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6" r:id="rId3"/>
    <p:sldId id="277" r:id="rId4"/>
    <p:sldId id="280" r:id="rId5"/>
    <p:sldId id="261" r:id="rId6"/>
    <p:sldId id="290" r:id="rId7"/>
    <p:sldId id="291" r:id="rId8"/>
    <p:sldId id="270" r:id="rId9"/>
    <p:sldId id="257" r:id="rId10"/>
    <p:sldId id="258" r:id="rId11"/>
    <p:sldId id="259" r:id="rId12"/>
    <p:sldId id="260" r:id="rId13"/>
    <p:sldId id="278" r:id="rId14"/>
    <p:sldId id="262" r:id="rId15"/>
    <p:sldId id="263" r:id="rId16"/>
    <p:sldId id="264" r:id="rId17"/>
    <p:sldId id="269" r:id="rId18"/>
    <p:sldId id="281" r:id="rId19"/>
    <p:sldId id="282" r:id="rId20"/>
    <p:sldId id="283" r:id="rId21"/>
    <p:sldId id="293" r:id="rId22"/>
    <p:sldId id="296" r:id="rId23"/>
    <p:sldId id="297" r:id="rId24"/>
    <p:sldId id="298" r:id="rId25"/>
    <p:sldId id="289" r:id="rId26"/>
    <p:sldId id="295" r:id="rId27"/>
    <p:sldId id="29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5B55B-A396-2447-8528-6867FC7E382B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387A3-DE8D-9840-BB1B-62374B208D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EA0CE-9F8C-8D40-AA57-E574CEF3ADF4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C90F9-535C-8F4F-8342-9BC811761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C90F9-535C-8F4F-8342-9BC811761A0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BA475-8CD4-D140-B16C-5220CA54DE1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2282-0DED-1341-8D75-C0F09F7018E0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A7399-6D25-FA4D-8083-1E5A4571F550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3B7A-951A-A54E-8183-963720D80583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5E93-86E5-CF45-8BF6-687E31C5E164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A02A-A148-EB48-A1DF-E3CF2EEBB26E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2EE59-5A0E-D044-A0A0-216B8A52C4F8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CC68-7632-8A4E-977A-D9411BCE2379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3C4B-056F-0B4C-98EA-E02689927673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81B93-F1BD-2843-8068-0F23A468DEAC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5DBE9-5971-A447-B87A-A4F78688F8E2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93F9-8D6F-8142-B845-D4C257A0D32E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F95FA-173C-4A43-B715-7F6D44C1ADE9}" type="datetime1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Thomas Galarneau - NCAR - tomjr@ucar.edu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92774-DF52-024A-B016-07EE98D6D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gif"/><Relationship Id="rId3" Type="http://schemas.openxmlformats.org/officeDocument/2006/relationships/image" Target="../media/image35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Large-Scale Circulation Patterns and High-Impact Weather During the Winter of 2010–2011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09900"/>
            <a:ext cx="7772400" cy="1752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Thomas J. Galarneau, Ph.D.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National Center for Atmospheric Research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Boulder, Colorado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1674" y="6091115"/>
            <a:ext cx="61034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Acknowledgements: </a:t>
            </a:r>
          </a:p>
          <a:p>
            <a:pPr algn="ctr"/>
            <a:r>
              <a:rPr lang="en-US" sz="1400" dirty="0" smtClean="0"/>
              <a:t>Lance </a:t>
            </a:r>
            <a:r>
              <a:rPr lang="en-US" sz="1400" dirty="0" err="1" smtClean="0"/>
              <a:t>Bosart</a:t>
            </a:r>
            <a:r>
              <a:rPr lang="en-US" sz="1400" dirty="0" smtClean="0"/>
              <a:t>, University at Albany (for providing a subset of the slides)</a:t>
            </a:r>
          </a:p>
          <a:p>
            <a:pPr algn="ctr"/>
            <a:r>
              <a:rPr lang="en-US" sz="1400" dirty="0" smtClean="0"/>
              <a:t>Mel Shapiro, National Center for Atmospheric Research (for scientific discussions)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5140205"/>
            <a:ext cx="779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Earth Networks Sixth Annual Energy Trader Seminar – Winter Outlook 2011–2012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6 October 2011 – New York, NY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Overview of Winter 2010–2011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8793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Dominated by disruption of the Northern Hemisphere polar vortex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Allowed cold arctic air to reach low latitudes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Allowed warm maritime air to reach high latitudes</a:t>
            </a:r>
          </a:p>
          <a:p>
            <a:r>
              <a:rPr lang="en-US" b="1" dirty="0" smtClean="0"/>
              <a:t>Characterized by extreme weather events along the periphery of arctic air masses</a:t>
            </a:r>
          </a:p>
          <a:p>
            <a:r>
              <a:rPr lang="en-US" b="1" dirty="0" smtClean="0"/>
              <a:t>Extreme change in phase of Arctic Oscillation (AO)</a:t>
            </a:r>
          </a:p>
          <a:p>
            <a:r>
              <a:rPr lang="en-US" b="1" dirty="0" smtClean="0"/>
              <a:t>Varying cyclone structure in difference AO phases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4" y="1202841"/>
            <a:ext cx="8434681" cy="5186363"/>
          </a:xfrm>
        </p:spPr>
        <p:txBody>
          <a:bodyPr>
            <a:normAutofit/>
          </a:bodyPr>
          <a:lstStyle/>
          <a:p>
            <a:r>
              <a:rPr lang="en-US" b="1" dirty="0" smtClean="0"/>
              <a:t>A Northern Hemispheric flow pattern index that illustrates climate and weather variability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r="51000"/>
          <a:stretch>
            <a:fillRect/>
          </a:stretch>
        </p:blipFill>
        <p:spPr>
          <a:xfrm>
            <a:off x="5171736" y="2769920"/>
            <a:ext cx="2987040" cy="3238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l="49500"/>
          <a:stretch>
            <a:fillRect/>
          </a:stretch>
        </p:blipFill>
        <p:spPr>
          <a:xfrm>
            <a:off x="1034967" y="2769920"/>
            <a:ext cx="3078480" cy="3238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7002" y="5844185"/>
            <a:ext cx="2792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Negative AO Regime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91336" y="5855134"/>
            <a:ext cx="2665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Positive AO Regime</a:t>
            </a:r>
            <a:endParaRPr lang="en-US" sz="2400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199926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Arctic Oscillation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Daily AO Index Nov 2010–Mar 2011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ao-phase.png"/>
          <p:cNvPicPr>
            <a:picLocks noGrp="1" noChangeAspect="1"/>
          </p:cNvPicPr>
          <p:nvPr>
            <p:ph idx="1"/>
          </p:nvPr>
        </p:nvPicPr>
        <p:blipFill>
          <a:blip r:embed="rId2"/>
          <a:srcRect l="1786" t="10244" r="1824" b="10525"/>
          <a:stretch>
            <a:fillRect/>
          </a:stretch>
        </p:blipFill>
        <p:spPr>
          <a:xfrm>
            <a:off x="887086" y="1571768"/>
            <a:ext cx="7024679" cy="433018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8393" y="6192927"/>
            <a:ext cx="8790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Daily AO index is constructed by projecting the daily (00Z) 1000mb height anomalies </a:t>
            </a:r>
            <a:r>
              <a:rPr lang="en-US" sz="1200" dirty="0" err="1" smtClean="0"/>
              <a:t>poleward</a:t>
            </a:r>
            <a:r>
              <a:rPr lang="en-US" sz="1200" dirty="0" smtClean="0"/>
              <a:t> of 20°N onto the loading pattern of the AO.</a:t>
            </a:r>
          </a:p>
          <a:p>
            <a:r>
              <a:rPr lang="en-US" sz="1200" dirty="0" smtClean="0"/>
              <a:t>For more information, consult the CPC website [</a:t>
            </a:r>
            <a:r>
              <a:rPr lang="en-US" sz="1200" dirty="0" err="1" smtClean="0"/>
              <a:t>http://www.cpc.ncep.noaa.gov/products/precip/CWlink/daily_ao_index/ao.shtml].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r="51000"/>
          <a:stretch>
            <a:fillRect/>
          </a:stretch>
        </p:blipFill>
        <p:spPr>
          <a:xfrm>
            <a:off x="6002870" y="4168810"/>
            <a:ext cx="1100659" cy="11933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49500"/>
          <a:stretch>
            <a:fillRect/>
          </a:stretch>
        </p:blipFill>
        <p:spPr>
          <a:xfrm>
            <a:off x="2821459" y="2129176"/>
            <a:ext cx="1530316" cy="160986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5425238" y="2334638"/>
            <a:ext cx="2203711" cy="9339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204092" y="5005465"/>
            <a:ext cx="2604854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3786348" y="3366576"/>
            <a:ext cx="2661489" cy="61629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16799" y="4940094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Negative AO regime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565309" y="2000544"/>
            <a:ext cx="1998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Positive AO regime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67451" y="3369706"/>
            <a:ext cx="2174356" cy="369332"/>
          </a:xfrm>
          <a:prstGeom prst="rect">
            <a:avLst/>
          </a:prstGeom>
          <a:noFill/>
          <a:scene3d>
            <a:camera prst="orthographicFront">
              <a:rot lat="0" lon="0" rev="462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b="1" dirty="0" smtClean="0"/>
              <a:t>AO regime transition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82432" y="866629"/>
          <a:ext cx="9005124" cy="5262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664"/>
                <a:gridCol w="862585"/>
                <a:gridCol w="1030310"/>
                <a:gridCol w="826644"/>
                <a:gridCol w="5816921"/>
              </a:tblGrid>
              <a:tr h="478367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82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Day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Month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Year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Event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67">
                <a:tc rowSpan="3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Dec 2010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vert="vert27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82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10−12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2010 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Heavy rain in Pacific Northwest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18−22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Heavy rain/snow in southern California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26−27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Coastal Northeast snowstorm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67"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Jan 2011</a:t>
                      </a:r>
                    </a:p>
                  </a:txBody>
                  <a:tcPr vert="vert27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82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9−10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Southeast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snow and ice 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vert="vert27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82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18−19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NY/NJ and southern New England snowstorm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20−21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Northeast snowstorm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26−27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Northeast snowstorm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67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Feb 2011</a:t>
                      </a:r>
                    </a:p>
                  </a:txBody>
                  <a:tcPr vert="vert27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82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1−3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Feb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Southern Plains to lower Great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Lakes snowstorm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8−10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Feb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OK/AR snowstorm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8367"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Feb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OK breaks all-time minimum temperature (−30.5°F)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-136278"/>
            <a:ext cx="8229600" cy="1143000"/>
          </a:xfrm>
        </p:spPr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</a:rPr>
              <a:t>Notable Weather Events: Winter 2010–2011</a:t>
            </a:r>
            <a:endParaRPr lang="en-US" sz="34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9602" y="2306623"/>
            <a:ext cx="8508615" cy="47626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9603" y="4687954"/>
            <a:ext cx="8508615" cy="47626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negAO-hovmoller.gif"/>
          <p:cNvPicPr>
            <a:picLocks noChangeAspect="1"/>
          </p:cNvPicPr>
          <p:nvPr/>
        </p:nvPicPr>
        <p:blipFill>
          <a:blip r:embed="rId2"/>
          <a:srcRect b="14238"/>
          <a:stretch>
            <a:fillRect/>
          </a:stretch>
        </p:blipFill>
        <p:spPr>
          <a:xfrm>
            <a:off x="206344" y="834685"/>
            <a:ext cx="4256602" cy="5048604"/>
          </a:xfrm>
          <a:prstGeom prst="rect">
            <a:avLst/>
          </a:prstGeom>
        </p:spPr>
      </p:pic>
      <p:pic>
        <p:nvPicPr>
          <p:cNvPr id="6" name="Picture 5" descr="posAO-hovmoller.gif"/>
          <p:cNvPicPr>
            <a:picLocks noChangeAspect="1"/>
          </p:cNvPicPr>
          <p:nvPr/>
        </p:nvPicPr>
        <p:blipFill>
          <a:blip r:embed="rId3"/>
          <a:srcRect b="14238"/>
          <a:stretch>
            <a:fillRect/>
          </a:stretch>
        </p:blipFill>
        <p:spPr>
          <a:xfrm>
            <a:off x="4602940" y="834685"/>
            <a:ext cx="4256602" cy="50486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98785" y="611233"/>
            <a:ext cx="2094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Negative AO Regime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59235" y="611233"/>
            <a:ext cx="2063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Positive AO Regime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6189" y="152857"/>
            <a:ext cx="754423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</a:rPr>
              <a:t>250 </a:t>
            </a:r>
            <a:r>
              <a:rPr lang="en-US" sz="2500" b="1" dirty="0" err="1" smtClean="0">
                <a:solidFill>
                  <a:srgbClr val="FF0000"/>
                </a:solidFill>
              </a:rPr>
              <a:t>hPa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</a:rPr>
              <a:t>Meridional</a:t>
            </a:r>
            <a:r>
              <a:rPr lang="en-US" sz="2500" b="1" dirty="0" smtClean="0">
                <a:solidFill>
                  <a:srgbClr val="FF0000"/>
                </a:solidFill>
              </a:rPr>
              <a:t> Wind Component (lat </a:t>
            </a:r>
            <a:r>
              <a:rPr lang="en-US" sz="2500" b="1" dirty="0" err="1" smtClean="0">
                <a:solidFill>
                  <a:srgbClr val="FF0000"/>
                </a:solidFill>
              </a:rPr>
              <a:t>avg</a:t>
            </a:r>
            <a:r>
              <a:rPr lang="en-US" sz="2500" b="1" dirty="0" smtClean="0">
                <a:solidFill>
                  <a:srgbClr val="FF0000"/>
                </a:solidFill>
              </a:rPr>
              <a:t> 30–60°N)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5910" y="4202348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66029" y="4248514"/>
            <a:ext cx="1439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26-27 Dec </a:t>
            </a:r>
          </a:p>
          <a:p>
            <a:r>
              <a:rPr lang="en-US" dirty="0" smtClean="0"/>
              <a:t>coastal storm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689276" y="4452387"/>
            <a:ext cx="352000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75066" y="3347414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665185" y="3393580"/>
            <a:ext cx="1283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1-3 Feb </a:t>
            </a:r>
          </a:p>
          <a:p>
            <a:r>
              <a:rPr lang="en-US" dirty="0" smtClean="0"/>
              <a:t>snow storm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888432" y="3597453"/>
            <a:ext cx="352000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66029" y="3597453"/>
            <a:ext cx="2269074" cy="97422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66029" y="2981633"/>
            <a:ext cx="2623909" cy="103026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66029" y="1303153"/>
            <a:ext cx="2623909" cy="7793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60447" y="1386309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96189" y="1524422"/>
            <a:ext cx="12406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10-12 Dec </a:t>
            </a:r>
          </a:p>
          <a:p>
            <a:r>
              <a:rPr lang="en-US" dirty="0" smtClean="0"/>
              <a:t>Pacific NW</a:t>
            </a:r>
          </a:p>
          <a:p>
            <a:r>
              <a:rPr lang="en-US" dirty="0" smtClean="0"/>
              <a:t>heavy rains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036461" y="1663308"/>
            <a:ext cx="352000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17546" y="2912180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854165" y="2283470"/>
            <a:ext cx="1341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18-22 Dec </a:t>
            </a:r>
          </a:p>
          <a:p>
            <a:r>
              <a:rPr lang="en-US" dirty="0" smtClean="0"/>
              <a:t>southern CA</a:t>
            </a:r>
          </a:p>
          <a:p>
            <a:r>
              <a:rPr lang="en-US" dirty="0" smtClean="0"/>
              <a:t>heavy rain</a:t>
            </a:r>
          </a:p>
          <a:p>
            <a:r>
              <a:rPr lang="en-US" dirty="0" smtClean="0"/>
              <a:t>and snow</a:t>
            </a:r>
            <a:endParaRPr lang="en-US" dirty="0"/>
          </a:p>
        </p:txBody>
      </p:sp>
      <p:cxnSp>
        <p:nvCxnSpPr>
          <p:cNvPr id="29" name="Straight Arrow Connector 28"/>
          <p:cNvCxnSpPr>
            <a:endCxn id="27" idx="3"/>
          </p:cNvCxnSpPr>
          <p:nvPr/>
        </p:nvCxnSpPr>
        <p:spPr>
          <a:xfrm rot="10800000" flipV="1">
            <a:off x="2522025" y="2912180"/>
            <a:ext cx="383935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40432" y="2154838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224748" y="1155843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041503" y="4443048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053833" y="4277922"/>
            <a:ext cx="3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481425" y="1303153"/>
            <a:ext cx="1431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Northeast US</a:t>
            </a:r>
          </a:p>
          <a:p>
            <a:r>
              <a:rPr lang="en-US" dirty="0" smtClean="0"/>
              <a:t>snow storm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6877833" y="1386309"/>
            <a:ext cx="352000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H="1">
            <a:off x="6830392" y="1767880"/>
            <a:ext cx="573629" cy="4575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269600" y="4277922"/>
            <a:ext cx="1283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OK/AR </a:t>
            </a:r>
          </a:p>
          <a:p>
            <a:r>
              <a:rPr lang="en-US" dirty="0" smtClean="0"/>
              <a:t>snow storm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403200" y="4248514"/>
            <a:ext cx="1280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Record cold</a:t>
            </a:r>
          </a:p>
          <a:p>
            <a:r>
              <a:rPr lang="en-US" dirty="0" smtClean="0"/>
              <a:t>in OK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6133003" y="4480404"/>
            <a:ext cx="958182" cy="1192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7240432" y="4525565"/>
            <a:ext cx="239112" cy="1114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negAO-hovmoller.gif"/>
          <p:cNvPicPr>
            <a:picLocks noChangeAspect="1"/>
          </p:cNvPicPr>
          <p:nvPr/>
        </p:nvPicPr>
        <p:blipFill>
          <a:blip r:embed="rId2"/>
          <a:srcRect l="14317" t="86544" r="6270" b="2723"/>
          <a:stretch>
            <a:fillRect/>
          </a:stretch>
        </p:blipFill>
        <p:spPr>
          <a:xfrm>
            <a:off x="3292890" y="679032"/>
            <a:ext cx="2750831" cy="51416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43924" y="5864611"/>
            <a:ext cx="3662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Transient “wave packets”</a:t>
            </a:r>
          </a:p>
          <a:p>
            <a:pPr algn="ctr"/>
            <a:r>
              <a:rPr lang="en-US" dirty="0" smtClean="0"/>
              <a:t>associated with high-impact weather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046423" y="5864611"/>
            <a:ext cx="3662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Persistent blocking pattern</a:t>
            </a:r>
          </a:p>
          <a:p>
            <a:pPr algn="ctr"/>
            <a:r>
              <a:rPr lang="en-US" dirty="0" smtClean="0"/>
              <a:t>associated with high-impact weather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0" y="6581001"/>
            <a:ext cx="796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Hovmoller</a:t>
            </a:r>
            <a:r>
              <a:rPr lang="en-US" sz="1200" dirty="0" smtClean="0"/>
              <a:t> diagrams were computed using the NOAA/ESRL Physical Sciences Division Interactive Plotting and Analysis website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6276" y="487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NH AC Scores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Dec 2010-Feb 2011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" name="Picture 9" descr="cor_day5_HGT_P500_G2NHX_00Z201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32" y="48707"/>
            <a:ext cx="4525817" cy="2366950"/>
          </a:xfrm>
          <a:prstGeom prst="rect">
            <a:avLst/>
          </a:prstGeom>
        </p:spPr>
      </p:pic>
      <p:pic>
        <p:nvPicPr>
          <p:cNvPr id="11" name="Picture 10" descr="cor_day5_HGT_P500_G2NHX_00Z2011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32" y="2247555"/>
            <a:ext cx="4525817" cy="2366950"/>
          </a:xfrm>
          <a:prstGeom prst="rect">
            <a:avLst/>
          </a:prstGeom>
        </p:spPr>
      </p:pic>
      <p:pic>
        <p:nvPicPr>
          <p:cNvPr id="12" name="Picture 11" descr="cor_day5_HGT_P500_G2NHX_00Z2011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32" y="4457254"/>
            <a:ext cx="4525817" cy="2366950"/>
          </a:xfrm>
          <a:prstGeom prst="rect">
            <a:avLst/>
          </a:prstGeom>
        </p:spPr>
      </p:pic>
      <p:pic>
        <p:nvPicPr>
          <p:cNvPr id="13" name="Content Placeholder 4" descr="ao-phase.png"/>
          <p:cNvPicPr>
            <a:picLocks noGrp="1" noChangeAspect="1"/>
          </p:cNvPicPr>
          <p:nvPr>
            <p:ph idx="1"/>
          </p:nvPr>
        </p:nvPicPr>
        <p:blipFill>
          <a:blip r:embed="rId5"/>
          <a:srcRect l="1786" t="10244" r="1824" b="10525"/>
          <a:stretch>
            <a:fillRect/>
          </a:stretch>
        </p:blipFill>
        <p:spPr>
          <a:xfrm>
            <a:off x="4706227" y="1306731"/>
            <a:ext cx="4314955" cy="2659846"/>
          </a:xfrm>
        </p:spPr>
      </p:pic>
      <p:sp>
        <p:nvSpPr>
          <p:cNvPr id="14" name="TextBox 13"/>
          <p:cNvSpPr txBox="1"/>
          <p:nvPr/>
        </p:nvSpPr>
        <p:spPr>
          <a:xfrm>
            <a:off x="4822055" y="4457254"/>
            <a:ext cx="408316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Decreased skill during transient synoptic</a:t>
            </a:r>
          </a:p>
          <a:p>
            <a:r>
              <a:rPr lang="en-US" dirty="0" smtClean="0"/>
              <a:t>scale events in December 2010</a:t>
            </a:r>
          </a:p>
          <a:p>
            <a:pPr>
              <a:buFont typeface="Arial"/>
              <a:buChar char="•"/>
            </a:pPr>
            <a:r>
              <a:rPr lang="en-US" dirty="0" smtClean="0"/>
              <a:t> Extended period of decreased skill during negative to positive AO transition in late January through early February</a:t>
            </a:r>
          </a:p>
          <a:p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3208344" y="429669"/>
            <a:ext cx="305543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058968" y="429298"/>
            <a:ext cx="305543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2063301" y="419749"/>
            <a:ext cx="305543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17886" y="2577973"/>
            <a:ext cx="1429114" cy="1588"/>
          </a:xfrm>
          <a:prstGeom prst="line">
            <a:avLst/>
          </a:prstGeom>
          <a:ln>
            <a:solidFill>
              <a:schemeClr val="tx1"/>
            </a:solidFill>
            <a:head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9976" y="4802748"/>
            <a:ext cx="1835302" cy="158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diamon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32373" y="2333487"/>
            <a:ext cx="14787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AO regime transition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22682" y="4566765"/>
            <a:ext cx="14787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AO regime transition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143" y="106536"/>
            <a:ext cx="8561245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Mean Flow Pattern: Negative AO Phase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300hgt-negAO.png"/>
          <p:cNvPicPr>
            <a:picLocks noChangeAspect="1"/>
          </p:cNvPicPr>
          <p:nvPr/>
        </p:nvPicPr>
        <p:blipFill>
          <a:blip r:embed="rId2"/>
          <a:srcRect l="19759" t="25055" r="9230" b="26741"/>
          <a:stretch>
            <a:fillRect/>
          </a:stretch>
        </p:blipFill>
        <p:spPr>
          <a:xfrm>
            <a:off x="121032" y="1522181"/>
            <a:ext cx="4366264" cy="3835705"/>
          </a:xfrm>
          <a:prstGeom prst="rect">
            <a:avLst/>
          </a:prstGeom>
        </p:spPr>
      </p:pic>
      <p:pic>
        <p:nvPicPr>
          <p:cNvPr id="6" name="Picture 5" descr="850tmp-negAO.png"/>
          <p:cNvPicPr>
            <a:picLocks noChangeAspect="1"/>
          </p:cNvPicPr>
          <p:nvPr/>
        </p:nvPicPr>
        <p:blipFill>
          <a:blip r:embed="rId3"/>
          <a:srcRect l="19759" t="25191" r="9759" b="26468"/>
          <a:stretch>
            <a:fillRect/>
          </a:stretch>
        </p:blipFill>
        <p:spPr>
          <a:xfrm>
            <a:off x="4696892" y="1522181"/>
            <a:ext cx="4321553" cy="3835705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/>
        </p:nvPicPr>
        <p:blipFill>
          <a:blip r:embed="rId4"/>
          <a:srcRect l="26820" t="79200" r="23400" b="4800"/>
          <a:stretch>
            <a:fillRect/>
          </a:stretch>
        </p:blipFill>
        <p:spPr>
          <a:xfrm>
            <a:off x="1353312" y="5708196"/>
            <a:ext cx="6583680" cy="76809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8" name="Group 34"/>
          <p:cNvGrpSpPr/>
          <p:nvPr/>
        </p:nvGrpSpPr>
        <p:grpSpPr>
          <a:xfrm>
            <a:off x="825312" y="5485802"/>
            <a:ext cx="7493377" cy="1426777"/>
            <a:chOff x="901108" y="5373734"/>
            <a:chExt cx="7493377" cy="1426777"/>
          </a:xfrm>
        </p:grpSpPr>
        <p:sp>
          <p:nvSpPr>
            <p:cNvPr id="9" name="Rectangle 8"/>
            <p:cNvSpPr/>
            <p:nvPr/>
          </p:nvSpPr>
          <p:spPr>
            <a:xfrm flipV="1">
              <a:off x="1432649" y="6571911"/>
              <a:ext cx="6671781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1108" y="6403946"/>
              <a:ext cx="11085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1 Dec 10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99443" y="6402634"/>
              <a:ext cx="123693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16 Dec 10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39340" y="6389934"/>
              <a:ext cx="107023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 Jan 11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08967" y="6402634"/>
              <a:ext cx="11986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16 Jan 11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19154" y="6389934"/>
              <a:ext cx="109582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 Feb 11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15530" y="6149946"/>
              <a:ext cx="3671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-4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75881" y="5373734"/>
              <a:ext cx="4186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+4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90181" y="5767434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0</a:t>
              </a:r>
              <a:endParaRPr lang="en-US" sz="1600" dirty="0">
                <a:latin typeface="Arial"/>
                <a:cs typeface="Arial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10800000" flipH="1">
              <a:off x="1427665" y="5982178"/>
              <a:ext cx="6586315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048709" y="6149946"/>
              <a:ext cx="3671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-4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09060" y="5373734"/>
              <a:ext cx="4186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+4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23360" y="5767434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0</a:t>
              </a:r>
              <a:endParaRPr lang="en-US" sz="1600" dirty="0">
                <a:latin typeface="Arial"/>
                <a:cs typeface="Arial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340021" y="5711257"/>
            <a:ext cx="17606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Source: Climate Prediction Center</a:t>
            </a:r>
            <a:endParaRPr lang="en-US" sz="800" i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18479" y="5711256"/>
            <a:ext cx="2853390" cy="790745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303240" y="5780134"/>
            <a:ext cx="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Index (SD)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94933" y="5338492"/>
            <a:ext cx="5360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CPC AO Index: 1 Dec 2010–15 Feb 2010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669841" y="1064870"/>
            <a:ext cx="5969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Highly amplified flow pattern – large </a:t>
            </a:r>
            <a:r>
              <a:rPr lang="en-US" dirty="0" err="1" smtClean="0"/>
              <a:t>meridional</a:t>
            </a:r>
            <a:r>
              <a:rPr lang="en-US" dirty="0" smtClean="0"/>
              <a:t> fluxes of heat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948" t="6774" r="9427" b="9484"/>
          <a:stretch>
            <a:fillRect/>
          </a:stretch>
        </p:blipFill>
        <p:spPr>
          <a:xfrm>
            <a:off x="4583265" y="1574112"/>
            <a:ext cx="4514971" cy="419813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5-Point Star 13"/>
          <p:cNvSpPr>
            <a:spLocks noChangeAspect="1"/>
          </p:cNvSpPr>
          <p:nvPr/>
        </p:nvSpPr>
        <p:spPr>
          <a:xfrm>
            <a:off x="7436569" y="1688532"/>
            <a:ext cx="274320" cy="274320"/>
          </a:xfrm>
          <a:prstGeom prst="star5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8806" y="2563180"/>
            <a:ext cx="862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smtClean="0"/>
              <a:t>Hudson </a:t>
            </a:r>
            <a:endParaRPr lang="en-US" sz="1600" i="1" dirty="0"/>
          </a:p>
        </p:txBody>
      </p:sp>
      <p:sp>
        <p:nvSpPr>
          <p:cNvPr id="17" name="Rectangle 16"/>
          <p:cNvSpPr/>
          <p:nvPr/>
        </p:nvSpPr>
        <p:spPr>
          <a:xfrm>
            <a:off x="6978318" y="2744274"/>
            <a:ext cx="50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/>
              <a:t>Bay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6507217" y="3244334"/>
            <a:ext cx="896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Canada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243531" y="4285934"/>
            <a:ext cx="146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United States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b="65548"/>
          <a:stretch>
            <a:fillRect/>
          </a:stretch>
        </p:blipFill>
        <p:spPr>
          <a:xfrm>
            <a:off x="182880" y="1371600"/>
            <a:ext cx="4572000" cy="22677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rcRect b="65548"/>
          <a:stretch>
            <a:fillRect/>
          </a:stretch>
        </p:blipFill>
        <p:spPr>
          <a:xfrm>
            <a:off x="182880" y="3840480"/>
            <a:ext cx="4572000" cy="2267165"/>
          </a:xfrm>
          <a:prstGeom prst="rect">
            <a:avLst/>
          </a:prstGeom>
        </p:spPr>
      </p:pic>
      <p:sp>
        <p:nvSpPr>
          <p:cNvPr id="22" name="5-Point Star 21"/>
          <p:cNvSpPr>
            <a:spLocks noChangeAspect="1"/>
          </p:cNvSpPr>
          <p:nvPr/>
        </p:nvSpPr>
        <p:spPr>
          <a:xfrm>
            <a:off x="7798970" y="5003707"/>
            <a:ext cx="274320" cy="274320"/>
          </a:xfrm>
          <a:prstGeom prst="star5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705025" y="163773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Clyde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436569" y="5201824"/>
            <a:ext cx="965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Orlando</a:t>
            </a:r>
            <a:endParaRPr lang="en-US" b="1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345143" y="65373"/>
            <a:ext cx="8561245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90-Day Temperature Time Series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31 October 2010 – 28 January 2011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4614" y="5937704"/>
            <a:ext cx="86485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Anomalous high-latitude warming as maritime air surges into Canada on western flank of </a:t>
            </a:r>
          </a:p>
          <a:p>
            <a:r>
              <a:rPr lang="en-US" dirty="0" smtClean="0"/>
              <a:t>North Atlantic ridge</a:t>
            </a:r>
          </a:p>
          <a:p>
            <a:pPr>
              <a:buFont typeface="Arial"/>
              <a:buChar char="•"/>
            </a:pPr>
            <a:r>
              <a:rPr lang="en-US" dirty="0" smtClean="0"/>
              <a:t> Anomalous low-latitude cooling as arctic air surges </a:t>
            </a:r>
            <a:r>
              <a:rPr lang="en-US" dirty="0" err="1" smtClean="0"/>
              <a:t>equatorward</a:t>
            </a:r>
            <a:r>
              <a:rPr lang="en-US" dirty="0" smtClean="0"/>
              <a:t> over continental regions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2"/>
          <a:srcRect b="65269"/>
          <a:stretch>
            <a:fillRect/>
          </a:stretch>
        </p:blipFill>
        <p:spPr>
          <a:xfrm>
            <a:off x="182880" y="1349514"/>
            <a:ext cx="4572000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26182" t="13547" r="20945" b="18965"/>
          <a:stretch>
            <a:fillRect/>
          </a:stretch>
        </p:blipFill>
        <p:spPr>
          <a:xfrm>
            <a:off x="4732174" y="1572768"/>
            <a:ext cx="4001977" cy="3949176"/>
          </a:xfrm>
          <a:prstGeom prst="rect">
            <a:avLst/>
          </a:prstGeom>
        </p:spPr>
      </p:pic>
      <p:sp>
        <p:nvSpPr>
          <p:cNvPr id="9" name="5-Point Star 8"/>
          <p:cNvSpPr/>
          <p:nvPr/>
        </p:nvSpPr>
        <p:spPr>
          <a:xfrm>
            <a:off x="7374997" y="3696026"/>
            <a:ext cx="274320" cy="274320"/>
          </a:xfrm>
          <a:prstGeom prst="star5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52913" y="2883364"/>
            <a:ext cx="87244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smtClean="0"/>
              <a:t>Atlantic</a:t>
            </a:r>
            <a:br>
              <a:rPr lang="en-US" sz="1600" i="1" dirty="0" smtClean="0"/>
            </a:br>
            <a:r>
              <a:rPr lang="en-US" sz="1600" i="1" dirty="0" smtClean="0"/>
              <a:t>Ocean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5366208" y="1796381"/>
            <a:ext cx="1185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Greenland</a:t>
            </a:r>
            <a:endParaRPr lang="en-US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4"/>
          <a:srcRect b="65548"/>
          <a:stretch>
            <a:fillRect/>
          </a:stretch>
        </p:blipFill>
        <p:spPr>
          <a:xfrm>
            <a:off x="182880" y="3840480"/>
            <a:ext cx="4572000" cy="2267712"/>
          </a:xfrm>
          <a:prstGeom prst="rect">
            <a:avLst/>
          </a:prstGeom>
        </p:spPr>
      </p:pic>
      <p:sp>
        <p:nvSpPr>
          <p:cNvPr id="13" name="5-Point Star 12"/>
          <p:cNvSpPr/>
          <p:nvPr/>
        </p:nvSpPr>
        <p:spPr>
          <a:xfrm>
            <a:off x="6544441" y="4268218"/>
            <a:ext cx="274320" cy="274320"/>
          </a:xfrm>
          <a:prstGeom prst="star5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178947" y="3329852"/>
            <a:ext cx="1612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Oslo, Norway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70557" y="4542538"/>
            <a:ext cx="1759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Dublin, Ireland</a:t>
            </a:r>
            <a:endParaRPr lang="en-US" sz="2000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45143" y="65373"/>
            <a:ext cx="8561245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90-Day Temperature Time Series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31 October 2010 – 28 January 2011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06947" y="6077998"/>
            <a:ext cx="718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Anomalously cool on eastern flank of prominent ridge over North Atlantic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/>
        </p:nvPicPr>
        <p:blipFill>
          <a:blip r:embed="rId2"/>
          <a:srcRect l="3959" t="19733" r="34537" b="4909"/>
          <a:stretch>
            <a:fillRect/>
          </a:stretch>
        </p:blipFill>
        <p:spPr>
          <a:xfrm>
            <a:off x="135464" y="1331369"/>
            <a:ext cx="4389120" cy="4361688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>
          <a:blip r:embed="rId3"/>
          <a:srcRect t="14895" b="6211"/>
          <a:stretch>
            <a:fillRect/>
          </a:stretch>
        </p:blipFill>
        <p:spPr>
          <a:xfrm>
            <a:off x="4661744" y="1334321"/>
            <a:ext cx="4389120" cy="4361688"/>
          </a:xfrm>
          <a:prstGeom prst="rect">
            <a:avLst/>
          </a:prstGeom>
        </p:spPr>
      </p:pic>
      <p:sp>
        <p:nvSpPr>
          <p:cNvPr id="10" name="Oval 9"/>
          <p:cNvSpPr>
            <a:spLocks noChangeAspect="1"/>
          </p:cNvSpPr>
          <p:nvPr/>
        </p:nvSpPr>
        <p:spPr>
          <a:xfrm>
            <a:off x="6130229" y="3559943"/>
            <a:ext cx="182880" cy="182880"/>
          </a:xfrm>
          <a:prstGeom prst="ellipse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80557" y="3266811"/>
            <a:ext cx="81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Dublin</a:t>
            </a:r>
            <a:endParaRPr lang="en-US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6723786" y="2437744"/>
            <a:ext cx="182880" cy="182880"/>
          </a:xfrm>
          <a:prstGeom prst="ellipse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25760" y="2620624"/>
            <a:ext cx="99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Glasgow</a:t>
            </a:r>
            <a:endParaRPr lang="en-US" b="1" dirty="0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8032886" y="4562062"/>
            <a:ext cx="182880" cy="182880"/>
          </a:xfrm>
          <a:prstGeom prst="ellipse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07388" y="4612862"/>
            <a:ext cx="902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London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49211" y="944475"/>
            <a:ext cx="3108543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24 Dec 2010  Visible Image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285" y="5695469"/>
            <a:ext cx="3985258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Arial"/>
                <a:cs typeface="Arial"/>
              </a:rPr>
              <a:t>Source: MODIS Rapid Fire Online Server</a:t>
            </a:r>
            <a:endParaRPr lang="en-US" sz="1600" i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768" y="5695469"/>
            <a:ext cx="4389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Arial"/>
                <a:cs typeface="Arial"/>
              </a:rPr>
              <a:t>Source: National Snow and Ice Data Center</a:t>
            </a:r>
            <a:endParaRPr lang="en-US" sz="1600" i="1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872" y="944475"/>
            <a:ext cx="2969307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2 Jan 2011 Sea Ice Extent</a:t>
            </a:r>
            <a:endParaRPr lang="en-US" b="1" dirty="0">
              <a:latin typeface="Arial"/>
              <a:cs typeface="Arial"/>
            </a:endParaRPr>
          </a:p>
        </p:txBody>
      </p:sp>
      <p:pic>
        <p:nvPicPr>
          <p:cNvPr id="20" name="Content Placeholder 5" descr="6b.gif"/>
          <p:cNvPicPr>
            <a:picLocks noChangeAspect="1"/>
          </p:cNvPicPr>
          <p:nvPr/>
        </p:nvPicPr>
        <p:blipFill>
          <a:blip r:embed="rId4"/>
          <a:srcRect l="77192" t="89073" r="321"/>
          <a:stretch>
            <a:fillRect/>
          </a:stretch>
        </p:blipFill>
        <p:spPr>
          <a:xfrm>
            <a:off x="3331160" y="4964380"/>
            <a:ext cx="1086748" cy="629491"/>
          </a:xfrm>
          <a:prstGeom prst="rect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Rectangle 20"/>
          <p:cNvSpPr/>
          <p:nvPr/>
        </p:nvSpPr>
        <p:spPr>
          <a:xfrm>
            <a:off x="3532218" y="5048452"/>
            <a:ext cx="198782" cy="189832"/>
          </a:xfrm>
          <a:prstGeom prst="rect">
            <a:avLst/>
          </a:prstGeom>
          <a:solidFill>
            <a:srgbClr val="FC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29858" y="6015345"/>
            <a:ext cx="9017000" cy="731519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marL="329184" lvl="0" indent="-329184">
              <a:spcBef>
                <a:spcPct val="20000"/>
              </a:spcBef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Mild, onshore flow over eastern Canada limits extent of sea ice</a:t>
            </a:r>
          </a:p>
          <a:p>
            <a:pPr marL="329184" lvl="0" indent="-329184">
              <a:spcBef>
                <a:spcPct val="20000"/>
              </a:spcBef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Anomalous cold air over northern Europe promotes extensive U.K. snow cover </a:t>
            </a:r>
          </a:p>
          <a:p>
            <a:pPr marL="329184" lvl="0" indent="-329184">
              <a:spcBef>
                <a:spcPct val="20000"/>
              </a:spcBef>
              <a:buFont typeface="Arial"/>
              <a:buChar char="•"/>
            </a:pPr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>
          <a:xfrm>
            <a:off x="6551504" y="6492875"/>
            <a:ext cx="2133600" cy="365125"/>
          </a:xfrm>
        </p:spPr>
        <p:txBody>
          <a:bodyPr/>
          <a:lstStyle/>
          <a:p>
            <a:fld id="{70D92774-DF52-024A-B016-07EE98D6D7C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129859" y="-37356"/>
            <a:ext cx="8921006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Negative AO Regime – North Atlantic Blocking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521"/>
            <a:ext cx="9144000" cy="54409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11875" y="4296990"/>
            <a:ext cx="1626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0F9E8D"/>
                </a:solidFill>
              </a:rPr>
              <a:t>2010/2011</a:t>
            </a:r>
            <a:endParaRPr lang="en-US" sz="2400" i="1" dirty="0">
              <a:solidFill>
                <a:srgbClr val="0F9E8D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74706"/>
            <a:ext cx="9144000" cy="1143000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</a:rPr>
              <a:t>Hudson Bay Sea Ice Extent: Nov–Jan 2006–2011</a:t>
            </a:r>
            <a:endParaRPr lang="en-US" sz="3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143" y="106536"/>
            <a:ext cx="8561245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Mean Flow Pattern: Positive AO Phase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2"/>
          <a:srcRect l="26820" t="79200" r="23400" b="4800"/>
          <a:stretch>
            <a:fillRect/>
          </a:stretch>
        </p:blipFill>
        <p:spPr>
          <a:xfrm>
            <a:off x="1353312" y="5708196"/>
            <a:ext cx="6583680" cy="76809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3" name="Group 34"/>
          <p:cNvGrpSpPr/>
          <p:nvPr/>
        </p:nvGrpSpPr>
        <p:grpSpPr>
          <a:xfrm>
            <a:off x="825312" y="5485802"/>
            <a:ext cx="7493377" cy="1426777"/>
            <a:chOff x="901108" y="5373734"/>
            <a:chExt cx="7493377" cy="1426777"/>
          </a:xfrm>
        </p:grpSpPr>
        <p:sp>
          <p:nvSpPr>
            <p:cNvPr id="9" name="Rectangle 8"/>
            <p:cNvSpPr/>
            <p:nvPr/>
          </p:nvSpPr>
          <p:spPr>
            <a:xfrm flipV="1">
              <a:off x="1432649" y="6571911"/>
              <a:ext cx="6671781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1108" y="6403946"/>
              <a:ext cx="11085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1 Dec 10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99443" y="6402634"/>
              <a:ext cx="123693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16 Dec 10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39340" y="6389934"/>
              <a:ext cx="107023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 Jan 11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08967" y="6402634"/>
              <a:ext cx="11986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16 Jan 11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19154" y="6389934"/>
              <a:ext cx="109582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1 Feb 11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15530" y="6149946"/>
              <a:ext cx="3671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-4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75881" y="5373734"/>
              <a:ext cx="4186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+4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90181" y="5767434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0</a:t>
              </a:r>
              <a:endParaRPr lang="en-US" sz="1600" dirty="0">
                <a:latin typeface="Arial"/>
                <a:cs typeface="Arial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10800000" flipH="1">
              <a:off x="1427665" y="5982178"/>
              <a:ext cx="6586315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048709" y="6149946"/>
              <a:ext cx="3671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-4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09060" y="5373734"/>
              <a:ext cx="4186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+4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23360" y="5767434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0</a:t>
              </a:r>
              <a:endParaRPr lang="en-US" sz="1600" dirty="0">
                <a:latin typeface="Arial"/>
                <a:cs typeface="Arial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340021" y="5711257"/>
            <a:ext cx="17606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Source: Climate Prediction Center</a:t>
            </a:r>
            <a:endParaRPr lang="en-US" sz="800" i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59800" y="5711256"/>
            <a:ext cx="1598137" cy="790745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303240" y="5780134"/>
            <a:ext cx="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Index (SD)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94933" y="5338492"/>
            <a:ext cx="5360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CPC AO Index: 1 Dec 2010–15 Feb 2010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7" name="Picture 26" descr="300hgt-posAO.png"/>
          <p:cNvPicPr>
            <a:picLocks noChangeAspect="1"/>
          </p:cNvPicPr>
          <p:nvPr/>
        </p:nvPicPr>
        <p:blipFill>
          <a:blip r:embed="rId3"/>
          <a:srcRect l="19935" t="25191" r="9576" b="26468"/>
          <a:stretch>
            <a:fillRect/>
          </a:stretch>
        </p:blipFill>
        <p:spPr>
          <a:xfrm>
            <a:off x="121032" y="1522181"/>
            <a:ext cx="4366264" cy="3875023"/>
          </a:xfrm>
          <a:prstGeom prst="rect">
            <a:avLst/>
          </a:prstGeom>
        </p:spPr>
      </p:pic>
      <p:pic>
        <p:nvPicPr>
          <p:cNvPr id="28" name="Picture 27" descr="850tmp-posAO.png"/>
          <p:cNvPicPr>
            <a:picLocks noChangeAspect="1"/>
          </p:cNvPicPr>
          <p:nvPr/>
        </p:nvPicPr>
        <p:blipFill>
          <a:blip r:embed="rId4"/>
          <a:srcRect l="19759" t="25328" r="10112" b="26604"/>
          <a:stretch>
            <a:fillRect/>
          </a:stretch>
        </p:blipFill>
        <p:spPr>
          <a:xfrm>
            <a:off x="4649810" y="1522181"/>
            <a:ext cx="4368635" cy="387502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-8614" y="1064870"/>
            <a:ext cx="9278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Polar vortex re-established over northeast Canada – strong jet and </a:t>
            </a:r>
            <a:r>
              <a:rPr lang="en-US" dirty="0" err="1" smtClean="0"/>
              <a:t>baroclinicity</a:t>
            </a:r>
            <a:r>
              <a:rPr lang="en-US" dirty="0" smtClean="0"/>
              <a:t> over southern 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regime_trans_schematic.jpg"/>
          <p:cNvPicPr>
            <a:picLocks noChangeAspect="1"/>
          </p:cNvPicPr>
          <p:nvPr/>
        </p:nvPicPr>
        <p:blipFill>
          <a:blip r:embed="rId2"/>
          <a:srcRect l="9603" t="31374" r="8163" b="8644"/>
          <a:stretch>
            <a:fillRect/>
          </a:stretch>
        </p:blipFill>
        <p:spPr>
          <a:xfrm>
            <a:off x="343221" y="1398027"/>
            <a:ext cx="8422206" cy="4606977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5143" y="106536"/>
            <a:ext cx="8561245" cy="1143000"/>
          </a:xfrm>
        </p:spPr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</a:rPr>
              <a:t>Schematic of Key Meteorological Features</a:t>
            </a:r>
            <a:br>
              <a:rPr lang="en-US" sz="3400" b="1" dirty="0" smtClean="0">
                <a:solidFill>
                  <a:srgbClr val="FF0000"/>
                </a:solidFill>
              </a:rPr>
            </a:br>
            <a:r>
              <a:rPr lang="en-US" sz="3400" b="1" dirty="0" smtClean="0">
                <a:solidFill>
                  <a:srgbClr val="FF0000"/>
                </a:solidFill>
              </a:rPr>
              <a:t>Early February 2011</a:t>
            </a:r>
            <a:endParaRPr lang="en-US" sz="3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 descr="snowstorm_schematic.jpg"/>
          <p:cNvPicPr>
            <a:picLocks noChangeAspect="1"/>
          </p:cNvPicPr>
          <p:nvPr/>
        </p:nvPicPr>
        <p:blipFill>
          <a:blip r:embed="rId2"/>
          <a:srcRect l="9603" t="9604" r="10804" b="16007"/>
          <a:stretch>
            <a:fillRect/>
          </a:stretch>
        </p:blipFill>
        <p:spPr>
          <a:xfrm>
            <a:off x="77301" y="482280"/>
            <a:ext cx="9008077" cy="63136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677" y="-229668"/>
            <a:ext cx="9144000" cy="1143000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</a:rPr>
              <a:t>Schematic of 1–3 February 2011 Snowstorm</a:t>
            </a:r>
            <a:endParaRPr lang="en-US" sz="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/>
          <a:srcRect l="20500" t="16000" r="12500" b="800"/>
          <a:stretch>
            <a:fillRect/>
          </a:stretch>
        </p:blipFill>
        <p:spPr>
          <a:xfrm>
            <a:off x="214599" y="1138662"/>
            <a:ext cx="5431201" cy="4215259"/>
          </a:xfrm>
          <a:prstGeom prst="rect">
            <a:avLst/>
          </a:prstGeom>
        </p:spPr>
      </p:pic>
      <p:pic>
        <p:nvPicPr>
          <p:cNvPr id="7" name="Picture 6" descr="Picture 5.png"/>
          <p:cNvPicPr>
            <a:picLocks noChangeAspect="1"/>
          </p:cNvPicPr>
          <p:nvPr/>
        </p:nvPicPr>
        <p:blipFill>
          <a:blip r:embed="rId3"/>
          <a:srcRect l="34000" t="16000" r="32000" b="8000"/>
          <a:stretch>
            <a:fillRect/>
          </a:stretch>
        </p:blipFill>
        <p:spPr>
          <a:xfrm>
            <a:off x="5882439" y="1214149"/>
            <a:ext cx="3043513" cy="4251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39969" y="6488668"/>
            <a:ext cx="520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Images taken from Weekly Weather and Crop Bulletin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04335" y="5342697"/>
            <a:ext cx="3043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GOES East IR Satellite Image: 3:01 pm EST on 1 Feb 2011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599" y="5353921"/>
            <a:ext cx="5431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Daily Snow, Precipitation, and Temperature Records for 30 Jan–5 Feb 2011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66976" y="6611521"/>
            <a:ext cx="122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L. </a:t>
            </a:r>
            <a:r>
              <a:rPr lang="en-US" sz="1200" dirty="0" err="1" smtClean="0"/>
              <a:t>Bosart</a:t>
            </a:r>
            <a:endParaRPr lang="en-US" sz="12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677" y="-98922"/>
            <a:ext cx="9144000" cy="1143000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</a:rPr>
              <a:t>1–3 February 2011 Snowstorm</a:t>
            </a:r>
            <a:endParaRPr lang="en-US" sz="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1300" y="766240"/>
            <a:ext cx="8445500" cy="58377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 smtClean="0">
                <a:latin typeface="Arial"/>
                <a:cs typeface="Arial"/>
              </a:rPr>
              <a:t/>
            </a:r>
            <a:br>
              <a:rPr lang="en-US" sz="2200" dirty="0" smtClean="0">
                <a:latin typeface="Arial"/>
                <a:cs typeface="Arial"/>
              </a:rPr>
            </a:br>
            <a:endParaRPr lang="en-US" sz="600" dirty="0" smtClean="0">
              <a:latin typeface="Arial"/>
              <a:cs typeface="Arial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169987"/>
            <a:ext cx="8229600" cy="5186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Extreme winter weather during 2010–2011 can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be related to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Amplified flow pattern allowing mild Atlantic air to reach eastern Canada and cold air to reach western Europe and the southern U.S. during negative AO phase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Cold high pressure systems that deliver cold air to the southern U.S.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Extensive snow cover at lower latitudes east of the Rockies that reinforces frontal boundaries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Frequent storminess along these reinforced frontal boundaries also linked to “wave packets”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lang="en-US" sz="2800" b="1" dirty="0" smtClean="0"/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457200" y="2248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Summary of Large-Scale Conditions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Storm Structure Differences in +/- AO Regimes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8793"/>
            <a:ext cx="8229600" cy="4525963"/>
          </a:xfrm>
        </p:spPr>
        <p:txBody>
          <a:bodyPr/>
          <a:lstStyle/>
          <a:p>
            <a:r>
              <a:rPr lang="en-US" b="1" dirty="0" smtClean="0"/>
              <a:t>26–27 December 2010 coastal storm</a:t>
            </a:r>
          </a:p>
          <a:p>
            <a:pPr lvl="1"/>
            <a:r>
              <a:rPr lang="en-US" b="1" dirty="0" smtClean="0"/>
              <a:t>Significant snows and blizzard conditions</a:t>
            </a:r>
          </a:p>
          <a:p>
            <a:pPr lvl="1"/>
            <a:r>
              <a:rPr lang="en-US" b="1" dirty="0" smtClean="0"/>
              <a:t>One to two feet of snow east of Hudson River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nsm_depth_2010122605_Northeast.jpg"/>
          <p:cNvPicPr>
            <a:picLocks noChangeAspect="1"/>
          </p:cNvPicPr>
          <p:nvPr/>
        </p:nvPicPr>
        <p:blipFill>
          <a:blip r:embed="rId2"/>
          <a:srcRect l="13275" t="13037" r="8706" b="19810"/>
          <a:stretch>
            <a:fillRect/>
          </a:stretch>
        </p:blipFill>
        <p:spPr>
          <a:xfrm>
            <a:off x="149053" y="3361877"/>
            <a:ext cx="4354063" cy="2507790"/>
          </a:xfrm>
          <a:prstGeom prst="rect">
            <a:avLst/>
          </a:prstGeom>
        </p:spPr>
      </p:pic>
      <p:pic>
        <p:nvPicPr>
          <p:cNvPr id="6" name="Picture 5" descr="nsm_depth_2010122805_Northeast.jpg"/>
          <p:cNvPicPr>
            <a:picLocks noChangeAspect="1"/>
          </p:cNvPicPr>
          <p:nvPr/>
        </p:nvPicPr>
        <p:blipFill>
          <a:blip r:embed="rId3"/>
          <a:srcRect l="13480" t="13190" r="8910" b="19962"/>
          <a:stretch>
            <a:fillRect/>
          </a:stretch>
        </p:blipFill>
        <p:spPr>
          <a:xfrm>
            <a:off x="4622190" y="3361877"/>
            <a:ext cx="4351046" cy="25077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2972" y="6488140"/>
            <a:ext cx="76984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i="1" dirty="0" smtClean="0"/>
              <a:t>Source: NOAA National Operational Hydrologic Remote Sensing Center</a:t>
            </a:r>
            <a:endParaRPr lang="en-US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90895" y="5759713"/>
            <a:ext cx="1345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 Dec 2010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49806" y="5759713"/>
            <a:ext cx="1345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 Dec 2010</a:t>
            </a:r>
            <a:endParaRPr lang="en-US" dirty="0"/>
          </a:p>
        </p:txBody>
      </p:sp>
      <p:pic>
        <p:nvPicPr>
          <p:cNvPr id="10" name="Picture 9" descr="nsm_depth_2010122805_Northeast.jpg"/>
          <p:cNvPicPr>
            <a:picLocks noChangeAspect="1"/>
          </p:cNvPicPr>
          <p:nvPr/>
        </p:nvPicPr>
        <p:blipFill>
          <a:blip r:embed="rId3"/>
          <a:srcRect l="13480" t="83798" r="33944" b="2262"/>
          <a:stretch>
            <a:fillRect/>
          </a:stretch>
        </p:blipFill>
        <p:spPr>
          <a:xfrm>
            <a:off x="6026016" y="5897684"/>
            <a:ext cx="2947562" cy="5229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22906" y="3074482"/>
            <a:ext cx="129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 Cover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Storm Structure Differences in +/- AO Regimes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8793"/>
            <a:ext cx="8229600" cy="4525963"/>
          </a:xfrm>
        </p:spPr>
        <p:txBody>
          <a:bodyPr/>
          <a:lstStyle/>
          <a:p>
            <a:r>
              <a:rPr lang="en-US" b="1" dirty="0" smtClean="0"/>
              <a:t>1–3 February 2011 snow storm</a:t>
            </a:r>
          </a:p>
          <a:p>
            <a:pPr lvl="1"/>
            <a:r>
              <a:rPr lang="en-US" b="1" dirty="0" smtClean="0"/>
              <a:t>Record-breaking snow from OK to northeast</a:t>
            </a:r>
          </a:p>
          <a:p>
            <a:pPr lvl="1"/>
            <a:r>
              <a:rPr lang="en-US" b="1" dirty="0" smtClean="0"/>
              <a:t>Record cold over southern Plains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2972" y="6488140"/>
            <a:ext cx="76984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i="1" dirty="0" smtClean="0"/>
              <a:t>Source: NOAA National Operational Hydrologic Remote Sensing Center</a:t>
            </a:r>
            <a:endParaRPr lang="en-US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90895" y="5759713"/>
            <a:ext cx="1296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27 Jan 2011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49806" y="5759713"/>
            <a:ext cx="1212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Feb 2011</a:t>
            </a:r>
            <a:endParaRPr lang="en-US" dirty="0"/>
          </a:p>
        </p:txBody>
      </p:sp>
      <p:pic>
        <p:nvPicPr>
          <p:cNvPr id="10" name="Picture 9" descr="nsm_depth_2010122805_Northeast.jpg"/>
          <p:cNvPicPr>
            <a:picLocks noChangeAspect="1"/>
          </p:cNvPicPr>
          <p:nvPr/>
        </p:nvPicPr>
        <p:blipFill>
          <a:blip r:embed="rId2"/>
          <a:srcRect l="13480" t="83798" r="33944" b="2262"/>
          <a:stretch>
            <a:fillRect/>
          </a:stretch>
        </p:blipFill>
        <p:spPr>
          <a:xfrm>
            <a:off x="6026016" y="5897684"/>
            <a:ext cx="2947562" cy="5229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22906" y="3074482"/>
            <a:ext cx="129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 Cover</a:t>
            </a:r>
            <a:endParaRPr lang="en-US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3"/>
          <a:srcRect l="12497" t="22009" r="481" b="19945"/>
          <a:stretch>
            <a:fillRect/>
          </a:stretch>
        </p:blipFill>
        <p:spPr>
          <a:xfrm>
            <a:off x="149052" y="3361877"/>
            <a:ext cx="4183667" cy="250779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/>
        </p:nvPicPr>
        <p:blipFill>
          <a:blip r:embed="rId4"/>
          <a:srcRect l="12131" t="22009" r="7191" b="19743"/>
          <a:stretch>
            <a:fillRect/>
          </a:stretch>
        </p:blipFill>
        <p:spPr>
          <a:xfrm>
            <a:off x="4550148" y="3361877"/>
            <a:ext cx="4423430" cy="2507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09383" y="476263"/>
            <a:ext cx="56989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FF0000"/>
                </a:solidFill>
              </a:rPr>
              <a:t>GOES-12 Water Vapor Imagery</a:t>
            </a:r>
            <a:endParaRPr lang="en-US" sz="3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968" y="5004677"/>
            <a:ext cx="31278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 smtClean="0"/>
              <a:t>1200 UTC 27 Dec 2010</a:t>
            </a:r>
          </a:p>
          <a:p>
            <a:pPr algn="ctr"/>
            <a:r>
              <a:rPr lang="en-US" sz="2500" b="1" dirty="0" smtClean="0"/>
              <a:t>Negative AO Regime</a:t>
            </a:r>
            <a:endParaRPr lang="en-US" sz="25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88167" y="5004677"/>
            <a:ext cx="29435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 smtClean="0"/>
              <a:t>0600 UTC 2 Feb 2011</a:t>
            </a:r>
          </a:p>
          <a:p>
            <a:pPr algn="ctr"/>
            <a:r>
              <a:rPr lang="en-US" sz="2500" b="1" dirty="0" smtClean="0"/>
              <a:t>Positive AO Regime</a:t>
            </a:r>
            <a:endParaRPr lang="en-US" sz="25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992" y="6356350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L=surface low position at MSL</a:t>
            </a:r>
            <a:endParaRPr lang="en-US" dirty="0"/>
          </a:p>
        </p:txBody>
      </p:sp>
      <p:pic>
        <p:nvPicPr>
          <p:cNvPr id="16" name="Picture 15" descr="2010_12_27_1200_GOES13_6_S1_grid.jpg"/>
          <p:cNvPicPr>
            <a:picLocks noChangeAspect="1"/>
          </p:cNvPicPr>
          <p:nvPr/>
        </p:nvPicPr>
        <p:blipFill>
          <a:blip r:embed="rId2"/>
          <a:srcRect l="18807" t="12119" r="29525" b="59149"/>
          <a:stretch>
            <a:fillRect/>
          </a:stretch>
        </p:blipFill>
        <p:spPr>
          <a:xfrm>
            <a:off x="78992" y="1771920"/>
            <a:ext cx="4433199" cy="284341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7" name="Picture 16" descr="2011_2_2_600_GOES13_6_S1_grid.jpg"/>
          <p:cNvPicPr>
            <a:picLocks noChangeAspect="1"/>
          </p:cNvPicPr>
          <p:nvPr/>
        </p:nvPicPr>
        <p:blipFill>
          <a:blip r:embed="rId3"/>
          <a:srcRect l="18527" t="11983" r="30317" b="59013"/>
          <a:stretch>
            <a:fillRect/>
          </a:stretch>
        </p:blipFill>
        <p:spPr>
          <a:xfrm>
            <a:off x="4653530" y="1771919"/>
            <a:ext cx="4348070" cy="284341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2941394" y="2194556"/>
            <a:ext cx="32573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/>
              <a:t>L</a:t>
            </a:r>
            <a:endParaRPr lang="en-US" sz="25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259603" y="2337617"/>
            <a:ext cx="32573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/>
              <a:t>L</a:t>
            </a:r>
            <a:endParaRPr lang="en-US" sz="2500" b="1" dirty="0"/>
          </a:p>
        </p:txBody>
      </p:sp>
      <p:pic>
        <p:nvPicPr>
          <p:cNvPr id="13" name="Picture 12" descr="new_england_201012270030.gif"/>
          <p:cNvPicPr>
            <a:picLocks noChangeAspect="1"/>
          </p:cNvPicPr>
          <p:nvPr/>
        </p:nvPicPr>
        <p:blipFill>
          <a:blip r:embed="rId4"/>
          <a:srcRect l="23589" t="4221"/>
          <a:stretch>
            <a:fillRect/>
          </a:stretch>
        </p:blipFill>
        <p:spPr>
          <a:xfrm>
            <a:off x="69654" y="3062579"/>
            <a:ext cx="2185035" cy="2054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250windnegao.gif"/>
          <p:cNvPicPr>
            <a:picLocks noChangeAspect="1"/>
          </p:cNvPicPr>
          <p:nvPr/>
        </p:nvPicPr>
        <p:blipFill>
          <a:blip r:embed="rId2"/>
          <a:srcRect l="10975" t="31591" r="6790" b="27149"/>
          <a:stretch>
            <a:fillRect/>
          </a:stretch>
        </p:blipFill>
        <p:spPr>
          <a:xfrm>
            <a:off x="1926269" y="271063"/>
            <a:ext cx="6993981" cy="2713645"/>
          </a:xfrm>
          <a:prstGeom prst="rect">
            <a:avLst/>
          </a:prstGeom>
        </p:spPr>
      </p:pic>
      <p:pic>
        <p:nvPicPr>
          <p:cNvPr id="6" name="Picture 5" descr="250wind-posao.gif"/>
          <p:cNvPicPr>
            <a:picLocks noChangeAspect="1"/>
          </p:cNvPicPr>
          <p:nvPr/>
        </p:nvPicPr>
        <p:blipFill>
          <a:blip r:embed="rId3"/>
          <a:srcRect l="9185" t="31864" r="7106" b="12443"/>
          <a:stretch>
            <a:fillRect/>
          </a:stretch>
        </p:blipFill>
        <p:spPr>
          <a:xfrm>
            <a:off x="1786203" y="3013585"/>
            <a:ext cx="7134048" cy="36705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78984"/>
            <a:ext cx="20416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11 Dec 2010–15 Jan 2011</a:t>
            </a:r>
          </a:p>
          <a:p>
            <a:r>
              <a:rPr lang="en-US" sz="1400" b="1" dirty="0" smtClean="0"/>
              <a:t>- Negative AO phase</a:t>
            </a:r>
          </a:p>
          <a:p>
            <a:r>
              <a:rPr lang="en-US" sz="1400" b="1" dirty="0" smtClean="0"/>
              <a:t>- Storms over US and western North Atlantic occur on cyclonic shear side of mean jet</a:t>
            </a:r>
          </a:p>
          <a:p>
            <a:r>
              <a:rPr lang="en-US" sz="1400" b="1" dirty="0" smtClean="0"/>
              <a:t>- Favors negatively-tilted troughs and east coast snowstorms.</a:t>
            </a:r>
          </a:p>
          <a:p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032263"/>
            <a:ext cx="20416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28 Jan–14 Feb 2011</a:t>
            </a:r>
          </a:p>
          <a:p>
            <a:r>
              <a:rPr lang="en-US" sz="1400" b="1" dirty="0" smtClean="0"/>
              <a:t>- Positive AO phase</a:t>
            </a:r>
          </a:p>
          <a:p>
            <a:r>
              <a:rPr lang="en-US" sz="1400" b="1" dirty="0" smtClean="0"/>
              <a:t>- Storms over US and western North Atlantic occur along axis of mean jet</a:t>
            </a:r>
          </a:p>
          <a:p>
            <a:r>
              <a:rPr lang="en-US" sz="1400" b="1" dirty="0" smtClean="0"/>
              <a:t>- Favors positively-tilted troughs and fast-moving cyclones.</a:t>
            </a:r>
          </a:p>
          <a:p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84903" y="1157982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3200" y="1455891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09289" y="1011534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4769" y="4108962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17901" y="3971853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27965" y="3808782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8347" y="3459342"/>
            <a:ext cx="37445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405702" y="3539312"/>
            <a:ext cx="1671459" cy="999225"/>
          </a:xfrm>
          <a:custGeom>
            <a:avLst/>
            <a:gdLst>
              <a:gd name="connsiteX0" fmla="*/ 0 w 1671459"/>
              <a:gd name="connsiteY0" fmla="*/ 999225 h 999225"/>
              <a:gd name="connsiteX1" fmla="*/ 252120 w 1671459"/>
              <a:gd name="connsiteY1" fmla="*/ 877824 h 999225"/>
              <a:gd name="connsiteX2" fmla="*/ 513577 w 1671459"/>
              <a:gd name="connsiteY2" fmla="*/ 737745 h 999225"/>
              <a:gd name="connsiteX3" fmla="*/ 775034 w 1671459"/>
              <a:gd name="connsiteY3" fmla="*/ 644360 h 999225"/>
              <a:gd name="connsiteX4" fmla="*/ 1129869 w 1671459"/>
              <a:gd name="connsiteY4" fmla="*/ 541636 h 999225"/>
              <a:gd name="connsiteX5" fmla="*/ 1419340 w 1671459"/>
              <a:gd name="connsiteY5" fmla="*/ 317510 h 999225"/>
              <a:gd name="connsiteX6" fmla="*/ 1671459 w 1671459"/>
              <a:gd name="connsiteY6" fmla="*/ 0 h 99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1459" h="999225">
                <a:moveTo>
                  <a:pt x="0" y="999225"/>
                </a:moveTo>
                <a:cubicBezTo>
                  <a:pt x="83262" y="960314"/>
                  <a:pt x="166524" y="921404"/>
                  <a:pt x="252120" y="877824"/>
                </a:cubicBezTo>
                <a:cubicBezTo>
                  <a:pt x="337716" y="834244"/>
                  <a:pt x="426425" y="776656"/>
                  <a:pt x="513577" y="737745"/>
                </a:cubicBezTo>
                <a:cubicBezTo>
                  <a:pt x="600729" y="698834"/>
                  <a:pt x="672319" y="677045"/>
                  <a:pt x="775034" y="644360"/>
                </a:cubicBezTo>
                <a:cubicBezTo>
                  <a:pt x="877749" y="611675"/>
                  <a:pt x="1022485" y="596111"/>
                  <a:pt x="1129869" y="541636"/>
                </a:cubicBezTo>
                <a:cubicBezTo>
                  <a:pt x="1237253" y="487161"/>
                  <a:pt x="1329075" y="407783"/>
                  <a:pt x="1419340" y="317510"/>
                </a:cubicBezTo>
                <a:cubicBezTo>
                  <a:pt x="1509605" y="227237"/>
                  <a:pt x="1590532" y="113618"/>
                  <a:pt x="1671459" y="0"/>
                </a:cubicBezTo>
              </a:path>
            </a:pathLst>
          </a:cu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713848" y="1214012"/>
            <a:ext cx="737683" cy="616344"/>
          </a:xfrm>
          <a:custGeom>
            <a:avLst/>
            <a:gdLst>
              <a:gd name="connsiteX0" fmla="*/ 0 w 737683"/>
              <a:gd name="connsiteY0" fmla="*/ 616344 h 616344"/>
              <a:gd name="connsiteX1" fmla="*/ 289471 w 737683"/>
              <a:gd name="connsiteY1" fmla="*/ 401558 h 616344"/>
              <a:gd name="connsiteX2" fmla="*/ 420199 w 737683"/>
              <a:gd name="connsiteY2" fmla="*/ 242802 h 616344"/>
              <a:gd name="connsiteX3" fmla="*/ 597617 w 737683"/>
              <a:gd name="connsiteY3" fmla="*/ 56031 h 616344"/>
              <a:gd name="connsiteX4" fmla="*/ 737683 w 737683"/>
              <a:gd name="connsiteY4" fmla="*/ 0 h 61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83" h="616344">
                <a:moveTo>
                  <a:pt x="0" y="616344"/>
                </a:moveTo>
                <a:cubicBezTo>
                  <a:pt x="109719" y="540079"/>
                  <a:pt x="219438" y="463815"/>
                  <a:pt x="289471" y="401558"/>
                </a:cubicBezTo>
                <a:cubicBezTo>
                  <a:pt x="359504" y="339301"/>
                  <a:pt x="368841" y="300390"/>
                  <a:pt x="420199" y="242802"/>
                </a:cubicBezTo>
                <a:cubicBezTo>
                  <a:pt x="471557" y="185214"/>
                  <a:pt x="544703" y="96498"/>
                  <a:pt x="597617" y="56031"/>
                </a:cubicBezTo>
                <a:cubicBezTo>
                  <a:pt x="650531" y="15564"/>
                  <a:pt x="737683" y="0"/>
                  <a:pt x="737683" y="0"/>
                </a:cubicBezTo>
              </a:path>
            </a:pathLst>
          </a:cu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93667" y="158755"/>
            <a:ext cx="52627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0000"/>
                </a:solidFill>
              </a:rPr>
              <a:t>500-hPa Height (contours in dam)</a:t>
            </a:r>
          </a:p>
          <a:p>
            <a:pPr algn="ctr"/>
            <a:r>
              <a:rPr lang="en-US" sz="2500" b="1" dirty="0" smtClean="0">
                <a:solidFill>
                  <a:srgbClr val="FF0000"/>
                </a:solidFill>
              </a:rPr>
              <a:t>and </a:t>
            </a:r>
            <a:r>
              <a:rPr lang="en-US" sz="2500" b="1" dirty="0" smtClean="0">
                <a:solidFill>
                  <a:srgbClr val="FF0000"/>
                </a:solidFill>
              </a:rPr>
              <a:t>925–850-hPa </a:t>
            </a:r>
            <a:r>
              <a:rPr lang="en-US" sz="2500" b="1" dirty="0" err="1" smtClean="0">
                <a:solidFill>
                  <a:srgbClr val="FF0000"/>
                </a:solidFill>
              </a:rPr>
              <a:t>ζ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 smtClean="0">
                <a:solidFill>
                  <a:srgbClr val="FF0000"/>
                </a:solidFill>
              </a:rPr>
              <a:t>(shaded </a:t>
            </a:r>
            <a:r>
              <a:rPr lang="en-US" sz="2500" b="1" dirty="0" smtClean="0">
                <a:solidFill>
                  <a:srgbClr val="FF0000"/>
                </a:solidFill>
              </a:rPr>
              <a:t>in 10</a:t>
            </a:r>
            <a:r>
              <a:rPr lang="en-US" sz="2500" b="1" baseline="30000" dirty="0" smtClean="0">
                <a:solidFill>
                  <a:srgbClr val="FF0000"/>
                </a:solidFill>
              </a:rPr>
              <a:t>−5</a:t>
            </a:r>
            <a:r>
              <a:rPr lang="en-US" sz="2500" b="1" dirty="0" smtClean="0">
                <a:solidFill>
                  <a:srgbClr val="FF0000"/>
                </a:solidFill>
              </a:rPr>
              <a:t> s</a:t>
            </a:r>
            <a:r>
              <a:rPr lang="en-US" sz="2500" b="1" baseline="30000" dirty="0" smtClean="0">
                <a:solidFill>
                  <a:srgbClr val="FF0000"/>
                </a:solidFill>
              </a:rPr>
              <a:t>−1</a:t>
            </a:r>
            <a:r>
              <a:rPr lang="en-US" sz="2500" b="1" dirty="0" smtClean="0">
                <a:solidFill>
                  <a:srgbClr val="FF0000"/>
                </a:solidFill>
              </a:rPr>
              <a:t>)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9285" y="5256830"/>
            <a:ext cx="25392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1200 UTC 27 Dec 2010</a:t>
            </a:r>
          </a:p>
          <a:p>
            <a:pPr algn="ctr"/>
            <a:r>
              <a:rPr lang="en-US" sz="2000" b="1" dirty="0" smtClean="0"/>
              <a:t>Negative AO Regime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64058" y="5256830"/>
            <a:ext cx="2391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0600 UTC 2 Feb 2011</a:t>
            </a:r>
          </a:p>
          <a:p>
            <a:pPr algn="ctr"/>
            <a:r>
              <a:rPr lang="en-US" sz="2000" b="1" dirty="0" smtClean="0"/>
              <a:t>Positive AO Regime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-28014" y="957201"/>
            <a:ext cx="2351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L=surface low position at MSL</a:t>
            </a:r>
            <a:endParaRPr lang="en-US" sz="1400" dirty="0"/>
          </a:p>
        </p:txBody>
      </p:sp>
      <p:pic>
        <p:nvPicPr>
          <p:cNvPr id="16" name="Picture 15" descr="500hgt-10122712.png"/>
          <p:cNvPicPr>
            <a:picLocks noChangeAspect="1"/>
          </p:cNvPicPr>
          <p:nvPr/>
        </p:nvPicPr>
        <p:blipFill>
          <a:blip r:embed="rId2"/>
          <a:srcRect l="43008" t="20970" r="15871" b="30009"/>
          <a:stretch>
            <a:fillRect/>
          </a:stretch>
        </p:blipFill>
        <p:spPr>
          <a:xfrm>
            <a:off x="135020" y="1461346"/>
            <a:ext cx="4235052" cy="3901278"/>
          </a:xfrm>
          <a:prstGeom prst="rect">
            <a:avLst/>
          </a:prstGeom>
        </p:spPr>
      </p:pic>
      <p:pic>
        <p:nvPicPr>
          <p:cNvPr id="17" name="Picture 16" descr="500hgt-11020206.png"/>
          <p:cNvPicPr>
            <a:picLocks noChangeAspect="1"/>
          </p:cNvPicPr>
          <p:nvPr/>
        </p:nvPicPr>
        <p:blipFill>
          <a:blip r:embed="rId3"/>
          <a:srcRect l="29523" t="21309" r="29444" b="30962"/>
          <a:stretch>
            <a:fillRect/>
          </a:stretch>
        </p:blipFill>
        <p:spPr>
          <a:xfrm>
            <a:off x="4598540" y="1461346"/>
            <a:ext cx="4340386" cy="3901278"/>
          </a:xfrm>
          <a:prstGeom prst="rect">
            <a:avLst/>
          </a:prstGeom>
        </p:spPr>
      </p:pic>
      <p:pic>
        <p:nvPicPr>
          <p:cNvPr id="18" name="Picture 17" descr="500hgt-10122712.png"/>
          <p:cNvPicPr>
            <a:picLocks noChangeAspect="1"/>
          </p:cNvPicPr>
          <p:nvPr/>
        </p:nvPicPr>
        <p:blipFill>
          <a:blip r:embed="rId2"/>
          <a:srcRect l="18299" t="8789" r="43621" b="85931"/>
          <a:stretch>
            <a:fillRect/>
          </a:stretch>
        </p:blipFill>
        <p:spPr>
          <a:xfrm>
            <a:off x="2511860" y="1013235"/>
            <a:ext cx="3921859" cy="4202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03005" y="2873119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0000FF"/>
                </a:solidFill>
              </a:rPr>
              <a:t>L</a:t>
            </a:r>
            <a:endParaRPr lang="en-US" sz="3000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3073" y="3016180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0000FF"/>
                </a:solidFill>
              </a:rPr>
              <a:t>L</a:t>
            </a:r>
            <a:endParaRPr lang="en-US" sz="3000" b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400" y="5913146"/>
            <a:ext cx="3813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“Roll-up” on cyclonic shear-side of jet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Amplified flow pattern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Neutral to negative trough tilt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99166" y="5913146"/>
            <a:ext cx="45448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Fast-moving cyclone embedded along jet axis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Confluent jet entrance region 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Positive trough tilt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67793" y="158755"/>
            <a:ext cx="811452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 err="1" smtClean="0">
                <a:solidFill>
                  <a:srgbClr val="FF0000"/>
                </a:solidFill>
              </a:rPr>
              <a:t>Precipitable</a:t>
            </a:r>
            <a:r>
              <a:rPr lang="en-US" sz="2500" b="1" dirty="0" smtClean="0">
                <a:solidFill>
                  <a:srgbClr val="FF0000"/>
                </a:solidFill>
              </a:rPr>
              <a:t> Water (shaded in mm), MSLP (contours in </a:t>
            </a:r>
            <a:r>
              <a:rPr lang="en-US" sz="2500" b="1" dirty="0" err="1" smtClean="0">
                <a:solidFill>
                  <a:srgbClr val="FF0000"/>
                </a:solidFill>
              </a:rPr>
              <a:t>hPa</a:t>
            </a:r>
            <a:r>
              <a:rPr lang="en-US" sz="2500" b="1" dirty="0" smtClean="0">
                <a:solidFill>
                  <a:srgbClr val="FF0000"/>
                </a:solidFill>
              </a:rPr>
              <a:t>), </a:t>
            </a:r>
          </a:p>
          <a:p>
            <a:pPr algn="ctr"/>
            <a:r>
              <a:rPr lang="en-US" sz="2500" b="1" dirty="0" smtClean="0">
                <a:solidFill>
                  <a:srgbClr val="FF0000"/>
                </a:solidFill>
              </a:rPr>
              <a:t>and 1000–500-hPa thickness (dashed contours in dam)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9285" y="5256830"/>
            <a:ext cx="25392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1200 UTC 27 Dec 2010</a:t>
            </a:r>
          </a:p>
          <a:p>
            <a:pPr algn="ctr"/>
            <a:r>
              <a:rPr lang="en-US" sz="2000" b="1" dirty="0" smtClean="0"/>
              <a:t>Negative AO Regime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64058" y="5256830"/>
            <a:ext cx="2391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0600 UTC 2 Feb 2011</a:t>
            </a:r>
          </a:p>
          <a:p>
            <a:pPr algn="ctr"/>
            <a:r>
              <a:rPr lang="en-US" sz="2000" b="1" dirty="0" smtClean="0"/>
              <a:t>Positive AO Regime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28400" y="5913146"/>
            <a:ext cx="43011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Strongest surface winds on NW side of low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Heavy snowfall on NW side of low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is disconnected from tropical moisture feed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9166" y="5913146"/>
            <a:ext cx="43140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Snowfall over and NE of low directly fed by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>
                <a:solidFill>
                  <a:srgbClr val="0000FF"/>
                </a:solidFill>
              </a:rPr>
              <a:t>ropical moisture feed 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4" name="Picture 13" descr="slp-10122712.png"/>
          <p:cNvPicPr>
            <a:picLocks noChangeAspect="1"/>
          </p:cNvPicPr>
          <p:nvPr/>
        </p:nvPicPr>
        <p:blipFill>
          <a:blip r:embed="rId2"/>
          <a:srcRect l="43250" t="20939" r="16231" b="30686"/>
          <a:stretch>
            <a:fillRect/>
          </a:stretch>
        </p:blipFill>
        <p:spPr>
          <a:xfrm>
            <a:off x="135020" y="1461346"/>
            <a:ext cx="4228771" cy="3901278"/>
          </a:xfrm>
          <a:prstGeom prst="rect">
            <a:avLst/>
          </a:prstGeom>
        </p:spPr>
      </p:pic>
      <p:pic>
        <p:nvPicPr>
          <p:cNvPr id="23" name="Picture 22" descr="slp-11020206.png"/>
          <p:cNvPicPr>
            <a:picLocks noChangeAspect="1"/>
          </p:cNvPicPr>
          <p:nvPr/>
        </p:nvPicPr>
        <p:blipFill>
          <a:blip r:embed="rId3"/>
          <a:srcRect l="29497" t="20811" r="29518" b="29858"/>
          <a:stretch>
            <a:fillRect/>
          </a:stretch>
        </p:blipFill>
        <p:spPr>
          <a:xfrm>
            <a:off x="4744380" y="1461346"/>
            <a:ext cx="4194546" cy="39012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140357" y="2873119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L</a:t>
            </a:r>
            <a:endParaRPr lang="en-US" sz="3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957777" y="2997502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L</a:t>
            </a:r>
            <a:endParaRPr lang="en-US" sz="3000" b="1" dirty="0"/>
          </a:p>
        </p:txBody>
      </p:sp>
      <p:pic>
        <p:nvPicPr>
          <p:cNvPr id="26" name="Picture 25" descr="slp-10122712.png"/>
          <p:cNvPicPr>
            <a:picLocks noChangeAspect="1"/>
          </p:cNvPicPr>
          <p:nvPr/>
        </p:nvPicPr>
        <p:blipFill>
          <a:blip r:embed="rId2"/>
          <a:srcRect l="15022" t="8109" r="15750" b="85759"/>
          <a:stretch>
            <a:fillRect/>
          </a:stretch>
        </p:blipFill>
        <p:spPr>
          <a:xfrm>
            <a:off x="2075949" y="1083265"/>
            <a:ext cx="4911661" cy="33618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-28014" y="957201"/>
            <a:ext cx="2351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L=surface low position at MSL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6704" y="158755"/>
            <a:ext cx="86766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850-hPa </a:t>
            </a:r>
            <a:r>
              <a:rPr lang="en-US" sz="2800" b="1" dirty="0" err="1" smtClean="0">
                <a:solidFill>
                  <a:srgbClr val="FF0000"/>
                </a:solidFill>
              </a:rPr>
              <a:t>Φ</a:t>
            </a:r>
            <a:r>
              <a:rPr lang="en-US" sz="2800" b="1" dirty="0" smtClean="0">
                <a:solidFill>
                  <a:srgbClr val="FF0000"/>
                </a:solidFill>
              </a:rPr>
              <a:t> (thin contours in dam), </a:t>
            </a:r>
            <a:r>
              <a:rPr lang="en-US" sz="2800" b="1" dirty="0" err="1" smtClean="0">
                <a:solidFill>
                  <a:srgbClr val="FF0000"/>
                </a:solidFill>
              </a:rPr>
              <a:t>θ</a:t>
            </a:r>
            <a:r>
              <a:rPr lang="en-US" sz="2800" b="1" dirty="0" smtClean="0">
                <a:solidFill>
                  <a:srgbClr val="FF0000"/>
                </a:solidFill>
              </a:rPr>
              <a:t> (thick contours in K),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and </a:t>
            </a:r>
            <a:r>
              <a:rPr lang="en-US" sz="2800" b="1" dirty="0" smtClean="0">
                <a:solidFill>
                  <a:srgbClr val="FF0000"/>
                </a:solidFill>
              </a:rPr>
              <a:t>thermal advection (shaded in K/12 </a:t>
            </a:r>
            <a:r>
              <a:rPr lang="en-US" sz="2800" b="1" dirty="0" err="1" smtClean="0">
                <a:solidFill>
                  <a:srgbClr val="FF0000"/>
                </a:solidFill>
              </a:rPr>
              <a:t>h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9285" y="5256830"/>
            <a:ext cx="25392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1200 UTC 27 Dec 2010</a:t>
            </a:r>
          </a:p>
          <a:p>
            <a:pPr algn="ctr"/>
            <a:r>
              <a:rPr lang="en-US" sz="2000" b="1" dirty="0" smtClean="0"/>
              <a:t>Negative AO Regime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64058" y="5256830"/>
            <a:ext cx="2391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0600 UTC 2 Feb 2011</a:t>
            </a:r>
          </a:p>
          <a:p>
            <a:pPr algn="ctr"/>
            <a:r>
              <a:rPr lang="en-US" sz="2000" b="1" dirty="0" smtClean="0"/>
              <a:t>Positive AO Regime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28400" y="5913146"/>
            <a:ext cx="35457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Heavy snowfall on NW side of low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n conjunction with warm advection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Development of warm seclusion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9166" y="5913146"/>
            <a:ext cx="3993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Snowfall developed over large region in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onjunction with warm advection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6" name="Picture 15" descr="850tadv-10122712.png"/>
          <p:cNvPicPr>
            <a:picLocks noChangeAspect="1"/>
          </p:cNvPicPr>
          <p:nvPr/>
        </p:nvPicPr>
        <p:blipFill>
          <a:blip r:embed="rId2"/>
          <a:srcRect l="47669" t="10894" r="2194" b="14458"/>
          <a:stretch>
            <a:fillRect/>
          </a:stretch>
        </p:blipFill>
        <p:spPr>
          <a:xfrm>
            <a:off x="466890" y="1419449"/>
            <a:ext cx="3427337" cy="3943173"/>
          </a:xfrm>
          <a:prstGeom prst="rect">
            <a:avLst/>
          </a:prstGeom>
        </p:spPr>
      </p:pic>
      <p:pic>
        <p:nvPicPr>
          <p:cNvPr id="17" name="Picture 16" descr="850tadv-11020206.png"/>
          <p:cNvPicPr>
            <a:picLocks noChangeAspect="1"/>
          </p:cNvPicPr>
          <p:nvPr/>
        </p:nvPicPr>
        <p:blipFill>
          <a:blip r:embed="rId3"/>
          <a:srcRect l="21401" t="10999" r="28533" b="14458"/>
          <a:stretch>
            <a:fillRect/>
          </a:stretch>
        </p:blipFill>
        <p:spPr>
          <a:xfrm>
            <a:off x="5091379" y="1419450"/>
            <a:ext cx="3427337" cy="3943173"/>
          </a:xfrm>
          <a:prstGeom prst="rect">
            <a:avLst/>
          </a:prstGeom>
        </p:spPr>
      </p:pic>
      <p:pic>
        <p:nvPicPr>
          <p:cNvPr id="18" name="Picture 17" descr="850tadv-10122712.png"/>
          <p:cNvPicPr>
            <a:picLocks noChangeAspect="1"/>
          </p:cNvPicPr>
          <p:nvPr/>
        </p:nvPicPr>
        <p:blipFill>
          <a:blip r:embed="rId2"/>
          <a:srcRect l="13402" t="4043" r="15115" b="89988"/>
          <a:stretch>
            <a:fillRect/>
          </a:stretch>
        </p:blipFill>
        <p:spPr>
          <a:xfrm>
            <a:off x="1941279" y="1063513"/>
            <a:ext cx="5201131" cy="33558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8014" y="957201"/>
            <a:ext cx="2351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L=surface low position at MSL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2441013" y="2241433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L</a:t>
            </a:r>
            <a:endParaRPr lang="en-US" sz="3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683932" y="2393833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L</a:t>
            </a:r>
            <a:endParaRPr 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Summary of Storm Structure Differences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9454"/>
            <a:ext cx="8229600" cy="525202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26-27 Dec 2010 coastal storm: negative AO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Surface cyclone developed on cyclonic-shear side of upper-level jet and along axis of enhanced </a:t>
            </a:r>
            <a:r>
              <a:rPr lang="en-US" b="1" dirty="0" err="1" smtClean="0">
                <a:solidFill>
                  <a:srgbClr val="0000FF"/>
                </a:solidFill>
              </a:rPr>
              <a:t>baroclinicity</a:t>
            </a:r>
            <a:r>
              <a:rPr lang="en-US" b="1" dirty="0" smtClean="0">
                <a:solidFill>
                  <a:srgbClr val="0000FF"/>
                </a:solidFill>
              </a:rPr>
              <a:t> along US east coast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Amplified flow pattern and negatively-tilted trough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Vertically-stacked cyclone with development of warm seclusion</a:t>
            </a:r>
          </a:p>
          <a:p>
            <a:r>
              <a:rPr lang="en-US" b="1" dirty="0" smtClean="0"/>
              <a:t>1-3 Feb 2011 snow storm: positive AO regime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Fast-moving surface cyclone developed along axis upper-level jet and enhanced low-level </a:t>
            </a:r>
            <a:r>
              <a:rPr lang="en-US" b="1" dirty="0" err="1" smtClean="0">
                <a:solidFill>
                  <a:srgbClr val="0000FF"/>
                </a:solidFill>
              </a:rPr>
              <a:t>baroclinicity</a:t>
            </a:r>
            <a:endParaRPr lang="en-US" b="1" dirty="0" smtClean="0">
              <a:solidFill>
                <a:srgbClr val="0000FF"/>
              </a:solidFill>
            </a:endParaRP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Positively-tilted trough and downstream confluent jet entrance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High-Impact Weather Threats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9454"/>
            <a:ext cx="8229600" cy="525202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26-27 Dec 2010 coastal storm: negative AO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Heavy precipitation, organized in intense bands, focused on NW side of cyclone in conjunction with warm air advection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Very strong surface winds on NW side of warm seclusion – can reach hurricane force with stronger storms (more typical over oceans)</a:t>
            </a:r>
          </a:p>
          <a:p>
            <a:r>
              <a:rPr lang="en-US" b="1" dirty="0" smtClean="0"/>
              <a:t>1-3 Feb 2011 snow storm: positive AO regime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Strong surface winds (near surface low) and heavy precipitation focused along broad axis of warm air advection NE of fast-moving cyclone – impacts over a large geographical region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Heavy precipitation fed by deep tropical moisture </a:t>
            </a:r>
            <a:r>
              <a:rPr lang="en-US" b="1" dirty="0" smtClean="0">
                <a:solidFill>
                  <a:srgbClr val="0000FF"/>
                </a:solidFill>
              </a:rPr>
              <a:t>feed</a:t>
            </a:r>
            <a:endParaRPr lang="en-US" b="1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Schematic Summary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2774-DF52-024A-B016-07EE98D6D7CB}" type="slidenum">
              <a:rPr lang="en-US" smtClean="0"/>
              <a:pPr/>
              <a:t>27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6200000" flipH="1">
            <a:off x="1960716" y="4015579"/>
            <a:ext cx="4986788" cy="3735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6013517" y="3065144"/>
            <a:ext cx="563377" cy="2484055"/>
          </a:xfrm>
          <a:custGeom>
            <a:avLst/>
            <a:gdLst>
              <a:gd name="connsiteX0" fmla="*/ 420199 w 563377"/>
              <a:gd name="connsiteY0" fmla="*/ 0 h 2484055"/>
              <a:gd name="connsiteX1" fmla="*/ 532252 w 563377"/>
              <a:gd name="connsiteY1" fmla="*/ 457589 h 2484055"/>
              <a:gd name="connsiteX2" fmla="*/ 550927 w 563377"/>
              <a:gd name="connsiteY2" fmla="*/ 1129964 h 2484055"/>
              <a:gd name="connsiteX3" fmla="*/ 457550 w 563377"/>
              <a:gd name="connsiteY3" fmla="*/ 1615569 h 2484055"/>
              <a:gd name="connsiteX4" fmla="*/ 0 w 563377"/>
              <a:gd name="connsiteY4" fmla="*/ 2484055 h 248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377" h="2484055">
                <a:moveTo>
                  <a:pt x="420199" y="0"/>
                </a:moveTo>
                <a:cubicBezTo>
                  <a:pt x="465331" y="134631"/>
                  <a:pt x="510464" y="269262"/>
                  <a:pt x="532252" y="457589"/>
                </a:cubicBezTo>
                <a:cubicBezTo>
                  <a:pt x="554040" y="645916"/>
                  <a:pt x="563377" y="936967"/>
                  <a:pt x="550927" y="1129964"/>
                </a:cubicBezTo>
                <a:cubicBezTo>
                  <a:pt x="538477" y="1322961"/>
                  <a:pt x="549371" y="1389887"/>
                  <a:pt x="457550" y="1615569"/>
                </a:cubicBezTo>
                <a:cubicBezTo>
                  <a:pt x="365729" y="1841251"/>
                  <a:pt x="182864" y="2162653"/>
                  <a:pt x="0" y="2484055"/>
                </a:cubicBezTo>
              </a:path>
            </a:pathLst>
          </a:custGeom>
          <a:ln w="3175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433716" y="2926622"/>
            <a:ext cx="2007618" cy="129183"/>
          </a:xfrm>
          <a:custGeom>
            <a:avLst/>
            <a:gdLst>
              <a:gd name="connsiteX0" fmla="*/ 0 w 2007618"/>
              <a:gd name="connsiteY0" fmla="*/ 129183 h 129183"/>
              <a:gd name="connsiteX1" fmla="*/ 261457 w 2007618"/>
              <a:gd name="connsiteY1" fmla="*/ 63813 h 129183"/>
              <a:gd name="connsiteX2" fmla="*/ 812385 w 2007618"/>
              <a:gd name="connsiteY2" fmla="*/ 7782 h 129183"/>
              <a:gd name="connsiteX3" fmla="*/ 1279273 w 2007618"/>
              <a:gd name="connsiteY3" fmla="*/ 17120 h 129183"/>
              <a:gd name="connsiteX4" fmla="*/ 2007618 w 2007618"/>
              <a:gd name="connsiteY4" fmla="*/ 54475 h 12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7618" h="129183">
                <a:moveTo>
                  <a:pt x="0" y="129183"/>
                </a:moveTo>
                <a:cubicBezTo>
                  <a:pt x="63030" y="106614"/>
                  <a:pt x="126060" y="84046"/>
                  <a:pt x="261457" y="63813"/>
                </a:cubicBezTo>
                <a:cubicBezTo>
                  <a:pt x="396854" y="43580"/>
                  <a:pt x="642749" y="15564"/>
                  <a:pt x="812385" y="7782"/>
                </a:cubicBezTo>
                <a:cubicBezTo>
                  <a:pt x="982021" y="0"/>
                  <a:pt x="1080068" y="9338"/>
                  <a:pt x="1279273" y="17120"/>
                </a:cubicBezTo>
                <a:cubicBezTo>
                  <a:pt x="1478479" y="24902"/>
                  <a:pt x="2007618" y="54475"/>
                  <a:pt x="2007618" y="54475"/>
                </a:cubicBezTo>
              </a:path>
            </a:pathLst>
          </a:cu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994841" y="3055805"/>
            <a:ext cx="438875" cy="140078"/>
          </a:xfrm>
          <a:custGeom>
            <a:avLst/>
            <a:gdLst>
              <a:gd name="connsiteX0" fmla="*/ 438875 w 438875"/>
              <a:gd name="connsiteY0" fmla="*/ 0 h 140078"/>
              <a:gd name="connsiteX1" fmla="*/ 186755 w 438875"/>
              <a:gd name="connsiteY1" fmla="*/ 65370 h 140078"/>
              <a:gd name="connsiteX2" fmla="*/ 0 w 438875"/>
              <a:gd name="connsiteY2" fmla="*/ 140078 h 14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875" h="140078">
                <a:moveTo>
                  <a:pt x="438875" y="0"/>
                </a:moveTo>
                <a:cubicBezTo>
                  <a:pt x="349388" y="21012"/>
                  <a:pt x="259901" y="42024"/>
                  <a:pt x="186755" y="65370"/>
                </a:cubicBezTo>
                <a:cubicBezTo>
                  <a:pt x="113609" y="88716"/>
                  <a:pt x="0" y="140078"/>
                  <a:pt x="0" y="140078"/>
                </a:cubicBezTo>
              </a:path>
            </a:pathLst>
          </a:custGeom>
          <a:ln w="31750"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54273" y="2871132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L</a:t>
            </a:r>
            <a:endParaRPr lang="en-US" sz="3000" b="1" dirty="0"/>
          </a:p>
        </p:txBody>
      </p:sp>
      <p:sp>
        <p:nvSpPr>
          <p:cNvPr id="11" name="Freeform 10"/>
          <p:cNvSpPr/>
          <p:nvPr/>
        </p:nvSpPr>
        <p:spPr>
          <a:xfrm>
            <a:off x="6116232" y="2919858"/>
            <a:ext cx="2110333" cy="2927637"/>
          </a:xfrm>
          <a:custGeom>
            <a:avLst/>
            <a:gdLst>
              <a:gd name="connsiteX0" fmla="*/ 0 w 2110333"/>
              <a:gd name="connsiteY0" fmla="*/ 2729971 h 2927637"/>
              <a:gd name="connsiteX1" fmla="*/ 457550 w 2110333"/>
              <a:gd name="connsiteY1" fmla="*/ 1889501 h 2927637"/>
              <a:gd name="connsiteX2" fmla="*/ 569603 w 2110333"/>
              <a:gd name="connsiteY2" fmla="*/ 1179771 h 2927637"/>
              <a:gd name="connsiteX3" fmla="*/ 476225 w 2110333"/>
              <a:gd name="connsiteY3" fmla="*/ 432687 h 2927637"/>
              <a:gd name="connsiteX4" fmla="*/ 616292 w 2110333"/>
              <a:gd name="connsiteY4" fmla="*/ 180546 h 2927637"/>
              <a:gd name="connsiteX5" fmla="*/ 1139206 w 2110333"/>
              <a:gd name="connsiteY5" fmla="*/ 59144 h 2927637"/>
              <a:gd name="connsiteX6" fmla="*/ 1736823 w 2110333"/>
              <a:gd name="connsiteY6" fmla="*/ 59144 h 2927637"/>
              <a:gd name="connsiteX7" fmla="*/ 2044969 w 2110333"/>
              <a:gd name="connsiteY7" fmla="*/ 414010 h 2927637"/>
              <a:gd name="connsiteX8" fmla="*/ 2091658 w 2110333"/>
              <a:gd name="connsiteY8" fmla="*/ 1189109 h 2927637"/>
              <a:gd name="connsiteX9" fmla="*/ 1998280 w 2110333"/>
              <a:gd name="connsiteY9" fmla="*/ 2132303 h 2927637"/>
              <a:gd name="connsiteX10" fmla="*/ 2044969 w 2110333"/>
              <a:gd name="connsiteY10" fmla="*/ 2795341 h 2927637"/>
              <a:gd name="connsiteX11" fmla="*/ 2110333 w 2110333"/>
              <a:gd name="connsiteY11" fmla="*/ 2926080 h 292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10333" h="2927637">
                <a:moveTo>
                  <a:pt x="0" y="2729971"/>
                </a:moveTo>
                <a:cubicBezTo>
                  <a:pt x="181308" y="2438919"/>
                  <a:pt x="362616" y="2147868"/>
                  <a:pt x="457550" y="1889501"/>
                </a:cubicBezTo>
                <a:cubicBezTo>
                  <a:pt x="552484" y="1631134"/>
                  <a:pt x="566491" y="1422573"/>
                  <a:pt x="569603" y="1179771"/>
                </a:cubicBezTo>
                <a:cubicBezTo>
                  <a:pt x="572715" y="936969"/>
                  <a:pt x="468444" y="599224"/>
                  <a:pt x="476225" y="432687"/>
                </a:cubicBezTo>
                <a:cubicBezTo>
                  <a:pt x="484006" y="266150"/>
                  <a:pt x="505795" y="242803"/>
                  <a:pt x="616292" y="180546"/>
                </a:cubicBezTo>
                <a:cubicBezTo>
                  <a:pt x="726789" y="118289"/>
                  <a:pt x="952451" y="79378"/>
                  <a:pt x="1139206" y="59144"/>
                </a:cubicBezTo>
                <a:cubicBezTo>
                  <a:pt x="1325961" y="38910"/>
                  <a:pt x="1585863" y="0"/>
                  <a:pt x="1736823" y="59144"/>
                </a:cubicBezTo>
                <a:cubicBezTo>
                  <a:pt x="1887783" y="118288"/>
                  <a:pt x="1985830" y="225683"/>
                  <a:pt x="2044969" y="414010"/>
                </a:cubicBezTo>
                <a:cubicBezTo>
                  <a:pt x="2104108" y="602337"/>
                  <a:pt x="2099439" y="902727"/>
                  <a:pt x="2091658" y="1189109"/>
                </a:cubicBezTo>
                <a:cubicBezTo>
                  <a:pt x="2083877" y="1475491"/>
                  <a:pt x="2006062" y="1864598"/>
                  <a:pt x="1998280" y="2132303"/>
                </a:cubicBezTo>
                <a:cubicBezTo>
                  <a:pt x="1990499" y="2400008"/>
                  <a:pt x="2026294" y="2663045"/>
                  <a:pt x="2044969" y="2795341"/>
                </a:cubicBezTo>
                <a:cubicBezTo>
                  <a:pt x="2063644" y="2927637"/>
                  <a:pt x="2099439" y="2902734"/>
                  <a:pt x="2110333" y="2926080"/>
                </a:cubicBezTo>
              </a:path>
            </a:pathLst>
          </a:custGeom>
          <a:solidFill>
            <a:srgbClr val="CCFFCC">
              <a:alpha val="30000"/>
            </a:srgbClr>
          </a:solidFill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6423294" y="5006526"/>
            <a:ext cx="814553" cy="2707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6243744" y="3799713"/>
            <a:ext cx="120765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6850255" y="3554368"/>
            <a:ext cx="978450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7373167" y="3914354"/>
            <a:ext cx="978450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V="1">
            <a:off x="7303136" y="5153837"/>
            <a:ext cx="978449" cy="1400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6850257" y="5059973"/>
            <a:ext cx="978450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loud 22"/>
          <p:cNvSpPr/>
          <p:nvPr/>
        </p:nvSpPr>
        <p:spPr>
          <a:xfrm>
            <a:off x="5754273" y="1998451"/>
            <a:ext cx="2868763" cy="1066693"/>
          </a:xfrm>
          <a:prstGeom prst="cloud">
            <a:avLst/>
          </a:prstGeom>
          <a:solidFill>
            <a:srgbClr val="FF6600">
              <a:alpha val="25000"/>
            </a:srgbClr>
          </a:solidFill>
          <a:ln w="254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994841" y="2075377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Focused ascent assoc. </a:t>
            </a:r>
            <a:r>
              <a:rPr lang="en-US" dirty="0" err="1" smtClean="0"/>
              <a:t>w</a:t>
            </a:r>
            <a:r>
              <a:rPr lang="en-US" dirty="0" smtClean="0"/>
              <a:t>/</a:t>
            </a:r>
          </a:p>
          <a:p>
            <a:r>
              <a:rPr lang="en-US" dirty="0" smtClean="0"/>
              <a:t>warm air advection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>
            <a:off x="5761397" y="2315961"/>
            <a:ext cx="3221527" cy="1755648"/>
          </a:xfrm>
          <a:custGeom>
            <a:avLst/>
            <a:gdLst>
              <a:gd name="connsiteX0" fmla="*/ 0 w 3221527"/>
              <a:gd name="connsiteY0" fmla="*/ 1755648 h 1755648"/>
              <a:gd name="connsiteX1" fmla="*/ 494901 w 3221527"/>
              <a:gd name="connsiteY1" fmla="*/ 1400783 h 1755648"/>
              <a:gd name="connsiteX2" fmla="*/ 1746161 w 3221527"/>
              <a:gd name="connsiteY2" fmla="*/ 504282 h 1755648"/>
              <a:gd name="connsiteX3" fmla="*/ 3221527 w 3221527"/>
              <a:gd name="connsiteY3" fmla="*/ 0 h 17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1527" h="1755648">
                <a:moveTo>
                  <a:pt x="0" y="1755648"/>
                </a:moveTo>
                <a:lnTo>
                  <a:pt x="494901" y="1400783"/>
                </a:lnTo>
                <a:cubicBezTo>
                  <a:pt x="785928" y="1192222"/>
                  <a:pt x="1291723" y="737746"/>
                  <a:pt x="1746161" y="504282"/>
                </a:cubicBezTo>
                <a:cubicBezTo>
                  <a:pt x="2200599" y="270818"/>
                  <a:pt x="3221527" y="0"/>
                  <a:pt x="3221527" y="0"/>
                </a:cubicBezTo>
              </a:path>
            </a:pathLst>
          </a:custGeom>
          <a:ln w="476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144245" y="1391444"/>
            <a:ext cx="2595897" cy="586773"/>
          </a:xfrm>
          <a:custGeom>
            <a:avLst/>
            <a:gdLst>
              <a:gd name="connsiteX0" fmla="*/ 0 w 2595897"/>
              <a:gd name="connsiteY0" fmla="*/ 0 h 586773"/>
              <a:gd name="connsiteX1" fmla="*/ 504239 w 2595897"/>
              <a:gd name="connsiteY1" fmla="*/ 420235 h 586773"/>
              <a:gd name="connsiteX2" fmla="*/ 1251260 w 2595897"/>
              <a:gd name="connsiteY2" fmla="*/ 578991 h 586773"/>
              <a:gd name="connsiteX3" fmla="*/ 2595897 w 2595897"/>
              <a:gd name="connsiteY3" fmla="*/ 373543 h 58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5897" h="586773">
                <a:moveTo>
                  <a:pt x="0" y="0"/>
                </a:moveTo>
                <a:cubicBezTo>
                  <a:pt x="147848" y="161868"/>
                  <a:pt x="295696" y="323737"/>
                  <a:pt x="504239" y="420235"/>
                </a:cubicBezTo>
                <a:cubicBezTo>
                  <a:pt x="712782" y="516733"/>
                  <a:pt x="902650" y="586773"/>
                  <a:pt x="1251260" y="578991"/>
                </a:cubicBezTo>
                <a:cubicBezTo>
                  <a:pt x="1599870" y="571209"/>
                  <a:pt x="2097883" y="472376"/>
                  <a:pt x="2595897" y="373543"/>
                </a:cubicBezTo>
              </a:path>
            </a:pathLst>
          </a:custGeom>
          <a:ln w="476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530403" y="1217694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Confluent upper-level jet </a:t>
            </a:r>
          </a:p>
          <a:p>
            <a:r>
              <a:rPr lang="en-US" dirty="0" smtClean="0"/>
              <a:t>entrance region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590499" y="5890657"/>
            <a:ext cx="301324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0000FF"/>
                </a:solidFill>
              </a:rPr>
              <a:t>1–3 Feb 2011 cyclone</a:t>
            </a:r>
          </a:p>
          <a:p>
            <a:pPr algn="ctr"/>
            <a:r>
              <a:rPr lang="en-US" sz="2500" b="1" dirty="0" smtClean="0">
                <a:solidFill>
                  <a:srgbClr val="0000FF"/>
                </a:solidFill>
              </a:rPr>
              <a:t>Positive AO regime</a:t>
            </a:r>
            <a:endParaRPr lang="en-US" sz="2500" b="1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357" y="5847495"/>
            <a:ext cx="33599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0000FF"/>
                </a:solidFill>
              </a:rPr>
              <a:t>26–27 Dec 2010 cyclone</a:t>
            </a:r>
          </a:p>
          <a:p>
            <a:pPr algn="ctr"/>
            <a:r>
              <a:rPr lang="en-US" sz="2500" b="1" dirty="0" smtClean="0">
                <a:solidFill>
                  <a:srgbClr val="0000FF"/>
                </a:solidFill>
              </a:rPr>
              <a:t>Negative AO regime</a:t>
            </a:r>
            <a:endParaRPr lang="en-US" sz="2500" b="1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34726" y="4088316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Southerly feed of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tropical moisture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65807" y="2871131"/>
            <a:ext cx="347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L</a:t>
            </a:r>
            <a:endParaRPr lang="en-US" sz="3000" b="1" dirty="0"/>
          </a:p>
        </p:txBody>
      </p:sp>
      <p:sp>
        <p:nvSpPr>
          <p:cNvPr id="32" name="Freeform 31"/>
          <p:cNvSpPr/>
          <p:nvPr/>
        </p:nvSpPr>
        <p:spPr>
          <a:xfrm>
            <a:off x="1160995" y="2828025"/>
            <a:ext cx="1855101" cy="622570"/>
          </a:xfrm>
          <a:custGeom>
            <a:avLst/>
            <a:gdLst>
              <a:gd name="connsiteX0" fmla="*/ 389073 w 1855101"/>
              <a:gd name="connsiteY0" fmla="*/ 580547 h 622570"/>
              <a:gd name="connsiteX1" fmla="*/ 249006 w 1855101"/>
              <a:gd name="connsiteY1" fmla="*/ 617901 h 622570"/>
              <a:gd name="connsiteX2" fmla="*/ 127615 w 1855101"/>
              <a:gd name="connsiteY2" fmla="*/ 589885 h 622570"/>
              <a:gd name="connsiteX3" fmla="*/ 24900 w 1855101"/>
              <a:gd name="connsiteY3" fmla="*/ 421792 h 622570"/>
              <a:gd name="connsiteX4" fmla="*/ 43576 w 1855101"/>
              <a:gd name="connsiteY4" fmla="*/ 188328 h 622570"/>
              <a:gd name="connsiteX5" fmla="*/ 286357 w 1855101"/>
              <a:gd name="connsiteY5" fmla="*/ 29572 h 622570"/>
              <a:gd name="connsiteX6" fmla="*/ 547814 w 1855101"/>
              <a:gd name="connsiteY6" fmla="*/ 10895 h 622570"/>
              <a:gd name="connsiteX7" fmla="*/ 996027 w 1855101"/>
              <a:gd name="connsiteY7" fmla="*/ 48249 h 622570"/>
              <a:gd name="connsiteX8" fmla="*/ 1416226 w 1855101"/>
              <a:gd name="connsiteY8" fmla="*/ 104281 h 622570"/>
              <a:gd name="connsiteX9" fmla="*/ 1752385 w 1855101"/>
              <a:gd name="connsiteY9" fmla="*/ 188328 h 622570"/>
              <a:gd name="connsiteX10" fmla="*/ 1855101 w 1855101"/>
              <a:gd name="connsiteY10" fmla="*/ 216343 h 6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5101" h="622570">
                <a:moveTo>
                  <a:pt x="389073" y="580547"/>
                </a:moveTo>
                <a:cubicBezTo>
                  <a:pt x="340827" y="598446"/>
                  <a:pt x="292582" y="616345"/>
                  <a:pt x="249006" y="617901"/>
                </a:cubicBezTo>
                <a:cubicBezTo>
                  <a:pt x="205430" y="619457"/>
                  <a:pt x="164966" y="622570"/>
                  <a:pt x="127615" y="589885"/>
                </a:cubicBezTo>
                <a:cubicBezTo>
                  <a:pt x="90264" y="557200"/>
                  <a:pt x="38906" y="488718"/>
                  <a:pt x="24900" y="421792"/>
                </a:cubicBezTo>
                <a:cubicBezTo>
                  <a:pt x="10894" y="354866"/>
                  <a:pt x="0" y="253698"/>
                  <a:pt x="43576" y="188328"/>
                </a:cubicBezTo>
                <a:cubicBezTo>
                  <a:pt x="87152" y="122958"/>
                  <a:pt x="202317" y="59144"/>
                  <a:pt x="286357" y="29572"/>
                </a:cubicBezTo>
                <a:cubicBezTo>
                  <a:pt x="370397" y="0"/>
                  <a:pt x="429536" y="7782"/>
                  <a:pt x="547814" y="10895"/>
                </a:cubicBezTo>
                <a:cubicBezTo>
                  <a:pt x="666092" y="14008"/>
                  <a:pt x="851292" y="32685"/>
                  <a:pt x="996027" y="48249"/>
                </a:cubicBezTo>
                <a:cubicBezTo>
                  <a:pt x="1140762" y="63813"/>
                  <a:pt x="1290166" y="80934"/>
                  <a:pt x="1416226" y="104281"/>
                </a:cubicBezTo>
                <a:cubicBezTo>
                  <a:pt x="1542286" y="127628"/>
                  <a:pt x="1679239" y="169651"/>
                  <a:pt x="1752385" y="188328"/>
                </a:cubicBezTo>
                <a:cubicBezTo>
                  <a:pt x="1825531" y="207005"/>
                  <a:pt x="1855101" y="216343"/>
                  <a:pt x="1855101" y="216343"/>
                </a:cubicBezTo>
              </a:path>
            </a:pathLst>
          </a:cu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1613153" y="2871132"/>
            <a:ext cx="563377" cy="2484055"/>
          </a:xfrm>
          <a:custGeom>
            <a:avLst/>
            <a:gdLst>
              <a:gd name="connsiteX0" fmla="*/ 420199 w 563377"/>
              <a:gd name="connsiteY0" fmla="*/ 0 h 2484055"/>
              <a:gd name="connsiteX1" fmla="*/ 532252 w 563377"/>
              <a:gd name="connsiteY1" fmla="*/ 457589 h 2484055"/>
              <a:gd name="connsiteX2" fmla="*/ 550927 w 563377"/>
              <a:gd name="connsiteY2" fmla="*/ 1129964 h 2484055"/>
              <a:gd name="connsiteX3" fmla="*/ 457550 w 563377"/>
              <a:gd name="connsiteY3" fmla="*/ 1615569 h 2484055"/>
              <a:gd name="connsiteX4" fmla="*/ 0 w 563377"/>
              <a:gd name="connsiteY4" fmla="*/ 2484055 h 248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377" h="2484055">
                <a:moveTo>
                  <a:pt x="420199" y="0"/>
                </a:moveTo>
                <a:cubicBezTo>
                  <a:pt x="465331" y="134631"/>
                  <a:pt x="510464" y="269262"/>
                  <a:pt x="532252" y="457589"/>
                </a:cubicBezTo>
                <a:cubicBezTo>
                  <a:pt x="554040" y="645916"/>
                  <a:pt x="563377" y="936967"/>
                  <a:pt x="550927" y="1129964"/>
                </a:cubicBezTo>
                <a:cubicBezTo>
                  <a:pt x="538477" y="1322961"/>
                  <a:pt x="549371" y="1389887"/>
                  <a:pt x="457550" y="1615569"/>
                </a:cubicBezTo>
                <a:cubicBezTo>
                  <a:pt x="365729" y="1841251"/>
                  <a:pt x="182864" y="2162653"/>
                  <a:pt x="0" y="2484055"/>
                </a:cubicBezTo>
              </a:path>
            </a:pathLst>
          </a:custGeom>
          <a:ln w="3175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2054307" y="2876274"/>
            <a:ext cx="538478" cy="2577441"/>
          </a:xfrm>
          <a:custGeom>
            <a:avLst/>
            <a:gdLst>
              <a:gd name="connsiteX0" fmla="*/ 0 w 538478"/>
              <a:gd name="connsiteY0" fmla="*/ 0 h 2577441"/>
              <a:gd name="connsiteX1" fmla="*/ 158742 w 538478"/>
              <a:gd name="connsiteY1" fmla="*/ 168094 h 2577441"/>
              <a:gd name="connsiteX2" fmla="*/ 373510 w 538478"/>
              <a:gd name="connsiteY2" fmla="*/ 522959 h 2577441"/>
              <a:gd name="connsiteX3" fmla="*/ 513577 w 538478"/>
              <a:gd name="connsiteY3" fmla="*/ 1344752 h 2577441"/>
              <a:gd name="connsiteX4" fmla="*/ 522914 w 538478"/>
              <a:gd name="connsiteY4" fmla="*/ 2017128 h 2577441"/>
              <a:gd name="connsiteX5" fmla="*/ 429537 w 538478"/>
              <a:gd name="connsiteY5" fmla="*/ 2577441 h 257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478" h="2577441">
                <a:moveTo>
                  <a:pt x="0" y="0"/>
                </a:moveTo>
                <a:cubicBezTo>
                  <a:pt x="48245" y="40467"/>
                  <a:pt x="96490" y="80934"/>
                  <a:pt x="158742" y="168094"/>
                </a:cubicBezTo>
                <a:cubicBezTo>
                  <a:pt x="220994" y="255254"/>
                  <a:pt x="314371" y="326849"/>
                  <a:pt x="373510" y="522959"/>
                </a:cubicBezTo>
                <a:cubicBezTo>
                  <a:pt x="432649" y="719069"/>
                  <a:pt x="488676" y="1095724"/>
                  <a:pt x="513577" y="1344752"/>
                </a:cubicBezTo>
                <a:cubicBezTo>
                  <a:pt x="538478" y="1593780"/>
                  <a:pt x="536921" y="1811680"/>
                  <a:pt x="522914" y="2017128"/>
                </a:cubicBezTo>
                <a:cubicBezTo>
                  <a:pt x="508907" y="2222576"/>
                  <a:pt x="469222" y="2400008"/>
                  <a:pt x="429537" y="2577441"/>
                </a:cubicBezTo>
              </a:path>
            </a:pathLst>
          </a:custGeom>
          <a:ln w="3175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2370234" y="2894952"/>
            <a:ext cx="1019372" cy="2624133"/>
          </a:xfrm>
          <a:custGeom>
            <a:avLst/>
            <a:gdLst>
              <a:gd name="connsiteX0" fmla="*/ 253676 w 1019372"/>
              <a:gd name="connsiteY0" fmla="*/ 2586779 h 2624133"/>
              <a:gd name="connsiteX1" fmla="*/ 300365 w 1019372"/>
              <a:gd name="connsiteY1" fmla="*/ 1849033 h 2624133"/>
              <a:gd name="connsiteX2" fmla="*/ 235001 w 1019372"/>
              <a:gd name="connsiteY2" fmla="*/ 952532 h 2624133"/>
              <a:gd name="connsiteX3" fmla="*/ 29570 w 1019372"/>
              <a:gd name="connsiteY3" fmla="*/ 261479 h 2624133"/>
              <a:gd name="connsiteX4" fmla="*/ 57583 w 1019372"/>
              <a:gd name="connsiteY4" fmla="*/ 37354 h 2624133"/>
              <a:gd name="connsiteX5" fmla="*/ 375067 w 1019372"/>
              <a:gd name="connsiteY5" fmla="*/ 37354 h 2624133"/>
              <a:gd name="connsiteX6" fmla="*/ 636524 w 1019372"/>
              <a:gd name="connsiteY6" fmla="*/ 233463 h 2624133"/>
              <a:gd name="connsiteX7" fmla="*/ 879306 w 1019372"/>
              <a:gd name="connsiteY7" fmla="*/ 1232689 h 2624133"/>
              <a:gd name="connsiteX8" fmla="*/ 991359 w 1019372"/>
              <a:gd name="connsiteY8" fmla="*/ 2045143 h 2624133"/>
              <a:gd name="connsiteX9" fmla="*/ 1019372 w 1019372"/>
              <a:gd name="connsiteY9" fmla="*/ 2624133 h 2624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9372" h="2624133">
                <a:moveTo>
                  <a:pt x="253676" y="2586779"/>
                </a:moveTo>
                <a:cubicBezTo>
                  <a:pt x="278576" y="2354093"/>
                  <a:pt x="303477" y="2121407"/>
                  <a:pt x="300365" y="1849033"/>
                </a:cubicBezTo>
                <a:cubicBezTo>
                  <a:pt x="297253" y="1576659"/>
                  <a:pt x="280133" y="1217124"/>
                  <a:pt x="235001" y="952532"/>
                </a:cubicBezTo>
                <a:cubicBezTo>
                  <a:pt x="189869" y="687940"/>
                  <a:pt x="59140" y="414009"/>
                  <a:pt x="29570" y="261479"/>
                </a:cubicBezTo>
                <a:cubicBezTo>
                  <a:pt x="0" y="108949"/>
                  <a:pt x="0" y="74708"/>
                  <a:pt x="57583" y="37354"/>
                </a:cubicBezTo>
                <a:cubicBezTo>
                  <a:pt x="115166" y="0"/>
                  <a:pt x="278577" y="4669"/>
                  <a:pt x="375067" y="37354"/>
                </a:cubicBezTo>
                <a:cubicBezTo>
                  <a:pt x="471557" y="70039"/>
                  <a:pt x="552484" y="34241"/>
                  <a:pt x="636524" y="233463"/>
                </a:cubicBezTo>
                <a:cubicBezTo>
                  <a:pt x="720564" y="432685"/>
                  <a:pt x="820167" y="930742"/>
                  <a:pt x="879306" y="1232689"/>
                </a:cubicBezTo>
                <a:cubicBezTo>
                  <a:pt x="938445" y="1534636"/>
                  <a:pt x="968015" y="1813236"/>
                  <a:pt x="991359" y="2045143"/>
                </a:cubicBezTo>
                <a:cubicBezTo>
                  <a:pt x="1014703" y="2277050"/>
                  <a:pt x="1019372" y="2624133"/>
                  <a:pt x="1019372" y="2624133"/>
                </a:cubicBezTo>
              </a:path>
            </a:pathLst>
          </a:custGeom>
          <a:solidFill>
            <a:srgbClr val="CCFFCC">
              <a:alpha val="35000"/>
            </a:srgbClr>
          </a:solidFill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 rot="5400000" flipH="1" flipV="1">
            <a:off x="2220233" y="4928648"/>
            <a:ext cx="105013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2560406" y="4860065"/>
            <a:ext cx="1144826" cy="233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V="1">
            <a:off x="2443683" y="3651574"/>
            <a:ext cx="1144826" cy="233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V="1">
            <a:off x="2137093" y="3520835"/>
            <a:ext cx="1144826" cy="233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1494041" y="1914403"/>
            <a:ext cx="1148545" cy="625683"/>
          </a:xfrm>
          <a:custGeom>
            <a:avLst/>
            <a:gdLst>
              <a:gd name="connsiteX0" fmla="*/ 1120531 w 1148545"/>
              <a:gd name="connsiteY0" fmla="*/ 0 h 625683"/>
              <a:gd name="connsiteX1" fmla="*/ 1111194 w 1148545"/>
              <a:gd name="connsiteY1" fmla="*/ 280157 h 625683"/>
              <a:gd name="connsiteX2" fmla="*/ 896425 w 1148545"/>
              <a:gd name="connsiteY2" fmla="*/ 466928 h 625683"/>
              <a:gd name="connsiteX3" fmla="*/ 429537 w 1148545"/>
              <a:gd name="connsiteY3" fmla="*/ 569652 h 625683"/>
              <a:gd name="connsiteX4" fmla="*/ 0 w 1148545"/>
              <a:gd name="connsiteY4" fmla="*/ 625683 h 62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8545" h="625683">
                <a:moveTo>
                  <a:pt x="1120531" y="0"/>
                </a:moveTo>
                <a:cubicBezTo>
                  <a:pt x="1134538" y="101168"/>
                  <a:pt x="1148545" y="202336"/>
                  <a:pt x="1111194" y="280157"/>
                </a:cubicBezTo>
                <a:cubicBezTo>
                  <a:pt x="1073843" y="357978"/>
                  <a:pt x="1010034" y="418679"/>
                  <a:pt x="896425" y="466928"/>
                </a:cubicBezTo>
                <a:cubicBezTo>
                  <a:pt x="782816" y="515177"/>
                  <a:pt x="578941" y="543193"/>
                  <a:pt x="429537" y="569652"/>
                </a:cubicBezTo>
                <a:cubicBezTo>
                  <a:pt x="280133" y="596111"/>
                  <a:pt x="0" y="625683"/>
                  <a:pt x="0" y="625683"/>
                </a:cubicBezTo>
              </a:path>
            </a:pathLst>
          </a:cu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1512717" y="2530748"/>
            <a:ext cx="1531392" cy="168094"/>
          </a:xfrm>
          <a:custGeom>
            <a:avLst/>
            <a:gdLst>
              <a:gd name="connsiteX0" fmla="*/ 1531392 w 1531392"/>
              <a:gd name="connsiteY0" fmla="*/ 0 h 168094"/>
              <a:gd name="connsiteX1" fmla="*/ 1111193 w 1531392"/>
              <a:gd name="connsiteY1" fmla="*/ 140078 h 168094"/>
              <a:gd name="connsiteX2" fmla="*/ 457550 w 1531392"/>
              <a:gd name="connsiteY2" fmla="*/ 158755 h 168094"/>
              <a:gd name="connsiteX3" fmla="*/ 0 w 1531392"/>
              <a:gd name="connsiteY3" fmla="*/ 168094 h 16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1392" h="168094">
                <a:moveTo>
                  <a:pt x="1531392" y="0"/>
                </a:moveTo>
                <a:cubicBezTo>
                  <a:pt x="1410779" y="56809"/>
                  <a:pt x="1290167" y="113619"/>
                  <a:pt x="1111193" y="140078"/>
                </a:cubicBezTo>
                <a:cubicBezTo>
                  <a:pt x="932219" y="166537"/>
                  <a:pt x="457550" y="158755"/>
                  <a:pt x="457550" y="158755"/>
                </a:cubicBezTo>
                <a:lnTo>
                  <a:pt x="0" y="168094"/>
                </a:lnTo>
              </a:path>
            </a:pathLst>
          </a:cu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loud 47"/>
          <p:cNvSpPr/>
          <p:nvPr/>
        </p:nvSpPr>
        <p:spPr>
          <a:xfrm rot="19839102">
            <a:off x="430620" y="2244522"/>
            <a:ext cx="1558316" cy="749182"/>
          </a:xfrm>
          <a:prstGeom prst="cloud">
            <a:avLst/>
          </a:prstGeom>
          <a:solidFill>
            <a:srgbClr val="FF6600">
              <a:alpha val="25000"/>
            </a:srgbClr>
          </a:solidFill>
          <a:ln w="254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582739" y="3896400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Southerly feed of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tropical moisture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7026" y="1931104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Focused ascent</a:t>
            </a:r>
          </a:p>
          <a:p>
            <a:r>
              <a:rPr lang="en-US" dirty="0" smtClean="0"/>
              <a:t>driven by WAA</a:t>
            </a:r>
            <a:endParaRPr lang="en-US" dirty="0"/>
          </a:p>
        </p:txBody>
      </p:sp>
      <p:sp>
        <p:nvSpPr>
          <p:cNvPr id="51" name="Freeform 50"/>
          <p:cNvSpPr/>
          <p:nvPr/>
        </p:nvSpPr>
        <p:spPr>
          <a:xfrm>
            <a:off x="140066" y="2904290"/>
            <a:ext cx="1568744" cy="1901952"/>
          </a:xfrm>
          <a:custGeom>
            <a:avLst/>
            <a:gdLst>
              <a:gd name="connsiteX0" fmla="*/ 0 w 1568744"/>
              <a:gd name="connsiteY0" fmla="*/ 1204673 h 1901952"/>
              <a:gd name="connsiteX1" fmla="*/ 168080 w 1568744"/>
              <a:gd name="connsiteY1" fmla="*/ 1699617 h 1901952"/>
              <a:gd name="connsiteX2" fmla="*/ 784372 w 1568744"/>
              <a:gd name="connsiteY2" fmla="*/ 1886388 h 1901952"/>
              <a:gd name="connsiteX3" fmla="*/ 1316624 w 1568744"/>
              <a:gd name="connsiteY3" fmla="*/ 1606231 h 1901952"/>
              <a:gd name="connsiteX4" fmla="*/ 1540731 w 1568744"/>
              <a:gd name="connsiteY4" fmla="*/ 924517 h 1901952"/>
              <a:gd name="connsiteX5" fmla="*/ 1484704 w 1568744"/>
              <a:gd name="connsiteY5" fmla="*/ 0 h 19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744" h="1901952">
                <a:moveTo>
                  <a:pt x="0" y="1204673"/>
                </a:moveTo>
                <a:cubicBezTo>
                  <a:pt x="18675" y="1395335"/>
                  <a:pt x="37351" y="1585998"/>
                  <a:pt x="168080" y="1699617"/>
                </a:cubicBezTo>
                <a:cubicBezTo>
                  <a:pt x="298809" y="1813236"/>
                  <a:pt x="592948" y="1901952"/>
                  <a:pt x="784372" y="1886388"/>
                </a:cubicBezTo>
                <a:cubicBezTo>
                  <a:pt x="975796" y="1870824"/>
                  <a:pt x="1190564" y="1766543"/>
                  <a:pt x="1316624" y="1606231"/>
                </a:cubicBezTo>
                <a:cubicBezTo>
                  <a:pt x="1442684" y="1445919"/>
                  <a:pt x="1512718" y="1192222"/>
                  <a:pt x="1540731" y="924517"/>
                </a:cubicBezTo>
                <a:cubicBezTo>
                  <a:pt x="1568744" y="656812"/>
                  <a:pt x="1484704" y="0"/>
                  <a:pt x="1484704" y="0"/>
                </a:cubicBezTo>
              </a:path>
            </a:pathLst>
          </a:custGeom>
          <a:ln w="476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1344637" y="1403896"/>
            <a:ext cx="2614573" cy="435799"/>
          </a:xfrm>
          <a:custGeom>
            <a:avLst/>
            <a:gdLst>
              <a:gd name="connsiteX0" fmla="*/ 0 w 2614573"/>
              <a:gd name="connsiteY0" fmla="*/ 435799 h 435799"/>
              <a:gd name="connsiteX1" fmla="*/ 345497 w 2614573"/>
              <a:gd name="connsiteY1" fmla="*/ 174319 h 435799"/>
              <a:gd name="connsiteX2" fmla="*/ 980465 w 2614573"/>
              <a:gd name="connsiteY2" fmla="*/ 43580 h 435799"/>
              <a:gd name="connsiteX3" fmla="*/ 1718148 w 2614573"/>
              <a:gd name="connsiteY3" fmla="*/ 34241 h 435799"/>
              <a:gd name="connsiteX4" fmla="*/ 2614573 w 2614573"/>
              <a:gd name="connsiteY4" fmla="*/ 249028 h 435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573" h="435799">
                <a:moveTo>
                  <a:pt x="0" y="435799"/>
                </a:moveTo>
                <a:cubicBezTo>
                  <a:pt x="91043" y="337744"/>
                  <a:pt x="182086" y="239689"/>
                  <a:pt x="345497" y="174319"/>
                </a:cubicBezTo>
                <a:cubicBezTo>
                  <a:pt x="508908" y="108949"/>
                  <a:pt x="751690" y="66926"/>
                  <a:pt x="980465" y="43580"/>
                </a:cubicBezTo>
                <a:cubicBezTo>
                  <a:pt x="1209240" y="20234"/>
                  <a:pt x="1445797" y="0"/>
                  <a:pt x="1718148" y="34241"/>
                </a:cubicBezTo>
                <a:cubicBezTo>
                  <a:pt x="1990499" y="68482"/>
                  <a:pt x="2614573" y="249028"/>
                  <a:pt x="2614573" y="249028"/>
                </a:cubicBezTo>
              </a:path>
            </a:pathLst>
          </a:custGeom>
          <a:ln w="476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-41080" y="1127954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Coupled upper-level jets</a:t>
            </a:r>
          </a:p>
        </p:txBody>
      </p:sp>
      <p:sp>
        <p:nvSpPr>
          <p:cNvPr id="43" name="Freeform 42"/>
          <p:cNvSpPr/>
          <p:nvPr/>
        </p:nvSpPr>
        <p:spPr>
          <a:xfrm>
            <a:off x="971127" y="2596118"/>
            <a:ext cx="392186" cy="522959"/>
          </a:xfrm>
          <a:custGeom>
            <a:avLst/>
            <a:gdLst>
              <a:gd name="connsiteX0" fmla="*/ 392186 w 392186"/>
              <a:gd name="connsiteY0" fmla="*/ 0 h 522959"/>
              <a:gd name="connsiteX1" fmla="*/ 196093 w 392186"/>
              <a:gd name="connsiteY1" fmla="*/ 93385 h 522959"/>
              <a:gd name="connsiteX2" fmla="*/ 46689 w 392186"/>
              <a:gd name="connsiteY2" fmla="*/ 233464 h 522959"/>
              <a:gd name="connsiteX3" fmla="*/ 0 w 392186"/>
              <a:gd name="connsiteY3" fmla="*/ 522959 h 522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186" h="522959">
                <a:moveTo>
                  <a:pt x="392186" y="0"/>
                </a:moveTo>
                <a:cubicBezTo>
                  <a:pt x="322931" y="27237"/>
                  <a:pt x="253676" y="54474"/>
                  <a:pt x="196093" y="93385"/>
                </a:cubicBezTo>
                <a:cubicBezTo>
                  <a:pt x="138510" y="132296"/>
                  <a:pt x="79371" y="161868"/>
                  <a:pt x="46689" y="233464"/>
                </a:cubicBezTo>
                <a:cubicBezTo>
                  <a:pt x="14007" y="305060"/>
                  <a:pt x="0" y="522959"/>
                  <a:pt x="0" y="522959"/>
                </a:cubicBezTo>
              </a:path>
            </a:pathLst>
          </a:custGeom>
          <a:ln w="3810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1067499" y="2655128"/>
            <a:ext cx="392186" cy="522959"/>
          </a:xfrm>
          <a:custGeom>
            <a:avLst/>
            <a:gdLst>
              <a:gd name="connsiteX0" fmla="*/ 392186 w 392186"/>
              <a:gd name="connsiteY0" fmla="*/ 0 h 522959"/>
              <a:gd name="connsiteX1" fmla="*/ 196093 w 392186"/>
              <a:gd name="connsiteY1" fmla="*/ 93385 h 522959"/>
              <a:gd name="connsiteX2" fmla="*/ 46689 w 392186"/>
              <a:gd name="connsiteY2" fmla="*/ 233464 h 522959"/>
              <a:gd name="connsiteX3" fmla="*/ 0 w 392186"/>
              <a:gd name="connsiteY3" fmla="*/ 522959 h 522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186" h="522959">
                <a:moveTo>
                  <a:pt x="392186" y="0"/>
                </a:moveTo>
                <a:cubicBezTo>
                  <a:pt x="322931" y="27237"/>
                  <a:pt x="253676" y="54474"/>
                  <a:pt x="196093" y="93385"/>
                </a:cubicBezTo>
                <a:cubicBezTo>
                  <a:pt x="138510" y="132296"/>
                  <a:pt x="79371" y="161868"/>
                  <a:pt x="46689" y="233464"/>
                </a:cubicBezTo>
                <a:cubicBezTo>
                  <a:pt x="14007" y="305060"/>
                  <a:pt x="0" y="522959"/>
                  <a:pt x="0" y="522959"/>
                </a:cubicBezTo>
              </a:path>
            </a:pathLst>
          </a:custGeom>
          <a:ln w="3810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-63464" y="3342226"/>
            <a:ext cx="1635258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Strong near-surface </a:t>
            </a:r>
          </a:p>
          <a:p>
            <a:r>
              <a:rPr lang="en-US" sz="1300" dirty="0" smtClean="0"/>
              <a:t>winds on back side of</a:t>
            </a:r>
          </a:p>
          <a:p>
            <a:r>
              <a:rPr lang="en-US" sz="1300" dirty="0" smtClean="0"/>
              <a:t>warm seclusion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rot="5400000" flipH="1" flipV="1">
            <a:off x="811750" y="3253422"/>
            <a:ext cx="247042" cy="96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1764</Words>
  <Application>Microsoft Macintosh PowerPoint</Application>
  <PresentationFormat>On-screen Show (4:3)</PresentationFormat>
  <Paragraphs>340</Paragraphs>
  <Slides>27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Large-Scale Circulation Patterns and High-Impact Weather During the Winter of 2010–2011</vt:lpstr>
      <vt:lpstr>Overview of Winter 2010–2011</vt:lpstr>
      <vt:lpstr>Arctic Oscillation</vt:lpstr>
      <vt:lpstr>Daily AO Index Nov 2010–Mar 2011</vt:lpstr>
      <vt:lpstr>Notable Weather Events: Winter 2010–2011</vt:lpstr>
      <vt:lpstr>Slide 6</vt:lpstr>
      <vt:lpstr>NH AC Scores Dec 2010-Feb 2011</vt:lpstr>
      <vt:lpstr>Mean Flow Pattern: Negative AO Phase</vt:lpstr>
      <vt:lpstr>90-Day Temperature Time Series 31 October 2010 – 28 January 2011</vt:lpstr>
      <vt:lpstr>90-Day Temperature Time Series 31 October 2010 – 28 January 2011</vt:lpstr>
      <vt:lpstr>Negative AO Regime – North Atlantic Blocking</vt:lpstr>
      <vt:lpstr>Hudson Bay Sea Ice Extent: Nov–Jan 2006–2011</vt:lpstr>
      <vt:lpstr>Mean Flow Pattern: Positive AO Phase</vt:lpstr>
      <vt:lpstr>Schematic of Key Meteorological Features Early February 2011</vt:lpstr>
      <vt:lpstr>Schematic of 1–3 February 2011 Snowstorm</vt:lpstr>
      <vt:lpstr>1–3 February 2011 Snowstorm</vt:lpstr>
      <vt:lpstr>Summary of Large-Scale Conditions</vt:lpstr>
      <vt:lpstr>Storm Structure Differences in +/- AO Regimes</vt:lpstr>
      <vt:lpstr>Storm Structure Differences in +/- AO Regimes</vt:lpstr>
      <vt:lpstr>Slide 20</vt:lpstr>
      <vt:lpstr>Slide 21</vt:lpstr>
      <vt:lpstr>Slide 22</vt:lpstr>
      <vt:lpstr>Slide 23</vt:lpstr>
      <vt:lpstr>Slide 24</vt:lpstr>
      <vt:lpstr>Summary of Storm Structure Differences</vt:lpstr>
      <vt:lpstr>High-Impact Weather Threats</vt:lpstr>
      <vt:lpstr>Schematic Summary</vt:lpstr>
    </vt:vector>
  </TitlesOfParts>
  <Company>NCAR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Thomas Galarneau</dc:creator>
  <cp:lastModifiedBy>Thomas Galarneau</cp:lastModifiedBy>
  <cp:revision>166</cp:revision>
  <dcterms:created xsi:type="dcterms:W3CDTF">2011-10-06T15:01:33Z</dcterms:created>
  <dcterms:modified xsi:type="dcterms:W3CDTF">2011-10-06T17:06:13Z</dcterms:modified>
</cp:coreProperties>
</file>