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42" autoAdjust="0"/>
    <p:restoredTop sz="94660"/>
  </p:normalViewPr>
  <p:slideViewPr>
    <p:cSldViewPr snapToGrid="0">
      <p:cViewPr varScale="1">
        <p:scale>
          <a:sx n="73" d="100"/>
          <a:sy n="73" d="100"/>
        </p:scale>
        <p:origin x="4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017CD2-FCCC-43E1-956F-3BDD72456F50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5B826-199B-4093-9C60-C070F6644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21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2A17E52-C883-4084-B0DA-A6E918AF62DA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83966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7453A26-B09E-40BB-877A-A1E58AF90708}" type="slidenum">
              <a:rPr lang="en-US" altLang="en-US"/>
              <a:pPr eaLnBrk="1" hangingPunct="1"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27938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B0120F8-2EF0-4B2C-B62D-E228AE535D3D}" type="slidenum">
              <a:rPr lang="en-US" altLang="en-US"/>
              <a:pPr eaLnBrk="1" hangingPunct="1"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10627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9288A-BD78-EC48-81B6-C08E556E160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48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FBFFBDC-9A9D-47AE-B378-D2F351319F70}" type="slidenum">
              <a:rPr lang="en-US" altLang="en-US"/>
              <a:pPr eaLnBrk="1" hangingPunct="1"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99222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3EB59A1-FF75-45E8-8028-0254AE7EE885}" type="slidenum">
              <a:rPr lang="en-US" altLang="en-US"/>
              <a:pPr eaLnBrk="1" hangingPunct="1"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28101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C5BA18-5722-4C73-9AF4-D7A62E759CED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12144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551FA29-ED06-4DB9-ADF8-264A8E04FDDF}" type="slidenum">
              <a:rPr lang="en-US" altLang="en-US"/>
              <a:pPr eaLnBrk="1" hangingPunct="1"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129027" name="Rectangle 7"/>
          <p:cNvSpPr txBox="1">
            <a:spLocks noGrp="1" noChangeArrowheads="1"/>
          </p:cNvSpPr>
          <p:nvPr/>
        </p:nvSpPr>
        <p:spPr bwMode="auto">
          <a:xfrm>
            <a:off x="3971925" y="8856663"/>
            <a:ext cx="30384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55C7EE4-9AB1-436E-8175-7E18B5168204}" type="slidenum">
              <a:rPr lang="en-US" altLang="en-US" i="1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 i="1">
              <a:latin typeface="Times New Roman" panose="02020603050405020304" pitchFamily="18" charset="0"/>
            </a:endParaRPr>
          </a:p>
        </p:txBody>
      </p:sp>
      <p:sp>
        <p:nvSpPr>
          <p:cNvPr id="129028" name="Rectangle 7"/>
          <p:cNvSpPr txBox="1">
            <a:spLocks noGrp="1" noChangeArrowheads="1"/>
          </p:cNvSpPr>
          <p:nvPr/>
        </p:nvSpPr>
        <p:spPr bwMode="auto">
          <a:xfrm>
            <a:off x="3971925" y="8856663"/>
            <a:ext cx="30384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8185E4A-9FA9-4EF0-BF89-AB18D13CE220}" type="slidenum">
              <a:rPr lang="en-US" altLang="en-US" i="1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 i="1">
              <a:latin typeface="Times New Roman" panose="02020603050405020304" pitchFamily="18" charset="0"/>
            </a:endParaRPr>
          </a:p>
        </p:txBody>
      </p:sp>
      <p:sp>
        <p:nvSpPr>
          <p:cNvPr id="1290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8463" y="698500"/>
            <a:ext cx="6213475" cy="3495675"/>
          </a:xfrm>
          <a:ln/>
        </p:spPr>
      </p:sp>
      <p:sp>
        <p:nvSpPr>
          <p:cNvPr id="1290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29125"/>
            <a:ext cx="5140325" cy="419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This slide shows a concept to improve forward propagation of pmw rain estimation in time using </a:t>
            </a:r>
          </a:p>
          <a:p>
            <a:pPr eaLnBrk="1" hangingPunct="1"/>
            <a:r>
              <a:rPr lang="en-US" altLang="en-US" smtClean="0"/>
              <a:t>1) motion vectors obtained from cloud tracking algorithm of Tim Bellerby (2004), which gives a Lagrangian representation of cloud development.  his algorithm provides a wind field and explicitly incorporates the effect of cloud growth, deformation and dispersal (decay)</a:t>
            </a:r>
          </a:p>
          <a:p>
            <a:pPr eaLnBrk="1" hangingPunct="1"/>
            <a:r>
              <a:rPr lang="en-US" altLang="en-US" smtClean="0"/>
              <a:t>2) Using the cloud classification techniques to classify different satellite pixels into number of distinct classes using extracted features</a:t>
            </a:r>
          </a:p>
          <a:p>
            <a:pPr eaLnBrk="1" hangingPunct="1"/>
            <a:r>
              <a:rPr lang="en-US" altLang="en-US" smtClean="0"/>
              <a:t> ( such as temperature of the pixel, pixel’s textural properties (e.g., std &amp; gradient) and also dynamic of cloud evolution using gradient of temperature in time between the same cloud pixel at two consecutive satellite imagery) 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31158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DE57-F32D-498A-AD25-CBF7DAC7545F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E46D4-B13C-4152-A7DA-34E1AD25C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7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DE57-F32D-498A-AD25-CBF7DAC7545F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E46D4-B13C-4152-A7DA-34E1AD25C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58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DE57-F32D-498A-AD25-CBF7DAC7545F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E46D4-B13C-4152-A7DA-34E1AD25C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90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DE57-F32D-498A-AD25-CBF7DAC7545F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E46D4-B13C-4152-A7DA-34E1AD25C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50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DE57-F32D-498A-AD25-CBF7DAC7545F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E46D4-B13C-4152-A7DA-34E1AD25C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50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DE57-F32D-498A-AD25-CBF7DAC7545F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E46D4-B13C-4152-A7DA-34E1AD25C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97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DE57-F32D-498A-AD25-CBF7DAC7545F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E46D4-B13C-4152-A7DA-34E1AD25C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262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DE57-F32D-498A-AD25-CBF7DAC7545F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E46D4-B13C-4152-A7DA-34E1AD25C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514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DE57-F32D-498A-AD25-CBF7DAC7545F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E46D4-B13C-4152-A7DA-34E1AD25C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94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DE57-F32D-498A-AD25-CBF7DAC7545F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E46D4-B13C-4152-A7DA-34E1AD25C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0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DE57-F32D-498A-AD25-CBF7DAC7545F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E46D4-B13C-4152-A7DA-34E1AD25C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95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492876"/>
            <a:ext cx="180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Date Goes Here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1778" y="6492876"/>
            <a:ext cx="72813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Earth Science and Technology Directorate DRD April 13, 2015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890" y="6492876"/>
            <a:ext cx="16905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920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233"/>
            <a:ext cx="12192000" cy="6731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b="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 smtClean="0">
                <a:solidFill>
                  <a:srgbClr val="002060"/>
                </a:solidFill>
              </a:rPr>
              <a:t>						</a:t>
            </a:r>
            <a:endParaRPr lang="en-US" sz="1100" b="0" dirty="0" smtClean="0">
              <a:solidFill>
                <a:srgbClr val="C0000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b="1" dirty="0" smtClean="0">
              <a:solidFill>
                <a:srgbClr val="002060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 userDrawn="1"/>
        </p:nvSpPr>
        <p:spPr bwMode="auto">
          <a:xfrm>
            <a:off x="0" y="6472488"/>
            <a:ext cx="2032000" cy="359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031" tIns="41015" rIns="82031" bIns="41015">
            <a:spAutoFit/>
          </a:bodyPr>
          <a:lstStyle/>
          <a:p>
            <a:pPr defTabSz="820738" eaLnBrk="1" hangingPunct="1"/>
            <a:r>
              <a:rPr lang="en-US" sz="600" b="1" dirty="0">
                <a:solidFill>
                  <a:schemeClr val="tx2"/>
                </a:solidFill>
                <a:latin typeface="Arial" charset="0"/>
              </a:rPr>
              <a:t>Jet Propulsion Laboratory</a:t>
            </a:r>
          </a:p>
          <a:p>
            <a:pPr defTabSz="820738" eaLnBrk="1" hangingPunct="1"/>
            <a:r>
              <a:rPr lang="en-US" sz="600" dirty="0">
                <a:solidFill>
                  <a:schemeClr val="tx2"/>
                </a:solidFill>
                <a:latin typeface="Arial" charset="0"/>
              </a:rPr>
              <a:t>California Institute of Technology</a:t>
            </a:r>
          </a:p>
          <a:p>
            <a:pPr defTabSz="820738" eaLnBrk="1" hangingPunct="1"/>
            <a:r>
              <a:rPr lang="en-US" sz="600" dirty="0">
                <a:solidFill>
                  <a:schemeClr val="tx2"/>
                </a:solidFill>
                <a:latin typeface="Arial" charset="0"/>
              </a:rPr>
              <a:t>Pasadena, California</a:t>
            </a:r>
          </a:p>
        </p:txBody>
      </p:sp>
      <p:pic>
        <p:nvPicPr>
          <p:cNvPr id="11" name="Picture 13" descr="NASA Logo Bitmap cop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989" y="39913"/>
            <a:ext cx="79741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5486401" y="6445566"/>
            <a:ext cx="6604000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US" sz="1200" b="0" baseline="0" dirty="0" smtClean="0">
                <a:solidFill>
                  <a:srgbClr val="002060"/>
                </a:solidFill>
              </a:rPr>
              <a:t>A. Behrangi </a:t>
            </a:r>
          </a:p>
          <a:p>
            <a:pPr algn="ctr"/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           </a:t>
            </a:r>
            <a:r>
              <a:rPr lang="en-US" sz="1100" b="1" dirty="0" smtClean="0">
                <a:solidFill>
                  <a:schemeClr val="accent1">
                    <a:lumMod val="75000"/>
                  </a:schemeClr>
                </a:solidFill>
              </a:rPr>
              <a:t>University of Arizona, 04/27/2017</a:t>
            </a:r>
            <a:endParaRPr lang="en-US" sz="11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32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DDE57-F32D-498A-AD25-CBF7DAC7545F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E46D4-B13C-4152-A7DA-34E1AD25C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0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gif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4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828801" y="55564"/>
            <a:ext cx="66770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 i="1">
                <a:solidFill>
                  <a:schemeClr val="bg1"/>
                </a:solidFill>
              </a:rPr>
              <a:t>Integration of GEO and LEO satellites</a:t>
            </a:r>
          </a:p>
        </p:txBody>
      </p:sp>
      <p:sp>
        <p:nvSpPr>
          <p:cNvPr id="544771" name="Text Box 3"/>
          <p:cNvSpPr txBox="1">
            <a:spLocks noChangeArrowheads="1"/>
          </p:cNvSpPr>
          <p:nvPr/>
        </p:nvSpPr>
        <p:spPr bwMode="auto">
          <a:xfrm>
            <a:off x="2130829" y="2838797"/>
            <a:ext cx="7362305" cy="1311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 sz="2000" b="1" dirty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sz="2000" b="1" dirty="0">
                <a:latin typeface="Arial" panose="020B0604020202020204" pitchFamily="34" charset="0"/>
              </a:rPr>
              <a:t>Integration of  information from</a:t>
            </a:r>
            <a:r>
              <a:rPr lang="en-US" altLang="en-US" sz="2000" b="1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b="1" dirty="0">
                <a:solidFill>
                  <a:srgbClr val="CC3300"/>
                </a:solidFill>
                <a:latin typeface="Arial" panose="020B0604020202020204" pitchFamily="34" charset="0"/>
              </a:rPr>
              <a:t>GEO(VIS/IR)</a:t>
            </a:r>
            <a:r>
              <a:rPr lang="en-US" altLang="en-US" sz="2000" b="1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b="1" dirty="0">
                <a:latin typeface="Arial" panose="020B0604020202020204" pitchFamily="34" charset="0"/>
              </a:rPr>
              <a:t>and</a:t>
            </a:r>
            <a:r>
              <a:rPr lang="en-US" altLang="en-US" sz="2000" b="1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b="1" dirty="0">
                <a:solidFill>
                  <a:srgbClr val="CC3300"/>
                </a:solidFill>
                <a:latin typeface="Arial" panose="020B0604020202020204" pitchFamily="34" charset="0"/>
              </a:rPr>
              <a:t>LEO (PMW)</a:t>
            </a:r>
            <a:r>
              <a:rPr lang="en-US" altLang="en-US" sz="2000" b="1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b="1" dirty="0">
                <a:latin typeface="Arial" panose="020B0604020202020204" pitchFamily="34" charset="0"/>
              </a:rPr>
              <a:t>Satellites has been an active area of research.</a:t>
            </a:r>
          </a:p>
          <a:p>
            <a:pPr algn="ctr" eaLnBrk="1" hangingPunct="1"/>
            <a:endParaRPr lang="en-US" altLang="en-US" sz="2000" b="1" dirty="0">
              <a:latin typeface="Arial" panose="020B0604020202020204" pitchFamily="34" charset="0"/>
            </a:endParaRPr>
          </a:p>
        </p:txBody>
      </p:sp>
      <p:pic>
        <p:nvPicPr>
          <p:cNvPr id="544780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1" y="1590676"/>
            <a:ext cx="6327775" cy="862013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35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477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Text Box 2"/>
          <p:cNvSpPr txBox="1">
            <a:spLocks noChangeArrowheads="1"/>
          </p:cNvSpPr>
          <p:nvPr/>
        </p:nvSpPr>
        <p:spPr bwMode="auto">
          <a:xfrm>
            <a:off x="2133600" y="1066801"/>
            <a:ext cx="44958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rabicParenR"/>
            </a:pPr>
            <a:r>
              <a:rPr lang="en-US" altLang="en-US" sz="2400" b="1" i="1">
                <a:solidFill>
                  <a:srgbClr val="000099"/>
                </a:solidFill>
              </a:rPr>
              <a:t>Using GEO satellites </a:t>
            </a:r>
          </a:p>
          <a:p>
            <a:pPr eaLnBrk="1" hangingPunct="1"/>
            <a:r>
              <a:rPr lang="en-US" altLang="en-US" sz="2400" b="1" i="1">
                <a:solidFill>
                  <a:srgbClr val="000099"/>
                </a:solidFill>
              </a:rPr>
              <a:t>   (Infrared/Visible channels)</a:t>
            </a:r>
          </a:p>
          <a:p>
            <a:pPr eaLnBrk="1" hangingPunct="1"/>
            <a:endParaRPr lang="en-US" altLang="en-US" sz="2400" b="1" i="1"/>
          </a:p>
          <a:p>
            <a:pPr eaLnBrk="1" hangingPunct="1"/>
            <a:r>
              <a:rPr lang="en-US" altLang="en-US" sz="1800" u="sng">
                <a:solidFill>
                  <a:srgbClr val="FF0000"/>
                </a:solidFill>
                <a:latin typeface="Arial" panose="020B0604020202020204" pitchFamily="34" charset="0"/>
              </a:rPr>
              <a:t>Advantage</a:t>
            </a:r>
            <a:r>
              <a:rPr lang="en-US" altLang="en-US" sz="1800">
                <a:latin typeface="Arial" panose="020B0604020202020204" pitchFamily="34" charset="0"/>
              </a:rPr>
              <a:t>: </a:t>
            </a:r>
          </a:p>
          <a:p>
            <a:pPr eaLnBrk="1" hangingPunct="1"/>
            <a:endParaRPr lang="en-US" altLang="en-US" sz="1800">
              <a:latin typeface="Arial" panose="020B0604020202020204" pitchFamily="34" charset="0"/>
            </a:endParaRPr>
          </a:p>
          <a:p>
            <a:pPr eaLnBrk="1" hangingPunct="1">
              <a:buFontTx/>
              <a:buChar char="-"/>
            </a:pPr>
            <a:r>
              <a:rPr lang="en-US" altLang="en-US" sz="1800">
                <a:latin typeface="Arial" panose="020B0604020202020204" pitchFamily="34" charset="0"/>
              </a:rPr>
              <a:t>Good temporal and spatial resolution </a:t>
            </a:r>
          </a:p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     (30 min or less, 4 km)</a:t>
            </a:r>
          </a:p>
          <a:p>
            <a:pPr eaLnBrk="1" hangingPunct="1"/>
            <a:endParaRPr lang="en-US" altLang="en-US" sz="1800">
              <a:latin typeface="Arial" panose="020B0604020202020204" pitchFamily="34" charset="0"/>
            </a:endParaRPr>
          </a:p>
          <a:p>
            <a:pPr eaLnBrk="1" hangingPunct="1">
              <a:buFontTx/>
              <a:buChar char="-"/>
            </a:pPr>
            <a:r>
              <a:rPr lang="en-US" altLang="en-US" sz="1800">
                <a:latin typeface="Arial" panose="020B0604020202020204" pitchFamily="34" charset="0"/>
              </a:rPr>
              <a:t> very good coverage</a:t>
            </a:r>
            <a:endParaRPr lang="en-US" altLang="en-US" sz="1800" b="1">
              <a:latin typeface="Arial" panose="020B0604020202020204" pitchFamily="34" charset="0"/>
            </a:endParaRPr>
          </a:p>
        </p:txBody>
      </p:sp>
      <p:pic>
        <p:nvPicPr>
          <p:cNvPr id="5123" name="Picture 9" descr="GE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905000"/>
            <a:ext cx="3729038" cy="372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493" name="Picture 13" descr="GE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905000"/>
            <a:ext cx="3729038" cy="372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495" name="Text Box 15"/>
          <p:cNvSpPr txBox="1">
            <a:spLocks noChangeArrowheads="1"/>
          </p:cNvSpPr>
          <p:nvPr/>
        </p:nvSpPr>
        <p:spPr bwMode="auto">
          <a:xfrm>
            <a:off x="2133600" y="4060826"/>
            <a:ext cx="423545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 u="sng">
                <a:solidFill>
                  <a:srgbClr val="FF0000"/>
                </a:solidFill>
                <a:latin typeface="Arial" panose="020B0604020202020204" pitchFamily="34" charset="0"/>
              </a:rPr>
              <a:t>Disadvantage</a:t>
            </a:r>
            <a:r>
              <a:rPr lang="en-US" altLang="en-US" sz="1800">
                <a:latin typeface="Arial" panose="020B0604020202020204" pitchFamily="34" charset="0"/>
              </a:rPr>
              <a:t>: </a:t>
            </a:r>
          </a:p>
          <a:p>
            <a:pPr eaLnBrk="1" hangingPunct="1"/>
            <a:endParaRPr lang="en-US" altLang="en-US" sz="1800">
              <a:latin typeface="Arial" panose="020B0604020202020204" pitchFamily="34" charset="0"/>
            </a:endParaRPr>
          </a:p>
          <a:p>
            <a:pPr eaLnBrk="1" hangingPunct="1">
              <a:buFontTx/>
              <a:buChar char="-"/>
            </a:pPr>
            <a:r>
              <a:rPr lang="en-US" altLang="en-US" sz="1800">
                <a:latin typeface="Arial" panose="020B0604020202020204" pitchFamily="34" charset="0"/>
              </a:rPr>
              <a:t>Receives mostly cloud –top information</a:t>
            </a:r>
          </a:p>
          <a:p>
            <a:pPr eaLnBrk="1" hangingPunct="1">
              <a:buFontTx/>
              <a:buChar char="-"/>
            </a:pPr>
            <a:endParaRPr lang="en-US" altLang="en-US" sz="1800">
              <a:latin typeface="Arial" panose="020B0604020202020204" pitchFamily="34" charset="0"/>
            </a:endParaRPr>
          </a:p>
          <a:p>
            <a:pPr eaLnBrk="1" hangingPunct="1">
              <a:buFontTx/>
              <a:buChar char="-"/>
            </a:pPr>
            <a:r>
              <a:rPr lang="en-US" altLang="en-US" sz="1800">
                <a:latin typeface="Arial" panose="020B0604020202020204" pitchFamily="34" charset="0"/>
              </a:rPr>
              <a:t>Indirect estimation of precipitation.</a:t>
            </a:r>
          </a:p>
        </p:txBody>
      </p:sp>
      <p:sp>
        <p:nvSpPr>
          <p:cNvPr id="5126" name="Text Box 16"/>
          <p:cNvSpPr txBox="1">
            <a:spLocks noChangeArrowheads="1"/>
          </p:cNvSpPr>
          <p:nvPr/>
        </p:nvSpPr>
        <p:spPr bwMode="auto">
          <a:xfrm>
            <a:off x="1639888" y="101601"/>
            <a:ext cx="75247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800" b="1" i="1">
                <a:solidFill>
                  <a:schemeClr val="bg1"/>
                </a:solidFill>
                <a:latin typeface="Arial" panose="020B0604020202020204" pitchFamily="34" charset="0"/>
              </a:rPr>
              <a:t>Satellite precipitation retrieval instruments:</a:t>
            </a:r>
            <a:endParaRPr lang="en-US" altLang="en-US" sz="2800" i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95476" y="186036"/>
            <a:ext cx="7379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Satellite resources available for precipitation estimation </a:t>
            </a:r>
          </a:p>
        </p:txBody>
      </p:sp>
    </p:spTree>
    <p:extLst>
      <p:ext uri="{BB962C8B-B14F-4D97-AF65-F5344CB8AC3E}">
        <p14:creationId xmlns:p14="http://schemas.microsoft.com/office/powerpoint/2010/main" val="321704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324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2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32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82" grpId="0"/>
      <p:bldP spid="53249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Text Box 2"/>
          <p:cNvSpPr txBox="1">
            <a:spLocks noChangeArrowheads="1"/>
          </p:cNvSpPr>
          <p:nvPr/>
        </p:nvSpPr>
        <p:spPr bwMode="auto">
          <a:xfrm>
            <a:off x="1905000" y="990601"/>
            <a:ext cx="6477000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b="1" i="1">
                <a:solidFill>
                  <a:srgbClr val="000099"/>
                </a:solidFill>
              </a:rPr>
              <a:t>2) Microwave</a:t>
            </a:r>
            <a:endParaRPr lang="en-US" altLang="en-US" sz="2400" b="1" i="1" u="sng">
              <a:solidFill>
                <a:srgbClr val="000099"/>
              </a:solidFill>
            </a:endParaRPr>
          </a:p>
          <a:p>
            <a:pPr eaLnBrk="1" hangingPunct="1"/>
            <a:r>
              <a:rPr lang="en-US" altLang="en-US" sz="1800" u="sng">
                <a:solidFill>
                  <a:srgbClr val="FF0000"/>
                </a:solidFill>
                <a:latin typeface="Arial" panose="020B0604020202020204" pitchFamily="34" charset="0"/>
              </a:rPr>
              <a:t>Advantage</a:t>
            </a:r>
            <a:r>
              <a:rPr lang="en-US" altLang="en-US" sz="1800">
                <a:latin typeface="Arial" panose="020B0604020202020204" pitchFamily="34" charset="0"/>
              </a:rPr>
              <a:t>: </a:t>
            </a:r>
          </a:p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- Respond directly to hydrometeors and penetrates into cloud</a:t>
            </a:r>
          </a:p>
          <a:p>
            <a:r>
              <a:rPr lang="en-US" altLang="en-US" sz="1800">
                <a:latin typeface="Arial" panose="020B0604020202020204" pitchFamily="34" charset="0"/>
              </a:rPr>
              <a:t>- More accurate estimates</a:t>
            </a: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639888" y="101601"/>
            <a:ext cx="75247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800" b="1" i="1">
                <a:solidFill>
                  <a:schemeClr val="bg1"/>
                </a:solidFill>
                <a:latin typeface="Arial" panose="020B0604020202020204" pitchFamily="34" charset="0"/>
              </a:rPr>
              <a:t>Satellite precipitation retrieval instruments:</a:t>
            </a:r>
            <a:endParaRPr lang="en-US" altLang="en-US" sz="2800" i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536583" name="Picture 7" descr="orbi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066801"/>
            <a:ext cx="2438400" cy="211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6584" name="Text Box 8"/>
          <p:cNvSpPr txBox="1">
            <a:spLocks noChangeArrowheads="1"/>
          </p:cNvSpPr>
          <p:nvPr/>
        </p:nvSpPr>
        <p:spPr bwMode="auto">
          <a:xfrm>
            <a:off x="1981200" y="2286001"/>
            <a:ext cx="61722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 u="sng">
                <a:solidFill>
                  <a:srgbClr val="FF0000"/>
                </a:solidFill>
                <a:latin typeface="Arial" panose="020B0604020202020204" pitchFamily="34" charset="0"/>
              </a:rPr>
              <a:t>Disadvantage</a:t>
            </a:r>
            <a:r>
              <a:rPr lang="en-US" altLang="en-US" sz="1800">
                <a:latin typeface="Arial" panose="020B0604020202020204" pitchFamily="34" charset="0"/>
              </a:rPr>
              <a:t>: </a:t>
            </a:r>
          </a:p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- low temporal and spatial resolution (~5-50km)</a:t>
            </a:r>
          </a:p>
          <a:p>
            <a:pPr eaLnBrk="1" hangingPunct="1">
              <a:buFontTx/>
              <a:buChar char="-"/>
            </a:pPr>
            <a:r>
              <a:rPr lang="en-US" altLang="en-US" sz="1800">
                <a:latin typeface="Arial" panose="020B0604020202020204" pitchFamily="34" charset="0"/>
              </a:rPr>
              <a:t>Heterogeneous emisivity over land </a:t>
            </a:r>
          </a:p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(e.g., problem with warm rainfall over land)  </a:t>
            </a:r>
          </a:p>
        </p:txBody>
      </p:sp>
      <p:pic>
        <p:nvPicPr>
          <p:cNvPr id="53658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0" y="32004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6586" name="Text Box 10"/>
          <p:cNvSpPr txBox="1">
            <a:spLocks noChangeArrowheads="1"/>
          </p:cNvSpPr>
          <p:nvPr/>
        </p:nvSpPr>
        <p:spPr bwMode="auto">
          <a:xfrm>
            <a:off x="2133600" y="3930651"/>
            <a:ext cx="6477000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b="1" i="1">
                <a:solidFill>
                  <a:srgbClr val="000099"/>
                </a:solidFill>
              </a:rPr>
              <a:t>2) Radar</a:t>
            </a:r>
            <a:endParaRPr lang="en-US" altLang="en-US" sz="2400" b="1" i="1" u="sng">
              <a:solidFill>
                <a:srgbClr val="000099"/>
              </a:solidFill>
            </a:endParaRPr>
          </a:p>
          <a:p>
            <a:pPr eaLnBrk="1" hangingPunct="1"/>
            <a:r>
              <a:rPr lang="en-US" altLang="en-US" sz="1800" u="sng">
                <a:solidFill>
                  <a:srgbClr val="FF0000"/>
                </a:solidFill>
                <a:latin typeface="Arial" panose="020B0604020202020204" pitchFamily="34" charset="0"/>
              </a:rPr>
              <a:t>Advantage</a:t>
            </a:r>
            <a:r>
              <a:rPr lang="en-US" altLang="en-US" sz="1800">
                <a:latin typeface="Arial" panose="020B0604020202020204" pitchFamily="34" charset="0"/>
              </a:rPr>
              <a:t>: </a:t>
            </a:r>
          </a:p>
          <a:p>
            <a:pPr eaLnBrk="1" hangingPunct="1">
              <a:buFontTx/>
              <a:buChar char="-"/>
            </a:pPr>
            <a:r>
              <a:rPr lang="en-US" altLang="en-US" sz="1800">
                <a:latin typeface="Arial" panose="020B0604020202020204" pitchFamily="34" charset="0"/>
              </a:rPr>
              <a:t>More accurate</a:t>
            </a:r>
          </a:p>
          <a:p>
            <a:pPr eaLnBrk="1" hangingPunct="1">
              <a:buFontTx/>
              <a:buChar char="-"/>
            </a:pPr>
            <a:r>
              <a:rPr lang="en-US" altLang="en-US" sz="1800">
                <a:latin typeface="Arial" panose="020B0604020202020204" pitchFamily="34" charset="0"/>
              </a:rPr>
              <a:t> good space resolution</a:t>
            </a:r>
          </a:p>
        </p:txBody>
      </p:sp>
      <p:sp>
        <p:nvSpPr>
          <p:cNvPr id="536587" name="Text Box 11"/>
          <p:cNvSpPr txBox="1">
            <a:spLocks noChangeArrowheads="1"/>
          </p:cNvSpPr>
          <p:nvPr/>
        </p:nvSpPr>
        <p:spPr bwMode="auto">
          <a:xfrm>
            <a:off x="2209800" y="5226050"/>
            <a:ext cx="6172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 u="sng">
                <a:solidFill>
                  <a:srgbClr val="FF0000"/>
                </a:solidFill>
                <a:latin typeface="Arial" panose="020B0604020202020204" pitchFamily="34" charset="0"/>
              </a:rPr>
              <a:t>Disadvantage</a:t>
            </a:r>
            <a:r>
              <a:rPr lang="en-US" altLang="en-US" sz="1800">
                <a:latin typeface="Arial" panose="020B0604020202020204" pitchFamily="34" charset="0"/>
              </a:rPr>
              <a:t>: </a:t>
            </a:r>
          </a:p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Very Poor temporal resolution  </a:t>
            </a:r>
          </a:p>
        </p:txBody>
      </p:sp>
      <p:sp>
        <p:nvSpPr>
          <p:cNvPr id="15369" name="Rectangle 12"/>
          <p:cNvSpPr>
            <a:spLocks noChangeArrowheads="1"/>
          </p:cNvSpPr>
          <p:nvPr/>
        </p:nvSpPr>
        <p:spPr bwMode="auto">
          <a:xfrm>
            <a:off x="7924800" y="6019801"/>
            <a:ext cx="274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/>
              <a:t>http://www.nasa.gov/mission_pages/hurricanes/archives/2005/h2005_gamma.html</a:t>
            </a:r>
          </a:p>
        </p:txBody>
      </p:sp>
    </p:spTree>
    <p:extLst>
      <p:ext uri="{BB962C8B-B14F-4D97-AF65-F5344CB8AC3E}">
        <p14:creationId xmlns:p14="http://schemas.microsoft.com/office/powerpoint/2010/main" val="305371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578" grpId="0"/>
      <p:bldP spid="536584" grpId="0"/>
      <p:bldP spid="536586" grpId="0"/>
      <p:bldP spid="536587" grpId="0"/>
      <p:bldP spid="1536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845887"/>
            <a:ext cx="7810500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47534" y="228601"/>
            <a:ext cx="8827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Precipitation sensors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69845" y="1084074"/>
            <a:ext cx="640572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/>
              <a:t>Since 1979 we use satellites to estimate precipitation from space </a:t>
            </a:r>
          </a:p>
        </p:txBody>
      </p:sp>
      <p:sp>
        <p:nvSpPr>
          <p:cNvPr id="8" name="TextBox 42"/>
          <p:cNvSpPr txBox="1">
            <a:spLocks noChangeArrowheads="1"/>
          </p:cNvSpPr>
          <p:nvPr/>
        </p:nvSpPr>
        <p:spPr bwMode="auto">
          <a:xfrm>
            <a:off x="1961369" y="1691999"/>
            <a:ext cx="28777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rgbClr val="0070C0"/>
                </a:solidFill>
              </a:rPr>
              <a:t>Geostationary (visible/Infrared) </a:t>
            </a:r>
          </a:p>
        </p:txBody>
      </p:sp>
      <p:sp>
        <p:nvSpPr>
          <p:cNvPr id="9" name="Left Brace 8"/>
          <p:cNvSpPr/>
          <p:nvPr/>
        </p:nvSpPr>
        <p:spPr bwMode="auto">
          <a:xfrm>
            <a:off x="3232831" y="2206108"/>
            <a:ext cx="209550" cy="1301595"/>
          </a:xfrm>
          <a:prstGeom prst="leftBrace">
            <a:avLst>
              <a:gd name="adj1" fmla="val 85185"/>
              <a:gd name="adj2" fmla="val 50000"/>
            </a:avLst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extBox 45"/>
          <p:cNvSpPr txBox="1">
            <a:spLocks noChangeArrowheads="1"/>
          </p:cNvSpPr>
          <p:nvPr/>
        </p:nvSpPr>
        <p:spPr bwMode="auto">
          <a:xfrm>
            <a:off x="1900163" y="2564980"/>
            <a:ext cx="1292340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600" b="1" dirty="0">
                <a:solidFill>
                  <a:srgbClr val="00B050"/>
                </a:solidFill>
              </a:rPr>
              <a:t>Microwave </a:t>
            </a:r>
          </a:p>
          <a:p>
            <a:pPr algn="ctr" eaLnBrk="1" hangingPunct="1"/>
            <a:r>
              <a:rPr lang="en-US" altLang="en-US" sz="1600" b="1" dirty="0">
                <a:solidFill>
                  <a:srgbClr val="00B050"/>
                </a:solidFill>
              </a:rPr>
              <a:t>Imagers</a:t>
            </a:r>
          </a:p>
        </p:txBody>
      </p:sp>
      <p:sp>
        <p:nvSpPr>
          <p:cNvPr id="11" name="Left Brace 10"/>
          <p:cNvSpPr/>
          <p:nvPr/>
        </p:nvSpPr>
        <p:spPr bwMode="auto">
          <a:xfrm>
            <a:off x="3232831" y="3583431"/>
            <a:ext cx="209550" cy="688268"/>
          </a:xfrm>
          <a:prstGeom prst="leftBrace">
            <a:avLst>
              <a:gd name="adj1" fmla="val 45370"/>
              <a:gd name="adj2" fmla="val 50000"/>
            </a:avLst>
          </a:prstGeom>
          <a:ln w="222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2" name="TextBox 47"/>
          <p:cNvSpPr txBox="1">
            <a:spLocks noChangeArrowheads="1"/>
          </p:cNvSpPr>
          <p:nvPr/>
        </p:nvSpPr>
        <p:spPr bwMode="auto">
          <a:xfrm>
            <a:off x="1940491" y="3583432"/>
            <a:ext cx="1292341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600" b="1" dirty="0">
                <a:solidFill>
                  <a:srgbClr val="FFC000"/>
                </a:solidFill>
              </a:rPr>
              <a:t>Microwave </a:t>
            </a:r>
          </a:p>
          <a:p>
            <a:pPr algn="ctr" eaLnBrk="1" hangingPunct="1"/>
            <a:r>
              <a:rPr lang="en-US" altLang="en-US" sz="1600" b="1" dirty="0">
                <a:solidFill>
                  <a:srgbClr val="FFC000"/>
                </a:solidFill>
              </a:rPr>
              <a:t>sounders</a:t>
            </a:r>
          </a:p>
        </p:txBody>
      </p:sp>
      <p:sp>
        <p:nvSpPr>
          <p:cNvPr id="13" name="Left Brace 12"/>
          <p:cNvSpPr/>
          <p:nvPr/>
        </p:nvSpPr>
        <p:spPr bwMode="auto">
          <a:xfrm>
            <a:off x="3232831" y="4364601"/>
            <a:ext cx="209550" cy="358775"/>
          </a:xfrm>
          <a:prstGeom prst="leftBrace">
            <a:avLst>
              <a:gd name="adj1" fmla="val 12037"/>
              <a:gd name="adj2" fmla="val 50000"/>
            </a:avLst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4" name="TextBox 49"/>
          <p:cNvSpPr txBox="1">
            <a:spLocks noChangeArrowheads="1"/>
          </p:cNvSpPr>
          <p:nvPr/>
        </p:nvSpPr>
        <p:spPr bwMode="auto">
          <a:xfrm>
            <a:off x="2324969" y="4327514"/>
            <a:ext cx="878767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600" b="1" dirty="0">
                <a:solidFill>
                  <a:srgbClr val="FF0000"/>
                </a:solidFill>
              </a:rPr>
              <a:t>Radars</a:t>
            </a:r>
          </a:p>
        </p:txBody>
      </p:sp>
      <p:sp>
        <p:nvSpPr>
          <p:cNvPr id="15" name="TextBox 51"/>
          <p:cNvSpPr txBox="1">
            <a:spLocks noChangeArrowheads="1"/>
          </p:cNvSpPr>
          <p:nvPr/>
        </p:nvSpPr>
        <p:spPr bwMode="auto">
          <a:xfrm>
            <a:off x="3857718" y="2636759"/>
            <a:ext cx="154721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100" dirty="0"/>
              <a:t>DMSP (SSMI/SSMIS)</a:t>
            </a:r>
          </a:p>
        </p:txBody>
      </p:sp>
      <p:sp>
        <p:nvSpPr>
          <p:cNvPr id="16" name="TextBox 52"/>
          <p:cNvSpPr txBox="1">
            <a:spLocks noChangeArrowheads="1"/>
          </p:cNvSpPr>
          <p:nvPr/>
        </p:nvSpPr>
        <p:spPr bwMode="auto">
          <a:xfrm>
            <a:off x="4065765" y="2907538"/>
            <a:ext cx="1220206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100" dirty="0"/>
              <a:t>TRMM (TMI)</a:t>
            </a:r>
          </a:p>
          <a:p>
            <a:pPr eaLnBrk="1" hangingPunct="1"/>
            <a:r>
              <a:rPr lang="en-US" altLang="en-US" sz="1100" dirty="0"/>
              <a:t>AQUA (AMSR-E</a:t>
            </a:r>
          </a:p>
          <a:p>
            <a:pPr eaLnBrk="1" hangingPunct="1"/>
            <a:r>
              <a:rPr lang="en-US" altLang="en-US" sz="1100" dirty="0"/>
              <a:t>GPM (GMI)</a:t>
            </a:r>
          </a:p>
        </p:txBody>
      </p:sp>
      <p:sp>
        <p:nvSpPr>
          <p:cNvPr id="17" name="TextBox 54"/>
          <p:cNvSpPr txBox="1">
            <a:spLocks noChangeArrowheads="1"/>
          </p:cNvSpPr>
          <p:nvPr/>
        </p:nvSpPr>
        <p:spPr bwMode="auto">
          <a:xfrm>
            <a:off x="4160118" y="3757749"/>
            <a:ext cx="103906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100" dirty="0"/>
              <a:t>NOAA/</a:t>
            </a:r>
            <a:r>
              <a:rPr lang="en-US" altLang="en-US" sz="1100" dirty="0" err="1"/>
              <a:t>Metop</a:t>
            </a:r>
            <a:endParaRPr lang="en-US" altLang="en-US" sz="1100" dirty="0"/>
          </a:p>
          <a:p>
            <a:pPr eaLnBrk="1" hangingPunct="1"/>
            <a:r>
              <a:rPr lang="en-US" altLang="en-US" sz="1100" dirty="0"/>
              <a:t>(AMSU/MHS)</a:t>
            </a:r>
          </a:p>
        </p:txBody>
      </p:sp>
      <p:sp>
        <p:nvSpPr>
          <p:cNvPr id="18" name="TextBox 55"/>
          <p:cNvSpPr txBox="1">
            <a:spLocks noChangeArrowheads="1"/>
          </p:cNvSpPr>
          <p:nvPr/>
        </p:nvSpPr>
        <p:spPr bwMode="auto">
          <a:xfrm>
            <a:off x="4136236" y="4220823"/>
            <a:ext cx="119776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100" dirty="0"/>
              <a:t>TRMM (PR)</a:t>
            </a:r>
          </a:p>
          <a:p>
            <a:pPr eaLnBrk="1" hangingPunct="1"/>
            <a:r>
              <a:rPr lang="en-US" altLang="en-US" sz="1100" dirty="0"/>
              <a:t>CloudSat (CPR)</a:t>
            </a:r>
          </a:p>
          <a:p>
            <a:pPr eaLnBrk="1" hangingPunct="1"/>
            <a:r>
              <a:rPr lang="en-US" altLang="en-US" sz="1100" dirty="0"/>
              <a:t>GPM (DPR)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Earth Science and Technology Directorate DRD April 13, 2015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B0B505-5A34-8746-A5A9-793D5E51FF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25561" y="4483968"/>
            <a:ext cx="494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GPM</a:t>
            </a:r>
          </a:p>
          <a:p>
            <a:r>
              <a:rPr lang="en-US" sz="1200" dirty="0">
                <a:solidFill>
                  <a:srgbClr val="FF0000"/>
                </a:solidFill>
              </a:rPr>
              <a:t>core</a:t>
            </a:r>
          </a:p>
          <a:p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0001250" y="4629888"/>
            <a:ext cx="17855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161726" y="3458520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GPM</a:t>
            </a:r>
          </a:p>
          <a:p>
            <a:r>
              <a:rPr lang="en-US" sz="1200" dirty="0">
                <a:solidFill>
                  <a:srgbClr val="FF0000"/>
                </a:solidFill>
              </a:rPr>
              <a:t>core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0037415" y="3604440"/>
            <a:ext cx="17855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283960" y="1680684"/>
            <a:ext cx="0" cy="3805716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117125" y="5486400"/>
            <a:ext cx="2394630" cy="5539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TRMM</a:t>
            </a:r>
          </a:p>
          <a:p>
            <a:pPr algn="ctr"/>
            <a:r>
              <a:rPr lang="en-US" sz="1200" i="1" dirty="0">
                <a:solidFill>
                  <a:srgbClr val="FF0000"/>
                </a:solidFill>
              </a:rPr>
              <a:t>Tropical Rainfall Measuring Mission</a:t>
            </a:r>
            <a:endParaRPr lang="en-US" sz="1200" b="1" dirty="0">
              <a:solidFill>
                <a:srgbClr val="FF0000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9975555" y="1660086"/>
            <a:ext cx="0" cy="3805716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686800" y="5410200"/>
            <a:ext cx="1676400" cy="738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FF0000"/>
                </a:solidFill>
              </a:rPr>
              <a:t>GPM</a:t>
            </a:r>
          </a:p>
          <a:p>
            <a:pPr algn="r"/>
            <a:r>
              <a:rPr lang="en-US" sz="1200" i="1" dirty="0">
                <a:solidFill>
                  <a:srgbClr val="FF0000"/>
                </a:solidFill>
              </a:rPr>
              <a:t>Global Precipitation</a:t>
            </a:r>
          </a:p>
          <a:p>
            <a:pPr algn="r"/>
            <a:r>
              <a:rPr lang="en-US" sz="1200" i="1" dirty="0">
                <a:solidFill>
                  <a:srgbClr val="FF0000"/>
                </a:solidFill>
              </a:rPr>
              <a:t> Measurement Mission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28" name="Right Arrow 27"/>
          <p:cNvSpPr/>
          <p:nvPr/>
        </p:nvSpPr>
        <p:spPr>
          <a:xfrm rot="16200000">
            <a:off x="8001289" y="5055060"/>
            <a:ext cx="256938" cy="188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0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1524000" y="0"/>
            <a:ext cx="49535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0070C0"/>
                </a:solidFill>
              </a:rPr>
              <a:t> Microwave temporal sampling</a:t>
            </a:r>
          </a:p>
        </p:txBody>
      </p:sp>
      <p:pic>
        <p:nvPicPr>
          <p:cNvPr id="7173" name="Picture 7" descr="i1525-7541-8-1-38-f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283683"/>
            <a:ext cx="5505450" cy="3169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Rectangle 8"/>
          <p:cNvSpPr>
            <a:spLocks noChangeArrowheads="1"/>
          </p:cNvSpPr>
          <p:nvPr/>
        </p:nvSpPr>
        <p:spPr bwMode="auto">
          <a:xfrm>
            <a:off x="5153025" y="4791075"/>
            <a:ext cx="49720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dirty="0"/>
              <a:t>In Average </a:t>
            </a:r>
            <a:r>
              <a:rPr lang="en-US" altLang="en-US" sz="1400" dirty="0">
                <a:solidFill>
                  <a:srgbClr val="FF3399"/>
                </a:solidFill>
              </a:rPr>
              <a:t>~ 80%</a:t>
            </a:r>
            <a:r>
              <a:rPr lang="en-US" altLang="en-US" sz="1400" dirty="0"/>
              <a:t> global coverage between 50N-S  every 3 hours  </a:t>
            </a:r>
          </a:p>
          <a:p>
            <a:pPr eaLnBrk="1" hangingPunct="1"/>
            <a:r>
              <a:rPr lang="en-US" altLang="en-US" sz="1400" dirty="0"/>
              <a:t>(Reference:  Huffman et al. 2007)</a:t>
            </a:r>
          </a:p>
        </p:txBody>
      </p:sp>
      <p:pic>
        <p:nvPicPr>
          <p:cNvPr id="54068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757"/>
          <a:stretch>
            <a:fillRect/>
          </a:stretch>
        </p:blipFill>
        <p:spPr bwMode="auto">
          <a:xfrm>
            <a:off x="2238376" y="1128715"/>
            <a:ext cx="1793875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38375" y="4791076"/>
            <a:ext cx="16248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Coverage every</a:t>
            </a:r>
          </a:p>
          <a:p>
            <a:r>
              <a:rPr lang="en-US" dirty="0"/>
              <a:t>½ hr.</a:t>
            </a:r>
          </a:p>
        </p:txBody>
      </p:sp>
    </p:spTree>
    <p:extLst>
      <p:ext uri="{BB962C8B-B14F-4D97-AF65-F5344CB8AC3E}">
        <p14:creationId xmlns:p14="http://schemas.microsoft.com/office/powerpoint/2010/main" val="329695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406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>
            <p:extLst/>
          </p:nvPr>
        </p:nvGraphicFramePr>
        <p:xfrm>
          <a:off x="5486400" y="1120775"/>
          <a:ext cx="5181600" cy="536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Document" r:id="rId4" imgW="5943600" imgH="6150864" progId="Word.Document.8">
                  <p:embed/>
                </p:oleObj>
              </mc:Choice>
              <mc:Fallback>
                <p:oleObj name="Document" r:id="rId4" imgW="5943600" imgH="6150864" progId="Word.Document.8">
                  <p:embed/>
                  <p:pic>
                    <p:nvPicPr>
                      <p:cNvPr id="81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1120775"/>
                        <a:ext cx="5181600" cy="536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943100" y="3679618"/>
            <a:ext cx="3505200" cy="175432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Times" panose="02020603050405020304" pitchFamily="18" charset="0"/>
              <a:buNone/>
            </a:pPr>
            <a:endParaRPr lang="en-US" altLang="en-US" sz="1800" dirty="0">
              <a:solidFill>
                <a:srgbClr val="FF0000"/>
              </a:solidFill>
              <a:latin typeface="Helvetica" panose="020B0604020202020204" pitchFamily="34" charset="0"/>
            </a:endParaRPr>
          </a:p>
          <a:p>
            <a:r>
              <a:rPr lang="en-US" altLang="en-US" sz="1800" dirty="0">
                <a:latin typeface="Helvetica" panose="020B0604020202020204" pitchFamily="34" charset="0"/>
              </a:rPr>
              <a:t>0.25°, 3-hourly </a:t>
            </a:r>
          </a:p>
          <a:p>
            <a:endParaRPr lang="en-US" altLang="en-US" sz="1800" dirty="0">
              <a:latin typeface="Helvetica" panose="020B0604020202020204" pitchFamily="34" charset="0"/>
            </a:endParaRPr>
          </a:p>
          <a:p>
            <a:r>
              <a:rPr lang="en-US" altLang="en-US" sz="1800" dirty="0">
                <a:latin typeface="Helvetica" panose="020B0604020202020204" pitchFamily="34" charset="0"/>
              </a:rPr>
              <a:t>Non-trivial differences remain due to time-of-observation and sensor characteristics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267450" y="765969"/>
            <a:ext cx="40195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Times" panose="02020603050405020304" pitchFamily="18" charset="0"/>
              <a:buNone/>
            </a:pPr>
            <a:r>
              <a:rPr lang="en-US" altLang="en-US" sz="1800" dirty="0"/>
              <a:t>00Z, 2 May 2004 S.E. of Sri Lanka</a:t>
            </a:r>
          </a:p>
          <a:p>
            <a:pPr>
              <a:buFont typeface="Times" panose="02020603050405020304" pitchFamily="18" charset="0"/>
              <a:buNone/>
            </a:pPr>
            <a:endParaRPr lang="en-US" altLang="en-US" sz="1400" dirty="0">
              <a:latin typeface="Helvetica" panose="020B0604020202020204" pitchFamily="34" charset="0"/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772275" y="6467475"/>
            <a:ext cx="2189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600"/>
              <a:t>Courtesy of G. Huffman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37735" y="72956"/>
            <a:ext cx="69893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Consistency among MW sensor precipitation  </a:t>
            </a:r>
          </a:p>
        </p:txBody>
      </p:sp>
    </p:spTree>
    <p:extLst>
      <p:ext uri="{BB962C8B-B14F-4D97-AF65-F5344CB8AC3E}">
        <p14:creationId xmlns:p14="http://schemas.microsoft.com/office/powerpoint/2010/main" val="35770430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070" y="1284619"/>
            <a:ext cx="8294370" cy="486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47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2820988" y="2446339"/>
            <a:ext cx="6648450" cy="2947987"/>
            <a:chOff x="817" y="1370"/>
            <a:chExt cx="4188" cy="1857"/>
          </a:xfrm>
        </p:grpSpPr>
        <p:grpSp>
          <p:nvGrpSpPr>
            <p:cNvPr id="21549" name="Group 57"/>
            <p:cNvGrpSpPr>
              <a:grpSpLocks/>
            </p:cNvGrpSpPr>
            <p:nvPr/>
          </p:nvGrpSpPr>
          <p:grpSpPr bwMode="auto">
            <a:xfrm>
              <a:off x="817" y="1370"/>
              <a:ext cx="4188" cy="1857"/>
              <a:chOff x="817" y="1376"/>
              <a:chExt cx="4188" cy="1857"/>
            </a:xfrm>
          </p:grpSpPr>
          <p:sp>
            <p:nvSpPr>
              <p:cNvPr id="21555" name="Freeform 47"/>
              <p:cNvSpPr>
                <a:spLocks/>
              </p:cNvSpPr>
              <p:nvPr/>
            </p:nvSpPr>
            <p:spPr bwMode="auto">
              <a:xfrm>
                <a:off x="2906" y="3112"/>
                <a:ext cx="988" cy="94"/>
              </a:xfrm>
              <a:custGeom>
                <a:avLst/>
                <a:gdLst>
                  <a:gd name="T0" fmla="*/ 0 w 988"/>
                  <a:gd name="T1" fmla="*/ 0 h 94"/>
                  <a:gd name="T2" fmla="*/ 988 w 988"/>
                  <a:gd name="T3" fmla="*/ 94 h 94"/>
                  <a:gd name="T4" fmla="*/ 808 w 988"/>
                  <a:gd name="T5" fmla="*/ 94 h 94"/>
                  <a:gd name="T6" fmla="*/ 447 w 988"/>
                  <a:gd name="T7" fmla="*/ 86 h 94"/>
                  <a:gd name="T8" fmla="*/ 292 w 988"/>
                  <a:gd name="T9" fmla="*/ 77 h 94"/>
                  <a:gd name="T10" fmla="*/ 77 w 988"/>
                  <a:gd name="T11" fmla="*/ 60 h 94"/>
                  <a:gd name="T12" fmla="*/ 0 w 988"/>
                  <a:gd name="T13" fmla="*/ 0 h 9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8"/>
                  <a:gd name="T22" fmla="*/ 0 h 94"/>
                  <a:gd name="T23" fmla="*/ 988 w 988"/>
                  <a:gd name="T24" fmla="*/ 94 h 9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8" h="94">
                    <a:moveTo>
                      <a:pt x="0" y="0"/>
                    </a:moveTo>
                    <a:lnTo>
                      <a:pt x="988" y="94"/>
                    </a:lnTo>
                    <a:lnTo>
                      <a:pt x="808" y="94"/>
                    </a:lnTo>
                    <a:lnTo>
                      <a:pt x="447" y="86"/>
                    </a:lnTo>
                    <a:lnTo>
                      <a:pt x="292" y="77"/>
                    </a:lnTo>
                    <a:lnTo>
                      <a:pt x="77" y="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56" name="Freeform 45"/>
              <p:cNvSpPr>
                <a:spLocks/>
              </p:cNvSpPr>
              <p:nvPr/>
            </p:nvSpPr>
            <p:spPr bwMode="auto">
              <a:xfrm>
                <a:off x="1831" y="1376"/>
                <a:ext cx="490" cy="1324"/>
              </a:xfrm>
              <a:custGeom>
                <a:avLst/>
                <a:gdLst>
                  <a:gd name="T0" fmla="*/ 0 w 490"/>
                  <a:gd name="T1" fmla="*/ 903 h 1324"/>
                  <a:gd name="T2" fmla="*/ 26 w 490"/>
                  <a:gd name="T3" fmla="*/ 860 h 1324"/>
                  <a:gd name="T4" fmla="*/ 121 w 490"/>
                  <a:gd name="T5" fmla="*/ 568 h 1324"/>
                  <a:gd name="T6" fmla="*/ 189 w 490"/>
                  <a:gd name="T7" fmla="*/ 336 h 1324"/>
                  <a:gd name="T8" fmla="*/ 249 w 490"/>
                  <a:gd name="T9" fmla="*/ 155 h 1324"/>
                  <a:gd name="T10" fmla="*/ 335 w 490"/>
                  <a:gd name="T11" fmla="*/ 0 h 1324"/>
                  <a:gd name="T12" fmla="*/ 396 w 490"/>
                  <a:gd name="T13" fmla="*/ 95 h 1324"/>
                  <a:gd name="T14" fmla="*/ 439 w 490"/>
                  <a:gd name="T15" fmla="*/ 731 h 1324"/>
                  <a:gd name="T16" fmla="*/ 490 w 490"/>
                  <a:gd name="T17" fmla="*/ 1324 h 1324"/>
                  <a:gd name="T18" fmla="*/ 0 w 490"/>
                  <a:gd name="T19" fmla="*/ 903 h 132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90"/>
                  <a:gd name="T31" fmla="*/ 0 h 1324"/>
                  <a:gd name="T32" fmla="*/ 490 w 490"/>
                  <a:gd name="T33" fmla="*/ 1324 h 132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90" h="1324">
                    <a:moveTo>
                      <a:pt x="0" y="903"/>
                    </a:moveTo>
                    <a:cubicBezTo>
                      <a:pt x="12" y="869"/>
                      <a:pt x="3" y="883"/>
                      <a:pt x="26" y="860"/>
                    </a:cubicBezTo>
                    <a:lnTo>
                      <a:pt x="121" y="568"/>
                    </a:lnTo>
                    <a:lnTo>
                      <a:pt x="189" y="336"/>
                    </a:lnTo>
                    <a:lnTo>
                      <a:pt x="249" y="155"/>
                    </a:lnTo>
                    <a:lnTo>
                      <a:pt x="335" y="0"/>
                    </a:lnTo>
                    <a:lnTo>
                      <a:pt x="396" y="95"/>
                    </a:lnTo>
                    <a:lnTo>
                      <a:pt x="439" y="731"/>
                    </a:lnTo>
                    <a:lnTo>
                      <a:pt x="490" y="1324"/>
                    </a:lnTo>
                    <a:lnTo>
                      <a:pt x="0" y="903"/>
                    </a:lnTo>
                    <a:close/>
                  </a:path>
                </a:pathLst>
              </a:custGeom>
              <a:solidFill>
                <a:srgbClr val="FF66FF"/>
              </a:solidFill>
              <a:ln w="9525">
                <a:solidFill>
                  <a:srgbClr val="FF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57" name="Freeform 40"/>
              <p:cNvSpPr>
                <a:spLocks/>
              </p:cNvSpPr>
              <p:nvPr/>
            </p:nvSpPr>
            <p:spPr bwMode="auto">
              <a:xfrm>
                <a:off x="3992" y="2698"/>
                <a:ext cx="1013" cy="529"/>
              </a:xfrm>
              <a:custGeom>
                <a:avLst/>
                <a:gdLst>
                  <a:gd name="T0" fmla="*/ 0 w 972"/>
                  <a:gd name="T1" fmla="*/ 2781 h 438"/>
                  <a:gd name="T2" fmla="*/ 195 w 972"/>
                  <a:gd name="T3" fmla="*/ 2781 h 438"/>
                  <a:gd name="T4" fmla="*/ 249 w 972"/>
                  <a:gd name="T5" fmla="*/ 1757 h 438"/>
                  <a:gd name="T6" fmla="*/ 339 w 972"/>
                  <a:gd name="T7" fmla="*/ 791 h 438"/>
                  <a:gd name="T8" fmla="*/ 442 w 972"/>
                  <a:gd name="T9" fmla="*/ 223 h 438"/>
                  <a:gd name="T10" fmla="*/ 508 w 972"/>
                  <a:gd name="T11" fmla="*/ 0 h 438"/>
                  <a:gd name="T12" fmla="*/ 701 w 972"/>
                  <a:gd name="T13" fmla="*/ 342 h 438"/>
                  <a:gd name="T14" fmla="*/ 897 w 972"/>
                  <a:gd name="T15" fmla="*/ 1413 h 438"/>
                  <a:gd name="T16" fmla="*/ 935 w 972"/>
                  <a:gd name="T17" fmla="*/ 1872 h 438"/>
                  <a:gd name="T18" fmla="*/ 1054 w 972"/>
                  <a:gd name="T19" fmla="*/ 2663 h 438"/>
                  <a:gd name="T20" fmla="*/ 1287 w 972"/>
                  <a:gd name="T21" fmla="*/ 2894 h 438"/>
                  <a:gd name="T22" fmla="*/ 1469 w 972"/>
                  <a:gd name="T23" fmla="*/ 2835 h 438"/>
                  <a:gd name="T24" fmla="*/ 0 w 972"/>
                  <a:gd name="T25" fmla="*/ 2781 h 43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72"/>
                  <a:gd name="T40" fmla="*/ 0 h 438"/>
                  <a:gd name="T41" fmla="*/ 972 w 972"/>
                  <a:gd name="T42" fmla="*/ 438 h 43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72" h="438">
                    <a:moveTo>
                      <a:pt x="0" y="421"/>
                    </a:moveTo>
                    <a:lnTo>
                      <a:pt x="129" y="421"/>
                    </a:lnTo>
                    <a:lnTo>
                      <a:pt x="164" y="266"/>
                    </a:lnTo>
                    <a:lnTo>
                      <a:pt x="224" y="120"/>
                    </a:lnTo>
                    <a:lnTo>
                      <a:pt x="293" y="34"/>
                    </a:lnTo>
                    <a:lnTo>
                      <a:pt x="336" y="0"/>
                    </a:lnTo>
                    <a:lnTo>
                      <a:pt x="465" y="51"/>
                    </a:lnTo>
                    <a:lnTo>
                      <a:pt x="594" y="214"/>
                    </a:lnTo>
                    <a:lnTo>
                      <a:pt x="619" y="283"/>
                    </a:lnTo>
                    <a:lnTo>
                      <a:pt x="697" y="404"/>
                    </a:lnTo>
                    <a:lnTo>
                      <a:pt x="852" y="438"/>
                    </a:lnTo>
                    <a:lnTo>
                      <a:pt x="972" y="429"/>
                    </a:lnTo>
                    <a:lnTo>
                      <a:pt x="0" y="421"/>
                    </a:lnTo>
                    <a:close/>
                  </a:path>
                </a:pathLst>
              </a:custGeom>
              <a:solidFill>
                <a:srgbClr val="FF66FF"/>
              </a:solidFill>
              <a:ln w="9525">
                <a:solidFill>
                  <a:srgbClr val="FF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58" name="Freeform 38"/>
              <p:cNvSpPr>
                <a:spLocks/>
              </p:cNvSpPr>
              <p:nvPr/>
            </p:nvSpPr>
            <p:spPr bwMode="auto">
              <a:xfrm>
                <a:off x="817" y="2391"/>
                <a:ext cx="922" cy="842"/>
              </a:xfrm>
              <a:custGeom>
                <a:avLst/>
                <a:gdLst>
                  <a:gd name="T0" fmla="*/ 0 w 1006"/>
                  <a:gd name="T1" fmla="*/ 246278 h 447"/>
                  <a:gd name="T2" fmla="*/ 420 w 1006"/>
                  <a:gd name="T3" fmla="*/ 0 h 447"/>
                  <a:gd name="T4" fmla="*/ 420 w 1006"/>
                  <a:gd name="T5" fmla="*/ 38779 h 447"/>
                  <a:gd name="T6" fmla="*/ 384 w 1006"/>
                  <a:gd name="T7" fmla="*/ 164158 h 447"/>
                  <a:gd name="T8" fmla="*/ 368 w 1006"/>
                  <a:gd name="T9" fmla="*/ 222071 h 447"/>
                  <a:gd name="T10" fmla="*/ 273 w 1006"/>
                  <a:gd name="T11" fmla="*/ 251351 h 447"/>
                  <a:gd name="T12" fmla="*/ 126 w 1006"/>
                  <a:gd name="T13" fmla="*/ 251351 h 447"/>
                  <a:gd name="T14" fmla="*/ 0 w 1006"/>
                  <a:gd name="T15" fmla="*/ 246278 h 4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06"/>
                  <a:gd name="T25" fmla="*/ 0 h 447"/>
                  <a:gd name="T26" fmla="*/ 1006 w 1006"/>
                  <a:gd name="T27" fmla="*/ 447 h 4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06" h="447">
                    <a:moveTo>
                      <a:pt x="0" y="438"/>
                    </a:moveTo>
                    <a:lnTo>
                      <a:pt x="1006" y="0"/>
                    </a:lnTo>
                    <a:lnTo>
                      <a:pt x="1006" y="69"/>
                    </a:lnTo>
                    <a:lnTo>
                      <a:pt x="920" y="292"/>
                    </a:lnTo>
                    <a:lnTo>
                      <a:pt x="877" y="395"/>
                    </a:lnTo>
                    <a:lnTo>
                      <a:pt x="653" y="447"/>
                    </a:lnTo>
                    <a:lnTo>
                      <a:pt x="301" y="447"/>
                    </a:lnTo>
                    <a:lnTo>
                      <a:pt x="0" y="438"/>
                    </a:lnTo>
                    <a:close/>
                  </a:path>
                </a:pathLst>
              </a:cu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59" name="Freeform 46"/>
              <p:cNvSpPr>
                <a:spLocks/>
              </p:cNvSpPr>
              <p:nvPr/>
            </p:nvSpPr>
            <p:spPr bwMode="auto">
              <a:xfrm>
                <a:off x="2322" y="2721"/>
                <a:ext cx="473" cy="395"/>
              </a:xfrm>
              <a:custGeom>
                <a:avLst/>
                <a:gdLst>
                  <a:gd name="T0" fmla="*/ 0 w 473"/>
                  <a:gd name="T1" fmla="*/ 0 h 369"/>
                  <a:gd name="T2" fmla="*/ 473 w 473"/>
                  <a:gd name="T3" fmla="*/ 730 h 369"/>
                  <a:gd name="T4" fmla="*/ 284 w 473"/>
                  <a:gd name="T5" fmla="*/ 612 h 369"/>
                  <a:gd name="T6" fmla="*/ 172 w 473"/>
                  <a:gd name="T7" fmla="*/ 492 h 369"/>
                  <a:gd name="T8" fmla="*/ 78 w 473"/>
                  <a:gd name="T9" fmla="*/ 273 h 369"/>
                  <a:gd name="T10" fmla="*/ 0 w 473"/>
                  <a:gd name="T11" fmla="*/ 0 h 3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3"/>
                  <a:gd name="T19" fmla="*/ 0 h 369"/>
                  <a:gd name="T20" fmla="*/ 473 w 473"/>
                  <a:gd name="T21" fmla="*/ 369 h 3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3" h="369">
                    <a:moveTo>
                      <a:pt x="0" y="0"/>
                    </a:moveTo>
                    <a:lnTo>
                      <a:pt x="473" y="369"/>
                    </a:lnTo>
                    <a:lnTo>
                      <a:pt x="284" y="309"/>
                    </a:lnTo>
                    <a:lnTo>
                      <a:pt x="172" y="249"/>
                    </a:lnTo>
                    <a:lnTo>
                      <a:pt x="78" y="1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69129" name="Text Box 41"/>
            <p:cNvSpPr txBox="1">
              <a:spLocks noChangeArrowheads="1"/>
            </p:cNvSpPr>
            <p:nvPr/>
          </p:nvSpPr>
          <p:spPr bwMode="auto">
            <a:xfrm>
              <a:off x="1251" y="2754"/>
              <a:ext cx="20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+</a:t>
              </a:r>
            </a:p>
          </p:txBody>
        </p:sp>
        <p:sp>
          <p:nvSpPr>
            <p:cNvPr id="1369130" name="Text Box 42"/>
            <p:cNvSpPr txBox="1">
              <a:spLocks noChangeArrowheads="1"/>
            </p:cNvSpPr>
            <p:nvPr/>
          </p:nvSpPr>
          <p:spPr bwMode="auto">
            <a:xfrm>
              <a:off x="2021" y="1815"/>
              <a:ext cx="16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-</a:t>
              </a:r>
            </a:p>
          </p:txBody>
        </p:sp>
        <p:sp>
          <p:nvSpPr>
            <p:cNvPr id="1369131" name="Text Box 43"/>
            <p:cNvSpPr txBox="1">
              <a:spLocks noChangeArrowheads="1"/>
            </p:cNvSpPr>
            <p:nvPr/>
          </p:nvSpPr>
          <p:spPr bwMode="auto">
            <a:xfrm>
              <a:off x="4295" y="2806"/>
              <a:ext cx="16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-</a:t>
              </a:r>
            </a:p>
          </p:txBody>
        </p:sp>
        <p:sp>
          <p:nvSpPr>
            <p:cNvPr id="1369136" name="Text Box 48"/>
            <p:cNvSpPr txBox="1">
              <a:spLocks noChangeArrowheads="1"/>
            </p:cNvSpPr>
            <p:nvPr/>
          </p:nvSpPr>
          <p:spPr bwMode="auto">
            <a:xfrm>
              <a:off x="2386" y="2756"/>
              <a:ext cx="20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+</a:t>
              </a:r>
            </a:p>
          </p:txBody>
        </p:sp>
        <p:sp>
          <p:nvSpPr>
            <p:cNvPr id="1369137" name="Text Box 49"/>
            <p:cNvSpPr txBox="1">
              <a:spLocks noChangeArrowheads="1"/>
            </p:cNvSpPr>
            <p:nvPr/>
          </p:nvSpPr>
          <p:spPr bwMode="auto">
            <a:xfrm>
              <a:off x="3127" y="2959"/>
              <a:ext cx="20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+</a:t>
              </a:r>
            </a:p>
          </p:txBody>
        </p:sp>
      </p:grpSp>
      <p:grpSp>
        <p:nvGrpSpPr>
          <p:cNvPr id="21507" name="Group 55"/>
          <p:cNvGrpSpPr>
            <a:grpSpLocks/>
          </p:cNvGrpSpPr>
          <p:nvPr/>
        </p:nvGrpSpPr>
        <p:grpSpPr bwMode="auto">
          <a:xfrm>
            <a:off x="2271713" y="2355851"/>
            <a:ext cx="7383462" cy="3178175"/>
            <a:chOff x="471" y="1313"/>
            <a:chExt cx="4651" cy="2002"/>
          </a:xfrm>
        </p:grpSpPr>
        <p:sp>
          <p:nvSpPr>
            <p:cNvPr id="21547" name="Freeform 27"/>
            <p:cNvSpPr>
              <a:spLocks/>
            </p:cNvSpPr>
            <p:nvPr/>
          </p:nvSpPr>
          <p:spPr bwMode="auto">
            <a:xfrm>
              <a:off x="471" y="1313"/>
              <a:ext cx="3206" cy="2002"/>
            </a:xfrm>
            <a:custGeom>
              <a:avLst/>
              <a:gdLst>
                <a:gd name="T0" fmla="*/ 0 w 3584"/>
                <a:gd name="T1" fmla="*/ 62155 h 1358"/>
                <a:gd name="T2" fmla="*/ 178 w 3584"/>
                <a:gd name="T3" fmla="*/ 62155 h 1358"/>
                <a:gd name="T4" fmla="*/ 389 w 3584"/>
                <a:gd name="T5" fmla="*/ 62155 h 1358"/>
                <a:gd name="T6" fmla="*/ 465 w 3584"/>
                <a:gd name="T7" fmla="*/ 40072 h 1358"/>
                <a:gd name="T8" fmla="*/ 516 w 3584"/>
                <a:gd name="T9" fmla="*/ 27533 h 1358"/>
                <a:gd name="T10" fmla="*/ 584 w 3584"/>
                <a:gd name="T11" fmla="*/ 9634 h 1358"/>
                <a:gd name="T12" fmla="*/ 634 w 3584"/>
                <a:gd name="T13" fmla="*/ 3383 h 1358"/>
                <a:gd name="T14" fmla="*/ 665 w 3584"/>
                <a:gd name="T15" fmla="*/ 30059 h 1358"/>
                <a:gd name="T16" fmla="*/ 710 w 3584"/>
                <a:gd name="T17" fmla="*/ 51319 h 1358"/>
                <a:gd name="T18" fmla="*/ 826 w 3584"/>
                <a:gd name="T19" fmla="*/ 58813 h 1358"/>
                <a:gd name="T20" fmla="*/ 1041 w 3584"/>
                <a:gd name="T21" fmla="*/ 62155 h 1358"/>
                <a:gd name="T22" fmla="*/ 1175 w 3584"/>
                <a:gd name="T23" fmla="*/ 62155 h 135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584"/>
                <a:gd name="T37" fmla="*/ 0 h 1358"/>
                <a:gd name="T38" fmla="*/ 3584 w 3584"/>
                <a:gd name="T39" fmla="*/ 1358 h 135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584" h="1358">
                  <a:moveTo>
                    <a:pt x="0" y="1282"/>
                  </a:moveTo>
                  <a:cubicBezTo>
                    <a:pt x="171" y="1282"/>
                    <a:pt x="343" y="1282"/>
                    <a:pt x="541" y="1282"/>
                  </a:cubicBezTo>
                  <a:cubicBezTo>
                    <a:pt x="739" y="1282"/>
                    <a:pt x="1040" y="1358"/>
                    <a:pt x="1186" y="1282"/>
                  </a:cubicBezTo>
                  <a:cubicBezTo>
                    <a:pt x="1332" y="1206"/>
                    <a:pt x="1354" y="945"/>
                    <a:pt x="1418" y="826"/>
                  </a:cubicBezTo>
                  <a:cubicBezTo>
                    <a:pt x="1482" y="707"/>
                    <a:pt x="1513" y="672"/>
                    <a:pt x="1573" y="568"/>
                  </a:cubicBezTo>
                  <a:cubicBezTo>
                    <a:pt x="1633" y="464"/>
                    <a:pt x="1719" y="282"/>
                    <a:pt x="1779" y="199"/>
                  </a:cubicBezTo>
                  <a:cubicBezTo>
                    <a:pt x="1839" y="116"/>
                    <a:pt x="1892" y="0"/>
                    <a:pt x="1934" y="70"/>
                  </a:cubicBezTo>
                  <a:cubicBezTo>
                    <a:pt x="1976" y="140"/>
                    <a:pt x="1989" y="455"/>
                    <a:pt x="2028" y="620"/>
                  </a:cubicBezTo>
                  <a:cubicBezTo>
                    <a:pt x="2067" y="785"/>
                    <a:pt x="2084" y="959"/>
                    <a:pt x="2166" y="1058"/>
                  </a:cubicBezTo>
                  <a:cubicBezTo>
                    <a:pt x="2248" y="1157"/>
                    <a:pt x="2350" y="1176"/>
                    <a:pt x="2518" y="1213"/>
                  </a:cubicBezTo>
                  <a:cubicBezTo>
                    <a:pt x="2686" y="1250"/>
                    <a:pt x="2994" y="1270"/>
                    <a:pt x="3172" y="1282"/>
                  </a:cubicBezTo>
                  <a:cubicBezTo>
                    <a:pt x="3350" y="1294"/>
                    <a:pt x="3467" y="1288"/>
                    <a:pt x="3584" y="1282"/>
                  </a:cubicBezTo>
                </a:path>
              </a:pathLst>
            </a:custGeom>
            <a:noFill/>
            <a:ln w="57150">
              <a:solidFill>
                <a:srgbClr val="00B0F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8" name="Freeform 28"/>
            <p:cNvSpPr>
              <a:spLocks/>
            </p:cNvSpPr>
            <p:nvPr/>
          </p:nvSpPr>
          <p:spPr bwMode="auto">
            <a:xfrm>
              <a:off x="3979" y="2693"/>
              <a:ext cx="1143" cy="553"/>
            </a:xfrm>
            <a:custGeom>
              <a:avLst/>
              <a:gdLst>
                <a:gd name="T0" fmla="*/ 0 w 1143"/>
                <a:gd name="T1" fmla="*/ 2122 h 471"/>
                <a:gd name="T2" fmla="*/ 172 w 1143"/>
                <a:gd name="T3" fmla="*/ 2166 h 471"/>
                <a:gd name="T4" fmla="*/ 224 w 1143"/>
                <a:gd name="T5" fmla="*/ 1056 h 471"/>
                <a:gd name="T6" fmla="*/ 361 w 1143"/>
                <a:gd name="T7" fmla="*/ 29 h 471"/>
                <a:gd name="T8" fmla="*/ 593 w 1143"/>
                <a:gd name="T9" fmla="*/ 881 h 471"/>
                <a:gd name="T10" fmla="*/ 765 w 1143"/>
                <a:gd name="T11" fmla="*/ 2122 h 471"/>
                <a:gd name="T12" fmla="*/ 1143 w 1143"/>
                <a:gd name="T13" fmla="*/ 2122 h 4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43"/>
                <a:gd name="T22" fmla="*/ 0 h 471"/>
                <a:gd name="T23" fmla="*/ 1143 w 1143"/>
                <a:gd name="T24" fmla="*/ 471 h 47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43" h="471">
                  <a:moveTo>
                    <a:pt x="0" y="427"/>
                  </a:moveTo>
                  <a:cubicBezTo>
                    <a:pt x="67" y="449"/>
                    <a:pt x="135" y="471"/>
                    <a:pt x="172" y="435"/>
                  </a:cubicBezTo>
                  <a:cubicBezTo>
                    <a:pt x="209" y="399"/>
                    <a:pt x="193" y="283"/>
                    <a:pt x="224" y="212"/>
                  </a:cubicBezTo>
                  <a:cubicBezTo>
                    <a:pt x="255" y="141"/>
                    <a:pt x="300" y="12"/>
                    <a:pt x="361" y="6"/>
                  </a:cubicBezTo>
                  <a:cubicBezTo>
                    <a:pt x="422" y="0"/>
                    <a:pt x="526" y="107"/>
                    <a:pt x="593" y="177"/>
                  </a:cubicBezTo>
                  <a:cubicBezTo>
                    <a:pt x="660" y="247"/>
                    <a:pt x="673" y="385"/>
                    <a:pt x="765" y="427"/>
                  </a:cubicBezTo>
                  <a:cubicBezTo>
                    <a:pt x="857" y="469"/>
                    <a:pt x="1000" y="448"/>
                    <a:pt x="1143" y="427"/>
                  </a:cubicBezTo>
                </a:path>
              </a:pathLst>
            </a:custGeom>
            <a:noFill/>
            <a:ln w="57150">
              <a:solidFill>
                <a:srgbClr val="00B0F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3" name="Line 8"/>
          <p:cNvSpPr>
            <a:spLocks noChangeShapeType="1"/>
          </p:cNvSpPr>
          <p:nvPr/>
        </p:nvSpPr>
        <p:spPr bwMode="auto">
          <a:xfrm>
            <a:off x="2886075" y="3994150"/>
            <a:ext cx="0" cy="1817688"/>
          </a:xfrm>
          <a:prstGeom prst="line">
            <a:avLst/>
          </a:prstGeom>
          <a:noFill/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14" name="Line 9"/>
          <p:cNvSpPr>
            <a:spLocks noChangeShapeType="1"/>
          </p:cNvSpPr>
          <p:nvPr/>
        </p:nvSpPr>
        <p:spPr bwMode="auto">
          <a:xfrm>
            <a:off x="4449763" y="3994150"/>
            <a:ext cx="0" cy="1817688"/>
          </a:xfrm>
          <a:prstGeom prst="line">
            <a:avLst/>
          </a:prstGeom>
          <a:noFill/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15" name="Line 10"/>
          <p:cNvSpPr>
            <a:spLocks noChangeShapeType="1"/>
          </p:cNvSpPr>
          <p:nvPr/>
        </p:nvSpPr>
        <p:spPr bwMode="auto">
          <a:xfrm>
            <a:off x="6051550" y="3994150"/>
            <a:ext cx="0" cy="1817688"/>
          </a:xfrm>
          <a:prstGeom prst="line">
            <a:avLst/>
          </a:prstGeom>
          <a:noFill/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16" name="Line 11"/>
          <p:cNvSpPr>
            <a:spLocks noChangeShapeType="1"/>
          </p:cNvSpPr>
          <p:nvPr/>
        </p:nvSpPr>
        <p:spPr bwMode="auto">
          <a:xfrm>
            <a:off x="7707313" y="3994150"/>
            <a:ext cx="0" cy="1817688"/>
          </a:xfrm>
          <a:prstGeom prst="line">
            <a:avLst/>
          </a:prstGeom>
          <a:noFill/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17" name="Line 12"/>
          <p:cNvSpPr>
            <a:spLocks noChangeShapeType="1"/>
          </p:cNvSpPr>
          <p:nvPr/>
        </p:nvSpPr>
        <p:spPr bwMode="auto">
          <a:xfrm>
            <a:off x="9453563" y="3994150"/>
            <a:ext cx="0" cy="1817688"/>
          </a:xfrm>
          <a:prstGeom prst="line">
            <a:avLst/>
          </a:prstGeom>
          <a:noFill/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514" name="Text Box 13"/>
          <p:cNvSpPr txBox="1">
            <a:spLocks noChangeArrowheads="1"/>
          </p:cNvSpPr>
          <p:nvPr/>
        </p:nvSpPr>
        <p:spPr bwMode="auto">
          <a:xfrm>
            <a:off x="2676526" y="5807443"/>
            <a:ext cx="3025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</a:rPr>
              <a:t>T</a:t>
            </a:r>
          </a:p>
        </p:txBody>
      </p:sp>
      <p:sp>
        <p:nvSpPr>
          <p:cNvPr id="21515" name="Text Box 14"/>
          <p:cNvSpPr txBox="1">
            <a:spLocks noChangeArrowheads="1"/>
          </p:cNvSpPr>
          <p:nvPr/>
        </p:nvSpPr>
        <p:spPr bwMode="auto">
          <a:xfrm>
            <a:off x="4056063" y="5649914"/>
            <a:ext cx="793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>
                    <a:lumMod val="95000"/>
                  </a:schemeClr>
                </a:solidFill>
                <a:latin typeface="Arial" pitchFamily="34" charset="0"/>
              </a:rPr>
              <a:t>T+3hr</a:t>
            </a:r>
          </a:p>
        </p:txBody>
      </p:sp>
      <p:sp>
        <p:nvSpPr>
          <p:cNvPr id="21516" name="Text Box 15"/>
          <p:cNvSpPr txBox="1">
            <a:spLocks noChangeArrowheads="1"/>
          </p:cNvSpPr>
          <p:nvPr/>
        </p:nvSpPr>
        <p:spPr bwMode="auto">
          <a:xfrm>
            <a:off x="5630863" y="5678489"/>
            <a:ext cx="793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>
                    <a:lumMod val="95000"/>
                  </a:schemeClr>
                </a:solidFill>
                <a:latin typeface="Arial" pitchFamily="34" charset="0"/>
              </a:rPr>
              <a:t>T+6hr</a:t>
            </a:r>
          </a:p>
        </p:txBody>
      </p:sp>
      <p:sp>
        <p:nvSpPr>
          <p:cNvPr id="21517" name="Text Box 16"/>
          <p:cNvSpPr txBox="1">
            <a:spLocks noChangeArrowheads="1"/>
          </p:cNvSpPr>
          <p:nvPr/>
        </p:nvSpPr>
        <p:spPr bwMode="auto">
          <a:xfrm>
            <a:off x="7501586" y="5807443"/>
            <a:ext cx="325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</a:rPr>
              <a:t>T</a:t>
            </a:r>
          </a:p>
        </p:txBody>
      </p:sp>
      <p:sp>
        <p:nvSpPr>
          <p:cNvPr id="21518" name="Text Box 17"/>
          <p:cNvSpPr txBox="1">
            <a:spLocks noChangeArrowheads="1"/>
          </p:cNvSpPr>
          <p:nvPr/>
        </p:nvSpPr>
        <p:spPr bwMode="auto">
          <a:xfrm>
            <a:off x="9056688" y="5678489"/>
            <a:ext cx="717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>
                    <a:lumMod val="95000"/>
                  </a:schemeClr>
                </a:solidFill>
                <a:latin typeface="Arial" pitchFamily="34" charset="0"/>
              </a:rPr>
              <a:t>t+3hr</a:t>
            </a:r>
          </a:p>
        </p:txBody>
      </p:sp>
      <p:sp>
        <p:nvSpPr>
          <p:cNvPr id="17423" name="Line 7"/>
          <p:cNvSpPr>
            <a:spLocks noChangeShapeType="1"/>
          </p:cNvSpPr>
          <p:nvPr/>
        </p:nvSpPr>
        <p:spPr bwMode="auto">
          <a:xfrm>
            <a:off x="2416175" y="5387975"/>
            <a:ext cx="7392988" cy="0"/>
          </a:xfrm>
          <a:prstGeom prst="line">
            <a:avLst/>
          </a:prstGeom>
          <a:noFill/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2803526" y="3870325"/>
            <a:ext cx="6721475" cy="1568450"/>
            <a:chOff x="806" y="2267"/>
            <a:chExt cx="4234" cy="988"/>
          </a:xfrm>
        </p:grpSpPr>
        <p:sp>
          <p:nvSpPr>
            <p:cNvPr id="21537" name="Line 32"/>
            <p:cNvSpPr>
              <a:spLocks noChangeShapeType="1"/>
            </p:cNvSpPr>
            <p:nvPr/>
          </p:nvSpPr>
          <p:spPr bwMode="auto">
            <a:xfrm>
              <a:off x="2883" y="3104"/>
              <a:ext cx="1071" cy="107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38" name="Group 52"/>
            <p:cNvGrpSpPr>
              <a:grpSpLocks/>
            </p:cNvGrpSpPr>
            <p:nvPr/>
          </p:nvGrpSpPr>
          <p:grpSpPr bwMode="auto">
            <a:xfrm>
              <a:off x="806" y="2267"/>
              <a:ext cx="4234" cy="988"/>
              <a:chOff x="806" y="2267"/>
              <a:chExt cx="4234" cy="988"/>
            </a:xfrm>
          </p:grpSpPr>
          <p:sp>
            <p:nvSpPr>
              <p:cNvPr id="21541" name="Oval 21"/>
              <p:cNvSpPr>
                <a:spLocks noChangeArrowheads="1"/>
              </p:cNvSpPr>
              <p:nvPr/>
            </p:nvSpPr>
            <p:spPr bwMode="auto">
              <a:xfrm>
                <a:off x="806" y="3173"/>
                <a:ext cx="91" cy="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542" name="Oval 22"/>
              <p:cNvSpPr>
                <a:spLocks noChangeArrowheads="1"/>
              </p:cNvSpPr>
              <p:nvPr/>
            </p:nvSpPr>
            <p:spPr bwMode="auto">
              <a:xfrm>
                <a:off x="1783" y="2267"/>
                <a:ext cx="91" cy="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543" name="Oval 23"/>
              <p:cNvSpPr>
                <a:spLocks noChangeArrowheads="1"/>
              </p:cNvSpPr>
              <p:nvPr/>
            </p:nvSpPr>
            <p:spPr bwMode="auto">
              <a:xfrm>
                <a:off x="2809" y="3080"/>
                <a:ext cx="91" cy="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544" name="Oval 24"/>
              <p:cNvSpPr>
                <a:spLocks noChangeArrowheads="1"/>
              </p:cNvSpPr>
              <p:nvPr/>
            </p:nvSpPr>
            <p:spPr bwMode="auto">
              <a:xfrm>
                <a:off x="3859" y="3168"/>
                <a:ext cx="91" cy="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545" name="Oval 25"/>
              <p:cNvSpPr>
                <a:spLocks noChangeArrowheads="1"/>
              </p:cNvSpPr>
              <p:nvPr/>
            </p:nvSpPr>
            <p:spPr bwMode="auto">
              <a:xfrm>
                <a:off x="4949" y="3172"/>
                <a:ext cx="91" cy="8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546" name="Line 30"/>
              <p:cNvSpPr>
                <a:spLocks noChangeShapeType="1"/>
              </p:cNvSpPr>
              <p:nvPr/>
            </p:nvSpPr>
            <p:spPr bwMode="auto">
              <a:xfrm flipV="1">
                <a:off x="859" y="2319"/>
                <a:ext cx="958" cy="855"/>
              </a:xfrm>
              <a:prstGeom prst="line">
                <a:avLst/>
              </a:prstGeom>
              <a:noFill/>
              <a:ln w="57150">
                <a:solidFill>
                  <a:srgbClr val="CC33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539" name="Line 31"/>
            <p:cNvSpPr>
              <a:spLocks noChangeShapeType="1"/>
            </p:cNvSpPr>
            <p:nvPr/>
          </p:nvSpPr>
          <p:spPr bwMode="auto">
            <a:xfrm>
              <a:off x="1918" y="2373"/>
              <a:ext cx="975" cy="798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0" name="Line 33"/>
            <p:cNvSpPr>
              <a:spLocks noChangeShapeType="1"/>
            </p:cNvSpPr>
            <p:nvPr/>
          </p:nvSpPr>
          <p:spPr bwMode="auto">
            <a:xfrm>
              <a:off x="3906" y="3193"/>
              <a:ext cx="1105" cy="55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8"/>
          <p:cNvGrpSpPr>
            <a:grpSpLocks/>
          </p:cNvGrpSpPr>
          <p:nvPr/>
        </p:nvGrpSpPr>
        <p:grpSpPr bwMode="auto">
          <a:xfrm>
            <a:off x="2025650" y="1260475"/>
            <a:ext cx="3544888" cy="4230688"/>
            <a:chOff x="316" y="794"/>
            <a:chExt cx="2233" cy="2665"/>
          </a:xfrm>
        </p:grpSpPr>
        <p:sp>
          <p:nvSpPr>
            <p:cNvPr id="21533" name="Rectangle 59"/>
            <p:cNvSpPr>
              <a:spLocks noChangeArrowheads="1"/>
            </p:cNvSpPr>
            <p:nvPr/>
          </p:nvSpPr>
          <p:spPr bwMode="auto">
            <a:xfrm>
              <a:off x="1398" y="3345"/>
              <a:ext cx="90" cy="114"/>
            </a:xfrm>
            <a:prstGeom prst="rect">
              <a:avLst/>
            </a:prstGeom>
            <a:solidFill>
              <a:srgbClr val="395B4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</a:endParaRPr>
            </a:p>
          </p:txBody>
        </p:sp>
        <p:grpSp>
          <p:nvGrpSpPr>
            <p:cNvPr id="21534" name="Group 63"/>
            <p:cNvGrpSpPr>
              <a:grpSpLocks/>
            </p:cNvGrpSpPr>
            <p:nvPr/>
          </p:nvGrpSpPr>
          <p:grpSpPr bwMode="auto">
            <a:xfrm>
              <a:off x="316" y="794"/>
              <a:ext cx="2233" cy="2549"/>
              <a:chOff x="316" y="623"/>
              <a:chExt cx="2233" cy="2549"/>
            </a:xfrm>
          </p:grpSpPr>
          <p:sp>
            <p:nvSpPr>
              <p:cNvPr id="21535" name="Text Box 60"/>
              <p:cNvSpPr txBox="1">
                <a:spLocks noChangeArrowheads="1"/>
              </p:cNvSpPr>
              <p:nvPr/>
            </p:nvSpPr>
            <p:spPr bwMode="auto">
              <a:xfrm>
                <a:off x="316" y="623"/>
                <a:ext cx="2233" cy="233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pitchFamily="34" charset="0"/>
                  </a:rPr>
                  <a:t>Rain started between 3-hr period</a:t>
                </a:r>
              </a:p>
            </p:txBody>
          </p:sp>
          <p:sp>
            <p:nvSpPr>
              <p:cNvPr id="17441" name="Line 61"/>
              <p:cNvSpPr>
                <a:spLocks noChangeShapeType="1"/>
              </p:cNvSpPr>
              <p:nvPr/>
            </p:nvSpPr>
            <p:spPr bwMode="auto">
              <a:xfrm>
                <a:off x="386" y="901"/>
                <a:ext cx="1039" cy="2271"/>
              </a:xfrm>
              <a:prstGeom prst="line">
                <a:avLst/>
              </a:prstGeom>
              <a:noFill/>
              <a:ln w="19050">
                <a:solidFill>
                  <a:schemeClr val="tx2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9" name="Group 67"/>
          <p:cNvGrpSpPr>
            <a:grpSpLocks/>
          </p:cNvGrpSpPr>
          <p:nvPr/>
        </p:nvGrpSpPr>
        <p:grpSpPr bwMode="auto">
          <a:xfrm>
            <a:off x="4411663" y="1828800"/>
            <a:ext cx="1865312" cy="738188"/>
            <a:chOff x="2271" y="964"/>
            <a:chExt cx="1175" cy="465"/>
          </a:xfrm>
        </p:grpSpPr>
        <p:sp>
          <p:nvSpPr>
            <p:cNvPr id="21531" name="Text Box 64"/>
            <p:cNvSpPr txBox="1">
              <a:spLocks noChangeArrowheads="1"/>
            </p:cNvSpPr>
            <p:nvPr/>
          </p:nvSpPr>
          <p:spPr bwMode="auto">
            <a:xfrm>
              <a:off x="2271" y="964"/>
              <a:ext cx="1175" cy="233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Arial" pitchFamily="34" charset="0"/>
                </a:rPr>
                <a:t>Missed the peak</a:t>
              </a:r>
            </a:p>
          </p:txBody>
        </p:sp>
        <p:sp>
          <p:nvSpPr>
            <p:cNvPr id="21532" name="Rectangle 66"/>
            <p:cNvSpPr>
              <a:spLocks noChangeArrowheads="1"/>
            </p:cNvSpPr>
            <p:nvPr/>
          </p:nvSpPr>
          <p:spPr bwMode="auto">
            <a:xfrm>
              <a:off x="2564" y="1300"/>
              <a:ext cx="103" cy="129"/>
            </a:xfrm>
            <a:prstGeom prst="rect">
              <a:avLst/>
            </a:prstGeom>
            <a:solidFill>
              <a:srgbClr val="395B4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</a:endParaRPr>
            </a:p>
          </p:txBody>
        </p:sp>
      </p:grpSp>
      <p:grpSp>
        <p:nvGrpSpPr>
          <p:cNvPr id="10" name="Group 71"/>
          <p:cNvGrpSpPr>
            <a:grpSpLocks/>
          </p:cNvGrpSpPr>
          <p:nvPr/>
        </p:nvGrpSpPr>
        <p:grpSpPr bwMode="auto">
          <a:xfrm>
            <a:off x="5376864" y="2730501"/>
            <a:ext cx="3544887" cy="2767013"/>
            <a:chOff x="2427" y="1549"/>
            <a:chExt cx="2233" cy="1743"/>
          </a:xfrm>
        </p:grpSpPr>
        <p:sp>
          <p:nvSpPr>
            <p:cNvPr id="21528" name="Rectangle 68"/>
            <p:cNvSpPr>
              <a:spLocks noChangeArrowheads="1"/>
            </p:cNvSpPr>
            <p:nvPr/>
          </p:nvSpPr>
          <p:spPr bwMode="auto">
            <a:xfrm>
              <a:off x="3560" y="3172"/>
              <a:ext cx="130" cy="120"/>
            </a:xfrm>
            <a:prstGeom prst="rect">
              <a:avLst/>
            </a:prstGeom>
            <a:solidFill>
              <a:srgbClr val="395B4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</a:endParaRPr>
            </a:p>
          </p:txBody>
        </p:sp>
        <p:sp>
          <p:nvSpPr>
            <p:cNvPr id="21529" name="Text Box 69"/>
            <p:cNvSpPr txBox="1">
              <a:spLocks noChangeArrowheads="1"/>
            </p:cNvSpPr>
            <p:nvPr/>
          </p:nvSpPr>
          <p:spPr bwMode="auto">
            <a:xfrm>
              <a:off x="2427" y="1549"/>
              <a:ext cx="2233" cy="23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Arial" pitchFamily="34" charset="0"/>
                </a:rPr>
                <a:t>Rain ended between 3-hr period </a:t>
              </a:r>
            </a:p>
          </p:txBody>
        </p:sp>
        <p:sp>
          <p:nvSpPr>
            <p:cNvPr id="21530" name="Line 70"/>
            <p:cNvSpPr>
              <a:spLocks noChangeShapeType="1"/>
            </p:cNvSpPr>
            <p:nvPr/>
          </p:nvSpPr>
          <p:spPr bwMode="auto">
            <a:xfrm flipH="1">
              <a:off x="3628" y="1840"/>
              <a:ext cx="95" cy="132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77"/>
          <p:cNvGrpSpPr>
            <a:grpSpLocks/>
          </p:cNvGrpSpPr>
          <p:nvPr/>
        </p:nvGrpSpPr>
        <p:grpSpPr bwMode="auto">
          <a:xfrm>
            <a:off x="7734300" y="3397251"/>
            <a:ext cx="2376488" cy="1044575"/>
            <a:chOff x="3912" y="1969"/>
            <a:chExt cx="1497" cy="658"/>
          </a:xfrm>
        </p:grpSpPr>
        <p:sp>
          <p:nvSpPr>
            <p:cNvPr id="21525" name="Line 72"/>
            <p:cNvSpPr>
              <a:spLocks noChangeShapeType="1"/>
            </p:cNvSpPr>
            <p:nvPr/>
          </p:nvSpPr>
          <p:spPr bwMode="auto">
            <a:xfrm>
              <a:off x="3912" y="2627"/>
              <a:ext cx="1057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6" name="Text Box 73"/>
            <p:cNvSpPr txBox="1">
              <a:spLocks noChangeArrowheads="1"/>
            </p:cNvSpPr>
            <p:nvPr/>
          </p:nvSpPr>
          <p:spPr bwMode="auto">
            <a:xfrm>
              <a:off x="4275" y="1969"/>
              <a:ext cx="1134" cy="233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Arial" pitchFamily="34" charset="0"/>
                </a:rPr>
                <a:t>Short-life event </a:t>
              </a:r>
            </a:p>
          </p:txBody>
        </p:sp>
        <p:sp>
          <p:nvSpPr>
            <p:cNvPr id="21527" name="Line 76"/>
            <p:cNvSpPr>
              <a:spLocks noChangeShapeType="1"/>
            </p:cNvSpPr>
            <p:nvPr/>
          </p:nvSpPr>
          <p:spPr bwMode="auto">
            <a:xfrm flipH="1">
              <a:off x="4178" y="2278"/>
              <a:ext cx="275" cy="33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8608084" y="6301859"/>
            <a:ext cx="1972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Credit: K. Hsu et al.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637568" y="211048"/>
            <a:ext cx="89502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 Rounded MT Bold" panose="020F0704030504030204" pitchFamily="34" charset="0"/>
                <a:cs typeface="Arabic Typesetting" panose="03020402040406030203" pitchFamily="66" charset="-78"/>
              </a:rPr>
              <a:t>Precipitation </a:t>
            </a:r>
            <a:r>
              <a:rPr lang="en-US" sz="2000" b="1" u="sng" dirty="0">
                <a:solidFill>
                  <a:srgbClr val="FF0000"/>
                </a:solidFill>
                <a:latin typeface="Arial Rounded MT Bold" panose="020F0704030504030204" pitchFamily="34" charset="0"/>
                <a:cs typeface="Arabic Typesetting" panose="03020402040406030203" pitchFamily="66" charset="-78"/>
              </a:rPr>
              <a:t>TEMPORAL</a:t>
            </a:r>
            <a:r>
              <a:rPr lang="en-US" sz="2000" b="1" dirty="0">
                <a:solidFill>
                  <a:srgbClr val="FF0000"/>
                </a:solidFill>
                <a:latin typeface="Arial Rounded MT Bold" panose="020F0704030504030204" pitchFamily="34" charset="0"/>
                <a:cs typeface="Arabic Typesetting" panose="03020402040406030203" pitchFamily="66" charset="-78"/>
              </a:rPr>
              <a:t> resolution need for hydrology </a:t>
            </a:r>
          </a:p>
        </p:txBody>
      </p:sp>
    </p:spTree>
    <p:extLst>
      <p:ext uri="{BB962C8B-B14F-4D97-AF65-F5344CB8AC3E}">
        <p14:creationId xmlns:p14="http://schemas.microsoft.com/office/powerpoint/2010/main" val="37164929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1132" t="-526" r="-485" b="526"/>
          <a:stretch/>
        </p:blipFill>
        <p:spPr>
          <a:xfrm>
            <a:off x="1736653" y="1247957"/>
            <a:ext cx="4051005" cy="51250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5"/>
          <a:stretch/>
        </p:blipFill>
        <p:spPr>
          <a:xfrm>
            <a:off x="6064102" y="1247957"/>
            <a:ext cx="4603898" cy="50252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6652" y="878624"/>
            <a:ext cx="3920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Flying/Planned/Expected PMW sensors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98630" y="878624"/>
            <a:ext cx="2934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Equator crossing times (local)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1" y="22860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PMW constellation continuity and crossing time aspects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4995" y="6088544"/>
            <a:ext cx="14454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Credit: Chris Kidd</a:t>
            </a:r>
          </a:p>
        </p:txBody>
      </p:sp>
    </p:spTree>
    <p:extLst>
      <p:ext uri="{BB962C8B-B14F-4D97-AF65-F5344CB8AC3E}">
        <p14:creationId xmlns:p14="http://schemas.microsoft.com/office/powerpoint/2010/main" val="226219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8" name="Group 2"/>
          <p:cNvGrpSpPr>
            <a:grpSpLocks/>
          </p:cNvGrpSpPr>
          <p:nvPr/>
        </p:nvGrpSpPr>
        <p:grpSpPr bwMode="auto">
          <a:xfrm>
            <a:off x="1524000" y="228600"/>
            <a:ext cx="8839200" cy="6629400"/>
            <a:chOff x="0" y="144"/>
            <a:chExt cx="5568" cy="4176"/>
          </a:xfrm>
        </p:grpSpPr>
        <p:pic>
          <p:nvPicPr>
            <p:cNvPr id="55301" name="Picture 3" descr="anim2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44"/>
              <a:ext cx="5568" cy="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302" name="Text Box 4"/>
            <p:cNvSpPr txBox="1">
              <a:spLocks noChangeArrowheads="1"/>
            </p:cNvSpPr>
            <p:nvPr/>
          </p:nvSpPr>
          <p:spPr bwMode="auto">
            <a:xfrm>
              <a:off x="4656" y="864"/>
              <a:ext cx="4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800">
                  <a:latin typeface="Arial" panose="020B0604020202020204" pitchFamily="34" charset="0"/>
                </a:rPr>
                <a:t>Tb (k)</a:t>
              </a:r>
            </a:p>
          </p:txBody>
        </p:sp>
      </p:grpSp>
      <p:sp>
        <p:nvSpPr>
          <p:cNvPr id="5" name="Oval 4"/>
          <p:cNvSpPr/>
          <p:nvPr/>
        </p:nvSpPr>
        <p:spPr>
          <a:xfrm>
            <a:off x="4953000" y="3429000"/>
            <a:ext cx="1600200" cy="1295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ln w="1841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Oval 5"/>
          <p:cNvSpPr/>
          <p:nvPr/>
        </p:nvSpPr>
        <p:spPr>
          <a:xfrm>
            <a:off x="7239000" y="2743200"/>
            <a:ext cx="990600" cy="990600"/>
          </a:xfrm>
          <a:prstGeom prst="ellipse">
            <a:avLst/>
          </a:prstGeom>
          <a:noFill/>
          <a:ln>
            <a:solidFill>
              <a:srgbClr val="F9FF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ln w="18415" cmpd="sng">
                <a:solidFill>
                  <a:srgbClr val="00B05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276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7"/>
          <p:cNvSpPr>
            <a:spLocks noChangeArrowheads="1"/>
          </p:cNvSpPr>
          <p:nvPr/>
        </p:nvSpPr>
        <p:spPr bwMode="auto">
          <a:xfrm>
            <a:off x="1524000" y="685800"/>
            <a:ext cx="9144000" cy="6172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6323" name="Rectangle 128"/>
          <p:cNvSpPr>
            <a:spLocks noChangeArrowheads="1"/>
          </p:cNvSpPr>
          <p:nvPr/>
        </p:nvSpPr>
        <p:spPr bwMode="auto">
          <a:xfrm>
            <a:off x="4129089" y="3327400"/>
            <a:ext cx="5730875" cy="2052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i="1"/>
          </a:p>
        </p:txBody>
      </p:sp>
      <p:sp>
        <p:nvSpPr>
          <p:cNvPr id="56324" name="Rectangle 9"/>
          <p:cNvSpPr>
            <a:spLocks noChangeArrowheads="1"/>
          </p:cNvSpPr>
          <p:nvPr/>
        </p:nvSpPr>
        <p:spPr bwMode="auto">
          <a:xfrm>
            <a:off x="9982200" y="754063"/>
            <a:ext cx="450850" cy="5257800"/>
          </a:xfrm>
          <a:prstGeom prst="rect">
            <a:avLst/>
          </a:prstGeom>
          <a:noFill/>
          <a:ln w="9525">
            <a:solidFill>
              <a:srgbClr val="AEAEA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sp>
        <p:nvSpPr>
          <p:cNvPr id="26626" name="Freeform 18"/>
          <p:cNvSpPr>
            <a:spLocks/>
          </p:cNvSpPr>
          <p:nvPr/>
        </p:nvSpPr>
        <p:spPr bwMode="auto">
          <a:xfrm>
            <a:off x="3686176" y="2106613"/>
            <a:ext cx="887413" cy="1452562"/>
          </a:xfrm>
          <a:custGeom>
            <a:avLst/>
            <a:gdLst>
              <a:gd name="T0" fmla="*/ 2147483647 w 559"/>
              <a:gd name="T1" fmla="*/ 2147483647 h 915"/>
              <a:gd name="T2" fmla="*/ 0 w 559"/>
              <a:gd name="T3" fmla="*/ 2147483647 h 915"/>
              <a:gd name="T4" fmla="*/ 2147483647 w 559"/>
              <a:gd name="T5" fmla="*/ 2147483647 h 915"/>
              <a:gd name="T6" fmla="*/ 2147483647 w 559"/>
              <a:gd name="T7" fmla="*/ 2147483647 h 915"/>
              <a:gd name="T8" fmla="*/ 2147483647 w 559"/>
              <a:gd name="T9" fmla="*/ 2147483647 h 915"/>
              <a:gd name="T10" fmla="*/ 2147483647 w 559"/>
              <a:gd name="T11" fmla="*/ 2147483647 h 915"/>
              <a:gd name="T12" fmla="*/ 2147483647 w 559"/>
              <a:gd name="T13" fmla="*/ 2147483647 h 915"/>
              <a:gd name="T14" fmla="*/ 2147483647 w 559"/>
              <a:gd name="T15" fmla="*/ 2147483647 h 915"/>
              <a:gd name="T16" fmla="*/ 2147483647 w 559"/>
              <a:gd name="T17" fmla="*/ 2147483647 h 915"/>
              <a:gd name="T18" fmla="*/ 2147483647 w 559"/>
              <a:gd name="T19" fmla="*/ 2147483647 h 915"/>
              <a:gd name="T20" fmla="*/ 2147483647 w 559"/>
              <a:gd name="T21" fmla="*/ 2147483647 h 915"/>
              <a:gd name="T22" fmla="*/ 2147483647 w 559"/>
              <a:gd name="T23" fmla="*/ 2147483647 h 915"/>
              <a:gd name="T24" fmla="*/ 2147483647 w 559"/>
              <a:gd name="T25" fmla="*/ 2147483647 h 9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59"/>
              <a:gd name="T40" fmla="*/ 0 h 915"/>
              <a:gd name="T41" fmla="*/ 303 w 559"/>
              <a:gd name="T42" fmla="*/ 389 h 9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59" h="915">
                <a:moveTo>
                  <a:pt x="18" y="233"/>
                </a:moveTo>
                <a:cubicBezTo>
                  <a:pt x="5" y="295"/>
                  <a:pt x="0" y="429"/>
                  <a:pt x="11" y="478"/>
                </a:cubicBezTo>
                <a:cubicBezTo>
                  <a:pt x="22" y="527"/>
                  <a:pt x="60" y="508"/>
                  <a:pt x="87" y="526"/>
                </a:cubicBezTo>
                <a:cubicBezTo>
                  <a:pt x="114" y="544"/>
                  <a:pt x="155" y="585"/>
                  <a:pt x="174" y="587"/>
                </a:cubicBezTo>
                <a:cubicBezTo>
                  <a:pt x="193" y="589"/>
                  <a:pt x="158" y="505"/>
                  <a:pt x="200" y="539"/>
                </a:cubicBezTo>
                <a:cubicBezTo>
                  <a:pt x="242" y="573"/>
                  <a:pt x="247" y="915"/>
                  <a:pt x="427" y="788"/>
                </a:cubicBezTo>
                <a:cubicBezTo>
                  <a:pt x="471" y="756"/>
                  <a:pt x="492" y="700"/>
                  <a:pt x="524" y="656"/>
                </a:cubicBezTo>
                <a:cubicBezTo>
                  <a:pt x="486" y="490"/>
                  <a:pt x="548" y="543"/>
                  <a:pt x="547" y="444"/>
                </a:cubicBezTo>
                <a:cubicBezTo>
                  <a:pt x="546" y="345"/>
                  <a:pt x="559" y="118"/>
                  <a:pt x="516" y="59"/>
                </a:cubicBezTo>
                <a:cubicBezTo>
                  <a:pt x="473" y="0"/>
                  <a:pt x="332" y="87"/>
                  <a:pt x="288" y="89"/>
                </a:cubicBezTo>
                <a:cubicBezTo>
                  <a:pt x="244" y="91"/>
                  <a:pt x="260" y="69"/>
                  <a:pt x="252" y="71"/>
                </a:cubicBezTo>
                <a:cubicBezTo>
                  <a:pt x="244" y="73"/>
                  <a:pt x="262" y="91"/>
                  <a:pt x="240" y="99"/>
                </a:cubicBezTo>
                <a:cubicBezTo>
                  <a:pt x="218" y="107"/>
                  <a:pt x="157" y="97"/>
                  <a:pt x="120" y="119"/>
                </a:cubicBezTo>
                <a:cubicBezTo>
                  <a:pt x="83" y="141"/>
                  <a:pt x="39" y="209"/>
                  <a:pt x="18" y="233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930650" y="766764"/>
            <a:ext cx="457200" cy="1303337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sp>
        <p:nvSpPr>
          <p:cNvPr id="56327" name="Rectangle 4"/>
          <p:cNvSpPr>
            <a:spLocks noChangeArrowheads="1"/>
          </p:cNvSpPr>
          <p:nvPr/>
        </p:nvSpPr>
        <p:spPr bwMode="auto">
          <a:xfrm>
            <a:off x="4692650" y="766763"/>
            <a:ext cx="450850" cy="5257800"/>
          </a:xfrm>
          <a:prstGeom prst="rect">
            <a:avLst/>
          </a:prstGeom>
          <a:noFill/>
          <a:ln w="9525">
            <a:solidFill>
              <a:srgbClr val="AEAEA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278063" y="1125539"/>
            <a:ext cx="14271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chemeClr val="bg1">
                    <a:lumMod val="85000"/>
                  </a:schemeClr>
                </a:solidFill>
              </a:rPr>
              <a:t>PMW Rain</a:t>
            </a:r>
          </a:p>
          <a:p>
            <a:pPr eaLnBrk="1" hangingPunct="1"/>
            <a:r>
              <a:rPr lang="en-US" altLang="en-US" sz="1600" b="1" dirty="0">
                <a:solidFill>
                  <a:schemeClr val="bg1">
                    <a:lumMod val="85000"/>
                  </a:schemeClr>
                </a:solidFill>
              </a:rPr>
              <a:t>observation</a:t>
            </a:r>
          </a:p>
        </p:txBody>
      </p:sp>
      <p:sp>
        <p:nvSpPr>
          <p:cNvPr id="56329" name="Rectangle 6"/>
          <p:cNvSpPr>
            <a:spLocks noChangeArrowheads="1"/>
          </p:cNvSpPr>
          <p:nvPr/>
        </p:nvSpPr>
        <p:spPr bwMode="auto">
          <a:xfrm>
            <a:off x="3930650" y="766763"/>
            <a:ext cx="450850" cy="5257800"/>
          </a:xfrm>
          <a:prstGeom prst="rect">
            <a:avLst/>
          </a:prstGeom>
          <a:noFill/>
          <a:ln w="9525">
            <a:solidFill>
              <a:srgbClr val="AEAEA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sp>
        <p:nvSpPr>
          <p:cNvPr id="56330" name="Rectangle 7"/>
          <p:cNvSpPr>
            <a:spLocks noChangeArrowheads="1"/>
          </p:cNvSpPr>
          <p:nvPr/>
        </p:nvSpPr>
        <p:spPr bwMode="auto">
          <a:xfrm>
            <a:off x="5562600" y="762000"/>
            <a:ext cx="450850" cy="5257800"/>
          </a:xfrm>
          <a:prstGeom prst="rect">
            <a:avLst/>
          </a:prstGeom>
          <a:noFill/>
          <a:ln w="9525">
            <a:solidFill>
              <a:srgbClr val="AEAEA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sp>
        <p:nvSpPr>
          <p:cNvPr id="56331" name="Rectangle 8"/>
          <p:cNvSpPr>
            <a:spLocks noChangeArrowheads="1"/>
          </p:cNvSpPr>
          <p:nvPr/>
        </p:nvSpPr>
        <p:spPr bwMode="auto">
          <a:xfrm>
            <a:off x="8045450" y="766763"/>
            <a:ext cx="450850" cy="5257800"/>
          </a:xfrm>
          <a:prstGeom prst="rect">
            <a:avLst/>
          </a:prstGeom>
          <a:noFill/>
          <a:ln w="9525">
            <a:solidFill>
              <a:srgbClr val="AEAEA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sp>
        <p:nvSpPr>
          <p:cNvPr id="56332" name="Rectangle 9"/>
          <p:cNvSpPr>
            <a:spLocks noChangeArrowheads="1"/>
          </p:cNvSpPr>
          <p:nvPr/>
        </p:nvSpPr>
        <p:spPr bwMode="auto">
          <a:xfrm>
            <a:off x="8966200" y="766763"/>
            <a:ext cx="450850" cy="5257800"/>
          </a:xfrm>
          <a:prstGeom prst="rect">
            <a:avLst/>
          </a:prstGeom>
          <a:noFill/>
          <a:ln w="9525">
            <a:solidFill>
              <a:srgbClr val="AEAEA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1535113" y="2136775"/>
            <a:ext cx="23622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chemeClr val="bg1">
                    <a:lumMod val="85000"/>
                  </a:schemeClr>
                </a:solidFill>
              </a:rPr>
              <a:t>High-frequency </a:t>
            </a:r>
          </a:p>
          <a:p>
            <a:pPr eaLnBrk="1" hangingPunct="1"/>
            <a:r>
              <a:rPr lang="en-US" altLang="en-US" sz="1600" b="1" dirty="0">
                <a:solidFill>
                  <a:schemeClr val="bg1">
                    <a:lumMod val="85000"/>
                  </a:schemeClr>
                </a:solidFill>
              </a:rPr>
              <a:t>observation of cloud- top temperature &amp;  size</a:t>
            </a:r>
          </a:p>
        </p:txBody>
      </p:sp>
      <p:sp>
        <p:nvSpPr>
          <p:cNvPr id="56334" name="Rectangle 11"/>
          <p:cNvSpPr>
            <a:spLocks noChangeArrowheads="1"/>
          </p:cNvSpPr>
          <p:nvPr/>
        </p:nvSpPr>
        <p:spPr bwMode="auto">
          <a:xfrm>
            <a:off x="6362700" y="766763"/>
            <a:ext cx="450850" cy="5257800"/>
          </a:xfrm>
          <a:prstGeom prst="rect">
            <a:avLst/>
          </a:prstGeom>
          <a:noFill/>
          <a:ln w="9525">
            <a:solidFill>
              <a:srgbClr val="AEAEA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sp>
        <p:nvSpPr>
          <p:cNvPr id="56335" name="Rectangle 12"/>
          <p:cNvSpPr>
            <a:spLocks noChangeArrowheads="1"/>
          </p:cNvSpPr>
          <p:nvPr/>
        </p:nvSpPr>
        <p:spPr bwMode="auto">
          <a:xfrm>
            <a:off x="7207250" y="766763"/>
            <a:ext cx="450850" cy="5257800"/>
          </a:xfrm>
          <a:prstGeom prst="rect">
            <a:avLst/>
          </a:prstGeom>
          <a:noFill/>
          <a:ln w="9525">
            <a:solidFill>
              <a:srgbClr val="AEAEA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 flipH="1">
            <a:off x="3930650" y="766763"/>
            <a:ext cx="548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8" name="Freeform 14"/>
          <p:cNvSpPr>
            <a:spLocks/>
          </p:cNvSpPr>
          <p:nvPr/>
        </p:nvSpPr>
        <p:spPr bwMode="auto">
          <a:xfrm rot="-427501">
            <a:off x="4692650" y="2520950"/>
            <a:ext cx="508000" cy="528638"/>
          </a:xfrm>
          <a:custGeom>
            <a:avLst/>
            <a:gdLst>
              <a:gd name="T0" fmla="*/ 2147483647 w 303"/>
              <a:gd name="T1" fmla="*/ 2147483647 h 389"/>
              <a:gd name="T2" fmla="*/ 0 w 303"/>
              <a:gd name="T3" fmla="*/ 2147483647 h 389"/>
              <a:gd name="T4" fmla="*/ 2147483647 w 303"/>
              <a:gd name="T5" fmla="*/ 2147483647 h 389"/>
              <a:gd name="T6" fmla="*/ 2147483647 w 303"/>
              <a:gd name="T7" fmla="*/ 2147483647 h 389"/>
              <a:gd name="T8" fmla="*/ 2147483647 w 303"/>
              <a:gd name="T9" fmla="*/ 2147483647 h 389"/>
              <a:gd name="T10" fmla="*/ 2147483647 w 303"/>
              <a:gd name="T11" fmla="*/ 2147483647 h 389"/>
              <a:gd name="T12" fmla="*/ 2147483647 w 303"/>
              <a:gd name="T13" fmla="*/ 2147483647 h 389"/>
              <a:gd name="T14" fmla="*/ 2147483647 w 303"/>
              <a:gd name="T15" fmla="*/ 2147483647 h 389"/>
              <a:gd name="T16" fmla="*/ 2147483647 w 303"/>
              <a:gd name="T17" fmla="*/ 2147483647 h 389"/>
              <a:gd name="T18" fmla="*/ 2147483647 w 303"/>
              <a:gd name="T19" fmla="*/ 2147483647 h 389"/>
              <a:gd name="T20" fmla="*/ 2147483647 w 303"/>
              <a:gd name="T21" fmla="*/ 2147483647 h 389"/>
              <a:gd name="T22" fmla="*/ 2147483647 w 303"/>
              <a:gd name="T23" fmla="*/ 2147483647 h 389"/>
              <a:gd name="T24" fmla="*/ 2147483647 w 303"/>
              <a:gd name="T25" fmla="*/ 2147483647 h 3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03"/>
              <a:gd name="T40" fmla="*/ 0 h 389"/>
              <a:gd name="T41" fmla="*/ 303 w 303"/>
              <a:gd name="T42" fmla="*/ 389 h 3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03" h="389">
                <a:moveTo>
                  <a:pt x="163" y="20"/>
                </a:moveTo>
                <a:cubicBezTo>
                  <a:pt x="81" y="56"/>
                  <a:pt x="28" y="56"/>
                  <a:pt x="0" y="136"/>
                </a:cubicBezTo>
                <a:cubicBezTo>
                  <a:pt x="8" y="149"/>
                  <a:pt x="12" y="165"/>
                  <a:pt x="23" y="175"/>
                </a:cubicBezTo>
                <a:cubicBezTo>
                  <a:pt x="31" y="182"/>
                  <a:pt x="45" y="177"/>
                  <a:pt x="54" y="183"/>
                </a:cubicBezTo>
                <a:cubicBezTo>
                  <a:pt x="62" y="188"/>
                  <a:pt x="65" y="198"/>
                  <a:pt x="70" y="206"/>
                </a:cubicBezTo>
                <a:cubicBezTo>
                  <a:pt x="68" y="246"/>
                  <a:pt x="12" y="389"/>
                  <a:pt x="117" y="370"/>
                </a:cubicBezTo>
                <a:cubicBezTo>
                  <a:pt x="143" y="365"/>
                  <a:pt x="164" y="344"/>
                  <a:pt x="187" y="331"/>
                </a:cubicBezTo>
                <a:cubicBezTo>
                  <a:pt x="205" y="246"/>
                  <a:pt x="181" y="273"/>
                  <a:pt x="241" y="238"/>
                </a:cubicBezTo>
                <a:cubicBezTo>
                  <a:pt x="281" y="178"/>
                  <a:pt x="303" y="155"/>
                  <a:pt x="249" y="43"/>
                </a:cubicBezTo>
                <a:cubicBezTo>
                  <a:pt x="238" y="19"/>
                  <a:pt x="197" y="38"/>
                  <a:pt x="171" y="35"/>
                </a:cubicBezTo>
                <a:cubicBezTo>
                  <a:pt x="174" y="27"/>
                  <a:pt x="183" y="19"/>
                  <a:pt x="179" y="12"/>
                </a:cubicBezTo>
                <a:cubicBezTo>
                  <a:pt x="175" y="5"/>
                  <a:pt x="163" y="0"/>
                  <a:pt x="156" y="4"/>
                </a:cubicBezTo>
                <a:cubicBezTo>
                  <a:pt x="151" y="7"/>
                  <a:pt x="161" y="15"/>
                  <a:pt x="163" y="20"/>
                </a:cubicBezTo>
                <a:close/>
              </a:path>
            </a:pathLst>
          </a:custGeom>
          <a:solidFill>
            <a:srgbClr val="89E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9" name="Freeform 15"/>
          <p:cNvSpPr>
            <a:spLocks/>
          </p:cNvSpPr>
          <p:nvPr/>
        </p:nvSpPr>
        <p:spPr bwMode="auto">
          <a:xfrm rot="-1578490">
            <a:off x="9088439" y="2368551"/>
            <a:ext cx="496887" cy="684213"/>
          </a:xfrm>
          <a:custGeom>
            <a:avLst/>
            <a:gdLst>
              <a:gd name="T0" fmla="*/ 2147483647 w 303"/>
              <a:gd name="T1" fmla="*/ 2147483647 h 389"/>
              <a:gd name="T2" fmla="*/ 0 w 303"/>
              <a:gd name="T3" fmla="*/ 2147483647 h 389"/>
              <a:gd name="T4" fmla="*/ 2147483647 w 303"/>
              <a:gd name="T5" fmla="*/ 2147483647 h 389"/>
              <a:gd name="T6" fmla="*/ 2147483647 w 303"/>
              <a:gd name="T7" fmla="*/ 2147483647 h 389"/>
              <a:gd name="T8" fmla="*/ 2147483647 w 303"/>
              <a:gd name="T9" fmla="*/ 2147483647 h 389"/>
              <a:gd name="T10" fmla="*/ 2147483647 w 303"/>
              <a:gd name="T11" fmla="*/ 2147483647 h 389"/>
              <a:gd name="T12" fmla="*/ 2147483647 w 303"/>
              <a:gd name="T13" fmla="*/ 2147483647 h 389"/>
              <a:gd name="T14" fmla="*/ 2147483647 w 303"/>
              <a:gd name="T15" fmla="*/ 2147483647 h 389"/>
              <a:gd name="T16" fmla="*/ 2147483647 w 303"/>
              <a:gd name="T17" fmla="*/ 2147483647 h 389"/>
              <a:gd name="T18" fmla="*/ 2147483647 w 303"/>
              <a:gd name="T19" fmla="*/ 2147483647 h 389"/>
              <a:gd name="T20" fmla="*/ 2147483647 w 303"/>
              <a:gd name="T21" fmla="*/ 2147483647 h 389"/>
              <a:gd name="T22" fmla="*/ 2147483647 w 303"/>
              <a:gd name="T23" fmla="*/ 2147483647 h 389"/>
              <a:gd name="T24" fmla="*/ 2147483647 w 303"/>
              <a:gd name="T25" fmla="*/ 2147483647 h 3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03"/>
              <a:gd name="T40" fmla="*/ 0 h 389"/>
              <a:gd name="T41" fmla="*/ 303 w 303"/>
              <a:gd name="T42" fmla="*/ 389 h 3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03" h="389">
                <a:moveTo>
                  <a:pt x="163" y="20"/>
                </a:moveTo>
                <a:cubicBezTo>
                  <a:pt x="81" y="56"/>
                  <a:pt x="28" y="56"/>
                  <a:pt x="0" y="136"/>
                </a:cubicBezTo>
                <a:cubicBezTo>
                  <a:pt x="8" y="149"/>
                  <a:pt x="12" y="165"/>
                  <a:pt x="23" y="175"/>
                </a:cubicBezTo>
                <a:cubicBezTo>
                  <a:pt x="31" y="182"/>
                  <a:pt x="45" y="177"/>
                  <a:pt x="54" y="183"/>
                </a:cubicBezTo>
                <a:cubicBezTo>
                  <a:pt x="62" y="188"/>
                  <a:pt x="65" y="198"/>
                  <a:pt x="70" y="206"/>
                </a:cubicBezTo>
                <a:cubicBezTo>
                  <a:pt x="68" y="246"/>
                  <a:pt x="12" y="389"/>
                  <a:pt x="117" y="370"/>
                </a:cubicBezTo>
                <a:cubicBezTo>
                  <a:pt x="143" y="365"/>
                  <a:pt x="164" y="344"/>
                  <a:pt x="187" y="331"/>
                </a:cubicBezTo>
                <a:cubicBezTo>
                  <a:pt x="205" y="246"/>
                  <a:pt x="181" y="273"/>
                  <a:pt x="241" y="238"/>
                </a:cubicBezTo>
                <a:cubicBezTo>
                  <a:pt x="281" y="178"/>
                  <a:pt x="303" y="155"/>
                  <a:pt x="249" y="43"/>
                </a:cubicBezTo>
                <a:cubicBezTo>
                  <a:pt x="238" y="19"/>
                  <a:pt x="197" y="38"/>
                  <a:pt x="171" y="35"/>
                </a:cubicBezTo>
                <a:cubicBezTo>
                  <a:pt x="174" y="27"/>
                  <a:pt x="183" y="19"/>
                  <a:pt x="179" y="12"/>
                </a:cubicBezTo>
                <a:cubicBezTo>
                  <a:pt x="175" y="5"/>
                  <a:pt x="163" y="0"/>
                  <a:pt x="156" y="4"/>
                </a:cubicBezTo>
                <a:cubicBezTo>
                  <a:pt x="151" y="7"/>
                  <a:pt x="161" y="15"/>
                  <a:pt x="163" y="20"/>
                </a:cubicBezTo>
                <a:close/>
              </a:path>
            </a:pathLst>
          </a:cu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0" name="Freeform 16"/>
          <p:cNvSpPr>
            <a:spLocks/>
          </p:cNvSpPr>
          <p:nvPr/>
        </p:nvSpPr>
        <p:spPr bwMode="auto">
          <a:xfrm rot="-1816379">
            <a:off x="5408613" y="2368550"/>
            <a:ext cx="654050" cy="762000"/>
          </a:xfrm>
          <a:custGeom>
            <a:avLst/>
            <a:gdLst>
              <a:gd name="T0" fmla="*/ 2147483647 w 303"/>
              <a:gd name="T1" fmla="*/ 2147483647 h 389"/>
              <a:gd name="T2" fmla="*/ 0 w 303"/>
              <a:gd name="T3" fmla="*/ 2147483647 h 389"/>
              <a:gd name="T4" fmla="*/ 2147483647 w 303"/>
              <a:gd name="T5" fmla="*/ 2147483647 h 389"/>
              <a:gd name="T6" fmla="*/ 2147483647 w 303"/>
              <a:gd name="T7" fmla="*/ 2147483647 h 389"/>
              <a:gd name="T8" fmla="*/ 2147483647 w 303"/>
              <a:gd name="T9" fmla="*/ 2147483647 h 389"/>
              <a:gd name="T10" fmla="*/ 2147483647 w 303"/>
              <a:gd name="T11" fmla="*/ 2147483647 h 389"/>
              <a:gd name="T12" fmla="*/ 2147483647 w 303"/>
              <a:gd name="T13" fmla="*/ 2147483647 h 389"/>
              <a:gd name="T14" fmla="*/ 2147483647 w 303"/>
              <a:gd name="T15" fmla="*/ 2147483647 h 389"/>
              <a:gd name="T16" fmla="*/ 2147483647 w 303"/>
              <a:gd name="T17" fmla="*/ 2147483647 h 389"/>
              <a:gd name="T18" fmla="*/ 2147483647 w 303"/>
              <a:gd name="T19" fmla="*/ 2147483647 h 389"/>
              <a:gd name="T20" fmla="*/ 2147483647 w 303"/>
              <a:gd name="T21" fmla="*/ 2147483647 h 389"/>
              <a:gd name="T22" fmla="*/ 2147483647 w 303"/>
              <a:gd name="T23" fmla="*/ 2147483647 h 389"/>
              <a:gd name="T24" fmla="*/ 2147483647 w 303"/>
              <a:gd name="T25" fmla="*/ 2147483647 h 3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03"/>
              <a:gd name="T40" fmla="*/ 0 h 389"/>
              <a:gd name="T41" fmla="*/ 303 w 303"/>
              <a:gd name="T42" fmla="*/ 389 h 3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03" h="389">
                <a:moveTo>
                  <a:pt x="163" y="20"/>
                </a:moveTo>
                <a:cubicBezTo>
                  <a:pt x="81" y="56"/>
                  <a:pt x="28" y="56"/>
                  <a:pt x="0" y="136"/>
                </a:cubicBezTo>
                <a:cubicBezTo>
                  <a:pt x="8" y="149"/>
                  <a:pt x="12" y="165"/>
                  <a:pt x="23" y="175"/>
                </a:cubicBezTo>
                <a:cubicBezTo>
                  <a:pt x="31" y="182"/>
                  <a:pt x="45" y="177"/>
                  <a:pt x="54" y="183"/>
                </a:cubicBezTo>
                <a:cubicBezTo>
                  <a:pt x="62" y="188"/>
                  <a:pt x="65" y="198"/>
                  <a:pt x="70" y="206"/>
                </a:cubicBezTo>
                <a:cubicBezTo>
                  <a:pt x="68" y="246"/>
                  <a:pt x="12" y="389"/>
                  <a:pt x="117" y="370"/>
                </a:cubicBezTo>
                <a:cubicBezTo>
                  <a:pt x="143" y="365"/>
                  <a:pt x="164" y="344"/>
                  <a:pt x="187" y="331"/>
                </a:cubicBezTo>
                <a:cubicBezTo>
                  <a:pt x="205" y="246"/>
                  <a:pt x="181" y="273"/>
                  <a:pt x="241" y="238"/>
                </a:cubicBezTo>
                <a:cubicBezTo>
                  <a:pt x="281" y="178"/>
                  <a:pt x="303" y="155"/>
                  <a:pt x="249" y="43"/>
                </a:cubicBezTo>
                <a:cubicBezTo>
                  <a:pt x="238" y="19"/>
                  <a:pt x="197" y="38"/>
                  <a:pt x="171" y="35"/>
                </a:cubicBezTo>
                <a:cubicBezTo>
                  <a:pt x="174" y="27"/>
                  <a:pt x="183" y="19"/>
                  <a:pt x="179" y="12"/>
                </a:cubicBezTo>
                <a:cubicBezTo>
                  <a:pt x="175" y="5"/>
                  <a:pt x="163" y="0"/>
                  <a:pt x="156" y="4"/>
                </a:cubicBezTo>
                <a:cubicBezTo>
                  <a:pt x="151" y="7"/>
                  <a:pt x="161" y="15"/>
                  <a:pt x="163" y="20"/>
                </a:cubicBezTo>
                <a:close/>
              </a:path>
            </a:pathLst>
          </a:cu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1" name="Freeform 17"/>
          <p:cNvSpPr>
            <a:spLocks/>
          </p:cNvSpPr>
          <p:nvPr/>
        </p:nvSpPr>
        <p:spPr bwMode="auto">
          <a:xfrm rot="-1413407">
            <a:off x="7997826" y="2292350"/>
            <a:ext cx="771525" cy="749300"/>
          </a:xfrm>
          <a:custGeom>
            <a:avLst/>
            <a:gdLst>
              <a:gd name="T0" fmla="*/ 2147483647 w 303"/>
              <a:gd name="T1" fmla="*/ 2147483647 h 389"/>
              <a:gd name="T2" fmla="*/ 0 w 303"/>
              <a:gd name="T3" fmla="*/ 2147483647 h 389"/>
              <a:gd name="T4" fmla="*/ 2147483647 w 303"/>
              <a:gd name="T5" fmla="*/ 2147483647 h 389"/>
              <a:gd name="T6" fmla="*/ 2147483647 w 303"/>
              <a:gd name="T7" fmla="*/ 2147483647 h 389"/>
              <a:gd name="T8" fmla="*/ 2147483647 w 303"/>
              <a:gd name="T9" fmla="*/ 2147483647 h 389"/>
              <a:gd name="T10" fmla="*/ 2147483647 w 303"/>
              <a:gd name="T11" fmla="*/ 2147483647 h 389"/>
              <a:gd name="T12" fmla="*/ 2147483647 w 303"/>
              <a:gd name="T13" fmla="*/ 2147483647 h 389"/>
              <a:gd name="T14" fmla="*/ 2147483647 w 303"/>
              <a:gd name="T15" fmla="*/ 2147483647 h 389"/>
              <a:gd name="T16" fmla="*/ 2147483647 w 303"/>
              <a:gd name="T17" fmla="*/ 2147483647 h 389"/>
              <a:gd name="T18" fmla="*/ 2147483647 w 303"/>
              <a:gd name="T19" fmla="*/ 2147483647 h 389"/>
              <a:gd name="T20" fmla="*/ 2147483647 w 303"/>
              <a:gd name="T21" fmla="*/ 2147483647 h 389"/>
              <a:gd name="T22" fmla="*/ 2147483647 w 303"/>
              <a:gd name="T23" fmla="*/ 2147483647 h 389"/>
              <a:gd name="T24" fmla="*/ 2147483647 w 303"/>
              <a:gd name="T25" fmla="*/ 2147483647 h 3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03"/>
              <a:gd name="T40" fmla="*/ 0 h 389"/>
              <a:gd name="T41" fmla="*/ 303 w 303"/>
              <a:gd name="T42" fmla="*/ 389 h 3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03" h="389">
                <a:moveTo>
                  <a:pt x="163" y="20"/>
                </a:moveTo>
                <a:cubicBezTo>
                  <a:pt x="81" y="56"/>
                  <a:pt x="28" y="56"/>
                  <a:pt x="0" y="136"/>
                </a:cubicBezTo>
                <a:cubicBezTo>
                  <a:pt x="8" y="149"/>
                  <a:pt x="12" y="165"/>
                  <a:pt x="23" y="175"/>
                </a:cubicBezTo>
                <a:cubicBezTo>
                  <a:pt x="31" y="182"/>
                  <a:pt x="45" y="177"/>
                  <a:pt x="54" y="183"/>
                </a:cubicBezTo>
                <a:cubicBezTo>
                  <a:pt x="62" y="188"/>
                  <a:pt x="65" y="198"/>
                  <a:pt x="70" y="206"/>
                </a:cubicBezTo>
                <a:cubicBezTo>
                  <a:pt x="68" y="246"/>
                  <a:pt x="12" y="389"/>
                  <a:pt x="117" y="370"/>
                </a:cubicBezTo>
                <a:cubicBezTo>
                  <a:pt x="143" y="365"/>
                  <a:pt x="164" y="344"/>
                  <a:pt x="187" y="331"/>
                </a:cubicBezTo>
                <a:cubicBezTo>
                  <a:pt x="205" y="246"/>
                  <a:pt x="181" y="273"/>
                  <a:pt x="241" y="238"/>
                </a:cubicBezTo>
                <a:cubicBezTo>
                  <a:pt x="281" y="178"/>
                  <a:pt x="303" y="155"/>
                  <a:pt x="249" y="43"/>
                </a:cubicBezTo>
                <a:cubicBezTo>
                  <a:pt x="238" y="19"/>
                  <a:pt x="197" y="38"/>
                  <a:pt x="171" y="35"/>
                </a:cubicBezTo>
                <a:cubicBezTo>
                  <a:pt x="174" y="27"/>
                  <a:pt x="183" y="19"/>
                  <a:pt x="179" y="12"/>
                </a:cubicBezTo>
                <a:cubicBezTo>
                  <a:pt x="175" y="5"/>
                  <a:pt x="163" y="0"/>
                  <a:pt x="156" y="4"/>
                </a:cubicBezTo>
                <a:cubicBezTo>
                  <a:pt x="151" y="7"/>
                  <a:pt x="161" y="15"/>
                  <a:pt x="163" y="20"/>
                </a:cubicBezTo>
                <a:close/>
              </a:path>
            </a:pathLst>
          </a:cu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2" name="Freeform 18"/>
          <p:cNvSpPr>
            <a:spLocks/>
          </p:cNvSpPr>
          <p:nvPr/>
        </p:nvSpPr>
        <p:spPr bwMode="auto">
          <a:xfrm rot="-1530091">
            <a:off x="6983413" y="2184400"/>
            <a:ext cx="989012" cy="1092200"/>
          </a:xfrm>
          <a:custGeom>
            <a:avLst/>
            <a:gdLst>
              <a:gd name="T0" fmla="*/ 2147483647 w 303"/>
              <a:gd name="T1" fmla="*/ 2147483647 h 389"/>
              <a:gd name="T2" fmla="*/ 0 w 303"/>
              <a:gd name="T3" fmla="*/ 2147483647 h 389"/>
              <a:gd name="T4" fmla="*/ 2147483647 w 303"/>
              <a:gd name="T5" fmla="*/ 2147483647 h 389"/>
              <a:gd name="T6" fmla="*/ 2147483647 w 303"/>
              <a:gd name="T7" fmla="*/ 2147483647 h 389"/>
              <a:gd name="T8" fmla="*/ 2147483647 w 303"/>
              <a:gd name="T9" fmla="*/ 2147483647 h 389"/>
              <a:gd name="T10" fmla="*/ 2147483647 w 303"/>
              <a:gd name="T11" fmla="*/ 2147483647 h 389"/>
              <a:gd name="T12" fmla="*/ 2147483647 w 303"/>
              <a:gd name="T13" fmla="*/ 2147483647 h 389"/>
              <a:gd name="T14" fmla="*/ 2147483647 w 303"/>
              <a:gd name="T15" fmla="*/ 2147483647 h 389"/>
              <a:gd name="T16" fmla="*/ 2147483647 w 303"/>
              <a:gd name="T17" fmla="*/ 2147483647 h 389"/>
              <a:gd name="T18" fmla="*/ 2147483647 w 303"/>
              <a:gd name="T19" fmla="*/ 2147483647 h 389"/>
              <a:gd name="T20" fmla="*/ 2147483647 w 303"/>
              <a:gd name="T21" fmla="*/ 2147483647 h 389"/>
              <a:gd name="T22" fmla="*/ 2147483647 w 303"/>
              <a:gd name="T23" fmla="*/ 2147483647 h 389"/>
              <a:gd name="T24" fmla="*/ 2147483647 w 303"/>
              <a:gd name="T25" fmla="*/ 2147483647 h 3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03"/>
              <a:gd name="T40" fmla="*/ 0 h 389"/>
              <a:gd name="T41" fmla="*/ 303 w 303"/>
              <a:gd name="T42" fmla="*/ 389 h 3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03" h="389">
                <a:moveTo>
                  <a:pt x="163" y="20"/>
                </a:moveTo>
                <a:cubicBezTo>
                  <a:pt x="81" y="56"/>
                  <a:pt x="28" y="56"/>
                  <a:pt x="0" y="136"/>
                </a:cubicBezTo>
                <a:cubicBezTo>
                  <a:pt x="8" y="149"/>
                  <a:pt x="12" y="165"/>
                  <a:pt x="23" y="175"/>
                </a:cubicBezTo>
                <a:cubicBezTo>
                  <a:pt x="31" y="182"/>
                  <a:pt x="45" y="177"/>
                  <a:pt x="54" y="183"/>
                </a:cubicBezTo>
                <a:cubicBezTo>
                  <a:pt x="62" y="188"/>
                  <a:pt x="65" y="198"/>
                  <a:pt x="70" y="206"/>
                </a:cubicBezTo>
                <a:cubicBezTo>
                  <a:pt x="68" y="246"/>
                  <a:pt x="12" y="389"/>
                  <a:pt x="117" y="370"/>
                </a:cubicBezTo>
                <a:cubicBezTo>
                  <a:pt x="143" y="365"/>
                  <a:pt x="164" y="344"/>
                  <a:pt x="187" y="331"/>
                </a:cubicBezTo>
                <a:cubicBezTo>
                  <a:pt x="205" y="246"/>
                  <a:pt x="181" y="273"/>
                  <a:pt x="241" y="238"/>
                </a:cubicBezTo>
                <a:cubicBezTo>
                  <a:pt x="281" y="178"/>
                  <a:pt x="303" y="155"/>
                  <a:pt x="249" y="43"/>
                </a:cubicBezTo>
                <a:cubicBezTo>
                  <a:pt x="238" y="19"/>
                  <a:pt x="197" y="38"/>
                  <a:pt x="171" y="35"/>
                </a:cubicBezTo>
                <a:cubicBezTo>
                  <a:pt x="174" y="27"/>
                  <a:pt x="183" y="19"/>
                  <a:pt x="179" y="12"/>
                </a:cubicBezTo>
                <a:cubicBezTo>
                  <a:pt x="175" y="5"/>
                  <a:pt x="163" y="0"/>
                  <a:pt x="156" y="4"/>
                </a:cubicBezTo>
                <a:cubicBezTo>
                  <a:pt x="151" y="7"/>
                  <a:pt x="161" y="15"/>
                  <a:pt x="163" y="20"/>
                </a:cubicBezTo>
                <a:close/>
              </a:path>
            </a:pathLst>
          </a:custGeom>
          <a:solidFill>
            <a:srgbClr val="00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3" name="Freeform 19"/>
          <p:cNvSpPr>
            <a:spLocks/>
          </p:cNvSpPr>
          <p:nvPr/>
        </p:nvSpPr>
        <p:spPr bwMode="auto">
          <a:xfrm rot="-427501">
            <a:off x="3930650" y="2749550"/>
            <a:ext cx="457200" cy="228600"/>
          </a:xfrm>
          <a:custGeom>
            <a:avLst/>
            <a:gdLst>
              <a:gd name="T0" fmla="*/ 2147483647 w 303"/>
              <a:gd name="T1" fmla="*/ 2147483647 h 389"/>
              <a:gd name="T2" fmla="*/ 0 w 303"/>
              <a:gd name="T3" fmla="*/ 2147483647 h 389"/>
              <a:gd name="T4" fmla="*/ 2147483647 w 303"/>
              <a:gd name="T5" fmla="*/ 2147483647 h 389"/>
              <a:gd name="T6" fmla="*/ 2147483647 w 303"/>
              <a:gd name="T7" fmla="*/ 2147483647 h 389"/>
              <a:gd name="T8" fmla="*/ 2147483647 w 303"/>
              <a:gd name="T9" fmla="*/ 2147483647 h 389"/>
              <a:gd name="T10" fmla="*/ 2147483647 w 303"/>
              <a:gd name="T11" fmla="*/ 2147483647 h 389"/>
              <a:gd name="T12" fmla="*/ 2147483647 w 303"/>
              <a:gd name="T13" fmla="*/ 2147483647 h 389"/>
              <a:gd name="T14" fmla="*/ 2147483647 w 303"/>
              <a:gd name="T15" fmla="*/ 2147483647 h 389"/>
              <a:gd name="T16" fmla="*/ 2147483647 w 303"/>
              <a:gd name="T17" fmla="*/ 2147483647 h 389"/>
              <a:gd name="T18" fmla="*/ 2147483647 w 303"/>
              <a:gd name="T19" fmla="*/ 2147483647 h 389"/>
              <a:gd name="T20" fmla="*/ 2147483647 w 303"/>
              <a:gd name="T21" fmla="*/ 2147483647 h 389"/>
              <a:gd name="T22" fmla="*/ 2147483647 w 303"/>
              <a:gd name="T23" fmla="*/ 2147483647 h 389"/>
              <a:gd name="T24" fmla="*/ 2147483647 w 303"/>
              <a:gd name="T25" fmla="*/ 2147483647 h 3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03"/>
              <a:gd name="T40" fmla="*/ 0 h 389"/>
              <a:gd name="T41" fmla="*/ 303 w 303"/>
              <a:gd name="T42" fmla="*/ 389 h 3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03" h="389">
                <a:moveTo>
                  <a:pt x="163" y="20"/>
                </a:moveTo>
                <a:cubicBezTo>
                  <a:pt x="81" y="56"/>
                  <a:pt x="28" y="56"/>
                  <a:pt x="0" y="136"/>
                </a:cubicBezTo>
                <a:cubicBezTo>
                  <a:pt x="8" y="149"/>
                  <a:pt x="12" y="165"/>
                  <a:pt x="23" y="175"/>
                </a:cubicBezTo>
                <a:cubicBezTo>
                  <a:pt x="31" y="182"/>
                  <a:pt x="45" y="177"/>
                  <a:pt x="54" y="183"/>
                </a:cubicBezTo>
                <a:cubicBezTo>
                  <a:pt x="62" y="188"/>
                  <a:pt x="65" y="198"/>
                  <a:pt x="70" y="206"/>
                </a:cubicBezTo>
                <a:cubicBezTo>
                  <a:pt x="68" y="246"/>
                  <a:pt x="12" y="389"/>
                  <a:pt x="117" y="370"/>
                </a:cubicBezTo>
                <a:cubicBezTo>
                  <a:pt x="143" y="365"/>
                  <a:pt x="164" y="344"/>
                  <a:pt x="187" y="331"/>
                </a:cubicBezTo>
                <a:cubicBezTo>
                  <a:pt x="205" y="246"/>
                  <a:pt x="181" y="273"/>
                  <a:pt x="241" y="238"/>
                </a:cubicBezTo>
                <a:cubicBezTo>
                  <a:pt x="281" y="178"/>
                  <a:pt x="303" y="155"/>
                  <a:pt x="249" y="43"/>
                </a:cubicBezTo>
                <a:cubicBezTo>
                  <a:pt x="238" y="19"/>
                  <a:pt x="197" y="38"/>
                  <a:pt x="171" y="35"/>
                </a:cubicBezTo>
                <a:cubicBezTo>
                  <a:pt x="174" y="27"/>
                  <a:pt x="183" y="19"/>
                  <a:pt x="179" y="12"/>
                </a:cubicBezTo>
                <a:cubicBezTo>
                  <a:pt x="175" y="5"/>
                  <a:pt x="163" y="0"/>
                  <a:pt x="156" y="4"/>
                </a:cubicBezTo>
                <a:cubicBezTo>
                  <a:pt x="151" y="7"/>
                  <a:pt x="161" y="15"/>
                  <a:pt x="163" y="20"/>
                </a:cubicBezTo>
                <a:close/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6644" name="Picture 21" descr="raining_cloud_anim"/>
          <p:cNvPicPr>
            <a:picLocks noChangeAspect="1" noChangeArrowheads="1" noCrop="1"/>
          </p:cNvPicPr>
          <p:nvPr/>
        </p:nvPicPr>
        <p:blipFill>
          <a:blip r:embed="rId3">
            <a:lum bright="-2000" contrast="-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9642">
            <a:off x="3930650" y="5927726"/>
            <a:ext cx="381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5" name="Picture 22" descr="raining_cloud_anim"/>
          <p:cNvPicPr>
            <a:picLocks noChangeAspect="1" noChangeArrowheads="1" noCrop="1"/>
          </p:cNvPicPr>
          <p:nvPr/>
        </p:nvPicPr>
        <p:blipFill>
          <a:blip r:embed="rId4">
            <a:lum contras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2466">
            <a:off x="4640264" y="5829301"/>
            <a:ext cx="642937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6" name="Picture 23" descr="raining_cloud_anim"/>
          <p:cNvPicPr>
            <a:picLocks noChangeAspect="1" noChangeArrowheads="1" noCrop="1"/>
          </p:cNvPicPr>
          <p:nvPr/>
        </p:nvPicPr>
        <p:blipFill>
          <a:blip r:embed="rId5">
            <a:lum contras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6702">
            <a:off x="5287963" y="5718175"/>
            <a:ext cx="760412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7" name="Picture 24" descr="raining_cloud_anim"/>
          <p:cNvPicPr>
            <a:picLocks noChangeAspect="1" noChangeArrowheads="1" noCrop="1"/>
          </p:cNvPicPr>
          <p:nvPr/>
        </p:nvPicPr>
        <p:blipFill>
          <a:blip r:embed="rId6">
            <a:lum brigh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6296">
            <a:off x="6248400" y="5457826"/>
            <a:ext cx="762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8" name="Picture 25" descr="raining_cloud_anim"/>
          <p:cNvPicPr>
            <a:picLocks noChangeAspect="1" noChangeArrowheads="1" noCrop="1"/>
          </p:cNvPicPr>
          <p:nvPr/>
        </p:nvPicPr>
        <p:blipFill>
          <a:blip r:embed="rId7">
            <a:lum bright="4000" contrast="-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0851">
            <a:off x="8936038" y="5554664"/>
            <a:ext cx="5445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9" name="Picture 26" descr="raining_cloud_anim"/>
          <p:cNvPicPr>
            <a:picLocks noChangeAspect="1" noChangeArrowheads="1" noCrop="1"/>
          </p:cNvPicPr>
          <p:nvPr/>
        </p:nvPicPr>
        <p:blipFill>
          <a:blip r:embed="rId6">
            <a:lum bright="-6000" contrast="-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5438776"/>
            <a:ext cx="78740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50" name="Picture 27" descr="raining_cloud_anim"/>
          <p:cNvPicPr>
            <a:picLocks noChangeAspect="1" noChangeArrowheads="1" noCrop="1"/>
          </p:cNvPicPr>
          <p:nvPr/>
        </p:nvPicPr>
        <p:blipFill>
          <a:blip r:embed="rId6">
            <a:lum bright="-34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88392">
            <a:off x="7097714" y="5105400"/>
            <a:ext cx="827087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51" name="Picture 28" descr="raining_cloud_anim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9642">
            <a:off x="3930650" y="1576389"/>
            <a:ext cx="381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52" name="Freeform 29"/>
          <p:cNvSpPr>
            <a:spLocks/>
          </p:cNvSpPr>
          <p:nvPr/>
        </p:nvSpPr>
        <p:spPr bwMode="auto">
          <a:xfrm rot="421777">
            <a:off x="6165851" y="2139950"/>
            <a:ext cx="771525" cy="990600"/>
          </a:xfrm>
          <a:custGeom>
            <a:avLst/>
            <a:gdLst>
              <a:gd name="T0" fmla="*/ 2147483647 w 303"/>
              <a:gd name="T1" fmla="*/ 2147483647 h 389"/>
              <a:gd name="T2" fmla="*/ 0 w 303"/>
              <a:gd name="T3" fmla="*/ 2147483647 h 389"/>
              <a:gd name="T4" fmla="*/ 2147483647 w 303"/>
              <a:gd name="T5" fmla="*/ 2147483647 h 389"/>
              <a:gd name="T6" fmla="*/ 2147483647 w 303"/>
              <a:gd name="T7" fmla="*/ 2147483647 h 389"/>
              <a:gd name="T8" fmla="*/ 2147483647 w 303"/>
              <a:gd name="T9" fmla="*/ 2147483647 h 389"/>
              <a:gd name="T10" fmla="*/ 2147483647 w 303"/>
              <a:gd name="T11" fmla="*/ 2147483647 h 389"/>
              <a:gd name="T12" fmla="*/ 2147483647 w 303"/>
              <a:gd name="T13" fmla="*/ 2147483647 h 389"/>
              <a:gd name="T14" fmla="*/ 2147483647 w 303"/>
              <a:gd name="T15" fmla="*/ 2147483647 h 389"/>
              <a:gd name="T16" fmla="*/ 2147483647 w 303"/>
              <a:gd name="T17" fmla="*/ 2147483647 h 389"/>
              <a:gd name="T18" fmla="*/ 2147483647 w 303"/>
              <a:gd name="T19" fmla="*/ 2147483647 h 389"/>
              <a:gd name="T20" fmla="*/ 2147483647 w 303"/>
              <a:gd name="T21" fmla="*/ 2147483647 h 389"/>
              <a:gd name="T22" fmla="*/ 2147483647 w 303"/>
              <a:gd name="T23" fmla="*/ 2147483647 h 389"/>
              <a:gd name="T24" fmla="*/ 2147483647 w 303"/>
              <a:gd name="T25" fmla="*/ 2147483647 h 3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03"/>
              <a:gd name="T40" fmla="*/ 0 h 389"/>
              <a:gd name="T41" fmla="*/ 303 w 303"/>
              <a:gd name="T42" fmla="*/ 389 h 3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03" h="389">
                <a:moveTo>
                  <a:pt x="163" y="20"/>
                </a:moveTo>
                <a:cubicBezTo>
                  <a:pt x="81" y="56"/>
                  <a:pt x="28" y="56"/>
                  <a:pt x="0" y="136"/>
                </a:cubicBezTo>
                <a:cubicBezTo>
                  <a:pt x="8" y="149"/>
                  <a:pt x="12" y="165"/>
                  <a:pt x="23" y="175"/>
                </a:cubicBezTo>
                <a:cubicBezTo>
                  <a:pt x="31" y="182"/>
                  <a:pt x="45" y="177"/>
                  <a:pt x="54" y="183"/>
                </a:cubicBezTo>
                <a:cubicBezTo>
                  <a:pt x="62" y="188"/>
                  <a:pt x="65" y="198"/>
                  <a:pt x="70" y="206"/>
                </a:cubicBezTo>
                <a:cubicBezTo>
                  <a:pt x="68" y="246"/>
                  <a:pt x="12" y="389"/>
                  <a:pt x="117" y="370"/>
                </a:cubicBezTo>
                <a:cubicBezTo>
                  <a:pt x="143" y="365"/>
                  <a:pt x="164" y="344"/>
                  <a:pt x="187" y="331"/>
                </a:cubicBezTo>
                <a:cubicBezTo>
                  <a:pt x="205" y="246"/>
                  <a:pt x="181" y="273"/>
                  <a:pt x="241" y="238"/>
                </a:cubicBezTo>
                <a:cubicBezTo>
                  <a:pt x="281" y="178"/>
                  <a:pt x="303" y="155"/>
                  <a:pt x="249" y="43"/>
                </a:cubicBezTo>
                <a:cubicBezTo>
                  <a:pt x="238" y="19"/>
                  <a:pt x="197" y="38"/>
                  <a:pt x="171" y="35"/>
                </a:cubicBezTo>
                <a:cubicBezTo>
                  <a:pt x="174" y="27"/>
                  <a:pt x="183" y="19"/>
                  <a:pt x="179" y="12"/>
                </a:cubicBezTo>
                <a:cubicBezTo>
                  <a:pt x="175" y="5"/>
                  <a:pt x="163" y="0"/>
                  <a:pt x="156" y="4"/>
                </a:cubicBezTo>
                <a:cubicBezTo>
                  <a:pt x="151" y="7"/>
                  <a:pt x="161" y="15"/>
                  <a:pt x="163" y="20"/>
                </a:cubicBezTo>
                <a:close/>
              </a:path>
            </a:pathLst>
          </a:cu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3" name="Line 37"/>
          <p:cNvSpPr>
            <a:spLocks noChangeShapeType="1"/>
          </p:cNvSpPr>
          <p:nvPr/>
        </p:nvSpPr>
        <p:spPr bwMode="auto">
          <a:xfrm>
            <a:off x="4281488" y="1177925"/>
            <a:ext cx="571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4" name="Text Box 38"/>
          <p:cNvSpPr txBox="1">
            <a:spLocks noChangeArrowheads="1"/>
          </p:cNvSpPr>
          <p:nvPr/>
        </p:nvSpPr>
        <p:spPr bwMode="auto">
          <a:xfrm>
            <a:off x="6372225" y="1331913"/>
            <a:ext cx="175618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chemeClr val="bg1">
                    <a:lumMod val="85000"/>
                  </a:schemeClr>
                </a:solidFill>
              </a:rPr>
              <a:t>~ 3hr or more </a:t>
            </a:r>
          </a:p>
        </p:txBody>
      </p:sp>
      <p:sp>
        <p:nvSpPr>
          <p:cNvPr id="26655" name="Text Box 41"/>
          <p:cNvSpPr txBox="1">
            <a:spLocks noChangeArrowheads="1"/>
          </p:cNvSpPr>
          <p:nvPr/>
        </p:nvSpPr>
        <p:spPr bwMode="auto">
          <a:xfrm>
            <a:off x="4338639" y="838201"/>
            <a:ext cx="55276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500" b="1" i="1" dirty="0">
                <a:solidFill>
                  <a:schemeClr val="bg1">
                    <a:lumMod val="85000"/>
                  </a:schemeClr>
                </a:solidFill>
              </a:rPr>
              <a:t>We  have no idea  what is going to happen until next PMW overpass</a:t>
            </a:r>
          </a:p>
        </p:txBody>
      </p:sp>
      <p:sp>
        <p:nvSpPr>
          <p:cNvPr id="26656" name="Line 42"/>
          <p:cNvSpPr>
            <a:spLocks noChangeShapeType="1"/>
          </p:cNvSpPr>
          <p:nvPr/>
        </p:nvSpPr>
        <p:spPr bwMode="auto">
          <a:xfrm>
            <a:off x="4540250" y="1681163"/>
            <a:ext cx="54102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7" name="Text Box 43"/>
          <p:cNvSpPr txBox="1">
            <a:spLocks noChangeArrowheads="1"/>
          </p:cNvSpPr>
          <p:nvPr/>
        </p:nvSpPr>
        <p:spPr bwMode="auto">
          <a:xfrm>
            <a:off x="2097088" y="5622926"/>
            <a:ext cx="1905000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chemeClr val="bg1">
                    <a:lumMod val="85000"/>
                  </a:schemeClr>
                </a:solidFill>
              </a:rPr>
              <a:t>Forward propagation of </a:t>
            </a:r>
            <a:r>
              <a:rPr lang="en-US" altLang="en-US" sz="1600" b="1">
                <a:solidFill>
                  <a:schemeClr val="bg1">
                    <a:lumMod val="85000"/>
                  </a:schemeClr>
                </a:solidFill>
              </a:rPr>
              <a:t>precipitation field</a:t>
            </a:r>
          </a:p>
        </p:txBody>
      </p:sp>
      <p:sp>
        <p:nvSpPr>
          <p:cNvPr id="26658" name="Text Box 45"/>
          <p:cNvSpPr txBox="1">
            <a:spLocks noChangeArrowheads="1"/>
          </p:cNvSpPr>
          <p:nvPr/>
        </p:nvSpPr>
        <p:spPr bwMode="auto">
          <a:xfrm>
            <a:off x="1535113" y="3198813"/>
            <a:ext cx="25701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chemeClr val="bg1">
                    <a:lumMod val="85000"/>
                  </a:schemeClr>
                </a:solidFill>
              </a:rPr>
              <a:t>Cloud motion vector</a:t>
            </a:r>
          </a:p>
        </p:txBody>
      </p:sp>
      <p:sp>
        <p:nvSpPr>
          <p:cNvPr id="26659" name="Line 46"/>
          <p:cNvSpPr>
            <a:spLocks noChangeShapeType="1"/>
          </p:cNvSpPr>
          <p:nvPr/>
        </p:nvSpPr>
        <p:spPr bwMode="auto">
          <a:xfrm flipV="1">
            <a:off x="3778250" y="2928939"/>
            <a:ext cx="762000" cy="4587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10210800" y="2971800"/>
            <a:ext cx="304800" cy="762000"/>
            <a:chOff x="4896" y="3744"/>
            <a:chExt cx="192" cy="480"/>
          </a:xfrm>
        </p:grpSpPr>
        <p:sp>
          <p:nvSpPr>
            <p:cNvPr id="56422" name="Rectangle 53"/>
            <p:cNvSpPr>
              <a:spLocks noChangeArrowheads="1"/>
            </p:cNvSpPr>
            <p:nvPr/>
          </p:nvSpPr>
          <p:spPr bwMode="auto">
            <a:xfrm>
              <a:off x="4896" y="4032"/>
              <a:ext cx="192" cy="96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2000" b="1" i="1">
                <a:solidFill>
                  <a:srgbClr val="FFFF00"/>
                </a:solidFill>
              </a:endParaRPr>
            </a:p>
          </p:txBody>
        </p:sp>
        <p:sp>
          <p:nvSpPr>
            <p:cNvPr id="56423" name="Rectangle 54"/>
            <p:cNvSpPr>
              <a:spLocks noChangeArrowheads="1"/>
            </p:cNvSpPr>
            <p:nvPr/>
          </p:nvSpPr>
          <p:spPr bwMode="auto">
            <a:xfrm>
              <a:off x="4896" y="3936"/>
              <a:ext cx="192" cy="96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2000" b="1" i="1">
                <a:solidFill>
                  <a:srgbClr val="FFFF00"/>
                </a:solidFill>
              </a:endParaRPr>
            </a:p>
          </p:txBody>
        </p:sp>
        <p:sp>
          <p:nvSpPr>
            <p:cNvPr id="56424" name="Rectangle 55"/>
            <p:cNvSpPr>
              <a:spLocks noChangeArrowheads="1"/>
            </p:cNvSpPr>
            <p:nvPr/>
          </p:nvSpPr>
          <p:spPr bwMode="auto">
            <a:xfrm>
              <a:off x="4896" y="3840"/>
              <a:ext cx="192" cy="9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2000" b="1" i="1">
                <a:solidFill>
                  <a:srgbClr val="FFFF00"/>
                </a:solidFill>
              </a:endParaRPr>
            </a:p>
          </p:txBody>
        </p:sp>
        <p:sp>
          <p:nvSpPr>
            <p:cNvPr id="56425" name="Rectangle 56"/>
            <p:cNvSpPr>
              <a:spLocks noChangeArrowheads="1"/>
            </p:cNvSpPr>
            <p:nvPr/>
          </p:nvSpPr>
          <p:spPr bwMode="auto">
            <a:xfrm>
              <a:off x="4896" y="3744"/>
              <a:ext cx="192" cy="96"/>
            </a:xfrm>
            <a:prstGeom prst="rect">
              <a:avLst/>
            </a:prstGeom>
            <a:solidFill>
              <a:srgbClr val="C1F0F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2000" b="1" i="1">
                <a:solidFill>
                  <a:srgbClr val="FFFF00"/>
                </a:solidFill>
              </a:endParaRPr>
            </a:p>
          </p:txBody>
        </p:sp>
        <p:sp>
          <p:nvSpPr>
            <p:cNvPr id="56426" name="Rectangle 57"/>
            <p:cNvSpPr>
              <a:spLocks noChangeArrowheads="1"/>
            </p:cNvSpPr>
            <p:nvPr/>
          </p:nvSpPr>
          <p:spPr bwMode="auto">
            <a:xfrm>
              <a:off x="4896" y="4128"/>
              <a:ext cx="192" cy="9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2000" b="1" i="1">
                <a:solidFill>
                  <a:srgbClr val="FFFF00"/>
                </a:solidFill>
              </a:endParaRPr>
            </a:p>
          </p:txBody>
        </p:sp>
      </p:grpSp>
      <p:sp>
        <p:nvSpPr>
          <p:cNvPr id="26666" name="Text Box 59"/>
          <p:cNvSpPr txBox="1">
            <a:spLocks noChangeArrowheads="1"/>
          </p:cNvSpPr>
          <p:nvPr/>
        </p:nvSpPr>
        <p:spPr bwMode="auto">
          <a:xfrm>
            <a:off x="9753600" y="2895600"/>
            <a:ext cx="5730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200" b="1" i="1"/>
              <a:t>Warm</a:t>
            </a:r>
          </a:p>
        </p:txBody>
      </p:sp>
      <p:sp>
        <p:nvSpPr>
          <p:cNvPr id="26667" name="Text Box 60"/>
          <p:cNvSpPr txBox="1">
            <a:spLocks noChangeArrowheads="1"/>
          </p:cNvSpPr>
          <p:nvPr/>
        </p:nvSpPr>
        <p:spPr bwMode="auto">
          <a:xfrm>
            <a:off x="9753601" y="3505200"/>
            <a:ext cx="4810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200" b="1" i="1">
                <a:solidFill>
                  <a:srgbClr val="FFFF00"/>
                </a:solidFill>
              </a:rPr>
              <a:t>Cold</a:t>
            </a:r>
          </a:p>
        </p:txBody>
      </p:sp>
      <p:sp>
        <p:nvSpPr>
          <p:cNvPr id="26668" name="Freeform 20"/>
          <p:cNvSpPr>
            <a:spLocks/>
          </p:cNvSpPr>
          <p:nvPr/>
        </p:nvSpPr>
        <p:spPr bwMode="auto">
          <a:xfrm>
            <a:off x="3422650" y="2495550"/>
            <a:ext cx="7302500" cy="431800"/>
          </a:xfrm>
          <a:custGeom>
            <a:avLst/>
            <a:gdLst>
              <a:gd name="T0" fmla="*/ 0 w 4024"/>
              <a:gd name="T1" fmla="*/ 2147483647 h 264"/>
              <a:gd name="T2" fmla="*/ 2147483647 w 4024"/>
              <a:gd name="T3" fmla="*/ 2147483647 h 264"/>
              <a:gd name="T4" fmla="*/ 2147483647 w 4024"/>
              <a:gd name="T5" fmla="*/ 2147483647 h 264"/>
              <a:gd name="T6" fmla="*/ 2147483647 w 4024"/>
              <a:gd name="T7" fmla="*/ 2147483647 h 264"/>
              <a:gd name="T8" fmla="*/ 2147483647 w 4024"/>
              <a:gd name="T9" fmla="*/ 2147483647 h 264"/>
              <a:gd name="T10" fmla="*/ 2147483647 w 4024"/>
              <a:gd name="T11" fmla="*/ 2147483647 h 264"/>
              <a:gd name="T12" fmla="*/ 2147483647 w 4024"/>
              <a:gd name="T13" fmla="*/ 2147483647 h 264"/>
              <a:gd name="T14" fmla="*/ 2147483647 w 4024"/>
              <a:gd name="T15" fmla="*/ 2147483647 h 264"/>
              <a:gd name="T16" fmla="*/ 2147483647 w 4024"/>
              <a:gd name="T17" fmla="*/ 2147483647 h 264"/>
              <a:gd name="T18" fmla="*/ 2147483647 w 4024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24"/>
              <a:gd name="T31" fmla="*/ 0 h 264"/>
              <a:gd name="T32" fmla="*/ 4024 w 4024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24" h="264">
                <a:moveTo>
                  <a:pt x="0" y="208"/>
                </a:moveTo>
                <a:cubicBezTo>
                  <a:pt x="180" y="236"/>
                  <a:pt x="360" y="264"/>
                  <a:pt x="528" y="256"/>
                </a:cubicBezTo>
                <a:cubicBezTo>
                  <a:pt x="696" y="248"/>
                  <a:pt x="840" y="184"/>
                  <a:pt x="1008" y="160"/>
                </a:cubicBezTo>
                <a:cubicBezTo>
                  <a:pt x="1176" y="136"/>
                  <a:pt x="1360" y="136"/>
                  <a:pt x="1536" y="112"/>
                </a:cubicBezTo>
                <a:cubicBezTo>
                  <a:pt x="1712" y="88"/>
                  <a:pt x="1880" y="24"/>
                  <a:pt x="2064" y="16"/>
                </a:cubicBezTo>
                <a:cubicBezTo>
                  <a:pt x="2248" y="8"/>
                  <a:pt x="2456" y="48"/>
                  <a:pt x="2640" y="64"/>
                </a:cubicBezTo>
                <a:cubicBezTo>
                  <a:pt x="2824" y="80"/>
                  <a:pt x="3048" y="104"/>
                  <a:pt x="3168" y="112"/>
                </a:cubicBezTo>
                <a:cubicBezTo>
                  <a:pt x="3288" y="120"/>
                  <a:pt x="3232" y="128"/>
                  <a:pt x="3360" y="112"/>
                </a:cubicBezTo>
                <a:cubicBezTo>
                  <a:pt x="3488" y="96"/>
                  <a:pt x="3848" y="32"/>
                  <a:pt x="3936" y="16"/>
                </a:cubicBezTo>
                <a:cubicBezTo>
                  <a:pt x="4024" y="0"/>
                  <a:pt x="3956" y="8"/>
                  <a:pt x="3888" y="16"/>
                </a:cubicBezTo>
              </a:path>
            </a:pathLst>
          </a:custGeom>
          <a:noFill/>
          <a:ln w="15875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69" name="Freeform 34"/>
          <p:cNvSpPr>
            <a:spLocks/>
          </p:cNvSpPr>
          <p:nvPr/>
        </p:nvSpPr>
        <p:spPr bwMode="auto">
          <a:xfrm>
            <a:off x="3975100" y="5715001"/>
            <a:ext cx="6692900" cy="403225"/>
          </a:xfrm>
          <a:custGeom>
            <a:avLst/>
            <a:gdLst>
              <a:gd name="T0" fmla="*/ 0 w 4024"/>
              <a:gd name="T1" fmla="*/ 2147483647 h 264"/>
              <a:gd name="T2" fmla="*/ 2147483647 w 4024"/>
              <a:gd name="T3" fmla="*/ 2147483647 h 264"/>
              <a:gd name="T4" fmla="*/ 2147483647 w 4024"/>
              <a:gd name="T5" fmla="*/ 2147483647 h 264"/>
              <a:gd name="T6" fmla="*/ 2147483647 w 4024"/>
              <a:gd name="T7" fmla="*/ 2147483647 h 264"/>
              <a:gd name="T8" fmla="*/ 2147483647 w 4024"/>
              <a:gd name="T9" fmla="*/ 2147483647 h 264"/>
              <a:gd name="T10" fmla="*/ 2147483647 w 4024"/>
              <a:gd name="T11" fmla="*/ 2147483647 h 264"/>
              <a:gd name="T12" fmla="*/ 2147483647 w 4024"/>
              <a:gd name="T13" fmla="*/ 2147483647 h 264"/>
              <a:gd name="T14" fmla="*/ 2147483647 w 4024"/>
              <a:gd name="T15" fmla="*/ 2147483647 h 264"/>
              <a:gd name="T16" fmla="*/ 2147483647 w 4024"/>
              <a:gd name="T17" fmla="*/ 2147483647 h 264"/>
              <a:gd name="T18" fmla="*/ 2147483647 w 4024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24"/>
              <a:gd name="T31" fmla="*/ 0 h 264"/>
              <a:gd name="T32" fmla="*/ 4024 w 4024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24" h="264">
                <a:moveTo>
                  <a:pt x="0" y="208"/>
                </a:moveTo>
                <a:cubicBezTo>
                  <a:pt x="180" y="236"/>
                  <a:pt x="360" y="264"/>
                  <a:pt x="528" y="256"/>
                </a:cubicBezTo>
                <a:cubicBezTo>
                  <a:pt x="696" y="248"/>
                  <a:pt x="840" y="184"/>
                  <a:pt x="1008" y="160"/>
                </a:cubicBezTo>
                <a:cubicBezTo>
                  <a:pt x="1176" y="136"/>
                  <a:pt x="1360" y="136"/>
                  <a:pt x="1536" y="112"/>
                </a:cubicBezTo>
                <a:cubicBezTo>
                  <a:pt x="1712" y="88"/>
                  <a:pt x="1880" y="24"/>
                  <a:pt x="2064" y="16"/>
                </a:cubicBezTo>
                <a:cubicBezTo>
                  <a:pt x="2248" y="8"/>
                  <a:pt x="2456" y="48"/>
                  <a:pt x="2640" y="64"/>
                </a:cubicBezTo>
                <a:cubicBezTo>
                  <a:pt x="2824" y="80"/>
                  <a:pt x="3048" y="104"/>
                  <a:pt x="3168" y="112"/>
                </a:cubicBezTo>
                <a:cubicBezTo>
                  <a:pt x="3288" y="120"/>
                  <a:pt x="3232" y="128"/>
                  <a:pt x="3360" y="112"/>
                </a:cubicBezTo>
                <a:cubicBezTo>
                  <a:pt x="3488" y="96"/>
                  <a:pt x="3848" y="32"/>
                  <a:pt x="3936" y="16"/>
                </a:cubicBezTo>
                <a:cubicBezTo>
                  <a:pt x="4024" y="0"/>
                  <a:pt x="3956" y="8"/>
                  <a:pt x="3888" y="16"/>
                </a:cubicBezTo>
              </a:path>
            </a:pathLst>
          </a:custGeom>
          <a:noFill/>
          <a:ln w="15875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70" name="Rectangle 66"/>
          <p:cNvSpPr>
            <a:spLocks noChangeArrowheads="1"/>
          </p:cNvSpPr>
          <p:nvPr/>
        </p:nvSpPr>
        <p:spPr bwMode="auto">
          <a:xfrm>
            <a:off x="9985375" y="919164"/>
            <a:ext cx="457200" cy="1176337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pic>
        <p:nvPicPr>
          <p:cNvPr id="26671" name="Picture 28" descr="raining_cloud_anim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86873">
            <a:off x="9950450" y="1384301"/>
            <a:ext cx="4826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66" name="Text Box 2"/>
          <p:cNvSpPr txBox="1">
            <a:spLocks noChangeArrowheads="1"/>
          </p:cNvSpPr>
          <p:nvPr/>
        </p:nvSpPr>
        <p:spPr bwMode="auto">
          <a:xfrm>
            <a:off x="1524000" y="-114300"/>
            <a:ext cx="9144000" cy="72949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50000"/>
              </a:lnSpc>
            </a:pPr>
            <a:endParaRPr lang="en-US" altLang="en-US" sz="2800" b="1" i="1" dirty="0">
              <a:solidFill>
                <a:srgbClr val="FFC000"/>
              </a:solidFill>
              <a:cs typeface="Times New Roman" panose="02020603050405020304" pitchFamily="18" charset="0"/>
            </a:endParaRPr>
          </a:p>
          <a:p>
            <a:pPr>
              <a:lnSpc>
                <a:spcPct val="50000"/>
              </a:lnSpc>
            </a:pPr>
            <a:r>
              <a:rPr lang="en-US" altLang="en-US" sz="2800" b="1" i="1" dirty="0">
                <a:solidFill>
                  <a:srgbClr val="FFC000"/>
                </a:solidFill>
                <a:cs typeface="Times New Roman" panose="02020603050405020304" pitchFamily="18" charset="0"/>
              </a:rPr>
              <a:t>REFAME</a:t>
            </a:r>
            <a:r>
              <a:rPr lang="en-US" altLang="en-US" b="1" i="1" dirty="0">
                <a:solidFill>
                  <a:srgbClr val="FFC000"/>
                </a:solidFill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50000"/>
              </a:lnSpc>
            </a:pPr>
            <a:r>
              <a:rPr lang="en-US" altLang="en-US" sz="2000" b="1" i="1" dirty="0">
                <a:solidFill>
                  <a:srgbClr val="FFC000"/>
                </a:solidFill>
                <a:cs typeface="Times New Roman" panose="02020603050405020304" pitchFamily="18" charset="0"/>
              </a:rPr>
              <a:t>Rain Estimation using Forward Adjusted Advection of Microwave Estimates</a:t>
            </a:r>
            <a:endParaRPr lang="en-US" altLang="en-US" b="1" i="1" dirty="0">
              <a:solidFill>
                <a:srgbClr val="FFC000"/>
              </a:solidFill>
              <a:cs typeface="Times New Roman" panose="02020603050405020304" pitchFamily="18" charset="0"/>
            </a:endParaRPr>
          </a:p>
        </p:txBody>
      </p:sp>
      <p:sp>
        <p:nvSpPr>
          <p:cNvPr id="26673" name="Text Box 45"/>
          <p:cNvSpPr txBox="1">
            <a:spLocks noChangeArrowheads="1"/>
          </p:cNvSpPr>
          <p:nvPr/>
        </p:nvSpPr>
        <p:spPr bwMode="auto">
          <a:xfrm>
            <a:off x="1601788" y="5243513"/>
            <a:ext cx="25701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600" b="1">
                <a:solidFill>
                  <a:schemeClr val="bg1">
                    <a:lumMod val="85000"/>
                  </a:schemeClr>
                </a:solidFill>
              </a:rPr>
              <a:t>Cloud motion vector</a:t>
            </a:r>
          </a:p>
        </p:txBody>
      </p:sp>
      <p:sp>
        <p:nvSpPr>
          <p:cNvPr id="26674" name="Line 46"/>
          <p:cNvSpPr>
            <a:spLocks noChangeShapeType="1"/>
          </p:cNvSpPr>
          <p:nvPr/>
        </p:nvSpPr>
        <p:spPr bwMode="auto">
          <a:xfrm>
            <a:off x="3719513" y="5464176"/>
            <a:ext cx="696912" cy="593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76" name="Freeform 15"/>
          <p:cNvSpPr>
            <a:spLocks/>
          </p:cNvSpPr>
          <p:nvPr/>
        </p:nvSpPr>
        <p:spPr bwMode="auto">
          <a:xfrm rot="-1578490">
            <a:off x="10015539" y="2339975"/>
            <a:ext cx="377825" cy="393700"/>
          </a:xfrm>
          <a:custGeom>
            <a:avLst/>
            <a:gdLst>
              <a:gd name="T0" fmla="*/ 2147483647 w 303"/>
              <a:gd name="T1" fmla="*/ 2147483647 h 389"/>
              <a:gd name="T2" fmla="*/ 0 w 303"/>
              <a:gd name="T3" fmla="*/ 2147483647 h 389"/>
              <a:gd name="T4" fmla="*/ 2147483647 w 303"/>
              <a:gd name="T5" fmla="*/ 2147483647 h 389"/>
              <a:gd name="T6" fmla="*/ 2147483647 w 303"/>
              <a:gd name="T7" fmla="*/ 2147483647 h 389"/>
              <a:gd name="T8" fmla="*/ 2147483647 w 303"/>
              <a:gd name="T9" fmla="*/ 2147483647 h 389"/>
              <a:gd name="T10" fmla="*/ 2147483647 w 303"/>
              <a:gd name="T11" fmla="*/ 2147483647 h 389"/>
              <a:gd name="T12" fmla="*/ 2147483647 w 303"/>
              <a:gd name="T13" fmla="*/ 2147483647 h 389"/>
              <a:gd name="T14" fmla="*/ 2147483647 w 303"/>
              <a:gd name="T15" fmla="*/ 2147483647 h 389"/>
              <a:gd name="T16" fmla="*/ 2147483647 w 303"/>
              <a:gd name="T17" fmla="*/ 2147483647 h 389"/>
              <a:gd name="T18" fmla="*/ 2147483647 w 303"/>
              <a:gd name="T19" fmla="*/ 2147483647 h 389"/>
              <a:gd name="T20" fmla="*/ 2147483647 w 303"/>
              <a:gd name="T21" fmla="*/ 2147483647 h 389"/>
              <a:gd name="T22" fmla="*/ 2147483647 w 303"/>
              <a:gd name="T23" fmla="*/ 2147483647 h 389"/>
              <a:gd name="T24" fmla="*/ 2147483647 w 303"/>
              <a:gd name="T25" fmla="*/ 2147483647 h 3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03"/>
              <a:gd name="T40" fmla="*/ 0 h 389"/>
              <a:gd name="T41" fmla="*/ 303 w 303"/>
              <a:gd name="T42" fmla="*/ 389 h 3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03" h="389">
                <a:moveTo>
                  <a:pt x="163" y="20"/>
                </a:moveTo>
                <a:cubicBezTo>
                  <a:pt x="81" y="56"/>
                  <a:pt x="28" y="56"/>
                  <a:pt x="0" y="136"/>
                </a:cubicBezTo>
                <a:cubicBezTo>
                  <a:pt x="8" y="149"/>
                  <a:pt x="12" y="165"/>
                  <a:pt x="23" y="175"/>
                </a:cubicBezTo>
                <a:cubicBezTo>
                  <a:pt x="31" y="182"/>
                  <a:pt x="45" y="177"/>
                  <a:pt x="54" y="183"/>
                </a:cubicBezTo>
                <a:cubicBezTo>
                  <a:pt x="62" y="188"/>
                  <a:pt x="65" y="198"/>
                  <a:pt x="70" y="206"/>
                </a:cubicBezTo>
                <a:cubicBezTo>
                  <a:pt x="68" y="246"/>
                  <a:pt x="12" y="389"/>
                  <a:pt x="117" y="370"/>
                </a:cubicBezTo>
                <a:cubicBezTo>
                  <a:pt x="143" y="365"/>
                  <a:pt x="164" y="344"/>
                  <a:pt x="187" y="331"/>
                </a:cubicBezTo>
                <a:cubicBezTo>
                  <a:pt x="205" y="246"/>
                  <a:pt x="181" y="273"/>
                  <a:pt x="241" y="238"/>
                </a:cubicBezTo>
                <a:cubicBezTo>
                  <a:pt x="281" y="178"/>
                  <a:pt x="303" y="155"/>
                  <a:pt x="249" y="43"/>
                </a:cubicBezTo>
                <a:cubicBezTo>
                  <a:pt x="238" y="19"/>
                  <a:pt x="197" y="38"/>
                  <a:pt x="171" y="35"/>
                </a:cubicBezTo>
                <a:cubicBezTo>
                  <a:pt x="174" y="27"/>
                  <a:pt x="183" y="19"/>
                  <a:pt x="179" y="12"/>
                </a:cubicBezTo>
                <a:cubicBezTo>
                  <a:pt x="175" y="5"/>
                  <a:pt x="163" y="0"/>
                  <a:pt x="156" y="4"/>
                </a:cubicBezTo>
                <a:cubicBezTo>
                  <a:pt x="151" y="7"/>
                  <a:pt x="161" y="15"/>
                  <a:pt x="163" y="20"/>
                </a:cubicBezTo>
                <a:close/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6677" name="Picture 21" descr="raining_cloud_anim"/>
          <p:cNvPicPr>
            <a:picLocks noChangeAspect="1" noChangeArrowheads="1" noCrop="1"/>
          </p:cNvPicPr>
          <p:nvPr/>
        </p:nvPicPr>
        <p:blipFill>
          <a:blip r:embed="rId3">
            <a:lum bright="-2000" contrast="-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9642">
            <a:off x="9918700" y="5583238"/>
            <a:ext cx="4699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78" name="Rectangle 54"/>
          <p:cNvSpPr>
            <a:spLocks noChangeArrowheads="1"/>
          </p:cNvSpPr>
          <p:nvPr/>
        </p:nvSpPr>
        <p:spPr bwMode="auto">
          <a:xfrm>
            <a:off x="4048125" y="286385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679" name="Rectangle 55"/>
          <p:cNvSpPr>
            <a:spLocks noChangeArrowheads="1"/>
          </p:cNvSpPr>
          <p:nvPr/>
        </p:nvSpPr>
        <p:spPr bwMode="auto">
          <a:xfrm>
            <a:off x="4914900" y="27432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/>
          </a:p>
        </p:txBody>
      </p:sp>
      <p:sp>
        <p:nvSpPr>
          <p:cNvPr id="26680" name="Rectangle 56"/>
          <p:cNvSpPr>
            <a:spLocks noChangeArrowheads="1"/>
          </p:cNvSpPr>
          <p:nvPr/>
        </p:nvSpPr>
        <p:spPr bwMode="auto">
          <a:xfrm>
            <a:off x="8305800" y="257175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/>
          </a:p>
        </p:txBody>
      </p:sp>
      <p:sp>
        <p:nvSpPr>
          <p:cNvPr id="26681" name="Rectangle 57"/>
          <p:cNvSpPr>
            <a:spLocks noChangeArrowheads="1"/>
          </p:cNvSpPr>
          <p:nvPr/>
        </p:nvSpPr>
        <p:spPr bwMode="auto">
          <a:xfrm>
            <a:off x="7467600" y="24765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/>
          </a:p>
        </p:txBody>
      </p:sp>
      <p:sp>
        <p:nvSpPr>
          <p:cNvPr id="26682" name="Rectangle 58"/>
          <p:cNvSpPr>
            <a:spLocks noChangeArrowheads="1"/>
          </p:cNvSpPr>
          <p:nvPr/>
        </p:nvSpPr>
        <p:spPr bwMode="auto">
          <a:xfrm>
            <a:off x="6553200" y="257175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/>
          </a:p>
        </p:txBody>
      </p:sp>
      <p:sp>
        <p:nvSpPr>
          <p:cNvPr id="26683" name="Rectangle 59"/>
          <p:cNvSpPr>
            <a:spLocks noChangeArrowheads="1"/>
          </p:cNvSpPr>
          <p:nvPr/>
        </p:nvSpPr>
        <p:spPr bwMode="auto">
          <a:xfrm>
            <a:off x="5664200" y="26670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/>
          </a:p>
        </p:txBody>
      </p:sp>
      <p:sp>
        <p:nvSpPr>
          <p:cNvPr id="26684" name="Rectangle 60"/>
          <p:cNvSpPr>
            <a:spLocks noChangeArrowheads="1"/>
          </p:cNvSpPr>
          <p:nvPr/>
        </p:nvSpPr>
        <p:spPr bwMode="auto">
          <a:xfrm>
            <a:off x="10147300" y="25146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/>
          </a:p>
        </p:txBody>
      </p:sp>
      <p:sp>
        <p:nvSpPr>
          <p:cNvPr id="26685" name="Rectangle 61"/>
          <p:cNvSpPr>
            <a:spLocks noChangeArrowheads="1"/>
          </p:cNvSpPr>
          <p:nvPr/>
        </p:nvSpPr>
        <p:spPr bwMode="auto">
          <a:xfrm>
            <a:off x="9296400" y="26416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/>
          </a:p>
        </p:txBody>
      </p:sp>
      <p:sp>
        <p:nvSpPr>
          <p:cNvPr id="26686" name="Text Box 62"/>
          <p:cNvSpPr txBox="1">
            <a:spLocks noChangeArrowheads="1"/>
          </p:cNvSpPr>
          <p:nvPr/>
        </p:nvSpPr>
        <p:spPr bwMode="auto">
          <a:xfrm>
            <a:off x="4022725" y="2398714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FFFF00"/>
                </a:solidFill>
              </a:rPr>
              <a:t>0</a:t>
            </a:r>
          </a:p>
        </p:txBody>
      </p:sp>
      <p:sp>
        <p:nvSpPr>
          <p:cNvPr id="26687" name="Text Box 63"/>
          <p:cNvSpPr txBox="1">
            <a:spLocks noChangeArrowheads="1"/>
          </p:cNvSpPr>
          <p:nvPr/>
        </p:nvSpPr>
        <p:spPr bwMode="auto">
          <a:xfrm>
            <a:off x="4724400" y="2209801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6688" name="Text Box 64"/>
          <p:cNvSpPr txBox="1">
            <a:spLocks noChangeArrowheads="1"/>
          </p:cNvSpPr>
          <p:nvPr/>
        </p:nvSpPr>
        <p:spPr bwMode="auto">
          <a:xfrm>
            <a:off x="5562600" y="2057401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26689" name="Text Box 65"/>
          <p:cNvSpPr txBox="1">
            <a:spLocks noChangeArrowheads="1"/>
          </p:cNvSpPr>
          <p:nvPr/>
        </p:nvSpPr>
        <p:spPr bwMode="auto">
          <a:xfrm>
            <a:off x="6477000" y="1828801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26690" name="Text Box 66"/>
          <p:cNvSpPr txBox="1">
            <a:spLocks noChangeArrowheads="1"/>
          </p:cNvSpPr>
          <p:nvPr/>
        </p:nvSpPr>
        <p:spPr bwMode="auto">
          <a:xfrm>
            <a:off x="7239000" y="1752601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26691" name="Text Box 67"/>
          <p:cNvSpPr txBox="1">
            <a:spLocks noChangeArrowheads="1"/>
          </p:cNvSpPr>
          <p:nvPr/>
        </p:nvSpPr>
        <p:spPr bwMode="auto">
          <a:xfrm>
            <a:off x="8153400" y="1955801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6692" name="Text Box 68"/>
          <p:cNvSpPr txBox="1">
            <a:spLocks noChangeArrowheads="1"/>
          </p:cNvSpPr>
          <p:nvPr/>
        </p:nvSpPr>
        <p:spPr bwMode="auto">
          <a:xfrm>
            <a:off x="9061450" y="1981201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6693" name="Text Box 69"/>
          <p:cNvSpPr txBox="1">
            <a:spLocks noChangeArrowheads="1"/>
          </p:cNvSpPr>
          <p:nvPr/>
        </p:nvSpPr>
        <p:spPr bwMode="auto">
          <a:xfrm>
            <a:off x="9982200" y="2057401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6710" name="Text Box 86"/>
          <p:cNvSpPr txBox="1">
            <a:spLocks noChangeArrowheads="1"/>
          </p:cNvSpPr>
          <p:nvPr/>
        </p:nvSpPr>
        <p:spPr bwMode="auto">
          <a:xfrm>
            <a:off x="5794376" y="5018088"/>
            <a:ext cx="32734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600" b="1" i="1"/>
              <a:t>Brightness temperature (Tb) feature </a:t>
            </a:r>
          </a:p>
        </p:txBody>
      </p:sp>
      <p:sp>
        <p:nvSpPr>
          <p:cNvPr id="26711" name="Text Box 45"/>
          <p:cNvSpPr txBox="1">
            <a:spLocks noChangeArrowheads="1"/>
          </p:cNvSpPr>
          <p:nvPr/>
        </p:nvSpPr>
        <p:spPr bwMode="auto">
          <a:xfrm>
            <a:off x="1611313" y="3886201"/>
            <a:ext cx="2570162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chemeClr val="bg1">
                    <a:lumMod val="85000"/>
                  </a:schemeClr>
                </a:solidFill>
              </a:rPr>
              <a:t>Mean rain rate for GEO-based cloud-classes obtained from long term GEO-LEO observations </a:t>
            </a:r>
          </a:p>
        </p:txBody>
      </p:sp>
      <p:sp>
        <p:nvSpPr>
          <p:cNvPr id="26713" name="Rectangle 89"/>
          <p:cNvSpPr>
            <a:spLocks noChangeArrowheads="1"/>
          </p:cNvSpPr>
          <p:nvPr/>
        </p:nvSpPr>
        <p:spPr bwMode="auto">
          <a:xfrm>
            <a:off x="4048125" y="60452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714" name="Rectangle 90"/>
          <p:cNvSpPr>
            <a:spLocks noChangeArrowheads="1"/>
          </p:cNvSpPr>
          <p:nvPr/>
        </p:nvSpPr>
        <p:spPr bwMode="auto">
          <a:xfrm>
            <a:off x="4914900" y="60452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sp>
        <p:nvSpPr>
          <p:cNvPr id="26715" name="Rectangle 91"/>
          <p:cNvSpPr>
            <a:spLocks noChangeArrowheads="1"/>
          </p:cNvSpPr>
          <p:nvPr/>
        </p:nvSpPr>
        <p:spPr bwMode="auto">
          <a:xfrm>
            <a:off x="8305800" y="57912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sp>
        <p:nvSpPr>
          <p:cNvPr id="26716" name="Rectangle 92"/>
          <p:cNvSpPr>
            <a:spLocks noChangeArrowheads="1"/>
          </p:cNvSpPr>
          <p:nvPr/>
        </p:nvSpPr>
        <p:spPr bwMode="auto">
          <a:xfrm>
            <a:off x="7448550" y="5686425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sp>
        <p:nvSpPr>
          <p:cNvPr id="26717" name="Rectangle 93"/>
          <p:cNvSpPr>
            <a:spLocks noChangeArrowheads="1"/>
          </p:cNvSpPr>
          <p:nvPr/>
        </p:nvSpPr>
        <p:spPr bwMode="auto">
          <a:xfrm>
            <a:off x="6591300" y="581025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sp>
        <p:nvSpPr>
          <p:cNvPr id="26718" name="Rectangle 94"/>
          <p:cNvSpPr>
            <a:spLocks noChangeArrowheads="1"/>
          </p:cNvSpPr>
          <p:nvPr/>
        </p:nvSpPr>
        <p:spPr bwMode="auto">
          <a:xfrm>
            <a:off x="5664200" y="59182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sp>
        <p:nvSpPr>
          <p:cNvPr id="26719" name="Rectangle 95"/>
          <p:cNvSpPr>
            <a:spLocks noChangeArrowheads="1"/>
          </p:cNvSpPr>
          <p:nvPr/>
        </p:nvSpPr>
        <p:spPr bwMode="auto">
          <a:xfrm>
            <a:off x="10118725" y="57531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sp>
        <p:nvSpPr>
          <p:cNvPr id="26720" name="Rectangle 96"/>
          <p:cNvSpPr>
            <a:spLocks noChangeArrowheads="1"/>
          </p:cNvSpPr>
          <p:nvPr/>
        </p:nvSpPr>
        <p:spPr bwMode="auto">
          <a:xfrm>
            <a:off x="9144000" y="58420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000" b="1" i="1">
              <a:solidFill>
                <a:srgbClr val="FFFF00"/>
              </a:solidFill>
            </a:endParaRPr>
          </a:p>
        </p:txBody>
      </p:sp>
      <p:sp>
        <p:nvSpPr>
          <p:cNvPr id="26721" name="Freeform 18"/>
          <p:cNvSpPr>
            <a:spLocks/>
          </p:cNvSpPr>
          <p:nvPr/>
        </p:nvSpPr>
        <p:spPr bwMode="auto">
          <a:xfrm>
            <a:off x="4343401" y="1981201"/>
            <a:ext cx="887413" cy="1452563"/>
          </a:xfrm>
          <a:custGeom>
            <a:avLst/>
            <a:gdLst>
              <a:gd name="T0" fmla="*/ 2147483647 w 559"/>
              <a:gd name="T1" fmla="*/ 2147483647 h 915"/>
              <a:gd name="T2" fmla="*/ 0 w 559"/>
              <a:gd name="T3" fmla="*/ 2147483647 h 915"/>
              <a:gd name="T4" fmla="*/ 2147483647 w 559"/>
              <a:gd name="T5" fmla="*/ 2147483647 h 915"/>
              <a:gd name="T6" fmla="*/ 2147483647 w 559"/>
              <a:gd name="T7" fmla="*/ 2147483647 h 915"/>
              <a:gd name="T8" fmla="*/ 2147483647 w 559"/>
              <a:gd name="T9" fmla="*/ 2147483647 h 915"/>
              <a:gd name="T10" fmla="*/ 2147483647 w 559"/>
              <a:gd name="T11" fmla="*/ 2147483647 h 915"/>
              <a:gd name="T12" fmla="*/ 2147483647 w 559"/>
              <a:gd name="T13" fmla="*/ 2147483647 h 915"/>
              <a:gd name="T14" fmla="*/ 2147483647 w 559"/>
              <a:gd name="T15" fmla="*/ 2147483647 h 915"/>
              <a:gd name="T16" fmla="*/ 2147483647 w 559"/>
              <a:gd name="T17" fmla="*/ 2147483647 h 915"/>
              <a:gd name="T18" fmla="*/ 2147483647 w 559"/>
              <a:gd name="T19" fmla="*/ 2147483647 h 915"/>
              <a:gd name="T20" fmla="*/ 2147483647 w 559"/>
              <a:gd name="T21" fmla="*/ 2147483647 h 915"/>
              <a:gd name="T22" fmla="*/ 2147483647 w 559"/>
              <a:gd name="T23" fmla="*/ 2147483647 h 915"/>
              <a:gd name="T24" fmla="*/ 2147483647 w 559"/>
              <a:gd name="T25" fmla="*/ 2147483647 h 9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59"/>
              <a:gd name="T40" fmla="*/ 0 h 915"/>
              <a:gd name="T41" fmla="*/ 303 w 559"/>
              <a:gd name="T42" fmla="*/ 389 h 9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59" h="915">
                <a:moveTo>
                  <a:pt x="18" y="233"/>
                </a:moveTo>
                <a:cubicBezTo>
                  <a:pt x="5" y="295"/>
                  <a:pt x="0" y="429"/>
                  <a:pt x="11" y="478"/>
                </a:cubicBezTo>
                <a:cubicBezTo>
                  <a:pt x="22" y="527"/>
                  <a:pt x="60" y="508"/>
                  <a:pt x="87" y="526"/>
                </a:cubicBezTo>
                <a:cubicBezTo>
                  <a:pt x="114" y="544"/>
                  <a:pt x="155" y="585"/>
                  <a:pt x="174" y="587"/>
                </a:cubicBezTo>
                <a:cubicBezTo>
                  <a:pt x="193" y="589"/>
                  <a:pt x="158" y="505"/>
                  <a:pt x="200" y="539"/>
                </a:cubicBezTo>
                <a:cubicBezTo>
                  <a:pt x="242" y="573"/>
                  <a:pt x="247" y="915"/>
                  <a:pt x="427" y="788"/>
                </a:cubicBezTo>
                <a:cubicBezTo>
                  <a:pt x="471" y="756"/>
                  <a:pt x="492" y="700"/>
                  <a:pt x="524" y="656"/>
                </a:cubicBezTo>
                <a:cubicBezTo>
                  <a:pt x="486" y="490"/>
                  <a:pt x="548" y="543"/>
                  <a:pt x="547" y="444"/>
                </a:cubicBezTo>
                <a:cubicBezTo>
                  <a:pt x="546" y="345"/>
                  <a:pt x="559" y="118"/>
                  <a:pt x="516" y="59"/>
                </a:cubicBezTo>
                <a:cubicBezTo>
                  <a:pt x="473" y="0"/>
                  <a:pt x="332" y="87"/>
                  <a:pt x="288" y="89"/>
                </a:cubicBezTo>
                <a:cubicBezTo>
                  <a:pt x="244" y="91"/>
                  <a:pt x="260" y="69"/>
                  <a:pt x="252" y="71"/>
                </a:cubicBezTo>
                <a:cubicBezTo>
                  <a:pt x="244" y="73"/>
                  <a:pt x="262" y="91"/>
                  <a:pt x="240" y="99"/>
                </a:cubicBezTo>
                <a:cubicBezTo>
                  <a:pt x="218" y="107"/>
                  <a:pt x="157" y="97"/>
                  <a:pt x="120" y="119"/>
                </a:cubicBezTo>
                <a:cubicBezTo>
                  <a:pt x="83" y="141"/>
                  <a:pt x="39" y="209"/>
                  <a:pt x="18" y="233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2" name="Freeform 18"/>
          <p:cNvSpPr>
            <a:spLocks/>
          </p:cNvSpPr>
          <p:nvPr/>
        </p:nvSpPr>
        <p:spPr bwMode="auto">
          <a:xfrm>
            <a:off x="5208588" y="1905001"/>
            <a:ext cx="887412" cy="1452563"/>
          </a:xfrm>
          <a:custGeom>
            <a:avLst/>
            <a:gdLst>
              <a:gd name="T0" fmla="*/ 2147483647 w 559"/>
              <a:gd name="T1" fmla="*/ 2147483647 h 915"/>
              <a:gd name="T2" fmla="*/ 0 w 559"/>
              <a:gd name="T3" fmla="*/ 2147483647 h 915"/>
              <a:gd name="T4" fmla="*/ 2147483647 w 559"/>
              <a:gd name="T5" fmla="*/ 2147483647 h 915"/>
              <a:gd name="T6" fmla="*/ 2147483647 w 559"/>
              <a:gd name="T7" fmla="*/ 2147483647 h 915"/>
              <a:gd name="T8" fmla="*/ 2147483647 w 559"/>
              <a:gd name="T9" fmla="*/ 2147483647 h 915"/>
              <a:gd name="T10" fmla="*/ 2147483647 w 559"/>
              <a:gd name="T11" fmla="*/ 2147483647 h 915"/>
              <a:gd name="T12" fmla="*/ 2147483647 w 559"/>
              <a:gd name="T13" fmla="*/ 2147483647 h 915"/>
              <a:gd name="T14" fmla="*/ 2147483647 w 559"/>
              <a:gd name="T15" fmla="*/ 2147483647 h 915"/>
              <a:gd name="T16" fmla="*/ 2147483647 w 559"/>
              <a:gd name="T17" fmla="*/ 2147483647 h 915"/>
              <a:gd name="T18" fmla="*/ 2147483647 w 559"/>
              <a:gd name="T19" fmla="*/ 2147483647 h 915"/>
              <a:gd name="T20" fmla="*/ 2147483647 w 559"/>
              <a:gd name="T21" fmla="*/ 2147483647 h 915"/>
              <a:gd name="T22" fmla="*/ 2147483647 w 559"/>
              <a:gd name="T23" fmla="*/ 2147483647 h 915"/>
              <a:gd name="T24" fmla="*/ 2147483647 w 559"/>
              <a:gd name="T25" fmla="*/ 2147483647 h 9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59"/>
              <a:gd name="T40" fmla="*/ 0 h 915"/>
              <a:gd name="T41" fmla="*/ 303 w 559"/>
              <a:gd name="T42" fmla="*/ 389 h 9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59" h="915">
                <a:moveTo>
                  <a:pt x="18" y="233"/>
                </a:moveTo>
                <a:cubicBezTo>
                  <a:pt x="5" y="295"/>
                  <a:pt x="0" y="429"/>
                  <a:pt x="11" y="478"/>
                </a:cubicBezTo>
                <a:cubicBezTo>
                  <a:pt x="22" y="527"/>
                  <a:pt x="60" y="508"/>
                  <a:pt x="87" y="526"/>
                </a:cubicBezTo>
                <a:cubicBezTo>
                  <a:pt x="114" y="544"/>
                  <a:pt x="155" y="585"/>
                  <a:pt x="174" y="587"/>
                </a:cubicBezTo>
                <a:cubicBezTo>
                  <a:pt x="193" y="589"/>
                  <a:pt x="158" y="505"/>
                  <a:pt x="200" y="539"/>
                </a:cubicBezTo>
                <a:cubicBezTo>
                  <a:pt x="242" y="573"/>
                  <a:pt x="247" y="915"/>
                  <a:pt x="427" y="788"/>
                </a:cubicBezTo>
                <a:cubicBezTo>
                  <a:pt x="471" y="756"/>
                  <a:pt x="492" y="700"/>
                  <a:pt x="524" y="656"/>
                </a:cubicBezTo>
                <a:cubicBezTo>
                  <a:pt x="486" y="490"/>
                  <a:pt x="548" y="543"/>
                  <a:pt x="547" y="444"/>
                </a:cubicBezTo>
                <a:cubicBezTo>
                  <a:pt x="546" y="345"/>
                  <a:pt x="559" y="118"/>
                  <a:pt x="516" y="59"/>
                </a:cubicBezTo>
                <a:cubicBezTo>
                  <a:pt x="473" y="0"/>
                  <a:pt x="332" y="87"/>
                  <a:pt x="288" y="89"/>
                </a:cubicBezTo>
                <a:cubicBezTo>
                  <a:pt x="244" y="91"/>
                  <a:pt x="260" y="69"/>
                  <a:pt x="252" y="71"/>
                </a:cubicBezTo>
                <a:cubicBezTo>
                  <a:pt x="244" y="73"/>
                  <a:pt x="262" y="91"/>
                  <a:pt x="240" y="99"/>
                </a:cubicBezTo>
                <a:cubicBezTo>
                  <a:pt x="218" y="107"/>
                  <a:pt x="157" y="97"/>
                  <a:pt x="120" y="119"/>
                </a:cubicBezTo>
                <a:cubicBezTo>
                  <a:pt x="83" y="141"/>
                  <a:pt x="39" y="209"/>
                  <a:pt x="18" y="233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3" name="Freeform 18"/>
          <p:cNvSpPr>
            <a:spLocks/>
          </p:cNvSpPr>
          <p:nvPr/>
        </p:nvSpPr>
        <p:spPr bwMode="auto">
          <a:xfrm>
            <a:off x="6019801" y="1828801"/>
            <a:ext cx="931863" cy="1292225"/>
          </a:xfrm>
          <a:custGeom>
            <a:avLst/>
            <a:gdLst>
              <a:gd name="T0" fmla="*/ 2147483647 w 587"/>
              <a:gd name="T1" fmla="*/ 2147483647 h 814"/>
              <a:gd name="T2" fmla="*/ 0 w 587"/>
              <a:gd name="T3" fmla="*/ 2147483647 h 814"/>
              <a:gd name="T4" fmla="*/ 2147483647 w 587"/>
              <a:gd name="T5" fmla="*/ 2147483647 h 814"/>
              <a:gd name="T6" fmla="*/ 2147483647 w 587"/>
              <a:gd name="T7" fmla="*/ 2147483647 h 814"/>
              <a:gd name="T8" fmla="*/ 2147483647 w 587"/>
              <a:gd name="T9" fmla="*/ 2147483647 h 814"/>
              <a:gd name="T10" fmla="*/ 2147483647 w 587"/>
              <a:gd name="T11" fmla="*/ 2147483647 h 814"/>
              <a:gd name="T12" fmla="*/ 2147483647 w 587"/>
              <a:gd name="T13" fmla="*/ 2147483647 h 814"/>
              <a:gd name="T14" fmla="*/ 2147483647 w 587"/>
              <a:gd name="T15" fmla="*/ 2147483647 h 814"/>
              <a:gd name="T16" fmla="*/ 2147483647 w 587"/>
              <a:gd name="T17" fmla="*/ 2147483647 h 814"/>
              <a:gd name="T18" fmla="*/ 2147483647 w 587"/>
              <a:gd name="T19" fmla="*/ 2147483647 h 814"/>
              <a:gd name="T20" fmla="*/ 2147483647 w 587"/>
              <a:gd name="T21" fmla="*/ 2147483647 h 814"/>
              <a:gd name="T22" fmla="*/ 2147483647 w 587"/>
              <a:gd name="T23" fmla="*/ 2147483647 h 814"/>
              <a:gd name="T24" fmla="*/ 2147483647 w 587"/>
              <a:gd name="T25" fmla="*/ 2147483647 h 81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87"/>
              <a:gd name="T40" fmla="*/ 0 h 814"/>
              <a:gd name="T41" fmla="*/ 303 w 587"/>
              <a:gd name="T42" fmla="*/ 389 h 81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87" h="814">
                <a:moveTo>
                  <a:pt x="0" y="233"/>
                </a:moveTo>
                <a:cubicBezTo>
                  <a:pt x="2" y="326"/>
                  <a:pt x="108" y="629"/>
                  <a:pt x="120" y="678"/>
                </a:cubicBezTo>
                <a:cubicBezTo>
                  <a:pt x="132" y="727"/>
                  <a:pt x="68" y="512"/>
                  <a:pt x="74" y="526"/>
                </a:cubicBezTo>
                <a:cubicBezTo>
                  <a:pt x="80" y="540"/>
                  <a:pt x="133" y="715"/>
                  <a:pt x="156" y="762"/>
                </a:cubicBezTo>
                <a:cubicBezTo>
                  <a:pt x="179" y="809"/>
                  <a:pt x="162" y="806"/>
                  <a:pt x="210" y="810"/>
                </a:cubicBezTo>
                <a:cubicBezTo>
                  <a:pt x="258" y="814"/>
                  <a:pt x="388" y="814"/>
                  <a:pt x="444" y="788"/>
                </a:cubicBezTo>
                <a:cubicBezTo>
                  <a:pt x="500" y="762"/>
                  <a:pt x="514" y="700"/>
                  <a:pt x="549" y="656"/>
                </a:cubicBezTo>
                <a:cubicBezTo>
                  <a:pt x="508" y="490"/>
                  <a:pt x="575" y="543"/>
                  <a:pt x="574" y="444"/>
                </a:cubicBezTo>
                <a:cubicBezTo>
                  <a:pt x="573" y="345"/>
                  <a:pt x="587" y="118"/>
                  <a:pt x="540" y="59"/>
                </a:cubicBezTo>
                <a:cubicBezTo>
                  <a:pt x="494" y="0"/>
                  <a:pt x="341" y="87"/>
                  <a:pt x="293" y="89"/>
                </a:cubicBezTo>
                <a:cubicBezTo>
                  <a:pt x="245" y="91"/>
                  <a:pt x="262" y="69"/>
                  <a:pt x="254" y="71"/>
                </a:cubicBezTo>
                <a:cubicBezTo>
                  <a:pt x="245" y="73"/>
                  <a:pt x="264" y="91"/>
                  <a:pt x="241" y="99"/>
                </a:cubicBezTo>
                <a:cubicBezTo>
                  <a:pt x="217" y="107"/>
                  <a:pt x="150" y="97"/>
                  <a:pt x="110" y="119"/>
                </a:cubicBezTo>
                <a:cubicBezTo>
                  <a:pt x="70" y="141"/>
                  <a:pt x="22" y="209"/>
                  <a:pt x="0" y="233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4" name="Freeform 18"/>
          <p:cNvSpPr>
            <a:spLocks/>
          </p:cNvSpPr>
          <p:nvPr/>
        </p:nvSpPr>
        <p:spPr bwMode="auto">
          <a:xfrm>
            <a:off x="6858000" y="1981200"/>
            <a:ext cx="1066800" cy="1371600"/>
          </a:xfrm>
          <a:custGeom>
            <a:avLst/>
            <a:gdLst>
              <a:gd name="T0" fmla="*/ 2147483647 w 587"/>
              <a:gd name="T1" fmla="*/ 2147483647 h 814"/>
              <a:gd name="T2" fmla="*/ 0 w 587"/>
              <a:gd name="T3" fmla="*/ 2147483647 h 814"/>
              <a:gd name="T4" fmla="*/ 2147483647 w 587"/>
              <a:gd name="T5" fmla="*/ 2147483647 h 814"/>
              <a:gd name="T6" fmla="*/ 2147483647 w 587"/>
              <a:gd name="T7" fmla="*/ 2147483647 h 814"/>
              <a:gd name="T8" fmla="*/ 2147483647 w 587"/>
              <a:gd name="T9" fmla="*/ 2147483647 h 814"/>
              <a:gd name="T10" fmla="*/ 2147483647 w 587"/>
              <a:gd name="T11" fmla="*/ 2147483647 h 814"/>
              <a:gd name="T12" fmla="*/ 2147483647 w 587"/>
              <a:gd name="T13" fmla="*/ 2147483647 h 814"/>
              <a:gd name="T14" fmla="*/ 2147483647 w 587"/>
              <a:gd name="T15" fmla="*/ 2147483647 h 814"/>
              <a:gd name="T16" fmla="*/ 2147483647 w 587"/>
              <a:gd name="T17" fmla="*/ 2147483647 h 814"/>
              <a:gd name="T18" fmla="*/ 2147483647 w 587"/>
              <a:gd name="T19" fmla="*/ 2147483647 h 814"/>
              <a:gd name="T20" fmla="*/ 2147483647 w 587"/>
              <a:gd name="T21" fmla="*/ 2147483647 h 814"/>
              <a:gd name="T22" fmla="*/ 2147483647 w 587"/>
              <a:gd name="T23" fmla="*/ 2147483647 h 814"/>
              <a:gd name="T24" fmla="*/ 2147483647 w 587"/>
              <a:gd name="T25" fmla="*/ 2147483647 h 81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87"/>
              <a:gd name="T40" fmla="*/ 0 h 814"/>
              <a:gd name="T41" fmla="*/ 303 w 587"/>
              <a:gd name="T42" fmla="*/ 389 h 81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87" h="814">
                <a:moveTo>
                  <a:pt x="0" y="233"/>
                </a:moveTo>
                <a:cubicBezTo>
                  <a:pt x="2" y="326"/>
                  <a:pt x="108" y="629"/>
                  <a:pt x="120" y="678"/>
                </a:cubicBezTo>
                <a:cubicBezTo>
                  <a:pt x="132" y="727"/>
                  <a:pt x="68" y="512"/>
                  <a:pt x="74" y="526"/>
                </a:cubicBezTo>
                <a:cubicBezTo>
                  <a:pt x="80" y="540"/>
                  <a:pt x="133" y="715"/>
                  <a:pt x="156" y="762"/>
                </a:cubicBezTo>
                <a:cubicBezTo>
                  <a:pt x="179" y="809"/>
                  <a:pt x="162" y="806"/>
                  <a:pt x="210" y="810"/>
                </a:cubicBezTo>
                <a:cubicBezTo>
                  <a:pt x="258" y="814"/>
                  <a:pt x="388" y="814"/>
                  <a:pt x="444" y="788"/>
                </a:cubicBezTo>
                <a:cubicBezTo>
                  <a:pt x="500" y="762"/>
                  <a:pt x="514" y="700"/>
                  <a:pt x="549" y="656"/>
                </a:cubicBezTo>
                <a:cubicBezTo>
                  <a:pt x="508" y="490"/>
                  <a:pt x="575" y="543"/>
                  <a:pt x="574" y="444"/>
                </a:cubicBezTo>
                <a:cubicBezTo>
                  <a:pt x="573" y="345"/>
                  <a:pt x="587" y="118"/>
                  <a:pt x="540" y="59"/>
                </a:cubicBezTo>
                <a:cubicBezTo>
                  <a:pt x="494" y="0"/>
                  <a:pt x="341" y="87"/>
                  <a:pt x="293" y="89"/>
                </a:cubicBezTo>
                <a:cubicBezTo>
                  <a:pt x="245" y="91"/>
                  <a:pt x="262" y="69"/>
                  <a:pt x="254" y="71"/>
                </a:cubicBezTo>
                <a:cubicBezTo>
                  <a:pt x="245" y="73"/>
                  <a:pt x="264" y="91"/>
                  <a:pt x="241" y="99"/>
                </a:cubicBezTo>
                <a:cubicBezTo>
                  <a:pt x="217" y="107"/>
                  <a:pt x="150" y="97"/>
                  <a:pt x="110" y="119"/>
                </a:cubicBezTo>
                <a:cubicBezTo>
                  <a:pt x="70" y="141"/>
                  <a:pt x="22" y="209"/>
                  <a:pt x="0" y="233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5" name="Freeform 18"/>
          <p:cNvSpPr>
            <a:spLocks/>
          </p:cNvSpPr>
          <p:nvPr/>
        </p:nvSpPr>
        <p:spPr bwMode="auto">
          <a:xfrm>
            <a:off x="7848601" y="2057401"/>
            <a:ext cx="931863" cy="1292225"/>
          </a:xfrm>
          <a:custGeom>
            <a:avLst/>
            <a:gdLst>
              <a:gd name="T0" fmla="*/ 2147483647 w 587"/>
              <a:gd name="T1" fmla="*/ 2147483647 h 814"/>
              <a:gd name="T2" fmla="*/ 0 w 587"/>
              <a:gd name="T3" fmla="*/ 2147483647 h 814"/>
              <a:gd name="T4" fmla="*/ 2147483647 w 587"/>
              <a:gd name="T5" fmla="*/ 2147483647 h 814"/>
              <a:gd name="T6" fmla="*/ 2147483647 w 587"/>
              <a:gd name="T7" fmla="*/ 2147483647 h 814"/>
              <a:gd name="T8" fmla="*/ 2147483647 w 587"/>
              <a:gd name="T9" fmla="*/ 2147483647 h 814"/>
              <a:gd name="T10" fmla="*/ 2147483647 w 587"/>
              <a:gd name="T11" fmla="*/ 2147483647 h 814"/>
              <a:gd name="T12" fmla="*/ 2147483647 w 587"/>
              <a:gd name="T13" fmla="*/ 2147483647 h 814"/>
              <a:gd name="T14" fmla="*/ 2147483647 w 587"/>
              <a:gd name="T15" fmla="*/ 2147483647 h 814"/>
              <a:gd name="T16" fmla="*/ 2147483647 w 587"/>
              <a:gd name="T17" fmla="*/ 2147483647 h 814"/>
              <a:gd name="T18" fmla="*/ 2147483647 w 587"/>
              <a:gd name="T19" fmla="*/ 2147483647 h 814"/>
              <a:gd name="T20" fmla="*/ 2147483647 w 587"/>
              <a:gd name="T21" fmla="*/ 2147483647 h 814"/>
              <a:gd name="T22" fmla="*/ 2147483647 w 587"/>
              <a:gd name="T23" fmla="*/ 2147483647 h 814"/>
              <a:gd name="T24" fmla="*/ 2147483647 w 587"/>
              <a:gd name="T25" fmla="*/ 2147483647 h 81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87"/>
              <a:gd name="T40" fmla="*/ 0 h 814"/>
              <a:gd name="T41" fmla="*/ 303 w 587"/>
              <a:gd name="T42" fmla="*/ 389 h 81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87" h="814">
                <a:moveTo>
                  <a:pt x="0" y="233"/>
                </a:moveTo>
                <a:cubicBezTo>
                  <a:pt x="2" y="326"/>
                  <a:pt x="108" y="629"/>
                  <a:pt x="120" y="678"/>
                </a:cubicBezTo>
                <a:cubicBezTo>
                  <a:pt x="132" y="727"/>
                  <a:pt x="68" y="512"/>
                  <a:pt x="74" y="526"/>
                </a:cubicBezTo>
                <a:cubicBezTo>
                  <a:pt x="80" y="540"/>
                  <a:pt x="133" y="715"/>
                  <a:pt x="156" y="762"/>
                </a:cubicBezTo>
                <a:cubicBezTo>
                  <a:pt x="179" y="809"/>
                  <a:pt x="162" y="806"/>
                  <a:pt x="210" y="810"/>
                </a:cubicBezTo>
                <a:cubicBezTo>
                  <a:pt x="258" y="814"/>
                  <a:pt x="388" y="814"/>
                  <a:pt x="444" y="788"/>
                </a:cubicBezTo>
                <a:cubicBezTo>
                  <a:pt x="500" y="762"/>
                  <a:pt x="514" y="700"/>
                  <a:pt x="549" y="656"/>
                </a:cubicBezTo>
                <a:cubicBezTo>
                  <a:pt x="508" y="490"/>
                  <a:pt x="575" y="543"/>
                  <a:pt x="574" y="444"/>
                </a:cubicBezTo>
                <a:cubicBezTo>
                  <a:pt x="573" y="345"/>
                  <a:pt x="587" y="118"/>
                  <a:pt x="540" y="59"/>
                </a:cubicBezTo>
                <a:cubicBezTo>
                  <a:pt x="494" y="0"/>
                  <a:pt x="341" y="87"/>
                  <a:pt x="293" y="89"/>
                </a:cubicBezTo>
                <a:cubicBezTo>
                  <a:pt x="245" y="91"/>
                  <a:pt x="262" y="69"/>
                  <a:pt x="254" y="71"/>
                </a:cubicBezTo>
                <a:cubicBezTo>
                  <a:pt x="245" y="73"/>
                  <a:pt x="264" y="91"/>
                  <a:pt x="241" y="99"/>
                </a:cubicBezTo>
                <a:cubicBezTo>
                  <a:pt x="217" y="107"/>
                  <a:pt x="150" y="97"/>
                  <a:pt x="110" y="119"/>
                </a:cubicBezTo>
                <a:cubicBezTo>
                  <a:pt x="70" y="141"/>
                  <a:pt x="22" y="209"/>
                  <a:pt x="0" y="233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6" name="Freeform 18"/>
          <p:cNvSpPr>
            <a:spLocks/>
          </p:cNvSpPr>
          <p:nvPr/>
        </p:nvSpPr>
        <p:spPr bwMode="auto">
          <a:xfrm>
            <a:off x="8839200" y="2133601"/>
            <a:ext cx="914400" cy="1063625"/>
          </a:xfrm>
          <a:custGeom>
            <a:avLst/>
            <a:gdLst>
              <a:gd name="T0" fmla="*/ 2147483647 w 587"/>
              <a:gd name="T1" fmla="*/ 2147483647 h 814"/>
              <a:gd name="T2" fmla="*/ 0 w 587"/>
              <a:gd name="T3" fmla="*/ 2147483647 h 814"/>
              <a:gd name="T4" fmla="*/ 2147483647 w 587"/>
              <a:gd name="T5" fmla="*/ 2147483647 h 814"/>
              <a:gd name="T6" fmla="*/ 2147483647 w 587"/>
              <a:gd name="T7" fmla="*/ 2147483647 h 814"/>
              <a:gd name="T8" fmla="*/ 2147483647 w 587"/>
              <a:gd name="T9" fmla="*/ 2147483647 h 814"/>
              <a:gd name="T10" fmla="*/ 2147483647 w 587"/>
              <a:gd name="T11" fmla="*/ 2147483647 h 814"/>
              <a:gd name="T12" fmla="*/ 2147483647 w 587"/>
              <a:gd name="T13" fmla="*/ 2147483647 h 814"/>
              <a:gd name="T14" fmla="*/ 2147483647 w 587"/>
              <a:gd name="T15" fmla="*/ 2147483647 h 814"/>
              <a:gd name="T16" fmla="*/ 2147483647 w 587"/>
              <a:gd name="T17" fmla="*/ 2147483647 h 814"/>
              <a:gd name="T18" fmla="*/ 2147483647 w 587"/>
              <a:gd name="T19" fmla="*/ 2147483647 h 814"/>
              <a:gd name="T20" fmla="*/ 2147483647 w 587"/>
              <a:gd name="T21" fmla="*/ 2147483647 h 814"/>
              <a:gd name="T22" fmla="*/ 2147483647 w 587"/>
              <a:gd name="T23" fmla="*/ 2147483647 h 814"/>
              <a:gd name="T24" fmla="*/ 2147483647 w 587"/>
              <a:gd name="T25" fmla="*/ 2147483647 h 81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87"/>
              <a:gd name="T40" fmla="*/ 0 h 814"/>
              <a:gd name="T41" fmla="*/ 303 w 587"/>
              <a:gd name="T42" fmla="*/ 389 h 81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87" h="814">
                <a:moveTo>
                  <a:pt x="0" y="233"/>
                </a:moveTo>
                <a:cubicBezTo>
                  <a:pt x="2" y="326"/>
                  <a:pt x="108" y="629"/>
                  <a:pt x="120" y="678"/>
                </a:cubicBezTo>
                <a:cubicBezTo>
                  <a:pt x="132" y="727"/>
                  <a:pt x="68" y="512"/>
                  <a:pt x="74" y="526"/>
                </a:cubicBezTo>
                <a:cubicBezTo>
                  <a:pt x="80" y="540"/>
                  <a:pt x="133" y="715"/>
                  <a:pt x="156" y="762"/>
                </a:cubicBezTo>
                <a:cubicBezTo>
                  <a:pt x="179" y="809"/>
                  <a:pt x="162" y="806"/>
                  <a:pt x="210" y="810"/>
                </a:cubicBezTo>
                <a:cubicBezTo>
                  <a:pt x="258" y="814"/>
                  <a:pt x="388" y="814"/>
                  <a:pt x="444" y="788"/>
                </a:cubicBezTo>
                <a:cubicBezTo>
                  <a:pt x="500" y="762"/>
                  <a:pt x="514" y="700"/>
                  <a:pt x="549" y="656"/>
                </a:cubicBezTo>
                <a:cubicBezTo>
                  <a:pt x="508" y="490"/>
                  <a:pt x="575" y="543"/>
                  <a:pt x="574" y="444"/>
                </a:cubicBezTo>
                <a:cubicBezTo>
                  <a:pt x="573" y="345"/>
                  <a:pt x="587" y="118"/>
                  <a:pt x="540" y="59"/>
                </a:cubicBezTo>
                <a:cubicBezTo>
                  <a:pt x="494" y="0"/>
                  <a:pt x="341" y="87"/>
                  <a:pt x="293" y="89"/>
                </a:cubicBezTo>
                <a:cubicBezTo>
                  <a:pt x="245" y="91"/>
                  <a:pt x="262" y="69"/>
                  <a:pt x="254" y="71"/>
                </a:cubicBezTo>
                <a:cubicBezTo>
                  <a:pt x="245" y="73"/>
                  <a:pt x="264" y="91"/>
                  <a:pt x="241" y="99"/>
                </a:cubicBezTo>
                <a:cubicBezTo>
                  <a:pt x="217" y="107"/>
                  <a:pt x="150" y="97"/>
                  <a:pt x="110" y="119"/>
                </a:cubicBezTo>
                <a:cubicBezTo>
                  <a:pt x="70" y="141"/>
                  <a:pt x="22" y="209"/>
                  <a:pt x="0" y="233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7" name="Freeform 18"/>
          <p:cNvSpPr>
            <a:spLocks/>
          </p:cNvSpPr>
          <p:nvPr/>
        </p:nvSpPr>
        <p:spPr bwMode="auto">
          <a:xfrm>
            <a:off x="9677400" y="2133600"/>
            <a:ext cx="838200" cy="838200"/>
          </a:xfrm>
          <a:custGeom>
            <a:avLst/>
            <a:gdLst>
              <a:gd name="T0" fmla="*/ 2147483647 w 587"/>
              <a:gd name="T1" fmla="*/ 2147483647 h 814"/>
              <a:gd name="T2" fmla="*/ 0 w 587"/>
              <a:gd name="T3" fmla="*/ 2147483647 h 814"/>
              <a:gd name="T4" fmla="*/ 2147483647 w 587"/>
              <a:gd name="T5" fmla="*/ 2147483647 h 814"/>
              <a:gd name="T6" fmla="*/ 2147483647 w 587"/>
              <a:gd name="T7" fmla="*/ 2147483647 h 814"/>
              <a:gd name="T8" fmla="*/ 2147483647 w 587"/>
              <a:gd name="T9" fmla="*/ 2147483647 h 814"/>
              <a:gd name="T10" fmla="*/ 2147483647 w 587"/>
              <a:gd name="T11" fmla="*/ 2147483647 h 814"/>
              <a:gd name="T12" fmla="*/ 2147483647 w 587"/>
              <a:gd name="T13" fmla="*/ 2147483647 h 814"/>
              <a:gd name="T14" fmla="*/ 2147483647 w 587"/>
              <a:gd name="T15" fmla="*/ 2147483647 h 814"/>
              <a:gd name="T16" fmla="*/ 2147483647 w 587"/>
              <a:gd name="T17" fmla="*/ 2147483647 h 814"/>
              <a:gd name="T18" fmla="*/ 2147483647 w 587"/>
              <a:gd name="T19" fmla="*/ 2147483647 h 814"/>
              <a:gd name="T20" fmla="*/ 2147483647 w 587"/>
              <a:gd name="T21" fmla="*/ 2147483647 h 814"/>
              <a:gd name="T22" fmla="*/ 2147483647 w 587"/>
              <a:gd name="T23" fmla="*/ 2147483647 h 814"/>
              <a:gd name="T24" fmla="*/ 2147483647 w 587"/>
              <a:gd name="T25" fmla="*/ 2147483647 h 81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87"/>
              <a:gd name="T40" fmla="*/ 0 h 814"/>
              <a:gd name="T41" fmla="*/ 303 w 587"/>
              <a:gd name="T42" fmla="*/ 389 h 81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87" h="814">
                <a:moveTo>
                  <a:pt x="0" y="233"/>
                </a:moveTo>
                <a:cubicBezTo>
                  <a:pt x="2" y="326"/>
                  <a:pt x="108" y="629"/>
                  <a:pt x="120" y="678"/>
                </a:cubicBezTo>
                <a:cubicBezTo>
                  <a:pt x="132" y="727"/>
                  <a:pt x="68" y="512"/>
                  <a:pt x="74" y="526"/>
                </a:cubicBezTo>
                <a:cubicBezTo>
                  <a:pt x="80" y="540"/>
                  <a:pt x="133" y="715"/>
                  <a:pt x="156" y="762"/>
                </a:cubicBezTo>
                <a:cubicBezTo>
                  <a:pt x="179" y="809"/>
                  <a:pt x="162" y="806"/>
                  <a:pt x="210" y="810"/>
                </a:cubicBezTo>
                <a:cubicBezTo>
                  <a:pt x="258" y="814"/>
                  <a:pt x="388" y="814"/>
                  <a:pt x="444" y="788"/>
                </a:cubicBezTo>
                <a:cubicBezTo>
                  <a:pt x="500" y="762"/>
                  <a:pt x="514" y="700"/>
                  <a:pt x="549" y="656"/>
                </a:cubicBezTo>
                <a:cubicBezTo>
                  <a:pt x="508" y="490"/>
                  <a:pt x="575" y="543"/>
                  <a:pt x="574" y="444"/>
                </a:cubicBezTo>
                <a:cubicBezTo>
                  <a:pt x="573" y="345"/>
                  <a:pt x="587" y="118"/>
                  <a:pt x="540" y="59"/>
                </a:cubicBezTo>
                <a:cubicBezTo>
                  <a:pt x="494" y="0"/>
                  <a:pt x="341" y="87"/>
                  <a:pt x="293" y="89"/>
                </a:cubicBezTo>
                <a:cubicBezTo>
                  <a:pt x="245" y="91"/>
                  <a:pt x="262" y="69"/>
                  <a:pt x="254" y="71"/>
                </a:cubicBezTo>
                <a:cubicBezTo>
                  <a:pt x="245" y="73"/>
                  <a:pt x="264" y="91"/>
                  <a:pt x="241" y="99"/>
                </a:cubicBezTo>
                <a:cubicBezTo>
                  <a:pt x="217" y="107"/>
                  <a:pt x="150" y="97"/>
                  <a:pt x="110" y="119"/>
                </a:cubicBezTo>
                <a:cubicBezTo>
                  <a:pt x="70" y="141"/>
                  <a:pt x="22" y="209"/>
                  <a:pt x="0" y="233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95" name="Text Box 107"/>
          <p:cNvSpPr txBox="1">
            <a:spLocks noChangeArrowheads="1"/>
          </p:cNvSpPr>
          <p:nvPr/>
        </p:nvSpPr>
        <p:spPr bwMode="auto">
          <a:xfrm>
            <a:off x="4056064" y="3871913"/>
            <a:ext cx="149542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600" b="1"/>
              <a:t>Cluster</a:t>
            </a:r>
          </a:p>
          <a:p>
            <a:pPr algn="ctr" eaLnBrk="1" hangingPunct="1"/>
            <a:r>
              <a:rPr lang="en-US" altLang="en-US" sz="1600" b="1"/>
              <a:t>Mean rain rate</a:t>
            </a:r>
          </a:p>
          <a:p>
            <a:pPr algn="ctr" eaLnBrk="1" hangingPunct="1"/>
            <a:r>
              <a:rPr lang="en-US" altLang="en-US" sz="1600" b="1"/>
              <a:t>(mm/hr)</a:t>
            </a:r>
          </a:p>
        </p:txBody>
      </p:sp>
      <p:pic>
        <p:nvPicPr>
          <p:cNvPr id="114796" name="Picture 108" descr="TB_RR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4" b="17381"/>
          <a:stretch>
            <a:fillRect/>
          </a:stretch>
        </p:blipFill>
        <p:spPr bwMode="auto">
          <a:xfrm>
            <a:off x="5399088" y="3341688"/>
            <a:ext cx="4011612" cy="175736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</p:pic>
      <p:sp>
        <p:nvSpPr>
          <p:cNvPr id="114797" name="Line 109"/>
          <p:cNvSpPr>
            <a:spLocks noChangeShapeType="1"/>
          </p:cNvSpPr>
          <p:nvPr/>
        </p:nvSpPr>
        <p:spPr bwMode="auto">
          <a:xfrm>
            <a:off x="6159500" y="3790950"/>
            <a:ext cx="0" cy="29845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98" name="Line 110"/>
          <p:cNvSpPr>
            <a:spLocks noChangeShapeType="1"/>
          </p:cNvSpPr>
          <p:nvPr/>
        </p:nvSpPr>
        <p:spPr bwMode="auto">
          <a:xfrm>
            <a:off x="6556375" y="4113213"/>
            <a:ext cx="0" cy="29845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99" name="Line 111"/>
          <p:cNvSpPr>
            <a:spLocks noChangeShapeType="1"/>
          </p:cNvSpPr>
          <p:nvPr/>
        </p:nvSpPr>
        <p:spPr bwMode="auto">
          <a:xfrm>
            <a:off x="6975475" y="4329113"/>
            <a:ext cx="0" cy="29845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01" name="Line 113"/>
          <p:cNvSpPr>
            <a:spLocks noChangeShapeType="1"/>
          </p:cNvSpPr>
          <p:nvPr/>
        </p:nvSpPr>
        <p:spPr bwMode="auto">
          <a:xfrm>
            <a:off x="7802563" y="4557713"/>
            <a:ext cx="0" cy="29845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02" name="Line 114"/>
          <p:cNvSpPr>
            <a:spLocks noChangeShapeType="1"/>
          </p:cNvSpPr>
          <p:nvPr/>
        </p:nvSpPr>
        <p:spPr bwMode="auto">
          <a:xfrm>
            <a:off x="7413625" y="4471988"/>
            <a:ext cx="0" cy="29845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03" name="Text Box 115"/>
          <p:cNvSpPr txBox="1">
            <a:spLocks noChangeArrowheads="1"/>
          </p:cNvSpPr>
          <p:nvPr/>
        </p:nvSpPr>
        <p:spPr bwMode="auto">
          <a:xfrm>
            <a:off x="7662863" y="4229101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FFFF00"/>
                </a:solidFill>
              </a:rPr>
              <a:t>0</a:t>
            </a:r>
          </a:p>
        </p:txBody>
      </p:sp>
      <p:sp>
        <p:nvSpPr>
          <p:cNvPr id="114805" name="Text Box 117"/>
          <p:cNvSpPr txBox="1">
            <a:spLocks noChangeArrowheads="1"/>
          </p:cNvSpPr>
          <p:nvPr/>
        </p:nvSpPr>
        <p:spPr bwMode="auto">
          <a:xfrm>
            <a:off x="6416675" y="3746501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114806" name="Text Box 118"/>
          <p:cNvSpPr txBox="1">
            <a:spLocks noChangeArrowheads="1"/>
          </p:cNvSpPr>
          <p:nvPr/>
        </p:nvSpPr>
        <p:spPr bwMode="auto">
          <a:xfrm>
            <a:off x="6858000" y="4038601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114807" name="Text Box 119"/>
          <p:cNvSpPr txBox="1">
            <a:spLocks noChangeArrowheads="1"/>
          </p:cNvSpPr>
          <p:nvPr/>
        </p:nvSpPr>
        <p:spPr bwMode="auto">
          <a:xfrm>
            <a:off x="7272338" y="4116389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114808" name="Line 120"/>
          <p:cNvSpPr>
            <a:spLocks noChangeShapeType="1"/>
          </p:cNvSpPr>
          <p:nvPr/>
        </p:nvSpPr>
        <p:spPr bwMode="auto">
          <a:xfrm>
            <a:off x="6311900" y="3943350"/>
            <a:ext cx="0" cy="2984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09" name="Text Box 121"/>
          <p:cNvSpPr txBox="1">
            <a:spLocks noChangeArrowheads="1"/>
          </p:cNvSpPr>
          <p:nvPr/>
        </p:nvSpPr>
        <p:spPr bwMode="auto">
          <a:xfrm>
            <a:off x="6181725" y="3619501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14810" name="Line 122"/>
          <p:cNvSpPr>
            <a:spLocks noChangeShapeType="1"/>
          </p:cNvSpPr>
          <p:nvPr/>
        </p:nvSpPr>
        <p:spPr bwMode="auto">
          <a:xfrm>
            <a:off x="6804025" y="4243388"/>
            <a:ext cx="0" cy="2984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11" name="Text Box 123"/>
          <p:cNvSpPr txBox="1">
            <a:spLocks noChangeArrowheads="1"/>
          </p:cNvSpPr>
          <p:nvPr/>
        </p:nvSpPr>
        <p:spPr bwMode="auto">
          <a:xfrm>
            <a:off x="6673850" y="3919539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14814" name="Line 126"/>
          <p:cNvSpPr>
            <a:spLocks noChangeShapeType="1"/>
          </p:cNvSpPr>
          <p:nvPr/>
        </p:nvSpPr>
        <p:spPr bwMode="auto">
          <a:xfrm>
            <a:off x="7510463" y="4497388"/>
            <a:ext cx="0" cy="2984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15" name="Text Box 127"/>
          <p:cNvSpPr txBox="1">
            <a:spLocks noChangeArrowheads="1"/>
          </p:cNvSpPr>
          <p:nvPr/>
        </p:nvSpPr>
        <p:spPr bwMode="auto">
          <a:xfrm>
            <a:off x="7380288" y="4173539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14822" name="Text Box 134"/>
          <p:cNvSpPr txBox="1">
            <a:spLocks noChangeArrowheads="1"/>
          </p:cNvSpPr>
          <p:nvPr/>
        </p:nvSpPr>
        <p:spPr bwMode="auto">
          <a:xfrm>
            <a:off x="5992813" y="3398839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" name="Rectangle 2"/>
          <p:cNvSpPr/>
          <p:nvPr/>
        </p:nvSpPr>
        <p:spPr>
          <a:xfrm>
            <a:off x="8515591" y="6474768"/>
            <a:ext cx="201100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50000"/>
              </a:lnSpc>
            </a:pPr>
            <a:r>
              <a:rPr lang="en-US" altLang="en-US" b="1" dirty="0">
                <a:solidFill>
                  <a:srgbClr val="FFC000"/>
                </a:solidFill>
                <a:cs typeface="Times New Roman" panose="02020603050405020304" pitchFamily="18" charset="0"/>
              </a:rPr>
              <a:t>(</a:t>
            </a:r>
            <a:r>
              <a:rPr lang="en-US" altLang="en-US" sz="1600" b="1" dirty="0">
                <a:solidFill>
                  <a:srgbClr val="FFC000"/>
                </a:solidFill>
                <a:cs typeface="Times New Roman" panose="02020603050405020304" pitchFamily="18" charset="0"/>
              </a:rPr>
              <a:t>Behrangi et al. 2010)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80591" y="1764714"/>
            <a:ext cx="6404088" cy="33294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7227" y="6486455"/>
            <a:ext cx="4945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NASA Earth and Space Science (NESSF) fellowship </a:t>
            </a:r>
          </a:p>
        </p:txBody>
      </p:sp>
      <p:pic>
        <p:nvPicPr>
          <p:cNvPr id="110" name="Picture 13" descr="NASA Logo Bitmap copy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241" y="6325395"/>
            <a:ext cx="658621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67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6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6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6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6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6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6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6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6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6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6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6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6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6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6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114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6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114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6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26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26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2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6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26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11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11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2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26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2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26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114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11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26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 nodeType="clickPar">
                      <p:stCondLst>
                        <p:cond delay="indefinite"/>
                      </p:stCondLst>
                      <p:childTnLst>
                        <p:par>
                          <p:cTn id="1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114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114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26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26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2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114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114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26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26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26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 nodeType="clickPar">
                      <p:stCondLst>
                        <p:cond delay="indefinite"/>
                      </p:stCondLst>
                      <p:childTnLst>
                        <p:par>
                          <p:cTn id="2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114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9" dur="500"/>
                                        <p:tgtEl>
                                          <p:spTgt spid="11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26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26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26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1" dur="5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 nodeType="clickPar">
                      <p:stCondLst>
                        <p:cond delay="indefinite"/>
                      </p:stCondLst>
                      <p:childTnLst>
                        <p:par>
                          <p:cTn id="2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6" dur="500"/>
                                        <p:tgtEl>
                                          <p:spTgt spid="2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26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2" dur="500"/>
                                        <p:tgtEl>
                                          <p:spTgt spid="114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5" dur="500"/>
                                        <p:tgtEl>
                                          <p:spTgt spid="114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8" dur="500"/>
                                        <p:tgtEl>
                                          <p:spTgt spid="26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1" dur="5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 nodeType="clickPar">
                      <p:stCondLst>
                        <p:cond delay="indefinite"/>
                      </p:stCondLst>
                      <p:childTnLst>
                        <p:par>
                          <p:cTn id="2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6" dur="500"/>
                                        <p:tgtEl>
                                          <p:spTgt spid="26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9" dur="500"/>
                                        <p:tgtEl>
                                          <p:spTgt spid="26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2" dur="500"/>
                                        <p:tgtEl>
                                          <p:spTgt spid="114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5" dur="500"/>
                                        <p:tgtEl>
                                          <p:spTgt spid="114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8" dur="500"/>
                                        <p:tgtEl>
                                          <p:spTgt spid="26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1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 nodeType="clickPar">
                      <p:stCondLst>
                        <p:cond delay="indefinite"/>
                      </p:stCondLst>
                      <p:childTnLst>
                        <p:par>
                          <p:cTn id="2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6" dur="500"/>
                                        <p:tgtEl>
                                          <p:spTgt spid="26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9" dur="500"/>
                                        <p:tgtEl>
                                          <p:spTgt spid="26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2" dur="500"/>
                                        <p:tgtEl>
                                          <p:spTgt spid="26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5" dur="500"/>
                                        <p:tgtEl>
                                          <p:spTgt spid="2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8" dur="500"/>
                                        <p:tgtEl>
                                          <p:spTgt spid="114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1" dur="500"/>
                                        <p:tgtEl>
                                          <p:spTgt spid="114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6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animBg="1"/>
      <p:bldP spid="26629" grpId="0"/>
      <p:bldP spid="26634" grpId="0"/>
      <p:bldP spid="26654" grpId="0"/>
      <p:bldP spid="26655" grpId="0"/>
      <p:bldP spid="26657" grpId="0"/>
      <p:bldP spid="26658" grpId="0"/>
      <p:bldP spid="26666" grpId="0"/>
      <p:bldP spid="26667" grpId="0"/>
      <p:bldP spid="26670" grpId="0" animBg="1"/>
      <p:bldP spid="26673" grpId="0"/>
      <p:bldP spid="26678" grpId="0" animBg="1"/>
      <p:bldP spid="26679" grpId="0" animBg="1"/>
      <p:bldP spid="26680" grpId="0" animBg="1"/>
      <p:bldP spid="26681" grpId="0" animBg="1"/>
      <p:bldP spid="26682" grpId="0" animBg="1"/>
      <p:bldP spid="26683" grpId="0" animBg="1"/>
      <p:bldP spid="26684" grpId="0" animBg="1"/>
      <p:bldP spid="26685" grpId="0" animBg="1"/>
      <p:bldP spid="26686" grpId="0"/>
      <p:bldP spid="26687" grpId="0"/>
      <p:bldP spid="26688" grpId="0"/>
      <p:bldP spid="26689" grpId="0"/>
      <p:bldP spid="26690" grpId="0"/>
      <p:bldP spid="26691" grpId="0"/>
      <p:bldP spid="26692" grpId="0"/>
      <p:bldP spid="26693" grpId="0"/>
      <p:bldP spid="26710" grpId="0"/>
      <p:bldP spid="26711" grpId="0"/>
      <p:bldP spid="26713" grpId="0" animBg="1"/>
      <p:bldP spid="26714" grpId="0" animBg="1"/>
      <p:bldP spid="26715" grpId="0" animBg="1"/>
      <p:bldP spid="26716" grpId="0" animBg="1"/>
      <p:bldP spid="26717" grpId="0" animBg="1"/>
      <p:bldP spid="26718" grpId="0" animBg="1"/>
      <p:bldP spid="26719" grpId="0" animBg="1"/>
      <p:bldP spid="26720" grpId="0" animBg="1"/>
      <p:bldP spid="114795" grpId="0"/>
      <p:bldP spid="114803" grpId="0"/>
      <p:bldP spid="114805" grpId="0"/>
      <p:bldP spid="114806" grpId="0"/>
      <p:bldP spid="114807" grpId="0"/>
      <p:bldP spid="114809" grpId="0"/>
      <p:bldP spid="114811" grpId="0"/>
      <p:bldP spid="114815" grpId="0"/>
      <p:bldP spid="11482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434790" y="5486400"/>
            <a:ext cx="9233210" cy="14608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24000" y="76200"/>
            <a:ext cx="9144000" cy="1752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="1" i="1" dirty="0">
              <a:solidFill>
                <a:srgbClr val="FFC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1281906"/>
            <a:ext cx="8382000" cy="434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34791" y="1143000"/>
            <a:ext cx="920482" cy="434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94" y="2164324"/>
            <a:ext cx="6601907" cy="2987800"/>
          </a:xfrm>
          <a:prstGeom prst="rect">
            <a:avLst/>
          </a:prstGeo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280476" y="1281906"/>
            <a:ext cx="295842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Passive microwave  sensors used in combined products during TRMM era</a:t>
            </a:r>
          </a:p>
        </p:txBody>
      </p:sp>
      <p:pic>
        <p:nvPicPr>
          <p:cNvPr id="11" name="Picture 11"/>
          <p:cNvPicPr>
            <a:picLocks noChangeAspect="1" noChangeArrowheads="1"/>
          </p:cNvPicPr>
          <p:nvPr/>
        </p:nvPicPr>
        <p:blipFill rotWithShape="1">
          <a:blip r:embed="rId3" cstate="print"/>
          <a:srcRect r="59078"/>
          <a:stretch/>
        </p:blipFill>
        <p:spPr bwMode="auto">
          <a:xfrm>
            <a:off x="1616990" y="2166293"/>
            <a:ext cx="2159716" cy="3631978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5748335" y="1777726"/>
            <a:ext cx="37433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i="1" dirty="0">
                <a:solidFill>
                  <a:srgbClr val="FFC000"/>
                </a:solidFill>
              </a:rPr>
              <a:t>Global Operational REFAME</a:t>
            </a:r>
          </a:p>
        </p:txBody>
      </p:sp>
      <p:sp>
        <p:nvSpPr>
          <p:cNvPr id="7" name="Rectangle 6"/>
          <p:cNvSpPr/>
          <p:nvPr/>
        </p:nvSpPr>
        <p:spPr>
          <a:xfrm>
            <a:off x="4489752" y="5361969"/>
            <a:ext cx="58033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FFC000"/>
                </a:solidFill>
              </a:rPr>
              <a:t>Every 30 min at ~ 0.08x0.08 deg. resolution 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40" y="5001339"/>
            <a:ext cx="5486321" cy="167755"/>
          </a:xfrm>
          <a:prstGeom prst="rect">
            <a:avLst/>
          </a:prstGeom>
        </p:spPr>
      </p:pic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1524000" y="-114300"/>
            <a:ext cx="9144000" cy="95410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50000"/>
              </a:lnSpc>
            </a:pPr>
            <a:endParaRPr lang="en-US" altLang="en-US" sz="2800" b="1" i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>
              <a:lnSpc>
                <a:spcPct val="50000"/>
              </a:lnSpc>
            </a:pPr>
            <a:r>
              <a:rPr lang="en-US" altLang="en-US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REFAME</a:t>
            </a:r>
            <a:r>
              <a:rPr lang="en-US" altLang="en-US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50000"/>
              </a:lnSpc>
            </a:pPr>
            <a:endParaRPr lang="en-US" altLang="en-US" b="1" i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>
              <a:lnSpc>
                <a:spcPct val="50000"/>
              </a:lnSpc>
            </a:pPr>
            <a:r>
              <a:rPr lang="en-US" altLang="en-US" sz="20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Rain Estimation using Forward Adjusted Advection of Microwave Estimates</a:t>
            </a:r>
            <a:endParaRPr lang="en-US" altLang="en-US" b="1" i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41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urrbox2_c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89014"/>
            <a:ext cx="3257550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Picture 3" descr="hurr1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85"/>
          <a:stretch>
            <a:fillRect/>
          </a:stretch>
        </p:blipFill>
        <p:spPr bwMode="auto">
          <a:xfrm>
            <a:off x="5095876" y="2551113"/>
            <a:ext cx="4587875" cy="364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5181601" y="1658938"/>
            <a:ext cx="41052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sz="1600" i="1">
                <a:cs typeface="Times New Roman" panose="02020603050405020304" pitchFamily="18" charset="0"/>
              </a:rPr>
              <a:t>GOES-East TIR (Band 4) </a:t>
            </a:r>
          </a:p>
          <a:p>
            <a:r>
              <a:rPr lang="en-GB" altLang="en-US" sz="1600" i="1">
                <a:cs typeface="Times New Roman" panose="02020603050405020304" pitchFamily="18" charset="0"/>
              </a:rPr>
              <a:t>Hurricane Georges, </a:t>
            </a:r>
          </a:p>
          <a:p>
            <a:r>
              <a:rPr lang="en-GB" altLang="en-US" sz="1600" i="1">
                <a:cs typeface="Times New Roman" panose="02020603050405020304" pitchFamily="18" charset="0"/>
              </a:rPr>
              <a:t>17:02-17:15 GMT, 28th September 1998.</a:t>
            </a:r>
            <a:r>
              <a:rPr lang="en-GB" altLang="en-US" sz="1400" i="1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1758951" y="3878264"/>
            <a:ext cx="313531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GB" altLang="en-US" sz="1600" i="1"/>
              <a:t>(</a:t>
            </a:r>
            <a:r>
              <a:rPr lang="en-GB" altLang="en-US" sz="2000" i="1"/>
              <a:t>above) GOES-East IR image for 17:02 GMT</a:t>
            </a:r>
          </a:p>
          <a:p>
            <a:pPr eaLnBrk="1" hangingPunct="1"/>
            <a:endParaRPr lang="en-GB" altLang="en-US" sz="2000" i="1"/>
          </a:p>
          <a:p>
            <a:pPr eaLnBrk="1" hangingPunct="1"/>
            <a:r>
              <a:rPr lang="en-GB" altLang="en-US" sz="2000" i="1"/>
              <a:t>(right) Forward displacement vectors, scaled to 40% of their true magnitudes</a:t>
            </a: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1619250" y="87313"/>
            <a:ext cx="8153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GB" altLang="en-US" sz="2800" b="1" dirty="0">
                <a:solidFill>
                  <a:srgbClr val="0070C0"/>
                </a:solidFill>
                <a:cs typeface="Times New Roman" panose="02020603050405020304" pitchFamily="18" charset="0"/>
              </a:rPr>
              <a:t>Cloud Advection Vector</a:t>
            </a: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6296025" y="6137276"/>
            <a:ext cx="26365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sz="1400" b="1" i="1">
                <a:latin typeface="Calibri" panose="020F0502020204030204" pitchFamily="34" charset="0"/>
              </a:rPr>
              <a:t>Reference: Bellerby, TGARS, 2006</a:t>
            </a:r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5280026" y="1014413"/>
            <a:ext cx="5056449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i="1">
                <a:solidFill>
                  <a:schemeClr val="accent2"/>
                </a:solidFill>
                <a:cs typeface="Times New Roman" panose="02020603050405020304" pitchFamily="18" charset="0"/>
              </a:rPr>
              <a:t>Tracking cloud movement using GEO IR Image</a:t>
            </a:r>
          </a:p>
        </p:txBody>
      </p:sp>
      <p:graphicFrame>
        <p:nvGraphicFramePr>
          <p:cNvPr id="57353" name="Object 2"/>
          <p:cNvGraphicFramePr>
            <a:graphicFrameLocks noChangeAspect="1"/>
          </p:cNvGraphicFramePr>
          <p:nvPr/>
        </p:nvGraphicFramePr>
        <p:xfrm>
          <a:off x="9525000" y="5867400"/>
          <a:ext cx="95408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Photo Editor Photo" r:id="rId5" imgW="21904762" imgH="10964806" progId="MSPhotoEd.3">
                  <p:embed/>
                </p:oleObj>
              </mc:Choice>
              <mc:Fallback>
                <p:oleObj name="Photo Editor Photo" r:id="rId5" imgW="21904762" imgH="10964806" progId="MSPhotoEd.3">
                  <p:embed/>
                  <p:pic>
                    <p:nvPicPr>
                      <p:cNvPr id="5735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0" y="5867400"/>
                        <a:ext cx="954088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71242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8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pic>
        <p:nvPicPr>
          <p:cNvPr id="59395" name="Picture 2" descr="PlotDecaynexr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" t="6355" r="8150" b="-99"/>
          <a:stretch>
            <a:fillRect/>
          </a:stretch>
        </p:blipFill>
        <p:spPr bwMode="auto">
          <a:xfrm>
            <a:off x="3276600" y="57150"/>
            <a:ext cx="510540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3" descr="decay2oct16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2" t="48793" r="8333" b="2777"/>
          <a:stretch>
            <a:fillRect/>
          </a:stretch>
        </p:blipFill>
        <p:spPr bwMode="auto">
          <a:xfrm>
            <a:off x="3581400" y="3810001"/>
            <a:ext cx="4953000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9397" name="Group 4"/>
          <p:cNvGrpSpPr>
            <a:grpSpLocks/>
          </p:cNvGrpSpPr>
          <p:nvPr/>
        </p:nvGrpSpPr>
        <p:grpSpPr bwMode="auto">
          <a:xfrm>
            <a:off x="4032250" y="5410200"/>
            <a:ext cx="1225550" cy="488950"/>
            <a:chOff x="4752" y="1674"/>
            <a:chExt cx="772" cy="308"/>
          </a:xfrm>
        </p:grpSpPr>
        <p:pic>
          <p:nvPicPr>
            <p:cNvPr id="59399" name="Picture 5" descr="decay2oct16_2le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917" t="15987" r="21083" b="76495"/>
            <a:stretch>
              <a:fillRect/>
            </a:stretch>
          </p:blipFill>
          <p:spPr bwMode="auto">
            <a:xfrm>
              <a:off x="4752" y="1680"/>
              <a:ext cx="288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400" name="Text Box 6"/>
            <p:cNvSpPr txBox="1">
              <a:spLocks noChangeArrowheads="1"/>
            </p:cNvSpPr>
            <p:nvPr/>
          </p:nvSpPr>
          <p:spPr bwMode="auto">
            <a:xfrm>
              <a:off x="5040" y="1674"/>
              <a:ext cx="414" cy="1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100">
                  <a:latin typeface="Arial" panose="020B0604020202020204" pitchFamily="34" charset="0"/>
                </a:rPr>
                <a:t>MWadv</a:t>
              </a:r>
            </a:p>
          </p:txBody>
        </p:sp>
        <p:sp>
          <p:nvSpPr>
            <p:cNvPr id="59401" name="Text Box 7"/>
            <p:cNvSpPr txBox="1">
              <a:spLocks noChangeArrowheads="1"/>
            </p:cNvSpPr>
            <p:nvPr/>
          </p:nvSpPr>
          <p:spPr bwMode="auto">
            <a:xfrm>
              <a:off x="5040" y="1818"/>
              <a:ext cx="484" cy="1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100">
                  <a:latin typeface="Arial" panose="020B0604020202020204" pitchFamily="34" charset="0"/>
                </a:rPr>
                <a:t>REFAME</a:t>
              </a:r>
            </a:p>
          </p:txBody>
        </p:sp>
      </p:grpSp>
      <p:sp>
        <p:nvSpPr>
          <p:cNvPr id="59398" name="Text Box 10"/>
          <p:cNvSpPr txBox="1">
            <a:spLocks noChangeArrowheads="1"/>
          </p:cNvSpPr>
          <p:nvPr/>
        </p:nvSpPr>
        <p:spPr bwMode="auto">
          <a:xfrm rot="-5400000">
            <a:off x="2035969" y="1716882"/>
            <a:ext cx="2894013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600">
                <a:latin typeface="Arial" panose="020B0604020202020204" pitchFamily="34" charset="0"/>
              </a:rPr>
              <a:t>COR  compared to  NEXRAD </a:t>
            </a:r>
          </a:p>
        </p:txBody>
      </p:sp>
    </p:spTree>
    <p:extLst>
      <p:ext uri="{BB962C8B-B14F-4D97-AF65-F5344CB8AC3E}">
        <p14:creationId xmlns:p14="http://schemas.microsoft.com/office/powerpoint/2010/main" val="1762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7458" name="Picture 2" descr="CaseStudy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58" b="80354"/>
          <a:stretch>
            <a:fillRect/>
          </a:stretch>
        </p:blipFill>
        <p:spPr bwMode="auto">
          <a:xfrm>
            <a:off x="1638300" y="919164"/>
            <a:ext cx="8115300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7459" name="Picture 3" descr="CaseStudy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6" r="8958" b="69725"/>
          <a:stretch>
            <a:fillRect/>
          </a:stretch>
        </p:blipFill>
        <p:spPr bwMode="auto">
          <a:xfrm>
            <a:off x="1638300" y="1905000"/>
            <a:ext cx="81153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7460" name="Picture 4" descr="CaseStudy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75" r="8958" b="59096"/>
          <a:stretch>
            <a:fillRect/>
          </a:stretch>
        </p:blipFill>
        <p:spPr bwMode="auto">
          <a:xfrm>
            <a:off x="1638300" y="2438400"/>
            <a:ext cx="81153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7461" name="Picture 5" descr="CaseStudy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04" r="8958" b="49985"/>
          <a:stretch>
            <a:fillRect/>
          </a:stretch>
        </p:blipFill>
        <p:spPr bwMode="auto">
          <a:xfrm>
            <a:off x="1638300" y="2971800"/>
            <a:ext cx="8115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7462" name="Picture 6" descr="CaseStudy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15" r="8958" b="37837"/>
          <a:stretch>
            <a:fillRect/>
          </a:stretch>
        </p:blipFill>
        <p:spPr bwMode="auto">
          <a:xfrm>
            <a:off x="1638300" y="3429000"/>
            <a:ext cx="81153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7463" name="Picture 7" descr="CaseStudy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64" r="8958" b="28725"/>
          <a:stretch>
            <a:fillRect/>
          </a:stretch>
        </p:blipFill>
        <p:spPr bwMode="auto">
          <a:xfrm>
            <a:off x="1638300" y="4038600"/>
            <a:ext cx="8115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7464" name="Picture 8" descr="CaseStudy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75" r="8958" b="19614"/>
          <a:stretch>
            <a:fillRect/>
          </a:stretch>
        </p:blipFill>
        <p:spPr bwMode="auto">
          <a:xfrm>
            <a:off x="1638300" y="4495800"/>
            <a:ext cx="8115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7465" name="Picture 9" descr="CaseStudy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05" r="8958"/>
          <a:stretch>
            <a:fillRect/>
          </a:stretch>
        </p:blipFill>
        <p:spPr bwMode="auto">
          <a:xfrm>
            <a:off x="1638300" y="5029200"/>
            <a:ext cx="81153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7466" name="Picture 10" descr="CaseStudy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96" b="65169"/>
          <a:stretch>
            <a:fillRect/>
          </a:stretch>
        </p:blipFill>
        <p:spPr bwMode="auto">
          <a:xfrm>
            <a:off x="9829801" y="919164"/>
            <a:ext cx="722313" cy="174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7467" name="Picture 11" descr="CaseStudy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96" t="36349" b="39354"/>
          <a:stretch>
            <a:fillRect/>
          </a:stretch>
        </p:blipFill>
        <p:spPr bwMode="auto">
          <a:xfrm>
            <a:off x="9829801" y="2743200"/>
            <a:ext cx="72231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67651" y="6267450"/>
            <a:ext cx="2055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Behrangi et al. 2010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619250" y="87313"/>
            <a:ext cx="8153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GB" altLang="en-US" sz="2800" b="1" dirty="0">
                <a:solidFill>
                  <a:srgbClr val="0070C0"/>
                </a:solidFill>
                <a:cs typeface="Times New Roman" panose="02020603050405020304" pitchFamily="18" charset="0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170502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8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87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87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01102" y="6339959"/>
            <a:ext cx="1323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/ra1/ali/test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96543" y="2543175"/>
            <a:ext cx="62282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Fundamentals of VIS/IR-based precipitation estimation </a:t>
            </a:r>
          </a:p>
        </p:txBody>
      </p:sp>
    </p:spTree>
    <p:extLst>
      <p:ext uri="{BB962C8B-B14F-4D97-AF65-F5344CB8AC3E}">
        <p14:creationId xmlns:p14="http://schemas.microsoft.com/office/powerpoint/2010/main" val="128826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nim2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989" y="792493"/>
            <a:ext cx="7357470" cy="539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77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mage result for troposphere tempera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071" y="2030558"/>
            <a:ext cx="3826700" cy="410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2476" y="1253794"/>
            <a:ext cx="4457700" cy="487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80479" y="183079"/>
            <a:ext cx="4141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Infrared (IR) Spectrum/Image  </a:t>
            </a:r>
          </a:p>
        </p:txBody>
      </p:sp>
    </p:spTree>
    <p:extLst>
      <p:ext uri="{BB962C8B-B14F-4D97-AF65-F5344CB8AC3E}">
        <p14:creationId xmlns:p14="http://schemas.microsoft.com/office/powerpoint/2010/main" val="34949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age result for Clouds airplan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30"/>
          <a:stretch/>
        </p:blipFill>
        <p:spPr bwMode="auto">
          <a:xfrm>
            <a:off x="1996223" y="844008"/>
            <a:ext cx="4483332" cy="2676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Image result for satellite cloud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4" t="19314" r="6947" b="9596"/>
          <a:stretch/>
        </p:blipFill>
        <p:spPr bwMode="auto">
          <a:xfrm>
            <a:off x="1996223" y="3609510"/>
            <a:ext cx="4483332" cy="299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80479" y="183079"/>
            <a:ext cx="3379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Visible Spectrum/Image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776" y="844008"/>
            <a:ext cx="3609975" cy="270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8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850" y="5463198"/>
            <a:ext cx="1581150" cy="11138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362326" y="0"/>
            <a:ext cx="5724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GOES-East - Regional sector view: Southern Plains</a:t>
            </a:r>
          </a:p>
        </p:txBody>
      </p:sp>
    </p:spTree>
    <p:extLst>
      <p:ext uri="{BB962C8B-B14F-4D97-AF65-F5344CB8AC3E}">
        <p14:creationId xmlns:p14="http://schemas.microsoft.com/office/powerpoint/2010/main" val="418342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534891" y="3147169"/>
            <a:ext cx="352425" cy="12668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9725" y="5618064"/>
            <a:ext cx="1410433" cy="8113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16759" t="11039" r="-1" b="6493"/>
          <a:stretch/>
        </p:blipFill>
        <p:spPr>
          <a:xfrm rot="10800000">
            <a:off x="9534889" y="2038350"/>
            <a:ext cx="333011" cy="120967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62326" y="0"/>
            <a:ext cx="5724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GOES-East - Regional sector view: Southern Plains</a:t>
            </a:r>
          </a:p>
        </p:txBody>
      </p:sp>
    </p:spTree>
    <p:extLst>
      <p:ext uri="{BB962C8B-B14F-4D97-AF65-F5344CB8AC3E}">
        <p14:creationId xmlns:p14="http://schemas.microsoft.com/office/powerpoint/2010/main" val="137745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0" y="5305425"/>
            <a:ext cx="1535086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72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725</Words>
  <Application>Microsoft Office PowerPoint</Application>
  <PresentationFormat>Widescreen</PresentationFormat>
  <Paragraphs>174</Paragraphs>
  <Slides>22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Arabic Typesetting</vt:lpstr>
      <vt:lpstr>Arial</vt:lpstr>
      <vt:lpstr>Arial Rounded MT Bold</vt:lpstr>
      <vt:lpstr>Calibri</vt:lpstr>
      <vt:lpstr>Calibri Light</vt:lpstr>
      <vt:lpstr>Helvetica</vt:lpstr>
      <vt:lpstr>Times</vt:lpstr>
      <vt:lpstr>Times New Roman</vt:lpstr>
      <vt:lpstr>Office Theme</vt:lpstr>
      <vt:lpstr>Document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Behrangi, Ali - (behrangi)</dc:creator>
  <cp:lastModifiedBy>Castro</cp:lastModifiedBy>
  <cp:revision>1</cp:revision>
  <dcterms:created xsi:type="dcterms:W3CDTF">2019-02-13T23:41:49Z</dcterms:created>
  <dcterms:modified xsi:type="dcterms:W3CDTF">2019-02-15T18:04:58Z</dcterms:modified>
</cp:coreProperties>
</file>