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embeddings/oleObject1.bin" ContentType="application/vnd.openxmlformats-officedocument.oleObject"/>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64"/>
  </p:notesMasterIdLst>
  <p:handoutMasterIdLst>
    <p:handoutMasterId r:id="rId65"/>
  </p:handoutMasterIdLst>
  <p:sldIdLst>
    <p:sldId id="643" r:id="rId2"/>
    <p:sldId id="644" r:id="rId3"/>
    <p:sldId id="641" r:id="rId4"/>
    <p:sldId id="264" r:id="rId5"/>
    <p:sldId id="342" r:id="rId6"/>
    <p:sldId id="593" r:id="rId7"/>
    <p:sldId id="345" r:id="rId8"/>
    <p:sldId id="612" r:id="rId9"/>
    <p:sldId id="603" r:id="rId10"/>
    <p:sldId id="348" r:id="rId11"/>
    <p:sldId id="351" r:id="rId12"/>
    <p:sldId id="604" r:id="rId13"/>
    <p:sldId id="503" r:id="rId14"/>
    <p:sldId id="592" r:id="rId15"/>
    <p:sldId id="356" r:id="rId16"/>
    <p:sldId id="614" r:id="rId17"/>
    <p:sldId id="366" r:id="rId18"/>
    <p:sldId id="598" r:id="rId19"/>
    <p:sldId id="594" r:id="rId20"/>
    <p:sldId id="642" r:id="rId21"/>
    <p:sldId id="600" r:id="rId22"/>
    <p:sldId id="557" r:id="rId23"/>
    <p:sldId id="375" r:id="rId24"/>
    <p:sldId id="510" r:id="rId25"/>
    <p:sldId id="508" r:id="rId26"/>
    <p:sldId id="509" r:id="rId27"/>
    <p:sldId id="579" r:id="rId28"/>
    <p:sldId id="578" r:id="rId29"/>
    <p:sldId id="619" r:id="rId30"/>
    <p:sldId id="577" r:id="rId31"/>
    <p:sldId id="511" r:id="rId32"/>
    <p:sldId id="514" r:id="rId33"/>
    <p:sldId id="580" r:id="rId34"/>
    <p:sldId id="512" r:id="rId35"/>
    <p:sldId id="581" r:id="rId36"/>
    <p:sldId id="524" r:id="rId37"/>
    <p:sldId id="617" r:id="rId38"/>
    <p:sldId id="590" r:id="rId39"/>
    <p:sldId id="607" r:id="rId40"/>
    <p:sldId id="626" r:id="rId41"/>
    <p:sldId id="637" r:id="rId42"/>
    <p:sldId id="650" r:id="rId43"/>
    <p:sldId id="621" r:id="rId44"/>
    <p:sldId id="622" r:id="rId45"/>
    <p:sldId id="624" r:id="rId46"/>
    <p:sldId id="625" r:id="rId47"/>
    <p:sldId id="648" r:id="rId48"/>
    <p:sldId id="649" r:id="rId49"/>
    <p:sldId id="651" r:id="rId50"/>
    <p:sldId id="653" r:id="rId51"/>
    <p:sldId id="628" r:id="rId52"/>
    <p:sldId id="630" r:id="rId53"/>
    <p:sldId id="633" r:id="rId54"/>
    <p:sldId id="608" r:id="rId55"/>
    <p:sldId id="652" r:id="rId56"/>
    <p:sldId id="647" r:id="rId57"/>
    <p:sldId id="610" r:id="rId58"/>
    <p:sldId id="631" r:id="rId59"/>
    <p:sldId id="373" r:id="rId60"/>
    <p:sldId id="505" r:id="rId61"/>
    <p:sldId id="639" r:id="rId62"/>
    <p:sldId id="640" r:id="rId63"/>
  </p:sldIdLst>
  <p:sldSz cx="9144000" cy="6858000" type="screen4x3"/>
  <p:notesSz cx="6858000" cy="9144000"/>
  <p:defaultTextStyle>
    <a:defPPr>
      <a:defRPr lang="en-US"/>
    </a:defPPr>
    <a:lvl1pPr algn="ctr" rtl="0" eaLnBrk="0" fontAlgn="base" hangingPunct="0">
      <a:spcBef>
        <a:spcPct val="0"/>
      </a:spcBef>
      <a:spcAft>
        <a:spcPct val="0"/>
      </a:spcAft>
      <a:defRPr sz="3200" kern="1200">
        <a:solidFill>
          <a:srgbClr val="FF0000"/>
        </a:solidFill>
        <a:latin typeface="Comic Sans MS" pitchFamily="-1" charset="0"/>
        <a:ea typeface="ＭＳ Ｐゴシック" pitchFamily="-1" charset="-128"/>
        <a:cs typeface="ＭＳ Ｐゴシック" pitchFamily="-1" charset="-128"/>
      </a:defRPr>
    </a:lvl1pPr>
    <a:lvl2pPr marL="457200" algn="ctr" rtl="0" eaLnBrk="0" fontAlgn="base" hangingPunct="0">
      <a:spcBef>
        <a:spcPct val="0"/>
      </a:spcBef>
      <a:spcAft>
        <a:spcPct val="0"/>
      </a:spcAft>
      <a:defRPr sz="3200" kern="1200">
        <a:solidFill>
          <a:srgbClr val="FF0000"/>
        </a:solidFill>
        <a:latin typeface="Comic Sans MS" pitchFamily="-1" charset="0"/>
        <a:ea typeface="ＭＳ Ｐゴシック" pitchFamily="-1" charset="-128"/>
        <a:cs typeface="ＭＳ Ｐゴシック" pitchFamily="-1" charset="-128"/>
      </a:defRPr>
    </a:lvl2pPr>
    <a:lvl3pPr marL="914400" algn="ctr" rtl="0" eaLnBrk="0" fontAlgn="base" hangingPunct="0">
      <a:spcBef>
        <a:spcPct val="0"/>
      </a:spcBef>
      <a:spcAft>
        <a:spcPct val="0"/>
      </a:spcAft>
      <a:defRPr sz="3200" kern="1200">
        <a:solidFill>
          <a:srgbClr val="FF0000"/>
        </a:solidFill>
        <a:latin typeface="Comic Sans MS" pitchFamily="-1" charset="0"/>
        <a:ea typeface="ＭＳ Ｐゴシック" pitchFamily="-1" charset="-128"/>
        <a:cs typeface="ＭＳ Ｐゴシック" pitchFamily="-1" charset="-128"/>
      </a:defRPr>
    </a:lvl3pPr>
    <a:lvl4pPr marL="1371600" algn="ctr" rtl="0" eaLnBrk="0" fontAlgn="base" hangingPunct="0">
      <a:spcBef>
        <a:spcPct val="0"/>
      </a:spcBef>
      <a:spcAft>
        <a:spcPct val="0"/>
      </a:spcAft>
      <a:defRPr sz="3200" kern="1200">
        <a:solidFill>
          <a:srgbClr val="FF0000"/>
        </a:solidFill>
        <a:latin typeface="Comic Sans MS" pitchFamily="-1" charset="0"/>
        <a:ea typeface="ＭＳ Ｐゴシック" pitchFamily="-1" charset="-128"/>
        <a:cs typeface="ＭＳ Ｐゴシック" pitchFamily="-1" charset="-128"/>
      </a:defRPr>
    </a:lvl4pPr>
    <a:lvl5pPr marL="1828800" algn="ctr" rtl="0" eaLnBrk="0" fontAlgn="base" hangingPunct="0">
      <a:spcBef>
        <a:spcPct val="0"/>
      </a:spcBef>
      <a:spcAft>
        <a:spcPct val="0"/>
      </a:spcAft>
      <a:defRPr sz="3200" kern="1200">
        <a:solidFill>
          <a:srgbClr val="FF0000"/>
        </a:solidFill>
        <a:latin typeface="Comic Sans MS" pitchFamily="-1" charset="0"/>
        <a:ea typeface="ＭＳ Ｐゴシック" pitchFamily="-1" charset="-128"/>
        <a:cs typeface="ＭＳ Ｐゴシック" pitchFamily="-1" charset="-128"/>
      </a:defRPr>
    </a:lvl5pPr>
    <a:lvl6pPr marL="2286000" algn="l" defTabSz="457200" rtl="0" eaLnBrk="1" latinLnBrk="0" hangingPunct="1">
      <a:defRPr sz="3200" kern="1200">
        <a:solidFill>
          <a:srgbClr val="FF0000"/>
        </a:solidFill>
        <a:latin typeface="Comic Sans MS" pitchFamily="-1" charset="0"/>
        <a:ea typeface="ＭＳ Ｐゴシック" pitchFamily="-1" charset="-128"/>
        <a:cs typeface="ＭＳ Ｐゴシック" pitchFamily="-1" charset="-128"/>
      </a:defRPr>
    </a:lvl6pPr>
    <a:lvl7pPr marL="2743200" algn="l" defTabSz="457200" rtl="0" eaLnBrk="1" latinLnBrk="0" hangingPunct="1">
      <a:defRPr sz="3200" kern="1200">
        <a:solidFill>
          <a:srgbClr val="FF0000"/>
        </a:solidFill>
        <a:latin typeface="Comic Sans MS" pitchFamily="-1" charset="0"/>
        <a:ea typeface="ＭＳ Ｐゴシック" pitchFamily="-1" charset="-128"/>
        <a:cs typeface="ＭＳ Ｐゴシック" pitchFamily="-1" charset="-128"/>
      </a:defRPr>
    </a:lvl7pPr>
    <a:lvl8pPr marL="3200400" algn="l" defTabSz="457200" rtl="0" eaLnBrk="1" latinLnBrk="0" hangingPunct="1">
      <a:defRPr sz="3200" kern="1200">
        <a:solidFill>
          <a:srgbClr val="FF0000"/>
        </a:solidFill>
        <a:latin typeface="Comic Sans MS" pitchFamily="-1" charset="0"/>
        <a:ea typeface="ＭＳ Ｐゴシック" pitchFamily="-1" charset="-128"/>
        <a:cs typeface="ＭＳ Ｐゴシック" pitchFamily="-1" charset="-128"/>
      </a:defRPr>
    </a:lvl8pPr>
    <a:lvl9pPr marL="3657600" algn="l" defTabSz="457200" rtl="0" eaLnBrk="1" latinLnBrk="0" hangingPunct="1">
      <a:defRPr sz="3200" kern="1200">
        <a:solidFill>
          <a:srgbClr val="FF0000"/>
        </a:solidFill>
        <a:latin typeface="Comic Sans MS" pitchFamily="-1" charset="0"/>
        <a:ea typeface="ＭＳ Ｐゴシック" pitchFamily="-1" charset="-128"/>
        <a:cs typeface="ＭＳ Ｐゴシック" pitchFamily="-1"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CFD"/>
    <a:srgbClr val="CBEAFB"/>
    <a:srgbClr val="C2E0F0"/>
    <a:srgbClr val="FF80FF"/>
    <a:srgbClr val="FEF3DF"/>
    <a:srgbClr val="CDECFF"/>
    <a:srgbClr val="FEF4D3"/>
    <a:srgbClr val="CCCCE9"/>
    <a:srgbClr val="CCCCCC"/>
    <a:srgbClr val="C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2771" autoAdjust="0"/>
    <p:restoredTop sz="94660"/>
  </p:normalViewPr>
  <p:slideViewPr>
    <p:cSldViewPr showGuides="1">
      <p:cViewPr>
        <p:scale>
          <a:sx n="100" d="100"/>
          <a:sy n="100" d="100"/>
        </p:scale>
        <p:origin x="-616"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handoutMaster" Target="handoutMasters/handoutMaster1.xml"/><Relationship Id="rId66" Type="http://schemas.openxmlformats.org/officeDocument/2006/relationships/printerSettings" Target="printerSettings/printerSettings1.bin"/><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atin typeface="Comic Sans MS" charset="0"/>
                <a:ea typeface="ＭＳ Ｐゴシック" charset="-128"/>
                <a:cs typeface="ＭＳ Ｐゴシック" charset="-128"/>
              </a:defRPr>
            </a:lvl1pPr>
          </a:lstStyle>
          <a:p>
            <a:pPr>
              <a:defRPr/>
            </a:pPr>
            <a:endParaRPr lang="en-US" dirty="0"/>
          </a:p>
        </p:txBody>
      </p:sp>
      <p:sp>
        <p:nvSpPr>
          <p:cNvPr id="2406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Comic Sans MS" charset="0"/>
                <a:ea typeface="ＭＳ Ｐゴシック" charset="-128"/>
                <a:cs typeface="ＭＳ Ｐゴシック" charset="-128"/>
              </a:defRPr>
            </a:lvl1pPr>
          </a:lstStyle>
          <a:p>
            <a:pPr>
              <a:defRPr/>
            </a:pPr>
            <a:fld id="{F1E6A553-E88F-CA42-BBD1-DBBEA6D7A188}" type="datetime1">
              <a:rPr lang="en-US"/>
              <a:pPr>
                <a:defRPr/>
              </a:pPr>
              <a:t>12/2/16</a:t>
            </a:fld>
            <a:endParaRPr lang="en-US" dirty="0"/>
          </a:p>
        </p:txBody>
      </p:sp>
      <p:sp>
        <p:nvSpPr>
          <p:cNvPr id="2406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atin typeface="Comic Sans MS" charset="0"/>
                <a:ea typeface="ＭＳ Ｐゴシック" charset="-128"/>
                <a:cs typeface="ＭＳ Ｐゴシック" charset="-128"/>
              </a:defRPr>
            </a:lvl1pPr>
          </a:lstStyle>
          <a:p>
            <a:pPr>
              <a:defRPr/>
            </a:pPr>
            <a:endParaRPr lang="en-US" dirty="0"/>
          </a:p>
        </p:txBody>
      </p:sp>
      <p:sp>
        <p:nvSpPr>
          <p:cNvPr id="2406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Comic Sans MS" charset="0"/>
                <a:ea typeface="ＭＳ Ｐゴシック" charset="-128"/>
                <a:cs typeface="ＭＳ Ｐゴシック" charset="-128"/>
              </a:defRPr>
            </a:lvl1pPr>
          </a:lstStyle>
          <a:p>
            <a:pPr>
              <a:defRPr/>
            </a:pPr>
            <a:fld id="{96375BE2-9EE3-F44F-BAB7-8A46BEB5224F}" type="slidenum">
              <a:rPr lang="en-US"/>
              <a:pPr>
                <a:defRPr/>
              </a:pPr>
              <a:t>‹#›</a:t>
            </a:fld>
            <a:endParaRPr lang="en-US" dirty="0"/>
          </a:p>
        </p:txBody>
      </p:sp>
    </p:spTree>
    <p:extLst>
      <p:ext uri="{BB962C8B-B14F-4D97-AF65-F5344CB8AC3E}">
        <p14:creationId xmlns:p14="http://schemas.microsoft.com/office/powerpoint/2010/main" val="363442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ea typeface="ＭＳ Ｐゴシック" charset="-128"/>
                <a:cs typeface="ＭＳ Ｐゴシック" charset="-128"/>
              </a:defRPr>
            </a:lvl1pPr>
          </a:lstStyle>
          <a:p>
            <a:pPr>
              <a:defRPr/>
            </a:pPr>
            <a:endParaRPr lang="en-US" dirty="0"/>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ea typeface="ＭＳ Ｐゴシック" charset="-128"/>
                <a:cs typeface="ＭＳ Ｐゴシック" charset="-128"/>
              </a:defRPr>
            </a:lvl1pPr>
          </a:lstStyle>
          <a:p>
            <a:pPr>
              <a:defRPr/>
            </a:pPr>
            <a:endParaRPr lang="en-US" dirty="0"/>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ea typeface="ＭＳ Ｐゴシック" charset="-128"/>
                <a:cs typeface="ＭＳ Ｐゴシック" charset="-128"/>
              </a:defRPr>
            </a:lvl1pPr>
          </a:lstStyle>
          <a:p>
            <a:pPr>
              <a:defRPr/>
            </a:pPr>
            <a:endParaRPr lang="en-US" dirty="0"/>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ea typeface="ＭＳ Ｐゴシック" charset="-128"/>
                <a:cs typeface="ＭＳ Ｐゴシック" charset="-128"/>
              </a:defRPr>
            </a:lvl1pPr>
          </a:lstStyle>
          <a:p>
            <a:pPr>
              <a:defRPr/>
            </a:pPr>
            <a:fld id="{F1CBF377-E42D-6041-9B0D-9DE6F1F137B0}" type="slidenum">
              <a:rPr lang="en-US"/>
              <a:pPr>
                <a:defRPr/>
              </a:pPr>
              <a:t>‹#›</a:t>
            </a:fld>
            <a:endParaRPr lang="en-US" dirty="0"/>
          </a:p>
        </p:txBody>
      </p:sp>
    </p:spTree>
    <p:extLst>
      <p:ext uri="{BB962C8B-B14F-4D97-AF65-F5344CB8AC3E}">
        <p14:creationId xmlns:p14="http://schemas.microsoft.com/office/powerpoint/2010/main" val="39034210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5A0C61B-06B4-BB48-B297-3FF2B0F73FDE}" type="slidenum">
              <a:rPr lang="en-US">
                <a:latin typeface="Arial" pitchFamily="-1" charset="0"/>
                <a:ea typeface="ＭＳ Ｐゴシック" pitchFamily="-1" charset="-128"/>
                <a:cs typeface="ＭＳ Ｐゴシック" pitchFamily="-1" charset="-128"/>
              </a:rPr>
              <a:pPr/>
              <a:t>4</a:t>
            </a:fld>
            <a:endParaRPr lang="en-US" dirty="0">
              <a:latin typeface="Arial" pitchFamily="-1" charset="0"/>
              <a:ea typeface="ＭＳ Ｐゴシック" pitchFamily="-1" charset="-128"/>
              <a:cs typeface="ＭＳ Ｐゴシック" pitchFamily="-1" charset="-128"/>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solidFill>
            <a:srgbClr val="FFFFFF"/>
          </a:solidFill>
          <a:ln/>
        </p:spPr>
      </p:sp>
      <p:sp>
        <p:nvSpPr>
          <p:cNvPr id="6041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solidFill>
            <a:srgbClr val="FFFFFF"/>
          </a:solidFill>
          <a:ln/>
        </p:spPr>
      </p:sp>
      <p:sp>
        <p:nvSpPr>
          <p:cNvPr id="6451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solidFill>
            <a:srgbClr val="FFFFFF"/>
          </a:solidFill>
          <a:ln/>
        </p:spPr>
      </p:sp>
      <p:sp>
        <p:nvSpPr>
          <p:cNvPr id="6656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solidFill>
            <a:srgbClr val="FFFFFF"/>
          </a:solidFill>
          <a:ln/>
        </p:spPr>
      </p:sp>
      <p:sp>
        <p:nvSpPr>
          <p:cNvPr id="768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solidFill>
            <a:srgbClr val="FFFFFF"/>
          </a:solidFill>
          <a:ln/>
        </p:spPr>
      </p:sp>
      <p:sp>
        <p:nvSpPr>
          <p:cNvPr id="7270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solidFill>
            <a:srgbClr val="FFFFFF"/>
          </a:solidFill>
          <a:ln/>
        </p:spPr>
      </p:sp>
      <p:sp>
        <p:nvSpPr>
          <p:cNvPr id="7885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solidFill>
            <a:srgbClr val="FFFFFF"/>
          </a:solidFill>
          <a:ln/>
        </p:spPr>
      </p:sp>
      <p:sp>
        <p:nvSpPr>
          <p:cNvPr id="8089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solidFill>
            <a:srgbClr val="FFFFFF"/>
          </a:solidFill>
          <a:ln/>
        </p:spPr>
      </p:sp>
      <p:sp>
        <p:nvSpPr>
          <p:cNvPr id="8909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solidFill>
            <a:srgbClr val="FFFFFF"/>
          </a:solidFill>
          <a:ln/>
        </p:spPr>
      </p:sp>
      <p:sp>
        <p:nvSpPr>
          <p:cNvPr id="10957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solidFill>
            <a:srgbClr val="FFFFFF"/>
          </a:solidFill>
          <a:ln/>
        </p:spPr>
      </p:sp>
      <p:sp>
        <p:nvSpPr>
          <p:cNvPr id="12185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solidFill>
            <a:srgbClr val="FFFFFF"/>
          </a:solidFill>
          <a:ln/>
        </p:spPr>
      </p:sp>
      <p:sp>
        <p:nvSpPr>
          <p:cNvPr id="101379" name="Rectangle 3"/>
          <p:cNvSpPr>
            <a:spLocks noGrp="1" noChangeArrowheads="1"/>
          </p:cNvSpPr>
          <p:nvPr>
            <p:ph type="body" idx="1"/>
          </p:nvPr>
        </p:nvSpPr>
        <p:spPr>
          <a:solidFill>
            <a:srgbClr val="FFFFFF"/>
          </a:solidFill>
          <a:ln>
            <a:solidFill>
              <a:srgbClr val="000000"/>
            </a:solidFill>
          </a:ln>
        </p:spPr>
        <p:txBody>
          <a:bodyPr/>
          <a:lstStyle/>
          <a:p>
            <a:endParaRPr lang="en-US" b="1" dirty="0">
              <a:solidFill>
                <a:schemeClr val="tx2"/>
              </a:solidFill>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solidFill>
            <a:srgbClr val="FFFFFF"/>
          </a:solidFill>
          <a:ln/>
        </p:spPr>
      </p:sp>
      <p:sp>
        <p:nvSpPr>
          <p:cNvPr id="101379" name="Rectangle 3"/>
          <p:cNvSpPr>
            <a:spLocks noGrp="1" noChangeArrowheads="1"/>
          </p:cNvSpPr>
          <p:nvPr>
            <p:ph type="body" idx="1"/>
          </p:nvPr>
        </p:nvSpPr>
        <p:spPr>
          <a:solidFill>
            <a:srgbClr val="FFFFFF"/>
          </a:solidFill>
          <a:ln>
            <a:solidFill>
              <a:srgbClr val="000000"/>
            </a:solidFill>
          </a:ln>
        </p:spPr>
        <p:txBody>
          <a:bodyPr/>
          <a:lstStyle/>
          <a:p>
            <a:endParaRPr lang="en-US" b="1" dirty="0">
              <a:solidFill>
                <a:schemeClr val="tx2"/>
              </a:solidFill>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solidFill>
            <a:srgbClr val="FFFFFF"/>
          </a:solidFill>
          <a:ln/>
        </p:spPr>
      </p:sp>
      <p:sp>
        <p:nvSpPr>
          <p:cNvPr id="12390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solidFill>
            <a:srgbClr val="FFFFFF"/>
          </a:solidFill>
          <a:ln/>
        </p:spPr>
      </p:sp>
      <p:sp>
        <p:nvSpPr>
          <p:cNvPr id="12595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solidFill>
            <a:srgbClr val="FFFFFF"/>
          </a:solidFill>
          <a:ln/>
        </p:spPr>
      </p:sp>
      <p:sp>
        <p:nvSpPr>
          <p:cNvPr id="12390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solidFill>
            <a:srgbClr val="FFFFFF"/>
          </a:solidFill>
          <a:ln/>
        </p:spPr>
      </p:sp>
      <p:sp>
        <p:nvSpPr>
          <p:cNvPr id="9113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solidFill>
            <a:srgbClr val="FFFFFF"/>
          </a:solidFill>
          <a:ln/>
        </p:spPr>
      </p:sp>
      <p:sp>
        <p:nvSpPr>
          <p:cNvPr id="9318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solidFill>
            <a:srgbClr val="FFFFFF"/>
          </a:solidFill>
          <a:ln/>
        </p:spPr>
      </p:sp>
      <p:sp>
        <p:nvSpPr>
          <p:cNvPr id="9318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solidFill>
            <a:srgbClr val="FFFFFF"/>
          </a:solidFill>
          <a:ln/>
        </p:spPr>
      </p:sp>
      <p:sp>
        <p:nvSpPr>
          <p:cNvPr id="9113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solidFill>
            <a:srgbClr val="FFFFFF"/>
          </a:solidFill>
          <a:ln/>
        </p:spPr>
      </p:sp>
      <p:sp>
        <p:nvSpPr>
          <p:cNvPr id="9113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solidFill>
            <a:srgbClr val="FFFFFF"/>
          </a:solidFill>
          <a:ln/>
        </p:spPr>
      </p:sp>
      <p:sp>
        <p:nvSpPr>
          <p:cNvPr id="91139"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solidFill>
            <a:srgbClr val="FFFFFF"/>
          </a:solidFill>
          <a:ln/>
        </p:spPr>
      </p:sp>
      <p:sp>
        <p:nvSpPr>
          <p:cNvPr id="128003"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solidFill>
            <a:srgbClr val="FFFFFF"/>
          </a:solidFill>
          <a:ln/>
        </p:spPr>
      </p:sp>
      <p:sp>
        <p:nvSpPr>
          <p:cNvPr id="134147"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3FF7548-ED56-A245-8758-04C80246C659}" type="slidenum">
              <a:rPr lang="en-US">
                <a:latin typeface="Times New Roman" pitchFamily="-1" charset="0"/>
              </a:rPr>
              <a:pPr/>
              <a:t>41</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3FF7548-ED56-A245-8758-04C80246C659}" type="slidenum">
              <a:rPr lang="en-US">
                <a:latin typeface="Times New Roman" pitchFamily="-1" charset="0"/>
              </a:rPr>
              <a:pPr/>
              <a:t>42</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E4682EBD-39CB-4046-A271-97B39281A47F}" type="slidenum">
              <a:rPr lang="en-US">
                <a:latin typeface="Times New Roman" pitchFamily="-1" charset="0"/>
              </a:rPr>
              <a:pPr/>
              <a:t>43</a:t>
            </a:fld>
            <a:endParaRPr lang="en-US">
              <a:latin typeface="Times New Roman" pitchFamily="-1" charset="0"/>
            </a:endParaRPr>
          </a:p>
        </p:txBody>
      </p:sp>
      <p:sp>
        <p:nvSpPr>
          <p:cNvPr id="64515" name="Rectangle 2"/>
          <p:cNvSpPr>
            <a:spLocks noGrp="1" noRot="1" noChangeAspect="1" noChangeArrowheads="1" noTextEdit="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2E2CB8D-C065-E44F-8695-D6729127E776}" type="slidenum">
              <a:rPr lang="en-US">
                <a:latin typeface="Times New Roman" pitchFamily="-1" charset="0"/>
              </a:rPr>
              <a:pPr/>
              <a:t>45</a:t>
            </a:fld>
            <a:endParaRPr lang="en-US">
              <a:latin typeface="Times New Roman" pitchFamily="-1" charset="0"/>
            </a:endParaRPr>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C451D92D-BE97-F44F-A76F-31FDEF5D9B77}" type="slidenum">
              <a:rPr lang="en-US">
                <a:latin typeface="Times New Roman" pitchFamily="-1" charset="0"/>
              </a:rPr>
              <a:pPr/>
              <a:t>46</a:t>
            </a:fld>
            <a:endParaRPr lang="en-US">
              <a:latin typeface="Times New Roman" pitchFamily="-1"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C451D92D-BE97-F44F-A76F-31FDEF5D9B77}" type="slidenum">
              <a:rPr lang="en-US">
                <a:latin typeface="Times New Roman" pitchFamily="-1" charset="0"/>
              </a:rPr>
              <a:pPr/>
              <a:t>47</a:t>
            </a:fld>
            <a:endParaRPr lang="en-US">
              <a:latin typeface="Times New Roman" pitchFamily="-1"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C451D92D-BE97-F44F-A76F-31FDEF5D9B77}" type="slidenum">
              <a:rPr lang="en-US">
                <a:latin typeface="Times New Roman" pitchFamily="-1" charset="0"/>
              </a:rPr>
              <a:pPr/>
              <a:t>48</a:t>
            </a:fld>
            <a:endParaRPr lang="en-US">
              <a:latin typeface="Times New Roman" pitchFamily="-1"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solidFill>
            <a:srgbClr val="FFFFFF"/>
          </a:solidFill>
          <a:ln/>
        </p:spPr>
      </p:sp>
      <p:sp>
        <p:nvSpPr>
          <p:cNvPr id="14029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solidFill>
            <a:srgbClr val="FFFFFF"/>
          </a:solidFill>
          <a:ln/>
        </p:spPr>
      </p:sp>
      <p:sp>
        <p:nvSpPr>
          <p:cNvPr id="14029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solidFill>
            <a:srgbClr val="FFFFFF"/>
          </a:solidFill>
          <a:ln/>
        </p:spPr>
      </p:sp>
      <p:sp>
        <p:nvSpPr>
          <p:cNvPr id="15667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solidFill>
            <a:srgbClr val="FFFFFF"/>
          </a:solidFill>
          <a:ln/>
        </p:spPr>
      </p:sp>
      <p:sp>
        <p:nvSpPr>
          <p:cNvPr id="15667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solidFill>
            <a:srgbClr val="FFFFFF"/>
          </a:solidFill>
          <a:ln/>
        </p:spPr>
      </p:sp>
      <p:sp>
        <p:nvSpPr>
          <p:cNvPr id="15667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solidFill>
            <a:srgbClr val="FFFFFF"/>
          </a:solidFill>
          <a:ln/>
        </p:spPr>
      </p:sp>
      <p:sp>
        <p:nvSpPr>
          <p:cNvPr id="156675"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solidFill>
            <a:srgbClr val="FFFFFF"/>
          </a:solidFill>
          <a:ln/>
        </p:spPr>
      </p:sp>
      <p:sp>
        <p:nvSpPr>
          <p:cNvPr id="130051"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451169C3-5EB0-5F49-8853-D18AE5AC2296}" type="slidenum">
              <a:rPr lang="en-US">
                <a:solidFill>
                  <a:prstClr val="black"/>
                </a:solidFill>
                <a:latin typeface="Arial" pitchFamily="-1" charset="0"/>
                <a:ea typeface="ＭＳ Ｐゴシック" pitchFamily="-1" charset="-128"/>
                <a:cs typeface="ＭＳ Ｐゴシック" pitchFamily="-1" charset="-128"/>
              </a:rPr>
              <a:pPr/>
              <a:t>60</a:t>
            </a:fld>
            <a:endParaRPr lang="en-US" dirty="0">
              <a:solidFill>
                <a:prstClr val="black"/>
              </a:solidFill>
              <a:latin typeface="Arial" pitchFamily="-1" charset="0"/>
              <a:ea typeface="ＭＳ Ｐゴシック" pitchFamily="-1" charset="-128"/>
              <a:cs typeface="ＭＳ Ｐゴシック" pitchFamily="-1" charset="-128"/>
            </a:endParaRPr>
          </a:p>
        </p:txBody>
      </p:sp>
      <p:sp>
        <p:nvSpPr>
          <p:cNvPr id="186371" name="Rectangle 2"/>
          <p:cNvSpPr>
            <a:spLocks noGrp="1" noRot="1" noChangeAspect="1" noChangeArrowheads="1"/>
          </p:cNvSpPr>
          <p:nvPr>
            <p:ph type="sldImg"/>
          </p:nvPr>
        </p:nvSpPr>
        <p:spPr>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79221607-DF95-034F-B024-3B5F969DFF91}" type="slidenum">
              <a:rPr lang="en-US" smtClean="0">
                <a:solidFill>
                  <a:prstClr val="black"/>
                </a:solidFill>
                <a:latin typeface="Arial" pitchFamily="-1" charset="0"/>
                <a:ea typeface="ＭＳ Ｐゴシック" pitchFamily="-1" charset="-128"/>
                <a:cs typeface="ＭＳ Ｐゴシック" pitchFamily="-1" charset="-128"/>
              </a:rPr>
              <a:pPr/>
              <a:t>61</a:t>
            </a:fld>
            <a:endParaRPr lang="en-US" dirty="0" smtClean="0">
              <a:solidFill>
                <a:prstClr val="black"/>
              </a:solidFill>
              <a:latin typeface="Arial" pitchFamily="-1" charset="0"/>
              <a:ea typeface="ＭＳ Ｐゴシック" pitchFamily="-1" charset="-128"/>
              <a:cs typeface="ＭＳ Ｐゴシック" pitchFamily="-1" charset="-128"/>
            </a:endParaRPr>
          </a:p>
        </p:txBody>
      </p:sp>
      <p:sp>
        <p:nvSpPr>
          <p:cNvPr id="1822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6493" tIns="43247" rIns="86493" bIns="43247"/>
          <a:lstStyle/>
          <a:p>
            <a:pPr eaLnBrk="1" hangingPunct="1">
              <a:spcBef>
                <a:spcPct val="0"/>
              </a:spcBef>
            </a:pPr>
            <a:endParaRPr lang="en-US" sz="2400" dirty="0" smtClean="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79221607-DF95-034F-B024-3B5F969DFF91}" type="slidenum">
              <a:rPr lang="en-US" smtClean="0">
                <a:solidFill>
                  <a:prstClr val="black"/>
                </a:solidFill>
                <a:latin typeface="Arial" pitchFamily="-1" charset="0"/>
                <a:ea typeface="ＭＳ Ｐゴシック" pitchFamily="-1" charset="-128"/>
                <a:cs typeface="ＭＳ Ｐゴシック" pitchFamily="-1" charset="-128"/>
              </a:rPr>
              <a:pPr/>
              <a:t>62</a:t>
            </a:fld>
            <a:endParaRPr lang="en-US" dirty="0" smtClean="0">
              <a:solidFill>
                <a:prstClr val="black"/>
              </a:solidFill>
              <a:latin typeface="Arial" pitchFamily="-1" charset="0"/>
              <a:ea typeface="ＭＳ Ｐゴシック" pitchFamily="-1" charset="-128"/>
              <a:cs typeface="ＭＳ Ｐゴシック" pitchFamily="-1" charset="-128"/>
            </a:endParaRPr>
          </a:p>
        </p:txBody>
      </p:sp>
      <p:sp>
        <p:nvSpPr>
          <p:cNvPr id="1822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6493" tIns="43247" rIns="86493" bIns="43247"/>
          <a:lstStyle/>
          <a:p>
            <a:pPr eaLnBrk="1" hangingPunct="1">
              <a:spcBef>
                <a:spcPct val="0"/>
              </a:spcBef>
            </a:pPr>
            <a:endParaRPr lang="en-US" sz="2400" dirty="0" smtClean="0">
              <a:latin typeface="Arial" pitchFamily="-1" charset="0"/>
              <a:ea typeface="ＭＳ Ｐゴシック" pitchFamily="-1" charset="-128"/>
              <a:cs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820A173-4D21-AA4F-9395-4C66C021436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7442BCA-7627-4643-B789-30E083C79BD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E29396F-7DDA-4D41-B869-1444DBC0912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8B41B51-AF3B-6743-B052-8185817CD1A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3C12755-2076-744A-B0D5-526DFFFEA31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7838250-8F6E-1742-911E-6931435EEEB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1709B2B-90B5-5A43-862E-35BCA326E53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82A2D14-DE5F-D143-9129-AD5C7A3DE72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5836837-AFCC-4E4D-BB8D-124AED33971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6366BFD-35E9-9C45-9455-B77FB21FC5F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171296-DCDF-4745-8BCD-BA1FF4DFABB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66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7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Times New Roman" charset="0"/>
                <a:ea typeface="ＭＳ Ｐゴシック" charset="-128"/>
                <a:cs typeface="ＭＳ Ｐゴシック" charset="-128"/>
              </a:defRPr>
            </a:lvl1pPr>
          </a:lstStyle>
          <a:p>
            <a:pPr>
              <a:defRPr/>
            </a:pPr>
            <a:endParaRPr lang="en-US" dirty="0"/>
          </a:p>
        </p:txBody>
      </p:sp>
      <p:sp>
        <p:nvSpPr>
          <p:cNvPr id="307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charset="0"/>
                <a:ea typeface="ＭＳ Ｐゴシック" charset="-128"/>
                <a:cs typeface="ＭＳ Ｐゴシック" charset="-128"/>
              </a:defRPr>
            </a:lvl1pPr>
          </a:lstStyle>
          <a:p>
            <a:pPr>
              <a:defRPr/>
            </a:pPr>
            <a:endParaRPr lang="en-US" dirty="0"/>
          </a:p>
        </p:txBody>
      </p:sp>
      <p:sp>
        <p:nvSpPr>
          <p:cNvPr id="307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charset="0"/>
                <a:ea typeface="ＭＳ Ｐゴシック" charset="-128"/>
                <a:cs typeface="ＭＳ Ｐゴシック" charset="-128"/>
              </a:defRPr>
            </a:lvl1pPr>
          </a:lstStyle>
          <a:p>
            <a:pPr>
              <a:defRPr/>
            </a:pPr>
            <a:fld id="{DD12CEE0-8BD2-4B4D-B5ED-25451D95E5F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app.tophat.com/e/25202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hyperlink" Target="nca2014.globalchange.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nca2014.globalchange.gov/sites/report/files/images/web-large/Figure-11-hi.jpg" TargetMode="External"/><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hyperlink" Target="https://upload.wikimedia.org/wikipedia/commons/thumb/4/4f/Detection_and_attribution_of_climate_change_(NOAA_NCDC).png/1024px-Detection_and_attribution_of_climate_change_(NOAA_NCDC).p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www.ucar.edu/news/features/climatechange/images/CLIMATE8.gif" TargetMode="External"/><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hyperlink" Target="http://www.climatechange2013.org/report/full-repor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nca2014.globalchange.go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hyperlink" Target="http://www.globalchange.gov/browse/reports/climate-change-impacts-united-states-third-national-climate-assessment-0" TargetMode="External"/><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hyperlink" Target="https://www2.usgs.gov/climate_landuse/glaciers/repeat_photography.asp" TargetMode="External"/><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s://www.epa.gov/climate-indicators/climate-change-indicators-snowpack" TargetMode="External"/><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toolkit.climate.gov/sites/default/files/CS_very_heavy_precip_V8%20copy.jpg" TargetMode="External"/><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gaJJtS_WDmI" TargetMode="Externa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3" Type="http://schemas.openxmlformats.org/officeDocument/2006/relationships/image" Target="../media/image28.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hyperlink" Target="https://www.e-education.psu.edu/worldofweather/book/export/html/2026" TargetMode="Externa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hyperlink" Target="https://www2.ucar.edu/news/understanding-climate-change-multimedia-gallery"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hyperlink" Target="http://celebrating200years.noaa.gov/breakthroughs/climate_model/AtmosphericModelSchematic.png" TargetMode="External"/><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hyperlink" Target="http://www.aaccessmaps.com/show/satellite/3/39" TargetMode="External"/><Relationship Id="rId5" Type="http://schemas.openxmlformats.org/officeDocument/2006/relationships/oleObject" Target="../embeddings/oleObject1.bin"/><Relationship Id="rId6" Type="http://schemas.openxmlformats.org/officeDocument/2006/relationships/image" Target="../media/image3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app.tophat.com/e/252029"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hyperlink" Target="https://www.ipcc.ch/ipccreports/tar/wg1/fig8-4.htm" TargetMode="External"/><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hyperlink" Target="http://www.climatechange2013.org/report/full-report/" TargetMode="External"/><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 Id="rId3" Type="http://schemas.openxmlformats.org/officeDocument/2006/relationships/hyperlink" Target="http://www.climatechange2013.org/report/full-report/"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504"/>
            <a:ext cx="8229600" cy="1143000"/>
          </a:xfrm>
        </p:spPr>
        <p:txBody>
          <a:bodyPr/>
          <a:lstStyle/>
          <a:p>
            <a:r>
              <a:rPr lang="en-US" sz="3200" dirty="0"/>
              <a:t>How far in the past can tree ring analysis be used as a proxy to estimate climate change?</a:t>
            </a:r>
          </a:p>
        </p:txBody>
      </p:sp>
      <p:sp>
        <p:nvSpPr>
          <p:cNvPr id="3" name="TextBox 2"/>
          <p:cNvSpPr txBox="1"/>
          <p:nvPr/>
        </p:nvSpPr>
        <p:spPr>
          <a:xfrm>
            <a:off x="1100667" y="2032000"/>
            <a:ext cx="7399866" cy="2311402"/>
          </a:xfrm>
          <a:prstGeom prst="rect">
            <a:avLst/>
          </a:prstGeom>
          <a:noFill/>
          <a:ln>
            <a:noFill/>
          </a:ln>
        </p:spPr>
        <p:txBody>
          <a:bodyPr wrap="square" rtlCol="0">
            <a:spAutoFit/>
          </a:bodyPr>
          <a:lstStyle/>
          <a:p>
            <a:pPr marL="514350" indent="-514350" algn="l" defTabSz="457200" eaLnBrk="1" fontAlgn="auto" hangingPunct="1">
              <a:lnSpc>
                <a:spcPct val="130000"/>
              </a:lnSpc>
              <a:spcBef>
                <a:spcPts val="0"/>
              </a:spcBef>
              <a:spcAft>
                <a:spcPts val="0"/>
              </a:spcAft>
              <a:buFont typeface="+mj-lt"/>
              <a:buAutoNum type="alphaLcParenR"/>
            </a:pPr>
            <a:r>
              <a:rPr lang="en-US" sz="2800" dirty="0" smtClean="0">
                <a:solidFill>
                  <a:srgbClr val="000000"/>
                </a:solidFill>
                <a:latin typeface="Arial"/>
              </a:rPr>
              <a:t>100</a:t>
            </a:r>
            <a:r>
              <a:rPr lang="en-US" sz="2800" dirty="0">
                <a:solidFill>
                  <a:srgbClr val="000000"/>
                </a:solidFill>
                <a:latin typeface="Arial"/>
              </a:rPr>
              <a:t>-200 years</a:t>
            </a:r>
          </a:p>
          <a:p>
            <a:pPr marL="514350" indent="-514350" algn="l" defTabSz="457200" eaLnBrk="1" fontAlgn="auto" hangingPunct="1">
              <a:lnSpc>
                <a:spcPct val="130000"/>
              </a:lnSpc>
              <a:spcBef>
                <a:spcPts val="0"/>
              </a:spcBef>
              <a:spcAft>
                <a:spcPts val="0"/>
              </a:spcAft>
              <a:buFont typeface="+mj-lt"/>
              <a:buAutoNum type="alphaLcParenR"/>
            </a:pPr>
            <a:r>
              <a:rPr lang="en-US" sz="2800" dirty="0">
                <a:solidFill>
                  <a:srgbClr val="000000"/>
                </a:solidFill>
                <a:latin typeface="Arial"/>
              </a:rPr>
              <a:t>1000-2000 years</a:t>
            </a:r>
          </a:p>
          <a:p>
            <a:pPr marL="514350" indent="-514350" algn="l" defTabSz="457200" eaLnBrk="1" fontAlgn="auto" hangingPunct="1">
              <a:lnSpc>
                <a:spcPct val="130000"/>
              </a:lnSpc>
              <a:spcBef>
                <a:spcPts val="0"/>
              </a:spcBef>
              <a:spcAft>
                <a:spcPts val="0"/>
              </a:spcAft>
              <a:buFont typeface="+mj-lt"/>
              <a:buAutoNum type="alphaLcParenR"/>
            </a:pPr>
            <a:r>
              <a:rPr lang="en-US" sz="2800" dirty="0" smtClean="0">
                <a:solidFill>
                  <a:srgbClr val="000000"/>
                </a:solidFill>
                <a:latin typeface="Arial"/>
              </a:rPr>
              <a:t>10,000</a:t>
            </a:r>
            <a:r>
              <a:rPr lang="en-US" sz="2800" dirty="0">
                <a:solidFill>
                  <a:srgbClr val="000000"/>
                </a:solidFill>
                <a:latin typeface="Arial"/>
              </a:rPr>
              <a:t>-20,000 years</a:t>
            </a:r>
          </a:p>
          <a:p>
            <a:pPr marL="514350" indent="-514350" algn="l" defTabSz="457200" eaLnBrk="1" fontAlgn="auto" hangingPunct="1">
              <a:lnSpc>
                <a:spcPct val="130000"/>
              </a:lnSpc>
              <a:spcBef>
                <a:spcPts val="0"/>
              </a:spcBef>
              <a:spcAft>
                <a:spcPts val="0"/>
              </a:spcAft>
              <a:buFont typeface="+mj-lt"/>
              <a:buAutoNum type="alphaLcParenR"/>
            </a:pPr>
            <a:r>
              <a:rPr lang="en-US" sz="2800" dirty="0" smtClean="0">
                <a:solidFill>
                  <a:srgbClr val="000000"/>
                </a:solidFill>
                <a:latin typeface="Arial"/>
              </a:rPr>
              <a:t>One to two million years</a:t>
            </a:r>
            <a:endParaRPr lang="en-US" sz="2800" dirty="0">
              <a:solidFill>
                <a:srgbClr val="000000"/>
              </a:solidFill>
              <a:latin typeface="Arial"/>
            </a:endParaRPr>
          </a:p>
        </p:txBody>
      </p:sp>
    </p:spTree>
    <p:extLst>
      <p:ext uri="{BB962C8B-B14F-4D97-AF65-F5344CB8AC3E}">
        <p14:creationId xmlns:p14="http://schemas.microsoft.com/office/powerpoint/2010/main" val="16649773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381000" y="609600"/>
            <a:ext cx="8382000" cy="4953000"/>
          </a:xfrm>
        </p:spPr>
        <p:txBody>
          <a:bodyPr/>
          <a:lstStyle/>
          <a:p>
            <a:pPr marL="609600" indent="-609600">
              <a:buFontTx/>
              <a:buNone/>
            </a:pPr>
            <a:r>
              <a:rPr lang="en-US" sz="2800" b="1" dirty="0">
                <a:latin typeface="Arial"/>
                <a:ea typeface="ＭＳ Ｐゴシック" pitchFamily="-1" charset="-128"/>
                <a:cs typeface="Arial"/>
              </a:rPr>
              <a:t>Survey: What’s your</a:t>
            </a:r>
            <a:r>
              <a:rPr lang="en-US" sz="2800" b="1" dirty="0" smtClean="0">
                <a:latin typeface="Arial"/>
                <a:ea typeface="ＭＳ Ｐゴシック" pitchFamily="-1" charset="-128"/>
                <a:cs typeface="Arial"/>
              </a:rPr>
              <a:t> opinion on whether </a:t>
            </a:r>
            <a:r>
              <a:rPr lang="en-US" sz="2800" b="1" dirty="0">
                <a:latin typeface="Arial"/>
                <a:ea typeface="ＭＳ Ｐゴシック" pitchFamily="-1" charset="-128"/>
                <a:cs typeface="Arial"/>
              </a:rPr>
              <a:t>anthropogenic</a:t>
            </a:r>
            <a:r>
              <a:rPr lang="en-US" sz="2800" b="1" dirty="0" smtClean="0">
                <a:latin typeface="Arial"/>
                <a:ea typeface="ＭＳ Ｐゴシック" pitchFamily="-1" charset="-128"/>
                <a:cs typeface="Arial"/>
              </a:rPr>
              <a:t> climate change is a critical societal issue?</a:t>
            </a:r>
            <a:endParaRPr lang="en-US" sz="2400" dirty="0" smtClean="0">
              <a:latin typeface="Arial"/>
              <a:ea typeface="ＭＳ Ｐゴシック" pitchFamily="-1" charset="-128"/>
              <a:cs typeface="Arial"/>
            </a:endParaRPr>
          </a:p>
          <a:p>
            <a:pPr marL="609600" indent="-609600">
              <a:spcBef>
                <a:spcPts val="600"/>
              </a:spcBef>
              <a:buFontTx/>
              <a:buAutoNum type="alphaLcParenR"/>
            </a:pPr>
            <a:endParaRPr lang="en-US" sz="2400" dirty="0" smtClean="0">
              <a:latin typeface="Arial"/>
              <a:ea typeface="ＭＳ Ｐゴシック" pitchFamily="-1" charset="-128"/>
              <a:cs typeface="Arial"/>
            </a:endParaRPr>
          </a:p>
          <a:p>
            <a:pPr marL="1009650" lvl="1" indent="-609600">
              <a:spcBef>
                <a:spcPts val="600"/>
              </a:spcBef>
              <a:buFontTx/>
              <a:buAutoNum type="alphaLcParenR"/>
            </a:pPr>
            <a:r>
              <a:rPr lang="en-US" sz="2400" dirty="0" smtClean="0">
                <a:latin typeface="Arial"/>
                <a:ea typeface="ＭＳ Ｐゴシック" pitchFamily="-1" charset="-128"/>
                <a:cs typeface="Arial"/>
              </a:rPr>
              <a:t>What </a:t>
            </a:r>
            <a:r>
              <a:rPr lang="en-US" sz="2400" dirty="0">
                <a:latin typeface="Arial"/>
                <a:ea typeface="ＭＳ Ｐゴシック" pitchFamily="-1" charset="-128"/>
                <a:cs typeface="Arial"/>
              </a:rPr>
              <a:t>problem</a:t>
            </a:r>
            <a:r>
              <a:rPr lang="en-US" sz="2400" dirty="0" smtClean="0">
                <a:latin typeface="Arial"/>
                <a:ea typeface="ＭＳ Ｐゴシック" pitchFamily="-1" charset="-128"/>
                <a:cs typeface="Arial"/>
              </a:rPr>
              <a:t>?</a:t>
            </a:r>
            <a:endParaRPr lang="en-US" sz="2400" dirty="0">
              <a:latin typeface="Arial"/>
              <a:ea typeface="ＭＳ Ｐゴシック" pitchFamily="-1" charset="-128"/>
              <a:cs typeface="Arial"/>
            </a:endParaRPr>
          </a:p>
          <a:p>
            <a:pPr marL="1009650" lvl="1" indent="-609600">
              <a:spcBef>
                <a:spcPts val="600"/>
              </a:spcBef>
              <a:buFontTx/>
              <a:buAutoNum type="alphaLcParenR"/>
            </a:pPr>
            <a:r>
              <a:rPr lang="en-US" sz="2400" dirty="0">
                <a:latin typeface="Arial"/>
                <a:ea typeface="ＭＳ Ｐゴシック" pitchFamily="-1" charset="-128"/>
                <a:cs typeface="Arial"/>
              </a:rPr>
              <a:t>It might be a problem, but a small one.</a:t>
            </a:r>
          </a:p>
          <a:p>
            <a:pPr marL="1009650" lvl="1" indent="-609600">
              <a:spcBef>
                <a:spcPts val="600"/>
              </a:spcBef>
              <a:buFontTx/>
              <a:buAutoNum type="alphaLcParenR"/>
            </a:pPr>
            <a:r>
              <a:rPr lang="en-US" sz="2400" dirty="0">
                <a:latin typeface="Arial"/>
                <a:ea typeface="ＭＳ Ｐゴシック" pitchFamily="-1" charset="-128"/>
                <a:cs typeface="Arial"/>
              </a:rPr>
              <a:t>Could be big. Could be small. </a:t>
            </a:r>
            <a:r>
              <a:rPr lang="en-US" sz="2400" dirty="0" smtClean="0">
                <a:latin typeface="Arial"/>
                <a:ea typeface="ＭＳ Ｐゴシック" pitchFamily="-1" charset="-128"/>
                <a:cs typeface="Arial"/>
              </a:rPr>
              <a:t>I </a:t>
            </a:r>
            <a:r>
              <a:rPr lang="en-US" sz="2400" dirty="0">
                <a:latin typeface="Arial"/>
                <a:ea typeface="ＭＳ Ｐゴシック" pitchFamily="-1" charset="-128"/>
                <a:cs typeface="Arial"/>
              </a:rPr>
              <a:t>don’t </a:t>
            </a:r>
            <a:r>
              <a:rPr lang="en-US" sz="2400" dirty="0" smtClean="0">
                <a:latin typeface="Arial"/>
                <a:ea typeface="ＭＳ Ｐゴシック" pitchFamily="-1" charset="-128"/>
                <a:cs typeface="Arial"/>
              </a:rPr>
              <a:t>really know</a:t>
            </a:r>
            <a:r>
              <a:rPr lang="en-US" sz="2400" dirty="0">
                <a:latin typeface="Arial"/>
                <a:ea typeface="ＭＳ Ｐゴシック" pitchFamily="-1" charset="-128"/>
                <a:cs typeface="Arial"/>
              </a:rPr>
              <a:t>. </a:t>
            </a:r>
          </a:p>
          <a:p>
            <a:pPr marL="1009650" lvl="1" indent="-609600">
              <a:spcBef>
                <a:spcPts val="600"/>
              </a:spcBef>
              <a:buFontTx/>
              <a:buAutoNum type="alphaLcParenR"/>
            </a:pPr>
            <a:r>
              <a:rPr lang="en-US" sz="2400" dirty="0">
                <a:latin typeface="Arial"/>
                <a:ea typeface="ＭＳ Ｐゴシック" pitchFamily="-1" charset="-128"/>
                <a:cs typeface="Arial"/>
              </a:rPr>
              <a:t>It’s probably a </a:t>
            </a:r>
            <a:r>
              <a:rPr lang="en-US" sz="2400" dirty="0" smtClean="0">
                <a:latin typeface="Arial"/>
                <a:ea typeface="ＭＳ Ｐゴシック" pitchFamily="-1" charset="-128"/>
                <a:cs typeface="Arial"/>
              </a:rPr>
              <a:t>significant problem</a:t>
            </a:r>
            <a:r>
              <a:rPr lang="en-US" sz="2400" dirty="0">
                <a:latin typeface="Arial"/>
                <a:ea typeface="ＭＳ Ｐゴシック" pitchFamily="-1" charset="-128"/>
                <a:cs typeface="Arial"/>
              </a:rPr>
              <a:t>.</a:t>
            </a:r>
          </a:p>
          <a:p>
            <a:pPr marL="1009650" lvl="1" indent="-609600">
              <a:spcBef>
                <a:spcPts val="600"/>
              </a:spcBef>
              <a:buFontTx/>
              <a:buAutoNum type="alphaLcParenR"/>
            </a:pPr>
            <a:r>
              <a:rPr lang="en-US" sz="2400" dirty="0">
                <a:latin typeface="Arial"/>
                <a:ea typeface="ＭＳ Ｐゴシック" pitchFamily="-1" charset="-128"/>
                <a:cs typeface="Arial"/>
              </a:rPr>
              <a:t>It’s not a problem. It’s </a:t>
            </a:r>
            <a:r>
              <a:rPr lang="en-US" sz="2400" dirty="0" smtClean="0">
                <a:latin typeface="Arial"/>
                <a:ea typeface="ＭＳ Ｐゴシック" pitchFamily="-1" charset="-128"/>
                <a:cs typeface="Arial"/>
              </a:rPr>
              <a:t>THE problem facing the world.</a:t>
            </a:r>
            <a:endParaRPr lang="en-US" sz="2400" dirty="0">
              <a:latin typeface="Arial"/>
              <a:ea typeface="ＭＳ Ｐゴシック" pitchFamily="-1" charset="-128"/>
              <a:cs typeface="Arial"/>
            </a:endParaRPr>
          </a:p>
        </p:txBody>
      </p:sp>
    </p:spTree>
    <p:extLst>
      <p:ext uri="{BB962C8B-B14F-4D97-AF65-F5344CB8AC3E}">
        <p14:creationId xmlns:p14="http://schemas.microsoft.com/office/powerpoint/2010/main" val="28622849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504"/>
            <a:ext cx="8229600" cy="1143000"/>
          </a:xfrm>
        </p:spPr>
        <p:txBody>
          <a:bodyPr/>
          <a:lstStyle/>
          <a:p>
            <a:r>
              <a:rPr lang="en-US" sz="4000" dirty="0" smtClean="0">
                <a:solidFill>
                  <a:schemeClr val="tx1"/>
                </a:solidFill>
              </a:rPr>
              <a:t>Review questions from last time</a:t>
            </a:r>
            <a:endParaRPr lang="en-US" sz="4000" dirty="0">
              <a:solidFill>
                <a:schemeClr val="tx1"/>
              </a:solidFill>
            </a:endParaRPr>
          </a:p>
        </p:txBody>
      </p:sp>
      <p:sp>
        <p:nvSpPr>
          <p:cNvPr id="3" name="TextBox 2"/>
          <p:cNvSpPr txBox="1"/>
          <p:nvPr/>
        </p:nvSpPr>
        <p:spPr>
          <a:xfrm>
            <a:off x="914400" y="2032000"/>
            <a:ext cx="7399866" cy="630942"/>
          </a:xfrm>
          <a:prstGeom prst="rect">
            <a:avLst/>
          </a:prstGeom>
          <a:noFill/>
          <a:ln>
            <a:noFill/>
          </a:ln>
        </p:spPr>
        <p:txBody>
          <a:bodyPr wrap="square" rtlCol="0">
            <a:spAutoFit/>
          </a:bodyPr>
          <a:lstStyle/>
          <a:p>
            <a:pPr defTabSz="457200" eaLnBrk="1" fontAlgn="auto" hangingPunct="1">
              <a:lnSpc>
                <a:spcPct val="130000"/>
              </a:lnSpc>
              <a:spcBef>
                <a:spcPts val="0"/>
              </a:spcBef>
              <a:spcAft>
                <a:spcPts val="0"/>
              </a:spcAft>
            </a:pPr>
            <a:r>
              <a:rPr lang="en-US" sz="2800" dirty="0" smtClean="0">
                <a:solidFill>
                  <a:srgbClr val="000000"/>
                </a:solidFill>
                <a:latin typeface="Arial"/>
                <a:hlinkClick r:id="rId2"/>
              </a:rPr>
              <a:t>tophat questions</a:t>
            </a:r>
            <a:endParaRPr lang="en-US" sz="2800" dirty="0">
              <a:solidFill>
                <a:srgbClr val="000000"/>
              </a:solidFill>
              <a:latin typeface="Arial"/>
            </a:endParaRPr>
          </a:p>
        </p:txBody>
      </p:sp>
    </p:spTree>
    <p:extLst>
      <p:ext uri="{BB962C8B-B14F-4D97-AF65-F5344CB8AC3E}">
        <p14:creationId xmlns:p14="http://schemas.microsoft.com/office/powerpoint/2010/main" val="1516295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 y="0"/>
            <a:ext cx="9220200" cy="6843713"/>
          </a:xfrm>
          <a:prstGeom prst="rect">
            <a:avLst/>
          </a:prstGeom>
          <a:noFill/>
          <a:ln w="9525">
            <a:noFill/>
            <a:miter lim="800000"/>
            <a:headEnd/>
            <a:tailEnd/>
          </a:ln>
        </p:spPr>
      </p:pic>
      <p:sp>
        <p:nvSpPr>
          <p:cNvPr id="40963" name="Rectangle 2"/>
          <p:cNvSpPr>
            <a:spLocks noGrp="1" noChangeArrowheads="1"/>
          </p:cNvSpPr>
          <p:nvPr>
            <p:ph type="ctrTitle"/>
          </p:nvPr>
        </p:nvSpPr>
        <p:spPr>
          <a:xfrm>
            <a:off x="571500" y="533400"/>
            <a:ext cx="7899400" cy="4648200"/>
          </a:xfrm>
        </p:spPr>
        <p:txBody>
          <a:bodyPr/>
          <a:lstStyle/>
          <a:p>
            <a:r>
              <a:rPr lang="en-US" b="1" dirty="0" smtClean="0">
                <a:solidFill>
                  <a:srgbClr val="FFFF00"/>
                </a:solidFill>
                <a:effectLst>
                  <a:outerShdw blurRad="38100" dist="38100" dir="2700000" algn="tl">
                    <a:srgbClr val="000000">
                      <a:alpha val="43137"/>
                    </a:srgbClr>
                  </a:outerShdw>
                </a:effectLst>
                <a:ea typeface="ＭＳ Ｐゴシック" pitchFamily="-1" charset="-128"/>
                <a:cs typeface="ＭＳ Ｐゴシック" pitchFamily="-1" charset="-128"/>
              </a:rPr>
              <a:t>ATMO 170</a:t>
            </a:r>
            <a:br>
              <a:rPr lang="en-US" b="1" dirty="0" smtClean="0">
                <a:solidFill>
                  <a:srgbClr val="FFFF00"/>
                </a:solidFill>
                <a:effectLst>
                  <a:outerShdw blurRad="38100" dist="38100" dir="2700000" algn="tl">
                    <a:srgbClr val="000000">
                      <a:alpha val="43137"/>
                    </a:srgbClr>
                  </a:outerShdw>
                </a:effectLst>
                <a:ea typeface="ＭＳ Ｐゴシック" pitchFamily="-1" charset="-128"/>
                <a:cs typeface="ＭＳ Ｐゴシック" pitchFamily="-1" charset="-128"/>
              </a:rPr>
            </a:br>
            <a:r>
              <a:rPr lang="en-US" b="1" dirty="0" smtClean="0">
                <a:solidFill>
                  <a:srgbClr val="FFFF00"/>
                </a:solidFill>
                <a:effectLst>
                  <a:outerShdw blurRad="38100" dist="38100" dir="2700000" algn="tl">
                    <a:srgbClr val="000000">
                      <a:alpha val="43137"/>
                    </a:srgbClr>
                  </a:outerShdw>
                </a:effectLst>
                <a:ea typeface="ＭＳ Ｐゴシック" pitchFamily="-1" charset="-128"/>
                <a:cs typeface="ＭＳ Ｐゴシック" pitchFamily="-1" charset="-128"/>
              </a:rPr>
              <a:t/>
            </a:r>
            <a:br>
              <a:rPr lang="en-US" b="1" dirty="0" smtClean="0">
                <a:solidFill>
                  <a:srgbClr val="FFFF00"/>
                </a:solidFill>
                <a:effectLst>
                  <a:outerShdw blurRad="38100" dist="38100" dir="2700000" algn="tl">
                    <a:srgbClr val="000000">
                      <a:alpha val="43137"/>
                    </a:srgbClr>
                  </a:outerShdw>
                </a:effectLst>
                <a:ea typeface="ＭＳ Ｐゴシック" pitchFamily="-1" charset="-128"/>
                <a:cs typeface="ＭＳ Ｐゴシック" pitchFamily="-1" charset="-128"/>
              </a:rPr>
            </a:br>
            <a:r>
              <a:rPr lang="en-US" b="1" dirty="0">
                <a:ln w="3175" cmpd="sng">
                  <a:solidFill>
                    <a:schemeClr val="bg2">
                      <a:lumMod val="75000"/>
                    </a:schemeClr>
                  </a:solidFill>
                </a:ln>
                <a:solidFill>
                  <a:schemeClr val="bg1"/>
                </a:solidFill>
                <a:effectLst>
                  <a:outerShdw blurRad="38100" dist="38100" dir="2700000" algn="tl">
                    <a:srgbClr val="000000">
                      <a:alpha val="43137"/>
                    </a:srgbClr>
                  </a:outerShdw>
                </a:effectLst>
                <a:latin typeface="Arial"/>
                <a:ea typeface="ＭＳ Ｐゴシック" pitchFamily="-1" charset="-128"/>
                <a:cs typeface="Arial"/>
              </a:rPr>
              <a:t> </a:t>
            </a:r>
            <a:r>
              <a:rPr lang="en-US" b="1" dirty="0" smtClean="0">
                <a:ln w="3175" cmpd="sng">
                  <a:solidFill>
                    <a:schemeClr val="bg2">
                      <a:lumMod val="75000"/>
                    </a:schemeClr>
                  </a:solidFill>
                </a:ln>
                <a:solidFill>
                  <a:schemeClr val="bg1"/>
                </a:solidFill>
                <a:effectLst>
                  <a:outerShdw blurRad="38100" dist="38100" dir="2700000" algn="tl">
                    <a:srgbClr val="000000">
                      <a:alpha val="43137"/>
                    </a:srgbClr>
                  </a:outerShdw>
                </a:effectLst>
                <a:latin typeface="Arial"/>
                <a:ea typeface="ＭＳ Ｐゴシック" pitchFamily="-1" charset="-128"/>
                <a:cs typeface="Arial"/>
              </a:rPr>
              <a:t> Recent Climate Change   </a:t>
            </a:r>
            <a:r>
              <a:rPr lang="en-US" b="1" dirty="0" smtClean="0">
                <a:ln w="3175" cmpd="sng">
                  <a:solidFill>
                    <a:schemeClr val="bg2">
                      <a:lumMod val="75000"/>
                    </a:schemeClr>
                  </a:solidFill>
                </a:ln>
                <a:solidFill>
                  <a:schemeClr val="bg1"/>
                </a:solidFill>
                <a:effectLst>
                  <a:outerShdw blurRad="38100" dist="38100" dir="2700000" algn="tl">
                    <a:srgbClr val="000000">
                      <a:alpha val="43137"/>
                    </a:srgbClr>
                  </a:outerShdw>
                </a:effectLst>
                <a:latin typeface="Arial"/>
                <a:ea typeface="ＭＳ Ｐゴシック" pitchFamily="-1" charset="-128"/>
                <a:cs typeface="Arial"/>
              </a:rPr>
              <a:t>Detection and Attribution</a:t>
            </a:r>
            <a:r>
              <a:rPr lang="en-US" b="1" dirty="0" smtClean="0">
                <a:solidFill>
                  <a:schemeClr val="bg1"/>
                </a:solidFill>
                <a:effectLst>
                  <a:outerShdw blurRad="38100" dist="38100" dir="2700000" algn="tl">
                    <a:srgbClr val="000000">
                      <a:alpha val="43137"/>
                    </a:srgbClr>
                  </a:outerShdw>
                </a:effectLst>
                <a:ea typeface="ＭＳ Ｐゴシック" pitchFamily="-1" charset="-128"/>
                <a:cs typeface="ＭＳ Ｐゴシック" pitchFamily="-1" charset="-128"/>
              </a:rPr>
              <a:t/>
            </a:r>
            <a:br>
              <a:rPr lang="en-US" b="1" dirty="0" smtClean="0">
                <a:solidFill>
                  <a:schemeClr val="bg1"/>
                </a:solidFill>
                <a:effectLst>
                  <a:outerShdw blurRad="38100" dist="38100" dir="2700000" algn="tl">
                    <a:srgbClr val="000000">
                      <a:alpha val="43137"/>
                    </a:srgbClr>
                  </a:outerShdw>
                </a:effectLst>
                <a:ea typeface="ＭＳ Ｐゴシック" pitchFamily="-1" charset="-128"/>
                <a:cs typeface="ＭＳ Ｐゴシック" pitchFamily="-1" charset="-128"/>
              </a:rPr>
            </a:br>
            <a:r>
              <a:rPr lang="en-US" sz="4000" b="1" i="1" dirty="0" smtClean="0">
                <a:solidFill>
                  <a:schemeClr val="tx1"/>
                </a:solidFill>
                <a:effectLst>
                  <a:outerShdw blurRad="38100" dist="38100" dir="2700000" algn="tl">
                    <a:srgbClr val="000000">
                      <a:alpha val="43137"/>
                    </a:srgbClr>
                  </a:outerShdw>
                </a:effectLst>
                <a:ea typeface="ＭＳ Ｐゴシック" pitchFamily="-1" charset="-128"/>
                <a:cs typeface="ＭＳ Ｐゴシック" pitchFamily="-1" charset="-128"/>
              </a:rPr>
              <a:t>International Panel </a:t>
            </a:r>
            <a:br>
              <a:rPr lang="en-US" sz="4000" b="1" i="1" dirty="0" smtClean="0">
                <a:solidFill>
                  <a:schemeClr val="tx1"/>
                </a:solidFill>
                <a:effectLst>
                  <a:outerShdw blurRad="38100" dist="38100" dir="2700000" algn="tl">
                    <a:srgbClr val="000000">
                      <a:alpha val="43137"/>
                    </a:srgbClr>
                  </a:outerShdw>
                </a:effectLst>
                <a:ea typeface="ＭＳ Ｐゴシック" pitchFamily="-1" charset="-128"/>
                <a:cs typeface="ＭＳ Ｐゴシック" pitchFamily="-1" charset="-128"/>
              </a:rPr>
            </a:br>
            <a:r>
              <a:rPr lang="en-US" sz="4000" b="1" i="1" dirty="0" smtClean="0">
                <a:solidFill>
                  <a:schemeClr val="tx1"/>
                </a:solidFill>
                <a:effectLst>
                  <a:outerShdw blurRad="38100" dist="38100" dir="2700000" algn="tl">
                    <a:srgbClr val="000000">
                      <a:alpha val="43137"/>
                    </a:srgbClr>
                  </a:outerShdw>
                </a:effectLst>
                <a:ea typeface="ＭＳ Ｐゴシック" pitchFamily="-1" charset="-128"/>
                <a:cs typeface="ＭＳ Ｐゴシック" pitchFamily="-1" charset="-128"/>
              </a:rPr>
              <a:t>on Climate Change</a:t>
            </a:r>
            <a:endParaRPr lang="en-US" b="1" dirty="0">
              <a:solidFill>
                <a:schemeClr val="tx1"/>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200" b="1" dirty="0">
                <a:ea typeface="ＭＳ Ｐゴシック" pitchFamily="-1" charset="-128"/>
                <a:cs typeface="ＭＳ Ｐゴシック" pitchFamily="-1" charset="-128"/>
              </a:rPr>
              <a:t>Responsibilities as an instructor </a:t>
            </a:r>
            <a:r>
              <a:rPr lang="en-US" sz="3200" b="1" dirty="0" smtClean="0">
                <a:ea typeface="ＭＳ Ｐゴシック" pitchFamily="-1" charset="-128"/>
                <a:cs typeface="ＭＳ Ｐゴシック" pitchFamily="-1" charset="-128"/>
              </a:rPr>
              <a:t>when speaking </a:t>
            </a:r>
            <a:r>
              <a:rPr lang="en-US" sz="3200" b="1" dirty="0">
                <a:ea typeface="ＭＳ Ｐゴシック" pitchFamily="-1" charset="-128"/>
                <a:cs typeface="ＭＳ Ｐゴシック" pitchFamily="-1" charset="-128"/>
              </a:rPr>
              <a:t>about global warming</a:t>
            </a:r>
          </a:p>
        </p:txBody>
      </p:sp>
      <p:sp>
        <p:nvSpPr>
          <p:cNvPr id="59395" name="Text Box 3"/>
          <p:cNvSpPr txBox="1">
            <a:spLocks noChangeArrowheads="1"/>
          </p:cNvSpPr>
          <p:nvPr/>
        </p:nvSpPr>
        <p:spPr bwMode="auto">
          <a:xfrm>
            <a:off x="533400" y="1941513"/>
            <a:ext cx="8093075" cy="3970318"/>
          </a:xfrm>
          <a:prstGeom prst="rect">
            <a:avLst/>
          </a:prstGeom>
          <a:noFill/>
          <a:ln w="9525">
            <a:noFill/>
            <a:miter lim="800000"/>
            <a:headEnd/>
            <a:tailEnd/>
          </a:ln>
        </p:spPr>
        <p:txBody>
          <a:bodyPr>
            <a:prstTxWarp prst="textNoShape">
              <a:avLst/>
            </a:prstTxWarp>
            <a:spAutoFit/>
          </a:bodyPr>
          <a:lstStyle/>
          <a:p>
            <a:pPr algn="l" eaLnBrk="1" hangingPunct="1"/>
            <a:r>
              <a:rPr lang="en-US" sz="2800" b="1" dirty="0">
                <a:solidFill>
                  <a:schemeClr val="tx1"/>
                </a:solidFill>
                <a:latin typeface="Arial" pitchFamily="-1" charset="0"/>
              </a:rPr>
              <a:t>To provide students with accurate information, as best as the consensus of the scientific community currently understands this issue.</a:t>
            </a:r>
          </a:p>
          <a:p>
            <a:pPr algn="l" eaLnBrk="1" hangingPunct="1"/>
            <a:endParaRPr lang="en-US" sz="2800" b="1" dirty="0">
              <a:solidFill>
                <a:schemeClr val="tx1"/>
              </a:solidFill>
              <a:latin typeface="Arial" pitchFamily="-1" charset="0"/>
            </a:endParaRPr>
          </a:p>
          <a:p>
            <a:pPr algn="l" eaLnBrk="1" hangingPunct="1"/>
            <a:r>
              <a:rPr lang="en-US" sz="2800" b="1" dirty="0">
                <a:solidFill>
                  <a:schemeClr val="tx1"/>
                </a:solidFill>
                <a:latin typeface="Arial" pitchFamily="-1" charset="0"/>
              </a:rPr>
              <a:t>To provide my </a:t>
            </a:r>
            <a:r>
              <a:rPr lang="en-US" sz="2800" b="1" dirty="0" smtClean="0">
                <a:solidFill>
                  <a:schemeClr val="tx1"/>
                </a:solidFill>
                <a:latin typeface="Arial" pitchFamily="-1" charset="0"/>
              </a:rPr>
              <a:t>professional, scientific </a:t>
            </a:r>
            <a:r>
              <a:rPr lang="en-US" sz="2800" b="1" dirty="0">
                <a:solidFill>
                  <a:schemeClr val="tx1"/>
                </a:solidFill>
                <a:latin typeface="Arial" pitchFamily="-1" charset="0"/>
              </a:rPr>
              <a:t>opinion with respect to the </a:t>
            </a:r>
            <a:r>
              <a:rPr lang="en-US" sz="2800" b="1" dirty="0" smtClean="0">
                <a:solidFill>
                  <a:schemeClr val="tx1"/>
                </a:solidFill>
                <a:latin typeface="Arial" pitchFamily="-1" charset="0"/>
              </a:rPr>
              <a:t>science.</a:t>
            </a:r>
            <a:endParaRPr lang="en-US" sz="2800" b="1" dirty="0">
              <a:solidFill>
                <a:schemeClr val="tx1"/>
              </a:solidFill>
              <a:latin typeface="Arial" pitchFamily="-1" charset="0"/>
            </a:endParaRPr>
          </a:p>
          <a:p>
            <a:pPr algn="l" eaLnBrk="1" hangingPunct="1"/>
            <a:endParaRPr lang="en-US" sz="2800" b="1" dirty="0">
              <a:solidFill>
                <a:schemeClr val="tx1"/>
              </a:solidFill>
              <a:latin typeface="Arial" pitchFamily="-1" charset="0"/>
            </a:endParaRPr>
          </a:p>
          <a:p>
            <a:pPr algn="l" eaLnBrk="1" hangingPunct="1"/>
            <a:r>
              <a:rPr lang="en-US" sz="2800" b="1" dirty="0">
                <a:solidFill>
                  <a:schemeClr val="tx1"/>
                </a:solidFill>
                <a:latin typeface="Arial" pitchFamily="-1" charset="0"/>
              </a:rPr>
              <a:t>To not </a:t>
            </a:r>
            <a:r>
              <a:rPr lang="en-US" sz="2800" b="1" dirty="0" smtClean="0">
                <a:solidFill>
                  <a:schemeClr val="tx1"/>
                </a:solidFill>
                <a:latin typeface="Arial" pitchFamily="-1" charset="0"/>
              </a:rPr>
              <a:t>insert my own personal or political viewpoints in </a:t>
            </a:r>
            <a:r>
              <a:rPr lang="en-US" sz="2800" b="1" dirty="0">
                <a:solidFill>
                  <a:schemeClr val="tx1"/>
                </a:solidFill>
                <a:latin typeface="Arial" pitchFamily="-1" charset="0"/>
              </a:rPr>
              <a:t>the </a:t>
            </a:r>
            <a:r>
              <a:rPr lang="en-US" sz="2800" b="1" dirty="0" smtClean="0">
                <a:solidFill>
                  <a:schemeClr val="tx1"/>
                </a:solidFill>
                <a:latin typeface="Arial" pitchFamily="-1" charset="0"/>
              </a:rPr>
              <a:t>discussion.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76200"/>
            <a:ext cx="7772400" cy="1143000"/>
          </a:xfrm>
        </p:spPr>
        <p:txBody>
          <a:bodyPr/>
          <a:lstStyle/>
          <a:p>
            <a:r>
              <a:rPr lang="en-US" sz="3200" b="1" dirty="0" smtClean="0">
                <a:ea typeface="ＭＳ Ｐゴシック" pitchFamily="-1" charset="-128"/>
                <a:cs typeface="ＭＳ Ｐゴシック" pitchFamily="-1" charset="-128"/>
              </a:rPr>
              <a:t>Results that I </a:t>
            </a:r>
            <a:r>
              <a:rPr lang="en-US" sz="3200" b="1" dirty="0">
                <a:ea typeface="ＭＳ Ｐゴシック" pitchFamily="-1" charset="-128"/>
                <a:cs typeface="ＭＳ Ｐゴシック" pitchFamily="-1" charset="-128"/>
              </a:rPr>
              <a:t>will be showing</a:t>
            </a:r>
          </a:p>
        </p:txBody>
      </p:sp>
      <p:sp>
        <p:nvSpPr>
          <p:cNvPr id="63491" name="Text Box 3"/>
          <p:cNvSpPr txBox="1">
            <a:spLocks noChangeArrowheads="1"/>
          </p:cNvSpPr>
          <p:nvPr/>
        </p:nvSpPr>
        <p:spPr bwMode="auto">
          <a:xfrm>
            <a:off x="381000" y="1143000"/>
            <a:ext cx="8382000" cy="5632310"/>
          </a:xfrm>
          <a:prstGeom prst="rect">
            <a:avLst/>
          </a:prstGeom>
          <a:noFill/>
          <a:ln w="9525">
            <a:noFill/>
            <a:miter lim="800000"/>
            <a:headEnd/>
            <a:tailEnd/>
          </a:ln>
        </p:spPr>
        <p:txBody>
          <a:bodyPr>
            <a:prstTxWarp prst="textNoShape">
              <a:avLst/>
            </a:prstTxWarp>
            <a:spAutoFit/>
          </a:bodyPr>
          <a:lstStyle/>
          <a:p>
            <a:pPr algn="l" eaLnBrk="1" hangingPunct="1"/>
            <a:r>
              <a:rPr lang="en-US" sz="2400" b="1" dirty="0">
                <a:solidFill>
                  <a:srgbClr val="C90000"/>
                </a:solidFill>
                <a:effectLst>
                  <a:outerShdw blurRad="50800" dist="38100" dir="2700000" algn="tl" rotWithShape="0">
                    <a:srgbClr val="000000"/>
                  </a:outerShdw>
                </a:effectLst>
                <a:latin typeface="Arial" pitchFamily="-1" charset="0"/>
              </a:rPr>
              <a:t>Most </a:t>
            </a:r>
            <a:r>
              <a:rPr lang="en-US" sz="2400" b="1" dirty="0" smtClean="0">
                <a:solidFill>
                  <a:srgbClr val="C90000"/>
                </a:solidFill>
                <a:effectLst>
                  <a:outerShdw blurRad="50800" dist="38100" dir="2700000" algn="tl" rotWithShape="0">
                    <a:srgbClr val="000000"/>
                  </a:outerShdw>
                </a:effectLst>
                <a:latin typeface="Arial" pitchFamily="-1" charset="0"/>
              </a:rPr>
              <a:t>results are from </a:t>
            </a:r>
          </a:p>
          <a:p>
            <a:pPr algn="l" eaLnBrk="1" hangingPunct="1"/>
            <a:r>
              <a:rPr lang="en-US" sz="2400" b="1" dirty="0" smtClean="0">
                <a:solidFill>
                  <a:srgbClr val="C90000"/>
                </a:solidFill>
                <a:effectLst>
                  <a:outerShdw blurRad="50800" dist="38100" dir="2700000" algn="tl" rotWithShape="0">
                    <a:srgbClr val="000000"/>
                  </a:outerShdw>
                </a:effectLst>
                <a:latin typeface="Arial" pitchFamily="-1" charset="0"/>
              </a:rPr>
              <a:t>2013 </a:t>
            </a:r>
            <a:r>
              <a:rPr lang="en-US" sz="2400" b="1" dirty="0" smtClean="0">
                <a:solidFill>
                  <a:srgbClr val="C90000"/>
                </a:solidFill>
                <a:effectLst>
                  <a:outerShdw blurRad="50800" dist="38100" dir="2700000" algn="tl" rotWithShape="0">
                    <a:srgbClr val="000000"/>
                  </a:outerShdw>
                </a:effectLst>
                <a:latin typeface="Arial" pitchFamily="-1" charset="0"/>
              </a:rPr>
              <a:t>IPCC* </a:t>
            </a:r>
            <a:r>
              <a:rPr lang="en-US" sz="2400" b="1" dirty="0" smtClean="0">
                <a:solidFill>
                  <a:srgbClr val="C90000"/>
                </a:solidFill>
                <a:effectLst>
                  <a:outerShdw blurRad="50800" dist="38100" dir="2700000" algn="tl" rotWithShape="0">
                    <a:srgbClr val="000000"/>
                  </a:outerShdw>
                </a:effectLst>
                <a:latin typeface="Arial" pitchFamily="-1" charset="0"/>
              </a:rPr>
              <a:t>Summary For </a:t>
            </a:r>
          </a:p>
          <a:p>
            <a:pPr algn="l" eaLnBrk="1" hangingPunct="1"/>
            <a:r>
              <a:rPr lang="en-US" sz="2400" b="1" dirty="0" smtClean="0">
                <a:solidFill>
                  <a:srgbClr val="C90000"/>
                </a:solidFill>
                <a:effectLst>
                  <a:outerShdw blurRad="50800" dist="38100" dir="2700000" algn="tl" rotWithShape="0">
                    <a:srgbClr val="000000"/>
                  </a:outerShdw>
                </a:effectLst>
                <a:latin typeface="Arial" pitchFamily="-1" charset="0"/>
              </a:rPr>
              <a:t>Policymakers and Synthesis </a:t>
            </a:r>
          </a:p>
          <a:p>
            <a:pPr algn="l" eaLnBrk="1" hangingPunct="1"/>
            <a:r>
              <a:rPr lang="en-US" sz="2400" b="1" dirty="0" smtClean="0">
                <a:solidFill>
                  <a:srgbClr val="C90000"/>
                </a:solidFill>
                <a:effectLst>
                  <a:outerShdw blurRad="50800" dist="38100" dir="2700000" algn="tl" rotWithShape="0">
                    <a:srgbClr val="000000"/>
                  </a:outerShdw>
                </a:effectLst>
                <a:latin typeface="Arial" pitchFamily="-1" charset="0"/>
              </a:rPr>
              <a:t>Report, or</a:t>
            </a:r>
            <a:r>
              <a:rPr lang="en-US" sz="2400" b="1" dirty="0">
                <a:solidFill>
                  <a:srgbClr val="C90000"/>
                </a:solidFill>
                <a:effectLst>
                  <a:outerShdw blurRad="50800" dist="38100" dir="2700000" algn="tl" rotWithShape="0">
                    <a:srgbClr val="000000"/>
                  </a:outerShdw>
                </a:effectLst>
                <a:latin typeface="Arial" pitchFamily="-1" charset="0"/>
              </a:rPr>
              <a:t> </a:t>
            </a:r>
            <a:r>
              <a:rPr lang="en-US" sz="2400" b="1" dirty="0" smtClean="0">
                <a:solidFill>
                  <a:srgbClr val="C90000"/>
                </a:solidFill>
                <a:effectLst>
                  <a:outerShdw blurRad="50800" dist="38100" dir="2700000" algn="tl" rotWithShape="0">
                    <a:srgbClr val="000000"/>
                  </a:outerShdw>
                </a:effectLst>
                <a:latin typeface="Arial" pitchFamily="-1" charset="0"/>
              </a:rPr>
              <a:t>the U.S</a:t>
            </a:r>
            <a:r>
              <a:rPr lang="en-US" sz="2400" b="1" dirty="0" smtClean="0">
                <a:solidFill>
                  <a:srgbClr val="C90000"/>
                </a:solidFill>
                <a:effectLst>
                  <a:outerShdw blurRad="50800" dist="38100" dir="2700000" algn="tl" rotWithShape="0">
                    <a:srgbClr val="000000"/>
                  </a:outerShdw>
                </a:effectLst>
                <a:latin typeface="Arial" pitchFamily="-1" charset="0"/>
              </a:rPr>
              <a:t>. </a:t>
            </a:r>
            <a:r>
              <a:rPr lang="en-US" sz="2400" b="1" dirty="0" smtClean="0">
                <a:solidFill>
                  <a:srgbClr val="C90000"/>
                </a:solidFill>
                <a:effectLst>
                  <a:outerShdw blurRad="50800" dist="38100" dir="2700000" algn="tl" rotWithShape="0">
                    <a:srgbClr val="000000"/>
                  </a:outerShdw>
                </a:effectLst>
                <a:latin typeface="Arial" pitchFamily="-1" charset="0"/>
              </a:rPr>
              <a:t>National </a:t>
            </a:r>
          </a:p>
          <a:p>
            <a:pPr algn="l" eaLnBrk="1" hangingPunct="1"/>
            <a:r>
              <a:rPr lang="en-US" sz="2400" b="1" dirty="0" smtClean="0">
                <a:solidFill>
                  <a:srgbClr val="C90000"/>
                </a:solidFill>
                <a:effectLst>
                  <a:outerShdw blurRad="50800" dist="38100" dir="2700000" algn="tl" rotWithShape="0">
                    <a:srgbClr val="000000"/>
                  </a:outerShdw>
                </a:effectLst>
                <a:latin typeface="Arial" pitchFamily="-1" charset="0"/>
              </a:rPr>
              <a:t>Climate </a:t>
            </a:r>
            <a:r>
              <a:rPr lang="en-US" sz="2400" b="1" dirty="0" smtClean="0">
                <a:solidFill>
                  <a:srgbClr val="C90000"/>
                </a:solidFill>
                <a:effectLst>
                  <a:outerShdw blurRad="50800" dist="38100" dir="2700000" algn="tl" rotWithShape="0">
                    <a:srgbClr val="000000"/>
                  </a:outerShdw>
                </a:effectLst>
                <a:latin typeface="Arial" pitchFamily="-1" charset="0"/>
              </a:rPr>
              <a:t> </a:t>
            </a:r>
            <a:r>
              <a:rPr lang="en-US" sz="2400" b="1" dirty="0" smtClean="0">
                <a:solidFill>
                  <a:srgbClr val="C90000"/>
                </a:solidFill>
                <a:effectLst>
                  <a:outerShdw blurRad="50800" dist="38100" dir="2700000" algn="tl" rotWithShape="0">
                    <a:srgbClr val="000000"/>
                  </a:outerShdw>
                </a:effectLst>
                <a:latin typeface="Arial" pitchFamily="-1" charset="0"/>
              </a:rPr>
              <a:t>Assessment (2014).</a:t>
            </a:r>
            <a:endParaRPr lang="en-US" sz="2400" b="1" dirty="0" smtClean="0">
              <a:solidFill>
                <a:srgbClr val="FF3300"/>
              </a:solidFill>
              <a:latin typeface="Arial" pitchFamily="-1" charset="0"/>
            </a:endParaRPr>
          </a:p>
          <a:p>
            <a:pPr algn="l" eaLnBrk="1" hangingPunct="1"/>
            <a:endParaRPr lang="en-US" sz="2400" b="1" i="1" dirty="0" smtClean="0">
              <a:solidFill>
                <a:schemeClr val="tx1"/>
              </a:solidFill>
              <a:latin typeface="Arial" pitchFamily="-1" charset="0"/>
            </a:endParaRPr>
          </a:p>
          <a:p>
            <a:pPr algn="l" eaLnBrk="1" hangingPunct="1"/>
            <a:r>
              <a:rPr lang="en-US" sz="2400" b="1" i="1" dirty="0" smtClean="0">
                <a:solidFill>
                  <a:schemeClr val="tx1"/>
                </a:solidFill>
                <a:latin typeface="Arial" pitchFamily="-1" charset="0"/>
              </a:rPr>
              <a:t>Although these documents do </a:t>
            </a:r>
            <a:r>
              <a:rPr lang="en-US" sz="2400" b="1" i="1" dirty="0">
                <a:solidFill>
                  <a:schemeClr val="tx1"/>
                </a:solidFill>
                <a:latin typeface="Arial" pitchFamily="-1" charset="0"/>
              </a:rPr>
              <a:t>not </a:t>
            </a:r>
            <a:r>
              <a:rPr lang="en-US" sz="2400" b="1" i="1" dirty="0" smtClean="0">
                <a:solidFill>
                  <a:schemeClr val="tx1"/>
                </a:solidFill>
                <a:latin typeface="Arial" pitchFamily="-1" charset="0"/>
              </a:rPr>
              <a:t>necessarily </a:t>
            </a:r>
            <a:r>
              <a:rPr lang="en-US" sz="2400" b="1" i="1" dirty="0">
                <a:solidFill>
                  <a:schemeClr val="tx1"/>
                </a:solidFill>
                <a:latin typeface="Arial" pitchFamily="-1" charset="0"/>
              </a:rPr>
              <a:t>speak for all climate scientists, </a:t>
            </a:r>
            <a:r>
              <a:rPr lang="en-US" sz="2400" b="1" i="1" dirty="0" smtClean="0">
                <a:solidFill>
                  <a:schemeClr val="tx1"/>
                </a:solidFill>
                <a:latin typeface="Arial" pitchFamily="-1" charset="0"/>
              </a:rPr>
              <a:t>it the best </a:t>
            </a:r>
            <a:r>
              <a:rPr lang="en-US" sz="2400" b="1" i="1" dirty="0">
                <a:solidFill>
                  <a:schemeClr val="tx1"/>
                </a:solidFill>
                <a:latin typeface="Arial" pitchFamily="-1" charset="0"/>
              </a:rPr>
              <a:t>attempt by the scientific community to create a consensus opinion on the issue.</a:t>
            </a:r>
          </a:p>
          <a:p>
            <a:pPr algn="l" eaLnBrk="1" hangingPunct="1"/>
            <a:endParaRPr lang="en-US" sz="2400" b="1" dirty="0">
              <a:solidFill>
                <a:schemeClr val="tx1"/>
              </a:solidFill>
              <a:latin typeface="Arial" pitchFamily="-1" charset="0"/>
            </a:endParaRPr>
          </a:p>
          <a:p>
            <a:pPr algn="l" eaLnBrk="1" hangingPunct="1"/>
            <a:r>
              <a:rPr lang="en-US" sz="2400" b="1" dirty="0">
                <a:solidFill>
                  <a:schemeClr val="tx1"/>
                </a:solidFill>
                <a:latin typeface="Arial" pitchFamily="-1" charset="0"/>
              </a:rPr>
              <a:t>Other </a:t>
            </a:r>
            <a:r>
              <a:rPr lang="en-US" sz="2400" b="1" dirty="0" smtClean="0">
                <a:solidFill>
                  <a:schemeClr val="tx1"/>
                </a:solidFill>
                <a:latin typeface="Arial" pitchFamily="-1" charset="0"/>
              </a:rPr>
              <a:t>results will </a:t>
            </a:r>
            <a:r>
              <a:rPr lang="en-US" sz="2400" b="1" dirty="0">
                <a:solidFill>
                  <a:schemeClr val="tx1"/>
                </a:solidFill>
                <a:latin typeface="Arial" pitchFamily="-1" charset="0"/>
              </a:rPr>
              <a:t>be either from peer reviewed </a:t>
            </a:r>
            <a:r>
              <a:rPr lang="en-US" sz="2400" b="1" dirty="0" smtClean="0">
                <a:solidFill>
                  <a:schemeClr val="tx1"/>
                </a:solidFill>
                <a:latin typeface="Arial" pitchFamily="-1" charset="0"/>
              </a:rPr>
              <a:t>literature, textbooks, credible online sites (e.g. </a:t>
            </a:r>
            <a:r>
              <a:rPr lang="en-US" sz="2400" b="1" dirty="0">
                <a:solidFill>
                  <a:schemeClr val="tx1"/>
                </a:solidFill>
                <a:latin typeface="Arial" pitchFamily="-1" charset="0"/>
              </a:rPr>
              <a:t>NASA, NOAA, </a:t>
            </a:r>
            <a:r>
              <a:rPr lang="en-US" sz="2400" b="1" dirty="0" smtClean="0">
                <a:solidFill>
                  <a:schemeClr val="tx1"/>
                </a:solidFill>
                <a:latin typeface="Arial" pitchFamily="-1" charset="0"/>
              </a:rPr>
              <a:t>EPA) </a:t>
            </a:r>
            <a:r>
              <a:rPr lang="en-US" sz="2400" b="1" dirty="0" smtClean="0">
                <a:solidFill>
                  <a:schemeClr val="tx1"/>
                </a:solidFill>
                <a:latin typeface="Arial" pitchFamily="-1" charset="0"/>
              </a:rPr>
              <a:t>or </a:t>
            </a:r>
            <a:r>
              <a:rPr lang="en-US" sz="2400" b="1" dirty="0">
                <a:solidFill>
                  <a:schemeClr val="tx1"/>
                </a:solidFill>
                <a:latin typeface="Arial" pitchFamily="-1" charset="0"/>
              </a:rPr>
              <a:t>presentations at professional conferences</a:t>
            </a:r>
            <a:r>
              <a:rPr lang="en-US" sz="2400" b="1" dirty="0" smtClean="0">
                <a:solidFill>
                  <a:schemeClr val="tx1"/>
                </a:solidFill>
                <a:latin typeface="Arial" pitchFamily="-1" charset="0"/>
              </a:rPr>
              <a:t>.</a:t>
            </a:r>
          </a:p>
          <a:p>
            <a:pPr algn="l" eaLnBrk="1" hangingPunct="1"/>
            <a:endParaRPr lang="en-US" sz="2400" b="1" dirty="0" smtClean="0">
              <a:solidFill>
                <a:schemeClr val="tx1"/>
              </a:solidFill>
              <a:latin typeface="Arial" pitchFamily="-1" charset="0"/>
            </a:endParaRPr>
          </a:p>
          <a:p>
            <a:pPr algn="l" eaLnBrk="1" hangingPunct="1"/>
            <a:r>
              <a:rPr lang="en-US" sz="2400" b="1" dirty="0" smtClean="0">
                <a:solidFill>
                  <a:srgbClr val="C90000"/>
                </a:solidFill>
                <a:effectLst>
                  <a:outerShdw blurRad="50800" dist="38100" dir="2700000" algn="tl" rotWithShape="0">
                    <a:srgbClr val="000000"/>
                  </a:outerShdw>
                </a:effectLst>
                <a:latin typeface="Arial" pitchFamily="-1" charset="0"/>
              </a:rPr>
              <a:t>*Intergovernmental Panel on </a:t>
            </a:r>
            <a:r>
              <a:rPr lang="en-US" sz="2400" b="1" dirty="0">
                <a:solidFill>
                  <a:srgbClr val="C90000"/>
                </a:solidFill>
                <a:effectLst>
                  <a:outerShdw blurRad="50800" dist="38100" dir="2700000" algn="tl" rotWithShape="0">
                    <a:srgbClr val="000000"/>
                  </a:outerShdw>
                </a:effectLst>
                <a:latin typeface="Arial" pitchFamily="-1" charset="0"/>
              </a:rPr>
              <a:t>Climate Change </a:t>
            </a:r>
          </a:p>
        </p:txBody>
      </p:sp>
      <p:grpSp>
        <p:nvGrpSpPr>
          <p:cNvPr id="6" name="Group 5"/>
          <p:cNvGrpSpPr/>
          <p:nvPr/>
        </p:nvGrpSpPr>
        <p:grpSpPr>
          <a:xfrm>
            <a:off x="4758266" y="1030516"/>
            <a:ext cx="3983581" cy="2138101"/>
            <a:chOff x="3829948" y="864955"/>
            <a:chExt cx="5143653" cy="2536774"/>
          </a:xfrm>
        </p:grpSpPr>
        <p:grpSp>
          <p:nvGrpSpPr>
            <p:cNvPr id="4" name="Group 3"/>
            <p:cNvGrpSpPr/>
            <p:nvPr/>
          </p:nvGrpSpPr>
          <p:grpSpPr>
            <a:xfrm>
              <a:off x="3829948" y="868005"/>
              <a:ext cx="3421834" cy="2533724"/>
              <a:chOff x="3940014" y="-842261"/>
              <a:chExt cx="3421834" cy="2533724"/>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40014" y="-842261"/>
                <a:ext cx="1689600" cy="2209799"/>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4516" y="-531037"/>
                <a:ext cx="1727332" cy="2222500"/>
              </a:xfrm>
              <a:prstGeom prst="rect">
                <a:avLst/>
              </a:prstGeom>
            </p:spPr>
          </p:pic>
        </p:gr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51750" y="864955"/>
              <a:ext cx="1721851" cy="2212850"/>
            </a:xfrm>
            <a:prstGeom prst="rect">
              <a:avLst/>
            </a:prstGeom>
          </p:spPr>
        </p:pic>
      </p:grpSp>
    </p:spTree>
    <p:extLst>
      <p:ext uri="{BB962C8B-B14F-4D97-AF65-F5344CB8AC3E}">
        <p14:creationId xmlns:p14="http://schemas.microsoft.com/office/powerpoint/2010/main" val="1391554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p:txBody>
          <a:bodyPr/>
          <a:lstStyle/>
          <a:p>
            <a:r>
              <a:rPr lang="en-US" sz="3200" b="1" dirty="0">
                <a:ea typeface="ＭＳ Ｐゴシック" pitchFamily="-1" charset="-128"/>
                <a:cs typeface="ＭＳ Ｐゴシック" pitchFamily="-1" charset="-128"/>
              </a:rPr>
              <a:t>What </a:t>
            </a:r>
            <a:r>
              <a:rPr lang="en-US" sz="3200" b="1" dirty="0" smtClean="0">
                <a:ea typeface="ＭＳ Ｐゴシック" pitchFamily="-1" charset="-128"/>
                <a:cs typeface="ＭＳ Ｐゴシック" pitchFamily="-1" charset="-128"/>
              </a:rPr>
              <a:t>might be the </a:t>
            </a:r>
            <a:r>
              <a:rPr lang="en-US" sz="3200" b="1" dirty="0" smtClean="0">
                <a:ea typeface="ＭＳ Ｐゴシック" pitchFamily="-1" charset="-128"/>
                <a:cs typeface="ＭＳ Ｐゴシック" pitchFamily="-1" charset="-128"/>
              </a:rPr>
              <a:t>potential problem?</a:t>
            </a:r>
            <a:endParaRPr lang="en-US" sz="3200" b="1" dirty="0">
              <a:ea typeface="ＭＳ Ｐゴシック" pitchFamily="-1" charset="-128"/>
              <a:cs typeface="ＭＳ Ｐゴシック" pitchFamily="-1" charset="-128"/>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CA3_Fig.2.2.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7600" y="812800"/>
            <a:ext cx="6891528" cy="5224272"/>
          </a:xfrm>
          <a:prstGeom prst="rect">
            <a:avLst/>
          </a:prstGeom>
        </p:spPr>
      </p:pic>
      <p:sp>
        <p:nvSpPr>
          <p:cNvPr id="6" name="TextBox 5"/>
          <p:cNvSpPr txBox="1"/>
          <p:nvPr/>
        </p:nvSpPr>
        <p:spPr>
          <a:xfrm>
            <a:off x="5334000" y="5715000"/>
            <a:ext cx="2605326" cy="276999"/>
          </a:xfrm>
          <a:prstGeom prst="rect">
            <a:avLst/>
          </a:prstGeom>
          <a:noFill/>
        </p:spPr>
        <p:txBody>
          <a:bodyPr wrap="none" rtlCol="0">
            <a:spAutoFit/>
          </a:bodyPr>
          <a:lstStyle/>
          <a:p>
            <a:pPr algn="l"/>
            <a:r>
              <a:rPr lang="en-US" sz="1200" dirty="0" smtClean="0">
                <a:hlinkClick r:id="rId3" action="ppaction://hlinkfile"/>
              </a:rPr>
              <a:t>U.S. National Climate Assessment</a:t>
            </a:r>
            <a:endParaRPr lang="en-US" sz="1200" dirty="0"/>
          </a:p>
        </p:txBody>
      </p:sp>
    </p:spTree>
    <p:extLst>
      <p:ext uri="{BB962C8B-B14F-4D97-AF65-F5344CB8AC3E}">
        <p14:creationId xmlns:p14="http://schemas.microsoft.com/office/powerpoint/2010/main" val="29999061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5638800" y="609600"/>
            <a:ext cx="3352800" cy="4191000"/>
          </a:xfrm>
        </p:spPr>
        <p:txBody>
          <a:bodyPr/>
          <a:lstStyle/>
          <a:p>
            <a:r>
              <a:rPr lang="en-US" sz="2400" b="1" dirty="0" smtClean="0">
                <a:ea typeface="ＭＳ Ｐゴシック" pitchFamily="-1" charset="-128"/>
                <a:cs typeface="ＭＳ Ｐゴシック" pitchFamily="-1" charset="-128"/>
              </a:rPr>
              <a:t>Addition of more GH gases makes </a:t>
            </a:r>
            <a:r>
              <a:rPr lang="en-US" sz="2400" b="1" dirty="0">
                <a:ea typeface="ＭＳ Ｐゴシック" pitchFamily="-1" charset="-128"/>
                <a:cs typeface="ＭＳ Ｐゴシック" pitchFamily="-1" charset="-128"/>
              </a:rPr>
              <a:t>the atmosphere more opaque to </a:t>
            </a:r>
            <a:r>
              <a:rPr lang="en-US" sz="2400" b="1" dirty="0" smtClean="0">
                <a:ea typeface="ＭＳ Ｐゴシック" pitchFamily="-1" charset="-128"/>
                <a:cs typeface="ＭＳ Ｐゴシック" pitchFamily="-1" charset="-128"/>
              </a:rPr>
              <a:t>IR radiation.</a:t>
            </a:r>
            <a:br>
              <a:rPr lang="en-US" sz="2400" b="1" dirty="0" smtClean="0">
                <a:ea typeface="ＭＳ Ｐゴシック" pitchFamily="-1" charset="-128"/>
                <a:cs typeface="ＭＳ Ｐゴシック" pitchFamily="-1" charset="-128"/>
              </a:rPr>
            </a:br>
            <a:r>
              <a:rPr lang="en-US" sz="2800" b="1" dirty="0" smtClean="0">
                <a:ea typeface="ＭＳ Ｐゴシック" pitchFamily="-1" charset="-128"/>
                <a:cs typeface="ＭＳ Ｐゴシック" pitchFamily="-1" charset="-128"/>
              </a:rPr>
              <a:t/>
            </a:r>
            <a:br>
              <a:rPr lang="en-US" sz="2800" b="1" dirty="0" smtClean="0">
                <a:ea typeface="ＭＳ Ｐゴシック" pitchFamily="-1" charset="-128"/>
                <a:cs typeface="ＭＳ Ｐゴシック" pitchFamily="-1" charset="-128"/>
              </a:rPr>
            </a:br>
            <a:r>
              <a:rPr lang="en-US" sz="2800" b="1" u="sng" dirty="0" smtClean="0">
                <a:solidFill>
                  <a:srgbClr val="FF0000"/>
                </a:solidFill>
                <a:ea typeface="ＭＳ Ｐゴシック" pitchFamily="-1" charset="-128"/>
                <a:cs typeface="ＭＳ Ｐゴシック" pitchFamily="-1" charset="-128"/>
              </a:rPr>
              <a:t>Irrefutable Mechanism</a:t>
            </a:r>
            <a:r>
              <a:rPr lang="en-US" sz="2800" b="1" dirty="0" smtClean="0">
                <a:solidFill>
                  <a:srgbClr val="FF0000"/>
                </a:solidFill>
                <a:ea typeface="ＭＳ Ｐゴシック" pitchFamily="-1" charset="-128"/>
                <a:cs typeface="ＭＳ Ｐゴシック" pitchFamily="-1" charset="-128"/>
              </a:rPr>
              <a:t>!</a:t>
            </a:r>
            <a:endParaRPr lang="en-US" sz="2800" b="1" dirty="0">
              <a:solidFill>
                <a:srgbClr val="FF0000"/>
              </a:solidFill>
              <a:ea typeface="ＭＳ Ｐゴシック" pitchFamily="-1" charset="-128"/>
              <a:cs typeface="ＭＳ Ｐゴシック" pitchFamily="-1" charset="-128"/>
            </a:endParaRPr>
          </a:p>
        </p:txBody>
      </p:sp>
      <p:sp>
        <p:nvSpPr>
          <p:cNvPr id="75779" name="Rectangle 3"/>
          <p:cNvSpPr>
            <a:spLocks noGrp="1" noChangeArrowheads="1"/>
          </p:cNvSpPr>
          <p:nvPr>
            <p:ph type="subTitle" idx="1"/>
          </p:nvPr>
        </p:nvSpPr>
        <p:spPr>
          <a:xfrm>
            <a:off x="762000" y="5105400"/>
            <a:ext cx="7315200" cy="1447800"/>
          </a:xfrm>
        </p:spPr>
        <p:txBody>
          <a:bodyPr/>
          <a:lstStyle/>
          <a:p>
            <a:pPr>
              <a:lnSpc>
                <a:spcPct val="90000"/>
              </a:lnSpc>
              <a:spcBef>
                <a:spcPts val="0"/>
              </a:spcBef>
            </a:pPr>
            <a:r>
              <a:rPr lang="en-US" sz="2400" b="1" dirty="0" smtClean="0">
                <a:ea typeface="ＭＳ Ｐゴシック" pitchFamily="-1" charset="-128"/>
                <a:cs typeface="ＭＳ Ｐゴシック" pitchFamily="-1" charset="-128"/>
              </a:rPr>
              <a:t>GH gases increase the net </a:t>
            </a:r>
            <a:r>
              <a:rPr lang="en-US" sz="2400" b="1" dirty="0">
                <a:ea typeface="ＭＳ Ｐゴシック" pitchFamily="-1" charset="-128"/>
                <a:cs typeface="ＭＳ Ｐゴシック" pitchFamily="-1" charset="-128"/>
              </a:rPr>
              <a:t>amount </a:t>
            </a:r>
            <a:r>
              <a:rPr lang="en-US" sz="2400" b="1" dirty="0" smtClean="0">
                <a:ea typeface="ＭＳ Ｐゴシック" pitchFamily="-1" charset="-128"/>
                <a:cs typeface="ＭＳ Ｐゴシック" pitchFamily="-1" charset="-128"/>
              </a:rPr>
              <a:t>of IR radiation </a:t>
            </a:r>
            <a:r>
              <a:rPr lang="en-US" sz="2400" b="1" dirty="0">
                <a:ea typeface="ＭＳ Ｐゴシック" pitchFamily="-1" charset="-128"/>
                <a:cs typeface="ＭＳ Ｐゴシック" pitchFamily="-1" charset="-128"/>
              </a:rPr>
              <a:t>received at the Earth’s surface, </a:t>
            </a:r>
            <a:r>
              <a:rPr lang="en-US" sz="2400" b="1" dirty="0" smtClean="0">
                <a:ea typeface="ＭＳ Ｐゴシック" pitchFamily="-1" charset="-128"/>
                <a:cs typeface="ＭＳ Ｐゴシック" pitchFamily="-1" charset="-128"/>
              </a:rPr>
              <a:t>so </a:t>
            </a:r>
            <a:r>
              <a:rPr lang="en-US" sz="2400" b="1" dirty="0">
                <a:ea typeface="ＭＳ Ｐゴシック" pitchFamily="-1" charset="-128"/>
                <a:cs typeface="ＭＳ Ｐゴシック" pitchFamily="-1" charset="-128"/>
              </a:rPr>
              <a:t>the surface temperature </a:t>
            </a:r>
            <a:r>
              <a:rPr lang="en-US" sz="2400" b="1" dirty="0" smtClean="0">
                <a:ea typeface="ＭＳ Ｐゴシック" pitchFamily="-1" charset="-128"/>
                <a:cs typeface="ＭＳ Ｐゴシック" pitchFamily="-1" charset="-128"/>
              </a:rPr>
              <a:t>would increase.</a:t>
            </a:r>
            <a:endParaRPr lang="en-US" sz="2400" b="1" dirty="0">
              <a:ea typeface="ＭＳ Ｐゴシック" pitchFamily="-1" charset="-128"/>
              <a:cs typeface="ＭＳ Ｐゴシック" pitchFamily="-1" charset="-128"/>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00" y="701040"/>
            <a:ext cx="5562600" cy="4023360"/>
          </a:xfrm>
          <a:prstGeom prst="rect">
            <a:avLst/>
          </a:prstGeom>
        </p:spPr>
      </p:pic>
      <p:sp>
        <p:nvSpPr>
          <p:cNvPr id="2" name="TextBox 1"/>
          <p:cNvSpPr txBox="1"/>
          <p:nvPr/>
        </p:nvSpPr>
        <p:spPr>
          <a:xfrm>
            <a:off x="1657576" y="4686300"/>
            <a:ext cx="2528081" cy="276999"/>
          </a:xfrm>
          <a:prstGeom prst="rect">
            <a:avLst/>
          </a:prstGeom>
          <a:noFill/>
        </p:spPr>
        <p:txBody>
          <a:bodyPr wrap="none" rtlCol="0">
            <a:spAutoFit/>
          </a:bodyPr>
          <a:lstStyle/>
          <a:p>
            <a:r>
              <a:rPr lang="en-US" sz="1200" dirty="0" smtClean="0">
                <a:latin typeface="+mj-lt"/>
                <a:hlinkClick r:id="rId4"/>
              </a:rPr>
              <a:t>U.S. National Climate Assessment</a:t>
            </a:r>
            <a:endParaRPr lang="en-US" sz="1200" dirty="0">
              <a:latin typeface="+mj-lt"/>
            </a:endParaRPr>
          </a:p>
        </p:txBody>
      </p:sp>
    </p:spTree>
    <p:extLst>
      <p:ext uri="{BB962C8B-B14F-4D97-AF65-F5344CB8AC3E}">
        <p14:creationId xmlns:p14="http://schemas.microsoft.com/office/powerpoint/2010/main" val="6144389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76200"/>
            <a:ext cx="8229600" cy="1143000"/>
          </a:xfrm>
        </p:spPr>
        <p:txBody>
          <a:bodyPr/>
          <a:lstStyle/>
          <a:p>
            <a:r>
              <a:rPr lang="en-US" sz="3200" dirty="0" smtClean="0">
                <a:ea typeface="ＭＳ Ｐゴシック" pitchFamily="-1" charset="-128"/>
                <a:cs typeface="ＭＳ Ｐゴシック" pitchFamily="-1" charset="-128"/>
              </a:rPr>
              <a:t>CO</a:t>
            </a:r>
            <a:r>
              <a:rPr lang="en-US" sz="3200" baseline="-25000" dirty="0" smtClean="0">
                <a:ea typeface="ＭＳ Ｐゴシック" pitchFamily="-1" charset="-128"/>
                <a:cs typeface="ＭＳ Ｐゴシック" pitchFamily="-1" charset="-128"/>
              </a:rPr>
              <a:t>2</a:t>
            </a:r>
            <a:r>
              <a:rPr lang="en-US" sz="3200" dirty="0" smtClean="0">
                <a:ea typeface="ＭＳ Ｐゴシック" pitchFamily="-1" charset="-128"/>
                <a:cs typeface="ＭＳ Ｐゴシック" pitchFamily="-1" charset="-128"/>
              </a:rPr>
              <a:t> and Temperature </a:t>
            </a:r>
            <a:br>
              <a:rPr lang="en-US" sz="3200" dirty="0" smtClean="0">
                <a:ea typeface="ＭＳ Ｐゴシック" pitchFamily="-1" charset="-128"/>
                <a:cs typeface="ＭＳ Ｐゴシック" pitchFamily="-1" charset="-128"/>
              </a:rPr>
            </a:br>
            <a:r>
              <a:rPr lang="en-US" sz="3200" dirty="0" smtClean="0">
                <a:ea typeface="ＭＳ Ｐゴシック" pitchFamily="-1" charset="-128"/>
                <a:cs typeface="ＭＳ Ｐゴシック" pitchFamily="-1" charset="-128"/>
              </a:rPr>
              <a:t>Past 800,000 </a:t>
            </a:r>
            <a:r>
              <a:rPr lang="en-US" sz="3200" dirty="0">
                <a:ea typeface="ＭＳ Ｐゴシック" pitchFamily="-1" charset="-128"/>
                <a:cs typeface="ＭＳ Ｐゴシック" pitchFamily="-1" charset="-128"/>
              </a:rPr>
              <a:t>years</a:t>
            </a:r>
          </a:p>
        </p:txBody>
      </p:sp>
      <p:sp>
        <p:nvSpPr>
          <p:cNvPr id="71685" name="Text Box 5"/>
          <p:cNvSpPr txBox="1">
            <a:spLocks noChangeArrowheads="1"/>
          </p:cNvSpPr>
          <p:nvPr/>
        </p:nvSpPr>
        <p:spPr bwMode="auto">
          <a:xfrm>
            <a:off x="1795250" y="5689937"/>
            <a:ext cx="5572551" cy="1015663"/>
          </a:xfrm>
          <a:prstGeom prst="rect">
            <a:avLst/>
          </a:prstGeom>
          <a:noFill/>
          <a:ln w="9525">
            <a:noFill/>
            <a:miter lim="800000"/>
            <a:headEnd/>
            <a:tailEnd/>
          </a:ln>
        </p:spPr>
        <p:txBody>
          <a:bodyPr wrap="none">
            <a:prstTxWarp prst="textNoShape">
              <a:avLst/>
            </a:prstTxWarp>
            <a:spAutoFit/>
          </a:bodyPr>
          <a:lstStyle/>
          <a:p>
            <a:pPr eaLnBrk="1" hangingPunct="1"/>
            <a:r>
              <a:rPr lang="en-US" sz="2000" b="1" dirty="0" smtClean="0">
                <a:solidFill>
                  <a:srgbClr val="C90000"/>
                </a:solidFill>
                <a:latin typeface="Arial" pitchFamily="-1" charset="0"/>
              </a:rPr>
              <a:t>CO</a:t>
            </a:r>
            <a:r>
              <a:rPr lang="en-US" sz="2000" b="1" baseline="-25000" dirty="0" smtClean="0">
                <a:solidFill>
                  <a:srgbClr val="C90000"/>
                </a:solidFill>
                <a:latin typeface="Arial" pitchFamily="-1" charset="0"/>
              </a:rPr>
              <a:t>2</a:t>
            </a:r>
            <a:r>
              <a:rPr lang="en-US" sz="2000" b="1" dirty="0" smtClean="0">
                <a:solidFill>
                  <a:srgbClr val="C90000"/>
                </a:solidFill>
                <a:latin typeface="Arial" pitchFamily="-1" charset="0"/>
              </a:rPr>
              <a:t> </a:t>
            </a:r>
            <a:r>
              <a:rPr lang="en-US" sz="2000" b="1" dirty="0">
                <a:solidFill>
                  <a:srgbClr val="C90000"/>
                </a:solidFill>
                <a:latin typeface="Arial" pitchFamily="-1" charset="0"/>
              </a:rPr>
              <a:t>AT HIGHEST LEVEL IN </a:t>
            </a:r>
            <a:r>
              <a:rPr lang="en-US" sz="2000" b="1" dirty="0" smtClean="0">
                <a:solidFill>
                  <a:srgbClr val="C90000"/>
                </a:solidFill>
                <a:latin typeface="Arial" pitchFamily="-1" charset="0"/>
              </a:rPr>
              <a:t>800,000 </a:t>
            </a:r>
            <a:r>
              <a:rPr lang="en-US" sz="2000" b="1" dirty="0">
                <a:solidFill>
                  <a:srgbClr val="C90000"/>
                </a:solidFill>
                <a:latin typeface="Arial" pitchFamily="-1" charset="0"/>
              </a:rPr>
              <a:t>YEARS</a:t>
            </a:r>
          </a:p>
          <a:p>
            <a:pPr eaLnBrk="1" hangingPunct="1"/>
            <a:r>
              <a:rPr lang="en-US" sz="2000" b="1" dirty="0">
                <a:solidFill>
                  <a:schemeClr val="tx1"/>
                </a:solidFill>
                <a:latin typeface="Arial" pitchFamily="-1" charset="0"/>
              </a:rPr>
              <a:t>OTHER </a:t>
            </a:r>
            <a:r>
              <a:rPr lang="en-US" sz="2000" b="1" dirty="0" smtClean="0">
                <a:solidFill>
                  <a:schemeClr val="tx1"/>
                </a:solidFill>
                <a:latin typeface="Arial" pitchFamily="-1" charset="0"/>
              </a:rPr>
              <a:t>GHG’s SHOW </a:t>
            </a:r>
            <a:r>
              <a:rPr lang="en-US" sz="2000" b="1" dirty="0">
                <a:solidFill>
                  <a:schemeClr val="tx1"/>
                </a:solidFill>
                <a:latin typeface="Arial" pitchFamily="-1" charset="0"/>
              </a:rPr>
              <a:t>SIMILAR </a:t>
            </a:r>
            <a:r>
              <a:rPr lang="en-US" sz="2000" b="1" dirty="0" smtClean="0">
                <a:solidFill>
                  <a:schemeClr val="tx1"/>
                </a:solidFill>
                <a:latin typeface="Arial" pitchFamily="-1" charset="0"/>
              </a:rPr>
              <a:t>TRENDS</a:t>
            </a:r>
          </a:p>
          <a:p>
            <a:pPr eaLnBrk="1" hangingPunct="1"/>
            <a:r>
              <a:rPr lang="en-US" sz="2000" b="1" dirty="0" smtClean="0">
                <a:solidFill>
                  <a:schemeClr val="tx1"/>
                </a:solidFill>
                <a:latin typeface="Arial" pitchFamily="-1" charset="0"/>
              </a:rPr>
              <a:t>NOTE RECENT RATE OF CO</a:t>
            </a:r>
            <a:r>
              <a:rPr lang="en-US" sz="2000" b="1" baseline="-25000" dirty="0" smtClean="0">
                <a:solidFill>
                  <a:schemeClr val="tx1"/>
                </a:solidFill>
                <a:latin typeface="Arial" pitchFamily="-1" charset="0"/>
              </a:rPr>
              <a:t>2</a:t>
            </a:r>
            <a:r>
              <a:rPr lang="en-US" sz="2000" b="1" dirty="0" smtClean="0">
                <a:solidFill>
                  <a:schemeClr val="tx1"/>
                </a:solidFill>
                <a:latin typeface="Arial" pitchFamily="-1" charset="0"/>
              </a:rPr>
              <a:t> INCREASE</a:t>
            </a:r>
            <a:endParaRPr lang="en-US" sz="2000" b="1" dirty="0">
              <a:solidFill>
                <a:schemeClr val="tx1"/>
              </a:solidFill>
              <a:latin typeface="Arial" pitchFamily="-1" charset="0"/>
            </a:endParaRPr>
          </a:p>
        </p:txBody>
      </p:sp>
      <p:pic>
        <p:nvPicPr>
          <p:cNvPr id="3" name="Picture 2"/>
          <p:cNvPicPr>
            <a:picLocks noChangeAspect="1"/>
          </p:cNvPicPr>
          <p:nvPr/>
        </p:nvPicPr>
        <p:blipFill>
          <a:blip r:embed="rId3"/>
          <a:stretch>
            <a:fillRect/>
          </a:stretch>
        </p:blipFill>
        <p:spPr>
          <a:xfrm>
            <a:off x="1295400" y="1219200"/>
            <a:ext cx="6601870" cy="4297992"/>
          </a:xfrm>
          <a:prstGeom prst="rect">
            <a:avLst/>
          </a:prstGeom>
        </p:spPr>
      </p:pic>
      <p:sp>
        <p:nvSpPr>
          <p:cNvPr id="71684" name="Text Box 4"/>
          <p:cNvSpPr txBox="1">
            <a:spLocks noChangeArrowheads="1"/>
          </p:cNvSpPr>
          <p:nvPr/>
        </p:nvSpPr>
        <p:spPr bwMode="auto">
          <a:xfrm>
            <a:off x="5994399" y="5232399"/>
            <a:ext cx="2012950" cy="307777"/>
          </a:xfrm>
          <a:prstGeom prst="rect">
            <a:avLst/>
          </a:prstGeom>
          <a:noFill/>
          <a:ln w="9525">
            <a:noFill/>
            <a:miter lim="800000"/>
            <a:headEnd/>
            <a:tailEnd/>
          </a:ln>
        </p:spPr>
        <p:txBody>
          <a:bodyPr>
            <a:prstTxWarp prst="textNoShape">
              <a:avLst/>
            </a:prstTxWarp>
            <a:spAutoFit/>
          </a:bodyPr>
          <a:lstStyle/>
          <a:p>
            <a:pPr eaLnBrk="1" hangingPunct="1"/>
            <a:r>
              <a:rPr lang="en-US" sz="1400" b="1" i="1" dirty="0" smtClean="0">
                <a:solidFill>
                  <a:schemeClr val="tx1"/>
                </a:solidFill>
                <a:latin typeface="Arial" pitchFamily="-1" charset="0"/>
              </a:rPr>
              <a:t>The Royal Society</a:t>
            </a:r>
            <a:endParaRPr lang="en-US" sz="1400" b="1" i="1" dirty="0">
              <a:solidFill>
                <a:schemeClr val="tx1"/>
              </a:solidFill>
              <a:latin typeface="Arial" pitchFamily="-1" charset="0"/>
            </a:endParaRPr>
          </a:p>
        </p:txBody>
      </p:sp>
      <p:sp>
        <p:nvSpPr>
          <p:cNvPr id="4" name="TextBox 3"/>
          <p:cNvSpPr txBox="1"/>
          <p:nvPr/>
        </p:nvSpPr>
        <p:spPr>
          <a:xfrm>
            <a:off x="2757870" y="1447800"/>
            <a:ext cx="2971136" cy="830997"/>
          </a:xfrm>
          <a:prstGeom prst="rect">
            <a:avLst/>
          </a:prstGeom>
          <a:noFill/>
        </p:spPr>
        <p:txBody>
          <a:bodyPr wrap="none" rtlCol="0">
            <a:spAutoFit/>
          </a:bodyPr>
          <a:lstStyle/>
          <a:p>
            <a:r>
              <a:rPr lang="en-US" sz="2400" dirty="0" smtClean="0">
                <a:solidFill>
                  <a:srgbClr val="000000"/>
                </a:solidFill>
                <a:latin typeface="+mn-lt"/>
              </a:rPr>
              <a:t>The abrupt rise in CO</a:t>
            </a:r>
            <a:r>
              <a:rPr lang="en-US" sz="2400" baseline="-25000" dirty="0" smtClean="0">
                <a:solidFill>
                  <a:srgbClr val="000000"/>
                </a:solidFill>
                <a:latin typeface="+mn-lt"/>
              </a:rPr>
              <a:t>2</a:t>
            </a:r>
            <a:endParaRPr lang="en-US" sz="2400" dirty="0" smtClean="0">
              <a:solidFill>
                <a:srgbClr val="000000"/>
              </a:solidFill>
              <a:latin typeface="+mn-lt"/>
            </a:endParaRPr>
          </a:p>
          <a:p>
            <a:r>
              <a:rPr lang="en-US" sz="2400" dirty="0" smtClean="0">
                <a:solidFill>
                  <a:srgbClr val="000000"/>
                </a:solidFill>
                <a:latin typeface="+mn-lt"/>
              </a:rPr>
              <a:t>is unprecedented. </a:t>
            </a:r>
            <a:endParaRPr lang="en-US" sz="2400" dirty="0">
              <a:solidFill>
                <a:srgbClr val="000000"/>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575734" y="990600"/>
            <a:ext cx="8001000" cy="1981200"/>
          </a:xfrm>
        </p:spPr>
        <p:txBody>
          <a:bodyPr/>
          <a:lstStyle/>
          <a:p>
            <a:r>
              <a:rPr lang="en-US" sz="2800" dirty="0" smtClean="0">
                <a:ea typeface="ＭＳ Ｐゴシック" pitchFamily="-1" charset="-128"/>
                <a:cs typeface="ＭＳ Ｐゴシック" pitchFamily="-1" charset="-128"/>
              </a:rPr>
              <a:t> Taken </a:t>
            </a:r>
            <a:r>
              <a:rPr lang="en-US" sz="2800" dirty="0">
                <a:ea typeface="ＭＳ Ｐゴシック" pitchFamily="-1" charset="-128"/>
                <a:cs typeface="ＭＳ Ｐゴシック" pitchFamily="-1" charset="-128"/>
              </a:rPr>
              <a:t>alone, a doubling of atmospheric </a:t>
            </a:r>
            <a:r>
              <a:rPr lang="en-US" sz="2800" dirty="0" smtClean="0">
                <a:ea typeface="ＭＳ Ｐゴシック" pitchFamily="-1" charset="-128"/>
                <a:cs typeface="ＭＳ Ｐゴシック" pitchFamily="-1" charset="-128"/>
              </a:rPr>
              <a:t>CO</a:t>
            </a:r>
            <a:r>
              <a:rPr lang="en-US" sz="2800" baseline="-25000" dirty="0" smtClean="0">
                <a:ea typeface="ＭＳ Ｐゴシック" pitchFamily="-1" charset="-128"/>
                <a:cs typeface="ＭＳ Ｐゴシック" pitchFamily="-1" charset="-128"/>
              </a:rPr>
              <a:t>2</a:t>
            </a:r>
            <a:r>
              <a:rPr lang="en-US" sz="2800" dirty="0" smtClean="0">
                <a:ea typeface="ＭＳ Ｐゴシック" pitchFamily="-1" charset="-128"/>
                <a:cs typeface="ＭＳ Ｐゴシック" pitchFamily="-1" charset="-128"/>
              </a:rPr>
              <a:t>  from </a:t>
            </a:r>
            <a:r>
              <a:rPr lang="en-US" sz="2800" dirty="0">
                <a:ea typeface="ＭＳ Ｐゴシック" pitchFamily="-1" charset="-128"/>
                <a:cs typeface="ＭＳ Ｐゴシック" pitchFamily="-1" charset="-128"/>
              </a:rPr>
              <a:t>pre-industrial levels would increase the global </a:t>
            </a:r>
            <a:r>
              <a:rPr lang="en-US" sz="2800" dirty="0" smtClean="0">
                <a:ea typeface="ＭＳ Ｐゴシック" pitchFamily="-1" charset="-128"/>
                <a:cs typeface="ＭＳ Ｐゴシック" pitchFamily="-1" charset="-128"/>
              </a:rPr>
              <a:t>mean temperature by </a:t>
            </a:r>
            <a:r>
              <a:rPr lang="en-US" sz="2800" dirty="0">
                <a:ea typeface="ＭＳ Ｐゴシック" pitchFamily="-1" charset="-128"/>
                <a:cs typeface="ＭＳ Ｐゴシック" pitchFamily="-1" charset="-128"/>
              </a:rPr>
              <a:t>2</a:t>
            </a:r>
            <a:r>
              <a:rPr lang="en-US" sz="2800" dirty="0">
                <a:ea typeface="Arial" pitchFamily="-1" charset="0"/>
                <a:cs typeface="Arial" pitchFamily="-1" charset="0"/>
              </a:rPr>
              <a:t>°C.</a:t>
            </a:r>
          </a:p>
        </p:txBody>
      </p:sp>
      <p:sp>
        <p:nvSpPr>
          <p:cNvPr id="77827" name="Rectangle 3"/>
          <p:cNvSpPr>
            <a:spLocks noGrp="1" noChangeArrowheads="1"/>
          </p:cNvSpPr>
          <p:nvPr>
            <p:ph type="subTitle" idx="1"/>
          </p:nvPr>
        </p:nvSpPr>
        <p:spPr>
          <a:xfrm>
            <a:off x="838200" y="3200400"/>
            <a:ext cx="7467600" cy="1676400"/>
          </a:xfrm>
        </p:spPr>
        <p:txBody>
          <a:bodyPr/>
          <a:lstStyle/>
          <a:p>
            <a:pPr>
              <a:spcBef>
                <a:spcPts val="0"/>
              </a:spcBef>
            </a:pPr>
            <a:r>
              <a:rPr lang="en-US" sz="2800" dirty="0" smtClean="0">
                <a:latin typeface="+mj-lt"/>
                <a:ea typeface="ＭＳ Ｐゴシック" pitchFamily="-1" charset="-128"/>
                <a:cs typeface="ＭＳ Ｐゴシック" pitchFamily="-1" charset="-128"/>
              </a:rPr>
              <a:t> But </a:t>
            </a:r>
            <a:r>
              <a:rPr lang="en-US" sz="2800" dirty="0">
                <a:latin typeface="+mj-lt"/>
                <a:ea typeface="ＭＳ Ｐゴシック" pitchFamily="-1" charset="-128"/>
                <a:cs typeface="ＭＳ Ｐゴシック" pitchFamily="-1" charset="-128"/>
              </a:rPr>
              <a:t>the climate system is </a:t>
            </a:r>
            <a:r>
              <a:rPr lang="en-US" sz="2800" dirty="0" smtClean="0">
                <a:latin typeface="+mj-lt"/>
                <a:ea typeface="ＭＳ Ｐゴシック" pitchFamily="-1" charset="-128"/>
                <a:cs typeface="ＭＳ Ｐゴシック" pitchFamily="-1" charset="-128"/>
              </a:rPr>
              <a:t>VERY complex</a:t>
            </a:r>
            <a:r>
              <a:rPr lang="en-US" sz="2800" dirty="0">
                <a:latin typeface="+mj-lt"/>
                <a:ea typeface="ＭＳ Ｐゴシック" pitchFamily="-1" charset="-128"/>
                <a:cs typeface="ＭＳ Ｐゴシック" pitchFamily="-1" charset="-128"/>
              </a:rPr>
              <a:t>, </a:t>
            </a:r>
            <a:r>
              <a:rPr lang="en-US" sz="2800" dirty="0" smtClean="0">
                <a:latin typeface="+mj-lt"/>
                <a:ea typeface="ＭＳ Ｐゴシック" pitchFamily="-1" charset="-128"/>
                <a:cs typeface="ＭＳ Ｐゴシック" pitchFamily="-1" charset="-128"/>
              </a:rPr>
              <a:t> with </a:t>
            </a:r>
            <a:r>
              <a:rPr lang="en-US" sz="2800" dirty="0">
                <a:latin typeface="+mj-lt"/>
                <a:ea typeface="ＭＳ Ｐゴシック" pitchFamily="-1" charset="-128"/>
                <a:cs typeface="ＭＳ Ｐゴシック" pitchFamily="-1" charset="-128"/>
              </a:rPr>
              <a:t>numerous interrelated </a:t>
            </a:r>
            <a:r>
              <a:rPr lang="en-US" sz="2800" dirty="0" smtClean="0">
                <a:latin typeface="+mj-lt"/>
                <a:ea typeface="ＭＳ Ｐゴシック" pitchFamily="-1" charset="-128"/>
                <a:cs typeface="ＭＳ Ｐゴシック" pitchFamily="-1" charset="-128"/>
              </a:rPr>
              <a:t>components.</a:t>
            </a:r>
            <a:endParaRPr lang="en-US" sz="2800" dirty="0">
              <a:latin typeface="+mj-lt"/>
              <a:ea typeface="ＭＳ Ｐゴシック" pitchFamily="-1" charset="-128"/>
              <a:cs typeface="ＭＳ Ｐゴシック" pitchFamily="-1" charset="-128"/>
            </a:endParaRPr>
          </a:p>
        </p:txBody>
      </p:sp>
      <p:sp>
        <p:nvSpPr>
          <p:cNvPr id="4" name="Rectangle 3"/>
          <p:cNvSpPr txBox="1">
            <a:spLocks noChangeArrowheads="1"/>
          </p:cNvSpPr>
          <p:nvPr/>
        </p:nvSpPr>
        <p:spPr bwMode="auto">
          <a:xfrm>
            <a:off x="838200" y="4876800"/>
            <a:ext cx="74676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800">
                <a:solidFill>
                  <a:schemeClr val="tx1"/>
                </a:solidFill>
                <a:latin typeface="+mn-lt"/>
                <a:ea typeface="ＭＳ Ｐゴシック" pitchFamily="-65" charset="-128"/>
              </a:defRPr>
            </a:lvl2pPr>
            <a:lvl3pPr marL="914400" indent="0" algn="ctr" rtl="0" eaLnBrk="0" fontAlgn="base" hangingPunct="0">
              <a:spcBef>
                <a:spcPct val="20000"/>
              </a:spcBef>
              <a:spcAft>
                <a:spcPct val="0"/>
              </a:spcAft>
              <a:buNone/>
              <a:defRPr sz="2400">
                <a:solidFill>
                  <a:schemeClr val="tx1"/>
                </a:solidFill>
                <a:latin typeface="+mn-lt"/>
                <a:ea typeface="ＭＳ Ｐゴシック" pitchFamily="-65"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pitchFamily="-65"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pitchFamily="-65" charset="-128"/>
              </a:defRPr>
            </a:lvl5pPr>
            <a:lvl6pPr marL="2286000" indent="0" algn="ctr" rtl="0" eaLnBrk="0" fontAlgn="base" hangingPunct="0">
              <a:spcBef>
                <a:spcPct val="20000"/>
              </a:spcBef>
              <a:spcAft>
                <a:spcPct val="0"/>
              </a:spcAft>
              <a:buNone/>
              <a:defRPr sz="2000">
                <a:solidFill>
                  <a:schemeClr val="tx1"/>
                </a:solidFill>
                <a:latin typeface="+mn-lt"/>
                <a:ea typeface="ＭＳ Ｐゴシック" pitchFamily="-65" charset="-128"/>
              </a:defRPr>
            </a:lvl6pPr>
            <a:lvl7pPr marL="2743200" indent="0" algn="ctr" rtl="0" eaLnBrk="0" fontAlgn="base" hangingPunct="0">
              <a:spcBef>
                <a:spcPct val="20000"/>
              </a:spcBef>
              <a:spcAft>
                <a:spcPct val="0"/>
              </a:spcAft>
              <a:buNone/>
              <a:defRPr sz="2000">
                <a:solidFill>
                  <a:schemeClr val="tx1"/>
                </a:solidFill>
                <a:latin typeface="+mn-lt"/>
                <a:ea typeface="ＭＳ Ｐゴシック" pitchFamily="-65" charset="-128"/>
              </a:defRPr>
            </a:lvl7pPr>
            <a:lvl8pPr marL="3200400" indent="0" algn="ctr" rtl="0" eaLnBrk="0" fontAlgn="base" hangingPunct="0">
              <a:spcBef>
                <a:spcPct val="20000"/>
              </a:spcBef>
              <a:spcAft>
                <a:spcPct val="0"/>
              </a:spcAft>
              <a:buNone/>
              <a:defRPr sz="2000">
                <a:solidFill>
                  <a:schemeClr val="tx1"/>
                </a:solidFill>
                <a:latin typeface="+mn-lt"/>
                <a:ea typeface="ＭＳ Ｐゴシック" pitchFamily="-65" charset="-128"/>
              </a:defRPr>
            </a:lvl8pPr>
            <a:lvl9pPr marL="3657600" indent="0" algn="ctr" rtl="0" eaLnBrk="0" fontAlgn="base" hangingPunct="0">
              <a:spcBef>
                <a:spcPct val="20000"/>
              </a:spcBef>
              <a:spcAft>
                <a:spcPct val="0"/>
              </a:spcAft>
              <a:buNone/>
              <a:defRPr sz="2000">
                <a:solidFill>
                  <a:schemeClr val="tx1"/>
                </a:solidFill>
                <a:latin typeface="+mn-lt"/>
                <a:ea typeface="ＭＳ Ｐゴシック" pitchFamily="-65" charset="-128"/>
              </a:defRPr>
            </a:lvl9pPr>
          </a:lstStyle>
          <a:p>
            <a:pPr>
              <a:spcBef>
                <a:spcPts val="0"/>
              </a:spcBef>
            </a:pPr>
            <a:r>
              <a:rPr lang="en-US" sz="2800" dirty="0" smtClean="0">
                <a:latin typeface="+mj-lt"/>
                <a:ea typeface="ＭＳ Ｐゴシック" pitchFamily="-1" charset="-128"/>
                <a:cs typeface="ＭＳ Ｐゴシック" pitchFamily="-1" charset="-128"/>
              </a:rPr>
              <a:t>The impact of GHG increases on climate cannot be considered in isolation</a:t>
            </a:r>
            <a:endParaRPr lang="en-US" sz="2800" dirty="0">
              <a:latin typeface="+mj-lt"/>
              <a:ea typeface="ＭＳ Ｐゴシック" pitchFamily="-1" charset="-128"/>
              <a:cs typeface="ＭＳ Ｐゴシック" pitchFamily="-1" charset="-128"/>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b="-1900"/>
          <a:stretch/>
        </p:blipFill>
        <p:spPr>
          <a:xfrm>
            <a:off x="0" y="1545336"/>
            <a:ext cx="9144000" cy="4855464"/>
          </a:xfrm>
          <a:prstGeom prst="rect">
            <a:avLst/>
          </a:prstGeom>
        </p:spPr>
      </p:pic>
      <p:sp>
        <p:nvSpPr>
          <p:cNvPr id="3" name="TextBox 2"/>
          <p:cNvSpPr txBox="1"/>
          <p:nvPr/>
        </p:nvSpPr>
        <p:spPr>
          <a:xfrm>
            <a:off x="228600" y="238780"/>
            <a:ext cx="8686800" cy="1077218"/>
          </a:xfrm>
          <a:prstGeom prst="rect">
            <a:avLst/>
          </a:prstGeom>
          <a:noFill/>
        </p:spPr>
        <p:txBody>
          <a:bodyPr wrap="square" rtlCol="0">
            <a:spAutoFit/>
          </a:bodyPr>
          <a:lstStyle/>
          <a:p>
            <a:r>
              <a:rPr lang="en-US" dirty="0" smtClean="0">
                <a:solidFill>
                  <a:schemeClr val="tx1"/>
                </a:solidFill>
                <a:latin typeface="+mj-lt"/>
              </a:rPr>
              <a:t>Detection and Attribution </a:t>
            </a:r>
          </a:p>
          <a:p>
            <a:r>
              <a:rPr lang="en-US" dirty="0" smtClean="0">
                <a:solidFill>
                  <a:schemeClr val="tx1"/>
                </a:solidFill>
                <a:latin typeface="+mj-lt"/>
              </a:rPr>
              <a:t>Recent Climate Change</a:t>
            </a:r>
            <a:endParaRPr lang="en-US" dirty="0">
              <a:solidFill>
                <a:schemeClr val="tx1"/>
              </a:solidFill>
              <a:latin typeface="+mj-lt"/>
            </a:endParaRPr>
          </a:p>
        </p:txBody>
      </p:sp>
      <p:sp>
        <p:nvSpPr>
          <p:cNvPr id="4" name="TextBox 3"/>
          <p:cNvSpPr txBox="1"/>
          <p:nvPr/>
        </p:nvSpPr>
        <p:spPr>
          <a:xfrm>
            <a:off x="3668505" y="6428601"/>
            <a:ext cx="2002697" cy="276999"/>
          </a:xfrm>
          <a:prstGeom prst="rect">
            <a:avLst/>
          </a:prstGeom>
          <a:noFill/>
        </p:spPr>
        <p:txBody>
          <a:bodyPr wrap="none" rtlCol="0">
            <a:spAutoFit/>
          </a:bodyPr>
          <a:lstStyle/>
          <a:p>
            <a:r>
              <a:rPr lang="en-US" sz="1200" dirty="0" smtClean="0">
                <a:latin typeface="+mn-lt"/>
                <a:hlinkClick r:id="rId3"/>
              </a:rPr>
              <a:t>https://upload.wikimedia.org/</a:t>
            </a:r>
            <a:endParaRPr lang="en-US" sz="1200" dirty="0">
              <a:latin typeface="+mn-lt"/>
            </a:endParaRPr>
          </a:p>
        </p:txBody>
      </p:sp>
    </p:spTree>
    <p:extLst>
      <p:ext uri="{BB962C8B-B14F-4D97-AF65-F5344CB8AC3E}">
        <p14:creationId xmlns:p14="http://schemas.microsoft.com/office/powerpoint/2010/main" val="27571365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0"/>
            <a:ext cx="8229600" cy="1143000"/>
          </a:xfrm>
        </p:spPr>
        <p:txBody>
          <a:bodyPr/>
          <a:lstStyle/>
          <a:p>
            <a:r>
              <a:rPr lang="en-US" sz="3200" b="1" dirty="0" smtClean="0">
                <a:ea typeface="ＭＳ Ｐゴシック" pitchFamily="-1" charset="-128"/>
                <a:cs typeface="ＭＳ Ｐゴシック" pitchFamily="-1" charset="-128"/>
              </a:rPr>
              <a:t>Earth’s Climate System is Very Complex</a:t>
            </a:r>
            <a:endParaRPr lang="en-US" sz="3200" b="1" dirty="0">
              <a:ea typeface="ＭＳ Ｐゴシック" pitchFamily="-1" charset="-128"/>
              <a:cs typeface="ＭＳ Ｐゴシック" pitchFamily="-1" charset="-128"/>
            </a:endParaRPr>
          </a:p>
        </p:txBody>
      </p:sp>
      <p:sp>
        <p:nvSpPr>
          <p:cNvPr id="79876" name="Text Box 4"/>
          <p:cNvSpPr txBox="1">
            <a:spLocks noChangeArrowheads="1"/>
          </p:cNvSpPr>
          <p:nvPr/>
        </p:nvSpPr>
        <p:spPr bwMode="auto">
          <a:xfrm>
            <a:off x="5029200" y="922377"/>
            <a:ext cx="4038600" cy="5478423"/>
          </a:xfrm>
          <a:prstGeom prst="rect">
            <a:avLst/>
          </a:prstGeom>
          <a:noFill/>
          <a:ln w="9525">
            <a:noFill/>
            <a:miter lim="800000"/>
            <a:headEnd/>
            <a:tailEnd/>
          </a:ln>
        </p:spPr>
        <p:txBody>
          <a:bodyPr wrap="square">
            <a:prstTxWarp prst="textNoShape">
              <a:avLst/>
            </a:prstTxWarp>
            <a:spAutoFit/>
          </a:bodyPr>
          <a:lstStyle/>
          <a:p>
            <a:pPr algn="l" eaLnBrk="1" hangingPunct="1"/>
            <a:r>
              <a:rPr lang="en-US" sz="2000" b="1" dirty="0">
                <a:solidFill>
                  <a:schemeClr val="tx1"/>
                </a:solidFill>
                <a:latin typeface="Arial" pitchFamily="-1" charset="0"/>
              </a:rPr>
              <a:t>P</a:t>
            </a:r>
            <a:r>
              <a:rPr lang="en-US" sz="2000" b="1" dirty="0" smtClean="0">
                <a:solidFill>
                  <a:schemeClr val="tx1"/>
                </a:solidFill>
                <a:latin typeface="Arial" pitchFamily="-1" charset="0"/>
              </a:rPr>
              <a:t>resence </a:t>
            </a:r>
            <a:r>
              <a:rPr lang="en-US" sz="2000" b="1" dirty="0">
                <a:solidFill>
                  <a:schemeClr val="tx1"/>
                </a:solidFill>
                <a:latin typeface="Arial" pitchFamily="-1" charset="0"/>
              </a:rPr>
              <a:t>of </a:t>
            </a:r>
            <a:r>
              <a:rPr lang="en-US" sz="2000" b="1" dirty="0" smtClean="0">
                <a:solidFill>
                  <a:schemeClr val="tx1"/>
                </a:solidFill>
                <a:latin typeface="Arial" pitchFamily="-1" charset="0"/>
              </a:rPr>
              <a:t>interrelated processes produces </a:t>
            </a:r>
            <a:r>
              <a:rPr lang="en-US" sz="2000" b="1" i="1" dirty="0" smtClean="0">
                <a:solidFill>
                  <a:schemeClr val="tx1"/>
                </a:solidFill>
                <a:latin typeface="Arial" pitchFamily="-1" charset="0"/>
              </a:rPr>
              <a:t>feedbacks</a:t>
            </a:r>
            <a:endParaRPr lang="en-US" sz="2000" b="1" dirty="0">
              <a:solidFill>
                <a:schemeClr val="tx1"/>
              </a:solidFill>
              <a:latin typeface="Arial" pitchFamily="-1" charset="0"/>
            </a:endParaRPr>
          </a:p>
          <a:p>
            <a:pPr algn="l" eaLnBrk="1" hangingPunct="1">
              <a:spcBef>
                <a:spcPts val="1200"/>
              </a:spcBef>
            </a:pPr>
            <a:r>
              <a:rPr lang="en-US" sz="2000" b="1" i="1" u="sng" dirty="0" smtClean="0">
                <a:solidFill>
                  <a:schemeClr val="tx1"/>
                </a:solidFill>
                <a:latin typeface="Arial" pitchFamily="-1" charset="0"/>
              </a:rPr>
              <a:t>Feedbacks</a:t>
            </a:r>
            <a:r>
              <a:rPr lang="en-US" sz="2000" b="1" dirty="0" smtClean="0">
                <a:solidFill>
                  <a:schemeClr val="tx1"/>
                </a:solidFill>
                <a:latin typeface="Arial" pitchFamily="-1" charset="0"/>
              </a:rPr>
              <a:t>: Other atmospheric processes that reinforce or weaken an initial change.</a:t>
            </a:r>
            <a:endParaRPr lang="en-US" sz="2000" b="1" dirty="0">
              <a:solidFill>
                <a:schemeClr val="tx1"/>
              </a:solidFill>
              <a:latin typeface="Arial" pitchFamily="-1" charset="0"/>
            </a:endParaRPr>
          </a:p>
          <a:p>
            <a:pPr algn="l" eaLnBrk="1" hangingPunct="1">
              <a:spcBef>
                <a:spcPts val="1200"/>
              </a:spcBef>
            </a:pPr>
            <a:r>
              <a:rPr lang="en-US" sz="2000" b="1" i="1" dirty="0" smtClean="0">
                <a:solidFill>
                  <a:srgbClr val="008000"/>
                </a:solidFill>
                <a:latin typeface="Arial" pitchFamily="-1" charset="0"/>
              </a:rPr>
              <a:t>Positive Feedback:       </a:t>
            </a:r>
            <a:r>
              <a:rPr lang="en-US" sz="2000" b="1" dirty="0" smtClean="0">
                <a:solidFill>
                  <a:srgbClr val="008000"/>
                </a:solidFill>
                <a:latin typeface="Arial" pitchFamily="-1" charset="0"/>
              </a:rPr>
              <a:t>Reinforces initial change</a:t>
            </a:r>
            <a:endParaRPr lang="en-US" sz="2000" b="1" i="1" dirty="0" smtClean="0">
              <a:solidFill>
                <a:srgbClr val="008000"/>
              </a:solidFill>
              <a:latin typeface="Arial" pitchFamily="-1" charset="0"/>
            </a:endParaRPr>
          </a:p>
          <a:p>
            <a:pPr algn="l" eaLnBrk="1" hangingPunct="1"/>
            <a:r>
              <a:rPr lang="en-US" sz="2000" b="1" i="1" dirty="0" smtClean="0">
                <a:solidFill>
                  <a:schemeClr val="tx1"/>
                </a:solidFill>
                <a:latin typeface="Arial" pitchFamily="-1" charset="0"/>
              </a:rPr>
              <a:t>     Ice/Snow Cover Decreases</a:t>
            </a:r>
          </a:p>
          <a:p>
            <a:pPr algn="l" eaLnBrk="1" hangingPunct="1"/>
            <a:r>
              <a:rPr lang="en-US" sz="2000" b="1" i="1" dirty="0" smtClean="0">
                <a:solidFill>
                  <a:schemeClr val="tx1"/>
                </a:solidFill>
                <a:latin typeface="Arial" pitchFamily="-1" charset="0"/>
              </a:rPr>
              <a:t>=&gt; Lower reflectivity</a:t>
            </a:r>
          </a:p>
          <a:p>
            <a:pPr algn="l" eaLnBrk="1" hangingPunct="1"/>
            <a:r>
              <a:rPr lang="en-US" sz="2000" b="1" i="1" dirty="0" smtClean="0">
                <a:solidFill>
                  <a:schemeClr val="tx1"/>
                </a:solidFill>
                <a:latin typeface="Arial" pitchFamily="-1" charset="0"/>
              </a:rPr>
              <a:t>=&gt; </a:t>
            </a:r>
            <a:r>
              <a:rPr lang="en-US" sz="2000" b="1" i="1" dirty="0">
                <a:solidFill>
                  <a:schemeClr val="tx1"/>
                </a:solidFill>
                <a:latin typeface="Arial" pitchFamily="-1" charset="0"/>
              </a:rPr>
              <a:t>More </a:t>
            </a:r>
            <a:r>
              <a:rPr lang="en-US" sz="2000" b="1" i="1" dirty="0" smtClean="0">
                <a:solidFill>
                  <a:schemeClr val="tx1"/>
                </a:solidFill>
                <a:latin typeface="Arial" pitchFamily="-1" charset="0"/>
              </a:rPr>
              <a:t>solar energy absorbed</a:t>
            </a:r>
          </a:p>
          <a:p>
            <a:pPr algn="l" eaLnBrk="1" hangingPunct="1"/>
            <a:r>
              <a:rPr lang="en-US" sz="2000" b="1" i="1" dirty="0" smtClean="0">
                <a:solidFill>
                  <a:schemeClr val="tx1"/>
                </a:solidFill>
                <a:latin typeface="Arial" pitchFamily="-1" charset="0"/>
              </a:rPr>
              <a:t>=&gt; More melting</a:t>
            </a:r>
          </a:p>
          <a:p>
            <a:pPr algn="l" eaLnBrk="1" hangingPunct="1">
              <a:spcBef>
                <a:spcPts val="1200"/>
              </a:spcBef>
            </a:pPr>
            <a:r>
              <a:rPr lang="en-US" sz="2000" b="1" i="1" dirty="0">
                <a:solidFill>
                  <a:srgbClr val="C90000"/>
                </a:solidFill>
                <a:latin typeface="Arial" pitchFamily="-1" charset="0"/>
              </a:rPr>
              <a:t>Negative </a:t>
            </a:r>
            <a:r>
              <a:rPr lang="en-US" sz="2000" b="1" i="1" dirty="0" smtClean="0">
                <a:solidFill>
                  <a:srgbClr val="C90000"/>
                </a:solidFill>
                <a:latin typeface="Arial" pitchFamily="-1" charset="0"/>
              </a:rPr>
              <a:t>Feedback:      </a:t>
            </a:r>
            <a:r>
              <a:rPr lang="en-US" sz="2000" b="1" dirty="0" smtClean="0">
                <a:solidFill>
                  <a:srgbClr val="C90000"/>
                </a:solidFill>
                <a:latin typeface="Arial" pitchFamily="-1" charset="0"/>
              </a:rPr>
              <a:t>Weakens initial change  </a:t>
            </a:r>
            <a:r>
              <a:rPr lang="en-US" sz="2000" b="1" i="1" dirty="0" smtClean="0">
                <a:solidFill>
                  <a:schemeClr val="tx1"/>
                </a:solidFill>
                <a:latin typeface="Arial" pitchFamily="-1" charset="0"/>
              </a:rPr>
              <a:t>        </a:t>
            </a:r>
          </a:p>
          <a:p>
            <a:pPr algn="l" eaLnBrk="1" hangingPunct="1">
              <a:spcBef>
                <a:spcPts val="0"/>
              </a:spcBef>
            </a:pPr>
            <a:r>
              <a:rPr lang="en-US" sz="2000" b="1" i="1" dirty="0">
                <a:solidFill>
                  <a:schemeClr val="tx1"/>
                </a:solidFill>
                <a:latin typeface="Arial" pitchFamily="-1" charset="0"/>
              </a:rPr>
              <a:t> </a:t>
            </a:r>
            <a:r>
              <a:rPr lang="en-US" sz="2000" b="1" i="1" dirty="0" smtClean="0">
                <a:solidFill>
                  <a:schemeClr val="tx1"/>
                </a:solidFill>
                <a:latin typeface="Arial" pitchFamily="-1" charset="0"/>
              </a:rPr>
              <a:t>    Atmosphere Warms </a:t>
            </a:r>
          </a:p>
          <a:p>
            <a:pPr algn="l" eaLnBrk="1" hangingPunct="1"/>
            <a:r>
              <a:rPr lang="en-US" sz="2000" b="1" i="1" dirty="0" smtClean="0">
                <a:solidFill>
                  <a:schemeClr val="tx1"/>
                </a:solidFill>
                <a:latin typeface="Arial" pitchFamily="-1" charset="0"/>
              </a:rPr>
              <a:t>=&gt; More infrared radiation loss</a:t>
            </a:r>
          </a:p>
          <a:p>
            <a:pPr algn="l" eaLnBrk="1" hangingPunct="1"/>
            <a:r>
              <a:rPr lang="en-US" sz="2000" b="1" i="1" dirty="0" smtClean="0">
                <a:solidFill>
                  <a:schemeClr val="tx1"/>
                </a:solidFill>
                <a:latin typeface="Arial" pitchFamily="-1" charset="0"/>
              </a:rPr>
              <a:t>=&gt; More cooling</a:t>
            </a:r>
            <a:endParaRPr lang="en-US" sz="2000" b="1" i="1" dirty="0">
              <a:solidFill>
                <a:schemeClr val="tx1"/>
              </a:solidFill>
              <a:latin typeface="Arial" pitchFamily="-1" charset="0"/>
            </a:endParaRPr>
          </a:p>
        </p:txBody>
      </p:sp>
      <p:grpSp>
        <p:nvGrpSpPr>
          <p:cNvPr id="4" name="Group 3"/>
          <p:cNvGrpSpPr/>
          <p:nvPr/>
        </p:nvGrpSpPr>
        <p:grpSpPr>
          <a:xfrm>
            <a:off x="72840" y="1219200"/>
            <a:ext cx="4803960" cy="4648200"/>
            <a:chOff x="1" y="1143000"/>
            <a:chExt cx="4920801" cy="4721981"/>
          </a:xfrm>
        </p:grpSpPr>
        <p:pic>
          <p:nvPicPr>
            <p:cNvPr id="2" name="Picture 1"/>
            <p:cNvPicPr>
              <a:picLocks noChangeAspect="1"/>
            </p:cNvPicPr>
            <p:nvPr/>
          </p:nvPicPr>
          <p:blipFill>
            <a:blip r:embed="rId3"/>
            <a:stretch>
              <a:fillRect/>
            </a:stretch>
          </p:blipFill>
          <p:spPr>
            <a:xfrm>
              <a:off x="1" y="1143000"/>
              <a:ext cx="4920801" cy="4721981"/>
            </a:xfrm>
            <a:prstGeom prst="rect">
              <a:avLst/>
            </a:prstGeom>
          </p:spPr>
        </p:pic>
        <p:sp>
          <p:nvSpPr>
            <p:cNvPr id="3" name="TextBox 2"/>
            <p:cNvSpPr txBox="1"/>
            <p:nvPr/>
          </p:nvSpPr>
          <p:spPr>
            <a:xfrm>
              <a:off x="76200" y="5133201"/>
              <a:ext cx="1981200" cy="276999"/>
            </a:xfrm>
            <a:prstGeom prst="rect">
              <a:avLst/>
            </a:prstGeom>
            <a:noFill/>
          </p:spPr>
          <p:txBody>
            <a:bodyPr wrap="square" rtlCol="0">
              <a:spAutoFit/>
            </a:bodyPr>
            <a:lstStyle/>
            <a:p>
              <a:r>
                <a:rPr lang="en-US" sz="1200" dirty="0" smtClean="0">
                  <a:hlinkClick r:id="rId4"/>
                </a:rPr>
                <a:t>www.ucar.edu</a:t>
              </a:r>
              <a:endParaRPr lang="en-US" sz="1200" dirty="0"/>
            </a:p>
          </p:txBody>
        </p:sp>
      </p:grpSp>
    </p:spTree>
    <p:extLst>
      <p:ext uri="{BB962C8B-B14F-4D97-AF65-F5344CB8AC3E}">
        <p14:creationId xmlns:p14="http://schemas.microsoft.com/office/powerpoint/2010/main" val="2455506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4D3"/>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9905" y="981749"/>
            <a:ext cx="7329695" cy="5723851"/>
          </a:xfrm>
          <a:prstGeom prst="rect">
            <a:avLst/>
          </a:prstGeom>
        </p:spPr>
      </p:pic>
      <p:sp>
        <p:nvSpPr>
          <p:cNvPr id="2" name="Title 1"/>
          <p:cNvSpPr>
            <a:spLocks noGrp="1"/>
          </p:cNvSpPr>
          <p:nvPr>
            <p:ph type="title"/>
          </p:nvPr>
        </p:nvSpPr>
        <p:spPr>
          <a:xfrm>
            <a:off x="457200" y="16932"/>
            <a:ext cx="8229600" cy="1049867"/>
          </a:xfrm>
        </p:spPr>
        <p:txBody>
          <a:bodyPr/>
          <a:lstStyle/>
          <a:p>
            <a:r>
              <a:rPr lang="en-US" sz="3600" dirty="0" smtClean="0"/>
              <a:t>  How do we detect climate changes   in view of climate complexity?</a:t>
            </a:r>
            <a:endParaRPr lang="en-US" sz="3600" dirty="0"/>
          </a:p>
        </p:txBody>
      </p:sp>
      <p:sp>
        <p:nvSpPr>
          <p:cNvPr id="6" name="TextBox 5"/>
          <p:cNvSpPr txBox="1"/>
          <p:nvPr/>
        </p:nvSpPr>
        <p:spPr>
          <a:xfrm>
            <a:off x="5494249" y="4876800"/>
            <a:ext cx="3192551" cy="1323439"/>
          </a:xfrm>
          <a:prstGeom prst="rect">
            <a:avLst/>
          </a:prstGeom>
          <a:noFill/>
        </p:spPr>
        <p:txBody>
          <a:bodyPr wrap="none" rtlCol="0">
            <a:spAutoFit/>
          </a:bodyPr>
          <a:lstStyle/>
          <a:p>
            <a:pPr algn="l"/>
            <a:r>
              <a:rPr lang="en-US" sz="2000" dirty="0" smtClean="0">
                <a:solidFill>
                  <a:schemeClr val="tx1"/>
                </a:solidFill>
                <a:latin typeface="+mj-lt"/>
              </a:rPr>
              <a:t>By independent analyses</a:t>
            </a:r>
          </a:p>
          <a:p>
            <a:pPr algn="l"/>
            <a:r>
              <a:rPr lang="en-US" sz="2000" dirty="0" smtClean="0">
                <a:solidFill>
                  <a:schemeClr val="tx1"/>
                </a:solidFill>
                <a:latin typeface="+mj-lt"/>
              </a:rPr>
              <a:t>of separate components </a:t>
            </a:r>
          </a:p>
          <a:p>
            <a:pPr algn="l"/>
            <a:r>
              <a:rPr lang="en-US" sz="2000" dirty="0" smtClean="0">
                <a:solidFill>
                  <a:schemeClr val="tx1"/>
                </a:solidFill>
                <a:latin typeface="+mj-lt"/>
              </a:rPr>
              <a:t>of the climate system that</a:t>
            </a:r>
          </a:p>
          <a:p>
            <a:pPr algn="l"/>
            <a:r>
              <a:rPr lang="en-US" sz="2000" dirty="0" smtClean="0">
                <a:solidFill>
                  <a:schemeClr val="tx1"/>
                </a:solidFill>
                <a:latin typeface="+mj-lt"/>
              </a:rPr>
              <a:t>yield a consistent picture</a:t>
            </a:r>
            <a:endParaRPr lang="en-US" sz="2000" dirty="0">
              <a:solidFill>
                <a:schemeClr val="tx1"/>
              </a:solidFill>
              <a:latin typeface="+mj-lt"/>
            </a:endParaRPr>
          </a:p>
        </p:txBody>
      </p:sp>
      <p:sp>
        <p:nvSpPr>
          <p:cNvPr id="3" name="TextBox 2"/>
          <p:cNvSpPr txBox="1"/>
          <p:nvPr/>
        </p:nvSpPr>
        <p:spPr>
          <a:xfrm>
            <a:off x="1524000" y="5257800"/>
            <a:ext cx="883475" cy="276999"/>
          </a:xfrm>
          <a:prstGeom prst="rect">
            <a:avLst/>
          </a:prstGeom>
          <a:noFill/>
        </p:spPr>
        <p:txBody>
          <a:bodyPr wrap="none" rtlCol="0">
            <a:spAutoFit/>
          </a:bodyPr>
          <a:lstStyle/>
          <a:p>
            <a:r>
              <a:rPr lang="en-US" sz="1200" dirty="0" smtClean="0">
                <a:hlinkClick r:id="rId3"/>
              </a:rPr>
              <a:t>IPCC AR5</a:t>
            </a:r>
            <a:endParaRPr lang="en-US" sz="1200" dirty="0"/>
          </a:p>
        </p:txBody>
      </p:sp>
    </p:spTree>
    <p:extLst>
      <p:ext uri="{BB962C8B-B14F-4D97-AF65-F5344CB8AC3E}">
        <p14:creationId xmlns:p14="http://schemas.microsoft.com/office/powerpoint/2010/main" val="42515420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a:xfrm>
            <a:off x="457200" y="1981200"/>
            <a:ext cx="7772400" cy="2743200"/>
          </a:xfrm>
        </p:spPr>
        <p:txBody>
          <a:bodyPr/>
          <a:lstStyle/>
          <a:p>
            <a:r>
              <a:rPr lang="en-US" sz="2400" b="1" dirty="0"/>
              <a:t>Detection of recent climate changes</a:t>
            </a:r>
            <a:br>
              <a:rPr lang="en-US" sz="2400" b="1" dirty="0"/>
            </a:br>
            <a:r>
              <a:rPr lang="en-US" sz="2400" b="1" dirty="0" smtClean="0"/>
              <a:t/>
            </a:r>
            <a:br>
              <a:rPr lang="en-US" sz="2400" b="1" dirty="0" smtClean="0"/>
            </a:br>
            <a:r>
              <a:rPr lang="en-US" sz="2400" b="1" dirty="0" smtClean="0"/>
              <a:t> </a:t>
            </a:r>
            <a:r>
              <a:rPr lang="en-US" sz="2400" b="1" dirty="0" smtClean="0">
                <a:ea typeface="ＭＳ Ｐゴシック" pitchFamily="-1" charset="-128"/>
                <a:cs typeface="ＭＳ Ｐゴシック" pitchFamily="-1" charset="-128"/>
              </a:rPr>
              <a:t>What </a:t>
            </a:r>
            <a:r>
              <a:rPr lang="en-US" sz="2400" b="1" dirty="0">
                <a:ea typeface="ＭＳ Ｐゴシック" pitchFamily="-1" charset="-128"/>
                <a:cs typeface="ＭＳ Ｐゴシック" pitchFamily="-1" charset="-128"/>
              </a:rPr>
              <a:t>has happened </a:t>
            </a:r>
            <a:r>
              <a:rPr lang="en-US" sz="2400" b="1" dirty="0" smtClean="0">
                <a:ea typeface="ＭＳ Ｐゴシック" pitchFamily="-1" charset="-128"/>
                <a:cs typeface="ＭＳ Ｐゴシック" pitchFamily="-1" charset="-128"/>
              </a:rPr>
              <a:t>over </a:t>
            </a:r>
            <a:r>
              <a:rPr lang="en-US" sz="2400" b="1" dirty="0">
                <a:ea typeface="ＭＳ Ｐゴシック" pitchFamily="-1" charset="-128"/>
                <a:cs typeface="ＭＳ Ｐゴシック" pitchFamily="-1" charset="-128"/>
              </a:rPr>
              <a:t>the past </a:t>
            </a:r>
            <a:r>
              <a:rPr lang="en-US" sz="2400" b="1" dirty="0" smtClean="0">
                <a:ea typeface="ＭＳ Ｐゴシック" pitchFamily="-1" charset="-128"/>
                <a:cs typeface="ＭＳ Ｐゴシック" pitchFamily="-1" charset="-128"/>
              </a:rPr>
              <a:t>100-150 years  that leads scientists to conclude that the climate has warmed when </a:t>
            </a:r>
            <a:r>
              <a:rPr lang="en-US" sz="2400" b="1" dirty="0">
                <a:ea typeface="ＭＳ Ｐゴシック" pitchFamily="-1" charset="-128"/>
                <a:cs typeface="ＭＳ Ｐゴシック" pitchFamily="-1" charset="-128"/>
              </a:rPr>
              <a:t>greenhouse </a:t>
            </a:r>
            <a:r>
              <a:rPr lang="en-US" sz="2400" b="1" dirty="0" smtClean="0">
                <a:ea typeface="ＭＳ Ｐゴシック" pitchFamily="-1" charset="-128"/>
                <a:cs typeface="ＭＳ Ｐゴシック" pitchFamily="-1" charset="-128"/>
              </a:rPr>
              <a:t>gases were rising?</a:t>
            </a:r>
            <a:endParaRPr lang="en-US" sz="2400" b="1" dirty="0">
              <a:ea typeface="ＭＳ Ｐゴシック" pitchFamily="-1" charset="-128"/>
              <a:cs typeface="ＭＳ Ｐゴシック" pitchFamily="-1" charset="-128"/>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CA3_Fig.app3-10.png"/>
          <p:cNvPicPr>
            <a:picLocks noChangeAspect="1"/>
          </p:cNvPicPr>
          <p:nvPr/>
        </p:nvPicPr>
        <p:blipFill rotWithShape="1">
          <a:blip r:embed="rId2" cstate="screen">
            <a:extLst>
              <a:ext uri="{28A0092B-C50C-407E-A947-70E740481C1C}">
                <a14:useLocalDpi xmlns:a14="http://schemas.microsoft.com/office/drawing/2010/main"/>
              </a:ext>
            </a:extLst>
          </a:blip>
          <a:srcRect l="1502" t="7998" r="1430" b="1332"/>
          <a:stretch/>
        </p:blipFill>
        <p:spPr>
          <a:xfrm>
            <a:off x="1389888" y="640080"/>
            <a:ext cx="6108192" cy="6217920"/>
          </a:xfrm>
          <a:prstGeom prst="rect">
            <a:avLst/>
          </a:prstGeom>
        </p:spPr>
      </p:pic>
      <p:sp>
        <p:nvSpPr>
          <p:cNvPr id="6" name="TextBox 5"/>
          <p:cNvSpPr txBox="1"/>
          <p:nvPr/>
        </p:nvSpPr>
        <p:spPr>
          <a:xfrm>
            <a:off x="7713133" y="6172200"/>
            <a:ext cx="1346200" cy="646331"/>
          </a:xfrm>
          <a:prstGeom prst="rect">
            <a:avLst/>
          </a:prstGeom>
          <a:noFill/>
        </p:spPr>
        <p:txBody>
          <a:bodyPr wrap="square" rtlCol="0">
            <a:spAutoFit/>
          </a:bodyPr>
          <a:lstStyle/>
          <a:p>
            <a:r>
              <a:rPr lang="en-US" sz="1200" dirty="0" smtClean="0">
                <a:hlinkClick r:id="rId3"/>
              </a:rPr>
              <a:t>U.S. National Climate Assessment</a:t>
            </a:r>
            <a:endParaRPr lang="en-US" sz="1200" dirty="0"/>
          </a:p>
        </p:txBody>
      </p:sp>
      <p:sp>
        <p:nvSpPr>
          <p:cNvPr id="3" name="TextBox 2"/>
          <p:cNvSpPr txBox="1"/>
          <p:nvPr/>
        </p:nvSpPr>
        <p:spPr>
          <a:xfrm>
            <a:off x="1684373" y="147935"/>
            <a:ext cx="5709917" cy="461665"/>
          </a:xfrm>
          <a:prstGeom prst="rect">
            <a:avLst/>
          </a:prstGeom>
          <a:noFill/>
        </p:spPr>
        <p:txBody>
          <a:bodyPr wrap="none" rtlCol="0">
            <a:spAutoFit/>
          </a:bodyPr>
          <a:lstStyle/>
          <a:p>
            <a:r>
              <a:rPr lang="en-US" sz="2400" dirty="0" smtClean="0">
                <a:solidFill>
                  <a:srgbClr val="000000"/>
                </a:solidFill>
                <a:latin typeface="+mj-lt"/>
              </a:rPr>
              <a:t>Consistent indicators of a warming world</a:t>
            </a:r>
            <a:endParaRPr lang="en-US" sz="2400" dirty="0">
              <a:solidFill>
                <a:srgbClr val="000000"/>
              </a:solidFill>
              <a:latin typeface="+mj-lt"/>
            </a:endParaRPr>
          </a:p>
        </p:txBody>
      </p:sp>
      <p:sp>
        <p:nvSpPr>
          <p:cNvPr id="4" name="Up Arrow 3"/>
          <p:cNvSpPr/>
          <p:nvPr/>
        </p:nvSpPr>
        <p:spPr bwMode="auto">
          <a:xfrm>
            <a:off x="1794934" y="100584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7" name="Up Arrow 6"/>
          <p:cNvSpPr/>
          <p:nvPr/>
        </p:nvSpPr>
        <p:spPr bwMode="auto">
          <a:xfrm>
            <a:off x="1794934" y="21336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9" name="Up Arrow 8"/>
          <p:cNvSpPr/>
          <p:nvPr/>
        </p:nvSpPr>
        <p:spPr bwMode="auto">
          <a:xfrm>
            <a:off x="1794934" y="33528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0" name="Up Arrow 9"/>
          <p:cNvSpPr/>
          <p:nvPr/>
        </p:nvSpPr>
        <p:spPr bwMode="auto">
          <a:xfrm>
            <a:off x="1794934" y="45720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1" name="Up Arrow 10"/>
          <p:cNvSpPr/>
          <p:nvPr/>
        </p:nvSpPr>
        <p:spPr bwMode="auto">
          <a:xfrm>
            <a:off x="5870786" y="10668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2" name="Up Arrow 11"/>
          <p:cNvSpPr/>
          <p:nvPr/>
        </p:nvSpPr>
        <p:spPr bwMode="auto">
          <a:xfrm>
            <a:off x="5870786" y="22098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3" name="Up Arrow 12"/>
          <p:cNvSpPr/>
          <p:nvPr/>
        </p:nvSpPr>
        <p:spPr bwMode="auto">
          <a:xfrm>
            <a:off x="5870786" y="3429000"/>
            <a:ext cx="182880" cy="36576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5" name="Down Arrow 4"/>
          <p:cNvSpPr/>
          <p:nvPr/>
        </p:nvSpPr>
        <p:spPr bwMode="auto">
          <a:xfrm>
            <a:off x="5913120" y="5816601"/>
            <a:ext cx="182880" cy="365760"/>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4" name="Down Arrow 13"/>
          <p:cNvSpPr/>
          <p:nvPr/>
        </p:nvSpPr>
        <p:spPr bwMode="auto">
          <a:xfrm>
            <a:off x="5913120" y="4614334"/>
            <a:ext cx="182880" cy="365760"/>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5" name="Down Arrow 14"/>
          <p:cNvSpPr/>
          <p:nvPr/>
        </p:nvSpPr>
        <p:spPr bwMode="auto">
          <a:xfrm>
            <a:off x="1811867" y="5791200"/>
            <a:ext cx="182880" cy="365760"/>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156817294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ctrTitle"/>
          </p:nvPr>
        </p:nvSpPr>
        <p:spPr/>
        <p:txBody>
          <a:bodyPr/>
          <a:lstStyle/>
          <a:p>
            <a:r>
              <a:rPr lang="en-US" sz="3200" b="1" dirty="0" smtClean="0">
                <a:ea typeface="ＭＳ Ｐゴシック" pitchFamily="-1" charset="-128"/>
                <a:cs typeface="ＭＳ Ｐゴシック" pitchFamily="-1" charset="-128"/>
              </a:rPr>
              <a:t>Let’s first focus on the United States</a:t>
            </a:r>
            <a:endParaRPr lang="en-US" sz="3200" b="1" dirty="0">
              <a:ea typeface="ＭＳ Ｐゴシック" pitchFamily="-1" charset="-128"/>
              <a:cs typeface="ＭＳ Ｐゴシック" pitchFamily="-1" charset="-128"/>
            </a:endParaRPr>
          </a:p>
        </p:txBody>
      </p:sp>
      <p:sp>
        <p:nvSpPr>
          <p:cNvPr id="108547" name="Rectangle 3"/>
          <p:cNvSpPr>
            <a:spLocks noGrp="1" noChangeArrowheads="1"/>
          </p:cNvSpPr>
          <p:nvPr>
            <p:ph type="subTitle" idx="1"/>
          </p:nvPr>
        </p:nvSpPr>
        <p:spPr>
          <a:xfrm>
            <a:off x="1143000" y="3886200"/>
            <a:ext cx="6629400" cy="1752600"/>
          </a:xfrm>
        </p:spPr>
        <p:txBody>
          <a:bodyPr/>
          <a:lstStyle/>
          <a:p>
            <a:r>
              <a:rPr lang="en-US" b="1" i="1" dirty="0" smtClean="0">
                <a:ea typeface="ＭＳ Ｐゴシック" pitchFamily="-1" charset="-128"/>
                <a:cs typeface="ＭＳ Ｐゴシック" pitchFamily="-1" charset="-128"/>
              </a:rPr>
              <a:t>It is </a:t>
            </a:r>
            <a:r>
              <a:rPr lang="en-US" b="1" i="1" dirty="0">
                <a:ea typeface="ＭＳ Ｐゴシック" pitchFamily="-1" charset="-128"/>
                <a:cs typeface="ＭＳ Ｐゴシック" pitchFamily="-1" charset="-128"/>
              </a:rPr>
              <a:t>a good place to look because </a:t>
            </a:r>
            <a:r>
              <a:rPr lang="en-US" b="1" i="1" dirty="0" smtClean="0">
                <a:ea typeface="ＭＳ Ｐゴシック" pitchFamily="-1" charset="-128"/>
                <a:cs typeface="ＭＳ Ｐゴシック" pitchFamily="-1" charset="-128"/>
              </a:rPr>
              <a:t>there is </a:t>
            </a:r>
            <a:r>
              <a:rPr lang="en-US" b="1" i="1" dirty="0">
                <a:ea typeface="ＭＳ Ｐゴシック" pitchFamily="-1" charset="-128"/>
                <a:cs typeface="ＭＳ Ｐゴシック" pitchFamily="-1" charset="-128"/>
              </a:rPr>
              <a:t>a lot of data </a:t>
            </a:r>
            <a:r>
              <a:rPr lang="en-US" b="1" i="1" dirty="0" smtClean="0">
                <a:ea typeface="ＭＳ Ｐゴシック" pitchFamily="-1" charset="-128"/>
                <a:cs typeface="ＭＳ Ｐゴシック" pitchFamily="-1" charset="-128"/>
              </a:rPr>
              <a:t>there</a:t>
            </a:r>
            <a:r>
              <a:rPr lang="en-US" b="1" i="1" dirty="0">
                <a:ea typeface="ＭＳ Ｐゴシック" pitchFamily="-1" charset="-128"/>
                <a:cs typeface="ＭＳ Ｐゴシック" pitchFamily="-1" charset="-128"/>
              </a:rPr>
              <a:t>.</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0" y="114300"/>
            <a:ext cx="7620000" cy="6616700"/>
          </a:xfrm>
          <a:prstGeom prst="rect">
            <a:avLst/>
          </a:prstGeom>
        </p:spPr>
      </p:pic>
      <p:sp>
        <p:nvSpPr>
          <p:cNvPr id="3" name="TextBox 2"/>
          <p:cNvSpPr txBox="1"/>
          <p:nvPr/>
        </p:nvSpPr>
        <p:spPr>
          <a:xfrm>
            <a:off x="4723631" y="6170023"/>
            <a:ext cx="3371235" cy="369332"/>
          </a:xfrm>
          <a:prstGeom prst="rect">
            <a:avLst/>
          </a:prstGeom>
          <a:noFill/>
        </p:spPr>
        <p:txBody>
          <a:bodyPr wrap="none" rtlCol="0">
            <a:spAutoFit/>
          </a:bodyPr>
          <a:lstStyle/>
          <a:p>
            <a:r>
              <a:rPr lang="en-US" sz="1800" dirty="0" smtClean="0">
                <a:latin typeface="+mn-lt"/>
                <a:hlinkClick r:id="rId4"/>
              </a:rPr>
              <a:t>U.S. National Climate Assessment</a:t>
            </a:r>
            <a:r>
              <a:rPr lang="en-US" sz="1800" dirty="0" smtClean="0">
                <a:latin typeface="+mn-lt"/>
              </a:rPr>
              <a:t> </a:t>
            </a:r>
            <a:endParaRPr lang="en-US" sz="1800" dirty="0">
              <a:latin typeface="+mn-lt"/>
            </a:endParaRPr>
          </a:p>
        </p:txBody>
      </p:sp>
      <p:sp>
        <p:nvSpPr>
          <p:cNvPr id="4" name="TextBox 3"/>
          <p:cNvSpPr txBox="1"/>
          <p:nvPr/>
        </p:nvSpPr>
        <p:spPr>
          <a:xfrm>
            <a:off x="3200400" y="838200"/>
            <a:ext cx="3568129" cy="400110"/>
          </a:xfrm>
          <a:prstGeom prst="rect">
            <a:avLst/>
          </a:prstGeom>
          <a:noFill/>
        </p:spPr>
        <p:txBody>
          <a:bodyPr wrap="none" rtlCol="0">
            <a:spAutoFit/>
          </a:bodyPr>
          <a:lstStyle/>
          <a:p>
            <a:r>
              <a:rPr lang="en-US" sz="2000" dirty="0" smtClean="0">
                <a:latin typeface="+mn-lt"/>
              </a:rPr>
              <a:t>2012-1991 relative to 1960-1901</a:t>
            </a:r>
            <a:endParaRPr lang="en-US" sz="2000" dirty="0">
              <a:latin typeface="+mn-lt"/>
            </a:endParaRPr>
          </a:p>
        </p:txBody>
      </p:sp>
    </p:spTree>
    <p:extLst>
      <p:ext uri="{BB962C8B-B14F-4D97-AF65-F5344CB8AC3E}">
        <p14:creationId xmlns:p14="http://schemas.microsoft.com/office/powerpoint/2010/main" val="5868313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0354" name="Picture 2" descr="65"/>
          <p:cNvPicPr>
            <a:picLocks noChangeAspect="1" noChangeArrowheads="1"/>
          </p:cNvPicPr>
          <p:nvPr/>
        </p:nvPicPr>
        <p:blipFill>
          <a:blip r:embed="rId3"/>
          <a:srcRect/>
          <a:stretch>
            <a:fillRect/>
          </a:stretch>
        </p:blipFill>
        <p:spPr bwMode="auto">
          <a:xfrm>
            <a:off x="4648200" y="609600"/>
            <a:ext cx="4191000" cy="5715000"/>
          </a:xfrm>
          <a:prstGeom prst="rect">
            <a:avLst/>
          </a:prstGeom>
          <a:noFill/>
          <a:ln w="9525">
            <a:noFill/>
            <a:miter lim="800000"/>
            <a:headEnd/>
            <a:tailEnd/>
          </a:ln>
        </p:spPr>
      </p:pic>
      <p:sp>
        <p:nvSpPr>
          <p:cNvPr id="100355" name="Text Box 3"/>
          <p:cNvSpPr txBox="1">
            <a:spLocks noChangeArrowheads="1"/>
          </p:cNvSpPr>
          <p:nvPr/>
        </p:nvSpPr>
        <p:spPr bwMode="auto">
          <a:xfrm>
            <a:off x="304800" y="2209800"/>
            <a:ext cx="3583032" cy="954107"/>
          </a:xfrm>
          <a:prstGeom prst="rect">
            <a:avLst/>
          </a:prstGeom>
          <a:noFill/>
          <a:ln w="9525">
            <a:noFill/>
            <a:miter lim="800000"/>
            <a:headEnd/>
            <a:tailEnd/>
          </a:ln>
        </p:spPr>
        <p:txBody>
          <a:bodyPr wrap="none">
            <a:prstTxWarp prst="textNoShape">
              <a:avLst/>
            </a:prstTxWarp>
            <a:spAutoFit/>
          </a:bodyPr>
          <a:lstStyle/>
          <a:p>
            <a:pPr algn="l"/>
            <a:r>
              <a:rPr lang="en-US" sz="2800" dirty="0">
                <a:solidFill>
                  <a:srgbClr val="A50021"/>
                </a:solidFill>
                <a:latin typeface="Arial" pitchFamily="-1" charset="0"/>
              </a:rPr>
              <a:t>Glacier National Park</a:t>
            </a:r>
          </a:p>
          <a:p>
            <a:pPr algn="l"/>
            <a:r>
              <a:rPr lang="en-US" sz="2800" dirty="0">
                <a:solidFill>
                  <a:srgbClr val="A50021"/>
                </a:solidFill>
                <a:latin typeface="Arial" pitchFamily="-1" charset="0"/>
              </a:rPr>
              <a:t>1911 and </a:t>
            </a:r>
            <a:r>
              <a:rPr lang="en-US" sz="2800" dirty="0" smtClean="0">
                <a:solidFill>
                  <a:srgbClr val="A50021"/>
                </a:solidFill>
                <a:latin typeface="Arial" pitchFamily="-1" charset="0"/>
              </a:rPr>
              <a:t>2000 </a:t>
            </a:r>
          </a:p>
        </p:txBody>
      </p:sp>
      <p:sp>
        <p:nvSpPr>
          <p:cNvPr id="4" name="Text Box 3"/>
          <p:cNvSpPr txBox="1">
            <a:spLocks noChangeArrowheads="1"/>
          </p:cNvSpPr>
          <p:nvPr/>
        </p:nvSpPr>
        <p:spPr bwMode="auto">
          <a:xfrm>
            <a:off x="304800" y="838200"/>
            <a:ext cx="3742531" cy="1077218"/>
          </a:xfrm>
          <a:prstGeom prst="rect">
            <a:avLst/>
          </a:prstGeom>
          <a:noFill/>
          <a:ln w="9525">
            <a:noFill/>
            <a:miter lim="800000"/>
            <a:headEnd/>
            <a:tailEnd/>
          </a:ln>
        </p:spPr>
        <p:txBody>
          <a:bodyPr wrap="none">
            <a:prstTxWarp prst="textNoShape">
              <a:avLst/>
            </a:prstTxWarp>
            <a:spAutoFit/>
          </a:bodyPr>
          <a:lstStyle/>
          <a:p>
            <a:pPr algn="l"/>
            <a:r>
              <a:rPr lang="en-US" dirty="0" smtClean="0">
                <a:solidFill>
                  <a:srgbClr val="000000"/>
                </a:solidFill>
                <a:latin typeface="Arial" pitchFamily="-1" charset="0"/>
              </a:rPr>
              <a:t>Example of Climate </a:t>
            </a:r>
          </a:p>
          <a:p>
            <a:pPr algn="l"/>
            <a:r>
              <a:rPr lang="en-US" dirty="0" smtClean="0">
                <a:solidFill>
                  <a:srgbClr val="000000"/>
                </a:solidFill>
                <a:latin typeface="Arial" pitchFamily="-1" charset="0"/>
              </a:rPr>
              <a:t>Related Changes</a:t>
            </a:r>
            <a:endParaRPr lang="en-US" dirty="0">
              <a:solidFill>
                <a:srgbClr val="000000"/>
              </a:solidFill>
              <a:latin typeface="Arial" pitchFamily="-1" charset="0"/>
            </a:endParaRPr>
          </a:p>
        </p:txBody>
      </p:sp>
      <p:grpSp>
        <p:nvGrpSpPr>
          <p:cNvPr id="5" name="Group 4"/>
          <p:cNvGrpSpPr>
            <a:grpSpLocks noChangeAspect="1"/>
          </p:cNvGrpSpPr>
          <p:nvPr/>
        </p:nvGrpSpPr>
        <p:grpSpPr>
          <a:xfrm>
            <a:off x="279400" y="3581400"/>
            <a:ext cx="4064000" cy="2529840"/>
            <a:chOff x="304800" y="3505200"/>
            <a:chExt cx="5080000" cy="3162300"/>
          </a:xfrm>
        </p:grpSpPr>
        <p:pic>
          <p:nvPicPr>
            <p:cNvPr id="6" name="Picture 5"/>
            <p:cNvPicPr>
              <a:picLocks noChangeAspect="1"/>
            </p:cNvPicPr>
            <p:nvPr/>
          </p:nvPicPr>
          <p:blipFill>
            <a:blip r:embed="rId4"/>
            <a:stretch>
              <a:fillRect/>
            </a:stretch>
          </p:blipFill>
          <p:spPr>
            <a:xfrm>
              <a:off x="304800" y="3505200"/>
              <a:ext cx="5080000" cy="3162300"/>
            </a:xfrm>
            <a:prstGeom prst="rect">
              <a:avLst/>
            </a:prstGeom>
          </p:spPr>
        </p:pic>
        <p:sp>
          <p:nvSpPr>
            <p:cNvPr id="7" name="TextBox 6"/>
            <p:cNvSpPr txBox="1"/>
            <p:nvPr/>
          </p:nvSpPr>
          <p:spPr>
            <a:xfrm>
              <a:off x="1600200" y="4724400"/>
              <a:ext cx="1542109" cy="584776"/>
            </a:xfrm>
            <a:prstGeom prst="rect">
              <a:avLst/>
            </a:prstGeom>
            <a:noFill/>
          </p:spPr>
          <p:txBody>
            <a:bodyPr wrap="none" rtlCol="0">
              <a:spAutoFit/>
            </a:bodyPr>
            <a:lstStyle/>
            <a:p>
              <a:pPr algn="l"/>
              <a:r>
                <a:rPr lang="en-US" sz="1600" dirty="0" smtClean="0"/>
                <a:t>144 glaciers</a:t>
              </a:r>
            </a:p>
            <a:p>
              <a:pPr algn="l"/>
              <a:r>
                <a:rPr lang="en-US" sz="1600" dirty="0" smtClean="0"/>
                <a:t>142 retreated</a:t>
              </a:r>
              <a:endParaRPr lang="en-US" sz="1600" dirty="0"/>
            </a:p>
          </p:txBody>
        </p:sp>
      </p:grpSp>
    </p:spTree>
    <p:extLst>
      <p:ext uri="{BB962C8B-B14F-4D97-AF65-F5344CB8AC3E}">
        <p14:creationId xmlns:p14="http://schemas.microsoft.com/office/powerpoint/2010/main" val="35820107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179105" y="1981200"/>
            <a:ext cx="4301177" cy="954107"/>
          </a:xfrm>
          <a:prstGeom prst="rect">
            <a:avLst/>
          </a:prstGeom>
          <a:noFill/>
          <a:ln w="9525">
            <a:noFill/>
            <a:miter lim="800000"/>
            <a:headEnd/>
            <a:tailEnd/>
          </a:ln>
        </p:spPr>
        <p:txBody>
          <a:bodyPr wrap="none">
            <a:prstTxWarp prst="textNoShape">
              <a:avLst/>
            </a:prstTxWarp>
            <a:spAutoFit/>
          </a:bodyPr>
          <a:lstStyle/>
          <a:p>
            <a:r>
              <a:rPr lang="en-US" sz="2800" dirty="0" smtClean="0">
                <a:solidFill>
                  <a:srgbClr val="A50021"/>
                </a:solidFill>
                <a:latin typeface="Arial" pitchFamily="-1" charset="0"/>
              </a:rPr>
              <a:t>Glacier Bay National Park</a:t>
            </a:r>
          </a:p>
          <a:p>
            <a:r>
              <a:rPr lang="en-US" sz="2800" dirty="0" smtClean="0">
                <a:solidFill>
                  <a:srgbClr val="A50021"/>
                </a:solidFill>
                <a:latin typeface="Arial" pitchFamily="-1" charset="0"/>
              </a:rPr>
              <a:t>1941 </a:t>
            </a:r>
            <a:r>
              <a:rPr lang="en-US" sz="2800" dirty="0">
                <a:solidFill>
                  <a:srgbClr val="A50021"/>
                </a:solidFill>
                <a:latin typeface="Arial" pitchFamily="-1" charset="0"/>
              </a:rPr>
              <a:t>and </a:t>
            </a:r>
            <a:r>
              <a:rPr lang="en-US" sz="2800" dirty="0" smtClean="0">
                <a:solidFill>
                  <a:srgbClr val="A50021"/>
                </a:solidFill>
                <a:latin typeface="Arial" pitchFamily="-1" charset="0"/>
              </a:rPr>
              <a:t>2004</a:t>
            </a:r>
          </a:p>
        </p:txBody>
      </p:sp>
      <p:sp>
        <p:nvSpPr>
          <p:cNvPr id="4" name="Text Box 3"/>
          <p:cNvSpPr txBox="1">
            <a:spLocks noChangeArrowheads="1"/>
          </p:cNvSpPr>
          <p:nvPr/>
        </p:nvSpPr>
        <p:spPr bwMode="auto">
          <a:xfrm>
            <a:off x="304800" y="609600"/>
            <a:ext cx="3742531" cy="1077218"/>
          </a:xfrm>
          <a:prstGeom prst="rect">
            <a:avLst/>
          </a:prstGeom>
          <a:noFill/>
          <a:ln w="9525">
            <a:noFill/>
            <a:miter lim="800000"/>
            <a:headEnd/>
            <a:tailEnd/>
          </a:ln>
        </p:spPr>
        <p:txBody>
          <a:bodyPr wrap="none">
            <a:prstTxWarp prst="textNoShape">
              <a:avLst/>
            </a:prstTxWarp>
            <a:spAutoFit/>
          </a:bodyPr>
          <a:lstStyle/>
          <a:p>
            <a:pPr algn="l"/>
            <a:r>
              <a:rPr lang="en-US" dirty="0" smtClean="0">
                <a:solidFill>
                  <a:srgbClr val="000000"/>
                </a:solidFill>
                <a:latin typeface="Arial" pitchFamily="-1" charset="0"/>
              </a:rPr>
              <a:t>Example of Climate </a:t>
            </a:r>
          </a:p>
          <a:p>
            <a:pPr algn="l"/>
            <a:r>
              <a:rPr lang="en-US" dirty="0" smtClean="0">
                <a:solidFill>
                  <a:srgbClr val="000000"/>
                </a:solidFill>
                <a:latin typeface="Arial" pitchFamily="-1" charset="0"/>
              </a:rPr>
              <a:t>Related Changes</a:t>
            </a:r>
            <a:endParaRPr lang="en-US" dirty="0">
              <a:solidFill>
                <a:srgbClr val="000000"/>
              </a:solidFill>
              <a:latin typeface="Arial" pitchFamily="-1" charset="0"/>
            </a:endParaRPr>
          </a:p>
        </p:txBody>
      </p:sp>
      <p:grpSp>
        <p:nvGrpSpPr>
          <p:cNvPr id="5" name="Group 4"/>
          <p:cNvGrpSpPr>
            <a:grpSpLocks noChangeAspect="1"/>
          </p:cNvGrpSpPr>
          <p:nvPr/>
        </p:nvGrpSpPr>
        <p:grpSpPr>
          <a:xfrm>
            <a:off x="4724400" y="609600"/>
            <a:ext cx="4064000" cy="2529840"/>
            <a:chOff x="304800" y="3505200"/>
            <a:chExt cx="5080000" cy="3162300"/>
          </a:xfrm>
        </p:grpSpPr>
        <p:pic>
          <p:nvPicPr>
            <p:cNvPr id="6" name="Picture 5"/>
            <p:cNvPicPr>
              <a:picLocks noChangeAspect="1"/>
            </p:cNvPicPr>
            <p:nvPr/>
          </p:nvPicPr>
          <p:blipFill>
            <a:blip r:embed="rId3"/>
            <a:stretch>
              <a:fillRect/>
            </a:stretch>
          </p:blipFill>
          <p:spPr>
            <a:xfrm>
              <a:off x="304800" y="3505200"/>
              <a:ext cx="5080000" cy="3162300"/>
            </a:xfrm>
            <a:prstGeom prst="rect">
              <a:avLst/>
            </a:prstGeom>
          </p:spPr>
        </p:pic>
        <p:sp>
          <p:nvSpPr>
            <p:cNvPr id="7" name="TextBox 6"/>
            <p:cNvSpPr txBox="1"/>
            <p:nvPr/>
          </p:nvSpPr>
          <p:spPr>
            <a:xfrm>
              <a:off x="1600200" y="4724400"/>
              <a:ext cx="1542109" cy="584776"/>
            </a:xfrm>
            <a:prstGeom prst="rect">
              <a:avLst/>
            </a:prstGeom>
            <a:noFill/>
          </p:spPr>
          <p:txBody>
            <a:bodyPr wrap="none" rtlCol="0">
              <a:spAutoFit/>
            </a:bodyPr>
            <a:lstStyle/>
            <a:p>
              <a:pPr algn="l"/>
              <a:r>
                <a:rPr lang="en-US" sz="1600" dirty="0" smtClean="0"/>
                <a:t>144 glaciers</a:t>
              </a:r>
            </a:p>
            <a:p>
              <a:pPr algn="l"/>
              <a:r>
                <a:rPr lang="en-US" sz="1600" dirty="0" smtClean="0"/>
                <a:t>142 retreated</a:t>
              </a:r>
              <a:endParaRPr lang="en-US" sz="1600" dirty="0"/>
            </a:p>
          </p:txBody>
        </p:sp>
      </p:grpSp>
      <p:grpSp>
        <p:nvGrpSpPr>
          <p:cNvPr id="9" name="Group 8"/>
          <p:cNvGrpSpPr/>
          <p:nvPr/>
        </p:nvGrpSpPr>
        <p:grpSpPr>
          <a:xfrm>
            <a:off x="12700" y="3464169"/>
            <a:ext cx="9144000" cy="3165231"/>
            <a:chOff x="-25400" y="990600"/>
            <a:chExt cx="9144000" cy="3165231"/>
          </a:xfrm>
        </p:grpSpPr>
        <p:pic>
          <p:nvPicPr>
            <p:cNvPr id="10" name="Picture 9"/>
            <p:cNvPicPr>
              <a:picLocks noChangeAspect="1"/>
            </p:cNvPicPr>
            <p:nvPr/>
          </p:nvPicPr>
          <p:blipFill>
            <a:blip r:embed="rId4"/>
            <a:stretch>
              <a:fillRect/>
            </a:stretch>
          </p:blipFill>
          <p:spPr>
            <a:xfrm>
              <a:off x="-25400" y="990600"/>
              <a:ext cx="9144000" cy="3165231"/>
            </a:xfrm>
            <a:prstGeom prst="rect">
              <a:avLst/>
            </a:prstGeom>
          </p:spPr>
        </p:pic>
        <p:sp>
          <p:nvSpPr>
            <p:cNvPr id="11" name="TextBox 10"/>
            <p:cNvSpPr txBox="1"/>
            <p:nvPr/>
          </p:nvSpPr>
          <p:spPr>
            <a:xfrm>
              <a:off x="50800" y="3683001"/>
              <a:ext cx="2357737" cy="338554"/>
            </a:xfrm>
            <a:prstGeom prst="rect">
              <a:avLst/>
            </a:prstGeom>
            <a:noFill/>
          </p:spPr>
          <p:txBody>
            <a:bodyPr wrap="none" rtlCol="0">
              <a:spAutoFit/>
            </a:bodyPr>
            <a:lstStyle/>
            <a:p>
              <a:r>
                <a:rPr lang="en-US" sz="1600" b="1" dirty="0" smtClean="0">
                  <a:solidFill>
                    <a:srgbClr val="FFFFFF"/>
                  </a:solidFill>
                </a:rPr>
                <a:t>Muir Glacier AK 1941</a:t>
              </a:r>
              <a:endParaRPr lang="en-US" sz="1600" b="1" dirty="0">
                <a:solidFill>
                  <a:srgbClr val="FFFFFF"/>
                </a:solidFill>
              </a:endParaRPr>
            </a:p>
          </p:txBody>
        </p:sp>
        <p:sp>
          <p:nvSpPr>
            <p:cNvPr id="12" name="TextBox 11"/>
            <p:cNvSpPr txBox="1"/>
            <p:nvPr/>
          </p:nvSpPr>
          <p:spPr>
            <a:xfrm>
              <a:off x="4620250" y="3683001"/>
              <a:ext cx="2364750" cy="338554"/>
            </a:xfrm>
            <a:prstGeom prst="rect">
              <a:avLst/>
            </a:prstGeom>
            <a:noFill/>
          </p:spPr>
          <p:txBody>
            <a:bodyPr wrap="none" rtlCol="0">
              <a:spAutoFit/>
            </a:bodyPr>
            <a:lstStyle/>
            <a:p>
              <a:r>
                <a:rPr lang="en-US" sz="1600" b="1" dirty="0" smtClean="0">
                  <a:solidFill>
                    <a:srgbClr val="FFFFFF"/>
                  </a:solidFill>
                </a:rPr>
                <a:t>Muir Glacier AK 2004</a:t>
              </a:r>
              <a:endParaRPr lang="en-US" sz="1600" b="1" dirty="0">
                <a:solidFill>
                  <a:srgbClr val="FFFFFF"/>
                </a:solidFill>
              </a:endParaRPr>
            </a:p>
          </p:txBody>
        </p:sp>
      </p:grpSp>
      <p:sp>
        <p:nvSpPr>
          <p:cNvPr id="2" name="TextBox 1"/>
          <p:cNvSpPr txBox="1"/>
          <p:nvPr/>
        </p:nvSpPr>
        <p:spPr>
          <a:xfrm>
            <a:off x="1828800" y="3200400"/>
            <a:ext cx="5506636" cy="276999"/>
          </a:xfrm>
          <a:prstGeom prst="rect">
            <a:avLst/>
          </a:prstGeom>
          <a:noFill/>
        </p:spPr>
        <p:txBody>
          <a:bodyPr wrap="none" rtlCol="0">
            <a:spAutoFit/>
          </a:bodyPr>
          <a:lstStyle/>
          <a:p>
            <a:r>
              <a:rPr lang="en-US" sz="1200" dirty="0" smtClean="0">
                <a:hlinkClick r:id="rId5"/>
              </a:rPr>
              <a:t>https://www2.usgs.gov/climate_landuse/glaciers/repeat_photography.asp</a:t>
            </a:r>
            <a:endParaRPr lang="en-US" sz="1200" dirty="0"/>
          </a:p>
        </p:txBody>
      </p:sp>
    </p:spTree>
    <p:extLst>
      <p:ext uri="{BB962C8B-B14F-4D97-AF65-F5344CB8AC3E}">
        <p14:creationId xmlns:p14="http://schemas.microsoft.com/office/powerpoint/2010/main" val="17404193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533400"/>
            <a:ext cx="4575586" cy="5867400"/>
          </a:xfrm>
          <a:prstGeom prst="rect">
            <a:avLst/>
          </a:prstGeom>
        </p:spPr>
      </p:pic>
      <p:sp>
        <p:nvSpPr>
          <p:cNvPr id="122883" name="Rectangle 3"/>
          <p:cNvSpPr>
            <a:spLocks noChangeArrowheads="1"/>
          </p:cNvSpPr>
          <p:nvPr/>
        </p:nvSpPr>
        <p:spPr bwMode="auto">
          <a:xfrm>
            <a:off x="4724400" y="609600"/>
            <a:ext cx="4191000" cy="1200328"/>
          </a:xfrm>
          <a:prstGeom prst="rect">
            <a:avLst/>
          </a:prstGeom>
          <a:noFill/>
          <a:ln w="9525">
            <a:noFill/>
            <a:miter lim="800000"/>
            <a:headEnd/>
            <a:tailEnd/>
          </a:ln>
        </p:spPr>
        <p:txBody>
          <a:bodyPr wrap="square">
            <a:prstTxWarp prst="textNoShape">
              <a:avLst/>
            </a:prstTxWarp>
            <a:spAutoFit/>
          </a:bodyPr>
          <a:lstStyle/>
          <a:p>
            <a:pPr eaLnBrk="1" hangingPunct="1"/>
            <a:r>
              <a:rPr lang="en-US" sz="2400" b="1" dirty="0">
                <a:solidFill>
                  <a:schemeClr val="tx1"/>
                </a:solidFill>
                <a:latin typeface="Century Gothic" pitchFamily="-1" charset="0"/>
              </a:rPr>
              <a:t>Trends (</a:t>
            </a:r>
            <a:r>
              <a:rPr lang="en-US" sz="2400" b="1" dirty="0" smtClean="0">
                <a:solidFill>
                  <a:schemeClr val="tx1"/>
                </a:solidFill>
                <a:latin typeface="Century Gothic" pitchFamily="-1" charset="0"/>
              </a:rPr>
              <a:t>1955-2016) in Apr 1 snowpack water </a:t>
            </a:r>
            <a:r>
              <a:rPr lang="en-US" sz="2400" b="1" dirty="0">
                <a:solidFill>
                  <a:schemeClr val="tx1"/>
                </a:solidFill>
                <a:latin typeface="Century Gothic" pitchFamily="-1" charset="0"/>
              </a:rPr>
              <a:t>content at western snow </a:t>
            </a:r>
            <a:r>
              <a:rPr lang="en-US" sz="2400" b="1" dirty="0" smtClean="0">
                <a:solidFill>
                  <a:schemeClr val="tx1"/>
                </a:solidFill>
                <a:latin typeface="Century Gothic" pitchFamily="-1" charset="0"/>
              </a:rPr>
              <a:t>sites</a:t>
            </a:r>
            <a:endParaRPr lang="en-US" sz="2400" b="1" dirty="0">
              <a:solidFill>
                <a:schemeClr val="tx1"/>
              </a:solidFill>
              <a:latin typeface="Century Gothic" pitchFamily="-1" charset="0"/>
            </a:endParaRPr>
          </a:p>
        </p:txBody>
      </p:sp>
      <p:sp>
        <p:nvSpPr>
          <p:cNvPr id="122885" name="Text Box 5"/>
          <p:cNvSpPr txBox="1">
            <a:spLocks noChangeArrowheads="1"/>
          </p:cNvSpPr>
          <p:nvPr/>
        </p:nvSpPr>
        <p:spPr bwMode="auto">
          <a:xfrm>
            <a:off x="4876800" y="2286000"/>
            <a:ext cx="4114800" cy="3046988"/>
          </a:xfrm>
          <a:prstGeom prst="rect">
            <a:avLst/>
          </a:prstGeom>
          <a:noFill/>
          <a:ln w="9525">
            <a:noFill/>
            <a:miter lim="800000"/>
            <a:headEnd/>
            <a:tailEnd/>
          </a:ln>
        </p:spPr>
        <p:txBody>
          <a:bodyPr>
            <a:prstTxWarp prst="textNoShape">
              <a:avLst/>
            </a:prstTxWarp>
            <a:spAutoFit/>
          </a:bodyPr>
          <a:lstStyle/>
          <a:p>
            <a:pPr algn="l" eaLnBrk="1" hangingPunct="1"/>
            <a:r>
              <a:rPr lang="en-US" sz="2400" b="1" dirty="0" smtClean="0">
                <a:solidFill>
                  <a:schemeClr val="tx1"/>
                </a:solidFill>
                <a:latin typeface="Century Gothic" pitchFamily="-1" charset="0"/>
              </a:rPr>
              <a:t>How much is due to</a:t>
            </a:r>
          </a:p>
          <a:p>
            <a:pPr algn="l" eaLnBrk="1" hangingPunct="1"/>
            <a:r>
              <a:rPr lang="en-US" sz="2400" b="1" dirty="0" smtClean="0">
                <a:solidFill>
                  <a:schemeClr val="tx1"/>
                </a:solidFill>
                <a:latin typeface="Century Gothic" pitchFamily="-1" charset="0"/>
              </a:rPr>
              <a:t>	Less snowfall?</a:t>
            </a:r>
          </a:p>
          <a:p>
            <a:pPr algn="l" eaLnBrk="1" hangingPunct="1"/>
            <a:r>
              <a:rPr lang="en-US" sz="2400" b="1" dirty="0" smtClean="0">
                <a:solidFill>
                  <a:schemeClr val="tx1"/>
                </a:solidFill>
                <a:latin typeface="Century Gothic" pitchFamily="-1" charset="0"/>
              </a:rPr>
              <a:t>	Earlier melt?</a:t>
            </a:r>
            <a:endParaRPr lang="en-US" sz="2400" b="1" dirty="0">
              <a:solidFill>
                <a:schemeClr val="tx1"/>
              </a:solidFill>
              <a:latin typeface="Century Gothic" pitchFamily="-1" charset="0"/>
            </a:endParaRPr>
          </a:p>
          <a:p>
            <a:pPr algn="l" eaLnBrk="1" hangingPunct="1"/>
            <a:endParaRPr lang="en-US" sz="2400" b="1" dirty="0" smtClean="0">
              <a:solidFill>
                <a:schemeClr val="tx1"/>
              </a:solidFill>
              <a:latin typeface="Century Gothic" pitchFamily="-1" charset="0"/>
            </a:endParaRPr>
          </a:p>
          <a:p>
            <a:pPr algn="l" eaLnBrk="1" hangingPunct="1"/>
            <a:r>
              <a:rPr lang="en-US" sz="2400" b="1" dirty="0" smtClean="0">
                <a:solidFill>
                  <a:schemeClr val="tx1"/>
                </a:solidFill>
                <a:latin typeface="Century Gothic" pitchFamily="-1" charset="0"/>
              </a:rPr>
              <a:t>Is this a fingerprint of anthropogenic change,   or is it a manifestation of natural variability?</a:t>
            </a:r>
            <a:endParaRPr lang="en-US" sz="2400" b="1" dirty="0">
              <a:solidFill>
                <a:schemeClr val="tx1"/>
              </a:solidFill>
              <a:latin typeface="Century Gothic" pitchFamily="-1" charset="0"/>
            </a:endParaRPr>
          </a:p>
        </p:txBody>
      </p:sp>
      <p:sp>
        <p:nvSpPr>
          <p:cNvPr id="122886" name="TextBox 5"/>
          <p:cNvSpPr txBox="1">
            <a:spLocks noChangeArrowheads="1"/>
          </p:cNvSpPr>
          <p:nvPr/>
        </p:nvSpPr>
        <p:spPr bwMode="auto">
          <a:xfrm>
            <a:off x="228600" y="4738687"/>
            <a:ext cx="1219200" cy="646113"/>
          </a:xfrm>
          <a:prstGeom prst="rect">
            <a:avLst/>
          </a:prstGeom>
          <a:noFill/>
          <a:ln w="9525">
            <a:noFill/>
            <a:miter lim="800000"/>
            <a:headEnd/>
            <a:tailEnd/>
          </a:ln>
        </p:spPr>
        <p:txBody>
          <a:bodyPr>
            <a:prstTxWarp prst="textNoShape">
              <a:avLst/>
            </a:prstTxWarp>
            <a:spAutoFit/>
          </a:bodyPr>
          <a:lstStyle/>
          <a:p>
            <a:r>
              <a:rPr lang="en-US" sz="1800" dirty="0"/>
              <a:t>Dry Red</a:t>
            </a:r>
          </a:p>
          <a:p>
            <a:r>
              <a:rPr lang="en-US" sz="1800" dirty="0">
                <a:solidFill>
                  <a:srgbClr val="0000FF"/>
                </a:solidFill>
              </a:rPr>
              <a:t>Wet Blue</a:t>
            </a:r>
          </a:p>
        </p:txBody>
      </p:sp>
      <p:sp>
        <p:nvSpPr>
          <p:cNvPr id="3" name="TextBox 2"/>
          <p:cNvSpPr txBox="1"/>
          <p:nvPr/>
        </p:nvSpPr>
        <p:spPr>
          <a:xfrm>
            <a:off x="4648200" y="5791200"/>
            <a:ext cx="4419600" cy="584776"/>
          </a:xfrm>
          <a:prstGeom prst="rect">
            <a:avLst/>
          </a:prstGeom>
          <a:noFill/>
        </p:spPr>
        <p:txBody>
          <a:bodyPr wrap="square" rtlCol="0">
            <a:spAutoFit/>
          </a:bodyPr>
          <a:lstStyle/>
          <a:p>
            <a:r>
              <a:rPr lang="en-US" sz="1600" dirty="0" smtClean="0">
                <a:hlinkClick r:id="rId4"/>
              </a:rPr>
              <a:t>https://www.epa.gov/climate-indicators/climate-change-indicators-snowpack</a:t>
            </a:r>
            <a:endParaRPr lang="en-US" sz="1600" dirty="0"/>
          </a:p>
        </p:txBody>
      </p:sp>
    </p:spTree>
    <p:extLst>
      <p:ext uri="{BB962C8B-B14F-4D97-AF65-F5344CB8AC3E}">
        <p14:creationId xmlns:p14="http://schemas.microsoft.com/office/powerpoint/2010/main" val="3657767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main_map"/>
          <p:cNvPicPr>
            <a:picLocks noChangeAspect="1" noChangeArrowheads="1"/>
          </p:cNvPicPr>
          <p:nvPr/>
        </p:nvPicPr>
        <p:blipFill>
          <a:blip r:embed="rId3"/>
          <a:srcRect/>
          <a:stretch>
            <a:fillRect/>
          </a:stretch>
        </p:blipFill>
        <p:spPr bwMode="auto">
          <a:xfrm>
            <a:off x="4343400" y="2286000"/>
            <a:ext cx="4572000" cy="3435350"/>
          </a:xfrm>
          <a:prstGeom prst="rect">
            <a:avLst/>
          </a:prstGeom>
          <a:noFill/>
          <a:ln w="9525">
            <a:noFill/>
            <a:miter lim="800000"/>
            <a:headEnd/>
            <a:tailEnd/>
          </a:ln>
        </p:spPr>
      </p:pic>
      <p:pic>
        <p:nvPicPr>
          <p:cNvPr id="124931" name="Picture 3" descr="top_left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1000" y="2514600"/>
            <a:ext cx="3838575" cy="2874963"/>
          </a:xfrm>
          <a:prstGeom prst="rect">
            <a:avLst/>
          </a:prstGeom>
          <a:noFill/>
          <a:ln w="9525">
            <a:noFill/>
            <a:miter lim="800000"/>
            <a:headEnd/>
            <a:tailEnd/>
          </a:ln>
        </p:spPr>
      </p:pic>
      <p:sp>
        <p:nvSpPr>
          <p:cNvPr id="124932" name="Text Box 4"/>
          <p:cNvSpPr txBox="1">
            <a:spLocks noChangeArrowheads="1"/>
          </p:cNvSpPr>
          <p:nvPr/>
        </p:nvSpPr>
        <p:spPr bwMode="auto">
          <a:xfrm>
            <a:off x="6610350" y="6248400"/>
            <a:ext cx="2533650" cy="366713"/>
          </a:xfrm>
          <a:prstGeom prst="rect">
            <a:avLst/>
          </a:prstGeom>
          <a:noFill/>
          <a:ln w="9525">
            <a:noFill/>
            <a:miter lim="800000"/>
            <a:headEnd/>
            <a:tailEnd/>
          </a:ln>
        </p:spPr>
        <p:txBody>
          <a:bodyPr>
            <a:prstTxWarp prst="textNoShape">
              <a:avLst/>
            </a:prstTxWarp>
            <a:spAutoFit/>
          </a:bodyPr>
          <a:lstStyle/>
          <a:p>
            <a:pPr algn="l" eaLnBrk="1" hangingPunct="1"/>
            <a:r>
              <a:rPr lang="en-US" sz="1800" dirty="0">
                <a:solidFill>
                  <a:schemeClr val="tx1"/>
                </a:solidFill>
                <a:latin typeface="Century Gothic" pitchFamily="-1" charset="0"/>
              </a:rPr>
              <a:t>(www.cap-az.com</a:t>
            </a:r>
            <a:r>
              <a:rPr lang="en-US" sz="1800" dirty="0">
                <a:solidFill>
                  <a:schemeClr val="tx1"/>
                </a:solidFill>
                <a:latin typeface="Arial" pitchFamily="-1" charset="0"/>
              </a:rPr>
              <a:t>)</a:t>
            </a:r>
          </a:p>
        </p:txBody>
      </p:sp>
      <p:sp>
        <p:nvSpPr>
          <p:cNvPr id="124933" name="Rectangle 5"/>
          <p:cNvSpPr>
            <a:spLocks noGrp="1" noChangeArrowheads="1"/>
          </p:cNvSpPr>
          <p:nvPr>
            <p:ph type="title"/>
          </p:nvPr>
        </p:nvSpPr>
        <p:spPr>
          <a:xfrm>
            <a:off x="228600" y="533400"/>
            <a:ext cx="8686800" cy="1143000"/>
          </a:xfrm>
        </p:spPr>
        <p:txBody>
          <a:bodyPr/>
          <a:lstStyle/>
          <a:p>
            <a:r>
              <a:rPr lang="en-US" sz="2800" b="1" dirty="0">
                <a:latin typeface="Century Gothic" pitchFamily="-1" charset="0"/>
                <a:ea typeface="ＭＳ Ｐゴシック" pitchFamily="-1" charset="-128"/>
                <a:cs typeface="ＭＳ Ｐゴシック" pitchFamily="-1" charset="-128"/>
              </a:rPr>
              <a:t>The Central Arizona Project</a:t>
            </a:r>
            <a:br>
              <a:rPr lang="en-US" sz="2800" b="1" dirty="0">
                <a:latin typeface="Century Gothic" pitchFamily="-1" charset="0"/>
                <a:ea typeface="ＭＳ Ｐゴシック" pitchFamily="-1" charset="-128"/>
                <a:cs typeface="ＭＳ Ｐゴシック" pitchFamily="-1" charset="-128"/>
              </a:rPr>
            </a:br>
            <a:r>
              <a:rPr lang="en-US" sz="2800" b="1" dirty="0" smtClean="0">
                <a:latin typeface="Century Gothic" pitchFamily="-1" charset="0"/>
                <a:ea typeface="ＭＳ Ｐゴシック" pitchFamily="-1" charset="-128"/>
                <a:cs typeface="ＭＳ Ｐゴシック" pitchFamily="-1" charset="-128"/>
              </a:rPr>
              <a:t>The main artery that supplies </a:t>
            </a:r>
            <a:r>
              <a:rPr lang="en-US" sz="2800" b="1" dirty="0">
                <a:latin typeface="Century Gothic" pitchFamily="-1" charset="0"/>
                <a:ea typeface="ＭＳ Ｐゴシック" pitchFamily="-1" charset="-128"/>
                <a:cs typeface="ＭＳ Ｐゴシック" pitchFamily="-1" charset="-128"/>
              </a:rPr>
              <a:t>water to </a:t>
            </a:r>
            <a:r>
              <a:rPr lang="en-US" sz="2800" b="1" dirty="0" smtClean="0">
                <a:latin typeface="Century Gothic" pitchFamily="-1" charset="0"/>
                <a:ea typeface="ＭＳ Ｐゴシック" pitchFamily="-1" charset="-128"/>
                <a:cs typeface="ＭＳ Ｐゴシック" pitchFamily="-1" charset="-128"/>
              </a:rPr>
              <a:t>Arizona. Water comes from snow melt in the Rocky Mts.</a:t>
            </a:r>
            <a:endParaRPr lang="en-US" sz="2800" b="1" dirty="0">
              <a:latin typeface="Century Gothic" pitchFamily="-1" charset="0"/>
              <a:ea typeface="ＭＳ Ｐゴシック" pitchFamily="-1" charset="-128"/>
              <a:cs typeface="ＭＳ Ｐゴシック" pitchFamily="-1" charset="-128"/>
            </a:endParaRPr>
          </a:p>
        </p:txBody>
      </p:sp>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40740" y="2455333"/>
            <a:ext cx="4574660" cy="3276600"/>
          </a:xfrm>
          <a:prstGeom prst="rect">
            <a:avLst/>
          </a:prstGeom>
        </p:spPr>
      </p:pic>
      <p:pic>
        <p:nvPicPr>
          <p:cNvPr id="2" name="Picture 1"/>
          <p:cNvPicPr>
            <a:picLocks noChangeAspect="1"/>
          </p:cNvPicPr>
          <p:nvPr/>
        </p:nvPicPr>
        <p:blipFill>
          <a:blip r:embed="rId6"/>
          <a:stretch>
            <a:fillRect/>
          </a:stretch>
        </p:blipFill>
        <p:spPr>
          <a:xfrm>
            <a:off x="4559300" y="3416300"/>
            <a:ext cx="12700" cy="12700"/>
          </a:xfrm>
          <a:prstGeom prst="rect">
            <a:avLst/>
          </a:prstGeom>
        </p:spPr>
      </p:pic>
    </p:spTree>
    <p:extLst>
      <p:ext uri="{BB962C8B-B14F-4D97-AF65-F5344CB8AC3E}">
        <p14:creationId xmlns:p14="http://schemas.microsoft.com/office/powerpoint/2010/main" val="29056316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5564" y="0"/>
            <a:ext cx="7612871" cy="6858000"/>
          </a:xfrm>
          <a:prstGeom prst="rect">
            <a:avLst/>
          </a:prstGeom>
        </p:spPr>
      </p:pic>
      <p:sp>
        <p:nvSpPr>
          <p:cNvPr id="3" name="TextBox 2"/>
          <p:cNvSpPr txBox="1"/>
          <p:nvPr/>
        </p:nvSpPr>
        <p:spPr>
          <a:xfrm>
            <a:off x="6180666" y="6434665"/>
            <a:ext cx="2048933" cy="270933"/>
          </a:xfrm>
          <a:prstGeom prst="rect">
            <a:avLst/>
          </a:prstGeom>
          <a:noFill/>
        </p:spPr>
        <p:txBody>
          <a:bodyPr wrap="square" rtlCol="0">
            <a:spAutoFit/>
          </a:bodyPr>
          <a:lstStyle/>
          <a:p>
            <a:pPr algn="r"/>
            <a:r>
              <a:rPr lang="en-US" sz="1100" dirty="0" smtClean="0">
                <a:solidFill>
                  <a:schemeClr val="tx1"/>
                </a:solidFill>
                <a:hlinkClick r:id="rId4"/>
              </a:rPr>
              <a:t>http://toolkit.climate.gov/</a:t>
            </a:r>
            <a:endParaRPr lang="en-US" sz="1100" dirty="0">
              <a:solidFill>
                <a:schemeClr val="tx1"/>
              </a:solidFill>
            </a:endParaRPr>
          </a:p>
        </p:txBody>
      </p:sp>
      <p:sp>
        <p:nvSpPr>
          <p:cNvPr id="5" name="TextBox 4"/>
          <p:cNvSpPr txBox="1"/>
          <p:nvPr/>
        </p:nvSpPr>
        <p:spPr>
          <a:xfrm>
            <a:off x="4571999" y="762000"/>
            <a:ext cx="3352801" cy="400110"/>
          </a:xfrm>
          <a:prstGeom prst="rect">
            <a:avLst/>
          </a:prstGeom>
          <a:noFill/>
        </p:spPr>
        <p:txBody>
          <a:bodyPr wrap="square" rtlCol="0">
            <a:spAutoFit/>
          </a:bodyPr>
          <a:lstStyle/>
          <a:p>
            <a:r>
              <a:rPr lang="en-US" sz="2000" dirty="0" smtClean="0">
                <a:solidFill>
                  <a:schemeClr val="tx1"/>
                </a:solidFill>
              </a:rPr>
              <a:t>Upper 1% of events</a:t>
            </a:r>
            <a:endParaRPr lang="en-US" sz="2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1752600" y="1143000"/>
            <a:ext cx="6629400" cy="5334000"/>
          </a:xfrm>
        </p:spPr>
        <p:txBody>
          <a:bodyPr/>
          <a:lstStyle/>
          <a:p>
            <a:pPr algn="l"/>
            <a:r>
              <a:rPr lang="en-US" sz="2400" dirty="0">
                <a:latin typeface="Arial"/>
                <a:cs typeface="Arial"/>
              </a:rPr>
              <a:t>T</a:t>
            </a:r>
            <a:r>
              <a:rPr lang="en-US" sz="2400" dirty="0" smtClean="0">
                <a:latin typeface="Arial"/>
                <a:cs typeface="Arial"/>
              </a:rPr>
              <a:t>erms used by IPCC to quantify the confidence of a result or conclusion: </a:t>
            </a:r>
            <a:br>
              <a:rPr lang="en-US" sz="2400" dirty="0" smtClean="0">
                <a:latin typeface="Arial"/>
                <a:cs typeface="Arial"/>
              </a:rPr>
            </a:br>
            <a:r>
              <a:rPr lang="en-US" sz="2400" dirty="0" smtClean="0">
                <a:solidFill>
                  <a:srgbClr val="000000"/>
                </a:solidFill>
                <a:latin typeface="Arial"/>
                <a:cs typeface="Arial"/>
              </a:rPr>
              <a:t/>
            </a:r>
            <a:br>
              <a:rPr lang="en-US" sz="2400" dirty="0" smtClean="0">
                <a:solidFill>
                  <a:srgbClr val="000000"/>
                </a:solidFill>
                <a:latin typeface="Arial"/>
                <a:cs typeface="Arial"/>
              </a:rPr>
            </a:br>
            <a:r>
              <a:rPr lang="en-US" sz="2400" dirty="0" smtClean="0">
                <a:solidFill>
                  <a:srgbClr val="000000"/>
                </a:solidFill>
                <a:latin typeface="Arial"/>
                <a:cs typeface="Arial"/>
              </a:rPr>
              <a:t>virtually certain……………..99</a:t>
            </a:r>
            <a:r>
              <a:rPr lang="en-US" sz="2400" dirty="0">
                <a:solidFill>
                  <a:srgbClr val="000000"/>
                </a:solidFill>
                <a:latin typeface="Arial"/>
                <a:cs typeface="Arial"/>
              </a:rPr>
              <a:t>–100% </a:t>
            </a:r>
            <a:br>
              <a:rPr lang="en-US" sz="2400" dirty="0">
                <a:solidFill>
                  <a:srgbClr val="000000"/>
                </a:solidFill>
                <a:latin typeface="Arial"/>
                <a:cs typeface="Arial"/>
              </a:rPr>
            </a:br>
            <a:r>
              <a:rPr lang="en-US" sz="2400" dirty="0">
                <a:solidFill>
                  <a:srgbClr val="000000"/>
                </a:solidFill>
                <a:latin typeface="Arial"/>
                <a:cs typeface="Arial"/>
              </a:rPr>
              <a:t>very </a:t>
            </a:r>
            <a:r>
              <a:rPr lang="en-US" sz="2400" dirty="0" smtClean="0">
                <a:solidFill>
                  <a:srgbClr val="000000"/>
                </a:solidFill>
                <a:latin typeface="Arial"/>
                <a:cs typeface="Arial"/>
              </a:rPr>
              <a:t>likely…………………...90</a:t>
            </a:r>
            <a:r>
              <a:rPr lang="en-US" sz="2400" dirty="0">
                <a:solidFill>
                  <a:srgbClr val="000000"/>
                </a:solidFill>
                <a:latin typeface="Arial"/>
                <a:cs typeface="Arial"/>
              </a:rPr>
              <a:t>–100</a:t>
            </a:r>
            <a:r>
              <a:rPr lang="en-US" sz="2400" dirty="0" smtClean="0">
                <a:solidFill>
                  <a:srgbClr val="000000"/>
                </a:solidFill>
                <a:latin typeface="Arial"/>
                <a:cs typeface="Arial"/>
              </a:rPr>
              <a:t>% </a:t>
            </a:r>
            <a:r>
              <a:rPr lang="en-US" sz="2400" dirty="0">
                <a:solidFill>
                  <a:srgbClr val="000000"/>
                </a:solidFill>
                <a:latin typeface="Arial"/>
                <a:cs typeface="Arial"/>
              </a:rPr>
              <a:t/>
            </a:r>
            <a:br>
              <a:rPr lang="en-US" sz="2400" dirty="0">
                <a:solidFill>
                  <a:srgbClr val="000000"/>
                </a:solidFill>
                <a:latin typeface="Arial"/>
                <a:cs typeface="Arial"/>
              </a:rPr>
            </a:br>
            <a:r>
              <a:rPr lang="en-US" sz="2400" dirty="0" smtClean="0">
                <a:solidFill>
                  <a:srgbClr val="000000"/>
                </a:solidFill>
                <a:latin typeface="Arial"/>
                <a:cs typeface="Arial"/>
              </a:rPr>
              <a:t>likely…………………………66</a:t>
            </a:r>
            <a:r>
              <a:rPr lang="en-US" sz="2400" dirty="0">
                <a:solidFill>
                  <a:srgbClr val="000000"/>
                </a:solidFill>
                <a:latin typeface="Arial"/>
                <a:cs typeface="Arial"/>
              </a:rPr>
              <a:t>–100</a:t>
            </a:r>
            <a:r>
              <a:rPr lang="en-US" sz="2400" dirty="0" smtClean="0">
                <a:solidFill>
                  <a:srgbClr val="000000"/>
                </a:solidFill>
                <a:latin typeface="Arial"/>
                <a:cs typeface="Arial"/>
              </a:rPr>
              <a:t>% </a:t>
            </a:r>
            <a:r>
              <a:rPr lang="en-US" sz="2400" dirty="0">
                <a:solidFill>
                  <a:srgbClr val="000000"/>
                </a:solidFill>
                <a:latin typeface="Arial"/>
                <a:cs typeface="Arial"/>
              </a:rPr>
              <a:t/>
            </a:r>
            <a:br>
              <a:rPr lang="en-US" sz="2400" dirty="0">
                <a:solidFill>
                  <a:srgbClr val="000000"/>
                </a:solidFill>
                <a:latin typeface="Arial"/>
                <a:cs typeface="Arial"/>
              </a:rPr>
            </a:br>
            <a:r>
              <a:rPr lang="en-US" sz="2400" dirty="0">
                <a:solidFill>
                  <a:srgbClr val="000000"/>
                </a:solidFill>
                <a:latin typeface="Arial"/>
                <a:cs typeface="Arial"/>
              </a:rPr>
              <a:t>about as likely as </a:t>
            </a:r>
            <a:r>
              <a:rPr lang="en-US" sz="2400" dirty="0" smtClean="0">
                <a:solidFill>
                  <a:srgbClr val="000000"/>
                </a:solidFill>
                <a:latin typeface="Arial"/>
                <a:cs typeface="Arial"/>
              </a:rPr>
              <a:t>not……...33</a:t>
            </a:r>
            <a:r>
              <a:rPr lang="en-US" sz="2400" dirty="0">
                <a:solidFill>
                  <a:srgbClr val="000000"/>
                </a:solidFill>
                <a:latin typeface="Arial"/>
                <a:cs typeface="Arial"/>
              </a:rPr>
              <a:t>–66</a:t>
            </a:r>
            <a:r>
              <a:rPr lang="en-US" sz="2400" dirty="0" smtClean="0">
                <a:solidFill>
                  <a:srgbClr val="000000"/>
                </a:solidFill>
                <a:latin typeface="Arial"/>
                <a:cs typeface="Arial"/>
              </a:rPr>
              <a:t>% </a:t>
            </a:r>
            <a:r>
              <a:rPr lang="en-US" sz="2400" dirty="0">
                <a:solidFill>
                  <a:srgbClr val="000000"/>
                </a:solidFill>
                <a:latin typeface="Arial"/>
                <a:cs typeface="Arial"/>
              </a:rPr>
              <a:t/>
            </a:r>
            <a:br>
              <a:rPr lang="en-US" sz="2400" dirty="0">
                <a:solidFill>
                  <a:srgbClr val="000000"/>
                </a:solidFill>
                <a:latin typeface="Arial"/>
                <a:cs typeface="Arial"/>
              </a:rPr>
            </a:br>
            <a:r>
              <a:rPr lang="en-US" sz="2400" dirty="0" smtClean="0">
                <a:solidFill>
                  <a:srgbClr val="000000"/>
                </a:solidFill>
                <a:latin typeface="Arial"/>
                <a:cs typeface="Arial"/>
              </a:rPr>
              <a:t>unlikely………………………0</a:t>
            </a:r>
            <a:r>
              <a:rPr lang="en-US" sz="2400" dirty="0">
                <a:solidFill>
                  <a:srgbClr val="000000"/>
                </a:solidFill>
                <a:latin typeface="Arial"/>
                <a:cs typeface="Arial"/>
              </a:rPr>
              <a:t>–33</a:t>
            </a:r>
            <a:r>
              <a:rPr lang="en-US" sz="2400" dirty="0" smtClean="0">
                <a:solidFill>
                  <a:srgbClr val="000000"/>
                </a:solidFill>
                <a:latin typeface="Arial"/>
                <a:cs typeface="Arial"/>
              </a:rPr>
              <a:t>% </a:t>
            </a:r>
            <a:r>
              <a:rPr lang="en-US" sz="2400" dirty="0">
                <a:solidFill>
                  <a:srgbClr val="000000"/>
                </a:solidFill>
                <a:latin typeface="Arial"/>
                <a:cs typeface="Arial"/>
              </a:rPr>
              <a:t/>
            </a:r>
            <a:br>
              <a:rPr lang="en-US" sz="2400" dirty="0">
                <a:solidFill>
                  <a:srgbClr val="000000"/>
                </a:solidFill>
                <a:latin typeface="Arial"/>
                <a:cs typeface="Arial"/>
              </a:rPr>
            </a:br>
            <a:r>
              <a:rPr lang="en-US" sz="2400" dirty="0">
                <a:solidFill>
                  <a:srgbClr val="000000"/>
                </a:solidFill>
                <a:latin typeface="Arial"/>
                <a:cs typeface="Arial"/>
              </a:rPr>
              <a:t>very </a:t>
            </a:r>
            <a:r>
              <a:rPr lang="en-US" sz="2400" dirty="0" smtClean="0">
                <a:solidFill>
                  <a:srgbClr val="000000"/>
                </a:solidFill>
                <a:latin typeface="Arial"/>
                <a:cs typeface="Arial"/>
              </a:rPr>
              <a:t>unlikely………………...0</a:t>
            </a:r>
            <a:r>
              <a:rPr lang="en-US" sz="2400" dirty="0">
                <a:solidFill>
                  <a:srgbClr val="000000"/>
                </a:solidFill>
                <a:latin typeface="Arial"/>
                <a:cs typeface="Arial"/>
              </a:rPr>
              <a:t>–10</a:t>
            </a:r>
            <a:r>
              <a:rPr lang="en-US" sz="2400" dirty="0" smtClean="0">
                <a:solidFill>
                  <a:srgbClr val="000000"/>
                </a:solidFill>
                <a:latin typeface="Arial"/>
                <a:cs typeface="Arial"/>
              </a:rPr>
              <a:t>% </a:t>
            </a:r>
            <a:r>
              <a:rPr lang="en-US" sz="2400" dirty="0">
                <a:solidFill>
                  <a:srgbClr val="000000"/>
                </a:solidFill>
                <a:latin typeface="Arial"/>
                <a:cs typeface="Arial"/>
              </a:rPr>
              <a:t/>
            </a:r>
            <a:br>
              <a:rPr lang="en-US" sz="2400" dirty="0">
                <a:solidFill>
                  <a:srgbClr val="000000"/>
                </a:solidFill>
                <a:latin typeface="Arial"/>
                <a:cs typeface="Arial"/>
              </a:rPr>
            </a:br>
            <a:r>
              <a:rPr lang="en-US" sz="2400" dirty="0">
                <a:solidFill>
                  <a:srgbClr val="000000"/>
                </a:solidFill>
                <a:latin typeface="Arial"/>
                <a:cs typeface="Arial"/>
              </a:rPr>
              <a:t>exceptionally </a:t>
            </a:r>
            <a:r>
              <a:rPr lang="en-US" sz="2400" dirty="0" smtClean="0">
                <a:solidFill>
                  <a:srgbClr val="000000"/>
                </a:solidFill>
                <a:latin typeface="Arial"/>
                <a:cs typeface="Arial"/>
              </a:rPr>
              <a:t>unlikely………0</a:t>
            </a:r>
            <a:r>
              <a:rPr lang="en-US" sz="2400" dirty="0">
                <a:solidFill>
                  <a:srgbClr val="000000"/>
                </a:solidFill>
                <a:latin typeface="Arial"/>
                <a:cs typeface="Arial"/>
              </a:rPr>
              <a:t>–1</a:t>
            </a:r>
            <a:r>
              <a:rPr lang="en-US" sz="2400" dirty="0" smtClean="0">
                <a:solidFill>
                  <a:srgbClr val="000000"/>
                </a:solidFill>
                <a:latin typeface="Arial"/>
                <a:cs typeface="Arial"/>
              </a:rPr>
              <a:t>%</a:t>
            </a:r>
            <a:br>
              <a:rPr lang="en-US" sz="2400" dirty="0" smtClean="0">
                <a:solidFill>
                  <a:srgbClr val="000000"/>
                </a:solidFill>
                <a:latin typeface="Arial"/>
                <a:cs typeface="Arial"/>
              </a:rPr>
            </a:br>
            <a:r>
              <a:rPr lang="en-US" sz="2400" dirty="0" smtClean="0">
                <a:solidFill>
                  <a:srgbClr val="000000"/>
                </a:solidFill>
                <a:latin typeface="Arial"/>
                <a:cs typeface="Arial"/>
              </a:rPr>
              <a:t/>
            </a:r>
            <a:br>
              <a:rPr lang="en-US" sz="2400" dirty="0" smtClean="0">
                <a:solidFill>
                  <a:srgbClr val="000000"/>
                </a:solidFill>
                <a:latin typeface="Arial"/>
                <a:cs typeface="Arial"/>
              </a:rPr>
            </a:br>
            <a:r>
              <a:rPr lang="en-US" sz="2400" dirty="0" smtClean="0">
                <a:solidFill>
                  <a:srgbClr val="000000"/>
                </a:solidFill>
                <a:latin typeface="Arial"/>
                <a:cs typeface="Arial"/>
              </a:rPr>
              <a:t>extremely likely……………..95</a:t>
            </a:r>
            <a:r>
              <a:rPr lang="en-US" sz="2400" dirty="0">
                <a:solidFill>
                  <a:srgbClr val="000000"/>
                </a:solidFill>
                <a:latin typeface="Arial"/>
                <a:cs typeface="Arial"/>
              </a:rPr>
              <a:t>–100</a:t>
            </a:r>
            <a:r>
              <a:rPr lang="en-US" sz="2400" dirty="0" smtClean="0">
                <a:solidFill>
                  <a:srgbClr val="000000"/>
                </a:solidFill>
                <a:latin typeface="Arial"/>
                <a:cs typeface="Arial"/>
              </a:rPr>
              <a:t>% </a:t>
            </a:r>
            <a:br>
              <a:rPr lang="en-US" sz="2400" dirty="0" smtClean="0">
                <a:solidFill>
                  <a:srgbClr val="000000"/>
                </a:solidFill>
                <a:latin typeface="Arial"/>
                <a:cs typeface="Arial"/>
              </a:rPr>
            </a:br>
            <a:r>
              <a:rPr lang="en-US" sz="2400" dirty="0" smtClean="0">
                <a:solidFill>
                  <a:srgbClr val="000000"/>
                </a:solidFill>
                <a:latin typeface="Arial"/>
                <a:cs typeface="Arial"/>
              </a:rPr>
              <a:t>more </a:t>
            </a:r>
            <a:r>
              <a:rPr lang="en-US" sz="2400" dirty="0">
                <a:solidFill>
                  <a:srgbClr val="000000"/>
                </a:solidFill>
                <a:latin typeface="Arial"/>
                <a:cs typeface="Arial"/>
              </a:rPr>
              <a:t>likely than </a:t>
            </a:r>
            <a:r>
              <a:rPr lang="en-US" sz="2400" dirty="0" smtClean="0">
                <a:solidFill>
                  <a:srgbClr val="000000"/>
                </a:solidFill>
                <a:latin typeface="Arial"/>
                <a:cs typeface="Arial"/>
              </a:rPr>
              <a:t>not………...&gt;50–100% </a:t>
            </a:r>
            <a:br>
              <a:rPr lang="en-US" sz="2400" dirty="0" smtClean="0">
                <a:solidFill>
                  <a:srgbClr val="000000"/>
                </a:solidFill>
                <a:latin typeface="Arial"/>
                <a:cs typeface="Arial"/>
              </a:rPr>
            </a:br>
            <a:r>
              <a:rPr lang="en-US" sz="2400" dirty="0" smtClean="0">
                <a:solidFill>
                  <a:srgbClr val="000000"/>
                </a:solidFill>
                <a:latin typeface="Arial"/>
                <a:cs typeface="Arial"/>
              </a:rPr>
              <a:t>extremely unlikely…………..0</a:t>
            </a:r>
            <a:r>
              <a:rPr lang="en-US" sz="2400" dirty="0">
                <a:solidFill>
                  <a:srgbClr val="000000"/>
                </a:solidFill>
                <a:latin typeface="Arial"/>
                <a:cs typeface="Arial"/>
              </a:rPr>
              <a:t>–5</a:t>
            </a:r>
            <a:r>
              <a:rPr lang="en-US" sz="2400" dirty="0" smtClean="0">
                <a:solidFill>
                  <a:srgbClr val="000000"/>
                </a:solidFill>
                <a:latin typeface="Arial"/>
                <a:cs typeface="Arial"/>
              </a:rPr>
              <a:t>%</a:t>
            </a:r>
            <a:r>
              <a:rPr lang="en-US" sz="2400" dirty="0">
                <a:solidFill>
                  <a:srgbClr val="000000"/>
                </a:solidFill>
                <a:latin typeface="Arial"/>
                <a:cs typeface="Arial"/>
              </a:rPr>
              <a:t/>
            </a:r>
            <a:br>
              <a:rPr lang="en-US" sz="2400" dirty="0">
                <a:solidFill>
                  <a:srgbClr val="000000"/>
                </a:solidFill>
                <a:latin typeface="Arial"/>
                <a:cs typeface="Arial"/>
              </a:rPr>
            </a:b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
        <p:nvSpPr>
          <p:cNvPr id="2" name="TextBox 1"/>
          <p:cNvSpPr txBox="1"/>
          <p:nvPr/>
        </p:nvSpPr>
        <p:spPr>
          <a:xfrm>
            <a:off x="533400" y="381000"/>
            <a:ext cx="7848600" cy="584776"/>
          </a:xfrm>
          <a:prstGeom prst="rect">
            <a:avLst/>
          </a:prstGeom>
          <a:noFill/>
        </p:spPr>
        <p:txBody>
          <a:bodyPr wrap="square" rtlCol="0">
            <a:spAutoFit/>
          </a:bodyPr>
          <a:lstStyle/>
          <a:p>
            <a:r>
              <a:rPr lang="en-US" b="1" u="sng" dirty="0">
                <a:solidFill>
                  <a:srgbClr val="000000"/>
                </a:solidFill>
              </a:rPr>
              <a:t>Terminology of 2013 IPC</a:t>
            </a:r>
            <a:endParaRPr lang="en-US" dirty="0"/>
          </a:p>
        </p:txBody>
      </p:sp>
      <p:sp>
        <p:nvSpPr>
          <p:cNvPr id="4" name="Rectangle 3"/>
          <p:cNvSpPr/>
          <p:nvPr/>
        </p:nvSpPr>
        <p:spPr bwMode="auto">
          <a:xfrm>
            <a:off x="5410200" y="2133600"/>
            <a:ext cx="1574800" cy="774700"/>
          </a:xfrm>
          <a:prstGeom prst="rect">
            <a:avLst/>
          </a:prstGeom>
          <a:noFill/>
          <a:ln w="38100" cap="flat" cmpd="sng" algn="ctr">
            <a:solidFill>
              <a:srgbClr val="C9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7" name="Rectangle 6"/>
          <p:cNvSpPr/>
          <p:nvPr/>
        </p:nvSpPr>
        <p:spPr bwMode="auto">
          <a:xfrm>
            <a:off x="5410200" y="3975100"/>
            <a:ext cx="1574800" cy="774700"/>
          </a:xfrm>
          <a:prstGeom prst="rect">
            <a:avLst/>
          </a:prstGeom>
          <a:noFill/>
          <a:ln w="38100" cap="flat" cmpd="sng" algn="ctr">
            <a:solidFill>
              <a:srgbClr val="C9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8" name="Rectangle 7"/>
          <p:cNvSpPr/>
          <p:nvPr/>
        </p:nvSpPr>
        <p:spPr bwMode="auto">
          <a:xfrm>
            <a:off x="5410200" y="5765800"/>
            <a:ext cx="1574800" cy="406400"/>
          </a:xfrm>
          <a:prstGeom prst="rect">
            <a:avLst/>
          </a:prstGeom>
          <a:noFill/>
          <a:ln w="38100" cap="flat" cmpd="sng" algn="ctr">
            <a:solidFill>
              <a:srgbClr val="C9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0" name="Rectangle 9"/>
          <p:cNvSpPr/>
          <p:nvPr/>
        </p:nvSpPr>
        <p:spPr bwMode="auto">
          <a:xfrm>
            <a:off x="5410200" y="5080000"/>
            <a:ext cx="1574800" cy="406400"/>
          </a:xfrm>
          <a:prstGeom prst="rect">
            <a:avLst/>
          </a:prstGeom>
          <a:noFill/>
          <a:ln w="38100" cap="flat" cmpd="sng" algn="ctr">
            <a:solidFill>
              <a:srgbClr val="C9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3" name="TextBox 2"/>
          <p:cNvSpPr txBox="1"/>
          <p:nvPr/>
        </p:nvSpPr>
        <p:spPr>
          <a:xfrm>
            <a:off x="765936" y="6305490"/>
            <a:ext cx="7750840" cy="400110"/>
          </a:xfrm>
          <a:prstGeom prst="rect">
            <a:avLst/>
          </a:prstGeom>
          <a:noFill/>
        </p:spPr>
        <p:txBody>
          <a:bodyPr wrap="none" rtlCol="0">
            <a:spAutoFit/>
          </a:bodyPr>
          <a:lstStyle/>
          <a:p>
            <a:r>
              <a:rPr lang="en-US" sz="2000" dirty="0" smtClean="0"/>
              <a:t>High confidence: “very”, “virtually”, “extremely”, “exceptionally”</a:t>
            </a:r>
            <a:endParaRPr lang="en-US" sz="2000" dirty="0"/>
          </a:p>
        </p:txBody>
      </p:sp>
    </p:spTree>
    <p:extLst>
      <p:ext uri="{BB962C8B-B14F-4D97-AF65-F5344CB8AC3E}">
        <p14:creationId xmlns:p14="http://schemas.microsoft.com/office/powerpoint/2010/main" val="20701062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09600" y="1219200"/>
            <a:ext cx="7696200" cy="4194175"/>
          </a:xfrm>
        </p:spPr>
        <p:txBody>
          <a:bodyPr/>
          <a:lstStyle/>
          <a:p>
            <a:pPr algn="l"/>
            <a:r>
              <a:rPr lang="en-US" sz="3600" b="1" dirty="0" smtClean="0">
                <a:solidFill>
                  <a:srgbClr val="000000"/>
                </a:solidFill>
                <a:ea typeface="ＭＳ Ｐゴシック" pitchFamily="-1" charset="-128"/>
                <a:cs typeface="ＭＳ Ｐゴシック" pitchFamily="-1" charset="-128"/>
              </a:rPr>
              <a:t>        </a:t>
            </a:r>
            <a:r>
              <a:rPr lang="en-US" sz="3600" b="1" u="sng" dirty="0" smtClean="0">
                <a:solidFill>
                  <a:srgbClr val="000000"/>
                </a:solidFill>
                <a:ea typeface="ＭＳ Ｐゴシック" pitchFamily="-1" charset="-128"/>
                <a:cs typeface="ＭＳ Ｐゴシック" pitchFamily="-1" charset="-128"/>
              </a:rPr>
              <a:t>Conclusion </a:t>
            </a:r>
            <a:r>
              <a:rPr lang="en-US" sz="3600" b="1" u="sng" dirty="0">
                <a:solidFill>
                  <a:srgbClr val="000000"/>
                </a:solidFill>
                <a:ea typeface="ＭＳ Ｐゴシック" pitchFamily="-1" charset="-128"/>
                <a:cs typeface="ＭＳ Ｐゴシック" pitchFamily="-1" charset="-128"/>
              </a:rPr>
              <a:t>of </a:t>
            </a:r>
            <a:r>
              <a:rPr lang="en-US" sz="3600" b="1" u="sng" dirty="0" smtClean="0">
                <a:solidFill>
                  <a:srgbClr val="000000"/>
                </a:solidFill>
                <a:ea typeface="ＭＳ Ｐゴシック" pitchFamily="-1" charset="-128"/>
                <a:cs typeface="ＭＳ Ｐゴシック" pitchFamily="-1" charset="-128"/>
              </a:rPr>
              <a:t>2013 </a:t>
            </a:r>
            <a:r>
              <a:rPr lang="en-US" sz="3600" b="1" u="sng" dirty="0">
                <a:solidFill>
                  <a:srgbClr val="000000"/>
                </a:solidFill>
                <a:ea typeface="ＭＳ Ｐゴシック" pitchFamily="-1" charset="-128"/>
                <a:cs typeface="ＭＳ Ｐゴシック" pitchFamily="-1" charset="-128"/>
              </a:rPr>
              <a:t>IPCC</a:t>
            </a:r>
            <a:br>
              <a:rPr lang="en-US" sz="3600" b="1" u="sng" dirty="0">
                <a:solidFill>
                  <a:srgbClr val="000000"/>
                </a:solidFill>
                <a:ea typeface="ＭＳ Ｐゴシック" pitchFamily="-1" charset="-128"/>
                <a:cs typeface="ＭＳ Ｐゴシック" pitchFamily="-1" charset="-128"/>
              </a:rPr>
            </a:br>
            <a:r>
              <a:rPr lang="en-US" sz="3600" b="1" u="sng" dirty="0" smtClean="0">
                <a:solidFill>
                  <a:srgbClr val="000000"/>
                </a:solidFill>
                <a:ea typeface="ＭＳ Ｐゴシック" pitchFamily="-1" charset="-128"/>
                <a:cs typeface="ＭＳ Ｐゴシック" pitchFamily="-1" charset="-128"/>
              </a:rPr>
              <a:t/>
            </a:r>
            <a:br>
              <a:rPr lang="en-US" sz="3600" b="1" u="sng" dirty="0" smtClean="0">
                <a:solidFill>
                  <a:srgbClr val="000000"/>
                </a:solidFill>
                <a:ea typeface="ＭＳ Ｐゴシック" pitchFamily="-1" charset="-128"/>
                <a:cs typeface="ＭＳ Ｐゴシック" pitchFamily="-1" charset="-128"/>
              </a:rPr>
            </a:br>
            <a:r>
              <a:rPr lang="en-US" sz="2400" b="1" dirty="0" smtClean="0"/>
              <a:t>Warming </a:t>
            </a:r>
            <a:r>
              <a:rPr lang="en-US" sz="2400" b="1" dirty="0"/>
              <a:t>of the climate system is </a:t>
            </a:r>
            <a:r>
              <a:rPr lang="en-US" sz="2400" b="1" u="sng" dirty="0"/>
              <a:t>unequivocal</a:t>
            </a:r>
            <a:r>
              <a:rPr lang="en-US" sz="2400" b="1" dirty="0"/>
              <a:t>, </a:t>
            </a:r>
            <a:r>
              <a:rPr lang="en-US" sz="2400" b="1" dirty="0" smtClean="0"/>
              <a:t>and since the </a:t>
            </a:r>
            <a:r>
              <a:rPr lang="en-US" sz="2400" b="1" dirty="0"/>
              <a:t>1950s, many of the </a:t>
            </a:r>
            <a:r>
              <a:rPr lang="en-US" sz="2400" b="1" dirty="0" smtClean="0"/>
              <a:t>observed changes </a:t>
            </a:r>
            <a:br>
              <a:rPr lang="en-US" sz="2400" b="1" dirty="0" smtClean="0"/>
            </a:br>
            <a:r>
              <a:rPr lang="en-US" sz="2400" b="1" dirty="0" smtClean="0"/>
              <a:t>are </a:t>
            </a:r>
            <a:r>
              <a:rPr lang="en-US" sz="2400" b="1" dirty="0"/>
              <a:t>unprecedented over decades to millennia. </a:t>
            </a:r>
            <a:r>
              <a:rPr lang="en-US" sz="2400" b="1" dirty="0" smtClean="0"/>
              <a:t/>
            </a:r>
            <a:br>
              <a:rPr lang="en-US" sz="2400" b="1" dirty="0" smtClean="0"/>
            </a:br>
            <a:r>
              <a:rPr lang="en-US" sz="2400" b="1" dirty="0" smtClean="0"/>
              <a:t/>
            </a:r>
            <a:br>
              <a:rPr lang="en-US" sz="2400" b="1" dirty="0" smtClean="0"/>
            </a:br>
            <a:r>
              <a:rPr lang="en-US" sz="2400" b="1" dirty="0" smtClean="0"/>
              <a:t>The </a:t>
            </a:r>
            <a:r>
              <a:rPr lang="en-US" sz="2400" b="1" dirty="0"/>
              <a:t>atmosphere and ocean have warmed, </a:t>
            </a:r>
            <a:r>
              <a:rPr lang="en-US" sz="2400" b="1" dirty="0" smtClean="0"/>
              <a:t/>
            </a:r>
            <a:br>
              <a:rPr lang="en-US" sz="2400" b="1" dirty="0" smtClean="0"/>
            </a:br>
            <a:r>
              <a:rPr lang="en-US" sz="2400" b="1" dirty="0" smtClean="0"/>
              <a:t>the </a:t>
            </a:r>
            <a:r>
              <a:rPr lang="en-US" sz="2400" b="1" dirty="0"/>
              <a:t>amounts of snow and ice have diminished</a:t>
            </a:r>
            <a:r>
              <a:rPr lang="en-US" sz="2400" b="1" dirty="0" smtClean="0"/>
              <a:t>,</a:t>
            </a:r>
            <a:br>
              <a:rPr lang="en-US" sz="2400" b="1" dirty="0" smtClean="0"/>
            </a:br>
            <a:r>
              <a:rPr lang="en-US" sz="2400" b="1" dirty="0" smtClean="0"/>
              <a:t>sea </a:t>
            </a:r>
            <a:r>
              <a:rPr lang="en-US" sz="2400" b="1" dirty="0"/>
              <a:t>level has risen, and the concentrations of greenhouse gases have </a:t>
            </a:r>
            <a:r>
              <a:rPr lang="en-US" sz="2400" b="1" dirty="0" smtClean="0"/>
              <a:t>increased.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extLst>
      <p:ext uri="{BB962C8B-B14F-4D97-AF65-F5344CB8AC3E}">
        <p14:creationId xmlns:p14="http://schemas.microsoft.com/office/powerpoint/2010/main" val="1119308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09600" y="1219200"/>
            <a:ext cx="7696200" cy="4194175"/>
          </a:xfrm>
        </p:spPr>
        <p:txBody>
          <a:bodyPr/>
          <a:lstStyle/>
          <a:p>
            <a:pPr algn="l"/>
            <a:r>
              <a:rPr lang="en-US" sz="2400" b="1" dirty="0" smtClean="0"/>
              <a:t>Each </a:t>
            </a:r>
            <a:r>
              <a:rPr lang="en-US" sz="2400" b="1" dirty="0"/>
              <a:t>of the last three decades has been successively warmer at the Earth’s surface than any preceding decade since </a:t>
            </a:r>
            <a:r>
              <a:rPr lang="en-US" sz="2400" b="1" dirty="0" smtClean="0"/>
              <a:t>1850.</a:t>
            </a:r>
            <a:br>
              <a:rPr lang="en-US" sz="2400" b="1" dirty="0" smtClean="0"/>
            </a:br>
            <a:r>
              <a:rPr lang="en-US" sz="2400" b="1" dirty="0" smtClean="0"/>
              <a:t/>
            </a:r>
            <a:br>
              <a:rPr lang="en-US" sz="2400" b="1" dirty="0" smtClean="0"/>
            </a:br>
            <a:r>
              <a:rPr lang="en-US" sz="2400" b="1" dirty="0" smtClean="0"/>
              <a:t>In </a:t>
            </a:r>
            <a:r>
              <a:rPr lang="en-US" sz="2400" b="1" dirty="0"/>
              <a:t>the Northern Hemisphere, 1983–2012 was </a:t>
            </a:r>
            <a:r>
              <a:rPr lang="en-US" sz="2400" b="1" i="1" dirty="0" smtClean="0">
                <a:solidFill>
                  <a:srgbClr val="C90000"/>
                </a:solidFill>
              </a:rPr>
              <a:t>likely (66%-100%)</a:t>
            </a:r>
            <a:r>
              <a:rPr lang="en-US" sz="2400" b="1" i="1" dirty="0" smtClean="0"/>
              <a:t> </a:t>
            </a:r>
            <a:r>
              <a:rPr lang="en-US" sz="2400" b="1" dirty="0"/>
              <a:t>the warmest 30-year period of the last 1400 </a:t>
            </a:r>
            <a:r>
              <a:rPr lang="en-US" sz="2400" b="1" dirty="0" smtClean="0"/>
              <a:t>years.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
        <p:nvSpPr>
          <p:cNvPr id="2" name="TextBox 1"/>
          <p:cNvSpPr txBox="1"/>
          <p:nvPr/>
        </p:nvSpPr>
        <p:spPr>
          <a:xfrm>
            <a:off x="1627831" y="609600"/>
            <a:ext cx="5173712" cy="1200329"/>
          </a:xfrm>
          <a:prstGeom prst="rect">
            <a:avLst/>
          </a:prstGeom>
          <a:noFill/>
        </p:spPr>
        <p:txBody>
          <a:bodyPr wrap="none" rtlCol="0">
            <a:spAutoFit/>
          </a:bodyPr>
          <a:lstStyle/>
          <a:p>
            <a:r>
              <a:rPr lang="en-US" sz="3600" b="1" u="sng" dirty="0">
                <a:solidFill>
                  <a:srgbClr val="000000"/>
                </a:solidFill>
                <a:latin typeface="+mj-lt"/>
              </a:rPr>
              <a:t>Conclusion of 2013 IPCC</a:t>
            </a:r>
            <a:br>
              <a:rPr lang="en-US" sz="3600" b="1" u="sng" dirty="0">
                <a:solidFill>
                  <a:srgbClr val="000000"/>
                </a:solidFill>
                <a:latin typeface="+mj-lt"/>
              </a:rPr>
            </a:br>
            <a:r>
              <a:rPr lang="en-US" sz="3600" b="1" i="1" dirty="0" smtClean="0">
                <a:solidFill>
                  <a:srgbClr val="000000"/>
                </a:solidFill>
                <a:latin typeface="+mj-lt"/>
              </a:rPr>
              <a:t>Atmosphere</a:t>
            </a:r>
            <a:endParaRPr lang="en-US" sz="3600" dirty="0"/>
          </a:p>
        </p:txBody>
      </p:sp>
      <p:sp>
        <p:nvSpPr>
          <p:cNvPr id="3" name="TextBox 2"/>
          <p:cNvSpPr txBox="1"/>
          <p:nvPr/>
        </p:nvSpPr>
        <p:spPr>
          <a:xfrm>
            <a:off x="2489200" y="6079067"/>
            <a:ext cx="184666" cy="584776"/>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50007825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0"/>
            <a:ext cx="8229600" cy="1143000"/>
          </a:xfrm>
        </p:spPr>
        <p:txBody>
          <a:bodyPr/>
          <a:lstStyle/>
          <a:p>
            <a:r>
              <a:rPr lang="en-US" sz="3200" b="1" dirty="0">
                <a:ea typeface="ＭＳ Ｐゴシック" pitchFamily="-1" charset="-128"/>
                <a:cs typeface="ＭＳ Ｐゴシック" pitchFamily="-1" charset="-128"/>
              </a:rPr>
              <a:t>Global Mean Surface Temperature</a:t>
            </a:r>
            <a:br>
              <a:rPr lang="en-US" sz="3200" b="1" dirty="0">
                <a:ea typeface="ＭＳ Ｐゴシック" pitchFamily="-1" charset="-128"/>
                <a:cs typeface="ＭＳ Ｐゴシック" pitchFamily="-1" charset="-128"/>
              </a:rPr>
            </a:br>
            <a:r>
              <a:rPr lang="en-US" sz="3200" b="1" dirty="0">
                <a:ea typeface="ＭＳ Ｐゴシック" pitchFamily="-1" charset="-128"/>
                <a:cs typeface="ＭＳ Ｐゴシック" pitchFamily="-1" charset="-128"/>
              </a:rPr>
              <a:t>(Difference from </a:t>
            </a:r>
            <a:r>
              <a:rPr lang="en-US" sz="3200" b="1" dirty="0" smtClean="0">
                <a:ea typeface="ＭＳ Ｐゴシック" pitchFamily="-1" charset="-128"/>
                <a:cs typeface="ＭＳ Ｐゴシック" pitchFamily="-1" charset="-128"/>
              </a:rPr>
              <a:t>1985-2005 </a:t>
            </a:r>
            <a:r>
              <a:rPr lang="en-US" sz="3200" b="1" dirty="0">
                <a:ea typeface="ＭＳ Ｐゴシック" pitchFamily="-1" charset="-128"/>
                <a:cs typeface="ＭＳ Ｐゴシック" pitchFamily="-1" charset="-128"/>
              </a:rPr>
              <a:t>average)</a:t>
            </a:r>
          </a:p>
        </p:txBody>
      </p:sp>
      <p:sp>
        <p:nvSpPr>
          <p:cNvPr id="90117" name="Text Box 5"/>
          <p:cNvSpPr txBox="1">
            <a:spLocks noChangeArrowheads="1"/>
          </p:cNvSpPr>
          <p:nvPr/>
        </p:nvSpPr>
        <p:spPr bwMode="auto">
          <a:xfrm>
            <a:off x="4953000" y="1463219"/>
            <a:ext cx="3856038" cy="5324535"/>
          </a:xfrm>
          <a:prstGeom prst="rect">
            <a:avLst/>
          </a:prstGeom>
          <a:noFill/>
          <a:ln w="9525">
            <a:noFill/>
            <a:miter lim="800000"/>
            <a:headEnd/>
            <a:tailEnd/>
          </a:ln>
        </p:spPr>
        <p:txBody>
          <a:bodyPr wrap="square">
            <a:prstTxWarp prst="textNoShape">
              <a:avLst/>
            </a:prstTxWarp>
            <a:spAutoFit/>
          </a:bodyPr>
          <a:lstStyle/>
          <a:p>
            <a:pPr algn="l" eaLnBrk="1" hangingPunct="1"/>
            <a:r>
              <a:rPr lang="en-US" sz="2000" b="1" dirty="0">
                <a:solidFill>
                  <a:schemeClr val="tx1"/>
                </a:solidFill>
                <a:latin typeface="Arial" pitchFamily="-1" charset="0"/>
              </a:rPr>
              <a:t>Observed global mean surface temperature </a:t>
            </a:r>
            <a:r>
              <a:rPr lang="en-US" sz="2000" b="1" dirty="0" smtClean="0">
                <a:solidFill>
                  <a:schemeClr val="tx1"/>
                </a:solidFill>
                <a:latin typeface="Arial" pitchFamily="-1" charset="0"/>
              </a:rPr>
              <a:t>increased by almost 1</a:t>
            </a:r>
            <a:r>
              <a:rPr lang="en-US" sz="2000" b="1" dirty="0">
                <a:solidFill>
                  <a:schemeClr val="tx1"/>
                </a:solidFill>
                <a:latin typeface="Arial" pitchFamily="-1" charset="0"/>
                <a:ea typeface="Arial" pitchFamily="-1" charset="0"/>
                <a:cs typeface="Arial" pitchFamily="-1" charset="0"/>
              </a:rPr>
              <a:t>°C.</a:t>
            </a: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dirty="0">
                <a:solidFill>
                  <a:schemeClr val="tx1"/>
                </a:solidFill>
                <a:latin typeface="Arial" pitchFamily="-1" charset="0"/>
                <a:ea typeface="Arial" pitchFamily="-1" charset="0"/>
                <a:cs typeface="Arial" pitchFamily="-1" charset="0"/>
              </a:rPr>
              <a:t>Greatest rate of </a:t>
            </a:r>
            <a:r>
              <a:rPr lang="en-US" sz="2000" b="1" dirty="0" smtClean="0">
                <a:solidFill>
                  <a:schemeClr val="tx1"/>
                </a:solidFill>
                <a:latin typeface="Arial" pitchFamily="-1" charset="0"/>
                <a:ea typeface="Arial" pitchFamily="-1" charset="0"/>
                <a:cs typeface="Arial" pitchFamily="-1" charset="0"/>
              </a:rPr>
              <a:t>warming occurred after </a:t>
            </a:r>
            <a:r>
              <a:rPr lang="en-US" sz="2000" b="1" dirty="0">
                <a:solidFill>
                  <a:schemeClr val="tx1"/>
                </a:solidFill>
                <a:latin typeface="Arial" pitchFamily="-1" charset="0"/>
                <a:ea typeface="Arial" pitchFamily="-1" charset="0"/>
                <a:cs typeface="Arial" pitchFamily="-1" charset="0"/>
              </a:rPr>
              <a:t>1980.</a:t>
            </a: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dirty="0" smtClean="0">
                <a:solidFill>
                  <a:schemeClr val="tx1"/>
                </a:solidFill>
                <a:latin typeface="Arial" pitchFamily="-1" charset="0"/>
                <a:ea typeface="Arial" pitchFamily="-1" charset="0"/>
                <a:cs typeface="Arial" pitchFamily="-1" charset="0"/>
              </a:rPr>
              <a:t>11 of 12 </a:t>
            </a:r>
            <a:r>
              <a:rPr lang="en-US" sz="2000" b="1" dirty="0">
                <a:solidFill>
                  <a:schemeClr val="tx1"/>
                </a:solidFill>
                <a:latin typeface="Arial" pitchFamily="-1" charset="0"/>
                <a:ea typeface="Arial" pitchFamily="-1" charset="0"/>
                <a:cs typeface="Arial" pitchFamily="-1" charset="0"/>
              </a:rPr>
              <a:t>warmest years since 1850 </a:t>
            </a:r>
            <a:r>
              <a:rPr lang="en-US" sz="2000" b="1" dirty="0" smtClean="0">
                <a:solidFill>
                  <a:schemeClr val="tx1"/>
                </a:solidFill>
                <a:latin typeface="Arial" pitchFamily="-1" charset="0"/>
                <a:ea typeface="Arial" pitchFamily="-1" charset="0"/>
                <a:cs typeface="Arial" pitchFamily="-1" charset="0"/>
              </a:rPr>
              <a:t>occurred </a:t>
            </a:r>
            <a:r>
              <a:rPr lang="en-US" sz="2000" b="1" dirty="0">
                <a:solidFill>
                  <a:schemeClr val="tx1"/>
                </a:solidFill>
                <a:latin typeface="Arial" pitchFamily="-1" charset="0"/>
                <a:ea typeface="Arial" pitchFamily="-1" charset="0"/>
                <a:cs typeface="Arial" pitchFamily="-1" charset="0"/>
              </a:rPr>
              <a:t>since 1995.</a:t>
            </a: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i="1" dirty="0" smtClean="0">
                <a:solidFill>
                  <a:schemeClr val="tx2"/>
                </a:solidFill>
                <a:latin typeface="Arial" pitchFamily="-1" charset="0"/>
                <a:ea typeface="Arial" pitchFamily="-1" charset="0"/>
                <a:cs typeface="Arial" pitchFamily="-1" charset="0"/>
              </a:rPr>
              <a:t>Results </a:t>
            </a:r>
            <a:r>
              <a:rPr lang="en-US" sz="2000" b="1" i="1" dirty="0">
                <a:solidFill>
                  <a:schemeClr val="tx2"/>
                </a:solidFill>
                <a:latin typeface="Arial" pitchFamily="-1" charset="0"/>
                <a:ea typeface="Arial" pitchFamily="-1" charset="0"/>
                <a:cs typeface="Arial" pitchFamily="-1" charset="0"/>
              </a:rPr>
              <a:t>ARE </a:t>
            </a:r>
            <a:r>
              <a:rPr lang="en-US" sz="2000" b="1" i="1" dirty="0" smtClean="0">
                <a:solidFill>
                  <a:schemeClr val="tx2"/>
                </a:solidFill>
                <a:latin typeface="Arial" pitchFamily="-1" charset="0"/>
                <a:ea typeface="Arial" pitchFamily="-1" charset="0"/>
                <a:cs typeface="Arial" pitchFamily="-1" charset="0"/>
              </a:rPr>
              <a:t>CONSISTENT </a:t>
            </a:r>
            <a:r>
              <a:rPr lang="en-US" sz="2000" b="1" i="1" dirty="0">
                <a:solidFill>
                  <a:schemeClr val="tx2"/>
                </a:solidFill>
                <a:latin typeface="Arial" pitchFamily="-1" charset="0"/>
                <a:ea typeface="Arial" pitchFamily="-1" charset="0"/>
                <a:cs typeface="Arial" pitchFamily="-1" charset="0"/>
              </a:rPr>
              <a:t>with upper-air and satellite observations, </a:t>
            </a:r>
            <a:r>
              <a:rPr lang="en-US" sz="2000" b="1" i="1" dirty="0" smtClean="0">
                <a:solidFill>
                  <a:schemeClr val="tx2"/>
                </a:solidFill>
                <a:latin typeface="Arial" pitchFamily="-1" charset="0"/>
                <a:ea typeface="Arial" pitchFamily="-1" charset="0"/>
                <a:cs typeface="Arial" pitchFamily="-1" charset="0"/>
              </a:rPr>
              <a:t>although </a:t>
            </a:r>
            <a:r>
              <a:rPr lang="en-US" sz="2000" b="1" i="1" dirty="0">
                <a:solidFill>
                  <a:schemeClr val="tx2"/>
                </a:solidFill>
                <a:latin typeface="Arial" pitchFamily="-1" charset="0"/>
                <a:ea typeface="Arial" pitchFamily="-1" charset="0"/>
                <a:cs typeface="Arial" pitchFamily="-1" charset="0"/>
              </a:rPr>
              <a:t>the warming trend is </a:t>
            </a:r>
            <a:r>
              <a:rPr lang="en-US" sz="2000" b="1" i="1" u="sng" dirty="0">
                <a:solidFill>
                  <a:schemeClr val="tx2"/>
                </a:solidFill>
                <a:latin typeface="Arial" pitchFamily="-1" charset="0"/>
                <a:ea typeface="Arial" pitchFamily="-1" charset="0"/>
                <a:cs typeface="Arial" pitchFamily="-1" charset="0"/>
              </a:rPr>
              <a:t>not</a:t>
            </a:r>
            <a:r>
              <a:rPr lang="en-US" sz="2000" b="1" i="1" dirty="0">
                <a:solidFill>
                  <a:schemeClr val="tx2"/>
                </a:solidFill>
                <a:latin typeface="Arial" pitchFamily="-1" charset="0"/>
                <a:ea typeface="Arial" pitchFamily="-1" charset="0"/>
                <a:cs typeface="Arial" pitchFamily="-1" charset="0"/>
              </a:rPr>
              <a:t> as dramatic in these </a:t>
            </a:r>
            <a:r>
              <a:rPr lang="en-US" sz="2000" b="1" i="1" dirty="0" smtClean="0">
                <a:solidFill>
                  <a:schemeClr val="tx2"/>
                </a:solidFill>
                <a:latin typeface="Arial" pitchFamily="-1" charset="0"/>
                <a:ea typeface="Arial" pitchFamily="-1" charset="0"/>
                <a:cs typeface="Arial" pitchFamily="-1" charset="0"/>
              </a:rPr>
              <a:t>data…</a:t>
            </a:r>
          </a:p>
          <a:p>
            <a:pPr algn="l" eaLnBrk="1" hangingPunct="1"/>
            <a:r>
              <a:rPr lang="en-US" sz="2000" b="1" i="1" dirty="0">
                <a:solidFill>
                  <a:schemeClr val="tx2"/>
                </a:solidFill>
                <a:latin typeface="Arial" pitchFamily="-1" charset="0"/>
                <a:ea typeface="Arial" pitchFamily="-1" charset="0"/>
                <a:cs typeface="Arial" pitchFamily="-1" charset="0"/>
              </a:rPr>
              <a:t>w</a:t>
            </a:r>
            <a:r>
              <a:rPr lang="en-US" sz="2000" b="1" i="1" dirty="0" smtClean="0">
                <a:solidFill>
                  <a:schemeClr val="tx2"/>
                </a:solidFill>
                <a:latin typeface="Arial" pitchFamily="-1" charset="0"/>
                <a:ea typeface="Arial" pitchFamily="-1" charset="0"/>
                <a:cs typeface="Arial" pitchFamily="-1" charset="0"/>
              </a:rPr>
              <a:t>hich is the expected result for warming due to GHG’s.</a:t>
            </a:r>
            <a:endParaRPr lang="en-US" sz="2000" b="1" i="1" dirty="0">
              <a:solidFill>
                <a:schemeClr val="tx2"/>
              </a:solidFill>
              <a:latin typeface="Arial" pitchFamily="-1" charset="0"/>
              <a:ea typeface="Arial" pitchFamily="-1" charset="0"/>
              <a:cs typeface="Arial" pitchFamily="-1" charset="0"/>
            </a:endParaRPr>
          </a:p>
        </p:txBody>
      </p:sp>
      <p:grpSp>
        <p:nvGrpSpPr>
          <p:cNvPr id="5" name="Group 4"/>
          <p:cNvGrpSpPr/>
          <p:nvPr/>
        </p:nvGrpSpPr>
        <p:grpSpPr>
          <a:xfrm>
            <a:off x="144864" y="1143000"/>
            <a:ext cx="4655736" cy="4961684"/>
            <a:chOff x="237997" y="1147016"/>
            <a:chExt cx="4655736" cy="4961684"/>
          </a:xfrm>
        </p:grpSpPr>
        <p:pic>
          <p:nvPicPr>
            <p:cNvPr id="4" name="Picture 3"/>
            <p:cNvPicPr>
              <a:picLocks noChangeAspect="1"/>
            </p:cNvPicPr>
            <p:nvPr/>
          </p:nvPicPr>
          <p:blipFill>
            <a:blip r:embed="rId3"/>
            <a:stretch>
              <a:fillRect/>
            </a:stretch>
          </p:blipFill>
          <p:spPr>
            <a:xfrm>
              <a:off x="237997" y="1147016"/>
              <a:ext cx="4655736" cy="4961684"/>
            </a:xfrm>
            <a:prstGeom prst="rect">
              <a:avLst/>
            </a:prstGeom>
          </p:spPr>
        </p:pic>
        <p:grpSp>
          <p:nvGrpSpPr>
            <p:cNvPr id="14" name="Group 13"/>
            <p:cNvGrpSpPr/>
            <p:nvPr/>
          </p:nvGrpSpPr>
          <p:grpSpPr>
            <a:xfrm>
              <a:off x="888997" y="5783063"/>
              <a:ext cx="3640874" cy="182296"/>
              <a:chOff x="913540" y="5966978"/>
              <a:chExt cx="3478070" cy="118845"/>
            </a:xfrm>
            <a:solidFill>
              <a:schemeClr val="bg1"/>
            </a:solidFill>
          </p:grpSpPr>
          <p:sp>
            <p:nvSpPr>
              <p:cNvPr id="15" name="Text Box 6"/>
              <p:cNvSpPr txBox="1">
                <a:spLocks noChangeArrowheads="1"/>
              </p:cNvSpPr>
              <p:nvPr/>
            </p:nvSpPr>
            <p:spPr bwMode="auto">
              <a:xfrm>
                <a:off x="913540" y="5966978"/>
                <a:ext cx="333562" cy="110357"/>
              </a:xfrm>
              <a:prstGeom prst="rect">
                <a:avLst/>
              </a:prstGeom>
              <a:solidFill>
                <a:schemeClr val="bg1"/>
              </a:solidFill>
              <a:ln w="9525">
                <a:noFill/>
                <a:miter lim="800000"/>
                <a:headEnd/>
                <a:tailEnd/>
              </a:ln>
            </p:spPr>
            <p:txBody>
              <a:bodyPr wrap="none" lIns="0" tIns="0" rIns="0" bIns="0" anchor="ctr" anchorCtr="0">
                <a:prstTxWarp prst="textNoShape">
                  <a:avLst/>
                </a:prstTxWarp>
                <a:spAutoFit/>
              </a:bodyPr>
              <a:lstStyle/>
              <a:p>
                <a:pPr algn="l" eaLnBrk="1" hangingPunct="1"/>
                <a:r>
                  <a:rPr lang="en-US" sz="1100" b="1" i="1" dirty="0">
                    <a:solidFill>
                      <a:schemeClr val="tx1"/>
                    </a:solidFill>
                    <a:latin typeface="Arial" pitchFamily="-1" charset="0"/>
                  </a:rPr>
                  <a:t>1850</a:t>
                </a:r>
              </a:p>
            </p:txBody>
          </p:sp>
          <p:sp>
            <p:nvSpPr>
              <p:cNvPr id="16" name="Text Box 7"/>
              <p:cNvSpPr txBox="1">
                <a:spLocks noChangeArrowheads="1"/>
              </p:cNvSpPr>
              <p:nvPr/>
            </p:nvSpPr>
            <p:spPr bwMode="auto">
              <a:xfrm>
                <a:off x="1958965" y="5966989"/>
                <a:ext cx="333562" cy="110358"/>
              </a:xfrm>
              <a:prstGeom prst="rect">
                <a:avLst/>
              </a:prstGeom>
              <a:solidFill>
                <a:schemeClr val="bg1"/>
              </a:solidFill>
              <a:ln w="9525">
                <a:noFill/>
                <a:miter lim="800000"/>
                <a:headEnd/>
                <a:tailEnd/>
              </a:ln>
            </p:spPr>
            <p:txBody>
              <a:bodyPr wrap="none" lIns="0" tIns="0" rIns="0" bIns="0" anchor="ctr" anchorCtr="0">
                <a:prstTxWarp prst="textNoShape">
                  <a:avLst/>
                </a:prstTxWarp>
                <a:spAutoFit/>
              </a:bodyPr>
              <a:lstStyle/>
              <a:p>
                <a:pPr algn="l" eaLnBrk="1" hangingPunct="1"/>
                <a:r>
                  <a:rPr lang="en-US" sz="1100" b="1" i="1" dirty="0">
                    <a:solidFill>
                      <a:schemeClr val="tx1"/>
                    </a:solidFill>
                    <a:latin typeface="Arial" pitchFamily="-1" charset="0"/>
                  </a:rPr>
                  <a:t>1900</a:t>
                </a:r>
              </a:p>
            </p:txBody>
          </p:sp>
          <p:sp>
            <p:nvSpPr>
              <p:cNvPr id="17" name="Text Box 8"/>
              <p:cNvSpPr txBox="1">
                <a:spLocks noChangeArrowheads="1"/>
              </p:cNvSpPr>
              <p:nvPr/>
            </p:nvSpPr>
            <p:spPr bwMode="auto">
              <a:xfrm>
                <a:off x="2999713" y="5975466"/>
                <a:ext cx="333562" cy="110357"/>
              </a:xfrm>
              <a:prstGeom prst="rect">
                <a:avLst/>
              </a:prstGeom>
              <a:solidFill>
                <a:schemeClr val="bg1"/>
              </a:solidFill>
              <a:ln w="9525">
                <a:noFill/>
                <a:miter lim="800000"/>
                <a:headEnd/>
                <a:tailEnd/>
              </a:ln>
            </p:spPr>
            <p:txBody>
              <a:bodyPr wrap="none" lIns="0" tIns="0" rIns="0" bIns="0" anchor="ctr" anchorCtr="0">
                <a:prstTxWarp prst="textNoShape">
                  <a:avLst/>
                </a:prstTxWarp>
                <a:spAutoFit/>
              </a:bodyPr>
              <a:lstStyle/>
              <a:p>
                <a:pPr algn="l" eaLnBrk="1" hangingPunct="1"/>
                <a:r>
                  <a:rPr lang="en-US" sz="1100" b="1" i="1" dirty="0">
                    <a:solidFill>
                      <a:schemeClr val="tx1"/>
                    </a:solidFill>
                    <a:latin typeface="Arial" pitchFamily="-1" charset="0"/>
                  </a:rPr>
                  <a:t>1950</a:t>
                </a:r>
              </a:p>
            </p:txBody>
          </p:sp>
          <p:sp>
            <p:nvSpPr>
              <p:cNvPr id="18" name="Text Box 9"/>
              <p:cNvSpPr txBox="1">
                <a:spLocks noChangeArrowheads="1"/>
              </p:cNvSpPr>
              <p:nvPr/>
            </p:nvSpPr>
            <p:spPr bwMode="auto">
              <a:xfrm>
                <a:off x="4058048" y="5975451"/>
                <a:ext cx="333562" cy="110357"/>
              </a:xfrm>
              <a:prstGeom prst="rect">
                <a:avLst/>
              </a:prstGeom>
              <a:solidFill>
                <a:schemeClr val="bg1"/>
              </a:solidFill>
              <a:ln w="9525">
                <a:noFill/>
                <a:miter lim="800000"/>
                <a:headEnd/>
                <a:tailEnd/>
              </a:ln>
            </p:spPr>
            <p:txBody>
              <a:bodyPr wrap="none" lIns="0" tIns="0" rIns="0" bIns="0" anchor="ctr" anchorCtr="0">
                <a:prstTxWarp prst="textNoShape">
                  <a:avLst/>
                </a:prstTxWarp>
                <a:spAutoFit/>
              </a:bodyPr>
              <a:lstStyle/>
              <a:p>
                <a:pPr algn="l" eaLnBrk="1" hangingPunct="1"/>
                <a:r>
                  <a:rPr lang="en-US" sz="1100" b="1" i="1" dirty="0">
                    <a:solidFill>
                      <a:schemeClr val="tx1"/>
                    </a:solidFill>
                    <a:latin typeface="Arial" pitchFamily="-1" charset="0"/>
                  </a:rPr>
                  <a:t>2000</a:t>
                </a:r>
              </a:p>
            </p:txBody>
          </p:sp>
        </p:grpSp>
      </p:grpSp>
      <p:sp>
        <p:nvSpPr>
          <p:cNvPr id="19" name="TextBox 18"/>
          <p:cNvSpPr txBox="1"/>
          <p:nvPr/>
        </p:nvSpPr>
        <p:spPr>
          <a:xfrm>
            <a:off x="152400" y="6043136"/>
            <a:ext cx="4953000" cy="738664"/>
          </a:xfrm>
          <a:prstGeom prst="rect">
            <a:avLst/>
          </a:prstGeom>
          <a:noFill/>
        </p:spPr>
        <p:txBody>
          <a:bodyPr wrap="square" rtlCol="0">
            <a:spAutoFit/>
          </a:bodyPr>
          <a:lstStyle/>
          <a:p>
            <a:pPr algn="l"/>
            <a:r>
              <a:rPr lang="en-US" sz="1050" dirty="0">
                <a:solidFill>
                  <a:srgbClr val="000000"/>
                </a:solidFill>
                <a:latin typeface="Arial"/>
                <a:cs typeface="Arial"/>
              </a:rPr>
              <a:t>(a) Observed global mean combined land and ocean surface temperature anomalies, from 1850 to 2012 from three data sets. Top panel: </a:t>
            </a:r>
            <a:r>
              <a:rPr lang="en-US" sz="1050" dirty="0" smtClean="0">
                <a:solidFill>
                  <a:srgbClr val="000000"/>
                </a:solidFill>
                <a:latin typeface="Arial"/>
                <a:cs typeface="Arial"/>
              </a:rPr>
              <a:t>annual </a:t>
            </a:r>
            <a:r>
              <a:rPr lang="en-US" sz="1050" dirty="0">
                <a:solidFill>
                  <a:srgbClr val="000000"/>
                </a:solidFill>
                <a:latin typeface="Arial"/>
                <a:cs typeface="Arial"/>
              </a:rPr>
              <a:t>mean values. Bottom panel: decadal mean values including the estimate of uncertainty for one dataset (black). Anomalies are relative to the mean </a:t>
            </a:r>
            <a:r>
              <a:rPr lang="en-US" sz="1050" dirty="0" smtClean="0">
                <a:solidFill>
                  <a:srgbClr val="000000"/>
                </a:solidFill>
                <a:latin typeface="Arial"/>
                <a:cs typeface="Arial"/>
              </a:rPr>
              <a:t>of </a:t>
            </a:r>
            <a:r>
              <a:rPr lang="en-US" sz="1050" dirty="0">
                <a:solidFill>
                  <a:srgbClr val="000000"/>
                </a:solidFill>
                <a:latin typeface="Arial"/>
                <a:cs typeface="Arial"/>
              </a:rPr>
              <a:t>1961−1990. </a:t>
            </a:r>
          </a:p>
        </p:txBody>
      </p:sp>
      <p:sp>
        <p:nvSpPr>
          <p:cNvPr id="12" name="TextBox 11"/>
          <p:cNvSpPr txBox="1"/>
          <p:nvPr/>
        </p:nvSpPr>
        <p:spPr>
          <a:xfrm>
            <a:off x="3657600" y="54102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80941374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152400"/>
            <a:ext cx="8229600" cy="1143000"/>
          </a:xfrm>
        </p:spPr>
        <p:txBody>
          <a:bodyPr/>
          <a:lstStyle/>
          <a:p>
            <a:r>
              <a:rPr lang="en-US" sz="3200" b="1" dirty="0">
                <a:ea typeface="ＭＳ Ｐゴシック" pitchFamily="-1" charset="-128"/>
                <a:cs typeface="ＭＳ Ｐゴシック" pitchFamily="-1" charset="-128"/>
              </a:rPr>
              <a:t>Pattern of warming is </a:t>
            </a:r>
            <a:r>
              <a:rPr lang="en-US" sz="3200" b="1" dirty="0" smtClean="0">
                <a:ea typeface="ＭＳ Ｐゴシック" pitchFamily="-1" charset="-128"/>
                <a:cs typeface="ＭＳ Ｐゴシック" pitchFamily="-1" charset="-128"/>
              </a:rPr>
              <a:t>NOT uniform</a:t>
            </a:r>
            <a:endParaRPr lang="en-US" sz="3200" b="1" dirty="0">
              <a:ea typeface="ＭＳ Ｐゴシック" pitchFamily="-1" charset="-128"/>
              <a:cs typeface="ＭＳ Ｐゴシック" pitchFamily="-1" charset="-128"/>
            </a:endParaRPr>
          </a:p>
        </p:txBody>
      </p:sp>
      <p:sp>
        <p:nvSpPr>
          <p:cNvPr id="92164" name="Text Box 4"/>
          <p:cNvSpPr txBox="1">
            <a:spLocks noChangeArrowheads="1"/>
          </p:cNvSpPr>
          <p:nvPr/>
        </p:nvSpPr>
        <p:spPr bwMode="auto">
          <a:xfrm>
            <a:off x="609600" y="1219200"/>
            <a:ext cx="7848600" cy="461665"/>
          </a:xfrm>
          <a:prstGeom prst="rect">
            <a:avLst/>
          </a:prstGeom>
          <a:noFill/>
          <a:ln w="9525">
            <a:noFill/>
            <a:miter lim="800000"/>
            <a:headEnd/>
            <a:tailEnd/>
          </a:ln>
        </p:spPr>
        <p:txBody>
          <a:bodyPr wrap="square">
            <a:prstTxWarp prst="textNoShape">
              <a:avLst/>
            </a:prstTxWarp>
            <a:spAutoFit/>
          </a:bodyPr>
          <a:lstStyle/>
          <a:p>
            <a:pPr eaLnBrk="1" hangingPunct="1"/>
            <a:r>
              <a:rPr lang="en-US" sz="2400" b="1" dirty="0" smtClean="0">
                <a:solidFill>
                  <a:srgbClr val="FF3300"/>
                </a:solidFill>
                <a:latin typeface="Arial" pitchFamily="-1" charset="0"/>
              </a:rPr>
              <a:t>MOST WARMING OVER </a:t>
            </a:r>
            <a:r>
              <a:rPr lang="en-US" sz="2400" b="1" dirty="0">
                <a:solidFill>
                  <a:srgbClr val="FF3300"/>
                </a:solidFill>
                <a:latin typeface="Arial" pitchFamily="-1" charset="0"/>
              </a:rPr>
              <a:t>ARCTIC</a:t>
            </a:r>
            <a:r>
              <a:rPr lang="en-US" sz="2400" b="1" dirty="0" smtClean="0">
                <a:solidFill>
                  <a:srgbClr val="FF3300"/>
                </a:solidFill>
                <a:latin typeface="Arial" pitchFamily="-1" charset="0"/>
              </a:rPr>
              <a:t>, CONTINENTS</a:t>
            </a:r>
            <a:endParaRPr lang="en-US" sz="2400" b="1" dirty="0">
              <a:solidFill>
                <a:srgbClr val="FF3300"/>
              </a:solidFill>
              <a:latin typeface="Arial" pitchFamily="-1" charset="0"/>
            </a:endParaRPr>
          </a:p>
        </p:txBody>
      </p:sp>
      <p:pic>
        <p:nvPicPr>
          <p:cNvPr id="2" name="Picture 1"/>
          <p:cNvPicPr>
            <a:picLocks noChangeAspect="1"/>
          </p:cNvPicPr>
          <p:nvPr/>
        </p:nvPicPr>
        <p:blipFill>
          <a:blip r:embed="rId3"/>
          <a:stretch>
            <a:fillRect/>
          </a:stretch>
        </p:blipFill>
        <p:spPr>
          <a:xfrm>
            <a:off x="609600" y="1752600"/>
            <a:ext cx="7646550" cy="4876800"/>
          </a:xfrm>
          <a:prstGeom prst="rect">
            <a:avLst/>
          </a:prstGeom>
          <a:solidFill>
            <a:schemeClr val="bg1"/>
          </a:solidFill>
        </p:spPr>
      </p:pic>
      <p:sp>
        <p:nvSpPr>
          <p:cNvPr id="5" name="TextBox 4"/>
          <p:cNvSpPr txBox="1"/>
          <p:nvPr/>
        </p:nvSpPr>
        <p:spPr>
          <a:xfrm>
            <a:off x="7346125" y="63627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228482639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pPr algn="l"/>
            <a:r>
              <a:rPr lang="en-US" sz="2400" dirty="0" smtClean="0"/>
              <a:t>Temperature change 1950 </a:t>
            </a:r>
            <a:r>
              <a:rPr lang="en-US" sz="2400" dirty="0"/>
              <a:t>through 2013, as compared to average global temperature for the period 1951-1980</a:t>
            </a:r>
          </a:p>
        </p:txBody>
      </p:sp>
      <p:sp>
        <p:nvSpPr>
          <p:cNvPr id="5" name="TextBox 4"/>
          <p:cNvSpPr txBox="1"/>
          <p:nvPr/>
        </p:nvSpPr>
        <p:spPr>
          <a:xfrm>
            <a:off x="3186393" y="6248400"/>
            <a:ext cx="2879928" cy="307777"/>
          </a:xfrm>
          <a:prstGeom prst="rect">
            <a:avLst/>
          </a:prstGeom>
          <a:noFill/>
        </p:spPr>
        <p:txBody>
          <a:bodyPr wrap="none" rtlCol="0">
            <a:spAutoFit/>
          </a:bodyPr>
          <a:lstStyle/>
          <a:p>
            <a:r>
              <a:rPr lang="en-US" sz="1400" dirty="0" smtClean="0">
                <a:hlinkClick r:id="rId2"/>
              </a:rPr>
              <a:t>NASA video link at youtube.com</a:t>
            </a:r>
            <a:endParaRPr lang="en-US" sz="1400" dirty="0"/>
          </a:p>
        </p:txBody>
      </p:sp>
      <p:pic>
        <p:nvPicPr>
          <p:cNvPr id="6" name="Picture 5"/>
          <p:cNvPicPr>
            <a:picLocks noChangeAspect="1"/>
          </p:cNvPicPr>
          <p:nvPr/>
        </p:nvPicPr>
        <p:blipFill>
          <a:blip r:embed="rId3"/>
          <a:stretch>
            <a:fillRect/>
          </a:stretch>
        </p:blipFill>
        <p:spPr>
          <a:xfrm>
            <a:off x="457200" y="1435100"/>
            <a:ext cx="8178800" cy="4584700"/>
          </a:xfrm>
          <a:prstGeom prst="rect">
            <a:avLst/>
          </a:prstGeom>
        </p:spPr>
      </p:pic>
    </p:spTree>
    <p:extLst>
      <p:ext uri="{BB962C8B-B14F-4D97-AF65-F5344CB8AC3E}">
        <p14:creationId xmlns:p14="http://schemas.microsoft.com/office/powerpoint/2010/main" val="41737830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152400"/>
            <a:ext cx="8229600" cy="1143000"/>
          </a:xfrm>
        </p:spPr>
        <p:txBody>
          <a:bodyPr/>
          <a:lstStyle/>
          <a:p>
            <a:r>
              <a:rPr lang="en-US" sz="3200" b="1" dirty="0" smtClean="0">
                <a:ea typeface="ＭＳ Ｐゴシック" pitchFamily="-1" charset="-128"/>
                <a:cs typeface="ＭＳ Ｐゴシック" pitchFamily="-1" charset="-128"/>
              </a:rPr>
              <a:t>Precipitation changes are NOT uniform</a:t>
            </a:r>
            <a:endParaRPr lang="en-US" sz="3200" b="1" dirty="0">
              <a:ea typeface="ＭＳ Ｐゴシック" pitchFamily="-1" charset="-128"/>
              <a:cs typeface="ＭＳ Ｐゴシック" pitchFamily="-1" charset="-128"/>
            </a:endParaRPr>
          </a:p>
        </p:txBody>
      </p:sp>
      <p:sp>
        <p:nvSpPr>
          <p:cNvPr id="7" name="Text Box 4"/>
          <p:cNvSpPr txBox="1">
            <a:spLocks noChangeArrowheads="1"/>
          </p:cNvSpPr>
          <p:nvPr/>
        </p:nvSpPr>
        <p:spPr bwMode="auto">
          <a:xfrm>
            <a:off x="609600" y="1443335"/>
            <a:ext cx="7848600" cy="461665"/>
          </a:xfrm>
          <a:prstGeom prst="rect">
            <a:avLst/>
          </a:prstGeom>
          <a:noFill/>
          <a:ln w="9525">
            <a:noFill/>
            <a:miter lim="800000"/>
            <a:headEnd/>
            <a:tailEnd/>
          </a:ln>
        </p:spPr>
        <p:txBody>
          <a:bodyPr wrap="square">
            <a:prstTxWarp prst="textNoShape">
              <a:avLst/>
            </a:prstTxWarp>
            <a:spAutoFit/>
          </a:bodyPr>
          <a:lstStyle/>
          <a:p>
            <a:pPr eaLnBrk="1" hangingPunct="1"/>
            <a:r>
              <a:rPr lang="en-US" sz="2400" b="1" dirty="0" smtClean="0">
                <a:solidFill>
                  <a:srgbClr val="FF3300"/>
                </a:solidFill>
                <a:latin typeface="Arial" pitchFamily="-1" charset="0"/>
              </a:rPr>
              <a:t>There are Winners. There are Losers.</a:t>
            </a:r>
            <a:endParaRPr lang="en-US" sz="2400" b="1" dirty="0">
              <a:solidFill>
                <a:srgbClr val="FF3300"/>
              </a:solidFill>
              <a:latin typeface="Arial" pitchFamily="-1" charset="0"/>
            </a:endParaRPr>
          </a:p>
        </p:txBody>
      </p:sp>
      <p:pic>
        <p:nvPicPr>
          <p:cNvPr id="8" name="Picture 7"/>
          <p:cNvPicPr>
            <a:picLocks noChangeAspect="1"/>
          </p:cNvPicPr>
          <p:nvPr/>
        </p:nvPicPr>
        <p:blipFill>
          <a:blip r:embed="rId3"/>
          <a:stretch>
            <a:fillRect/>
          </a:stretch>
        </p:blipFill>
        <p:spPr>
          <a:xfrm>
            <a:off x="292100" y="2057398"/>
            <a:ext cx="8553450" cy="3981450"/>
          </a:xfrm>
          <a:prstGeom prst="rect">
            <a:avLst/>
          </a:prstGeom>
          <a:solidFill>
            <a:schemeClr val="bg1"/>
          </a:solidFill>
        </p:spPr>
      </p:pic>
      <p:sp>
        <p:nvSpPr>
          <p:cNvPr id="5" name="TextBox 4"/>
          <p:cNvSpPr txBox="1"/>
          <p:nvPr/>
        </p:nvSpPr>
        <p:spPr>
          <a:xfrm>
            <a:off x="7823200" y="5742801"/>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395121156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09600" y="1410759"/>
            <a:ext cx="7696200" cy="4194175"/>
          </a:xfrm>
        </p:spPr>
        <p:txBody>
          <a:bodyPr/>
          <a:lstStyle/>
          <a:p>
            <a:r>
              <a:rPr lang="en-US" sz="3600" b="1" u="sng" dirty="0">
                <a:solidFill>
                  <a:srgbClr val="000000"/>
                </a:solidFill>
                <a:ea typeface="ＭＳ Ｐゴシック" pitchFamily="-1" charset="-128"/>
                <a:cs typeface="ＭＳ Ｐゴシック" pitchFamily="-1" charset="-128"/>
              </a:rPr>
              <a:t>Conclusion of </a:t>
            </a:r>
            <a:r>
              <a:rPr lang="en-US" sz="3600" b="1" u="sng" dirty="0" smtClean="0">
                <a:solidFill>
                  <a:srgbClr val="000000"/>
                </a:solidFill>
                <a:ea typeface="ＭＳ Ｐゴシック" pitchFamily="-1" charset="-128"/>
                <a:cs typeface="ＭＳ Ｐゴシック" pitchFamily="-1" charset="-128"/>
              </a:rPr>
              <a:t>2013 </a:t>
            </a:r>
            <a:r>
              <a:rPr lang="en-US" sz="3600" b="1" u="sng" dirty="0">
                <a:solidFill>
                  <a:srgbClr val="000000"/>
                </a:solidFill>
                <a:ea typeface="ＭＳ Ｐゴシック" pitchFamily="-1" charset="-128"/>
                <a:cs typeface="ＭＳ Ｐゴシック" pitchFamily="-1" charset="-128"/>
              </a:rPr>
              <a:t>IPCC</a:t>
            </a:r>
            <a:br>
              <a:rPr lang="en-US" sz="3600" b="1" u="sng" dirty="0">
                <a:solidFill>
                  <a:srgbClr val="000000"/>
                </a:solidFill>
                <a:ea typeface="ＭＳ Ｐゴシック" pitchFamily="-1" charset="-128"/>
                <a:cs typeface="ＭＳ Ｐゴシック" pitchFamily="-1" charset="-128"/>
              </a:rPr>
            </a:br>
            <a:r>
              <a:rPr lang="en-US" sz="3600" b="1" i="1" dirty="0" smtClean="0">
                <a:solidFill>
                  <a:srgbClr val="000000"/>
                </a:solidFill>
                <a:ea typeface="ＭＳ Ｐゴシック" pitchFamily="-1" charset="-128"/>
                <a:cs typeface="ＭＳ Ｐゴシック" pitchFamily="-1" charset="-128"/>
              </a:rPr>
              <a:t>Oceans</a:t>
            </a:r>
            <a:r>
              <a:rPr lang="en-US" sz="3600" b="1" u="sng" dirty="0" smtClean="0">
                <a:solidFill>
                  <a:srgbClr val="000000"/>
                </a:solidFill>
                <a:ea typeface="ＭＳ Ｐゴシック" pitchFamily="-1" charset="-128"/>
                <a:cs typeface="ＭＳ Ｐゴシック" pitchFamily="-1" charset="-128"/>
              </a:rPr>
              <a:t/>
            </a:r>
            <a:br>
              <a:rPr lang="en-US" sz="3600" b="1" u="sng" dirty="0" smtClean="0">
                <a:solidFill>
                  <a:srgbClr val="000000"/>
                </a:solidFill>
                <a:ea typeface="ＭＳ Ｐゴシック" pitchFamily="-1" charset="-128"/>
                <a:cs typeface="ＭＳ Ｐゴシック" pitchFamily="-1" charset="-128"/>
              </a:rPr>
            </a:br>
            <a:r>
              <a:rPr lang="en-US" sz="3600" b="1" u="sng" dirty="0" smtClean="0">
                <a:solidFill>
                  <a:srgbClr val="000000"/>
                </a:solidFill>
                <a:ea typeface="ＭＳ Ｐゴシック" pitchFamily="-1" charset="-128"/>
                <a:cs typeface="ＭＳ Ｐゴシック" pitchFamily="-1" charset="-128"/>
              </a:rPr>
              <a:t/>
            </a:r>
            <a:br>
              <a:rPr lang="en-US" sz="3600" b="1" u="sng" dirty="0" smtClean="0">
                <a:solidFill>
                  <a:srgbClr val="000000"/>
                </a:solidFill>
                <a:ea typeface="ＭＳ Ｐゴシック" pitchFamily="-1" charset="-128"/>
                <a:cs typeface="ＭＳ Ｐゴシック" pitchFamily="-1" charset="-128"/>
              </a:rPr>
            </a:br>
            <a:r>
              <a:rPr lang="en-US" sz="2400" b="1" dirty="0" smtClean="0"/>
              <a:t>Ocean </a:t>
            </a:r>
            <a:r>
              <a:rPr lang="en-US" sz="2400" b="1" dirty="0"/>
              <a:t>warming dominates the increase in energy stored in the climate system, accounting for more than 90% of the energy accumulated between 1971 and 2010 (</a:t>
            </a:r>
            <a:r>
              <a:rPr lang="en-US" sz="2400" b="1" i="1" dirty="0"/>
              <a:t>high confidence</a:t>
            </a:r>
            <a:r>
              <a:rPr lang="en-US" sz="2400" b="1" dirty="0"/>
              <a:t>). </a:t>
            </a:r>
            <a:r>
              <a:rPr lang="en-US" sz="2400" b="1" dirty="0" smtClean="0"/>
              <a:t/>
            </a:r>
            <a:br>
              <a:rPr lang="en-US" sz="2400" b="1" dirty="0" smtClean="0"/>
            </a:br>
            <a:r>
              <a:rPr lang="en-US" sz="2400" b="1" dirty="0" smtClean="0"/>
              <a:t/>
            </a:r>
            <a:br>
              <a:rPr lang="en-US" sz="2400" b="1" dirty="0" smtClean="0"/>
            </a:br>
            <a:r>
              <a:rPr lang="en-US" sz="2400" b="1" dirty="0" smtClean="0"/>
              <a:t>It </a:t>
            </a:r>
            <a:r>
              <a:rPr lang="en-US" sz="2400" b="1" dirty="0"/>
              <a:t>is </a:t>
            </a:r>
            <a:r>
              <a:rPr lang="en-US" sz="2400" b="1" i="1" dirty="0">
                <a:solidFill>
                  <a:srgbClr val="C90000"/>
                </a:solidFill>
              </a:rPr>
              <a:t>virtually </a:t>
            </a:r>
            <a:r>
              <a:rPr lang="en-US" sz="2400" b="1" i="1" dirty="0" smtClean="0">
                <a:solidFill>
                  <a:srgbClr val="C90000"/>
                </a:solidFill>
              </a:rPr>
              <a:t>certain (99-100%) </a:t>
            </a:r>
            <a:r>
              <a:rPr lang="en-US" sz="2400" b="1" dirty="0"/>
              <a:t>that the upper ocean (0−700 m) warmed from 1971 to 2010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extLst>
      <p:ext uri="{BB962C8B-B14F-4D97-AF65-F5344CB8AC3E}">
        <p14:creationId xmlns:p14="http://schemas.microsoft.com/office/powerpoint/2010/main" val="268206577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09600" y="1219200"/>
            <a:ext cx="7696200" cy="4194175"/>
          </a:xfrm>
        </p:spPr>
        <p:txBody>
          <a:bodyPr/>
          <a:lstStyle/>
          <a:p>
            <a:r>
              <a:rPr lang="en-US" sz="3600" b="1" u="sng" dirty="0">
                <a:solidFill>
                  <a:srgbClr val="000000"/>
                </a:solidFill>
                <a:ea typeface="ＭＳ Ｐゴシック" pitchFamily="-1" charset="-128"/>
                <a:cs typeface="ＭＳ Ｐゴシック" pitchFamily="-1" charset="-128"/>
              </a:rPr>
              <a:t>Conclusion of </a:t>
            </a:r>
            <a:r>
              <a:rPr lang="en-US" sz="3600" b="1" u="sng" dirty="0" smtClean="0">
                <a:solidFill>
                  <a:srgbClr val="000000"/>
                </a:solidFill>
                <a:ea typeface="ＭＳ Ｐゴシック" pitchFamily="-1" charset="-128"/>
                <a:cs typeface="ＭＳ Ｐゴシック" pitchFamily="-1" charset="-128"/>
              </a:rPr>
              <a:t>2013 </a:t>
            </a:r>
            <a:r>
              <a:rPr lang="en-US" sz="3600" b="1" u="sng" dirty="0">
                <a:solidFill>
                  <a:srgbClr val="000000"/>
                </a:solidFill>
                <a:ea typeface="ＭＳ Ｐゴシック" pitchFamily="-1" charset="-128"/>
                <a:cs typeface="ＭＳ Ｐゴシック" pitchFamily="-1" charset="-128"/>
              </a:rPr>
              <a:t>IPCC</a:t>
            </a:r>
            <a:br>
              <a:rPr lang="en-US" sz="3600" b="1" u="sng" dirty="0">
                <a:solidFill>
                  <a:srgbClr val="000000"/>
                </a:solidFill>
                <a:ea typeface="ＭＳ Ｐゴシック" pitchFamily="-1" charset="-128"/>
                <a:cs typeface="ＭＳ Ｐゴシック" pitchFamily="-1" charset="-128"/>
              </a:rPr>
            </a:br>
            <a:r>
              <a:rPr lang="en-US" sz="3600" b="1" i="1" dirty="0" smtClean="0">
                <a:solidFill>
                  <a:srgbClr val="000000"/>
                </a:solidFill>
                <a:ea typeface="ＭＳ Ｐゴシック" pitchFamily="-1" charset="-128"/>
                <a:cs typeface="ＭＳ Ｐゴシック" pitchFamily="-1" charset="-128"/>
              </a:rPr>
              <a:t>Sea Level</a:t>
            </a:r>
            <a:br>
              <a:rPr lang="en-US" sz="3600" b="1" i="1" dirty="0" smtClean="0">
                <a:solidFill>
                  <a:srgbClr val="000000"/>
                </a:solidFill>
                <a:ea typeface="ＭＳ Ｐゴシック" pitchFamily="-1" charset="-128"/>
                <a:cs typeface="ＭＳ Ｐゴシック" pitchFamily="-1" charset="-128"/>
              </a:rPr>
            </a:br>
            <a:r>
              <a:rPr lang="en-US" sz="3600" b="1" i="1" dirty="0" smtClean="0">
                <a:solidFill>
                  <a:srgbClr val="000000"/>
                </a:solidFill>
                <a:ea typeface="ＭＳ Ｐゴシック" pitchFamily="-1" charset="-128"/>
                <a:cs typeface="ＭＳ Ｐゴシック" pitchFamily="-1" charset="-128"/>
              </a:rPr>
              <a:t/>
            </a:r>
            <a:br>
              <a:rPr lang="en-US" sz="3600" b="1" i="1" dirty="0" smtClean="0">
                <a:solidFill>
                  <a:srgbClr val="000000"/>
                </a:solidFill>
                <a:ea typeface="ＭＳ Ｐゴシック" pitchFamily="-1" charset="-128"/>
                <a:cs typeface="ＭＳ Ｐゴシック" pitchFamily="-1" charset="-128"/>
              </a:rPr>
            </a:br>
            <a:r>
              <a:rPr lang="en-US" sz="2400" b="1" dirty="0"/>
              <a:t>The rate of sea level rise since the mid-19th century has been larger than the mean rate during the previous two millennia (</a:t>
            </a:r>
            <a:r>
              <a:rPr lang="en-US" sz="2400" b="1" i="1" dirty="0"/>
              <a:t>high confidence</a:t>
            </a:r>
            <a:r>
              <a:rPr lang="en-US" sz="2400" b="1" dirty="0"/>
              <a:t>). </a:t>
            </a:r>
            <a:r>
              <a:rPr lang="en-US" sz="2400" b="1" dirty="0" smtClean="0"/>
              <a:t/>
            </a:r>
            <a:br>
              <a:rPr lang="en-US" sz="2400" b="1" dirty="0" smtClean="0"/>
            </a:br>
            <a:r>
              <a:rPr lang="en-US" sz="2400" b="1" dirty="0" smtClean="0"/>
              <a:t/>
            </a:r>
            <a:br>
              <a:rPr lang="en-US" sz="2400" b="1" dirty="0" smtClean="0"/>
            </a:br>
            <a:r>
              <a:rPr lang="en-US" sz="2400" b="1" dirty="0" smtClean="0"/>
              <a:t>Over </a:t>
            </a:r>
            <a:r>
              <a:rPr lang="en-US" sz="2400" b="1" dirty="0"/>
              <a:t>the period 1901 to 2010, global mean sea level rose by </a:t>
            </a:r>
            <a:r>
              <a:rPr lang="en-US" sz="2400" b="1" dirty="0" smtClean="0"/>
              <a:t>0.19 </a:t>
            </a:r>
            <a:r>
              <a:rPr lang="en-US" sz="2400" b="1" dirty="0"/>
              <a:t>[0.17 </a:t>
            </a:r>
            <a:r>
              <a:rPr lang="en-US" sz="2400" b="1" dirty="0" smtClean="0"/>
              <a:t>to 0.21] meters.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extLst>
      <p:ext uri="{BB962C8B-B14F-4D97-AF65-F5344CB8AC3E}">
        <p14:creationId xmlns:p14="http://schemas.microsoft.com/office/powerpoint/2010/main" val="55739197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0"/>
            <a:ext cx="8229600" cy="1143000"/>
          </a:xfrm>
        </p:spPr>
        <p:txBody>
          <a:bodyPr/>
          <a:lstStyle/>
          <a:p>
            <a:r>
              <a:rPr lang="en-US" sz="3200" b="1" dirty="0" smtClean="0">
                <a:ea typeface="ＭＳ Ｐゴシック" pitchFamily="-1" charset="-128"/>
                <a:cs typeface="ＭＳ Ｐゴシック" pitchFamily="-1" charset="-128"/>
              </a:rPr>
              <a:t>Ocean Changes</a:t>
            </a:r>
            <a:endParaRPr lang="en-US" sz="3200" b="1" dirty="0">
              <a:ea typeface="ＭＳ Ｐゴシック" pitchFamily="-1" charset="-128"/>
              <a:cs typeface="ＭＳ Ｐゴシック" pitchFamily="-1" charset="-128"/>
            </a:endParaRPr>
          </a:p>
        </p:txBody>
      </p:sp>
      <p:sp>
        <p:nvSpPr>
          <p:cNvPr id="90117" name="Text Box 5"/>
          <p:cNvSpPr txBox="1">
            <a:spLocks noChangeArrowheads="1"/>
          </p:cNvSpPr>
          <p:nvPr/>
        </p:nvSpPr>
        <p:spPr bwMode="auto">
          <a:xfrm>
            <a:off x="5059362" y="1389995"/>
            <a:ext cx="3856038" cy="4093428"/>
          </a:xfrm>
          <a:prstGeom prst="rect">
            <a:avLst/>
          </a:prstGeom>
          <a:noFill/>
          <a:ln w="9525">
            <a:noFill/>
            <a:miter lim="800000"/>
            <a:headEnd/>
            <a:tailEnd/>
          </a:ln>
        </p:spPr>
        <p:txBody>
          <a:bodyPr wrap="square">
            <a:prstTxWarp prst="textNoShape">
              <a:avLst/>
            </a:prstTxWarp>
            <a:spAutoFit/>
          </a:bodyPr>
          <a:lstStyle/>
          <a:p>
            <a:pPr algn="l" eaLnBrk="1" hangingPunct="1"/>
            <a:r>
              <a:rPr lang="en-US" sz="2000" b="1" dirty="0" smtClean="0">
                <a:solidFill>
                  <a:schemeClr val="tx1"/>
                </a:solidFill>
                <a:latin typeface="Arial" pitchFamily="-1" charset="0"/>
              </a:rPr>
              <a:t>More than 60% of net heat gain is stored in oceans</a:t>
            </a:r>
            <a:r>
              <a:rPr lang="en-US" sz="2000" b="1" dirty="0" smtClean="0">
                <a:solidFill>
                  <a:schemeClr val="tx1"/>
                </a:solidFill>
                <a:latin typeface="Arial" pitchFamily="-1" charset="0"/>
                <a:ea typeface="Arial" pitchFamily="-1" charset="0"/>
                <a:cs typeface="Arial" pitchFamily="-1" charset="0"/>
              </a:rPr>
              <a:t>.</a:t>
            </a:r>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dirty="0">
                <a:solidFill>
                  <a:schemeClr val="tx1"/>
                </a:solidFill>
                <a:latin typeface="Arial" pitchFamily="-1" charset="0"/>
                <a:ea typeface="Arial" pitchFamily="-1" charset="0"/>
                <a:cs typeface="Arial" pitchFamily="-1" charset="0"/>
              </a:rPr>
              <a:t>Greatest </a:t>
            </a:r>
            <a:r>
              <a:rPr lang="en-US" sz="2000" b="1" dirty="0" smtClean="0">
                <a:solidFill>
                  <a:schemeClr val="tx1"/>
                </a:solidFill>
                <a:latin typeface="Arial" pitchFamily="-1" charset="0"/>
                <a:ea typeface="Arial" pitchFamily="-1" charset="0"/>
                <a:cs typeface="Arial" pitchFamily="-1" charset="0"/>
              </a:rPr>
              <a:t>increase has occurred after </a:t>
            </a:r>
            <a:r>
              <a:rPr lang="en-US" sz="2000" b="1" dirty="0">
                <a:solidFill>
                  <a:schemeClr val="tx1"/>
                </a:solidFill>
                <a:latin typeface="Arial" pitchFamily="-1" charset="0"/>
                <a:ea typeface="Arial" pitchFamily="-1" charset="0"/>
                <a:cs typeface="Arial" pitchFamily="-1" charset="0"/>
              </a:rPr>
              <a:t>1980.</a:t>
            </a:r>
          </a:p>
          <a:p>
            <a:pPr algn="l" eaLnBrk="1" hangingPunct="1"/>
            <a:endParaRPr lang="en-US" sz="2000" b="1" dirty="0" smtClean="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a:solidFill>
                <a:srgbClr val="000000"/>
              </a:solidFill>
              <a:latin typeface="Arial" pitchFamily="-1" charset="0"/>
              <a:ea typeface="Arial" pitchFamily="-1" charset="0"/>
              <a:cs typeface="Arial" pitchFamily="-1" charset="0"/>
            </a:endParaRPr>
          </a:p>
          <a:p>
            <a:pPr algn="l" eaLnBrk="1" hangingPunct="1"/>
            <a:r>
              <a:rPr lang="en-US" sz="2000" b="1" i="1" dirty="0" smtClean="0">
                <a:solidFill>
                  <a:srgbClr val="000000"/>
                </a:solidFill>
                <a:latin typeface="Arial" pitchFamily="-1" charset="0"/>
                <a:ea typeface="Arial" pitchFamily="-1" charset="0"/>
                <a:cs typeface="Arial" pitchFamily="-1" charset="0"/>
              </a:rPr>
              <a:t>Increase is reflected by the rise of global mean sea-level</a:t>
            </a:r>
            <a:r>
              <a:rPr lang="en-US" sz="2000" b="1" i="1" dirty="0" smtClean="0">
                <a:solidFill>
                  <a:schemeClr val="tx2"/>
                </a:solidFill>
                <a:latin typeface="Arial" pitchFamily="-1" charset="0"/>
                <a:ea typeface="Arial" pitchFamily="-1" charset="0"/>
                <a:cs typeface="Arial" pitchFamily="-1" charset="0"/>
              </a:rPr>
              <a:t>. Causes:</a:t>
            </a:r>
          </a:p>
          <a:p>
            <a:pPr algn="l" eaLnBrk="1" hangingPunct="1"/>
            <a:r>
              <a:rPr lang="en-US" sz="2000" b="1" i="1" dirty="0" smtClean="0">
                <a:solidFill>
                  <a:schemeClr val="tx2"/>
                </a:solidFill>
                <a:latin typeface="Arial" pitchFamily="-1" charset="0"/>
                <a:ea typeface="Arial" pitchFamily="-1" charset="0"/>
                <a:cs typeface="Arial" pitchFamily="-1" charset="0"/>
              </a:rPr>
              <a:t>1) Thermal expansion</a:t>
            </a:r>
          </a:p>
          <a:p>
            <a:pPr algn="l" eaLnBrk="1" hangingPunct="1"/>
            <a:r>
              <a:rPr lang="en-US" sz="2000" b="1" i="1" dirty="0" smtClean="0">
                <a:solidFill>
                  <a:schemeClr val="tx2"/>
                </a:solidFill>
                <a:latin typeface="Arial" pitchFamily="-1" charset="0"/>
                <a:ea typeface="Arial" pitchFamily="-1" charset="0"/>
                <a:cs typeface="Arial" pitchFamily="-1" charset="0"/>
              </a:rPr>
              <a:t>2) Glacial melt</a:t>
            </a:r>
            <a:endParaRPr lang="en-US" sz="2000" b="1" i="1" dirty="0">
              <a:solidFill>
                <a:schemeClr val="tx2"/>
              </a:solidFill>
              <a:latin typeface="Arial" pitchFamily="-1" charset="0"/>
              <a:ea typeface="Arial" pitchFamily="-1" charset="0"/>
              <a:cs typeface="Arial" pitchFamily="-1" charset="0"/>
            </a:endParaRPr>
          </a:p>
        </p:txBody>
      </p:sp>
      <p:sp>
        <p:nvSpPr>
          <p:cNvPr id="7" name="TextBox 6"/>
          <p:cNvSpPr txBox="1"/>
          <p:nvPr/>
        </p:nvSpPr>
        <p:spPr>
          <a:xfrm>
            <a:off x="76200" y="6019800"/>
            <a:ext cx="4800600" cy="861774"/>
          </a:xfrm>
          <a:prstGeom prst="rect">
            <a:avLst/>
          </a:prstGeom>
          <a:noFill/>
        </p:spPr>
        <p:txBody>
          <a:bodyPr wrap="square" rtlCol="0">
            <a:spAutoFit/>
          </a:bodyPr>
          <a:lstStyle/>
          <a:p>
            <a:pPr algn="l"/>
            <a:r>
              <a:rPr lang="en-US" sz="1000" dirty="0">
                <a:solidFill>
                  <a:srgbClr val="000000"/>
                </a:solidFill>
              </a:rPr>
              <a:t>(c) change in global mean upper ocean (0–700 m) heat content aligned to 2006−2010, and relative to the mean of all datasets for 1970; (d) global mean sea level relative to the 1900–1905 mean of the longest running dataset, and with all datasets aligned to have the same value in 1993, the first year of satellite altimetry data. </a:t>
            </a:r>
            <a:endParaRPr lang="en-US" sz="1000" dirty="0">
              <a:solidFill>
                <a:srgbClr val="000000"/>
              </a:solidFill>
              <a:latin typeface="Arial"/>
              <a:cs typeface="Arial"/>
            </a:endParaRPr>
          </a:p>
        </p:txBody>
      </p:sp>
      <p:pic>
        <p:nvPicPr>
          <p:cNvPr id="3" name="Picture 2"/>
          <p:cNvPicPr>
            <a:picLocks noChangeAspect="1"/>
          </p:cNvPicPr>
          <p:nvPr/>
        </p:nvPicPr>
        <p:blipFill>
          <a:blip r:embed="rId3"/>
          <a:stretch>
            <a:fillRect/>
          </a:stretch>
        </p:blipFill>
        <p:spPr>
          <a:xfrm>
            <a:off x="152400" y="1016584"/>
            <a:ext cx="4419600" cy="5063067"/>
          </a:xfrm>
          <a:prstGeom prst="rect">
            <a:avLst/>
          </a:prstGeom>
        </p:spPr>
      </p:pic>
      <p:sp>
        <p:nvSpPr>
          <p:cNvPr id="6" name="TextBox 5"/>
          <p:cNvSpPr txBox="1"/>
          <p:nvPr/>
        </p:nvSpPr>
        <p:spPr>
          <a:xfrm>
            <a:off x="3459925" y="52578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2169039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09600" y="1219200"/>
            <a:ext cx="7696200" cy="4194175"/>
          </a:xfrm>
        </p:spPr>
        <p:txBody>
          <a:bodyPr/>
          <a:lstStyle/>
          <a:p>
            <a:pPr algn="l"/>
            <a:r>
              <a:rPr lang="en-US" sz="3600" b="1" dirty="0" smtClean="0">
                <a:solidFill>
                  <a:srgbClr val="000000"/>
                </a:solidFill>
                <a:ea typeface="ＭＳ Ｐゴシック" pitchFamily="-1" charset="-128"/>
                <a:cs typeface="ＭＳ Ｐゴシック" pitchFamily="-1" charset="-128"/>
              </a:rPr>
              <a:t>  </a:t>
            </a:r>
            <a:r>
              <a:rPr lang="en-US" sz="3600" b="1" dirty="0">
                <a:solidFill>
                  <a:srgbClr val="000000"/>
                </a:solidFill>
                <a:ea typeface="ＭＳ Ｐゴシック" pitchFamily="-1" charset="-128"/>
                <a:cs typeface="ＭＳ Ｐゴシック" pitchFamily="-1" charset="-128"/>
              </a:rPr>
              <a:t> </a:t>
            </a:r>
            <a:r>
              <a:rPr lang="en-US" sz="3600" b="1" dirty="0" smtClean="0">
                <a:solidFill>
                  <a:srgbClr val="000000"/>
                </a:solidFill>
                <a:ea typeface="ＭＳ Ｐゴシック" pitchFamily="-1" charset="-128"/>
                <a:cs typeface="ＭＳ Ｐゴシック" pitchFamily="-1" charset="-128"/>
              </a:rPr>
              <a:t>    </a:t>
            </a:r>
            <a:r>
              <a:rPr lang="en-US" sz="3600" b="1" u="sng" dirty="0" smtClean="0">
                <a:solidFill>
                  <a:srgbClr val="000000"/>
                </a:solidFill>
                <a:ea typeface="ＭＳ Ｐゴシック" pitchFamily="-1" charset="-128"/>
                <a:cs typeface="ＭＳ Ｐゴシック" pitchFamily="-1" charset="-128"/>
              </a:rPr>
              <a:t>Conclusion </a:t>
            </a:r>
            <a:r>
              <a:rPr lang="en-US" sz="3600" b="1" u="sng" dirty="0">
                <a:solidFill>
                  <a:srgbClr val="000000"/>
                </a:solidFill>
                <a:ea typeface="ＭＳ Ｐゴシック" pitchFamily="-1" charset="-128"/>
                <a:cs typeface="ＭＳ Ｐゴシック" pitchFamily="-1" charset="-128"/>
              </a:rPr>
              <a:t>of </a:t>
            </a:r>
            <a:r>
              <a:rPr lang="en-US" sz="3600" b="1" u="sng" dirty="0" smtClean="0">
                <a:solidFill>
                  <a:srgbClr val="000000"/>
                </a:solidFill>
                <a:ea typeface="ＭＳ Ｐゴシック" pitchFamily="-1" charset="-128"/>
                <a:cs typeface="ＭＳ Ｐゴシック" pitchFamily="-1" charset="-128"/>
              </a:rPr>
              <a:t>2013 </a:t>
            </a:r>
            <a:r>
              <a:rPr lang="en-US" sz="3600" b="1" u="sng" dirty="0">
                <a:solidFill>
                  <a:srgbClr val="000000"/>
                </a:solidFill>
                <a:ea typeface="ＭＳ Ｐゴシック" pitchFamily="-1" charset="-128"/>
                <a:cs typeface="ＭＳ Ｐゴシック" pitchFamily="-1" charset="-128"/>
              </a:rPr>
              <a:t>IPCC</a:t>
            </a:r>
            <a:br>
              <a:rPr lang="en-US" sz="3600" b="1" u="sng" dirty="0">
                <a:solidFill>
                  <a:srgbClr val="000000"/>
                </a:solidFill>
                <a:ea typeface="ＭＳ Ｐゴシック" pitchFamily="-1" charset="-128"/>
                <a:cs typeface="ＭＳ Ｐゴシック" pitchFamily="-1" charset="-128"/>
              </a:rPr>
            </a:br>
            <a:r>
              <a:rPr lang="en-US" sz="3600" b="1" dirty="0">
                <a:solidFill>
                  <a:srgbClr val="000000"/>
                </a:solidFill>
                <a:ea typeface="ＭＳ Ｐゴシック" pitchFamily="-1" charset="-128"/>
                <a:cs typeface="ＭＳ Ｐゴシック" pitchFamily="-1" charset="-128"/>
              </a:rPr>
              <a:t> </a:t>
            </a:r>
            <a:r>
              <a:rPr lang="en-US" sz="3600" b="1" dirty="0" smtClean="0">
                <a:solidFill>
                  <a:srgbClr val="000000"/>
                </a:solidFill>
                <a:ea typeface="ＭＳ Ｐゴシック" pitchFamily="-1" charset="-128"/>
                <a:cs typeface="ＭＳ Ｐゴシック" pitchFamily="-1" charset="-128"/>
              </a:rPr>
              <a:t>                  </a:t>
            </a:r>
            <a:r>
              <a:rPr lang="en-US" sz="3600" b="1" i="1" dirty="0" err="1" smtClean="0">
                <a:solidFill>
                  <a:srgbClr val="000000"/>
                </a:solidFill>
                <a:ea typeface="ＭＳ Ｐゴシック" pitchFamily="-1" charset="-128"/>
                <a:cs typeface="ＭＳ Ｐゴシック" pitchFamily="-1" charset="-128"/>
              </a:rPr>
              <a:t>Cryosphere</a:t>
            </a:r>
            <a:r>
              <a:rPr lang="en-US" sz="3600" b="1" i="1" dirty="0" smtClean="0">
                <a:solidFill>
                  <a:srgbClr val="000000"/>
                </a:solidFill>
                <a:ea typeface="ＭＳ Ｐゴシック" pitchFamily="-1" charset="-128"/>
                <a:cs typeface="ＭＳ Ｐゴシック" pitchFamily="-1" charset="-128"/>
              </a:rPr>
              <a:t/>
            </a:r>
            <a:br>
              <a:rPr lang="en-US" sz="3600" b="1" i="1" dirty="0" smtClean="0">
                <a:solidFill>
                  <a:srgbClr val="000000"/>
                </a:solidFill>
                <a:ea typeface="ＭＳ Ｐゴシック" pitchFamily="-1" charset="-128"/>
                <a:cs typeface="ＭＳ Ｐゴシック" pitchFamily="-1" charset="-128"/>
              </a:rPr>
            </a:br>
            <a:r>
              <a:rPr lang="en-US" sz="3600" b="1" i="1" dirty="0" smtClean="0">
                <a:solidFill>
                  <a:srgbClr val="000000"/>
                </a:solidFill>
                <a:ea typeface="ＭＳ Ｐゴシック" pitchFamily="-1" charset="-128"/>
                <a:cs typeface="ＭＳ Ｐゴシック" pitchFamily="-1" charset="-128"/>
              </a:rPr>
              <a:t/>
            </a:r>
            <a:br>
              <a:rPr lang="en-US" sz="3600" b="1" i="1" dirty="0" smtClean="0">
                <a:solidFill>
                  <a:srgbClr val="000000"/>
                </a:solidFill>
                <a:ea typeface="ＭＳ Ｐゴシック" pitchFamily="-1" charset="-128"/>
                <a:cs typeface="ＭＳ Ｐゴシック" pitchFamily="-1" charset="-128"/>
              </a:rPr>
            </a:br>
            <a:r>
              <a:rPr lang="en-US" sz="2400" b="1" dirty="0" smtClean="0"/>
              <a:t>Over </a:t>
            </a:r>
            <a:r>
              <a:rPr lang="en-US" sz="2400" b="1" dirty="0"/>
              <a:t>the last two decades, the Greenland and </a:t>
            </a:r>
            <a:br>
              <a:rPr lang="en-US" sz="2400" b="1" dirty="0"/>
            </a:br>
            <a:r>
              <a:rPr lang="en-US" sz="2400" b="1" dirty="0" smtClean="0"/>
              <a:t>Antarctic </a:t>
            </a:r>
            <a:r>
              <a:rPr lang="en-US" sz="2400" b="1" dirty="0"/>
              <a:t>ice sheets have been losing mass, glaciers have continued to shrink almost worldwide, and Arctic sea ice and Northern Hemisphere spring snow cover have continued to decrease in extent (</a:t>
            </a:r>
            <a:r>
              <a:rPr lang="en-US" sz="2400" b="1" i="1" dirty="0"/>
              <a:t>high confidence</a:t>
            </a:r>
            <a:r>
              <a:rPr lang="en-US" sz="2400" b="1" dirty="0"/>
              <a:t>)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extLst>
      <p:ext uri="{BB962C8B-B14F-4D97-AF65-F5344CB8AC3E}">
        <p14:creationId xmlns:p14="http://schemas.microsoft.com/office/powerpoint/2010/main" val="394921103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0"/>
            <a:ext cx="8229600" cy="1143000"/>
          </a:xfrm>
        </p:spPr>
        <p:txBody>
          <a:bodyPr/>
          <a:lstStyle/>
          <a:p>
            <a:r>
              <a:rPr lang="en-US" sz="3200" b="1" dirty="0" err="1" smtClean="0">
                <a:ea typeface="ＭＳ Ｐゴシック" pitchFamily="-1" charset="-128"/>
                <a:cs typeface="ＭＳ Ｐゴシック" pitchFamily="-1" charset="-128"/>
              </a:rPr>
              <a:t>Cryosphere</a:t>
            </a:r>
            <a:r>
              <a:rPr lang="en-US" sz="3200" b="1" dirty="0" smtClean="0">
                <a:ea typeface="ＭＳ Ｐゴシック" pitchFamily="-1" charset="-128"/>
                <a:cs typeface="ＭＳ Ｐゴシック" pitchFamily="-1" charset="-128"/>
              </a:rPr>
              <a:t> Changes</a:t>
            </a:r>
            <a:endParaRPr lang="en-US" sz="3200" b="1" dirty="0">
              <a:ea typeface="ＭＳ Ｐゴシック" pitchFamily="-1" charset="-128"/>
              <a:cs typeface="ＭＳ Ｐゴシック" pitchFamily="-1" charset="-128"/>
            </a:endParaRPr>
          </a:p>
        </p:txBody>
      </p:sp>
      <p:sp>
        <p:nvSpPr>
          <p:cNvPr id="90117" name="Text Box 5"/>
          <p:cNvSpPr txBox="1">
            <a:spLocks noChangeArrowheads="1"/>
          </p:cNvSpPr>
          <p:nvPr/>
        </p:nvSpPr>
        <p:spPr bwMode="auto">
          <a:xfrm>
            <a:off x="4953000" y="1463219"/>
            <a:ext cx="3856038" cy="5016758"/>
          </a:xfrm>
          <a:prstGeom prst="rect">
            <a:avLst/>
          </a:prstGeom>
          <a:noFill/>
          <a:ln w="9525">
            <a:noFill/>
            <a:miter lim="800000"/>
            <a:headEnd/>
            <a:tailEnd/>
          </a:ln>
        </p:spPr>
        <p:txBody>
          <a:bodyPr wrap="square">
            <a:prstTxWarp prst="textNoShape">
              <a:avLst/>
            </a:prstTxWarp>
            <a:spAutoFit/>
          </a:bodyPr>
          <a:lstStyle/>
          <a:p>
            <a:pPr algn="l" eaLnBrk="1" hangingPunct="1"/>
            <a:r>
              <a:rPr lang="en-US" sz="2000" b="1" dirty="0" smtClean="0">
                <a:solidFill>
                  <a:schemeClr val="tx1"/>
                </a:solidFill>
                <a:latin typeface="Arial" pitchFamily="-1" charset="0"/>
              </a:rPr>
              <a:t>Some evidence that total snow cover is decreasing</a:t>
            </a:r>
            <a:r>
              <a:rPr lang="en-US" sz="2000" b="1" dirty="0" smtClean="0">
                <a:solidFill>
                  <a:schemeClr val="tx1"/>
                </a:solidFill>
                <a:latin typeface="Arial" pitchFamily="-1" charset="0"/>
                <a:ea typeface="Arial" pitchFamily="-1" charset="0"/>
                <a:cs typeface="Arial" pitchFamily="-1" charset="0"/>
              </a:rPr>
              <a:t>.</a:t>
            </a:r>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smtClean="0">
              <a:solidFill>
                <a:schemeClr val="tx1"/>
              </a:solidFill>
              <a:latin typeface="Arial" pitchFamily="-1" charset="0"/>
              <a:ea typeface="Arial" pitchFamily="-1" charset="0"/>
              <a:cs typeface="Arial" pitchFamily="-1" charset="0"/>
            </a:endParaRPr>
          </a:p>
          <a:p>
            <a:pPr algn="l" eaLnBrk="1" hangingPunct="1"/>
            <a:endParaRPr lang="en-US" sz="2000" b="1" dirty="0" smtClean="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smtClean="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dirty="0">
                <a:solidFill>
                  <a:schemeClr val="tx1"/>
                </a:solidFill>
                <a:latin typeface="Arial" pitchFamily="-1" charset="0"/>
                <a:ea typeface="Arial" pitchFamily="-1" charset="0"/>
                <a:cs typeface="Arial" pitchFamily="-1" charset="0"/>
              </a:rPr>
              <a:t>Rate of sea ice melt is increasing. Expect ice free Arctic during the summer      </a:t>
            </a:r>
            <a:r>
              <a:rPr lang="en-US" sz="2000" b="1" dirty="0" smtClean="0">
                <a:solidFill>
                  <a:schemeClr val="tx1"/>
                </a:solidFill>
                <a:latin typeface="Arial" pitchFamily="-1" charset="0"/>
                <a:ea typeface="Arial" pitchFamily="-1" charset="0"/>
                <a:cs typeface="Arial" pitchFamily="-1" charset="0"/>
              </a:rPr>
              <a:t>within your lifetime.</a:t>
            </a:r>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a:p>
            <a:pPr algn="l" eaLnBrk="1" hangingPunct="1"/>
            <a:r>
              <a:rPr lang="en-US" sz="2000" b="1" dirty="0">
                <a:solidFill>
                  <a:schemeClr val="tx1"/>
                </a:solidFill>
                <a:latin typeface="Arial" pitchFamily="-1" charset="0"/>
                <a:ea typeface="Arial" pitchFamily="-1" charset="0"/>
                <a:cs typeface="Arial" pitchFamily="-1" charset="0"/>
              </a:rPr>
              <a:t>Greatest rate of </a:t>
            </a:r>
            <a:r>
              <a:rPr lang="en-US" sz="2000" b="1" dirty="0" smtClean="0">
                <a:solidFill>
                  <a:schemeClr val="tx1"/>
                </a:solidFill>
                <a:latin typeface="Arial" pitchFamily="-1" charset="0"/>
                <a:ea typeface="Arial" pitchFamily="-1" charset="0"/>
                <a:cs typeface="Arial" pitchFamily="-1" charset="0"/>
              </a:rPr>
              <a:t>decrease </a:t>
            </a:r>
            <a:r>
              <a:rPr lang="en-US" sz="2000" b="1" dirty="0">
                <a:solidFill>
                  <a:schemeClr val="tx1"/>
                </a:solidFill>
                <a:latin typeface="Arial" pitchFamily="-1" charset="0"/>
                <a:ea typeface="Arial" pitchFamily="-1" charset="0"/>
                <a:cs typeface="Arial" pitchFamily="-1" charset="0"/>
              </a:rPr>
              <a:t>has occurred after 1980</a:t>
            </a:r>
            <a:r>
              <a:rPr lang="en-US" sz="2000" b="1" dirty="0" smtClean="0">
                <a:solidFill>
                  <a:schemeClr val="tx1"/>
                </a:solidFill>
                <a:latin typeface="Arial" pitchFamily="-1" charset="0"/>
                <a:ea typeface="Arial" pitchFamily="-1" charset="0"/>
                <a:cs typeface="Arial" pitchFamily="-1" charset="0"/>
              </a:rPr>
              <a:t>.</a:t>
            </a:r>
            <a:endParaRPr lang="en-US" sz="2000" b="1" dirty="0">
              <a:solidFill>
                <a:schemeClr val="tx1"/>
              </a:solidFill>
              <a:latin typeface="Arial" pitchFamily="-1" charset="0"/>
              <a:ea typeface="Arial" pitchFamily="-1" charset="0"/>
              <a:cs typeface="Arial" pitchFamily="-1" charset="0"/>
            </a:endParaRPr>
          </a:p>
          <a:p>
            <a:pPr algn="l" eaLnBrk="1" hangingPunct="1"/>
            <a:endParaRPr lang="en-US" sz="2000" b="1" dirty="0">
              <a:solidFill>
                <a:schemeClr val="tx1"/>
              </a:solidFill>
              <a:latin typeface="Arial" pitchFamily="-1" charset="0"/>
              <a:ea typeface="Arial" pitchFamily="-1" charset="0"/>
              <a:cs typeface="Arial" pitchFamily="-1" charset="0"/>
            </a:endParaRPr>
          </a:p>
        </p:txBody>
      </p:sp>
      <p:sp>
        <p:nvSpPr>
          <p:cNvPr id="7" name="TextBox 6"/>
          <p:cNvSpPr txBox="1"/>
          <p:nvPr/>
        </p:nvSpPr>
        <p:spPr>
          <a:xfrm>
            <a:off x="76200" y="6366302"/>
            <a:ext cx="5105400" cy="415498"/>
          </a:xfrm>
          <a:prstGeom prst="rect">
            <a:avLst/>
          </a:prstGeom>
          <a:noFill/>
        </p:spPr>
        <p:txBody>
          <a:bodyPr wrap="square" rtlCol="0">
            <a:spAutoFit/>
          </a:bodyPr>
          <a:lstStyle/>
          <a:p>
            <a:pPr algn="l"/>
            <a:r>
              <a:rPr lang="en-US" sz="1050" dirty="0">
                <a:solidFill>
                  <a:srgbClr val="000000"/>
                </a:solidFill>
              </a:rPr>
              <a:t>(a) Extent of Northern Hemisphere March-April (spring) average snow cover; (b) extent of Arctic July-August-September (summer) average sea ice; </a:t>
            </a:r>
            <a:endParaRPr lang="en-US" sz="1050" dirty="0">
              <a:solidFill>
                <a:srgbClr val="000000"/>
              </a:solidFill>
              <a:latin typeface="Arial"/>
              <a:cs typeface="Arial"/>
            </a:endParaRPr>
          </a:p>
        </p:txBody>
      </p:sp>
      <p:pic>
        <p:nvPicPr>
          <p:cNvPr id="2" name="Picture 1"/>
          <p:cNvPicPr>
            <a:picLocks noChangeAspect="1"/>
          </p:cNvPicPr>
          <p:nvPr/>
        </p:nvPicPr>
        <p:blipFill>
          <a:blip r:embed="rId3"/>
          <a:stretch>
            <a:fillRect/>
          </a:stretch>
        </p:blipFill>
        <p:spPr>
          <a:xfrm>
            <a:off x="152400" y="1143000"/>
            <a:ext cx="4707152" cy="5257800"/>
          </a:xfrm>
          <a:prstGeom prst="rect">
            <a:avLst/>
          </a:prstGeom>
        </p:spPr>
      </p:pic>
      <p:sp>
        <p:nvSpPr>
          <p:cNvPr id="6" name="TextBox 5"/>
          <p:cNvSpPr txBox="1"/>
          <p:nvPr/>
        </p:nvSpPr>
        <p:spPr>
          <a:xfrm>
            <a:off x="825500" y="56769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11059075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457200" y="457200"/>
            <a:ext cx="8305800" cy="5715000"/>
          </a:xfrm>
        </p:spPr>
        <p:txBody>
          <a:bodyPr/>
          <a:lstStyle/>
          <a:p>
            <a:pPr algn="l"/>
            <a:r>
              <a:rPr lang="en-US" sz="3600" b="1" dirty="0" smtClean="0">
                <a:solidFill>
                  <a:srgbClr val="000000"/>
                </a:solidFill>
                <a:ea typeface="ＭＳ Ｐゴシック" pitchFamily="-1" charset="-128"/>
                <a:cs typeface="ＭＳ Ｐゴシック" pitchFamily="-1" charset="-128"/>
              </a:rPr>
              <a:t>        </a:t>
            </a:r>
            <a:r>
              <a:rPr lang="en-US" sz="3600" b="1" u="sng" dirty="0" smtClean="0">
                <a:solidFill>
                  <a:srgbClr val="000000"/>
                </a:solidFill>
                <a:ea typeface="ＭＳ Ｐゴシック" pitchFamily="-1" charset="-128"/>
                <a:cs typeface="ＭＳ Ｐゴシック" pitchFamily="-1" charset="-128"/>
              </a:rPr>
              <a:t>Conclusion </a:t>
            </a:r>
            <a:r>
              <a:rPr lang="en-US" sz="3600" b="1" u="sng" dirty="0">
                <a:solidFill>
                  <a:srgbClr val="000000"/>
                </a:solidFill>
                <a:ea typeface="ＭＳ Ｐゴシック" pitchFamily="-1" charset="-128"/>
                <a:cs typeface="ＭＳ Ｐゴシック" pitchFamily="-1" charset="-128"/>
              </a:rPr>
              <a:t>of </a:t>
            </a:r>
            <a:r>
              <a:rPr lang="en-US" sz="3600" b="1" u="sng" dirty="0" smtClean="0">
                <a:solidFill>
                  <a:srgbClr val="000000"/>
                </a:solidFill>
                <a:ea typeface="ＭＳ Ｐゴシック" pitchFamily="-1" charset="-128"/>
                <a:cs typeface="ＭＳ Ｐゴシック" pitchFamily="-1" charset="-128"/>
              </a:rPr>
              <a:t>2013 </a:t>
            </a:r>
            <a:r>
              <a:rPr lang="en-US" sz="3600" b="1" u="sng" dirty="0">
                <a:solidFill>
                  <a:srgbClr val="000000"/>
                </a:solidFill>
                <a:ea typeface="ＭＳ Ｐゴシック" pitchFamily="-1" charset="-128"/>
                <a:cs typeface="ＭＳ Ｐゴシック" pitchFamily="-1" charset="-128"/>
              </a:rPr>
              <a:t>IPCC</a:t>
            </a:r>
            <a:br>
              <a:rPr lang="en-US" sz="3600" b="1" u="sng" dirty="0">
                <a:solidFill>
                  <a:srgbClr val="000000"/>
                </a:solidFill>
                <a:ea typeface="ＭＳ Ｐゴシック" pitchFamily="-1" charset="-128"/>
                <a:cs typeface="ＭＳ Ｐゴシック" pitchFamily="-1" charset="-128"/>
              </a:rPr>
            </a:br>
            <a:r>
              <a:rPr lang="en-US" sz="3200" b="1" i="1" dirty="0" smtClean="0">
                <a:solidFill>
                  <a:srgbClr val="000000"/>
                </a:solidFill>
                <a:ea typeface="ＭＳ Ｐゴシック" pitchFamily="-1" charset="-128"/>
                <a:cs typeface="ＭＳ Ｐゴシック" pitchFamily="-1" charset="-128"/>
              </a:rPr>
              <a:t>Carbon and Other Biogeochemical Cycles</a:t>
            </a:r>
            <a:r>
              <a:rPr lang="en-US" sz="3600" b="1" i="1" dirty="0" smtClean="0">
                <a:solidFill>
                  <a:srgbClr val="000000"/>
                </a:solidFill>
                <a:ea typeface="ＭＳ Ｐゴシック" pitchFamily="-1" charset="-128"/>
                <a:cs typeface="ＭＳ Ｐゴシック" pitchFamily="-1" charset="-128"/>
              </a:rPr>
              <a:t/>
            </a:r>
            <a:br>
              <a:rPr lang="en-US" sz="3600" b="1" i="1" dirty="0" smtClean="0">
                <a:solidFill>
                  <a:srgbClr val="000000"/>
                </a:solidFill>
                <a:ea typeface="ＭＳ Ｐゴシック" pitchFamily="-1" charset="-128"/>
                <a:cs typeface="ＭＳ Ｐゴシック" pitchFamily="-1" charset="-128"/>
              </a:rPr>
            </a:br>
            <a:r>
              <a:rPr lang="en-US" sz="3600" b="1" i="1" dirty="0" smtClean="0">
                <a:solidFill>
                  <a:srgbClr val="000000"/>
                </a:solidFill>
                <a:ea typeface="ＭＳ Ｐゴシック" pitchFamily="-1" charset="-128"/>
                <a:cs typeface="ＭＳ Ｐゴシック" pitchFamily="-1" charset="-128"/>
              </a:rPr>
              <a:t/>
            </a:r>
            <a:br>
              <a:rPr lang="en-US" sz="3600" b="1" i="1" dirty="0" smtClean="0">
                <a:solidFill>
                  <a:srgbClr val="000000"/>
                </a:solidFill>
                <a:ea typeface="ＭＳ Ｐゴシック" pitchFamily="-1" charset="-128"/>
                <a:cs typeface="ＭＳ Ｐゴシック" pitchFamily="-1" charset="-128"/>
              </a:rPr>
            </a:br>
            <a:r>
              <a:rPr lang="en-US" sz="2400" b="1" dirty="0" smtClean="0"/>
              <a:t>The </a:t>
            </a:r>
            <a:r>
              <a:rPr lang="en-US" sz="2400" b="1" dirty="0"/>
              <a:t>atmospheric concentrations of </a:t>
            </a:r>
            <a:r>
              <a:rPr lang="en-US" sz="2400" b="1" dirty="0" smtClean="0"/>
              <a:t>CO</a:t>
            </a:r>
            <a:r>
              <a:rPr lang="en-US" sz="2400" b="1" baseline="-25000" dirty="0" smtClean="0"/>
              <a:t>2</a:t>
            </a:r>
            <a:r>
              <a:rPr lang="en-US" sz="2400" b="1" dirty="0" smtClean="0"/>
              <a:t>, CH</a:t>
            </a:r>
            <a:r>
              <a:rPr lang="en-US" sz="2400" b="1" baseline="-25000" dirty="0" smtClean="0"/>
              <a:t>4</a:t>
            </a:r>
            <a:r>
              <a:rPr lang="en-US" sz="2400" b="1" dirty="0" smtClean="0"/>
              <a:t>, </a:t>
            </a:r>
            <a:r>
              <a:rPr lang="en-US" sz="2400" b="1" dirty="0"/>
              <a:t>and </a:t>
            </a:r>
            <a:r>
              <a:rPr lang="en-US" sz="2400" b="1" dirty="0" smtClean="0"/>
              <a:t>N</a:t>
            </a:r>
            <a:r>
              <a:rPr lang="en-US" sz="2400" b="1" baseline="-25000" dirty="0" smtClean="0"/>
              <a:t>2</a:t>
            </a:r>
            <a:r>
              <a:rPr lang="en-US" sz="2400" b="1" dirty="0" smtClean="0"/>
              <a:t>O have </a:t>
            </a:r>
            <a:r>
              <a:rPr lang="en-US" sz="2400" b="1" dirty="0"/>
              <a:t>increased to levels unprecedented in at least the last 800,000 years. </a:t>
            </a:r>
            <a:r>
              <a:rPr lang="en-US" sz="2400" b="1" dirty="0" smtClean="0"/>
              <a:t/>
            </a:r>
            <a:br>
              <a:rPr lang="en-US" sz="2400" b="1" dirty="0" smtClean="0"/>
            </a:br>
            <a:r>
              <a:rPr lang="en-US" sz="2400" b="1" dirty="0" smtClean="0"/>
              <a:t/>
            </a:r>
            <a:br>
              <a:rPr lang="en-US" sz="2400" b="1" dirty="0" smtClean="0"/>
            </a:br>
            <a:r>
              <a:rPr lang="en-US" sz="2400" b="1" dirty="0" smtClean="0"/>
              <a:t>CO</a:t>
            </a:r>
            <a:r>
              <a:rPr lang="en-US" sz="2400" b="1" baseline="-25000" dirty="0" smtClean="0"/>
              <a:t>2</a:t>
            </a:r>
            <a:r>
              <a:rPr lang="en-US" sz="2400" b="1" dirty="0" smtClean="0"/>
              <a:t> concentrations </a:t>
            </a:r>
            <a:r>
              <a:rPr lang="en-US" sz="2400" b="1" dirty="0"/>
              <a:t>have increased by 40% since pre-industrial times, primarily from fossil fuel emissions and secondarily from net land use change emissions. </a:t>
            </a:r>
            <a:r>
              <a:rPr lang="en-US" sz="2400" b="1" dirty="0" smtClean="0"/>
              <a:t/>
            </a:r>
            <a:br>
              <a:rPr lang="en-US" sz="2400" b="1" dirty="0" smtClean="0"/>
            </a:br>
            <a:r>
              <a:rPr lang="en-US" sz="2400" b="1" dirty="0" smtClean="0"/>
              <a:t/>
            </a:r>
            <a:br>
              <a:rPr lang="en-US" sz="2400" b="1" dirty="0" smtClean="0"/>
            </a:br>
            <a:r>
              <a:rPr lang="en-US" sz="2400" b="1" dirty="0" smtClean="0"/>
              <a:t>The </a:t>
            </a:r>
            <a:r>
              <a:rPr lang="en-US" sz="2400" b="1" dirty="0"/>
              <a:t>ocean has absorbed about 30% of the emitted anthropogenic carbon dioxide, causing ocean </a:t>
            </a:r>
            <a:r>
              <a:rPr lang="en-US" sz="2400" b="1" dirty="0" smtClean="0"/>
              <a:t>acidification. </a:t>
            </a:r>
            <a:endParaRPr lang="en-US" sz="2400" b="1" dirty="0">
              <a:solidFill>
                <a:srgbClr val="000000"/>
              </a:solidFill>
              <a:effectLst>
                <a:outerShdw blurRad="38100" dist="38100" dir="2700000" algn="tl">
                  <a:srgbClr val="000000">
                    <a:alpha val="43137"/>
                  </a:srgbClr>
                </a:outerShdw>
              </a:effectLst>
              <a:ea typeface="ＭＳ Ｐゴシック" pitchFamily="-1" charset="-128"/>
              <a:cs typeface="ＭＳ Ｐゴシック" pitchFamily="-1" charset="-128"/>
            </a:endParaRPr>
          </a:p>
        </p:txBody>
      </p:sp>
    </p:spTree>
    <p:extLst>
      <p:ext uri="{BB962C8B-B14F-4D97-AF65-F5344CB8AC3E}">
        <p14:creationId xmlns:p14="http://schemas.microsoft.com/office/powerpoint/2010/main" val="25268757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0"/>
            <a:ext cx="8534400" cy="1143000"/>
          </a:xfrm>
        </p:spPr>
        <p:txBody>
          <a:bodyPr/>
          <a:lstStyle/>
          <a:p>
            <a:r>
              <a:rPr lang="en-US" sz="3200" b="1" dirty="0">
                <a:latin typeface="Arial"/>
                <a:cs typeface="Arial"/>
              </a:rPr>
              <a:t>Carbon and Other Biogeochemical Cycles </a:t>
            </a:r>
            <a:endParaRPr lang="en-US" sz="3200" b="1" dirty="0">
              <a:latin typeface="Arial"/>
              <a:ea typeface="ＭＳ Ｐゴシック" pitchFamily="-1" charset="-128"/>
              <a:cs typeface="Arial"/>
            </a:endParaRPr>
          </a:p>
        </p:txBody>
      </p:sp>
      <p:sp>
        <p:nvSpPr>
          <p:cNvPr id="90117" name="Text Box 5"/>
          <p:cNvSpPr txBox="1">
            <a:spLocks noChangeArrowheads="1"/>
          </p:cNvSpPr>
          <p:nvPr/>
        </p:nvSpPr>
        <p:spPr bwMode="auto">
          <a:xfrm>
            <a:off x="4876800" y="1389995"/>
            <a:ext cx="3856038" cy="4401205"/>
          </a:xfrm>
          <a:prstGeom prst="rect">
            <a:avLst/>
          </a:prstGeom>
          <a:noFill/>
          <a:ln w="9525">
            <a:noFill/>
            <a:miter lim="800000"/>
            <a:headEnd/>
            <a:tailEnd/>
          </a:ln>
        </p:spPr>
        <p:txBody>
          <a:bodyPr wrap="square">
            <a:prstTxWarp prst="textNoShape">
              <a:avLst/>
            </a:prstTxWarp>
            <a:spAutoFit/>
          </a:bodyPr>
          <a:lstStyle/>
          <a:p>
            <a:pPr algn="l" eaLnBrk="1" hangingPunct="1"/>
            <a:r>
              <a:rPr lang="en-US" sz="2000" b="1" dirty="0" smtClean="0">
                <a:solidFill>
                  <a:schemeClr val="tx1"/>
                </a:solidFill>
                <a:latin typeface="Arial" pitchFamily="-1" charset="0"/>
              </a:rPr>
              <a:t>CO2 increasing at a rate of almost 2 </a:t>
            </a:r>
            <a:r>
              <a:rPr lang="en-US" sz="2000" b="1" dirty="0" err="1" smtClean="0">
                <a:solidFill>
                  <a:schemeClr val="tx1"/>
                </a:solidFill>
                <a:latin typeface="Arial" pitchFamily="-1" charset="0"/>
              </a:rPr>
              <a:t>ppmv</a:t>
            </a:r>
            <a:r>
              <a:rPr lang="en-US" sz="2000" b="1" dirty="0" smtClean="0">
                <a:solidFill>
                  <a:schemeClr val="tx1"/>
                </a:solidFill>
                <a:latin typeface="Arial" pitchFamily="-1" charset="0"/>
              </a:rPr>
              <a:t> per year</a:t>
            </a:r>
            <a:r>
              <a:rPr lang="en-US" sz="2000" b="1" dirty="0" smtClean="0">
                <a:solidFill>
                  <a:schemeClr val="tx1"/>
                </a:solidFill>
                <a:latin typeface="Arial" pitchFamily="-1" charset="0"/>
                <a:ea typeface="Arial" pitchFamily="-1" charset="0"/>
                <a:cs typeface="Arial" pitchFamily="-1" charset="0"/>
              </a:rPr>
              <a:t>.</a:t>
            </a:r>
          </a:p>
          <a:p>
            <a:pPr algn="l" eaLnBrk="1" hangingPunct="1"/>
            <a:endParaRPr lang="en-US" sz="2000" b="1" dirty="0" smtClean="0">
              <a:solidFill>
                <a:schemeClr val="tx1"/>
              </a:solidFill>
              <a:latin typeface="Arial" pitchFamily="-1" charset="0"/>
              <a:ea typeface="Arial" pitchFamily="-1" charset="0"/>
              <a:cs typeface="Arial" pitchFamily="-1" charset="0"/>
            </a:endParaRPr>
          </a:p>
          <a:p>
            <a:pPr algn="l" eaLnBrk="1" hangingPunct="1"/>
            <a:r>
              <a:rPr lang="en-US" sz="2000" b="1" dirty="0" smtClean="0">
                <a:solidFill>
                  <a:schemeClr val="tx1"/>
                </a:solidFill>
                <a:latin typeface="Arial" pitchFamily="-1" charset="0"/>
                <a:ea typeface="Arial" pitchFamily="-1" charset="0"/>
                <a:cs typeface="Arial" pitchFamily="-1" charset="0"/>
              </a:rPr>
              <a:t>As CO</a:t>
            </a:r>
            <a:r>
              <a:rPr lang="en-US" sz="2000" b="1" baseline="-25000" dirty="0" smtClean="0">
                <a:solidFill>
                  <a:schemeClr val="tx1"/>
                </a:solidFill>
                <a:latin typeface="Arial" pitchFamily="-1" charset="0"/>
                <a:ea typeface="Arial" pitchFamily="-1" charset="0"/>
                <a:cs typeface="Arial" pitchFamily="-1" charset="0"/>
              </a:rPr>
              <a:t>2</a:t>
            </a:r>
            <a:r>
              <a:rPr lang="en-US" sz="2000" b="1" dirty="0" smtClean="0">
                <a:solidFill>
                  <a:schemeClr val="tx1"/>
                </a:solidFill>
                <a:latin typeface="Arial" pitchFamily="-1" charset="0"/>
                <a:ea typeface="Arial" pitchFamily="-1" charset="0"/>
                <a:cs typeface="Arial" pitchFamily="-1" charset="0"/>
              </a:rPr>
              <a:t> is absorbed by oceans, CaCO</a:t>
            </a:r>
            <a:r>
              <a:rPr lang="en-US" sz="2000" b="1" baseline="-25000" dirty="0" smtClean="0">
                <a:solidFill>
                  <a:schemeClr val="tx1"/>
                </a:solidFill>
                <a:latin typeface="Arial" pitchFamily="-1" charset="0"/>
                <a:ea typeface="Arial" pitchFamily="-1" charset="0"/>
                <a:cs typeface="Arial" pitchFamily="-1" charset="0"/>
              </a:rPr>
              <a:t>3</a:t>
            </a:r>
            <a:r>
              <a:rPr lang="en-US" sz="2000" b="1" dirty="0" smtClean="0">
                <a:solidFill>
                  <a:schemeClr val="tx1"/>
                </a:solidFill>
                <a:latin typeface="Arial" pitchFamily="-1" charset="0"/>
                <a:ea typeface="Arial" pitchFamily="-1" charset="0"/>
                <a:cs typeface="Arial" pitchFamily="-1" charset="0"/>
              </a:rPr>
              <a:t> decreases. Retards grown of shells and “bleaches” coral.</a:t>
            </a:r>
          </a:p>
          <a:p>
            <a:pPr algn="l" eaLnBrk="1" hangingPunct="1"/>
            <a:endParaRPr lang="en-US" sz="2000" b="1" dirty="0" smtClean="0">
              <a:solidFill>
                <a:schemeClr val="tx1"/>
              </a:solidFill>
              <a:latin typeface="+mj-lt"/>
              <a:ea typeface="Arial" pitchFamily="-1" charset="0"/>
              <a:cs typeface="Arial" pitchFamily="-1" charset="0"/>
            </a:endParaRPr>
          </a:p>
          <a:p>
            <a:pPr algn="l" eaLnBrk="1" hangingPunct="1"/>
            <a:r>
              <a:rPr lang="en-US" sz="2000" b="1" dirty="0" smtClean="0">
                <a:solidFill>
                  <a:schemeClr val="tx1"/>
                </a:solidFill>
                <a:latin typeface="+mj-lt"/>
                <a:ea typeface="Arial" pitchFamily="-1" charset="0"/>
                <a:cs typeface="Arial" pitchFamily="-1" charset="0"/>
              </a:rPr>
              <a:t>Ocean acidifies through</a:t>
            </a:r>
          </a:p>
          <a:p>
            <a:pPr algn="l" eaLnBrk="1" hangingPunct="1"/>
            <a:r>
              <a:rPr lang="pt-BR" sz="2000" b="1" dirty="0" smtClean="0">
                <a:solidFill>
                  <a:schemeClr val="tx1"/>
                </a:solidFill>
                <a:latin typeface="+mj-lt"/>
                <a:cs typeface="Arial"/>
              </a:rPr>
              <a:t>CO</a:t>
            </a:r>
            <a:r>
              <a:rPr lang="pt-BR" sz="2000" b="1" baseline="-25000" dirty="0" smtClean="0">
                <a:solidFill>
                  <a:schemeClr val="tx1"/>
                </a:solidFill>
                <a:latin typeface="+mj-lt"/>
                <a:cs typeface="Arial"/>
              </a:rPr>
              <a:t>2</a:t>
            </a:r>
            <a:r>
              <a:rPr lang="pt-BR" sz="2000" b="1" dirty="0" smtClean="0">
                <a:solidFill>
                  <a:schemeClr val="tx1"/>
                </a:solidFill>
                <a:latin typeface="+mj-lt"/>
                <a:cs typeface="Arial"/>
              </a:rPr>
              <a:t> + H</a:t>
            </a:r>
            <a:r>
              <a:rPr lang="pt-BR" sz="2000" b="1" baseline="-25000" dirty="0" smtClean="0">
                <a:solidFill>
                  <a:schemeClr val="tx1"/>
                </a:solidFill>
                <a:latin typeface="+mj-lt"/>
                <a:cs typeface="Arial"/>
              </a:rPr>
              <a:t>2</a:t>
            </a:r>
            <a:r>
              <a:rPr lang="pt-BR" sz="2000" b="1" dirty="0" smtClean="0">
                <a:solidFill>
                  <a:schemeClr val="tx1"/>
                </a:solidFill>
                <a:latin typeface="+mj-lt"/>
                <a:cs typeface="Arial"/>
              </a:rPr>
              <a:t>O </a:t>
            </a:r>
            <a:r>
              <a:rPr lang="pt-BR" sz="2000" b="1" dirty="0">
                <a:solidFill>
                  <a:schemeClr val="tx1"/>
                </a:solidFill>
                <a:latin typeface="Wingdings"/>
                <a:ea typeface="Wingdings"/>
                <a:cs typeface="Wingdings"/>
                <a:sym typeface="Wingdings"/>
              </a:rPr>
              <a:t>⇌</a:t>
            </a:r>
            <a:r>
              <a:rPr lang="pt-BR" sz="2000" b="1" dirty="0">
                <a:solidFill>
                  <a:schemeClr val="tx1"/>
                </a:solidFill>
                <a:ea typeface="Wingdings"/>
                <a:cs typeface="Wingdings"/>
                <a:sym typeface="Wingdings"/>
              </a:rPr>
              <a:t> </a:t>
            </a:r>
            <a:r>
              <a:rPr lang="pt-BR" sz="2000" b="1" dirty="0" smtClean="0">
                <a:solidFill>
                  <a:schemeClr val="tx1"/>
                </a:solidFill>
                <a:latin typeface="+mj-lt"/>
                <a:cs typeface="Arial"/>
              </a:rPr>
              <a:t>H</a:t>
            </a:r>
            <a:r>
              <a:rPr lang="pt-BR" sz="2000" b="1" baseline="-25000" dirty="0" smtClean="0">
                <a:solidFill>
                  <a:schemeClr val="tx1"/>
                </a:solidFill>
                <a:latin typeface="+mj-lt"/>
                <a:cs typeface="Arial"/>
              </a:rPr>
              <a:t>2</a:t>
            </a:r>
            <a:r>
              <a:rPr lang="pt-BR" sz="2000" b="1" dirty="0" smtClean="0">
                <a:solidFill>
                  <a:schemeClr val="tx1"/>
                </a:solidFill>
                <a:latin typeface="+mj-lt"/>
                <a:cs typeface="Arial"/>
              </a:rPr>
              <a:t>CO</a:t>
            </a:r>
            <a:r>
              <a:rPr lang="pt-BR" sz="2000" b="1" baseline="-25000" dirty="0" smtClean="0">
                <a:solidFill>
                  <a:schemeClr val="tx1"/>
                </a:solidFill>
                <a:latin typeface="+mj-lt"/>
                <a:cs typeface="Arial"/>
              </a:rPr>
              <a:t>3 </a:t>
            </a:r>
          </a:p>
          <a:p>
            <a:pPr algn="l" eaLnBrk="1" hangingPunct="1"/>
            <a:r>
              <a:rPr lang="pt-BR" sz="2000" b="1" dirty="0" smtClean="0">
                <a:solidFill>
                  <a:schemeClr val="tx1"/>
                </a:solidFill>
                <a:latin typeface="+mj-lt"/>
              </a:rPr>
              <a:t>	         </a:t>
            </a:r>
            <a:r>
              <a:rPr lang="pt-BR" sz="2000" b="1" dirty="0" err="1" smtClean="0">
                <a:solidFill>
                  <a:schemeClr val="tx1"/>
                </a:solidFill>
                <a:latin typeface="+mj-lt"/>
              </a:rPr>
              <a:t>Carbonic</a:t>
            </a:r>
            <a:r>
              <a:rPr lang="pt-BR" sz="2000" b="1" dirty="0" smtClean="0">
                <a:solidFill>
                  <a:schemeClr val="tx1"/>
                </a:solidFill>
                <a:latin typeface="+mj-lt"/>
              </a:rPr>
              <a:t> </a:t>
            </a:r>
            <a:r>
              <a:rPr lang="pt-BR" sz="2000" b="1" dirty="0" err="1" smtClean="0">
                <a:solidFill>
                  <a:schemeClr val="tx1"/>
                </a:solidFill>
                <a:latin typeface="+mj-lt"/>
              </a:rPr>
              <a:t>Acid</a:t>
            </a:r>
            <a:endParaRPr lang="pt-BR" sz="2000" b="1" dirty="0" smtClean="0">
              <a:solidFill>
                <a:schemeClr val="tx1"/>
              </a:solidFill>
              <a:latin typeface="+mj-lt"/>
            </a:endParaRPr>
          </a:p>
          <a:p>
            <a:pPr algn="l" eaLnBrk="1" hangingPunct="1"/>
            <a:r>
              <a:rPr lang="pt-BR" sz="2000" b="1" dirty="0" smtClean="0">
                <a:solidFill>
                  <a:schemeClr val="tx1"/>
                </a:solidFill>
                <a:latin typeface="+mj-lt"/>
              </a:rPr>
              <a:t>H</a:t>
            </a:r>
            <a:r>
              <a:rPr lang="pt-BR" sz="2000" b="1" baseline="-25000" dirty="0" smtClean="0">
                <a:solidFill>
                  <a:schemeClr val="tx1"/>
                </a:solidFill>
                <a:latin typeface="+mj-lt"/>
              </a:rPr>
              <a:t>2</a:t>
            </a:r>
            <a:r>
              <a:rPr lang="pt-BR" sz="2000" b="1" dirty="0" smtClean="0">
                <a:solidFill>
                  <a:schemeClr val="tx1"/>
                </a:solidFill>
                <a:latin typeface="+mj-lt"/>
              </a:rPr>
              <a:t>CO</a:t>
            </a:r>
            <a:r>
              <a:rPr lang="pt-BR" sz="2000" b="1" baseline="-25000" dirty="0" smtClean="0">
                <a:solidFill>
                  <a:schemeClr val="tx1"/>
                </a:solidFill>
                <a:latin typeface="+mj-lt"/>
              </a:rPr>
              <a:t>3</a:t>
            </a:r>
            <a:r>
              <a:rPr lang="pt-BR" sz="2000" b="1" dirty="0">
                <a:solidFill>
                  <a:schemeClr val="tx1"/>
                </a:solidFill>
                <a:latin typeface="+mj-lt"/>
              </a:rPr>
              <a:t> </a:t>
            </a:r>
            <a:r>
              <a:rPr lang="pt-BR" sz="2000" b="1" dirty="0" smtClean="0">
                <a:solidFill>
                  <a:schemeClr val="tx1"/>
                </a:solidFill>
                <a:latin typeface="+mj-lt"/>
              </a:rPr>
              <a:t>+ CaCO</a:t>
            </a:r>
            <a:r>
              <a:rPr lang="pt-BR" sz="2000" b="1" baseline="-25000" dirty="0" smtClean="0">
                <a:solidFill>
                  <a:schemeClr val="tx1"/>
                </a:solidFill>
                <a:latin typeface="+mj-lt"/>
              </a:rPr>
              <a:t>3</a:t>
            </a:r>
            <a:r>
              <a:rPr lang="pt-BR" sz="2000" b="1" dirty="0" smtClean="0">
                <a:solidFill>
                  <a:schemeClr val="tx1"/>
                </a:solidFill>
                <a:latin typeface="+mj-lt"/>
              </a:rPr>
              <a:t> </a:t>
            </a:r>
            <a:r>
              <a:rPr lang="pt-BR" sz="2000" b="1" dirty="0" smtClean="0">
                <a:solidFill>
                  <a:schemeClr val="tx1"/>
                </a:solidFill>
                <a:latin typeface="Wingdings"/>
                <a:ea typeface="Wingdings"/>
                <a:cs typeface="Wingdings"/>
                <a:sym typeface="Wingdings"/>
              </a:rPr>
              <a:t>⇌</a:t>
            </a:r>
            <a:r>
              <a:rPr lang="pt-BR" sz="2000" b="1" dirty="0" smtClean="0">
                <a:solidFill>
                  <a:schemeClr val="tx1"/>
                </a:solidFill>
                <a:latin typeface="+mj-lt"/>
              </a:rPr>
              <a:t> Ca(HCO</a:t>
            </a:r>
            <a:r>
              <a:rPr lang="pt-BR" sz="2000" b="1" baseline="-25000" dirty="0" smtClean="0">
                <a:solidFill>
                  <a:schemeClr val="tx1"/>
                </a:solidFill>
                <a:latin typeface="+mj-lt"/>
              </a:rPr>
              <a:t>3</a:t>
            </a:r>
            <a:r>
              <a:rPr lang="pt-BR" sz="2000" b="1" dirty="0" smtClean="0">
                <a:solidFill>
                  <a:schemeClr val="tx1"/>
                </a:solidFill>
                <a:latin typeface="+mj-lt"/>
              </a:rPr>
              <a:t>)</a:t>
            </a:r>
            <a:r>
              <a:rPr lang="pt-BR" sz="2000" b="1" baseline="-25000" dirty="0" smtClean="0">
                <a:solidFill>
                  <a:schemeClr val="tx1"/>
                </a:solidFill>
                <a:latin typeface="+mj-lt"/>
              </a:rPr>
              <a:t>2</a:t>
            </a:r>
          </a:p>
          <a:p>
            <a:pPr algn="l" eaLnBrk="1" hangingPunct="1"/>
            <a:r>
              <a:rPr lang="pt-BR" sz="2000" b="1" dirty="0" smtClean="0">
                <a:solidFill>
                  <a:schemeClr val="tx1"/>
                </a:solidFill>
                <a:latin typeface="+mj-lt"/>
              </a:rPr>
              <a:t>    </a:t>
            </a:r>
            <a:r>
              <a:rPr lang="pt-BR" sz="2000" b="1" dirty="0" err="1" smtClean="0">
                <a:solidFill>
                  <a:schemeClr val="tx1"/>
                </a:solidFill>
                <a:latin typeface="+mj-lt"/>
              </a:rPr>
              <a:t>acid</a:t>
            </a:r>
            <a:r>
              <a:rPr lang="pt-BR" sz="2000" b="1" dirty="0" smtClean="0">
                <a:solidFill>
                  <a:schemeClr val="tx1"/>
                </a:solidFill>
                <a:latin typeface="+mj-lt"/>
              </a:rPr>
              <a:t> + </a:t>
            </a:r>
            <a:r>
              <a:rPr lang="pt-BR" sz="2000" b="1" dirty="0" err="1" smtClean="0">
                <a:solidFill>
                  <a:schemeClr val="tx1"/>
                </a:solidFill>
                <a:latin typeface="+mj-lt"/>
              </a:rPr>
              <a:t>shells</a:t>
            </a:r>
            <a:r>
              <a:rPr lang="pt-BR" sz="2000" b="1" dirty="0" smtClean="0">
                <a:solidFill>
                  <a:schemeClr val="tx1"/>
                </a:solidFill>
                <a:latin typeface="+mj-lt"/>
              </a:rPr>
              <a:t>  </a:t>
            </a:r>
            <a:r>
              <a:rPr lang="pt-BR" sz="2000" b="1" dirty="0" smtClean="0">
                <a:solidFill>
                  <a:schemeClr val="tx1"/>
                </a:solidFill>
                <a:latin typeface="Wingdings"/>
                <a:ea typeface="Wingdings"/>
                <a:cs typeface="Wingdings"/>
                <a:sym typeface="Wingdings"/>
              </a:rPr>
              <a:t>⇌</a:t>
            </a:r>
            <a:r>
              <a:rPr lang="pt-BR" sz="2000" b="1" dirty="0" smtClean="0">
                <a:solidFill>
                  <a:schemeClr val="tx1"/>
                </a:solidFill>
                <a:latin typeface="+mj-lt"/>
              </a:rPr>
              <a:t>  </a:t>
            </a:r>
            <a:r>
              <a:rPr lang="pt-BR" sz="2000" b="1" dirty="0" err="1" smtClean="0">
                <a:solidFill>
                  <a:schemeClr val="tx1"/>
                </a:solidFill>
                <a:latin typeface="+mj-lt"/>
              </a:rPr>
              <a:t>calcium</a:t>
            </a:r>
            <a:r>
              <a:rPr lang="pt-BR" sz="2000" b="1" dirty="0" smtClean="0">
                <a:solidFill>
                  <a:schemeClr val="tx1"/>
                </a:solidFill>
                <a:latin typeface="+mj-lt"/>
              </a:rPr>
              <a:t>        		    </a:t>
            </a:r>
            <a:r>
              <a:rPr lang="pt-BR" sz="2000" b="1" dirty="0" err="1" smtClean="0">
                <a:solidFill>
                  <a:schemeClr val="tx1"/>
                </a:solidFill>
                <a:latin typeface="+mj-lt"/>
              </a:rPr>
              <a:t>bicarbonate</a:t>
            </a:r>
            <a:endParaRPr lang="pt-BR" sz="2000" b="1" dirty="0" smtClean="0">
              <a:solidFill>
                <a:schemeClr val="tx1"/>
              </a:solidFill>
              <a:latin typeface="+mj-lt"/>
            </a:endParaRPr>
          </a:p>
        </p:txBody>
      </p:sp>
      <p:sp>
        <p:nvSpPr>
          <p:cNvPr id="7" name="TextBox 6"/>
          <p:cNvSpPr txBox="1"/>
          <p:nvPr/>
        </p:nvSpPr>
        <p:spPr>
          <a:xfrm>
            <a:off x="-16933" y="5796171"/>
            <a:ext cx="5350933" cy="1061829"/>
          </a:xfrm>
          <a:prstGeom prst="rect">
            <a:avLst/>
          </a:prstGeom>
          <a:noFill/>
        </p:spPr>
        <p:txBody>
          <a:bodyPr wrap="square" rtlCol="0">
            <a:spAutoFit/>
          </a:bodyPr>
          <a:lstStyle/>
          <a:p>
            <a:pPr algn="l"/>
            <a:r>
              <a:rPr lang="en-US" sz="1050" dirty="0">
                <a:solidFill>
                  <a:srgbClr val="000000"/>
                </a:solidFill>
                <a:latin typeface="Arial"/>
                <a:cs typeface="Arial"/>
              </a:rPr>
              <a:t>(a) atmospheric concentrations of carbon dioxide (CO2) from Mauna Loa (19°32’N, </a:t>
            </a:r>
            <a:r>
              <a:rPr lang="en-US" sz="1050" dirty="0" smtClean="0">
                <a:solidFill>
                  <a:srgbClr val="000000"/>
                </a:solidFill>
                <a:latin typeface="Arial"/>
                <a:cs typeface="Arial"/>
              </a:rPr>
              <a:t>    155</a:t>
            </a:r>
            <a:r>
              <a:rPr lang="en-US" sz="1050" dirty="0">
                <a:solidFill>
                  <a:srgbClr val="000000"/>
                </a:solidFill>
                <a:latin typeface="Arial"/>
                <a:cs typeface="Arial"/>
              </a:rPr>
              <a:t>°34’W – red) and South Pole (89°59’S, 24°48’W – black) since 1958; (b) partial pressure of dissolved CO2 at the ocean surface (blue curves) and in situ pH (green curves), a measure of the acidity of ocean water. Measurements are from three stations from the Atlantic (29°10’N, 15°30’W – dark blue/dark green; 31°40’N, 64°10’W – blue/green) and the Pacific Oceans (22°45’N, 158°00’W − light blue/light green). </a:t>
            </a:r>
          </a:p>
        </p:txBody>
      </p:sp>
      <p:pic>
        <p:nvPicPr>
          <p:cNvPr id="2" name="Picture 1"/>
          <p:cNvPicPr>
            <a:picLocks noChangeAspect="1"/>
          </p:cNvPicPr>
          <p:nvPr/>
        </p:nvPicPr>
        <p:blipFill>
          <a:blip r:embed="rId3"/>
          <a:stretch>
            <a:fillRect/>
          </a:stretch>
        </p:blipFill>
        <p:spPr>
          <a:xfrm>
            <a:off x="228600" y="973667"/>
            <a:ext cx="4419600" cy="4946073"/>
          </a:xfrm>
          <a:prstGeom prst="rect">
            <a:avLst/>
          </a:prstGeom>
        </p:spPr>
      </p:pic>
      <p:sp>
        <p:nvSpPr>
          <p:cNvPr id="3" name="Rectangle 2"/>
          <p:cNvSpPr/>
          <p:nvPr/>
        </p:nvSpPr>
        <p:spPr>
          <a:xfrm>
            <a:off x="958752" y="3441700"/>
            <a:ext cx="2203548" cy="1477328"/>
          </a:xfrm>
          <a:prstGeom prst="rect">
            <a:avLst/>
          </a:prstGeom>
        </p:spPr>
        <p:txBody>
          <a:bodyPr wrap="none">
            <a:spAutoFit/>
          </a:bodyPr>
          <a:lstStyle/>
          <a:p>
            <a:pPr algn="l"/>
            <a:r>
              <a:rPr lang="en-US" sz="1800" u="sng" dirty="0" smtClean="0">
                <a:solidFill>
                  <a:schemeClr val="tx1"/>
                </a:solidFill>
                <a:latin typeface="+mn-lt"/>
              </a:rPr>
              <a:t>Oceanic Acidification</a:t>
            </a:r>
          </a:p>
          <a:p>
            <a:pPr algn="l"/>
            <a:r>
              <a:rPr lang="en-US" sz="1800" dirty="0" smtClean="0">
                <a:solidFill>
                  <a:schemeClr val="tx1"/>
                </a:solidFill>
                <a:latin typeface="+mn-lt"/>
              </a:rPr>
              <a:t>As CO</a:t>
            </a:r>
            <a:r>
              <a:rPr lang="en-US" sz="1800" baseline="-25000" dirty="0" smtClean="0">
                <a:solidFill>
                  <a:schemeClr val="tx1"/>
                </a:solidFill>
                <a:latin typeface="+mn-lt"/>
              </a:rPr>
              <a:t>2</a:t>
            </a:r>
            <a:r>
              <a:rPr lang="en-US" sz="1800" dirty="0" smtClean="0">
                <a:solidFill>
                  <a:schemeClr val="tx1"/>
                </a:solidFill>
                <a:latin typeface="+mn-lt"/>
              </a:rPr>
              <a:t> increases</a:t>
            </a:r>
          </a:p>
          <a:p>
            <a:pPr algn="l"/>
            <a:r>
              <a:rPr lang="en-US" sz="1800" dirty="0" smtClean="0">
                <a:solidFill>
                  <a:schemeClr val="tx1"/>
                </a:solidFill>
                <a:latin typeface="+mn-lt"/>
              </a:rPr>
              <a:t>H</a:t>
            </a:r>
            <a:r>
              <a:rPr lang="en-US" sz="1800" baseline="-25000" dirty="0" smtClean="0">
                <a:solidFill>
                  <a:schemeClr val="tx1"/>
                </a:solidFill>
                <a:latin typeface="+mn-lt"/>
              </a:rPr>
              <a:t>2</a:t>
            </a:r>
            <a:r>
              <a:rPr lang="en-US" sz="1800" dirty="0" smtClean="0">
                <a:solidFill>
                  <a:schemeClr val="tx1"/>
                </a:solidFill>
                <a:latin typeface="+mn-lt"/>
              </a:rPr>
              <a:t>CO</a:t>
            </a:r>
            <a:r>
              <a:rPr lang="en-US" sz="1800" baseline="-25000" dirty="0" smtClean="0">
                <a:solidFill>
                  <a:schemeClr val="tx1"/>
                </a:solidFill>
                <a:latin typeface="+mn-lt"/>
              </a:rPr>
              <a:t>3</a:t>
            </a:r>
            <a:r>
              <a:rPr lang="en-US" sz="1800" dirty="0" smtClean="0">
                <a:solidFill>
                  <a:schemeClr val="tx1"/>
                </a:solidFill>
                <a:latin typeface="+mn-lt"/>
              </a:rPr>
              <a:t> increases</a:t>
            </a:r>
          </a:p>
          <a:p>
            <a:pPr algn="l"/>
            <a:r>
              <a:rPr lang="en-US" sz="1800" dirty="0" smtClean="0">
                <a:solidFill>
                  <a:schemeClr val="tx1"/>
                </a:solidFill>
                <a:latin typeface="+mn-lt"/>
              </a:rPr>
              <a:t>      pH decreases</a:t>
            </a:r>
          </a:p>
          <a:p>
            <a:pPr algn="l"/>
            <a:r>
              <a:rPr lang="en-US" sz="1800" dirty="0" smtClean="0">
                <a:solidFill>
                  <a:schemeClr val="tx1"/>
                </a:solidFill>
                <a:latin typeface="+mn-lt"/>
              </a:rPr>
              <a:t>CaCO</a:t>
            </a:r>
            <a:r>
              <a:rPr lang="en-US" sz="1800" baseline="-25000" dirty="0" smtClean="0">
                <a:solidFill>
                  <a:schemeClr val="tx1"/>
                </a:solidFill>
                <a:latin typeface="+mn-lt"/>
              </a:rPr>
              <a:t>3</a:t>
            </a:r>
            <a:r>
              <a:rPr lang="en-US" sz="1800" dirty="0" smtClean="0">
                <a:solidFill>
                  <a:schemeClr val="tx1"/>
                </a:solidFill>
                <a:latin typeface="+mn-lt"/>
              </a:rPr>
              <a:t> decreases</a:t>
            </a:r>
          </a:p>
        </p:txBody>
      </p:sp>
      <p:sp>
        <p:nvSpPr>
          <p:cNvPr id="4" name="TextBox 3"/>
          <p:cNvSpPr txBox="1"/>
          <p:nvPr/>
        </p:nvSpPr>
        <p:spPr>
          <a:xfrm>
            <a:off x="6620933" y="6146800"/>
            <a:ext cx="184666" cy="584776"/>
          </a:xfrm>
          <a:prstGeom prst="rect">
            <a:avLst/>
          </a:prstGeom>
          <a:noFill/>
        </p:spPr>
        <p:txBody>
          <a:bodyPr wrap="none" rtlCol="0">
            <a:spAutoFit/>
          </a:bodyPr>
          <a:lstStyle/>
          <a:p>
            <a:endParaRPr lang="en-US" dirty="0"/>
          </a:p>
        </p:txBody>
      </p:sp>
      <p:sp>
        <p:nvSpPr>
          <p:cNvPr id="8" name="TextBox 7"/>
          <p:cNvSpPr txBox="1"/>
          <p:nvPr/>
        </p:nvSpPr>
        <p:spPr>
          <a:xfrm>
            <a:off x="990600" y="52451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421077778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533401"/>
            <a:ext cx="7696200" cy="5638799"/>
          </a:xfrm>
        </p:spPr>
        <p:txBody>
          <a:bodyPr anchor="t" anchorCtr="0"/>
          <a:lstStyle/>
          <a:p>
            <a:pPr algn="l">
              <a:spcBef>
                <a:spcPts val="0"/>
              </a:spcBef>
              <a:spcAft>
                <a:spcPts val="0"/>
              </a:spcAft>
            </a:pPr>
            <a:r>
              <a:rPr lang="en-US" sz="4000" b="1" dirty="0" smtClean="0">
                <a:solidFill>
                  <a:srgbClr val="000000"/>
                </a:solidFill>
                <a:ea typeface="ＭＳ Ｐゴシック" pitchFamily="-1" charset="-128"/>
                <a:cs typeface="ＭＳ Ｐゴシック" pitchFamily="-1" charset="-128"/>
              </a:rPr>
              <a:t>    </a:t>
            </a:r>
            <a:r>
              <a:rPr lang="en-US" sz="4000" b="1" u="sng" dirty="0" smtClean="0">
                <a:solidFill>
                  <a:srgbClr val="000000"/>
                </a:solidFill>
                <a:ea typeface="ＭＳ Ｐゴシック" pitchFamily="-1" charset="-128"/>
                <a:cs typeface="ＭＳ Ｐゴシック" pitchFamily="-1" charset="-128"/>
              </a:rPr>
              <a:t>Conclusion </a:t>
            </a:r>
            <a:r>
              <a:rPr lang="en-US" sz="4000" b="1" u="sng" dirty="0">
                <a:solidFill>
                  <a:srgbClr val="000000"/>
                </a:solidFill>
                <a:ea typeface="ＭＳ Ｐゴシック" pitchFamily="-1" charset="-128"/>
                <a:cs typeface="ＭＳ Ｐゴシック" pitchFamily="-1" charset="-128"/>
              </a:rPr>
              <a:t>of 2013 IPCC</a:t>
            </a:r>
            <a:br>
              <a:rPr lang="en-US" sz="4000" b="1" u="sng" dirty="0">
                <a:solidFill>
                  <a:srgbClr val="000000"/>
                </a:solidFill>
                <a:ea typeface="ＭＳ Ｐゴシック" pitchFamily="-1" charset="-128"/>
                <a:cs typeface="ＭＳ Ｐゴシック" pitchFamily="-1" charset="-128"/>
              </a:rPr>
            </a:br>
            <a:r>
              <a:rPr lang="en-US" dirty="0" smtClean="0">
                <a:solidFill>
                  <a:srgbClr val="000000"/>
                </a:solidFill>
                <a:ea typeface="ＭＳ Ｐゴシック" pitchFamily="-1" charset="-128"/>
                <a:cs typeface="ＭＳ Ｐゴシック" pitchFamily="-1" charset="-128"/>
              </a:rPr>
              <a:t/>
            </a:r>
            <a:br>
              <a:rPr lang="en-US" dirty="0" smtClean="0">
                <a:solidFill>
                  <a:srgbClr val="000000"/>
                </a:solidFill>
                <a:ea typeface="ＭＳ Ｐゴシック" pitchFamily="-1" charset="-128"/>
                <a:cs typeface="ＭＳ Ｐゴシック" pitchFamily="-1" charset="-128"/>
              </a:rPr>
            </a:br>
            <a:r>
              <a:rPr lang="en-US" sz="2800" b="1" dirty="0" smtClean="0">
                <a:solidFill>
                  <a:srgbClr val="000000"/>
                </a:solidFill>
                <a:ea typeface="ＭＳ Ｐゴシック" pitchFamily="-1" charset="-128"/>
                <a:cs typeface="ＭＳ Ｐゴシック" pitchFamily="-1" charset="-128"/>
              </a:rPr>
              <a:t>“</a:t>
            </a:r>
            <a:r>
              <a:rPr lang="en-US" sz="2800" b="1" dirty="0"/>
              <a:t>It is </a:t>
            </a:r>
            <a:r>
              <a:rPr lang="en-US" sz="2800" b="1" i="1" dirty="0">
                <a:solidFill>
                  <a:srgbClr val="C90000"/>
                </a:solidFill>
              </a:rPr>
              <a:t>extremely likely </a:t>
            </a:r>
            <a:r>
              <a:rPr lang="en-US" sz="2800" b="1" i="1" dirty="0" smtClean="0">
                <a:solidFill>
                  <a:srgbClr val="C90000"/>
                </a:solidFill>
              </a:rPr>
              <a:t>(95%-100%</a:t>
            </a:r>
            <a:r>
              <a:rPr lang="en-US" sz="2800" b="1" i="1" dirty="0">
                <a:solidFill>
                  <a:srgbClr val="C90000"/>
                </a:solidFill>
              </a:rPr>
              <a:t>)</a:t>
            </a:r>
            <a:r>
              <a:rPr lang="en-US" sz="2800" b="1" i="1" dirty="0"/>
              <a:t> </a:t>
            </a:r>
            <a:r>
              <a:rPr lang="en-US" sz="2800" b="1" dirty="0"/>
              <a:t>that more than half of the observed increase in global average surface temperature from 1951 to 2010 was caused by the anthropogenic increase in greenhouse gas concentrations and other anthropogenic </a:t>
            </a:r>
            <a:r>
              <a:rPr lang="en-US" sz="2800" b="1" dirty="0" err="1" smtClean="0"/>
              <a:t>forcings</a:t>
            </a:r>
            <a:r>
              <a:rPr lang="en-US" sz="2800" b="1" dirty="0" smtClean="0"/>
              <a:t>”</a:t>
            </a:r>
            <a:endParaRPr lang="en-US" sz="3200" b="1" dirty="0"/>
          </a:p>
        </p:txBody>
      </p:sp>
    </p:spTree>
    <p:extLst>
      <p:ext uri="{BB962C8B-B14F-4D97-AF65-F5344CB8AC3E}">
        <p14:creationId xmlns:p14="http://schemas.microsoft.com/office/powerpoint/2010/main" val="409807089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sz="3200" b="1" dirty="0">
                <a:ea typeface="ＭＳ Ｐゴシック" pitchFamily="-1" charset="-128"/>
                <a:cs typeface="ＭＳ Ｐゴシック" pitchFamily="-1" charset="-128"/>
              </a:rPr>
              <a:t>How can the </a:t>
            </a:r>
            <a:r>
              <a:rPr lang="en-US" sz="3200" b="1" dirty="0" smtClean="0">
                <a:ea typeface="ＭＳ Ｐゴシック" pitchFamily="-1" charset="-128"/>
                <a:cs typeface="ＭＳ Ｐゴシック" pitchFamily="-1" charset="-128"/>
              </a:rPr>
              <a:t>observed recent warming </a:t>
            </a:r>
            <a:r>
              <a:rPr lang="en-US" sz="3200" b="1" dirty="0">
                <a:ea typeface="ＭＳ Ｐゴシック" pitchFamily="-1" charset="-128"/>
                <a:cs typeface="ＭＳ Ｐゴシック" pitchFamily="-1" charset="-128"/>
              </a:rPr>
              <a:t>be attributed to human activities?</a:t>
            </a:r>
          </a:p>
        </p:txBody>
      </p:sp>
      <p:sp>
        <p:nvSpPr>
          <p:cNvPr id="133123" name="Text Box 3"/>
          <p:cNvSpPr txBox="1">
            <a:spLocks noChangeArrowheads="1"/>
          </p:cNvSpPr>
          <p:nvPr/>
        </p:nvSpPr>
        <p:spPr bwMode="auto">
          <a:xfrm>
            <a:off x="457200" y="2209800"/>
            <a:ext cx="8321675" cy="3785652"/>
          </a:xfrm>
          <a:prstGeom prst="rect">
            <a:avLst/>
          </a:prstGeom>
          <a:noFill/>
          <a:ln w="9525">
            <a:noFill/>
            <a:miter lim="800000"/>
            <a:headEnd/>
            <a:tailEnd/>
          </a:ln>
        </p:spPr>
        <p:txBody>
          <a:bodyPr>
            <a:prstTxWarp prst="textNoShape">
              <a:avLst/>
            </a:prstTxWarp>
            <a:spAutoFit/>
          </a:bodyPr>
          <a:lstStyle/>
          <a:p>
            <a:pPr algn="l" eaLnBrk="1" hangingPunct="1"/>
            <a:r>
              <a:rPr lang="en-US" sz="2400" b="1" dirty="0" smtClean="0">
                <a:solidFill>
                  <a:schemeClr val="tx1"/>
                </a:solidFill>
                <a:latin typeface="Arial" pitchFamily="-1" charset="0"/>
              </a:rPr>
              <a:t>By necessity, we </a:t>
            </a:r>
            <a:r>
              <a:rPr lang="en-US" sz="2400" b="1" dirty="0">
                <a:solidFill>
                  <a:schemeClr val="tx1"/>
                </a:solidFill>
                <a:latin typeface="Arial" pitchFamily="-1" charset="0"/>
              </a:rPr>
              <a:t>have to </a:t>
            </a:r>
            <a:r>
              <a:rPr lang="en-US" sz="2400" b="1" dirty="0" smtClean="0">
                <a:solidFill>
                  <a:schemeClr val="tx1"/>
                </a:solidFill>
                <a:latin typeface="Arial" pitchFamily="-1" charset="0"/>
              </a:rPr>
              <a:t>use </a:t>
            </a:r>
            <a:r>
              <a:rPr lang="en-US" sz="2400" b="1" dirty="0">
                <a:latin typeface="Arial" pitchFamily="-1" charset="0"/>
              </a:rPr>
              <a:t>numerical </a:t>
            </a:r>
            <a:r>
              <a:rPr lang="en-US" sz="2400" b="1" dirty="0" smtClean="0">
                <a:latin typeface="Arial" pitchFamily="-1" charset="0"/>
              </a:rPr>
              <a:t>models</a:t>
            </a:r>
            <a:r>
              <a:rPr lang="en-US" sz="2400" b="1" dirty="0" smtClean="0">
                <a:solidFill>
                  <a:schemeClr val="tx1"/>
                </a:solidFill>
                <a:latin typeface="Arial" pitchFamily="-1" charset="0"/>
              </a:rPr>
              <a:t> of </a:t>
            </a:r>
            <a:r>
              <a:rPr lang="en-US" sz="2400" b="1" dirty="0">
                <a:solidFill>
                  <a:schemeClr val="tx1"/>
                </a:solidFill>
                <a:latin typeface="Arial" pitchFamily="-1" charset="0"/>
              </a:rPr>
              <a:t>the atmosphere and oceans to address this question.</a:t>
            </a:r>
          </a:p>
          <a:p>
            <a:pPr algn="l" eaLnBrk="1" hangingPunct="1"/>
            <a:endParaRPr lang="en-US" sz="2400" b="1" dirty="0">
              <a:solidFill>
                <a:schemeClr val="tx1"/>
              </a:solidFill>
              <a:latin typeface="Arial" pitchFamily="-1" charset="0"/>
            </a:endParaRPr>
          </a:p>
          <a:p>
            <a:pPr algn="l" eaLnBrk="1" hangingPunct="1"/>
            <a:r>
              <a:rPr lang="en-US" sz="2400" b="1" dirty="0">
                <a:solidFill>
                  <a:schemeClr val="tx1"/>
                </a:solidFill>
                <a:latin typeface="Arial" pitchFamily="-1" charset="0"/>
              </a:rPr>
              <a:t>The specific tool is a coupled </a:t>
            </a:r>
            <a:r>
              <a:rPr lang="en-US" sz="2400" b="1" dirty="0" smtClean="0">
                <a:solidFill>
                  <a:schemeClr val="tx1"/>
                </a:solidFill>
                <a:latin typeface="Arial" pitchFamily="-1" charset="0"/>
              </a:rPr>
              <a:t>land-atmosphere</a:t>
            </a:r>
            <a:r>
              <a:rPr lang="en-US" sz="2400" b="1" dirty="0">
                <a:solidFill>
                  <a:schemeClr val="tx1"/>
                </a:solidFill>
                <a:latin typeface="Arial" pitchFamily="-1" charset="0"/>
              </a:rPr>
              <a:t>-ocean general circulation </a:t>
            </a:r>
            <a:r>
              <a:rPr lang="en-US" sz="2400" b="1" dirty="0" smtClean="0">
                <a:solidFill>
                  <a:schemeClr val="tx1"/>
                </a:solidFill>
                <a:latin typeface="Arial" pitchFamily="-1" charset="0"/>
              </a:rPr>
              <a:t>model with active biology.</a:t>
            </a:r>
            <a:endParaRPr lang="en-US" sz="2400" b="1" dirty="0">
              <a:solidFill>
                <a:schemeClr val="tx1"/>
              </a:solidFill>
              <a:latin typeface="Arial" pitchFamily="-1" charset="0"/>
            </a:endParaRPr>
          </a:p>
          <a:p>
            <a:pPr algn="l" eaLnBrk="1" hangingPunct="1"/>
            <a:endParaRPr lang="en-US" sz="2400" b="1" dirty="0">
              <a:solidFill>
                <a:schemeClr val="tx1"/>
              </a:solidFill>
              <a:latin typeface="Arial" pitchFamily="-1" charset="0"/>
            </a:endParaRPr>
          </a:p>
          <a:p>
            <a:pPr algn="l" eaLnBrk="1" hangingPunct="1"/>
            <a:r>
              <a:rPr lang="en-US" sz="2400" b="1" i="1" dirty="0">
                <a:solidFill>
                  <a:srgbClr val="FF3300"/>
                </a:solidFill>
                <a:latin typeface="Arial" pitchFamily="-1" charset="0"/>
              </a:rPr>
              <a:t>IPCC bases its evaluation of present climate and future projections as the average of many different general circulation models from all over the world.</a:t>
            </a:r>
            <a:endParaRPr lang="en-US" sz="2400" b="1" i="1" dirty="0">
              <a:solidFill>
                <a:schemeClr val="tx1"/>
              </a:solidFill>
              <a:latin typeface="Arial" pitchFamily="-1" charset="0"/>
            </a:endParaRPr>
          </a:p>
          <a:p>
            <a:pPr algn="l" eaLnBrk="1" hangingPunct="1"/>
            <a:endParaRPr lang="en-US" sz="2400" b="1" i="1" dirty="0">
              <a:solidFill>
                <a:schemeClr val="tx1"/>
              </a:solidFill>
              <a:latin typeface="Arial" pitchFamily="-1" charset="0"/>
            </a:endParaRPr>
          </a:p>
        </p:txBody>
      </p:sp>
    </p:spTree>
    <p:extLst>
      <p:ext uri="{BB962C8B-B14F-4D97-AF65-F5344CB8AC3E}">
        <p14:creationId xmlns:p14="http://schemas.microsoft.com/office/powerpoint/2010/main" val="13729933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Weather/Climate Models</a:t>
            </a:r>
            <a:endParaRPr lang="en-US" dirty="0"/>
          </a:p>
        </p:txBody>
      </p:sp>
      <p:sp>
        <p:nvSpPr>
          <p:cNvPr id="5" name="Content Placeholder 4"/>
          <p:cNvSpPr>
            <a:spLocks noGrp="1"/>
          </p:cNvSpPr>
          <p:nvPr>
            <p:ph idx="1"/>
          </p:nvPr>
        </p:nvSpPr>
        <p:spPr/>
        <p:txBody>
          <a:bodyPr/>
          <a:lstStyle/>
          <a:p>
            <a:pPr marL="0" indent="0" algn="ctr">
              <a:buNone/>
            </a:pPr>
            <a:r>
              <a:rPr lang="en-US" dirty="0" smtClean="0"/>
              <a:t>First, some comments on model architecture and the ability of models to simulate atmospheric parameters</a:t>
            </a:r>
            <a:endParaRPr lang="en-US" dirty="0"/>
          </a:p>
        </p:txBody>
      </p:sp>
    </p:spTree>
    <p:extLst>
      <p:ext uri="{BB962C8B-B14F-4D97-AF65-F5344CB8AC3E}">
        <p14:creationId xmlns:p14="http://schemas.microsoft.com/office/powerpoint/2010/main" val="312158013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0"/>
            <a:ext cx="8229600" cy="1143000"/>
          </a:xfrm>
        </p:spPr>
        <p:txBody>
          <a:bodyPr/>
          <a:lstStyle/>
          <a:p>
            <a:r>
              <a:rPr lang="en-US" sz="3200" b="1">
                <a:solidFill>
                  <a:schemeClr val="tx1"/>
                </a:solidFill>
                <a:ea typeface="ＭＳ Ｐゴシック" pitchFamily="-1" charset="-128"/>
                <a:cs typeface="ＭＳ Ｐゴシック" pitchFamily="-1" charset="-128"/>
              </a:rPr>
              <a:t>Structure of atmospheric models</a:t>
            </a:r>
            <a:endParaRPr lang="en-US" sz="3200" b="1">
              <a:ea typeface="ＭＳ Ｐゴシック" pitchFamily="-1" charset="-128"/>
              <a:cs typeface="ＭＳ Ｐゴシック" pitchFamily="-1" charset="-128"/>
            </a:endParaRPr>
          </a:p>
        </p:txBody>
      </p:sp>
      <p:sp>
        <p:nvSpPr>
          <p:cNvPr id="69635" name="Text Box 3"/>
          <p:cNvSpPr txBox="1">
            <a:spLocks noChangeArrowheads="1"/>
          </p:cNvSpPr>
          <p:nvPr/>
        </p:nvSpPr>
        <p:spPr bwMode="auto">
          <a:xfrm>
            <a:off x="304800" y="1371600"/>
            <a:ext cx="8504238" cy="3477875"/>
          </a:xfrm>
          <a:prstGeom prst="rect">
            <a:avLst/>
          </a:prstGeom>
          <a:noFill/>
          <a:ln w="9525">
            <a:noFill/>
            <a:miter lim="800000"/>
            <a:headEnd/>
            <a:tailEnd/>
          </a:ln>
        </p:spPr>
        <p:txBody>
          <a:bodyPr>
            <a:prstTxWarp prst="textNoShape">
              <a:avLst/>
            </a:prstTxWarp>
            <a:spAutoFit/>
          </a:bodyPr>
          <a:lstStyle/>
          <a:p>
            <a:pPr algn="l" eaLnBrk="1" hangingPunct="1"/>
            <a:r>
              <a:rPr lang="en-US" sz="2000" b="1" u="sng" dirty="0">
                <a:solidFill>
                  <a:srgbClr val="000000"/>
                </a:solidFill>
                <a:latin typeface="Arial" pitchFamily="-1" charset="0"/>
              </a:rPr>
              <a:t>Dynamical Core</a:t>
            </a:r>
            <a:r>
              <a:rPr lang="en-US" sz="2000" b="1" dirty="0">
                <a:solidFill>
                  <a:srgbClr val="000000"/>
                </a:solidFill>
                <a:latin typeface="Arial" pitchFamily="-1" charset="0"/>
              </a:rPr>
              <a:t>  </a:t>
            </a:r>
          </a:p>
          <a:p>
            <a:pPr algn="l" eaLnBrk="1" hangingPunct="1"/>
            <a:endParaRPr lang="en-US" sz="2000" b="1" dirty="0">
              <a:solidFill>
                <a:srgbClr val="000000"/>
              </a:solidFill>
              <a:latin typeface="Arial" pitchFamily="-1" charset="0"/>
            </a:endParaRPr>
          </a:p>
          <a:p>
            <a:pPr algn="l" eaLnBrk="1" hangingPunct="1"/>
            <a:r>
              <a:rPr lang="en-US" sz="2000" b="1" dirty="0">
                <a:solidFill>
                  <a:srgbClr val="000000"/>
                </a:solidFill>
                <a:latin typeface="Arial" pitchFamily="-1" charset="0"/>
              </a:rPr>
              <a:t>Mathematical expressions </a:t>
            </a:r>
            <a:r>
              <a:rPr lang="en-US" sz="2000" b="1" dirty="0" smtClean="0">
                <a:solidFill>
                  <a:srgbClr val="000000"/>
                </a:solidFill>
                <a:latin typeface="Arial" pitchFamily="-1" charset="0"/>
              </a:rPr>
              <a:t>of the governing laws</a:t>
            </a:r>
            <a:endParaRPr lang="en-US" sz="2000" b="1" dirty="0">
              <a:solidFill>
                <a:srgbClr val="000000"/>
              </a:solidFill>
              <a:latin typeface="Arial" pitchFamily="-1" charset="0"/>
            </a:endParaRP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momentum (i.e. Newton’s 2</a:t>
            </a:r>
            <a:r>
              <a:rPr lang="en-US" sz="2000" b="1" baseline="30000" dirty="0" smtClean="0">
                <a:solidFill>
                  <a:srgbClr val="000000"/>
                </a:solidFill>
                <a:latin typeface="Arial" pitchFamily="-1" charset="0"/>
              </a:rPr>
              <a:t>nd</a:t>
            </a:r>
            <a:r>
              <a:rPr lang="en-US" sz="2000" b="1" dirty="0" smtClean="0">
                <a:solidFill>
                  <a:srgbClr val="000000"/>
                </a:solidFill>
                <a:latin typeface="Arial" pitchFamily="-1" charset="0"/>
              </a:rPr>
              <a:t> law  </a:t>
            </a:r>
            <a:r>
              <a:rPr lang="en-US" sz="2000" b="1" i="1" dirty="0" smtClean="0">
                <a:solidFill>
                  <a:srgbClr val="000000"/>
                </a:solidFill>
                <a:latin typeface="Arial" pitchFamily="-1" charset="0"/>
              </a:rPr>
              <a:t>F = ma</a:t>
            </a:r>
            <a:r>
              <a:rPr lang="en-US" sz="2000" b="1" dirty="0" smtClean="0">
                <a:solidFill>
                  <a:srgbClr val="000000"/>
                </a:solidFill>
                <a:latin typeface="Arial" pitchFamily="-1" charset="0"/>
              </a:rPr>
              <a:t>)</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mass</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energy</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water</a:t>
            </a:r>
          </a:p>
          <a:p>
            <a:pPr algn="l" eaLnBrk="1" hangingPunct="1"/>
            <a:r>
              <a:rPr lang="en-US" sz="2000" b="1" dirty="0" smtClean="0">
                <a:solidFill>
                  <a:srgbClr val="000000"/>
                </a:solidFill>
                <a:latin typeface="Arial" pitchFamily="-1" charset="0"/>
              </a:rPr>
              <a:t>	</a:t>
            </a:r>
          </a:p>
          <a:p>
            <a:pPr algn="l" eaLnBrk="1" hangingPunct="1"/>
            <a:r>
              <a:rPr lang="en-US" sz="2000" b="1" dirty="0" smtClean="0">
                <a:solidFill>
                  <a:schemeClr val="tx1"/>
                </a:solidFill>
                <a:latin typeface="Arial" pitchFamily="-1" charset="0"/>
              </a:rPr>
              <a:t>These must be put into a form that can be run</a:t>
            </a:r>
          </a:p>
          <a:p>
            <a:pPr algn="l" eaLnBrk="1" hangingPunct="1"/>
            <a:r>
              <a:rPr lang="en-US" sz="2000" b="1" dirty="0" smtClean="0">
                <a:solidFill>
                  <a:schemeClr val="tx1"/>
                </a:solidFill>
                <a:latin typeface="Arial" pitchFamily="-1" charset="0"/>
              </a:rPr>
              <a:t>on a computer…such as on a uniform lattice.</a:t>
            </a:r>
          </a:p>
          <a:p>
            <a:pPr algn="l" eaLnBrk="1" hangingPunct="1"/>
            <a:endParaRPr lang="en-US" sz="2000" b="1" dirty="0">
              <a:solidFill>
                <a:srgbClr val="D9D9D9"/>
              </a:solidFill>
              <a:latin typeface="Arial" pitchFamily="-1"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38724" y="2895600"/>
            <a:ext cx="2119476" cy="1676400"/>
          </a:xfrm>
          <a:prstGeom prst="rect">
            <a:avLst/>
          </a:prstGeom>
        </p:spPr>
      </p:pic>
      <p:sp>
        <p:nvSpPr>
          <p:cNvPr id="5" name="Cube 4"/>
          <p:cNvSpPr/>
          <p:nvPr/>
        </p:nvSpPr>
        <p:spPr bwMode="auto">
          <a:xfrm>
            <a:off x="2895600" y="5181600"/>
            <a:ext cx="2819400" cy="914400"/>
          </a:xfrm>
          <a:prstGeom prst="cube">
            <a:avLst>
              <a:gd name="adj" fmla="val 96479"/>
            </a:avLst>
          </a:prstGeom>
          <a:solidFill>
            <a:srgbClr val="00CCB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6" name="Text Box 6"/>
          <p:cNvSpPr txBox="1">
            <a:spLocks noChangeArrowheads="1"/>
          </p:cNvSpPr>
          <p:nvPr/>
        </p:nvSpPr>
        <p:spPr bwMode="auto">
          <a:xfrm>
            <a:off x="5715000" y="4800600"/>
            <a:ext cx="3124200" cy="1908215"/>
          </a:xfrm>
          <a:prstGeom prst="rect">
            <a:avLst/>
          </a:prstGeom>
          <a:noFill/>
          <a:ln w="9525">
            <a:noFill/>
            <a:miter lim="800000"/>
            <a:headEnd/>
            <a:tailEnd/>
          </a:ln>
        </p:spPr>
        <p:txBody>
          <a:bodyPr wrap="square">
            <a:prstTxWarp prst="textNoShape">
              <a:avLst/>
            </a:prstTxWarp>
            <a:spAutoFit/>
          </a:bodyPr>
          <a:lstStyle/>
          <a:p>
            <a:pPr eaLnBrk="1" hangingPunct="1">
              <a:spcAft>
                <a:spcPts val="600"/>
              </a:spcAft>
            </a:pPr>
            <a:r>
              <a:rPr lang="en-US" sz="1800" b="1" dirty="0">
                <a:latin typeface="Arial" pitchFamily="-1" charset="0"/>
              </a:rPr>
              <a:t>Grid</a:t>
            </a:r>
            <a:r>
              <a:rPr lang="en-US" sz="1800" b="1" dirty="0" smtClean="0">
                <a:latin typeface="Arial" pitchFamily="-1" charset="0"/>
              </a:rPr>
              <a:t> spacing of global models is typically:</a:t>
            </a:r>
          </a:p>
          <a:p>
            <a:pPr eaLnBrk="1" hangingPunct="1"/>
            <a:r>
              <a:rPr lang="en-US" sz="1800" b="1" u="sng" dirty="0" smtClean="0">
                <a:latin typeface="Arial" pitchFamily="-1" charset="0"/>
              </a:rPr>
              <a:t>Horizontal</a:t>
            </a:r>
            <a:endParaRPr lang="en-US" sz="1800" b="1" dirty="0" smtClean="0">
              <a:latin typeface="Arial" pitchFamily="-1" charset="0"/>
            </a:endParaRPr>
          </a:p>
          <a:p>
            <a:pPr eaLnBrk="1" hangingPunct="1">
              <a:spcAft>
                <a:spcPts val="600"/>
              </a:spcAft>
            </a:pPr>
            <a:r>
              <a:rPr lang="en-US" sz="1800" b="1" dirty="0" smtClean="0">
                <a:solidFill>
                  <a:srgbClr val="FF0000"/>
                </a:solidFill>
                <a:latin typeface="Arial" pitchFamily="-1" charset="0"/>
              </a:rPr>
              <a:t>~100</a:t>
            </a:r>
            <a:r>
              <a:rPr lang="en-US" sz="1800" b="1" dirty="0" smtClean="0">
                <a:latin typeface="Arial" pitchFamily="-1" charset="0"/>
              </a:rPr>
              <a:t> km</a:t>
            </a:r>
            <a:endParaRPr lang="en-US" sz="1800" b="1" dirty="0" smtClean="0">
              <a:solidFill>
                <a:srgbClr val="FF0000"/>
              </a:solidFill>
              <a:latin typeface="Arial" pitchFamily="-1" charset="0"/>
            </a:endParaRPr>
          </a:p>
          <a:p>
            <a:pPr eaLnBrk="1" hangingPunct="1"/>
            <a:r>
              <a:rPr lang="en-US" sz="1800" b="1" u="sng" dirty="0" smtClean="0">
                <a:latin typeface="Arial" pitchFamily="-1" charset="0"/>
              </a:rPr>
              <a:t>Vertical</a:t>
            </a:r>
            <a:endParaRPr lang="en-US" sz="1800" b="1" dirty="0" smtClean="0">
              <a:latin typeface="Arial" pitchFamily="-1" charset="0"/>
            </a:endParaRPr>
          </a:p>
          <a:p>
            <a:pPr eaLnBrk="1" hangingPunct="1"/>
            <a:r>
              <a:rPr lang="en-US" sz="1800" b="1" dirty="0" smtClean="0">
                <a:latin typeface="Arial" pitchFamily="-1" charset="0"/>
              </a:rPr>
              <a:t>~1.0 k</a:t>
            </a:r>
            <a:r>
              <a:rPr lang="en-US" sz="1800" b="1" dirty="0" smtClean="0">
                <a:solidFill>
                  <a:srgbClr val="FF0000"/>
                </a:solidFill>
                <a:latin typeface="Arial" pitchFamily="-1" charset="0"/>
              </a:rPr>
              <a:t>m</a:t>
            </a:r>
            <a:endParaRPr lang="en-US" sz="1800" b="1" dirty="0">
              <a:solidFill>
                <a:srgbClr val="FF0000"/>
              </a:solidFill>
              <a:latin typeface="Arial" pitchFamily="-1" charset="0"/>
            </a:endParaRPr>
          </a:p>
        </p:txBody>
      </p:sp>
      <p:sp>
        <p:nvSpPr>
          <p:cNvPr id="7" name="Text Box 5"/>
          <p:cNvSpPr txBox="1">
            <a:spLocks noChangeArrowheads="1"/>
          </p:cNvSpPr>
          <p:nvPr/>
        </p:nvSpPr>
        <p:spPr bwMode="auto">
          <a:xfrm>
            <a:off x="228600" y="5080337"/>
            <a:ext cx="2667000" cy="1015663"/>
          </a:xfrm>
          <a:prstGeom prst="rect">
            <a:avLst/>
          </a:prstGeom>
          <a:noFill/>
          <a:ln w="9525">
            <a:noFill/>
            <a:miter lim="800000"/>
            <a:headEnd/>
            <a:tailEnd/>
          </a:ln>
        </p:spPr>
        <p:txBody>
          <a:bodyPr wrap="square">
            <a:prstTxWarp prst="textNoShape">
              <a:avLst/>
            </a:prstTxWarp>
            <a:spAutoFit/>
          </a:bodyPr>
          <a:lstStyle/>
          <a:p>
            <a:pPr eaLnBrk="1" hangingPunct="1"/>
            <a:r>
              <a:rPr lang="en-US" sz="2000" b="1" i="1" dirty="0" smtClean="0">
                <a:latin typeface="Arial" pitchFamily="-1" charset="0"/>
              </a:rPr>
              <a:t>These </a:t>
            </a:r>
            <a:r>
              <a:rPr lang="en-US" sz="2000" b="1" i="1" dirty="0">
                <a:latin typeface="Arial" pitchFamily="-1" charset="0"/>
              </a:rPr>
              <a:t>are</a:t>
            </a:r>
            <a:r>
              <a:rPr lang="en-US" sz="2000" b="1" i="1" dirty="0" smtClean="0">
                <a:latin typeface="Arial" pitchFamily="-1" charset="0"/>
              </a:rPr>
              <a:t> “equally” spaced, horizontal grid points. </a:t>
            </a:r>
            <a:endParaRPr lang="en-US" sz="2000" b="1" i="1" dirty="0">
              <a:latin typeface="Arial" pitchFamily="-1" charset="0"/>
            </a:endParaRPr>
          </a:p>
        </p:txBody>
      </p:sp>
    </p:spTree>
    <p:extLst>
      <p:ext uri="{BB962C8B-B14F-4D97-AF65-F5344CB8AC3E}">
        <p14:creationId xmlns:p14="http://schemas.microsoft.com/office/powerpoint/2010/main" val="1188577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0"/>
            <a:ext cx="8229600" cy="1143000"/>
          </a:xfrm>
        </p:spPr>
        <p:txBody>
          <a:bodyPr/>
          <a:lstStyle/>
          <a:p>
            <a:r>
              <a:rPr lang="en-US" sz="3200" b="1">
                <a:solidFill>
                  <a:schemeClr val="tx1"/>
                </a:solidFill>
                <a:ea typeface="ＭＳ Ｐゴシック" pitchFamily="-1" charset="-128"/>
                <a:cs typeface="ＭＳ Ｐゴシック" pitchFamily="-1" charset="-128"/>
              </a:rPr>
              <a:t>Structure of atmospheric models</a:t>
            </a:r>
            <a:endParaRPr lang="en-US" sz="3200" b="1">
              <a:ea typeface="ＭＳ Ｐゴシック" pitchFamily="-1" charset="-128"/>
              <a:cs typeface="ＭＳ Ｐゴシック" pitchFamily="-1" charset="-128"/>
            </a:endParaRPr>
          </a:p>
        </p:txBody>
      </p:sp>
      <p:sp>
        <p:nvSpPr>
          <p:cNvPr id="69635" name="Text Box 3"/>
          <p:cNvSpPr txBox="1">
            <a:spLocks noChangeArrowheads="1"/>
          </p:cNvSpPr>
          <p:nvPr/>
        </p:nvSpPr>
        <p:spPr bwMode="auto">
          <a:xfrm>
            <a:off x="304800" y="1371600"/>
            <a:ext cx="8504238" cy="3477875"/>
          </a:xfrm>
          <a:prstGeom prst="rect">
            <a:avLst/>
          </a:prstGeom>
          <a:noFill/>
          <a:ln w="9525">
            <a:noFill/>
            <a:miter lim="800000"/>
            <a:headEnd/>
            <a:tailEnd/>
          </a:ln>
        </p:spPr>
        <p:txBody>
          <a:bodyPr>
            <a:prstTxWarp prst="textNoShape">
              <a:avLst/>
            </a:prstTxWarp>
            <a:spAutoFit/>
          </a:bodyPr>
          <a:lstStyle/>
          <a:p>
            <a:pPr algn="l" eaLnBrk="1" hangingPunct="1"/>
            <a:r>
              <a:rPr lang="en-US" sz="2000" b="1" u="sng" dirty="0">
                <a:solidFill>
                  <a:srgbClr val="000000"/>
                </a:solidFill>
                <a:latin typeface="Arial" pitchFamily="-1" charset="0"/>
              </a:rPr>
              <a:t>Dynamical Core</a:t>
            </a:r>
            <a:r>
              <a:rPr lang="en-US" sz="2000" b="1" dirty="0">
                <a:solidFill>
                  <a:srgbClr val="000000"/>
                </a:solidFill>
                <a:latin typeface="Arial" pitchFamily="-1" charset="0"/>
              </a:rPr>
              <a:t>  </a:t>
            </a:r>
          </a:p>
          <a:p>
            <a:pPr algn="l" eaLnBrk="1" hangingPunct="1"/>
            <a:endParaRPr lang="en-US" sz="2000" b="1" dirty="0">
              <a:solidFill>
                <a:srgbClr val="000000"/>
              </a:solidFill>
              <a:latin typeface="Arial" pitchFamily="-1" charset="0"/>
            </a:endParaRPr>
          </a:p>
          <a:p>
            <a:pPr algn="l" eaLnBrk="1" hangingPunct="1"/>
            <a:r>
              <a:rPr lang="en-US" sz="2000" b="1" dirty="0">
                <a:solidFill>
                  <a:srgbClr val="000000"/>
                </a:solidFill>
                <a:latin typeface="Arial" pitchFamily="-1" charset="0"/>
              </a:rPr>
              <a:t>Mathematical expressions </a:t>
            </a:r>
            <a:r>
              <a:rPr lang="en-US" sz="2000" b="1" dirty="0" smtClean="0">
                <a:solidFill>
                  <a:srgbClr val="000000"/>
                </a:solidFill>
                <a:latin typeface="Arial" pitchFamily="-1" charset="0"/>
              </a:rPr>
              <a:t>of the governing laws</a:t>
            </a:r>
            <a:endParaRPr lang="en-US" sz="2000" b="1" dirty="0">
              <a:solidFill>
                <a:srgbClr val="000000"/>
              </a:solidFill>
              <a:latin typeface="Arial" pitchFamily="-1" charset="0"/>
            </a:endParaRP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momentum (i.e. Newton’s 2</a:t>
            </a:r>
            <a:r>
              <a:rPr lang="en-US" sz="2000" b="1" baseline="30000" dirty="0" smtClean="0">
                <a:solidFill>
                  <a:srgbClr val="000000"/>
                </a:solidFill>
                <a:latin typeface="Arial" pitchFamily="-1" charset="0"/>
              </a:rPr>
              <a:t>nd</a:t>
            </a:r>
            <a:r>
              <a:rPr lang="en-US" sz="2000" b="1" dirty="0" smtClean="0">
                <a:solidFill>
                  <a:srgbClr val="000000"/>
                </a:solidFill>
                <a:latin typeface="Arial" pitchFamily="-1" charset="0"/>
              </a:rPr>
              <a:t> law  </a:t>
            </a:r>
            <a:r>
              <a:rPr lang="en-US" sz="2000" b="1" i="1" dirty="0" smtClean="0">
                <a:solidFill>
                  <a:srgbClr val="000000"/>
                </a:solidFill>
                <a:latin typeface="Arial" pitchFamily="-1" charset="0"/>
              </a:rPr>
              <a:t>F = ma</a:t>
            </a:r>
            <a:r>
              <a:rPr lang="en-US" sz="2000" b="1" dirty="0" smtClean="0">
                <a:solidFill>
                  <a:srgbClr val="000000"/>
                </a:solidFill>
                <a:latin typeface="Arial" pitchFamily="-1" charset="0"/>
              </a:rPr>
              <a:t>)</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mass</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energy</a:t>
            </a:r>
          </a:p>
          <a:p>
            <a:pPr algn="l" eaLnBrk="1" hangingPunct="1"/>
            <a:r>
              <a:rPr lang="en-US" sz="2000" b="1" dirty="0">
                <a:solidFill>
                  <a:srgbClr val="000000"/>
                </a:solidFill>
                <a:latin typeface="Arial" pitchFamily="-1" charset="0"/>
              </a:rPr>
              <a:t> </a:t>
            </a:r>
            <a:r>
              <a:rPr lang="en-US" sz="2000" b="1" dirty="0" smtClean="0">
                <a:solidFill>
                  <a:srgbClr val="000000"/>
                </a:solidFill>
                <a:latin typeface="Arial" pitchFamily="-1" charset="0"/>
              </a:rPr>
              <a:t>       Conservation of water</a:t>
            </a:r>
          </a:p>
          <a:p>
            <a:pPr algn="l" eaLnBrk="1" hangingPunct="1"/>
            <a:r>
              <a:rPr lang="en-US" sz="2000" b="1" dirty="0" smtClean="0">
                <a:solidFill>
                  <a:srgbClr val="000000"/>
                </a:solidFill>
                <a:latin typeface="Arial" pitchFamily="-1" charset="0"/>
              </a:rPr>
              <a:t>	</a:t>
            </a:r>
          </a:p>
          <a:p>
            <a:pPr algn="l" eaLnBrk="1" hangingPunct="1"/>
            <a:r>
              <a:rPr lang="en-US" sz="2000" b="1" dirty="0" smtClean="0">
                <a:solidFill>
                  <a:schemeClr val="tx1"/>
                </a:solidFill>
                <a:latin typeface="Arial" pitchFamily="-1" charset="0"/>
              </a:rPr>
              <a:t>These must be put into a form that can be run</a:t>
            </a:r>
          </a:p>
          <a:p>
            <a:pPr algn="l" eaLnBrk="1" hangingPunct="1"/>
            <a:r>
              <a:rPr lang="en-US" sz="2000" b="1" dirty="0" smtClean="0">
                <a:solidFill>
                  <a:schemeClr val="tx1"/>
                </a:solidFill>
                <a:latin typeface="Arial" pitchFamily="-1" charset="0"/>
              </a:rPr>
              <a:t>on a computer…such as on a uniform lattice.</a:t>
            </a:r>
          </a:p>
          <a:p>
            <a:pPr algn="l" eaLnBrk="1" hangingPunct="1"/>
            <a:endParaRPr lang="en-US" sz="2000" b="1" dirty="0">
              <a:solidFill>
                <a:srgbClr val="D9D9D9"/>
              </a:solidFill>
              <a:latin typeface="Arial" pitchFamily="-1"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38724" y="2895600"/>
            <a:ext cx="2119476" cy="1676400"/>
          </a:xfrm>
          <a:prstGeom prst="rect">
            <a:avLst/>
          </a:prstGeom>
        </p:spPr>
      </p:pic>
      <p:sp>
        <p:nvSpPr>
          <p:cNvPr id="5" name="Cube 4"/>
          <p:cNvSpPr/>
          <p:nvPr/>
        </p:nvSpPr>
        <p:spPr bwMode="auto">
          <a:xfrm>
            <a:off x="2209800" y="5257800"/>
            <a:ext cx="3962400" cy="1295400"/>
          </a:xfrm>
          <a:prstGeom prst="cube">
            <a:avLst>
              <a:gd name="adj" fmla="val 96479"/>
            </a:avLst>
          </a:prstGeom>
          <a:solidFill>
            <a:srgbClr val="00CCB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6" name="Text Box 6"/>
          <p:cNvSpPr txBox="1">
            <a:spLocks noChangeArrowheads="1"/>
          </p:cNvSpPr>
          <p:nvPr/>
        </p:nvSpPr>
        <p:spPr bwMode="auto">
          <a:xfrm>
            <a:off x="5715000" y="4800600"/>
            <a:ext cx="3124200" cy="1631216"/>
          </a:xfrm>
          <a:prstGeom prst="rect">
            <a:avLst/>
          </a:prstGeom>
          <a:noFill/>
          <a:ln w="9525">
            <a:noFill/>
            <a:miter lim="800000"/>
            <a:headEnd/>
            <a:tailEnd/>
          </a:ln>
        </p:spPr>
        <p:txBody>
          <a:bodyPr wrap="square">
            <a:prstTxWarp prst="textNoShape">
              <a:avLst/>
            </a:prstTxWarp>
            <a:spAutoFit/>
          </a:bodyPr>
          <a:lstStyle/>
          <a:p>
            <a:pPr eaLnBrk="1" hangingPunct="1">
              <a:spcAft>
                <a:spcPts val="600"/>
              </a:spcAft>
            </a:pPr>
            <a:r>
              <a:rPr lang="en-US" sz="1800" b="1" dirty="0">
                <a:latin typeface="Arial" pitchFamily="-1" charset="0"/>
              </a:rPr>
              <a:t>Grid</a:t>
            </a:r>
            <a:r>
              <a:rPr lang="en-US" sz="1800" b="1" dirty="0" smtClean="0">
                <a:latin typeface="Arial" pitchFamily="-1" charset="0"/>
              </a:rPr>
              <a:t> spacing is typically:</a:t>
            </a:r>
          </a:p>
          <a:p>
            <a:pPr eaLnBrk="1" hangingPunct="1"/>
            <a:r>
              <a:rPr lang="en-US" sz="1800" b="1" u="sng" dirty="0" smtClean="0">
                <a:latin typeface="Arial" pitchFamily="-1" charset="0"/>
              </a:rPr>
              <a:t>Horizontal</a:t>
            </a:r>
            <a:endParaRPr lang="en-US" sz="1800" b="1" dirty="0" smtClean="0">
              <a:latin typeface="Arial" pitchFamily="-1" charset="0"/>
            </a:endParaRPr>
          </a:p>
          <a:p>
            <a:pPr eaLnBrk="1" hangingPunct="1">
              <a:spcAft>
                <a:spcPts val="600"/>
              </a:spcAft>
            </a:pPr>
            <a:r>
              <a:rPr lang="en-US" sz="1800" b="1" dirty="0" smtClean="0">
                <a:solidFill>
                  <a:srgbClr val="FF0000"/>
                </a:solidFill>
                <a:latin typeface="Arial" pitchFamily="-1" charset="0"/>
              </a:rPr>
              <a:t>~100 km</a:t>
            </a:r>
          </a:p>
          <a:p>
            <a:pPr eaLnBrk="1" hangingPunct="1"/>
            <a:r>
              <a:rPr lang="en-US" sz="1800" b="1" u="sng" dirty="0" smtClean="0">
                <a:latin typeface="Arial" pitchFamily="-1" charset="0"/>
              </a:rPr>
              <a:t>Vertical</a:t>
            </a:r>
            <a:endParaRPr lang="en-US" sz="1800" b="1" dirty="0" smtClean="0">
              <a:latin typeface="Arial" pitchFamily="-1" charset="0"/>
            </a:endParaRPr>
          </a:p>
          <a:p>
            <a:pPr eaLnBrk="1" hangingPunct="1"/>
            <a:r>
              <a:rPr lang="en-US" sz="1800" b="1" dirty="0" smtClean="0">
                <a:solidFill>
                  <a:srgbClr val="FF0000"/>
                </a:solidFill>
                <a:latin typeface="Arial" pitchFamily="-1" charset="0"/>
              </a:rPr>
              <a:t>~1.0 km</a:t>
            </a:r>
            <a:endParaRPr lang="en-US" sz="1800" b="1" dirty="0">
              <a:solidFill>
                <a:srgbClr val="FF0000"/>
              </a:solidFill>
              <a:latin typeface="Arial" pitchFamily="-1" charset="0"/>
            </a:endParaRPr>
          </a:p>
        </p:txBody>
      </p:sp>
      <p:sp>
        <p:nvSpPr>
          <p:cNvPr id="7" name="Text Box 5"/>
          <p:cNvSpPr txBox="1">
            <a:spLocks noChangeArrowheads="1"/>
          </p:cNvSpPr>
          <p:nvPr/>
        </p:nvSpPr>
        <p:spPr bwMode="auto">
          <a:xfrm>
            <a:off x="228600" y="5080337"/>
            <a:ext cx="2667000" cy="1015663"/>
          </a:xfrm>
          <a:prstGeom prst="rect">
            <a:avLst/>
          </a:prstGeom>
          <a:noFill/>
          <a:ln w="9525">
            <a:noFill/>
            <a:miter lim="800000"/>
            <a:headEnd/>
            <a:tailEnd/>
          </a:ln>
        </p:spPr>
        <p:txBody>
          <a:bodyPr wrap="square">
            <a:prstTxWarp prst="textNoShape">
              <a:avLst/>
            </a:prstTxWarp>
            <a:spAutoFit/>
          </a:bodyPr>
          <a:lstStyle/>
          <a:p>
            <a:pPr eaLnBrk="1" hangingPunct="1"/>
            <a:r>
              <a:rPr lang="en-US" sz="2000" b="1" i="1" dirty="0" smtClean="0">
                <a:latin typeface="Arial" pitchFamily="-1" charset="0"/>
              </a:rPr>
              <a:t>These </a:t>
            </a:r>
            <a:r>
              <a:rPr lang="en-US" sz="2000" b="1" i="1" dirty="0">
                <a:latin typeface="Arial" pitchFamily="-1" charset="0"/>
              </a:rPr>
              <a:t>are</a:t>
            </a:r>
            <a:r>
              <a:rPr lang="en-US" sz="2000" b="1" i="1" dirty="0" smtClean="0">
                <a:latin typeface="Arial" pitchFamily="-1" charset="0"/>
              </a:rPr>
              <a:t> “equally” spaced, horizontal grid boxes. </a:t>
            </a:r>
            <a:endParaRPr lang="en-US" sz="2000" b="1" i="1" dirty="0">
              <a:latin typeface="Arial" pitchFamily="-1" charset="0"/>
            </a:endParaRPr>
          </a:p>
        </p:txBody>
      </p:sp>
      <p:sp>
        <p:nvSpPr>
          <p:cNvPr id="9" name="TextBox 8"/>
          <p:cNvSpPr txBox="1"/>
          <p:nvPr/>
        </p:nvSpPr>
        <p:spPr>
          <a:xfrm>
            <a:off x="2540000" y="5308937"/>
            <a:ext cx="2971800" cy="1015663"/>
          </a:xfrm>
          <a:prstGeom prst="rect">
            <a:avLst/>
          </a:prstGeom>
          <a:noFill/>
        </p:spPr>
        <p:txBody>
          <a:bodyPr wrap="square" rtlCol="0">
            <a:spAutoFit/>
          </a:bodyPr>
          <a:lstStyle/>
          <a:p>
            <a:pPr algn="l"/>
            <a:r>
              <a:rPr lang="en-US" sz="2000" b="1" i="1" dirty="0" smtClean="0">
                <a:latin typeface="Arial" pitchFamily="-1" charset="0"/>
              </a:rPr>
              <a:t>           </a:t>
            </a:r>
            <a:r>
              <a:rPr lang="en-US" sz="2000" b="1" i="1" dirty="0" smtClean="0">
                <a:solidFill>
                  <a:schemeClr val="tx1"/>
                </a:solidFill>
                <a:latin typeface="Arial" pitchFamily="-1" charset="0"/>
              </a:rPr>
              <a:t>Models compute</a:t>
            </a:r>
          </a:p>
          <a:p>
            <a:pPr algn="l"/>
            <a:r>
              <a:rPr lang="en-US" sz="2000" b="1" i="1" dirty="0" smtClean="0">
                <a:solidFill>
                  <a:schemeClr val="tx1"/>
                </a:solidFill>
                <a:latin typeface="Arial" pitchFamily="-1" charset="0"/>
              </a:rPr>
              <a:t>     average conditions</a:t>
            </a:r>
          </a:p>
          <a:p>
            <a:pPr algn="l"/>
            <a:r>
              <a:rPr lang="en-US" sz="2000" b="1" i="1" dirty="0" smtClean="0">
                <a:solidFill>
                  <a:schemeClr val="tx1"/>
                </a:solidFill>
                <a:latin typeface="Arial" pitchFamily="-1" charset="0"/>
              </a:rPr>
              <a:t>  inside thin “wafers”</a:t>
            </a:r>
            <a:r>
              <a:rPr lang="en-US" sz="2000" b="1" i="1" dirty="0" smtClean="0">
                <a:latin typeface="Arial" pitchFamily="-1" charset="0"/>
              </a:rPr>
              <a:t>      </a:t>
            </a:r>
            <a:endParaRPr lang="en-US" sz="2000" b="1" i="1" dirty="0">
              <a:latin typeface="Arial" pitchFamily="-1" charset="0"/>
            </a:endParaRPr>
          </a:p>
        </p:txBody>
      </p:sp>
    </p:spTree>
    <p:extLst>
      <p:ext uri="{BB962C8B-B14F-4D97-AF65-F5344CB8AC3E}">
        <p14:creationId xmlns:p14="http://schemas.microsoft.com/office/powerpoint/2010/main" val="76909750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0"/>
            <a:ext cx="8229600" cy="1143000"/>
          </a:xfrm>
        </p:spPr>
        <p:txBody>
          <a:bodyPr/>
          <a:lstStyle/>
          <a:p>
            <a:r>
              <a:rPr lang="en-US" sz="3200" b="1" dirty="0" smtClean="0">
                <a:solidFill>
                  <a:schemeClr val="tx1"/>
                </a:solidFill>
                <a:ea typeface="ＭＳ Ｐゴシック" pitchFamily="-1" charset="-128"/>
                <a:cs typeface="ＭＳ Ｐゴシック" pitchFamily="-1" charset="-128"/>
              </a:rPr>
              <a:t>Model Grids</a:t>
            </a:r>
            <a:endParaRPr lang="en-US" sz="3200" b="1" dirty="0">
              <a:solidFill>
                <a:schemeClr val="tx1"/>
              </a:solidFill>
              <a:ea typeface="ＭＳ Ｐゴシック" pitchFamily="-1" charset="-128"/>
              <a:cs typeface="ＭＳ Ｐゴシック" pitchFamily="-1" charset="-128"/>
            </a:endParaRPr>
          </a:p>
        </p:txBody>
      </p:sp>
      <p:sp>
        <p:nvSpPr>
          <p:cNvPr id="63493" name="Text Box 5"/>
          <p:cNvSpPr txBox="1">
            <a:spLocks noChangeArrowheads="1"/>
          </p:cNvSpPr>
          <p:nvPr/>
        </p:nvSpPr>
        <p:spPr bwMode="auto">
          <a:xfrm>
            <a:off x="5867400" y="1416784"/>
            <a:ext cx="2667000" cy="1015663"/>
          </a:xfrm>
          <a:prstGeom prst="rect">
            <a:avLst/>
          </a:prstGeom>
          <a:noFill/>
          <a:ln w="9525">
            <a:noFill/>
            <a:miter lim="800000"/>
            <a:headEnd/>
            <a:tailEnd/>
          </a:ln>
        </p:spPr>
        <p:txBody>
          <a:bodyPr wrap="square">
            <a:prstTxWarp prst="textNoShape">
              <a:avLst/>
            </a:prstTxWarp>
            <a:spAutoFit/>
          </a:bodyPr>
          <a:lstStyle/>
          <a:p>
            <a:pPr eaLnBrk="1" hangingPunct="1"/>
            <a:r>
              <a:rPr lang="en-US" sz="2000" b="1" i="1" dirty="0" smtClean="0">
                <a:latin typeface="Arial" pitchFamily="-1" charset="0"/>
              </a:rPr>
              <a:t>These </a:t>
            </a:r>
            <a:r>
              <a:rPr lang="en-US" sz="2000" b="1" i="1" dirty="0">
                <a:latin typeface="Arial" pitchFamily="-1" charset="0"/>
              </a:rPr>
              <a:t>are</a:t>
            </a:r>
            <a:r>
              <a:rPr lang="en-US" sz="2000" b="1" i="1" dirty="0" smtClean="0">
                <a:latin typeface="Arial" pitchFamily="-1" charset="0"/>
              </a:rPr>
              <a:t> “equally” spaced, horizontal grid points. </a:t>
            </a:r>
            <a:endParaRPr lang="en-US" sz="2000" b="1" i="1" dirty="0">
              <a:latin typeface="Arial" pitchFamily="-1" charset="0"/>
            </a:endParaRPr>
          </a:p>
        </p:txBody>
      </p:sp>
      <p:sp>
        <p:nvSpPr>
          <p:cNvPr id="63494" name="Text Box 6"/>
          <p:cNvSpPr txBox="1">
            <a:spLocks noChangeArrowheads="1"/>
          </p:cNvSpPr>
          <p:nvPr/>
        </p:nvSpPr>
        <p:spPr bwMode="auto">
          <a:xfrm>
            <a:off x="5867400" y="4464784"/>
            <a:ext cx="3124200" cy="1631216"/>
          </a:xfrm>
          <a:prstGeom prst="rect">
            <a:avLst/>
          </a:prstGeom>
          <a:noFill/>
          <a:ln w="9525">
            <a:noFill/>
            <a:miter lim="800000"/>
            <a:headEnd/>
            <a:tailEnd/>
          </a:ln>
        </p:spPr>
        <p:txBody>
          <a:bodyPr wrap="square">
            <a:prstTxWarp prst="textNoShape">
              <a:avLst/>
            </a:prstTxWarp>
            <a:spAutoFit/>
          </a:bodyPr>
          <a:lstStyle/>
          <a:p>
            <a:pPr eaLnBrk="1" hangingPunct="1">
              <a:spcAft>
                <a:spcPts val="600"/>
              </a:spcAft>
            </a:pPr>
            <a:r>
              <a:rPr lang="en-US" sz="1800" b="1" dirty="0">
                <a:latin typeface="Arial" pitchFamily="-1" charset="0"/>
              </a:rPr>
              <a:t>Grid</a:t>
            </a:r>
            <a:r>
              <a:rPr lang="en-US" sz="1800" b="1" dirty="0" smtClean="0">
                <a:latin typeface="Arial" pitchFamily="-1" charset="0"/>
              </a:rPr>
              <a:t> spacing is typically:</a:t>
            </a:r>
          </a:p>
          <a:p>
            <a:pPr eaLnBrk="1" hangingPunct="1"/>
            <a:r>
              <a:rPr lang="en-US" sz="1800" b="1" u="sng" dirty="0" smtClean="0">
                <a:latin typeface="Arial" pitchFamily="-1" charset="0"/>
              </a:rPr>
              <a:t>Horizontal</a:t>
            </a:r>
            <a:endParaRPr lang="en-US" sz="1800" b="1" dirty="0" smtClean="0">
              <a:latin typeface="Arial" pitchFamily="-1" charset="0"/>
            </a:endParaRPr>
          </a:p>
          <a:p>
            <a:pPr eaLnBrk="1" hangingPunct="1">
              <a:spcAft>
                <a:spcPts val="600"/>
              </a:spcAft>
            </a:pPr>
            <a:r>
              <a:rPr lang="en-US" sz="1800" b="1" dirty="0" smtClean="0">
                <a:solidFill>
                  <a:srgbClr val="FF0000"/>
                </a:solidFill>
                <a:latin typeface="Arial" pitchFamily="-1" charset="0"/>
              </a:rPr>
              <a:t>100’s of kilometers</a:t>
            </a:r>
          </a:p>
          <a:p>
            <a:pPr eaLnBrk="1" hangingPunct="1"/>
            <a:r>
              <a:rPr lang="en-US" sz="1800" b="1" u="sng" dirty="0" smtClean="0">
                <a:latin typeface="Arial" pitchFamily="-1" charset="0"/>
              </a:rPr>
              <a:t>Vertical</a:t>
            </a:r>
            <a:endParaRPr lang="en-US" sz="1800" b="1" dirty="0" smtClean="0">
              <a:latin typeface="Arial" pitchFamily="-1" charset="0"/>
            </a:endParaRPr>
          </a:p>
          <a:p>
            <a:pPr eaLnBrk="1" hangingPunct="1"/>
            <a:r>
              <a:rPr lang="en-US" sz="1800" b="1" dirty="0" smtClean="0">
                <a:solidFill>
                  <a:srgbClr val="FF0000"/>
                </a:solidFill>
                <a:latin typeface="Arial" pitchFamily="-1" charset="0"/>
              </a:rPr>
              <a:t>100-1000’s of meters</a:t>
            </a:r>
            <a:endParaRPr lang="en-US" sz="1800" b="1" dirty="0">
              <a:solidFill>
                <a:srgbClr val="FF0000"/>
              </a:solidFill>
              <a:latin typeface="Arial" pitchFamily="-1" charset="0"/>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8600" y="1591732"/>
            <a:ext cx="5410200" cy="4279198"/>
          </a:xfrm>
          <a:prstGeom prst="rect">
            <a:avLst/>
          </a:prstGeom>
        </p:spPr>
      </p:pic>
      <p:sp>
        <p:nvSpPr>
          <p:cNvPr id="9" name="TextBox 8"/>
          <p:cNvSpPr txBox="1"/>
          <p:nvPr/>
        </p:nvSpPr>
        <p:spPr>
          <a:xfrm>
            <a:off x="152400" y="5855955"/>
            <a:ext cx="5486400" cy="307777"/>
          </a:xfrm>
          <a:prstGeom prst="rect">
            <a:avLst/>
          </a:prstGeom>
          <a:noFill/>
        </p:spPr>
        <p:txBody>
          <a:bodyPr wrap="square" rtlCol="0">
            <a:spAutoFit/>
          </a:bodyPr>
          <a:lstStyle/>
          <a:p>
            <a:pPr algn="ctr"/>
            <a:r>
              <a:rPr lang="en-US" sz="1400" dirty="0" smtClean="0">
                <a:hlinkClick r:id="rId4"/>
              </a:rPr>
              <a:t>https://www.e-education.psu.edu/worldofweather/book/export/html/2026</a:t>
            </a:r>
            <a:endParaRPr lang="en-US" sz="1400" dirty="0"/>
          </a:p>
        </p:txBody>
      </p:sp>
      <p:sp>
        <p:nvSpPr>
          <p:cNvPr id="3" name="TextBox 2"/>
          <p:cNvSpPr txBox="1"/>
          <p:nvPr/>
        </p:nvSpPr>
        <p:spPr>
          <a:xfrm>
            <a:off x="5852583" y="2407384"/>
            <a:ext cx="2667000" cy="1015663"/>
          </a:xfrm>
          <a:prstGeom prst="rect">
            <a:avLst/>
          </a:prstGeom>
          <a:noFill/>
        </p:spPr>
        <p:txBody>
          <a:bodyPr wrap="square" rtlCol="0">
            <a:spAutoFit/>
          </a:bodyPr>
          <a:lstStyle/>
          <a:p>
            <a:r>
              <a:rPr lang="en-US" sz="2000" b="1" i="1" dirty="0" smtClean="0">
                <a:latin typeface="Arial" pitchFamily="-1" charset="0"/>
              </a:rPr>
              <a:t>Models compute average conditions inside thin “wafers”.</a:t>
            </a:r>
            <a:endParaRPr lang="en-US" sz="2000" b="1" i="1" dirty="0">
              <a:latin typeface="Arial" pitchFamily="-1" charset="0"/>
            </a:endParaRPr>
          </a:p>
        </p:txBody>
      </p:sp>
      <p:sp>
        <p:nvSpPr>
          <p:cNvPr id="2" name="Cube 1"/>
          <p:cNvSpPr/>
          <p:nvPr/>
        </p:nvSpPr>
        <p:spPr bwMode="auto">
          <a:xfrm>
            <a:off x="5867400" y="3491117"/>
            <a:ext cx="2819400" cy="914400"/>
          </a:xfrm>
          <a:prstGeom prst="cube">
            <a:avLst>
              <a:gd name="adj" fmla="val 96479"/>
            </a:avLst>
          </a:prstGeom>
          <a:solidFill>
            <a:srgbClr val="00CCB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4272107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330200" y="381000"/>
            <a:ext cx="8128000" cy="6096000"/>
          </a:xfrm>
          <a:prstGeom prst="rect">
            <a:avLst/>
          </a:prstGeom>
        </p:spPr>
      </p:pic>
      <p:sp>
        <p:nvSpPr>
          <p:cNvPr id="5" name="TextBox 4"/>
          <p:cNvSpPr txBox="1"/>
          <p:nvPr/>
        </p:nvSpPr>
        <p:spPr>
          <a:xfrm>
            <a:off x="591261" y="6146800"/>
            <a:ext cx="1237538" cy="276999"/>
          </a:xfrm>
          <a:prstGeom prst="rect">
            <a:avLst/>
          </a:prstGeom>
          <a:noFill/>
        </p:spPr>
        <p:txBody>
          <a:bodyPr wrap="none" rtlCol="0">
            <a:spAutoFit/>
          </a:bodyPr>
          <a:lstStyle/>
          <a:p>
            <a:r>
              <a:rPr lang="en-US" sz="1200" dirty="0" smtClean="0">
                <a:hlinkClick r:id="rId3"/>
              </a:rPr>
              <a:t>www2.ucar.edu</a:t>
            </a:r>
            <a:endParaRPr lang="en-US" sz="1200" dirty="0"/>
          </a:p>
        </p:txBody>
      </p:sp>
      <p:sp>
        <p:nvSpPr>
          <p:cNvPr id="6" name="TextBox 5"/>
          <p:cNvSpPr txBox="1"/>
          <p:nvPr/>
        </p:nvSpPr>
        <p:spPr>
          <a:xfrm>
            <a:off x="5250415" y="1447800"/>
            <a:ext cx="3893585" cy="1323439"/>
          </a:xfrm>
          <a:prstGeom prst="rect">
            <a:avLst/>
          </a:prstGeom>
          <a:noFill/>
        </p:spPr>
        <p:txBody>
          <a:bodyPr wrap="square" rtlCol="0">
            <a:spAutoFit/>
          </a:bodyPr>
          <a:lstStyle/>
          <a:p>
            <a:pPr algn="l"/>
            <a:r>
              <a:rPr lang="en-US" sz="2000" dirty="0" smtClean="0"/>
              <a:t>What do models do accurately?</a:t>
            </a:r>
          </a:p>
          <a:p>
            <a:pPr algn="l"/>
            <a:r>
              <a:rPr lang="en-US" sz="2000" dirty="0" smtClean="0"/>
              <a:t>	Exchanges between </a:t>
            </a:r>
            <a:endParaRPr lang="en-US" sz="2000" dirty="0"/>
          </a:p>
          <a:p>
            <a:pPr algn="l"/>
            <a:r>
              <a:rPr lang="en-US" sz="2000" dirty="0" smtClean="0"/>
              <a:t>		grid boxes </a:t>
            </a:r>
          </a:p>
          <a:p>
            <a:pPr algn="l"/>
            <a:r>
              <a:rPr lang="en-US" sz="2000" dirty="0" smtClean="0"/>
              <a:t>		by the wind.</a:t>
            </a:r>
            <a:endParaRPr lang="en-US" sz="2000" dirty="0"/>
          </a:p>
        </p:txBody>
      </p:sp>
    </p:spTree>
    <p:extLst>
      <p:ext uri="{BB962C8B-B14F-4D97-AF65-F5344CB8AC3E}">
        <p14:creationId xmlns:p14="http://schemas.microsoft.com/office/powerpoint/2010/main" val="183807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7" name="Rectangle 3"/>
          <p:cNvSpPr>
            <a:spLocks noChangeArrowheads="1"/>
          </p:cNvSpPr>
          <p:nvPr/>
        </p:nvSpPr>
        <p:spPr bwMode="auto">
          <a:xfrm>
            <a:off x="685800" y="76200"/>
            <a:ext cx="7772400" cy="1143000"/>
          </a:xfrm>
          <a:prstGeom prst="rect">
            <a:avLst/>
          </a:prstGeom>
          <a:noFill/>
          <a:ln w="9525">
            <a:noFill/>
            <a:miter lim="800000"/>
            <a:headEnd/>
            <a:tailEnd/>
          </a:ln>
        </p:spPr>
        <p:txBody>
          <a:bodyPr anchor="ctr">
            <a:prstTxWarp prst="textNoShape">
              <a:avLst/>
            </a:prstTxWarp>
          </a:bodyPr>
          <a:lstStyle/>
          <a:p>
            <a:pPr algn="ctr"/>
            <a:r>
              <a:rPr lang="en-US" sz="4400"/>
              <a:t>Model Grids</a:t>
            </a:r>
          </a:p>
        </p:txBody>
      </p:sp>
      <p:pic>
        <p:nvPicPr>
          <p:cNvPr id="4" name="Picture 3"/>
          <p:cNvPicPr>
            <a:picLocks noChangeAspect="1"/>
          </p:cNvPicPr>
          <p:nvPr/>
        </p:nvPicPr>
        <p:blipFill>
          <a:blip r:embed="rId3"/>
          <a:stretch>
            <a:fillRect/>
          </a:stretch>
        </p:blipFill>
        <p:spPr>
          <a:xfrm>
            <a:off x="1910952" y="0"/>
            <a:ext cx="7233048" cy="6858000"/>
          </a:xfrm>
          <a:prstGeom prst="rect">
            <a:avLst/>
          </a:prstGeom>
        </p:spPr>
      </p:pic>
      <p:sp>
        <p:nvSpPr>
          <p:cNvPr id="5" name="TextBox 4"/>
          <p:cNvSpPr txBox="1"/>
          <p:nvPr/>
        </p:nvSpPr>
        <p:spPr>
          <a:xfrm>
            <a:off x="2514600" y="5257800"/>
            <a:ext cx="2971800" cy="1015663"/>
          </a:xfrm>
          <a:prstGeom prst="rect">
            <a:avLst/>
          </a:prstGeom>
          <a:noFill/>
        </p:spPr>
        <p:txBody>
          <a:bodyPr wrap="square" rtlCol="0">
            <a:spAutoFit/>
          </a:bodyPr>
          <a:lstStyle/>
          <a:p>
            <a:pPr algn="ctr"/>
            <a:r>
              <a:rPr lang="en-US" sz="2000" b="1" dirty="0" smtClean="0"/>
              <a:t>Computers forecast average conditions inside a thin box</a:t>
            </a:r>
            <a:endParaRPr lang="en-US" sz="2000" b="1" dirty="0"/>
          </a:p>
        </p:txBody>
      </p:sp>
      <p:sp>
        <p:nvSpPr>
          <p:cNvPr id="6" name="Rectangle 3"/>
          <p:cNvSpPr>
            <a:spLocks noChangeArrowheads="1"/>
          </p:cNvSpPr>
          <p:nvPr/>
        </p:nvSpPr>
        <p:spPr bwMode="auto">
          <a:xfrm>
            <a:off x="304800" y="0"/>
            <a:ext cx="3810000" cy="990600"/>
          </a:xfrm>
          <a:prstGeom prst="rect">
            <a:avLst/>
          </a:prstGeom>
          <a:noFill/>
          <a:ln w="9525">
            <a:noFill/>
            <a:miter lim="800000"/>
            <a:headEnd/>
            <a:tailEnd/>
          </a:ln>
        </p:spPr>
        <p:txBody>
          <a:bodyPr anchor="ctr">
            <a:prstTxWarp prst="textNoShape">
              <a:avLst/>
            </a:prstTxWarp>
          </a:bodyPr>
          <a:lstStyle/>
          <a:p>
            <a:pPr algn="ctr"/>
            <a:r>
              <a:rPr lang="en-US" sz="4000" dirty="0" smtClean="0"/>
              <a:t>Climate Models</a:t>
            </a:r>
            <a:endParaRPr lang="en-US" sz="4000" dirty="0"/>
          </a:p>
        </p:txBody>
      </p:sp>
      <p:sp>
        <p:nvSpPr>
          <p:cNvPr id="2" name="Rectangle 1"/>
          <p:cNvSpPr/>
          <p:nvPr/>
        </p:nvSpPr>
        <p:spPr>
          <a:xfrm>
            <a:off x="2438400" y="1549400"/>
            <a:ext cx="1676400" cy="1517338"/>
          </a:xfrm>
          <a:prstGeom prst="rect">
            <a:avLst/>
          </a:prstGeom>
        </p:spPr>
        <p:txBody>
          <a:bodyPr wrap="square">
            <a:spAutoFit/>
          </a:bodyPr>
          <a:lstStyle/>
          <a:p>
            <a:pPr algn="ctr" eaLnBrk="1" hangingPunct="1">
              <a:lnSpc>
                <a:spcPct val="80000"/>
              </a:lnSpc>
              <a:spcAft>
                <a:spcPts val="600"/>
              </a:spcAft>
            </a:pPr>
            <a:r>
              <a:rPr lang="en-US" sz="1800" b="1" dirty="0" smtClean="0">
                <a:solidFill>
                  <a:srgbClr val="FF0000"/>
                </a:solidFill>
                <a:effectLst>
                  <a:outerShdw blurRad="50800" dist="38100" dir="2700000" algn="tl" rotWithShape="0">
                    <a:srgbClr val="000000">
                      <a:alpha val="59000"/>
                    </a:srgbClr>
                  </a:outerShdw>
                </a:effectLst>
                <a:latin typeface="Times"/>
              </a:rPr>
              <a:t>100 km </a:t>
            </a:r>
          </a:p>
          <a:p>
            <a:pPr algn="ctr" eaLnBrk="1" hangingPunct="1">
              <a:lnSpc>
                <a:spcPct val="80000"/>
              </a:lnSpc>
              <a:spcAft>
                <a:spcPts val="600"/>
              </a:spcAft>
            </a:pPr>
            <a:endParaRPr lang="en-US" sz="1800" b="1" dirty="0" smtClean="0">
              <a:solidFill>
                <a:srgbClr val="FF0000"/>
              </a:solidFill>
              <a:effectLst>
                <a:outerShdw blurRad="50800" dist="38100" dir="2700000" algn="tl" rotWithShape="0">
                  <a:srgbClr val="000000">
                    <a:alpha val="59000"/>
                  </a:srgbClr>
                </a:outerShdw>
              </a:effectLst>
              <a:latin typeface="Times"/>
            </a:endParaRPr>
          </a:p>
          <a:p>
            <a:pPr algn="ctr" eaLnBrk="1" hangingPunct="1">
              <a:lnSpc>
                <a:spcPct val="80000"/>
              </a:lnSpc>
              <a:spcAft>
                <a:spcPts val="600"/>
              </a:spcAft>
            </a:pPr>
            <a:endParaRPr lang="en-US" sz="1800" b="1" dirty="0">
              <a:solidFill>
                <a:srgbClr val="FF0000"/>
              </a:solidFill>
              <a:effectLst>
                <a:outerShdw blurRad="50800" dist="38100" dir="2700000" algn="tl" rotWithShape="0">
                  <a:srgbClr val="000000">
                    <a:alpha val="59000"/>
                  </a:srgbClr>
                </a:outerShdw>
              </a:effectLst>
              <a:latin typeface="Times"/>
            </a:endParaRPr>
          </a:p>
          <a:p>
            <a:pPr algn="ctr" eaLnBrk="1" hangingPunct="1">
              <a:lnSpc>
                <a:spcPct val="80000"/>
              </a:lnSpc>
              <a:spcAft>
                <a:spcPts val="600"/>
              </a:spcAft>
            </a:pPr>
            <a:endParaRPr lang="en-US" sz="1800" b="1" dirty="0" smtClean="0">
              <a:solidFill>
                <a:srgbClr val="FF0000"/>
              </a:solidFill>
              <a:effectLst>
                <a:outerShdw blurRad="50800" dist="38100" dir="2700000" algn="tl" rotWithShape="0">
                  <a:srgbClr val="000000">
                    <a:alpha val="59000"/>
                  </a:srgbClr>
                </a:outerShdw>
              </a:effectLst>
              <a:latin typeface="Times"/>
            </a:endParaRPr>
          </a:p>
          <a:p>
            <a:pPr algn="ctr" eaLnBrk="1" hangingPunct="1">
              <a:lnSpc>
                <a:spcPct val="80000"/>
              </a:lnSpc>
              <a:spcAft>
                <a:spcPts val="600"/>
              </a:spcAft>
            </a:pPr>
            <a:r>
              <a:rPr lang="en-US" sz="1800" b="1" dirty="0" smtClean="0">
                <a:solidFill>
                  <a:srgbClr val="FF0000"/>
                </a:solidFill>
                <a:effectLst>
                  <a:outerShdw blurRad="50800" dist="38100" dir="2700000" algn="tl" rotWithShape="0">
                    <a:srgbClr val="000000">
                      <a:alpha val="59000"/>
                    </a:srgbClr>
                  </a:outerShdw>
                </a:effectLst>
                <a:latin typeface="Times"/>
              </a:rPr>
              <a:t>100-1000 m</a:t>
            </a:r>
            <a:endParaRPr lang="en-US" sz="1800" b="1" dirty="0">
              <a:solidFill>
                <a:srgbClr val="FF0000"/>
              </a:solidFill>
              <a:effectLst>
                <a:outerShdw blurRad="50800" dist="38100" dir="2700000" algn="tl" rotWithShape="0">
                  <a:srgbClr val="000000">
                    <a:alpha val="59000"/>
                  </a:srgbClr>
                </a:outerShdw>
              </a:effectLst>
              <a:latin typeface="Times"/>
            </a:endParaRPr>
          </a:p>
        </p:txBody>
      </p:sp>
      <p:sp>
        <p:nvSpPr>
          <p:cNvPr id="3" name="TextBox 2"/>
          <p:cNvSpPr txBox="1"/>
          <p:nvPr/>
        </p:nvSpPr>
        <p:spPr>
          <a:xfrm>
            <a:off x="1080911" y="3581400"/>
            <a:ext cx="2057400" cy="338554"/>
          </a:xfrm>
          <a:prstGeom prst="rect">
            <a:avLst/>
          </a:prstGeom>
          <a:noFill/>
        </p:spPr>
        <p:txBody>
          <a:bodyPr wrap="square" rtlCol="0">
            <a:spAutoFit/>
          </a:bodyPr>
          <a:lstStyle/>
          <a:p>
            <a:pPr algn="ctr"/>
            <a:r>
              <a:rPr lang="en-US" sz="1600" dirty="0" smtClean="0">
                <a:solidFill>
                  <a:srgbClr val="FF0000"/>
                </a:solidFill>
                <a:latin typeface="Arial"/>
                <a:cs typeface="Arial"/>
              </a:rPr>
              <a:t>Shoreline Grid Box</a:t>
            </a:r>
            <a:endParaRPr lang="en-US" sz="1600" dirty="0">
              <a:solidFill>
                <a:srgbClr val="FF0000"/>
              </a:solidFill>
              <a:latin typeface="Arial"/>
              <a:cs typeface="Arial"/>
            </a:endParaRPr>
          </a:p>
        </p:txBody>
      </p:sp>
      <p:pic>
        <p:nvPicPr>
          <p:cNvPr id="9" name="Picture 5"/>
          <p:cNvPicPr>
            <a:picLocks noChangeArrowheads="1"/>
          </p:cNvPicPr>
          <p:nvPr/>
        </p:nvPicPr>
        <p:blipFill>
          <a:blip r:embed="rId4"/>
          <a:srcRect/>
          <a:stretch>
            <a:fillRect/>
          </a:stretch>
        </p:blipFill>
        <p:spPr bwMode="auto">
          <a:xfrm>
            <a:off x="-10313" y="3197733"/>
            <a:ext cx="5435600" cy="3676142"/>
          </a:xfrm>
          <a:prstGeom prst="rect">
            <a:avLst/>
          </a:prstGeom>
          <a:noFill/>
          <a:ln w="9525">
            <a:noFill/>
            <a:miter lim="800000"/>
            <a:headEnd/>
            <a:tailEnd/>
          </a:ln>
        </p:spPr>
      </p:pic>
      <p:sp>
        <p:nvSpPr>
          <p:cNvPr id="10" name="Text Box 6"/>
          <p:cNvSpPr txBox="1">
            <a:spLocks noChangeArrowheads="1"/>
          </p:cNvSpPr>
          <p:nvPr/>
        </p:nvSpPr>
        <p:spPr bwMode="auto">
          <a:xfrm>
            <a:off x="1752600" y="6415556"/>
            <a:ext cx="3441700" cy="338554"/>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en-US" sz="1600" b="1" dirty="0">
                <a:solidFill>
                  <a:schemeClr val="bg1"/>
                </a:solidFill>
              </a:rPr>
              <a:t>Stuff falls between the cracks</a:t>
            </a:r>
          </a:p>
        </p:txBody>
      </p:sp>
      <p:sp>
        <p:nvSpPr>
          <p:cNvPr id="7" name="TextBox 6"/>
          <p:cNvSpPr txBox="1"/>
          <p:nvPr/>
        </p:nvSpPr>
        <p:spPr>
          <a:xfrm>
            <a:off x="5562600" y="5048071"/>
            <a:ext cx="3429000" cy="1477328"/>
          </a:xfrm>
          <a:prstGeom prst="rect">
            <a:avLst/>
          </a:prstGeom>
          <a:noFill/>
        </p:spPr>
        <p:txBody>
          <a:bodyPr wrap="square" rtlCol="0">
            <a:spAutoFit/>
          </a:bodyPr>
          <a:lstStyle/>
          <a:p>
            <a:r>
              <a:rPr lang="en-US" sz="1800" b="1" dirty="0" smtClean="0">
                <a:solidFill>
                  <a:srgbClr val="0000FF"/>
                </a:solidFill>
              </a:rPr>
              <a:t>Parameterizations – </a:t>
            </a:r>
          </a:p>
          <a:p>
            <a:r>
              <a:rPr lang="en-US" sz="1800" b="1" dirty="0" smtClean="0">
                <a:solidFill>
                  <a:srgbClr val="0000FF"/>
                </a:solidFill>
              </a:rPr>
              <a:t>Model must approximate fine-scale physics from grid-box values of</a:t>
            </a:r>
          </a:p>
          <a:p>
            <a:r>
              <a:rPr lang="en-US" sz="1800" b="1" dirty="0" smtClean="0">
                <a:solidFill>
                  <a:srgbClr val="0000FF"/>
                </a:solidFill>
              </a:rPr>
              <a:t>Wind-Temp-Moisture. </a:t>
            </a:r>
            <a:endParaRPr lang="en-US" sz="1800" b="1" dirty="0">
              <a:solidFill>
                <a:srgbClr val="0000FF"/>
              </a:solidFill>
            </a:endParaRPr>
          </a:p>
        </p:txBody>
      </p:sp>
      <p:sp>
        <p:nvSpPr>
          <p:cNvPr id="8" name="TextBox 7"/>
          <p:cNvSpPr txBox="1"/>
          <p:nvPr/>
        </p:nvSpPr>
        <p:spPr>
          <a:xfrm>
            <a:off x="8229600" y="4142601"/>
            <a:ext cx="655273" cy="276999"/>
          </a:xfrm>
          <a:prstGeom prst="rect">
            <a:avLst/>
          </a:prstGeom>
          <a:noFill/>
        </p:spPr>
        <p:txBody>
          <a:bodyPr wrap="none" rtlCol="0">
            <a:spAutoFit/>
          </a:bodyPr>
          <a:lstStyle/>
          <a:p>
            <a:pPr algn="l"/>
            <a:r>
              <a:rPr lang="en-US" sz="1200" dirty="0" smtClean="0">
                <a:hlinkClick r:id="rId5"/>
              </a:rPr>
              <a:t>NOAA</a:t>
            </a:r>
            <a:endParaRPr lang="en-US" sz="1200" dirty="0"/>
          </a:p>
        </p:txBody>
      </p:sp>
      <p:sp>
        <p:nvSpPr>
          <p:cNvPr id="11" name="TextBox 10"/>
          <p:cNvSpPr txBox="1"/>
          <p:nvPr/>
        </p:nvSpPr>
        <p:spPr>
          <a:xfrm>
            <a:off x="1566649" y="3257356"/>
            <a:ext cx="3777446" cy="646331"/>
          </a:xfrm>
          <a:prstGeom prst="rect">
            <a:avLst/>
          </a:prstGeom>
          <a:noFill/>
        </p:spPr>
        <p:txBody>
          <a:bodyPr wrap="none" rtlCol="0">
            <a:spAutoFit/>
          </a:bodyPr>
          <a:lstStyle/>
          <a:p>
            <a:r>
              <a:rPr lang="en-US" sz="1800" b="1" dirty="0" smtClean="0">
                <a:solidFill>
                  <a:srgbClr val="0000FF"/>
                </a:solidFill>
              </a:rPr>
              <a:t>Representation of sub-grid cell</a:t>
            </a:r>
          </a:p>
          <a:p>
            <a:r>
              <a:rPr lang="en-US" sz="1800" b="1" dirty="0" smtClean="0">
                <a:solidFill>
                  <a:srgbClr val="0000FF"/>
                </a:solidFill>
              </a:rPr>
              <a:t> physics is not straightforward</a:t>
            </a:r>
            <a:endParaRPr lang="en-US" sz="1800" b="1" dirty="0">
              <a:solidFill>
                <a:srgbClr val="0000FF"/>
              </a:solidFill>
            </a:endParaRPr>
          </a:p>
        </p:txBody>
      </p:sp>
    </p:spTree>
    <p:extLst>
      <p:ext uri="{BB962C8B-B14F-4D97-AF65-F5344CB8AC3E}">
        <p14:creationId xmlns:p14="http://schemas.microsoft.com/office/powerpoint/2010/main" val="320643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3" name="Rectangle 20"/>
          <p:cNvSpPr>
            <a:spLocks noChangeArrowheads="1"/>
          </p:cNvSpPr>
          <p:nvPr/>
        </p:nvSpPr>
        <p:spPr bwMode="auto">
          <a:xfrm>
            <a:off x="1625600" y="3365500"/>
            <a:ext cx="2095500" cy="1778000"/>
          </a:xfrm>
          <a:prstGeom prst="rect">
            <a:avLst/>
          </a:prstGeom>
          <a:solidFill>
            <a:srgbClr val="00FF00">
              <a:alpha val="14902"/>
            </a:srgbClr>
          </a:solidFill>
          <a:ln w="38100">
            <a:solidFill>
              <a:srgbClr val="00FF00"/>
            </a:solidFill>
            <a:miter lim="800000"/>
            <a:headEnd/>
            <a:tailEnd/>
          </a:ln>
        </p:spPr>
        <p:txBody>
          <a:bodyPr wrap="none" anchor="ctr">
            <a:prstTxWarp prst="textNoShape">
              <a:avLst/>
            </a:prstTxWarp>
          </a:bodyPr>
          <a:lstStyle/>
          <a:p>
            <a:endParaRPr lang="en-US"/>
          </a:p>
        </p:txBody>
      </p:sp>
      <p:sp>
        <p:nvSpPr>
          <p:cNvPr id="79875" name="Rectangle 2"/>
          <p:cNvSpPr>
            <a:spLocks noGrp="1" noChangeArrowheads="1"/>
          </p:cNvSpPr>
          <p:nvPr>
            <p:ph type="title"/>
          </p:nvPr>
        </p:nvSpPr>
        <p:spPr>
          <a:noFill/>
        </p:spPr>
        <p:txBody>
          <a:bodyPr/>
          <a:lstStyle/>
          <a:p>
            <a:r>
              <a:rPr lang="en-US" sz="3600" b="1">
                <a:ea typeface="ＭＳ Ｐゴシック" pitchFamily="-1" charset="-128"/>
                <a:cs typeface="ＭＳ Ｐゴシック" pitchFamily="-1" charset="-128"/>
              </a:rPr>
              <a:t>“A Lot Happens Inside a Grid Box”</a:t>
            </a:r>
            <a:br>
              <a:rPr lang="en-US" sz="3600" b="1">
                <a:ea typeface="ＭＳ Ｐゴシック" pitchFamily="-1" charset="-128"/>
                <a:cs typeface="ＭＳ Ｐゴシック" pitchFamily="-1" charset="-128"/>
              </a:rPr>
            </a:br>
            <a:r>
              <a:rPr lang="en-US" sz="2800" b="1" i="1">
                <a:ea typeface="ＭＳ Ｐゴシック" pitchFamily="-1" charset="-128"/>
                <a:cs typeface="ＭＳ Ｐゴシック" pitchFamily="-1" charset="-128"/>
              </a:rPr>
              <a:t>(Tom Hamill, CDC/NOAA)</a:t>
            </a:r>
            <a:endParaRPr lang="en-US" sz="3600" b="1">
              <a:ea typeface="ＭＳ Ｐゴシック" pitchFamily="-1" charset="-128"/>
              <a:cs typeface="ＭＳ Ｐゴシック" pitchFamily="-1" charset="-128"/>
            </a:endParaRPr>
          </a:p>
        </p:txBody>
      </p:sp>
      <p:sp>
        <p:nvSpPr>
          <p:cNvPr id="79876" name="Rectangle 4"/>
          <p:cNvSpPr>
            <a:spLocks noGrp="1" noChangeArrowheads="1"/>
          </p:cNvSpPr>
          <p:nvPr>
            <p:ph type="body" idx="1"/>
          </p:nvPr>
        </p:nvSpPr>
        <p:spPr>
          <a:xfrm>
            <a:off x="5257800" y="2362200"/>
            <a:ext cx="3581400" cy="3200400"/>
          </a:xfrm>
        </p:spPr>
        <p:txBody>
          <a:bodyPr/>
          <a:lstStyle/>
          <a:p>
            <a:pPr>
              <a:spcBef>
                <a:spcPct val="0"/>
              </a:spcBef>
              <a:spcAft>
                <a:spcPts val="0"/>
              </a:spcAft>
              <a:buFontTx/>
              <a:buNone/>
            </a:pPr>
            <a:r>
              <a:rPr lang="en-US" sz="2000" b="1" dirty="0">
                <a:ea typeface="ＭＳ Ｐゴシック" pitchFamily="-1" charset="-128"/>
                <a:cs typeface="ＭＳ Ｐゴシック" pitchFamily="-1" charset="-128"/>
              </a:rPr>
              <a:t>Approximate size of a grid box for a climate model that is run by NOAA.</a:t>
            </a:r>
          </a:p>
          <a:p>
            <a:pPr>
              <a:spcBef>
                <a:spcPct val="0"/>
              </a:spcBef>
              <a:spcAft>
                <a:spcPts val="0"/>
              </a:spcAft>
              <a:buFontTx/>
              <a:buNone/>
            </a:pPr>
            <a:endParaRPr lang="en-US" sz="2000" b="1" dirty="0">
              <a:ea typeface="ＭＳ Ｐゴシック" pitchFamily="-1" charset="-128"/>
              <a:cs typeface="ＭＳ Ｐゴシック" pitchFamily="-1" charset="-128"/>
            </a:endParaRPr>
          </a:p>
          <a:p>
            <a:pPr marL="347472">
              <a:spcBef>
                <a:spcPct val="0"/>
              </a:spcBef>
              <a:spcAft>
                <a:spcPts val="0"/>
              </a:spcAft>
              <a:buFontTx/>
              <a:buNone/>
            </a:pPr>
            <a:r>
              <a:rPr lang="en-US" sz="2000" b="1" dirty="0">
                <a:ea typeface="ＭＳ Ｐゴシック" pitchFamily="-1" charset="-128"/>
                <a:cs typeface="ＭＳ Ｐゴシック" pitchFamily="-1" charset="-128"/>
              </a:rPr>
              <a:t>Note </a:t>
            </a:r>
            <a:r>
              <a:rPr lang="en-US" sz="2000" b="1" dirty="0" smtClean="0">
                <a:ea typeface="ＭＳ Ｐゴシック" pitchFamily="-1" charset="-128"/>
                <a:cs typeface="ＭＳ Ｐゴシック" pitchFamily="-1" charset="-128"/>
              </a:rPr>
              <a:t>Spatial Differences in      Elevation </a:t>
            </a:r>
            <a:endParaRPr lang="en-US" sz="2000" b="1" dirty="0">
              <a:ea typeface="ＭＳ Ｐゴシック" pitchFamily="-1" charset="-128"/>
              <a:cs typeface="ＭＳ Ｐゴシック" pitchFamily="-1" charset="-128"/>
            </a:endParaRPr>
          </a:p>
          <a:p>
            <a:pPr marL="347472">
              <a:spcBef>
                <a:spcPct val="0"/>
              </a:spcBef>
              <a:spcAft>
                <a:spcPts val="0"/>
              </a:spcAft>
              <a:buFontTx/>
              <a:buNone/>
            </a:pPr>
            <a:r>
              <a:rPr lang="en-US" sz="2000" b="1" dirty="0">
                <a:ea typeface="ＭＳ Ｐゴシック" pitchFamily="-1" charset="-128"/>
                <a:cs typeface="ＭＳ Ｐゴシック" pitchFamily="-1" charset="-128"/>
              </a:rPr>
              <a:t>	Ground Cover </a:t>
            </a:r>
          </a:p>
          <a:p>
            <a:pPr marL="347472">
              <a:spcBef>
                <a:spcPct val="0"/>
              </a:spcBef>
              <a:spcAft>
                <a:spcPts val="0"/>
              </a:spcAft>
              <a:buFontTx/>
              <a:buNone/>
            </a:pPr>
            <a:r>
              <a:rPr lang="en-US" sz="2000" b="1" dirty="0">
                <a:ea typeface="ＭＳ Ｐゴシック" pitchFamily="-1" charset="-128"/>
                <a:cs typeface="ＭＳ Ｐゴシック" pitchFamily="-1" charset="-128"/>
              </a:rPr>
              <a:t>	Land Use</a:t>
            </a:r>
            <a:endParaRPr lang="en-US" sz="2000" dirty="0">
              <a:ea typeface="ＭＳ Ｐゴシック" pitchFamily="-1" charset="-128"/>
              <a:cs typeface="ＭＳ Ｐゴシック" pitchFamily="-1" charset="-128"/>
            </a:endParaRPr>
          </a:p>
        </p:txBody>
      </p:sp>
      <p:sp>
        <p:nvSpPr>
          <p:cNvPr id="79877" name="Text Box 8"/>
          <p:cNvSpPr txBox="1">
            <a:spLocks noChangeArrowheads="1"/>
          </p:cNvSpPr>
          <p:nvPr/>
        </p:nvSpPr>
        <p:spPr bwMode="auto">
          <a:xfrm>
            <a:off x="914400" y="6283325"/>
            <a:ext cx="3581400" cy="30777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dirty="0" smtClean="0">
                <a:solidFill>
                  <a:srgbClr val="FFCC00"/>
                </a:solidFill>
                <a:hlinkClick r:id="rId4"/>
              </a:rPr>
              <a:t>http://www.aaccessmaps.com/</a:t>
            </a:r>
            <a:endParaRPr lang="en-US" sz="1400" dirty="0">
              <a:solidFill>
                <a:srgbClr val="FFCC00"/>
              </a:solidFill>
            </a:endParaRPr>
          </a:p>
        </p:txBody>
      </p:sp>
      <p:graphicFrame>
        <p:nvGraphicFramePr>
          <p:cNvPr id="79874" name="Object 2"/>
          <p:cNvGraphicFramePr>
            <a:graphicFrameLocks noChangeAspect="1"/>
          </p:cNvGraphicFramePr>
          <p:nvPr/>
        </p:nvGraphicFramePr>
        <p:xfrm>
          <a:off x="609600" y="2495550"/>
          <a:ext cx="4191000" cy="3524250"/>
        </p:xfrm>
        <a:graphic>
          <a:graphicData uri="http://schemas.openxmlformats.org/presentationml/2006/ole">
            <mc:AlternateContent xmlns:mc="http://schemas.openxmlformats.org/markup-compatibility/2006">
              <mc:Choice xmlns:v="urn:schemas-microsoft-com:vml" Requires="v">
                <p:oleObj spid="_x0000_s27729" name="Photo Editor Photo" r:id="rId5" imgW="3476190" imgH="2924583" progId="">
                  <p:embed/>
                </p:oleObj>
              </mc:Choice>
              <mc:Fallback>
                <p:oleObj name="Photo Editor Photo" r:id="rId5" imgW="3476190" imgH="2924583"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495550"/>
                        <a:ext cx="4191000" cy="352425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9878" name="Text Box 10"/>
          <p:cNvSpPr txBox="1">
            <a:spLocks noChangeArrowheads="1"/>
          </p:cNvSpPr>
          <p:nvPr/>
        </p:nvSpPr>
        <p:spPr bwMode="auto">
          <a:xfrm>
            <a:off x="1247422" y="1992868"/>
            <a:ext cx="2895600" cy="36933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b="1" dirty="0" smtClean="0">
                <a:solidFill>
                  <a:srgbClr val="0000FF"/>
                </a:solidFill>
              </a:rPr>
              <a:t>Continental Divide</a:t>
            </a:r>
            <a:endParaRPr lang="en-US" sz="1800" b="1" dirty="0">
              <a:solidFill>
                <a:srgbClr val="0000FF"/>
              </a:solidFill>
            </a:endParaRPr>
          </a:p>
        </p:txBody>
      </p:sp>
      <p:sp>
        <p:nvSpPr>
          <p:cNvPr id="79880" name="Line 14"/>
          <p:cNvSpPr>
            <a:spLocks noChangeShapeType="1"/>
          </p:cNvSpPr>
          <p:nvPr/>
        </p:nvSpPr>
        <p:spPr bwMode="auto">
          <a:xfrm>
            <a:off x="609600" y="4267200"/>
            <a:ext cx="4191000" cy="0"/>
          </a:xfrm>
          <a:prstGeom prst="line">
            <a:avLst/>
          </a:prstGeom>
          <a:noFill/>
          <a:ln w="57150">
            <a:solidFill>
              <a:srgbClr val="FF0000"/>
            </a:solidFill>
            <a:round/>
            <a:headEnd/>
            <a:tailEnd/>
          </a:ln>
        </p:spPr>
        <p:txBody>
          <a:bodyPr>
            <a:prstTxWarp prst="textNoShape">
              <a:avLst/>
            </a:prstTxWarp>
          </a:bodyPr>
          <a:lstStyle/>
          <a:p>
            <a:endParaRPr lang="en-US"/>
          </a:p>
        </p:txBody>
      </p:sp>
      <p:sp>
        <p:nvSpPr>
          <p:cNvPr id="79881" name="Line 16"/>
          <p:cNvSpPr>
            <a:spLocks noChangeShapeType="1"/>
          </p:cNvSpPr>
          <p:nvPr/>
        </p:nvSpPr>
        <p:spPr bwMode="auto">
          <a:xfrm>
            <a:off x="2686050" y="2466975"/>
            <a:ext cx="0" cy="3581400"/>
          </a:xfrm>
          <a:prstGeom prst="line">
            <a:avLst/>
          </a:prstGeom>
          <a:noFill/>
          <a:ln w="57150">
            <a:solidFill>
              <a:srgbClr val="FF0000"/>
            </a:solidFill>
            <a:round/>
            <a:headEnd/>
            <a:tailEnd/>
          </a:ln>
        </p:spPr>
        <p:txBody>
          <a:bodyPr>
            <a:prstTxWarp prst="textNoShape">
              <a:avLst/>
            </a:prstTxWarp>
          </a:bodyPr>
          <a:lstStyle/>
          <a:p>
            <a:endParaRPr lang="en-US"/>
          </a:p>
        </p:txBody>
      </p:sp>
      <p:grpSp>
        <p:nvGrpSpPr>
          <p:cNvPr id="79882" name="Group 19"/>
          <p:cNvGrpSpPr>
            <a:grpSpLocks/>
          </p:cNvGrpSpPr>
          <p:nvPr/>
        </p:nvGrpSpPr>
        <p:grpSpPr bwMode="auto">
          <a:xfrm>
            <a:off x="609600" y="6016097"/>
            <a:ext cx="1371600" cy="274637"/>
            <a:chOff x="1776" y="3212"/>
            <a:chExt cx="864" cy="173"/>
          </a:xfrm>
        </p:grpSpPr>
        <p:sp>
          <p:nvSpPr>
            <p:cNvPr id="79889" name="Line 17"/>
            <p:cNvSpPr>
              <a:spLocks noChangeShapeType="1"/>
            </p:cNvSpPr>
            <p:nvPr/>
          </p:nvSpPr>
          <p:spPr bwMode="auto">
            <a:xfrm>
              <a:off x="1776" y="3360"/>
              <a:ext cx="864" cy="0"/>
            </a:xfrm>
            <a:prstGeom prst="line">
              <a:avLst/>
            </a:prstGeom>
            <a:noFill/>
            <a:ln w="28575">
              <a:solidFill>
                <a:schemeClr val="tx1"/>
              </a:solidFill>
              <a:round/>
              <a:headEnd type="diamond" w="med" len="med"/>
              <a:tailEnd type="diamond" w="med" len="med"/>
            </a:ln>
          </p:spPr>
          <p:txBody>
            <a:bodyPr>
              <a:prstTxWarp prst="textNoShape">
                <a:avLst/>
              </a:prstTxWarp>
            </a:bodyPr>
            <a:lstStyle/>
            <a:p>
              <a:endParaRPr lang="en-US"/>
            </a:p>
          </p:txBody>
        </p:sp>
        <p:sp>
          <p:nvSpPr>
            <p:cNvPr id="79890" name="Text Box 18"/>
            <p:cNvSpPr txBox="1">
              <a:spLocks noChangeArrowheads="1"/>
            </p:cNvSpPr>
            <p:nvPr/>
          </p:nvSpPr>
          <p:spPr bwMode="auto">
            <a:xfrm>
              <a:off x="1912" y="3212"/>
              <a:ext cx="57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1" dirty="0"/>
                <a:t>~50 km</a:t>
              </a:r>
            </a:p>
          </p:txBody>
        </p:sp>
      </p:grpSp>
      <p:sp>
        <p:nvSpPr>
          <p:cNvPr id="79885" name="Line 11"/>
          <p:cNvSpPr>
            <a:spLocks noChangeShapeType="1"/>
          </p:cNvSpPr>
          <p:nvPr/>
        </p:nvSpPr>
        <p:spPr bwMode="auto">
          <a:xfrm flipH="1">
            <a:off x="1371600" y="2362200"/>
            <a:ext cx="914400" cy="1143000"/>
          </a:xfrm>
          <a:prstGeom prst="line">
            <a:avLst/>
          </a:prstGeom>
          <a:noFill/>
          <a:ln w="38100">
            <a:solidFill>
              <a:srgbClr val="FFFFFF"/>
            </a:solidFill>
            <a:round/>
            <a:headEnd/>
            <a:tailEnd type="arrow" w="med" len="med"/>
          </a:ln>
        </p:spPr>
        <p:txBody>
          <a:bodyPr>
            <a:prstTxWarp prst="textNoShape">
              <a:avLst/>
            </a:prstTxWarp>
          </a:bodyPr>
          <a:lstStyle/>
          <a:p>
            <a:endParaRPr lang="en-US"/>
          </a:p>
        </p:txBody>
      </p:sp>
      <p:sp>
        <p:nvSpPr>
          <p:cNvPr id="79886" name="Oval 21"/>
          <p:cNvSpPr>
            <a:spLocks noChangeAspect="1" noChangeArrowheads="1"/>
          </p:cNvSpPr>
          <p:nvPr/>
        </p:nvSpPr>
        <p:spPr bwMode="auto">
          <a:xfrm>
            <a:off x="3733800" y="5562600"/>
            <a:ext cx="91440" cy="91440"/>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79887" name="Line 22"/>
          <p:cNvSpPr>
            <a:spLocks noChangeShapeType="1"/>
          </p:cNvSpPr>
          <p:nvPr/>
        </p:nvSpPr>
        <p:spPr bwMode="auto">
          <a:xfrm rot="5520000" flipH="1">
            <a:off x="4409610" y="5133349"/>
            <a:ext cx="553382" cy="1620501"/>
          </a:xfrm>
          <a:prstGeom prst="line">
            <a:avLst/>
          </a:prstGeom>
          <a:noFill/>
          <a:ln w="38100">
            <a:solidFill>
              <a:srgbClr val="FFFFFF"/>
            </a:solidFill>
            <a:round/>
            <a:headEnd/>
            <a:tailEnd type="arrow" w="med" len="med"/>
          </a:ln>
        </p:spPr>
        <p:txBody>
          <a:bodyPr>
            <a:prstTxWarp prst="textNoShape">
              <a:avLst/>
            </a:prstTxWarp>
          </a:bodyPr>
          <a:lstStyle/>
          <a:p>
            <a:endParaRPr lang="en-US">
              <a:solidFill>
                <a:srgbClr val="0000FF"/>
              </a:solidFill>
            </a:endParaRPr>
          </a:p>
        </p:txBody>
      </p:sp>
      <p:sp>
        <p:nvSpPr>
          <p:cNvPr id="21" name="Text Box 12"/>
          <p:cNvSpPr txBox="1">
            <a:spLocks noChangeArrowheads="1"/>
          </p:cNvSpPr>
          <p:nvPr/>
        </p:nvSpPr>
        <p:spPr bwMode="auto">
          <a:xfrm>
            <a:off x="3810000" y="4763869"/>
            <a:ext cx="1066800" cy="646331"/>
          </a:xfrm>
          <a:prstGeom prst="rect">
            <a:avLst/>
          </a:prstGeom>
          <a:noFill/>
          <a:ln w="9525">
            <a:noFill/>
            <a:miter lim="800000"/>
            <a:headEnd/>
            <a:tailEnd/>
          </a:ln>
        </p:spPr>
        <p:txBody>
          <a:bodyPr wrap="square">
            <a:prstTxWarp prst="textNoShape">
              <a:avLst/>
            </a:prstTxWarp>
            <a:spAutoFit/>
          </a:bodyPr>
          <a:lstStyle/>
          <a:p>
            <a:pPr algn="l">
              <a:spcBef>
                <a:spcPct val="50000"/>
              </a:spcBef>
            </a:pPr>
            <a:r>
              <a:rPr lang="en-US" sz="1800" b="1" dirty="0" smtClean="0">
                <a:solidFill>
                  <a:srgbClr val="00F3FF"/>
                </a:solidFill>
              </a:rPr>
              <a:t>Denver Metro</a:t>
            </a:r>
            <a:endParaRPr lang="en-US" sz="1800" b="1" dirty="0">
              <a:solidFill>
                <a:srgbClr val="00F3FF"/>
              </a:solidFill>
            </a:endParaRPr>
          </a:p>
        </p:txBody>
      </p:sp>
      <p:sp>
        <p:nvSpPr>
          <p:cNvPr id="22" name="Rectangle 20"/>
          <p:cNvSpPr>
            <a:spLocks noChangeArrowheads="1"/>
          </p:cNvSpPr>
          <p:nvPr/>
        </p:nvSpPr>
        <p:spPr bwMode="auto">
          <a:xfrm>
            <a:off x="1638300" y="3378200"/>
            <a:ext cx="2095500" cy="1778000"/>
          </a:xfrm>
          <a:prstGeom prst="rect">
            <a:avLst/>
          </a:prstGeom>
          <a:solidFill>
            <a:srgbClr val="00FF00">
              <a:alpha val="10000"/>
            </a:srgbClr>
          </a:solidFill>
          <a:ln w="38100">
            <a:solidFill>
              <a:srgbClr val="00FF00"/>
            </a:solidFill>
            <a:miter lim="800000"/>
            <a:headEnd/>
            <a:tailEnd/>
          </a:ln>
        </p:spPr>
        <p:txBody>
          <a:bodyPr wrap="none" anchor="ctr">
            <a:prstTxWarp prst="textNoShape">
              <a:avLst/>
            </a:prstTxWarp>
          </a:bodyPr>
          <a:lstStyle/>
          <a:p>
            <a:endParaRPr lang="en-US"/>
          </a:p>
        </p:txBody>
      </p:sp>
      <p:sp>
        <p:nvSpPr>
          <p:cNvPr id="23" name="Text Box 24"/>
          <p:cNvSpPr txBox="1">
            <a:spLocks noChangeArrowheads="1"/>
          </p:cNvSpPr>
          <p:nvPr/>
        </p:nvSpPr>
        <p:spPr bwMode="auto">
          <a:xfrm>
            <a:off x="5334000" y="5906869"/>
            <a:ext cx="2819400" cy="64633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b="1" dirty="0" smtClean="0">
                <a:solidFill>
                  <a:srgbClr val="0000FF"/>
                </a:solidFill>
              </a:rPr>
              <a:t>Size of developing thunderstorm </a:t>
            </a:r>
            <a:r>
              <a:rPr lang="en-US" sz="1800" b="1" dirty="0">
                <a:solidFill>
                  <a:srgbClr val="0000FF"/>
                </a:solidFill>
              </a:rPr>
              <a:t>c</a:t>
            </a:r>
            <a:r>
              <a:rPr lang="en-US" sz="1800" b="1" dirty="0" smtClean="0">
                <a:solidFill>
                  <a:srgbClr val="0000FF"/>
                </a:solidFill>
              </a:rPr>
              <a:t>ell</a:t>
            </a:r>
            <a:endParaRPr lang="en-US" sz="1800" b="1" dirty="0">
              <a:solidFill>
                <a:srgbClr val="0000FF"/>
              </a:solidFill>
            </a:endParaRPr>
          </a:p>
        </p:txBody>
      </p:sp>
      <p:sp>
        <p:nvSpPr>
          <p:cNvPr id="24" name="TextBox 23"/>
          <p:cNvSpPr txBox="1"/>
          <p:nvPr/>
        </p:nvSpPr>
        <p:spPr>
          <a:xfrm>
            <a:off x="4985554" y="4992469"/>
            <a:ext cx="3777446" cy="646331"/>
          </a:xfrm>
          <a:prstGeom prst="rect">
            <a:avLst/>
          </a:prstGeom>
          <a:noFill/>
        </p:spPr>
        <p:txBody>
          <a:bodyPr wrap="none" rtlCol="0">
            <a:spAutoFit/>
          </a:bodyPr>
          <a:lstStyle/>
          <a:p>
            <a:r>
              <a:rPr lang="en-US" sz="1800" b="1" dirty="0" smtClean="0">
                <a:solidFill>
                  <a:srgbClr val="0000FF"/>
                </a:solidFill>
              </a:rPr>
              <a:t>Representation of sub-grid cell</a:t>
            </a:r>
          </a:p>
          <a:p>
            <a:r>
              <a:rPr lang="en-US" sz="1800" b="1" dirty="0" smtClean="0">
                <a:solidFill>
                  <a:srgbClr val="0000FF"/>
                </a:solidFill>
              </a:rPr>
              <a:t> physics is not straightforward</a:t>
            </a:r>
            <a:endParaRPr lang="en-US" sz="1800" b="1" dirty="0">
              <a:solidFill>
                <a:srgbClr val="0000FF"/>
              </a:solidFill>
            </a:endParaRPr>
          </a:p>
        </p:txBody>
      </p:sp>
    </p:spTree>
    <p:extLst>
      <p:ext uri="{BB962C8B-B14F-4D97-AF65-F5344CB8AC3E}">
        <p14:creationId xmlns:p14="http://schemas.microsoft.com/office/powerpoint/2010/main" val="3278789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22300" y="2971800"/>
            <a:ext cx="946193" cy="338554"/>
          </a:xfrm>
          <a:prstGeom prst="rect">
            <a:avLst/>
          </a:prstGeom>
          <a:noFill/>
        </p:spPr>
        <p:txBody>
          <a:bodyPr wrap="none" rtlCol="0">
            <a:spAutoFit/>
          </a:bodyPr>
          <a:lstStyle/>
          <a:p>
            <a:r>
              <a:rPr lang="en-US" sz="1600" b="1" dirty="0" smtClean="0"/>
              <a:t>12,000’</a:t>
            </a:r>
            <a:endParaRPr lang="en-US" sz="1600" b="1" dirty="0"/>
          </a:p>
        </p:txBody>
      </p:sp>
      <p:sp>
        <p:nvSpPr>
          <p:cNvPr id="26" name="TextBox 25"/>
          <p:cNvSpPr txBox="1"/>
          <p:nvPr/>
        </p:nvSpPr>
        <p:spPr>
          <a:xfrm>
            <a:off x="4000431" y="4789051"/>
            <a:ext cx="820958" cy="338554"/>
          </a:xfrm>
          <a:prstGeom prst="rect">
            <a:avLst/>
          </a:prstGeom>
          <a:noFill/>
        </p:spPr>
        <p:txBody>
          <a:bodyPr wrap="none" rtlCol="0">
            <a:spAutoFit/>
          </a:bodyPr>
          <a:lstStyle/>
          <a:p>
            <a:r>
              <a:rPr lang="en-US" sz="1600" b="1" dirty="0"/>
              <a:t>5</a:t>
            </a:r>
            <a:r>
              <a:rPr lang="en-US" sz="1600" b="1" dirty="0" smtClean="0"/>
              <a:t>,000’</a:t>
            </a:r>
            <a:endParaRPr lang="en-US" sz="1600" b="1" dirty="0"/>
          </a:p>
        </p:txBody>
      </p:sp>
      <p:sp>
        <p:nvSpPr>
          <p:cNvPr id="79879" name="Text Box 12"/>
          <p:cNvSpPr txBox="1">
            <a:spLocks noChangeArrowheads="1"/>
          </p:cNvSpPr>
          <p:nvPr/>
        </p:nvSpPr>
        <p:spPr bwMode="auto">
          <a:xfrm>
            <a:off x="2667000" y="4710668"/>
            <a:ext cx="1143000"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800" b="1" dirty="0" smtClean="0">
                <a:solidFill>
                  <a:srgbClr val="0000FF"/>
                </a:solidFill>
              </a:rPr>
              <a:t>Denver</a:t>
            </a:r>
            <a:endParaRPr lang="en-US" sz="1800" b="1" dirty="0">
              <a:solidFill>
                <a:srgbClr val="0000FF"/>
              </a:solidFill>
            </a:endParaRPr>
          </a:p>
        </p:txBody>
      </p:sp>
      <p:sp>
        <p:nvSpPr>
          <p:cNvPr id="29" name="Line 17"/>
          <p:cNvSpPr>
            <a:spLocks noChangeShapeType="1"/>
          </p:cNvSpPr>
          <p:nvPr/>
        </p:nvSpPr>
        <p:spPr bwMode="auto">
          <a:xfrm>
            <a:off x="609600" y="6589713"/>
            <a:ext cx="1371600" cy="0"/>
          </a:xfrm>
          <a:prstGeom prst="line">
            <a:avLst/>
          </a:prstGeom>
          <a:noFill/>
          <a:ln w="28575">
            <a:solidFill>
              <a:schemeClr val="tx1"/>
            </a:solidFill>
            <a:round/>
            <a:headEnd type="diamond" w="med" len="med"/>
            <a:tailEnd type="diamond" w="med" len="med"/>
          </a:ln>
        </p:spPr>
        <p:txBody>
          <a:bodyPr>
            <a:prstTxWarp prst="textNoShape">
              <a:avLst/>
            </a:prstTxWarp>
          </a:bodyPr>
          <a:lstStyle/>
          <a:p>
            <a:endParaRPr lang="en-US"/>
          </a:p>
        </p:txBody>
      </p:sp>
      <p:sp>
        <p:nvSpPr>
          <p:cNvPr id="30" name="Text Box 18"/>
          <p:cNvSpPr txBox="1">
            <a:spLocks noChangeArrowheads="1"/>
          </p:cNvSpPr>
          <p:nvPr/>
        </p:nvSpPr>
        <p:spPr bwMode="auto">
          <a:xfrm>
            <a:off x="825500" y="6342063"/>
            <a:ext cx="914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1" dirty="0"/>
              <a:t>~50 km</a:t>
            </a:r>
          </a:p>
        </p:txBody>
      </p:sp>
      <p:sp>
        <p:nvSpPr>
          <p:cNvPr id="20" name="Rectangle 4"/>
          <p:cNvSpPr txBox="1">
            <a:spLocks noChangeArrowheads="1"/>
          </p:cNvSpPr>
          <p:nvPr/>
        </p:nvSpPr>
        <p:spPr bwMode="auto">
          <a:xfrm>
            <a:off x="5181600" y="1981200"/>
            <a:ext cx="3429000" cy="2362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a:lstStyle>
          <a:p>
            <a:pPr>
              <a:spcBef>
                <a:spcPct val="0"/>
              </a:spcBef>
              <a:spcAft>
                <a:spcPts val="0"/>
              </a:spcAft>
              <a:buFontTx/>
              <a:buNone/>
            </a:pPr>
            <a:endParaRPr lang="en-US" sz="2400" b="1" dirty="0" smtClean="0">
              <a:ea typeface="ＭＳ Ｐゴシック" pitchFamily="-1" charset="-128"/>
              <a:cs typeface="ＭＳ Ｐゴシック" pitchFamily="-1" charset="-128"/>
            </a:endParaRPr>
          </a:p>
          <a:p>
            <a:pPr marL="347472">
              <a:spcBef>
                <a:spcPct val="0"/>
              </a:spcBef>
              <a:spcAft>
                <a:spcPts val="0"/>
              </a:spcAft>
              <a:buFontTx/>
              <a:buNone/>
            </a:pPr>
            <a:r>
              <a:rPr lang="en-US" sz="2400" b="1" dirty="0" smtClean="0">
                <a:ea typeface="ＭＳ Ｐゴシック" pitchFamily="-1" charset="-128"/>
                <a:cs typeface="ＭＳ Ｐゴシック" pitchFamily="-1" charset="-128"/>
              </a:rPr>
              <a:t>Model grid box has one</a:t>
            </a:r>
          </a:p>
          <a:p>
            <a:pPr marL="347472">
              <a:spcBef>
                <a:spcPct val="0"/>
              </a:spcBef>
              <a:spcAft>
                <a:spcPts val="0"/>
              </a:spcAft>
              <a:buFontTx/>
              <a:buNone/>
            </a:pPr>
            <a:r>
              <a:rPr lang="en-US" sz="2400" b="1" dirty="0" smtClean="0">
                <a:ea typeface="ＭＳ Ｐゴシック" pitchFamily="-1" charset="-128"/>
                <a:cs typeface="ＭＳ Ｐゴシック" pitchFamily="-1" charset="-128"/>
              </a:rPr>
              <a:t>	Elevation</a:t>
            </a:r>
          </a:p>
          <a:p>
            <a:pPr marL="347472">
              <a:spcBef>
                <a:spcPct val="0"/>
              </a:spcBef>
              <a:spcAft>
                <a:spcPts val="0"/>
              </a:spcAft>
              <a:buFontTx/>
              <a:buNone/>
            </a:pPr>
            <a:r>
              <a:rPr lang="en-US" sz="2400" b="1" dirty="0" smtClean="0">
                <a:ea typeface="ＭＳ Ｐゴシック" pitchFamily="-1" charset="-128"/>
                <a:cs typeface="ＭＳ Ｐゴシック" pitchFamily="-1" charset="-128"/>
              </a:rPr>
              <a:t>	Ground Cover </a:t>
            </a:r>
          </a:p>
          <a:p>
            <a:pPr marL="347472">
              <a:spcBef>
                <a:spcPct val="0"/>
              </a:spcBef>
              <a:spcAft>
                <a:spcPts val="0"/>
              </a:spcAft>
              <a:buFontTx/>
              <a:buNone/>
            </a:pPr>
            <a:r>
              <a:rPr lang="en-US" sz="2400" b="1" dirty="0" smtClean="0">
                <a:ea typeface="ＭＳ Ｐゴシック" pitchFamily="-1" charset="-128"/>
                <a:cs typeface="ＭＳ Ｐゴシック" pitchFamily="-1" charset="-128"/>
              </a:rPr>
              <a:t>	Land Type</a:t>
            </a:r>
            <a:endParaRPr lang="en-US" sz="2400" dirty="0">
              <a:ea typeface="ＭＳ Ｐゴシック" pitchFamily="-1" charset="-128"/>
              <a:cs typeface="ＭＳ Ｐゴシック" pitchFamily="-1" charset="-128"/>
            </a:endParaRPr>
          </a:p>
        </p:txBody>
      </p:sp>
      <p:sp>
        <p:nvSpPr>
          <p:cNvPr id="22" name="Rectangle 2"/>
          <p:cNvSpPr>
            <a:spLocks noGrp="1" noChangeArrowheads="1"/>
          </p:cNvSpPr>
          <p:nvPr>
            <p:ph type="title"/>
          </p:nvPr>
        </p:nvSpPr>
        <p:spPr>
          <a:xfrm>
            <a:off x="685800" y="609600"/>
            <a:ext cx="7772400" cy="1143000"/>
          </a:xfrm>
          <a:noFill/>
        </p:spPr>
        <p:txBody>
          <a:bodyPr/>
          <a:lstStyle/>
          <a:p>
            <a:r>
              <a:rPr lang="en-US" sz="3200" b="1" dirty="0" smtClean="0">
                <a:ea typeface="ＭＳ Ｐゴシック" pitchFamily="-1" charset="-128"/>
                <a:cs typeface="ＭＳ Ｐゴシック" pitchFamily="-1" charset="-128"/>
              </a:rPr>
              <a:t>What the model grid “feels” as its Front Range of the Rockies</a:t>
            </a:r>
            <a:endParaRPr lang="en-US" sz="3200" b="1" dirty="0">
              <a:ea typeface="ＭＳ Ｐゴシック" pitchFamily="-1" charset="-128"/>
              <a:cs typeface="ＭＳ Ｐゴシック" pitchFamily="-1" charset="-128"/>
            </a:endParaRPr>
          </a:p>
        </p:txBody>
      </p:sp>
      <p:sp>
        <p:nvSpPr>
          <p:cNvPr id="6" name="Rectangle 5"/>
          <p:cNvSpPr/>
          <p:nvPr/>
        </p:nvSpPr>
        <p:spPr bwMode="auto">
          <a:xfrm>
            <a:off x="609600" y="1981200"/>
            <a:ext cx="4187952" cy="4306865"/>
          </a:xfrm>
          <a:prstGeom prst="rect">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2" name="Freeform 1"/>
          <p:cNvSpPr/>
          <p:nvPr/>
        </p:nvSpPr>
        <p:spPr>
          <a:xfrm>
            <a:off x="609600" y="3355031"/>
            <a:ext cx="4178300" cy="2948901"/>
          </a:xfrm>
          <a:custGeom>
            <a:avLst/>
            <a:gdLst>
              <a:gd name="connsiteX0" fmla="*/ 0 w 3429000"/>
              <a:gd name="connsiteY0" fmla="*/ 421407 h 713507"/>
              <a:gd name="connsiteX1" fmla="*/ 431800 w 3429000"/>
              <a:gd name="connsiteY1" fmla="*/ 2307 h 713507"/>
              <a:gd name="connsiteX2" fmla="*/ 1549400 w 3429000"/>
              <a:gd name="connsiteY2" fmla="*/ 586507 h 713507"/>
              <a:gd name="connsiteX3" fmla="*/ 3429000 w 3429000"/>
              <a:gd name="connsiteY3" fmla="*/ 713507 h 713507"/>
              <a:gd name="connsiteX0" fmla="*/ 0 w 1551343"/>
              <a:gd name="connsiteY0" fmla="*/ 421407 h 662828"/>
              <a:gd name="connsiteX1" fmla="*/ 431800 w 1551343"/>
              <a:gd name="connsiteY1" fmla="*/ 2307 h 662828"/>
              <a:gd name="connsiteX2" fmla="*/ 1549400 w 1551343"/>
              <a:gd name="connsiteY2" fmla="*/ 586507 h 662828"/>
              <a:gd name="connsiteX3" fmla="*/ 809626 w 1551343"/>
              <a:gd name="connsiteY3" fmla="*/ 658474 h 662828"/>
              <a:gd name="connsiteX0" fmla="*/ 0 w 3209207"/>
              <a:gd name="connsiteY0" fmla="*/ 421407 h 695960"/>
              <a:gd name="connsiteX1" fmla="*/ 431800 w 3209207"/>
              <a:gd name="connsiteY1" fmla="*/ 2307 h 695960"/>
              <a:gd name="connsiteX2" fmla="*/ 1549400 w 3209207"/>
              <a:gd name="connsiteY2" fmla="*/ 586507 h 695960"/>
              <a:gd name="connsiteX3" fmla="*/ 3201081 w 3209207"/>
              <a:gd name="connsiteY3" fmla="*/ 694267 h 695960"/>
              <a:gd name="connsiteX4" fmla="*/ 809626 w 3209207"/>
              <a:gd name="connsiteY4" fmla="*/ 658474 h 695960"/>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3402 w 3209207"/>
              <a:gd name="connsiteY4" fmla="*/ 404474 h 694267"/>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3402 w 3209207"/>
              <a:gd name="connsiteY4" fmla="*/ 404474 h 694267"/>
              <a:gd name="connsiteX5" fmla="*/ 0 w 3209207"/>
              <a:gd name="connsiteY5" fmla="*/ 421407 h 694267"/>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0 w 3209207"/>
              <a:gd name="connsiteY4" fmla="*/ 493374 h 694267"/>
              <a:gd name="connsiteX5" fmla="*/ 0 w 3209207"/>
              <a:gd name="connsiteY5" fmla="*/ 421407 h 694267"/>
              <a:gd name="connsiteX0" fmla="*/ 0 w 3209207"/>
              <a:gd name="connsiteY0" fmla="*/ 421407 h 726207"/>
              <a:gd name="connsiteX1" fmla="*/ 431800 w 3209207"/>
              <a:gd name="connsiteY1" fmla="*/ 2307 h 726207"/>
              <a:gd name="connsiteX2" fmla="*/ 1549400 w 3209207"/>
              <a:gd name="connsiteY2" fmla="*/ 586507 h 726207"/>
              <a:gd name="connsiteX3" fmla="*/ 3201081 w 3209207"/>
              <a:gd name="connsiteY3" fmla="*/ 694267 h 726207"/>
              <a:gd name="connsiteX4" fmla="*/ 3402 w 3209207"/>
              <a:gd name="connsiteY4" fmla="*/ 726207 h 726207"/>
              <a:gd name="connsiteX5" fmla="*/ 0 w 3209207"/>
              <a:gd name="connsiteY5" fmla="*/ 421407 h 726207"/>
              <a:gd name="connsiteX0" fmla="*/ 0 w 3209408"/>
              <a:gd name="connsiteY0" fmla="*/ 420998 h 725798"/>
              <a:gd name="connsiteX1" fmla="*/ 431800 w 3209408"/>
              <a:gd name="connsiteY1" fmla="*/ 1898 h 725798"/>
              <a:gd name="connsiteX2" fmla="*/ 1583419 w 3209408"/>
              <a:gd name="connsiteY2" fmla="*/ 569165 h 725798"/>
              <a:gd name="connsiteX3" fmla="*/ 3201081 w 3209408"/>
              <a:gd name="connsiteY3" fmla="*/ 693858 h 725798"/>
              <a:gd name="connsiteX4" fmla="*/ 3402 w 3209408"/>
              <a:gd name="connsiteY4" fmla="*/ 725798 h 725798"/>
              <a:gd name="connsiteX5" fmla="*/ 0 w 3209408"/>
              <a:gd name="connsiteY5" fmla="*/ 420998 h 725798"/>
              <a:gd name="connsiteX0" fmla="*/ 0 w 3209408"/>
              <a:gd name="connsiteY0" fmla="*/ 420998 h 727725"/>
              <a:gd name="connsiteX1" fmla="*/ 431800 w 3209408"/>
              <a:gd name="connsiteY1" fmla="*/ 1898 h 727725"/>
              <a:gd name="connsiteX2" fmla="*/ 1583419 w 3209408"/>
              <a:gd name="connsiteY2" fmla="*/ 569165 h 727725"/>
              <a:gd name="connsiteX3" fmla="*/ 3201081 w 3209408"/>
              <a:gd name="connsiteY3" fmla="*/ 727725 h 727725"/>
              <a:gd name="connsiteX4" fmla="*/ 3402 w 3209408"/>
              <a:gd name="connsiteY4" fmla="*/ 725798 h 727725"/>
              <a:gd name="connsiteX5" fmla="*/ 0 w 3209408"/>
              <a:gd name="connsiteY5" fmla="*/ 420998 h 727725"/>
              <a:gd name="connsiteX0" fmla="*/ 0 w 3402433"/>
              <a:gd name="connsiteY0" fmla="*/ 420998 h 727725"/>
              <a:gd name="connsiteX1" fmla="*/ 431800 w 3402433"/>
              <a:gd name="connsiteY1" fmla="*/ 1898 h 727725"/>
              <a:gd name="connsiteX2" fmla="*/ 1583419 w 3402433"/>
              <a:gd name="connsiteY2" fmla="*/ 569165 h 727725"/>
              <a:gd name="connsiteX3" fmla="*/ 3394983 w 3402433"/>
              <a:gd name="connsiteY3" fmla="*/ 727725 h 727725"/>
              <a:gd name="connsiteX4" fmla="*/ 3402 w 3402433"/>
              <a:gd name="connsiteY4" fmla="*/ 725798 h 727725"/>
              <a:gd name="connsiteX5" fmla="*/ 0 w 3402433"/>
              <a:gd name="connsiteY5" fmla="*/ 420998 h 727725"/>
              <a:gd name="connsiteX0" fmla="*/ 6916 w 3399031"/>
              <a:gd name="connsiteY0" fmla="*/ 273824 h 740049"/>
              <a:gd name="connsiteX1" fmla="*/ 428398 w 3399031"/>
              <a:gd name="connsiteY1" fmla="*/ 14222 h 740049"/>
              <a:gd name="connsiteX2" fmla="*/ 1580017 w 3399031"/>
              <a:gd name="connsiteY2" fmla="*/ 581489 h 740049"/>
              <a:gd name="connsiteX3" fmla="*/ 3391581 w 3399031"/>
              <a:gd name="connsiteY3" fmla="*/ 740049 h 740049"/>
              <a:gd name="connsiteX4" fmla="*/ 0 w 3399031"/>
              <a:gd name="connsiteY4" fmla="*/ 738122 h 740049"/>
              <a:gd name="connsiteX5" fmla="*/ 6916 w 3399031"/>
              <a:gd name="connsiteY5" fmla="*/ 273824 h 740049"/>
              <a:gd name="connsiteX0" fmla="*/ 6916 w 3399031"/>
              <a:gd name="connsiteY0" fmla="*/ 269624 h 735849"/>
              <a:gd name="connsiteX1" fmla="*/ 428398 w 3399031"/>
              <a:gd name="connsiteY1" fmla="*/ 10022 h 735849"/>
              <a:gd name="connsiteX2" fmla="*/ 1580017 w 3399031"/>
              <a:gd name="connsiteY2" fmla="*/ 577289 h 735849"/>
              <a:gd name="connsiteX3" fmla="*/ 3391581 w 3399031"/>
              <a:gd name="connsiteY3" fmla="*/ 735849 h 735849"/>
              <a:gd name="connsiteX4" fmla="*/ 0 w 3399031"/>
              <a:gd name="connsiteY4" fmla="*/ 733922 h 735849"/>
              <a:gd name="connsiteX5" fmla="*/ 6916 w 3399031"/>
              <a:gd name="connsiteY5" fmla="*/ 269624 h 735849"/>
              <a:gd name="connsiteX0" fmla="*/ 6916 w 3399031"/>
              <a:gd name="connsiteY0" fmla="*/ 215942 h 743908"/>
              <a:gd name="connsiteX1" fmla="*/ 428398 w 3399031"/>
              <a:gd name="connsiteY1" fmla="*/ 18081 h 743908"/>
              <a:gd name="connsiteX2" fmla="*/ 1580017 w 3399031"/>
              <a:gd name="connsiteY2" fmla="*/ 585348 h 743908"/>
              <a:gd name="connsiteX3" fmla="*/ 3391581 w 3399031"/>
              <a:gd name="connsiteY3" fmla="*/ 743908 h 743908"/>
              <a:gd name="connsiteX4" fmla="*/ 0 w 3399031"/>
              <a:gd name="connsiteY4" fmla="*/ 741981 h 743908"/>
              <a:gd name="connsiteX5" fmla="*/ 6916 w 3399031"/>
              <a:gd name="connsiteY5" fmla="*/ 215942 h 743908"/>
              <a:gd name="connsiteX0" fmla="*/ 6916 w 3398998"/>
              <a:gd name="connsiteY0" fmla="*/ 202261 h 730227"/>
              <a:gd name="connsiteX1" fmla="*/ 469669 w 3398998"/>
              <a:gd name="connsiteY1" fmla="*/ 19835 h 730227"/>
              <a:gd name="connsiteX2" fmla="*/ 1580017 w 3398998"/>
              <a:gd name="connsiteY2" fmla="*/ 571667 h 730227"/>
              <a:gd name="connsiteX3" fmla="*/ 3391581 w 3398998"/>
              <a:gd name="connsiteY3" fmla="*/ 730227 h 730227"/>
              <a:gd name="connsiteX4" fmla="*/ 0 w 3398998"/>
              <a:gd name="connsiteY4" fmla="*/ 728300 h 730227"/>
              <a:gd name="connsiteX5" fmla="*/ 6916 w 3398998"/>
              <a:gd name="connsiteY5" fmla="*/ 202261 h 730227"/>
              <a:gd name="connsiteX0" fmla="*/ 6916 w 3398998"/>
              <a:gd name="connsiteY0" fmla="*/ 182474 h 710440"/>
              <a:gd name="connsiteX1" fmla="*/ 469669 w 3398998"/>
              <a:gd name="connsiteY1" fmla="*/ 48 h 710440"/>
              <a:gd name="connsiteX2" fmla="*/ 1580017 w 3398998"/>
              <a:gd name="connsiteY2" fmla="*/ 551880 h 710440"/>
              <a:gd name="connsiteX3" fmla="*/ 3391581 w 3398998"/>
              <a:gd name="connsiteY3" fmla="*/ 710440 h 710440"/>
              <a:gd name="connsiteX4" fmla="*/ 0 w 3398998"/>
              <a:gd name="connsiteY4" fmla="*/ 708513 h 710440"/>
              <a:gd name="connsiteX5" fmla="*/ 6916 w 3398998"/>
              <a:gd name="connsiteY5" fmla="*/ 182474 h 710440"/>
              <a:gd name="connsiteX0" fmla="*/ 6916 w 3398998"/>
              <a:gd name="connsiteY0" fmla="*/ 182474 h 710440"/>
              <a:gd name="connsiteX1" fmla="*/ 469669 w 3398998"/>
              <a:gd name="connsiteY1" fmla="*/ 48 h 710440"/>
              <a:gd name="connsiteX2" fmla="*/ 1580017 w 3398998"/>
              <a:gd name="connsiteY2" fmla="*/ 551880 h 710440"/>
              <a:gd name="connsiteX3" fmla="*/ 3391581 w 3398998"/>
              <a:gd name="connsiteY3" fmla="*/ 710440 h 710440"/>
              <a:gd name="connsiteX4" fmla="*/ 0 w 3398998"/>
              <a:gd name="connsiteY4" fmla="*/ 708513 h 710440"/>
              <a:gd name="connsiteX5" fmla="*/ 6916 w 3398998"/>
              <a:gd name="connsiteY5" fmla="*/ 182474 h 710440"/>
              <a:gd name="connsiteX0" fmla="*/ 6916 w 3399039"/>
              <a:gd name="connsiteY0" fmla="*/ 187618 h 715584"/>
              <a:gd name="connsiteX1" fmla="*/ 418079 w 3399039"/>
              <a:gd name="connsiteY1" fmla="*/ 47 h 715584"/>
              <a:gd name="connsiteX2" fmla="*/ 1580017 w 3399039"/>
              <a:gd name="connsiteY2" fmla="*/ 557024 h 715584"/>
              <a:gd name="connsiteX3" fmla="*/ 3391581 w 3399039"/>
              <a:gd name="connsiteY3" fmla="*/ 715584 h 715584"/>
              <a:gd name="connsiteX4" fmla="*/ 0 w 3399039"/>
              <a:gd name="connsiteY4" fmla="*/ 713657 h 715584"/>
              <a:gd name="connsiteX5" fmla="*/ 6916 w 3399039"/>
              <a:gd name="connsiteY5" fmla="*/ 187618 h 715584"/>
              <a:gd name="connsiteX0" fmla="*/ 6916 w 3399039"/>
              <a:gd name="connsiteY0" fmla="*/ 187618 h 1150991"/>
              <a:gd name="connsiteX1" fmla="*/ 418079 w 3399039"/>
              <a:gd name="connsiteY1" fmla="*/ 47 h 1150991"/>
              <a:gd name="connsiteX2" fmla="*/ 1580017 w 3399039"/>
              <a:gd name="connsiteY2" fmla="*/ 557024 h 1150991"/>
              <a:gd name="connsiteX3" fmla="*/ 3391581 w 3399039"/>
              <a:gd name="connsiteY3" fmla="*/ 715584 h 1150991"/>
              <a:gd name="connsiteX4" fmla="*/ 0 w 3399039"/>
              <a:gd name="connsiteY4" fmla="*/ 1150991 h 1150991"/>
              <a:gd name="connsiteX5" fmla="*/ 6916 w 3399039"/>
              <a:gd name="connsiteY5" fmla="*/ 187618 h 1150991"/>
              <a:gd name="connsiteX0" fmla="*/ 6916 w 3700036"/>
              <a:gd name="connsiteY0" fmla="*/ 187618 h 1205999"/>
              <a:gd name="connsiteX1" fmla="*/ 418079 w 3700036"/>
              <a:gd name="connsiteY1" fmla="*/ 47 h 1205999"/>
              <a:gd name="connsiteX2" fmla="*/ 1580017 w 3700036"/>
              <a:gd name="connsiteY2" fmla="*/ 557024 h 1205999"/>
              <a:gd name="connsiteX3" fmla="*/ 3391581 w 3700036"/>
              <a:gd name="connsiteY3" fmla="*/ 715584 h 1205999"/>
              <a:gd name="connsiteX4" fmla="*/ 3384274 w 3700036"/>
              <a:gd name="connsiteY4" fmla="*/ 1137070 h 1205999"/>
              <a:gd name="connsiteX5" fmla="*/ 0 w 3700036"/>
              <a:gd name="connsiteY5" fmla="*/ 1150991 h 1205999"/>
              <a:gd name="connsiteX6" fmla="*/ 6916 w 3700036"/>
              <a:gd name="connsiteY6" fmla="*/ 187618 h 1205999"/>
              <a:gd name="connsiteX0" fmla="*/ 6916 w 3700036"/>
              <a:gd name="connsiteY0" fmla="*/ 187618 h 1205999"/>
              <a:gd name="connsiteX1" fmla="*/ 418079 w 3700036"/>
              <a:gd name="connsiteY1" fmla="*/ 47 h 1205999"/>
              <a:gd name="connsiteX2" fmla="*/ 1580017 w 3700036"/>
              <a:gd name="connsiteY2" fmla="*/ 557024 h 1205999"/>
              <a:gd name="connsiteX3" fmla="*/ 3391581 w 3700036"/>
              <a:gd name="connsiteY3" fmla="*/ 715584 h 1205999"/>
              <a:gd name="connsiteX4" fmla="*/ 3384274 w 3700036"/>
              <a:gd name="connsiteY4" fmla="*/ 1137070 h 1205999"/>
              <a:gd name="connsiteX5" fmla="*/ 0 w 3700036"/>
              <a:gd name="connsiteY5" fmla="*/ 1150991 h 1205999"/>
              <a:gd name="connsiteX6" fmla="*/ 6916 w 3700036"/>
              <a:gd name="connsiteY6" fmla="*/ 187618 h 1205999"/>
              <a:gd name="connsiteX0" fmla="*/ 6916 w 3700036"/>
              <a:gd name="connsiteY0" fmla="*/ 187618 h 1185726"/>
              <a:gd name="connsiteX1" fmla="*/ 418079 w 3700036"/>
              <a:gd name="connsiteY1" fmla="*/ 47 h 1185726"/>
              <a:gd name="connsiteX2" fmla="*/ 1580017 w 3700036"/>
              <a:gd name="connsiteY2" fmla="*/ 557024 h 1185726"/>
              <a:gd name="connsiteX3" fmla="*/ 3391581 w 3700036"/>
              <a:gd name="connsiteY3" fmla="*/ 715584 h 1185726"/>
              <a:gd name="connsiteX4" fmla="*/ 3384274 w 3700036"/>
              <a:gd name="connsiteY4" fmla="*/ 1137070 h 1185726"/>
              <a:gd name="connsiteX5" fmla="*/ 0 w 3700036"/>
              <a:gd name="connsiteY5" fmla="*/ 1150991 h 1185726"/>
              <a:gd name="connsiteX6" fmla="*/ 6916 w 3700036"/>
              <a:gd name="connsiteY6" fmla="*/ 187618 h 1185726"/>
              <a:gd name="connsiteX0" fmla="*/ 6916 w 3495376"/>
              <a:gd name="connsiteY0" fmla="*/ 187618 h 1185726"/>
              <a:gd name="connsiteX1" fmla="*/ 418079 w 3495376"/>
              <a:gd name="connsiteY1" fmla="*/ 47 h 1185726"/>
              <a:gd name="connsiteX2" fmla="*/ 1580017 w 3495376"/>
              <a:gd name="connsiteY2" fmla="*/ 557024 h 1185726"/>
              <a:gd name="connsiteX3" fmla="*/ 3391581 w 3495376"/>
              <a:gd name="connsiteY3" fmla="*/ 715584 h 1185726"/>
              <a:gd name="connsiteX4" fmla="*/ 3384274 w 3495376"/>
              <a:gd name="connsiteY4" fmla="*/ 1137070 h 1185726"/>
              <a:gd name="connsiteX5" fmla="*/ 0 w 3495376"/>
              <a:gd name="connsiteY5" fmla="*/ 1150991 h 1185726"/>
              <a:gd name="connsiteX6" fmla="*/ 6916 w 3495376"/>
              <a:gd name="connsiteY6" fmla="*/ 187618 h 1185726"/>
              <a:gd name="connsiteX0" fmla="*/ 6916 w 3495376"/>
              <a:gd name="connsiteY0" fmla="*/ 187618 h 1185726"/>
              <a:gd name="connsiteX1" fmla="*/ 418079 w 3495376"/>
              <a:gd name="connsiteY1" fmla="*/ 47 h 1185726"/>
              <a:gd name="connsiteX2" fmla="*/ 1580017 w 3495376"/>
              <a:gd name="connsiteY2" fmla="*/ 557024 h 1185726"/>
              <a:gd name="connsiteX3" fmla="*/ 3391581 w 3495376"/>
              <a:gd name="connsiteY3" fmla="*/ 715584 h 1185726"/>
              <a:gd name="connsiteX4" fmla="*/ 3384274 w 3495376"/>
              <a:gd name="connsiteY4" fmla="*/ 1137070 h 1185726"/>
              <a:gd name="connsiteX5" fmla="*/ 0 w 3495376"/>
              <a:gd name="connsiteY5" fmla="*/ 1150991 h 1185726"/>
              <a:gd name="connsiteX6" fmla="*/ 6916 w 3495376"/>
              <a:gd name="connsiteY6" fmla="*/ 187618 h 1185726"/>
              <a:gd name="connsiteX0" fmla="*/ 6916 w 3495376"/>
              <a:gd name="connsiteY0" fmla="*/ 187618 h 1150991"/>
              <a:gd name="connsiteX1" fmla="*/ 418079 w 3495376"/>
              <a:gd name="connsiteY1" fmla="*/ 47 h 1150991"/>
              <a:gd name="connsiteX2" fmla="*/ 1580017 w 3495376"/>
              <a:gd name="connsiteY2" fmla="*/ 557024 h 1150991"/>
              <a:gd name="connsiteX3" fmla="*/ 3391581 w 3495376"/>
              <a:gd name="connsiteY3" fmla="*/ 715584 h 1150991"/>
              <a:gd name="connsiteX4" fmla="*/ 3384274 w 3495376"/>
              <a:gd name="connsiteY4" fmla="*/ 1137070 h 1150991"/>
              <a:gd name="connsiteX5" fmla="*/ 0 w 3495376"/>
              <a:gd name="connsiteY5" fmla="*/ 1150991 h 1150991"/>
              <a:gd name="connsiteX6" fmla="*/ 6916 w 3495376"/>
              <a:gd name="connsiteY6" fmla="*/ 187618 h 1150991"/>
              <a:gd name="connsiteX0" fmla="*/ 6916 w 3495376"/>
              <a:gd name="connsiteY0" fmla="*/ 187618 h 1150991"/>
              <a:gd name="connsiteX1" fmla="*/ 418079 w 3495376"/>
              <a:gd name="connsiteY1" fmla="*/ 47 h 1150991"/>
              <a:gd name="connsiteX2" fmla="*/ 1580017 w 3495376"/>
              <a:gd name="connsiteY2" fmla="*/ 557024 h 1150991"/>
              <a:gd name="connsiteX3" fmla="*/ 3391581 w 3495376"/>
              <a:gd name="connsiteY3" fmla="*/ 715584 h 1150991"/>
              <a:gd name="connsiteX4" fmla="*/ 3384274 w 3495376"/>
              <a:gd name="connsiteY4" fmla="*/ 1137070 h 1150991"/>
              <a:gd name="connsiteX5" fmla="*/ 0 w 3495376"/>
              <a:gd name="connsiteY5" fmla="*/ 1150991 h 1150991"/>
              <a:gd name="connsiteX6" fmla="*/ 6916 w 3495376"/>
              <a:gd name="connsiteY6" fmla="*/ 187618 h 1150991"/>
              <a:gd name="connsiteX0" fmla="*/ 6916 w 3412991"/>
              <a:gd name="connsiteY0" fmla="*/ 187618 h 1150991"/>
              <a:gd name="connsiteX1" fmla="*/ 418079 w 3412991"/>
              <a:gd name="connsiteY1" fmla="*/ 47 h 1150991"/>
              <a:gd name="connsiteX2" fmla="*/ 1580017 w 3412991"/>
              <a:gd name="connsiteY2" fmla="*/ 557024 h 1150991"/>
              <a:gd name="connsiteX3" fmla="*/ 3391581 w 3412991"/>
              <a:gd name="connsiteY3" fmla="*/ 715584 h 1150991"/>
              <a:gd name="connsiteX4" fmla="*/ 3384274 w 3412991"/>
              <a:gd name="connsiteY4" fmla="*/ 1137070 h 1150991"/>
              <a:gd name="connsiteX5" fmla="*/ 0 w 3412991"/>
              <a:gd name="connsiteY5" fmla="*/ 1150991 h 1150991"/>
              <a:gd name="connsiteX6" fmla="*/ 6916 w 3412991"/>
              <a:gd name="connsiteY6" fmla="*/ 187618 h 1150991"/>
              <a:gd name="connsiteX0" fmla="*/ 6916 w 3399474"/>
              <a:gd name="connsiteY0" fmla="*/ 187618 h 1150991"/>
              <a:gd name="connsiteX1" fmla="*/ 418079 w 3399474"/>
              <a:gd name="connsiteY1" fmla="*/ 47 h 1150991"/>
              <a:gd name="connsiteX2" fmla="*/ 1580017 w 3399474"/>
              <a:gd name="connsiteY2" fmla="*/ 557024 h 1150991"/>
              <a:gd name="connsiteX3" fmla="*/ 3391581 w 3399474"/>
              <a:gd name="connsiteY3" fmla="*/ 715584 h 1150991"/>
              <a:gd name="connsiteX4" fmla="*/ 3384274 w 3399474"/>
              <a:gd name="connsiteY4" fmla="*/ 1137070 h 1150991"/>
              <a:gd name="connsiteX5" fmla="*/ 0 w 3399474"/>
              <a:gd name="connsiteY5" fmla="*/ 1150991 h 1150991"/>
              <a:gd name="connsiteX6" fmla="*/ 6916 w 3399474"/>
              <a:gd name="connsiteY6" fmla="*/ 187618 h 1150991"/>
              <a:gd name="connsiteX0" fmla="*/ 6916 w 3391720"/>
              <a:gd name="connsiteY0" fmla="*/ 187618 h 1150991"/>
              <a:gd name="connsiteX1" fmla="*/ 418079 w 3391720"/>
              <a:gd name="connsiteY1" fmla="*/ 47 h 1150991"/>
              <a:gd name="connsiteX2" fmla="*/ 1580017 w 3391720"/>
              <a:gd name="connsiteY2" fmla="*/ 557024 h 1150991"/>
              <a:gd name="connsiteX3" fmla="*/ 3391581 w 3391720"/>
              <a:gd name="connsiteY3" fmla="*/ 715584 h 1150991"/>
              <a:gd name="connsiteX4" fmla="*/ 3384274 w 3391720"/>
              <a:gd name="connsiteY4" fmla="*/ 1137070 h 1150991"/>
              <a:gd name="connsiteX5" fmla="*/ 0 w 3391720"/>
              <a:gd name="connsiteY5" fmla="*/ 1150991 h 1150991"/>
              <a:gd name="connsiteX6" fmla="*/ 6916 w 3391720"/>
              <a:gd name="connsiteY6" fmla="*/ 187618 h 1150991"/>
              <a:gd name="connsiteX0" fmla="*/ 6916 w 3394592"/>
              <a:gd name="connsiteY0" fmla="*/ 187618 h 1150991"/>
              <a:gd name="connsiteX1" fmla="*/ 418079 w 3394592"/>
              <a:gd name="connsiteY1" fmla="*/ 47 h 1150991"/>
              <a:gd name="connsiteX2" fmla="*/ 1580017 w 3394592"/>
              <a:gd name="connsiteY2" fmla="*/ 557024 h 1150991"/>
              <a:gd name="connsiteX3" fmla="*/ 3391581 w 3394592"/>
              <a:gd name="connsiteY3" fmla="*/ 715584 h 1150991"/>
              <a:gd name="connsiteX4" fmla="*/ 3394592 w 3394592"/>
              <a:gd name="connsiteY4" fmla="*/ 1137070 h 1150991"/>
              <a:gd name="connsiteX5" fmla="*/ 0 w 3394592"/>
              <a:gd name="connsiteY5" fmla="*/ 1150991 h 1150991"/>
              <a:gd name="connsiteX6" fmla="*/ 6916 w 3394592"/>
              <a:gd name="connsiteY6" fmla="*/ 187618 h 1150991"/>
              <a:gd name="connsiteX0" fmla="*/ 6916 w 3394592"/>
              <a:gd name="connsiteY0" fmla="*/ 187618 h 1150991"/>
              <a:gd name="connsiteX1" fmla="*/ 418079 w 3394592"/>
              <a:gd name="connsiteY1" fmla="*/ 47 h 1150991"/>
              <a:gd name="connsiteX2" fmla="*/ 1580017 w 3394592"/>
              <a:gd name="connsiteY2" fmla="*/ 557024 h 1150991"/>
              <a:gd name="connsiteX3" fmla="*/ 3391581 w 3394592"/>
              <a:gd name="connsiteY3" fmla="*/ 715584 h 1150991"/>
              <a:gd name="connsiteX4" fmla="*/ 3394592 w 3394592"/>
              <a:gd name="connsiteY4" fmla="*/ 1142215 h 1150991"/>
              <a:gd name="connsiteX5" fmla="*/ 0 w 3394592"/>
              <a:gd name="connsiteY5" fmla="*/ 1150991 h 1150991"/>
              <a:gd name="connsiteX6" fmla="*/ 6916 w 3394592"/>
              <a:gd name="connsiteY6" fmla="*/ 187618 h 1150991"/>
              <a:gd name="connsiteX0" fmla="*/ 6916 w 3394592"/>
              <a:gd name="connsiteY0" fmla="*/ 248693 h 1160615"/>
              <a:gd name="connsiteX1" fmla="*/ 418079 w 3394592"/>
              <a:gd name="connsiteY1" fmla="*/ 9671 h 1160615"/>
              <a:gd name="connsiteX2" fmla="*/ 1580017 w 3394592"/>
              <a:gd name="connsiteY2" fmla="*/ 566648 h 1160615"/>
              <a:gd name="connsiteX3" fmla="*/ 3391581 w 3394592"/>
              <a:gd name="connsiteY3" fmla="*/ 725208 h 1160615"/>
              <a:gd name="connsiteX4" fmla="*/ 3394592 w 3394592"/>
              <a:gd name="connsiteY4" fmla="*/ 1151839 h 1160615"/>
              <a:gd name="connsiteX5" fmla="*/ 0 w 3394592"/>
              <a:gd name="connsiteY5" fmla="*/ 1160615 h 1160615"/>
              <a:gd name="connsiteX6" fmla="*/ 6916 w 3394592"/>
              <a:gd name="connsiteY6" fmla="*/ 248693 h 1160615"/>
              <a:gd name="connsiteX0" fmla="*/ 6916 w 3394592"/>
              <a:gd name="connsiteY0" fmla="*/ 248693 h 1160615"/>
              <a:gd name="connsiteX1" fmla="*/ 418079 w 3394592"/>
              <a:gd name="connsiteY1" fmla="*/ 9671 h 1160615"/>
              <a:gd name="connsiteX2" fmla="*/ 1580017 w 3394592"/>
              <a:gd name="connsiteY2" fmla="*/ 566648 h 1160615"/>
              <a:gd name="connsiteX3" fmla="*/ 3391581 w 3394592"/>
              <a:gd name="connsiteY3" fmla="*/ 725208 h 1160615"/>
              <a:gd name="connsiteX4" fmla="*/ 3394592 w 3394592"/>
              <a:gd name="connsiteY4" fmla="*/ 1151839 h 1160615"/>
              <a:gd name="connsiteX5" fmla="*/ 0 w 3394592"/>
              <a:gd name="connsiteY5" fmla="*/ 1160615 h 1160615"/>
              <a:gd name="connsiteX6" fmla="*/ 6916 w 3394592"/>
              <a:gd name="connsiteY6" fmla="*/ 248693 h 1160615"/>
              <a:gd name="connsiteX0" fmla="*/ 0 w 3408312"/>
              <a:gd name="connsiteY0" fmla="*/ 280886 h 1157846"/>
              <a:gd name="connsiteX1" fmla="*/ 431799 w 3408312"/>
              <a:gd name="connsiteY1" fmla="*/ 6902 h 1157846"/>
              <a:gd name="connsiteX2" fmla="*/ 1593737 w 3408312"/>
              <a:gd name="connsiteY2" fmla="*/ 563879 h 1157846"/>
              <a:gd name="connsiteX3" fmla="*/ 3405301 w 3408312"/>
              <a:gd name="connsiteY3" fmla="*/ 722439 h 1157846"/>
              <a:gd name="connsiteX4" fmla="*/ 3408312 w 3408312"/>
              <a:gd name="connsiteY4" fmla="*/ 1149070 h 1157846"/>
              <a:gd name="connsiteX5" fmla="*/ 13720 w 3408312"/>
              <a:gd name="connsiteY5" fmla="*/ 1157846 h 1157846"/>
              <a:gd name="connsiteX6" fmla="*/ 0 w 3408312"/>
              <a:gd name="connsiteY6" fmla="*/ 280886 h 1157846"/>
              <a:gd name="connsiteX0" fmla="*/ 0 w 3408312"/>
              <a:gd name="connsiteY0" fmla="*/ 280886 h 1157846"/>
              <a:gd name="connsiteX1" fmla="*/ 431799 w 3408312"/>
              <a:gd name="connsiteY1" fmla="*/ 6902 h 1157846"/>
              <a:gd name="connsiteX2" fmla="*/ 1593737 w 3408312"/>
              <a:gd name="connsiteY2" fmla="*/ 563879 h 1157846"/>
              <a:gd name="connsiteX3" fmla="*/ 3405301 w 3408312"/>
              <a:gd name="connsiteY3" fmla="*/ 722439 h 1157846"/>
              <a:gd name="connsiteX4" fmla="*/ 3408312 w 3408312"/>
              <a:gd name="connsiteY4" fmla="*/ 1149070 h 1157846"/>
              <a:gd name="connsiteX5" fmla="*/ 13720 w 3408312"/>
              <a:gd name="connsiteY5" fmla="*/ 1157846 h 1157846"/>
              <a:gd name="connsiteX6" fmla="*/ 0 w 3408312"/>
              <a:gd name="connsiteY6" fmla="*/ 280886 h 1157846"/>
              <a:gd name="connsiteX0" fmla="*/ 6916 w 3394592"/>
              <a:gd name="connsiteY0" fmla="*/ 280886 h 1157846"/>
              <a:gd name="connsiteX1" fmla="*/ 418079 w 3394592"/>
              <a:gd name="connsiteY1" fmla="*/ 6902 h 1157846"/>
              <a:gd name="connsiteX2" fmla="*/ 1580017 w 3394592"/>
              <a:gd name="connsiteY2" fmla="*/ 563879 h 1157846"/>
              <a:gd name="connsiteX3" fmla="*/ 3391581 w 3394592"/>
              <a:gd name="connsiteY3" fmla="*/ 722439 h 1157846"/>
              <a:gd name="connsiteX4" fmla="*/ 3394592 w 3394592"/>
              <a:gd name="connsiteY4" fmla="*/ 1149070 h 1157846"/>
              <a:gd name="connsiteX5" fmla="*/ 0 w 3394592"/>
              <a:gd name="connsiteY5" fmla="*/ 1157846 h 1157846"/>
              <a:gd name="connsiteX6" fmla="*/ 6916 w 3394592"/>
              <a:gd name="connsiteY6" fmla="*/ 280886 h 1157846"/>
              <a:gd name="connsiteX0" fmla="*/ 6916 w 3394592"/>
              <a:gd name="connsiteY0" fmla="*/ 280886 h 1157846"/>
              <a:gd name="connsiteX1" fmla="*/ 418079 w 3394592"/>
              <a:gd name="connsiteY1" fmla="*/ 6902 h 1157846"/>
              <a:gd name="connsiteX2" fmla="*/ 1580017 w 3394592"/>
              <a:gd name="connsiteY2" fmla="*/ 563879 h 1157846"/>
              <a:gd name="connsiteX3" fmla="*/ 3391581 w 3394592"/>
              <a:gd name="connsiteY3" fmla="*/ 722439 h 1157846"/>
              <a:gd name="connsiteX4" fmla="*/ 3394592 w 3394592"/>
              <a:gd name="connsiteY4" fmla="*/ 1149070 h 1157846"/>
              <a:gd name="connsiteX5" fmla="*/ 0 w 3394592"/>
              <a:gd name="connsiteY5" fmla="*/ 1157846 h 1157846"/>
              <a:gd name="connsiteX6" fmla="*/ 6916 w 3394592"/>
              <a:gd name="connsiteY6" fmla="*/ 280886 h 1157846"/>
              <a:gd name="connsiteX0" fmla="*/ 6916 w 3394592"/>
              <a:gd name="connsiteY0" fmla="*/ 282778 h 1159738"/>
              <a:gd name="connsiteX1" fmla="*/ 418079 w 3394592"/>
              <a:gd name="connsiteY1" fmla="*/ 8794 h 1159738"/>
              <a:gd name="connsiteX2" fmla="*/ 1559381 w 3394592"/>
              <a:gd name="connsiteY2" fmla="*/ 610723 h 1159738"/>
              <a:gd name="connsiteX3" fmla="*/ 3391581 w 3394592"/>
              <a:gd name="connsiteY3" fmla="*/ 724331 h 1159738"/>
              <a:gd name="connsiteX4" fmla="*/ 3394592 w 3394592"/>
              <a:gd name="connsiteY4" fmla="*/ 1150962 h 1159738"/>
              <a:gd name="connsiteX5" fmla="*/ 0 w 3394592"/>
              <a:gd name="connsiteY5" fmla="*/ 1159738 h 1159738"/>
              <a:gd name="connsiteX6" fmla="*/ 6916 w 3394592"/>
              <a:gd name="connsiteY6" fmla="*/ 282778 h 115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4592" h="1159738">
                <a:moveTo>
                  <a:pt x="6916" y="282778"/>
                </a:moveTo>
                <a:cubicBezTo>
                  <a:pt x="114335" y="167516"/>
                  <a:pt x="159335" y="-45864"/>
                  <a:pt x="418079" y="8794"/>
                </a:cubicBezTo>
                <a:cubicBezTo>
                  <a:pt x="676823" y="63452"/>
                  <a:pt x="1063797" y="491467"/>
                  <a:pt x="1559381" y="610723"/>
                </a:cubicBezTo>
                <a:cubicBezTo>
                  <a:pt x="2054965" y="729979"/>
                  <a:pt x="3152779" y="696258"/>
                  <a:pt x="3391581" y="724331"/>
                </a:cubicBezTo>
                <a:cubicBezTo>
                  <a:pt x="3393072" y="855307"/>
                  <a:pt x="3392372" y="1006362"/>
                  <a:pt x="3394592" y="1150962"/>
                </a:cubicBezTo>
                <a:lnTo>
                  <a:pt x="0" y="1159738"/>
                </a:lnTo>
                <a:cubicBezTo>
                  <a:pt x="2305" y="984392"/>
                  <a:pt x="4611" y="642926"/>
                  <a:pt x="6916" y="282778"/>
                </a:cubicBezTo>
                <a:close/>
              </a:path>
            </a:pathLst>
          </a:custGeom>
          <a:pattFill prst="pct70">
            <a:fgClr>
              <a:prstClr val="black"/>
            </a:fgClr>
            <a:bgClr>
              <a:prstClr val="white"/>
            </a:bgClr>
          </a:pattFill>
          <a:ln w="25400" cmpd="sng">
            <a:solidFill>
              <a:srgbClr val="000000"/>
            </a:solidFill>
          </a:ln>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grpSp>
        <p:nvGrpSpPr>
          <p:cNvPr id="13" name="Group 12"/>
          <p:cNvGrpSpPr/>
          <p:nvPr/>
        </p:nvGrpSpPr>
        <p:grpSpPr>
          <a:xfrm>
            <a:off x="609600" y="3920066"/>
            <a:ext cx="7848600" cy="2370667"/>
            <a:chOff x="609600" y="3920066"/>
            <a:chExt cx="7848600" cy="2370667"/>
          </a:xfrm>
        </p:grpSpPr>
        <p:sp>
          <p:nvSpPr>
            <p:cNvPr id="21" name="Text Box 24"/>
            <p:cNvSpPr txBox="1">
              <a:spLocks noChangeArrowheads="1"/>
            </p:cNvSpPr>
            <p:nvPr/>
          </p:nvSpPr>
          <p:spPr bwMode="auto">
            <a:xfrm>
              <a:off x="5105400" y="4051300"/>
              <a:ext cx="3352800" cy="175432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en-US" sz="2400" dirty="0" smtClean="0">
                  <a:latin typeface="+mn-lt"/>
                </a:rPr>
                <a:t>  Model terrain is a mesa at elevation of 8,000’.</a:t>
              </a:r>
            </a:p>
            <a:p>
              <a:pPr algn="ctr">
                <a:spcBef>
                  <a:spcPct val="50000"/>
                </a:spcBef>
              </a:pPr>
              <a:r>
                <a:rPr lang="en-US" sz="2400" dirty="0" smtClean="0">
                  <a:latin typeface="+mn-lt"/>
                </a:rPr>
                <a:t>Model computes fields for a 8,000’ mesa.</a:t>
              </a:r>
              <a:endParaRPr lang="en-US" sz="2400" dirty="0">
                <a:latin typeface="+mn-lt"/>
              </a:endParaRPr>
            </a:p>
          </p:txBody>
        </p:sp>
        <p:grpSp>
          <p:nvGrpSpPr>
            <p:cNvPr id="12" name="Group 11"/>
            <p:cNvGrpSpPr/>
            <p:nvPr/>
          </p:nvGrpSpPr>
          <p:grpSpPr>
            <a:xfrm>
              <a:off x="609600" y="3920066"/>
              <a:ext cx="4191000" cy="2370667"/>
              <a:chOff x="609600" y="3920066"/>
              <a:chExt cx="4191000" cy="2370667"/>
            </a:xfrm>
          </p:grpSpPr>
          <p:cxnSp>
            <p:nvCxnSpPr>
              <p:cNvPr id="4" name="Straight Connector 3"/>
              <p:cNvCxnSpPr/>
              <p:nvPr/>
            </p:nvCxnSpPr>
            <p:spPr bwMode="auto">
              <a:xfrm>
                <a:off x="609600" y="4495800"/>
                <a:ext cx="4187952" cy="3932"/>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
            <p:nvSpPr>
              <p:cNvPr id="3" name="TextBox 2"/>
              <p:cNvSpPr txBox="1"/>
              <p:nvPr/>
            </p:nvSpPr>
            <p:spPr>
              <a:xfrm>
                <a:off x="2133600" y="3920066"/>
                <a:ext cx="1653217" cy="584776"/>
              </a:xfrm>
              <a:prstGeom prst="rect">
                <a:avLst/>
              </a:prstGeom>
              <a:noFill/>
            </p:spPr>
            <p:txBody>
              <a:bodyPr wrap="none" rtlCol="0">
                <a:spAutoFit/>
              </a:bodyPr>
              <a:lstStyle/>
              <a:p>
                <a:r>
                  <a:rPr lang="en-US" sz="1600" b="1" dirty="0" smtClean="0"/>
                  <a:t>Model Altitude</a:t>
                </a:r>
              </a:p>
              <a:p>
                <a:r>
                  <a:rPr lang="en-US" sz="1600" b="1" dirty="0" smtClean="0"/>
                  <a:t>8,000’</a:t>
                </a:r>
                <a:endParaRPr lang="en-US" sz="1600" b="1" dirty="0"/>
              </a:p>
            </p:txBody>
          </p:sp>
          <p:sp>
            <p:nvSpPr>
              <p:cNvPr id="23" name="Rectangle 22"/>
              <p:cNvSpPr/>
              <p:nvPr/>
            </p:nvSpPr>
            <p:spPr bwMode="auto">
              <a:xfrm>
                <a:off x="609600" y="4495800"/>
                <a:ext cx="4191000" cy="1794933"/>
              </a:xfrm>
              <a:prstGeom prst="rect">
                <a:avLst/>
              </a:prstGeom>
              <a:solidFill>
                <a:srgbClr val="FF000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grpSp>
      </p:grpSp>
    </p:spTree>
    <p:extLst>
      <p:ext uri="{BB962C8B-B14F-4D97-AF65-F5344CB8AC3E}">
        <p14:creationId xmlns:p14="http://schemas.microsoft.com/office/powerpoint/2010/main" val="3560497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5" name="Rectangle 2"/>
          <p:cNvSpPr>
            <a:spLocks noGrp="1" noChangeArrowheads="1"/>
          </p:cNvSpPr>
          <p:nvPr>
            <p:ph type="title"/>
          </p:nvPr>
        </p:nvSpPr>
        <p:spPr>
          <a:xfrm>
            <a:off x="838200" y="609600"/>
            <a:ext cx="7391400" cy="1143000"/>
          </a:xfrm>
          <a:noFill/>
        </p:spPr>
        <p:txBody>
          <a:bodyPr/>
          <a:lstStyle/>
          <a:p>
            <a:r>
              <a:rPr lang="en-US" sz="2400" b="1" dirty="0">
                <a:ea typeface="ＭＳ Ｐゴシック" pitchFamily="-1" charset="-128"/>
                <a:cs typeface="ＭＳ Ｐゴシック" pitchFamily="-1" charset="-128"/>
              </a:rPr>
              <a:t>Illustration of a crude </a:t>
            </a:r>
            <a:r>
              <a:rPr lang="en-US" sz="2400" b="1" dirty="0" smtClean="0">
                <a:ea typeface="ＭＳ Ｐゴシック" pitchFamily="-1" charset="-128"/>
                <a:cs typeface="ＭＳ Ｐゴシック" pitchFamily="-1" charset="-128"/>
              </a:rPr>
              <a:t>(rarely used?) </a:t>
            </a:r>
            <a:r>
              <a:rPr lang="en-US" sz="2400" b="1" dirty="0">
                <a:ea typeface="ＭＳ Ｐゴシック" pitchFamily="-1" charset="-128"/>
                <a:cs typeface="ＭＳ Ｐゴシック" pitchFamily="-1" charset="-128"/>
              </a:rPr>
              <a:t>method to </a:t>
            </a:r>
            <a:r>
              <a:rPr lang="en-US" sz="2400" b="1" dirty="0" smtClean="0">
                <a:ea typeface="ＭＳ Ｐゴシック" pitchFamily="-1" charset="-128"/>
                <a:cs typeface="ＭＳ Ｐゴシック" pitchFamily="-1" charset="-128"/>
              </a:rPr>
              <a:t>add sub</a:t>
            </a:r>
            <a:r>
              <a:rPr lang="en-US" sz="2400" b="1" dirty="0">
                <a:ea typeface="ＭＳ Ｐゴシック" pitchFamily="-1" charset="-128"/>
                <a:cs typeface="ＭＳ Ｐゴシック" pitchFamily="-1" charset="-128"/>
              </a:rPr>
              <a:t>-grid variability: use climatology</a:t>
            </a:r>
          </a:p>
        </p:txBody>
      </p:sp>
      <p:sp>
        <p:nvSpPr>
          <p:cNvPr id="79876" name="Rectangle 4"/>
          <p:cNvSpPr>
            <a:spLocks noGrp="1" noChangeArrowheads="1"/>
          </p:cNvSpPr>
          <p:nvPr>
            <p:ph type="body" idx="1"/>
          </p:nvPr>
        </p:nvSpPr>
        <p:spPr>
          <a:xfrm>
            <a:off x="5029200" y="2057400"/>
            <a:ext cx="3810000" cy="4114800"/>
          </a:xfrm>
        </p:spPr>
        <p:txBody>
          <a:bodyPr/>
          <a:lstStyle/>
          <a:p>
            <a:pPr>
              <a:spcBef>
                <a:spcPct val="0"/>
              </a:spcBef>
              <a:spcAft>
                <a:spcPts val="0"/>
              </a:spcAft>
              <a:buFontTx/>
              <a:buNone/>
            </a:pPr>
            <a:r>
              <a:rPr lang="en-US" sz="2000" dirty="0" smtClean="0">
                <a:ea typeface="ＭＳ Ｐゴシック" pitchFamily="-1" charset="-128"/>
                <a:cs typeface="ＭＳ Ｐゴシック" pitchFamily="-1" charset="-128"/>
              </a:rPr>
              <a:t>Consider temperature</a:t>
            </a:r>
          </a:p>
          <a:p>
            <a:pPr>
              <a:spcBef>
                <a:spcPct val="0"/>
              </a:spcBef>
              <a:spcAft>
                <a:spcPts val="0"/>
              </a:spcAft>
              <a:buFontTx/>
              <a:buNone/>
            </a:pPr>
            <a:r>
              <a:rPr lang="en-US" sz="2000" dirty="0" smtClean="0">
                <a:ea typeface="ＭＳ Ｐゴシック" pitchFamily="-1" charset="-128"/>
                <a:cs typeface="ＭＳ Ｐゴシック" pitchFamily="-1" charset="-128"/>
              </a:rPr>
              <a:t>Standard lapse rate is 6.5°C/km    or about 3.5°</a:t>
            </a:r>
            <a:r>
              <a:rPr lang="en-US" sz="2000" dirty="0">
                <a:ea typeface="ＭＳ Ｐゴシック" pitchFamily="-1" charset="-128"/>
                <a:cs typeface="ＭＳ Ｐゴシック" pitchFamily="-1" charset="-128"/>
              </a:rPr>
              <a:t>F</a:t>
            </a:r>
            <a:r>
              <a:rPr lang="en-US" sz="2000" dirty="0" smtClean="0">
                <a:ea typeface="ＭＳ Ｐゴシック" pitchFamily="-1" charset="-128"/>
                <a:cs typeface="ＭＳ Ｐゴシック" pitchFamily="-1" charset="-128"/>
              </a:rPr>
              <a:t>/1000 </a:t>
            </a:r>
            <a:r>
              <a:rPr lang="en-US" sz="2000" dirty="0" err="1" smtClean="0">
                <a:ea typeface="ＭＳ Ｐゴシック" pitchFamily="-1" charset="-128"/>
                <a:cs typeface="ＭＳ Ｐゴシック" pitchFamily="-1" charset="-128"/>
              </a:rPr>
              <a:t>ft</a:t>
            </a:r>
            <a:endParaRPr lang="en-US" sz="2000" dirty="0" smtClean="0">
              <a:ea typeface="ＭＳ Ｐゴシック" pitchFamily="-1" charset="-128"/>
              <a:cs typeface="ＭＳ Ｐゴシック" pitchFamily="-1" charset="-128"/>
            </a:endParaRPr>
          </a:p>
          <a:p>
            <a:pPr>
              <a:spcBef>
                <a:spcPct val="0"/>
              </a:spcBef>
              <a:spcAft>
                <a:spcPts val="0"/>
              </a:spcAft>
              <a:buNone/>
            </a:pPr>
            <a:r>
              <a:rPr lang="en-US" sz="2000" dirty="0" smtClean="0">
                <a:ea typeface="ＭＳ Ｐゴシック" pitchFamily="-1" charset="-128"/>
                <a:cs typeface="ＭＳ Ｐゴシック" pitchFamily="-1" charset="-128"/>
              </a:rPr>
              <a:t>Can adjust for altitude differences by assuming 3.5°F/1000 </a:t>
            </a:r>
            <a:r>
              <a:rPr lang="en-US" sz="2000" dirty="0" err="1" smtClean="0">
                <a:ea typeface="ＭＳ Ｐゴシック" pitchFamily="-1" charset="-128"/>
                <a:cs typeface="ＭＳ Ｐゴシック" pitchFamily="-1" charset="-128"/>
              </a:rPr>
              <a:t>ft</a:t>
            </a:r>
            <a:endParaRPr lang="en-US" sz="2000" dirty="0">
              <a:ea typeface="ＭＳ Ｐゴシック" pitchFamily="-1" charset="-128"/>
              <a:cs typeface="ＭＳ Ｐゴシック" pitchFamily="-1" charset="-128"/>
            </a:endParaRPr>
          </a:p>
          <a:p>
            <a:pPr>
              <a:spcBef>
                <a:spcPct val="0"/>
              </a:spcBef>
              <a:spcAft>
                <a:spcPts val="0"/>
              </a:spcAft>
              <a:buNone/>
            </a:pPr>
            <a:endParaRPr lang="en-US" sz="2000" dirty="0" smtClean="0">
              <a:ea typeface="ＭＳ Ｐゴシック" pitchFamily="-1" charset="-128"/>
              <a:cs typeface="ＭＳ Ｐゴシック" pitchFamily="-1" charset="-128"/>
            </a:endParaRPr>
          </a:p>
          <a:p>
            <a:pPr>
              <a:spcBef>
                <a:spcPct val="0"/>
              </a:spcBef>
              <a:spcAft>
                <a:spcPts val="0"/>
              </a:spcAft>
              <a:buNone/>
            </a:pPr>
            <a:r>
              <a:rPr lang="en-US" sz="2000" dirty="0" smtClean="0">
                <a:ea typeface="ＭＳ Ｐゴシック" pitchFamily="-1" charset="-128"/>
                <a:cs typeface="ＭＳ Ｐゴシック" pitchFamily="-1" charset="-128"/>
              </a:rPr>
              <a:t>If T</a:t>
            </a:r>
            <a:r>
              <a:rPr lang="en-US" sz="2000" baseline="-25000" dirty="0" smtClean="0">
                <a:ea typeface="ＭＳ Ｐゴシック" pitchFamily="-1" charset="-128"/>
                <a:cs typeface="ＭＳ Ｐゴシック" pitchFamily="-1" charset="-128"/>
              </a:rPr>
              <a:t>5000</a:t>
            </a:r>
            <a:r>
              <a:rPr lang="en-US" sz="2000" dirty="0" smtClean="0">
                <a:ea typeface="ＭＳ Ｐゴシック" pitchFamily="-1" charset="-128"/>
                <a:cs typeface="ＭＳ Ｐゴシック" pitchFamily="-1" charset="-128"/>
              </a:rPr>
              <a:t>= 32°F, then</a:t>
            </a:r>
          </a:p>
          <a:p>
            <a:pPr>
              <a:spcBef>
                <a:spcPct val="0"/>
              </a:spcBef>
              <a:spcAft>
                <a:spcPts val="0"/>
              </a:spcAft>
              <a:buNone/>
            </a:pPr>
            <a:endParaRPr lang="en-US" sz="2000" dirty="0">
              <a:ea typeface="ＭＳ Ｐゴシック" pitchFamily="-1" charset="-128"/>
              <a:cs typeface="ＭＳ Ｐゴシック" pitchFamily="-1" charset="-128"/>
            </a:endParaRPr>
          </a:p>
          <a:p>
            <a:pPr>
              <a:spcBef>
                <a:spcPct val="0"/>
              </a:spcBef>
              <a:spcAft>
                <a:spcPts val="0"/>
              </a:spcAft>
              <a:buNone/>
            </a:pPr>
            <a:r>
              <a:rPr lang="en-US" sz="2000" dirty="0" smtClean="0">
                <a:ea typeface="ＭＳ Ｐゴシック" pitchFamily="-1" charset="-128"/>
                <a:cs typeface="ＭＳ Ｐゴシック" pitchFamily="-1" charset="-128"/>
              </a:rPr>
              <a:t>T</a:t>
            </a:r>
            <a:r>
              <a:rPr lang="en-US" sz="2000" baseline="-25000" dirty="0" smtClean="0">
                <a:ea typeface="ＭＳ Ｐゴシック" pitchFamily="-1" charset="-128"/>
                <a:cs typeface="ＭＳ Ｐゴシック" pitchFamily="-1" charset="-128"/>
              </a:rPr>
              <a:t>12000</a:t>
            </a:r>
            <a:r>
              <a:rPr lang="en-US" sz="2000" dirty="0" smtClean="0">
                <a:ea typeface="ＭＳ Ｐゴシック" pitchFamily="-1" charset="-128"/>
                <a:cs typeface="ＭＳ Ｐゴシック" pitchFamily="-1" charset="-128"/>
              </a:rPr>
              <a:t>=T</a:t>
            </a:r>
            <a:r>
              <a:rPr lang="en-US" sz="2000" baseline="-25000" dirty="0" smtClean="0">
                <a:ea typeface="ＭＳ Ｐゴシック" pitchFamily="-1" charset="-128"/>
                <a:cs typeface="ＭＳ Ｐゴシック" pitchFamily="-1" charset="-128"/>
              </a:rPr>
              <a:t>8000</a:t>
            </a:r>
            <a:r>
              <a:rPr lang="en-US" sz="2000" dirty="0" smtClean="0">
                <a:ea typeface="ＭＳ Ｐゴシック" pitchFamily="-1" charset="-128"/>
                <a:cs typeface="ＭＳ Ｐゴシック" pitchFamily="-1" charset="-128"/>
              </a:rPr>
              <a:t> − (3.5°F/</a:t>
            </a:r>
            <a:r>
              <a:rPr lang="en-US" sz="2000" dirty="0">
                <a:ea typeface="ＭＳ Ｐゴシック" pitchFamily="-1" charset="-128"/>
                <a:cs typeface="ＭＳ Ｐゴシック" pitchFamily="-1" charset="-128"/>
              </a:rPr>
              <a:t>1000</a:t>
            </a:r>
            <a:r>
              <a:rPr lang="en-US" sz="2000" dirty="0" smtClean="0">
                <a:ea typeface="ＭＳ Ｐゴシック" pitchFamily="-1" charset="-128"/>
                <a:cs typeface="ＭＳ Ｐゴシック" pitchFamily="-1" charset="-128"/>
              </a:rPr>
              <a:t>’)*4000’</a:t>
            </a:r>
          </a:p>
          <a:p>
            <a:pPr>
              <a:lnSpc>
                <a:spcPct val="120000"/>
              </a:lnSpc>
              <a:spcBef>
                <a:spcPct val="0"/>
              </a:spcBef>
              <a:spcAft>
                <a:spcPts val="0"/>
              </a:spcAft>
              <a:buNone/>
            </a:pPr>
            <a:r>
              <a:rPr lang="en-US" sz="2000" dirty="0">
                <a:ea typeface="ＭＳ Ｐゴシック" pitchFamily="-1" charset="-128"/>
                <a:cs typeface="ＭＳ Ｐゴシック" pitchFamily="-1" charset="-128"/>
              </a:rPr>
              <a:t>	</a:t>
            </a:r>
            <a:r>
              <a:rPr lang="en-US" sz="2000" dirty="0" smtClean="0">
                <a:ea typeface="ＭＳ Ｐゴシック" pitchFamily="-1" charset="-128"/>
                <a:cs typeface="ＭＳ Ｐゴシック" pitchFamily="-1" charset="-128"/>
              </a:rPr>
              <a:t>     = 18</a:t>
            </a:r>
            <a:r>
              <a:rPr lang="en-US" sz="2000" dirty="0">
                <a:ea typeface="ＭＳ Ｐゴシック" pitchFamily="-1" charset="-128"/>
                <a:cs typeface="ＭＳ Ｐゴシック" pitchFamily="-1" charset="-128"/>
              </a:rPr>
              <a:t>°</a:t>
            </a:r>
            <a:r>
              <a:rPr lang="en-US" sz="2000" dirty="0" smtClean="0">
                <a:ea typeface="ＭＳ Ｐゴシック" pitchFamily="-1" charset="-128"/>
                <a:cs typeface="ＭＳ Ｐゴシック" pitchFamily="-1" charset="-128"/>
              </a:rPr>
              <a:t>F</a:t>
            </a:r>
          </a:p>
          <a:p>
            <a:pPr>
              <a:spcBef>
                <a:spcPct val="0"/>
              </a:spcBef>
              <a:spcAft>
                <a:spcPts val="0"/>
              </a:spcAft>
              <a:buNone/>
            </a:pPr>
            <a:endParaRPr lang="en-US" sz="2000" dirty="0">
              <a:ea typeface="ＭＳ Ｐゴシック" pitchFamily="-1" charset="-128"/>
              <a:cs typeface="ＭＳ Ｐゴシック" pitchFamily="-1" charset="-128"/>
            </a:endParaRPr>
          </a:p>
          <a:p>
            <a:pPr>
              <a:spcBef>
                <a:spcPct val="0"/>
              </a:spcBef>
              <a:spcAft>
                <a:spcPts val="0"/>
              </a:spcAft>
              <a:buNone/>
            </a:pPr>
            <a:r>
              <a:rPr lang="en-US" sz="2000" dirty="0" smtClean="0">
                <a:ea typeface="ＭＳ Ｐゴシック" pitchFamily="-1" charset="-128"/>
                <a:cs typeface="ＭＳ Ｐゴシック" pitchFamily="-1" charset="-128"/>
              </a:rPr>
              <a:t>T</a:t>
            </a:r>
            <a:r>
              <a:rPr lang="en-US" sz="2000" baseline="-25000" dirty="0" smtClean="0">
                <a:ea typeface="ＭＳ Ｐゴシック" pitchFamily="-1" charset="-128"/>
                <a:cs typeface="ＭＳ Ｐゴシック" pitchFamily="-1" charset="-128"/>
              </a:rPr>
              <a:t>5000</a:t>
            </a:r>
            <a:r>
              <a:rPr lang="en-US" sz="2000" dirty="0" smtClean="0">
                <a:ea typeface="ＭＳ Ｐゴシック" pitchFamily="-1" charset="-128"/>
                <a:cs typeface="ＭＳ Ｐゴシック" pitchFamily="-1" charset="-128"/>
              </a:rPr>
              <a:t> =T</a:t>
            </a:r>
            <a:r>
              <a:rPr lang="en-US" sz="2000" baseline="-25000" dirty="0" smtClean="0">
                <a:ea typeface="ＭＳ Ｐゴシック" pitchFamily="-1" charset="-128"/>
                <a:cs typeface="ＭＳ Ｐゴシック" pitchFamily="-1" charset="-128"/>
              </a:rPr>
              <a:t>8000 </a:t>
            </a:r>
            <a:r>
              <a:rPr lang="en-US" sz="2000" dirty="0" smtClean="0">
                <a:ea typeface="ＭＳ Ｐゴシック" pitchFamily="-1" charset="-128"/>
                <a:cs typeface="ＭＳ Ｐゴシック" pitchFamily="-1" charset="-128"/>
              </a:rPr>
              <a:t>+ (3.5</a:t>
            </a:r>
            <a:r>
              <a:rPr lang="en-US" sz="2000" dirty="0">
                <a:ea typeface="ＭＳ Ｐゴシック" pitchFamily="-1" charset="-128"/>
                <a:cs typeface="ＭＳ Ｐゴシック" pitchFamily="-1" charset="-128"/>
              </a:rPr>
              <a:t>°F/</a:t>
            </a:r>
            <a:r>
              <a:rPr lang="en-US" sz="2000" dirty="0" smtClean="0">
                <a:ea typeface="ＭＳ Ｐゴシック" pitchFamily="-1" charset="-128"/>
                <a:cs typeface="ＭＳ Ｐゴシック" pitchFamily="-1" charset="-128"/>
              </a:rPr>
              <a:t>1000’)*3000</a:t>
            </a:r>
            <a:r>
              <a:rPr lang="en-US" sz="2000" dirty="0">
                <a:ea typeface="ＭＳ Ｐゴシック" pitchFamily="-1" charset="-128"/>
                <a:cs typeface="ＭＳ Ｐゴシック" pitchFamily="-1" charset="-128"/>
              </a:rPr>
              <a:t>’</a:t>
            </a:r>
          </a:p>
          <a:p>
            <a:pPr>
              <a:lnSpc>
                <a:spcPct val="120000"/>
              </a:lnSpc>
              <a:spcBef>
                <a:spcPct val="0"/>
              </a:spcBef>
              <a:spcAft>
                <a:spcPts val="0"/>
              </a:spcAft>
              <a:buNone/>
            </a:pPr>
            <a:r>
              <a:rPr lang="en-US" sz="2000" dirty="0">
                <a:ea typeface="ＭＳ Ｐゴシック" pitchFamily="-1" charset="-128"/>
                <a:cs typeface="ＭＳ Ｐゴシック" pitchFamily="-1" charset="-128"/>
              </a:rPr>
              <a:t>	     </a:t>
            </a:r>
            <a:r>
              <a:rPr lang="en-US" sz="2000" dirty="0" smtClean="0">
                <a:ea typeface="ＭＳ Ｐゴシック" pitchFamily="-1" charset="-128"/>
                <a:cs typeface="ＭＳ Ｐゴシック" pitchFamily="-1" charset="-128"/>
              </a:rPr>
              <a:t>= 42.5°</a:t>
            </a:r>
            <a:r>
              <a:rPr lang="en-US" sz="2000" dirty="0">
                <a:ea typeface="ＭＳ Ｐゴシック" pitchFamily="-1" charset="-128"/>
                <a:cs typeface="ＭＳ Ｐゴシック" pitchFamily="-1" charset="-128"/>
              </a:rPr>
              <a:t>F</a:t>
            </a:r>
          </a:p>
          <a:p>
            <a:pPr>
              <a:spcBef>
                <a:spcPct val="0"/>
              </a:spcBef>
              <a:spcAft>
                <a:spcPts val="0"/>
              </a:spcAft>
              <a:buNone/>
            </a:pPr>
            <a:endParaRPr lang="en-US" sz="2000" dirty="0">
              <a:ea typeface="ＭＳ Ｐゴシック" pitchFamily="-1" charset="-128"/>
              <a:cs typeface="ＭＳ Ｐゴシック" pitchFamily="-1" charset="-128"/>
            </a:endParaRPr>
          </a:p>
          <a:p>
            <a:pPr>
              <a:spcBef>
                <a:spcPct val="0"/>
              </a:spcBef>
              <a:spcAft>
                <a:spcPts val="0"/>
              </a:spcAft>
              <a:buFontTx/>
              <a:buNone/>
            </a:pPr>
            <a:endParaRPr lang="en-US" sz="2000" dirty="0">
              <a:ea typeface="ＭＳ Ｐゴシック" pitchFamily="-1" charset="-128"/>
              <a:cs typeface="ＭＳ Ｐゴシック" pitchFamily="-1" charset="-128"/>
            </a:endParaRPr>
          </a:p>
        </p:txBody>
      </p:sp>
      <p:grpSp>
        <p:nvGrpSpPr>
          <p:cNvPr id="18" name="Group 17"/>
          <p:cNvGrpSpPr/>
          <p:nvPr/>
        </p:nvGrpSpPr>
        <p:grpSpPr>
          <a:xfrm>
            <a:off x="609600" y="1981200"/>
            <a:ext cx="4187952" cy="4322732"/>
            <a:chOff x="508000" y="706273"/>
            <a:chExt cx="4187952" cy="1751255"/>
          </a:xfrm>
        </p:grpSpPr>
        <p:sp>
          <p:nvSpPr>
            <p:cNvPr id="19" name="Rectangle 18"/>
            <p:cNvSpPr/>
            <p:nvPr/>
          </p:nvSpPr>
          <p:spPr bwMode="auto">
            <a:xfrm>
              <a:off x="508000" y="706273"/>
              <a:ext cx="4187952" cy="1744827"/>
            </a:xfrm>
            <a:prstGeom prst="rect">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grpSp>
          <p:nvGrpSpPr>
            <p:cNvPr id="20" name="Group 19"/>
            <p:cNvGrpSpPr/>
            <p:nvPr/>
          </p:nvGrpSpPr>
          <p:grpSpPr>
            <a:xfrm>
              <a:off x="508000" y="1262849"/>
              <a:ext cx="4187952" cy="1194679"/>
              <a:chOff x="520701" y="1161658"/>
              <a:chExt cx="4187952" cy="1194679"/>
            </a:xfrm>
          </p:grpSpPr>
          <p:sp>
            <p:nvSpPr>
              <p:cNvPr id="21" name="Freeform 20"/>
              <p:cNvSpPr/>
              <p:nvPr/>
            </p:nvSpPr>
            <p:spPr>
              <a:xfrm>
                <a:off x="520701" y="1161658"/>
                <a:ext cx="4178300" cy="1194679"/>
              </a:xfrm>
              <a:custGeom>
                <a:avLst/>
                <a:gdLst>
                  <a:gd name="connsiteX0" fmla="*/ 0 w 3429000"/>
                  <a:gd name="connsiteY0" fmla="*/ 421407 h 713507"/>
                  <a:gd name="connsiteX1" fmla="*/ 431800 w 3429000"/>
                  <a:gd name="connsiteY1" fmla="*/ 2307 h 713507"/>
                  <a:gd name="connsiteX2" fmla="*/ 1549400 w 3429000"/>
                  <a:gd name="connsiteY2" fmla="*/ 586507 h 713507"/>
                  <a:gd name="connsiteX3" fmla="*/ 3429000 w 3429000"/>
                  <a:gd name="connsiteY3" fmla="*/ 713507 h 713507"/>
                  <a:gd name="connsiteX0" fmla="*/ 0 w 1551343"/>
                  <a:gd name="connsiteY0" fmla="*/ 421407 h 662828"/>
                  <a:gd name="connsiteX1" fmla="*/ 431800 w 1551343"/>
                  <a:gd name="connsiteY1" fmla="*/ 2307 h 662828"/>
                  <a:gd name="connsiteX2" fmla="*/ 1549400 w 1551343"/>
                  <a:gd name="connsiteY2" fmla="*/ 586507 h 662828"/>
                  <a:gd name="connsiteX3" fmla="*/ 809626 w 1551343"/>
                  <a:gd name="connsiteY3" fmla="*/ 658474 h 662828"/>
                  <a:gd name="connsiteX0" fmla="*/ 0 w 3209207"/>
                  <a:gd name="connsiteY0" fmla="*/ 421407 h 695960"/>
                  <a:gd name="connsiteX1" fmla="*/ 431800 w 3209207"/>
                  <a:gd name="connsiteY1" fmla="*/ 2307 h 695960"/>
                  <a:gd name="connsiteX2" fmla="*/ 1549400 w 3209207"/>
                  <a:gd name="connsiteY2" fmla="*/ 586507 h 695960"/>
                  <a:gd name="connsiteX3" fmla="*/ 3201081 w 3209207"/>
                  <a:gd name="connsiteY3" fmla="*/ 694267 h 695960"/>
                  <a:gd name="connsiteX4" fmla="*/ 809626 w 3209207"/>
                  <a:gd name="connsiteY4" fmla="*/ 658474 h 695960"/>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3402 w 3209207"/>
                  <a:gd name="connsiteY4" fmla="*/ 404474 h 694267"/>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3402 w 3209207"/>
                  <a:gd name="connsiteY4" fmla="*/ 404474 h 694267"/>
                  <a:gd name="connsiteX5" fmla="*/ 0 w 3209207"/>
                  <a:gd name="connsiteY5" fmla="*/ 421407 h 694267"/>
                  <a:gd name="connsiteX0" fmla="*/ 0 w 3209207"/>
                  <a:gd name="connsiteY0" fmla="*/ 421407 h 694267"/>
                  <a:gd name="connsiteX1" fmla="*/ 431800 w 3209207"/>
                  <a:gd name="connsiteY1" fmla="*/ 2307 h 694267"/>
                  <a:gd name="connsiteX2" fmla="*/ 1549400 w 3209207"/>
                  <a:gd name="connsiteY2" fmla="*/ 586507 h 694267"/>
                  <a:gd name="connsiteX3" fmla="*/ 3201081 w 3209207"/>
                  <a:gd name="connsiteY3" fmla="*/ 694267 h 694267"/>
                  <a:gd name="connsiteX4" fmla="*/ 0 w 3209207"/>
                  <a:gd name="connsiteY4" fmla="*/ 493374 h 694267"/>
                  <a:gd name="connsiteX5" fmla="*/ 0 w 3209207"/>
                  <a:gd name="connsiteY5" fmla="*/ 421407 h 694267"/>
                  <a:gd name="connsiteX0" fmla="*/ 0 w 3209207"/>
                  <a:gd name="connsiteY0" fmla="*/ 421407 h 726207"/>
                  <a:gd name="connsiteX1" fmla="*/ 431800 w 3209207"/>
                  <a:gd name="connsiteY1" fmla="*/ 2307 h 726207"/>
                  <a:gd name="connsiteX2" fmla="*/ 1549400 w 3209207"/>
                  <a:gd name="connsiteY2" fmla="*/ 586507 h 726207"/>
                  <a:gd name="connsiteX3" fmla="*/ 3201081 w 3209207"/>
                  <a:gd name="connsiteY3" fmla="*/ 694267 h 726207"/>
                  <a:gd name="connsiteX4" fmla="*/ 3402 w 3209207"/>
                  <a:gd name="connsiteY4" fmla="*/ 726207 h 726207"/>
                  <a:gd name="connsiteX5" fmla="*/ 0 w 3209207"/>
                  <a:gd name="connsiteY5" fmla="*/ 421407 h 726207"/>
                  <a:gd name="connsiteX0" fmla="*/ 0 w 3209408"/>
                  <a:gd name="connsiteY0" fmla="*/ 420998 h 725798"/>
                  <a:gd name="connsiteX1" fmla="*/ 431800 w 3209408"/>
                  <a:gd name="connsiteY1" fmla="*/ 1898 h 725798"/>
                  <a:gd name="connsiteX2" fmla="*/ 1583419 w 3209408"/>
                  <a:gd name="connsiteY2" fmla="*/ 569165 h 725798"/>
                  <a:gd name="connsiteX3" fmla="*/ 3201081 w 3209408"/>
                  <a:gd name="connsiteY3" fmla="*/ 693858 h 725798"/>
                  <a:gd name="connsiteX4" fmla="*/ 3402 w 3209408"/>
                  <a:gd name="connsiteY4" fmla="*/ 725798 h 725798"/>
                  <a:gd name="connsiteX5" fmla="*/ 0 w 3209408"/>
                  <a:gd name="connsiteY5" fmla="*/ 420998 h 725798"/>
                  <a:gd name="connsiteX0" fmla="*/ 0 w 3209408"/>
                  <a:gd name="connsiteY0" fmla="*/ 420998 h 727725"/>
                  <a:gd name="connsiteX1" fmla="*/ 431800 w 3209408"/>
                  <a:gd name="connsiteY1" fmla="*/ 1898 h 727725"/>
                  <a:gd name="connsiteX2" fmla="*/ 1583419 w 3209408"/>
                  <a:gd name="connsiteY2" fmla="*/ 569165 h 727725"/>
                  <a:gd name="connsiteX3" fmla="*/ 3201081 w 3209408"/>
                  <a:gd name="connsiteY3" fmla="*/ 727725 h 727725"/>
                  <a:gd name="connsiteX4" fmla="*/ 3402 w 3209408"/>
                  <a:gd name="connsiteY4" fmla="*/ 725798 h 727725"/>
                  <a:gd name="connsiteX5" fmla="*/ 0 w 3209408"/>
                  <a:gd name="connsiteY5" fmla="*/ 420998 h 727725"/>
                  <a:gd name="connsiteX0" fmla="*/ 0 w 3402433"/>
                  <a:gd name="connsiteY0" fmla="*/ 420998 h 727725"/>
                  <a:gd name="connsiteX1" fmla="*/ 431800 w 3402433"/>
                  <a:gd name="connsiteY1" fmla="*/ 1898 h 727725"/>
                  <a:gd name="connsiteX2" fmla="*/ 1583419 w 3402433"/>
                  <a:gd name="connsiteY2" fmla="*/ 569165 h 727725"/>
                  <a:gd name="connsiteX3" fmla="*/ 3394983 w 3402433"/>
                  <a:gd name="connsiteY3" fmla="*/ 727725 h 727725"/>
                  <a:gd name="connsiteX4" fmla="*/ 3402 w 3402433"/>
                  <a:gd name="connsiteY4" fmla="*/ 725798 h 727725"/>
                  <a:gd name="connsiteX5" fmla="*/ 0 w 3402433"/>
                  <a:gd name="connsiteY5" fmla="*/ 420998 h 727725"/>
                  <a:gd name="connsiteX0" fmla="*/ 6916 w 3399031"/>
                  <a:gd name="connsiteY0" fmla="*/ 273824 h 740049"/>
                  <a:gd name="connsiteX1" fmla="*/ 428398 w 3399031"/>
                  <a:gd name="connsiteY1" fmla="*/ 14222 h 740049"/>
                  <a:gd name="connsiteX2" fmla="*/ 1580017 w 3399031"/>
                  <a:gd name="connsiteY2" fmla="*/ 581489 h 740049"/>
                  <a:gd name="connsiteX3" fmla="*/ 3391581 w 3399031"/>
                  <a:gd name="connsiteY3" fmla="*/ 740049 h 740049"/>
                  <a:gd name="connsiteX4" fmla="*/ 0 w 3399031"/>
                  <a:gd name="connsiteY4" fmla="*/ 738122 h 740049"/>
                  <a:gd name="connsiteX5" fmla="*/ 6916 w 3399031"/>
                  <a:gd name="connsiteY5" fmla="*/ 273824 h 740049"/>
                  <a:gd name="connsiteX0" fmla="*/ 6916 w 3399031"/>
                  <a:gd name="connsiteY0" fmla="*/ 269624 h 735849"/>
                  <a:gd name="connsiteX1" fmla="*/ 428398 w 3399031"/>
                  <a:gd name="connsiteY1" fmla="*/ 10022 h 735849"/>
                  <a:gd name="connsiteX2" fmla="*/ 1580017 w 3399031"/>
                  <a:gd name="connsiteY2" fmla="*/ 577289 h 735849"/>
                  <a:gd name="connsiteX3" fmla="*/ 3391581 w 3399031"/>
                  <a:gd name="connsiteY3" fmla="*/ 735849 h 735849"/>
                  <a:gd name="connsiteX4" fmla="*/ 0 w 3399031"/>
                  <a:gd name="connsiteY4" fmla="*/ 733922 h 735849"/>
                  <a:gd name="connsiteX5" fmla="*/ 6916 w 3399031"/>
                  <a:gd name="connsiteY5" fmla="*/ 269624 h 735849"/>
                  <a:gd name="connsiteX0" fmla="*/ 6916 w 3399031"/>
                  <a:gd name="connsiteY0" fmla="*/ 215942 h 743908"/>
                  <a:gd name="connsiteX1" fmla="*/ 428398 w 3399031"/>
                  <a:gd name="connsiteY1" fmla="*/ 18081 h 743908"/>
                  <a:gd name="connsiteX2" fmla="*/ 1580017 w 3399031"/>
                  <a:gd name="connsiteY2" fmla="*/ 585348 h 743908"/>
                  <a:gd name="connsiteX3" fmla="*/ 3391581 w 3399031"/>
                  <a:gd name="connsiteY3" fmla="*/ 743908 h 743908"/>
                  <a:gd name="connsiteX4" fmla="*/ 0 w 3399031"/>
                  <a:gd name="connsiteY4" fmla="*/ 741981 h 743908"/>
                  <a:gd name="connsiteX5" fmla="*/ 6916 w 3399031"/>
                  <a:gd name="connsiteY5" fmla="*/ 215942 h 743908"/>
                  <a:gd name="connsiteX0" fmla="*/ 6916 w 3398998"/>
                  <a:gd name="connsiteY0" fmla="*/ 202261 h 730227"/>
                  <a:gd name="connsiteX1" fmla="*/ 469669 w 3398998"/>
                  <a:gd name="connsiteY1" fmla="*/ 19835 h 730227"/>
                  <a:gd name="connsiteX2" fmla="*/ 1580017 w 3398998"/>
                  <a:gd name="connsiteY2" fmla="*/ 571667 h 730227"/>
                  <a:gd name="connsiteX3" fmla="*/ 3391581 w 3398998"/>
                  <a:gd name="connsiteY3" fmla="*/ 730227 h 730227"/>
                  <a:gd name="connsiteX4" fmla="*/ 0 w 3398998"/>
                  <a:gd name="connsiteY4" fmla="*/ 728300 h 730227"/>
                  <a:gd name="connsiteX5" fmla="*/ 6916 w 3398998"/>
                  <a:gd name="connsiteY5" fmla="*/ 202261 h 730227"/>
                  <a:gd name="connsiteX0" fmla="*/ 6916 w 3398998"/>
                  <a:gd name="connsiteY0" fmla="*/ 182474 h 710440"/>
                  <a:gd name="connsiteX1" fmla="*/ 469669 w 3398998"/>
                  <a:gd name="connsiteY1" fmla="*/ 48 h 710440"/>
                  <a:gd name="connsiteX2" fmla="*/ 1580017 w 3398998"/>
                  <a:gd name="connsiteY2" fmla="*/ 551880 h 710440"/>
                  <a:gd name="connsiteX3" fmla="*/ 3391581 w 3398998"/>
                  <a:gd name="connsiteY3" fmla="*/ 710440 h 710440"/>
                  <a:gd name="connsiteX4" fmla="*/ 0 w 3398998"/>
                  <a:gd name="connsiteY4" fmla="*/ 708513 h 710440"/>
                  <a:gd name="connsiteX5" fmla="*/ 6916 w 3398998"/>
                  <a:gd name="connsiteY5" fmla="*/ 182474 h 710440"/>
                  <a:gd name="connsiteX0" fmla="*/ 6916 w 3398998"/>
                  <a:gd name="connsiteY0" fmla="*/ 182474 h 710440"/>
                  <a:gd name="connsiteX1" fmla="*/ 469669 w 3398998"/>
                  <a:gd name="connsiteY1" fmla="*/ 48 h 710440"/>
                  <a:gd name="connsiteX2" fmla="*/ 1580017 w 3398998"/>
                  <a:gd name="connsiteY2" fmla="*/ 551880 h 710440"/>
                  <a:gd name="connsiteX3" fmla="*/ 3391581 w 3398998"/>
                  <a:gd name="connsiteY3" fmla="*/ 710440 h 710440"/>
                  <a:gd name="connsiteX4" fmla="*/ 0 w 3398998"/>
                  <a:gd name="connsiteY4" fmla="*/ 708513 h 710440"/>
                  <a:gd name="connsiteX5" fmla="*/ 6916 w 3398998"/>
                  <a:gd name="connsiteY5" fmla="*/ 182474 h 710440"/>
                  <a:gd name="connsiteX0" fmla="*/ 6916 w 3399039"/>
                  <a:gd name="connsiteY0" fmla="*/ 187618 h 715584"/>
                  <a:gd name="connsiteX1" fmla="*/ 418079 w 3399039"/>
                  <a:gd name="connsiteY1" fmla="*/ 47 h 715584"/>
                  <a:gd name="connsiteX2" fmla="*/ 1580017 w 3399039"/>
                  <a:gd name="connsiteY2" fmla="*/ 557024 h 715584"/>
                  <a:gd name="connsiteX3" fmla="*/ 3391581 w 3399039"/>
                  <a:gd name="connsiteY3" fmla="*/ 715584 h 715584"/>
                  <a:gd name="connsiteX4" fmla="*/ 0 w 3399039"/>
                  <a:gd name="connsiteY4" fmla="*/ 713657 h 715584"/>
                  <a:gd name="connsiteX5" fmla="*/ 6916 w 3399039"/>
                  <a:gd name="connsiteY5" fmla="*/ 187618 h 715584"/>
                  <a:gd name="connsiteX0" fmla="*/ 6916 w 3399039"/>
                  <a:gd name="connsiteY0" fmla="*/ 187618 h 1150991"/>
                  <a:gd name="connsiteX1" fmla="*/ 418079 w 3399039"/>
                  <a:gd name="connsiteY1" fmla="*/ 47 h 1150991"/>
                  <a:gd name="connsiteX2" fmla="*/ 1580017 w 3399039"/>
                  <a:gd name="connsiteY2" fmla="*/ 557024 h 1150991"/>
                  <a:gd name="connsiteX3" fmla="*/ 3391581 w 3399039"/>
                  <a:gd name="connsiteY3" fmla="*/ 715584 h 1150991"/>
                  <a:gd name="connsiteX4" fmla="*/ 0 w 3399039"/>
                  <a:gd name="connsiteY4" fmla="*/ 1150991 h 1150991"/>
                  <a:gd name="connsiteX5" fmla="*/ 6916 w 3399039"/>
                  <a:gd name="connsiteY5" fmla="*/ 187618 h 1150991"/>
                  <a:gd name="connsiteX0" fmla="*/ 6916 w 3700036"/>
                  <a:gd name="connsiteY0" fmla="*/ 187618 h 1205999"/>
                  <a:gd name="connsiteX1" fmla="*/ 418079 w 3700036"/>
                  <a:gd name="connsiteY1" fmla="*/ 47 h 1205999"/>
                  <a:gd name="connsiteX2" fmla="*/ 1580017 w 3700036"/>
                  <a:gd name="connsiteY2" fmla="*/ 557024 h 1205999"/>
                  <a:gd name="connsiteX3" fmla="*/ 3391581 w 3700036"/>
                  <a:gd name="connsiteY3" fmla="*/ 715584 h 1205999"/>
                  <a:gd name="connsiteX4" fmla="*/ 3384274 w 3700036"/>
                  <a:gd name="connsiteY4" fmla="*/ 1137070 h 1205999"/>
                  <a:gd name="connsiteX5" fmla="*/ 0 w 3700036"/>
                  <a:gd name="connsiteY5" fmla="*/ 1150991 h 1205999"/>
                  <a:gd name="connsiteX6" fmla="*/ 6916 w 3700036"/>
                  <a:gd name="connsiteY6" fmla="*/ 187618 h 1205999"/>
                  <a:gd name="connsiteX0" fmla="*/ 6916 w 3700036"/>
                  <a:gd name="connsiteY0" fmla="*/ 187618 h 1205999"/>
                  <a:gd name="connsiteX1" fmla="*/ 418079 w 3700036"/>
                  <a:gd name="connsiteY1" fmla="*/ 47 h 1205999"/>
                  <a:gd name="connsiteX2" fmla="*/ 1580017 w 3700036"/>
                  <a:gd name="connsiteY2" fmla="*/ 557024 h 1205999"/>
                  <a:gd name="connsiteX3" fmla="*/ 3391581 w 3700036"/>
                  <a:gd name="connsiteY3" fmla="*/ 715584 h 1205999"/>
                  <a:gd name="connsiteX4" fmla="*/ 3384274 w 3700036"/>
                  <a:gd name="connsiteY4" fmla="*/ 1137070 h 1205999"/>
                  <a:gd name="connsiteX5" fmla="*/ 0 w 3700036"/>
                  <a:gd name="connsiteY5" fmla="*/ 1150991 h 1205999"/>
                  <a:gd name="connsiteX6" fmla="*/ 6916 w 3700036"/>
                  <a:gd name="connsiteY6" fmla="*/ 187618 h 1205999"/>
                  <a:gd name="connsiteX0" fmla="*/ 6916 w 3700036"/>
                  <a:gd name="connsiteY0" fmla="*/ 187618 h 1185726"/>
                  <a:gd name="connsiteX1" fmla="*/ 418079 w 3700036"/>
                  <a:gd name="connsiteY1" fmla="*/ 47 h 1185726"/>
                  <a:gd name="connsiteX2" fmla="*/ 1580017 w 3700036"/>
                  <a:gd name="connsiteY2" fmla="*/ 557024 h 1185726"/>
                  <a:gd name="connsiteX3" fmla="*/ 3391581 w 3700036"/>
                  <a:gd name="connsiteY3" fmla="*/ 715584 h 1185726"/>
                  <a:gd name="connsiteX4" fmla="*/ 3384274 w 3700036"/>
                  <a:gd name="connsiteY4" fmla="*/ 1137070 h 1185726"/>
                  <a:gd name="connsiteX5" fmla="*/ 0 w 3700036"/>
                  <a:gd name="connsiteY5" fmla="*/ 1150991 h 1185726"/>
                  <a:gd name="connsiteX6" fmla="*/ 6916 w 3700036"/>
                  <a:gd name="connsiteY6" fmla="*/ 187618 h 1185726"/>
                  <a:gd name="connsiteX0" fmla="*/ 6916 w 3495376"/>
                  <a:gd name="connsiteY0" fmla="*/ 187618 h 1185726"/>
                  <a:gd name="connsiteX1" fmla="*/ 418079 w 3495376"/>
                  <a:gd name="connsiteY1" fmla="*/ 47 h 1185726"/>
                  <a:gd name="connsiteX2" fmla="*/ 1580017 w 3495376"/>
                  <a:gd name="connsiteY2" fmla="*/ 557024 h 1185726"/>
                  <a:gd name="connsiteX3" fmla="*/ 3391581 w 3495376"/>
                  <a:gd name="connsiteY3" fmla="*/ 715584 h 1185726"/>
                  <a:gd name="connsiteX4" fmla="*/ 3384274 w 3495376"/>
                  <a:gd name="connsiteY4" fmla="*/ 1137070 h 1185726"/>
                  <a:gd name="connsiteX5" fmla="*/ 0 w 3495376"/>
                  <a:gd name="connsiteY5" fmla="*/ 1150991 h 1185726"/>
                  <a:gd name="connsiteX6" fmla="*/ 6916 w 3495376"/>
                  <a:gd name="connsiteY6" fmla="*/ 187618 h 1185726"/>
                  <a:gd name="connsiteX0" fmla="*/ 6916 w 3495376"/>
                  <a:gd name="connsiteY0" fmla="*/ 187618 h 1185726"/>
                  <a:gd name="connsiteX1" fmla="*/ 418079 w 3495376"/>
                  <a:gd name="connsiteY1" fmla="*/ 47 h 1185726"/>
                  <a:gd name="connsiteX2" fmla="*/ 1580017 w 3495376"/>
                  <a:gd name="connsiteY2" fmla="*/ 557024 h 1185726"/>
                  <a:gd name="connsiteX3" fmla="*/ 3391581 w 3495376"/>
                  <a:gd name="connsiteY3" fmla="*/ 715584 h 1185726"/>
                  <a:gd name="connsiteX4" fmla="*/ 3384274 w 3495376"/>
                  <a:gd name="connsiteY4" fmla="*/ 1137070 h 1185726"/>
                  <a:gd name="connsiteX5" fmla="*/ 0 w 3495376"/>
                  <a:gd name="connsiteY5" fmla="*/ 1150991 h 1185726"/>
                  <a:gd name="connsiteX6" fmla="*/ 6916 w 3495376"/>
                  <a:gd name="connsiteY6" fmla="*/ 187618 h 1185726"/>
                  <a:gd name="connsiteX0" fmla="*/ 6916 w 3495376"/>
                  <a:gd name="connsiteY0" fmla="*/ 187618 h 1150991"/>
                  <a:gd name="connsiteX1" fmla="*/ 418079 w 3495376"/>
                  <a:gd name="connsiteY1" fmla="*/ 47 h 1150991"/>
                  <a:gd name="connsiteX2" fmla="*/ 1580017 w 3495376"/>
                  <a:gd name="connsiteY2" fmla="*/ 557024 h 1150991"/>
                  <a:gd name="connsiteX3" fmla="*/ 3391581 w 3495376"/>
                  <a:gd name="connsiteY3" fmla="*/ 715584 h 1150991"/>
                  <a:gd name="connsiteX4" fmla="*/ 3384274 w 3495376"/>
                  <a:gd name="connsiteY4" fmla="*/ 1137070 h 1150991"/>
                  <a:gd name="connsiteX5" fmla="*/ 0 w 3495376"/>
                  <a:gd name="connsiteY5" fmla="*/ 1150991 h 1150991"/>
                  <a:gd name="connsiteX6" fmla="*/ 6916 w 3495376"/>
                  <a:gd name="connsiteY6" fmla="*/ 187618 h 1150991"/>
                  <a:gd name="connsiteX0" fmla="*/ 6916 w 3495376"/>
                  <a:gd name="connsiteY0" fmla="*/ 187618 h 1150991"/>
                  <a:gd name="connsiteX1" fmla="*/ 418079 w 3495376"/>
                  <a:gd name="connsiteY1" fmla="*/ 47 h 1150991"/>
                  <a:gd name="connsiteX2" fmla="*/ 1580017 w 3495376"/>
                  <a:gd name="connsiteY2" fmla="*/ 557024 h 1150991"/>
                  <a:gd name="connsiteX3" fmla="*/ 3391581 w 3495376"/>
                  <a:gd name="connsiteY3" fmla="*/ 715584 h 1150991"/>
                  <a:gd name="connsiteX4" fmla="*/ 3384274 w 3495376"/>
                  <a:gd name="connsiteY4" fmla="*/ 1137070 h 1150991"/>
                  <a:gd name="connsiteX5" fmla="*/ 0 w 3495376"/>
                  <a:gd name="connsiteY5" fmla="*/ 1150991 h 1150991"/>
                  <a:gd name="connsiteX6" fmla="*/ 6916 w 3495376"/>
                  <a:gd name="connsiteY6" fmla="*/ 187618 h 1150991"/>
                  <a:gd name="connsiteX0" fmla="*/ 6916 w 3412991"/>
                  <a:gd name="connsiteY0" fmla="*/ 187618 h 1150991"/>
                  <a:gd name="connsiteX1" fmla="*/ 418079 w 3412991"/>
                  <a:gd name="connsiteY1" fmla="*/ 47 h 1150991"/>
                  <a:gd name="connsiteX2" fmla="*/ 1580017 w 3412991"/>
                  <a:gd name="connsiteY2" fmla="*/ 557024 h 1150991"/>
                  <a:gd name="connsiteX3" fmla="*/ 3391581 w 3412991"/>
                  <a:gd name="connsiteY3" fmla="*/ 715584 h 1150991"/>
                  <a:gd name="connsiteX4" fmla="*/ 3384274 w 3412991"/>
                  <a:gd name="connsiteY4" fmla="*/ 1137070 h 1150991"/>
                  <a:gd name="connsiteX5" fmla="*/ 0 w 3412991"/>
                  <a:gd name="connsiteY5" fmla="*/ 1150991 h 1150991"/>
                  <a:gd name="connsiteX6" fmla="*/ 6916 w 3412991"/>
                  <a:gd name="connsiteY6" fmla="*/ 187618 h 1150991"/>
                  <a:gd name="connsiteX0" fmla="*/ 6916 w 3399474"/>
                  <a:gd name="connsiteY0" fmla="*/ 187618 h 1150991"/>
                  <a:gd name="connsiteX1" fmla="*/ 418079 w 3399474"/>
                  <a:gd name="connsiteY1" fmla="*/ 47 h 1150991"/>
                  <a:gd name="connsiteX2" fmla="*/ 1580017 w 3399474"/>
                  <a:gd name="connsiteY2" fmla="*/ 557024 h 1150991"/>
                  <a:gd name="connsiteX3" fmla="*/ 3391581 w 3399474"/>
                  <a:gd name="connsiteY3" fmla="*/ 715584 h 1150991"/>
                  <a:gd name="connsiteX4" fmla="*/ 3384274 w 3399474"/>
                  <a:gd name="connsiteY4" fmla="*/ 1137070 h 1150991"/>
                  <a:gd name="connsiteX5" fmla="*/ 0 w 3399474"/>
                  <a:gd name="connsiteY5" fmla="*/ 1150991 h 1150991"/>
                  <a:gd name="connsiteX6" fmla="*/ 6916 w 3399474"/>
                  <a:gd name="connsiteY6" fmla="*/ 187618 h 1150991"/>
                  <a:gd name="connsiteX0" fmla="*/ 6916 w 3391720"/>
                  <a:gd name="connsiteY0" fmla="*/ 187618 h 1150991"/>
                  <a:gd name="connsiteX1" fmla="*/ 418079 w 3391720"/>
                  <a:gd name="connsiteY1" fmla="*/ 47 h 1150991"/>
                  <a:gd name="connsiteX2" fmla="*/ 1580017 w 3391720"/>
                  <a:gd name="connsiteY2" fmla="*/ 557024 h 1150991"/>
                  <a:gd name="connsiteX3" fmla="*/ 3391581 w 3391720"/>
                  <a:gd name="connsiteY3" fmla="*/ 715584 h 1150991"/>
                  <a:gd name="connsiteX4" fmla="*/ 3384274 w 3391720"/>
                  <a:gd name="connsiteY4" fmla="*/ 1137070 h 1150991"/>
                  <a:gd name="connsiteX5" fmla="*/ 0 w 3391720"/>
                  <a:gd name="connsiteY5" fmla="*/ 1150991 h 1150991"/>
                  <a:gd name="connsiteX6" fmla="*/ 6916 w 3391720"/>
                  <a:gd name="connsiteY6" fmla="*/ 187618 h 1150991"/>
                  <a:gd name="connsiteX0" fmla="*/ 6916 w 3394592"/>
                  <a:gd name="connsiteY0" fmla="*/ 187618 h 1150991"/>
                  <a:gd name="connsiteX1" fmla="*/ 418079 w 3394592"/>
                  <a:gd name="connsiteY1" fmla="*/ 47 h 1150991"/>
                  <a:gd name="connsiteX2" fmla="*/ 1580017 w 3394592"/>
                  <a:gd name="connsiteY2" fmla="*/ 557024 h 1150991"/>
                  <a:gd name="connsiteX3" fmla="*/ 3391581 w 3394592"/>
                  <a:gd name="connsiteY3" fmla="*/ 715584 h 1150991"/>
                  <a:gd name="connsiteX4" fmla="*/ 3394592 w 3394592"/>
                  <a:gd name="connsiteY4" fmla="*/ 1137070 h 1150991"/>
                  <a:gd name="connsiteX5" fmla="*/ 0 w 3394592"/>
                  <a:gd name="connsiteY5" fmla="*/ 1150991 h 1150991"/>
                  <a:gd name="connsiteX6" fmla="*/ 6916 w 3394592"/>
                  <a:gd name="connsiteY6" fmla="*/ 187618 h 1150991"/>
                  <a:gd name="connsiteX0" fmla="*/ 6916 w 3394592"/>
                  <a:gd name="connsiteY0" fmla="*/ 187618 h 1150991"/>
                  <a:gd name="connsiteX1" fmla="*/ 418079 w 3394592"/>
                  <a:gd name="connsiteY1" fmla="*/ 47 h 1150991"/>
                  <a:gd name="connsiteX2" fmla="*/ 1580017 w 3394592"/>
                  <a:gd name="connsiteY2" fmla="*/ 557024 h 1150991"/>
                  <a:gd name="connsiteX3" fmla="*/ 3391581 w 3394592"/>
                  <a:gd name="connsiteY3" fmla="*/ 715584 h 1150991"/>
                  <a:gd name="connsiteX4" fmla="*/ 3394592 w 3394592"/>
                  <a:gd name="connsiteY4" fmla="*/ 1142215 h 1150991"/>
                  <a:gd name="connsiteX5" fmla="*/ 0 w 3394592"/>
                  <a:gd name="connsiteY5" fmla="*/ 1150991 h 1150991"/>
                  <a:gd name="connsiteX6" fmla="*/ 6916 w 3394592"/>
                  <a:gd name="connsiteY6" fmla="*/ 187618 h 1150991"/>
                  <a:gd name="connsiteX0" fmla="*/ 6916 w 3394592"/>
                  <a:gd name="connsiteY0" fmla="*/ 248693 h 1160615"/>
                  <a:gd name="connsiteX1" fmla="*/ 418079 w 3394592"/>
                  <a:gd name="connsiteY1" fmla="*/ 9671 h 1160615"/>
                  <a:gd name="connsiteX2" fmla="*/ 1580017 w 3394592"/>
                  <a:gd name="connsiteY2" fmla="*/ 566648 h 1160615"/>
                  <a:gd name="connsiteX3" fmla="*/ 3391581 w 3394592"/>
                  <a:gd name="connsiteY3" fmla="*/ 725208 h 1160615"/>
                  <a:gd name="connsiteX4" fmla="*/ 3394592 w 3394592"/>
                  <a:gd name="connsiteY4" fmla="*/ 1151839 h 1160615"/>
                  <a:gd name="connsiteX5" fmla="*/ 0 w 3394592"/>
                  <a:gd name="connsiteY5" fmla="*/ 1160615 h 1160615"/>
                  <a:gd name="connsiteX6" fmla="*/ 6916 w 3394592"/>
                  <a:gd name="connsiteY6" fmla="*/ 248693 h 1160615"/>
                  <a:gd name="connsiteX0" fmla="*/ 6916 w 3394592"/>
                  <a:gd name="connsiteY0" fmla="*/ 248693 h 1160615"/>
                  <a:gd name="connsiteX1" fmla="*/ 418079 w 3394592"/>
                  <a:gd name="connsiteY1" fmla="*/ 9671 h 1160615"/>
                  <a:gd name="connsiteX2" fmla="*/ 1580017 w 3394592"/>
                  <a:gd name="connsiteY2" fmla="*/ 566648 h 1160615"/>
                  <a:gd name="connsiteX3" fmla="*/ 3391581 w 3394592"/>
                  <a:gd name="connsiteY3" fmla="*/ 725208 h 1160615"/>
                  <a:gd name="connsiteX4" fmla="*/ 3394592 w 3394592"/>
                  <a:gd name="connsiteY4" fmla="*/ 1151839 h 1160615"/>
                  <a:gd name="connsiteX5" fmla="*/ 0 w 3394592"/>
                  <a:gd name="connsiteY5" fmla="*/ 1160615 h 1160615"/>
                  <a:gd name="connsiteX6" fmla="*/ 6916 w 3394592"/>
                  <a:gd name="connsiteY6" fmla="*/ 248693 h 1160615"/>
                  <a:gd name="connsiteX0" fmla="*/ 0 w 3408312"/>
                  <a:gd name="connsiteY0" fmla="*/ 280886 h 1157846"/>
                  <a:gd name="connsiteX1" fmla="*/ 431799 w 3408312"/>
                  <a:gd name="connsiteY1" fmla="*/ 6902 h 1157846"/>
                  <a:gd name="connsiteX2" fmla="*/ 1593737 w 3408312"/>
                  <a:gd name="connsiteY2" fmla="*/ 563879 h 1157846"/>
                  <a:gd name="connsiteX3" fmla="*/ 3405301 w 3408312"/>
                  <a:gd name="connsiteY3" fmla="*/ 722439 h 1157846"/>
                  <a:gd name="connsiteX4" fmla="*/ 3408312 w 3408312"/>
                  <a:gd name="connsiteY4" fmla="*/ 1149070 h 1157846"/>
                  <a:gd name="connsiteX5" fmla="*/ 13720 w 3408312"/>
                  <a:gd name="connsiteY5" fmla="*/ 1157846 h 1157846"/>
                  <a:gd name="connsiteX6" fmla="*/ 0 w 3408312"/>
                  <a:gd name="connsiteY6" fmla="*/ 280886 h 1157846"/>
                  <a:gd name="connsiteX0" fmla="*/ 0 w 3408312"/>
                  <a:gd name="connsiteY0" fmla="*/ 280886 h 1157846"/>
                  <a:gd name="connsiteX1" fmla="*/ 431799 w 3408312"/>
                  <a:gd name="connsiteY1" fmla="*/ 6902 h 1157846"/>
                  <a:gd name="connsiteX2" fmla="*/ 1593737 w 3408312"/>
                  <a:gd name="connsiteY2" fmla="*/ 563879 h 1157846"/>
                  <a:gd name="connsiteX3" fmla="*/ 3405301 w 3408312"/>
                  <a:gd name="connsiteY3" fmla="*/ 722439 h 1157846"/>
                  <a:gd name="connsiteX4" fmla="*/ 3408312 w 3408312"/>
                  <a:gd name="connsiteY4" fmla="*/ 1149070 h 1157846"/>
                  <a:gd name="connsiteX5" fmla="*/ 13720 w 3408312"/>
                  <a:gd name="connsiteY5" fmla="*/ 1157846 h 1157846"/>
                  <a:gd name="connsiteX6" fmla="*/ 0 w 3408312"/>
                  <a:gd name="connsiteY6" fmla="*/ 280886 h 1157846"/>
                  <a:gd name="connsiteX0" fmla="*/ 6916 w 3394592"/>
                  <a:gd name="connsiteY0" fmla="*/ 280886 h 1157846"/>
                  <a:gd name="connsiteX1" fmla="*/ 418079 w 3394592"/>
                  <a:gd name="connsiteY1" fmla="*/ 6902 h 1157846"/>
                  <a:gd name="connsiteX2" fmla="*/ 1580017 w 3394592"/>
                  <a:gd name="connsiteY2" fmla="*/ 563879 h 1157846"/>
                  <a:gd name="connsiteX3" fmla="*/ 3391581 w 3394592"/>
                  <a:gd name="connsiteY3" fmla="*/ 722439 h 1157846"/>
                  <a:gd name="connsiteX4" fmla="*/ 3394592 w 3394592"/>
                  <a:gd name="connsiteY4" fmla="*/ 1149070 h 1157846"/>
                  <a:gd name="connsiteX5" fmla="*/ 0 w 3394592"/>
                  <a:gd name="connsiteY5" fmla="*/ 1157846 h 1157846"/>
                  <a:gd name="connsiteX6" fmla="*/ 6916 w 3394592"/>
                  <a:gd name="connsiteY6" fmla="*/ 280886 h 1157846"/>
                  <a:gd name="connsiteX0" fmla="*/ 6916 w 3394592"/>
                  <a:gd name="connsiteY0" fmla="*/ 280886 h 1157846"/>
                  <a:gd name="connsiteX1" fmla="*/ 418079 w 3394592"/>
                  <a:gd name="connsiteY1" fmla="*/ 6902 h 1157846"/>
                  <a:gd name="connsiteX2" fmla="*/ 1580017 w 3394592"/>
                  <a:gd name="connsiteY2" fmla="*/ 563879 h 1157846"/>
                  <a:gd name="connsiteX3" fmla="*/ 3391581 w 3394592"/>
                  <a:gd name="connsiteY3" fmla="*/ 722439 h 1157846"/>
                  <a:gd name="connsiteX4" fmla="*/ 3394592 w 3394592"/>
                  <a:gd name="connsiteY4" fmla="*/ 1149070 h 1157846"/>
                  <a:gd name="connsiteX5" fmla="*/ 0 w 3394592"/>
                  <a:gd name="connsiteY5" fmla="*/ 1157846 h 1157846"/>
                  <a:gd name="connsiteX6" fmla="*/ 6916 w 3394592"/>
                  <a:gd name="connsiteY6" fmla="*/ 280886 h 1157846"/>
                  <a:gd name="connsiteX0" fmla="*/ 6916 w 3394592"/>
                  <a:gd name="connsiteY0" fmla="*/ 282778 h 1159738"/>
                  <a:gd name="connsiteX1" fmla="*/ 418079 w 3394592"/>
                  <a:gd name="connsiteY1" fmla="*/ 8794 h 1159738"/>
                  <a:gd name="connsiteX2" fmla="*/ 1559381 w 3394592"/>
                  <a:gd name="connsiteY2" fmla="*/ 610723 h 1159738"/>
                  <a:gd name="connsiteX3" fmla="*/ 3391581 w 3394592"/>
                  <a:gd name="connsiteY3" fmla="*/ 724331 h 1159738"/>
                  <a:gd name="connsiteX4" fmla="*/ 3394592 w 3394592"/>
                  <a:gd name="connsiteY4" fmla="*/ 1150962 h 1159738"/>
                  <a:gd name="connsiteX5" fmla="*/ 0 w 3394592"/>
                  <a:gd name="connsiteY5" fmla="*/ 1159738 h 1159738"/>
                  <a:gd name="connsiteX6" fmla="*/ 6916 w 3394592"/>
                  <a:gd name="connsiteY6" fmla="*/ 282778 h 115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4592" h="1159738">
                    <a:moveTo>
                      <a:pt x="6916" y="282778"/>
                    </a:moveTo>
                    <a:cubicBezTo>
                      <a:pt x="114335" y="167516"/>
                      <a:pt x="159335" y="-45864"/>
                      <a:pt x="418079" y="8794"/>
                    </a:cubicBezTo>
                    <a:cubicBezTo>
                      <a:pt x="676823" y="63452"/>
                      <a:pt x="1063797" y="491467"/>
                      <a:pt x="1559381" y="610723"/>
                    </a:cubicBezTo>
                    <a:cubicBezTo>
                      <a:pt x="2054965" y="729979"/>
                      <a:pt x="3152779" y="696258"/>
                      <a:pt x="3391581" y="724331"/>
                    </a:cubicBezTo>
                    <a:cubicBezTo>
                      <a:pt x="3393072" y="855307"/>
                      <a:pt x="3392372" y="1006362"/>
                      <a:pt x="3394592" y="1150962"/>
                    </a:cubicBezTo>
                    <a:lnTo>
                      <a:pt x="0" y="1159738"/>
                    </a:lnTo>
                    <a:cubicBezTo>
                      <a:pt x="2305" y="984392"/>
                      <a:pt x="4611" y="642926"/>
                      <a:pt x="6916" y="282778"/>
                    </a:cubicBezTo>
                    <a:close/>
                  </a:path>
                </a:pathLst>
              </a:custGeom>
              <a:pattFill prst="pct70">
                <a:fgClr>
                  <a:prstClr val="black"/>
                </a:fgClr>
                <a:bgClr>
                  <a:prstClr val="white"/>
                </a:bgClr>
              </a:pattFill>
              <a:ln w="25400" cmpd="sng">
                <a:solidFill>
                  <a:srgbClr val="000000"/>
                </a:solidFill>
              </a:ln>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cxnSp>
            <p:nvCxnSpPr>
              <p:cNvPr id="22" name="Straight Connector 21"/>
              <p:cNvCxnSpPr/>
              <p:nvPr/>
            </p:nvCxnSpPr>
            <p:spPr bwMode="auto">
              <a:xfrm>
                <a:off x="520701" y="1623814"/>
                <a:ext cx="4187952" cy="1593"/>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sp>
        <p:nvSpPr>
          <p:cNvPr id="23" name="TextBox 22"/>
          <p:cNvSpPr txBox="1"/>
          <p:nvPr/>
        </p:nvSpPr>
        <p:spPr>
          <a:xfrm>
            <a:off x="2133600" y="3920066"/>
            <a:ext cx="1653217" cy="584776"/>
          </a:xfrm>
          <a:prstGeom prst="rect">
            <a:avLst/>
          </a:prstGeom>
          <a:noFill/>
        </p:spPr>
        <p:txBody>
          <a:bodyPr wrap="none" rtlCol="0">
            <a:spAutoFit/>
          </a:bodyPr>
          <a:lstStyle/>
          <a:p>
            <a:r>
              <a:rPr lang="en-US" sz="1600" b="1" dirty="0" smtClean="0"/>
              <a:t>Model Altitude</a:t>
            </a:r>
          </a:p>
          <a:p>
            <a:r>
              <a:rPr lang="en-US" sz="1600" b="1" dirty="0" smtClean="0"/>
              <a:t>8,000’</a:t>
            </a:r>
            <a:endParaRPr lang="en-US" sz="1600" b="1" dirty="0"/>
          </a:p>
        </p:txBody>
      </p:sp>
      <p:sp>
        <p:nvSpPr>
          <p:cNvPr id="24" name="TextBox 23"/>
          <p:cNvSpPr txBox="1"/>
          <p:nvPr/>
        </p:nvSpPr>
        <p:spPr>
          <a:xfrm>
            <a:off x="622300" y="2971800"/>
            <a:ext cx="946193" cy="338554"/>
          </a:xfrm>
          <a:prstGeom prst="rect">
            <a:avLst/>
          </a:prstGeom>
          <a:noFill/>
        </p:spPr>
        <p:txBody>
          <a:bodyPr wrap="none" rtlCol="0">
            <a:spAutoFit/>
          </a:bodyPr>
          <a:lstStyle/>
          <a:p>
            <a:r>
              <a:rPr lang="en-US" sz="1600" b="1" dirty="0" smtClean="0"/>
              <a:t>12,000’</a:t>
            </a:r>
            <a:endParaRPr lang="en-US" sz="1600" b="1" dirty="0"/>
          </a:p>
        </p:txBody>
      </p:sp>
      <p:sp>
        <p:nvSpPr>
          <p:cNvPr id="25" name="TextBox 24"/>
          <p:cNvSpPr txBox="1"/>
          <p:nvPr/>
        </p:nvSpPr>
        <p:spPr>
          <a:xfrm>
            <a:off x="4000431" y="4789051"/>
            <a:ext cx="820958" cy="338554"/>
          </a:xfrm>
          <a:prstGeom prst="rect">
            <a:avLst/>
          </a:prstGeom>
          <a:noFill/>
        </p:spPr>
        <p:txBody>
          <a:bodyPr wrap="none" rtlCol="0">
            <a:spAutoFit/>
          </a:bodyPr>
          <a:lstStyle/>
          <a:p>
            <a:r>
              <a:rPr lang="en-US" sz="1600" b="1" dirty="0"/>
              <a:t>5</a:t>
            </a:r>
            <a:r>
              <a:rPr lang="en-US" sz="1600" b="1" dirty="0" smtClean="0"/>
              <a:t>,000’</a:t>
            </a:r>
            <a:endParaRPr lang="en-US" sz="1600" b="1" dirty="0"/>
          </a:p>
        </p:txBody>
      </p:sp>
      <p:sp>
        <p:nvSpPr>
          <p:cNvPr id="27" name="Text Box 12"/>
          <p:cNvSpPr txBox="1">
            <a:spLocks noChangeArrowheads="1"/>
          </p:cNvSpPr>
          <p:nvPr/>
        </p:nvSpPr>
        <p:spPr bwMode="auto">
          <a:xfrm>
            <a:off x="2667000" y="4710668"/>
            <a:ext cx="1143000"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800" b="1" dirty="0" smtClean="0">
                <a:solidFill>
                  <a:srgbClr val="0000FF"/>
                </a:solidFill>
              </a:rPr>
              <a:t>Denver</a:t>
            </a:r>
            <a:endParaRPr lang="en-US" sz="1800" b="1" dirty="0">
              <a:solidFill>
                <a:srgbClr val="0000FF"/>
              </a:solidFill>
            </a:endParaRPr>
          </a:p>
        </p:txBody>
      </p:sp>
      <p:grpSp>
        <p:nvGrpSpPr>
          <p:cNvPr id="32" name="Group 19"/>
          <p:cNvGrpSpPr>
            <a:grpSpLocks/>
          </p:cNvGrpSpPr>
          <p:nvPr/>
        </p:nvGrpSpPr>
        <p:grpSpPr bwMode="auto">
          <a:xfrm>
            <a:off x="609600" y="6342063"/>
            <a:ext cx="1371600" cy="274637"/>
            <a:chOff x="1776" y="3204"/>
            <a:chExt cx="864" cy="173"/>
          </a:xfrm>
        </p:grpSpPr>
        <p:sp>
          <p:nvSpPr>
            <p:cNvPr id="33" name="Line 17"/>
            <p:cNvSpPr>
              <a:spLocks noChangeShapeType="1"/>
            </p:cNvSpPr>
            <p:nvPr/>
          </p:nvSpPr>
          <p:spPr bwMode="auto">
            <a:xfrm>
              <a:off x="1776" y="3360"/>
              <a:ext cx="864" cy="0"/>
            </a:xfrm>
            <a:prstGeom prst="line">
              <a:avLst/>
            </a:prstGeom>
            <a:noFill/>
            <a:ln w="28575">
              <a:solidFill>
                <a:schemeClr val="tx1"/>
              </a:solidFill>
              <a:round/>
              <a:headEnd type="diamond" w="med" len="med"/>
              <a:tailEnd type="diamond" w="med" len="med"/>
            </a:ln>
          </p:spPr>
          <p:txBody>
            <a:bodyPr>
              <a:prstTxWarp prst="textNoShape">
                <a:avLst/>
              </a:prstTxWarp>
            </a:bodyPr>
            <a:lstStyle/>
            <a:p>
              <a:endParaRPr lang="en-US"/>
            </a:p>
          </p:txBody>
        </p:sp>
        <p:sp>
          <p:nvSpPr>
            <p:cNvPr id="34" name="Text Box 18"/>
            <p:cNvSpPr txBox="1">
              <a:spLocks noChangeArrowheads="1"/>
            </p:cNvSpPr>
            <p:nvPr/>
          </p:nvSpPr>
          <p:spPr bwMode="auto">
            <a:xfrm>
              <a:off x="1912" y="3204"/>
              <a:ext cx="57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1" dirty="0"/>
                <a:t>~50 km</a:t>
              </a:r>
            </a:p>
          </p:txBody>
        </p:sp>
      </p:grpSp>
      <p:sp>
        <p:nvSpPr>
          <p:cNvPr id="10" name="Rectangle 9"/>
          <p:cNvSpPr/>
          <p:nvPr/>
        </p:nvSpPr>
        <p:spPr bwMode="auto">
          <a:xfrm>
            <a:off x="609600" y="4495800"/>
            <a:ext cx="4191000" cy="1794933"/>
          </a:xfrm>
          <a:prstGeom prst="rect">
            <a:avLst/>
          </a:prstGeom>
          <a:solidFill>
            <a:srgbClr val="FF000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2335197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“All models </a:t>
            </a:r>
            <a:r>
              <a:rPr lang="en-US" dirty="0"/>
              <a:t>are wrong, but some are useful</a:t>
            </a:r>
            <a:r>
              <a:rPr lang="en-US" dirty="0" smtClean="0"/>
              <a:t>.”</a:t>
            </a:r>
          </a:p>
          <a:p>
            <a:pPr marL="1371600" lvl="3" indent="0">
              <a:buNone/>
            </a:pPr>
            <a:r>
              <a:rPr lang="en-US" sz="2400" dirty="0" smtClean="0"/>
              <a:t>		Box, G.E.P  and N.R. Draper (1987)</a:t>
            </a:r>
          </a:p>
        </p:txBody>
      </p:sp>
    </p:spTree>
    <p:extLst>
      <p:ext uri="{BB962C8B-B14F-4D97-AF65-F5344CB8AC3E}">
        <p14:creationId xmlns:p14="http://schemas.microsoft.com/office/powerpoint/2010/main" val="50988358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199" y="990600"/>
            <a:ext cx="7620001" cy="5816978"/>
          </a:xfrm>
          <a:prstGeom prst="rect">
            <a:avLst/>
          </a:prstGeom>
          <a:noFill/>
        </p:spPr>
        <p:txBody>
          <a:bodyPr wrap="square" rtlCol="0">
            <a:spAutoFit/>
          </a:bodyPr>
          <a:lstStyle/>
          <a:p>
            <a:pPr algn="l"/>
            <a:r>
              <a:rPr lang="en-US" sz="2800" dirty="0" smtClean="0">
                <a:solidFill>
                  <a:srgbClr val="000000"/>
                </a:solidFill>
                <a:latin typeface="Arial"/>
                <a:cs typeface="Arial"/>
              </a:rPr>
              <a:t>Which surface field is simulated the most accurately by climate model projections </a:t>
            </a:r>
            <a:r>
              <a:rPr lang="en-US" sz="2800" dirty="0">
                <a:solidFill>
                  <a:srgbClr val="000000"/>
                </a:solidFill>
                <a:latin typeface="Arial"/>
                <a:cs typeface="Arial"/>
              </a:rPr>
              <a:t> </a:t>
            </a:r>
            <a:r>
              <a:rPr lang="en-US" sz="2800" dirty="0" smtClean="0">
                <a:solidFill>
                  <a:srgbClr val="000000"/>
                </a:solidFill>
                <a:latin typeface="Arial"/>
                <a:cs typeface="Arial"/>
              </a:rPr>
              <a:t>       for the past 100 years?</a:t>
            </a:r>
          </a:p>
          <a:p>
            <a:pPr algn="l"/>
            <a:endParaRPr lang="en-US" dirty="0" smtClean="0">
              <a:solidFill>
                <a:srgbClr val="000000"/>
              </a:solidFill>
              <a:latin typeface="Arial"/>
              <a:cs typeface="Arial"/>
            </a:endParaRPr>
          </a:p>
          <a:p>
            <a:pPr marL="514350" indent="-514350" algn="l">
              <a:spcAft>
                <a:spcPts val="1200"/>
              </a:spcAft>
              <a:buFont typeface="+mj-lt"/>
              <a:buAutoNum type="alphaLcParenR"/>
            </a:pPr>
            <a:r>
              <a:rPr lang="en-US" sz="2800" dirty="0" smtClean="0">
                <a:solidFill>
                  <a:srgbClr val="000000"/>
                </a:solidFill>
                <a:latin typeface="Arial"/>
                <a:cs typeface="Arial"/>
              </a:rPr>
              <a:t>Temperature</a:t>
            </a:r>
          </a:p>
          <a:p>
            <a:pPr marL="514350" indent="-514350" algn="l">
              <a:spcAft>
                <a:spcPts val="1200"/>
              </a:spcAft>
              <a:buFont typeface="+mj-lt"/>
              <a:buAutoNum type="alphaLcParenR"/>
            </a:pPr>
            <a:r>
              <a:rPr lang="en-US" sz="2800" dirty="0" smtClean="0">
                <a:solidFill>
                  <a:srgbClr val="000000"/>
                </a:solidFill>
                <a:latin typeface="Arial"/>
                <a:cs typeface="Arial"/>
              </a:rPr>
              <a:t>SLP</a:t>
            </a:r>
          </a:p>
          <a:p>
            <a:pPr marL="514350" indent="-514350" algn="l">
              <a:spcAft>
                <a:spcPts val="1200"/>
              </a:spcAft>
              <a:buFont typeface="+mj-lt"/>
              <a:buAutoNum type="alphaLcParenR"/>
            </a:pPr>
            <a:r>
              <a:rPr lang="en-US" sz="2800" dirty="0" smtClean="0">
                <a:solidFill>
                  <a:srgbClr val="000000"/>
                </a:solidFill>
                <a:latin typeface="Arial"/>
                <a:cs typeface="Arial"/>
              </a:rPr>
              <a:t>Wind</a:t>
            </a:r>
          </a:p>
          <a:p>
            <a:pPr marL="514350" indent="-514350" algn="l">
              <a:spcAft>
                <a:spcPts val="1200"/>
              </a:spcAft>
              <a:buFont typeface="+mj-lt"/>
              <a:buAutoNum type="alphaLcParenR"/>
            </a:pPr>
            <a:r>
              <a:rPr lang="en-US" sz="2800" dirty="0" smtClean="0">
                <a:solidFill>
                  <a:srgbClr val="000000"/>
                </a:solidFill>
                <a:latin typeface="Arial"/>
                <a:cs typeface="Arial"/>
              </a:rPr>
              <a:t>Precipitation</a:t>
            </a:r>
          </a:p>
          <a:p>
            <a:pPr marL="514350" indent="-514350" algn="l">
              <a:spcAft>
                <a:spcPts val="1200"/>
              </a:spcAft>
              <a:buFont typeface="+mj-lt"/>
              <a:buAutoNum type="alphaLcParenR"/>
            </a:pPr>
            <a:endParaRPr lang="en-US" sz="2800" dirty="0">
              <a:solidFill>
                <a:srgbClr val="000000"/>
              </a:solidFill>
              <a:latin typeface="Arial"/>
              <a:cs typeface="Arial"/>
            </a:endParaRPr>
          </a:p>
          <a:p>
            <a:pPr>
              <a:spcAft>
                <a:spcPts val="1200"/>
              </a:spcAft>
            </a:pPr>
            <a:r>
              <a:rPr lang="en-US" sz="2800" dirty="0" smtClean="0">
                <a:solidFill>
                  <a:srgbClr val="000000"/>
                </a:solidFill>
                <a:latin typeface="Arial"/>
                <a:cs typeface="Arial"/>
                <a:hlinkClick r:id="rId2"/>
              </a:rPr>
              <a:t>tophat question</a:t>
            </a:r>
            <a:endParaRPr lang="en-US" sz="2800" dirty="0" smtClean="0">
              <a:solidFill>
                <a:srgbClr val="000000"/>
              </a:solidFill>
              <a:latin typeface="Arial"/>
              <a:cs typeface="Arial"/>
            </a:endParaRPr>
          </a:p>
          <a:p>
            <a:pPr marL="514350" indent="-514350" algn="l">
              <a:spcAft>
                <a:spcPts val="1200"/>
              </a:spcAft>
              <a:buFont typeface="+mj-lt"/>
              <a:buAutoNum type="alphaLcParenR"/>
            </a:pPr>
            <a:endParaRPr lang="en-US" sz="2800" dirty="0" smtClean="0">
              <a:solidFill>
                <a:srgbClr val="000000"/>
              </a:solidFill>
              <a:latin typeface="Arial"/>
              <a:cs typeface="Arial"/>
            </a:endParaRPr>
          </a:p>
        </p:txBody>
      </p:sp>
    </p:spTree>
    <p:extLst>
      <p:ext uri="{BB962C8B-B14F-4D97-AF65-F5344CB8AC3E}">
        <p14:creationId xmlns:p14="http://schemas.microsoft.com/office/powerpoint/2010/main" val="76629514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228600" y="274638"/>
            <a:ext cx="8458200" cy="1143000"/>
          </a:xfrm>
        </p:spPr>
        <p:txBody>
          <a:bodyPr/>
          <a:lstStyle/>
          <a:p>
            <a:r>
              <a:rPr lang="en-US" sz="3200" b="1" dirty="0">
                <a:ea typeface="ＭＳ Ｐゴシック" pitchFamily="-1" charset="-128"/>
                <a:cs typeface="ＭＳ Ｐゴシック" pitchFamily="-1" charset="-128"/>
              </a:rPr>
              <a:t>How “good” are GCMs?  </a:t>
            </a:r>
            <a:br>
              <a:rPr lang="en-US" sz="3200" b="1" dirty="0">
                <a:ea typeface="ＭＳ Ｐゴシック" pitchFamily="-1" charset="-128"/>
                <a:cs typeface="ＭＳ Ｐゴシック" pitchFamily="-1" charset="-128"/>
              </a:rPr>
            </a:br>
            <a:r>
              <a:rPr lang="en-US" sz="3200" b="1" dirty="0">
                <a:ea typeface="ＭＳ Ｐゴシック" pitchFamily="-1" charset="-128"/>
                <a:cs typeface="ＭＳ Ｐゴシック" pitchFamily="-1" charset="-128"/>
              </a:rPr>
              <a:t>A comparison with observations</a:t>
            </a:r>
          </a:p>
        </p:txBody>
      </p:sp>
      <p:pic>
        <p:nvPicPr>
          <p:cNvPr id="139267" name="Picture 3"/>
          <p:cNvPicPr>
            <a:picLocks noChangeAspect="1" noChangeArrowheads="1"/>
          </p:cNvPicPr>
          <p:nvPr/>
        </p:nvPicPr>
        <p:blipFill>
          <a:blip r:embed="rId3"/>
          <a:srcRect/>
          <a:stretch>
            <a:fillRect/>
          </a:stretch>
        </p:blipFill>
        <p:spPr bwMode="auto">
          <a:xfrm>
            <a:off x="304800" y="1600200"/>
            <a:ext cx="4318000" cy="4724400"/>
          </a:xfrm>
          <a:prstGeom prst="rect">
            <a:avLst/>
          </a:prstGeom>
          <a:noFill/>
          <a:ln w="25400">
            <a:noFill/>
            <a:miter lim="800000"/>
            <a:headEnd/>
            <a:tailEnd/>
          </a:ln>
        </p:spPr>
      </p:pic>
      <p:sp>
        <p:nvSpPr>
          <p:cNvPr id="139268" name="Text Box 4"/>
          <p:cNvSpPr txBox="1">
            <a:spLocks noChangeArrowheads="1"/>
          </p:cNvSpPr>
          <p:nvPr/>
        </p:nvSpPr>
        <p:spPr bwMode="auto">
          <a:xfrm>
            <a:off x="4876800" y="1524000"/>
            <a:ext cx="3962400" cy="4801315"/>
          </a:xfrm>
          <a:prstGeom prst="rect">
            <a:avLst/>
          </a:prstGeom>
          <a:noFill/>
          <a:ln w="9525">
            <a:noFill/>
            <a:miter lim="800000"/>
            <a:headEnd/>
            <a:tailEnd/>
          </a:ln>
        </p:spPr>
        <p:txBody>
          <a:bodyPr wrap="square">
            <a:prstTxWarp prst="textNoShape">
              <a:avLst/>
            </a:prstTxWarp>
            <a:spAutoFit/>
          </a:bodyPr>
          <a:lstStyle/>
          <a:p>
            <a:pPr algn="l" eaLnBrk="1" hangingPunct="1"/>
            <a:r>
              <a:rPr lang="en-US" sz="1800" b="1" dirty="0">
                <a:solidFill>
                  <a:srgbClr val="FF3300"/>
                </a:solidFill>
                <a:latin typeface="Arial" pitchFamily="-1" charset="0"/>
              </a:rPr>
              <a:t>Temperature </a:t>
            </a:r>
            <a:r>
              <a:rPr lang="en-US" sz="1800" b="1" dirty="0" smtClean="0">
                <a:solidFill>
                  <a:srgbClr val="FF3300"/>
                </a:solidFill>
                <a:latin typeface="Arial" pitchFamily="-1" charset="0"/>
              </a:rPr>
              <a:t>simulated accurately. Consistency between models.</a:t>
            </a:r>
            <a:endParaRPr lang="en-US" sz="1800" b="1" dirty="0">
              <a:solidFill>
                <a:srgbClr val="FF3300"/>
              </a:solidFill>
              <a:latin typeface="Arial" pitchFamily="-1" charset="0"/>
            </a:endParaRPr>
          </a:p>
          <a:p>
            <a:pPr algn="l" eaLnBrk="1" hangingPunct="1"/>
            <a:endParaRPr lang="en-US" sz="1800" b="1" dirty="0">
              <a:solidFill>
                <a:srgbClr val="FF3300"/>
              </a:solidFill>
              <a:latin typeface="Arial" pitchFamily="-1" charset="0"/>
            </a:endParaRPr>
          </a:p>
          <a:p>
            <a:pPr algn="l" eaLnBrk="1" hangingPunct="1"/>
            <a:r>
              <a:rPr lang="en-US" sz="1800" b="1" dirty="0" smtClean="0">
                <a:solidFill>
                  <a:srgbClr val="008000"/>
                </a:solidFill>
                <a:latin typeface="Arial" pitchFamily="-1" charset="0"/>
              </a:rPr>
              <a:t>SLP and wind are quite skillful. Large variability between models.</a:t>
            </a:r>
            <a:endParaRPr lang="en-US" sz="1800" b="1" dirty="0">
              <a:solidFill>
                <a:srgbClr val="008000"/>
              </a:solidFill>
              <a:latin typeface="Arial" pitchFamily="-1" charset="0"/>
            </a:endParaRPr>
          </a:p>
          <a:p>
            <a:pPr algn="l" eaLnBrk="1" hangingPunct="1"/>
            <a:endParaRPr lang="en-US" sz="1800" b="1" dirty="0">
              <a:solidFill>
                <a:srgbClr val="000090"/>
              </a:solidFill>
              <a:latin typeface="Arial" pitchFamily="-1" charset="0"/>
            </a:endParaRPr>
          </a:p>
          <a:p>
            <a:pPr algn="l" eaLnBrk="1" hangingPunct="1"/>
            <a:r>
              <a:rPr lang="en-US" sz="1800" b="1" dirty="0" smtClean="0">
                <a:solidFill>
                  <a:srgbClr val="000090"/>
                </a:solidFill>
                <a:latin typeface="Arial" pitchFamily="-1" charset="0"/>
              </a:rPr>
              <a:t>Precipitation is somewhat useful</a:t>
            </a:r>
            <a:r>
              <a:rPr lang="en-US" sz="1800" b="1" dirty="0">
                <a:solidFill>
                  <a:srgbClr val="000090"/>
                </a:solidFill>
                <a:latin typeface="Arial" pitchFamily="-1" charset="0"/>
              </a:rPr>
              <a:t>.</a:t>
            </a:r>
            <a:r>
              <a:rPr lang="en-US" sz="1800" b="1" dirty="0" smtClean="0">
                <a:solidFill>
                  <a:srgbClr val="000090"/>
                </a:solidFill>
                <a:latin typeface="Arial" pitchFamily="-1" charset="0"/>
              </a:rPr>
              <a:t> Large variability between models.</a:t>
            </a:r>
            <a:endParaRPr lang="en-US" sz="1800" b="1" dirty="0">
              <a:solidFill>
                <a:srgbClr val="000090"/>
              </a:solidFill>
              <a:latin typeface="Arial" pitchFamily="-1" charset="0"/>
            </a:endParaRPr>
          </a:p>
          <a:p>
            <a:pPr algn="l" eaLnBrk="1" hangingPunct="1"/>
            <a:endParaRPr lang="en-US" sz="1800" b="1" dirty="0">
              <a:solidFill>
                <a:schemeClr val="tx1"/>
              </a:solidFill>
              <a:latin typeface="Arial" pitchFamily="-1" charset="0"/>
            </a:endParaRPr>
          </a:p>
          <a:p>
            <a:pPr algn="l" eaLnBrk="1" hangingPunct="1"/>
            <a:r>
              <a:rPr lang="en-US" sz="1800" b="1" i="1" u="sng" dirty="0" smtClean="0">
                <a:solidFill>
                  <a:schemeClr val="tx1"/>
                </a:solidFill>
                <a:latin typeface="Arial" pitchFamily="-1" charset="0"/>
              </a:rPr>
              <a:t>General Rule</a:t>
            </a:r>
            <a:endParaRPr lang="en-US" sz="1800" b="1" i="1" dirty="0" smtClean="0">
              <a:solidFill>
                <a:schemeClr val="tx1"/>
              </a:solidFill>
              <a:latin typeface="Arial" pitchFamily="-1" charset="0"/>
            </a:endParaRPr>
          </a:p>
          <a:p>
            <a:pPr algn="l" eaLnBrk="1" hangingPunct="1"/>
            <a:r>
              <a:rPr lang="en-US" sz="1800" b="1" i="1" dirty="0" smtClean="0">
                <a:solidFill>
                  <a:schemeClr val="tx1"/>
                </a:solidFill>
                <a:latin typeface="Arial" pitchFamily="-1" charset="0"/>
              </a:rPr>
              <a:t>The more </a:t>
            </a:r>
            <a:r>
              <a:rPr lang="en-US" sz="1800" b="1" i="1" dirty="0">
                <a:solidFill>
                  <a:schemeClr val="tx1"/>
                </a:solidFill>
                <a:latin typeface="Arial" pitchFamily="-1" charset="0"/>
              </a:rPr>
              <a:t>dependent </a:t>
            </a:r>
            <a:r>
              <a:rPr lang="en-US" sz="1800" b="1" i="1" dirty="0" smtClean="0">
                <a:solidFill>
                  <a:schemeClr val="tx1"/>
                </a:solidFill>
                <a:latin typeface="Arial" pitchFamily="-1" charset="0"/>
              </a:rPr>
              <a:t>a process </a:t>
            </a:r>
            <a:r>
              <a:rPr lang="en-US" sz="1800" b="1" i="1" dirty="0">
                <a:solidFill>
                  <a:schemeClr val="tx1"/>
                </a:solidFill>
                <a:latin typeface="Arial" pitchFamily="-1" charset="0"/>
              </a:rPr>
              <a:t>is on the physical </a:t>
            </a:r>
            <a:r>
              <a:rPr lang="en-US" sz="1800" b="1" i="1" dirty="0" smtClean="0">
                <a:solidFill>
                  <a:schemeClr val="tx1"/>
                </a:solidFill>
                <a:latin typeface="Arial" pitchFamily="-1" charset="0"/>
              </a:rPr>
              <a:t>parameterizations within a model </a:t>
            </a:r>
            <a:r>
              <a:rPr lang="en-US" sz="1800" b="1" i="1" dirty="0">
                <a:solidFill>
                  <a:schemeClr val="tx1"/>
                </a:solidFill>
                <a:latin typeface="Arial" pitchFamily="-1" charset="0"/>
              </a:rPr>
              <a:t>(stuff smaller than a grid box), the </a:t>
            </a:r>
            <a:r>
              <a:rPr lang="en-US" sz="1800" b="1" i="1" dirty="0" smtClean="0">
                <a:solidFill>
                  <a:schemeClr val="tx1"/>
                </a:solidFill>
                <a:latin typeface="Arial" pitchFamily="-1" charset="0"/>
              </a:rPr>
              <a:t>greater the error and variability between models.</a:t>
            </a:r>
          </a:p>
          <a:p>
            <a:pPr algn="l" eaLnBrk="1" hangingPunct="1"/>
            <a:endParaRPr lang="en-US" sz="1800" b="1" i="1" dirty="0" smtClean="0">
              <a:solidFill>
                <a:schemeClr val="tx1"/>
              </a:solidFill>
              <a:latin typeface="Arial" pitchFamily="-1" charset="0"/>
            </a:endParaRPr>
          </a:p>
          <a:p>
            <a:pPr algn="l" eaLnBrk="1" hangingPunct="1"/>
            <a:r>
              <a:rPr lang="en-US" sz="1800" b="1" i="1" dirty="0" smtClean="0">
                <a:solidFill>
                  <a:schemeClr val="tx1"/>
                </a:solidFill>
                <a:latin typeface="Arial" pitchFamily="-1" charset="0"/>
              </a:rPr>
              <a:t>Precipitation is one such field.</a:t>
            </a:r>
            <a:endParaRPr lang="en-US" sz="1800" b="1" i="1" dirty="0">
              <a:solidFill>
                <a:schemeClr val="tx1"/>
              </a:solidFill>
              <a:latin typeface="Arial" pitchFamily="-1" charset="0"/>
            </a:endParaRPr>
          </a:p>
        </p:txBody>
      </p:sp>
      <p:sp>
        <p:nvSpPr>
          <p:cNvPr id="139269" name="Oval 5"/>
          <p:cNvSpPr>
            <a:spLocks noChangeArrowheads="1"/>
          </p:cNvSpPr>
          <p:nvPr/>
        </p:nvSpPr>
        <p:spPr bwMode="auto">
          <a:xfrm>
            <a:off x="2476500" y="5194300"/>
            <a:ext cx="1193800" cy="406400"/>
          </a:xfrm>
          <a:prstGeom prst="ellipse">
            <a:avLst/>
          </a:prstGeom>
          <a:noFill/>
          <a:ln w="28575" cmpd="sng">
            <a:solidFill>
              <a:srgbClr val="FF80FF"/>
            </a:solidFill>
            <a:round/>
            <a:headEnd/>
            <a:tailEnd/>
          </a:ln>
        </p:spPr>
        <p:txBody>
          <a:bodyPr wrap="none" anchor="ctr">
            <a:prstTxWarp prst="textNoShape">
              <a:avLst/>
            </a:prstTxWarp>
          </a:bodyPr>
          <a:lstStyle/>
          <a:p>
            <a:endParaRPr lang="en-US" dirty="0"/>
          </a:p>
        </p:txBody>
      </p:sp>
      <p:sp>
        <p:nvSpPr>
          <p:cNvPr id="2" name="TextBox 1"/>
          <p:cNvSpPr txBox="1"/>
          <p:nvPr/>
        </p:nvSpPr>
        <p:spPr>
          <a:xfrm rot="2656219">
            <a:off x="2645434" y="2521094"/>
            <a:ext cx="2100522" cy="444224"/>
          </a:xfrm>
          <a:prstGeom prst="rect">
            <a:avLst/>
          </a:prstGeom>
          <a:noFill/>
          <a:scene3d>
            <a:camera prst="orthographicFront">
              <a:rot lat="0" lon="0" rev="0"/>
            </a:camera>
            <a:lightRig rig="threePt" dir="t"/>
          </a:scene3d>
        </p:spPr>
        <p:txBody>
          <a:bodyPr wrap="square" rtlCol="0">
            <a:spAutoFit/>
          </a:bodyPr>
          <a:lstStyle/>
          <a:p>
            <a:pPr>
              <a:lnSpc>
                <a:spcPct val="80000"/>
              </a:lnSpc>
            </a:pPr>
            <a:r>
              <a:rPr lang="en-US" sz="1400" dirty="0" smtClean="0"/>
              <a:t>Pattern Match</a:t>
            </a:r>
          </a:p>
          <a:p>
            <a:pPr>
              <a:lnSpc>
                <a:spcPct val="80000"/>
              </a:lnSpc>
            </a:pPr>
            <a:r>
              <a:rPr lang="en-US" sz="1400" dirty="0" smtClean="0"/>
              <a:t>Closer</a:t>
            </a:r>
            <a:endParaRPr lang="en-US" sz="1400" dirty="0"/>
          </a:p>
        </p:txBody>
      </p:sp>
      <p:sp>
        <p:nvSpPr>
          <p:cNvPr id="7" name="TextBox 6"/>
          <p:cNvSpPr txBox="1"/>
          <p:nvPr/>
        </p:nvSpPr>
        <p:spPr>
          <a:xfrm>
            <a:off x="990600" y="5155168"/>
            <a:ext cx="1295400" cy="307777"/>
          </a:xfrm>
          <a:prstGeom prst="rect">
            <a:avLst/>
          </a:prstGeom>
          <a:noFill/>
          <a:scene3d>
            <a:camera prst="orthographicFront">
              <a:rot lat="0" lon="0" rev="0"/>
            </a:camera>
            <a:lightRig rig="threePt" dir="t"/>
          </a:scene3d>
        </p:spPr>
        <p:txBody>
          <a:bodyPr wrap="square" rtlCol="0">
            <a:spAutoFit/>
          </a:bodyPr>
          <a:lstStyle/>
          <a:p>
            <a:r>
              <a:rPr lang="en-US" sz="1400" dirty="0" smtClean="0"/>
              <a:t>Amplitude</a:t>
            </a:r>
            <a:endParaRPr lang="en-US" sz="1600" dirty="0"/>
          </a:p>
        </p:txBody>
      </p:sp>
      <p:sp>
        <p:nvSpPr>
          <p:cNvPr id="3" name="Oval 2"/>
          <p:cNvSpPr>
            <a:spLocks noChangeAspect="1"/>
          </p:cNvSpPr>
          <p:nvPr/>
        </p:nvSpPr>
        <p:spPr bwMode="auto">
          <a:xfrm>
            <a:off x="2781301" y="5074920"/>
            <a:ext cx="190500" cy="18288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9" name="Oval 8"/>
          <p:cNvSpPr>
            <a:spLocks noChangeAspect="1"/>
          </p:cNvSpPr>
          <p:nvPr/>
        </p:nvSpPr>
        <p:spPr bwMode="auto">
          <a:xfrm>
            <a:off x="2095500" y="3886200"/>
            <a:ext cx="190500" cy="18288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0" name="Oval 9"/>
          <p:cNvSpPr>
            <a:spLocks noChangeAspect="1"/>
          </p:cNvSpPr>
          <p:nvPr/>
        </p:nvSpPr>
        <p:spPr bwMode="auto">
          <a:xfrm>
            <a:off x="2489200" y="4292600"/>
            <a:ext cx="190500" cy="182880"/>
          </a:xfrm>
          <a:prstGeom prst="ellipse">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4" name="TextBox 3"/>
          <p:cNvSpPr txBox="1"/>
          <p:nvPr/>
        </p:nvSpPr>
        <p:spPr>
          <a:xfrm>
            <a:off x="990600" y="4343400"/>
            <a:ext cx="1371600" cy="830997"/>
          </a:xfrm>
          <a:prstGeom prst="rect">
            <a:avLst/>
          </a:prstGeom>
          <a:noFill/>
        </p:spPr>
        <p:txBody>
          <a:bodyPr wrap="square" rtlCol="0">
            <a:spAutoFit/>
          </a:bodyPr>
          <a:lstStyle/>
          <a:p>
            <a:r>
              <a:rPr lang="is-IS" sz="1600" dirty="0" smtClean="0">
                <a:solidFill>
                  <a:schemeClr val="tx1"/>
                </a:solidFill>
              </a:rPr>
              <a:t>… </a:t>
            </a:r>
            <a:r>
              <a:rPr lang="en-US" sz="1600" dirty="0" smtClean="0">
                <a:solidFill>
                  <a:schemeClr val="tx1"/>
                </a:solidFill>
              </a:rPr>
              <a:t>but at the cost of loss of detail</a:t>
            </a:r>
            <a:endParaRPr lang="en-US" sz="1600" dirty="0">
              <a:solidFill>
                <a:schemeClr val="tx1"/>
              </a:solidFill>
            </a:endParaRPr>
          </a:p>
        </p:txBody>
      </p:sp>
      <p:sp>
        <p:nvSpPr>
          <p:cNvPr id="6" name="TextBox 5"/>
          <p:cNvSpPr txBox="1"/>
          <p:nvPr/>
        </p:nvSpPr>
        <p:spPr>
          <a:xfrm>
            <a:off x="3754055" y="6047601"/>
            <a:ext cx="894145" cy="276999"/>
          </a:xfrm>
          <a:prstGeom prst="rect">
            <a:avLst/>
          </a:prstGeom>
          <a:noFill/>
        </p:spPr>
        <p:txBody>
          <a:bodyPr wrap="none" rtlCol="0">
            <a:spAutoFit/>
          </a:bodyPr>
          <a:lstStyle/>
          <a:p>
            <a:r>
              <a:rPr lang="en-US" sz="1200" dirty="0" smtClean="0">
                <a:hlinkClick r:id="rId4"/>
              </a:rPr>
              <a:t>IPCC TAR</a:t>
            </a:r>
            <a:endParaRPr lang="en-US" sz="1200" dirty="0"/>
          </a:p>
        </p:txBody>
      </p:sp>
      <p:sp>
        <p:nvSpPr>
          <p:cNvPr id="15" name="TextBox 14"/>
          <p:cNvSpPr txBox="1"/>
          <p:nvPr/>
        </p:nvSpPr>
        <p:spPr>
          <a:xfrm>
            <a:off x="1505476" y="6324600"/>
            <a:ext cx="1980831" cy="338554"/>
          </a:xfrm>
          <a:prstGeom prst="rect">
            <a:avLst/>
          </a:prstGeom>
          <a:noFill/>
        </p:spPr>
        <p:txBody>
          <a:bodyPr wrap="none" rtlCol="0">
            <a:spAutoFit/>
          </a:bodyPr>
          <a:lstStyle/>
          <a:p>
            <a:r>
              <a:rPr lang="en-US" sz="1600" dirty="0" smtClean="0"/>
              <a:t>Results circa 2000</a:t>
            </a:r>
            <a:endParaRPr lang="en-US" sz="1600" dirty="0"/>
          </a:p>
        </p:txBody>
      </p:sp>
      <p:sp>
        <p:nvSpPr>
          <p:cNvPr id="11" name="Arc 10"/>
          <p:cNvSpPr/>
          <p:nvPr/>
        </p:nvSpPr>
        <p:spPr bwMode="auto">
          <a:xfrm>
            <a:off x="-2857120" y="1725784"/>
            <a:ext cx="7515581" cy="6973998"/>
          </a:xfrm>
          <a:prstGeom prst="arc">
            <a:avLst>
              <a:gd name="adj1" fmla="val 19512684"/>
              <a:gd name="adj2" fmla="val 20512676"/>
            </a:avLst>
          </a:prstGeom>
          <a:noFill/>
          <a:ln w="19050" cap="flat" cmpd="sng" algn="ctr">
            <a:solidFill>
              <a:srgbClr val="FF0000"/>
            </a:solidFill>
            <a:prstDash val="solid"/>
            <a:round/>
            <a:headEnd type="none" w="med" len="med"/>
            <a:tailEnd type="arrow" w="lg"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7" name="Arc 16"/>
          <p:cNvSpPr/>
          <p:nvPr/>
        </p:nvSpPr>
        <p:spPr bwMode="auto">
          <a:xfrm rot="18413872">
            <a:off x="-3499815" y="2005927"/>
            <a:ext cx="8535088" cy="7867472"/>
          </a:xfrm>
          <a:prstGeom prst="arc">
            <a:avLst>
              <a:gd name="adj1" fmla="val 20617004"/>
              <a:gd name="adj2" fmla="val 0"/>
            </a:avLst>
          </a:prstGeom>
          <a:noFill/>
          <a:ln w="19050" cap="flat" cmpd="sng" algn="ctr">
            <a:solidFill>
              <a:srgbClr val="FF0000"/>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endParaRPr>
          </a:p>
        </p:txBody>
      </p:sp>
      <p:sp>
        <p:nvSpPr>
          <p:cNvPr id="18" name="TextBox 17"/>
          <p:cNvSpPr txBox="1"/>
          <p:nvPr/>
        </p:nvSpPr>
        <p:spPr>
          <a:xfrm>
            <a:off x="1270000" y="5499100"/>
            <a:ext cx="1236160" cy="307777"/>
          </a:xfrm>
          <a:prstGeom prst="rect">
            <a:avLst/>
          </a:prstGeom>
          <a:noFill/>
          <a:scene3d>
            <a:camera prst="orthographicFront">
              <a:rot lat="0" lon="0" rev="0"/>
            </a:camera>
            <a:lightRig rig="threePt" dir="t"/>
          </a:scene3d>
        </p:spPr>
        <p:txBody>
          <a:bodyPr wrap="square" rtlCol="0">
            <a:spAutoFit/>
          </a:bodyPr>
          <a:lstStyle/>
          <a:p>
            <a:r>
              <a:rPr lang="en-US" sz="1400" dirty="0" smtClean="0"/>
              <a:t>Too Small</a:t>
            </a:r>
            <a:endParaRPr lang="en-US" sz="1400" dirty="0"/>
          </a:p>
        </p:txBody>
      </p:sp>
      <p:sp>
        <p:nvSpPr>
          <p:cNvPr id="19" name="TextBox 18"/>
          <p:cNvSpPr txBox="1"/>
          <p:nvPr/>
        </p:nvSpPr>
        <p:spPr>
          <a:xfrm>
            <a:off x="3378200" y="5499100"/>
            <a:ext cx="1092200" cy="307777"/>
          </a:xfrm>
          <a:prstGeom prst="rect">
            <a:avLst/>
          </a:prstGeom>
          <a:noFill/>
          <a:scene3d>
            <a:camera prst="orthographicFront">
              <a:rot lat="0" lon="0" rev="0"/>
            </a:camera>
            <a:lightRig rig="threePt" dir="t"/>
          </a:scene3d>
        </p:spPr>
        <p:txBody>
          <a:bodyPr wrap="square" rtlCol="0">
            <a:spAutoFit/>
          </a:bodyPr>
          <a:lstStyle/>
          <a:p>
            <a:r>
              <a:rPr lang="en-US" sz="1400" dirty="0" smtClean="0"/>
              <a:t>Too Large</a:t>
            </a:r>
            <a:endParaRPr lang="en-US" sz="1400" dirty="0"/>
          </a:p>
        </p:txBody>
      </p:sp>
      <p:cxnSp>
        <p:nvCxnSpPr>
          <p:cNvPr id="13" name="Straight Arrow Connector 12"/>
          <p:cNvCxnSpPr/>
          <p:nvPr/>
        </p:nvCxnSpPr>
        <p:spPr bwMode="auto">
          <a:xfrm>
            <a:off x="2449960" y="5670356"/>
            <a:ext cx="914400" cy="401"/>
          </a:xfrm>
          <a:prstGeom prst="straightConnector1">
            <a:avLst/>
          </a:prstGeom>
          <a:solidFill>
            <a:schemeClr val="accent1"/>
          </a:solidFill>
          <a:ln w="19050" cap="flat" cmpd="sng" algn="ctr">
            <a:solidFill>
              <a:srgbClr val="FF0000"/>
            </a:solidFill>
            <a:prstDash val="solid"/>
            <a:round/>
            <a:headEnd type="arrow"/>
            <a:tailEnd type="arrow"/>
          </a:ln>
          <a:effectLst/>
          <a:scene3d>
            <a:camera prst="orthographicFront">
              <a:rot lat="0" lon="0" rev="0"/>
            </a:camera>
            <a:lightRig rig="threePt" dir="t"/>
          </a:scene3d>
        </p:spPr>
      </p:cxnSp>
      <p:sp>
        <p:nvSpPr>
          <p:cNvPr id="21" name="TextBox 20"/>
          <p:cNvSpPr txBox="1"/>
          <p:nvPr/>
        </p:nvSpPr>
        <p:spPr>
          <a:xfrm>
            <a:off x="990600" y="2514600"/>
            <a:ext cx="1219200" cy="830997"/>
          </a:xfrm>
          <a:prstGeom prst="rect">
            <a:avLst/>
          </a:prstGeom>
          <a:noFill/>
        </p:spPr>
        <p:txBody>
          <a:bodyPr wrap="square" rtlCol="0">
            <a:spAutoFit/>
          </a:bodyPr>
          <a:lstStyle/>
          <a:p>
            <a:r>
              <a:rPr lang="en-US" sz="1600" dirty="0" smtClean="0">
                <a:solidFill>
                  <a:schemeClr val="tx1"/>
                </a:solidFill>
              </a:rPr>
              <a:t>Averaging reduces error</a:t>
            </a:r>
            <a:endParaRPr lang="en-US" sz="1600" dirty="0">
              <a:solidFill>
                <a:schemeClr val="tx1"/>
              </a:solidFill>
            </a:endParaRPr>
          </a:p>
        </p:txBody>
      </p:sp>
    </p:spTree>
    <p:extLst>
      <p:ext uri="{BB962C8B-B14F-4D97-AF65-F5344CB8AC3E}">
        <p14:creationId xmlns:p14="http://schemas.microsoft.com/office/powerpoint/2010/main" val="1988991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926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animBg="1"/>
      <p:bldP spid="3" grpId="0" animBg="1"/>
      <p:bldP spid="9" grpId="0" animBg="1"/>
      <p:bldP spid="10" grpId="0" animBg="1"/>
      <p:bldP spid="4"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4238469" cy="6858000"/>
          </a:xfrm>
          <a:prstGeom prst="rect">
            <a:avLst/>
          </a:prstGeom>
        </p:spPr>
      </p:pic>
      <p:sp>
        <p:nvSpPr>
          <p:cNvPr id="139266" name="Rectangle 2"/>
          <p:cNvSpPr>
            <a:spLocks noGrp="1" noChangeArrowheads="1"/>
          </p:cNvSpPr>
          <p:nvPr>
            <p:ph type="title"/>
          </p:nvPr>
        </p:nvSpPr>
        <p:spPr>
          <a:xfrm>
            <a:off x="4419600" y="274638"/>
            <a:ext cx="4267200" cy="1143000"/>
          </a:xfrm>
        </p:spPr>
        <p:txBody>
          <a:bodyPr/>
          <a:lstStyle/>
          <a:p>
            <a:r>
              <a:rPr lang="en-US" sz="2400" b="1" dirty="0">
                <a:ea typeface="ＭＳ Ｐゴシック" pitchFamily="-1" charset="-128"/>
                <a:cs typeface="ＭＳ Ｐゴシック" pitchFamily="-1" charset="-128"/>
              </a:rPr>
              <a:t>How “good” are </a:t>
            </a:r>
            <a:r>
              <a:rPr lang="en-US" sz="2400" b="1" dirty="0" smtClean="0">
                <a:ea typeface="ＭＳ Ｐゴシック" pitchFamily="-1" charset="-128"/>
                <a:cs typeface="ＭＳ Ｐゴシック" pitchFamily="-1" charset="-128"/>
              </a:rPr>
              <a:t>GCM’s of today at replicating the current climate?</a:t>
            </a:r>
            <a:endParaRPr lang="en-US" sz="2400" b="1" dirty="0">
              <a:ea typeface="ＭＳ Ｐゴシック" pitchFamily="-1" charset="-128"/>
              <a:cs typeface="ＭＳ Ｐゴシック" pitchFamily="-1" charset="-128"/>
            </a:endParaRPr>
          </a:p>
        </p:txBody>
      </p:sp>
      <p:sp>
        <p:nvSpPr>
          <p:cNvPr id="139268" name="Text Box 4"/>
          <p:cNvSpPr txBox="1">
            <a:spLocks noChangeArrowheads="1"/>
          </p:cNvSpPr>
          <p:nvPr/>
        </p:nvSpPr>
        <p:spPr bwMode="auto">
          <a:xfrm>
            <a:off x="4876800" y="1524000"/>
            <a:ext cx="3962400" cy="4524316"/>
          </a:xfrm>
          <a:prstGeom prst="rect">
            <a:avLst/>
          </a:prstGeom>
          <a:noFill/>
          <a:ln w="9525">
            <a:noFill/>
            <a:miter lim="800000"/>
            <a:headEnd/>
            <a:tailEnd/>
          </a:ln>
        </p:spPr>
        <p:txBody>
          <a:bodyPr wrap="square">
            <a:prstTxWarp prst="textNoShape">
              <a:avLst/>
            </a:prstTxWarp>
            <a:spAutoFit/>
          </a:bodyPr>
          <a:lstStyle/>
          <a:p>
            <a:pPr algn="l" eaLnBrk="1" hangingPunct="1"/>
            <a:r>
              <a:rPr lang="en-US" sz="1800" b="1" i="1" dirty="0" smtClean="0">
                <a:solidFill>
                  <a:srgbClr val="000000"/>
                </a:solidFill>
                <a:latin typeface="Arial" pitchFamily="-1" charset="0"/>
              </a:rPr>
              <a:t>Models do improve over time.</a:t>
            </a:r>
          </a:p>
          <a:p>
            <a:pPr algn="l" eaLnBrk="1" hangingPunct="1"/>
            <a:endParaRPr lang="en-US" sz="1800" b="1" dirty="0" smtClean="0">
              <a:solidFill>
                <a:srgbClr val="000000"/>
              </a:solidFill>
              <a:latin typeface="Arial" pitchFamily="-1" charset="0"/>
            </a:endParaRPr>
          </a:p>
          <a:p>
            <a:pPr algn="l" eaLnBrk="1" hangingPunct="1"/>
            <a:r>
              <a:rPr lang="en-US" sz="1800" b="1" dirty="0" smtClean="0">
                <a:solidFill>
                  <a:srgbClr val="FF3300"/>
                </a:solidFill>
                <a:latin typeface="Arial" pitchFamily="-1" charset="0"/>
              </a:rPr>
              <a:t>SFC temperature is simulated accurately. Models are consistent.</a:t>
            </a:r>
            <a:endParaRPr lang="en-US" sz="1800" b="1" dirty="0">
              <a:solidFill>
                <a:srgbClr val="FF3300"/>
              </a:solidFill>
              <a:latin typeface="Arial" pitchFamily="-1" charset="0"/>
            </a:endParaRPr>
          </a:p>
          <a:p>
            <a:pPr algn="l" eaLnBrk="1" hangingPunct="1"/>
            <a:endParaRPr lang="en-US" sz="1800" b="1" dirty="0">
              <a:solidFill>
                <a:srgbClr val="000090"/>
              </a:solidFill>
              <a:latin typeface="Arial" pitchFamily="-1" charset="0"/>
            </a:endParaRPr>
          </a:p>
          <a:p>
            <a:pPr algn="l" eaLnBrk="1" hangingPunct="1"/>
            <a:r>
              <a:rPr lang="en-US" sz="1800" b="1" dirty="0" smtClean="0">
                <a:solidFill>
                  <a:srgbClr val="000090"/>
                </a:solidFill>
                <a:latin typeface="Arial" pitchFamily="-1" charset="0"/>
              </a:rPr>
              <a:t>Precipitation is improving.      Error and variability is decreasing.</a:t>
            </a:r>
          </a:p>
          <a:p>
            <a:pPr algn="l" eaLnBrk="1" hangingPunct="1"/>
            <a:endParaRPr lang="en-US" sz="1800" b="1" dirty="0">
              <a:solidFill>
                <a:schemeClr val="tx1"/>
              </a:solidFill>
              <a:latin typeface="Arial" pitchFamily="-1" charset="0"/>
            </a:endParaRPr>
          </a:p>
          <a:p>
            <a:pPr algn="l" eaLnBrk="1" hangingPunct="1"/>
            <a:r>
              <a:rPr lang="en-US" sz="1800" b="1" i="1" u="sng" dirty="0" smtClean="0">
                <a:solidFill>
                  <a:schemeClr val="tx1"/>
                </a:solidFill>
                <a:latin typeface="Arial" pitchFamily="-1" charset="0"/>
              </a:rPr>
              <a:t>General Rule</a:t>
            </a:r>
            <a:endParaRPr lang="en-US" sz="1800" b="1" i="1" dirty="0" smtClean="0">
              <a:solidFill>
                <a:schemeClr val="tx1"/>
              </a:solidFill>
              <a:latin typeface="Arial" pitchFamily="-1" charset="0"/>
            </a:endParaRPr>
          </a:p>
          <a:p>
            <a:pPr algn="l" eaLnBrk="1" hangingPunct="1"/>
            <a:r>
              <a:rPr lang="en-US" sz="1800" b="1" i="1" dirty="0" smtClean="0">
                <a:solidFill>
                  <a:schemeClr val="tx1"/>
                </a:solidFill>
                <a:latin typeface="Arial" pitchFamily="-1" charset="0"/>
              </a:rPr>
              <a:t>The more dependent a process is on the physical parameterizations within a model (stuff smaller than a grid box), the greater the error and variability between models.</a:t>
            </a:r>
          </a:p>
          <a:p>
            <a:pPr algn="l" eaLnBrk="1" hangingPunct="1"/>
            <a:endParaRPr lang="en-US" sz="1800" b="1" i="1" dirty="0" smtClean="0">
              <a:solidFill>
                <a:schemeClr val="tx1"/>
              </a:solidFill>
              <a:latin typeface="Arial" pitchFamily="-1" charset="0"/>
            </a:endParaRPr>
          </a:p>
          <a:p>
            <a:pPr algn="l" eaLnBrk="1" hangingPunct="1"/>
            <a:r>
              <a:rPr lang="en-US" sz="1800" b="1" i="1" dirty="0" smtClean="0">
                <a:solidFill>
                  <a:schemeClr val="tx1"/>
                </a:solidFill>
                <a:latin typeface="Arial" pitchFamily="-1" charset="0"/>
              </a:rPr>
              <a:t>Precipitation is one such field.</a:t>
            </a:r>
            <a:endParaRPr lang="en-US" sz="1800" b="1" i="1" dirty="0">
              <a:solidFill>
                <a:schemeClr val="tx1"/>
              </a:solidFill>
              <a:latin typeface="Arial" pitchFamily="-1" charset="0"/>
            </a:endParaRPr>
          </a:p>
        </p:txBody>
      </p:sp>
    </p:spTree>
    <p:extLst>
      <p:ext uri="{BB962C8B-B14F-4D97-AF65-F5344CB8AC3E}">
        <p14:creationId xmlns:p14="http://schemas.microsoft.com/office/powerpoint/2010/main" val="243196447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Attribution of recent warming</a:t>
            </a:r>
            <a:endParaRPr lang="en-US" b="1" dirty="0"/>
          </a:p>
        </p:txBody>
      </p:sp>
    </p:spTree>
    <p:extLst>
      <p:ext uri="{BB962C8B-B14F-4D97-AF65-F5344CB8AC3E}">
        <p14:creationId xmlns:p14="http://schemas.microsoft.com/office/powerpoint/2010/main" val="196226452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0"/>
            <a:ext cx="8229600" cy="1143000"/>
          </a:xfrm>
        </p:spPr>
        <p:txBody>
          <a:bodyPr/>
          <a:lstStyle/>
          <a:p>
            <a:r>
              <a:rPr lang="en-US" sz="3200" b="1" dirty="0">
                <a:ea typeface="ＭＳ Ｐゴシック" pitchFamily="-1" charset="-128"/>
                <a:cs typeface="ＭＳ Ｐゴシック" pitchFamily="-1" charset="-128"/>
              </a:rPr>
              <a:t>IPCC </a:t>
            </a:r>
            <a:r>
              <a:rPr lang="en-US" sz="3200" b="1" dirty="0" smtClean="0">
                <a:ea typeface="ＭＳ Ｐゴシック" pitchFamily="-1" charset="-128"/>
                <a:cs typeface="ＭＳ Ｐゴシック" pitchFamily="-1" charset="-128"/>
              </a:rPr>
              <a:t>Scenarios for Past Changes</a:t>
            </a:r>
            <a:endParaRPr lang="en-US" sz="3200" b="1" dirty="0">
              <a:ea typeface="ＭＳ Ｐゴシック" pitchFamily="-1" charset="-128"/>
              <a:cs typeface="ＭＳ Ｐゴシック" pitchFamily="-1" charset="-128"/>
            </a:endParaRPr>
          </a:p>
        </p:txBody>
      </p:sp>
      <p:pic>
        <p:nvPicPr>
          <p:cNvPr id="4" name="Picture 3"/>
          <p:cNvPicPr>
            <a:picLocks noChangeAspect="1"/>
          </p:cNvPicPr>
          <p:nvPr/>
        </p:nvPicPr>
        <p:blipFill>
          <a:blip r:embed="rId3"/>
          <a:stretch>
            <a:fillRect/>
          </a:stretch>
        </p:blipFill>
        <p:spPr>
          <a:xfrm>
            <a:off x="533399" y="1032934"/>
            <a:ext cx="7934119" cy="3124200"/>
          </a:xfrm>
          <a:prstGeom prst="rect">
            <a:avLst/>
          </a:prstGeom>
        </p:spPr>
      </p:pic>
      <p:sp>
        <p:nvSpPr>
          <p:cNvPr id="8" name="Text Box 4"/>
          <p:cNvSpPr txBox="1">
            <a:spLocks noChangeArrowheads="1"/>
          </p:cNvSpPr>
          <p:nvPr/>
        </p:nvSpPr>
        <p:spPr bwMode="auto">
          <a:xfrm>
            <a:off x="441325" y="4191000"/>
            <a:ext cx="8245475" cy="2262158"/>
          </a:xfrm>
          <a:prstGeom prst="rect">
            <a:avLst/>
          </a:prstGeom>
          <a:noFill/>
          <a:ln w="9525">
            <a:noFill/>
            <a:miter lim="800000"/>
            <a:headEnd/>
            <a:tailEnd/>
          </a:ln>
        </p:spPr>
        <p:txBody>
          <a:bodyPr wrap="square">
            <a:prstTxWarp prst="textNoShape">
              <a:avLst/>
            </a:prstTxWarp>
            <a:spAutoFit/>
          </a:bodyPr>
          <a:lstStyle/>
          <a:p>
            <a:pPr algn="l" eaLnBrk="1" hangingPunct="1">
              <a:spcAft>
                <a:spcPts val="600"/>
              </a:spcAft>
            </a:pPr>
            <a:r>
              <a:rPr lang="en-US" sz="1800" b="1" dirty="0">
                <a:solidFill>
                  <a:schemeClr val="tx1"/>
                </a:solidFill>
                <a:latin typeface="Arial" pitchFamily="-1" charset="0"/>
              </a:rPr>
              <a:t>Conduct model experiments incorporating various </a:t>
            </a:r>
            <a:r>
              <a:rPr lang="en-US" sz="1800" b="1" dirty="0" err="1" smtClean="0">
                <a:solidFill>
                  <a:schemeClr val="tx1"/>
                </a:solidFill>
                <a:latin typeface="Arial" pitchFamily="-1" charset="0"/>
              </a:rPr>
              <a:t>radiative</a:t>
            </a:r>
            <a:r>
              <a:rPr lang="en-US" sz="1800" b="1" dirty="0" smtClean="0">
                <a:solidFill>
                  <a:schemeClr val="tx1"/>
                </a:solidFill>
                <a:latin typeface="Arial" pitchFamily="-1" charset="0"/>
              </a:rPr>
              <a:t> </a:t>
            </a:r>
            <a:r>
              <a:rPr lang="en-US" sz="1800" b="1" dirty="0" err="1" smtClean="0">
                <a:solidFill>
                  <a:schemeClr val="tx1"/>
                </a:solidFill>
                <a:latin typeface="Arial" pitchFamily="-1" charset="0"/>
              </a:rPr>
              <a:t>forcings</a:t>
            </a:r>
            <a:r>
              <a:rPr lang="en-US" sz="1800" b="1" dirty="0" smtClean="0">
                <a:solidFill>
                  <a:schemeClr val="tx1"/>
                </a:solidFill>
                <a:latin typeface="Arial" pitchFamily="-1" charset="0"/>
              </a:rPr>
              <a:t>.</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Control experiment incorporates only the factors which would occur </a:t>
            </a:r>
            <a:r>
              <a:rPr lang="en-US" sz="1800" b="1" dirty="0" smtClean="0">
                <a:solidFill>
                  <a:schemeClr val="tx1"/>
                </a:solidFill>
                <a:latin typeface="Arial" pitchFamily="-1" charset="0"/>
              </a:rPr>
              <a:t>naturally such </a:t>
            </a:r>
            <a:r>
              <a:rPr lang="en-US" sz="1800" b="1" dirty="0">
                <a:solidFill>
                  <a:schemeClr val="tx1"/>
                </a:solidFill>
                <a:latin typeface="Arial" pitchFamily="-1" charset="0"/>
              </a:rPr>
              <a:t>as ENSO </a:t>
            </a:r>
            <a:r>
              <a:rPr lang="en-US" sz="1800" b="1" dirty="0" smtClean="0">
                <a:solidFill>
                  <a:schemeClr val="tx1"/>
                </a:solidFill>
                <a:latin typeface="Arial" pitchFamily="-1" charset="0"/>
              </a:rPr>
              <a:t>events and aerosols from volcanic eruptions.</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Attribution </a:t>
            </a:r>
            <a:r>
              <a:rPr lang="en-US" sz="1800" b="1" dirty="0" smtClean="0">
                <a:solidFill>
                  <a:schemeClr val="tx1"/>
                </a:solidFill>
                <a:latin typeface="Arial" pitchFamily="-1" charset="0"/>
              </a:rPr>
              <a:t>experiment incorporates </a:t>
            </a:r>
            <a:r>
              <a:rPr lang="en-US" sz="1800" b="1" dirty="0">
                <a:solidFill>
                  <a:schemeClr val="tx1"/>
                </a:solidFill>
                <a:latin typeface="Arial" pitchFamily="-1" charset="0"/>
              </a:rPr>
              <a:t>human factors of greenhouse gases (warm</a:t>
            </a:r>
            <a:r>
              <a:rPr lang="en-US" sz="1800" b="1" dirty="0" smtClean="0">
                <a:solidFill>
                  <a:schemeClr val="tx1"/>
                </a:solidFill>
                <a:latin typeface="Arial" pitchFamily="-1" charset="0"/>
              </a:rPr>
              <a:t>), aerosols </a:t>
            </a:r>
            <a:r>
              <a:rPr lang="en-US" sz="1800" b="1" dirty="0">
                <a:solidFill>
                  <a:schemeClr val="tx1"/>
                </a:solidFill>
                <a:latin typeface="Arial" pitchFamily="-1" charset="0"/>
              </a:rPr>
              <a:t>(cool</a:t>
            </a:r>
            <a:r>
              <a:rPr lang="en-US" sz="1800" b="1" dirty="0" smtClean="0">
                <a:solidFill>
                  <a:schemeClr val="tx1"/>
                </a:solidFill>
                <a:latin typeface="Arial" pitchFamily="-1" charset="0"/>
              </a:rPr>
              <a:t>) and surface land changes.</a:t>
            </a:r>
            <a:endParaRPr lang="en-US" sz="1800" b="1" dirty="0">
              <a:solidFill>
                <a:schemeClr val="tx1"/>
              </a:solidFill>
              <a:latin typeface="Arial" pitchFamily="-1" charset="0"/>
            </a:endParaRPr>
          </a:p>
          <a:p>
            <a:pPr algn="l" eaLnBrk="1" hangingPunct="1">
              <a:spcAft>
                <a:spcPts val="600"/>
              </a:spcAft>
            </a:pPr>
            <a:r>
              <a:rPr lang="en-US" sz="1800" b="1" i="1" u="sng" dirty="0" smtClean="0">
                <a:latin typeface="Arial" pitchFamily="-1" charset="0"/>
              </a:rPr>
              <a:t>CONCLUSION</a:t>
            </a:r>
            <a:r>
              <a:rPr lang="en-US" sz="1800" b="1" dirty="0" smtClean="0">
                <a:latin typeface="Arial" pitchFamily="-1" charset="0"/>
              </a:rPr>
              <a:t>: </a:t>
            </a:r>
            <a:r>
              <a:rPr lang="en-US" sz="1800" b="1" dirty="0">
                <a:latin typeface="Arial" pitchFamily="-1" charset="0"/>
              </a:rPr>
              <a:t>NEED HUMAN FACTORS TO ACCOUNT FOR </a:t>
            </a:r>
            <a:r>
              <a:rPr lang="en-US" sz="1800" b="1" dirty="0" smtClean="0">
                <a:latin typeface="Arial" pitchFamily="-1" charset="0"/>
              </a:rPr>
              <a:t>THE RECENT </a:t>
            </a:r>
            <a:r>
              <a:rPr lang="en-US" sz="1800" b="1" dirty="0">
                <a:latin typeface="Arial" pitchFamily="-1" charset="0"/>
              </a:rPr>
              <a:t>OBSERVED WARMING, ESPECIALLY AFTER 1980</a:t>
            </a:r>
            <a:r>
              <a:rPr lang="en-US" sz="1800" b="1" dirty="0" smtClean="0">
                <a:latin typeface="Arial" pitchFamily="-1" charset="0"/>
              </a:rPr>
              <a:t>.</a:t>
            </a:r>
            <a:endParaRPr lang="en-US" sz="1800" b="1" dirty="0">
              <a:latin typeface="Arial" pitchFamily="-1" charset="0"/>
            </a:endParaRPr>
          </a:p>
        </p:txBody>
      </p:sp>
      <p:sp>
        <p:nvSpPr>
          <p:cNvPr id="7" name="TextBox 6"/>
          <p:cNvSpPr txBox="1"/>
          <p:nvPr/>
        </p:nvSpPr>
        <p:spPr>
          <a:xfrm>
            <a:off x="7620000" y="33528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585402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28600"/>
            <a:ext cx="9144000" cy="6385034"/>
          </a:xfrm>
          <a:prstGeom prst="rect">
            <a:avLst/>
          </a:prstGeom>
        </p:spPr>
      </p:pic>
      <p:sp>
        <p:nvSpPr>
          <p:cNvPr id="10" name="Rectangle 2"/>
          <p:cNvSpPr txBox="1">
            <a:spLocks noChangeArrowheads="1"/>
          </p:cNvSpPr>
          <p:nvPr/>
        </p:nvSpPr>
        <p:spPr bwMode="auto">
          <a:xfrm>
            <a:off x="4800600" y="0"/>
            <a:ext cx="4114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a:lstStyle>
          <a:p>
            <a:r>
              <a:rPr lang="en-US" sz="3200" b="1" dirty="0" smtClean="0">
                <a:ea typeface="ＭＳ Ｐゴシック" pitchFamily="-1" charset="-128"/>
                <a:cs typeface="ＭＳ Ｐゴシック" pitchFamily="-1" charset="-128"/>
              </a:rPr>
              <a:t>IPCC Regional Attribution</a:t>
            </a:r>
            <a:endParaRPr lang="en-US" sz="3200" b="1" dirty="0">
              <a:ea typeface="ＭＳ Ｐゴシック" pitchFamily="-1" charset="-128"/>
              <a:cs typeface="ＭＳ Ｐゴシック" pitchFamily="-1" charset="-128"/>
            </a:endParaRPr>
          </a:p>
        </p:txBody>
      </p:sp>
      <p:sp>
        <p:nvSpPr>
          <p:cNvPr id="6" name="TextBox 5"/>
          <p:cNvSpPr txBox="1"/>
          <p:nvPr/>
        </p:nvSpPr>
        <p:spPr>
          <a:xfrm>
            <a:off x="7848600" y="60198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374374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rgbClr val="CDECFD"/>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0"/>
            <a:ext cx="8229600" cy="1143000"/>
          </a:xfrm>
        </p:spPr>
        <p:txBody>
          <a:bodyPr/>
          <a:lstStyle/>
          <a:p>
            <a:r>
              <a:rPr lang="en-US" sz="3200" b="1" dirty="0">
                <a:ea typeface="ＭＳ Ｐゴシック" pitchFamily="-1" charset="-128"/>
                <a:cs typeface="ＭＳ Ｐゴシック" pitchFamily="-1" charset="-128"/>
              </a:rPr>
              <a:t>IPCC </a:t>
            </a:r>
            <a:r>
              <a:rPr lang="en-US" sz="3200" b="1" dirty="0" smtClean="0">
                <a:ea typeface="ＭＳ Ｐゴシック" pitchFamily="-1" charset="-128"/>
                <a:cs typeface="ＭＳ Ｐゴシック" pitchFamily="-1" charset="-128"/>
              </a:rPr>
              <a:t>Scenarios for Past Changes</a:t>
            </a:r>
            <a:endParaRPr lang="en-US" sz="3200" b="1" dirty="0">
              <a:ea typeface="ＭＳ Ｐゴシック" pitchFamily="-1" charset="-128"/>
              <a:cs typeface="ＭＳ Ｐゴシック" pitchFamily="-1" charset="-128"/>
            </a:endParaRPr>
          </a:p>
        </p:txBody>
      </p:sp>
      <p:sp>
        <p:nvSpPr>
          <p:cNvPr id="8" name="Text Box 4"/>
          <p:cNvSpPr txBox="1">
            <a:spLocks noChangeArrowheads="1"/>
          </p:cNvSpPr>
          <p:nvPr/>
        </p:nvSpPr>
        <p:spPr bwMode="auto">
          <a:xfrm>
            <a:off x="441325" y="4191000"/>
            <a:ext cx="8245475" cy="2262158"/>
          </a:xfrm>
          <a:prstGeom prst="rect">
            <a:avLst/>
          </a:prstGeom>
          <a:noFill/>
          <a:ln w="9525">
            <a:noFill/>
            <a:miter lim="800000"/>
            <a:headEnd/>
            <a:tailEnd/>
          </a:ln>
        </p:spPr>
        <p:txBody>
          <a:bodyPr wrap="square">
            <a:prstTxWarp prst="textNoShape">
              <a:avLst/>
            </a:prstTxWarp>
            <a:spAutoFit/>
          </a:bodyPr>
          <a:lstStyle/>
          <a:p>
            <a:pPr algn="l" eaLnBrk="1" hangingPunct="1">
              <a:spcAft>
                <a:spcPts val="600"/>
              </a:spcAft>
            </a:pPr>
            <a:r>
              <a:rPr lang="en-US" sz="1800" b="1" dirty="0">
                <a:solidFill>
                  <a:schemeClr val="tx1"/>
                </a:solidFill>
                <a:latin typeface="Arial" pitchFamily="-1" charset="0"/>
              </a:rPr>
              <a:t>Conduct model experiments incorporating various </a:t>
            </a:r>
            <a:r>
              <a:rPr lang="en-US" sz="1800" b="1" dirty="0" err="1" smtClean="0">
                <a:solidFill>
                  <a:schemeClr val="tx1"/>
                </a:solidFill>
                <a:latin typeface="Arial" pitchFamily="-1" charset="0"/>
              </a:rPr>
              <a:t>forcings</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Control experiment incorporates only the factors which would occur naturally such </a:t>
            </a:r>
            <a:r>
              <a:rPr lang="en-US" sz="1800" b="1" dirty="0" smtClean="0">
                <a:solidFill>
                  <a:schemeClr val="tx1"/>
                </a:solidFill>
                <a:latin typeface="Arial" pitchFamily="-1" charset="0"/>
              </a:rPr>
              <a:t>as aerosols </a:t>
            </a:r>
            <a:r>
              <a:rPr lang="en-US" sz="1800" b="1" dirty="0">
                <a:solidFill>
                  <a:schemeClr val="tx1"/>
                </a:solidFill>
                <a:latin typeface="Arial" pitchFamily="-1" charset="0"/>
              </a:rPr>
              <a:t>from volcanic eruptions and </a:t>
            </a:r>
            <a:r>
              <a:rPr lang="en-US" sz="1800" b="1" dirty="0" smtClean="0">
                <a:solidFill>
                  <a:schemeClr val="tx1"/>
                </a:solidFill>
                <a:latin typeface="Arial" pitchFamily="-1" charset="0"/>
              </a:rPr>
              <a:t>ENSO events.</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Attribution experiment incorporates human factors of greenhouse gases (warm</a:t>
            </a:r>
            <a:r>
              <a:rPr lang="en-US" sz="1800" b="1" dirty="0" smtClean="0">
                <a:solidFill>
                  <a:schemeClr val="tx1"/>
                </a:solidFill>
                <a:latin typeface="Arial" pitchFamily="-1" charset="0"/>
              </a:rPr>
              <a:t>), </a:t>
            </a:r>
            <a:r>
              <a:rPr lang="en-US" sz="1800" b="1" dirty="0">
                <a:solidFill>
                  <a:schemeClr val="tx1"/>
                </a:solidFill>
                <a:latin typeface="Arial" pitchFamily="-1" charset="0"/>
              </a:rPr>
              <a:t>aerosols (cool) and land changes.</a:t>
            </a:r>
          </a:p>
          <a:p>
            <a:pPr algn="l" eaLnBrk="1" hangingPunct="1">
              <a:spcAft>
                <a:spcPts val="600"/>
              </a:spcAft>
            </a:pPr>
            <a:r>
              <a:rPr lang="en-US" sz="1800" b="1" i="1" u="sng" dirty="0" smtClean="0">
                <a:latin typeface="Arial" pitchFamily="-1" charset="0"/>
              </a:rPr>
              <a:t>RESULT</a:t>
            </a:r>
            <a:r>
              <a:rPr lang="en-US" sz="1800" b="1" dirty="0">
                <a:latin typeface="Arial" pitchFamily="-1" charset="0"/>
              </a:rPr>
              <a:t>: NEED HUMAN FACTORS TO ACCOUNT FOR RECENLTY OBSERVED WARMING, ESPECIALLY AFTER 1980</a:t>
            </a:r>
            <a:r>
              <a:rPr lang="en-US" sz="1800" b="1" dirty="0" smtClean="0">
                <a:latin typeface="Arial" pitchFamily="-1" charset="0"/>
              </a:rPr>
              <a:t>.</a:t>
            </a:r>
            <a:endParaRPr lang="en-US" sz="1800" b="1" dirty="0">
              <a:latin typeface="Arial" pitchFamily="-1" charset="0"/>
            </a:endParaRPr>
          </a:p>
        </p:txBody>
      </p:sp>
      <p:sp>
        <p:nvSpPr>
          <p:cNvPr id="9" name="TextBox 8"/>
          <p:cNvSpPr txBox="1"/>
          <p:nvPr/>
        </p:nvSpPr>
        <p:spPr>
          <a:xfrm>
            <a:off x="7787491" y="3456801"/>
            <a:ext cx="975509" cy="276999"/>
          </a:xfrm>
          <a:prstGeom prst="rect">
            <a:avLst/>
          </a:prstGeom>
          <a:noFill/>
        </p:spPr>
        <p:txBody>
          <a:bodyPr wrap="none" rtlCol="0">
            <a:spAutoFit/>
          </a:bodyPr>
          <a:lstStyle/>
          <a:p>
            <a:r>
              <a:rPr lang="en-US" sz="1200" b="1" i="1" dirty="0" smtClean="0">
                <a:solidFill>
                  <a:srgbClr val="000000"/>
                </a:solidFill>
                <a:latin typeface="Arial"/>
                <a:cs typeface="Arial"/>
              </a:rPr>
              <a:t>IPCC 2013</a:t>
            </a:r>
            <a:endParaRPr lang="en-US" sz="1200" b="1" i="1" dirty="0">
              <a:solidFill>
                <a:srgbClr val="000000"/>
              </a:solidFill>
              <a:latin typeface="Arial"/>
              <a:cs typeface="Aria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00083"/>
            <a:ext cx="9144000" cy="3214717"/>
          </a:xfrm>
          <a:prstGeom prst="rect">
            <a:avLst/>
          </a:prstGeom>
        </p:spPr>
      </p:pic>
      <p:sp>
        <p:nvSpPr>
          <p:cNvPr id="10" name="TextBox 9"/>
          <p:cNvSpPr txBox="1"/>
          <p:nvPr/>
        </p:nvSpPr>
        <p:spPr>
          <a:xfrm>
            <a:off x="8153400" y="31115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3620959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rgbClr val="CDECFF"/>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0"/>
            <a:ext cx="8229600" cy="1143000"/>
          </a:xfrm>
        </p:spPr>
        <p:txBody>
          <a:bodyPr/>
          <a:lstStyle/>
          <a:p>
            <a:r>
              <a:rPr lang="en-US" sz="3200" b="1" dirty="0">
                <a:ea typeface="ＭＳ Ｐゴシック" pitchFamily="-1" charset="-128"/>
                <a:cs typeface="ＭＳ Ｐゴシック" pitchFamily="-1" charset="-128"/>
              </a:rPr>
              <a:t>IPCC </a:t>
            </a:r>
            <a:r>
              <a:rPr lang="en-US" sz="3200" b="1" dirty="0" smtClean="0">
                <a:ea typeface="ＭＳ Ｐゴシック" pitchFamily="-1" charset="-128"/>
                <a:cs typeface="ＭＳ Ｐゴシック" pitchFamily="-1" charset="-128"/>
              </a:rPr>
              <a:t>Scenarios for Past Changes</a:t>
            </a:r>
            <a:endParaRPr lang="en-US" sz="3200" b="1" dirty="0">
              <a:ea typeface="ＭＳ Ｐゴシック" pitchFamily="-1" charset="-128"/>
              <a:cs typeface="ＭＳ Ｐゴシック" pitchFamily="-1" charset="-128"/>
            </a:endParaRPr>
          </a:p>
        </p:txBody>
      </p:sp>
      <p:sp>
        <p:nvSpPr>
          <p:cNvPr id="8" name="Text Box 4"/>
          <p:cNvSpPr txBox="1">
            <a:spLocks noChangeArrowheads="1"/>
          </p:cNvSpPr>
          <p:nvPr/>
        </p:nvSpPr>
        <p:spPr bwMode="auto">
          <a:xfrm>
            <a:off x="441325" y="4191000"/>
            <a:ext cx="8245475" cy="2262158"/>
          </a:xfrm>
          <a:prstGeom prst="rect">
            <a:avLst/>
          </a:prstGeom>
          <a:noFill/>
          <a:ln w="9525">
            <a:noFill/>
            <a:miter lim="800000"/>
            <a:headEnd/>
            <a:tailEnd/>
          </a:ln>
        </p:spPr>
        <p:txBody>
          <a:bodyPr wrap="square">
            <a:prstTxWarp prst="textNoShape">
              <a:avLst/>
            </a:prstTxWarp>
            <a:spAutoFit/>
          </a:bodyPr>
          <a:lstStyle/>
          <a:p>
            <a:pPr algn="l" eaLnBrk="1" hangingPunct="1">
              <a:spcAft>
                <a:spcPts val="600"/>
              </a:spcAft>
            </a:pPr>
            <a:r>
              <a:rPr lang="en-US" sz="1800" b="1" dirty="0">
                <a:solidFill>
                  <a:schemeClr val="tx1"/>
                </a:solidFill>
                <a:latin typeface="Arial" pitchFamily="-1" charset="0"/>
              </a:rPr>
              <a:t>Conduct model experiments incorporating various </a:t>
            </a:r>
            <a:r>
              <a:rPr lang="en-US" sz="1800" b="1" dirty="0" err="1">
                <a:solidFill>
                  <a:schemeClr val="tx1"/>
                </a:solidFill>
                <a:latin typeface="Arial" pitchFamily="-1" charset="0"/>
              </a:rPr>
              <a:t>radiative</a:t>
            </a:r>
            <a:r>
              <a:rPr lang="en-US" sz="1800" b="1" dirty="0">
                <a:solidFill>
                  <a:schemeClr val="tx1"/>
                </a:solidFill>
                <a:latin typeface="Arial" pitchFamily="-1" charset="0"/>
              </a:rPr>
              <a:t> </a:t>
            </a:r>
            <a:r>
              <a:rPr lang="en-US" sz="1800" b="1" dirty="0" err="1" smtClean="0">
                <a:solidFill>
                  <a:schemeClr val="tx1"/>
                </a:solidFill>
                <a:latin typeface="Arial" pitchFamily="-1" charset="0"/>
              </a:rPr>
              <a:t>forcings</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Control experiment incorporates only the factors which would occur naturally such </a:t>
            </a:r>
            <a:r>
              <a:rPr lang="en-US" sz="1800" b="1" dirty="0" smtClean="0">
                <a:solidFill>
                  <a:schemeClr val="tx1"/>
                </a:solidFill>
                <a:latin typeface="Arial" pitchFamily="-1" charset="0"/>
              </a:rPr>
              <a:t>as aerosols </a:t>
            </a:r>
            <a:r>
              <a:rPr lang="en-US" sz="1800" b="1" dirty="0">
                <a:solidFill>
                  <a:schemeClr val="tx1"/>
                </a:solidFill>
                <a:latin typeface="Arial" pitchFamily="-1" charset="0"/>
              </a:rPr>
              <a:t>from volcanic eruptions and </a:t>
            </a:r>
            <a:r>
              <a:rPr lang="en-US" sz="1800" b="1" dirty="0" smtClean="0">
                <a:solidFill>
                  <a:schemeClr val="tx1"/>
                </a:solidFill>
                <a:latin typeface="Arial" pitchFamily="-1" charset="0"/>
              </a:rPr>
              <a:t>ENSO events.</a:t>
            </a:r>
            <a:endParaRPr lang="en-US" sz="1800" b="1" dirty="0">
              <a:solidFill>
                <a:schemeClr val="tx1"/>
              </a:solidFill>
              <a:latin typeface="Arial" pitchFamily="-1" charset="0"/>
            </a:endParaRPr>
          </a:p>
          <a:p>
            <a:pPr algn="l" eaLnBrk="1" hangingPunct="1">
              <a:spcAft>
                <a:spcPts val="600"/>
              </a:spcAft>
            </a:pPr>
            <a:r>
              <a:rPr lang="en-US" sz="1800" b="1" dirty="0">
                <a:solidFill>
                  <a:schemeClr val="tx1"/>
                </a:solidFill>
                <a:latin typeface="Arial" pitchFamily="-1" charset="0"/>
              </a:rPr>
              <a:t>Attribution experiment incorporates human factors of greenhouse gases (warm) and aerosols (cool)</a:t>
            </a:r>
            <a:r>
              <a:rPr lang="en-US" sz="1800" b="1" dirty="0" smtClean="0">
                <a:solidFill>
                  <a:schemeClr val="tx1"/>
                </a:solidFill>
                <a:latin typeface="Arial" pitchFamily="-1" charset="0"/>
              </a:rPr>
              <a:t>.</a:t>
            </a:r>
            <a:endParaRPr lang="en-US" sz="1800" b="1" dirty="0">
              <a:solidFill>
                <a:schemeClr val="tx1"/>
              </a:solidFill>
              <a:latin typeface="Arial" pitchFamily="-1" charset="0"/>
            </a:endParaRPr>
          </a:p>
          <a:p>
            <a:pPr algn="l" eaLnBrk="1" hangingPunct="1">
              <a:spcAft>
                <a:spcPts val="600"/>
              </a:spcAft>
            </a:pPr>
            <a:r>
              <a:rPr lang="en-US" sz="1800" b="1" i="1" u="sng" dirty="0">
                <a:latin typeface="Arial" pitchFamily="-1" charset="0"/>
              </a:rPr>
              <a:t>RESULT</a:t>
            </a:r>
            <a:r>
              <a:rPr lang="en-US" sz="1800" b="1" dirty="0">
                <a:latin typeface="Arial" pitchFamily="-1" charset="0"/>
              </a:rPr>
              <a:t>: NEED HUMAN FACTORS TO ACCOUNT FOR RECENLTY OBSERVED WARMING, ESPECIALLY AFTER 1980</a:t>
            </a:r>
            <a:r>
              <a:rPr lang="en-US" sz="1800" b="1" dirty="0" smtClean="0">
                <a:latin typeface="Arial" pitchFamily="-1" charset="0"/>
              </a:rPr>
              <a:t>.</a:t>
            </a:r>
            <a:endParaRPr lang="en-US" sz="1800" b="1" dirty="0">
              <a:latin typeface="Arial" pitchFamily="-1" charset="0"/>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28600"/>
            <a:ext cx="9144000" cy="6537322"/>
          </a:xfrm>
          <a:prstGeom prst="rect">
            <a:avLst/>
          </a:prstGeom>
        </p:spPr>
      </p:pic>
      <p:sp>
        <p:nvSpPr>
          <p:cNvPr id="10" name="Rectangle 2"/>
          <p:cNvSpPr txBox="1">
            <a:spLocks noChangeArrowheads="1"/>
          </p:cNvSpPr>
          <p:nvPr/>
        </p:nvSpPr>
        <p:spPr bwMode="auto">
          <a:xfrm>
            <a:off x="4800600" y="0"/>
            <a:ext cx="4114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a:lstStyle>
          <a:p>
            <a:r>
              <a:rPr lang="en-US" sz="3200" b="1" dirty="0" smtClean="0">
                <a:ea typeface="ＭＳ Ｐゴシック" pitchFamily="-1" charset="-128"/>
                <a:cs typeface="ＭＳ Ｐゴシック" pitchFamily="-1" charset="-128"/>
              </a:rPr>
              <a:t>IPCC Regional Attribution</a:t>
            </a:r>
            <a:endParaRPr lang="en-US" sz="3200" b="1" dirty="0">
              <a:ea typeface="ＭＳ Ｐゴシック" pitchFamily="-1" charset="-128"/>
              <a:cs typeface="ＭＳ Ｐゴシック" pitchFamily="-1" charset="-128"/>
            </a:endParaRPr>
          </a:p>
        </p:txBody>
      </p:sp>
      <p:sp>
        <p:nvSpPr>
          <p:cNvPr id="6" name="TextBox 5"/>
          <p:cNvSpPr txBox="1"/>
          <p:nvPr/>
        </p:nvSpPr>
        <p:spPr>
          <a:xfrm>
            <a:off x="7848600" y="6019800"/>
            <a:ext cx="883475" cy="276999"/>
          </a:xfrm>
          <a:prstGeom prst="rect">
            <a:avLst/>
          </a:prstGeom>
          <a:noFill/>
        </p:spPr>
        <p:txBody>
          <a:bodyPr wrap="none" rtlCol="0">
            <a:spAutoFit/>
          </a:bodyPr>
          <a:lstStyle/>
          <a:p>
            <a:r>
              <a:rPr lang="en-US" sz="1200" dirty="0" smtClean="0">
                <a:hlinkClick r:id="rId4"/>
              </a:rPr>
              <a:t>IPCC AR5</a:t>
            </a:r>
            <a:endParaRPr lang="en-US" sz="1200" dirty="0"/>
          </a:p>
        </p:txBody>
      </p:sp>
    </p:spTree>
    <p:extLst>
      <p:ext uri="{BB962C8B-B14F-4D97-AF65-F5344CB8AC3E}">
        <p14:creationId xmlns:p14="http://schemas.microsoft.com/office/powerpoint/2010/main" val="3592831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5226784"/>
            <a:ext cx="7086600" cy="1631216"/>
          </a:xfrm>
          <a:prstGeom prst="rect">
            <a:avLst/>
          </a:prstGeom>
          <a:noFill/>
        </p:spPr>
        <p:txBody>
          <a:bodyPr wrap="square" rtlCol="0">
            <a:spAutoFit/>
          </a:bodyPr>
          <a:lstStyle/>
          <a:p>
            <a:pPr algn="just"/>
            <a:r>
              <a:rPr lang="en-US" sz="1000" b="1" dirty="0">
                <a:solidFill>
                  <a:srgbClr val="000000"/>
                </a:solidFill>
                <a:latin typeface="+mj-lt"/>
              </a:rPr>
              <a:t>Figure 1.9:</a:t>
            </a:r>
            <a:r>
              <a:rPr lang="en-US" sz="1000" dirty="0">
                <a:solidFill>
                  <a:srgbClr val="000000"/>
                </a:solidFill>
                <a:latin typeface="+mj-lt"/>
              </a:rPr>
              <a:t> Assessed </a:t>
            </a:r>
            <a:r>
              <a:rPr lang="en-US" sz="1000" i="1" dirty="0">
                <a:solidFill>
                  <a:srgbClr val="000000"/>
                </a:solidFill>
                <a:latin typeface="+mj-lt"/>
              </a:rPr>
              <a:t>likely </a:t>
            </a:r>
            <a:r>
              <a:rPr lang="en-US" sz="1000" dirty="0">
                <a:solidFill>
                  <a:srgbClr val="000000"/>
                </a:solidFill>
                <a:latin typeface="+mj-lt"/>
              </a:rPr>
              <a:t>ranges (whiskers) and their mid-points (bars) for warming trends over the 1951–2010 period from well-mixed greenhouse gases, other anthropogenic </a:t>
            </a:r>
            <a:r>
              <a:rPr lang="en-US" sz="1000" dirty="0" err="1">
                <a:solidFill>
                  <a:srgbClr val="000000"/>
                </a:solidFill>
                <a:latin typeface="+mj-lt"/>
              </a:rPr>
              <a:t>forcings</a:t>
            </a:r>
            <a:r>
              <a:rPr lang="en-US" sz="1000" dirty="0">
                <a:solidFill>
                  <a:srgbClr val="000000"/>
                </a:solidFill>
                <a:latin typeface="+mj-lt"/>
              </a:rPr>
              <a:t> (including the cooling effect of aerosols and the effect of land use change), combined anthropogenic </a:t>
            </a:r>
            <a:r>
              <a:rPr lang="en-US" sz="1000" dirty="0" err="1">
                <a:solidFill>
                  <a:srgbClr val="000000"/>
                </a:solidFill>
                <a:latin typeface="+mj-lt"/>
              </a:rPr>
              <a:t>forcings</a:t>
            </a:r>
            <a:r>
              <a:rPr lang="en-US" sz="1000" dirty="0">
                <a:solidFill>
                  <a:srgbClr val="000000"/>
                </a:solidFill>
                <a:latin typeface="+mj-lt"/>
              </a:rPr>
              <a:t>, natural </a:t>
            </a:r>
            <a:r>
              <a:rPr lang="en-US" sz="1000" dirty="0" err="1">
                <a:solidFill>
                  <a:srgbClr val="000000"/>
                </a:solidFill>
                <a:latin typeface="+mj-lt"/>
              </a:rPr>
              <a:t>forcings</a:t>
            </a:r>
            <a:r>
              <a:rPr lang="en-US" sz="1000" dirty="0">
                <a:solidFill>
                  <a:srgbClr val="000000"/>
                </a:solidFill>
                <a:latin typeface="+mj-lt"/>
              </a:rPr>
              <a:t>, and natural internal climate variability (which is the element of climate variability that arises spontaneously within the climate system, even in the absence of </a:t>
            </a:r>
            <a:r>
              <a:rPr lang="en-US" sz="1000" dirty="0" err="1">
                <a:solidFill>
                  <a:srgbClr val="000000"/>
                </a:solidFill>
                <a:latin typeface="+mj-lt"/>
              </a:rPr>
              <a:t>forcings</a:t>
            </a:r>
            <a:r>
              <a:rPr lang="en-US" sz="1000" dirty="0">
                <a:solidFill>
                  <a:srgbClr val="000000"/>
                </a:solidFill>
                <a:latin typeface="+mj-lt"/>
              </a:rPr>
              <a:t>). The observed surface temperature change is shown in black, with the 5%– 95% uncertainty range due to observational uncertainty. The attributed warming ranges (</a:t>
            </a:r>
            <a:r>
              <a:rPr lang="en-US" sz="1000" dirty="0" err="1">
                <a:solidFill>
                  <a:srgbClr val="000000"/>
                </a:solidFill>
                <a:latin typeface="+mj-lt"/>
              </a:rPr>
              <a:t>colours</a:t>
            </a:r>
            <a:r>
              <a:rPr lang="en-US" sz="1000" dirty="0">
                <a:solidFill>
                  <a:srgbClr val="000000"/>
                </a:solidFill>
                <a:latin typeface="+mj-lt"/>
              </a:rPr>
              <a:t>) are based on observations combined with climate model simulations, in order to estimate the contribution by an individual external forcing to the observed warming. The contribution from the combined anthropogenic </a:t>
            </a:r>
            <a:r>
              <a:rPr lang="en-US" sz="1000" dirty="0" err="1">
                <a:solidFill>
                  <a:srgbClr val="000000"/>
                </a:solidFill>
                <a:latin typeface="+mj-lt"/>
              </a:rPr>
              <a:t>forcings</a:t>
            </a:r>
            <a:r>
              <a:rPr lang="en-US" sz="1000" dirty="0">
                <a:solidFill>
                  <a:srgbClr val="000000"/>
                </a:solidFill>
                <a:latin typeface="+mj-lt"/>
              </a:rPr>
              <a:t> can be estimated with less uncertainty than the separate contributions from greenhouse gases and other anthropogenic </a:t>
            </a:r>
            <a:r>
              <a:rPr lang="en-US" sz="1000" dirty="0" err="1">
                <a:solidFill>
                  <a:srgbClr val="000000"/>
                </a:solidFill>
                <a:latin typeface="+mj-lt"/>
              </a:rPr>
              <a:t>forcings</a:t>
            </a:r>
            <a:r>
              <a:rPr lang="en-US" sz="1000" dirty="0">
                <a:solidFill>
                  <a:srgbClr val="000000"/>
                </a:solidFill>
                <a:latin typeface="+mj-lt"/>
              </a:rPr>
              <a:t> separately. This is because these two contributions are partially compensational, resulting in a signal that is better constrained by observations. </a:t>
            </a:r>
            <a:r>
              <a:rPr lang="en-US" sz="1000" i="1" dirty="0">
                <a:solidFill>
                  <a:srgbClr val="000000"/>
                </a:solidFill>
                <a:latin typeface="+mj-lt"/>
              </a:rPr>
              <a:t>{Based on Figure WGI TS.10} </a:t>
            </a:r>
            <a:endParaRPr lang="en-US" sz="1000" dirty="0">
              <a:solidFill>
                <a:srgbClr val="000000"/>
              </a:solidFill>
              <a:latin typeface="+mj-lt"/>
            </a:endParaRPr>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t="7428" b="419"/>
          <a:stretch/>
        </p:blipFill>
        <p:spPr>
          <a:xfrm>
            <a:off x="1007533" y="914400"/>
            <a:ext cx="7010400" cy="4306824"/>
          </a:xfrm>
          <a:prstGeom prst="rect">
            <a:avLst/>
          </a:prstGeom>
        </p:spPr>
      </p:pic>
      <p:sp>
        <p:nvSpPr>
          <p:cNvPr id="4" name="TextBox 3"/>
          <p:cNvSpPr txBox="1"/>
          <p:nvPr/>
        </p:nvSpPr>
        <p:spPr>
          <a:xfrm>
            <a:off x="729734" y="391180"/>
            <a:ext cx="7728466" cy="523220"/>
          </a:xfrm>
          <a:prstGeom prst="rect">
            <a:avLst/>
          </a:prstGeom>
          <a:noFill/>
        </p:spPr>
        <p:txBody>
          <a:bodyPr wrap="square" rtlCol="0">
            <a:spAutoFit/>
          </a:bodyPr>
          <a:lstStyle/>
          <a:p>
            <a:r>
              <a:rPr lang="en-US" sz="2800" dirty="0" smtClean="0">
                <a:solidFill>
                  <a:srgbClr val="000000"/>
                </a:solidFill>
                <a:latin typeface="+mj-lt"/>
              </a:rPr>
              <a:t>Contributions to observed warming 1951-2010</a:t>
            </a:r>
            <a:endParaRPr lang="en-US" sz="2800" dirty="0">
              <a:solidFill>
                <a:srgbClr val="000000"/>
              </a:solidFill>
              <a:latin typeface="+mj-lt"/>
            </a:endParaRPr>
          </a:p>
        </p:txBody>
      </p:sp>
      <p:sp>
        <p:nvSpPr>
          <p:cNvPr id="7" name="TextBox 6"/>
          <p:cNvSpPr txBox="1"/>
          <p:nvPr/>
        </p:nvSpPr>
        <p:spPr>
          <a:xfrm>
            <a:off x="1811867" y="2289200"/>
            <a:ext cx="1202267" cy="646331"/>
          </a:xfrm>
          <a:prstGeom prst="rect">
            <a:avLst/>
          </a:prstGeom>
          <a:noFill/>
        </p:spPr>
        <p:txBody>
          <a:bodyPr wrap="square" rtlCol="0">
            <a:spAutoFit/>
          </a:bodyPr>
          <a:lstStyle/>
          <a:p>
            <a:r>
              <a:rPr lang="en-US" sz="1800" dirty="0" smtClean="0"/>
              <a:t>Aerosols</a:t>
            </a:r>
          </a:p>
          <a:p>
            <a:r>
              <a:rPr lang="en-US" sz="1800" dirty="0" smtClean="0"/>
              <a:t>Land Use</a:t>
            </a:r>
            <a:endParaRPr lang="en-US" sz="2800" dirty="0"/>
          </a:p>
        </p:txBody>
      </p:sp>
      <p:sp>
        <p:nvSpPr>
          <p:cNvPr id="8" name="TextBox 7"/>
          <p:cNvSpPr txBox="1"/>
          <p:nvPr/>
        </p:nvSpPr>
        <p:spPr>
          <a:xfrm>
            <a:off x="7010400" y="4940300"/>
            <a:ext cx="883475" cy="276999"/>
          </a:xfrm>
          <a:prstGeom prst="rect">
            <a:avLst/>
          </a:prstGeom>
          <a:noFill/>
        </p:spPr>
        <p:txBody>
          <a:bodyPr wrap="none" rtlCol="0">
            <a:spAutoFit/>
          </a:bodyPr>
          <a:lstStyle/>
          <a:p>
            <a:r>
              <a:rPr lang="en-US" sz="1200" dirty="0" smtClean="0">
                <a:hlinkClick r:id="rId3"/>
              </a:rPr>
              <a:t>IPCC AR5</a:t>
            </a:r>
            <a:endParaRPr lang="en-US" sz="1200" dirty="0"/>
          </a:p>
        </p:txBody>
      </p:sp>
    </p:spTree>
    <p:extLst>
      <p:ext uri="{BB962C8B-B14F-4D97-AF65-F5344CB8AC3E}">
        <p14:creationId xmlns:p14="http://schemas.microsoft.com/office/powerpoint/2010/main" val="1638788707"/>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685800" y="0"/>
            <a:ext cx="7772400" cy="1470025"/>
          </a:xfrm>
        </p:spPr>
        <p:txBody>
          <a:bodyPr/>
          <a:lstStyle/>
          <a:p>
            <a:r>
              <a:rPr lang="en-US" b="1" i="1" dirty="0">
                <a:solidFill>
                  <a:srgbClr val="000000"/>
                </a:solidFill>
                <a:ea typeface="ＭＳ Ｐゴシック" pitchFamily="-1" charset="-128"/>
                <a:cs typeface="ＭＳ Ｐゴシック" pitchFamily="-1" charset="-128"/>
              </a:rPr>
              <a:t>Your professor’s opinion</a:t>
            </a:r>
          </a:p>
        </p:txBody>
      </p:sp>
      <p:sp>
        <p:nvSpPr>
          <p:cNvPr id="321539" name="Rectangle 3"/>
          <p:cNvSpPr>
            <a:spLocks noGrp="1" noChangeArrowheads="1"/>
          </p:cNvSpPr>
          <p:nvPr>
            <p:ph type="subTitle" idx="1"/>
          </p:nvPr>
        </p:nvSpPr>
        <p:spPr>
          <a:xfrm>
            <a:off x="381000" y="1600200"/>
            <a:ext cx="8305800" cy="3048000"/>
          </a:xfrm>
        </p:spPr>
        <p:txBody>
          <a:bodyPr/>
          <a:lstStyle/>
          <a:p>
            <a:pPr algn="l">
              <a:lnSpc>
                <a:spcPct val="80000"/>
              </a:lnSpc>
              <a:spcBef>
                <a:spcPts val="1800"/>
              </a:spcBef>
              <a:spcAft>
                <a:spcPts val="0"/>
              </a:spcAft>
            </a:pPr>
            <a:r>
              <a:rPr lang="en-US" sz="2800" b="1" dirty="0">
                <a:solidFill>
                  <a:srgbClr val="000000"/>
                </a:solidFill>
                <a:ea typeface="ＭＳ Ｐゴシック" pitchFamily="-1" charset="-128"/>
                <a:cs typeface="ＭＳ Ｐゴシック" pitchFamily="-1" charset="-128"/>
              </a:rPr>
              <a:t>The conclusion of </a:t>
            </a:r>
            <a:r>
              <a:rPr lang="en-US" sz="2800" b="1" dirty="0" smtClean="0">
                <a:solidFill>
                  <a:srgbClr val="000000"/>
                </a:solidFill>
                <a:ea typeface="ＭＳ Ｐゴシック" pitchFamily="-1" charset="-128"/>
                <a:cs typeface="ＭＳ Ｐゴシック" pitchFamily="-1" charset="-128"/>
              </a:rPr>
              <a:t>the </a:t>
            </a:r>
            <a:r>
              <a:rPr lang="en-US" sz="2800" b="1" dirty="0">
                <a:solidFill>
                  <a:srgbClr val="000000"/>
                </a:solidFill>
                <a:ea typeface="ＭＳ Ｐゴシック" pitchFamily="-1" charset="-128"/>
                <a:cs typeface="ＭＳ Ｐゴシック" pitchFamily="-1" charset="-128"/>
              </a:rPr>
              <a:t>IPCC </a:t>
            </a:r>
            <a:r>
              <a:rPr lang="en-US" sz="2800" b="1" dirty="0" smtClean="0">
                <a:solidFill>
                  <a:srgbClr val="000000"/>
                </a:solidFill>
                <a:ea typeface="ＭＳ Ｐゴシック" pitchFamily="-1" charset="-128"/>
                <a:cs typeface="ＭＳ Ｐゴシック" pitchFamily="-1" charset="-128"/>
              </a:rPr>
              <a:t>seems </a:t>
            </a:r>
            <a:r>
              <a:rPr lang="en-US" sz="2800" b="1" dirty="0">
                <a:solidFill>
                  <a:srgbClr val="000000"/>
                </a:solidFill>
                <a:ea typeface="ＭＳ Ｐゴシック" pitchFamily="-1" charset="-128"/>
                <a:cs typeface="ＭＳ Ｐゴシック" pitchFamily="-1" charset="-128"/>
              </a:rPr>
              <a:t>reasonable given </a:t>
            </a:r>
            <a:endParaRPr lang="en-US" sz="2800" b="1" dirty="0" smtClean="0">
              <a:solidFill>
                <a:srgbClr val="000000"/>
              </a:solidFill>
              <a:ea typeface="ＭＳ Ｐゴシック" pitchFamily="-1" charset="-128"/>
              <a:cs typeface="ＭＳ Ｐゴシック" pitchFamily="-1" charset="-128"/>
            </a:endParaRPr>
          </a:p>
          <a:p>
            <a:pPr marL="228600" indent="-457200" algn="l">
              <a:lnSpc>
                <a:spcPct val="80000"/>
              </a:lnSpc>
              <a:spcBef>
                <a:spcPts val="1800"/>
              </a:spcBef>
              <a:spcAft>
                <a:spcPts val="0"/>
              </a:spcAft>
            </a:pPr>
            <a:r>
              <a:rPr lang="en-US" sz="2800" b="1" dirty="0" smtClean="0">
                <a:solidFill>
                  <a:srgbClr val="000000"/>
                </a:solidFill>
                <a:ea typeface="ＭＳ Ｐゴシック" pitchFamily="-1" charset="-128"/>
                <a:cs typeface="ＭＳ Ｐゴシック" pitchFamily="-1" charset="-128"/>
              </a:rPr>
              <a:t>- the </a:t>
            </a:r>
            <a:r>
              <a:rPr lang="en-US" sz="2800" b="1" dirty="0" err="1">
                <a:solidFill>
                  <a:srgbClr val="000000"/>
                </a:solidFill>
                <a:ea typeface="ＭＳ Ｐゴシック" pitchFamily="-1" charset="-128"/>
                <a:cs typeface="ＭＳ Ｐゴシック" pitchFamily="-1" charset="-128"/>
              </a:rPr>
              <a:t>paleoclimate</a:t>
            </a:r>
            <a:r>
              <a:rPr lang="en-US" sz="2800" b="1" dirty="0">
                <a:solidFill>
                  <a:srgbClr val="000000"/>
                </a:solidFill>
                <a:ea typeface="ＭＳ Ｐゴシック" pitchFamily="-1" charset="-128"/>
                <a:cs typeface="ＭＳ Ｐゴシック" pitchFamily="-1" charset="-128"/>
              </a:rPr>
              <a:t> </a:t>
            </a:r>
            <a:r>
              <a:rPr lang="en-US" sz="2800" b="1" dirty="0" smtClean="0">
                <a:solidFill>
                  <a:srgbClr val="000000"/>
                </a:solidFill>
                <a:ea typeface="ＭＳ Ｐゴシック" pitchFamily="-1" charset="-128"/>
                <a:cs typeface="ＭＳ Ｐゴシック" pitchFamily="-1" charset="-128"/>
              </a:rPr>
              <a:t>record </a:t>
            </a:r>
          </a:p>
          <a:p>
            <a:pPr marL="228600" indent="-457200" algn="l">
              <a:lnSpc>
                <a:spcPct val="80000"/>
              </a:lnSpc>
              <a:spcBef>
                <a:spcPts val="1800"/>
              </a:spcBef>
              <a:spcAft>
                <a:spcPts val="0"/>
              </a:spcAft>
            </a:pPr>
            <a:r>
              <a:rPr lang="en-US" sz="2800" b="1" dirty="0" smtClean="0">
                <a:solidFill>
                  <a:srgbClr val="000000"/>
                </a:solidFill>
                <a:ea typeface="ＭＳ Ｐゴシック" pitchFamily="-1" charset="-128"/>
                <a:cs typeface="ＭＳ Ｐゴシック" pitchFamily="-1" charset="-128"/>
              </a:rPr>
              <a:t>- the ability of global models to simulate changes      in the </a:t>
            </a:r>
            <a:r>
              <a:rPr lang="en-US" sz="2800" b="1" dirty="0">
                <a:solidFill>
                  <a:srgbClr val="000000"/>
                </a:solidFill>
                <a:ea typeface="ＭＳ Ｐゴシック" pitchFamily="-1" charset="-128"/>
                <a:cs typeface="ＭＳ Ｐゴシック" pitchFamily="-1" charset="-128"/>
              </a:rPr>
              <a:t>climate of the past </a:t>
            </a:r>
            <a:r>
              <a:rPr lang="en-US" sz="2800" b="1" dirty="0" smtClean="0">
                <a:solidFill>
                  <a:srgbClr val="000000"/>
                </a:solidFill>
                <a:ea typeface="ＭＳ Ｐゴシック" pitchFamily="-1" charset="-128"/>
                <a:cs typeface="ＭＳ Ｐゴシック" pitchFamily="-1" charset="-128"/>
              </a:rPr>
              <a:t>100-150 years </a:t>
            </a:r>
          </a:p>
          <a:p>
            <a:pPr marL="228600" indent="-457200" algn="l">
              <a:lnSpc>
                <a:spcPct val="80000"/>
              </a:lnSpc>
              <a:spcBef>
                <a:spcPts val="1800"/>
              </a:spcBef>
              <a:spcAft>
                <a:spcPts val="0"/>
              </a:spcAft>
            </a:pPr>
            <a:r>
              <a:rPr lang="en-US" sz="2800" b="1" dirty="0" smtClean="0">
                <a:solidFill>
                  <a:srgbClr val="000000"/>
                </a:solidFill>
                <a:ea typeface="ＭＳ Ｐゴシック" pitchFamily="-1" charset="-128"/>
                <a:cs typeface="ＭＳ Ｐゴシック" pitchFamily="-1" charset="-128"/>
              </a:rPr>
              <a:t>- the soundness of proposed physical mechanisms</a:t>
            </a:r>
          </a:p>
          <a:p>
            <a:pPr>
              <a:lnSpc>
                <a:spcPct val="80000"/>
              </a:lnSpc>
              <a:spcBef>
                <a:spcPts val="1800"/>
              </a:spcBef>
              <a:spcAft>
                <a:spcPts val="1800"/>
              </a:spcAft>
            </a:pPr>
            <a:r>
              <a:rPr lang="en-US" sz="2800" b="1" i="1" dirty="0" smtClean="0">
                <a:solidFill>
                  <a:srgbClr val="FF0000"/>
                </a:solidFill>
                <a:ea typeface="ＭＳ Ｐゴシック" pitchFamily="-1" charset="-128"/>
                <a:cs typeface="ＭＳ Ｐゴシック" pitchFamily="-1" charset="-128"/>
              </a:rPr>
              <a:t>Note: Reasonable ≠ Certain</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sz="4000" b="1" dirty="0">
                <a:solidFill>
                  <a:srgbClr val="000000"/>
                </a:solidFill>
                <a:latin typeface="Times" pitchFamily="-1" charset="0"/>
                <a:ea typeface="ＭＳ Ｐゴシック" pitchFamily="-1" charset="-128"/>
                <a:cs typeface="ＭＳ Ｐゴシック" pitchFamily="-1" charset="-128"/>
              </a:rPr>
              <a:t>Assignment for Next Lecture</a:t>
            </a:r>
            <a:r>
              <a:rPr lang="en-US" sz="4000" b="1" dirty="0">
                <a:solidFill>
                  <a:srgbClr val="FF0000"/>
                </a:solidFill>
                <a:latin typeface="Times" pitchFamily="-1" charset="0"/>
                <a:ea typeface="ＭＳ Ｐゴシック" pitchFamily="-1" charset="-128"/>
                <a:cs typeface="ＭＳ Ｐゴシック" pitchFamily="-1" charset="-128"/>
              </a:rPr>
              <a:t/>
            </a:r>
            <a:br>
              <a:rPr lang="en-US" sz="4000" b="1" dirty="0">
                <a:solidFill>
                  <a:srgbClr val="FF0000"/>
                </a:solidFill>
                <a:latin typeface="Times" pitchFamily="-1" charset="0"/>
                <a:ea typeface="ＭＳ Ｐゴシック" pitchFamily="-1" charset="-128"/>
                <a:cs typeface="ＭＳ Ｐゴシック" pitchFamily="-1" charset="-128"/>
              </a:rPr>
            </a:br>
            <a:r>
              <a:rPr lang="en-US" sz="4000" b="1" i="1" dirty="0">
                <a:solidFill>
                  <a:srgbClr val="FF0000"/>
                </a:solidFill>
                <a:latin typeface="Times" pitchFamily="-1" charset="0"/>
                <a:ea typeface="ＭＳ Ｐゴシック" pitchFamily="-1" charset="-128"/>
                <a:cs typeface="ＭＳ Ｐゴシック" pitchFamily="-1" charset="-128"/>
              </a:rPr>
              <a:t>Climate Change</a:t>
            </a:r>
            <a:endParaRPr lang="en-US" b="1" dirty="0">
              <a:ea typeface="ＭＳ Ｐゴシック" pitchFamily="-1" charset="-128"/>
              <a:cs typeface="ＭＳ Ｐゴシック" pitchFamily="-1" charset="-128"/>
            </a:endParaRPr>
          </a:p>
        </p:txBody>
      </p:sp>
      <p:sp>
        <p:nvSpPr>
          <p:cNvPr id="163843" name="Rectangle 3"/>
          <p:cNvSpPr>
            <a:spLocks noGrp="1" noChangeArrowheads="1"/>
          </p:cNvSpPr>
          <p:nvPr>
            <p:ph type="body" idx="1"/>
          </p:nvPr>
        </p:nvSpPr>
        <p:spPr/>
        <p:txBody>
          <a:bodyPr/>
          <a:lstStyle/>
          <a:p>
            <a:pPr>
              <a:lnSpc>
                <a:spcPct val="90000"/>
              </a:lnSpc>
            </a:pPr>
            <a:r>
              <a:rPr lang="en-US" sz="2800" b="1" dirty="0" smtClean="0">
                <a:solidFill>
                  <a:srgbClr val="0000FF"/>
                </a:solidFill>
                <a:effectLst>
                  <a:outerShdw blurRad="38100" dist="38100" dir="2700000" algn="tl">
                    <a:srgbClr val="000000"/>
                  </a:outerShdw>
                </a:effectLst>
                <a:latin typeface="Times" pitchFamily="-1" charset="0"/>
                <a:ea typeface="ＭＳ Ｐゴシック" pitchFamily="-1" charset="-128"/>
                <a:cs typeface="ＭＳ Ｐゴシック" pitchFamily="-1" charset="-128"/>
              </a:rPr>
              <a:t>Reading - </a:t>
            </a:r>
            <a:r>
              <a:rPr lang="en-US" sz="2800" b="1" dirty="0">
                <a:solidFill>
                  <a:srgbClr val="FF0000"/>
                </a:solidFill>
                <a:effectLst>
                  <a:outerShdw blurRad="38100" dist="38100" dir="2700000" algn="tl">
                    <a:srgbClr val="000000"/>
                  </a:outerShdw>
                </a:effectLst>
                <a:latin typeface="Times" pitchFamily="-1" charset="0"/>
                <a:ea typeface="ＭＳ Ｐゴシック" pitchFamily="-1" charset="-128"/>
                <a:cs typeface="ＭＳ Ｐゴシック" pitchFamily="-1" charset="-128"/>
              </a:rPr>
              <a:t>Ahrens</a:t>
            </a:r>
          </a:p>
          <a:p>
            <a:pPr lvl="1">
              <a:lnSpc>
                <a:spcPct val="90000"/>
              </a:lnSpc>
              <a:buFontTx/>
              <a:buNone/>
            </a:pPr>
            <a:r>
              <a:rPr lang="en-US" b="1" dirty="0" smtClean="0">
                <a:solidFill>
                  <a:srgbClr val="000000"/>
                </a:solidFill>
                <a:latin typeface="Times" pitchFamily="-1" charset="0"/>
              </a:rPr>
              <a:t>Pg. 397-428</a:t>
            </a:r>
            <a:endParaRPr lang="en-US" b="1" dirty="0">
              <a:solidFill>
                <a:srgbClr val="000000"/>
              </a:solidFill>
              <a:latin typeface="Times" pitchFamily="-1" charset="0"/>
            </a:endParaRPr>
          </a:p>
          <a:p>
            <a:pPr lvl="1">
              <a:lnSpc>
                <a:spcPct val="90000"/>
              </a:lnSpc>
              <a:buFontTx/>
              <a:buNone/>
            </a:pPr>
            <a:r>
              <a:rPr lang="en-US" b="1" i="1" dirty="0">
                <a:solidFill>
                  <a:srgbClr val="000000"/>
                </a:solidFill>
                <a:latin typeface="Times" pitchFamily="-1" charset="0"/>
              </a:rPr>
              <a:t>Focus on </a:t>
            </a:r>
            <a:r>
              <a:rPr lang="en-US" b="1" i="1" dirty="0" smtClean="0">
                <a:solidFill>
                  <a:srgbClr val="000000"/>
                </a:solidFill>
                <a:latin typeface="Times" pitchFamily="-1" charset="0"/>
              </a:rPr>
              <a:t>parts of the chapter (mostly </a:t>
            </a:r>
            <a:r>
              <a:rPr lang="en-US" b="1" i="1" dirty="0">
                <a:solidFill>
                  <a:srgbClr val="000000"/>
                </a:solidFill>
                <a:latin typeface="Times" pitchFamily="-1" charset="0"/>
              </a:rPr>
              <a:t>last </a:t>
            </a:r>
            <a:r>
              <a:rPr lang="en-US" b="1" i="1" dirty="0" smtClean="0">
                <a:solidFill>
                  <a:srgbClr val="000000"/>
                </a:solidFill>
                <a:latin typeface="Times" pitchFamily="-1" charset="0"/>
              </a:rPr>
              <a:t>half) that </a:t>
            </a:r>
            <a:r>
              <a:rPr lang="en-US" b="1" i="1" dirty="0">
                <a:solidFill>
                  <a:srgbClr val="000000"/>
                </a:solidFill>
                <a:latin typeface="Times" pitchFamily="-1" charset="0"/>
              </a:rPr>
              <a:t>deals with anthropogenic climate change</a:t>
            </a:r>
          </a:p>
          <a:p>
            <a:pPr>
              <a:lnSpc>
                <a:spcPct val="90000"/>
              </a:lnSpc>
              <a:buFontTx/>
              <a:buNone/>
            </a:pPr>
            <a:endParaRPr lang="en-US" sz="2800" b="1" dirty="0">
              <a:effectLst>
                <a:outerShdw blurRad="38100" dist="38100" dir="2700000" algn="tl">
                  <a:srgbClr val="FFFFFF"/>
                </a:outerShdw>
              </a:effectLst>
              <a:latin typeface="Times" pitchFamily="-1" charset="0"/>
              <a:ea typeface="ＭＳ Ｐゴシック" pitchFamily="-1" charset="-128"/>
              <a:cs typeface="ＭＳ Ｐゴシック" pitchFamily="-1" charset="-128"/>
            </a:endParaRPr>
          </a:p>
          <a:p>
            <a:pPr>
              <a:lnSpc>
                <a:spcPct val="90000"/>
              </a:lnSpc>
            </a:pPr>
            <a:r>
              <a:rPr lang="en-US" sz="2800" b="1" dirty="0">
                <a:solidFill>
                  <a:srgbClr val="0000FF"/>
                </a:solidFill>
                <a:effectLst>
                  <a:outerShdw blurRad="38100" dist="38100" dir="2700000" algn="tl">
                    <a:srgbClr val="000000"/>
                  </a:outerShdw>
                </a:effectLst>
                <a:latin typeface="Times" pitchFamily="-1" charset="0"/>
                <a:ea typeface="ＭＳ Ｐゴシック" pitchFamily="-1" charset="-128"/>
                <a:cs typeface="ＭＳ Ｐゴシック" pitchFamily="-1" charset="-128"/>
              </a:rPr>
              <a:t>Suggested Study </a:t>
            </a:r>
            <a:r>
              <a:rPr lang="en-US" sz="2800" b="1" dirty="0" smtClean="0">
                <a:solidFill>
                  <a:srgbClr val="0000FF"/>
                </a:solidFill>
                <a:effectLst>
                  <a:outerShdw blurRad="38100" dist="38100" dir="2700000" algn="tl">
                    <a:srgbClr val="000000"/>
                  </a:outerShdw>
                </a:effectLst>
                <a:latin typeface="Times" pitchFamily="-1" charset="0"/>
                <a:ea typeface="ＭＳ Ｐゴシック" pitchFamily="-1" charset="-128"/>
                <a:cs typeface="ＭＳ Ｐゴシック" pitchFamily="-1" charset="-128"/>
              </a:rPr>
              <a:t>Problems –</a:t>
            </a:r>
            <a:r>
              <a:rPr lang="en-US" sz="2800" b="1" dirty="0" smtClean="0">
                <a:solidFill>
                  <a:srgbClr val="0000FF"/>
                </a:solidFill>
                <a:effectLst>
                  <a:outerShdw blurRad="38100" dist="38100" dir="2700000" algn="tl">
                    <a:srgbClr val="FFFFFF"/>
                  </a:outerShdw>
                </a:effectLst>
                <a:latin typeface="Times" pitchFamily="-1" charset="0"/>
                <a:ea typeface="ＭＳ Ｐゴシック" pitchFamily="-1" charset="-128"/>
                <a:cs typeface="ＭＳ Ｐゴシック" pitchFamily="-1" charset="-128"/>
              </a:rPr>
              <a:t> </a:t>
            </a:r>
            <a:r>
              <a:rPr lang="en-US" sz="2800" b="1" dirty="0">
                <a:solidFill>
                  <a:srgbClr val="FF0000"/>
                </a:solidFill>
                <a:effectLst>
                  <a:outerShdw blurRad="38100" dist="38100" dir="2700000" algn="tl">
                    <a:srgbClr val="000000"/>
                  </a:outerShdw>
                </a:effectLst>
                <a:latin typeface="Times" pitchFamily="-1" charset="0"/>
                <a:ea typeface="ＭＳ Ｐゴシック" pitchFamily="-1" charset="-128"/>
                <a:cs typeface="ＭＳ Ｐゴシック" pitchFamily="-1" charset="-128"/>
              </a:rPr>
              <a:t>Ahrens</a:t>
            </a:r>
            <a:endParaRPr lang="en-US" sz="2800" dirty="0">
              <a:solidFill>
                <a:srgbClr val="FF0000"/>
              </a:solidFill>
              <a:effectLst>
                <a:outerShdw blurRad="38100" dist="38100" dir="2700000" algn="tl">
                  <a:srgbClr val="000000"/>
                </a:outerShdw>
              </a:effectLst>
              <a:latin typeface="Times" pitchFamily="-1" charset="0"/>
              <a:ea typeface="ＭＳ Ｐゴシック" pitchFamily="-1" charset="-128"/>
              <a:cs typeface="ＭＳ Ｐゴシック" pitchFamily="-1" charset="-128"/>
            </a:endParaRPr>
          </a:p>
          <a:p>
            <a:pPr lvl="1">
              <a:lnSpc>
                <a:spcPct val="90000"/>
              </a:lnSpc>
              <a:buFontTx/>
              <a:buNone/>
            </a:pPr>
            <a:r>
              <a:rPr lang="en-US" b="1" dirty="0" smtClean="0"/>
              <a:t>Pg. 428: 14, 16, 17, 20, 21</a:t>
            </a:r>
            <a:endParaRPr lang="en-US" sz="2400" b="1" dirty="0">
              <a:latin typeface="Times" pitchFamily="-1" charset="0"/>
            </a:endParaRPr>
          </a:p>
        </p:txBody>
      </p:sp>
    </p:spTree>
    <p:extLst>
      <p:ext uri="{BB962C8B-B14F-4D97-AF65-F5344CB8AC3E}">
        <p14:creationId xmlns:p14="http://schemas.microsoft.com/office/powerpoint/2010/main" val="2072998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447354"/>
            <a:ext cx="8229600" cy="639763"/>
          </a:xfrm>
        </p:spPr>
        <p:txBody>
          <a:bodyPr/>
          <a:lstStyle/>
          <a:p>
            <a:pPr eaLnBrk="1" hangingPunct="1"/>
            <a:r>
              <a:rPr lang="en-US" sz="3600" b="1" u="sng" dirty="0" smtClean="0">
                <a:ea typeface="ＭＳ Ｐゴシック" pitchFamily="-1" charset="-128"/>
                <a:cs typeface="ＭＳ Ｐゴシック" pitchFamily="-1" charset="-128"/>
              </a:rPr>
              <a:t>Quiz #5</a:t>
            </a:r>
          </a:p>
        </p:txBody>
      </p:sp>
      <p:sp>
        <p:nvSpPr>
          <p:cNvPr id="181251" name="Text Box 3"/>
          <p:cNvSpPr txBox="1">
            <a:spLocks noChangeArrowheads="1"/>
          </p:cNvSpPr>
          <p:nvPr/>
        </p:nvSpPr>
        <p:spPr bwMode="auto">
          <a:xfrm>
            <a:off x="914400" y="1295400"/>
            <a:ext cx="7391400" cy="4548938"/>
          </a:xfrm>
          <a:prstGeom prst="rect">
            <a:avLst/>
          </a:prstGeom>
          <a:noFill/>
          <a:ln w="9525">
            <a:noFill/>
            <a:miter lim="800000"/>
            <a:headEnd/>
            <a:tailEnd/>
          </a:ln>
        </p:spPr>
        <p:txBody>
          <a:bodyPr wrap="square">
            <a:prstTxWarp prst="textNoShape">
              <a:avLst/>
            </a:prstTxWarp>
            <a:spAutoFit/>
          </a:bodyPr>
          <a:lstStyle/>
          <a:p>
            <a:pPr algn="l" defTabSz="457200" eaLnBrk="1" fontAlgn="auto" hangingPunct="1">
              <a:lnSpc>
                <a:spcPct val="130000"/>
              </a:lnSpc>
              <a:spcBef>
                <a:spcPts val="0"/>
              </a:spcBef>
              <a:spcAft>
                <a:spcPts val="0"/>
              </a:spcAft>
            </a:pPr>
            <a:r>
              <a:rPr lang="en-US" b="1" dirty="0" smtClean="0">
                <a:solidFill>
                  <a:srgbClr val="000000"/>
                </a:solidFill>
                <a:latin typeface="Calibri" pitchFamily="-1" charset="0"/>
                <a:ea typeface="+mn-ea"/>
                <a:cs typeface="+mn-cs"/>
              </a:rPr>
              <a:t>Date: 	Dec 7</a:t>
            </a:r>
          </a:p>
          <a:p>
            <a:pPr algn="l" defTabSz="457200" eaLnBrk="1" fontAlgn="auto" hangingPunct="1">
              <a:lnSpc>
                <a:spcPct val="130000"/>
              </a:lnSpc>
              <a:spcBef>
                <a:spcPts val="0"/>
              </a:spcBef>
              <a:spcAft>
                <a:spcPts val="0"/>
              </a:spcAft>
            </a:pPr>
            <a:r>
              <a:rPr lang="en-US" b="1" dirty="0" smtClean="0">
                <a:solidFill>
                  <a:srgbClr val="000000"/>
                </a:solidFill>
                <a:latin typeface="Calibri" pitchFamily="-1" charset="0"/>
                <a:ea typeface="+mn-ea"/>
                <a:cs typeface="+mn-cs"/>
              </a:rPr>
              <a:t>Day:		Wednesday</a:t>
            </a:r>
          </a:p>
          <a:p>
            <a:pPr algn="l" defTabSz="457200" eaLnBrk="1" fontAlgn="auto" hangingPunct="1">
              <a:lnSpc>
                <a:spcPct val="130000"/>
              </a:lnSpc>
              <a:spcBef>
                <a:spcPts val="0"/>
              </a:spcBef>
              <a:spcAft>
                <a:spcPts val="0"/>
              </a:spcAft>
            </a:pPr>
            <a:r>
              <a:rPr lang="en-US" b="1" dirty="0" smtClean="0">
                <a:solidFill>
                  <a:srgbClr val="000000"/>
                </a:solidFill>
                <a:latin typeface="Calibri" pitchFamily="-1" charset="0"/>
                <a:ea typeface="+mn-ea"/>
                <a:cs typeface="+mn-cs"/>
              </a:rPr>
              <a:t>Place</a:t>
            </a:r>
            <a:r>
              <a:rPr lang="en-US" b="1" dirty="0">
                <a:solidFill>
                  <a:srgbClr val="000000"/>
                </a:solidFill>
                <a:latin typeface="Calibri" pitchFamily="-1" charset="0"/>
                <a:ea typeface="+mn-ea"/>
                <a:cs typeface="+mn-cs"/>
              </a:rPr>
              <a:t>:	</a:t>
            </a:r>
            <a:r>
              <a:rPr lang="en-US" b="1" dirty="0" smtClean="0">
                <a:solidFill>
                  <a:schemeClr val="tx1"/>
                </a:solidFill>
                <a:latin typeface="Calibri" pitchFamily="-1" charset="0"/>
              </a:rPr>
              <a:t>In Class</a:t>
            </a:r>
            <a:endParaRPr lang="en-US" b="1" dirty="0">
              <a:latin typeface="Calibri" pitchFamily="-1" charset="0"/>
            </a:endParaRPr>
          </a:p>
          <a:p>
            <a:pPr algn="l" defTabSz="457200" eaLnBrk="1" fontAlgn="auto" hangingPunct="1">
              <a:lnSpc>
                <a:spcPct val="130000"/>
              </a:lnSpc>
              <a:spcBef>
                <a:spcPts val="0"/>
              </a:spcBef>
              <a:spcAft>
                <a:spcPts val="0"/>
              </a:spcAft>
            </a:pPr>
            <a:r>
              <a:rPr lang="en-US" b="1" dirty="0" smtClean="0">
                <a:solidFill>
                  <a:srgbClr val="000000"/>
                </a:solidFill>
                <a:latin typeface="Calibri" pitchFamily="-1" charset="0"/>
                <a:ea typeface="+mn-ea"/>
                <a:cs typeface="+mn-cs"/>
              </a:rPr>
              <a:t>Form:	D2L</a:t>
            </a:r>
          </a:p>
          <a:p>
            <a:pPr algn="l" defTabSz="457200" eaLnBrk="1" fontAlgn="auto" hangingPunct="1">
              <a:lnSpc>
                <a:spcPct val="130000"/>
              </a:lnSpc>
              <a:spcBef>
                <a:spcPts val="0"/>
              </a:spcBef>
              <a:spcAft>
                <a:spcPts val="0"/>
              </a:spcAft>
            </a:pPr>
            <a:endParaRPr lang="en-US" b="1" dirty="0">
              <a:solidFill>
                <a:srgbClr val="000000"/>
              </a:solidFill>
              <a:latin typeface="Calibri" pitchFamily="-1" charset="0"/>
              <a:ea typeface="+mn-ea"/>
              <a:cs typeface="+mn-cs"/>
            </a:endParaRPr>
          </a:p>
          <a:p>
            <a:pPr algn="l" defTabSz="457200" eaLnBrk="1" fontAlgn="auto" hangingPunct="1">
              <a:lnSpc>
                <a:spcPct val="130000"/>
              </a:lnSpc>
              <a:spcBef>
                <a:spcPts val="0"/>
              </a:spcBef>
              <a:spcAft>
                <a:spcPts val="0"/>
              </a:spcAft>
            </a:pPr>
            <a:endParaRPr lang="en-US" b="1" dirty="0" smtClean="0">
              <a:solidFill>
                <a:srgbClr val="000000"/>
              </a:solidFill>
              <a:latin typeface="Calibri" pitchFamily="-1" charset="0"/>
              <a:ea typeface="+mn-ea"/>
              <a:cs typeface="+mn-cs"/>
            </a:endParaRPr>
          </a:p>
          <a:p>
            <a:pPr algn="l" defTabSz="457200" eaLnBrk="1" fontAlgn="auto" hangingPunct="1">
              <a:lnSpc>
                <a:spcPct val="130000"/>
              </a:lnSpc>
              <a:spcBef>
                <a:spcPts val="0"/>
              </a:spcBef>
              <a:spcAft>
                <a:spcPts val="0"/>
              </a:spcAft>
            </a:pPr>
            <a:r>
              <a:rPr lang="en-US" b="1" dirty="0" smtClean="0">
                <a:solidFill>
                  <a:srgbClr val="000000"/>
                </a:solidFill>
                <a:latin typeface="Calibri" pitchFamily="-1" charset="0"/>
                <a:ea typeface="+mn-ea"/>
                <a:cs typeface="+mn-cs"/>
              </a:rPr>
              <a:t>Remember to do Cloud ID homework.</a:t>
            </a:r>
          </a:p>
        </p:txBody>
      </p:sp>
      <p:sp>
        <p:nvSpPr>
          <p:cNvPr id="4" name="Rectangle 2"/>
          <p:cNvSpPr txBox="1">
            <a:spLocks noChangeArrowheads="1"/>
          </p:cNvSpPr>
          <p:nvPr/>
        </p:nvSpPr>
        <p:spPr bwMode="auto">
          <a:xfrm>
            <a:off x="457200" y="4114800"/>
            <a:ext cx="8229600" cy="6397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a:lstStyle>
          <a:p>
            <a:pPr eaLnBrk="1" hangingPunct="1"/>
            <a:r>
              <a:rPr lang="en-US" sz="3600" b="1" u="sng" dirty="0" smtClean="0">
                <a:ea typeface="ＭＳ Ｐゴシック" pitchFamily="-1" charset="-128"/>
                <a:cs typeface="ＭＳ Ｐゴシック" pitchFamily="-1" charset="-128"/>
              </a:rPr>
              <a:t>  </a:t>
            </a:r>
          </a:p>
        </p:txBody>
      </p:sp>
    </p:spTree>
    <p:extLst>
      <p:ext uri="{BB962C8B-B14F-4D97-AF65-F5344CB8AC3E}">
        <p14:creationId xmlns:p14="http://schemas.microsoft.com/office/powerpoint/2010/main" val="40597665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304800"/>
            <a:ext cx="8229600" cy="1219200"/>
          </a:xfrm>
        </p:spPr>
        <p:txBody>
          <a:bodyPr/>
          <a:lstStyle/>
          <a:p>
            <a:pPr eaLnBrk="1" hangingPunct="1"/>
            <a:r>
              <a:rPr lang="en-US" sz="3600" b="1" dirty="0" smtClean="0">
                <a:ea typeface="ＭＳ Ｐゴシック" pitchFamily="-1" charset="-128"/>
                <a:cs typeface="ＭＳ Ｐゴシック" pitchFamily="-1" charset="-128"/>
              </a:rPr>
              <a:t>Final Exam</a:t>
            </a:r>
            <a:r>
              <a:rPr lang="en-US" sz="3200" b="1" dirty="0" smtClean="0">
                <a:ea typeface="ＭＳ Ｐゴシック" pitchFamily="-1" charset="-128"/>
                <a:cs typeface="ＭＳ Ｐゴシック" pitchFamily="-1" charset="-128"/>
              </a:rPr>
              <a:t/>
            </a:r>
            <a:br>
              <a:rPr lang="en-US" sz="3200" b="1" dirty="0" smtClean="0">
                <a:ea typeface="ＭＳ Ｐゴシック" pitchFamily="-1" charset="-128"/>
                <a:cs typeface="ＭＳ Ｐゴシック" pitchFamily="-1" charset="-128"/>
              </a:rPr>
            </a:br>
            <a:r>
              <a:rPr lang="en-US" sz="2800" b="1" i="1" dirty="0" smtClean="0">
                <a:ea typeface="ＭＳ Ｐゴシック" pitchFamily="-1" charset="-128"/>
                <a:cs typeface="ＭＳ Ｐゴシック" pitchFamily="-1" charset="-128"/>
              </a:rPr>
              <a:t>Counts as quizzes 6 and 7</a:t>
            </a:r>
          </a:p>
        </p:txBody>
      </p:sp>
      <p:sp>
        <p:nvSpPr>
          <p:cNvPr id="181251" name="Text Box 3"/>
          <p:cNvSpPr txBox="1">
            <a:spLocks noChangeArrowheads="1"/>
          </p:cNvSpPr>
          <p:nvPr/>
        </p:nvSpPr>
        <p:spPr bwMode="auto">
          <a:xfrm>
            <a:off x="914400" y="1447800"/>
            <a:ext cx="7391400" cy="4745915"/>
          </a:xfrm>
          <a:prstGeom prst="rect">
            <a:avLst/>
          </a:prstGeom>
          <a:noFill/>
          <a:ln w="9525">
            <a:noFill/>
            <a:miter lim="800000"/>
            <a:headEnd/>
            <a:tailEnd/>
          </a:ln>
        </p:spPr>
        <p:txBody>
          <a:bodyPr wrap="square">
            <a:prstTxWarp prst="textNoShape">
              <a:avLst/>
            </a:prstTxWarp>
            <a:spAutoFit/>
          </a:bodyPr>
          <a:lstStyle/>
          <a:p>
            <a:pPr algn="l" defTabSz="457200" eaLnBrk="1" fontAlgn="auto" hangingPunct="1">
              <a:lnSpc>
                <a:spcPct val="130000"/>
              </a:lnSpc>
              <a:spcBef>
                <a:spcPts val="0"/>
              </a:spcBef>
              <a:spcAft>
                <a:spcPts val="0"/>
              </a:spcAft>
            </a:pPr>
            <a:r>
              <a:rPr lang="en-US" sz="2800" b="1" dirty="0" smtClean="0">
                <a:solidFill>
                  <a:srgbClr val="000000"/>
                </a:solidFill>
                <a:latin typeface="Calibri" pitchFamily="-1" charset="0"/>
                <a:ea typeface="+mn-ea"/>
                <a:cs typeface="+mn-cs"/>
              </a:rPr>
              <a:t>Date:			Dec 15</a:t>
            </a:r>
          </a:p>
          <a:p>
            <a:pPr algn="l" defTabSz="457200" eaLnBrk="1" fontAlgn="auto" hangingPunct="1">
              <a:lnSpc>
                <a:spcPct val="130000"/>
              </a:lnSpc>
              <a:spcBef>
                <a:spcPts val="0"/>
              </a:spcBef>
              <a:spcAft>
                <a:spcPts val="0"/>
              </a:spcAft>
            </a:pPr>
            <a:r>
              <a:rPr lang="en-US" sz="2800" b="1" dirty="0" smtClean="0">
                <a:solidFill>
                  <a:srgbClr val="000000"/>
                </a:solidFill>
                <a:latin typeface="Calibri" pitchFamily="-1" charset="0"/>
                <a:ea typeface="+mn-ea"/>
                <a:cs typeface="+mn-cs"/>
              </a:rPr>
              <a:t>Day:</a:t>
            </a:r>
            <a:r>
              <a:rPr lang="en-US" sz="2800" b="1" dirty="0">
                <a:solidFill>
                  <a:srgbClr val="000000"/>
                </a:solidFill>
                <a:latin typeface="Calibri" pitchFamily="-1" charset="0"/>
                <a:ea typeface="+mn-ea"/>
                <a:cs typeface="+mn-cs"/>
              </a:rPr>
              <a:t>	</a:t>
            </a:r>
            <a:r>
              <a:rPr lang="en-US" sz="2800" b="1" dirty="0" smtClean="0">
                <a:solidFill>
                  <a:srgbClr val="000000"/>
                </a:solidFill>
                <a:latin typeface="Calibri" pitchFamily="-1" charset="0"/>
                <a:ea typeface="+mn-ea"/>
                <a:cs typeface="+mn-cs"/>
              </a:rPr>
              <a:t>		Thursday</a:t>
            </a:r>
          </a:p>
          <a:p>
            <a:pPr algn="l" defTabSz="457200" eaLnBrk="1" fontAlgn="auto" hangingPunct="1">
              <a:lnSpc>
                <a:spcPct val="130000"/>
              </a:lnSpc>
              <a:spcBef>
                <a:spcPts val="0"/>
              </a:spcBef>
              <a:spcAft>
                <a:spcPts val="0"/>
              </a:spcAft>
            </a:pPr>
            <a:r>
              <a:rPr lang="en-US" sz="2800" b="1" dirty="0" smtClean="0">
                <a:solidFill>
                  <a:srgbClr val="000000"/>
                </a:solidFill>
                <a:latin typeface="Calibri" pitchFamily="-1" charset="0"/>
                <a:ea typeface="+mn-ea"/>
                <a:cs typeface="+mn-cs"/>
              </a:rPr>
              <a:t>Time: 			10:30 am-12:</a:t>
            </a:r>
            <a:r>
              <a:rPr lang="en-US" sz="2800" b="1" dirty="0">
                <a:solidFill>
                  <a:srgbClr val="000000"/>
                </a:solidFill>
                <a:latin typeface="Calibri" pitchFamily="-1" charset="0"/>
                <a:ea typeface="+mn-ea"/>
                <a:cs typeface="+mn-cs"/>
              </a:rPr>
              <a:t>3</a:t>
            </a:r>
            <a:r>
              <a:rPr lang="en-US" sz="2800" b="1" dirty="0" smtClean="0">
                <a:solidFill>
                  <a:srgbClr val="000000"/>
                </a:solidFill>
                <a:latin typeface="Calibri" pitchFamily="-1" charset="0"/>
                <a:ea typeface="+mn-ea"/>
                <a:cs typeface="+mn-cs"/>
              </a:rPr>
              <a:t>0 pm</a:t>
            </a:r>
          </a:p>
          <a:p>
            <a:pPr algn="l" defTabSz="457200" eaLnBrk="1" fontAlgn="auto" hangingPunct="1">
              <a:lnSpc>
                <a:spcPct val="130000"/>
              </a:lnSpc>
              <a:spcBef>
                <a:spcPts val="0"/>
              </a:spcBef>
              <a:spcAft>
                <a:spcPts val="0"/>
              </a:spcAft>
            </a:pPr>
            <a:r>
              <a:rPr lang="en-US" sz="2800" b="1" dirty="0" smtClean="0">
                <a:solidFill>
                  <a:srgbClr val="000000"/>
                </a:solidFill>
                <a:latin typeface="Calibri" pitchFamily="-1" charset="0"/>
                <a:ea typeface="+mn-ea"/>
                <a:cs typeface="+mn-cs"/>
              </a:rPr>
              <a:t>Place:</a:t>
            </a:r>
            <a:r>
              <a:rPr lang="en-US" sz="2800" b="1" dirty="0">
                <a:solidFill>
                  <a:srgbClr val="000000"/>
                </a:solidFill>
                <a:latin typeface="Calibri" pitchFamily="-1" charset="0"/>
                <a:ea typeface="+mn-ea"/>
                <a:cs typeface="+mn-cs"/>
              </a:rPr>
              <a:t>	</a:t>
            </a:r>
            <a:r>
              <a:rPr lang="en-US" sz="2800" b="1" dirty="0" smtClean="0">
                <a:solidFill>
                  <a:srgbClr val="000000"/>
                </a:solidFill>
                <a:latin typeface="Calibri" pitchFamily="-1" charset="0"/>
                <a:ea typeface="+mn-ea"/>
                <a:cs typeface="+mn-cs"/>
              </a:rPr>
              <a:t>		</a:t>
            </a:r>
            <a:r>
              <a:rPr lang="en-US" sz="2800" b="1" dirty="0" smtClean="0">
                <a:solidFill>
                  <a:srgbClr val="000000"/>
                </a:solidFill>
                <a:latin typeface="Calibri" pitchFamily="-1" charset="0"/>
              </a:rPr>
              <a:t>In Class (Why? It’s mandated.)</a:t>
            </a:r>
          </a:p>
          <a:p>
            <a:pPr algn="l" defTabSz="457200" eaLnBrk="1" fontAlgn="auto" hangingPunct="1">
              <a:lnSpc>
                <a:spcPct val="130000"/>
              </a:lnSpc>
              <a:spcBef>
                <a:spcPts val="0"/>
              </a:spcBef>
              <a:spcAft>
                <a:spcPts val="0"/>
              </a:spcAft>
            </a:pPr>
            <a:r>
              <a:rPr lang="en-US" sz="2800" b="1" dirty="0" smtClean="0">
                <a:solidFill>
                  <a:srgbClr val="000000"/>
                </a:solidFill>
                <a:latin typeface="Calibri" pitchFamily="-1" charset="0"/>
              </a:rPr>
              <a:t>Form:			D2L</a:t>
            </a:r>
          </a:p>
          <a:p>
            <a:pPr algn="l" defTabSz="457200" eaLnBrk="1" fontAlgn="auto" hangingPunct="1">
              <a:lnSpc>
                <a:spcPct val="130000"/>
              </a:lnSpc>
              <a:spcBef>
                <a:spcPts val="0"/>
              </a:spcBef>
              <a:spcAft>
                <a:spcPts val="0"/>
              </a:spcAft>
            </a:pPr>
            <a:endParaRPr lang="en-US" sz="2800" b="1" dirty="0" smtClean="0">
              <a:solidFill>
                <a:srgbClr val="000000"/>
              </a:solidFill>
              <a:latin typeface="Calibri"/>
              <a:cs typeface="Calibri"/>
            </a:endParaRPr>
          </a:p>
          <a:p>
            <a:pPr algn="l" defTabSz="457200" eaLnBrk="1" fontAlgn="auto" hangingPunct="1">
              <a:spcBef>
                <a:spcPts val="0"/>
              </a:spcBef>
              <a:spcAft>
                <a:spcPts val="1200"/>
              </a:spcAft>
            </a:pPr>
            <a:r>
              <a:rPr lang="en-US" sz="2800" b="1" dirty="0" smtClean="0">
                <a:solidFill>
                  <a:srgbClr val="000000"/>
                </a:solidFill>
                <a:latin typeface="Calibri"/>
                <a:cs typeface="Calibri"/>
              </a:rPr>
              <a:t>Final counts the same as two quizzes. Remember, lowest two quizzes are discarded.  </a:t>
            </a:r>
            <a:r>
              <a:rPr lang="en-US" sz="2800" b="1" dirty="0">
                <a:solidFill>
                  <a:srgbClr val="000000"/>
                </a:solidFill>
                <a:latin typeface="Calibri"/>
                <a:cs typeface="Calibri"/>
              </a:rPr>
              <a:t>F</a:t>
            </a:r>
            <a:r>
              <a:rPr lang="en-US" sz="2800" b="1" dirty="0" smtClean="0">
                <a:solidFill>
                  <a:srgbClr val="000000"/>
                </a:solidFill>
                <a:latin typeface="Calibri"/>
                <a:cs typeface="Calibri"/>
              </a:rPr>
              <a:t>inal could replace up to two lower quiz scores.</a:t>
            </a:r>
          </a:p>
        </p:txBody>
      </p:sp>
    </p:spTree>
    <p:extLst>
      <p:ext uri="{BB962C8B-B14F-4D97-AF65-F5344CB8AC3E}">
        <p14:creationId xmlns:p14="http://schemas.microsoft.com/office/powerpoint/2010/main" val="26610806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FF0000"/>
            </a:solidFill>
            <a:effectLst/>
            <a:latin typeface="Comic Sans MS" pitchFamily="-65" charset="0"/>
            <a:ea typeface="ＭＳ Ｐゴシック" pitchFamily="-65" charset="-128"/>
            <a:cs typeface="ＭＳ Ｐゴシック" pitchFamily="-65"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45248</TotalTime>
  <Words>2679</Words>
  <Application>Microsoft Macintosh PowerPoint</Application>
  <PresentationFormat>On-screen Show (4:3)</PresentationFormat>
  <Paragraphs>411</Paragraphs>
  <Slides>62</Slides>
  <Notes>49</Notes>
  <HiddenSlides>8</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Default Design</vt:lpstr>
      <vt:lpstr>Photo Editor Photo</vt:lpstr>
      <vt:lpstr>How far in the past can tree ring analysis be used as a proxy to estimate climate change?</vt:lpstr>
      <vt:lpstr>PowerPoint Presentation</vt:lpstr>
      <vt:lpstr>Review questions from last time</vt:lpstr>
      <vt:lpstr>ATMO 170    Recent Climate Change   Detection and Attribution International Panel  on Climate Change</vt:lpstr>
      <vt:lpstr>Responsibilities as an instructor when speaking about global warming</vt:lpstr>
      <vt:lpstr>Results that I will be showing</vt:lpstr>
      <vt:lpstr>What might be the potential problem?</vt:lpstr>
      <vt:lpstr>PowerPoint Presentation</vt:lpstr>
      <vt:lpstr>Addition of more GH gases makes the atmosphere more opaque to IR radiation.  Irrefutable Mechanism!</vt:lpstr>
      <vt:lpstr>CO2 and Temperature  Past 800,000 years</vt:lpstr>
      <vt:lpstr> Taken alone, a doubling of atmospheric CO2  from pre-industrial levels would increase the global mean temperature by 2°C.</vt:lpstr>
      <vt:lpstr>PowerPoint Presentation</vt:lpstr>
      <vt:lpstr>Earth’s Climate System is Very Complex</vt:lpstr>
      <vt:lpstr>  How do we detect climate changes   in view of climate complexity?</vt:lpstr>
      <vt:lpstr>Detection of recent climate changes   What has happened over the past 100-150 years  that leads scientists to conclude that the climate has warmed when greenhouse gases were rising?</vt:lpstr>
      <vt:lpstr>PowerPoint Presentation</vt:lpstr>
      <vt:lpstr>Let’s first focus on the United States</vt:lpstr>
      <vt:lpstr>PowerPoint Presentation</vt:lpstr>
      <vt:lpstr>PowerPoint Presentation</vt:lpstr>
      <vt:lpstr>PowerPoint Presentation</vt:lpstr>
      <vt:lpstr>PowerPoint Presentation</vt:lpstr>
      <vt:lpstr>The Central Arizona Project The main artery that supplies water to Arizona. Water comes from snow melt in the Rocky Mts.</vt:lpstr>
      <vt:lpstr>PowerPoint Presentation</vt:lpstr>
      <vt:lpstr>Terms used by IPCC to quantify the confidence of a result or conclusion:   virtually certain……………..99–100%  very likely…………………...90–100%  likely…………………………66–100%  about as likely as not……...33–66%  unlikely………………………0–33%  very unlikely………………...0–10%  exceptionally unlikely………0–1%  extremely likely……………..95–100%  more likely than not………...&gt;50–100%  extremely unlikely…………..0–5% </vt:lpstr>
      <vt:lpstr>        Conclusion of 2013 IPCC  Warming of the climate system is unequivocal, and since the 1950s, many of the observed changes  are unprecedented over decades to millennia.   The atmosphere and ocean have warmed,  the amounts of snow and ice have diminished, sea level has risen, and the concentrations of greenhouse gases have increased. </vt:lpstr>
      <vt:lpstr>Each of the last three decades has been successively warmer at the Earth’s surface than any preceding decade since 1850.  In the Northern Hemisphere, 1983–2012 was likely (66%-100%) the warmest 30-year period of the last 1400 years. </vt:lpstr>
      <vt:lpstr>Global Mean Surface Temperature (Difference from 1985-2005 average)</vt:lpstr>
      <vt:lpstr>Pattern of warming is NOT uniform</vt:lpstr>
      <vt:lpstr>Temperature change 1950 through 2013, as compared to average global temperature for the period 1951-1980</vt:lpstr>
      <vt:lpstr>Precipitation changes are NOT uniform</vt:lpstr>
      <vt:lpstr>Conclusion of 2013 IPCC Oceans  Ocean warming dominates the increase in energy stored in the climate system, accounting for more than 90% of the energy accumulated between 1971 and 2010 (high confidence).   It is virtually certain (99-100%) that the upper ocean (0−700 m) warmed from 1971 to 2010 </vt:lpstr>
      <vt:lpstr>Conclusion of 2013 IPCC Sea Level  The rate of sea level rise since the mid-19th century has been larger than the mean rate during the previous two millennia (high confidence).   Over the period 1901 to 2010, global mean sea level rose by 0.19 [0.17 to 0.21] meters. </vt:lpstr>
      <vt:lpstr>Ocean Changes</vt:lpstr>
      <vt:lpstr>       Conclusion of 2013 IPCC                    Cryosphere  Over the last two decades, the Greenland and  Antarctic ice sheets have been losing mass, glaciers have continued to shrink almost worldwide, and Arctic sea ice and Northern Hemisphere spring snow cover have continued to decrease in extent (high confidence) </vt:lpstr>
      <vt:lpstr>Cryosphere Changes</vt:lpstr>
      <vt:lpstr>        Conclusion of 2013 IPCC Carbon and Other Biogeochemical Cycles  The atmospheric concentrations of CO2, CH4, and N2O have increased to levels unprecedented in at least the last 800,000 years.   CO2 concentrations have increased by 40% since pre-industrial times, primarily from fossil fuel emissions and secondarily from net land use change emissions.   The ocean has absorbed about 30% of the emitted anthropogenic carbon dioxide, causing ocean acidification. </vt:lpstr>
      <vt:lpstr>Carbon and Other Biogeochemical Cycles </vt:lpstr>
      <vt:lpstr>    Conclusion of 2013 IPCC  “It is extremely likely (95%-100%) that more than half of the observed increase in global average surface temperature from 1951 to 2010 was caused by the anthropogenic increase in greenhouse gas concentrations and other anthropogenic forcings”</vt:lpstr>
      <vt:lpstr>How can the observed recent warming be attributed to human activities?</vt:lpstr>
      <vt:lpstr>Weather/Climate Models</vt:lpstr>
      <vt:lpstr>Structure of atmospheric models</vt:lpstr>
      <vt:lpstr>Structure of atmospheric models</vt:lpstr>
      <vt:lpstr>Model Grids</vt:lpstr>
      <vt:lpstr>PowerPoint Presentation</vt:lpstr>
      <vt:lpstr>PowerPoint Presentation</vt:lpstr>
      <vt:lpstr>“A Lot Happens Inside a Grid Box” (Tom Hamill, CDC/NOAA)</vt:lpstr>
      <vt:lpstr>What the model grid “feels” as its Front Range of the Rockies</vt:lpstr>
      <vt:lpstr>Illustration of a crude (rarely used?) method to add sub-grid variability: use climatology</vt:lpstr>
      <vt:lpstr>PowerPoint Presentation</vt:lpstr>
      <vt:lpstr>PowerPoint Presentation</vt:lpstr>
      <vt:lpstr>How “good” are GCMs?   A comparison with observations</vt:lpstr>
      <vt:lpstr>How “good” are GCM’s of today at replicating the current climate?</vt:lpstr>
      <vt:lpstr>PowerPoint Presentation</vt:lpstr>
      <vt:lpstr>IPCC Scenarios for Past Changes</vt:lpstr>
      <vt:lpstr>PowerPoint Presentation</vt:lpstr>
      <vt:lpstr>IPCC Scenarios for Past Changes</vt:lpstr>
      <vt:lpstr>IPCC Scenarios for Past Changes</vt:lpstr>
      <vt:lpstr>PowerPoint Presentation</vt:lpstr>
      <vt:lpstr>Your professor’s opinion</vt:lpstr>
      <vt:lpstr>Assignment for Next Lecture Climate Change</vt:lpstr>
      <vt:lpstr>Quiz #5</vt:lpstr>
      <vt:lpstr>Final Exam Counts as quizzes 6 and 7</vt:lpstr>
    </vt:vector>
  </TitlesOfParts>
  <Company>University of Arizona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Climate &amp; Society ATMO 325  Global Energy Balance Greenhouse Effect Intro to Climate Modeling</dc:title>
  <dc:creator>Steven Mullen</dc:creator>
  <cp:lastModifiedBy>Steven Mullen</cp:lastModifiedBy>
  <cp:revision>362</cp:revision>
  <dcterms:created xsi:type="dcterms:W3CDTF">2011-11-29T14:35:10Z</dcterms:created>
  <dcterms:modified xsi:type="dcterms:W3CDTF">2016-12-03T02:40:13Z</dcterms:modified>
</cp:coreProperties>
</file>