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1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  <p:sldMasterId id="2147483711" r:id="rId2"/>
    <p:sldMasterId id="2147483735" r:id="rId3"/>
  </p:sldMasterIdLst>
  <p:notesMasterIdLst>
    <p:notesMasterId r:id="rId42"/>
  </p:notesMasterIdLst>
  <p:handoutMasterIdLst>
    <p:handoutMasterId r:id="rId43"/>
  </p:handoutMasterIdLst>
  <p:sldIdLst>
    <p:sldId id="414" r:id="rId4"/>
    <p:sldId id="543" r:id="rId5"/>
    <p:sldId id="496" r:id="rId6"/>
    <p:sldId id="552" r:id="rId7"/>
    <p:sldId id="418" r:id="rId8"/>
    <p:sldId id="419" r:id="rId9"/>
    <p:sldId id="501" r:id="rId10"/>
    <p:sldId id="422" r:id="rId11"/>
    <p:sldId id="423" r:id="rId12"/>
    <p:sldId id="528" r:id="rId13"/>
    <p:sldId id="424" r:id="rId14"/>
    <p:sldId id="425" r:id="rId15"/>
    <p:sldId id="426" r:id="rId16"/>
    <p:sldId id="428" r:id="rId17"/>
    <p:sldId id="548" r:id="rId18"/>
    <p:sldId id="429" r:id="rId19"/>
    <p:sldId id="532" r:id="rId20"/>
    <p:sldId id="550" r:id="rId21"/>
    <p:sldId id="533" r:id="rId22"/>
    <p:sldId id="534" r:id="rId23"/>
    <p:sldId id="535" r:id="rId24"/>
    <p:sldId id="544" r:id="rId25"/>
    <p:sldId id="536" r:id="rId26"/>
    <p:sldId id="537" r:id="rId27"/>
    <p:sldId id="538" r:id="rId28"/>
    <p:sldId id="540" r:id="rId29"/>
    <p:sldId id="539" r:id="rId30"/>
    <p:sldId id="527" r:id="rId31"/>
    <p:sldId id="526" r:id="rId32"/>
    <p:sldId id="438" r:id="rId33"/>
    <p:sldId id="437" r:id="rId34"/>
    <p:sldId id="529" r:id="rId35"/>
    <p:sldId id="541" r:id="rId36"/>
    <p:sldId id="551" r:id="rId37"/>
    <p:sldId id="530" r:id="rId38"/>
    <p:sldId id="542" r:id="rId39"/>
    <p:sldId id="459" r:id="rId40"/>
    <p:sldId id="500" r:id="rId41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5pPr>
    <a:lvl6pPr marL="22860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6pPr>
    <a:lvl7pPr marL="27432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7pPr>
    <a:lvl8pPr marL="32004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8pPr>
    <a:lvl9pPr marL="36576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A1C9"/>
    <a:srgbClr val="74A4CA"/>
    <a:srgbClr val="78A8CF"/>
    <a:srgbClr val="6992B2"/>
    <a:srgbClr val="FEF4D3"/>
    <a:srgbClr val="BBE0E3"/>
    <a:srgbClr val="C90000"/>
    <a:srgbClr val="C3F4FD"/>
    <a:srgbClr val="DFF1FF"/>
    <a:srgbClr val="32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480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F1E6A553-E88F-CA42-BBD1-DBBEA6D7A188}" type="datetime1">
              <a:rPr lang="en-US"/>
              <a:pPr>
                <a:defRPr/>
              </a:pPr>
              <a:t>11/28/16</a:t>
            </a:fld>
            <a:endParaRPr lang="en-US" dirty="0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96375BE2-9EE3-F44F-BAB7-8A46BEB52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29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F1CBF377-E42D-6041-9B0D-9DE6F1F13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21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2D18D5-56D8-6043-9846-E91ECDADFC5D}" type="slidenum">
              <a:rPr lang="en-US">
                <a:latin typeface="Times New Roman" pitchFamily="-1" charset="0"/>
              </a:rPr>
              <a:pPr/>
              <a:t>1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BE69D8-C616-F94B-8340-A7E2B9487CF5}" type="slidenum">
              <a:rPr lang="en-US">
                <a:latin typeface="Times New Roman" pitchFamily="-1" charset="0"/>
              </a:rPr>
              <a:pPr/>
              <a:t>5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4C787-2302-F648-AB1F-92D8FBB6A70E}" type="slidenum">
              <a:rPr lang="en-US">
                <a:latin typeface="Times New Roman" pitchFamily="-1" charset="0"/>
              </a:rPr>
              <a:pPr/>
              <a:t>6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4C787-2302-F648-AB1F-92D8FBB6A70E}" type="slidenum">
              <a:rPr lang="en-US">
                <a:latin typeface="Times New Roman" pitchFamily="-1" charset="0"/>
              </a:rPr>
              <a:pPr/>
              <a:t>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3B526-539F-584C-8832-97F5232CDBEA}" type="slidenum">
              <a:rPr lang="en-US">
                <a:latin typeface="Times New Roman" pitchFamily="-1" charset="0"/>
              </a:rPr>
              <a:pPr/>
              <a:t>8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CD602-C5F6-D74E-9219-D357D423023E}" type="slidenum">
              <a:rPr lang="en-US">
                <a:latin typeface="Times New Roman" pitchFamily="-1" charset="0"/>
              </a:rPr>
              <a:pPr/>
              <a:t>9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CD602-C5F6-D74E-9219-D357D423023E}" type="slidenum">
              <a:rPr lang="en-US">
                <a:latin typeface="Times New Roman" pitchFamily="-1" charset="0"/>
              </a:rPr>
              <a:pPr/>
              <a:t>10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0E425D-6BEC-7048-9DF8-EDF291D82B9A}" type="slidenum">
              <a:rPr lang="en-US">
                <a:latin typeface="Times New Roman" pitchFamily="-1" charset="0"/>
              </a:rPr>
              <a:pPr/>
              <a:t>11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AFE213-9DE5-1D49-8148-DD1722C3C8EE}" type="slidenum">
              <a:rPr lang="en-US">
                <a:latin typeface="Times New Roman" pitchFamily="-1" charset="0"/>
              </a:rPr>
              <a:pPr/>
              <a:t>12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56CFFF-9977-024C-BE1C-1000E68433F5}" type="slidenum">
              <a:rPr lang="en-US">
                <a:latin typeface="Times New Roman" pitchFamily="-1" charset="0"/>
              </a:rPr>
              <a:pPr/>
              <a:t>13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17F84-0EBA-5040-ACF3-DAFDD5CCA6F4}" type="slidenum">
              <a:rPr lang="en-US">
                <a:latin typeface="Times New Roman" pitchFamily="-1" charset="0"/>
              </a:rPr>
              <a:pPr/>
              <a:t>16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E715F9-CA04-9444-A984-FC53F7851BBE}" type="slidenum">
              <a:rPr lang="en-US">
                <a:latin typeface="Times New Roman" pitchFamily="-1" charset="0"/>
              </a:rPr>
              <a:pPr/>
              <a:t>17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321F0-44FA-A342-9B75-977F31B6D5B3}" type="slidenum">
              <a:rPr lang="en-US">
                <a:latin typeface="Times New Roman" pitchFamily="-1" charset="0"/>
              </a:rPr>
              <a:pPr/>
              <a:t>21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321F0-44FA-A342-9B75-977F31B6D5B3}" type="slidenum">
              <a:rPr lang="en-US">
                <a:latin typeface="Times New Roman" pitchFamily="-1" charset="0"/>
              </a:rPr>
              <a:pPr/>
              <a:t>22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0C8D7-4C4B-A342-A715-365E3FDA5D85}" type="slidenum">
              <a:rPr lang="en-US">
                <a:latin typeface="Times New Roman" pitchFamily="-1" charset="0"/>
              </a:rPr>
              <a:pPr/>
              <a:t>23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24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25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26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27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84CC73-9ADD-C14C-8828-B7E4DC019B11}" type="slidenum">
              <a:rPr lang="en-US">
                <a:latin typeface="Times New Roman" pitchFamily="-1" charset="0"/>
              </a:rPr>
              <a:pPr/>
              <a:t>30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BE31FE-F883-824C-92BA-DD2072F9FCCA}" type="slidenum">
              <a:rPr lang="en-US">
                <a:latin typeface="Times New Roman" pitchFamily="-1" charset="0"/>
              </a:rPr>
              <a:pPr/>
              <a:t>31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A86C7-336D-3942-A74C-74B8391B71E3}" type="slidenum">
              <a:rPr lang="en-US">
                <a:latin typeface="Times New Roman" pitchFamily="-1" charset="0"/>
              </a:rPr>
              <a:pPr/>
              <a:t>37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1169C3-5EB0-5F49-8853-D18AE5AC2296}" type="slidenum">
              <a:rPr lang="en-US">
                <a:solidFill>
                  <a:prstClr val="black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pPr/>
              <a:t>38</a:t>
            </a:fld>
            <a:endParaRPr lang="en-US" dirty="0">
              <a:solidFill>
                <a:prstClr val="black"/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86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4F202-F816-A743-B6C0-9AB5D368A1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F81EA-D263-254D-A162-A0027ECE30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ED6FC-AC3A-FF4F-ACBD-5E02118A79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6ECEF-0239-E84A-92F2-98EA40329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669ED-5FF4-7842-86D4-414030F25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9E377-1254-B449-AEFD-E452E4905F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A39B-E5BB-914C-A924-63C464FF2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6FCDD-E37E-A142-B73B-AE4157BC79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5516A-96C0-1442-A02C-C7B635FDD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BA466-1F61-BF43-9A61-FBCCC723AA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6AEF1-BAB6-9F4F-91B5-A232B4F1E4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79565-A45A-894E-80A6-9015A5EE85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AE5AF-CD09-3840-954C-FC9806DB21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A60C6-9954-4447-B2C8-838B0E0EE6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F6785-E571-ED4F-A5A4-9430B05ED8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259B4-1825-B247-AE9D-BB20705C33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321EE-DBA5-B14B-8C4F-101DC380D0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34DE-670E-BE4C-AB33-BECEC2179F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29E66-B9A3-2842-B1E1-C5D3F4016C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78035-03D1-D546-8B23-00C655F0A9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4747F-4731-5B4B-8D05-B7F49ED097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0CD5C-ED5B-EA42-92CD-610B842A73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3C915-BDB4-C14C-B01A-3A5DF73706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70B7F-1B60-BC41-BADE-6676EE0FBA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C89E3AFA-1BE8-AD4A-A59C-31E428F87B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EDD4D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EDD4D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EDD4D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EDD4D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23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9556" name="Line 4"/>
          <p:cNvSpPr>
            <a:spLocks noChangeShapeType="1"/>
          </p:cNvSpPr>
          <p:nvPr userDrawn="1"/>
        </p:nvSpPr>
        <p:spPr bwMode="auto">
          <a:xfrm>
            <a:off x="0" y="723900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algn="l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BAC7E39-916F-C944-ABDD-E612A792164F}" type="slidenum">
              <a:rPr lang="en-US">
                <a:solidFill>
                  <a:srgbClr val="000000"/>
                </a:solidFill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app.tophat.com/e/25202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app.tophat.com/e/25202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app.tophat.com/e/25202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hyperlink" Target="http://www.meteorologyclimate.com/climate-varition-factors.gif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4.png"/><Relationship Id="rId5" Type="http://schemas.openxmlformats.org/officeDocument/2006/relationships/hyperlink" Target="http://ancientpoint.com/imgs/a/b/x/r/b/antique_1800s_ornate_scientific_brass_thermometer_blood_fever_heat_instrument_1_thumb2_lgw.jpg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image" Target="../media/image11.png"/><Relationship Id="rId5" Type="http://schemas.openxmlformats.org/officeDocument/2006/relationships/hyperlink" Target="http://www.sciencecourseware.org/eec/globalwarming/tutorials/milankovitch/" TargetMode="External"/><Relationship Id="rId6" Type="http://schemas.openxmlformats.org/officeDocument/2006/relationships/image" Target="../media/image12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://en.wikipedia.org/wiki/Oxygen_isotope_ratio_cycle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hyperlink" Target="http://en.wikipedia.org/wiki/Oxygen_isotope_ratio_cycle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hyperlink" Target="http://vishnu.whoi.edu/services/communications/oceanusmag.050826/v42n2/haug.html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http://vishnu.whoi.edu/services/communications/oceanusmag.050826/v42n2/haug.html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hyperlink" Target="http://upload.wikimedia.org/wikipedia/commons/5/56/Oxygen_atmosphere.png" TargetMode="External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  <a:p>
            <a:pPr algn="l"/>
            <a:r>
              <a:rPr lang="en-US" sz="2800" i="1" dirty="0">
                <a:ea typeface="ＭＳ Ｐゴシック" pitchFamily="-1" charset="-128"/>
                <a:cs typeface="ＭＳ Ｐゴシック" pitchFamily="-1" charset="-128"/>
              </a:rPr>
              <a:t>               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4096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76200"/>
            <a:ext cx="8686800" cy="4051300"/>
          </a:xfrm>
        </p:spPr>
        <p:txBody>
          <a:bodyPr/>
          <a:lstStyle/>
          <a:p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ATMO 170A1</a:t>
            </a:r>
            <a:r>
              <a:rPr lang="en-US" b="1" dirty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MWF </a:t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Natural </a:t>
            </a:r>
            <a:r>
              <a:rPr lang="en-US" b="1" dirty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Climate Variability</a:t>
            </a:r>
            <a:endParaRPr lang="en-US" sz="4000" b="1" dirty="0">
              <a:solidFill>
                <a:srgbClr val="FF0000"/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1267355" y="6138334"/>
            <a:ext cx="6640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Artist’s rendition of snowball earth, 650 Mya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4000" dirty="0" smtClean="0"/>
              <a:t>Which two primary pollutants are the cause of acid rain?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34317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CH</a:t>
            </a:r>
            <a:r>
              <a:rPr lang="en-US" sz="2800" baseline="-250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and CO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CO</a:t>
            </a:r>
            <a:r>
              <a:rPr lang="en-US" sz="2800" baseline="-250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and H</a:t>
            </a:r>
            <a:r>
              <a:rPr lang="en-US" sz="2800" baseline="-250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O</a:t>
            </a:r>
            <a:endParaRPr lang="en-US" sz="2800" baseline="-25000" dirty="0">
              <a:solidFill>
                <a:srgbClr val="000000"/>
              </a:solidFill>
              <a:latin typeface="Arial"/>
            </a:endParaRP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NO</a:t>
            </a:r>
            <a:r>
              <a:rPr lang="en-US" sz="2800" baseline="-250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and SO</a:t>
            </a:r>
            <a:r>
              <a:rPr lang="en-US" sz="2800" baseline="-250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2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err="1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Pb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(Lead) and PM2.5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pPr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pPr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Arial"/>
                <a:hlinkClick r:id="rId2"/>
              </a:rPr>
              <a:t>tophat question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381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4000" dirty="0" smtClean="0"/>
              <a:t>Where and when is the “ozone hole” biggest?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34317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Antarctica, </a:t>
            </a:r>
            <a:r>
              <a:rPr lang="en-US" sz="2800" dirty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Early Spring (Sept-Oct)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Antarctica,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Late Fall (Mar-Apr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) 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Arctic Ocean, Mid-Winter (Jan-Feb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)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Arctic Ocean, Late Summer (Aug-Sept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)</a:t>
            </a:r>
          </a:p>
          <a:p>
            <a:pPr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 smtClean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  <a:p>
            <a:pPr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  <a:hlinkClick r:id="rId2"/>
              </a:rPr>
              <a:t>tophat question</a:t>
            </a:r>
            <a:endParaRPr lang="en-US" sz="2800" dirty="0" smtClean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47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4000" dirty="0" smtClean="0"/>
              <a:t>Where and when is the “ozone hole” biggest?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28715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3 µm and 1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µm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3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mm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and 1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mm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3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cm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and 1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cm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3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m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and 1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m</a:t>
            </a:r>
            <a:endParaRPr lang="en-US" sz="2800" dirty="0" smtClean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  <a:p>
            <a:pPr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+mn-ea"/>
                <a:cs typeface="+mn-cs"/>
                <a:hlinkClick r:id="rId2"/>
              </a:rPr>
              <a:t>tophat question</a:t>
            </a:r>
            <a:endParaRPr lang="en-US" sz="2800" dirty="0" smtClean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93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What is Climate Change?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- A significant shift in the mean </a:t>
            </a: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or 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event frequency of the atmosphere.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is a normal component of the Earth’s natural variability. 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occurs on all time and space scales.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A 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plethora of evidence exists that </a:t>
            </a: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indicates the Earth’s climate was radically different than today.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	What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is that evidence? 					How do we know what we know?</a:t>
            </a:r>
            <a:endParaRPr lang="en-US" sz="2800" b="1" dirty="0">
              <a:solidFill>
                <a:schemeClr val="tx1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Causes of Climate Change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2575" y="1600200"/>
            <a:ext cx="8610600" cy="4672013"/>
            <a:chOff x="282575" y="1676400"/>
            <a:chExt cx="8610600" cy="4672013"/>
          </a:xfrm>
        </p:grpSpPr>
        <p:pic>
          <p:nvPicPr>
            <p:cNvPr id="51203" name="Picture 1027" descr="gh_effec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2575" y="1676400"/>
              <a:ext cx="8610600" cy="4672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1716" name="Text Box 1028"/>
            <p:cNvSpPr txBox="1">
              <a:spLocks noChangeArrowheads="1"/>
            </p:cNvSpPr>
            <p:nvPr/>
          </p:nvSpPr>
          <p:spPr bwMode="auto">
            <a:xfrm>
              <a:off x="762000" y="3505200"/>
              <a:ext cx="20574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charset="0"/>
                </a:rPr>
                <a:t>Astronomical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71717" name="Text Box 1029"/>
            <p:cNvSpPr txBox="1">
              <a:spLocks noChangeArrowheads="1"/>
            </p:cNvSpPr>
            <p:nvPr/>
          </p:nvSpPr>
          <p:spPr bwMode="auto">
            <a:xfrm>
              <a:off x="4765675" y="5692775"/>
              <a:ext cx="20574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charset="0"/>
                </a:rPr>
                <a:t>Surface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71718" name="Text Box 1030"/>
            <p:cNvSpPr txBox="1">
              <a:spLocks noChangeArrowheads="1"/>
            </p:cNvSpPr>
            <p:nvPr/>
          </p:nvSpPr>
          <p:spPr bwMode="auto">
            <a:xfrm>
              <a:off x="3713163" y="4960938"/>
              <a:ext cx="20574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charset="0"/>
                </a:rPr>
                <a:t>Composition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mate-varition-factor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03400"/>
            <a:ext cx="6096000" cy="3251200"/>
          </a:xfrm>
          <a:prstGeom prst="rect">
            <a:avLst/>
          </a:prstGeom>
        </p:spPr>
      </p:pic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Causes of Climate Change</a:t>
            </a:r>
          </a:p>
        </p:txBody>
      </p:sp>
      <p:sp>
        <p:nvSpPr>
          <p:cNvPr id="371716" name="Text Box 1028"/>
          <p:cNvSpPr txBox="1">
            <a:spLocks noChangeArrowheads="1"/>
          </p:cNvSpPr>
          <p:nvPr/>
        </p:nvSpPr>
        <p:spPr bwMode="auto">
          <a:xfrm>
            <a:off x="2616200" y="17526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Astronomical</a:t>
            </a:r>
            <a:endParaRPr lang="en-US" b="1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371717" name="Text Box 1029"/>
          <p:cNvSpPr txBox="1">
            <a:spLocks noChangeArrowheads="1"/>
          </p:cNvSpPr>
          <p:nvPr/>
        </p:nvSpPr>
        <p:spPr bwMode="auto">
          <a:xfrm>
            <a:off x="3581400" y="46482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Surface</a:t>
            </a:r>
            <a:endParaRPr lang="en-US" b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371718" name="Text Box 1030"/>
          <p:cNvSpPr txBox="1">
            <a:spLocks noChangeArrowheads="1"/>
          </p:cNvSpPr>
          <p:nvPr/>
        </p:nvSpPr>
        <p:spPr bwMode="auto">
          <a:xfrm>
            <a:off x="4495800" y="28956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Composition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905000"/>
            <a:ext cx="2514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hlinkClick r:id="rId4"/>
              </a:rPr>
              <a:t>http://www.meteorologyclimate.com/climate-varition-factors.gif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815986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0" dirty="0">
                <a:ea typeface="ＭＳ Ｐゴシック" pitchFamily="-1" charset="-128"/>
                <a:cs typeface="ＭＳ Ｐゴシック" pitchFamily="-1" charset="-128"/>
              </a:rPr>
              <a:t>Detecting Change With Proxies</a:t>
            </a:r>
          </a:p>
        </p:txBody>
      </p:sp>
      <p:sp>
        <p:nvSpPr>
          <p:cNvPr id="288771" name="Text Box 1027"/>
          <p:cNvSpPr txBox="1">
            <a:spLocks noChangeArrowheads="1"/>
          </p:cNvSpPr>
          <p:nvPr/>
        </p:nvSpPr>
        <p:spPr bwMode="auto">
          <a:xfrm>
            <a:off x="974725" y="1905000"/>
            <a:ext cx="74072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i="1" dirty="0" smtClean="0">
                <a:solidFill>
                  <a:srgbClr val="000000"/>
                </a:solidFill>
                <a:latin typeface="Comic Sans MS" pitchFamily="-1" charset="0"/>
              </a:rPr>
              <a:t>How do we “measure” </a:t>
            </a:r>
            <a:r>
              <a:rPr lang="en-US" sz="2800" i="1" dirty="0" err="1" smtClean="0">
                <a:solidFill>
                  <a:srgbClr val="000000"/>
                </a:solidFill>
                <a:latin typeface="Comic Sans MS" pitchFamily="-1" charset="0"/>
              </a:rPr>
              <a:t>paleo</a:t>
            </a:r>
            <a:r>
              <a:rPr lang="en-US" sz="2800" i="1" dirty="0" smtClean="0">
                <a:solidFill>
                  <a:srgbClr val="000000"/>
                </a:solidFill>
                <a:latin typeface="Comic Sans MS" pitchFamily="-1" charset="0"/>
              </a:rPr>
              <a:t> climate change? Infer from another</a:t>
            </a:r>
            <a:r>
              <a:rPr lang="en-US" sz="2800" dirty="0" smtClean="0">
                <a:solidFill>
                  <a:srgbClr val="000000"/>
                </a:solidFill>
                <a:latin typeface="Comic Sans MS" pitchFamily="-1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property/qty that </a:t>
            </a:r>
            <a:r>
              <a:rPr lang="en-US" sz="2800" dirty="0" smtClean="0">
                <a:solidFill>
                  <a:srgbClr val="000000"/>
                </a:solidFill>
                <a:latin typeface="Comic Sans MS" pitchFamily="-1" charset="0"/>
              </a:rPr>
              <a:t>     is 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a </a:t>
            </a:r>
            <a:r>
              <a:rPr lang="en-US" sz="2800" b="1" i="1" dirty="0">
                <a:solidFill>
                  <a:srgbClr val="000000"/>
                </a:solidFill>
                <a:latin typeface="Comic Sans MS" pitchFamily="-1" charset="0"/>
              </a:rPr>
              <a:t>function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 of property of interest.</a:t>
            </a:r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228600" y="5600700"/>
            <a:ext cx="8727870" cy="46166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Comic Sans MS" pitchFamily="-1" charset="0"/>
              </a:rPr>
              <a:t>The measured property is a </a:t>
            </a:r>
            <a:r>
              <a:rPr lang="en-US" sz="2400" b="1" dirty="0">
                <a:latin typeface="Comic Sans MS" pitchFamily="-1" charset="0"/>
              </a:rPr>
              <a:t>PROXY</a:t>
            </a:r>
            <a:r>
              <a:rPr lang="en-US" sz="2400" dirty="0">
                <a:latin typeface="Comic Sans MS" pitchFamily="-1" charset="0"/>
              </a:rPr>
              <a:t> for the one of interest.</a:t>
            </a:r>
          </a:p>
        </p:txBody>
      </p:sp>
      <p:sp>
        <p:nvSpPr>
          <p:cNvPr id="57349" name="Text Box 1029"/>
          <p:cNvSpPr txBox="1">
            <a:spLocks noChangeArrowheads="1"/>
          </p:cNvSpPr>
          <p:nvPr/>
        </p:nvSpPr>
        <p:spPr bwMode="auto">
          <a:xfrm>
            <a:off x="2895600" y="3749675"/>
            <a:ext cx="3698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omic Sans MS" pitchFamily="-1" charset="0"/>
              </a:rPr>
              <a:t>Think</a:t>
            </a:r>
            <a:r>
              <a:rPr lang="en-US" sz="2800" b="1" dirty="0">
                <a:latin typeface="Comic Sans MS" pitchFamily="-1" charset="0"/>
              </a:rPr>
              <a:t> </a:t>
            </a:r>
            <a:r>
              <a:rPr lang="en-US" sz="2800" b="1" i="1" dirty="0" smtClean="0">
                <a:latin typeface="Comic Sans MS" pitchFamily="-1" charset="0"/>
              </a:rPr>
              <a:t>apPROXImate</a:t>
            </a:r>
            <a:endParaRPr lang="en-US" sz="2800" b="1" dirty="0">
              <a:latin typeface="Comic Sans MS" pitchFamily="-1" charset="0"/>
            </a:endParaRPr>
          </a:p>
        </p:txBody>
      </p:sp>
      <p:sp>
        <p:nvSpPr>
          <p:cNvPr id="57350" name="Text Box 1030"/>
          <p:cNvSpPr txBox="1">
            <a:spLocks noChangeArrowheads="1"/>
          </p:cNvSpPr>
          <p:nvPr/>
        </p:nvSpPr>
        <p:spPr bwMode="auto">
          <a:xfrm>
            <a:off x="6172200" y="6197024"/>
            <a:ext cx="2743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Following slides courtesy of J </a:t>
            </a:r>
            <a:r>
              <a:rPr lang="en-US" sz="1600" b="1" dirty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Thornton, U Wash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219200"/>
            <a:ext cx="8688388" cy="5070476"/>
            <a:chOff x="0" y="768"/>
            <a:chExt cx="5473" cy="3194"/>
          </a:xfrm>
        </p:grpSpPr>
        <p:sp>
          <p:nvSpPr>
            <p:cNvPr id="59398" name="Rectangle 3"/>
            <p:cNvSpPr>
              <a:spLocks noChangeArrowheads="1"/>
            </p:cNvSpPr>
            <p:nvPr/>
          </p:nvSpPr>
          <p:spPr bwMode="auto">
            <a:xfrm>
              <a:off x="0" y="768"/>
              <a:ext cx="2544" cy="49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2874" y="2741"/>
              <a:ext cx="2599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1800’s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 to Present</a:t>
              </a:r>
              <a:endParaRPr lang="en-US" sz="2400" b="1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Temperature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Precipitation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Length </a:t>
              </a:r>
              <a:r>
                <a:rPr lang="en-US" sz="2400" dirty="0">
                  <a:solidFill>
                    <a:srgbClr val="000000"/>
                  </a:solidFill>
                </a:rPr>
                <a:t>of growing season</a:t>
              </a:r>
            </a:p>
            <a:p>
              <a:pPr algn="l"/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593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593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Instruments 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Direct Measurements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cores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9397" name="Text Box 8"/>
          <p:cNvSpPr txBox="1">
            <a:spLocks noChangeArrowheads="1"/>
          </p:cNvSpPr>
          <p:nvPr/>
        </p:nvSpPr>
        <p:spPr bwMode="auto">
          <a:xfrm>
            <a:off x="4572000" y="64008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J. Thornton, U Wash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143000"/>
            <a:ext cx="4064000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61006" y="3810000"/>
            <a:ext cx="573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5"/>
              </a:rPr>
              <a:t>Link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823913"/>
            <a:ext cx="8816977" cy="5465763"/>
            <a:chOff x="0" y="519"/>
            <a:chExt cx="5554" cy="3443"/>
          </a:xfrm>
        </p:grpSpPr>
        <p:sp>
          <p:nvSpPr>
            <p:cNvPr id="59398" name="Rectangle 3"/>
            <p:cNvSpPr>
              <a:spLocks noChangeArrowheads="1"/>
            </p:cNvSpPr>
            <p:nvPr/>
          </p:nvSpPr>
          <p:spPr bwMode="auto">
            <a:xfrm>
              <a:off x="0" y="1356"/>
              <a:ext cx="1704" cy="49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9399" name="Picture 4" descr="tree_ring_fire_scar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46" y="519"/>
              <a:ext cx="3208" cy="2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2874" y="2741"/>
              <a:ext cx="2439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few </a:t>
              </a:r>
              <a:r>
                <a:rPr lang="en-US" sz="2400" b="1" smtClean="0">
                  <a:solidFill>
                    <a:srgbClr val="000000"/>
                  </a:solidFill>
                  <a:latin typeface="Comic Sans MS" pitchFamily="-1" charset="0"/>
                </a:rPr>
                <a:t>1000 years</a:t>
              </a:r>
              <a:endParaRPr lang="en-US" sz="2400" b="1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Good vs. 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stressed years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Major </a:t>
              </a:r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fires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World’s premier tree ring 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      research group at UA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593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593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1709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685800"/>
            <a:ext cx="9112250" cy="5502275"/>
            <a:chOff x="0" y="432"/>
            <a:chExt cx="5740" cy="3466"/>
          </a:xfrm>
        </p:grpSpPr>
        <p:sp>
          <p:nvSpPr>
            <p:cNvPr id="61446" name="Rectangle 3"/>
            <p:cNvSpPr>
              <a:spLocks noChangeArrowheads="1"/>
            </p:cNvSpPr>
            <p:nvPr/>
          </p:nvSpPr>
          <p:spPr bwMode="auto">
            <a:xfrm>
              <a:off x="0" y="1980"/>
              <a:ext cx="1644" cy="51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61447" name="Picture 4" descr="greenland_drilli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32" y="432"/>
              <a:ext cx="2832" cy="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48" name="Text Box 5"/>
            <p:cNvSpPr txBox="1">
              <a:spLocks noChangeArrowheads="1"/>
            </p:cNvSpPr>
            <p:nvPr/>
          </p:nvSpPr>
          <p:spPr bwMode="auto">
            <a:xfrm>
              <a:off x="2880" y="2909"/>
              <a:ext cx="2860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~1Mya </a:t>
              </a:r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to 20</a:t>
              </a:r>
              <a:r>
                <a:rPr lang="en-US" sz="2400" b="1" baseline="30000" dirty="0">
                  <a:solidFill>
                    <a:srgbClr val="000000"/>
                  </a:solidFill>
                  <a:latin typeface="Comic Sans MS" pitchFamily="-1" charset="0"/>
                </a:rPr>
                <a:t>th</a:t>
              </a:r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 cent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Inert gases (CO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, CH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4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, N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O,…)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Particulates (soot, ash, etc)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Temperature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614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6144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685800"/>
            <a:ext cx="8534401" cy="5824538"/>
            <a:chOff x="0" y="480"/>
            <a:chExt cx="5376" cy="366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480"/>
              <a:ext cx="5136" cy="2754"/>
              <a:chOff x="0" y="498"/>
              <a:chExt cx="5136" cy="2754"/>
            </a:xfrm>
          </p:grpSpPr>
          <p:pic>
            <p:nvPicPr>
              <p:cNvPr id="63497" name="Picture 4" descr="sedimentcore_SpltCorWhl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00" y="498"/>
                <a:ext cx="1836" cy="27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498" name="Rectangle 5"/>
              <p:cNvSpPr>
                <a:spLocks noChangeArrowheads="1"/>
              </p:cNvSpPr>
              <p:nvPr/>
            </p:nvSpPr>
            <p:spPr bwMode="auto">
              <a:xfrm>
                <a:off x="0" y="2748"/>
                <a:ext cx="2052" cy="48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3496" name="Text Box 6"/>
            <p:cNvSpPr txBox="1">
              <a:spLocks noChangeArrowheads="1"/>
            </p:cNvSpPr>
            <p:nvPr/>
          </p:nvSpPr>
          <p:spPr bwMode="auto">
            <a:xfrm>
              <a:off x="3217" y="3160"/>
              <a:ext cx="2159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~ 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100’s </a:t>
              </a:r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Mya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Microfossils (ocean T</a:t>
              </a:r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)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Volcanic glass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Magnetic 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pole location</a:t>
              </a:r>
            </a:p>
          </p:txBody>
        </p:sp>
      </p:grpSp>
      <p:sp>
        <p:nvSpPr>
          <p:cNvPr id="6349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342900" y="1257300"/>
            <a:ext cx="4533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9"/>
          <p:cNvSpPr>
            <a:spLocks noChangeArrowheads="1"/>
          </p:cNvSpPr>
          <p:nvPr/>
        </p:nvSpPr>
        <p:spPr bwMode="auto">
          <a:xfrm>
            <a:off x="0" y="5410200"/>
            <a:ext cx="42672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539" name="Rectangle 103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239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pic>
        <p:nvPicPr>
          <p:cNvPr id="65541" name="Picture 10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762000"/>
            <a:ext cx="52578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3" name="Text Box 1041"/>
          <p:cNvSpPr txBox="1">
            <a:spLocks noChangeArrowheads="1"/>
          </p:cNvSpPr>
          <p:nvPr/>
        </p:nvSpPr>
        <p:spPr bwMode="auto">
          <a:xfrm>
            <a:off x="5257800" y="2943761"/>
            <a:ext cx="3352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Banded Iron Formations BIFs tied up oceanic O</a:t>
            </a:r>
            <a:r>
              <a:rPr lang="en-US" sz="2000" b="1" baseline="-25000" dirty="0">
                <a:solidFill>
                  <a:srgbClr val="FFFF00"/>
                </a:solidFill>
                <a:latin typeface="Times"/>
                <a:cs typeface="Times"/>
              </a:rPr>
              <a:t>2</a:t>
            </a: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  Prevented atmospheric O</a:t>
            </a:r>
            <a:r>
              <a:rPr lang="en-US" sz="2000" b="1" baseline="-25000" dirty="0">
                <a:solidFill>
                  <a:srgbClr val="FFFF00"/>
                </a:solidFill>
                <a:latin typeface="Times"/>
                <a:cs typeface="Times"/>
              </a:rPr>
              <a:t>2</a:t>
            </a: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  Date no later than ~2 GYA</a:t>
            </a:r>
            <a:endParaRPr lang="en-US" sz="2000" b="1" dirty="0">
              <a:solidFill>
                <a:srgbClr val="FF3300"/>
              </a:solidFill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18133" y="3877733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 Box 1040"/>
          <p:cNvSpPr txBox="1">
            <a:spLocks noChangeArrowheads="1"/>
          </p:cNvSpPr>
          <p:nvPr/>
        </p:nvSpPr>
        <p:spPr bwMode="auto">
          <a:xfrm>
            <a:off x="4803775" y="4464050"/>
            <a:ext cx="31525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latin typeface="Comic Sans MS" pitchFamily="-1" charset="0"/>
              </a:rPr>
              <a:t>Record: ~ 4.5 Gya</a:t>
            </a:r>
            <a:endParaRPr lang="en-US" sz="2400" dirty="0">
              <a:solidFill>
                <a:srgbClr val="000000"/>
              </a:solidFill>
              <a:latin typeface="Comic Sans MS" pitchFamily="-1" charset="0"/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Geologic formation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Geochemical analysis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Magnetic pole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Comic Sans MS" pitchFamily="-1" charset="0"/>
              </a:rPr>
              <a:t>Continent </a:t>
            </a:r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Location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Fossil record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342900" y="1257300"/>
            <a:ext cx="43815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" charset="-128"/>
                <a:cs typeface="ＭＳ Ｐゴシック" pitchFamily="-1" charset="-128"/>
              </a:rPr>
              <a:t>Survey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143000"/>
            <a:ext cx="6248400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How much colder than today was the average temperature during the most recent </a:t>
            </a:r>
            <a:r>
              <a:rPr lang="en-US" dirty="0">
                <a:solidFill>
                  <a:srgbClr val="000000"/>
                </a:solidFill>
                <a:latin typeface="Times New Roman" charset="0"/>
              </a:rPr>
              <a:t>ice 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age (18,000 </a:t>
            </a:r>
            <a:r>
              <a:rPr lang="en-US" dirty="0" err="1" smtClean="0">
                <a:solidFill>
                  <a:srgbClr val="000000"/>
                </a:solidFill>
                <a:latin typeface="Times New Roman" charset="0"/>
              </a:rPr>
              <a:t>yrs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 ago)?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algn="l">
              <a:defRPr/>
            </a:pPr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2°C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5°C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10°C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20°C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" charset="-128"/>
                <a:cs typeface="ＭＳ Ｐゴシック" pitchFamily="-1" charset="-128"/>
              </a:rPr>
              <a:t>Survey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143000"/>
            <a:ext cx="6248400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How much colder than today was the average temperature during the most recent </a:t>
            </a:r>
            <a:r>
              <a:rPr lang="en-US" dirty="0">
                <a:solidFill>
                  <a:srgbClr val="000000"/>
                </a:solidFill>
                <a:latin typeface="Times New Roman" charset="0"/>
              </a:rPr>
              <a:t>ice 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age (18,000 </a:t>
            </a:r>
            <a:r>
              <a:rPr lang="en-US" dirty="0" err="1" smtClean="0">
                <a:solidFill>
                  <a:srgbClr val="000000"/>
                </a:solidFill>
                <a:latin typeface="Times New Roman" charset="0"/>
              </a:rPr>
              <a:t>yrs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 ago)?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algn="l">
              <a:defRPr/>
            </a:pPr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2°C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latin typeface="Times New Roman" charset="0"/>
              </a:rPr>
              <a:t>5°C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10°C</a:t>
            </a:r>
          </a:p>
          <a:p>
            <a:pPr marL="514350" indent="-514350" algn="l">
              <a:buFont typeface="+mj-lt"/>
              <a:buAutoNum type="alphaLcParenR"/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20°C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435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219200"/>
            <a:ext cx="52419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5486400" y="4318337"/>
            <a:ext cx="3444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latin typeface="Comic Sans MS" pitchFamily="-1" charset="0"/>
              </a:rPr>
              <a:t>T based on water isotope 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  <a:latin typeface="Comic Sans MS" pitchFamily="-1" charset="0"/>
              </a:rPr>
              <a:t>18</a:t>
            </a:r>
            <a:r>
              <a:rPr lang="en-US" sz="2000" b="1" dirty="0">
                <a:solidFill>
                  <a:srgbClr val="000000"/>
                </a:solidFill>
              </a:rPr>
              <a:t>/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  <a:latin typeface="Comic Sans MS" pitchFamily="-1" charset="0"/>
              </a:rPr>
              <a:t>16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proxy </a:t>
            </a:r>
            <a:endParaRPr lang="en-US" sz="20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2000" b="1" dirty="0">
                <a:solidFill>
                  <a:srgbClr val="000000"/>
                </a:solidFill>
              </a:rPr>
              <a:t>L</a:t>
            </a:r>
            <a:r>
              <a:rPr lang="en-US" sz="2000" b="1" dirty="0" smtClean="0">
                <a:solidFill>
                  <a:srgbClr val="000000"/>
                </a:solidFill>
              </a:rPr>
              <a:t>ow </a:t>
            </a:r>
            <a:r>
              <a:rPr lang="en-US" sz="2000" b="1" dirty="0">
                <a:solidFill>
                  <a:srgbClr val="000000"/>
                </a:solidFill>
              </a:rPr>
              <a:t>O</a:t>
            </a:r>
            <a:r>
              <a:rPr lang="en-US" sz="2000" b="1" baseline="30000" dirty="0">
                <a:solidFill>
                  <a:srgbClr val="000000"/>
                </a:solidFill>
              </a:rPr>
              <a:t>18</a:t>
            </a:r>
            <a:r>
              <a:rPr lang="en-US" sz="2000" b="1" dirty="0">
                <a:solidFill>
                  <a:srgbClr val="000000"/>
                </a:solidFill>
              </a:rPr>
              <a:t>/</a:t>
            </a:r>
            <a:r>
              <a:rPr lang="en-US" sz="2000" b="1" dirty="0" smtClean="0">
                <a:solidFill>
                  <a:srgbClr val="000000"/>
                </a:solidFill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16</a:t>
            </a:r>
            <a:r>
              <a:rPr lang="en-US" sz="2000" b="1" dirty="0" smtClean="0">
                <a:solidFill>
                  <a:srgbClr val="000000"/>
                </a:solidFill>
              </a:rPr>
              <a:t> ice ⇒ </a:t>
            </a:r>
            <a:r>
              <a:rPr lang="en-US" sz="2000" b="1" dirty="0" smtClean="0">
                <a:solidFill>
                  <a:srgbClr val="000000"/>
                </a:solidFill>
                <a:sym typeface="Wingdings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</a:rPr>
              <a:t>old</a:t>
            </a:r>
            <a:endParaRPr lang="en-US" sz="2000" b="1" dirty="0">
              <a:solidFill>
                <a:srgbClr val="000000"/>
              </a:solidFill>
              <a:latin typeface="Comic Sans MS" pitchFamily="-1" charset="0"/>
            </a:endParaRPr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 flipV="1">
            <a:off x="4038600" y="4876800"/>
            <a:ext cx="1447800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4267200" y="2133600"/>
            <a:ext cx="0" cy="121920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70662" name="Text Box 7"/>
          <p:cNvSpPr txBox="1">
            <a:spLocks noChangeArrowheads="1"/>
          </p:cNvSpPr>
          <p:nvPr/>
        </p:nvSpPr>
        <p:spPr bwMode="auto">
          <a:xfrm>
            <a:off x="2667000" y="2041525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33CC"/>
                </a:solidFill>
              </a:rPr>
              <a:t>Last Ice Age</a:t>
            </a:r>
          </a:p>
        </p:txBody>
      </p:sp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5181600" y="1295400"/>
            <a:ext cx="3962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During peak of last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ice age 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(18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charset="0"/>
              </a:rPr>
              <a:t>Kya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)</a:t>
            </a:r>
            <a:endParaRPr lang="en-US" sz="2000" b="1" dirty="0">
              <a:solidFill>
                <a:srgbClr val="FFCC00"/>
              </a:solidFill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	CO</a:t>
            </a:r>
            <a:r>
              <a:rPr lang="en-US" sz="2000" b="1" baseline="-25000" dirty="0">
                <a:solidFill>
                  <a:srgbClr val="FF0000"/>
                </a:solidFill>
                <a:latin typeface="Comic Sans MS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 levels </a:t>
            </a:r>
            <a:r>
              <a:rPr lang="en-US" sz="2000" b="1" dirty="0">
                <a:latin typeface="Comic Sans MS" charset="0"/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0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% lower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	CH</a:t>
            </a:r>
            <a:r>
              <a:rPr lang="en-US" sz="2000" b="1" baseline="-25000" dirty="0">
                <a:solidFill>
                  <a:srgbClr val="FF0000"/>
                </a:solidFill>
                <a:latin typeface="Comic Sans MS" charset="0"/>
              </a:rPr>
              <a:t>4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 levels </a:t>
            </a:r>
            <a:r>
              <a:rPr lang="en-US" sz="2000" b="1" dirty="0">
                <a:latin typeface="Comic Sans MS" charset="0"/>
              </a:rPr>
              <a:t>5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0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% 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lower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latin typeface="Comic Sans MS" charset="0"/>
              </a:rPr>
              <a:t>	Temps 6</a:t>
            </a:r>
            <a:r>
              <a:rPr lang="en-US" sz="2000" b="1" baseline="40000" dirty="0">
                <a:latin typeface="Comic Sans MS" charset="0"/>
              </a:rPr>
              <a:t>o</a:t>
            </a:r>
            <a:r>
              <a:rPr lang="en-US" sz="2000" b="1" dirty="0">
                <a:latin typeface="Comic Sans MS" charset="0"/>
              </a:rPr>
              <a:t>C colder </a:t>
            </a:r>
            <a:endParaRPr lang="en-US" sz="2000" b="1" dirty="0" smtClean="0"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latin typeface="Comic Sans MS" charset="0"/>
              </a:rPr>
              <a:t>	</a:t>
            </a:r>
            <a:r>
              <a:rPr lang="en-US" sz="2000" b="1" dirty="0" smtClean="0">
                <a:latin typeface="Comic Sans MS" charset="0"/>
              </a:rPr>
              <a:t>(sea level ~100 m lower)</a:t>
            </a:r>
            <a:endParaRPr lang="en-US" sz="2000" b="1" dirty="0"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than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pre-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industrial (1850)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interglacial 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values</a:t>
            </a:r>
            <a:endParaRPr lang="en-US" sz="2000" b="1" dirty="0">
              <a:solidFill>
                <a:srgbClr val="FFCC00"/>
              </a:solidFill>
              <a:latin typeface="Comic Sans MS" charset="0"/>
            </a:endParaRPr>
          </a:p>
        </p:txBody>
      </p:sp>
      <p:sp>
        <p:nvSpPr>
          <p:cNvPr id="7066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96850"/>
            <a:ext cx="5791200" cy="103346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Vostok Ice Core Record</a:t>
            </a:r>
          </a:p>
        </p:txBody>
      </p: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5486400" y="5486400"/>
            <a:ext cx="350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latin typeface="Comic Sans MS" pitchFamily="-1" charset="0"/>
              </a:rPr>
              <a:t>T and GHG correlated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  <a:latin typeface="Comic Sans MS" pitchFamily="-1" charset="0"/>
              </a:rPr>
              <a:t>Causality?</a:t>
            </a:r>
            <a:endParaRPr lang="en-US" sz="2400" b="1" dirty="0">
              <a:latin typeface="Comic Sans MS" pitchFamily="-1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72" grpId="0" uiExpand="1" build="p"/>
      <p:bldP spid="2928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Most Recent Ice Age</a:t>
            </a:r>
          </a:p>
        </p:txBody>
      </p:sp>
      <p:sp>
        <p:nvSpPr>
          <p:cNvPr id="97284" name="Text Box 5"/>
          <p:cNvSpPr txBox="1">
            <a:spLocks noChangeArrowheads="1"/>
          </p:cNvSpPr>
          <p:nvPr/>
        </p:nvSpPr>
        <p:spPr bwMode="auto">
          <a:xfrm>
            <a:off x="1219200" y="5410200"/>
            <a:ext cx="67056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Extend of continental glaciers 18,000 years BP.</a:t>
            </a:r>
          </a:p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Sea level was 100-125 m lower than present. </a:t>
            </a:r>
          </a:p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Bering land bridge </a:t>
            </a:r>
            <a:r>
              <a:rPr lang="en-US" sz="2000" b="1" dirty="0" smtClean="0">
                <a:solidFill>
                  <a:srgbClr val="000000"/>
                </a:solidFill>
              </a:rPr>
              <a:t>between </a:t>
            </a:r>
            <a:r>
              <a:rPr lang="en-US" sz="2000" b="1" dirty="0">
                <a:solidFill>
                  <a:srgbClr val="000000"/>
                </a:solidFill>
              </a:rPr>
              <a:t>Siberia and Alaska.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6869"/>
            <a:ext cx="9144000" cy="348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Milankovich</a:t>
            </a:r>
            <a:r>
              <a:rPr lang="en-US" dirty="0" smtClean="0"/>
              <a:t> Cycles and Ice Ages</a:t>
            </a:r>
            <a:endParaRPr lang="en-US" dirty="0"/>
          </a:p>
        </p:txBody>
      </p:sp>
      <p:pic>
        <p:nvPicPr>
          <p:cNvPr id="8" name="Milankovich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838200"/>
            <a:ext cx="3454400" cy="4902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1077" y="2912533"/>
            <a:ext cx="25516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hlinkClick r:id="rId5"/>
              </a:rPr>
              <a:t>http://www.sciencecourseware.org/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1219200"/>
            <a:ext cx="4268191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Eccentricity (100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phelion/perihelion distance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Currently 153/148 million km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7% difference in solar intensity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       can be nearly 30% difference</a:t>
            </a: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Obliquity (41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T</a:t>
            </a:r>
            <a:r>
              <a:rPr lang="en-US" sz="2000" dirty="0" smtClean="0">
                <a:solidFill>
                  <a:schemeClr val="tx1"/>
                </a:solidFill>
              </a:rPr>
              <a:t>ilt of earth’s axis 21.5</a:t>
            </a:r>
            <a:r>
              <a:rPr lang="en-US" sz="2000" dirty="0">
                <a:solidFill>
                  <a:schemeClr val="tx1"/>
                </a:solidFill>
              </a:rPr>
              <a:t>°</a:t>
            </a:r>
            <a:r>
              <a:rPr lang="en-US" sz="2000" dirty="0" smtClean="0">
                <a:solidFill>
                  <a:schemeClr val="tx1"/>
                </a:solidFill>
              </a:rPr>
              <a:t>-24.5°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Currently 23.5</a:t>
            </a:r>
            <a:r>
              <a:rPr lang="en-US" sz="2000" dirty="0">
                <a:solidFill>
                  <a:schemeClr val="tx1"/>
                </a:solidFill>
              </a:rPr>
              <a:t>°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Precession (26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Wobble of earth’s axis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Affects perihelion-season phasing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18949" b="-1055"/>
          <a:stretch/>
        </p:blipFill>
        <p:spPr>
          <a:xfrm>
            <a:off x="4612433" y="5410200"/>
            <a:ext cx="3693367" cy="1188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7187" y="5791200"/>
            <a:ext cx="2531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Ice ices favored by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Summer </a:t>
            </a:r>
            <a:r>
              <a:rPr lang="en-US" sz="2000" dirty="0">
                <a:solidFill>
                  <a:schemeClr val="tx1"/>
                </a:solidFill>
              </a:rPr>
              <a:t>aphelion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Large eccentricity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47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3200" dirty="0"/>
              <a:t>How far in the past can tree ring analysis be used as a proxy to estimate climate change?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23114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 100-200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1000-2000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10,000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-20,000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One to two million years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7510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3200" dirty="0"/>
              <a:t>How far in the past can tree ring analysis be used as a proxy to estimate climate change?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23114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 100-200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latin typeface="Arial"/>
              </a:rPr>
              <a:t>1000-2000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10,000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-20,000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One to two million years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829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0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975"/>
            <a:ext cx="9144000" cy="655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540 Mya of Climate Change from O</a:t>
            </a:r>
            <a:r>
              <a:rPr lang="en-US" baseline="-25000" dirty="0">
                <a:ea typeface="ＭＳ Ｐゴシック" pitchFamily="-1" charset="-128"/>
                <a:cs typeface="ＭＳ Ｐゴシック" pitchFamily="-1" charset="-128"/>
              </a:rPr>
              <a:t>18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76804" name="Text Box 1042"/>
          <p:cNvSpPr txBox="1">
            <a:spLocks noChangeArrowheads="1"/>
          </p:cNvSpPr>
          <p:nvPr/>
        </p:nvSpPr>
        <p:spPr bwMode="auto">
          <a:xfrm>
            <a:off x="5943600" y="1151468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dirty="0">
                <a:hlinkClick r:id="rId4"/>
              </a:rPr>
              <a:t>http://en.wikipedia.org/wiki/Oxygen_isotope_ratio_cycle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1127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5512"/>
            <a:ext cx="9144000" cy="6549421"/>
          </a:xfrm>
          <a:prstGeom prst="rect">
            <a:avLst/>
          </a:prstGeom>
        </p:spPr>
      </p:pic>
      <p:sp>
        <p:nvSpPr>
          <p:cNvPr id="7680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540 Mya of Climate Change </a:t>
            </a:r>
            <a:r>
              <a:rPr lang="en-US" sz="3200" dirty="0" smtClean="0">
                <a:ea typeface="ＭＳ Ｐゴシック" pitchFamily="-1" charset="-128"/>
                <a:cs typeface="ＭＳ Ｐゴシック" pitchFamily="-1" charset="-128"/>
              </a:rPr>
              <a:t>from Ocean </a:t>
            </a:r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O</a:t>
            </a:r>
            <a:r>
              <a:rPr lang="en-US" sz="3200" baseline="-25000" dirty="0">
                <a:ea typeface="ＭＳ Ｐゴシック" pitchFamily="-1" charset="-128"/>
                <a:cs typeface="ＭＳ Ｐゴシック" pitchFamily="-1" charset="-128"/>
              </a:rPr>
              <a:t>18</a:t>
            </a:r>
            <a:endParaRPr lang="en-US" sz="32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76804" name="Text Box 1042"/>
          <p:cNvSpPr txBox="1">
            <a:spLocks noChangeArrowheads="1"/>
          </p:cNvSpPr>
          <p:nvPr/>
        </p:nvSpPr>
        <p:spPr bwMode="auto">
          <a:xfrm>
            <a:off x="245536" y="1168398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dirty="0">
                <a:hlinkClick r:id="rId4"/>
              </a:rPr>
              <a:t>http://en.wikipedia.org/wiki/Oxygen_isotope_ratio_cycle</a:t>
            </a:r>
            <a:endParaRPr lang="en-US" sz="14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40201" y="4419600"/>
            <a:ext cx="3657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b="1" dirty="0">
                <a:solidFill>
                  <a:schemeClr val="tx1"/>
                </a:solidFill>
              </a:rPr>
              <a:t>Proxy for ocean temperatures</a:t>
            </a:r>
          </a:p>
          <a:p>
            <a:pPr algn="l"/>
            <a:r>
              <a:rPr lang="en-US" sz="1800" b="1" dirty="0" smtClean="0">
                <a:solidFill>
                  <a:srgbClr val="000000"/>
                </a:solidFill>
              </a:rPr>
              <a:t>Low </a:t>
            </a:r>
            <a:r>
              <a:rPr lang="en-US" sz="1800" b="1" dirty="0">
                <a:solidFill>
                  <a:srgbClr val="000000"/>
                </a:solidFill>
              </a:rPr>
              <a:t>O</a:t>
            </a:r>
            <a:r>
              <a:rPr lang="en-US" sz="1800" b="1" baseline="30000" dirty="0">
                <a:solidFill>
                  <a:srgbClr val="000000"/>
                </a:solidFill>
              </a:rPr>
              <a:t>18</a:t>
            </a:r>
            <a:r>
              <a:rPr lang="en-US" sz="1800" b="1" dirty="0">
                <a:solidFill>
                  <a:srgbClr val="000000"/>
                </a:solidFill>
              </a:rPr>
              <a:t>/</a:t>
            </a:r>
            <a:r>
              <a:rPr lang="en-US" sz="1800" b="1" dirty="0" smtClean="0">
                <a:solidFill>
                  <a:srgbClr val="000000"/>
                </a:solidFill>
              </a:rPr>
              <a:t>O</a:t>
            </a:r>
            <a:r>
              <a:rPr lang="en-US" sz="1800" b="1" baseline="30000" dirty="0" smtClean="0">
                <a:solidFill>
                  <a:srgbClr val="000000"/>
                </a:solidFill>
              </a:rPr>
              <a:t>16</a:t>
            </a:r>
            <a:r>
              <a:rPr lang="en-US" sz="1800" b="1" dirty="0" smtClean="0">
                <a:solidFill>
                  <a:srgbClr val="000000"/>
                </a:solidFill>
              </a:rPr>
              <a:t> shells ⇒ </a:t>
            </a:r>
            <a:r>
              <a:rPr lang="en-US" sz="1800" b="1" dirty="0" smtClean="0">
                <a:solidFill>
                  <a:srgbClr val="000000"/>
                </a:solidFill>
                <a:latin typeface="+mn-lt"/>
                <a:ea typeface="Wingdings"/>
                <a:cs typeface="Wingdings"/>
                <a:sym typeface="Wingdings"/>
              </a:rPr>
              <a:t>W</a:t>
            </a:r>
            <a:r>
              <a:rPr lang="en-US" sz="1800" b="1" dirty="0" smtClean="0">
                <a:solidFill>
                  <a:srgbClr val="000000"/>
                </a:solidFill>
                <a:sym typeface="Wingdings"/>
              </a:rPr>
              <a:t>arm</a:t>
            </a: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354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0" y="5867400"/>
            <a:ext cx="4114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  <a:latin typeface="Times"/>
                <a:cs typeface="Times"/>
              </a:rPr>
              <a:t>http://nai.nasa.gov/newsletter/03182005/snowball.jpg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Snowball </a:t>
            </a:r>
            <a:r>
              <a:rPr lang="en-US" sz="3200" dirty="0" smtClean="0">
                <a:ea typeface="ＭＳ Ｐゴシック" pitchFamily="-1" charset="-128"/>
                <a:cs typeface="ＭＳ Ｐゴシック" pitchFamily="-1" charset="-128"/>
              </a:rPr>
              <a:t>Earth? The </a:t>
            </a:r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Evidence</a:t>
            </a:r>
            <a:endParaRPr lang="en-US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809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3835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295400"/>
            <a:ext cx="4800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2" name="Text Box 8"/>
          <p:cNvSpPr txBox="1">
            <a:spLocks noChangeArrowheads="1"/>
          </p:cNvSpPr>
          <p:nvPr/>
        </p:nvSpPr>
        <p:spPr bwMode="auto">
          <a:xfrm>
            <a:off x="5105400" y="3995738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b="1" dirty="0">
                <a:solidFill>
                  <a:srgbClr val="FEDD4D"/>
                </a:solidFill>
              </a:rPr>
              <a:t>dropstones</a:t>
            </a:r>
          </a:p>
        </p:txBody>
      </p:sp>
      <p:sp>
        <p:nvSpPr>
          <p:cNvPr id="80903" name="Text Box 9"/>
          <p:cNvSpPr txBox="1">
            <a:spLocks noChangeArrowheads="1"/>
          </p:cNvSpPr>
          <p:nvPr/>
        </p:nvSpPr>
        <p:spPr bwMode="auto">
          <a:xfrm>
            <a:off x="4267200" y="4648200"/>
            <a:ext cx="46482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dirty="0">
                <a:solidFill>
                  <a:srgbClr val="000000"/>
                </a:solidFill>
                <a:latin typeface="Times"/>
                <a:cs typeface="Times"/>
              </a:rPr>
              <a:t>http://www-eps.harvard.edu/people/faculty/hoffman/Snowball-fig11.jpg</a:t>
            </a:r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4800600" y="168275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b="1" dirty="0">
                <a:solidFill>
                  <a:srgbClr val="FEDD4D"/>
                </a:solidFill>
              </a:rPr>
              <a:t>cap carbonates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572000" y="4999672"/>
            <a:ext cx="4267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latin typeface="Times"/>
                <a:cs typeface="Times"/>
              </a:rPr>
              <a:t>Basic physics are understood: Runaway ice-albedo feedback</a:t>
            </a:r>
          </a:p>
          <a:p>
            <a:pPr algn="l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Did all of the tropics freeze?         How </a:t>
            </a:r>
            <a:r>
              <a:rPr lang="en-US" sz="2000" b="1" dirty="0">
                <a:solidFill>
                  <a:srgbClr val="000000"/>
                </a:solidFill>
                <a:latin typeface="Times"/>
                <a:cs typeface="Times"/>
              </a:rPr>
              <a:t>does earth thaw? </a:t>
            </a: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CO</a:t>
            </a:r>
            <a:r>
              <a:rPr lang="en-US" sz="2000" b="1" baseline="-25000" dirty="0" smtClean="0">
                <a:solidFill>
                  <a:srgbClr val="000000"/>
                </a:solidFill>
                <a:latin typeface="Times"/>
                <a:cs typeface="Times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 increase?</a:t>
            </a:r>
            <a:endParaRPr lang="en-US" sz="2000" b="1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34404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Long-Term Climate Change</a:t>
            </a:r>
          </a:p>
        </p:txBody>
      </p:sp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267200"/>
            <a:ext cx="8077200" cy="2057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250 million years ago, the world’s landmasses were joined together and formed a super continent termed Pangea.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As continents drifted apart to their present configuration, they moved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to </a:t>
            </a: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different latitude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bands, created/closed ocean basins and causeways. </a:t>
            </a:r>
            <a:endParaRPr lang="en-US" sz="20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This altered </a:t>
            </a: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prevailing </a:t>
            </a:r>
            <a:r>
              <a:rPr lang="en-US" sz="20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winds </a:t>
            </a:r>
            <a:r>
              <a:rPr lang="en-US" sz="2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and </a:t>
            </a:r>
            <a:r>
              <a:rPr lang="en-US" sz="20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ocean currents.</a:t>
            </a:r>
            <a:endParaRPr lang="en-US" sz="2000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81000" y="1524000"/>
            <a:ext cx="8305800" cy="2684463"/>
            <a:chOff x="240" y="1200"/>
            <a:chExt cx="5232" cy="1691"/>
          </a:xfrm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315" y="1200"/>
              <a:ext cx="5136" cy="1691"/>
              <a:chOff x="273" y="1200"/>
              <a:chExt cx="5136" cy="1691"/>
            </a:xfrm>
          </p:grpSpPr>
          <p:graphicFrame>
            <p:nvGraphicFramePr>
              <p:cNvPr id="91138" name="Object 2"/>
              <p:cNvGraphicFramePr>
                <a:graphicFrameLocks noChangeAspect="1"/>
              </p:cNvGraphicFramePr>
              <p:nvPr/>
            </p:nvGraphicFramePr>
            <p:xfrm>
              <a:off x="273" y="1200"/>
              <a:ext cx="5136" cy="16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0013" name="Photo Editor Photo" r:id="rId4" imgW="9838095" imgH="3238952" progId="">
                      <p:embed/>
                    </p:oleObj>
                  </mc:Choice>
                  <mc:Fallback>
                    <p:oleObj name="Photo Editor Photo" r:id="rId4" imgW="9838095" imgH="3238952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3" y="1200"/>
                            <a:ext cx="5136" cy="169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8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1146" name="Text Box 4"/>
              <p:cNvSpPr txBox="1">
                <a:spLocks noChangeArrowheads="1"/>
              </p:cNvSpPr>
              <p:nvPr/>
            </p:nvSpPr>
            <p:spPr bwMode="auto">
              <a:xfrm>
                <a:off x="1008" y="1584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NA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47" name="Text Box 5"/>
              <p:cNvSpPr txBox="1">
                <a:spLocks noChangeArrowheads="1"/>
              </p:cNvSpPr>
              <p:nvPr/>
            </p:nvSpPr>
            <p:spPr bwMode="auto">
              <a:xfrm>
                <a:off x="4272" y="1440"/>
                <a:ext cx="48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E-A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48" name="Text Box 6"/>
              <p:cNvSpPr txBox="1">
                <a:spLocks noChangeArrowheads="1"/>
              </p:cNvSpPr>
              <p:nvPr/>
            </p:nvSpPr>
            <p:spPr bwMode="auto">
              <a:xfrm>
                <a:off x="1296" y="2112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Af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49" name="Text Box 7"/>
              <p:cNvSpPr txBox="1">
                <a:spLocks noChangeArrowheads="1"/>
              </p:cNvSpPr>
              <p:nvPr/>
            </p:nvSpPr>
            <p:spPr bwMode="auto">
              <a:xfrm>
                <a:off x="960" y="2160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SA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0" name="Text Box 8"/>
              <p:cNvSpPr txBox="1">
                <a:spLocks noChangeArrowheads="1"/>
              </p:cNvSpPr>
              <p:nvPr/>
            </p:nvSpPr>
            <p:spPr bwMode="auto">
              <a:xfrm>
                <a:off x="1611" y="2283"/>
                <a:ext cx="57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India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1" name="Text Box 9"/>
              <p:cNvSpPr txBox="1">
                <a:spLocks noChangeArrowheads="1"/>
              </p:cNvSpPr>
              <p:nvPr/>
            </p:nvSpPr>
            <p:spPr bwMode="auto">
              <a:xfrm>
                <a:off x="3072" y="1440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NA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2" name="Text Box 10"/>
              <p:cNvSpPr txBox="1">
                <a:spLocks noChangeArrowheads="1"/>
              </p:cNvSpPr>
              <p:nvPr/>
            </p:nvSpPr>
            <p:spPr bwMode="auto">
              <a:xfrm>
                <a:off x="4327" y="1677"/>
                <a:ext cx="57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India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3" name="Text Box 11"/>
              <p:cNvSpPr txBox="1">
                <a:spLocks noChangeArrowheads="1"/>
              </p:cNvSpPr>
              <p:nvPr/>
            </p:nvSpPr>
            <p:spPr bwMode="auto">
              <a:xfrm>
                <a:off x="3874" y="1769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Af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4" name="Text Box 12"/>
              <p:cNvSpPr txBox="1">
                <a:spLocks noChangeArrowheads="1"/>
              </p:cNvSpPr>
              <p:nvPr/>
            </p:nvSpPr>
            <p:spPr bwMode="auto">
              <a:xfrm>
                <a:off x="3168" y="1967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SA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5" name="Text Box 13"/>
              <p:cNvSpPr txBox="1">
                <a:spLocks noChangeArrowheads="1"/>
              </p:cNvSpPr>
              <p:nvPr/>
            </p:nvSpPr>
            <p:spPr bwMode="auto">
              <a:xfrm>
                <a:off x="1584" y="1584"/>
                <a:ext cx="52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E-A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6" name="Text Box 14"/>
              <p:cNvSpPr txBox="1">
                <a:spLocks noChangeArrowheads="1"/>
              </p:cNvSpPr>
              <p:nvPr/>
            </p:nvSpPr>
            <p:spPr bwMode="auto">
              <a:xfrm>
                <a:off x="1440" y="2572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Ant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7" name="Text Box 15"/>
              <p:cNvSpPr txBox="1">
                <a:spLocks noChangeArrowheads="1"/>
              </p:cNvSpPr>
              <p:nvPr/>
            </p:nvSpPr>
            <p:spPr bwMode="auto">
              <a:xfrm>
                <a:off x="1961" y="2420"/>
                <a:ext cx="48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Aus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8" name="Text Box 16"/>
              <p:cNvSpPr txBox="1">
                <a:spLocks noChangeArrowheads="1"/>
              </p:cNvSpPr>
              <p:nvPr/>
            </p:nvSpPr>
            <p:spPr bwMode="auto">
              <a:xfrm>
                <a:off x="3915" y="2565"/>
                <a:ext cx="43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Ant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159" name="Text Box 17"/>
              <p:cNvSpPr txBox="1">
                <a:spLocks noChangeArrowheads="1"/>
              </p:cNvSpPr>
              <p:nvPr/>
            </p:nvSpPr>
            <p:spPr bwMode="auto">
              <a:xfrm>
                <a:off x="4752" y="2064"/>
                <a:ext cx="48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Aus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1143" name="Text Box 22"/>
            <p:cNvSpPr txBox="1">
              <a:spLocks noChangeArrowheads="1"/>
            </p:cNvSpPr>
            <p:nvPr/>
          </p:nvSpPr>
          <p:spPr bwMode="auto">
            <a:xfrm>
              <a:off x="240" y="2716"/>
              <a:ext cx="768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100" b="1" dirty="0"/>
                <a:t>180 M BP</a:t>
              </a:r>
              <a:endParaRPr lang="en-US" sz="1100" dirty="0"/>
            </a:p>
          </p:txBody>
        </p:sp>
        <p:sp>
          <p:nvSpPr>
            <p:cNvPr id="91144" name="Text Box 23"/>
            <p:cNvSpPr txBox="1">
              <a:spLocks noChangeArrowheads="1"/>
            </p:cNvSpPr>
            <p:nvPr/>
          </p:nvSpPr>
          <p:spPr bwMode="auto">
            <a:xfrm>
              <a:off x="2880" y="2716"/>
              <a:ext cx="768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100" b="1" dirty="0"/>
                <a:t>Today</a:t>
              </a:r>
              <a:endParaRPr lang="en-US" sz="1100" dirty="0"/>
            </a:p>
          </p:txBody>
        </p:sp>
        <p:sp>
          <p:nvSpPr>
            <p:cNvPr id="91145" name="Text Box 24"/>
            <p:cNvSpPr txBox="1">
              <a:spLocks noChangeArrowheads="1"/>
            </p:cNvSpPr>
            <p:nvPr/>
          </p:nvSpPr>
          <p:spPr bwMode="auto">
            <a:xfrm>
              <a:off x="4560" y="2716"/>
              <a:ext cx="91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50" b="1" dirty="0"/>
                <a:t>Ahrens, Fig 13.6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716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8465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Long-Term Climate Change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648200"/>
            <a:ext cx="8077200" cy="2057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250 million years ago, the world’s landmasses were joined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and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formed a super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continent,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Pangea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that split into the seven continents of today.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As continents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drifted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apart to their present configuration, they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moved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to different latitude bands,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opened/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closed ocean basins and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seaways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.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Altered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prevailing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ＭＳ Ｐゴシック" pitchFamily="-1" charset="-128"/>
                <a:cs typeface="Times New Roman"/>
              </a:rPr>
              <a:t>winds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and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ＭＳ Ｐゴシック" pitchFamily="-1" charset="-128"/>
                <a:cs typeface="Times New Roman"/>
              </a:rPr>
              <a:t>ocean currents.</a:t>
            </a:r>
            <a:endParaRPr lang="en-US" sz="2000" dirty="0">
              <a:solidFill>
                <a:srgbClr val="FF0000"/>
              </a:solidFill>
              <a:latin typeface="Times New Roman"/>
              <a:ea typeface="ＭＳ Ｐゴシック" pitchFamily="-1" charset="-128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14966"/>
            <a:ext cx="55118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4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3445933" y="0"/>
            <a:ext cx="5715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Glaciation of Antarctica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3962400" y="1371600"/>
            <a:ext cx="4876800" cy="4953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40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Antarctica separated from Australia, at which time the first iced began to form on the continent. Before then, the Antarctic climate was mostly tropical or sub-tropical.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23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Antarctica separated from South America resulting in the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ircumpolar Current. 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3468015" cy="6858000"/>
            <a:chOff x="0" y="0"/>
            <a:chExt cx="3468015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468015" cy="6858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752600" y="4883203"/>
              <a:ext cx="13716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solidFill>
                    <a:schemeClr val="bg1"/>
                  </a:solidFill>
                  <a:latin typeface="Arial"/>
                  <a:cs typeface="Arial"/>
                </a:rPr>
                <a:t>Antarctic</a:t>
              </a:r>
            </a:p>
            <a:p>
              <a:r>
                <a:rPr lang="en-US" sz="1400" i="1" dirty="0" smtClean="0">
                  <a:solidFill>
                    <a:schemeClr val="bg1"/>
                  </a:solidFill>
                  <a:latin typeface="Arial"/>
                  <a:cs typeface="Arial"/>
                </a:rPr>
                <a:t>Circumpolar Current</a:t>
              </a:r>
              <a:endParaRPr lang="en-US" sz="1400" i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667000" y="6502513"/>
            <a:ext cx="74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hlinkClick r:id="rId4"/>
              </a:rPr>
              <a:t>Link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6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4343400"/>
            <a:ext cx="8297333" cy="2362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10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ago,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North America and South America were separated.         Water flowed between the Pacific Ocean to the Atlantic Oceans through the Central American Seaway.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5 </a:t>
            </a:r>
            <a:r>
              <a:rPr lang="en-US" sz="2000" b="1" dirty="0" err="1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ago, the Seaway closed and flow between the two oceans ceased.         The Gulf Stream then began to strengthen. The changes in ocean currents may have set the stage for the glacial-interglacial periods of the Northern Hemisphere that began ~2.7 </a:t>
            </a:r>
            <a:r>
              <a:rPr lang="en-US" sz="2000" b="1" dirty="0" err="1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and continue today.</a:t>
            </a:r>
            <a:endParaRPr lang="en-US" sz="2000" dirty="0">
              <a:solidFill>
                <a:srgbClr val="FF0000"/>
              </a:solidFill>
              <a:latin typeface="Times New Roman"/>
              <a:ea typeface="ＭＳ Ｐゴシック" pitchFamily="-1" charset="-128"/>
              <a:cs typeface="Times New Roman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134535"/>
            <a:ext cx="9165336" cy="2984500"/>
            <a:chOff x="0" y="1371600"/>
            <a:chExt cx="9165336" cy="2984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3400" y="1371600"/>
              <a:ext cx="3175000" cy="29845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l="1" r="928"/>
            <a:stretch/>
          </p:blipFill>
          <p:spPr>
            <a:xfrm>
              <a:off x="6019800" y="1371600"/>
              <a:ext cx="3145536" cy="2984500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371600"/>
              <a:ext cx="3175000" cy="29845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09371" y="3962400"/>
              <a:ext cx="7430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FFFF"/>
                  </a:solidFill>
                  <a:hlinkClick r:id="rId6"/>
                </a:rPr>
                <a:t>Link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Formation </a:t>
            </a:r>
            <a:r>
              <a:rPr lang="en-US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of the </a:t>
            </a:r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Gulf Stream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59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3200" dirty="0"/>
              <a:t>How far in the past can tree ring analysis be used as a proxy to estimate climate change?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23114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1000-2000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10,000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-20,000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One to two million years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74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3200" dirty="0"/>
              <a:t>How far in the past can tree ring analysis be used as a proxy to estimate climate change?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667" y="2032000"/>
            <a:ext cx="7399866" cy="23114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>
                <a:latin typeface="Arial"/>
              </a:rPr>
              <a:t>1000-2000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10,000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-20,000 years</a:t>
            </a:r>
          </a:p>
          <a:p>
            <a:pPr marL="514350" indent="-514350" algn="l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Arial"/>
              </a:rPr>
              <a:t>One to two million years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451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sz="2800" b="0" dirty="0" smtClean="0">
                <a:ea typeface="ＭＳ Ｐゴシック" pitchFamily="-1" charset="-128"/>
                <a:cs typeface="ＭＳ Ｐゴシック" pitchFamily="-1" charset="-128"/>
              </a:rPr>
              <a:t>Composition of the Earth’s atmosphere has </a:t>
            </a:r>
            <a:r>
              <a:rPr lang="en-US" sz="2800" b="0" dirty="0">
                <a:ea typeface="ＭＳ Ｐゴシック" pitchFamily="-1" charset="-128"/>
                <a:cs typeface="ＭＳ Ｐゴシック" pitchFamily="-1" charset="-128"/>
              </a:rPr>
              <a:t>changed radically through the </a:t>
            </a:r>
            <a:r>
              <a:rPr lang="en-US" sz="2800" b="0" dirty="0" smtClean="0">
                <a:ea typeface="ＭＳ Ｐゴシック" pitchFamily="-1" charset="-128"/>
                <a:cs typeface="ＭＳ Ｐゴシック" pitchFamily="-1" charset="-128"/>
              </a:rPr>
              <a:t>ages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89091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527175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Text Box 1028"/>
          <p:cNvSpPr txBox="1">
            <a:spLocks noChangeArrowheads="1"/>
          </p:cNvSpPr>
          <p:nvPr/>
        </p:nvSpPr>
        <p:spPr bwMode="auto">
          <a:xfrm>
            <a:off x="5410200" y="6400800"/>
            <a:ext cx="358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http://www.ozh2o.com/atmos.jpg</a:t>
            </a:r>
          </a:p>
        </p:txBody>
      </p:sp>
      <p:sp>
        <p:nvSpPr>
          <p:cNvPr id="89093" name="Oval 1029"/>
          <p:cNvSpPr>
            <a:spLocks noChangeArrowheads="1"/>
          </p:cNvSpPr>
          <p:nvPr/>
        </p:nvSpPr>
        <p:spPr bwMode="auto">
          <a:xfrm>
            <a:off x="5943600" y="4381500"/>
            <a:ext cx="12192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094" name="Text Box 1030"/>
          <p:cNvSpPr txBox="1">
            <a:spLocks noChangeArrowheads="1"/>
          </p:cNvSpPr>
          <p:nvPr/>
        </p:nvSpPr>
        <p:spPr bwMode="auto">
          <a:xfrm>
            <a:off x="2444219" y="3496732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Dimmer Sun</a:t>
            </a:r>
          </a:p>
        </p:txBody>
      </p:sp>
      <p:sp>
        <p:nvSpPr>
          <p:cNvPr id="89095" name="Text Box 1031"/>
          <p:cNvSpPr txBox="1">
            <a:spLocks noChangeArrowheads="1"/>
          </p:cNvSpPr>
          <p:nvPr/>
        </p:nvSpPr>
        <p:spPr bwMode="auto">
          <a:xfrm>
            <a:off x="4436531" y="3496732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Brighter Sun</a:t>
            </a:r>
          </a:p>
        </p:txBody>
      </p:sp>
      <p:sp>
        <p:nvSpPr>
          <p:cNvPr id="89096" name="Line 1032"/>
          <p:cNvSpPr>
            <a:spLocks noChangeShapeType="1"/>
          </p:cNvSpPr>
          <p:nvPr/>
        </p:nvSpPr>
        <p:spPr bwMode="auto">
          <a:xfrm>
            <a:off x="2607733" y="3897313"/>
            <a:ext cx="3733800" cy="0"/>
          </a:xfrm>
          <a:prstGeom prst="line">
            <a:avLst/>
          </a:prstGeom>
          <a:noFill/>
          <a:ln w="5715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0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747713"/>
            <a:ext cx="7772400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 Box 1027"/>
          <p:cNvSpPr txBox="1">
            <a:spLocks noChangeArrowheads="1"/>
          </p:cNvSpPr>
          <p:nvPr/>
        </p:nvSpPr>
        <p:spPr bwMode="auto">
          <a:xfrm>
            <a:off x="6553200" y="6505574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>
                <a:latin typeface="Arial" pitchFamily="-1" charset="0"/>
                <a:ea typeface="ＭＳ Ｐゴシック" pitchFamily="-1" charset="-128"/>
                <a:cs typeface="ＭＳ Ｐゴシック" pitchFamily="-1" charset="-128"/>
                <a:hlinkClick r:id="rId4"/>
              </a:rPr>
              <a:t>http://upload.wikipedia.org/</a:t>
            </a:r>
            <a:endParaRPr lang="en-US" sz="1400" dirty="0"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87044" name="Rectangle 102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pitchFamily="-1" charset="-128"/>
                <a:cs typeface="ＭＳ Ｐゴシック" pitchFamily="-1" charset="-128"/>
              </a:rPr>
              <a:t>Life is responsible for the “recent” rise of oxygen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87045" name="Text Box 1029"/>
          <p:cNvSpPr txBox="1">
            <a:spLocks noChangeArrowheads="1"/>
          </p:cNvSpPr>
          <p:nvPr/>
        </p:nvSpPr>
        <p:spPr bwMode="auto">
          <a:xfrm>
            <a:off x="4309534" y="4292024"/>
            <a:ext cx="344646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Use of sunlight </a:t>
            </a:r>
            <a:r>
              <a:rPr lang="en-US" sz="1600" b="1" dirty="0" smtClean="0">
                <a:solidFill>
                  <a:srgbClr val="000000"/>
                </a:solidFill>
              </a:rPr>
              <a:t>for metabolism. Oxygen </a:t>
            </a:r>
            <a:r>
              <a:rPr lang="en-US" sz="1600" b="1" dirty="0">
                <a:solidFill>
                  <a:srgbClr val="000000"/>
                </a:solidFill>
              </a:rPr>
              <a:t>is a byproduct</a:t>
            </a:r>
            <a:r>
              <a:rPr lang="en-US" sz="1600" b="1" dirty="0" smtClean="0">
                <a:solidFill>
                  <a:srgbClr val="000000"/>
                </a:solidFill>
              </a:rPr>
              <a:t>. 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87046" name="Text Box 1030"/>
          <p:cNvSpPr txBox="1">
            <a:spLocks noChangeArrowheads="1"/>
          </p:cNvSpPr>
          <p:nvPr/>
        </p:nvSpPr>
        <p:spPr bwMode="auto">
          <a:xfrm>
            <a:off x="5485870" y="3615266"/>
            <a:ext cx="367506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Use of oxygen for metabolism. </a:t>
            </a:r>
            <a:r>
              <a:rPr lang="en-US" sz="1600" b="1" dirty="0" smtClean="0">
                <a:solidFill>
                  <a:srgbClr val="000000"/>
                </a:solidFill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</a:rPr>
              <a:t>O </a:t>
            </a:r>
            <a:r>
              <a:rPr lang="en-US" sz="1600" b="1" dirty="0">
                <a:solidFill>
                  <a:srgbClr val="000000"/>
                </a:solidFill>
              </a:rPr>
              <a:t>and CO2 are byproducts.</a:t>
            </a:r>
          </a:p>
        </p:txBody>
      </p:sp>
      <p:sp>
        <p:nvSpPr>
          <p:cNvPr id="87047" name="Text Box 1031"/>
          <p:cNvSpPr txBox="1">
            <a:spLocks noChangeArrowheads="1"/>
          </p:cNvSpPr>
          <p:nvPr/>
        </p:nvSpPr>
        <p:spPr bwMode="auto">
          <a:xfrm>
            <a:off x="6578601" y="2759556"/>
            <a:ext cx="2133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 err="1" smtClean="0">
                <a:solidFill>
                  <a:srgbClr val="000000"/>
                </a:solidFill>
              </a:rPr>
              <a:t>Multicell</a:t>
            </a:r>
            <a:r>
              <a:rPr lang="en-US" sz="1600" b="1" dirty="0" smtClean="0">
                <a:solidFill>
                  <a:srgbClr val="000000"/>
                </a:solidFill>
              </a:rPr>
              <a:t> organisms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87048" name="Text Box 1032"/>
          <p:cNvSpPr txBox="1">
            <a:spLocks noChangeArrowheads="1"/>
          </p:cNvSpPr>
          <p:nvPr/>
        </p:nvSpPr>
        <p:spPr bwMode="auto">
          <a:xfrm>
            <a:off x="6907740" y="1952096"/>
            <a:ext cx="24384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700" b="1" dirty="0">
                <a:solidFill>
                  <a:schemeClr val="tx1"/>
                </a:solidFill>
                <a:latin typeface="Arial" pitchFamily="-1" charset="0"/>
              </a:rPr>
              <a:t>Cambrian </a:t>
            </a:r>
            <a:r>
              <a:rPr lang="en-US" sz="1700" b="1" dirty="0" smtClean="0">
                <a:solidFill>
                  <a:schemeClr val="tx1"/>
                </a:solidFill>
                <a:latin typeface="Arial" pitchFamily="-1" charset="0"/>
              </a:rPr>
              <a:t>explosion</a:t>
            </a:r>
            <a:endParaRPr lang="en-US" sz="1700" b="1" dirty="0">
              <a:solidFill>
                <a:schemeClr val="tx1"/>
              </a:solidFill>
              <a:latin typeface="Arial" pitchFamily="-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0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Fingerprints of Climate Change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2220"/>
            <a:ext cx="9144000" cy="596571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 bwMode="auto">
          <a:xfrm>
            <a:off x="6900334" y="1244601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7493001" y="3429000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762000" y="5334000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2116667" y="2667000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4800600" y="3090334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2887132" y="5240867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5046133" y="5300134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Donut 19"/>
          <p:cNvSpPr/>
          <p:nvPr/>
        </p:nvSpPr>
        <p:spPr bwMode="auto">
          <a:xfrm>
            <a:off x="33866" y="1049867"/>
            <a:ext cx="2023534" cy="1066800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Donut 20"/>
          <p:cNvSpPr/>
          <p:nvPr/>
        </p:nvSpPr>
        <p:spPr bwMode="auto">
          <a:xfrm>
            <a:off x="2091266" y="778934"/>
            <a:ext cx="2819400" cy="956733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Donut 21"/>
          <p:cNvSpPr/>
          <p:nvPr/>
        </p:nvSpPr>
        <p:spPr bwMode="auto">
          <a:xfrm>
            <a:off x="6900334" y="5562600"/>
            <a:ext cx="2209800" cy="956733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Donut 23"/>
          <p:cNvSpPr/>
          <p:nvPr/>
        </p:nvSpPr>
        <p:spPr bwMode="auto">
          <a:xfrm>
            <a:off x="211667" y="3412067"/>
            <a:ext cx="1676400" cy="762000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962" y="5725180"/>
            <a:ext cx="1261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CO</a:t>
            </a:r>
            <a:r>
              <a:rPr lang="en-US" sz="1400" b="1" baseline="-25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2 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Uptake</a:t>
            </a:r>
          </a:p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Acidification</a:t>
            </a:r>
            <a:endParaRPr lang="en-US" sz="14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5691314"/>
            <a:ext cx="1864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Glacial Melt</a:t>
            </a:r>
            <a:endParaRPr lang="en-US" sz="1400" b="1" baseline="-25000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Thermal Expansion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953" y="4140201"/>
            <a:ext cx="1851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Warmer Temps</a:t>
            </a:r>
          </a:p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Higher Water Vapor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46855" y="6222999"/>
            <a:ext cx="1601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Longer</a:t>
            </a:r>
          </a:p>
          <a:p>
            <a:pPr algn="l"/>
            <a:r>
              <a:rPr lang="en-US" sz="1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G</a:t>
            </a:r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rowing Season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478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EF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3" y="761998"/>
            <a:ext cx="7594600" cy="5927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Fingerprints of Climate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03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flip="none" rotWithShape="1">
          <a:gsLst>
            <a:gs pos="17000">
              <a:srgbClr val="72A1C9"/>
            </a:gs>
            <a:gs pos="100000">
              <a:schemeClr val="tx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Fingerprints of Climate Change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266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5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723900"/>
          </a:xfrm>
        </p:spPr>
        <p:txBody>
          <a:bodyPr/>
          <a:lstStyle/>
          <a:p>
            <a:r>
              <a:rPr lang="en-US" dirty="0" smtClean="0"/>
              <a:t>Recent Glacial Retreat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762000"/>
            <a:ext cx="9144000" cy="3165231"/>
            <a:chOff x="-25400" y="990600"/>
            <a:chExt cx="9144000" cy="31652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990600"/>
              <a:ext cx="9144000" cy="316523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0800" y="3683001"/>
              <a:ext cx="23577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</a:rPr>
                <a:t>Muir Glacier AK 1941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20250" y="3683001"/>
              <a:ext cx="2364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</a:rPr>
                <a:t>Muir Glacier AK 2004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633131" y="4072466"/>
            <a:ext cx="4064000" cy="2529840"/>
            <a:chOff x="304800" y="3505200"/>
            <a:chExt cx="5080000" cy="31623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3505200"/>
              <a:ext cx="5080000" cy="31623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600200" y="4724400"/>
              <a:ext cx="1542109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smtClean="0"/>
                <a:t>144 glaciers</a:t>
              </a:r>
            </a:p>
            <a:p>
              <a:pPr algn="l"/>
              <a:r>
                <a:rPr lang="en-US" sz="1600" dirty="0" smtClean="0"/>
                <a:t>142 retreated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5839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87866" y="760307"/>
            <a:ext cx="8509000" cy="3108960"/>
            <a:chOff x="152400" y="1225975"/>
            <a:chExt cx="8509000" cy="31089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t="771" b="-1928"/>
            <a:stretch/>
          </p:blipFill>
          <p:spPr>
            <a:xfrm>
              <a:off x="152400" y="1225975"/>
              <a:ext cx="8509000" cy="310896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863155" y="3657600"/>
              <a:ext cx="2727529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 err="1">
                  <a:solidFill>
                    <a:srgbClr val="FFFFFF"/>
                  </a:solidFill>
                </a:rPr>
                <a:t>Qori</a:t>
              </a:r>
              <a:r>
                <a:rPr lang="en-US" sz="1600" b="1" dirty="0">
                  <a:solidFill>
                    <a:srgbClr val="FFFFFF"/>
                  </a:solidFill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</a:rPr>
                <a:t>Kalis</a:t>
              </a:r>
              <a:r>
                <a:rPr lang="en-US" sz="1600" b="1" dirty="0">
                  <a:solidFill>
                    <a:srgbClr val="FFFFFF"/>
                  </a:solidFill>
                </a:rPr>
                <a:t> 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Glacier, Andes</a:t>
              </a:r>
            </a:p>
            <a:p>
              <a:pPr algn="r"/>
              <a:r>
                <a:rPr lang="en-US" sz="1600" b="1" dirty="0" smtClean="0">
                  <a:solidFill>
                    <a:srgbClr val="FFFFFF"/>
                  </a:solidFill>
                </a:rPr>
                <a:t>Lonnie Thompson OSU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91066" y="3810000"/>
            <a:ext cx="8348134" cy="3063240"/>
            <a:chOff x="264015" y="3830947"/>
            <a:chExt cx="8574265" cy="30941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2090" t="1303" r="4870" b="52232"/>
            <a:stretch/>
          </p:blipFill>
          <p:spPr>
            <a:xfrm>
              <a:off x="264015" y="3844626"/>
              <a:ext cx="4101778" cy="30757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l="2030" t="51922" r="4304" b="2959"/>
            <a:stretch/>
          </p:blipFill>
          <p:spPr>
            <a:xfrm>
              <a:off x="4630800" y="3830947"/>
              <a:ext cx="4207480" cy="309418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483522" y="6247824"/>
            <a:ext cx="22892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FFFF"/>
                </a:solidFill>
              </a:rPr>
              <a:t>Rhone Glacier, Alps</a:t>
            </a:r>
            <a:endParaRPr lang="en-US" sz="1600" b="1" dirty="0">
              <a:solidFill>
                <a:srgbClr val="FFFFFF"/>
              </a:solidFill>
            </a:endParaRPr>
          </a:p>
          <a:p>
            <a:pPr algn="r"/>
            <a:r>
              <a:rPr lang="en-US" sz="1600" b="1" dirty="0" err="1" smtClean="0">
                <a:solidFill>
                  <a:srgbClr val="FFFFFF"/>
                </a:solidFill>
              </a:rPr>
              <a:t>blogs.ei.columbia.edu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723900"/>
          </a:xfrm>
        </p:spPr>
        <p:txBody>
          <a:bodyPr/>
          <a:lstStyle/>
          <a:p>
            <a:r>
              <a:rPr lang="en-US" dirty="0" smtClean="0"/>
              <a:t>More Glacial Retreat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6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Key Points: Climate Change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Three general climate change mechanisms: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Astronomical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Atmospheric composition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Earth’s surface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Humans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modify 2 on global scale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and 3 on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regional scale</a:t>
            </a:r>
            <a:endParaRPr lang="en-US" sz="2400" b="1" dirty="0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Are recent climate and weather changes due to natural causes or human activities?</a:t>
            </a:r>
          </a:p>
          <a:p>
            <a:pPr marL="609600" indent="-609600" algn="ctr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Next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Time: IPCC Projections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Attribution of recent change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Future change</a:t>
            </a:r>
            <a:endParaRPr lang="en-US" sz="24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Assignment for Next Lecture</a:t>
            </a:r>
            <a:r>
              <a:rPr lang="en-US" sz="4000" b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 b="1" i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Climate Change</a:t>
            </a:r>
            <a:endParaRPr lang="en-US" b="1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FF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Reading -</a:t>
            </a:r>
            <a:r>
              <a:rPr lang="en-US" sz="2800" b="1" dirty="0" smtClean="0">
                <a:solidFill>
                  <a:srgbClr val="00009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Ahrens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Pg. 397-428</a:t>
            </a:r>
            <a:endParaRPr lang="en-US" b="1" dirty="0">
              <a:solidFill>
                <a:srgbClr val="000000"/>
              </a:solidFill>
              <a:latin typeface="Times" pitchFamily="-1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i="1" dirty="0" smtClean="0">
                <a:solidFill>
                  <a:srgbClr val="000000"/>
                </a:solidFill>
                <a:latin typeface="Times" pitchFamily="-1" charset="0"/>
              </a:rPr>
              <a:t>Focus more </a:t>
            </a:r>
            <a:r>
              <a:rPr lang="en-US" b="1" i="1" dirty="0">
                <a:solidFill>
                  <a:srgbClr val="000000"/>
                </a:solidFill>
                <a:latin typeface="Times" pitchFamily="-1" charset="0"/>
              </a:rPr>
              <a:t>on the last half of chapter that </a:t>
            </a:r>
            <a:r>
              <a:rPr lang="en-US" b="1" i="1" dirty="0" smtClean="0">
                <a:solidFill>
                  <a:srgbClr val="000000"/>
                </a:solidFill>
                <a:latin typeface="Times" pitchFamily="-1" charset="0"/>
              </a:rPr>
              <a:t>deals   </a:t>
            </a:r>
            <a:r>
              <a:rPr lang="en-US" b="1" i="1" dirty="0">
                <a:solidFill>
                  <a:srgbClr val="000000"/>
                </a:solidFill>
                <a:latin typeface="Times" pitchFamily="-1" charset="0"/>
              </a:rPr>
              <a:t>with anthropogenic climate change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="1" dirty="0">
              <a:effectLst>
                <a:outerShdw blurRad="38100" dist="38100" dir="2700000" algn="tl">
                  <a:srgbClr val="FFFFFF"/>
                </a:outerShdw>
              </a:effectLst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FF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Questions for Review –</a:t>
            </a:r>
            <a:r>
              <a:rPr lang="en-US" sz="2800" b="1" dirty="0" smtClean="0"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Ahrens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Pg</a:t>
            </a:r>
            <a:r>
              <a:rPr lang="en-US" b="1" dirty="0">
                <a:solidFill>
                  <a:srgbClr val="000000"/>
                </a:solidFill>
                <a:latin typeface="Times" pitchFamily="-1" charset="0"/>
              </a:rPr>
              <a:t>. </a:t>
            </a: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428: 14, 16, 17, 20, 21</a:t>
            </a:r>
            <a:endParaRPr lang="en-US" sz="2400" dirty="0">
              <a:solidFill>
                <a:srgbClr val="000000"/>
              </a:solidFill>
              <a:latin typeface="Times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09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Default Design">
  <a:themeElements>
    <a:clrScheme name="Custom 5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CCFF"/>
      </a:hlink>
      <a:folHlink>
        <a:srgbClr val="4B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29285</TotalTime>
  <Words>1423</Words>
  <Application>Microsoft Macintosh PowerPoint</Application>
  <PresentationFormat>On-screen Show (4:3)</PresentationFormat>
  <Paragraphs>337</Paragraphs>
  <Slides>38</Slides>
  <Notes>23</Notes>
  <HiddenSlides>11</HiddenSlides>
  <MMClips>1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1_Default Design</vt:lpstr>
      <vt:lpstr>Blank Presentation</vt:lpstr>
      <vt:lpstr>3_Default Design</vt:lpstr>
      <vt:lpstr>Photo Editor Photo</vt:lpstr>
      <vt:lpstr>ATMO 170A1 MWF    Natural Climate Variability</vt:lpstr>
      <vt:lpstr>Which two primary pollutants are the cause of acid rain? </vt:lpstr>
      <vt:lpstr>Where and when is the “ozone hole” biggest?</vt:lpstr>
      <vt:lpstr>Where and when is the “ozone hole” biggest?</vt:lpstr>
      <vt:lpstr>What is Climate Change?</vt:lpstr>
      <vt:lpstr>Causes of Climate Change</vt:lpstr>
      <vt:lpstr>Causes of Climate Change</vt:lpstr>
      <vt:lpstr>Detecting Change With Proxies</vt:lpstr>
      <vt:lpstr>Unlocking “Stored” Climate Change</vt:lpstr>
      <vt:lpstr>Unlocking “Stored” Climate Change</vt:lpstr>
      <vt:lpstr>Unlocking “Stored” Climate Change</vt:lpstr>
      <vt:lpstr>Unlocking “Stored” Climate Change</vt:lpstr>
      <vt:lpstr>Unlocking “Stored” Climate Change</vt:lpstr>
      <vt:lpstr>Survey </vt:lpstr>
      <vt:lpstr>Survey </vt:lpstr>
      <vt:lpstr>Vostok Ice Core Record</vt:lpstr>
      <vt:lpstr>Most Recent Ice Age</vt:lpstr>
      <vt:lpstr>Milankovich Cycles and Ice Ages</vt:lpstr>
      <vt:lpstr>How far in the past can tree ring analysis be used as a proxy to estimate climate change?</vt:lpstr>
      <vt:lpstr>How far in the past can tree ring analysis be used as a proxy to estimate climate change?</vt:lpstr>
      <vt:lpstr>540 Mya of Climate Change from O18</vt:lpstr>
      <vt:lpstr>540 Mya of Climate Change from Ocean O18</vt:lpstr>
      <vt:lpstr>Snowball Earth? The Evidence</vt:lpstr>
      <vt:lpstr>Long-Term Climate Change</vt:lpstr>
      <vt:lpstr>Long-Term Climate Change</vt:lpstr>
      <vt:lpstr>Glaciation of Antarctica</vt:lpstr>
      <vt:lpstr>Formation of the Gulf Stream</vt:lpstr>
      <vt:lpstr>How far in the past can tree ring analysis be used as a proxy to estimate climate change?</vt:lpstr>
      <vt:lpstr>How far in the past can tree ring analysis be used as a proxy to estimate climate change?</vt:lpstr>
      <vt:lpstr>Composition of the Earth’s atmosphere has changed radically through the ages</vt:lpstr>
      <vt:lpstr>Life is responsible for the “recent” rise of oxygen</vt:lpstr>
      <vt:lpstr>Fingerprints of Climate Change</vt:lpstr>
      <vt:lpstr>Fingerprints of Climate Change</vt:lpstr>
      <vt:lpstr>Fingerprints of Climate Change</vt:lpstr>
      <vt:lpstr>Recent Glacial Retreat</vt:lpstr>
      <vt:lpstr>More Glacial Retreat</vt:lpstr>
      <vt:lpstr>Key Points: Climate Change</vt:lpstr>
      <vt:lpstr>Assignment for Next Lecture Climate Change</vt:lpstr>
    </vt:vector>
  </TitlesOfParts>
  <Company>University of Arizona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Weather, Climate &amp; Society ATMO 325  Global Energy Balance Greenhouse Effect Intro to Climate Modeling</dc:title>
  <dc:creator>Steven Mullen</dc:creator>
  <cp:lastModifiedBy>Steven Mullen</cp:lastModifiedBy>
  <cp:revision>211</cp:revision>
  <dcterms:created xsi:type="dcterms:W3CDTF">2011-11-29T14:35:10Z</dcterms:created>
  <dcterms:modified xsi:type="dcterms:W3CDTF">2016-11-28T18:21:32Z</dcterms:modified>
</cp:coreProperties>
</file>