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  <p:sldMasterId id="2147483711" r:id="rId2"/>
  </p:sldMasterIdLst>
  <p:notesMasterIdLst>
    <p:notesMasterId r:id="rId28"/>
  </p:notesMasterIdLst>
  <p:handoutMasterIdLst>
    <p:handoutMasterId r:id="rId29"/>
  </p:handoutMasterIdLst>
  <p:sldIdLst>
    <p:sldId id="551" r:id="rId3"/>
    <p:sldId id="414" r:id="rId4"/>
    <p:sldId id="418" r:id="rId5"/>
    <p:sldId id="501" r:id="rId6"/>
    <p:sldId id="422" r:id="rId7"/>
    <p:sldId id="423" r:id="rId8"/>
    <p:sldId id="528" r:id="rId9"/>
    <p:sldId id="424" r:id="rId10"/>
    <p:sldId id="425" r:id="rId11"/>
    <p:sldId id="426" r:id="rId12"/>
    <p:sldId id="429" r:id="rId13"/>
    <p:sldId id="532" r:id="rId14"/>
    <p:sldId id="550" r:id="rId15"/>
    <p:sldId id="544" r:id="rId16"/>
    <p:sldId id="536" r:id="rId17"/>
    <p:sldId id="538" r:id="rId18"/>
    <p:sldId id="540" r:id="rId19"/>
    <p:sldId id="539" r:id="rId20"/>
    <p:sldId id="438" r:id="rId21"/>
    <p:sldId id="437" r:id="rId22"/>
    <p:sldId id="529" r:id="rId23"/>
    <p:sldId id="530" r:id="rId24"/>
    <p:sldId id="542" r:id="rId25"/>
    <p:sldId id="459" r:id="rId26"/>
    <p:sldId id="500" r:id="rId2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5pPr>
    <a:lvl6pPr marL="22860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6pPr>
    <a:lvl7pPr marL="27432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7pPr>
    <a:lvl8pPr marL="32004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8pPr>
    <a:lvl9pPr marL="3657600" algn="l" defTabSz="457200" rtl="0" eaLnBrk="1" latinLnBrk="0" hangingPunct="1">
      <a:defRPr sz="3200" kern="1200">
        <a:solidFill>
          <a:srgbClr val="FF0000"/>
        </a:solidFill>
        <a:latin typeface="Comic Sans MS" pitchFamily="-1" charset="0"/>
        <a:ea typeface="ＭＳ Ｐゴシック" pitchFamily="-1" charset="-128"/>
        <a:cs typeface="ＭＳ Ｐゴシック" pitchFamily="-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A1C9"/>
    <a:srgbClr val="74A4CA"/>
    <a:srgbClr val="78A8CF"/>
    <a:srgbClr val="6992B2"/>
    <a:srgbClr val="FEF4D3"/>
    <a:srgbClr val="BBE0E3"/>
    <a:srgbClr val="C90000"/>
    <a:srgbClr val="C3F4FD"/>
    <a:srgbClr val="DFF1FF"/>
    <a:srgbClr val="323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912" y="-5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2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F1E6A553-E88F-CA42-BBD1-DBBEA6D7A188}" type="datetime1">
              <a:rPr lang="en-US"/>
              <a:pPr>
                <a:defRPr/>
              </a:pPr>
              <a:t>11/30/16</a:t>
            </a:fld>
            <a:endParaRPr lang="en-US" dirty="0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96375BE2-9EE3-F44F-BAB7-8A46BEB52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29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F1CBF377-E42D-6041-9B0D-9DE6F1F13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21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2D18D5-56D8-6043-9846-E91ECDADFC5D}" type="slidenum">
              <a:rPr lang="en-US">
                <a:latin typeface="Times New Roman" pitchFamily="-1" charset="0"/>
              </a:rPr>
              <a:pPr/>
              <a:t>2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BE69D8-C616-F94B-8340-A7E2B9487CF5}" type="slidenum">
              <a:rPr lang="en-US">
                <a:latin typeface="Times New Roman" pitchFamily="-1" charset="0"/>
              </a:rPr>
              <a:pPr/>
              <a:t>3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E4C787-2302-F648-AB1F-92D8FBB6A70E}" type="slidenum">
              <a:rPr lang="en-US">
                <a:latin typeface="Times New Roman" pitchFamily="-1" charset="0"/>
              </a:rPr>
              <a:pPr/>
              <a:t>4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3B526-539F-584C-8832-97F5232CDBEA}" type="slidenum">
              <a:rPr lang="en-US">
                <a:latin typeface="Times New Roman" pitchFamily="-1" charset="0"/>
              </a:rPr>
              <a:pPr/>
              <a:t>5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CD602-C5F6-D74E-9219-D357D423023E}" type="slidenum">
              <a:rPr lang="en-US">
                <a:latin typeface="Times New Roman" pitchFamily="-1" charset="0"/>
              </a:rPr>
              <a:pPr/>
              <a:t>6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CD602-C5F6-D74E-9219-D357D423023E}" type="slidenum">
              <a:rPr lang="en-US">
                <a:latin typeface="Times New Roman" pitchFamily="-1" charset="0"/>
              </a:rPr>
              <a:pPr/>
              <a:t>7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0E425D-6BEC-7048-9DF8-EDF291D82B9A}" type="slidenum">
              <a:rPr lang="en-US">
                <a:latin typeface="Times New Roman" pitchFamily="-1" charset="0"/>
              </a:rPr>
              <a:pPr/>
              <a:t>8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AFE213-9DE5-1D49-8148-DD1722C3C8EE}" type="slidenum">
              <a:rPr lang="en-US">
                <a:latin typeface="Times New Roman" pitchFamily="-1" charset="0"/>
              </a:rPr>
              <a:pPr/>
              <a:t>9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56CFFF-9977-024C-BE1C-1000E68433F5}" type="slidenum">
              <a:rPr lang="en-US">
                <a:latin typeface="Times New Roman" pitchFamily="-1" charset="0"/>
              </a:rPr>
              <a:pPr/>
              <a:t>10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17F84-0EBA-5040-ACF3-DAFDD5CCA6F4}" type="slidenum">
              <a:rPr lang="en-US">
                <a:latin typeface="Times New Roman" pitchFamily="-1" charset="0"/>
              </a:rPr>
              <a:pPr/>
              <a:t>11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E715F9-CA04-9444-A984-FC53F7851BBE}" type="slidenum">
              <a:rPr lang="en-US">
                <a:latin typeface="Times New Roman" pitchFamily="-1" charset="0"/>
              </a:rPr>
              <a:pPr/>
              <a:t>12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2321F0-44FA-A342-9B75-977F31B6D5B3}" type="slidenum">
              <a:rPr lang="en-US">
                <a:latin typeface="Times New Roman" pitchFamily="-1" charset="0"/>
              </a:rPr>
              <a:pPr/>
              <a:t>14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0C8D7-4C4B-A342-A715-365E3FDA5D85}" type="slidenum">
              <a:rPr lang="en-US">
                <a:latin typeface="Times New Roman" pitchFamily="-1" charset="0"/>
              </a:rPr>
              <a:pPr/>
              <a:t>15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E12CE-6E25-F343-879C-FC336578932A}" type="slidenum">
              <a:rPr lang="en-US">
                <a:latin typeface="Times New Roman" pitchFamily="-1" charset="0"/>
              </a:rPr>
              <a:pPr/>
              <a:t>16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E12CE-6E25-F343-879C-FC336578932A}" type="slidenum">
              <a:rPr lang="en-US">
                <a:latin typeface="Times New Roman" pitchFamily="-1" charset="0"/>
              </a:rPr>
              <a:pPr/>
              <a:t>17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E12CE-6E25-F343-879C-FC336578932A}" type="slidenum">
              <a:rPr lang="en-US">
                <a:latin typeface="Times New Roman" pitchFamily="-1" charset="0"/>
              </a:rPr>
              <a:pPr/>
              <a:t>18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84CC73-9ADD-C14C-8828-B7E4DC019B11}" type="slidenum">
              <a:rPr lang="en-US">
                <a:latin typeface="Times New Roman" pitchFamily="-1" charset="0"/>
              </a:rPr>
              <a:pPr/>
              <a:t>19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BE31FE-F883-824C-92BA-DD2072F9FCCA}" type="slidenum">
              <a:rPr lang="en-US">
                <a:latin typeface="Times New Roman" pitchFamily="-1" charset="0"/>
              </a:rPr>
              <a:pPr/>
              <a:t>20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9A86C7-336D-3942-A74C-74B8391B71E3}" type="slidenum">
              <a:rPr lang="en-US">
                <a:latin typeface="Times New Roman" pitchFamily="-1" charset="0"/>
              </a:rPr>
              <a:pPr/>
              <a:t>24</a:t>
            </a:fld>
            <a:endParaRPr lang="en-US" dirty="0">
              <a:latin typeface="Times New Roman" pitchFamily="-1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1169C3-5EB0-5F49-8853-D18AE5AC2296}" type="slidenum">
              <a:rPr lang="en-US">
                <a:solidFill>
                  <a:prstClr val="black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pPr/>
              <a:t>25</a:t>
            </a:fld>
            <a:endParaRPr lang="en-US" dirty="0">
              <a:solidFill>
                <a:prstClr val="black"/>
              </a:solidFill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86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4F202-F816-A743-B6C0-9AB5D368A1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F81EA-D263-254D-A162-A0027ECE30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ED6FC-AC3A-FF4F-ACBD-5E02118A79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6ECEF-0239-E84A-92F2-98EA40329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669ED-5FF4-7842-86D4-414030F257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9E377-1254-B449-AEFD-E452E4905F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BA39B-E5BB-914C-A924-63C464FF21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6FCDD-E37E-A142-B73B-AE4157BC79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5516A-96C0-1442-A02C-C7B635FDD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BA466-1F61-BF43-9A61-FBCCC723AA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6AEF1-BAB6-9F4F-91B5-A232B4F1E4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79565-A45A-894E-80A6-9015A5EE85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AE5AF-CD09-3840-954C-FC9806DB21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EDD4D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EDD4D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EDD4D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C89E3AFA-1BE8-AD4A-A59C-31E428F87B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EDD4D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EDD4D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EDD4D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EDD4D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EDD4D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EDD4D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23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9556" name="Line 4"/>
          <p:cNvSpPr>
            <a:spLocks noChangeShapeType="1"/>
          </p:cNvSpPr>
          <p:nvPr userDrawn="1"/>
        </p:nvSpPr>
        <p:spPr bwMode="auto">
          <a:xfrm>
            <a:off x="0" y="723900"/>
            <a:ext cx="914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app.tophat.com/e/252029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meteorologyclimate.com/climate-varition-factors.gif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3.png"/><Relationship Id="rId5" Type="http://schemas.openxmlformats.org/officeDocument/2006/relationships/hyperlink" Target="http://ancientpoint.com/imgs/a/b/x/r/b/antique_1800s_ornate_scientific_brass_thermometer_blood_fever_heat_instrument_1_thumb2_lgw.jpg" TargetMode="Externa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4.jpe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jpe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jpe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image" Target="../media/image10.png"/><Relationship Id="rId5" Type="http://schemas.openxmlformats.org/officeDocument/2006/relationships/hyperlink" Target="http://www.sciencecourseware.org/eec/globalwarming/tutorials/milankovitch/" TargetMode="External"/><Relationship Id="rId6" Type="http://schemas.openxmlformats.org/officeDocument/2006/relationships/image" Target="../media/image1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hyperlink" Target="http://en.wikipedia.org/wiki/Oxygen_isotope_ratio_cycle" TargetMode="External"/><Relationship Id="rId5" Type="http://schemas.openxmlformats.org/officeDocument/2006/relationships/hyperlink" Target="https://en.wikipedia.org/wiki/Geologic_time_scale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hyperlink" Target="http://vishnu.whoi.edu/services/communications/oceanusmag.050826/v42n2/haug.html" TargetMode="External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hyperlink" Target="http://vishnu.whoi.edu/services/communications/oceanusmag.050826/v42n2/haug.html" TargetMode="External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hyperlink" Target="https://en.wikipedia.org/wiki/Geological_history_of_oxygen" TargetMode="External"/><Relationship Id="rId5" Type="http://schemas.openxmlformats.org/officeDocument/2006/relationships/hyperlink" Target="http://upload.wikipedia.org/" TargetMode="External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504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Review questions from last week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032000"/>
            <a:ext cx="7399866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"/>
                <a:hlinkClick r:id="rId2"/>
              </a:rPr>
              <a:t>tophat questions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816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  <a:p>
            <a:pPr algn="l"/>
            <a:r>
              <a:rPr lang="en-US" sz="2800" i="1" dirty="0">
                <a:ea typeface="ＭＳ Ｐゴシック" pitchFamily="-1" charset="-128"/>
                <a:cs typeface="ＭＳ Ｐゴシック" pitchFamily="-1" charset="-128"/>
              </a:rPr>
              <a:t>               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4096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76200"/>
            <a:ext cx="8686800" cy="4953000"/>
          </a:xfrm>
        </p:spPr>
        <p:txBody>
          <a:bodyPr/>
          <a:lstStyle/>
          <a:p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ATMO 170A1</a:t>
            </a:r>
            <a:r>
              <a:rPr lang="en-US" b="1" dirty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MWF </a:t>
            </a:r>
            <a:b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 smtClean="0">
                <a:solidFill>
                  <a:srgbClr val="FFCC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err="1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Paleoclimate</a:t>
            </a:r>
            <a:r>
              <a:rPr lang="en-US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 Change</a:t>
            </a:r>
            <a:br>
              <a:rPr lang="en-US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and</a:t>
            </a:r>
            <a:br>
              <a:rPr lang="en-US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Natural </a:t>
            </a:r>
            <a:r>
              <a:rPr lang="en-US" b="1" dirty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Climate Variability</a:t>
            </a:r>
            <a:endParaRPr lang="en-US" sz="4000" b="1" dirty="0">
              <a:solidFill>
                <a:srgbClr val="FF0000"/>
              </a:solidFill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40965" name="Text Box 7"/>
          <p:cNvSpPr txBox="1">
            <a:spLocks noChangeArrowheads="1"/>
          </p:cNvSpPr>
          <p:nvPr/>
        </p:nvSpPr>
        <p:spPr bwMode="auto">
          <a:xfrm>
            <a:off x="1267355" y="6138334"/>
            <a:ext cx="6640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Artist’s rendition of snowball earth, 650 Mya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What is Climate Change?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Climate change - A significant shift in the mean </a:t>
            </a:r>
            <a:r>
              <a:rPr lang="en-US" sz="2800" b="1" dirty="0" smtClean="0">
                <a:solidFill>
                  <a:schemeClr val="tx1"/>
                </a:solidFill>
                <a:ea typeface="+mn-ea"/>
                <a:cs typeface="+mn-cs"/>
              </a:rPr>
              <a:t>or 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event frequency of the atmosphere.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Climate change is a normal component of the Earth’s natural variability. 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Climate change occurs on all time and space scales.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tx1"/>
                </a:solidFill>
                <a:ea typeface="+mn-ea"/>
                <a:cs typeface="+mn-cs"/>
              </a:rPr>
              <a:t>A 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plethora of evidence exists that </a:t>
            </a:r>
            <a:r>
              <a:rPr lang="en-US" sz="2800" b="1" dirty="0" smtClean="0">
                <a:solidFill>
                  <a:schemeClr val="tx1"/>
                </a:solidFill>
                <a:ea typeface="+mn-ea"/>
                <a:cs typeface="+mn-cs"/>
              </a:rPr>
              <a:t>indicates the Earth’s climate was radically different than today.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	What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is that evidence? 					How do we know what we know?</a:t>
            </a:r>
            <a:endParaRPr lang="en-US" sz="2800" b="1" dirty="0">
              <a:solidFill>
                <a:schemeClr val="tx1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mate-varition-factor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803400"/>
            <a:ext cx="6096000" cy="3251200"/>
          </a:xfrm>
          <a:prstGeom prst="rect">
            <a:avLst/>
          </a:prstGeom>
        </p:spPr>
      </p:pic>
      <p:sp>
        <p:nvSpPr>
          <p:cNvPr id="512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Causes of Climate Change</a:t>
            </a:r>
          </a:p>
        </p:txBody>
      </p:sp>
      <p:sp>
        <p:nvSpPr>
          <p:cNvPr id="371716" name="Text Box 1028"/>
          <p:cNvSpPr txBox="1">
            <a:spLocks noChangeArrowheads="1"/>
          </p:cNvSpPr>
          <p:nvPr/>
        </p:nvSpPr>
        <p:spPr bwMode="auto">
          <a:xfrm>
            <a:off x="2616200" y="17526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Astronomical</a:t>
            </a:r>
            <a:endParaRPr lang="en-US" b="1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371717" name="Text Box 1029"/>
          <p:cNvSpPr txBox="1">
            <a:spLocks noChangeArrowheads="1"/>
          </p:cNvSpPr>
          <p:nvPr/>
        </p:nvSpPr>
        <p:spPr bwMode="auto">
          <a:xfrm>
            <a:off x="3581400" y="46482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Surface</a:t>
            </a:r>
            <a:endParaRPr lang="en-US" b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371718" name="Text Box 1030"/>
          <p:cNvSpPr txBox="1">
            <a:spLocks noChangeArrowheads="1"/>
          </p:cNvSpPr>
          <p:nvPr/>
        </p:nvSpPr>
        <p:spPr bwMode="auto">
          <a:xfrm>
            <a:off x="4495800" y="28956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Composition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905000"/>
            <a:ext cx="2514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hlinkClick r:id="rId4"/>
              </a:rPr>
              <a:t>http://www.meteorologyclimate.com/climate-varition-factors.gif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3815986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0" dirty="0">
                <a:ea typeface="ＭＳ Ｐゴシック" pitchFamily="-1" charset="-128"/>
                <a:cs typeface="ＭＳ Ｐゴシック" pitchFamily="-1" charset="-128"/>
              </a:rPr>
              <a:t>Detecting Change With Proxies</a:t>
            </a:r>
          </a:p>
        </p:txBody>
      </p:sp>
      <p:sp>
        <p:nvSpPr>
          <p:cNvPr id="288771" name="Text Box 1027"/>
          <p:cNvSpPr txBox="1">
            <a:spLocks noChangeArrowheads="1"/>
          </p:cNvSpPr>
          <p:nvPr/>
        </p:nvSpPr>
        <p:spPr bwMode="auto">
          <a:xfrm>
            <a:off x="974725" y="1752600"/>
            <a:ext cx="740727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i="1" dirty="0" smtClean="0">
                <a:solidFill>
                  <a:srgbClr val="000000"/>
                </a:solidFill>
                <a:latin typeface="Comic Sans MS" pitchFamily="-1" charset="0"/>
              </a:rPr>
              <a:t>How do we “measure” climate change? </a:t>
            </a:r>
          </a:p>
          <a:p>
            <a:pPr algn="l"/>
            <a:endParaRPr lang="en-US" sz="2800" i="1" dirty="0" smtClean="0">
              <a:solidFill>
                <a:srgbClr val="000000"/>
              </a:solidFill>
              <a:latin typeface="Comic Sans MS" pitchFamily="-1" charset="0"/>
            </a:endParaRPr>
          </a:p>
          <a:p>
            <a:pPr algn="l"/>
            <a:r>
              <a:rPr lang="en-US" sz="2800" i="1" dirty="0" smtClean="0">
                <a:solidFill>
                  <a:srgbClr val="000000"/>
                </a:solidFill>
                <a:latin typeface="Comic Sans MS" pitchFamily="-1" charset="0"/>
              </a:rPr>
              <a:t>We infer it from another</a:t>
            </a:r>
            <a:r>
              <a:rPr lang="en-US" sz="2800" dirty="0" smtClean="0">
                <a:solidFill>
                  <a:srgbClr val="000000"/>
                </a:solidFill>
                <a:latin typeface="Comic Sans MS" pitchFamily="-1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Comic Sans MS" pitchFamily="-1" charset="0"/>
              </a:rPr>
              <a:t>property/</a:t>
            </a:r>
            <a:r>
              <a:rPr lang="en-US" sz="2800" dirty="0" err="1">
                <a:solidFill>
                  <a:srgbClr val="000000"/>
                </a:solidFill>
                <a:latin typeface="Comic Sans MS" pitchFamily="-1" charset="0"/>
              </a:rPr>
              <a:t>qty</a:t>
            </a:r>
            <a:r>
              <a:rPr lang="en-US" sz="2800" dirty="0">
                <a:solidFill>
                  <a:srgbClr val="000000"/>
                </a:solidFill>
                <a:latin typeface="Comic Sans MS" pitchFamily="-1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omic Sans MS" pitchFamily="-1" charset="0"/>
              </a:rPr>
              <a:t>that is </a:t>
            </a:r>
            <a:r>
              <a:rPr lang="en-US" sz="2800" dirty="0">
                <a:solidFill>
                  <a:srgbClr val="000000"/>
                </a:solidFill>
                <a:latin typeface="Comic Sans MS" pitchFamily="-1" charset="0"/>
              </a:rPr>
              <a:t>a </a:t>
            </a:r>
            <a:r>
              <a:rPr lang="en-US" sz="2800" b="1" i="1" dirty="0">
                <a:solidFill>
                  <a:srgbClr val="000000"/>
                </a:solidFill>
                <a:latin typeface="Comic Sans MS" pitchFamily="-1" charset="0"/>
              </a:rPr>
              <a:t>function</a:t>
            </a:r>
            <a:r>
              <a:rPr lang="en-US" sz="2800" dirty="0">
                <a:solidFill>
                  <a:srgbClr val="000000"/>
                </a:solidFill>
                <a:latin typeface="Comic Sans MS" pitchFamily="-1" charset="0"/>
              </a:rPr>
              <a:t> of property of interest.</a:t>
            </a:r>
          </a:p>
        </p:txBody>
      </p:sp>
      <p:sp>
        <p:nvSpPr>
          <p:cNvPr id="57348" name="Text Box 1028"/>
          <p:cNvSpPr txBox="1">
            <a:spLocks noChangeArrowheads="1"/>
          </p:cNvSpPr>
          <p:nvPr/>
        </p:nvSpPr>
        <p:spPr bwMode="auto">
          <a:xfrm>
            <a:off x="228600" y="5600700"/>
            <a:ext cx="8727870" cy="46166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Comic Sans MS" pitchFamily="-1" charset="0"/>
              </a:rPr>
              <a:t>The measured property is a </a:t>
            </a:r>
            <a:r>
              <a:rPr lang="en-US" sz="2400" b="1" dirty="0">
                <a:latin typeface="Comic Sans MS" pitchFamily="-1" charset="0"/>
              </a:rPr>
              <a:t>PROXY</a:t>
            </a:r>
            <a:r>
              <a:rPr lang="en-US" sz="2400" dirty="0">
                <a:latin typeface="Comic Sans MS" pitchFamily="-1" charset="0"/>
              </a:rPr>
              <a:t> for the one of interest.</a:t>
            </a:r>
          </a:p>
        </p:txBody>
      </p:sp>
      <p:sp>
        <p:nvSpPr>
          <p:cNvPr id="57349" name="Text Box 1029"/>
          <p:cNvSpPr txBox="1">
            <a:spLocks noChangeArrowheads="1"/>
          </p:cNvSpPr>
          <p:nvPr/>
        </p:nvSpPr>
        <p:spPr bwMode="auto">
          <a:xfrm>
            <a:off x="2895600" y="3749675"/>
            <a:ext cx="36984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omic Sans MS" pitchFamily="-1" charset="0"/>
              </a:rPr>
              <a:t>Think</a:t>
            </a:r>
            <a:r>
              <a:rPr lang="en-US" sz="2800" b="1" dirty="0">
                <a:latin typeface="Comic Sans MS" pitchFamily="-1" charset="0"/>
              </a:rPr>
              <a:t> </a:t>
            </a:r>
            <a:r>
              <a:rPr lang="en-US" sz="2800" b="1" i="1" dirty="0" smtClean="0">
                <a:latin typeface="Comic Sans MS" pitchFamily="-1" charset="0"/>
              </a:rPr>
              <a:t>apPROXImate</a:t>
            </a:r>
            <a:endParaRPr lang="en-US" sz="2800" b="1" dirty="0">
              <a:latin typeface="Comic Sans MS" pitchFamily="-1" charset="0"/>
            </a:endParaRPr>
          </a:p>
        </p:txBody>
      </p:sp>
      <p:sp>
        <p:nvSpPr>
          <p:cNvPr id="57350" name="Text Box 1030"/>
          <p:cNvSpPr txBox="1">
            <a:spLocks noChangeArrowheads="1"/>
          </p:cNvSpPr>
          <p:nvPr/>
        </p:nvSpPr>
        <p:spPr bwMode="auto">
          <a:xfrm>
            <a:off x="5410200" y="6197024"/>
            <a:ext cx="3505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/>
              <a:t>Some of the f</a:t>
            </a:r>
            <a:r>
              <a:rPr lang="en-US" sz="1600" b="1" dirty="0" smtClean="0">
                <a:solidFill>
                  <a:srgbClr val="FF0000"/>
                </a:solidFill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rPr>
              <a:t>ollowing slides are courtesy of J </a:t>
            </a:r>
            <a:r>
              <a:rPr lang="en-US" sz="1600" b="1" dirty="0">
                <a:solidFill>
                  <a:srgbClr val="FF0000"/>
                </a:solidFill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rPr>
              <a:t>Thornton, U Wash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219200"/>
            <a:ext cx="8688388" cy="5070476"/>
            <a:chOff x="0" y="768"/>
            <a:chExt cx="5473" cy="3194"/>
          </a:xfrm>
        </p:grpSpPr>
        <p:sp>
          <p:nvSpPr>
            <p:cNvPr id="59398" name="Rectangle 3"/>
            <p:cNvSpPr>
              <a:spLocks noChangeArrowheads="1"/>
            </p:cNvSpPr>
            <p:nvPr/>
          </p:nvSpPr>
          <p:spPr bwMode="auto">
            <a:xfrm>
              <a:off x="0" y="768"/>
              <a:ext cx="2544" cy="49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400" name="Text Box 5"/>
            <p:cNvSpPr txBox="1">
              <a:spLocks noChangeArrowheads="1"/>
            </p:cNvSpPr>
            <p:nvPr/>
          </p:nvSpPr>
          <p:spPr bwMode="auto">
            <a:xfrm>
              <a:off x="2874" y="2741"/>
              <a:ext cx="2599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</a:t>
              </a:r>
              <a:r>
                <a:rPr lang="en-US" sz="2400" b="1" dirty="0" smtClean="0">
                  <a:solidFill>
                    <a:srgbClr val="000000"/>
                  </a:solidFill>
                </a:rPr>
                <a:t>1800’s</a:t>
              </a:r>
              <a:r>
                <a:rPr lang="en-US" sz="2400" b="1" dirty="0" smtClean="0">
                  <a:solidFill>
                    <a:srgbClr val="000000"/>
                  </a:solidFill>
                  <a:latin typeface="Comic Sans MS" pitchFamily="-1" charset="0"/>
                </a:rPr>
                <a:t> to Present</a:t>
              </a:r>
              <a:endParaRPr lang="en-US" sz="2400" b="1" dirty="0">
                <a:solidFill>
                  <a:srgbClr val="000000"/>
                </a:solidFill>
                <a:latin typeface="Comic Sans MS" pitchFamily="-1" charset="0"/>
              </a:endParaRP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Temperature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Precipitation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Length </a:t>
              </a:r>
              <a:r>
                <a:rPr lang="en-US" sz="2400" dirty="0">
                  <a:solidFill>
                    <a:srgbClr val="000000"/>
                  </a:solidFill>
                </a:rPr>
                <a:t>of growing season</a:t>
              </a:r>
            </a:p>
            <a:p>
              <a:pPr algn="l"/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</p:txBody>
        </p:sp>
      </p:grpSp>
      <p:sp>
        <p:nvSpPr>
          <p:cNvPr id="5939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593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42900" y="1257300"/>
            <a:ext cx="4152900" cy="5086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Modern </a:t>
            </a: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Instruments </a:t>
            </a: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Direct Measurements</a:t>
            </a: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Sediment </a:t>
            </a: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cores</a:t>
            </a: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9397" name="Text Box 8"/>
          <p:cNvSpPr txBox="1">
            <a:spLocks noChangeArrowheads="1"/>
          </p:cNvSpPr>
          <p:nvPr/>
        </p:nvSpPr>
        <p:spPr bwMode="auto">
          <a:xfrm>
            <a:off x="4572000" y="64008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rPr>
              <a:t>J. Thornton, U Wash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143000"/>
            <a:ext cx="4064000" cy="30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61006" y="3810000"/>
            <a:ext cx="573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hlinkClick r:id="rId5"/>
              </a:rPr>
              <a:t>Link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823913"/>
            <a:ext cx="8816977" cy="5465763"/>
            <a:chOff x="0" y="519"/>
            <a:chExt cx="5554" cy="3443"/>
          </a:xfrm>
        </p:grpSpPr>
        <p:sp>
          <p:nvSpPr>
            <p:cNvPr id="59398" name="Rectangle 3"/>
            <p:cNvSpPr>
              <a:spLocks noChangeArrowheads="1"/>
            </p:cNvSpPr>
            <p:nvPr/>
          </p:nvSpPr>
          <p:spPr bwMode="auto">
            <a:xfrm>
              <a:off x="0" y="1356"/>
              <a:ext cx="1704" cy="49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59399" name="Picture 4" descr="tree_ring_fire_scar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46" y="519"/>
              <a:ext cx="3208" cy="2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0" name="Text Box 5"/>
            <p:cNvSpPr txBox="1">
              <a:spLocks noChangeArrowheads="1"/>
            </p:cNvSpPr>
            <p:nvPr/>
          </p:nvSpPr>
          <p:spPr bwMode="auto">
            <a:xfrm>
              <a:off x="2874" y="2741"/>
              <a:ext cx="2439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</a:t>
              </a:r>
              <a:r>
                <a:rPr lang="en-US" sz="2400" b="1" dirty="0" smtClean="0">
                  <a:solidFill>
                    <a:srgbClr val="000000"/>
                  </a:solidFill>
                  <a:latin typeface="Comic Sans MS" pitchFamily="-1" charset="0"/>
                </a:rPr>
                <a:t>few </a:t>
              </a:r>
              <a:r>
                <a:rPr lang="en-US" sz="2400" b="1" smtClean="0">
                  <a:solidFill>
                    <a:srgbClr val="000000"/>
                  </a:solidFill>
                  <a:latin typeface="Comic Sans MS" pitchFamily="-1" charset="0"/>
                </a:rPr>
                <a:t>1000 years</a:t>
              </a:r>
              <a:endParaRPr lang="en-US" sz="2400" b="1" dirty="0">
                <a:solidFill>
                  <a:srgbClr val="000000"/>
                </a:solidFill>
                <a:latin typeface="Comic Sans MS" pitchFamily="-1" charset="0"/>
              </a:endParaRP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Good vs. 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stressed years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Major </a:t>
              </a:r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fires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World’s premier tree ring 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</a:rPr>
                <a:t>      research group at UA</a:t>
              </a:r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</p:txBody>
        </p:sp>
      </p:grpSp>
      <p:sp>
        <p:nvSpPr>
          <p:cNvPr id="5939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593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42900" y="1257300"/>
            <a:ext cx="4152900" cy="5086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1709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685800"/>
            <a:ext cx="9112250" cy="5502275"/>
            <a:chOff x="0" y="432"/>
            <a:chExt cx="5740" cy="3466"/>
          </a:xfrm>
        </p:grpSpPr>
        <p:sp>
          <p:nvSpPr>
            <p:cNvPr id="61446" name="Rectangle 3"/>
            <p:cNvSpPr>
              <a:spLocks noChangeArrowheads="1"/>
            </p:cNvSpPr>
            <p:nvPr/>
          </p:nvSpPr>
          <p:spPr bwMode="auto">
            <a:xfrm>
              <a:off x="0" y="1980"/>
              <a:ext cx="1644" cy="51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61447" name="Picture 4" descr="greenland_drilli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32" y="432"/>
              <a:ext cx="2832" cy="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48" name="Text Box 5"/>
            <p:cNvSpPr txBox="1">
              <a:spLocks noChangeArrowheads="1"/>
            </p:cNvSpPr>
            <p:nvPr/>
          </p:nvSpPr>
          <p:spPr bwMode="auto">
            <a:xfrm>
              <a:off x="2880" y="2909"/>
              <a:ext cx="2860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</a:t>
              </a:r>
              <a:r>
                <a:rPr lang="en-US" sz="2400" b="1" dirty="0" smtClean="0">
                  <a:solidFill>
                    <a:srgbClr val="000000"/>
                  </a:solidFill>
                  <a:latin typeface="Comic Sans MS" pitchFamily="-1" charset="0"/>
                </a:rPr>
                <a:t>~1Mya </a:t>
              </a:r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to 20</a:t>
              </a:r>
              <a:r>
                <a:rPr lang="en-US" sz="2400" b="1" baseline="30000" dirty="0">
                  <a:solidFill>
                    <a:srgbClr val="000000"/>
                  </a:solidFill>
                  <a:latin typeface="Comic Sans MS" pitchFamily="-1" charset="0"/>
                </a:rPr>
                <a:t>th</a:t>
              </a:r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 cent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Inert gases (CO</a:t>
              </a:r>
              <a:r>
                <a:rPr lang="en-US" sz="2400" baseline="-25000" dirty="0">
                  <a:solidFill>
                    <a:srgbClr val="000000"/>
                  </a:solidFill>
                  <a:latin typeface="Comic Sans MS" pitchFamily="-1" charset="0"/>
                </a:rPr>
                <a:t>2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, CH</a:t>
              </a:r>
              <a:r>
                <a:rPr lang="en-US" sz="2400" baseline="-25000" dirty="0">
                  <a:solidFill>
                    <a:srgbClr val="000000"/>
                  </a:solidFill>
                  <a:latin typeface="Comic Sans MS" pitchFamily="-1" charset="0"/>
                </a:rPr>
                <a:t>4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, N</a:t>
              </a:r>
              <a:r>
                <a:rPr lang="en-US" sz="2400" baseline="-25000" dirty="0">
                  <a:solidFill>
                    <a:srgbClr val="000000"/>
                  </a:solidFill>
                  <a:latin typeface="Comic Sans MS" pitchFamily="-1" charset="0"/>
                </a:rPr>
                <a:t>2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O,…)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Particulates (soot, ash, etc)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Temperature</a:t>
              </a:r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</p:txBody>
        </p:sp>
      </p:grpSp>
      <p:sp>
        <p:nvSpPr>
          <p:cNvPr id="614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6144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42900" y="1257300"/>
            <a:ext cx="4152900" cy="5086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685800"/>
            <a:ext cx="8534401" cy="5824538"/>
            <a:chOff x="0" y="480"/>
            <a:chExt cx="5376" cy="366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480"/>
              <a:ext cx="5136" cy="2754"/>
              <a:chOff x="0" y="498"/>
              <a:chExt cx="5136" cy="2754"/>
            </a:xfrm>
          </p:grpSpPr>
          <p:pic>
            <p:nvPicPr>
              <p:cNvPr id="63497" name="Picture 4" descr="sedimentcore_SpltCorWhl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00" y="498"/>
                <a:ext cx="1836" cy="27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498" name="Rectangle 5"/>
              <p:cNvSpPr>
                <a:spLocks noChangeArrowheads="1"/>
              </p:cNvSpPr>
              <p:nvPr/>
            </p:nvSpPr>
            <p:spPr bwMode="auto">
              <a:xfrm>
                <a:off x="0" y="2748"/>
                <a:ext cx="2052" cy="48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3496" name="Text Box 6"/>
            <p:cNvSpPr txBox="1">
              <a:spLocks noChangeArrowheads="1"/>
            </p:cNvSpPr>
            <p:nvPr/>
          </p:nvSpPr>
          <p:spPr bwMode="auto">
            <a:xfrm>
              <a:off x="3217" y="3160"/>
              <a:ext cx="2159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  <a:latin typeface="Comic Sans MS" pitchFamily="-1" charset="0"/>
                </a:rPr>
                <a:t>Record: ~ 200 Mya</a:t>
              </a: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Microfossils (ocean T</a:t>
              </a:r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)</a:t>
              </a:r>
              <a:endParaRPr lang="en-US" sz="2400" dirty="0">
                <a:solidFill>
                  <a:srgbClr val="000000"/>
                </a:solidFill>
                <a:latin typeface="Comic Sans MS" pitchFamily="-1" charset="0"/>
              </a:endParaRPr>
            </a:p>
            <a:p>
              <a:pPr algn="l"/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Volcanic glass</a:t>
              </a:r>
            </a:p>
            <a:p>
              <a:pPr algn="l"/>
              <a:r>
                <a:rPr lang="en-US" sz="2400" dirty="0" smtClean="0">
                  <a:solidFill>
                    <a:srgbClr val="000000"/>
                  </a:solidFill>
                  <a:latin typeface="Comic Sans MS" pitchFamily="-1" charset="0"/>
                </a:rPr>
                <a:t>Magnetic </a:t>
              </a:r>
              <a:r>
                <a:rPr lang="en-US" sz="2400" dirty="0">
                  <a:solidFill>
                    <a:srgbClr val="000000"/>
                  </a:solidFill>
                  <a:latin typeface="Comic Sans MS" pitchFamily="-1" charset="0"/>
                </a:rPr>
                <a:t>pole location</a:t>
              </a:r>
            </a:p>
          </p:txBody>
        </p:sp>
      </p:grpSp>
      <p:sp>
        <p:nvSpPr>
          <p:cNvPr id="6349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342900" y="1257300"/>
            <a:ext cx="4533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9"/>
          <p:cNvSpPr>
            <a:spLocks noChangeArrowheads="1"/>
          </p:cNvSpPr>
          <p:nvPr/>
        </p:nvSpPr>
        <p:spPr bwMode="auto">
          <a:xfrm>
            <a:off x="0" y="5410200"/>
            <a:ext cx="42672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5539" name="Rectangle 103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239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Unlocking “Stored” Climate Change</a:t>
            </a:r>
          </a:p>
        </p:txBody>
      </p:sp>
      <p:pic>
        <p:nvPicPr>
          <p:cNvPr id="65541" name="Picture 10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762000"/>
            <a:ext cx="52578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3" name="Text Box 1041"/>
          <p:cNvSpPr txBox="1">
            <a:spLocks noChangeArrowheads="1"/>
          </p:cNvSpPr>
          <p:nvPr/>
        </p:nvSpPr>
        <p:spPr bwMode="auto">
          <a:xfrm>
            <a:off x="5257800" y="2943761"/>
            <a:ext cx="3352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FF00"/>
                </a:solidFill>
                <a:latin typeface="Times"/>
                <a:cs typeface="Times"/>
              </a:rPr>
              <a:t>Banded Iron Formations BIFs tied up oceanic O</a:t>
            </a:r>
            <a:r>
              <a:rPr lang="en-US" sz="2000" b="1" baseline="-25000" dirty="0">
                <a:solidFill>
                  <a:srgbClr val="FFFF00"/>
                </a:solidFill>
                <a:latin typeface="Times"/>
                <a:cs typeface="Times"/>
              </a:rPr>
              <a:t>2</a:t>
            </a:r>
            <a:r>
              <a:rPr lang="en-US" sz="2000" b="1" dirty="0">
                <a:solidFill>
                  <a:srgbClr val="FFFF00"/>
                </a:solidFill>
                <a:latin typeface="Times"/>
                <a:cs typeface="Times"/>
              </a:rPr>
              <a:t>  Prevented atmospheric O</a:t>
            </a:r>
            <a:r>
              <a:rPr lang="en-US" sz="2000" b="1" baseline="-25000" dirty="0">
                <a:solidFill>
                  <a:srgbClr val="FFFF00"/>
                </a:solidFill>
                <a:latin typeface="Times"/>
                <a:cs typeface="Times"/>
              </a:rPr>
              <a:t>2</a:t>
            </a:r>
            <a:r>
              <a:rPr lang="en-US" sz="2000" b="1" dirty="0">
                <a:solidFill>
                  <a:srgbClr val="FFFF00"/>
                </a:solidFill>
                <a:latin typeface="Times"/>
                <a:cs typeface="Times"/>
              </a:rPr>
              <a:t>  Date no later than ~2 GYA</a:t>
            </a:r>
            <a:endParaRPr lang="en-US" sz="2000" b="1" dirty="0">
              <a:solidFill>
                <a:srgbClr val="FF3300"/>
              </a:solidFill>
              <a:latin typeface="Times"/>
              <a:cs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18133" y="3877733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 Box 1040"/>
          <p:cNvSpPr txBox="1">
            <a:spLocks noChangeArrowheads="1"/>
          </p:cNvSpPr>
          <p:nvPr/>
        </p:nvSpPr>
        <p:spPr bwMode="auto">
          <a:xfrm>
            <a:off x="4803775" y="4464050"/>
            <a:ext cx="315257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  <a:latin typeface="Comic Sans MS" pitchFamily="-1" charset="0"/>
              </a:rPr>
              <a:t>Record: ~ 4.5 Gya</a:t>
            </a:r>
            <a:endParaRPr lang="en-US" sz="2400" dirty="0">
              <a:solidFill>
                <a:srgbClr val="000000"/>
              </a:solidFill>
              <a:latin typeface="Comic Sans MS" pitchFamily="-1" charset="0"/>
            </a:endParaRP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Geologic formation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Geochemical analysis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Magnetic pole</a:t>
            </a:r>
          </a:p>
          <a:p>
            <a:pPr algn="l"/>
            <a:r>
              <a:rPr lang="en-US" sz="2400" dirty="0" smtClean="0">
                <a:solidFill>
                  <a:srgbClr val="000000"/>
                </a:solidFill>
                <a:latin typeface="Comic Sans MS" pitchFamily="-1" charset="0"/>
              </a:rPr>
              <a:t>Continent </a:t>
            </a:r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Location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mic Sans MS" pitchFamily="-1" charset="0"/>
              </a:rPr>
              <a:t>Fossil record</a:t>
            </a: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342900" y="1257300"/>
            <a:ext cx="43815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Modern Instrument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	Record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Tree Rings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Ice Cores 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Sediment cores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1" charset="-128"/>
                <a:cs typeface="ＭＳ Ｐゴシック" pitchFamily="-1" charset="-128"/>
              </a:rPr>
              <a:t>Rock formations/types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219200"/>
            <a:ext cx="524192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5486400" y="4318337"/>
            <a:ext cx="3444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  <a:latin typeface="Comic Sans MS" pitchFamily="-1" charset="0"/>
              </a:rPr>
              <a:t>T based on water isotope </a:t>
            </a:r>
            <a:r>
              <a:rPr lang="en-US" sz="2000" b="1" dirty="0" smtClean="0">
                <a:solidFill>
                  <a:srgbClr val="000000"/>
                </a:solidFill>
                <a:latin typeface="Comic Sans MS" pitchFamily="-1" charset="0"/>
              </a:rPr>
              <a:t>O</a:t>
            </a:r>
            <a:r>
              <a:rPr lang="en-US" sz="2000" b="1" baseline="30000" dirty="0" smtClean="0">
                <a:solidFill>
                  <a:srgbClr val="000000"/>
                </a:solidFill>
                <a:latin typeface="Comic Sans MS" pitchFamily="-1" charset="0"/>
              </a:rPr>
              <a:t>18</a:t>
            </a:r>
            <a:r>
              <a:rPr lang="en-US" sz="2000" b="1" dirty="0">
                <a:solidFill>
                  <a:srgbClr val="000000"/>
                </a:solidFill>
              </a:rPr>
              <a:t>/</a:t>
            </a:r>
            <a:r>
              <a:rPr lang="en-US" sz="2000" b="1" dirty="0" smtClean="0">
                <a:solidFill>
                  <a:srgbClr val="000000"/>
                </a:solidFill>
                <a:latin typeface="Comic Sans MS" pitchFamily="-1" charset="0"/>
              </a:rPr>
              <a:t>O</a:t>
            </a:r>
            <a:r>
              <a:rPr lang="en-US" sz="2000" b="1" baseline="30000" dirty="0" smtClean="0">
                <a:solidFill>
                  <a:srgbClr val="000000"/>
                </a:solidFill>
                <a:latin typeface="Comic Sans MS" pitchFamily="-1" charset="0"/>
              </a:rPr>
              <a:t>16</a:t>
            </a:r>
            <a:r>
              <a:rPr lang="en-US" sz="2000" b="1" dirty="0" smtClean="0">
                <a:solidFill>
                  <a:srgbClr val="000000"/>
                </a:solidFill>
                <a:latin typeface="Comic Sans MS" pitchFamily="-1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</a:rPr>
              <a:t>proxy </a:t>
            </a:r>
            <a:endParaRPr lang="en-US" sz="2000" b="1" dirty="0" smtClean="0">
              <a:solidFill>
                <a:srgbClr val="000000"/>
              </a:solidFill>
            </a:endParaRPr>
          </a:p>
          <a:p>
            <a:pPr algn="l"/>
            <a:r>
              <a:rPr lang="en-US" sz="2000" b="1" dirty="0">
                <a:solidFill>
                  <a:srgbClr val="000000"/>
                </a:solidFill>
              </a:rPr>
              <a:t>L</a:t>
            </a:r>
            <a:r>
              <a:rPr lang="en-US" sz="2000" b="1" dirty="0" smtClean="0">
                <a:solidFill>
                  <a:srgbClr val="000000"/>
                </a:solidFill>
              </a:rPr>
              <a:t>ow </a:t>
            </a:r>
            <a:r>
              <a:rPr lang="en-US" sz="2000" b="1" dirty="0">
                <a:solidFill>
                  <a:srgbClr val="000000"/>
                </a:solidFill>
              </a:rPr>
              <a:t>O</a:t>
            </a:r>
            <a:r>
              <a:rPr lang="en-US" sz="2000" b="1" baseline="30000" dirty="0">
                <a:solidFill>
                  <a:srgbClr val="000000"/>
                </a:solidFill>
              </a:rPr>
              <a:t>18</a:t>
            </a:r>
            <a:r>
              <a:rPr lang="en-US" sz="2000" b="1" dirty="0">
                <a:solidFill>
                  <a:srgbClr val="000000"/>
                </a:solidFill>
              </a:rPr>
              <a:t>/</a:t>
            </a:r>
            <a:r>
              <a:rPr lang="en-US" sz="2000" b="1" dirty="0" smtClean="0">
                <a:solidFill>
                  <a:srgbClr val="000000"/>
                </a:solidFill>
              </a:rPr>
              <a:t>O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16</a:t>
            </a:r>
            <a:r>
              <a:rPr lang="en-US" sz="2000" b="1" dirty="0" smtClean="0">
                <a:solidFill>
                  <a:srgbClr val="000000"/>
                </a:solidFill>
              </a:rPr>
              <a:t> ice ⇒ </a:t>
            </a:r>
            <a:r>
              <a:rPr lang="en-US" sz="2000" b="1" dirty="0" smtClean="0">
                <a:solidFill>
                  <a:srgbClr val="000000"/>
                </a:solidFill>
                <a:sym typeface="Wingdings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</a:rPr>
              <a:t>old</a:t>
            </a:r>
            <a:endParaRPr lang="en-US" sz="2000" b="1" dirty="0">
              <a:solidFill>
                <a:srgbClr val="000000"/>
              </a:solidFill>
              <a:latin typeface="Comic Sans MS" pitchFamily="-1" charset="0"/>
            </a:endParaRPr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 flipV="1">
            <a:off x="4038600" y="4876800"/>
            <a:ext cx="1447800" cy="762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70661" name="Line 6"/>
          <p:cNvSpPr>
            <a:spLocks noChangeShapeType="1"/>
          </p:cNvSpPr>
          <p:nvPr/>
        </p:nvSpPr>
        <p:spPr bwMode="auto">
          <a:xfrm>
            <a:off x="4267200" y="2133600"/>
            <a:ext cx="0" cy="121920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70662" name="Text Box 7"/>
          <p:cNvSpPr txBox="1">
            <a:spLocks noChangeArrowheads="1"/>
          </p:cNvSpPr>
          <p:nvPr/>
        </p:nvSpPr>
        <p:spPr bwMode="auto">
          <a:xfrm>
            <a:off x="2667000" y="2041525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0033CC"/>
                </a:solidFill>
              </a:rPr>
              <a:t>Last Ice Age</a:t>
            </a:r>
          </a:p>
        </p:txBody>
      </p:sp>
      <p:sp>
        <p:nvSpPr>
          <p:cNvPr id="292872" name="Rectangle 8"/>
          <p:cNvSpPr>
            <a:spLocks noChangeArrowheads="1"/>
          </p:cNvSpPr>
          <p:nvPr/>
        </p:nvSpPr>
        <p:spPr bwMode="auto">
          <a:xfrm>
            <a:off x="5181600" y="1295400"/>
            <a:ext cx="3962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During peak of last </a:t>
            </a:r>
            <a:r>
              <a:rPr lang="en-US" sz="2000" b="1" dirty="0">
                <a:solidFill>
                  <a:schemeClr val="accent2"/>
                </a:solidFill>
                <a:latin typeface="Comic Sans MS" charset="0"/>
              </a:rPr>
              <a:t>ice age 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(18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charset="0"/>
              </a:rPr>
              <a:t>Kya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)</a:t>
            </a:r>
            <a:endParaRPr lang="en-US" sz="2000" b="1" dirty="0">
              <a:solidFill>
                <a:srgbClr val="FFCC00"/>
              </a:solidFill>
              <a:latin typeface="Comic Sans MS" charset="0"/>
            </a:endParaRP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	CO</a:t>
            </a:r>
            <a:r>
              <a:rPr lang="en-US" sz="2000" b="1" baseline="-25000" dirty="0">
                <a:solidFill>
                  <a:srgbClr val="FF0000"/>
                </a:solidFill>
                <a:latin typeface="Comic Sans MS" charset="0"/>
              </a:rPr>
              <a:t>2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 levels </a:t>
            </a:r>
            <a:r>
              <a:rPr lang="en-US" sz="2000" b="1" dirty="0">
                <a:latin typeface="Comic Sans MS" charset="0"/>
              </a:rPr>
              <a:t>3</a:t>
            </a:r>
            <a:r>
              <a:rPr lang="en-US" sz="2000" b="1" dirty="0" smtClean="0">
                <a:solidFill>
                  <a:srgbClr val="FF0000"/>
                </a:solidFill>
                <a:latin typeface="Comic Sans MS" charset="0"/>
              </a:rPr>
              <a:t>0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% lower</a:t>
            </a: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	CH</a:t>
            </a:r>
            <a:r>
              <a:rPr lang="en-US" sz="2000" b="1" baseline="-25000" dirty="0">
                <a:solidFill>
                  <a:srgbClr val="FF0000"/>
                </a:solidFill>
                <a:latin typeface="Comic Sans MS" charset="0"/>
              </a:rPr>
              <a:t>4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 levels </a:t>
            </a:r>
            <a:r>
              <a:rPr lang="en-US" sz="2000" b="1" dirty="0">
                <a:latin typeface="Comic Sans MS" charset="0"/>
              </a:rPr>
              <a:t>5</a:t>
            </a:r>
            <a:r>
              <a:rPr lang="en-US" sz="2000" b="1" dirty="0" smtClean="0">
                <a:solidFill>
                  <a:srgbClr val="FF0000"/>
                </a:solidFill>
                <a:latin typeface="Comic Sans MS" charset="0"/>
              </a:rPr>
              <a:t>0</a:t>
            </a:r>
            <a:r>
              <a:rPr lang="en-US" sz="2000" b="1" dirty="0">
                <a:solidFill>
                  <a:srgbClr val="FF0000"/>
                </a:solidFill>
                <a:latin typeface="Comic Sans MS" charset="0"/>
              </a:rPr>
              <a:t>% </a:t>
            </a:r>
            <a:r>
              <a:rPr lang="en-US" sz="2000" b="1" dirty="0" smtClean="0">
                <a:solidFill>
                  <a:srgbClr val="FF0000"/>
                </a:solidFill>
                <a:latin typeface="Comic Sans MS" charset="0"/>
              </a:rPr>
              <a:t>lower</a:t>
            </a: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latin typeface="Comic Sans MS" charset="0"/>
              </a:rPr>
              <a:t>	Temps 6</a:t>
            </a:r>
            <a:r>
              <a:rPr lang="en-US" sz="2000" b="1" baseline="40000" dirty="0">
                <a:latin typeface="Comic Sans MS" charset="0"/>
              </a:rPr>
              <a:t>o</a:t>
            </a:r>
            <a:r>
              <a:rPr lang="en-US" sz="2000" b="1" dirty="0">
                <a:latin typeface="Comic Sans MS" charset="0"/>
              </a:rPr>
              <a:t>C colder </a:t>
            </a:r>
            <a:endParaRPr lang="en-US" sz="2000" b="1" dirty="0" smtClean="0">
              <a:latin typeface="Comic Sans MS" charset="0"/>
            </a:endParaRP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>
                <a:latin typeface="Comic Sans MS" charset="0"/>
              </a:rPr>
              <a:t>	</a:t>
            </a:r>
            <a:r>
              <a:rPr lang="en-US" sz="2000" b="1" dirty="0" smtClean="0">
                <a:latin typeface="Comic Sans MS" charset="0"/>
              </a:rPr>
              <a:t>(sea level ~100 m lower)</a:t>
            </a:r>
            <a:endParaRPr lang="en-US" sz="2000" b="1" dirty="0">
              <a:latin typeface="Comic Sans MS" charset="0"/>
            </a:endParaRP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than </a:t>
            </a:r>
            <a:r>
              <a:rPr lang="en-US" sz="2000" b="1" dirty="0">
                <a:solidFill>
                  <a:schemeClr val="accent2"/>
                </a:solidFill>
                <a:latin typeface="Comic Sans MS" charset="0"/>
              </a:rPr>
              <a:t>pre-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industrial (1850) </a:t>
            </a:r>
            <a:r>
              <a:rPr lang="en-US" sz="2000" b="1" dirty="0">
                <a:solidFill>
                  <a:schemeClr val="accent2"/>
                </a:solidFill>
                <a:latin typeface="Comic Sans MS" charset="0"/>
              </a:rPr>
              <a:t>interglacial </a:t>
            </a:r>
            <a:r>
              <a:rPr lang="en-US" sz="2000" b="1" dirty="0" smtClean="0">
                <a:solidFill>
                  <a:schemeClr val="accent2"/>
                </a:solidFill>
                <a:latin typeface="Comic Sans MS" charset="0"/>
              </a:rPr>
              <a:t>values</a:t>
            </a:r>
            <a:endParaRPr lang="en-US" sz="2000" b="1" dirty="0">
              <a:solidFill>
                <a:srgbClr val="FFCC00"/>
              </a:solidFill>
              <a:latin typeface="Comic Sans MS" charset="0"/>
            </a:endParaRPr>
          </a:p>
        </p:txBody>
      </p:sp>
      <p:sp>
        <p:nvSpPr>
          <p:cNvPr id="7066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96850"/>
            <a:ext cx="5791200" cy="1033463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Vostok Ice Core Record</a:t>
            </a:r>
          </a:p>
        </p:txBody>
      </p:sp>
      <p:sp>
        <p:nvSpPr>
          <p:cNvPr id="292874" name="Text Box 10"/>
          <p:cNvSpPr txBox="1">
            <a:spLocks noChangeArrowheads="1"/>
          </p:cNvSpPr>
          <p:nvPr/>
        </p:nvSpPr>
        <p:spPr bwMode="auto">
          <a:xfrm>
            <a:off x="5486400" y="5486400"/>
            <a:ext cx="3505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  <a:latin typeface="Comic Sans MS" pitchFamily="-1" charset="0"/>
              </a:rPr>
              <a:t>T and GHG correlated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  <a:latin typeface="Comic Sans MS" pitchFamily="-1" charset="0"/>
              </a:rPr>
              <a:t>Causality?</a:t>
            </a:r>
            <a:endParaRPr lang="en-US" sz="2400" b="1" dirty="0">
              <a:latin typeface="Comic Sans MS" pitchFamily="-1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72" grpId="0" uiExpand="1" build="p"/>
      <p:bldP spid="2928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Most Recent Ice Age</a:t>
            </a:r>
          </a:p>
        </p:txBody>
      </p:sp>
      <p:sp>
        <p:nvSpPr>
          <p:cNvPr id="97284" name="Text Box 5"/>
          <p:cNvSpPr txBox="1">
            <a:spLocks noChangeArrowheads="1"/>
          </p:cNvSpPr>
          <p:nvPr/>
        </p:nvSpPr>
        <p:spPr bwMode="auto">
          <a:xfrm>
            <a:off x="1219200" y="5410200"/>
            <a:ext cx="67056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</a:rPr>
              <a:t>Extend of continental glaciers 18,000 years BP.</a:t>
            </a:r>
          </a:p>
          <a:p>
            <a:pPr algn="l"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</a:rPr>
              <a:t>Sea level was 100-125 m lower than present. </a:t>
            </a:r>
          </a:p>
          <a:p>
            <a:pPr algn="l"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</a:rPr>
              <a:t>Bering land bridge between Siberia and Alaska.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6869"/>
            <a:ext cx="9144000" cy="348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2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Milankovich</a:t>
            </a:r>
            <a:r>
              <a:rPr lang="en-US" dirty="0" smtClean="0"/>
              <a:t> Cycles and Ice Ages</a:t>
            </a:r>
            <a:endParaRPr lang="en-US" dirty="0"/>
          </a:p>
        </p:txBody>
      </p:sp>
      <p:pic>
        <p:nvPicPr>
          <p:cNvPr id="8" name="Milankovich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880" y="838200"/>
            <a:ext cx="3221720" cy="45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4071" y="2514600"/>
            <a:ext cx="2765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5"/>
              </a:rPr>
              <a:t>http://www.sciencecourseware.org/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114800" y="1219200"/>
            <a:ext cx="4268191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Eccentricity (100 </a:t>
            </a:r>
            <a:r>
              <a:rPr lang="en-US" sz="2000" dirty="0" err="1" smtClean="0">
                <a:solidFill>
                  <a:schemeClr val="tx1"/>
                </a:solidFill>
              </a:rPr>
              <a:t>Kya</a:t>
            </a:r>
            <a:r>
              <a:rPr lang="en-US" sz="2000" dirty="0" smtClean="0">
                <a:solidFill>
                  <a:schemeClr val="tx1"/>
                </a:solidFill>
              </a:rPr>
              <a:t> cycle)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phelion/perihelion distance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Currently 153/148 million km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7% difference in solar intensity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       can be nearly 30% difference</a:t>
            </a:r>
          </a:p>
          <a:p>
            <a:pPr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Obliquity (41 </a:t>
            </a:r>
            <a:r>
              <a:rPr lang="en-US" sz="2000" dirty="0" err="1" smtClean="0">
                <a:solidFill>
                  <a:schemeClr val="tx1"/>
                </a:solidFill>
              </a:rPr>
              <a:t>Kya</a:t>
            </a:r>
            <a:r>
              <a:rPr lang="en-US" sz="2000" dirty="0" smtClean="0">
                <a:solidFill>
                  <a:schemeClr val="tx1"/>
                </a:solidFill>
              </a:rPr>
              <a:t> cycle)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T</a:t>
            </a:r>
            <a:r>
              <a:rPr lang="en-US" sz="2000" dirty="0" smtClean="0">
                <a:solidFill>
                  <a:schemeClr val="tx1"/>
                </a:solidFill>
              </a:rPr>
              <a:t>ilt of earth’s axis 21.5</a:t>
            </a:r>
            <a:r>
              <a:rPr lang="en-US" sz="2000" dirty="0">
                <a:solidFill>
                  <a:schemeClr val="tx1"/>
                </a:solidFill>
              </a:rPr>
              <a:t>°</a:t>
            </a:r>
            <a:r>
              <a:rPr lang="en-US" sz="2000" dirty="0" smtClean="0">
                <a:solidFill>
                  <a:schemeClr val="tx1"/>
                </a:solidFill>
              </a:rPr>
              <a:t>-24.5°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Currently 23.5</a:t>
            </a:r>
            <a:r>
              <a:rPr lang="en-US" sz="2000" dirty="0">
                <a:solidFill>
                  <a:schemeClr val="tx1"/>
                </a:solidFill>
              </a:rPr>
              <a:t>°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Precession (26 </a:t>
            </a:r>
            <a:r>
              <a:rPr lang="en-US" sz="2000" dirty="0" err="1" smtClean="0">
                <a:solidFill>
                  <a:schemeClr val="tx1"/>
                </a:solidFill>
              </a:rPr>
              <a:t>Kya</a:t>
            </a:r>
            <a:r>
              <a:rPr lang="en-US" sz="2000" dirty="0" smtClean="0">
                <a:solidFill>
                  <a:schemeClr val="tx1"/>
                </a:solidFill>
              </a:rPr>
              <a:t> cycle)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Wobble of earth’s axis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Affects perihelion-season phasing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2"/>
          <a:stretch/>
        </p:blipFill>
        <p:spPr>
          <a:xfrm>
            <a:off x="4612433" y="5410200"/>
            <a:ext cx="3693367" cy="1188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1267" y="5469467"/>
            <a:ext cx="25172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Ice ices favored by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Large obliquity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Summer </a:t>
            </a:r>
            <a:r>
              <a:rPr lang="en-US" sz="2000" dirty="0">
                <a:solidFill>
                  <a:schemeClr val="tx1"/>
                </a:solidFill>
              </a:rPr>
              <a:t>aphelion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Large eccentricity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47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5512"/>
            <a:ext cx="9144000" cy="6549421"/>
          </a:xfrm>
          <a:prstGeom prst="rect">
            <a:avLst/>
          </a:prstGeom>
        </p:spPr>
      </p:pic>
      <p:sp>
        <p:nvSpPr>
          <p:cNvPr id="7680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ea typeface="ＭＳ Ｐゴシック" pitchFamily="-1" charset="-128"/>
                <a:cs typeface="ＭＳ Ｐゴシック" pitchFamily="-1" charset="-128"/>
              </a:rPr>
              <a:t>540 Mya of Climate Change from O</a:t>
            </a:r>
            <a:r>
              <a:rPr lang="en-US" sz="1400" baseline="-25000" dirty="0">
                <a:ea typeface="ＭＳ Ｐゴシック" pitchFamily="-1" charset="-128"/>
                <a:cs typeface="ＭＳ Ｐゴシック" pitchFamily="-1" charset="-128"/>
              </a:rPr>
              <a:t>18</a:t>
            </a:r>
            <a:endParaRPr lang="en-US" sz="14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76804" name="Text Box 1042"/>
          <p:cNvSpPr txBox="1">
            <a:spLocks noChangeArrowheads="1"/>
          </p:cNvSpPr>
          <p:nvPr/>
        </p:nvSpPr>
        <p:spPr bwMode="auto">
          <a:xfrm>
            <a:off x="245536" y="1168398"/>
            <a:ext cx="28956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700" dirty="0">
                <a:hlinkClick r:id="rId4"/>
              </a:rPr>
              <a:t>http://en.wikipedia.org/wiki/Oxygen_isotope_ratio_cycle</a:t>
            </a:r>
            <a:endParaRPr lang="en-US" sz="7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140201" y="4343400"/>
            <a:ext cx="365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900" b="1" dirty="0">
                <a:solidFill>
                  <a:schemeClr val="tx1"/>
                </a:solidFill>
              </a:rPr>
              <a:t>Proxy for ocean temperatures</a:t>
            </a:r>
          </a:p>
          <a:p>
            <a:pPr algn="l"/>
            <a:r>
              <a:rPr lang="en-US" sz="900" b="1" dirty="0" smtClean="0">
                <a:solidFill>
                  <a:srgbClr val="000000"/>
                </a:solidFill>
              </a:rPr>
              <a:t>Low </a:t>
            </a:r>
            <a:r>
              <a:rPr lang="en-US" sz="900" b="1" dirty="0">
                <a:solidFill>
                  <a:srgbClr val="000000"/>
                </a:solidFill>
              </a:rPr>
              <a:t>O</a:t>
            </a:r>
            <a:r>
              <a:rPr lang="en-US" sz="900" b="1" baseline="30000" dirty="0">
                <a:solidFill>
                  <a:srgbClr val="000000"/>
                </a:solidFill>
              </a:rPr>
              <a:t>18</a:t>
            </a:r>
            <a:r>
              <a:rPr lang="en-US" sz="900" b="1" dirty="0">
                <a:solidFill>
                  <a:srgbClr val="000000"/>
                </a:solidFill>
              </a:rPr>
              <a:t>/</a:t>
            </a:r>
            <a:r>
              <a:rPr lang="en-US" sz="900" b="1" dirty="0" smtClean="0">
                <a:solidFill>
                  <a:srgbClr val="000000"/>
                </a:solidFill>
              </a:rPr>
              <a:t>O</a:t>
            </a:r>
            <a:r>
              <a:rPr lang="en-US" sz="900" b="1" baseline="30000" dirty="0" smtClean="0">
                <a:solidFill>
                  <a:srgbClr val="000000"/>
                </a:solidFill>
              </a:rPr>
              <a:t>16</a:t>
            </a:r>
            <a:r>
              <a:rPr lang="en-US" sz="900" b="1" dirty="0" smtClean="0">
                <a:solidFill>
                  <a:srgbClr val="000000"/>
                </a:solidFill>
              </a:rPr>
              <a:t> shells ⇒ </a:t>
            </a:r>
            <a:r>
              <a:rPr lang="en-US" sz="900" b="1" dirty="0" smtClean="0">
                <a:solidFill>
                  <a:srgbClr val="000000"/>
                </a:solidFill>
                <a:latin typeface="+mn-lt"/>
                <a:ea typeface="Wingdings"/>
                <a:cs typeface="Wingdings"/>
                <a:sym typeface="Wingdings"/>
              </a:rPr>
              <a:t>W</a:t>
            </a:r>
            <a:r>
              <a:rPr lang="en-US" sz="900" b="1" dirty="0" smtClean="0">
                <a:solidFill>
                  <a:srgbClr val="000000"/>
                </a:solidFill>
                <a:sym typeface="Wingdings"/>
              </a:rPr>
              <a:t>arm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7866" y="6553200"/>
            <a:ext cx="381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5"/>
              </a:rPr>
              <a:t>https://en.wikipedia.org/wiki/Geologic_time_scale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883545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0" y="5867400"/>
            <a:ext cx="4114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  <a:latin typeface="Times"/>
                <a:cs typeface="Times"/>
              </a:rPr>
              <a:t>http://nai.nasa.gov/newsletter/03182005/snowball.jpg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en-US" sz="3200" dirty="0">
                <a:ea typeface="ＭＳ Ｐゴシック" pitchFamily="-1" charset="-128"/>
                <a:cs typeface="ＭＳ Ｐゴシック" pitchFamily="-1" charset="-128"/>
              </a:rPr>
              <a:t>Snowball </a:t>
            </a:r>
            <a:r>
              <a:rPr lang="en-US" sz="3200" dirty="0" smtClean="0">
                <a:ea typeface="ＭＳ Ｐゴシック" pitchFamily="-1" charset="-128"/>
                <a:cs typeface="ＭＳ Ｐゴシック" pitchFamily="-1" charset="-128"/>
              </a:rPr>
              <a:t>Earth? The </a:t>
            </a:r>
            <a:r>
              <a:rPr lang="en-US" sz="3200" dirty="0">
                <a:ea typeface="ＭＳ Ｐゴシック" pitchFamily="-1" charset="-128"/>
                <a:cs typeface="ＭＳ Ｐゴシック" pitchFamily="-1" charset="-128"/>
              </a:rPr>
              <a:t>Evidence</a:t>
            </a:r>
            <a:endParaRPr lang="en-US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8090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3835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1295400"/>
            <a:ext cx="4800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2" name="Text Box 8"/>
          <p:cNvSpPr txBox="1">
            <a:spLocks noChangeArrowheads="1"/>
          </p:cNvSpPr>
          <p:nvPr/>
        </p:nvSpPr>
        <p:spPr bwMode="auto">
          <a:xfrm>
            <a:off x="5105400" y="3995738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 b="1" dirty="0">
                <a:solidFill>
                  <a:srgbClr val="FEDD4D"/>
                </a:solidFill>
              </a:rPr>
              <a:t>dropstones</a:t>
            </a:r>
          </a:p>
        </p:txBody>
      </p:sp>
      <p:sp>
        <p:nvSpPr>
          <p:cNvPr id="80903" name="Text Box 9"/>
          <p:cNvSpPr txBox="1">
            <a:spLocks noChangeArrowheads="1"/>
          </p:cNvSpPr>
          <p:nvPr/>
        </p:nvSpPr>
        <p:spPr bwMode="auto">
          <a:xfrm>
            <a:off x="4267200" y="4648200"/>
            <a:ext cx="46482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dirty="0">
                <a:solidFill>
                  <a:srgbClr val="000000"/>
                </a:solidFill>
                <a:latin typeface="Times"/>
                <a:cs typeface="Times"/>
              </a:rPr>
              <a:t>http://www-eps.harvard.edu/people/faculty/hoffman/Snowball-fig11.jpg</a:t>
            </a:r>
          </a:p>
        </p:txBody>
      </p:sp>
      <p:sp>
        <p:nvSpPr>
          <p:cNvPr id="80905" name="Text Box 12"/>
          <p:cNvSpPr txBox="1">
            <a:spLocks noChangeArrowheads="1"/>
          </p:cNvSpPr>
          <p:nvPr/>
        </p:nvSpPr>
        <p:spPr bwMode="auto">
          <a:xfrm>
            <a:off x="4800600" y="1682750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 b="1" dirty="0">
                <a:solidFill>
                  <a:srgbClr val="FEDD4D"/>
                </a:solidFill>
              </a:rPr>
              <a:t>cap carbonates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572000" y="4999672"/>
            <a:ext cx="4267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  <a:latin typeface="Times"/>
                <a:cs typeface="Times"/>
              </a:rPr>
              <a:t>Basic physics are understood: Runaway ice-albedo feedback</a:t>
            </a:r>
          </a:p>
          <a:p>
            <a:pPr algn="l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"/>
                <a:cs typeface="Times"/>
              </a:rPr>
              <a:t>Did all of the tropics freeze?         How </a:t>
            </a:r>
            <a:r>
              <a:rPr lang="en-US" sz="2000" b="1" dirty="0">
                <a:solidFill>
                  <a:srgbClr val="000000"/>
                </a:solidFill>
                <a:latin typeface="Times"/>
                <a:cs typeface="Times"/>
              </a:rPr>
              <a:t>does earth thaw? </a:t>
            </a:r>
            <a:r>
              <a:rPr lang="en-US" sz="2000" b="1" dirty="0" smtClean="0">
                <a:solidFill>
                  <a:srgbClr val="000000"/>
                </a:solidFill>
                <a:latin typeface="Times"/>
                <a:cs typeface="Times"/>
              </a:rPr>
              <a:t>CO</a:t>
            </a:r>
            <a:r>
              <a:rPr lang="en-US" sz="2000" b="1" baseline="-25000" dirty="0" smtClean="0">
                <a:solidFill>
                  <a:srgbClr val="000000"/>
                </a:solidFill>
                <a:latin typeface="Times"/>
                <a:cs typeface="Times"/>
              </a:rPr>
              <a:t>2</a:t>
            </a:r>
            <a:r>
              <a:rPr lang="en-US" sz="2000" b="1" dirty="0" smtClean="0">
                <a:solidFill>
                  <a:srgbClr val="000000"/>
                </a:solidFill>
                <a:latin typeface="Times"/>
                <a:cs typeface="Times"/>
              </a:rPr>
              <a:t> increase?</a:t>
            </a:r>
            <a:endParaRPr lang="en-US" sz="2000" b="1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34404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8465"/>
            <a:ext cx="9144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Long-Term Climate Change</a:t>
            </a:r>
            <a:endParaRPr lang="en-US" sz="36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9833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648200"/>
            <a:ext cx="8077200" cy="2057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250 million years ago, the world’s landmasses were joined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and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formed a super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continent,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Pangea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, that split into the seven continents of today.</a:t>
            </a: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As continents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drifted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apart to their present configuration, they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moved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to different latitude bands,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opened/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closed ocean basins and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seaways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.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Altered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prevailing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ＭＳ Ｐゴシック" pitchFamily="-1" charset="-128"/>
                <a:cs typeface="Times New Roman"/>
              </a:rPr>
              <a:t>winds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and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ＭＳ Ｐゴシック" pitchFamily="-1" charset="-128"/>
                <a:cs typeface="Times New Roman"/>
              </a:rPr>
              <a:t>ocean currents.</a:t>
            </a:r>
            <a:endParaRPr lang="en-US" sz="2000" dirty="0">
              <a:solidFill>
                <a:srgbClr val="FF0000"/>
              </a:solidFill>
              <a:latin typeface="Times New Roman"/>
              <a:ea typeface="ＭＳ Ｐゴシック" pitchFamily="-1" charset="-128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214966"/>
            <a:ext cx="55118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4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3445933" y="0"/>
            <a:ext cx="5715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Glaciation of Antarctica</a:t>
            </a:r>
            <a:endParaRPr lang="en-US" sz="36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9833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3962400" y="1371600"/>
            <a:ext cx="4876800" cy="4953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40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, Antarctica separated from Australia, at which time the first iced began to form on the continent. Before then, the Antarctic climate was mostly tropical or sub-tropical.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23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, Antarctica separated from South America resulting in the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ircumpolar Current. </a:t>
            </a: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3468015" cy="6858000"/>
            <a:chOff x="0" y="0"/>
            <a:chExt cx="3468015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468015" cy="6858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752600" y="4883203"/>
              <a:ext cx="13716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solidFill>
                    <a:schemeClr val="bg1"/>
                  </a:solidFill>
                  <a:latin typeface="Arial"/>
                  <a:cs typeface="Arial"/>
                </a:rPr>
                <a:t>Antarctic</a:t>
              </a:r>
            </a:p>
            <a:p>
              <a:r>
                <a:rPr lang="en-US" sz="1400" i="1" dirty="0" smtClean="0">
                  <a:solidFill>
                    <a:schemeClr val="bg1"/>
                  </a:solidFill>
                  <a:latin typeface="Arial"/>
                  <a:cs typeface="Arial"/>
                </a:rPr>
                <a:t>Circumpolar Current</a:t>
              </a:r>
              <a:endParaRPr lang="en-US" sz="1400" i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667000" y="6502513"/>
            <a:ext cx="74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  <a:hlinkClick r:id="rId4"/>
              </a:rPr>
              <a:t>Link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6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3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457199" y="4343400"/>
            <a:ext cx="8297333" cy="2362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10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ago,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North America and South America were separated.         Water flowed between the Pacific Ocean to the Atlantic Oceans through the Central American Seaway.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ea typeface="ＭＳ Ｐゴシック" pitchFamily="-1" charset="-128"/>
              <a:cs typeface="Times New Roman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5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ago, the Seaway closed and flow between the two oceans ceased.         The Gulf Stream then began to strengthen. The changes in ocean currents may have set the stage for the glacial-interglacial periods of the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N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orthern Hemisphere that began ~2.7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Mya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ea typeface="ＭＳ Ｐゴシック" pitchFamily="-1" charset="-128"/>
                <a:cs typeface="Times New Roman"/>
              </a:rPr>
              <a:t> and continue today.</a:t>
            </a:r>
            <a:endParaRPr lang="en-US" sz="2000" dirty="0">
              <a:solidFill>
                <a:srgbClr val="FF0000"/>
              </a:solidFill>
              <a:latin typeface="Times New Roman"/>
              <a:ea typeface="ＭＳ Ｐゴシック" pitchFamily="-1" charset="-128"/>
              <a:cs typeface="Times New Roman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134535"/>
            <a:ext cx="9165336" cy="2984500"/>
            <a:chOff x="0" y="1371600"/>
            <a:chExt cx="9165336" cy="29845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3400" y="1371600"/>
              <a:ext cx="3175000" cy="29845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" r="928"/>
            <a:stretch/>
          </p:blipFill>
          <p:spPr>
            <a:xfrm>
              <a:off x="6019800" y="1371600"/>
              <a:ext cx="3145536" cy="2984500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371600"/>
              <a:ext cx="3175000" cy="29845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409371" y="3962400"/>
              <a:ext cx="7430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FFFF"/>
                  </a:solidFill>
                  <a:hlinkClick r:id="rId6"/>
                </a:rPr>
                <a:t>Link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Formation </a:t>
            </a:r>
            <a:r>
              <a:rPr lang="en-US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of the </a:t>
            </a:r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Gulf Stream</a:t>
            </a:r>
            <a:endParaRPr lang="en-US" sz="3600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599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sz="2800" b="0" dirty="0">
                <a:ea typeface="ＭＳ Ｐゴシック" pitchFamily="-1" charset="-128"/>
                <a:cs typeface="ＭＳ Ｐゴシック" pitchFamily="-1" charset="-128"/>
              </a:rPr>
              <a:t>Composition of the Earth’s atmosphere has changed radically through the ages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89091" name="Picture 1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527175"/>
            <a:ext cx="6553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Text Box 1028"/>
          <p:cNvSpPr txBox="1">
            <a:spLocks noChangeArrowheads="1"/>
          </p:cNvSpPr>
          <p:nvPr/>
        </p:nvSpPr>
        <p:spPr bwMode="auto">
          <a:xfrm>
            <a:off x="5410200" y="6400800"/>
            <a:ext cx="358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http://www.ozh2o.com/atmos.jpg</a:t>
            </a:r>
          </a:p>
        </p:txBody>
      </p:sp>
      <p:sp>
        <p:nvSpPr>
          <p:cNvPr id="89093" name="Oval 1029"/>
          <p:cNvSpPr>
            <a:spLocks noChangeArrowheads="1"/>
          </p:cNvSpPr>
          <p:nvPr/>
        </p:nvSpPr>
        <p:spPr bwMode="auto">
          <a:xfrm>
            <a:off x="5943600" y="4381500"/>
            <a:ext cx="12192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9094" name="Text Box 1030"/>
          <p:cNvSpPr txBox="1">
            <a:spLocks noChangeArrowheads="1"/>
          </p:cNvSpPr>
          <p:nvPr/>
        </p:nvSpPr>
        <p:spPr bwMode="auto">
          <a:xfrm>
            <a:off x="2209800" y="3496732"/>
            <a:ext cx="2362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</a:rPr>
              <a:t>30% Dimmer </a:t>
            </a:r>
            <a:r>
              <a:rPr lang="en-US" sz="2000" b="1" dirty="0">
                <a:solidFill>
                  <a:srgbClr val="FF0000"/>
                </a:solidFill>
              </a:rPr>
              <a:t>Sun</a:t>
            </a:r>
          </a:p>
        </p:txBody>
      </p:sp>
      <p:sp>
        <p:nvSpPr>
          <p:cNvPr id="89095" name="Text Box 1031"/>
          <p:cNvSpPr txBox="1">
            <a:spLocks noChangeArrowheads="1"/>
          </p:cNvSpPr>
          <p:nvPr/>
        </p:nvSpPr>
        <p:spPr bwMode="auto">
          <a:xfrm>
            <a:off x="4859867" y="3496732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Brighter Sun</a:t>
            </a:r>
          </a:p>
        </p:txBody>
      </p:sp>
      <p:sp>
        <p:nvSpPr>
          <p:cNvPr id="89096" name="Line 1032"/>
          <p:cNvSpPr>
            <a:spLocks noChangeShapeType="1"/>
          </p:cNvSpPr>
          <p:nvPr/>
        </p:nvSpPr>
        <p:spPr bwMode="auto">
          <a:xfrm>
            <a:off x="1811867" y="3903133"/>
            <a:ext cx="5334000" cy="14287"/>
          </a:xfrm>
          <a:prstGeom prst="line">
            <a:avLst/>
          </a:prstGeom>
          <a:noFill/>
          <a:ln w="57150" cmpd="sng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0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747713"/>
            <a:ext cx="7772400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ext Box 1027"/>
          <p:cNvSpPr txBox="1">
            <a:spLocks noChangeArrowheads="1"/>
          </p:cNvSpPr>
          <p:nvPr/>
        </p:nvSpPr>
        <p:spPr bwMode="auto">
          <a:xfrm>
            <a:off x="6553200" y="6477000"/>
            <a:ext cx="259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>
                <a:latin typeface="Arial" pitchFamily="-1" charset="0"/>
                <a:ea typeface="ＭＳ Ｐゴシック" pitchFamily="-1" charset="-128"/>
                <a:cs typeface="ＭＳ Ｐゴシック" pitchFamily="-1" charset="-128"/>
                <a:hlinkClick r:id="rId4"/>
              </a:rPr>
              <a:t>History of Oxygen</a:t>
            </a:r>
            <a:endParaRPr lang="en-US" sz="1400" dirty="0"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87044" name="Rectangle 102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pitchFamily="-1" charset="-128"/>
                <a:cs typeface="ＭＳ Ｐゴシック" pitchFamily="-1" charset="-128"/>
              </a:rPr>
              <a:t>Life is responsible for the “recent” rise of oxygen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87045" name="Text Box 1029"/>
          <p:cNvSpPr txBox="1">
            <a:spLocks noChangeArrowheads="1"/>
          </p:cNvSpPr>
          <p:nvPr/>
        </p:nvSpPr>
        <p:spPr bwMode="auto">
          <a:xfrm>
            <a:off x="4309534" y="4292024"/>
            <a:ext cx="344646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</a:rPr>
              <a:t>Use of sunlight </a:t>
            </a:r>
            <a:r>
              <a:rPr lang="en-US" sz="1600" b="1" dirty="0" smtClean="0">
                <a:solidFill>
                  <a:srgbClr val="000000"/>
                </a:solidFill>
              </a:rPr>
              <a:t>for metabolism. Oxygen </a:t>
            </a:r>
            <a:r>
              <a:rPr lang="en-US" sz="1600" b="1" dirty="0">
                <a:solidFill>
                  <a:srgbClr val="000000"/>
                </a:solidFill>
              </a:rPr>
              <a:t>is a byproduct</a:t>
            </a:r>
            <a:r>
              <a:rPr lang="en-US" sz="1600" b="1" dirty="0" smtClean="0">
                <a:solidFill>
                  <a:srgbClr val="000000"/>
                </a:solidFill>
              </a:rPr>
              <a:t>. 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87046" name="Text Box 1030"/>
          <p:cNvSpPr txBox="1">
            <a:spLocks noChangeArrowheads="1"/>
          </p:cNvSpPr>
          <p:nvPr/>
        </p:nvSpPr>
        <p:spPr bwMode="auto">
          <a:xfrm>
            <a:off x="5485870" y="3615266"/>
            <a:ext cx="367506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</a:rPr>
              <a:t>Use of oxygen for metabolism. </a:t>
            </a:r>
            <a:r>
              <a:rPr lang="en-US" sz="1600" b="1" dirty="0" smtClean="0">
                <a:solidFill>
                  <a:srgbClr val="000000"/>
                </a:solidFill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</a:rPr>
              <a:t>O </a:t>
            </a:r>
            <a:r>
              <a:rPr lang="en-US" sz="1600" b="1" dirty="0">
                <a:solidFill>
                  <a:srgbClr val="000000"/>
                </a:solidFill>
              </a:rPr>
              <a:t>and CO2 are byproducts.</a:t>
            </a:r>
          </a:p>
        </p:txBody>
      </p:sp>
      <p:sp>
        <p:nvSpPr>
          <p:cNvPr id="87047" name="Text Box 1031"/>
          <p:cNvSpPr txBox="1">
            <a:spLocks noChangeArrowheads="1"/>
          </p:cNvSpPr>
          <p:nvPr/>
        </p:nvSpPr>
        <p:spPr bwMode="auto">
          <a:xfrm>
            <a:off x="6578601" y="2759556"/>
            <a:ext cx="2133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b="1" dirty="0" err="1" smtClean="0">
                <a:solidFill>
                  <a:srgbClr val="000000"/>
                </a:solidFill>
              </a:rPr>
              <a:t>Multicell</a:t>
            </a:r>
            <a:r>
              <a:rPr lang="en-US" sz="1600" b="1" dirty="0" smtClean="0">
                <a:solidFill>
                  <a:srgbClr val="000000"/>
                </a:solidFill>
              </a:rPr>
              <a:t> organisms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87048" name="Text Box 1032"/>
          <p:cNvSpPr txBox="1">
            <a:spLocks noChangeArrowheads="1"/>
          </p:cNvSpPr>
          <p:nvPr/>
        </p:nvSpPr>
        <p:spPr bwMode="auto">
          <a:xfrm>
            <a:off x="6907740" y="1952096"/>
            <a:ext cx="24384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700" b="1" dirty="0">
                <a:solidFill>
                  <a:schemeClr val="tx1"/>
                </a:solidFill>
                <a:latin typeface="Arial" pitchFamily="-1" charset="0"/>
              </a:rPr>
              <a:t>Cambrian </a:t>
            </a:r>
            <a:r>
              <a:rPr lang="en-US" sz="1700" b="1" dirty="0" smtClean="0">
                <a:solidFill>
                  <a:schemeClr val="tx1"/>
                </a:solidFill>
                <a:latin typeface="Arial" pitchFamily="-1" charset="0"/>
              </a:rPr>
              <a:t>explosion</a:t>
            </a:r>
            <a:endParaRPr lang="en-US" sz="1700" b="1" dirty="0">
              <a:solidFill>
                <a:schemeClr val="tx1"/>
              </a:solidFill>
              <a:latin typeface="Arial" pitchFamily="-1" charset="0"/>
            </a:endParaRPr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5943600" y="5407223"/>
            <a:ext cx="2971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>
                <a:latin typeface="Arial" pitchFamily="-1" charset="0"/>
                <a:ea typeface="ＭＳ Ｐゴシック" pitchFamily="-1" charset="-128"/>
                <a:cs typeface="ＭＳ Ｐゴシック" pitchFamily="-1" charset="-128"/>
                <a:hlinkClick r:id="rId5"/>
              </a:rPr>
              <a:t>Credit: http</a:t>
            </a:r>
            <a:r>
              <a:rPr lang="en-US" sz="1400" dirty="0" smtClean="0">
                <a:latin typeface="Arial" pitchFamily="-1" charset="0"/>
                <a:ea typeface="ＭＳ Ｐゴシック" pitchFamily="-1" charset="-128"/>
                <a:cs typeface="ＭＳ Ｐゴシック" pitchFamily="-1" charset="-128"/>
                <a:hlinkClick r:id="rId5"/>
              </a:rPr>
              <a:t>://upload.wikipedia.org</a:t>
            </a:r>
            <a:r>
              <a:rPr lang="en-US" sz="1400" dirty="0" smtClean="0">
                <a:latin typeface="Arial" pitchFamily="-1" charset="0"/>
                <a:ea typeface="ＭＳ Ｐゴシック" pitchFamily="-1" charset="-128"/>
                <a:cs typeface="ＭＳ Ｐゴシック" pitchFamily="-1" charset="-128"/>
                <a:hlinkClick r:id="rId5"/>
              </a:rPr>
              <a:t>/</a:t>
            </a:r>
            <a:endParaRPr lang="en-US" sz="1400" dirty="0"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BE0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Fingerprints of Climate Change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2220"/>
            <a:ext cx="9144000" cy="5965714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 bwMode="auto">
          <a:xfrm>
            <a:off x="6900334" y="1244601"/>
            <a:ext cx="304800" cy="5334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7493001" y="3429000"/>
            <a:ext cx="304800" cy="5334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762000" y="5334000"/>
            <a:ext cx="304800" cy="5334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2116667" y="2667000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4800600" y="3090334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2887132" y="5240867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>
            <a:off x="5046133" y="5300134"/>
            <a:ext cx="304800" cy="5334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Donut 19"/>
          <p:cNvSpPr/>
          <p:nvPr/>
        </p:nvSpPr>
        <p:spPr bwMode="auto">
          <a:xfrm>
            <a:off x="33866" y="1049867"/>
            <a:ext cx="2023534" cy="1066800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Donut 20"/>
          <p:cNvSpPr/>
          <p:nvPr/>
        </p:nvSpPr>
        <p:spPr bwMode="auto">
          <a:xfrm>
            <a:off x="2091266" y="778934"/>
            <a:ext cx="2819400" cy="956733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Donut 21"/>
          <p:cNvSpPr/>
          <p:nvPr/>
        </p:nvSpPr>
        <p:spPr bwMode="auto">
          <a:xfrm>
            <a:off x="6900334" y="5562600"/>
            <a:ext cx="2209800" cy="956733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Donut 23"/>
          <p:cNvSpPr/>
          <p:nvPr/>
        </p:nvSpPr>
        <p:spPr bwMode="auto">
          <a:xfrm>
            <a:off x="211667" y="3412067"/>
            <a:ext cx="1676400" cy="762000"/>
          </a:xfrm>
          <a:prstGeom prst="donut">
            <a:avLst>
              <a:gd name="adj" fmla="val 883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3962" y="5725180"/>
            <a:ext cx="1261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CO</a:t>
            </a:r>
            <a:r>
              <a:rPr lang="en-US" sz="1400" b="1" baseline="-25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2 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Uptake</a:t>
            </a:r>
          </a:p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Acidification</a:t>
            </a:r>
            <a:endParaRPr lang="en-US" sz="14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0" y="5691314"/>
            <a:ext cx="1864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Glacial Melt</a:t>
            </a:r>
            <a:endParaRPr lang="en-US" sz="1400" b="1" baseline="-25000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Thermal Expansion</a:t>
            </a:r>
            <a:endParaRPr lang="en-US" sz="14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953" y="4140201"/>
            <a:ext cx="1851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Warmer Temps</a:t>
            </a:r>
          </a:p>
          <a:p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Higher Water Vapor</a:t>
            </a:r>
            <a:endParaRPr lang="en-US" sz="14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46855" y="6222999"/>
            <a:ext cx="1601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Longer</a:t>
            </a:r>
          </a:p>
          <a:p>
            <a:pPr algn="l"/>
            <a:r>
              <a:rPr lang="en-US" sz="14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G</a:t>
            </a:r>
            <a:r>
              <a:rPr lang="en-US" sz="1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cs typeface="Arial"/>
              </a:rPr>
              <a:t>rowing Season</a:t>
            </a:r>
            <a:endParaRPr lang="en-US" sz="14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4785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723900"/>
          </a:xfrm>
        </p:spPr>
        <p:txBody>
          <a:bodyPr/>
          <a:lstStyle/>
          <a:p>
            <a:r>
              <a:rPr lang="en-US" dirty="0" smtClean="0"/>
              <a:t>Recent Glacial Retreat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762000"/>
            <a:ext cx="9144000" cy="3165231"/>
            <a:chOff x="-25400" y="990600"/>
            <a:chExt cx="9144000" cy="31652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00" y="990600"/>
              <a:ext cx="9144000" cy="316523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0800" y="3683001"/>
              <a:ext cx="23577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</a:rPr>
                <a:t>Muir Glacier AK 1941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20250" y="3683001"/>
              <a:ext cx="2364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</a:rPr>
                <a:t>Muir Glacier AK 2004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2633131" y="4072466"/>
            <a:ext cx="4064000" cy="2529840"/>
            <a:chOff x="304800" y="3505200"/>
            <a:chExt cx="5080000" cy="31623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0" y="3505200"/>
              <a:ext cx="5080000" cy="31623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600200" y="4724400"/>
              <a:ext cx="1542109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smtClean="0"/>
                <a:t>144 glaciers</a:t>
              </a:r>
            </a:p>
            <a:p>
              <a:pPr algn="l"/>
              <a:r>
                <a:rPr lang="en-US" sz="1600" dirty="0" smtClean="0"/>
                <a:t>142 retreated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5839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87866" y="760307"/>
            <a:ext cx="8509000" cy="3108960"/>
            <a:chOff x="152400" y="1225975"/>
            <a:chExt cx="8509000" cy="310896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943"/>
            <a:stretch/>
          </p:blipFill>
          <p:spPr>
            <a:xfrm>
              <a:off x="152400" y="1225975"/>
              <a:ext cx="8509000" cy="310896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863155" y="3657600"/>
              <a:ext cx="2727529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 dirty="0" err="1">
                  <a:solidFill>
                    <a:srgbClr val="FFFFFF"/>
                  </a:solidFill>
                </a:rPr>
                <a:t>Qori</a:t>
              </a:r>
              <a:r>
                <a:rPr lang="en-US" sz="1600" b="1" dirty="0">
                  <a:solidFill>
                    <a:srgbClr val="FFFFFF"/>
                  </a:solidFill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</a:rPr>
                <a:t>Kalis</a:t>
              </a:r>
              <a:r>
                <a:rPr lang="en-US" sz="1600" b="1" dirty="0">
                  <a:solidFill>
                    <a:srgbClr val="FFFFFF"/>
                  </a:solidFill>
                </a:rPr>
                <a:t> 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Glacier, Andes</a:t>
              </a:r>
            </a:p>
            <a:p>
              <a:pPr algn="r"/>
              <a:r>
                <a:rPr lang="en-US" sz="1600" b="1" dirty="0" smtClean="0">
                  <a:solidFill>
                    <a:srgbClr val="FFFFFF"/>
                  </a:solidFill>
                </a:rPr>
                <a:t>Lonnie Thompson OSU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91066" y="3810000"/>
            <a:ext cx="8348134" cy="3063240"/>
            <a:chOff x="264015" y="3830947"/>
            <a:chExt cx="8574265" cy="309418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4015" y="3844626"/>
              <a:ext cx="4101778" cy="30757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30800" y="3830947"/>
              <a:ext cx="4207480" cy="3094181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6483522" y="6247824"/>
            <a:ext cx="22892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FFFFFF"/>
                </a:solidFill>
              </a:rPr>
              <a:t>Rhone Glacier, Alps</a:t>
            </a:r>
            <a:endParaRPr lang="en-US" sz="1600" b="1" dirty="0">
              <a:solidFill>
                <a:srgbClr val="FFFFFF"/>
              </a:solidFill>
            </a:endParaRPr>
          </a:p>
          <a:p>
            <a:pPr algn="r"/>
            <a:r>
              <a:rPr lang="en-US" sz="1600" b="1" dirty="0" err="1" smtClean="0">
                <a:solidFill>
                  <a:srgbClr val="FFFFFF"/>
                </a:solidFill>
              </a:rPr>
              <a:t>blogs.ei.columbia.edu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723900"/>
          </a:xfrm>
        </p:spPr>
        <p:txBody>
          <a:bodyPr/>
          <a:lstStyle/>
          <a:p>
            <a:r>
              <a:rPr lang="en-US" dirty="0" smtClean="0"/>
              <a:t>More Glacial Retreat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Key Points: Climate Change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001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Three general climate change mechanisms:</a:t>
            </a:r>
          </a:p>
          <a:p>
            <a:pPr marL="1371600" lvl="2" indent="-457200">
              <a:lnSpc>
                <a:spcPct val="90000"/>
              </a:lnSpc>
              <a:buFontTx/>
              <a:buAutoNum type="arabicParenR"/>
            </a:pPr>
            <a:r>
              <a:rPr lang="en-US" b="1" dirty="0">
                <a:solidFill>
                  <a:schemeClr val="tx1"/>
                </a:solidFill>
                <a:ea typeface="ＭＳ Ｐゴシック" pitchFamily="-1" charset="-128"/>
              </a:rPr>
              <a:t>Astronomical</a:t>
            </a:r>
          </a:p>
          <a:p>
            <a:pPr marL="1371600" lvl="2" indent="-457200">
              <a:lnSpc>
                <a:spcPct val="90000"/>
              </a:lnSpc>
              <a:buFontTx/>
              <a:buAutoNum type="arabicParenR"/>
            </a:pPr>
            <a:r>
              <a:rPr lang="en-US" b="1" dirty="0">
                <a:solidFill>
                  <a:schemeClr val="tx1"/>
                </a:solidFill>
                <a:ea typeface="ＭＳ Ｐゴシック" pitchFamily="-1" charset="-128"/>
              </a:rPr>
              <a:t>Atmospheric composition</a:t>
            </a:r>
          </a:p>
          <a:p>
            <a:pPr marL="1371600" lvl="2" indent="-457200">
              <a:lnSpc>
                <a:spcPct val="90000"/>
              </a:lnSpc>
              <a:buFontTx/>
              <a:buAutoNum type="arabicParenR"/>
            </a:pPr>
            <a:r>
              <a:rPr lang="en-US" b="1" dirty="0">
                <a:solidFill>
                  <a:schemeClr val="tx1"/>
                </a:solidFill>
                <a:ea typeface="ＭＳ Ｐゴシック" pitchFamily="-1" charset="-128"/>
              </a:rPr>
              <a:t>Earth’s surface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Humans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modify 2 on global scale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and 3 on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regional scale</a:t>
            </a:r>
            <a:endParaRPr lang="en-US" sz="2400" b="1" dirty="0">
              <a:solidFill>
                <a:schemeClr val="tx1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Are recent climate and weather changes due to natural causes or human activities?</a:t>
            </a:r>
          </a:p>
          <a:p>
            <a:pPr marL="609600" indent="-609600" algn="ctr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Next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Time: IPCC Projections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Attribution of recent change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Future change</a:t>
            </a:r>
            <a:endParaRPr lang="en-US" sz="2400" b="1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Assignment for Next Lecture</a:t>
            </a:r>
            <a:r>
              <a:rPr lang="en-US" sz="4000" b="1" dirty="0">
                <a:solidFill>
                  <a:srgbClr val="FF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4000" b="1" dirty="0">
                <a:solidFill>
                  <a:srgbClr val="FF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4000" b="1" i="1" dirty="0">
                <a:solidFill>
                  <a:srgbClr val="FF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Climate Change</a:t>
            </a:r>
            <a:endParaRPr lang="en-US" b="1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FF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Reading -</a:t>
            </a:r>
            <a:r>
              <a:rPr lang="en-US" sz="2800" b="1" dirty="0" smtClean="0">
                <a:solidFill>
                  <a:srgbClr val="00009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Ahrens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0000"/>
                </a:solidFill>
                <a:latin typeface="Times" pitchFamily="-1" charset="0"/>
              </a:rPr>
              <a:t>Pg. 397-428</a:t>
            </a:r>
            <a:endParaRPr lang="en-US" b="1" dirty="0">
              <a:solidFill>
                <a:srgbClr val="000000"/>
              </a:solidFill>
              <a:latin typeface="Times" pitchFamily="-1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i="1" dirty="0" smtClean="0">
                <a:solidFill>
                  <a:srgbClr val="000000"/>
                </a:solidFill>
                <a:latin typeface="Times" pitchFamily="-1" charset="0"/>
              </a:rPr>
              <a:t>Focus more </a:t>
            </a:r>
            <a:r>
              <a:rPr lang="en-US" b="1" i="1" dirty="0">
                <a:solidFill>
                  <a:srgbClr val="000000"/>
                </a:solidFill>
                <a:latin typeface="Times" pitchFamily="-1" charset="0"/>
              </a:rPr>
              <a:t>on the last half of chapter that </a:t>
            </a:r>
            <a:r>
              <a:rPr lang="en-US" b="1" i="1" dirty="0" smtClean="0">
                <a:solidFill>
                  <a:srgbClr val="000000"/>
                </a:solidFill>
                <a:latin typeface="Times" pitchFamily="-1" charset="0"/>
              </a:rPr>
              <a:t>deals   </a:t>
            </a:r>
            <a:r>
              <a:rPr lang="en-US" b="1" i="1" dirty="0">
                <a:solidFill>
                  <a:srgbClr val="000000"/>
                </a:solidFill>
                <a:latin typeface="Times" pitchFamily="-1" charset="0"/>
              </a:rPr>
              <a:t>with anthropogenic climate change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b="1" dirty="0">
              <a:effectLst>
                <a:outerShdw blurRad="38100" dist="38100" dir="2700000" algn="tl">
                  <a:srgbClr val="FFFFFF"/>
                </a:outerShdw>
              </a:effectLst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FF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Questions for Review –</a:t>
            </a:r>
            <a:r>
              <a:rPr lang="en-US" sz="2800" b="1" dirty="0" smtClean="0"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Ahrens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000000"/>
                </a:solidFill>
                <a:latin typeface="Times" pitchFamily="-1" charset="0"/>
              </a:rPr>
              <a:t>Pg</a:t>
            </a:r>
            <a:r>
              <a:rPr lang="en-US" b="1" dirty="0">
                <a:solidFill>
                  <a:srgbClr val="000000"/>
                </a:solidFill>
                <a:latin typeface="Times" pitchFamily="-1" charset="0"/>
              </a:rPr>
              <a:t>. </a:t>
            </a:r>
            <a:r>
              <a:rPr lang="en-US" b="1" dirty="0" smtClean="0">
                <a:solidFill>
                  <a:srgbClr val="000000"/>
                </a:solidFill>
                <a:latin typeface="Times" pitchFamily="-1" charset="0"/>
              </a:rPr>
              <a:t>428: 14, 16, 17, 20, 21</a:t>
            </a:r>
            <a:endParaRPr lang="en-US" sz="2400" dirty="0">
              <a:solidFill>
                <a:srgbClr val="000000"/>
              </a:solidFill>
              <a:latin typeface="Times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09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1_Default Design">
  <a:themeElements>
    <a:clrScheme name="Custom 5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CCFF"/>
      </a:hlink>
      <a:folHlink>
        <a:srgbClr val="4B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29349</TotalTime>
  <Words>1006</Words>
  <Application>Microsoft Macintosh PowerPoint</Application>
  <PresentationFormat>On-screen Show (4:3)</PresentationFormat>
  <Paragraphs>256</Paragraphs>
  <Slides>25</Slides>
  <Notes>20</Notes>
  <HiddenSlides>3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1_Default Design</vt:lpstr>
      <vt:lpstr>Blank Presentation</vt:lpstr>
      <vt:lpstr>Review questions from last week</vt:lpstr>
      <vt:lpstr>ATMO 170A1 MWF    Paleoclimate Change and Natural Climate Variability</vt:lpstr>
      <vt:lpstr>What is Climate Change?</vt:lpstr>
      <vt:lpstr>Causes of Climate Change</vt:lpstr>
      <vt:lpstr>Detecting Change With Proxies</vt:lpstr>
      <vt:lpstr>Unlocking “Stored” Climate Change</vt:lpstr>
      <vt:lpstr>Unlocking “Stored” Climate Change</vt:lpstr>
      <vt:lpstr>Unlocking “Stored” Climate Change</vt:lpstr>
      <vt:lpstr>Unlocking “Stored” Climate Change</vt:lpstr>
      <vt:lpstr>Unlocking “Stored” Climate Change</vt:lpstr>
      <vt:lpstr>Vostok Ice Core Record</vt:lpstr>
      <vt:lpstr>Most Recent Ice Age</vt:lpstr>
      <vt:lpstr>Milankovich Cycles and Ice Ages</vt:lpstr>
      <vt:lpstr>540 Mya of Climate Change from O18</vt:lpstr>
      <vt:lpstr>Snowball Earth? The Evidence</vt:lpstr>
      <vt:lpstr>Long-Term Climate Change</vt:lpstr>
      <vt:lpstr>Glaciation of Antarctica</vt:lpstr>
      <vt:lpstr>Formation of the Gulf Stream</vt:lpstr>
      <vt:lpstr>Composition of the Earth’s atmosphere has changed radically through the ages</vt:lpstr>
      <vt:lpstr>Life is responsible for the “recent” rise of oxygen</vt:lpstr>
      <vt:lpstr>Fingerprints of Climate Change</vt:lpstr>
      <vt:lpstr>Recent Glacial Retreat</vt:lpstr>
      <vt:lpstr>More Glacial Retreat</vt:lpstr>
      <vt:lpstr>Key Points: Climate Change</vt:lpstr>
      <vt:lpstr>Assignment for Next Lecture Climate Change</vt:lpstr>
    </vt:vector>
  </TitlesOfParts>
  <Company>University of Arizona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Weather, Climate &amp; Society ATMO 325  Global Energy Balance Greenhouse Effect Intro to Climate Modeling</dc:title>
  <dc:creator>Steven Mullen</dc:creator>
  <cp:lastModifiedBy>Steven Mullen</cp:lastModifiedBy>
  <cp:revision>217</cp:revision>
  <dcterms:created xsi:type="dcterms:W3CDTF">2011-11-29T14:35:10Z</dcterms:created>
  <dcterms:modified xsi:type="dcterms:W3CDTF">2016-11-30T18:24:18Z</dcterms:modified>
</cp:coreProperties>
</file>