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63"/>
  </p:notesMasterIdLst>
  <p:sldIdLst>
    <p:sldId id="330" r:id="rId2"/>
    <p:sldId id="328" r:id="rId3"/>
    <p:sldId id="329" r:id="rId4"/>
    <p:sldId id="258" r:id="rId5"/>
    <p:sldId id="448" r:id="rId6"/>
    <p:sldId id="262" r:id="rId7"/>
    <p:sldId id="263" r:id="rId8"/>
    <p:sldId id="346" r:id="rId9"/>
    <p:sldId id="264" r:id="rId10"/>
    <p:sldId id="453" r:id="rId11"/>
    <p:sldId id="479" r:id="rId12"/>
    <p:sldId id="265" r:id="rId13"/>
    <p:sldId id="266" r:id="rId14"/>
    <p:sldId id="267" r:id="rId15"/>
    <p:sldId id="268" r:id="rId16"/>
    <p:sldId id="455" r:id="rId17"/>
    <p:sldId id="270" r:id="rId18"/>
    <p:sldId id="456" r:id="rId19"/>
    <p:sldId id="391" r:id="rId20"/>
    <p:sldId id="457" r:id="rId21"/>
    <p:sldId id="441" r:id="rId22"/>
    <p:sldId id="442" r:id="rId23"/>
    <p:sldId id="446" r:id="rId24"/>
    <p:sldId id="476" r:id="rId25"/>
    <p:sldId id="276" r:id="rId26"/>
    <p:sldId id="459" r:id="rId27"/>
    <p:sldId id="278" r:id="rId28"/>
    <p:sldId id="460" r:id="rId29"/>
    <p:sldId id="464" r:id="rId30"/>
    <p:sldId id="396" r:id="rId31"/>
    <p:sldId id="284" r:id="rId32"/>
    <p:sldId id="465" r:id="rId33"/>
    <p:sldId id="287" r:id="rId34"/>
    <p:sldId id="475" r:id="rId35"/>
    <p:sldId id="473" r:id="rId36"/>
    <p:sldId id="288" r:id="rId37"/>
    <p:sldId id="474" r:id="rId38"/>
    <p:sldId id="289" r:id="rId39"/>
    <p:sldId id="332" r:id="rId40"/>
    <p:sldId id="467" r:id="rId41"/>
    <p:sldId id="478" r:id="rId42"/>
    <p:sldId id="481" r:id="rId43"/>
    <p:sldId id="482" r:id="rId44"/>
    <p:sldId id="325" r:id="rId45"/>
    <p:sldId id="480" r:id="rId46"/>
    <p:sldId id="295" r:id="rId47"/>
    <p:sldId id="296" r:id="rId48"/>
    <p:sldId id="469" r:id="rId49"/>
    <p:sldId id="470" r:id="rId50"/>
    <p:sldId id="427" r:id="rId51"/>
    <p:sldId id="428" r:id="rId52"/>
    <p:sldId id="471" r:id="rId53"/>
    <p:sldId id="429" r:id="rId54"/>
    <p:sldId id="430" r:id="rId55"/>
    <p:sldId id="431" r:id="rId56"/>
    <p:sldId id="303" r:id="rId57"/>
    <p:sldId id="390" r:id="rId58"/>
    <p:sldId id="342" r:id="rId59"/>
    <p:sldId id="343" r:id="rId60"/>
    <p:sldId id="344" r:id="rId61"/>
    <p:sldId id="341" r:id="rId6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82FA"/>
    <a:srgbClr val="064FFA"/>
    <a:srgbClr val="5FF8FB"/>
    <a:srgbClr val="EE8F90"/>
    <a:srgbClr val="E62E25"/>
    <a:srgbClr val="3EB3FA"/>
    <a:srgbClr val="4BCEFA"/>
    <a:srgbClr val="23617B"/>
    <a:srgbClr val="80FF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13" autoAdjust="0"/>
    <p:restoredTop sz="97094" autoAdjust="0"/>
  </p:normalViewPr>
  <p:slideViewPr>
    <p:cSldViewPr>
      <p:cViewPr>
        <p:scale>
          <a:sx n="100" d="100"/>
          <a:sy n="100" d="100"/>
        </p:scale>
        <p:origin x="-768"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notesMaster" Target="notesMasters/notesMaster1.xml"/><Relationship Id="rId64" Type="http://schemas.openxmlformats.org/officeDocument/2006/relationships/printerSettings" Target="printerSettings/printerSettings1.bin"/><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54AF53E-ECF3-A141-8BFE-78E2AD820E65}" type="slidenum">
              <a:rPr lang="en-US"/>
              <a:pPr/>
              <a:t>‹#›</a:t>
            </a:fld>
            <a:endParaRPr lang="en-US"/>
          </a:p>
        </p:txBody>
      </p:sp>
    </p:spTree>
    <p:extLst>
      <p:ext uri="{BB962C8B-B14F-4D97-AF65-F5344CB8AC3E}">
        <p14:creationId xmlns:p14="http://schemas.microsoft.com/office/powerpoint/2010/main" val="37916615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FEFB81F-47A1-4A41-878E-0414AA2BF1B5}" type="slidenum">
              <a:rPr lang="en-US" sz="1200"/>
              <a:pPr/>
              <a:t>1</a:t>
            </a:fld>
            <a:endParaRPr lang="en-US" sz="1200"/>
          </a:p>
        </p:txBody>
      </p:sp>
      <p:sp>
        <p:nvSpPr>
          <p:cNvPr id="15363" name="Rectangle 2"/>
          <p:cNvSpPr>
            <a:spLocks noGrp="1" noRot="1" noChangeAspect="1" noChangeArrowheads="1"/>
          </p:cNvSpPr>
          <p:nvPr>
            <p:ph type="sldImg"/>
          </p:nvPr>
        </p:nvSpPr>
        <p:spPr>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016B15B-3FA1-154E-8D6A-97B056632E8B}" type="slidenum">
              <a:rPr lang="en-US" sz="1200"/>
              <a:pPr/>
              <a:t>2</a:t>
            </a:fld>
            <a:endParaRPr lang="en-US" sz="1200"/>
          </a:p>
        </p:txBody>
      </p:sp>
      <p:sp>
        <p:nvSpPr>
          <p:cNvPr id="27651" name="Rectangle 1026"/>
          <p:cNvSpPr>
            <a:spLocks noGrp="1" noRot="1" noChangeAspect="1" noChangeArrowheads="1" noTextEdit="1"/>
          </p:cNvSpPr>
          <p:nvPr>
            <p:ph type="sldImg"/>
          </p:nvPr>
        </p:nvSpPr>
        <p:spPr>
          <a:xfrm>
            <a:off x="1144588" y="685800"/>
            <a:ext cx="4572000" cy="3429000"/>
          </a:xfrm>
          <a:solidFill>
            <a:srgbClr val="FFFFFF"/>
          </a:solidFill>
          <a:ln/>
        </p:spPr>
      </p:sp>
      <p:sp>
        <p:nvSpPr>
          <p:cNvPr id="27652" name="Rectangle 1027"/>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eaLnBrk="1" hangingPunct="1"/>
            <a:endParaRPr lang="en-US">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72352AC-80CC-464E-AEE0-DA8A37990FFE}" type="slidenum">
              <a:rPr lang="en-US" sz="1200"/>
              <a:pPr/>
              <a:t>3</a:t>
            </a:fld>
            <a:endParaRPr lang="en-US" sz="1200"/>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1D1410A-51A6-6342-BFCD-461923EF70D2}" type="slidenum">
              <a:rPr lang="en-US" sz="1200"/>
              <a:pPr/>
              <a:t>4</a:t>
            </a:fld>
            <a:endParaRPr lang="en-US" sz="1200"/>
          </a:p>
        </p:txBody>
      </p:sp>
      <p:sp>
        <p:nvSpPr>
          <p:cNvPr id="3174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3174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C22FE03-8C64-B64A-A52D-6B7E35BB0A09}" type="slidenum">
              <a:rPr lang="en-US" sz="1200"/>
              <a:pPr/>
              <a:t>5</a:t>
            </a:fld>
            <a:endParaRPr lang="en-US" sz="1200"/>
          </a:p>
        </p:txBody>
      </p:sp>
      <p:sp>
        <p:nvSpPr>
          <p:cNvPr id="3584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3584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F54EB1D-AC1F-9549-A607-45F1A5682D38}" type="slidenum">
              <a:rPr lang="en-US" sz="1200"/>
              <a:pPr/>
              <a:t>6</a:t>
            </a:fld>
            <a:endParaRPr lang="en-US" sz="1200"/>
          </a:p>
        </p:txBody>
      </p:sp>
      <p:sp>
        <p:nvSpPr>
          <p:cNvPr id="3993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3994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0E75934-9B36-9841-B2B8-89A37FDB7A4A}" type="slidenum">
              <a:rPr lang="en-US" sz="1200"/>
              <a:pPr/>
              <a:t>7</a:t>
            </a:fld>
            <a:endParaRPr lang="en-US" sz="1200"/>
          </a:p>
        </p:txBody>
      </p:sp>
      <p:sp>
        <p:nvSpPr>
          <p:cNvPr id="4198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4198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8849124-1187-AB45-804E-6281552EDA69}" type="slidenum">
              <a:rPr lang="en-US" sz="1200"/>
              <a:pPr/>
              <a:t>9</a:t>
            </a:fld>
            <a:endParaRPr lang="en-US" sz="1200"/>
          </a:p>
        </p:txBody>
      </p:sp>
      <p:sp>
        <p:nvSpPr>
          <p:cNvPr id="460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460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2B8265A-2FA2-CC49-9234-556BA25AD939}" type="slidenum">
              <a:rPr lang="en-US" sz="1200"/>
              <a:pPr/>
              <a:t>12</a:t>
            </a:fld>
            <a:endParaRPr lang="en-US" sz="1200"/>
          </a:p>
        </p:txBody>
      </p:sp>
      <p:sp>
        <p:nvSpPr>
          <p:cNvPr id="4813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4813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9E257E9-1D70-5549-A480-18D3304C8775}" type="slidenum">
              <a:rPr lang="en-US" sz="1200"/>
              <a:pPr/>
              <a:t>13</a:t>
            </a:fld>
            <a:endParaRPr lang="en-US" sz="1200"/>
          </a:p>
        </p:txBody>
      </p:sp>
      <p:sp>
        <p:nvSpPr>
          <p:cNvPr id="5017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018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9787530-506C-4C44-86A0-320ACA2D1C24}" type="slidenum">
              <a:rPr lang="en-US" sz="1200"/>
              <a:pPr/>
              <a:t>14</a:t>
            </a:fld>
            <a:endParaRPr lang="en-US" sz="1200"/>
          </a:p>
        </p:txBody>
      </p:sp>
      <p:sp>
        <p:nvSpPr>
          <p:cNvPr id="5222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222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DD74DD6-3A8A-7447-A2B1-DF8922313CBC}" type="slidenum">
              <a:rPr lang="en-US" sz="1200"/>
              <a:pPr/>
              <a:t>15</a:t>
            </a:fld>
            <a:endParaRPr lang="en-US" sz="1200"/>
          </a:p>
        </p:txBody>
      </p:sp>
      <p:sp>
        <p:nvSpPr>
          <p:cNvPr id="5427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427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5E6F9DF-F93A-E845-820B-B91E76499FC3}" type="slidenum">
              <a:rPr lang="en-US" sz="1200"/>
              <a:pPr/>
              <a:t>16</a:t>
            </a:fld>
            <a:endParaRPr lang="en-US" sz="1200"/>
          </a:p>
        </p:txBody>
      </p:sp>
      <p:sp>
        <p:nvSpPr>
          <p:cNvPr id="5632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632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AB37D9D-8E62-EC42-8C7F-3390BE2D1B71}" type="slidenum">
              <a:rPr lang="en-US" sz="1200"/>
              <a:pPr/>
              <a:t>17</a:t>
            </a:fld>
            <a:endParaRPr lang="en-US" sz="1200"/>
          </a:p>
        </p:txBody>
      </p:sp>
      <p:sp>
        <p:nvSpPr>
          <p:cNvPr id="583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5837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A718146-C3F6-444E-859A-CC58891927ED}" type="slidenum">
              <a:rPr lang="en-US" sz="1200"/>
              <a:pPr/>
              <a:t>18</a:t>
            </a:fld>
            <a:endParaRPr lang="en-US" sz="1200"/>
          </a:p>
        </p:txBody>
      </p:sp>
      <p:sp>
        <p:nvSpPr>
          <p:cNvPr id="6246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246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E2D748A-974F-7849-BE5D-4D788CCB9898}" type="slidenum">
              <a:rPr lang="en-US" sz="1200"/>
              <a:pPr/>
              <a:t>19</a:t>
            </a:fld>
            <a:endParaRPr lang="en-US" sz="1200"/>
          </a:p>
        </p:txBody>
      </p:sp>
      <p:sp>
        <p:nvSpPr>
          <p:cNvPr id="6451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451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E2D618B-B73F-1742-9154-5D440A2F27CD}" type="slidenum">
              <a:rPr lang="en-US" sz="1200"/>
              <a:pPr/>
              <a:t>20</a:t>
            </a:fld>
            <a:endParaRPr lang="en-US" sz="1200"/>
          </a:p>
        </p:txBody>
      </p:sp>
      <p:sp>
        <p:nvSpPr>
          <p:cNvPr id="6656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656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1C268ED-6F4B-7748-8D36-338530042054}" type="slidenum">
              <a:rPr lang="en-US" sz="1200"/>
              <a:pPr/>
              <a:t>22</a:t>
            </a:fld>
            <a:endParaRPr lang="en-US" sz="1200"/>
          </a:p>
        </p:txBody>
      </p:sp>
      <p:sp>
        <p:nvSpPr>
          <p:cNvPr id="6861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861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1C268ED-6F4B-7748-8D36-338530042054}" type="slidenum">
              <a:rPr lang="en-US" sz="1200"/>
              <a:pPr/>
              <a:t>23</a:t>
            </a:fld>
            <a:endParaRPr lang="en-US" sz="1200"/>
          </a:p>
        </p:txBody>
      </p:sp>
      <p:sp>
        <p:nvSpPr>
          <p:cNvPr id="6861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861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C18230D-C1AE-694E-9403-3117564F3AF2}" type="slidenum">
              <a:rPr lang="en-US" sz="1200"/>
              <a:pPr/>
              <a:t>25</a:t>
            </a:fld>
            <a:endParaRPr lang="en-US" sz="1200"/>
          </a:p>
        </p:txBody>
      </p:sp>
      <p:sp>
        <p:nvSpPr>
          <p:cNvPr id="7065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066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1C5882E-8832-4A47-A0C1-551B0E7524C5}" type="slidenum">
              <a:rPr lang="en-US" sz="1200"/>
              <a:pPr/>
              <a:t>26</a:t>
            </a:fld>
            <a:endParaRPr lang="en-US" sz="1200"/>
          </a:p>
        </p:txBody>
      </p:sp>
      <p:sp>
        <p:nvSpPr>
          <p:cNvPr id="7270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270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3E19F60-B6FC-E045-8487-AFBC552C75F9}" type="slidenum">
              <a:rPr lang="en-US" sz="1200"/>
              <a:pPr/>
              <a:t>27</a:t>
            </a:fld>
            <a:endParaRPr lang="en-US" sz="1200"/>
          </a:p>
        </p:txBody>
      </p:sp>
      <p:sp>
        <p:nvSpPr>
          <p:cNvPr id="74755" name="Rectangle 1026"/>
          <p:cNvSpPr>
            <a:spLocks noGrp="1" noRot="1" noChangeAspect="1" noChangeArrowheads="1" noTextEdit="1"/>
          </p:cNvSpPr>
          <p:nvPr>
            <p:ph type="sldImg"/>
          </p:nvPr>
        </p:nvSpPr>
        <p:spPr>
          <a:xfrm>
            <a:off x="1144588" y="685800"/>
            <a:ext cx="4572000" cy="3429000"/>
          </a:xfrm>
          <a:solidFill>
            <a:srgbClr val="FFFFFF"/>
          </a:solidFill>
          <a:ln/>
        </p:spPr>
      </p:sp>
      <p:sp>
        <p:nvSpPr>
          <p:cNvPr id="74756" name="Rectangle 1027"/>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69A4CBE-14D6-5449-906B-7D0909F7BAC6}" type="slidenum">
              <a:rPr lang="en-US" sz="1200"/>
              <a:pPr/>
              <a:t>29</a:t>
            </a:fld>
            <a:endParaRPr lang="en-US" sz="1200"/>
          </a:p>
        </p:txBody>
      </p:sp>
      <p:sp>
        <p:nvSpPr>
          <p:cNvPr id="839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397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A3BB131-3332-2649-AEDB-49A2AB8169A7}" type="slidenum">
              <a:rPr lang="en-US" sz="1200"/>
              <a:pPr/>
              <a:t>30</a:t>
            </a:fld>
            <a:endParaRPr lang="en-US" sz="1200"/>
          </a:p>
        </p:txBody>
      </p:sp>
      <p:sp>
        <p:nvSpPr>
          <p:cNvPr id="8806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806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B9CFFDF-B11D-3E46-8FBA-20E983D56B83}" type="slidenum">
              <a:rPr lang="en-US" sz="1200"/>
              <a:pPr/>
              <a:t>31</a:t>
            </a:fld>
            <a:endParaRPr lang="en-US" sz="1200"/>
          </a:p>
        </p:txBody>
      </p:sp>
      <p:sp>
        <p:nvSpPr>
          <p:cNvPr id="9011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9011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B2C1829-A57C-A143-B421-D47B43B14D01}" type="slidenum">
              <a:rPr lang="en-US" sz="1200"/>
              <a:pPr/>
              <a:t>32</a:t>
            </a:fld>
            <a:endParaRPr lang="en-US" sz="1200"/>
          </a:p>
        </p:txBody>
      </p:sp>
      <p:sp>
        <p:nvSpPr>
          <p:cNvPr id="9421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9421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6F80908-AD19-7B4B-8ADC-A5E1B7462236}" type="slidenum">
              <a:rPr lang="en-US" sz="1200"/>
              <a:pPr/>
              <a:t>33</a:t>
            </a:fld>
            <a:endParaRPr lang="en-US" sz="1200"/>
          </a:p>
        </p:txBody>
      </p:sp>
      <p:sp>
        <p:nvSpPr>
          <p:cNvPr id="9625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9626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B2C1829-A57C-A143-B421-D47B43B14D01}" type="slidenum">
              <a:rPr lang="en-US" sz="1200"/>
              <a:pPr/>
              <a:t>34</a:t>
            </a:fld>
            <a:endParaRPr lang="en-US" sz="1200"/>
          </a:p>
        </p:txBody>
      </p:sp>
      <p:sp>
        <p:nvSpPr>
          <p:cNvPr id="9421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9421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9267AE9-A4E3-8840-AE85-48DC5E459B7F}" type="slidenum">
              <a:rPr lang="en-US" sz="1200"/>
              <a:pPr/>
              <a:t>36</a:t>
            </a:fld>
            <a:endParaRPr lang="en-US" sz="1200"/>
          </a:p>
        </p:txBody>
      </p:sp>
      <p:sp>
        <p:nvSpPr>
          <p:cNvPr id="10035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0035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3D5B5E2-7618-8645-A762-8214BAC6DC4D}" type="slidenum">
              <a:rPr lang="en-US" sz="1200"/>
              <a:pPr/>
              <a:t>37</a:t>
            </a:fld>
            <a:endParaRPr lang="en-US" sz="120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7AA2E29-B08B-334D-984A-6AB53CBEA39C}" type="slidenum">
              <a:rPr lang="en-US" sz="1200"/>
              <a:pPr/>
              <a:t>38</a:t>
            </a:fld>
            <a:endParaRPr lang="en-US" sz="1200"/>
          </a:p>
        </p:txBody>
      </p:sp>
      <p:sp>
        <p:nvSpPr>
          <p:cNvPr id="10649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0650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F36ABC3-627B-1542-A8DD-BBA509E219BE}" type="slidenum">
              <a:rPr lang="en-US" sz="1200"/>
              <a:pPr/>
              <a:t>39</a:t>
            </a:fld>
            <a:endParaRPr lang="en-US" sz="1200"/>
          </a:p>
        </p:txBody>
      </p:sp>
      <p:sp>
        <p:nvSpPr>
          <p:cNvPr id="108547" name="Rectangle 2"/>
          <p:cNvSpPr>
            <a:spLocks noGrp="1" noRot="1" noChangeAspect="1" noChangeArrowheads="1"/>
          </p:cNvSpPr>
          <p:nvPr>
            <p:ph type="sldImg"/>
          </p:nvPr>
        </p:nvSpPr>
        <p:spPr>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ea typeface="ＭＳ Ｐゴシック" charset="0"/>
                <a:cs typeface="ＭＳ Ｐゴシック" charset="0"/>
              </a:rPr>
              <a:t>FIGURE 12.10 The number of unhealthful days(by county) across the United States for any one of the five pollutants(CO, SO2, NO2, O3, and particulate matter) during1990. (Data courtesy of United States Environmental Protection Agency.)</a:t>
            </a:r>
            <a:r>
              <a:rPr lang="en-US">
                <a:solidFill>
                  <a:srgbClr val="FF99CC"/>
                </a:solidFill>
                <a:ea typeface="ＭＳ Ｐゴシック" charset="0"/>
                <a:cs typeface="ＭＳ Ｐゴシック" charset="0"/>
              </a:rPr>
              <a:t> </a:t>
            </a:r>
          </a:p>
          <a:p>
            <a:pPr eaLnBrk="1" hangingPunct="1"/>
            <a:endParaRPr lang="en-US">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2720255-7A2F-C84A-B488-751E04D1383D}" type="slidenum">
              <a:rPr lang="en-US" sz="1200"/>
              <a:pPr/>
              <a:t>40</a:t>
            </a:fld>
            <a:endParaRPr lang="en-US" sz="1200"/>
          </a:p>
        </p:txBody>
      </p:sp>
      <p:sp>
        <p:nvSpPr>
          <p:cNvPr id="11059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059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2720255-7A2F-C84A-B488-751E04D1383D}" type="slidenum">
              <a:rPr lang="en-US" sz="1200"/>
              <a:pPr/>
              <a:t>41</a:t>
            </a:fld>
            <a:endParaRPr lang="en-US" sz="1200"/>
          </a:p>
        </p:txBody>
      </p:sp>
      <p:sp>
        <p:nvSpPr>
          <p:cNvPr id="11059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059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602BD7D-AD31-7149-BEC7-00D1E16C965B}" type="slidenum">
              <a:rPr lang="en-US" sz="1200"/>
              <a:pPr/>
              <a:t>42</a:t>
            </a:fld>
            <a:endParaRPr lang="en-US" sz="1200"/>
          </a:p>
        </p:txBody>
      </p:sp>
      <p:sp>
        <p:nvSpPr>
          <p:cNvPr id="13312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312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E6A3B52-2F1D-204A-B37A-AB06EF75AF1B}" type="slidenum">
              <a:rPr lang="en-US" sz="1200"/>
              <a:pPr/>
              <a:t>43</a:t>
            </a:fld>
            <a:endParaRPr lang="en-US" sz="1200"/>
          </a:p>
        </p:txBody>
      </p:sp>
      <p:sp>
        <p:nvSpPr>
          <p:cNvPr id="1351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517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88AC11B-3A09-9846-BCBD-195F9B837581}" type="slidenum">
              <a:rPr lang="en-US" sz="1200"/>
              <a:pPr/>
              <a:t>44</a:t>
            </a:fld>
            <a:endParaRPr lang="en-US" sz="1200"/>
          </a:p>
        </p:txBody>
      </p:sp>
      <p:sp>
        <p:nvSpPr>
          <p:cNvPr id="112643" name="Rectangle 1026"/>
          <p:cNvSpPr>
            <a:spLocks noGrp="1" noRot="1" noChangeAspect="1" noChangeArrowheads="1" noTextEdit="1"/>
          </p:cNvSpPr>
          <p:nvPr>
            <p:ph type="sldImg"/>
          </p:nvPr>
        </p:nvSpPr>
        <p:spPr>
          <a:xfrm>
            <a:off x="1144588" y="685800"/>
            <a:ext cx="4572000" cy="3429000"/>
          </a:xfrm>
          <a:solidFill>
            <a:srgbClr val="FFFFFF"/>
          </a:solidFill>
          <a:ln/>
        </p:spPr>
      </p:sp>
      <p:sp>
        <p:nvSpPr>
          <p:cNvPr id="112644" name="Rectangle 1027"/>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eaLnBrk="1" hangingPunct="1"/>
            <a:endParaRPr lang="en-US">
              <a:ea typeface="ＭＳ Ｐゴシック" charset="0"/>
              <a:cs typeface="ＭＳ Ｐゴシック"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689953B-77CC-814D-84DA-C56E798EC753}" type="slidenum">
              <a:rPr lang="en-US" sz="1200"/>
              <a:pPr/>
              <a:t>45</a:t>
            </a:fld>
            <a:endParaRPr lang="en-US" sz="1200"/>
          </a:p>
        </p:txBody>
      </p:sp>
      <p:sp>
        <p:nvSpPr>
          <p:cNvPr id="145411" name="Rectangle 2"/>
          <p:cNvSpPr>
            <a:spLocks noGrp="1" noRot="1" noChangeAspect="1" noChangeArrowheads="1"/>
          </p:cNvSpPr>
          <p:nvPr>
            <p:ph type="sldImg"/>
          </p:nvPr>
        </p:nvSpPr>
        <p:spPr>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4C3E6AA-CF7D-5040-B62C-EE4409185CA1}" type="slidenum">
              <a:rPr lang="en-US" sz="1200"/>
              <a:pPr/>
              <a:t>46</a:t>
            </a:fld>
            <a:endParaRPr lang="en-US" sz="1200"/>
          </a:p>
        </p:txBody>
      </p:sp>
      <p:sp>
        <p:nvSpPr>
          <p:cNvPr id="11469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469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5E6D844-0D16-8445-97F6-DCCD8B3E45D9}" type="slidenum">
              <a:rPr lang="en-US" sz="1200"/>
              <a:pPr/>
              <a:t>47</a:t>
            </a:fld>
            <a:endParaRPr lang="en-US" sz="1200"/>
          </a:p>
        </p:txBody>
      </p:sp>
      <p:sp>
        <p:nvSpPr>
          <p:cNvPr id="11673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674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C1E79AC-94C5-6045-80BF-F67722B21A71}" type="slidenum">
              <a:rPr lang="en-US" sz="1200"/>
              <a:pPr/>
              <a:t>48</a:t>
            </a:fld>
            <a:endParaRPr lang="en-US" sz="1200"/>
          </a:p>
        </p:txBody>
      </p:sp>
      <p:sp>
        <p:nvSpPr>
          <p:cNvPr id="11878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878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C1E79AC-94C5-6045-80BF-F67722B21A71}" type="slidenum">
              <a:rPr lang="en-US" sz="1200"/>
              <a:pPr/>
              <a:t>49</a:t>
            </a:fld>
            <a:endParaRPr lang="en-US" sz="1200"/>
          </a:p>
        </p:txBody>
      </p:sp>
      <p:sp>
        <p:nvSpPr>
          <p:cNvPr id="118787"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18788"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AB76B46-31C5-C345-BE26-44F3E5D226CE}" type="slidenum">
              <a:rPr lang="en-US" sz="1200"/>
              <a:pPr/>
              <a:t>50</a:t>
            </a:fld>
            <a:endParaRPr lang="en-US" sz="1200"/>
          </a:p>
        </p:txBody>
      </p:sp>
      <p:sp>
        <p:nvSpPr>
          <p:cNvPr id="12083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083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51</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53</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B530FC2-CB6A-3742-9CB5-45EABDDD6F96}" type="slidenum">
              <a:rPr lang="en-US" sz="1200"/>
              <a:pPr/>
              <a:t>54</a:t>
            </a:fld>
            <a:endParaRPr lang="en-US" sz="1200"/>
          </a:p>
        </p:txBody>
      </p:sp>
      <p:sp>
        <p:nvSpPr>
          <p:cNvPr id="12288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288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FC4EE4B-4967-534E-AC9D-F571FADD77DC}" type="slidenum">
              <a:rPr lang="en-US" sz="1200"/>
              <a:pPr/>
              <a:t>55</a:t>
            </a:fld>
            <a:endParaRPr lang="en-US" sz="1200"/>
          </a:p>
        </p:txBody>
      </p:sp>
      <p:sp>
        <p:nvSpPr>
          <p:cNvPr id="12493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493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1A3EBD6-B33C-7E46-9801-A4A54A2B4EA0}" type="slidenum">
              <a:rPr lang="en-US" sz="1200"/>
              <a:pPr/>
              <a:t>56</a:t>
            </a:fld>
            <a:endParaRPr lang="en-US" sz="1200"/>
          </a:p>
        </p:txBody>
      </p:sp>
      <p:sp>
        <p:nvSpPr>
          <p:cNvPr id="13107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1076"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B4A06A4-A50C-F44C-B780-B256AB892453}" type="slidenum">
              <a:rPr lang="en-US" sz="1200">
                <a:solidFill>
                  <a:srgbClr val="000000"/>
                </a:solidFill>
              </a:rPr>
              <a:pPr/>
              <a:t>57</a:t>
            </a:fld>
            <a:endParaRPr lang="en-US" sz="1200">
              <a:solidFill>
                <a:srgbClr val="000000"/>
              </a:solidFill>
            </a:endParaRPr>
          </a:p>
        </p:txBody>
      </p:sp>
      <p:sp>
        <p:nvSpPr>
          <p:cNvPr id="12697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2698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602BD7D-AD31-7149-BEC7-00D1E16C965B}" type="slidenum">
              <a:rPr lang="en-US" sz="1200"/>
              <a:pPr/>
              <a:t>58</a:t>
            </a:fld>
            <a:endParaRPr lang="en-US" sz="1200"/>
          </a:p>
        </p:txBody>
      </p:sp>
      <p:sp>
        <p:nvSpPr>
          <p:cNvPr id="13312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3124"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E6A3B52-2F1D-204A-B37A-AB06EF75AF1B}" type="slidenum">
              <a:rPr lang="en-US" sz="1200"/>
              <a:pPr/>
              <a:t>59</a:t>
            </a:fld>
            <a:endParaRPr lang="en-US" sz="1200"/>
          </a:p>
        </p:txBody>
      </p:sp>
      <p:sp>
        <p:nvSpPr>
          <p:cNvPr id="1351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5172"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EC383FC-E17E-2940-8261-3FA3CA669FB9}" type="slidenum">
              <a:rPr lang="en-US" sz="1200"/>
              <a:pPr/>
              <a:t>60</a:t>
            </a:fld>
            <a:endParaRPr lang="en-US" sz="1200"/>
          </a:p>
        </p:txBody>
      </p:sp>
      <p:sp>
        <p:nvSpPr>
          <p:cNvPr id="137219"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37220"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lIns="86493" tIns="43247" rIns="86493" bIns="43247"/>
          <a:lstStyle/>
          <a:p>
            <a:pPr>
              <a:spcBef>
                <a:spcPct val="0"/>
              </a:spcBef>
            </a:pPr>
            <a:endParaRPr lang="en-US" sz="2400">
              <a:ea typeface="ＭＳ Ｐゴシック" charset="0"/>
              <a:cs typeface="ＭＳ Ｐゴシック"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689953B-77CC-814D-84DA-C56E798EC753}" type="slidenum">
              <a:rPr lang="en-US" sz="1200"/>
              <a:pPr/>
              <a:t>61</a:t>
            </a:fld>
            <a:endParaRPr lang="en-US" sz="1200"/>
          </a:p>
        </p:txBody>
      </p:sp>
      <p:sp>
        <p:nvSpPr>
          <p:cNvPr id="145411" name="Rectangle 2"/>
          <p:cNvSpPr>
            <a:spLocks noGrp="1" noRot="1" noChangeAspect="1" noChangeArrowheads="1"/>
          </p:cNvSpPr>
          <p:nvPr>
            <p:ph type="sldImg"/>
          </p:nvPr>
        </p:nvSpPr>
        <p:spPr>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D7FEAAC-40B6-4045-A5F0-50DCBE9A4517}" type="slidenum">
              <a:rPr lang="en-US"/>
              <a:pPr/>
              <a:t>‹#›</a:t>
            </a:fld>
            <a:endParaRPr lang="en-US"/>
          </a:p>
        </p:txBody>
      </p:sp>
    </p:spTree>
    <p:extLst>
      <p:ext uri="{BB962C8B-B14F-4D97-AF65-F5344CB8AC3E}">
        <p14:creationId xmlns:p14="http://schemas.microsoft.com/office/powerpoint/2010/main" val="1278339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41EB1EE-A4CA-F64D-B2E9-CFC6803132E9}" type="slidenum">
              <a:rPr lang="en-US"/>
              <a:pPr/>
              <a:t>‹#›</a:t>
            </a:fld>
            <a:endParaRPr lang="en-US"/>
          </a:p>
        </p:txBody>
      </p:sp>
    </p:spTree>
    <p:extLst>
      <p:ext uri="{BB962C8B-B14F-4D97-AF65-F5344CB8AC3E}">
        <p14:creationId xmlns:p14="http://schemas.microsoft.com/office/powerpoint/2010/main" val="195671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EE95ECA-CC23-F54C-B251-FEE7DC7A7C16}" type="slidenum">
              <a:rPr lang="en-US"/>
              <a:pPr/>
              <a:t>‹#›</a:t>
            </a:fld>
            <a:endParaRPr lang="en-US"/>
          </a:p>
        </p:txBody>
      </p:sp>
    </p:spTree>
    <p:extLst>
      <p:ext uri="{BB962C8B-B14F-4D97-AF65-F5344CB8AC3E}">
        <p14:creationId xmlns:p14="http://schemas.microsoft.com/office/powerpoint/2010/main" val="4105697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94A220E-18C2-9B49-A172-FCC7F6A25CA7}" type="slidenum">
              <a:rPr lang="en-US"/>
              <a:pPr/>
              <a:t>‹#›</a:t>
            </a:fld>
            <a:endParaRPr lang="en-US"/>
          </a:p>
        </p:txBody>
      </p:sp>
    </p:spTree>
    <p:extLst>
      <p:ext uri="{BB962C8B-B14F-4D97-AF65-F5344CB8AC3E}">
        <p14:creationId xmlns:p14="http://schemas.microsoft.com/office/powerpoint/2010/main" val="1126006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231749B-5134-4E46-B888-7AB19E015BB8}" type="slidenum">
              <a:rPr lang="en-US"/>
              <a:pPr/>
              <a:t>‹#›</a:t>
            </a:fld>
            <a:endParaRPr lang="en-US"/>
          </a:p>
        </p:txBody>
      </p:sp>
    </p:spTree>
    <p:extLst>
      <p:ext uri="{BB962C8B-B14F-4D97-AF65-F5344CB8AC3E}">
        <p14:creationId xmlns:p14="http://schemas.microsoft.com/office/powerpoint/2010/main" val="4117653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89F2920D-1889-EF41-BF42-DF90E6B9977A}" type="slidenum">
              <a:rPr lang="en-US"/>
              <a:pPr/>
              <a:t>‹#›</a:t>
            </a:fld>
            <a:endParaRPr lang="en-US"/>
          </a:p>
        </p:txBody>
      </p:sp>
    </p:spTree>
    <p:extLst>
      <p:ext uri="{BB962C8B-B14F-4D97-AF65-F5344CB8AC3E}">
        <p14:creationId xmlns:p14="http://schemas.microsoft.com/office/powerpoint/2010/main" val="407178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C83A57D-45BA-CA4E-AFBE-030DB8534136}" type="slidenum">
              <a:rPr lang="en-US"/>
              <a:pPr/>
              <a:t>‹#›</a:t>
            </a:fld>
            <a:endParaRPr lang="en-US"/>
          </a:p>
        </p:txBody>
      </p:sp>
    </p:spTree>
    <p:extLst>
      <p:ext uri="{BB962C8B-B14F-4D97-AF65-F5344CB8AC3E}">
        <p14:creationId xmlns:p14="http://schemas.microsoft.com/office/powerpoint/2010/main" val="555918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37FFFA2-2A34-DC42-912F-7738C01DEBAE}" type="slidenum">
              <a:rPr lang="en-US"/>
              <a:pPr/>
              <a:t>‹#›</a:t>
            </a:fld>
            <a:endParaRPr lang="en-US"/>
          </a:p>
        </p:txBody>
      </p:sp>
    </p:spTree>
    <p:extLst>
      <p:ext uri="{BB962C8B-B14F-4D97-AF65-F5344CB8AC3E}">
        <p14:creationId xmlns:p14="http://schemas.microsoft.com/office/powerpoint/2010/main" val="193565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6B4A09A-051C-FF4F-B829-AC3653FBCAB8}" type="slidenum">
              <a:rPr lang="en-US"/>
              <a:pPr/>
              <a:t>‹#›</a:t>
            </a:fld>
            <a:endParaRPr lang="en-US"/>
          </a:p>
        </p:txBody>
      </p:sp>
    </p:spTree>
    <p:extLst>
      <p:ext uri="{BB962C8B-B14F-4D97-AF65-F5344CB8AC3E}">
        <p14:creationId xmlns:p14="http://schemas.microsoft.com/office/powerpoint/2010/main" val="1159808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12094A9-FFB5-C341-94A4-5A20D2ED4394}" type="slidenum">
              <a:rPr lang="en-US"/>
              <a:pPr/>
              <a:t>‹#›</a:t>
            </a:fld>
            <a:endParaRPr lang="en-US"/>
          </a:p>
        </p:txBody>
      </p:sp>
    </p:spTree>
    <p:extLst>
      <p:ext uri="{BB962C8B-B14F-4D97-AF65-F5344CB8AC3E}">
        <p14:creationId xmlns:p14="http://schemas.microsoft.com/office/powerpoint/2010/main" val="70544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5D4D356-01C8-5645-9E60-6BC9988F562D}" type="slidenum">
              <a:rPr lang="en-US"/>
              <a:pPr/>
              <a:t>‹#›</a:t>
            </a:fld>
            <a:endParaRPr lang="en-US"/>
          </a:p>
        </p:txBody>
      </p:sp>
    </p:spTree>
    <p:extLst>
      <p:ext uri="{BB962C8B-B14F-4D97-AF65-F5344CB8AC3E}">
        <p14:creationId xmlns:p14="http://schemas.microsoft.com/office/powerpoint/2010/main" val="343407585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charset="-128"/>
                <a:cs typeface="ＭＳ Ｐゴシック" charset="-128"/>
              </a:defRPr>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charset="-128"/>
                <a:cs typeface="ＭＳ Ｐゴシック" charset="-128"/>
              </a:defRPr>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CF700848-8172-0D4A-A6FD-3A7BE2F7C0B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hyperlink" Target="http://www.ems.psu.edu/~lno/Meteo437/Smoglond.jpg" TargetMode="External"/><Relationship Id="rId6" Type="http://schemas.openxmlformats.org/officeDocument/2006/relationships/image" Target="../media/image5.pn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hyperlink" Target="http://www.stateoftheair.org/2014/city-ranking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 Id="rId3" Type="http://schemas.openxmlformats.org/officeDocument/2006/relationships/hyperlink" Target="http://www.lung.org/assets/documents/healthy-air/state-of-the-air/sota-2016-full.pdf"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jpeg"/><Relationship Id="rId5" Type="http://schemas.openxmlformats.org/officeDocument/2006/relationships/image" Target="../media/image12.png"/><Relationship Id="rId6" Type="http://schemas.openxmlformats.org/officeDocument/2006/relationships/hyperlink" Target="maps.google.com" TargetMode="External"/><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hyperlink" Target="http://www.atmos.washington.edu/2005Q4/212/UrbanAirPollution.pdf" TargetMode="External"/><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jpeg"/><Relationship Id="rId6" Type="http://schemas.openxmlformats.org/officeDocument/2006/relationships/image" Target="../media/image19.jpe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hyperlink" Target="http://apollo.lsc.vsc.edu/classes/met130/notes/" TargetMode="External"/><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png"/><Relationship Id="rId3" Type="http://schemas.openxmlformats.org/officeDocument/2006/relationships/hyperlink" Target="http://www.stateoftheair.org/2014/key-finding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hyperlink" Target="https://en.wikipedia.org/wiki/Particulates" TargetMode="External"/><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hyperlink" Target="http://image.slidesharecdn.com/pmpollution-130111091600-phpapp01/95/particulate-matter-pollution-17-638.jpg?cb=1357895916" TargetMode="External"/><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3" Type="http://schemas.openxmlformats.org/officeDocument/2006/relationships/hyperlink" Target="http://www.nasa.gov/images/content/483897main_Global-PM2.5-map.JPG" TargetMode="External"/><Relationship Id="rId4" Type="http://schemas.openxmlformats.org/officeDocument/2006/relationships/hyperlink" Target="http://www.atmo.arizona.edu/~mullen/atmo170A1/animations/NASA_aerosols_geos5.mp4" TargetMode="External"/><Relationship Id="rId1" Type="http://schemas.openxmlformats.org/officeDocument/2006/relationships/slideLayout" Target="../slideLayouts/slideLayout6.xml"/><Relationship Id="rId2"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image" Target="../media/image31.png"/><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3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hyperlink" Target="http://www.theguardian.com/news/datablog/2015/jun/24/air-pollution-delhi-is-dirty-but-how-do-other-cities-fare"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35.jpe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hyperlink" Target="https://www3.epa.gov/airquality/greenbook/mapnpoll.html" TargetMode="External"/><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37.jpe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hyperlink" Target="http://airnow.gov/index.cfm?action=airnow.main" TargetMode="External"/><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39.jpe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hyperlink" Target="http://www.lung.org/assets/documents/healthy-air/state-of-the-air/sota-2016-full.pdf" TargetMode="External"/><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41.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42.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42.jpeg"/></Relationships>
</file>

<file path=ppt/slides/_rels/slide50.xml.rels><?xml version="1.0" encoding="UTF-8" standalone="yes"?>
<Relationships xmlns="http://schemas.openxmlformats.org/package/2006/relationships"><Relationship Id="rId3" Type="http://schemas.openxmlformats.org/officeDocument/2006/relationships/hyperlink" Target="http://www.dec.ny.gov/images/air_images/acidrain.gif" TargetMode="External"/><Relationship Id="rId4" Type="http://schemas.openxmlformats.org/officeDocument/2006/relationships/image" Target="../media/image43.png"/><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4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5.png"/><Relationship Id="rId3" Type="http://schemas.openxmlformats.org/officeDocument/2006/relationships/hyperlink" Target="https://www.washingtonpost.com/graphics/national/power-plants/"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46.png"/></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hyperlink" Target="http://people.emich.edu/mcliffo1/PollutionWebquest/AcidRain.html" TargetMode="External"/><Relationship Id="rId5" Type="http://schemas.openxmlformats.org/officeDocument/2006/relationships/image" Target="../media/image50.png"/><Relationship Id="rId6" Type="http://schemas.openxmlformats.org/officeDocument/2006/relationships/hyperlink" Target="https://commons.wikimedia.org/wiki/File:Waterspecies.gif" TargetMode="External"/><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ctangle 3"/>
          <p:cNvSpPr>
            <a:spLocks noGrp="1" noChangeArrowheads="1"/>
          </p:cNvSpPr>
          <p:nvPr>
            <p:ph type="ctrTitle"/>
          </p:nvPr>
        </p:nvSpPr>
        <p:spPr>
          <a:xfrm>
            <a:off x="571500" y="977900"/>
            <a:ext cx="7899400" cy="3822700"/>
          </a:xfrm>
          <a:noFill/>
        </p:spPr>
        <p:txBody>
          <a:bodyPr/>
          <a:lstStyle/>
          <a:p>
            <a:pPr eaLnBrk="1" hangingPunct="1"/>
            <a:r>
              <a:rPr lang="en-US" b="1" dirty="0">
                <a:solidFill>
                  <a:srgbClr val="000000"/>
                </a:solidFill>
                <a:latin typeface="Arial" charset="0"/>
                <a:ea typeface="ＭＳ Ｐゴシック" charset="0"/>
                <a:cs typeface="ＭＳ Ｐゴシック" charset="0"/>
              </a:rPr>
              <a:t>ATMO </a:t>
            </a:r>
            <a:r>
              <a:rPr lang="en-US" b="1" dirty="0" smtClean="0">
                <a:solidFill>
                  <a:srgbClr val="000000"/>
                </a:solidFill>
                <a:latin typeface="Arial" charset="0"/>
                <a:ea typeface="ＭＳ Ｐゴシック" charset="0"/>
                <a:cs typeface="ＭＳ Ｐゴシック" charset="0"/>
              </a:rPr>
              <a:t>170</a:t>
            </a:r>
            <a:r>
              <a:rPr lang="en-US" b="1" dirty="0">
                <a:latin typeface="Arial" charset="0"/>
                <a:ea typeface="ＭＳ Ｐゴシック" charset="0"/>
                <a:cs typeface="ＭＳ Ｐゴシック" charset="0"/>
              </a:rPr>
              <a:t/>
            </a:r>
            <a:br>
              <a:rPr lang="en-US" b="1" dirty="0">
                <a:latin typeface="Arial" charset="0"/>
                <a:ea typeface="ＭＳ Ｐゴシック" charset="0"/>
                <a:cs typeface="ＭＳ Ｐゴシック" charset="0"/>
              </a:rPr>
            </a:br>
            <a:r>
              <a:rPr lang="en-US" b="1" dirty="0">
                <a:solidFill>
                  <a:srgbClr val="D20000"/>
                </a:solidFill>
                <a:latin typeface="Arial" charset="0"/>
                <a:ea typeface="ＭＳ Ｐゴシック" charset="0"/>
                <a:cs typeface="ＭＳ Ｐゴシック" charset="0"/>
              </a:rPr>
              <a:t/>
            </a:r>
            <a:br>
              <a:rPr lang="en-US" b="1" dirty="0">
                <a:solidFill>
                  <a:srgbClr val="D20000"/>
                </a:solidFill>
                <a:latin typeface="Arial" charset="0"/>
                <a:ea typeface="ＭＳ Ｐゴシック" charset="0"/>
                <a:cs typeface="ＭＳ Ｐゴシック" charset="0"/>
              </a:rPr>
            </a:br>
            <a:r>
              <a:rPr lang="en-US" b="1" dirty="0">
                <a:solidFill>
                  <a:srgbClr val="D20000"/>
                </a:solidFill>
                <a:latin typeface="Arial" charset="0"/>
                <a:ea typeface="ＭＳ Ｐゴシック" charset="0"/>
                <a:cs typeface="ＭＳ Ｐゴシック" charset="0"/>
              </a:rPr>
              <a:t>Air Pollution </a:t>
            </a:r>
            <a:r>
              <a:rPr lang="en-US" b="1" dirty="0" smtClean="0">
                <a:solidFill>
                  <a:srgbClr val="D20000"/>
                </a:solidFill>
                <a:latin typeface="Arial" charset="0"/>
                <a:ea typeface="ＭＳ Ｐゴシック" charset="0"/>
                <a:cs typeface="ＭＳ Ｐゴシック" charset="0"/>
              </a:rPr>
              <a:t>Meteorology</a:t>
            </a:r>
            <a:br>
              <a:rPr lang="en-US" b="1" dirty="0" smtClean="0">
                <a:solidFill>
                  <a:srgbClr val="D20000"/>
                </a:solidFill>
                <a:latin typeface="Arial" charset="0"/>
                <a:ea typeface="ＭＳ Ｐゴシック" charset="0"/>
                <a:cs typeface="ＭＳ Ｐゴシック" charset="0"/>
              </a:rPr>
            </a:br>
            <a:r>
              <a:rPr lang="en-US" sz="4000" b="1" dirty="0" smtClean="0">
                <a:solidFill>
                  <a:srgbClr val="D20000"/>
                </a:solidFill>
                <a:latin typeface="Arial" charset="0"/>
                <a:ea typeface="ＭＳ Ｐゴシック" charset="0"/>
                <a:cs typeface="ＭＳ Ｐゴシック" charset="0"/>
              </a:rPr>
              <a:t>Smog </a:t>
            </a:r>
            <a:r>
              <a:rPr lang="en-US" sz="4000" b="1" dirty="0" smtClean="0">
                <a:solidFill>
                  <a:srgbClr val="D20000"/>
                </a:solidFill>
                <a:latin typeface="Zapf Dingbats"/>
                <a:ea typeface="Zapf Dingbats"/>
                <a:cs typeface="Zapf Dingbats"/>
                <a:sym typeface="Zapf Dingbats"/>
              </a:rPr>
              <a:t>✓</a:t>
            </a:r>
            <a:r>
              <a:rPr lang="en-US" sz="4000" b="1" dirty="0" smtClean="0">
                <a:solidFill>
                  <a:srgbClr val="D20000"/>
                </a:solidFill>
                <a:latin typeface="Arial" charset="0"/>
                <a:ea typeface="ＭＳ Ｐゴシック" charset="0"/>
                <a:cs typeface="ＭＳ Ｐゴシック" charset="0"/>
              </a:rPr>
              <a:t>                                     </a:t>
            </a:r>
            <a:r>
              <a:rPr lang="en-US" sz="4000" b="1" dirty="0">
                <a:solidFill>
                  <a:srgbClr val="D20000"/>
                </a:solidFill>
                <a:latin typeface="Arial" charset="0"/>
                <a:ea typeface="ＭＳ Ｐゴシック" charset="0"/>
                <a:cs typeface="ＭＳ Ｐゴシック" charset="0"/>
              </a:rPr>
              <a:t>Particulate Matter </a:t>
            </a:r>
            <a:r>
              <a:rPr lang="en-US" sz="4000" b="1" dirty="0">
                <a:solidFill>
                  <a:srgbClr val="D20000"/>
                </a:solidFill>
                <a:latin typeface="Zapf Dingbats"/>
                <a:ea typeface="Zapf Dingbats"/>
                <a:cs typeface="Zapf Dingbats"/>
                <a:sym typeface="Zapf Dingbats"/>
              </a:rPr>
              <a:t>✓</a:t>
            </a:r>
            <a:r>
              <a:rPr lang="en-US" sz="4000" b="1" dirty="0" smtClean="0">
                <a:solidFill>
                  <a:srgbClr val="D20000"/>
                </a:solidFill>
                <a:latin typeface="Arial" charset="0"/>
                <a:ea typeface="ＭＳ Ｐゴシック" charset="0"/>
                <a:cs typeface="ＭＳ Ｐゴシック" charset="0"/>
              </a:rPr>
              <a:t/>
            </a:r>
            <a:br>
              <a:rPr lang="en-US" sz="4000" b="1" dirty="0" smtClean="0">
                <a:solidFill>
                  <a:srgbClr val="D20000"/>
                </a:solidFill>
                <a:latin typeface="Arial" charset="0"/>
                <a:ea typeface="ＭＳ Ｐゴシック" charset="0"/>
                <a:cs typeface="ＭＳ Ｐゴシック" charset="0"/>
              </a:rPr>
            </a:br>
            <a:r>
              <a:rPr lang="en-US" sz="4000" b="1" dirty="0" smtClean="0">
                <a:solidFill>
                  <a:srgbClr val="D20000"/>
                </a:solidFill>
                <a:latin typeface="Arial" charset="0"/>
                <a:ea typeface="ＭＳ Ｐゴシック" charset="0"/>
                <a:cs typeface="ＭＳ Ｐゴシック" charset="0"/>
              </a:rPr>
              <a:t>Acid Rain </a:t>
            </a:r>
            <a:r>
              <a:rPr lang="en-US" sz="4000" b="1" dirty="0" smtClean="0">
                <a:solidFill>
                  <a:srgbClr val="D20000"/>
                </a:solidFill>
                <a:latin typeface="Zapf Dingbats"/>
                <a:ea typeface="Zapf Dingbats"/>
                <a:cs typeface="Zapf Dingbats"/>
                <a:sym typeface="Zapf Dingbats"/>
              </a:rPr>
              <a:t>✓</a:t>
            </a:r>
            <a:r>
              <a:rPr lang="en-US" sz="4000" b="1" dirty="0" smtClean="0">
                <a:solidFill>
                  <a:srgbClr val="D20000"/>
                </a:solidFill>
                <a:latin typeface="Arial" charset="0"/>
                <a:ea typeface="ＭＳ Ｐゴシック" charset="0"/>
                <a:cs typeface="ＭＳ Ｐゴシック" charset="0"/>
              </a:rPr>
              <a:t>                            Ozone Depletion</a:t>
            </a:r>
            <a:endParaRPr lang="en-US" sz="4000" b="1" dirty="0">
              <a:solidFill>
                <a:srgbClr val="D20000"/>
              </a:solidFill>
              <a:latin typeface="Arial" charset="0"/>
              <a:ea typeface="ＭＳ Ｐゴシック" charset="0"/>
              <a:cs typeface="ＭＳ Ｐゴシック" charset="0"/>
            </a:endParaRPr>
          </a:p>
        </p:txBody>
      </p:sp>
      <p:sp>
        <p:nvSpPr>
          <p:cNvPr id="14340" name="Rectangle 4"/>
          <p:cNvSpPr>
            <a:spLocks noChangeArrowheads="1"/>
          </p:cNvSpPr>
          <p:nvPr/>
        </p:nvSpPr>
        <p:spPr bwMode="auto">
          <a:xfrm>
            <a:off x="2133600" y="5562600"/>
            <a:ext cx="5105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spcBef>
                <a:spcPct val="20000"/>
              </a:spcBef>
            </a:pPr>
            <a:r>
              <a:rPr lang="en-US" sz="3200" dirty="0">
                <a:solidFill>
                  <a:schemeClr val="bg1"/>
                </a:solidFill>
              </a:rPr>
              <a:t>Where </a:t>
            </a:r>
            <a:r>
              <a:rPr lang="en-US" sz="3200" dirty="0" smtClean="0">
                <a:solidFill>
                  <a:schemeClr val="bg1"/>
                </a:solidFill>
              </a:rPr>
              <a:t>is your clicker?</a:t>
            </a:r>
            <a:endParaRPr lang="en-US" sz="3200" dirty="0">
              <a:solidFill>
                <a:schemeClr val="bg1"/>
              </a:solidFill>
            </a:endParaRPr>
          </a:p>
        </p:txBody>
      </p:sp>
      <p:sp>
        <p:nvSpPr>
          <p:cNvPr id="14341" name="Text Box 5"/>
          <p:cNvSpPr txBox="1">
            <a:spLocks noChangeArrowheads="1"/>
          </p:cNvSpPr>
          <p:nvPr/>
        </p:nvSpPr>
        <p:spPr bwMode="auto">
          <a:xfrm>
            <a:off x="5715000" y="6338888"/>
            <a:ext cx="3200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800" b="1">
                <a:solidFill>
                  <a:schemeClr val="bg1"/>
                </a:solidFill>
                <a:latin typeface="Times New Roman" charset="0"/>
              </a:rPr>
              <a:t>Hazy skies over Tucson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ctrTitle"/>
          </p:nvPr>
        </p:nvSpPr>
        <p:spPr/>
        <p:txBody>
          <a:bodyPr/>
          <a:lstStyle/>
          <a:p>
            <a:pPr eaLnBrk="1" hangingPunct="1"/>
            <a:r>
              <a:rPr lang="en-US" sz="3600" b="1">
                <a:solidFill>
                  <a:srgbClr val="000000"/>
                </a:solidFill>
                <a:latin typeface="Arial" charset="0"/>
                <a:ea typeface="ＭＳ Ｐゴシック" charset="0"/>
                <a:cs typeface="ＭＳ Ｐゴシック" charset="0"/>
              </a:rPr>
              <a:t>What is Air Pollution?</a:t>
            </a:r>
            <a:endParaRPr lang="en-US" sz="3200" b="1">
              <a:latin typeface="Arial" charset="0"/>
              <a:ea typeface="ＭＳ Ｐゴシック" charset="0"/>
              <a:cs typeface="ＭＳ Ｐゴシック" charset="0"/>
            </a:endParaRPr>
          </a:p>
        </p:txBody>
      </p:sp>
      <p:sp>
        <p:nvSpPr>
          <p:cNvPr id="26627" name="Rectangle 1027"/>
          <p:cNvSpPr>
            <a:spLocks noGrp="1" noChangeArrowheads="1"/>
          </p:cNvSpPr>
          <p:nvPr>
            <p:ph type="subTitle" idx="1"/>
          </p:nvPr>
        </p:nvSpPr>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a:xfrm>
            <a:off x="685800" y="304800"/>
            <a:ext cx="7772400" cy="1143000"/>
          </a:xfrm>
        </p:spPr>
        <p:txBody>
          <a:bodyPr/>
          <a:lstStyle/>
          <a:p>
            <a:pPr eaLnBrk="1" hangingPunct="1"/>
            <a:r>
              <a:rPr lang="en-US" sz="3600">
                <a:solidFill>
                  <a:schemeClr val="tx1"/>
                </a:solidFill>
                <a:latin typeface="Arial" charset="0"/>
                <a:ea typeface="ＭＳ Ｐゴシック" charset="0"/>
                <a:cs typeface="ＭＳ Ｐゴシック" charset="0"/>
              </a:rPr>
              <a:t>AMS Glossary of Meteorology</a:t>
            </a:r>
            <a:endParaRPr lang="en-US" sz="4000">
              <a:latin typeface="Arial" charset="0"/>
              <a:ea typeface="ＭＳ Ｐゴシック" charset="0"/>
              <a:cs typeface="ＭＳ Ｐゴシック" charset="0"/>
            </a:endParaRPr>
          </a:p>
        </p:txBody>
      </p:sp>
      <p:sp>
        <p:nvSpPr>
          <p:cNvPr id="28675" name="Rectangle 1027"/>
          <p:cNvSpPr>
            <a:spLocks noGrp="1" noChangeArrowheads="1"/>
          </p:cNvSpPr>
          <p:nvPr>
            <p:ph type="body" idx="1"/>
          </p:nvPr>
        </p:nvSpPr>
        <p:spPr>
          <a:xfrm>
            <a:off x="685800" y="1447800"/>
            <a:ext cx="7924800" cy="4953000"/>
          </a:xfrm>
        </p:spPr>
        <p:txBody>
          <a:bodyPr/>
          <a:lstStyle/>
          <a:p>
            <a:pPr lvl="1" eaLnBrk="1" hangingPunct="1">
              <a:spcBef>
                <a:spcPct val="0"/>
              </a:spcBef>
              <a:buFontTx/>
              <a:buNone/>
            </a:pPr>
            <a:r>
              <a:rPr lang="en-US" sz="2000" b="1" dirty="0">
                <a:latin typeface="Arial" charset="0"/>
                <a:ea typeface="ＭＳ Ｐゴシック" charset="0"/>
              </a:rPr>
              <a:t>air pollution</a:t>
            </a:r>
            <a:r>
              <a:rPr lang="en-US" sz="2000" dirty="0">
                <a:latin typeface="Arial" charset="0"/>
                <a:ea typeface="ＭＳ Ｐゴシック" charset="0"/>
              </a:rPr>
              <a:t>—The presence </a:t>
            </a:r>
            <a:r>
              <a:rPr lang="en-US" sz="2000" dirty="0" smtClean="0">
                <a:latin typeface="Arial" charset="0"/>
                <a:ea typeface="ＭＳ Ｐゴシック" charset="0"/>
              </a:rPr>
              <a:t>of </a:t>
            </a:r>
            <a:r>
              <a:rPr lang="en-US" sz="2000" dirty="0">
                <a:latin typeface="Arial" charset="0"/>
                <a:ea typeface="ＭＳ Ｐゴシック" charset="0"/>
              </a:rPr>
              <a:t>substances in the atmosphere, particularly those that </a:t>
            </a:r>
            <a:r>
              <a:rPr lang="en-US" sz="2000" dirty="0">
                <a:solidFill>
                  <a:srgbClr val="D20000"/>
                </a:solidFill>
                <a:latin typeface="Arial" charset="0"/>
                <a:ea typeface="ＭＳ Ｐゴシック" charset="0"/>
              </a:rPr>
              <a:t>do not occur naturally. </a:t>
            </a:r>
          </a:p>
          <a:p>
            <a:pPr lvl="1" eaLnBrk="1" hangingPunct="1">
              <a:spcBef>
                <a:spcPct val="0"/>
              </a:spcBef>
              <a:buFontTx/>
              <a:buNone/>
            </a:pPr>
            <a:endParaRPr lang="en-US" sz="2000" dirty="0">
              <a:latin typeface="Arial" charset="0"/>
              <a:ea typeface="ＭＳ Ｐゴシック" charset="0"/>
            </a:endParaRPr>
          </a:p>
          <a:p>
            <a:pPr lvl="1" eaLnBrk="1" hangingPunct="1">
              <a:spcBef>
                <a:spcPct val="0"/>
              </a:spcBef>
              <a:buFontTx/>
              <a:buNone/>
            </a:pPr>
            <a:r>
              <a:rPr lang="en-US" sz="2000" dirty="0">
                <a:latin typeface="Arial" charset="0"/>
                <a:ea typeface="ＭＳ Ｐゴシック" charset="0"/>
              </a:rPr>
              <a:t>These substances are generally contaminants that substantially </a:t>
            </a:r>
            <a:r>
              <a:rPr lang="en-US" sz="2000" dirty="0">
                <a:solidFill>
                  <a:srgbClr val="D20000"/>
                </a:solidFill>
                <a:latin typeface="Arial" charset="0"/>
                <a:ea typeface="ＭＳ Ｐゴシック" charset="0"/>
              </a:rPr>
              <a:t>alter or degrade </a:t>
            </a:r>
            <a:r>
              <a:rPr lang="en-US" sz="2000" dirty="0">
                <a:latin typeface="Arial" charset="0"/>
                <a:ea typeface="ＭＳ Ｐゴシック" charset="0"/>
              </a:rPr>
              <a:t>the quality of the atmosphere.</a:t>
            </a:r>
          </a:p>
          <a:p>
            <a:pPr lvl="1" eaLnBrk="1" hangingPunct="1">
              <a:spcBef>
                <a:spcPct val="0"/>
              </a:spcBef>
              <a:buFontTx/>
              <a:buNone/>
            </a:pPr>
            <a:endParaRPr lang="en-US" sz="2000" dirty="0">
              <a:latin typeface="Arial" charset="0"/>
              <a:ea typeface="ＭＳ Ｐゴシック" charset="0"/>
            </a:endParaRPr>
          </a:p>
          <a:p>
            <a:pPr lvl="1" eaLnBrk="1" hangingPunct="1">
              <a:spcBef>
                <a:spcPct val="0"/>
              </a:spcBef>
              <a:buFontTx/>
              <a:buNone/>
            </a:pPr>
            <a:r>
              <a:rPr lang="en-US" sz="2000" dirty="0">
                <a:latin typeface="Arial" charset="0"/>
                <a:ea typeface="ＭＳ Ｐゴシック" charset="0"/>
              </a:rPr>
              <a:t>The term is often used to identify undesirable substances produced by human activity, </a:t>
            </a:r>
            <a:r>
              <a:rPr lang="en-US" sz="2000" dirty="0" smtClean="0">
                <a:latin typeface="Arial" charset="0"/>
                <a:ea typeface="ＭＳ Ｐゴシック" charset="0"/>
              </a:rPr>
              <a:t>i.e. </a:t>
            </a:r>
            <a:r>
              <a:rPr lang="en-US" sz="2000" u="sng" dirty="0">
                <a:solidFill>
                  <a:srgbClr val="D20000"/>
                </a:solidFill>
                <a:latin typeface="Arial" charset="0"/>
                <a:ea typeface="ＭＳ Ｐゴシック" charset="0"/>
              </a:rPr>
              <a:t>anthropogenic</a:t>
            </a:r>
            <a:r>
              <a:rPr lang="en-US" sz="2000" dirty="0">
                <a:solidFill>
                  <a:srgbClr val="D20000"/>
                </a:solidFill>
                <a:latin typeface="Arial" charset="0"/>
                <a:ea typeface="ＭＳ Ｐゴシック" charset="0"/>
              </a:rPr>
              <a:t> </a:t>
            </a:r>
            <a:r>
              <a:rPr lang="en-US" sz="2000" dirty="0">
                <a:latin typeface="Arial" charset="0"/>
                <a:ea typeface="ＭＳ Ｐゴシック" charset="0"/>
              </a:rPr>
              <a:t>air pollution. </a:t>
            </a:r>
          </a:p>
          <a:p>
            <a:pPr lvl="1" eaLnBrk="1" hangingPunct="1">
              <a:spcBef>
                <a:spcPct val="0"/>
              </a:spcBef>
              <a:buFontTx/>
              <a:buNone/>
            </a:pPr>
            <a:endParaRPr lang="en-US" sz="2000" dirty="0">
              <a:latin typeface="Arial" charset="0"/>
              <a:ea typeface="ＭＳ Ｐゴシック" charset="0"/>
            </a:endParaRPr>
          </a:p>
          <a:p>
            <a:pPr lvl="1" eaLnBrk="1" hangingPunct="1">
              <a:spcBef>
                <a:spcPct val="0"/>
              </a:spcBef>
              <a:buFontTx/>
              <a:buNone/>
            </a:pPr>
            <a:r>
              <a:rPr lang="en-US" sz="2000" dirty="0">
                <a:latin typeface="Arial" charset="0"/>
                <a:ea typeface="ＭＳ Ｐゴシック" charset="0"/>
              </a:rPr>
              <a:t>Air pollution usually designates the collection of substances that </a:t>
            </a:r>
            <a:r>
              <a:rPr lang="en-US" sz="2000" u="sng" dirty="0">
                <a:solidFill>
                  <a:srgbClr val="D20000"/>
                </a:solidFill>
                <a:latin typeface="Arial" charset="0"/>
                <a:ea typeface="ＭＳ Ｐゴシック" charset="0"/>
              </a:rPr>
              <a:t>adversely affects human health</a:t>
            </a:r>
            <a:r>
              <a:rPr lang="en-US" sz="2000" dirty="0">
                <a:latin typeface="Arial" charset="0"/>
                <a:ea typeface="ＭＳ Ｐゴシック" charset="0"/>
              </a:rPr>
              <a:t>, animals, and plants; deteriorates structures; interferes with commerce; or interferes with the enjoyment of life. </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609600" y="304800"/>
            <a:ext cx="7772400" cy="1470025"/>
          </a:xfrm>
        </p:spPr>
        <p:txBody>
          <a:bodyPr/>
          <a:lstStyle/>
          <a:p>
            <a:pPr eaLnBrk="1" hangingPunct="1"/>
            <a:r>
              <a:rPr lang="en-US" sz="3200" b="1" dirty="0" smtClean="0">
                <a:latin typeface="Arial" charset="0"/>
                <a:ea typeface="ＭＳ Ｐゴシック" charset="0"/>
                <a:cs typeface="ＭＳ Ｐゴシック" charset="0"/>
              </a:rPr>
              <a:t>Beijing on the day after a rainy day  and on a sunny but smoggy day</a:t>
            </a:r>
            <a:endParaRPr lang="en-US" sz="3200" b="1" dirty="0">
              <a:latin typeface="Arial" charset="0"/>
              <a:ea typeface="ＭＳ Ｐゴシック" charset="0"/>
              <a:cs typeface="ＭＳ Ｐゴシック" charset="0"/>
            </a:endParaRPr>
          </a:p>
        </p:txBody>
      </p:sp>
      <p:sp>
        <p:nvSpPr>
          <p:cNvPr id="30725" name="Text Box 5"/>
          <p:cNvSpPr txBox="1">
            <a:spLocks noChangeArrowheads="1"/>
          </p:cNvSpPr>
          <p:nvPr/>
        </p:nvSpPr>
        <p:spPr bwMode="auto">
          <a:xfrm>
            <a:off x="685800" y="5334000"/>
            <a:ext cx="7905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i="1" dirty="0"/>
              <a:t>Economic growth—but at what environmental </a:t>
            </a:r>
            <a:r>
              <a:rPr lang="en-US" b="1" i="1" dirty="0" smtClean="0"/>
              <a:t>cost?</a:t>
            </a:r>
            <a:endParaRPr lang="en-US" b="1" i="1" dirty="0"/>
          </a:p>
        </p:txBody>
      </p:sp>
      <p:sp>
        <p:nvSpPr>
          <p:cNvPr id="30726" name="Text Box 6"/>
          <p:cNvSpPr txBox="1">
            <a:spLocks noChangeArrowheads="1"/>
          </p:cNvSpPr>
          <p:nvPr/>
        </p:nvSpPr>
        <p:spPr bwMode="auto">
          <a:xfrm>
            <a:off x="6477000" y="6320135"/>
            <a:ext cx="2667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smtClean="0"/>
              <a:t>Some of the slides </a:t>
            </a:r>
            <a:r>
              <a:rPr lang="en-US" sz="1200" dirty="0"/>
              <a:t>that follow are courtesy of Prof. C. Castro, ATMO</a:t>
            </a:r>
          </a:p>
        </p:txBody>
      </p:sp>
      <p:pic>
        <p:nvPicPr>
          <p:cNvPr id="3" name="Picture 2"/>
          <p:cNvPicPr>
            <a:picLocks noChangeAspect="1"/>
          </p:cNvPicPr>
          <p:nvPr/>
        </p:nvPicPr>
        <p:blipFill>
          <a:blip r:embed="rId3"/>
          <a:stretch>
            <a:fillRect/>
          </a:stretch>
        </p:blipFill>
        <p:spPr>
          <a:xfrm>
            <a:off x="0" y="1714500"/>
            <a:ext cx="9144000" cy="3429000"/>
          </a:xfrm>
          <a:prstGeom prst="rect">
            <a:avLst/>
          </a:prstGeom>
        </p:spPr>
      </p:pic>
      <p:sp>
        <p:nvSpPr>
          <p:cNvPr id="4" name="TextBox 3"/>
          <p:cNvSpPr txBox="1"/>
          <p:nvPr/>
        </p:nvSpPr>
        <p:spPr>
          <a:xfrm>
            <a:off x="7086600" y="4800600"/>
            <a:ext cx="2057400" cy="307777"/>
          </a:xfrm>
          <a:prstGeom prst="rect">
            <a:avLst/>
          </a:prstGeom>
          <a:noFill/>
        </p:spPr>
        <p:txBody>
          <a:bodyPr wrap="square" rtlCol="0">
            <a:spAutoFit/>
          </a:bodyPr>
          <a:lstStyle/>
          <a:p>
            <a:pPr algn="ctr"/>
            <a:r>
              <a:rPr lang="en-US" sz="1400" dirty="0" err="1" smtClean="0">
                <a:solidFill>
                  <a:schemeClr val="bg1"/>
                </a:solidFill>
              </a:rPr>
              <a:t>en.wikipedia.org</a:t>
            </a:r>
            <a:endParaRPr lang="en-US" sz="1400"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74638"/>
            <a:ext cx="8229600" cy="792162"/>
          </a:xfrm>
        </p:spPr>
        <p:txBody>
          <a:bodyPr/>
          <a:lstStyle/>
          <a:p>
            <a:pPr eaLnBrk="1" hangingPunct="1"/>
            <a:r>
              <a:rPr lang="en-US" sz="3200" b="1" dirty="0" smtClean="0">
                <a:latin typeface="Arial" charset="0"/>
                <a:ea typeface="ＭＳ Ｐゴシック" charset="0"/>
                <a:cs typeface="ＭＳ Ｐゴシック" charset="0"/>
              </a:rPr>
              <a:t>Brief History: London Death Fog</a:t>
            </a:r>
            <a:endParaRPr lang="en-US" sz="3200" b="1" dirty="0">
              <a:latin typeface="Arial" charset="0"/>
              <a:ea typeface="ＭＳ Ｐゴシック" charset="0"/>
              <a:cs typeface="ＭＳ Ｐゴシック" charset="0"/>
            </a:endParaRPr>
          </a:p>
        </p:txBody>
      </p:sp>
      <p:pic>
        <p:nvPicPr>
          <p:cNvPr id="34819" name="Picture 3" descr="london195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2900" y="1524000"/>
            <a:ext cx="4000500" cy="270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Rectangle 5"/>
          <p:cNvSpPr>
            <a:spLocks noChangeArrowheads="1"/>
          </p:cNvSpPr>
          <p:nvPr/>
        </p:nvSpPr>
        <p:spPr bwMode="auto">
          <a:xfrm>
            <a:off x="304800" y="4419600"/>
            <a:ext cx="86868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b="1" dirty="0"/>
              <a:t>Some of the worst events in the last </a:t>
            </a:r>
            <a:endParaRPr lang="en-US" sz="2000" b="1" dirty="0" smtClean="0"/>
          </a:p>
          <a:p>
            <a:pPr eaLnBrk="1" hangingPunct="1"/>
            <a:r>
              <a:rPr lang="en-US" sz="2000" b="1" dirty="0" smtClean="0"/>
              <a:t>two </a:t>
            </a:r>
            <a:r>
              <a:rPr lang="en-US" sz="2000" b="1" dirty="0"/>
              <a:t>centuries occurred </a:t>
            </a:r>
            <a:r>
              <a:rPr lang="en-US" sz="2000" b="1" dirty="0" smtClean="0"/>
              <a:t>in London.</a:t>
            </a:r>
            <a:endParaRPr lang="en-US" sz="2000" b="1" dirty="0"/>
          </a:p>
          <a:p>
            <a:pPr eaLnBrk="1" hangingPunct="1"/>
            <a:r>
              <a:rPr lang="en-US" sz="2000" b="1" dirty="0">
                <a:solidFill>
                  <a:srgbClr val="D20000"/>
                </a:solidFill>
              </a:rPr>
              <a:t>1952 Event resulted in 4000 deaths!</a:t>
            </a:r>
          </a:p>
          <a:p>
            <a:pPr eaLnBrk="1" hangingPunct="1"/>
            <a:endParaRPr lang="en-US" sz="2000" b="1" u="sng" dirty="0"/>
          </a:p>
          <a:p>
            <a:pPr eaLnBrk="1" hangingPunct="1"/>
            <a:r>
              <a:rPr lang="en-US" sz="2000" b="1" u="sng" dirty="0"/>
              <a:t>Key ingredients</a:t>
            </a:r>
            <a:r>
              <a:rPr lang="en-US" sz="2000" b="1" dirty="0"/>
              <a:t>: calm winds, fog, smoke particles from coal burning.</a:t>
            </a:r>
          </a:p>
          <a:p>
            <a:pPr eaLnBrk="1" hangingPunct="1"/>
            <a:endParaRPr lang="en-US" sz="2000" b="1" dirty="0"/>
          </a:p>
          <a:p>
            <a:pPr eaLnBrk="1" hangingPunct="1"/>
            <a:r>
              <a:rPr lang="en-US" sz="2000" b="1" dirty="0"/>
              <a:t>Motivated parliament to pass a Clean Air Act in 1956.</a:t>
            </a:r>
          </a:p>
        </p:txBody>
      </p:sp>
      <p:pic>
        <p:nvPicPr>
          <p:cNvPr id="2" name="Picture 1"/>
          <p:cNvPicPr>
            <a:picLocks noChangeAspect="1"/>
          </p:cNvPicPr>
          <p:nvPr/>
        </p:nvPicPr>
        <p:blipFill>
          <a:blip r:embed="rId4"/>
          <a:stretch>
            <a:fillRect/>
          </a:stretch>
        </p:blipFill>
        <p:spPr>
          <a:xfrm>
            <a:off x="5334000" y="1474113"/>
            <a:ext cx="3115142" cy="3581400"/>
          </a:xfrm>
          <a:prstGeom prst="rect">
            <a:avLst/>
          </a:prstGeom>
        </p:spPr>
      </p:pic>
      <p:sp>
        <p:nvSpPr>
          <p:cNvPr id="3" name="TextBox 2"/>
          <p:cNvSpPr txBox="1"/>
          <p:nvPr/>
        </p:nvSpPr>
        <p:spPr>
          <a:xfrm>
            <a:off x="5842000" y="5054600"/>
            <a:ext cx="2286000" cy="400110"/>
          </a:xfrm>
          <a:prstGeom prst="rect">
            <a:avLst/>
          </a:prstGeom>
          <a:noFill/>
        </p:spPr>
        <p:txBody>
          <a:bodyPr wrap="square" rtlCol="0">
            <a:spAutoFit/>
          </a:bodyPr>
          <a:lstStyle/>
          <a:p>
            <a:pPr algn="ctr"/>
            <a:r>
              <a:rPr lang="en-US" sz="1000" dirty="0" smtClean="0">
                <a:hlinkClick r:id="rId5"/>
              </a:rPr>
              <a:t>http://www.ems.psu.edu/~lno/Meteo437/Smoglond.jpg</a:t>
            </a:r>
            <a:endParaRPr lang="en-US" sz="1000" dirty="0"/>
          </a:p>
        </p:txBody>
      </p:sp>
      <p:pic>
        <p:nvPicPr>
          <p:cNvPr id="8" name="Picture 7"/>
          <p:cNvPicPr>
            <a:picLocks noChangeAspect="1"/>
          </p:cNvPicPr>
          <p:nvPr/>
        </p:nvPicPr>
        <p:blipFill>
          <a:blip r:embed="rId6"/>
          <a:stretch>
            <a:fillRect/>
          </a:stretch>
        </p:blipFill>
        <p:spPr>
          <a:xfrm>
            <a:off x="228600" y="1447800"/>
            <a:ext cx="4191000" cy="2942811"/>
          </a:xfrm>
          <a:prstGeom prst="rect">
            <a:avLst/>
          </a:prstGeom>
        </p:spPr>
      </p:pic>
    </p:spTree>
    <p:extLst>
      <p:ext uri="{BB962C8B-B14F-4D97-AF65-F5344CB8AC3E}">
        <p14:creationId xmlns:p14="http://schemas.microsoft.com/office/powerpoint/2010/main" val="1646972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152400"/>
            <a:ext cx="8229600" cy="1143000"/>
          </a:xfrm>
        </p:spPr>
        <p:txBody>
          <a:bodyPr/>
          <a:lstStyle/>
          <a:p>
            <a:pPr eaLnBrk="1" hangingPunct="1"/>
            <a:r>
              <a:rPr lang="en-US" sz="3200" b="1">
                <a:latin typeface="Arial" charset="0"/>
                <a:ea typeface="ＭＳ Ｐゴシック" charset="0"/>
                <a:cs typeface="ＭＳ Ｐゴシック" charset="0"/>
              </a:rPr>
              <a:t>Air pollution from burning of coal</a:t>
            </a:r>
          </a:p>
        </p:txBody>
      </p:sp>
      <p:pic>
        <p:nvPicPr>
          <p:cNvPr id="38915" name="Picture 3" descr="ohio-river-power-plant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9600" y="1752600"/>
            <a:ext cx="284797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Rectangle 4"/>
          <p:cNvSpPr>
            <a:spLocks noChangeArrowheads="1"/>
          </p:cNvSpPr>
          <p:nvPr/>
        </p:nvSpPr>
        <p:spPr bwMode="auto">
          <a:xfrm>
            <a:off x="4038600" y="4724400"/>
            <a:ext cx="4572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endParaRPr lang="en-US" sz="1800">
              <a:solidFill>
                <a:srgbClr val="FFCC00"/>
              </a:solidFill>
            </a:endParaRPr>
          </a:p>
          <a:p>
            <a:pPr eaLnBrk="1" hangingPunct="1"/>
            <a:endParaRPr lang="en-US" sz="1800"/>
          </a:p>
          <a:p>
            <a:pPr eaLnBrk="1" hangingPunct="1"/>
            <a:endParaRPr lang="en-US" sz="1800"/>
          </a:p>
          <a:p>
            <a:pPr eaLnBrk="1" hangingPunct="1"/>
            <a:endParaRPr lang="en-US" sz="1800"/>
          </a:p>
        </p:txBody>
      </p:sp>
      <p:sp>
        <p:nvSpPr>
          <p:cNvPr id="38917" name="Text Box 5"/>
          <p:cNvSpPr txBox="1">
            <a:spLocks noChangeArrowheads="1"/>
          </p:cNvSpPr>
          <p:nvPr/>
        </p:nvSpPr>
        <p:spPr bwMode="auto">
          <a:xfrm>
            <a:off x="4191000" y="1524000"/>
            <a:ext cx="4572000"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Much of the air pollution in the eastern part of the </a:t>
            </a:r>
            <a:r>
              <a:rPr lang="en-US" sz="2000" b="1" dirty="0" smtClean="0"/>
              <a:t>United States was </a:t>
            </a:r>
            <a:r>
              <a:rPr lang="en-US" sz="2000" b="1" i="1" dirty="0">
                <a:solidFill>
                  <a:srgbClr val="D20000"/>
                </a:solidFill>
              </a:rPr>
              <a:t>and is </a:t>
            </a:r>
            <a:r>
              <a:rPr lang="en-US" sz="2000" b="1" i="1" dirty="0" smtClean="0">
                <a:solidFill>
                  <a:srgbClr val="D20000"/>
                </a:solidFill>
              </a:rPr>
              <a:t>still</a:t>
            </a:r>
            <a:r>
              <a:rPr lang="en-US" sz="2000" b="1" dirty="0" smtClean="0">
                <a:solidFill>
                  <a:srgbClr val="D20000"/>
                </a:solidFill>
              </a:rPr>
              <a:t> </a:t>
            </a:r>
            <a:r>
              <a:rPr lang="en-US" sz="2000" b="1" dirty="0" smtClean="0"/>
              <a:t>from burning </a:t>
            </a:r>
            <a:r>
              <a:rPr lang="en-US" sz="2000" b="1" dirty="0"/>
              <a:t>coal.</a:t>
            </a:r>
          </a:p>
          <a:p>
            <a:pPr eaLnBrk="1" hangingPunct="1"/>
            <a:endParaRPr lang="en-US" sz="2000" b="1" dirty="0"/>
          </a:p>
          <a:p>
            <a:pPr eaLnBrk="1" hangingPunct="1"/>
            <a:r>
              <a:rPr lang="en-US" sz="2000" b="1" dirty="0"/>
              <a:t>Many of the coal plants today are located on or near the Ohio River</a:t>
            </a:r>
          </a:p>
          <a:p>
            <a:pPr eaLnBrk="1" hangingPunct="1"/>
            <a:r>
              <a:rPr lang="en-US" sz="2000" b="1" dirty="0" smtClean="0"/>
              <a:t>Why might that be?</a:t>
            </a:r>
            <a:endParaRPr lang="en-US" sz="2000" b="1" dirty="0"/>
          </a:p>
          <a:p>
            <a:pPr eaLnBrk="1" hangingPunct="1"/>
            <a:endParaRPr lang="en-US" sz="2000" b="1" dirty="0"/>
          </a:p>
          <a:p>
            <a:pPr eaLnBrk="1" hangingPunct="1"/>
            <a:endParaRPr lang="en-US" sz="2000" b="1" dirty="0"/>
          </a:p>
          <a:p>
            <a:pPr eaLnBrk="1" hangingPunct="1"/>
            <a:endParaRPr lang="en-US" sz="2000" b="1" dirty="0"/>
          </a:p>
          <a:p>
            <a:pPr eaLnBrk="1" hangingPunct="1"/>
            <a:r>
              <a:rPr lang="en-US" sz="2000" b="1" dirty="0"/>
              <a:t>Other places with a similar story:</a:t>
            </a:r>
          </a:p>
          <a:p>
            <a:pPr eaLnBrk="1" hangingPunct="1"/>
            <a:r>
              <a:rPr lang="en-US" sz="2000" b="1" dirty="0"/>
              <a:t>     Rhine River Valley in Germany</a:t>
            </a:r>
          </a:p>
          <a:p>
            <a:pPr eaLnBrk="1" hangingPunct="1"/>
            <a:r>
              <a:rPr lang="en-US" sz="2000" b="1" dirty="0"/>
              <a:t>     Northern China (Manchuria)</a:t>
            </a:r>
          </a:p>
          <a:p>
            <a:pPr eaLnBrk="1" hangingPunct="1"/>
            <a:r>
              <a:rPr lang="en-US" sz="1800" b="1" dirty="0"/>
              <a:t>     </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762000" y="838200"/>
            <a:ext cx="7772400" cy="1470025"/>
          </a:xfrm>
        </p:spPr>
        <p:txBody>
          <a:bodyPr/>
          <a:lstStyle/>
          <a:p>
            <a:pPr eaLnBrk="1" hangingPunct="1"/>
            <a:r>
              <a:rPr lang="en-US" sz="3200" b="1">
                <a:latin typeface="Arial" charset="0"/>
                <a:ea typeface="ＭＳ Ｐゴシック" charset="0"/>
                <a:cs typeface="ＭＳ Ｐゴシック" charset="0"/>
              </a:rPr>
              <a:t>The U.S. passed its air pollution control act in 1955.</a:t>
            </a:r>
          </a:p>
        </p:txBody>
      </p:sp>
      <p:sp>
        <p:nvSpPr>
          <p:cNvPr id="17411" name="Rectangle 3"/>
          <p:cNvSpPr>
            <a:spLocks noGrp="1" noChangeArrowheads="1"/>
          </p:cNvSpPr>
          <p:nvPr>
            <p:ph type="subTitle" idx="1"/>
          </p:nvPr>
        </p:nvSpPr>
        <p:spPr>
          <a:xfrm>
            <a:off x="533400" y="2971800"/>
            <a:ext cx="8229600" cy="3200400"/>
          </a:xfrm>
        </p:spPr>
        <p:txBody>
          <a:bodyPr/>
          <a:lstStyle/>
          <a:p>
            <a:pPr eaLnBrk="1" hangingPunct="1">
              <a:lnSpc>
                <a:spcPct val="80000"/>
              </a:lnSpc>
            </a:pPr>
            <a:r>
              <a:rPr lang="en-US" sz="2800" b="1" dirty="0">
                <a:solidFill>
                  <a:srgbClr val="D20000"/>
                </a:solidFill>
                <a:latin typeface="Arial" charset="0"/>
                <a:ea typeface="ＭＳ Ｐゴシック" charset="0"/>
                <a:cs typeface="ＭＳ Ｐゴシック" charset="0"/>
              </a:rPr>
              <a:t>But this act left out one VERY BIG thing!</a:t>
            </a:r>
          </a:p>
          <a:p>
            <a:pPr eaLnBrk="1" hangingPunct="1">
              <a:lnSpc>
                <a:spcPct val="80000"/>
              </a:lnSpc>
            </a:pPr>
            <a:endParaRPr lang="en-US" sz="2800" b="1" dirty="0">
              <a:solidFill>
                <a:srgbClr val="FF3300"/>
              </a:solidFill>
              <a:latin typeface="Arial" charset="0"/>
              <a:ea typeface="ＭＳ Ｐゴシック" charset="0"/>
              <a:cs typeface="ＭＳ Ｐゴシック" charset="0"/>
            </a:endParaRPr>
          </a:p>
          <a:p>
            <a:pPr eaLnBrk="1" hangingPunct="1">
              <a:lnSpc>
                <a:spcPct val="80000"/>
              </a:lnSpc>
            </a:pPr>
            <a:endParaRPr lang="en-US" sz="2800" b="1" dirty="0">
              <a:latin typeface="Arial" charset="0"/>
              <a:ea typeface="ＭＳ Ｐゴシック" charset="0"/>
              <a:cs typeface="ＭＳ Ｐゴシック" charset="0"/>
            </a:endParaRPr>
          </a:p>
          <a:p>
            <a:pPr eaLnBrk="1" hangingPunct="1">
              <a:lnSpc>
                <a:spcPct val="80000"/>
              </a:lnSpc>
            </a:pPr>
            <a:endParaRPr lang="en-US" sz="2800" b="1" dirty="0">
              <a:latin typeface="Arial" charset="0"/>
              <a:ea typeface="ＭＳ Ｐゴシック" charset="0"/>
              <a:cs typeface="ＭＳ Ｐゴシック" charset="0"/>
            </a:endParaRPr>
          </a:p>
          <a:p>
            <a:pPr eaLnBrk="1" hangingPunct="1">
              <a:lnSpc>
                <a:spcPct val="80000"/>
              </a:lnSpc>
            </a:pPr>
            <a:endParaRPr lang="en-US" sz="2800" b="1" dirty="0">
              <a:latin typeface="Arial" charset="0"/>
              <a:ea typeface="ＭＳ Ｐゴシック" charset="0"/>
              <a:cs typeface="ＭＳ Ｐゴシック" charset="0"/>
            </a:endParaRPr>
          </a:p>
          <a:p>
            <a:pPr eaLnBrk="1" hangingPunct="1">
              <a:lnSpc>
                <a:spcPct val="80000"/>
              </a:lnSpc>
            </a:pPr>
            <a:endParaRPr lang="en-US" sz="2800" dirty="0">
              <a:latin typeface="Arial" charset="0"/>
              <a:ea typeface="ＭＳ Ｐゴシック" charset="0"/>
              <a:cs typeface="ＭＳ Ｐゴシック" charset="0"/>
            </a:endParaRPr>
          </a:p>
          <a:p>
            <a:pPr eaLnBrk="1" hangingPunct="1">
              <a:lnSpc>
                <a:spcPct val="80000"/>
              </a:lnSpc>
            </a:pPr>
            <a:r>
              <a:rPr lang="en-US" sz="1600" dirty="0">
                <a:latin typeface="Arial" charset="0"/>
                <a:ea typeface="ＭＳ Ｐゴシック" charset="0"/>
                <a:cs typeface="ＭＳ Ｐゴシック" charset="0"/>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blinds(horizontal)">
                                      <p:cBhvr>
                                        <p:cTn id="7" dur="500"/>
                                        <p:tgtEl>
                                          <p:spTgt spid="174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2"/>
          <p:cNvSpPr txBox="1">
            <a:spLocks noChangeArrowheads="1"/>
          </p:cNvSpPr>
          <p:nvPr/>
        </p:nvSpPr>
        <p:spPr bwMode="auto">
          <a:xfrm>
            <a:off x="685800" y="2735263"/>
            <a:ext cx="7772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4400" b="1" dirty="0" smtClean="0">
                <a:solidFill>
                  <a:srgbClr val="D20000"/>
                </a:solidFill>
              </a:rPr>
              <a:t>SMOG</a:t>
            </a:r>
          </a:p>
          <a:p>
            <a:pPr algn="ctr"/>
            <a:r>
              <a:rPr lang="en-US" sz="4000" b="1" dirty="0" err="1" smtClean="0">
                <a:solidFill>
                  <a:srgbClr val="D20000"/>
                </a:solidFill>
              </a:rPr>
              <a:t>SM</a:t>
            </a:r>
            <a:r>
              <a:rPr lang="en-US" sz="3600" b="1" dirty="0" err="1" smtClean="0">
                <a:solidFill>
                  <a:srgbClr val="D20000"/>
                </a:solidFill>
              </a:rPr>
              <a:t>oke</a:t>
            </a:r>
            <a:r>
              <a:rPr lang="en-US" sz="4000" b="1" dirty="0" smtClean="0">
                <a:solidFill>
                  <a:srgbClr val="D20000"/>
                </a:solidFill>
              </a:rPr>
              <a:t> + </a:t>
            </a:r>
            <a:r>
              <a:rPr lang="en-US" sz="3600" b="1" dirty="0" err="1" smtClean="0">
                <a:solidFill>
                  <a:srgbClr val="D20000"/>
                </a:solidFill>
              </a:rPr>
              <a:t>f</a:t>
            </a:r>
            <a:r>
              <a:rPr lang="en-US" sz="4000" b="1" dirty="0" err="1" smtClean="0">
                <a:solidFill>
                  <a:srgbClr val="D20000"/>
                </a:solidFill>
              </a:rPr>
              <a:t>OG</a:t>
            </a:r>
            <a:endParaRPr lang="en-US" sz="4000" b="1" dirty="0">
              <a:solidFill>
                <a:srgbClr val="D20000"/>
              </a:solidFill>
            </a:endParaRPr>
          </a:p>
        </p:txBody>
      </p:sp>
      <p:sp>
        <p:nvSpPr>
          <p:cNvPr id="43011" name="Title 4"/>
          <p:cNvSpPr>
            <a:spLocks noGrp="1"/>
          </p:cNvSpPr>
          <p:nvPr>
            <p:ph type="title"/>
          </p:nvPr>
        </p:nvSpPr>
        <p:spPr/>
        <p:txBody>
          <a:bodyPr/>
          <a:lstStyle/>
          <a:p>
            <a:endParaRPr lang="en-US">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a:xfrm>
            <a:off x="266700" y="762000"/>
            <a:ext cx="8153400" cy="1470025"/>
          </a:xfrm>
        </p:spPr>
        <p:txBody>
          <a:bodyPr/>
          <a:lstStyle/>
          <a:p>
            <a:pPr eaLnBrk="1" hangingPunct="1"/>
            <a:r>
              <a:rPr lang="en-US" sz="2800" b="1" dirty="0">
                <a:latin typeface="Arial" charset="0"/>
                <a:ea typeface="ＭＳ Ｐゴシック" charset="0"/>
                <a:cs typeface="ＭＳ Ｐゴシック" charset="0"/>
              </a:rPr>
              <a:t>Pollution from vehicle transportation sources was a rapidly growing problem</a:t>
            </a:r>
          </a:p>
        </p:txBody>
      </p:sp>
      <p:sp>
        <p:nvSpPr>
          <p:cNvPr id="45059" name="Rectangle 3"/>
          <p:cNvSpPr>
            <a:spLocks noGrp="1" noChangeArrowheads="1"/>
          </p:cNvSpPr>
          <p:nvPr>
            <p:ph type="subTitle" idx="1"/>
          </p:nvPr>
        </p:nvSpPr>
        <p:spPr>
          <a:xfrm>
            <a:off x="609600" y="2590800"/>
            <a:ext cx="7848600" cy="3352800"/>
          </a:xfrm>
        </p:spPr>
        <p:txBody>
          <a:bodyPr/>
          <a:lstStyle/>
          <a:p>
            <a:pPr eaLnBrk="1" hangingPunct="1"/>
            <a:r>
              <a:rPr lang="en-US" sz="2800" b="1" dirty="0" smtClean="0">
                <a:latin typeface="Arial" charset="0"/>
                <a:ea typeface="ＭＳ Ｐゴシック" charset="0"/>
                <a:cs typeface="ＭＳ Ｐゴシック" charset="0"/>
              </a:rPr>
              <a:t>It </a:t>
            </a:r>
            <a:r>
              <a:rPr lang="en-US" sz="2800" b="1" dirty="0">
                <a:latin typeface="Arial" charset="0"/>
                <a:ea typeface="ＭＳ Ｐゴシック" charset="0"/>
                <a:cs typeface="ＭＳ Ｐゴシック" charset="0"/>
              </a:rPr>
              <a:t>was </a:t>
            </a:r>
            <a:r>
              <a:rPr lang="en-US" sz="2800" b="1" dirty="0" smtClean="0">
                <a:latin typeface="Arial" charset="0"/>
                <a:ea typeface="ＭＳ Ｐゴシック" charset="0"/>
                <a:cs typeface="ＭＳ Ｐゴシック" charset="0"/>
              </a:rPr>
              <a:t>a new kind </a:t>
            </a:r>
            <a:r>
              <a:rPr lang="en-US" sz="2800" b="1" dirty="0">
                <a:latin typeface="Arial" charset="0"/>
                <a:ea typeface="ＭＳ Ｐゴシック" charset="0"/>
                <a:cs typeface="ＭＳ Ｐゴシック" charset="0"/>
              </a:rPr>
              <a:t>of pollution, </a:t>
            </a:r>
          </a:p>
          <a:p>
            <a:pPr eaLnBrk="1" hangingPunct="1"/>
            <a:r>
              <a:rPr lang="en-US" sz="2800" b="1" dirty="0">
                <a:latin typeface="Arial" charset="0"/>
                <a:ea typeface="ＭＳ Ｐゴシック" charset="0"/>
                <a:cs typeface="ＭＳ Ｐゴシック" charset="0"/>
              </a:rPr>
              <a:t>different from the traditional smog</a:t>
            </a:r>
          </a:p>
          <a:p>
            <a:pPr eaLnBrk="1" hangingPunct="1"/>
            <a:r>
              <a:rPr lang="en-US" sz="2800" b="1" dirty="0">
                <a:latin typeface="Arial" charset="0"/>
                <a:ea typeface="ＭＳ Ｐゴシック" charset="0"/>
                <a:cs typeface="ＭＳ Ｐゴシック" charset="0"/>
              </a:rPr>
              <a:t> of London or U.S. eastern cities.</a:t>
            </a:r>
          </a:p>
          <a:p>
            <a:pPr eaLnBrk="1" hangingPunct="1">
              <a:lnSpc>
                <a:spcPct val="80000"/>
              </a:lnSpc>
            </a:pPr>
            <a:endParaRPr lang="en-US" sz="2800" b="1" dirty="0">
              <a:latin typeface="Arial" charset="0"/>
              <a:ea typeface="ＭＳ Ｐゴシック" charset="0"/>
              <a:cs typeface="ＭＳ Ｐゴシック" charset="0"/>
            </a:endParaRPr>
          </a:p>
          <a:p>
            <a:pPr eaLnBrk="1" hangingPunct="1"/>
            <a:r>
              <a:rPr lang="en-US" sz="2800" b="1" dirty="0">
                <a:latin typeface="Arial" charset="0"/>
                <a:ea typeface="ＭＳ Ｐゴシック" charset="0"/>
                <a:cs typeface="ＭＳ Ｐゴシック" charset="0"/>
              </a:rPr>
              <a:t>And the worst place for it in </a:t>
            </a:r>
            <a:r>
              <a:rPr lang="en-US" sz="2800" b="1" dirty="0" smtClean="0">
                <a:latin typeface="Arial" charset="0"/>
                <a:ea typeface="ＭＳ Ｐゴシック" charset="0"/>
                <a:cs typeface="ＭＳ Ｐゴシック" charset="0"/>
              </a:rPr>
              <a:t>the U.S. was </a:t>
            </a:r>
            <a:r>
              <a:rPr lang="en-US" sz="2800" b="1" dirty="0">
                <a:latin typeface="Arial" charset="0"/>
                <a:ea typeface="ＭＳ Ｐゴシック" charset="0"/>
                <a:cs typeface="ＭＳ Ｐゴシック" charset="0"/>
              </a:rPr>
              <a:t>(and still is) Los </a:t>
            </a:r>
            <a:r>
              <a:rPr lang="en-US" sz="2800" b="1" dirty="0" smtClean="0">
                <a:latin typeface="Arial" charset="0"/>
                <a:ea typeface="ＭＳ Ｐゴシック" charset="0"/>
                <a:cs typeface="ＭＳ Ｐゴシック" charset="0"/>
              </a:rPr>
              <a:t>Angeles </a:t>
            </a:r>
            <a:endParaRPr lang="en-US" sz="2800" b="1" dirty="0">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7792" y="228600"/>
            <a:ext cx="7750408" cy="5943600"/>
          </a:xfrm>
          <a:prstGeom prst="rect">
            <a:avLst/>
          </a:prstGeom>
        </p:spPr>
      </p:pic>
      <p:sp>
        <p:nvSpPr>
          <p:cNvPr id="4" name="TextBox 3"/>
          <p:cNvSpPr txBox="1"/>
          <p:nvPr/>
        </p:nvSpPr>
        <p:spPr>
          <a:xfrm>
            <a:off x="2802346" y="6150114"/>
            <a:ext cx="3674654" cy="707886"/>
          </a:xfrm>
          <a:prstGeom prst="rect">
            <a:avLst/>
          </a:prstGeom>
          <a:noFill/>
        </p:spPr>
        <p:txBody>
          <a:bodyPr wrap="none" rtlCol="0">
            <a:spAutoFit/>
          </a:bodyPr>
          <a:lstStyle/>
          <a:p>
            <a:pPr algn="ctr"/>
            <a:r>
              <a:rPr lang="en-US" dirty="0" smtClean="0"/>
              <a:t>Most Polluted </a:t>
            </a:r>
            <a:r>
              <a:rPr lang="en-US" dirty="0"/>
              <a:t>C</a:t>
            </a:r>
            <a:r>
              <a:rPr lang="en-US" dirty="0" smtClean="0"/>
              <a:t>ities 2014</a:t>
            </a:r>
          </a:p>
          <a:p>
            <a:pPr algn="ctr"/>
            <a:r>
              <a:rPr lang="en-US" sz="1600" dirty="0" smtClean="0">
                <a:hlinkClick r:id="rId3"/>
              </a:rPr>
              <a:t>American Lung Association</a:t>
            </a:r>
            <a:endParaRPr lang="en-US" sz="1600" dirty="0"/>
          </a:p>
        </p:txBody>
      </p:sp>
      <p:sp>
        <p:nvSpPr>
          <p:cNvPr id="5" name="Oval 4"/>
          <p:cNvSpPr/>
          <p:nvPr/>
        </p:nvSpPr>
        <p:spPr bwMode="auto">
          <a:xfrm>
            <a:off x="5960533" y="3310466"/>
            <a:ext cx="2362200"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6" name="Oval 5"/>
          <p:cNvSpPr/>
          <p:nvPr/>
        </p:nvSpPr>
        <p:spPr bwMode="auto">
          <a:xfrm>
            <a:off x="706968" y="364066"/>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7" name="Oval 6"/>
          <p:cNvSpPr/>
          <p:nvPr/>
        </p:nvSpPr>
        <p:spPr bwMode="auto">
          <a:xfrm>
            <a:off x="3420532" y="1845733"/>
            <a:ext cx="2362200"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8" name="Oval 7"/>
          <p:cNvSpPr/>
          <p:nvPr/>
        </p:nvSpPr>
        <p:spPr bwMode="auto">
          <a:xfrm>
            <a:off x="3348568" y="732366"/>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9" name="Oval 8"/>
          <p:cNvSpPr/>
          <p:nvPr/>
        </p:nvSpPr>
        <p:spPr bwMode="auto">
          <a:xfrm>
            <a:off x="5837768" y="922866"/>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0" name="Oval 9"/>
          <p:cNvSpPr/>
          <p:nvPr/>
        </p:nvSpPr>
        <p:spPr bwMode="auto">
          <a:xfrm>
            <a:off x="766232" y="2404533"/>
            <a:ext cx="2362200" cy="3048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39969349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257300" y="0"/>
            <a:ext cx="6616584" cy="6172200"/>
          </a:xfrm>
          <a:prstGeom prst="rect">
            <a:avLst/>
          </a:prstGeom>
        </p:spPr>
      </p:pic>
      <p:sp>
        <p:nvSpPr>
          <p:cNvPr id="4" name="TextBox 3"/>
          <p:cNvSpPr txBox="1"/>
          <p:nvPr/>
        </p:nvSpPr>
        <p:spPr>
          <a:xfrm>
            <a:off x="2808145" y="6150114"/>
            <a:ext cx="3663057" cy="646331"/>
          </a:xfrm>
          <a:prstGeom prst="rect">
            <a:avLst/>
          </a:prstGeom>
          <a:noFill/>
        </p:spPr>
        <p:txBody>
          <a:bodyPr wrap="none" rtlCol="0">
            <a:spAutoFit/>
          </a:bodyPr>
          <a:lstStyle/>
          <a:p>
            <a:pPr algn="ctr"/>
            <a:r>
              <a:rPr lang="en-US" sz="2000" dirty="0" smtClean="0"/>
              <a:t>Most Polluted U.S. Cities 2016</a:t>
            </a:r>
          </a:p>
          <a:p>
            <a:pPr algn="ctr"/>
            <a:r>
              <a:rPr lang="en-US" sz="1600" dirty="0" smtClean="0">
                <a:hlinkClick r:id="rId3"/>
              </a:rPr>
              <a:t>American Lung Association</a:t>
            </a:r>
            <a:endParaRPr lang="en-US" sz="1600" dirty="0"/>
          </a:p>
        </p:txBody>
      </p:sp>
      <p:sp>
        <p:nvSpPr>
          <p:cNvPr id="5" name="Oval 4"/>
          <p:cNvSpPr/>
          <p:nvPr/>
        </p:nvSpPr>
        <p:spPr bwMode="auto">
          <a:xfrm>
            <a:off x="5486400" y="4813300"/>
            <a:ext cx="2362200" cy="2794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6" name="Oval 5"/>
          <p:cNvSpPr/>
          <p:nvPr/>
        </p:nvSpPr>
        <p:spPr bwMode="auto">
          <a:xfrm>
            <a:off x="1054100" y="266700"/>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8" name="Oval 7"/>
          <p:cNvSpPr/>
          <p:nvPr/>
        </p:nvSpPr>
        <p:spPr bwMode="auto">
          <a:xfrm>
            <a:off x="3263900" y="838200"/>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9" name="Oval 8"/>
          <p:cNvSpPr/>
          <p:nvPr/>
        </p:nvSpPr>
        <p:spPr bwMode="auto">
          <a:xfrm>
            <a:off x="5456768" y="1905000"/>
            <a:ext cx="2362200" cy="304800"/>
          </a:xfrm>
          <a:prstGeom prst="ellipse">
            <a:avLst/>
          </a:prstGeom>
          <a:noFill/>
          <a:ln w="381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0" name="Oval 9"/>
          <p:cNvSpPr/>
          <p:nvPr/>
        </p:nvSpPr>
        <p:spPr bwMode="auto">
          <a:xfrm>
            <a:off x="1121832" y="1041400"/>
            <a:ext cx="2362200" cy="2540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541396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52400"/>
            <a:ext cx="8229600" cy="944563"/>
          </a:xfrm>
        </p:spPr>
        <p:txBody>
          <a:bodyPr/>
          <a:lstStyle/>
          <a:p>
            <a:pPr eaLnBrk="1" hangingPunct="1"/>
            <a:r>
              <a:rPr lang="en-US" sz="3200" b="1">
                <a:latin typeface="Arial" charset="0"/>
                <a:ea typeface="ＭＳ Ｐゴシック" charset="0"/>
                <a:cs typeface="ＭＳ Ｐゴシック" charset="0"/>
              </a:rPr>
              <a:t>Pollution controls on vehicles</a:t>
            </a:r>
          </a:p>
        </p:txBody>
      </p:sp>
      <p:pic>
        <p:nvPicPr>
          <p:cNvPr id="47107" name="Picture 3" descr="Low-hanging smo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0" y="1788378"/>
            <a:ext cx="4191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 Box 4"/>
          <p:cNvSpPr txBox="1">
            <a:spLocks noChangeArrowheads="1"/>
          </p:cNvSpPr>
          <p:nvPr/>
        </p:nvSpPr>
        <p:spPr bwMode="auto">
          <a:xfrm>
            <a:off x="365125" y="1371600"/>
            <a:ext cx="3978275" cy="524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dirty="0">
                <a:solidFill>
                  <a:srgbClr val="D20000"/>
                </a:solidFill>
              </a:rPr>
              <a:t>Photochemical smog</a:t>
            </a:r>
            <a:r>
              <a:rPr lang="en-US" sz="2000" b="1" dirty="0"/>
              <a:t>, was a rapidly growing problem</a:t>
            </a:r>
          </a:p>
          <a:p>
            <a:pPr eaLnBrk="1" hangingPunct="1"/>
            <a:endParaRPr lang="en-US" sz="2000" b="1" dirty="0"/>
          </a:p>
          <a:p>
            <a:pPr eaLnBrk="1" hangingPunct="1"/>
            <a:r>
              <a:rPr lang="en-US" sz="2000" b="1" dirty="0"/>
              <a:t>This problem was especially prevalent in western U.S. cities, like Los Angeles.</a:t>
            </a:r>
          </a:p>
          <a:p>
            <a:pPr eaLnBrk="1" hangingPunct="1"/>
            <a:endParaRPr lang="en-US" sz="2000" b="1" dirty="0"/>
          </a:p>
          <a:p>
            <a:pPr eaLnBrk="1" hangingPunct="1"/>
            <a:r>
              <a:rPr lang="en-US" sz="2000" b="1" dirty="0"/>
              <a:t>Severe air pollution lead to the Clean Air act of 1970 and the establishment of the EPA.</a:t>
            </a:r>
          </a:p>
          <a:p>
            <a:pPr eaLnBrk="1" hangingPunct="1"/>
            <a:endParaRPr lang="en-US" sz="2000" b="1" dirty="0"/>
          </a:p>
          <a:p>
            <a:pPr eaLnBrk="1" hangingPunct="1"/>
            <a:r>
              <a:rPr lang="en-US" sz="2000" b="1" dirty="0"/>
              <a:t>This act and its subsequent additions placed emission control standards on vehicles that each state must meet.</a:t>
            </a:r>
          </a:p>
          <a:p>
            <a:pPr eaLnBrk="1" hangingPunct="1"/>
            <a:endParaRPr lang="en-US" sz="2000" b="1" dirty="0"/>
          </a:p>
          <a:p>
            <a:pPr eaLnBrk="1" hangingPunct="1"/>
            <a:endParaRPr lang="en-US" sz="1800" b="1" dirty="0"/>
          </a:p>
        </p:txBody>
      </p:sp>
      <p:sp>
        <p:nvSpPr>
          <p:cNvPr id="47109" name="Text Box 5"/>
          <p:cNvSpPr txBox="1">
            <a:spLocks noChangeArrowheads="1"/>
          </p:cNvSpPr>
          <p:nvPr/>
        </p:nvSpPr>
        <p:spPr bwMode="auto">
          <a:xfrm>
            <a:off x="5013325" y="5072916"/>
            <a:ext cx="29162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Los Angeles in the 1960s</a:t>
            </a:r>
          </a:p>
        </p:txBody>
      </p:sp>
      <p:sp>
        <p:nvSpPr>
          <p:cNvPr id="2" name="TextBox 1"/>
          <p:cNvSpPr txBox="1"/>
          <p:nvPr/>
        </p:nvSpPr>
        <p:spPr>
          <a:xfrm>
            <a:off x="4495800" y="5715000"/>
            <a:ext cx="4343400" cy="400110"/>
          </a:xfrm>
          <a:prstGeom prst="rect">
            <a:avLst/>
          </a:prstGeom>
          <a:noFill/>
        </p:spPr>
        <p:txBody>
          <a:bodyPr wrap="square" rtlCol="0">
            <a:spAutoFit/>
          </a:bodyPr>
          <a:lstStyle/>
          <a:p>
            <a:pPr algn="ctr"/>
            <a:r>
              <a:rPr lang="en-US" sz="2000" dirty="0" smtClean="0"/>
              <a:t>Memories, sweet memories</a:t>
            </a:r>
            <a:endParaRPr lang="en-US" sz="2000" dirty="0"/>
          </a:p>
        </p:txBody>
      </p:sp>
      <p:sp>
        <p:nvSpPr>
          <p:cNvPr id="3" name="TextBox 2"/>
          <p:cNvSpPr txBox="1"/>
          <p:nvPr/>
        </p:nvSpPr>
        <p:spPr>
          <a:xfrm>
            <a:off x="6863547" y="4495800"/>
            <a:ext cx="1899453" cy="369332"/>
          </a:xfrm>
          <a:prstGeom prst="rect">
            <a:avLst/>
          </a:prstGeom>
          <a:noFill/>
        </p:spPr>
        <p:txBody>
          <a:bodyPr wrap="none" rtlCol="0">
            <a:spAutoFit/>
          </a:bodyPr>
          <a:lstStyle/>
          <a:p>
            <a:r>
              <a:rPr lang="en-US" sz="1800" dirty="0" smtClean="0">
                <a:solidFill>
                  <a:schemeClr val="bg1"/>
                </a:solidFill>
              </a:rPr>
              <a:t>Credit: LA </a:t>
            </a:r>
            <a:r>
              <a:rPr lang="en-US" sz="1800" dirty="0" err="1" smtClean="0">
                <a:solidFill>
                  <a:schemeClr val="bg1"/>
                </a:solidFill>
              </a:rPr>
              <a:t>TImes</a:t>
            </a:r>
            <a:endParaRPr lang="en-US" sz="1800"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a:xfrm>
            <a:off x="457200" y="1447800"/>
            <a:ext cx="7772400" cy="1470025"/>
          </a:xfrm>
        </p:spPr>
        <p:txBody>
          <a:bodyPr/>
          <a:lstStyle/>
          <a:p>
            <a:pPr eaLnBrk="1" hangingPunct="1"/>
            <a:r>
              <a:rPr lang="en-US" sz="2800" b="1" dirty="0">
                <a:latin typeface="Arial" charset="0"/>
                <a:ea typeface="ＭＳ Ｐゴシック" charset="0"/>
                <a:cs typeface="ＭＳ Ｐゴシック" charset="0"/>
              </a:rPr>
              <a:t>Even with the Clean Air Act and </a:t>
            </a:r>
            <a:r>
              <a:rPr lang="en-US" sz="2800" b="1" dirty="0" smtClean="0">
                <a:latin typeface="Arial" charset="0"/>
                <a:ea typeface="ＭＳ Ｐゴシック" charset="0"/>
                <a:cs typeface="ＭＳ Ｐゴシック" charset="0"/>
              </a:rPr>
              <a:t>oversight by the EPA</a:t>
            </a:r>
            <a:r>
              <a:rPr lang="en-US" sz="2800" b="1" dirty="0">
                <a:latin typeface="Arial" charset="0"/>
                <a:ea typeface="ＭＳ Ｐゴシック" charset="0"/>
                <a:cs typeface="ＭＳ Ｐゴシック" charset="0"/>
              </a:rPr>
              <a:t>, air pollution is still a big problem in the U.S. today.</a:t>
            </a:r>
          </a:p>
        </p:txBody>
      </p:sp>
      <p:sp>
        <p:nvSpPr>
          <p:cNvPr id="49155" name="Rectangle 3"/>
          <p:cNvSpPr>
            <a:spLocks noGrp="1" noChangeArrowheads="1"/>
          </p:cNvSpPr>
          <p:nvPr>
            <p:ph type="subTitle" idx="1"/>
          </p:nvPr>
        </p:nvSpPr>
        <p:spPr>
          <a:xfrm>
            <a:off x="800100" y="3657600"/>
            <a:ext cx="7086600" cy="2438400"/>
          </a:xfrm>
        </p:spPr>
        <p:txBody>
          <a:bodyPr/>
          <a:lstStyle/>
          <a:p>
            <a:pPr eaLnBrk="1" hangingPunct="1"/>
            <a:r>
              <a:rPr lang="en-US" sz="2800" b="1" i="1" dirty="0">
                <a:latin typeface="Arial" charset="0"/>
                <a:ea typeface="ＭＳ Ｐゴシック" charset="0"/>
                <a:cs typeface="ＭＳ Ｐゴシック" charset="0"/>
              </a:rPr>
              <a:t>Reason</a:t>
            </a:r>
            <a:r>
              <a:rPr lang="en-US" sz="2800" dirty="0">
                <a:latin typeface="Arial" charset="0"/>
                <a:ea typeface="ＭＳ Ｐゴシック" charset="0"/>
                <a:cs typeface="ＭＳ Ｐゴシック" charset="0"/>
              </a:rPr>
              <a:t>: </a:t>
            </a:r>
            <a:r>
              <a:rPr lang="en-US" sz="2800" b="1" i="1" dirty="0" smtClean="0">
                <a:latin typeface="Arial" charset="0"/>
                <a:ea typeface="ＭＳ Ｐゴシック" charset="0"/>
                <a:cs typeface="ＭＳ Ｐゴシック" charset="0"/>
              </a:rPr>
              <a:t>Although today’s </a:t>
            </a:r>
            <a:r>
              <a:rPr lang="en-US" sz="2800" b="1" i="1" dirty="0">
                <a:latin typeface="Arial" charset="0"/>
                <a:ea typeface="ＭＳ Ｐゴシック" charset="0"/>
                <a:cs typeface="ＭＳ Ｐゴシック" charset="0"/>
              </a:rPr>
              <a:t>cars are less polluting, there are a lot more of them and people drive </a:t>
            </a:r>
            <a:r>
              <a:rPr lang="en-US" sz="2800" b="1" i="1" dirty="0" smtClean="0">
                <a:latin typeface="Arial" charset="0"/>
                <a:ea typeface="ＭＳ Ｐゴシック" charset="0"/>
                <a:cs typeface="ＭＳ Ｐゴシック" charset="0"/>
              </a:rPr>
              <a:t>them farther than four decades </a:t>
            </a:r>
            <a:r>
              <a:rPr lang="en-US" sz="2800" b="1" i="1" dirty="0">
                <a:latin typeface="Arial" charset="0"/>
                <a:ea typeface="ＭＳ Ｐゴシック" charset="0"/>
                <a:cs typeface="ＭＳ Ｐゴシック" charset="0"/>
              </a:rPr>
              <a:t>ago.</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3705" y="897467"/>
            <a:ext cx="3597295" cy="2560320"/>
          </a:xfrm>
          <a:prstGeom prst="rect">
            <a:avLst/>
          </a:prstGeom>
        </p:spPr>
      </p:pic>
      <p:sp>
        <p:nvSpPr>
          <p:cNvPr id="51202" name="Rectangle 2"/>
          <p:cNvSpPr>
            <a:spLocks noGrp="1" noChangeArrowheads="1"/>
          </p:cNvSpPr>
          <p:nvPr>
            <p:ph type="title"/>
          </p:nvPr>
        </p:nvSpPr>
        <p:spPr>
          <a:xfrm>
            <a:off x="457200" y="0"/>
            <a:ext cx="8229600" cy="944563"/>
          </a:xfrm>
        </p:spPr>
        <p:txBody>
          <a:bodyPr/>
          <a:lstStyle/>
          <a:p>
            <a:pPr eaLnBrk="1" hangingPunct="1"/>
            <a:r>
              <a:rPr lang="en-US" sz="3200" b="1" dirty="0" smtClean="0">
                <a:latin typeface="Arial" charset="0"/>
                <a:ea typeface="ＭＳ Ｐゴシック" charset="0"/>
                <a:cs typeface="ＭＳ Ｐゴシック" charset="0"/>
              </a:rPr>
              <a:t>You’ve </a:t>
            </a:r>
            <a:r>
              <a:rPr lang="en-US" sz="3200" b="1" dirty="0">
                <a:latin typeface="Arial" charset="0"/>
                <a:ea typeface="ＭＳ Ｐゴシック" charset="0"/>
                <a:cs typeface="ＭＳ Ｐゴシック" charset="0"/>
              </a:rPr>
              <a:t>got to have a car in L.A.</a:t>
            </a:r>
          </a:p>
        </p:txBody>
      </p:sp>
      <p:pic>
        <p:nvPicPr>
          <p:cNvPr id="51203" name="Picture 3" descr="E2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953000" y="1038225"/>
            <a:ext cx="34290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5" name="Text Box 5"/>
          <p:cNvSpPr txBox="1">
            <a:spLocks noChangeArrowheads="1"/>
          </p:cNvSpPr>
          <p:nvPr/>
        </p:nvSpPr>
        <p:spPr bwMode="auto">
          <a:xfrm>
            <a:off x="228600" y="4038600"/>
            <a:ext cx="873125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u="sng" dirty="0"/>
              <a:t>How did it get this way?</a:t>
            </a:r>
          </a:p>
          <a:p>
            <a:pPr eaLnBrk="1" hangingPunct="1">
              <a:lnSpc>
                <a:spcPct val="70000"/>
              </a:lnSpc>
            </a:pPr>
            <a:endParaRPr lang="en-US" sz="2000" b="1" i="1" dirty="0"/>
          </a:p>
          <a:p>
            <a:pPr eaLnBrk="1" hangingPunct="1">
              <a:spcAft>
                <a:spcPts val="1200"/>
              </a:spcAft>
            </a:pPr>
            <a:r>
              <a:rPr lang="en-US" sz="2000" b="1" dirty="0"/>
              <a:t>Urban mass transit systems dismantled (i.e. trolley systems</a:t>
            </a:r>
            <a:r>
              <a:rPr lang="en-US" sz="2000" b="1" dirty="0" smtClean="0"/>
              <a:t>).</a:t>
            </a:r>
          </a:p>
          <a:p>
            <a:pPr eaLnBrk="1" hangingPunct="1">
              <a:spcAft>
                <a:spcPts val="1200"/>
              </a:spcAft>
            </a:pPr>
            <a:r>
              <a:rPr lang="en-US" sz="2000" b="1" dirty="0" smtClean="0"/>
              <a:t>Cities grew outward, not upward.</a:t>
            </a:r>
            <a:endParaRPr lang="en-US" sz="2000" b="1" dirty="0"/>
          </a:p>
          <a:p>
            <a:pPr eaLnBrk="1" hangingPunct="1">
              <a:spcAft>
                <a:spcPts val="1200"/>
              </a:spcAft>
            </a:pPr>
            <a:r>
              <a:rPr lang="en-US" sz="2000" b="1" dirty="0" smtClean="0"/>
              <a:t>Freeways </a:t>
            </a:r>
            <a:r>
              <a:rPr lang="en-US" sz="2000" b="1" dirty="0"/>
              <a:t>built </a:t>
            </a:r>
            <a:r>
              <a:rPr lang="en-US" sz="2000" b="1" dirty="0" smtClean="0"/>
              <a:t>but development </a:t>
            </a:r>
            <a:r>
              <a:rPr lang="en-US" sz="2000" b="1" dirty="0"/>
              <a:t>followed—along with </a:t>
            </a:r>
            <a:r>
              <a:rPr lang="en-US" sz="2000" b="1" dirty="0" smtClean="0"/>
              <a:t>long commutes.</a:t>
            </a:r>
          </a:p>
          <a:p>
            <a:pPr eaLnBrk="1" hangingPunct="1">
              <a:spcAft>
                <a:spcPts val="1200"/>
              </a:spcAft>
            </a:pPr>
            <a:r>
              <a:rPr lang="en-US" sz="2000" b="1" dirty="0" smtClean="0">
                <a:solidFill>
                  <a:srgbClr val="FF3300"/>
                </a:solidFill>
              </a:rPr>
              <a:t>Similar </a:t>
            </a:r>
            <a:r>
              <a:rPr lang="en-US" sz="2000" b="1" dirty="0">
                <a:solidFill>
                  <a:srgbClr val="FF3300"/>
                </a:solidFill>
              </a:rPr>
              <a:t>story </a:t>
            </a:r>
            <a:r>
              <a:rPr lang="en-US" sz="2000" b="1" dirty="0" smtClean="0">
                <a:solidFill>
                  <a:srgbClr val="FF3300"/>
                </a:solidFill>
              </a:rPr>
              <a:t>across </a:t>
            </a:r>
            <a:r>
              <a:rPr lang="en-US" sz="2000" b="1" dirty="0">
                <a:solidFill>
                  <a:srgbClr val="FF3300"/>
                </a:solidFill>
              </a:rPr>
              <a:t>the United States…and it still continues today!</a:t>
            </a:r>
          </a:p>
        </p:txBody>
      </p:sp>
      <p:sp>
        <p:nvSpPr>
          <p:cNvPr id="51206" name="Text Box 6"/>
          <p:cNvSpPr txBox="1">
            <a:spLocks noChangeArrowheads="1"/>
          </p:cNvSpPr>
          <p:nvPr/>
        </p:nvSpPr>
        <p:spPr bwMode="auto">
          <a:xfrm>
            <a:off x="5105400" y="3473450"/>
            <a:ext cx="3460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t>A </a:t>
            </a:r>
            <a:r>
              <a:rPr lang="ja-JP" altLang="en-US" sz="1800" b="1"/>
              <a:t>“</a:t>
            </a:r>
            <a:r>
              <a:rPr lang="en-US" sz="1800" b="1"/>
              <a:t>Spaghetti Junction</a:t>
            </a:r>
            <a:r>
              <a:rPr lang="ja-JP" altLang="en-US" sz="1800" b="1"/>
              <a:t>”</a:t>
            </a:r>
            <a:r>
              <a:rPr lang="en-US" sz="1800" b="1"/>
              <a:t> in L.A.</a:t>
            </a:r>
          </a:p>
        </p:txBody>
      </p:sp>
      <p:sp>
        <p:nvSpPr>
          <p:cNvPr id="51207" name="Text Box 7"/>
          <p:cNvSpPr txBox="1">
            <a:spLocks noChangeArrowheads="1"/>
          </p:cNvSpPr>
          <p:nvPr/>
        </p:nvSpPr>
        <p:spPr bwMode="auto">
          <a:xfrm>
            <a:off x="838200" y="3473450"/>
            <a:ext cx="32718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Current L.A. freeway system</a:t>
            </a:r>
          </a:p>
        </p:txBody>
      </p:sp>
      <p:pic>
        <p:nvPicPr>
          <p:cNvPr id="51208" name="Picture 9" descr="Picture 7"/>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53000" y="902229"/>
            <a:ext cx="3448050" cy="256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486400" y="3807023"/>
            <a:ext cx="2739201" cy="307777"/>
          </a:xfrm>
          <a:prstGeom prst="rect">
            <a:avLst/>
          </a:prstGeom>
          <a:noFill/>
        </p:spPr>
        <p:txBody>
          <a:bodyPr wrap="none" rtlCol="0">
            <a:spAutoFit/>
          </a:bodyPr>
          <a:lstStyle/>
          <a:p>
            <a:r>
              <a:rPr lang="en-US" sz="1400" dirty="0" smtClean="0">
                <a:hlinkClick r:id="rId6" action="ppaction://hlinkfile"/>
              </a:rPr>
              <a:t>Figure Credit: maps.google.com</a:t>
            </a:r>
            <a:endParaRPr lang="en-US" sz="1400"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p:txBody>
          <a:bodyPr/>
          <a:lstStyle/>
          <a:p>
            <a:pPr eaLnBrk="1" hangingPunct="1"/>
            <a:r>
              <a:rPr lang="en-US" sz="3200" b="1">
                <a:latin typeface="Arial" charset="0"/>
                <a:ea typeface="ＭＳ Ｐゴシック" charset="0"/>
                <a:cs typeface="ＭＳ Ｐゴシック" charset="0"/>
              </a:rPr>
              <a:t>What is the environmental consequence?</a:t>
            </a:r>
          </a:p>
        </p:txBody>
      </p:sp>
      <p:sp>
        <p:nvSpPr>
          <p:cNvPr id="53251" name="Rectangle 3"/>
          <p:cNvSpPr>
            <a:spLocks noGrp="1" noChangeArrowheads="1"/>
          </p:cNvSpPr>
          <p:nvPr>
            <p:ph type="subTitle" idx="1"/>
          </p:nvPr>
        </p:nvSpPr>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830482" y="1676400"/>
            <a:ext cx="3810000" cy="2438400"/>
            <a:chOff x="4572000" y="1600200"/>
            <a:chExt cx="4343400" cy="2881313"/>
          </a:xfrm>
        </p:grpSpPr>
        <p:pic>
          <p:nvPicPr>
            <p:cNvPr id="55300" name="Picture 9" descr="US-Los-Angeles-Smog-1-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0" y="1600200"/>
              <a:ext cx="4343400"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 Box 10"/>
            <p:cNvSpPr txBox="1">
              <a:spLocks noChangeArrowheads="1"/>
            </p:cNvSpPr>
            <p:nvPr/>
          </p:nvSpPr>
          <p:spPr bwMode="auto">
            <a:xfrm>
              <a:off x="4876800" y="4114800"/>
              <a:ext cx="3765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t>Downtown L.A. on a smoggy day</a:t>
              </a:r>
            </a:p>
          </p:txBody>
        </p:sp>
      </p:grpSp>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81319" y="1669799"/>
            <a:ext cx="4157881" cy="2834640"/>
          </a:xfrm>
          <a:prstGeom prst="rect">
            <a:avLst/>
          </a:prstGeom>
        </p:spPr>
      </p:pic>
      <p:sp>
        <p:nvSpPr>
          <p:cNvPr id="55298" name="Rectangle 2"/>
          <p:cNvSpPr>
            <a:spLocks noGrp="1" noChangeArrowheads="1"/>
          </p:cNvSpPr>
          <p:nvPr>
            <p:ph type="title"/>
          </p:nvPr>
        </p:nvSpPr>
        <p:spPr/>
        <p:txBody>
          <a:bodyPr/>
          <a:lstStyle/>
          <a:p>
            <a:pPr eaLnBrk="1" hangingPunct="1"/>
            <a:r>
              <a:rPr lang="en-US" sz="3200" b="1">
                <a:latin typeface="Arial" charset="0"/>
                <a:ea typeface="ＭＳ Ｐゴシック" charset="0"/>
                <a:cs typeface="ＭＳ Ｐゴシック" charset="0"/>
              </a:rPr>
              <a:t>Photochemical smog</a:t>
            </a:r>
            <a:br>
              <a:rPr lang="en-US" sz="3200" b="1">
                <a:latin typeface="Arial" charset="0"/>
                <a:ea typeface="ＭＳ Ｐゴシック" charset="0"/>
                <a:cs typeface="ＭＳ Ｐゴシック" charset="0"/>
              </a:rPr>
            </a:br>
            <a:r>
              <a:rPr lang="en-US" sz="3200" b="1">
                <a:latin typeface="Arial" charset="0"/>
                <a:ea typeface="ＭＳ Ｐゴシック" charset="0"/>
                <a:cs typeface="ＭＳ Ｐゴシック" charset="0"/>
              </a:rPr>
              <a:t>(Los Angeles type smog)</a:t>
            </a:r>
          </a:p>
        </p:txBody>
      </p:sp>
      <p:grpSp>
        <p:nvGrpSpPr>
          <p:cNvPr id="2" name="Group 3"/>
          <p:cNvGrpSpPr>
            <a:grpSpLocks/>
          </p:cNvGrpSpPr>
          <p:nvPr/>
        </p:nvGrpSpPr>
        <p:grpSpPr bwMode="auto">
          <a:xfrm>
            <a:off x="304800" y="1676400"/>
            <a:ext cx="4038600" cy="2852738"/>
            <a:chOff x="1008" y="2112"/>
            <a:chExt cx="3744" cy="1951"/>
          </a:xfrm>
        </p:grpSpPr>
        <p:grpSp>
          <p:nvGrpSpPr>
            <p:cNvPr id="55303" name="Group 4"/>
            <p:cNvGrpSpPr>
              <a:grpSpLocks/>
            </p:cNvGrpSpPr>
            <p:nvPr/>
          </p:nvGrpSpPr>
          <p:grpSpPr bwMode="auto">
            <a:xfrm>
              <a:off x="1008" y="2112"/>
              <a:ext cx="3744" cy="1951"/>
              <a:chOff x="960" y="2112"/>
              <a:chExt cx="3744" cy="1951"/>
            </a:xfrm>
          </p:grpSpPr>
          <p:pic>
            <p:nvPicPr>
              <p:cNvPr id="55306"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60" y="2112"/>
                <a:ext cx="3744" cy="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7" name="Text Box 6"/>
              <p:cNvSpPr txBox="1">
                <a:spLocks noChangeArrowheads="1"/>
              </p:cNvSpPr>
              <p:nvPr/>
            </p:nvSpPr>
            <p:spPr bwMode="auto">
              <a:xfrm>
                <a:off x="2928" y="3792"/>
                <a:ext cx="1635"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endParaRPr lang="en-US" sz="2000" b="1">
                  <a:solidFill>
                    <a:srgbClr val="FF0000"/>
                  </a:solidFill>
                  <a:latin typeface="Times New Roman" charset="0"/>
                </a:endParaRPr>
              </a:p>
            </p:txBody>
          </p:sp>
        </p:grpSp>
        <p:sp>
          <p:nvSpPr>
            <p:cNvPr id="55304" name="Text Box 7"/>
            <p:cNvSpPr txBox="1">
              <a:spLocks noChangeArrowheads="1"/>
            </p:cNvSpPr>
            <p:nvPr/>
          </p:nvSpPr>
          <p:spPr bwMode="auto">
            <a:xfrm>
              <a:off x="2016" y="2160"/>
              <a:ext cx="1441"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400" b="1">
                  <a:solidFill>
                    <a:srgbClr val="FF0000"/>
                  </a:solidFill>
                  <a:latin typeface="Times New Roman" charset="0"/>
                </a:rPr>
                <a:t>L.A. Sky Colors Dec 2000</a:t>
              </a:r>
            </a:p>
          </p:txBody>
        </p:sp>
        <p:sp>
          <p:nvSpPr>
            <p:cNvPr id="55305" name="Text Box 8"/>
            <p:cNvSpPr txBox="1">
              <a:spLocks noChangeArrowheads="1"/>
            </p:cNvSpPr>
            <p:nvPr/>
          </p:nvSpPr>
          <p:spPr bwMode="auto">
            <a:xfrm>
              <a:off x="3261" y="3807"/>
              <a:ext cx="1420"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200" dirty="0">
                  <a:latin typeface="Times New Roman" charset="0"/>
                  <a:hlinkClick r:id="rId6"/>
                </a:rPr>
                <a:t>Mark Z. Jacobson</a:t>
              </a:r>
              <a:endParaRPr lang="en-US" sz="1200" dirty="0">
                <a:latin typeface="Times New Roman" charset="0"/>
              </a:endParaRPr>
            </a:p>
          </p:txBody>
        </p:sp>
      </p:grpSp>
      <p:sp>
        <p:nvSpPr>
          <p:cNvPr id="55302" name="Text Box 11"/>
          <p:cNvSpPr txBox="1">
            <a:spLocks noChangeArrowheads="1"/>
          </p:cNvSpPr>
          <p:nvPr/>
        </p:nvSpPr>
        <p:spPr bwMode="auto">
          <a:xfrm>
            <a:off x="228600" y="4800600"/>
            <a:ext cx="861853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u="sng" dirty="0"/>
              <a:t>Photochemical smog</a:t>
            </a:r>
            <a:r>
              <a:rPr lang="en-US" sz="2000" b="1" dirty="0"/>
              <a:t>: Ozone near the ground, caused by chemical reactions involving nitrogen oxides (</a:t>
            </a:r>
            <a:r>
              <a:rPr lang="en-US" sz="2000" b="1" dirty="0" err="1"/>
              <a:t>NO</a:t>
            </a:r>
            <a:r>
              <a:rPr lang="en-US" sz="2000" b="1" baseline="-25000" dirty="0" err="1"/>
              <a:t>x</a:t>
            </a:r>
            <a:r>
              <a:rPr lang="en-US" sz="2000" b="1" dirty="0"/>
              <a:t>) and volatile organic compounds (</a:t>
            </a:r>
            <a:r>
              <a:rPr lang="en-US" sz="2000" b="1" dirty="0" smtClean="0"/>
              <a:t>VOC’s) </a:t>
            </a:r>
            <a:r>
              <a:rPr lang="en-US" sz="2000" b="1" dirty="0"/>
              <a:t>in the presence of sunlight</a:t>
            </a:r>
            <a:r>
              <a:rPr lang="en-US" sz="2000" b="1" dirty="0" smtClean="0"/>
              <a:t>.                           VOC’s mainly </a:t>
            </a:r>
            <a:r>
              <a:rPr lang="en-US" sz="2000" b="1" dirty="0"/>
              <a:t>come from </a:t>
            </a:r>
            <a:r>
              <a:rPr lang="en-US" sz="2000" b="1" dirty="0" smtClean="0"/>
              <a:t>incomplete </a:t>
            </a:r>
            <a:r>
              <a:rPr lang="en-US" sz="2000" b="1" dirty="0"/>
              <a:t>combustion of </a:t>
            </a:r>
            <a:r>
              <a:rPr lang="en-US" sz="2000" b="1" dirty="0" smtClean="0"/>
              <a:t>fossil fuels.</a:t>
            </a:r>
            <a:endParaRPr lang="en-US" sz="2000" b="1" dirty="0"/>
          </a:p>
          <a:p>
            <a:pPr eaLnBrk="1" hangingPunct="1"/>
            <a:endParaRPr lang="en-US" sz="2000" b="1" dirty="0"/>
          </a:p>
          <a:p>
            <a:pPr eaLnBrk="1" hangingPunct="1"/>
            <a:r>
              <a:rPr lang="en-US" sz="2000" b="1" dirty="0">
                <a:solidFill>
                  <a:srgbClr val="FF3300"/>
                </a:solidFill>
              </a:rPr>
              <a:t>What are the health effects of living in this</a:t>
            </a:r>
            <a:r>
              <a:rPr lang="en-US" sz="2000" b="1" dirty="0" smtClean="0">
                <a:solidFill>
                  <a:srgbClr val="FF3300"/>
                </a:solidFill>
              </a:rPr>
              <a:t>? How is smog made?</a:t>
            </a:r>
            <a:endParaRPr lang="en-US" sz="2000" b="1" dirty="0">
              <a:solidFill>
                <a:srgbClr val="FF3300"/>
              </a:solidFill>
            </a:endParaRPr>
          </a:p>
        </p:txBody>
      </p:sp>
      <p:sp>
        <p:nvSpPr>
          <p:cNvPr id="14" name="Text Box 10"/>
          <p:cNvSpPr txBox="1">
            <a:spLocks noChangeArrowheads="1"/>
          </p:cNvSpPr>
          <p:nvPr/>
        </p:nvSpPr>
        <p:spPr bwMode="auto">
          <a:xfrm>
            <a:off x="4696664" y="4034135"/>
            <a:ext cx="41425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b="1" i="1" dirty="0" smtClean="0">
                <a:solidFill>
                  <a:schemeClr val="bg1"/>
                </a:solidFill>
              </a:rPr>
              <a:t>Credit: Ahrens, earlier </a:t>
            </a:r>
            <a:r>
              <a:rPr lang="en-US" sz="1200" b="1" i="1" dirty="0" smtClean="0">
                <a:solidFill>
                  <a:schemeClr val="bg1"/>
                </a:solidFill>
              </a:rPr>
              <a:t>ed.</a:t>
            </a:r>
          </a:p>
          <a:p>
            <a:pPr algn="ctr" eaLnBrk="1" hangingPunct="1"/>
            <a:r>
              <a:rPr lang="en-US" sz="1200" b="1" i="1" dirty="0" smtClean="0">
                <a:solidFill>
                  <a:schemeClr val="bg1"/>
                </a:solidFill>
              </a:rPr>
              <a:t>Smog </a:t>
            </a:r>
            <a:r>
              <a:rPr lang="en-US" sz="1200" b="1" i="1" dirty="0" smtClean="0">
                <a:solidFill>
                  <a:schemeClr val="bg1"/>
                </a:solidFill>
              </a:rPr>
              <a:t>“front” as sea breeze approaches Riverside CA</a:t>
            </a:r>
            <a:endParaRPr lang="en-US" sz="1200" b="1" i="1" dirty="0">
              <a:solidFill>
                <a:schemeClr val="bg1"/>
              </a:solidFill>
            </a:endParaRPr>
          </a:p>
        </p:txBody>
      </p:sp>
    </p:spTree>
    <p:extLst>
      <p:ext uri="{BB962C8B-B14F-4D97-AF65-F5344CB8AC3E}">
        <p14:creationId xmlns:p14="http://schemas.microsoft.com/office/powerpoint/2010/main" val="42572396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685800" y="2667000"/>
            <a:ext cx="7772400" cy="1470025"/>
          </a:xfrm>
        </p:spPr>
        <p:txBody>
          <a:bodyPr/>
          <a:lstStyle/>
          <a:p>
            <a:pPr eaLnBrk="1" hangingPunct="1"/>
            <a:r>
              <a:rPr lang="en-US" sz="3200" b="1">
                <a:solidFill>
                  <a:schemeClr val="tx1"/>
                </a:solidFill>
                <a:latin typeface="Arial" charset="0"/>
                <a:ea typeface="ＭＳ Ｐゴシック" charset="0"/>
                <a:cs typeface="ＭＳ Ｐゴシック" charset="0"/>
              </a:rPr>
              <a:t>But photochemical smog is not unique to Los Angeles, it occurs in every major city in the Southwest U.S.</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T012756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381000"/>
            <a:ext cx="3657600"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3" descr="lvsmogg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48200" y="838200"/>
            <a:ext cx="426720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4" descr="304317545_4bf71a11b6"/>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029200" y="3429000"/>
            <a:ext cx="35814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5" descr="131829~An-Aerial-View-of-Smog-in-Denver-Posters"/>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295400" y="3429000"/>
            <a:ext cx="173355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Text Box 6"/>
          <p:cNvSpPr txBox="1">
            <a:spLocks noChangeArrowheads="1"/>
          </p:cNvSpPr>
          <p:nvPr/>
        </p:nvSpPr>
        <p:spPr bwMode="auto">
          <a:xfrm>
            <a:off x="1143000" y="2819400"/>
            <a:ext cx="2038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Phoenix, Arizona</a:t>
            </a:r>
          </a:p>
        </p:txBody>
      </p:sp>
      <p:sp>
        <p:nvSpPr>
          <p:cNvPr id="61447" name="Text Box 7"/>
          <p:cNvSpPr txBox="1">
            <a:spLocks noChangeArrowheads="1"/>
          </p:cNvSpPr>
          <p:nvPr/>
        </p:nvSpPr>
        <p:spPr bwMode="auto">
          <a:xfrm>
            <a:off x="5715000" y="2590800"/>
            <a:ext cx="22558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Las Vegas, Nevada</a:t>
            </a:r>
          </a:p>
        </p:txBody>
      </p:sp>
      <p:sp>
        <p:nvSpPr>
          <p:cNvPr id="61448" name="Text Box 8"/>
          <p:cNvSpPr txBox="1">
            <a:spLocks noChangeArrowheads="1"/>
          </p:cNvSpPr>
          <p:nvPr/>
        </p:nvSpPr>
        <p:spPr bwMode="auto">
          <a:xfrm>
            <a:off x="5715000" y="6096000"/>
            <a:ext cx="2317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Salt Lake City, Utah</a:t>
            </a:r>
          </a:p>
        </p:txBody>
      </p:sp>
      <p:sp>
        <p:nvSpPr>
          <p:cNvPr id="61449" name="Text Box 9"/>
          <p:cNvSpPr txBox="1">
            <a:spLocks noChangeArrowheads="1"/>
          </p:cNvSpPr>
          <p:nvPr/>
        </p:nvSpPr>
        <p:spPr bwMode="auto">
          <a:xfrm>
            <a:off x="1219200" y="6096000"/>
            <a:ext cx="208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Denver, Colorado</a:t>
            </a:r>
          </a:p>
        </p:txBody>
      </p:sp>
    </p:spTree>
    <p:extLst>
      <p:ext uri="{BB962C8B-B14F-4D97-AF65-F5344CB8AC3E}">
        <p14:creationId xmlns:p14="http://schemas.microsoft.com/office/powerpoint/2010/main" val="302276202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z="3200" b="1" dirty="0" smtClean="0">
                <a:latin typeface="Arial" charset="0"/>
                <a:ea typeface="ＭＳ Ｐゴシック" charset="0"/>
                <a:cs typeface="ＭＳ Ｐゴシック" charset="0"/>
              </a:rPr>
              <a:t>And you can’t </a:t>
            </a:r>
            <a:r>
              <a:rPr lang="en-US" sz="3200" b="1" dirty="0">
                <a:latin typeface="Arial" charset="0"/>
                <a:ea typeface="ＭＳ Ｐゴシック" charset="0"/>
                <a:cs typeface="ＭＳ Ｐゴシック" charset="0"/>
              </a:rPr>
              <a:t>escape it if you </a:t>
            </a:r>
            <a:br>
              <a:rPr lang="en-US" sz="3200" b="1" dirty="0">
                <a:latin typeface="Arial" charset="0"/>
                <a:ea typeface="ＭＳ Ｐゴシック" charset="0"/>
                <a:cs typeface="ＭＳ Ｐゴシック" charset="0"/>
              </a:rPr>
            </a:br>
            <a:r>
              <a:rPr lang="en-US" sz="3200" b="1" dirty="0">
                <a:latin typeface="Arial" charset="0"/>
                <a:ea typeface="ＭＳ Ｐゴシック" charset="0"/>
                <a:cs typeface="ＭＳ Ｐゴシック" charset="0"/>
              </a:rPr>
              <a:t>leave the cities either…</a:t>
            </a:r>
          </a:p>
        </p:txBody>
      </p:sp>
      <p:grpSp>
        <p:nvGrpSpPr>
          <p:cNvPr id="63491" name="Group 3"/>
          <p:cNvGrpSpPr>
            <a:grpSpLocks/>
          </p:cNvGrpSpPr>
          <p:nvPr/>
        </p:nvGrpSpPr>
        <p:grpSpPr bwMode="auto">
          <a:xfrm>
            <a:off x="990600" y="1600200"/>
            <a:ext cx="3609975" cy="4800600"/>
            <a:chOff x="0" y="1116"/>
            <a:chExt cx="2418" cy="3155"/>
          </a:xfrm>
        </p:grpSpPr>
        <p:pic>
          <p:nvPicPr>
            <p:cNvPr id="63495" name="Picture 4" descr="gcgoo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116"/>
              <a:ext cx="2413" cy="1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6" name="Picture 5" descr="gcba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2688"/>
              <a:ext cx="2418" cy="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3492" name="Text Box 6"/>
          <p:cNvSpPr txBox="1">
            <a:spLocks noChangeArrowheads="1"/>
          </p:cNvSpPr>
          <p:nvPr/>
        </p:nvSpPr>
        <p:spPr bwMode="auto">
          <a:xfrm>
            <a:off x="228600" y="6491288"/>
            <a:ext cx="49625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FFCC00"/>
                </a:solidFill>
                <a:hlinkClick r:id="rId5"/>
              </a:rPr>
              <a:t>http://apollo.lsc.vsc.edu/classes/met130/notes/</a:t>
            </a:r>
            <a:r>
              <a:rPr lang="en-US" sz="1800" b="1"/>
              <a:t> </a:t>
            </a:r>
          </a:p>
        </p:txBody>
      </p:sp>
      <p:sp>
        <p:nvSpPr>
          <p:cNvPr id="63493" name="Text Box 7"/>
          <p:cNvSpPr txBox="1">
            <a:spLocks noChangeArrowheads="1"/>
          </p:cNvSpPr>
          <p:nvPr/>
        </p:nvSpPr>
        <p:spPr bwMode="auto">
          <a:xfrm>
            <a:off x="4876800" y="2441575"/>
            <a:ext cx="3200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t>Grand Canyon </a:t>
            </a:r>
            <a:endParaRPr lang="en-US" b="1" dirty="0" smtClean="0"/>
          </a:p>
          <a:p>
            <a:pPr eaLnBrk="1" hangingPunct="1"/>
            <a:r>
              <a:rPr lang="en-US" b="1" dirty="0" smtClean="0"/>
              <a:t>on </a:t>
            </a:r>
            <a:r>
              <a:rPr lang="en-US" b="1" dirty="0"/>
              <a:t>a </a:t>
            </a:r>
            <a:r>
              <a:rPr lang="en-US" b="1" dirty="0" smtClean="0"/>
              <a:t>clear </a:t>
            </a:r>
            <a:r>
              <a:rPr lang="en-US" b="1" dirty="0"/>
              <a:t>day.</a:t>
            </a:r>
          </a:p>
        </p:txBody>
      </p:sp>
      <p:sp>
        <p:nvSpPr>
          <p:cNvPr id="63494" name="Text Box 8"/>
          <p:cNvSpPr txBox="1">
            <a:spLocks noChangeArrowheads="1"/>
          </p:cNvSpPr>
          <p:nvPr/>
        </p:nvSpPr>
        <p:spPr bwMode="auto">
          <a:xfrm>
            <a:off x="4800600" y="4651375"/>
            <a:ext cx="28469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t>Grand </a:t>
            </a:r>
            <a:r>
              <a:rPr lang="en-US" b="1" dirty="0" smtClean="0"/>
              <a:t>Canyon</a:t>
            </a:r>
          </a:p>
          <a:p>
            <a:pPr eaLnBrk="1" hangingPunct="1"/>
            <a:r>
              <a:rPr lang="en-US" b="1" dirty="0" smtClean="0"/>
              <a:t>on </a:t>
            </a:r>
            <a:r>
              <a:rPr lang="en-US" b="1" dirty="0"/>
              <a:t>a </a:t>
            </a:r>
            <a:r>
              <a:rPr lang="en-US" b="1" dirty="0" smtClean="0"/>
              <a:t>smoggy </a:t>
            </a:r>
            <a:r>
              <a:rPr lang="en-US" b="1" dirty="0"/>
              <a:t>day.</a:t>
            </a:r>
          </a:p>
        </p:txBody>
      </p:sp>
    </p:spTree>
    <p:extLst>
      <p:ext uri="{BB962C8B-B14F-4D97-AF65-F5344CB8AC3E}">
        <p14:creationId xmlns:p14="http://schemas.microsoft.com/office/powerpoint/2010/main" val="27419912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z="3200" b="1">
                <a:latin typeface="Arial" charset="0"/>
                <a:ea typeface="ＭＳ Ｐゴシック" charset="0"/>
                <a:cs typeface="ＭＳ Ｐゴシック" charset="0"/>
              </a:rPr>
              <a:t>Two types of air pollutants</a:t>
            </a:r>
          </a:p>
        </p:txBody>
      </p:sp>
      <p:sp>
        <p:nvSpPr>
          <p:cNvPr id="65539" name="Text Box 3"/>
          <p:cNvSpPr txBox="1">
            <a:spLocks noChangeArrowheads="1"/>
          </p:cNvSpPr>
          <p:nvPr/>
        </p:nvSpPr>
        <p:spPr bwMode="auto">
          <a:xfrm>
            <a:off x="441325" y="1789113"/>
            <a:ext cx="816927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u="sng" dirty="0"/>
              <a:t>Primary pollutants</a:t>
            </a:r>
          </a:p>
          <a:p>
            <a:pPr eaLnBrk="1" hangingPunct="1"/>
            <a:endParaRPr lang="en-US" sz="2000" b="1" dirty="0"/>
          </a:p>
          <a:p>
            <a:pPr eaLnBrk="1" hangingPunct="1"/>
            <a:r>
              <a:rPr lang="en-US" sz="2000" b="1" dirty="0" smtClean="0"/>
              <a:t>Enter </a:t>
            </a:r>
            <a:r>
              <a:rPr lang="en-US" sz="2000" b="1" dirty="0"/>
              <a:t>the atmosphere directly from (anthropogenic) sources.</a:t>
            </a:r>
          </a:p>
          <a:p>
            <a:pPr eaLnBrk="1" hangingPunct="1"/>
            <a:endParaRPr lang="en-US" sz="2000" b="1" dirty="0"/>
          </a:p>
          <a:p>
            <a:pPr eaLnBrk="1" hangingPunct="1"/>
            <a:r>
              <a:rPr lang="en-US" sz="2000" b="1" dirty="0" smtClean="0">
                <a:solidFill>
                  <a:srgbClr val="FF3300"/>
                </a:solidFill>
              </a:rPr>
              <a:t>HARMFUL EXHAUST </a:t>
            </a:r>
            <a:r>
              <a:rPr lang="en-US" sz="2000" b="1" dirty="0">
                <a:solidFill>
                  <a:srgbClr val="FF3300"/>
                </a:solidFill>
              </a:rPr>
              <a:t>FROM SMOKESTACKS AND TAILPIPES…</a:t>
            </a:r>
          </a:p>
          <a:p>
            <a:pPr eaLnBrk="1" hangingPunct="1"/>
            <a:endParaRPr lang="en-US" sz="2000" b="1" dirty="0">
              <a:solidFill>
                <a:srgbClr val="FF3300"/>
              </a:solidFill>
            </a:endParaRPr>
          </a:p>
          <a:p>
            <a:pPr eaLnBrk="1" hangingPunct="1"/>
            <a:endParaRPr lang="en-US" sz="2000" b="1" dirty="0"/>
          </a:p>
          <a:p>
            <a:pPr eaLnBrk="1" hangingPunct="1"/>
            <a:r>
              <a:rPr lang="en-US" sz="2000" b="1" u="sng" dirty="0"/>
              <a:t>Secondary pollutant</a:t>
            </a:r>
          </a:p>
          <a:p>
            <a:pPr eaLnBrk="1" hangingPunct="1"/>
            <a:endParaRPr lang="en-US" sz="2000" b="1" u="sng" dirty="0"/>
          </a:p>
          <a:p>
            <a:pPr eaLnBrk="1" hangingPunct="1"/>
            <a:r>
              <a:rPr lang="en-US" sz="2000" b="1" dirty="0"/>
              <a:t>Forms as a result of chemical reactions between primary pollutant(s) and/or some other atmospheric constituent.</a:t>
            </a:r>
          </a:p>
          <a:p>
            <a:pPr eaLnBrk="1" hangingPunct="1"/>
            <a:endParaRPr lang="en-US" sz="2000" b="1" dirty="0"/>
          </a:p>
          <a:p>
            <a:pPr eaLnBrk="1" hangingPunct="1"/>
            <a:r>
              <a:rPr lang="en-US" sz="2000" b="1" i="1" dirty="0"/>
              <a:t>Examples:  photochemical smog and acid rain</a:t>
            </a:r>
          </a:p>
          <a:p>
            <a:pPr eaLnBrk="1" hangingPunct="1"/>
            <a:endParaRPr lang="en-US" sz="2000" b="1" i="1" dirty="0"/>
          </a:p>
        </p:txBody>
      </p:sp>
    </p:spTree>
    <p:extLst>
      <p:ext uri="{BB962C8B-B14F-4D97-AF65-F5344CB8AC3E}">
        <p14:creationId xmlns:p14="http://schemas.microsoft.com/office/powerpoint/2010/main" val="26477486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08000" y="0"/>
            <a:ext cx="8115976" cy="6858000"/>
          </a:xfrm>
          <a:prstGeom prst="rect">
            <a:avLst/>
          </a:prstGeom>
        </p:spPr>
      </p:pic>
      <p:sp>
        <p:nvSpPr>
          <p:cNvPr id="4" name="TextBox 3"/>
          <p:cNvSpPr txBox="1"/>
          <p:nvPr/>
        </p:nvSpPr>
        <p:spPr>
          <a:xfrm>
            <a:off x="6742875" y="6499424"/>
            <a:ext cx="2350323" cy="307777"/>
          </a:xfrm>
          <a:prstGeom prst="rect">
            <a:avLst/>
          </a:prstGeom>
          <a:noFill/>
        </p:spPr>
        <p:txBody>
          <a:bodyPr wrap="none" rtlCol="0">
            <a:spAutoFit/>
          </a:bodyPr>
          <a:lstStyle/>
          <a:p>
            <a:r>
              <a:rPr lang="en-US" sz="1400" dirty="0" smtClean="0">
                <a:hlinkClick r:id="rId3"/>
              </a:rPr>
              <a:t>American Lung Association</a:t>
            </a:r>
            <a:endParaRPr lang="en-US" sz="1400" dirty="0"/>
          </a:p>
        </p:txBody>
      </p:sp>
    </p:spTree>
    <p:extLst>
      <p:ext uri="{BB962C8B-B14F-4D97-AF65-F5344CB8AC3E}">
        <p14:creationId xmlns:p14="http://schemas.microsoft.com/office/powerpoint/2010/main" val="90794307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81000" y="304800"/>
            <a:ext cx="4648200" cy="1143000"/>
          </a:xfrm>
        </p:spPr>
        <p:txBody>
          <a:bodyPr/>
          <a:lstStyle/>
          <a:p>
            <a:pPr eaLnBrk="1" hangingPunct="1"/>
            <a:r>
              <a:rPr lang="en-US" sz="3200" b="1">
                <a:latin typeface="Arial" charset="0"/>
                <a:ea typeface="ＭＳ Ｐゴシック" charset="0"/>
                <a:cs typeface="ＭＳ Ｐゴシック" charset="0"/>
              </a:rPr>
              <a:t>Primary Pollutants</a:t>
            </a:r>
          </a:p>
        </p:txBody>
      </p:sp>
      <p:sp>
        <p:nvSpPr>
          <p:cNvPr id="11" name="Text Box 3"/>
          <p:cNvSpPr txBox="1">
            <a:spLocks noChangeArrowheads="1"/>
          </p:cNvSpPr>
          <p:nvPr/>
        </p:nvSpPr>
        <p:spPr bwMode="auto">
          <a:xfrm>
            <a:off x="304800" y="1295400"/>
            <a:ext cx="43434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u="sng" dirty="0"/>
              <a:t>Particulate Matter</a:t>
            </a:r>
          </a:p>
          <a:p>
            <a:pPr eaLnBrk="1" hangingPunct="1"/>
            <a:endParaRPr lang="en-US" sz="2000" b="1" dirty="0"/>
          </a:p>
          <a:p>
            <a:pPr eaLnBrk="1" hangingPunct="1"/>
            <a:r>
              <a:rPr lang="en-US" sz="2000" b="1" dirty="0"/>
              <a:t>Solid particles and liquid droplets that are small enough to remain suspended in the </a:t>
            </a:r>
            <a:r>
              <a:rPr lang="en-US" sz="2000" b="1" dirty="0" smtClean="0"/>
              <a:t>air. </a:t>
            </a:r>
            <a:endParaRPr lang="en-US" sz="2000" b="1" dirty="0"/>
          </a:p>
          <a:p>
            <a:pPr eaLnBrk="1" hangingPunct="1"/>
            <a:endParaRPr lang="en-US" sz="2000" b="1" dirty="0"/>
          </a:p>
          <a:p>
            <a:pPr eaLnBrk="1" hangingPunct="1"/>
            <a:r>
              <a:rPr lang="en-US" sz="2000" b="1" dirty="0"/>
              <a:t>Particles </a:t>
            </a:r>
            <a:r>
              <a:rPr lang="en-US" sz="2000" b="1" dirty="0" smtClean="0"/>
              <a:t>smaller than </a:t>
            </a:r>
            <a:r>
              <a:rPr lang="en-US" sz="2000" b="1" dirty="0"/>
              <a:t>10 </a:t>
            </a:r>
            <a:r>
              <a:rPr lang="en-US" sz="2000" b="1" dirty="0" smtClean="0"/>
              <a:t>microns are </a:t>
            </a:r>
            <a:r>
              <a:rPr lang="en-US" sz="2000" b="1" dirty="0"/>
              <a:t>more likely </a:t>
            </a:r>
            <a:r>
              <a:rPr lang="en-US" sz="2000" b="1" dirty="0" smtClean="0"/>
              <a:t>to lounge in the respiratory system where they can adversely affect the </a:t>
            </a:r>
            <a:r>
              <a:rPr lang="en-US" sz="2000" b="1" dirty="0"/>
              <a:t>body</a:t>
            </a:r>
            <a:r>
              <a:rPr lang="en-US" sz="2000" b="1" dirty="0" smtClean="0"/>
              <a:t>.</a:t>
            </a:r>
          </a:p>
          <a:p>
            <a:pPr eaLnBrk="1" hangingPunct="1"/>
            <a:endParaRPr lang="en-US" sz="2000" b="1" dirty="0"/>
          </a:p>
          <a:p>
            <a:pPr eaLnBrk="1" hangingPunct="1"/>
            <a:r>
              <a:rPr lang="en-US" sz="2000" b="1" dirty="0" smtClean="0"/>
              <a:t>Smaller the </a:t>
            </a:r>
            <a:r>
              <a:rPr lang="en-US" sz="2000" b="1" dirty="0"/>
              <a:t>particle, </a:t>
            </a:r>
            <a:r>
              <a:rPr lang="en-US" sz="2000" b="1" dirty="0" smtClean="0"/>
              <a:t>in general  the more dangers it imposes.</a:t>
            </a:r>
            <a:endParaRPr lang="en-US" sz="2000" b="1" dirty="0"/>
          </a:p>
        </p:txBody>
      </p:sp>
      <p:grpSp>
        <p:nvGrpSpPr>
          <p:cNvPr id="12" name="Group 11"/>
          <p:cNvGrpSpPr>
            <a:grpSpLocks noChangeAspect="1"/>
          </p:cNvGrpSpPr>
          <p:nvPr/>
        </p:nvGrpSpPr>
        <p:grpSpPr>
          <a:xfrm>
            <a:off x="4876800" y="1295400"/>
            <a:ext cx="4099036" cy="4572000"/>
            <a:chOff x="1485900" y="0"/>
            <a:chExt cx="6148552" cy="6858000"/>
          </a:xfrm>
          <a:solidFill>
            <a:srgbClr val="D20000"/>
          </a:solidFill>
        </p:grpSpPr>
        <p:pic>
          <p:nvPicPr>
            <p:cNvPr id="13" name="Picture 12"/>
            <p:cNvPicPr>
              <a:picLocks noChangeAspect="1"/>
            </p:cNvPicPr>
            <p:nvPr/>
          </p:nvPicPr>
          <p:blipFill>
            <a:blip r:embed="rId3"/>
            <a:stretch>
              <a:fillRect/>
            </a:stretch>
          </p:blipFill>
          <p:spPr>
            <a:xfrm>
              <a:off x="1485900" y="0"/>
              <a:ext cx="6148552" cy="6858000"/>
            </a:xfrm>
            <a:prstGeom prst="rect">
              <a:avLst/>
            </a:prstGeom>
            <a:grpFill/>
          </p:spPr>
        </p:pic>
        <p:cxnSp>
          <p:nvCxnSpPr>
            <p:cNvPr id="14" name="Straight Connector 13"/>
            <p:cNvCxnSpPr/>
            <p:nvPr/>
          </p:nvCxnSpPr>
          <p:spPr bwMode="auto">
            <a:xfrm flipV="1">
              <a:off x="5257800" y="304800"/>
              <a:ext cx="0" cy="6172200"/>
            </a:xfrm>
            <a:prstGeom prst="line">
              <a:avLst/>
            </a:prstGeom>
            <a:grpFill/>
            <a:ln w="2857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flipV="1">
              <a:off x="5808133" y="304800"/>
              <a:ext cx="0" cy="6172200"/>
            </a:xfrm>
            <a:prstGeom prst="line">
              <a:avLst/>
            </a:prstGeom>
            <a:grpFill/>
            <a:ln w="28575" cap="flat" cmpd="sng" algn="ctr">
              <a:solidFill>
                <a:schemeClr val="tx1"/>
              </a:solidFill>
              <a:prstDash val="solid"/>
              <a:round/>
              <a:headEnd type="none" w="med" len="med"/>
              <a:tailEnd type="none" w="med" len="med"/>
            </a:ln>
            <a:effectLst/>
          </p:spPr>
        </p:cxnSp>
      </p:grpSp>
      <p:sp>
        <p:nvSpPr>
          <p:cNvPr id="3" name="TextBox 2"/>
          <p:cNvSpPr txBox="1"/>
          <p:nvPr/>
        </p:nvSpPr>
        <p:spPr>
          <a:xfrm>
            <a:off x="5638800" y="5867400"/>
            <a:ext cx="2904611" cy="276999"/>
          </a:xfrm>
          <a:prstGeom prst="rect">
            <a:avLst/>
          </a:prstGeom>
          <a:noFill/>
        </p:spPr>
        <p:txBody>
          <a:bodyPr wrap="none" rtlCol="0">
            <a:spAutoFit/>
          </a:bodyPr>
          <a:lstStyle/>
          <a:p>
            <a:r>
              <a:rPr lang="en-US" sz="1200" dirty="0" smtClean="0">
                <a:hlinkClick r:id="rId4"/>
              </a:rPr>
              <a:t>https://en.wikipedia.org/wiki/Particulates</a:t>
            </a:r>
            <a:endParaRPr lang="en-US" sz="1200" dirty="0"/>
          </a:p>
        </p:txBody>
      </p:sp>
      <p:cxnSp>
        <p:nvCxnSpPr>
          <p:cNvPr id="9" name="Straight Connector 8"/>
          <p:cNvCxnSpPr/>
          <p:nvPr/>
        </p:nvCxnSpPr>
        <p:spPr bwMode="auto">
          <a:xfrm flipV="1">
            <a:off x="6743701" y="1498600"/>
            <a:ext cx="0" cy="4114800"/>
          </a:xfrm>
          <a:prstGeom prst="line">
            <a:avLst/>
          </a:prstGeom>
          <a:solidFill>
            <a:schemeClr val="accent1"/>
          </a:solidFill>
          <a:ln w="19050" cap="flat" cmpd="sng" algn="ctr">
            <a:solidFill>
              <a:srgbClr val="D20000"/>
            </a:solidFill>
            <a:prstDash val="sysDash"/>
            <a:round/>
            <a:headEnd type="none" w="med" len="med"/>
            <a:tailEnd type="none" w="med" len="med"/>
          </a:ln>
          <a:effectLst/>
        </p:spPr>
      </p:cxnSp>
      <p:sp>
        <p:nvSpPr>
          <p:cNvPr id="2" name="TextBox 1"/>
          <p:cNvSpPr txBox="1"/>
          <p:nvPr/>
        </p:nvSpPr>
        <p:spPr>
          <a:xfrm>
            <a:off x="6667500" y="1054100"/>
            <a:ext cx="1168334" cy="276999"/>
          </a:xfrm>
          <a:prstGeom prst="rect">
            <a:avLst/>
          </a:prstGeom>
          <a:noFill/>
        </p:spPr>
        <p:txBody>
          <a:bodyPr wrap="none" rtlCol="0">
            <a:spAutoFit/>
          </a:bodyPr>
          <a:lstStyle/>
          <a:p>
            <a:r>
              <a:rPr lang="en-US" sz="1200" dirty="0"/>
              <a:t>&lt;</a:t>
            </a:r>
            <a:r>
              <a:rPr lang="en-US" sz="1200" dirty="0" smtClean="0"/>
              <a:t>= microns =&gt;</a:t>
            </a:r>
            <a:endParaRPr lang="en-US" sz="1200" dirty="0"/>
          </a:p>
        </p:txBody>
      </p:sp>
    </p:spTree>
    <p:extLst>
      <p:ext uri="{BB962C8B-B14F-4D97-AF65-F5344CB8AC3E}">
        <p14:creationId xmlns:p14="http://schemas.microsoft.com/office/powerpoint/2010/main" val="74300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3617B"/>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81000" y="304800"/>
            <a:ext cx="4648200" cy="1143000"/>
          </a:xfrm>
        </p:spPr>
        <p:txBody>
          <a:bodyPr/>
          <a:lstStyle/>
          <a:p>
            <a:pPr eaLnBrk="1" hangingPunct="1"/>
            <a:r>
              <a:rPr lang="en-US" sz="3200" b="1">
                <a:latin typeface="Arial" charset="0"/>
                <a:ea typeface="ＭＳ Ｐゴシック" charset="0"/>
                <a:cs typeface="ＭＳ Ｐゴシック" charset="0"/>
              </a:rPr>
              <a:t>Primary Pollutants</a:t>
            </a:r>
          </a:p>
        </p:txBody>
      </p:sp>
      <p:sp>
        <p:nvSpPr>
          <p:cNvPr id="67587" name="Text Box 3"/>
          <p:cNvSpPr txBox="1">
            <a:spLocks noChangeArrowheads="1"/>
          </p:cNvSpPr>
          <p:nvPr/>
        </p:nvSpPr>
        <p:spPr bwMode="auto">
          <a:xfrm>
            <a:off x="762000" y="1295400"/>
            <a:ext cx="43434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smtClean="0"/>
              <a:t>Coarse PM10 – deposit in upper respiratory tract (nose/throat) and can be expectorated.</a:t>
            </a:r>
          </a:p>
          <a:p>
            <a:pPr eaLnBrk="1" hangingPunct="1"/>
            <a:endParaRPr lang="en-US" sz="2000" b="1" dirty="0" smtClean="0"/>
          </a:p>
          <a:p>
            <a:pPr eaLnBrk="1" hangingPunct="1"/>
            <a:r>
              <a:rPr lang="en-US" sz="2000" b="1" dirty="0" smtClean="0"/>
              <a:t>Fine PM2.5 – penetrate deep into lungs. Reach bronchioles an alveoli.</a:t>
            </a:r>
          </a:p>
          <a:p>
            <a:pPr eaLnBrk="1" hangingPunct="1"/>
            <a:endParaRPr lang="en-US" sz="2000" b="1" dirty="0" smtClean="0"/>
          </a:p>
          <a:p>
            <a:pPr eaLnBrk="1" hangingPunct="1"/>
            <a:r>
              <a:rPr lang="en-US" sz="2000" b="1" dirty="0" smtClean="0"/>
              <a:t>Ultra-</a:t>
            </a:r>
            <a:r>
              <a:rPr lang="en-US" sz="2000" b="1" dirty="0"/>
              <a:t>fine </a:t>
            </a:r>
            <a:r>
              <a:rPr lang="en-US" sz="2000" b="1" dirty="0" smtClean="0"/>
              <a:t>PM &lt; 0.1 </a:t>
            </a:r>
            <a:r>
              <a:rPr lang="en-US" sz="2000" b="1" dirty="0" err="1"/>
              <a:t>μm</a:t>
            </a:r>
            <a:r>
              <a:rPr lang="en-US" sz="2000" b="1" dirty="0"/>
              <a:t> </a:t>
            </a:r>
            <a:r>
              <a:rPr lang="en-US" sz="2000" b="1" dirty="0" smtClean="0"/>
              <a:t>– Enter blood and travel throughout body.</a:t>
            </a:r>
            <a:endParaRPr lang="en-US" sz="2000" b="1" dirty="0"/>
          </a:p>
        </p:txBody>
      </p:sp>
      <p:pic>
        <p:nvPicPr>
          <p:cNvPr id="3" name="Picture 2"/>
          <p:cNvPicPr>
            <a:picLocks noChangeAspect="1"/>
          </p:cNvPicPr>
          <p:nvPr/>
        </p:nvPicPr>
        <p:blipFill>
          <a:blip r:embed="rId3"/>
          <a:stretch>
            <a:fillRect/>
          </a:stretch>
        </p:blipFill>
        <p:spPr>
          <a:xfrm>
            <a:off x="533400" y="381000"/>
            <a:ext cx="8183626" cy="6144133"/>
          </a:xfrm>
          <a:prstGeom prst="rect">
            <a:avLst/>
          </a:prstGeom>
        </p:spPr>
      </p:pic>
      <p:sp>
        <p:nvSpPr>
          <p:cNvPr id="7" name="TextBox 6"/>
          <p:cNvSpPr txBox="1"/>
          <p:nvPr/>
        </p:nvSpPr>
        <p:spPr>
          <a:xfrm>
            <a:off x="6790268" y="4961467"/>
            <a:ext cx="1219200" cy="369332"/>
          </a:xfrm>
          <a:prstGeom prst="rect">
            <a:avLst/>
          </a:prstGeom>
          <a:noFill/>
        </p:spPr>
        <p:txBody>
          <a:bodyPr wrap="square" rtlCol="0">
            <a:spAutoFit/>
          </a:bodyPr>
          <a:lstStyle/>
          <a:p>
            <a:pPr algn="ctr"/>
            <a:r>
              <a:rPr lang="en-US" sz="1800" b="1" dirty="0" smtClean="0">
                <a:solidFill>
                  <a:srgbClr val="FFFFFF"/>
                </a:solidFill>
              </a:rPr>
              <a:t>&lt; 0.1 </a:t>
            </a:r>
            <a:r>
              <a:rPr lang="en-US" sz="1800" b="1" dirty="0" err="1" smtClean="0">
                <a:solidFill>
                  <a:srgbClr val="FFFFFF"/>
                </a:solidFill>
              </a:rPr>
              <a:t>μm</a:t>
            </a:r>
            <a:r>
              <a:rPr lang="en-US" sz="1800" b="1" dirty="0" smtClean="0">
                <a:solidFill>
                  <a:srgbClr val="FFFFFF"/>
                </a:solidFill>
              </a:rPr>
              <a:t> </a:t>
            </a:r>
            <a:endParaRPr lang="en-US" sz="1800" dirty="0">
              <a:solidFill>
                <a:srgbClr val="FFFFFF"/>
              </a:solidFill>
            </a:endParaRPr>
          </a:p>
        </p:txBody>
      </p:sp>
      <p:sp>
        <p:nvSpPr>
          <p:cNvPr id="6" name="TextBox 5"/>
          <p:cNvSpPr txBox="1"/>
          <p:nvPr/>
        </p:nvSpPr>
        <p:spPr>
          <a:xfrm>
            <a:off x="6925732" y="3804735"/>
            <a:ext cx="1016001" cy="369332"/>
          </a:xfrm>
          <a:prstGeom prst="rect">
            <a:avLst/>
          </a:prstGeom>
          <a:noFill/>
        </p:spPr>
        <p:txBody>
          <a:bodyPr wrap="square" rtlCol="0">
            <a:spAutoFit/>
          </a:bodyPr>
          <a:lstStyle/>
          <a:p>
            <a:pPr algn="ctr"/>
            <a:r>
              <a:rPr lang="en-US" sz="1800" b="1" dirty="0" smtClean="0">
                <a:solidFill>
                  <a:schemeClr val="bg1"/>
                </a:solidFill>
              </a:rPr>
              <a:t>PM2.5</a:t>
            </a:r>
            <a:endParaRPr lang="en-US" sz="1800" dirty="0">
              <a:solidFill>
                <a:schemeClr val="bg1"/>
              </a:solidFill>
            </a:endParaRPr>
          </a:p>
        </p:txBody>
      </p:sp>
      <p:sp>
        <p:nvSpPr>
          <p:cNvPr id="8" name="TextBox 7"/>
          <p:cNvSpPr txBox="1"/>
          <p:nvPr/>
        </p:nvSpPr>
        <p:spPr>
          <a:xfrm>
            <a:off x="7010400" y="2539998"/>
            <a:ext cx="914400" cy="369332"/>
          </a:xfrm>
          <a:prstGeom prst="rect">
            <a:avLst/>
          </a:prstGeom>
          <a:noFill/>
        </p:spPr>
        <p:txBody>
          <a:bodyPr wrap="square" rtlCol="0">
            <a:spAutoFit/>
          </a:bodyPr>
          <a:lstStyle/>
          <a:p>
            <a:pPr algn="ctr"/>
            <a:r>
              <a:rPr lang="en-US" sz="1800" b="1" dirty="0" smtClean="0">
                <a:solidFill>
                  <a:schemeClr val="bg1"/>
                </a:solidFill>
              </a:rPr>
              <a:t>PM10</a:t>
            </a:r>
            <a:endParaRPr lang="en-US" sz="1800" dirty="0">
              <a:solidFill>
                <a:schemeClr val="bg1"/>
              </a:solidFill>
            </a:endParaRPr>
          </a:p>
        </p:txBody>
      </p:sp>
      <p:sp>
        <p:nvSpPr>
          <p:cNvPr id="2" name="TextBox 1"/>
          <p:cNvSpPr txBox="1"/>
          <p:nvPr/>
        </p:nvSpPr>
        <p:spPr>
          <a:xfrm>
            <a:off x="6781800" y="6519446"/>
            <a:ext cx="2057400" cy="338554"/>
          </a:xfrm>
          <a:prstGeom prst="rect">
            <a:avLst/>
          </a:prstGeom>
          <a:noFill/>
        </p:spPr>
        <p:txBody>
          <a:bodyPr wrap="square" rtlCol="0">
            <a:spAutoFit/>
          </a:bodyPr>
          <a:lstStyle/>
          <a:p>
            <a:pPr algn="ctr"/>
            <a:r>
              <a:rPr lang="en-US" sz="1600" dirty="0" smtClean="0">
                <a:solidFill>
                  <a:schemeClr val="bg1"/>
                </a:solidFill>
                <a:hlinkClick r:id="rId4"/>
              </a:rPr>
              <a:t>Credit: B. Victor</a:t>
            </a:r>
            <a:endParaRPr lang="en-US" sz="1600" dirty="0">
              <a:solidFill>
                <a:schemeClr val="bg1"/>
              </a:solidFill>
            </a:endParaRPr>
          </a:p>
        </p:txBody>
      </p:sp>
    </p:spTree>
    <p:extLst>
      <p:ext uri="{BB962C8B-B14F-4D97-AF65-F5344CB8AC3E}">
        <p14:creationId xmlns:p14="http://schemas.microsoft.com/office/powerpoint/2010/main" val="75233944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PM2.5 concentration for 2011-2006</a:t>
            </a:r>
            <a:endParaRPr lang="en-US" sz="3600" dirty="0"/>
          </a:p>
        </p:txBody>
      </p:sp>
      <p:grpSp>
        <p:nvGrpSpPr>
          <p:cNvPr id="5" name="Group 4"/>
          <p:cNvGrpSpPr/>
          <p:nvPr/>
        </p:nvGrpSpPr>
        <p:grpSpPr>
          <a:xfrm>
            <a:off x="317500" y="1295400"/>
            <a:ext cx="8509000" cy="4254500"/>
            <a:chOff x="317500" y="1295400"/>
            <a:chExt cx="8509000" cy="4254500"/>
          </a:xfrm>
        </p:grpSpPr>
        <p:pic>
          <p:nvPicPr>
            <p:cNvPr id="3" name="Picture 2"/>
            <p:cNvPicPr>
              <a:picLocks noChangeAspect="1"/>
            </p:cNvPicPr>
            <p:nvPr/>
          </p:nvPicPr>
          <p:blipFill>
            <a:blip r:embed="rId2"/>
            <a:stretch>
              <a:fillRect/>
            </a:stretch>
          </p:blipFill>
          <p:spPr>
            <a:xfrm>
              <a:off x="317500" y="1295400"/>
              <a:ext cx="8509000" cy="4254500"/>
            </a:xfrm>
            <a:prstGeom prst="rect">
              <a:avLst/>
            </a:prstGeom>
          </p:spPr>
        </p:pic>
        <p:sp>
          <p:nvSpPr>
            <p:cNvPr id="4" name="TextBox 3"/>
            <p:cNvSpPr txBox="1"/>
            <p:nvPr/>
          </p:nvSpPr>
          <p:spPr>
            <a:xfrm>
              <a:off x="3201082" y="4216401"/>
              <a:ext cx="5257118" cy="276999"/>
            </a:xfrm>
            <a:prstGeom prst="rect">
              <a:avLst/>
            </a:prstGeom>
            <a:noFill/>
          </p:spPr>
          <p:txBody>
            <a:bodyPr wrap="none" rtlCol="0">
              <a:spAutoFit/>
            </a:bodyPr>
            <a:lstStyle/>
            <a:p>
              <a:r>
                <a:rPr lang="en-US" sz="1200" dirty="0" smtClean="0">
                  <a:hlinkClick r:id="rId3"/>
                </a:rPr>
                <a:t>http://www.nasa.gov/images/content/483897main_Global-PM2.5-map.JPG</a:t>
              </a:r>
              <a:endParaRPr lang="en-US" sz="1200" dirty="0"/>
            </a:p>
          </p:txBody>
        </p:sp>
      </p:grpSp>
      <p:sp>
        <p:nvSpPr>
          <p:cNvPr id="6" name="TextBox 5"/>
          <p:cNvSpPr txBox="1"/>
          <p:nvPr/>
        </p:nvSpPr>
        <p:spPr>
          <a:xfrm>
            <a:off x="2277496" y="5715000"/>
            <a:ext cx="4586712" cy="892552"/>
          </a:xfrm>
          <a:prstGeom prst="rect">
            <a:avLst/>
          </a:prstGeom>
          <a:noFill/>
        </p:spPr>
        <p:txBody>
          <a:bodyPr wrap="none" rtlCol="0">
            <a:spAutoFit/>
          </a:bodyPr>
          <a:lstStyle/>
          <a:p>
            <a:pPr algn="ctr"/>
            <a:r>
              <a:rPr lang="en-US" sz="2000" smtClean="0">
                <a:hlinkClick r:id="rId4"/>
              </a:rPr>
              <a:t>NASA </a:t>
            </a:r>
            <a:r>
              <a:rPr lang="en-US" sz="2000" dirty="0" smtClean="0">
                <a:hlinkClick r:id="rId4"/>
              </a:rPr>
              <a:t>aerosols animation 200602910</a:t>
            </a:r>
            <a:endParaRPr lang="en-US" sz="2000" dirty="0" smtClean="0"/>
          </a:p>
          <a:p>
            <a:pPr algn="ctr"/>
            <a:r>
              <a:rPr lang="en-US" sz="1600" dirty="0" smtClean="0"/>
              <a:t>Green: Biomass Burning         Red/Orange: Dust </a:t>
            </a:r>
          </a:p>
          <a:p>
            <a:pPr algn="ctr"/>
            <a:r>
              <a:rPr lang="en-US" sz="1600" dirty="0" smtClean="0"/>
              <a:t>White: Sulfites (from coal primarily)      Blue: Salt </a:t>
            </a:r>
          </a:p>
        </p:txBody>
      </p:sp>
    </p:spTree>
    <p:extLst>
      <p:ext uri="{BB962C8B-B14F-4D97-AF65-F5344CB8AC3E}">
        <p14:creationId xmlns:p14="http://schemas.microsoft.com/office/powerpoint/2010/main" val="187472068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228600" y="0"/>
            <a:ext cx="9372600" cy="868363"/>
          </a:xfrm>
        </p:spPr>
        <p:txBody>
          <a:bodyPr/>
          <a:lstStyle/>
          <a:p>
            <a:pPr eaLnBrk="1" hangingPunct="1"/>
            <a:r>
              <a:rPr lang="en-US" sz="3200" b="1" dirty="0">
                <a:latin typeface="Arial" charset="0"/>
                <a:ea typeface="ＭＳ Ｐゴシック" charset="0"/>
                <a:cs typeface="ＭＳ Ｐゴシック" charset="0"/>
              </a:rPr>
              <a:t>More </a:t>
            </a:r>
            <a:r>
              <a:rPr lang="en-US" sz="3200" b="1" dirty="0" smtClean="0">
                <a:latin typeface="Arial" charset="0"/>
                <a:ea typeface="ＭＳ Ｐゴシック" charset="0"/>
                <a:cs typeface="ＭＳ Ｐゴシック" charset="0"/>
              </a:rPr>
              <a:t>Anthropogenic Primary </a:t>
            </a:r>
            <a:r>
              <a:rPr lang="en-US" sz="3200" b="1" dirty="0">
                <a:latin typeface="Arial" charset="0"/>
                <a:ea typeface="ＭＳ Ｐゴシック" charset="0"/>
                <a:cs typeface="ＭＳ Ｐゴシック" charset="0"/>
              </a:rPr>
              <a:t>Pollutants</a:t>
            </a:r>
          </a:p>
        </p:txBody>
      </p:sp>
      <p:sp>
        <p:nvSpPr>
          <p:cNvPr id="69635" name="Text Box 3"/>
          <p:cNvSpPr txBox="1">
            <a:spLocks noChangeArrowheads="1"/>
          </p:cNvSpPr>
          <p:nvPr/>
        </p:nvSpPr>
        <p:spPr bwMode="auto">
          <a:xfrm>
            <a:off x="517525" y="838200"/>
            <a:ext cx="8093075" cy="5816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u="sng" dirty="0"/>
              <a:t>Carbon monoxide</a:t>
            </a:r>
            <a:r>
              <a:rPr lang="en-US" sz="2000" b="1" dirty="0"/>
              <a:t> (CO)</a:t>
            </a:r>
          </a:p>
          <a:p>
            <a:pPr eaLnBrk="1" hangingPunct="1">
              <a:lnSpc>
                <a:spcPts val="2200"/>
              </a:lnSpc>
            </a:pPr>
            <a:r>
              <a:rPr lang="en-US" sz="2000" b="1" dirty="0"/>
              <a:t>Forms </a:t>
            </a:r>
            <a:r>
              <a:rPr lang="en-US" sz="2000" b="1" dirty="0" smtClean="0"/>
              <a:t>from incomplete </a:t>
            </a:r>
            <a:r>
              <a:rPr lang="en-US" sz="2000" b="1" dirty="0"/>
              <a:t>combustion of </a:t>
            </a:r>
            <a:r>
              <a:rPr lang="en-US" sz="2000" b="1" dirty="0" smtClean="0"/>
              <a:t>carbon containing </a:t>
            </a:r>
            <a:r>
              <a:rPr lang="en-US" sz="2000" b="1" dirty="0"/>
              <a:t>fuels.  Can be lethal in high concentrations because it replaces oxygen in the </a:t>
            </a:r>
            <a:r>
              <a:rPr lang="en-US" sz="2000" b="1" dirty="0" smtClean="0"/>
              <a:t>hemoglobin of the blood</a:t>
            </a:r>
            <a:r>
              <a:rPr lang="en-US" sz="2000" b="1" dirty="0"/>
              <a:t>.</a:t>
            </a:r>
          </a:p>
          <a:p>
            <a:pPr eaLnBrk="1" hangingPunct="1">
              <a:lnSpc>
                <a:spcPts val="2200"/>
              </a:lnSpc>
            </a:pPr>
            <a:endParaRPr lang="en-US" sz="2000" b="1" u="sng" dirty="0"/>
          </a:p>
          <a:p>
            <a:pPr eaLnBrk="1" hangingPunct="1"/>
            <a:r>
              <a:rPr lang="en-US" sz="2000" b="1" u="sng" dirty="0"/>
              <a:t>Sulfur Dioxide</a:t>
            </a:r>
            <a:r>
              <a:rPr lang="en-US" sz="2000" b="1" dirty="0"/>
              <a:t> (SO</a:t>
            </a:r>
            <a:r>
              <a:rPr lang="en-US" b="1" baseline="-25000" dirty="0"/>
              <a:t>2</a:t>
            </a:r>
            <a:r>
              <a:rPr lang="en-US" sz="2000" b="1" dirty="0" smtClean="0"/>
              <a:t>)</a:t>
            </a:r>
            <a:endParaRPr lang="en-US" sz="2000" b="1" dirty="0"/>
          </a:p>
          <a:p>
            <a:pPr eaLnBrk="1" hangingPunct="1"/>
            <a:r>
              <a:rPr lang="en-US" sz="2000" b="1" dirty="0"/>
              <a:t>Colorless gas that comes primarily from burning of coal and oil</a:t>
            </a:r>
            <a:r>
              <a:rPr lang="en-US" sz="1800" b="1" dirty="0"/>
              <a:t>.</a:t>
            </a:r>
          </a:p>
          <a:p>
            <a:pPr eaLnBrk="1" hangingPunct="1">
              <a:lnSpc>
                <a:spcPts val="2200"/>
              </a:lnSpc>
            </a:pPr>
            <a:endParaRPr lang="en-US" sz="2000" b="1" u="sng" dirty="0" smtClean="0"/>
          </a:p>
          <a:p>
            <a:pPr eaLnBrk="1" hangingPunct="1">
              <a:lnSpc>
                <a:spcPts val="2200"/>
              </a:lnSpc>
            </a:pPr>
            <a:r>
              <a:rPr lang="en-US" sz="2000" b="1" u="sng" dirty="0" smtClean="0"/>
              <a:t>Nitrogen </a:t>
            </a:r>
            <a:r>
              <a:rPr lang="en-US" sz="2000" b="1" u="sng" dirty="0"/>
              <a:t>oxides</a:t>
            </a:r>
            <a:r>
              <a:rPr lang="en-US" sz="2000" b="1" dirty="0"/>
              <a:t> (</a:t>
            </a:r>
            <a:r>
              <a:rPr lang="en-US" sz="2000" b="1" dirty="0" smtClean="0"/>
              <a:t>NO</a:t>
            </a:r>
            <a:r>
              <a:rPr lang="en-US" b="1" baseline="-25000" dirty="0" smtClean="0"/>
              <a:t>X</a:t>
            </a:r>
            <a:r>
              <a:rPr lang="en-US" sz="2000" b="1" dirty="0" smtClean="0"/>
              <a:t>)</a:t>
            </a:r>
            <a:endParaRPr lang="en-US" sz="2000" b="1" dirty="0"/>
          </a:p>
          <a:p>
            <a:pPr eaLnBrk="1" hangingPunct="1">
              <a:lnSpc>
                <a:spcPts val="2200"/>
              </a:lnSpc>
            </a:pPr>
            <a:r>
              <a:rPr lang="en-US" sz="2000" b="1" dirty="0"/>
              <a:t>Gases that form </a:t>
            </a:r>
            <a:r>
              <a:rPr lang="en-US" sz="2000" b="1" dirty="0" smtClean="0"/>
              <a:t>when </a:t>
            </a:r>
            <a:r>
              <a:rPr lang="en-US" sz="2000" b="1" dirty="0"/>
              <a:t>some of the nitrogen in the air reacts with oxygen during fuel combustion process.  Can be harmful to respiratory and cardiovascular systems and is carcinogenic.</a:t>
            </a:r>
          </a:p>
          <a:p>
            <a:pPr eaLnBrk="1" hangingPunct="1">
              <a:lnSpc>
                <a:spcPts val="2200"/>
              </a:lnSpc>
            </a:pPr>
            <a:endParaRPr lang="en-US" sz="2000" b="1" dirty="0"/>
          </a:p>
          <a:p>
            <a:pPr eaLnBrk="1" hangingPunct="1">
              <a:lnSpc>
                <a:spcPts val="2200"/>
              </a:lnSpc>
            </a:pPr>
            <a:r>
              <a:rPr lang="en-US" sz="2000" b="1" u="sng" dirty="0"/>
              <a:t>Volatile organic compounds</a:t>
            </a:r>
            <a:r>
              <a:rPr lang="en-US" sz="2000" b="1" dirty="0"/>
              <a:t> (</a:t>
            </a:r>
            <a:r>
              <a:rPr lang="en-US" sz="2000" b="1" dirty="0" smtClean="0"/>
              <a:t>VOCs)</a:t>
            </a:r>
            <a:endParaRPr lang="en-US" sz="2000" b="1" dirty="0"/>
          </a:p>
          <a:p>
            <a:pPr eaLnBrk="1" hangingPunct="1">
              <a:lnSpc>
                <a:spcPts val="2200"/>
              </a:lnSpc>
            </a:pPr>
            <a:r>
              <a:rPr lang="en-US" sz="2000" b="1" dirty="0"/>
              <a:t>Mainly complex hydrocarbon </a:t>
            </a:r>
            <a:r>
              <a:rPr lang="en-US" sz="2000" b="1" dirty="0" smtClean="0"/>
              <a:t>compounds mostly from incomplete combustion of fuel and biomass burning.</a:t>
            </a:r>
            <a:endParaRPr lang="en-US" sz="2000" b="1" dirty="0"/>
          </a:p>
          <a:p>
            <a:pPr eaLnBrk="1" hangingPunct="1">
              <a:lnSpc>
                <a:spcPts val="2200"/>
              </a:lnSpc>
            </a:pPr>
            <a:endParaRPr lang="en-US" sz="2000" b="1" dirty="0"/>
          </a:p>
          <a:p>
            <a:pPr eaLnBrk="1" hangingPunct="1">
              <a:lnSpc>
                <a:spcPts val="2200"/>
              </a:lnSpc>
            </a:pPr>
            <a:r>
              <a:rPr lang="en-US" sz="2000" b="1" dirty="0">
                <a:solidFill>
                  <a:srgbClr val="FF3300"/>
                </a:solidFill>
              </a:rPr>
              <a:t>TO CREATE PHOTOCHEMICAL SMOG AS A SECONDARY </a:t>
            </a:r>
            <a:r>
              <a:rPr lang="en-US" sz="2000" b="1" dirty="0" smtClean="0">
                <a:solidFill>
                  <a:srgbClr val="FF3300"/>
                </a:solidFill>
              </a:rPr>
              <a:t>POLLUTANT YOU </a:t>
            </a:r>
            <a:r>
              <a:rPr lang="en-US" sz="2000" b="1" dirty="0">
                <a:solidFill>
                  <a:srgbClr val="FF3300"/>
                </a:solidFill>
              </a:rPr>
              <a:t>NEED NITROGEN OXIDES AND VOLATILE ORGANIC COMPOUNDS.</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p:cNvPicPr>
            <a:picLocks/>
          </p:cNvPicPr>
          <p:nvPr/>
        </p:nvPicPr>
        <p:blipFill rotWithShape="1">
          <a:blip r:embed="rId3" cstate="screen">
            <a:alphaModFix/>
            <a:extLst>
              <a:ext uri="{28A0092B-C50C-407E-A947-70E740481C1C}">
                <a14:useLocalDpi xmlns:a14="http://schemas.microsoft.com/office/drawing/2010/main"/>
              </a:ext>
            </a:extLst>
          </a:blip>
          <a:srcRect t="-3953"/>
          <a:stretch/>
        </p:blipFill>
        <p:spPr bwMode="auto">
          <a:xfrm>
            <a:off x="1143000" y="2651760"/>
            <a:ext cx="3352800" cy="2404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2" name="Rectangle 2"/>
          <p:cNvSpPr>
            <a:spLocks noGrp="1" noChangeArrowheads="1"/>
          </p:cNvSpPr>
          <p:nvPr>
            <p:ph type="title"/>
          </p:nvPr>
        </p:nvSpPr>
        <p:spPr/>
        <p:txBody>
          <a:bodyPr/>
          <a:lstStyle/>
          <a:p>
            <a:pPr eaLnBrk="1" hangingPunct="1"/>
            <a:r>
              <a:rPr lang="en-US" sz="3200" b="1" dirty="0">
                <a:latin typeface="Arial" charset="0"/>
                <a:ea typeface="ＭＳ Ｐゴシック" charset="0"/>
                <a:cs typeface="ＭＳ Ｐゴシック" charset="0"/>
              </a:rPr>
              <a:t>Emissions and sources of primary </a:t>
            </a:r>
            <a:r>
              <a:rPr lang="en-US" sz="3200" b="1" dirty="0" smtClean="0">
                <a:latin typeface="Arial" charset="0"/>
                <a:ea typeface="ＭＳ Ｐゴシック" charset="0"/>
                <a:cs typeface="ＭＳ Ｐゴシック" charset="0"/>
              </a:rPr>
              <a:t>pollutants.</a:t>
            </a:r>
            <a:endParaRPr lang="en-US" sz="3200" b="1" dirty="0">
              <a:latin typeface="Arial" charset="0"/>
              <a:ea typeface="ＭＳ Ｐゴシック" charset="0"/>
              <a:cs typeface="ＭＳ Ｐゴシック" charset="0"/>
            </a:endParaRPr>
          </a:p>
        </p:txBody>
      </p:sp>
      <p:pic>
        <p:nvPicPr>
          <p:cNvPr id="71683" name="Picture1" descr="180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33400" y="2263775"/>
            <a:ext cx="8140700"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4" name="TextBox 3"/>
          <p:cNvSpPr txBox="1">
            <a:spLocks noChangeArrowheads="1"/>
          </p:cNvSpPr>
          <p:nvPr/>
        </p:nvSpPr>
        <p:spPr bwMode="auto">
          <a:xfrm>
            <a:off x="1295400" y="5257800"/>
            <a:ext cx="662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b="1"/>
              <a:t>EPA estimates</a:t>
            </a:r>
          </a:p>
        </p:txBody>
      </p:sp>
      <p:sp>
        <p:nvSpPr>
          <p:cNvPr id="2" name="Oval 1"/>
          <p:cNvSpPr/>
          <p:nvPr/>
        </p:nvSpPr>
        <p:spPr bwMode="auto">
          <a:xfrm>
            <a:off x="5638800" y="3733800"/>
            <a:ext cx="1600200" cy="6096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6" name="Oval 5"/>
          <p:cNvSpPr/>
          <p:nvPr/>
        </p:nvSpPr>
        <p:spPr bwMode="auto">
          <a:xfrm>
            <a:off x="1938866" y="3688645"/>
            <a:ext cx="1600200" cy="6096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3" name="TextBox 2"/>
          <p:cNvSpPr txBox="1"/>
          <p:nvPr/>
        </p:nvSpPr>
        <p:spPr>
          <a:xfrm>
            <a:off x="7882699" y="4752201"/>
            <a:ext cx="727683" cy="276999"/>
          </a:xfrm>
          <a:prstGeom prst="rect">
            <a:avLst/>
          </a:prstGeom>
          <a:noFill/>
        </p:spPr>
        <p:txBody>
          <a:bodyPr wrap="none" rtlCol="0">
            <a:spAutoFit/>
          </a:bodyPr>
          <a:lstStyle/>
          <a:p>
            <a:pPr algn="ctr"/>
            <a:r>
              <a:rPr lang="en-US" sz="1200" b="1" dirty="0" smtClean="0"/>
              <a:t>Ahrens</a:t>
            </a:r>
            <a:endParaRPr lang="en-US" sz="1200" b="1" dirty="0"/>
          </a:p>
        </p:txBody>
      </p:sp>
    </p:spTree>
    <p:extLst>
      <p:ext uri="{BB962C8B-B14F-4D97-AF65-F5344CB8AC3E}">
        <p14:creationId xmlns:p14="http://schemas.microsoft.com/office/powerpoint/2010/main" val="105986424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ctrTitle"/>
          </p:nvPr>
        </p:nvSpPr>
        <p:spPr>
          <a:xfrm>
            <a:off x="457200" y="2590800"/>
            <a:ext cx="7772400" cy="1470025"/>
          </a:xfrm>
        </p:spPr>
        <p:txBody>
          <a:bodyPr/>
          <a:lstStyle/>
          <a:p>
            <a:pPr eaLnBrk="1" hangingPunct="1"/>
            <a:r>
              <a:rPr lang="en-US" sz="3200" b="1" dirty="0">
                <a:latin typeface="Arial" charset="0"/>
                <a:ea typeface="ＭＳ Ｐゴシック" charset="0"/>
                <a:cs typeface="ＭＳ Ｐゴシック" charset="0"/>
              </a:rPr>
              <a:t>How do nitrogen oxides (</a:t>
            </a:r>
            <a:r>
              <a:rPr lang="en-US" sz="3200" b="1" dirty="0" err="1">
                <a:latin typeface="Arial" charset="0"/>
                <a:ea typeface="ＭＳ Ｐゴシック" charset="0"/>
                <a:cs typeface="ＭＳ Ｐゴシック" charset="0"/>
              </a:rPr>
              <a:t>NO</a:t>
            </a:r>
            <a:r>
              <a:rPr lang="en-US" sz="3600" b="1" baseline="-25000" dirty="0" err="1">
                <a:latin typeface="Arial" charset="0"/>
                <a:ea typeface="ＭＳ Ｐゴシック" charset="0"/>
                <a:cs typeface="ＭＳ Ｐゴシック" charset="0"/>
              </a:rPr>
              <a:t>x</a:t>
            </a:r>
            <a:r>
              <a:rPr lang="en-US" sz="3200" b="1" dirty="0">
                <a:latin typeface="Arial" charset="0"/>
                <a:ea typeface="ＭＳ Ｐゴシック" charset="0"/>
                <a:cs typeface="ＭＳ Ｐゴシック" charset="0"/>
              </a:rPr>
              <a:t>) and volatile organic compounds (VOCs) make photochemical smog?</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0"/>
            <a:ext cx="8915400" cy="8094526"/>
          </a:xfrm>
          <a:prstGeom prst="rect">
            <a:avLst/>
          </a:prstGeom>
          <a:noFill/>
        </p:spPr>
        <p:txBody>
          <a:bodyPr wrap="square" rtlCol="0">
            <a:spAutoFit/>
          </a:bodyPr>
          <a:lstStyle/>
          <a:p>
            <a:r>
              <a:rPr lang="en-US" sz="1600" b="1" dirty="0"/>
              <a:t>Ozone </a:t>
            </a:r>
            <a:r>
              <a:rPr lang="en-US" sz="1600" b="1" dirty="0" smtClean="0"/>
              <a:t>Production</a:t>
            </a:r>
          </a:p>
          <a:p>
            <a:endParaRPr lang="en-US" sz="1600" b="1" dirty="0"/>
          </a:p>
          <a:p>
            <a:r>
              <a:rPr lang="en-US" sz="1600" dirty="0" smtClean="0"/>
              <a:t>Motor vehicle exhaust contains the nitrogen </a:t>
            </a:r>
            <a:r>
              <a:rPr lang="en-US" sz="1600" dirty="0"/>
              <a:t>dioxide (NO</a:t>
            </a:r>
            <a:r>
              <a:rPr lang="en-US" sz="1600" baseline="-25000" dirty="0"/>
              <a:t>2</a:t>
            </a:r>
            <a:r>
              <a:rPr lang="en-US" sz="1600" dirty="0"/>
              <a:t>) and nitric oxide (</a:t>
            </a:r>
            <a:r>
              <a:rPr lang="en-US" sz="1600" dirty="0" smtClean="0"/>
              <a:t>NO), the </a:t>
            </a:r>
            <a:r>
              <a:rPr lang="en-US" sz="1600" dirty="0" err="1" smtClean="0"/>
              <a:t>NO</a:t>
            </a:r>
            <a:r>
              <a:rPr lang="en-US" sz="1600" i="1" baseline="-25000" dirty="0" err="1" smtClean="0"/>
              <a:t>x</a:t>
            </a:r>
            <a:r>
              <a:rPr lang="en-US" sz="1600" dirty="0" smtClean="0"/>
              <a:t> gases. </a:t>
            </a:r>
            <a:endParaRPr lang="en-US" sz="1600" dirty="0"/>
          </a:p>
          <a:p>
            <a:endParaRPr lang="en-US" sz="1600" dirty="0" smtClean="0"/>
          </a:p>
          <a:p>
            <a:r>
              <a:rPr lang="en-US" sz="1600" dirty="0" smtClean="0"/>
              <a:t>At </a:t>
            </a:r>
            <a:r>
              <a:rPr lang="en-US" sz="1600" dirty="0"/>
              <a:t>the high temperatures of </a:t>
            </a:r>
            <a:r>
              <a:rPr lang="en-US" sz="1600" dirty="0" smtClean="0"/>
              <a:t>internal combustion, </a:t>
            </a:r>
            <a:r>
              <a:rPr lang="en-US" sz="1600" dirty="0"/>
              <a:t>nitrogen and oxygen from the air react to form nitric oxide (NO</a:t>
            </a:r>
            <a:r>
              <a:rPr lang="en-US" sz="1600" dirty="0" smtClean="0"/>
              <a:t>), a colorless gas: </a:t>
            </a:r>
            <a:endParaRPr lang="en-US" sz="1600" dirty="0"/>
          </a:p>
          <a:p>
            <a:r>
              <a:rPr lang="en-US" sz="1600" b="1" dirty="0" smtClean="0">
                <a:solidFill>
                  <a:srgbClr val="000000"/>
                </a:solidFill>
              </a:rPr>
              <a:t>Step 1</a:t>
            </a:r>
            <a:r>
              <a:rPr lang="en-US" sz="1600" b="1" dirty="0">
                <a:solidFill>
                  <a:srgbClr val="000000"/>
                </a:solidFill>
              </a:rPr>
              <a:t>:</a:t>
            </a:r>
            <a:r>
              <a:rPr lang="en-US" sz="1600" b="1" dirty="0" smtClean="0">
                <a:solidFill>
                  <a:srgbClr val="000000"/>
                </a:solidFill>
              </a:rPr>
              <a:t>  </a:t>
            </a:r>
            <a:r>
              <a:rPr lang="en-US" sz="1600" b="1" dirty="0" smtClean="0">
                <a:solidFill>
                  <a:srgbClr val="FF0000"/>
                </a:solidFill>
              </a:rPr>
              <a:t>N</a:t>
            </a:r>
            <a:r>
              <a:rPr lang="en-US" sz="1600" b="1" baseline="-25000" dirty="0" smtClean="0">
                <a:solidFill>
                  <a:srgbClr val="FF0000"/>
                </a:solidFill>
              </a:rPr>
              <a:t>2</a:t>
            </a:r>
            <a:r>
              <a:rPr lang="en-US" sz="1600" b="1" dirty="0" smtClean="0">
                <a:solidFill>
                  <a:srgbClr val="FF0000"/>
                </a:solidFill>
              </a:rPr>
              <a:t> </a:t>
            </a:r>
            <a:r>
              <a:rPr lang="en-US" sz="1600" b="1" dirty="0">
                <a:solidFill>
                  <a:srgbClr val="FF0000"/>
                </a:solidFill>
              </a:rPr>
              <a:t>+ </a:t>
            </a:r>
            <a:r>
              <a:rPr lang="en-US" sz="1600" b="1" dirty="0" smtClean="0">
                <a:solidFill>
                  <a:srgbClr val="FF0000"/>
                </a:solidFill>
              </a:rPr>
              <a:t>O</a:t>
            </a:r>
            <a:r>
              <a:rPr lang="en-US" sz="1600" b="1" baseline="-25000" dirty="0" smtClean="0">
                <a:solidFill>
                  <a:srgbClr val="FF0000"/>
                </a:solidFill>
              </a:rPr>
              <a:t>2</a:t>
            </a:r>
            <a:r>
              <a:rPr lang="en-US" sz="1600" b="1" dirty="0" smtClean="0">
                <a:solidFill>
                  <a:srgbClr val="FF0000"/>
                </a:solidFill>
              </a:rPr>
              <a:t> + heat → 2NO  </a:t>
            </a:r>
            <a:r>
              <a:rPr lang="en-US" sz="1600" b="1" dirty="0">
                <a:solidFill>
                  <a:srgbClr val="000000"/>
                </a:solidFill>
              </a:rPr>
              <a:t>Creates </a:t>
            </a:r>
            <a:r>
              <a:rPr lang="en-US" sz="1600" b="1" dirty="0" smtClean="0">
                <a:solidFill>
                  <a:srgbClr val="000000"/>
                </a:solidFill>
              </a:rPr>
              <a:t>nitric oxide.</a:t>
            </a:r>
            <a:endParaRPr lang="en-US" sz="1600" b="1" dirty="0" smtClean="0"/>
          </a:p>
          <a:p>
            <a:endParaRPr lang="en-US" sz="1600" dirty="0" smtClean="0"/>
          </a:p>
          <a:p>
            <a:r>
              <a:rPr lang="en-US" sz="1600" dirty="0" smtClean="0"/>
              <a:t>Some </a:t>
            </a:r>
            <a:r>
              <a:rPr lang="en-US" sz="1600" dirty="0"/>
              <a:t>of the nitric oxide (NO) reacts with </a:t>
            </a:r>
            <a:r>
              <a:rPr lang="en-US" sz="1600" dirty="0" smtClean="0"/>
              <a:t>oxygen to </a:t>
            </a:r>
            <a:r>
              <a:rPr lang="en-US" sz="1600" dirty="0"/>
              <a:t>form nitrogen dioxide (NO</a:t>
            </a:r>
            <a:r>
              <a:rPr lang="en-US" sz="1600" baseline="-25000" dirty="0"/>
              <a:t>2</a:t>
            </a:r>
            <a:r>
              <a:rPr lang="en-US" sz="1600" dirty="0" smtClean="0"/>
              <a:t>), a </a:t>
            </a:r>
            <a:r>
              <a:rPr lang="en-US" sz="1600" dirty="0"/>
              <a:t>toxic </a:t>
            </a:r>
            <a:r>
              <a:rPr lang="en-US" sz="1600" dirty="0" smtClean="0"/>
              <a:t>brown gas: </a:t>
            </a:r>
            <a:endParaRPr lang="en-US" sz="1600" dirty="0"/>
          </a:p>
          <a:p>
            <a:r>
              <a:rPr lang="en-US" sz="1600" b="1" dirty="0">
                <a:solidFill>
                  <a:srgbClr val="000000"/>
                </a:solidFill>
              </a:rPr>
              <a:t>Step </a:t>
            </a:r>
            <a:r>
              <a:rPr lang="en-US" sz="1600" b="1" dirty="0" smtClean="0">
                <a:solidFill>
                  <a:srgbClr val="000000"/>
                </a:solidFill>
              </a:rPr>
              <a:t>2:  </a:t>
            </a:r>
            <a:r>
              <a:rPr lang="en-US" sz="1600" b="1" dirty="0" smtClean="0">
                <a:solidFill>
                  <a:srgbClr val="FF0000"/>
                </a:solidFill>
              </a:rPr>
              <a:t>2NO </a:t>
            </a:r>
            <a:r>
              <a:rPr lang="en-US" sz="1600" b="1" dirty="0">
                <a:solidFill>
                  <a:srgbClr val="FF0000"/>
                </a:solidFill>
              </a:rPr>
              <a:t>+ </a:t>
            </a:r>
            <a:r>
              <a:rPr lang="en-US" sz="1600" b="1" dirty="0" smtClean="0">
                <a:solidFill>
                  <a:srgbClr val="FF0000"/>
                </a:solidFill>
              </a:rPr>
              <a:t>O</a:t>
            </a:r>
            <a:r>
              <a:rPr lang="en-US" sz="1600" b="1" baseline="-25000" dirty="0" smtClean="0">
                <a:solidFill>
                  <a:srgbClr val="FF0000"/>
                </a:solidFill>
              </a:rPr>
              <a:t>2</a:t>
            </a:r>
            <a:r>
              <a:rPr lang="en-US" sz="1600" b="1" dirty="0" smtClean="0">
                <a:solidFill>
                  <a:srgbClr val="FF0000"/>
                </a:solidFill>
              </a:rPr>
              <a:t> </a:t>
            </a:r>
            <a:r>
              <a:rPr lang="en-US" sz="1600" b="1" dirty="0">
                <a:solidFill>
                  <a:srgbClr val="FF0000"/>
                </a:solidFill>
              </a:rPr>
              <a:t>→ </a:t>
            </a:r>
            <a:r>
              <a:rPr lang="en-US" sz="1600" b="1" dirty="0" smtClean="0">
                <a:solidFill>
                  <a:srgbClr val="FF0000"/>
                </a:solidFill>
              </a:rPr>
              <a:t>2NO</a:t>
            </a:r>
            <a:r>
              <a:rPr lang="en-US" sz="1600" b="1" baseline="-25000" dirty="0" smtClean="0">
                <a:solidFill>
                  <a:srgbClr val="FF0000"/>
                </a:solidFill>
              </a:rPr>
              <a:t>2</a:t>
            </a:r>
            <a:r>
              <a:rPr lang="en-US" sz="1600" b="1" dirty="0" smtClean="0">
                <a:solidFill>
                  <a:srgbClr val="FF0000"/>
                </a:solidFill>
              </a:rPr>
              <a:t> + </a:t>
            </a:r>
            <a:r>
              <a:rPr lang="en-US" sz="1600" b="1" dirty="0">
                <a:solidFill>
                  <a:srgbClr val="FF0000"/>
                </a:solidFill>
              </a:rPr>
              <a:t>O  </a:t>
            </a:r>
            <a:r>
              <a:rPr lang="en-US" sz="1600" b="1" dirty="0">
                <a:solidFill>
                  <a:srgbClr val="000000"/>
                </a:solidFill>
              </a:rPr>
              <a:t>Creates </a:t>
            </a:r>
            <a:r>
              <a:rPr lang="en-US" sz="1600" b="1" dirty="0" smtClean="0">
                <a:solidFill>
                  <a:srgbClr val="000000"/>
                </a:solidFill>
              </a:rPr>
              <a:t>nitrogen dioxide.</a:t>
            </a:r>
            <a:endParaRPr lang="en-US" sz="1600" b="1" dirty="0">
              <a:solidFill>
                <a:srgbClr val="000000"/>
              </a:solidFill>
            </a:endParaRPr>
          </a:p>
          <a:p>
            <a:endParaRPr lang="en-US" sz="1600" dirty="0" smtClean="0"/>
          </a:p>
          <a:p>
            <a:r>
              <a:rPr lang="en-US" sz="1600" dirty="0" smtClean="0"/>
              <a:t>When </a:t>
            </a:r>
            <a:r>
              <a:rPr lang="en-US" sz="1600" dirty="0"/>
              <a:t>the nitrogen dioxide (NO</a:t>
            </a:r>
            <a:r>
              <a:rPr lang="en-US" sz="1600" baseline="-25000" dirty="0"/>
              <a:t>2</a:t>
            </a:r>
            <a:r>
              <a:rPr lang="en-US" sz="1600" dirty="0"/>
              <a:t>) concentration is well above clean air levels and there is plenty of sunlight, </a:t>
            </a:r>
            <a:r>
              <a:rPr lang="en-US" sz="1600" dirty="0" smtClean="0"/>
              <a:t>an </a:t>
            </a:r>
            <a:r>
              <a:rPr lang="en-US" sz="1600" dirty="0"/>
              <a:t>oxygen atom splits </a:t>
            </a:r>
            <a:r>
              <a:rPr lang="en-US" sz="1600" dirty="0" smtClean="0"/>
              <a:t>off from </a:t>
            </a:r>
            <a:r>
              <a:rPr lang="en-US" sz="1600" dirty="0"/>
              <a:t>the nitrogen dioxide molecule: </a:t>
            </a:r>
            <a:br>
              <a:rPr lang="en-US" sz="1600" dirty="0"/>
            </a:br>
            <a:r>
              <a:rPr lang="en-US" sz="1600" b="1" dirty="0">
                <a:solidFill>
                  <a:srgbClr val="000000"/>
                </a:solidFill>
              </a:rPr>
              <a:t>Step </a:t>
            </a:r>
            <a:r>
              <a:rPr lang="en-US" sz="1600" b="1" dirty="0" smtClean="0">
                <a:solidFill>
                  <a:srgbClr val="000000"/>
                </a:solidFill>
              </a:rPr>
              <a:t>3:  </a:t>
            </a:r>
            <a:r>
              <a:rPr lang="en-US" sz="1600" b="1" dirty="0" smtClean="0">
                <a:solidFill>
                  <a:srgbClr val="FF0000"/>
                </a:solidFill>
              </a:rPr>
              <a:t>NO</a:t>
            </a:r>
            <a:r>
              <a:rPr lang="en-US" sz="1600" b="1" baseline="-25000" dirty="0" smtClean="0">
                <a:solidFill>
                  <a:srgbClr val="FF0000"/>
                </a:solidFill>
              </a:rPr>
              <a:t>2</a:t>
            </a:r>
            <a:r>
              <a:rPr lang="en-US" sz="1600" b="1" dirty="0" smtClean="0">
                <a:solidFill>
                  <a:srgbClr val="FF0000"/>
                </a:solidFill>
              </a:rPr>
              <a:t> + </a:t>
            </a:r>
            <a:r>
              <a:rPr lang="en-US" sz="1600" b="1" i="1" dirty="0" smtClean="0">
                <a:solidFill>
                  <a:srgbClr val="FF0000"/>
                </a:solidFill>
              </a:rPr>
              <a:t>sunlight → </a:t>
            </a:r>
            <a:r>
              <a:rPr lang="en-US" sz="1600" b="1" dirty="0" smtClean="0">
                <a:solidFill>
                  <a:srgbClr val="FF0000"/>
                </a:solidFill>
              </a:rPr>
              <a:t>NO </a:t>
            </a:r>
            <a:r>
              <a:rPr lang="en-US" sz="1600" b="1" dirty="0">
                <a:solidFill>
                  <a:srgbClr val="FF0000"/>
                </a:solidFill>
              </a:rPr>
              <a:t>+ </a:t>
            </a:r>
            <a:r>
              <a:rPr lang="en-US" sz="1600" b="1" dirty="0" smtClean="0">
                <a:solidFill>
                  <a:srgbClr val="FF0000"/>
                </a:solidFill>
              </a:rPr>
              <a:t>O  </a:t>
            </a:r>
            <a:r>
              <a:rPr lang="en-US" sz="1600" b="1" dirty="0">
                <a:solidFill>
                  <a:srgbClr val="000000"/>
                </a:solidFill>
              </a:rPr>
              <a:t>Creates </a:t>
            </a:r>
            <a:r>
              <a:rPr lang="en-US" sz="1600" b="1" dirty="0" smtClean="0">
                <a:solidFill>
                  <a:srgbClr val="000000"/>
                </a:solidFill>
              </a:rPr>
              <a:t>atomic oxygen. </a:t>
            </a:r>
            <a:endParaRPr lang="en-US" sz="1600" b="1" dirty="0" smtClean="0">
              <a:solidFill>
                <a:srgbClr val="FF0000"/>
              </a:solidFill>
            </a:endParaRPr>
          </a:p>
          <a:p>
            <a:endParaRPr lang="en-US" sz="1600" dirty="0" smtClean="0"/>
          </a:p>
          <a:p>
            <a:r>
              <a:rPr lang="en-US" sz="1600" dirty="0" smtClean="0"/>
              <a:t>This </a:t>
            </a:r>
            <a:r>
              <a:rPr lang="en-US" sz="1600" dirty="0"/>
              <a:t>oxygen atom (O) can react with </a:t>
            </a:r>
            <a:r>
              <a:rPr lang="en-US" sz="1600" dirty="0" smtClean="0"/>
              <a:t>molecular oxygen (</a:t>
            </a:r>
            <a:r>
              <a:rPr lang="en-US" sz="1600" dirty="0"/>
              <a:t>O</a:t>
            </a:r>
            <a:r>
              <a:rPr lang="en-US" sz="1600" baseline="-25000" dirty="0"/>
              <a:t>2</a:t>
            </a:r>
            <a:r>
              <a:rPr lang="en-US" sz="1600" dirty="0"/>
              <a:t>) in the air to form ozone (O</a:t>
            </a:r>
            <a:r>
              <a:rPr lang="en-US" sz="1600" baseline="-25000" dirty="0"/>
              <a:t>3</a:t>
            </a:r>
            <a:r>
              <a:rPr lang="en-US" sz="1600" dirty="0"/>
              <a:t>): </a:t>
            </a:r>
          </a:p>
          <a:p>
            <a:r>
              <a:rPr lang="en-US" sz="1600" b="1" dirty="0">
                <a:solidFill>
                  <a:srgbClr val="000000"/>
                </a:solidFill>
              </a:rPr>
              <a:t>Step </a:t>
            </a:r>
            <a:r>
              <a:rPr lang="en-US" sz="1600" b="1" dirty="0" smtClean="0">
                <a:solidFill>
                  <a:srgbClr val="000000"/>
                </a:solidFill>
              </a:rPr>
              <a:t>4:  </a:t>
            </a:r>
            <a:r>
              <a:rPr lang="en-US" sz="1600" b="1" dirty="0" smtClean="0">
                <a:solidFill>
                  <a:srgbClr val="FF0000"/>
                </a:solidFill>
              </a:rPr>
              <a:t>O + </a:t>
            </a:r>
            <a:r>
              <a:rPr lang="en-US" sz="1600" b="1" dirty="0">
                <a:solidFill>
                  <a:srgbClr val="FF0000"/>
                </a:solidFill>
              </a:rPr>
              <a:t>O</a:t>
            </a:r>
            <a:r>
              <a:rPr lang="en-US" sz="1600" b="1" baseline="-25000" dirty="0">
                <a:solidFill>
                  <a:srgbClr val="FF0000"/>
                </a:solidFill>
              </a:rPr>
              <a:t>2</a:t>
            </a:r>
            <a:r>
              <a:rPr lang="en-US" sz="1600" b="1" dirty="0">
                <a:solidFill>
                  <a:srgbClr val="FF0000"/>
                </a:solidFill>
              </a:rPr>
              <a:t> → </a:t>
            </a:r>
            <a:r>
              <a:rPr lang="en-US" sz="1600" b="1" dirty="0" smtClean="0">
                <a:solidFill>
                  <a:srgbClr val="FF0000"/>
                </a:solidFill>
              </a:rPr>
              <a:t>O</a:t>
            </a:r>
            <a:r>
              <a:rPr lang="en-US" sz="1600" b="1" baseline="-25000" dirty="0" smtClean="0">
                <a:solidFill>
                  <a:srgbClr val="FF0000"/>
                </a:solidFill>
              </a:rPr>
              <a:t>3</a:t>
            </a:r>
            <a:r>
              <a:rPr lang="en-US" sz="1600" b="1" dirty="0" smtClean="0">
                <a:solidFill>
                  <a:srgbClr val="FF0000"/>
                </a:solidFill>
              </a:rPr>
              <a:t>  </a:t>
            </a:r>
            <a:r>
              <a:rPr lang="en-US" sz="1600" b="1" dirty="0" smtClean="0">
                <a:solidFill>
                  <a:srgbClr val="000000"/>
                </a:solidFill>
              </a:rPr>
              <a:t>Creates ozone.</a:t>
            </a:r>
            <a:endParaRPr lang="en-US" sz="1600" b="1" dirty="0" smtClean="0"/>
          </a:p>
          <a:p>
            <a:endParaRPr lang="en-US" sz="1600" dirty="0" smtClean="0"/>
          </a:p>
          <a:p>
            <a:r>
              <a:rPr lang="en-US" sz="1600" dirty="0" smtClean="0"/>
              <a:t>Nitric </a:t>
            </a:r>
            <a:r>
              <a:rPr lang="en-US" sz="1600" dirty="0"/>
              <a:t>oxide can remove ozone by reacting with it to form nitrogen dioxide (NO</a:t>
            </a:r>
            <a:r>
              <a:rPr lang="en-US" sz="1600" baseline="-25000" dirty="0"/>
              <a:t>2</a:t>
            </a:r>
            <a:r>
              <a:rPr lang="en-US" sz="1600" dirty="0"/>
              <a:t>) and oxygen (O</a:t>
            </a:r>
            <a:r>
              <a:rPr lang="en-US" sz="1600" baseline="-25000" dirty="0"/>
              <a:t>2</a:t>
            </a:r>
            <a:r>
              <a:rPr lang="en-US" sz="1600" dirty="0"/>
              <a:t>): </a:t>
            </a:r>
            <a:br>
              <a:rPr lang="en-US" sz="1600" dirty="0"/>
            </a:br>
            <a:r>
              <a:rPr lang="en-US" sz="1600" b="1" dirty="0" smtClean="0"/>
              <a:t>Step 5:  </a:t>
            </a:r>
            <a:r>
              <a:rPr lang="en-US" sz="1600" b="1" dirty="0" smtClean="0">
                <a:solidFill>
                  <a:srgbClr val="FF0000"/>
                </a:solidFill>
              </a:rPr>
              <a:t>NO </a:t>
            </a:r>
            <a:r>
              <a:rPr lang="en-US" sz="1600" b="1" dirty="0">
                <a:solidFill>
                  <a:srgbClr val="FF0000"/>
                </a:solidFill>
              </a:rPr>
              <a:t>+ </a:t>
            </a:r>
            <a:r>
              <a:rPr lang="en-US" sz="1600" b="1" dirty="0" smtClean="0">
                <a:solidFill>
                  <a:srgbClr val="FF0000"/>
                </a:solidFill>
              </a:rPr>
              <a:t>O</a:t>
            </a:r>
            <a:r>
              <a:rPr lang="en-US" sz="1600" b="1" baseline="-25000" dirty="0" smtClean="0">
                <a:solidFill>
                  <a:srgbClr val="FF0000"/>
                </a:solidFill>
              </a:rPr>
              <a:t>3</a:t>
            </a:r>
            <a:r>
              <a:rPr lang="en-US" sz="1600" b="1" dirty="0" smtClean="0">
                <a:solidFill>
                  <a:srgbClr val="FF0000"/>
                </a:solidFill>
              </a:rPr>
              <a:t> </a:t>
            </a:r>
            <a:r>
              <a:rPr lang="en-US" sz="1600" b="1" dirty="0">
                <a:solidFill>
                  <a:srgbClr val="FF0000"/>
                </a:solidFill>
              </a:rPr>
              <a:t>→ </a:t>
            </a:r>
            <a:r>
              <a:rPr lang="en-US" sz="1600" b="1" dirty="0" smtClean="0">
                <a:solidFill>
                  <a:srgbClr val="FF0000"/>
                </a:solidFill>
              </a:rPr>
              <a:t>NO</a:t>
            </a:r>
            <a:r>
              <a:rPr lang="en-US" sz="1600" b="1" baseline="-25000" dirty="0" smtClean="0">
                <a:solidFill>
                  <a:srgbClr val="FF0000"/>
                </a:solidFill>
              </a:rPr>
              <a:t>2</a:t>
            </a:r>
            <a:r>
              <a:rPr lang="en-US" sz="1600" b="1" dirty="0" smtClean="0">
                <a:solidFill>
                  <a:srgbClr val="FF0000"/>
                </a:solidFill>
              </a:rPr>
              <a:t> </a:t>
            </a:r>
            <a:r>
              <a:rPr lang="en-US" sz="1600" b="1" dirty="0">
                <a:solidFill>
                  <a:srgbClr val="FF0000"/>
                </a:solidFill>
              </a:rPr>
              <a:t>+ </a:t>
            </a:r>
            <a:r>
              <a:rPr lang="en-US" sz="1600" b="1" dirty="0" smtClean="0">
                <a:solidFill>
                  <a:srgbClr val="FF0000"/>
                </a:solidFill>
              </a:rPr>
              <a:t>O</a:t>
            </a:r>
            <a:r>
              <a:rPr lang="en-US" sz="1600" b="1" baseline="-25000" dirty="0" smtClean="0">
                <a:solidFill>
                  <a:srgbClr val="FF0000"/>
                </a:solidFill>
              </a:rPr>
              <a:t>2</a:t>
            </a:r>
            <a:r>
              <a:rPr lang="en-US" sz="1600" b="1" dirty="0" smtClean="0">
                <a:solidFill>
                  <a:srgbClr val="000000"/>
                </a:solidFill>
              </a:rPr>
              <a:t>   Removes ozone. </a:t>
            </a:r>
            <a:endParaRPr lang="en-US" sz="1600" b="1" dirty="0" smtClean="0">
              <a:solidFill>
                <a:srgbClr val="FF0000"/>
              </a:solidFill>
            </a:endParaRPr>
          </a:p>
          <a:p>
            <a:endParaRPr lang="en-US" sz="1600" dirty="0" smtClean="0"/>
          </a:p>
          <a:p>
            <a:r>
              <a:rPr lang="en-US" sz="1600" b="1" dirty="0" smtClean="0">
                <a:solidFill>
                  <a:srgbClr val="FF0000"/>
                </a:solidFill>
              </a:rPr>
              <a:t>When </a:t>
            </a:r>
            <a:r>
              <a:rPr lang="en-US" sz="1600" b="1" dirty="0">
                <a:solidFill>
                  <a:srgbClr val="FF0000"/>
                </a:solidFill>
              </a:rPr>
              <a:t>the ratio of NO</a:t>
            </a:r>
            <a:r>
              <a:rPr lang="en-US" sz="1600" b="1" baseline="-25000" dirty="0">
                <a:solidFill>
                  <a:srgbClr val="FF0000"/>
                </a:solidFill>
              </a:rPr>
              <a:t>2</a:t>
            </a:r>
            <a:r>
              <a:rPr lang="en-US" sz="1600" b="1" dirty="0">
                <a:solidFill>
                  <a:srgbClr val="FF0000"/>
                </a:solidFill>
              </a:rPr>
              <a:t> </a:t>
            </a:r>
            <a:r>
              <a:rPr lang="en-US" sz="1600" b="1" dirty="0" smtClean="0">
                <a:solidFill>
                  <a:srgbClr val="FF0000"/>
                </a:solidFill>
              </a:rPr>
              <a:t>to NO exceeds </a:t>
            </a:r>
            <a:r>
              <a:rPr lang="en-US" sz="1600" b="1" dirty="0">
                <a:solidFill>
                  <a:srgbClr val="FF0000"/>
                </a:solidFill>
              </a:rPr>
              <a:t>3, </a:t>
            </a:r>
            <a:r>
              <a:rPr lang="en-US" sz="1600" b="1" dirty="0" smtClean="0">
                <a:solidFill>
                  <a:srgbClr val="FF0000"/>
                </a:solidFill>
              </a:rPr>
              <a:t>production of </a:t>
            </a:r>
            <a:r>
              <a:rPr lang="en-US" sz="1600" b="1" dirty="0">
                <a:solidFill>
                  <a:srgbClr val="FF0000"/>
                </a:solidFill>
              </a:rPr>
              <a:t>ozone </a:t>
            </a:r>
            <a:r>
              <a:rPr lang="en-US" sz="1600" b="1" dirty="0" smtClean="0">
                <a:solidFill>
                  <a:srgbClr val="FF0000"/>
                </a:solidFill>
              </a:rPr>
              <a:t>dominates. Maximized at 8.</a:t>
            </a:r>
            <a:r>
              <a:rPr lang="en-US" sz="1600" dirty="0" smtClean="0"/>
              <a:t>   If </a:t>
            </a:r>
            <a:r>
              <a:rPr lang="en-US" sz="1600" dirty="0"/>
              <a:t>the ratio </a:t>
            </a:r>
            <a:r>
              <a:rPr lang="en-US" sz="1600" dirty="0" smtClean="0"/>
              <a:t>is less than 3, </a:t>
            </a:r>
            <a:r>
              <a:rPr lang="en-US" sz="1600" dirty="0"/>
              <a:t>then the nitric oxide reaction destroys the ozone at about the same rate as it is formed, keeping the ozone concentration below harmful levels. </a:t>
            </a:r>
          </a:p>
          <a:p>
            <a:endParaRPr lang="en-US" sz="1600" dirty="0" smtClean="0"/>
          </a:p>
          <a:p>
            <a:r>
              <a:rPr lang="en-US" sz="1600" dirty="0"/>
              <a:t>Ozone causes breathing difficulties, headaches, fatigue and aggravates respiratory problems. </a:t>
            </a:r>
            <a:endParaRPr lang="en-US" sz="1600" dirty="0" smtClean="0"/>
          </a:p>
          <a:p>
            <a:endParaRPr lang="en-US" sz="1600" dirty="0" smtClean="0"/>
          </a:p>
          <a:p>
            <a:endParaRPr lang="en-US" sz="1600" dirty="0" smtClean="0"/>
          </a:p>
          <a:p>
            <a:endParaRPr lang="en-US" sz="1600" dirty="0"/>
          </a:p>
          <a:p>
            <a:r>
              <a:rPr lang="en-US" sz="1600" dirty="0" smtClean="0"/>
              <a:t>The </a:t>
            </a:r>
            <a:r>
              <a:rPr lang="en-US" sz="1600" dirty="0"/>
              <a:t>reaction of hydrocarbons (</a:t>
            </a:r>
            <a:r>
              <a:rPr lang="en-US" sz="1600" dirty="0" smtClean="0"/>
              <a:t>unburned </a:t>
            </a:r>
            <a:r>
              <a:rPr lang="en-US" sz="1600" dirty="0"/>
              <a:t>petrol) with nitric oxide and oxygen produce nitrogen dioxide also in the presence of sunlight, increasing the ratio of nitrogen dioxide to nitric oxide</a:t>
            </a:r>
            <a:r>
              <a:rPr lang="en-US" sz="1600" dirty="0" smtClean="0"/>
              <a:t>.</a:t>
            </a:r>
            <a:endParaRPr lang="en-US" sz="1600" dirty="0"/>
          </a:p>
        </p:txBody>
      </p:sp>
    </p:spTree>
    <p:extLst>
      <p:ext uri="{BB962C8B-B14F-4D97-AF65-F5344CB8AC3E}">
        <p14:creationId xmlns:p14="http://schemas.microsoft.com/office/powerpoint/2010/main" val="384342809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sz="2800" b="1" dirty="0" smtClean="0">
                <a:latin typeface="Arial" charset="0"/>
                <a:ea typeface="ＭＳ Ｐゴシック" charset="0"/>
                <a:cs typeface="ＭＳ Ｐゴシック" charset="0"/>
              </a:rPr>
              <a:t>   Favorable </a:t>
            </a:r>
            <a:r>
              <a:rPr lang="en-US" sz="2800" b="1" dirty="0">
                <a:latin typeface="Arial" charset="0"/>
                <a:ea typeface="ＭＳ Ｐゴシック" charset="0"/>
                <a:cs typeface="ＭＳ Ｐゴシック" charset="0"/>
              </a:rPr>
              <a:t>factors for </a:t>
            </a:r>
            <a:r>
              <a:rPr lang="en-US" sz="2800" b="1" dirty="0" smtClean="0">
                <a:latin typeface="Arial" charset="0"/>
                <a:ea typeface="ＭＳ Ｐゴシック" charset="0"/>
                <a:cs typeface="ＭＳ Ｐゴシック" charset="0"/>
              </a:rPr>
              <a:t>ozone air pollution        </a:t>
            </a:r>
            <a:r>
              <a:rPr lang="en-US" sz="2800" b="1" dirty="0">
                <a:latin typeface="Arial" charset="0"/>
                <a:ea typeface="ＭＳ Ｐゴシック" charset="0"/>
                <a:cs typeface="ＭＳ Ｐゴシック" charset="0"/>
              </a:rPr>
              <a:t>in Southwest U.S.</a:t>
            </a:r>
          </a:p>
        </p:txBody>
      </p:sp>
      <p:sp>
        <p:nvSpPr>
          <p:cNvPr id="82947" name="Text Box 3"/>
          <p:cNvSpPr txBox="1">
            <a:spLocks noChangeArrowheads="1"/>
          </p:cNvSpPr>
          <p:nvPr/>
        </p:nvSpPr>
        <p:spPr bwMode="auto">
          <a:xfrm>
            <a:off x="304800" y="1295400"/>
            <a:ext cx="8694738"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Big metropolitan areas </a:t>
            </a:r>
            <a:r>
              <a:rPr lang="en-US" sz="2000" b="1" dirty="0" smtClean="0"/>
              <a:t>					           with </a:t>
            </a:r>
            <a:r>
              <a:rPr lang="en-US" sz="2000" b="1" dirty="0"/>
              <a:t>a lot of </a:t>
            </a:r>
            <a:r>
              <a:rPr lang="en-US" sz="2000" b="1" dirty="0" smtClean="0"/>
              <a:t>vehicles </a:t>
            </a:r>
          </a:p>
          <a:p>
            <a:pPr eaLnBrk="1" hangingPunct="1"/>
            <a:endParaRPr lang="en-US" sz="2000" b="1" dirty="0" smtClean="0"/>
          </a:p>
          <a:p>
            <a:pPr eaLnBrk="1" hangingPunct="1"/>
            <a:r>
              <a:rPr lang="en-US" sz="2000" b="1" dirty="0" smtClean="0"/>
              <a:t>Long commutes</a:t>
            </a:r>
          </a:p>
          <a:p>
            <a:pPr eaLnBrk="1" hangingPunct="1"/>
            <a:endParaRPr lang="en-US" sz="2000" b="1" dirty="0"/>
          </a:p>
          <a:p>
            <a:pPr eaLnBrk="1" hangingPunct="1"/>
            <a:r>
              <a:rPr lang="en-US" sz="2000" b="1" dirty="0"/>
              <a:t>Lots of </a:t>
            </a:r>
            <a:r>
              <a:rPr lang="en-US" sz="2000" b="1" dirty="0" smtClean="0"/>
              <a:t>sunshine</a:t>
            </a:r>
            <a:endParaRPr lang="en-US" sz="2000" b="1" dirty="0"/>
          </a:p>
          <a:p>
            <a:pPr eaLnBrk="1" hangingPunct="1"/>
            <a:endParaRPr lang="en-US" sz="2000" b="1" dirty="0" smtClean="0"/>
          </a:p>
          <a:p>
            <a:pPr eaLnBrk="1" hangingPunct="1"/>
            <a:r>
              <a:rPr lang="en-US" sz="2000" b="1" dirty="0" smtClean="0"/>
              <a:t>Meteorological </a:t>
            </a:r>
            <a:r>
              <a:rPr lang="en-US" sz="2000" b="1" dirty="0"/>
              <a:t>conditions </a:t>
            </a:r>
            <a:endParaRPr lang="en-US" sz="2000" b="1" dirty="0" smtClean="0"/>
          </a:p>
          <a:p>
            <a:pPr eaLnBrk="1" hangingPunct="1"/>
            <a:r>
              <a:rPr lang="en-US" sz="2000" b="1" dirty="0" smtClean="0"/>
              <a:t>that </a:t>
            </a:r>
            <a:r>
              <a:rPr lang="ja-JP" altLang="en-US" sz="2000" b="1" dirty="0"/>
              <a:t>“</a:t>
            </a:r>
            <a:r>
              <a:rPr lang="en-US" sz="2000" b="1" dirty="0"/>
              <a:t>trap</a:t>
            </a:r>
            <a:r>
              <a:rPr lang="ja-JP" altLang="en-US" sz="2000" b="1" dirty="0"/>
              <a:t>”</a:t>
            </a:r>
            <a:r>
              <a:rPr lang="en-US" sz="2000" b="1" dirty="0"/>
              <a:t> the air over a metro area for a long time.  </a:t>
            </a:r>
            <a:endParaRPr lang="en-US" sz="2000" b="1" dirty="0" smtClean="0"/>
          </a:p>
          <a:p>
            <a:pPr eaLnBrk="1" hangingPunct="1"/>
            <a:r>
              <a:rPr lang="en-US" sz="2000" b="1" dirty="0" smtClean="0">
                <a:solidFill>
                  <a:schemeClr val="tx2"/>
                </a:solidFill>
              </a:rPr>
              <a:t>Most </a:t>
            </a:r>
            <a:r>
              <a:rPr lang="en-US" sz="2000" b="1" dirty="0">
                <a:solidFill>
                  <a:schemeClr val="tx2"/>
                </a:solidFill>
              </a:rPr>
              <a:t>ideal combination:</a:t>
            </a:r>
          </a:p>
          <a:p>
            <a:pPr eaLnBrk="1" hangingPunct="1"/>
            <a:r>
              <a:rPr lang="en-US" sz="2000" b="1" dirty="0">
                <a:solidFill>
                  <a:srgbClr val="FF3300"/>
                </a:solidFill>
              </a:rPr>
              <a:t>	Weak winds</a:t>
            </a:r>
          </a:p>
          <a:p>
            <a:pPr eaLnBrk="1" hangingPunct="1"/>
            <a:r>
              <a:rPr lang="en-US" sz="2000" b="1" dirty="0">
                <a:solidFill>
                  <a:srgbClr val="FF3300"/>
                </a:solidFill>
              </a:rPr>
              <a:t>	City </a:t>
            </a:r>
            <a:r>
              <a:rPr lang="en-US" sz="2000" b="1" dirty="0" smtClean="0">
                <a:solidFill>
                  <a:srgbClr val="FF3300"/>
                </a:solidFill>
              </a:rPr>
              <a:t>located </a:t>
            </a:r>
            <a:r>
              <a:rPr lang="en-US" sz="2000" b="1" dirty="0">
                <a:solidFill>
                  <a:srgbClr val="FF3300"/>
                </a:solidFill>
              </a:rPr>
              <a:t>under an </a:t>
            </a:r>
            <a:r>
              <a:rPr lang="en-US" sz="2000" b="1" dirty="0" smtClean="0">
                <a:solidFill>
                  <a:srgbClr val="FF3300"/>
                </a:solidFill>
              </a:rPr>
              <a:t>inversion</a:t>
            </a:r>
            <a:endParaRPr lang="en-US" sz="2000" b="1" dirty="0">
              <a:solidFill>
                <a:srgbClr val="FF3300"/>
              </a:solidFill>
            </a:endParaRPr>
          </a:p>
          <a:p>
            <a:pPr eaLnBrk="1" hangingPunct="1"/>
            <a:r>
              <a:rPr lang="en-US" sz="2000" b="1" dirty="0">
                <a:solidFill>
                  <a:srgbClr val="FF3300"/>
                </a:solidFill>
              </a:rPr>
              <a:t>	City </a:t>
            </a:r>
            <a:r>
              <a:rPr lang="en-US" sz="2000" b="1" dirty="0" smtClean="0">
                <a:solidFill>
                  <a:srgbClr val="FF3300"/>
                </a:solidFill>
              </a:rPr>
              <a:t>situated in </a:t>
            </a:r>
            <a:r>
              <a:rPr lang="en-US" sz="2000" b="1" dirty="0">
                <a:solidFill>
                  <a:srgbClr val="FF3300"/>
                </a:solidFill>
              </a:rPr>
              <a:t>a basin or valley surrounded by </a:t>
            </a:r>
            <a:r>
              <a:rPr lang="en-US" sz="2000" b="1" dirty="0" smtClean="0">
                <a:solidFill>
                  <a:srgbClr val="FF3300"/>
                </a:solidFill>
              </a:rPr>
              <a:t>mountains</a:t>
            </a:r>
            <a:endParaRPr lang="en-US" sz="2000" b="1" dirty="0">
              <a:solidFill>
                <a:srgbClr val="FF3300"/>
              </a:solidFill>
            </a:endParaRPr>
          </a:p>
          <a:p>
            <a:pPr eaLnBrk="1" hangingPunct="1"/>
            <a:endParaRPr lang="en-US" sz="2000" b="1" dirty="0"/>
          </a:p>
          <a:p>
            <a:pPr algn="ctr" eaLnBrk="1" hangingPunct="1"/>
            <a:r>
              <a:rPr lang="en-US" sz="2000" b="1" dirty="0">
                <a:solidFill>
                  <a:srgbClr val="FF3300"/>
                </a:solidFill>
              </a:rPr>
              <a:t>VIRTUALLY ANY MAJOR CITY </a:t>
            </a:r>
            <a:r>
              <a:rPr lang="en-US" sz="2000" b="1" dirty="0" smtClean="0">
                <a:solidFill>
                  <a:srgbClr val="FF3300"/>
                </a:solidFill>
              </a:rPr>
              <a:t>WESTERN U.S. </a:t>
            </a:r>
            <a:r>
              <a:rPr lang="en-US" sz="2000" b="1" dirty="0">
                <a:solidFill>
                  <a:srgbClr val="FF3300"/>
                </a:solidFill>
              </a:rPr>
              <a:t>FITS THIS DESCRIPTION </a:t>
            </a:r>
            <a:r>
              <a:rPr lang="en-US" sz="2000" b="1" dirty="0" smtClean="0">
                <a:solidFill>
                  <a:srgbClr val="FF3300"/>
                </a:solidFill>
              </a:rPr>
              <a:t>SOMETIME </a:t>
            </a:r>
            <a:r>
              <a:rPr lang="en-US" sz="2000" b="1" dirty="0">
                <a:solidFill>
                  <a:srgbClr val="FF3300"/>
                </a:solidFill>
              </a:rPr>
              <a:t>DURING THE YEAR!</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95393" y="1371600"/>
            <a:ext cx="4129407" cy="2331720"/>
          </a:xfrm>
          <a:prstGeom prst="rect">
            <a:avLst/>
          </a:prstGeom>
        </p:spPr>
      </p:pic>
    </p:spTree>
    <p:extLst>
      <p:ext uri="{BB962C8B-B14F-4D97-AF65-F5344CB8AC3E}">
        <p14:creationId xmlns:p14="http://schemas.microsoft.com/office/powerpoint/2010/main" val="364614854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4"/>
          <p:cNvSpPr txBox="1">
            <a:spLocks noChangeArrowheads="1"/>
          </p:cNvSpPr>
          <p:nvPr/>
        </p:nvSpPr>
        <p:spPr bwMode="auto">
          <a:xfrm>
            <a:off x="4840111" y="4539496"/>
            <a:ext cx="42672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Los Angeles is located in a basin</a:t>
            </a:r>
            <a:r>
              <a:rPr lang="en-US" sz="1800" b="1" dirty="0" smtClean="0"/>
              <a:t>.</a:t>
            </a:r>
          </a:p>
          <a:p>
            <a:pPr eaLnBrk="1" hangingPunct="1"/>
            <a:endParaRPr lang="en-US" sz="1800" b="1" dirty="0" smtClean="0"/>
          </a:p>
          <a:p>
            <a:pPr eaLnBrk="1" hangingPunct="1"/>
            <a:r>
              <a:rPr lang="en-US" sz="1800" b="1" dirty="0" smtClean="0"/>
              <a:t>Cool afternoon </a:t>
            </a:r>
            <a:r>
              <a:rPr lang="en-US" sz="1800" b="1" dirty="0"/>
              <a:t>s</a:t>
            </a:r>
            <a:r>
              <a:rPr lang="en-US" sz="1800" b="1" dirty="0" smtClean="0"/>
              <a:t>ea breezes.</a:t>
            </a:r>
          </a:p>
          <a:p>
            <a:pPr eaLnBrk="1" hangingPunct="1"/>
            <a:endParaRPr lang="en-US" sz="1800" b="1" dirty="0"/>
          </a:p>
          <a:p>
            <a:pPr eaLnBrk="1" hangingPunct="1"/>
            <a:r>
              <a:rPr lang="en-US" sz="1800" b="1" dirty="0"/>
              <a:t>When the winds are weak, the mountains are a physical barrier that prevent pollution from escaping</a:t>
            </a:r>
            <a:r>
              <a:rPr lang="en-US" sz="1800" b="1" dirty="0" smtClean="0"/>
              <a:t>.</a:t>
            </a:r>
            <a:endParaRPr lang="en-US" sz="1800" b="1" dirty="0"/>
          </a:p>
        </p:txBody>
      </p:sp>
      <p:grpSp>
        <p:nvGrpSpPr>
          <p:cNvPr id="3" name="Group 2"/>
          <p:cNvGrpSpPr/>
          <p:nvPr/>
        </p:nvGrpSpPr>
        <p:grpSpPr>
          <a:xfrm>
            <a:off x="4674880" y="1089273"/>
            <a:ext cx="3859520" cy="3256989"/>
            <a:chOff x="4598680" y="-186371"/>
            <a:chExt cx="3859520" cy="3256989"/>
          </a:xfrm>
        </p:grpSpPr>
        <p:pic>
          <p:nvPicPr>
            <p:cNvPr id="7" name="Picture1" descr="1815"/>
            <p:cNvPicPr>
              <a:picLocks noChangeAspect="1" noChangeArrowheads="1"/>
            </p:cNvPicPr>
            <p:nvPr/>
          </p:nvPicPr>
          <p:blipFill>
            <a:blip r:embed="rId3" cstate="screen">
              <a:extLst>
                <a:ext uri="{28A0092B-C50C-407E-A947-70E740481C1C}">
                  <a14:useLocalDpi xmlns:a14="http://schemas.microsoft.com/office/drawing/2010/main"/>
                </a:ext>
              </a:extLst>
            </a:blip>
            <a:srcRect r="-204"/>
            <a:stretch>
              <a:fillRect/>
            </a:stretch>
          </p:blipFill>
          <p:spPr bwMode="auto">
            <a:xfrm>
              <a:off x="4598680" y="-186371"/>
              <a:ext cx="3859520" cy="3254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4622799" y="2424287"/>
              <a:ext cx="381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smtClean="0">
                  <a:ln w="0">
                    <a:solidFill>
                      <a:schemeClr val="tx1"/>
                    </a:solidFill>
                  </a:ln>
                  <a:solidFill>
                    <a:srgbClr val="FFFF00"/>
                  </a:solidFill>
                  <a:latin typeface="Arial Black"/>
                  <a:cs typeface="Arial Black"/>
                </a:rPr>
                <a:t>Smog trapped in subsidence inversion over L.A. </a:t>
              </a:r>
              <a:r>
                <a:rPr lang="en-US" sz="1800" b="1" dirty="0">
                  <a:ln w="0">
                    <a:solidFill>
                      <a:schemeClr val="tx1"/>
                    </a:solidFill>
                  </a:ln>
                  <a:solidFill>
                    <a:srgbClr val="FFFF00"/>
                  </a:solidFill>
                  <a:latin typeface="Arial Black"/>
                  <a:cs typeface="Arial Black"/>
                </a:rPr>
                <a:t>Basin</a:t>
              </a:r>
            </a:p>
          </p:txBody>
        </p:sp>
      </p:grpSp>
      <p:sp>
        <p:nvSpPr>
          <p:cNvPr id="87042" name="Rectangle 2"/>
          <p:cNvSpPr>
            <a:spLocks noGrp="1" noChangeArrowheads="1"/>
          </p:cNvSpPr>
          <p:nvPr>
            <p:ph type="title"/>
          </p:nvPr>
        </p:nvSpPr>
        <p:spPr>
          <a:xfrm>
            <a:off x="4267200" y="152400"/>
            <a:ext cx="4648200" cy="1143000"/>
          </a:xfrm>
        </p:spPr>
        <p:txBody>
          <a:bodyPr/>
          <a:lstStyle/>
          <a:p>
            <a:pPr eaLnBrk="1" hangingPunct="1"/>
            <a:r>
              <a:rPr lang="en-US" sz="2800" b="1" dirty="0">
                <a:latin typeface="Arial" charset="0"/>
                <a:ea typeface="ＭＳ Ｐゴシック" charset="0"/>
                <a:cs typeface="ＭＳ Ｐゴシック" charset="0"/>
              </a:rPr>
              <a:t>Topographic influence</a:t>
            </a:r>
          </a:p>
        </p:txBody>
      </p:sp>
      <p:grpSp>
        <p:nvGrpSpPr>
          <p:cNvPr id="18" name="Group 17"/>
          <p:cNvGrpSpPr/>
          <p:nvPr/>
        </p:nvGrpSpPr>
        <p:grpSpPr>
          <a:xfrm>
            <a:off x="304800" y="3428999"/>
            <a:ext cx="3886200" cy="2690811"/>
            <a:chOff x="304800" y="3428999"/>
            <a:chExt cx="3886200" cy="2690811"/>
          </a:xfrm>
        </p:grpSpPr>
        <p:pic>
          <p:nvPicPr>
            <p:cNvPr id="87043" name="Picture 3" descr="los-angeles-satellite-image"/>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4800" y="3428999"/>
              <a:ext cx="3886200" cy="2690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Text Box 5"/>
            <p:cNvSpPr txBox="1">
              <a:spLocks noChangeArrowheads="1"/>
            </p:cNvSpPr>
            <p:nvPr/>
          </p:nvSpPr>
          <p:spPr bwMode="auto">
            <a:xfrm>
              <a:off x="321733" y="5714998"/>
              <a:ext cx="3839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ln>
                    <a:solidFill>
                      <a:schemeClr val="tx1"/>
                    </a:solidFill>
                  </a:ln>
                  <a:solidFill>
                    <a:srgbClr val="FFFF00"/>
                  </a:solidFill>
                  <a:latin typeface="Arial Black"/>
                  <a:cs typeface="Arial Black"/>
                </a:rPr>
                <a:t>Topography of the </a:t>
              </a:r>
              <a:r>
                <a:rPr lang="en-US" sz="1800" b="1" dirty="0" smtClean="0">
                  <a:ln>
                    <a:solidFill>
                      <a:schemeClr val="tx1"/>
                    </a:solidFill>
                  </a:ln>
                  <a:solidFill>
                    <a:srgbClr val="FFFF00"/>
                  </a:solidFill>
                  <a:latin typeface="Arial Black"/>
                  <a:cs typeface="Arial Black"/>
                </a:rPr>
                <a:t>L.A</a:t>
              </a:r>
              <a:r>
                <a:rPr lang="en-US" sz="1800" b="1" dirty="0">
                  <a:ln>
                    <a:solidFill>
                      <a:schemeClr val="tx1"/>
                    </a:solidFill>
                  </a:ln>
                  <a:solidFill>
                    <a:srgbClr val="FFFF00"/>
                  </a:solidFill>
                  <a:latin typeface="Arial Black"/>
                  <a:cs typeface="Arial Black"/>
                </a:rPr>
                <a:t>. Basin</a:t>
              </a:r>
            </a:p>
          </p:txBody>
        </p:sp>
        <p:cxnSp>
          <p:nvCxnSpPr>
            <p:cNvPr id="12" name="Straight Arrow Connector 11"/>
            <p:cNvCxnSpPr/>
            <p:nvPr/>
          </p:nvCxnSpPr>
          <p:spPr bwMode="auto">
            <a:xfrm flipV="1">
              <a:off x="533400" y="5029200"/>
              <a:ext cx="990600" cy="228600"/>
            </a:xfrm>
            <a:prstGeom prst="straightConnector1">
              <a:avLst/>
            </a:prstGeom>
            <a:solidFill>
              <a:schemeClr val="accent1"/>
            </a:solidFill>
            <a:ln w="63500" cap="flat" cmpd="sng" algn="ctr">
              <a:solidFill>
                <a:srgbClr val="80FFFF"/>
              </a:solidFill>
              <a:prstDash val="solid"/>
              <a:round/>
              <a:headEnd type="none" w="med" len="med"/>
              <a:tailEnd type="triangle" w="lg" len="med"/>
            </a:ln>
            <a:effectLst/>
          </p:spPr>
        </p:cxnSp>
        <p:sp>
          <p:nvSpPr>
            <p:cNvPr id="14" name="TextBox 13"/>
            <p:cNvSpPr txBox="1"/>
            <p:nvPr/>
          </p:nvSpPr>
          <p:spPr>
            <a:xfrm>
              <a:off x="347134" y="4720443"/>
              <a:ext cx="954107" cy="444224"/>
            </a:xfrm>
            <a:prstGeom prst="rect">
              <a:avLst/>
            </a:prstGeom>
            <a:noFill/>
          </p:spPr>
          <p:txBody>
            <a:bodyPr wrap="none" rtlCol="0">
              <a:spAutoFit/>
            </a:bodyPr>
            <a:lstStyle/>
            <a:p>
              <a:pPr>
                <a:lnSpc>
                  <a:spcPct val="80000"/>
                </a:lnSpc>
              </a:pPr>
              <a:r>
                <a:rPr lang="en-US" sz="1400" b="1" dirty="0" smtClean="0">
                  <a:solidFill>
                    <a:srgbClr val="80FFFF"/>
                  </a:solidFill>
                </a:rPr>
                <a:t>Cool Sea </a:t>
              </a:r>
            </a:p>
            <a:p>
              <a:pPr>
                <a:lnSpc>
                  <a:spcPct val="80000"/>
                </a:lnSpc>
              </a:pPr>
              <a:r>
                <a:rPr lang="en-US" sz="1400" b="1" dirty="0" smtClean="0">
                  <a:solidFill>
                    <a:srgbClr val="80FFFF"/>
                  </a:solidFill>
                </a:rPr>
                <a:t>Breeze</a:t>
              </a:r>
              <a:endParaRPr lang="en-US" sz="1400" b="1" dirty="0">
                <a:solidFill>
                  <a:srgbClr val="80FFFF"/>
                </a:solidFill>
              </a:endParaRPr>
            </a:p>
          </p:txBody>
        </p:sp>
      </p:grpSp>
      <p:grpSp>
        <p:nvGrpSpPr>
          <p:cNvPr id="15" name="Group 14"/>
          <p:cNvGrpSpPr/>
          <p:nvPr/>
        </p:nvGrpSpPr>
        <p:grpSpPr>
          <a:xfrm>
            <a:off x="76200" y="541917"/>
            <a:ext cx="4419600" cy="2745213"/>
            <a:chOff x="76200" y="541917"/>
            <a:chExt cx="4419600" cy="2745213"/>
          </a:xfrm>
        </p:grpSpPr>
        <p:grpSp>
          <p:nvGrpSpPr>
            <p:cNvPr id="5" name="Group 4"/>
            <p:cNvGrpSpPr/>
            <p:nvPr/>
          </p:nvGrpSpPr>
          <p:grpSpPr>
            <a:xfrm>
              <a:off x="76200" y="541917"/>
              <a:ext cx="4419600" cy="2745213"/>
              <a:chOff x="76200" y="519719"/>
              <a:chExt cx="4419600" cy="2745213"/>
            </a:xfrm>
          </p:grpSpPr>
          <p:pic>
            <p:nvPicPr>
              <p:cNvPr id="4" name="Picture 3"/>
              <p:cNvPicPr>
                <a:picLocks noChangeAspect="1"/>
              </p:cNvPicPr>
              <p:nvPr/>
            </p:nvPicPr>
            <p:blipFill>
              <a:blip r:embed="rId5"/>
              <a:stretch>
                <a:fillRect/>
              </a:stretch>
            </p:blipFill>
            <p:spPr>
              <a:xfrm>
                <a:off x="76200" y="519719"/>
                <a:ext cx="4419600" cy="2734683"/>
              </a:xfrm>
              <a:prstGeom prst="rect">
                <a:avLst/>
              </a:prstGeom>
            </p:spPr>
          </p:pic>
          <p:sp>
            <p:nvSpPr>
              <p:cNvPr id="11" name="Text Box 5"/>
              <p:cNvSpPr txBox="1">
                <a:spLocks noChangeArrowheads="1"/>
              </p:cNvSpPr>
              <p:nvPr/>
            </p:nvSpPr>
            <p:spPr bwMode="auto">
              <a:xfrm>
                <a:off x="827977" y="2895600"/>
                <a:ext cx="2903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smtClean="0">
                    <a:ln w="0">
                      <a:solidFill>
                        <a:schemeClr val="tx1"/>
                      </a:solidFill>
                    </a:ln>
                    <a:solidFill>
                      <a:srgbClr val="FFFF00"/>
                    </a:solidFill>
                    <a:latin typeface="Arial Black"/>
                    <a:cs typeface="Arial Black"/>
                  </a:rPr>
                  <a:t>Inversion Entrapment</a:t>
                </a:r>
                <a:endParaRPr lang="en-US" sz="1800" b="1" dirty="0">
                  <a:ln w="0">
                    <a:solidFill>
                      <a:schemeClr val="tx1"/>
                    </a:solidFill>
                  </a:ln>
                  <a:solidFill>
                    <a:srgbClr val="FFFF00"/>
                  </a:solidFill>
                  <a:latin typeface="Arial Black"/>
                  <a:cs typeface="Arial Black"/>
                </a:endParaRPr>
              </a:p>
            </p:txBody>
          </p:sp>
        </p:grpSp>
        <p:sp>
          <p:nvSpPr>
            <p:cNvPr id="6" name="TextBox 5"/>
            <p:cNvSpPr txBox="1"/>
            <p:nvPr/>
          </p:nvSpPr>
          <p:spPr>
            <a:xfrm>
              <a:off x="1219200" y="1381125"/>
              <a:ext cx="914400" cy="182880"/>
            </a:xfrm>
            <a:prstGeom prst="rect">
              <a:avLst/>
            </a:prstGeom>
            <a:gradFill flip="none" rotWithShape="1">
              <a:gsLst>
                <a:gs pos="0">
                  <a:srgbClr val="3EB3FA"/>
                </a:gs>
                <a:gs pos="100000">
                  <a:srgbClr val="4BCEFA"/>
                </a:gs>
              </a:gsLst>
              <a:lin ang="5400000" scaled="0"/>
              <a:tileRect/>
            </a:gradFill>
          </p:spPr>
          <p:txBody>
            <a:bodyPr wrap="square" lIns="0" tIns="0" rIns="0" rtlCol="0" anchor="t" anchorCtr="0">
              <a:noAutofit/>
            </a:bodyPr>
            <a:lstStyle/>
            <a:p>
              <a:pPr algn="ctr"/>
              <a:r>
                <a:rPr lang="en-US" sz="1000" b="1" dirty="0" smtClean="0">
                  <a:latin typeface="Times New Roman"/>
                  <a:cs typeface="Times New Roman"/>
                </a:rPr>
                <a:t>Warm Air Aloft</a:t>
              </a:r>
              <a:endParaRPr lang="en-US" sz="1000" b="1" dirty="0">
                <a:latin typeface="Times New Roman"/>
                <a:cs typeface="Times New Roman"/>
              </a:endParaRPr>
            </a:p>
          </p:txBody>
        </p:sp>
        <p:sp>
          <p:nvSpPr>
            <p:cNvPr id="9" name="TextBox 8"/>
            <p:cNvSpPr txBox="1"/>
            <p:nvPr/>
          </p:nvSpPr>
          <p:spPr>
            <a:xfrm>
              <a:off x="78868" y="1863722"/>
              <a:ext cx="3959352" cy="320040"/>
            </a:xfrm>
            <a:prstGeom prst="rect">
              <a:avLst/>
            </a:prstGeom>
            <a:gradFill flip="none" rotWithShape="1">
              <a:gsLst>
                <a:gs pos="40000">
                  <a:srgbClr val="E62E25"/>
                </a:gs>
                <a:gs pos="100000">
                  <a:srgbClr val="EE8F90"/>
                </a:gs>
              </a:gsLst>
              <a:lin ang="5400000" scaled="0"/>
              <a:tileRect/>
            </a:gradFill>
          </p:spPr>
          <p:txBody>
            <a:bodyPr wrap="square" rtlCol="0">
              <a:spAutoFit/>
            </a:bodyPr>
            <a:lstStyle/>
            <a:p>
              <a:pPr algn="ctr"/>
              <a:r>
                <a:rPr lang="en-US" sz="1000" b="1" dirty="0" smtClean="0"/>
                <a:t>Inversion Layer – Air Warms with Height</a:t>
              </a:r>
              <a:endParaRPr lang="en-US" sz="1000" b="1" dirty="0"/>
            </a:p>
          </p:txBody>
        </p:sp>
        <p:sp>
          <p:nvSpPr>
            <p:cNvPr id="17" name="TextBox 16"/>
            <p:cNvSpPr txBox="1"/>
            <p:nvPr/>
          </p:nvSpPr>
          <p:spPr>
            <a:xfrm>
              <a:off x="165100" y="2286000"/>
              <a:ext cx="1005840" cy="182880"/>
            </a:xfrm>
            <a:prstGeom prst="rect">
              <a:avLst/>
            </a:prstGeom>
            <a:solidFill>
              <a:srgbClr val="5FF8FB"/>
            </a:solidFill>
          </p:spPr>
          <p:txBody>
            <a:bodyPr wrap="square" lIns="0" tIns="0" rIns="0" rtlCol="0" anchor="t" anchorCtr="0">
              <a:noAutofit/>
            </a:bodyPr>
            <a:lstStyle/>
            <a:p>
              <a:pPr algn="ctr"/>
              <a:r>
                <a:rPr lang="en-US" sz="1000" b="1" dirty="0" smtClean="0">
                  <a:latin typeface="Times New Roman"/>
                  <a:cs typeface="Times New Roman"/>
                </a:rPr>
                <a:t>Cool Sea Breeze</a:t>
              </a:r>
              <a:endParaRPr lang="en-US" sz="1000" b="1" dirty="0">
                <a:latin typeface="Times New Roman"/>
                <a:cs typeface="Times New Roman"/>
              </a:endParaRPr>
            </a:p>
          </p:txBody>
        </p:sp>
        <p:sp>
          <p:nvSpPr>
            <p:cNvPr id="10" name="TextBox 9"/>
            <p:cNvSpPr txBox="1"/>
            <p:nvPr/>
          </p:nvSpPr>
          <p:spPr>
            <a:xfrm>
              <a:off x="1905000" y="720725"/>
              <a:ext cx="914400" cy="338554"/>
            </a:xfrm>
            <a:prstGeom prst="rect">
              <a:avLst/>
            </a:prstGeom>
            <a:gradFill flip="none" rotWithShape="1">
              <a:gsLst>
                <a:gs pos="0">
                  <a:srgbClr val="064FFA"/>
                </a:gs>
                <a:gs pos="100000">
                  <a:srgbClr val="2282FA"/>
                </a:gs>
              </a:gsLst>
              <a:lin ang="5400000" scaled="0"/>
              <a:tileRect/>
            </a:gradFill>
          </p:spPr>
          <p:txBody>
            <a:bodyPr wrap="square" rtlCol="0">
              <a:spAutoFit/>
            </a:bodyPr>
            <a:lstStyle/>
            <a:p>
              <a:pPr algn="ctr"/>
              <a:r>
                <a:rPr lang="en-US" sz="800" b="1" dirty="0" smtClean="0">
                  <a:solidFill>
                    <a:srgbClr val="FFFFFF"/>
                  </a:solidFill>
                </a:rPr>
                <a:t>Subtropical High Pressure</a:t>
              </a:r>
              <a:endParaRPr lang="en-US" sz="800" b="1" dirty="0">
                <a:solidFill>
                  <a:srgbClr val="FFFFFF"/>
                </a:solidFill>
              </a:endParaRPr>
            </a:p>
          </p:txBody>
        </p:sp>
      </p:grpSp>
    </p:spTree>
    <p:extLst>
      <p:ext uri="{BB962C8B-B14F-4D97-AF65-F5344CB8AC3E}">
        <p14:creationId xmlns:p14="http://schemas.microsoft.com/office/powerpoint/2010/main" val="162360956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sz="3200" b="1" dirty="0">
                <a:solidFill>
                  <a:srgbClr val="FF3300"/>
                </a:solidFill>
                <a:latin typeface="Arial" charset="0"/>
                <a:ea typeface="ＭＳ Ｐゴシック" charset="0"/>
                <a:cs typeface="ＭＳ Ｐゴシック" charset="0"/>
              </a:rPr>
              <a:t>Phoenix is a LOT like Los </a:t>
            </a:r>
            <a:r>
              <a:rPr lang="en-US" sz="3200" b="1" dirty="0" smtClean="0">
                <a:solidFill>
                  <a:srgbClr val="FF3300"/>
                </a:solidFill>
                <a:latin typeface="Arial" charset="0"/>
                <a:ea typeface="ＭＳ Ｐゴシック" charset="0"/>
                <a:cs typeface="ＭＳ Ｐゴシック" charset="0"/>
              </a:rPr>
              <a:t>Angeles!</a:t>
            </a:r>
            <a:endParaRPr lang="en-US" sz="3200" b="1" dirty="0">
              <a:solidFill>
                <a:srgbClr val="FF3300"/>
              </a:solidFill>
              <a:latin typeface="Arial" charset="0"/>
              <a:ea typeface="ＭＳ Ｐゴシック" charset="0"/>
              <a:cs typeface="ＭＳ Ｐゴシック" charset="0"/>
            </a:endParaRPr>
          </a:p>
        </p:txBody>
      </p:sp>
      <p:pic>
        <p:nvPicPr>
          <p:cNvPr id="89091" name="Picture 3" descr="Phoenix satellite map"/>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0" y="1457325"/>
            <a:ext cx="58674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2" name="Text Box 4"/>
          <p:cNvSpPr txBox="1">
            <a:spLocks noChangeArrowheads="1"/>
          </p:cNvSpPr>
          <p:nvPr/>
        </p:nvSpPr>
        <p:spPr bwMode="auto">
          <a:xfrm>
            <a:off x="2743200" y="5943600"/>
            <a:ext cx="36147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t>Satellite image of Phoenix area.</a:t>
            </a:r>
          </a:p>
        </p:txBody>
      </p:sp>
      <p:sp>
        <p:nvSpPr>
          <p:cNvPr id="2" name="Freeform 1"/>
          <p:cNvSpPr/>
          <p:nvPr/>
        </p:nvSpPr>
        <p:spPr>
          <a:xfrm>
            <a:off x="2794000" y="1803886"/>
            <a:ext cx="4303889" cy="3374893"/>
          </a:xfrm>
          <a:custGeom>
            <a:avLst/>
            <a:gdLst>
              <a:gd name="connsiteX0" fmla="*/ 0 w 4303889"/>
              <a:gd name="connsiteY0" fmla="*/ 16448 h 3374893"/>
              <a:gd name="connsiteX1" fmla="*/ 1143000 w 4303889"/>
              <a:gd name="connsiteY1" fmla="*/ 44671 h 3374893"/>
              <a:gd name="connsiteX2" fmla="*/ 2342444 w 4303889"/>
              <a:gd name="connsiteY2" fmla="*/ 397448 h 3374893"/>
              <a:gd name="connsiteX3" fmla="*/ 3429000 w 4303889"/>
              <a:gd name="connsiteY3" fmla="*/ 1046559 h 3374893"/>
              <a:gd name="connsiteX4" fmla="*/ 4120444 w 4303889"/>
              <a:gd name="connsiteY4" fmla="*/ 2302448 h 3374893"/>
              <a:gd name="connsiteX5" fmla="*/ 4303889 w 4303889"/>
              <a:gd name="connsiteY5" fmla="*/ 3374893 h 3374893"/>
              <a:gd name="connsiteX0" fmla="*/ 0 w 4303889"/>
              <a:gd name="connsiteY0" fmla="*/ 16448 h 3374893"/>
              <a:gd name="connsiteX1" fmla="*/ 1143000 w 4303889"/>
              <a:gd name="connsiteY1" fmla="*/ 44671 h 3374893"/>
              <a:gd name="connsiteX2" fmla="*/ 2342444 w 4303889"/>
              <a:gd name="connsiteY2" fmla="*/ 397448 h 3374893"/>
              <a:gd name="connsiteX3" fmla="*/ 3485445 w 4303889"/>
              <a:gd name="connsiteY3" fmla="*/ 1173559 h 3374893"/>
              <a:gd name="connsiteX4" fmla="*/ 4120444 w 4303889"/>
              <a:gd name="connsiteY4" fmla="*/ 2302448 h 3374893"/>
              <a:gd name="connsiteX5" fmla="*/ 4303889 w 4303889"/>
              <a:gd name="connsiteY5" fmla="*/ 3374893 h 337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89" h="3374893">
                <a:moveTo>
                  <a:pt x="0" y="16448"/>
                </a:moveTo>
                <a:cubicBezTo>
                  <a:pt x="376296" y="-1191"/>
                  <a:pt x="752593" y="-18829"/>
                  <a:pt x="1143000" y="44671"/>
                </a:cubicBezTo>
                <a:cubicBezTo>
                  <a:pt x="1533407" y="108171"/>
                  <a:pt x="1952037" y="209300"/>
                  <a:pt x="2342444" y="397448"/>
                </a:cubicBezTo>
                <a:cubicBezTo>
                  <a:pt x="2732851" y="585596"/>
                  <a:pt x="3189112" y="856059"/>
                  <a:pt x="3485445" y="1173559"/>
                </a:cubicBezTo>
                <a:cubicBezTo>
                  <a:pt x="3781778" y="1491059"/>
                  <a:pt x="3984037" y="1935559"/>
                  <a:pt x="4120444" y="2302448"/>
                </a:cubicBezTo>
                <a:cubicBezTo>
                  <a:pt x="4256851" y="2669337"/>
                  <a:pt x="4303889" y="3374893"/>
                  <a:pt x="4303889" y="3374893"/>
                </a:cubicBezTo>
              </a:path>
            </a:pathLst>
          </a:custGeom>
          <a:ln w="76200" cmpd="sng">
            <a:solidFill>
              <a:schemeClr val="bg1"/>
            </a:solidFill>
            <a:prstDash val="dash"/>
          </a:ln>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Arial" charset="0"/>
              <a:ea typeface="ＭＳ Ｐゴシック" charset="-128"/>
              <a:cs typeface="ＭＳ Ｐゴシック" charset="-128"/>
            </a:endParaRPr>
          </a:p>
        </p:txBody>
      </p:sp>
      <p:cxnSp>
        <p:nvCxnSpPr>
          <p:cNvPr id="4" name="Straight Arrow Connector 3"/>
          <p:cNvCxnSpPr/>
          <p:nvPr/>
        </p:nvCxnSpPr>
        <p:spPr bwMode="auto">
          <a:xfrm flipV="1">
            <a:off x="3276600" y="3581400"/>
            <a:ext cx="1371600" cy="609600"/>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3" name="TextBox 2"/>
          <p:cNvSpPr txBox="1"/>
          <p:nvPr/>
        </p:nvSpPr>
        <p:spPr>
          <a:xfrm rot="20209772">
            <a:off x="3202794" y="3489221"/>
            <a:ext cx="1143001" cy="461665"/>
          </a:xfrm>
          <a:prstGeom prst="rect">
            <a:avLst/>
          </a:prstGeom>
          <a:noFill/>
        </p:spPr>
        <p:txBody>
          <a:bodyPr wrap="square" rtlCol="0">
            <a:spAutoFit/>
          </a:bodyPr>
          <a:lstStyle/>
          <a:p>
            <a:pPr algn="ctr"/>
            <a:r>
              <a:rPr lang="en-US" b="1" dirty="0" smtClean="0">
                <a:solidFill>
                  <a:srgbClr val="FFFF00"/>
                </a:solidFill>
              </a:rPr>
              <a:t>Wind</a:t>
            </a:r>
            <a:endParaRPr lang="en-US" b="1" dirty="0">
              <a:solidFill>
                <a:srgbClr val="FFFF00"/>
              </a:solidFill>
            </a:endParaRPr>
          </a:p>
        </p:txBody>
      </p:sp>
      <p:sp>
        <p:nvSpPr>
          <p:cNvPr id="5" name="TextBox 4"/>
          <p:cNvSpPr txBox="1"/>
          <p:nvPr/>
        </p:nvSpPr>
        <p:spPr>
          <a:xfrm rot="1825357">
            <a:off x="5035617" y="1974701"/>
            <a:ext cx="1604676" cy="461665"/>
          </a:xfrm>
          <a:prstGeom prst="rect">
            <a:avLst/>
          </a:prstGeom>
          <a:noFill/>
        </p:spPr>
        <p:txBody>
          <a:bodyPr wrap="none" rtlCol="0">
            <a:spAutoFit/>
          </a:bodyPr>
          <a:lstStyle/>
          <a:p>
            <a:pPr algn="ctr"/>
            <a:r>
              <a:rPr lang="en-US" dirty="0" smtClean="0">
                <a:solidFill>
                  <a:srgbClr val="FFFFFF"/>
                </a:solidFill>
              </a:rPr>
              <a:t>Mountains</a:t>
            </a:r>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ctrTitle"/>
          </p:nvPr>
        </p:nvSpPr>
        <p:spPr>
          <a:xfrm>
            <a:off x="609600" y="2187575"/>
            <a:ext cx="7924800" cy="1470025"/>
          </a:xfrm>
        </p:spPr>
        <p:txBody>
          <a:bodyPr/>
          <a:lstStyle/>
          <a:p>
            <a:pPr eaLnBrk="1" hangingPunct="1"/>
            <a:r>
              <a:rPr lang="en-US" sz="3200" b="1" dirty="0">
                <a:latin typeface="Arial" charset="0"/>
                <a:ea typeface="ＭＳ Ｐゴシック" charset="0"/>
                <a:cs typeface="ＭＳ Ｐゴシック" charset="0"/>
              </a:rPr>
              <a:t>But if you think </a:t>
            </a:r>
            <a:r>
              <a:rPr lang="en-US" sz="3200" b="1" dirty="0" smtClean="0">
                <a:latin typeface="Arial" charset="0"/>
                <a:ea typeface="ＭＳ Ｐゴシック" charset="0"/>
                <a:cs typeface="ＭＳ Ｐゴシック" charset="0"/>
              </a:rPr>
              <a:t>it is bad in the U.S., </a:t>
            </a:r>
            <a:r>
              <a:rPr lang="en-US" sz="3200" b="1" dirty="0">
                <a:latin typeface="Arial" charset="0"/>
                <a:ea typeface="ＭＳ Ｐゴシック" charset="0"/>
                <a:cs typeface="ＭＳ Ｐゴシック" charset="0"/>
              </a:rPr>
              <a:t/>
            </a:r>
            <a:br>
              <a:rPr lang="en-US" sz="3200" b="1" dirty="0">
                <a:latin typeface="Arial" charset="0"/>
                <a:ea typeface="ＭＳ Ｐゴシック" charset="0"/>
                <a:cs typeface="ＭＳ Ｐゴシック" charset="0"/>
              </a:rPr>
            </a:br>
            <a:r>
              <a:rPr lang="en-US" sz="3200" b="1" dirty="0">
                <a:latin typeface="Arial" charset="0"/>
                <a:ea typeface="ＭＳ Ｐゴシック" charset="0"/>
                <a:cs typeface="ＭＳ Ｐゴシック" charset="0"/>
              </a:rPr>
              <a:t>other parts of the world </a:t>
            </a:r>
            <a:r>
              <a:rPr lang="en-US" sz="3200" b="1" dirty="0" smtClean="0">
                <a:latin typeface="Arial" charset="0"/>
                <a:ea typeface="ＭＳ Ｐゴシック" charset="0"/>
                <a:cs typeface="ＭＳ Ｐゴシック" charset="0"/>
              </a:rPr>
              <a:t>are worse,</a:t>
            </a:r>
            <a:r>
              <a:rPr lang="en-US" sz="3200" b="1" dirty="0">
                <a:latin typeface="Arial" charset="0"/>
                <a:ea typeface="ＭＳ Ｐゴシック" charset="0"/>
                <a:cs typeface="ＭＳ Ｐゴシック" charset="0"/>
              </a:rPr>
              <a:t/>
            </a:r>
            <a:br>
              <a:rPr lang="en-US" sz="3200" b="1" dirty="0">
                <a:latin typeface="Arial" charset="0"/>
                <a:ea typeface="ＭＳ Ｐゴシック" charset="0"/>
                <a:cs typeface="ＭＳ Ｐゴシック" charset="0"/>
              </a:rPr>
            </a:br>
            <a:r>
              <a:rPr lang="en-US" sz="3200" b="1" dirty="0" smtClean="0">
                <a:latin typeface="Arial" charset="0"/>
                <a:ea typeface="ＭＳ Ｐゴシック" charset="0"/>
                <a:cs typeface="ＭＳ Ｐゴシック" charset="0"/>
              </a:rPr>
              <a:t>a WHOLE </a:t>
            </a:r>
            <a:r>
              <a:rPr lang="en-US" sz="3200" b="1" dirty="0">
                <a:latin typeface="Arial" charset="0"/>
                <a:ea typeface="ＭＳ Ｐゴシック" charset="0"/>
                <a:cs typeface="ＭＳ Ｐゴシック" charset="0"/>
              </a:rPr>
              <a:t>LOT </a:t>
            </a:r>
            <a:r>
              <a:rPr lang="en-US" sz="3200" b="1" dirty="0" smtClean="0">
                <a:latin typeface="Arial" charset="0"/>
                <a:ea typeface="ＭＳ Ｐゴシック" charset="0"/>
                <a:cs typeface="ＭＳ Ｐゴシック" charset="0"/>
              </a:rPr>
              <a:t>worse</a:t>
            </a:r>
            <a:endParaRPr lang="en-US" sz="3200" b="1" dirty="0">
              <a:latin typeface="Arial" charset="0"/>
              <a:ea typeface="ＭＳ Ｐゴシック" charset="0"/>
              <a:cs typeface="ＭＳ Ｐゴシック" charset="0"/>
            </a:endParaRPr>
          </a:p>
        </p:txBody>
      </p:sp>
      <p:sp>
        <p:nvSpPr>
          <p:cNvPr id="93187" name="Rectangle 3"/>
          <p:cNvSpPr>
            <a:spLocks noGrp="1" noChangeArrowheads="1"/>
          </p:cNvSpPr>
          <p:nvPr>
            <p:ph type="subTitle" idx="1"/>
          </p:nvPr>
        </p:nvSpPr>
        <p:spPr>
          <a:xfrm>
            <a:off x="1143000" y="4191000"/>
            <a:ext cx="6858000" cy="1752600"/>
          </a:xfrm>
        </p:spPr>
        <p:txBody>
          <a:bodyPr/>
          <a:lstStyle/>
          <a:p>
            <a:pPr eaLnBrk="1" hangingPunct="1"/>
            <a:endParaRPr lang="en-US" b="1" i="1">
              <a:latin typeface="Arial" charset="0"/>
              <a:ea typeface="ＭＳ Ｐゴシック" charset="0"/>
              <a:cs typeface="ＭＳ Ｐゴシック" charset="0"/>
            </a:endParaRPr>
          </a:p>
        </p:txBody>
      </p:sp>
    </p:spTree>
    <p:extLst>
      <p:ext uri="{BB962C8B-B14F-4D97-AF65-F5344CB8AC3E}">
        <p14:creationId xmlns:p14="http://schemas.microsoft.com/office/powerpoint/2010/main" val="277842042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en-US" sz="3200" b="1" dirty="0">
                <a:solidFill>
                  <a:srgbClr val="FF3300"/>
                </a:solidFill>
                <a:latin typeface="Arial" charset="0"/>
                <a:ea typeface="ＭＳ Ｐゴシック" charset="0"/>
                <a:cs typeface="ＭＳ Ｐゴシック" charset="0"/>
              </a:rPr>
              <a:t>Meet Mexico City: THE WORST place for air pollution in </a:t>
            </a:r>
            <a:r>
              <a:rPr lang="en-US" sz="3200" b="1" dirty="0" smtClean="0">
                <a:solidFill>
                  <a:srgbClr val="FF3300"/>
                </a:solidFill>
                <a:latin typeface="Arial" charset="0"/>
                <a:ea typeface="ＭＳ Ｐゴシック" charset="0"/>
                <a:cs typeface="ＭＳ Ｐゴシック" charset="0"/>
              </a:rPr>
              <a:t>North </a:t>
            </a:r>
            <a:r>
              <a:rPr lang="en-US" sz="3200" b="1" dirty="0">
                <a:solidFill>
                  <a:srgbClr val="FF3300"/>
                </a:solidFill>
                <a:latin typeface="Arial" charset="0"/>
                <a:ea typeface="ＭＳ Ｐゴシック" charset="0"/>
                <a:cs typeface="ＭＳ Ｐゴシック" charset="0"/>
              </a:rPr>
              <a:t>America</a:t>
            </a:r>
          </a:p>
        </p:txBody>
      </p:sp>
      <p:pic>
        <p:nvPicPr>
          <p:cNvPr id="95235" name="Picture 3" descr="Mexico-0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00" y="2065338"/>
            <a:ext cx="5181600"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6" name="Text Box 4"/>
          <p:cNvSpPr txBox="1">
            <a:spLocks noChangeArrowheads="1"/>
          </p:cNvSpPr>
          <p:nvPr/>
        </p:nvSpPr>
        <p:spPr bwMode="auto">
          <a:xfrm>
            <a:off x="1676400" y="5334000"/>
            <a:ext cx="2419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Smog in Mexico City</a:t>
            </a:r>
          </a:p>
        </p:txBody>
      </p:sp>
      <p:sp>
        <p:nvSpPr>
          <p:cNvPr id="95237" name="Text Box 5"/>
          <p:cNvSpPr txBox="1">
            <a:spLocks noChangeArrowheads="1"/>
          </p:cNvSpPr>
          <p:nvPr/>
        </p:nvSpPr>
        <p:spPr bwMode="auto">
          <a:xfrm>
            <a:off x="5715000" y="1447800"/>
            <a:ext cx="2987675"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u="sng"/>
              <a:t>Factors</a:t>
            </a:r>
          </a:p>
          <a:p>
            <a:pPr eaLnBrk="1" hangingPunct="1"/>
            <a:endParaRPr lang="en-US" sz="1800" b="1" u="sng"/>
          </a:p>
          <a:p>
            <a:pPr eaLnBrk="1" hangingPunct="1"/>
            <a:r>
              <a:rPr lang="en-US" sz="1800" b="1"/>
              <a:t>Located at high elevation</a:t>
            </a:r>
          </a:p>
          <a:p>
            <a:pPr eaLnBrk="1" hangingPunct="1"/>
            <a:r>
              <a:rPr lang="en-US" sz="1800" b="1"/>
              <a:t>surrounded by very high mountains on three sides</a:t>
            </a:r>
          </a:p>
          <a:p>
            <a:pPr eaLnBrk="1" hangingPunct="1"/>
            <a:endParaRPr lang="en-US" sz="1800" b="1"/>
          </a:p>
          <a:p>
            <a:pPr eaLnBrk="1" hangingPunct="1"/>
            <a:r>
              <a:rPr lang="en-US" sz="1800" b="1"/>
              <a:t>A dry and sunny winter under a ridge of high pressure most of the time.</a:t>
            </a:r>
          </a:p>
          <a:p>
            <a:pPr eaLnBrk="1" hangingPunct="1"/>
            <a:endParaRPr lang="en-US" sz="1800" b="1"/>
          </a:p>
          <a:p>
            <a:pPr eaLnBrk="1" hangingPunct="1"/>
            <a:r>
              <a:rPr lang="en-US" sz="1800" b="1"/>
              <a:t>A population of about 9 million people.</a:t>
            </a:r>
          </a:p>
          <a:p>
            <a:pPr eaLnBrk="1" hangingPunct="1"/>
            <a:endParaRPr lang="en-US" sz="1800" b="1"/>
          </a:p>
          <a:p>
            <a:pPr eaLnBrk="1" hangingPunct="1"/>
            <a:r>
              <a:rPr lang="en-US" sz="1800" b="1"/>
              <a:t>Lower environmental standards than U.S.</a:t>
            </a:r>
          </a:p>
          <a:p>
            <a:pPr eaLnBrk="1" hangingPunct="1"/>
            <a:endParaRPr lang="en-US" sz="1800" b="1"/>
          </a:p>
          <a:p>
            <a:pPr eaLnBrk="1" hangingPunct="1"/>
            <a:endParaRPr lang="en-US" sz="1800" b="1"/>
          </a:p>
        </p:txBody>
      </p:sp>
      <p:sp>
        <p:nvSpPr>
          <p:cNvPr id="95238" name="Text Box 6"/>
          <p:cNvSpPr txBox="1">
            <a:spLocks noChangeArrowheads="1"/>
          </p:cNvSpPr>
          <p:nvPr/>
        </p:nvSpPr>
        <p:spPr bwMode="auto">
          <a:xfrm>
            <a:off x="533400" y="6186488"/>
            <a:ext cx="7359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3300"/>
                </a:solidFill>
              </a:rPr>
              <a:t>SIMILAR STORY IN SANTIAGO, CHILE, AND SAO PAULO, BRAZIL</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ctrTitle"/>
          </p:nvPr>
        </p:nvSpPr>
        <p:spPr>
          <a:xfrm>
            <a:off x="609600" y="2187575"/>
            <a:ext cx="7924800" cy="1470025"/>
          </a:xfrm>
        </p:spPr>
        <p:txBody>
          <a:bodyPr/>
          <a:lstStyle/>
          <a:p>
            <a:pPr eaLnBrk="1" hangingPunct="1"/>
            <a:r>
              <a:rPr lang="en-US" sz="3200" b="1" dirty="0" smtClean="0">
                <a:latin typeface="Arial" charset="0"/>
                <a:ea typeface="ＭＳ Ｐゴシック" charset="0"/>
                <a:cs typeface="ＭＳ Ｐゴシック" charset="0"/>
              </a:rPr>
              <a:t>And Mexico City can’t hold a candle to </a:t>
            </a:r>
            <a:endParaRPr lang="en-US" sz="3200" b="1"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76793254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p:cNvGrpSpPr/>
          <p:nvPr/>
        </p:nvGrpSpPr>
        <p:grpSpPr>
          <a:xfrm>
            <a:off x="1600200" y="457200"/>
            <a:ext cx="5981700" cy="6162675"/>
            <a:chOff x="1600200" y="542925"/>
            <a:chExt cx="5981700" cy="6162675"/>
          </a:xfrm>
        </p:grpSpPr>
        <p:pic>
          <p:nvPicPr>
            <p:cNvPr id="8" name="Picture 7"/>
            <p:cNvPicPr>
              <a:picLocks noChangeAspect="1"/>
            </p:cNvPicPr>
            <p:nvPr/>
          </p:nvPicPr>
          <p:blipFill>
            <a:blip r:embed="rId2"/>
            <a:stretch>
              <a:fillRect/>
            </a:stretch>
          </p:blipFill>
          <p:spPr>
            <a:xfrm>
              <a:off x="1600200" y="542925"/>
              <a:ext cx="5981700" cy="6162675"/>
            </a:xfrm>
            <a:prstGeom prst="rect">
              <a:avLst/>
            </a:prstGeom>
          </p:spPr>
        </p:pic>
        <p:sp>
          <p:nvSpPr>
            <p:cNvPr id="7" name="TextBox 6"/>
            <p:cNvSpPr txBox="1"/>
            <p:nvPr/>
          </p:nvSpPr>
          <p:spPr>
            <a:xfrm>
              <a:off x="1894590" y="4572000"/>
              <a:ext cx="5470568" cy="461665"/>
            </a:xfrm>
            <a:prstGeom prst="rect">
              <a:avLst/>
            </a:prstGeom>
            <a:noFill/>
          </p:spPr>
          <p:txBody>
            <a:bodyPr wrap="none" rtlCol="0">
              <a:spAutoFit/>
            </a:bodyPr>
            <a:lstStyle/>
            <a:p>
              <a:r>
                <a:rPr lang="en-US" dirty="0"/>
                <a:t>2015 </a:t>
              </a:r>
              <a:r>
                <a:rPr lang="en-US" dirty="0" smtClean="0"/>
                <a:t>WHO </a:t>
              </a:r>
              <a:r>
                <a:rPr lang="en-US" dirty="0"/>
                <a:t>rankings for PM2.5 </a:t>
              </a:r>
              <a:r>
                <a:rPr lang="en-US" dirty="0" smtClean="0"/>
                <a:t>(μg/m</a:t>
              </a:r>
              <a:r>
                <a:rPr lang="en-US" baseline="30000" dirty="0" smtClean="0"/>
                <a:t>3</a:t>
              </a:r>
              <a:r>
                <a:rPr lang="en-US" dirty="0"/>
                <a:t>)</a:t>
              </a:r>
            </a:p>
          </p:txBody>
        </p:sp>
      </p:grpSp>
      <p:sp>
        <p:nvSpPr>
          <p:cNvPr id="10" name="TextBox 9"/>
          <p:cNvSpPr txBox="1"/>
          <p:nvPr/>
        </p:nvSpPr>
        <p:spPr>
          <a:xfrm>
            <a:off x="3576952" y="6477000"/>
            <a:ext cx="2126378" cy="276999"/>
          </a:xfrm>
          <a:prstGeom prst="rect">
            <a:avLst/>
          </a:prstGeom>
          <a:noFill/>
        </p:spPr>
        <p:txBody>
          <a:bodyPr wrap="none" rtlCol="0">
            <a:spAutoFit/>
          </a:bodyPr>
          <a:lstStyle/>
          <a:p>
            <a:pPr algn="ctr"/>
            <a:r>
              <a:rPr lang="en-US" sz="1200" dirty="0" smtClean="0">
                <a:hlinkClick r:id="rId3"/>
              </a:rPr>
              <a:t>http://www.theguardian.com/</a:t>
            </a:r>
            <a:endParaRPr lang="en-US" sz="1200" dirty="0"/>
          </a:p>
        </p:txBody>
      </p:sp>
    </p:spTree>
    <p:extLst>
      <p:ext uri="{BB962C8B-B14F-4D97-AF65-F5344CB8AC3E}">
        <p14:creationId xmlns:p14="http://schemas.microsoft.com/office/powerpoint/2010/main" val="995113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274638"/>
            <a:ext cx="8229600" cy="944562"/>
          </a:xfrm>
        </p:spPr>
        <p:txBody>
          <a:bodyPr/>
          <a:lstStyle/>
          <a:p>
            <a:pPr eaLnBrk="1" hangingPunct="1"/>
            <a:r>
              <a:rPr lang="en-US" sz="3200" b="1" dirty="0">
                <a:latin typeface="Arial" charset="0"/>
                <a:ea typeface="ＭＳ Ｐゴシック" charset="0"/>
                <a:cs typeface="ＭＳ Ｐゴシック" charset="0"/>
              </a:rPr>
              <a:t>National Ambient Air Quality Standards</a:t>
            </a:r>
          </a:p>
        </p:txBody>
      </p:sp>
      <p:pic>
        <p:nvPicPr>
          <p:cNvPr id="99331" name="Picture1" descr="18T0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5763" y="1295400"/>
            <a:ext cx="3957637" cy="51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2" name="Text Box 4"/>
          <p:cNvSpPr txBox="1">
            <a:spLocks noChangeArrowheads="1"/>
          </p:cNvSpPr>
          <p:nvPr/>
        </p:nvSpPr>
        <p:spPr bwMode="auto">
          <a:xfrm>
            <a:off x="4800600" y="2649538"/>
            <a:ext cx="35052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These are the </a:t>
            </a:r>
            <a:r>
              <a:rPr lang="en-US" sz="2000" b="1" dirty="0" smtClean="0"/>
              <a:t>EPA’s federal </a:t>
            </a:r>
            <a:r>
              <a:rPr lang="en-US" sz="2000" b="1" dirty="0"/>
              <a:t>standards for air pollution measurements.</a:t>
            </a:r>
          </a:p>
          <a:p>
            <a:pPr eaLnBrk="1" hangingPunct="1"/>
            <a:endParaRPr lang="en-US" sz="2000" b="1" dirty="0"/>
          </a:p>
          <a:p>
            <a:pPr eaLnBrk="1" hangingPunct="1"/>
            <a:r>
              <a:rPr lang="en-US" sz="2000" b="1" dirty="0">
                <a:solidFill>
                  <a:srgbClr val="FF3300"/>
                </a:solidFill>
              </a:rPr>
              <a:t>If pollution levels exceed these standards, then </a:t>
            </a:r>
            <a:r>
              <a:rPr lang="en-US" sz="2000" b="1" dirty="0" smtClean="0">
                <a:solidFill>
                  <a:srgbClr val="FF3300"/>
                </a:solidFill>
              </a:rPr>
              <a:t>the </a:t>
            </a:r>
            <a:r>
              <a:rPr lang="en-US" sz="2000" b="1" dirty="0">
                <a:solidFill>
                  <a:srgbClr val="FF3300"/>
                </a:solidFill>
              </a:rPr>
              <a:t>area is </a:t>
            </a:r>
            <a:r>
              <a:rPr lang="en-US" sz="2000" b="1" dirty="0" smtClean="0">
                <a:solidFill>
                  <a:srgbClr val="FF3300"/>
                </a:solidFill>
              </a:rPr>
              <a:t>designated the status </a:t>
            </a:r>
            <a:r>
              <a:rPr lang="ja-JP" altLang="en-US" sz="2000" b="1" dirty="0" smtClean="0">
                <a:solidFill>
                  <a:srgbClr val="FF3300"/>
                </a:solidFill>
              </a:rPr>
              <a:t>“</a:t>
            </a:r>
            <a:r>
              <a:rPr lang="en-US" sz="2000" b="1" dirty="0" smtClean="0">
                <a:solidFill>
                  <a:srgbClr val="FF3300"/>
                </a:solidFill>
              </a:rPr>
              <a:t>Non-Attainment</a:t>
            </a:r>
            <a:r>
              <a:rPr lang="ja-JP" altLang="en-US" sz="2000" b="1" dirty="0">
                <a:solidFill>
                  <a:srgbClr val="FF3300"/>
                </a:solidFill>
              </a:rPr>
              <a:t>”</a:t>
            </a:r>
            <a:endParaRPr lang="en-US" sz="2000" b="1" dirty="0">
              <a:solidFill>
                <a:srgbClr val="FF3300"/>
              </a:solidFill>
            </a:endParaRP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9" name="Rectangle 2"/>
          <p:cNvSpPr>
            <a:spLocks noGrp="1" noChangeArrowheads="1"/>
          </p:cNvSpPr>
          <p:nvPr>
            <p:ph type="title"/>
          </p:nvPr>
        </p:nvSpPr>
        <p:spPr>
          <a:xfrm>
            <a:off x="457200" y="152400"/>
            <a:ext cx="8229600" cy="1143000"/>
          </a:xfrm>
        </p:spPr>
        <p:txBody>
          <a:bodyPr/>
          <a:lstStyle/>
          <a:p>
            <a:pPr eaLnBrk="1" hangingPunct="1"/>
            <a:r>
              <a:rPr lang="en-US" sz="3600" dirty="0">
                <a:latin typeface="Arial" charset="0"/>
                <a:ea typeface="ＭＳ Ｐゴシック" charset="0"/>
                <a:cs typeface="ＭＳ Ｐゴシック" charset="0"/>
              </a:rPr>
              <a:t>Non-Attainment </a:t>
            </a:r>
            <a:r>
              <a:rPr lang="en-US" sz="3600" dirty="0" smtClean="0">
                <a:latin typeface="Arial" charset="0"/>
                <a:ea typeface="ＭＳ Ｐゴシック" charset="0"/>
                <a:cs typeface="ＭＳ Ｐゴシック" charset="0"/>
              </a:rPr>
              <a:t>Counties</a:t>
            </a:r>
            <a:endParaRPr lang="en-US" dirty="0">
              <a:latin typeface="Arial" charset="0"/>
              <a:ea typeface="ＭＳ Ｐゴシック" charset="0"/>
              <a:cs typeface="ＭＳ Ｐゴシック" charset="0"/>
            </a:endParaRP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95400" y="990600"/>
            <a:ext cx="6575095" cy="5394960"/>
          </a:xfrm>
          <a:prstGeom prst="rect">
            <a:avLst/>
          </a:prstGeom>
        </p:spPr>
      </p:pic>
      <p:sp>
        <p:nvSpPr>
          <p:cNvPr id="101380" name="Text Box 4"/>
          <p:cNvSpPr txBox="1">
            <a:spLocks noChangeArrowheads="1"/>
          </p:cNvSpPr>
          <p:nvPr/>
        </p:nvSpPr>
        <p:spPr bwMode="auto">
          <a:xfrm>
            <a:off x="7467600" y="6400800"/>
            <a:ext cx="152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1400" dirty="0" smtClean="0">
                <a:hlinkClick r:id="rId4"/>
              </a:rPr>
              <a:t>www.epa.gov</a:t>
            </a:r>
            <a:endParaRPr lang="en-US" sz="1400" dirty="0"/>
          </a:p>
        </p:txBody>
      </p:sp>
      <p:sp>
        <p:nvSpPr>
          <p:cNvPr id="3" name="TextBox 2"/>
          <p:cNvSpPr txBox="1"/>
          <p:nvPr/>
        </p:nvSpPr>
        <p:spPr>
          <a:xfrm>
            <a:off x="2282998" y="6324600"/>
            <a:ext cx="4703256" cy="400110"/>
          </a:xfrm>
          <a:prstGeom prst="rect">
            <a:avLst/>
          </a:prstGeom>
          <a:noFill/>
        </p:spPr>
        <p:txBody>
          <a:bodyPr wrap="none" rtlCol="0">
            <a:spAutoFit/>
          </a:bodyPr>
          <a:lstStyle/>
          <a:p>
            <a:pPr algn="ctr"/>
            <a:r>
              <a:rPr lang="en-US" sz="2000" dirty="0" smtClean="0"/>
              <a:t>6 Pollutants: CO, </a:t>
            </a:r>
            <a:r>
              <a:rPr lang="en-US" sz="2000" dirty="0" err="1" smtClean="0"/>
              <a:t>Pb</a:t>
            </a:r>
            <a:r>
              <a:rPr lang="en-US" sz="2000" dirty="0" smtClean="0"/>
              <a:t>, NO</a:t>
            </a:r>
            <a:r>
              <a:rPr lang="en-US" sz="2000" baseline="-25000" dirty="0" smtClean="0"/>
              <a:t>2</a:t>
            </a:r>
            <a:r>
              <a:rPr lang="en-US" sz="2000" dirty="0" smtClean="0"/>
              <a:t>, O</a:t>
            </a:r>
            <a:r>
              <a:rPr lang="en-US" sz="2000" baseline="-25000" dirty="0" smtClean="0"/>
              <a:t>3</a:t>
            </a:r>
            <a:r>
              <a:rPr lang="en-US" sz="2000" dirty="0" smtClean="0"/>
              <a:t>, PM, SO</a:t>
            </a:r>
            <a:r>
              <a:rPr lang="en-US" sz="2000" baseline="-25000" dirty="0" smtClean="0"/>
              <a:t>2</a:t>
            </a:r>
            <a:endParaRPr lang="en-US" sz="2000" baseline="-25000" dirty="0"/>
          </a:p>
        </p:txBody>
      </p:sp>
    </p:spTree>
    <p:extLst>
      <p:ext uri="{BB962C8B-B14F-4D97-AF65-F5344CB8AC3E}">
        <p14:creationId xmlns:p14="http://schemas.microsoft.com/office/powerpoint/2010/main" val="372257693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en-US" sz="3200" b="1" dirty="0">
                <a:latin typeface="Arial" charset="0"/>
                <a:ea typeface="ＭＳ Ｐゴシック" charset="0"/>
                <a:cs typeface="ＭＳ Ｐゴシック" charset="0"/>
              </a:rPr>
              <a:t>Health Effects of Polluted </a:t>
            </a:r>
            <a:r>
              <a:rPr lang="en-US" sz="3200" b="1" dirty="0" smtClean="0">
                <a:latin typeface="Arial" charset="0"/>
                <a:ea typeface="ＭＳ Ｐゴシック" charset="0"/>
                <a:cs typeface="ＭＳ Ｐゴシック" charset="0"/>
              </a:rPr>
              <a:t>Air</a:t>
            </a:r>
            <a:br>
              <a:rPr lang="en-US" sz="3200" b="1" dirty="0" smtClean="0">
                <a:latin typeface="Arial" charset="0"/>
                <a:ea typeface="ＭＳ Ｐゴシック" charset="0"/>
                <a:cs typeface="ＭＳ Ｐゴシック" charset="0"/>
              </a:rPr>
            </a:br>
            <a:r>
              <a:rPr lang="en-US" sz="2000" b="1" i="1" dirty="0" smtClean="0">
                <a:latin typeface="Arial" charset="0"/>
                <a:ea typeface="ＭＳ Ｐゴシック" charset="0"/>
                <a:cs typeface="ＭＳ Ｐゴシック" charset="0"/>
              </a:rPr>
              <a:t>AQI = 100% (ratio of actual/acceptable) levels</a:t>
            </a:r>
            <a:endParaRPr lang="en-US" sz="2800" b="1" i="1" dirty="0">
              <a:latin typeface="Arial" charset="0"/>
              <a:ea typeface="ＭＳ Ｐゴシック" charset="0"/>
              <a:cs typeface="ＭＳ Ｐゴシック" charset="0"/>
            </a:endParaRPr>
          </a:p>
        </p:txBody>
      </p:sp>
      <p:pic>
        <p:nvPicPr>
          <p:cNvPr id="105475" name="Picture1" descr="18T0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1000" y="1382713"/>
            <a:ext cx="8077200" cy="517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762000"/>
            <a:ext cx="91440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Rectangle 3" hidden="1"/>
          <p:cNvSpPr>
            <a:spLocks noGrp="1" noChangeArrowheads="1"/>
          </p:cNvSpPr>
          <p:nvPr>
            <p:ph type="title"/>
          </p:nvPr>
        </p:nvSpPr>
        <p:spPr/>
        <p:txBody>
          <a:bodyPr/>
          <a:lstStyle/>
          <a:p>
            <a:pPr eaLnBrk="1" hangingPunct="1"/>
            <a:endParaRPr lang="en-US">
              <a:latin typeface="Arial" charset="0"/>
              <a:ea typeface="ＭＳ Ｐゴシック" charset="0"/>
              <a:cs typeface="ＭＳ Ｐゴシック" charset="0"/>
            </a:endParaRPr>
          </a:p>
        </p:txBody>
      </p:sp>
      <p:sp>
        <p:nvSpPr>
          <p:cNvPr id="107524" name="Rectangle 4"/>
          <p:cNvSpPr>
            <a:spLocks noChangeArrowheads="1"/>
          </p:cNvSpPr>
          <p:nvPr/>
        </p:nvSpPr>
        <p:spPr bwMode="auto">
          <a:xfrm>
            <a:off x="7477125" y="5638800"/>
            <a:ext cx="1666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400" b="1"/>
              <a:t>Ahrens Fig. 12-11</a:t>
            </a:r>
          </a:p>
        </p:txBody>
      </p:sp>
      <p:sp>
        <p:nvSpPr>
          <p:cNvPr id="107525" name="Text Box 5"/>
          <p:cNvSpPr txBox="1">
            <a:spLocks noChangeArrowheads="1"/>
          </p:cNvSpPr>
          <p:nvPr/>
        </p:nvSpPr>
        <p:spPr bwMode="auto">
          <a:xfrm>
            <a:off x="4038600" y="5181600"/>
            <a:ext cx="3200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b="1" dirty="0">
                <a:solidFill>
                  <a:srgbClr val="FF0000"/>
                </a:solidFill>
                <a:latin typeface="Times New Roman" charset="0"/>
              </a:rPr>
              <a:t>AQI &gt; 150 for CO, SO</a:t>
            </a:r>
            <a:r>
              <a:rPr lang="en-US" b="1" baseline="-25000" dirty="0">
                <a:solidFill>
                  <a:srgbClr val="FF0000"/>
                </a:solidFill>
                <a:latin typeface="Times New Roman" charset="0"/>
              </a:rPr>
              <a:t>2</a:t>
            </a:r>
            <a:r>
              <a:rPr lang="en-US" b="1" dirty="0">
                <a:solidFill>
                  <a:srgbClr val="FF0000"/>
                </a:solidFill>
                <a:latin typeface="Times New Roman" charset="0"/>
              </a:rPr>
              <a:t>, NO</a:t>
            </a:r>
            <a:r>
              <a:rPr lang="en-US" b="1" baseline="-25000" dirty="0">
                <a:solidFill>
                  <a:srgbClr val="FF0000"/>
                </a:solidFill>
                <a:latin typeface="Times New Roman" charset="0"/>
              </a:rPr>
              <a:t>2</a:t>
            </a:r>
            <a:r>
              <a:rPr lang="en-US" b="1" dirty="0">
                <a:solidFill>
                  <a:srgbClr val="FF0000"/>
                </a:solidFill>
                <a:latin typeface="Times New Roman" charset="0"/>
              </a:rPr>
              <a:t>, O</a:t>
            </a:r>
            <a:r>
              <a:rPr lang="en-US" b="1" baseline="-25000" dirty="0">
                <a:solidFill>
                  <a:srgbClr val="FF0000"/>
                </a:solidFill>
                <a:latin typeface="Times New Roman" charset="0"/>
              </a:rPr>
              <a:t>3</a:t>
            </a:r>
            <a:r>
              <a:rPr lang="en-US" b="1" dirty="0">
                <a:solidFill>
                  <a:srgbClr val="FF0000"/>
                </a:solidFill>
                <a:latin typeface="Times New Roman" charset="0"/>
              </a:rPr>
              <a:t> and PM</a:t>
            </a:r>
          </a:p>
        </p:txBody>
      </p:sp>
      <p:sp>
        <p:nvSpPr>
          <p:cNvPr id="2" name="TextBox 1"/>
          <p:cNvSpPr txBox="1"/>
          <p:nvPr/>
        </p:nvSpPr>
        <p:spPr>
          <a:xfrm>
            <a:off x="3375580" y="6172200"/>
            <a:ext cx="2607830" cy="400110"/>
          </a:xfrm>
          <a:prstGeom prst="rect">
            <a:avLst/>
          </a:prstGeom>
          <a:noFill/>
        </p:spPr>
        <p:txBody>
          <a:bodyPr wrap="none" rtlCol="0">
            <a:spAutoFit/>
          </a:bodyPr>
          <a:lstStyle/>
          <a:p>
            <a:pPr algn="ctr"/>
            <a:r>
              <a:rPr lang="en-US" sz="2000" dirty="0" smtClean="0">
                <a:hlinkClick r:id="rId4"/>
              </a:rPr>
              <a:t>Current/Forecast AQI</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457200" y="1828800"/>
            <a:ext cx="381000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smtClean="0"/>
              <a:t>Our environmental record shows</a:t>
            </a:r>
          </a:p>
          <a:p>
            <a:pPr eaLnBrk="1" hangingPunct="1"/>
            <a:endParaRPr lang="en-US" sz="1800" b="1" dirty="0"/>
          </a:p>
          <a:p>
            <a:pPr eaLnBrk="1" hangingPunct="1"/>
            <a:r>
              <a:rPr lang="en-US" sz="1800" b="1" dirty="0" smtClean="0"/>
              <a:t>Most emissions are better</a:t>
            </a:r>
            <a:r>
              <a:rPr lang="en-US" sz="1800" b="1" dirty="0"/>
              <a:t>.</a:t>
            </a:r>
          </a:p>
          <a:p>
            <a:pPr eaLnBrk="1" hangingPunct="1"/>
            <a:r>
              <a:rPr lang="en-US" sz="1800" b="1" dirty="0" smtClean="0"/>
              <a:t>But some are not</a:t>
            </a:r>
            <a:r>
              <a:rPr lang="is-IS" sz="1800" b="1" dirty="0" smtClean="0"/>
              <a:t>…PM2.5</a:t>
            </a:r>
            <a:endParaRPr lang="en-US" sz="1800" b="1" dirty="0"/>
          </a:p>
          <a:p>
            <a:pPr eaLnBrk="1" hangingPunct="1"/>
            <a:endParaRPr lang="en-US" sz="1800" b="1" dirty="0"/>
          </a:p>
          <a:p>
            <a:pPr eaLnBrk="1" hangingPunct="1"/>
            <a:r>
              <a:rPr lang="en-US" sz="1800" b="1" i="1" dirty="0"/>
              <a:t>SO </a:t>
            </a:r>
            <a:r>
              <a:rPr lang="en-US" sz="1800" b="1" i="1" dirty="0" smtClean="0"/>
              <a:t>WHAT’S </a:t>
            </a:r>
            <a:r>
              <a:rPr lang="en-US" sz="1800" b="1" i="1" dirty="0"/>
              <a:t>THE </a:t>
            </a:r>
            <a:r>
              <a:rPr lang="en-US" sz="1800" b="1" i="1" dirty="0" smtClean="0"/>
              <a:t>SOLUTION?</a:t>
            </a:r>
            <a:endParaRPr lang="en-US" sz="1800" b="1" i="1" dirty="0"/>
          </a:p>
          <a:p>
            <a:pPr eaLnBrk="1" hangingPunct="1"/>
            <a:endParaRPr lang="en-US" sz="1800" b="1" i="1" dirty="0"/>
          </a:p>
          <a:p>
            <a:pPr eaLnBrk="1" hangingPunct="1"/>
            <a:endParaRPr lang="en-US" sz="1800" b="1" dirty="0"/>
          </a:p>
          <a:p>
            <a:pPr eaLnBrk="1" hangingPunct="1"/>
            <a:endParaRPr lang="en-US" sz="1800" b="1" dirty="0"/>
          </a:p>
        </p:txBody>
      </p:sp>
      <p:pic>
        <p:nvPicPr>
          <p:cNvPr id="6" name="Picture 1"/>
          <p:cNvPicPr>
            <a:picLocks/>
          </p:cNvPicPr>
          <p:nvPr/>
        </p:nvPicPr>
        <p:blipFill rotWithShape="1">
          <a:blip r:embed="rId3" cstate="screen">
            <a:extLst>
              <a:ext uri="{28A0092B-C50C-407E-A947-70E740481C1C}">
                <a14:useLocalDpi xmlns:a14="http://schemas.microsoft.com/office/drawing/2010/main"/>
              </a:ext>
            </a:extLst>
          </a:blip>
          <a:srcRect/>
          <a:stretch/>
        </p:blipFill>
        <p:spPr bwMode="auto">
          <a:xfrm>
            <a:off x="5001768" y="320040"/>
            <a:ext cx="3493008" cy="6126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ChangeArrowheads="1"/>
          </p:cNvSpPr>
          <p:nvPr/>
        </p:nvSpPr>
        <p:spPr bwMode="auto">
          <a:xfrm>
            <a:off x="7228534" y="6172200"/>
            <a:ext cx="12536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000" b="1" dirty="0"/>
              <a:t>Ahrens Fig. </a:t>
            </a:r>
            <a:r>
              <a:rPr lang="en-US" sz="1000" b="1" dirty="0" smtClean="0"/>
              <a:t>14-10</a:t>
            </a:r>
            <a:endParaRPr lang="en-US" sz="1000" b="1" dirty="0"/>
          </a:p>
        </p:txBody>
      </p:sp>
    </p:spTree>
    <p:extLst>
      <p:ext uri="{BB962C8B-B14F-4D97-AF65-F5344CB8AC3E}">
        <p14:creationId xmlns:p14="http://schemas.microsoft.com/office/powerpoint/2010/main" val="1217148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1219200" y="5471405"/>
            <a:ext cx="6858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smtClean="0"/>
              <a:t>SOME GOOD NEWS FOR THE U.S…SOME BAD NEWS TOO.</a:t>
            </a:r>
          </a:p>
          <a:p>
            <a:pPr eaLnBrk="1" hangingPunct="1"/>
            <a:endParaRPr lang="en-US" sz="1800" b="1" dirty="0" smtClean="0"/>
          </a:p>
          <a:p>
            <a:pPr eaLnBrk="1" hangingPunct="1"/>
            <a:r>
              <a:rPr lang="en-US" sz="1800" b="1" dirty="0" smtClean="0"/>
              <a:t>Smaller environmental footprint per person…but…</a:t>
            </a:r>
          </a:p>
          <a:p>
            <a:pPr eaLnBrk="1" hangingPunct="1"/>
            <a:r>
              <a:rPr lang="en-US" sz="1800" b="1" dirty="0" smtClean="0"/>
              <a:t>Americans have one of the highest footprints in the world.</a:t>
            </a:r>
          </a:p>
        </p:txBody>
      </p:sp>
      <p:pic>
        <p:nvPicPr>
          <p:cNvPr id="6" name="Picture 5"/>
          <p:cNvPicPr>
            <a:picLocks noChangeAspect="1"/>
          </p:cNvPicPr>
          <p:nvPr/>
        </p:nvPicPr>
        <p:blipFill>
          <a:blip r:embed="rId3"/>
          <a:stretch>
            <a:fillRect/>
          </a:stretch>
        </p:blipFill>
        <p:spPr>
          <a:xfrm>
            <a:off x="0" y="190500"/>
            <a:ext cx="9144000" cy="5143500"/>
          </a:xfrm>
          <a:prstGeom prst="rect">
            <a:avLst/>
          </a:prstGeom>
        </p:spPr>
      </p:pic>
      <p:sp>
        <p:nvSpPr>
          <p:cNvPr id="2" name="Rectangle 1"/>
          <p:cNvSpPr/>
          <p:nvPr/>
        </p:nvSpPr>
        <p:spPr>
          <a:xfrm>
            <a:off x="1760355" y="4752201"/>
            <a:ext cx="2053767" cy="276999"/>
          </a:xfrm>
          <a:prstGeom prst="rect">
            <a:avLst/>
          </a:prstGeom>
        </p:spPr>
        <p:txBody>
          <a:bodyPr wrap="none">
            <a:spAutoFit/>
          </a:bodyPr>
          <a:lstStyle/>
          <a:p>
            <a:pPr algn="ctr"/>
            <a:r>
              <a:rPr lang="en-US" sz="1200" dirty="0">
                <a:hlinkClick r:id="rId4"/>
              </a:rPr>
              <a:t>American Lung Association</a:t>
            </a:r>
            <a:endParaRPr lang="en-US" sz="1200" dirty="0"/>
          </a:p>
        </p:txBody>
      </p:sp>
    </p:spTree>
    <p:extLst>
      <p:ext uri="{BB962C8B-B14F-4D97-AF65-F5344CB8AC3E}">
        <p14:creationId xmlns:p14="http://schemas.microsoft.com/office/powerpoint/2010/main" val="132844902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57200" y="265112"/>
            <a:ext cx="8229600" cy="563563"/>
          </a:xfrm>
        </p:spPr>
        <p:txBody>
          <a:bodyPr/>
          <a:lstStyle/>
          <a:p>
            <a:r>
              <a:rPr lang="en-US" sz="2800" b="1">
                <a:latin typeface="Arial" charset="0"/>
                <a:ea typeface="ＭＳ Ｐゴシック" charset="0"/>
                <a:cs typeface="ＭＳ Ｐゴシック" charset="0"/>
              </a:rPr>
              <a:t>Summary of Air Pollution</a:t>
            </a:r>
          </a:p>
        </p:txBody>
      </p:sp>
      <p:sp>
        <p:nvSpPr>
          <p:cNvPr id="132099" name="Text Box 3"/>
          <p:cNvSpPr txBox="1">
            <a:spLocks noChangeArrowheads="1"/>
          </p:cNvSpPr>
          <p:nvPr/>
        </p:nvSpPr>
        <p:spPr bwMode="auto">
          <a:xfrm>
            <a:off x="365125" y="950912"/>
            <a:ext cx="8397875" cy="560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smtClean="0"/>
              <a:t>Primary air pollutants include </a:t>
            </a:r>
            <a:r>
              <a:rPr lang="en-US" sz="2000" b="1" dirty="0"/>
              <a:t>particulate matter PM, sulfur dioxide SO</a:t>
            </a:r>
            <a:r>
              <a:rPr lang="en-US" sz="2000" b="1" baseline="-25000" dirty="0"/>
              <a:t>2</a:t>
            </a:r>
            <a:r>
              <a:rPr lang="en-US" sz="2000" b="1" dirty="0"/>
              <a:t>, carbon monoxide CO, nitrogen oxides NO</a:t>
            </a:r>
            <a:r>
              <a:rPr lang="en-US" sz="2000" b="1" baseline="-25000" dirty="0"/>
              <a:t>X</a:t>
            </a:r>
            <a:r>
              <a:rPr lang="en-US" sz="2000" b="1" dirty="0" smtClean="0"/>
              <a:t>, sulfur dioxide SO</a:t>
            </a:r>
            <a:r>
              <a:rPr lang="en-US" sz="2000" b="1" baseline="-25000" dirty="0" smtClean="0"/>
              <a:t>2</a:t>
            </a:r>
            <a:r>
              <a:rPr lang="en-US" sz="2000" b="1" dirty="0" smtClean="0"/>
              <a:t>, and </a:t>
            </a:r>
            <a:r>
              <a:rPr lang="en-US" sz="2000" b="1" dirty="0"/>
              <a:t>volatile organic compounds VOC.  These are largely the result of fuel combustion processes.</a:t>
            </a:r>
          </a:p>
          <a:p>
            <a:pPr eaLnBrk="1" hangingPunct="1"/>
            <a:endParaRPr lang="en-US" sz="2000" b="1" dirty="0"/>
          </a:p>
          <a:p>
            <a:pPr eaLnBrk="1" hangingPunct="1"/>
            <a:endParaRPr lang="en-US" sz="2000" b="1" dirty="0"/>
          </a:p>
          <a:p>
            <a:pPr eaLnBrk="1" hangingPunct="1"/>
            <a:r>
              <a:rPr lang="en-US" sz="2000" b="1" dirty="0"/>
              <a:t>Pollution knows no boundaries. Global problem.</a:t>
            </a:r>
          </a:p>
          <a:p>
            <a:pPr eaLnBrk="1" hangingPunct="1"/>
            <a:endParaRPr lang="en-US" sz="2000" b="1" dirty="0"/>
          </a:p>
          <a:p>
            <a:pPr eaLnBrk="1" hangingPunct="1"/>
            <a:endParaRPr lang="en-US" sz="2000" b="1" dirty="0"/>
          </a:p>
          <a:p>
            <a:pPr eaLnBrk="1" hangingPunct="1"/>
            <a:r>
              <a:rPr lang="en-US" sz="2000" b="1" dirty="0"/>
              <a:t>London-type smog is caused by particles and sulfur from coal burning.  It is more prevalent in the eastern U.S.</a:t>
            </a:r>
          </a:p>
          <a:p>
            <a:pPr eaLnBrk="1" hangingPunct="1"/>
            <a:endParaRPr lang="en-US" sz="2000" b="1" dirty="0"/>
          </a:p>
          <a:p>
            <a:pPr eaLnBrk="1" hangingPunct="1"/>
            <a:endParaRPr lang="en-US" sz="2000" b="1" dirty="0"/>
          </a:p>
          <a:p>
            <a:pPr eaLnBrk="1" hangingPunct="1"/>
            <a:r>
              <a:rPr lang="en-US" sz="2000" b="1" dirty="0"/>
              <a:t>Photochemical smog (or L.A.-type smog) is caused by chemical reactions involving nitrogen oxides and volatile organic </a:t>
            </a:r>
            <a:r>
              <a:rPr lang="en-US" sz="2000" b="1" dirty="0" smtClean="0"/>
              <a:t>compounds that produce ozone O</a:t>
            </a:r>
            <a:r>
              <a:rPr lang="en-US" sz="2000" b="1" baseline="-25000" dirty="0" smtClean="0"/>
              <a:t>3</a:t>
            </a:r>
            <a:r>
              <a:rPr lang="en-US" sz="2000" b="1" dirty="0" smtClean="0"/>
              <a:t>.  </a:t>
            </a:r>
            <a:r>
              <a:rPr lang="en-US" sz="2000" b="1" dirty="0"/>
              <a:t>It is found in regions with sunny climates since sunlight is necessary for the ozone creation.</a:t>
            </a:r>
          </a:p>
          <a:p>
            <a:pPr eaLnBrk="1" hangingPunct="1"/>
            <a:endParaRPr lang="en-US" sz="1800" b="1" dirty="0"/>
          </a:p>
        </p:txBody>
      </p:sp>
    </p:spTree>
    <p:extLst>
      <p:ext uri="{BB962C8B-B14F-4D97-AF65-F5344CB8AC3E}">
        <p14:creationId xmlns:p14="http://schemas.microsoft.com/office/powerpoint/2010/main" val="3357815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244475"/>
            <a:ext cx="8229600" cy="563563"/>
          </a:xfrm>
        </p:spPr>
        <p:txBody>
          <a:bodyPr/>
          <a:lstStyle/>
          <a:p>
            <a:r>
              <a:rPr lang="en-US" sz="2800" b="1" dirty="0">
                <a:latin typeface="Arial" charset="0"/>
                <a:ea typeface="ＭＳ Ｐゴシック" charset="0"/>
                <a:cs typeface="ＭＳ Ｐゴシック" charset="0"/>
              </a:rPr>
              <a:t>Summary of Air Pollution</a:t>
            </a:r>
          </a:p>
        </p:txBody>
      </p:sp>
      <p:sp>
        <p:nvSpPr>
          <p:cNvPr id="134147" name="Text Box 3"/>
          <p:cNvSpPr txBox="1">
            <a:spLocks noChangeArrowheads="1"/>
          </p:cNvSpPr>
          <p:nvPr/>
        </p:nvSpPr>
        <p:spPr bwMode="auto">
          <a:xfrm>
            <a:off x="381000" y="930275"/>
            <a:ext cx="8397875"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Every major city in the Southwest U.S. suffers from a photochemical smog problem because of meteorological conditions that trap air over the metro areas for long periods of time.  These include: </a:t>
            </a:r>
          </a:p>
          <a:p>
            <a:pPr eaLnBrk="1" hangingPunct="1"/>
            <a:r>
              <a:rPr lang="en-US" sz="2000" b="1" dirty="0"/>
              <a:t>		1) weak winds </a:t>
            </a:r>
          </a:p>
          <a:p>
            <a:pPr eaLnBrk="1" hangingPunct="1"/>
            <a:r>
              <a:rPr lang="en-US" sz="2000" b="1" dirty="0"/>
              <a:t>		2) Subsidence inversions</a:t>
            </a:r>
          </a:p>
          <a:p>
            <a:pPr eaLnBrk="1" hangingPunct="1"/>
            <a:r>
              <a:rPr lang="en-US" sz="2000" b="1" dirty="0"/>
              <a:t>		3) location in a basin or valley</a:t>
            </a:r>
          </a:p>
          <a:p>
            <a:pPr eaLnBrk="1" hangingPunct="1"/>
            <a:endParaRPr lang="en-US" sz="2000" b="1" dirty="0"/>
          </a:p>
          <a:p>
            <a:pPr eaLnBrk="1" hangingPunct="1"/>
            <a:endParaRPr lang="en-US" sz="2000" b="1" dirty="0"/>
          </a:p>
          <a:p>
            <a:pPr eaLnBrk="1" hangingPunct="1"/>
            <a:r>
              <a:rPr lang="en-US" sz="2000" b="1" dirty="0"/>
              <a:t>Air quality standards are defined by the federal government. </a:t>
            </a:r>
            <a:r>
              <a:rPr lang="en-US" sz="2000" b="1" dirty="0" smtClean="0"/>
              <a:t>EPA monitors six criteria air pollutants: CO, </a:t>
            </a:r>
            <a:r>
              <a:rPr lang="en-US" sz="2000" b="1" dirty="0" err="1" smtClean="0"/>
              <a:t>NO</a:t>
            </a:r>
            <a:r>
              <a:rPr lang="en-US" sz="2000" b="1" baseline="-25000" dirty="0" err="1" smtClean="0"/>
              <a:t>x</a:t>
            </a:r>
            <a:r>
              <a:rPr lang="en-US" sz="2000" b="1" dirty="0" smtClean="0"/>
              <a:t>, SO</a:t>
            </a:r>
            <a:r>
              <a:rPr lang="en-US" sz="2000" b="1" baseline="-25000" dirty="0" smtClean="0"/>
              <a:t>2</a:t>
            </a:r>
            <a:r>
              <a:rPr lang="en-US" sz="2000" b="1" dirty="0" smtClean="0"/>
              <a:t>, O</a:t>
            </a:r>
            <a:r>
              <a:rPr lang="en-US" sz="2000" b="1" baseline="-25000" dirty="0" smtClean="0"/>
              <a:t>3</a:t>
            </a:r>
            <a:r>
              <a:rPr lang="en-US" sz="2000" b="1" dirty="0" smtClean="0"/>
              <a:t>, PM, and </a:t>
            </a:r>
            <a:r>
              <a:rPr lang="en-US" sz="2000" b="1" dirty="0" err="1" smtClean="0"/>
              <a:t>Pb</a:t>
            </a:r>
            <a:r>
              <a:rPr lang="en-US" sz="2000" b="1" dirty="0" smtClean="0"/>
              <a:t>.</a:t>
            </a:r>
            <a:endParaRPr lang="en-US" sz="2000" b="1" dirty="0"/>
          </a:p>
          <a:p>
            <a:pPr eaLnBrk="1" hangingPunct="1"/>
            <a:endParaRPr lang="en-US" sz="2000" b="1" dirty="0"/>
          </a:p>
          <a:p>
            <a:pPr eaLnBrk="1" hangingPunct="1"/>
            <a:r>
              <a:rPr lang="en-US" sz="2000" b="1" dirty="0"/>
              <a:t>Air pollution has numerous negative effects on human health.  The air quality index </a:t>
            </a:r>
            <a:r>
              <a:rPr lang="en-US" sz="2000" b="1" dirty="0" smtClean="0"/>
              <a:t>AQI of EPA </a:t>
            </a:r>
            <a:r>
              <a:rPr lang="en-US" sz="2000" b="1" dirty="0"/>
              <a:t>gives a guide for the health effects of pollution and recommended actions.</a:t>
            </a:r>
          </a:p>
        </p:txBody>
      </p:sp>
    </p:spTree>
    <p:extLst>
      <p:ext uri="{BB962C8B-B14F-4D97-AF65-F5344CB8AC3E}">
        <p14:creationId xmlns:p14="http://schemas.microsoft.com/office/powerpoint/2010/main" val="3919377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ctrTitle"/>
          </p:nvPr>
        </p:nvSpPr>
        <p:spPr>
          <a:xfrm>
            <a:off x="685800" y="1143000"/>
            <a:ext cx="7772400" cy="1470025"/>
          </a:xfrm>
        </p:spPr>
        <p:txBody>
          <a:bodyPr/>
          <a:lstStyle/>
          <a:p>
            <a:pPr eaLnBrk="1" hangingPunct="1"/>
            <a:r>
              <a:rPr lang="en-US" sz="3200" b="1" dirty="0" smtClean="0">
                <a:latin typeface="Arial" charset="0"/>
                <a:ea typeface="ＭＳ Ｐゴシック" charset="0"/>
                <a:cs typeface="ＭＳ Ｐゴシック" charset="0"/>
              </a:rPr>
              <a:t>Next regional-scale air </a:t>
            </a:r>
            <a:r>
              <a:rPr lang="en-US" sz="3200" b="1" dirty="0">
                <a:latin typeface="Arial" charset="0"/>
                <a:ea typeface="ＭＳ Ｐゴシック" charset="0"/>
                <a:cs typeface="ＭＳ Ｐゴシック" charset="0"/>
              </a:rPr>
              <a:t>pollution topic </a:t>
            </a:r>
            <a:r>
              <a:rPr lang="en-US" sz="3200" b="1" dirty="0" smtClean="0">
                <a:latin typeface="Arial" charset="0"/>
                <a:ea typeface="ＭＳ Ｐゴシック" charset="0"/>
                <a:cs typeface="ＭＳ Ｐゴシック" charset="0"/>
              </a:rPr>
              <a:t>we’ll cover is </a:t>
            </a:r>
            <a:r>
              <a:rPr lang="en-US" sz="3200" b="1" dirty="0">
                <a:latin typeface="Arial" charset="0"/>
                <a:ea typeface="ＭＳ Ｐゴシック" charset="0"/>
                <a:cs typeface="ＭＳ Ｐゴシック" charset="0"/>
              </a:rPr>
              <a:t>acid </a:t>
            </a:r>
            <a:r>
              <a:rPr lang="en-US" sz="3200" b="1" dirty="0" smtClean="0">
                <a:latin typeface="Arial" charset="0"/>
                <a:ea typeface="ＭＳ Ｐゴシック" charset="0"/>
                <a:cs typeface="ＭＳ Ｐゴシック" charset="0"/>
              </a:rPr>
              <a:t>rain.</a:t>
            </a:r>
            <a:endParaRPr lang="en-US" sz="3200" b="1" dirty="0">
              <a:latin typeface="Arial" charset="0"/>
              <a:ea typeface="ＭＳ Ｐゴシック" charset="0"/>
              <a:cs typeface="ＭＳ Ｐゴシック" charset="0"/>
            </a:endParaRPr>
          </a:p>
        </p:txBody>
      </p:sp>
      <p:sp>
        <p:nvSpPr>
          <p:cNvPr id="111619" name="Rectangle 3"/>
          <p:cNvSpPr>
            <a:spLocks noGrp="1" noChangeArrowheads="1"/>
          </p:cNvSpPr>
          <p:nvPr>
            <p:ph type="subTitle" idx="1"/>
          </p:nvPr>
        </p:nvSpPr>
        <p:spPr>
          <a:xfrm>
            <a:off x="381000" y="3200400"/>
            <a:ext cx="8458200" cy="1752600"/>
          </a:xfrm>
        </p:spPr>
        <p:txBody>
          <a:bodyPr/>
          <a:lstStyle/>
          <a:p>
            <a:pPr eaLnBrk="1" hangingPunct="1">
              <a:lnSpc>
                <a:spcPct val="90000"/>
              </a:lnSpc>
            </a:pPr>
            <a:endParaRPr lang="en-US" b="1" dirty="0">
              <a:latin typeface="Arial"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sz="4000" b="1" dirty="0">
                <a:solidFill>
                  <a:srgbClr val="000000"/>
                </a:solidFill>
                <a:latin typeface="Times" charset="0"/>
                <a:ea typeface="ＭＳ Ｐゴシック" charset="0"/>
                <a:cs typeface="ＭＳ Ｐゴシック" charset="0"/>
              </a:rPr>
              <a:t>Assignment for Next Lecture</a:t>
            </a:r>
            <a:r>
              <a:rPr lang="en-US" sz="4000" b="1" dirty="0">
                <a:solidFill>
                  <a:srgbClr val="FF0000"/>
                </a:solidFill>
                <a:latin typeface="Times" charset="0"/>
                <a:ea typeface="ＭＳ Ｐゴシック" charset="0"/>
                <a:cs typeface="ＭＳ Ｐゴシック" charset="0"/>
              </a:rPr>
              <a:t/>
            </a:r>
            <a:br>
              <a:rPr lang="en-US" sz="4000" b="1" dirty="0">
                <a:solidFill>
                  <a:srgbClr val="FF0000"/>
                </a:solidFill>
                <a:latin typeface="Times" charset="0"/>
                <a:ea typeface="ＭＳ Ｐゴシック" charset="0"/>
                <a:cs typeface="ＭＳ Ｐゴシック" charset="0"/>
              </a:rPr>
            </a:br>
            <a:r>
              <a:rPr lang="en-US" sz="3600" b="1" i="1" dirty="0">
                <a:solidFill>
                  <a:srgbClr val="FF0000"/>
                </a:solidFill>
                <a:latin typeface="Times" charset="0"/>
                <a:ea typeface="ＭＳ Ｐゴシック" charset="0"/>
                <a:cs typeface="ＭＳ Ｐゴシック" charset="0"/>
              </a:rPr>
              <a:t>Ozone Hole, Climate Change</a:t>
            </a:r>
            <a:endParaRPr lang="en-US" sz="4000" b="1" dirty="0">
              <a:latin typeface="Arial" charset="0"/>
              <a:ea typeface="ＭＳ Ｐゴシック" charset="0"/>
              <a:cs typeface="ＭＳ Ｐゴシック" charset="0"/>
            </a:endParaRPr>
          </a:p>
        </p:txBody>
      </p:sp>
      <p:sp>
        <p:nvSpPr>
          <p:cNvPr id="163843" name="Rectangle 3"/>
          <p:cNvSpPr>
            <a:spLocks noGrp="1" noChangeArrowheads="1"/>
          </p:cNvSpPr>
          <p:nvPr>
            <p:ph type="body" idx="1"/>
          </p:nvPr>
        </p:nvSpPr>
        <p:spPr/>
        <p:txBody>
          <a:bodyPr/>
          <a:lstStyle/>
          <a:p>
            <a:pPr>
              <a:lnSpc>
                <a:spcPct val="90000"/>
              </a:lnSpc>
            </a:pPr>
            <a:r>
              <a:rPr lang="en-US" sz="2800" b="1" dirty="0">
                <a:solidFill>
                  <a:srgbClr val="000090"/>
                </a:solidFill>
                <a:latin typeface="Times" charset="0"/>
                <a:ea typeface="ＭＳ Ｐゴシック" charset="0"/>
                <a:cs typeface="ＭＳ Ｐゴシック" charset="0"/>
              </a:rPr>
              <a:t>Reading- </a:t>
            </a:r>
            <a:r>
              <a:rPr lang="en-US" sz="2800" b="1" dirty="0">
                <a:solidFill>
                  <a:srgbClr val="FF0000"/>
                </a:solidFill>
                <a:latin typeface="Times" charset="0"/>
                <a:ea typeface="ＭＳ Ｐゴシック" charset="0"/>
                <a:cs typeface="ＭＳ Ｐゴシック" charset="0"/>
              </a:rPr>
              <a:t>Ahrens</a:t>
            </a:r>
          </a:p>
          <a:p>
            <a:pPr lvl="1">
              <a:lnSpc>
                <a:spcPct val="90000"/>
              </a:lnSpc>
              <a:buFontTx/>
              <a:buNone/>
            </a:pPr>
            <a:r>
              <a:rPr lang="en-US" dirty="0" smtClean="0">
                <a:solidFill>
                  <a:srgbClr val="000000"/>
                </a:solidFill>
                <a:latin typeface="Times" charset="0"/>
                <a:ea typeface="ＭＳ Ｐゴシック" charset="0"/>
              </a:rPr>
              <a:t>Pg. 438-442;</a:t>
            </a:r>
            <a:r>
              <a:rPr lang="en-US" dirty="0" smtClean="0">
                <a:solidFill>
                  <a:srgbClr val="000000"/>
                </a:solidFill>
                <a:latin typeface="Times"/>
                <a:ea typeface="ＭＳ Ｐゴシック" charset="0"/>
                <a:cs typeface="Times"/>
              </a:rPr>
              <a:t> </a:t>
            </a:r>
          </a:p>
          <a:p>
            <a:pPr lvl="1">
              <a:lnSpc>
                <a:spcPct val="90000"/>
              </a:lnSpc>
              <a:buFontTx/>
              <a:buNone/>
            </a:pPr>
            <a:r>
              <a:rPr lang="en-US" dirty="0" smtClean="0">
                <a:solidFill>
                  <a:srgbClr val="000000"/>
                </a:solidFill>
                <a:latin typeface="Times"/>
                <a:ea typeface="ＭＳ Ｐゴシック" charset="0"/>
                <a:cs typeface="Times"/>
              </a:rPr>
              <a:t>Pg. </a:t>
            </a:r>
            <a:r>
              <a:rPr lang="en-US" dirty="0" smtClean="0">
                <a:latin typeface="Times"/>
                <a:cs typeface="Times"/>
              </a:rPr>
              <a:t>397</a:t>
            </a:r>
            <a:r>
              <a:rPr lang="en-US" dirty="0">
                <a:latin typeface="Times"/>
                <a:cs typeface="Times"/>
              </a:rPr>
              <a:t>-428</a:t>
            </a:r>
            <a:endParaRPr lang="en-US" dirty="0">
              <a:solidFill>
                <a:srgbClr val="000000"/>
              </a:solidFill>
              <a:latin typeface="Times"/>
              <a:ea typeface="ＭＳ Ｐゴシック" charset="0"/>
              <a:cs typeface="Times"/>
            </a:endParaRPr>
          </a:p>
          <a:p>
            <a:pPr>
              <a:lnSpc>
                <a:spcPct val="90000"/>
              </a:lnSpc>
              <a:buFontTx/>
              <a:buNone/>
            </a:pPr>
            <a:endParaRPr lang="en-US" sz="2800" dirty="0">
              <a:latin typeface="Times" charset="0"/>
              <a:ea typeface="ＭＳ Ｐゴシック" charset="0"/>
              <a:cs typeface="ＭＳ Ｐゴシック" charset="0"/>
            </a:endParaRPr>
          </a:p>
          <a:p>
            <a:pPr>
              <a:lnSpc>
                <a:spcPct val="90000"/>
              </a:lnSpc>
            </a:pPr>
            <a:r>
              <a:rPr lang="en-US" sz="2800" b="1" dirty="0" smtClean="0">
                <a:solidFill>
                  <a:srgbClr val="000090"/>
                </a:solidFill>
                <a:latin typeface="Times" charset="0"/>
                <a:ea typeface="ＭＳ Ｐゴシック" charset="0"/>
                <a:cs typeface="ＭＳ Ｐゴシック" charset="0"/>
              </a:rPr>
              <a:t>“Questions for Review” -</a:t>
            </a:r>
            <a:r>
              <a:rPr lang="en-US" sz="2800" b="1" dirty="0" smtClean="0">
                <a:latin typeface="Times" charset="0"/>
                <a:ea typeface="ＭＳ Ｐゴシック" charset="0"/>
                <a:cs typeface="ＭＳ Ｐゴシック" charset="0"/>
              </a:rPr>
              <a:t> </a:t>
            </a:r>
            <a:r>
              <a:rPr lang="en-US" sz="2800" b="1" dirty="0">
                <a:solidFill>
                  <a:srgbClr val="FF0000"/>
                </a:solidFill>
                <a:latin typeface="Times" charset="0"/>
                <a:ea typeface="ＭＳ Ｐゴシック" charset="0"/>
                <a:cs typeface="ＭＳ Ｐゴシック" charset="0"/>
              </a:rPr>
              <a:t>Ahrens</a:t>
            </a:r>
          </a:p>
          <a:p>
            <a:pPr lvl="1">
              <a:lnSpc>
                <a:spcPct val="90000"/>
              </a:lnSpc>
              <a:buFontTx/>
              <a:buNone/>
            </a:pPr>
            <a:r>
              <a:rPr lang="en-US" dirty="0" smtClean="0">
                <a:solidFill>
                  <a:srgbClr val="000000"/>
                </a:solidFill>
                <a:latin typeface="Times" charset="0"/>
                <a:ea typeface="ＭＳ Ｐゴシック" charset="0"/>
              </a:rPr>
              <a:t>Pg. 458: 14.10, 14.11</a:t>
            </a:r>
          </a:p>
          <a:p>
            <a:pPr lvl="1">
              <a:lnSpc>
                <a:spcPct val="90000"/>
              </a:lnSpc>
              <a:buFontTx/>
              <a:buNone/>
            </a:pPr>
            <a:r>
              <a:rPr lang="en-US" dirty="0" smtClean="0">
                <a:solidFill>
                  <a:srgbClr val="000000"/>
                </a:solidFill>
                <a:latin typeface="Times" charset="0"/>
                <a:ea typeface="ＭＳ Ｐゴシック" charset="0"/>
              </a:rPr>
              <a:t>Pg. 428: 13.5, 13.6, 13.7, 13.8, 13.12</a:t>
            </a:r>
          </a:p>
        </p:txBody>
      </p:sp>
    </p:spTree>
    <p:extLst>
      <p:ext uri="{BB962C8B-B14F-4D97-AF65-F5344CB8AC3E}">
        <p14:creationId xmlns:p14="http://schemas.microsoft.com/office/powerpoint/2010/main" val="40089916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ohio-river-power-plant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8200" y="914400"/>
            <a:ext cx="324008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7" name="Text Box 3"/>
          <p:cNvSpPr txBox="1">
            <a:spLocks noChangeArrowheads="1"/>
          </p:cNvSpPr>
          <p:nvPr/>
        </p:nvSpPr>
        <p:spPr bwMode="auto">
          <a:xfrm>
            <a:off x="4724400" y="1295400"/>
            <a:ext cx="37338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smtClean="0"/>
              <a:t>Although </a:t>
            </a:r>
            <a:r>
              <a:rPr lang="en-US" sz="2000" b="1" dirty="0"/>
              <a:t>London-type smog in the eastern U.S. has lessened in recent years, coal burning in the Ohio Valley and surrounding areas is associated with another problem…</a:t>
            </a:r>
          </a:p>
          <a:p>
            <a:pPr eaLnBrk="1" hangingPunct="1"/>
            <a:endParaRPr lang="en-US" sz="2000" b="1" dirty="0"/>
          </a:p>
          <a:p>
            <a:pPr algn="ctr" eaLnBrk="1" hangingPunct="1"/>
            <a:r>
              <a:rPr lang="en-US" sz="3200" b="1" dirty="0" smtClean="0">
                <a:solidFill>
                  <a:srgbClr val="FF0000"/>
                </a:solidFill>
              </a:rPr>
              <a:t>ACID RAIN</a:t>
            </a:r>
          </a:p>
        </p:txBody>
      </p:sp>
      <p:sp>
        <p:nvSpPr>
          <p:cNvPr id="113668" name="Text Box 4"/>
          <p:cNvSpPr txBox="1">
            <a:spLocks noChangeArrowheads="1"/>
          </p:cNvSpPr>
          <p:nvPr/>
        </p:nvSpPr>
        <p:spPr bwMode="auto">
          <a:xfrm>
            <a:off x="838200" y="5943600"/>
            <a:ext cx="3206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t>Ohio River coal power plant</a:t>
            </a: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228600" y="228600"/>
            <a:ext cx="8229600" cy="868363"/>
          </a:xfrm>
        </p:spPr>
        <p:txBody>
          <a:bodyPr/>
          <a:lstStyle/>
          <a:p>
            <a:pPr eaLnBrk="1" hangingPunct="1"/>
            <a:r>
              <a:rPr lang="en-US" sz="3200" b="1">
                <a:latin typeface="Arial" charset="0"/>
                <a:ea typeface="ＭＳ Ｐゴシック" charset="0"/>
                <a:cs typeface="ＭＳ Ｐゴシック" charset="0"/>
              </a:rPr>
              <a:t>Brief Review of Basic Chemistry of </a:t>
            </a:r>
            <a:br>
              <a:rPr lang="en-US" sz="3200" b="1">
                <a:latin typeface="Arial" charset="0"/>
                <a:ea typeface="ＭＳ Ｐゴシック" charset="0"/>
                <a:cs typeface="ＭＳ Ｐゴシック" charset="0"/>
              </a:rPr>
            </a:br>
            <a:r>
              <a:rPr lang="en-US" sz="3200" b="1">
                <a:latin typeface="Arial" charset="0"/>
                <a:ea typeface="ＭＳ Ｐゴシック" charset="0"/>
                <a:cs typeface="ＭＳ Ｐゴシック" charset="0"/>
              </a:rPr>
              <a:t>Acids and Bases</a:t>
            </a:r>
          </a:p>
        </p:txBody>
      </p:sp>
      <p:sp>
        <p:nvSpPr>
          <p:cNvPr id="115715" name="Text Box 3"/>
          <p:cNvSpPr txBox="1">
            <a:spLocks noChangeArrowheads="1"/>
          </p:cNvSpPr>
          <p:nvPr/>
        </p:nvSpPr>
        <p:spPr bwMode="auto">
          <a:xfrm>
            <a:off x="296863" y="1524000"/>
            <a:ext cx="8093075"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solidFill>
                  <a:srgbClr val="FF3300"/>
                </a:solidFill>
              </a:rPr>
              <a:t>Acidity</a:t>
            </a:r>
            <a:r>
              <a:rPr lang="en-US" sz="2000" b="1" dirty="0">
                <a:solidFill>
                  <a:srgbClr val="FF0000"/>
                </a:solidFill>
              </a:rPr>
              <a:t>:</a:t>
            </a:r>
            <a:r>
              <a:rPr lang="en-US" sz="2000" b="1" dirty="0"/>
              <a:t> Refers to the concentration of hydrogen (H+) ions.</a:t>
            </a:r>
          </a:p>
          <a:p>
            <a:pPr eaLnBrk="1" hangingPunct="1"/>
            <a:endParaRPr lang="en-US" sz="2000" b="1" dirty="0"/>
          </a:p>
          <a:p>
            <a:pPr eaLnBrk="1" hangingPunct="1"/>
            <a:r>
              <a:rPr lang="en-US" sz="2000" b="1" dirty="0">
                <a:solidFill>
                  <a:schemeClr val="accent2"/>
                </a:solidFill>
              </a:rPr>
              <a:t>Alkalinity</a:t>
            </a:r>
            <a:r>
              <a:rPr lang="en-US" sz="2000" b="1" dirty="0"/>
              <a:t>: Refers to the concentration of hydroxide (OH-) ions.</a:t>
            </a:r>
          </a:p>
          <a:p>
            <a:pPr eaLnBrk="1" hangingPunct="1"/>
            <a:endParaRPr lang="en-US" sz="2000" b="1" dirty="0"/>
          </a:p>
          <a:p>
            <a:pPr eaLnBrk="1" hangingPunct="1"/>
            <a:endParaRPr lang="en-US" sz="2000" b="1" dirty="0"/>
          </a:p>
          <a:p>
            <a:pPr eaLnBrk="1" hangingPunct="1"/>
            <a:r>
              <a:rPr lang="en-US" sz="2000" b="1" dirty="0"/>
              <a:t>The degree of acidity or alkalinity is given by the pH scale (1-14).</a:t>
            </a:r>
          </a:p>
          <a:p>
            <a:pPr eaLnBrk="1" hangingPunct="1"/>
            <a:r>
              <a:rPr lang="en-US" sz="2000" b="1" dirty="0"/>
              <a:t>	</a:t>
            </a:r>
            <a:r>
              <a:rPr lang="en-US" sz="2000" b="1" dirty="0">
                <a:solidFill>
                  <a:srgbClr val="FF3300"/>
                </a:solidFill>
              </a:rPr>
              <a:t>Acids are at the low end of the scale</a:t>
            </a:r>
          </a:p>
          <a:p>
            <a:pPr eaLnBrk="1" hangingPunct="1"/>
            <a:r>
              <a:rPr lang="en-US" sz="2000" b="1" dirty="0"/>
              <a:t>	</a:t>
            </a:r>
            <a:r>
              <a:rPr lang="en-US" sz="2000" b="1" dirty="0">
                <a:solidFill>
                  <a:srgbClr val="008000"/>
                </a:solidFill>
              </a:rPr>
              <a:t>pH of 7 is neutral</a:t>
            </a:r>
          </a:p>
          <a:p>
            <a:pPr eaLnBrk="1" hangingPunct="1"/>
            <a:r>
              <a:rPr lang="en-US" sz="2000" b="1" dirty="0"/>
              <a:t>	</a:t>
            </a:r>
            <a:r>
              <a:rPr lang="en-US" sz="2000" b="1" dirty="0">
                <a:solidFill>
                  <a:schemeClr val="accent2"/>
                </a:solidFill>
              </a:rPr>
              <a:t>Bases are at the high end of the scale</a:t>
            </a:r>
          </a:p>
          <a:p>
            <a:pPr eaLnBrk="1" hangingPunct="1"/>
            <a:endParaRPr lang="en-US" sz="2000" b="1" dirty="0">
              <a:solidFill>
                <a:schemeClr val="accent2"/>
              </a:solidFill>
            </a:endParaRPr>
          </a:p>
          <a:p>
            <a:pPr eaLnBrk="1" hangingPunct="1"/>
            <a:endParaRPr lang="en-US" sz="2000" b="1" dirty="0"/>
          </a:p>
          <a:p>
            <a:pPr eaLnBrk="1" hangingPunct="1"/>
            <a:r>
              <a:rPr lang="en-US" sz="2000" b="1" u="sng" dirty="0"/>
              <a:t>Characteristics of strong acids</a:t>
            </a:r>
          </a:p>
          <a:p>
            <a:pPr eaLnBrk="1" hangingPunct="1"/>
            <a:endParaRPr lang="en-US" sz="2000" b="1" u="sng" dirty="0"/>
          </a:p>
          <a:p>
            <a:pPr eaLnBrk="1" hangingPunct="1"/>
            <a:r>
              <a:rPr lang="en-US" sz="2000" b="1" dirty="0"/>
              <a:t>Sting and burn the skin</a:t>
            </a:r>
          </a:p>
          <a:p>
            <a:pPr eaLnBrk="1" hangingPunct="1"/>
            <a:r>
              <a:rPr lang="en-US" sz="2000" b="1" dirty="0"/>
              <a:t>Highly corrosive </a:t>
            </a:r>
          </a:p>
          <a:p>
            <a:pPr eaLnBrk="1" hangingPunct="1"/>
            <a:r>
              <a:rPr lang="en-US" sz="2000" b="1" dirty="0"/>
              <a:t>Toxic</a:t>
            </a: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304800" y="274638"/>
            <a:ext cx="8382000" cy="1143000"/>
          </a:xfrm>
        </p:spPr>
        <p:txBody>
          <a:bodyPr/>
          <a:lstStyle/>
          <a:p>
            <a:pPr eaLnBrk="1" hangingPunct="1"/>
            <a:r>
              <a:rPr lang="en-US" sz="3200" b="1">
                <a:latin typeface="Arial" charset="0"/>
                <a:ea typeface="ＭＳ Ｐゴシック" charset="0"/>
                <a:cs typeface="ＭＳ Ｐゴシック" charset="0"/>
              </a:rPr>
              <a:t>pH Scale: Degree of Acidity and Alkalinity </a:t>
            </a:r>
          </a:p>
        </p:txBody>
      </p:sp>
      <p:pic>
        <p:nvPicPr>
          <p:cNvPr id="117763" name="Picture1" descr="182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 y="1447800"/>
            <a:ext cx="414972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4" name="Text Box 4"/>
          <p:cNvSpPr txBox="1">
            <a:spLocks noChangeArrowheads="1"/>
          </p:cNvSpPr>
          <p:nvPr/>
        </p:nvSpPr>
        <p:spPr bwMode="auto">
          <a:xfrm>
            <a:off x="4572000" y="1963738"/>
            <a:ext cx="44196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smtClean="0"/>
              <a:t>Pristine </a:t>
            </a:r>
            <a:r>
              <a:rPr lang="en-US" sz="2000" b="1" dirty="0"/>
              <a:t>rain is </a:t>
            </a:r>
            <a:r>
              <a:rPr lang="en-US" sz="2000" b="1" dirty="0" smtClean="0"/>
              <a:t>weakly </a:t>
            </a:r>
            <a:r>
              <a:rPr lang="en-US" sz="2000" b="1" dirty="0"/>
              <a:t>acidic </a:t>
            </a:r>
            <a:r>
              <a:rPr lang="en-US" sz="2000" b="1" dirty="0" smtClean="0"/>
              <a:t>(</a:t>
            </a:r>
            <a:r>
              <a:rPr lang="en-US" sz="2000" b="1" dirty="0"/>
              <a:t>pH = 5 to 6)</a:t>
            </a:r>
          </a:p>
          <a:p>
            <a:pPr eaLnBrk="1" hangingPunct="1"/>
            <a:endParaRPr lang="en-US" sz="2000" b="1" dirty="0"/>
          </a:p>
          <a:p>
            <a:pPr eaLnBrk="1" hangingPunct="1"/>
            <a:r>
              <a:rPr lang="en-US" sz="2000" b="1" dirty="0"/>
              <a:t>Acid rain has a pH of about 4 to 4.5</a:t>
            </a:r>
          </a:p>
          <a:p>
            <a:pPr eaLnBrk="1" hangingPunct="1"/>
            <a:endParaRPr lang="en-US" sz="2000" b="1" dirty="0"/>
          </a:p>
          <a:p>
            <a:pPr eaLnBrk="1" hangingPunct="1"/>
            <a:r>
              <a:rPr lang="en-US" sz="2000" b="1" i="1" dirty="0"/>
              <a:t>The pH is scale is LOGARITHMIC, so for each numerical value lower on the scale, it is </a:t>
            </a:r>
            <a:r>
              <a:rPr lang="en-US" sz="2000" b="1" i="1" u="sng" dirty="0" smtClean="0"/>
              <a:t>             </a:t>
            </a:r>
            <a:r>
              <a:rPr lang="en-US" sz="2000" b="1" i="1" dirty="0" smtClean="0"/>
              <a:t> times </a:t>
            </a:r>
            <a:r>
              <a:rPr lang="en-US" sz="2000" b="1" i="1" dirty="0"/>
              <a:t>more acidic.</a:t>
            </a:r>
          </a:p>
          <a:p>
            <a:pPr eaLnBrk="1" hangingPunct="1"/>
            <a:endParaRPr lang="en-US" sz="2000" b="1" i="1" dirty="0"/>
          </a:p>
          <a:p>
            <a:pPr eaLnBrk="1" hangingPunct="1"/>
            <a:r>
              <a:rPr lang="en-US" sz="2000" b="1" dirty="0">
                <a:solidFill>
                  <a:srgbClr val="FF3300"/>
                </a:solidFill>
              </a:rPr>
              <a:t>Acid rain is about </a:t>
            </a:r>
            <a:r>
              <a:rPr lang="en-US" sz="2000" b="1" u="sng" dirty="0" smtClean="0">
                <a:solidFill>
                  <a:srgbClr val="FF3300"/>
                </a:solidFill>
              </a:rPr>
              <a:t>             </a:t>
            </a:r>
            <a:r>
              <a:rPr lang="en-US" sz="2000" b="1" dirty="0" smtClean="0">
                <a:solidFill>
                  <a:srgbClr val="FF3300"/>
                </a:solidFill>
              </a:rPr>
              <a:t> times </a:t>
            </a:r>
            <a:r>
              <a:rPr lang="en-US" sz="2000" b="1" dirty="0">
                <a:solidFill>
                  <a:srgbClr val="FF3300"/>
                </a:solidFill>
              </a:rPr>
              <a:t>more acidic than natural rain.</a:t>
            </a:r>
          </a:p>
        </p:txBody>
      </p:sp>
      <p:sp>
        <p:nvSpPr>
          <p:cNvPr id="117765" name="Line 5"/>
          <p:cNvSpPr>
            <a:spLocks noChangeShapeType="1"/>
          </p:cNvSpPr>
          <p:nvPr/>
        </p:nvSpPr>
        <p:spPr bwMode="auto">
          <a:xfrm flipH="1">
            <a:off x="2286000" y="4178300"/>
            <a:ext cx="5334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57205297"/>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304800" y="274638"/>
            <a:ext cx="8382000" cy="1143000"/>
          </a:xfrm>
        </p:spPr>
        <p:txBody>
          <a:bodyPr/>
          <a:lstStyle/>
          <a:p>
            <a:pPr eaLnBrk="1" hangingPunct="1"/>
            <a:r>
              <a:rPr lang="en-US" sz="3200" b="1">
                <a:latin typeface="Arial" charset="0"/>
                <a:ea typeface="ＭＳ Ｐゴシック" charset="0"/>
                <a:cs typeface="ＭＳ Ｐゴシック" charset="0"/>
              </a:rPr>
              <a:t>pH Scale: Degree of Acidity and Alkalinity </a:t>
            </a:r>
          </a:p>
        </p:txBody>
      </p:sp>
      <p:pic>
        <p:nvPicPr>
          <p:cNvPr id="117763" name="Picture1" descr="182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 y="1447800"/>
            <a:ext cx="414972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4" name="Text Box 4"/>
          <p:cNvSpPr txBox="1">
            <a:spLocks noChangeArrowheads="1"/>
          </p:cNvSpPr>
          <p:nvPr/>
        </p:nvSpPr>
        <p:spPr bwMode="auto">
          <a:xfrm>
            <a:off x="4572000" y="1963738"/>
            <a:ext cx="44196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smtClean="0"/>
              <a:t>Pristine </a:t>
            </a:r>
            <a:r>
              <a:rPr lang="en-US" sz="2000" b="1" dirty="0"/>
              <a:t>rain is </a:t>
            </a:r>
            <a:r>
              <a:rPr lang="en-US" sz="2000" b="1" dirty="0" smtClean="0"/>
              <a:t>weakly </a:t>
            </a:r>
            <a:r>
              <a:rPr lang="en-US" sz="2000" b="1" dirty="0"/>
              <a:t>acidic </a:t>
            </a:r>
            <a:r>
              <a:rPr lang="en-US" sz="2000" b="1" dirty="0" smtClean="0"/>
              <a:t>(</a:t>
            </a:r>
            <a:r>
              <a:rPr lang="en-US" sz="2000" b="1" dirty="0"/>
              <a:t>pH = 5 to 6)</a:t>
            </a:r>
          </a:p>
          <a:p>
            <a:pPr eaLnBrk="1" hangingPunct="1"/>
            <a:endParaRPr lang="en-US" sz="2000" b="1" dirty="0"/>
          </a:p>
          <a:p>
            <a:pPr eaLnBrk="1" hangingPunct="1"/>
            <a:r>
              <a:rPr lang="en-US" sz="2000" b="1" dirty="0"/>
              <a:t>Acid rain has a pH of about 4 to 4.5</a:t>
            </a:r>
          </a:p>
          <a:p>
            <a:pPr eaLnBrk="1" hangingPunct="1"/>
            <a:endParaRPr lang="en-US" sz="2000" b="1" dirty="0"/>
          </a:p>
          <a:p>
            <a:pPr eaLnBrk="1" hangingPunct="1"/>
            <a:r>
              <a:rPr lang="en-US" sz="2000" b="1" i="1" dirty="0"/>
              <a:t>The pH is scale is LOGARITHMIC, so for each numerical value lower on the scale, it is </a:t>
            </a:r>
            <a:r>
              <a:rPr lang="en-US" sz="2000" b="1" i="1" u="sng" dirty="0"/>
              <a:t> </a:t>
            </a:r>
            <a:r>
              <a:rPr lang="en-US" sz="2000" b="1" i="1" u="sng" dirty="0" smtClean="0"/>
              <a:t>    10    </a:t>
            </a:r>
            <a:r>
              <a:rPr lang="en-US" sz="2000" b="1" i="1" dirty="0" smtClean="0"/>
              <a:t> times </a:t>
            </a:r>
            <a:r>
              <a:rPr lang="en-US" sz="2000" b="1" i="1" dirty="0"/>
              <a:t>more acidic.</a:t>
            </a:r>
          </a:p>
          <a:p>
            <a:pPr eaLnBrk="1" hangingPunct="1"/>
            <a:endParaRPr lang="en-US" sz="2000" b="1" i="1" dirty="0"/>
          </a:p>
          <a:p>
            <a:pPr eaLnBrk="1" hangingPunct="1"/>
            <a:r>
              <a:rPr lang="en-US" sz="2000" b="1" dirty="0">
                <a:solidFill>
                  <a:srgbClr val="FF3300"/>
                </a:solidFill>
              </a:rPr>
              <a:t>Acid rain is about </a:t>
            </a:r>
            <a:r>
              <a:rPr lang="en-US" sz="2000" b="1" u="sng" dirty="0" smtClean="0">
                <a:solidFill>
                  <a:srgbClr val="FF3300"/>
                </a:solidFill>
              </a:rPr>
              <a:t>    10     </a:t>
            </a:r>
            <a:r>
              <a:rPr lang="en-US" sz="2000" b="1" dirty="0" smtClean="0">
                <a:solidFill>
                  <a:srgbClr val="FF3300"/>
                </a:solidFill>
              </a:rPr>
              <a:t> times </a:t>
            </a:r>
            <a:r>
              <a:rPr lang="en-US" sz="2000" b="1" dirty="0">
                <a:solidFill>
                  <a:srgbClr val="FF3300"/>
                </a:solidFill>
              </a:rPr>
              <a:t>more acidic than natural rain.</a:t>
            </a:r>
          </a:p>
        </p:txBody>
      </p:sp>
      <p:sp>
        <p:nvSpPr>
          <p:cNvPr id="117765" name="Line 5"/>
          <p:cNvSpPr>
            <a:spLocks noChangeShapeType="1"/>
          </p:cNvSpPr>
          <p:nvPr/>
        </p:nvSpPr>
        <p:spPr bwMode="auto">
          <a:xfrm flipH="1">
            <a:off x="2286000" y="4178300"/>
            <a:ext cx="5334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986473236"/>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eaLnBrk="1" hangingPunct="1"/>
            <a:r>
              <a:rPr lang="en-US" sz="3200" b="1" dirty="0" smtClean="0">
                <a:latin typeface="Arial" charset="0"/>
                <a:ea typeface="ＭＳ Ｐゴシック" charset="0"/>
                <a:cs typeface="ＭＳ Ｐゴシック" charset="0"/>
              </a:rPr>
              <a:t>Chemistry Acid Rain</a:t>
            </a:r>
            <a:endParaRPr lang="en-US" sz="3200" b="1" dirty="0">
              <a:latin typeface="Arial" charset="0"/>
              <a:ea typeface="ＭＳ Ｐゴシック" charset="0"/>
              <a:cs typeface="ＭＳ Ｐゴシック" charset="0"/>
            </a:endParaRPr>
          </a:p>
        </p:txBody>
      </p:sp>
      <p:sp>
        <p:nvSpPr>
          <p:cNvPr id="3" name="TextBox 2"/>
          <p:cNvSpPr txBox="1"/>
          <p:nvPr/>
        </p:nvSpPr>
        <p:spPr>
          <a:xfrm>
            <a:off x="2667000" y="5715000"/>
            <a:ext cx="3801041" cy="276999"/>
          </a:xfrm>
          <a:prstGeom prst="rect">
            <a:avLst/>
          </a:prstGeom>
          <a:noFill/>
        </p:spPr>
        <p:txBody>
          <a:bodyPr wrap="none" rtlCol="0">
            <a:spAutoFit/>
          </a:bodyPr>
          <a:lstStyle/>
          <a:p>
            <a:pPr algn="ctr"/>
            <a:r>
              <a:rPr lang="en-US" sz="1200" dirty="0" smtClean="0">
                <a:hlinkClick r:id="rId3"/>
              </a:rPr>
              <a:t>http://www.dec.ny.gov/images/air_images/acidrain.gif</a:t>
            </a:r>
            <a:endParaRPr lang="en-US" sz="1200" dirty="0"/>
          </a:p>
        </p:txBody>
      </p:sp>
      <p:pic>
        <p:nvPicPr>
          <p:cNvPr id="4" name="Picture 3"/>
          <p:cNvPicPr>
            <a:picLocks noChangeAspect="1"/>
          </p:cNvPicPr>
          <p:nvPr/>
        </p:nvPicPr>
        <p:blipFill>
          <a:blip r:embed="rId4"/>
          <a:stretch>
            <a:fillRect/>
          </a:stretch>
        </p:blipFill>
        <p:spPr>
          <a:xfrm>
            <a:off x="762000" y="1143000"/>
            <a:ext cx="7620000" cy="4572000"/>
          </a:xfrm>
          <a:prstGeom prst="rect">
            <a:avLst/>
          </a:prstGeom>
        </p:spPr>
      </p:pic>
      <p:sp>
        <p:nvSpPr>
          <p:cNvPr id="2" name="TextBox 1"/>
          <p:cNvSpPr txBox="1"/>
          <p:nvPr/>
        </p:nvSpPr>
        <p:spPr>
          <a:xfrm>
            <a:off x="4572000" y="3352800"/>
            <a:ext cx="3692602" cy="338554"/>
          </a:xfrm>
          <a:prstGeom prst="rect">
            <a:avLst/>
          </a:prstGeom>
          <a:noFill/>
        </p:spPr>
        <p:txBody>
          <a:bodyPr wrap="none" rtlCol="0">
            <a:spAutoFit/>
          </a:bodyPr>
          <a:lstStyle/>
          <a:p>
            <a:pPr algn="ctr"/>
            <a:r>
              <a:rPr lang="en-US" sz="1600" dirty="0"/>
              <a:t>2NO</a:t>
            </a:r>
            <a:r>
              <a:rPr lang="en-US" sz="1600" baseline="-25000" dirty="0"/>
              <a:t>2(g)</a:t>
            </a:r>
            <a:r>
              <a:rPr lang="en-US" sz="1600" dirty="0"/>
              <a:t> + H</a:t>
            </a:r>
            <a:r>
              <a:rPr lang="en-US" sz="1600" baseline="-25000" dirty="0"/>
              <a:t>2</a:t>
            </a:r>
            <a:r>
              <a:rPr lang="en-US" sz="1600" dirty="0"/>
              <a:t>O</a:t>
            </a:r>
            <a:r>
              <a:rPr lang="en-US" sz="1600" baseline="-25000" dirty="0"/>
              <a:t>(l)</a:t>
            </a:r>
            <a:r>
              <a:rPr lang="en-US" sz="1600" dirty="0"/>
              <a:t> → </a:t>
            </a:r>
            <a:r>
              <a:rPr lang="en-US" sz="1600" dirty="0" smtClean="0"/>
              <a:t>HNO</a:t>
            </a:r>
            <a:r>
              <a:rPr lang="en-US" sz="1600" baseline="-25000" dirty="0" smtClean="0"/>
              <a:t>2</a:t>
            </a:r>
            <a:r>
              <a:rPr lang="en-US" sz="1600" baseline="-25000" dirty="0"/>
              <a:t>(</a:t>
            </a:r>
            <a:r>
              <a:rPr lang="en-US" sz="1600" baseline="-25000" dirty="0" err="1"/>
              <a:t>aq</a:t>
            </a:r>
            <a:r>
              <a:rPr lang="en-US" sz="1600" baseline="-25000" dirty="0"/>
              <a:t>)</a:t>
            </a:r>
            <a:r>
              <a:rPr lang="en-US" sz="1600" dirty="0"/>
              <a:t> + HNO</a:t>
            </a:r>
            <a:r>
              <a:rPr lang="en-US" sz="1600" baseline="-25000" dirty="0"/>
              <a:t>3(</a:t>
            </a:r>
            <a:r>
              <a:rPr lang="en-US" sz="1600" baseline="-25000" dirty="0" err="1"/>
              <a:t>aq</a:t>
            </a:r>
            <a:r>
              <a:rPr lang="en-US" sz="1600" baseline="-25000" dirty="0"/>
              <a:t>)</a:t>
            </a:r>
            <a:endParaRPr lang="en-US" sz="1600" dirty="0"/>
          </a:p>
        </p:txBody>
      </p:sp>
      <p:sp>
        <p:nvSpPr>
          <p:cNvPr id="5" name="TextBox 4"/>
          <p:cNvSpPr txBox="1"/>
          <p:nvPr/>
        </p:nvSpPr>
        <p:spPr>
          <a:xfrm>
            <a:off x="4889415" y="3640667"/>
            <a:ext cx="2888764" cy="830997"/>
          </a:xfrm>
          <a:prstGeom prst="rect">
            <a:avLst/>
          </a:prstGeom>
          <a:noFill/>
        </p:spPr>
        <p:txBody>
          <a:bodyPr wrap="none" rtlCol="0">
            <a:spAutoFit/>
          </a:bodyPr>
          <a:lstStyle/>
          <a:p>
            <a:pPr algn="ctr"/>
            <a:r>
              <a:rPr lang="en-US" sz="1600" dirty="0" smtClean="0"/>
              <a:t>SO</a:t>
            </a:r>
            <a:r>
              <a:rPr lang="en-US" sz="1600" baseline="-25000" dirty="0" smtClean="0"/>
              <a:t>2</a:t>
            </a:r>
            <a:r>
              <a:rPr lang="en-US" sz="1600" dirty="0" smtClean="0"/>
              <a:t>(g) + H</a:t>
            </a:r>
            <a:r>
              <a:rPr lang="en-US" sz="1600" baseline="-25000" dirty="0" smtClean="0"/>
              <a:t>2</a:t>
            </a:r>
            <a:r>
              <a:rPr lang="en-US" sz="1600" dirty="0" smtClean="0"/>
              <a:t>O(l) → H</a:t>
            </a:r>
            <a:r>
              <a:rPr lang="en-US" sz="1600" baseline="-25000" dirty="0" smtClean="0"/>
              <a:t>2</a:t>
            </a:r>
            <a:r>
              <a:rPr lang="en-US" sz="1600" dirty="0" smtClean="0"/>
              <a:t>SO</a:t>
            </a:r>
            <a:r>
              <a:rPr lang="en-US" sz="1600" baseline="-25000" dirty="0" smtClean="0"/>
              <a:t>3</a:t>
            </a:r>
            <a:r>
              <a:rPr lang="en-US" sz="1600" dirty="0" smtClean="0"/>
              <a:t>(</a:t>
            </a:r>
            <a:r>
              <a:rPr lang="en-US" sz="1600" dirty="0" err="1" smtClean="0"/>
              <a:t>aq</a:t>
            </a:r>
            <a:r>
              <a:rPr lang="en-US" sz="1600" dirty="0" smtClean="0"/>
              <a:t>)</a:t>
            </a:r>
          </a:p>
          <a:p>
            <a:pPr algn="ctr"/>
            <a:r>
              <a:rPr lang="en-US" sz="1600" dirty="0" smtClean="0"/>
              <a:t>2SO</a:t>
            </a:r>
            <a:r>
              <a:rPr lang="en-US" sz="1600" baseline="-25000" dirty="0" smtClean="0"/>
              <a:t>2</a:t>
            </a:r>
            <a:r>
              <a:rPr lang="en-US" sz="1600" dirty="0"/>
              <a:t>(g) + O</a:t>
            </a:r>
            <a:r>
              <a:rPr lang="en-US" sz="1600" baseline="-25000" dirty="0"/>
              <a:t>2</a:t>
            </a:r>
            <a:r>
              <a:rPr lang="en-US" sz="1600" dirty="0"/>
              <a:t>(g) → 2SO</a:t>
            </a:r>
            <a:r>
              <a:rPr lang="en-US" sz="1600" baseline="-25000" dirty="0"/>
              <a:t>3</a:t>
            </a:r>
            <a:r>
              <a:rPr lang="en-US" sz="1600" dirty="0"/>
              <a:t>(g</a:t>
            </a:r>
            <a:r>
              <a:rPr lang="en-US" sz="1600" dirty="0" smtClean="0"/>
              <a:t>)</a:t>
            </a:r>
          </a:p>
          <a:p>
            <a:pPr algn="ctr"/>
            <a:r>
              <a:rPr lang="en-US" sz="1600" dirty="0"/>
              <a:t>SO</a:t>
            </a:r>
            <a:r>
              <a:rPr lang="en-US" sz="1600" baseline="-25000" dirty="0"/>
              <a:t>3</a:t>
            </a:r>
            <a:r>
              <a:rPr lang="en-US" sz="1600" dirty="0"/>
              <a:t>(g) + H</a:t>
            </a:r>
            <a:r>
              <a:rPr lang="en-US" sz="1600" baseline="-25000" dirty="0"/>
              <a:t>2</a:t>
            </a:r>
            <a:r>
              <a:rPr lang="en-US" sz="1600" dirty="0"/>
              <a:t>O(l) → H</a:t>
            </a:r>
            <a:r>
              <a:rPr lang="en-US" sz="1600" baseline="-25000" dirty="0"/>
              <a:t>2</a:t>
            </a:r>
            <a:r>
              <a:rPr lang="en-US" sz="1600" dirty="0"/>
              <a:t>SO</a:t>
            </a:r>
            <a:r>
              <a:rPr lang="en-US" sz="1600" baseline="-25000" dirty="0"/>
              <a:t>4</a:t>
            </a:r>
            <a:r>
              <a:rPr lang="en-US" sz="1600" dirty="0"/>
              <a:t>(</a:t>
            </a:r>
            <a:r>
              <a:rPr lang="en-US" sz="1600" dirty="0" err="1"/>
              <a:t>aq</a:t>
            </a:r>
            <a:r>
              <a:rPr lang="en-US" sz="1600" dirty="0"/>
              <a:t>)</a:t>
            </a:r>
          </a:p>
        </p:txBody>
      </p:sp>
    </p:spTree>
    <p:extLst>
      <p:ext uri="{BB962C8B-B14F-4D97-AF65-F5344CB8AC3E}">
        <p14:creationId xmlns:p14="http://schemas.microsoft.com/office/powerpoint/2010/main" val="162929370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SO</a:t>
            </a:r>
            <a:r>
              <a:rPr lang="en-US" sz="4000" baseline="-25000" dirty="0" smtClean="0"/>
              <a:t>2</a:t>
            </a:r>
            <a:r>
              <a:rPr lang="en-US" sz="4000" dirty="0" smtClean="0"/>
              <a:t> and NO</a:t>
            </a:r>
            <a:r>
              <a:rPr lang="en-US" sz="4000" baseline="-25000" dirty="0" smtClean="0"/>
              <a:t>X</a:t>
            </a:r>
            <a:r>
              <a:rPr lang="en-US" sz="4000" dirty="0" smtClean="0"/>
              <a:t> sources </a:t>
            </a:r>
            <a:endParaRPr lang="en-US" sz="4000"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606673"/>
            <a:ext cx="9144000" cy="4260727"/>
          </a:xfrm>
          <a:prstGeom prst="rect">
            <a:avLst/>
          </a:prstGeom>
        </p:spPr>
      </p:pic>
    </p:spTree>
    <p:extLst>
      <p:ext uri="{BB962C8B-B14F-4D97-AF65-F5344CB8AC3E}">
        <p14:creationId xmlns:p14="http://schemas.microsoft.com/office/powerpoint/2010/main" val="754839593"/>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Coal Burning Power Plants in U.S.</a:t>
            </a:r>
            <a:endParaRPr lang="en-US" sz="2800" dirty="0"/>
          </a:p>
        </p:txBody>
      </p:sp>
      <p:pic>
        <p:nvPicPr>
          <p:cNvPr id="3" name="Picture 2"/>
          <p:cNvPicPr>
            <a:picLocks noChangeAspect="1"/>
          </p:cNvPicPr>
          <p:nvPr/>
        </p:nvPicPr>
        <p:blipFill>
          <a:blip r:embed="rId2"/>
          <a:stretch>
            <a:fillRect/>
          </a:stretch>
        </p:blipFill>
        <p:spPr>
          <a:xfrm>
            <a:off x="0" y="1295400"/>
            <a:ext cx="9144000" cy="4525631"/>
          </a:xfrm>
          <a:prstGeom prst="rect">
            <a:avLst/>
          </a:prstGeom>
        </p:spPr>
      </p:pic>
      <p:sp>
        <p:nvSpPr>
          <p:cNvPr id="4" name="TextBox 3"/>
          <p:cNvSpPr txBox="1"/>
          <p:nvPr/>
        </p:nvSpPr>
        <p:spPr>
          <a:xfrm>
            <a:off x="4419600" y="6248400"/>
            <a:ext cx="4589868" cy="276999"/>
          </a:xfrm>
          <a:prstGeom prst="rect">
            <a:avLst/>
          </a:prstGeom>
          <a:noFill/>
        </p:spPr>
        <p:txBody>
          <a:bodyPr wrap="none" rtlCol="0">
            <a:spAutoFit/>
          </a:bodyPr>
          <a:lstStyle/>
          <a:p>
            <a:r>
              <a:rPr lang="en-US" sz="1200" dirty="0" smtClean="0">
                <a:hlinkClick r:id="rId3"/>
              </a:rPr>
              <a:t>https://www.washingtonpost.com/graphics/national/power-plants/</a:t>
            </a:r>
            <a:endParaRPr lang="en-US" sz="1200" dirty="0"/>
          </a:p>
        </p:txBody>
      </p:sp>
    </p:spTree>
    <p:extLst>
      <p:ext uri="{BB962C8B-B14F-4D97-AF65-F5344CB8AC3E}">
        <p14:creationId xmlns:p14="http://schemas.microsoft.com/office/powerpoint/2010/main" val="246278836"/>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0"/>
            <a:ext cx="8229600" cy="1143000"/>
          </a:xfrm>
        </p:spPr>
        <p:txBody>
          <a:bodyPr/>
          <a:lstStyle/>
          <a:p>
            <a:pPr eaLnBrk="1" hangingPunct="1"/>
            <a:r>
              <a:rPr lang="en-US" sz="3200" b="1">
                <a:latin typeface="Arial" charset="0"/>
                <a:ea typeface="ＭＳ Ｐゴシック" charset="0"/>
                <a:cs typeface="ＭＳ Ｐゴシック" charset="0"/>
              </a:rPr>
              <a:t>Acid Rain in the U.S.</a:t>
            </a:r>
          </a:p>
        </p:txBody>
      </p:sp>
      <p:sp>
        <p:nvSpPr>
          <p:cNvPr id="121860" name="Text Box 4"/>
          <p:cNvSpPr txBox="1">
            <a:spLocks noChangeArrowheads="1"/>
          </p:cNvSpPr>
          <p:nvPr/>
        </p:nvSpPr>
        <p:spPr bwMode="auto">
          <a:xfrm>
            <a:off x="190500" y="5715000"/>
            <a:ext cx="8305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t>Most acidic rain in the eastern part of the country, downwind of coal plants in the Ohio River Valley area.  </a:t>
            </a:r>
            <a:r>
              <a:rPr lang="en-US" sz="1800" b="1" i="1"/>
              <a:t>Where are the worst places?</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30200"/>
            <a:ext cx="9144000" cy="6187497"/>
          </a:xfrm>
          <a:prstGeom prst="rect">
            <a:avLst/>
          </a:prstGeom>
        </p:spPr>
      </p:pic>
      <p:sp>
        <p:nvSpPr>
          <p:cNvPr id="6" name="Text Box 4"/>
          <p:cNvSpPr txBox="1">
            <a:spLocks noChangeArrowheads="1"/>
          </p:cNvSpPr>
          <p:nvPr/>
        </p:nvSpPr>
        <p:spPr bwMode="auto">
          <a:xfrm>
            <a:off x="75370" y="5983069"/>
            <a:ext cx="7620830" cy="646331"/>
          </a:xfrm>
          <a:prstGeom prst="rect">
            <a:avLst/>
          </a:prstGeom>
          <a:solidFill>
            <a:schemeClr val="bg1"/>
          </a:solidFill>
          <a:ln>
            <a:noFill/>
          </a:ln>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Most acidic </a:t>
            </a:r>
            <a:r>
              <a:rPr lang="en-US" sz="1800" b="1" dirty="0" smtClean="0"/>
              <a:t>rain is </a:t>
            </a:r>
            <a:r>
              <a:rPr lang="en-US" sz="1800" b="1" dirty="0"/>
              <a:t>in the </a:t>
            </a:r>
            <a:r>
              <a:rPr lang="en-US" sz="1800" b="1" dirty="0" smtClean="0"/>
              <a:t>northeastern </a:t>
            </a:r>
            <a:r>
              <a:rPr lang="en-US" sz="1800" b="1" dirty="0"/>
              <a:t>part of the country, downwind </a:t>
            </a:r>
            <a:r>
              <a:rPr lang="en-US" sz="1800" b="1" dirty="0" smtClean="0"/>
              <a:t> of coal-burning power plants </a:t>
            </a:r>
            <a:r>
              <a:rPr lang="en-US" sz="1800" b="1" dirty="0"/>
              <a:t>in the Ohio River Valley area.  </a:t>
            </a:r>
            <a:endParaRPr lang="en-US" sz="1800" b="1" i="1" dirty="0"/>
          </a:p>
        </p:txBody>
      </p:sp>
      <p:sp>
        <p:nvSpPr>
          <p:cNvPr id="8" name="Text Box 4"/>
          <p:cNvSpPr txBox="1">
            <a:spLocks noChangeArrowheads="1"/>
          </p:cNvSpPr>
          <p:nvPr/>
        </p:nvSpPr>
        <p:spPr bwMode="auto">
          <a:xfrm>
            <a:off x="1828800" y="438090"/>
            <a:ext cx="6997700" cy="400110"/>
          </a:xfrm>
          <a:prstGeom prst="rect">
            <a:avLst/>
          </a:prstGeom>
          <a:solidFill>
            <a:schemeClr val="bg1"/>
          </a:solidFill>
          <a:ln>
            <a:noFill/>
          </a:ln>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smtClean="0"/>
              <a:t>Annual pH of Precipitation Weighted by Volume in 1994</a:t>
            </a:r>
            <a:endParaRPr lang="en-US" sz="2000" b="1" i="1" dirty="0"/>
          </a:p>
        </p:txBody>
      </p:sp>
    </p:spTree>
    <p:extLst>
      <p:ext uri="{BB962C8B-B14F-4D97-AF65-F5344CB8AC3E}">
        <p14:creationId xmlns:p14="http://schemas.microsoft.com/office/powerpoint/2010/main" val="2646857749"/>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a:off x="0" y="315259"/>
            <a:ext cx="9144000" cy="6314141"/>
            <a:chOff x="0" y="315259"/>
            <a:chExt cx="9144000" cy="6314141"/>
          </a:xfrm>
        </p:grpSpPr>
        <p:pic>
          <p:nvPicPr>
            <p:cNvPr id="14" name="Pictur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15259"/>
              <a:ext cx="9144000" cy="6187497"/>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b="-3905"/>
            <a:stretch/>
          </p:blipFill>
          <p:spPr>
            <a:xfrm>
              <a:off x="7955280" y="3657600"/>
              <a:ext cx="1188720" cy="2971800"/>
            </a:xfrm>
            <a:prstGeom prst="rect">
              <a:avLst/>
            </a:prstGeom>
          </p:spPr>
        </p:pic>
      </p:grpSp>
      <p:sp>
        <p:nvSpPr>
          <p:cNvPr id="121858" name="Rectangle 2"/>
          <p:cNvSpPr>
            <a:spLocks noGrp="1" noChangeArrowheads="1"/>
          </p:cNvSpPr>
          <p:nvPr>
            <p:ph type="title"/>
          </p:nvPr>
        </p:nvSpPr>
        <p:spPr>
          <a:xfrm>
            <a:off x="457200" y="0"/>
            <a:ext cx="8229600" cy="1143000"/>
          </a:xfrm>
        </p:spPr>
        <p:txBody>
          <a:bodyPr/>
          <a:lstStyle/>
          <a:p>
            <a:pPr eaLnBrk="1" hangingPunct="1"/>
            <a:r>
              <a:rPr lang="en-US" sz="3200" b="1" dirty="0">
                <a:latin typeface="Arial" charset="0"/>
                <a:ea typeface="ＭＳ Ｐゴシック" charset="0"/>
                <a:cs typeface="ＭＳ Ｐゴシック" charset="0"/>
              </a:rPr>
              <a:t>Acid Rain in the U.S.</a:t>
            </a:r>
          </a:p>
        </p:txBody>
      </p:sp>
      <p:sp>
        <p:nvSpPr>
          <p:cNvPr id="9" name="Text Box 4"/>
          <p:cNvSpPr txBox="1">
            <a:spLocks noChangeArrowheads="1"/>
          </p:cNvSpPr>
          <p:nvPr/>
        </p:nvSpPr>
        <p:spPr bwMode="auto">
          <a:xfrm>
            <a:off x="90311" y="6138334"/>
            <a:ext cx="7910689" cy="369332"/>
          </a:xfrm>
          <a:prstGeom prst="rect">
            <a:avLst/>
          </a:prstGeom>
          <a:solidFill>
            <a:schemeClr val="bg1"/>
          </a:solidFill>
          <a:ln>
            <a:noFill/>
          </a:ln>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smtClean="0"/>
              <a:t>Improvements from 1994 to 2008 after enactment of 1990 Clean Air Act</a:t>
            </a:r>
            <a:endParaRPr lang="en-US" sz="1800" b="1" i="1" dirty="0"/>
          </a:p>
        </p:txBody>
      </p:sp>
      <p:sp>
        <p:nvSpPr>
          <p:cNvPr id="10" name="Text Box 4"/>
          <p:cNvSpPr txBox="1">
            <a:spLocks noChangeArrowheads="1"/>
          </p:cNvSpPr>
          <p:nvPr/>
        </p:nvSpPr>
        <p:spPr bwMode="auto">
          <a:xfrm>
            <a:off x="1828800" y="438090"/>
            <a:ext cx="6858000" cy="400110"/>
          </a:xfrm>
          <a:prstGeom prst="rect">
            <a:avLst/>
          </a:prstGeom>
          <a:solidFill>
            <a:schemeClr val="bg1"/>
          </a:solidFill>
          <a:ln>
            <a:noFill/>
          </a:ln>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smtClean="0"/>
              <a:t>Annual pH of Precipitation Weighted by Volume in 2008</a:t>
            </a:r>
            <a:endParaRPr lang="en-US" sz="2000" b="1" i="1" dirty="0"/>
          </a:p>
        </p:txBody>
      </p:sp>
    </p:spTree>
    <p:extLst>
      <p:ext uri="{BB962C8B-B14F-4D97-AF65-F5344CB8AC3E}">
        <p14:creationId xmlns:p14="http://schemas.microsoft.com/office/powerpoint/2010/main" val="1496920001"/>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152400" y="76200"/>
            <a:ext cx="4114800" cy="1143000"/>
          </a:xfrm>
        </p:spPr>
        <p:txBody>
          <a:bodyPr/>
          <a:lstStyle/>
          <a:p>
            <a:pPr eaLnBrk="1" hangingPunct="1"/>
            <a:r>
              <a:rPr lang="en-US" sz="3200" b="1" dirty="0" smtClean="0">
                <a:latin typeface="Arial" charset="0"/>
                <a:ea typeface="ＭＳ Ｐゴシック" charset="0"/>
                <a:cs typeface="ＭＳ Ｐゴシック" charset="0"/>
              </a:rPr>
              <a:t>Acid Rain Impacts</a:t>
            </a:r>
            <a:endParaRPr lang="en-US" sz="3200" b="1" dirty="0">
              <a:latin typeface="Arial" charset="0"/>
              <a:ea typeface="ＭＳ Ｐゴシック" charset="0"/>
              <a:cs typeface="ＭＳ Ｐゴシック" charset="0"/>
            </a:endParaRPr>
          </a:p>
        </p:txBody>
      </p:sp>
      <p:sp>
        <p:nvSpPr>
          <p:cNvPr id="123908" name="Text Box 4"/>
          <p:cNvSpPr txBox="1">
            <a:spLocks noChangeArrowheads="1"/>
          </p:cNvSpPr>
          <p:nvPr/>
        </p:nvSpPr>
        <p:spPr bwMode="auto">
          <a:xfrm>
            <a:off x="4800600" y="381000"/>
            <a:ext cx="3902075" cy="6417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Aft>
                <a:spcPts val="1400"/>
              </a:spcAft>
            </a:pPr>
            <a:r>
              <a:rPr lang="en-US" sz="1800" b="1" dirty="0" smtClean="0"/>
              <a:t>Freshwater </a:t>
            </a:r>
            <a:r>
              <a:rPr lang="en-US" sz="1800" b="1" dirty="0"/>
              <a:t>aquatic ecosystems are particularly sensitive to changes in </a:t>
            </a:r>
            <a:r>
              <a:rPr lang="en-US" sz="1800" b="1" dirty="0" smtClean="0"/>
              <a:t>acidity.</a:t>
            </a:r>
            <a:endParaRPr lang="en-US" sz="1800" b="1" dirty="0"/>
          </a:p>
          <a:p>
            <a:pPr eaLnBrk="1" hangingPunct="1">
              <a:spcAft>
                <a:spcPts val="1400"/>
              </a:spcAft>
            </a:pPr>
            <a:r>
              <a:rPr lang="en-US" sz="1800" b="1" i="1" dirty="0" smtClean="0"/>
              <a:t>Many </a:t>
            </a:r>
            <a:r>
              <a:rPr lang="en-US" sz="1800" b="1" i="1" dirty="0"/>
              <a:t>small lakes in New </a:t>
            </a:r>
            <a:r>
              <a:rPr lang="en-US" sz="1800" b="1" i="1" dirty="0" smtClean="0"/>
              <a:t>York’s </a:t>
            </a:r>
            <a:r>
              <a:rPr lang="en-US" sz="1800" b="1" i="1" dirty="0"/>
              <a:t>Adirondack </a:t>
            </a:r>
            <a:r>
              <a:rPr lang="en-US" sz="1800" b="1" i="1" dirty="0" smtClean="0"/>
              <a:t>Park </a:t>
            </a:r>
            <a:r>
              <a:rPr lang="en-US" sz="1800" b="1" i="1" dirty="0"/>
              <a:t>are no longer able to support fish </a:t>
            </a:r>
            <a:r>
              <a:rPr lang="en-US" sz="1800" b="1" i="1" dirty="0" smtClean="0"/>
              <a:t>populations.</a:t>
            </a:r>
          </a:p>
          <a:p>
            <a:pPr eaLnBrk="1" hangingPunct="1">
              <a:spcAft>
                <a:spcPts val="1400"/>
              </a:spcAft>
            </a:pPr>
            <a:endParaRPr lang="en-US" sz="1800" b="1" i="1" dirty="0"/>
          </a:p>
          <a:p>
            <a:pPr eaLnBrk="1" hangingPunct="1">
              <a:spcAft>
                <a:spcPts val="1400"/>
              </a:spcAft>
            </a:pPr>
            <a:endParaRPr lang="en-US" sz="1800" b="1" i="1" dirty="0" smtClean="0"/>
          </a:p>
          <a:p>
            <a:pPr eaLnBrk="1" hangingPunct="1">
              <a:spcAft>
                <a:spcPts val="1400"/>
              </a:spcAft>
            </a:pPr>
            <a:endParaRPr lang="en-US" sz="1800" b="1" i="1" dirty="0"/>
          </a:p>
          <a:p>
            <a:pPr eaLnBrk="1" hangingPunct="1">
              <a:spcAft>
                <a:spcPts val="1400"/>
              </a:spcAft>
            </a:pPr>
            <a:endParaRPr lang="en-US" sz="1800" b="1" i="1" dirty="0" smtClean="0"/>
          </a:p>
          <a:p>
            <a:pPr eaLnBrk="1" hangingPunct="1">
              <a:spcAft>
                <a:spcPts val="1400"/>
              </a:spcAft>
            </a:pPr>
            <a:endParaRPr lang="en-US" sz="1800" b="1" dirty="0" smtClean="0"/>
          </a:p>
          <a:p>
            <a:pPr eaLnBrk="1" hangingPunct="1">
              <a:spcAft>
                <a:spcPts val="1400"/>
              </a:spcAft>
            </a:pPr>
            <a:endParaRPr lang="en-US" sz="1800" b="1" dirty="0"/>
          </a:p>
          <a:p>
            <a:pPr eaLnBrk="1" hangingPunct="1">
              <a:spcAft>
                <a:spcPts val="1400"/>
              </a:spcAft>
            </a:pPr>
            <a:endParaRPr lang="en-US" sz="1800" b="1" dirty="0" smtClean="0"/>
          </a:p>
          <a:p>
            <a:pPr eaLnBrk="1" hangingPunct="1">
              <a:spcAft>
                <a:spcPts val="1400"/>
              </a:spcAft>
            </a:pPr>
            <a:r>
              <a:rPr lang="en-US" sz="1800" b="1" dirty="0" smtClean="0"/>
              <a:t>In </a:t>
            </a:r>
            <a:r>
              <a:rPr lang="en-US" sz="1800" b="1" dirty="0"/>
              <a:t>many eastern U.S. forests,   acid rain has lead to severe tree damage by changing the soil chemistry</a:t>
            </a:r>
            <a:r>
              <a:rPr lang="en-US" sz="1800" b="1" dirty="0" smtClean="0"/>
              <a:t>.</a:t>
            </a:r>
            <a:endParaRPr lang="en-US" sz="1800" b="1" dirty="0"/>
          </a:p>
        </p:txBody>
      </p:sp>
      <p:sp>
        <p:nvSpPr>
          <p:cNvPr id="123909" name="Text Box 5"/>
          <p:cNvSpPr txBox="1">
            <a:spLocks noChangeArrowheads="1"/>
          </p:cNvSpPr>
          <p:nvPr/>
        </p:nvSpPr>
        <p:spPr bwMode="auto">
          <a:xfrm>
            <a:off x="533400" y="5906869"/>
            <a:ext cx="3200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i="1" dirty="0"/>
              <a:t>Damaged </a:t>
            </a:r>
            <a:r>
              <a:rPr lang="en-US" sz="1800" b="1" i="1" dirty="0" smtClean="0"/>
              <a:t>trees in the  Great Smoky Mountains</a:t>
            </a:r>
            <a:endParaRPr lang="en-US" sz="1800" b="1" i="1" dirty="0"/>
          </a:p>
        </p:txBody>
      </p:sp>
      <p:grpSp>
        <p:nvGrpSpPr>
          <p:cNvPr id="7" name="Group 6"/>
          <p:cNvGrpSpPr/>
          <p:nvPr/>
        </p:nvGrpSpPr>
        <p:grpSpPr>
          <a:xfrm>
            <a:off x="110327" y="1219200"/>
            <a:ext cx="4233073" cy="4584658"/>
            <a:chOff x="110327" y="1219200"/>
            <a:chExt cx="4233073" cy="4584658"/>
          </a:xfrm>
        </p:grpSpPr>
        <p:pic>
          <p:nvPicPr>
            <p:cNvPr id="10" name="Picture 9"/>
            <p:cNvPicPr>
              <a:picLocks noChangeAspect="1"/>
            </p:cNvPicPr>
            <p:nvPr/>
          </p:nvPicPr>
          <p:blipFill>
            <a:blip r:embed="rId3"/>
            <a:stretch>
              <a:fillRect/>
            </a:stretch>
          </p:blipFill>
          <p:spPr>
            <a:xfrm>
              <a:off x="110327" y="1219200"/>
              <a:ext cx="4233073" cy="4584658"/>
            </a:xfrm>
            <a:prstGeom prst="rect">
              <a:avLst/>
            </a:prstGeom>
          </p:spPr>
        </p:pic>
        <p:sp>
          <p:nvSpPr>
            <p:cNvPr id="5" name="TextBox 4"/>
            <p:cNvSpPr txBox="1"/>
            <p:nvPr/>
          </p:nvSpPr>
          <p:spPr>
            <a:xfrm>
              <a:off x="182282" y="3464943"/>
              <a:ext cx="4114800" cy="253916"/>
            </a:xfrm>
            <a:prstGeom prst="rect">
              <a:avLst/>
            </a:prstGeom>
            <a:noFill/>
          </p:spPr>
          <p:txBody>
            <a:bodyPr wrap="square" rtlCol="0">
              <a:spAutoFit/>
            </a:bodyPr>
            <a:lstStyle/>
            <a:p>
              <a:r>
                <a:rPr lang="en-US" sz="1050" dirty="0">
                  <a:hlinkClick r:id="rId4"/>
                </a:rPr>
                <a:t>http://</a:t>
              </a:r>
              <a:r>
                <a:rPr lang="en-US" sz="1050" dirty="0" err="1">
                  <a:hlinkClick r:id="rId4"/>
                </a:rPr>
                <a:t>people.emich.edu</a:t>
              </a:r>
              <a:r>
                <a:rPr lang="en-US" sz="1050" dirty="0">
                  <a:hlinkClick r:id="rId4"/>
                </a:rPr>
                <a:t>/mcliffo1/</a:t>
              </a:r>
              <a:r>
                <a:rPr lang="en-US" sz="1050" dirty="0" err="1">
                  <a:hlinkClick r:id="rId4"/>
                </a:rPr>
                <a:t>PollutionWebquest</a:t>
              </a:r>
              <a:r>
                <a:rPr lang="en-US" sz="1050" dirty="0">
                  <a:hlinkClick r:id="rId4"/>
                </a:rPr>
                <a:t>/</a:t>
              </a:r>
              <a:r>
                <a:rPr lang="en-US" sz="1050" dirty="0" err="1">
                  <a:hlinkClick r:id="rId4"/>
                </a:rPr>
                <a:t>AcidRain.html</a:t>
              </a:r>
              <a:endParaRPr lang="en-US" sz="1050" dirty="0"/>
            </a:p>
          </p:txBody>
        </p:sp>
      </p:grpSp>
      <p:pic>
        <p:nvPicPr>
          <p:cNvPr id="8" name="Picture 7"/>
          <p:cNvPicPr>
            <a:picLocks noChangeAspect="1"/>
          </p:cNvPicPr>
          <p:nvPr/>
        </p:nvPicPr>
        <p:blipFill>
          <a:blip r:embed="rId5"/>
          <a:stretch>
            <a:fillRect/>
          </a:stretch>
        </p:blipFill>
        <p:spPr>
          <a:xfrm>
            <a:off x="4495800" y="2404531"/>
            <a:ext cx="4470400" cy="2909977"/>
          </a:xfrm>
          <a:prstGeom prst="rect">
            <a:avLst/>
          </a:prstGeom>
        </p:spPr>
      </p:pic>
      <p:sp>
        <p:nvSpPr>
          <p:cNvPr id="2" name="TextBox 1"/>
          <p:cNvSpPr txBox="1"/>
          <p:nvPr/>
        </p:nvSpPr>
        <p:spPr>
          <a:xfrm>
            <a:off x="4724400" y="5283197"/>
            <a:ext cx="4070345" cy="277000"/>
          </a:xfrm>
          <a:prstGeom prst="rect">
            <a:avLst/>
          </a:prstGeom>
          <a:noFill/>
        </p:spPr>
        <p:txBody>
          <a:bodyPr wrap="none" rtlCol="0">
            <a:spAutoFit/>
          </a:bodyPr>
          <a:lstStyle/>
          <a:p>
            <a:r>
              <a:rPr lang="en-US" sz="1200" dirty="0" smtClean="0">
                <a:hlinkClick r:id="rId6"/>
              </a:rPr>
              <a:t>https://commons.wikimedia.org/wiki/File:Waterspecies.gif</a:t>
            </a:r>
            <a:endParaRPr lang="en-US" sz="1200" dirty="0"/>
          </a:p>
        </p:txBody>
      </p:sp>
    </p:spTree>
    <p:extLst>
      <p:ext uri="{BB962C8B-B14F-4D97-AF65-F5344CB8AC3E}">
        <p14:creationId xmlns:p14="http://schemas.microsoft.com/office/powerpoint/2010/main" val="1051367681"/>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r>
              <a:rPr lang="en-US" sz="3200" b="1">
                <a:latin typeface="Arial" charset="0"/>
                <a:ea typeface="ＭＳ Ｐゴシック" charset="0"/>
                <a:cs typeface="ＭＳ Ｐゴシック" charset="0"/>
              </a:rPr>
              <a:t>Acid Rain Effects on </a:t>
            </a:r>
            <a:br>
              <a:rPr lang="en-US" sz="3200" b="1">
                <a:latin typeface="Arial" charset="0"/>
                <a:ea typeface="ＭＳ Ｐゴシック" charset="0"/>
                <a:cs typeface="ＭＳ Ｐゴシック" charset="0"/>
              </a:rPr>
            </a:br>
            <a:r>
              <a:rPr lang="en-US" sz="3200" b="1">
                <a:latin typeface="Arial" charset="0"/>
                <a:ea typeface="ＭＳ Ｐゴシック" charset="0"/>
                <a:cs typeface="ＭＳ Ｐゴシック" charset="0"/>
              </a:rPr>
              <a:t>Buildings and Monuments</a:t>
            </a:r>
          </a:p>
        </p:txBody>
      </p:sp>
      <p:pic>
        <p:nvPicPr>
          <p:cNvPr id="13005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 y="1790700"/>
            <a:ext cx="3457575" cy="373380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30052"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00600" y="1752600"/>
            <a:ext cx="3527425" cy="381000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30053" name="Text Box 5"/>
          <p:cNvSpPr txBox="1">
            <a:spLocks noChangeArrowheads="1"/>
          </p:cNvSpPr>
          <p:nvPr/>
        </p:nvSpPr>
        <p:spPr bwMode="auto">
          <a:xfrm>
            <a:off x="746125" y="5599113"/>
            <a:ext cx="3371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i="1"/>
              <a:t>Sandstone figure in Germany</a:t>
            </a:r>
          </a:p>
          <a:p>
            <a:pPr algn="ctr" eaLnBrk="1" hangingPunct="1"/>
            <a:r>
              <a:rPr lang="en-US" sz="1800" b="1"/>
              <a:t>1908</a:t>
            </a:r>
          </a:p>
        </p:txBody>
      </p:sp>
      <p:sp>
        <p:nvSpPr>
          <p:cNvPr id="130054" name="Text Box 6"/>
          <p:cNvSpPr txBox="1">
            <a:spLocks noChangeArrowheads="1"/>
          </p:cNvSpPr>
          <p:nvPr/>
        </p:nvSpPr>
        <p:spPr bwMode="auto">
          <a:xfrm>
            <a:off x="5943600" y="5562600"/>
            <a:ext cx="1492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i="1"/>
              <a:t>Same figure</a:t>
            </a:r>
          </a:p>
          <a:p>
            <a:pPr algn="ctr" eaLnBrk="1" hangingPunct="1"/>
            <a:r>
              <a:rPr lang="en-US" sz="1800" b="1"/>
              <a:t>1968</a:t>
            </a: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ctrTitle"/>
          </p:nvPr>
        </p:nvSpPr>
        <p:spPr>
          <a:xfrm>
            <a:off x="304800" y="213708"/>
            <a:ext cx="8534400" cy="1470025"/>
          </a:xfrm>
        </p:spPr>
        <p:txBody>
          <a:bodyPr/>
          <a:lstStyle/>
          <a:p>
            <a:pPr eaLnBrk="1" hangingPunct="1"/>
            <a:r>
              <a:rPr lang="en-US" sz="3200" b="1" dirty="0" smtClean="0">
                <a:latin typeface="Arial" charset="0"/>
                <a:ea typeface="ＭＳ Ｐゴシック" charset="0"/>
                <a:cs typeface="ＭＳ Ｐゴシック" charset="0"/>
              </a:rPr>
              <a:t>Reducing Acid Rain</a:t>
            </a:r>
            <a:endParaRPr lang="en-US" sz="3200" b="1" dirty="0">
              <a:latin typeface="Arial" charset="0"/>
              <a:ea typeface="ＭＳ Ｐゴシック" charset="0"/>
              <a:cs typeface="ＭＳ Ｐゴシック" charset="0"/>
            </a:endParaRPr>
          </a:p>
        </p:txBody>
      </p:sp>
      <p:sp>
        <p:nvSpPr>
          <p:cNvPr id="125955" name="Rectangle 3"/>
          <p:cNvSpPr>
            <a:spLocks noGrp="1" noChangeArrowheads="1"/>
          </p:cNvSpPr>
          <p:nvPr>
            <p:ph type="subTitle" idx="1"/>
          </p:nvPr>
        </p:nvSpPr>
        <p:spPr>
          <a:xfrm>
            <a:off x="304800" y="1905000"/>
            <a:ext cx="8610600" cy="1752600"/>
          </a:xfrm>
        </p:spPr>
        <p:txBody>
          <a:bodyPr/>
          <a:lstStyle/>
          <a:p>
            <a:pPr algn="l" eaLnBrk="1" hangingPunct="1">
              <a:lnSpc>
                <a:spcPct val="80000"/>
              </a:lnSpc>
            </a:pPr>
            <a:r>
              <a:rPr lang="en-US" sz="2800" b="1" u="sng" dirty="0" smtClean="0">
                <a:latin typeface="Arial" charset="0"/>
                <a:ea typeface="ＭＳ Ｐゴシック" charset="0"/>
                <a:cs typeface="ＭＳ Ｐゴシック" charset="0"/>
              </a:rPr>
              <a:t>Main Sources:</a:t>
            </a:r>
            <a:endParaRPr lang="en-US" sz="2800" b="1" dirty="0">
              <a:latin typeface="Arial" charset="0"/>
              <a:ea typeface="ＭＳ Ｐゴシック" charset="0"/>
              <a:cs typeface="ＭＳ Ｐゴシック" charset="0"/>
            </a:endParaRPr>
          </a:p>
          <a:p>
            <a:pPr algn="l" eaLnBrk="1" hangingPunct="1">
              <a:lnSpc>
                <a:spcPct val="80000"/>
              </a:lnSpc>
            </a:pPr>
            <a:r>
              <a:rPr lang="en-US" sz="2400" b="1" dirty="0" smtClean="0">
                <a:latin typeface="Arial" charset="0"/>
                <a:ea typeface="ＭＳ Ｐゴシック" charset="0"/>
                <a:cs typeface="ＭＳ Ｐゴシック" charset="0"/>
              </a:rPr>
              <a:t>Power plants and automobiles </a:t>
            </a:r>
            <a:endParaRPr lang="en-US" sz="2400" b="1" dirty="0">
              <a:latin typeface="Arial" charset="0"/>
              <a:ea typeface="ＭＳ Ｐゴシック" charset="0"/>
              <a:cs typeface="ＭＳ Ｐゴシック" charset="0"/>
            </a:endParaRPr>
          </a:p>
          <a:p>
            <a:pPr algn="l" eaLnBrk="1" hangingPunct="1">
              <a:lnSpc>
                <a:spcPct val="80000"/>
              </a:lnSpc>
            </a:pPr>
            <a:endParaRPr lang="en-US" sz="2800" b="1" dirty="0">
              <a:latin typeface="Arial" charset="0"/>
              <a:ea typeface="ＭＳ Ｐゴシック" charset="0"/>
              <a:cs typeface="ＭＳ Ｐゴシック" charset="0"/>
            </a:endParaRPr>
          </a:p>
          <a:p>
            <a:pPr algn="l"/>
            <a:r>
              <a:rPr lang="en-US" sz="2800" b="1" u="sng" dirty="0" smtClean="0"/>
              <a:t>What can you do?</a:t>
            </a:r>
          </a:p>
          <a:p>
            <a:pPr algn="l"/>
            <a:r>
              <a:rPr lang="en-US" sz="2400" b="1" dirty="0" smtClean="0"/>
              <a:t>Turn off “stuff” when not in use; use only when needed.</a:t>
            </a:r>
          </a:p>
          <a:p>
            <a:pPr algn="l"/>
            <a:r>
              <a:rPr lang="en-US" sz="2400" b="1" dirty="0" smtClean="0"/>
              <a:t>Use and demand energy efficient products.</a:t>
            </a:r>
          </a:p>
          <a:p>
            <a:pPr algn="l"/>
            <a:r>
              <a:rPr lang="en-US" sz="2400" b="1" dirty="0" smtClean="0"/>
              <a:t>Use electronic gadgets only when you need them.</a:t>
            </a:r>
          </a:p>
          <a:p>
            <a:pPr algn="l"/>
            <a:r>
              <a:rPr lang="en-US" sz="2400" b="1" dirty="0" smtClean="0"/>
              <a:t>Carpool</a:t>
            </a:r>
            <a:r>
              <a:rPr lang="en-US" sz="2400" b="1" dirty="0"/>
              <a:t>, use public transportation, </a:t>
            </a:r>
            <a:r>
              <a:rPr lang="en-US" sz="2400" b="1" dirty="0" smtClean="0"/>
              <a:t>walk </a:t>
            </a:r>
            <a:r>
              <a:rPr lang="en-US" sz="2400" b="1" dirty="0"/>
              <a:t>or </a:t>
            </a:r>
            <a:r>
              <a:rPr lang="en-US" sz="2400" b="1" dirty="0" smtClean="0"/>
              <a:t>bicycle.</a:t>
            </a:r>
          </a:p>
          <a:p>
            <a:pPr algn="l"/>
            <a:r>
              <a:rPr lang="en-US" sz="2400" b="1" dirty="0" smtClean="0"/>
              <a:t>Drive low </a:t>
            </a:r>
            <a:r>
              <a:rPr lang="en-US" sz="2400" b="1" dirty="0" err="1"/>
              <a:t>NO</a:t>
            </a:r>
            <a:r>
              <a:rPr lang="en-US" sz="2400" b="1" baseline="-25000" dirty="0" err="1"/>
              <a:t>x</a:t>
            </a:r>
            <a:r>
              <a:rPr lang="en-US" sz="2400" b="1" dirty="0"/>
              <a:t> emissions</a:t>
            </a:r>
            <a:r>
              <a:rPr lang="en-US" sz="2400" b="1" dirty="0" smtClean="0"/>
              <a:t>, </a:t>
            </a:r>
            <a:r>
              <a:rPr lang="en-US" sz="2400" b="1" dirty="0"/>
              <a:t>properly </a:t>
            </a:r>
            <a:r>
              <a:rPr lang="en-US" sz="2400" b="1" dirty="0" smtClean="0"/>
              <a:t>maintained cars.</a:t>
            </a:r>
            <a:endParaRPr lang="en-US" sz="2400" b="1" dirty="0"/>
          </a:p>
        </p:txBody>
      </p:sp>
    </p:spTree>
    <p:extLst>
      <p:ext uri="{BB962C8B-B14F-4D97-AF65-F5344CB8AC3E}">
        <p14:creationId xmlns:p14="http://schemas.microsoft.com/office/powerpoint/2010/main" val="2147962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57200" y="265112"/>
            <a:ext cx="8229600" cy="563563"/>
          </a:xfrm>
        </p:spPr>
        <p:txBody>
          <a:bodyPr/>
          <a:lstStyle/>
          <a:p>
            <a:r>
              <a:rPr lang="en-US" sz="2800" b="1">
                <a:latin typeface="Arial" charset="0"/>
                <a:ea typeface="ＭＳ Ｐゴシック" charset="0"/>
                <a:cs typeface="ＭＳ Ｐゴシック" charset="0"/>
              </a:rPr>
              <a:t>Summary of Air Pollution</a:t>
            </a:r>
          </a:p>
        </p:txBody>
      </p:sp>
      <p:sp>
        <p:nvSpPr>
          <p:cNvPr id="132099" name="Text Box 3"/>
          <p:cNvSpPr txBox="1">
            <a:spLocks noChangeArrowheads="1"/>
          </p:cNvSpPr>
          <p:nvPr/>
        </p:nvSpPr>
        <p:spPr bwMode="auto">
          <a:xfrm>
            <a:off x="365125" y="950912"/>
            <a:ext cx="8397875" cy="560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Primary air pollutants include particulate matter PM, sulfur dioxide SO</a:t>
            </a:r>
            <a:r>
              <a:rPr lang="en-US" sz="2000" b="1" baseline="-25000" dirty="0"/>
              <a:t>2</a:t>
            </a:r>
            <a:r>
              <a:rPr lang="en-US" sz="2000" b="1" dirty="0"/>
              <a:t>, carbon monoxide CO, nitrogen oxides NO</a:t>
            </a:r>
            <a:r>
              <a:rPr lang="en-US" sz="2000" b="1" baseline="-25000" dirty="0"/>
              <a:t>X</a:t>
            </a:r>
            <a:r>
              <a:rPr lang="en-US" sz="2000" b="1" dirty="0"/>
              <a:t>, and volatile organic compounds VOC.  These are largely the result of fuel combustion processes.</a:t>
            </a:r>
          </a:p>
          <a:p>
            <a:pPr eaLnBrk="1" hangingPunct="1"/>
            <a:endParaRPr lang="en-US" sz="2000" b="1" dirty="0"/>
          </a:p>
          <a:p>
            <a:pPr eaLnBrk="1" hangingPunct="1"/>
            <a:endParaRPr lang="en-US" sz="2000" b="1" dirty="0"/>
          </a:p>
          <a:p>
            <a:pPr eaLnBrk="1" hangingPunct="1"/>
            <a:r>
              <a:rPr lang="en-US" sz="2000" b="1" dirty="0"/>
              <a:t>Pollution knows no boundaries. Global problem.</a:t>
            </a:r>
          </a:p>
          <a:p>
            <a:pPr eaLnBrk="1" hangingPunct="1"/>
            <a:endParaRPr lang="en-US" sz="2000" b="1" dirty="0"/>
          </a:p>
          <a:p>
            <a:pPr eaLnBrk="1" hangingPunct="1"/>
            <a:endParaRPr lang="en-US" sz="2000" b="1" dirty="0"/>
          </a:p>
          <a:p>
            <a:pPr eaLnBrk="1" hangingPunct="1"/>
            <a:r>
              <a:rPr lang="en-US" sz="2000" b="1" dirty="0"/>
              <a:t>London-type smog is caused by particles and sulfur from coal burning.  It is more prevalent in the eastern U.S.</a:t>
            </a:r>
          </a:p>
          <a:p>
            <a:pPr eaLnBrk="1" hangingPunct="1"/>
            <a:endParaRPr lang="en-US" sz="2000" b="1" dirty="0"/>
          </a:p>
          <a:p>
            <a:pPr eaLnBrk="1" hangingPunct="1"/>
            <a:endParaRPr lang="en-US" sz="2000" b="1" dirty="0"/>
          </a:p>
          <a:p>
            <a:pPr eaLnBrk="1" hangingPunct="1"/>
            <a:r>
              <a:rPr lang="en-US" sz="2000" b="1" dirty="0"/>
              <a:t>Photochemical smog (or L.A.-type smog) is caused by chemical reactions involving nitrogen oxides and volatile organic compounds.  It is found in regions with sunny climates since sunlight is necessary for the ozone creation.</a:t>
            </a:r>
          </a:p>
          <a:p>
            <a:pPr eaLnBrk="1" hangingPunct="1"/>
            <a:endParaRPr lang="en-US" sz="18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244475"/>
            <a:ext cx="8229600" cy="563563"/>
          </a:xfrm>
        </p:spPr>
        <p:txBody>
          <a:bodyPr/>
          <a:lstStyle/>
          <a:p>
            <a:r>
              <a:rPr lang="en-US" sz="2800" b="1" dirty="0">
                <a:latin typeface="Arial" charset="0"/>
                <a:ea typeface="ＭＳ Ｐゴシック" charset="0"/>
                <a:cs typeface="ＭＳ Ｐゴシック" charset="0"/>
              </a:rPr>
              <a:t>Summary of Air Pollution</a:t>
            </a:r>
          </a:p>
        </p:txBody>
      </p:sp>
      <p:sp>
        <p:nvSpPr>
          <p:cNvPr id="134147" name="Text Box 3"/>
          <p:cNvSpPr txBox="1">
            <a:spLocks noChangeArrowheads="1"/>
          </p:cNvSpPr>
          <p:nvPr/>
        </p:nvSpPr>
        <p:spPr bwMode="auto">
          <a:xfrm>
            <a:off x="381000" y="930275"/>
            <a:ext cx="8397875"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Every major city in the Southwest U.S. suffers from a photochemical smog problem because of meteorological conditions that trap air over the metro areas for long periods of time.  These include: </a:t>
            </a:r>
          </a:p>
          <a:p>
            <a:pPr eaLnBrk="1" hangingPunct="1"/>
            <a:r>
              <a:rPr lang="en-US" sz="2000" b="1" dirty="0"/>
              <a:t>		1) weak winds </a:t>
            </a:r>
          </a:p>
          <a:p>
            <a:pPr eaLnBrk="1" hangingPunct="1"/>
            <a:r>
              <a:rPr lang="en-US" sz="2000" b="1" dirty="0"/>
              <a:t>		2) Subsidence inversions</a:t>
            </a:r>
          </a:p>
          <a:p>
            <a:pPr eaLnBrk="1" hangingPunct="1"/>
            <a:r>
              <a:rPr lang="en-US" sz="2000" b="1" dirty="0"/>
              <a:t>		3) location in a basin or valley</a:t>
            </a:r>
          </a:p>
          <a:p>
            <a:pPr eaLnBrk="1" hangingPunct="1"/>
            <a:endParaRPr lang="en-US" sz="2000" b="1" dirty="0"/>
          </a:p>
          <a:p>
            <a:pPr eaLnBrk="1" hangingPunct="1"/>
            <a:endParaRPr lang="en-US" sz="2000" b="1" dirty="0"/>
          </a:p>
          <a:p>
            <a:pPr eaLnBrk="1" hangingPunct="1"/>
            <a:r>
              <a:rPr lang="en-US" sz="2000" b="1" dirty="0"/>
              <a:t>Air quality standards are defined by the federal government.  </a:t>
            </a:r>
          </a:p>
          <a:p>
            <a:pPr eaLnBrk="1" hangingPunct="1"/>
            <a:endParaRPr lang="en-US" sz="2000" b="1" dirty="0"/>
          </a:p>
          <a:p>
            <a:pPr eaLnBrk="1" hangingPunct="1"/>
            <a:endParaRPr lang="en-US" sz="2000" b="1" dirty="0"/>
          </a:p>
          <a:p>
            <a:pPr eaLnBrk="1" hangingPunct="1"/>
            <a:r>
              <a:rPr lang="en-US" sz="2000" b="1" dirty="0"/>
              <a:t>Air pollution has numerous negative effects on human health.  The air quality index </a:t>
            </a:r>
            <a:r>
              <a:rPr lang="en-US" sz="2000" b="1" dirty="0" smtClean="0"/>
              <a:t>AQI of EPA </a:t>
            </a:r>
            <a:r>
              <a:rPr lang="en-US" sz="2000" b="1" dirty="0"/>
              <a:t>gives a guide for the health effects of pollution and recommended actions.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57200" y="228600"/>
            <a:ext cx="8229600" cy="639763"/>
          </a:xfrm>
        </p:spPr>
        <p:txBody>
          <a:bodyPr/>
          <a:lstStyle/>
          <a:p>
            <a:r>
              <a:rPr lang="en-US" sz="2800" b="1" dirty="0">
                <a:latin typeface="Arial" charset="0"/>
                <a:ea typeface="ＭＳ Ｐゴシック" charset="0"/>
                <a:cs typeface="ＭＳ Ｐゴシック" charset="0"/>
              </a:rPr>
              <a:t>Summary of Acid Rain</a:t>
            </a:r>
          </a:p>
        </p:txBody>
      </p:sp>
      <p:sp>
        <p:nvSpPr>
          <p:cNvPr id="136195" name="Text Box 3"/>
          <p:cNvSpPr txBox="1">
            <a:spLocks noChangeArrowheads="1"/>
          </p:cNvSpPr>
          <p:nvPr/>
        </p:nvSpPr>
        <p:spPr bwMode="auto">
          <a:xfrm>
            <a:off x="304800" y="1001713"/>
            <a:ext cx="86106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Acid rain forms when sulfur dioxide and nitrogen oxides interact within a cloud water drop.  It is about 5 to 10 times more acidic than normal rain.</a:t>
            </a:r>
          </a:p>
          <a:p>
            <a:pPr eaLnBrk="1" hangingPunct="1"/>
            <a:endParaRPr lang="en-US" sz="2000" b="1" dirty="0"/>
          </a:p>
          <a:p>
            <a:pPr eaLnBrk="1" hangingPunct="1"/>
            <a:endParaRPr lang="en-US" sz="2000" b="1" dirty="0"/>
          </a:p>
          <a:p>
            <a:pPr eaLnBrk="1" hangingPunct="1"/>
            <a:r>
              <a:rPr lang="en-US" sz="2000" b="1" dirty="0"/>
              <a:t>Acid rain occurs downwind of pollution sources (mainly coal plants).  It causes damage to forests, aquatic ecosystems, and buildings and monuments.</a:t>
            </a:r>
          </a:p>
          <a:p>
            <a:pPr eaLnBrk="1" hangingPunct="1"/>
            <a:endParaRPr lang="en-US" sz="2000" b="1" dirty="0"/>
          </a:p>
          <a:p>
            <a:pPr eaLnBrk="1" hangingPunct="1"/>
            <a:endParaRPr lang="en-US" sz="2000" b="1" dirty="0"/>
          </a:p>
          <a:p>
            <a:pPr eaLnBrk="1" hangingPunct="1"/>
            <a:r>
              <a:rPr lang="en-US" sz="2000" b="1" dirty="0"/>
              <a:t>Acid rain provides damning evidence that air pollution from anthropogenic activities can affect large areas downwind of point sources of pollution.</a:t>
            </a:r>
          </a:p>
          <a:p>
            <a:pPr eaLnBrk="1" hangingPunct="1"/>
            <a:endParaRPr lang="en-US" sz="20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sz="4000" b="1" dirty="0">
                <a:solidFill>
                  <a:srgbClr val="000000"/>
                </a:solidFill>
                <a:latin typeface="Times" charset="0"/>
                <a:ea typeface="ＭＳ Ｐゴシック" charset="0"/>
                <a:cs typeface="ＭＳ Ｐゴシック" charset="0"/>
              </a:rPr>
              <a:t>Assignment for Next Lecture</a:t>
            </a:r>
            <a:r>
              <a:rPr lang="en-US" sz="4000" b="1" dirty="0">
                <a:solidFill>
                  <a:srgbClr val="FF0000"/>
                </a:solidFill>
                <a:latin typeface="Times" charset="0"/>
                <a:ea typeface="ＭＳ Ｐゴシック" charset="0"/>
                <a:cs typeface="ＭＳ Ｐゴシック" charset="0"/>
              </a:rPr>
              <a:t/>
            </a:r>
            <a:br>
              <a:rPr lang="en-US" sz="4000" b="1" dirty="0">
                <a:solidFill>
                  <a:srgbClr val="FF0000"/>
                </a:solidFill>
                <a:latin typeface="Times" charset="0"/>
                <a:ea typeface="ＭＳ Ｐゴシック" charset="0"/>
                <a:cs typeface="ＭＳ Ｐゴシック" charset="0"/>
              </a:rPr>
            </a:br>
            <a:r>
              <a:rPr lang="en-US" sz="3600" b="1" i="1" dirty="0">
                <a:solidFill>
                  <a:srgbClr val="FF0000"/>
                </a:solidFill>
                <a:latin typeface="Times" charset="0"/>
                <a:ea typeface="ＭＳ Ｐゴシック" charset="0"/>
                <a:cs typeface="ＭＳ Ｐゴシック" charset="0"/>
              </a:rPr>
              <a:t>Ozone Hole, Climate Change</a:t>
            </a:r>
            <a:endParaRPr lang="en-US" sz="4000" b="1" dirty="0">
              <a:latin typeface="Arial" charset="0"/>
              <a:ea typeface="ＭＳ Ｐゴシック" charset="0"/>
              <a:cs typeface="ＭＳ Ｐゴシック" charset="0"/>
            </a:endParaRPr>
          </a:p>
        </p:txBody>
      </p:sp>
      <p:sp>
        <p:nvSpPr>
          <p:cNvPr id="163843" name="Rectangle 3"/>
          <p:cNvSpPr>
            <a:spLocks noGrp="1" noChangeArrowheads="1"/>
          </p:cNvSpPr>
          <p:nvPr>
            <p:ph type="body" idx="1"/>
          </p:nvPr>
        </p:nvSpPr>
        <p:spPr/>
        <p:txBody>
          <a:bodyPr/>
          <a:lstStyle/>
          <a:p>
            <a:pPr>
              <a:lnSpc>
                <a:spcPct val="90000"/>
              </a:lnSpc>
            </a:pPr>
            <a:r>
              <a:rPr lang="en-US" sz="2800" b="1" dirty="0">
                <a:solidFill>
                  <a:srgbClr val="000090"/>
                </a:solidFill>
                <a:latin typeface="Times" charset="0"/>
                <a:ea typeface="ＭＳ Ｐゴシック" charset="0"/>
                <a:cs typeface="ＭＳ Ｐゴシック" charset="0"/>
              </a:rPr>
              <a:t>Reading- </a:t>
            </a:r>
            <a:r>
              <a:rPr lang="en-US" sz="2800" b="1" dirty="0">
                <a:solidFill>
                  <a:srgbClr val="FF0000"/>
                </a:solidFill>
                <a:latin typeface="Times" charset="0"/>
                <a:ea typeface="ＭＳ Ｐゴシック" charset="0"/>
                <a:cs typeface="ＭＳ Ｐゴシック" charset="0"/>
              </a:rPr>
              <a:t>Ahrens</a:t>
            </a:r>
          </a:p>
          <a:p>
            <a:pPr lvl="1">
              <a:lnSpc>
                <a:spcPct val="90000"/>
              </a:lnSpc>
              <a:buFontTx/>
              <a:buNone/>
            </a:pPr>
            <a:r>
              <a:rPr lang="en-US" dirty="0" smtClean="0">
                <a:solidFill>
                  <a:srgbClr val="000000"/>
                </a:solidFill>
                <a:latin typeface="Times" charset="0"/>
                <a:ea typeface="ＭＳ Ｐゴシック" charset="0"/>
              </a:rPr>
              <a:t>Pg. 438-442;</a:t>
            </a:r>
            <a:r>
              <a:rPr lang="en-US" dirty="0" smtClean="0">
                <a:solidFill>
                  <a:srgbClr val="000000"/>
                </a:solidFill>
                <a:latin typeface="Times"/>
                <a:ea typeface="ＭＳ Ｐゴシック" charset="0"/>
                <a:cs typeface="Times"/>
              </a:rPr>
              <a:t> </a:t>
            </a:r>
          </a:p>
          <a:p>
            <a:pPr lvl="1">
              <a:lnSpc>
                <a:spcPct val="90000"/>
              </a:lnSpc>
              <a:buFontTx/>
              <a:buNone/>
            </a:pPr>
            <a:r>
              <a:rPr lang="en-US" dirty="0" smtClean="0">
                <a:solidFill>
                  <a:srgbClr val="000000"/>
                </a:solidFill>
                <a:latin typeface="Times"/>
                <a:ea typeface="ＭＳ Ｐゴシック" charset="0"/>
                <a:cs typeface="Times"/>
              </a:rPr>
              <a:t>Pg. </a:t>
            </a:r>
            <a:r>
              <a:rPr lang="en-US" dirty="0" smtClean="0">
                <a:latin typeface="Times"/>
                <a:cs typeface="Times"/>
              </a:rPr>
              <a:t>397</a:t>
            </a:r>
            <a:r>
              <a:rPr lang="en-US" dirty="0">
                <a:latin typeface="Times"/>
                <a:cs typeface="Times"/>
              </a:rPr>
              <a:t>-428</a:t>
            </a:r>
            <a:endParaRPr lang="en-US" dirty="0">
              <a:solidFill>
                <a:srgbClr val="000000"/>
              </a:solidFill>
              <a:latin typeface="Times"/>
              <a:ea typeface="ＭＳ Ｐゴシック" charset="0"/>
              <a:cs typeface="Times"/>
            </a:endParaRPr>
          </a:p>
          <a:p>
            <a:pPr>
              <a:lnSpc>
                <a:spcPct val="90000"/>
              </a:lnSpc>
              <a:buFontTx/>
              <a:buNone/>
            </a:pPr>
            <a:endParaRPr lang="en-US" sz="2800" dirty="0">
              <a:latin typeface="Times" charset="0"/>
              <a:ea typeface="ＭＳ Ｐゴシック" charset="0"/>
              <a:cs typeface="ＭＳ Ｐゴシック" charset="0"/>
            </a:endParaRPr>
          </a:p>
          <a:p>
            <a:pPr>
              <a:lnSpc>
                <a:spcPct val="90000"/>
              </a:lnSpc>
            </a:pPr>
            <a:r>
              <a:rPr lang="en-US" sz="2800" b="1" dirty="0" smtClean="0">
                <a:solidFill>
                  <a:srgbClr val="000090"/>
                </a:solidFill>
                <a:latin typeface="Times" charset="0"/>
                <a:ea typeface="ＭＳ Ｐゴシック" charset="0"/>
                <a:cs typeface="ＭＳ Ｐゴシック" charset="0"/>
              </a:rPr>
              <a:t>“Questions for Review” -</a:t>
            </a:r>
            <a:r>
              <a:rPr lang="en-US" sz="2800" b="1" dirty="0" smtClean="0">
                <a:latin typeface="Times" charset="0"/>
                <a:ea typeface="ＭＳ Ｐゴシック" charset="0"/>
                <a:cs typeface="ＭＳ Ｐゴシック" charset="0"/>
              </a:rPr>
              <a:t> </a:t>
            </a:r>
            <a:r>
              <a:rPr lang="en-US" sz="2800" b="1" dirty="0">
                <a:solidFill>
                  <a:srgbClr val="FF0000"/>
                </a:solidFill>
                <a:latin typeface="Times" charset="0"/>
                <a:ea typeface="ＭＳ Ｐゴシック" charset="0"/>
                <a:cs typeface="ＭＳ Ｐゴシック" charset="0"/>
              </a:rPr>
              <a:t>Ahrens</a:t>
            </a:r>
          </a:p>
          <a:p>
            <a:pPr lvl="1">
              <a:lnSpc>
                <a:spcPct val="90000"/>
              </a:lnSpc>
              <a:buFontTx/>
              <a:buNone/>
            </a:pPr>
            <a:r>
              <a:rPr lang="en-US" dirty="0" smtClean="0">
                <a:solidFill>
                  <a:srgbClr val="000000"/>
                </a:solidFill>
                <a:latin typeface="Times" charset="0"/>
                <a:ea typeface="ＭＳ Ｐゴシック" charset="0"/>
              </a:rPr>
              <a:t>Pg. 458: 14.10, 14.11</a:t>
            </a:r>
          </a:p>
          <a:p>
            <a:pPr lvl="1">
              <a:lnSpc>
                <a:spcPct val="90000"/>
              </a:lnSpc>
              <a:buFontTx/>
              <a:buNone/>
            </a:pPr>
            <a:r>
              <a:rPr lang="en-US" dirty="0" smtClean="0">
                <a:solidFill>
                  <a:srgbClr val="000000"/>
                </a:solidFill>
                <a:latin typeface="Times" charset="0"/>
                <a:ea typeface="ＭＳ Ｐゴシック" charset="0"/>
              </a:rPr>
              <a:t>Pg. 428: 13.5, 13.6, 13.7, 13.8, 13.12</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Custom 7">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B4FF"/>
      </a:hlink>
      <a:folHlink>
        <a:srgbClr val="00C9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25815</TotalTime>
  <Words>2773</Words>
  <Application>Microsoft Macintosh PowerPoint</Application>
  <PresentationFormat>On-screen Show (4:3)</PresentationFormat>
  <Paragraphs>463</Paragraphs>
  <Slides>61</Slides>
  <Notes>53</Notes>
  <HiddenSlides>1</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Default Design</vt:lpstr>
      <vt:lpstr>ATMO 170  Air Pollution Meteorology Smog ✓                                     Particulate Matter ✓ Acid Rain ✓                            Ozone Depletion</vt:lpstr>
      <vt:lpstr>What is Air Pollution?</vt:lpstr>
      <vt:lpstr>AMS Glossary of Meteorology</vt:lpstr>
      <vt:lpstr>Beijing on the day after a rainy day  and on a sunny but smoggy day</vt:lpstr>
      <vt:lpstr>Brief History: London Death Fog</vt:lpstr>
      <vt:lpstr>Air pollution from burning of coal</vt:lpstr>
      <vt:lpstr>The U.S. passed its air pollution control act in 1955.</vt:lpstr>
      <vt:lpstr>PowerPoint Presentation</vt:lpstr>
      <vt:lpstr>Pollution from vehicle transportation sources was a rapidly growing problem</vt:lpstr>
      <vt:lpstr>PowerPoint Presentation</vt:lpstr>
      <vt:lpstr>PowerPoint Presentation</vt:lpstr>
      <vt:lpstr>Pollution controls on vehicles</vt:lpstr>
      <vt:lpstr>Even with the Clean Air Act and oversight by the EPA, air pollution is still a big problem in the U.S. today.</vt:lpstr>
      <vt:lpstr>You’ve got to have a car in L.A.</vt:lpstr>
      <vt:lpstr>What is the environmental consequence?</vt:lpstr>
      <vt:lpstr>Photochemical smog (Los Angeles type smog)</vt:lpstr>
      <vt:lpstr>But photochemical smog is not unique to Los Angeles, it occurs in every major city in the Southwest U.S.</vt:lpstr>
      <vt:lpstr>PowerPoint Presentation</vt:lpstr>
      <vt:lpstr>And you can’t escape it if you  leave the cities either…</vt:lpstr>
      <vt:lpstr>Two types of air pollutants</vt:lpstr>
      <vt:lpstr>PowerPoint Presentation</vt:lpstr>
      <vt:lpstr>Primary Pollutants</vt:lpstr>
      <vt:lpstr>Primary Pollutants</vt:lpstr>
      <vt:lpstr>PM2.5 concentration for 2011-2006</vt:lpstr>
      <vt:lpstr>More Anthropogenic Primary Pollutants</vt:lpstr>
      <vt:lpstr>Emissions and sources of primary pollutants.</vt:lpstr>
      <vt:lpstr>How do nitrogen oxides (NOx) and volatile organic compounds (VOCs) make photochemical smog?</vt:lpstr>
      <vt:lpstr>PowerPoint Presentation</vt:lpstr>
      <vt:lpstr>   Favorable factors for ozone air pollution        in Southwest U.S.</vt:lpstr>
      <vt:lpstr>Topographic influence</vt:lpstr>
      <vt:lpstr>Phoenix is a LOT like Los Angeles!</vt:lpstr>
      <vt:lpstr>But if you think it is bad in the U.S.,  other parts of the world are worse, a WHOLE LOT worse</vt:lpstr>
      <vt:lpstr>Meet Mexico City: THE WORST place for air pollution in North America</vt:lpstr>
      <vt:lpstr>And Mexico City can’t hold a candle to </vt:lpstr>
      <vt:lpstr>PowerPoint Presentation</vt:lpstr>
      <vt:lpstr>National Ambient Air Quality Standards</vt:lpstr>
      <vt:lpstr>Non-Attainment Counties</vt:lpstr>
      <vt:lpstr>Health Effects of Polluted Air AQI = 100% (ratio of actual/acceptable) levels</vt:lpstr>
      <vt:lpstr>PowerPoint Presentation</vt:lpstr>
      <vt:lpstr>PowerPoint Presentation</vt:lpstr>
      <vt:lpstr>PowerPoint Presentation</vt:lpstr>
      <vt:lpstr>Summary of Air Pollution</vt:lpstr>
      <vt:lpstr>Summary of Air Pollution</vt:lpstr>
      <vt:lpstr>Next regional-scale air pollution topic we’ll cover is acid rain.</vt:lpstr>
      <vt:lpstr>Assignment for Next Lecture Ozone Hole, Climate Change</vt:lpstr>
      <vt:lpstr>PowerPoint Presentation</vt:lpstr>
      <vt:lpstr>Brief Review of Basic Chemistry of  Acids and Bases</vt:lpstr>
      <vt:lpstr>pH Scale: Degree of Acidity and Alkalinity </vt:lpstr>
      <vt:lpstr>pH Scale: Degree of Acidity and Alkalinity </vt:lpstr>
      <vt:lpstr>Chemistry Acid Rain</vt:lpstr>
      <vt:lpstr>SO2 and NOX sources </vt:lpstr>
      <vt:lpstr>Coal Burning Power Plants in U.S.</vt:lpstr>
      <vt:lpstr>Acid Rain in the U.S.</vt:lpstr>
      <vt:lpstr>Acid Rain in the U.S.</vt:lpstr>
      <vt:lpstr>Acid Rain Impacts</vt:lpstr>
      <vt:lpstr>Acid Rain Effects on  Buildings and Monuments</vt:lpstr>
      <vt:lpstr>Reducing Acid Rain</vt:lpstr>
      <vt:lpstr>Summary of Air Pollution</vt:lpstr>
      <vt:lpstr>Summary of Air Pollution</vt:lpstr>
      <vt:lpstr>Summary of Acid Rain</vt:lpstr>
      <vt:lpstr>Assignment for Next Lecture Ozone Hole, Climate Change</vt:lpstr>
    </vt:vector>
  </TitlesOfParts>
  <Company>DrM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NATS 101  Section 4: Lecture 30</dc:title>
  <dc:creator>DrM</dc:creator>
  <cp:lastModifiedBy>Steven Mullen</cp:lastModifiedBy>
  <cp:revision>187</cp:revision>
  <dcterms:created xsi:type="dcterms:W3CDTF">2011-11-20T05:34:49Z</dcterms:created>
  <dcterms:modified xsi:type="dcterms:W3CDTF">2019-04-12T21:45:12Z</dcterms:modified>
</cp:coreProperties>
</file>