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71"/>
  </p:notesMasterIdLst>
  <p:sldIdLst>
    <p:sldId id="330" r:id="rId2"/>
    <p:sldId id="291" r:id="rId3"/>
    <p:sldId id="299" r:id="rId4"/>
    <p:sldId id="328" r:id="rId5"/>
    <p:sldId id="329" r:id="rId6"/>
    <p:sldId id="258" r:id="rId7"/>
    <p:sldId id="448" r:id="rId8"/>
    <p:sldId id="262" r:id="rId9"/>
    <p:sldId id="263" r:id="rId10"/>
    <p:sldId id="346" r:id="rId11"/>
    <p:sldId id="264" r:id="rId12"/>
    <p:sldId id="453" r:id="rId13"/>
    <p:sldId id="479" r:id="rId14"/>
    <p:sldId id="483" r:id="rId15"/>
    <p:sldId id="265" r:id="rId16"/>
    <p:sldId id="266" r:id="rId17"/>
    <p:sldId id="267" r:id="rId18"/>
    <p:sldId id="268" r:id="rId19"/>
    <p:sldId id="455" r:id="rId20"/>
    <p:sldId id="270" r:id="rId21"/>
    <p:sldId id="456" r:id="rId22"/>
    <p:sldId id="391" r:id="rId23"/>
    <p:sldId id="457" r:id="rId24"/>
    <p:sldId id="441" r:id="rId25"/>
    <p:sldId id="442" r:id="rId26"/>
    <p:sldId id="446" r:id="rId27"/>
    <p:sldId id="476" r:id="rId28"/>
    <p:sldId id="276" r:id="rId29"/>
    <p:sldId id="459" r:id="rId30"/>
    <p:sldId id="278" r:id="rId31"/>
    <p:sldId id="460" r:id="rId32"/>
    <p:sldId id="464" r:id="rId33"/>
    <p:sldId id="396" r:id="rId34"/>
    <p:sldId id="284" r:id="rId35"/>
    <p:sldId id="465" r:id="rId36"/>
    <p:sldId id="287" r:id="rId37"/>
    <p:sldId id="475" r:id="rId38"/>
    <p:sldId id="473" r:id="rId39"/>
    <p:sldId id="288" r:id="rId40"/>
    <p:sldId id="474" r:id="rId41"/>
    <p:sldId id="289" r:id="rId42"/>
    <p:sldId id="332" r:id="rId43"/>
    <p:sldId id="467" r:id="rId44"/>
    <p:sldId id="478" r:id="rId45"/>
    <p:sldId id="481" r:id="rId46"/>
    <p:sldId id="482" r:id="rId47"/>
    <p:sldId id="486" r:id="rId48"/>
    <p:sldId id="487" r:id="rId49"/>
    <p:sldId id="488" r:id="rId50"/>
    <p:sldId id="325" r:id="rId51"/>
    <p:sldId id="480" r:id="rId52"/>
    <p:sldId id="295" r:id="rId53"/>
    <p:sldId id="296" r:id="rId54"/>
    <p:sldId id="469" r:id="rId55"/>
    <p:sldId id="470" r:id="rId56"/>
    <p:sldId id="427" r:id="rId57"/>
    <p:sldId id="428" r:id="rId58"/>
    <p:sldId id="471" r:id="rId59"/>
    <p:sldId id="429" r:id="rId60"/>
    <p:sldId id="430" r:id="rId61"/>
    <p:sldId id="484" r:id="rId62"/>
    <p:sldId id="485" r:id="rId63"/>
    <p:sldId id="431" r:id="rId64"/>
    <p:sldId id="303" r:id="rId65"/>
    <p:sldId id="390" r:id="rId66"/>
    <p:sldId id="342" r:id="rId67"/>
    <p:sldId id="343" r:id="rId68"/>
    <p:sldId id="344" r:id="rId69"/>
    <p:sldId id="341" r:id="rId7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B3FA"/>
    <a:srgbClr val="4BCEFA"/>
    <a:srgbClr val="D2A600"/>
    <a:srgbClr val="2282FA"/>
    <a:srgbClr val="064FFA"/>
    <a:srgbClr val="5FF8FB"/>
    <a:srgbClr val="EE8F90"/>
    <a:srgbClr val="E62E25"/>
    <a:srgbClr val="23617B"/>
    <a:srgbClr val="8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42" autoAdjust="0"/>
    <p:restoredTop sz="90986" autoAdjust="0"/>
  </p:normalViewPr>
  <p:slideViewPr>
    <p:cSldViewPr>
      <p:cViewPr varScale="1">
        <p:scale>
          <a:sx n="112" d="100"/>
          <a:sy n="112" d="100"/>
        </p:scale>
        <p:origin x="116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95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54AF53E-ECF3-A141-8BFE-78E2AD820E65}" type="slidenum">
              <a:rPr lang="en-US"/>
              <a:pPr/>
              <a:t>‹#›</a:t>
            </a:fld>
            <a:endParaRPr lang="en-US"/>
          </a:p>
        </p:txBody>
      </p:sp>
    </p:spTree>
    <p:extLst>
      <p:ext uri="{BB962C8B-B14F-4D97-AF65-F5344CB8AC3E}">
        <p14:creationId xmlns:p14="http://schemas.microsoft.com/office/powerpoint/2010/main" val="37916615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FEFB81F-47A1-4A41-878E-0414AA2BF1B5}" type="slidenum">
              <a:rPr lang="en-US" sz="1200"/>
              <a:pPr/>
              <a:t>1</a:t>
            </a:fld>
            <a:endParaRPr lang="en-US" sz="1200"/>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 of Satellites</a:t>
            </a:r>
          </a:p>
          <a:p>
            <a:r>
              <a:rPr lang="en-US" dirty="0"/>
              <a:t>- Geostationary with respect to the earth’s surface.</a:t>
            </a:r>
          </a:p>
          <a:p>
            <a:r>
              <a:rPr lang="en-US" dirty="0"/>
              <a:t>- Polar Orbit: (almost) over the North Pole and South Pole.</a:t>
            </a:r>
          </a:p>
          <a:p>
            <a:endParaRPr lang="en-US" dirty="0"/>
          </a:p>
          <a:p>
            <a:r>
              <a:rPr lang="en-US" dirty="0"/>
              <a:t>Types of Images</a:t>
            </a:r>
          </a:p>
          <a:p>
            <a:r>
              <a:rPr lang="en-US" dirty="0"/>
              <a:t>- Visible (eyeball), Infrared (energy emitted by earth to space), and touch on Water Vapor (limited IR emission)</a:t>
            </a:r>
          </a:p>
          <a:p>
            <a:endParaRPr lang="en-US" dirty="0"/>
          </a:p>
          <a:p>
            <a:r>
              <a:rPr lang="en-US" dirty="0"/>
              <a:t>Tangentially touch on Interpretation of Satellite Imagery</a:t>
            </a:r>
          </a:p>
        </p:txBody>
      </p:sp>
      <p:sp>
        <p:nvSpPr>
          <p:cNvPr id="4" name="Slide Number Placeholder 3"/>
          <p:cNvSpPr>
            <a:spLocks noGrp="1"/>
          </p:cNvSpPr>
          <p:nvPr>
            <p:ph type="sldNum" sz="quarter" idx="5"/>
          </p:nvPr>
        </p:nvSpPr>
        <p:spPr/>
        <p:txBody>
          <a:bodyPr/>
          <a:lstStyle/>
          <a:p>
            <a:fld id="{EE5ADC24-668B-304F-B016-419646D38488}" type="slidenum">
              <a:rPr lang="en-US" smtClean="0"/>
              <a:t>2</a:t>
            </a:fld>
            <a:endParaRPr lang="en-US"/>
          </a:p>
        </p:txBody>
      </p:sp>
    </p:spTree>
    <p:extLst>
      <p:ext uri="{BB962C8B-B14F-4D97-AF65-F5344CB8AC3E}">
        <p14:creationId xmlns:p14="http://schemas.microsoft.com/office/powerpoint/2010/main" val="251988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Addressed to varying degree</a:t>
            </a:r>
          </a:p>
        </p:txBody>
      </p:sp>
      <p:sp>
        <p:nvSpPr>
          <p:cNvPr id="4" name="Slide Number Placeholder 3"/>
          <p:cNvSpPr>
            <a:spLocks noGrp="1"/>
          </p:cNvSpPr>
          <p:nvPr>
            <p:ph type="sldNum" sz="quarter" idx="5"/>
          </p:nvPr>
        </p:nvSpPr>
        <p:spPr/>
        <p:txBody>
          <a:bodyPr/>
          <a:lstStyle/>
          <a:p>
            <a:fld id="{EE5ADC24-668B-304F-B016-419646D38488}" type="slidenum">
              <a:rPr lang="en-US" smtClean="0"/>
              <a:t>3</a:t>
            </a:fld>
            <a:endParaRPr lang="en-US"/>
          </a:p>
        </p:txBody>
      </p:sp>
    </p:spTree>
    <p:extLst>
      <p:ext uri="{BB962C8B-B14F-4D97-AF65-F5344CB8AC3E}">
        <p14:creationId xmlns:p14="http://schemas.microsoft.com/office/powerpoint/2010/main" val="3145580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016B15B-3FA1-154E-8D6A-97B056632E8B}" type="slidenum">
              <a:rPr lang="en-US" sz="1200"/>
              <a:pPr/>
              <a:t>4</a:t>
            </a:fld>
            <a:endParaRPr lang="en-US" sz="1200"/>
          </a:p>
        </p:txBody>
      </p:sp>
      <p:sp>
        <p:nvSpPr>
          <p:cNvPr id="27651"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27652"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eaLnBrk="1" hangingPunct="1"/>
            <a:endParaRPr lang="en-US">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72352AC-80CC-464E-AEE0-DA8A37990FFE}" type="slidenum">
              <a:rPr lang="en-US" sz="1200"/>
              <a:pPr/>
              <a:t>5</a:t>
            </a:fld>
            <a:endParaRPr lang="en-US" sz="1200"/>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1D1410A-51A6-6342-BFCD-461923EF70D2}" type="slidenum">
              <a:rPr lang="en-US" sz="1200"/>
              <a:pPr/>
              <a:t>6</a:t>
            </a:fld>
            <a:endParaRPr lang="en-US" sz="1200"/>
          </a:p>
        </p:txBody>
      </p:sp>
      <p:sp>
        <p:nvSpPr>
          <p:cNvPr id="3174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174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C22FE03-8C64-B64A-A52D-6B7E35BB0A09}" type="slidenum">
              <a:rPr lang="en-US" sz="1200"/>
              <a:pPr/>
              <a:t>7</a:t>
            </a:fld>
            <a:endParaRPr lang="en-US" sz="1200"/>
          </a:p>
        </p:txBody>
      </p:sp>
      <p:sp>
        <p:nvSpPr>
          <p:cNvPr id="3584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584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F54EB1D-AC1F-9549-A607-45F1A5682D38}" type="slidenum">
              <a:rPr lang="en-US" sz="1200"/>
              <a:pPr/>
              <a:t>8</a:t>
            </a:fld>
            <a:endParaRPr lang="en-US" sz="1200"/>
          </a:p>
        </p:txBody>
      </p:sp>
      <p:sp>
        <p:nvSpPr>
          <p:cNvPr id="3993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994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0E75934-9B36-9841-B2B8-89A37FDB7A4A}" type="slidenum">
              <a:rPr lang="en-US" sz="1200"/>
              <a:pPr/>
              <a:t>9</a:t>
            </a:fld>
            <a:endParaRPr lang="en-US" sz="1200"/>
          </a:p>
        </p:txBody>
      </p:sp>
      <p:sp>
        <p:nvSpPr>
          <p:cNvPr id="419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19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8849124-1187-AB45-804E-6281552EDA69}" type="slidenum">
              <a:rPr lang="en-US" sz="1200"/>
              <a:pPr/>
              <a:t>11</a:t>
            </a:fld>
            <a:endParaRPr lang="en-US" sz="1200"/>
          </a:p>
        </p:txBody>
      </p:sp>
      <p:sp>
        <p:nvSpPr>
          <p:cNvPr id="460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60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2B8265A-2FA2-CC49-9234-556BA25AD939}" type="slidenum">
              <a:rPr lang="en-US" sz="1200"/>
              <a:pPr/>
              <a:t>15</a:t>
            </a:fld>
            <a:endParaRPr lang="en-US" sz="1200"/>
          </a:p>
        </p:txBody>
      </p:sp>
      <p:sp>
        <p:nvSpPr>
          <p:cNvPr id="4813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813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9E257E9-1D70-5549-A480-18D3304C8775}" type="slidenum">
              <a:rPr lang="en-US" sz="1200"/>
              <a:pPr/>
              <a:t>16</a:t>
            </a:fld>
            <a:endParaRPr lang="en-US" sz="1200"/>
          </a:p>
        </p:txBody>
      </p:sp>
      <p:sp>
        <p:nvSpPr>
          <p:cNvPr id="5017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018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9787530-506C-4C44-86A0-320ACA2D1C24}" type="slidenum">
              <a:rPr lang="en-US" sz="1200"/>
              <a:pPr/>
              <a:t>17</a:t>
            </a:fld>
            <a:endParaRPr lang="en-US" sz="1200"/>
          </a:p>
        </p:txBody>
      </p:sp>
      <p:sp>
        <p:nvSpPr>
          <p:cNvPr id="5222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222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DD74DD6-3A8A-7447-A2B1-DF8922313CBC}" type="slidenum">
              <a:rPr lang="en-US" sz="1200"/>
              <a:pPr/>
              <a:t>18</a:t>
            </a:fld>
            <a:endParaRPr lang="en-US" sz="1200"/>
          </a:p>
        </p:txBody>
      </p:sp>
      <p:sp>
        <p:nvSpPr>
          <p:cNvPr id="542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427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5E6F9DF-F93A-E845-820B-B91E76499FC3}" type="slidenum">
              <a:rPr lang="en-US" sz="1200"/>
              <a:pPr/>
              <a:t>19</a:t>
            </a:fld>
            <a:endParaRPr lang="en-US" sz="1200"/>
          </a:p>
        </p:txBody>
      </p:sp>
      <p:sp>
        <p:nvSpPr>
          <p:cNvPr id="563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63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AB37D9D-8E62-EC42-8C7F-3390BE2D1B71}" type="slidenum">
              <a:rPr lang="en-US" sz="1200"/>
              <a:pPr/>
              <a:t>20</a:t>
            </a:fld>
            <a:endParaRPr lang="en-US" sz="1200"/>
          </a:p>
        </p:txBody>
      </p:sp>
      <p:sp>
        <p:nvSpPr>
          <p:cNvPr id="583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83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A718146-C3F6-444E-859A-CC58891927ED}" type="slidenum">
              <a:rPr lang="en-US" sz="1200"/>
              <a:pPr/>
              <a:t>21</a:t>
            </a:fld>
            <a:endParaRPr lang="en-US" sz="1200"/>
          </a:p>
        </p:txBody>
      </p:sp>
      <p:sp>
        <p:nvSpPr>
          <p:cNvPr id="6246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246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2D748A-974F-7849-BE5D-4D788CCB9898}" type="slidenum">
              <a:rPr lang="en-US" sz="1200"/>
              <a:pPr/>
              <a:t>22</a:t>
            </a:fld>
            <a:endParaRPr lang="en-US" sz="1200"/>
          </a:p>
        </p:txBody>
      </p:sp>
      <p:sp>
        <p:nvSpPr>
          <p:cNvPr id="6451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451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2D618B-B73F-1742-9154-5D440A2F27CD}" type="slidenum">
              <a:rPr lang="en-US" sz="1200"/>
              <a:pPr/>
              <a:t>23</a:t>
            </a:fld>
            <a:endParaRPr lang="en-US" sz="1200"/>
          </a:p>
        </p:txBody>
      </p:sp>
      <p:sp>
        <p:nvSpPr>
          <p:cNvPr id="6656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656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1C268ED-6F4B-7748-8D36-338530042054}" type="slidenum">
              <a:rPr lang="en-US" sz="1200"/>
              <a:pPr/>
              <a:t>25</a:t>
            </a:fld>
            <a:endParaRPr lang="en-US" sz="1200"/>
          </a:p>
        </p:txBody>
      </p:sp>
      <p:sp>
        <p:nvSpPr>
          <p:cNvPr id="686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1C268ED-6F4B-7748-8D36-338530042054}" type="slidenum">
              <a:rPr lang="en-US" sz="1200"/>
              <a:pPr/>
              <a:t>26</a:t>
            </a:fld>
            <a:endParaRPr lang="en-US" sz="1200"/>
          </a:p>
        </p:txBody>
      </p:sp>
      <p:sp>
        <p:nvSpPr>
          <p:cNvPr id="686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C18230D-C1AE-694E-9403-3117564F3AF2}" type="slidenum">
              <a:rPr lang="en-US" sz="1200"/>
              <a:pPr/>
              <a:t>28</a:t>
            </a:fld>
            <a:endParaRPr lang="en-US" sz="1200"/>
          </a:p>
        </p:txBody>
      </p:sp>
      <p:sp>
        <p:nvSpPr>
          <p:cNvPr id="7065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066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1C5882E-8832-4A47-A0C1-551B0E7524C5}" type="slidenum">
              <a:rPr lang="en-US" sz="1200"/>
              <a:pPr/>
              <a:t>29</a:t>
            </a:fld>
            <a:endParaRPr lang="en-US" sz="1200"/>
          </a:p>
        </p:txBody>
      </p:sp>
      <p:sp>
        <p:nvSpPr>
          <p:cNvPr id="7270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270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3E19F60-B6FC-E045-8487-AFBC552C75F9}" type="slidenum">
              <a:rPr lang="en-US" sz="1200"/>
              <a:pPr/>
              <a:t>30</a:t>
            </a:fld>
            <a:endParaRPr lang="en-US" sz="1200"/>
          </a:p>
        </p:txBody>
      </p:sp>
      <p:sp>
        <p:nvSpPr>
          <p:cNvPr id="74755"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74756"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9A4CBE-14D6-5449-906B-7D0909F7BAC6}" type="slidenum">
              <a:rPr lang="en-US" sz="1200"/>
              <a:pPr/>
              <a:t>32</a:t>
            </a:fld>
            <a:endParaRPr lang="en-US" sz="1200"/>
          </a:p>
        </p:txBody>
      </p:sp>
      <p:sp>
        <p:nvSpPr>
          <p:cNvPr id="839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39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A3BB131-3332-2649-AEDB-49A2AB8169A7}" type="slidenum">
              <a:rPr lang="en-US" sz="1200"/>
              <a:pPr/>
              <a:t>33</a:t>
            </a:fld>
            <a:endParaRPr lang="en-US" sz="1200"/>
          </a:p>
        </p:txBody>
      </p:sp>
      <p:sp>
        <p:nvSpPr>
          <p:cNvPr id="8806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806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B9CFFDF-B11D-3E46-8FBA-20E983D56B83}" type="slidenum">
              <a:rPr lang="en-US" sz="1200"/>
              <a:pPr/>
              <a:t>34</a:t>
            </a:fld>
            <a:endParaRPr lang="en-US" sz="1200"/>
          </a:p>
        </p:txBody>
      </p:sp>
      <p:sp>
        <p:nvSpPr>
          <p:cNvPr id="9011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011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B2C1829-A57C-A143-B421-D47B43B14D01}" type="slidenum">
              <a:rPr lang="en-US" sz="1200"/>
              <a:pPr/>
              <a:t>35</a:t>
            </a:fld>
            <a:endParaRPr lang="en-US" sz="1200"/>
          </a:p>
        </p:txBody>
      </p:sp>
      <p:sp>
        <p:nvSpPr>
          <p:cNvPr id="942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42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6F80908-AD19-7B4B-8ADC-A5E1B7462236}" type="slidenum">
              <a:rPr lang="en-US" sz="1200"/>
              <a:pPr/>
              <a:t>36</a:t>
            </a:fld>
            <a:endParaRPr lang="en-US" sz="1200"/>
          </a:p>
        </p:txBody>
      </p:sp>
      <p:sp>
        <p:nvSpPr>
          <p:cNvPr id="9625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626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B2C1829-A57C-A143-B421-D47B43B14D01}" type="slidenum">
              <a:rPr lang="en-US" sz="1200"/>
              <a:pPr/>
              <a:t>37</a:t>
            </a:fld>
            <a:endParaRPr lang="en-US" sz="1200"/>
          </a:p>
        </p:txBody>
      </p:sp>
      <p:sp>
        <p:nvSpPr>
          <p:cNvPr id="942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42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9267AE9-A4E3-8840-AE85-48DC5E459B7F}" type="slidenum">
              <a:rPr lang="en-US" sz="1200"/>
              <a:pPr/>
              <a:t>39</a:t>
            </a:fld>
            <a:endParaRPr lang="en-US" sz="1200"/>
          </a:p>
        </p:txBody>
      </p:sp>
      <p:sp>
        <p:nvSpPr>
          <p:cNvPr id="10035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035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3D5B5E2-7618-8645-A762-8214BAC6DC4D}" type="slidenum">
              <a:rPr lang="en-US" sz="1200"/>
              <a:pPr/>
              <a:t>40</a:t>
            </a:fld>
            <a:endParaRPr lang="en-US" sz="12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7AA2E29-B08B-334D-984A-6AB53CBEA39C}" type="slidenum">
              <a:rPr lang="en-US" sz="1200"/>
              <a:pPr/>
              <a:t>41</a:t>
            </a:fld>
            <a:endParaRPr lang="en-US" sz="1200"/>
          </a:p>
        </p:txBody>
      </p:sp>
      <p:sp>
        <p:nvSpPr>
          <p:cNvPr id="10649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650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F36ABC3-627B-1542-A8DD-BBA509E219BE}" type="slidenum">
              <a:rPr lang="en-US" sz="1200"/>
              <a:pPr/>
              <a:t>42</a:t>
            </a:fld>
            <a:endParaRPr lang="en-US" sz="1200"/>
          </a:p>
        </p:txBody>
      </p:sp>
      <p:sp>
        <p:nvSpPr>
          <p:cNvPr id="108547" name="Rectangle 2"/>
          <p:cNvSpPr>
            <a:spLocks noGrp="1" noRot="1" noChangeAspect="1" noChangeArrowheads="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ea typeface="ＭＳ Ｐゴシック" charset="0"/>
                <a:cs typeface="ＭＳ Ｐゴシック" charset="0"/>
              </a:rPr>
              <a:t>The number of unhealthful days(by county) across the United States for any one of the five pollutants(CO, SO2, NO2, O3, and particulate matter) during 2013. (Data courtesy of United States Environmental Protection Agency.)</a:t>
            </a:r>
            <a:r>
              <a:rPr lang="en-US" dirty="0">
                <a:solidFill>
                  <a:srgbClr val="FF99CC"/>
                </a:solidFill>
                <a:ea typeface="ＭＳ Ｐゴシック" charset="0"/>
                <a:cs typeface="ＭＳ Ｐゴシック" charset="0"/>
              </a:rPr>
              <a:t> </a:t>
            </a:r>
          </a:p>
          <a:p>
            <a:pPr eaLnBrk="1" hangingPunct="1"/>
            <a:endParaRPr lang="en-US" dirty="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720255-7A2F-C84A-B488-751E04D1383D}" type="slidenum">
              <a:rPr lang="en-US" sz="1200"/>
              <a:pPr/>
              <a:t>43</a:t>
            </a:fld>
            <a:endParaRPr lang="en-US" sz="1200"/>
          </a:p>
        </p:txBody>
      </p:sp>
      <p:sp>
        <p:nvSpPr>
          <p:cNvPr id="1105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059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720255-7A2F-C84A-B488-751E04D1383D}" type="slidenum">
              <a:rPr lang="en-US" sz="1200"/>
              <a:pPr/>
              <a:t>44</a:t>
            </a:fld>
            <a:endParaRPr lang="en-US" sz="1200"/>
          </a:p>
        </p:txBody>
      </p:sp>
      <p:sp>
        <p:nvSpPr>
          <p:cNvPr id="1105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059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02BD7D-AD31-7149-BEC7-00D1E16C965B}" type="slidenum">
              <a:rPr lang="en-US" sz="1200"/>
              <a:pPr/>
              <a:t>45</a:t>
            </a:fld>
            <a:endParaRPr lang="en-US" sz="1200"/>
          </a:p>
        </p:txBody>
      </p:sp>
      <p:sp>
        <p:nvSpPr>
          <p:cNvPr id="1331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31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E6A3B52-2F1D-204A-B37A-AB06EF75AF1B}" type="slidenum">
              <a:rPr lang="en-US" sz="1200"/>
              <a:pPr/>
              <a:t>46</a:t>
            </a:fld>
            <a:endParaRPr lang="en-US" sz="1200"/>
          </a:p>
        </p:txBody>
      </p:sp>
      <p:sp>
        <p:nvSpPr>
          <p:cNvPr id="135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51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FEFB81F-47A1-4A41-878E-0414AA2BF1B5}" type="slidenum">
              <a:rPr lang="en-US" sz="1200"/>
              <a:pPr/>
              <a:t>47</a:t>
            </a:fld>
            <a:endParaRPr lang="en-US" sz="1200"/>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sz="1200" b="1" dirty="0">
                <a:latin typeface="Arial" charset="0"/>
                <a:ea typeface="ＭＳ Ｐゴシック" charset="0"/>
                <a:cs typeface="ＭＳ Ｐゴシック" charset="0"/>
              </a:rPr>
              <a:t>Next regional-scale air pollution topic we’ll cover is acid rain.</a:t>
            </a:r>
            <a:endParaRPr lang="en-US" dirty="0">
              <a:ea typeface="ＭＳ Ｐゴシック" charset="0"/>
              <a:cs typeface="ＭＳ Ｐゴシック" charset="0"/>
            </a:endParaRPr>
          </a:p>
        </p:txBody>
      </p:sp>
    </p:spTree>
    <p:extLst>
      <p:ext uri="{BB962C8B-B14F-4D97-AF65-F5344CB8AC3E}">
        <p14:creationId xmlns:p14="http://schemas.microsoft.com/office/powerpoint/2010/main" val="6150829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5ADC24-668B-304F-B016-419646D38488}" type="slidenum">
              <a:rPr lang="en-US" smtClean="0"/>
              <a:t>48</a:t>
            </a:fld>
            <a:endParaRPr lang="en-US"/>
          </a:p>
        </p:txBody>
      </p:sp>
    </p:spTree>
    <p:extLst>
      <p:ext uri="{BB962C8B-B14F-4D97-AF65-F5344CB8AC3E}">
        <p14:creationId xmlns:p14="http://schemas.microsoft.com/office/powerpoint/2010/main" val="296177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Addressed to varying degree</a:t>
            </a:r>
          </a:p>
        </p:txBody>
      </p:sp>
      <p:sp>
        <p:nvSpPr>
          <p:cNvPr id="4" name="Slide Number Placeholder 3"/>
          <p:cNvSpPr>
            <a:spLocks noGrp="1"/>
          </p:cNvSpPr>
          <p:nvPr>
            <p:ph type="sldNum" sz="quarter" idx="5"/>
          </p:nvPr>
        </p:nvSpPr>
        <p:spPr/>
        <p:txBody>
          <a:bodyPr/>
          <a:lstStyle/>
          <a:p>
            <a:fld id="{EE5ADC24-668B-304F-B016-419646D38488}" type="slidenum">
              <a:rPr lang="en-US" smtClean="0"/>
              <a:t>49</a:t>
            </a:fld>
            <a:endParaRPr lang="en-US"/>
          </a:p>
        </p:txBody>
      </p:sp>
    </p:spTree>
    <p:extLst>
      <p:ext uri="{BB962C8B-B14F-4D97-AF65-F5344CB8AC3E}">
        <p14:creationId xmlns:p14="http://schemas.microsoft.com/office/powerpoint/2010/main" val="25014245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88AC11B-3A09-9846-BCBD-195F9B837581}" type="slidenum">
              <a:rPr lang="en-US" sz="1200"/>
              <a:pPr/>
              <a:t>50</a:t>
            </a:fld>
            <a:endParaRPr lang="en-US" sz="1200"/>
          </a:p>
        </p:txBody>
      </p:sp>
      <p:sp>
        <p:nvSpPr>
          <p:cNvPr id="112643"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112644"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eaLnBrk="1" hangingPunct="1"/>
            <a:endParaRPr lang="en-US">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89953B-77CC-814D-84DA-C56E798EC753}" type="slidenum">
              <a:rPr lang="en-US" sz="1200"/>
              <a:pPr/>
              <a:t>51</a:t>
            </a:fld>
            <a:endParaRPr lang="en-US" sz="1200"/>
          </a:p>
        </p:txBody>
      </p:sp>
      <p:sp>
        <p:nvSpPr>
          <p:cNvPr id="145411" name="Rectangle 2"/>
          <p:cNvSpPr>
            <a:spLocks noGrp="1" noRot="1" noChangeAspect="1" noChangeArrowheads="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4C3E6AA-CF7D-5040-B62C-EE4409185CA1}" type="slidenum">
              <a:rPr lang="en-US" sz="1200"/>
              <a:pPr/>
              <a:t>52</a:t>
            </a:fld>
            <a:endParaRPr lang="en-US" sz="1200"/>
          </a:p>
        </p:txBody>
      </p:sp>
      <p:sp>
        <p:nvSpPr>
          <p:cNvPr id="11469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469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5E6D844-0D16-8445-97F6-DCCD8B3E45D9}" type="slidenum">
              <a:rPr lang="en-US" sz="1200"/>
              <a:pPr/>
              <a:t>53</a:t>
            </a:fld>
            <a:endParaRPr lang="en-US" sz="1200"/>
          </a:p>
        </p:txBody>
      </p:sp>
      <p:sp>
        <p:nvSpPr>
          <p:cNvPr id="11673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674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1E79AC-94C5-6045-80BF-F67722B21A71}" type="slidenum">
              <a:rPr lang="en-US" sz="1200"/>
              <a:pPr/>
              <a:t>54</a:t>
            </a:fld>
            <a:endParaRPr lang="en-US" sz="1200"/>
          </a:p>
        </p:txBody>
      </p:sp>
      <p:sp>
        <p:nvSpPr>
          <p:cNvPr id="1187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87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1E79AC-94C5-6045-80BF-F67722B21A71}" type="slidenum">
              <a:rPr lang="en-US" sz="1200"/>
              <a:pPr/>
              <a:t>55</a:t>
            </a:fld>
            <a:endParaRPr lang="en-US" sz="1200"/>
          </a:p>
        </p:txBody>
      </p:sp>
      <p:sp>
        <p:nvSpPr>
          <p:cNvPr id="1187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87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AB76B46-31C5-C345-BE26-44F3E5D226CE}" type="slidenum">
              <a:rPr lang="en-US" sz="1200"/>
              <a:pPr/>
              <a:t>56</a:t>
            </a:fld>
            <a:endParaRPr lang="en-US" sz="1200"/>
          </a:p>
        </p:txBody>
      </p:sp>
      <p:sp>
        <p:nvSpPr>
          <p:cNvPr id="12083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083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57</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59</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60</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61</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extLst>
      <p:ext uri="{BB962C8B-B14F-4D97-AF65-F5344CB8AC3E}">
        <p14:creationId xmlns:p14="http://schemas.microsoft.com/office/powerpoint/2010/main" val="25096398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62</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extLst>
      <p:ext uri="{BB962C8B-B14F-4D97-AF65-F5344CB8AC3E}">
        <p14:creationId xmlns:p14="http://schemas.microsoft.com/office/powerpoint/2010/main" val="9572675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FC4EE4B-4967-534E-AC9D-F571FADD77DC}" type="slidenum">
              <a:rPr lang="en-US" sz="1200"/>
              <a:pPr/>
              <a:t>63</a:t>
            </a:fld>
            <a:endParaRPr lang="en-US" sz="1200"/>
          </a:p>
        </p:txBody>
      </p:sp>
      <p:sp>
        <p:nvSpPr>
          <p:cNvPr id="12493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493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1A3EBD6-B33C-7E46-9801-A4A54A2B4EA0}" type="slidenum">
              <a:rPr lang="en-US" sz="1200"/>
              <a:pPr/>
              <a:t>64</a:t>
            </a:fld>
            <a:endParaRPr lang="en-US" sz="1200"/>
          </a:p>
        </p:txBody>
      </p:sp>
      <p:sp>
        <p:nvSpPr>
          <p:cNvPr id="1310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107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B4A06A4-A50C-F44C-B780-B256AB892453}" type="slidenum">
              <a:rPr lang="en-US" sz="1200">
                <a:solidFill>
                  <a:srgbClr val="000000"/>
                </a:solidFill>
              </a:rPr>
              <a:pPr/>
              <a:t>65</a:t>
            </a:fld>
            <a:endParaRPr lang="en-US" sz="1200">
              <a:solidFill>
                <a:srgbClr val="000000"/>
              </a:solidFill>
            </a:endParaRPr>
          </a:p>
        </p:txBody>
      </p:sp>
      <p:sp>
        <p:nvSpPr>
          <p:cNvPr id="12697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698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02BD7D-AD31-7149-BEC7-00D1E16C965B}" type="slidenum">
              <a:rPr lang="en-US" sz="1200"/>
              <a:pPr/>
              <a:t>66</a:t>
            </a:fld>
            <a:endParaRPr lang="en-US" sz="1200"/>
          </a:p>
        </p:txBody>
      </p:sp>
      <p:sp>
        <p:nvSpPr>
          <p:cNvPr id="1331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31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E6A3B52-2F1D-204A-B37A-AB06EF75AF1B}" type="slidenum">
              <a:rPr lang="en-US" sz="1200"/>
              <a:pPr/>
              <a:t>67</a:t>
            </a:fld>
            <a:endParaRPr lang="en-US" sz="1200"/>
          </a:p>
        </p:txBody>
      </p:sp>
      <p:sp>
        <p:nvSpPr>
          <p:cNvPr id="135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51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EC383FC-E17E-2940-8261-3FA3CA669FB9}" type="slidenum">
              <a:rPr lang="en-US" sz="1200"/>
              <a:pPr/>
              <a:t>68</a:t>
            </a:fld>
            <a:endParaRPr lang="en-US" sz="1200"/>
          </a:p>
        </p:txBody>
      </p:sp>
      <p:sp>
        <p:nvSpPr>
          <p:cNvPr id="13721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722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89953B-77CC-814D-84DA-C56E798EC753}" type="slidenum">
              <a:rPr lang="en-US" sz="1200"/>
              <a:pPr/>
              <a:t>69</a:t>
            </a:fld>
            <a:endParaRPr lang="en-US" sz="1200"/>
          </a:p>
        </p:txBody>
      </p:sp>
      <p:sp>
        <p:nvSpPr>
          <p:cNvPr id="145411" name="Rectangle 2"/>
          <p:cNvSpPr>
            <a:spLocks noGrp="1" noRot="1" noChangeAspect="1" noChangeArrowheads="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D7FEAAC-40B6-4045-A5F0-50DCBE9A4517}" type="slidenum">
              <a:rPr lang="en-US"/>
              <a:pPr/>
              <a:t>‹#›</a:t>
            </a:fld>
            <a:endParaRPr lang="en-US"/>
          </a:p>
        </p:txBody>
      </p:sp>
    </p:spTree>
    <p:extLst>
      <p:ext uri="{BB962C8B-B14F-4D97-AF65-F5344CB8AC3E}">
        <p14:creationId xmlns:p14="http://schemas.microsoft.com/office/powerpoint/2010/main" val="127833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41EB1EE-A4CA-F64D-B2E9-CFC6803132E9}" type="slidenum">
              <a:rPr lang="en-US"/>
              <a:pPr/>
              <a:t>‹#›</a:t>
            </a:fld>
            <a:endParaRPr lang="en-US"/>
          </a:p>
        </p:txBody>
      </p:sp>
    </p:spTree>
    <p:extLst>
      <p:ext uri="{BB962C8B-B14F-4D97-AF65-F5344CB8AC3E}">
        <p14:creationId xmlns:p14="http://schemas.microsoft.com/office/powerpoint/2010/main" val="195671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EE95ECA-CC23-F54C-B251-FEE7DC7A7C16}" type="slidenum">
              <a:rPr lang="en-US"/>
              <a:pPr/>
              <a:t>‹#›</a:t>
            </a:fld>
            <a:endParaRPr lang="en-US"/>
          </a:p>
        </p:txBody>
      </p:sp>
    </p:spTree>
    <p:extLst>
      <p:ext uri="{BB962C8B-B14F-4D97-AF65-F5344CB8AC3E}">
        <p14:creationId xmlns:p14="http://schemas.microsoft.com/office/powerpoint/2010/main" val="410569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94A220E-18C2-9B49-A172-FCC7F6A25CA7}" type="slidenum">
              <a:rPr lang="en-US"/>
              <a:pPr/>
              <a:t>‹#›</a:t>
            </a:fld>
            <a:endParaRPr lang="en-US"/>
          </a:p>
        </p:txBody>
      </p:sp>
    </p:spTree>
    <p:extLst>
      <p:ext uri="{BB962C8B-B14F-4D97-AF65-F5344CB8AC3E}">
        <p14:creationId xmlns:p14="http://schemas.microsoft.com/office/powerpoint/2010/main" val="112600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231749B-5134-4E46-B888-7AB19E015BB8}" type="slidenum">
              <a:rPr lang="en-US"/>
              <a:pPr/>
              <a:t>‹#›</a:t>
            </a:fld>
            <a:endParaRPr lang="en-US"/>
          </a:p>
        </p:txBody>
      </p:sp>
    </p:spTree>
    <p:extLst>
      <p:ext uri="{BB962C8B-B14F-4D97-AF65-F5344CB8AC3E}">
        <p14:creationId xmlns:p14="http://schemas.microsoft.com/office/powerpoint/2010/main" val="411765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9F2920D-1889-EF41-BF42-DF90E6B9977A}" type="slidenum">
              <a:rPr lang="en-US"/>
              <a:pPr/>
              <a:t>‹#›</a:t>
            </a:fld>
            <a:endParaRPr lang="en-US"/>
          </a:p>
        </p:txBody>
      </p:sp>
    </p:spTree>
    <p:extLst>
      <p:ext uri="{BB962C8B-B14F-4D97-AF65-F5344CB8AC3E}">
        <p14:creationId xmlns:p14="http://schemas.microsoft.com/office/powerpoint/2010/main" val="407178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C83A57D-45BA-CA4E-AFBE-030DB8534136}" type="slidenum">
              <a:rPr lang="en-US"/>
              <a:pPr/>
              <a:t>‹#›</a:t>
            </a:fld>
            <a:endParaRPr lang="en-US"/>
          </a:p>
        </p:txBody>
      </p:sp>
    </p:spTree>
    <p:extLst>
      <p:ext uri="{BB962C8B-B14F-4D97-AF65-F5344CB8AC3E}">
        <p14:creationId xmlns:p14="http://schemas.microsoft.com/office/powerpoint/2010/main" val="555918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37FFFA2-2A34-DC42-912F-7738C01DEBAE}" type="slidenum">
              <a:rPr lang="en-US"/>
              <a:pPr/>
              <a:t>‹#›</a:t>
            </a:fld>
            <a:endParaRPr lang="en-US"/>
          </a:p>
        </p:txBody>
      </p:sp>
    </p:spTree>
    <p:extLst>
      <p:ext uri="{BB962C8B-B14F-4D97-AF65-F5344CB8AC3E}">
        <p14:creationId xmlns:p14="http://schemas.microsoft.com/office/powerpoint/2010/main" val="19356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6B4A09A-051C-FF4F-B829-AC3653FBCAB8}" type="slidenum">
              <a:rPr lang="en-US"/>
              <a:pPr/>
              <a:t>‹#›</a:t>
            </a:fld>
            <a:endParaRPr lang="en-US"/>
          </a:p>
        </p:txBody>
      </p:sp>
    </p:spTree>
    <p:extLst>
      <p:ext uri="{BB962C8B-B14F-4D97-AF65-F5344CB8AC3E}">
        <p14:creationId xmlns:p14="http://schemas.microsoft.com/office/powerpoint/2010/main" val="115980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12094A9-FFB5-C341-94A4-5A20D2ED4394}" type="slidenum">
              <a:rPr lang="en-US"/>
              <a:pPr/>
              <a:t>‹#›</a:t>
            </a:fld>
            <a:endParaRPr lang="en-US"/>
          </a:p>
        </p:txBody>
      </p:sp>
    </p:spTree>
    <p:extLst>
      <p:ext uri="{BB962C8B-B14F-4D97-AF65-F5344CB8AC3E}">
        <p14:creationId xmlns:p14="http://schemas.microsoft.com/office/powerpoint/2010/main" val="70544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5D4D356-01C8-5645-9E60-6BC9988F562D}" type="slidenum">
              <a:rPr lang="en-US"/>
              <a:pPr/>
              <a:t>‹#›</a:t>
            </a:fld>
            <a:endParaRPr lang="en-US"/>
          </a:p>
        </p:txBody>
      </p:sp>
    </p:spTree>
    <p:extLst>
      <p:ext uri="{BB962C8B-B14F-4D97-AF65-F5344CB8AC3E}">
        <p14:creationId xmlns:p14="http://schemas.microsoft.com/office/powerpoint/2010/main" val="343407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128"/>
                <a:cs typeface="ＭＳ Ｐゴシック" charset="-128"/>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128"/>
                <a:cs typeface="ＭＳ Ｐゴシック" charset="-128"/>
              </a:defRPr>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F700848-8172-0D4A-A6FD-3A7BE2F7C0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hyperlink" Target="http://www.ems.psu.edu/~lno/Meteo437/Smoglond.jpg"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stateoftheair.org/2014/city-rankings/"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lung.org/assets/documents/healthy-air/state-of-the-air/sota-2016-full.pdf" TargetMode="External"/><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stateoftheair.org/assets/sota-2019-full.pdf" TargetMode="External"/><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hyperlink" Target="https://www.stateoftheair.org/key-findings/cleanest-citie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maps.google.com" TargetMode="External"/><Relationship Id="rId5" Type="http://schemas.openxmlformats.org/officeDocument/2006/relationships/image" Target="../media/image13.pn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www.atmos.washington.edu/2005Q4/212/UrbanAirPollution.pdf"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www.azcentral.com/story/news/local/arizona-environment/2019/04/24/phoenix-ranked-7th-most-ozone-pollution-nation/3553111002/" TargetMode="External"/><Relationship Id="rId7"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9news.com/article/weather/weather-colorado/brown-smog-shrouds-denver-skyline/73-500464412" TargetMode="External"/><Relationship Id="rId5" Type="http://schemas.openxmlformats.org/officeDocument/2006/relationships/hyperlink" Target="https://www.sciencefriday.com/articles/utahs-winter-haze-a-pollution-problem/" TargetMode="External"/><Relationship Id="rId10" Type="http://schemas.openxmlformats.org/officeDocument/2006/relationships/image" Target="../media/image20.jpeg"/><Relationship Id="rId4" Type="http://schemas.openxmlformats.org/officeDocument/2006/relationships/hyperlink" Target="https://www.npr.org/sections/health-shots/2010/05/11/126722465/heart-association-says-air-pollution-linked-with-heart-attacks/" TargetMode="External"/><Relationship Id="rId9"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apollo.lsc.vsc.edu/classes/met130/notes/" TargetMode="Externa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www.stateoftheair.org/2014/key-findings/" TargetMode="External"/><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en.wikipedia.org/wiki/Particulate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image.slidesharecdn.com/pmpollution-130111091600-phpapp01/95/particulate-matter-pollution-17-638.jpg?cb=1357895916"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nasa.gov/images/content/483897main_Global-PM2.5-map.JPG" TargetMode="External"/><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hyperlink" Target="http://www.atmo.arizona.edu/courses/mullen/animations/NASA_aerosols_geos5.mp4"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geology.com/satellite/cities/"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miami.cbslocal.com/2016/03/31/mexico-city-bans-driving-once-a-week-to-battle-smog/"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theguardian.com/news/datablog/2015/jun/24/air-pollution-delhi-is-dirty-but-how-do-other-cities-fare"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www3.epa.gov/airquality/greenbook/mapnpoll.html"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8.tiff"/></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s://www.airnow.gov/national-map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www.lung.org/assets/documents/healthy-air/state-of-the-air/sota-2016-full.pdf"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hyperlink" Target="https://commons.wikimedia.org/wiki/File:Acid_rain_woods1.JPG"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hyperlink" Target="http://www.dec.ny.gov/images/air_images/acidrain.gif"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hyperlink" Target="https://www.washingtonpost.com/graphics/national/power-plants/" TargetMode="External"/><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hyperlink" Target="https://www.britannica.com/science/acid-rain/History"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6.xml"/><Relationship Id="rId5" Type="http://schemas.openxmlformats.org/officeDocument/2006/relationships/hyperlink" Target="https://www.britannica.com/science/acid-rain/History" TargetMode="External"/><Relationship Id="rId4" Type="http://schemas.openxmlformats.org/officeDocument/2006/relationships/image" Target="../media/image51.png"/></Relationships>
</file>

<file path=ppt/slides/_rels/slide6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hyperlink" Target="https://commons.wikimedia.org/wiki/File:Pluja_&#224;cida_USA_1985.jp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hyperlink" Target="https://commons.wikimedia.org/wiki/File:Pluja_&#224;cida_USA_2015.jpg" TargetMode="External"/><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hyperlink" Target="https://commons.wikimedia.org/wiki/File:Waterspecies.gif" TargetMode="External"/><Relationship Id="rId5" Type="http://schemas.openxmlformats.org/officeDocument/2006/relationships/image" Target="../media/image55.png"/><Relationship Id="rId4" Type="http://schemas.openxmlformats.org/officeDocument/2006/relationships/hyperlink" Target="http://people.emich.edu/mcliffo1/PollutionWebquest/AcidRain.html"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39" name="Rectangle 3"/>
          <p:cNvSpPr>
            <a:spLocks noGrp="1" noChangeArrowheads="1"/>
          </p:cNvSpPr>
          <p:nvPr>
            <p:ph type="ctrTitle"/>
          </p:nvPr>
        </p:nvSpPr>
        <p:spPr>
          <a:xfrm>
            <a:off x="571500" y="533400"/>
            <a:ext cx="7899400" cy="5791200"/>
          </a:xfrm>
          <a:noFill/>
        </p:spPr>
        <p:txBody>
          <a:bodyPr/>
          <a:lstStyle/>
          <a:p>
            <a:pPr eaLnBrk="1" hangingPunct="1"/>
            <a:r>
              <a:rPr lang="en-US" b="1" dirty="0">
                <a:solidFill>
                  <a:srgbClr val="00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ATMO 170A1</a:t>
            </a:r>
            <a:br>
              <a:rPr lang="en-US" b="1" dirty="0">
                <a:solidFill>
                  <a:srgbClr val="00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b="1" dirty="0">
                <a:solidFill>
                  <a:srgbClr val="00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Online</a:t>
            </a:r>
            <a:br>
              <a:rPr lang="en-US" b="1" dirty="0">
                <a:latin typeface="Arial" charset="0"/>
                <a:ea typeface="ＭＳ Ｐゴシック" charset="0"/>
                <a:cs typeface="ＭＳ Ｐゴシック" charset="0"/>
              </a:rPr>
            </a:br>
            <a:br>
              <a:rPr lang="en-US" sz="5400" b="1" dirty="0">
                <a:solidFill>
                  <a:schemeClr val="tx1"/>
                </a:solidFill>
                <a:latin typeface="Arial" charset="0"/>
                <a:ea typeface="ＭＳ Ｐゴシック" charset="0"/>
                <a:cs typeface="ＭＳ Ｐゴシック" charset="0"/>
              </a:rPr>
            </a:br>
            <a:r>
              <a:rPr lang="en-US" b="1" dirty="0">
                <a:solidFill>
                  <a:schemeClr val="tx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Air Pollution</a:t>
            </a:r>
            <a:br>
              <a:rPr lang="en-US" b="1" dirty="0">
                <a:solidFill>
                  <a:schemeClr val="tx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Primary &amp; Secondary Pollutants</a:t>
            </a:r>
            <a:b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Particulate Matter</a:t>
            </a:r>
            <a:b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Photochemical Smog</a:t>
            </a:r>
            <a:b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sz="3600" b="1" i="1" dirty="0">
                <a:solidFill>
                  <a:srgbClr val="D2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Pollution Weather</a:t>
            </a:r>
          </a:p>
        </p:txBody>
      </p:sp>
      <p:sp>
        <p:nvSpPr>
          <p:cNvPr id="14341" name="Text Box 5"/>
          <p:cNvSpPr txBox="1">
            <a:spLocks noChangeArrowheads="1"/>
          </p:cNvSpPr>
          <p:nvPr/>
        </p:nvSpPr>
        <p:spPr bwMode="auto">
          <a:xfrm>
            <a:off x="5791200" y="6400800"/>
            <a:ext cx="3200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800" b="1" dirty="0">
                <a:solidFill>
                  <a:schemeClr val="bg1"/>
                </a:solidFill>
                <a:latin typeface="Times New Roman" charset="0"/>
              </a:rPr>
              <a:t>Hazy skies over Tucson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F9F9-7EBF-8B4F-BA88-96E02AB006FD}"/>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C941ACE6-7B99-6F4F-9893-E390DB6C26DD}"/>
              </a:ext>
            </a:extLst>
          </p:cNvPr>
          <p:cNvSpPr>
            <a:spLocks noGrp="1"/>
          </p:cNvSpPr>
          <p:nvPr>
            <p:ph idx="1"/>
          </p:nvPr>
        </p:nvSpPr>
        <p:spPr/>
        <p:txBody>
          <a:bodyPr/>
          <a:lstStyle/>
          <a:p>
            <a:r>
              <a:rPr lang="en-US" dirty="0"/>
              <a:t>Air Pollution</a:t>
            </a:r>
          </a:p>
          <a:p>
            <a:pPr lvl="1"/>
            <a:r>
              <a:rPr lang="en-US" dirty="0"/>
              <a:t>Primary vs. Secondary </a:t>
            </a:r>
          </a:p>
          <a:p>
            <a:pPr lvl="1"/>
            <a:r>
              <a:rPr lang="en-US" dirty="0"/>
              <a:t>Historic Levels vs. Current Levels</a:t>
            </a:r>
          </a:p>
          <a:p>
            <a:pPr lvl="1"/>
            <a:endParaRPr lang="en-US" dirty="0"/>
          </a:p>
          <a:p>
            <a:r>
              <a:rPr lang="en-US" dirty="0"/>
              <a:t>Common Pollutants</a:t>
            </a:r>
          </a:p>
          <a:p>
            <a:pPr lvl="1"/>
            <a:r>
              <a:rPr lang="en-US" dirty="0"/>
              <a:t>Visible, Infrared, Water Vapor</a:t>
            </a:r>
          </a:p>
          <a:p>
            <a:pPr lvl="1"/>
            <a:r>
              <a:rPr lang="en-US" dirty="0"/>
              <a:t>Characteristics, Advantages, and Limitations of Each Image Type</a:t>
            </a:r>
          </a:p>
          <a:p>
            <a:r>
              <a:rPr lang="en-US" dirty="0"/>
              <a:t>Trends in Pollutants</a:t>
            </a:r>
          </a:p>
        </p:txBody>
      </p:sp>
    </p:spTree>
    <p:extLst>
      <p:ext uri="{BB962C8B-B14F-4D97-AF65-F5344CB8AC3E}">
        <p14:creationId xmlns:p14="http://schemas.microsoft.com/office/powerpoint/2010/main" val="66917763"/>
      </p:ext>
    </p:extLst>
  </p:cSld>
  <p:clrMapOvr>
    <a:masterClrMapping/>
  </p:clrMapOvr>
  <mc:AlternateContent xmlns:mc="http://schemas.openxmlformats.org/markup-compatibility/2006" xmlns:p14="http://schemas.microsoft.com/office/powerpoint/2010/main">
    <mc:Choice Requires="p14">
      <p:transition spd="slow" p14:dur="2000" advTm="46342"/>
    </mc:Choice>
    <mc:Fallback xmlns="">
      <p:transition spd="slow" advTm="4634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5EC-4A6E-1D46-B308-08B7850D515C}"/>
              </a:ext>
            </a:extLst>
          </p:cNvPr>
          <p:cNvSpPr>
            <a:spLocks noGrp="1"/>
          </p:cNvSpPr>
          <p:nvPr>
            <p:ph type="title"/>
          </p:nvPr>
        </p:nvSpPr>
        <p:spPr/>
        <p:txBody>
          <a:bodyPr/>
          <a:lstStyle/>
          <a:p>
            <a:pPr algn="ctr"/>
            <a:r>
              <a:rPr lang="en-US" b="1" dirty="0"/>
              <a:t>Learning Outcomes Addressed</a:t>
            </a:r>
          </a:p>
        </p:txBody>
      </p:sp>
      <p:sp>
        <p:nvSpPr>
          <p:cNvPr id="3" name="Content Placeholder 2">
            <a:extLst>
              <a:ext uri="{FF2B5EF4-FFF2-40B4-BE49-F238E27FC236}">
                <a16:creationId xmlns:a16="http://schemas.microsoft.com/office/drawing/2014/main" id="{F1C8BAE5-EA6E-2A45-8F96-0636702751E7}"/>
              </a:ext>
            </a:extLst>
          </p:cNvPr>
          <p:cNvSpPr>
            <a:spLocks noGrp="1"/>
          </p:cNvSpPr>
          <p:nvPr>
            <p:ph idx="1"/>
          </p:nvPr>
        </p:nvSpPr>
        <p:spPr/>
        <p:txBody>
          <a:bodyPr>
            <a:noAutofit/>
          </a:bodyPr>
          <a:lstStyle/>
          <a:p>
            <a:pPr marL="274320">
              <a:buNone/>
            </a:pPr>
            <a:r>
              <a:rPr lang="en-US" sz="1800" dirty="0">
                <a:solidFill>
                  <a:schemeClr val="bg1">
                    <a:lumMod val="75000"/>
                  </a:schemeClr>
                </a:solidFill>
              </a:rPr>
              <a:t>1) Explain how the distribution of heating of the earth by the sun and energy transfer through the atmosphere drives weather and climate change.</a:t>
            </a:r>
          </a:p>
          <a:p>
            <a:pPr marL="274320">
              <a:buNone/>
            </a:pPr>
            <a:r>
              <a:rPr lang="en-US" sz="1800" dirty="0">
                <a:solidFill>
                  <a:schemeClr val="bg1">
                    <a:lumMod val="75000"/>
                  </a:schemeClr>
                </a:solidFill>
              </a:rPr>
              <a:t>2)  Read surface weather maps and upper-air maps, and understand the connection between surface weather and conditions aloft in midlatitudes.</a:t>
            </a:r>
          </a:p>
          <a:p>
            <a:pPr marL="274320">
              <a:buNone/>
            </a:pPr>
            <a:r>
              <a:rPr lang="en-US" sz="1800" dirty="0">
                <a:solidFill>
                  <a:schemeClr val="bg1">
                    <a:lumMod val="75000"/>
                  </a:schemeClr>
                </a:solidFill>
              </a:rPr>
              <a:t>3) Recognize from weather maps commonly occurring, large-scale atmospheric phenomena, including midlatitude cyclones, upper-level troughs and ridges, jet streams, and trade winds, and their impact on local weather.</a:t>
            </a:r>
          </a:p>
          <a:p>
            <a:pPr marL="274320">
              <a:buNone/>
            </a:pPr>
            <a:r>
              <a:rPr lang="en-US" sz="1800" dirty="0">
                <a:solidFill>
                  <a:schemeClr val="bg1">
                    <a:lumMod val="75000"/>
                  </a:schemeClr>
                </a:solidFill>
              </a:rPr>
              <a:t>4) Identify commonly occurring, high-impact mesoscale weather phenomena such as severe thunderstorms and hurricanes, and recognize the larger-scale weather conditions in which they form.</a:t>
            </a:r>
          </a:p>
          <a:p>
            <a:pPr marL="274320">
              <a:buNone/>
            </a:pPr>
            <a:r>
              <a:rPr lang="en-US" sz="1800" dirty="0">
                <a:solidFill>
                  <a:schemeClr val="bg1">
                    <a:lumMod val="75000"/>
                  </a:schemeClr>
                </a:solidFill>
              </a:rPr>
              <a:t>5) Identify the primary cloud types and types of precipitation, and recognize their underlying formation mechanisms in terms of concurrent weather conditions.</a:t>
            </a:r>
          </a:p>
          <a:p>
            <a:pPr marL="274320">
              <a:buNone/>
            </a:pPr>
            <a:r>
              <a:rPr lang="en-US" sz="1800" dirty="0"/>
              <a:t>6) Explain the impact that weather and climate have on life, and that life has on the evolution of the atmosphere and climate.</a:t>
            </a:r>
          </a:p>
        </p:txBody>
      </p:sp>
    </p:spTree>
    <p:extLst>
      <p:ext uri="{BB962C8B-B14F-4D97-AF65-F5344CB8AC3E}">
        <p14:creationId xmlns:p14="http://schemas.microsoft.com/office/powerpoint/2010/main" val="1022771274"/>
      </p:ext>
    </p:extLst>
  </p:cSld>
  <p:clrMapOvr>
    <a:masterClrMapping/>
  </p:clrMapOvr>
  <mc:AlternateContent xmlns:mc="http://schemas.openxmlformats.org/markup-compatibility/2006" xmlns:p14="http://schemas.microsoft.com/office/powerpoint/2010/main">
    <mc:Choice Requires="p14">
      <p:transition spd="slow" p14:dur="2000" advTm="18574"/>
    </mc:Choice>
    <mc:Fallback xmlns="">
      <p:transition spd="slow" advTm="185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ctrTitle"/>
          </p:nvPr>
        </p:nvSpPr>
        <p:spPr/>
        <p:txBody>
          <a:bodyPr/>
          <a:lstStyle/>
          <a:p>
            <a:pPr eaLnBrk="1" hangingPunct="1"/>
            <a:r>
              <a:rPr lang="en-US" sz="3600" b="1" dirty="0">
                <a:solidFill>
                  <a:srgbClr val="000000"/>
                </a:solidFill>
                <a:latin typeface="Arial" charset="0"/>
                <a:ea typeface="ＭＳ Ｐゴシック" charset="0"/>
                <a:cs typeface="ＭＳ Ｐゴシック" charset="0"/>
              </a:rPr>
              <a:t>What is Air Pollution?</a:t>
            </a:r>
            <a:endParaRPr lang="en-US" sz="3200" b="1" dirty="0">
              <a:latin typeface="Arial" charset="0"/>
              <a:ea typeface="ＭＳ Ｐゴシック" charset="0"/>
              <a:cs typeface="ＭＳ Ｐゴシック" charset="0"/>
            </a:endParaRPr>
          </a:p>
        </p:txBody>
      </p:sp>
      <p:sp>
        <p:nvSpPr>
          <p:cNvPr id="26627" name="Rectangle 1027"/>
          <p:cNvSpPr>
            <a:spLocks noGrp="1" noChangeArrowheads="1"/>
          </p:cNvSpPr>
          <p:nvPr>
            <p:ph type="subTitle" idx="1"/>
          </p:nvPr>
        </p:nvSpPr>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a:xfrm>
            <a:off x="685800" y="304800"/>
            <a:ext cx="7772400" cy="1143000"/>
          </a:xfrm>
        </p:spPr>
        <p:txBody>
          <a:bodyPr/>
          <a:lstStyle/>
          <a:p>
            <a:pPr eaLnBrk="1" hangingPunct="1"/>
            <a:r>
              <a:rPr lang="en-US" sz="3600" dirty="0">
                <a:solidFill>
                  <a:schemeClr val="tx1"/>
                </a:solidFill>
                <a:latin typeface="Arial" charset="0"/>
                <a:ea typeface="ＭＳ Ｐゴシック" charset="0"/>
                <a:cs typeface="ＭＳ Ｐゴシック" charset="0"/>
              </a:rPr>
              <a:t>American Meteorology Society Glossary of Meteorology</a:t>
            </a:r>
            <a:endParaRPr lang="en-US" sz="4000" dirty="0">
              <a:latin typeface="Arial" charset="0"/>
              <a:ea typeface="ＭＳ Ｐゴシック" charset="0"/>
              <a:cs typeface="ＭＳ Ｐゴシック" charset="0"/>
            </a:endParaRPr>
          </a:p>
        </p:txBody>
      </p:sp>
      <p:sp>
        <p:nvSpPr>
          <p:cNvPr id="28675" name="Rectangle 1027"/>
          <p:cNvSpPr>
            <a:spLocks noGrp="1" noChangeArrowheads="1"/>
          </p:cNvSpPr>
          <p:nvPr>
            <p:ph type="body" idx="1"/>
          </p:nvPr>
        </p:nvSpPr>
        <p:spPr>
          <a:xfrm>
            <a:off x="685800" y="1600200"/>
            <a:ext cx="7924800" cy="4800600"/>
          </a:xfrm>
        </p:spPr>
        <p:txBody>
          <a:bodyPr/>
          <a:lstStyle/>
          <a:p>
            <a:pPr lvl="1" eaLnBrk="1" hangingPunct="1">
              <a:spcBef>
                <a:spcPct val="0"/>
              </a:spcBef>
              <a:buFontTx/>
              <a:buNone/>
            </a:pPr>
            <a:r>
              <a:rPr lang="en-US" sz="2000" b="1" dirty="0">
                <a:latin typeface="Arial" charset="0"/>
                <a:ea typeface="ＭＳ Ｐゴシック" charset="0"/>
              </a:rPr>
              <a:t>air pollution</a:t>
            </a:r>
            <a:r>
              <a:rPr lang="en-US" sz="2000" dirty="0">
                <a:latin typeface="Arial" charset="0"/>
                <a:ea typeface="ＭＳ Ｐゴシック" charset="0"/>
              </a:rPr>
              <a:t>—The presence of substances in the atmosphere, particularly those that </a:t>
            </a:r>
            <a:r>
              <a:rPr lang="en-US" sz="2000" dirty="0">
                <a:solidFill>
                  <a:srgbClr val="D20000"/>
                </a:solidFill>
                <a:latin typeface="Arial" charset="0"/>
                <a:ea typeface="ＭＳ Ｐゴシック" charset="0"/>
              </a:rPr>
              <a:t>do not occur naturally. </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These substances are generally contaminants that substantially </a:t>
            </a:r>
            <a:r>
              <a:rPr lang="en-US" sz="2000" dirty="0">
                <a:solidFill>
                  <a:srgbClr val="D20000"/>
                </a:solidFill>
                <a:latin typeface="Arial" charset="0"/>
                <a:ea typeface="ＭＳ Ｐゴシック" charset="0"/>
              </a:rPr>
              <a:t>alter or degrade </a:t>
            </a:r>
            <a:r>
              <a:rPr lang="en-US" sz="2000" dirty="0">
                <a:latin typeface="Arial" charset="0"/>
                <a:ea typeface="ＭＳ Ｐゴシック" charset="0"/>
              </a:rPr>
              <a:t>the quality of the atmosphere.</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The term is often used to identify undesirable substances produced by human activity, i.e. </a:t>
            </a:r>
            <a:r>
              <a:rPr lang="en-US" sz="2000" u="sng" dirty="0">
                <a:solidFill>
                  <a:srgbClr val="D20000"/>
                </a:solidFill>
                <a:latin typeface="Arial" charset="0"/>
                <a:ea typeface="ＭＳ Ｐゴシック" charset="0"/>
              </a:rPr>
              <a:t>anthropogenic</a:t>
            </a:r>
            <a:r>
              <a:rPr lang="en-US" sz="2000" dirty="0">
                <a:solidFill>
                  <a:srgbClr val="D20000"/>
                </a:solidFill>
                <a:latin typeface="Arial" charset="0"/>
                <a:ea typeface="ＭＳ Ｐゴシック" charset="0"/>
              </a:rPr>
              <a:t> </a:t>
            </a:r>
            <a:r>
              <a:rPr lang="en-US" sz="2000" dirty="0">
                <a:latin typeface="Arial" charset="0"/>
                <a:ea typeface="ＭＳ Ｐゴシック" charset="0"/>
              </a:rPr>
              <a:t>air pollution. </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Air pollution usually designates the collection of substances that </a:t>
            </a:r>
            <a:r>
              <a:rPr lang="en-US" sz="2000" u="sng" dirty="0">
                <a:solidFill>
                  <a:srgbClr val="D20000"/>
                </a:solidFill>
                <a:latin typeface="Arial" charset="0"/>
                <a:ea typeface="ＭＳ Ｐゴシック" charset="0"/>
              </a:rPr>
              <a:t>adversely affects human health</a:t>
            </a:r>
            <a:r>
              <a:rPr lang="en-US" sz="2000" dirty="0">
                <a:latin typeface="Arial" charset="0"/>
                <a:ea typeface="ＭＳ Ｐゴシック" charset="0"/>
              </a:rPr>
              <a:t>, animals, and plants; deteriorates structures; interferes with commerce; or interferes with the enjoyment of life.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09600" y="304800"/>
            <a:ext cx="7772400" cy="1470025"/>
          </a:xfrm>
        </p:spPr>
        <p:txBody>
          <a:bodyPr/>
          <a:lstStyle/>
          <a:p>
            <a:pPr eaLnBrk="1" hangingPunct="1"/>
            <a:r>
              <a:rPr lang="en-US" sz="3200" b="1" dirty="0">
                <a:latin typeface="Arial" charset="0"/>
                <a:ea typeface="ＭＳ Ｐゴシック" charset="0"/>
                <a:cs typeface="ＭＳ Ｐゴシック" charset="0"/>
              </a:rPr>
              <a:t>Beijing on the day after a rainy day  and on a sunny but smoggy day</a:t>
            </a:r>
          </a:p>
        </p:txBody>
      </p:sp>
      <p:sp>
        <p:nvSpPr>
          <p:cNvPr id="30725" name="Text Box 5"/>
          <p:cNvSpPr txBox="1">
            <a:spLocks noChangeArrowheads="1"/>
          </p:cNvSpPr>
          <p:nvPr/>
        </p:nvSpPr>
        <p:spPr bwMode="auto">
          <a:xfrm>
            <a:off x="685800" y="5334000"/>
            <a:ext cx="79057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i="1" dirty="0"/>
              <a:t>Economic growth—but at what environmental cost?</a:t>
            </a:r>
          </a:p>
        </p:txBody>
      </p:sp>
      <p:sp>
        <p:nvSpPr>
          <p:cNvPr id="30726" name="Text Box 6"/>
          <p:cNvSpPr txBox="1">
            <a:spLocks noChangeArrowheads="1"/>
          </p:cNvSpPr>
          <p:nvPr/>
        </p:nvSpPr>
        <p:spPr bwMode="auto">
          <a:xfrm>
            <a:off x="6477000" y="6320135"/>
            <a:ext cx="2667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Some of the slides that follow are courtesy of Prof. C. Castro, HAS</a:t>
            </a:r>
          </a:p>
        </p:txBody>
      </p:sp>
      <p:pic>
        <p:nvPicPr>
          <p:cNvPr id="3" name="Picture 2"/>
          <p:cNvPicPr>
            <a:picLocks noChangeAspect="1"/>
          </p:cNvPicPr>
          <p:nvPr/>
        </p:nvPicPr>
        <p:blipFill>
          <a:blip r:embed="rId3"/>
          <a:stretch>
            <a:fillRect/>
          </a:stretch>
        </p:blipFill>
        <p:spPr>
          <a:xfrm>
            <a:off x="0" y="1714500"/>
            <a:ext cx="9144000" cy="3429000"/>
          </a:xfrm>
          <a:prstGeom prst="rect">
            <a:avLst/>
          </a:prstGeom>
        </p:spPr>
      </p:pic>
      <p:sp>
        <p:nvSpPr>
          <p:cNvPr id="4" name="TextBox 3"/>
          <p:cNvSpPr txBox="1"/>
          <p:nvPr/>
        </p:nvSpPr>
        <p:spPr>
          <a:xfrm>
            <a:off x="7086600" y="4800600"/>
            <a:ext cx="2057400" cy="307777"/>
          </a:xfrm>
          <a:prstGeom prst="rect">
            <a:avLst/>
          </a:prstGeom>
          <a:noFill/>
        </p:spPr>
        <p:txBody>
          <a:bodyPr wrap="square" rtlCol="0">
            <a:spAutoFit/>
          </a:bodyPr>
          <a:lstStyle/>
          <a:p>
            <a:pPr algn="ctr"/>
            <a:r>
              <a:rPr lang="en-US" sz="1400" dirty="0" err="1">
                <a:solidFill>
                  <a:schemeClr val="bg1"/>
                </a:solidFill>
              </a:rPr>
              <a:t>en.wikipedia.org</a:t>
            </a:r>
            <a:endParaRPr lang="en-US" sz="14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792162"/>
          </a:xfrm>
        </p:spPr>
        <p:txBody>
          <a:bodyPr/>
          <a:lstStyle/>
          <a:p>
            <a:pPr eaLnBrk="1" hangingPunct="1"/>
            <a:r>
              <a:rPr lang="en-US" sz="3200" b="1" dirty="0">
                <a:latin typeface="Arial" charset="0"/>
                <a:ea typeface="ＭＳ Ｐゴシック" charset="0"/>
                <a:cs typeface="ＭＳ Ｐゴシック" charset="0"/>
              </a:rPr>
              <a:t>Brief History: London Death Fog</a:t>
            </a:r>
          </a:p>
        </p:txBody>
      </p:sp>
      <p:pic>
        <p:nvPicPr>
          <p:cNvPr id="34819" name="Picture 3" descr="london195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2900" y="1524000"/>
            <a:ext cx="4000500" cy="2706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21" name="Rectangle 5"/>
          <p:cNvSpPr>
            <a:spLocks noChangeArrowheads="1"/>
          </p:cNvSpPr>
          <p:nvPr/>
        </p:nvSpPr>
        <p:spPr bwMode="auto">
          <a:xfrm>
            <a:off x="304800" y="4419600"/>
            <a:ext cx="8686800" cy="222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2000" b="1" dirty="0"/>
              <a:t>Some of the worst events in the last </a:t>
            </a:r>
          </a:p>
          <a:p>
            <a:pPr eaLnBrk="1" hangingPunct="1"/>
            <a:r>
              <a:rPr lang="en-US" sz="2000" b="1" dirty="0"/>
              <a:t>two centuries occurred in London.</a:t>
            </a:r>
          </a:p>
          <a:p>
            <a:pPr eaLnBrk="1" hangingPunct="1"/>
            <a:r>
              <a:rPr lang="en-US" sz="2000" b="1" dirty="0">
                <a:solidFill>
                  <a:srgbClr val="D20000"/>
                </a:solidFill>
              </a:rPr>
              <a:t>1952 Event resulted in 4000 deaths!</a:t>
            </a:r>
          </a:p>
          <a:p>
            <a:pPr eaLnBrk="1" hangingPunct="1"/>
            <a:endParaRPr lang="en-US" sz="2000" b="1" u="sng" dirty="0"/>
          </a:p>
          <a:p>
            <a:pPr eaLnBrk="1" hangingPunct="1"/>
            <a:r>
              <a:rPr lang="en-US" sz="2000" b="1" u="sng" dirty="0"/>
              <a:t>Key ingredients</a:t>
            </a:r>
            <a:r>
              <a:rPr lang="en-US" sz="2000" b="1" dirty="0"/>
              <a:t>: calm winds, fog, smoke particles from coal burning.</a:t>
            </a:r>
          </a:p>
          <a:p>
            <a:pPr eaLnBrk="1" hangingPunct="1"/>
            <a:endParaRPr lang="en-US" sz="2000" b="1" dirty="0"/>
          </a:p>
          <a:p>
            <a:pPr eaLnBrk="1" hangingPunct="1"/>
            <a:r>
              <a:rPr lang="en-US" sz="2000" b="1" dirty="0"/>
              <a:t>Motivated parliament to pass a Clean Air Act in 1956.</a:t>
            </a:r>
          </a:p>
        </p:txBody>
      </p:sp>
      <p:pic>
        <p:nvPicPr>
          <p:cNvPr id="2" name="Picture 1"/>
          <p:cNvPicPr>
            <a:picLocks noChangeAspect="1"/>
          </p:cNvPicPr>
          <p:nvPr/>
        </p:nvPicPr>
        <p:blipFill>
          <a:blip r:embed="rId4"/>
          <a:stretch>
            <a:fillRect/>
          </a:stretch>
        </p:blipFill>
        <p:spPr>
          <a:xfrm>
            <a:off x="5334000" y="1474113"/>
            <a:ext cx="3115142" cy="3581400"/>
          </a:xfrm>
          <a:prstGeom prst="rect">
            <a:avLst/>
          </a:prstGeom>
        </p:spPr>
      </p:pic>
      <p:sp>
        <p:nvSpPr>
          <p:cNvPr id="3" name="TextBox 2"/>
          <p:cNvSpPr txBox="1"/>
          <p:nvPr/>
        </p:nvSpPr>
        <p:spPr>
          <a:xfrm>
            <a:off x="5842000" y="5054600"/>
            <a:ext cx="2286000" cy="400110"/>
          </a:xfrm>
          <a:prstGeom prst="rect">
            <a:avLst/>
          </a:prstGeom>
          <a:noFill/>
        </p:spPr>
        <p:txBody>
          <a:bodyPr wrap="square" rtlCol="0">
            <a:spAutoFit/>
          </a:bodyPr>
          <a:lstStyle/>
          <a:p>
            <a:pPr algn="ctr"/>
            <a:r>
              <a:rPr lang="en-US" sz="1000" dirty="0">
                <a:hlinkClick r:id="rId5"/>
              </a:rPr>
              <a:t>http://www.ems.psu.edu/~lno/Meteo437/Smoglond.jpg</a:t>
            </a:r>
            <a:endParaRPr lang="en-US" sz="1000" dirty="0"/>
          </a:p>
        </p:txBody>
      </p:sp>
      <p:pic>
        <p:nvPicPr>
          <p:cNvPr id="8" name="Picture 7"/>
          <p:cNvPicPr>
            <a:picLocks noChangeAspect="1"/>
          </p:cNvPicPr>
          <p:nvPr/>
        </p:nvPicPr>
        <p:blipFill>
          <a:blip r:embed="rId6"/>
          <a:stretch>
            <a:fillRect/>
          </a:stretch>
        </p:blipFill>
        <p:spPr>
          <a:xfrm>
            <a:off x="228600" y="1447800"/>
            <a:ext cx="4191000" cy="2942811"/>
          </a:xfrm>
          <a:prstGeom prst="rect">
            <a:avLst/>
          </a:prstGeom>
        </p:spPr>
      </p:pic>
    </p:spTree>
    <p:extLst>
      <p:ext uri="{BB962C8B-B14F-4D97-AF65-F5344CB8AC3E}">
        <p14:creationId xmlns:p14="http://schemas.microsoft.com/office/powerpoint/2010/main" val="1646972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2400"/>
            <a:ext cx="8229600" cy="1143000"/>
          </a:xfrm>
        </p:spPr>
        <p:txBody>
          <a:bodyPr/>
          <a:lstStyle/>
          <a:p>
            <a:pPr eaLnBrk="1" hangingPunct="1"/>
            <a:r>
              <a:rPr lang="en-US" sz="3200" b="1">
                <a:latin typeface="Arial" charset="0"/>
                <a:ea typeface="ＭＳ Ｐゴシック" charset="0"/>
                <a:cs typeface="ＭＳ Ｐゴシック" charset="0"/>
              </a:rPr>
              <a:t>Air pollution from burning of coal</a:t>
            </a:r>
          </a:p>
        </p:txBody>
      </p:sp>
      <p:pic>
        <p:nvPicPr>
          <p:cNvPr id="38915" name="Picture 3" descr="ohio-river-power-plant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1752600"/>
            <a:ext cx="2847975" cy="441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16" name="Rectangle 4"/>
          <p:cNvSpPr>
            <a:spLocks noChangeArrowheads="1"/>
          </p:cNvSpPr>
          <p:nvPr/>
        </p:nvSpPr>
        <p:spPr bwMode="auto">
          <a:xfrm>
            <a:off x="4038600" y="4724400"/>
            <a:ext cx="4572000" cy="119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endParaRPr lang="en-US" sz="1800">
              <a:solidFill>
                <a:srgbClr val="FFCC00"/>
              </a:solidFill>
            </a:endParaRPr>
          </a:p>
          <a:p>
            <a:pPr eaLnBrk="1" hangingPunct="1"/>
            <a:endParaRPr lang="en-US" sz="1800"/>
          </a:p>
          <a:p>
            <a:pPr eaLnBrk="1" hangingPunct="1"/>
            <a:endParaRPr lang="en-US" sz="1800"/>
          </a:p>
          <a:p>
            <a:pPr eaLnBrk="1" hangingPunct="1"/>
            <a:endParaRPr lang="en-US" sz="1800"/>
          </a:p>
        </p:txBody>
      </p:sp>
      <p:sp>
        <p:nvSpPr>
          <p:cNvPr id="38917" name="Text Box 5"/>
          <p:cNvSpPr txBox="1">
            <a:spLocks noChangeArrowheads="1"/>
          </p:cNvSpPr>
          <p:nvPr/>
        </p:nvSpPr>
        <p:spPr bwMode="auto">
          <a:xfrm>
            <a:off x="4038600" y="1981200"/>
            <a:ext cx="4572000" cy="37548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Much of the air pollution in the eastern part of the United States was </a:t>
            </a:r>
            <a:r>
              <a:rPr lang="en-US" sz="2000" b="1" i="1" dirty="0">
                <a:solidFill>
                  <a:srgbClr val="D20000"/>
                </a:solidFill>
              </a:rPr>
              <a:t>and is still</a:t>
            </a:r>
            <a:r>
              <a:rPr lang="en-US" sz="2000" b="1" dirty="0">
                <a:solidFill>
                  <a:srgbClr val="D20000"/>
                </a:solidFill>
              </a:rPr>
              <a:t> </a:t>
            </a:r>
            <a:r>
              <a:rPr lang="en-US" sz="2000" b="1" dirty="0"/>
              <a:t>from burning coal.</a:t>
            </a:r>
          </a:p>
          <a:p>
            <a:pPr eaLnBrk="1" hangingPunct="1"/>
            <a:endParaRPr lang="en-US" sz="2000" b="1" dirty="0"/>
          </a:p>
          <a:p>
            <a:pPr eaLnBrk="1" hangingPunct="1"/>
            <a:r>
              <a:rPr lang="en-US" sz="2000" b="1" dirty="0"/>
              <a:t>Many of the coal plants today are located on or near the Ohio River</a:t>
            </a:r>
          </a:p>
          <a:p>
            <a:pPr eaLnBrk="1" hangingPunct="1"/>
            <a:r>
              <a:rPr lang="en-US" sz="2000" b="1" dirty="0"/>
              <a:t>Why might that be?</a:t>
            </a:r>
          </a:p>
          <a:p>
            <a:pPr eaLnBrk="1" hangingPunct="1"/>
            <a:endParaRPr lang="en-US" sz="2000" b="1" dirty="0"/>
          </a:p>
          <a:p>
            <a:pPr eaLnBrk="1" hangingPunct="1"/>
            <a:r>
              <a:rPr lang="en-US" sz="2000" b="1" dirty="0"/>
              <a:t>Other places with a similar story:</a:t>
            </a:r>
          </a:p>
          <a:p>
            <a:pPr eaLnBrk="1" hangingPunct="1"/>
            <a:r>
              <a:rPr lang="en-US" sz="2000" b="1" dirty="0"/>
              <a:t>     Rhine River Valley in Germany</a:t>
            </a:r>
          </a:p>
          <a:p>
            <a:pPr eaLnBrk="1" hangingPunct="1"/>
            <a:r>
              <a:rPr lang="en-US" sz="2000" b="1" dirty="0"/>
              <a:t>     Northern China (Manchuria)</a:t>
            </a:r>
          </a:p>
          <a:p>
            <a:pPr eaLnBrk="1" hangingPunct="1"/>
            <a:r>
              <a:rPr lang="en-US" sz="1800" b="1"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762000" y="838200"/>
            <a:ext cx="7772400" cy="1470025"/>
          </a:xfrm>
        </p:spPr>
        <p:txBody>
          <a:bodyPr/>
          <a:lstStyle/>
          <a:p>
            <a:pPr eaLnBrk="1" hangingPunct="1"/>
            <a:r>
              <a:rPr lang="en-US" sz="3200" b="1">
                <a:latin typeface="Arial" charset="0"/>
                <a:ea typeface="ＭＳ Ｐゴシック" charset="0"/>
                <a:cs typeface="ＭＳ Ｐゴシック" charset="0"/>
              </a:rPr>
              <a:t>The U.S. passed its air pollution control act in 1955.</a:t>
            </a:r>
          </a:p>
        </p:txBody>
      </p:sp>
      <p:sp>
        <p:nvSpPr>
          <p:cNvPr id="17411" name="Rectangle 3"/>
          <p:cNvSpPr>
            <a:spLocks noGrp="1" noChangeArrowheads="1"/>
          </p:cNvSpPr>
          <p:nvPr>
            <p:ph type="subTitle" idx="1"/>
          </p:nvPr>
        </p:nvSpPr>
        <p:spPr>
          <a:xfrm>
            <a:off x="533400" y="2971800"/>
            <a:ext cx="8229600" cy="3200400"/>
          </a:xfrm>
        </p:spPr>
        <p:txBody>
          <a:bodyPr/>
          <a:lstStyle/>
          <a:p>
            <a:pPr eaLnBrk="1" hangingPunct="1">
              <a:lnSpc>
                <a:spcPct val="80000"/>
              </a:lnSpc>
            </a:pPr>
            <a:r>
              <a:rPr lang="en-US" sz="2800" b="1" dirty="0">
                <a:solidFill>
                  <a:srgbClr val="D20000"/>
                </a:solidFill>
                <a:latin typeface="Arial" charset="0"/>
                <a:ea typeface="ＭＳ Ｐゴシック" charset="0"/>
                <a:cs typeface="ＭＳ Ｐゴシック" charset="0"/>
              </a:rPr>
              <a:t>But this act left out one VERY BIG thing!</a:t>
            </a:r>
          </a:p>
          <a:p>
            <a:pPr eaLnBrk="1" hangingPunct="1">
              <a:lnSpc>
                <a:spcPct val="80000"/>
              </a:lnSpc>
            </a:pPr>
            <a:endParaRPr lang="en-US" sz="2800" b="1" dirty="0">
              <a:solidFill>
                <a:srgbClr val="FF3300"/>
              </a:solidFill>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dirty="0">
              <a:latin typeface="Arial" charset="0"/>
              <a:ea typeface="ＭＳ Ｐゴシック" charset="0"/>
              <a:cs typeface="ＭＳ Ｐゴシック" charset="0"/>
            </a:endParaRPr>
          </a:p>
          <a:p>
            <a:pPr eaLnBrk="1" hangingPunct="1">
              <a:lnSpc>
                <a:spcPct val="80000"/>
              </a:lnSpc>
            </a:pPr>
            <a:r>
              <a:rPr lang="en-US" sz="1600" dirty="0">
                <a:latin typeface="Arial" charset="0"/>
                <a:ea typeface="ＭＳ Ｐゴシック" charset="0"/>
                <a:cs typeface="ＭＳ Ｐゴシック"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
          <p:cNvSpPr txBox="1">
            <a:spLocks noChangeArrowheads="1"/>
          </p:cNvSpPr>
          <p:nvPr/>
        </p:nvSpPr>
        <p:spPr bwMode="auto">
          <a:xfrm>
            <a:off x="685800" y="2735263"/>
            <a:ext cx="7772400"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400" b="1" dirty="0">
                <a:solidFill>
                  <a:srgbClr val="D20000"/>
                </a:solidFill>
              </a:rPr>
              <a:t>SMOG</a:t>
            </a:r>
          </a:p>
          <a:p>
            <a:pPr algn="ctr"/>
            <a:r>
              <a:rPr lang="en-US" sz="4000" b="1" dirty="0" err="1">
                <a:solidFill>
                  <a:srgbClr val="D20000"/>
                </a:solidFill>
              </a:rPr>
              <a:t>SM</a:t>
            </a:r>
            <a:r>
              <a:rPr lang="en-US" sz="3600" b="1" dirty="0" err="1">
                <a:solidFill>
                  <a:srgbClr val="D20000"/>
                </a:solidFill>
              </a:rPr>
              <a:t>oke</a:t>
            </a:r>
            <a:r>
              <a:rPr lang="en-US" sz="4000" b="1" dirty="0">
                <a:solidFill>
                  <a:srgbClr val="D20000"/>
                </a:solidFill>
              </a:rPr>
              <a:t> + </a:t>
            </a:r>
            <a:r>
              <a:rPr lang="en-US" sz="3600" b="1" dirty="0" err="1">
                <a:solidFill>
                  <a:srgbClr val="D20000"/>
                </a:solidFill>
              </a:rPr>
              <a:t>f</a:t>
            </a:r>
            <a:r>
              <a:rPr lang="en-US" sz="4000" b="1" dirty="0" err="1">
                <a:solidFill>
                  <a:srgbClr val="D20000"/>
                </a:solidFill>
              </a:rPr>
              <a:t>OG</a:t>
            </a:r>
            <a:endParaRPr lang="en-US" sz="4000" b="1" dirty="0">
              <a:solidFill>
                <a:srgbClr val="D20000"/>
              </a:solidFill>
            </a:endParaRPr>
          </a:p>
        </p:txBody>
      </p:sp>
      <p:sp>
        <p:nvSpPr>
          <p:cNvPr id="43011" name="Title 4"/>
          <p:cNvSpPr>
            <a:spLocks noGrp="1"/>
          </p:cNvSpPr>
          <p:nvPr>
            <p:ph type="title"/>
          </p:nvPr>
        </p:nvSpPr>
        <p:spPr/>
        <p:txBody>
          <a:bodyPr/>
          <a:lstStyle/>
          <a:p>
            <a:endParaRPr lang="en-US">
              <a:latin typeface="Arial" charset="0"/>
              <a:ea typeface="ＭＳ Ｐゴシック" charset="0"/>
              <a:cs typeface="ＭＳ Ｐゴシック"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266700" y="762000"/>
            <a:ext cx="8153400" cy="1470025"/>
          </a:xfrm>
        </p:spPr>
        <p:txBody>
          <a:bodyPr/>
          <a:lstStyle/>
          <a:p>
            <a:pPr eaLnBrk="1" hangingPunct="1"/>
            <a:r>
              <a:rPr lang="en-US" sz="2800" b="1" dirty="0">
                <a:latin typeface="Arial" charset="0"/>
                <a:ea typeface="ＭＳ Ｐゴシック" charset="0"/>
                <a:cs typeface="ＭＳ Ｐゴシック" charset="0"/>
              </a:rPr>
              <a:t>Pollution from vehicle transportation sources was a rapidly growing problem</a:t>
            </a:r>
          </a:p>
        </p:txBody>
      </p:sp>
      <p:sp>
        <p:nvSpPr>
          <p:cNvPr id="45059" name="Rectangle 3"/>
          <p:cNvSpPr>
            <a:spLocks noGrp="1" noChangeArrowheads="1"/>
          </p:cNvSpPr>
          <p:nvPr>
            <p:ph type="subTitle" idx="1"/>
          </p:nvPr>
        </p:nvSpPr>
        <p:spPr>
          <a:xfrm>
            <a:off x="609600" y="2590800"/>
            <a:ext cx="7848600" cy="3352800"/>
          </a:xfrm>
        </p:spPr>
        <p:txBody>
          <a:bodyPr/>
          <a:lstStyle/>
          <a:p>
            <a:pPr eaLnBrk="1" hangingPunct="1"/>
            <a:r>
              <a:rPr lang="en-US" sz="2800" b="1" dirty="0">
                <a:latin typeface="Arial" charset="0"/>
                <a:ea typeface="ＭＳ Ｐゴシック" charset="0"/>
                <a:cs typeface="ＭＳ Ｐゴシック" charset="0"/>
              </a:rPr>
              <a:t>It was a new kind of pollution, </a:t>
            </a:r>
          </a:p>
          <a:p>
            <a:pPr eaLnBrk="1" hangingPunct="1"/>
            <a:r>
              <a:rPr lang="en-US" sz="2800" b="1" dirty="0">
                <a:latin typeface="Arial" charset="0"/>
                <a:ea typeface="ＭＳ Ｐゴシック" charset="0"/>
                <a:cs typeface="ＭＳ Ｐゴシック" charset="0"/>
              </a:rPr>
              <a:t>different from the traditional smog</a:t>
            </a:r>
          </a:p>
          <a:p>
            <a:pPr eaLnBrk="1" hangingPunct="1"/>
            <a:r>
              <a:rPr lang="en-US" sz="2800" b="1" dirty="0">
                <a:latin typeface="Arial" charset="0"/>
                <a:ea typeface="ＭＳ Ｐゴシック" charset="0"/>
                <a:cs typeface="ＭＳ Ｐゴシック" charset="0"/>
              </a:rPr>
              <a:t> of London or U.S. eastern cities.</a:t>
            </a:r>
          </a:p>
          <a:p>
            <a:pPr eaLnBrk="1" hangingPunct="1">
              <a:lnSpc>
                <a:spcPct val="80000"/>
              </a:lnSpc>
            </a:pPr>
            <a:endParaRPr lang="en-US" sz="2800" b="1" dirty="0">
              <a:latin typeface="Arial" charset="0"/>
              <a:ea typeface="ＭＳ Ｐゴシック" charset="0"/>
              <a:cs typeface="ＭＳ Ｐゴシック" charset="0"/>
            </a:endParaRPr>
          </a:p>
          <a:p>
            <a:pPr eaLnBrk="1" hangingPunct="1"/>
            <a:r>
              <a:rPr lang="en-US" sz="2800" b="1" dirty="0">
                <a:latin typeface="Arial" charset="0"/>
                <a:ea typeface="ＭＳ Ｐゴシック" charset="0"/>
                <a:cs typeface="ＭＳ Ｐゴシック" charset="0"/>
              </a:rPr>
              <a:t>And the worst place for it in the U.S. was (and still is) Los Angeles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7792" y="228600"/>
            <a:ext cx="7750408" cy="5943600"/>
          </a:xfrm>
          <a:prstGeom prst="rect">
            <a:avLst/>
          </a:prstGeom>
        </p:spPr>
      </p:pic>
      <p:sp>
        <p:nvSpPr>
          <p:cNvPr id="4" name="TextBox 3"/>
          <p:cNvSpPr txBox="1"/>
          <p:nvPr/>
        </p:nvSpPr>
        <p:spPr>
          <a:xfrm>
            <a:off x="2802346" y="6150114"/>
            <a:ext cx="3674654" cy="707886"/>
          </a:xfrm>
          <a:prstGeom prst="rect">
            <a:avLst/>
          </a:prstGeom>
          <a:noFill/>
        </p:spPr>
        <p:txBody>
          <a:bodyPr wrap="none" rtlCol="0">
            <a:spAutoFit/>
          </a:bodyPr>
          <a:lstStyle/>
          <a:p>
            <a:pPr algn="ctr"/>
            <a:r>
              <a:rPr lang="en-US" dirty="0"/>
              <a:t>Most Polluted Cities 2014</a:t>
            </a:r>
          </a:p>
          <a:p>
            <a:pPr algn="ctr"/>
            <a:r>
              <a:rPr lang="en-US" sz="1600" dirty="0">
                <a:hlinkClick r:id="rId3"/>
              </a:rPr>
              <a:t>American Lung Association</a:t>
            </a:r>
            <a:endParaRPr lang="en-US" sz="1600" dirty="0"/>
          </a:p>
        </p:txBody>
      </p:sp>
      <p:sp>
        <p:nvSpPr>
          <p:cNvPr id="5" name="Oval 4"/>
          <p:cNvSpPr/>
          <p:nvPr/>
        </p:nvSpPr>
        <p:spPr bwMode="auto">
          <a:xfrm>
            <a:off x="5960533" y="3310466"/>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706968" y="3640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3420532" y="1845733"/>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Oval 7"/>
          <p:cNvSpPr/>
          <p:nvPr/>
        </p:nvSpPr>
        <p:spPr bwMode="auto">
          <a:xfrm>
            <a:off x="3348568" y="7323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Oval 8"/>
          <p:cNvSpPr/>
          <p:nvPr/>
        </p:nvSpPr>
        <p:spPr bwMode="auto">
          <a:xfrm>
            <a:off x="5837768" y="9228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766232" y="2404533"/>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996934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257300" y="0"/>
            <a:ext cx="6616584" cy="6172200"/>
          </a:xfrm>
          <a:prstGeom prst="rect">
            <a:avLst/>
          </a:prstGeom>
        </p:spPr>
      </p:pic>
      <p:sp>
        <p:nvSpPr>
          <p:cNvPr id="4" name="TextBox 3"/>
          <p:cNvSpPr txBox="1"/>
          <p:nvPr/>
        </p:nvSpPr>
        <p:spPr>
          <a:xfrm>
            <a:off x="2808145" y="6150114"/>
            <a:ext cx="3663057" cy="646331"/>
          </a:xfrm>
          <a:prstGeom prst="rect">
            <a:avLst/>
          </a:prstGeom>
          <a:noFill/>
        </p:spPr>
        <p:txBody>
          <a:bodyPr wrap="none" rtlCol="0">
            <a:spAutoFit/>
          </a:bodyPr>
          <a:lstStyle/>
          <a:p>
            <a:pPr algn="ctr"/>
            <a:r>
              <a:rPr lang="en-US" sz="2000" dirty="0"/>
              <a:t>Most Polluted U.S. Cities 2016</a:t>
            </a:r>
          </a:p>
          <a:p>
            <a:pPr algn="ctr"/>
            <a:r>
              <a:rPr lang="en-US" sz="1600" dirty="0">
                <a:hlinkClick r:id="rId3"/>
              </a:rPr>
              <a:t>American Lung Association</a:t>
            </a:r>
            <a:endParaRPr lang="en-US" sz="1600" dirty="0"/>
          </a:p>
        </p:txBody>
      </p:sp>
      <p:sp>
        <p:nvSpPr>
          <p:cNvPr id="5" name="Oval 4"/>
          <p:cNvSpPr/>
          <p:nvPr/>
        </p:nvSpPr>
        <p:spPr bwMode="auto">
          <a:xfrm>
            <a:off x="5486400" y="4813300"/>
            <a:ext cx="2362200" cy="2794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1054100" y="2667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Oval 7"/>
          <p:cNvSpPr/>
          <p:nvPr/>
        </p:nvSpPr>
        <p:spPr bwMode="auto">
          <a:xfrm>
            <a:off x="3263900" y="8382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Oval 8"/>
          <p:cNvSpPr/>
          <p:nvPr/>
        </p:nvSpPr>
        <p:spPr bwMode="auto">
          <a:xfrm>
            <a:off x="5456768" y="19050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1121832" y="1041400"/>
            <a:ext cx="2362200" cy="2540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541396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6CF29D-0473-554B-AE6E-16758A92715D}"/>
              </a:ext>
            </a:extLst>
          </p:cNvPr>
          <p:cNvPicPr>
            <a:picLocks noChangeAspect="1"/>
          </p:cNvPicPr>
          <p:nvPr/>
        </p:nvPicPr>
        <p:blipFill>
          <a:blip r:embed="rId2"/>
          <a:stretch>
            <a:fillRect/>
          </a:stretch>
        </p:blipFill>
        <p:spPr>
          <a:xfrm>
            <a:off x="3962400" y="0"/>
            <a:ext cx="4398521" cy="6858000"/>
          </a:xfrm>
          <a:prstGeom prst="rect">
            <a:avLst/>
          </a:prstGeom>
        </p:spPr>
      </p:pic>
      <p:sp>
        <p:nvSpPr>
          <p:cNvPr id="4" name="TextBox 3"/>
          <p:cNvSpPr txBox="1"/>
          <p:nvPr/>
        </p:nvSpPr>
        <p:spPr>
          <a:xfrm>
            <a:off x="43480" y="801469"/>
            <a:ext cx="3842719" cy="1384995"/>
          </a:xfrm>
          <a:prstGeom prst="rect">
            <a:avLst/>
          </a:prstGeom>
          <a:noFill/>
        </p:spPr>
        <p:txBody>
          <a:bodyPr wrap="none" rtlCol="0">
            <a:spAutoFit/>
          </a:bodyPr>
          <a:lstStyle/>
          <a:p>
            <a:pPr algn="ctr"/>
            <a:r>
              <a:rPr lang="en-US" sz="2000" b="1" dirty="0"/>
              <a:t>Most Polluted U.S. Cities 2020</a:t>
            </a:r>
          </a:p>
          <a:p>
            <a:pPr algn="ctr"/>
            <a:r>
              <a:rPr lang="en-US" sz="1600" dirty="0">
                <a:hlinkClick r:id="rId3"/>
              </a:rPr>
              <a:t>State of the Air</a:t>
            </a:r>
          </a:p>
          <a:p>
            <a:pPr algn="ctr"/>
            <a:r>
              <a:rPr lang="en-US" sz="1600" dirty="0">
                <a:hlinkClick r:id="rId3"/>
              </a:rPr>
              <a:t>American Lung Association</a:t>
            </a:r>
            <a:endParaRPr lang="en-US" sz="1600" dirty="0"/>
          </a:p>
          <a:p>
            <a:pPr algn="ctr"/>
            <a:endParaRPr lang="en-US" sz="1600" dirty="0"/>
          </a:p>
          <a:p>
            <a:pPr algn="ctr"/>
            <a:r>
              <a:rPr lang="en-US" sz="1600" dirty="0">
                <a:hlinkClick r:id="rId4"/>
              </a:rPr>
              <a:t>Cleanest Cities</a:t>
            </a:r>
            <a:endParaRPr lang="en-US" sz="1600" dirty="0"/>
          </a:p>
        </p:txBody>
      </p:sp>
      <p:sp>
        <p:nvSpPr>
          <p:cNvPr id="6" name="Oval 5"/>
          <p:cNvSpPr/>
          <p:nvPr/>
        </p:nvSpPr>
        <p:spPr bwMode="auto">
          <a:xfrm>
            <a:off x="3824232" y="492577"/>
            <a:ext cx="1531735" cy="532182"/>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3962400" y="2590800"/>
            <a:ext cx="1432472"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Oval 14">
            <a:extLst>
              <a:ext uri="{FF2B5EF4-FFF2-40B4-BE49-F238E27FC236}">
                <a16:creationId xmlns:a16="http://schemas.microsoft.com/office/drawing/2014/main" id="{D348C303-F656-B54A-8F62-34A7DBEF5D5D}"/>
              </a:ext>
            </a:extLst>
          </p:cNvPr>
          <p:cNvSpPr/>
          <p:nvPr/>
        </p:nvSpPr>
        <p:spPr bwMode="auto">
          <a:xfrm>
            <a:off x="6774065" y="1920765"/>
            <a:ext cx="1531735" cy="532182"/>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6" name="Oval 15">
            <a:extLst>
              <a:ext uri="{FF2B5EF4-FFF2-40B4-BE49-F238E27FC236}">
                <a16:creationId xmlns:a16="http://schemas.microsoft.com/office/drawing/2014/main" id="{AA4AD8F9-04ED-DE46-981B-7F26860D1DDA}"/>
              </a:ext>
            </a:extLst>
          </p:cNvPr>
          <p:cNvSpPr/>
          <p:nvPr/>
        </p:nvSpPr>
        <p:spPr bwMode="auto">
          <a:xfrm>
            <a:off x="5257800" y="1295400"/>
            <a:ext cx="1531735" cy="532182"/>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8" name="Oval 17">
            <a:extLst>
              <a:ext uri="{FF2B5EF4-FFF2-40B4-BE49-F238E27FC236}">
                <a16:creationId xmlns:a16="http://schemas.microsoft.com/office/drawing/2014/main" id="{E851C633-9A2B-294B-BFD8-3380BC295C67}"/>
              </a:ext>
            </a:extLst>
          </p:cNvPr>
          <p:cNvSpPr/>
          <p:nvPr/>
        </p:nvSpPr>
        <p:spPr bwMode="auto">
          <a:xfrm>
            <a:off x="5365531" y="2364828"/>
            <a:ext cx="1432472"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9" name="Oval 18">
            <a:extLst>
              <a:ext uri="{FF2B5EF4-FFF2-40B4-BE49-F238E27FC236}">
                <a16:creationId xmlns:a16="http://schemas.microsoft.com/office/drawing/2014/main" id="{6D9DD1A9-224B-B742-8A6A-43CA4B05246B}"/>
              </a:ext>
            </a:extLst>
          </p:cNvPr>
          <p:cNvSpPr/>
          <p:nvPr/>
        </p:nvSpPr>
        <p:spPr bwMode="auto">
          <a:xfrm>
            <a:off x="6910552" y="3426372"/>
            <a:ext cx="1432472"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94707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
            <a:ext cx="8229600" cy="944563"/>
          </a:xfrm>
        </p:spPr>
        <p:txBody>
          <a:bodyPr/>
          <a:lstStyle/>
          <a:p>
            <a:pPr eaLnBrk="1" hangingPunct="1"/>
            <a:r>
              <a:rPr lang="en-US" sz="3200" b="1">
                <a:latin typeface="Arial" charset="0"/>
                <a:ea typeface="ＭＳ Ｐゴシック" charset="0"/>
                <a:cs typeface="ＭＳ Ｐゴシック" charset="0"/>
              </a:rPr>
              <a:t>Pollution controls on vehicles</a:t>
            </a:r>
          </a:p>
        </p:txBody>
      </p:sp>
      <p:pic>
        <p:nvPicPr>
          <p:cNvPr id="47107" name="Picture 3" descr="Low-hanging smo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1788378"/>
            <a:ext cx="4191000" cy="3143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108" name="Text Box 4"/>
          <p:cNvSpPr txBox="1">
            <a:spLocks noChangeArrowheads="1"/>
          </p:cNvSpPr>
          <p:nvPr/>
        </p:nvSpPr>
        <p:spPr bwMode="auto">
          <a:xfrm>
            <a:off x="365125" y="1371600"/>
            <a:ext cx="3978275" cy="5243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dirty="0">
                <a:solidFill>
                  <a:srgbClr val="D20000"/>
                </a:solidFill>
              </a:rPr>
              <a:t>Photochemical smog</a:t>
            </a:r>
            <a:r>
              <a:rPr lang="en-US" sz="2000" b="1" dirty="0"/>
              <a:t>, was a rapidly growing problem</a:t>
            </a:r>
          </a:p>
          <a:p>
            <a:pPr eaLnBrk="1" hangingPunct="1"/>
            <a:endParaRPr lang="en-US" sz="2000" b="1" dirty="0"/>
          </a:p>
          <a:p>
            <a:pPr eaLnBrk="1" hangingPunct="1"/>
            <a:r>
              <a:rPr lang="en-US" sz="2000" b="1" dirty="0"/>
              <a:t>This problem was especially prevalent in western U.S. cities, like Los Angeles.</a:t>
            </a:r>
          </a:p>
          <a:p>
            <a:pPr eaLnBrk="1" hangingPunct="1"/>
            <a:endParaRPr lang="en-US" sz="2000" b="1" dirty="0"/>
          </a:p>
          <a:p>
            <a:pPr eaLnBrk="1" hangingPunct="1"/>
            <a:r>
              <a:rPr lang="en-US" sz="2000" b="1" dirty="0"/>
              <a:t>Severe air pollution lead to the Clean Air act of 1970 and the establishment of the EPA.</a:t>
            </a:r>
          </a:p>
          <a:p>
            <a:pPr eaLnBrk="1" hangingPunct="1"/>
            <a:endParaRPr lang="en-US" sz="2000" b="1" dirty="0"/>
          </a:p>
          <a:p>
            <a:pPr eaLnBrk="1" hangingPunct="1"/>
            <a:r>
              <a:rPr lang="en-US" sz="2000" b="1" dirty="0"/>
              <a:t>This act and its subsequent additions placed emission control standards on vehicles that each state must meet.</a:t>
            </a:r>
          </a:p>
          <a:p>
            <a:pPr eaLnBrk="1" hangingPunct="1"/>
            <a:endParaRPr lang="en-US" sz="2000" b="1" dirty="0"/>
          </a:p>
          <a:p>
            <a:pPr eaLnBrk="1" hangingPunct="1"/>
            <a:endParaRPr lang="en-US" sz="1800" b="1" dirty="0"/>
          </a:p>
        </p:txBody>
      </p:sp>
      <p:sp>
        <p:nvSpPr>
          <p:cNvPr id="47109" name="Text Box 5"/>
          <p:cNvSpPr txBox="1">
            <a:spLocks noChangeArrowheads="1"/>
          </p:cNvSpPr>
          <p:nvPr/>
        </p:nvSpPr>
        <p:spPr bwMode="auto">
          <a:xfrm>
            <a:off x="5013325" y="5072916"/>
            <a:ext cx="29162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Los Angeles in the 1960s</a:t>
            </a:r>
          </a:p>
        </p:txBody>
      </p:sp>
      <p:sp>
        <p:nvSpPr>
          <p:cNvPr id="2" name="TextBox 1"/>
          <p:cNvSpPr txBox="1"/>
          <p:nvPr/>
        </p:nvSpPr>
        <p:spPr>
          <a:xfrm>
            <a:off x="4495800" y="5715000"/>
            <a:ext cx="4343400" cy="400110"/>
          </a:xfrm>
          <a:prstGeom prst="rect">
            <a:avLst/>
          </a:prstGeom>
          <a:noFill/>
        </p:spPr>
        <p:txBody>
          <a:bodyPr wrap="square" rtlCol="0">
            <a:spAutoFit/>
          </a:bodyPr>
          <a:lstStyle/>
          <a:p>
            <a:pPr algn="ctr"/>
            <a:r>
              <a:rPr lang="en-US" sz="2000" dirty="0"/>
              <a:t>Memories, sweet memories</a:t>
            </a:r>
          </a:p>
        </p:txBody>
      </p:sp>
      <p:sp>
        <p:nvSpPr>
          <p:cNvPr id="3" name="TextBox 2"/>
          <p:cNvSpPr txBox="1"/>
          <p:nvPr/>
        </p:nvSpPr>
        <p:spPr>
          <a:xfrm>
            <a:off x="6863547" y="4495800"/>
            <a:ext cx="1899453" cy="369332"/>
          </a:xfrm>
          <a:prstGeom prst="rect">
            <a:avLst/>
          </a:prstGeom>
          <a:noFill/>
        </p:spPr>
        <p:txBody>
          <a:bodyPr wrap="none" rtlCol="0">
            <a:spAutoFit/>
          </a:bodyPr>
          <a:lstStyle/>
          <a:p>
            <a:r>
              <a:rPr lang="en-US" sz="1800" dirty="0">
                <a:solidFill>
                  <a:schemeClr val="bg1"/>
                </a:solidFill>
              </a:rPr>
              <a:t>Credit: LA </a:t>
            </a:r>
            <a:r>
              <a:rPr lang="en-US" sz="1800" dirty="0" err="1">
                <a:solidFill>
                  <a:schemeClr val="bg1"/>
                </a:solidFill>
              </a:rPr>
              <a:t>TImes</a:t>
            </a:r>
            <a:endParaRPr lang="en-US" sz="1800"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457200" y="1447800"/>
            <a:ext cx="7772400" cy="1470025"/>
          </a:xfrm>
        </p:spPr>
        <p:txBody>
          <a:bodyPr/>
          <a:lstStyle/>
          <a:p>
            <a:pPr eaLnBrk="1" hangingPunct="1"/>
            <a:r>
              <a:rPr lang="en-US" sz="2800" b="1" dirty="0">
                <a:latin typeface="Arial" charset="0"/>
                <a:ea typeface="ＭＳ Ｐゴシック" charset="0"/>
                <a:cs typeface="ＭＳ Ｐゴシック" charset="0"/>
              </a:rPr>
              <a:t>Even with the Clean Air Act and oversight by the EPA, air pollution is still a big problem in the U.S. today.</a:t>
            </a:r>
          </a:p>
        </p:txBody>
      </p:sp>
      <p:sp>
        <p:nvSpPr>
          <p:cNvPr id="49155" name="Rectangle 3"/>
          <p:cNvSpPr>
            <a:spLocks noGrp="1" noChangeArrowheads="1"/>
          </p:cNvSpPr>
          <p:nvPr>
            <p:ph type="subTitle" idx="1"/>
          </p:nvPr>
        </p:nvSpPr>
        <p:spPr>
          <a:xfrm>
            <a:off x="800100" y="3657600"/>
            <a:ext cx="7086600" cy="2438400"/>
          </a:xfrm>
        </p:spPr>
        <p:txBody>
          <a:bodyPr/>
          <a:lstStyle/>
          <a:p>
            <a:pPr eaLnBrk="1" hangingPunct="1"/>
            <a:r>
              <a:rPr lang="en-US" sz="2800" b="1" i="1" dirty="0">
                <a:latin typeface="Arial" charset="0"/>
                <a:ea typeface="ＭＳ Ｐゴシック" charset="0"/>
                <a:cs typeface="ＭＳ Ｐゴシック" charset="0"/>
              </a:rPr>
              <a:t>Reason</a:t>
            </a:r>
            <a:r>
              <a:rPr lang="en-US" sz="2800" dirty="0">
                <a:latin typeface="Arial" charset="0"/>
                <a:ea typeface="ＭＳ Ｐゴシック" charset="0"/>
                <a:cs typeface="ＭＳ Ｐゴシック" charset="0"/>
              </a:rPr>
              <a:t>: </a:t>
            </a:r>
            <a:r>
              <a:rPr lang="en-US" sz="2800" b="1" i="1" dirty="0">
                <a:latin typeface="Arial" charset="0"/>
                <a:ea typeface="ＭＳ Ｐゴシック" charset="0"/>
                <a:cs typeface="ＭＳ Ｐゴシック" charset="0"/>
              </a:rPr>
              <a:t>Although today’s cars are less polluting, there are a lot more of them and people drive them farther than four decades ago.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3705" y="897467"/>
            <a:ext cx="3597295" cy="2560320"/>
          </a:xfrm>
          <a:prstGeom prst="rect">
            <a:avLst/>
          </a:prstGeom>
        </p:spPr>
      </p:pic>
      <p:sp>
        <p:nvSpPr>
          <p:cNvPr id="51202" name="Rectangle 2"/>
          <p:cNvSpPr>
            <a:spLocks noGrp="1" noChangeArrowheads="1"/>
          </p:cNvSpPr>
          <p:nvPr>
            <p:ph type="title"/>
          </p:nvPr>
        </p:nvSpPr>
        <p:spPr>
          <a:xfrm>
            <a:off x="457200" y="0"/>
            <a:ext cx="8229600" cy="944563"/>
          </a:xfrm>
        </p:spPr>
        <p:txBody>
          <a:bodyPr/>
          <a:lstStyle/>
          <a:p>
            <a:pPr eaLnBrk="1" hangingPunct="1"/>
            <a:r>
              <a:rPr lang="en-US" sz="3200" b="1" dirty="0">
                <a:latin typeface="Arial" charset="0"/>
                <a:ea typeface="ＭＳ Ｐゴシック" charset="0"/>
                <a:cs typeface="ＭＳ Ｐゴシック" charset="0"/>
              </a:rPr>
              <a:t>You’ve got to have a car in L.A.</a:t>
            </a:r>
          </a:p>
        </p:txBody>
      </p:sp>
      <p:pic>
        <p:nvPicPr>
          <p:cNvPr id="51203" name="Picture 3" descr="E2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53000" y="1038225"/>
            <a:ext cx="3429000" cy="224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05" name="Text Box 5"/>
          <p:cNvSpPr txBox="1">
            <a:spLocks noChangeArrowheads="1"/>
          </p:cNvSpPr>
          <p:nvPr/>
        </p:nvSpPr>
        <p:spPr bwMode="auto">
          <a:xfrm>
            <a:off x="228600" y="4038600"/>
            <a:ext cx="873125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u="sng" dirty="0"/>
              <a:t>How did it get this way?</a:t>
            </a:r>
          </a:p>
          <a:p>
            <a:pPr eaLnBrk="1" hangingPunct="1">
              <a:lnSpc>
                <a:spcPct val="70000"/>
              </a:lnSpc>
            </a:pPr>
            <a:endParaRPr lang="en-US" sz="2000" b="1" i="1" dirty="0"/>
          </a:p>
          <a:p>
            <a:pPr eaLnBrk="1" hangingPunct="1">
              <a:spcAft>
                <a:spcPts val="1200"/>
              </a:spcAft>
            </a:pPr>
            <a:r>
              <a:rPr lang="en-US" sz="2000" b="1" dirty="0"/>
              <a:t>Urban mass transit systems dismantled (i.e. trolley systems).</a:t>
            </a:r>
          </a:p>
          <a:p>
            <a:pPr eaLnBrk="1" hangingPunct="1">
              <a:spcAft>
                <a:spcPts val="1200"/>
              </a:spcAft>
            </a:pPr>
            <a:r>
              <a:rPr lang="en-US" sz="2000" b="1" dirty="0"/>
              <a:t>Cities grew outward, not upward.</a:t>
            </a:r>
          </a:p>
          <a:p>
            <a:pPr eaLnBrk="1" hangingPunct="1">
              <a:spcAft>
                <a:spcPts val="1200"/>
              </a:spcAft>
            </a:pPr>
            <a:r>
              <a:rPr lang="en-US" sz="2000" b="1" dirty="0"/>
              <a:t>Freeways built but development followed—along with long commutes.</a:t>
            </a:r>
          </a:p>
          <a:p>
            <a:pPr eaLnBrk="1" hangingPunct="1">
              <a:spcAft>
                <a:spcPts val="1200"/>
              </a:spcAft>
            </a:pPr>
            <a:r>
              <a:rPr lang="en-US" sz="2000" b="1" dirty="0">
                <a:solidFill>
                  <a:srgbClr val="FF3300"/>
                </a:solidFill>
              </a:rPr>
              <a:t>Similar story across the United States…and it still continues today!</a:t>
            </a:r>
          </a:p>
        </p:txBody>
      </p:sp>
      <p:sp>
        <p:nvSpPr>
          <p:cNvPr id="51206" name="Text Box 6"/>
          <p:cNvSpPr txBox="1">
            <a:spLocks noChangeArrowheads="1"/>
          </p:cNvSpPr>
          <p:nvPr/>
        </p:nvSpPr>
        <p:spPr bwMode="auto">
          <a:xfrm>
            <a:off x="5504804" y="3473450"/>
            <a:ext cx="249619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ja-JP" altLang="en-US" sz="1800" b="1"/>
              <a:t>“</a:t>
            </a:r>
            <a:r>
              <a:rPr lang="en-US" sz="1800" b="1" dirty="0"/>
              <a:t>Spaghetti Junction</a:t>
            </a:r>
            <a:r>
              <a:rPr lang="ja-JP" altLang="en-US" sz="1800" b="1"/>
              <a:t>”</a:t>
            </a:r>
            <a:endParaRPr lang="en-US" sz="1800" b="1" dirty="0"/>
          </a:p>
        </p:txBody>
      </p:sp>
      <p:sp>
        <p:nvSpPr>
          <p:cNvPr id="51207" name="Text Box 7"/>
          <p:cNvSpPr txBox="1">
            <a:spLocks noChangeArrowheads="1"/>
          </p:cNvSpPr>
          <p:nvPr/>
        </p:nvSpPr>
        <p:spPr bwMode="auto">
          <a:xfrm>
            <a:off x="838200" y="3473450"/>
            <a:ext cx="32718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Current L.A. freeway system</a:t>
            </a:r>
          </a:p>
        </p:txBody>
      </p:sp>
      <p:pic>
        <p:nvPicPr>
          <p:cNvPr id="51208" name="Picture 9" descr="Picture 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53000" y="902229"/>
            <a:ext cx="3448050" cy="2560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5486400" y="3807023"/>
            <a:ext cx="2739201" cy="307777"/>
          </a:xfrm>
          <a:prstGeom prst="rect">
            <a:avLst/>
          </a:prstGeom>
          <a:noFill/>
        </p:spPr>
        <p:txBody>
          <a:bodyPr wrap="none" rtlCol="0">
            <a:spAutoFit/>
          </a:bodyPr>
          <a:lstStyle/>
          <a:p>
            <a:r>
              <a:rPr lang="en-US" sz="1400" dirty="0">
                <a:hlinkClick r:id="rId6" action="ppaction://hlinkfile"/>
              </a:rPr>
              <a:t>Figure Credit: maps.google.com</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p:txBody>
          <a:bodyPr/>
          <a:lstStyle/>
          <a:p>
            <a:pPr eaLnBrk="1" hangingPunct="1"/>
            <a:r>
              <a:rPr lang="en-US" sz="3200" b="1">
                <a:latin typeface="Arial" charset="0"/>
                <a:ea typeface="ＭＳ Ｐゴシック" charset="0"/>
                <a:cs typeface="ＭＳ Ｐゴシック" charset="0"/>
              </a:rPr>
              <a:t>What is the environmental consequence?</a:t>
            </a:r>
          </a:p>
        </p:txBody>
      </p:sp>
      <p:sp>
        <p:nvSpPr>
          <p:cNvPr id="53251" name="Rectangle 3"/>
          <p:cNvSpPr>
            <a:spLocks noGrp="1" noChangeArrowheads="1"/>
          </p:cNvSpPr>
          <p:nvPr>
            <p:ph type="subTitle" idx="1"/>
          </p:nvPr>
        </p:nvSpPr>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30482" y="1676400"/>
            <a:ext cx="3810000" cy="2438400"/>
            <a:chOff x="4572000" y="1600200"/>
            <a:chExt cx="4343400" cy="2881313"/>
          </a:xfrm>
        </p:grpSpPr>
        <p:pic>
          <p:nvPicPr>
            <p:cNvPr id="55300" name="Picture 9" descr="US-Los-Angeles-Smog-1-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1600200"/>
              <a:ext cx="4343400" cy="251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301" name="Text Box 10"/>
            <p:cNvSpPr txBox="1">
              <a:spLocks noChangeArrowheads="1"/>
            </p:cNvSpPr>
            <p:nvPr/>
          </p:nvSpPr>
          <p:spPr bwMode="auto">
            <a:xfrm>
              <a:off x="4876800" y="4114800"/>
              <a:ext cx="37655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t>Downtown L.A. on a smoggy day</a:t>
              </a:r>
            </a:p>
          </p:txBody>
        </p:sp>
      </p:gr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81319" y="1669799"/>
            <a:ext cx="4157881" cy="2834640"/>
          </a:xfrm>
          <a:prstGeom prst="rect">
            <a:avLst/>
          </a:prstGeom>
        </p:spPr>
      </p:pic>
      <p:sp>
        <p:nvSpPr>
          <p:cNvPr id="55298"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Photochemical smog</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(Los Angeles type smog)</a:t>
            </a:r>
          </a:p>
        </p:txBody>
      </p:sp>
      <p:grpSp>
        <p:nvGrpSpPr>
          <p:cNvPr id="2" name="Group 3"/>
          <p:cNvGrpSpPr>
            <a:grpSpLocks/>
          </p:cNvGrpSpPr>
          <p:nvPr/>
        </p:nvGrpSpPr>
        <p:grpSpPr bwMode="auto">
          <a:xfrm>
            <a:off x="304800" y="1676400"/>
            <a:ext cx="4038600" cy="2852738"/>
            <a:chOff x="1008" y="2112"/>
            <a:chExt cx="3744" cy="1951"/>
          </a:xfrm>
        </p:grpSpPr>
        <p:grpSp>
          <p:nvGrpSpPr>
            <p:cNvPr id="55303" name="Group 4"/>
            <p:cNvGrpSpPr>
              <a:grpSpLocks/>
            </p:cNvGrpSpPr>
            <p:nvPr/>
          </p:nvGrpSpPr>
          <p:grpSpPr bwMode="auto">
            <a:xfrm>
              <a:off x="1008" y="2112"/>
              <a:ext cx="3744" cy="1951"/>
              <a:chOff x="960" y="2112"/>
              <a:chExt cx="3744" cy="1951"/>
            </a:xfrm>
          </p:grpSpPr>
          <p:pic>
            <p:nvPicPr>
              <p:cNvPr id="55306"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0" y="2112"/>
                <a:ext cx="3744" cy="19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307" name="Text Box 6"/>
              <p:cNvSpPr txBox="1">
                <a:spLocks noChangeArrowheads="1"/>
              </p:cNvSpPr>
              <p:nvPr/>
            </p:nvSpPr>
            <p:spPr bwMode="auto">
              <a:xfrm>
                <a:off x="2928" y="3792"/>
                <a:ext cx="1635" cy="2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endParaRPr lang="en-US" sz="2000" b="1">
                  <a:solidFill>
                    <a:srgbClr val="FF0000"/>
                  </a:solidFill>
                  <a:latin typeface="Times New Roman" charset="0"/>
                </a:endParaRPr>
              </a:p>
            </p:txBody>
          </p:sp>
        </p:grpSp>
        <p:sp>
          <p:nvSpPr>
            <p:cNvPr id="55304" name="Text Box 7"/>
            <p:cNvSpPr txBox="1">
              <a:spLocks noChangeArrowheads="1"/>
            </p:cNvSpPr>
            <p:nvPr/>
          </p:nvSpPr>
          <p:spPr bwMode="auto">
            <a:xfrm>
              <a:off x="2016" y="2160"/>
              <a:ext cx="1441" cy="3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400" b="1">
                  <a:solidFill>
                    <a:srgbClr val="FF0000"/>
                  </a:solidFill>
                  <a:latin typeface="Times New Roman" charset="0"/>
                </a:rPr>
                <a:t>L.A. Sky Colors Dec 2000</a:t>
              </a:r>
            </a:p>
          </p:txBody>
        </p:sp>
        <p:sp>
          <p:nvSpPr>
            <p:cNvPr id="55305" name="Text Box 8"/>
            <p:cNvSpPr txBox="1">
              <a:spLocks noChangeArrowheads="1"/>
            </p:cNvSpPr>
            <p:nvPr/>
          </p:nvSpPr>
          <p:spPr bwMode="auto">
            <a:xfrm>
              <a:off x="3261" y="3807"/>
              <a:ext cx="1420" cy="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200" dirty="0">
                  <a:latin typeface="Times New Roman" charset="0"/>
                  <a:hlinkClick r:id="rId6"/>
                </a:rPr>
                <a:t>Mark Z. Jacobson</a:t>
              </a:r>
              <a:endParaRPr lang="en-US" sz="1200" dirty="0">
                <a:latin typeface="Times New Roman" charset="0"/>
              </a:endParaRPr>
            </a:p>
          </p:txBody>
        </p:sp>
      </p:grpSp>
      <p:sp>
        <p:nvSpPr>
          <p:cNvPr id="55302" name="Text Box 11"/>
          <p:cNvSpPr txBox="1">
            <a:spLocks noChangeArrowheads="1"/>
          </p:cNvSpPr>
          <p:nvPr/>
        </p:nvSpPr>
        <p:spPr bwMode="auto">
          <a:xfrm>
            <a:off x="228600" y="4800600"/>
            <a:ext cx="8618538"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u="sng" dirty="0"/>
              <a:t>Photochemical smog</a:t>
            </a:r>
            <a:r>
              <a:rPr lang="en-US" sz="2000" b="1" dirty="0"/>
              <a:t>: Ozone near the ground, caused by chemical reactions involving nitrogen oxides (</a:t>
            </a:r>
            <a:r>
              <a:rPr lang="en-US" sz="2000" b="1" dirty="0" err="1"/>
              <a:t>NO</a:t>
            </a:r>
            <a:r>
              <a:rPr lang="en-US" sz="2000" b="1" baseline="-25000" dirty="0" err="1"/>
              <a:t>x</a:t>
            </a:r>
            <a:r>
              <a:rPr lang="en-US" sz="2000" b="1" dirty="0"/>
              <a:t>) and volatile organic compounds (VOC’s) in the presence of sunlight.                           VOC’s mainly come from incomplete combustion of fossil fuels.</a:t>
            </a:r>
          </a:p>
          <a:p>
            <a:pPr eaLnBrk="1" hangingPunct="1"/>
            <a:endParaRPr lang="en-US" sz="2000" b="1" dirty="0"/>
          </a:p>
          <a:p>
            <a:pPr eaLnBrk="1" hangingPunct="1"/>
            <a:r>
              <a:rPr lang="en-US" sz="2000" b="1" dirty="0">
                <a:solidFill>
                  <a:srgbClr val="FF3300"/>
                </a:solidFill>
              </a:rPr>
              <a:t>What are the health effects of living in this? How is smog made?</a:t>
            </a:r>
          </a:p>
        </p:txBody>
      </p:sp>
      <p:sp>
        <p:nvSpPr>
          <p:cNvPr id="14" name="Text Box 10"/>
          <p:cNvSpPr txBox="1">
            <a:spLocks noChangeArrowheads="1"/>
          </p:cNvSpPr>
          <p:nvPr/>
        </p:nvSpPr>
        <p:spPr bwMode="auto">
          <a:xfrm>
            <a:off x="4696664" y="4034135"/>
            <a:ext cx="414254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b="1" i="1" dirty="0">
                <a:solidFill>
                  <a:schemeClr val="bg1"/>
                </a:solidFill>
              </a:rPr>
              <a:t>Credit: Ahrens, earlier ed.</a:t>
            </a:r>
          </a:p>
          <a:p>
            <a:pPr algn="ctr" eaLnBrk="1" hangingPunct="1"/>
            <a:r>
              <a:rPr lang="en-US" sz="1200" b="1" i="1" dirty="0">
                <a:solidFill>
                  <a:schemeClr val="bg1"/>
                </a:solidFill>
              </a:rPr>
              <a:t>Smog “front” as sea breeze approaches Riverside CA</a:t>
            </a:r>
          </a:p>
        </p:txBody>
      </p:sp>
    </p:spTree>
    <p:extLst>
      <p:ext uri="{BB962C8B-B14F-4D97-AF65-F5344CB8AC3E}">
        <p14:creationId xmlns:p14="http://schemas.microsoft.com/office/powerpoint/2010/main" val="42572396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667000"/>
            <a:ext cx="7772400" cy="1470025"/>
          </a:xfrm>
        </p:spPr>
        <p:txBody>
          <a:bodyPr/>
          <a:lstStyle/>
          <a:p>
            <a:pPr eaLnBrk="1" hangingPunct="1"/>
            <a:r>
              <a:rPr lang="en-US" sz="3200" b="1">
                <a:solidFill>
                  <a:schemeClr val="tx1"/>
                </a:solidFill>
                <a:latin typeface="Arial" charset="0"/>
                <a:ea typeface="ＭＳ Ｐゴシック" charset="0"/>
                <a:cs typeface="ＭＳ Ｐゴシック" charset="0"/>
              </a:rPr>
              <a:t>But photochemical smog is not unique to Los Angeles, it occurs in every major city in the Southwest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Text Box 6"/>
          <p:cNvSpPr txBox="1">
            <a:spLocks noChangeArrowheads="1"/>
          </p:cNvSpPr>
          <p:nvPr/>
        </p:nvSpPr>
        <p:spPr bwMode="auto">
          <a:xfrm>
            <a:off x="1143000" y="2819400"/>
            <a:ext cx="20383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3"/>
              </a:rPr>
              <a:t>Phoenix, Arizona</a:t>
            </a:r>
            <a:endParaRPr lang="en-US" sz="1800" b="1" i="1" dirty="0"/>
          </a:p>
        </p:txBody>
      </p:sp>
      <p:sp>
        <p:nvSpPr>
          <p:cNvPr id="61447" name="Text Box 7"/>
          <p:cNvSpPr txBox="1">
            <a:spLocks noChangeArrowheads="1"/>
          </p:cNvSpPr>
          <p:nvPr/>
        </p:nvSpPr>
        <p:spPr bwMode="auto">
          <a:xfrm>
            <a:off x="5715000" y="2769394"/>
            <a:ext cx="22558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4"/>
              </a:rPr>
              <a:t>Las Vegas, Nevada</a:t>
            </a:r>
            <a:endParaRPr lang="en-US" sz="1800" b="1" i="1" dirty="0"/>
          </a:p>
        </p:txBody>
      </p:sp>
      <p:sp>
        <p:nvSpPr>
          <p:cNvPr id="61448" name="Text Box 8"/>
          <p:cNvSpPr txBox="1">
            <a:spLocks noChangeArrowheads="1"/>
          </p:cNvSpPr>
          <p:nvPr/>
        </p:nvSpPr>
        <p:spPr bwMode="auto">
          <a:xfrm>
            <a:off x="5715000" y="5957887"/>
            <a:ext cx="23177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5"/>
              </a:rPr>
              <a:t>Salt Lake City, Utah</a:t>
            </a:r>
            <a:endParaRPr lang="en-US" sz="1800" b="1" i="1" dirty="0"/>
          </a:p>
        </p:txBody>
      </p:sp>
      <p:sp>
        <p:nvSpPr>
          <p:cNvPr id="61449" name="Text Box 9"/>
          <p:cNvSpPr txBox="1">
            <a:spLocks noChangeArrowheads="1"/>
          </p:cNvSpPr>
          <p:nvPr/>
        </p:nvSpPr>
        <p:spPr bwMode="auto">
          <a:xfrm>
            <a:off x="1219200" y="6096000"/>
            <a:ext cx="2089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6"/>
              </a:rPr>
              <a:t>Denver, Colorado</a:t>
            </a:r>
            <a:endParaRPr lang="en-US" sz="1800" b="1" i="1" dirty="0"/>
          </a:p>
        </p:txBody>
      </p:sp>
      <p:pic>
        <p:nvPicPr>
          <p:cNvPr id="2056" name="Picture 8">
            <a:extLst>
              <a:ext uri="{FF2B5EF4-FFF2-40B4-BE49-F238E27FC236}">
                <a16:creationId xmlns:a16="http://schemas.microsoft.com/office/drawing/2014/main" id="{0997A2A5-BE37-4143-8B81-1FBEC9F44D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620" y="228600"/>
            <a:ext cx="38862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648E692D-C80E-1248-A50F-23EC719C6A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0" y="457200"/>
            <a:ext cx="3082925" cy="231219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FD94ECC3-F65E-1948-9E85-E454F3A3C4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592" y="3505200"/>
            <a:ext cx="4244587" cy="238758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228F90E1-60C3-E844-AA26-3BE947149E7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7284" y="3659188"/>
            <a:ext cx="3313181" cy="220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762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And you can’t escape it if you </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leave the city either…</a:t>
            </a:r>
          </a:p>
        </p:txBody>
      </p:sp>
      <p:grpSp>
        <p:nvGrpSpPr>
          <p:cNvPr id="63491" name="Group 3"/>
          <p:cNvGrpSpPr>
            <a:grpSpLocks/>
          </p:cNvGrpSpPr>
          <p:nvPr/>
        </p:nvGrpSpPr>
        <p:grpSpPr bwMode="auto">
          <a:xfrm>
            <a:off x="990600" y="1600200"/>
            <a:ext cx="3609975" cy="4800600"/>
            <a:chOff x="0" y="1116"/>
            <a:chExt cx="2418" cy="3155"/>
          </a:xfrm>
        </p:grpSpPr>
        <p:pic>
          <p:nvPicPr>
            <p:cNvPr id="63495" name="Picture 4" descr="gcgoo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16"/>
              <a:ext cx="2413" cy="15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496" name="Picture 5" descr="gcba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2688"/>
              <a:ext cx="2418" cy="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63492" name="Text Box 6"/>
          <p:cNvSpPr txBox="1">
            <a:spLocks noChangeArrowheads="1"/>
          </p:cNvSpPr>
          <p:nvPr/>
        </p:nvSpPr>
        <p:spPr bwMode="auto">
          <a:xfrm>
            <a:off x="228600" y="6491288"/>
            <a:ext cx="4962525"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CC00"/>
                </a:solidFill>
                <a:hlinkClick r:id="rId5"/>
              </a:rPr>
              <a:t>http://apollo.lsc.vsc.edu/classes/met130/notes/</a:t>
            </a:r>
            <a:r>
              <a:rPr lang="en-US" sz="1800" b="1"/>
              <a:t> </a:t>
            </a:r>
          </a:p>
        </p:txBody>
      </p:sp>
      <p:sp>
        <p:nvSpPr>
          <p:cNvPr id="63493" name="Text Box 7"/>
          <p:cNvSpPr txBox="1">
            <a:spLocks noChangeArrowheads="1"/>
          </p:cNvSpPr>
          <p:nvPr/>
        </p:nvSpPr>
        <p:spPr bwMode="auto">
          <a:xfrm>
            <a:off x="4876800" y="2441575"/>
            <a:ext cx="3200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t>Grand Canyon </a:t>
            </a:r>
          </a:p>
          <a:p>
            <a:pPr eaLnBrk="1" hangingPunct="1"/>
            <a:r>
              <a:rPr lang="en-US" b="1" dirty="0"/>
              <a:t>on a clear day.</a:t>
            </a:r>
          </a:p>
        </p:txBody>
      </p:sp>
      <p:sp>
        <p:nvSpPr>
          <p:cNvPr id="63494" name="Text Box 8"/>
          <p:cNvSpPr txBox="1">
            <a:spLocks noChangeArrowheads="1"/>
          </p:cNvSpPr>
          <p:nvPr/>
        </p:nvSpPr>
        <p:spPr bwMode="auto">
          <a:xfrm>
            <a:off x="4800600" y="4651375"/>
            <a:ext cx="284690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t>Grand Canyon</a:t>
            </a:r>
          </a:p>
          <a:p>
            <a:pPr eaLnBrk="1" hangingPunct="1"/>
            <a:r>
              <a:rPr lang="en-US" b="1" dirty="0"/>
              <a:t>on a smoggy day.</a:t>
            </a:r>
          </a:p>
        </p:txBody>
      </p:sp>
    </p:spTree>
    <p:extLst>
      <p:ext uri="{BB962C8B-B14F-4D97-AF65-F5344CB8AC3E}">
        <p14:creationId xmlns:p14="http://schemas.microsoft.com/office/powerpoint/2010/main" val="274199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Two types of air pollutants</a:t>
            </a:r>
          </a:p>
        </p:txBody>
      </p:sp>
      <p:sp>
        <p:nvSpPr>
          <p:cNvPr id="65539" name="Text Box 3"/>
          <p:cNvSpPr txBox="1">
            <a:spLocks noChangeArrowheads="1"/>
          </p:cNvSpPr>
          <p:nvPr/>
        </p:nvSpPr>
        <p:spPr bwMode="auto">
          <a:xfrm>
            <a:off x="441325" y="1789113"/>
            <a:ext cx="8169275"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Primary pollutants</a:t>
            </a:r>
          </a:p>
          <a:p>
            <a:pPr eaLnBrk="1" hangingPunct="1"/>
            <a:endParaRPr lang="en-US" sz="2000" b="1" dirty="0"/>
          </a:p>
          <a:p>
            <a:pPr eaLnBrk="1" hangingPunct="1"/>
            <a:r>
              <a:rPr lang="en-US" sz="2000" b="1" dirty="0"/>
              <a:t>Enter the atmosphere directly from (anthropogenic) sources.</a:t>
            </a:r>
          </a:p>
          <a:p>
            <a:pPr eaLnBrk="1" hangingPunct="1"/>
            <a:endParaRPr lang="en-US" sz="2000" b="1" dirty="0"/>
          </a:p>
          <a:p>
            <a:pPr eaLnBrk="1" hangingPunct="1"/>
            <a:r>
              <a:rPr lang="en-US" sz="2000" b="1" dirty="0">
                <a:solidFill>
                  <a:srgbClr val="FF3300"/>
                </a:solidFill>
              </a:rPr>
              <a:t>HARMFUL EXHAUST FROM SMOKESTACKS AND TAILPIPES…</a:t>
            </a:r>
          </a:p>
          <a:p>
            <a:pPr eaLnBrk="1" hangingPunct="1"/>
            <a:endParaRPr lang="en-US" sz="2000" b="1" dirty="0">
              <a:solidFill>
                <a:srgbClr val="FF3300"/>
              </a:solidFill>
            </a:endParaRPr>
          </a:p>
          <a:p>
            <a:pPr eaLnBrk="1" hangingPunct="1"/>
            <a:endParaRPr lang="en-US" sz="2000" b="1" dirty="0"/>
          </a:p>
          <a:p>
            <a:pPr eaLnBrk="1" hangingPunct="1"/>
            <a:r>
              <a:rPr lang="en-US" sz="2000" b="1" u="sng" dirty="0"/>
              <a:t>Secondary pollutant</a:t>
            </a:r>
          </a:p>
          <a:p>
            <a:pPr eaLnBrk="1" hangingPunct="1"/>
            <a:endParaRPr lang="en-US" sz="2000" b="1" u="sng" dirty="0"/>
          </a:p>
          <a:p>
            <a:pPr eaLnBrk="1" hangingPunct="1"/>
            <a:r>
              <a:rPr lang="en-US" sz="2000" b="1" dirty="0"/>
              <a:t>Forms as a result of chemical reactions between primary pollutant(s) and/or some other atmospheric constituent.</a:t>
            </a:r>
          </a:p>
          <a:p>
            <a:pPr eaLnBrk="1" hangingPunct="1"/>
            <a:endParaRPr lang="en-US" sz="2000" b="1" dirty="0"/>
          </a:p>
          <a:p>
            <a:pPr eaLnBrk="1" hangingPunct="1"/>
            <a:r>
              <a:rPr lang="en-US" sz="2000" b="1" i="1" dirty="0"/>
              <a:t>Examples:  photochemical smog and acid rain</a:t>
            </a:r>
          </a:p>
          <a:p>
            <a:pPr eaLnBrk="1" hangingPunct="1"/>
            <a:endParaRPr lang="en-US" sz="2000" b="1" i="1" dirty="0"/>
          </a:p>
        </p:txBody>
      </p:sp>
    </p:spTree>
    <p:extLst>
      <p:ext uri="{BB962C8B-B14F-4D97-AF65-F5344CB8AC3E}">
        <p14:creationId xmlns:p14="http://schemas.microsoft.com/office/powerpoint/2010/main" val="264774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8000" y="0"/>
            <a:ext cx="8115976" cy="6858000"/>
          </a:xfrm>
          <a:prstGeom prst="rect">
            <a:avLst/>
          </a:prstGeom>
        </p:spPr>
      </p:pic>
      <p:sp>
        <p:nvSpPr>
          <p:cNvPr id="4" name="TextBox 3"/>
          <p:cNvSpPr txBox="1"/>
          <p:nvPr/>
        </p:nvSpPr>
        <p:spPr>
          <a:xfrm>
            <a:off x="6742875" y="6499424"/>
            <a:ext cx="2350323" cy="307777"/>
          </a:xfrm>
          <a:prstGeom prst="rect">
            <a:avLst/>
          </a:prstGeom>
          <a:noFill/>
        </p:spPr>
        <p:txBody>
          <a:bodyPr wrap="none" rtlCol="0">
            <a:spAutoFit/>
          </a:bodyPr>
          <a:lstStyle/>
          <a:p>
            <a:r>
              <a:rPr lang="en-US" sz="1400" dirty="0">
                <a:hlinkClick r:id="rId3"/>
              </a:rPr>
              <a:t>American Lung Association</a:t>
            </a:r>
            <a:endParaRPr lang="en-US" sz="1400" dirty="0"/>
          </a:p>
        </p:txBody>
      </p:sp>
    </p:spTree>
    <p:extLst>
      <p:ext uri="{BB962C8B-B14F-4D97-AF65-F5344CB8AC3E}">
        <p14:creationId xmlns:p14="http://schemas.microsoft.com/office/powerpoint/2010/main" val="907943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304800"/>
            <a:ext cx="4648200" cy="1143000"/>
          </a:xfrm>
        </p:spPr>
        <p:txBody>
          <a:bodyPr/>
          <a:lstStyle/>
          <a:p>
            <a:pPr eaLnBrk="1" hangingPunct="1"/>
            <a:r>
              <a:rPr lang="en-US" sz="3200" b="1">
                <a:latin typeface="Arial" charset="0"/>
                <a:ea typeface="ＭＳ Ｐゴシック" charset="0"/>
                <a:cs typeface="ＭＳ Ｐゴシック" charset="0"/>
              </a:rPr>
              <a:t>Primary Pollutants</a:t>
            </a:r>
          </a:p>
        </p:txBody>
      </p:sp>
      <p:sp>
        <p:nvSpPr>
          <p:cNvPr id="11" name="Text Box 3"/>
          <p:cNvSpPr txBox="1">
            <a:spLocks noChangeArrowheads="1"/>
          </p:cNvSpPr>
          <p:nvPr/>
        </p:nvSpPr>
        <p:spPr bwMode="auto">
          <a:xfrm>
            <a:off x="304800" y="1295400"/>
            <a:ext cx="4343400" cy="4093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Particulate Matter</a:t>
            </a:r>
          </a:p>
          <a:p>
            <a:pPr eaLnBrk="1" hangingPunct="1"/>
            <a:endParaRPr lang="en-US" sz="2000" b="1" dirty="0"/>
          </a:p>
          <a:p>
            <a:pPr eaLnBrk="1" hangingPunct="1"/>
            <a:r>
              <a:rPr lang="en-US" sz="2000" b="1" dirty="0"/>
              <a:t>Solid particles and liquid droplets that are small enough to remain suspended in the air. </a:t>
            </a:r>
          </a:p>
          <a:p>
            <a:pPr eaLnBrk="1" hangingPunct="1"/>
            <a:endParaRPr lang="en-US" sz="2000" b="1" dirty="0"/>
          </a:p>
          <a:p>
            <a:pPr eaLnBrk="1" hangingPunct="1"/>
            <a:r>
              <a:rPr lang="en-US" sz="2000" b="1" dirty="0"/>
              <a:t>Particles smaller than 10 microns are more likely to lounge in the respiratory system where they can adversely affect the body.</a:t>
            </a:r>
          </a:p>
          <a:p>
            <a:pPr eaLnBrk="1" hangingPunct="1"/>
            <a:endParaRPr lang="en-US" sz="2000" b="1" dirty="0"/>
          </a:p>
          <a:p>
            <a:pPr eaLnBrk="1" hangingPunct="1"/>
            <a:r>
              <a:rPr lang="en-US" sz="2000" b="1" dirty="0"/>
              <a:t>Smaller the particle, in general  the more dangers it imposes.</a:t>
            </a:r>
          </a:p>
        </p:txBody>
      </p:sp>
      <p:grpSp>
        <p:nvGrpSpPr>
          <p:cNvPr id="12" name="Group 11"/>
          <p:cNvGrpSpPr>
            <a:grpSpLocks noChangeAspect="1"/>
          </p:cNvGrpSpPr>
          <p:nvPr/>
        </p:nvGrpSpPr>
        <p:grpSpPr>
          <a:xfrm>
            <a:off x="4876800" y="1295400"/>
            <a:ext cx="4099036" cy="4572000"/>
            <a:chOff x="1485900" y="0"/>
            <a:chExt cx="6148552" cy="6858000"/>
          </a:xfrm>
          <a:solidFill>
            <a:srgbClr val="D20000"/>
          </a:solidFill>
        </p:grpSpPr>
        <p:pic>
          <p:nvPicPr>
            <p:cNvPr id="13" name="Picture 12"/>
            <p:cNvPicPr>
              <a:picLocks noChangeAspect="1"/>
            </p:cNvPicPr>
            <p:nvPr/>
          </p:nvPicPr>
          <p:blipFill>
            <a:blip r:embed="rId3"/>
            <a:stretch>
              <a:fillRect/>
            </a:stretch>
          </p:blipFill>
          <p:spPr>
            <a:xfrm>
              <a:off x="1485900" y="0"/>
              <a:ext cx="6148552" cy="6858000"/>
            </a:xfrm>
            <a:prstGeom prst="rect">
              <a:avLst/>
            </a:prstGeom>
            <a:grpFill/>
          </p:spPr>
        </p:pic>
        <p:cxnSp>
          <p:nvCxnSpPr>
            <p:cNvPr id="14" name="Straight Connector 13"/>
            <p:cNvCxnSpPr/>
            <p:nvPr/>
          </p:nvCxnSpPr>
          <p:spPr bwMode="auto">
            <a:xfrm flipV="1">
              <a:off x="5257800" y="304800"/>
              <a:ext cx="0" cy="6172200"/>
            </a:xfrm>
            <a:prstGeom prst="line">
              <a:avLst/>
            </a:prstGeom>
            <a:grpFill/>
            <a:ln w="2857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flipV="1">
              <a:off x="5808133" y="304800"/>
              <a:ext cx="0" cy="6172200"/>
            </a:xfrm>
            <a:prstGeom prst="line">
              <a:avLst/>
            </a:prstGeom>
            <a:grpFill/>
            <a:ln w="28575" cap="flat" cmpd="sng" algn="ctr">
              <a:solidFill>
                <a:schemeClr val="tx1"/>
              </a:solidFill>
              <a:prstDash val="solid"/>
              <a:round/>
              <a:headEnd type="none" w="med" len="med"/>
              <a:tailEnd type="none" w="med" len="med"/>
            </a:ln>
            <a:effectLst/>
          </p:spPr>
        </p:cxnSp>
      </p:grpSp>
      <p:sp>
        <p:nvSpPr>
          <p:cNvPr id="3" name="TextBox 2"/>
          <p:cNvSpPr txBox="1"/>
          <p:nvPr/>
        </p:nvSpPr>
        <p:spPr>
          <a:xfrm>
            <a:off x="5638800" y="5867400"/>
            <a:ext cx="2904611" cy="276999"/>
          </a:xfrm>
          <a:prstGeom prst="rect">
            <a:avLst/>
          </a:prstGeom>
          <a:noFill/>
        </p:spPr>
        <p:txBody>
          <a:bodyPr wrap="none" rtlCol="0">
            <a:spAutoFit/>
          </a:bodyPr>
          <a:lstStyle/>
          <a:p>
            <a:r>
              <a:rPr lang="en-US" sz="1200" dirty="0">
                <a:hlinkClick r:id="rId4"/>
              </a:rPr>
              <a:t>https://en.wikipedia.org/wiki/Particulates</a:t>
            </a:r>
            <a:endParaRPr lang="en-US" sz="1200" dirty="0"/>
          </a:p>
        </p:txBody>
      </p:sp>
      <p:cxnSp>
        <p:nvCxnSpPr>
          <p:cNvPr id="9" name="Straight Connector 8"/>
          <p:cNvCxnSpPr/>
          <p:nvPr/>
        </p:nvCxnSpPr>
        <p:spPr bwMode="auto">
          <a:xfrm flipV="1">
            <a:off x="6743701" y="1498600"/>
            <a:ext cx="0" cy="4114800"/>
          </a:xfrm>
          <a:prstGeom prst="line">
            <a:avLst/>
          </a:prstGeom>
          <a:solidFill>
            <a:schemeClr val="accent1"/>
          </a:solidFill>
          <a:ln w="19050" cap="flat" cmpd="sng" algn="ctr">
            <a:solidFill>
              <a:srgbClr val="D20000"/>
            </a:solidFill>
            <a:prstDash val="sysDash"/>
            <a:round/>
            <a:headEnd type="none" w="med" len="med"/>
            <a:tailEnd type="none" w="med" len="med"/>
          </a:ln>
          <a:effectLst/>
        </p:spPr>
      </p:cxnSp>
      <p:sp>
        <p:nvSpPr>
          <p:cNvPr id="2" name="TextBox 1"/>
          <p:cNvSpPr txBox="1"/>
          <p:nvPr/>
        </p:nvSpPr>
        <p:spPr>
          <a:xfrm>
            <a:off x="6667500" y="1054100"/>
            <a:ext cx="1168334" cy="276999"/>
          </a:xfrm>
          <a:prstGeom prst="rect">
            <a:avLst/>
          </a:prstGeom>
          <a:noFill/>
        </p:spPr>
        <p:txBody>
          <a:bodyPr wrap="none" rtlCol="0">
            <a:spAutoFit/>
          </a:bodyPr>
          <a:lstStyle/>
          <a:p>
            <a:r>
              <a:rPr lang="en-US" sz="1200" dirty="0"/>
              <a:t>&lt;= microns =&gt;</a:t>
            </a:r>
          </a:p>
        </p:txBody>
      </p:sp>
    </p:spTree>
    <p:extLst>
      <p:ext uri="{BB962C8B-B14F-4D97-AF65-F5344CB8AC3E}">
        <p14:creationId xmlns:p14="http://schemas.microsoft.com/office/powerpoint/2010/main" val="74300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3617B"/>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304800"/>
            <a:ext cx="4648200" cy="1143000"/>
          </a:xfrm>
        </p:spPr>
        <p:txBody>
          <a:bodyPr/>
          <a:lstStyle/>
          <a:p>
            <a:pPr eaLnBrk="1" hangingPunct="1"/>
            <a:r>
              <a:rPr lang="en-US" sz="3200" b="1">
                <a:latin typeface="Arial" charset="0"/>
                <a:ea typeface="ＭＳ Ｐゴシック" charset="0"/>
                <a:cs typeface="ＭＳ Ｐゴシック" charset="0"/>
              </a:rPr>
              <a:t>Primary Pollutants</a:t>
            </a:r>
          </a:p>
        </p:txBody>
      </p:sp>
      <p:sp>
        <p:nvSpPr>
          <p:cNvPr id="67587" name="Text Box 3"/>
          <p:cNvSpPr txBox="1">
            <a:spLocks noChangeArrowheads="1"/>
          </p:cNvSpPr>
          <p:nvPr/>
        </p:nvSpPr>
        <p:spPr bwMode="auto">
          <a:xfrm>
            <a:off x="762000" y="1295400"/>
            <a:ext cx="4343400" cy="317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Coarse PM10 – deposit in upper respiratory tract (nose/throat) and can be expectorated.</a:t>
            </a:r>
          </a:p>
          <a:p>
            <a:pPr eaLnBrk="1" hangingPunct="1"/>
            <a:endParaRPr lang="en-US" sz="2000" b="1" dirty="0"/>
          </a:p>
          <a:p>
            <a:pPr eaLnBrk="1" hangingPunct="1"/>
            <a:r>
              <a:rPr lang="en-US" sz="2000" b="1" dirty="0"/>
              <a:t>Fine PM2.5 – penetrate deep into lungs. Reach bronchioles an alveoli.</a:t>
            </a:r>
          </a:p>
          <a:p>
            <a:pPr eaLnBrk="1" hangingPunct="1"/>
            <a:endParaRPr lang="en-US" sz="2000" b="1" dirty="0"/>
          </a:p>
          <a:p>
            <a:pPr eaLnBrk="1" hangingPunct="1"/>
            <a:r>
              <a:rPr lang="en-US" sz="2000" b="1" dirty="0"/>
              <a:t>Ultra-fine PM &lt; 0.1 </a:t>
            </a:r>
            <a:r>
              <a:rPr lang="en-US" sz="2000" b="1" dirty="0" err="1"/>
              <a:t>μm</a:t>
            </a:r>
            <a:r>
              <a:rPr lang="en-US" sz="2000" b="1" dirty="0"/>
              <a:t> – Enter blood and travel throughout body.</a:t>
            </a:r>
          </a:p>
        </p:txBody>
      </p:sp>
      <p:pic>
        <p:nvPicPr>
          <p:cNvPr id="3" name="Picture 2"/>
          <p:cNvPicPr>
            <a:picLocks noChangeAspect="1"/>
          </p:cNvPicPr>
          <p:nvPr/>
        </p:nvPicPr>
        <p:blipFill>
          <a:blip r:embed="rId3"/>
          <a:stretch>
            <a:fillRect/>
          </a:stretch>
        </p:blipFill>
        <p:spPr>
          <a:xfrm>
            <a:off x="533400" y="381000"/>
            <a:ext cx="8183626" cy="6144133"/>
          </a:xfrm>
          <a:prstGeom prst="rect">
            <a:avLst/>
          </a:prstGeom>
        </p:spPr>
      </p:pic>
      <p:sp>
        <p:nvSpPr>
          <p:cNvPr id="7" name="TextBox 6"/>
          <p:cNvSpPr txBox="1"/>
          <p:nvPr/>
        </p:nvSpPr>
        <p:spPr>
          <a:xfrm>
            <a:off x="6790268" y="4961467"/>
            <a:ext cx="1219200" cy="369332"/>
          </a:xfrm>
          <a:prstGeom prst="rect">
            <a:avLst/>
          </a:prstGeom>
          <a:noFill/>
        </p:spPr>
        <p:txBody>
          <a:bodyPr wrap="square" rtlCol="0">
            <a:spAutoFit/>
          </a:bodyPr>
          <a:lstStyle/>
          <a:p>
            <a:pPr algn="ctr"/>
            <a:r>
              <a:rPr lang="en-US" sz="1800" b="1" dirty="0">
                <a:solidFill>
                  <a:srgbClr val="FFFFFF"/>
                </a:solidFill>
              </a:rPr>
              <a:t>&lt; 0.1 </a:t>
            </a:r>
            <a:r>
              <a:rPr lang="en-US" sz="1800" b="1" dirty="0" err="1">
                <a:solidFill>
                  <a:srgbClr val="FFFFFF"/>
                </a:solidFill>
              </a:rPr>
              <a:t>μm</a:t>
            </a:r>
            <a:r>
              <a:rPr lang="en-US" sz="1800" b="1" dirty="0">
                <a:solidFill>
                  <a:srgbClr val="FFFFFF"/>
                </a:solidFill>
              </a:rPr>
              <a:t> </a:t>
            </a:r>
            <a:endParaRPr lang="en-US" sz="1800" dirty="0">
              <a:solidFill>
                <a:srgbClr val="FFFFFF"/>
              </a:solidFill>
            </a:endParaRPr>
          </a:p>
        </p:txBody>
      </p:sp>
      <p:sp>
        <p:nvSpPr>
          <p:cNvPr id="6" name="TextBox 5"/>
          <p:cNvSpPr txBox="1"/>
          <p:nvPr/>
        </p:nvSpPr>
        <p:spPr>
          <a:xfrm>
            <a:off x="6925732" y="3804735"/>
            <a:ext cx="1016001" cy="369332"/>
          </a:xfrm>
          <a:prstGeom prst="rect">
            <a:avLst/>
          </a:prstGeom>
          <a:noFill/>
        </p:spPr>
        <p:txBody>
          <a:bodyPr wrap="square" rtlCol="0">
            <a:spAutoFit/>
          </a:bodyPr>
          <a:lstStyle/>
          <a:p>
            <a:pPr algn="ctr"/>
            <a:r>
              <a:rPr lang="en-US" sz="1800" b="1" dirty="0">
                <a:solidFill>
                  <a:schemeClr val="bg1"/>
                </a:solidFill>
              </a:rPr>
              <a:t>PM2.5</a:t>
            </a:r>
            <a:endParaRPr lang="en-US" sz="1800" dirty="0">
              <a:solidFill>
                <a:schemeClr val="bg1"/>
              </a:solidFill>
            </a:endParaRPr>
          </a:p>
        </p:txBody>
      </p:sp>
      <p:sp>
        <p:nvSpPr>
          <p:cNvPr id="8" name="TextBox 7"/>
          <p:cNvSpPr txBox="1"/>
          <p:nvPr/>
        </p:nvSpPr>
        <p:spPr>
          <a:xfrm>
            <a:off x="7010400" y="2539998"/>
            <a:ext cx="914400" cy="369332"/>
          </a:xfrm>
          <a:prstGeom prst="rect">
            <a:avLst/>
          </a:prstGeom>
          <a:noFill/>
        </p:spPr>
        <p:txBody>
          <a:bodyPr wrap="square" rtlCol="0">
            <a:spAutoFit/>
          </a:bodyPr>
          <a:lstStyle/>
          <a:p>
            <a:pPr algn="ctr"/>
            <a:r>
              <a:rPr lang="en-US" sz="1800" b="1" dirty="0">
                <a:solidFill>
                  <a:schemeClr val="bg1"/>
                </a:solidFill>
              </a:rPr>
              <a:t>PM10</a:t>
            </a:r>
            <a:endParaRPr lang="en-US" sz="1800" dirty="0">
              <a:solidFill>
                <a:schemeClr val="bg1"/>
              </a:solidFill>
            </a:endParaRPr>
          </a:p>
        </p:txBody>
      </p:sp>
      <p:sp>
        <p:nvSpPr>
          <p:cNvPr id="2" name="TextBox 1"/>
          <p:cNvSpPr txBox="1"/>
          <p:nvPr/>
        </p:nvSpPr>
        <p:spPr>
          <a:xfrm>
            <a:off x="6781800" y="6519446"/>
            <a:ext cx="2057400" cy="338554"/>
          </a:xfrm>
          <a:prstGeom prst="rect">
            <a:avLst/>
          </a:prstGeom>
          <a:noFill/>
        </p:spPr>
        <p:txBody>
          <a:bodyPr wrap="square" rtlCol="0">
            <a:spAutoFit/>
          </a:bodyPr>
          <a:lstStyle/>
          <a:p>
            <a:pPr algn="ctr"/>
            <a:r>
              <a:rPr lang="en-US" sz="1600" dirty="0">
                <a:solidFill>
                  <a:schemeClr val="bg1"/>
                </a:solidFill>
                <a:hlinkClick r:id="rId4"/>
              </a:rPr>
              <a:t>Credit: B. Victor</a:t>
            </a:r>
            <a:endParaRPr lang="en-US" sz="1600" dirty="0">
              <a:solidFill>
                <a:schemeClr val="bg1"/>
              </a:solidFill>
            </a:endParaRPr>
          </a:p>
        </p:txBody>
      </p:sp>
    </p:spTree>
    <p:extLst>
      <p:ext uri="{BB962C8B-B14F-4D97-AF65-F5344CB8AC3E}">
        <p14:creationId xmlns:p14="http://schemas.microsoft.com/office/powerpoint/2010/main" val="752339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PM2.5 concentration for 2006-2011</a:t>
            </a:r>
          </a:p>
        </p:txBody>
      </p:sp>
      <p:grpSp>
        <p:nvGrpSpPr>
          <p:cNvPr id="5" name="Group 4"/>
          <p:cNvGrpSpPr/>
          <p:nvPr/>
        </p:nvGrpSpPr>
        <p:grpSpPr>
          <a:xfrm>
            <a:off x="317500" y="1295400"/>
            <a:ext cx="8509000" cy="4254500"/>
            <a:chOff x="317500" y="1295400"/>
            <a:chExt cx="8509000" cy="4254500"/>
          </a:xfrm>
        </p:grpSpPr>
        <p:pic>
          <p:nvPicPr>
            <p:cNvPr id="3" name="Picture 2"/>
            <p:cNvPicPr>
              <a:picLocks noChangeAspect="1"/>
            </p:cNvPicPr>
            <p:nvPr/>
          </p:nvPicPr>
          <p:blipFill>
            <a:blip r:embed="rId2"/>
            <a:stretch>
              <a:fillRect/>
            </a:stretch>
          </p:blipFill>
          <p:spPr>
            <a:xfrm>
              <a:off x="317500" y="1295400"/>
              <a:ext cx="8509000" cy="4254500"/>
            </a:xfrm>
            <a:prstGeom prst="rect">
              <a:avLst/>
            </a:prstGeom>
          </p:spPr>
        </p:pic>
        <p:sp>
          <p:nvSpPr>
            <p:cNvPr id="4" name="TextBox 3"/>
            <p:cNvSpPr txBox="1"/>
            <p:nvPr/>
          </p:nvSpPr>
          <p:spPr>
            <a:xfrm>
              <a:off x="3201082" y="4216401"/>
              <a:ext cx="5257118" cy="276999"/>
            </a:xfrm>
            <a:prstGeom prst="rect">
              <a:avLst/>
            </a:prstGeom>
            <a:noFill/>
          </p:spPr>
          <p:txBody>
            <a:bodyPr wrap="none" rtlCol="0">
              <a:spAutoFit/>
            </a:bodyPr>
            <a:lstStyle/>
            <a:p>
              <a:r>
                <a:rPr lang="en-US" sz="1200" dirty="0">
                  <a:hlinkClick r:id="rId3"/>
                </a:rPr>
                <a:t>http://www.nasa.gov/images/content/483897main_Global-PM2.5-map.JPG</a:t>
              </a:r>
              <a:endParaRPr lang="en-US" sz="1200" dirty="0"/>
            </a:p>
          </p:txBody>
        </p:sp>
      </p:grpSp>
      <p:sp>
        <p:nvSpPr>
          <p:cNvPr id="6" name="TextBox 5"/>
          <p:cNvSpPr txBox="1"/>
          <p:nvPr/>
        </p:nvSpPr>
        <p:spPr>
          <a:xfrm>
            <a:off x="2245536" y="5715000"/>
            <a:ext cx="4650632" cy="892552"/>
          </a:xfrm>
          <a:prstGeom prst="rect">
            <a:avLst/>
          </a:prstGeom>
          <a:noFill/>
        </p:spPr>
        <p:txBody>
          <a:bodyPr wrap="none" rtlCol="0">
            <a:spAutoFit/>
          </a:bodyPr>
          <a:lstStyle/>
          <a:p>
            <a:pPr algn="ctr"/>
            <a:r>
              <a:rPr lang="en-US" sz="2000" dirty="0">
                <a:hlinkClick r:id="rId4"/>
              </a:rPr>
              <a:t>NASA aerosols animation 200602910</a:t>
            </a:r>
            <a:endParaRPr lang="en-US" sz="2000" dirty="0"/>
          </a:p>
          <a:p>
            <a:pPr algn="ctr"/>
            <a:r>
              <a:rPr lang="en-US" sz="1600" dirty="0"/>
              <a:t>Green: Biomass Burning         Red/Orange: Dust </a:t>
            </a:r>
          </a:p>
          <a:p>
            <a:pPr algn="ctr"/>
            <a:r>
              <a:rPr lang="en-US" sz="1600" dirty="0"/>
              <a:t>White: Sulfites (from coal primarily)      Blue: Salt </a:t>
            </a:r>
          </a:p>
        </p:txBody>
      </p:sp>
    </p:spTree>
    <p:extLst>
      <p:ext uri="{BB962C8B-B14F-4D97-AF65-F5344CB8AC3E}">
        <p14:creationId xmlns:p14="http://schemas.microsoft.com/office/powerpoint/2010/main" val="1874720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28600" y="0"/>
            <a:ext cx="9372600" cy="868363"/>
          </a:xfrm>
        </p:spPr>
        <p:txBody>
          <a:bodyPr/>
          <a:lstStyle/>
          <a:p>
            <a:pPr eaLnBrk="1" hangingPunct="1"/>
            <a:r>
              <a:rPr lang="en-US" sz="3200" b="1" dirty="0">
                <a:latin typeface="Arial" charset="0"/>
                <a:ea typeface="ＭＳ Ｐゴシック" charset="0"/>
                <a:cs typeface="ＭＳ Ｐゴシック" charset="0"/>
              </a:rPr>
              <a:t>More Anthropogenic Primary Pollutants</a:t>
            </a:r>
          </a:p>
        </p:txBody>
      </p:sp>
      <p:sp>
        <p:nvSpPr>
          <p:cNvPr id="69635" name="Text Box 3"/>
          <p:cNvSpPr txBox="1">
            <a:spLocks noChangeArrowheads="1"/>
          </p:cNvSpPr>
          <p:nvPr/>
        </p:nvSpPr>
        <p:spPr bwMode="auto">
          <a:xfrm>
            <a:off x="517525" y="838200"/>
            <a:ext cx="8093075" cy="5816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Carbon monoxide</a:t>
            </a:r>
            <a:r>
              <a:rPr lang="en-US" sz="2000" b="1" dirty="0"/>
              <a:t> (CO)</a:t>
            </a:r>
          </a:p>
          <a:p>
            <a:pPr eaLnBrk="1" hangingPunct="1">
              <a:lnSpc>
                <a:spcPts val="2200"/>
              </a:lnSpc>
            </a:pPr>
            <a:r>
              <a:rPr lang="en-US" sz="2000" b="1" dirty="0"/>
              <a:t>Forms from incomplete combustion of carbon containing fuels.  Can be lethal in high concentrations because it replaces oxygen in the hemoglobin of the blood.</a:t>
            </a:r>
          </a:p>
          <a:p>
            <a:pPr eaLnBrk="1" hangingPunct="1">
              <a:lnSpc>
                <a:spcPts val="2200"/>
              </a:lnSpc>
            </a:pPr>
            <a:endParaRPr lang="en-US" sz="2000" b="1" u="sng" dirty="0"/>
          </a:p>
          <a:p>
            <a:pPr eaLnBrk="1" hangingPunct="1"/>
            <a:r>
              <a:rPr lang="en-US" sz="2000" b="1" u="sng" dirty="0"/>
              <a:t>Sulfur Dioxide</a:t>
            </a:r>
            <a:r>
              <a:rPr lang="en-US" sz="2000" b="1" dirty="0"/>
              <a:t> (SO</a:t>
            </a:r>
            <a:r>
              <a:rPr lang="en-US" b="1" baseline="-25000" dirty="0"/>
              <a:t>2</a:t>
            </a:r>
            <a:r>
              <a:rPr lang="en-US" sz="2000" b="1" dirty="0"/>
              <a:t>)</a:t>
            </a:r>
          </a:p>
          <a:p>
            <a:pPr eaLnBrk="1" hangingPunct="1"/>
            <a:r>
              <a:rPr lang="en-US" sz="2000" b="1" dirty="0"/>
              <a:t>Colorless gas that comes primarily from burning of coal and oil</a:t>
            </a:r>
            <a:r>
              <a:rPr lang="en-US" sz="1800" b="1" dirty="0"/>
              <a:t>.</a:t>
            </a:r>
          </a:p>
          <a:p>
            <a:pPr eaLnBrk="1" hangingPunct="1">
              <a:lnSpc>
                <a:spcPts val="2200"/>
              </a:lnSpc>
            </a:pPr>
            <a:endParaRPr lang="en-US" sz="2000" b="1" u="sng" dirty="0"/>
          </a:p>
          <a:p>
            <a:pPr eaLnBrk="1" hangingPunct="1">
              <a:lnSpc>
                <a:spcPts val="2200"/>
              </a:lnSpc>
            </a:pPr>
            <a:r>
              <a:rPr lang="en-US" sz="2000" b="1" u="sng" dirty="0"/>
              <a:t>Nitrogen oxides</a:t>
            </a:r>
            <a:r>
              <a:rPr lang="en-US" sz="2000" b="1" dirty="0"/>
              <a:t> (NO</a:t>
            </a:r>
            <a:r>
              <a:rPr lang="en-US" b="1" baseline="-25000" dirty="0"/>
              <a:t>X</a:t>
            </a:r>
            <a:r>
              <a:rPr lang="en-US" sz="2000" b="1" dirty="0"/>
              <a:t>)</a:t>
            </a:r>
          </a:p>
          <a:p>
            <a:pPr eaLnBrk="1" hangingPunct="1">
              <a:lnSpc>
                <a:spcPts val="2200"/>
              </a:lnSpc>
            </a:pPr>
            <a:r>
              <a:rPr lang="en-US" sz="2000" b="1" dirty="0"/>
              <a:t>Gases that form when some of the nitrogen in the air reacts with oxygen during fuel combustion process.  Can be harmful to respiratory and cardiovascular systems and is carcinogenic.</a:t>
            </a:r>
          </a:p>
          <a:p>
            <a:pPr eaLnBrk="1" hangingPunct="1">
              <a:lnSpc>
                <a:spcPts val="2200"/>
              </a:lnSpc>
            </a:pPr>
            <a:endParaRPr lang="en-US" sz="2000" b="1" dirty="0"/>
          </a:p>
          <a:p>
            <a:pPr eaLnBrk="1" hangingPunct="1">
              <a:lnSpc>
                <a:spcPts val="2200"/>
              </a:lnSpc>
            </a:pPr>
            <a:r>
              <a:rPr lang="en-US" sz="2000" b="1" u="sng" dirty="0"/>
              <a:t>Volatile organic compounds</a:t>
            </a:r>
            <a:r>
              <a:rPr lang="en-US" sz="2000" b="1" dirty="0"/>
              <a:t> (VOCs)</a:t>
            </a:r>
          </a:p>
          <a:p>
            <a:pPr eaLnBrk="1" hangingPunct="1">
              <a:lnSpc>
                <a:spcPts val="2200"/>
              </a:lnSpc>
            </a:pPr>
            <a:r>
              <a:rPr lang="en-US" sz="2000" b="1" dirty="0"/>
              <a:t>Mainly complex hydrocarbon compounds mostly from incomplete combustion of fuel and biomass burning.</a:t>
            </a:r>
          </a:p>
          <a:p>
            <a:pPr eaLnBrk="1" hangingPunct="1">
              <a:lnSpc>
                <a:spcPts val="2200"/>
              </a:lnSpc>
            </a:pPr>
            <a:endParaRPr lang="en-US" sz="2000" b="1" dirty="0"/>
          </a:p>
          <a:p>
            <a:pPr eaLnBrk="1" hangingPunct="1">
              <a:lnSpc>
                <a:spcPts val="2200"/>
              </a:lnSpc>
            </a:pPr>
            <a:r>
              <a:rPr lang="en-US" sz="2000" b="1" dirty="0">
                <a:solidFill>
                  <a:srgbClr val="FF3300"/>
                </a:solidFill>
              </a:rPr>
              <a:t>TO CREATE PHOTOCHEMICAL SMOG AS A SECONDARY POLLUTANT YOU NEED NITROGEN OXIDES AND VOLATILE ORGANIC COMPOUNDS.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DE0379-B0EA-E74C-9731-1B089451AA3D}"/>
              </a:ext>
            </a:extLst>
          </p:cNvPr>
          <p:cNvPicPr>
            <a:picLocks noChangeAspect="1"/>
          </p:cNvPicPr>
          <p:nvPr/>
        </p:nvPicPr>
        <p:blipFill>
          <a:blip r:embed="rId3"/>
          <a:stretch>
            <a:fillRect/>
          </a:stretch>
        </p:blipFill>
        <p:spPr>
          <a:xfrm>
            <a:off x="533401" y="2296080"/>
            <a:ext cx="4876800" cy="2580719"/>
          </a:xfrm>
          <a:prstGeom prst="rect">
            <a:avLst/>
          </a:prstGeom>
        </p:spPr>
      </p:pic>
      <p:pic>
        <p:nvPicPr>
          <p:cNvPr id="10" name="Picture 9">
            <a:extLst>
              <a:ext uri="{FF2B5EF4-FFF2-40B4-BE49-F238E27FC236}">
                <a16:creationId xmlns:a16="http://schemas.microsoft.com/office/drawing/2014/main" id="{896DB021-62E4-7742-B1F0-FF3D78D85700}"/>
              </a:ext>
            </a:extLst>
          </p:cNvPr>
          <p:cNvPicPr>
            <a:picLocks noChangeAspect="1"/>
          </p:cNvPicPr>
          <p:nvPr/>
        </p:nvPicPr>
        <p:blipFill>
          <a:blip r:embed="rId3"/>
          <a:stretch>
            <a:fillRect/>
          </a:stretch>
        </p:blipFill>
        <p:spPr>
          <a:xfrm>
            <a:off x="533400" y="2336800"/>
            <a:ext cx="4991847" cy="2641600"/>
          </a:xfrm>
          <a:prstGeom prst="rect">
            <a:avLst/>
          </a:prstGeom>
        </p:spPr>
      </p:pic>
      <p:pic>
        <p:nvPicPr>
          <p:cNvPr id="7" name="Picture 1"/>
          <p:cNvPicPr>
            <a:picLocks/>
          </p:cNvPicPr>
          <p:nvPr/>
        </p:nvPicPr>
        <p:blipFill rotWithShape="1">
          <a:blip r:embed="rId4" cstate="screen">
            <a:alphaModFix/>
            <a:extLst>
              <a:ext uri="{28A0092B-C50C-407E-A947-70E740481C1C}">
                <a14:useLocalDpi xmlns:a14="http://schemas.microsoft.com/office/drawing/2010/main"/>
              </a:ext>
            </a:extLst>
          </a:blip>
          <a:srcRect t="-3953"/>
          <a:stretch/>
        </p:blipFill>
        <p:spPr bwMode="auto">
          <a:xfrm>
            <a:off x="1143000" y="2651760"/>
            <a:ext cx="3352800" cy="24048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682"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Emissions and sources of primary pollutants in the U.S.</a:t>
            </a:r>
          </a:p>
        </p:txBody>
      </p:sp>
      <p:pic>
        <p:nvPicPr>
          <p:cNvPr id="71683" name="Picture1" descr="180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3400" y="2263775"/>
            <a:ext cx="8140700" cy="278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684" name="TextBox 3"/>
          <p:cNvSpPr txBox="1">
            <a:spLocks noChangeArrowheads="1"/>
          </p:cNvSpPr>
          <p:nvPr/>
        </p:nvSpPr>
        <p:spPr bwMode="auto">
          <a:xfrm>
            <a:off x="1295400" y="5257800"/>
            <a:ext cx="6629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b="1"/>
              <a:t>EPA estimates</a:t>
            </a:r>
          </a:p>
        </p:txBody>
      </p:sp>
      <p:sp>
        <p:nvSpPr>
          <p:cNvPr id="2" name="Oval 1"/>
          <p:cNvSpPr/>
          <p:nvPr/>
        </p:nvSpPr>
        <p:spPr bwMode="auto">
          <a:xfrm>
            <a:off x="5638800" y="3733800"/>
            <a:ext cx="16002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1938866" y="3688645"/>
            <a:ext cx="16002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3" name="TextBox 2"/>
          <p:cNvSpPr txBox="1"/>
          <p:nvPr/>
        </p:nvSpPr>
        <p:spPr>
          <a:xfrm>
            <a:off x="7941024" y="4552890"/>
            <a:ext cx="625492" cy="400110"/>
          </a:xfrm>
          <a:prstGeom prst="rect">
            <a:avLst/>
          </a:prstGeom>
          <a:noFill/>
        </p:spPr>
        <p:txBody>
          <a:bodyPr wrap="none" rtlCol="0">
            <a:spAutoFit/>
          </a:bodyPr>
          <a:lstStyle/>
          <a:p>
            <a:pPr algn="ctr"/>
            <a:r>
              <a:rPr lang="en-US" sz="1000" b="1" dirty="0">
                <a:solidFill>
                  <a:srgbClr val="4BCEFA"/>
                </a:solidFill>
              </a:rPr>
              <a:t>Ahrens</a:t>
            </a:r>
          </a:p>
          <a:p>
            <a:pPr algn="ctr"/>
            <a:r>
              <a:rPr lang="en-US" sz="1000" b="1" dirty="0">
                <a:solidFill>
                  <a:srgbClr val="4BCEFA"/>
                </a:solidFill>
              </a:rPr>
              <a:t>9</a:t>
            </a:r>
            <a:r>
              <a:rPr lang="en-US" sz="1000" b="1" baseline="30000" dirty="0">
                <a:solidFill>
                  <a:srgbClr val="4BCEFA"/>
                </a:solidFill>
              </a:rPr>
              <a:t>th</a:t>
            </a:r>
            <a:r>
              <a:rPr lang="en-US" sz="1000" b="1" dirty="0">
                <a:solidFill>
                  <a:srgbClr val="4BCEFA"/>
                </a:solidFill>
              </a:rPr>
              <a:t> ed.</a:t>
            </a:r>
          </a:p>
        </p:txBody>
      </p:sp>
    </p:spTree>
    <p:extLst>
      <p:ext uri="{BB962C8B-B14F-4D97-AF65-F5344CB8AC3E}">
        <p14:creationId xmlns:p14="http://schemas.microsoft.com/office/powerpoint/2010/main" val="1059864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ctrTitle"/>
          </p:nvPr>
        </p:nvSpPr>
        <p:spPr>
          <a:xfrm>
            <a:off x="457200" y="2590800"/>
            <a:ext cx="7772400" cy="1470025"/>
          </a:xfrm>
        </p:spPr>
        <p:txBody>
          <a:bodyPr/>
          <a:lstStyle/>
          <a:p>
            <a:pPr eaLnBrk="1" hangingPunct="1"/>
            <a:r>
              <a:rPr lang="en-US" sz="3200" b="1" dirty="0">
                <a:latin typeface="Arial" charset="0"/>
                <a:ea typeface="ＭＳ Ｐゴシック" charset="0"/>
                <a:cs typeface="ＭＳ Ｐゴシック" charset="0"/>
              </a:rPr>
              <a:t>How do nitrogen oxides (</a:t>
            </a:r>
            <a:r>
              <a:rPr lang="en-US" sz="3200" b="1" dirty="0" err="1">
                <a:latin typeface="Arial" charset="0"/>
                <a:ea typeface="ＭＳ Ｐゴシック" charset="0"/>
                <a:cs typeface="ＭＳ Ｐゴシック" charset="0"/>
              </a:rPr>
              <a:t>NO</a:t>
            </a:r>
            <a:r>
              <a:rPr lang="en-US" sz="3600" b="1" baseline="-25000" dirty="0" err="1">
                <a:latin typeface="Arial" charset="0"/>
                <a:ea typeface="ＭＳ Ｐゴシック" charset="0"/>
                <a:cs typeface="ＭＳ Ｐゴシック" charset="0"/>
              </a:rPr>
              <a:t>x</a:t>
            </a:r>
            <a:r>
              <a:rPr lang="en-US" sz="3200" b="1" dirty="0">
                <a:latin typeface="Arial" charset="0"/>
                <a:ea typeface="ＭＳ Ｐゴシック" charset="0"/>
                <a:cs typeface="ＭＳ Ｐゴシック" charset="0"/>
              </a:rPr>
              <a:t>) and volatile organic compounds (VOCs) make photochemical smog?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0"/>
            <a:ext cx="8915400" cy="8094526"/>
          </a:xfrm>
          <a:prstGeom prst="rect">
            <a:avLst/>
          </a:prstGeom>
          <a:noFill/>
        </p:spPr>
        <p:txBody>
          <a:bodyPr wrap="square" rtlCol="0">
            <a:spAutoFit/>
          </a:bodyPr>
          <a:lstStyle/>
          <a:p>
            <a:r>
              <a:rPr lang="en-US" sz="1600" b="1" dirty="0"/>
              <a:t>Ozone Production</a:t>
            </a:r>
          </a:p>
          <a:p>
            <a:endParaRPr lang="en-US" sz="1600" b="1" dirty="0"/>
          </a:p>
          <a:p>
            <a:r>
              <a:rPr lang="en-US" sz="1600" dirty="0"/>
              <a:t>Motor vehicle exhaust contains the nitrogen dioxide (NO</a:t>
            </a:r>
            <a:r>
              <a:rPr lang="en-US" sz="1600" baseline="-25000" dirty="0"/>
              <a:t>2</a:t>
            </a:r>
            <a:r>
              <a:rPr lang="en-US" sz="1600" dirty="0"/>
              <a:t>) and nitric oxide (NO), the </a:t>
            </a:r>
            <a:r>
              <a:rPr lang="en-US" sz="1600" dirty="0" err="1"/>
              <a:t>NO</a:t>
            </a:r>
            <a:r>
              <a:rPr lang="en-US" sz="1600" i="1" baseline="-25000" dirty="0" err="1"/>
              <a:t>x</a:t>
            </a:r>
            <a:r>
              <a:rPr lang="en-US" sz="1600" dirty="0"/>
              <a:t> gases. </a:t>
            </a:r>
          </a:p>
          <a:p>
            <a:endParaRPr lang="en-US" sz="1600" dirty="0"/>
          </a:p>
          <a:p>
            <a:r>
              <a:rPr lang="en-US" sz="1600" dirty="0"/>
              <a:t>At the high temperatures of internal combustion, nitrogen and oxygen from the air react to form nitric oxide (NO), a colorless gas: </a:t>
            </a:r>
          </a:p>
          <a:p>
            <a:r>
              <a:rPr lang="en-US" sz="1600" b="1" dirty="0">
                <a:solidFill>
                  <a:srgbClr val="000000"/>
                </a:solidFill>
              </a:rPr>
              <a:t>Step 1:  </a:t>
            </a:r>
            <a:r>
              <a:rPr lang="en-US" sz="1600" b="1" dirty="0">
                <a:solidFill>
                  <a:srgbClr val="FF0000"/>
                </a:solidFill>
              </a:rPr>
              <a:t>N</a:t>
            </a:r>
            <a:r>
              <a:rPr lang="en-US" sz="1600" b="1" baseline="-25000" dirty="0">
                <a:solidFill>
                  <a:srgbClr val="FF0000"/>
                </a:solidFill>
              </a:rPr>
              <a:t>2</a:t>
            </a:r>
            <a:r>
              <a:rPr lang="en-US" sz="1600" b="1" dirty="0">
                <a:solidFill>
                  <a:srgbClr val="FF0000"/>
                </a:solidFill>
              </a:rPr>
              <a:t> + O</a:t>
            </a:r>
            <a:r>
              <a:rPr lang="en-US" sz="1600" b="1" baseline="-25000" dirty="0">
                <a:solidFill>
                  <a:srgbClr val="FF0000"/>
                </a:solidFill>
              </a:rPr>
              <a:t>2</a:t>
            </a:r>
            <a:r>
              <a:rPr lang="en-US" sz="1600" b="1" dirty="0">
                <a:solidFill>
                  <a:srgbClr val="FF0000"/>
                </a:solidFill>
              </a:rPr>
              <a:t> + heat → 2NO  </a:t>
            </a:r>
            <a:r>
              <a:rPr lang="en-US" sz="1600" b="1" dirty="0">
                <a:solidFill>
                  <a:srgbClr val="000000"/>
                </a:solidFill>
              </a:rPr>
              <a:t>Creates nitric oxide.</a:t>
            </a:r>
            <a:endParaRPr lang="en-US" sz="1600" b="1" dirty="0"/>
          </a:p>
          <a:p>
            <a:endParaRPr lang="en-US" sz="1600" dirty="0"/>
          </a:p>
          <a:p>
            <a:r>
              <a:rPr lang="en-US" sz="1600" dirty="0"/>
              <a:t>Some of the nitric oxide (NO) reacts with oxygen to form nitrogen dioxide (NO</a:t>
            </a:r>
            <a:r>
              <a:rPr lang="en-US" sz="1600" baseline="-25000" dirty="0"/>
              <a:t>2</a:t>
            </a:r>
            <a:r>
              <a:rPr lang="en-US" sz="1600" dirty="0"/>
              <a:t>), a toxic brown gas: </a:t>
            </a:r>
          </a:p>
          <a:p>
            <a:r>
              <a:rPr lang="en-US" sz="1600" b="1" dirty="0">
                <a:solidFill>
                  <a:srgbClr val="000000"/>
                </a:solidFill>
              </a:rPr>
              <a:t>Step 2:  </a:t>
            </a:r>
            <a:r>
              <a:rPr lang="en-US" sz="1600" b="1" dirty="0">
                <a:solidFill>
                  <a:srgbClr val="FF0000"/>
                </a:solidFill>
              </a:rPr>
              <a:t>2NO + O</a:t>
            </a:r>
            <a:r>
              <a:rPr lang="en-US" sz="1600" b="1" baseline="-25000" dirty="0">
                <a:solidFill>
                  <a:srgbClr val="FF0000"/>
                </a:solidFill>
              </a:rPr>
              <a:t>2</a:t>
            </a:r>
            <a:r>
              <a:rPr lang="en-US" sz="1600" b="1" dirty="0">
                <a:solidFill>
                  <a:srgbClr val="FF0000"/>
                </a:solidFill>
              </a:rPr>
              <a:t> → 2NO</a:t>
            </a:r>
            <a:r>
              <a:rPr lang="en-US" sz="1600" b="1" baseline="-25000" dirty="0">
                <a:solidFill>
                  <a:srgbClr val="FF0000"/>
                </a:solidFill>
              </a:rPr>
              <a:t>2</a:t>
            </a:r>
            <a:r>
              <a:rPr lang="en-US" sz="1600" b="1" dirty="0">
                <a:solidFill>
                  <a:srgbClr val="FF0000"/>
                </a:solidFill>
              </a:rPr>
              <a:t> + O  </a:t>
            </a:r>
            <a:r>
              <a:rPr lang="en-US" sz="1600" b="1" dirty="0">
                <a:solidFill>
                  <a:srgbClr val="000000"/>
                </a:solidFill>
              </a:rPr>
              <a:t>Creates nitrogen dioxide and atomic oxygen.</a:t>
            </a:r>
          </a:p>
          <a:p>
            <a:endParaRPr lang="en-US" sz="1600" dirty="0"/>
          </a:p>
          <a:p>
            <a:r>
              <a:rPr lang="en-US" sz="1600" dirty="0"/>
              <a:t>When the nitrogen dioxide (NO</a:t>
            </a:r>
            <a:r>
              <a:rPr lang="en-US" sz="1600" baseline="-25000" dirty="0"/>
              <a:t>2</a:t>
            </a:r>
            <a:r>
              <a:rPr lang="en-US" sz="1600" dirty="0"/>
              <a:t>) concentration is well above clean air levels and there is plenty of sunlight, an oxygen atom splits off from the nitrogen dioxide molecule: </a:t>
            </a:r>
            <a:br>
              <a:rPr lang="en-US" sz="1600" dirty="0"/>
            </a:br>
            <a:r>
              <a:rPr lang="en-US" sz="1600" b="1" dirty="0">
                <a:solidFill>
                  <a:srgbClr val="000000"/>
                </a:solidFill>
              </a:rPr>
              <a:t>Step 3:  </a:t>
            </a:r>
            <a:r>
              <a:rPr lang="en-US" sz="1600" b="1" dirty="0">
                <a:solidFill>
                  <a:srgbClr val="FF0000"/>
                </a:solidFill>
              </a:rPr>
              <a:t>NO</a:t>
            </a:r>
            <a:r>
              <a:rPr lang="en-US" sz="1600" b="1" baseline="-25000" dirty="0">
                <a:solidFill>
                  <a:srgbClr val="FF0000"/>
                </a:solidFill>
              </a:rPr>
              <a:t>2</a:t>
            </a:r>
            <a:r>
              <a:rPr lang="en-US" sz="1600" b="1" dirty="0">
                <a:solidFill>
                  <a:srgbClr val="FF0000"/>
                </a:solidFill>
              </a:rPr>
              <a:t> + </a:t>
            </a:r>
            <a:r>
              <a:rPr lang="en-US" sz="1600" b="1" i="1" dirty="0">
                <a:solidFill>
                  <a:srgbClr val="FF0000"/>
                </a:solidFill>
              </a:rPr>
              <a:t>sunlight → </a:t>
            </a:r>
            <a:r>
              <a:rPr lang="en-US" sz="1600" b="1" dirty="0">
                <a:solidFill>
                  <a:srgbClr val="FF0000"/>
                </a:solidFill>
              </a:rPr>
              <a:t>NO + O  </a:t>
            </a:r>
            <a:r>
              <a:rPr lang="en-US" sz="1600" b="1" dirty="0">
                <a:solidFill>
                  <a:srgbClr val="000000"/>
                </a:solidFill>
              </a:rPr>
              <a:t>Creates atomic oxygen. </a:t>
            </a:r>
            <a:endParaRPr lang="en-US" sz="1600" b="1" dirty="0">
              <a:solidFill>
                <a:srgbClr val="FF0000"/>
              </a:solidFill>
            </a:endParaRPr>
          </a:p>
          <a:p>
            <a:endParaRPr lang="en-US" sz="1600" dirty="0"/>
          </a:p>
          <a:p>
            <a:r>
              <a:rPr lang="en-US" sz="1600" dirty="0"/>
              <a:t>This oxygen atom (O) can react with molecular oxygen (O</a:t>
            </a:r>
            <a:r>
              <a:rPr lang="en-US" sz="1600" baseline="-25000" dirty="0"/>
              <a:t>2</a:t>
            </a:r>
            <a:r>
              <a:rPr lang="en-US" sz="1600" dirty="0"/>
              <a:t>) in the air to form ozone (O</a:t>
            </a:r>
            <a:r>
              <a:rPr lang="en-US" sz="1600" baseline="-25000" dirty="0"/>
              <a:t>3</a:t>
            </a:r>
            <a:r>
              <a:rPr lang="en-US" sz="1600" dirty="0"/>
              <a:t>): </a:t>
            </a:r>
          </a:p>
          <a:p>
            <a:r>
              <a:rPr lang="en-US" sz="1600" b="1" dirty="0">
                <a:solidFill>
                  <a:srgbClr val="000000"/>
                </a:solidFill>
              </a:rPr>
              <a:t>Step 4:  </a:t>
            </a:r>
            <a:r>
              <a:rPr lang="en-US" sz="1600" b="1" dirty="0">
                <a:solidFill>
                  <a:srgbClr val="FF0000"/>
                </a:solidFill>
              </a:rPr>
              <a:t>O + O</a:t>
            </a:r>
            <a:r>
              <a:rPr lang="en-US" sz="1600" b="1" baseline="-25000" dirty="0">
                <a:solidFill>
                  <a:srgbClr val="FF0000"/>
                </a:solidFill>
              </a:rPr>
              <a:t>2</a:t>
            </a:r>
            <a:r>
              <a:rPr lang="en-US" sz="1600" b="1" dirty="0">
                <a:solidFill>
                  <a:srgbClr val="FF0000"/>
                </a:solidFill>
              </a:rPr>
              <a:t> → O</a:t>
            </a:r>
            <a:r>
              <a:rPr lang="en-US" sz="1600" b="1" baseline="-25000" dirty="0">
                <a:solidFill>
                  <a:srgbClr val="FF0000"/>
                </a:solidFill>
              </a:rPr>
              <a:t>3</a:t>
            </a:r>
            <a:r>
              <a:rPr lang="en-US" sz="1600" b="1" dirty="0">
                <a:solidFill>
                  <a:srgbClr val="FF0000"/>
                </a:solidFill>
              </a:rPr>
              <a:t>  </a:t>
            </a:r>
            <a:r>
              <a:rPr lang="en-US" sz="1600" b="1" dirty="0">
                <a:solidFill>
                  <a:srgbClr val="000000"/>
                </a:solidFill>
              </a:rPr>
              <a:t>Creates ozone.</a:t>
            </a:r>
            <a:endParaRPr lang="en-US" sz="1600" b="1" dirty="0"/>
          </a:p>
          <a:p>
            <a:endParaRPr lang="en-US" sz="1600" dirty="0"/>
          </a:p>
          <a:p>
            <a:r>
              <a:rPr lang="en-US" sz="1600" dirty="0"/>
              <a:t>Nitric oxide can remove ozone by reacting with it to form nitrogen dioxide (NO</a:t>
            </a:r>
            <a:r>
              <a:rPr lang="en-US" sz="1600" baseline="-25000" dirty="0"/>
              <a:t>2</a:t>
            </a:r>
            <a:r>
              <a:rPr lang="en-US" sz="1600" dirty="0"/>
              <a:t>) and oxygen (O</a:t>
            </a:r>
            <a:r>
              <a:rPr lang="en-US" sz="1600" baseline="-25000" dirty="0"/>
              <a:t>2</a:t>
            </a:r>
            <a:r>
              <a:rPr lang="en-US" sz="1600" dirty="0"/>
              <a:t>): </a:t>
            </a:r>
            <a:br>
              <a:rPr lang="en-US" sz="1600" dirty="0"/>
            </a:br>
            <a:r>
              <a:rPr lang="en-US" sz="1600" b="1" dirty="0"/>
              <a:t>Step 5:  </a:t>
            </a:r>
            <a:r>
              <a:rPr lang="en-US" sz="1600" b="1" dirty="0">
                <a:solidFill>
                  <a:srgbClr val="FF0000"/>
                </a:solidFill>
              </a:rPr>
              <a:t>NO + O</a:t>
            </a:r>
            <a:r>
              <a:rPr lang="en-US" sz="1600" b="1" baseline="-25000" dirty="0">
                <a:solidFill>
                  <a:srgbClr val="FF0000"/>
                </a:solidFill>
              </a:rPr>
              <a:t>3</a:t>
            </a:r>
            <a:r>
              <a:rPr lang="en-US" sz="1600" b="1" dirty="0">
                <a:solidFill>
                  <a:srgbClr val="FF0000"/>
                </a:solidFill>
              </a:rPr>
              <a:t> → NO</a:t>
            </a:r>
            <a:r>
              <a:rPr lang="en-US" sz="1600" b="1" baseline="-25000" dirty="0">
                <a:solidFill>
                  <a:srgbClr val="FF0000"/>
                </a:solidFill>
              </a:rPr>
              <a:t>2</a:t>
            </a:r>
            <a:r>
              <a:rPr lang="en-US" sz="1600" b="1" dirty="0">
                <a:solidFill>
                  <a:srgbClr val="FF0000"/>
                </a:solidFill>
              </a:rPr>
              <a:t> + O</a:t>
            </a:r>
            <a:r>
              <a:rPr lang="en-US" sz="1600" b="1" baseline="-25000" dirty="0">
                <a:solidFill>
                  <a:srgbClr val="FF0000"/>
                </a:solidFill>
              </a:rPr>
              <a:t>2</a:t>
            </a:r>
            <a:r>
              <a:rPr lang="en-US" sz="1600" b="1" dirty="0">
                <a:solidFill>
                  <a:srgbClr val="000000"/>
                </a:solidFill>
              </a:rPr>
              <a:t>   Removes ozone. </a:t>
            </a:r>
            <a:endParaRPr lang="en-US" sz="1600" b="1" dirty="0">
              <a:solidFill>
                <a:srgbClr val="FF0000"/>
              </a:solidFill>
            </a:endParaRPr>
          </a:p>
          <a:p>
            <a:endParaRPr lang="en-US" sz="1600" dirty="0"/>
          </a:p>
          <a:p>
            <a:r>
              <a:rPr lang="en-US" sz="1600" b="1" dirty="0">
                <a:solidFill>
                  <a:srgbClr val="FF0000"/>
                </a:solidFill>
              </a:rPr>
              <a:t>When the ratio of NO</a:t>
            </a:r>
            <a:r>
              <a:rPr lang="en-US" sz="1600" b="1" baseline="-25000" dirty="0">
                <a:solidFill>
                  <a:srgbClr val="FF0000"/>
                </a:solidFill>
              </a:rPr>
              <a:t>2</a:t>
            </a:r>
            <a:r>
              <a:rPr lang="en-US" sz="1600" b="1" dirty="0">
                <a:solidFill>
                  <a:srgbClr val="FF0000"/>
                </a:solidFill>
              </a:rPr>
              <a:t> to NO exceeds 3, production of ozone dominates. Maximized at 8.</a:t>
            </a:r>
            <a:r>
              <a:rPr lang="en-US" sz="1600" dirty="0"/>
              <a:t>   If the ratio is less than 3, then the nitric oxide reaction destroys the ozone at about the same rate as it is formed, keeping the ozone concentration below harmful levels. </a:t>
            </a:r>
          </a:p>
          <a:p>
            <a:endParaRPr lang="en-US" sz="1600" dirty="0"/>
          </a:p>
          <a:p>
            <a:r>
              <a:rPr lang="en-US" sz="1600" dirty="0"/>
              <a:t>Ozone causes breathing difficulties, headaches, fatigue and aggravates respiratory problems. </a:t>
            </a:r>
          </a:p>
          <a:p>
            <a:endParaRPr lang="en-US" sz="1600" dirty="0"/>
          </a:p>
          <a:p>
            <a:endParaRPr lang="en-US" sz="1600" dirty="0"/>
          </a:p>
          <a:p>
            <a:endParaRPr lang="en-US" sz="1600" dirty="0"/>
          </a:p>
          <a:p>
            <a:r>
              <a:rPr lang="en-US" sz="1600" dirty="0"/>
              <a:t>The reaction of hydrocarbons (unburned petrol) with nitric oxide and oxygen produce nitrogen dioxide also in the presence of sunlight, increasing the ratio of nitrogen dioxide to nitric oxide.</a:t>
            </a:r>
          </a:p>
        </p:txBody>
      </p:sp>
    </p:spTree>
    <p:extLst>
      <p:ext uri="{BB962C8B-B14F-4D97-AF65-F5344CB8AC3E}">
        <p14:creationId xmlns:p14="http://schemas.microsoft.com/office/powerpoint/2010/main" val="3843428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sz="2800" b="1" dirty="0">
                <a:latin typeface="Arial" charset="0"/>
                <a:ea typeface="ＭＳ Ｐゴシック" charset="0"/>
                <a:cs typeface="ＭＳ Ｐゴシック" charset="0"/>
              </a:rPr>
              <a:t>   Favorable factors for ozone air pollution        in Southwest U.S.</a:t>
            </a:r>
          </a:p>
        </p:txBody>
      </p:sp>
      <p:sp>
        <p:nvSpPr>
          <p:cNvPr id="82947" name="Text Box 3"/>
          <p:cNvSpPr txBox="1">
            <a:spLocks noChangeArrowheads="1"/>
          </p:cNvSpPr>
          <p:nvPr/>
        </p:nvSpPr>
        <p:spPr bwMode="auto">
          <a:xfrm>
            <a:off x="304800" y="1295400"/>
            <a:ext cx="8694738" cy="56323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Big metropolitan areas 					           with a lot of vehicles </a:t>
            </a:r>
          </a:p>
          <a:p>
            <a:pPr eaLnBrk="1" hangingPunct="1"/>
            <a:endParaRPr lang="en-US" sz="2000" b="1" dirty="0"/>
          </a:p>
          <a:p>
            <a:pPr eaLnBrk="1" hangingPunct="1"/>
            <a:r>
              <a:rPr lang="en-US" sz="2000" b="1" dirty="0"/>
              <a:t>Long commutes</a:t>
            </a:r>
          </a:p>
          <a:p>
            <a:pPr eaLnBrk="1" hangingPunct="1"/>
            <a:endParaRPr lang="en-US" sz="2000" b="1" dirty="0"/>
          </a:p>
          <a:p>
            <a:pPr eaLnBrk="1" hangingPunct="1"/>
            <a:r>
              <a:rPr lang="en-US" sz="2000" b="1" dirty="0"/>
              <a:t>Lots of sunshine</a:t>
            </a:r>
          </a:p>
          <a:p>
            <a:pPr eaLnBrk="1" hangingPunct="1"/>
            <a:endParaRPr lang="en-US" sz="2000" b="1" dirty="0"/>
          </a:p>
          <a:p>
            <a:pPr eaLnBrk="1" hangingPunct="1"/>
            <a:r>
              <a:rPr lang="en-US" sz="2000" b="1" dirty="0"/>
              <a:t>Meteorological conditions </a:t>
            </a:r>
          </a:p>
          <a:p>
            <a:pPr eaLnBrk="1" hangingPunct="1"/>
            <a:r>
              <a:rPr lang="en-US" sz="2000" b="1" dirty="0"/>
              <a:t>that </a:t>
            </a:r>
            <a:r>
              <a:rPr lang="ja-JP" altLang="en-US" sz="2000" b="1" dirty="0"/>
              <a:t>“</a:t>
            </a:r>
            <a:r>
              <a:rPr lang="en-US" sz="2000" b="1" dirty="0"/>
              <a:t>trap</a:t>
            </a:r>
            <a:r>
              <a:rPr lang="ja-JP" altLang="en-US" sz="2000" b="1" dirty="0"/>
              <a:t>”</a:t>
            </a:r>
            <a:r>
              <a:rPr lang="en-US" sz="2000" b="1" dirty="0"/>
              <a:t> the air over a metro area for a long time. </a:t>
            </a:r>
          </a:p>
          <a:p>
            <a:pPr eaLnBrk="1" hangingPunct="1"/>
            <a:endParaRPr lang="en-US" sz="2000" b="1" dirty="0"/>
          </a:p>
          <a:p>
            <a:pPr eaLnBrk="1" hangingPunct="1"/>
            <a:r>
              <a:rPr lang="en-US" sz="2000" b="1" dirty="0">
                <a:solidFill>
                  <a:schemeClr val="tx2"/>
                </a:solidFill>
              </a:rPr>
              <a:t>Most ideal combination:</a:t>
            </a:r>
          </a:p>
          <a:p>
            <a:pPr eaLnBrk="1" hangingPunct="1"/>
            <a:r>
              <a:rPr lang="en-US" sz="2000" b="1" dirty="0">
                <a:solidFill>
                  <a:srgbClr val="FF3300"/>
                </a:solidFill>
              </a:rPr>
              <a:t>	Ample sunshine</a:t>
            </a:r>
          </a:p>
          <a:p>
            <a:pPr eaLnBrk="1" hangingPunct="1"/>
            <a:r>
              <a:rPr lang="en-US" sz="2000" b="1" dirty="0">
                <a:solidFill>
                  <a:srgbClr val="FF3300"/>
                </a:solidFill>
              </a:rPr>
              <a:t>	Weak winds</a:t>
            </a:r>
          </a:p>
          <a:p>
            <a:pPr eaLnBrk="1" hangingPunct="1"/>
            <a:r>
              <a:rPr lang="en-US" sz="2000" b="1" dirty="0">
                <a:solidFill>
                  <a:srgbClr val="FF3300"/>
                </a:solidFill>
              </a:rPr>
              <a:t>	City located under an inversion</a:t>
            </a:r>
          </a:p>
          <a:p>
            <a:pPr eaLnBrk="1" hangingPunct="1"/>
            <a:r>
              <a:rPr lang="en-US" sz="2000" b="1" dirty="0">
                <a:solidFill>
                  <a:srgbClr val="FF3300"/>
                </a:solidFill>
              </a:rPr>
              <a:t>	City situated in a basin or valley surrounded by mountains</a:t>
            </a:r>
          </a:p>
          <a:p>
            <a:pPr eaLnBrk="1" hangingPunct="1"/>
            <a:endParaRPr lang="en-US" sz="2000" b="1" dirty="0"/>
          </a:p>
          <a:p>
            <a:pPr algn="ctr" eaLnBrk="1" hangingPunct="1"/>
            <a:r>
              <a:rPr lang="en-US" sz="2000" b="1" dirty="0">
                <a:solidFill>
                  <a:srgbClr val="FF3300"/>
                </a:solidFill>
              </a:rPr>
              <a:t>VIRTUALLY ANY MAJOR CITY WESTERN U.S. FITS THIS DESCRIPTION SOMETIME DURING THE YEAR!</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95393" y="1371600"/>
            <a:ext cx="4129407" cy="2331720"/>
          </a:xfrm>
          <a:prstGeom prst="rect">
            <a:avLst/>
          </a:prstGeom>
        </p:spPr>
      </p:pic>
      <p:sp>
        <p:nvSpPr>
          <p:cNvPr id="2" name="TextBox 1">
            <a:extLst>
              <a:ext uri="{FF2B5EF4-FFF2-40B4-BE49-F238E27FC236}">
                <a16:creationId xmlns:a16="http://schemas.microsoft.com/office/drawing/2014/main" id="{9AE89B15-C982-4F48-AB13-B479583FB5D5}"/>
              </a:ext>
            </a:extLst>
          </p:cNvPr>
          <p:cNvSpPr txBox="1"/>
          <p:nvPr/>
        </p:nvSpPr>
        <p:spPr>
          <a:xfrm>
            <a:off x="6705600" y="3505200"/>
            <a:ext cx="1212191" cy="261610"/>
          </a:xfrm>
          <a:prstGeom prst="rect">
            <a:avLst/>
          </a:prstGeom>
          <a:noFill/>
        </p:spPr>
        <p:txBody>
          <a:bodyPr wrap="none" rtlCol="0">
            <a:spAutoFit/>
          </a:bodyPr>
          <a:lstStyle/>
          <a:p>
            <a:r>
              <a:rPr lang="en-US" sz="1050" dirty="0">
                <a:solidFill>
                  <a:srgbClr val="3EB3FA"/>
                </a:solidFill>
              </a:rPr>
              <a:t>source unknown</a:t>
            </a:r>
          </a:p>
        </p:txBody>
      </p:sp>
    </p:spTree>
    <p:extLst>
      <p:ext uri="{BB962C8B-B14F-4D97-AF65-F5344CB8AC3E}">
        <p14:creationId xmlns:p14="http://schemas.microsoft.com/office/powerpoint/2010/main" val="3646148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4"/>
          <p:cNvSpPr txBox="1">
            <a:spLocks noChangeArrowheads="1"/>
          </p:cNvSpPr>
          <p:nvPr/>
        </p:nvSpPr>
        <p:spPr bwMode="auto">
          <a:xfrm>
            <a:off x="4840111" y="4539496"/>
            <a:ext cx="4267200" cy="203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Los Angeles is located in a basin.</a:t>
            </a:r>
          </a:p>
          <a:p>
            <a:pPr eaLnBrk="1" hangingPunct="1"/>
            <a:endParaRPr lang="en-US" sz="1800" b="1" dirty="0"/>
          </a:p>
          <a:p>
            <a:pPr eaLnBrk="1" hangingPunct="1"/>
            <a:r>
              <a:rPr lang="en-US" sz="1800" b="1" dirty="0"/>
              <a:t>Cool afternoon sea breezes.</a:t>
            </a:r>
          </a:p>
          <a:p>
            <a:pPr eaLnBrk="1" hangingPunct="1"/>
            <a:endParaRPr lang="en-US" sz="1800" b="1" dirty="0"/>
          </a:p>
          <a:p>
            <a:pPr eaLnBrk="1" hangingPunct="1"/>
            <a:r>
              <a:rPr lang="en-US" sz="1800" b="1" dirty="0"/>
              <a:t>When the winds are weak, the mountains are a physical barrier that prevent pollution from escaping.</a:t>
            </a:r>
          </a:p>
        </p:txBody>
      </p:sp>
      <p:grpSp>
        <p:nvGrpSpPr>
          <p:cNvPr id="3" name="Group 2"/>
          <p:cNvGrpSpPr/>
          <p:nvPr/>
        </p:nvGrpSpPr>
        <p:grpSpPr>
          <a:xfrm>
            <a:off x="4674880" y="1089273"/>
            <a:ext cx="3859520" cy="3256989"/>
            <a:chOff x="4598680" y="-186371"/>
            <a:chExt cx="3859520" cy="3256989"/>
          </a:xfrm>
        </p:grpSpPr>
        <p:pic>
          <p:nvPicPr>
            <p:cNvPr id="7" name="Picture1" descr="1815"/>
            <p:cNvPicPr>
              <a:picLocks noChangeAspect="1" noChangeArrowheads="1"/>
            </p:cNvPicPr>
            <p:nvPr/>
          </p:nvPicPr>
          <p:blipFill>
            <a:blip r:embed="rId3" cstate="screen">
              <a:extLst>
                <a:ext uri="{28A0092B-C50C-407E-A947-70E740481C1C}">
                  <a14:useLocalDpi xmlns:a14="http://schemas.microsoft.com/office/drawing/2010/main"/>
                </a:ext>
              </a:extLst>
            </a:blip>
            <a:srcRect r="-204"/>
            <a:stretch>
              <a:fillRect/>
            </a:stretch>
          </p:blipFill>
          <p:spPr bwMode="auto">
            <a:xfrm>
              <a:off x="4598680" y="-186371"/>
              <a:ext cx="3859520" cy="32541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4622799" y="2424287"/>
              <a:ext cx="38100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n w="0">
                    <a:solidFill>
                      <a:schemeClr val="tx1"/>
                    </a:solidFill>
                  </a:ln>
                  <a:solidFill>
                    <a:srgbClr val="FFFF00"/>
                  </a:solidFill>
                  <a:latin typeface="Arial Black"/>
                  <a:cs typeface="Arial Black"/>
                </a:rPr>
                <a:t>Smog trapped in subsidence inversion over L.A. Basin</a:t>
              </a:r>
            </a:p>
          </p:txBody>
        </p:sp>
      </p:grpSp>
      <p:sp>
        <p:nvSpPr>
          <p:cNvPr id="87042" name="Rectangle 2"/>
          <p:cNvSpPr>
            <a:spLocks noGrp="1" noChangeArrowheads="1"/>
          </p:cNvSpPr>
          <p:nvPr>
            <p:ph type="title"/>
          </p:nvPr>
        </p:nvSpPr>
        <p:spPr>
          <a:xfrm>
            <a:off x="4267200" y="152400"/>
            <a:ext cx="4648200" cy="1143000"/>
          </a:xfrm>
        </p:spPr>
        <p:txBody>
          <a:bodyPr/>
          <a:lstStyle/>
          <a:p>
            <a:pPr eaLnBrk="1" hangingPunct="1"/>
            <a:r>
              <a:rPr lang="en-US" sz="2800" b="1" dirty="0">
                <a:latin typeface="Arial" charset="0"/>
                <a:ea typeface="ＭＳ Ｐゴシック" charset="0"/>
                <a:cs typeface="ＭＳ Ｐゴシック" charset="0"/>
              </a:rPr>
              <a:t>Topographic influence</a:t>
            </a:r>
          </a:p>
        </p:txBody>
      </p:sp>
      <p:grpSp>
        <p:nvGrpSpPr>
          <p:cNvPr id="18" name="Group 17"/>
          <p:cNvGrpSpPr/>
          <p:nvPr/>
        </p:nvGrpSpPr>
        <p:grpSpPr>
          <a:xfrm>
            <a:off x="304800" y="3428999"/>
            <a:ext cx="3886200" cy="2690811"/>
            <a:chOff x="304800" y="3428999"/>
            <a:chExt cx="3886200" cy="2690811"/>
          </a:xfrm>
        </p:grpSpPr>
        <p:pic>
          <p:nvPicPr>
            <p:cNvPr id="87043" name="Picture 3" descr="los-angeles-satellite-imag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800" y="3428999"/>
              <a:ext cx="3886200" cy="26908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7045" name="Text Box 5"/>
            <p:cNvSpPr txBox="1">
              <a:spLocks noChangeArrowheads="1"/>
            </p:cNvSpPr>
            <p:nvPr/>
          </p:nvSpPr>
          <p:spPr bwMode="auto">
            <a:xfrm>
              <a:off x="321733" y="5714998"/>
              <a:ext cx="38395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ln>
                    <a:solidFill>
                      <a:schemeClr val="tx1"/>
                    </a:solidFill>
                  </a:ln>
                  <a:solidFill>
                    <a:srgbClr val="FFFF00"/>
                  </a:solidFill>
                  <a:latin typeface="Arial Black"/>
                  <a:cs typeface="Arial Black"/>
                </a:rPr>
                <a:t>Topography of the L.A. Basin</a:t>
              </a:r>
            </a:p>
          </p:txBody>
        </p:sp>
        <p:cxnSp>
          <p:nvCxnSpPr>
            <p:cNvPr id="12" name="Straight Arrow Connector 11"/>
            <p:cNvCxnSpPr/>
            <p:nvPr/>
          </p:nvCxnSpPr>
          <p:spPr bwMode="auto">
            <a:xfrm flipV="1">
              <a:off x="533400" y="5029200"/>
              <a:ext cx="990600" cy="228600"/>
            </a:xfrm>
            <a:prstGeom prst="straightConnector1">
              <a:avLst/>
            </a:prstGeom>
            <a:solidFill>
              <a:schemeClr val="accent1"/>
            </a:solidFill>
            <a:ln w="63500" cap="flat" cmpd="sng" algn="ctr">
              <a:solidFill>
                <a:srgbClr val="80FFFF"/>
              </a:solidFill>
              <a:prstDash val="solid"/>
              <a:round/>
              <a:headEnd type="none" w="med" len="med"/>
              <a:tailEnd type="triangle" w="lg" len="med"/>
            </a:ln>
            <a:effectLst/>
          </p:spPr>
        </p:cxnSp>
        <p:sp>
          <p:nvSpPr>
            <p:cNvPr id="14" name="TextBox 13"/>
            <p:cNvSpPr txBox="1"/>
            <p:nvPr/>
          </p:nvSpPr>
          <p:spPr>
            <a:xfrm>
              <a:off x="347134" y="4720443"/>
              <a:ext cx="954107" cy="444224"/>
            </a:xfrm>
            <a:prstGeom prst="rect">
              <a:avLst/>
            </a:prstGeom>
            <a:noFill/>
          </p:spPr>
          <p:txBody>
            <a:bodyPr wrap="none" rtlCol="0">
              <a:spAutoFit/>
            </a:bodyPr>
            <a:lstStyle/>
            <a:p>
              <a:pPr>
                <a:lnSpc>
                  <a:spcPct val="80000"/>
                </a:lnSpc>
              </a:pPr>
              <a:r>
                <a:rPr lang="en-US" sz="1400" b="1" dirty="0">
                  <a:solidFill>
                    <a:srgbClr val="80FFFF"/>
                  </a:solidFill>
                </a:rPr>
                <a:t>Cool Sea </a:t>
              </a:r>
            </a:p>
            <a:p>
              <a:pPr>
                <a:lnSpc>
                  <a:spcPct val="80000"/>
                </a:lnSpc>
              </a:pPr>
              <a:r>
                <a:rPr lang="en-US" sz="1400" b="1" dirty="0">
                  <a:solidFill>
                    <a:srgbClr val="80FFFF"/>
                  </a:solidFill>
                </a:rPr>
                <a:t>Breeze</a:t>
              </a:r>
            </a:p>
          </p:txBody>
        </p:sp>
      </p:grpSp>
      <p:grpSp>
        <p:nvGrpSpPr>
          <p:cNvPr id="15" name="Group 14"/>
          <p:cNvGrpSpPr/>
          <p:nvPr/>
        </p:nvGrpSpPr>
        <p:grpSpPr>
          <a:xfrm>
            <a:off x="76200" y="541917"/>
            <a:ext cx="4419600" cy="2745213"/>
            <a:chOff x="76200" y="541917"/>
            <a:chExt cx="4419600" cy="2745213"/>
          </a:xfrm>
        </p:grpSpPr>
        <p:grpSp>
          <p:nvGrpSpPr>
            <p:cNvPr id="5" name="Group 4"/>
            <p:cNvGrpSpPr/>
            <p:nvPr/>
          </p:nvGrpSpPr>
          <p:grpSpPr>
            <a:xfrm>
              <a:off x="76200" y="541917"/>
              <a:ext cx="4419600" cy="2745213"/>
              <a:chOff x="76200" y="519719"/>
              <a:chExt cx="4419600" cy="2745213"/>
            </a:xfrm>
          </p:grpSpPr>
          <p:pic>
            <p:nvPicPr>
              <p:cNvPr id="4" name="Picture 3"/>
              <p:cNvPicPr>
                <a:picLocks noChangeAspect="1"/>
              </p:cNvPicPr>
              <p:nvPr/>
            </p:nvPicPr>
            <p:blipFill>
              <a:blip r:embed="rId5"/>
              <a:stretch>
                <a:fillRect/>
              </a:stretch>
            </p:blipFill>
            <p:spPr>
              <a:xfrm>
                <a:off x="76200" y="519719"/>
                <a:ext cx="4419600" cy="2734683"/>
              </a:xfrm>
              <a:prstGeom prst="rect">
                <a:avLst/>
              </a:prstGeom>
            </p:spPr>
          </p:pic>
          <p:sp>
            <p:nvSpPr>
              <p:cNvPr id="11" name="Text Box 5"/>
              <p:cNvSpPr txBox="1">
                <a:spLocks noChangeArrowheads="1"/>
              </p:cNvSpPr>
              <p:nvPr/>
            </p:nvSpPr>
            <p:spPr bwMode="auto">
              <a:xfrm>
                <a:off x="827977" y="2895600"/>
                <a:ext cx="290335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n w="0">
                      <a:solidFill>
                        <a:schemeClr val="tx1"/>
                      </a:solidFill>
                    </a:ln>
                    <a:solidFill>
                      <a:srgbClr val="FFFF00"/>
                    </a:solidFill>
                    <a:latin typeface="Arial Black"/>
                    <a:cs typeface="Arial Black"/>
                  </a:rPr>
                  <a:t>Inversion Entrapment</a:t>
                </a:r>
              </a:p>
            </p:txBody>
          </p:sp>
        </p:grpSp>
        <p:sp>
          <p:nvSpPr>
            <p:cNvPr id="6" name="TextBox 5"/>
            <p:cNvSpPr txBox="1"/>
            <p:nvPr/>
          </p:nvSpPr>
          <p:spPr>
            <a:xfrm>
              <a:off x="1219200" y="1381125"/>
              <a:ext cx="914400" cy="182880"/>
            </a:xfrm>
            <a:prstGeom prst="rect">
              <a:avLst/>
            </a:prstGeom>
            <a:gradFill flip="none" rotWithShape="1">
              <a:gsLst>
                <a:gs pos="0">
                  <a:srgbClr val="3EB3FA"/>
                </a:gs>
                <a:gs pos="100000">
                  <a:srgbClr val="4BCEFA"/>
                </a:gs>
              </a:gsLst>
              <a:lin ang="5400000" scaled="0"/>
              <a:tileRect/>
            </a:gradFill>
          </p:spPr>
          <p:txBody>
            <a:bodyPr wrap="square" lIns="0" tIns="0" rIns="0" rtlCol="0" anchor="t" anchorCtr="0">
              <a:noAutofit/>
            </a:bodyPr>
            <a:lstStyle/>
            <a:p>
              <a:pPr algn="ctr"/>
              <a:r>
                <a:rPr lang="en-US" sz="1000" b="1" dirty="0">
                  <a:latin typeface="Times New Roman"/>
                  <a:cs typeface="Times New Roman"/>
                </a:rPr>
                <a:t>Warm Air Aloft</a:t>
              </a:r>
            </a:p>
          </p:txBody>
        </p:sp>
        <p:sp>
          <p:nvSpPr>
            <p:cNvPr id="9" name="TextBox 8"/>
            <p:cNvSpPr txBox="1"/>
            <p:nvPr/>
          </p:nvSpPr>
          <p:spPr>
            <a:xfrm>
              <a:off x="78868" y="1863722"/>
              <a:ext cx="3959352" cy="320040"/>
            </a:xfrm>
            <a:prstGeom prst="rect">
              <a:avLst/>
            </a:prstGeom>
            <a:gradFill flip="none" rotWithShape="1">
              <a:gsLst>
                <a:gs pos="40000">
                  <a:srgbClr val="E62E25"/>
                </a:gs>
                <a:gs pos="100000">
                  <a:srgbClr val="EE8F90"/>
                </a:gs>
              </a:gsLst>
              <a:lin ang="5400000" scaled="0"/>
              <a:tileRect/>
            </a:gradFill>
          </p:spPr>
          <p:txBody>
            <a:bodyPr wrap="square" rtlCol="0">
              <a:spAutoFit/>
            </a:bodyPr>
            <a:lstStyle/>
            <a:p>
              <a:pPr algn="ctr"/>
              <a:r>
                <a:rPr lang="en-US" sz="1000" b="1" dirty="0"/>
                <a:t>Inversion Layer – Air Warms with Height</a:t>
              </a:r>
            </a:p>
          </p:txBody>
        </p:sp>
        <p:sp>
          <p:nvSpPr>
            <p:cNvPr id="17" name="TextBox 16"/>
            <p:cNvSpPr txBox="1"/>
            <p:nvPr/>
          </p:nvSpPr>
          <p:spPr>
            <a:xfrm>
              <a:off x="165100" y="2286000"/>
              <a:ext cx="1005840" cy="182880"/>
            </a:xfrm>
            <a:prstGeom prst="rect">
              <a:avLst/>
            </a:prstGeom>
            <a:solidFill>
              <a:srgbClr val="5FF8FB"/>
            </a:solidFill>
          </p:spPr>
          <p:txBody>
            <a:bodyPr wrap="square" lIns="0" tIns="0" rIns="0" rtlCol="0" anchor="t" anchorCtr="0">
              <a:noAutofit/>
            </a:bodyPr>
            <a:lstStyle/>
            <a:p>
              <a:pPr algn="ctr"/>
              <a:r>
                <a:rPr lang="en-US" sz="1000" b="1" dirty="0">
                  <a:latin typeface="Times New Roman"/>
                  <a:cs typeface="Times New Roman"/>
                </a:rPr>
                <a:t>Cool Sea Breeze</a:t>
              </a:r>
            </a:p>
          </p:txBody>
        </p:sp>
        <p:sp>
          <p:nvSpPr>
            <p:cNvPr id="10" name="TextBox 9"/>
            <p:cNvSpPr txBox="1"/>
            <p:nvPr/>
          </p:nvSpPr>
          <p:spPr>
            <a:xfrm>
              <a:off x="1905000" y="720725"/>
              <a:ext cx="914400" cy="338554"/>
            </a:xfrm>
            <a:prstGeom prst="rect">
              <a:avLst/>
            </a:prstGeom>
            <a:gradFill flip="none" rotWithShape="1">
              <a:gsLst>
                <a:gs pos="0">
                  <a:srgbClr val="064FFA"/>
                </a:gs>
                <a:gs pos="100000">
                  <a:srgbClr val="2282FA"/>
                </a:gs>
              </a:gsLst>
              <a:lin ang="5400000" scaled="0"/>
              <a:tileRect/>
            </a:gradFill>
          </p:spPr>
          <p:txBody>
            <a:bodyPr wrap="square" rtlCol="0">
              <a:spAutoFit/>
            </a:bodyPr>
            <a:lstStyle/>
            <a:p>
              <a:pPr algn="ctr"/>
              <a:r>
                <a:rPr lang="en-US" sz="800" b="1" dirty="0">
                  <a:solidFill>
                    <a:srgbClr val="FFFFFF"/>
                  </a:solidFill>
                </a:rPr>
                <a:t>Subtropical High Pressure</a:t>
              </a:r>
            </a:p>
          </p:txBody>
        </p:sp>
      </p:grpSp>
    </p:spTree>
    <p:extLst>
      <p:ext uri="{BB962C8B-B14F-4D97-AF65-F5344CB8AC3E}">
        <p14:creationId xmlns:p14="http://schemas.microsoft.com/office/powerpoint/2010/main" val="1623609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sz="3200" b="1" dirty="0">
                <a:solidFill>
                  <a:srgbClr val="FF3300"/>
                </a:solidFill>
                <a:latin typeface="Arial" charset="0"/>
                <a:ea typeface="ＭＳ Ｐゴシック" charset="0"/>
                <a:cs typeface="ＭＳ Ｐゴシック" charset="0"/>
              </a:rPr>
              <a:t>Phoenix is a LOT like Los Angeles!</a:t>
            </a:r>
          </a:p>
        </p:txBody>
      </p:sp>
      <p:pic>
        <p:nvPicPr>
          <p:cNvPr id="89091" name="Picture 3" descr="Phoenix satellite map"/>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0" y="1457325"/>
            <a:ext cx="5867400" cy="4400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9092" name="Text Box 4"/>
          <p:cNvSpPr txBox="1">
            <a:spLocks noChangeArrowheads="1"/>
          </p:cNvSpPr>
          <p:nvPr/>
        </p:nvSpPr>
        <p:spPr bwMode="auto">
          <a:xfrm>
            <a:off x="2743200" y="5943600"/>
            <a:ext cx="36129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hlinkClick r:id="rId4"/>
              </a:rPr>
              <a:t>Landsat image of Phoenix Area</a:t>
            </a:r>
            <a:endParaRPr lang="en-US" sz="1800" b="1" i="1" dirty="0"/>
          </a:p>
        </p:txBody>
      </p:sp>
      <p:sp>
        <p:nvSpPr>
          <p:cNvPr id="2" name="Freeform 1"/>
          <p:cNvSpPr/>
          <p:nvPr/>
        </p:nvSpPr>
        <p:spPr>
          <a:xfrm>
            <a:off x="2794000" y="1803886"/>
            <a:ext cx="4303889" cy="3374893"/>
          </a:xfrm>
          <a:custGeom>
            <a:avLst/>
            <a:gdLst>
              <a:gd name="connsiteX0" fmla="*/ 0 w 4303889"/>
              <a:gd name="connsiteY0" fmla="*/ 16448 h 3374893"/>
              <a:gd name="connsiteX1" fmla="*/ 1143000 w 4303889"/>
              <a:gd name="connsiteY1" fmla="*/ 44671 h 3374893"/>
              <a:gd name="connsiteX2" fmla="*/ 2342444 w 4303889"/>
              <a:gd name="connsiteY2" fmla="*/ 397448 h 3374893"/>
              <a:gd name="connsiteX3" fmla="*/ 3429000 w 4303889"/>
              <a:gd name="connsiteY3" fmla="*/ 1046559 h 3374893"/>
              <a:gd name="connsiteX4" fmla="*/ 4120444 w 4303889"/>
              <a:gd name="connsiteY4" fmla="*/ 2302448 h 3374893"/>
              <a:gd name="connsiteX5" fmla="*/ 4303889 w 4303889"/>
              <a:gd name="connsiteY5" fmla="*/ 3374893 h 3374893"/>
              <a:gd name="connsiteX0" fmla="*/ 0 w 4303889"/>
              <a:gd name="connsiteY0" fmla="*/ 16448 h 3374893"/>
              <a:gd name="connsiteX1" fmla="*/ 1143000 w 4303889"/>
              <a:gd name="connsiteY1" fmla="*/ 44671 h 3374893"/>
              <a:gd name="connsiteX2" fmla="*/ 2342444 w 4303889"/>
              <a:gd name="connsiteY2" fmla="*/ 397448 h 3374893"/>
              <a:gd name="connsiteX3" fmla="*/ 3485445 w 4303889"/>
              <a:gd name="connsiteY3" fmla="*/ 1173559 h 3374893"/>
              <a:gd name="connsiteX4" fmla="*/ 4120444 w 4303889"/>
              <a:gd name="connsiteY4" fmla="*/ 2302448 h 3374893"/>
              <a:gd name="connsiteX5" fmla="*/ 4303889 w 4303889"/>
              <a:gd name="connsiteY5" fmla="*/ 3374893 h 33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89" h="3374893">
                <a:moveTo>
                  <a:pt x="0" y="16448"/>
                </a:moveTo>
                <a:cubicBezTo>
                  <a:pt x="376296" y="-1191"/>
                  <a:pt x="752593" y="-18829"/>
                  <a:pt x="1143000" y="44671"/>
                </a:cubicBezTo>
                <a:cubicBezTo>
                  <a:pt x="1533407" y="108171"/>
                  <a:pt x="1952037" y="209300"/>
                  <a:pt x="2342444" y="397448"/>
                </a:cubicBezTo>
                <a:cubicBezTo>
                  <a:pt x="2732851" y="585596"/>
                  <a:pt x="3189112" y="856059"/>
                  <a:pt x="3485445" y="1173559"/>
                </a:cubicBezTo>
                <a:cubicBezTo>
                  <a:pt x="3781778" y="1491059"/>
                  <a:pt x="3984037" y="1935559"/>
                  <a:pt x="4120444" y="2302448"/>
                </a:cubicBezTo>
                <a:cubicBezTo>
                  <a:pt x="4256851" y="2669337"/>
                  <a:pt x="4303889" y="3374893"/>
                  <a:pt x="4303889" y="3374893"/>
                </a:cubicBezTo>
              </a:path>
            </a:pathLst>
          </a:custGeom>
          <a:ln w="76200" cmpd="sng">
            <a:solidFill>
              <a:schemeClr val="bg1"/>
            </a:solidFill>
            <a:prstDash val="dash"/>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Arial" charset="0"/>
              <a:ea typeface="ＭＳ Ｐゴシック" charset="-128"/>
              <a:cs typeface="ＭＳ Ｐゴシック" charset="-128"/>
            </a:endParaRPr>
          </a:p>
        </p:txBody>
      </p:sp>
      <p:cxnSp>
        <p:nvCxnSpPr>
          <p:cNvPr id="4" name="Straight Arrow Connector 3"/>
          <p:cNvCxnSpPr/>
          <p:nvPr/>
        </p:nvCxnSpPr>
        <p:spPr bwMode="auto">
          <a:xfrm flipV="1">
            <a:off x="3276600" y="3581400"/>
            <a:ext cx="1371600" cy="609600"/>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3" name="TextBox 2"/>
          <p:cNvSpPr txBox="1"/>
          <p:nvPr/>
        </p:nvSpPr>
        <p:spPr>
          <a:xfrm rot="20209772">
            <a:off x="2900916" y="3301154"/>
            <a:ext cx="1431898" cy="707886"/>
          </a:xfrm>
          <a:prstGeom prst="rect">
            <a:avLst/>
          </a:prstGeom>
          <a:noFill/>
        </p:spPr>
        <p:txBody>
          <a:bodyPr wrap="square" rtlCol="0">
            <a:spAutoFit/>
          </a:bodyPr>
          <a:lstStyle/>
          <a:p>
            <a:pPr algn="ctr"/>
            <a:r>
              <a:rPr lang="en-US" sz="2000" b="1" dirty="0">
                <a:solidFill>
                  <a:srgbClr val="FFFF00"/>
                </a:solidFill>
              </a:rPr>
              <a:t>Prevailing Wind</a:t>
            </a:r>
          </a:p>
        </p:txBody>
      </p:sp>
      <p:sp>
        <p:nvSpPr>
          <p:cNvPr id="5" name="TextBox 4"/>
          <p:cNvSpPr txBox="1"/>
          <p:nvPr/>
        </p:nvSpPr>
        <p:spPr>
          <a:xfrm rot="1825357">
            <a:off x="5035617" y="1974701"/>
            <a:ext cx="1604676" cy="461665"/>
          </a:xfrm>
          <a:prstGeom prst="rect">
            <a:avLst/>
          </a:prstGeom>
          <a:noFill/>
        </p:spPr>
        <p:txBody>
          <a:bodyPr wrap="none" rtlCol="0">
            <a:spAutoFit/>
          </a:bodyPr>
          <a:lstStyle/>
          <a:p>
            <a:pPr algn="ctr"/>
            <a:r>
              <a:rPr lang="en-US" dirty="0">
                <a:solidFill>
                  <a:srgbClr val="FFFFFF"/>
                </a:solidFill>
              </a:rPr>
              <a:t>Mountains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09600" y="2187575"/>
            <a:ext cx="7924800" cy="1470025"/>
          </a:xfrm>
        </p:spPr>
        <p:txBody>
          <a:bodyPr/>
          <a:lstStyle/>
          <a:p>
            <a:pPr eaLnBrk="1" hangingPunct="1"/>
            <a:r>
              <a:rPr lang="en-US" sz="3200" b="1" dirty="0">
                <a:latin typeface="Arial" charset="0"/>
                <a:ea typeface="ＭＳ Ｐゴシック" charset="0"/>
                <a:cs typeface="ＭＳ Ｐゴシック" charset="0"/>
              </a:rPr>
              <a:t>But if you think it is bad in the U.S., </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other parts of the world are worse,</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a WHOLE LOT worse</a:t>
            </a:r>
          </a:p>
        </p:txBody>
      </p:sp>
      <p:sp>
        <p:nvSpPr>
          <p:cNvPr id="93187" name="Rectangle 3"/>
          <p:cNvSpPr>
            <a:spLocks noGrp="1" noChangeArrowheads="1"/>
          </p:cNvSpPr>
          <p:nvPr>
            <p:ph type="subTitle" idx="1"/>
          </p:nvPr>
        </p:nvSpPr>
        <p:spPr>
          <a:xfrm>
            <a:off x="1143000" y="4191000"/>
            <a:ext cx="6858000" cy="1752600"/>
          </a:xfrm>
        </p:spPr>
        <p:txBody>
          <a:bodyPr/>
          <a:lstStyle/>
          <a:p>
            <a:pPr eaLnBrk="1" hangingPunct="1"/>
            <a:endParaRPr lang="en-US" b="1" i="1">
              <a:latin typeface="Arial" charset="0"/>
              <a:ea typeface="ＭＳ Ｐゴシック" charset="0"/>
              <a:cs typeface="ＭＳ Ｐゴシック" charset="0"/>
            </a:endParaRPr>
          </a:p>
        </p:txBody>
      </p:sp>
    </p:spTree>
    <p:extLst>
      <p:ext uri="{BB962C8B-B14F-4D97-AF65-F5344CB8AC3E}">
        <p14:creationId xmlns:p14="http://schemas.microsoft.com/office/powerpoint/2010/main" val="2778420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sz="3200" b="1" dirty="0">
                <a:solidFill>
                  <a:srgbClr val="FF3300"/>
                </a:solidFill>
                <a:latin typeface="Arial" charset="0"/>
                <a:ea typeface="ＭＳ Ｐゴシック" charset="0"/>
                <a:cs typeface="ＭＳ Ｐゴシック" charset="0"/>
              </a:rPr>
              <a:t>Meet Mexico City: THE WORST place for air pollution in North America</a:t>
            </a:r>
          </a:p>
        </p:txBody>
      </p:sp>
      <p:sp>
        <p:nvSpPr>
          <p:cNvPr id="95236" name="Text Box 4"/>
          <p:cNvSpPr txBox="1">
            <a:spLocks noChangeArrowheads="1"/>
          </p:cNvSpPr>
          <p:nvPr/>
        </p:nvSpPr>
        <p:spPr bwMode="auto">
          <a:xfrm>
            <a:off x="1676400" y="5105400"/>
            <a:ext cx="244169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dirty="0">
                <a:hlinkClick r:id="rId3"/>
              </a:rPr>
              <a:t>Smog in Mexico City</a:t>
            </a:r>
          </a:p>
        </p:txBody>
      </p:sp>
      <p:sp>
        <p:nvSpPr>
          <p:cNvPr id="95237" name="Text Box 5"/>
          <p:cNvSpPr txBox="1">
            <a:spLocks noChangeArrowheads="1"/>
          </p:cNvSpPr>
          <p:nvPr/>
        </p:nvSpPr>
        <p:spPr bwMode="auto">
          <a:xfrm>
            <a:off x="5715000" y="1447800"/>
            <a:ext cx="2987675" cy="5035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u="sng"/>
              <a:t>Factors</a:t>
            </a:r>
          </a:p>
          <a:p>
            <a:pPr eaLnBrk="1" hangingPunct="1"/>
            <a:endParaRPr lang="en-US" sz="1800" b="1" u="sng"/>
          </a:p>
          <a:p>
            <a:pPr eaLnBrk="1" hangingPunct="1"/>
            <a:r>
              <a:rPr lang="en-US" sz="1800" b="1"/>
              <a:t>Located at high elevation</a:t>
            </a:r>
          </a:p>
          <a:p>
            <a:pPr eaLnBrk="1" hangingPunct="1"/>
            <a:r>
              <a:rPr lang="en-US" sz="1800" b="1"/>
              <a:t>surrounded by very high mountains on three sides</a:t>
            </a:r>
          </a:p>
          <a:p>
            <a:pPr eaLnBrk="1" hangingPunct="1"/>
            <a:endParaRPr lang="en-US" sz="1800" b="1"/>
          </a:p>
          <a:p>
            <a:pPr eaLnBrk="1" hangingPunct="1"/>
            <a:r>
              <a:rPr lang="en-US" sz="1800" b="1"/>
              <a:t>A dry and sunny winter under a ridge of high pressure most of the time.</a:t>
            </a:r>
          </a:p>
          <a:p>
            <a:pPr eaLnBrk="1" hangingPunct="1"/>
            <a:endParaRPr lang="en-US" sz="1800" b="1"/>
          </a:p>
          <a:p>
            <a:pPr eaLnBrk="1" hangingPunct="1"/>
            <a:r>
              <a:rPr lang="en-US" sz="1800" b="1"/>
              <a:t>A population of about 9 million people.</a:t>
            </a:r>
          </a:p>
          <a:p>
            <a:pPr eaLnBrk="1" hangingPunct="1"/>
            <a:endParaRPr lang="en-US" sz="1800" b="1"/>
          </a:p>
          <a:p>
            <a:pPr eaLnBrk="1" hangingPunct="1"/>
            <a:r>
              <a:rPr lang="en-US" sz="1800" b="1"/>
              <a:t>Lower environmental standards than U.S.</a:t>
            </a:r>
          </a:p>
          <a:p>
            <a:pPr eaLnBrk="1" hangingPunct="1"/>
            <a:endParaRPr lang="en-US" sz="1800" b="1"/>
          </a:p>
          <a:p>
            <a:pPr eaLnBrk="1" hangingPunct="1"/>
            <a:endParaRPr lang="en-US" sz="1800" b="1"/>
          </a:p>
        </p:txBody>
      </p:sp>
      <p:sp>
        <p:nvSpPr>
          <p:cNvPr id="95238" name="Text Box 6"/>
          <p:cNvSpPr txBox="1">
            <a:spLocks noChangeArrowheads="1"/>
          </p:cNvSpPr>
          <p:nvPr/>
        </p:nvSpPr>
        <p:spPr bwMode="auto">
          <a:xfrm>
            <a:off x="533400" y="6186488"/>
            <a:ext cx="7359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3300"/>
                </a:solidFill>
              </a:rPr>
              <a:t>SIMILAR STORY IN SANTIAGO, CHILE, AND SAO PAULO, BRAZIL</a:t>
            </a:r>
          </a:p>
        </p:txBody>
      </p:sp>
      <p:pic>
        <p:nvPicPr>
          <p:cNvPr id="1026" name="Picture 2">
            <a:extLst>
              <a:ext uri="{FF2B5EF4-FFF2-40B4-BE49-F238E27FC236}">
                <a16:creationId xmlns:a16="http://schemas.microsoft.com/office/drawing/2014/main" id="{8B09EB9D-5BEB-6945-BBBD-0B0ED5C32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09800"/>
            <a:ext cx="4915838" cy="276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5E4893-D905-7D45-A40F-630881017C17}"/>
              </a:ext>
            </a:extLst>
          </p:cNvPr>
          <p:cNvSpPr txBox="1"/>
          <p:nvPr/>
        </p:nvSpPr>
        <p:spPr>
          <a:xfrm>
            <a:off x="3505200" y="4676001"/>
            <a:ext cx="1666875" cy="276999"/>
          </a:xfrm>
          <a:prstGeom prst="rect">
            <a:avLst/>
          </a:prstGeom>
          <a:noFill/>
        </p:spPr>
        <p:txBody>
          <a:bodyPr wrap="square" rtlCol="0">
            <a:spAutoFit/>
          </a:bodyPr>
          <a:lstStyle/>
          <a:p>
            <a:pPr algn="ctr"/>
            <a:r>
              <a:rPr lang="en-US" sz="1200" dirty="0">
                <a:hlinkClick r:id="rId3"/>
              </a:rPr>
              <a:t>March 18, 2016</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09600" y="2187575"/>
            <a:ext cx="7924800" cy="1470025"/>
          </a:xfrm>
        </p:spPr>
        <p:txBody>
          <a:bodyPr/>
          <a:lstStyle/>
          <a:p>
            <a:pPr eaLnBrk="1" hangingPunct="1"/>
            <a:r>
              <a:rPr lang="en-US" sz="3200" b="1" dirty="0">
                <a:latin typeface="Arial" charset="0"/>
                <a:ea typeface="ＭＳ Ｐゴシック" charset="0"/>
                <a:cs typeface="ＭＳ Ｐゴシック" charset="0"/>
              </a:rPr>
              <a:t>And Mexico City can’t hold a candle to </a:t>
            </a:r>
          </a:p>
        </p:txBody>
      </p:sp>
    </p:spTree>
    <p:extLst>
      <p:ext uri="{BB962C8B-B14F-4D97-AF65-F5344CB8AC3E}">
        <p14:creationId xmlns:p14="http://schemas.microsoft.com/office/powerpoint/2010/main" val="3767932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1600200" y="457200"/>
            <a:ext cx="5981700" cy="6162675"/>
            <a:chOff x="1600200" y="542925"/>
            <a:chExt cx="5981700" cy="6162675"/>
          </a:xfrm>
        </p:grpSpPr>
        <p:pic>
          <p:nvPicPr>
            <p:cNvPr id="8" name="Picture 7"/>
            <p:cNvPicPr>
              <a:picLocks noChangeAspect="1"/>
            </p:cNvPicPr>
            <p:nvPr/>
          </p:nvPicPr>
          <p:blipFill>
            <a:blip r:embed="rId2"/>
            <a:stretch>
              <a:fillRect/>
            </a:stretch>
          </p:blipFill>
          <p:spPr>
            <a:xfrm>
              <a:off x="1600200" y="542925"/>
              <a:ext cx="5981700" cy="6162675"/>
            </a:xfrm>
            <a:prstGeom prst="rect">
              <a:avLst/>
            </a:prstGeom>
          </p:spPr>
        </p:pic>
        <p:sp>
          <p:nvSpPr>
            <p:cNvPr id="7" name="TextBox 6"/>
            <p:cNvSpPr txBox="1"/>
            <p:nvPr/>
          </p:nvSpPr>
          <p:spPr>
            <a:xfrm>
              <a:off x="1894590" y="4572000"/>
              <a:ext cx="5470568" cy="461665"/>
            </a:xfrm>
            <a:prstGeom prst="rect">
              <a:avLst/>
            </a:prstGeom>
            <a:noFill/>
          </p:spPr>
          <p:txBody>
            <a:bodyPr wrap="none" rtlCol="0">
              <a:spAutoFit/>
            </a:bodyPr>
            <a:lstStyle/>
            <a:p>
              <a:r>
                <a:rPr lang="en-US" dirty="0"/>
                <a:t>2015 WHO rankings for PM2.5 (μg/m</a:t>
              </a:r>
              <a:r>
                <a:rPr lang="en-US" baseline="30000" dirty="0"/>
                <a:t>3</a:t>
              </a:r>
              <a:r>
                <a:rPr lang="en-US" dirty="0"/>
                <a:t>)</a:t>
              </a:r>
            </a:p>
          </p:txBody>
        </p:sp>
      </p:grpSp>
      <p:sp>
        <p:nvSpPr>
          <p:cNvPr id="10" name="TextBox 9"/>
          <p:cNvSpPr txBox="1"/>
          <p:nvPr/>
        </p:nvSpPr>
        <p:spPr>
          <a:xfrm>
            <a:off x="3576952" y="6477000"/>
            <a:ext cx="2126378" cy="276999"/>
          </a:xfrm>
          <a:prstGeom prst="rect">
            <a:avLst/>
          </a:prstGeom>
          <a:noFill/>
        </p:spPr>
        <p:txBody>
          <a:bodyPr wrap="none" rtlCol="0">
            <a:spAutoFit/>
          </a:bodyPr>
          <a:lstStyle/>
          <a:p>
            <a:pPr algn="ctr"/>
            <a:r>
              <a:rPr lang="en-US" sz="1200" dirty="0">
                <a:hlinkClick r:id="rId3"/>
              </a:rPr>
              <a:t>http://www.theguardian.com/</a:t>
            </a:r>
            <a:endParaRPr lang="en-US" sz="1200" dirty="0"/>
          </a:p>
        </p:txBody>
      </p:sp>
    </p:spTree>
    <p:extLst>
      <p:ext uri="{BB962C8B-B14F-4D97-AF65-F5344CB8AC3E}">
        <p14:creationId xmlns:p14="http://schemas.microsoft.com/office/powerpoint/2010/main" val="995113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74638"/>
            <a:ext cx="8229600" cy="944562"/>
          </a:xfrm>
        </p:spPr>
        <p:txBody>
          <a:bodyPr/>
          <a:lstStyle/>
          <a:p>
            <a:pPr eaLnBrk="1" hangingPunct="1"/>
            <a:r>
              <a:rPr lang="en-US" sz="3200" b="1" dirty="0">
                <a:latin typeface="Arial" charset="0"/>
                <a:ea typeface="ＭＳ Ｐゴシック" charset="0"/>
                <a:cs typeface="ＭＳ Ｐゴシック" charset="0"/>
              </a:rPr>
              <a:t>National Ambient Air Quality Standards</a:t>
            </a:r>
          </a:p>
        </p:txBody>
      </p:sp>
      <p:pic>
        <p:nvPicPr>
          <p:cNvPr id="99331" name="Picture1" descr="18T0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4139" b="68"/>
          <a:stretch/>
        </p:blipFill>
        <p:spPr bwMode="auto">
          <a:xfrm>
            <a:off x="385763" y="1447800"/>
            <a:ext cx="3957637" cy="4937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9332" name="Text Box 4"/>
          <p:cNvSpPr txBox="1">
            <a:spLocks noChangeArrowheads="1"/>
          </p:cNvSpPr>
          <p:nvPr/>
        </p:nvSpPr>
        <p:spPr bwMode="auto">
          <a:xfrm>
            <a:off x="4800600" y="2649538"/>
            <a:ext cx="3505200"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These are the EPA’s federal standards for air pollution measurements.</a:t>
            </a:r>
          </a:p>
          <a:p>
            <a:pPr eaLnBrk="1" hangingPunct="1"/>
            <a:endParaRPr lang="en-US" sz="2000" b="1" dirty="0"/>
          </a:p>
          <a:p>
            <a:pPr eaLnBrk="1" hangingPunct="1"/>
            <a:r>
              <a:rPr lang="en-US" sz="2000" b="1" dirty="0">
                <a:solidFill>
                  <a:srgbClr val="FF3300"/>
                </a:solidFill>
              </a:rPr>
              <a:t>If pollution levels exceed these standards, then the area is designated the status </a:t>
            </a:r>
            <a:r>
              <a:rPr lang="ja-JP" altLang="en-US" sz="2000" b="1" dirty="0">
                <a:solidFill>
                  <a:srgbClr val="FF3300"/>
                </a:solidFill>
              </a:rPr>
              <a:t>“</a:t>
            </a:r>
            <a:r>
              <a:rPr lang="en-US" sz="2000" b="1" dirty="0">
                <a:solidFill>
                  <a:srgbClr val="FF3300"/>
                </a:solidFill>
              </a:rPr>
              <a:t>Non-Attainment</a:t>
            </a:r>
            <a:r>
              <a:rPr lang="ja-JP" altLang="en-US" sz="2000" b="1" dirty="0">
                <a:solidFill>
                  <a:srgbClr val="FF3300"/>
                </a:solidFill>
              </a:rPr>
              <a:t>”</a:t>
            </a:r>
            <a:endParaRPr lang="en-US" sz="2000" b="1" dirty="0">
              <a:solidFill>
                <a:srgbClr val="FF3300"/>
              </a:solidFill>
            </a:endParaRPr>
          </a:p>
        </p:txBody>
      </p:sp>
      <p:sp>
        <p:nvSpPr>
          <p:cNvPr id="2" name="TextBox 1"/>
          <p:cNvSpPr txBox="1"/>
          <p:nvPr/>
        </p:nvSpPr>
        <p:spPr>
          <a:xfrm>
            <a:off x="2457947" y="6336863"/>
            <a:ext cx="1885453" cy="307777"/>
          </a:xfrm>
          <a:prstGeom prst="rect">
            <a:avLst/>
          </a:prstGeom>
          <a:noFill/>
        </p:spPr>
        <p:txBody>
          <a:bodyPr wrap="none" rtlCol="0">
            <a:spAutoFit/>
          </a:bodyPr>
          <a:lstStyle/>
          <a:p>
            <a:pPr algn="ctr"/>
            <a:r>
              <a:rPr lang="en-US" sz="1400" dirty="0"/>
              <a:t>Ahrens (early edition)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a:xfrm>
            <a:off x="457200" y="152400"/>
            <a:ext cx="8229600" cy="1143000"/>
          </a:xfrm>
        </p:spPr>
        <p:txBody>
          <a:bodyPr/>
          <a:lstStyle/>
          <a:p>
            <a:pPr eaLnBrk="1" hangingPunct="1"/>
            <a:r>
              <a:rPr lang="en-US" sz="3600" dirty="0">
                <a:latin typeface="Arial" charset="0"/>
                <a:ea typeface="ＭＳ Ｐゴシック" charset="0"/>
                <a:cs typeface="ＭＳ Ｐゴシック" charset="0"/>
              </a:rPr>
              <a:t>Non-Attainment Counties</a:t>
            </a:r>
            <a:endParaRPr lang="en-US" dirty="0">
              <a:latin typeface="Arial" charset="0"/>
              <a:ea typeface="ＭＳ Ｐゴシック" charset="0"/>
              <a:cs typeface="ＭＳ Ｐゴシック" charset="0"/>
            </a:endParaRPr>
          </a:p>
        </p:txBody>
      </p:sp>
      <p:sp>
        <p:nvSpPr>
          <p:cNvPr id="101380" name="Text Box 4"/>
          <p:cNvSpPr txBox="1">
            <a:spLocks noChangeArrowheads="1"/>
          </p:cNvSpPr>
          <p:nvPr/>
        </p:nvSpPr>
        <p:spPr bwMode="auto">
          <a:xfrm>
            <a:off x="7467600" y="6400800"/>
            <a:ext cx="1524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1400" dirty="0">
                <a:hlinkClick r:id="rId3"/>
              </a:rPr>
              <a:t>www.epa.gov</a:t>
            </a:r>
            <a:endParaRPr lang="en-US" sz="1400" dirty="0"/>
          </a:p>
        </p:txBody>
      </p:sp>
      <p:sp>
        <p:nvSpPr>
          <p:cNvPr id="3" name="TextBox 2"/>
          <p:cNvSpPr txBox="1"/>
          <p:nvPr/>
        </p:nvSpPr>
        <p:spPr>
          <a:xfrm>
            <a:off x="2282998" y="6324600"/>
            <a:ext cx="4703256" cy="400110"/>
          </a:xfrm>
          <a:prstGeom prst="rect">
            <a:avLst/>
          </a:prstGeom>
          <a:noFill/>
        </p:spPr>
        <p:txBody>
          <a:bodyPr wrap="none" rtlCol="0">
            <a:spAutoFit/>
          </a:bodyPr>
          <a:lstStyle/>
          <a:p>
            <a:pPr algn="ctr"/>
            <a:r>
              <a:rPr lang="en-US" sz="2000" dirty="0"/>
              <a:t>6 Pollutants: CO, </a:t>
            </a:r>
            <a:r>
              <a:rPr lang="en-US" sz="2000" dirty="0" err="1"/>
              <a:t>Pb</a:t>
            </a:r>
            <a:r>
              <a:rPr lang="en-US" sz="2000" dirty="0"/>
              <a:t>, NO</a:t>
            </a:r>
            <a:r>
              <a:rPr lang="en-US" sz="2000" baseline="-25000" dirty="0"/>
              <a:t>2</a:t>
            </a:r>
            <a:r>
              <a:rPr lang="en-US" sz="2000" dirty="0"/>
              <a:t>, O</a:t>
            </a:r>
            <a:r>
              <a:rPr lang="en-US" sz="2000" baseline="-25000" dirty="0"/>
              <a:t>3</a:t>
            </a:r>
            <a:r>
              <a:rPr lang="en-US" sz="2000" dirty="0"/>
              <a:t>, PM, SO</a:t>
            </a:r>
            <a:r>
              <a:rPr lang="en-US" sz="2000" baseline="-25000" dirty="0"/>
              <a:t>2</a:t>
            </a:r>
          </a:p>
        </p:txBody>
      </p:sp>
      <p:pic>
        <p:nvPicPr>
          <p:cNvPr id="6" name="Picture 5">
            <a:extLst>
              <a:ext uri="{FF2B5EF4-FFF2-40B4-BE49-F238E27FC236}">
                <a16:creationId xmlns:a16="http://schemas.microsoft.com/office/drawing/2014/main" id="{CFD8ACC4-B3B2-E84C-9D27-7A4E8E295093}"/>
              </a:ext>
            </a:extLst>
          </p:cNvPr>
          <p:cNvPicPr>
            <a:picLocks noChangeAspect="1"/>
          </p:cNvPicPr>
          <p:nvPr/>
        </p:nvPicPr>
        <p:blipFill>
          <a:blip r:embed="rId4"/>
          <a:stretch>
            <a:fillRect/>
          </a:stretch>
        </p:blipFill>
        <p:spPr>
          <a:xfrm>
            <a:off x="1828800" y="973318"/>
            <a:ext cx="5977824" cy="5351282"/>
          </a:xfrm>
          <a:prstGeom prst="rect">
            <a:avLst/>
          </a:prstGeom>
        </p:spPr>
      </p:pic>
    </p:spTree>
    <p:extLst>
      <p:ext uri="{BB962C8B-B14F-4D97-AF65-F5344CB8AC3E}">
        <p14:creationId xmlns:p14="http://schemas.microsoft.com/office/powerpoint/2010/main" val="3722576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Health Effects of Polluted Air</a:t>
            </a:r>
            <a:br>
              <a:rPr lang="en-US" sz="3200" b="1" dirty="0">
                <a:latin typeface="Arial" charset="0"/>
                <a:ea typeface="ＭＳ Ｐゴシック" charset="0"/>
                <a:cs typeface="ＭＳ Ｐゴシック" charset="0"/>
              </a:rPr>
            </a:br>
            <a:r>
              <a:rPr lang="en-US" sz="2000" b="1" i="1" dirty="0">
                <a:latin typeface="Arial" charset="0"/>
                <a:ea typeface="ＭＳ Ｐゴシック" charset="0"/>
                <a:cs typeface="ＭＳ Ｐゴシック" charset="0"/>
              </a:rPr>
              <a:t>AQI = 100% (ratio of actual/acceptable) levels</a:t>
            </a:r>
            <a:endParaRPr lang="en-US" sz="2800" b="1" i="1" dirty="0">
              <a:latin typeface="Arial" charset="0"/>
              <a:ea typeface="ＭＳ Ｐゴシック" charset="0"/>
              <a:cs typeface="ＭＳ Ｐゴシック" charset="0"/>
            </a:endParaRPr>
          </a:p>
        </p:txBody>
      </p:sp>
      <p:pic>
        <p:nvPicPr>
          <p:cNvPr id="105475" name="Picture1" descr="18T0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318" b="1300"/>
          <a:stretch/>
        </p:blipFill>
        <p:spPr bwMode="auto">
          <a:xfrm>
            <a:off x="381000" y="1554480"/>
            <a:ext cx="8077200" cy="4937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Box 3"/>
          <p:cNvSpPr txBox="1"/>
          <p:nvPr/>
        </p:nvSpPr>
        <p:spPr>
          <a:xfrm>
            <a:off x="594282" y="6015335"/>
            <a:ext cx="1386918" cy="461665"/>
          </a:xfrm>
          <a:prstGeom prst="rect">
            <a:avLst/>
          </a:prstGeom>
          <a:noFill/>
        </p:spPr>
        <p:txBody>
          <a:bodyPr wrap="none" rtlCol="0">
            <a:spAutoFit/>
          </a:bodyPr>
          <a:lstStyle/>
          <a:p>
            <a:pPr algn="ctr"/>
            <a:r>
              <a:rPr lang="en-US" sz="1200" dirty="0">
                <a:solidFill>
                  <a:srgbClr val="4BCEFA"/>
                </a:solidFill>
              </a:rPr>
              <a:t>Ahrens &amp; Henson</a:t>
            </a:r>
          </a:p>
          <a:p>
            <a:pPr algn="ctr"/>
            <a:r>
              <a:rPr lang="en-US" sz="1200" dirty="0">
                <a:solidFill>
                  <a:srgbClr val="4BCEFA"/>
                </a:solidFill>
              </a:rPr>
              <a:t>8</a:t>
            </a:r>
            <a:r>
              <a:rPr lang="en-US" sz="1200" baseline="30000" dirty="0">
                <a:solidFill>
                  <a:srgbClr val="4BCEFA"/>
                </a:solidFill>
              </a:rPr>
              <a:t>th</a:t>
            </a:r>
            <a:r>
              <a:rPr lang="en-US" sz="1200" dirty="0">
                <a:solidFill>
                  <a:srgbClr val="4BCEFA"/>
                </a:solidFill>
              </a:rPr>
              <a:t> 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65F4DB-A5D7-874A-92D8-3CA6EE9BA623}"/>
              </a:ext>
            </a:extLst>
          </p:cNvPr>
          <p:cNvPicPr>
            <a:picLocks noChangeAspect="1"/>
          </p:cNvPicPr>
          <p:nvPr/>
        </p:nvPicPr>
        <p:blipFill>
          <a:blip r:embed="rId3"/>
          <a:stretch>
            <a:fillRect/>
          </a:stretch>
        </p:blipFill>
        <p:spPr>
          <a:xfrm>
            <a:off x="762000" y="990600"/>
            <a:ext cx="7620000" cy="4152900"/>
          </a:xfrm>
          <a:prstGeom prst="rect">
            <a:avLst/>
          </a:prstGeom>
        </p:spPr>
      </p:pic>
      <p:sp>
        <p:nvSpPr>
          <p:cNvPr id="107523" name="Rectangle 3" hidden="1"/>
          <p:cNvSpPr>
            <a:spLocks noGrp="1" noChangeArrowheads="1"/>
          </p:cNvSpPr>
          <p:nvPr>
            <p:ph type="title"/>
          </p:nvPr>
        </p:nvSpPr>
        <p:spPr/>
        <p:txBody>
          <a:bodyPr/>
          <a:lstStyle/>
          <a:p>
            <a:pPr eaLnBrk="1" hangingPunct="1"/>
            <a:endParaRPr lang="en-US">
              <a:latin typeface="Arial" charset="0"/>
              <a:ea typeface="ＭＳ Ｐゴシック" charset="0"/>
              <a:cs typeface="ＭＳ Ｐゴシック" charset="0"/>
            </a:endParaRPr>
          </a:p>
        </p:txBody>
      </p:sp>
      <p:sp>
        <p:nvSpPr>
          <p:cNvPr id="107524" name="Rectangle 4"/>
          <p:cNvSpPr>
            <a:spLocks noChangeArrowheads="1"/>
          </p:cNvSpPr>
          <p:nvPr/>
        </p:nvSpPr>
        <p:spPr bwMode="auto">
          <a:xfrm>
            <a:off x="6858000" y="5793134"/>
            <a:ext cx="168674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r"/>
            <a:r>
              <a:rPr lang="en-US" sz="1400" b="1" dirty="0"/>
              <a:t>Ahrens &amp; Henson</a:t>
            </a:r>
          </a:p>
          <a:p>
            <a:pPr algn="ctr"/>
            <a:r>
              <a:rPr lang="en-US" sz="1400" b="1" dirty="0"/>
              <a:t>8</a:t>
            </a:r>
            <a:r>
              <a:rPr lang="en-US" sz="1400" b="1" baseline="30000" dirty="0"/>
              <a:t>th</a:t>
            </a:r>
            <a:r>
              <a:rPr lang="en-US" sz="1400" b="1" dirty="0"/>
              <a:t> ed</a:t>
            </a:r>
          </a:p>
        </p:txBody>
      </p:sp>
      <p:sp>
        <p:nvSpPr>
          <p:cNvPr id="107525" name="Text Box 5"/>
          <p:cNvSpPr txBox="1">
            <a:spLocks noChangeArrowheads="1"/>
          </p:cNvSpPr>
          <p:nvPr/>
        </p:nvSpPr>
        <p:spPr bwMode="auto">
          <a:xfrm>
            <a:off x="2994580" y="5265003"/>
            <a:ext cx="317762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b="1" dirty="0">
                <a:solidFill>
                  <a:srgbClr val="FF0000"/>
                </a:solidFill>
                <a:latin typeface="Times New Roman" charset="0"/>
              </a:rPr>
              <a:t> AQI &gt; 150 for        CO, SO</a:t>
            </a:r>
            <a:r>
              <a:rPr lang="en-US" b="1" baseline="-25000" dirty="0">
                <a:solidFill>
                  <a:srgbClr val="FF0000"/>
                </a:solidFill>
                <a:latin typeface="Times New Roman" charset="0"/>
              </a:rPr>
              <a:t>2</a:t>
            </a:r>
            <a:r>
              <a:rPr lang="en-US" b="1" dirty="0">
                <a:solidFill>
                  <a:srgbClr val="FF0000"/>
                </a:solidFill>
                <a:latin typeface="Times New Roman" charset="0"/>
              </a:rPr>
              <a:t>, NO</a:t>
            </a:r>
            <a:r>
              <a:rPr lang="en-US" b="1" baseline="-25000" dirty="0">
                <a:solidFill>
                  <a:srgbClr val="FF0000"/>
                </a:solidFill>
                <a:latin typeface="Times New Roman" charset="0"/>
              </a:rPr>
              <a:t>2</a:t>
            </a:r>
            <a:r>
              <a:rPr lang="en-US" b="1" dirty="0">
                <a:solidFill>
                  <a:srgbClr val="FF0000"/>
                </a:solidFill>
                <a:latin typeface="Times New Roman" charset="0"/>
              </a:rPr>
              <a:t>, O</a:t>
            </a:r>
            <a:r>
              <a:rPr lang="en-US" b="1" baseline="-25000" dirty="0">
                <a:solidFill>
                  <a:srgbClr val="FF0000"/>
                </a:solidFill>
                <a:latin typeface="Times New Roman" charset="0"/>
              </a:rPr>
              <a:t>3</a:t>
            </a:r>
            <a:r>
              <a:rPr lang="en-US" b="1" dirty="0">
                <a:solidFill>
                  <a:srgbClr val="FF0000"/>
                </a:solidFill>
                <a:latin typeface="Times New Roman" charset="0"/>
              </a:rPr>
              <a:t>, PM</a:t>
            </a:r>
          </a:p>
        </p:txBody>
      </p:sp>
      <p:sp>
        <p:nvSpPr>
          <p:cNvPr id="2" name="TextBox 1"/>
          <p:cNvSpPr txBox="1"/>
          <p:nvPr/>
        </p:nvSpPr>
        <p:spPr>
          <a:xfrm>
            <a:off x="3375580" y="6172200"/>
            <a:ext cx="2607830" cy="400110"/>
          </a:xfrm>
          <a:prstGeom prst="rect">
            <a:avLst/>
          </a:prstGeom>
          <a:noFill/>
        </p:spPr>
        <p:txBody>
          <a:bodyPr wrap="none" rtlCol="0">
            <a:spAutoFit/>
          </a:bodyPr>
          <a:lstStyle/>
          <a:p>
            <a:pPr algn="ctr"/>
            <a:r>
              <a:rPr lang="en-US" sz="2000" dirty="0">
                <a:hlinkClick r:id="rId4"/>
              </a:rPr>
              <a:t>Current/Forecast AQI</a:t>
            </a:r>
            <a:endParaRPr lang="en-US"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457200" y="1828800"/>
            <a:ext cx="3810000"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Our environmental record shows</a:t>
            </a:r>
          </a:p>
          <a:p>
            <a:pPr eaLnBrk="1" hangingPunct="1"/>
            <a:endParaRPr lang="en-US" sz="1800" b="1" dirty="0"/>
          </a:p>
          <a:p>
            <a:pPr eaLnBrk="1" hangingPunct="1"/>
            <a:r>
              <a:rPr lang="en-US" sz="1800" b="1" dirty="0"/>
              <a:t>Most emissions are better.</a:t>
            </a:r>
          </a:p>
          <a:p>
            <a:pPr eaLnBrk="1" hangingPunct="1"/>
            <a:r>
              <a:rPr lang="en-US" sz="1800" b="1" dirty="0"/>
              <a:t>But some are not</a:t>
            </a:r>
            <a:r>
              <a:rPr lang="is-IS" sz="1800" b="1" dirty="0"/>
              <a:t>…PM2.5</a:t>
            </a:r>
            <a:endParaRPr lang="en-US" sz="1800" b="1" i="1" dirty="0"/>
          </a:p>
          <a:p>
            <a:pPr eaLnBrk="1" hangingPunct="1"/>
            <a:endParaRPr lang="en-US" sz="1800" b="1" dirty="0"/>
          </a:p>
          <a:p>
            <a:pPr eaLnBrk="1" hangingPunct="1"/>
            <a:endParaRPr lang="en-US" sz="1800" b="1" dirty="0"/>
          </a:p>
        </p:txBody>
      </p:sp>
      <p:pic>
        <p:nvPicPr>
          <p:cNvPr id="6" name="Picture 1"/>
          <p:cNvPicPr>
            <a:picLocks/>
          </p:cNvPicPr>
          <p:nvPr/>
        </p:nvPicPr>
        <p:blipFill rotWithShape="1">
          <a:blip r:embed="rId3" cstate="screen">
            <a:extLst>
              <a:ext uri="{28A0092B-C50C-407E-A947-70E740481C1C}">
                <a14:useLocalDpi xmlns:a14="http://schemas.microsoft.com/office/drawing/2010/main"/>
              </a:ext>
            </a:extLst>
          </a:blip>
          <a:srcRect/>
          <a:stretch/>
        </p:blipFill>
        <p:spPr bwMode="auto">
          <a:xfrm>
            <a:off x="5001768" y="320040"/>
            <a:ext cx="3493008" cy="6126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7223524" y="6076890"/>
            <a:ext cx="125867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sz="1000" b="1" dirty="0"/>
              <a:t>Ahrens &amp; Henson</a:t>
            </a:r>
          </a:p>
          <a:p>
            <a:pPr algn="ctr"/>
            <a:r>
              <a:rPr lang="en-US" sz="1000" b="1" dirty="0"/>
              <a:t>8</a:t>
            </a:r>
            <a:r>
              <a:rPr lang="en-US" sz="1000" b="1" baseline="30000" dirty="0"/>
              <a:t>th</a:t>
            </a:r>
            <a:r>
              <a:rPr lang="en-US" sz="1000" b="1" dirty="0"/>
              <a:t> ed.</a:t>
            </a:r>
          </a:p>
        </p:txBody>
      </p:sp>
    </p:spTree>
    <p:extLst>
      <p:ext uri="{BB962C8B-B14F-4D97-AF65-F5344CB8AC3E}">
        <p14:creationId xmlns:p14="http://schemas.microsoft.com/office/powerpoint/2010/main" val="1217148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32E766-1F48-9446-8326-3B0318A168BD}"/>
              </a:ext>
            </a:extLst>
          </p:cNvPr>
          <p:cNvPicPr>
            <a:picLocks noChangeAspect="1"/>
          </p:cNvPicPr>
          <p:nvPr/>
        </p:nvPicPr>
        <p:blipFill rotWithShape="1">
          <a:blip r:embed="rId3"/>
          <a:srcRect t="1" b="9275"/>
          <a:stretch/>
        </p:blipFill>
        <p:spPr>
          <a:xfrm>
            <a:off x="0" y="0"/>
            <a:ext cx="9144000" cy="5394960"/>
          </a:xfrm>
          <a:prstGeom prst="rect">
            <a:avLst/>
          </a:prstGeom>
        </p:spPr>
      </p:pic>
      <p:sp>
        <p:nvSpPr>
          <p:cNvPr id="109570" name="Text Box 2"/>
          <p:cNvSpPr txBox="1">
            <a:spLocks noChangeArrowheads="1"/>
          </p:cNvSpPr>
          <p:nvPr/>
        </p:nvSpPr>
        <p:spPr bwMode="auto">
          <a:xfrm>
            <a:off x="1066800" y="5471405"/>
            <a:ext cx="71628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SOME GOOD NEWS FOR THE U.S…SOME NOT SO GOOD TOO.</a:t>
            </a:r>
          </a:p>
          <a:p>
            <a:pPr eaLnBrk="1" hangingPunct="1"/>
            <a:endParaRPr lang="en-US" sz="1800" b="1" dirty="0"/>
          </a:p>
          <a:p>
            <a:pPr eaLnBrk="1" hangingPunct="1"/>
            <a:r>
              <a:rPr lang="en-US" sz="1800" b="1" dirty="0"/>
              <a:t>Smaller environmental footprint per person…but…</a:t>
            </a:r>
          </a:p>
          <a:p>
            <a:pPr eaLnBrk="1" hangingPunct="1"/>
            <a:r>
              <a:rPr lang="en-US" sz="1800" b="1" dirty="0"/>
              <a:t>Americans still have one of the highest footprints in the world.</a:t>
            </a:r>
          </a:p>
        </p:txBody>
      </p:sp>
      <p:sp>
        <p:nvSpPr>
          <p:cNvPr id="2" name="Rectangle 1"/>
          <p:cNvSpPr/>
          <p:nvPr/>
        </p:nvSpPr>
        <p:spPr>
          <a:xfrm>
            <a:off x="6248400" y="5029200"/>
            <a:ext cx="2053767" cy="276999"/>
          </a:xfrm>
          <a:prstGeom prst="rect">
            <a:avLst/>
          </a:prstGeom>
        </p:spPr>
        <p:txBody>
          <a:bodyPr wrap="none">
            <a:spAutoFit/>
          </a:bodyPr>
          <a:lstStyle/>
          <a:p>
            <a:pPr algn="ctr"/>
            <a:r>
              <a:rPr lang="en-US" sz="1200" dirty="0">
                <a:hlinkClick r:id="rId4"/>
              </a:rPr>
              <a:t>American Lung Association</a:t>
            </a:r>
            <a:endParaRPr lang="en-US" sz="1200" dirty="0"/>
          </a:p>
        </p:txBody>
      </p:sp>
    </p:spTree>
    <p:extLst>
      <p:ext uri="{BB962C8B-B14F-4D97-AF65-F5344CB8AC3E}">
        <p14:creationId xmlns:p14="http://schemas.microsoft.com/office/powerpoint/2010/main" val="1328449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65112"/>
            <a:ext cx="8229600" cy="563563"/>
          </a:xfrm>
        </p:spPr>
        <p:txBody>
          <a:bodyPr/>
          <a:lstStyle/>
          <a:p>
            <a:r>
              <a:rPr lang="en-US" sz="2800" b="1">
                <a:latin typeface="Arial" charset="0"/>
                <a:ea typeface="ＭＳ Ｐゴシック" charset="0"/>
                <a:cs typeface="ＭＳ Ｐゴシック" charset="0"/>
              </a:rPr>
              <a:t>Summary of Air Pollution</a:t>
            </a:r>
          </a:p>
        </p:txBody>
      </p:sp>
      <p:sp>
        <p:nvSpPr>
          <p:cNvPr id="132099" name="Text Box 3"/>
          <p:cNvSpPr txBox="1">
            <a:spLocks noChangeArrowheads="1"/>
          </p:cNvSpPr>
          <p:nvPr/>
        </p:nvSpPr>
        <p:spPr bwMode="auto">
          <a:xfrm>
            <a:off x="365125" y="950912"/>
            <a:ext cx="8397875" cy="5602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Primary air pollutants include particulate matter PM, carbon monoxide CO, nitrogen oxides NO</a:t>
            </a:r>
            <a:r>
              <a:rPr lang="en-US" sz="2000" b="1" baseline="-25000" dirty="0"/>
              <a:t>X</a:t>
            </a:r>
            <a:r>
              <a:rPr lang="en-US" sz="2000" b="1" dirty="0"/>
              <a:t>, sulfur dioxide SO</a:t>
            </a:r>
            <a:r>
              <a:rPr lang="en-US" sz="2000" b="1" baseline="-25000" dirty="0"/>
              <a:t>2</a:t>
            </a:r>
            <a:r>
              <a:rPr lang="en-US" sz="2000" b="1" dirty="0"/>
              <a:t>, and volatile organic compounds VOC.  These are largely the result of fuel combustion processes.</a:t>
            </a:r>
          </a:p>
          <a:p>
            <a:pPr eaLnBrk="1" hangingPunct="1"/>
            <a:endParaRPr lang="en-US" sz="2000" b="1" dirty="0"/>
          </a:p>
          <a:p>
            <a:pPr eaLnBrk="1" hangingPunct="1"/>
            <a:endParaRPr lang="en-US" sz="2000" b="1" dirty="0"/>
          </a:p>
          <a:p>
            <a:pPr eaLnBrk="1" hangingPunct="1"/>
            <a:r>
              <a:rPr lang="en-US" sz="2000" b="1" dirty="0"/>
              <a:t>Pollution knows no boundaries. Global problem.</a:t>
            </a:r>
          </a:p>
          <a:p>
            <a:pPr eaLnBrk="1" hangingPunct="1"/>
            <a:endParaRPr lang="en-US" sz="2000" b="1" dirty="0"/>
          </a:p>
          <a:p>
            <a:pPr eaLnBrk="1" hangingPunct="1"/>
            <a:endParaRPr lang="en-US" sz="2000" b="1" dirty="0"/>
          </a:p>
          <a:p>
            <a:pPr eaLnBrk="1" hangingPunct="1"/>
            <a:r>
              <a:rPr lang="en-US" sz="2000" b="1" dirty="0"/>
              <a:t>London-type smog is caused by particles and sulfur from coal burning.  It is more prevalent in the eastern U.S.</a:t>
            </a:r>
          </a:p>
          <a:p>
            <a:pPr eaLnBrk="1" hangingPunct="1"/>
            <a:endParaRPr lang="en-US" sz="2000" b="1" dirty="0"/>
          </a:p>
          <a:p>
            <a:pPr eaLnBrk="1" hangingPunct="1"/>
            <a:endParaRPr lang="en-US" sz="2000" b="1" dirty="0"/>
          </a:p>
          <a:p>
            <a:pPr eaLnBrk="1" hangingPunct="1"/>
            <a:r>
              <a:rPr lang="en-US" sz="2000" b="1" dirty="0"/>
              <a:t>Photochemical smog (or L.A.-type smog) is caused by chemical reactions involving nitrogen oxides and volatile organic compounds that produce ozone O</a:t>
            </a:r>
            <a:r>
              <a:rPr lang="en-US" sz="2000" b="1" baseline="-25000" dirty="0"/>
              <a:t>3</a:t>
            </a:r>
            <a:r>
              <a:rPr lang="en-US" sz="2000" b="1" dirty="0"/>
              <a:t>.  It is found in regions with sunny climates since sunlight is necessary for the ozone creation.</a:t>
            </a:r>
          </a:p>
          <a:p>
            <a:pPr eaLnBrk="1" hangingPunct="1"/>
            <a:endParaRPr lang="en-US" sz="1800" b="1" dirty="0"/>
          </a:p>
        </p:txBody>
      </p:sp>
    </p:spTree>
    <p:extLst>
      <p:ext uri="{BB962C8B-B14F-4D97-AF65-F5344CB8AC3E}">
        <p14:creationId xmlns:p14="http://schemas.microsoft.com/office/powerpoint/2010/main" val="335781547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44475"/>
            <a:ext cx="8229600" cy="563563"/>
          </a:xfrm>
        </p:spPr>
        <p:txBody>
          <a:bodyPr/>
          <a:lstStyle/>
          <a:p>
            <a:r>
              <a:rPr lang="en-US" sz="2800" b="1" dirty="0">
                <a:latin typeface="Arial" charset="0"/>
                <a:ea typeface="ＭＳ Ｐゴシック" charset="0"/>
                <a:cs typeface="ＭＳ Ｐゴシック" charset="0"/>
              </a:rPr>
              <a:t>Summary of Air Pollution</a:t>
            </a:r>
          </a:p>
        </p:txBody>
      </p:sp>
      <p:sp>
        <p:nvSpPr>
          <p:cNvPr id="134147" name="Text Box 3"/>
          <p:cNvSpPr txBox="1">
            <a:spLocks noChangeArrowheads="1"/>
          </p:cNvSpPr>
          <p:nvPr/>
        </p:nvSpPr>
        <p:spPr bwMode="auto">
          <a:xfrm>
            <a:off x="381000" y="930275"/>
            <a:ext cx="8397875" cy="5324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Every major city in the Southwest U.S. suffers from a photochemical smog problem because of meteorological conditions that trap air over the metro areas for long periods of time.  These include: </a:t>
            </a:r>
          </a:p>
          <a:p>
            <a:pPr eaLnBrk="1" hangingPunct="1"/>
            <a:r>
              <a:rPr lang="en-US" sz="2000" b="1" dirty="0"/>
              <a:t>		1) Weak winds </a:t>
            </a:r>
          </a:p>
          <a:p>
            <a:pPr eaLnBrk="1" hangingPunct="1"/>
            <a:r>
              <a:rPr lang="en-US" sz="2000" b="1" dirty="0"/>
              <a:t>		2) Subsidence inversions</a:t>
            </a:r>
          </a:p>
          <a:p>
            <a:pPr eaLnBrk="1" hangingPunct="1"/>
            <a:r>
              <a:rPr lang="en-US" sz="2000" b="1" dirty="0"/>
              <a:t>		3) Sunshine</a:t>
            </a:r>
          </a:p>
          <a:p>
            <a:pPr eaLnBrk="1" hangingPunct="1"/>
            <a:r>
              <a:rPr lang="en-US" sz="2000" b="1" dirty="0"/>
              <a:t>		4) Warm temperatures</a:t>
            </a:r>
          </a:p>
          <a:p>
            <a:pPr eaLnBrk="1" hangingPunct="1"/>
            <a:r>
              <a:rPr lang="en-US" sz="2000" b="1" dirty="0"/>
              <a:t>		5) Location in a basin or valley</a:t>
            </a:r>
          </a:p>
          <a:p>
            <a:pPr eaLnBrk="1" hangingPunct="1"/>
            <a:endParaRPr lang="en-US" sz="2000" b="1" dirty="0"/>
          </a:p>
          <a:p>
            <a:pPr eaLnBrk="1" hangingPunct="1"/>
            <a:endParaRPr lang="en-US" sz="2000" b="1" dirty="0"/>
          </a:p>
          <a:p>
            <a:pPr eaLnBrk="1" hangingPunct="1"/>
            <a:r>
              <a:rPr lang="en-US" sz="2000" b="1" dirty="0"/>
              <a:t>Air quality standards are defined by the federal government. EPA monitors six criteria air pollutants: CO, </a:t>
            </a:r>
            <a:r>
              <a:rPr lang="en-US" sz="2000" b="1" dirty="0" err="1"/>
              <a:t>NO</a:t>
            </a:r>
            <a:r>
              <a:rPr lang="en-US" sz="2000" b="1" baseline="-25000" dirty="0" err="1"/>
              <a:t>x</a:t>
            </a:r>
            <a:r>
              <a:rPr lang="en-US" sz="2000" b="1" dirty="0"/>
              <a:t>, SO</a:t>
            </a:r>
            <a:r>
              <a:rPr lang="en-US" sz="2000" b="1" baseline="-25000" dirty="0"/>
              <a:t>2</a:t>
            </a:r>
            <a:r>
              <a:rPr lang="en-US" sz="2000" b="1" dirty="0"/>
              <a:t>, O</a:t>
            </a:r>
            <a:r>
              <a:rPr lang="en-US" sz="2000" b="1" baseline="-25000" dirty="0"/>
              <a:t>3</a:t>
            </a:r>
            <a:r>
              <a:rPr lang="en-US" sz="2000" b="1" dirty="0"/>
              <a:t>, PM, and </a:t>
            </a:r>
            <a:r>
              <a:rPr lang="en-US" sz="2000" b="1" dirty="0" err="1"/>
              <a:t>Pb</a:t>
            </a:r>
            <a:r>
              <a:rPr lang="en-US" sz="2000" b="1" dirty="0"/>
              <a:t>.</a:t>
            </a:r>
          </a:p>
          <a:p>
            <a:pPr eaLnBrk="1" hangingPunct="1"/>
            <a:endParaRPr lang="en-US" sz="2000" b="1" dirty="0"/>
          </a:p>
          <a:p>
            <a:pPr eaLnBrk="1" hangingPunct="1"/>
            <a:r>
              <a:rPr lang="en-US" sz="2000" b="1" dirty="0"/>
              <a:t>Air pollution has numerous negative effects on human health.  The air quality index AQI of EPA gives a guide for the health effects of pollution and recommended actions.</a:t>
            </a:r>
          </a:p>
        </p:txBody>
      </p:sp>
    </p:spTree>
    <p:extLst>
      <p:ext uri="{BB962C8B-B14F-4D97-AF65-F5344CB8AC3E}">
        <p14:creationId xmlns:p14="http://schemas.microsoft.com/office/powerpoint/2010/main" val="39193779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4823D06-0620-9C47-82A5-D8C61F348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339" name="Rectangle 3"/>
          <p:cNvSpPr>
            <a:spLocks noGrp="1" noChangeArrowheads="1"/>
          </p:cNvSpPr>
          <p:nvPr>
            <p:ph type="ctrTitle"/>
          </p:nvPr>
        </p:nvSpPr>
        <p:spPr>
          <a:xfrm>
            <a:off x="571500" y="533400"/>
            <a:ext cx="7899400" cy="5791200"/>
          </a:xfrm>
          <a:noFill/>
        </p:spPr>
        <p:txBody>
          <a:bodyPr/>
          <a:lstStyle/>
          <a:p>
            <a:pPr eaLnBrk="1" hangingPunct="1"/>
            <a:r>
              <a:rPr lang="en-US" b="1" dirty="0">
                <a:solidFill>
                  <a:schemeClr val="bg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ATMO 170A1</a:t>
            </a:r>
            <a:br>
              <a:rPr lang="en-US" b="1" dirty="0">
                <a:solidFill>
                  <a:schemeClr val="bg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br>
            <a:r>
              <a:rPr lang="en-US" b="1" dirty="0">
                <a:solidFill>
                  <a:schemeClr val="bg1"/>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Online</a:t>
            </a:r>
            <a:br>
              <a:rPr lang="en-US" b="1" dirty="0">
                <a:latin typeface="Arial" charset="0"/>
                <a:ea typeface="ＭＳ Ｐゴシック" charset="0"/>
                <a:cs typeface="ＭＳ Ｐゴシック" charset="0"/>
              </a:rPr>
            </a:br>
            <a:br>
              <a:rPr lang="en-US" sz="5400" b="1" dirty="0">
                <a:solidFill>
                  <a:schemeClr val="tx1"/>
                </a:solidFill>
                <a:latin typeface="Arial" charset="0"/>
                <a:ea typeface="ＭＳ Ｐゴシック" charset="0"/>
                <a:cs typeface="ＭＳ Ｐゴシック" charset="0"/>
              </a:rPr>
            </a:br>
            <a:r>
              <a:rPr lang="en-US" b="1" dirty="0">
                <a:solidFill>
                  <a:srgbClr val="FF0000"/>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Acid Rain</a:t>
            </a:r>
            <a:endParaRPr lang="en-US" sz="3600" b="1" i="1" dirty="0">
              <a:solidFill>
                <a:srgbClr val="FF0000"/>
              </a:solidFill>
              <a:effectLst>
                <a:outerShdw blurRad="50800" dist="38100" dir="2700000" algn="tl" rotWithShape="0">
                  <a:srgbClr val="000000">
                    <a:alpha val="43000"/>
                  </a:srgbClr>
                </a:outerShdw>
              </a:effectLst>
              <a:latin typeface="Arial" charset="0"/>
              <a:ea typeface="ＭＳ Ｐゴシック" charset="0"/>
              <a:cs typeface="ＭＳ Ｐゴシック" charset="0"/>
            </a:endParaRPr>
          </a:p>
        </p:txBody>
      </p:sp>
      <p:sp>
        <p:nvSpPr>
          <p:cNvPr id="14341" name="Text Box 5"/>
          <p:cNvSpPr txBox="1">
            <a:spLocks noChangeArrowheads="1"/>
          </p:cNvSpPr>
          <p:nvPr/>
        </p:nvSpPr>
        <p:spPr bwMode="auto">
          <a:xfrm>
            <a:off x="0" y="6400800"/>
            <a:ext cx="91440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800" i="1" dirty="0">
                <a:solidFill>
                  <a:schemeClr val="bg1"/>
                </a:solidFill>
                <a:hlinkClick r:id="rId4"/>
              </a:rPr>
              <a:t>Effects of Acid Rain on the </a:t>
            </a:r>
            <a:r>
              <a:rPr lang="en-US" sz="1800" i="1">
                <a:solidFill>
                  <a:schemeClr val="bg1"/>
                </a:solidFill>
                <a:hlinkClick r:id="rId4"/>
              </a:rPr>
              <a:t>Woods of </a:t>
            </a:r>
            <a:r>
              <a:rPr lang="en-US" sz="1800" i="1" dirty="0">
                <a:solidFill>
                  <a:schemeClr val="bg1"/>
                </a:solidFill>
                <a:hlinkClick r:id="rId4"/>
              </a:rPr>
              <a:t>the Jizera Mountains, Czech Republic (2006)</a:t>
            </a:r>
            <a:endParaRPr lang="en-US" sz="1400" b="1" dirty="0">
              <a:solidFill>
                <a:schemeClr val="bg1"/>
              </a:solidFill>
              <a:latin typeface="Times New Roman" charset="0"/>
            </a:endParaRPr>
          </a:p>
        </p:txBody>
      </p:sp>
    </p:spTree>
    <p:extLst>
      <p:ext uri="{BB962C8B-B14F-4D97-AF65-F5344CB8AC3E}">
        <p14:creationId xmlns:p14="http://schemas.microsoft.com/office/powerpoint/2010/main" val="61836764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F9F9-7EBF-8B4F-BA88-96E02AB006FD}"/>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C941ACE6-7B99-6F4F-9893-E390DB6C26DD}"/>
              </a:ext>
            </a:extLst>
          </p:cNvPr>
          <p:cNvSpPr>
            <a:spLocks noGrp="1"/>
          </p:cNvSpPr>
          <p:nvPr>
            <p:ph idx="1"/>
          </p:nvPr>
        </p:nvSpPr>
        <p:spPr/>
        <p:txBody>
          <a:bodyPr/>
          <a:lstStyle/>
          <a:p>
            <a:r>
              <a:rPr lang="en-US" dirty="0"/>
              <a:t>Acid Rain</a:t>
            </a:r>
          </a:p>
          <a:p>
            <a:pPr lvl="1"/>
            <a:r>
              <a:rPr lang="en-US" dirty="0"/>
              <a:t>Chemistry of Acid Rain</a:t>
            </a:r>
          </a:p>
          <a:p>
            <a:pPr lvl="1"/>
            <a:r>
              <a:rPr lang="en-US" dirty="0"/>
              <a:t>Role of Coal Burning in Its Formation</a:t>
            </a:r>
          </a:p>
          <a:p>
            <a:pPr lvl="1"/>
            <a:r>
              <a:rPr lang="en-US" dirty="0"/>
              <a:t>Damage from Acid Rain</a:t>
            </a:r>
          </a:p>
          <a:p>
            <a:pPr lvl="1"/>
            <a:r>
              <a:rPr lang="en-US" dirty="0"/>
              <a:t>Trends in Acid Rain over the U.S.</a:t>
            </a:r>
          </a:p>
        </p:txBody>
      </p:sp>
    </p:spTree>
    <p:extLst>
      <p:ext uri="{BB962C8B-B14F-4D97-AF65-F5344CB8AC3E}">
        <p14:creationId xmlns:p14="http://schemas.microsoft.com/office/powerpoint/2010/main" val="4287285665"/>
      </p:ext>
    </p:extLst>
  </p:cSld>
  <p:clrMapOvr>
    <a:masterClrMapping/>
  </p:clrMapOvr>
  <mc:AlternateContent xmlns:mc="http://schemas.openxmlformats.org/markup-compatibility/2006" xmlns:p14="http://schemas.microsoft.com/office/powerpoint/2010/main">
    <mc:Choice Requires="p14">
      <p:transition spd="slow" p14:dur="2000" advTm="46342"/>
    </mc:Choice>
    <mc:Fallback xmlns="">
      <p:transition spd="slow" advTm="46342"/>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5EC-4A6E-1D46-B308-08B7850D515C}"/>
              </a:ext>
            </a:extLst>
          </p:cNvPr>
          <p:cNvSpPr>
            <a:spLocks noGrp="1"/>
          </p:cNvSpPr>
          <p:nvPr>
            <p:ph type="title"/>
          </p:nvPr>
        </p:nvSpPr>
        <p:spPr/>
        <p:txBody>
          <a:bodyPr/>
          <a:lstStyle/>
          <a:p>
            <a:pPr algn="ctr"/>
            <a:r>
              <a:rPr lang="en-US" b="1" dirty="0"/>
              <a:t>Learning Outcomes Addressed</a:t>
            </a:r>
          </a:p>
        </p:txBody>
      </p:sp>
      <p:sp>
        <p:nvSpPr>
          <p:cNvPr id="3" name="Content Placeholder 2">
            <a:extLst>
              <a:ext uri="{FF2B5EF4-FFF2-40B4-BE49-F238E27FC236}">
                <a16:creationId xmlns:a16="http://schemas.microsoft.com/office/drawing/2014/main" id="{F1C8BAE5-EA6E-2A45-8F96-0636702751E7}"/>
              </a:ext>
            </a:extLst>
          </p:cNvPr>
          <p:cNvSpPr>
            <a:spLocks noGrp="1"/>
          </p:cNvSpPr>
          <p:nvPr>
            <p:ph idx="1"/>
          </p:nvPr>
        </p:nvSpPr>
        <p:spPr/>
        <p:txBody>
          <a:bodyPr>
            <a:noAutofit/>
          </a:bodyPr>
          <a:lstStyle/>
          <a:p>
            <a:pPr marL="274320">
              <a:buNone/>
            </a:pPr>
            <a:r>
              <a:rPr lang="en-US" sz="1800" dirty="0">
                <a:solidFill>
                  <a:schemeClr val="bg1">
                    <a:lumMod val="75000"/>
                  </a:schemeClr>
                </a:solidFill>
              </a:rPr>
              <a:t>1) Explain how the distribution of heating of the earth by the sun and energy transfer through the atmosphere drives weather and climate change.</a:t>
            </a:r>
          </a:p>
          <a:p>
            <a:pPr marL="274320">
              <a:buNone/>
            </a:pPr>
            <a:r>
              <a:rPr lang="en-US" sz="1800" dirty="0">
                <a:solidFill>
                  <a:schemeClr val="bg1">
                    <a:lumMod val="75000"/>
                  </a:schemeClr>
                </a:solidFill>
              </a:rPr>
              <a:t>2)  Read surface weather maps and upper-air maps, and understand the connection between surface weather and conditions aloft in midlatitudes.</a:t>
            </a:r>
          </a:p>
          <a:p>
            <a:pPr marL="274320">
              <a:buNone/>
            </a:pPr>
            <a:r>
              <a:rPr lang="en-US" sz="1800" dirty="0">
                <a:solidFill>
                  <a:schemeClr val="bg1">
                    <a:lumMod val="75000"/>
                  </a:schemeClr>
                </a:solidFill>
              </a:rPr>
              <a:t>3) Recognize from weather maps commonly occurring, large-scale atmospheric phenomena, including midlatitude cyclones, upper-level troughs and ridges, jet streams, and trade winds, and their impact on local weather.</a:t>
            </a:r>
          </a:p>
          <a:p>
            <a:pPr marL="274320">
              <a:buNone/>
            </a:pPr>
            <a:r>
              <a:rPr lang="en-US" sz="1800" dirty="0">
                <a:solidFill>
                  <a:schemeClr val="bg1">
                    <a:lumMod val="75000"/>
                  </a:schemeClr>
                </a:solidFill>
              </a:rPr>
              <a:t>4) Identify commonly occurring, high-impact mesoscale weather phenomena such as severe thunderstorms and hurricanes, and recognize the larger-scale weather conditions in which they form.</a:t>
            </a:r>
          </a:p>
          <a:p>
            <a:pPr marL="274320">
              <a:buNone/>
            </a:pPr>
            <a:r>
              <a:rPr lang="en-US" sz="1800" dirty="0">
                <a:solidFill>
                  <a:schemeClr val="bg1">
                    <a:lumMod val="75000"/>
                  </a:schemeClr>
                </a:solidFill>
              </a:rPr>
              <a:t>5) Identify the primary cloud types and types of precipitation, and recognize their underlying formation mechanisms in terms of concurrent weather conditions.</a:t>
            </a:r>
          </a:p>
          <a:p>
            <a:pPr marL="274320">
              <a:buNone/>
            </a:pPr>
            <a:r>
              <a:rPr lang="en-US" sz="1800" dirty="0"/>
              <a:t>6) Explain the impact that weather and climate have on life, and that life has on the evolution of the atmosphere and climate.</a:t>
            </a:r>
          </a:p>
        </p:txBody>
      </p:sp>
    </p:spTree>
    <p:extLst>
      <p:ext uri="{BB962C8B-B14F-4D97-AF65-F5344CB8AC3E}">
        <p14:creationId xmlns:p14="http://schemas.microsoft.com/office/powerpoint/2010/main" val="3626855496"/>
      </p:ext>
    </p:extLst>
  </p:cSld>
  <p:clrMapOvr>
    <a:masterClrMapping/>
  </p:clrMapOvr>
  <mc:AlternateContent xmlns:mc="http://schemas.openxmlformats.org/markup-compatibility/2006" xmlns:p14="http://schemas.microsoft.com/office/powerpoint/2010/main">
    <mc:Choice Requires="p14">
      <p:transition spd="slow" p14:dur="2000" advTm="18574"/>
    </mc:Choice>
    <mc:Fallback xmlns="">
      <p:transition spd="slow" advTm="18574"/>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a:xfrm>
            <a:off x="685800" y="1143000"/>
            <a:ext cx="7772400" cy="1470025"/>
          </a:xfrm>
        </p:spPr>
        <p:txBody>
          <a:bodyPr/>
          <a:lstStyle/>
          <a:p>
            <a:pPr eaLnBrk="1" hangingPunct="1"/>
            <a:r>
              <a:rPr lang="en-US" sz="3200" b="1" dirty="0">
                <a:latin typeface="Arial" charset="0"/>
                <a:ea typeface="ＭＳ Ｐゴシック" charset="0"/>
                <a:cs typeface="ＭＳ Ｐゴシック" charset="0"/>
              </a:rPr>
              <a:t>Next regional-scale air pollution topic we’ll cover is acid rain.</a:t>
            </a:r>
          </a:p>
        </p:txBody>
      </p:sp>
      <p:sp>
        <p:nvSpPr>
          <p:cNvPr id="111619" name="Rectangle 3"/>
          <p:cNvSpPr>
            <a:spLocks noGrp="1" noChangeArrowheads="1"/>
          </p:cNvSpPr>
          <p:nvPr>
            <p:ph type="subTitle" idx="1"/>
          </p:nvPr>
        </p:nvSpPr>
        <p:spPr>
          <a:xfrm>
            <a:off x="381000" y="3200400"/>
            <a:ext cx="8458200" cy="1752600"/>
          </a:xfrm>
        </p:spPr>
        <p:txBody>
          <a:bodyPr/>
          <a:lstStyle/>
          <a:p>
            <a:pPr eaLnBrk="1" hangingPunct="1">
              <a:lnSpc>
                <a:spcPct val="90000"/>
              </a:lnSpc>
            </a:pPr>
            <a:endParaRPr lang="en-US" b="1" dirty="0">
              <a:latin typeface="Arial" charset="0"/>
              <a:ea typeface="ＭＳ Ｐゴシック" charset="0"/>
              <a:cs typeface="ＭＳ Ｐゴシック"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b="1" dirty="0">
                <a:solidFill>
                  <a:srgbClr val="000000"/>
                </a:solidFill>
                <a:latin typeface="Times" charset="0"/>
                <a:ea typeface="ＭＳ Ｐゴシック" charset="0"/>
                <a:cs typeface="ＭＳ Ｐゴシック" charset="0"/>
              </a:rPr>
              <a:t>Assignment for Next Lecture</a:t>
            </a:r>
            <a:br>
              <a:rPr lang="en-US" sz="4000" b="1" dirty="0">
                <a:solidFill>
                  <a:srgbClr val="FF0000"/>
                </a:solidFill>
                <a:latin typeface="Times" charset="0"/>
                <a:ea typeface="ＭＳ Ｐゴシック" charset="0"/>
                <a:cs typeface="ＭＳ Ｐゴシック" charset="0"/>
              </a:rPr>
            </a:br>
            <a:r>
              <a:rPr lang="en-US" sz="3600" b="1" i="1" dirty="0">
                <a:solidFill>
                  <a:srgbClr val="FF0000"/>
                </a:solidFill>
                <a:latin typeface="Times" charset="0"/>
                <a:ea typeface="ＭＳ Ｐゴシック" charset="0"/>
                <a:cs typeface="ＭＳ Ｐゴシック" charset="0"/>
              </a:rPr>
              <a:t>Ozone Hole, Climate Change</a:t>
            </a:r>
            <a:endParaRPr lang="en-US" sz="4000" b="1" dirty="0">
              <a:latin typeface="Arial" charset="0"/>
              <a:ea typeface="ＭＳ Ｐゴシック" charset="0"/>
              <a:cs typeface="ＭＳ Ｐゴシック" charset="0"/>
            </a:endParaRPr>
          </a:p>
        </p:txBody>
      </p:sp>
      <p:sp>
        <p:nvSpPr>
          <p:cNvPr id="163843" name="Rectangle 3"/>
          <p:cNvSpPr>
            <a:spLocks noGrp="1" noChangeArrowheads="1"/>
          </p:cNvSpPr>
          <p:nvPr>
            <p:ph type="body" idx="1"/>
          </p:nvPr>
        </p:nvSpPr>
        <p:spPr/>
        <p:txBody>
          <a:bodyPr/>
          <a:lstStyle/>
          <a:p>
            <a:pPr>
              <a:lnSpc>
                <a:spcPct val="90000"/>
              </a:lnSpc>
            </a:pPr>
            <a:r>
              <a:rPr lang="en-US" sz="2800" b="1" dirty="0">
                <a:solidFill>
                  <a:srgbClr val="000090"/>
                </a:solidFill>
                <a:latin typeface="Times" charset="0"/>
                <a:ea typeface="ＭＳ Ｐゴシック" charset="0"/>
                <a:cs typeface="ＭＳ Ｐゴシック" charset="0"/>
              </a:rPr>
              <a:t>Reading-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438-442;</a:t>
            </a:r>
            <a:r>
              <a:rPr lang="en-US" dirty="0">
                <a:solidFill>
                  <a:srgbClr val="000000"/>
                </a:solidFill>
                <a:latin typeface="Times"/>
                <a:ea typeface="ＭＳ Ｐゴシック" charset="0"/>
                <a:cs typeface="Times"/>
              </a:rPr>
              <a:t> </a:t>
            </a:r>
          </a:p>
          <a:p>
            <a:pPr lvl="1">
              <a:lnSpc>
                <a:spcPct val="90000"/>
              </a:lnSpc>
              <a:buFontTx/>
              <a:buNone/>
            </a:pPr>
            <a:r>
              <a:rPr lang="en-US" dirty="0">
                <a:solidFill>
                  <a:srgbClr val="000000"/>
                </a:solidFill>
                <a:latin typeface="Times"/>
                <a:ea typeface="ＭＳ Ｐゴシック" charset="0"/>
                <a:cs typeface="Times"/>
              </a:rPr>
              <a:t>Pg. </a:t>
            </a:r>
            <a:r>
              <a:rPr lang="en-US" dirty="0">
                <a:latin typeface="Times"/>
                <a:cs typeface="Times"/>
              </a:rPr>
              <a:t>397-428</a:t>
            </a:r>
            <a:endParaRPr lang="en-US" dirty="0">
              <a:solidFill>
                <a:srgbClr val="000000"/>
              </a:solidFill>
              <a:latin typeface="Times"/>
              <a:ea typeface="ＭＳ Ｐゴシック" charset="0"/>
              <a:cs typeface="Times"/>
            </a:endParaRPr>
          </a:p>
          <a:p>
            <a:pPr>
              <a:lnSpc>
                <a:spcPct val="90000"/>
              </a:lnSpc>
              <a:buFontTx/>
              <a:buNone/>
            </a:pPr>
            <a:endParaRPr lang="en-US" sz="2800" dirty="0">
              <a:latin typeface="Times" charset="0"/>
              <a:ea typeface="ＭＳ Ｐゴシック" charset="0"/>
              <a:cs typeface="ＭＳ Ｐゴシック" charset="0"/>
            </a:endParaRPr>
          </a:p>
          <a:p>
            <a:pPr>
              <a:lnSpc>
                <a:spcPct val="90000"/>
              </a:lnSpc>
            </a:pPr>
            <a:r>
              <a:rPr lang="en-US" sz="2800" b="1" dirty="0">
                <a:solidFill>
                  <a:srgbClr val="000090"/>
                </a:solidFill>
                <a:latin typeface="Times" charset="0"/>
                <a:ea typeface="ＭＳ Ｐゴシック" charset="0"/>
                <a:cs typeface="ＭＳ Ｐゴシック" charset="0"/>
              </a:rPr>
              <a:t>“Questions for Review” -</a:t>
            </a:r>
            <a:r>
              <a:rPr lang="en-US" sz="2800" b="1" dirty="0">
                <a:latin typeface="Times" charset="0"/>
                <a:ea typeface="ＭＳ Ｐゴシック" charset="0"/>
                <a:cs typeface="ＭＳ Ｐゴシック" charset="0"/>
              </a:rPr>
              <a:t>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458: 14.10, 14.11</a:t>
            </a:r>
          </a:p>
          <a:p>
            <a:pPr lvl="1">
              <a:lnSpc>
                <a:spcPct val="90000"/>
              </a:lnSpc>
              <a:buFontTx/>
              <a:buNone/>
            </a:pPr>
            <a:r>
              <a:rPr lang="en-US" dirty="0">
                <a:solidFill>
                  <a:srgbClr val="000000"/>
                </a:solidFill>
                <a:latin typeface="Times" charset="0"/>
                <a:ea typeface="ＭＳ Ｐゴシック" charset="0"/>
              </a:rPr>
              <a:t>Pg. 428: 13.5, 13.6, 13.7, 13.8, 13.12</a:t>
            </a:r>
          </a:p>
        </p:txBody>
      </p:sp>
    </p:spTree>
    <p:extLst>
      <p:ext uri="{BB962C8B-B14F-4D97-AF65-F5344CB8AC3E}">
        <p14:creationId xmlns:p14="http://schemas.microsoft.com/office/powerpoint/2010/main" val="400899163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ohio-river-power-plant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8200" y="914400"/>
            <a:ext cx="3240088" cy="502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3667" name="Text Box 3"/>
          <p:cNvSpPr txBox="1">
            <a:spLocks noChangeArrowheads="1"/>
          </p:cNvSpPr>
          <p:nvPr/>
        </p:nvSpPr>
        <p:spPr bwMode="auto">
          <a:xfrm>
            <a:off x="4724400" y="1295400"/>
            <a:ext cx="3733800" cy="304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Although London-type smog in the eastern U.S. has lessened in recent years, coal burning in the Ohio Valley and surrounding areas is associated with another problem…</a:t>
            </a:r>
          </a:p>
          <a:p>
            <a:pPr eaLnBrk="1" hangingPunct="1"/>
            <a:endParaRPr lang="en-US" sz="2000" b="1" dirty="0"/>
          </a:p>
          <a:p>
            <a:pPr algn="ctr" eaLnBrk="1" hangingPunct="1"/>
            <a:r>
              <a:rPr lang="en-US" sz="3200" b="1" dirty="0">
                <a:solidFill>
                  <a:srgbClr val="FF0000"/>
                </a:solidFill>
              </a:rPr>
              <a:t>ACID RAIN</a:t>
            </a:r>
          </a:p>
        </p:txBody>
      </p:sp>
      <p:sp>
        <p:nvSpPr>
          <p:cNvPr id="113668" name="Text Box 4"/>
          <p:cNvSpPr txBox="1">
            <a:spLocks noChangeArrowheads="1"/>
          </p:cNvSpPr>
          <p:nvPr/>
        </p:nvSpPr>
        <p:spPr bwMode="auto">
          <a:xfrm>
            <a:off x="838200" y="5943600"/>
            <a:ext cx="32067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Ohio River coal power plant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28600" y="228600"/>
            <a:ext cx="8229600" cy="868363"/>
          </a:xfrm>
        </p:spPr>
        <p:txBody>
          <a:bodyPr/>
          <a:lstStyle/>
          <a:p>
            <a:pPr eaLnBrk="1" hangingPunct="1"/>
            <a:r>
              <a:rPr lang="en-US" sz="3200" b="1">
                <a:latin typeface="Arial" charset="0"/>
                <a:ea typeface="ＭＳ Ｐゴシック" charset="0"/>
                <a:cs typeface="ＭＳ Ｐゴシック" charset="0"/>
              </a:rPr>
              <a:t>Brief Review of Basic Chemistry of </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Acids and Bases</a:t>
            </a:r>
          </a:p>
        </p:txBody>
      </p:sp>
      <p:sp>
        <p:nvSpPr>
          <p:cNvPr id="115715" name="Text Box 3"/>
          <p:cNvSpPr txBox="1">
            <a:spLocks noChangeArrowheads="1"/>
          </p:cNvSpPr>
          <p:nvPr/>
        </p:nvSpPr>
        <p:spPr bwMode="auto">
          <a:xfrm>
            <a:off x="296863" y="1524000"/>
            <a:ext cx="8093075" cy="4968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solidFill>
                  <a:srgbClr val="FF3300"/>
                </a:solidFill>
              </a:rPr>
              <a:t>Acidity</a:t>
            </a:r>
            <a:r>
              <a:rPr lang="en-US" sz="2000" b="1" dirty="0">
                <a:solidFill>
                  <a:srgbClr val="FF0000"/>
                </a:solidFill>
              </a:rPr>
              <a:t>:</a:t>
            </a:r>
            <a:r>
              <a:rPr lang="en-US" sz="2000" b="1" dirty="0"/>
              <a:t> Refers to the concentration of hydrogen (H+) ions.</a:t>
            </a:r>
          </a:p>
          <a:p>
            <a:pPr eaLnBrk="1" hangingPunct="1"/>
            <a:endParaRPr lang="en-US" sz="2000" b="1" dirty="0"/>
          </a:p>
          <a:p>
            <a:pPr eaLnBrk="1" hangingPunct="1"/>
            <a:r>
              <a:rPr lang="en-US" sz="2000" b="1" dirty="0">
                <a:solidFill>
                  <a:schemeClr val="accent2"/>
                </a:solidFill>
              </a:rPr>
              <a:t>Alkalinity</a:t>
            </a:r>
            <a:r>
              <a:rPr lang="en-US" sz="2000" b="1" dirty="0"/>
              <a:t>: Refers to the concentration of hydroxide (OH-) ions.</a:t>
            </a:r>
          </a:p>
          <a:p>
            <a:pPr eaLnBrk="1" hangingPunct="1"/>
            <a:endParaRPr lang="en-US" sz="2000" b="1" dirty="0"/>
          </a:p>
          <a:p>
            <a:pPr eaLnBrk="1" hangingPunct="1"/>
            <a:endParaRPr lang="en-US" sz="2000" b="1" dirty="0"/>
          </a:p>
          <a:p>
            <a:pPr eaLnBrk="1" hangingPunct="1"/>
            <a:r>
              <a:rPr lang="en-US" sz="2000" b="1" dirty="0"/>
              <a:t>The degree of acidity or alkalinity is given by the pH scale (1-14).</a:t>
            </a:r>
          </a:p>
          <a:p>
            <a:pPr eaLnBrk="1" hangingPunct="1"/>
            <a:r>
              <a:rPr lang="en-US" sz="2000" b="1" dirty="0"/>
              <a:t>	</a:t>
            </a:r>
            <a:r>
              <a:rPr lang="en-US" sz="2000" b="1" dirty="0">
                <a:solidFill>
                  <a:srgbClr val="FF3300"/>
                </a:solidFill>
              </a:rPr>
              <a:t>Acids are at the low end of the scale</a:t>
            </a:r>
          </a:p>
          <a:p>
            <a:pPr eaLnBrk="1" hangingPunct="1"/>
            <a:r>
              <a:rPr lang="en-US" sz="2000" b="1" dirty="0"/>
              <a:t>	</a:t>
            </a:r>
            <a:r>
              <a:rPr lang="en-US" sz="2000" b="1" dirty="0">
                <a:solidFill>
                  <a:srgbClr val="008000"/>
                </a:solidFill>
              </a:rPr>
              <a:t>pH of 7 is neutral</a:t>
            </a:r>
          </a:p>
          <a:p>
            <a:pPr eaLnBrk="1" hangingPunct="1"/>
            <a:r>
              <a:rPr lang="en-US" sz="2000" b="1" dirty="0"/>
              <a:t>	</a:t>
            </a:r>
            <a:r>
              <a:rPr lang="en-US" sz="2000" b="1" dirty="0">
                <a:solidFill>
                  <a:schemeClr val="accent2"/>
                </a:solidFill>
              </a:rPr>
              <a:t>Bases are at the high end of the scale</a:t>
            </a:r>
          </a:p>
          <a:p>
            <a:pPr eaLnBrk="1" hangingPunct="1"/>
            <a:endParaRPr lang="en-US" sz="2000" b="1" dirty="0">
              <a:solidFill>
                <a:schemeClr val="accent2"/>
              </a:solidFill>
            </a:endParaRPr>
          </a:p>
          <a:p>
            <a:pPr eaLnBrk="1" hangingPunct="1"/>
            <a:endParaRPr lang="en-US" sz="2000" b="1" dirty="0"/>
          </a:p>
          <a:p>
            <a:pPr eaLnBrk="1" hangingPunct="1"/>
            <a:r>
              <a:rPr lang="en-US" sz="2000" b="1" u="sng" dirty="0"/>
              <a:t>Characteristics of strong acids</a:t>
            </a:r>
          </a:p>
          <a:p>
            <a:pPr eaLnBrk="1" hangingPunct="1"/>
            <a:endParaRPr lang="en-US" sz="2000" b="1" u="sng" dirty="0"/>
          </a:p>
          <a:p>
            <a:pPr eaLnBrk="1" hangingPunct="1"/>
            <a:r>
              <a:rPr lang="en-US" sz="2000" b="1" dirty="0"/>
              <a:t>Sting and burn the skin</a:t>
            </a:r>
          </a:p>
          <a:p>
            <a:pPr eaLnBrk="1" hangingPunct="1"/>
            <a:r>
              <a:rPr lang="en-US" sz="2000" b="1" dirty="0"/>
              <a:t>Highly corrosive </a:t>
            </a:r>
          </a:p>
          <a:p>
            <a:pPr eaLnBrk="1" hangingPunct="1"/>
            <a:r>
              <a:rPr lang="en-US" sz="2000" b="1" dirty="0"/>
              <a:t>Toxic</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274638"/>
            <a:ext cx="8382000" cy="1143000"/>
          </a:xfrm>
        </p:spPr>
        <p:txBody>
          <a:bodyPr/>
          <a:lstStyle/>
          <a:p>
            <a:pPr eaLnBrk="1" hangingPunct="1"/>
            <a:r>
              <a:rPr lang="en-US" sz="3200" b="1">
                <a:latin typeface="Arial" charset="0"/>
                <a:ea typeface="ＭＳ Ｐゴシック" charset="0"/>
                <a:cs typeface="ＭＳ Ｐゴシック" charset="0"/>
              </a:rPr>
              <a:t>pH Scale: Degree of Acidity and Alkalinity </a:t>
            </a:r>
          </a:p>
        </p:txBody>
      </p:sp>
      <p:pic>
        <p:nvPicPr>
          <p:cNvPr id="117763" name="Picture1" descr="1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447800"/>
            <a:ext cx="4149725" cy="472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7764" name="Text Box 4"/>
          <p:cNvSpPr txBox="1">
            <a:spLocks noChangeArrowheads="1"/>
          </p:cNvSpPr>
          <p:nvPr/>
        </p:nvSpPr>
        <p:spPr bwMode="auto">
          <a:xfrm>
            <a:off x="4572000" y="1963738"/>
            <a:ext cx="4419600"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Pristine rain is weakly acidic (pH = 5 to 6)</a:t>
            </a:r>
          </a:p>
          <a:p>
            <a:pPr eaLnBrk="1" hangingPunct="1"/>
            <a:endParaRPr lang="en-US" sz="2000" b="1" dirty="0"/>
          </a:p>
          <a:p>
            <a:pPr eaLnBrk="1" hangingPunct="1"/>
            <a:r>
              <a:rPr lang="en-US" sz="2000" b="1" dirty="0"/>
              <a:t>Acid rain has a pH of about 4 to 4.5</a:t>
            </a:r>
          </a:p>
          <a:p>
            <a:pPr eaLnBrk="1" hangingPunct="1"/>
            <a:endParaRPr lang="en-US" sz="2000" b="1" dirty="0"/>
          </a:p>
          <a:p>
            <a:pPr eaLnBrk="1" hangingPunct="1"/>
            <a:r>
              <a:rPr lang="en-US" sz="2000" b="1" i="1" dirty="0"/>
              <a:t>The pH is scale is LOGARITHMIC, so for each numerical value lower on the scale, it is </a:t>
            </a:r>
            <a:r>
              <a:rPr lang="en-US" sz="2000" b="1" i="1" u="sng" dirty="0"/>
              <a:t>             </a:t>
            </a:r>
            <a:r>
              <a:rPr lang="en-US" sz="2000" b="1" i="1" dirty="0"/>
              <a:t> times more acidic.</a:t>
            </a:r>
          </a:p>
          <a:p>
            <a:pPr eaLnBrk="1" hangingPunct="1"/>
            <a:endParaRPr lang="en-US" sz="2000" b="1" i="1" dirty="0"/>
          </a:p>
          <a:p>
            <a:pPr eaLnBrk="1" hangingPunct="1"/>
            <a:r>
              <a:rPr lang="en-US" sz="2000" b="1" dirty="0">
                <a:solidFill>
                  <a:srgbClr val="FF3300"/>
                </a:solidFill>
              </a:rPr>
              <a:t>Acid rain is about </a:t>
            </a:r>
            <a:r>
              <a:rPr lang="en-US" sz="2000" b="1" u="sng" dirty="0">
                <a:solidFill>
                  <a:srgbClr val="FF3300"/>
                </a:solidFill>
              </a:rPr>
              <a:t>             </a:t>
            </a:r>
            <a:r>
              <a:rPr lang="en-US" sz="2000" b="1" dirty="0">
                <a:solidFill>
                  <a:srgbClr val="FF3300"/>
                </a:solidFill>
              </a:rPr>
              <a:t> times more acidic than natural rain.</a:t>
            </a:r>
          </a:p>
        </p:txBody>
      </p:sp>
      <p:sp>
        <p:nvSpPr>
          <p:cNvPr id="117765" name="Line 5"/>
          <p:cNvSpPr>
            <a:spLocks noChangeShapeType="1"/>
          </p:cNvSpPr>
          <p:nvPr/>
        </p:nvSpPr>
        <p:spPr bwMode="auto">
          <a:xfrm flipH="1">
            <a:off x="2286000" y="4178300"/>
            <a:ext cx="53340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57205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274638"/>
            <a:ext cx="8382000" cy="1143000"/>
          </a:xfrm>
        </p:spPr>
        <p:txBody>
          <a:bodyPr/>
          <a:lstStyle/>
          <a:p>
            <a:pPr eaLnBrk="1" hangingPunct="1"/>
            <a:r>
              <a:rPr lang="en-US" sz="3200" b="1">
                <a:latin typeface="Arial" charset="0"/>
                <a:ea typeface="ＭＳ Ｐゴシック" charset="0"/>
                <a:cs typeface="ＭＳ Ｐゴシック" charset="0"/>
              </a:rPr>
              <a:t>pH Scale: Degree of Acidity and Alkalinity </a:t>
            </a:r>
          </a:p>
        </p:txBody>
      </p:sp>
      <p:pic>
        <p:nvPicPr>
          <p:cNvPr id="117763" name="Picture1" descr="1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447800"/>
            <a:ext cx="4149725" cy="472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7764" name="Text Box 4"/>
          <p:cNvSpPr txBox="1">
            <a:spLocks noChangeArrowheads="1"/>
          </p:cNvSpPr>
          <p:nvPr/>
        </p:nvSpPr>
        <p:spPr bwMode="auto">
          <a:xfrm>
            <a:off x="4572000" y="1963738"/>
            <a:ext cx="4419600"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Pristine rain is weakly acidic (pH = 5 to 6)</a:t>
            </a:r>
          </a:p>
          <a:p>
            <a:pPr eaLnBrk="1" hangingPunct="1"/>
            <a:endParaRPr lang="en-US" sz="2000" b="1" dirty="0"/>
          </a:p>
          <a:p>
            <a:pPr eaLnBrk="1" hangingPunct="1"/>
            <a:r>
              <a:rPr lang="en-US" sz="2000" b="1" dirty="0"/>
              <a:t>Acid rain has a pH of about 4 to 4.5</a:t>
            </a:r>
          </a:p>
          <a:p>
            <a:pPr eaLnBrk="1" hangingPunct="1"/>
            <a:endParaRPr lang="en-US" sz="2000" b="1" dirty="0"/>
          </a:p>
          <a:p>
            <a:pPr eaLnBrk="1" hangingPunct="1"/>
            <a:r>
              <a:rPr lang="en-US" sz="2000" b="1" i="1" dirty="0"/>
              <a:t>The pH is scale is LOGARITHMIC, so for each numerical value lower on the scale, it is </a:t>
            </a:r>
            <a:r>
              <a:rPr lang="en-US" sz="2000" b="1" i="1" u="sng" dirty="0"/>
              <a:t>     10    </a:t>
            </a:r>
            <a:r>
              <a:rPr lang="en-US" sz="2000" b="1" i="1" dirty="0"/>
              <a:t> times more acidic.</a:t>
            </a:r>
          </a:p>
          <a:p>
            <a:pPr eaLnBrk="1" hangingPunct="1"/>
            <a:endParaRPr lang="en-US" sz="2000" b="1" i="1" dirty="0"/>
          </a:p>
          <a:p>
            <a:pPr eaLnBrk="1" hangingPunct="1"/>
            <a:r>
              <a:rPr lang="en-US" sz="2000" b="1" dirty="0">
                <a:solidFill>
                  <a:srgbClr val="FF3300"/>
                </a:solidFill>
              </a:rPr>
              <a:t>Acid rain is about </a:t>
            </a:r>
            <a:r>
              <a:rPr lang="en-US" sz="2000" b="1" u="sng" dirty="0">
                <a:solidFill>
                  <a:srgbClr val="FF3300"/>
                </a:solidFill>
              </a:rPr>
              <a:t>    10     </a:t>
            </a:r>
            <a:r>
              <a:rPr lang="en-US" sz="2000" b="1" dirty="0">
                <a:solidFill>
                  <a:srgbClr val="FF3300"/>
                </a:solidFill>
              </a:rPr>
              <a:t> times more acidic than natural rain.</a:t>
            </a:r>
          </a:p>
        </p:txBody>
      </p:sp>
      <p:sp>
        <p:nvSpPr>
          <p:cNvPr id="117765" name="Line 5"/>
          <p:cNvSpPr>
            <a:spLocks noChangeShapeType="1"/>
          </p:cNvSpPr>
          <p:nvPr/>
        </p:nvSpPr>
        <p:spPr bwMode="auto">
          <a:xfrm flipH="1">
            <a:off x="2286000" y="4178300"/>
            <a:ext cx="53340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9864732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Chemistry Acid Rain</a:t>
            </a:r>
          </a:p>
        </p:txBody>
      </p:sp>
      <p:sp>
        <p:nvSpPr>
          <p:cNvPr id="3" name="TextBox 2"/>
          <p:cNvSpPr txBox="1"/>
          <p:nvPr/>
        </p:nvSpPr>
        <p:spPr>
          <a:xfrm>
            <a:off x="2667000" y="5715000"/>
            <a:ext cx="3801041" cy="276999"/>
          </a:xfrm>
          <a:prstGeom prst="rect">
            <a:avLst/>
          </a:prstGeom>
          <a:noFill/>
        </p:spPr>
        <p:txBody>
          <a:bodyPr wrap="none" rtlCol="0">
            <a:spAutoFit/>
          </a:bodyPr>
          <a:lstStyle/>
          <a:p>
            <a:pPr algn="ctr"/>
            <a:r>
              <a:rPr lang="en-US" sz="1200" dirty="0">
                <a:hlinkClick r:id="rId3"/>
              </a:rPr>
              <a:t>http://www.dec.ny.gov/images/air_images/acidrain.gif</a:t>
            </a:r>
            <a:endParaRPr lang="en-US" sz="1200" dirty="0"/>
          </a:p>
        </p:txBody>
      </p:sp>
      <p:pic>
        <p:nvPicPr>
          <p:cNvPr id="4" name="Picture 3"/>
          <p:cNvPicPr>
            <a:picLocks noChangeAspect="1"/>
          </p:cNvPicPr>
          <p:nvPr/>
        </p:nvPicPr>
        <p:blipFill>
          <a:blip r:embed="rId4"/>
          <a:stretch>
            <a:fillRect/>
          </a:stretch>
        </p:blipFill>
        <p:spPr>
          <a:xfrm>
            <a:off x="762000" y="1143000"/>
            <a:ext cx="7620000" cy="4572000"/>
          </a:xfrm>
          <a:prstGeom prst="rect">
            <a:avLst/>
          </a:prstGeom>
        </p:spPr>
      </p:pic>
      <p:sp>
        <p:nvSpPr>
          <p:cNvPr id="2" name="TextBox 1"/>
          <p:cNvSpPr txBox="1"/>
          <p:nvPr/>
        </p:nvSpPr>
        <p:spPr>
          <a:xfrm>
            <a:off x="4572000" y="3352800"/>
            <a:ext cx="3692602" cy="338554"/>
          </a:xfrm>
          <a:prstGeom prst="rect">
            <a:avLst/>
          </a:prstGeom>
          <a:noFill/>
        </p:spPr>
        <p:txBody>
          <a:bodyPr wrap="none" rtlCol="0">
            <a:spAutoFit/>
          </a:bodyPr>
          <a:lstStyle/>
          <a:p>
            <a:pPr algn="ctr"/>
            <a:r>
              <a:rPr lang="en-US" sz="1600" dirty="0"/>
              <a:t>2NO</a:t>
            </a:r>
            <a:r>
              <a:rPr lang="en-US" sz="1600" baseline="-25000" dirty="0"/>
              <a:t>2(g)</a:t>
            </a:r>
            <a:r>
              <a:rPr lang="en-US" sz="1600" dirty="0"/>
              <a:t> + H</a:t>
            </a:r>
            <a:r>
              <a:rPr lang="en-US" sz="1600" baseline="-25000" dirty="0"/>
              <a:t>2</a:t>
            </a:r>
            <a:r>
              <a:rPr lang="en-US" sz="1600" dirty="0"/>
              <a:t>O</a:t>
            </a:r>
            <a:r>
              <a:rPr lang="en-US" sz="1600" baseline="-25000" dirty="0"/>
              <a:t>(l)</a:t>
            </a:r>
            <a:r>
              <a:rPr lang="en-US" sz="1600" dirty="0"/>
              <a:t> → HNO</a:t>
            </a:r>
            <a:r>
              <a:rPr lang="en-US" sz="1600" baseline="-25000" dirty="0"/>
              <a:t>2(</a:t>
            </a:r>
            <a:r>
              <a:rPr lang="en-US" sz="1600" baseline="-25000" dirty="0" err="1"/>
              <a:t>aq</a:t>
            </a:r>
            <a:r>
              <a:rPr lang="en-US" sz="1600" baseline="-25000" dirty="0"/>
              <a:t>)</a:t>
            </a:r>
            <a:r>
              <a:rPr lang="en-US" sz="1600" dirty="0"/>
              <a:t> + HNO</a:t>
            </a:r>
            <a:r>
              <a:rPr lang="en-US" sz="1600" baseline="-25000" dirty="0"/>
              <a:t>3(</a:t>
            </a:r>
            <a:r>
              <a:rPr lang="en-US" sz="1600" baseline="-25000" dirty="0" err="1"/>
              <a:t>aq</a:t>
            </a:r>
            <a:r>
              <a:rPr lang="en-US" sz="1600" baseline="-25000" dirty="0"/>
              <a:t>)</a:t>
            </a:r>
            <a:endParaRPr lang="en-US" sz="1600" dirty="0"/>
          </a:p>
        </p:txBody>
      </p:sp>
      <p:sp>
        <p:nvSpPr>
          <p:cNvPr id="5" name="TextBox 4"/>
          <p:cNvSpPr txBox="1"/>
          <p:nvPr/>
        </p:nvSpPr>
        <p:spPr>
          <a:xfrm>
            <a:off x="4889415" y="3640667"/>
            <a:ext cx="2888764" cy="830997"/>
          </a:xfrm>
          <a:prstGeom prst="rect">
            <a:avLst/>
          </a:prstGeom>
          <a:noFill/>
        </p:spPr>
        <p:txBody>
          <a:bodyPr wrap="none" rtlCol="0">
            <a:spAutoFit/>
          </a:bodyPr>
          <a:lstStyle/>
          <a:p>
            <a:pPr algn="ctr"/>
            <a:r>
              <a:rPr lang="en-US" sz="1600" dirty="0"/>
              <a:t>SO</a:t>
            </a:r>
            <a:r>
              <a:rPr lang="en-US" sz="1600" baseline="-25000" dirty="0"/>
              <a:t>2</a:t>
            </a:r>
            <a:r>
              <a:rPr lang="en-US" sz="1600" dirty="0"/>
              <a:t>(g) + H</a:t>
            </a:r>
            <a:r>
              <a:rPr lang="en-US" sz="1600" baseline="-25000" dirty="0"/>
              <a:t>2</a:t>
            </a:r>
            <a:r>
              <a:rPr lang="en-US" sz="1600" dirty="0"/>
              <a:t>O(l) → H</a:t>
            </a:r>
            <a:r>
              <a:rPr lang="en-US" sz="1600" baseline="-25000" dirty="0"/>
              <a:t>2</a:t>
            </a:r>
            <a:r>
              <a:rPr lang="en-US" sz="1600" dirty="0"/>
              <a:t>SO</a:t>
            </a:r>
            <a:r>
              <a:rPr lang="en-US" sz="1600" baseline="-25000" dirty="0"/>
              <a:t>3</a:t>
            </a:r>
            <a:r>
              <a:rPr lang="en-US" sz="1600" dirty="0"/>
              <a:t>(</a:t>
            </a:r>
            <a:r>
              <a:rPr lang="en-US" sz="1600" dirty="0" err="1"/>
              <a:t>aq</a:t>
            </a:r>
            <a:r>
              <a:rPr lang="en-US" sz="1600" dirty="0"/>
              <a:t>)</a:t>
            </a:r>
          </a:p>
          <a:p>
            <a:pPr algn="ctr"/>
            <a:r>
              <a:rPr lang="en-US" sz="1600" dirty="0"/>
              <a:t>2SO</a:t>
            </a:r>
            <a:r>
              <a:rPr lang="en-US" sz="1600" baseline="-25000" dirty="0"/>
              <a:t>2</a:t>
            </a:r>
            <a:r>
              <a:rPr lang="en-US" sz="1600" dirty="0"/>
              <a:t>(g) + O</a:t>
            </a:r>
            <a:r>
              <a:rPr lang="en-US" sz="1600" baseline="-25000" dirty="0"/>
              <a:t>2</a:t>
            </a:r>
            <a:r>
              <a:rPr lang="en-US" sz="1600" dirty="0"/>
              <a:t>(g) → 2SO</a:t>
            </a:r>
            <a:r>
              <a:rPr lang="en-US" sz="1600" baseline="-25000" dirty="0"/>
              <a:t>3</a:t>
            </a:r>
            <a:r>
              <a:rPr lang="en-US" sz="1600" dirty="0"/>
              <a:t>(g)</a:t>
            </a:r>
          </a:p>
          <a:p>
            <a:pPr algn="ctr"/>
            <a:r>
              <a:rPr lang="en-US" sz="1600" dirty="0"/>
              <a:t>SO</a:t>
            </a:r>
            <a:r>
              <a:rPr lang="en-US" sz="1600" baseline="-25000" dirty="0"/>
              <a:t>3</a:t>
            </a:r>
            <a:r>
              <a:rPr lang="en-US" sz="1600" dirty="0"/>
              <a:t>(g) + H</a:t>
            </a:r>
            <a:r>
              <a:rPr lang="en-US" sz="1600" baseline="-25000" dirty="0"/>
              <a:t>2</a:t>
            </a:r>
            <a:r>
              <a:rPr lang="en-US" sz="1600" dirty="0"/>
              <a:t>O(l) → H</a:t>
            </a:r>
            <a:r>
              <a:rPr lang="en-US" sz="1600" baseline="-25000" dirty="0"/>
              <a:t>2</a:t>
            </a:r>
            <a:r>
              <a:rPr lang="en-US" sz="1600" dirty="0"/>
              <a:t>SO</a:t>
            </a:r>
            <a:r>
              <a:rPr lang="en-US" sz="1600" baseline="-25000" dirty="0"/>
              <a:t>4</a:t>
            </a:r>
            <a:r>
              <a:rPr lang="en-US" sz="1600" dirty="0"/>
              <a:t>(</a:t>
            </a:r>
            <a:r>
              <a:rPr lang="en-US" sz="1600" dirty="0" err="1"/>
              <a:t>aq</a:t>
            </a:r>
            <a:r>
              <a:rPr lang="en-US" sz="1600" dirty="0"/>
              <a:t>)</a:t>
            </a:r>
          </a:p>
        </p:txBody>
      </p:sp>
      <p:sp>
        <p:nvSpPr>
          <p:cNvPr id="6" name="TextBox 5">
            <a:extLst>
              <a:ext uri="{FF2B5EF4-FFF2-40B4-BE49-F238E27FC236}">
                <a16:creationId xmlns:a16="http://schemas.microsoft.com/office/drawing/2014/main" id="{11F1AE7B-E0D4-7647-A60B-2AA1D1605FB4}"/>
              </a:ext>
            </a:extLst>
          </p:cNvPr>
          <p:cNvSpPr txBox="1"/>
          <p:nvPr/>
        </p:nvSpPr>
        <p:spPr>
          <a:xfrm>
            <a:off x="6129171" y="3200400"/>
            <a:ext cx="930063" cy="261610"/>
          </a:xfrm>
          <a:prstGeom prst="rect">
            <a:avLst/>
          </a:prstGeom>
          <a:noFill/>
        </p:spPr>
        <p:txBody>
          <a:bodyPr wrap="none" rtlCol="0">
            <a:spAutoFit/>
          </a:bodyPr>
          <a:lstStyle/>
          <a:p>
            <a:r>
              <a:rPr lang="en-US" sz="1100" dirty="0">
                <a:solidFill>
                  <a:srgbClr val="3EB3FA"/>
                </a:solidFill>
              </a:rPr>
              <a:t>Nitrous acid</a:t>
            </a:r>
          </a:p>
        </p:txBody>
      </p:sp>
      <p:sp>
        <p:nvSpPr>
          <p:cNvPr id="8" name="TextBox 7">
            <a:extLst>
              <a:ext uri="{FF2B5EF4-FFF2-40B4-BE49-F238E27FC236}">
                <a16:creationId xmlns:a16="http://schemas.microsoft.com/office/drawing/2014/main" id="{52C2252A-7C7F-394E-9682-E16FCA70CECE}"/>
              </a:ext>
            </a:extLst>
          </p:cNvPr>
          <p:cNvSpPr txBox="1"/>
          <p:nvPr/>
        </p:nvSpPr>
        <p:spPr>
          <a:xfrm>
            <a:off x="7195971" y="3200400"/>
            <a:ext cx="805029" cy="261610"/>
          </a:xfrm>
          <a:prstGeom prst="rect">
            <a:avLst/>
          </a:prstGeom>
          <a:noFill/>
        </p:spPr>
        <p:txBody>
          <a:bodyPr wrap="none" rtlCol="0">
            <a:spAutoFit/>
          </a:bodyPr>
          <a:lstStyle/>
          <a:p>
            <a:r>
              <a:rPr lang="en-US" sz="1100" dirty="0">
                <a:solidFill>
                  <a:srgbClr val="3EB3FA"/>
                </a:solidFill>
              </a:rPr>
              <a:t>Nitric acid</a:t>
            </a:r>
          </a:p>
        </p:txBody>
      </p:sp>
      <p:sp>
        <p:nvSpPr>
          <p:cNvPr id="9" name="TextBox 8">
            <a:extLst>
              <a:ext uri="{FF2B5EF4-FFF2-40B4-BE49-F238E27FC236}">
                <a16:creationId xmlns:a16="http://schemas.microsoft.com/office/drawing/2014/main" id="{02E6A149-968F-0E44-B103-81B12F6B0B89}"/>
              </a:ext>
            </a:extLst>
          </p:cNvPr>
          <p:cNvSpPr txBox="1"/>
          <p:nvPr/>
        </p:nvSpPr>
        <p:spPr>
          <a:xfrm>
            <a:off x="6705600" y="4343400"/>
            <a:ext cx="954107" cy="261610"/>
          </a:xfrm>
          <a:prstGeom prst="rect">
            <a:avLst/>
          </a:prstGeom>
          <a:noFill/>
        </p:spPr>
        <p:txBody>
          <a:bodyPr wrap="none" rtlCol="0">
            <a:spAutoFit/>
          </a:bodyPr>
          <a:lstStyle/>
          <a:p>
            <a:r>
              <a:rPr lang="en-US" sz="1100" dirty="0">
                <a:solidFill>
                  <a:srgbClr val="3EB3FA"/>
                </a:solidFill>
              </a:rPr>
              <a:t>Sulfuric acid</a:t>
            </a:r>
          </a:p>
        </p:txBody>
      </p:sp>
      <p:sp>
        <p:nvSpPr>
          <p:cNvPr id="10" name="TextBox 9">
            <a:extLst>
              <a:ext uri="{FF2B5EF4-FFF2-40B4-BE49-F238E27FC236}">
                <a16:creationId xmlns:a16="http://schemas.microsoft.com/office/drawing/2014/main" id="{1FD77947-7EB5-FD47-A6BB-58C32119305D}"/>
              </a:ext>
            </a:extLst>
          </p:cNvPr>
          <p:cNvSpPr txBox="1"/>
          <p:nvPr/>
        </p:nvSpPr>
        <p:spPr>
          <a:xfrm>
            <a:off x="7607658" y="3689722"/>
            <a:ext cx="774342" cy="348878"/>
          </a:xfrm>
          <a:prstGeom prst="rect">
            <a:avLst/>
          </a:prstGeom>
          <a:noFill/>
        </p:spPr>
        <p:txBody>
          <a:bodyPr wrap="square" rtlCol="0" anchor="ctr">
            <a:spAutoFit/>
          </a:bodyPr>
          <a:lstStyle/>
          <a:p>
            <a:pPr algn="ctr">
              <a:lnSpc>
                <a:spcPts val="1000"/>
              </a:lnSpc>
            </a:pPr>
            <a:r>
              <a:rPr lang="en-US" sz="1100" dirty="0">
                <a:solidFill>
                  <a:srgbClr val="3EB3FA"/>
                </a:solidFill>
              </a:rPr>
              <a:t>Sulfurous acid</a:t>
            </a:r>
          </a:p>
        </p:txBody>
      </p:sp>
      <p:sp>
        <p:nvSpPr>
          <p:cNvPr id="11" name="TextBox 10">
            <a:extLst>
              <a:ext uri="{FF2B5EF4-FFF2-40B4-BE49-F238E27FC236}">
                <a16:creationId xmlns:a16="http://schemas.microsoft.com/office/drawing/2014/main" id="{31E23B67-A448-A64D-A668-FD3045BF43FB}"/>
              </a:ext>
            </a:extLst>
          </p:cNvPr>
          <p:cNvSpPr txBox="1"/>
          <p:nvPr/>
        </p:nvSpPr>
        <p:spPr>
          <a:xfrm>
            <a:off x="7455258" y="3927204"/>
            <a:ext cx="774342" cy="348878"/>
          </a:xfrm>
          <a:prstGeom prst="rect">
            <a:avLst/>
          </a:prstGeom>
          <a:noFill/>
        </p:spPr>
        <p:txBody>
          <a:bodyPr wrap="square" rtlCol="0" anchor="ctr">
            <a:spAutoFit/>
          </a:bodyPr>
          <a:lstStyle/>
          <a:p>
            <a:pPr algn="ctr">
              <a:lnSpc>
                <a:spcPts val="1000"/>
              </a:lnSpc>
            </a:pPr>
            <a:r>
              <a:rPr lang="en-US" sz="1100" dirty="0">
                <a:solidFill>
                  <a:srgbClr val="3EB3FA"/>
                </a:solidFill>
              </a:rPr>
              <a:t>Sulfur trioxide</a:t>
            </a:r>
          </a:p>
        </p:txBody>
      </p:sp>
    </p:spTree>
    <p:extLst>
      <p:ext uri="{BB962C8B-B14F-4D97-AF65-F5344CB8AC3E}">
        <p14:creationId xmlns:p14="http://schemas.microsoft.com/office/powerpoint/2010/main" val="16292937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SO</a:t>
            </a:r>
            <a:r>
              <a:rPr lang="en-US" sz="4000" baseline="-25000" dirty="0"/>
              <a:t>2</a:t>
            </a:r>
            <a:r>
              <a:rPr lang="en-US" sz="4000" dirty="0"/>
              <a:t> and NO</a:t>
            </a:r>
            <a:r>
              <a:rPr lang="en-US" sz="4000" baseline="-25000" dirty="0"/>
              <a:t>X</a:t>
            </a:r>
            <a:r>
              <a:rPr lang="en-US" sz="4000" dirty="0"/>
              <a:t> sources </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06673"/>
            <a:ext cx="9144000" cy="4260727"/>
          </a:xfrm>
          <a:prstGeom prst="rect">
            <a:avLst/>
          </a:prstGeom>
        </p:spPr>
      </p:pic>
    </p:spTree>
    <p:extLst>
      <p:ext uri="{BB962C8B-B14F-4D97-AF65-F5344CB8AC3E}">
        <p14:creationId xmlns:p14="http://schemas.microsoft.com/office/powerpoint/2010/main" val="7548395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Coal Burning Power Plants in U.S.</a:t>
            </a:r>
          </a:p>
        </p:txBody>
      </p:sp>
      <p:pic>
        <p:nvPicPr>
          <p:cNvPr id="3" name="Picture 2"/>
          <p:cNvPicPr>
            <a:picLocks noChangeAspect="1"/>
          </p:cNvPicPr>
          <p:nvPr/>
        </p:nvPicPr>
        <p:blipFill>
          <a:blip r:embed="rId2"/>
          <a:stretch>
            <a:fillRect/>
          </a:stretch>
        </p:blipFill>
        <p:spPr>
          <a:xfrm>
            <a:off x="0" y="1295400"/>
            <a:ext cx="9144000" cy="4525631"/>
          </a:xfrm>
          <a:prstGeom prst="rect">
            <a:avLst/>
          </a:prstGeom>
        </p:spPr>
      </p:pic>
      <p:sp>
        <p:nvSpPr>
          <p:cNvPr id="4" name="TextBox 3"/>
          <p:cNvSpPr txBox="1"/>
          <p:nvPr/>
        </p:nvSpPr>
        <p:spPr>
          <a:xfrm>
            <a:off x="4419600" y="6248400"/>
            <a:ext cx="4589868" cy="276999"/>
          </a:xfrm>
          <a:prstGeom prst="rect">
            <a:avLst/>
          </a:prstGeom>
          <a:noFill/>
        </p:spPr>
        <p:txBody>
          <a:bodyPr wrap="none" rtlCol="0">
            <a:spAutoFit/>
          </a:bodyPr>
          <a:lstStyle/>
          <a:p>
            <a:r>
              <a:rPr lang="en-US" sz="1200" dirty="0">
                <a:hlinkClick r:id="rId3"/>
              </a:rPr>
              <a:t>https://www.washingtonpost.com/graphics/national/power-plants/</a:t>
            </a:r>
            <a:endParaRPr lang="en-US" sz="1200" dirty="0"/>
          </a:p>
        </p:txBody>
      </p:sp>
      <p:sp>
        <p:nvSpPr>
          <p:cNvPr id="5" name="TextBox 4">
            <a:extLst>
              <a:ext uri="{FF2B5EF4-FFF2-40B4-BE49-F238E27FC236}">
                <a16:creationId xmlns:a16="http://schemas.microsoft.com/office/drawing/2014/main" id="{E8CF9ECC-F696-1340-B5C6-B87993F69332}"/>
              </a:ext>
            </a:extLst>
          </p:cNvPr>
          <p:cNvSpPr txBox="1"/>
          <p:nvPr/>
        </p:nvSpPr>
        <p:spPr>
          <a:xfrm>
            <a:off x="5823571" y="6428601"/>
            <a:ext cx="1872629" cy="276999"/>
          </a:xfrm>
          <a:prstGeom prst="rect">
            <a:avLst/>
          </a:prstGeom>
          <a:noFill/>
        </p:spPr>
        <p:txBody>
          <a:bodyPr wrap="none" rtlCol="0">
            <a:spAutoFit/>
          </a:bodyPr>
          <a:lstStyle/>
          <a:p>
            <a:r>
              <a:rPr lang="en-US" sz="1200" dirty="0">
                <a:solidFill>
                  <a:srgbClr val="4BCEFA"/>
                </a:solidFill>
              </a:rPr>
              <a:t>Updated March 28, 2017</a:t>
            </a:r>
          </a:p>
        </p:txBody>
      </p:sp>
    </p:spTree>
    <p:extLst>
      <p:ext uri="{BB962C8B-B14F-4D97-AF65-F5344CB8AC3E}">
        <p14:creationId xmlns:p14="http://schemas.microsoft.com/office/powerpoint/2010/main" val="2462788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0"/>
            <a:ext cx="8229600" cy="1143000"/>
          </a:xfrm>
        </p:spPr>
        <p:txBody>
          <a:bodyPr/>
          <a:lstStyle/>
          <a:p>
            <a:pPr eaLnBrk="1" hangingPunct="1"/>
            <a:r>
              <a:rPr lang="en-US" sz="3200" b="1">
                <a:latin typeface="Arial" charset="0"/>
                <a:ea typeface="ＭＳ Ｐゴシック" charset="0"/>
                <a:cs typeface="ＭＳ Ｐゴシック" charset="0"/>
              </a:rPr>
              <a:t>Acid Rain in the U.S.</a:t>
            </a:r>
          </a:p>
        </p:txBody>
      </p:sp>
      <p:sp>
        <p:nvSpPr>
          <p:cNvPr id="121860" name="Text Box 4"/>
          <p:cNvSpPr txBox="1">
            <a:spLocks noChangeArrowheads="1"/>
          </p:cNvSpPr>
          <p:nvPr/>
        </p:nvSpPr>
        <p:spPr bwMode="auto">
          <a:xfrm>
            <a:off x="190500" y="5715000"/>
            <a:ext cx="83058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Most acidic rain in the eastern part of the country, downwind of coal plants in the Ohio River Valley area.  </a:t>
            </a:r>
            <a:r>
              <a:rPr lang="en-US" sz="1800" b="1" i="1"/>
              <a:t>Where are the worst places?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30200"/>
            <a:ext cx="9144000" cy="6187497"/>
          </a:xfrm>
          <a:prstGeom prst="rect">
            <a:avLst/>
          </a:prstGeom>
        </p:spPr>
      </p:pic>
      <p:sp>
        <p:nvSpPr>
          <p:cNvPr id="6" name="Text Box 4"/>
          <p:cNvSpPr txBox="1">
            <a:spLocks noChangeArrowheads="1"/>
          </p:cNvSpPr>
          <p:nvPr/>
        </p:nvSpPr>
        <p:spPr bwMode="auto">
          <a:xfrm>
            <a:off x="75370" y="5983069"/>
            <a:ext cx="7620830" cy="646331"/>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Most acidic rain is in the northeastern part of the country, downwind  of coal-burning power plants in the Ohio River Valley area.  </a:t>
            </a:r>
            <a:endParaRPr lang="en-US" sz="1800" b="1" i="1" dirty="0"/>
          </a:p>
        </p:txBody>
      </p:sp>
      <p:sp>
        <p:nvSpPr>
          <p:cNvPr id="8" name="Text Box 4"/>
          <p:cNvSpPr txBox="1">
            <a:spLocks noChangeArrowheads="1"/>
          </p:cNvSpPr>
          <p:nvPr/>
        </p:nvSpPr>
        <p:spPr bwMode="auto">
          <a:xfrm>
            <a:off x="1828800" y="438090"/>
            <a:ext cx="6997700" cy="400110"/>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1994</a:t>
            </a:r>
            <a:endParaRPr lang="en-US" sz="2000" b="1" i="1" dirty="0"/>
          </a:p>
        </p:txBody>
      </p:sp>
      <p:sp>
        <p:nvSpPr>
          <p:cNvPr id="3" name="TextBox 2">
            <a:extLst>
              <a:ext uri="{FF2B5EF4-FFF2-40B4-BE49-F238E27FC236}">
                <a16:creationId xmlns:a16="http://schemas.microsoft.com/office/drawing/2014/main" id="{AD6980B0-D3F7-F14C-B5E6-B0BC96EFF02B}"/>
              </a:ext>
            </a:extLst>
          </p:cNvPr>
          <p:cNvSpPr txBox="1"/>
          <p:nvPr/>
        </p:nvSpPr>
        <p:spPr>
          <a:xfrm>
            <a:off x="4482" y="5621226"/>
            <a:ext cx="3725251" cy="276999"/>
          </a:xfrm>
          <a:prstGeom prst="rect">
            <a:avLst/>
          </a:prstGeom>
          <a:noFill/>
        </p:spPr>
        <p:txBody>
          <a:bodyPr wrap="none" rtlCol="0">
            <a:spAutoFit/>
          </a:bodyPr>
          <a:lstStyle/>
          <a:p>
            <a:r>
              <a:rPr lang="en-US" sz="1200" dirty="0">
                <a:hlinkClick r:id="rId4"/>
              </a:rPr>
              <a:t>https://www.britannica.com/science/acid-rain/History</a:t>
            </a:r>
            <a:endParaRPr lang="en-US" sz="1200" dirty="0"/>
          </a:p>
        </p:txBody>
      </p:sp>
    </p:spTree>
    <p:extLst>
      <p:ext uri="{BB962C8B-B14F-4D97-AF65-F5344CB8AC3E}">
        <p14:creationId xmlns:p14="http://schemas.microsoft.com/office/powerpoint/2010/main" val="26468577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0" y="315259"/>
            <a:ext cx="9144000" cy="6314141"/>
            <a:chOff x="0" y="315259"/>
            <a:chExt cx="9144000" cy="6314141"/>
          </a:xfrm>
        </p:grpSpPr>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15259"/>
              <a:ext cx="9144000" cy="6187497"/>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b="-3905"/>
            <a:stretch/>
          </p:blipFill>
          <p:spPr>
            <a:xfrm>
              <a:off x="7955280" y="3657600"/>
              <a:ext cx="1188720" cy="2971800"/>
            </a:xfrm>
            <a:prstGeom prst="rect">
              <a:avLst/>
            </a:prstGeom>
          </p:spPr>
        </p:pic>
      </p:grpSp>
      <p:sp>
        <p:nvSpPr>
          <p:cNvPr id="9" name="Text Box 4"/>
          <p:cNvSpPr txBox="1">
            <a:spLocks noChangeArrowheads="1"/>
          </p:cNvSpPr>
          <p:nvPr/>
        </p:nvSpPr>
        <p:spPr bwMode="auto">
          <a:xfrm>
            <a:off x="90311" y="6138334"/>
            <a:ext cx="7910689" cy="369332"/>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Improvements from 1994 to 2008 after enactment of 1990 Clean Air Act</a:t>
            </a:r>
            <a:endParaRPr lang="en-US" sz="1800" b="1" i="1" dirty="0"/>
          </a:p>
        </p:txBody>
      </p:sp>
      <p:sp>
        <p:nvSpPr>
          <p:cNvPr id="10" name="Text Box 4"/>
          <p:cNvSpPr txBox="1">
            <a:spLocks noChangeArrowheads="1"/>
          </p:cNvSpPr>
          <p:nvPr/>
        </p:nvSpPr>
        <p:spPr bwMode="auto">
          <a:xfrm>
            <a:off x="1828800" y="438090"/>
            <a:ext cx="6858000" cy="400110"/>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2008</a:t>
            </a:r>
            <a:endParaRPr lang="en-US" sz="2000" b="1" i="1" dirty="0"/>
          </a:p>
        </p:txBody>
      </p:sp>
      <p:sp>
        <p:nvSpPr>
          <p:cNvPr id="8" name="TextBox 7">
            <a:extLst>
              <a:ext uri="{FF2B5EF4-FFF2-40B4-BE49-F238E27FC236}">
                <a16:creationId xmlns:a16="http://schemas.microsoft.com/office/drawing/2014/main" id="{2AC40B64-F4DE-FD48-9745-30BBAFE2F1E7}"/>
              </a:ext>
            </a:extLst>
          </p:cNvPr>
          <p:cNvSpPr txBox="1"/>
          <p:nvPr/>
        </p:nvSpPr>
        <p:spPr>
          <a:xfrm>
            <a:off x="4482" y="5621226"/>
            <a:ext cx="3725251" cy="276999"/>
          </a:xfrm>
          <a:prstGeom prst="rect">
            <a:avLst/>
          </a:prstGeom>
          <a:noFill/>
        </p:spPr>
        <p:txBody>
          <a:bodyPr wrap="none" rtlCol="0">
            <a:spAutoFit/>
          </a:bodyPr>
          <a:lstStyle/>
          <a:p>
            <a:r>
              <a:rPr lang="en-US" sz="1200" dirty="0">
                <a:hlinkClick r:id="rId5"/>
              </a:rPr>
              <a:t>https://www.britannica.com/science/acid-rain/History</a:t>
            </a:r>
            <a:endParaRPr lang="en-US" sz="1200" dirty="0"/>
          </a:p>
        </p:txBody>
      </p:sp>
    </p:spTree>
    <p:extLst>
      <p:ext uri="{BB962C8B-B14F-4D97-AF65-F5344CB8AC3E}">
        <p14:creationId xmlns:p14="http://schemas.microsoft.com/office/powerpoint/2010/main" val="1496920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0E5983-D87E-4B4C-BC34-A2BE297C1AED}"/>
              </a:ext>
            </a:extLst>
          </p:cNvPr>
          <p:cNvPicPr>
            <a:picLocks noChangeAspect="1"/>
          </p:cNvPicPr>
          <p:nvPr/>
        </p:nvPicPr>
        <p:blipFill>
          <a:blip r:embed="rId3"/>
          <a:stretch>
            <a:fillRect/>
          </a:stretch>
        </p:blipFill>
        <p:spPr>
          <a:xfrm>
            <a:off x="0" y="468540"/>
            <a:ext cx="9144000" cy="5920919"/>
          </a:xfrm>
          <a:prstGeom prst="rect">
            <a:avLst/>
          </a:prstGeom>
        </p:spPr>
      </p:pic>
      <p:sp>
        <p:nvSpPr>
          <p:cNvPr id="6" name="Text Box 4"/>
          <p:cNvSpPr txBox="1">
            <a:spLocks noChangeArrowheads="1"/>
          </p:cNvSpPr>
          <p:nvPr/>
        </p:nvSpPr>
        <p:spPr bwMode="auto">
          <a:xfrm>
            <a:off x="75370" y="6211669"/>
            <a:ext cx="7620830" cy="646331"/>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Most acidic rain is in the northeastern part of the country, downwind  of coal-burning power plants in the Ohio River Valley area.  </a:t>
            </a:r>
            <a:endParaRPr lang="en-US" sz="1800" b="1" i="1" dirty="0"/>
          </a:p>
        </p:txBody>
      </p:sp>
      <p:sp>
        <p:nvSpPr>
          <p:cNvPr id="8" name="Text Box 4"/>
          <p:cNvSpPr txBox="1">
            <a:spLocks noChangeArrowheads="1"/>
          </p:cNvSpPr>
          <p:nvPr/>
        </p:nvSpPr>
        <p:spPr bwMode="auto">
          <a:xfrm>
            <a:off x="1828800" y="438090"/>
            <a:ext cx="6997700" cy="707886"/>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1985</a:t>
            </a:r>
          </a:p>
          <a:p>
            <a:pPr eaLnBrk="1" hangingPunct="1"/>
            <a:endParaRPr lang="en-US" sz="2000" b="1" i="1" dirty="0"/>
          </a:p>
        </p:txBody>
      </p:sp>
      <p:sp>
        <p:nvSpPr>
          <p:cNvPr id="3" name="TextBox 2">
            <a:extLst>
              <a:ext uri="{FF2B5EF4-FFF2-40B4-BE49-F238E27FC236}">
                <a16:creationId xmlns:a16="http://schemas.microsoft.com/office/drawing/2014/main" id="{AD6980B0-D3F7-F14C-B5E6-B0BC96EFF02B}"/>
              </a:ext>
            </a:extLst>
          </p:cNvPr>
          <p:cNvSpPr txBox="1"/>
          <p:nvPr/>
        </p:nvSpPr>
        <p:spPr>
          <a:xfrm>
            <a:off x="89912" y="5943600"/>
            <a:ext cx="4786888" cy="276999"/>
          </a:xfrm>
          <a:prstGeom prst="rect">
            <a:avLst/>
          </a:prstGeom>
          <a:noFill/>
        </p:spPr>
        <p:txBody>
          <a:bodyPr wrap="none" rtlCol="0">
            <a:spAutoFit/>
          </a:bodyPr>
          <a:lstStyle/>
          <a:p>
            <a:r>
              <a:rPr lang="en-US" sz="1200" dirty="0">
                <a:hlinkClick r:id="rId4"/>
              </a:rPr>
              <a:t>https://commons.wikimedia.org/wiki/File:Pluja_àcida_USA_1985.jpg</a:t>
            </a:r>
            <a:endParaRPr lang="en-US" sz="1200" dirty="0"/>
          </a:p>
        </p:txBody>
      </p:sp>
    </p:spTree>
    <p:extLst>
      <p:ext uri="{BB962C8B-B14F-4D97-AF65-F5344CB8AC3E}">
        <p14:creationId xmlns:p14="http://schemas.microsoft.com/office/powerpoint/2010/main" val="27152081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87C6A3-80B7-CF49-8D74-9C66AA31D7FE}"/>
              </a:ext>
            </a:extLst>
          </p:cNvPr>
          <p:cNvPicPr>
            <a:picLocks noChangeAspect="1"/>
          </p:cNvPicPr>
          <p:nvPr/>
        </p:nvPicPr>
        <p:blipFill>
          <a:blip r:embed="rId3"/>
          <a:stretch>
            <a:fillRect/>
          </a:stretch>
        </p:blipFill>
        <p:spPr>
          <a:xfrm>
            <a:off x="0" y="474144"/>
            <a:ext cx="9144000" cy="5909711"/>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b="-3905"/>
          <a:stretch/>
        </p:blipFill>
        <p:spPr>
          <a:xfrm>
            <a:off x="7955280" y="3657600"/>
            <a:ext cx="1188720" cy="2971800"/>
          </a:xfrm>
          <a:prstGeom prst="rect">
            <a:avLst/>
          </a:prstGeom>
        </p:spPr>
      </p:pic>
      <p:sp>
        <p:nvSpPr>
          <p:cNvPr id="9" name="Text Box 4"/>
          <p:cNvSpPr txBox="1">
            <a:spLocks noChangeArrowheads="1"/>
          </p:cNvSpPr>
          <p:nvPr/>
        </p:nvSpPr>
        <p:spPr bwMode="auto">
          <a:xfrm>
            <a:off x="90311" y="6324600"/>
            <a:ext cx="7910689" cy="369332"/>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Improvements from 1985 to 2015. Enactment of 1990 Clean Air Act</a:t>
            </a:r>
            <a:endParaRPr lang="en-US" sz="1800" b="1" i="1" dirty="0"/>
          </a:p>
        </p:txBody>
      </p:sp>
      <p:sp>
        <p:nvSpPr>
          <p:cNvPr id="10" name="Text Box 4"/>
          <p:cNvSpPr txBox="1">
            <a:spLocks noChangeArrowheads="1"/>
          </p:cNvSpPr>
          <p:nvPr/>
        </p:nvSpPr>
        <p:spPr bwMode="auto">
          <a:xfrm>
            <a:off x="1828800" y="438090"/>
            <a:ext cx="6858000" cy="707886"/>
          </a:xfrm>
          <a:prstGeom prst="rect">
            <a:avLst/>
          </a:prstGeom>
          <a:solidFill>
            <a:schemeClr val="bg1"/>
          </a:solidFill>
          <a:ln>
            <a:noFill/>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Annual pH of Precipitation Weighted by Volume in 2015</a:t>
            </a:r>
          </a:p>
          <a:p>
            <a:pPr eaLnBrk="1" hangingPunct="1"/>
            <a:endParaRPr lang="en-US" sz="2000" b="1" i="1" dirty="0"/>
          </a:p>
        </p:txBody>
      </p:sp>
      <p:sp>
        <p:nvSpPr>
          <p:cNvPr id="8" name="TextBox 7">
            <a:extLst>
              <a:ext uri="{FF2B5EF4-FFF2-40B4-BE49-F238E27FC236}">
                <a16:creationId xmlns:a16="http://schemas.microsoft.com/office/drawing/2014/main" id="{2AC40B64-F4DE-FD48-9745-30BBAFE2F1E7}"/>
              </a:ext>
            </a:extLst>
          </p:cNvPr>
          <p:cNvSpPr txBox="1"/>
          <p:nvPr/>
        </p:nvSpPr>
        <p:spPr>
          <a:xfrm>
            <a:off x="89912" y="5943600"/>
            <a:ext cx="4786888" cy="276999"/>
          </a:xfrm>
          <a:prstGeom prst="rect">
            <a:avLst/>
          </a:prstGeom>
          <a:noFill/>
        </p:spPr>
        <p:txBody>
          <a:bodyPr wrap="none" rtlCol="0">
            <a:spAutoFit/>
          </a:bodyPr>
          <a:lstStyle/>
          <a:p>
            <a:r>
              <a:rPr lang="en-US" sz="1200" dirty="0">
                <a:hlinkClick r:id="rId5"/>
              </a:rPr>
              <a:t>https://commons.wikimedia.org/wiki/File:Pluja_àcida_USA_2015.jpg</a:t>
            </a:r>
            <a:endParaRPr lang="en-US" sz="1200" dirty="0"/>
          </a:p>
        </p:txBody>
      </p:sp>
    </p:spTree>
    <p:extLst>
      <p:ext uri="{BB962C8B-B14F-4D97-AF65-F5344CB8AC3E}">
        <p14:creationId xmlns:p14="http://schemas.microsoft.com/office/powerpoint/2010/main" val="11935216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152400" y="76200"/>
            <a:ext cx="4114800" cy="1143000"/>
          </a:xfrm>
        </p:spPr>
        <p:txBody>
          <a:bodyPr/>
          <a:lstStyle/>
          <a:p>
            <a:pPr eaLnBrk="1" hangingPunct="1"/>
            <a:r>
              <a:rPr lang="en-US" sz="3200" b="1" dirty="0">
                <a:latin typeface="Arial" charset="0"/>
                <a:ea typeface="ＭＳ Ｐゴシック" charset="0"/>
                <a:cs typeface="ＭＳ Ｐゴシック" charset="0"/>
              </a:rPr>
              <a:t>Acid Rain Impacts</a:t>
            </a:r>
          </a:p>
        </p:txBody>
      </p:sp>
      <p:sp>
        <p:nvSpPr>
          <p:cNvPr id="123908" name="Text Box 4"/>
          <p:cNvSpPr txBox="1">
            <a:spLocks noChangeArrowheads="1"/>
          </p:cNvSpPr>
          <p:nvPr/>
        </p:nvSpPr>
        <p:spPr bwMode="auto">
          <a:xfrm>
            <a:off x="4800600" y="381000"/>
            <a:ext cx="3902075" cy="6417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Aft>
                <a:spcPts val="1400"/>
              </a:spcAft>
            </a:pPr>
            <a:r>
              <a:rPr lang="en-US" sz="1800" b="1" dirty="0"/>
              <a:t>Freshwater aquatic ecosystems are particularly sensitive to changes in acidity.</a:t>
            </a:r>
          </a:p>
          <a:p>
            <a:pPr eaLnBrk="1" hangingPunct="1">
              <a:spcAft>
                <a:spcPts val="1400"/>
              </a:spcAft>
            </a:pPr>
            <a:r>
              <a:rPr lang="en-US" sz="1800" b="1" i="1" dirty="0"/>
              <a:t>Many small lakes in New York’s Adirondack Park are no longer able to support fish populations.</a:t>
            </a:r>
          </a:p>
          <a:p>
            <a:pPr eaLnBrk="1" hangingPunct="1">
              <a:spcAft>
                <a:spcPts val="1400"/>
              </a:spcAft>
            </a:pPr>
            <a:endParaRPr lang="en-US" sz="1800" b="1" i="1" dirty="0"/>
          </a:p>
          <a:p>
            <a:pPr eaLnBrk="1" hangingPunct="1">
              <a:spcAft>
                <a:spcPts val="1400"/>
              </a:spcAft>
            </a:pPr>
            <a:endParaRPr lang="en-US" sz="1800" b="1" i="1" dirty="0"/>
          </a:p>
          <a:p>
            <a:pPr eaLnBrk="1" hangingPunct="1">
              <a:spcAft>
                <a:spcPts val="1400"/>
              </a:spcAft>
            </a:pPr>
            <a:endParaRPr lang="en-US" sz="1800" b="1" i="1" dirty="0"/>
          </a:p>
          <a:p>
            <a:pPr eaLnBrk="1" hangingPunct="1">
              <a:spcAft>
                <a:spcPts val="1400"/>
              </a:spcAft>
            </a:pPr>
            <a:endParaRPr lang="en-US" sz="1800" b="1" i="1" dirty="0"/>
          </a:p>
          <a:p>
            <a:pPr eaLnBrk="1" hangingPunct="1">
              <a:spcAft>
                <a:spcPts val="1400"/>
              </a:spcAft>
            </a:pPr>
            <a:endParaRPr lang="en-US" sz="1800" b="1" dirty="0"/>
          </a:p>
          <a:p>
            <a:pPr eaLnBrk="1" hangingPunct="1">
              <a:spcAft>
                <a:spcPts val="1400"/>
              </a:spcAft>
            </a:pPr>
            <a:endParaRPr lang="en-US" sz="1800" b="1" dirty="0"/>
          </a:p>
          <a:p>
            <a:pPr eaLnBrk="1" hangingPunct="1">
              <a:spcAft>
                <a:spcPts val="1400"/>
              </a:spcAft>
            </a:pPr>
            <a:endParaRPr lang="en-US" sz="1800" b="1" dirty="0"/>
          </a:p>
          <a:p>
            <a:pPr eaLnBrk="1" hangingPunct="1">
              <a:spcAft>
                <a:spcPts val="1400"/>
              </a:spcAft>
            </a:pPr>
            <a:r>
              <a:rPr lang="en-US" sz="1800" b="1" dirty="0"/>
              <a:t>In many eastern U.S. forests,   acid rain has lead to severe tree damage by changing the soil chemistry.</a:t>
            </a:r>
          </a:p>
        </p:txBody>
      </p:sp>
      <p:sp>
        <p:nvSpPr>
          <p:cNvPr id="123909" name="Text Box 5"/>
          <p:cNvSpPr txBox="1">
            <a:spLocks noChangeArrowheads="1"/>
          </p:cNvSpPr>
          <p:nvPr/>
        </p:nvSpPr>
        <p:spPr bwMode="auto">
          <a:xfrm>
            <a:off x="533400" y="5906869"/>
            <a:ext cx="32004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dirty="0"/>
              <a:t>Damaged trees in the  Great Smoky Mountains</a:t>
            </a:r>
          </a:p>
        </p:txBody>
      </p:sp>
      <p:grpSp>
        <p:nvGrpSpPr>
          <p:cNvPr id="7" name="Group 6"/>
          <p:cNvGrpSpPr/>
          <p:nvPr/>
        </p:nvGrpSpPr>
        <p:grpSpPr>
          <a:xfrm>
            <a:off x="110327" y="1219200"/>
            <a:ext cx="4233073" cy="4584658"/>
            <a:chOff x="110327" y="1219200"/>
            <a:chExt cx="4233073" cy="4584658"/>
          </a:xfrm>
        </p:grpSpPr>
        <p:pic>
          <p:nvPicPr>
            <p:cNvPr id="10" name="Picture 9"/>
            <p:cNvPicPr>
              <a:picLocks noChangeAspect="1"/>
            </p:cNvPicPr>
            <p:nvPr/>
          </p:nvPicPr>
          <p:blipFill>
            <a:blip r:embed="rId3"/>
            <a:stretch>
              <a:fillRect/>
            </a:stretch>
          </p:blipFill>
          <p:spPr>
            <a:xfrm>
              <a:off x="110327" y="1219200"/>
              <a:ext cx="4233073" cy="4584658"/>
            </a:xfrm>
            <a:prstGeom prst="rect">
              <a:avLst/>
            </a:prstGeom>
          </p:spPr>
        </p:pic>
        <p:sp>
          <p:nvSpPr>
            <p:cNvPr id="5" name="TextBox 4"/>
            <p:cNvSpPr txBox="1"/>
            <p:nvPr/>
          </p:nvSpPr>
          <p:spPr>
            <a:xfrm>
              <a:off x="182282" y="3464943"/>
              <a:ext cx="4114800" cy="253916"/>
            </a:xfrm>
            <a:prstGeom prst="rect">
              <a:avLst/>
            </a:prstGeom>
            <a:noFill/>
          </p:spPr>
          <p:txBody>
            <a:bodyPr wrap="square" rtlCol="0">
              <a:spAutoFit/>
            </a:bodyPr>
            <a:lstStyle/>
            <a:p>
              <a:r>
                <a:rPr lang="en-US" sz="1050" dirty="0">
                  <a:hlinkClick r:id="rId4"/>
                </a:rPr>
                <a:t>http://</a:t>
              </a:r>
              <a:r>
                <a:rPr lang="en-US" sz="1050" dirty="0" err="1">
                  <a:hlinkClick r:id="rId4"/>
                </a:rPr>
                <a:t>people.emich.edu</a:t>
              </a:r>
              <a:r>
                <a:rPr lang="en-US" sz="1050" dirty="0">
                  <a:hlinkClick r:id="rId4"/>
                </a:rPr>
                <a:t>/mcliffo1/</a:t>
              </a:r>
              <a:r>
                <a:rPr lang="en-US" sz="1050" dirty="0" err="1">
                  <a:hlinkClick r:id="rId4"/>
                </a:rPr>
                <a:t>PollutionWebquest</a:t>
              </a:r>
              <a:r>
                <a:rPr lang="en-US" sz="1050" dirty="0">
                  <a:hlinkClick r:id="rId4"/>
                </a:rPr>
                <a:t>/</a:t>
              </a:r>
              <a:r>
                <a:rPr lang="en-US" sz="1050" dirty="0" err="1">
                  <a:hlinkClick r:id="rId4"/>
                </a:rPr>
                <a:t>AcidRain.html</a:t>
              </a:r>
              <a:endParaRPr lang="en-US" sz="1050" dirty="0"/>
            </a:p>
          </p:txBody>
        </p:sp>
      </p:grpSp>
      <p:pic>
        <p:nvPicPr>
          <p:cNvPr id="8" name="Picture 7"/>
          <p:cNvPicPr>
            <a:picLocks noChangeAspect="1"/>
          </p:cNvPicPr>
          <p:nvPr/>
        </p:nvPicPr>
        <p:blipFill>
          <a:blip r:embed="rId5"/>
          <a:stretch>
            <a:fillRect/>
          </a:stretch>
        </p:blipFill>
        <p:spPr>
          <a:xfrm>
            <a:off x="4495800" y="2404531"/>
            <a:ext cx="4470400" cy="2909977"/>
          </a:xfrm>
          <a:prstGeom prst="rect">
            <a:avLst/>
          </a:prstGeom>
        </p:spPr>
      </p:pic>
      <p:sp>
        <p:nvSpPr>
          <p:cNvPr id="2" name="TextBox 1"/>
          <p:cNvSpPr txBox="1"/>
          <p:nvPr/>
        </p:nvSpPr>
        <p:spPr>
          <a:xfrm>
            <a:off x="4724400" y="5283197"/>
            <a:ext cx="4070345" cy="277000"/>
          </a:xfrm>
          <a:prstGeom prst="rect">
            <a:avLst/>
          </a:prstGeom>
          <a:noFill/>
        </p:spPr>
        <p:txBody>
          <a:bodyPr wrap="none" rtlCol="0">
            <a:spAutoFit/>
          </a:bodyPr>
          <a:lstStyle/>
          <a:p>
            <a:r>
              <a:rPr lang="en-US" sz="1200" dirty="0">
                <a:hlinkClick r:id="rId6"/>
              </a:rPr>
              <a:t>https://commons.wikimedia.org/wiki/File:Waterspecies.gif</a:t>
            </a:r>
            <a:endParaRPr lang="en-US" sz="1200" dirty="0"/>
          </a:p>
        </p:txBody>
      </p:sp>
    </p:spTree>
    <p:extLst>
      <p:ext uri="{BB962C8B-B14F-4D97-AF65-F5344CB8AC3E}">
        <p14:creationId xmlns:p14="http://schemas.microsoft.com/office/powerpoint/2010/main" val="10513676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Acid Rain Effects on </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Buildings and Monuments</a:t>
            </a:r>
          </a:p>
        </p:txBody>
      </p:sp>
      <p:pic>
        <p:nvPicPr>
          <p:cNvPr id="130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1790700"/>
            <a:ext cx="3457575" cy="3733800"/>
          </a:xfrm>
          <a:prstGeom prst="rect">
            <a:avLst/>
          </a:prstGeom>
          <a:noFill/>
          <a:ln w="25400">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130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00600" y="1752600"/>
            <a:ext cx="3527425" cy="3810000"/>
          </a:xfrm>
          <a:prstGeom prst="rect">
            <a:avLst/>
          </a:prstGeom>
          <a:noFill/>
          <a:ln w="25400">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130053" name="Text Box 5"/>
          <p:cNvSpPr txBox="1">
            <a:spLocks noChangeArrowheads="1"/>
          </p:cNvSpPr>
          <p:nvPr/>
        </p:nvSpPr>
        <p:spPr bwMode="auto">
          <a:xfrm>
            <a:off x="746125" y="5599113"/>
            <a:ext cx="33718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a:t>Sandstone figure in Germany</a:t>
            </a:r>
          </a:p>
          <a:p>
            <a:pPr algn="ctr" eaLnBrk="1" hangingPunct="1"/>
            <a:r>
              <a:rPr lang="en-US" sz="1800" b="1"/>
              <a:t>1908</a:t>
            </a:r>
          </a:p>
        </p:txBody>
      </p:sp>
      <p:sp>
        <p:nvSpPr>
          <p:cNvPr id="130054" name="Text Box 6"/>
          <p:cNvSpPr txBox="1">
            <a:spLocks noChangeArrowheads="1"/>
          </p:cNvSpPr>
          <p:nvPr/>
        </p:nvSpPr>
        <p:spPr bwMode="auto">
          <a:xfrm>
            <a:off x="5943600" y="5562600"/>
            <a:ext cx="14922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a:t>Same figure</a:t>
            </a:r>
          </a:p>
          <a:p>
            <a:pPr algn="ctr" eaLnBrk="1" hangingPunct="1"/>
            <a:r>
              <a:rPr lang="en-US" sz="1800" b="1"/>
              <a:t>1968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304800" y="213708"/>
            <a:ext cx="8534400" cy="1470025"/>
          </a:xfrm>
        </p:spPr>
        <p:txBody>
          <a:bodyPr/>
          <a:lstStyle/>
          <a:p>
            <a:pPr eaLnBrk="1" hangingPunct="1"/>
            <a:r>
              <a:rPr lang="en-US" sz="3200" b="1" dirty="0">
                <a:latin typeface="Arial" charset="0"/>
                <a:ea typeface="ＭＳ Ｐゴシック" charset="0"/>
                <a:cs typeface="ＭＳ Ｐゴシック" charset="0"/>
              </a:rPr>
              <a:t>Reducing Acid Rain</a:t>
            </a:r>
          </a:p>
        </p:txBody>
      </p:sp>
      <p:sp>
        <p:nvSpPr>
          <p:cNvPr id="125955" name="Rectangle 3"/>
          <p:cNvSpPr>
            <a:spLocks noGrp="1" noChangeArrowheads="1"/>
          </p:cNvSpPr>
          <p:nvPr>
            <p:ph type="subTitle" idx="1"/>
          </p:nvPr>
        </p:nvSpPr>
        <p:spPr>
          <a:xfrm>
            <a:off x="304800" y="1905000"/>
            <a:ext cx="8610600" cy="1752600"/>
          </a:xfrm>
        </p:spPr>
        <p:txBody>
          <a:bodyPr/>
          <a:lstStyle/>
          <a:p>
            <a:pPr algn="l" eaLnBrk="1" hangingPunct="1">
              <a:lnSpc>
                <a:spcPct val="80000"/>
              </a:lnSpc>
            </a:pPr>
            <a:r>
              <a:rPr lang="en-US" sz="2800" b="1" u="sng" dirty="0">
                <a:latin typeface="Arial" charset="0"/>
                <a:ea typeface="ＭＳ Ｐゴシック" charset="0"/>
                <a:cs typeface="ＭＳ Ｐゴシック" charset="0"/>
              </a:rPr>
              <a:t>Main Sources:</a:t>
            </a:r>
            <a:endParaRPr lang="en-US" sz="2800" b="1" dirty="0">
              <a:latin typeface="Arial" charset="0"/>
              <a:ea typeface="ＭＳ Ｐゴシック" charset="0"/>
              <a:cs typeface="ＭＳ Ｐゴシック" charset="0"/>
            </a:endParaRPr>
          </a:p>
          <a:p>
            <a:pPr algn="l" eaLnBrk="1" hangingPunct="1">
              <a:lnSpc>
                <a:spcPct val="80000"/>
              </a:lnSpc>
            </a:pPr>
            <a:r>
              <a:rPr lang="en-US" sz="2400" b="1" dirty="0">
                <a:latin typeface="Arial" charset="0"/>
                <a:ea typeface="ＭＳ Ｐゴシック" charset="0"/>
                <a:cs typeface="ＭＳ Ｐゴシック" charset="0"/>
              </a:rPr>
              <a:t>Power plants and automobiles </a:t>
            </a:r>
          </a:p>
          <a:p>
            <a:pPr algn="l" eaLnBrk="1" hangingPunct="1">
              <a:lnSpc>
                <a:spcPct val="80000"/>
              </a:lnSpc>
            </a:pPr>
            <a:endParaRPr lang="en-US" sz="2800" b="1" dirty="0">
              <a:latin typeface="Arial" charset="0"/>
              <a:ea typeface="ＭＳ Ｐゴシック" charset="0"/>
              <a:cs typeface="ＭＳ Ｐゴシック" charset="0"/>
            </a:endParaRPr>
          </a:p>
          <a:p>
            <a:pPr algn="l"/>
            <a:r>
              <a:rPr lang="en-US" sz="2800" b="1" u="sng" dirty="0"/>
              <a:t>What can you do?</a:t>
            </a:r>
          </a:p>
          <a:p>
            <a:pPr algn="l"/>
            <a:r>
              <a:rPr lang="en-US" sz="2400" b="1" dirty="0"/>
              <a:t>Turn off “stuff” when not in use; use only when needed.</a:t>
            </a:r>
          </a:p>
          <a:p>
            <a:pPr algn="l"/>
            <a:r>
              <a:rPr lang="en-US" sz="2400" b="1" dirty="0"/>
              <a:t>Use and demand energy efficient products.</a:t>
            </a:r>
          </a:p>
          <a:p>
            <a:pPr algn="l"/>
            <a:r>
              <a:rPr lang="en-US" sz="2400" b="1" dirty="0"/>
              <a:t>Use electronic gadgets only when you need them.</a:t>
            </a:r>
          </a:p>
          <a:p>
            <a:pPr algn="l"/>
            <a:r>
              <a:rPr lang="en-US" sz="2400" b="1" dirty="0"/>
              <a:t>Carpool, use public transportation, walk or bicycle.</a:t>
            </a:r>
          </a:p>
          <a:p>
            <a:pPr algn="l"/>
            <a:r>
              <a:rPr lang="en-US" sz="2400" b="1" dirty="0"/>
              <a:t>Drive low </a:t>
            </a:r>
            <a:r>
              <a:rPr lang="en-US" sz="2400" b="1" dirty="0" err="1"/>
              <a:t>NO</a:t>
            </a:r>
            <a:r>
              <a:rPr lang="en-US" sz="2400" b="1" baseline="-25000" dirty="0" err="1"/>
              <a:t>x</a:t>
            </a:r>
            <a:r>
              <a:rPr lang="en-US" sz="2400" b="1" dirty="0"/>
              <a:t> emissions, properly maintained cars.</a:t>
            </a:r>
          </a:p>
        </p:txBody>
      </p:sp>
    </p:spTree>
    <p:extLst>
      <p:ext uri="{BB962C8B-B14F-4D97-AF65-F5344CB8AC3E}">
        <p14:creationId xmlns:p14="http://schemas.microsoft.com/office/powerpoint/2010/main" val="2147962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65112"/>
            <a:ext cx="8229600" cy="563563"/>
          </a:xfrm>
        </p:spPr>
        <p:txBody>
          <a:bodyPr/>
          <a:lstStyle/>
          <a:p>
            <a:r>
              <a:rPr lang="en-US" sz="2800" b="1">
                <a:latin typeface="Arial" charset="0"/>
                <a:ea typeface="ＭＳ Ｐゴシック" charset="0"/>
                <a:cs typeface="ＭＳ Ｐゴシック" charset="0"/>
              </a:rPr>
              <a:t>Summary of Air Pollution</a:t>
            </a:r>
          </a:p>
        </p:txBody>
      </p:sp>
      <p:sp>
        <p:nvSpPr>
          <p:cNvPr id="132099" name="Text Box 3"/>
          <p:cNvSpPr txBox="1">
            <a:spLocks noChangeArrowheads="1"/>
          </p:cNvSpPr>
          <p:nvPr/>
        </p:nvSpPr>
        <p:spPr bwMode="auto">
          <a:xfrm>
            <a:off x="365125" y="950912"/>
            <a:ext cx="8397875" cy="5602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Primary air pollutants include particulate matter PM, sulfur dioxide SO</a:t>
            </a:r>
            <a:r>
              <a:rPr lang="en-US" sz="2000" b="1" baseline="-25000" dirty="0"/>
              <a:t>2</a:t>
            </a:r>
            <a:r>
              <a:rPr lang="en-US" sz="2000" b="1" dirty="0"/>
              <a:t>, carbon monoxide CO, nitrogen oxides NO</a:t>
            </a:r>
            <a:r>
              <a:rPr lang="en-US" sz="2000" b="1" baseline="-25000" dirty="0"/>
              <a:t>X</a:t>
            </a:r>
            <a:r>
              <a:rPr lang="en-US" sz="2000" b="1" dirty="0"/>
              <a:t>, and volatile organic compounds VOC.  These are largely the result of fuel combustion processes.</a:t>
            </a:r>
          </a:p>
          <a:p>
            <a:pPr eaLnBrk="1" hangingPunct="1"/>
            <a:endParaRPr lang="en-US" sz="2000" b="1" dirty="0"/>
          </a:p>
          <a:p>
            <a:pPr eaLnBrk="1" hangingPunct="1"/>
            <a:endParaRPr lang="en-US" sz="2000" b="1" dirty="0"/>
          </a:p>
          <a:p>
            <a:pPr eaLnBrk="1" hangingPunct="1"/>
            <a:r>
              <a:rPr lang="en-US" sz="2000" b="1" dirty="0"/>
              <a:t>Pollution knows no boundaries. Global problem.</a:t>
            </a:r>
          </a:p>
          <a:p>
            <a:pPr eaLnBrk="1" hangingPunct="1"/>
            <a:endParaRPr lang="en-US" sz="2000" b="1" dirty="0"/>
          </a:p>
          <a:p>
            <a:pPr eaLnBrk="1" hangingPunct="1"/>
            <a:endParaRPr lang="en-US" sz="2000" b="1" dirty="0"/>
          </a:p>
          <a:p>
            <a:pPr eaLnBrk="1" hangingPunct="1"/>
            <a:r>
              <a:rPr lang="en-US" sz="2000" b="1" dirty="0"/>
              <a:t>London-type smog is caused by particles and sulfur from coal burning.  It is more prevalent in the eastern U.S.</a:t>
            </a:r>
          </a:p>
          <a:p>
            <a:pPr eaLnBrk="1" hangingPunct="1"/>
            <a:endParaRPr lang="en-US" sz="2000" b="1" dirty="0"/>
          </a:p>
          <a:p>
            <a:pPr eaLnBrk="1" hangingPunct="1"/>
            <a:endParaRPr lang="en-US" sz="2000" b="1" dirty="0"/>
          </a:p>
          <a:p>
            <a:pPr eaLnBrk="1" hangingPunct="1"/>
            <a:r>
              <a:rPr lang="en-US" sz="2000" b="1" dirty="0"/>
              <a:t>Photochemical smog (or L.A.-type smog) is caused by chemical reactions involving nitrogen oxides and volatile organic compounds.  It is found in regions with sunny climates since sunlight is necessary for the ozone creation.</a:t>
            </a:r>
          </a:p>
          <a:p>
            <a:pPr eaLnBrk="1" hangingPunct="1"/>
            <a:endParaRPr lang="en-US" sz="1800" b="1"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44475"/>
            <a:ext cx="8229600" cy="563563"/>
          </a:xfrm>
        </p:spPr>
        <p:txBody>
          <a:bodyPr/>
          <a:lstStyle/>
          <a:p>
            <a:r>
              <a:rPr lang="en-US" sz="2800" b="1" dirty="0">
                <a:latin typeface="Arial" charset="0"/>
                <a:ea typeface="ＭＳ Ｐゴシック" charset="0"/>
                <a:cs typeface="ＭＳ Ｐゴシック" charset="0"/>
              </a:rPr>
              <a:t>Summary of Air Pollution</a:t>
            </a:r>
          </a:p>
        </p:txBody>
      </p:sp>
      <p:sp>
        <p:nvSpPr>
          <p:cNvPr id="134147" name="Text Box 3"/>
          <p:cNvSpPr txBox="1">
            <a:spLocks noChangeArrowheads="1"/>
          </p:cNvSpPr>
          <p:nvPr/>
        </p:nvSpPr>
        <p:spPr bwMode="auto">
          <a:xfrm>
            <a:off x="381000" y="930275"/>
            <a:ext cx="8397875" cy="4708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Every major city in the Southwest U.S. suffers from a photochemical smog problem because of meteorological conditions that trap air over the metro areas for long periods of time.  These include: </a:t>
            </a:r>
          </a:p>
          <a:p>
            <a:pPr eaLnBrk="1" hangingPunct="1"/>
            <a:r>
              <a:rPr lang="en-US" sz="2000" b="1" dirty="0"/>
              <a:t>		1) weak winds </a:t>
            </a:r>
          </a:p>
          <a:p>
            <a:pPr eaLnBrk="1" hangingPunct="1"/>
            <a:r>
              <a:rPr lang="en-US" sz="2000" b="1" dirty="0"/>
              <a:t>		2) subsidence inversions</a:t>
            </a:r>
          </a:p>
          <a:p>
            <a:pPr eaLnBrk="1" hangingPunct="1"/>
            <a:r>
              <a:rPr lang="en-US" sz="2000" b="1" dirty="0"/>
              <a:t>		3) location in a basin or valley</a:t>
            </a:r>
          </a:p>
          <a:p>
            <a:pPr eaLnBrk="1" hangingPunct="1"/>
            <a:endParaRPr lang="en-US" sz="2000" b="1" dirty="0"/>
          </a:p>
          <a:p>
            <a:pPr eaLnBrk="1" hangingPunct="1"/>
            <a:endParaRPr lang="en-US" sz="2000" b="1" dirty="0"/>
          </a:p>
          <a:p>
            <a:pPr eaLnBrk="1" hangingPunct="1"/>
            <a:r>
              <a:rPr lang="en-US" sz="2000" b="1" dirty="0"/>
              <a:t>Air quality standards are defined by the federal government.  </a:t>
            </a:r>
          </a:p>
          <a:p>
            <a:pPr eaLnBrk="1" hangingPunct="1"/>
            <a:endParaRPr lang="en-US" sz="2000" b="1" dirty="0"/>
          </a:p>
          <a:p>
            <a:pPr eaLnBrk="1" hangingPunct="1"/>
            <a:endParaRPr lang="en-US" sz="2000" b="1" dirty="0"/>
          </a:p>
          <a:p>
            <a:pPr eaLnBrk="1" hangingPunct="1"/>
            <a:r>
              <a:rPr lang="en-US" sz="2000" b="1" dirty="0"/>
              <a:t>Air pollution has numerous negative effects on human health.  The air quality index AQI of EPA gives a guide for the health effects of pollution and recommended actions.</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228600"/>
            <a:ext cx="8229600" cy="639763"/>
          </a:xfrm>
        </p:spPr>
        <p:txBody>
          <a:bodyPr/>
          <a:lstStyle/>
          <a:p>
            <a:r>
              <a:rPr lang="en-US" sz="2800" b="1" dirty="0">
                <a:latin typeface="Arial" charset="0"/>
                <a:ea typeface="ＭＳ Ｐゴシック" charset="0"/>
                <a:cs typeface="ＭＳ Ｐゴシック" charset="0"/>
              </a:rPr>
              <a:t>Summary of Acid Rain</a:t>
            </a:r>
          </a:p>
        </p:txBody>
      </p:sp>
      <p:sp>
        <p:nvSpPr>
          <p:cNvPr id="136195" name="Text Box 3"/>
          <p:cNvSpPr txBox="1">
            <a:spLocks noChangeArrowheads="1"/>
          </p:cNvSpPr>
          <p:nvPr/>
        </p:nvSpPr>
        <p:spPr bwMode="auto">
          <a:xfrm>
            <a:off x="304800" y="1001713"/>
            <a:ext cx="86106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Acid rain is about 10 times more acidic than normal rain. It forms when sulfur dioxide and nitrogen oxides interact within a cloud water drop.  </a:t>
            </a:r>
          </a:p>
          <a:p>
            <a:pPr eaLnBrk="1" hangingPunct="1"/>
            <a:endParaRPr lang="en-US" sz="2000" b="1" dirty="0"/>
          </a:p>
          <a:p>
            <a:pPr eaLnBrk="1" hangingPunct="1"/>
            <a:endParaRPr lang="en-US" sz="2000" b="1" dirty="0"/>
          </a:p>
          <a:p>
            <a:pPr eaLnBrk="1" hangingPunct="1"/>
            <a:r>
              <a:rPr lang="en-US" sz="2000" b="1" dirty="0"/>
              <a:t>Acid rain occurs downwind of pollution sources (mainly coal plants).  It causes damage to forests, aquatic ecosystems, and buildings and monuments.</a:t>
            </a:r>
          </a:p>
          <a:p>
            <a:pPr eaLnBrk="1" hangingPunct="1"/>
            <a:endParaRPr lang="en-US" sz="2000" b="1" dirty="0"/>
          </a:p>
          <a:p>
            <a:pPr eaLnBrk="1" hangingPunct="1"/>
            <a:endParaRPr lang="en-US" sz="2000" b="1" dirty="0"/>
          </a:p>
          <a:p>
            <a:pPr eaLnBrk="1" hangingPunct="1"/>
            <a:r>
              <a:rPr lang="en-US" sz="2000" b="1" dirty="0"/>
              <a:t>Acid rain provides unequivocal evidence that air pollution from anthropogenic activities can affect large regions downwind of     point sources of pollution.</a:t>
            </a:r>
          </a:p>
          <a:p>
            <a:pPr eaLnBrk="1" hangingPunct="1"/>
            <a:endParaRPr lang="en-US" sz="2000" b="1" dirty="0"/>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b="1" dirty="0">
                <a:solidFill>
                  <a:srgbClr val="000000"/>
                </a:solidFill>
                <a:latin typeface="Times" charset="0"/>
                <a:ea typeface="ＭＳ Ｐゴシック" charset="0"/>
                <a:cs typeface="ＭＳ Ｐゴシック" charset="0"/>
              </a:rPr>
              <a:t>Assignment for Next Lecture</a:t>
            </a:r>
            <a:br>
              <a:rPr lang="en-US" sz="4000" b="1" dirty="0">
                <a:solidFill>
                  <a:srgbClr val="FF0000"/>
                </a:solidFill>
                <a:latin typeface="Times" charset="0"/>
                <a:ea typeface="ＭＳ Ｐゴシック" charset="0"/>
                <a:cs typeface="ＭＳ Ｐゴシック" charset="0"/>
              </a:rPr>
            </a:br>
            <a:r>
              <a:rPr lang="en-US" sz="3600" b="1" i="1" dirty="0">
                <a:solidFill>
                  <a:srgbClr val="FF0000"/>
                </a:solidFill>
                <a:latin typeface="Times" charset="0"/>
                <a:ea typeface="ＭＳ Ｐゴシック" charset="0"/>
                <a:cs typeface="ＭＳ Ｐゴシック" charset="0"/>
              </a:rPr>
              <a:t>Ozone Hole, Climate Change</a:t>
            </a:r>
            <a:endParaRPr lang="en-US" sz="4000" b="1" dirty="0">
              <a:latin typeface="Arial" charset="0"/>
              <a:ea typeface="ＭＳ Ｐゴシック" charset="0"/>
              <a:cs typeface="ＭＳ Ｐゴシック" charset="0"/>
            </a:endParaRPr>
          </a:p>
        </p:txBody>
      </p:sp>
      <p:sp>
        <p:nvSpPr>
          <p:cNvPr id="163843" name="Rectangle 3"/>
          <p:cNvSpPr>
            <a:spLocks noGrp="1" noChangeArrowheads="1"/>
          </p:cNvSpPr>
          <p:nvPr>
            <p:ph type="body" idx="1"/>
          </p:nvPr>
        </p:nvSpPr>
        <p:spPr/>
        <p:txBody>
          <a:bodyPr/>
          <a:lstStyle/>
          <a:p>
            <a:pPr>
              <a:lnSpc>
                <a:spcPct val="90000"/>
              </a:lnSpc>
            </a:pPr>
            <a:r>
              <a:rPr lang="en-US" sz="2800" b="1" dirty="0">
                <a:solidFill>
                  <a:srgbClr val="000090"/>
                </a:solidFill>
                <a:latin typeface="Times" charset="0"/>
                <a:ea typeface="ＭＳ Ｐゴシック" charset="0"/>
                <a:cs typeface="ＭＳ Ｐゴシック" charset="0"/>
              </a:rPr>
              <a:t>Reading-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438-442;</a:t>
            </a:r>
            <a:r>
              <a:rPr lang="en-US" dirty="0">
                <a:solidFill>
                  <a:srgbClr val="000000"/>
                </a:solidFill>
                <a:latin typeface="Times"/>
                <a:ea typeface="ＭＳ Ｐゴシック" charset="0"/>
                <a:cs typeface="Times"/>
              </a:rPr>
              <a:t> </a:t>
            </a:r>
          </a:p>
          <a:p>
            <a:pPr lvl="1">
              <a:lnSpc>
                <a:spcPct val="90000"/>
              </a:lnSpc>
              <a:buFontTx/>
              <a:buNone/>
            </a:pPr>
            <a:r>
              <a:rPr lang="en-US" dirty="0">
                <a:solidFill>
                  <a:srgbClr val="000000"/>
                </a:solidFill>
                <a:latin typeface="Times"/>
                <a:ea typeface="ＭＳ Ｐゴシック" charset="0"/>
                <a:cs typeface="Times"/>
              </a:rPr>
              <a:t>Pg. </a:t>
            </a:r>
            <a:r>
              <a:rPr lang="en-US" dirty="0">
                <a:latin typeface="Times"/>
                <a:cs typeface="Times"/>
              </a:rPr>
              <a:t>397-428</a:t>
            </a:r>
            <a:endParaRPr lang="en-US" dirty="0">
              <a:solidFill>
                <a:srgbClr val="000000"/>
              </a:solidFill>
              <a:latin typeface="Times"/>
              <a:ea typeface="ＭＳ Ｐゴシック" charset="0"/>
              <a:cs typeface="Times"/>
            </a:endParaRPr>
          </a:p>
          <a:p>
            <a:pPr>
              <a:lnSpc>
                <a:spcPct val="90000"/>
              </a:lnSpc>
              <a:buFontTx/>
              <a:buNone/>
            </a:pPr>
            <a:endParaRPr lang="en-US" sz="2800" dirty="0">
              <a:latin typeface="Times" charset="0"/>
              <a:ea typeface="ＭＳ Ｐゴシック" charset="0"/>
              <a:cs typeface="ＭＳ Ｐゴシック" charset="0"/>
            </a:endParaRPr>
          </a:p>
          <a:p>
            <a:pPr>
              <a:lnSpc>
                <a:spcPct val="90000"/>
              </a:lnSpc>
            </a:pPr>
            <a:r>
              <a:rPr lang="en-US" sz="2800" b="1" dirty="0">
                <a:solidFill>
                  <a:srgbClr val="000090"/>
                </a:solidFill>
                <a:latin typeface="Times" charset="0"/>
                <a:ea typeface="ＭＳ Ｐゴシック" charset="0"/>
                <a:cs typeface="ＭＳ Ｐゴシック" charset="0"/>
              </a:rPr>
              <a:t>“Questions for Review” -</a:t>
            </a:r>
            <a:r>
              <a:rPr lang="en-US" sz="2800" b="1" dirty="0">
                <a:latin typeface="Times" charset="0"/>
                <a:ea typeface="ＭＳ Ｐゴシック" charset="0"/>
                <a:cs typeface="ＭＳ Ｐゴシック" charset="0"/>
              </a:rPr>
              <a:t>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a:solidFill>
                  <a:srgbClr val="000000"/>
                </a:solidFill>
                <a:latin typeface="Times" charset="0"/>
                <a:ea typeface="ＭＳ Ｐゴシック" charset="0"/>
              </a:rPr>
              <a:t>Pg. 458: 14.10, 14.11</a:t>
            </a:r>
          </a:p>
          <a:p>
            <a:pPr lvl="1">
              <a:lnSpc>
                <a:spcPct val="90000"/>
              </a:lnSpc>
              <a:buFontTx/>
              <a:buNone/>
            </a:pPr>
            <a:r>
              <a:rPr lang="en-US" dirty="0">
                <a:solidFill>
                  <a:srgbClr val="000000"/>
                </a:solidFill>
                <a:latin typeface="Times" charset="0"/>
                <a:ea typeface="ＭＳ Ｐゴシック" charset="0"/>
              </a:rPr>
              <a:t>Pg. 428: 13.5, 13.6, 13.7, 13.8, 13.12</a:t>
            </a:r>
          </a:p>
        </p:txBody>
      </p:sp>
    </p:spTree>
  </p:cSld>
  <p:clrMapOvr>
    <a:masterClrMapping/>
  </p:clrMapOvr>
  <p:transition/>
</p:sld>
</file>

<file path=ppt/theme/theme1.xml><?xml version="1.0" encoding="utf-8"?>
<a:theme xmlns:a="http://schemas.openxmlformats.org/drawingml/2006/main" name="Default Design">
  <a:themeElements>
    <a:clrScheme name="Custom 7">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B4FF"/>
      </a:hlink>
      <a:folHlink>
        <a:srgbClr val="00C9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80842</TotalTime>
  <Words>4030</Words>
  <Application>Microsoft Macintosh PowerPoint</Application>
  <PresentationFormat>On-screen Show (4:3)</PresentationFormat>
  <Paragraphs>536</Paragraphs>
  <Slides>69</Slides>
  <Notes>60</Notes>
  <HiddenSlides>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Arial</vt:lpstr>
      <vt:lpstr>Arial Black</vt:lpstr>
      <vt:lpstr>Times</vt:lpstr>
      <vt:lpstr>Times New Roman</vt:lpstr>
      <vt:lpstr>Default Design</vt:lpstr>
      <vt:lpstr>ATMO 170A1 Online  Air Pollution Primary &amp; Secondary Pollutants Particulate Matter Photochemical Smog Pollution Weather</vt:lpstr>
      <vt:lpstr>Goals</vt:lpstr>
      <vt:lpstr>Learning Outcomes Addressed</vt:lpstr>
      <vt:lpstr>What is Air Pollution?</vt:lpstr>
      <vt:lpstr>American Meteorology Society Glossary of Meteorology</vt:lpstr>
      <vt:lpstr>Beijing on the day after a rainy day  and on a sunny but smoggy day</vt:lpstr>
      <vt:lpstr>Brief History: London Death Fog</vt:lpstr>
      <vt:lpstr>Air pollution from burning of coal</vt:lpstr>
      <vt:lpstr>The U.S. passed its air pollution control act in 1955.</vt:lpstr>
      <vt:lpstr>PowerPoint Presentation</vt:lpstr>
      <vt:lpstr>Pollution from vehicle transportation sources was a rapidly growing problem</vt:lpstr>
      <vt:lpstr>PowerPoint Presentation</vt:lpstr>
      <vt:lpstr>PowerPoint Presentation</vt:lpstr>
      <vt:lpstr>PowerPoint Presentation</vt:lpstr>
      <vt:lpstr>Pollution controls on vehicles</vt:lpstr>
      <vt:lpstr>Even with the Clean Air Act and oversight by the EPA, air pollution is still a big problem in the U.S. today.</vt:lpstr>
      <vt:lpstr>You’ve got to have a car in L.A.</vt:lpstr>
      <vt:lpstr>What is the environmental consequence?</vt:lpstr>
      <vt:lpstr>Photochemical smog (Los Angeles type smog)</vt:lpstr>
      <vt:lpstr>But photochemical smog is not unique to Los Angeles, it occurs in every major city in the Southwest U.S.</vt:lpstr>
      <vt:lpstr>PowerPoint Presentation</vt:lpstr>
      <vt:lpstr>And you can’t escape it if you  leave the city either…</vt:lpstr>
      <vt:lpstr>Two types of air pollutants</vt:lpstr>
      <vt:lpstr>PowerPoint Presentation</vt:lpstr>
      <vt:lpstr>Primary Pollutants</vt:lpstr>
      <vt:lpstr>Primary Pollutants</vt:lpstr>
      <vt:lpstr>PM2.5 concentration for 2006-2011</vt:lpstr>
      <vt:lpstr>More Anthropogenic Primary Pollutants</vt:lpstr>
      <vt:lpstr>Emissions and sources of primary pollutants in the U.S.</vt:lpstr>
      <vt:lpstr>How do nitrogen oxides (NOx) and volatile organic compounds (VOCs) make photochemical smog?</vt:lpstr>
      <vt:lpstr>PowerPoint Presentation</vt:lpstr>
      <vt:lpstr>   Favorable factors for ozone air pollution        in Southwest U.S.</vt:lpstr>
      <vt:lpstr>Topographic influence</vt:lpstr>
      <vt:lpstr>Phoenix is a LOT like Los Angeles!</vt:lpstr>
      <vt:lpstr>But if you think it is bad in the U.S.,  other parts of the world are worse, a WHOLE LOT worse</vt:lpstr>
      <vt:lpstr>Meet Mexico City: THE WORST place for air pollution in North America</vt:lpstr>
      <vt:lpstr>And Mexico City can’t hold a candle to </vt:lpstr>
      <vt:lpstr>PowerPoint Presentation</vt:lpstr>
      <vt:lpstr>National Ambient Air Quality Standards</vt:lpstr>
      <vt:lpstr>Non-Attainment Counties</vt:lpstr>
      <vt:lpstr>Health Effects of Polluted Air AQI = 100% (ratio of actual/acceptable) levels</vt:lpstr>
      <vt:lpstr>PowerPoint Presentation</vt:lpstr>
      <vt:lpstr>PowerPoint Presentation</vt:lpstr>
      <vt:lpstr>PowerPoint Presentation</vt:lpstr>
      <vt:lpstr>Summary of Air Pollution</vt:lpstr>
      <vt:lpstr>Summary of Air Pollution</vt:lpstr>
      <vt:lpstr>ATMO 170A1 Online  Acid Rain</vt:lpstr>
      <vt:lpstr>Goals</vt:lpstr>
      <vt:lpstr>Learning Outcomes Addressed</vt:lpstr>
      <vt:lpstr>Next regional-scale air pollution topic we’ll cover is acid rain.</vt:lpstr>
      <vt:lpstr>Assignment for Next Lecture Ozone Hole, Climate Change</vt:lpstr>
      <vt:lpstr>PowerPoint Presentation</vt:lpstr>
      <vt:lpstr>Brief Review of Basic Chemistry of  Acids and Bases</vt:lpstr>
      <vt:lpstr>pH Scale: Degree of Acidity and Alkalinity </vt:lpstr>
      <vt:lpstr>pH Scale: Degree of Acidity and Alkalinity </vt:lpstr>
      <vt:lpstr>Chemistry Acid Rain</vt:lpstr>
      <vt:lpstr>SO2 and NOX sources </vt:lpstr>
      <vt:lpstr>Coal Burning Power Plants in U.S.</vt:lpstr>
      <vt:lpstr>Acid Rain in the U.S.</vt:lpstr>
      <vt:lpstr>PowerPoint Presentation</vt:lpstr>
      <vt:lpstr>PowerPoint Presentation</vt:lpstr>
      <vt:lpstr>PowerPoint Presentation</vt:lpstr>
      <vt:lpstr>Acid Rain Impacts</vt:lpstr>
      <vt:lpstr>Acid Rain Effects on  Buildings and Monuments</vt:lpstr>
      <vt:lpstr>Reducing Acid Rain</vt:lpstr>
      <vt:lpstr>Summary of Air Pollution</vt:lpstr>
      <vt:lpstr>Summary of Air Pollution</vt:lpstr>
      <vt:lpstr>Summary of Acid Rain</vt:lpstr>
      <vt:lpstr>Assignment for Next Lecture Ozone Hole, Climate Change</vt:lpstr>
    </vt:vector>
  </TitlesOfParts>
  <Company>DrM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NATS 101  Section 4: Lecture 30</dc:title>
  <dc:creator>DrM</dc:creator>
  <cp:lastModifiedBy>Microsoft Office User</cp:lastModifiedBy>
  <cp:revision>232</cp:revision>
  <dcterms:created xsi:type="dcterms:W3CDTF">2011-11-20T05:34:49Z</dcterms:created>
  <dcterms:modified xsi:type="dcterms:W3CDTF">2021-07-26T19:27:43Z</dcterms:modified>
</cp:coreProperties>
</file>