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29"/>
  </p:notesMasterIdLst>
  <p:sldIdLst>
    <p:sldId id="453" r:id="rId2"/>
    <p:sldId id="454" r:id="rId3"/>
    <p:sldId id="455" r:id="rId4"/>
    <p:sldId id="358" r:id="rId5"/>
    <p:sldId id="466" r:id="rId6"/>
    <p:sldId id="439" r:id="rId7"/>
    <p:sldId id="360" r:id="rId8"/>
    <p:sldId id="459" r:id="rId9"/>
    <p:sldId id="446" r:id="rId10"/>
    <p:sldId id="447" r:id="rId11"/>
    <p:sldId id="448" r:id="rId12"/>
    <p:sldId id="366" r:id="rId13"/>
    <p:sldId id="460" r:id="rId14"/>
    <p:sldId id="367" r:id="rId15"/>
    <p:sldId id="368" r:id="rId16"/>
    <p:sldId id="400" r:id="rId17"/>
    <p:sldId id="462" r:id="rId18"/>
    <p:sldId id="369" r:id="rId19"/>
    <p:sldId id="465" r:id="rId20"/>
    <p:sldId id="458" r:id="rId21"/>
    <p:sldId id="427" r:id="rId22"/>
    <p:sldId id="463" r:id="rId23"/>
    <p:sldId id="464" r:id="rId24"/>
    <p:sldId id="456" r:id="rId25"/>
    <p:sldId id="457" r:id="rId26"/>
    <p:sldId id="461" r:id="rId27"/>
    <p:sldId id="43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CFCF"/>
    <a:srgbClr val="1E5A86"/>
    <a:srgbClr val="BFAB9C"/>
    <a:srgbClr val="DFB4A8"/>
    <a:srgbClr val="00FFFF"/>
    <a:srgbClr val="DAA7A0"/>
    <a:srgbClr val="FDC3B4"/>
    <a:srgbClr val="ECBA4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3333" autoAdjust="0"/>
  </p:normalViewPr>
  <p:slideViewPr>
    <p:cSldViewPr snapToGrid="0" snapToObjects="1">
      <p:cViewPr>
        <p:scale>
          <a:sx n="100" d="100"/>
          <a:sy n="100" d="100"/>
        </p:scale>
        <p:origin x="-1048" y="-1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65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13891-26E0-4840-8627-32F6347BDA78}" type="datetimeFigureOut">
              <a:rPr lang="en-US" smtClean="0"/>
              <a:t>4/1/19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2A9BC0-E1C4-FF4A-A7ED-7C36ACAC786B}" type="slidenum">
              <a:rPr lang="en-US" smtClean="0"/>
              <a:t>‹#›</a:t>
            </a:fld>
            <a:endParaRPr lang="en-US"/>
          </a:p>
        </p:txBody>
      </p:sp>
    </p:spTree>
    <p:extLst>
      <p:ext uri="{BB962C8B-B14F-4D97-AF65-F5344CB8AC3E}">
        <p14:creationId xmlns:p14="http://schemas.microsoft.com/office/powerpoint/2010/main" val="24006934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A1E5F708-FBA9-9245-BA26-F2DE53E6880F}" type="slidenum">
              <a:rPr lang="en-US">
                <a:solidFill>
                  <a:srgbClr val="000000"/>
                </a:solidFill>
                <a:latin typeface="Times New Roman" pitchFamily="-84" charset="0"/>
                <a:ea typeface="ＭＳ Ｐゴシック" pitchFamily="-84" charset="-128"/>
                <a:cs typeface="ＭＳ Ｐゴシック" pitchFamily="-84" charset="-128"/>
              </a:rPr>
              <a:pPr/>
              <a:t>1</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4223718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150491FC-A854-1A4E-901B-A621CE385B15}" type="slidenum">
              <a:rPr lang="en-US">
                <a:latin typeface="Times New Roman" pitchFamily="-84" charset="0"/>
              </a:rPr>
              <a:pPr/>
              <a:t>2</a:t>
            </a:fld>
            <a:endParaRPr lang="en-US">
              <a:latin typeface="Times New Roman" pitchFamily="-84" charset="0"/>
            </a:endParaRPr>
          </a:p>
        </p:txBody>
      </p:sp>
    </p:spTree>
    <p:extLst>
      <p:ext uri="{BB962C8B-B14F-4D97-AF65-F5344CB8AC3E}">
        <p14:creationId xmlns:p14="http://schemas.microsoft.com/office/powerpoint/2010/main" val="2444727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A9428C7B-33D6-5545-8CAF-52D6EA22F92B}" type="slidenum">
              <a:rPr lang="en-US">
                <a:solidFill>
                  <a:srgbClr val="000000"/>
                </a:solidFill>
                <a:latin typeface="Times New Roman" pitchFamily="-84" charset="0"/>
                <a:ea typeface="ＭＳ Ｐゴシック" pitchFamily="-84" charset="-128"/>
                <a:cs typeface="ＭＳ Ｐゴシック" pitchFamily="-84" charset="-128"/>
              </a:rPr>
              <a:pPr/>
              <a:t>3</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074839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3643DE6B-833E-7841-8234-0264BF937AE7}" type="slidenum">
              <a:rPr lang="en-US">
                <a:solidFill>
                  <a:srgbClr val="000000"/>
                </a:solidFill>
                <a:latin typeface="Times New Roman" pitchFamily="-84" charset="0"/>
                <a:ea typeface="ＭＳ Ｐゴシック" pitchFamily="-84" charset="-128"/>
                <a:cs typeface="ＭＳ Ｐゴシック" pitchFamily="-84" charset="-128"/>
              </a:rPr>
              <a:pPr/>
              <a:t>4</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52958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3A531BA5-1E94-1A42-9169-AA942171D0B8}" type="slidenum">
              <a:rPr lang="en-US">
                <a:solidFill>
                  <a:srgbClr val="000000"/>
                </a:solidFill>
                <a:latin typeface="Times New Roman" pitchFamily="-84" charset="0"/>
                <a:ea typeface="ＭＳ Ｐゴシック" pitchFamily="-84" charset="-128"/>
                <a:cs typeface="ＭＳ Ｐゴシック" pitchFamily="-84" charset="-128"/>
              </a:rPr>
              <a:pPr/>
              <a:t>6</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45860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9F84E29C-A2B7-7A4B-8F3A-1299B092407B}" type="slidenum">
              <a:rPr lang="en-US">
                <a:solidFill>
                  <a:srgbClr val="000000"/>
                </a:solidFill>
                <a:latin typeface="Times New Roman" pitchFamily="-84" charset="0"/>
                <a:ea typeface="ＭＳ Ｐゴシック" pitchFamily="-84" charset="-128"/>
                <a:cs typeface="ＭＳ Ｐゴシック" pitchFamily="-84" charset="-128"/>
              </a:rPr>
              <a:pPr/>
              <a:t>7</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466808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7DD46C68-0F07-9146-88A1-1C1A642784C9}" type="slidenum">
              <a:rPr lang="en-US">
                <a:solidFill>
                  <a:srgbClr val="000000"/>
                </a:solidFill>
                <a:latin typeface="Times New Roman" pitchFamily="-84" charset="0"/>
                <a:ea typeface="ＭＳ Ｐゴシック" pitchFamily="-84" charset="-128"/>
                <a:cs typeface="ＭＳ Ｐゴシック" pitchFamily="-84" charset="-128"/>
              </a:rPr>
              <a:pPr/>
              <a:t>9</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351720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7DD46C68-0F07-9146-88A1-1C1A642784C9}" type="slidenum">
              <a:rPr lang="en-US">
                <a:solidFill>
                  <a:srgbClr val="000000"/>
                </a:solidFill>
                <a:latin typeface="Times New Roman" pitchFamily="-84" charset="0"/>
                <a:ea typeface="ＭＳ Ｐゴシック" pitchFamily="-84" charset="-128"/>
                <a:cs typeface="ＭＳ Ｐゴシック" pitchFamily="-84" charset="-128"/>
              </a:rPr>
              <a:pPr/>
              <a:t>10</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799381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7DD46C68-0F07-9146-88A1-1C1A642784C9}" type="slidenum">
              <a:rPr lang="en-US">
                <a:solidFill>
                  <a:srgbClr val="000000"/>
                </a:solidFill>
                <a:latin typeface="Times New Roman" pitchFamily="-84" charset="0"/>
                <a:ea typeface="ＭＳ Ｐゴシック" pitchFamily="-84" charset="-128"/>
                <a:cs typeface="ＭＳ Ｐゴシック" pitchFamily="-84" charset="-128"/>
              </a:rPr>
              <a:pPr/>
              <a:t>11</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570975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09D1E11B-4FE4-FB4B-AB26-B82840E9AFA3}" type="slidenum">
              <a:rPr lang="en-US">
                <a:solidFill>
                  <a:srgbClr val="000000"/>
                </a:solidFill>
                <a:latin typeface="Times New Roman" pitchFamily="-84" charset="0"/>
                <a:ea typeface="ＭＳ Ｐゴシック" pitchFamily="-84" charset="-128"/>
                <a:cs typeface="ＭＳ Ｐゴシック" pitchFamily="-84" charset="-128"/>
              </a:rPr>
              <a:pPr/>
              <a:t>12</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992655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 Lake Overland Surge Model</a:t>
            </a:r>
            <a:endParaRPr lang="en-US" dirty="0"/>
          </a:p>
        </p:txBody>
      </p:sp>
      <p:sp>
        <p:nvSpPr>
          <p:cNvPr id="4" name="Slide Number Placeholder 3"/>
          <p:cNvSpPr>
            <a:spLocks noGrp="1"/>
          </p:cNvSpPr>
          <p:nvPr>
            <p:ph type="sldNum" sz="quarter" idx="10"/>
          </p:nvPr>
        </p:nvSpPr>
        <p:spPr/>
        <p:txBody>
          <a:bodyPr/>
          <a:lstStyle/>
          <a:p>
            <a:fld id="{2E2A9BC0-E1C4-FF4A-A7ED-7C36ACAC786B}" type="slidenum">
              <a:rPr lang="en-US" smtClean="0"/>
              <a:t>13</a:t>
            </a:fld>
            <a:endParaRPr lang="en-US"/>
          </a:p>
        </p:txBody>
      </p:sp>
    </p:spTree>
    <p:extLst>
      <p:ext uri="{BB962C8B-B14F-4D97-AF65-F5344CB8AC3E}">
        <p14:creationId xmlns:p14="http://schemas.microsoft.com/office/powerpoint/2010/main" val="1372633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AF7CD7F4-82D8-8147-8541-15F2A4F8399D}" type="slidenum">
              <a:rPr lang="en-US">
                <a:solidFill>
                  <a:srgbClr val="000000"/>
                </a:solidFill>
                <a:latin typeface="Times New Roman" pitchFamily="-84" charset="0"/>
                <a:ea typeface="ＭＳ Ｐゴシック" pitchFamily="-84" charset="-128"/>
                <a:cs typeface="ＭＳ Ｐゴシック" pitchFamily="-84" charset="-128"/>
              </a:rPr>
              <a:pPr/>
              <a:t>14</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062360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1E667329-9BB7-6040-B912-962D2665A5F1}" type="slidenum">
              <a:rPr lang="en-US">
                <a:solidFill>
                  <a:srgbClr val="000000"/>
                </a:solidFill>
                <a:latin typeface="Times New Roman" pitchFamily="-84" charset="0"/>
                <a:ea typeface="ＭＳ Ｐゴシック" pitchFamily="-84" charset="-128"/>
                <a:cs typeface="ＭＳ Ｐゴシック" pitchFamily="-84" charset="-128"/>
              </a:rPr>
              <a:pPr/>
              <a:t>15</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20835" name="Rectangle 2"/>
          <p:cNvSpPr>
            <a:spLocks noGrp="1" noRot="1" noChangeAspect="1" noChangeArrowheads="1"/>
          </p:cNvSpPr>
          <p:nvPr>
            <p:ph type="sldImg"/>
          </p:nvPr>
        </p:nvSpPr>
        <p:spPr>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432134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203C2C24-0A3F-6549-B2CC-20C770484F1B}" type="slidenum">
              <a:rPr lang="en-US">
                <a:solidFill>
                  <a:srgbClr val="000000"/>
                </a:solidFill>
                <a:latin typeface="Times New Roman" pitchFamily="-84" charset="0"/>
                <a:ea typeface="ＭＳ Ｐゴシック" pitchFamily="-84" charset="-128"/>
                <a:cs typeface="ＭＳ Ｐゴシック" pitchFamily="-84" charset="-128"/>
              </a:rPr>
              <a:pPr/>
              <a:t>16</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04808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 Lake Overland Surge Model</a:t>
            </a:r>
            <a:endParaRPr lang="en-US" dirty="0"/>
          </a:p>
        </p:txBody>
      </p:sp>
      <p:sp>
        <p:nvSpPr>
          <p:cNvPr id="4" name="Slide Number Placeholder 3"/>
          <p:cNvSpPr>
            <a:spLocks noGrp="1"/>
          </p:cNvSpPr>
          <p:nvPr>
            <p:ph type="sldNum" sz="quarter" idx="10"/>
          </p:nvPr>
        </p:nvSpPr>
        <p:spPr/>
        <p:txBody>
          <a:bodyPr/>
          <a:lstStyle/>
          <a:p>
            <a:fld id="{2E2A9BC0-E1C4-FF4A-A7ED-7C36ACAC786B}" type="slidenum">
              <a:rPr lang="en-US" smtClean="0"/>
              <a:t>17</a:t>
            </a:fld>
            <a:endParaRPr lang="en-US"/>
          </a:p>
        </p:txBody>
      </p:sp>
    </p:spTree>
    <p:extLst>
      <p:ext uri="{BB962C8B-B14F-4D97-AF65-F5344CB8AC3E}">
        <p14:creationId xmlns:p14="http://schemas.microsoft.com/office/powerpoint/2010/main" val="1372633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A02913C9-C213-8247-9221-DE8F44DB42E4}" type="slidenum">
              <a:rPr lang="en-US">
                <a:solidFill>
                  <a:srgbClr val="000000"/>
                </a:solidFill>
                <a:latin typeface="Times New Roman" pitchFamily="-84" charset="0"/>
                <a:ea typeface="ＭＳ Ｐゴシック" pitchFamily="-84" charset="-128"/>
                <a:cs typeface="ＭＳ Ｐゴシック" pitchFamily="-84" charset="-128"/>
              </a:rPr>
              <a:pPr/>
              <a:t>18</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4001549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F6D7F2D-5056-3041-A0E1-EDCA27893BD4}" type="slidenum">
              <a:rPr lang="en-US">
                <a:solidFill>
                  <a:srgbClr val="000000"/>
                </a:solidFill>
                <a:latin typeface="Times New Roman" pitchFamily="-84" charset="0"/>
                <a:ea typeface="ＭＳ Ｐゴシック" pitchFamily="-84" charset="-128"/>
                <a:cs typeface="ＭＳ Ｐゴシック" pitchFamily="-84" charset="-128"/>
              </a:rPr>
              <a:pPr/>
              <a:t>20</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564833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332262E8-C96A-5F4C-A4B0-53400CAE31BD}" type="slidenum">
              <a:rPr lang="en-US">
                <a:solidFill>
                  <a:srgbClr val="000000"/>
                </a:solidFill>
                <a:latin typeface="Times New Roman" pitchFamily="-84" charset="0"/>
                <a:ea typeface="ＭＳ Ｐゴシック" pitchFamily="-84" charset="-128"/>
                <a:cs typeface="ＭＳ Ｐゴシック" pitchFamily="-84" charset="-128"/>
              </a:rPr>
              <a:pPr/>
              <a:t>21</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26979" name="Rectangle 2"/>
          <p:cNvSpPr>
            <a:spLocks noGrp="1" noRot="1" noChangeAspect="1" noChangeArrowheads="1"/>
          </p:cNvSpPr>
          <p:nvPr>
            <p:ph type="sldImg"/>
          </p:nvPr>
        </p:nvSpPr>
        <p:spPr>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43229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5D7BC04-582C-7944-85D8-8E374CE05DB2}" type="slidenum">
              <a:rPr lang="en-US">
                <a:solidFill>
                  <a:srgbClr val="000000"/>
                </a:solidFill>
                <a:latin typeface="Times New Roman" pitchFamily="-84" charset="0"/>
                <a:ea typeface="ＭＳ Ｐゴシック" pitchFamily="-84" charset="-128"/>
                <a:cs typeface="ＭＳ Ｐゴシック" pitchFamily="-84" charset="-128"/>
              </a:rPr>
              <a:pPr/>
              <a:t>24</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37366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C6E34CD-2FB4-1848-92B9-C8CBDD577774}" type="slidenum">
              <a:rPr lang="en-US">
                <a:solidFill>
                  <a:srgbClr val="000000"/>
                </a:solidFill>
                <a:latin typeface="Times New Roman" pitchFamily="-84" charset="0"/>
                <a:ea typeface="ＭＳ Ｐゴシック" pitchFamily="-84" charset="-128"/>
                <a:cs typeface="ＭＳ Ｐゴシック" pitchFamily="-84" charset="-128"/>
              </a:rPr>
              <a:pPr/>
              <a:t>25</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3499253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C6E34CD-2FB4-1848-92B9-C8CBDD577774}" type="slidenum">
              <a:rPr lang="en-US">
                <a:solidFill>
                  <a:srgbClr val="000000"/>
                </a:solidFill>
                <a:latin typeface="Times New Roman" pitchFamily="-84" charset="0"/>
                <a:ea typeface="ＭＳ Ｐゴシック" pitchFamily="-84" charset="-128"/>
                <a:cs typeface="ＭＳ Ｐゴシック" pitchFamily="-84" charset="-128"/>
              </a:rPr>
              <a:pPr/>
              <a:t>26</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35408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E4F14D59-A05C-504C-9282-FB7C609CBFA5}" type="slidenum">
              <a:rPr lang="en-US">
                <a:solidFill>
                  <a:srgbClr val="000000"/>
                </a:solidFill>
                <a:latin typeface="Times New Roman" pitchFamily="-84" charset="0"/>
                <a:ea typeface="ＭＳ Ｐゴシック" pitchFamily="-84" charset="-128"/>
                <a:cs typeface="ＭＳ Ｐゴシック" pitchFamily="-84" charset="-128"/>
              </a:rPr>
              <a:pPr/>
              <a:t>27</a:t>
            </a:fld>
            <a:endParaRPr lang="en-US">
              <a:solidFill>
                <a:srgbClr val="000000"/>
              </a:solidFill>
              <a:latin typeface="Times New Roman" pitchFamily="-84" charset="0"/>
              <a:ea typeface="ＭＳ Ｐゴシック" pitchFamily="-84" charset="-128"/>
              <a:cs typeface="ＭＳ Ｐゴシック" pitchFamily="-84" charset="-128"/>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endParaRPr lang="en-US">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265528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379956-E1C8-AC47-A979-2B1FEE528A5E}"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8E85CE-0A37-8646-BA22-9B97A51A833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92E725-EDAD-7F4D-8F0C-3D09CCD53AD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89EE81-A17A-1C42-B798-C9A860A2CC86}"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D67105-9622-4F47-AE75-80863FC1929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E7DAA5F-D386-A346-B98B-B1944B606EF1}"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60D2FE5-9AD3-B049-9CA3-0E8A9BD69646}"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575EE2-F1FF-AA42-987F-D0270E1FA011}"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DAA48AF-535A-6542-857B-5071A91C3276}"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7BED18-D48F-B94E-9569-CF1921E575F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7476A2-04B7-3245-A59D-2BB3AF5C97AA}"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D6AA4893-9C80-E44D-AA16-DDF6B823E0E8}"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AFD13F-E5E3-1346-A242-10A75703CD39}"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752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a:t>
            </a:r>
            <a:r>
              <a:rPr lang="en-US" dirty="0" smtClean="0"/>
              <a:t>level</a:t>
            </a:r>
            <a:endParaRPr lang="en-US" dirty="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a:solidFill>
                  <a:srgbClr val="000000"/>
                </a:solidFill>
                <a:latin typeface="Times New Roman" charset="0"/>
                <a:ea typeface="+mn-ea"/>
                <a:cs typeface="+mn-cs"/>
              </a:defRPr>
            </a:lvl1pPr>
          </a:lstStyle>
          <a:p>
            <a:pPr defTabSz="914400"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charset="0"/>
                <a:ea typeface="+mn-ea"/>
                <a:cs typeface="+mn-cs"/>
              </a:defRPr>
            </a:lvl1pPr>
          </a:lstStyle>
          <a:p>
            <a:pPr defTabSz="914400"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charset="0"/>
                <a:ea typeface="+mn-ea"/>
                <a:cs typeface="+mn-cs"/>
              </a:defRPr>
            </a:lvl1pPr>
          </a:lstStyle>
          <a:p>
            <a:pPr defTabSz="914400" fontAlgn="base">
              <a:spcBef>
                <a:spcPct val="0"/>
              </a:spcBef>
              <a:spcAft>
                <a:spcPct val="0"/>
              </a:spcAft>
              <a:defRPr/>
            </a:pPr>
            <a:fld id="{13A136F9-9DF8-9F44-B9D3-B2439756FE45}" type="slidenum">
              <a:rPr lang="en-US" smtClean="0"/>
              <a:pPr defTabSz="914400" fontAlgn="base">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ransition/>
  <p:txStyles>
    <p:titleStyle>
      <a:lvl1pPr algn="ctr" rtl="0" eaLnBrk="0" fontAlgn="base" hangingPunct="0">
        <a:spcBef>
          <a:spcPct val="0"/>
        </a:spcBef>
        <a:spcAft>
          <a:spcPct val="0"/>
        </a:spcAft>
        <a:defRPr sz="4400">
          <a:solidFill>
            <a:srgbClr val="000000"/>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p:titleStyle>
    <p:bodyStyle>
      <a:lvl1pPr marL="342900" indent="-342900" algn="l" rtl="0" eaLnBrk="0" fontAlgn="base" hangingPunct="0">
        <a:spcBef>
          <a:spcPct val="20000"/>
        </a:spcBef>
        <a:spcAft>
          <a:spcPct val="0"/>
        </a:spcAft>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har char="»"/>
        <a:defRPr sz="2000">
          <a:solidFill>
            <a:srgbClr val="000000"/>
          </a:solidFill>
          <a:latin typeface="+mn-lt"/>
          <a:ea typeface="ＭＳ Ｐゴシック" charset="-128"/>
        </a:defRPr>
      </a:lvl5pPr>
      <a:lvl6pPr marL="2514600" indent="-228600" algn="l" rtl="0" eaLnBrk="0" fontAlgn="base" hangingPunct="0">
        <a:spcBef>
          <a:spcPct val="20000"/>
        </a:spcBef>
        <a:spcAft>
          <a:spcPct val="0"/>
        </a:spcAft>
        <a:buChar char="»"/>
        <a:defRPr sz="2000">
          <a:solidFill>
            <a:srgbClr val="FFCC00"/>
          </a:solidFill>
          <a:latin typeface="+mn-lt"/>
          <a:ea typeface="ＭＳ Ｐゴシック" charset="-128"/>
        </a:defRPr>
      </a:lvl6pPr>
      <a:lvl7pPr marL="2971800" indent="-228600" algn="l" rtl="0" eaLnBrk="0" fontAlgn="base" hangingPunct="0">
        <a:spcBef>
          <a:spcPct val="20000"/>
        </a:spcBef>
        <a:spcAft>
          <a:spcPct val="0"/>
        </a:spcAft>
        <a:buChar char="»"/>
        <a:defRPr sz="2000">
          <a:solidFill>
            <a:srgbClr val="FFCC00"/>
          </a:solidFill>
          <a:latin typeface="+mn-lt"/>
          <a:ea typeface="ＭＳ Ｐゴシック" charset="-128"/>
        </a:defRPr>
      </a:lvl7pPr>
      <a:lvl8pPr marL="3429000" indent="-228600" algn="l" rtl="0" eaLnBrk="0" fontAlgn="base" hangingPunct="0">
        <a:spcBef>
          <a:spcPct val="20000"/>
        </a:spcBef>
        <a:spcAft>
          <a:spcPct val="0"/>
        </a:spcAft>
        <a:buChar char="»"/>
        <a:defRPr sz="2000">
          <a:solidFill>
            <a:srgbClr val="FFCC00"/>
          </a:solidFill>
          <a:latin typeface="+mn-lt"/>
          <a:ea typeface="ＭＳ Ｐゴシック" charset="-128"/>
        </a:defRPr>
      </a:lvl8pPr>
      <a:lvl9pPr marL="3886200" indent="-228600" algn="l" rtl="0" eaLnBrk="0" fontAlgn="base" hangingPunct="0">
        <a:spcBef>
          <a:spcPct val="20000"/>
        </a:spcBef>
        <a:spcAft>
          <a:spcPct val="0"/>
        </a:spcAft>
        <a:buChar char="»"/>
        <a:defRPr sz="2000">
          <a:solidFill>
            <a:srgbClr val="FFCC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www.nasa.gov/multimedia/imagegallery/image_feature_2043.html"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www.latimes.com/nation/la-na-florida-hurricane-mexico-beach-20181013-story.html" TargetMode="Externa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www.nws.noaa.gov/om/hazstats.shtml"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png"/><Relationship Id="rId4" Type="http://schemas.openxmlformats.org/officeDocument/2006/relationships/notesSlide" Target="../notesSlides/notesSlide3.xml"/><Relationship Id="rId9" Type="http://schemas.openxmlformats.org/officeDocument/2006/relationships/hyperlink" Target="http://www.atmo.arizona.edu/~mullen/atmo170A1/animations/Hurricane%20Montage.mov" TargetMode="Externa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orca.rsmas.miami.edu/floyd/" TargetMode="External"/><Relationship Id="rId5" Type="http://schemas.openxmlformats.org/officeDocument/2006/relationships/hyperlink" Target="http://orca.rsmas.miami.edu/floyd/surface_waves.php" TargetMode="Externa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0.m4a"/><Relationship Id="rId7" Type="http://schemas.openxmlformats.org/officeDocument/2006/relationships/hyperlink" Target="https://www.meted.ucar.edu/hurrican/chp/" TargetMode="Externa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1.png"/><Relationship Id="rId5" Type="http://schemas.openxmlformats.org/officeDocument/2006/relationships/slideLayout" Target="../slideLayouts/slideLayout6.xml"/><Relationship Id="rId4" Type="http://schemas.openxmlformats.org/officeDocument/2006/relationships/audio" Target="../media/media10.m4a"/></Relationships>
</file>

<file path=ppt/slides/_rels/slide9.xml.rels><?xml version="1.0" encoding="UTF-8" standalone="yes"?>
<Relationships xmlns="http://schemas.openxmlformats.org/package/2006/relationships"><Relationship Id="rId3" Type="http://schemas.openxmlformats.org/officeDocument/2006/relationships/hyperlink" Target="http://orca.rsmas.miami.edu/floyd/surface_waves.php"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orca.rsmas.miami.edu/proj/floyd/"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hyperlink" Target="http://www.nhc.noaa.gov/surge/" TargetMode="External"/><Relationship Id="rId3" Type="http://schemas.openxmlformats.org/officeDocument/2006/relationships/slideLayout" Target="../slideLayouts/slideLayout6.xml"/><Relationship Id="rId7" Type="http://schemas.openxmlformats.org/officeDocument/2006/relationships/hyperlink" Target="http://orca.rsmas.miami.edu/proj/floyd/"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orca.rsmas.miami.edu/floyd/surface_waves.php" TargetMode="External"/><Relationship Id="rId5" Type="http://schemas.openxmlformats.org/officeDocument/2006/relationships/image" Target="../media/image13.png"/><Relationship Id="rId4" Type="http://schemas.openxmlformats.org/officeDocument/2006/relationships/notesSlide" Target="../notesSlides/notesSlide8.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orca.rsmas.miami.edu/proj/floyd/"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www.nhc.noaa.gov/surge/"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6.xml"/><Relationship Id="rId7" Type="http://schemas.openxmlformats.org/officeDocument/2006/relationships/image" Target="../media/image17.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png"/><Relationship Id="rId4" Type="http://schemas.openxmlformats.org/officeDocument/2006/relationships/notesSlide" Target="../notesSlides/notesSlide10.xml"/><Relationship Id="rId9" Type="http://schemas.openxmlformats.org/officeDocument/2006/relationships/hyperlink" Target="https://en.wikipedia.org/wiki/Hurricane_Camill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nhc.noaa.gov/surge/" TargetMode="External"/><Relationship Id="rId3" Type="http://schemas.microsoft.com/office/2007/relationships/media" Target="../media/media14.m4a"/><Relationship Id="rId7" Type="http://schemas.openxmlformats.org/officeDocument/2006/relationships/image" Target="../media/image19.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audio" Target="../media/media14.m4a"/><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hyperlink" Target="http://www.atmo.arizona.edu/~mullen/atmo170A1/animations/PAM-NewOrleans-zoom.mov"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www.atmo.arizona.edu/~mullen/atmo170A1/animations/PAM-Winds.mov" TargetMode="External"/><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2.png"/><Relationship Id="rId2" Type="http://schemas.microsoft.com/office/2007/relationships/media" Target="../media/media16.m4a"/><Relationship Id="rId1" Type="http://schemas.openxmlformats.org/officeDocument/2006/relationships/tags" Target="../tags/tag2.xml"/><Relationship Id="rId6" Type="http://schemas.openxmlformats.org/officeDocument/2006/relationships/image" Target="../media/image21.png"/><Relationship Id="rId5" Type="http://schemas.openxmlformats.org/officeDocument/2006/relationships/notesSlide" Target="../notesSlides/notesSlide13.xml"/><Relationship Id="rId4"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8" Type="http://schemas.openxmlformats.org/officeDocument/2006/relationships/hyperlink" Target="https://www.nhc.noaa.gov/surge/" TargetMode="External"/><Relationship Id="rId3" Type="http://schemas.microsoft.com/office/2007/relationships/media" Target="../media/media19.m4a"/><Relationship Id="rId7" Type="http://schemas.openxmlformats.org/officeDocument/2006/relationships/image" Target="../media/image22.png"/><Relationship Id="rId2" Type="http://schemas.openxmlformats.org/officeDocument/2006/relationships/video" Target="../media/media18.mp4"/><Relationship Id="rId1" Type="http://schemas.microsoft.com/office/2007/relationships/media" Target="../media/media18.mp4"/><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audio" Target="../media/media19.m4a"/><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hyperlink" Target="http://www.pbs.org/wgbh/nova/orleans/" TargetMode="External"/><Relationship Id="rId3" Type="http://schemas.openxmlformats.org/officeDocument/2006/relationships/slideLayout" Target="../slideLayouts/slideLayout12.xml"/><Relationship Id="rId7" Type="http://schemas.openxmlformats.org/officeDocument/2006/relationships/image" Target="../media/image25.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png"/><Relationship Id="rId4" Type="http://schemas.openxmlformats.org/officeDocument/2006/relationships/notesSlide" Target="../notesSlides/notesSlide16.xml"/><Relationship Id="rId9" Type="http://schemas.openxmlformats.org/officeDocument/2006/relationships/hyperlink" Target="https://www.pbs.org/wgbh/nova/video/storm-that-drowned-a-city" TargetMode="Externa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hyperlink" Target="http://www.wpc.ncep.noaa.gov/tropical/rain/tcstatemaxima.gif" TargetMode="External"/><Relationship Id="rId5" Type="http://schemas.openxmlformats.org/officeDocument/2006/relationships/image" Target="../media/image26.gif"/><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3.xml"/><Relationship Id="rId7" Type="http://schemas.openxmlformats.org/officeDocument/2006/relationships/image" Target="../media/image29.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8.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hyperlink" Target="https://www.nhc.noaa.gov/data/tcr/AL092017_Harvey.pdf" TargetMode="Externa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hyperlink" Target="https://www.nhc.noaa.gov/data/tcr/AL092017_Harvey.pdf" TargetMode="Externa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www.nhc.noaa.gov/verification/verify5.shtml"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36.jp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hyperlink" Target="https://www.nhc.noaa.gov/verification/verify5.shtml" TargetMode="External"/><Relationship Id="rId5" Type="http://schemas.openxmlformats.org/officeDocument/2006/relationships/image" Target="../media/image35.jp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bg1">
                <a:lumMod val="85000"/>
              </a:schemeClr>
            </a:gs>
            <a:gs pos="62000">
              <a:srgbClr val="000000"/>
            </a:gs>
          </a:gsLst>
          <a:lin ang="16200000" scaled="0"/>
          <a:tileRect/>
        </a:gradFill>
        <a:effectLst/>
      </p:bgPr>
    </p:bg>
    <p:spTree>
      <p:nvGrpSpPr>
        <p:cNvPr id="1" name=""/>
        <p:cNvGrpSpPr/>
        <p:nvPr/>
      </p:nvGrpSpPr>
      <p:grpSpPr>
        <a:xfrm>
          <a:off x="0" y="0"/>
          <a:ext cx="0" cy="0"/>
          <a:chOff x="0" y="0"/>
          <a:chExt cx="0" cy="0"/>
        </a:xfrm>
      </p:grpSpPr>
      <p:pic>
        <p:nvPicPr>
          <p:cNvPr id="2" name="Picture 1" descr="la-1539459389-ds6b5vhzlu-snap-imag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11003"/>
            <a:ext cx="9144000" cy="5143500"/>
          </a:xfrm>
          <a:prstGeom prst="rect">
            <a:avLst/>
          </a:prstGeom>
        </p:spPr>
      </p:pic>
      <p:sp>
        <p:nvSpPr>
          <p:cNvPr id="16387" name="Rectangle 2"/>
          <p:cNvSpPr>
            <a:spLocks noGrp="1" noChangeArrowheads="1"/>
          </p:cNvSpPr>
          <p:nvPr>
            <p:ph type="ctrTitle"/>
          </p:nvPr>
        </p:nvSpPr>
        <p:spPr>
          <a:xfrm>
            <a:off x="554566" y="979303"/>
            <a:ext cx="7899400" cy="4111978"/>
          </a:xfrm>
        </p:spPr>
        <p:txBody>
          <a:bodyPr/>
          <a:lstStyle/>
          <a:p>
            <a: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ATMO 170A1</a:t>
            </a:r>
            <a:b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br>
            <a: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Online</a:t>
            </a:r>
            <a: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
            </a:r>
            <a:b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br>
            <a: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
            </a:r>
            <a:b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br>
            <a: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
            </a:r>
            <a:b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br>
            <a: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
            </a:r>
            <a:br>
              <a:rPr lang="en-US"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br>
            <a:r>
              <a:rPr lang="en-US" b="1" dirty="0" smtClean="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rPr>
              <a:t>Hurricane Hazards</a:t>
            </a:r>
            <a:endParaRPr lang="en-US" sz="3600" b="1" dirty="0">
              <a:solidFill>
                <a:srgbClr val="FF0000"/>
              </a:solidFill>
              <a:effectLst>
                <a:outerShdw blurRad="50800" dist="50800" dir="2700000" algn="tl" rotWithShape="0">
                  <a:srgbClr val="000000"/>
                </a:outerShdw>
              </a:effectLst>
              <a:latin typeface="Arial" pitchFamily="-84" charset="0"/>
              <a:ea typeface="ＭＳ Ｐゴシック" pitchFamily="-84" charset="-128"/>
              <a:cs typeface="ＭＳ Ｐゴシック" pitchFamily="-84" charset="-128"/>
            </a:endParaRPr>
          </a:p>
        </p:txBody>
      </p:sp>
      <p:sp>
        <p:nvSpPr>
          <p:cNvPr id="16389" name="Text Box 5"/>
          <p:cNvSpPr txBox="1">
            <a:spLocks noChangeArrowheads="1"/>
          </p:cNvSpPr>
          <p:nvPr/>
        </p:nvSpPr>
        <p:spPr bwMode="auto">
          <a:xfrm>
            <a:off x="554566" y="5845206"/>
            <a:ext cx="8149167" cy="723275"/>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ts val="600"/>
              </a:spcBef>
              <a:spcAft>
                <a:spcPct val="0"/>
              </a:spcAft>
            </a:pPr>
            <a:r>
              <a:rPr lang="en-US" sz="2000" b="1" dirty="0" smtClean="0">
                <a:solidFill>
                  <a:srgbClr val="000000"/>
                </a:solidFill>
                <a:latin typeface="Times New Roman" pitchFamily="-84" charset="0"/>
                <a:ea typeface="ＭＳ Ｐゴシック" pitchFamily="-84" charset="-128"/>
                <a:cs typeface="ＭＳ Ｐゴシック" pitchFamily="-84" charset="-128"/>
              </a:rPr>
              <a:t>Damage from Hurricane Michael (2018)</a:t>
            </a:r>
            <a:r>
              <a:rPr lang="en-US" sz="2000" b="1" dirty="0">
                <a:solidFill>
                  <a:srgbClr val="000000"/>
                </a:solidFill>
                <a:latin typeface="Times New Roman" pitchFamily="-84" charset="0"/>
                <a:ea typeface="ＭＳ Ｐゴシック" pitchFamily="-84" charset="-128"/>
                <a:cs typeface="ＭＳ Ｐゴシック" pitchFamily="-84" charset="-128"/>
              </a:rPr>
              <a:t> in Mexico Beach, FL </a:t>
            </a:r>
            <a:endParaRPr lang="en-US" sz="2000" b="1" dirty="0" smtClean="0">
              <a:solidFill>
                <a:srgbClr val="000000"/>
              </a:solidFill>
              <a:latin typeface="Times New Roman" pitchFamily="-84" charset="0"/>
              <a:ea typeface="ＭＳ Ｐゴシック" pitchFamily="-84" charset="-128"/>
              <a:cs typeface="ＭＳ Ｐゴシック" pitchFamily="-84" charset="-128"/>
            </a:endParaRPr>
          </a:p>
          <a:p>
            <a:pPr algn="ctr" defTabSz="914400" eaLnBrk="0" fontAlgn="base" hangingPunct="0">
              <a:spcBef>
                <a:spcPts val="600"/>
              </a:spcBef>
              <a:spcAft>
                <a:spcPct val="0"/>
              </a:spcAft>
            </a:pPr>
            <a:r>
              <a:rPr lang="en-US" sz="1600" b="1" dirty="0" smtClean="0">
                <a:solidFill>
                  <a:srgbClr val="000000"/>
                </a:solidFill>
                <a:latin typeface="Times New Roman" pitchFamily="-84" charset="0"/>
                <a:ea typeface="ＭＳ Ｐゴシック" pitchFamily="-84" charset="-128"/>
                <a:cs typeface="ＭＳ Ｐゴシック" pitchFamily="-84" charset="-128"/>
                <a:hlinkClick r:id="rId6"/>
              </a:rPr>
              <a:t>https://www.latimes.com/nation/la-na-florida-hurricane-mexico-beach-20181013-story.html</a:t>
            </a:r>
            <a:endParaRPr lang="en-US" sz="1600" b="1" dirty="0" smtClean="0">
              <a:solidFill>
                <a:srgbClr val="000000"/>
              </a:solidFill>
              <a:latin typeface="Times New Roman" pitchFamily="-84" charset="0"/>
              <a:ea typeface="ＭＳ Ｐゴシック" pitchFamily="-84" charset="-128"/>
              <a:cs typeface="ＭＳ Ｐゴシック" pitchFamily="-84" charset="-128"/>
              <a:hlinkClick r:id="rId7"/>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959388455"/>
      </p:ext>
    </p:extLst>
  </p:cSld>
  <p:clrMapOvr>
    <a:masterClrMapping/>
  </p:clrMapOvr>
  <p:transition advTm="1152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5A86"/>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b="5332"/>
          <a:stretch/>
        </p:blipFill>
        <p:spPr>
          <a:xfrm>
            <a:off x="12700" y="0"/>
            <a:ext cx="9144000" cy="6501384"/>
          </a:xfrm>
          <a:prstGeom prst="rect">
            <a:avLst/>
          </a:prstGeom>
        </p:spPr>
      </p:pic>
      <p:sp>
        <p:nvSpPr>
          <p:cNvPr id="3" name="TextBox 2"/>
          <p:cNvSpPr txBox="1"/>
          <p:nvPr/>
        </p:nvSpPr>
        <p:spPr>
          <a:xfrm>
            <a:off x="4555067" y="6488668"/>
            <a:ext cx="4588933" cy="369332"/>
          </a:xfrm>
          <a:prstGeom prst="rect">
            <a:avLst/>
          </a:prstGeom>
          <a:noFill/>
        </p:spPr>
        <p:txBody>
          <a:bodyPr wrap="square" rtlCol="0">
            <a:spAutoFit/>
          </a:bodyPr>
          <a:lstStyle/>
          <a:p>
            <a:pPr algn="ctr"/>
            <a:r>
              <a:rPr lang="en-US" dirty="0" smtClean="0">
                <a:hlinkClick r:id="rId6"/>
              </a:rPr>
              <a:t>http://www.nws.noaa.gov/om/hazstats.shtml</a:t>
            </a:r>
            <a:endParaRPr lang="en-US" dirty="0"/>
          </a:p>
        </p:txBody>
      </p:sp>
      <p:sp>
        <p:nvSpPr>
          <p:cNvPr id="10" name="Oval 9"/>
          <p:cNvSpPr/>
          <p:nvPr/>
        </p:nvSpPr>
        <p:spPr>
          <a:xfrm>
            <a:off x="3327384" y="5918200"/>
            <a:ext cx="1058333" cy="266700"/>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bwMode="auto">
          <a:xfrm>
            <a:off x="1049867" y="2099733"/>
            <a:ext cx="914400" cy="1540934"/>
          </a:xfrm>
          <a:prstGeom prst="rect">
            <a:avLst/>
          </a:prstGeom>
          <a:noFill/>
          <a:ln w="57150" cap="flat" cmpd="sng" algn="ctr">
            <a:solidFill>
              <a:srgbClr val="00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charset="0"/>
            </a:endParaRPr>
          </a:p>
        </p:txBody>
      </p:sp>
      <p:sp>
        <p:nvSpPr>
          <p:cNvPr id="12" name="Rectangle 11"/>
          <p:cNvSpPr/>
          <p:nvPr/>
        </p:nvSpPr>
        <p:spPr bwMode="auto">
          <a:xfrm>
            <a:off x="3471334" y="4233336"/>
            <a:ext cx="914400" cy="1473197"/>
          </a:xfrm>
          <a:prstGeom prst="rect">
            <a:avLst/>
          </a:prstGeom>
          <a:noFill/>
          <a:ln w="57150" cap="flat" cmpd="sng" algn="ctr">
            <a:solidFill>
              <a:srgbClr val="00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charset="0"/>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985998278"/>
      </p:ext>
    </p:extLst>
  </p:cSld>
  <p:clrMapOvr>
    <a:masterClrMapping/>
  </p:clrMapOvr>
  <p:transition advTm="445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2000" y="433212"/>
            <a:ext cx="3640667" cy="2487789"/>
          </a:xfrm>
          <a:prstGeom prst="rect">
            <a:avLst/>
          </a:prstGeom>
        </p:spPr>
      </p:pic>
      <p:sp>
        <p:nvSpPr>
          <p:cNvPr id="97282" name="Rectangle 2"/>
          <p:cNvSpPr>
            <a:spLocks noGrp="1" noChangeArrowheads="1"/>
          </p:cNvSpPr>
          <p:nvPr>
            <p:ph type="ctrTitle"/>
          </p:nvPr>
        </p:nvSpPr>
        <p:spPr>
          <a:xfrm>
            <a:off x="651934" y="2853266"/>
            <a:ext cx="7772400" cy="1143000"/>
          </a:xfrm>
        </p:spPr>
        <p:txBody>
          <a:bodyPr/>
          <a:lstStyle/>
          <a:p>
            <a:r>
              <a:rPr lang="en-US" dirty="0">
                <a:solidFill>
                  <a:schemeClr val="tx1"/>
                </a:solidFill>
                <a:ea typeface="ＭＳ Ｐゴシック" pitchFamily="-84" charset="-128"/>
                <a:cs typeface="ＭＳ Ｐゴシック" pitchFamily="-84" charset="-128"/>
              </a:rPr>
              <a:t>What are hurricane hazards?</a:t>
            </a:r>
          </a:p>
        </p:txBody>
      </p:sp>
      <p:pic>
        <p:nvPicPr>
          <p:cNvPr id="97285" name="Picture 6"/>
          <p:cNvPicPr>
            <a:picLocks noChangeAspect="1" noChangeArrowheads="1"/>
          </p:cNvPicPr>
          <p:nvPr/>
        </p:nvPicPr>
        <p:blipFill>
          <a:blip r:embed="rId6"/>
          <a:srcRect/>
          <a:stretch>
            <a:fillRect/>
          </a:stretch>
        </p:blipFill>
        <p:spPr bwMode="auto">
          <a:xfrm>
            <a:off x="5249334" y="894877"/>
            <a:ext cx="3175000" cy="2019300"/>
          </a:xfrm>
          <a:prstGeom prst="rect">
            <a:avLst/>
          </a:prstGeom>
          <a:noFill/>
          <a:ln w="9525">
            <a:noFill/>
            <a:miter lim="800000"/>
            <a:headEnd/>
            <a:tailEnd/>
          </a:ln>
        </p:spPr>
      </p:pic>
      <p:sp>
        <p:nvSpPr>
          <p:cNvPr id="2" name="TextBox 1"/>
          <p:cNvSpPr txBox="1"/>
          <p:nvPr/>
        </p:nvSpPr>
        <p:spPr>
          <a:xfrm>
            <a:off x="5266263" y="426160"/>
            <a:ext cx="3158071" cy="461665"/>
          </a:xfrm>
          <a:prstGeom prst="rect">
            <a:avLst/>
          </a:prstGeom>
          <a:noFill/>
        </p:spPr>
        <p:txBody>
          <a:bodyPr wrap="square" rtlCol="0">
            <a:spAutoFit/>
          </a:bodyPr>
          <a:lstStyle/>
          <a:p>
            <a:pPr algn="ctr"/>
            <a:r>
              <a:rPr lang="en-US" sz="2400" b="1" dirty="0" smtClean="0"/>
              <a:t>Inland Flooding</a:t>
            </a:r>
            <a:endParaRPr lang="en-US" sz="2400" b="1" dirty="0"/>
          </a:p>
        </p:txBody>
      </p:sp>
      <p:grpSp>
        <p:nvGrpSpPr>
          <p:cNvPr id="6" name="Group 5"/>
          <p:cNvGrpSpPr/>
          <p:nvPr/>
        </p:nvGrpSpPr>
        <p:grpSpPr>
          <a:xfrm>
            <a:off x="4785075" y="3859532"/>
            <a:ext cx="3949700" cy="2628900"/>
            <a:chOff x="705550" y="3817199"/>
            <a:chExt cx="3949700" cy="2628900"/>
          </a:xfrm>
        </p:grpSpPr>
        <p:pic>
          <p:nvPicPr>
            <p:cNvPr id="5" name="Picture 4"/>
            <p:cNvPicPr>
              <a:picLocks noChangeAspect="1"/>
            </p:cNvPicPr>
            <p:nvPr/>
          </p:nvPicPr>
          <p:blipFill>
            <a:blip r:embed="rId7"/>
            <a:stretch>
              <a:fillRect/>
            </a:stretch>
          </p:blipFill>
          <p:spPr>
            <a:xfrm>
              <a:off x="705550" y="3817199"/>
              <a:ext cx="3949700" cy="2628900"/>
            </a:xfrm>
            <a:prstGeom prst="rect">
              <a:avLst/>
            </a:prstGeom>
          </p:spPr>
        </p:pic>
        <p:sp>
          <p:nvSpPr>
            <p:cNvPr id="8" name="TextBox 7"/>
            <p:cNvSpPr txBox="1"/>
            <p:nvPr/>
          </p:nvSpPr>
          <p:spPr>
            <a:xfrm>
              <a:off x="762000" y="3859532"/>
              <a:ext cx="3076228" cy="461665"/>
            </a:xfrm>
            <a:prstGeom prst="rect">
              <a:avLst/>
            </a:prstGeom>
            <a:noFill/>
          </p:spPr>
          <p:txBody>
            <a:bodyPr wrap="square" rtlCol="0">
              <a:spAutoFit/>
            </a:bodyPr>
            <a:lstStyle/>
            <a:p>
              <a:pPr algn="ctr"/>
              <a:r>
                <a:rPr lang="en-US" sz="2400" b="1" dirty="0" smtClean="0">
                  <a:solidFill>
                    <a:schemeClr val="bg1"/>
                  </a:solidFill>
                  <a:effectLst>
                    <a:outerShdw blurRad="50800" dist="38100" dir="2700000" algn="tl" rotWithShape="0">
                      <a:srgbClr val="000000">
                        <a:alpha val="43000"/>
                      </a:srgbClr>
                    </a:outerShdw>
                  </a:effectLst>
                </a:rPr>
                <a:t>Embedded Tornadoes</a:t>
              </a:r>
              <a:endParaRPr lang="en-US" sz="2400" b="1" dirty="0">
                <a:solidFill>
                  <a:schemeClr val="bg1"/>
                </a:solidFill>
                <a:effectLst>
                  <a:outerShdw blurRad="50800" dist="38100" dir="2700000" algn="tl" rotWithShape="0">
                    <a:srgbClr val="000000">
                      <a:alpha val="43000"/>
                    </a:srgbClr>
                  </a:outerShdw>
                </a:effectLst>
              </a:endParaRPr>
            </a:p>
          </p:txBody>
        </p:sp>
      </p:grpSp>
      <p:sp>
        <p:nvSpPr>
          <p:cNvPr id="9" name="TextBox 8"/>
          <p:cNvSpPr txBox="1"/>
          <p:nvPr/>
        </p:nvSpPr>
        <p:spPr>
          <a:xfrm>
            <a:off x="1011765" y="2391601"/>
            <a:ext cx="3119964" cy="461665"/>
          </a:xfrm>
          <a:prstGeom prst="rect">
            <a:avLst/>
          </a:prstGeom>
          <a:noFill/>
        </p:spPr>
        <p:txBody>
          <a:bodyPr wrap="square" rtlCol="0">
            <a:spAutoFit/>
          </a:bodyPr>
          <a:lstStyle/>
          <a:p>
            <a:pPr algn="ctr"/>
            <a:r>
              <a:rPr lang="en-US" sz="2400" b="1" dirty="0" smtClean="0">
                <a:solidFill>
                  <a:schemeClr val="bg1"/>
                </a:solidFill>
                <a:effectLst>
                  <a:outerShdw blurRad="50800" dist="50800" dir="2700000" algn="tl" rotWithShape="0">
                    <a:srgbClr val="000000"/>
                  </a:outerShdw>
                </a:effectLst>
              </a:rPr>
              <a:t>Sandy’s Storm Surge</a:t>
            </a:r>
            <a:endParaRPr lang="en-US" sz="2400" b="1" dirty="0">
              <a:solidFill>
                <a:schemeClr val="bg1"/>
              </a:solidFill>
              <a:effectLst>
                <a:outerShdw blurRad="50800" dist="50800" dir="2700000" algn="tl" rotWithShape="0">
                  <a:srgbClr val="000000"/>
                </a:outerShdw>
              </a:effectLst>
            </a:endParaRPr>
          </a:p>
        </p:txBody>
      </p:sp>
      <p:grpSp>
        <p:nvGrpSpPr>
          <p:cNvPr id="7" name="Group 6"/>
          <p:cNvGrpSpPr/>
          <p:nvPr/>
        </p:nvGrpSpPr>
        <p:grpSpPr>
          <a:xfrm>
            <a:off x="808566" y="3718421"/>
            <a:ext cx="3111500" cy="2912691"/>
            <a:chOff x="5363636" y="3817199"/>
            <a:chExt cx="3111500" cy="2912691"/>
          </a:xfrm>
        </p:grpSpPr>
        <p:pic>
          <p:nvPicPr>
            <p:cNvPr id="97284" name="Picture 5"/>
            <p:cNvPicPr>
              <a:picLocks noChangeAspect="1" noChangeArrowheads="1"/>
            </p:cNvPicPr>
            <p:nvPr/>
          </p:nvPicPr>
          <p:blipFill>
            <a:blip r:embed="rId8"/>
            <a:srcRect/>
            <a:stretch>
              <a:fillRect/>
            </a:stretch>
          </p:blipFill>
          <p:spPr bwMode="auto">
            <a:xfrm>
              <a:off x="5363636" y="4295039"/>
              <a:ext cx="3111500" cy="2032000"/>
            </a:xfrm>
            <a:prstGeom prst="rect">
              <a:avLst/>
            </a:prstGeom>
            <a:noFill/>
            <a:ln w="9525">
              <a:noFill/>
              <a:miter lim="800000"/>
              <a:headEnd/>
              <a:tailEnd/>
            </a:ln>
          </p:spPr>
        </p:pic>
        <p:sp>
          <p:nvSpPr>
            <p:cNvPr id="10" name="TextBox 9"/>
            <p:cNvSpPr txBox="1"/>
            <p:nvPr/>
          </p:nvSpPr>
          <p:spPr>
            <a:xfrm>
              <a:off x="5602118" y="6268225"/>
              <a:ext cx="2751663" cy="461665"/>
            </a:xfrm>
            <a:prstGeom prst="rect">
              <a:avLst/>
            </a:prstGeom>
            <a:noFill/>
          </p:spPr>
          <p:txBody>
            <a:bodyPr wrap="square" rtlCol="0">
              <a:spAutoFit/>
            </a:bodyPr>
            <a:lstStyle/>
            <a:p>
              <a:pPr algn="ctr"/>
              <a:r>
                <a:rPr lang="en-US" sz="2400" b="1" dirty="0" smtClean="0"/>
                <a:t>Hurricane Winds</a:t>
              </a:r>
              <a:endParaRPr lang="en-US" sz="2400" b="1" dirty="0"/>
            </a:p>
          </p:txBody>
        </p:sp>
        <p:sp>
          <p:nvSpPr>
            <p:cNvPr id="4" name="TextBox 3"/>
            <p:cNvSpPr txBox="1"/>
            <p:nvPr/>
          </p:nvSpPr>
          <p:spPr>
            <a:xfrm>
              <a:off x="5521679" y="3817199"/>
              <a:ext cx="2784124" cy="369332"/>
            </a:xfrm>
            <a:prstGeom prst="rect">
              <a:avLst/>
            </a:prstGeom>
            <a:noFill/>
          </p:spPr>
          <p:txBody>
            <a:bodyPr wrap="square" rtlCol="0">
              <a:spAutoFit/>
            </a:bodyPr>
            <a:lstStyle/>
            <a:p>
              <a:pPr algn="ctr"/>
              <a:r>
                <a:rPr lang="en-US" dirty="0" smtClean="0">
                  <a:hlinkClick r:id="rId9"/>
                </a:rPr>
                <a:t>Hurricane Winds Montage</a:t>
              </a:r>
              <a:endParaRPr lang="en-US" dirty="0"/>
            </a:p>
          </p:txBody>
        </p:sp>
      </p:grpSp>
      <p:sp>
        <p:nvSpPr>
          <p:cNvPr id="11" name="TextBox 10"/>
          <p:cNvSpPr txBox="1"/>
          <p:nvPr/>
        </p:nvSpPr>
        <p:spPr>
          <a:xfrm>
            <a:off x="4785075" y="6119100"/>
            <a:ext cx="1480257" cy="338554"/>
          </a:xfrm>
          <a:prstGeom prst="rect">
            <a:avLst/>
          </a:prstGeom>
          <a:noFill/>
        </p:spPr>
        <p:txBody>
          <a:bodyPr wrap="square" rtlCol="0">
            <a:spAutoFit/>
          </a:bodyPr>
          <a:lstStyle/>
          <a:p>
            <a:pPr algn="ctr"/>
            <a:r>
              <a:rPr lang="en-US" sz="1600" dirty="0" smtClean="0">
                <a:solidFill>
                  <a:srgbClr val="FFFFFF"/>
                </a:solidFill>
              </a:rPr>
              <a:t>Edwards 2012</a:t>
            </a:r>
            <a:endParaRPr lang="en-US" sz="1600" dirty="0">
              <a:solidFill>
                <a:srgbClr val="FFFFFF"/>
              </a:solidFill>
            </a:endParaRPr>
          </a:p>
        </p:txBody>
      </p:sp>
      <p:pic>
        <p:nvPicPr>
          <p:cNvPr id="12" name="Soun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103819538"/>
      </p:ext>
    </p:extLst>
  </p:cSld>
  <p:clrMapOvr>
    <a:masterClrMapping/>
  </p:clrMapOvr>
  <p:transition advTm="2418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sz="3600" b="1" dirty="0">
                <a:solidFill>
                  <a:schemeClr val="tx1"/>
                </a:solidFill>
                <a:ea typeface="ＭＳ Ｐゴシック" pitchFamily="-84" charset="-128"/>
                <a:cs typeface="ＭＳ Ｐゴシック" pitchFamily="-84" charset="-128"/>
              </a:rPr>
              <a:t>Primary Hurricane Hazards</a:t>
            </a:r>
          </a:p>
        </p:txBody>
      </p:sp>
      <p:sp>
        <p:nvSpPr>
          <p:cNvPr id="99331" name="Rectangle 3"/>
          <p:cNvSpPr>
            <a:spLocks noGrp="1" noChangeArrowheads="1"/>
          </p:cNvSpPr>
          <p:nvPr>
            <p:ph type="body" idx="1"/>
          </p:nvPr>
        </p:nvSpPr>
        <p:spPr/>
        <p:txBody>
          <a:bodyPr/>
          <a:lstStyle/>
          <a:p>
            <a:pPr>
              <a:buFontTx/>
              <a:buNone/>
            </a:pPr>
            <a:r>
              <a:rPr lang="en-US" sz="2800" b="1" dirty="0" smtClean="0">
                <a:solidFill>
                  <a:schemeClr val="tx1"/>
                </a:solidFill>
                <a:ea typeface="ＭＳ Ｐゴシック" pitchFamily="-84" charset="-128"/>
                <a:cs typeface="ＭＳ Ｐゴシック" pitchFamily="-84" charset="-128"/>
              </a:rPr>
              <a:t>-	Wind Damage and Flying Debris</a:t>
            </a:r>
          </a:p>
          <a:p>
            <a:pPr>
              <a:buFontTx/>
              <a:buNone/>
            </a:pPr>
            <a:r>
              <a:rPr lang="en-US" sz="2800" b="1" dirty="0" smtClean="0">
                <a:solidFill>
                  <a:schemeClr val="tx1"/>
                </a:solidFill>
                <a:ea typeface="ＭＳ Ｐゴシック" pitchFamily="-84" charset="-128"/>
                <a:cs typeface="ＭＳ Ｐゴシック" pitchFamily="-84" charset="-128"/>
              </a:rPr>
              <a:t>	Hurricane-Scale Circulation Itself</a:t>
            </a:r>
          </a:p>
          <a:p>
            <a:pPr>
              <a:buFontTx/>
              <a:buNone/>
            </a:pPr>
            <a:r>
              <a:rPr lang="en-US" sz="2800" b="1" dirty="0" smtClean="0">
                <a:solidFill>
                  <a:schemeClr val="tx1"/>
                </a:solidFill>
                <a:ea typeface="ＭＳ Ｐゴシック" pitchFamily="-84" charset="-128"/>
                <a:cs typeface="ＭＳ Ｐゴシック" pitchFamily="-84" charset="-128"/>
              </a:rPr>
              <a:t>	Embedded Tornadoes</a:t>
            </a:r>
          </a:p>
          <a:p>
            <a:pPr>
              <a:buFontTx/>
              <a:buNone/>
            </a:pPr>
            <a:r>
              <a:rPr lang="en-US" sz="2800" b="1" dirty="0" smtClean="0">
                <a:solidFill>
                  <a:schemeClr val="tx1"/>
                </a:solidFill>
                <a:ea typeface="ＭＳ Ｐゴシック" pitchFamily="-84" charset="-128"/>
                <a:cs typeface="ＭＳ Ｐゴシック" pitchFamily="-84" charset="-128"/>
              </a:rPr>
              <a:t>-	Flooding</a:t>
            </a:r>
            <a:endParaRPr lang="en-US" sz="2800" b="1" dirty="0" smtClean="0">
              <a:solidFill>
                <a:srgbClr val="FF0000"/>
              </a:solidFill>
              <a:ea typeface="ＭＳ Ｐゴシック" pitchFamily="-84" charset="-128"/>
              <a:cs typeface="ＭＳ Ｐゴシック" pitchFamily="-84" charset="-128"/>
            </a:endParaRPr>
          </a:p>
          <a:p>
            <a:pPr>
              <a:buFontTx/>
              <a:buNone/>
            </a:pPr>
            <a:r>
              <a:rPr lang="en-US" sz="2800" b="1" dirty="0" smtClean="0">
                <a:solidFill>
                  <a:schemeClr val="tx1"/>
                </a:solidFill>
                <a:ea typeface="ＭＳ Ｐゴシック" pitchFamily="-84" charset="-128"/>
                <a:cs typeface="ＭＳ Ｐゴシック" pitchFamily="-84" charset="-128"/>
              </a:rPr>
              <a:t>	Storm Surge along Shoreline</a:t>
            </a:r>
          </a:p>
          <a:p>
            <a:pPr>
              <a:buFontTx/>
              <a:buNone/>
            </a:pPr>
            <a:r>
              <a:rPr lang="en-US" sz="2800" b="1" dirty="0" smtClean="0">
                <a:solidFill>
                  <a:schemeClr val="tx1"/>
                </a:solidFill>
                <a:ea typeface="ＭＳ Ｐゴシック" pitchFamily="-84" charset="-128"/>
                <a:cs typeface="ＭＳ Ｐゴシック" pitchFamily="-84" charset="-128"/>
              </a:rPr>
              <a:t>	Heavy Rains Inland – Flooding </a:t>
            </a:r>
          </a:p>
          <a:p>
            <a:pPr>
              <a:buFontTx/>
              <a:buNone/>
            </a:pPr>
            <a:r>
              <a:rPr lang="en-US" sz="2800" b="1" dirty="0" smtClean="0">
                <a:solidFill>
                  <a:schemeClr val="tx1"/>
                </a:solidFill>
                <a:ea typeface="ＭＳ Ｐゴシック" pitchFamily="-84" charset="-128"/>
                <a:cs typeface="ＭＳ Ｐゴシック" pitchFamily="-84" charset="-128"/>
              </a:rPr>
              <a:t>		Greater than 5”-10” Common</a:t>
            </a:r>
          </a:p>
        </p:txBody>
      </p:sp>
      <p:sp>
        <p:nvSpPr>
          <p:cNvPr id="2" name="TextBox 1"/>
          <p:cNvSpPr txBox="1"/>
          <p:nvPr/>
        </p:nvSpPr>
        <p:spPr>
          <a:xfrm>
            <a:off x="2489200" y="3307834"/>
            <a:ext cx="492443" cy="523220"/>
          </a:xfrm>
          <a:prstGeom prst="rect">
            <a:avLst/>
          </a:prstGeom>
          <a:noFill/>
        </p:spPr>
        <p:txBody>
          <a:bodyPr wrap="none" rtlCol="0">
            <a:spAutoFit/>
          </a:bodyPr>
          <a:lstStyle/>
          <a:p>
            <a:r>
              <a:rPr lang="en-US" sz="2800" b="1" dirty="0">
                <a:solidFill>
                  <a:srgbClr val="FF0000"/>
                </a:solidFill>
                <a:latin typeface="Zapf Dingbats"/>
                <a:ea typeface="Zapf Dingbats"/>
                <a:cs typeface="Zapf Dingbats"/>
                <a:sym typeface="Zapf Dingbats"/>
              </a:rPr>
              <a:t>✔</a:t>
            </a:r>
            <a:endParaRPr lang="en-US" sz="2800" dirty="0"/>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cSld>
  <p:clrMapOvr>
    <a:masterClrMapping/>
  </p:clrMapOvr>
  <p:transition advTm="440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Hurricane Winds Montage</a:t>
            </a:r>
            <a:br>
              <a:rPr lang="en-US" sz="4000" dirty="0" smtClean="0"/>
            </a:br>
            <a:r>
              <a:rPr lang="en-US" sz="3200" i="1" dirty="0" smtClean="0"/>
              <a:t>National Geographic</a:t>
            </a:r>
            <a:endParaRPr lang="en-US" sz="4000" dirty="0"/>
          </a:p>
        </p:txBody>
      </p:sp>
      <p:pic>
        <p:nvPicPr>
          <p:cNvPr id="8" name="HurricaneWindsMontage48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22400" y="1587500"/>
            <a:ext cx="6096000" cy="4572000"/>
          </a:xfrm>
          <a:prstGeom prst="rect">
            <a:avLst/>
          </a:prstGeom>
        </p:spPr>
      </p:pic>
      <p:pic>
        <p:nvPicPr>
          <p:cNvPr id="9" name="Sound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164389920"/>
      </p:ext>
    </p:extLst>
  </p:cSld>
  <p:clrMapOvr>
    <a:masterClrMapping/>
  </p:clrMapOvr>
  <p:transition advTm="613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extLst mod="1">
    <p:ext uri="{E180D4A7-C9FB-4DFB-919C-405C955672EB}">
      <p14:showEvtLst xmlns:p14="http://schemas.microsoft.com/office/powerpoint/2010/main">
        <p14:playEvt time="11394" objId="8"/>
        <p14:stopEvt time="51081" objId="8"/>
      </p14:showEvtLst>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TextBox 3"/>
          <p:cNvSpPr txBox="1"/>
          <p:nvPr/>
        </p:nvSpPr>
        <p:spPr>
          <a:xfrm>
            <a:off x="4859867" y="2201334"/>
            <a:ext cx="2317837" cy="369332"/>
          </a:xfrm>
          <a:prstGeom prst="rect">
            <a:avLst/>
          </a:prstGeom>
          <a:noFill/>
        </p:spPr>
        <p:txBody>
          <a:bodyPr wrap="none" rtlCol="0">
            <a:spAutoFit/>
          </a:bodyPr>
          <a:lstStyle/>
          <a:p>
            <a:r>
              <a:rPr lang="en-US" b="1" dirty="0" smtClean="0"/>
              <a:t>Pushes water onshore</a:t>
            </a:r>
            <a:endParaRPr lang="en-US" b="1" dirty="0"/>
          </a:p>
        </p:txBody>
      </p:sp>
      <p:sp>
        <p:nvSpPr>
          <p:cNvPr id="111618" name="Text Box 6"/>
          <p:cNvSpPr txBox="1">
            <a:spLocks noChangeArrowheads="1"/>
          </p:cNvSpPr>
          <p:nvPr/>
        </p:nvSpPr>
        <p:spPr bwMode="auto">
          <a:xfrm>
            <a:off x="533400" y="6096000"/>
            <a:ext cx="8077200" cy="709613"/>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2400" dirty="0">
                <a:solidFill>
                  <a:srgbClr val="000000"/>
                </a:solidFill>
                <a:latin typeface="Times New Roman" pitchFamily="-84" charset="0"/>
                <a:ea typeface="ＭＳ Ｐゴシック" pitchFamily="-84" charset="-128"/>
                <a:cs typeface="ＭＳ Ｐゴシック" pitchFamily="-84" charset="-128"/>
                <a:hlinkClick r:id="rId5"/>
              </a:rPr>
              <a:t>Floyd wave height forecast from RSMAS</a:t>
            </a:r>
            <a:endParaRPr lang="en-US" sz="2400" dirty="0">
              <a:solidFill>
                <a:srgbClr val="000000"/>
              </a:solidFill>
              <a:latin typeface="Times New Roman" pitchFamily="-84" charset="0"/>
              <a:ea typeface="ＭＳ Ｐゴシック" pitchFamily="-84" charset="-128"/>
              <a:cs typeface="ＭＳ Ｐゴシック" pitchFamily="-84" charset="-128"/>
            </a:endParaRPr>
          </a:p>
          <a:p>
            <a:pPr algn="ctr" defTabSz="914400" eaLnBrk="0" fontAlgn="base" hangingPunct="0">
              <a:spcBef>
                <a:spcPct val="50000"/>
              </a:spcBef>
              <a:spcAft>
                <a:spcPct val="0"/>
              </a:spcAft>
            </a:pPr>
            <a:r>
              <a:rPr lang="en-US" sz="1100" dirty="0">
                <a:latin typeface="Lucida Grande" pitchFamily="-84" charset="0"/>
                <a:ea typeface="ＭＳ Ｐゴシック" pitchFamily="-84" charset="-128"/>
                <a:cs typeface="ＭＳ Ｐゴシック" pitchFamily="-84" charset="-128"/>
                <a:hlinkClick r:id="rId6"/>
              </a:rPr>
              <a:t>http://</a:t>
            </a:r>
            <a:r>
              <a:rPr lang="en-US" sz="1100" dirty="0" err="1">
                <a:latin typeface="Lucida Grande" pitchFamily="-84" charset="0"/>
                <a:ea typeface="ＭＳ Ｐゴシック" pitchFamily="-84" charset="-128"/>
                <a:cs typeface="ＭＳ Ｐゴシック" pitchFamily="-84" charset="-128"/>
                <a:hlinkClick r:id="rId6"/>
              </a:rPr>
              <a:t>orca.rsmas.miami.edu</a:t>
            </a:r>
            <a:r>
              <a:rPr lang="en-US" sz="1100" dirty="0">
                <a:latin typeface="Lucida Grande" pitchFamily="-84" charset="0"/>
                <a:ea typeface="ＭＳ Ｐゴシック" pitchFamily="-84" charset="-128"/>
                <a:cs typeface="ＭＳ Ｐゴシック" pitchFamily="-84" charset="-128"/>
                <a:hlinkClick r:id="rId6"/>
              </a:rPr>
              <a:t>/</a:t>
            </a:r>
            <a:r>
              <a:rPr lang="en-US" sz="1100" dirty="0" err="1">
                <a:latin typeface="Lucida Grande" pitchFamily="-84" charset="0"/>
                <a:ea typeface="ＭＳ Ｐゴシック" pitchFamily="-84" charset="-128"/>
                <a:cs typeface="ＭＳ Ｐゴシック" pitchFamily="-84" charset="-128"/>
                <a:hlinkClick r:id="rId6"/>
              </a:rPr>
              <a:t>floyd</a:t>
            </a:r>
            <a:r>
              <a:rPr lang="en-US" sz="1100" dirty="0">
                <a:latin typeface="Lucida Grande" pitchFamily="-84" charset="0"/>
                <a:ea typeface="ＭＳ Ｐゴシック" pitchFamily="-84" charset="-128"/>
                <a:cs typeface="ＭＳ Ｐゴシック" pitchFamily="-84" charset="-128"/>
                <a:hlinkClick r:id="rId6"/>
              </a:rPr>
              <a:t>/</a:t>
            </a:r>
            <a:endParaRPr lang="en-US" sz="1100" dirty="0">
              <a:latin typeface="Lucida Grande" pitchFamily="-84" charset="0"/>
              <a:ea typeface="ＭＳ Ｐゴシック" pitchFamily="-84" charset="-128"/>
              <a:cs typeface="ＭＳ Ｐゴシック" pitchFamily="-84" charset="-128"/>
            </a:endParaRPr>
          </a:p>
        </p:txBody>
      </p:sp>
      <p:sp>
        <p:nvSpPr>
          <p:cNvPr id="111619" name="Rectangle 2"/>
          <p:cNvSpPr>
            <a:spLocks noGrp="1" noChangeArrowheads="1"/>
          </p:cNvSpPr>
          <p:nvPr>
            <p:ph type="title"/>
          </p:nvPr>
        </p:nvSpPr>
        <p:spPr>
          <a:xfrm>
            <a:off x="685800" y="-76200"/>
            <a:ext cx="7772400" cy="1143000"/>
          </a:xfrm>
        </p:spPr>
        <p:txBody>
          <a:bodyPr/>
          <a:lstStyle/>
          <a:p>
            <a:r>
              <a:rPr lang="en-US" b="1">
                <a:solidFill>
                  <a:schemeClr val="tx1"/>
                </a:solidFill>
                <a:ea typeface="ＭＳ Ｐゴシック" pitchFamily="-84" charset="-128"/>
                <a:cs typeface="ＭＳ Ｐゴシック" pitchFamily="-84" charset="-128"/>
              </a:rPr>
              <a:t>Winds and Storm Surge</a:t>
            </a:r>
          </a:p>
        </p:txBody>
      </p:sp>
      <p:grpSp>
        <p:nvGrpSpPr>
          <p:cNvPr id="3" name="Group 2"/>
          <p:cNvGrpSpPr/>
          <p:nvPr/>
        </p:nvGrpSpPr>
        <p:grpSpPr>
          <a:xfrm>
            <a:off x="1648179" y="841024"/>
            <a:ext cx="5647265" cy="5297037"/>
            <a:chOff x="1662290" y="770741"/>
            <a:chExt cx="5647265" cy="5297037"/>
          </a:xfrm>
        </p:grpSpPr>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62290" y="770741"/>
              <a:ext cx="5633154" cy="5293488"/>
            </a:xfrm>
            <a:prstGeom prst="rect">
              <a:avLst/>
            </a:prstGeom>
          </p:spPr>
        </p:pic>
        <p:sp>
          <p:nvSpPr>
            <p:cNvPr id="111621" name="Rectangle 5"/>
            <p:cNvSpPr>
              <a:spLocks noChangeArrowheads="1"/>
            </p:cNvSpPr>
            <p:nvPr/>
          </p:nvSpPr>
          <p:spPr bwMode="auto">
            <a:xfrm>
              <a:off x="5762977" y="5785556"/>
              <a:ext cx="1546578" cy="282222"/>
            </a:xfrm>
            <a:prstGeom prst="rect">
              <a:avLst/>
            </a:prstGeom>
            <a:noFill/>
            <a:ln w="9525">
              <a:noFill/>
              <a:miter lim="800000"/>
              <a:headEnd/>
              <a:tailEnd/>
            </a:ln>
          </p:spPr>
          <p:txBody>
            <a:bodyPr wrap="none" anchor="ctr">
              <a:prstTxWarp prst="textNoShape">
                <a:avLst/>
              </a:prstTxWarp>
            </a:bodyPr>
            <a:lstStyle/>
            <a:p>
              <a:pPr algn="r" defTabSz="914400" eaLnBrk="0" fontAlgn="base" hangingPunct="0">
                <a:spcBef>
                  <a:spcPct val="0"/>
                </a:spcBef>
                <a:spcAft>
                  <a:spcPct val="0"/>
                </a:spcAft>
              </a:pPr>
              <a:r>
                <a:rPr lang="en-US" sz="1400" b="1" dirty="0" err="1" smtClean="0">
                  <a:solidFill>
                    <a:srgbClr val="000000"/>
                  </a:solidFill>
                  <a:latin typeface="Times New Roman" pitchFamily="-84" charset="0"/>
                  <a:ea typeface="ＭＳ Ｐゴシック" pitchFamily="-84" charset="-128"/>
                  <a:cs typeface="ＭＳ Ｐゴシック" pitchFamily="-84" charset="-128"/>
                </a:rPr>
                <a:t>Aguado</a:t>
              </a:r>
              <a:r>
                <a:rPr lang="en-US" sz="1400" b="1" dirty="0" smtClean="0">
                  <a:solidFill>
                    <a:srgbClr val="000000"/>
                  </a:solidFill>
                  <a:latin typeface="Times New Roman" pitchFamily="-84" charset="0"/>
                  <a:ea typeface="ＭＳ Ｐゴシック" pitchFamily="-84" charset="-128"/>
                  <a:cs typeface="ＭＳ Ｐゴシック" pitchFamily="-84" charset="-128"/>
                </a:rPr>
                <a:t> and Burt </a:t>
              </a:r>
              <a:endParaRPr lang="en-US" sz="2400" dirty="0">
                <a:solidFill>
                  <a:srgbClr val="000000"/>
                </a:solidFill>
                <a:latin typeface="Times New Roman" pitchFamily="-84" charset="0"/>
                <a:ea typeface="ＭＳ Ｐゴシック" pitchFamily="-84" charset="-128"/>
                <a:cs typeface="ＭＳ Ｐゴシック" pitchFamily="-84" charset="-128"/>
              </a:endParaRPr>
            </a:p>
          </p:txBody>
        </p:sp>
      </p:grpSp>
      <p:sp>
        <p:nvSpPr>
          <p:cNvPr id="5" name="TextBox 4"/>
          <p:cNvSpPr txBox="1"/>
          <p:nvPr/>
        </p:nvSpPr>
        <p:spPr>
          <a:xfrm>
            <a:off x="3820543" y="4965699"/>
            <a:ext cx="3304511" cy="646331"/>
          </a:xfrm>
          <a:prstGeom prst="rect">
            <a:avLst/>
          </a:prstGeom>
          <a:noFill/>
        </p:spPr>
        <p:txBody>
          <a:bodyPr wrap="none" rtlCol="0">
            <a:spAutoFit/>
          </a:bodyPr>
          <a:lstStyle/>
          <a:p>
            <a:pPr algn="ctr"/>
            <a:r>
              <a:rPr lang="en-US" b="1" dirty="0" smtClean="0"/>
              <a:t>Strongest winds in the direction </a:t>
            </a:r>
          </a:p>
          <a:p>
            <a:pPr algn="ctr"/>
            <a:r>
              <a:rPr lang="en-US" b="1" dirty="0"/>
              <a:t>o</a:t>
            </a:r>
            <a:r>
              <a:rPr lang="en-US" b="1" dirty="0" smtClean="0"/>
              <a:t>f the cyclone’s forward motion</a:t>
            </a:r>
            <a:endParaRPr lang="en-US" b="1"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59844395"/>
      </p:ext>
    </p:extLst>
  </p:cSld>
  <p:clrMapOvr>
    <a:masterClrMapping/>
  </p:clrMapOvr>
  <p:transition advTm="943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1622778"/>
            <a:ext cx="4476114" cy="5235222"/>
          </a:xfrm>
          <a:prstGeom prst="rect">
            <a:avLst/>
          </a:prstGeom>
        </p:spPr>
      </p:pic>
      <p:sp>
        <p:nvSpPr>
          <p:cNvPr id="103426" name="Rectangle 2"/>
          <p:cNvSpPr>
            <a:spLocks noGrp="1" noChangeArrowheads="1"/>
          </p:cNvSpPr>
          <p:nvPr>
            <p:ph type="title"/>
          </p:nvPr>
        </p:nvSpPr>
        <p:spPr/>
        <p:txBody>
          <a:bodyPr/>
          <a:lstStyle/>
          <a:p>
            <a:r>
              <a:rPr lang="en-US" b="1" dirty="0">
                <a:ea typeface="ＭＳ Ｐゴシック" pitchFamily="-84" charset="-128"/>
                <a:cs typeface="ＭＳ Ｐゴシック" pitchFamily="-84" charset="-128"/>
              </a:rPr>
              <a:t>Hurricanes Spawn Tornadoes</a:t>
            </a:r>
          </a:p>
        </p:txBody>
      </p:sp>
      <p:sp>
        <p:nvSpPr>
          <p:cNvPr id="103428" name="Rectangle 5"/>
          <p:cNvSpPr>
            <a:spLocks noGrp="1" noChangeArrowheads="1"/>
          </p:cNvSpPr>
          <p:nvPr>
            <p:ph type="body" sz="half" idx="2"/>
          </p:nvPr>
        </p:nvSpPr>
        <p:spPr>
          <a:xfrm>
            <a:off x="4648200" y="2222500"/>
            <a:ext cx="3810000" cy="3962400"/>
          </a:xfrm>
        </p:spPr>
        <p:txBody>
          <a:bodyPr/>
          <a:lstStyle/>
          <a:p>
            <a:r>
              <a:rPr lang="en-US" sz="2400" b="1" dirty="0">
                <a:ea typeface="ＭＳ Ｐゴシック" pitchFamily="-84" charset="-128"/>
                <a:cs typeface="ＭＳ Ｐゴシック" pitchFamily="-84" charset="-128"/>
              </a:rPr>
              <a:t>Tornadoes embedded </a:t>
            </a:r>
            <a:r>
              <a:rPr lang="en-US" sz="2400" b="1" dirty="0" smtClean="0">
                <a:ea typeface="ＭＳ Ｐゴシック" pitchFamily="-84" charset="-128"/>
                <a:cs typeface="ＭＳ Ｐゴシック" pitchFamily="-84" charset="-128"/>
              </a:rPr>
              <a:t>within hurricane </a:t>
            </a:r>
            <a:r>
              <a:rPr lang="en-US" sz="2400" b="1" dirty="0">
                <a:ea typeface="ＭＳ Ｐゴシック" pitchFamily="-84" charset="-128"/>
                <a:cs typeface="ＭＳ Ｐゴシック" pitchFamily="-84" charset="-128"/>
              </a:rPr>
              <a:t>(category </a:t>
            </a:r>
            <a:r>
              <a:rPr lang="en-US" sz="2400" b="1" dirty="0" smtClean="0">
                <a:ea typeface="ＭＳ Ｐゴシック" pitchFamily="-84" charset="-128"/>
                <a:cs typeface="ＭＳ Ｐゴシック" pitchFamily="-84" charset="-128"/>
              </a:rPr>
              <a:t>EF1-EF2</a:t>
            </a:r>
            <a:r>
              <a:rPr lang="en-US" sz="2400" b="1" dirty="0">
                <a:ea typeface="ＭＳ Ｐゴシック" pitchFamily="-84" charset="-128"/>
                <a:cs typeface="ＭＳ Ｐゴシック" pitchFamily="-84" charset="-128"/>
              </a:rPr>
              <a:t>)</a:t>
            </a:r>
          </a:p>
          <a:p>
            <a:r>
              <a:rPr lang="en-US" sz="2400" b="1" dirty="0">
                <a:ea typeface="ＭＳ Ｐゴシック" pitchFamily="-84" charset="-128"/>
                <a:cs typeface="ＭＳ Ｐゴシック" pitchFamily="-84" charset="-128"/>
              </a:rPr>
              <a:t>But they are embedded within an environment </a:t>
            </a:r>
            <a:r>
              <a:rPr lang="en-US" sz="2400" b="1" dirty="0" smtClean="0">
                <a:ea typeface="ＭＳ Ｐゴシック" pitchFamily="-84" charset="-128"/>
                <a:cs typeface="ＭＳ Ｐゴシック" pitchFamily="-84" charset="-128"/>
              </a:rPr>
              <a:t>with wind speeds up to hurricane force. </a:t>
            </a:r>
            <a:endParaRPr lang="en-US" sz="2400" b="1" dirty="0">
              <a:ea typeface="ＭＳ Ｐゴシック" pitchFamily="-84" charset="-128"/>
              <a:cs typeface="ＭＳ Ｐゴシック" pitchFamily="-84" charset="-128"/>
            </a:endParaRPr>
          </a:p>
          <a:p>
            <a:r>
              <a:rPr lang="en-US" sz="2400" b="1" dirty="0" smtClean="0">
                <a:ea typeface="ＭＳ Ｐゴシック" pitchFamily="-84" charset="-128"/>
                <a:cs typeface="ＭＳ Ｐゴシック" pitchFamily="-84" charset="-128"/>
              </a:rPr>
              <a:t>Can produce highly localized damage.</a:t>
            </a:r>
            <a:endParaRPr lang="en-US" sz="2400" dirty="0">
              <a:ea typeface="ＭＳ Ｐゴシック" pitchFamily="-84" charset="-128"/>
              <a:cs typeface="ＭＳ Ｐゴシック" pitchFamily="-84" charset="-128"/>
            </a:endParaRPr>
          </a:p>
        </p:txBody>
      </p:sp>
      <p:sp>
        <p:nvSpPr>
          <p:cNvPr id="103429" name="Text Box 6"/>
          <p:cNvSpPr txBox="1">
            <a:spLocks noChangeArrowheads="1"/>
          </p:cNvSpPr>
          <p:nvPr/>
        </p:nvSpPr>
        <p:spPr bwMode="auto">
          <a:xfrm>
            <a:off x="3015544" y="6561666"/>
            <a:ext cx="1512782" cy="276999"/>
          </a:xfrm>
          <a:prstGeom prst="rect">
            <a:avLst/>
          </a:prstGeom>
          <a:noFill/>
          <a:ln w="9525">
            <a:noFill/>
            <a:miter lim="800000"/>
            <a:headEnd/>
            <a:tailEnd/>
          </a:ln>
        </p:spPr>
        <p:txBody>
          <a:bodyPr wrap="square">
            <a:prstTxWarp prst="textNoShape">
              <a:avLst/>
            </a:prstTxWarp>
            <a:spAutoFit/>
          </a:bodyPr>
          <a:lstStyle/>
          <a:p>
            <a:pPr algn="r" defTabSz="914400" eaLnBrk="0" fontAlgn="base" hangingPunct="0">
              <a:spcBef>
                <a:spcPct val="50000"/>
              </a:spcBef>
              <a:spcAft>
                <a:spcPct val="0"/>
              </a:spcAft>
            </a:pPr>
            <a:r>
              <a:rPr lang="en-US" sz="1200" b="1" dirty="0" err="1">
                <a:solidFill>
                  <a:srgbClr val="000000"/>
                </a:solidFill>
                <a:latin typeface="Times New Roman" pitchFamily="-84" charset="0"/>
                <a:ea typeface="ＭＳ Ｐゴシック" pitchFamily="-84" charset="-128"/>
                <a:cs typeface="ＭＳ Ｐゴシック" pitchFamily="-84" charset="-128"/>
              </a:rPr>
              <a:t>Aguado</a:t>
            </a:r>
            <a:r>
              <a:rPr lang="en-US" sz="1200" b="1" dirty="0">
                <a:solidFill>
                  <a:srgbClr val="000000"/>
                </a:solidFill>
                <a:latin typeface="Times New Roman" pitchFamily="-84" charset="0"/>
                <a:ea typeface="ＭＳ Ｐゴシック" pitchFamily="-84" charset="-128"/>
                <a:cs typeface="ＭＳ Ｐゴシック" pitchFamily="-84" charset="-128"/>
              </a:rPr>
              <a:t> and </a:t>
            </a:r>
            <a:r>
              <a:rPr lang="en-US" sz="1200" b="1" dirty="0" smtClean="0">
                <a:solidFill>
                  <a:srgbClr val="000000"/>
                </a:solidFill>
                <a:latin typeface="Times New Roman" pitchFamily="-84" charset="0"/>
                <a:ea typeface="ＭＳ Ｐゴシック" pitchFamily="-84" charset="-128"/>
                <a:cs typeface="ＭＳ Ｐゴシック" pitchFamily="-84" charset="-128"/>
              </a:rPr>
              <a:t>Burt</a:t>
            </a:r>
            <a:endParaRPr lang="en-US" sz="2000" dirty="0">
              <a:solidFill>
                <a:srgbClr val="000000"/>
              </a:solidFill>
              <a:latin typeface="Times New Roman" pitchFamily="-84" charset="0"/>
              <a:ea typeface="ＭＳ Ｐゴシック" pitchFamily="-84" charset="-128"/>
              <a:cs typeface="ＭＳ Ｐゴシック" pitchFamily="-84" charset="-128"/>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cSld>
  <p:clrMapOvr>
    <a:masterClrMapping/>
  </p:clrMapOvr>
  <p:transition advTm="4710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inds_H2.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561166" y="2019300"/>
            <a:ext cx="3810000" cy="3175000"/>
          </a:xfrm>
          <a:prstGeom prst="rect">
            <a:avLst/>
          </a:prstGeom>
        </p:spPr>
      </p:pic>
      <p:sp>
        <p:nvSpPr>
          <p:cNvPr id="2" name="Title 1"/>
          <p:cNvSpPr>
            <a:spLocks noGrp="1"/>
          </p:cNvSpPr>
          <p:nvPr>
            <p:ph type="title"/>
          </p:nvPr>
        </p:nvSpPr>
        <p:spPr>
          <a:xfrm>
            <a:off x="507999" y="419100"/>
            <a:ext cx="8094133" cy="1143000"/>
          </a:xfrm>
        </p:spPr>
        <p:txBody>
          <a:bodyPr/>
          <a:lstStyle/>
          <a:p>
            <a:r>
              <a:rPr lang="en-US" sz="4000" b="1" dirty="0" smtClean="0"/>
              <a:t>Hurricane Winds and Storm Surge</a:t>
            </a:r>
            <a:endParaRPr lang="en-US" sz="4000" b="1" dirty="0"/>
          </a:p>
        </p:txBody>
      </p:sp>
      <p:sp>
        <p:nvSpPr>
          <p:cNvPr id="3" name="TextBox 2"/>
          <p:cNvSpPr txBox="1"/>
          <p:nvPr/>
        </p:nvSpPr>
        <p:spPr>
          <a:xfrm>
            <a:off x="2446866" y="6035133"/>
            <a:ext cx="4060689" cy="369332"/>
          </a:xfrm>
          <a:prstGeom prst="rect">
            <a:avLst/>
          </a:prstGeom>
          <a:noFill/>
        </p:spPr>
        <p:txBody>
          <a:bodyPr wrap="none" rtlCol="0">
            <a:spAutoFit/>
          </a:bodyPr>
          <a:lstStyle/>
          <a:p>
            <a:pPr algn="ctr"/>
            <a:r>
              <a:rPr lang="en-US" dirty="0" smtClean="0">
                <a:hlinkClick r:id="rId7"/>
              </a:rPr>
              <a:t>https://www.meted.ucar.edu/hurrican/chp/</a:t>
            </a:r>
            <a:endParaRPr lang="en-US" dirty="0"/>
          </a:p>
        </p:txBody>
      </p:sp>
      <p:sp>
        <p:nvSpPr>
          <p:cNvPr id="7" name="TextBox 6"/>
          <p:cNvSpPr txBox="1"/>
          <p:nvPr/>
        </p:nvSpPr>
        <p:spPr>
          <a:xfrm>
            <a:off x="4104673" y="2671231"/>
            <a:ext cx="822962" cy="584776"/>
          </a:xfrm>
          <a:prstGeom prst="rect">
            <a:avLst/>
          </a:prstGeom>
          <a:noFill/>
        </p:spPr>
        <p:txBody>
          <a:bodyPr wrap="none" rtlCol="0">
            <a:spAutoFit/>
          </a:bodyPr>
          <a:lstStyle/>
          <a:p>
            <a:pPr algn="ctr"/>
            <a:r>
              <a:rPr lang="en-US" sz="1600" b="1" dirty="0" smtClean="0">
                <a:solidFill>
                  <a:schemeClr val="bg1"/>
                </a:solidFill>
              </a:rPr>
              <a:t>Biggest</a:t>
            </a:r>
          </a:p>
          <a:p>
            <a:pPr algn="ctr"/>
            <a:r>
              <a:rPr lang="en-US" sz="1600" b="1" dirty="0" smtClean="0">
                <a:solidFill>
                  <a:schemeClr val="bg1"/>
                </a:solidFill>
              </a:rPr>
              <a:t>Surge</a:t>
            </a:r>
            <a:endParaRPr lang="en-US" sz="1600" b="1" dirty="0">
              <a:solidFill>
                <a:schemeClr val="bg1"/>
              </a:solidFill>
            </a:endParaRPr>
          </a:p>
        </p:txBody>
      </p:sp>
      <p:sp>
        <p:nvSpPr>
          <p:cNvPr id="9" name="TextBox 8"/>
          <p:cNvSpPr txBox="1"/>
          <p:nvPr/>
        </p:nvSpPr>
        <p:spPr>
          <a:xfrm>
            <a:off x="3167217" y="5331136"/>
            <a:ext cx="2665326" cy="646331"/>
          </a:xfrm>
          <a:prstGeom prst="rect">
            <a:avLst/>
          </a:prstGeom>
          <a:noFill/>
        </p:spPr>
        <p:txBody>
          <a:bodyPr wrap="none" rtlCol="0">
            <a:spAutoFit/>
          </a:bodyPr>
          <a:lstStyle/>
          <a:p>
            <a:pPr algn="ctr"/>
            <a:r>
              <a:rPr lang="en-US" dirty="0" smtClean="0"/>
              <a:t>Rotational Winds 100 mph</a:t>
            </a:r>
          </a:p>
          <a:p>
            <a:pPr algn="ctr"/>
            <a:r>
              <a:rPr lang="en-US" dirty="0" smtClean="0"/>
              <a:t>Steering Winds 30 mph</a:t>
            </a:r>
            <a:endParaRPr lang="en-US" dirty="0"/>
          </a:p>
        </p:txBody>
      </p:sp>
      <p:sp>
        <p:nvSpPr>
          <p:cNvPr id="10" name="Freeform 9"/>
          <p:cNvSpPr/>
          <p:nvPr/>
        </p:nvSpPr>
        <p:spPr>
          <a:xfrm>
            <a:off x="607218" y="4127500"/>
            <a:ext cx="421482" cy="558800"/>
          </a:xfrm>
          <a:custGeom>
            <a:avLst/>
            <a:gdLst>
              <a:gd name="connsiteX0" fmla="*/ 281782 w 421482"/>
              <a:gd name="connsiteY0" fmla="*/ 0 h 558800"/>
              <a:gd name="connsiteX1" fmla="*/ 2382 w 421482"/>
              <a:gd name="connsiteY1" fmla="*/ 406400 h 558800"/>
              <a:gd name="connsiteX2" fmla="*/ 421482 w 421482"/>
              <a:gd name="connsiteY2" fmla="*/ 558800 h 558800"/>
              <a:gd name="connsiteX3" fmla="*/ 421482 w 421482"/>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421482" h="558800">
                <a:moveTo>
                  <a:pt x="281782" y="0"/>
                </a:moveTo>
                <a:cubicBezTo>
                  <a:pt x="130440" y="156633"/>
                  <a:pt x="-20901" y="313267"/>
                  <a:pt x="2382" y="406400"/>
                </a:cubicBezTo>
                <a:cubicBezTo>
                  <a:pt x="25665" y="499533"/>
                  <a:pt x="421482" y="558800"/>
                  <a:pt x="421482" y="558800"/>
                </a:cubicBezTo>
                <a:lnTo>
                  <a:pt x="421482" y="558800"/>
                </a:lnTo>
              </a:path>
            </a:pathLst>
          </a:custGeom>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pic>
        <p:nvPicPr>
          <p:cNvPr id="4" name="Sound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018128617"/>
      </p:ext>
    </p:extLst>
  </p:cSld>
  <p:clrMapOvr>
    <a:masterClrMapping/>
  </p:clrMapOvr>
  <p:transition advTm="599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39909" objId="8"/>
        <p14:playEvt time="42748" objId="8"/>
        <p14:playEvt time="45565" objId="8"/>
        <p14:playEvt time="48369" objId="8"/>
        <p14:playEvt time="51183" objId="8"/>
        <p14:playEvt time="53998" objId="8"/>
        <p14:playEvt time="56832" objId="8"/>
        <p14:playEvt time="59648" objId="8"/>
        <p14:stopEvt time="59909" objId="8"/>
      </p14:showEvtLst>
    </p:ext>
  </p:extLs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152400"/>
            <a:ext cx="7772400" cy="1143000"/>
          </a:xfrm>
        </p:spPr>
        <p:txBody>
          <a:bodyPr/>
          <a:lstStyle/>
          <a:p>
            <a:r>
              <a:rPr lang="en-US" b="1">
                <a:solidFill>
                  <a:schemeClr val="tx1"/>
                </a:solidFill>
                <a:ea typeface="ＭＳ Ｐゴシック" pitchFamily="-84" charset="-128"/>
                <a:cs typeface="ＭＳ Ｐゴシック" pitchFamily="-84" charset="-128"/>
              </a:rPr>
              <a:t>Winds and Storm Surge</a:t>
            </a:r>
          </a:p>
        </p:txBody>
      </p:sp>
      <p:sp>
        <p:nvSpPr>
          <p:cNvPr id="108547" name="Text Box 5"/>
          <p:cNvSpPr txBox="1">
            <a:spLocks noChangeArrowheads="1"/>
          </p:cNvSpPr>
          <p:nvPr/>
        </p:nvSpPr>
        <p:spPr bwMode="auto">
          <a:xfrm>
            <a:off x="533400" y="5926670"/>
            <a:ext cx="8077200" cy="709613"/>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defRPr/>
            </a:pPr>
            <a:r>
              <a:rPr lang="en-US" sz="2400" dirty="0">
                <a:solidFill>
                  <a:srgbClr val="000000"/>
                </a:solidFill>
                <a:effectLst>
                  <a:outerShdw blurRad="38100" dist="38100" dir="2700000" algn="tl">
                    <a:srgbClr val="000000">
                      <a:alpha val="43137"/>
                    </a:srgbClr>
                  </a:outerShdw>
                </a:effectLst>
                <a:latin typeface="Times New Roman" charset="0"/>
                <a:ea typeface="ＭＳ Ｐゴシック" pitchFamily="-84" charset="-128"/>
                <a:cs typeface="ＭＳ Ｐゴシック" pitchFamily="-84" charset="-128"/>
                <a:hlinkClick r:id="rId3"/>
              </a:rPr>
              <a:t>Floyd wave height forecast from RSMAS</a:t>
            </a:r>
            <a:endParaRPr lang="en-US" sz="2400" dirty="0">
              <a:solidFill>
                <a:srgbClr val="000000"/>
              </a:solidFill>
              <a:effectLst>
                <a:outerShdw blurRad="38100" dist="38100" dir="2700000" algn="tl">
                  <a:srgbClr val="000000">
                    <a:alpha val="43137"/>
                  </a:srgbClr>
                </a:outerShdw>
              </a:effectLst>
              <a:latin typeface="Times New Roman" charset="0"/>
              <a:ea typeface="ＭＳ Ｐゴシック" pitchFamily="-84" charset="-128"/>
              <a:cs typeface="ＭＳ Ｐゴシック" pitchFamily="-84" charset="-128"/>
            </a:endParaRPr>
          </a:p>
          <a:p>
            <a:pPr algn="ctr" defTabSz="914400" eaLnBrk="0" fontAlgn="base" hangingPunct="0">
              <a:spcBef>
                <a:spcPct val="50000"/>
              </a:spcBef>
              <a:spcAft>
                <a:spcPct val="0"/>
              </a:spcAft>
              <a:defRPr/>
            </a:pPr>
            <a:r>
              <a:rPr lang="en-US" sz="1100" dirty="0">
                <a:solidFill>
                  <a:srgbClr val="000000"/>
                </a:solidFill>
                <a:latin typeface="Lucida Grande" charset="0"/>
                <a:ea typeface="ＭＳ Ｐゴシック" pitchFamily="-84" charset="-128"/>
                <a:cs typeface="ＭＳ Ｐゴシック" pitchFamily="-84" charset="-128"/>
              </a:rPr>
              <a:t>http://</a:t>
            </a:r>
            <a:r>
              <a:rPr lang="en-US" sz="1100" dirty="0" err="1">
                <a:solidFill>
                  <a:srgbClr val="000000"/>
                </a:solidFill>
                <a:latin typeface="Lucida Grande" charset="0"/>
                <a:ea typeface="ＭＳ Ｐゴシック" pitchFamily="-84" charset="-128"/>
                <a:cs typeface="ＭＳ Ｐゴシック" pitchFamily="-84" charset="-128"/>
              </a:rPr>
              <a:t>orca.rsmas.miami.edu/floyd</a:t>
            </a:r>
            <a:r>
              <a:rPr lang="en-US" sz="1100" dirty="0">
                <a:solidFill>
                  <a:srgbClr val="000000"/>
                </a:solidFill>
                <a:latin typeface="Lucida Grande" charset="0"/>
                <a:ea typeface="ＭＳ Ｐゴシック" pitchFamily="-84" charset="-128"/>
                <a:cs typeface="ＭＳ Ｐゴシック" pitchFamily="-84" charset="-128"/>
              </a:rPr>
              <a:t>/</a:t>
            </a:r>
          </a:p>
        </p:txBody>
      </p:sp>
      <p:pic>
        <p:nvPicPr>
          <p:cNvPr id="113668" name="Picture 6"/>
          <p:cNvPicPr>
            <a:picLocks noChangeAspect="1" noChangeArrowheads="1"/>
          </p:cNvPicPr>
          <p:nvPr/>
        </p:nvPicPr>
        <p:blipFill>
          <a:blip r:embed="rId4"/>
          <a:srcRect/>
          <a:stretch>
            <a:fillRect/>
          </a:stretch>
        </p:blipFill>
        <p:spPr bwMode="auto">
          <a:xfrm>
            <a:off x="1479550" y="1330325"/>
            <a:ext cx="6172200" cy="2289175"/>
          </a:xfrm>
          <a:prstGeom prst="rect">
            <a:avLst/>
          </a:prstGeom>
          <a:noFill/>
          <a:ln w="9525">
            <a:noFill/>
            <a:miter lim="800000"/>
            <a:headEnd/>
            <a:tailEnd/>
          </a:ln>
        </p:spPr>
      </p:pic>
      <p:sp>
        <p:nvSpPr>
          <p:cNvPr id="108549" name="Text Box 7"/>
          <p:cNvSpPr txBox="1">
            <a:spLocks noChangeArrowheads="1"/>
          </p:cNvSpPr>
          <p:nvPr/>
        </p:nvSpPr>
        <p:spPr bwMode="auto">
          <a:xfrm>
            <a:off x="152400" y="3934178"/>
            <a:ext cx="8839200" cy="1569660"/>
          </a:xfrm>
          <a:prstGeom prst="rect">
            <a:avLst/>
          </a:prstGeom>
          <a:noFill/>
          <a:ln w="9525">
            <a:noFill/>
            <a:miter lim="800000"/>
            <a:headEnd/>
            <a:tailEnd/>
          </a:ln>
        </p:spPr>
        <p:txBody>
          <a:bodyPr>
            <a:prstTxWarp prst="textNoShape">
              <a:avLst/>
            </a:prstTxWarp>
            <a:spAutoFit/>
          </a:bodyPr>
          <a:lstStyle/>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If hurricane hits at high tide, the two effects superimpose</a:t>
            </a:r>
          </a:p>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A 2 ft tide plus a 15 ft surge rises water 17 ft above mean sea level</a:t>
            </a:r>
          </a:p>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a:t>
            </a:r>
            <a:r>
              <a:rPr lang="en-US" sz="2400" b="1" dirty="0" smtClean="0">
                <a:solidFill>
                  <a:srgbClr val="000000"/>
                </a:solidFill>
                <a:latin typeface="Times New Roman" charset="0"/>
                <a:ea typeface="ＭＳ Ｐゴシック" pitchFamily="-84" charset="-128"/>
                <a:cs typeface="ＭＳ Ｐゴシック" pitchFamily="-84" charset="-128"/>
              </a:rPr>
              <a:t>Penetration </a:t>
            </a:r>
            <a:r>
              <a:rPr lang="en-US" sz="2400" b="1" dirty="0">
                <a:solidFill>
                  <a:srgbClr val="000000"/>
                </a:solidFill>
                <a:latin typeface="Times New Roman" charset="0"/>
                <a:ea typeface="ＭＳ Ｐゴシック" pitchFamily="-84" charset="-128"/>
                <a:cs typeface="ＭＳ Ｐゴシック" pitchFamily="-84" charset="-128"/>
              </a:rPr>
              <a:t>of storm-whipped waves </a:t>
            </a:r>
            <a:r>
              <a:rPr lang="en-US" sz="2400" b="1" dirty="0" smtClean="0">
                <a:solidFill>
                  <a:srgbClr val="000000"/>
                </a:solidFill>
                <a:latin typeface="Times New Roman" charset="0"/>
                <a:ea typeface="ＭＳ Ｐゴシック" pitchFamily="-84" charset="-128"/>
                <a:cs typeface="ＭＳ Ｐゴシック" pitchFamily="-84" charset="-128"/>
              </a:rPr>
              <a:t>inland worsens </a:t>
            </a:r>
            <a:r>
              <a:rPr lang="en-US" sz="2400" b="1" dirty="0">
                <a:solidFill>
                  <a:srgbClr val="000000"/>
                </a:solidFill>
                <a:latin typeface="Times New Roman" charset="0"/>
                <a:ea typeface="ＭＳ Ｐゴシック" pitchFamily="-84" charset="-128"/>
                <a:cs typeface="ＭＳ Ｐゴシック" pitchFamily="-84" charset="-128"/>
              </a:rPr>
              <a:t>damage</a:t>
            </a:r>
          </a:p>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a:t>
            </a:r>
            <a:r>
              <a:rPr lang="en-US" sz="2400" b="1" dirty="0" smtClean="0">
                <a:solidFill>
                  <a:srgbClr val="000000"/>
                </a:solidFill>
                <a:latin typeface="Times New Roman" charset="0"/>
                <a:ea typeface="ＭＳ Ｐゴシック" pitchFamily="-84" charset="-128"/>
                <a:cs typeface="ＭＳ Ｐゴシック" pitchFamily="-84" charset="-128"/>
              </a:rPr>
              <a:t>causing more </a:t>
            </a:r>
            <a:r>
              <a:rPr lang="en-US" sz="2400" b="1" dirty="0">
                <a:solidFill>
                  <a:srgbClr val="000000"/>
                </a:solidFill>
                <a:latin typeface="Times New Roman" charset="0"/>
                <a:ea typeface="ＭＳ Ｐゴシック" pitchFamily="-84" charset="-128"/>
                <a:cs typeface="ＭＳ Ｐゴシック" pitchFamily="-84" charset="-128"/>
              </a:rPr>
              <a:t>destruction than the high water </a:t>
            </a:r>
            <a:r>
              <a:rPr lang="en-US" sz="2400" b="1" dirty="0" smtClean="0">
                <a:solidFill>
                  <a:srgbClr val="000000"/>
                </a:solidFill>
                <a:latin typeface="Times New Roman" charset="0"/>
                <a:ea typeface="ＭＳ Ｐゴシック" pitchFamily="-84" charset="-128"/>
                <a:cs typeface="ＭＳ Ｐゴシック" pitchFamily="-84" charset="-128"/>
              </a:rPr>
              <a:t>alone</a:t>
            </a:r>
            <a:endParaRPr lang="en-US" sz="2400" b="1" dirty="0">
              <a:solidFill>
                <a:srgbClr val="000000"/>
              </a:solidFill>
              <a:latin typeface="Times New Roman" charset="0"/>
              <a:ea typeface="ＭＳ Ｐゴシック" pitchFamily="-84" charset="-128"/>
              <a:cs typeface="ＭＳ Ｐゴシック" pitchFamily="-84" charset="-128"/>
              <a:hlinkClick r:id="rId5"/>
            </a:endParaRPr>
          </a:p>
        </p:txBody>
      </p:sp>
      <p:sp>
        <p:nvSpPr>
          <p:cNvPr id="113670" name="Text Box 8"/>
          <p:cNvSpPr txBox="1">
            <a:spLocks noChangeArrowheads="1"/>
          </p:cNvSpPr>
          <p:nvPr/>
        </p:nvSpPr>
        <p:spPr bwMode="auto">
          <a:xfrm>
            <a:off x="5116513" y="3581400"/>
            <a:ext cx="2533650" cy="274638"/>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200" b="1">
                <a:solidFill>
                  <a:srgbClr val="000000"/>
                </a:solidFill>
                <a:latin typeface="Times New Roman" pitchFamily="-84" charset="0"/>
                <a:ea typeface="ＭＳ Ｐゴシック" pitchFamily="-84" charset="-128"/>
                <a:cs typeface="ＭＳ Ｐゴシック" pitchFamily="-84" charset="-128"/>
              </a:rPr>
              <a:t>http://www.srh.noaa.gov/jetstream//</a:t>
            </a:r>
          </a:p>
        </p:txBody>
      </p:sp>
      <p:sp>
        <p:nvSpPr>
          <p:cNvPr id="2" name="TextBox 1"/>
          <p:cNvSpPr txBox="1"/>
          <p:nvPr/>
        </p:nvSpPr>
        <p:spPr>
          <a:xfrm>
            <a:off x="4007555" y="1530380"/>
            <a:ext cx="3358445" cy="400110"/>
          </a:xfrm>
          <a:prstGeom prst="rect">
            <a:avLst/>
          </a:prstGeom>
          <a:noFill/>
        </p:spPr>
        <p:txBody>
          <a:bodyPr wrap="square" rtlCol="0">
            <a:spAutoFit/>
          </a:bodyPr>
          <a:lstStyle/>
          <a:p>
            <a:pPr algn="ctr"/>
            <a:r>
              <a:rPr lang="en-US" sz="2000" dirty="0" smtClean="0">
                <a:solidFill>
                  <a:schemeClr val="bg1"/>
                </a:solidFill>
              </a:rPr>
              <a:t>Winds “push” water inland.</a:t>
            </a:r>
            <a:endParaRPr lang="en-US" sz="2000" dirty="0">
              <a:solidFill>
                <a:schemeClr val="bg1"/>
              </a:solidFill>
            </a:endParaRPr>
          </a:p>
        </p:txBody>
      </p:sp>
    </p:spTree>
    <p:extLst>
      <p:ext uri="{BB962C8B-B14F-4D97-AF65-F5344CB8AC3E}">
        <p14:creationId xmlns:p14="http://schemas.microsoft.com/office/powerpoint/2010/main" val="272027168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1574803" y="1334909"/>
            <a:ext cx="5956830" cy="2779854"/>
          </a:xfrm>
          <a:prstGeom prst="rect">
            <a:avLst/>
          </a:prstGeom>
        </p:spPr>
      </p:pic>
      <p:sp>
        <p:nvSpPr>
          <p:cNvPr id="113666" name="Rectangle 2"/>
          <p:cNvSpPr>
            <a:spLocks noGrp="1" noChangeArrowheads="1"/>
          </p:cNvSpPr>
          <p:nvPr>
            <p:ph type="title"/>
          </p:nvPr>
        </p:nvSpPr>
        <p:spPr>
          <a:xfrm>
            <a:off x="685800" y="152400"/>
            <a:ext cx="7772400" cy="1143000"/>
          </a:xfrm>
        </p:spPr>
        <p:txBody>
          <a:bodyPr/>
          <a:lstStyle/>
          <a:p>
            <a:r>
              <a:rPr lang="en-US" b="1">
                <a:solidFill>
                  <a:schemeClr val="tx1"/>
                </a:solidFill>
                <a:ea typeface="ＭＳ Ｐゴシック" pitchFamily="-84" charset="-128"/>
                <a:cs typeface="ＭＳ Ｐゴシック" pitchFamily="-84" charset="-128"/>
              </a:rPr>
              <a:t>Winds and Storm Surge</a:t>
            </a:r>
          </a:p>
        </p:txBody>
      </p:sp>
      <p:sp>
        <p:nvSpPr>
          <p:cNvPr id="108547" name="Text Box 5"/>
          <p:cNvSpPr txBox="1">
            <a:spLocks noChangeArrowheads="1"/>
          </p:cNvSpPr>
          <p:nvPr/>
        </p:nvSpPr>
        <p:spPr bwMode="auto">
          <a:xfrm>
            <a:off x="533400" y="5926670"/>
            <a:ext cx="8077200" cy="830997"/>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defRPr/>
            </a:pPr>
            <a:r>
              <a:rPr lang="en-US" sz="2400" dirty="0">
                <a:solidFill>
                  <a:srgbClr val="000000"/>
                </a:solidFill>
                <a:effectLst>
                  <a:outerShdw blurRad="38100" dist="38100" dir="2700000" algn="tl">
                    <a:srgbClr val="000000">
                      <a:alpha val="43137"/>
                    </a:srgbClr>
                  </a:outerShdw>
                </a:effectLst>
                <a:latin typeface="Times New Roman" charset="0"/>
                <a:ea typeface="ＭＳ Ｐゴシック" pitchFamily="-84" charset="-128"/>
                <a:cs typeface="ＭＳ Ｐゴシック" pitchFamily="-84" charset="-128"/>
              </a:rPr>
              <a:t>Floyd wave height forecast from RSMAS</a:t>
            </a:r>
          </a:p>
          <a:p>
            <a:pPr algn="ctr" defTabSz="914400" eaLnBrk="0" fontAlgn="base" hangingPunct="0">
              <a:spcBef>
                <a:spcPct val="50000"/>
              </a:spcBef>
              <a:spcAft>
                <a:spcPct val="0"/>
              </a:spcAft>
              <a:defRPr/>
            </a:pPr>
            <a:r>
              <a:rPr lang="en-US" sz="1600" dirty="0" smtClean="0">
                <a:solidFill>
                  <a:srgbClr val="000000"/>
                </a:solidFill>
                <a:latin typeface="Lucida Grande" charset="0"/>
                <a:ea typeface="ＭＳ Ｐゴシック" pitchFamily="-84" charset="-128"/>
                <a:cs typeface="ＭＳ Ｐゴシック" pitchFamily="-84" charset="-128"/>
                <a:hlinkClick r:id="rId6"/>
              </a:rPr>
              <a:t>http://orca.rsmas.miami.edu/floyd/surface_waves.php</a:t>
            </a:r>
            <a:endParaRPr lang="en-US" sz="1600" dirty="0" smtClean="0">
              <a:solidFill>
                <a:srgbClr val="000000"/>
              </a:solidFill>
              <a:latin typeface="Lucida Grande" charset="0"/>
              <a:ea typeface="ＭＳ Ｐゴシック" pitchFamily="-84" charset="-128"/>
              <a:cs typeface="ＭＳ Ｐゴシック" pitchFamily="-84" charset="-128"/>
            </a:endParaRPr>
          </a:p>
        </p:txBody>
      </p:sp>
      <p:sp>
        <p:nvSpPr>
          <p:cNvPr id="108549" name="Text Box 7"/>
          <p:cNvSpPr txBox="1">
            <a:spLocks noChangeArrowheads="1"/>
          </p:cNvSpPr>
          <p:nvPr/>
        </p:nvSpPr>
        <p:spPr bwMode="auto">
          <a:xfrm>
            <a:off x="152400" y="4306704"/>
            <a:ext cx="8839200" cy="1569660"/>
          </a:xfrm>
          <a:prstGeom prst="rect">
            <a:avLst/>
          </a:prstGeom>
          <a:noFill/>
          <a:ln w="9525">
            <a:noFill/>
            <a:miter lim="800000"/>
            <a:headEnd/>
            <a:tailEnd/>
          </a:ln>
        </p:spPr>
        <p:txBody>
          <a:bodyPr>
            <a:prstTxWarp prst="textNoShape">
              <a:avLst/>
            </a:prstTxWarp>
            <a:spAutoFit/>
          </a:bodyPr>
          <a:lstStyle/>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If hurricane hits at high tide, the two effects superimpose</a:t>
            </a:r>
          </a:p>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A 2 ft tide plus a 15 ft surge rises water 17 ft above mean sea level</a:t>
            </a:r>
          </a:p>
          <a:p>
            <a:pPr defTabSz="914400" eaLnBrk="0" fontAlgn="base" hangingPunct="0">
              <a:spcBef>
                <a:spcPct val="0"/>
              </a:spcBef>
              <a:spcAft>
                <a:spcPct val="0"/>
              </a:spcAft>
              <a:defRPr/>
            </a:pPr>
            <a:r>
              <a:rPr lang="en-US" sz="2400" b="1" dirty="0">
                <a:solidFill>
                  <a:srgbClr val="000000"/>
                </a:solidFill>
                <a:latin typeface="Times New Roman" charset="0"/>
                <a:ea typeface="ＭＳ Ｐゴシック" pitchFamily="-84" charset="-128"/>
                <a:cs typeface="ＭＳ Ｐゴシック" pitchFamily="-84" charset="-128"/>
              </a:rPr>
              <a:t> Penetration of storm-whipped waves inland worsens damage</a:t>
            </a:r>
          </a:p>
          <a:p>
            <a:pPr defTabSz="914400" eaLnBrk="0" fontAlgn="base" hangingPunct="0">
              <a:spcBef>
                <a:spcPct val="0"/>
              </a:spcBef>
              <a:spcAft>
                <a:spcPct val="0"/>
              </a:spcAft>
              <a:defRPr/>
            </a:pPr>
            <a:r>
              <a:rPr lang="en-US" sz="2400" b="1" dirty="0" smtClean="0">
                <a:solidFill>
                  <a:srgbClr val="000000"/>
                </a:solidFill>
                <a:latin typeface="Times New Roman" charset="0"/>
                <a:ea typeface="ＭＳ Ｐゴシック" pitchFamily="-84" charset="-128"/>
                <a:cs typeface="ＭＳ Ｐゴシック" pitchFamily="-84" charset="-128"/>
              </a:rPr>
              <a:t>	causing </a:t>
            </a:r>
            <a:r>
              <a:rPr lang="en-US" sz="2400" b="1" dirty="0">
                <a:solidFill>
                  <a:srgbClr val="000000"/>
                </a:solidFill>
                <a:latin typeface="Times New Roman" charset="0"/>
                <a:ea typeface="ＭＳ Ｐゴシック" pitchFamily="-84" charset="-128"/>
                <a:cs typeface="ＭＳ Ｐゴシック" pitchFamily="-84" charset="-128"/>
              </a:rPr>
              <a:t>far more destruction than the high water </a:t>
            </a:r>
            <a:r>
              <a:rPr lang="en-US" sz="2400" b="1" dirty="0" smtClean="0">
                <a:solidFill>
                  <a:srgbClr val="000000"/>
                </a:solidFill>
                <a:latin typeface="Times New Roman" charset="0"/>
                <a:ea typeface="ＭＳ Ｐゴシック" pitchFamily="-84" charset="-128"/>
                <a:cs typeface="ＭＳ Ｐゴシック" pitchFamily="-84" charset="-128"/>
              </a:rPr>
              <a:t>alone</a:t>
            </a:r>
            <a:endParaRPr lang="en-US" sz="2400" b="1" dirty="0">
              <a:solidFill>
                <a:srgbClr val="000000"/>
              </a:solidFill>
              <a:latin typeface="Times New Roman" charset="0"/>
              <a:ea typeface="ＭＳ Ｐゴシック" pitchFamily="-84" charset="-128"/>
              <a:cs typeface="ＭＳ Ｐゴシック" pitchFamily="-84" charset="-128"/>
              <a:hlinkClick r:id="rId7"/>
            </a:endParaRPr>
          </a:p>
        </p:txBody>
      </p:sp>
      <p:sp>
        <p:nvSpPr>
          <p:cNvPr id="113670" name="Text Box 8"/>
          <p:cNvSpPr txBox="1">
            <a:spLocks noChangeArrowheads="1"/>
          </p:cNvSpPr>
          <p:nvPr/>
        </p:nvSpPr>
        <p:spPr bwMode="auto">
          <a:xfrm>
            <a:off x="1690090" y="3736832"/>
            <a:ext cx="2266666" cy="276999"/>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200" b="1" dirty="0" smtClean="0">
                <a:solidFill>
                  <a:srgbClr val="000000"/>
                </a:solidFill>
                <a:latin typeface="Times New Roman" pitchFamily="-84" charset="0"/>
                <a:ea typeface="ＭＳ Ｐゴシック" pitchFamily="-84" charset="-128"/>
                <a:cs typeface="ＭＳ Ｐゴシック" pitchFamily="-84" charset="-128"/>
                <a:hlinkClick r:id="rId8"/>
              </a:rPr>
              <a:t>http://www.nhc.noaa.gov/surge/</a:t>
            </a:r>
            <a:endParaRPr lang="en-US" sz="1200" b="1" dirty="0">
              <a:solidFill>
                <a:srgbClr val="000000"/>
              </a:solidFill>
              <a:latin typeface="Times New Roman" pitchFamily="-84" charset="0"/>
              <a:ea typeface="ＭＳ Ｐゴシック" pitchFamily="-84" charset="-128"/>
              <a:cs typeface="ＭＳ Ｐゴシック" pitchFamily="-84" charset="-128"/>
            </a:endParaRPr>
          </a:p>
        </p:txBody>
      </p:sp>
      <p:sp>
        <p:nvSpPr>
          <p:cNvPr id="2" name="TextBox 1"/>
          <p:cNvSpPr txBox="1"/>
          <p:nvPr/>
        </p:nvSpPr>
        <p:spPr>
          <a:xfrm>
            <a:off x="4007555" y="1530380"/>
            <a:ext cx="3358445" cy="400110"/>
          </a:xfrm>
          <a:prstGeom prst="rect">
            <a:avLst/>
          </a:prstGeom>
          <a:noFill/>
        </p:spPr>
        <p:txBody>
          <a:bodyPr wrap="square" rtlCol="0">
            <a:spAutoFit/>
          </a:bodyPr>
          <a:lstStyle/>
          <a:p>
            <a:pPr algn="ctr"/>
            <a:r>
              <a:rPr lang="en-US" sz="2000" dirty="0" smtClean="0">
                <a:solidFill>
                  <a:schemeClr val="bg1"/>
                </a:solidFill>
              </a:rPr>
              <a:t>Winds “push” water inland.</a:t>
            </a:r>
            <a:endParaRPr lang="en-US" sz="2000" dirty="0">
              <a:solidFill>
                <a:schemeClr val="bg1"/>
              </a:solidFill>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02947415"/>
      </p:ext>
    </p:extLst>
  </p:cSld>
  <p:clrMapOvr>
    <a:masterClrMapping/>
  </p:clrMapOvr>
  <p:transition advTm="5918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152400"/>
            <a:ext cx="7772400" cy="1143000"/>
          </a:xfrm>
        </p:spPr>
        <p:txBody>
          <a:bodyPr/>
          <a:lstStyle/>
          <a:p>
            <a:r>
              <a:rPr lang="en-US" b="1" dirty="0" smtClean="0">
                <a:solidFill>
                  <a:schemeClr val="tx1"/>
                </a:solidFill>
                <a:ea typeface="ＭＳ Ｐゴシック" pitchFamily="-84" charset="-128"/>
                <a:cs typeface="ＭＳ Ｐゴシック" pitchFamily="-84" charset="-128"/>
              </a:rPr>
              <a:t>“Pressure” Surge</a:t>
            </a:r>
            <a:endParaRPr lang="en-US" b="1" dirty="0">
              <a:solidFill>
                <a:schemeClr val="tx1"/>
              </a:solidFill>
              <a:ea typeface="ＭＳ Ｐゴシック" pitchFamily="-84" charset="-128"/>
              <a:cs typeface="ＭＳ Ｐゴシック" pitchFamily="-84" charset="-128"/>
            </a:endParaRPr>
          </a:p>
        </p:txBody>
      </p:sp>
      <p:sp>
        <p:nvSpPr>
          <p:cNvPr id="108549" name="Text Box 7"/>
          <p:cNvSpPr txBox="1">
            <a:spLocks noChangeArrowheads="1"/>
          </p:cNvSpPr>
          <p:nvPr/>
        </p:nvSpPr>
        <p:spPr bwMode="auto">
          <a:xfrm>
            <a:off x="152400" y="5456613"/>
            <a:ext cx="8839200" cy="1015663"/>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0"/>
              </a:spcBef>
              <a:spcAft>
                <a:spcPct val="0"/>
              </a:spcAft>
              <a:defRPr/>
            </a:pPr>
            <a:r>
              <a:rPr lang="en-US" sz="2000" b="1" dirty="0" smtClean="0">
                <a:solidFill>
                  <a:srgbClr val="000000"/>
                </a:solidFill>
                <a:latin typeface="Times New Roman" charset="0"/>
                <a:ea typeface="ＭＳ Ｐゴシック" pitchFamily="-84" charset="-128"/>
                <a:cs typeface="ＭＳ Ｐゴシック" pitchFamily="-84" charset="-128"/>
              </a:rPr>
              <a:t>Lower pressure in center of hurricane is like drinking from a straw.</a:t>
            </a:r>
            <a:endParaRPr lang="en-US" sz="2000" b="1" dirty="0">
              <a:solidFill>
                <a:srgbClr val="000000"/>
              </a:solidFill>
              <a:latin typeface="Times New Roman" charset="0"/>
              <a:ea typeface="ＭＳ Ｐゴシック" pitchFamily="-84" charset="-128"/>
              <a:cs typeface="ＭＳ Ｐゴシック" pitchFamily="-84" charset="-128"/>
            </a:endParaRPr>
          </a:p>
          <a:p>
            <a:pPr algn="ctr" defTabSz="914400" eaLnBrk="0" fontAlgn="base" hangingPunct="0">
              <a:spcBef>
                <a:spcPct val="0"/>
              </a:spcBef>
              <a:spcAft>
                <a:spcPct val="0"/>
              </a:spcAft>
              <a:defRPr/>
            </a:pPr>
            <a:r>
              <a:rPr lang="en-US" sz="2000" b="1" dirty="0" smtClean="0">
                <a:solidFill>
                  <a:srgbClr val="000000"/>
                </a:solidFill>
                <a:latin typeface="Times New Roman" charset="0"/>
                <a:ea typeface="ＭＳ Ｐゴシック" pitchFamily="-84" charset="-128"/>
                <a:cs typeface="ＭＳ Ｐゴシック" pitchFamily="-84" charset="-128"/>
              </a:rPr>
              <a:t>As the surface pressure decreases, the water level rises.</a:t>
            </a:r>
          </a:p>
          <a:p>
            <a:pPr algn="ctr" defTabSz="914400" eaLnBrk="0" fontAlgn="base" hangingPunct="0">
              <a:spcBef>
                <a:spcPct val="0"/>
              </a:spcBef>
              <a:spcAft>
                <a:spcPct val="0"/>
              </a:spcAft>
              <a:defRPr/>
            </a:pPr>
            <a:r>
              <a:rPr lang="en-US" sz="2000" b="1" dirty="0" smtClean="0">
                <a:solidFill>
                  <a:srgbClr val="000000"/>
                </a:solidFill>
                <a:latin typeface="Times New Roman" charset="0"/>
                <a:ea typeface="ＭＳ Ｐゴシック" pitchFamily="-84" charset="-128"/>
                <a:cs typeface="ＭＳ Ｐゴシック" pitchFamily="-84" charset="-128"/>
              </a:rPr>
              <a:t>Can produce </a:t>
            </a:r>
            <a:r>
              <a:rPr lang="en-US" sz="2000" b="1" dirty="0">
                <a:solidFill>
                  <a:srgbClr val="000000"/>
                </a:solidFill>
                <a:latin typeface="Times New Roman" charset="0"/>
                <a:ea typeface="ＭＳ Ｐゴシック" pitchFamily="-84" charset="-128"/>
                <a:cs typeface="ＭＳ Ｐゴシック" pitchFamily="-84" charset="-128"/>
              </a:rPr>
              <a:t>a</a:t>
            </a:r>
            <a:r>
              <a:rPr lang="en-US" sz="2000" b="1" dirty="0" smtClean="0">
                <a:solidFill>
                  <a:srgbClr val="000000"/>
                </a:solidFill>
                <a:latin typeface="Times New Roman" charset="0"/>
                <a:ea typeface="ＭＳ Ｐゴシック" pitchFamily="-84" charset="-128"/>
                <a:cs typeface="ＭＳ Ｐゴシック" pitchFamily="-84" charset="-128"/>
              </a:rPr>
              <a:t> 2’-3’ rise in the deepest hurricanes over open ocean.</a:t>
            </a:r>
            <a:endParaRPr lang="en-US" sz="2000" b="1" dirty="0">
              <a:solidFill>
                <a:srgbClr val="000000"/>
              </a:solidFill>
              <a:latin typeface="Times New Roman" charset="0"/>
              <a:ea typeface="ＭＳ Ｐゴシック" pitchFamily="-84" charset="-128"/>
              <a:cs typeface="ＭＳ Ｐゴシック" pitchFamily="-84" charset="-128"/>
              <a:hlinkClick r:id="rId3"/>
            </a:endParaRPr>
          </a:p>
        </p:txBody>
      </p:sp>
      <p:sp>
        <p:nvSpPr>
          <p:cNvPr id="113670" name="Text Box 8"/>
          <p:cNvSpPr txBox="1">
            <a:spLocks noChangeArrowheads="1"/>
          </p:cNvSpPr>
          <p:nvPr/>
        </p:nvSpPr>
        <p:spPr bwMode="auto">
          <a:xfrm>
            <a:off x="1690090" y="3736832"/>
            <a:ext cx="2266666" cy="276999"/>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200" b="1" dirty="0" smtClean="0">
                <a:solidFill>
                  <a:srgbClr val="000000"/>
                </a:solidFill>
                <a:latin typeface="Times New Roman" pitchFamily="-84" charset="0"/>
                <a:ea typeface="ＭＳ Ｐゴシック" pitchFamily="-84" charset="-128"/>
                <a:cs typeface="ＭＳ Ｐゴシック" pitchFamily="-84" charset="-128"/>
                <a:hlinkClick r:id="rId4"/>
              </a:rPr>
              <a:t>http://www.nhc.noaa.gov/surge/</a:t>
            </a:r>
            <a:endParaRPr lang="en-US" sz="1200" b="1" dirty="0">
              <a:solidFill>
                <a:srgbClr val="000000"/>
              </a:solidFill>
              <a:latin typeface="Times New Roman" pitchFamily="-84" charset="0"/>
              <a:ea typeface="ＭＳ Ｐゴシック" pitchFamily="-84" charset="-128"/>
              <a:cs typeface="ＭＳ Ｐゴシック" pitchFamily="-84" charset="-128"/>
            </a:endParaRPr>
          </a:p>
        </p:txBody>
      </p:sp>
      <p:pic>
        <p:nvPicPr>
          <p:cNvPr id="4" name="Picture 3"/>
          <p:cNvPicPr>
            <a:picLocks noChangeAspect="1"/>
          </p:cNvPicPr>
          <p:nvPr/>
        </p:nvPicPr>
        <p:blipFill>
          <a:blip r:embed="rId5"/>
          <a:stretch>
            <a:fillRect/>
          </a:stretch>
        </p:blipFill>
        <p:spPr>
          <a:xfrm>
            <a:off x="1524000" y="1344635"/>
            <a:ext cx="6079067" cy="4052711"/>
          </a:xfrm>
          <a:prstGeom prst="rect">
            <a:avLst/>
          </a:prstGeom>
        </p:spPr>
      </p:pic>
      <p:sp>
        <p:nvSpPr>
          <p:cNvPr id="9" name="Text Box 8"/>
          <p:cNvSpPr txBox="1">
            <a:spLocks noChangeArrowheads="1"/>
          </p:cNvSpPr>
          <p:nvPr/>
        </p:nvSpPr>
        <p:spPr bwMode="auto">
          <a:xfrm>
            <a:off x="1690090" y="4954473"/>
            <a:ext cx="2266666" cy="276999"/>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200" b="1" dirty="0" smtClean="0">
                <a:solidFill>
                  <a:srgbClr val="000000"/>
                </a:solidFill>
                <a:latin typeface="Times New Roman" pitchFamily="-84" charset="0"/>
                <a:ea typeface="ＭＳ Ｐゴシック" pitchFamily="-84" charset="-128"/>
                <a:cs typeface="ＭＳ Ｐゴシック" pitchFamily="-84" charset="-128"/>
                <a:hlinkClick r:id="rId4"/>
              </a:rPr>
              <a:t>http://www.nhc.noaa.gov/surge/</a:t>
            </a:r>
            <a:endParaRPr lang="en-US" sz="1200" b="1" dirty="0">
              <a:solidFill>
                <a:srgbClr val="000000"/>
              </a:solidFill>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20907837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152400"/>
            <a:ext cx="7772400" cy="1143000"/>
          </a:xfrm>
        </p:spPr>
        <p:txBody>
          <a:bodyPr/>
          <a:lstStyle/>
          <a:p>
            <a:r>
              <a:rPr lang="en-US" b="1">
                <a:ea typeface="ＭＳ Ｐゴシック" pitchFamily="-84" charset="-128"/>
                <a:cs typeface="ＭＳ Ｐゴシック" pitchFamily="-84" charset="-128"/>
              </a:rPr>
              <a:t>Surge Damage</a:t>
            </a:r>
          </a:p>
        </p:txBody>
      </p:sp>
      <p:grpSp>
        <p:nvGrpSpPr>
          <p:cNvPr id="115715" name="Group 7"/>
          <p:cNvGrpSpPr>
            <a:grpSpLocks/>
          </p:cNvGrpSpPr>
          <p:nvPr/>
        </p:nvGrpSpPr>
        <p:grpSpPr bwMode="auto">
          <a:xfrm>
            <a:off x="0" y="1168400"/>
            <a:ext cx="9144000" cy="2776538"/>
            <a:chOff x="0" y="1296"/>
            <a:chExt cx="5760" cy="1749"/>
          </a:xfrm>
        </p:grpSpPr>
        <p:pic>
          <p:nvPicPr>
            <p:cNvPr id="115720" name="Picture 3" descr="rich1"/>
            <p:cNvPicPr>
              <a:picLocks noChangeAspect="1" noChangeArrowheads="1"/>
            </p:cNvPicPr>
            <p:nvPr/>
          </p:nvPicPr>
          <p:blipFill>
            <a:blip r:embed="rId5"/>
            <a:srcRect/>
            <a:stretch>
              <a:fillRect/>
            </a:stretch>
          </p:blipFill>
          <p:spPr bwMode="auto">
            <a:xfrm>
              <a:off x="0" y="1296"/>
              <a:ext cx="2880" cy="1749"/>
            </a:xfrm>
            <a:prstGeom prst="rect">
              <a:avLst/>
            </a:prstGeom>
            <a:noFill/>
            <a:ln w="25400">
              <a:solidFill>
                <a:schemeClr val="tx1"/>
              </a:solidFill>
              <a:miter lim="800000"/>
              <a:headEnd/>
              <a:tailEnd/>
            </a:ln>
          </p:spPr>
        </p:pic>
        <p:pic>
          <p:nvPicPr>
            <p:cNvPr id="115721" name="Picture 4" descr="rich2"/>
            <p:cNvPicPr>
              <a:picLocks noChangeAspect="1" noChangeArrowheads="1"/>
            </p:cNvPicPr>
            <p:nvPr/>
          </p:nvPicPr>
          <p:blipFill>
            <a:blip r:embed="rId6"/>
            <a:srcRect/>
            <a:stretch>
              <a:fillRect/>
            </a:stretch>
          </p:blipFill>
          <p:spPr bwMode="auto">
            <a:xfrm>
              <a:off x="2880" y="1296"/>
              <a:ext cx="2880" cy="1749"/>
            </a:xfrm>
            <a:prstGeom prst="rect">
              <a:avLst/>
            </a:prstGeom>
            <a:noFill/>
            <a:ln w="25400">
              <a:solidFill>
                <a:schemeClr val="tx1"/>
              </a:solidFill>
              <a:miter lim="800000"/>
              <a:headEnd/>
              <a:tailEnd/>
            </a:ln>
          </p:spPr>
        </p:pic>
      </p:grpSp>
      <p:sp>
        <p:nvSpPr>
          <p:cNvPr id="115716" name="Text Box 5"/>
          <p:cNvSpPr txBox="1">
            <a:spLocks noChangeArrowheads="1"/>
          </p:cNvSpPr>
          <p:nvPr/>
        </p:nvSpPr>
        <p:spPr bwMode="auto">
          <a:xfrm>
            <a:off x="48231" y="4114800"/>
            <a:ext cx="9144000" cy="2308324"/>
          </a:xfrm>
          <a:prstGeom prst="rect">
            <a:avLst/>
          </a:prstGeom>
          <a:noFill/>
          <a:ln w="9525">
            <a:noFill/>
            <a:miter lim="800000"/>
            <a:headEnd/>
            <a:tailEnd/>
          </a:ln>
        </p:spPr>
        <p:txBody>
          <a:bodyPr>
            <a:prstTxWarp prst="textNoShape">
              <a:avLst/>
            </a:prstTxWarp>
            <a:spAutoFit/>
          </a:bodyPr>
          <a:lstStyle/>
          <a:p>
            <a:pPr defTabSz="914400" eaLnBrk="0" fontAlgn="base" hangingPunct="0">
              <a:spcBef>
                <a:spcPct val="0"/>
              </a:spcBef>
              <a:spcAft>
                <a:spcPct val="0"/>
              </a:spcAft>
              <a:buFontTx/>
              <a:buChar char="•"/>
            </a:pPr>
            <a:r>
              <a:rPr lang="en-US" sz="2400" b="1" dirty="0">
                <a:solidFill>
                  <a:srgbClr val="000000"/>
                </a:solidFill>
                <a:latin typeface="Times New Roman" pitchFamily="-84" charset="0"/>
                <a:ea typeface="ＭＳ Ｐゴシック" pitchFamily="-84" charset="-128"/>
                <a:cs typeface="ＭＳ Ｐゴシック" pitchFamily="-84" charset="-128"/>
              </a:rPr>
              <a:t> Richelieu Apartments before and after landfall of Camille 1969.</a:t>
            </a:r>
          </a:p>
          <a:p>
            <a:pPr defTabSz="914400" eaLnBrk="0" fontAlgn="base" hangingPunct="0">
              <a:spcBef>
                <a:spcPct val="0"/>
              </a:spcBef>
              <a:spcAft>
                <a:spcPct val="0"/>
              </a:spcAft>
              <a:buFontTx/>
              <a:buChar char="•"/>
            </a:pPr>
            <a:r>
              <a:rPr lang="en-US" sz="2400" b="1" dirty="0">
                <a:solidFill>
                  <a:srgbClr val="000000"/>
                </a:solidFill>
                <a:latin typeface="Times New Roman" pitchFamily="-84" charset="0"/>
                <a:ea typeface="ＭＳ Ｐゴシック" pitchFamily="-84" charset="-128"/>
                <a:cs typeface="ＭＳ Ｐゴシック" pitchFamily="-84" charset="-128"/>
              </a:rPr>
              <a:t> Camille was c</a:t>
            </a:r>
            <a:r>
              <a:rPr lang="en-US" sz="2400" b="1" dirty="0" smtClean="0">
                <a:solidFill>
                  <a:srgbClr val="000000"/>
                </a:solidFill>
                <a:latin typeface="Times New Roman" pitchFamily="-84" charset="0"/>
                <a:ea typeface="ＭＳ Ｐゴシック" pitchFamily="-84" charset="-128"/>
                <a:cs typeface="ＭＳ Ｐゴシック" pitchFamily="-84" charset="-128"/>
              </a:rPr>
              <a:t>ategory 5 storm. </a:t>
            </a:r>
            <a:endParaRPr lang="en-US" sz="2400" b="1" dirty="0">
              <a:solidFill>
                <a:srgbClr val="000000"/>
              </a:solidFill>
              <a:latin typeface="Times New Roman" pitchFamily="-84" charset="0"/>
              <a:ea typeface="ＭＳ Ｐゴシック" pitchFamily="-84" charset="-128"/>
              <a:cs typeface="ＭＳ Ｐゴシック" pitchFamily="-84" charset="-128"/>
            </a:endParaRPr>
          </a:p>
          <a:p>
            <a:pPr defTabSz="914400" eaLnBrk="0" fontAlgn="base" hangingPunct="0">
              <a:spcBef>
                <a:spcPct val="0"/>
              </a:spcBef>
              <a:spcAft>
                <a:spcPct val="0"/>
              </a:spcAft>
              <a:buFontTx/>
              <a:buChar char="•"/>
            </a:pPr>
            <a:r>
              <a:rPr lang="en-US" sz="2400" b="1" dirty="0">
                <a:solidFill>
                  <a:srgbClr val="000000"/>
                </a:solidFill>
                <a:latin typeface="Times New Roman" pitchFamily="-84" charset="0"/>
                <a:ea typeface="ＭＳ Ｐゴシック" pitchFamily="-84" charset="-128"/>
                <a:cs typeface="ＭＳ Ｐゴシック" pitchFamily="-84" charset="-128"/>
              </a:rPr>
              <a:t> Sustained winds </a:t>
            </a:r>
            <a:r>
              <a:rPr lang="en-US" sz="2400" b="1" dirty="0" smtClean="0">
                <a:solidFill>
                  <a:srgbClr val="000000"/>
                </a:solidFill>
                <a:latin typeface="Times New Roman" pitchFamily="-84" charset="0"/>
                <a:ea typeface="ＭＳ Ｐゴシック" pitchFamily="-84" charset="-128"/>
                <a:cs typeface="ＭＳ Ｐゴシック" pitchFamily="-84" charset="-128"/>
              </a:rPr>
              <a:t>of </a:t>
            </a:r>
            <a:r>
              <a:rPr lang="en-US" sz="2400" b="1" dirty="0">
                <a:solidFill>
                  <a:srgbClr val="000000"/>
                </a:solidFill>
                <a:latin typeface="Times New Roman" pitchFamily="-84" charset="0"/>
                <a:ea typeface="ＭＳ Ｐゴシック" pitchFamily="-84" charset="-128"/>
                <a:cs typeface="ＭＳ Ｐゴシック" pitchFamily="-84" charset="-128"/>
              </a:rPr>
              <a:t>180 </a:t>
            </a:r>
            <a:r>
              <a:rPr lang="en-US" sz="2400" b="1" dirty="0" smtClean="0">
                <a:solidFill>
                  <a:srgbClr val="000000"/>
                </a:solidFill>
                <a:latin typeface="Times New Roman" pitchFamily="-84" charset="0"/>
                <a:ea typeface="ＭＳ Ｐゴシック" pitchFamily="-84" charset="-128"/>
                <a:cs typeface="ＭＳ Ｐゴシック" pitchFamily="-84" charset="-128"/>
              </a:rPr>
              <a:t>mph at landfall.</a:t>
            </a:r>
            <a:endParaRPr lang="en-US" sz="2400" b="1" dirty="0">
              <a:solidFill>
                <a:srgbClr val="000000"/>
              </a:solidFill>
              <a:latin typeface="Times New Roman" pitchFamily="-84" charset="0"/>
              <a:ea typeface="ＭＳ Ｐゴシック" pitchFamily="-84" charset="-128"/>
              <a:cs typeface="ＭＳ Ｐゴシック" pitchFamily="-84" charset="-128"/>
            </a:endParaRPr>
          </a:p>
          <a:p>
            <a:pPr defTabSz="914400" eaLnBrk="0" fontAlgn="base" hangingPunct="0">
              <a:spcBef>
                <a:spcPct val="0"/>
              </a:spcBef>
              <a:spcAft>
                <a:spcPct val="0"/>
              </a:spcAft>
              <a:buFontTx/>
              <a:buChar char="•"/>
            </a:pPr>
            <a:r>
              <a:rPr lang="en-US" sz="2400" b="1" dirty="0">
                <a:solidFill>
                  <a:srgbClr val="000000"/>
                </a:solidFill>
                <a:latin typeface="Times New Roman" pitchFamily="-84" charset="0"/>
                <a:ea typeface="ＭＳ Ｐゴシック" pitchFamily="-84" charset="-128"/>
                <a:cs typeface="ＭＳ Ｐゴシック" pitchFamily="-84" charset="-128"/>
              </a:rPr>
              <a:t> Storm surge was 24 feet along the </a:t>
            </a:r>
            <a:r>
              <a:rPr lang="en-US" sz="2400" b="1" dirty="0" smtClean="0">
                <a:solidFill>
                  <a:srgbClr val="000000"/>
                </a:solidFill>
                <a:latin typeface="Times New Roman" pitchFamily="-84" charset="0"/>
                <a:ea typeface="ＭＳ Ｐゴシック" pitchFamily="-84" charset="-128"/>
                <a:cs typeface="ＭＳ Ｐゴシック" pitchFamily="-84" charset="-128"/>
              </a:rPr>
              <a:t>coast </a:t>
            </a:r>
            <a:endParaRPr lang="en-US" sz="2400" b="1" dirty="0">
              <a:solidFill>
                <a:srgbClr val="000000"/>
              </a:solidFill>
              <a:latin typeface="Times New Roman" pitchFamily="-84" charset="0"/>
              <a:ea typeface="ＭＳ Ｐゴシック" pitchFamily="-84" charset="-128"/>
              <a:cs typeface="ＭＳ Ｐゴシック" pitchFamily="-84" charset="-128"/>
            </a:endParaRPr>
          </a:p>
          <a:p>
            <a:pPr defTabSz="914400" eaLnBrk="0" fontAlgn="base" hangingPunct="0">
              <a:spcBef>
                <a:spcPct val="0"/>
              </a:spcBef>
              <a:spcAft>
                <a:spcPct val="0"/>
              </a:spcAft>
              <a:buFontTx/>
              <a:buChar char="•"/>
            </a:pPr>
            <a:r>
              <a:rPr lang="en-US" sz="2400" b="1" dirty="0">
                <a:solidFill>
                  <a:srgbClr val="000000"/>
                </a:solidFill>
                <a:latin typeface="Times New Roman" pitchFamily="-84" charset="0"/>
                <a:ea typeface="ＭＳ Ｐゴシック" pitchFamily="-84" charset="-128"/>
                <a:cs typeface="ＭＳ Ｐゴシック" pitchFamily="-84" charset="-128"/>
              </a:rPr>
              <a:t> Many tired </a:t>
            </a:r>
            <a:r>
              <a:rPr lang="en-US" sz="2400" b="1" dirty="0" smtClean="0">
                <a:solidFill>
                  <a:srgbClr val="000000"/>
                </a:solidFill>
                <a:latin typeface="Times New Roman" pitchFamily="-84" charset="0"/>
                <a:ea typeface="ＭＳ Ｐゴシック" pitchFamily="-84" charset="-128"/>
                <a:cs typeface="ＭＳ Ｐゴシック" pitchFamily="-84" charset="-128"/>
              </a:rPr>
              <a:t>rescue workers took refuge</a:t>
            </a:r>
          </a:p>
          <a:p>
            <a:pPr defTabSz="914400" eaLnBrk="0" fontAlgn="base" hangingPunct="0">
              <a:spcBef>
                <a:spcPct val="0"/>
              </a:spcBef>
              <a:spcAft>
                <a:spcPct val="0"/>
              </a:spcAft>
            </a:pPr>
            <a:r>
              <a:rPr lang="en-US" sz="2400" b="1" dirty="0">
                <a:solidFill>
                  <a:srgbClr val="000000"/>
                </a:solidFill>
                <a:latin typeface="Times New Roman" pitchFamily="-84" charset="0"/>
                <a:ea typeface="ＭＳ Ｐゴシック" pitchFamily="-84" charset="-128"/>
                <a:cs typeface="ＭＳ Ｐゴシック" pitchFamily="-84" charset="-128"/>
              </a:rPr>
              <a:t> </a:t>
            </a:r>
            <a:r>
              <a:rPr lang="en-US" sz="2400" b="1" dirty="0" smtClean="0">
                <a:solidFill>
                  <a:srgbClr val="000000"/>
                </a:solidFill>
                <a:latin typeface="Times New Roman" pitchFamily="-84" charset="0"/>
                <a:ea typeface="ＭＳ Ｐゴシック" pitchFamily="-84" charset="-128"/>
                <a:cs typeface="ＭＳ Ｐゴシック" pitchFamily="-84" charset="-128"/>
              </a:rPr>
              <a:t>      in the apartments. All but one died</a:t>
            </a:r>
            <a:r>
              <a:rPr lang="en-US" sz="2400" b="1" dirty="0">
                <a:solidFill>
                  <a:srgbClr val="000000"/>
                </a:solidFill>
                <a:latin typeface="Times New Roman" pitchFamily="-84" charset="0"/>
                <a:ea typeface="ＭＳ Ｐゴシック" pitchFamily="-84" charset="-128"/>
                <a:cs typeface="ＭＳ Ｐゴシック" pitchFamily="-84" charset="-128"/>
              </a:rPr>
              <a:t>.</a:t>
            </a:r>
          </a:p>
        </p:txBody>
      </p:sp>
      <p:pic>
        <p:nvPicPr>
          <p:cNvPr id="115717" name="Picture 6"/>
          <p:cNvPicPr>
            <a:picLocks noChangeAspect="1" noChangeArrowheads="1"/>
          </p:cNvPicPr>
          <p:nvPr/>
        </p:nvPicPr>
        <p:blipFill>
          <a:blip r:embed="rId7"/>
          <a:srcRect/>
          <a:stretch>
            <a:fillRect/>
          </a:stretch>
        </p:blipFill>
        <p:spPr bwMode="auto">
          <a:xfrm>
            <a:off x="6534150" y="4826000"/>
            <a:ext cx="2381250" cy="1609725"/>
          </a:xfrm>
          <a:prstGeom prst="rect">
            <a:avLst/>
          </a:prstGeom>
          <a:noFill/>
          <a:ln w="9525">
            <a:noFill/>
            <a:miter lim="800000"/>
            <a:headEnd/>
            <a:tailEnd/>
          </a:ln>
        </p:spPr>
      </p:pic>
      <p:pic>
        <p:nvPicPr>
          <p:cNvPr id="115718" name="Picture 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477000" y="4597400"/>
            <a:ext cx="2514600" cy="1831975"/>
          </a:xfrm>
          <a:prstGeom prst="rect">
            <a:avLst/>
          </a:prstGeom>
          <a:noFill/>
          <a:ln w="9525">
            <a:solidFill>
              <a:schemeClr val="bg1"/>
            </a:solidFill>
            <a:miter lim="800000"/>
            <a:headEnd/>
            <a:tailEnd/>
          </a:ln>
        </p:spPr>
      </p:pic>
      <p:sp>
        <p:nvSpPr>
          <p:cNvPr id="115719" name="Text Box 9"/>
          <p:cNvSpPr txBox="1">
            <a:spLocks noChangeArrowheads="1"/>
          </p:cNvSpPr>
          <p:nvPr/>
        </p:nvSpPr>
        <p:spPr bwMode="auto">
          <a:xfrm>
            <a:off x="6534150" y="6394450"/>
            <a:ext cx="2317750" cy="461665"/>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1200" dirty="0" smtClean="0">
                <a:solidFill>
                  <a:srgbClr val="000000"/>
                </a:solidFill>
                <a:latin typeface="Times New Roman" pitchFamily="-84" charset="0"/>
                <a:ea typeface="ＭＳ Ｐゴシック" pitchFamily="-84" charset="-128"/>
                <a:cs typeface="ＭＳ Ｐゴシック" pitchFamily="-84" charset="-128"/>
                <a:hlinkClick r:id="rId9"/>
              </a:rPr>
              <a:t>https://en.wikipedia.org/wiki/Hurricane_Camille</a:t>
            </a:r>
            <a:endParaRPr lang="en-US" sz="1200" dirty="0">
              <a:solidFill>
                <a:srgbClr val="000000"/>
              </a:solidFill>
              <a:latin typeface="Times New Roman" pitchFamily="-84" charset="0"/>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cSld>
  <p:clrMapOvr>
    <a:masterClrMapping/>
  </p:clrMapOvr>
  <p:transition advTm="869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45536"/>
            <a:ext cx="7772400" cy="1143000"/>
          </a:xfrm>
        </p:spPr>
        <p:txBody>
          <a:bodyPr/>
          <a:lstStyle/>
          <a:p>
            <a:r>
              <a:rPr lang="en-US" sz="4000" dirty="0" smtClean="0"/>
              <a:t>NOAA SLOSH Model</a:t>
            </a:r>
            <a:br>
              <a:rPr lang="en-US" sz="4000" dirty="0" smtClean="0"/>
            </a:br>
            <a:r>
              <a:rPr lang="en-US" sz="3200" i="1" dirty="0" smtClean="0"/>
              <a:t>Hurricane Camille (1969)</a:t>
            </a:r>
            <a:endParaRPr lang="en-US" sz="3200" i="1" dirty="0"/>
          </a:p>
        </p:txBody>
      </p:sp>
      <p:pic>
        <p:nvPicPr>
          <p:cNvPr id="5" name="camille_surge_ani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30863" y="1515535"/>
            <a:ext cx="6096000" cy="4572000"/>
          </a:xfrm>
          <a:prstGeom prst="rect">
            <a:avLst/>
          </a:prstGeom>
        </p:spPr>
      </p:pic>
      <p:sp>
        <p:nvSpPr>
          <p:cNvPr id="6" name="TextBox 5"/>
          <p:cNvSpPr txBox="1"/>
          <p:nvPr/>
        </p:nvSpPr>
        <p:spPr>
          <a:xfrm>
            <a:off x="3237090" y="6515100"/>
            <a:ext cx="2548269" cy="307777"/>
          </a:xfrm>
          <a:prstGeom prst="rect">
            <a:avLst/>
          </a:prstGeom>
          <a:noFill/>
        </p:spPr>
        <p:txBody>
          <a:bodyPr wrap="none" rtlCol="0">
            <a:spAutoFit/>
          </a:bodyPr>
          <a:lstStyle/>
          <a:p>
            <a:pPr algn="ctr"/>
            <a:r>
              <a:rPr lang="en-US" sz="1400" dirty="0" smtClean="0">
                <a:hlinkClick r:id="rId8"/>
              </a:rPr>
              <a:t>https://www.nhc.noaa.gov/surge/</a:t>
            </a:r>
            <a:endParaRPr lang="en-US" sz="1400" dirty="0"/>
          </a:p>
        </p:txBody>
      </p:sp>
      <p:pic>
        <p:nvPicPr>
          <p:cNvPr id="4" name="Sound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17888544"/>
      </p:ext>
    </p:extLst>
  </p:cSld>
  <p:clrMapOvr>
    <a:masterClrMapping/>
  </p:clrMapOvr>
  <p:transition advTm="10628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57549" objId="5"/>
        <p14:stopEvt time="84611" objId="5"/>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763" name="Group 7"/>
          <p:cNvGrpSpPr>
            <a:grpSpLocks/>
          </p:cNvGrpSpPr>
          <p:nvPr/>
        </p:nvGrpSpPr>
        <p:grpSpPr bwMode="auto">
          <a:xfrm>
            <a:off x="2589212" y="1219200"/>
            <a:ext cx="3965575" cy="3657600"/>
            <a:chOff x="1631" y="1008"/>
            <a:chExt cx="2498" cy="2304"/>
          </a:xfrm>
        </p:grpSpPr>
        <p:pic>
          <p:nvPicPr>
            <p:cNvPr id="117765" name="Picture 4" descr="~AUT001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31" y="1008"/>
              <a:ext cx="2498" cy="2304"/>
            </a:xfrm>
            <a:prstGeom prst="rect">
              <a:avLst/>
            </a:prstGeom>
            <a:noFill/>
            <a:ln w="9525">
              <a:noFill/>
              <a:miter lim="800000"/>
              <a:headEnd/>
              <a:tailEnd/>
            </a:ln>
          </p:spPr>
        </p:pic>
        <p:sp>
          <p:nvSpPr>
            <p:cNvPr id="117766" name="Text Box 5"/>
            <p:cNvSpPr txBox="1">
              <a:spLocks noChangeArrowheads="1"/>
            </p:cNvSpPr>
            <p:nvPr/>
          </p:nvSpPr>
          <p:spPr bwMode="auto">
            <a:xfrm>
              <a:off x="2291" y="3093"/>
              <a:ext cx="1838" cy="192"/>
            </a:xfrm>
            <a:prstGeom prst="rect">
              <a:avLst/>
            </a:prstGeom>
            <a:noFill/>
            <a:ln w="9525">
              <a:noFill/>
              <a:miter lim="800000"/>
              <a:headEnd/>
              <a:tailEnd/>
            </a:ln>
          </p:spPr>
          <p:txBody>
            <a:bodyPr>
              <a:prstTxWarp prst="textNoShape">
                <a:avLst/>
              </a:prstTxWarp>
              <a:spAutoFit/>
            </a:bodyPr>
            <a:lstStyle/>
            <a:p>
              <a:pPr defTabSz="914400" eaLnBrk="0" fontAlgn="base" hangingPunct="0">
                <a:spcBef>
                  <a:spcPct val="50000"/>
                </a:spcBef>
                <a:spcAft>
                  <a:spcPct val="0"/>
                </a:spcAft>
              </a:pPr>
              <a:r>
                <a:rPr lang="en-US" sz="1400" b="1" dirty="0">
                  <a:solidFill>
                    <a:srgbClr val="000000"/>
                  </a:solidFill>
                  <a:latin typeface="Times New Roman" pitchFamily="-84" charset="0"/>
                  <a:ea typeface="ＭＳ Ｐゴシック" pitchFamily="-84" charset="-128"/>
                  <a:cs typeface="ＭＳ Ｐゴシック" pitchFamily="-84" charset="-128"/>
                </a:rPr>
                <a:t>Williams, The Weather </a:t>
              </a:r>
              <a:r>
                <a:rPr lang="en-US" sz="1400" b="1" dirty="0" smtClean="0">
                  <a:solidFill>
                    <a:srgbClr val="000000"/>
                  </a:solidFill>
                  <a:latin typeface="Times New Roman" pitchFamily="-84" charset="0"/>
                  <a:ea typeface="ＭＳ Ｐゴシック" pitchFamily="-84" charset="-128"/>
                  <a:cs typeface="ＭＳ Ｐゴシック" pitchFamily="-84" charset="-128"/>
                </a:rPr>
                <a:t>Book (1992)</a:t>
              </a:r>
              <a:endParaRPr lang="en-US" sz="2400" dirty="0">
                <a:solidFill>
                  <a:srgbClr val="000000"/>
                </a:solidFill>
                <a:latin typeface="Times New Roman" pitchFamily="-84" charset="0"/>
                <a:ea typeface="ＭＳ Ｐゴシック" pitchFamily="-84" charset="-128"/>
                <a:cs typeface="ＭＳ Ｐゴシック" pitchFamily="-84" charset="-128"/>
              </a:endParaRPr>
            </a:p>
          </p:txBody>
        </p:sp>
      </p:grpSp>
      <p:sp>
        <p:nvSpPr>
          <p:cNvPr id="117764" name="Text Box 8"/>
          <p:cNvSpPr txBox="1">
            <a:spLocks noChangeArrowheads="1"/>
          </p:cNvSpPr>
          <p:nvPr/>
        </p:nvSpPr>
        <p:spPr bwMode="auto">
          <a:xfrm>
            <a:off x="495300" y="4954055"/>
            <a:ext cx="8648700" cy="1015663"/>
          </a:xfrm>
          <a:prstGeom prst="rect">
            <a:avLst/>
          </a:prstGeom>
          <a:noFill/>
          <a:ln w="9525">
            <a:noFill/>
            <a:miter lim="800000"/>
            <a:headEnd/>
            <a:tailEnd/>
          </a:ln>
        </p:spPr>
        <p:txBody>
          <a:bodyPr wrap="square">
            <a:prstTxWarp prst="textNoShape">
              <a:avLst/>
            </a:prstTxWarp>
            <a:spAutoFit/>
          </a:bodyPr>
          <a:lstStyle/>
          <a:p>
            <a:pPr defTabSz="914400" eaLnBrk="0" fontAlgn="base" hangingPunct="0">
              <a:spcBef>
                <a:spcPct val="0"/>
              </a:spcBef>
              <a:spcAft>
                <a:spcPct val="0"/>
              </a:spcAft>
              <a:buFontTx/>
              <a:buChar char="•"/>
            </a:pPr>
            <a:r>
              <a:rPr lang="en-US" sz="2200" b="1" dirty="0" smtClean="0">
                <a:solidFill>
                  <a:srgbClr val="000000"/>
                </a:solidFill>
                <a:latin typeface="Times New Roman" pitchFamily="-84" charset="0"/>
                <a:ea typeface="ＭＳ Ｐゴシック" pitchFamily="-84" charset="-128"/>
                <a:cs typeface="ＭＳ Ｐゴシック" pitchFamily="-84" charset="-128"/>
              </a:rPr>
              <a:t>SLOSH model for a category 4 hurricane. Track shown.</a:t>
            </a:r>
            <a:endParaRPr lang="en-US" sz="2200" b="1" dirty="0">
              <a:solidFill>
                <a:srgbClr val="000000"/>
              </a:solidFill>
              <a:latin typeface="Times New Roman" pitchFamily="-84" charset="0"/>
              <a:ea typeface="ＭＳ Ｐゴシック" pitchFamily="-84" charset="-128"/>
              <a:cs typeface="ＭＳ Ｐゴシック" pitchFamily="-84" charset="-128"/>
            </a:endParaRPr>
          </a:p>
          <a:p>
            <a:pPr algn="ctr" defTabSz="914400" eaLnBrk="0" fontAlgn="base" hangingPunct="0">
              <a:spcBef>
                <a:spcPct val="0"/>
              </a:spcBef>
              <a:spcAft>
                <a:spcPct val="0"/>
              </a:spcAft>
            </a:pPr>
            <a:r>
              <a:rPr lang="en-US" sz="1600" b="1" dirty="0" smtClean="0">
                <a:solidFill>
                  <a:srgbClr val="000000"/>
                </a:solidFill>
                <a:latin typeface="Times New Roman" pitchFamily="-84" charset="0"/>
                <a:ea typeface="ＭＳ Ｐゴシック" pitchFamily="-84" charset="-128"/>
                <a:cs typeface="ＭＳ Ｐゴシック" pitchFamily="-84" charset="-128"/>
                <a:hlinkClick r:id="rId6"/>
              </a:rPr>
              <a:t>http://www.atmo.arizona.edu/~mullen/atmo170A1/animations/PAM-Winds.mov</a:t>
            </a:r>
            <a:r>
              <a:rPr lang="en-US" sz="2200" b="1" dirty="0" smtClean="0">
                <a:solidFill>
                  <a:srgbClr val="000000"/>
                </a:solidFill>
                <a:latin typeface="Times New Roman" pitchFamily="-84" charset="0"/>
                <a:ea typeface="ＭＳ Ｐゴシック" pitchFamily="-84" charset="-128"/>
                <a:cs typeface="ＭＳ Ｐゴシック" pitchFamily="-84" charset="-128"/>
              </a:rPr>
              <a:t>	</a:t>
            </a:r>
            <a:r>
              <a:rPr lang="en-US" sz="1600" b="1" dirty="0" smtClean="0">
                <a:solidFill>
                  <a:srgbClr val="000000"/>
                </a:solidFill>
                <a:latin typeface="Times New Roman" pitchFamily="-84" charset="0"/>
                <a:ea typeface="ＭＳ Ｐゴシック" pitchFamily="-84" charset="-128"/>
                <a:cs typeface="ＭＳ Ｐゴシック" pitchFamily="-84" charset="-128"/>
                <a:hlinkClick r:id="rId7"/>
              </a:rPr>
              <a:t>http://www.atmo.arizona.edu/~mullen/atmo170A1/animations/PAM-NewOrleans-zoom.mov</a:t>
            </a:r>
            <a:endParaRPr lang="en-US" sz="2200" b="1" dirty="0" smtClean="0">
              <a:solidFill>
                <a:srgbClr val="000000"/>
              </a:solidFill>
              <a:latin typeface="Times New Roman" pitchFamily="-84" charset="0"/>
              <a:ea typeface="ＭＳ Ｐゴシック" pitchFamily="-84" charset="-128"/>
              <a:cs typeface="ＭＳ Ｐゴシック" pitchFamily="-84" charset="-128"/>
            </a:endParaRPr>
          </a:p>
        </p:txBody>
      </p:sp>
      <p:sp>
        <p:nvSpPr>
          <p:cNvPr id="117762" name="Rectangle 2"/>
          <p:cNvSpPr>
            <a:spLocks noGrp="1" noChangeArrowheads="1"/>
          </p:cNvSpPr>
          <p:nvPr>
            <p:ph type="title"/>
          </p:nvPr>
        </p:nvSpPr>
        <p:spPr>
          <a:xfrm>
            <a:off x="685800" y="76203"/>
            <a:ext cx="7772400" cy="1143000"/>
          </a:xfrm>
        </p:spPr>
        <p:txBody>
          <a:bodyPr/>
          <a:lstStyle/>
          <a:p>
            <a:r>
              <a:rPr lang="en-US" sz="3200" b="1" dirty="0" smtClean="0">
                <a:ea typeface="ＭＳ Ｐゴシック" pitchFamily="-84" charset="-128"/>
                <a:cs typeface="ＭＳ Ｐゴシック" pitchFamily="-84" charset="-128"/>
              </a:rPr>
              <a:t>New Orleans: A Long-Recognized Disaster Waiting to Happen</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cSld>
  <p:clrMapOvr>
    <a:masterClrMapping/>
  </p:clrMapOvr>
  <p:transition advTm="875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880533" y="152400"/>
            <a:ext cx="7281334" cy="1524000"/>
          </a:xfrm>
        </p:spPr>
        <p:txBody>
          <a:bodyPr/>
          <a:lstStyle/>
          <a:p>
            <a:r>
              <a:rPr lang="en-US" sz="3600" b="1" dirty="0">
                <a:ea typeface="ＭＳ Ｐゴシック" pitchFamily="-84" charset="-128"/>
                <a:cs typeface="ＭＳ Ｐゴシック" pitchFamily="-84" charset="-128"/>
              </a:rPr>
              <a:t>How Close was </a:t>
            </a:r>
            <a:r>
              <a:rPr lang="en-US" sz="3600" b="1" dirty="0" smtClean="0">
                <a:ea typeface="ＭＳ Ｐゴシック" pitchFamily="-84" charset="-128"/>
                <a:cs typeface="ＭＳ Ｐゴシック" pitchFamily="-84" charset="-128"/>
              </a:rPr>
              <a:t>Category 5 Camille to </a:t>
            </a:r>
            <a:r>
              <a:rPr lang="en-US" sz="3600" b="1" dirty="0">
                <a:ea typeface="ＭＳ Ｐゴシック" pitchFamily="-84" charset="-128"/>
                <a:cs typeface="ＭＳ Ｐゴシック" pitchFamily="-84" charset="-128"/>
              </a:rPr>
              <a:t>New Orleans?</a:t>
            </a:r>
          </a:p>
        </p:txBody>
      </p:sp>
      <p:pic>
        <p:nvPicPr>
          <p:cNvPr id="119811" name="Picture 3"/>
          <p:cNvPicPr>
            <a:picLocks noChangeAspect="1" noChangeArrowheads="1"/>
          </p:cNvPicPr>
          <p:nvPr/>
        </p:nvPicPr>
        <p:blipFill>
          <a:blip r:embed="rId6"/>
          <a:srcRect/>
          <a:stretch>
            <a:fillRect/>
          </a:stretch>
        </p:blipFill>
        <p:spPr bwMode="auto">
          <a:xfrm>
            <a:off x="0" y="1676400"/>
            <a:ext cx="9144000" cy="4683125"/>
          </a:xfrm>
          <a:prstGeom prst="rect">
            <a:avLst/>
          </a:prstGeom>
          <a:noFill/>
          <a:ln w="9525">
            <a:noFill/>
            <a:miter lim="800000"/>
            <a:headEnd/>
            <a:tailEnd/>
          </a:ln>
        </p:spPr>
      </p:pic>
      <p:sp>
        <p:nvSpPr>
          <p:cNvPr id="119812" name="Text Box 4"/>
          <p:cNvSpPr txBox="1">
            <a:spLocks noChangeArrowheads="1"/>
          </p:cNvSpPr>
          <p:nvPr/>
        </p:nvSpPr>
        <p:spPr bwMode="auto">
          <a:xfrm>
            <a:off x="328613" y="6424613"/>
            <a:ext cx="8534400" cy="366712"/>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dirty="0">
                <a:solidFill>
                  <a:srgbClr val="00BDFF"/>
                </a:solidFill>
                <a:latin typeface="Times New Roman" pitchFamily="-84" charset="0"/>
                <a:ea typeface="ＭＳ Ｐゴシック" pitchFamily="-84" charset="-128"/>
                <a:cs typeface="ＭＳ Ｐゴシック" pitchFamily="-84" charset="-128"/>
              </a:rPr>
              <a:t>http://</a:t>
            </a:r>
            <a:r>
              <a:rPr lang="en-US" dirty="0" err="1">
                <a:solidFill>
                  <a:srgbClr val="00BDFF"/>
                </a:solidFill>
                <a:latin typeface="Times New Roman" pitchFamily="-84" charset="0"/>
                <a:ea typeface="ＭＳ Ｐゴシック" pitchFamily="-84" charset="-128"/>
                <a:cs typeface="ＭＳ Ｐゴシック" pitchFamily="-84" charset="-128"/>
              </a:rPr>
              <a:t>www.nhc.noaa.gov</a:t>
            </a:r>
            <a:r>
              <a:rPr lang="en-US" dirty="0">
                <a:solidFill>
                  <a:srgbClr val="00BDFF"/>
                </a:solidFill>
                <a:latin typeface="Times New Roman" pitchFamily="-84" charset="0"/>
                <a:ea typeface="ＭＳ Ｐゴシック" pitchFamily="-84" charset="-128"/>
                <a:cs typeface="ＭＳ Ｐゴシック" pitchFamily="-84" charset="-128"/>
              </a:rPr>
              <a:t>/HAW2/</a:t>
            </a:r>
            <a:r>
              <a:rPr lang="en-US" dirty="0" err="1">
                <a:solidFill>
                  <a:srgbClr val="00BDFF"/>
                </a:solidFill>
                <a:latin typeface="Times New Roman" pitchFamily="-84" charset="0"/>
                <a:ea typeface="ＭＳ Ｐゴシック" pitchFamily="-84" charset="-128"/>
                <a:cs typeface="ＭＳ Ｐゴシック" pitchFamily="-84" charset="-128"/>
              </a:rPr>
              <a:t>english</a:t>
            </a:r>
            <a:r>
              <a:rPr lang="en-US" dirty="0">
                <a:solidFill>
                  <a:srgbClr val="00BDFF"/>
                </a:solidFill>
                <a:latin typeface="Times New Roman" pitchFamily="-84" charset="0"/>
                <a:ea typeface="ＭＳ Ｐゴシック" pitchFamily="-84" charset="-128"/>
                <a:cs typeface="ＭＳ Ｐゴシック" pitchFamily="-84" charset="-128"/>
              </a:rPr>
              <a:t>/</a:t>
            </a:r>
            <a:r>
              <a:rPr lang="en-US" dirty="0" err="1">
                <a:solidFill>
                  <a:srgbClr val="00BDFF"/>
                </a:solidFill>
                <a:latin typeface="Times New Roman" pitchFamily="-84" charset="0"/>
                <a:ea typeface="ＭＳ Ｐゴシック" pitchFamily="-84" charset="-128"/>
                <a:cs typeface="ＭＳ Ｐゴシック" pitchFamily="-84" charset="-128"/>
              </a:rPr>
              <a:t>history.shtml#camille</a:t>
            </a:r>
            <a:endParaRPr lang="en-US" dirty="0">
              <a:solidFill>
                <a:srgbClr val="00BDFF"/>
              </a:solidFill>
              <a:latin typeface="Times New Roman" pitchFamily="-84" charset="0"/>
              <a:ea typeface="ＭＳ Ｐゴシック" pitchFamily="-84" charset="-128"/>
              <a:cs typeface="ＭＳ Ｐゴシック" pitchFamily="-84" charset="-128"/>
            </a:endParaRPr>
          </a:p>
        </p:txBody>
      </p:sp>
      <p:sp>
        <p:nvSpPr>
          <p:cNvPr id="172037" name="Freeform 5"/>
          <p:cNvSpPr>
            <a:spLocks/>
          </p:cNvSpPr>
          <p:nvPr/>
        </p:nvSpPr>
        <p:spPr bwMode="auto">
          <a:xfrm>
            <a:off x="3911600" y="1701800"/>
            <a:ext cx="127000" cy="4622800"/>
          </a:xfrm>
          <a:custGeom>
            <a:avLst/>
            <a:gdLst>
              <a:gd name="T0" fmla="*/ 0 w 80"/>
              <a:gd name="T1" fmla="*/ 0 h 2912"/>
              <a:gd name="T2" fmla="*/ 2147483647 w 80"/>
              <a:gd name="T3" fmla="*/ 2147483647 h 2912"/>
              <a:gd name="T4" fmla="*/ 2147483647 w 80"/>
              <a:gd name="T5" fmla="*/ 2147483647 h 2912"/>
              <a:gd name="T6" fmla="*/ 2147483647 w 80"/>
              <a:gd name="T7" fmla="*/ 2147483647 h 2912"/>
              <a:gd name="T8" fmla="*/ 2147483647 w 80"/>
              <a:gd name="T9" fmla="*/ 2147483647 h 2912"/>
              <a:gd name="T10" fmla="*/ 0 60000 65536"/>
              <a:gd name="T11" fmla="*/ 0 60000 65536"/>
              <a:gd name="T12" fmla="*/ 0 60000 65536"/>
              <a:gd name="T13" fmla="*/ 0 60000 65536"/>
              <a:gd name="T14" fmla="*/ 0 60000 65536"/>
              <a:gd name="T15" fmla="*/ 0 w 80"/>
              <a:gd name="T16" fmla="*/ 0 h 2912"/>
              <a:gd name="T17" fmla="*/ 80 w 80"/>
              <a:gd name="T18" fmla="*/ 2912 h 2912"/>
            </a:gdLst>
            <a:ahLst/>
            <a:cxnLst>
              <a:cxn ang="T10">
                <a:pos x="T0" y="T1"/>
              </a:cxn>
              <a:cxn ang="T11">
                <a:pos x="T2" y="T3"/>
              </a:cxn>
              <a:cxn ang="T12">
                <a:pos x="T4" y="T5"/>
              </a:cxn>
              <a:cxn ang="T13">
                <a:pos x="T6" y="T7"/>
              </a:cxn>
              <a:cxn ang="T14">
                <a:pos x="T8" y="T9"/>
              </a:cxn>
            </a:cxnLst>
            <a:rect l="T15" t="T16" r="T17" b="T18"/>
            <a:pathLst>
              <a:path w="80" h="2912">
                <a:moveTo>
                  <a:pt x="0" y="0"/>
                </a:moveTo>
                <a:cubicBezTo>
                  <a:pt x="4" y="89"/>
                  <a:pt x="16" y="330"/>
                  <a:pt x="22" y="542"/>
                </a:cubicBezTo>
                <a:cubicBezTo>
                  <a:pt x="28" y="754"/>
                  <a:pt x="30" y="1023"/>
                  <a:pt x="36" y="1271"/>
                </a:cubicBezTo>
                <a:cubicBezTo>
                  <a:pt x="42" y="1519"/>
                  <a:pt x="51" y="1755"/>
                  <a:pt x="58" y="2028"/>
                </a:cubicBezTo>
                <a:cubicBezTo>
                  <a:pt x="65" y="2301"/>
                  <a:pt x="76" y="2728"/>
                  <a:pt x="80" y="2912"/>
                </a:cubicBezTo>
              </a:path>
            </a:pathLst>
          </a:custGeom>
          <a:noFill/>
          <a:ln w="38100" cmpd="sng">
            <a:solidFill>
              <a:srgbClr val="FF0000"/>
            </a:solidFill>
            <a:round/>
            <a:headEnd type="arrow" w="med" len="med"/>
            <a:tailEnd/>
          </a:ln>
        </p:spPr>
        <p:txBody>
          <a:bodyPr wrap="none" anchor="ctr">
            <a:prstTxWarp prst="textNoShape">
              <a:avLst/>
            </a:prstTxWarp>
          </a:bodyPr>
          <a:lstStyle/>
          <a:p>
            <a:pPr algn="ctr" defTabSz="914400" eaLnBrk="0" fontAlgn="base" hangingPunct="0">
              <a:spcBef>
                <a:spcPct val="0"/>
              </a:spcBef>
              <a:spcAft>
                <a:spcPct val="0"/>
              </a:spcAft>
            </a:pPr>
            <a:endParaRPr lang="en-US" sz="2400">
              <a:solidFill>
                <a:srgbClr val="000000"/>
              </a:solidFill>
              <a:latin typeface="Times New Roman" pitchFamily="-84" charset="0"/>
              <a:ea typeface="ＭＳ Ｐゴシック" pitchFamily="-84" charset="-128"/>
              <a:cs typeface="ＭＳ Ｐゴシック" pitchFamily="-84" charset="-128"/>
            </a:endParaRPr>
          </a:p>
        </p:txBody>
      </p:sp>
      <p:sp>
        <p:nvSpPr>
          <p:cNvPr id="172038" name="Text Box 6"/>
          <p:cNvSpPr txBox="1">
            <a:spLocks noChangeArrowheads="1"/>
          </p:cNvSpPr>
          <p:nvPr/>
        </p:nvSpPr>
        <p:spPr bwMode="auto">
          <a:xfrm rot="5256563">
            <a:off x="3499644" y="4036219"/>
            <a:ext cx="993775" cy="274637"/>
          </a:xfrm>
          <a:prstGeom prst="rect">
            <a:avLst/>
          </a:prstGeom>
          <a:solidFill>
            <a:schemeClr val="bg1">
              <a:alpha val="56078"/>
            </a:schemeClr>
          </a:solid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1200" b="1">
                <a:solidFill>
                  <a:srgbClr val="000000"/>
                </a:solidFill>
                <a:latin typeface="Times New Roman" pitchFamily="-84" charset="0"/>
                <a:ea typeface="ＭＳ Ｐゴシック" pitchFamily="-84" charset="-128"/>
                <a:cs typeface="ＭＳ Ｐゴシック" pitchFamily="-84" charset="-128"/>
              </a:rPr>
              <a:t>KATRINA</a:t>
            </a:r>
          </a:p>
        </p:txBody>
      </p:sp>
      <p:pic>
        <p:nvPicPr>
          <p:cNvPr id="2" name="Soun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78800" y="5892800"/>
            <a:ext cx="812800" cy="812800"/>
          </a:xfrm>
          <a:prstGeom prst="rect">
            <a:avLst/>
          </a:prstGeom>
        </p:spPr>
      </p:pic>
    </p:spTree>
    <p:custDataLst>
      <p:tags r:id="rId1"/>
    </p:custDataLst>
  </p:cSld>
  <p:clrMapOvr>
    <a:masterClrMapping/>
  </p:clrMapOvr>
  <p:transition advTm="348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2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172037" grpId="0" animBg="1"/>
      <p:bldP spid="1720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829732" y="237067"/>
            <a:ext cx="7467601" cy="1540933"/>
          </a:xfrm>
        </p:spPr>
        <p:txBody>
          <a:bodyPr/>
          <a:lstStyle/>
          <a:p>
            <a:r>
              <a:rPr lang="en-US" dirty="0">
                <a:ea typeface="ＭＳ Ｐゴシック" pitchFamily="-84" charset="-128"/>
                <a:cs typeface="ＭＳ Ｐゴシック" pitchFamily="-84" charset="-128"/>
              </a:rPr>
              <a:t>NWS Warning for Katrina</a:t>
            </a:r>
            <a:br>
              <a:rPr lang="en-US" dirty="0">
                <a:ea typeface="ＭＳ Ｐゴシック" pitchFamily="-84" charset="-128"/>
                <a:cs typeface="ＭＳ Ｐゴシック" pitchFamily="-84" charset="-128"/>
              </a:rPr>
            </a:br>
            <a:r>
              <a:rPr lang="en-US" sz="2400" dirty="0" smtClean="0">
                <a:ea typeface="ＭＳ Ｐゴシック" pitchFamily="-84" charset="-128"/>
                <a:cs typeface="ＭＳ Ｐゴシック" pitchFamily="-84" charset="-128"/>
              </a:rPr>
              <a:t>        I </a:t>
            </a:r>
            <a:r>
              <a:rPr lang="en-US" sz="2400" dirty="0">
                <a:ea typeface="ＭＳ Ｐゴシック" pitchFamily="-84" charset="-128"/>
                <a:cs typeface="ＭＳ Ｐゴシック" pitchFamily="-84" charset="-128"/>
              </a:rPr>
              <a:t>have never </a:t>
            </a:r>
            <a:r>
              <a:rPr lang="en-US" sz="2400" dirty="0" smtClean="0">
                <a:ea typeface="ＭＳ Ｐゴシック" pitchFamily="-84" charset="-128"/>
                <a:cs typeface="ＭＳ Ｐゴシック" pitchFamily="-84" charset="-128"/>
              </a:rPr>
              <a:t>seen another forecast anything close              to this ominous in 40+ years in meteorology</a:t>
            </a:r>
            <a:endParaRPr lang="en-US" sz="2400" dirty="0">
              <a:ea typeface="ＭＳ Ｐゴシック" pitchFamily="-84" charset="-128"/>
              <a:cs typeface="ＭＳ Ｐゴシック" pitchFamily="-84" charset="-128"/>
            </a:endParaRPr>
          </a:p>
        </p:txBody>
      </p:sp>
      <p:sp>
        <p:nvSpPr>
          <p:cNvPr id="95235" name="Rectangle 3"/>
          <p:cNvSpPr>
            <a:spLocks noGrp="1" noChangeArrowheads="1"/>
          </p:cNvSpPr>
          <p:nvPr>
            <p:ph type="body" idx="1"/>
          </p:nvPr>
        </p:nvSpPr>
        <p:spPr>
          <a:xfrm>
            <a:off x="685800" y="1981200"/>
            <a:ext cx="7772400" cy="4419600"/>
          </a:xfrm>
        </p:spPr>
        <p:txBody>
          <a:bodyPr/>
          <a:lstStyle/>
          <a:p>
            <a:pPr>
              <a:lnSpc>
                <a:spcPct val="90000"/>
              </a:lnSpc>
              <a:buFontTx/>
              <a:buNone/>
            </a:pPr>
            <a:r>
              <a:rPr lang="en-US" sz="2000" dirty="0">
                <a:ea typeface="ＭＳ Ｐゴシック" pitchFamily="-84" charset="-128"/>
                <a:cs typeface="ＭＳ Ｐゴシック" pitchFamily="-84" charset="-128"/>
              </a:rPr>
              <a:t>8/28/05... NWS WARNED IN A BONE CHILLING FORECAST: </a:t>
            </a:r>
          </a:p>
          <a:p>
            <a:pPr>
              <a:lnSpc>
                <a:spcPct val="90000"/>
              </a:lnSpc>
              <a:buFontTx/>
              <a:buNone/>
            </a:pPr>
            <a:r>
              <a:rPr lang="en-US" sz="2000" dirty="0">
                <a:ea typeface="ＭＳ Ｐゴシック" pitchFamily="-84" charset="-128"/>
                <a:cs typeface="ＭＳ Ｐゴシック" pitchFamily="-84" charset="-128"/>
              </a:rPr>
              <a:t>	"MOST OF THE AREA WILL BE UNINHABITABLE FOR WEEKS... PERHAPS LONGER... THE MAJORITY OF INDUSTRIAL BUILDINGS WILL BECOME NON FUNCTIONAL... HIGH RISE OFFICE AND APARTMENT BUILDINGS WILL SWAY DANGEROUSLY... A FEW TO THE POINT OF TOTAL COLLAPSE... ALL WINDOWS WILL BLOW OUT... AIRBORNE DEBRIS WILL BE WIDESPREAD... AND MAY INCLUDE HEAVY ITEMS SUCH AS HOUSEHOLD APPLIANCES AND EVEN LIGHT VEHICLES... SPORT UTILITY VEHICLES AND LIGHT TRUCKS WILL BE MOVED... POWER OUTAGES WILL LAST FOR WEEKS... AS MOST POWER POLES WILL BE DOWN AND TRANSFORMERS DESTROYED... WATER SHORTAGES WILL MAKE HUMAN SUFFERING INCREDIBLE BY MODERN STANDARDS…” </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018431120"/>
      </p:ext>
    </p:extLst>
  </p:cSld>
  <p:clrMapOvr>
    <a:masterClrMapping/>
  </p:clrMapOvr>
  <p:transition advTm="787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atrina_surge_ani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30863" y="1511300"/>
            <a:ext cx="6096000" cy="4572000"/>
          </a:xfrm>
          <a:prstGeom prst="rect">
            <a:avLst/>
          </a:prstGeom>
        </p:spPr>
      </p:pic>
      <p:sp>
        <p:nvSpPr>
          <p:cNvPr id="2" name="Title 1"/>
          <p:cNvSpPr>
            <a:spLocks noGrp="1"/>
          </p:cNvSpPr>
          <p:nvPr>
            <p:ph type="title"/>
          </p:nvPr>
        </p:nvSpPr>
        <p:spPr>
          <a:xfrm>
            <a:off x="685800" y="245536"/>
            <a:ext cx="7772400" cy="1143000"/>
          </a:xfrm>
        </p:spPr>
        <p:txBody>
          <a:bodyPr/>
          <a:lstStyle/>
          <a:p>
            <a:r>
              <a:rPr lang="en-US" sz="4000" dirty="0" smtClean="0"/>
              <a:t>NOAA SLOSH Model</a:t>
            </a:r>
            <a:br>
              <a:rPr lang="en-US" sz="4000" dirty="0" smtClean="0"/>
            </a:br>
            <a:r>
              <a:rPr lang="en-US" sz="3200" i="1" dirty="0" smtClean="0"/>
              <a:t>Hurricane Katrina (2005)</a:t>
            </a:r>
            <a:endParaRPr lang="en-US" sz="3200" i="1" dirty="0"/>
          </a:p>
        </p:txBody>
      </p:sp>
      <p:sp>
        <p:nvSpPr>
          <p:cNvPr id="6" name="TextBox 5"/>
          <p:cNvSpPr txBox="1"/>
          <p:nvPr/>
        </p:nvSpPr>
        <p:spPr>
          <a:xfrm>
            <a:off x="3237090" y="6515100"/>
            <a:ext cx="2548269" cy="307777"/>
          </a:xfrm>
          <a:prstGeom prst="rect">
            <a:avLst/>
          </a:prstGeom>
          <a:noFill/>
        </p:spPr>
        <p:txBody>
          <a:bodyPr wrap="none" rtlCol="0">
            <a:spAutoFit/>
          </a:bodyPr>
          <a:lstStyle/>
          <a:p>
            <a:pPr algn="ctr"/>
            <a:r>
              <a:rPr lang="en-US" sz="1400" dirty="0" smtClean="0">
                <a:hlinkClick r:id="rId8"/>
              </a:rPr>
              <a:t>https://www.nhc.noaa.gov/surge/</a:t>
            </a:r>
            <a:endParaRPr lang="en-US" sz="1400" dirty="0"/>
          </a:p>
        </p:txBody>
      </p:sp>
      <p:pic>
        <p:nvPicPr>
          <p:cNvPr id="5" name="Sound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33910697"/>
      </p:ext>
    </p:extLst>
  </p:cSld>
  <p:clrMapOvr>
    <a:masterClrMapping/>
  </p:clrMapOvr>
  <p:transition advTm="4484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extLst mod="1">
    <p:ext uri="{E180D4A7-C9FB-4DFB-919C-405C955672EB}">
      <p14:showEvtLst xmlns:p14="http://schemas.microsoft.com/office/powerpoint/2010/main">
        <p14:playEvt time="4765" objId="3"/>
        <p14:stopEvt time="30099" objId="3"/>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917222" y="381000"/>
            <a:ext cx="7294916" cy="914400"/>
          </a:xfrm>
        </p:spPr>
        <p:txBody>
          <a:bodyPr/>
          <a:lstStyle/>
          <a:p>
            <a:pPr>
              <a:spcAft>
                <a:spcPts val="0"/>
              </a:spcAft>
            </a:pPr>
            <a:r>
              <a:rPr lang="en-US" sz="3600" dirty="0">
                <a:ea typeface="ＭＳ Ｐゴシック" pitchFamily="-84" charset="-128"/>
                <a:cs typeface="ＭＳ Ｐゴシック" pitchFamily="-84" charset="-128"/>
              </a:rPr>
              <a:t>But Katrina was a little </a:t>
            </a:r>
            <a:r>
              <a:rPr lang="en-US" sz="3600" dirty="0" smtClean="0">
                <a:ea typeface="ＭＳ Ｐゴシック" pitchFamily="-84" charset="-128"/>
                <a:cs typeface="ＭＳ Ｐゴシック" pitchFamily="-84" charset="-128"/>
              </a:rPr>
              <a:t>closer the city, and its circulation wider</a:t>
            </a:r>
            <a:endParaRPr lang="en-US" sz="3600" dirty="0">
              <a:ea typeface="ＭＳ Ｐゴシック" pitchFamily="-84" charset="-128"/>
              <a:cs typeface="ＭＳ Ｐゴシック" pitchFamily="-84" charset="-128"/>
            </a:endParaRPr>
          </a:p>
        </p:txBody>
      </p:sp>
      <p:pic>
        <p:nvPicPr>
          <p:cNvPr id="121859" name="Picture 5"/>
          <p:cNvPicPr preferRelativeResize="0">
            <a:picLocks noGrp="1" noChangeAspect="1" noChangeArrowheads="1"/>
          </p:cNvPicPr>
          <p:nvPr>
            <p:ph sz="quarter" idx="2"/>
          </p:nvPr>
        </p:nvPicPr>
        <p:blipFill>
          <a:blip r:embed="rId5"/>
          <a:srcRect/>
          <a:stretch>
            <a:fillRect/>
          </a:stretch>
        </p:blipFill>
        <p:spPr>
          <a:xfrm>
            <a:off x="533400" y="1558925"/>
            <a:ext cx="3438525" cy="4343400"/>
          </a:xfrm>
        </p:spPr>
      </p:pic>
      <p:sp>
        <p:nvSpPr>
          <p:cNvPr id="121860" name="Text Box 7"/>
          <p:cNvSpPr txBox="1">
            <a:spLocks noChangeArrowheads="1"/>
          </p:cNvSpPr>
          <p:nvPr/>
        </p:nvSpPr>
        <p:spPr bwMode="auto">
          <a:xfrm>
            <a:off x="681038" y="5334000"/>
            <a:ext cx="3200400" cy="579438"/>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b="1">
                <a:solidFill>
                  <a:srgbClr val="FFFFFF"/>
                </a:solidFill>
                <a:latin typeface="Times New Roman" pitchFamily="-84" charset="0"/>
                <a:ea typeface="ＭＳ Ｐゴシック" pitchFamily="-84" charset="-128"/>
                <a:cs typeface="ＭＳ Ｐゴシック" pitchFamily="-84" charset="-128"/>
              </a:rPr>
              <a:t>I-10/I-610 Interchange</a:t>
            </a:r>
            <a:r>
              <a:rPr lang="en-US">
                <a:solidFill>
                  <a:srgbClr val="FFFFFF"/>
                </a:solidFill>
                <a:latin typeface="Times New Roman" pitchFamily="-84" charset="0"/>
                <a:ea typeface="ＭＳ Ｐゴシック" pitchFamily="-84" charset="-128"/>
                <a:cs typeface="ＭＳ Ｐゴシック" pitchFamily="-84" charset="-128"/>
              </a:rPr>
              <a:t> </a:t>
            </a:r>
            <a:r>
              <a:rPr lang="en-US" sz="1400">
                <a:solidFill>
                  <a:srgbClr val="FFFFFF"/>
                </a:solidFill>
                <a:latin typeface="Times New Roman" pitchFamily="-84" charset="0"/>
                <a:ea typeface="ＭＳ Ｐゴシック" pitchFamily="-84" charset="-128"/>
                <a:cs typeface="ＭＳ Ｐゴシック" pitchFamily="-84" charset="-128"/>
              </a:rPr>
              <a:t>www.wikipedia.org</a:t>
            </a:r>
            <a:endParaRPr lang="en-US" sz="2000">
              <a:solidFill>
                <a:srgbClr val="FFFFFF"/>
              </a:solidFill>
              <a:latin typeface="Times New Roman" pitchFamily="-84" charset="0"/>
              <a:ea typeface="ＭＳ Ｐゴシック" pitchFamily="-84" charset="-128"/>
              <a:cs typeface="ＭＳ Ｐゴシック" pitchFamily="-84" charset="-128"/>
            </a:endParaRPr>
          </a:p>
        </p:txBody>
      </p:sp>
      <p:pic>
        <p:nvPicPr>
          <p:cNvPr id="121861" name="Picture 12"/>
          <p:cNvPicPr>
            <a:picLocks noChangeAspect="1" noChangeArrowheads="1"/>
          </p:cNvPicPr>
          <p:nvPr/>
        </p:nvPicPr>
        <p:blipFill>
          <a:blip r:embed="rId6"/>
          <a:srcRect/>
          <a:stretch>
            <a:fillRect/>
          </a:stretch>
        </p:blipFill>
        <p:spPr bwMode="auto">
          <a:xfrm>
            <a:off x="4652963" y="2854325"/>
            <a:ext cx="3559175" cy="3810000"/>
          </a:xfrm>
          <a:prstGeom prst="rect">
            <a:avLst/>
          </a:prstGeom>
          <a:noFill/>
          <a:ln w="9525">
            <a:noFill/>
            <a:miter lim="800000"/>
            <a:headEnd/>
            <a:tailEnd/>
          </a:ln>
        </p:spPr>
      </p:pic>
      <p:pic>
        <p:nvPicPr>
          <p:cNvPr id="121862" name="Picture 15"/>
          <p:cNvPicPr>
            <a:picLocks noGrp="1" noChangeAspect="1" noChangeArrowheads="1"/>
          </p:cNvPicPr>
          <p:nvPr>
            <p:ph sz="quarter" idx="3"/>
          </p:nvPr>
        </p:nvPicPr>
        <p:blipFill>
          <a:blip r:embed="rId7"/>
          <a:srcRect/>
          <a:stretch>
            <a:fillRect/>
          </a:stretch>
        </p:blipFill>
        <p:spPr>
          <a:xfrm>
            <a:off x="4338638" y="1558925"/>
            <a:ext cx="4267200" cy="2924175"/>
          </a:xfrm>
        </p:spPr>
      </p:pic>
      <p:sp>
        <p:nvSpPr>
          <p:cNvPr id="121863" name="Text Box 16"/>
          <p:cNvSpPr txBox="1">
            <a:spLocks noChangeArrowheads="1"/>
          </p:cNvSpPr>
          <p:nvPr/>
        </p:nvSpPr>
        <p:spPr bwMode="auto">
          <a:xfrm>
            <a:off x="4414838" y="3897313"/>
            <a:ext cx="4114800" cy="579437"/>
          </a:xfrm>
          <a:prstGeom prst="rect">
            <a:avLst/>
          </a:prstGeom>
          <a:noFill/>
          <a:ln w="9525">
            <a:noFill/>
            <a:miter lim="800000"/>
            <a:headEnd/>
            <a:tailEnd/>
          </a:ln>
        </p:spPr>
        <p:txBody>
          <a:bodyPr>
            <a:prstTxWarp prst="textNoShape">
              <a:avLst/>
            </a:prstTxWarp>
            <a:spAutoFit/>
          </a:bodyPr>
          <a:lstStyle/>
          <a:p>
            <a:pPr defTabSz="914400" eaLnBrk="0" fontAlgn="base" hangingPunct="0">
              <a:spcBef>
                <a:spcPct val="50000"/>
              </a:spcBef>
              <a:spcAft>
                <a:spcPct val="0"/>
              </a:spcAft>
            </a:pPr>
            <a:r>
              <a:rPr lang="en-US" b="1">
                <a:solidFill>
                  <a:srgbClr val="FFFFFF"/>
                </a:solidFill>
                <a:latin typeface="Times New Roman" pitchFamily="-84" charset="0"/>
                <a:ea typeface="ＭＳ Ｐゴシック" pitchFamily="-84" charset="-128"/>
                <a:cs typeface="ＭＳ Ｐゴシック" pitchFamily="-84" charset="-128"/>
              </a:rPr>
              <a:t>Downtown New Orleans in Background</a:t>
            </a:r>
            <a:r>
              <a:rPr lang="en-US">
                <a:solidFill>
                  <a:srgbClr val="FFFFFF"/>
                </a:solidFill>
                <a:latin typeface="Times New Roman" pitchFamily="-84" charset="0"/>
                <a:ea typeface="ＭＳ Ｐゴシック" pitchFamily="-84" charset="-128"/>
                <a:cs typeface="ＭＳ Ｐゴシック" pitchFamily="-84" charset="-128"/>
              </a:rPr>
              <a:t> </a:t>
            </a:r>
            <a:r>
              <a:rPr lang="en-US" sz="1400">
                <a:solidFill>
                  <a:srgbClr val="FFFFFF"/>
                </a:solidFill>
                <a:latin typeface="Times New Roman" pitchFamily="-84" charset="0"/>
                <a:ea typeface="ＭＳ Ｐゴシック" pitchFamily="-84" charset="-128"/>
                <a:cs typeface="ＭＳ Ｐゴシック" pitchFamily="-84" charset="-128"/>
              </a:rPr>
              <a:t>www.omik2008.info/Wednesday.html</a:t>
            </a:r>
            <a:endParaRPr lang="en-US" sz="2400">
              <a:solidFill>
                <a:srgbClr val="FFFFFF"/>
              </a:solidFill>
              <a:latin typeface="Times New Roman" pitchFamily="-84" charset="0"/>
              <a:ea typeface="ＭＳ Ｐゴシック" pitchFamily="-84" charset="-128"/>
              <a:cs typeface="ＭＳ Ｐゴシック" pitchFamily="-84" charset="-128"/>
            </a:endParaRPr>
          </a:p>
        </p:txBody>
      </p:sp>
      <p:sp>
        <p:nvSpPr>
          <p:cNvPr id="121864" name="Text Box 17"/>
          <p:cNvSpPr txBox="1">
            <a:spLocks noChangeArrowheads="1"/>
          </p:cNvSpPr>
          <p:nvPr/>
        </p:nvSpPr>
        <p:spPr bwMode="auto">
          <a:xfrm>
            <a:off x="4719638" y="6126163"/>
            <a:ext cx="3505200" cy="579437"/>
          </a:xfrm>
          <a:prstGeom prst="rect">
            <a:avLst/>
          </a:prstGeom>
          <a:noFill/>
          <a:ln w="9525">
            <a:noFill/>
            <a:miter lim="800000"/>
            <a:headEnd/>
            <a:tailEnd/>
          </a:ln>
        </p:spPr>
        <p:txBody>
          <a:bodyPr>
            <a:prstTxWarp prst="textNoShape">
              <a:avLst/>
            </a:prstTxWarp>
            <a:spAutoFit/>
          </a:bodyPr>
          <a:lstStyle/>
          <a:p>
            <a:pPr algn="r" defTabSz="914400" eaLnBrk="0" fontAlgn="base" hangingPunct="0">
              <a:spcBef>
                <a:spcPct val="50000"/>
              </a:spcBef>
              <a:spcAft>
                <a:spcPct val="0"/>
              </a:spcAft>
            </a:pPr>
            <a:r>
              <a:rPr lang="en-US" b="1">
                <a:solidFill>
                  <a:srgbClr val="FFFFFF"/>
                </a:solidFill>
                <a:latin typeface="Times New Roman" pitchFamily="-84" charset="0"/>
                <a:ea typeface="ＭＳ Ｐゴシック" pitchFamily="-84" charset="-128"/>
                <a:cs typeface="ＭＳ Ｐゴシック" pitchFamily="-84" charset="-128"/>
              </a:rPr>
              <a:t>Canal Street</a:t>
            </a:r>
            <a:r>
              <a:rPr lang="en-US">
                <a:solidFill>
                  <a:srgbClr val="FFFFFF"/>
                </a:solidFill>
                <a:latin typeface="Times New Roman" pitchFamily="-84" charset="0"/>
                <a:ea typeface="ＭＳ Ｐゴシック" pitchFamily="-84" charset="-128"/>
                <a:cs typeface="ＭＳ Ｐゴシック" pitchFamily="-84" charset="-128"/>
              </a:rPr>
              <a:t> </a:t>
            </a:r>
            <a:r>
              <a:rPr lang="en-US" sz="1400">
                <a:solidFill>
                  <a:srgbClr val="FFFFFF"/>
                </a:solidFill>
                <a:latin typeface="Times New Roman" pitchFamily="-84" charset="0"/>
                <a:ea typeface="ＭＳ Ｐゴシック" pitchFamily="-84" charset="-128"/>
                <a:cs typeface="ＭＳ Ｐゴシック" pitchFamily="-84" charset="-128"/>
              </a:rPr>
              <a:t>http://www.depweb.state.pa.us/news/lib/news/</a:t>
            </a:r>
          </a:p>
        </p:txBody>
      </p:sp>
      <p:sp>
        <p:nvSpPr>
          <p:cNvPr id="121865" name="Text Box 18"/>
          <p:cNvSpPr txBox="1">
            <a:spLocks noChangeArrowheads="1"/>
          </p:cNvSpPr>
          <p:nvPr/>
        </p:nvSpPr>
        <p:spPr bwMode="auto">
          <a:xfrm>
            <a:off x="254000" y="5952068"/>
            <a:ext cx="4084637" cy="654025"/>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2000" dirty="0">
                <a:solidFill>
                  <a:srgbClr val="000000"/>
                </a:solidFill>
                <a:latin typeface="Times New Roman" pitchFamily="-84" charset="0"/>
                <a:ea typeface="ＭＳ Ｐゴシック" pitchFamily="-84" charset="-128"/>
                <a:cs typeface="ＭＳ Ｐゴシック" pitchFamily="-84" charset="-128"/>
                <a:hlinkClick r:id="rId8"/>
              </a:rPr>
              <a:t>PBS NOVA </a:t>
            </a:r>
            <a:r>
              <a:rPr lang="en-US" sz="2000" dirty="0" smtClean="0">
                <a:solidFill>
                  <a:srgbClr val="000000"/>
                </a:solidFill>
                <a:latin typeface="Times New Roman" pitchFamily="-84" charset="0"/>
                <a:ea typeface="ＭＳ Ｐゴシック" pitchFamily="-84" charset="-128"/>
                <a:cs typeface="ＭＳ Ｐゴシック" pitchFamily="-84" charset="-128"/>
                <a:hlinkClick r:id="rId8"/>
              </a:rPr>
              <a:t>Katrina</a:t>
            </a:r>
            <a:endParaRPr lang="en-US" sz="2000" dirty="0" smtClean="0">
              <a:solidFill>
                <a:srgbClr val="000000"/>
              </a:solidFill>
              <a:latin typeface="Times New Roman" pitchFamily="-84" charset="0"/>
              <a:ea typeface="ＭＳ Ｐゴシック" pitchFamily="-84" charset="-128"/>
              <a:cs typeface="ＭＳ Ｐゴシック" pitchFamily="-84" charset="-128"/>
            </a:endParaRPr>
          </a:p>
          <a:p>
            <a:pPr algn="ctr" defTabSz="914400" eaLnBrk="0" fontAlgn="base" hangingPunct="0">
              <a:spcBef>
                <a:spcPct val="50000"/>
              </a:spcBef>
              <a:spcAft>
                <a:spcPct val="0"/>
              </a:spcAft>
            </a:pPr>
            <a:r>
              <a:rPr lang="en-US" sz="1100" dirty="0" smtClean="0">
                <a:solidFill>
                  <a:srgbClr val="000000"/>
                </a:solidFill>
                <a:latin typeface="Times New Roman" pitchFamily="-84" charset="0"/>
                <a:ea typeface="ＭＳ Ｐゴシック" pitchFamily="-84" charset="-128"/>
                <a:cs typeface="ＭＳ Ｐゴシック" pitchFamily="-84" charset="-128"/>
                <a:hlinkClick r:id="rId9"/>
              </a:rPr>
              <a:t>https://www.pbs.org/wgbh/nova/video/storm-that-drowned-a-city</a:t>
            </a:r>
            <a:endParaRPr lang="en-US" sz="1100" dirty="0">
              <a:solidFill>
                <a:srgbClr val="000000"/>
              </a:solidFill>
              <a:latin typeface="Times New Roman" pitchFamily="-84" charset="0"/>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cSld>
  <p:clrMapOvr>
    <a:masterClrMapping/>
  </p:clrMapOvr>
  <p:transition advTm="6119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16100" y="2400300"/>
            <a:ext cx="5531457" cy="646331"/>
          </a:xfrm>
          <a:prstGeom prst="rect">
            <a:avLst/>
          </a:prstGeom>
          <a:noFill/>
        </p:spPr>
        <p:txBody>
          <a:bodyPr wrap="none" rtlCol="0">
            <a:spAutoFit/>
          </a:bodyPr>
          <a:lstStyle/>
          <a:p>
            <a:r>
              <a:rPr lang="en-US" sz="3600" dirty="0" smtClean="0"/>
              <a:t>Rainfall and Inland Flooding</a:t>
            </a:r>
            <a:endParaRPr lang="en-US" sz="3600" dirty="0"/>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73896977"/>
      </p:ext>
    </p:extLst>
  </p:cSld>
  <p:clrMapOvr>
    <a:masterClrMapping/>
  </p:clrMapOvr>
  <p:transition advTm="84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cstatemaxima.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7003"/>
            <a:ext cx="9144000" cy="6285633"/>
          </a:xfrm>
          <a:prstGeom prst="rect">
            <a:avLst/>
          </a:prstGeom>
        </p:spPr>
      </p:pic>
      <p:sp>
        <p:nvSpPr>
          <p:cNvPr id="123907" name="Text Box 6"/>
          <p:cNvSpPr txBox="1">
            <a:spLocks noChangeArrowheads="1"/>
          </p:cNvSpPr>
          <p:nvPr/>
        </p:nvSpPr>
        <p:spPr bwMode="auto">
          <a:xfrm>
            <a:off x="1524000" y="6385986"/>
            <a:ext cx="5638800" cy="336550"/>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1600" dirty="0" smtClean="0">
                <a:solidFill>
                  <a:srgbClr val="000000"/>
                </a:solidFill>
                <a:latin typeface="Times New Roman" pitchFamily="-84" charset="0"/>
                <a:ea typeface="ＭＳ Ｐゴシック" pitchFamily="-84" charset="-128"/>
                <a:cs typeface="ＭＳ Ｐゴシック" pitchFamily="-84" charset="-128"/>
                <a:hlinkClick r:id="rId6"/>
              </a:rPr>
              <a:t>http://www.wpc.ncep.noaa.gov/tropical/rain/tcstatemaxima.gif</a:t>
            </a:r>
            <a:endParaRPr lang="en-US" sz="1600" dirty="0">
              <a:solidFill>
                <a:srgbClr val="000000"/>
              </a:solidFill>
              <a:latin typeface="Times New Roman" pitchFamily="-84" charset="0"/>
              <a:ea typeface="ＭＳ Ｐゴシック" pitchFamily="-84" charset="-128"/>
              <a:cs typeface="ＭＳ Ｐゴシック" pitchFamily="-84" charset="-128"/>
            </a:endParaRPr>
          </a:p>
        </p:txBody>
      </p:sp>
      <p:sp>
        <p:nvSpPr>
          <p:cNvPr id="123908" name="Text Box 7"/>
          <p:cNvSpPr txBox="1">
            <a:spLocks noChangeArrowheads="1"/>
          </p:cNvSpPr>
          <p:nvPr/>
        </p:nvSpPr>
        <p:spPr bwMode="auto">
          <a:xfrm>
            <a:off x="838200" y="5791200"/>
            <a:ext cx="7467600" cy="646331"/>
          </a:xfrm>
          <a:prstGeom prst="rect">
            <a:avLst/>
          </a:prstGeom>
          <a:solidFill>
            <a:schemeClr val="bg1"/>
          </a:solid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3600" b="1" dirty="0" smtClean="0">
                <a:solidFill>
                  <a:srgbClr val="000000"/>
                </a:solidFill>
                <a:latin typeface="Times New Roman" pitchFamily="-84" charset="0"/>
                <a:ea typeface="ＭＳ Ｐゴシック" pitchFamily="-84" charset="-128"/>
                <a:cs typeface="ＭＳ Ｐゴシック" pitchFamily="-84" charset="-128"/>
              </a:rPr>
              <a:t>Extreme </a:t>
            </a:r>
            <a:r>
              <a:rPr lang="en-US" sz="3600" b="1" dirty="0">
                <a:solidFill>
                  <a:srgbClr val="000000"/>
                </a:solidFill>
                <a:latin typeface="Times New Roman" pitchFamily="-84" charset="0"/>
                <a:ea typeface="ＭＳ Ｐゴシック" pitchFamily="-84" charset="-128"/>
                <a:cs typeface="ＭＳ Ｐゴシック" pitchFamily="-84" charset="-128"/>
              </a:rPr>
              <a:t>Inland Rainfalls</a:t>
            </a:r>
          </a:p>
        </p:txBody>
      </p:sp>
      <p:sp>
        <p:nvSpPr>
          <p:cNvPr id="123909" name="Oval 8"/>
          <p:cNvSpPr>
            <a:spLocks noChangeArrowheads="1"/>
          </p:cNvSpPr>
          <p:nvPr/>
        </p:nvSpPr>
        <p:spPr bwMode="auto">
          <a:xfrm>
            <a:off x="3310467" y="4490154"/>
            <a:ext cx="1066800" cy="838200"/>
          </a:xfrm>
          <a:prstGeom prst="ellipse">
            <a:avLst/>
          </a:prstGeom>
          <a:noFill/>
          <a:ln w="57150">
            <a:solidFill>
              <a:schemeClr val="tx1"/>
            </a:solidFill>
            <a:round/>
            <a:headEnd/>
            <a:tailEnd/>
          </a:ln>
        </p:spPr>
        <p:txBody>
          <a:bodyPr wrap="none" anchor="ctr">
            <a:prstTxWarp prst="textNoShape">
              <a:avLst/>
            </a:prstTxWarp>
          </a:bodyPr>
          <a:lstStyle/>
          <a:p>
            <a:pPr algn="ctr" defTabSz="914400" eaLnBrk="0" fontAlgn="base" hangingPunct="0">
              <a:spcBef>
                <a:spcPct val="0"/>
              </a:spcBef>
              <a:spcAft>
                <a:spcPct val="0"/>
              </a:spcAft>
            </a:pPr>
            <a:endParaRPr lang="en-US" sz="2400">
              <a:solidFill>
                <a:srgbClr val="000000"/>
              </a:solidFill>
              <a:latin typeface="Times New Roman" pitchFamily="-84" charset="0"/>
              <a:ea typeface="ＭＳ Ｐゴシック" pitchFamily="-84" charset="-128"/>
              <a:cs typeface="ＭＳ Ｐゴシック" pitchFamily="-84" charset="-128"/>
            </a:endParaRPr>
          </a:p>
        </p:txBody>
      </p:sp>
      <p:sp>
        <p:nvSpPr>
          <p:cNvPr id="123910" name="Oval 9"/>
          <p:cNvSpPr>
            <a:spLocks noChangeArrowheads="1"/>
          </p:cNvSpPr>
          <p:nvPr/>
        </p:nvSpPr>
        <p:spPr bwMode="auto">
          <a:xfrm>
            <a:off x="6832422" y="1998487"/>
            <a:ext cx="1066800" cy="838200"/>
          </a:xfrm>
          <a:prstGeom prst="ellipse">
            <a:avLst/>
          </a:prstGeom>
          <a:noFill/>
          <a:ln w="57150">
            <a:solidFill>
              <a:srgbClr val="FF0000"/>
            </a:solidFill>
            <a:round/>
            <a:headEnd/>
            <a:tailEnd/>
          </a:ln>
        </p:spPr>
        <p:txBody>
          <a:bodyPr wrap="none" anchor="ctr">
            <a:prstTxWarp prst="textNoShape">
              <a:avLst/>
            </a:prstTxWarp>
          </a:bodyPr>
          <a:lstStyle/>
          <a:p>
            <a:pPr algn="ctr" defTabSz="914400" eaLnBrk="0" fontAlgn="base" hangingPunct="0">
              <a:spcBef>
                <a:spcPct val="0"/>
              </a:spcBef>
              <a:spcAft>
                <a:spcPct val="0"/>
              </a:spcAft>
            </a:pPr>
            <a:endParaRPr lang="en-US" sz="2400">
              <a:solidFill>
                <a:srgbClr val="000000"/>
              </a:solidFill>
              <a:latin typeface="Times New Roman" pitchFamily="-84" charset="0"/>
              <a:ea typeface="ＭＳ Ｐゴシック" pitchFamily="-84" charset="-128"/>
              <a:cs typeface="ＭＳ Ｐゴシック" pitchFamily="-84" charset="-128"/>
            </a:endParaRPr>
          </a:p>
        </p:txBody>
      </p:sp>
      <p:sp>
        <p:nvSpPr>
          <p:cNvPr id="123911" name="Oval 10"/>
          <p:cNvSpPr>
            <a:spLocks noChangeArrowheads="1"/>
          </p:cNvSpPr>
          <p:nvPr/>
        </p:nvSpPr>
        <p:spPr bwMode="auto">
          <a:xfrm>
            <a:off x="1241780" y="3454399"/>
            <a:ext cx="1066800" cy="838200"/>
          </a:xfrm>
          <a:prstGeom prst="ellipse">
            <a:avLst/>
          </a:prstGeom>
          <a:noFill/>
          <a:ln w="57150">
            <a:solidFill>
              <a:srgbClr val="A90EF5"/>
            </a:solidFill>
            <a:round/>
            <a:headEnd/>
            <a:tailEnd/>
          </a:ln>
        </p:spPr>
        <p:txBody>
          <a:bodyPr wrap="none" anchor="ctr">
            <a:prstTxWarp prst="textNoShape">
              <a:avLst/>
            </a:prstTxWarp>
          </a:bodyPr>
          <a:lstStyle/>
          <a:p>
            <a:pPr algn="ctr" defTabSz="914400" eaLnBrk="0" fontAlgn="base" hangingPunct="0">
              <a:spcBef>
                <a:spcPct val="0"/>
              </a:spcBef>
              <a:spcAft>
                <a:spcPct val="0"/>
              </a:spcAft>
            </a:pPr>
            <a:endParaRPr lang="en-US" sz="2400">
              <a:solidFill>
                <a:srgbClr val="000000"/>
              </a:solidFill>
              <a:latin typeface="Times New Roman" pitchFamily="-84" charset="0"/>
              <a:ea typeface="ＭＳ Ｐゴシック" pitchFamily="-84" charset="-128"/>
              <a:cs typeface="ＭＳ Ｐゴシック" pitchFamily="-84" charset="-128"/>
            </a:endParaRPr>
          </a:p>
        </p:txBody>
      </p:sp>
      <p:sp>
        <p:nvSpPr>
          <p:cNvPr id="11" name="Oval 8"/>
          <p:cNvSpPr>
            <a:spLocks noChangeArrowheads="1"/>
          </p:cNvSpPr>
          <p:nvPr/>
        </p:nvSpPr>
        <p:spPr bwMode="auto">
          <a:xfrm>
            <a:off x="6770508" y="4673598"/>
            <a:ext cx="1066800" cy="838200"/>
          </a:xfrm>
          <a:prstGeom prst="ellipse">
            <a:avLst/>
          </a:prstGeom>
          <a:noFill/>
          <a:ln w="57150">
            <a:solidFill>
              <a:schemeClr val="tx1"/>
            </a:solidFill>
            <a:round/>
            <a:headEnd/>
            <a:tailEnd/>
          </a:ln>
        </p:spPr>
        <p:txBody>
          <a:bodyPr wrap="none" anchor="ctr">
            <a:prstTxWarp prst="textNoShape">
              <a:avLst/>
            </a:prstTxWarp>
          </a:bodyPr>
          <a:lstStyle/>
          <a:p>
            <a:pPr algn="ctr" defTabSz="914400" eaLnBrk="0" fontAlgn="base" hangingPunct="0">
              <a:spcBef>
                <a:spcPct val="0"/>
              </a:spcBef>
              <a:spcAft>
                <a:spcPct val="0"/>
              </a:spcAft>
            </a:pPr>
            <a:endParaRPr lang="en-US" sz="2400">
              <a:solidFill>
                <a:srgbClr val="000000"/>
              </a:solidFill>
              <a:latin typeface="Times New Roman" pitchFamily="-84" charset="0"/>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997135889"/>
      </p:ext>
    </p:extLst>
  </p:cSld>
  <p:clrMapOvr>
    <a:masterClrMapping/>
  </p:clrMapOvr>
  <p:transition advTm="748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Grp="1" noChangeAspect="1" noChangeArrowheads="1"/>
          </p:cNvPicPr>
          <p:nvPr>
            <p:ph sz="half" idx="2"/>
          </p:nvPr>
        </p:nvPicPr>
        <p:blipFill>
          <a:blip r:embed="rId5"/>
          <a:srcRect/>
          <a:stretch>
            <a:fillRect/>
          </a:stretch>
        </p:blipFill>
        <p:spPr>
          <a:xfrm>
            <a:off x="3440113" y="152400"/>
            <a:ext cx="5675312" cy="6248400"/>
          </a:xfrm>
        </p:spPr>
      </p:pic>
      <p:pic>
        <p:nvPicPr>
          <p:cNvPr id="14" name="Picture 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400800" y="4600575"/>
            <a:ext cx="1981200" cy="1800225"/>
          </a:xfrm>
          <a:prstGeom prst="rect">
            <a:avLst/>
          </a:prstGeom>
          <a:noFill/>
          <a:ln w="9525">
            <a:noFill/>
            <a:miter lim="800000"/>
            <a:headEnd/>
            <a:tailEnd/>
          </a:ln>
        </p:spPr>
      </p:pic>
      <p:sp>
        <p:nvSpPr>
          <p:cNvPr id="15" name="Text Box 3"/>
          <p:cNvSpPr txBox="1">
            <a:spLocks noChangeArrowheads="1"/>
          </p:cNvSpPr>
          <p:nvPr/>
        </p:nvSpPr>
        <p:spPr bwMode="auto">
          <a:xfrm>
            <a:off x="3516313" y="6400800"/>
            <a:ext cx="4800600" cy="336550"/>
          </a:xfrm>
          <a:prstGeom prst="rect">
            <a:avLst/>
          </a:prstGeom>
          <a:no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1600" dirty="0">
                <a:solidFill>
                  <a:srgbClr val="000000"/>
                </a:solidFill>
                <a:latin typeface="Times New Roman" pitchFamily="-84" charset="0"/>
                <a:ea typeface="ＭＳ Ｐゴシック" pitchFamily="-84" charset="-128"/>
                <a:cs typeface="ＭＳ Ｐゴシック" pitchFamily="-84" charset="-128"/>
              </a:rPr>
              <a:t>http://</a:t>
            </a:r>
            <a:r>
              <a:rPr lang="en-US" sz="1600" dirty="0" err="1">
                <a:solidFill>
                  <a:srgbClr val="000000"/>
                </a:solidFill>
                <a:latin typeface="Times New Roman" pitchFamily="-84" charset="0"/>
                <a:ea typeface="ＭＳ Ｐゴシック" pitchFamily="-84" charset="-128"/>
                <a:cs typeface="ＭＳ Ｐゴシック" pitchFamily="-84" charset="-128"/>
              </a:rPr>
              <a:t>en.wikipedia.org</a:t>
            </a:r>
            <a:r>
              <a:rPr lang="en-US" sz="1600" dirty="0">
                <a:solidFill>
                  <a:srgbClr val="000000"/>
                </a:solidFill>
                <a:latin typeface="Times New Roman" pitchFamily="-84" charset="0"/>
                <a:ea typeface="ＭＳ Ｐゴシック" pitchFamily="-84" charset="-128"/>
                <a:cs typeface="ＭＳ Ｐゴシック" pitchFamily="-84" charset="-128"/>
              </a:rPr>
              <a:t>/wiki/</a:t>
            </a:r>
            <a:r>
              <a:rPr lang="en-US" sz="1600" dirty="0" err="1">
                <a:solidFill>
                  <a:srgbClr val="000000"/>
                </a:solidFill>
                <a:latin typeface="Times New Roman" pitchFamily="-84" charset="0"/>
                <a:ea typeface="ＭＳ Ｐゴシック" pitchFamily="-84" charset="-128"/>
                <a:cs typeface="ＭＳ Ｐゴシック" pitchFamily="-84" charset="-128"/>
              </a:rPr>
              <a:t>Hurricane_Agnes</a:t>
            </a:r>
            <a:endParaRPr lang="en-US" sz="1600" dirty="0">
              <a:solidFill>
                <a:srgbClr val="000000"/>
              </a:solidFill>
              <a:latin typeface="Times New Roman" pitchFamily="-84" charset="0"/>
              <a:ea typeface="ＭＳ Ｐゴシック" pitchFamily="-84" charset="-128"/>
              <a:cs typeface="ＭＳ Ｐゴシック" pitchFamily="-84" charset="-128"/>
            </a:endParaRPr>
          </a:p>
        </p:txBody>
      </p:sp>
      <p:sp>
        <p:nvSpPr>
          <p:cNvPr id="16" name="Text Box 4"/>
          <p:cNvSpPr txBox="1">
            <a:spLocks noChangeArrowheads="1"/>
          </p:cNvSpPr>
          <p:nvPr/>
        </p:nvSpPr>
        <p:spPr bwMode="auto">
          <a:xfrm>
            <a:off x="6400800" y="136525"/>
            <a:ext cx="2667000" cy="1311275"/>
          </a:xfrm>
          <a:prstGeom prst="rect">
            <a:avLst/>
          </a:prstGeom>
          <a:solidFill>
            <a:schemeClr val="tx1"/>
          </a:solidFill>
          <a:ln w="9525">
            <a:noFill/>
            <a:miter lim="800000"/>
            <a:headEnd/>
            <a:tailEnd/>
          </a:ln>
        </p:spPr>
        <p:txBody>
          <a:bodyPr>
            <a:prstTxWarp prst="textNoShape">
              <a:avLst/>
            </a:prstTxWarp>
            <a:spAutoFit/>
          </a:bodyPr>
          <a:lstStyle/>
          <a:p>
            <a:pPr algn="ctr" defTabSz="914400" eaLnBrk="0" fontAlgn="base" hangingPunct="0">
              <a:spcBef>
                <a:spcPct val="50000"/>
              </a:spcBef>
              <a:spcAft>
                <a:spcPct val="0"/>
              </a:spcAft>
            </a:pPr>
            <a:r>
              <a:rPr lang="en-US" sz="4000" b="1">
                <a:solidFill>
                  <a:srgbClr val="FFFFFF"/>
                </a:solidFill>
                <a:latin typeface="Times New Roman" pitchFamily="-84" charset="0"/>
                <a:ea typeface="ＭＳ Ｐゴシック" pitchFamily="-84" charset="-128"/>
                <a:cs typeface="ＭＳ Ｐゴシック" pitchFamily="-84" charset="-128"/>
              </a:rPr>
              <a:t>Agnes Flooding</a:t>
            </a:r>
          </a:p>
        </p:txBody>
      </p:sp>
      <p:pic>
        <p:nvPicPr>
          <p:cNvPr id="17" name="Picture 16"/>
          <p:cNvPicPr>
            <a:picLocks noChangeAspect="1"/>
          </p:cNvPicPr>
          <p:nvPr/>
        </p:nvPicPr>
        <p:blipFill>
          <a:blip r:embed="rId7"/>
          <a:stretch>
            <a:fillRect/>
          </a:stretch>
        </p:blipFill>
        <p:spPr>
          <a:xfrm>
            <a:off x="-11113" y="4216404"/>
            <a:ext cx="3417359" cy="2275961"/>
          </a:xfrm>
          <a:prstGeom prst="rect">
            <a:avLst/>
          </a:prstGeom>
        </p:spPr>
      </p:pic>
      <p:pic>
        <p:nvPicPr>
          <p:cNvPr id="18" name="Picture 17"/>
          <p:cNvPicPr>
            <a:picLocks noChangeAspect="1"/>
          </p:cNvPicPr>
          <p:nvPr/>
        </p:nvPicPr>
        <p:blipFill>
          <a:blip r:embed="rId8"/>
          <a:stretch>
            <a:fillRect/>
          </a:stretch>
        </p:blipFill>
        <p:spPr>
          <a:xfrm>
            <a:off x="5821" y="57438"/>
            <a:ext cx="3400426" cy="4131624"/>
          </a:xfrm>
          <a:prstGeom prst="rect">
            <a:avLst/>
          </a:prstGeom>
        </p:spPr>
      </p:pic>
      <p:sp>
        <p:nvSpPr>
          <p:cNvPr id="2" name="TextBox 1"/>
          <p:cNvSpPr txBox="1"/>
          <p:nvPr/>
        </p:nvSpPr>
        <p:spPr>
          <a:xfrm>
            <a:off x="304799" y="2404537"/>
            <a:ext cx="2810933" cy="369332"/>
          </a:xfrm>
          <a:prstGeom prst="rect">
            <a:avLst/>
          </a:prstGeom>
          <a:noFill/>
        </p:spPr>
        <p:txBody>
          <a:bodyPr wrap="square" rtlCol="0">
            <a:spAutoFit/>
          </a:bodyPr>
          <a:lstStyle/>
          <a:p>
            <a:pPr algn="ctr"/>
            <a:r>
              <a:rPr lang="en-US" dirty="0" smtClean="0">
                <a:solidFill>
                  <a:srgbClr val="FFFF00"/>
                </a:solidFill>
              </a:rPr>
              <a:t>Weak cat </a:t>
            </a:r>
            <a:r>
              <a:rPr lang="en-US" dirty="0">
                <a:solidFill>
                  <a:srgbClr val="FFFF00"/>
                </a:solidFill>
              </a:rPr>
              <a:t>1</a:t>
            </a:r>
            <a:r>
              <a:rPr lang="en-US" dirty="0" smtClean="0">
                <a:solidFill>
                  <a:srgbClr val="FFFF00"/>
                </a:solidFill>
              </a:rPr>
              <a:t> status</a:t>
            </a:r>
            <a:endParaRPr lang="en-US" dirty="0">
              <a:solidFill>
                <a:srgbClr val="FFFF00"/>
              </a:solidFill>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04238904"/>
      </p:ext>
    </p:extLst>
  </p:cSld>
  <p:clrMapOvr>
    <a:masterClrMapping/>
  </p:clrMapOvr>
  <p:transition advTm="6365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1079500" y="1231911"/>
            <a:ext cx="6858000" cy="5294159"/>
          </a:xfrm>
          <a:prstGeom prst="rect">
            <a:avLst/>
          </a:prstGeom>
        </p:spPr>
      </p:pic>
      <p:sp>
        <p:nvSpPr>
          <p:cNvPr id="6" name="TextBox 5"/>
          <p:cNvSpPr txBox="1"/>
          <p:nvPr/>
        </p:nvSpPr>
        <p:spPr>
          <a:xfrm>
            <a:off x="2603500" y="6465500"/>
            <a:ext cx="3788217" cy="276999"/>
          </a:xfrm>
          <a:prstGeom prst="rect">
            <a:avLst/>
          </a:prstGeom>
          <a:noFill/>
        </p:spPr>
        <p:txBody>
          <a:bodyPr wrap="none" rtlCol="0">
            <a:spAutoFit/>
          </a:bodyPr>
          <a:lstStyle/>
          <a:p>
            <a:r>
              <a:rPr lang="en-US" sz="1200" dirty="0" smtClean="0">
                <a:hlinkClick r:id="rId5"/>
              </a:rPr>
              <a:t>https://www.nhc.noaa.gov/data/tcr/AL092017_Harvey.pdf</a:t>
            </a:r>
            <a:endParaRPr lang="en-US" sz="1200" dirty="0"/>
          </a:p>
        </p:txBody>
      </p:sp>
      <p:sp>
        <p:nvSpPr>
          <p:cNvPr id="8" name="Title 1"/>
          <p:cNvSpPr txBox="1">
            <a:spLocks/>
          </p:cNvSpPr>
          <p:nvPr/>
        </p:nvSpPr>
        <p:spPr bwMode="auto">
          <a:xfrm>
            <a:off x="685800" y="1524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000000"/>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rgbClr val="FFCC00"/>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a:lstStyle>
          <a:p>
            <a:r>
              <a:rPr lang="en-US" sz="3600" smtClean="0"/>
              <a:t>Rainfall - Hurricane Harvey (2017)</a:t>
            </a:r>
            <a:endParaRPr lang="en-US" sz="3600" dirty="0"/>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313921761"/>
      </p:ext>
    </p:extLst>
  </p:cSld>
  <p:clrMapOvr>
    <a:masterClrMapping/>
  </p:clrMapOvr>
  <p:transition advTm="8450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4-11 at 1.09.1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6400"/>
            <a:ext cx="9144000" cy="6043145"/>
          </a:xfrm>
          <a:prstGeom prst="rect">
            <a:avLst/>
          </a:prstGeom>
        </p:spPr>
      </p:pic>
      <p:sp>
        <p:nvSpPr>
          <p:cNvPr id="2" name="Title 1"/>
          <p:cNvSpPr>
            <a:spLocks noGrp="1"/>
          </p:cNvSpPr>
          <p:nvPr>
            <p:ph type="title"/>
          </p:nvPr>
        </p:nvSpPr>
        <p:spPr>
          <a:xfrm>
            <a:off x="685800" y="152400"/>
            <a:ext cx="7772400" cy="1143000"/>
          </a:xfrm>
        </p:spPr>
        <p:txBody>
          <a:bodyPr/>
          <a:lstStyle/>
          <a:p>
            <a:r>
              <a:rPr lang="en-US" sz="3600" dirty="0" smtClean="0"/>
              <a:t>Rainfall - Hurricane Harvey (2017)</a:t>
            </a:r>
            <a:endParaRPr lang="en-US" sz="3600" dirty="0"/>
          </a:p>
        </p:txBody>
      </p:sp>
      <p:sp>
        <p:nvSpPr>
          <p:cNvPr id="4" name="TextBox 3"/>
          <p:cNvSpPr txBox="1"/>
          <p:nvPr/>
        </p:nvSpPr>
        <p:spPr>
          <a:xfrm>
            <a:off x="2603500" y="6465500"/>
            <a:ext cx="3788217" cy="276999"/>
          </a:xfrm>
          <a:prstGeom prst="rect">
            <a:avLst/>
          </a:prstGeom>
          <a:noFill/>
        </p:spPr>
        <p:txBody>
          <a:bodyPr wrap="none" rtlCol="0">
            <a:spAutoFit/>
          </a:bodyPr>
          <a:lstStyle/>
          <a:p>
            <a:r>
              <a:rPr lang="en-US" sz="1200" dirty="0" smtClean="0">
                <a:hlinkClick r:id="rId5"/>
              </a:rPr>
              <a:t>https://www.nhc.noaa.gov/data/tcr/AL092017_Harvey.pdf</a:t>
            </a:r>
            <a:endParaRPr lang="en-US" sz="1200"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05821472"/>
      </p:ext>
    </p:extLst>
  </p:cSld>
  <p:clrMapOvr>
    <a:masterClrMapping/>
  </p:clrMapOvr>
  <p:transition advTm="4873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685800" y="2286000"/>
            <a:ext cx="7772400" cy="1143000"/>
          </a:xfrm>
        </p:spPr>
        <p:txBody>
          <a:bodyPr/>
          <a:lstStyle/>
          <a:p>
            <a:r>
              <a:rPr lang="en-US" sz="3600" dirty="0">
                <a:solidFill>
                  <a:schemeClr val="tx1"/>
                </a:solidFill>
                <a:ea typeface="ＭＳ Ｐゴシック" pitchFamily="-84" charset="-128"/>
                <a:cs typeface="ＭＳ Ｐゴシック" pitchFamily="-84" charset="-128"/>
              </a:rPr>
              <a:t>How </a:t>
            </a:r>
            <a:r>
              <a:rPr lang="en-US" sz="3600" dirty="0" smtClean="0">
                <a:solidFill>
                  <a:schemeClr val="tx1"/>
                </a:solidFill>
                <a:ea typeface="ＭＳ Ｐゴシック" pitchFamily="-84" charset="-128"/>
                <a:cs typeface="ＭＳ Ｐゴシック" pitchFamily="-84" charset="-128"/>
              </a:rPr>
              <a:t>accurate are </a:t>
            </a:r>
            <a:r>
              <a:rPr lang="en-US" sz="3600" dirty="0">
                <a:solidFill>
                  <a:schemeClr val="tx1"/>
                </a:solidFill>
                <a:ea typeface="ＭＳ Ｐゴシック" pitchFamily="-84" charset="-128"/>
                <a:cs typeface="ＭＳ Ｐゴシック" pitchFamily="-84" charset="-128"/>
              </a:rPr>
              <a:t>hurricane forecasts?</a:t>
            </a:r>
          </a:p>
        </p:txBody>
      </p:sp>
      <p:sp>
        <p:nvSpPr>
          <p:cNvPr id="87043" name="Rectangle 3"/>
          <p:cNvSpPr>
            <a:spLocks noGrp="1" noChangeArrowheads="1"/>
          </p:cNvSpPr>
          <p:nvPr>
            <p:ph type="subTitle" idx="1"/>
          </p:nvPr>
        </p:nvSpPr>
        <p:spPr/>
        <p:txBody>
          <a:bodyPr/>
          <a:lstStyle/>
          <a:p>
            <a:endParaRPr lang="en-US">
              <a:solidFill>
                <a:schemeClr val="tx1"/>
              </a:solidFill>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46937984"/>
      </p:ext>
    </p:extLst>
  </p:cSld>
  <p:clrMapOvr>
    <a:masterClrMapping/>
  </p:clrMapOvr>
  <p:transition advTm="696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58915" y="2696505"/>
            <a:ext cx="4635109" cy="3987345"/>
          </a:xfrm>
          <a:prstGeom prst="rect">
            <a:avLst/>
          </a:prstGeom>
        </p:spPr>
      </p:pic>
      <p:sp>
        <p:nvSpPr>
          <p:cNvPr id="91138" name="Rectangle 2"/>
          <p:cNvSpPr>
            <a:spLocks noGrp="1" noChangeArrowheads="1"/>
          </p:cNvSpPr>
          <p:nvPr>
            <p:ph type="title"/>
          </p:nvPr>
        </p:nvSpPr>
        <p:spPr>
          <a:xfrm>
            <a:off x="5352002" y="380999"/>
            <a:ext cx="2991897" cy="1965951"/>
          </a:xfrm>
        </p:spPr>
        <p:txBody>
          <a:bodyPr/>
          <a:lstStyle/>
          <a:p>
            <a:r>
              <a:rPr lang="en-US" sz="3600" b="1" dirty="0" smtClean="0">
                <a:ea typeface="ＭＳ Ｐゴシック" pitchFamily="-84" charset="-128"/>
                <a:cs typeface="ＭＳ Ｐゴシック" pitchFamily="-84" charset="-128"/>
              </a:rPr>
              <a:t>Hurricane Forecast Trends</a:t>
            </a:r>
            <a:endParaRPr lang="en-US" sz="4000" dirty="0">
              <a:ea typeface="ＭＳ Ｐゴシック" pitchFamily="-84" charset="-128"/>
              <a:cs typeface="ＭＳ Ｐゴシック" pitchFamily="-84" charset="-128"/>
            </a:endParaRPr>
          </a:p>
        </p:txBody>
      </p:sp>
      <p:sp>
        <p:nvSpPr>
          <p:cNvPr id="91141" name="Text Box 7"/>
          <p:cNvSpPr txBox="1">
            <a:spLocks noChangeArrowheads="1"/>
          </p:cNvSpPr>
          <p:nvPr/>
        </p:nvSpPr>
        <p:spPr bwMode="auto">
          <a:xfrm>
            <a:off x="5030743" y="5607740"/>
            <a:ext cx="3945799" cy="646331"/>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b="1" dirty="0">
                <a:solidFill>
                  <a:srgbClr val="000000"/>
                </a:solidFill>
                <a:latin typeface="Times New Roman" pitchFamily="-84" charset="0"/>
                <a:ea typeface="ＭＳ Ｐゴシック" pitchFamily="-84" charset="-128"/>
                <a:cs typeface="ＭＳ Ｐゴシック" pitchFamily="-84" charset="-128"/>
              </a:rPr>
              <a:t>Little progress for intensity </a:t>
            </a:r>
            <a:r>
              <a:rPr lang="en-US" b="1" dirty="0" smtClean="0">
                <a:solidFill>
                  <a:srgbClr val="000000"/>
                </a:solidFill>
                <a:latin typeface="Times New Roman" pitchFamily="-84" charset="0"/>
                <a:ea typeface="ＭＳ Ｐゴシック" pitchFamily="-84" charset="-128"/>
                <a:cs typeface="ＭＳ Ｐゴシック" pitchFamily="-84" charset="-128"/>
              </a:rPr>
              <a:t>forecasts </a:t>
            </a:r>
            <a:r>
              <a:rPr lang="en-US" b="1" dirty="0">
                <a:solidFill>
                  <a:srgbClr val="000000"/>
                </a:solidFill>
                <a:latin typeface="Times New Roman" pitchFamily="-84" charset="0"/>
                <a:ea typeface="ＭＳ Ｐゴシック" pitchFamily="-84" charset="-128"/>
                <a:cs typeface="ＭＳ Ｐゴシック" pitchFamily="-84" charset="-128"/>
              </a:rPr>
              <a:t>Subject of vigorous research</a:t>
            </a:r>
          </a:p>
        </p:txBody>
      </p:sp>
      <p:sp>
        <p:nvSpPr>
          <p:cNvPr id="91139" name="Text Box 4"/>
          <p:cNvSpPr txBox="1">
            <a:spLocks noChangeArrowheads="1"/>
          </p:cNvSpPr>
          <p:nvPr/>
        </p:nvSpPr>
        <p:spPr bwMode="auto">
          <a:xfrm>
            <a:off x="-16583" y="4584816"/>
            <a:ext cx="4356967" cy="615553"/>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2000" b="1" dirty="0" smtClean="0">
                <a:latin typeface="Times New Roman" pitchFamily="-84" charset="0"/>
                <a:ea typeface="ＭＳ Ｐゴシック" pitchFamily="-84" charset="-128"/>
                <a:cs typeface="ＭＳ Ｐゴシック" pitchFamily="-84" charset="-128"/>
              </a:rPr>
              <a:t>Position and Intensity </a:t>
            </a:r>
            <a:r>
              <a:rPr lang="en-US" sz="2000" b="1" dirty="0">
                <a:latin typeface="Times New Roman" pitchFamily="-84" charset="0"/>
                <a:ea typeface="ＭＳ Ｐゴシック" pitchFamily="-84" charset="-128"/>
                <a:cs typeface="ＭＳ Ｐゴシック" pitchFamily="-84" charset="-128"/>
              </a:rPr>
              <a:t>Errors</a:t>
            </a:r>
          </a:p>
          <a:p>
            <a:pPr algn="ctr" defTabSz="914400" eaLnBrk="0" fontAlgn="base" hangingPunct="0">
              <a:lnSpc>
                <a:spcPct val="40000"/>
              </a:lnSpc>
              <a:spcBef>
                <a:spcPct val="50000"/>
              </a:spcBef>
              <a:spcAft>
                <a:spcPct val="0"/>
              </a:spcAft>
            </a:pPr>
            <a:r>
              <a:rPr lang="en-US" sz="1400" b="1" dirty="0" smtClean="0">
                <a:latin typeface="Times New Roman" pitchFamily="-84" charset="0"/>
                <a:ea typeface="ＭＳ Ｐゴシック" pitchFamily="-84" charset="-128"/>
                <a:cs typeface="ＭＳ Ｐゴシック" pitchFamily="-84" charset="-128"/>
                <a:hlinkClick r:id="rId4"/>
              </a:rPr>
              <a:t>https://www.nhc.noaa.gov/verification/verify5.shtml</a:t>
            </a:r>
            <a:endParaRPr lang="en-US" sz="1400" b="1" dirty="0">
              <a:latin typeface="Times New Roman" pitchFamily="-84" charset="0"/>
              <a:ea typeface="ＭＳ Ｐゴシック" pitchFamily="-84" charset="-128"/>
              <a:cs typeface="ＭＳ Ｐゴシック" pitchFamily="-84" charset="-128"/>
            </a:endParaRPr>
          </a:p>
        </p:txBody>
      </p:sp>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731" y="135464"/>
            <a:ext cx="4518380" cy="3886200"/>
          </a:xfrm>
          <a:prstGeom prst="rect">
            <a:avLst/>
          </a:prstGeom>
        </p:spPr>
      </p:pic>
    </p:spTree>
    <p:extLst>
      <p:ext uri="{BB962C8B-B14F-4D97-AF65-F5344CB8AC3E}">
        <p14:creationId xmlns:p14="http://schemas.microsoft.com/office/powerpoint/2010/main" val="325420376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CFCF"/>
        </a:solidFill>
        <a:effectLst/>
      </p:bgPr>
    </p:bg>
    <p:spTree>
      <p:nvGrpSpPr>
        <p:cNvPr id="1" name=""/>
        <p:cNvGrpSpPr/>
        <p:nvPr/>
      </p:nvGrpSpPr>
      <p:grpSpPr>
        <a:xfrm>
          <a:off x="0" y="0"/>
          <a:ext cx="0" cy="0"/>
          <a:chOff x="0" y="0"/>
          <a:chExt cx="0" cy="0"/>
        </a:xfrm>
      </p:grpSpPr>
      <p:pic>
        <p:nvPicPr>
          <p:cNvPr id="5" name="Picture 4" descr="ALinerrtrd_s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3036" y="3058156"/>
            <a:ext cx="4754880" cy="3566160"/>
          </a:xfrm>
          <a:prstGeom prst="rect">
            <a:avLst/>
          </a:prstGeom>
        </p:spPr>
      </p:pic>
      <p:sp>
        <p:nvSpPr>
          <p:cNvPr id="91138" name="Rectangle 2"/>
          <p:cNvSpPr>
            <a:spLocks noGrp="1" noChangeArrowheads="1"/>
          </p:cNvSpPr>
          <p:nvPr>
            <p:ph type="title"/>
          </p:nvPr>
        </p:nvSpPr>
        <p:spPr>
          <a:xfrm>
            <a:off x="5352002" y="380999"/>
            <a:ext cx="2991897" cy="1965951"/>
          </a:xfrm>
        </p:spPr>
        <p:txBody>
          <a:bodyPr/>
          <a:lstStyle/>
          <a:p>
            <a:r>
              <a:rPr lang="en-US" sz="3600" b="1" dirty="0" smtClean="0">
                <a:ea typeface="ＭＳ Ｐゴシック" pitchFamily="-84" charset="-128"/>
                <a:cs typeface="ＭＳ Ｐゴシック" pitchFamily="-84" charset="-128"/>
              </a:rPr>
              <a:t>Hurricane Forecast Trends</a:t>
            </a:r>
            <a:endParaRPr lang="en-US" sz="4000" dirty="0">
              <a:ea typeface="ＭＳ Ｐゴシック" pitchFamily="-84" charset="-128"/>
              <a:cs typeface="ＭＳ Ｐゴシック" pitchFamily="-84" charset="-128"/>
            </a:endParaRPr>
          </a:p>
        </p:txBody>
      </p:sp>
      <p:sp>
        <p:nvSpPr>
          <p:cNvPr id="91141" name="Text Box 7"/>
          <p:cNvSpPr txBox="1">
            <a:spLocks noChangeArrowheads="1"/>
          </p:cNvSpPr>
          <p:nvPr/>
        </p:nvSpPr>
        <p:spPr bwMode="auto">
          <a:xfrm>
            <a:off x="5029199" y="5882851"/>
            <a:ext cx="3619501" cy="338554"/>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1600" b="1" dirty="0" smtClean="0">
                <a:solidFill>
                  <a:srgbClr val="000000"/>
                </a:solidFill>
                <a:latin typeface="Times New Roman" pitchFamily="-84" charset="0"/>
                <a:ea typeface="ＭＳ Ｐゴシック" pitchFamily="-84" charset="-128"/>
                <a:cs typeface="ＭＳ Ｐゴシック" pitchFamily="-84" charset="-128"/>
              </a:rPr>
              <a:t>Less progress </a:t>
            </a:r>
            <a:r>
              <a:rPr lang="en-US" sz="1600" b="1" dirty="0">
                <a:solidFill>
                  <a:srgbClr val="000000"/>
                </a:solidFill>
                <a:latin typeface="Times New Roman" pitchFamily="-84" charset="0"/>
                <a:ea typeface="ＭＳ Ｐゴシック" pitchFamily="-84" charset="-128"/>
                <a:cs typeface="ＭＳ Ｐゴシック" pitchFamily="-84" charset="-128"/>
              </a:rPr>
              <a:t>for intensity </a:t>
            </a:r>
            <a:r>
              <a:rPr lang="en-US" sz="1600" b="1" dirty="0" smtClean="0">
                <a:solidFill>
                  <a:srgbClr val="000000"/>
                </a:solidFill>
                <a:latin typeface="Times New Roman" pitchFamily="-84" charset="0"/>
                <a:ea typeface="ＭＳ Ｐゴシック" pitchFamily="-84" charset="-128"/>
                <a:cs typeface="ＭＳ Ｐゴシック" pitchFamily="-84" charset="-128"/>
              </a:rPr>
              <a:t>forecasts</a:t>
            </a:r>
            <a:endParaRPr lang="en-US" sz="1600" b="1" dirty="0">
              <a:solidFill>
                <a:srgbClr val="000000"/>
              </a:solidFill>
              <a:latin typeface="Times New Roman" pitchFamily="-84" charset="0"/>
              <a:ea typeface="ＭＳ Ｐゴシック" pitchFamily="-84" charset="-128"/>
              <a:cs typeface="ＭＳ Ｐゴシック" pitchFamily="-84" charset="-128"/>
            </a:endParaRPr>
          </a:p>
        </p:txBody>
      </p:sp>
      <p:sp>
        <p:nvSpPr>
          <p:cNvPr id="91139" name="Text Box 4"/>
          <p:cNvSpPr txBox="1">
            <a:spLocks noChangeArrowheads="1"/>
          </p:cNvSpPr>
          <p:nvPr/>
        </p:nvSpPr>
        <p:spPr bwMode="auto">
          <a:xfrm>
            <a:off x="-16583" y="4584816"/>
            <a:ext cx="4356967" cy="615553"/>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2000" b="1" dirty="0" smtClean="0">
                <a:latin typeface="Times New Roman" pitchFamily="-84" charset="0"/>
                <a:ea typeface="ＭＳ Ｐゴシック" pitchFamily="-84" charset="-128"/>
                <a:cs typeface="ＭＳ Ｐゴシック" pitchFamily="-84" charset="-128"/>
              </a:rPr>
              <a:t>Position and Intensity </a:t>
            </a:r>
            <a:r>
              <a:rPr lang="en-US" sz="2000" b="1" dirty="0">
                <a:latin typeface="Times New Roman" pitchFamily="-84" charset="0"/>
                <a:ea typeface="ＭＳ Ｐゴシック" pitchFamily="-84" charset="-128"/>
                <a:cs typeface="ＭＳ Ｐゴシック" pitchFamily="-84" charset="-128"/>
              </a:rPr>
              <a:t>Errors</a:t>
            </a:r>
          </a:p>
          <a:p>
            <a:pPr algn="ctr" defTabSz="914400" eaLnBrk="0" fontAlgn="base" hangingPunct="0">
              <a:lnSpc>
                <a:spcPct val="40000"/>
              </a:lnSpc>
              <a:spcBef>
                <a:spcPct val="50000"/>
              </a:spcBef>
              <a:spcAft>
                <a:spcPct val="0"/>
              </a:spcAft>
            </a:pPr>
            <a:r>
              <a:rPr lang="en-US" sz="1400" b="1" dirty="0" smtClean="0">
                <a:latin typeface="Times New Roman" pitchFamily="-84" charset="0"/>
                <a:ea typeface="ＭＳ Ｐゴシック" pitchFamily="-84" charset="-128"/>
                <a:cs typeface="ＭＳ Ｐゴシック" pitchFamily="-84" charset="-128"/>
                <a:hlinkClick r:id="rId6"/>
              </a:rPr>
              <a:t>https://www.nhc.noaa.gov/verification/verify5.shtml</a:t>
            </a:r>
            <a:endParaRPr lang="en-US" sz="1400" b="1" dirty="0">
              <a:latin typeface="Times New Roman" pitchFamily="-84" charset="0"/>
              <a:ea typeface="ＭＳ Ｐゴシック" pitchFamily="-84" charset="-128"/>
              <a:cs typeface="ＭＳ Ｐゴシック" pitchFamily="-84" charset="-128"/>
            </a:endParaRPr>
          </a:p>
        </p:txBody>
      </p:sp>
      <p:pic>
        <p:nvPicPr>
          <p:cNvPr id="7" name="Picture 6" descr="ALtkerrtrd_sm-2.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83" y="781594"/>
            <a:ext cx="4754880" cy="3566160"/>
          </a:xfrm>
          <a:prstGeom prst="rect">
            <a:avLst/>
          </a:prstGeom>
        </p:spPr>
      </p:pic>
      <p:sp>
        <p:nvSpPr>
          <p:cNvPr id="8" name="Text Box 7"/>
          <p:cNvSpPr txBox="1">
            <a:spLocks noChangeArrowheads="1"/>
          </p:cNvSpPr>
          <p:nvPr/>
        </p:nvSpPr>
        <p:spPr bwMode="auto">
          <a:xfrm>
            <a:off x="596900" y="3612240"/>
            <a:ext cx="3712636" cy="338554"/>
          </a:xfrm>
          <a:prstGeom prst="rect">
            <a:avLst/>
          </a:prstGeom>
          <a:noFill/>
          <a:ln w="9525">
            <a:noFill/>
            <a:miter lim="800000"/>
            <a:headEnd/>
            <a:tailEnd/>
          </a:ln>
        </p:spPr>
        <p:txBody>
          <a:bodyPr wrap="square">
            <a:prstTxWarp prst="textNoShape">
              <a:avLst/>
            </a:prstTxWarp>
            <a:spAutoFit/>
          </a:bodyPr>
          <a:lstStyle/>
          <a:p>
            <a:pPr algn="ctr" defTabSz="914400" eaLnBrk="0" fontAlgn="base" hangingPunct="0">
              <a:spcBef>
                <a:spcPct val="50000"/>
              </a:spcBef>
              <a:spcAft>
                <a:spcPct val="0"/>
              </a:spcAft>
            </a:pPr>
            <a:r>
              <a:rPr lang="en-US" sz="1600" b="1" dirty="0" smtClean="0">
                <a:solidFill>
                  <a:srgbClr val="000000"/>
                </a:solidFill>
                <a:latin typeface="Times New Roman" pitchFamily="-84" charset="0"/>
                <a:ea typeface="ＭＳ Ｐゴシック" pitchFamily="-84" charset="-128"/>
                <a:cs typeface="ＭＳ Ｐゴシック" pitchFamily="-84" charset="-128"/>
              </a:rPr>
              <a:t>Steady improvement in track forecasts</a:t>
            </a:r>
            <a:endParaRPr lang="en-US" sz="1600" b="1" dirty="0">
              <a:solidFill>
                <a:srgbClr val="000000"/>
              </a:solidFill>
              <a:latin typeface="Times New Roman" pitchFamily="-84" charset="0"/>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74564138"/>
      </p:ext>
    </p:extLst>
  </p:cSld>
  <p:clrMapOvr>
    <a:masterClrMapping/>
  </p:clrMapOvr>
  <p:transition advTm="1476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b="1" dirty="0">
                <a:ea typeface="ＭＳ Ｐゴシック" pitchFamily="-84" charset="-128"/>
                <a:cs typeface="ＭＳ Ｐゴシック" pitchFamily="-84" charset="-128"/>
              </a:rPr>
              <a:t>Summary: </a:t>
            </a:r>
            <a:r>
              <a:rPr lang="en-US" b="1" dirty="0" smtClean="0">
                <a:ea typeface="ＭＳ Ｐゴシック" pitchFamily="-84" charset="-128"/>
                <a:cs typeface="ＭＳ Ｐゴシック" pitchFamily="-84" charset="-128"/>
              </a:rPr>
              <a:t>Hurricanes Hazards</a:t>
            </a:r>
            <a:endParaRPr lang="en-US" b="1" dirty="0">
              <a:ea typeface="ＭＳ Ｐゴシック" pitchFamily="-84" charset="-128"/>
              <a:cs typeface="ＭＳ Ｐゴシック" pitchFamily="-84" charset="-128"/>
            </a:endParaRPr>
          </a:p>
        </p:txBody>
      </p:sp>
      <p:sp>
        <p:nvSpPr>
          <p:cNvPr id="140291" name="Rectangle 3"/>
          <p:cNvSpPr>
            <a:spLocks noGrp="1" noChangeArrowheads="1"/>
          </p:cNvSpPr>
          <p:nvPr>
            <p:ph type="body" idx="1"/>
          </p:nvPr>
        </p:nvSpPr>
        <p:spPr>
          <a:xfrm>
            <a:off x="685800" y="1981200"/>
            <a:ext cx="8229600" cy="4495800"/>
          </a:xfrm>
        </p:spPr>
        <p:txBody>
          <a:bodyPr/>
          <a:lstStyle/>
          <a:p>
            <a:pPr>
              <a:spcBef>
                <a:spcPts val="600"/>
              </a:spcBef>
            </a:pPr>
            <a:r>
              <a:rPr lang="en-US" sz="2400" b="1" dirty="0" smtClean="0">
                <a:ea typeface="ＭＳ Ｐゴシック" pitchFamily="-84" charset="-128"/>
                <a:cs typeface="ＭＳ Ｐゴシック" pitchFamily="-84" charset="-128"/>
              </a:rPr>
              <a:t>Damage that hurricanes inflict can be </a:t>
            </a:r>
          </a:p>
          <a:p>
            <a:pPr>
              <a:spcBef>
                <a:spcPts val="600"/>
              </a:spcBef>
              <a:buFontTx/>
              <a:buNone/>
            </a:pPr>
            <a:r>
              <a:rPr lang="en-US" sz="2400" b="1" dirty="0" smtClean="0">
                <a:solidFill>
                  <a:srgbClr val="FF0000"/>
                </a:solidFill>
                <a:effectLst>
                  <a:outerShdw blurRad="50800" dist="38100" dir="2700000" algn="tl" rotWithShape="0">
                    <a:srgbClr val="000000"/>
                  </a:outerShdw>
                </a:effectLst>
                <a:ea typeface="ＭＳ Ｐゴシック" pitchFamily="-84" charset="-128"/>
                <a:cs typeface="ＭＳ Ｐゴシック" pitchFamily="-84" charset="-128"/>
              </a:rPr>
              <a:t>	Catastrophic due to high winds, coastal storm surges, torrential rains and fresh water flooding.</a:t>
            </a:r>
          </a:p>
          <a:p>
            <a:pPr>
              <a:spcBef>
                <a:spcPts val="600"/>
              </a:spcBef>
            </a:pPr>
            <a:r>
              <a:rPr lang="en-US" sz="2400" b="1" dirty="0" smtClean="0">
                <a:ea typeface="ＭＳ Ｐゴシック" pitchFamily="-84" charset="-128"/>
                <a:cs typeface="ＭＳ Ｐゴシック" pitchFamily="-84" charset="-128"/>
              </a:rPr>
              <a:t>Most fatalities by drowning from</a:t>
            </a:r>
            <a:endParaRPr lang="en-US" sz="2400" b="1" dirty="0" smtClean="0">
              <a:solidFill>
                <a:srgbClr val="FF0000"/>
              </a:solidFill>
              <a:effectLst>
                <a:outerShdw blurRad="50800" dist="38100" dir="2700000" algn="tl" rotWithShape="0">
                  <a:srgbClr val="000000"/>
                </a:outerShdw>
              </a:effectLst>
              <a:ea typeface="ＭＳ Ｐゴシック" pitchFamily="-84" charset="-128"/>
              <a:cs typeface="ＭＳ Ｐゴシック" pitchFamily="-84" charset="-128"/>
            </a:endParaRPr>
          </a:p>
          <a:p>
            <a:pPr>
              <a:spcBef>
                <a:spcPts val="600"/>
              </a:spcBef>
              <a:buFontTx/>
              <a:buNone/>
            </a:pPr>
            <a:r>
              <a:rPr lang="en-US" sz="2400" b="1" dirty="0">
                <a:solidFill>
                  <a:srgbClr val="FF0000"/>
                </a:solidFill>
                <a:effectLst>
                  <a:outerShdw blurRad="50800" dist="38100" dir="2700000" algn="tl" rotWithShape="0">
                    <a:srgbClr val="000000"/>
                  </a:outerShdw>
                </a:effectLst>
                <a:ea typeface="ＭＳ Ｐゴシック" pitchFamily="-84" charset="-128"/>
                <a:cs typeface="ＭＳ Ｐゴシック" pitchFamily="-84" charset="-128"/>
              </a:rPr>
              <a:t>	</a:t>
            </a:r>
            <a:r>
              <a:rPr lang="en-US" sz="2400" b="1" dirty="0" smtClean="0">
                <a:solidFill>
                  <a:srgbClr val="FF0000"/>
                </a:solidFill>
                <a:effectLst>
                  <a:outerShdw blurRad="50800" dist="38100" dir="2700000" algn="tl" rotWithShape="0">
                    <a:srgbClr val="000000"/>
                  </a:outerShdw>
                </a:effectLst>
                <a:ea typeface="ＭＳ Ｐゴシック" pitchFamily="-84" charset="-128"/>
                <a:cs typeface="ＭＳ Ｐゴシック" pitchFamily="-84" charset="-128"/>
              </a:rPr>
              <a:t>Coastal storm surge near the shoreline</a:t>
            </a:r>
          </a:p>
          <a:p>
            <a:pPr>
              <a:spcBef>
                <a:spcPts val="600"/>
              </a:spcBef>
              <a:buFontTx/>
              <a:buNone/>
            </a:pPr>
            <a:r>
              <a:rPr lang="en-US" sz="2400" b="1" dirty="0" smtClean="0">
                <a:solidFill>
                  <a:srgbClr val="FF0000"/>
                </a:solidFill>
                <a:effectLst>
                  <a:outerShdw blurRad="50800" dist="38100" dir="2700000" algn="tl" rotWithShape="0">
                    <a:srgbClr val="000000"/>
                  </a:outerShdw>
                </a:effectLst>
                <a:ea typeface="ＭＳ Ｐゴシック" pitchFamily="-84" charset="-128"/>
                <a:cs typeface="ＭＳ Ｐゴシック" pitchFamily="-84" charset="-128"/>
              </a:rPr>
              <a:t>	Torrential rains and fresh water flooding inland</a:t>
            </a:r>
            <a:endParaRPr lang="en-US" sz="2400" b="1" dirty="0" smtClean="0">
              <a:effectLst>
                <a:outerShdw blurRad="50800" dist="38100" dir="2700000" algn="tl" rotWithShape="0">
                  <a:srgbClr val="000000"/>
                </a:outerShdw>
              </a:effectLst>
              <a:ea typeface="ＭＳ Ｐゴシック" pitchFamily="-84" charset="-128"/>
              <a:cs typeface="ＭＳ Ｐゴシック" pitchFamily="-84" charset="-128"/>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20616129"/>
      </p:ext>
    </p:extLst>
  </p:cSld>
  <p:clrMapOvr>
    <a:masterClrMapping/>
  </p:clrMapOvr>
  <p:transition advTm="4362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5"/>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heme/theme1.xml><?xml version="1.0" encoding="utf-8"?>
<a:theme xmlns:a="http://schemas.openxmlformats.org/drawingml/2006/main" name="Default Design">
  <a:themeElements>
    <a:clrScheme name="Custom 4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BDFF"/>
      </a:hlink>
      <a:folHlink>
        <a:srgbClr val="00BE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53679</TotalTime>
  <Words>602</Words>
  <Application>Microsoft Office PowerPoint</Application>
  <PresentationFormat>On-screen Show (4:3)</PresentationFormat>
  <Paragraphs>141</Paragraphs>
  <Slides>27</Slides>
  <Notes>22</Notes>
  <HiddenSlides>3</HiddenSlides>
  <MMClips>28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ＭＳ Ｐゴシック</vt:lpstr>
      <vt:lpstr>Arial</vt:lpstr>
      <vt:lpstr>Calibri</vt:lpstr>
      <vt:lpstr>Lucida Grande</vt:lpstr>
      <vt:lpstr>Times New Roman</vt:lpstr>
      <vt:lpstr>Zapf Dingbats</vt:lpstr>
      <vt:lpstr>Default Design</vt:lpstr>
      <vt:lpstr>ATMO 170A1 Online    Hurricane Hazards</vt:lpstr>
      <vt:lpstr>PowerPoint Presentation</vt:lpstr>
      <vt:lpstr>What are hurricane hazards?</vt:lpstr>
      <vt:lpstr>Primary Hurricane Hazards</vt:lpstr>
      <vt:lpstr>Hurricane Winds Montage National Geographic</vt:lpstr>
      <vt:lpstr>Winds and Storm Surge</vt:lpstr>
      <vt:lpstr>Hurricanes Spawn Tornadoes</vt:lpstr>
      <vt:lpstr>Hurricane Winds and Storm Surge</vt:lpstr>
      <vt:lpstr>Winds and Storm Surge</vt:lpstr>
      <vt:lpstr>Winds and Storm Surge</vt:lpstr>
      <vt:lpstr>“Pressure” Surge</vt:lpstr>
      <vt:lpstr>Surge Damage</vt:lpstr>
      <vt:lpstr>NOAA SLOSH Model Hurricane Camille (1969)</vt:lpstr>
      <vt:lpstr>New Orleans: A Long-Recognized Disaster Waiting to Happen</vt:lpstr>
      <vt:lpstr>How Close was Category 5 Camille to New Orleans?</vt:lpstr>
      <vt:lpstr>NWS Warning for Katrina         I have never seen another forecast anything close              to this ominous in 40+ years in meteorology</vt:lpstr>
      <vt:lpstr>NOAA SLOSH Model Hurricane Katrina (2005)</vt:lpstr>
      <vt:lpstr>But Katrina was a little closer the city, and its circulation wider</vt:lpstr>
      <vt:lpstr>PowerPoint Presentation</vt:lpstr>
      <vt:lpstr>PowerPoint Presentation</vt:lpstr>
      <vt:lpstr>PowerPoint Presentation</vt:lpstr>
      <vt:lpstr>PowerPoint Presentation</vt:lpstr>
      <vt:lpstr>Rainfall - Hurricane Harvey (2017)</vt:lpstr>
      <vt:lpstr>How accurate are hurricane forecasts?</vt:lpstr>
      <vt:lpstr>Hurricane Forecast Trends</vt:lpstr>
      <vt:lpstr>Hurricane Forecast Trends</vt:lpstr>
      <vt:lpstr>Summary: Hurricanes Hazards</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Thunderstorm Weather</dc:title>
  <dc:creator>Steven Mullen</dc:creator>
  <cp:lastModifiedBy>Steven L Mullen</cp:lastModifiedBy>
  <cp:revision>255</cp:revision>
  <dcterms:created xsi:type="dcterms:W3CDTF">2012-04-04T04:22:38Z</dcterms:created>
  <dcterms:modified xsi:type="dcterms:W3CDTF">2019-04-12T04:11:06Z</dcterms:modified>
</cp:coreProperties>
</file>