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16"/>
  </p:notesMasterIdLst>
  <p:sldIdLst>
    <p:sldId id="421" r:id="rId2"/>
    <p:sldId id="407" r:id="rId3"/>
    <p:sldId id="408" r:id="rId4"/>
    <p:sldId id="331" r:id="rId5"/>
    <p:sldId id="332" r:id="rId6"/>
    <p:sldId id="412" r:id="rId7"/>
    <p:sldId id="463" r:id="rId8"/>
    <p:sldId id="341" r:id="rId9"/>
    <p:sldId id="464" r:id="rId10"/>
    <p:sldId id="394" r:id="rId11"/>
    <p:sldId id="465" r:id="rId12"/>
    <p:sldId id="456" r:id="rId13"/>
    <p:sldId id="457" r:id="rId14"/>
    <p:sldId id="45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0A3F"/>
    <a:srgbClr val="010000"/>
    <a:srgbClr val="1E5A86"/>
    <a:srgbClr val="BFAB9C"/>
    <a:srgbClr val="DFB4A8"/>
    <a:srgbClr val="00FFFF"/>
    <a:srgbClr val="DAA7A0"/>
    <a:srgbClr val="FDC3B4"/>
    <a:srgbClr val="ECBA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89228" autoAdjust="0"/>
  </p:normalViewPr>
  <p:slideViewPr>
    <p:cSldViewPr snapToGrid="0" snapToObjects="1">
      <p:cViewPr varScale="1">
        <p:scale>
          <a:sx n="90" d="100"/>
          <a:sy n="90" d="100"/>
        </p:scale>
        <p:origin x="-130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13891-26E0-4840-8627-32F6347BDA78}" type="datetimeFigureOut">
              <a:rPr lang="en-US" smtClean="0"/>
              <a:t>4/12/19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2A9BC0-E1C4-FF4A-A7ED-7C36ACAC7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693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E5F708-FBA9-9245-BA26-F2DE53E6880F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6791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6098B4-0912-B544-AFE3-B9C27CAEF5D0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2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5409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5C49E6-9168-1545-AFEB-5D527E96C37D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3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1596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A0FEA-A1D9-A54D-9E9D-3CC03CBDE829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4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2771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1AADBA-9842-0C44-ACE9-787F1EF3CC6D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5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878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A0FEA-A1D9-A54D-9E9D-3CC03CBDE829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6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21882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A73E3C-F147-1549-8843-8190BDCC76BC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7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Eye </a:t>
            </a:r>
            <a:r>
              <a:rPr lang="mr-IN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–</a:t>
            </a:r>
            <a:r>
              <a:rPr lang="en-US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Lowest pressure. Calm, light winds. Dry,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sometimes clear. Sinking motion. Adiabatic warming.</a:t>
            </a:r>
            <a:endParaRPr lang="en-US" dirty="0" smtClean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  <a:p>
            <a:r>
              <a:rPr lang="en-US" dirty="0" err="1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Eyewall</a:t>
            </a:r>
            <a:r>
              <a:rPr lang="en-US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- Inner most rain band.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Fastest winds. Most intense rainfall. Winds spiraling in toward the cyclone can penetrate no farther than </a:t>
            </a:r>
            <a:r>
              <a:rPr lang="en-US" baseline="0" dirty="0" err="1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eyewall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</a:t>
            </a:r>
            <a:endParaRPr lang="en-US" dirty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7161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FDB008-4CF5-E640-912D-0EDF4934C75E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8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02272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A73E3C-F147-1549-8843-8190BDCC76BC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9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Eye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mr-IN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–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warm core</a:t>
            </a:r>
          </a:p>
          <a:p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Isobars bow upward aloft, bow downward at the surface.  As shown to the left.</a:t>
            </a:r>
          </a:p>
          <a:p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Leads to spiraling outward, clockwise (NH) flow aloft. As shown to the right.</a:t>
            </a:r>
          </a:p>
          <a:p>
            <a:endParaRPr lang="en-US" dirty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25280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A73E3C-F147-1549-8843-8190BDCC76BC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10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baseline="0" dirty="0" err="1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Rainbands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on outer edges of hurricane. </a:t>
            </a:r>
          </a:p>
          <a:p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Rain is more intense in the inner bands.</a:t>
            </a:r>
          </a:p>
          <a:p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Winds strongest at </a:t>
            </a:r>
            <a:r>
              <a:rPr lang="en-US" baseline="0" dirty="0" err="1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eyewall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.</a:t>
            </a:r>
            <a:endParaRPr lang="en-US" dirty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95620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20F1DA-C91C-2E44-A801-9906D0147FFE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12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3312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23522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F87004-B427-2A4E-96DE-B74820B8CC50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13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71195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9E0C76-1C9B-5640-B76E-3FB59BE4875C}" type="slidenum">
              <a:rPr lang="en-US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pPr/>
              <a:t>14</a:t>
            </a:fld>
            <a:endParaRPr lang="en-US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6102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79956-E1C8-AC47-A979-2B1FEE528A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E85CE-0A37-8646-BA22-9B97A51A8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2E725-EDAD-7F4D-8F0C-3D09CCD53A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9EE81-A17A-1C42-B798-C9A860A2CC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D67105-9622-4F47-AE75-80863FC192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DAA5F-D386-A346-B98B-B1944B606E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0D2FE5-9AD3-B049-9CA3-0E8A9BD696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575EE2-F1FF-AA42-987F-D0270E1FA0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A48AF-535A-6542-857B-5071A91C3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BED18-D48F-B94E-9569-CF1921E575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476A2-04B7-3245-A59D-2BB3AF5C97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AA4893-9C80-E44D-AA16-DDF6B823E0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FD13F-E5E3-1346-A242-10A75703C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</a:t>
            </a:r>
            <a:r>
              <a:rPr lang="en-US" dirty="0" smtClean="0"/>
              <a:t>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rgbClr val="000000"/>
                </a:solidFill>
                <a:latin typeface="Times New Roman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Times New Roman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3A136F9-9DF8-9F44-B9D3-B2439756FE45}" type="slidenum">
              <a:rPr lang="en-US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CC00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CC00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://www.nasa.gov/multimedia/imagegallery/image_feature_2043.html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hyperlink" Target="http://orca.rsmas.miami.edu/floyd/1999091400-sh.4d-new.gif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5.m4a"/><Relationship Id="rId7" Type="http://schemas.openxmlformats.org/officeDocument/2006/relationships/hyperlink" Target="http://video.nationalgeographic.com/video/environment/environment-natural-disasters/hurricanes/katrina-formation/" TargetMode="External"/><Relationship Id="rId2" Type="http://schemas.microsoft.com/office/2007/relationships/media" Target="../media/media5.m4a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hyperlink" Target="http://www.katrina.noaa.gov/eyewall/eyewall.html" TargetMode="Externa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2.m4a"/><Relationship Id="rId7" Type="http://schemas.openxmlformats.org/officeDocument/2006/relationships/image" Target="../media/image9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hyperlink" Target="http://orca.rsmas.miami.edu/floyd/model_sensitivity.php" TargetMode="External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12.m4a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.png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2" Type="http://schemas.microsoft.com/office/2007/relationships/media" Target="../media/media15.m4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" y="1171213"/>
            <a:ext cx="7899400" cy="3723925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50800" dist="508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ATMO 170A1</a:t>
            </a:r>
            <a:br>
              <a:rPr lang="en-US" b="1" dirty="0" smtClean="0">
                <a:solidFill>
                  <a:srgbClr val="FF0000"/>
                </a:solidFill>
                <a:effectLst>
                  <a:outerShdw blurRad="50800" dist="508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50800" dist="508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Online</a:t>
            </a:r>
            <a:r>
              <a:rPr lang="en-US" b="1" dirty="0">
                <a:solidFill>
                  <a:srgbClr val="FF0000"/>
                </a:solidFill>
                <a:effectLst>
                  <a:outerShdw blurRad="50800" dist="508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>
                <a:solidFill>
                  <a:srgbClr val="FF0000"/>
                </a:solidFill>
                <a:effectLst>
                  <a:outerShdw blurRad="50800" dist="508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600" b="1" i="1" dirty="0">
                <a:solidFill>
                  <a:srgbClr val="FF0000"/>
                </a:solidFill>
                <a:effectLst>
                  <a:outerShdw blurRad="50800" dist="508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H&amp;P §12.1-12.4</a:t>
            </a:r>
            <a:r>
              <a:rPr lang="en-US" b="1" dirty="0">
                <a:solidFill>
                  <a:srgbClr val="ECBA4E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>
                <a:solidFill>
                  <a:srgbClr val="ECBA4E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ECBA4E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 smtClean="0">
                <a:solidFill>
                  <a:srgbClr val="ECBA4E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Tropical Cyclones: Structure </a:t>
            </a:r>
            <a:b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and Development, Part II</a:t>
            </a:r>
            <a:endParaRPr lang="en-US" sz="2800" b="1" i="1" dirty="0">
              <a:solidFill>
                <a:srgbClr val="FF0000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571500" y="5483823"/>
            <a:ext cx="789940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       Hurricane Irene from the International Space Station               as it passed over the Caribbean on 22 August 2011</a:t>
            </a: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  <a:hlinkClick r:id="rId6"/>
              </a:rPr>
              <a:t>http://www.nasa.gov/multimedia/imagegallery/image_feature_2043.html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81201" y="4895138"/>
            <a:ext cx="5232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 pitchFamily="-84" charset="0"/>
                <a:ea typeface="ＭＳ Ｐゴシック" pitchFamily="-84" charset="-128"/>
                <a:cs typeface="ＭＳ Ｐゴシック" pitchFamily="-84" charset="-128"/>
              </a:rPr>
              <a:t>(30’ total for both parts)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45131928"/>
      </p:ext>
    </p:extLst>
  </p:cSld>
  <p:clrMapOvr>
    <a:masterClrMapping/>
  </p:clrMapOvr>
  <p:transition advTm="107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Why do hurricanes form?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138850"/>
      </p:ext>
    </p:extLst>
  </p:cSld>
  <p:clrMapOvr>
    <a:masterClrMapping/>
  </p:clrMapOvr>
  <p:transition advTm="45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541867" y="42340"/>
            <a:ext cx="8043333" cy="1143000"/>
          </a:xfrm>
        </p:spPr>
        <p:txBody>
          <a:bodyPr/>
          <a:lstStyle/>
          <a:p>
            <a:r>
              <a:rPr lang="en-US" sz="3600" b="1" dirty="0" smtClean="0">
                <a:ea typeface="ＭＳ Ｐゴシック" pitchFamily="-84" charset="-128"/>
                <a:cs typeface="ＭＳ Ｐゴシック" pitchFamily="-84" charset="-128"/>
              </a:rPr>
              <a:t>Surface Heat Flux for Hurricane Floyd</a:t>
            </a:r>
            <a:endParaRPr lang="en-US" sz="3600" b="1" dirty="0"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8294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1303867" y="1117600"/>
            <a:ext cx="6510869" cy="5208694"/>
          </a:xfrm>
        </p:spPr>
      </p:pic>
      <p:sp>
        <p:nvSpPr>
          <p:cNvPr id="82948" name="Text Box 6"/>
          <p:cNvSpPr txBox="1">
            <a:spLocks noChangeArrowheads="1"/>
          </p:cNvSpPr>
          <p:nvPr/>
        </p:nvSpPr>
        <p:spPr bwMode="auto">
          <a:xfrm>
            <a:off x="1219202" y="6326294"/>
            <a:ext cx="65108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  <a:hlinkClick r:id="rId6"/>
              </a:rPr>
              <a:t>http://orca.rsmas.miami.edu/floyd/1999091400-sh.4d-new.gif</a:t>
            </a:r>
            <a:endParaRPr lang="en-US" dirty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82949" name="Text Box 7"/>
          <p:cNvSpPr txBox="1">
            <a:spLocks noChangeArrowheads="1"/>
          </p:cNvSpPr>
          <p:nvPr/>
        </p:nvSpPr>
        <p:spPr bwMode="auto">
          <a:xfrm>
            <a:off x="1540933" y="1200696"/>
            <a:ext cx="60621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Compare Heat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Flux to </a:t>
            </a:r>
            <a:r>
              <a:rPr lang="en-US" sz="20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345 W/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m</a:t>
            </a:r>
            <a:r>
              <a:rPr lang="en-US" sz="2000" baseline="300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2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and </a:t>
            </a:r>
            <a:r>
              <a:rPr lang="en-US" sz="20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1380 W/m</a:t>
            </a:r>
            <a:r>
              <a:rPr lang="en-US" sz="2000" baseline="300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2</a:t>
            </a:r>
            <a:endParaRPr lang="en-US" sz="2000" dirty="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591627"/>
      </p:ext>
    </p:extLst>
  </p:cSld>
  <p:clrMapOvr>
    <a:masterClrMapping/>
  </p:clrMapOvr>
  <p:transition advTm="8871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What environmental ingredients are needed to make a hurricane?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101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8225"/>
            <a:ext cx="77724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How do hurricanes form? </a:t>
            </a:r>
            <a:br>
              <a:rPr lang="en-US" sz="32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2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Necessary conditions</a:t>
            </a:r>
            <a:endParaRPr lang="en-US" sz="32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50179" name="Picture 3" descr="~AUT000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725" y="1295400"/>
            <a:ext cx="4562475" cy="5334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2055813" y="6270625"/>
            <a:ext cx="2438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Williams, The Weather Book</a:t>
            </a:r>
            <a:endParaRPr lang="en-US" sz="240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84326" name="Rectangle 6"/>
          <p:cNvSpPr>
            <a:spLocks noChangeArrowheads="1"/>
          </p:cNvSpPr>
          <p:nvPr/>
        </p:nvSpPr>
        <p:spPr bwMode="auto">
          <a:xfrm>
            <a:off x="4693179" y="1200505"/>
            <a:ext cx="44958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defTabSz="914400" eaLnBrk="0" fontAlgn="base" hangingPunct="0">
              <a:spcBef>
                <a:spcPts val="150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6) </a:t>
            </a:r>
            <a:r>
              <a:rPr lang="en-US" sz="26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Diverging </a:t>
            </a:r>
            <a:r>
              <a:rPr lang="en-US" sz="26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Winds Aloft </a:t>
            </a:r>
          </a:p>
          <a:p>
            <a:pPr marL="342900" indent="-342900" defTabSz="914400" eaLnBrk="0" fontAlgn="base" hangingPunct="0">
              <a:spcBef>
                <a:spcPts val="1500"/>
              </a:spcBef>
              <a:spcAft>
                <a:spcPct val="0"/>
              </a:spcAft>
            </a:pPr>
            <a:r>
              <a:rPr lang="en-US" sz="26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5) Weak </a:t>
            </a:r>
            <a:r>
              <a:rPr lang="en-US" sz="26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Vertical Wind Shear Shear Shreds Storm Apart</a:t>
            </a:r>
          </a:p>
          <a:p>
            <a:pPr marL="342900" indent="-342900" defTabSz="914400" eaLnBrk="0" fontAlgn="base" hangingPunct="0">
              <a:spcBef>
                <a:spcPts val="1500"/>
              </a:spcBef>
              <a:spcAft>
                <a:spcPct val="0"/>
              </a:spcAft>
            </a:pPr>
            <a:r>
              <a:rPr lang="en-US" sz="26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4) Humid Air Mid-Troposphere  </a:t>
            </a:r>
          </a:p>
          <a:p>
            <a:pPr marL="342900" indent="-342900" defTabSz="914400" eaLnBrk="0" fontAlgn="base" hangingPunct="0">
              <a:spcBef>
                <a:spcPts val="1500"/>
              </a:spcBef>
              <a:spcAft>
                <a:spcPct val="0"/>
              </a:spcAft>
            </a:pPr>
            <a:r>
              <a:rPr lang="en-US" sz="26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3) Conditionally </a:t>
            </a:r>
            <a:r>
              <a:rPr lang="en-US" sz="26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Unstable Air </a:t>
            </a:r>
            <a:r>
              <a:rPr lang="en-US" sz="26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Supports </a:t>
            </a:r>
            <a:r>
              <a:rPr lang="en-US" sz="26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Deep Convection</a:t>
            </a:r>
          </a:p>
          <a:p>
            <a:pPr marL="342900" indent="-342900" defTabSz="914400" eaLnBrk="0" fontAlgn="base" hangingPunct="0">
              <a:spcBef>
                <a:spcPts val="1500"/>
              </a:spcBef>
              <a:spcAft>
                <a:spcPct val="0"/>
              </a:spcAft>
            </a:pPr>
            <a:r>
              <a:rPr lang="en-US" sz="26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2) Converging </a:t>
            </a:r>
            <a:r>
              <a:rPr lang="en-US" sz="26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Surface Winds Seedling Low Required</a:t>
            </a:r>
          </a:p>
          <a:p>
            <a:pPr marL="342900" indent="-342900" defTabSz="914400" eaLnBrk="0" fontAlgn="base" hangingPunct="0">
              <a:spcBef>
                <a:spcPts val="1500"/>
              </a:spcBef>
              <a:spcAft>
                <a:spcPct val="0"/>
              </a:spcAft>
            </a:pPr>
            <a:r>
              <a:rPr lang="en-US" sz="26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1) Warm </a:t>
            </a:r>
            <a:r>
              <a:rPr lang="en-US" sz="26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Water with T </a:t>
            </a:r>
            <a:r>
              <a:rPr lang="en-US" sz="2600" b="1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  <a:sym typeface="Symbol" pitchFamily="-84" charset="2"/>
              </a:rPr>
              <a:t>≥</a:t>
            </a:r>
            <a:r>
              <a:rPr lang="en-US" sz="26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6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27</a:t>
            </a:r>
            <a:r>
              <a:rPr lang="en-US" sz="2600" baseline="400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o</a:t>
            </a:r>
            <a:r>
              <a:rPr lang="en-US" sz="26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C</a:t>
            </a:r>
            <a:r>
              <a:rPr lang="en-US" sz="26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6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Deep Warmth </a:t>
            </a:r>
            <a:r>
              <a:rPr lang="en-US" sz="2600" b="1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&gt;</a:t>
            </a:r>
            <a:r>
              <a:rPr lang="en-US" sz="2600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6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50 m or more</a:t>
            </a:r>
            <a:endParaRPr lang="en-US" sz="2600" dirty="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23556" y="6197604"/>
            <a:ext cx="36688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hlinkClick r:id="rId7"/>
              </a:rPr>
              <a:t>Katrina Formation from Nat Geo</a:t>
            </a:r>
            <a:endParaRPr lang="en-US" sz="2000" dirty="0"/>
          </a:p>
        </p:txBody>
      </p:sp>
      <p:grpSp>
        <p:nvGrpSpPr>
          <p:cNvPr id="4" name="Group 3"/>
          <p:cNvGrpSpPr/>
          <p:nvPr/>
        </p:nvGrpSpPr>
        <p:grpSpPr>
          <a:xfrm>
            <a:off x="4679222" y="2221471"/>
            <a:ext cx="500909" cy="4077731"/>
            <a:chOff x="4730021" y="2255337"/>
            <a:chExt cx="500909" cy="4077731"/>
          </a:xfrm>
        </p:grpSpPr>
        <p:sp>
          <p:nvSpPr>
            <p:cNvPr id="3" name="TextBox 2"/>
            <p:cNvSpPr txBox="1"/>
            <p:nvPr/>
          </p:nvSpPr>
          <p:spPr>
            <a:xfrm>
              <a:off x="4730021" y="5809848"/>
              <a:ext cx="4924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  <a:sym typeface="Zapf Dingbats"/>
                </a:rPr>
                <a:t>✔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38487" y="2255337"/>
              <a:ext cx="4924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  <a:sym typeface="Zapf Dingbats"/>
                </a:rPr>
                <a:t>✔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10439" y="6565445"/>
            <a:ext cx="85504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hlinkClick r:id="rId7"/>
              </a:rPr>
              <a:t>http://video.nationalgeographic.com/video/environment/environment-natural-disasters/hurricanes/katrina-formation/</a:t>
            </a:r>
            <a:endParaRPr lang="en-US" sz="1400" dirty="0"/>
          </a:p>
        </p:txBody>
      </p: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3238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What </a:t>
            </a:r>
            <a:r>
              <a:rPr lang="en-US" sz="3600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is the structure of hurricanes?</a:t>
            </a:r>
            <a:endParaRPr lang="en-US" sz="3600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sz="240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8596"/>
      </p:ext>
    </p:extLst>
  </p:cSld>
  <p:clrMapOvr>
    <a:masterClrMapping/>
  </p:clrMapOvr>
  <p:transition advTm="67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54002"/>
            <a:ext cx="7772400" cy="711200"/>
          </a:xfrm>
        </p:spPr>
        <p:txBody>
          <a:bodyPr/>
          <a:lstStyle/>
          <a:p>
            <a:r>
              <a:rPr lang="en-US" sz="3200" b="1" dirty="0" smtClean="0">
                <a:ea typeface="ＭＳ Ｐゴシック" pitchFamily="-84" charset="-128"/>
                <a:cs typeface="ＭＳ Ｐゴシック" pitchFamily="-84" charset="-128"/>
              </a:rPr>
              <a:t>Structure </a:t>
            </a:r>
            <a:r>
              <a:rPr lang="en-US" sz="3200" b="1" dirty="0">
                <a:ea typeface="ＭＳ Ｐゴシック" pitchFamily="-84" charset="-128"/>
                <a:cs typeface="ＭＳ Ｐゴシック" pitchFamily="-84" charset="-128"/>
              </a:rPr>
              <a:t>of </a:t>
            </a:r>
            <a:r>
              <a:rPr lang="en-US" sz="3200" b="1" dirty="0" smtClean="0">
                <a:ea typeface="ＭＳ Ｐゴシック" pitchFamily="-84" charset="-128"/>
                <a:cs typeface="ＭＳ Ｐゴシック" pitchFamily="-84" charset="-128"/>
              </a:rPr>
              <a:t>Hurricanes</a:t>
            </a:r>
            <a:endParaRPr lang="en-US" sz="3200" b="1" dirty="0"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4" name="Picture 3" descr="H&amp;P_Fig12.0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61533"/>
            <a:ext cx="9144000" cy="4548125"/>
          </a:xfrm>
          <a:prstGeom prst="rect">
            <a:avLst/>
          </a:prstGeom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533975"/>
      </p:ext>
    </p:extLst>
  </p:cSld>
  <p:clrMapOvr>
    <a:masterClrMapping/>
  </p:clrMapOvr>
  <p:transition advTm="784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371600"/>
          </a:xfrm>
        </p:spPr>
        <p:txBody>
          <a:bodyPr/>
          <a:lstStyle/>
          <a:p>
            <a:r>
              <a:rPr lang="en-US" sz="3600" b="1" dirty="0">
                <a:ea typeface="ＭＳ Ｐゴシック" pitchFamily="-84" charset="-128"/>
                <a:cs typeface="ＭＳ Ｐゴシック" pitchFamily="-84" charset="-128"/>
              </a:rPr>
              <a:t>Katrina </a:t>
            </a:r>
            <a:r>
              <a:rPr lang="en-US" sz="3600" b="1" dirty="0" err="1">
                <a:ea typeface="ＭＳ Ｐゴシック" pitchFamily="-84" charset="-128"/>
                <a:cs typeface="ＭＳ Ｐゴシック" pitchFamily="-84" charset="-128"/>
              </a:rPr>
              <a:t>Eyewall</a:t>
            </a:r>
            <a:r>
              <a:rPr lang="en-US" sz="3600" b="1" dirty="0">
                <a:ea typeface="ＭＳ Ｐゴシック" pitchFamily="-84" charset="-128"/>
                <a:cs typeface="ＭＳ Ｐゴシック" pitchFamily="-84" charset="-128"/>
              </a:rPr>
              <a:t> Flight</a:t>
            </a:r>
            <a:br>
              <a:rPr lang="en-US" sz="3600" b="1" dirty="0"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200" i="1" dirty="0">
                <a:ea typeface="ＭＳ Ｐゴシック" pitchFamily="-84" charset="-128"/>
                <a:cs typeface="ＭＳ Ｐゴシック" pitchFamily="-84" charset="-128"/>
              </a:rPr>
              <a:t>8-29-2005</a:t>
            </a:r>
            <a:endParaRPr lang="en-US" dirty="0"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6861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1371600" y="1676400"/>
            <a:ext cx="6400800" cy="4800600"/>
          </a:xfrm>
        </p:spPr>
      </p:pic>
      <p:sp>
        <p:nvSpPr>
          <p:cNvPr id="68612" name="Text Box 6"/>
          <p:cNvSpPr txBox="1">
            <a:spLocks noChangeArrowheads="1"/>
          </p:cNvSpPr>
          <p:nvPr/>
        </p:nvSpPr>
        <p:spPr bwMode="auto">
          <a:xfrm>
            <a:off x="1752600" y="5709103"/>
            <a:ext cx="5638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  <a:hlinkClick r:id="rId6"/>
              </a:rPr>
              <a:t>http://www.katrina.noaa.gov/eyewall/</a:t>
            </a:r>
            <a:r>
              <a:rPr lang="en-US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  <a:hlinkClick r:id="rId6"/>
              </a:rPr>
              <a:t>eyewall.html</a:t>
            </a:r>
            <a:endParaRPr lang="en-US" dirty="0" smtClean="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  <a:p>
            <a:pPr algn="ctr" defTabSz="914400" eaLnBrk="0" fontAlgn="base" hangingPunct="0"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(Link no longer words)</a:t>
            </a:r>
            <a:endParaRPr lang="en-US" dirty="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196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&amp;P_Fig12.0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23391"/>
            <a:ext cx="9144000" cy="3765176"/>
          </a:xfrm>
          <a:prstGeom prst="rect">
            <a:avLst/>
          </a:prstGeom>
        </p:spPr>
      </p:pic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54002"/>
            <a:ext cx="7772400" cy="711200"/>
          </a:xfrm>
        </p:spPr>
        <p:txBody>
          <a:bodyPr/>
          <a:lstStyle/>
          <a:p>
            <a:r>
              <a:rPr lang="en-US" sz="3200" b="1" dirty="0" smtClean="0">
                <a:ea typeface="ＭＳ Ｐゴシック" pitchFamily="-84" charset="-128"/>
                <a:cs typeface="ＭＳ Ｐゴシック" pitchFamily="-84" charset="-128"/>
              </a:rPr>
              <a:t>Structure </a:t>
            </a:r>
            <a:r>
              <a:rPr lang="en-US" sz="3200" b="1" dirty="0">
                <a:ea typeface="ＭＳ Ｐゴシック" pitchFamily="-84" charset="-128"/>
                <a:cs typeface="ＭＳ Ｐゴシック" pitchFamily="-84" charset="-128"/>
              </a:rPr>
              <a:t>of </a:t>
            </a:r>
            <a:r>
              <a:rPr lang="en-US" sz="3200" b="1" dirty="0" smtClean="0">
                <a:ea typeface="ＭＳ Ｐゴシック" pitchFamily="-84" charset="-128"/>
                <a:cs typeface="ＭＳ Ｐゴシック" pitchFamily="-84" charset="-128"/>
              </a:rPr>
              <a:t>Hurricanes</a:t>
            </a:r>
            <a:endParaRPr lang="en-US" sz="3200" b="1" dirty="0"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6933" y="1016003"/>
            <a:ext cx="3979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WARM CORE CENTER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095056"/>
      </p:ext>
    </p:extLst>
  </p:cSld>
  <p:clrMapOvr>
    <a:masterClrMapping/>
  </p:clrMapOvr>
  <p:transition advTm="632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z="3200" b="1" dirty="0" smtClean="0">
                <a:ea typeface="ＭＳ Ｐゴシック" pitchFamily="-84" charset="-128"/>
                <a:cs typeface="ＭＳ Ｐゴシック" pitchFamily="-84" charset="-128"/>
              </a:rPr>
              <a:t>Cross Section of </a:t>
            </a:r>
            <a:r>
              <a:rPr lang="en-US" sz="3200" b="1" dirty="0">
                <a:ea typeface="ＭＳ Ｐゴシック" pitchFamily="-84" charset="-128"/>
                <a:cs typeface="ＭＳ Ｐゴシック" pitchFamily="-84" charset="-128"/>
              </a:rPr>
              <a:t>Hurricane</a:t>
            </a:r>
          </a:p>
        </p:txBody>
      </p:sp>
      <p:pic>
        <p:nvPicPr>
          <p:cNvPr id="3" name="Picture 2" descr="Screen Shot 2012-04-09 at 11.31.14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23" y="1098467"/>
            <a:ext cx="9144000" cy="5748421"/>
          </a:xfrm>
          <a:prstGeom prst="rect">
            <a:avLst/>
          </a:prstGeom>
        </p:spPr>
      </p:pic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6324600" y="6389688"/>
            <a:ext cx="2286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Ahrens 6</a:t>
            </a:r>
            <a:r>
              <a:rPr lang="en-US" sz="1400" b="1" baseline="30000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th</a:t>
            </a:r>
            <a:r>
              <a:rPr lang="en-US" sz="1400" b="1" dirty="0" smtClean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11.08</a:t>
            </a:r>
            <a:endParaRPr lang="en-US" sz="2400" dirty="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19451"/>
      </p:ext>
    </p:extLst>
  </p:cSld>
  <p:clrMapOvr>
    <a:masterClrMapping/>
  </p:clrMapOvr>
  <p:transition advTm="5065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47134"/>
            <a:ext cx="7772400" cy="1143000"/>
          </a:xfrm>
        </p:spPr>
        <p:txBody>
          <a:bodyPr/>
          <a:lstStyle/>
          <a:p>
            <a:r>
              <a:rPr lang="en-US" sz="3600" b="1" dirty="0" smtClean="0"/>
              <a:t>Floyd Rainfall Rate</a:t>
            </a:r>
            <a:br>
              <a:rPr lang="en-US" sz="3600" b="1" dirty="0" smtClean="0"/>
            </a:br>
            <a:r>
              <a:rPr lang="en-US" sz="3600" b="1" dirty="0" smtClean="0"/>
              <a:t> </a:t>
            </a:r>
            <a:r>
              <a:rPr lang="en-US" sz="3200" b="1" i="1" dirty="0" smtClean="0"/>
              <a:t>(mm/hour)</a:t>
            </a:r>
            <a:endParaRPr lang="en-US" sz="32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756836" y="6248389"/>
            <a:ext cx="541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6"/>
              </a:rPr>
              <a:t>http://orca.rsmas.miami.edu/floyd/model_sensitivity.php</a:t>
            </a:r>
            <a:endParaRPr lang="en-US" dirty="0"/>
          </a:p>
        </p:txBody>
      </p:sp>
      <p:pic>
        <p:nvPicPr>
          <p:cNvPr id="5" name="FloydRainfall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t="10648" r="5138" b="-119"/>
          <a:stretch/>
        </p:blipFill>
        <p:spPr>
          <a:xfrm>
            <a:off x="1892300" y="1559218"/>
            <a:ext cx="5084064" cy="4636008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57165"/>
      </p:ext>
    </p:extLst>
  </p:cSld>
  <p:clrMapOvr>
    <a:masterClrMapping/>
  </p:clrMapOvr>
  <p:transition advTm="6856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29467" objId="5"/>
        <p14:stopEvt time="58355" objId="5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sz="3600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When and why </a:t>
            </a:r>
            <a:r>
              <a:rPr lang="en-US" sz="3600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do hurricanes dissipate?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780734"/>
      </p:ext>
    </p:extLst>
  </p:cSld>
  <p:clrMapOvr>
    <a:masterClrMapping/>
  </p:clrMapOvr>
  <p:transition advTm="59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4000" b="1" dirty="0">
                <a:ea typeface="ＭＳ Ｐゴシック" pitchFamily="-84" charset="-128"/>
                <a:cs typeface="ＭＳ Ｐゴシック" pitchFamily="-84" charset="-128"/>
              </a:rPr>
              <a:t>Hurricane Decay</a:t>
            </a:r>
          </a:p>
        </p:txBody>
      </p:sp>
      <p:pic>
        <p:nvPicPr>
          <p:cNvPr id="134147" name="Picture 5" descr="andrew pressur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7050" y="1219200"/>
            <a:ext cx="8088313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148" name="Text Box 6"/>
          <p:cNvSpPr txBox="1">
            <a:spLocks noChangeArrowheads="1"/>
          </p:cNvSpPr>
          <p:nvPr/>
        </p:nvSpPr>
        <p:spPr bwMode="auto">
          <a:xfrm>
            <a:off x="225777" y="5501217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pitchFamily="-84" charset="-128"/>
                <a:cs typeface="Arial"/>
              </a:rPr>
              <a:t>Hurricanes weaken when they make </a:t>
            </a:r>
            <a:r>
              <a:rPr lang="en-US" sz="2000" b="1" dirty="0">
                <a:solidFill>
                  <a:srgbClr val="E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ＭＳ Ｐゴシック" pitchFamily="-84" charset="-128"/>
                <a:cs typeface="Arial"/>
              </a:rPr>
              <a:t>landfall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pitchFamily="-84" charset="-128"/>
                <a:cs typeface="Arial"/>
              </a:rPr>
              <a:t>or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pitchFamily="-84" charset="-128"/>
                <a:cs typeface="Arial"/>
              </a:rPr>
              <a:t>go over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pitchFamily="-84" charset="-128"/>
                <a:cs typeface="Arial"/>
              </a:rPr>
              <a:t>colder water.</a:t>
            </a:r>
            <a:endParaRPr lang="en-US" sz="2000" b="1" dirty="0">
              <a:solidFill>
                <a:srgbClr val="000000"/>
              </a:solidFill>
              <a:latin typeface="Arial"/>
              <a:ea typeface="ＭＳ Ｐゴシック" pitchFamily="-84" charset="-128"/>
              <a:cs typeface="Arial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pitchFamily="-84" charset="-128"/>
                <a:cs typeface="Arial"/>
              </a:rPr>
              <a:t>	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pitchFamily="-84" charset="-128"/>
                <a:cs typeface="Arial"/>
              </a:rPr>
              <a:t>(Surface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pitchFamily="-84" charset="-128"/>
                <a:cs typeface="Arial"/>
              </a:rPr>
              <a:t>energy fluxes are cut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pitchFamily="-84" charset="-128"/>
                <a:cs typeface="Arial"/>
              </a:rPr>
              <a:t>off)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pitchFamily="-84" charset="-128"/>
                <a:cs typeface="Arial"/>
              </a:rPr>
              <a:t>Hurricanes weaken when they move into a region of strong wind shear.</a:t>
            </a:r>
            <a:endParaRPr lang="en-US" sz="2000" dirty="0">
              <a:solidFill>
                <a:srgbClr val="000000"/>
              </a:solidFill>
              <a:latin typeface="Arial"/>
              <a:ea typeface="ＭＳ Ｐゴシック" pitchFamily="-84" charset="-128"/>
              <a:cs typeface="Arial"/>
            </a:endParaRPr>
          </a:p>
        </p:txBody>
      </p:sp>
      <p:sp>
        <p:nvSpPr>
          <p:cNvPr id="134149" name="Text Box 7"/>
          <p:cNvSpPr txBox="1">
            <a:spLocks noChangeArrowheads="1"/>
          </p:cNvSpPr>
          <p:nvPr/>
        </p:nvSpPr>
        <p:spPr bwMode="auto">
          <a:xfrm>
            <a:off x="1524000" y="1447800"/>
            <a:ext cx="594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Andrew Central Pressure</a:t>
            </a:r>
            <a:endParaRPr lang="en-US" sz="2400" dirty="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34150" name="Rectangle 8"/>
          <p:cNvSpPr>
            <a:spLocks noChangeArrowheads="1"/>
          </p:cNvSpPr>
          <p:nvPr/>
        </p:nvSpPr>
        <p:spPr bwMode="auto">
          <a:xfrm>
            <a:off x="5181600" y="49530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Danielson et al. Fig. 13.26</a:t>
            </a:r>
            <a:endParaRPr lang="en-US" sz="2400">
              <a:solidFill>
                <a:srgbClr val="000000"/>
              </a:solidFill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61620" y="2922280"/>
            <a:ext cx="1106424" cy="700192"/>
          </a:xfrm>
          <a:prstGeom prst="rect">
            <a:avLst/>
          </a:prstGeom>
          <a:solidFill>
            <a:schemeClr val="bg1">
              <a:alpha val="68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b="1" dirty="0" smtClean="0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/>
                <a:cs typeface="Arial"/>
              </a:rPr>
              <a:t>Landfall on Mainland</a:t>
            </a:r>
            <a:endParaRPr lang="en-US" b="1" dirty="0">
              <a:ln w="0">
                <a:solidFill>
                  <a:schemeClr val="tx1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12402"/>
      </p:ext>
    </p:extLst>
  </p:cSld>
  <p:clrMapOvr>
    <a:masterClrMapping/>
  </p:clrMapOvr>
  <p:transition advTm="10367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7134"/>
            <a:ext cx="7772400" cy="1143000"/>
          </a:xfrm>
        </p:spPr>
        <p:txBody>
          <a:bodyPr/>
          <a:lstStyle/>
          <a:p>
            <a:r>
              <a:rPr lang="en-US" sz="4000" b="1" dirty="0" smtClean="0">
                <a:ea typeface="ＭＳ Ｐゴシック" pitchFamily="-84" charset="-128"/>
                <a:cs typeface="ＭＳ Ｐゴシック" pitchFamily="-84" charset="-128"/>
              </a:rPr>
              <a:t>Hurricane Structure </a:t>
            </a:r>
            <a:br>
              <a:rPr lang="en-US" sz="4000" b="1" dirty="0" smtClean="0"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4000" b="1" dirty="0" smtClean="0">
                <a:ea typeface="ＭＳ Ｐゴシック" pitchFamily="-84" charset="-128"/>
                <a:cs typeface="ＭＳ Ｐゴシック" pitchFamily="-84" charset="-128"/>
              </a:rPr>
              <a:t>and Development</a:t>
            </a:r>
            <a:endParaRPr lang="en-US" sz="4000" b="1" dirty="0"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4444" y="1540934"/>
            <a:ext cx="8350956" cy="4775201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Hurricanes intensify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	Surface energy fluxes from the warm ocean water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	Conversion potential energy to kinetic energy 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		through latent heat release inside the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eyewall</a:t>
            </a:r>
            <a:endParaRPr lang="en-US" sz="2400" b="1" dirty="0">
              <a:effectLst>
                <a:outerShdw blurRad="50800" dist="38100" dir="2700000" algn="tl" rotWithShape="0">
                  <a:srgbClr val="000000"/>
                </a:outerShdw>
              </a:effectLst>
              <a:ea typeface="ＭＳ Ｐゴシック" pitchFamily="-84" charset="-128"/>
              <a:cs typeface="ＭＳ Ｐゴシック" pitchFamily="-84" charset="-128"/>
            </a:endParaRPr>
          </a:p>
          <a:p>
            <a:pPr>
              <a:spcBef>
                <a:spcPts val="600"/>
              </a:spcBef>
            </a:pP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Structure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of a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hurricane</a:t>
            </a:r>
          </a:p>
          <a:p>
            <a:pPr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Eye </a:t>
            </a:r>
            <a:r>
              <a:rPr lang="mr-IN" sz="2400" b="1" dirty="0" smtClean="0">
                <a:ea typeface="ＭＳ Ｐゴシック" pitchFamily="-84" charset="-128"/>
                <a:cs typeface="ＭＳ Ｐゴシック" pitchFamily="-84" charset="-128"/>
              </a:rPr>
              <a:t>–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warm, dry,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light winds, sinking air, lowest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SLP</a:t>
            </a:r>
          </a:p>
          <a:p>
            <a:pPr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400" b="1" dirty="0" err="1" smtClean="0">
                <a:ea typeface="ＭＳ Ｐゴシック" pitchFamily="-84" charset="-128"/>
                <a:cs typeface="ＭＳ Ｐゴシック" pitchFamily="-84" charset="-128"/>
              </a:rPr>
              <a:t>Eyewall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mr-IN" sz="2400" b="1" dirty="0">
                <a:ea typeface="ＭＳ Ｐゴシック" pitchFamily="-84" charset="-128"/>
                <a:cs typeface="ＭＳ Ｐゴシック" pitchFamily="-84" charset="-128"/>
              </a:rPr>
              <a:t>–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strongest winds, heaviest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rain</a:t>
            </a:r>
            <a:endParaRPr lang="en-US" sz="2400" b="1" dirty="0">
              <a:solidFill>
                <a:srgbClr val="FF0000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ea typeface="ＭＳ Ｐゴシック" pitchFamily="-84" charset="-128"/>
              <a:cs typeface="ＭＳ Ｐゴシック" pitchFamily="-84" charset="-128"/>
            </a:endParaRPr>
          </a:p>
          <a:p>
            <a:pPr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400" b="1" dirty="0" err="1" smtClean="0">
                <a:ea typeface="ＭＳ Ｐゴシック" pitchFamily="-84" charset="-128"/>
                <a:cs typeface="ＭＳ Ｐゴシック" pitchFamily="-84" charset="-128"/>
              </a:rPr>
              <a:t>Rainbands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mr-IN" sz="2400" b="1" dirty="0" smtClean="0">
                <a:ea typeface="ＭＳ Ｐゴシック" pitchFamily="-84" charset="-128"/>
                <a:cs typeface="ＭＳ Ｐゴシック" pitchFamily="-84" charset="-128"/>
              </a:rPr>
              <a:t>–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 rainfall decreases with distance from eye</a:t>
            </a:r>
          </a:p>
          <a:p>
            <a:pPr>
              <a:spcBef>
                <a:spcPts val="600"/>
              </a:spcBef>
            </a:pP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Hurricanes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dissipate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They go over land or go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over cold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water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They move into a region of strong wind shear</a:t>
            </a:r>
            <a:endParaRPr lang="en-US" sz="2400" b="1" dirty="0">
              <a:solidFill>
                <a:srgbClr val="FF0000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18411883"/>
      </p:ext>
    </p:extLst>
  </p:cSld>
  <p:clrMapOvr>
    <a:masterClrMapping/>
  </p:clrMapOvr>
  <p:transition advTm="9273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9|19.9|15.8|22.1|17.6|6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1|28.7"/>
</p:tagLst>
</file>

<file path=ppt/theme/theme1.xml><?xml version="1.0" encoding="utf-8"?>
<a:theme xmlns:a="http://schemas.openxmlformats.org/drawingml/2006/main" name="Default Design">
  <a:themeElements>
    <a:clrScheme name="Custom 40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BDFF"/>
      </a:hlink>
      <a:folHlink>
        <a:srgbClr val="00BE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37228</TotalTime>
  <Words>335</Words>
  <Application>Microsoft Office PowerPoint</Application>
  <PresentationFormat>On-screen Show (4:3)</PresentationFormat>
  <Paragraphs>73</Paragraphs>
  <Slides>14</Slides>
  <Notes>13</Notes>
  <HiddenSlides>0</HiddenSlides>
  <MMClips>15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ＭＳ Ｐゴシック</vt:lpstr>
      <vt:lpstr>Arial</vt:lpstr>
      <vt:lpstr>Calibri</vt:lpstr>
      <vt:lpstr>Symbol</vt:lpstr>
      <vt:lpstr>Times New Roman</vt:lpstr>
      <vt:lpstr>Zapf Dingbats</vt:lpstr>
      <vt:lpstr>Default Design</vt:lpstr>
      <vt:lpstr>ATMO 170A1 Online H&amp;P §12.1-12.4  Tropical Cyclones: Structure  and Development, Part II</vt:lpstr>
      <vt:lpstr>Why do hurricanes form?</vt:lpstr>
      <vt:lpstr>Surface Heat Flux for Hurricane Floyd</vt:lpstr>
      <vt:lpstr>What environmental ingredients are needed to make a hurricane?</vt:lpstr>
      <vt:lpstr>How do hurricanes form?  Necessary conditions</vt:lpstr>
      <vt:lpstr>What is the structure of hurricanes?</vt:lpstr>
      <vt:lpstr>Structure of Hurricanes</vt:lpstr>
      <vt:lpstr>Katrina Eyewall Flight 8-29-2005</vt:lpstr>
      <vt:lpstr>Structure of Hurricanes</vt:lpstr>
      <vt:lpstr>Cross Section of Hurricane</vt:lpstr>
      <vt:lpstr>Floyd Rainfall Rate  (mm/hour)</vt:lpstr>
      <vt:lpstr>When and why do hurricanes dissipate?</vt:lpstr>
      <vt:lpstr>Hurricane Decay</vt:lpstr>
      <vt:lpstr>Hurricane Structure  and Development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Severe Thunderstorm Weather</dc:title>
  <dc:creator>Steven Mullen</dc:creator>
  <cp:lastModifiedBy>Steven L Mullen</cp:lastModifiedBy>
  <cp:revision>274</cp:revision>
  <dcterms:created xsi:type="dcterms:W3CDTF">2012-04-04T04:22:38Z</dcterms:created>
  <dcterms:modified xsi:type="dcterms:W3CDTF">2019-04-12T21:08:32Z</dcterms:modified>
</cp:coreProperties>
</file>