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20"/>
  </p:notesMasterIdLst>
  <p:sldIdLst>
    <p:sldId id="421" r:id="rId2"/>
    <p:sldId id="455" r:id="rId3"/>
    <p:sldId id="320" r:id="rId4"/>
    <p:sldId id="449" r:id="rId5"/>
    <p:sldId id="321" r:id="rId6"/>
    <p:sldId id="398" r:id="rId7"/>
    <p:sldId id="323" r:id="rId8"/>
    <p:sldId id="324" r:id="rId9"/>
    <p:sldId id="434" r:id="rId10"/>
    <p:sldId id="443" r:id="rId11"/>
    <p:sldId id="460" r:id="rId12"/>
    <p:sldId id="438" r:id="rId13"/>
    <p:sldId id="462" r:id="rId14"/>
    <p:sldId id="327" r:id="rId15"/>
    <p:sldId id="402" r:id="rId16"/>
    <p:sldId id="330" r:id="rId17"/>
    <p:sldId id="454" r:id="rId18"/>
    <p:sldId id="466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0A3F"/>
    <a:srgbClr val="010000"/>
    <a:srgbClr val="1E5A86"/>
    <a:srgbClr val="BFAB9C"/>
    <a:srgbClr val="DFB4A8"/>
    <a:srgbClr val="00FFFF"/>
    <a:srgbClr val="DAA7A0"/>
    <a:srgbClr val="FDC3B4"/>
    <a:srgbClr val="ECBA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89228" autoAdjust="0"/>
  </p:normalViewPr>
  <p:slideViewPr>
    <p:cSldViewPr snapToGrid="0" snapToObjects="1">
      <p:cViewPr>
        <p:scale>
          <a:sx n="75" d="100"/>
          <a:sy n="75" d="100"/>
        </p:scale>
        <p:origin x="-1768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13891-26E0-4840-8627-32F6347BDA78}" type="datetimeFigureOut">
              <a:rPr lang="en-US" smtClean="0"/>
              <a:t>4/12/19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2A9BC0-E1C4-FF4A-A7ED-7C36ACAC7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693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E5F708-FBA9-9245-BA26-F2DE53E6880F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6791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01DC61-9966-D54B-93BB-800CF9BF3FD6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2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0384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4A9373-8BEA-7344-ADC8-DCCC4C27090F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3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5319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0491FC-A854-1A4E-901B-A621CE385B15}" type="slidenum">
              <a:rPr lang="en-US">
                <a:latin typeface="Times New Roman" pitchFamily="-84" charset="0"/>
              </a:rPr>
              <a:pPr/>
              <a:t>4</a:t>
            </a:fld>
            <a:endParaRPr lang="en-US">
              <a:latin typeface="Times New Roman" pitchFamily="-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951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6EE39B-EE03-3247-9290-7D9727844345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5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0210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557A6D-15CB-FA48-9D23-CD9210B90FA0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6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7759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E9A5DF-ACDA-924A-BF6E-7AA686EC1E04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7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27794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B9F1CB-3004-1A46-B6E2-97AFB68AF0D6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8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8537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A2640B-FB11-8548-86FE-A57374BA2CC6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9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6532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3B634D-9A40-3644-9E5D-4C829C8C7A06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11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531164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3B634D-9A40-3644-9E5D-4C829C8C7A06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12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9340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3B634D-9A40-3644-9E5D-4C829C8C7A06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13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83641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13852B-0ACE-F642-ABCA-3C61E6C01339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14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85223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3B634D-9A40-3644-9E5D-4C829C8C7A06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15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386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0E9361-34EF-D24C-B176-5D37F7C2E56B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16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03903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9E0C76-1C9B-5640-B76E-3FB59BE4875C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17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69852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6098B4-0912-B544-AFE3-B9C27CAEF5D0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18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5409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79956-E1C8-AC47-A979-2B1FEE528A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E85CE-0A37-8646-BA22-9B97A51A8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2E725-EDAD-7F4D-8F0C-3D09CCD53A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9EE81-A17A-1C42-B798-C9A860A2CC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D67105-9622-4F47-AE75-80863FC192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DAA5F-D386-A346-B98B-B1944B606E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0D2FE5-9AD3-B049-9CA3-0E8A9BD696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575EE2-F1FF-AA42-987F-D0270E1FA0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A48AF-535A-6542-857B-5071A91C3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BED18-D48F-B94E-9569-CF1921E575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476A2-04B7-3245-A59D-2BB3AF5C97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AA4893-9C80-E44D-AA16-DDF6B823E0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FD13F-E5E3-1346-A242-10A75703C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</a:t>
            </a:r>
            <a:r>
              <a:rPr lang="en-US" dirty="0" smtClean="0"/>
              <a:t>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rgbClr val="000000"/>
                </a:solidFill>
                <a:latin typeface="Times New Roman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Times New Roman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3A136F9-9DF8-9F44-B9D3-B2439756FE45}" type="slidenum">
              <a:rPr lang="en-US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://www.nasa.gov/multimedia/imagegallery/image_feature_2043.html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3.m4a"/><Relationship Id="rId7" Type="http://schemas.openxmlformats.org/officeDocument/2006/relationships/image" Target="../media/image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3.m4a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hyperlink" Target="http://www.nws.noaa.gov/om/hazstats.shtml" TargetMode="Externa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usinflationcalculator.com" TargetMode="Externa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hyperlink" Target="https://en.wikipedia.org/wiki/Hurricane_Harvey" TargetMode="External"/><Relationship Id="rId5" Type="http://schemas.openxmlformats.org/officeDocument/2006/relationships/hyperlink" Target="https://en.wikipedia.org/wiki/Hurricane_Katrina" TargetMode="Externa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7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7" Type="http://schemas.openxmlformats.org/officeDocument/2006/relationships/image" Target="../media/image2.png"/><Relationship Id="rId2" Type="http://schemas.microsoft.com/office/2007/relationships/media" Target="../media/media9.m4a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hyperlink" Target="https://earthobservatory.nasa.gov/images/7079/historic-tropical-cyclone-tracks" TargetMode="External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3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2.png"/><Relationship Id="rId11" Type="http://schemas.openxmlformats.org/officeDocument/2006/relationships/image" Target="../media/image2.png"/><Relationship Id="rId5" Type="http://schemas.openxmlformats.org/officeDocument/2006/relationships/image" Target="../media/image11.png"/><Relationship Id="rId10" Type="http://schemas.openxmlformats.org/officeDocument/2006/relationships/hyperlink" Target="http://www.aquarius.umaine.edu/images/ed_mean_temp_sfc.jpg" TargetMode="External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6.png"/><Relationship Id="rId5" Type="http://schemas.openxmlformats.org/officeDocument/2006/relationships/hyperlink" Target="https://earthobservatory.nasa.gov/images/7079/historic-tropical-cyclone-tracks" TargetMode="External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18.png"/><Relationship Id="rId5" Type="http://schemas.openxmlformats.org/officeDocument/2006/relationships/image" Target="../media/image17.gif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hyperlink" Target="https://www.nhc.noaa.gov/climo/images/1851_2013_hurr_sm.jpg" TargetMode="External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7.m4a"/><Relationship Id="rId7" Type="http://schemas.openxmlformats.org/officeDocument/2006/relationships/image" Target="../media/image20.png"/><Relationship Id="rId2" Type="http://schemas.microsoft.com/office/2007/relationships/media" Target="../media/media17.m4a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m4a"/><Relationship Id="rId2" Type="http://schemas.microsoft.com/office/2007/relationships/media" Target="../media/media18.m4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" y="1171213"/>
            <a:ext cx="7899400" cy="3723925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50800" dist="508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ATMO 170A1</a:t>
            </a:r>
            <a:br>
              <a:rPr lang="en-US" b="1" dirty="0" smtClean="0">
                <a:solidFill>
                  <a:srgbClr val="FF0000"/>
                </a:solidFill>
                <a:effectLst>
                  <a:outerShdw blurRad="50800" dist="508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50800" dist="508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Online</a:t>
            </a:r>
            <a:r>
              <a:rPr lang="en-US" b="1" dirty="0">
                <a:solidFill>
                  <a:srgbClr val="FF0000"/>
                </a:solidFill>
                <a:effectLst>
                  <a:outerShdw blurRad="50800" dist="508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>
                <a:solidFill>
                  <a:srgbClr val="FF0000"/>
                </a:solidFill>
                <a:effectLst>
                  <a:outerShdw blurRad="50800" dist="508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600" b="1" i="1" dirty="0">
                <a:solidFill>
                  <a:srgbClr val="FF0000"/>
                </a:solidFill>
                <a:effectLst>
                  <a:outerShdw blurRad="50800" dist="508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H&amp;P §12.1-12.4</a:t>
            </a:r>
            <a:r>
              <a:rPr lang="en-US" b="1" dirty="0">
                <a:solidFill>
                  <a:srgbClr val="ECBA4E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>
                <a:solidFill>
                  <a:srgbClr val="ECBA4E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ECBA4E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 smtClean="0">
                <a:solidFill>
                  <a:srgbClr val="ECBA4E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Tropical Cyclones: Structure </a:t>
            </a:r>
            <a:b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and Development, Part I</a:t>
            </a:r>
            <a:endParaRPr lang="en-US" sz="2800" b="1" i="1" dirty="0">
              <a:solidFill>
                <a:srgbClr val="FF0000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571500" y="5496523"/>
            <a:ext cx="789940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       Hurricane Irene from the International Space Station               as it passed over the Caribbean on 22 August 2011</a:t>
            </a: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  <a:hlinkClick r:id="rId6"/>
              </a:rPr>
              <a:t>http://www.nasa.gov/multimedia/imagegallery/image_feature_2043.html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16100" y="4907838"/>
            <a:ext cx="560069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(30’ total for both parts)</a:t>
            </a:r>
            <a:endParaRPr lang="en-US" sz="3200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131928"/>
      </p:ext>
    </p:extLst>
  </p:cSld>
  <p:clrMapOvr>
    <a:masterClrMapping/>
  </p:clrMapOvr>
  <p:transition advTm="1897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005HurricaneTracksTrimmed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5262" y="1447790"/>
            <a:ext cx="6908800" cy="5181600"/>
          </a:xfrm>
          <a:prstGeom prst="rect">
            <a:avLst/>
          </a:prstGeom>
        </p:spPr>
      </p:pic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2005 Atlantic Hurricanes </a:t>
            </a:r>
            <a:br>
              <a:rPr lang="en-US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600" b="1" i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1 July </a:t>
            </a:r>
            <a:r>
              <a:rPr lang="mr-IN" sz="3600" b="1" i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–</a:t>
            </a:r>
            <a:r>
              <a:rPr lang="en-US" sz="3600" b="1" i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 31 October</a:t>
            </a:r>
            <a:endParaRPr lang="en-US" sz="3600" b="1" i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1748" name="Text Box 5"/>
          <p:cNvSpPr txBox="1">
            <a:spLocks noChangeArrowheads="1"/>
          </p:cNvSpPr>
          <p:nvPr/>
        </p:nvSpPr>
        <p:spPr bwMode="auto">
          <a:xfrm>
            <a:off x="3031066" y="1525253"/>
            <a:ext cx="495299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3399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  Note </a:t>
            </a:r>
            <a:r>
              <a:rPr lang="en-US" sz="2400" b="1" dirty="0">
                <a:solidFill>
                  <a:srgbClr val="FF3399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cooler water in wake of </a:t>
            </a:r>
            <a:r>
              <a:rPr lang="en-US" sz="2400" b="1" dirty="0" smtClean="0">
                <a:solidFill>
                  <a:srgbClr val="FF3399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400" b="1" dirty="0">
                <a:solidFill>
                  <a:srgbClr val="FF3399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400" b="1" dirty="0" smtClean="0">
                <a:solidFill>
                  <a:srgbClr val="FF3399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Emily, Katrina, Rita, Wilma</a:t>
            </a:r>
            <a:endParaRPr lang="en-US" sz="2400" b="1" dirty="0">
              <a:solidFill>
                <a:srgbClr val="FF3399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649173"/>
      </p:ext>
    </p:extLst>
  </p:cSld>
  <p:clrMapOvr>
    <a:masterClrMapping/>
  </p:clrMapOvr>
  <p:transition advTm="150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38417" objId="3"/>
        <p14:stopEvt time="136967" objId="3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Tropical </a:t>
            </a:r>
            <a:r>
              <a:rPr lang="en-US" sz="36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Cyclones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2133" y="1811870"/>
            <a:ext cx="7476067" cy="4114800"/>
          </a:xfrm>
        </p:spPr>
        <p:txBody>
          <a:bodyPr/>
          <a:lstStyle/>
          <a:p>
            <a:pPr>
              <a:spcBef>
                <a:spcPts val="600"/>
              </a:spcBef>
              <a:buFontTx/>
              <a:buNone/>
            </a:pPr>
            <a:r>
              <a:rPr lang="en-US" sz="2400" b="1" u="sng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Cyclone </a:t>
            </a:r>
            <a:r>
              <a:rPr lang="en-US" sz="2400" b="1" u="sng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Type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	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	</a:t>
            </a:r>
            <a:r>
              <a:rPr lang="en-US" sz="2400" b="1" u="sng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Max Wind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Tropical Disturbance		&lt; 25 mph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Tropical 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Depression	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	25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-39 mph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Tropical 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Storm (named)		40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-74 mph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Hurricane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	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≥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 75 mph</a:t>
            </a:r>
          </a:p>
          <a:p>
            <a:pPr>
              <a:spcBef>
                <a:spcPts val="600"/>
              </a:spcBef>
              <a:buFontTx/>
              <a:buNone/>
            </a:pP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Most Depressions do not develop into 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a Named Storm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But 55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% 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of 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Named Storms develop into Hurricanes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>
            <a:off x="685800" y="4272847"/>
            <a:ext cx="807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645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5A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332"/>
          <a:stretch/>
        </p:blipFill>
        <p:spPr>
          <a:xfrm>
            <a:off x="12700" y="0"/>
            <a:ext cx="9144000" cy="65013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55067" y="6488668"/>
            <a:ext cx="4588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hlinkClick r:id="rId6"/>
              </a:rPr>
              <a:t>http://www.nws.noaa.gov/om/hazstats.shtml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3327384" y="5918200"/>
            <a:ext cx="1058333" cy="266700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049867" y="2099733"/>
            <a:ext cx="914400" cy="1540934"/>
          </a:xfrm>
          <a:prstGeom prst="rect">
            <a:avLst/>
          </a:prstGeom>
          <a:noFill/>
          <a:ln w="57150" cap="flat" cmpd="sng" algn="ctr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471334" y="4233336"/>
            <a:ext cx="914400" cy="1473197"/>
          </a:xfrm>
          <a:prstGeom prst="rect">
            <a:avLst/>
          </a:prstGeom>
          <a:noFill/>
          <a:ln w="57150" cap="flat" cmpd="sng" algn="ctr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charset="0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739920"/>
      </p:ext>
    </p:extLst>
  </p:cSld>
  <p:clrMapOvr>
    <a:masterClrMapping/>
  </p:clrMapOvr>
  <p:transition advTm="6465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Some </a:t>
            </a:r>
            <a:r>
              <a:rPr lang="en-US" sz="40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Tropical Cyclone Extremes</a:t>
            </a:r>
            <a:endParaRPr lang="en-US" sz="40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229600" cy="4267200"/>
          </a:xfrm>
        </p:spPr>
        <p:txBody>
          <a:bodyPr/>
          <a:lstStyle/>
          <a:p>
            <a:pPr>
              <a:spcBef>
                <a:spcPts val="600"/>
              </a:spcBef>
              <a:buFontTx/>
              <a:buNone/>
            </a:pPr>
            <a:r>
              <a:rPr lang="en-US" sz="2400" b="1" u="sng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Lowest Central Pressure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	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400" b="1" u="sng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Pressure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Pacific: Typhoon Tip 1979 		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870 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mb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Atlantic: Hurricane Wilma 2005	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882 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mb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u="sng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Costliest Hurricanes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 (2005 USD)	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 </a:t>
            </a:r>
            <a:r>
              <a:rPr lang="en-US" sz="2400" b="1" u="sng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Cost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“Galveston” 1900				$  99 billion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“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Miami” 1926				$157 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billion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Katrina 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2005				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$125 billion</a:t>
            </a:r>
            <a:r>
              <a:rPr lang="en-US" sz="2400" b="1" baseline="30000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1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Harvey 2017					$100 billion</a:t>
            </a:r>
            <a:r>
              <a:rPr lang="en-US" sz="2400" b="1" baseline="30000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23</a:t>
            </a:r>
            <a:endParaRPr lang="en-US" sz="2400" b="1" baseline="30000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u="sng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Deadliest Tropical </a:t>
            </a:r>
            <a:r>
              <a:rPr lang="en-US" sz="2400" b="1" u="sng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Cyclone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	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400" b="1" u="sng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Loss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East Pakistan 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Cyclone 1970		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	500,000 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est.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31999" y="5875868"/>
            <a:ext cx="4815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aseline="30000" dirty="0" smtClean="0"/>
              <a:t>1</a:t>
            </a:r>
            <a:r>
              <a:rPr lang="en-US" dirty="0" smtClean="0">
                <a:hlinkClick r:id="rId5"/>
              </a:rPr>
              <a:t>https://en.wikipedia.org/wiki/Hurricane_Katrina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82802" y="6109739"/>
            <a:ext cx="4775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dirty="0" smtClean="0">
                <a:hlinkClick r:id="rId6"/>
              </a:rPr>
              <a:t>https://en.wikipedia.org/wiki/Hurricane_Harvey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99737" y="6350006"/>
            <a:ext cx="3843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 smtClean="0"/>
              <a:t>3</a:t>
            </a:r>
            <a:r>
              <a:rPr lang="en-US" dirty="0" smtClean="0"/>
              <a:t> </a:t>
            </a:r>
            <a:r>
              <a:rPr lang="en-US" dirty="0" smtClean="0">
                <a:hlinkClick r:id="rId7"/>
              </a:rPr>
              <a:t>https://www.usinflationcalculator.com</a:t>
            </a:r>
            <a:endParaRPr lang="en-US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11514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4000" b="1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U.S. Fatality and Cost Trends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700" y="0"/>
            <a:ext cx="8846820" cy="68580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89459" y="1583267"/>
            <a:ext cx="8258393" cy="5266266"/>
            <a:chOff x="389459" y="1583267"/>
            <a:chExt cx="8258393" cy="5266266"/>
          </a:xfrm>
        </p:grpSpPr>
        <p:pic>
          <p:nvPicPr>
            <p:cNvPr id="4" name="Picture 3" descr="Screen Shot 2012-04-09 at 12.45.10 P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44152" y="1583267"/>
              <a:ext cx="4203700" cy="5080000"/>
            </a:xfrm>
            <a:prstGeom prst="rect">
              <a:avLst/>
            </a:prstGeom>
          </p:spPr>
        </p:pic>
        <p:pic>
          <p:nvPicPr>
            <p:cNvPr id="5" name="Picture 4" descr="Screen Shot 2012-04-09 at 12.45.25 PM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9459" y="1617133"/>
              <a:ext cx="4114800" cy="5232400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1761067" y="2264265"/>
            <a:ext cx="22182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While the U.S. has fewer deaths from hurricanes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5384801" y="2273195"/>
            <a:ext cx="2506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Costs of hurricane damage are rising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187246" y="3019861"/>
            <a:ext cx="2892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Trend continues today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43379" y="3525586"/>
            <a:ext cx="2892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Katrina “spike” in deaths</a:t>
            </a:r>
          </a:p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(2005) not included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599759"/>
      </p:ext>
    </p:extLst>
  </p:cSld>
  <p:clrMapOvr>
    <a:masterClrMapping/>
  </p:clrMapOvr>
  <p:transition advTm="519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Hurricanes Overview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59473"/>
            <a:ext cx="8229600" cy="4343400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What are the primary 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differences between hurricanes and </a:t>
            </a:r>
            <a:r>
              <a:rPr lang="en-US" sz="2400" b="1" dirty="0" err="1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extratropical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cyclones?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Where and when do tropical cyclones form?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How and why do 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tropical cyclones intensify?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What is the structure 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of a 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tropical </a:t>
            </a: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cyclone?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When, where and why do hurricanes dissipate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?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What kind damage do hurricanes inflict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?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How good are hurricane </a:t>
            </a:r>
            <a:r>
              <a:rPr lang="en-US" sz="24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forecasts?</a:t>
            </a:r>
            <a:endParaRPr lang="en-US" sz="24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364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4123268"/>
            <a:ext cx="4419600" cy="2438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Strong Fronts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Cold at Storm Center Aloft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Strongest Winds Aloft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Forms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outside of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Tropics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Diameter of 500-1000 miles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Energy Source: Horizontal Temperature Contrast</a:t>
            </a:r>
            <a:endParaRPr lang="en-US" sz="2400" dirty="0"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37891" name="Picture 3" descr="~AUT000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547991"/>
            <a:ext cx="9144000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313268"/>
            <a:ext cx="77724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What are the primary differences between hurricanes and extratropical cyclones?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6727825" y="3611568"/>
            <a:ext cx="2438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FF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Williams, The </a:t>
            </a:r>
            <a:r>
              <a:rPr lang="en-US" sz="1400" b="1" dirty="0" smtClean="0">
                <a:solidFill>
                  <a:srgbClr val="FF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Weather </a:t>
            </a:r>
            <a:r>
              <a:rPr lang="en-US" sz="1400" b="1" dirty="0">
                <a:solidFill>
                  <a:srgbClr val="FF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Book</a:t>
            </a:r>
            <a:endParaRPr lang="en-US" sz="2400" dirty="0">
              <a:solidFill>
                <a:srgbClr val="FF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4123268"/>
            <a:ext cx="4419600" cy="2438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No Fronts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Warm at Storm Center Aloft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Strongest Winds near Surface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Forms over Tropical Oceans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Diameter of 200-500 miles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Energy Source: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Heat Fluxes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from Warm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Ocean to Air</a:t>
            </a:r>
            <a:endParaRPr lang="en-US" sz="2400" dirty="0"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1858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05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A7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ea typeface="ＭＳ Ｐゴシック" pitchFamily="-84" charset="-128"/>
                <a:cs typeface="ＭＳ Ｐゴシック" pitchFamily="-84" charset="-128"/>
              </a:rPr>
              <a:t>Hurricane Intensity Scale</a:t>
            </a:r>
            <a:endParaRPr lang="en-US" sz="4000" b="1" dirty="0">
              <a:ea typeface="ＭＳ Ｐゴシック" pitchFamily="-84" charset="-128"/>
              <a:cs typeface="ＭＳ Ｐゴシック" pitchFamily="-84" charset="-128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0" y="1690514"/>
            <a:ext cx="9144000" cy="4705243"/>
            <a:chOff x="0" y="2113844"/>
            <a:chExt cx="9144000" cy="4705243"/>
          </a:xfrm>
        </p:grpSpPr>
        <p:pic>
          <p:nvPicPr>
            <p:cNvPr id="74755" name="Picture 3" descr="~AUT001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2113844"/>
              <a:ext cx="9144000" cy="441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4756" name="Text Box 5"/>
            <p:cNvSpPr txBox="1">
              <a:spLocks noChangeArrowheads="1"/>
            </p:cNvSpPr>
            <p:nvPr/>
          </p:nvSpPr>
          <p:spPr bwMode="auto">
            <a:xfrm>
              <a:off x="5562600" y="6542088"/>
              <a:ext cx="24384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Williams, The Weather Book</a:t>
              </a:r>
              <a:endParaRPr lang="en-US" sz="200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endParaRPr>
            </a:p>
          </p:txBody>
        </p:sp>
        <p:sp>
          <p:nvSpPr>
            <p:cNvPr id="74757" name="Text Box 6"/>
            <p:cNvSpPr txBox="1">
              <a:spLocks noChangeArrowheads="1"/>
            </p:cNvSpPr>
            <p:nvPr/>
          </p:nvSpPr>
          <p:spPr bwMode="auto">
            <a:xfrm>
              <a:off x="1447800" y="2819400"/>
              <a:ext cx="11430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(&gt; 980 </a:t>
              </a:r>
              <a:r>
                <a:rPr lang="en-US" sz="1400" b="1" dirty="0" err="1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mb</a:t>
              </a:r>
              <a:r>
                <a:rPr lang="en-US" sz="1400" b="1" dirty="0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)</a:t>
              </a:r>
              <a:endParaRPr lang="en-US" sz="2000" dirty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endParaRPr>
            </a:p>
          </p:txBody>
        </p:sp>
        <p:sp>
          <p:nvSpPr>
            <p:cNvPr id="74758" name="Text Box 7"/>
            <p:cNvSpPr txBox="1">
              <a:spLocks noChangeArrowheads="1"/>
            </p:cNvSpPr>
            <p:nvPr/>
          </p:nvSpPr>
          <p:spPr bwMode="auto">
            <a:xfrm>
              <a:off x="3048000" y="2819400"/>
              <a:ext cx="15240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(965-</a:t>
              </a:r>
              <a:r>
                <a:rPr lang="en-US" sz="1400" b="1" dirty="0" smtClean="0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979 </a:t>
              </a:r>
              <a:r>
                <a:rPr lang="en-US" sz="1400" b="1" dirty="0" err="1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mb</a:t>
              </a:r>
              <a:r>
                <a:rPr lang="en-US" sz="1400" b="1" dirty="0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)</a:t>
              </a:r>
              <a:endParaRPr lang="en-US" sz="2000" dirty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endParaRPr>
            </a:p>
          </p:txBody>
        </p:sp>
        <p:sp>
          <p:nvSpPr>
            <p:cNvPr id="74759" name="Text Box 8"/>
            <p:cNvSpPr txBox="1">
              <a:spLocks noChangeArrowheads="1"/>
            </p:cNvSpPr>
            <p:nvPr/>
          </p:nvSpPr>
          <p:spPr bwMode="auto">
            <a:xfrm>
              <a:off x="4572000" y="2819400"/>
              <a:ext cx="15240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(945-964 </a:t>
              </a:r>
              <a:r>
                <a:rPr lang="en-US" sz="1400" b="1" dirty="0" err="1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mb</a:t>
              </a:r>
              <a:r>
                <a:rPr lang="en-US" sz="1400" b="1" dirty="0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)</a:t>
              </a:r>
              <a:endParaRPr lang="en-US" sz="2000" dirty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endParaRPr>
            </a:p>
          </p:txBody>
        </p:sp>
        <p:sp>
          <p:nvSpPr>
            <p:cNvPr id="74760" name="Text Box 9"/>
            <p:cNvSpPr txBox="1">
              <a:spLocks noChangeArrowheads="1"/>
            </p:cNvSpPr>
            <p:nvPr/>
          </p:nvSpPr>
          <p:spPr bwMode="auto">
            <a:xfrm>
              <a:off x="6172200" y="2819400"/>
              <a:ext cx="15240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(920-944 mb)</a:t>
              </a:r>
              <a:endParaRPr lang="en-US" sz="200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endParaRPr>
            </a:p>
          </p:txBody>
        </p:sp>
        <p:sp>
          <p:nvSpPr>
            <p:cNvPr id="74761" name="Text Box 10"/>
            <p:cNvSpPr txBox="1">
              <a:spLocks noChangeArrowheads="1"/>
            </p:cNvSpPr>
            <p:nvPr/>
          </p:nvSpPr>
          <p:spPr bwMode="auto">
            <a:xfrm>
              <a:off x="7467600" y="2819400"/>
              <a:ext cx="15240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(&lt; 920 </a:t>
              </a:r>
              <a:r>
                <a:rPr lang="en-US" sz="1400" b="1" dirty="0" err="1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mb</a:t>
              </a:r>
              <a:r>
                <a:rPr lang="en-US" sz="1400" b="1" dirty="0">
                  <a:solidFill>
                    <a:srgbClr val="0000FF"/>
                  </a:solidFill>
                  <a:latin typeface="Times New Roman" pitchFamily="-84" charset="0"/>
                  <a:ea typeface="ＭＳ Ｐゴシック" pitchFamily="-84" charset="-128"/>
                  <a:cs typeface="ＭＳ Ｐゴシック" pitchFamily="-84" charset="-128"/>
                </a:rPr>
                <a:t>)</a:t>
              </a:r>
              <a:endParaRPr lang="en-US" sz="2000" dirty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endParaRPr>
            </a:p>
          </p:txBody>
        </p:sp>
      </p:grp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481666" y="3037024"/>
            <a:ext cx="1143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(64-82 </a:t>
            </a:r>
            <a:r>
              <a:rPr lang="en-US" sz="1400" b="1" dirty="0" err="1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kts</a:t>
            </a:r>
            <a:r>
              <a:rPr lang="en-US" sz="1400" b="1" dirty="0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)</a:t>
            </a:r>
            <a:endParaRPr lang="en-US" sz="2000" dirty="0">
              <a:solidFill>
                <a:srgbClr val="0000FF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081866" y="3037024"/>
            <a:ext cx="152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(83-95 </a:t>
            </a:r>
            <a:r>
              <a:rPr lang="en-US" sz="1400" b="1" dirty="0" err="1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kts</a:t>
            </a:r>
            <a:r>
              <a:rPr lang="en-US" sz="1400" b="1" dirty="0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)</a:t>
            </a:r>
            <a:endParaRPr lang="en-US" sz="2000" dirty="0">
              <a:solidFill>
                <a:srgbClr val="0000FF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4605866" y="3037024"/>
            <a:ext cx="152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(96-113 </a:t>
            </a:r>
            <a:r>
              <a:rPr lang="en-US" sz="1400" b="1" dirty="0" err="1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kts</a:t>
            </a:r>
            <a:r>
              <a:rPr lang="en-US" sz="1400" b="1" dirty="0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)</a:t>
            </a:r>
            <a:endParaRPr lang="en-US" sz="2000" dirty="0">
              <a:solidFill>
                <a:srgbClr val="0000FF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6206066" y="3037024"/>
            <a:ext cx="152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(114-135 </a:t>
            </a:r>
            <a:r>
              <a:rPr lang="en-US" sz="1400" b="1" dirty="0" err="1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kts</a:t>
            </a:r>
            <a:r>
              <a:rPr lang="en-US" sz="1400" b="1" dirty="0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)</a:t>
            </a:r>
            <a:endParaRPr lang="en-US" sz="2000" dirty="0">
              <a:solidFill>
                <a:srgbClr val="0000FF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501466" y="3037024"/>
            <a:ext cx="152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(&gt;135 </a:t>
            </a:r>
            <a:r>
              <a:rPr lang="en-US" sz="1400" b="1" dirty="0" err="1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kts</a:t>
            </a:r>
            <a:r>
              <a:rPr lang="en-US" sz="1400" b="1" dirty="0" smtClean="0">
                <a:solidFill>
                  <a:srgbClr val="0000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)</a:t>
            </a:r>
            <a:endParaRPr lang="en-US" sz="2000" dirty="0">
              <a:solidFill>
                <a:srgbClr val="0000FF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264735"/>
      </p:ext>
    </p:extLst>
  </p:cSld>
  <p:clrMapOvr>
    <a:masterClrMapping/>
  </p:clrMapOvr>
  <p:transition advTm="496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400" dirty="0" smtClean="0"/>
              <a:t>When and where do tropical cyclones form?</a:t>
            </a:r>
            <a:endParaRPr lang="en-US" sz="44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987060"/>
      </p:ext>
    </p:extLst>
  </p:cSld>
  <p:clrMapOvr>
    <a:masterClrMapping/>
  </p:clrMapOvr>
  <p:transition advTm="69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826576" y="1075493"/>
            <a:ext cx="5435600" cy="2508729"/>
          </a:xfrm>
        </p:spPr>
        <p:txBody>
          <a:bodyPr/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Form over tropical </a:t>
            </a:r>
            <a:r>
              <a:rPr lang="en-US" b="1" dirty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Atlantic Ocean and Caribbean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Sea,       and over tropical East Pacific</a:t>
            </a:r>
          </a:p>
          <a:p>
            <a:pPr>
              <a:lnSpc>
                <a:spcPts val="24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Propagate westward before </a:t>
            </a:r>
            <a:r>
              <a:rPr lang="en-US" b="1" dirty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turning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 northward</a:t>
            </a:r>
          </a:p>
          <a:p>
            <a:pPr>
              <a:lnSpc>
                <a:spcPts val="24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Dissipate over land or cold water</a:t>
            </a:r>
            <a:endParaRPr lang="en-US" b="1" dirty="0">
              <a:solidFill>
                <a:srgbClr val="FFFF00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Calibri"/>
              <a:ea typeface="ＭＳ Ｐゴシック" pitchFamily="-84" charset="-128"/>
              <a:cs typeface="Calibri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127003"/>
            <a:ext cx="9144000" cy="6281530"/>
            <a:chOff x="0" y="127003"/>
            <a:chExt cx="9144000" cy="628153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127003"/>
              <a:ext cx="9144000" cy="6281530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5381781" y="250613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15%</a:t>
              </a:r>
              <a:endParaRPr lang="en-US" b="1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638581" y="247387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30%</a:t>
              </a:r>
              <a:endParaRPr lang="en-US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569914" y="342862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12%</a:t>
              </a:r>
              <a:endParaRPr lang="en-US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09656" y="339155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12%</a:t>
              </a:r>
              <a:endParaRPr lang="en-US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582321" y="235693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12%</a:t>
              </a:r>
              <a:endParaRPr lang="en-US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23719" y="257555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12%</a:t>
              </a:r>
              <a:endParaRPr lang="en-US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73123" y="3325425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7</a:t>
              </a:r>
              <a:r>
                <a:rPr lang="en-US" b="1" dirty="0" smtClean="0"/>
                <a:t>%</a:t>
              </a:r>
              <a:endParaRPr lang="en-US" b="1" dirty="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406400" y="4505695"/>
            <a:ext cx="8348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hlinkClick r:id="rId6"/>
              </a:rPr>
              <a:t>Credit: https</a:t>
            </a:r>
            <a:r>
              <a:rPr lang="en-US" sz="1600" b="1" dirty="0">
                <a:hlinkClick r:id="rId6"/>
              </a:rPr>
              <a:t>://earthobservatory.nasa.gov/images/7079/historic-tropical-cyclone-tracks</a:t>
            </a:r>
            <a:endParaRPr lang="en-US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632893" y="6344160"/>
            <a:ext cx="17119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H&amp;P: Fig. 12.01a</a:t>
            </a:r>
            <a:endParaRPr lang="en-US" sz="1600" b="1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25560"/>
      </p:ext>
    </p:extLst>
  </p:cSld>
  <p:clrMapOvr>
    <a:masterClrMapping/>
  </p:clrMapOvr>
  <p:transition advTm="979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927948"/>
            <a:ext cx="9144000" cy="4606996"/>
            <a:chOff x="0" y="1181946"/>
            <a:chExt cx="9144000" cy="460699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58442" y="1554480"/>
              <a:ext cx="4937760" cy="42062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2165" y="1554480"/>
              <a:ext cx="3566160" cy="420624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69185" y="1582702"/>
              <a:ext cx="731520" cy="42062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0877" y="1568591"/>
              <a:ext cx="640080" cy="420624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1181946"/>
              <a:ext cx="9144000" cy="45720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730956" y="4874258"/>
            <a:ext cx="65842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 smtClean="0">
                <a:solidFill>
                  <a:srgbClr val="00FFFF"/>
                </a:solidFill>
              </a:rPr>
              <a:t>Figure Credit</a:t>
            </a:r>
            <a:r>
              <a:rPr lang="en-US" sz="1400" b="1" dirty="0" smtClean="0">
                <a:solidFill>
                  <a:srgbClr val="00FFFF"/>
                </a:solidFill>
              </a:rPr>
              <a:t>:</a:t>
            </a:r>
            <a:r>
              <a:rPr lang="en-US" sz="1400" b="1" dirty="0" smtClean="0"/>
              <a:t> </a:t>
            </a:r>
            <a:r>
              <a:rPr lang="en-US" sz="1400" b="1" dirty="0" smtClean="0">
                <a:hlinkClick r:id="rId10"/>
              </a:rPr>
              <a:t>http://www.aquarius.umaine.edu/images/ed_mean_temp_sfc.jpg</a:t>
            </a:r>
            <a:endParaRPr lang="en-US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31182" y="5557336"/>
            <a:ext cx="8154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Tropical systems develop to hurricane strength where SST’s are warmer than </a:t>
            </a:r>
            <a:r>
              <a:rPr lang="en-US" sz="1600" b="1" dirty="0"/>
              <a:t>27°</a:t>
            </a:r>
            <a:r>
              <a:rPr lang="en-US" sz="1600" b="1" dirty="0" smtClean="0"/>
              <a:t>C to 28°C</a:t>
            </a:r>
            <a:endParaRPr lang="en-US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394918" y="282635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15%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170740" y="282795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30%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893079" y="335928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12%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623719" y="335928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12%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445418" y="266013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12%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233317" y="289568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12%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689379" y="3399645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7</a:t>
            </a:r>
            <a:r>
              <a:rPr lang="en-US" b="1" dirty="0" smtClean="0"/>
              <a:t>%</a:t>
            </a:r>
            <a:endParaRPr lang="en-US" b="1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30827"/>
      </p:ext>
    </p:extLst>
  </p:cSld>
  <p:clrMapOvr>
    <a:masterClrMapping/>
  </p:clrMapOvr>
  <p:transition advTm="383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826576" y="1075493"/>
            <a:ext cx="5435600" cy="2508729"/>
          </a:xfrm>
        </p:spPr>
        <p:txBody>
          <a:bodyPr/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Form over tropical </a:t>
            </a:r>
            <a:r>
              <a:rPr lang="en-US" b="1" dirty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Atlantic Ocean and Caribbean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Sea,       and over tropical East Pacific</a:t>
            </a:r>
          </a:p>
          <a:p>
            <a:pPr>
              <a:lnSpc>
                <a:spcPts val="24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Propagate westward before </a:t>
            </a:r>
            <a:r>
              <a:rPr lang="en-US" b="1" dirty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turning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 northward</a:t>
            </a:r>
          </a:p>
          <a:p>
            <a:pPr>
              <a:lnSpc>
                <a:spcPts val="24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Dissipate over land or cold water</a:t>
            </a:r>
            <a:endParaRPr lang="en-US" b="1" dirty="0">
              <a:solidFill>
                <a:srgbClr val="FFFF00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Calibri"/>
              <a:ea typeface="ＭＳ Ｐゴシック" pitchFamily="-84" charset="-128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6400" y="4505695"/>
            <a:ext cx="8348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hlinkClick r:id="rId5"/>
              </a:rPr>
              <a:t>Credit: https</a:t>
            </a:r>
            <a:r>
              <a:rPr lang="en-US" sz="1600" b="1" dirty="0">
                <a:hlinkClick r:id="rId5"/>
              </a:rPr>
              <a:t>://earthobservatory.nasa.gov/images/7079/historic-tropical-cyclone-tracks</a:t>
            </a:r>
            <a:endParaRPr lang="en-US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00699" y="5091201"/>
            <a:ext cx="78369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Overall direction of movement of tropical cyclones and names used in each ocean basin.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287868" y="1141914"/>
            <a:ext cx="8382000" cy="3975100"/>
            <a:chOff x="304801" y="887919"/>
            <a:chExt cx="8382000" cy="3975100"/>
          </a:xfrm>
        </p:grpSpPr>
        <p:pic>
          <p:nvPicPr>
            <p:cNvPr id="5" name="Picture 4" descr="H&amp;P_FIg12.1b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801" y="887919"/>
              <a:ext cx="8382000" cy="397510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892496" y="4371828"/>
              <a:ext cx="15311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H&amp;P: Fig. </a:t>
              </a:r>
              <a:r>
                <a:rPr lang="en-US" sz="1400" b="1" dirty="0" smtClean="0"/>
                <a:t>12.01b</a:t>
              </a:r>
              <a:endParaRPr lang="en-US" sz="1400" b="1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50019" y="418309"/>
            <a:ext cx="889398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/>
              <a:t>Names of Tropical Cyclones in Each Ocean Basin</a:t>
            </a:r>
            <a:endParaRPr lang="en-US" sz="3200" b="1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185774"/>
      </p:ext>
    </p:extLst>
  </p:cSld>
  <p:clrMapOvr>
    <a:masterClrMapping/>
  </p:clrMapOvr>
  <p:transition advTm="5466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um-average_Atl_1966-2009_sm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433" y="3111500"/>
            <a:ext cx="3175000" cy="1854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65" y="1905000"/>
            <a:ext cx="4757369" cy="3949700"/>
          </a:xfrm>
          <a:prstGeom prst="rect">
            <a:avLst/>
          </a:prstGeom>
        </p:spPr>
      </p:pic>
      <p:sp>
        <p:nvSpPr>
          <p:cNvPr id="28679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5080002" y="2311397"/>
            <a:ext cx="3581400" cy="3090333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Warm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s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eason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Most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l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ikely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w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hen SST’s are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w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armest</a:t>
            </a: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-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Sept. </a:t>
            </a:r>
            <a:endParaRPr lang="en-US" sz="2400" b="1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Average of ~6 Per Year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Large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 annual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v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ariability Fewer </a:t>
            </a: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in El Nino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Years More </a:t>
            </a: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in La Nina Years</a:t>
            </a:r>
          </a:p>
        </p:txBody>
      </p:sp>
      <p:sp>
        <p:nvSpPr>
          <p:cNvPr id="41989" name="Rectangle 8"/>
          <p:cNvSpPr>
            <a:spLocks noChangeArrowheads="1"/>
          </p:cNvSpPr>
          <p:nvPr/>
        </p:nvSpPr>
        <p:spPr bwMode="auto">
          <a:xfrm>
            <a:off x="499531" y="2192866"/>
            <a:ext cx="2751669" cy="651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Atlantic Basin </a:t>
            </a:r>
            <a:r>
              <a:rPr lang="en-US" b="1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H</a:t>
            </a:r>
            <a:r>
              <a:rPr lang="en-US" b="1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urricanes</a:t>
            </a:r>
          </a:p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Credit: </a:t>
            </a:r>
            <a:r>
              <a:rPr lang="en-US" b="1" dirty="0" err="1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iri.columbia.edu</a:t>
            </a:r>
            <a:endParaRPr lang="en-US" sz="3200" b="1" dirty="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When </a:t>
            </a:r>
            <a:r>
              <a:rPr lang="en-US" sz="3600" b="1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do Atlantic hurricanes </a:t>
            </a:r>
            <a:r>
              <a:rPr lang="en-US" sz="36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form?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8409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8679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851_2013_hurr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8301"/>
            <a:ext cx="9144000" cy="6015789"/>
          </a:xfrm>
          <a:prstGeom prst="rect">
            <a:avLst/>
          </a:prstGeom>
        </p:spPr>
      </p:pic>
      <p:sp>
        <p:nvSpPr>
          <p:cNvPr id="44037" name="Rectangle 7"/>
          <p:cNvSpPr>
            <a:spLocks noChangeArrowheads="1"/>
          </p:cNvSpPr>
          <p:nvPr/>
        </p:nvSpPr>
        <p:spPr bwMode="auto">
          <a:xfrm>
            <a:off x="2285999" y="5926890"/>
            <a:ext cx="557558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FFFF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Credit: </a:t>
            </a:r>
            <a:r>
              <a:rPr lang="en-US" sz="1400" b="1" dirty="0" smtClean="0">
                <a:solidFill>
                  <a:srgbClr val="FFFFFF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  <a:hlinkClick r:id="rId6"/>
              </a:rPr>
              <a:t>https://www.nhc.noaa.gov/climo/images/1851_2013_hurr_sm.jpg</a:t>
            </a:r>
            <a:endParaRPr lang="en-US" sz="2400" dirty="0">
              <a:solidFill>
                <a:srgbClr val="FFFFFF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826576" y="1075493"/>
            <a:ext cx="5435600" cy="2508729"/>
          </a:xfrm>
        </p:spPr>
        <p:txBody>
          <a:bodyPr/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Form over tropical </a:t>
            </a:r>
            <a:r>
              <a:rPr lang="en-US" b="1" dirty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Atlantic Ocean and Caribbean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Sea,       and over tropical East Pacific</a:t>
            </a:r>
          </a:p>
          <a:p>
            <a:pPr>
              <a:lnSpc>
                <a:spcPts val="24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Propagate westward before </a:t>
            </a:r>
            <a:r>
              <a:rPr lang="en-US" b="1" dirty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turning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 northward</a:t>
            </a:r>
          </a:p>
          <a:p>
            <a:pPr>
              <a:lnSpc>
                <a:spcPts val="24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Calibri"/>
                <a:ea typeface="ＭＳ Ｐゴシック" pitchFamily="-84" charset="-128"/>
                <a:cs typeface="Calibri"/>
              </a:rPr>
              <a:t>Dissipate over land or cold water</a:t>
            </a:r>
            <a:endParaRPr lang="en-US" b="1" dirty="0">
              <a:solidFill>
                <a:srgbClr val="FFFF00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Calibri"/>
              <a:ea typeface="ＭＳ Ｐゴシック" pitchFamily="-84" charset="-128"/>
              <a:cs typeface="Calibri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028885"/>
      </p:ext>
    </p:extLst>
  </p:cSld>
  <p:clrMapOvr>
    <a:masterClrMapping/>
  </p:clrMapOvr>
  <p:transition advTm="6234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1357"/>
            <a:ext cx="7772400" cy="1143000"/>
          </a:xfrm>
        </p:spPr>
        <p:txBody>
          <a:bodyPr/>
          <a:lstStyle/>
          <a:p>
            <a:r>
              <a:rPr lang="en-US" sz="3600" b="1" dirty="0">
                <a:ea typeface="ＭＳ Ｐゴシック" pitchFamily="-84" charset="-128"/>
                <a:cs typeface="ＭＳ Ｐゴシック" pitchFamily="-84" charset="-128"/>
              </a:rPr>
              <a:t>Hurricane Steering</a:t>
            </a:r>
          </a:p>
        </p:txBody>
      </p:sp>
      <p:graphicFrame>
        <p:nvGraphicFramePr>
          <p:cNvPr id="460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0736139"/>
              </p:ext>
            </p:extLst>
          </p:nvPr>
        </p:nvGraphicFramePr>
        <p:xfrm>
          <a:off x="2032001" y="2154420"/>
          <a:ext cx="5067044" cy="3924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1" name="Photo Editor Photo" r:id="rId6" imgW="4734586" imgH="3666667" progId="">
                  <p:embed/>
                </p:oleObj>
              </mc:Choice>
              <mc:Fallback>
                <p:oleObj name="Photo Editor Photo" r:id="rId6" imgW="4734586" imgH="3666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001" y="2154420"/>
                        <a:ext cx="5067044" cy="39246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4" name="Text Box 6"/>
          <p:cNvSpPr txBox="1">
            <a:spLocks noChangeArrowheads="1"/>
          </p:cNvSpPr>
          <p:nvPr/>
        </p:nvSpPr>
        <p:spPr bwMode="auto">
          <a:xfrm>
            <a:off x="3657600" y="6369757"/>
            <a:ext cx="2438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Williams, The Weather Book</a:t>
            </a:r>
            <a:endParaRPr lang="en-US" sz="240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46085" name="Text Box 8"/>
          <p:cNvSpPr txBox="1">
            <a:spLocks noChangeArrowheads="1"/>
          </p:cNvSpPr>
          <p:nvPr/>
        </p:nvSpPr>
        <p:spPr bwMode="auto">
          <a:xfrm>
            <a:off x="1219197" y="1433693"/>
            <a:ext cx="6654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Large-scale flow controls where hurricanes 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track.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</a:t>
            </a:r>
            <a:endParaRPr lang="en-US" sz="2400" dirty="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394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7134"/>
            <a:ext cx="7772400" cy="1143000"/>
          </a:xfrm>
        </p:spPr>
        <p:txBody>
          <a:bodyPr/>
          <a:lstStyle/>
          <a:p>
            <a:r>
              <a:rPr lang="en-US" sz="4000" b="1" dirty="0" smtClean="0">
                <a:ea typeface="ＭＳ Ｐゴシック" pitchFamily="-84" charset="-128"/>
                <a:cs typeface="ＭＳ Ｐゴシック" pitchFamily="-84" charset="-128"/>
              </a:rPr>
              <a:t>Tropical Cyclone Structure </a:t>
            </a:r>
            <a:br>
              <a:rPr lang="en-US" sz="4000" b="1" dirty="0" smtClean="0"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4000" b="1" dirty="0" smtClean="0">
                <a:ea typeface="ＭＳ Ｐゴシック" pitchFamily="-84" charset="-128"/>
                <a:cs typeface="ＭＳ Ｐゴシック" pitchFamily="-84" charset="-128"/>
              </a:rPr>
              <a:t>and Development</a:t>
            </a:r>
            <a:endParaRPr lang="en-US" sz="4000" b="1" dirty="0"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4200" y="1540934"/>
            <a:ext cx="8331200" cy="4775201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What are the differences between tropical cyclones and extratropical cyclones?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	- Many significant ones. See earlier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slide.</a:t>
            </a:r>
          </a:p>
          <a:p>
            <a:pPr>
              <a:spcBef>
                <a:spcPts val="600"/>
              </a:spcBef>
            </a:pP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Tropical cyclones form over most tropical oceans</a:t>
            </a:r>
            <a:endParaRPr lang="en-US" sz="2400" b="1" dirty="0">
              <a:ea typeface="ＭＳ Ｐゴシック" pitchFamily="-84" charset="-128"/>
              <a:cs typeface="ＭＳ Ｐゴシック" pitchFamily="-84" charset="-128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	-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But they go by different terms in different regions</a:t>
            </a:r>
            <a:endParaRPr lang="en-US" sz="2400" b="1" dirty="0" smtClean="0">
              <a:solidFill>
                <a:srgbClr val="FF0000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ea typeface="ＭＳ Ｐゴシック" pitchFamily="-84" charset="-128"/>
              <a:cs typeface="ＭＳ Ｐゴシック" pitchFamily="-84" charset="-128"/>
            </a:endParaRPr>
          </a:p>
          <a:p>
            <a:pPr>
              <a:spcBef>
                <a:spcPts val="600"/>
              </a:spcBef>
            </a:pP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Where do hurricanes form?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	- 5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˚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-25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˚ latitude (not on the equator)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	- SST’s are warm (&gt;80˚ F) and the warmth is deep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	-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Wind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shear is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weak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- Atmosphere is conditionally unstable and moisture is deep</a:t>
            </a:r>
          </a:p>
          <a:p>
            <a:pPr>
              <a:spcBef>
                <a:spcPts val="0"/>
              </a:spcBef>
            </a:pPr>
            <a:r>
              <a:rPr lang="en-US" sz="2400" b="1" smtClean="0">
                <a:ea typeface="ＭＳ Ｐゴシック" pitchFamily="-84" charset="-128"/>
                <a:cs typeface="ＭＳ Ｐゴシック" pitchFamily="-84" charset="-128"/>
              </a:rPr>
              <a:t>When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do hurricanes form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?</a:t>
            </a:r>
            <a:endParaRPr lang="en-US" sz="2400" b="1" dirty="0">
              <a:ea typeface="ＭＳ Ｐゴシック" pitchFamily="-84" charset="-128"/>
              <a:cs typeface="ＭＳ Ｐゴシック" pitchFamily="-84" charset="-128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-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SST’s are the warmest, Aug-Sept in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orth Atlantic</a:t>
            </a:r>
            <a:endParaRPr lang="en-US" sz="2400" b="1" dirty="0">
              <a:ea typeface="ＭＳ Ｐゴシック" pitchFamily="-84" charset="-128"/>
              <a:cs typeface="ＭＳ Ｐゴシック" pitchFamily="-84" charset="-128"/>
            </a:endParaRPr>
          </a:p>
          <a:p>
            <a:pPr>
              <a:spcBef>
                <a:spcPts val="0"/>
              </a:spcBef>
              <a:buFontTx/>
              <a:buNone/>
            </a:pPr>
            <a:endParaRPr lang="en-US" sz="2400" b="1" dirty="0" smtClean="0">
              <a:effectLst>
                <a:outerShdw blurRad="50800" dist="38100" dir="2700000" algn="tl" rotWithShape="0">
                  <a:srgbClr val="000000"/>
                </a:outerShdw>
              </a:effectLst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89305367"/>
      </p:ext>
    </p:extLst>
  </p:cSld>
  <p:clrMapOvr>
    <a:masterClrMapping/>
  </p:clrMapOvr>
  <p:transition advTm="690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Part II is a separate file.</a:t>
            </a:r>
            <a:endParaRPr lang="en-US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21274"/>
      </p:ext>
    </p:extLst>
  </p:cSld>
  <p:clrMapOvr>
    <a:masterClrMapping/>
  </p:clrMapOvr>
  <p:transition advTm="964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8|15.9|14.8|9.8|21.4|17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8"/>
</p:tagLst>
</file>

<file path=ppt/theme/theme1.xml><?xml version="1.0" encoding="utf-8"?>
<a:theme xmlns:a="http://schemas.openxmlformats.org/drawingml/2006/main" name="Default Design">
  <a:themeElements>
    <a:clrScheme name="Custom 40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BDFF"/>
      </a:hlink>
      <a:folHlink>
        <a:srgbClr val="00BE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37301</TotalTime>
  <Words>556</Words>
  <Application>Microsoft Office PowerPoint</Application>
  <PresentationFormat>On-screen Show (4:3)</PresentationFormat>
  <Paragraphs>143</Paragraphs>
  <Slides>18</Slides>
  <Notes>17</Notes>
  <HiddenSlides>0</HiddenSlides>
  <MMClips>19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ＭＳ Ｐゴシック</vt:lpstr>
      <vt:lpstr>Arial</vt:lpstr>
      <vt:lpstr>Calibri</vt:lpstr>
      <vt:lpstr>Symbol</vt:lpstr>
      <vt:lpstr>Times New Roman</vt:lpstr>
      <vt:lpstr>Default Design</vt:lpstr>
      <vt:lpstr>Photo Editor Photo</vt:lpstr>
      <vt:lpstr>ATMO 170A1 Online H&amp;P §12.1-12.4  Tropical Cyclones: Structure  and Development, Part I</vt:lpstr>
      <vt:lpstr>2005 Atlantic Hurricanes  1 July – 31 October</vt:lpstr>
      <vt:lpstr>Tropical Cyclones</vt:lpstr>
      <vt:lpstr>PowerPoint Presentation</vt:lpstr>
      <vt:lpstr>Some Tropical Cyclone Extremes</vt:lpstr>
      <vt:lpstr>U.S. Fatality and Cost Trends </vt:lpstr>
      <vt:lpstr>Hurricanes Overview</vt:lpstr>
      <vt:lpstr>What are the primary differences between hurricanes and extratropical cyclones?</vt:lpstr>
      <vt:lpstr>Hurricane Intensity Scale</vt:lpstr>
      <vt:lpstr>PowerPoint Presentation</vt:lpstr>
      <vt:lpstr>PowerPoint Presentation</vt:lpstr>
      <vt:lpstr>PowerPoint Presentation</vt:lpstr>
      <vt:lpstr>PowerPoint Presentation</vt:lpstr>
      <vt:lpstr>When do Atlantic hurricanes form?</vt:lpstr>
      <vt:lpstr>PowerPoint Presentation</vt:lpstr>
      <vt:lpstr>Hurricane Steering</vt:lpstr>
      <vt:lpstr>Tropical Cyclone Structure  and Development</vt:lpstr>
      <vt:lpstr>Part II is a separate file.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Severe Thunderstorm Weather</dc:title>
  <dc:creator>Steven Mullen</dc:creator>
  <cp:lastModifiedBy>Steven L Mullen</cp:lastModifiedBy>
  <cp:revision>285</cp:revision>
  <dcterms:created xsi:type="dcterms:W3CDTF">2012-04-04T04:22:38Z</dcterms:created>
  <dcterms:modified xsi:type="dcterms:W3CDTF">2019-04-12T20:53:42Z</dcterms:modified>
</cp:coreProperties>
</file>