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2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3.xml" ContentType="application/vnd.openxmlformats-officedocument.presentationml.tags+xml"/>
  <Override PartName="/ppt/notesSlides/notesSlide32.xml" ContentType="application/vnd.openxmlformats-officedocument.presentationml.notesSlide+xml"/>
  <Override PartName="/ppt/tags/tag4.xml" ContentType="application/vnd.openxmlformats-officedocument.presentationml.tags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37"/>
  </p:notesMasterIdLst>
  <p:sldIdLst>
    <p:sldId id="421" r:id="rId2"/>
    <p:sldId id="319" r:id="rId3"/>
    <p:sldId id="455" r:id="rId4"/>
    <p:sldId id="320" r:id="rId5"/>
    <p:sldId id="449" r:id="rId6"/>
    <p:sldId id="321" r:id="rId7"/>
    <p:sldId id="398" r:id="rId8"/>
    <p:sldId id="323" r:id="rId9"/>
    <p:sldId id="324" r:id="rId10"/>
    <p:sldId id="434" r:id="rId11"/>
    <p:sldId id="443" r:id="rId12"/>
    <p:sldId id="460" r:id="rId13"/>
    <p:sldId id="438" r:id="rId14"/>
    <p:sldId id="462" r:id="rId15"/>
    <p:sldId id="327" r:id="rId16"/>
    <p:sldId id="461" r:id="rId17"/>
    <p:sldId id="402" r:id="rId18"/>
    <p:sldId id="330" r:id="rId19"/>
    <p:sldId id="407" r:id="rId20"/>
    <p:sldId id="408" r:id="rId21"/>
    <p:sldId id="410" r:id="rId22"/>
    <p:sldId id="331" r:id="rId23"/>
    <p:sldId id="332" r:id="rId24"/>
    <p:sldId id="412" r:id="rId25"/>
    <p:sldId id="393" r:id="rId26"/>
    <p:sldId id="395" r:id="rId27"/>
    <p:sldId id="463" r:id="rId28"/>
    <p:sldId id="341" r:id="rId29"/>
    <p:sldId id="464" r:id="rId30"/>
    <p:sldId id="394" r:id="rId31"/>
    <p:sldId id="465" r:id="rId32"/>
    <p:sldId id="456" r:id="rId33"/>
    <p:sldId id="457" r:id="rId34"/>
    <p:sldId id="454" r:id="rId35"/>
    <p:sldId id="459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0A3F"/>
    <a:srgbClr val="010000"/>
    <a:srgbClr val="1E5A86"/>
    <a:srgbClr val="BFAB9C"/>
    <a:srgbClr val="DFB4A8"/>
    <a:srgbClr val="00FFFF"/>
    <a:srgbClr val="DAA7A0"/>
    <a:srgbClr val="FDC3B4"/>
    <a:srgbClr val="ECBA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89228" autoAdjust="0"/>
  </p:normalViewPr>
  <p:slideViewPr>
    <p:cSldViewPr snapToGrid="0" snapToObjects="1">
      <p:cViewPr>
        <p:scale>
          <a:sx n="75" d="100"/>
          <a:sy n="75" d="100"/>
        </p:scale>
        <p:origin x="1200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93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13891-26E0-4840-8627-32F6347BDA78}" type="datetimeFigureOut">
              <a:rPr lang="en-US" smtClean="0"/>
              <a:t>4/12/19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2A9BC0-E1C4-FF4A-A7ED-7C36ACAC7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693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E5F708-FBA9-9245-BA26-F2DE53E6880F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1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6791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01DC61-9966-D54B-93BB-800CF9BF3FD6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2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6702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01DC61-9966-D54B-93BB-800CF9BF3FD6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3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0384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4A9373-8BEA-7344-ADC8-DCCC4C27090F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4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5319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0491FC-A854-1A4E-901B-A621CE385B15}" type="slidenum">
              <a:rPr lang="en-US">
                <a:latin typeface="Times New Roman" pitchFamily="-84" charset="0"/>
              </a:rPr>
              <a:pPr/>
              <a:t>5</a:t>
            </a:fld>
            <a:endParaRPr lang="en-US">
              <a:latin typeface="Times New Roman" pitchFamily="-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951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6EE39B-EE03-3247-9290-7D9727844345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6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0210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557A6D-15CB-FA48-9D23-CD9210B90FA0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7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77591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E9A5DF-ACDA-924A-BF6E-7AA686EC1E04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8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2779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B9F1CB-3004-1A46-B6E2-97AFB68AF0D6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9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85376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A2640B-FB11-8548-86FE-A57374BA2CC6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10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65322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3B634D-9A40-3644-9E5D-4C829C8C7A06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12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531164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3B634D-9A40-3644-9E5D-4C829C8C7A06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13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9340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3B634D-9A40-3644-9E5D-4C829C8C7A06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14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83641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13852B-0ACE-F642-ABCA-3C61E6C01339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15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85223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13852B-0ACE-F642-ABCA-3C61E6C01339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16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09866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3B634D-9A40-3644-9E5D-4C829C8C7A06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17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386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0E9361-34EF-D24C-B176-5D37F7C2E56B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18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003903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6098B4-0912-B544-AFE3-B9C27CAEF5D0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19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54099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5C49E6-9168-1545-AFEB-5D527E96C37D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20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15966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DA609F-4095-4A4C-9E9D-D672D9239769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21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Surface air spirals into</a:t>
            </a: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the low-pressure center cools owing to a</a:t>
            </a:r>
            <a:r>
              <a:rPr lang="en-US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diabatic expansion</a:t>
            </a: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(explain).</a:t>
            </a:r>
          </a:p>
          <a:p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The cooling is offset by heat transfer from the warm ocean waters. Air temperature remains nearly that of the seawater.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Evaporation of seawater transfers more energy from the sea to the air.</a:t>
            </a:r>
          </a:p>
          <a:p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When the air rises in the </a:t>
            </a:r>
            <a:r>
              <a:rPr lang="en-US" baseline="0" dirty="0" err="1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eyewall</a:t>
            </a: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, it cools and condenses. The loss of internal energy is converted to the kinetic energy of macroscopic motion.</a:t>
            </a:r>
          </a:p>
          <a:p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Air loses energy to space through IR cooling.</a:t>
            </a:r>
            <a:endParaRPr lang="en-US" dirty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96127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A0FEA-A1D9-A54D-9E9D-3CC03CBDE829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22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27715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1AADBA-9842-0C44-ACE9-787F1EF3CC6D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23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8787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A0FEA-A1D9-A54D-9E9D-3CC03CBDE829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24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21882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430C6E-7603-074E-BD96-B4C884B9775E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25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40084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A73E3C-F147-1549-8843-8190BDCC76BC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26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58354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A73E3C-F147-1549-8843-8190BDCC76BC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27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Eye </a:t>
            </a:r>
            <a:r>
              <a:rPr lang="mr-IN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–</a:t>
            </a:r>
            <a:r>
              <a:rPr lang="en-US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Lowest pressure. Calm, light winds. Dry,</a:t>
            </a: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sometimes clear. Sinking motion. Adiabatic warming.</a:t>
            </a:r>
            <a:endParaRPr lang="en-US" dirty="0" smtClean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  <a:p>
            <a:r>
              <a:rPr lang="en-US" dirty="0" err="1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Eyewall</a:t>
            </a:r>
            <a:r>
              <a:rPr lang="en-US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- Inner most rain band.</a:t>
            </a: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Fastest winds. Most intense rainfall. Winds spiraling in toward the cyclone can penetrate no farther than </a:t>
            </a:r>
            <a:r>
              <a:rPr lang="en-US" baseline="0" dirty="0" err="1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eyewall</a:t>
            </a: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</a:t>
            </a:r>
            <a:endParaRPr lang="en-US" dirty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71615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FDB008-4CF5-E640-912D-0EDF4934C75E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28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02272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A73E3C-F147-1549-8843-8190BDCC76BC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29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Eye</a:t>
            </a: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mr-IN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–</a:t>
            </a: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warm core</a:t>
            </a:r>
          </a:p>
          <a:p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Isobars bow upward aloft, bow downward at the surface.  As shown to the left.</a:t>
            </a:r>
          </a:p>
          <a:p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Leads to spiraling outward, clockwise (NH) flow aloft. As shown to the right.</a:t>
            </a:r>
          </a:p>
          <a:p>
            <a:endParaRPr lang="en-US" dirty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25280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A73E3C-F147-1549-8843-8190BDCC76BC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30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baseline="0" dirty="0" err="1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Rainbands</a:t>
            </a: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on outer edges of hurricane. </a:t>
            </a:r>
          </a:p>
          <a:p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Rain is more intense in the inner bands.</a:t>
            </a:r>
          </a:p>
          <a:p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Winds strongest at </a:t>
            </a:r>
            <a:r>
              <a:rPr lang="en-US" baseline="0" dirty="0" err="1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eyewall</a:t>
            </a: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.</a:t>
            </a:r>
            <a:endParaRPr lang="en-US" dirty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95620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20F1DA-C91C-2E44-A801-9906D0147FFE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32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3312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23522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F87004-B427-2A4E-96DE-B74820B8CC50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33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71195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9E0C76-1C9B-5640-B76E-3FB59BE4875C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34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69852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9E0C76-1C9B-5640-B76E-3FB59BE4875C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35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6102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79956-E1C8-AC47-A979-2B1FEE528A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E85CE-0A37-8646-BA22-9B97A51A83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92E725-EDAD-7F4D-8F0C-3D09CCD53A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9EE81-A17A-1C42-B798-C9A860A2CC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D67105-9622-4F47-AE75-80863FC192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7DAA5F-D386-A346-B98B-B1944B606E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0D2FE5-9AD3-B049-9CA3-0E8A9BD696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575EE2-F1FF-AA42-987F-D0270E1FA0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A48AF-535A-6542-857B-5071A91C3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BED18-D48F-B94E-9569-CF1921E575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476A2-04B7-3245-A59D-2BB3AF5C97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AA4893-9C80-E44D-AA16-DDF6B823E0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FD13F-E5E3-1346-A242-10A75703C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</a:t>
            </a:r>
            <a:r>
              <a:rPr lang="en-US" dirty="0" smtClean="0"/>
              <a:t>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rgbClr val="000000"/>
                </a:solidFill>
                <a:latin typeface="Times New Roman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Times New Roman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 New Roman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3A136F9-9DF8-9F44-B9D3-B2439756FE45}" type="slidenum">
              <a:rPr lang="en-US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00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://www.nasa.gov/multimedia/imagegallery/image_feature_2043.html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atmo.arizona.edu/~mullen/atmo170A1/animations/2005HurricaneTracks.mp4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3.m4a"/><Relationship Id="rId7" Type="http://schemas.openxmlformats.org/officeDocument/2006/relationships/image" Target="../media/image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3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hyperlink" Target="http://www.nws.noaa.gov/om/hazstats.shtml" TargetMode="Externa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usinflationcalculator.com" TargetMode="Externa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hyperlink" Target="https://en.wikipedia.org/wiki/Hurricane_Harvey" TargetMode="External"/><Relationship Id="rId5" Type="http://schemas.openxmlformats.org/officeDocument/2006/relationships/hyperlink" Target="https://en.wikipedia.org/wiki/Hurricane_Katrina" TargetMode="Externa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8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7" Type="http://schemas.openxmlformats.org/officeDocument/2006/relationships/image" Target="../media/image2.png"/><Relationship Id="rId2" Type="http://schemas.microsoft.com/office/2007/relationships/media" Target="../media/media9.m4a"/><Relationship Id="rId1" Type="http://schemas.openxmlformats.org/officeDocument/2006/relationships/tags" Target="../tags/tag1.xml"/><Relationship Id="rId6" Type="http://schemas.openxmlformats.org/officeDocument/2006/relationships/image" Target="../media/image9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hyperlink" Target="https://earthobservatory.nasa.gov/images/7079/historic-tropical-cyclone-tracks" TargetMode="External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4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3.png"/><Relationship Id="rId11" Type="http://schemas.openxmlformats.org/officeDocument/2006/relationships/image" Target="../media/image2.png"/><Relationship Id="rId5" Type="http://schemas.openxmlformats.org/officeDocument/2006/relationships/image" Target="../media/image12.png"/><Relationship Id="rId10" Type="http://schemas.openxmlformats.org/officeDocument/2006/relationships/hyperlink" Target="http://www.aquarius.umaine.edu/images/ed_mean_temp_sfc.jpg" TargetMode="External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7.png"/><Relationship Id="rId5" Type="http://schemas.openxmlformats.org/officeDocument/2006/relationships/hyperlink" Target="https://earthobservatory.nasa.gov/images/7079/historic-tropical-cyclone-tracks" TargetMode="External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19.png"/><Relationship Id="rId5" Type="http://schemas.openxmlformats.org/officeDocument/2006/relationships/image" Target="../media/image18.gif"/><Relationship Id="rId4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hyperlink" Target="https://www.nhc.noaa.gov/climo/images/peakofseason.gif" TargetMode="External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hyperlink" Target="https://www.nhc.noaa.gov/climo/images/1851_2013_hurr_sm.jpg" TargetMode="External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8.m4a"/><Relationship Id="rId7" Type="http://schemas.openxmlformats.org/officeDocument/2006/relationships/image" Target="../media/image22.png"/><Relationship Id="rId2" Type="http://schemas.microsoft.com/office/2007/relationships/media" Target="../media/media18.m4a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hyperlink" Target="http://orca.rsmas.miami.edu/floyd/1999091400-sh.4d-new.gif" TargetMode="External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physicstoday.scitation.org/doi/10.1063/1.2349743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22.m4a"/><Relationship Id="rId7" Type="http://schemas.openxmlformats.org/officeDocument/2006/relationships/hyperlink" Target="http://video.nationalgeographic.com/video/environment/environment-natural-disasters/hurricanes/katrina-formation/" TargetMode="External"/><Relationship Id="rId2" Type="http://schemas.microsoft.com/office/2007/relationships/media" Target="../media/media22.m4a"/><Relationship Id="rId1" Type="http://schemas.openxmlformats.org/officeDocument/2006/relationships/tags" Target="../tags/tag2.xml"/><Relationship Id="rId6" Type="http://schemas.openxmlformats.org/officeDocument/2006/relationships/image" Target="../media/image25.png"/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2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hyperlink" Target="http://www.katrina.noaa.gov/eyewall/eyewall.html" TargetMode="External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2.pn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2.png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9.m4a"/><Relationship Id="rId7" Type="http://schemas.openxmlformats.org/officeDocument/2006/relationships/image" Target="../media/image32.png"/><Relationship Id="rId2" Type="http://schemas.openxmlformats.org/officeDocument/2006/relationships/video" Target="../media/media28.mp4"/><Relationship Id="rId1" Type="http://schemas.microsoft.com/office/2007/relationships/media" Target="../media/media28.mp4"/><Relationship Id="rId6" Type="http://schemas.openxmlformats.org/officeDocument/2006/relationships/hyperlink" Target="http://orca.rsmas.miami.edu/floyd/model_sensitivity.php" TargetMode="External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29.m4a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6" Type="http://schemas.openxmlformats.org/officeDocument/2006/relationships/image" Target="../media/image2.png"/><Relationship Id="rId5" Type="http://schemas.openxmlformats.org/officeDocument/2006/relationships/image" Target="../media/image33.jpeg"/><Relationship Id="rId4" Type="http://schemas.openxmlformats.org/officeDocument/2006/relationships/notesSlide" Target="../notesSlides/notesSlide3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media32.m4a"/><Relationship Id="rId2" Type="http://schemas.microsoft.com/office/2007/relationships/media" Target="../media/media32.m4a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32.xml"/><Relationship Id="rId4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media33.m4a"/><Relationship Id="rId2" Type="http://schemas.microsoft.com/office/2007/relationships/media" Target="../media/media33.m4a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33.xml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500" y="1171213"/>
            <a:ext cx="7899400" cy="3723925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50800" dist="508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ATMO 170A1</a:t>
            </a:r>
            <a:br>
              <a:rPr lang="en-US" b="1" dirty="0" smtClean="0">
                <a:solidFill>
                  <a:srgbClr val="FF0000"/>
                </a:solidFill>
                <a:effectLst>
                  <a:outerShdw blurRad="50800" dist="508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50800" dist="508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Online</a:t>
            </a:r>
            <a:r>
              <a:rPr lang="en-US" b="1" dirty="0">
                <a:solidFill>
                  <a:srgbClr val="FF0000"/>
                </a:solidFill>
                <a:effectLst>
                  <a:outerShdw blurRad="50800" dist="508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>
                <a:solidFill>
                  <a:srgbClr val="FF0000"/>
                </a:solidFill>
                <a:effectLst>
                  <a:outerShdw blurRad="50800" dist="508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600" b="1" dirty="0">
                <a:solidFill>
                  <a:srgbClr val="FF0000"/>
                </a:solidFill>
                <a:effectLst>
                  <a:outerShdw blurRad="50800" dist="508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H&amp;P §12.1-12.4</a:t>
            </a:r>
            <a:r>
              <a:rPr lang="en-US" b="1" dirty="0">
                <a:solidFill>
                  <a:srgbClr val="ECBA4E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>
                <a:solidFill>
                  <a:srgbClr val="ECBA4E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ECBA4E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 smtClean="0">
                <a:solidFill>
                  <a:srgbClr val="ECBA4E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Hurricanes: Structure </a:t>
            </a:r>
            <a:b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and Development</a:t>
            </a:r>
            <a:endParaRPr lang="en-US" sz="2800" b="1" i="1" dirty="0">
              <a:solidFill>
                <a:srgbClr val="FF0000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571500" y="5483823"/>
            <a:ext cx="7899400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       Hurricane Irene from the International Space Station               as it passed over the Caribbean on 22 August 2011</a:t>
            </a: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  <a:hlinkClick r:id="rId6"/>
              </a:rPr>
              <a:t>http://www.nasa.gov/multimedia/imagegallery/image_feature_2043.html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3333" y="4895138"/>
            <a:ext cx="369146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(Long 30’)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45131928"/>
      </p:ext>
    </p:extLst>
  </p:cSld>
  <p:clrMapOvr>
    <a:masterClrMapping/>
  </p:clrMapOvr>
  <p:transition advTm="107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 descr="andrewSequence_l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75"/>
            <a:ext cx="9144000" cy="682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ea typeface="ＭＳ Ｐゴシック" pitchFamily="-84" charset="-128"/>
                <a:cs typeface="ＭＳ Ｐゴシック" pitchFamily="-84" charset="-128"/>
              </a:rPr>
              <a:t>Andrew 1992 Time Sequence</a:t>
            </a:r>
          </a:p>
        </p:txBody>
      </p:sp>
      <p:sp>
        <p:nvSpPr>
          <p:cNvPr id="31748" name="Text Box 5"/>
          <p:cNvSpPr txBox="1">
            <a:spLocks noChangeArrowheads="1"/>
          </p:cNvSpPr>
          <p:nvPr/>
        </p:nvSpPr>
        <p:spPr bwMode="auto">
          <a:xfrm>
            <a:off x="4648200" y="2516188"/>
            <a:ext cx="4419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  <a:hlinkClick r:id="rId4"/>
              </a:rPr>
              <a:t>2005 Atlantic Hurricanes NASA</a:t>
            </a:r>
            <a:endParaRPr lang="en-US" sz="2400" dirty="0">
              <a:solidFill>
                <a:srgbClr val="FFFFFF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F3399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Note </a:t>
            </a:r>
            <a:r>
              <a:rPr lang="en-US" sz="2400" b="1" dirty="0">
                <a:solidFill>
                  <a:srgbClr val="FF3399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cooler water in wake of Dennis, </a:t>
            </a:r>
            <a:r>
              <a:rPr lang="en-US" sz="2400" b="1" dirty="0" smtClean="0">
                <a:solidFill>
                  <a:srgbClr val="FF3399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Katrina, Rita, Wilma</a:t>
            </a:r>
            <a:endParaRPr lang="en-US" sz="2400" b="1" dirty="0">
              <a:solidFill>
                <a:srgbClr val="FF3399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005HurricaneTracksTrimmed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5262" y="1447790"/>
            <a:ext cx="6908800" cy="5181600"/>
          </a:xfrm>
          <a:prstGeom prst="rect">
            <a:avLst/>
          </a:prstGeom>
        </p:spPr>
      </p:pic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2005 Atlantic Hurricanes </a:t>
            </a:r>
            <a:br>
              <a:rPr lang="en-US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600" b="1" i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1 July </a:t>
            </a:r>
            <a:r>
              <a:rPr lang="mr-IN" sz="3600" b="1" i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–</a:t>
            </a:r>
            <a:r>
              <a:rPr lang="en-US" sz="3600" b="1" i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 31 October</a:t>
            </a:r>
            <a:endParaRPr lang="en-US" sz="3600" b="1" i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31748" name="Text Box 5"/>
          <p:cNvSpPr txBox="1">
            <a:spLocks noChangeArrowheads="1"/>
          </p:cNvSpPr>
          <p:nvPr/>
        </p:nvSpPr>
        <p:spPr bwMode="auto">
          <a:xfrm>
            <a:off x="3031066" y="1525253"/>
            <a:ext cx="495299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F3399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  Note </a:t>
            </a:r>
            <a:r>
              <a:rPr lang="en-US" sz="2400" b="1" dirty="0">
                <a:solidFill>
                  <a:srgbClr val="FF3399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cooler water in wake of </a:t>
            </a:r>
            <a:r>
              <a:rPr lang="en-US" sz="2400" b="1" dirty="0" smtClean="0">
                <a:solidFill>
                  <a:srgbClr val="FF3399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2400" b="1" dirty="0">
                <a:solidFill>
                  <a:srgbClr val="FF3399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2400" b="1" dirty="0" smtClean="0">
                <a:solidFill>
                  <a:srgbClr val="FF3399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Emily, Katrina, Rita, Wilma</a:t>
            </a:r>
            <a:endParaRPr lang="en-US" sz="2400" b="1" dirty="0">
              <a:solidFill>
                <a:srgbClr val="FF3399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649173"/>
      </p:ext>
    </p:extLst>
  </p:cSld>
  <p:clrMapOvr>
    <a:masterClrMapping/>
  </p:clrMapOvr>
  <p:transition advTm="150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38417" objId="3"/>
        <p14:stopEvt time="136967" objId="3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Tropical </a:t>
            </a:r>
            <a:r>
              <a:rPr lang="en-US" sz="36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Cyclones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2133" y="1811870"/>
            <a:ext cx="7476067" cy="4114800"/>
          </a:xfrm>
        </p:spPr>
        <p:txBody>
          <a:bodyPr/>
          <a:lstStyle/>
          <a:p>
            <a:pPr>
              <a:spcBef>
                <a:spcPts val="600"/>
              </a:spcBef>
              <a:buFontTx/>
              <a:buNone/>
            </a:pPr>
            <a:r>
              <a:rPr lang="en-US" sz="2400" b="1" u="sng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Cyclone </a:t>
            </a:r>
            <a:r>
              <a:rPr lang="en-US" sz="2400" b="1" u="sng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Type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	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	</a:t>
            </a:r>
            <a:r>
              <a:rPr lang="en-US" sz="2400" b="1" u="sng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Max Wind</a:t>
            </a: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Tropical Disturbance		&lt; 25 mph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Tropical 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Depression	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	25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-39 mph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Tropical 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Storm (named)		40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-74 mph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Hurricane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	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≥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 75 mph</a:t>
            </a:r>
          </a:p>
          <a:p>
            <a:pPr>
              <a:spcBef>
                <a:spcPts val="600"/>
              </a:spcBef>
              <a:buFontTx/>
              <a:buNone/>
            </a:pP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Most Depressions do not develop into 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a Named Storm</a:t>
            </a: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But 55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% 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of 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Named Storms develop into Hurricanes</a:t>
            </a: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>
            <a:off x="685800" y="4272847"/>
            <a:ext cx="807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645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5A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332"/>
          <a:stretch/>
        </p:blipFill>
        <p:spPr>
          <a:xfrm>
            <a:off x="12700" y="0"/>
            <a:ext cx="9144000" cy="65013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55067" y="6488668"/>
            <a:ext cx="4588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hlinkClick r:id="rId6"/>
              </a:rPr>
              <a:t>http://www.nws.noaa.gov/om/hazstats.shtml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3327384" y="5918200"/>
            <a:ext cx="1058333" cy="266700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049867" y="2099733"/>
            <a:ext cx="914400" cy="1540934"/>
          </a:xfrm>
          <a:prstGeom prst="rect">
            <a:avLst/>
          </a:prstGeom>
          <a:noFill/>
          <a:ln w="57150" cap="flat" cmpd="sng" algn="ctr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471334" y="4233336"/>
            <a:ext cx="914400" cy="1473197"/>
          </a:xfrm>
          <a:prstGeom prst="rect">
            <a:avLst/>
          </a:prstGeom>
          <a:noFill/>
          <a:ln w="57150" cap="flat" cmpd="sng" algn="ctr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charset="0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739920"/>
      </p:ext>
    </p:extLst>
  </p:cSld>
  <p:clrMapOvr>
    <a:masterClrMapping/>
  </p:clrMapOvr>
  <p:transition advTm="6465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Some </a:t>
            </a:r>
            <a:r>
              <a:rPr lang="en-US" sz="40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Tropical Cyclone Extremes</a:t>
            </a:r>
            <a:endParaRPr lang="en-US" sz="40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229600" cy="4267200"/>
          </a:xfrm>
        </p:spPr>
        <p:txBody>
          <a:bodyPr/>
          <a:lstStyle/>
          <a:p>
            <a:pPr>
              <a:spcBef>
                <a:spcPts val="600"/>
              </a:spcBef>
              <a:buFontTx/>
              <a:buNone/>
            </a:pPr>
            <a:r>
              <a:rPr lang="en-US" sz="2400" b="1" u="sng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Lowest Central Pressure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	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400" b="1" u="sng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Pressure</a:t>
            </a: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Pacific: Typhoon Tip 1979 		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870 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mb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Atlantic: Hurricane Wilma 2005	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882 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mb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u="sng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Costliest Hurricanes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 (2005 USD)	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 </a:t>
            </a:r>
            <a:r>
              <a:rPr lang="en-US" sz="2400" b="1" u="sng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Cost</a:t>
            </a: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“Galveston” 1900				$  99 billion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“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Miami” 1926				$157 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billion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Katrina 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2005				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$125 billion</a:t>
            </a:r>
            <a:r>
              <a:rPr lang="en-US" sz="2400" b="1" baseline="30000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1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Harvey 2017					$100 billion</a:t>
            </a:r>
            <a:r>
              <a:rPr lang="en-US" sz="2400" b="1" baseline="30000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23</a:t>
            </a:r>
            <a:endParaRPr lang="en-US" sz="2400" b="1" baseline="30000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u="sng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Deadliest Tropical </a:t>
            </a:r>
            <a:r>
              <a:rPr lang="en-US" sz="2400" b="1" u="sng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Cyclone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	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400" b="1" u="sng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Loss</a:t>
            </a: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East Pakistan 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Cyclone 1970		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500,000 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est.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31999" y="5875868"/>
            <a:ext cx="4815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aseline="30000" dirty="0" smtClean="0"/>
              <a:t>1</a:t>
            </a:r>
            <a:r>
              <a:rPr lang="en-US" dirty="0" smtClean="0">
                <a:hlinkClick r:id="rId5"/>
              </a:rPr>
              <a:t>https://en.wikipedia.org/wiki/Hurricane_Katrina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82802" y="6109739"/>
            <a:ext cx="4775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dirty="0" smtClean="0">
                <a:hlinkClick r:id="rId6"/>
              </a:rPr>
              <a:t>https://en.wikipedia.org/wiki/Hurricane_Harvey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99737" y="6350006"/>
            <a:ext cx="3843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 smtClean="0"/>
              <a:t>3</a:t>
            </a:r>
            <a:r>
              <a:rPr lang="en-US" dirty="0" smtClean="0"/>
              <a:t> </a:t>
            </a:r>
            <a:r>
              <a:rPr lang="en-US" dirty="0" smtClean="0">
                <a:hlinkClick r:id="rId7"/>
              </a:rPr>
              <a:t>https://www.usinflationcalculator.com</a:t>
            </a:r>
            <a:endParaRPr lang="en-US" dirty="0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11514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4000" b="1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U.S. Fatality and Cost Trends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700" y="0"/>
            <a:ext cx="8846820" cy="68580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89459" y="1583267"/>
            <a:ext cx="8258393" cy="5266266"/>
            <a:chOff x="389459" y="1583267"/>
            <a:chExt cx="8258393" cy="5266266"/>
          </a:xfrm>
        </p:grpSpPr>
        <p:pic>
          <p:nvPicPr>
            <p:cNvPr id="4" name="Picture 3" descr="Screen Shot 2012-04-09 at 12.45.10 P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44152" y="1583267"/>
              <a:ext cx="4203700" cy="5080000"/>
            </a:xfrm>
            <a:prstGeom prst="rect">
              <a:avLst/>
            </a:prstGeom>
          </p:spPr>
        </p:pic>
        <p:pic>
          <p:nvPicPr>
            <p:cNvPr id="5" name="Picture 4" descr="Screen Shot 2012-04-09 at 12.45.25 PM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9459" y="1617133"/>
              <a:ext cx="4114800" cy="5232400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1761067" y="2264265"/>
            <a:ext cx="22182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While the U.S. has fewer deaths from hurricanes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5384801" y="2273195"/>
            <a:ext cx="2506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Costs of hurricane damage are rising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187246" y="3019861"/>
            <a:ext cx="2892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Trend continues today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43379" y="3525586"/>
            <a:ext cx="28927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Katrina “spike” in deaths</a:t>
            </a:r>
          </a:p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(2005) not included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599759"/>
      </p:ext>
    </p:extLst>
  </p:cSld>
  <p:clrMapOvr>
    <a:masterClrMapping/>
  </p:clrMapOvr>
  <p:transition advTm="519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Hurricanes Overview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59473"/>
            <a:ext cx="8229600" cy="4343400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What are the primary 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differences between hurricanes and </a:t>
            </a:r>
            <a:r>
              <a:rPr lang="en-US" sz="2400" b="1" dirty="0" err="1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extratropical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cyclones?</a:t>
            </a: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Where and when do tropical cyclones form?</a:t>
            </a: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How and why do 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tropical cyclones intensify?</a:t>
            </a: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What is the structure 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of a 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tropical 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cyclone?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When, where and why do hurricanes dissipate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?</a:t>
            </a: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What kind damage do hurricanes inflict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?</a:t>
            </a: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How good are hurricane 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forecasts?</a:t>
            </a: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364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4123268"/>
            <a:ext cx="4419600" cy="2438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Strong Fronts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Cold at Storm Center Aloft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Strongest Winds Aloft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Forms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outside of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Tropics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Diameter of 500-1000 miles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Energy Source: Horizontal Temperature Contrast</a:t>
            </a:r>
            <a:endParaRPr lang="en-US" sz="2400" dirty="0"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37891" name="Picture 3" descr="~AUT000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547991"/>
            <a:ext cx="9144000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313268"/>
            <a:ext cx="77724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What are the primary differences between hurricanes and extratropical cyclones?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6727825" y="3611568"/>
            <a:ext cx="2438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FF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Williams, The </a:t>
            </a:r>
            <a:r>
              <a:rPr lang="en-US" sz="1400" b="1" dirty="0" smtClean="0">
                <a:solidFill>
                  <a:srgbClr val="FF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Weather </a:t>
            </a:r>
            <a:r>
              <a:rPr lang="en-US" sz="1400" b="1" dirty="0">
                <a:solidFill>
                  <a:srgbClr val="FF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Book</a:t>
            </a:r>
            <a:endParaRPr lang="en-US" sz="2400" dirty="0">
              <a:solidFill>
                <a:srgbClr val="FF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4123268"/>
            <a:ext cx="4419600" cy="2438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No Fronts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Warm at Storm Center Aloft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Strongest Winds near Surface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Forms over Tropical Oceans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Diameter of 200-500 miles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Energy Source: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Heat Fluxes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from Warm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Ocean to Air</a:t>
            </a:r>
            <a:endParaRPr lang="en-US" sz="2400" dirty="0"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1858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05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A7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ea typeface="ＭＳ Ｐゴシック" pitchFamily="-84" charset="-128"/>
                <a:cs typeface="ＭＳ Ｐゴシック" pitchFamily="-84" charset="-128"/>
              </a:rPr>
              <a:t>Hurricane Intensity Scale</a:t>
            </a:r>
            <a:endParaRPr lang="en-US" sz="4000" b="1" dirty="0">
              <a:ea typeface="ＭＳ Ｐゴシック" pitchFamily="-84" charset="-128"/>
              <a:cs typeface="ＭＳ Ｐゴシック" pitchFamily="-84" charset="-128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0" y="1690514"/>
            <a:ext cx="9144000" cy="4705243"/>
            <a:chOff x="0" y="2113844"/>
            <a:chExt cx="9144000" cy="4705243"/>
          </a:xfrm>
        </p:grpSpPr>
        <p:pic>
          <p:nvPicPr>
            <p:cNvPr id="74755" name="Picture 3" descr="~AUT001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2113844"/>
              <a:ext cx="9144000" cy="441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4756" name="Text Box 5"/>
            <p:cNvSpPr txBox="1">
              <a:spLocks noChangeArrowheads="1"/>
            </p:cNvSpPr>
            <p:nvPr/>
          </p:nvSpPr>
          <p:spPr bwMode="auto">
            <a:xfrm>
              <a:off x="5562600" y="6542088"/>
              <a:ext cx="24384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Williams, The Weather Book</a:t>
              </a:r>
              <a:endParaRPr lang="en-US" sz="200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endParaRPr>
            </a:p>
          </p:txBody>
        </p:sp>
        <p:sp>
          <p:nvSpPr>
            <p:cNvPr id="74757" name="Text Box 6"/>
            <p:cNvSpPr txBox="1">
              <a:spLocks noChangeArrowheads="1"/>
            </p:cNvSpPr>
            <p:nvPr/>
          </p:nvSpPr>
          <p:spPr bwMode="auto">
            <a:xfrm>
              <a:off x="1447800" y="2819400"/>
              <a:ext cx="11430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(&gt; 980 </a:t>
              </a:r>
              <a:r>
                <a:rPr lang="en-US" sz="1400" b="1" dirty="0" err="1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mb</a:t>
              </a:r>
              <a:r>
                <a:rPr lang="en-US" sz="1400" b="1" dirty="0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)</a:t>
              </a:r>
              <a:endParaRPr lang="en-US" sz="2000" dirty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endParaRPr>
            </a:p>
          </p:txBody>
        </p:sp>
        <p:sp>
          <p:nvSpPr>
            <p:cNvPr id="74758" name="Text Box 7"/>
            <p:cNvSpPr txBox="1">
              <a:spLocks noChangeArrowheads="1"/>
            </p:cNvSpPr>
            <p:nvPr/>
          </p:nvSpPr>
          <p:spPr bwMode="auto">
            <a:xfrm>
              <a:off x="3048000" y="2819400"/>
              <a:ext cx="15240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(965-</a:t>
              </a:r>
              <a:r>
                <a:rPr lang="en-US" sz="1400" b="1" dirty="0" smtClean="0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979 </a:t>
              </a:r>
              <a:r>
                <a:rPr lang="en-US" sz="1400" b="1" dirty="0" err="1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mb</a:t>
              </a:r>
              <a:r>
                <a:rPr lang="en-US" sz="1400" b="1" dirty="0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)</a:t>
              </a:r>
              <a:endParaRPr lang="en-US" sz="2000" dirty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endParaRPr>
            </a:p>
          </p:txBody>
        </p:sp>
        <p:sp>
          <p:nvSpPr>
            <p:cNvPr id="74759" name="Text Box 8"/>
            <p:cNvSpPr txBox="1">
              <a:spLocks noChangeArrowheads="1"/>
            </p:cNvSpPr>
            <p:nvPr/>
          </p:nvSpPr>
          <p:spPr bwMode="auto">
            <a:xfrm>
              <a:off x="4572000" y="2819400"/>
              <a:ext cx="15240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(945-964 </a:t>
              </a:r>
              <a:r>
                <a:rPr lang="en-US" sz="1400" b="1" dirty="0" err="1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mb</a:t>
              </a:r>
              <a:r>
                <a:rPr lang="en-US" sz="1400" b="1" dirty="0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)</a:t>
              </a:r>
              <a:endParaRPr lang="en-US" sz="2000" dirty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endParaRPr>
            </a:p>
          </p:txBody>
        </p:sp>
        <p:sp>
          <p:nvSpPr>
            <p:cNvPr id="74760" name="Text Box 9"/>
            <p:cNvSpPr txBox="1">
              <a:spLocks noChangeArrowheads="1"/>
            </p:cNvSpPr>
            <p:nvPr/>
          </p:nvSpPr>
          <p:spPr bwMode="auto">
            <a:xfrm>
              <a:off x="6172200" y="2819400"/>
              <a:ext cx="15240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(920-944 mb)</a:t>
              </a:r>
              <a:endParaRPr lang="en-US" sz="200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endParaRPr>
            </a:p>
          </p:txBody>
        </p:sp>
        <p:sp>
          <p:nvSpPr>
            <p:cNvPr id="74761" name="Text Box 10"/>
            <p:cNvSpPr txBox="1">
              <a:spLocks noChangeArrowheads="1"/>
            </p:cNvSpPr>
            <p:nvPr/>
          </p:nvSpPr>
          <p:spPr bwMode="auto">
            <a:xfrm>
              <a:off x="7467600" y="2819400"/>
              <a:ext cx="15240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(&lt; 920 </a:t>
              </a:r>
              <a:r>
                <a:rPr lang="en-US" sz="1400" b="1" dirty="0" err="1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mb</a:t>
              </a:r>
              <a:r>
                <a:rPr lang="en-US" sz="1400" b="1" dirty="0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)</a:t>
              </a:r>
              <a:endParaRPr lang="en-US" sz="2000" dirty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endParaRPr>
            </a:p>
          </p:txBody>
        </p:sp>
      </p:grp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481666" y="3037024"/>
            <a:ext cx="1143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(64-82 </a:t>
            </a:r>
            <a:r>
              <a:rPr lang="en-US" sz="1400" b="1" dirty="0" err="1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kts</a:t>
            </a:r>
            <a:r>
              <a:rPr lang="en-US" sz="1400" b="1" dirty="0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)</a:t>
            </a:r>
            <a:endParaRPr lang="en-US" sz="2000" dirty="0">
              <a:solidFill>
                <a:srgbClr val="0000FF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081866" y="3037024"/>
            <a:ext cx="152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(83-95 </a:t>
            </a:r>
            <a:r>
              <a:rPr lang="en-US" sz="1400" b="1" dirty="0" err="1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kts</a:t>
            </a:r>
            <a:r>
              <a:rPr lang="en-US" sz="1400" b="1" dirty="0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)</a:t>
            </a:r>
            <a:endParaRPr lang="en-US" sz="2000" dirty="0">
              <a:solidFill>
                <a:srgbClr val="0000FF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4605866" y="3037024"/>
            <a:ext cx="152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(96-113 </a:t>
            </a:r>
            <a:r>
              <a:rPr lang="en-US" sz="1400" b="1" dirty="0" err="1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kts</a:t>
            </a:r>
            <a:r>
              <a:rPr lang="en-US" sz="1400" b="1" dirty="0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)</a:t>
            </a:r>
            <a:endParaRPr lang="en-US" sz="2000" dirty="0">
              <a:solidFill>
                <a:srgbClr val="0000FF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6206066" y="3037024"/>
            <a:ext cx="152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(114-135 </a:t>
            </a:r>
            <a:r>
              <a:rPr lang="en-US" sz="1400" b="1" dirty="0" err="1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kts</a:t>
            </a:r>
            <a:r>
              <a:rPr lang="en-US" sz="1400" b="1" dirty="0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)</a:t>
            </a:r>
            <a:endParaRPr lang="en-US" sz="2000" dirty="0">
              <a:solidFill>
                <a:srgbClr val="0000FF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501466" y="3037024"/>
            <a:ext cx="152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(&gt;135 </a:t>
            </a:r>
            <a:r>
              <a:rPr lang="en-US" sz="1400" b="1" dirty="0" err="1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kts</a:t>
            </a:r>
            <a:r>
              <a:rPr lang="en-US" sz="1400" b="1" dirty="0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)</a:t>
            </a:r>
            <a:endParaRPr lang="en-US" sz="2000" dirty="0">
              <a:solidFill>
                <a:srgbClr val="0000FF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264735"/>
      </p:ext>
    </p:extLst>
  </p:cSld>
  <p:clrMapOvr>
    <a:masterClrMapping/>
  </p:clrMapOvr>
  <p:transition advTm="496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400" dirty="0" smtClean="0"/>
              <a:t>Where do tropical storms form?</a:t>
            </a:r>
            <a:endParaRPr lang="en-US" sz="44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987060"/>
      </p:ext>
    </p:extLst>
  </p:cSld>
  <p:clrMapOvr>
    <a:masterClrMapping/>
  </p:clrMapOvr>
  <p:transition advTm="69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826576" y="1075493"/>
            <a:ext cx="5435600" cy="2508729"/>
          </a:xfrm>
        </p:spPr>
        <p:txBody>
          <a:bodyPr/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Form over tropical </a:t>
            </a:r>
            <a:r>
              <a:rPr lang="en-US" b="1" dirty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Atlantic Ocean and Caribbean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Sea,       and over tropical East Pacific</a:t>
            </a:r>
          </a:p>
          <a:p>
            <a:pPr>
              <a:lnSpc>
                <a:spcPts val="24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Propagate westward before </a:t>
            </a:r>
            <a:r>
              <a:rPr lang="en-US" b="1" dirty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turning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 northward</a:t>
            </a:r>
          </a:p>
          <a:p>
            <a:pPr>
              <a:lnSpc>
                <a:spcPts val="24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Dissipate over land or cold water</a:t>
            </a:r>
            <a:endParaRPr lang="en-US" b="1" dirty="0">
              <a:solidFill>
                <a:srgbClr val="FFFF00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Calibri"/>
              <a:ea typeface="ＭＳ Ｐゴシック" pitchFamily="-84" charset="-128"/>
              <a:cs typeface="Calibri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0" y="127003"/>
            <a:ext cx="9144000" cy="6281530"/>
            <a:chOff x="0" y="127003"/>
            <a:chExt cx="9144000" cy="628153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127003"/>
              <a:ext cx="9144000" cy="6281530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5381781" y="250613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15%</a:t>
              </a:r>
              <a:endParaRPr lang="en-US" b="1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638581" y="247387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30%</a:t>
              </a:r>
              <a:endParaRPr lang="en-US" b="1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569914" y="342862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12%</a:t>
              </a:r>
              <a:endParaRPr lang="en-US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09656" y="339155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12%</a:t>
              </a:r>
              <a:endParaRPr lang="en-US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582321" y="235693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12%</a:t>
              </a:r>
              <a:endParaRPr lang="en-US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623719" y="257555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12%</a:t>
              </a:r>
              <a:endParaRPr lang="en-US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73123" y="3325425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7</a:t>
              </a:r>
              <a:r>
                <a:rPr lang="en-US" b="1" dirty="0" smtClean="0"/>
                <a:t>%</a:t>
              </a:r>
              <a:endParaRPr lang="en-US" b="1" dirty="0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406400" y="4505695"/>
            <a:ext cx="8348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hlinkClick r:id="rId6"/>
              </a:rPr>
              <a:t>Credit: https</a:t>
            </a:r>
            <a:r>
              <a:rPr lang="en-US" sz="1600" b="1" dirty="0">
                <a:hlinkClick r:id="rId6"/>
              </a:rPr>
              <a:t>://earthobservatory.nasa.gov/images/7079/historic-tropical-cyclone-tracks</a:t>
            </a:r>
            <a:endParaRPr lang="en-US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632893" y="6344160"/>
            <a:ext cx="17119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H&amp;P: Fig. 12.01a</a:t>
            </a:r>
            <a:endParaRPr lang="en-US" sz="1600" b="1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25560"/>
      </p:ext>
    </p:extLst>
  </p:cSld>
  <p:clrMapOvr>
    <a:masterClrMapping/>
  </p:clrMapOvr>
  <p:transition advTm="979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927948"/>
            <a:ext cx="9144000" cy="4606996"/>
            <a:chOff x="0" y="1181946"/>
            <a:chExt cx="9144000" cy="460699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58442" y="1554480"/>
              <a:ext cx="4937760" cy="420624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2165" y="1554480"/>
              <a:ext cx="3566160" cy="420624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69185" y="1582702"/>
              <a:ext cx="731520" cy="42062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0877" y="1568591"/>
              <a:ext cx="640080" cy="420624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1181946"/>
              <a:ext cx="9144000" cy="457200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730956" y="4874258"/>
            <a:ext cx="65842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 smtClean="0">
                <a:solidFill>
                  <a:srgbClr val="00FFFF"/>
                </a:solidFill>
              </a:rPr>
              <a:t>Figure Credit</a:t>
            </a:r>
            <a:r>
              <a:rPr lang="en-US" sz="1400" b="1" dirty="0" smtClean="0">
                <a:solidFill>
                  <a:srgbClr val="00FFFF"/>
                </a:solidFill>
              </a:rPr>
              <a:t>:</a:t>
            </a:r>
            <a:r>
              <a:rPr lang="en-US" sz="1400" b="1" dirty="0" smtClean="0"/>
              <a:t> </a:t>
            </a:r>
            <a:r>
              <a:rPr lang="en-US" sz="1400" b="1" dirty="0" smtClean="0">
                <a:hlinkClick r:id="rId10"/>
              </a:rPr>
              <a:t>http://www.aquarius.umaine.edu/images/ed_mean_temp_sfc.jpg</a:t>
            </a:r>
            <a:endParaRPr lang="en-US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31182" y="5557336"/>
            <a:ext cx="8154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Tropical systems develop to hurricane strength where SST’s are warmer than </a:t>
            </a:r>
            <a:r>
              <a:rPr lang="en-US" sz="1600" b="1" dirty="0"/>
              <a:t>27°</a:t>
            </a:r>
            <a:r>
              <a:rPr lang="en-US" sz="1600" b="1" dirty="0" smtClean="0"/>
              <a:t>C to 28°C</a:t>
            </a:r>
            <a:endParaRPr lang="en-US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394918" y="282635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15%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170740" y="282795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30%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893079" y="335928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12%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623719" y="335928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12%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445418" y="266013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12%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233317" y="289568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12%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689379" y="3399645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7</a:t>
            </a:r>
            <a:r>
              <a:rPr lang="en-US" b="1" dirty="0" smtClean="0"/>
              <a:t>%</a:t>
            </a:r>
            <a:endParaRPr lang="en-US" b="1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30827"/>
      </p:ext>
    </p:extLst>
  </p:cSld>
  <p:clrMapOvr>
    <a:masterClrMapping/>
  </p:clrMapOvr>
  <p:transition advTm="383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826576" y="1075493"/>
            <a:ext cx="5435600" cy="2508729"/>
          </a:xfrm>
        </p:spPr>
        <p:txBody>
          <a:bodyPr/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Form over tropical </a:t>
            </a:r>
            <a:r>
              <a:rPr lang="en-US" b="1" dirty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Atlantic Ocean and Caribbean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Sea,       and over tropical East Pacific</a:t>
            </a:r>
          </a:p>
          <a:p>
            <a:pPr>
              <a:lnSpc>
                <a:spcPts val="24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Propagate westward before </a:t>
            </a:r>
            <a:r>
              <a:rPr lang="en-US" b="1" dirty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turning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 northward</a:t>
            </a:r>
          </a:p>
          <a:p>
            <a:pPr>
              <a:lnSpc>
                <a:spcPts val="24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Dissipate over land or cold water</a:t>
            </a:r>
            <a:endParaRPr lang="en-US" b="1" dirty="0">
              <a:solidFill>
                <a:srgbClr val="FFFF00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Calibri"/>
              <a:ea typeface="ＭＳ Ｐゴシック" pitchFamily="-84" charset="-128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6400" y="4505695"/>
            <a:ext cx="8348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hlinkClick r:id="rId5"/>
              </a:rPr>
              <a:t>Credit: https</a:t>
            </a:r>
            <a:r>
              <a:rPr lang="en-US" sz="1600" b="1" dirty="0">
                <a:hlinkClick r:id="rId5"/>
              </a:rPr>
              <a:t>://earthobservatory.nasa.gov/images/7079/historic-tropical-cyclone-tracks</a:t>
            </a:r>
            <a:endParaRPr lang="en-US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900699" y="5091201"/>
            <a:ext cx="78369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Overall direction of movement of tropical cyclones and names used in each ocean basin.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287868" y="1141914"/>
            <a:ext cx="8382000" cy="3975100"/>
            <a:chOff x="304801" y="887919"/>
            <a:chExt cx="8382000" cy="3975100"/>
          </a:xfrm>
        </p:grpSpPr>
        <p:pic>
          <p:nvPicPr>
            <p:cNvPr id="5" name="Picture 4" descr="H&amp;P_FIg12.1b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801" y="887919"/>
              <a:ext cx="8382000" cy="397510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892496" y="4371828"/>
              <a:ext cx="15311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/>
                <a:t>H&amp;P: Fig. </a:t>
              </a:r>
              <a:r>
                <a:rPr lang="en-US" sz="1400" b="1" dirty="0" smtClean="0"/>
                <a:t>12.01b</a:t>
              </a:r>
              <a:endParaRPr lang="en-US" sz="1400" b="1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50019" y="418309"/>
            <a:ext cx="889398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/>
              <a:t>Names of Tropical Cyclones in Each Ocean Basin</a:t>
            </a:r>
            <a:endParaRPr lang="en-US" sz="3200" b="1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185774"/>
      </p:ext>
    </p:extLst>
  </p:cSld>
  <p:clrMapOvr>
    <a:masterClrMapping/>
  </p:clrMapOvr>
  <p:transition advTm="5466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um-average_Atl_1966-2009_sm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433" y="3111500"/>
            <a:ext cx="3175000" cy="1854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65" y="1905000"/>
            <a:ext cx="4757369" cy="3949700"/>
          </a:xfrm>
          <a:prstGeom prst="rect">
            <a:avLst/>
          </a:prstGeom>
        </p:spPr>
      </p:pic>
      <p:sp>
        <p:nvSpPr>
          <p:cNvPr id="28679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5080002" y="2311397"/>
            <a:ext cx="3581400" cy="3090333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Warm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s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eason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Most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l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ikely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w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hen SST’s are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w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armest</a:t>
            </a:r>
            <a:r>
              <a:rPr lang="en-US" sz="24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-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Sept. </a:t>
            </a:r>
            <a:endParaRPr lang="en-US" sz="2400" b="1" dirty="0">
              <a:solidFill>
                <a:srgbClr val="000000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Average of ~6 Per Year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Large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 annual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v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ariability Fewer </a:t>
            </a:r>
            <a:r>
              <a:rPr lang="en-US" sz="24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in El Nino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Years More </a:t>
            </a:r>
            <a:r>
              <a:rPr lang="en-US" sz="24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in La Nina Years</a:t>
            </a:r>
          </a:p>
        </p:txBody>
      </p:sp>
      <p:sp>
        <p:nvSpPr>
          <p:cNvPr id="41989" name="Rectangle 8"/>
          <p:cNvSpPr>
            <a:spLocks noChangeArrowheads="1"/>
          </p:cNvSpPr>
          <p:nvPr/>
        </p:nvSpPr>
        <p:spPr bwMode="auto">
          <a:xfrm>
            <a:off x="499531" y="2192866"/>
            <a:ext cx="3352800" cy="651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Atlantic Basin </a:t>
            </a:r>
            <a:r>
              <a:rPr lang="en-US" b="1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H</a:t>
            </a:r>
            <a:r>
              <a:rPr lang="en-US" b="1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urricanes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Credit: </a:t>
            </a:r>
            <a:r>
              <a:rPr lang="en-US" b="1" dirty="0" err="1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iri.columbia.edu</a:t>
            </a:r>
            <a:endParaRPr lang="en-US" sz="3200" b="1" dirty="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When </a:t>
            </a:r>
            <a:r>
              <a:rPr lang="en-US" sz="36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do </a:t>
            </a:r>
            <a:r>
              <a:rPr lang="en-US" sz="36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hurricanes form?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8409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8679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3" y="2119406"/>
            <a:ext cx="4876800" cy="3204251"/>
          </a:xfrm>
          <a:prstGeom prst="rect">
            <a:avLst/>
          </a:prstGeom>
        </p:spPr>
      </p:pic>
      <p:sp>
        <p:nvSpPr>
          <p:cNvPr id="28679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5080000" y="2271803"/>
            <a:ext cx="3657600" cy="3266257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Warm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s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eason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Most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l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ikely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w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hen SST’s are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w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armest</a:t>
            </a:r>
            <a:r>
              <a:rPr lang="en-US" sz="24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-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Sept. </a:t>
            </a:r>
            <a:endParaRPr lang="en-US" sz="2400" b="1" dirty="0">
              <a:solidFill>
                <a:srgbClr val="000000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Average of ~6 Per Year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Large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 annual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v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ariability Fewer </a:t>
            </a:r>
            <a:r>
              <a:rPr lang="en-US" sz="24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in El Nino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Years More </a:t>
            </a:r>
            <a:r>
              <a:rPr lang="en-US" sz="24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in La Nina Years</a:t>
            </a:r>
          </a:p>
        </p:txBody>
      </p:sp>
      <p:sp>
        <p:nvSpPr>
          <p:cNvPr id="41989" name="Rectangle 8"/>
          <p:cNvSpPr>
            <a:spLocks noChangeArrowheads="1"/>
          </p:cNvSpPr>
          <p:nvPr/>
        </p:nvSpPr>
        <p:spPr bwMode="auto">
          <a:xfrm>
            <a:off x="355600" y="5325538"/>
            <a:ext cx="4250267" cy="651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Atlantic Basin tropical storm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  <a:hlinkClick r:id="rId6"/>
              </a:rPr>
              <a:t>https://www.nhc.noaa.gov/climo/images/peakofseason.gif</a:t>
            </a:r>
            <a:endParaRPr lang="en-US" sz="2000" b="1" dirty="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051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When </a:t>
            </a:r>
            <a:r>
              <a:rPr lang="en-US" sz="36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do Atlantic tropical storms form</a:t>
            </a:r>
            <a:r>
              <a:rPr lang="en-US" sz="36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?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701958"/>
      </p:ext>
    </p:extLst>
  </p:cSld>
  <p:clrMapOvr>
    <a:masterClrMapping/>
  </p:clrMapOvr>
  <p:transition advTm="79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867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851_2013_hurr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8301"/>
            <a:ext cx="9144000" cy="6015789"/>
          </a:xfrm>
          <a:prstGeom prst="rect">
            <a:avLst/>
          </a:prstGeom>
        </p:spPr>
      </p:pic>
      <p:sp>
        <p:nvSpPr>
          <p:cNvPr id="44037" name="Rectangle 7"/>
          <p:cNvSpPr>
            <a:spLocks noChangeArrowheads="1"/>
          </p:cNvSpPr>
          <p:nvPr/>
        </p:nvSpPr>
        <p:spPr bwMode="auto">
          <a:xfrm>
            <a:off x="2285999" y="5926890"/>
            <a:ext cx="557558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FFFF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Credit: </a:t>
            </a:r>
            <a:r>
              <a:rPr lang="en-US" sz="1400" b="1" dirty="0" smtClean="0">
                <a:solidFill>
                  <a:srgbClr val="FFFF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  <a:hlinkClick r:id="rId6"/>
              </a:rPr>
              <a:t>https://www.nhc.noaa.gov/climo/images/1851_2013_hurr_sm.jpg</a:t>
            </a:r>
            <a:endParaRPr lang="en-US" sz="2400" dirty="0">
              <a:solidFill>
                <a:srgbClr val="FFFFFF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826576" y="1075493"/>
            <a:ext cx="5435600" cy="2508729"/>
          </a:xfrm>
        </p:spPr>
        <p:txBody>
          <a:bodyPr/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Form over tropical </a:t>
            </a:r>
            <a:r>
              <a:rPr lang="en-US" b="1" dirty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Atlantic Ocean and Caribbean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Sea,       and over tropical East Pacific</a:t>
            </a:r>
          </a:p>
          <a:p>
            <a:pPr>
              <a:lnSpc>
                <a:spcPts val="24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Propagate westward before </a:t>
            </a:r>
            <a:r>
              <a:rPr lang="en-US" b="1" dirty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turning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 northward</a:t>
            </a:r>
          </a:p>
          <a:p>
            <a:pPr>
              <a:lnSpc>
                <a:spcPts val="24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Dissipate over land or cold water</a:t>
            </a:r>
            <a:endParaRPr lang="en-US" b="1" dirty="0">
              <a:solidFill>
                <a:srgbClr val="FFFF00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Calibri"/>
              <a:ea typeface="ＭＳ Ｐゴシック" pitchFamily="-84" charset="-128"/>
              <a:cs typeface="Calibri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028885"/>
      </p:ext>
    </p:extLst>
  </p:cSld>
  <p:clrMapOvr>
    <a:masterClrMapping/>
  </p:clrMapOvr>
  <p:transition advTm="6234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1357"/>
            <a:ext cx="7772400" cy="1143000"/>
          </a:xfrm>
        </p:spPr>
        <p:txBody>
          <a:bodyPr/>
          <a:lstStyle/>
          <a:p>
            <a:r>
              <a:rPr lang="en-US" sz="3600" b="1" dirty="0">
                <a:ea typeface="ＭＳ Ｐゴシック" pitchFamily="-84" charset="-128"/>
                <a:cs typeface="ＭＳ Ｐゴシック" pitchFamily="-84" charset="-128"/>
              </a:rPr>
              <a:t>Hurricane Steering</a:t>
            </a:r>
          </a:p>
        </p:txBody>
      </p:sp>
      <p:graphicFrame>
        <p:nvGraphicFramePr>
          <p:cNvPr id="460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0736139"/>
              </p:ext>
            </p:extLst>
          </p:nvPr>
        </p:nvGraphicFramePr>
        <p:xfrm>
          <a:off x="2032001" y="2154420"/>
          <a:ext cx="5067044" cy="3924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2" name="Photo Editor Photo" r:id="rId6" imgW="4734586" imgH="3666667" progId="">
                  <p:embed/>
                </p:oleObj>
              </mc:Choice>
              <mc:Fallback>
                <p:oleObj name="Photo Editor Photo" r:id="rId6" imgW="4734586" imgH="3666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2001" y="2154420"/>
                        <a:ext cx="5067044" cy="39246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4" name="Text Box 6"/>
          <p:cNvSpPr txBox="1">
            <a:spLocks noChangeArrowheads="1"/>
          </p:cNvSpPr>
          <p:nvPr/>
        </p:nvSpPr>
        <p:spPr bwMode="auto">
          <a:xfrm>
            <a:off x="3657600" y="6369757"/>
            <a:ext cx="2438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Williams, The Weather Book</a:t>
            </a:r>
            <a:endParaRPr lang="en-US" sz="240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46085" name="Text Box 8"/>
          <p:cNvSpPr txBox="1">
            <a:spLocks noChangeArrowheads="1"/>
          </p:cNvSpPr>
          <p:nvPr/>
        </p:nvSpPr>
        <p:spPr bwMode="auto">
          <a:xfrm>
            <a:off x="1219197" y="1433693"/>
            <a:ext cx="6654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Large-scale flow controls where hurricanes </a:t>
            </a:r>
            <a:r>
              <a:rPr lang="en-US" sz="2400" b="1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track.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</a:t>
            </a:r>
            <a:endParaRPr lang="en-US" sz="2400" dirty="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394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Why do hurricanes form?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138850"/>
      </p:ext>
    </p:extLst>
  </p:cSld>
  <p:clrMapOvr>
    <a:masterClrMapping/>
  </p:clrMapOvr>
  <p:transition advTm="45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541867" y="42340"/>
            <a:ext cx="8043333" cy="1143000"/>
          </a:xfrm>
        </p:spPr>
        <p:txBody>
          <a:bodyPr/>
          <a:lstStyle/>
          <a:p>
            <a:r>
              <a:rPr lang="en-US" sz="3600" b="1" dirty="0" smtClean="0">
                <a:ea typeface="ＭＳ Ｐゴシック" pitchFamily="-84" charset="-128"/>
                <a:cs typeface="ＭＳ Ｐゴシック" pitchFamily="-84" charset="-128"/>
              </a:rPr>
              <a:t>Surface Heat Flux for Hurricane Floyd</a:t>
            </a:r>
            <a:endParaRPr lang="en-US" sz="3600" b="1" dirty="0"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8294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1303867" y="1117600"/>
            <a:ext cx="6510869" cy="5208694"/>
          </a:xfrm>
        </p:spPr>
      </p:pic>
      <p:sp>
        <p:nvSpPr>
          <p:cNvPr id="82948" name="Text Box 6"/>
          <p:cNvSpPr txBox="1">
            <a:spLocks noChangeArrowheads="1"/>
          </p:cNvSpPr>
          <p:nvPr/>
        </p:nvSpPr>
        <p:spPr bwMode="auto">
          <a:xfrm>
            <a:off x="1219202" y="6326294"/>
            <a:ext cx="65108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  <a:hlinkClick r:id="rId6"/>
              </a:rPr>
              <a:t>http://orca.rsmas.miami.edu/floyd/1999091400-sh.4d-new.gif</a:t>
            </a:r>
            <a:endParaRPr lang="en-US" dirty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82949" name="Text Box 7"/>
          <p:cNvSpPr txBox="1">
            <a:spLocks noChangeArrowheads="1"/>
          </p:cNvSpPr>
          <p:nvPr/>
        </p:nvSpPr>
        <p:spPr bwMode="auto">
          <a:xfrm>
            <a:off x="1540933" y="1200696"/>
            <a:ext cx="60621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Compare Heat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Flux to </a:t>
            </a:r>
            <a:r>
              <a:rPr lang="en-US" sz="20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345 W/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m</a:t>
            </a:r>
            <a:r>
              <a:rPr lang="en-US" sz="2000" baseline="300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2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and </a:t>
            </a:r>
            <a:r>
              <a:rPr lang="en-US" sz="20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1380 W/m</a:t>
            </a:r>
            <a:r>
              <a:rPr lang="en-US" sz="2000" baseline="300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2</a:t>
            </a:r>
            <a:endParaRPr lang="en-US" sz="2000" dirty="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591627"/>
      </p:ext>
    </p:extLst>
  </p:cSld>
  <p:clrMapOvr>
    <a:masterClrMapping/>
  </p:clrMapOvr>
  <p:transition advTm="8871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7734"/>
            <a:ext cx="7772400" cy="1143000"/>
          </a:xfrm>
        </p:spPr>
        <p:txBody>
          <a:bodyPr/>
          <a:lstStyle/>
          <a:p>
            <a:r>
              <a:rPr lang="en-US" sz="4000" b="1" dirty="0">
                <a:ea typeface="ＭＳ Ｐゴシック" pitchFamily="-84" charset="-128"/>
                <a:cs typeface="ＭＳ Ｐゴシック" pitchFamily="-84" charset="-128"/>
              </a:rPr>
              <a:t>Hurricanes as Heat Engines</a:t>
            </a:r>
            <a:endParaRPr lang="en-US" sz="2800" b="1" dirty="0"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80899" name="Picture 8" descr="carnot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93" t="4678" r="9134" b="2473"/>
          <a:stretch>
            <a:fillRect/>
          </a:stretch>
        </p:blipFill>
        <p:spPr bwMode="auto">
          <a:xfrm>
            <a:off x="2654425" y="2302935"/>
            <a:ext cx="5029200" cy="3277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9" name="Text Box 9"/>
          <p:cNvSpPr txBox="1">
            <a:spLocks noChangeArrowheads="1"/>
          </p:cNvSpPr>
          <p:nvPr/>
        </p:nvSpPr>
        <p:spPr bwMode="auto">
          <a:xfrm>
            <a:off x="4483224" y="4465136"/>
            <a:ext cx="22227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FF330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charset="0"/>
                <a:ea typeface="ＭＳ Ｐゴシック" pitchFamily="-84" charset="-128"/>
                <a:cs typeface="ＭＳ Ｐゴシック" pitchFamily="-84" charset="-128"/>
              </a:rPr>
              <a:t>WARM REGION</a:t>
            </a:r>
          </a:p>
        </p:txBody>
      </p:sp>
      <p:sp>
        <p:nvSpPr>
          <p:cNvPr id="87050" name="Rectangle 10"/>
          <p:cNvSpPr>
            <a:spLocks noChangeArrowheads="1"/>
          </p:cNvSpPr>
          <p:nvPr/>
        </p:nvSpPr>
        <p:spPr bwMode="auto">
          <a:xfrm>
            <a:off x="4578475" y="2788736"/>
            <a:ext cx="21329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3333CC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charset="0"/>
                <a:ea typeface="ＭＳ Ｐゴシック" pitchFamily="-84" charset="-128"/>
                <a:cs typeface="ＭＳ Ｐゴシック" pitchFamily="-84" charset="-128"/>
              </a:rPr>
              <a:t>COOL REGION</a:t>
            </a:r>
          </a:p>
        </p:txBody>
      </p:sp>
      <p:sp>
        <p:nvSpPr>
          <p:cNvPr id="80902" name="Text Box 11"/>
          <p:cNvSpPr txBox="1">
            <a:spLocks noChangeArrowheads="1"/>
          </p:cNvSpPr>
          <p:nvPr/>
        </p:nvSpPr>
        <p:spPr bwMode="auto">
          <a:xfrm>
            <a:off x="6324600" y="4944534"/>
            <a:ext cx="108517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(</a:t>
            </a:r>
            <a:r>
              <a:rPr lang="en-US" sz="1200" b="1" dirty="0" smtClean="0">
                <a:solidFill>
                  <a:srgbClr val="000000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Emanuel)</a:t>
            </a:r>
            <a:endParaRPr lang="en-US" sz="1200" b="1" dirty="0">
              <a:solidFill>
                <a:srgbClr val="000000"/>
              </a:solidFill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80903" name="Text Box 12"/>
          <p:cNvSpPr txBox="1">
            <a:spLocks noChangeArrowheads="1"/>
          </p:cNvSpPr>
          <p:nvPr/>
        </p:nvSpPr>
        <p:spPr bwMode="auto">
          <a:xfrm>
            <a:off x="1536805" y="4905403"/>
            <a:ext cx="10858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 i="1" dirty="0">
                <a:solidFill>
                  <a:srgbClr val="000000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Surface</a:t>
            </a:r>
          </a:p>
        </p:txBody>
      </p:sp>
      <p:sp>
        <p:nvSpPr>
          <p:cNvPr id="80904" name="Text Box 13"/>
          <p:cNvSpPr txBox="1">
            <a:spLocks noChangeArrowheads="1"/>
          </p:cNvSpPr>
          <p:nvPr/>
        </p:nvSpPr>
        <p:spPr bwMode="auto">
          <a:xfrm>
            <a:off x="1066800" y="2531536"/>
            <a:ext cx="15558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 i="1" dirty="0">
                <a:solidFill>
                  <a:srgbClr val="000000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Tropopause</a:t>
            </a:r>
          </a:p>
        </p:txBody>
      </p:sp>
      <p:sp>
        <p:nvSpPr>
          <p:cNvPr id="87054" name="Text Box 14"/>
          <p:cNvSpPr txBox="1">
            <a:spLocks noChangeArrowheads="1"/>
          </p:cNvSpPr>
          <p:nvPr/>
        </p:nvSpPr>
        <p:spPr bwMode="auto">
          <a:xfrm rot="-4203402">
            <a:off x="2698875" y="2941111"/>
            <a:ext cx="1771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FFFF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charset="0"/>
                <a:ea typeface="ＭＳ Ｐゴシック" pitchFamily="-84" charset="-128"/>
                <a:cs typeface="ＭＳ Ｐゴシック" pitchFamily="-84" charset="-128"/>
              </a:rPr>
              <a:t>LATENT HEAT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FFFF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charset="0"/>
                <a:ea typeface="ＭＳ Ｐゴシック" pitchFamily="-84" charset="-128"/>
                <a:cs typeface="ＭＳ Ｐゴシック" pitchFamily="-84" charset="-128"/>
              </a:rPr>
              <a:t>RELEASE</a:t>
            </a:r>
          </a:p>
        </p:txBody>
      </p:sp>
      <p:sp>
        <p:nvSpPr>
          <p:cNvPr id="80906" name="Text Box 15"/>
          <p:cNvSpPr txBox="1">
            <a:spLocks noChangeArrowheads="1"/>
          </p:cNvSpPr>
          <p:nvPr/>
        </p:nvSpPr>
        <p:spPr bwMode="auto">
          <a:xfrm>
            <a:off x="482601" y="5359401"/>
            <a:ext cx="818162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 u="sng" dirty="0">
                <a:solidFill>
                  <a:srgbClr val="000000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In the hurricane</a:t>
            </a:r>
            <a:r>
              <a:rPr lang="en-US" b="1" dirty="0">
                <a:solidFill>
                  <a:srgbClr val="000000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: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FF3300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Warming </a:t>
            </a:r>
            <a:r>
              <a:rPr lang="en-US" b="1" dirty="0">
                <a:solidFill>
                  <a:srgbClr val="FF3300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region = warm </a:t>
            </a:r>
            <a:r>
              <a:rPr lang="en-US" b="1" dirty="0" smtClean="0">
                <a:solidFill>
                  <a:srgbClr val="FF3300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moist </a:t>
            </a:r>
            <a:r>
              <a:rPr lang="en-US" b="1" dirty="0">
                <a:solidFill>
                  <a:srgbClr val="FF3300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air above </a:t>
            </a:r>
            <a:r>
              <a:rPr lang="en-US" b="1" dirty="0" smtClean="0">
                <a:solidFill>
                  <a:srgbClr val="FF3300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ocean surface (the fuel intake)</a:t>
            </a:r>
            <a:endParaRPr lang="en-US" b="1" dirty="0">
              <a:solidFill>
                <a:srgbClr val="FF3300"/>
              </a:solidFill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3333CC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Cooling </a:t>
            </a:r>
            <a:r>
              <a:rPr lang="en-US" b="1" dirty="0">
                <a:solidFill>
                  <a:srgbClr val="3333CC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region = cold cloud top (the exhaust)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Energy </a:t>
            </a:r>
            <a:r>
              <a:rPr lang="en-US" b="1" dirty="0" smtClean="0">
                <a:solidFill>
                  <a:srgbClr val="000000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conversion to KE takes place by </a:t>
            </a:r>
            <a:r>
              <a:rPr lang="en-US" b="1" dirty="0">
                <a:solidFill>
                  <a:srgbClr val="000000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latent heat release in the cloud.</a:t>
            </a:r>
          </a:p>
        </p:txBody>
      </p:sp>
      <p:sp>
        <p:nvSpPr>
          <p:cNvPr id="80907" name="Text Box 16"/>
          <p:cNvSpPr txBox="1">
            <a:spLocks noChangeArrowheads="1"/>
          </p:cNvSpPr>
          <p:nvPr/>
        </p:nvSpPr>
        <p:spPr bwMode="auto">
          <a:xfrm>
            <a:off x="533400" y="1169461"/>
            <a:ext cx="8153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When heat is transferred from a warm region to a cool region, some of that energy is converted to do mechanical work —&gt;           It generates kinetic energy…the energy of macroscopic motion.</a:t>
            </a:r>
          </a:p>
        </p:txBody>
      </p:sp>
      <p:sp>
        <p:nvSpPr>
          <p:cNvPr id="80908" name="AutoShape 20"/>
          <p:cNvSpPr>
            <a:spLocks/>
          </p:cNvSpPr>
          <p:nvPr/>
        </p:nvSpPr>
        <p:spPr bwMode="auto">
          <a:xfrm>
            <a:off x="4624335" y="3485441"/>
            <a:ext cx="2600554" cy="1077218"/>
          </a:xfrm>
          <a:prstGeom prst="callout2">
            <a:avLst>
              <a:gd name="adj1" fmla="val 47745"/>
              <a:gd name="adj2" fmla="val 4832"/>
              <a:gd name="adj3" fmla="val 59805"/>
              <a:gd name="adj4" fmla="val -11331"/>
              <a:gd name="adj5" fmla="val 130748"/>
              <a:gd name="adj6" fmla="val -18752"/>
            </a:avLst>
          </a:prstGeom>
          <a:noFill/>
          <a:ln w="28575" cmpd="sng">
            <a:solidFill>
              <a:schemeClr val="bg1"/>
            </a:solidFill>
            <a:miter lim="800000"/>
            <a:headEnd/>
            <a:tailEnd type="arrow" w="med" len="med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FF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I</a:t>
            </a:r>
            <a:r>
              <a:rPr lang="en-US" sz="1600" b="1" dirty="0" smtClean="0">
                <a:solidFill>
                  <a:srgbClr val="FFFF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sothermal </a:t>
            </a:r>
            <a:r>
              <a:rPr lang="en-US" sz="1600" b="1" dirty="0">
                <a:solidFill>
                  <a:srgbClr val="FFFF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E</a:t>
            </a:r>
            <a:r>
              <a:rPr lang="en-US" sz="1600" b="1" dirty="0" smtClean="0">
                <a:solidFill>
                  <a:srgbClr val="FFFF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xpansion </a:t>
            </a:r>
          </a:p>
          <a:p>
            <a:pPr algn="ctr" defTabSz="914400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FFFF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SLP </a:t>
            </a:r>
            <a:r>
              <a:rPr lang="en-US" sz="1600" b="1" dirty="0">
                <a:solidFill>
                  <a:srgbClr val="FFFF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at A &gt; </a:t>
            </a:r>
            <a:r>
              <a:rPr lang="en-US" sz="1600" b="1" dirty="0" smtClean="0">
                <a:solidFill>
                  <a:srgbClr val="FFFF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SLP at B</a:t>
            </a: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FF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p</a:t>
            </a:r>
            <a:r>
              <a:rPr lang="en-US" sz="1600" b="1" dirty="0" smtClean="0">
                <a:solidFill>
                  <a:srgbClr val="FFFF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ressure drop equivalent of air parcel rising up to 1 km</a:t>
            </a:r>
            <a:endParaRPr lang="en-US" sz="2400" dirty="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6467" y="6439760"/>
            <a:ext cx="8090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hlinkClick r:id="rId4"/>
              </a:rPr>
              <a:t>Figure credit: https://physicstoday.scitation.org/doi/10.1063/1.2349743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2548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What environmental ingredients are needed to make a hurricane?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101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8225"/>
            <a:ext cx="77724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How do hurricanes form? </a:t>
            </a:r>
            <a:br>
              <a:rPr lang="en-US" sz="32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2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Necessary conditions</a:t>
            </a:r>
            <a:endParaRPr lang="en-US" sz="32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50179" name="Picture 3" descr="~AUT000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725" y="1295400"/>
            <a:ext cx="4562475" cy="5334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2055813" y="6270625"/>
            <a:ext cx="2438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Williams, The Weather Book</a:t>
            </a:r>
            <a:endParaRPr lang="en-US" sz="240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84326" name="Rectangle 6"/>
          <p:cNvSpPr>
            <a:spLocks noChangeArrowheads="1"/>
          </p:cNvSpPr>
          <p:nvPr/>
        </p:nvSpPr>
        <p:spPr bwMode="auto">
          <a:xfrm>
            <a:off x="4693179" y="1200505"/>
            <a:ext cx="44958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defTabSz="914400" eaLnBrk="0" fontAlgn="base" hangingPunct="0">
              <a:spcBef>
                <a:spcPts val="150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6) </a:t>
            </a:r>
            <a:r>
              <a:rPr lang="en-US" sz="26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Diverging </a:t>
            </a:r>
            <a:r>
              <a:rPr lang="en-US" sz="26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Winds Aloft </a:t>
            </a:r>
          </a:p>
          <a:p>
            <a:pPr marL="342900" indent="-342900" defTabSz="914400" eaLnBrk="0" fontAlgn="base" hangingPunct="0">
              <a:spcBef>
                <a:spcPts val="1500"/>
              </a:spcBef>
              <a:spcAft>
                <a:spcPct val="0"/>
              </a:spcAft>
            </a:pPr>
            <a:r>
              <a:rPr lang="en-US" sz="26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5) Weak </a:t>
            </a:r>
            <a:r>
              <a:rPr lang="en-US" sz="26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Vertical Wind Shear Shear Shreds Storm Apart</a:t>
            </a:r>
          </a:p>
          <a:p>
            <a:pPr marL="342900" indent="-342900" defTabSz="914400" eaLnBrk="0" fontAlgn="base" hangingPunct="0">
              <a:spcBef>
                <a:spcPts val="1500"/>
              </a:spcBef>
              <a:spcAft>
                <a:spcPct val="0"/>
              </a:spcAft>
            </a:pPr>
            <a:r>
              <a:rPr lang="en-US" sz="26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4) Humid Air Mid-Troposphere  </a:t>
            </a:r>
          </a:p>
          <a:p>
            <a:pPr marL="342900" indent="-342900" defTabSz="914400" eaLnBrk="0" fontAlgn="base" hangingPunct="0">
              <a:spcBef>
                <a:spcPts val="1500"/>
              </a:spcBef>
              <a:spcAft>
                <a:spcPct val="0"/>
              </a:spcAft>
            </a:pPr>
            <a:r>
              <a:rPr lang="en-US" sz="26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3) Conditionally </a:t>
            </a:r>
            <a:r>
              <a:rPr lang="en-US" sz="26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Unstable Air </a:t>
            </a:r>
            <a:r>
              <a:rPr lang="en-US" sz="26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Supports </a:t>
            </a:r>
            <a:r>
              <a:rPr lang="en-US" sz="26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Deep Convection</a:t>
            </a:r>
          </a:p>
          <a:p>
            <a:pPr marL="342900" indent="-342900" defTabSz="914400" eaLnBrk="0" fontAlgn="base" hangingPunct="0">
              <a:spcBef>
                <a:spcPts val="1500"/>
              </a:spcBef>
              <a:spcAft>
                <a:spcPct val="0"/>
              </a:spcAft>
            </a:pPr>
            <a:r>
              <a:rPr lang="en-US" sz="26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2) Converging </a:t>
            </a:r>
            <a:r>
              <a:rPr lang="en-US" sz="26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Surface Winds Seedling Low Required</a:t>
            </a:r>
          </a:p>
          <a:p>
            <a:pPr marL="342900" indent="-342900" defTabSz="914400" eaLnBrk="0" fontAlgn="base" hangingPunct="0">
              <a:spcBef>
                <a:spcPts val="1500"/>
              </a:spcBef>
              <a:spcAft>
                <a:spcPct val="0"/>
              </a:spcAft>
            </a:pPr>
            <a:r>
              <a:rPr lang="en-US" sz="26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1) Warm </a:t>
            </a:r>
            <a:r>
              <a:rPr lang="en-US" sz="26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Water with T </a:t>
            </a:r>
            <a:r>
              <a:rPr lang="en-US" sz="2600" b="1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≥</a:t>
            </a:r>
            <a:r>
              <a:rPr lang="en-US" sz="26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26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27</a:t>
            </a:r>
            <a:r>
              <a:rPr lang="en-US" sz="2600" baseline="400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o</a:t>
            </a:r>
            <a:r>
              <a:rPr lang="en-US" sz="26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C</a:t>
            </a:r>
            <a:r>
              <a:rPr lang="en-US" sz="26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26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Deep Warmth </a:t>
            </a:r>
            <a:r>
              <a:rPr lang="en-US" sz="2600" b="1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&gt;</a:t>
            </a:r>
            <a:r>
              <a:rPr lang="en-US" sz="26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26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50 m or more</a:t>
            </a:r>
            <a:endParaRPr lang="en-US" sz="2600" dirty="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23556" y="6197604"/>
            <a:ext cx="36688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hlinkClick r:id="rId7"/>
              </a:rPr>
              <a:t>Katrina Formation from Nat Geo</a:t>
            </a:r>
            <a:endParaRPr lang="en-US" sz="2000" dirty="0"/>
          </a:p>
        </p:txBody>
      </p:sp>
      <p:grpSp>
        <p:nvGrpSpPr>
          <p:cNvPr id="4" name="Group 3"/>
          <p:cNvGrpSpPr/>
          <p:nvPr/>
        </p:nvGrpSpPr>
        <p:grpSpPr>
          <a:xfrm>
            <a:off x="4679222" y="2221471"/>
            <a:ext cx="500909" cy="4077731"/>
            <a:chOff x="4730021" y="2255337"/>
            <a:chExt cx="500909" cy="4077731"/>
          </a:xfrm>
        </p:grpSpPr>
        <p:sp>
          <p:nvSpPr>
            <p:cNvPr id="3" name="TextBox 2"/>
            <p:cNvSpPr txBox="1"/>
            <p:nvPr/>
          </p:nvSpPr>
          <p:spPr>
            <a:xfrm>
              <a:off x="4730021" y="5809848"/>
              <a:ext cx="4924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  <a:sym typeface="Zapf Dingbats"/>
                </a:rPr>
                <a:t>✔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38487" y="2255337"/>
              <a:ext cx="4924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  <a:sym typeface="Zapf Dingbats"/>
                </a:rPr>
                <a:t>✔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10439" y="6565445"/>
            <a:ext cx="85504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hlinkClick r:id="rId7"/>
              </a:rPr>
              <a:t>http://video.nationalgeographic.com/video/environment/environment-natural-disasters/hurricanes/katrina-formation/</a:t>
            </a:r>
            <a:endParaRPr lang="en-US" sz="1400" dirty="0"/>
          </a:p>
        </p:txBody>
      </p: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3238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What </a:t>
            </a:r>
            <a:r>
              <a:rPr lang="en-US" sz="3600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is the structure of hurricanes?</a:t>
            </a:r>
            <a:endParaRPr lang="en-US" sz="3600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sz="240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8596"/>
      </p:ext>
    </p:extLst>
  </p:cSld>
  <p:clrMapOvr>
    <a:masterClrMapping/>
  </p:clrMapOvr>
  <p:transition advTm="67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4" b="3000"/>
          <a:stretch/>
        </p:blipFill>
        <p:spPr>
          <a:xfrm>
            <a:off x="0" y="131231"/>
            <a:ext cx="9144000" cy="6629400"/>
          </a:xfrm>
          <a:prstGeom prst="rect">
            <a:avLst/>
          </a:prstGeom>
        </p:spPr>
      </p:pic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Hurricane</a:t>
            </a:r>
            <a:r>
              <a:rPr lang="en-US" sz="32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Structure</a:t>
            </a:r>
            <a:br>
              <a:rPr lang="en-US" sz="32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2800" b="1" i="1" dirty="0" err="1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Rainbands</a:t>
            </a:r>
            <a:r>
              <a:rPr lang="en-US" sz="2800" b="1" i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 spiral inward</a:t>
            </a:r>
            <a:endParaRPr lang="en-US" sz="2800" b="1" i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1016000" y="4863405"/>
            <a:ext cx="2717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b="1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pitchFamily="-84" charset="-128"/>
                <a:cs typeface="ＭＳ Ｐゴシック" pitchFamily="-84" charset="-128"/>
              </a:rPr>
              <a:t>Surface winds spiral inward </a:t>
            </a:r>
            <a:r>
              <a:rPr lang="en-US" sz="2400" b="1" dirty="0" smtClean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pitchFamily="-84" charset="-128"/>
                <a:cs typeface="ＭＳ Ｐゴシック" pitchFamily="-84" charset="-128"/>
              </a:rPr>
              <a:t>counterclockwise in “</a:t>
            </a:r>
            <a:r>
              <a:rPr lang="en-US" sz="2400" b="1" dirty="0" err="1" smtClean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pitchFamily="-84" charset="-128"/>
                <a:cs typeface="ＭＳ Ｐゴシック" pitchFamily="-84" charset="-128"/>
              </a:rPr>
              <a:t>rainbands</a:t>
            </a:r>
            <a:r>
              <a:rPr lang="en-US" sz="2400" b="1" dirty="0" smtClean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pitchFamily="-84" charset="-128"/>
                <a:cs typeface="ＭＳ Ｐゴシック" pitchFamily="-84" charset="-128"/>
              </a:rPr>
              <a:t>”</a:t>
            </a:r>
            <a:endParaRPr lang="en-US" sz="2400" b="1" dirty="0">
              <a:ln>
                <a:solidFill>
                  <a:srgbClr val="FFFFFF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1230313" y="1514475"/>
            <a:ext cx="65214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b="1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pitchFamily="-84" charset="-128"/>
                <a:cs typeface="ＭＳ Ｐゴシック" pitchFamily="-84" charset="-128"/>
              </a:rPr>
              <a:t>Winds aloft spiral outward clockwise</a:t>
            </a:r>
            <a:endParaRPr lang="en-US" sz="2400" dirty="0">
              <a:ln>
                <a:solidFill>
                  <a:srgbClr val="FFFFFF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219200" y="3110805"/>
            <a:ext cx="28194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b="1" dirty="0" err="1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pitchFamily="-84" charset="-128"/>
                <a:cs typeface="ＭＳ Ｐゴシック" pitchFamily="-84" charset="-128"/>
              </a:rPr>
              <a:t>Eyewall</a:t>
            </a:r>
            <a:r>
              <a:rPr lang="en-US" sz="2400" b="1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pitchFamily="-84" charset="-128"/>
                <a:cs typeface="ＭＳ Ｐゴシック" pitchFamily="-84" charset="-128"/>
              </a:rPr>
              <a:t> winds spiral upward counterclockwise</a:t>
            </a:r>
            <a:endParaRPr lang="en-US" sz="2400" dirty="0">
              <a:ln>
                <a:solidFill>
                  <a:srgbClr val="FFFFFF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5334001" y="3124200"/>
            <a:ext cx="2184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b="1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pitchFamily="-84" charset="-128"/>
                <a:cs typeface="ＭＳ Ｐゴシック" pitchFamily="-84" charset="-128"/>
              </a:rPr>
              <a:t>Winds inside eye </a:t>
            </a:r>
            <a:r>
              <a:rPr lang="en-US" sz="2400" b="1" dirty="0" smtClean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pitchFamily="-84" charset="-128"/>
                <a:cs typeface="ＭＳ Ｐゴシック" pitchFamily="-84" charset="-128"/>
              </a:rPr>
              <a:t>sink</a:t>
            </a:r>
            <a:endParaRPr lang="en-US" sz="2400" dirty="0">
              <a:ln>
                <a:solidFill>
                  <a:srgbClr val="FFFFFF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0491" name="Line 11"/>
          <p:cNvSpPr>
            <a:spLocks noChangeShapeType="1"/>
          </p:cNvSpPr>
          <p:nvPr/>
        </p:nvSpPr>
        <p:spPr bwMode="auto">
          <a:xfrm>
            <a:off x="3810000" y="3962400"/>
            <a:ext cx="914400" cy="1524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0492" name="Line 12"/>
          <p:cNvSpPr>
            <a:spLocks noChangeShapeType="1"/>
          </p:cNvSpPr>
          <p:nvPr/>
        </p:nvSpPr>
        <p:spPr bwMode="auto">
          <a:xfrm rot="21176689" flipH="1" flipV="1">
            <a:off x="4737845" y="3333588"/>
            <a:ext cx="847577" cy="271177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6361113" y="6400946"/>
            <a:ext cx="27828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  <a:ea typeface="ＭＳ Ｐゴシック" pitchFamily="-84" charset="-128"/>
                <a:cs typeface="ＭＳ Ｐゴシック" pitchFamily="-84" charset="-128"/>
              </a:rPr>
              <a:t>Ahrens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16135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32" b="-432"/>
          <a:stretch/>
        </p:blipFill>
        <p:spPr>
          <a:xfrm>
            <a:off x="1475429" y="1783080"/>
            <a:ext cx="6373172" cy="5096932"/>
          </a:xfrm>
          <a:prstGeom prst="rect">
            <a:avLst/>
          </a:prstGeom>
        </p:spPr>
      </p:pic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54002"/>
            <a:ext cx="7772400" cy="711200"/>
          </a:xfrm>
        </p:spPr>
        <p:txBody>
          <a:bodyPr/>
          <a:lstStyle/>
          <a:p>
            <a:r>
              <a:rPr lang="en-US" sz="3200" b="1" dirty="0">
                <a:ea typeface="ＭＳ Ｐゴシック" pitchFamily="-84" charset="-128"/>
                <a:cs typeface="ＭＳ Ｐゴシック" pitchFamily="-84" charset="-128"/>
              </a:rPr>
              <a:t>Thermal Structure of </a:t>
            </a:r>
            <a:r>
              <a:rPr lang="en-US" sz="3200" b="1" dirty="0" smtClean="0">
                <a:ea typeface="ＭＳ Ｐゴシック" pitchFamily="-84" charset="-128"/>
                <a:cs typeface="ＭＳ Ｐゴシック" pitchFamily="-84" charset="-128"/>
              </a:rPr>
              <a:t>Hurricanes</a:t>
            </a:r>
            <a:endParaRPr lang="en-US" sz="3200" b="1" dirty="0"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62468" name="Freeform 4"/>
          <p:cNvSpPr>
            <a:spLocks/>
          </p:cNvSpPr>
          <p:nvPr/>
        </p:nvSpPr>
        <p:spPr bwMode="auto">
          <a:xfrm>
            <a:off x="3856038" y="2044700"/>
            <a:ext cx="569912" cy="3984625"/>
          </a:xfrm>
          <a:custGeom>
            <a:avLst/>
            <a:gdLst>
              <a:gd name="T0" fmla="*/ 0 w 359"/>
              <a:gd name="T1" fmla="*/ 0 h 2510"/>
              <a:gd name="T2" fmla="*/ 2147483647 w 359"/>
              <a:gd name="T3" fmla="*/ 2147483647 h 2510"/>
              <a:gd name="T4" fmla="*/ 2147483647 w 359"/>
              <a:gd name="T5" fmla="*/ 2147483647 h 2510"/>
              <a:gd name="T6" fmla="*/ 2147483647 w 359"/>
              <a:gd name="T7" fmla="*/ 2147483647 h 2510"/>
              <a:gd name="T8" fmla="*/ 2147483647 w 359"/>
              <a:gd name="T9" fmla="*/ 2147483647 h 2510"/>
              <a:gd name="T10" fmla="*/ 2147483647 w 359"/>
              <a:gd name="T11" fmla="*/ 2147483647 h 2510"/>
              <a:gd name="T12" fmla="*/ 2147483647 w 359"/>
              <a:gd name="T13" fmla="*/ 2147483647 h 2510"/>
              <a:gd name="T14" fmla="*/ 2147483647 w 359"/>
              <a:gd name="T15" fmla="*/ 2147483647 h 25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59"/>
              <a:gd name="T25" fmla="*/ 0 h 2510"/>
              <a:gd name="T26" fmla="*/ 359 w 359"/>
              <a:gd name="T27" fmla="*/ 2510 h 251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59" h="2510">
                <a:moveTo>
                  <a:pt x="0" y="0"/>
                </a:moveTo>
                <a:cubicBezTo>
                  <a:pt x="20" y="25"/>
                  <a:pt x="80" y="87"/>
                  <a:pt x="115" y="152"/>
                </a:cubicBezTo>
                <a:cubicBezTo>
                  <a:pt x="150" y="217"/>
                  <a:pt x="183" y="299"/>
                  <a:pt x="211" y="392"/>
                </a:cubicBezTo>
                <a:cubicBezTo>
                  <a:pt x="239" y="485"/>
                  <a:pt x="265" y="603"/>
                  <a:pt x="286" y="710"/>
                </a:cubicBezTo>
                <a:cubicBezTo>
                  <a:pt x="307" y="817"/>
                  <a:pt x="326" y="909"/>
                  <a:pt x="337" y="1032"/>
                </a:cubicBezTo>
                <a:cubicBezTo>
                  <a:pt x="348" y="1155"/>
                  <a:pt x="352" y="1283"/>
                  <a:pt x="355" y="1448"/>
                </a:cubicBezTo>
                <a:cubicBezTo>
                  <a:pt x="358" y="1613"/>
                  <a:pt x="354" y="1847"/>
                  <a:pt x="355" y="2024"/>
                </a:cubicBezTo>
                <a:cubicBezTo>
                  <a:pt x="356" y="2201"/>
                  <a:pt x="358" y="2409"/>
                  <a:pt x="359" y="2510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62469" name="Freeform 5"/>
          <p:cNvSpPr>
            <a:spLocks/>
          </p:cNvSpPr>
          <p:nvPr/>
        </p:nvSpPr>
        <p:spPr bwMode="auto">
          <a:xfrm flipH="1">
            <a:off x="4764088" y="2046288"/>
            <a:ext cx="569912" cy="3984625"/>
          </a:xfrm>
          <a:custGeom>
            <a:avLst/>
            <a:gdLst>
              <a:gd name="T0" fmla="*/ 0 w 359"/>
              <a:gd name="T1" fmla="*/ 0 h 2510"/>
              <a:gd name="T2" fmla="*/ 2147483647 w 359"/>
              <a:gd name="T3" fmla="*/ 2147483647 h 2510"/>
              <a:gd name="T4" fmla="*/ 2147483647 w 359"/>
              <a:gd name="T5" fmla="*/ 2147483647 h 2510"/>
              <a:gd name="T6" fmla="*/ 2147483647 w 359"/>
              <a:gd name="T7" fmla="*/ 2147483647 h 2510"/>
              <a:gd name="T8" fmla="*/ 2147483647 w 359"/>
              <a:gd name="T9" fmla="*/ 2147483647 h 2510"/>
              <a:gd name="T10" fmla="*/ 2147483647 w 359"/>
              <a:gd name="T11" fmla="*/ 2147483647 h 2510"/>
              <a:gd name="T12" fmla="*/ 2147483647 w 359"/>
              <a:gd name="T13" fmla="*/ 2147483647 h 2510"/>
              <a:gd name="T14" fmla="*/ 2147483647 w 359"/>
              <a:gd name="T15" fmla="*/ 2147483647 h 25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59"/>
              <a:gd name="T25" fmla="*/ 0 h 2510"/>
              <a:gd name="T26" fmla="*/ 359 w 359"/>
              <a:gd name="T27" fmla="*/ 2510 h 251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59" h="2510">
                <a:moveTo>
                  <a:pt x="0" y="0"/>
                </a:moveTo>
                <a:cubicBezTo>
                  <a:pt x="20" y="25"/>
                  <a:pt x="80" y="87"/>
                  <a:pt x="115" y="152"/>
                </a:cubicBezTo>
                <a:cubicBezTo>
                  <a:pt x="150" y="217"/>
                  <a:pt x="183" y="299"/>
                  <a:pt x="211" y="392"/>
                </a:cubicBezTo>
                <a:cubicBezTo>
                  <a:pt x="239" y="485"/>
                  <a:pt x="265" y="603"/>
                  <a:pt x="286" y="710"/>
                </a:cubicBezTo>
                <a:cubicBezTo>
                  <a:pt x="307" y="817"/>
                  <a:pt x="326" y="909"/>
                  <a:pt x="337" y="1032"/>
                </a:cubicBezTo>
                <a:cubicBezTo>
                  <a:pt x="348" y="1155"/>
                  <a:pt x="352" y="1283"/>
                  <a:pt x="355" y="1448"/>
                </a:cubicBezTo>
                <a:cubicBezTo>
                  <a:pt x="358" y="1613"/>
                  <a:pt x="354" y="1847"/>
                  <a:pt x="355" y="2024"/>
                </a:cubicBezTo>
                <a:cubicBezTo>
                  <a:pt x="356" y="2201"/>
                  <a:pt x="358" y="2409"/>
                  <a:pt x="359" y="2510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5562600" y="6542088"/>
            <a:ext cx="2286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dirty="0" err="1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Aguado</a:t>
            </a:r>
            <a:r>
              <a:rPr lang="en-US" sz="1400" b="1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and </a:t>
            </a:r>
            <a:r>
              <a:rPr lang="en-US" sz="1400" b="1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Burt 6</a:t>
            </a:r>
            <a:r>
              <a:rPr lang="en-US" sz="1400" b="1" baseline="300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th</a:t>
            </a:r>
            <a:endParaRPr lang="en-US" sz="2400" dirty="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62471" name="Freeform 5"/>
          <p:cNvSpPr>
            <a:spLocks/>
          </p:cNvSpPr>
          <p:nvPr/>
        </p:nvSpPr>
        <p:spPr bwMode="auto">
          <a:xfrm flipH="1">
            <a:off x="5145088" y="3048000"/>
            <a:ext cx="115887" cy="2857500"/>
          </a:xfrm>
          <a:custGeom>
            <a:avLst/>
            <a:gdLst>
              <a:gd name="T0" fmla="*/ 0 w 73"/>
              <a:gd name="T1" fmla="*/ 0 h 1800"/>
              <a:gd name="T2" fmla="*/ 128526620 w 73"/>
              <a:gd name="T3" fmla="*/ 811490313 h 1800"/>
              <a:gd name="T4" fmla="*/ 173889237 w 73"/>
              <a:gd name="T5" fmla="*/ 1859875313 h 1800"/>
              <a:gd name="T6" fmla="*/ 173889237 w 73"/>
              <a:gd name="T7" fmla="*/ 2147483647 h 1800"/>
              <a:gd name="T8" fmla="*/ 183969819 w 73"/>
              <a:gd name="T9" fmla="*/ 2147483647 h 18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"/>
              <a:gd name="T16" fmla="*/ 0 h 1800"/>
              <a:gd name="T17" fmla="*/ 73 w 73"/>
              <a:gd name="T18" fmla="*/ 1800 h 18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" h="1800">
                <a:moveTo>
                  <a:pt x="0" y="0"/>
                </a:moveTo>
                <a:cubicBezTo>
                  <a:pt x="21" y="107"/>
                  <a:pt x="40" y="199"/>
                  <a:pt x="51" y="322"/>
                </a:cubicBezTo>
                <a:cubicBezTo>
                  <a:pt x="62" y="445"/>
                  <a:pt x="66" y="573"/>
                  <a:pt x="69" y="738"/>
                </a:cubicBezTo>
                <a:cubicBezTo>
                  <a:pt x="72" y="903"/>
                  <a:pt x="68" y="1137"/>
                  <a:pt x="69" y="1314"/>
                </a:cubicBezTo>
                <a:cubicBezTo>
                  <a:pt x="70" y="1491"/>
                  <a:pt x="72" y="1699"/>
                  <a:pt x="73" y="1800"/>
                </a:cubicBezTo>
              </a:path>
            </a:pathLst>
          </a:custGeom>
          <a:noFill/>
          <a:ln w="76200">
            <a:solidFill>
              <a:srgbClr val="008000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8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62472" name="Freeform 5"/>
          <p:cNvSpPr>
            <a:spLocks/>
          </p:cNvSpPr>
          <p:nvPr/>
        </p:nvSpPr>
        <p:spPr bwMode="auto">
          <a:xfrm>
            <a:off x="3841750" y="3048000"/>
            <a:ext cx="115888" cy="2857500"/>
          </a:xfrm>
          <a:custGeom>
            <a:avLst/>
            <a:gdLst>
              <a:gd name="T0" fmla="*/ 0 w 73"/>
              <a:gd name="T1" fmla="*/ 0 h 1800"/>
              <a:gd name="T2" fmla="*/ 128527730 w 73"/>
              <a:gd name="T3" fmla="*/ 811490313 h 1800"/>
              <a:gd name="T4" fmla="*/ 173890738 w 73"/>
              <a:gd name="T5" fmla="*/ 1859875313 h 1800"/>
              <a:gd name="T6" fmla="*/ 173890738 w 73"/>
              <a:gd name="T7" fmla="*/ 2147483647 h 1800"/>
              <a:gd name="T8" fmla="*/ 183971406 w 73"/>
              <a:gd name="T9" fmla="*/ 2147483647 h 18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"/>
              <a:gd name="T16" fmla="*/ 0 h 1800"/>
              <a:gd name="T17" fmla="*/ 73 w 73"/>
              <a:gd name="T18" fmla="*/ 1800 h 18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" h="1800">
                <a:moveTo>
                  <a:pt x="0" y="0"/>
                </a:moveTo>
                <a:cubicBezTo>
                  <a:pt x="21" y="107"/>
                  <a:pt x="40" y="199"/>
                  <a:pt x="51" y="322"/>
                </a:cubicBezTo>
                <a:cubicBezTo>
                  <a:pt x="62" y="445"/>
                  <a:pt x="66" y="573"/>
                  <a:pt x="69" y="738"/>
                </a:cubicBezTo>
                <a:cubicBezTo>
                  <a:pt x="72" y="903"/>
                  <a:pt x="68" y="1137"/>
                  <a:pt x="69" y="1314"/>
                </a:cubicBezTo>
                <a:cubicBezTo>
                  <a:pt x="70" y="1491"/>
                  <a:pt x="72" y="1699"/>
                  <a:pt x="73" y="1800"/>
                </a:cubicBezTo>
              </a:path>
            </a:pathLst>
          </a:custGeom>
          <a:noFill/>
          <a:ln w="76200">
            <a:solidFill>
              <a:srgbClr val="008000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8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6933" y="1016003"/>
            <a:ext cx="39793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WARM CORE CENTER Adiabatic Warming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9182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54002"/>
            <a:ext cx="7772400" cy="711200"/>
          </a:xfrm>
        </p:spPr>
        <p:txBody>
          <a:bodyPr/>
          <a:lstStyle/>
          <a:p>
            <a:r>
              <a:rPr lang="en-US" sz="3200" b="1" dirty="0" smtClean="0">
                <a:ea typeface="ＭＳ Ｐゴシック" pitchFamily="-84" charset="-128"/>
                <a:cs typeface="ＭＳ Ｐゴシック" pitchFamily="-84" charset="-128"/>
              </a:rPr>
              <a:t>Structure </a:t>
            </a:r>
            <a:r>
              <a:rPr lang="en-US" sz="3200" b="1" dirty="0">
                <a:ea typeface="ＭＳ Ｐゴシック" pitchFamily="-84" charset="-128"/>
                <a:cs typeface="ＭＳ Ｐゴシック" pitchFamily="-84" charset="-128"/>
              </a:rPr>
              <a:t>of </a:t>
            </a:r>
            <a:r>
              <a:rPr lang="en-US" sz="3200" b="1" dirty="0" smtClean="0">
                <a:ea typeface="ＭＳ Ｐゴシック" pitchFamily="-84" charset="-128"/>
                <a:cs typeface="ＭＳ Ｐゴシック" pitchFamily="-84" charset="-128"/>
              </a:rPr>
              <a:t>Hurricanes</a:t>
            </a:r>
            <a:endParaRPr lang="en-US" sz="3200" b="1" dirty="0"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4" name="Picture 3" descr="H&amp;P_Fig12.0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61533"/>
            <a:ext cx="9144000" cy="4548125"/>
          </a:xfrm>
          <a:prstGeom prst="rect">
            <a:avLst/>
          </a:prstGeom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533975"/>
      </p:ext>
    </p:extLst>
  </p:cSld>
  <p:clrMapOvr>
    <a:masterClrMapping/>
  </p:clrMapOvr>
  <p:transition advTm="784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371600"/>
          </a:xfrm>
        </p:spPr>
        <p:txBody>
          <a:bodyPr/>
          <a:lstStyle/>
          <a:p>
            <a:r>
              <a:rPr lang="en-US" sz="3600" b="1" dirty="0">
                <a:ea typeface="ＭＳ Ｐゴシック" pitchFamily="-84" charset="-128"/>
                <a:cs typeface="ＭＳ Ｐゴシック" pitchFamily="-84" charset="-128"/>
              </a:rPr>
              <a:t>Katrina </a:t>
            </a:r>
            <a:r>
              <a:rPr lang="en-US" sz="3600" b="1" dirty="0" err="1">
                <a:ea typeface="ＭＳ Ｐゴシック" pitchFamily="-84" charset="-128"/>
                <a:cs typeface="ＭＳ Ｐゴシック" pitchFamily="-84" charset="-128"/>
              </a:rPr>
              <a:t>Eyewall</a:t>
            </a:r>
            <a:r>
              <a:rPr lang="en-US" sz="3600" b="1" dirty="0">
                <a:ea typeface="ＭＳ Ｐゴシック" pitchFamily="-84" charset="-128"/>
                <a:cs typeface="ＭＳ Ｐゴシック" pitchFamily="-84" charset="-128"/>
              </a:rPr>
              <a:t> Flight</a:t>
            </a:r>
            <a:br>
              <a:rPr lang="en-US" sz="3600" b="1" dirty="0"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200" i="1" dirty="0">
                <a:ea typeface="ＭＳ Ｐゴシック" pitchFamily="-84" charset="-128"/>
                <a:cs typeface="ＭＳ Ｐゴシック" pitchFamily="-84" charset="-128"/>
              </a:rPr>
              <a:t>8-29-2005</a:t>
            </a:r>
            <a:endParaRPr lang="en-US" dirty="0"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6861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1371600" y="1676400"/>
            <a:ext cx="6400800" cy="4800600"/>
          </a:xfrm>
        </p:spPr>
      </p:pic>
      <p:sp>
        <p:nvSpPr>
          <p:cNvPr id="68612" name="Text Box 6"/>
          <p:cNvSpPr txBox="1">
            <a:spLocks noChangeArrowheads="1"/>
          </p:cNvSpPr>
          <p:nvPr/>
        </p:nvSpPr>
        <p:spPr bwMode="auto">
          <a:xfrm>
            <a:off x="1752600" y="5709103"/>
            <a:ext cx="5638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  <a:hlinkClick r:id="rId6"/>
              </a:rPr>
              <a:t>http://www.katrina.noaa.gov/eyewall/</a:t>
            </a:r>
            <a:r>
              <a:rPr lang="en-US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  <a:hlinkClick r:id="rId6"/>
              </a:rPr>
              <a:t>eyewall.html</a:t>
            </a:r>
            <a:endParaRPr lang="en-US" dirty="0" smtClean="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  <a:p>
            <a:pPr algn="ctr" defTabSz="914400" eaLnBrk="0" fontAlgn="base" hangingPunct="0"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(Link no longer words)</a:t>
            </a:r>
            <a:endParaRPr lang="en-US" dirty="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196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&amp;P_Fig12.0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23391"/>
            <a:ext cx="9144000" cy="3765176"/>
          </a:xfrm>
          <a:prstGeom prst="rect">
            <a:avLst/>
          </a:prstGeom>
        </p:spPr>
      </p:pic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54002"/>
            <a:ext cx="7772400" cy="711200"/>
          </a:xfrm>
        </p:spPr>
        <p:txBody>
          <a:bodyPr/>
          <a:lstStyle/>
          <a:p>
            <a:r>
              <a:rPr lang="en-US" sz="3200" b="1" dirty="0" smtClean="0">
                <a:ea typeface="ＭＳ Ｐゴシック" pitchFamily="-84" charset="-128"/>
                <a:cs typeface="ＭＳ Ｐゴシック" pitchFamily="-84" charset="-128"/>
              </a:rPr>
              <a:t>Structure </a:t>
            </a:r>
            <a:r>
              <a:rPr lang="en-US" sz="3200" b="1" dirty="0">
                <a:ea typeface="ＭＳ Ｐゴシック" pitchFamily="-84" charset="-128"/>
                <a:cs typeface="ＭＳ Ｐゴシック" pitchFamily="-84" charset="-128"/>
              </a:rPr>
              <a:t>of </a:t>
            </a:r>
            <a:r>
              <a:rPr lang="en-US" sz="3200" b="1" dirty="0" smtClean="0">
                <a:ea typeface="ＭＳ Ｐゴシック" pitchFamily="-84" charset="-128"/>
                <a:cs typeface="ＭＳ Ｐゴシック" pitchFamily="-84" charset="-128"/>
              </a:rPr>
              <a:t>Hurricanes</a:t>
            </a:r>
            <a:endParaRPr lang="en-US" sz="3200" b="1" dirty="0"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6933" y="1016003"/>
            <a:ext cx="3979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WARM CORE CENTER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095056"/>
      </p:ext>
    </p:extLst>
  </p:cSld>
  <p:clrMapOvr>
    <a:masterClrMapping/>
  </p:clrMapOvr>
  <p:transition advTm="632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z="3200" b="1" dirty="0" smtClean="0">
                <a:ea typeface="ＭＳ Ｐゴシック" pitchFamily="-84" charset="-128"/>
                <a:cs typeface="ＭＳ Ｐゴシック" pitchFamily="-84" charset="-128"/>
              </a:rPr>
              <a:t>Cross Section of </a:t>
            </a:r>
            <a:r>
              <a:rPr lang="en-US" sz="3200" b="1" dirty="0">
                <a:ea typeface="ＭＳ Ｐゴシック" pitchFamily="-84" charset="-128"/>
                <a:cs typeface="ＭＳ Ｐゴシック" pitchFamily="-84" charset="-128"/>
              </a:rPr>
              <a:t>Hurricane</a:t>
            </a:r>
          </a:p>
        </p:txBody>
      </p:sp>
      <p:pic>
        <p:nvPicPr>
          <p:cNvPr id="3" name="Picture 2" descr="Screen Shot 2012-04-09 at 11.31.14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23" y="1098467"/>
            <a:ext cx="9144000" cy="5748421"/>
          </a:xfrm>
          <a:prstGeom prst="rect">
            <a:avLst/>
          </a:prstGeom>
        </p:spPr>
      </p:pic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6324600" y="6389688"/>
            <a:ext cx="2286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Ahrens 6</a:t>
            </a:r>
            <a:r>
              <a:rPr lang="en-US" sz="1400" b="1" baseline="300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th</a:t>
            </a:r>
            <a:r>
              <a:rPr lang="en-US" sz="1400" b="1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11.08</a:t>
            </a:r>
            <a:endParaRPr lang="en-US" sz="2400" dirty="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19451"/>
      </p:ext>
    </p:extLst>
  </p:cSld>
  <p:clrMapOvr>
    <a:masterClrMapping/>
  </p:clrMapOvr>
  <p:transition advTm="5065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47134"/>
            <a:ext cx="7772400" cy="1143000"/>
          </a:xfrm>
        </p:spPr>
        <p:txBody>
          <a:bodyPr/>
          <a:lstStyle/>
          <a:p>
            <a:r>
              <a:rPr lang="en-US" sz="3600" b="1" dirty="0" smtClean="0"/>
              <a:t>Floyd Rainfall Rate</a:t>
            </a:r>
            <a:br>
              <a:rPr lang="en-US" sz="3600" b="1" dirty="0" smtClean="0"/>
            </a:br>
            <a:r>
              <a:rPr lang="en-US" sz="3600" b="1" dirty="0" smtClean="0"/>
              <a:t> </a:t>
            </a:r>
            <a:r>
              <a:rPr lang="en-US" sz="3200" b="1" i="1" dirty="0" smtClean="0"/>
              <a:t>(mm/hour)</a:t>
            </a:r>
            <a:endParaRPr lang="en-US" sz="32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756836" y="6248389"/>
            <a:ext cx="541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6"/>
              </a:rPr>
              <a:t>http://orca.rsmas.miami.edu/floyd/model_sensitivity.php</a:t>
            </a:r>
            <a:endParaRPr lang="en-US" dirty="0"/>
          </a:p>
        </p:txBody>
      </p:sp>
      <p:pic>
        <p:nvPicPr>
          <p:cNvPr id="5" name="FloydRainfall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t="10648" r="5138" b="-119"/>
          <a:stretch/>
        </p:blipFill>
        <p:spPr>
          <a:xfrm>
            <a:off x="1892300" y="1559218"/>
            <a:ext cx="5084064" cy="4636008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057165"/>
      </p:ext>
    </p:extLst>
  </p:cSld>
  <p:clrMapOvr>
    <a:masterClrMapping/>
  </p:clrMapOvr>
  <p:transition advTm="6856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29467" objId="5"/>
        <p14:stopEvt time="58355" objId="5"/>
      </p14:showEvtLst>
    </p:ext>
  </p:extLs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sz="3600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When and why </a:t>
            </a:r>
            <a:r>
              <a:rPr lang="en-US" sz="3600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do hurricanes dissipate?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780734"/>
      </p:ext>
    </p:extLst>
  </p:cSld>
  <p:clrMapOvr>
    <a:masterClrMapping/>
  </p:clrMapOvr>
  <p:transition advTm="59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4000" b="1" dirty="0">
                <a:ea typeface="ＭＳ Ｐゴシック" pitchFamily="-84" charset="-128"/>
                <a:cs typeface="ＭＳ Ｐゴシック" pitchFamily="-84" charset="-128"/>
              </a:rPr>
              <a:t>Hurricane Decay</a:t>
            </a:r>
          </a:p>
        </p:txBody>
      </p:sp>
      <p:pic>
        <p:nvPicPr>
          <p:cNvPr id="134147" name="Picture 5" descr="andrew pressur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7050" y="1219200"/>
            <a:ext cx="8088313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4148" name="Text Box 6"/>
          <p:cNvSpPr txBox="1">
            <a:spLocks noChangeArrowheads="1"/>
          </p:cNvSpPr>
          <p:nvPr/>
        </p:nvSpPr>
        <p:spPr bwMode="auto">
          <a:xfrm>
            <a:off x="225777" y="5501217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pitchFamily="-84" charset="-128"/>
                <a:cs typeface="Arial"/>
              </a:rPr>
              <a:t>Hurricanes weaken when they make </a:t>
            </a:r>
            <a:r>
              <a:rPr lang="en-US" sz="2000" b="1" dirty="0">
                <a:solidFill>
                  <a:srgbClr val="E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ＭＳ Ｐゴシック" pitchFamily="-84" charset="-128"/>
                <a:cs typeface="Arial"/>
              </a:rPr>
              <a:t>landfall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pitchFamily="-84" charset="-128"/>
                <a:cs typeface="Arial"/>
              </a:rPr>
              <a:t>or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pitchFamily="-84" charset="-128"/>
                <a:cs typeface="Arial"/>
              </a:rPr>
              <a:t>go over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pitchFamily="-84" charset="-128"/>
                <a:cs typeface="Arial"/>
              </a:rPr>
              <a:t>colder water.</a:t>
            </a:r>
            <a:endParaRPr lang="en-US" sz="2000" b="1" dirty="0">
              <a:solidFill>
                <a:srgbClr val="000000"/>
              </a:solidFill>
              <a:latin typeface="Arial"/>
              <a:ea typeface="ＭＳ Ｐゴシック" pitchFamily="-84" charset="-128"/>
              <a:cs typeface="Arial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pitchFamily="-84" charset="-128"/>
                <a:cs typeface="Arial"/>
              </a:rPr>
              <a:t>	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pitchFamily="-84" charset="-128"/>
                <a:cs typeface="Arial"/>
              </a:rPr>
              <a:t>(Surface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pitchFamily="-84" charset="-128"/>
                <a:cs typeface="Arial"/>
              </a:rPr>
              <a:t>energy fluxes are cut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pitchFamily="-84" charset="-128"/>
                <a:cs typeface="Arial"/>
              </a:rPr>
              <a:t>off)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pitchFamily="-84" charset="-128"/>
                <a:cs typeface="Arial"/>
              </a:rPr>
              <a:t>Hurricanes weaken when they move into a region of strong wind shear.</a:t>
            </a:r>
            <a:endParaRPr lang="en-US" sz="2000" dirty="0">
              <a:solidFill>
                <a:srgbClr val="000000"/>
              </a:solidFill>
              <a:latin typeface="Arial"/>
              <a:ea typeface="ＭＳ Ｐゴシック" pitchFamily="-84" charset="-128"/>
              <a:cs typeface="Arial"/>
            </a:endParaRPr>
          </a:p>
        </p:txBody>
      </p:sp>
      <p:sp>
        <p:nvSpPr>
          <p:cNvPr id="134149" name="Text Box 7"/>
          <p:cNvSpPr txBox="1">
            <a:spLocks noChangeArrowheads="1"/>
          </p:cNvSpPr>
          <p:nvPr/>
        </p:nvSpPr>
        <p:spPr bwMode="auto">
          <a:xfrm>
            <a:off x="1524000" y="1447800"/>
            <a:ext cx="594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Andrew Central Pressure</a:t>
            </a:r>
            <a:endParaRPr lang="en-US" sz="2400" dirty="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34150" name="Rectangle 8"/>
          <p:cNvSpPr>
            <a:spLocks noChangeArrowheads="1"/>
          </p:cNvSpPr>
          <p:nvPr/>
        </p:nvSpPr>
        <p:spPr bwMode="auto">
          <a:xfrm>
            <a:off x="5181600" y="4953000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Danielson et al. Fig. 13.26</a:t>
            </a:r>
            <a:endParaRPr lang="en-US" sz="240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61620" y="2922280"/>
            <a:ext cx="1106424" cy="700192"/>
          </a:xfrm>
          <a:prstGeom prst="rect">
            <a:avLst/>
          </a:prstGeom>
          <a:solidFill>
            <a:schemeClr val="bg1">
              <a:alpha val="68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b="1" dirty="0" smtClean="0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/>
                <a:cs typeface="Arial"/>
              </a:rPr>
              <a:t>Landfall on Mainland</a:t>
            </a:r>
            <a:endParaRPr lang="en-US" b="1" dirty="0">
              <a:ln w="0">
                <a:solidFill>
                  <a:schemeClr val="tx1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12402"/>
      </p:ext>
    </p:extLst>
  </p:cSld>
  <p:clrMapOvr>
    <a:masterClrMapping/>
  </p:clrMapOvr>
  <p:transition advTm="10367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7134"/>
            <a:ext cx="7772400" cy="1143000"/>
          </a:xfrm>
        </p:spPr>
        <p:txBody>
          <a:bodyPr/>
          <a:lstStyle/>
          <a:p>
            <a:r>
              <a:rPr lang="en-US" sz="4000" b="1" dirty="0" smtClean="0">
                <a:ea typeface="ＭＳ Ｐゴシック" pitchFamily="-84" charset="-128"/>
                <a:cs typeface="ＭＳ Ｐゴシック" pitchFamily="-84" charset="-128"/>
              </a:rPr>
              <a:t>Hurricane Structure </a:t>
            </a:r>
            <a:br>
              <a:rPr lang="en-US" sz="4000" b="1" dirty="0" smtClean="0"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4000" b="1" dirty="0" smtClean="0">
                <a:ea typeface="ＭＳ Ｐゴシック" pitchFamily="-84" charset="-128"/>
                <a:cs typeface="ＭＳ Ｐゴシック" pitchFamily="-84" charset="-128"/>
              </a:rPr>
              <a:t>and Development</a:t>
            </a:r>
            <a:endParaRPr lang="en-US" sz="4000" b="1" dirty="0"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40934"/>
            <a:ext cx="8229600" cy="4775201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What are the differences between hurricanes and </a:t>
            </a:r>
            <a:r>
              <a:rPr lang="en-US" sz="2400" b="1" dirty="0" err="1" smtClean="0">
                <a:ea typeface="ＭＳ Ｐゴシック" pitchFamily="-84" charset="-128"/>
                <a:cs typeface="ＭＳ Ｐゴシック" pitchFamily="-84" charset="-128"/>
              </a:rPr>
              <a:t>extratropical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 cyclones?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	Many significant ones. See earlier slide.</a:t>
            </a:r>
          </a:p>
          <a:p>
            <a:pPr>
              <a:spcBef>
                <a:spcPts val="600"/>
              </a:spcBef>
            </a:pP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Where do hurricanes form?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	5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°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-25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° latitude (not the equator) where …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- SST’s are warm (&gt;80°F) and the warmth is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deep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	- Wind shear is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weak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- Atmosphere is conditionally unstable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- Atmospheric moisture is deep</a:t>
            </a:r>
            <a:endParaRPr lang="en-US" sz="2400" b="1" dirty="0" smtClean="0">
              <a:effectLst>
                <a:outerShdw blurRad="50800" dist="38100" dir="2700000" algn="tl" rotWithShape="0">
                  <a:srgbClr val="000000"/>
                </a:outerShdw>
              </a:effectLst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89305367"/>
      </p:ext>
    </p:extLst>
  </p:cSld>
  <p:clrMapOvr>
    <a:masterClrMapping/>
  </p:clrMapOvr>
  <p:transition advTm="690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7134"/>
            <a:ext cx="7772400" cy="1143000"/>
          </a:xfrm>
        </p:spPr>
        <p:txBody>
          <a:bodyPr/>
          <a:lstStyle/>
          <a:p>
            <a:r>
              <a:rPr lang="en-US" sz="4000" b="1" dirty="0" smtClean="0">
                <a:ea typeface="ＭＳ Ｐゴシック" pitchFamily="-84" charset="-128"/>
                <a:cs typeface="ＭＳ Ｐゴシック" pitchFamily="-84" charset="-128"/>
              </a:rPr>
              <a:t>Hurricane Structure </a:t>
            </a:r>
            <a:br>
              <a:rPr lang="en-US" sz="4000" b="1" dirty="0" smtClean="0"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4000" b="1" dirty="0" smtClean="0">
                <a:ea typeface="ＭＳ Ｐゴシック" pitchFamily="-84" charset="-128"/>
                <a:cs typeface="ＭＳ Ｐゴシック" pitchFamily="-84" charset="-128"/>
              </a:rPr>
              <a:t>and Development</a:t>
            </a:r>
            <a:endParaRPr lang="en-US" sz="4000" b="1" dirty="0"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40934"/>
            <a:ext cx="8229600" cy="4775201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Hurricanes intensify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	Surface energy fluxes from the warm ocean water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	Conversion potential energy to kinetic energy 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		through latent heat release inside the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eyewall</a:t>
            </a:r>
            <a:endParaRPr lang="en-US" sz="2400" b="1" dirty="0">
              <a:effectLst>
                <a:outerShdw blurRad="50800" dist="38100" dir="2700000" algn="tl" rotWithShape="0">
                  <a:srgbClr val="000000"/>
                </a:outerShdw>
              </a:effectLst>
              <a:ea typeface="ＭＳ Ｐゴシック" pitchFamily="-84" charset="-128"/>
              <a:cs typeface="ＭＳ Ｐゴシック" pitchFamily="-84" charset="-128"/>
            </a:endParaRPr>
          </a:p>
          <a:p>
            <a:pPr>
              <a:spcBef>
                <a:spcPts val="600"/>
              </a:spcBef>
            </a:pP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Structure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of a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hurricane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400" b="1" dirty="0" err="1" smtClean="0">
                <a:ea typeface="ＭＳ Ｐゴシック" pitchFamily="-84" charset="-128"/>
                <a:cs typeface="ＭＳ Ｐゴシック" pitchFamily="-84" charset="-128"/>
              </a:rPr>
              <a:t>Eyewall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mr-IN" sz="2400" b="1" dirty="0" smtClean="0">
                <a:ea typeface="ＭＳ Ｐゴシック" pitchFamily="-84" charset="-128"/>
                <a:cs typeface="ＭＳ Ｐゴシック" pitchFamily="-84" charset="-128"/>
              </a:rPr>
              <a:t>–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strongest winds, heaviest rain</a:t>
            </a:r>
          </a:p>
          <a:p>
            <a:pPr marL="338138" indent="-338138"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    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Eye </a:t>
            </a:r>
            <a:r>
              <a:rPr lang="mr-IN" sz="2400" b="1" dirty="0" smtClean="0">
                <a:ea typeface="ＭＳ Ｐゴシック" pitchFamily="-84" charset="-128"/>
                <a:cs typeface="ＭＳ Ｐゴシック" pitchFamily="-84" charset="-128"/>
              </a:rPr>
              <a:t>–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warm, dry,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light winds, sinking air, lowest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SLP</a:t>
            </a:r>
          </a:p>
          <a:p>
            <a:pPr>
              <a:spcBef>
                <a:spcPts val="600"/>
              </a:spcBef>
            </a:pP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Hurricanes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dissipate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They go over land or go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over cold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water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They move into a region of strong wind shear</a:t>
            </a:r>
            <a:endParaRPr lang="en-US" sz="2400" b="1" dirty="0">
              <a:solidFill>
                <a:srgbClr val="FF0000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18411883"/>
      </p:ext>
    </p:extLst>
  </p:cSld>
  <p:clrMapOvr>
    <a:masterClrMapping/>
  </p:clrMapOvr>
  <p:transition advTm="1008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8|15.9|14.8|9.8|21.4|17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9|19.9|15.8|22.1|17.6|6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5|24.7"/>
</p:tagLst>
</file>

<file path=ppt/theme/theme1.xml><?xml version="1.0" encoding="utf-8"?>
<a:theme xmlns:a="http://schemas.openxmlformats.org/drawingml/2006/main" name="Default Design">
  <a:themeElements>
    <a:clrScheme name="Custom 40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BDFF"/>
      </a:hlink>
      <a:folHlink>
        <a:srgbClr val="00BE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37224</TotalTime>
  <Words>1153</Words>
  <Application>Microsoft Office PowerPoint</Application>
  <PresentationFormat>On-screen Show (4:3)</PresentationFormat>
  <Paragraphs>251</Paragraphs>
  <Slides>35</Slides>
  <Notes>33</Notes>
  <HiddenSlides>4</HiddenSlides>
  <MMClips>33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ＭＳ Ｐゴシック</vt:lpstr>
      <vt:lpstr>Arial</vt:lpstr>
      <vt:lpstr>Calibri</vt:lpstr>
      <vt:lpstr>Symbol</vt:lpstr>
      <vt:lpstr>Times New Roman</vt:lpstr>
      <vt:lpstr>Zapf Dingbats</vt:lpstr>
      <vt:lpstr>Default Design</vt:lpstr>
      <vt:lpstr>Photo Editor Photo</vt:lpstr>
      <vt:lpstr>ATMO 170A1 Online H&amp;P §12.1-12.4  Hurricanes: Structure  and Development</vt:lpstr>
      <vt:lpstr>Andrew 1992 Time Sequence</vt:lpstr>
      <vt:lpstr>2005 Atlantic Hurricanes  1 July – 31 October</vt:lpstr>
      <vt:lpstr>Tropical Cyclones</vt:lpstr>
      <vt:lpstr>PowerPoint Presentation</vt:lpstr>
      <vt:lpstr>Some Tropical Cyclone Extremes</vt:lpstr>
      <vt:lpstr>U.S. Fatality and Cost Trends </vt:lpstr>
      <vt:lpstr>Hurricanes Overview</vt:lpstr>
      <vt:lpstr>What are the primary differences between hurricanes and extratropical cyclones?</vt:lpstr>
      <vt:lpstr>Hurricane Intensity Scale</vt:lpstr>
      <vt:lpstr>PowerPoint Presentation</vt:lpstr>
      <vt:lpstr>PowerPoint Presentation</vt:lpstr>
      <vt:lpstr>PowerPoint Presentation</vt:lpstr>
      <vt:lpstr>PowerPoint Presentation</vt:lpstr>
      <vt:lpstr>When do hurricanes form?</vt:lpstr>
      <vt:lpstr>When do Atlantic tropical storms form?</vt:lpstr>
      <vt:lpstr>PowerPoint Presentation</vt:lpstr>
      <vt:lpstr>Hurricane Steering</vt:lpstr>
      <vt:lpstr>Why do hurricanes form?</vt:lpstr>
      <vt:lpstr>Surface Heat Flux for Hurricane Floyd</vt:lpstr>
      <vt:lpstr>Hurricanes as Heat Engines</vt:lpstr>
      <vt:lpstr>What environmental ingredients are needed to make a hurricane?</vt:lpstr>
      <vt:lpstr>How do hurricanes form?  Necessary conditions</vt:lpstr>
      <vt:lpstr>What is the structure of hurricanes?</vt:lpstr>
      <vt:lpstr>Hurricane Structure Rainbands spiral inward</vt:lpstr>
      <vt:lpstr>Thermal Structure of Hurricanes</vt:lpstr>
      <vt:lpstr>Structure of Hurricanes</vt:lpstr>
      <vt:lpstr>Katrina Eyewall Flight 8-29-2005</vt:lpstr>
      <vt:lpstr>Structure of Hurricanes</vt:lpstr>
      <vt:lpstr>Cross Section of Hurricane</vt:lpstr>
      <vt:lpstr>Floyd Rainfall Rate  (mm/hour)</vt:lpstr>
      <vt:lpstr>When and why do hurricanes dissipate?</vt:lpstr>
      <vt:lpstr>Hurricane Decay</vt:lpstr>
      <vt:lpstr>Hurricane Structure  and Development</vt:lpstr>
      <vt:lpstr>Hurricane Structure  and Development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Severe Thunderstorm Weather</dc:title>
  <dc:creator>Steven Mullen</dc:creator>
  <cp:lastModifiedBy>Steven L Mullen</cp:lastModifiedBy>
  <cp:revision>269</cp:revision>
  <dcterms:created xsi:type="dcterms:W3CDTF">2012-04-04T04:22:38Z</dcterms:created>
  <dcterms:modified xsi:type="dcterms:W3CDTF">2019-04-12T18:41:54Z</dcterms:modified>
</cp:coreProperties>
</file>