
<file path=[Content_Types].xml><?xml version="1.0" encoding="utf-8"?>
<Types xmlns="http://schemas.openxmlformats.org/package/2006/content-types">
  <Default Extension="png" ContentType="image/png"/>
  <Default Extension="m4a" ContentType="audio/mp4"/>
  <Default Extension="jpeg" ContentType="image/jpeg"/>
  <Default Extension="emf" ContentType="image/x-emf"/>
  <Default Extension="xls" ContentType="application/vnd.ms-excel"/>
  <Default Extension="rels" ContentType="application/vnd.openxmlformats-package.relationships+xml"/>
  <Default Extension="xml" ContentType="application/xml"/>
  <Default Extension="vml" ContentType="application/vnd.openxmlformats-officedocument.vmlDrawing"/>
  <Default Extension="jpg" ContentType="image/jpeg"/>
  <Default Extension="mp4" ContentType="video/mp4"/>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tags/tag1.xml" ContentType="application/vnd.openxmlformats-officedocument.presentationml.tags+xml"/>
  <Override PartName="/ppt/notesSlides/notesSlide23.xml" ContentType="application/vnd.openxmlformats-officedocument.presentationml.notesSlide+xml"/>
  <Override PartName="/ppt/tags/tag2.xml" ContentType="application/vnd.openxmlformats-officedocument.presentationml.tags+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36"/>
  </p:notesMasterIdLst>
  <p:sldIdLst>
    <p:sldId id="275" r:id="rId2"/>
    <p:sldId id="415" r:id="rId3"/>
    <p:sldId id="317" r:id="rId4"/>
    <p:sldId id="279" r:id="rId5"/>
    <p:sldId id="281" r:id="rId6"/>
    <p:sldId id="282" r:id="rId7"/>
    <p:sldId id="417" r:id="rId8"/>
    <p:sldId id="419" r:id="rId9"/>
    <p:sldId id="285" r:id="rId10"/>
    <p:sldId id="392" r:id="rId11"/>
    <p:sldId id="327" r:id="rId12"/>
    <p:sldId id="416" r:id="rId13"/>
    <p:sldId id="418" r:id="rId14"/>
    <p:sldId id="288" r:id="rId15"/>
    <p:sldId id="400" r:id="rId16"/>
    <p:sldId id="402" r:id="rId17"/>
    <p:sldId id="329" r:id="rId18"/>
    <p:sldId id="330" r:id="rId19"/>
    <p:sldId id="397" r:id="rId20"/>
    <p:sldId id="396" r:id="rId21"/>
    <p:sldId id="403" r:id="rId22"/>
    <p:sldId id="374" r:id="rId23"/>
    <p:sldId id="291" r:id="rId24"/>
    <p:sldId id="395" r:id="rId25"/>
    <p:sldId id="423" r:id="rId26"/>
    <p:sldId id="377" r:id="rId27"/>
    <p:sldId id="379" r:id="rId28"/>
    <p:sldId id="421" r:id="rId29"/>
    <p:sldId id="422" r:id="rId30"/>
    <p:sldId id="300" r:id="rId31"/>
    <p:sldId id="295" r:id="rId32"/>
    <p:sldId id="420" r:id="rId33"/>
    <p:sldId id="297" r:id="rId34"/>
    <p:sldId id="298" r:id="rId35"/>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72">
          <p15:clr>
            <a:srgbClr val="A4A3A4"/>
          </p15:clr>
        </p15:guide>
        <p15:guide id="2" pos="273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hiddenSlides="1"/>
  <p:clrMru>
    <a:srgbClr val="1E5A86"/>
    <a:srgbClr val="D9D9DC"/>
    <a:srgbClr val="D4D4D0"/>
    <a:srgbClr val="D9D9D9"/>
    <a:srgbClr val="D5D5D5"/>
    <a:srgbClr val="80FF00"/>
    <a:srgbClr val="00FFFF"/>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0672" autoAdjust="0"/>
    <p:restoredTop sz="87086" autoAdjust="0"/>
  </p:normalViewPr>
  <p:slideViewPr>
    <p:cSldViewPr snapToGrid="0" snapToObjects="1">
      <p:cViewPr varScale="1">
        <p:scale>
          <a:sx n="64" d="100"/>
          <a:sy n="64" d="100"/>
        </p:scale>
        <p:origin x="1326" y="72"/>
      </p:cViewPr>
      <p:guideLst>
        <p:guide orient="horz" pos="2172"/>
        <p:guide pos="2730"/>
      </p:guideLst>
    </p:cSldViewPr>
  </p:slideViewPr>
  <p:notesTextViewPr>
    <p:cViewPr>
      <p:scale>
        <a:sx n="100" d="100"/>
        <a:sy n="100" d="100"/>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19.e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1F20DB4F-0B76-A142-ADD4-D2B1D5170E05}" type="datetimeFigureOut">
              <a:rPr lang="en-US" smtClean="0"/>
              <a:t>4/1/19</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A59F5D1B-FAC6-F64F-8671-59BD27EDFB5F}" type="slidenum">
              <a:rPr lang="en-US" smtClean="0"/>
              <a:t>‹#›</a:t>
            </a:fld>
            <a:endParaRPr lang="en-US"/>
          </a:p>
        </p:txBody>
      </p:sp>
    </p:spTree>
    <p:extLst>
      <p:ext uri="{BB962C8B-B14F-4D97-AF65-F5344CB8AC3E}">
        <p14:creationId xmlns:p14="http://schemas.microsoft.com/office/powerpoint/2010/main" val="2087267629"/>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4" name="Rectangle 2"/>
          <p:cNvSpPr>
            <a:spLocks noGrp="1" noRot="1" noChangeAspect="1" noChangeArrowheads="1" noTextEdit="1"/>
          </p:cNvSpPr>
          <p:nvPr>
            <p:ph type="sldImg"/>
          </p:nvPr>
        </p:nvSpPr>
        <p:spPr bwMode="auto">
          <a:xfrm>
            <a:off x="1143000" y="685800"/>
            <a:ext cx="4572000" cy="3429000"/>
          </a:xfrm>
          <a:prstGeom prst="rect">
            <a:avLst/>
          </a:prstGeom>
          <a:noFill/>
          <a:ln>
            <a:solidFill>
              <a:srgbClr val="000000"/>
            </a:solidFill>
            <a:miter lim="800000"/>
            <a:headEnd/>
            <a:tailEnd/>
          </a:ln>
        </p:spPr>
      </p:sp>
      <p:sp>
        <p:nvSpPr>
          <p:cNvPr id="105475" name="Rectangle 3"/>
          <p:cNvSpPr>
            <a:spLocks noGrp="1" noChangeArrowheads="1"/>
          </p:cNvSpPr>
          <p:nvPr>
            <p:ph type="body" idx="1"/>
          </p:nvPr>
        </p:nvSpPr>
        <p:spPr bwMode="auto">
          <a:xfrm>
            <a:off x="914400" y="4343400"/>
            <a:ext cx="5029200" cy="4114800"/>
          </a:xfrm>
          <a:prstGeom prst="rect">
            <a:avLst/>
          </a:prstGeom>
          <a:noFill/>
          <a:ln w="12700">
            <a:miter lim="800000"/>
            <a:headEnd type="none" w="sm" len="sm"/>
            <a:tailEnd type="none" w="sm" len="sm"/>
          </a:ln>
        </p:spPr>
        <p:txBody>
          <a:bodyPr wrap="none">
            <a:prstTxWarp prst="textNoShape">
              <a:avLst/>
            </a:prstTxWarp>
          </a:bodyPr>
          <a:lstStyle/>
          <a:p>
            <a:pPr eaLnBrk="1" hangingPunct="1"/>
            <a:endParaRPr lang="en-US">
              <a:latin typeface="Times New Roman" pitchFamily="-84" charset="0"/>
              <a:ea typeface="Arial" pitchFamily="-84" charset="0"/>
              <a:cs typeface="Arial" pitchFamily="-84" charset="0"/>
            </a:endParaRPr>
          </a:p>
        </p:txBody>
      </p:sp>
    </p:spTree>
    <p:extLst>
      <p:ext uri="{BB962C8B-B14F-4D97-AF65-F5344CB8AC3E}">
        <p14:creationId xmlns:p14="http://schemas.microsoft.com/office/powerpoint/2010/main" val="226405105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0770" name="Rectangle 7"/>
          <p:cNvSpPr>
            <a:spLocks noGrp="1" noChangeArrowheads="1"/>
          </p:cNvSpPr>
          <p:nvPr>
            <p:ph type="sldNum" sz="quarter" idx="5"/>
          </p:nvPr>
        </p:nvSpPr>
        <p:spPr>
          <a:noFill/>
        </p:spPr>
        <p:txBody>
          <a:bodyPr/>
          <a:lstStyle/>
          <a:p>
            <a:fld id="{150491FC-A854-1A4E-901B-A621CE385B15}" type="slidenum">
              <a:rPr lang="en-US">
                <a:latin typeface="Times New Roman" pitchFamily="-84" charset="0"/>
              </a:rPr>
              <a:pPr/>
              <a:t>2</a:t>
            </a:fld>
            <a:endParaRPr lang="en-US">
              <a:latin typeface="Times New Roman" pitchFamily="-84" charset="0"/>
            </a:endParaRPr>
          </a:p>
        </p:txBody>
      </p:sp>
    </p:spTree>
    <p:extLst>
      <p:ext uri="{BB962C8B-B14F-4D97-AF65-F5344CB8AC3E}">
        <p14:creationId xmlns:p14="http://schemas.microsoft.com/office/powerpoint/2010/main" val="182446367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002" name="Rectangle 2"/>
          <p:cNvSpPr>
            <a:spLocks noGrp="1" noRot="1" noChangeAspect="1" noChangeArrowheads="1" noTextEdit="1"/>
          </p:cNvSpPr>
          <p:nvPr>
            <p:ph type="sldImg"/>
          </p:nvPr>
        </p:nvSpPr>
        <p:spPr bwMode="auto">
          <a:xfrm>
            <a:off x="1143000" y="685800"/>
            <a:ext cx="4572000" cy="3429000"/>
          </a:xfrm>
          <a:prstGeom prst="rect">
            <a:avLst/>
          </a:prstGeom>
          <a:solidFill>
            <a:srgbClr val="FFFFFF"/>
          </a:solidFill>
          <a:ln>
            <a:solidFill>
              <a:srgbClr val="000000"/>
            </a:solidFill>
            <a:miter lim="800000"/>
            <a:headEnd/>
            <a:tailEnd/>
          </a:ln>
        </p:spPr>
      </p:sp>
      <p:sp>
        <p:nvSpPr>
          <p:cNvPr id="128003" name="Rectangle 3"/>
          <p:cNvSpPr>
            <a:spLocks noGrp="1" noChangeArrowheads="1"/>
          </p:cNvSpPr>
          <p:nvPr>
            <p:ph type="body" idx="1"/>
          </p:nvPr>
        </p:nvSpPr>
        <p:spPr bwMode="auto">
          <a:xfrm>
            <a:off x="685800" y="4343400"/>
            <a:ext cx="5486400" cy="4114800"/>
          </a:xfrm>
          <a:prstGeom prst="rect">
            <a:avLst/>
          </a:prstGeom>
          <a:solidFill>
            <a:srgbClr val="FFFFFF"/>
          </a:solidFill>
          <a:ln>
            <a:solidFill>
              <a:srgbClr val="000000"/>
            </a:solidFill>
            <a:miter lim="800000"/>
            <a:headEnd/>
            <a:tailEnd/>
          </a:ln>
        </p:spPr>
        <p:txBody>
          <a:bodyPr>
            <a:prstTxWarp prst="textNoShape">
              <a:avLst/>
            </a:prstTxWarp>
          </a:bodyPr>
          <a:lstStyle/>
          <a:p>
            <a:pPr eaLnBrk="1" hangingPunct="1"/>
            <a:endParaRPr lang="en-US">
              <a:latin typeface="Times New Roman" pitchFamily="-84" charset="0"/>
              <a:ea typeface="Arial" pitchFamily="-84" charset="0"/>
              <a:cs typeface="Arial" pitchFamily="-84" charset="0"/>
            </a:endParaRPr>
          </a:p>
        </p:txBody>
      </p:sp>
    </p:spTree>
    <p:extLst>
      <p:ext uri="{BB962C8B-B14F-4D97-AF65-F5344CB8AC3E}">
        <p14:creationId xmlns:p14="http://schemas.microsoft.com/office/powerpoint/2010/main" val="161601471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098" name="Rectangle 2"/>
          <p:cNvSpPr>
            <a:spLocks noGrp="1" noRot="1" noChangeAspect="1" noChangeArrowheads="1" noTextEdit="1"/>
          </p:cNvSpPr>
          <p:nvPr>
            <p:ph type="sldImg"/>
          </p:nvPr>
        </p:nvSpPr>
        <p:spPr bwMode="auto">
          <a:xfrm>
            <a:off x="1143000" y="685800"/>
            <a:ext cx="4572000" cy="3429000"/>
          </a:xfrm>
          <a:prstGeom prst="rect">
            <a:avLst/>
          </a:prstGeom>
          <a:noFill/>
          <a:ln>
            <a:solidFill>
              <a:srgbClr val="000000"/>
            </a:solidFill>
            <a:miter lim="800000"/>
            <a:headEnd/>
            <a:tailEnd/>
          </a:ln>
        </p:spPr>
      </p:sp>
      <p:sp>
        <p:nvSpPr>
          <p:cNvPr id="132099" name="Rectangle 3"/>
          <p:cNvSpPr>
            <a:spLocks noGrp="1" noChangeArrowheads="1"/>
          </p:cNvSpPr>
          <p:nvPr>
            <p:ph type="body" idx="1"/>
          </p:nvPr>
        </p:nvSpPr>
        <p:spPr bwMode="auto">
          <a:xfrm>
            <a:off x="914400" y="4343400"/>
            <a:ext cx="5029200" cy="4114800"/>
          </a:xfrm>
          <a:prstGeom prst="rect">
            <a:avLst/>
          </a:prstGeom>
          <a:noFill/>
          <a:ln w="12700">
            <a:miter lim="800000"/>
            <a:headEnd type="none" w="sm" len="sm"/>
            <a:tailEnd type="none" w="sm" len="sm"/>
          </a:ln>
        </p:spPr>
        <p:txBody>
          <a:bodyPr wrap="none">
            <a:prstTxWarp prst="textNoShape">
              <a:avLst/>
            </a:prstTxWarp>
          </a:bodyPr>
          <a:lstStyle/>
          <a:p>
            <a:pPr eaLnBrk="1" hangingPunct="1"/>
            <a:endParaRPr lang="en-US">
              <a:latin typeface="Times New Roman" pitchFamily="-84" charset="0"/>
              <a:ea typeface="Arial" pitchFamily="-84" charset="0"/>
              <a:cs typeface="Arial" pitchFamily="-84" charset="0"/>
            </a:endParaRPr>
          </a:p>
        </p:txBody>
      </p:sp>
    </p:spTree>
    <p:extLst>
      <p:ext uri="{BB962C8B-B14F-4D97-AF65-F5344CB8AC3E}">
        <p14:creationId xmlns:p14="http://schemas.microsoft.com/office/powerpoint/2010/main" val="212099395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36194" name="Rectangle 2"/>
          <p:cNvSpPr>
            <a:spLocks noChangeArrowheads="1"/>
          </p:cNvSpPr>
          <p:nvPr/>
        </p:nvSpPr>
        <p:spPr bwMode="auto">
          <a:xfrm>
            <a:off x="914400" y="4343400"/>
            <a:ext cx="5029200" cy="4114800"/>
          </a:xfrm>
          <a:prstGeom prst="rect">
            <a:avLst/>
          </a:prstGeom>
          <a:noFill/>
          <a:ln w="9525">
            <a:noFill/>
            <a:miter lim="800000"/>
            <a:headEnd/>
            <a:tailEnd/>
          </a:ln>
        </p:spPr>
        <p:txBody>
          <a:bodyPr wrap="none" lIns="0" tIns="0" rIns="0" bIns="0">
            <a:prstTxWarp prst="textNoShape">
              <a:avLst/>
            </a:prstTxWarp>
          </a:bodyPr>
          <a:lstStyle/>
          <a:p>
            <a:pPr defTabSz="914400" eaLnBrk="0" fontAlgn="base" hangingPunct="0">
              <a:spcBef>
                <a:spcPct val="0"/>
              </a:spcBef>
              <a:spcAft>
                <a:spcPct val="0"/>
              </a:spcAft>
            </a:pPr>
            <a:r>
              <a:rPr lang="en-US" sz="1200">
                <a:solidFill>
                  <a:srgbClr val="000000"/>
                </a:solidFill>
                <a:latin typeface="Times New Roman" pitchFamily="-84" charset="0"/>
                <a:ea typeface="Arial" pitchFamily="-84" charset="0"/>
                <a:cs typeface="Arial" pitchFamily="-84" charset="0"/>
              </a:rPr>
              <a:t>Graphic showing tornado frequency vs. tornado deaths.  (NOAA/NWS)</a:t>
            </a:r>
          </a:p>
        </p:txBody>
      </p:sp>
    </p:spTree>
    <p:extLst>
      <p:ext uri="{BB962C8B-B14F-4D97-AF65-F5344CB8AC3E}">
        <p14:creationId xmlns:p14="http://schemas.microsoft.com/office/powerpoint/2010/main" val="114793968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434" name="Rectangle 2"/>
          <p:cNvSpPr>
            <a:spLocks noGrp="1" noRot="1" noChangeAspect="1" noChangeArrowheads="1" noTextEdit="1"/>
          </p:cNvSpPr>
          <p:nvPr>
            <p:ph type="sldImg"/>
          </p:nvPr>
        </p:nvSpPr>
        <p:spPr bwMode="auto">
          <a:xfrm>
            <a:off x="1143000" y="685800"/>
            <a:ext cx="4572000" cy="3429000"/>
          </a:xfrm>
          <a:prstGeom prst="rect">
            <a:avLst/>
          </a:prstGeom>
          <a:noFill/>
          <a:ln>
            <a:solidFill>
              <a:srgbClr val="000000"/>
            </a:solidFill>
            <a:miter lim="800000"/>
            <a:headEnd/>
            <a:tailEnd/>
          </a:ln>
        </p:spPr>
      </p:sp>
      <p:sp>
        <p:nvSpPr>
          <p:cNvPr id="146435" name="Rectangle 3"/>
          <p:cNvSpPr>
            <a:spLocks noGrp="1" noChangeArrowheads="1"/>
          </p:cNvSpPr>
          <p:nvPr>
            <p:ph type="body" idx="1"/>
          </p:nvPr>
        </p:nvSpPr>
        <p:spPr bwMode="auto">
          <a:xfrm>
            <a:off x="914400" y="4343400"/>
            <a:ext cx="5029200" cy="4114800"/>
          </a:xfrm>
          <a:prstGeom prst="rect">
            <a:avLst/>
          </a:prstGeom>
          <a:noFill/>
          <a:ln w="12700">
            <a:miter lim="800000"/>
            <a:headEnd type="none" w="sm" len="sm"/>
            <a:tailEnd type="none" w="sm" len="sm"/>
          </a:ln>
        </p:spPr>
        <p:txBody>
          <a:bodyPr wrap="none">
            <a:prstTxWarp prst="textNoShape">
              <a:avLst/>
            </a:prstTxWarp>
          </a:bodyPr>
          <a:lstStyle/>
          <a:p>
            <a:pPr eaLnBrk="1" hangingPunct="1"/>
            <a:r>
              <a:rPr lang="en-US" dirty="0" smtClean="0">
                <a:latin typeface="Times New Roman" pitchFamily="-84" charset="0"/>
                <a:ea typeface="Arial" pitchFamily="-84" charset="0"/>
                <a:cs typeface="Arial" pitchFamily="-84" charset="0"/>
              </a:rPr>
              <a:t>World</a:t>
            </a:r>
            <a:r>
              <a:rPr lang="en-US" baseline="0" dirty="0" smtClean="0">
                <a:latin typeface="Times New Roman" pitchFamily="-84" charset="0"/>
                <a:ea typeface="Arial" pitchFamily="-84" charset="0"/>
                <a:cs typeface="Arial" pitchFamily="-84" charset="0"/>
              </a:rPr>
              <a:t> distribution in lower-left. </a:t>
            </a:r>
          </a:p>
          <a:p>
            <a:pPr eaLnBrk="1" hangingPunct="1"/>
            <a:r>
              <a:rPr lang="en-US" baseline="0" dirty="0" smtClean="0">
                <a:latin typeface="Times New Roman" pitchFamily="-84" charset="0"/>
                <a:ea typeface="Arial" pitchFamily="-84" charset="0"/>
                <a:cs typeface="Arial" pitchFamily="-84" charset="0"/>
              </a:rPr>
              <a:t>U.S. most prevalent with 75% of all tornadoes.</a:t>
            </a:r>
          </a:p>
          <a:p>
            <a:pPr eaLnBrk="1" hangingPunct="1"/>
            <a:r>
              <a:rPr lang="en-US" baseline="0" dirty="0" smtClean="0">
                <a:latin typeface="Times New Roman" pitchFamily="-84" charset="0"/>
                <a:ea typeface="Arial" pitchFamily="-84" charset="0"/>
                <a:cs typeface="Arial" pitchFamily="-84" charset="0"/>
              </a:rPr>
              <a:t>Number U.S. tornadoes per 100 x 100 miles during 1991-2012.</a:t>
            </a:r>
          </a:p>
          <a:p>
            <a:pPr eaLnBrk="1" hangingPunct="1"/>
            <a:r>
              <a:rPr lang="en-US" baseline="0" dirty="0" smtClean="0">
                <a:latin typeface="Times New Roman" pitchFamily="-84" charset="0"/>
                <a:ea typeface="Arial" pitchFamily="-84" charset="0"/>
                <a:cs typeface="Arial" pitchFamily="-84" charset="0"/>
              </a:rPr>
              <a:t>Two regions of frequent formation: Tornado Alley (Central Plains) in spring and Dixie Alley (AL, MS) in winter</a:t>
            </a:r>
          </a:p>
          <a:p>
            <a:pPr eaLnBrk="1" hangingPunct="1"/>
            <a:endParaRPr lang="en-US" baseline="0" dirty="0" smtClean="0">
              <a:latin typeface="Times New Roman" pitchFamily="-84" charset="0"/>
              <a:ea typeface="Arial" pitchFamily="-84" charset="0"/>
              <a:cs typeface="Arial" pitchFamily="-84" charset="0"/>
            </a:endParaRPr>
          </a:p>
          <a:p>
            <a:pPr eaLnBrk="1" hangingPunct="1"/>
            <a:r>
              <a:rPr lang="en-US" baseline="0" dirty="0" smtClean="0">
                <a:latin typeface="Times New Roman" pitchFamily="-84" charset="0"/>
                <a:ea typeface="Arial" pitchFamily="-84" charset="0"/>
                <a:cs typeface="Arial" pitchFamily="-84" charset="0"/>
              </a:rPr>
              <a:t> </a:t>
            </a:r>
            <a:endParaRPr lang="en-US" dirty="0">
              <a:latin typeface="Times New Roman" pitchFamily="-84" charset="0"/>
              <a:ea typeface="Arial" pitchFamily="-84" charset="0"/>
              <a:cs typeface="Arial" pitchFamily="-84" charset="0"/>
            </a:endParaRPr>
          </a:p>
        </p:txBody>
      </p:sp>
    </p:spTree>
    <p:extLst>
      <p:ext uri="{BB962C8B-B14F-4D97-AF65-F5344CB8AC3E}">
        <p14:creationId xmlns:p14="http://schemas.microsoft.com/office/powerpoint/2010/main" val="90088617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434" name="Rectangle 2"/>
          <p:cNvSpPr>
            <a:spLocks noGrp="1" noRot="1" noChangeAspect="1" noChangeArrowheads="1" noTextEdit="1"/>
          </p:cNvSpPr>
          <p:nvPr>
            <p:ph type="sldImg"/>
          </p:nvPr>
        </p:nvSpPr>
        <p:spPr bwMode="auto">
          <a:xfrm>
            <a:off x="1143000" y="685800"/>
            <a:ext cx="4572000" cy="3429000"/>
          </a:xfrm>
          <a:prstGeom prst="rect">
            <a:avLst/>
          </a:prstGeom>
          <a:noFill/>
          <a:ln>
            <a:solidFill>
              <a:srgbClr val="000000"/>
            </a:solidFill>
            <a:miter lim="800000"/>
            <a:headEnd/>
            <a:tailEnd/>
          </a:ln>
        </p:spPr>
      </p:sp>
      <p:sp>
        <p:nvSpPr>
          <p:cNvPr id="146435" name="Rectangle 3"/>
          <p:cNvSpPr>
            <a:spLocks noGrp="1" noChangeArrowheads="1"/>
          </p:cNvSpPr>
          <p:nvPr>
            <p:ph type="body" idx="1"/>
          </p:nvPr>
        </p:nvSpPr>
        <p:spPr bwMode="auto">
          <a:xfrm>
            <a:off x="914400" y="4343400"/>
            <a:ext cx="5029200" cy="4114800"/>
          </a:xfrm>
          <a:prstGeom prst="rect">
            <a:avLst/>
          </a:prstGeom>
          <a:noFill/>
          <a:ln w="12700">
            <a:miter lim="800000"/>
            <a:headEnd type="none" w="sm" len="sm"/>
            <a:tailEnd type="none" w="sm" len="sm"/>
          </a:ln>
        </p:spPr>
        <p:txBody>
          <a:bodyPr wrap="none">
            <a:prstTxWarp prst="textNoShape">
              <a:avLst/>
            </a:prstTxWarp>
          </a:bodyPr>
          <a:lstStyle/>
          <a:p>
            <a:pPr eaLnBrk="1" hangingPunct="1"/>
            <a:r>
              <a:rPr lang="en-US" dirty="0" smtClean="0">
                <a:latin typeface="Times New Roman" pitchFamily="-84" charset="0"/>
                <a:ea typeface="Arial" pitchFamily="-84" charset="0"/>
                <a:cs typeface="Arial" pitchFamily="-84" charset="0"/>
              </a:rPr>
              <a:t>World</a:t>
            </a:r>
            <a:r>
              <a:rPr lang="en-US" baseline="0" dirty="0" smtClean="0">
                <a:latin typeface="Times New Roman" pitchFamily="-84" charset="0"/>
                <a:ea typeface="Arial" pitchFamily="-84" charset="0"/>
                <a:cs typeface="Arial" pitchFamily="-84" charset="0"/>
              </a:rPr>
              <a:t> distribution in lower-left. </a:t>
            </a:r>
          </a:p>
          <a:p>
            <a:pPr eaLnBrk="1" hangingPunct="1"/>
            <a:r>
              <a:rPr lang="en-US" baseline="0" dirty="0" smtClean="0">
                <a:latin typeface="Times New Roman" pitchFamily="-84" charset="0"/>
                <a:ea typeface="Arial" pitchFamily="-84" charset="0"/>
                <a:cs typeface="Arial" pitchFamily="-84" charset="0"/>
              </a:rPr>
              <a:t>U.S. most prevalent with 75% of all tornadoes.</a:t>
            </a:r>
          </a:p>
          <a:p>
            <a:pPr eaLnBrk="1" hangingPunct="1"/>
            <a:r>
              <a:rPr lang="en-US" baseline="0" dirty="0" smtClean="0">
                <a:latin typeface="Times New Roman" pitchFamily="-84" charset="0"/>
                <a:ea typeface="Arial" pitchFamily="-84" charset="0"/>
                <a:cs typeface="Arial" pitchFamily="-84" charset="0"/>
              </a:rPr>
              <a:t>Number U.S. tornadoes per 100 x 100 miles during 1991-2012.</a:t>
            </a:r>
          </a:p>
          <a:p>
            <a:pPr eaLnBrk="1" hangingPunct="1"/>
            <a:r>
              <a:rPr lang="en-US" baseline="0" dirty="0" smtClean="0">
                <a:latin typeface="Times New Roman" pitchFamily="-84" charset="0"/>
                <a:ea typeface="Arial" pitchFamily="-84" charset="0"/>
                <a:cs typeface="Arial" pitchFamily="-84" charset="0"/>
              </a:rPr>
              <a:t>Two regions of frequent formation: Tornado Alley (Central Plains) in spring and Dixie Alley (AL, MS) in winter</a:t>
            </a:r>
          </a:p>
          <a:p>
            <a:pPr eaLnBrk="1" hangingPunct="1"/>
            <a:endParaRPr lang="en-US" baseline="0" dirty="0" smtClean="0">
              <a:latin typeface="Times New Roman" pitchFamily="-84" charset="0"/>
              <a:ea typeface="Arial" pitchFamily="-84" charset="0"/>
              <a:cs typeface="Arial" pitchFamily="-84" charset="0"/>
            </a:endParaRPr>
          </a:p>
          <a:p>
            <a:pPr eaLnBrk="1" hangingPunct="1"/>
            <a:r>
              <a:rPr lang="en-US" baseline="0" dirty="0" smtClean="0">
                <a:latin typeface="Times New Roman" pitchFamily="-84" charset="0"/>
                <a:ea typeface="Arial" pitchFamily="-84" charset="0"/>
                <a:cs typeface="Arial" pitchFamily="-84" charset="0"/>
              </a:rPr>
              <a:t> </a:t>
            </a:r>
            <a:endParaRPr lang="en-US" dirty="0">
              <a:latin typeface="Times New Roman" pitchFamily="-84" charset="0"/>
              <a:ea typeface="Arial" pitchFamily="-84" charset="0"/>
              <a:cs typeface="Arial" pitchFamily="-84" charset="0"/>
            </a:endParaRPr>
          </a:p>
        </p:txBody>
      </p:sp>
    </p:spTree>
    <p:extLst>
      <p:ext uri="{BB962C8B-B14F-4D97-AF65-F5344CB8AC3E}">
        <p14:creationId xmlns:p14="http://schemas.microsoft.com/office/powerpoint/2010/main" val="422063234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0530" name="Rectangle 2"/>
          <p:cNvSpPr>
            <a:spLocks noGrp="1" noRot="1" noChangeAspect="1" noChangeArrowheads="1" noTextEdit="1"/>
          </p:cNvSpPr>
          <p:nvPr>
            <p:ph type="sldImg"/>
          </p:nvPr>
        </p:nvSpPr>
        <p:spPr bwMode="auto">
          <a:xfrm>
            <a:off x="1143000" y="685800"/>
            <a:ext cx="4572000" cy="3429000"/>
          </a:xfrm>
          <a:prstGeom prst="rect">
            <a:avLst/>
          </a:prstGeom>
          <a:noFill/>
          <a:ln>
            <a:solidFill>
              <a:srgbClr val="000000"/>
            </a:solidFill>
            <a:miter lim="800000"/>
            <a:headEnd/>
            <a:tailEnd/>
          </a:ln>
        </p:spPr>
      </p:sp>
      <p:sp>
        <p:nvSpPr>
          <p:cNvPr id="150531" name="Rectangle 3"/>
          <p:cNvSpPr>
            <a:spLocks noGrp="1" noChangeArrowheads="1"/>
          </p:cNvSpPr>
          <p:nvPr>
            <p:ph type="body" idx="1"/>
          </p:nvPr>
        </p:nvSpPr>
        <p:spPr bwMode="auto">
          <a:xfrm>
            <a:off x="914400" y="4343400"/>
            <a:ext cx="5029200" cy="4114800"/>
          </a:xfrm>
          <a:prstGeom prst="rect">
            <a:avLst/>
          </a:prstGeom>
          <a:noFill/>
          <a:ln w="12700">
            <a:miter lim="800000"/>
            <a:headEnd type="none" w="sm" len="sm"/>
            <a:tailEnd type="none" w="sm" len="sm"/>
          </a:ln>
        </p:spPr>
        <p:txBody>
          <a:bodyPr wrap="none">
            <a:prstTxWarp prst="textNoShape">
              <a:avLst/>
            </a:prstTxWarp>
          </a:bodyPr>
          <a:lstStyle/>
          <a:p>
            <a:pPr eaLnBrk="1" hangingPunct="1"/>
            <a:endParaRPr lang="en-US">
              <a:latin typeface="Times New Roman" pitchFamily="-84" charset="0"/>
              <a:ea typeface="Arial" pitchFamily="-84" charset="0"/>
              <a:cs typeface="Arial" pitchFamily="-84" charset="0"/>
            </a:endParaRPr>
          </a:p>
        </p:txBody>
      </p:sp>
    </p:spTree>
    <p:extLst>
      <p:ext uri="{BB962C8B-B14F-4D97-AF65-F5344CB8AC3E}">
        <p14:creationId xmlns:p14="http://schemas.microsoft.com/office/powerpoint/2010/main" val="103924171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8482" name="Rectangle 2"/>
          <p:cNvSpPr>
            <a:spLocks noGrp="1" noRot="1" noChangeAspect="1" noChangeArrowheads="1" noTextEdit="1"/>
          </p:cNvSpPr>
          <p:nvPr>
            <p:ph type="sldImg"/>
          </p:nvPr>
        </p:nvSpPr>
        <p:spPr bwMode="auto">
          <a:xfrm>
            <a:off x="1143000" y="685800"/>
            <a:ext cx="4572000" cy="3429000"/>
          </a:xfrm>
          <a:prstGeom prst="rect">
            <a:avLst/>
          </a:prstGeom>
          <a:noFill/>
          <a:ln>
            <a:solidFill>
              <a:srgbClr val="000000"/>
            </a:solidFill>
            <a:miter lim="800000"/>
            <a:headEnd/>
            <a:tailEnd/>
          </a:ln>
        </p:spPr>
      </p:sp>
      <p:sp>
        <p:nvSpPr>
          <p:cNvPr id="148483" name="Rectangle 3"/>
          <p:cNvSpPr>
            <a:spLocks noGrp="1" noChangeArrowheads="1"/>
          </p:cNvSpPr>
          <p:nvPr>
            <p:ph type="body" idx="1"/>
          </p:nvPr>
        </p:nvSpPr>
        <p:spPr bwMode="auto">
          <a:xfrm>
            <a:off x="914400" y="4343400"/>
            <a:ext cx="5029200" cy="4114800"/>
          </a:xfrm>
          <a:prstGeom prst="rect">
            <a:avLst/>
          </a:prstGeom>
          <a:noFill/>
          <a:ln w="12700">
            <a:miter lim="800000"/>
            <a:headEnd type="none" w="sm" len="sm"/>
            <a:tailEnd type="none" w="sm" len="sm"/>
          </a:ln>
        </p:spPr>
        <p:txBody>
          <a:bodyPr wrap="none">
            <a:prstTxWarp prst="textNoShape">
              <a:avLst/>
            </a:prstTxWarp>
          </a:bodyPr>
          <a:lstStyle/>
          <a:p>
            <a:pPr eaLnBrk="1" hangingPunct="1"/>
            <a:endParaRPr lang="en-US">
              <a:latin typeface="Times New Roman" pitchFamily="-84" charset="0"/>
              <a:ea typeface="Arial" pitchFamily="-84" charset="0"/>
              <a:cs typeface="Arial" pitchFamily="-84" charset="0"/>
            </a:endParaRPr>
          </a:p>
        </p:txBody>
      </p:sp>
    </p:spTree>
    <p:extLst>
      <p:ext uri="{BB962C8B-B14F-4D97-AF65-F5344CB8AC3E}">
        <p14:creationId xmlns:p14="http://schemas.microsoft.com/office/powerpoint/2010/main" val="308780403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218" name="Rectangle 7"/>
          <p:cNvSpPr>
            <a:spLocks noGrp="1" noChangeArrowheads="1"/>
          </p:cNvSpPr>
          <p:nvPr>
            <p:ph type="sldNum" sz="quarter" idx="5"/>
          </p:nvPr>
        </p:nvSpPr>
        <p:spPr>
          <a:noFill/>
        </p:spPr>
        <p:txBody>
          <a:bodyPr/>
          <a:lstStyle/>
          <a:p>
            <a:fld id="{FEF7ADCB-20A9-3E44-A229-6BC308BC3AD2}" type="slidenum">
              <a:rPr lang="en-US">
                <a:latin typeface="Times New Roman" pitchFamily="-84" charset="0"/>
              </a:rPr>
              <a:pPr/>
              <a:t>11</a:t>
            </a:fld>
            <a:endParaRPr lang="en-US">
              <a:latin typeface="Times New Roman" pitchFamily="-84" charset="0"/>
            </a:endParaRPr>
          </a:p>
        </p:txBody>
      </p:sp>
    </p:spTree>
    <p:extLst>
      <p:ext uri="{BB962C8B-B14F-4D97-AF65-F5344CB8AC3E}">
        <p14:creationId xmlns:p14="http://schemas.microsoft.com/office/powerpoint/2010/main" val="11993187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59F5D1B-FAC6-F64F-8671-59BD27EDFB5F}" type="slidenum">
              <a:rPr lang="en-US" smtClean="0"/>
              <a:t>13</a:t>
            </a:fld>
            <a:endParaRPr lang="en-US"/>
          </a:p>
        </p:txBody>
      </p:sp>
    </p:spTree>
    <p:extLst>
      <p:ext uri="{BB962C8B-B14F-4D97-AF65-F5344CB8AC3E}">
        <p14:creationId xmlns:p14="http://schemas.microsoft.com/office/powerpoint/2010/main" val="419701909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2578" name="Rectangle 2"/>
          <p:cNvSpPr>
            <a:spLocks noGrp="1" noRot="1" noChangeAspect="1" noChangeArrowheads="1" noTextEdit="1"/>
          </p:cNvSpPr>
          <p:nvPr>
            <p:ph type="sldImg"/>
          </p:nvPr>
        </p:nvSpPr>
        <p:spPr bwMode="auto">
          <a:xfrm>
            <a:off x="1143000" y="685800"/>
            <a:ext cx="4572000" cy="3429000"/>
          </a:xfrm>
          <a:prstGeom prst="rect">
            <a:avLst/>
          </a:prstGeom>
          <a:noFill/>
          <a:ln>
            <a:solidFill>
              <a:srgbClr val="000000"/>
            </a:solidFill>
            <a:miter lim="800000"/>
            <a:headEnd/>
            <a:tailEnd/>
          </a:ln>
        </p:spPr>
      </p:sp>
      <p:sp>
        <p:nvSpPr>
          <p:cNvPr id="152579" name="Rectangle 3"/>
          <p:cNvSpPr>
            <a:spLocks noGrp="1" noChangeArrowheads="1"/>
          </p:cNvSpPr>
          <p:nvPr>
            <p:ph type="body" idx="1"/>
          </p:nvPr>
        </p:nvSpPr>
        <p:spPr bwMode="auto">
          <a:xfrm>
            <a:off x="914400" y="4343400"/>
            <a:ext cx="5029200" cy="4114800"/>
          </a:xfrm>
          <a:prstGeom prst="rect">
            <a:avLst/>
          </a:prstGeom>
          <a:noFill/>
          <a:ln w="12700">
            <a:miter lim="800000"/>
            <a:headEnd type="none" w="sm" len="sm"/>
            <a:tailEnd type="none" w="sm" len="sm"/>
          </a:ln>
        </p:spPr>
        <p:txBody>
          <a:bodyPr wrap="none">
            <a:prstTxWarp prst="textNoShape">
              <a:avLst/>
            </a:prstTxWarp>
          </a:bodyPr>
          <a:lstStyle/>
          <a:p>
            <a:pPr eaLnBrk="1" hangingPunct="1"/>
            <a:r>
              <a:rPr lang="en-US" dirty="0" smtClean="0">
                <a:latin typeface="Times New Roman" pitchFamily="-84" charset="0"/>
                <a:ea typeface="Arial" pitchFamily="-84" charset="0"/>
                <a:cs typeface="Arial" pitchFamily="-84" charset="0"/>
              </a:rPr>
              <a:t>Rotation</a:t>
            </a:r>
            <a:r>
              <a:rPr lang="en-US" baseline="0" dirty="0" smtClean="0">
                <a:latin typeface="Times New Roman" pitchFamily="-84" charset="0"/>
                <a:ea typeface="Arial" pitchFamily="-84" charset="0"/>
                <a:cs typeface="Arial" pitchFamily="-84" charset="0"/>
              </a:rPr>
              <a:t> speed = 100 knots</a:t>
            </a:r>
          </a:p>
          <a:p>
            <a:pPr eaLnBrk="1" hangingPunct="1"/>
            <a:r>
              <a:rPr lang="en-US" baseline="0" dirty="0" smtClean="0">
                <a:latin typeface="Times New Roman" pitchFamily="-84" charset="0"/>
                <a:ea typeface="Arial" pitchFamily="-84" charset="0"/>
                <a:cs typeface="Arial" pitchFamily="-84" charset="0"/>
              </a:rPr>
              <a:t>Translation speed = 50 knots</a:t>
            </a:r>
          </a:p>
          <a:p>
            <a:pPr eaLnBrk="1" hangingPunct="1"/>
            <a:r>
              <a:rPr lang="en-US" baseline="0" dirty="0" smtClean="0">
                <a:latin typeface="Times New Roman" pitchFamily="-84" charset="0"/>
                <a:ea typeface="Arial" pitchFamily="-84" charset="0"/>
                <a:cs typeface="Arial" pitchFamily="-84" charset="0"/>
              </a:rPr>
              <a:t>Fastest winds = 150 knots</a:t>
            </a:r>
          </a:p>
          <a:p>
            <a:pPr eaLnBrk="1" hangingPunct="1"/>
            <a:r>
              <a:rPr lang="en-US" baseline="0" dirty="0" smtClean="0">
                <a:latin typeface="Times New Roman" pitchFamily="-84" charset="0"/>
                <a:ea typeface="Arial" pitchFamily="-84" charset="0"/>
                <a:cs typeface="Arial" pitchFamily="-84" charset="0"/>
              </a:rPr>
              <a:t>Slowest winds = 50 knots</a:t>
            </a:r>
            <a:endParaRPr lang="en-US" dirty="0">
              <a:latin typeface="Times New Roman" pitchFamily="-84" charset="0"/>
              <a:ea typeface="Arial" pitchFamily="-84" charset="0"/>
              <a:cs typeface="Arial" pitchFamily="-84" charset="0"/>
            </a:endParaRPr>
          </a:p>
        </p:txBody>
      </p:sp>
    </p:spTree>
    <p:extLst>
      <p:ext uri="{BB962C8B-B14F-4D97-AF65-F5344CB8AC3E}">
        <p14:creationId xmlns:p14="http://schemas.microsoft.com/office/powerpoint/2010/main" val="96042103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13666" name="Rectangle 2"/>
          <p:cNvSpPr>
            <a:spLocks noChangeArrowheads="1"/>
          </p:cNvSpPr>
          <p:nvPr/>
        </p:nvSpPr>
        <p:spPr bwMode="auto">
          <a:xfrm>
            <a:off x="914400" y="4343400"/>
            <a:ext cx="5029200" cy="4114800"/>
          </a:xfrm>
          <a:prstGeom prst="rect">
            <a:avLst/>
          </a:prstGeom>
          <a:noFill/>
          <a:ln w="9525">
            <a:noFill/>
            <a:miter lim="800000"/>
            <a:headEnd/>
            <a:tailEnd/>
          </a:ln>
        </p:spPr>
        <p:txBody>
          <a:bodyPr wrap="none" lIns="0" tIns="0" rIns="0" bIns="0">
            <a:prstTxWarp prst="textNoShape">
              <a:avLst/>
            </a:prstTxWarp>
          </a:bodyPr>
          <a:lstStyle/>
          <a:p>
            <a:pPr defTabSz="914400" eaLnBrk="0" fontAlgn="base" hangingPunct="0">
              <a:spcBef>
                <a:spcPct val="0"/>
              </a:spcBef>
              <a:spcAft>
                <a:spcPct val="0"/>
              </a:spcAft>
            </a:pPr>
            <a:r>
              <a:rPr lang="en-US" sz="1200">
                <a:solidFill>
                  <a:srgbClr val="000000"/>
                </a:solidFill>
                <a:latin typeface="Times New Roman" pitchFamily="-84" charset="0"/>
                <a:ea typeface="Arial" pitchFamily="-84" charset="0"/>
                <a:cs typeface="Arial" pitchFamily="-84" charset="0"/>
              </a:rPr>
              <a:t>Moments later, a strong tornado develops within the area of rotation.  Softball-size hail and damaging "straight-line" thunderstorm winds also accompanied this storm. (Woodward, Oklahoma-Ron Przybylinski)</a:t>
            </a:r>
          </a:p>
        </p:txBody>
      </p:sp>
    </p:spTree>
    <p:extLst>
      <p:ext uri="{BB962C8B-B14F-4D97-AF65-F5344CB8AC3E}">
        <p14:creationId xmlns:p14="http://schemas.microsoft.com/office/powerpoint/2010/main" val="141032485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15714" name="Rectangle 2"/>
          <p:cNvSpPr>
            <a:spLocks noChangeArrowheads="1"/>
          </p:cNvSpPr>
          <p:nvPr/>
        </p:nvSpPr>
        <p:spPr bwMode="auto">
          <a:xfrm>
            <a:off x="914400" y="4343400"/>
            <a:ext cx="5029200" cy="4114800"/>
          </a:xfrm>
          <a:prstGeom prst="rect">
            <a:avLst/>
          </a:prstGeom>
          <a:noFill/>
          <a:ln w="9525">
            <a:noFill/>
            <a:miter lim="800000"/>
            <a:headEnd/>
            <a:tailEnd/>
          </a:ln>
        </p:spPr>
        <p:txBody>
          <a:bodyPr wrap="none" lIns="0" tIns="0" rIns="0" bIns="0">
            <a:prstTxWarp prst="textNoShape">
              <a:avLst/>
            </a:prstTxWarp>
          </a:bodyPr>
          <a:lstStyle/>
          <a:p>
            <a:pPr defTabSz="914400" eaLnBrk="0" fontAlgn="base" hangingPunct="0">
              <a:spcBef>
                <a:spcPct val="0"/>
              </a:spcBef>
              <a:spcAft>
                <a:spcPct val="0"/>
              </a:spcAft>
            </a:pPr>
            <a:r>
              <a:rPr lang="en-US" sz="1200">
                <a:solidFill>
                  <a:srgbClr val="000000"/>
                </a:solidFill>
                <a:latin typeface="Times New Roman" pitchFamily="-84" charset="0"/>
                <a:ea typeface="Arial" pitchFamily="-84" charset="0"/>
                <a:cs typeface="Arial" pitchFamily="-84" charset="0"/>
              </a:rPr>
              <a:t>Tornadoes frequently, but not always, shrink in size during the dissipating stage.  A dissipating tornado remains capable of producing extensive damage.</a:t>
            </a:r>
          </a:p>
          <a:p>
            <a:pPr defTabSz="914400" eaLnBrk="0" fontAlgn="base" hangingPunct="0">
              <a:spcBef>
                <a:spcPct val="0"/>
              </a:spcBef>
              <a:spcAft>
                <a:spcPct val="0"/>
              </a:spcAft>
            </a:pPr>
            <a:endParaRPr lang="en-US" sz="1200">
              <a:solidFill>
                <a:srgbClr val="000000"/>
              </a:solidFill>
              <a:latin typeface="Times New Roman" pitchFamily="-84" charset="0"/>
              <a:ea typeface="Arial" pitchFamily="-84" charset="0"/>
              <a:cs typeface="Arial" pitchFamily="-84" charset="0"/>
            </a:endParaRPr>
          </a:p>
          <a:p>
            <a:pPr defTabSz="914400" eaLnBrk="0" fontAlgn="base" hangingPunct="0">
              <a:spcBef>
                <a:spcPct val="0"/>
              </a:spcBef>
              <a:spcAft>
                <a:spcPct val="0"/>
              </a:spcAft>
            </a:pPr>
            <a:r>
              <a:rPr lang="en-US" sz="1200">
                <a:solidFill>
                  <a:srgbClr val="000000"/>
                </a:solidFill>
                <a:latin typeface="Times New Roman" pitchFamily="-84" charset="0"/>
                <a:ea typeface="Arial" pitchFamily="-84" charset="0"/>
                <a:cs typeface="Arial" pitchFamily="-84" charset="0"/>
              </a:rPr>
              <a:t>Dissipating tornado near Union City, Oklahoma, Note the near complete destruction in the foreground. (NOAA/NWS)</a:t>
            </a:r>
          </a:p>
        </p:txBody>
      </p:sp>
    </p:spTree>
    <p:extLst>
      <p:ext uri="{BB962C8B-B14F-4D97-AF65-F5344CB8AC3E}">
        <p14:creationId xmlns:p14="http://schemas.microsoft.com/office/powerpoint/2010/main" val="298055220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54626" name="Rectangle 2"/>
          <p:cNvSpPr>
            <a:spLocks noChangeArrowheads="1"/>
          </p:cNvSpPr>
          <p:nvPr/>
        </p:nvSpPr>
        <p:spPr bwMode="auto">
          <a:xfrm>
            <a:off x="914400" y="4343400"/>
            <a:ext cx="5029200" cy="4114800"/>
          </a:xfrm>
          <a:prstGeom prst="rect">
            <a:avLst/>
          </a:prstGeom>
          <a:noFill/>
          <a:ln w="9525">
            <a:noFill/>
            <a:miter lim="800000"/>
            <a:headEnd/>
            <a:tailEnd/>
          </a:ln>
        </p:spPr>
        <p:txBody>
          <a:bodyPr wrap="none" lIns="0" tIns="0" rIns="0" bIns="0">
            <a:prstTxWarp prst="textNoShape">
              <a:avLst/>
            </a:prstTxWarp>
          </a:bodyPr>
          <a:lstStyle/>
          <a:p>
            <a:pPr defTabSz="914400" eaLnBrk="0" fontAlgn="base" hangingPunct="0">
              <a:spcBef>
                <a:spcPct val="0"/>
              </a:spcBef>
              <a:spcAft>
                <a:spcPct val="0"/>
              </a:spcAft>
            </a:pPr>
            <a:r>
              <a:rPr lang="en-US" sz="1200">
                <a:solidFill>
                  <a:srgbClr val="000000"/>
                </a:solidFill>
                <a:latin typeface="Times New Roman" pitchFamily="-84" charset="0"/>
                <a:ea typeface="Arial" pitchFamily="-84" charset="0"/>
                <a:cs typeface="Arial" pitchFamily="-84" charset="0"/>
              </a:rPr>
              <a:t>Waterspouts are weak tornadoes that occur over water.</a:t>
            </a:r>
          </a:p>
          <a:p>
            <a:pPr defTabSz="914400" eaLnBrk="0" fontAlgn="base" hangingPunct="0">
              <a:spcBef>
                <a:spcPct val="0"/>
              </a:spcBef>
              <a:spcAft>
                <a:spcPct val="0"/>
              </a:spcAft>
            </a:pPr>
            <a:endParaRPr lang="en-US" sz="1200">
              <a:solidFill>
                <a:srgbClr val="000000"/>
              </a:solidFill>
              <a:latin typeface="Times New Roman" pitchFamily="-84" charset="0"/>
              <a:ea typeface="Arial" pitchFamily="-84" charset="0"/>
              <a:cs typeface="Arial" pitchFamily="-84" charset="0"/>
            </a:endParaRPr>
          </a:p>
          <a:p>
            <a:pPr defTabSz="914400" eaLnBrk="0" fontAlgn="base" hangingPunct="0">
              <a:spcBef>
                <a:spcPct val="0"/>
              </a:spcBef>
              <a:spcAft>
                <a:spcPct val="0"/>
              </a:spcAft>
            </a:pPr>
            <a:r>
              <a:rPr lang="en-US" sz="1200">
                <a:solidFill>
                  <a:srgbClr val="000000"/>
                </a:solidFill>
                <a:latin typeface="Times New Roman" pitchFamily="-84" charset="0"/>
                <a:ea typeface="Arial" pitchFamily="-84" charset="0"/>
                <a:cs typeface="Arial" pitchFamily="-84" charset="0"/>
              </a:rPr>
              <a:t>Waterspout taken in the Florida Keys, September 10, 1969, (Dr, Joseph Golden, NOAA)</a:t>
            </a:r>
          </a:p>
        </p:txBody>
      </p:sp>
    </p:spTree>
    <p:extLst>
      <p:ext uri="{BB962C8B-B14F-4D97-AF65-F5344CB8AC3E}">
        <p14:creationId xmlns:p14="http://schemas.microsoft.com/office/powerpoint/2010/main" val="16617769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54626" name="Rectangle 2"/>
          <p:cNvSpPr>
            <a:spLocks noChangeArrowheads="1"/>
          </p:cNvSpPr>
          <p:nvPr/>
        </p:nvSpPr>
        <p:spPr bwMode="auto">
          <a:xfrm>
            <a:off x="914400" y="4343400"/>
            <a:ext cx="5029200" cy="4114800"/>
          </a:xfrm>
          <a:prstGeom prst="rect">
            <a:avLst/>
          </a:prstGeom>
          <a:noFill/>
          <a:ln w="9525">
            <a:noFill/>
            <a:miter lim="800000"/>
            <a:headEnd/>
            <a:tailEnd/>
          </a:ln>
        </p:spPr>
        <p:txBody>
          <a:bodyPr wrap="none" lIns="0" tIns="0" rIns="0" bIns="0">
            <a:prstTxWarp prst="textNoShape">
              <a:avLst/>
            </a:prstTxWarp>
          </a:bodyPr>
          <a:lstStyle/>
          <a:p>
            <a:pPr defTabSz="914400" eaLnBrk="0" fontAlgn="base" hangingPunct="0">
              <a:spcBef>
                <a:spcPct val="0"/>
              </a:spcBef>
              <a:spcAft>
                <a:spcPct val="0"/>
              </a:spcAft>
            </a:pPr>
            <a:r>
              <a:rPr lang="en-US" sz="1200">
                <a:solidFill>
                  <a:srgbClr val="000000"/>
                </a:solidFill>
                <a:latin typeface="Times New Roman" pitchFamily="-84" charset="0"/>
                <a:ea typeface="Arial" pitchFamily="-84" charset="0"/>
                <a:cs typeface="Arial" pitchFamily="-84" charset="0"/>
              </a:rPr>
              <a:t>Waterspouts are weak tornadoes that occur over water.</a:t>
            </a:r>
          </a:p>
          <a:p>
            <a:pPr defTabSz="914400" eaLnBrk="0" fontAlgn="base" hangingPunct="0">
              <a:spcBef>
                <a:spcPct val="0"/>
              </a:spcBef>
              <a:spcAft>
                <a:spcPct val="0"/>
              </a:spcAft>
            </a:pPr>
            <a:endParaRPr lang="en-US" sz="1200">
              <a:solidFill>
                <a:srgbClr val="000000"/>
              </a:solidFill>
              <a:latin typeface="Times New Roman" pitchFamily="-84" charset="0"/>
              <a:ea typeface="Arial" pitchFamily="-84" charset="0"/>
              <a:cs typeface="Arial" pitchFamily="-84" charset="0"/>
            </a:endParaRPr>
          </a:p>
          <a:p>
            <a:pPr defTabSz="914400" eaLnBrk="0" fontAlgn="base" hangingPunct="0">
              <a:spcBef>
                <a:spcPct val="0"/>
              </a:spcBef>
              <a:spcAft>
                <a:spcPct val="0"/>
              </a:spcAft>
            </a:pPr>
            <a:r>
              <a:rPr lang="en-US" sz="1200">
                <a:solidFill>
                  <a:srgbClr val="000000"/>
                </a:solidFill>
                <a:latin typeface="Times New Roman" pitchFamily="-84" charset="0"/>
                <a:ea typeface="Arial" pitchFamily="-84" charset="0"/>
                <a:cs typeface="Arial" pitchFamily="-84" charset="0"/>
              </a:rPr>
              <a:t>Waterspout taken in the Florida Keys, September 10, 1969, (Dr, Joseph Golden, NOAA)</a:t>
            </a:r>
          </a:p>
        </p:txBody>
      </p:sp>
    </p:spTree>
    <p:extLst>
      <p:ext uri="{BB962C8B-B14F-4D97-AF65-F5344CB8AC3E}">
        <p14:creationId xmlns:p14="http://schemas.microsoft.com/office/powerpoint/2010/main" val="286645390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73058" name="Rectangle 2"/>
          <p:cNvSpPr>
            <a:spLocks noChangeArrowheads="1"/>
          </p:cNvSpPr>
          <p:nvPr/>
        </p:nvSpPr>
        <p:spPr bwMode="auto">
          <a:xfrm>
            <a:off x="914400" y="4343400"/>
            <a:ext cx="5029200" cy="4114800"/>
          </a:xfrm>
          <a:prstGeom prst="rect">
            <a:avLst/>
          </a:prstGeom>
          <a:noFill/>
          <a:ln w="9525">
            <a:noFill/>
            <a:miter lim="800000"/>
            <a:headEnd/>
            <a:tailEnd/>
          </a:ln>
        </p:spPr>
        <p:txBody>
          <a:bodyPr wrap="none" lIns="0" tIns="0" rIns="0" bIns="0">
            <a:prstTxWarp prst="textNoShape">
              <a:avLst/>
            </a:prstTxWarp>
          </a:bodyPr>
          <a:lstStyle/>
          <a:p>
            <a:pPr defTabSz="914400" eaLnBrk="0" fontAlgn="base" hangingPunct="0">
              <a:spcBef>
                <a:spcPct val="0"/>
              </a:spcBef>
              <a:spcAft>
                <a:spcPct val="0"/>
              </a:spcAft>
            </a:pPr>
            <a:r>
              <a:rPr lang="en-US" sz="1200">
                <a:solidFill>
                  <a:srgbClr val="000000"/>
                </a:solidFill>
                <a:latin typeface="Times New Roman" pitchFamily="-84" charset="0"/>
                <a:ea typeface="Arial" pitchFamily="-84" charset="0"/>
                <a:cs typeface="Arial" pitchFamily="-84" charset="0"/>
              </a:rPr>
              <a:t>Strong tornadoes account for 29 percent of all tornadoes and approximately 27 percent of all tornado deaths.  Wind speeds range from 110 to 205 mph, and these tornadoes may last 20 minutes or longer.</a:t>
            </a:r>
          </a:p>
          <a:p>
            <a:pPr defTabSz="914400" eaLnBrk="0" fontAlgn="base" hangingPunct="0">
              <a:spcBef>
                <a:spcPct val="0"/>
              </a:spcBef>
              <a:spcAft>
                <a:spcPct val="0"/>
              </a:spcAft>
            </a:pPr>
            <a:endParaRPr lang="en-US" sz="1200">
              <a:solidFill>
                <a:srgbClr val="000000"/>
              </a:solidFill>
              <a:latin typeface="Times New Roman" pitchFamily="-84" charset="0"/>
              <a:ea typeface="Arial" pitchFamily="-84" charset="0"/>
              <a:cs typeface="Arial" pitchFamily="-84" charset="0"/>
            </a:endParaRPr>
          </a:p>
          <a:p>
            <a:pPr defTabSz="914400" eaLnBrk="0" fontAlgn="base" hangingPunct="0">
              <a:spcBef>
                <a:spcPct val="0"/>
              </a:spcBef>
              <a:spcAft>
                <a:spcPct val="0"/>
              </a:spcAft>
            </a:pPr>
            <a:r>
              <a:rPr lang="en-US" sz="1200">
                <a:solidFill>
                  <a:srgbClr val="000000"/>
                </a:solidFill>
                <a:latin typeface="Times New Roman" pitchFamily="-84" charset="0"/>
                <a:ea typeface="Arial" pitchFamily="-84" charset="0"/>
                <a:cs typeface="Arial" pitchFamily="-84" charset="0"/>
              </a:rPr>
              <a:t>Strong tornado in Illinois. (Mary Hurley)</a:t>
            </a:r>
          </a:p>
        </p:txBody>
      </p:sp>
    </p:spTree>
    <p:extLst>
      <p:ext uri="{BB962C8B-B14F-4D97-AF65-F5344CB8AC3E}">
        <p14:creationId xmlns:p14="http://schemas.microsoft.com/office/powerpoint/2010/main" val="378578452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75106" name="Rectangle 2"/>
          <p:cNvSpPr>
            <a:spLocks noChangeArrowheads="1"/>
          </p:cNvSpPr>
          <p:nvPr/>
        </p:nvSpPr>
        <p:spPr bwMode="auto">
          <a:xfrm>
            <a:off x="914400" y="4343400"/>
            <a:ext cx="5029200" cy="4114800"/>
          </a:xfrm>
          <a:prstGeom prst="rect">
            <a:avLst/>
          </a:prstGeom>
          <a:noFill/>
          <a:ln w="9525">
            <a:noFill/>
            <a:miter lim="800000"/>
            <a:headEnd/>
            <a:tailEnd/>
          </a:ln>
        </p:spPr>
        <p:txBody>
          <a:bodyPr wrap="none" lIns="0" tIns="0" rIns="0" bIns="0">
            <a:prstTxWarp prst="textNoShape">
              <a:avLst/>
            </a:prstTxWarp>
          </a:bodyPr>
          <a:lstStyle/>
          <a:p>
            <a:pPr defTabSz="914400" eaLnBrk="0" fontAlgn="base" hangingPunct="0">
              <a:spcBef>
                <a:spcPct val="0"/>
              </a:spcBef>
              <a:spcAft>
                <a:spcPct val="0"/>
              </a:spcAft>
            </a:pPr>
            <a:r>
              <a:rPr lang="en-US" sz="1200">
                <a:solidFill>
                  <a:srgbClr val="000000"/>
                </a:solidFill>
                <a:latin typeface="Times New Roman" pitchFamily="-84" charset="0"/>
                <a:ea typeface="Arial" pitchFamily="-84" charset="0"/>
                <a:cs typeface="Arial" pitchFamily="-84" charset="0"/>
              </a:rPr>
              <a:t>Strong tornadoes account for 29 percent of all tornadoes and approximately 27 percent of all tornado deaths.  Wind speeds range from 110 to 205 mph, and these tornadoes may last 20 minutes or longer.</a:t>
            </a:r>
          </a:p>
          <a:p>
            <a:pPr defTabSz="914400" eaLnBrk="0" fontAlgn="base" hangingPunct="0">
              <a:spcBef>
                <a:spcPct val="0"/>
              </a:spcBef>
              <a:spcAft>
                <a:spcPct val="0"/>
              </a:spcAft>
            </a:pPr>
            <a:endParaRPr lang="en-US" sz="1200">
              <a:solidFill>
                <a:srgbClr val="000000"/>
              </a:solidFill>
              <a:latin typeface="Times New Roman" pitchFamily="-84" charset="0"/>
              <a:ea typeface="Arial" pitchFamily="-84" charset="0"/>
              <a:cs typeface="Arial" pitchFamily="-84" charset="0"/>
            </a:endParaRPr>
          </a:p>
          <a:p>
            <a:pPr defTabSz="914400" eaLnBrk="0" fontAlgn="base" hangingPunct="0">
              <a:spcBef>
                <a:spcPct val="0"/>
              </a:spcBef>
              <a:spcAft>
                <a:spcPct val="0"/>
              </a:spcAft>
            </a:pPr>
            <a:r>
              <a:rPr lang="en-US" sz="1200">
                <a:solidFill>
                  <a:srgbClr val="000000"/>
                </a:solidFill>
                <a:latin typeface="Times New Roman" pitchFamily="-84" charset="0"/>
                <a:ea typeface="Arial" pitchFamily="-84" charset="0"/>
                <a:cs typeface="Arial" pitchFamily="-84" charset="0"/>
              </a:rPr>
              <a:t>Strong tornado in Illinois. (Mary Hurley)</a:t>
            </a:r>
          </a:p>
        </p:txBody>
      </p:sp>
    </p:spTree>
    <p:extLst>
      <p:ext uri="{BB962C8B-B14F-4D97-AF65-F5344CB8AC3E}">
        <p14:creationId xmlns:p14="http://schemas.microsoft.com/office/powerpoint/2010/main" val="321981470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75106" name="Rectangle 2"/>
          <p:cNvSpPr>
            <a:spLocks noChangeArrowheads="1"/>
          </p:cNvSpPr>
          <p:nvPr/>
        </p:nvSpPr>
        <p:spPr bwMode="auto">
          <a:xfrm>
            <a:off x="914400" y="4343400"/>
            <a:ext cx="5029200" cy="4114800"/>
          </a:xfrm>
          <a:prstGeom prst="rect">
            <a:avLst/>
          </a:prstGeom>
          <a:noFill/>
          <a:ln w="9525">
            <a:noFill/>
            <a:miter lim="800000"/>
            <a:headEnd/>
            <a:tailEnd/>
          </a:ln>
        </p:spPr>
        <p:txBody>
          <a:bodyPr wrap="none" lIns="0" tIns="0" rIns="0" bIns="0">
            <a:prstTxWarp prst="textNoShape">
              <a:avLst/>
            </a:prstTxWarp>
          </a:bodyPr>
          <a:lstStyle/>
          <a:p>
            <a:pPr defTabSz="914400" eaLnBrk="0" fontAlgn="base" hangingPunct="0">
              <a:spcBef>
                <a:spcPct val="0"/>
              </a:spcBef>
              <a:spcAft>
                <a:spcPct val="0"/>
              </a:spcAft>
            </a:pPr>
            <a:r>
              <a:rPr lang="en-US" sz="1200">
                <a:solidFill>
                  <a:srgbClr val="000000"/>
                </a:solidFill>
                <a:latin typeface="Times New Roman" pitchFamily="-84" charset="0"/>
                <a:ea typeface="Arial" pitchFamily="-84" charset="0"/>
                <a:cs typeface="Arial" pitchFamily="-84" charset="0"/>
              </a:rPr>
              <a:t>Strong tornadoes account for 29 percent of all tornadoes and approximately 27 percent of all tornado deaths.  Wind speeds range from 110 to 205 mph, and these tornadoes may last 20 minutes or longer.</a:t>
            </a:r>
          </a:p>
          <a:p>
            <a:pPr defTabSz="914400" eaLnBrk="0" fontAlgn="base" hangingPunct="0">
              <a:spcBef>
                <a:spcPct val="0"/>
              </a:spcBef>
              <a:spcAft>
                <a:spcPct val="0"/>
              </a:spcAft>
            </a:pPr>
            <a:endParaRPr lang="en-US" sz="1200">
              <a:solidFill>
                <a:srgbClr val="000000"/>
              </a:solidFill>
              <a:latin typeface="Times New Roman" pitchFamily="-84" charset="0"/>
              <a:ea typeface="Arial" pitchFamily="-84" charset="0"/>
              <a:cs typeface="Arial" pitchFamily="-84" charset="0"/>
            </a:endParaRPr>
          </a:p>
          <a:p>
            <a:pPr defTabSz="914400" eaLnBrk="0" fontAlgn="base" hangingPunct="0">
              <a:spcBef>
                <a:spcPct val="0"/>
              </a:spcBef>
              <a:spcAft>
                <a:spcPct val="0"/>
              </a:spcAft>
            </a:pPr>
            <a:r>
              <a:rPr lang="en-US" sz="1200">
                <a:solidFill>
                  <a:srgbClr val="000000"/>
                </a:solidFill>
                <a:latin typeface="Times New Roman" pitchFamily="-84" charset="0"/>
                <a:ea typeface="Arial" pitchFamily="-84" charset="0"/>
                <a:cs typeface="Arial" pitchFamily="-84" charset="0"/>
              </a:rPr>
              <a:t>Strong tornado in Illinois. (Mary Hurley)</a:t>
            </a:r>
          </a:p>
        </p:txBody>
      </p:sp>
    </p:spTree>
    <p:extLst>
      <p:ext uri="{BB962C8B-B14F-4D97-AF65-F5344CB8AC3E}">
        <p14:creationId xmlns:p14="http://schemas.microsoft.com/office/powerpoint/2010/main" val="166244063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75106" name="Rectangle 2"/>
          <p:cNvSpPr>
            <a:spLocks noChangeArrowheads="1"/>
          </p:cNvSpPr>
          <p:nvPr/>
        </p:nvSpPr>
        <p:spPr bwMode="auto">
          <a:xfrm>
            <a:off x="914400" y="4343400"/>
            <a:ext cx="5029200" cy="4114800"/>
          </a:xfrm>
          <a:prstGeom prst="rect">
            <a:avLst/>
          </a:prstGeom>
          <a:noFill/>
          <a:ln w="9525">
            <a:noFill/>
            <a:miter lim="800000"/>
            <a:headEnd/>
            <a:tailEnd/>
          </a:ln>
        </p:spPr>
        <p:txBody>
          <a:bodyPr wrap="none" lIns="0" tIns="0" rIns="0" bIns="0">
            <a:prstTxWarp prst="textNoShape">
              <a:avLst/>
            </a:prstTxWarp>
          </a:bodyPr>
          <a:lstStyle/>
          <a:p>
            <a:pPr defTabSz="914400" eaLnBrk="0" fontAlgn="base" hangingPunct="0">
              <a:spcBef>
                <a:spcPct val="0"/>
              </a:spcBef>
              <a:spcAft>
                <a:spcPct val="0"/>
              </a:spcAft>
            </a:pPr>
            <a:r>
              <a:rPr lang="en-US" sz="1200">
                <a:solidFill>
                  <a:srgbClr val="000000"/>
                </a:solidFill>
                <a:latin typeface="Times New Roman" pitchFamily="-84" charset="0"/>
                <a:ea typeface="Arial" pitchFamily="-84" charset="0"/>
                <a:cs typeface="Arial" pitchFamily="-84" charset="0"/>
              </a:rPr>
              <a:t>Strong tornadoes account for 29 percent of all tornadoes and approximately 27 percent of all tornado deaths.  Wind speeds range from 110 to 205 mph, and these tornadoes may last 20 minutes or longer.</a:t>
            </a:r>
          </a:p>
          <a:p>
            <a:pPr defTabSz="914400" eaLnBrk="0" fontAlgn="base" hangingPunct="0">
              <a:spcBef>
                <a:spcPct val="0"/>
              </a:spcBef>
              <a:spcAft>
                <a:spcPct val="0"/>
              </a:spcAft>
            </a:pPr>
            <a:endParaRPr lang="en-US" sz="1200">
              <a:solidFill>
                <a:srgbClr val="000000"/>
              </a:solidFill>
              <a:latin typeface="Times New Roman" pitchFamily="-84" charset="0"/>
              <a:ea typeface="Arial" pitchFamily="-84" charset="0"/>
              <a:cs typeface="Arial" pitchFamily="-84" charset="0"/>
            </a:endParaRPr>
          </a:p>
          <a:p>
            <a:pPr defTabSz="914400" eaLnBrk="0" fontAlgn="base" hangingPunct="0">
              <a:spcBef>
                <a:spcPct val="0"/>
              </a:spcBef>
              <a:spcAft>
                <a:spcPct val="0"/>
              </a:spcAft>
            </a:pPr>
            <a:r>
              <a:rPr lang="en-US" sz="1200">
                <a:solidFill>
                  <a:srgbClr val="000000"/>
                </a:solidFill>
                <a:latin typeface="Times New Roman" pitchFamily="-84" charset="0"/>
                <a:ea typeface="Arial" pitchFamily="-84" charset="0"/>
                <a:cs typeface="Arial" pitchFamily="-84" charset="0"/>
              </a:rPr>
              <a:t>Strong tornado in Illinois. (Mary Hurley)</a:t>
            </a:r>
          </a:p>
        </p:txBody>
      </p:sp>
    </p:spTree>
    <p:extLst>
      <p:ext uri="{BB962C8B-B14F-4D97-AF65-F5344CB8AC3E}">
        <p14:creationId xmlns:p14="http://schemas.microsoft.com/office/powerpoint/2010/main" val="261515004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93538" name="Rectangle 2"/>
          <p:cNvSpPr>
            <a:spLocks noChangeArrowheads="1"/>
          </p:cNvSpPr>
          <p:nvPr/>
        </p:nvSpPr>
        <p:spPr bwMode="auto">
          <a:xfrm>
            <a:off x="914400" y="4343400"/>
            <a:ext cx="5029200" cy="4114800"/>
          </a:xfrm>
          <a:prstGeom prst="rect">
            <a:avLst/>
          </a:prstGeom>
          <a:noFill/>
          <a:ln w="9525">
            <a:noFill/>
            <a:miter lim="800000"/>
            <a:headEnd/>
            <a:tailEnd/>
          </a:ln>
        </p:spPr>
        <p:txBody>
          <a:bodyPr wrap="none" lIns="0" tIns="0" rIns="0" bIns="0">
            <a:prstTxWarp prst="textNoShape">
              <a:avLst/>
            </a:prstTxWarp>
          </a:bodyPr>
          <a:lstStyle/>
          <a:p>
            <a:pPr defTabSz="914400" eaLnBrk="0" fontAlgn="base" hangingPunct="0">
              <a:spcBef>
                <a:spcPct val="0"/>
              </a:spcBef>
              <a:spcAft>
                <a:spcPct val="0"/>
              </a:spcAft>
            </a:pPr>
            <a:r>
              <a:rPr lang="en-US" sz="1200">
                <a:solidFill>
                  <a:srgbClr val="000000"/>
                </a:solidFill>
                <a:latin typeface="Times New Roman" pitchFamily="-84" charset="0"/>
                <a:ea typeface="Arial" pitchFamily="-84" charset="0"/>
                <a:cs typeface="Arial" pitchFamily="-84" charset="0"/>
              </a:rPr>
              <a:t>Most strong and violent tornadoes form within this area of rotation.</a:t>
            </a:r>
          </a:p>
          <a:p>
            <a:pPr defTabSz="914400" eaLnBrk="0" fontAlgn="base" hangingPunct="0">
              <a:spcBef>
                <a:spcPct val="0"/>
              </a:spcBef>
              <a:spcAft>
                <a:spcPct val="0"/>
              </a:spcAft>
            </a:pPr>
            <a:endParaRPr lang="en-US" sz="1200">
              <a:solidFill>
                <a:srgbClr val="000000"/>
              </a:solidFill>
              <a:latin typeface="Times New Roman" pitchFamily="-84" charset="0"/>
              <a:ea typeface="Arial" pitchFamily="-84" charset="0"/>
              <a:cs typeface="Arial" pitchFamily="-84" charset="0"/>
            </a:endParaRPr>
          </a:p>
          <a:p>
            <a:pPr defTabSz="914400" eaLnBrk="0" fontAlgn="base" hangingPunct="0">
              <a:spcBef>
                <a:spcPct val="0"/>
              </a:spcBef>
              <a:spcAft>
                <a:spcPct val="0"/>
              </a:spcAft>
            </a:pPr>
            <a:r>
              <a:rPr lang="en-US" sz="1200">
                <a:solidFill>
                  <a:srgbClr val="000000"/>
                </a:solidFill>
                <a:latin typeface="Times New Roman" pitchFamily="-84" charset="0"/>
                <a:ea typeface="Arial" pitchFamily="-84" charset="0"/>
                <a:cs typeface="Arial" pitchFamily="-84" charset="0"/>
              </a:rPr>
              <a:t>Graphic showing location of vertical rotation within a thunderstorm. (NOAA/NWS)</a:t>
            </a:r>
          </a:p>
        </p:txBody>
      </p:sp>
    </p:spTree>
    <p:extLst>
      <p:ext uri="{BB962C8B-B14F-4D97-AF65-F5344CB8AC3E}">
        <p14:creationId xmlns:p14="http://schemas.microsoft.com/office/powerpoint/2010/main" val="226845674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7634" name="Rectangle 2"/>
          <p:cNvSpPr>
            <a:spLocks noGrp="1" noRot="1" noChangeAspect="1" noChangeArrowheads="1" noTextEdit="1"/>
          </p:cNvSpPr>
          <p:nvPr>
            <p:ph type="sldImg"/>
          </p:nvPr>
        </p:nvSpPr>
        <p:spPr bwMode="auto">
          <a:xfrm>
            <a:off x="1143000" y="685800"/>
            <a:ext cx="4572000" cy="3429000"/>
          </a:xfrm>
          <a:prstGeom prst="rect">
            <a:avLst/>
          </a:prstGeom>
          <a:noFill/>
          <a:ln>
            <a:solidFill>
              <a:srgbClr val="000000"/>
            </a:solidFill>
            <a:miter lim="800000"/>
            <a:headEnd/>
            <a:tailEnd/>
          </a:ln>
        </p:spPr>
      </p:sp>
      <p:sp>
        <p:nvSpPr>
          <p:cNvPr id="197635" name="Rectangle 3"/>
          <p:cNvSpPr>
            <a:spLocks noGrp="1" noChangeArrowheads="1"/>
          </p:cNvSpPr>
          <p:nvPr>
            <p:ph type="body" idx="1"/>
          </p:nvPr>
        </p:nvSpPr>
        <p:spPr bwMode="auto">
          <a:xfrm>
            <a:off x="914400" y="4343400"/>
            <a:ext cx="5029200" cy="4114800"/>
          </a:xfrm>
          <a:prstGeom prst="rect">
            <a:avLst/>
          </a:prstGeom>
          <a:noFill/>
          <a:ln w="12700">
            <a:miter lim="800000"/>
            <a:headEnd type="none" w="sm" len="sm"/>
            <a:tailEnd type="none" w="sm" len="sm"/>
          </a:ln>
        </p:spPr>
        <p:txBody>
          <a:bodyPr wrap="none">
            <a:prstTxWarp prst="textNoShape">
              <a:avLst/>
            </a:prstTxWarp>
          </a:bodyPr>
          <a:lstStyle/>
          <a:p>
            <a:pPr eaLnBrk="1" hangingPunct="1"/>
            <a:r>
              <a:rPr lang="en-US" dirty="0" smtClean="0">
                <a:latin typeface="Times New Roman" pitchFamily="-84" charset="0"/>
                <a:ea typeface="Arial" pitchFamily="-84" charset="0"/>
                <a:cs typeface="Arial" pitchFamily="-84" charset="0"/>
              </a:rPr>
              <a:t>Cell</a:t>
            </a:r>
            <a:r>
              <a:rPr lang="en-US" baseline="0" dirty="0" smtClean="0">
                <a:latin typeface="Times New Roman" pitchFamily="-84" charset="0"/>
                <a:ea typeface="Arial" pitchFamily="-84" charset="0"/>
                <a:cs typeface="Arial" pitchFamily="-84" charset="0"/>
              </a:rPr>
              <a:t> moves from left to right, tornado is behind updraft (no heavy precipitation </a:t>
            </a:r>
            <a:r>
              <a:rPr lang="mr-IN" baseline="0" dirty="0" smtClean="0">
                <a:latin typeface="Times New Roman" pitchFamily="-84" charset="0"/>
                <a:ea typeface="Arial" pitchFamily="-84" charset="0"/>
                <a:cs typeface="Arial" pitchFamily="-84" charset="0"/>
              </a:rPr>
              <a:t>…</a:t>
            </a:r>
            <a:r>
              <a:rPr lang="en-US" baseline="0" dirty="0" smtClean="0">
                <a:latin typeface="Times New Roman" pitchFamily="-84" charset="0"/>
                <a:ea typeface="Arial" pitchFamily="-84" charset="0"/>
                <a:cs typeface="Arial" pitchFamily="-84" charset="0"/>
              </a:rPr>
              <a:t> usually).</a:t>
            </a:r>
            <a:endParaRPr lang="en-US" dirty="0">
              <a:latin typeface="Times New Roman" pitchFamily="-84" charset="0"/>
              <a:ea typeface="Arial" pitchFamily="-84" charset="0"/>
              <a:cs typeface="Arial" pitchFamily="-84" charset="0"/>
            </a:endParaRPr>
          </a:p>
        </p:txBody>
      </p:sp>
    </p:spTree>
    <p:extLst>
      <p:ext uri="{BB962C8B-B14F-4D97-AF65-F5344CB8AC3E}">
        <p14:creationId xmlns:p14="http://schemas.microsoft.com/office/powerpoint/2010/main" val="299685162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682" name="Rectangle 2"/>
          <p:cNvSpPr>
            <a:spLocks noGrp="1" noRot="1" noChangeAspect="1" noChangeArrowheads="1" noTextEdit="1"/>
          </p:cNvSpPr>
          <p:nvPr>
            <p:ph type="sldImg"/>
          </p:nvPr>
        </p:nvSpPr>
        <p:spPr bwMode="auto">
          <a:xfrm>
            <a:off x="1143000" y="685800"/>
            <a:ext cx="4572000" cy="3429000"/>
          </a:xfrm>
          <a:prstGeom prst="rect">
            <a:avLst/>
          </a:prstGeom>
          <a:noFill/>
          <a:ln>
            <a:solidFill>
              <a:srgbClr val="000000"/>
            </a:solidFill>
            <a:miter lim="800000"/>
            <a:headEnd/>
            <a:tailEnd/>
          </a:ln>
        </p:spPr>
      </p:sp>
      <p:sp>
        <p:nvSpPr>
          <p:cNvPr id="199683" name="Rectangle 3"/>
          <p:cNvSpPr>
            <a:spLocks noGrp="1" noChangeArrowheads="1"/>
          </p:cNvSpPr>
          <p:nvPr>
            <p:ph type="body" idx="1"/>
          </p:nvPr>
        </p:nvSpPr>
        <p:spPr bwMode="auto">
          <a:xfrm>
            <a:off x="914400" y="4343400"/>
            <a:ext cx="5029200" cy="4114800"/>
          </a:xfrm>
          <a:prstGeom prst="rect">
            <a:avLst/>
          </a:prstGeom>
          <a:noFill/>
          <a:ln w="12700">
            <a:miter lim="800000"/>
            <a:headEnd type="none" w="sm" len="sm"/>
            <a:tailEnd type="none" w="sm" len="sm"/>
          </a:ln>
        </p:spPr>
        <p:txBody>
          <a:bodyPr wrap="none">
            <a:prstTxWarp prst="textNoShape">
              <a:avLst/>
            </a:prstTxWarp>
          </a:bodyPr>
          <a:lstStyle/>
          <a:p>
            <a:pPr eaLnBrk="1" hangingPunct="1"/>
            <a:endParaRPr lang="en-US">
              <a:latin typeface="Times New Roman" pitchFamily="-84" charset="0"/>
              <a:ea typeface="Arial" pitchFamily="-84" charset="0"/>
              <a:cs typeface="Arial" pitchFamily="-84" charset="0"/>
            </a:endParaRPr>
          </a:p>
        </p:txBody>
      </p:sp>
    </p:spTree>
    <p:extLst>
      <p:ext uri="{BB962C8B-B14F-4D97-AF65-F5344CB8AC3E}">
        <p14:creationId xmlns:p14="http://schemas.microsoft.com/office/powerpoint/2010/main" val="332687274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682" name="Rectangle 2"/>
          <p:cNvSpPr>
            <a:spLocks noGrp="1" noRot="1" noChangeAspect="1" noChangeArrowheads="1" noTextEdit="1"/>
          </p:cNvSpPr>
          <p:nvPr>
            <p:ph type="sldImg"/>
          </p:nvPr>
        </p:nvSpPr>
        <p:spPr bwMode="auto">
          <a:xfrm>
            <a:off x="1143000" y="685800"/>
            <a:ext cx="4572000" cy="3429000"/>
          </a:xfrm>
          <a:prstGeom prst="rect">
            <a:avLst/>
          </a:prstGeom>
          <a:noFill/>
          <a:ln>
            <a:solidFill>
              <a:srgbClr val="000000"/>
            </a:solidFill>
            <a:miter lim="800000"/>
            <a:headEnd/>
            <a:tailEnd/>
          </a:ln>
        </p:spPr>
      </p:sp>
      <p:sp>
        <p:nvSpPr>
          <p:cNvPr id="199683" name="Rectangle 3"/>
          <p:cNvSpPr>
            <a:spLocks noGrp="1" noChangeArrowheads="1"/>
          </p:cNvSpPr>
          <p:nvPr>
            <p:ph type="body" idx="1"/>
          </p:nvPr>
        </p:nvSpPr>
        <p:spPr bwMode="auto">
          <a:xfrm>
            <a:off x="914400" y="4343400"/>
            <a:ext cx="5029200" cy="4114800"/>
          </a:xfrm>
          <a:prstGeom prst="rect">
            <a:avLst/>
          </a:prstGeom>
          <a:noFill/>
          <a:ln w="12700">
            <a:miter lim="800000"/>
            <a:headEnd type="none" w="sm" len="sm"/>
            <a:tailEnd type="none" w="sm" len="sm"/>
          </a:ln>
        </p:spPr>
        <p:txBody>
          <a:bodyPr wrap="none">
            <a:prstTxWarp prst="textNoShape">
              <a:avLst/>
            </a:prstTxWarp>
          </a:bodyPr>
          <a:lstStyle/>
          <a:p>
            <a:pPr eaLnBrk="1" hangingPunct="1"/>
            <a:endParaRPr lang="en-US">
              <a:latin typeface="Times New Roman" pitchFamily="-84" charset="0"/>
              <a:ea typeface="Arial" pitchFamily="-84" charset="0"/>
              <a:cs typeface="Arial" pitchFamily="-84" charset="0"/>
            </a:endParaRPr>
          </a:p>
        </p:txBody>
      </p:sp>
    </p:spTree>
    <p:extLst>
      <p:ext uri="{BB962C8B-B14F-4D97-AF65-F5344CB8AC3E}">
        <p14:creationId xmlns:p14="http://schemas.microsoft.com/office/powerpoint/2010/main" val="158004630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4018" name="Rectangle 2"/>
          <p:cNvSpPr>
            <a:spLocks noGrp="1" noRot="1" noChangeAspect="1" noChangeArrowheads="1" noTextEdit="1"/>
          </p:cNvSpPr>
          <p:nvPr>
            <p:ph type="sldImg"/>
          </p:nvPr>
        </p:nvSpPr>
        <p:spPr bwMode="auto">
          <a:xfrm>
            <a:off x="1143000" y="685800"/>
            <a:ext cx="4572000" cy="3429000"/>
          </a:xfrm>
          <a:prstGeom prst="rect">
            <a:avLst/>
          </a:prstGeom>
          <a:solidFill>
            <a:srgbClr val="FFFFFF"/>
          </a:solidFill>
          <a:ln>
            <a:solidFill>
              <a:srgbClr val="000000"/>
            </a:solidFill>
            <a:miter lim="800000"/>
            <a:headEnd/>
            <a:tailEnd/>
          </a:ln>
        </p:spPr>
      </p:sp>
      <p:sp>
        <p:nvSpPr>
          <p:cNvPr id="214019" name="Rectangle 3"/>
          <p:cNvSpPr>
            <a:spLocks noGrp="1" noChangeArrowheads="1"/>
          </p:cNvSpPr>
          <p:nvPr>
            <p:ph type="body" idx="1"/>
          </p:nvPr>
        </p:nvSpPr>
        <p:spPr bwMode="auto">
          <a:xfrm>
            <a:off x="685800" y="4343400"/>
            <a:ext cx="5486400" cy="4114800"/>
          </a:xfrm>
          <a:prstGeom prst="rect">
            <a:avLst/>
          </a:prstGeom>
          <a:solidFill>
            <a:srgbClr val="FFFFFF"/>
          </a:solidFill>
          <a:ln>
            <a:solidFill>
              <a:srgbClr val="000000"/>
            </a:solidFill>
            <a:miter lim="800000"/>
            <a:headEnd/>
            <a:tailEnd/>
          </a:ln>
        </p:spPr>
        <p:txBody>
          <a:bodyPr>
            <a:prstTxWarp prst="textNoShape">
              <a:avLst/>
            </a:prstTxWarp>
          </a:bodyPr>
          <a:lstStyle/>
          <a:p>
            <a:pPr eaLnBrk="1" hangingPunct="1"/>
            <a:endParaRPr lang="en-US">
              <a:latin typeface="Times New Roman" pitchFamily="-84" charset="0"/>
              <a:ea typeface="Arial" pitchFamily="-84" charset="0"/>
              <a:cs typeface="Arial" pitchFamily="-84" charset="0"/>
            </a:endParaRPr>
          </a:p>
        </p:txBody>
      </p:sp>
    </p:spTree>
    <p:extLst>
      <p:ext uri="{BB962C8B-B14F-4D97-AF65-F5344CB8AC3E}">
        <p14:creationId xmlns:p14="http://schemas.microsoft.com/office/powerpoint/2010/main" val="380448325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6066" name="Rectangle 2"/>
          <p:cNvSpPr>
            <a:spLocks noGrp="1" noRot="1" noChangeAspect="1" noChangeArrowheads="1" noTextEdit="1"/>
          </p:cNvSpPr>
          <p:nvPr>
            <p:ph type="sldImg"/>
          </p:nvPr>
        </p:nvSpPr>
        <p:spPr bwMode="auto">
          <a:xfrm>
            <a:off x="1143000" y="685800"/>
            <a:ext cx="4572000" cy="3429000"/>
          </a:xfrm>
          <a:prstGeom prst="rect">
            <a:avLst/>
          </a:prstGeom>
          <a:solidFill>
            <a:srgbClr val="FFFFFF"/>
          </a:solidFill>
          <a:ln>
            <a:solidFill>
              <a:srgbClr val="000000"/>
            </a:solidFill>
            <a:miter lim="800000"/>
            <a:headEnd/>
            <a:tailEnd/>
          </a:ln>
        </p:spPr>
      </p:sp>
      <p:sp>
        <p:nvSpPr>
          <p:cNvPr id="216067" name="Rectangle 3"/>
          <p:cNvSpPr>
            <a:spLocks noGrp="1" noChangeArrowheads="1"/>
          </p:cNvSpPr>
          <p:nvPr>
            <p:ph type="body" idx="1"/>
          </p:nvPr>
        </p:nvSpPr>
        <p:spPr bwMode="auto">
          <a:xfrm>
            <a:off x="685800" y="4343400"/>
            <a:ext cx="5486400" cy="4114800"/>
          </a:xfrm>
          <a:prstGeom prst="rect">
            <a:avLst/>
          </a:prstGeom>
          <a:solidFill>
            <a:srgbClr val="FFFFFF"/>
          </a:solidFill>
          <a:ln>
            <a:solidFill>
              <a:srgbClr val="000000"/>
            </a:solidFill>
            <a:miter lim="800000"/>
            <a:headEnd/>
            <a:tailEnd/>
          </a:ln>
        </p:spPr>
        <p:txBody>
          <a:bodyPr>
            <a:prstTxWarp prst="textNoShape">
              <a:avLst/>
            </a:prstTxWarp>
          </a:bodyPr>
          <a:lstStyle/>
          <a:p>
            <a:pPr eaLnBrk="1" hangingPunct="1"/>
            <a:endParaRPr lang="en-US">
              <a:latin typeface="Times New Roman" pitchFamily="-84" charset="0"/>
              <a:ea typeface="Arial" pitchFamily="-84" charset="0"/>
              <a:cs typeface="Arial" pitchFamily="-84" charset="0"/>
            </a:endParaRPr>
          </a:p>
        </p:txBody>
      </p:sp>
    </p:spTree>
    <p:extLst>
      <p:ext uri="{BB962C8B-B14F-4D97-AF65-F5344CB8AC3E}">
        <p14:creationId xmlns:p14="http://schemas.microsoft.com/office/powerpoint/2010/main" val="203895810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33F29B6-7FBC-D743-83BD-5D35A8E79C6B}" type="datetimeFigureOut">
              <a:rPr lang="en-US" smtClean="0"/>
              <a:t>4/1/19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91E5151-7862-124A-912B-909CA7E0B672}" type="slidenum">
              <a:rPr lang="en-US" smtClean="0"/>
              <a:t>‹#›</a:t>
            </a:fld>
            <a:endParaRPr lang="en-US"/>
          </a:p>
        </p:txBody>
      </p:sp>
    </p:spTree>
    <p:extLst>
      <p:ext uri="{BB962C8B-B14F-4D97-AF65-F5344CB8AC3E}">
        <p14:creationId xmlns:p14="http://schemas.microsoft.com/office/powerpoint/2010/main" val="339883804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33F29B6-7FBC-D743-83BD-5D35A8E79C6B}" type="datetimeFigureOut">
              <a:rPr lang="en-US" smtClean="0"/>
              <a:t>4/1/19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91E5151-7862-124A-912B-909CA7E0B672}" type="slidenum">
              <a:rPr lang="en-US" smtClean="0"/>
              <a:t>‹#›</a:t>
            </a:fld>
            <a:endParaRPr lang="en-US"/>
          </a:p>
        </p:txBody>
      </p:sp>
    </p:spTree>
    <p:extLst>
      <p:ext uri="{BB962C8B-B14F-4D97-AF65-F5344CB8AC3E}">
        <p14:creationId xmlns:p14="http://schemas.microsoft.com/office/powerpoint/2010/main" val="333048961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33F29B6-7FBC-D743-83BD-5D35A8E79C6B}" type="datetimeFigureOut">
              <a:rPr lang="en-US" smtClean="0"/>
              <a:t>4/1/19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91E5151-7862-124A-912B-909CA7E0B672}" type="slidenum">
              <a:rPr lang="en-US" smtClean="0"/>
              <a:t>‹#›</a:t>
            </a:fld>
            <a:endParaRPr lang="en-US"/>
          </a:p>
        </p:txBody>
      </p:sp>
    </p:spTree>
    <p:extLst>
      <p:ext uri="{BB962C8B-B14F-4D97-AF65-F5344CB8AC3E}">
        <p14:creationId xmlns:p14="http://schemas.microsoft.com/office/powerpoint/2010/main" val="76153255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33F29B6-7FBC-D743-83BD-5D35A8E79C6B}" type="datetimeFigureOut">
              <a:rPr lang="en-US" smtClean="0"/>
              <a:t>4/1/19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91E5151-7862-124A-912B-909CA7E0B672}" type="slidenum">
              <a:rPr lang="en-US" smtClean="0"/>
              <a:t>‹#›</a:t>
            </a:fld>
            <a:endParaRPr lang="en-US"/>
          </a:p>
        </p:txBody>
      </p:sp>
    </p:spTree>
    <p:extLst>
      <p:ext uri="{BB962C8B-B14F-4D97-AF65-F5344CB8AC3E}">
        <p14:creationId xmlns:p14="http://schemas.microsoft.com/office/powerpoint/2010/main" val="3504226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33F29B6-7FBC-D743-83BD-5D35A8E79C6B}" type="datetimeFigureOut">
              <a:rPr lang="en-US" smtClean="0"/>
              <a:t>4/1/19</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91E5151-7862-124A-912B-909CA7E0B672}" type="slidenum">
              <a:rPr lang="en-US" smtClean="0"/>
              <a:t>‹#›</a:t>
            </a:fld>
            <a:endParaRPr lang="en-US"/>
          </a:p>
        </p:txBody>
      </p:sp>
    </p:spTree>
    <p:extLst>
      <p:ext uri="{BB962C8B-B14F-4D97-AF65-F5344CB8AC3E}">
        <p14:creationId xmlns:p14="http://schemas.microsoft.com/office/powerpoint/2010/main" val="410736289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33F29B6-7FBC-D743-83BD-5D35A8E79C6B}" type="datetimeFigureOut">
              <a:rPr lang="en-US" smtClean="0"/>
              <a:t>4/1/19</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91E5151-7862-124A-912B-909CA7E0B672}" type="slidenum">
              <a:rPr lang="en-US" smtClean="0"/>
              <a:t>‹#›</a:t>
            </a:fld>
            <a:endParaRPr lang="en-US"/>
          </a:p>
        </p:txBody>
      </p:sp>
    </p:spTree>
    <p:extLst>
      <p:ext uri="{BB962C8B-B14F-4D97-AF65-F5344CB8AC3E}">
        <p14:creationId xmlns:p14="http://schemas.microsoft.com/office/powerpoint/2010/main" val="95274262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33F29B6-7FBC-D743-83BD-5D35A8E79C6B}" type="datetimeFigureOut">
              <a:rPr lang="en-US" smtClean="0"/>
              <a:t>4/1/19</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91E5151-7862-124A-912B-909CA7E0B672}" type="slidenum">
              <a:rPr lang="en-US" smtClean="0"/>
              <a:t>‹#›</a:t>
            </a:fld>
            <a:endParaRPr lang="en-US"/>
          </a:p>
        </p:txBody>
      </p:sp>
    </p:spTree>
    <p:extLst>
      <p:ext uri="{BB962C8B-B14F-4D97-AF65-F5344CB8AC3E}">
        <p14:creationId xmlns:p14="http://schemas.microsoft.com/office/powerpoint/2010/main" val="179877019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33F29B6-7FBC-D743-83BD-5D35A8E79C6B}" type="datetimeFigureOut">
              <a:rPr lang="en-US" smtClean="0"/>
              <a:t>4/1/19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91E5151-7862-124A-912B-909CA7E0B672}" type="slidenum">
              <a:rPr lang="en-US" smtClean="0"/>
              <a:t>‹#›</a:t>
            </a:fld>
            <a:endParaRPr lang="en-US"/>
          </a:p>
        </p:txBody>
      </p:sp>
    </p:spTree>
    <p:extLst>
      <p:ext uri="{BB962C8B-B14F-4D97-AF65-F5344CB8AC3E}">
        <p14:creationId xmlns:p14="http://schemas.microsoft.com/office/powerpoint/2010/main" val="357780002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33F29B6-7FBC-D743-83BD-5D35A8E79C6B}" type="datetimeFigureOut">
              <a:rPr lang="en-US" smtClean="0"/>
              <a:t>4/1/19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91E5151-7862-124A-912B-909CA7E0B672}" type="slidenum">
              <a:rPr lang="en-US" smtClean="0"/>
              <a:t>‹#›</a:t>
            </a:fld>
            <a:endParaRPr lang="en-US"/>
          </a:p>
        </p:txBody>
      </p:sp>
    </p:spTree>
    <p:extLst>
      <p:ext uri="{BB962C8B-B14F-4D97-AF65-F5344CB8AC3E}">
        <p14:creationId xmlns:p14="http://schemas.microsoft.com/office/powerpoint/2010/main" val="165729934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33F29B6-7FBC-D743-83BD-5D35A8E79C6B}" type="datetimeFigureOut">
              <a:rPr lang="en-US" smtClean="0"/>
              <a:t>4/1/19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91E5151-7862-124A-912B-909CA7E0B672}" type="slidenum">
              <a:rPr lang="en-US" smtClean="0"/>
              <a:t>‹#›</a:t>
            </a:fld>
            <a:endParaRPr lang="en-US"/>
          </a:p>
        </p:txBody>
      </p:sp>
    </p:spTree>
    <p:extLst>
      <p:ext uri="{BB962C8B-B14F-4D97-AF65-F5344CB8AC3E}">
        <p14:creationId xmlns:p14="http://schemas.microsoft.com/office/powerpoint/2010/main" val="57899881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33F29B6-7FBC-D743-83BD-5D35A8E79C6B}" type="datetimeFigureOut">
              <a:rPr lang="en-US" smtClean="0"/>
              <a:t>4/1/19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91E5151-7862-124A-912B-909CA7E0B672}" type="slidenum">
              <a:rPr lang="en-US" smtClean="0"/>
              <a:t>‹#›</a:t>
            </a:fld>
            <a:endParaRPr lang="en-US"/>
          </a:p>
        </p:txBody>
      </p:sp>
    </p:spTree>
    <p:extLst>
      <p:ext uri="{BB962C8B-B14F-4D97-AF65-F5344CB8AC3E}">
        <p14:creationId xmlns:p14="http://schemas.microsoft.com/office/powerpoint/2010/main" val="191474274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clipArtAndTx">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p>
            <a:r>
              <a:rPr lang="en-US" smtClean="0"/>
              <a:t>Click to edit Master title style</a:t>
            </a:r>
            <a:endParaRPr lang="en-US"/>
          </a:p>
        </p:txBody>
      </p:sp>
      <p:sp>
        <p:nvSpPr>
          <p:cNvPr id="3" name="ClipArt Placeholder 2"/>
          <p:cNvSpPr>
            <a:spLocks noGrp="1"/>
          </p:cNvSpPr>
          <p:nvPr>
            <p:ph type="clipArt" sz="half" idx="1"/>
          </p:nvPr>
        </p:nvSpPr>
        <p:spPr>
          <a:xfrm>
            <a:off x="457200" y="1600200"/>
            <a:ext cx="4038600" cy="4525963"/>
          </a:xfrm>
        </p:spPr>
        <p:txBody>
          <a:bodyPr/>
          <a:lstStyle/>
          <a:p>
            <a:pPr lvl="0"/>
            <a:endParaRPr lang="en-US" noProof="0" smtClean="0"/>
          </a:p>
        </p:txBody>
      </p:sp>
      <p:sp>
        <p:nvSpPr>
          <p:cNvPr id="4" name="Text Placeholder 3"/>
          <p:cNvSpPr>
            <a:spLocks noGrp="1"/>
          </p:cNvSpPr>
          <p:nvPr>
            <p:ph type="body" sz="half" idx="2"/>
          </p:nvPr>
        </p:nvSpPr>
        <p:spPr>
          <a:xfrm>
            <a:off x="4648200" y="1600200"/>
            <a:ext cx="40386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E055166D-D6DA-F047-91C0-69F95F904D6E}"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06187759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OverTx">
  <p:cSld name="Title and Content over Tex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8229600" cy="21859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3938588"/>
            <a:ext cx="8229600" cy="218757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A3A4F2E5-D921-2446-ABB4-BB071F77A090}"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11933812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bl">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p>
            <a:r>
              <a:rPr lang="en-US" smtClean="0"/>
              <a:t>Click to edit Master title style</a:t>
            </a:r>
            <a:endParaRPr lang="en-US"/>
          </a:p>
        </p:txBody>
      </p:sp>
      <p:sp>
        <p:nvSpPr>
          <p:cNvPr id="3" name="Table Placeholder 2"/>
          <p:cNvSpPr>
            <a:spLocks noGrp="1"/>
          </p:cNvSpPr>
          <p:nvPr>
            <p:ph type="tbl" idx="1"/>
          </p:nvPr>
        </p:nvSpPr>
        <p:spPr>
          <a:xfrm>
            <a:off x="457200" y="1600200"/>
            <a:ext cx="8229600" cy="4525963"/>
          </a:xfrm>
        </p:spPr>
        <p:txBody>
          <a:bodyPr/>
          <a:lstStyle/>
          <a:p>
            <a:pPr lvl="0"/>
            <a:endParaRPr lang="en-US" noProof="0" smtClean="0"/>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D1860B0C-66F8-BA4A-BDF0-389919311734}"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11756202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33F29B6-7FBC-D743-83BD-5D35A8E79C6B}" type="datetimeFigureOut">
              <a:rPr lang="en-US" smtClean="0"/>
              <a:t>4/1/19</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91E5151-7862-124A-912B-909CA7E0B672}" type="slidenum">
              <a:rPr lang="en-US" smtClean="0"/>
              <a:t>‹#›</a:t>
            </a:fld>
            <a:endParaRPr lang="en-US"/>
          </a:p>
        </p:txBody>
      </p:sp>
    </p:spTree>
    <p:extLst>
      <p:ext uri="{BB962C8B-B14F-4D97-AF65-F5344CB8AC3E}">
        <p14:creationId xmlns:p14="http://schemas.microsoft.com/office/powerpoint/2010/main" val="410678152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1" r:id="rId12"/>
    <p:sldLayoutId id="2147483662" r:id="rId13"/>
    <p:sldLayoutId id="2147483664" r:id="rId14"/>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6.xml"/><Relationship Id="rId2" Type="http://schemas.openxmlformats.org/officeDocument/2006/relationships/audio" Target="../media/media1.m4a"/><Relationship Id="rId1" Type="http://schemas.microsoft.com/office/2007/relationships/media" Target="../media/media1.m4a"/><Relationship Id="rId6" Type="http://schemas.openxmlformats.org/officeDocument/2006/relationships/image" Target="../media/image2.png"/><Relationship Id="rId5" Type="http://schemas.openxmlformats.org/officeDocument/2006/relationships/image" Target="../media/image1.jpeg"/><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6.xml"/><Relationship Id="rId7" Type="http://schemas.openxmlformats.org/officeDocument/2006/relationships/image" Target="../media/image2.png"/><Relationship Id="rId2" Type="http://schemas.openxmlformats.org/officeDocument/2006/relationships/audio" Target="../media/media2.m4a"/><Relationship Id="rId1" Type="http://schemas.microsoft.com/office/2007/relationships/media" Target="../media/media2.m4a"/><Relationship Id="rId6" Type="http://schemas.openxmlformats.org/officeDocument/2006/relationships/hyperlink" Target="http://www.nws.noaa.gov/om/hazstats.shtml" TargetMode="External"/><Relationship Id="rId5" Type="http://schemas.openxmlformats.org/officeDocument/2006/relationships/image" Target="../media/image3.png"/><Relationship Id="rId4"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7" Type="http://schemas.openxmlformats.org/officeDocument/2006/relationships/hyperlink" Target="http://access.ncsa.illinois.edu/Stories/supertwister/index.htm" TargetMode="External"/><Relationship Id="rId2" Type="http://schemas.openxmlformats.org/officeDocument/2006/relationships/notesSlide" Target="../notesSlides/notesSlide4.xml"/><Relationship Id="rId1" Type="http://schemas.openxmlformats.org/officeDocument/2006/relationships/slideLayout" Target="../slideLayouts/slideLayout12.xml"/><Relationship Id="rId6" Type="http://schemas.openxmlformats.org/officeDocument/2006/relationships/hyperlink" Target="http://www.atmo.arizona.edu/courses/spring11/nats101s12/Animations/OKC_damage.ram" TargetMode="External"/><Relationship Id="rId5" Type="http://schemas.openxmlformats.org/officeDocument/2006/relationships/hyperlink" Target="http://video.nationalgeographic.com/video/environment/environment-natural-disasters/tornadoes/tornadoes-101/" TargetMode="External"/><Relationship Id="rId4" Type="http://schemas.openxmlformats.org/officeDocument/2006/relationships/image" Target="../media/image7.png"/></Relationships>
</file>

<file path=ppt/slides/_rels/slide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3.m4a"/><Relationship Id="rId1" Type="http://schemas.microsoft.com/office/2007/relationships/media" Target="../media/media3.m4a"/><Relationship Id="rId5" Type="http://schemas.openxmlformats.org/officeDocument/2006/relationships/image" Target="../media/image2.png"/><Relationship Id="rId4" Type="http://schemas.openxmlformats.org/officeDocument/2006/relationships/notesSlide" Target="../notesSlides/notesSlide5.xml"/></Relationships>
</file>

<file path=ppt/slides/_rels/slide7.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slideLayout" Target="../slideLayouts/slideLayout12.xml"/><Relationship Id="rId7" Type="http://schemas.openxmlformats.org/officeDocument/2006/relationships/image" Target="../media/image8.jpeg"/><Relationship Id="rId2" Type="http://schemas.openxmlformats.org/officeDocument/2006/relationships/audio" Target="../media/media4.m4a"/><Relationship Id="rId1" Type="http://schemas.microsoft.com/office/2007/relationships/media" Target="../media/media4.m4a"/><Relationship Id="rId6" Type="http://schemas.openxmlformats.org/officeDocument/2006/relationships/hyperlink" Target="http://www.spc.noaa.gov/new/SVRclimo/climo.php?parm=allTorn" TargetMode="External"/><Relationship Id="rId5" Type="http://schemas.openxmlformats.org/officeDocument/2006/relationships/hyperlink" Target="https://www.spc.noaa.gov/new/SVRclimo/climo.php?parm=allTorn" TargetMode="External"/><Relationship Id="rId10" Type="http://schemas.openxmlformats.org/officeDocument/2006/relationships/image" Target="../media/image2.png"/><Relationship Id="rId4" Type="http://schemas.openxmlformats.org/officeDocument/2006/relationships/notesSlide" Target="../notesSlides/notesSlide6.xml"/><Relationship Id="rId9" Type="http://schemas.openxmlformats.org/officeDocument/2006/relationships/hyperlink" Target="http://video.pbs.org/video/2365019265/" TargetMode="External"/></Relationships>
</file>

<file path=ppt/slides/_rels/slide8.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slideLayout" Target="../slideLayouts/slideLayout12.xml"/><Relationship Id="rId7" Type="http://schemas.openxmlformats.org/officeDocument/2006/relationships/hyperlink" Target="http://www.spc.noaa.gov/new/SVRclimo/climo.php?parm=allTorn" TargetMode="External"/><Relationship Id="rId2" Type="http://schemas.openxmlformats.org/officeDocument/2006/relationships/audio" Target="../media/media5.m4a"/><Relationship Id="rId1" Type="http://schemas.microsoft.com/office/2007/relationships/media" Target="../media/media5.m4a"/><Relationship Id="rId6" Type="http://schemas.openxmlformats.org/officeDocument/2006/relationships/hyperlink" Target="https://www.spc.noaa.gov/new/SVRclimo/climo.php?parm=allTorn" TargetMode="External"/><Relationship Id="rId5" Type="http://schemas.openxmlformats.org/officeDocument/2006/relationships/image" Target="../media/image10.png"/><Relationship Id="rId10" Type="http://schemas.openxmlformats.org/officeDocument/2006/relationships/image" Target="../media/image2.png"/><Relationship Id="rId4" Type="http://schemas.openxmlformats.org/officeDocument/2006/relationships/notesSlide" Target="../notesSlides/notesSlide7.xml"/><Relationship Id="rId9" Type="http://schemas.openxmlformats.org/officeDocument/2006/relationships/hyperlink" Target="http://video.pbs.org/video/2365019265/" TargetMode="External"/></Relationships>
</file>

<file path=ppt/slides/_rels/slide9.xml.rels><?xml version="1.0" encoding="UTF-8" standalone="yes"?>
<Relationships xmlns="http://schemas.openxmlformats.org/package/2006/relationships"><Relationship Id="rId3" Type="http://schemas.openxmlformats.org/officeDocument/2006/relationships/slideLayout" Target="../slideLayouts/slideLayout12.xml"/><Relationship Id="rId7" Type="http://schemas.openxmlformats.org/officeDocument/2006/relationships/image" Target="../media/image2.png"/><Relationship Id="rId2" Type="http://schemas.openxmlformats.org/officeDocument/2006/relationships/audio" Target="../media/media6.m4a"/><Relationship Id="rId1" Type="http://schemas.microsoft.com/office/2007/relationships/media" Target="../media/media6.m4a"/><Relationship Id="rId6" Type="http://schemas.openxmlformats.org/officeDocument/2006/relationships/image" Target="../media/image11.png"/><Relationship Id="rId5" Type="http://schemas.openxmlformats.org/officeDocument/2006/relationships/hyperlink" Target="http://www.spc.noaa.gov/new/SVRclimo/climo.php?parm=allTorn" TargetMode="External"/><Relationship Id="rId4" Type="http://schemas.openxmlformats.org/officeDocument/2006/relationships/notesSlide" Target="../notesSlides/notesSlide8.xml"/></Relationships>
</file>

<file path=ppt/slides/_rels/slide10.xml.rels><?xml version="1.0" encoding="UTF-8" standalone="yes"?>
<Relationships xmlns="http://schemas.openxmlformats.org/package/2006/relationships"><Relationship Id="rId3" Type="http://schemas.openxmlformats.org/officeDocument/2006/relationships/slideLayout" Target="../slideLayouts/slideLayout12.xml"/><Relationship Id="rId2" Type="http://schemas.openxmlformats.org/officeDocument/2006/relationships/audio" Target="../media/media7.m4a"/><Relationship Id="rId1" Type="http://schemas.microsoft.com/office/2007/relationships/media" Target="../media/media7.m4a"/><Relationship Id="rId6" Type="http://schemas.openxmlformats.org/officeDocument/2006/relationships/image" Target="../media/image2.png"/><Relationship Id="rId5" Type="http://schemas.openxmlformats.org/officeDocument/2006/relationships/image" Target="../media/image12.png"/><Relationship Id="rId4" Type="http://schemas.openxmlformats.org/officeDocument/2006/relationships/notesSlide" Target="../notesSlides/notesSlide9.xml"/></Relationships>
</file>

<file path=ppt/slides/_rels/slide11.xml.rels><?xml version="1.0" encoding="UTF-8" standalone="yes"?>
<Relationships xmlns="http://schemas.openxmlformats.org/package/2006/relationships"><Relationship Id="rId3" Type="http://schemas.openxmlformats.org/officeDocument/2006/relationships/slideLayout" Target="../slideLayouts/slideLayout6.xml"/><Relationship Id="rId2" Type="http://schemas.openxmlformats.org/officeDocument/2006/relationships/audio" Target="../media/media8.m4a"/><Relationship Id="rId1" Type="http://schemas.microsoft.com/office/2007/relationships/media" Target="../media/media8.m4a"/><Relationship Id="rId6" Type="http://schemas.openxmlformats.org/officeDocument/2006/relationships/image" Target="../media/image2.png"/><Relationship Id="rId5" Type="http://schemas.openxmlformats.org/officeDocument/2006/relationships/image" Target="../media/image13.png"/><Relationship Id="rId4" Type="http://schemas.openxmlformats.org/officeDocument/2006/relationships/notesSlide" Target="../notesSlides/notesSlide10.xml"/></Relationships>
</file>

<file path=ppt/slides/_rels/slide12.xml.rels><?xml version="1.0" encoding="UTF-8" standalone="yes"?>
<Relationships xmlns="http://schemas.openxmlformats.org/package/2006/relationships"><Relationship Id="rId3" Type="http://schemas.openxmlformats.org/officeDocument/2006/relationships/slideLayout" Target="../slideLayouts/slideLayout6.xml"/><Relationship Id="rId2" Type="http://schemas.openxmlformats.org/officeDocument/2006/relationships/audio" Target="../media/media9.m4a"/><Relationship Id="rId1" Type="http://schemas.microsoft.com/office/2007/relationships/media" Target="../media/media9.m4a"/><Relationship Id="rId6" Type="http://schemas.openxmlformats.org/officeDocument/2006/relationships/image" Target="../media/image2.png"/><Relationship Id="rId5" Type="http://schemas.openxmlformats.org/officeDocument/2006/relationships/image" Target="../media/image15.jpg"/><Relationship Id="rId4" Type="http://schemas.openxmlformats.org/officeDocument/2006/relationships/image" Target="../media/image14.jpg"/></Relationships>
</file>

<file path=ppt/slides/_rels/slide13.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1.xml"/><Relationship Id="rId1" Type="http://schemas.openxmlformats.org/officeDocument/2006/relationships/slideLayout" Target="../slideLayouts/slideLayout6.xml"/><Relationship Id="rId4" Type="http://schemas.openxmlformats.org/officeDocument/2006/relationships/image" Target="../media/image17.png"/></Relationships>
</file>

<file path=ppt/slides/_rels/slide14.xml.rels><?xml version="1.0" encoding="UTF-8" standalone="yes"?>
<Relationships xmlns="http://schemas.openxmlformats.org/package/2006/relationships"><Relationship Id="rId3" Type="http://schemas.openxmlformats.org/officeDocument/2006/relationships/slideLayout" Target="../slideLayouts/slideLayout12.xml"/><Relationship Id="rId2" Type="http://schemas.openxmlformats.org/officeDocument/2006/relationships/audio" Target="../media/media10.m4a"/><Relationship Id="rId1" Type="http://schemas.microsoft.com/office/2007/relationships/media" Target="../media/media10.m4a"/><Relationship Id="rId6" Type="http://schemas.openxmlformats.org/officeDocument/2006/relationships/image" Target="../media/image2.png"/><Relationship Id="rId5" Type="http://schemas.openxmlformats.org/officeDocument/2006/relationships/image" Target="../media/image18.png"/><Relationship Id="rId4" Type="http://schemas.openxmlformats.org/officeDocument/2006/relationships/notesSlide" Target="../notesSlides/notesSlide12.xml"/></Relationships>
</file>

<file path=ppt/slides/_rels/slide1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1.m4a"/><Relationship Id="rId1" Type="http://schemas.microsoft.com/office/2007/relationships/media" Target="../media/media11.m4a"/><Relationship Id="rId4" Type="http://schemas.openxmlformats.org/officeDocument/2006/relationships/image" Target="../media/image2.png"/></Relationships>
</file>

<file path=ppt/slides/_rels/slide1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2.m4a"/><Relationship Id="rId1" Type="http://schemas.microsoft.com/office/2007/relationships/media" Target="../media/media12.m4a"/><Relationship Id="rId5" Type="http://schemas.openxmlformats.org/officeDocument/2006/relationships/image" Target="../media/image2.png"/><Relationship Id="rId4" Type="http://schemas.openxmlformats.org/officeDocument/2006/relationships/hyperlink" Target="https://weather.com/storms/severe/news/2018-04-10-most-extreme-winds-earth-surface" TargetMode="External"/></Relationships>
</file>

<file path=ppt/slides/_rels/slide17.xml.rels><?xml version="1.0" encoding="UTF-8" standalone="yes"?>
<Relationships xmlns="http://schemas.openxmlformats.org/package/2006/relationships"><Relationship Id="rId3" Type="http://schemas.openxmlformats.org/officeDocument/2006/relationships/slideLayout" Target="../slideLayouts/slideLayout14.xml"/><Relationship Id="rId2" Type="http://schemas.openxmlformats.org/officeDocument/2006/relationships/audio" Target="../media/media13.m4a"/><Relationship Id="rId1" Type="http://schemas.microsoft.com/office/2007/relationships/media" Target="../media/media13.m4a"/><Relationship Id="rId5" Type="http://schemas.openxmlformats.org/officeDocument/2006/relationships/image" Target="../media/image2.png"/><Relationship Id="rId4" Type="http://schemas.openxmlformats.org/officeDocument/2006/relationships/notesSlide" Target="../notesSlides/notesSlide13.xml"/></Relationships>
</file>

<file path=ppt/slides/_rels/slide18.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audio" Target="../media/media14.m4a"/><Relationship Id="rId7" Type="http://schemas.openxmlformats.org/officeDocument/2006/relationships/image" Target="../media/image19.emf"/><Relationship Id="rId2" Type="http://schemas.microsoft.com/office/2007/relationships/media" Target="../media/media14.m4a"/><Relationship Id="rId1" Type="http://schemas.openxmlformats.org/officeDocument/2006/relationships/vmlDrawing" Target="../drawings/vmlDrawing1.vml"/><Relationship Id="rId6" Type="http://schemas.openxmlformats.org/officeDocument/2006/relationships/oleObject" Target="../embeddings/Microsoft_Excel_97_-_2004_Worksheet11.xls"/><Relationship Id="rId5" Type="http://schemas.openxmlformats.org/officeDocument/2006/relationships/notesSlide" Target="../notesSlides/notesSlide14.xml"/><Relationship Id="rId4"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5.xml"/><Relationship Id="rId1" Type="http://schemas.openxmlformats.org/officeDocument/2006/relationships/slideLayout" Target="../slideLayouts/slideLayout6.xml"/><Relationship Id="rId4" Type="http://schemas.openxmlformats.org/officeDocument/2006/relationships/hyperlink" Target="https://www.weather.gov/lub/events-2007-20070421_tornadoes_tulia" TargetMode="External"/></Relationships>
</file>

<file path=ppt/slides/_rels/slide20.xml.rels><?xml version="1.0" encoding="UTF-8" standalone="yes"?>
<Relationships xmlns="http://schemas.openxmlformats.org/package/2006/relationships"><Relationship Id="rId3" Type="http://schemas.openxmlformats.org/officeDocument/2006/relationships/hyperlink" Target="http://www.ejssm.org/ojs/index.php/ejssm/article/download/39/40" TargetMode="External"/><Relationship Id="rId2" Type="http://schemas.openxmlformats.org/officeDocument/2006/relationships/image" Target="../media/image21.png"/><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slideLayout" Target="../slideLayouts/slideLayout6.xml"/><Relationship Id="rId7" Type="http://schemas.openxmlformats.org/officeDocument/2006/relationships/image" Target="../media/image24.png"/><Relationship Id="rId2" Type="http://schemas.openxmlformats.org/officeDocument/2006/relationships/audio" Target="../media/media15.m4a"/><Relationship Id="rId1" Type="http://schemas.microsoft.com/office/2007/relationships/media" Target="../media/media15.m4a"/><Relationship Id="rId6" Type="http://schemas.openxmlformats.org/officeDocument/2006/relationships/image" Target="../media/image23.png"/><Relationship Id="rId5" Type="http://schemas.openxmlformats.org/officeDocument/2006/relationships/image" Target="../media/image22.png"/><Relationship Id="rId4" Type="http://schemas.openxmlformats.org/officeDocument/2006/relationships/hyperlink" Target="http://www.ejssm.org/ojs/index.php/ejssm/article/download/39/40" TargetMode="External"/></Relationships>
</file>

<file path=ppt/slides/_rels/slide22.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slideLayout" Target="../slideLayouts/slideLayout6.xml"/><Relationship Id="rId7" Type="http://schemas.openxmlformats.org/officeDocument/2006/relationships/hyperlink" Target="http://apollo.lsc.vsc.edu/classes/met130/notes/chapter14/tornado_mb_damage.html" TargetMode="External"/><Relationship Id="rId2" Type="http://schemas.openxmlformats.org/officeDocument/2006/relationships/audio" Target="../media/media16.m4a"/><Relationship Id="rId1" Type="http://schemas.microsoft.com/office/2007/relationships/media" Target="../media/media16.m4a"/><Relationship Id="rId6" Type="http://schemas.openxmlformats.org/officeDocument/2006/relationships/image" Target="../media/image26.png"/><Relationship Id="rId5" Type="http://schemas.openxmlformats.org/officeDocument/2006/relationships/image" Target="../media/image25.png"/><Relationship Id="rId4" Type="http://schemas.openxmlformats.org/officeDocument/2006/relationships/notesSlide" Target="../notesSlides/notesSlide16.xml"/></Relationships>
</file>

<file path=ppt/slides/_rels/slide23.xml.rels><?xml version="1.0" encoding="UTF-8" standalone="yes"?>
<Relationships xmlns="http://schemas.openxmlformats.org/package/2006/relationships"><Relationship Id="rId3" Type="http://schemas.openxmlformats.org/officeDocument/2006/relationships/slideLayout" Target="../slideLayouts/slideLayout6.xml"/><Relationship Id="rId2" Type="http://schemas.openxmlformats.org/officeDocument/2006/relationships/audio" Target="../media/media17.m4a"/><Relationship Id="rId1" Type="http://schemas.microsoft.com/office/2007/relationships/media" Target="../media/media17.m4a"/><Relationship Id="rId6" Type="http://schemas.openxmlformats.org/officeDocument/2006/relationships/image" Target="../media/image2.png"/><Relationship Id="rId5" Type="http://schemas.openxmlformats.org/officeDocument/2006/relationships/image" Target="../media/image27.png"/><Relationship Id="rId4" Type="http://schemas.openxmlformats.org/officeDocument/2006/relationships/notesSlide" Target="../notesSlides/notesSlide17.xml"/></Relationships>
</file>

<file path=ppt/slides/_rels/slide24.xml.rels><?xml version="1.0" encoding="UTF-8" standalone="yes"?>
<Relationships xmlns="http://schemas.openxmlformats.org/package/2006/relationships"><Relationship Id="rId8" Type="http://schemas.openxmlformats.org/officeDocument/2006/relationships/notesSlide" Target="../notesSlides/notesSlide18.xml"/><Relationship Id="rId13" Type="http://schemas.openxmlformats.org/officeDocument/2006/relationships/image" Target="../media/image28.png"/><Relationship Id="rId18" Type="http://schemas.openxmlformats.org/officeDocument/2006/relationships/hyperlink" Target="https://www.weather.gov/lot/07Jan2008_tornado" TargetMode="External"/><Relationship Id="rId3" Type="http://schemas.microsoft.com/office/2007/relationships/media" Target="../media/media19.mp4"/><Relationship Id="rId7" Type="http://schemas.openxmlformats.org/officeDocument/2006/relationships/slideLayout" Target="../slideLayouts/slideLayout6.xml"/><Relationship Id="rId12" Type="http://schemas.openxmlformats.org/officeDocument/2006/relationships/hyperlink" Target="https://www.youtube.com/watch?v=5ZLVlsh57WA" TargetMode="External"/><Relationship Id="rId17" Type="http://schemas.openxmlformats.org/officeDocument/2006/relationships/image" Target="../media/image30.png"/><Relationship Id="rId2" Type="http://schemas.openxmlformats.org/officeDocument/2006/relationships/video" Target="../media/media18.mp4"/><Relationship Id="rId16" Type="http://schemas.openxmlformats.org/officeDocument/2006/relationships/hyperlink" Target="https://www.weather.gov/fwd/april32012sum" TargetMode="External"/><Relationship Id="rId1" Type="http://schemas.microsoft.com/office/2007/relationships/media" Target="../media/media18.mp4"/><Relationship Id="rId6" Type="http://schemas.openxmlformats.org/officeDocument/2006/relationships/audio" Target="../media/media20.m4a"/><Relationship Id="rId11" Type="http://schemas.openxmlformats.org/officeDocument/2006/relationships/hyperlink" Target="file:///\\localhost\Users\steven\Documents\Courses\ATMO170A1\AaaLectures\Animations\Flying%20Semi%20Lancaster%20TX%20Tornado.mp4" TargetMode="External"/><Relationship Id="rId5" Type="http://schemas.microsoft.com/office/2007/relationships/media" Target="../media/media20.m4a"/><Relationship Id="rId15" Type="http://schemas.openxmlformats.org/officeDocument/2006/relationships/image" Target="../media/image29.png"/><Relationship Id="rId10" Type="http://schemas.openxmlformats.org/officeDocument/2006/relationships/hyperlink" Target="https://www.youtube.com/watch?v=WABqwKjQM_c" TargetMode="External"/><Relationship Id="rId19" Type="http://schemas.openxmlformats.org/officeDocument/2006/relationships/image" Target="../media/image2.png"/><Relationship Id="rId4" Type="http://schemas.openxmlformats.org/officeDocument/2006/relationships/video" Target="../media/media19.mp4"/><Relationship Id="rId9" Type="http://schemas.openxmlformats.org/officeDocument/2006/relationships/hyperlink" Target="https://www.youtube.com/watch?v=LYubpuIe3cw" TargetMode="External"/><Relationship Id="rId14" Type="http://schemas.openxmlformats.org/officeDocument/2006/relationships/hyperlink" Target="https://www.youtube.com/watch?v=KaFgUzTlFi0" TargetMode="External"/></Relationships>
</file>

<file path=ppt/slides/_rels/slide25.xml.rels><?xml version="1.0" encoding="UTF-8" standalone="yes"?>
<Relationships xmlns="http://schemas.openxmlformats.org/package/2006/relationships"><Relationship Id="rId8" Type="http://schemas.openxmlformats.org/officeDocument/2006/relationships/notesSlide" Target="../notesSlides/notesSlide19.xml"/><Relationship Id="rId13" Type="http://schemas.openxmlformats.org/officeDocument/2006/relationships/hyperlink" Target="https://www.weather.gov/fwd/april32012sum" TargetMode="External"/><Relationship Id="rId3" Type="http://schemas.microsoft.com/office/2007/relationships/media" Target="../media/media19.mp4"/><Relationship Id="rId7" Type="http://schemas.openxmlformats.org/officeDocument/2006/relationships/slideLayout" Target="../slideLayouts/slideLayout6.xml"/><Relationship Id="rId12" Type="http://schemas.openxmlformats.org/officeDocument/2006/relationships/image" Target="../media/image29.png"/><Relationship Id="rId2" Type="http://schemas.openxmlformats.org/officeDocument/2006/relationships/video" Target="../media/media18.mp4"/><Relationship Id="rId16" Type="http://schemas.openxmlformats.org/officeDocument/2006/relationships/image" Target="../media/image2.png"/><Relationship Id="rId1" Type="http://schemas.microsoft.com/office/2007/relationships/media" Target="../media/media18.mp4"/><Relationship Id="rId6" Type="http://schemas.openxmlformats.org/officeDocument/2006/relationships/audio" Target="../media/media21.m4a"/><Relationship Id="rId11" Type="http://schemas.openxmlformats.org/officeDocument/2006/relationships/hyperlink" Target="file:///\\localhost\Users\steven\Documents\Courses\ATMO170A1\AaaLectures\Animations\Flying%20Semi%20Lancaster%20TX%20Tornado.mp4" TargetMode="External"/><Relationship Id="rId5" Type="http://schemas.microsoft.com/office/2007/relationships/media" Target="../media/media21.m4a"/><Relationship Id="rId15" Type="http://schemas.openxmlformats.org/officeDocument/2006/relationships/hyperlink" Target="https://www.weather.gov/lot/07Jan2008_tornado" TargetMode="External"/><Relationship Id="rId10" Type="http://schemas.openxmlformats.org/officeDocument/2006/relationships/hyperlink" Target="https://www.youtube.com/watch?v=WABqwKjQM_c" TargetMode="External"/><Relationship Id="rId4" Type="http://schemas.openxmlformats.org/officeDocument/2006/relationships/video" Target="../media/media19.mp4"/><Relationship Id="rId9" Type="http://schemas.openxmlformats.org/officeDocument/2006/relationships/hyperlink" Target="https://www.youtube.com/watch?v=LYubpuIe3cw" TargetMode="External"/><Relationship Id="rId14" Type="http://schemas.openxmlformats.org/officeDocument/2006/relationships/image" Target="../media/image30.png"/></Relationships>
</file>

<file path=ppt/slides/_rels/slide26.xml.rels><?xml version="1.0" encoding="UTF-8" standalone="yes"?>
<Relationships xmlns="http://schemas.openxmlformats.org/package/2006/relationships"><Relationship Id="rId8" Type="http://schemas.openxmlformats.org/officeDocument/2006/relationships/image" Target="../media/image2.png"/><Relationship Id="rId3" Type="http://schemas.microsoft.com/office/2007/relationships/media" Target="../media/media23.m4a"/><Relationship Id="rId7" Type="http://schemas.openxmlformats.org/officeDocument/2006/relationships/image" Target="../media/image31.png"/><Relationship Id="rId2" Type="http://schemas.openxmlformats.org/officeDocument/2006/relationships/video" Target="../media/media22.mp4"/><Relationship Id="rId1" Type="http://schemas.microsoft.com/office/2007/relationships/media" Target="../media/media22.mp4"/><Relationship Id="rId6" Type="http://schemas.openxmlformats.org/officeDocument/2006/relationships/notesSlide" Target="../notesSlides/notesSlide20.xml"/><Relationship Id="rId5" Type="http://schemas.openxmlformats.org/officeDocument/2006/relationships/slideLayout" Target="../slideLayouts/slideLayout6.xml"/><Relationship Id="rId4" Type="http://schemas.openxmlformats.org/officeDocument/2006/relationships/audio" Target="../media/media23.m4a"/></Relationships>
</file>

<file path=ppt/slides/_rels/slide27.xml.rels><?xml version="1.0" encoding="UTF-8" standalone="yes"?>
<Relationships xmlns="http://schemas.openxmlformats.org/package/2006/relationships"><Relationship Id="rId8" Type="http://schemas.openxmlformats.org/officeDocument/2006/relationships/hyperlink" Target="http://player.vimeo.com/video/67995158?title=0&amp;amp;portrait=0" TargetMode="External"/><Relationship Id="rId3" Type="http://schemas.microsoft.com/office/2007/relationships/media" Target="../media/media25.m4a"/><Relationship Id="rId7" Type="http://schemas.openxmlformats.org/officeDocument/2006/relationships/image" Target="../media/image32.png"/><Relationship Id="rId2" Type="http://schemas.openxmlformats.org/officeDocument/2006/relationships/video" Target="../media/media24.mp4"/><Relationship Id="rId1" Type="http://schemas.microsoft.com/office/2007/relationships/media" Target="../media/media24.mp4"/><Relationship Id="rId6" Type="http://schemas.openxmlformats.org/officeDocument/2006/relationships/notesSlide" Target="../notesSlides/notesSlide21.xml"/><Relationship Id="rId5" Type="http://schemas.openxmlformats.org/officeDocument/2006/relationships/slideLayout" Target="../slideLayouts/slideLayout6.xml"/><Relationship Id="rId4" Type="http://schemas.openxmlformats.org/officeDocument/2006/relationships/audio" Target="../media/media25.m4a"/><Relationship Id="rId9" Type="http://schemas.openxmlformats.org/officeDocument/2006/relationships/image" Target="../media/image2.png"/></Relationships>
</file>

<file path=ppt/slides/_rels/slide28.xml.rels><?xml version="1.0" encoding="UTF-8" standalone="yes"?>
<Relationships xmlns="http://schemas.openxmlformats.org/package/2006/relationships"><Relationship Id="rId8" Type="http://schemas.openxmlformats.org/officeDocument/2006/relationships/image" Target="../media/image2.png"/><Relationship Id="rId3" Type="http://schemas.microsoft.com/office/2007/relationships/media" Target="../media/media27.m4a"/><Relationship Id="rId7" Type="http://schemas.openxmlformats.org/officeDocument/2006/relationships/hyperlink" Target="http://www.atmo.arizona.edu/~mullen/atmo170A1/flash/Tornadoes_Lutgens&amp;Tarbuck@PrenticeHallI2004.swf" TargetMode="External"/><Relationship Id="rId2" Type="http://schemas.openxmlformats.org/officeDocument/2006/relationships/video" Target="../media/media26.mp4"/><Relationship Id="rId1" Type="http://schemas.microsoft.com/office/2007/relationships/media" Target="../media/media26.mp4"/><Relationship Id="rId6" Type="http://schemas.openxmlformats.org/officeDocument/2006/relationships/image" Target="../media/image33.png"/><Relationship Id="rId5" Type="http://schemas.openxmlformats.org/officeDocument/2006/relationships/slideLayout" Target="../slideLayouts/slideLayout6.xml"/><Relationship Id="rId4" Type="http://schemas.openxmlformats.org/officeDocument/2006/relationships/audio" Target="../media/media27.m4a"/></Relationships>
</file>

<file path=ppt/slides/_rels/slide29.xml.rels><?xml version="1.0" encoding="UTF-8" standalone="yes"?>
<Relationships xmlns="http://schemas.openxmlformats.org/package/2006/relationships"><Relationship Id="rId3" Type="http://schemas.openxmlformats.org/officeDocument/2006/relationships/slideLayout" Target="../slideLayouts/slideLayout6.xml"/><Relationship Id="rId2" Type="http://schemas.openxmlformats.org/officeDocument/2006/relationships/audio" Target="../media/media28.m4a"/><Relationship Id="rId1" Type="http://schemas.microsoft.com/office/2007/relationships/media" Target="../media/media28.m4a"/><Relationship Id="rId5" Type="http://schemas.openxmlformats.org/officeDocument/2006/relationships/image" Target="../media/image2.png"/><Relationship Id="rId4" Type="http://schemas.openxmlformats.org/officeDocument/2006/relationships/image" Target="../media/image34.png"/></Relationships>
</file>

<file path=ppt/slides/_rels/slide30.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22.xml"/><Relationship Id="rId1" Type="http://schemas.openxmlformats.org/officeDocument/2006/relationships/slideLayout" Target="../slideLayouts/slideLayout13.xml"/><Relationship Id="rId4" Type="http://schemas.openxmlformats.org/officeDocument/2006/relationships/hyperlink" Target="http://video.nationalgeographic.com/video/environment/environment-natural-disasters/tornadoes/tornadoes-101/" TargetMode="External"/></Relationships>
</file>

<file path=ppt/slides/_rels/slide31.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tags" Target="../tags/tag1.xml"/><Relationship Id="rId7" Type="http://schemas.openxmlformats.org/officeDocument/2006/relationships/image" Target="../media/image37.jpeg"/><Relationship Id="rId2" Type="http://schemas.openxmlformats.org/officeDocument/2006/relationships/audio" Target="../media/media29.m4a"/><Relationship Id="rId1" Type="http://schemas.microsoft.com/office/2007/relationships/media" Target="../media/media29.m4a"/><Relationship Id="rId6" Type="http://schemas.openxmlformats.org/officeDocument/2006/relationships/image" Target="../media/image36.png"/><Relationship Id="rId5" Type="http://schemas.openxmlformats.org/officeDocument/2006/relationships/notesSlide" Target="../notesSlides/notesSlide23.xml"/><Relationship Id="rId4" Type="http://schemas.openxmlformats.org/officeDocument/2006/relationships/slideLayout" Target="../slideLayouts/slideLayout12.xml"/></Relationships>
</file>

<file path=ppt/slides/_rels/slide32.xml.rels><?xml version="1.0" encoding="UTF-8" standalone="yes"?>
<Relationships xmlns="http://schemas.openxmlformats.org/package/2006/relationships"><Relationship Id="rId8" Type="http://schemas.openxmlformats.org/officeDocument/2006/relationships/hyperlink" Target="https://www.youtube.com/watch?time_continue=17&amp;v=mcWpYY8WcGE" TargetMode="External"/><Relationship Id="rId3" Type="http://schemas.openxmlformats.org/officeDocument/2006/relationships/tags" Target="../tags/tag2.xml"/><Relationship Id="rId7" Type="http://schemas.openxmlformats.org/officeDocument/2006/relationships/image" Target="../media/image37.jpeg"/><Relationship Id="rId2" Type="http://schemas.openxmlformats.org/officeDocument/2006/relationships/audio" Target="../media/media30.m4a"/><Relationship Id="rId1" Type="http://schemas.microsoft.com/office/2007/relationships/media" Target="../media/media30.m4a"/><Relationship Id="rId6" Type="http://schemas.openxmlformats.org/officeDocument/2006/relationships/image" Target="../media/image38.png"/><Relationship Id="rId5" Type="http://schemas.openxmlformats.org/officeDocument/2006/relationships/notesSlide" Target="../notesSlides/notesSlide24.xml"/><Relationship Id="rId4" Type="http://schemas.openxmlformats.org/officeDocument/2006/relationships/slideLayout" Target="../slideLayouts/slideLayout12.xml"/><Relationship Id="rId9" Type="http://schemas.openxmlformats.org/officeDocument/2006/relationships/image" Target="../media/image2.png"/></Relationships>
</file>

<file path=ppt/slides/_rels/slide33.xml.rels><?xml version="1.0" encoding="UTF-8" standalone="yes"?>
<Relationships xmlns="http://schemas.openxmlformats.org/package/2006/relationships"><Relationship Id="rId3" Type="http://schemas.openxmlformats.org/officeDocument/2006/relationships/slideLayout" Target="../slideLayouts/slideLayout6.xml"/><Relationship Id="rId2" Type="http://schemas.openxmlformats.org/officeDocument/2006/relationships/audio" Target="../media/media31.m4a"/><Relationship Id="rId1" Type="http://schemas.microsoft.com/office/2007/relationships/media" Target="../media/media31.m4a"/><Relationship Id="rId6" Type="http://schemas.openxmlformats.org/officeDocument/2006/relationships/image" Target="../media/image2.png"/><Relationship Id="rId5" Type="http://schemas.openxmlformats.org/officeDocument/2006/relationships/hyperlink" Target="https://en.wikipedia.org/wiki/Tornado" TargetMode="External"/><Relationship Id="rId4" Type="http://schemas.openxmlformats.org/officeDocument/2006/relationships/notesSlide" Target="../notesSlides/notesSlide25.xml"/></Relationships>
</file>

<file path=ppt/slides/_rels/slide34.xml.rels><?xml version="1.0" encoding="UTF-8" standalone="yes"?>
<Relationships xmlns="http://schemas.openxmlformats.org/package/2006/relationships"><Relationship Id="rId3" Type="http://schemas.openxmlformats.org/officeDocument/2006/relationships/slideLayout" Target="../slideLayouts/slideLayout6.xml"/><Relationship Id="rId2" Type="http://schemas.openxmlformats.org/officeDocument/2006/relationships/audio" Target="../media/media32.m4a"/><Relationship Id="rId1" Type="http://schemas.microsoft.com/office/2007/relationships/media" Target="../media/media32.m4a"/><Relationship Id="rId6" Type="http://schemas.openxmlformats.org/officeDocument/2006/relationships/image" Target="../media/image2.png"/><Relationship Id="rId5" Type="http://schemas.openxmlformats.org/officeDocument/2006/relationships/hyperlink" Target="https://video.nationalgeographic.com/video/news/101-videos/00000144-0a31-d3cb-a96c-7b3d903d0000" TargetMode="External"/><Relationship Id="rId4" Type="http://schemas.openxmlformats.org/officeDocument/2006/relationships/notesSlide" Target="../notesSlides/notesSlide26.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lumMod val="85000"/>
          </a:schemeClr>
        </a:solidFill>
        <a:effectLst/>
      </p:bgPr>
    </p:bg>
    <p:spTree>
      <p:nvGrpSpPr>
        <p:cNvPr id="1" name=""/>
        <p:cNvGrpSpPr/>
        <p:nvPr/>
      </p:nvGrpSpPr>
      <p:grpSpPr>
        <a:xfrm>
          <a:off x="0" y="0"/>
          <a:ext cx="0" cy="0"/>
          <a:chOff x="0" y="0"/>
          <a:chExt cx="0" cy="0"/>
        </a:xfrm>
      </p:grpSpPr>
      <p:pic>
        <p:nvPicPr>
          <p:cNvPr id="104450" name="Picture 2" descr="wea00206"/>
          <p:cNvPicPr>
            <a:picLocks noChangeAspect="1" noChangeArrowheads="1"/>
          </p:cNvPicPr>
          <p:nvPr/>
        </p:nvPicPr>
        <p:blipFill>
          <a:blip r:embed="rId5"/>
          <a:srcRect/>
          <a:stretch>
            <a:fillRect/>
          </a:stretch>
        </p:blipFill>
        <p:spPr bwMode="auto">
          <a:xfrm>
            <a:off x="-95250" y="46038"/>
            <a:ext cx="9315450" cy="6854825"/>
          </a:xfrm>
          <a:prstGeom prst="rect">
            <a:avLst/>
          </a:prstGeom>
          <a:noFill/>
          <a:ln w="9525">
            <a:noFill/>
            <a:miter lim="800000"/>
            <a:headEnd/>
            <a:tailEnd/>
          </a:ln>
        </p:spPr>
      </p:pic>
      <p:sp>
        <p:nvSpPr>
          <p:cNvPr id="215043" name="Rectangle 3"/>
          <p:cNvSpPr>
            <a:spLocks noGrp="1" noChangeArrowheads="1"/>
          </p:cNvSpPr>
          <p:nvPr>
            <p:ph type="title"/>
          </p:nvPr>
        </p:nvSpPr>
        <p:spPr>
          <a:xfrm>
            <a:off x="457200" y="503238"/>
            <a:ext cx="8229600" cy="3560762"/>
          </a:xfrm>
        </p:spPr>
        <p:txBody>
          <a:bodyPr>
            <a:normAutofit/>
          </a:bodyPr>
          <a:lstStyle/>
          <a:p>
            <a:pPr eaLnBrk="1" hangingPunct="1">
              <a:defRPr/>
            </a:pPr>
            <a:r>
              <a:rPr lang="en-US" b="1" dirty="0" smtClean="0">
                <a:solidFill>
                  <a:srgbClr val="FFCC00"/>
                </a:solidFill>
                <a:effectLst>
                  <a:outerShdw blurRad="38100" dist="38100" dir="2700000" algn="tl" rotWithShape="0">
                    <a:srgbClr val="000000"/>
                  </a:outerShdw>
                </a:effectLst>
              </a:rPr>
              <a:t>ATMO 170A1</a:t>
            </a:r>
            <a:br>
              <a:rPr lang="en-US" b="1" dirty="0" smtClean="0">
                <a:solidFill>
                  <a:srgbClr val="FFCC00"/>
                </a:solidFill>
                <a:effectLst>
                  <a:outerShdw blurRad="38100" dist="38100" dir="2700000" algn="tl" rotWithShape="0">
                    <a:srgbClr val="000000"/>
                  </a:outerShdw>
                </a:effectLst>
              </a:rPr>
            </a:br>
            <a:r>
              <a:rPr lang="en-US" b="1" dirty="0" smtClean="0">
                <a:solidFill>
                  <a:srgbClr val="FFCC00"/>
                </a:solidFill>
                <a:effectLst>
                  <a:outerShdw blurRad="38100" dist="38100" dir="2700000" algn="tl" rotWithShape="0">
                    <a:srgbClr val="000000"/>
                  </a:outerShdw>
                </a:effectLst>
              </a:rPr>
              <a:t>Online</a:t>
            </a:r>
            <a:br>
              <a:rPr lang="en-US" b="1" dirty="0" smtClean="0">
                <a:solidFill>
                  <a:srgbClr val="FFCC00"/>
                </a:solidFill>
                <a:effectLst>
                  <a:outerShdw blurRad="38100" dist="38100" dir="2700000" algn="tl" rotWithShape="0">
                    <a:srgbClr val="000000"/>
                  </a:outerShdw>
                </a:effectLst>
              </a:rPr>
            </a:br>
            <a:r>
              <a:rPr lang="en-US" sz="3600" b="1" dirty="0" smtClean="0">
                <a:solidFill>
                  <a:srgbClr val="FFCC00"/>
                </a:solidFill>
                <a:effectLst>
                  <a:outerShdw blurRad="38100" dist="38100" dir="2700000" algn="tl" rotWithShape="0">
                    <a:srgbClr val="000000"/>
                  </a:outerShdw>
                </a:effectLst>
              </a:rPr>
              <a:t>H&amp;P §11.4-11.5</a:t>
            </a:r>
            <a:r>
              <a:rPr lang="en-US" b="1" dirty="0">
                <a:solidFill>
                  <a:srgbClr val="FFFFFF"/>
                </a:solidFill>
                <a:effectLst>
                  <a:outerShdw blurRad="38100" dist="38100" dir="2700000" algn="tl" rotWithShape="0">
                    <a:srgbClr val="000000"/>
                  </a:outerShdw>
                </a:effectLst>
              </a:rPr>
              <a:t/>
            </a:r>
            <a:br>
              <a:rPr lang="en-US" b="1" dirty="0">
                <a:solidFill>
                  <a:srgbClr val="FFFFFF"/>
                </a:solidFill>
                <a:effectLst>
                  <a:outerShdw blurRad="38100" dist="38100" dir="2700000" algn="tl" rotWithShape="0">
                    <a:srgbClr val="000000"/>
                  </a:outerShdw>
                </a:effectLst>
              </a:rPr>
            </a:br>
            <a:r>
              <a:rPr lang="en-US" b="1" dirty="0">
                <a:solidFill>
                  <a:srgbClr val="FFFFFF"/>
                </a:solidFill>
                <a:effectLst>
                  <a:outerShdw blurRad="38100" dist="38100" dir="2700000" algn="tl" rotWithShape="0">
                    <a:srgbClr val="000000"/>
                  </a:outerShdw>
                </a:effectLst>
              </a:rPr>
              <a:t/>
            </a:r>
            <a:br>
              <a:rPr lang="en-US" b="1" dirty="0">
                <a:solidFill>
                  <a:srgbClr val="FFFFFF"/>
                </a:solidFill>
                <a:effectLst>
                  <a:outerShdw blurRad="38100" dist="38100" dir="2700000" algn="tl" rotWithShape="0">
                    <a:srgbClr val="000000"/>
                  </a:outerShdw>
                </a:effectLst>
              </a:rPr>
            </a:br>
            <a:r>
              <a:rPr lang="en-US" b="1" dirty="0">
                <a:solidFill>
                  <a:srgbClr val="FFCC00"/>
                </a:solidFill>
                <a:effectLst>
                  <a:outerShdw blurRad="38100" dist="38100" dir="2700000" algn="tl" rotWithShape="0">
                    <a:srgbClr val="000000"/>
                  </a:outerShdw>
                </a:effectLst>
              </a:rPr>
              <a:t>Tornadoes</a:t>
            </a:r>
          </a:p>
        </p:txBody>
      </p:sp>
      <p:sp>
        <p:nvSpPr>
          <p:cNvPr id="104452" name="Rectangle 4"/>
          <p:cNvSpPr>
            <a:spLocks noChangeArrowheads="1"/>
          </p:cNvSpPr>
          <p:nvPr/>
        </p:nvSpPr>
        <p:spPr bwMode="auto">
          <a:xfrm>
            <a:off x="4975225" y="5532438"/>
            <a:ext cx="4030663" cy="1069975"/>
          </a:xfrm>
          <a:prstGeom prst="rect">
            <a:avLst/>
          </a:prstGeom>
          <a:noFill/>
          <a:ln w="9525">
            <a:noFill/>
            <a:miter lim="800000"/>
            <a:headEnd/>
            <a:tailEnd/>
          </a:ln>
        </p:spPr>
        <p:txBody>
          <a:bodyPr anchor="ctr">
            <a:prstTxWarp prst="textNoShape">
              <a:avLst/>
            </a:prstTxWarp>
            <a:spAutoFit/>
          </a:bodyPr>
          <a:lstStyle/>
          <a:p>
            <a:pPr algn="ctr" defTabSz="914400" fontAlgn="base">
              <a:spcBef>
                <a:spcPct val="0"/>
              </a:spcBef>
              <a:spcAft>
                <a:spcPct val="0"/>
              </a:spcAft>
            </a:pPr>
            <a:r>
              <a:rPr lang="en-US" sz="1600" b="1">
                <a:solidFill>
                  <a:srgbClr val="333399"/>
                </a:solidFill>
                <a:latin typeface="Arial" pitchFamily="-84" charset="0"/>
                <a:ea typeface="Arial" pitchFamily="-84" charset="0"/>
                <a:cs typeface="Arial" pitchFamily="-84" charset="0"/>
              </a:rPr>
              <a:t>Oldest known photograph of a tornado </a:t>
            </a:r>
          </a:p>
          <a:p>
            <a:pPr algn="ctr" defTabSz="914400" fontAlgn="base">
              <a:spcBef>
                <a:spcPct val="0"/>
              </a:spcBef>
              <a:spcAft>
                <a:spcPct val="0"/>
              </a:spcAft>
            </a:pPr>
            <a:r>
              <a:rPr lang="en-US" sz="1600" b="1">
                <a:solidFill>
                  <a:srgbClr val="333399"/>
                </a:solidFill>
                <a:latin typeface="Arial" pitchFamily="-84" charset="0"/>
                <a:ea typeface="Arial" pitchFamily="-84" charset="0"/>
                <a:cs typeface="Arial" pitchFamily="-84" charset="0"/>
              </a:rPr>
              <a:t>22 miles SE of Howard, South Dakota</a:t>
            </a:r>
          </a:p>
          <a:p>
            <a:pPr algn="ctr" defTabSz="914400" fontAlgn="base">
              <a:spcBef>
                <a:spcPct val="0"/>
              </a:spcBef>
              <a:spcAft>
                <a:spcPct val="0"/>
              </a:spcAft>
            </a:pPr>
            <a:r>
              <a:rPr lang="en-US" sz="1600" b="1">
                <a:solidFill>
                  <a:srgbClr val="333399"/>
                </a:solidFill>
                <a:latin typeface="Arial" pitchFamily="-84" charset="0"/>
                <a:ea typeface="Arial" pitchFamily="-84" charset="0"/>
                <a:cs typeface="Arial" pitchFamily="-84" charset="0"/>
              </a:rPr>
              <a:t>28 August 1884</a:t>
            </a:r>
          </a:p>
          <a:p>
            <a:pPr algn="ctr" defTabSz="914400" fontAlgn="base">
              <a:spcBef>
                <a:spcPct val="0"/>
              </a:spcBef>
              <a:spcAft>
                <a:spcPct val="0"/>
              </a:spcAft>
            </a:pPr>
            <a:r>
              <a:rPr lang="en-US" sz="1600" b="1">
                <a:solidFill>
                  <a:srgbClr val="333399"/>
                </a:solidFill>
                <a:latin typeface="Arial" pitchFamily="-84" charset="0"/>
                <a:ea typeface="Arial" pitchFamily="-84" charset="0"/>
                <a:cs typeface="Arial" pitchFamily="-84" charset="0"/>
              </a:rPr>
              <a:t>NOAA PhotoLib</a:t>
            </a:r>
          </a:p>
        </p:txBody>
      </p:sp>
      <p:grpSp>
        <p:nvGrpSpPr>
          <p:cNvPr id="104455" name="Group 13"/>
          <p:cNvGrpSpPr>
            <a:grpSpLocks/>
          </p:cNvGrpSpPr>
          <p:nvPr/>
        </p:nvGrpSpPr>
        <p:grpSpPr bwMode="auto">
          <a:xfrm>
            <a:off x="5880785" y="3340100"/>
            <a:ext cx="381000" cy="685800"/>
            <a:chOff x="3840" y="1920"/>
            <a:chExt cx="376" cy="625"/>
          </a:xfrm>
        </p:grpSpPr>
        <p:grpSp>
          <p:nvGrpSpPr>
            <p:cNvPr id="104456" name="Group 14"/>
            <p:cNvGrpSpPr>
              <a:grpSpLocks/>
            </p:cNvGrpSpPr>
            <p:nvPr/>
          </p:nvGrpSpPr>
          <p:grpSpPr bwMode="auto">
            <a:xfrm>
              <a:off x="4072" y="1920"/>
              <a:ext cx="144" cy="625"/>
              <a:chOff x="4072" y="1920"/>
              <a:chExt cx="144" cy="625"/>
            </a:xfrm>
          </p:grpSpPr>
          <p:sp>
            <p:nvSpPr>
              <p:cNvPr id="104461" name="Line 15"/>
              <p:cNvSpPr>
                <a:spLocks noChangeShapeType="1"/>
              </p:cNvSpPr>
              <p:nvPr/>
            </p:nvSpPr>
            <p:spPr bwMode="auto">
              <a:xfrm>
                <a:off x="4072" y="2065"/>
                <a:ext cx="0" cy="324"/>
              </a:xfrm>
              <a:prstGeom prst="line">
                <a:avLst/>
              </a:prstGeom>
              <a:noFill/>
              <a:ln w="57150">
                <a:solidFill>
                  <a:srgbClr val="FF0000"/>
                </a:solidFill>
                <a:round/>
                <a:headEnd/>
                <a:tailEnd/>
              </a:ln>
            </p:spPr>
            <p:txBody>
              <a:bodyPr>
                <a:prstTxWarp prst="textNoShape">
                  <a:avLst/>
                </a:prstTxWarp>
              </a:bodyPr>
              <a:lstStyle/>
              <a:p>
                <a:pPr defTabSz="914400" fontAlgn="base">
                  <a:spcBef>
                    <a:spcPct val="0"/>
                  </a:spcBef>
                  <a:spcAft>
                    <a:spcPct val="0"/>
                  </a:spcAft>
                </a:pPr>
                <a:endParaRPr lang="en-US">
                  <a:solidFill>
                    <a:srgbClr val="000000"/>
                  </a:solidFill>
                  <a:latin typeface="Arial" pitchFamily="-84" charset="0"/>
                  <a:ea typeface="Arial" pitchFamily="-84" charset="0"/>
                  <a:cs typeface="Arial" pitchFamily="-84" charset="0"/>
                </a:endParaRPr>
              </a:p>
            </p:txBody>
          </p:sp>
          <p:sp>
            <p:nvSpPr>
              <p:cNvPr id="104462" name="Line 16"/>
              <p:cNvSpPr>
                <a:spLocks noChangeShapeType="1"/>
              </p:cNvSpPr>
              <p:nvPr/>
            </p:nvSpPr>
            <p:spPr bwMode="auto">
              <a:xfrm flipH="1">
                <a:off x="4072" y="1920"/>
                <a:ext cx="144" cy="161"/>
              </a:xfrm>
              <a:prstGeom prst="line">
                <a:avLst/>
              </a:prstGeom>
              <a:noFill/>
              <a:ln w="57150">
                <a:solidFill>
                  <a:srgbClr val="FF0000"/>
                </a:solidFill>
                <a:round/>
                <a:headEnd/>
                <a:tailEnd/>
              </a:ln>
            </p:spPr>
            <p:txBody>
              <a:bodyPr>
                <a:prstTxWarp prst="textNoShape">
                  <a:avLst/>
                </a:prstTxWarp>
              </a:bodyPr>
              <a:lstStyle/>
              <a:p>
                <a:pPr defTabSz="914400" fontAlgn="base">
                  <a:spcBef>
                    <a:spcPct val="0"/>
                  </a:spcBef>
                  <a:spcAft>
                    <a:spcPct val="0"/>
                  </a:spcAft>
                </a:pPr>
                <a:endParaRPr lang="en-US">
                  <a:solidFill>
                    <a:srgbClr val="000000"/>
                  </a:solidFill>
                  <a:latin typeface="Arial" pitchFamily="-84" charset="0"/>
                  <a:ea typeface="Arial" pitchFamily="-84" charset="0"/>
                  <a:cs typeface="Arial" pitchFamily="-84" charset="0"/>
                </a:endParaRPr>
              </a:p>
            </p:txBody>
          </p:sp>
          <p:sp>
            <p:nvSpPr>
              <p:cNvPr id="104463" name="Line 17"/>
              <p:cNvSpPr>
                <a:spLocks noChangeShapeType="1"/>
              </p:cNvSpPr>
              <p:nvPr/>
            </p:nvSpPr>
            <p:spPr bwMode="auto">
              <a:xfrm>
                <a:off x="4072" y="2370"/>
                <a:ext cx="126" cy="175"/>
              </a:xfrm>
              <a:prstGeom prst="line">
                <a:avLst/>
              </a:prstGeom>
              <a:noFill/>
              <a:ln w="57150">
                <a:solidFill>
                  <a:srgbClr val="FF0000"/>
                </a:solidFill>
                <a:round/>
                <a:headEnd/>
                <a:tailEnd type="none" w="med" len="sm"/>
              </a:ln>
            </p:spPr>
            <p:txBody>
              <a:bodyPr>
                <a:prstTxWarp prst="textNoShape">
                  <a:avLst/>
                </a:prstTxWarp>
              </a:bodyPr>
              <a:lstStyle/>
              <a:p>
                <a:pPr defTabSz="914400" fontAlgn="base">
                  <a:spcBef>
                    <a:spcPct val="0"/>
                  </a:spcBef>
                  <a:spcAft>
                    <a:spcPct val="0"/>
                  </a:spcAft>
                </a:pPr>
                <a:endParaRPr lang="en-US">
                  <a:solidFill>
                    <a:srgbClr val="000000"/>
                  </a:solidFill>
                  <a:latin typeface="Arial" pitchFamily="-84" charset="0"/>
                  <a:ea typeface="Arial" pitchFamily="-84" charset="0"/>
                  <a:cs typeface="Arial" pitchFamily="-84" charset="0"/>
                </a:endParaRPr>
              </a:p>
            </p:txBody>
          </p:sp>
        </p:grpSp>
        <p:grpSp>
          <p:nvGrpSpPr>
            <p:cNvPr id="104457" name="Group 18"/>
            <p:cNvGrpSpPr>
              <a:grpSpLocks/>
            </p:cNvGrpSpPr>
            <p:nvPr/>
          </p:nvGrpSpPr>
          <p:grpSpPr bwMode="auto">
            <a:xfrm flipH="1">
              <a:off x="3840" y="1920"/>
              <a:ext cx="144" cy="625"/>
              <a:chOff x="4072" y="1920"/>
              <a:chExt cx="144" cy="625"/>
            </a:xfrm>
          </p:grpSpPr>
          <p:sp>
            <p:nvSpPr>
              <p:cNvPr id="104458" name="Line 19"/>
              <p:cNvSpPr>
                <a:spLocks noChangeShapeType="1"/>
              </p:cNvSpPr>
              <p:nvPr/>
            </p:nvSpPr>
            <p:spPr bwMode="auto">
              <a:xfrm>
                <a:off x="4072" y="2065"/>
                <a:ext cx="0" cy="324"/>
              </a:xfrm>
              <a:prstGeom prst="line">
                <a:avLst/>
              </a:prstGeom>
              <a:noFill/>
              <a:ln w="57150">
                <a:solidFill>
                  <a:srgbClr val="FF0000"/>
                </a:solidFill>
                <a:round/>
                <a:headEnd/>
                <a:tailEnd/>
              </a:ln>
            </p:spPr>
            <p:txBody>
              <a:bodyPr>
                <a:prstTxWarp prst="textNoShape">
                  <a:avLst/>
                </a:prstTxWarp>
              </a:bodyPr>
              <a:lstStyle/>
              <a:p>
                <a:pPr defTabSz="914400" fontAlgn="base">
                  <a:spcBef>
                    <a:spcPct val="0"/>
                  </a:spcBef>
                  <a:spcAft>
                    <a:spcPct val="0"/>
                  </a:spcAft>
                </a:pPr>
                <a:endParaRPr lang="en-US">
                  <a:solidFill>
                    <a:srgbClr val="000000"/>
                  </a:solidFill>
                  <a:latin typeface="Arial" pitchFamily="-84" charset="0"/>
                  <a:ea typeface="Arial" pitchFamily="-84" charset="0"/>
                  <a:cs typeface="Arial" pitchFamily="-84" charset="0"/>
                </a:endParaRPr>
              </a:p>
            </p:txBody>
          </p:sp>
          <p:sp>
            <p:nvSpPr>
              <p:cNvPr id="104459" name="Line 20"/>
              <p:cNvSpPr>
                <a:spLocks noChangeShapeType="1"/>
              </p:cNvSpPr>
              <p:nvPr/>
            </p:nvSpPr>
            <p:spPr bwMode="auto">
              <a:xfrm flipH="1">
                <a:off x="4072" y="1920"/>
                <a:ext cx="144" cy="161"/>
              </a:xfrm>
              <a:prstGeom prst="line">
                <a:avLst/>
              </a:prstGeom>
              <a:noFill/>
              <a:ln w="57150">
                <a:solidFill>
                  <a:srgbClr val="FF0000"/>
                </a:solidFill>
                <a:round/>
                <a:headEnd/>
                <a:tailEnd/>
              </a:ln>
            </p:spPr>
            <p:txBody>
              <a:bodyPr>
                <a:prstTxWarp prst="textNoShape">
                  <a:avLst/>
                </a:prstTxWarp>
              </a:bodyPr>
              <a:lstStyle/>
              <a:p>
                <a:pPr defTabSz="914400" fontAlgn="base">
                  <a:spcBef>
                    <a:spcPct val="0"/>
                  </a:spcBef>
                  <a:spcAft>
                    <a:spcPct val="0"/>
                  </a:spcAft>
                </a:pPr>
                <a:endParaRPr lang="en-US">
                  <a:solidFill>
                    <a:srgbClr val="000000"/>
                  </a:solidFill>
                  <a:latin typeface="Arial" pitchFamily="-84" charset="0"/>
                  <a:ea typeface="Arial" pitchFamily="-84" charset="0"/>
                  <a:cs typeface="Arial" pitchFamily="-84" charset="0"/>
                </a:endParaRPr>
              </a:p>
            </p:txBody>
          </p:sp>
          <p:sp>
            <p:nvSpPr>
              <p:cNvPr id="104460" name="Line 21"/>
              <p:cNvSpPr>
                <a:spLocks noChangeShapeType="1"/>
              </p:cNvSpPr>
              <p:nvPr/>
            </p:nvSpPr>
            <p:spPr bwMode="auto">
              <a:xfrm>
                <a:off x="4072" y="2370"/>
                <a:ext cx="126" cy="175"/>
              </a:xfrm>
              <a:prstGeom prst="line">
                <a:avLst/>
              </a:prstGeom>
              <a:noFill/>
              <a:ln w="57150">
                <a:solidFill>
                  <a:srgbClr val="FF0000"/>
                </a:solidFill>
                <a:round/>
                <a:headEnd/>
                <a:tailEnd type="none" w="med" len="sm"/>
              </a:ln>
            </p:spPr>
            <p:txBody>
              <a:bodyPr>
                <a:prstTxWarp prst="textNoShape">
                  <a:avLst/>
                </a:prstTxWarp>
              </a:bodyPr>
              <a:lstStyle/>
              <a:p>
                <a:pPr defTabSz="914400" fontAlgn="base">
                  <a:spcBef>
                    <a:spcPct val="0"/>
                  </a:spcBef>
                  <a:spcAft>
                    <a:spcPct val="0"/>
                  </a:spcAft>
                </a:pPr>
                <a:endParaRPr lang="en-US">
                  <a:solidFill>
                    <a:srgbClr val="000000"/>
                  </a:solidFill>
                  <a:latin typeface="Arial" pitchFamily="-84" charset="0"/>
                  <a:ea typeface="Arial" pitchFamily="-84" charset="0"/>
                  <a:cs typeface="Arial" pitchFamily="-84" charset="0"/>
                </a:endParaRPr>
              </a:p>
            </p:txBody>
          </p:sp>
        </p:grpSp>
      </p:grpSp>
      <p:pic>
        <p:nvPicPr>
          <p:cNvPr id="2" name="Sound 1">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8178800" y="5892800"/>
            <a:ext cx="812800" cy="812800"/>
          </a:xfrm>
          <a:prstGeom prst="rect">
            <a:avLst/>
          </a:prstGeom>
        </p:spPr>
      </p:pic>
    </p:spTree>
    <p:extLst>
      <p:ext uri="{BB962C8B-B14F-4D97-AF65-F5344CB8AC3E}">
        <p14:creationId xmlns:p14="http://schemas.microsoft.com/office/powerpoint/2010/main" val="2712456351"/>
      </p:ext>
    </p:extLst>
  </p:cSld>
  <p:clrMapOvr>
    <a:masterClrMapping/>
  </p:clrMapOvr>
  <mc:AlternateContent xmlns:mc="http://schemas.openxmlformats.org/markup-compatibility/2006" xmlns:p14="http://schemas.microsoft.com/office/powerpoint/2010/main">
    <mc:Choice Requires="p14">
      <p:transition spd="slow" p14:dur="2000" advTm="23558"/>
    </mc:Choice>
    <mc:Fallback xmlns="">
      <p:transition xmlns:p14="http://schemas.microsoft.com/office/powerpoint/2010/main" spd="slow" advTm="23558"/>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2"/>
                </p:tgtEl>
              </p:cMediaNode>
            </p:audi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1E5A86"/>
        </a:solidFill>
        <a:effectLst/>
      </p:bgPr>
    </p:bg>
    <p:spTree>
      <p:nvGrpSpPr>
        <p:cNvPr id="1" name=""/>
        <p:cNvGrpSpPr/>
        <p:nvPr/>
      </p:nvGrpSpPr>
      <p:grpSpPr>
        <a:xfrm>
          <a:off x="0" y="0"/>
          <a:ext cx="0" cy="0"/>
          <a:chOff x="0" y="0"/>
          <a:chExt cx="0" cy="0"/>
        </a:xfrm>
      </p:grpSpPr>
      <p:pic>
        <p:nvPicPr>
          <p:cNvPr id="6" name="Picture 5"/>
          <p:cNvPicPr>
            <a:picLocks noChangeAspect="1"/>
          </p:cNvPicPr>
          <p:nvPr/>
        </p:nvPicPr>
        <p:blipFill rotWithShape="1">
          <a:blip r:embed="rId5"/>
          <a:srcRect b="5332"/>
          <a:stretch/>
        </p:blipFill>
        <p:spPr>
          <a:xfrm>
            <a:off x="12700" y="0"/>
            <a:ext cx="9144000" cy="6501384"/>
          </a:xfrm>
          <a:prstGeom prst="rect">
            <a:avLst/>
          </a:prstGeom>
        </p:spPr>
      </p:pic>
      <p:sp>
        <p:nvSpPr>
          <p:cNvPr id="3" name="TextBox 2"/>
          <p:cNvSpPr txBox="1"/>
          <p:nvPr/>
        </p:nvSpPr>
        <p:spPr>
          <a:xfrm>
            <a:off x="4555067" y="6488668"/>
            <a:ext cx="4588933" cy="369332"/>
          </a:xfrm>
          <a:prstGeom prst="rect">
            <a:avLst/>
          </a:prstGeom>
          <a:noFill/>
        </p:spPr>
        <p:txBody>
          <a:bodyPr wrap="square" rtlCol="0">
            <a:spAutoFit/>
          </a:bodyPr>
          <a:lstStyle/>
          <a:p>
            <a:pPr algn="ctr"/>
            <a:r>
              <a:rPr lang="en-US" dirty="0" smtClean="0">
                <a:hlinkClick r:id="rId6"/>
              </a:rPr>
              <a:t>http://www.nws.noaa.gov/om/hazstats.shtml</a:t>
            </a:r>
            <a:endParaRPr lang="en-US" dirty="0"/>
          </a:p>
        </p:txBody>
      </p:sp>
      <p:sp>
        <p:nvSpPr>
          <p:cNvPr id="8" name="Text Box 3"/>
          <p:cNvSpPr txBox="1">
            <a:spLocks noChangeArrowheads="1"/>
          </p:cNvSpPr>
          <p:nvPr/>
        </p:nvSpPr>
        <p:spPr bwMode="auto">
          <a:xfrm>
            <a:off x="1799168" y="1785890"/>
            <a:ext cx="2666999" cy="646331"/>
          </a:xfrm>
          <a:prstGeom prst="rect">
            <a:avLst/>
          </a:prstGeom>
          <a:noFill/>
          <a:ln w="9525">
            <a:noFill/>
            <a:miter lim="800000"/>
            <a:headEnd/>
            <a:tailEnd/>
          </a:ln>
        </p:spPr>
        <p:txBody>
          <a:bodyPr wrap="square">
            <a:prstTxWarp prst="textNoShape">
              <a:avLst/>
            </a:prstTxWarp>
            <a:spAutoFit/>
          </a:bodyPr>
          <a:lstStyle/>
          <a:p>
            <a:pPr algn="ctr">
              <a:spcBef>
                <a:spcPct val="50000"/>
              </a:spcBef>
            </a:pPr>
            <a:r>
              <a:rPr lang="en-US" dirty="0" smtClean="0">
                <a:solidFill>
                  <a:srgbClr val="00FFFF"/>
                </a:solidFill>
              </a:rPr>
              <a:t>Tornadoes- consistently one of the biggest killers</a:t>
            </a:r>
            <a:endParaRPr lang="en-US" dirty="0">
              <a:solidFill>
                <a:srgbClr val="00FFFF"/>
              </a:solidFill>
            </a:endParaRPr>
          </a:p>
        </p:txBody>
      </p:sp>
      <p:sp>
        <p:nvSpPr>
          <p:cNvPr id="9" name="Oval 8"/>
          <p:cNvSpPr/>
          <p:nvPr/>
        </p:nvSpPr>
        <p:spPr>
          <a:xfrm>
            <a:off x="2565400" y="2451100"/>
            <a:ext cx="1058333" cy="3098800"/>
          </a:xfrm>
          <a:prstGeom prst="ellipse">
            <a:avLst/>
          </a:prstGeom>
          <a:noFill/>
          <a:ln w="57150" cmpd="sng">
            <a:solidFill>
              <a:srgbClr val="00FFFF"/>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0" name="Oval 9"/>
          <p:cNvSpPr/>
          <p:nvPr/>
        </p:nvSpPr>
        <p:spPr>
          <a:xfrm>
            <a:off x="2514600" y="5918200"/>
            <a:ext cx="1058333" cy="266700"/>
          </a:xfrm>
          <a:prstGeom prst="ellipse">
            <a:avLst/>
          </a:prstGeom>
          <a:noFill/>
          <a:ln w="57150" cmpd="sng">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4" name="Sound 3">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8178800" y="5892800"/>
            <a:ext cx="812800" cy="812800"/>
          </a:xfrm>
          <a:prstGeom prst="rect">
            <a:avLst/>
          </a:prstGeom>
        </p:spPr>
      </p:pic>
    </p:spTree>
    <p:extLst>
      <p:ext uri="{BB962C8B-B14F-4D97-AF65-F5344CB8AC3E}">
        <p14:creationId xmlns:p14="http://schemas.microsoft.com/office/powerpoint/2010/main" val="2202017378"/>
      </p:ext>
    </p:extLst>
  </p:cSld>
  <p:clrMapOvr>
    <a:masterClrMapping/>
  </p:clrMapOvr>
  <mc:AlternateContent xmlns:mc="http://schemas.openxmlformats.org/markup-compatibility/2006" xmlns:p14="http://schemas.microsoft.com/office/powerpoint/2010/main">
    <mc:Choice Requires="p14">
      <p:transition spd="slow" p14:dur="2000" advTm="24203"/>
    </mc:Choice>
    <mc:Fallback xmlns="">
      <p:transition xmlns:p14="http://schemas.microsoft.com/office/powerpoint/2010/main" spd="slow" advTm="24203"/>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show="0">
  <p:cSld>
    <p:bg>
      <p:bgPr>
        <a:solidFill>
          <a:schemeClr val="bg1">
            <a:lumMod val="85000"/>
          </a:schemeClr>
        </a:solidFill>
        <a:effectLst/>
      </p:bgPr>
    </p:bg>
    <p:spTree>
      <p:nvGrpSpPr>
        <p:cNvPr id="1" name=""/>
        <p:cNvGrpSpPr/>
        <p:nvPr/>
      </p:nvGrpSpPr>
      <p:grpSpPr>
        <a:xfrm>
          <a:off x="0" y="0"/>
          <a:ext cx="0" cy="0"/>
          <a:chOff x="0" y="0"/>
          <a:chExt cx="0" cy="0"/>
        </a:xfrm>
      </p:grpSpPr>
      <p:sp>
        <p:nvSpPr>
          <p:cNvPr id="4" name="Rectangle 3"/>
          <p:cNvSpPr>
            <a:spLocks noGrp="1" noChangeArrowheads="1"/>
          </p:cNvSpPr>
          <p:nvPr>
            <p:ph type="title"/>
          </p:nvPr>
        </p:nvSpPr>
        <p:spPr>
          <a:xfrm>
            <a:off x="310445" y="274638"/>
            <a:ext cx="8593667" cy="1143000"/>
          </a:xfrm>
        </p:spPr>
        <p:txBody>
          <a:bodyPr>
            <a:normAutofit/>
          </a:bodyPr>
          <a:lstStyle/>
          <a:p>
            <a:pPr eaLnBrk="1" hangingPunct="1"/>
            <a:r>
              <a:rPr lang="en-US" sz="5400" b="1" dirty="0">
                <a:solidFill>
                  <a:srgbClr val="000000"/>
                </a:solidFill>
              </a:rPr>
              <a:t>What is a Tornado?</a:t>
            </a:r>
          </a:p>
        </p:txBody>
      </p:sp>
      <p:grpSp>
        <p:nvGrpSpPr>
          <p:cNvPr id="5" name="Group 4"/>
          <p:cNvGrpSpPr/>
          <p:nvPr/>
        </p:nvGrpSpPr>
        <p:grpSpPr>
          <a:xfrm>
            <a:off x="4660195" y="1855561"/>
            <a:ext cx="4243917" cy="3937530"/>
            <a:chOff x="-95250" y="46038"/>
            <a:chExt cx="9315450" cy="6854825"/>
          </a:xfrm>
        </p:grpSpPr>
        <p:pic>
          <p:nvPicPr>
            <p:cNvPr id="6" name="Picture 2" descr="wea00206"/>
            <p:cNvPicPr>
              <a:picLocks noChangeAspect="1" noChangeArrowheads="1"/>
            </p:cNvPicPr>
            <p:nvPr/>
          </p:nvPicPr>
          <p:blipFill>
            <a:blip r:embed="rId2" cstate="screen">
              <a:extLst>
                <a:ext uri="{28A0092B-C50C-407E-A947-70E740481C1C}">
                  <a14:useLocalDpi xmlns:a14="http://schemas.microsoft.com/office/drawing/2010/main"/>
                </a:ext>
              </a:extLst>
            </a:blip>
            <a:srcRect/>
            <a:stretch>
              <a:fillRect/>
            </a:stretch>
          </p:blipFill>
          <p:spPr bwMode="auto">
            <a:xfrm>
              <a:off x="-95250" y="46038"/>
              <a:ext cx="9315450" cy="6854825"/>
            </a:xfrm>
            <a:prstGeom prst="rect">
              <a:avLst/>
            </a:prstGeom>
            <a:noFill/>
            <a:ln w="9525">
              <a:noFill/>
              <a:miter lim="800000"/>
              <a:headEnd/>
              <a:tailEnd/>
            </a:ln>
          </p:spPr>
        </p:pic>
        <p:sp>
          <p:nvSpPr>
            <p:cNvPr id="7" name="Rectangle 6"/>
            <p:cNvSpPr>
              <a:spLocks noChangeArrowheads="1"/>
            </p:cNvSpPr>
            <p:nvPr/>
          </p:nvSpPr>
          <p:spPr bwMode="auto">
            <a:xfrm>
              <a:off x="640384" y="613768"/>
              <a:ext cx="7529206" cy="1446678"/>
            </a:xfrm>
            <a:prstGeom prst="rect">
              <a:avLst/>
            </a:prstGeom>
            <a:noFill/>
            <a:ln w="9525">
              <a:noFill/>
              <a:miter lim="800000"/>
              <a:headEnd/>
              <a:tailEnd/>
            </a:ln>
          </p:spPr>
          <p:txBody>
            <a:bodyPr wrap="square" anchor="ctr">
              <a:prstTxWarp prst="textNoShape">
                <a:avLst/>
              </a:prstTxWarp>
              <a:spAutoFit/>
            </a:bodyPr>
            <a:lstStyle/>
            <a:p>
              <a:pPr algn="ctr" defTabSz="914400" fontAlgn="base">
                <a:spcBef>
                  <a:spcPct val="0"/>
                </a:spcBef>
                <a:spcAft>
                  <a:spcPct val="0"/>
                </a:spcAft>
              </a:pPr>
              <a:r>
                <a:rPr lang="en-US" sz="1200" b="1" dirty="0">
                  <a:solidFill>
                    <a:schemeClr val="bg1"/>
                  </a:solidFill>
                  <a:effectLst>
                    <a:outerShdw blurRad="50800" dist="50800" dir="2700000" algn="tl" rotWithShape="0">
                      <a:srgbClr val="FF0000"/>
                    </a:outerShdw>
                  </a:effectLst>
                  <a:latin typeface="Arial" pitchFamily="-84" charset="0"/>
                  <a:ea typeface="Arial" pitchFamily="-84" charset="0"/>
                  <a:cs typeface="Arial" pitchFamily="-84" charset="0"/>
                </a:rPr>
                <a:t>Oldest known photograph of a tornado </a:t>
              </a:r>
            </a:p>
            <a:p>
              <a:pPr algn="ctr" defTabSz="914400" fontAlgn="base">
                <a:spcBef>
                  <a:spcPct val="0"/>
                </a:spcBef>
                <a:spcAft>
                  <a:spcPct val="0"/>
                </a:spcAft>
              </a:pPr>
              <a:r>
                <a:rPr lang="en-US" sz="1200" b="1" dirty="0">
                  <a:solidFill>
                    <a:schemeClr val="bg1"/>
                  </a:solidFill>
                  <a:effectLst>
                    <a:outerShdw blurRad="50800" dist="50800" dir="2700000" algn="tl" rotWithShape="0">
                      <a:srgbClr val="FF0000"/>
                    </a:outerShdw>
                  </a:effectLst>
                  <a:latin typeface="Arial" pitchFamily="-84" charset="0"/>
                  <a:ea typeface="Arial" pitchFamily="-84" charset="0"/>
                  <a:cs typeface="Arial" pitchFamily="-84" charset="0"/>
                </a:rPr>
                <a:t>22 miles SE of Howard, South Dakota</a:t>
              </a:r>
            </a:p>
            <a:p>
              <a:pPr algn="ctr" defTabSz="914400" fontAlgn="base">
                <a:spcBef>
                  <a:spcPct val="0"/>
                </a:spcBef>
                <a:spcAft>
                  <a:spcPct val="0"/>
                </a:spcAft>
              </a:pPr>
              <a:r>
                <a:rPr lang="en-US" sz="1200" b="1" dirty="0">
                  <a:solidFill>
                    <a:schemeClr val="bg1"/>
                  </a:solidFill>
                  <a:effectLst>
                    <a:outerShdw blurRad="50800" dist="50800" dir="2700000" algn="tl" rotWithShape="0">
                      <a:srgbClr val="FF0000"/>
                    </a:outerShdw>
                  </a:effectLst>
                  <a:latin typeface="Arial" pitchFamily="-84" charset="0"/>
                  <a:ea typeface="Arial" pitchFamily="-84" charset="0"/>
                  <a:cs typeface="Arial" pitchFamily="-84" charset="0"/>
                </a:rPr>
                <a:t>28 August 1884</a:t>
              </a:r>
            </a:p>
            <a:p>
              <a:pPr algn="ctr" defTabSz="914400" fontAlgn="base">
                <a:spcBef>
                  <a:spcPct val="0"/>
                </a:spcBef>
                <a:spcAft>
                  <a:spcPct val="0"/>
                </a:spcAft>
              </a:pPr>
              <a:r>
                <a:rPr lang="en-US" sz="1200" b="1" dirty="0">
                  <a:solidFill>
                    <a:schemeClr val="bg1"/>
                  </a:solidFill>
                  <a:effectLst>
                    <a:outerShdw blurRad="50800" dist="50800" dir="2700000" algn="tl" rotWithShape="0">
                      <a:srgbClr val="FF0000"/>
                    </a:outerShdw>
                  </a:effectLst>
                  <a:latin typeface="Arial" pitchFamily="-84" charset="0"/>
                  <a:ea typeface="Arial" pitchFamily="-84" charset="0"/>
                  <a:cs typeface="Arial" pitchFamily="-84" charset="0"/>
                </a:rPr>
                <a:t>NOAA </a:t>
              </a:r>
              <a:r>
                <a:rPr lang="en-US" sz="1200" b="1" dirty="0" err="1">
                  <a:solidFill>
                    <a:schemeClr val="bg1"/>
                  </a:solidFill>
                  <a:effectLst>
                    <a:outerShdw blurRad="50800" dist="50800" dir="2700000" algn="tl" rotWithShape="0">
                      <a:srgbClr val="FF0000"/>
                    </a:outerShdw>
                  </a:effectLst>
                  <a:latin typeface="Arial" pitchFamily="-84" charset="0"/>
                  <a:ea typeface="Arial" pitchFamily="-84" charset="0"/>
                  <a:cs typeface="Arial" pitchFamily="-84" charset="0"/>
                </a:rPr>
                <a:t>PhotoLib</a:t>
              </a:r>
              <a:endParaRPr lang="en-US" sz="1200" b="1" dirty="0">
                <a:solidFill>
                  <a:schemeClr val="bg1"/>
                </a:solidFill>
                <a:effectLst>
                  <a:outerShdw blurRad="50800" dist="50800" dir="2700000" algn="tl" rotWithShape="0">
                    <a:srgbClr val="FF0000"/>
                  </a:outerShdw>
                </a:effectLst>
                <a:latin typeface="Arial" pitchFamily="-84" charset="0"/>
                <a:ea typeface="Arial" pitchFamily="-84" charset="0"/>
                <a:cs typeface="Arial" pitchFamily="-84" charset="0"/>
              </a:endParaRPr>
            </a:p>
          </p:txBody>
        </p:sp>
      </p:grpSp>
      <p:sp>
        <p:nvSpPr>
          <p:cNvPr id="17" name="TextBox 16"/>
          <p:cNvSpPr txBox="1"/>
          <p:nvPr/>
        </p:nvSpPr>
        <p:spPr>
          <a:xfrm>
            <a:off x="310445" y="1584023"/>
            <a:ext cx="4349750" cy="4401205"/>
          </a:xfrm>
          <a:prstGeom prst="rect">
            <a:avLst/>
          </a:prstGeom>
          <a:noFill/>
        </p:spPr>
        <p:txBody>
          <a:bodyPr wrap="square" rtlCol="0">
            <a:spAutoFit/>
          </a:bodyPr>
          <a:lstStyle/>
          <a:p>
            <a:pPr>
              <a:defRPr/>
            </a:pPr>
            <a:r>
              <a:rPr lang="en-US" sz="2800" b="1" dirty="0">
                <a:solidFill>
                  <a:srgbClr val="000000"/>
                </a:solidFill>
              </a:rPr>
              <a:t>A</a:t>
            </a:r>
            <a:r>
              <a:rPr lang="en-US" sz="2800" b="1" dirty="0">
                <a:solidFill>
                  <a:srgbClr val="FFCC00"/>
                </a:solidFill>
              </a:rPr>
              <a:t> </a:t>
            </a:r>
            <a:r>
              <a:rPr lang="en-US" sz="2800" b="1" dirty="0">
                <a:solidFill>
                  <a:srgbClr val="DB0000"/>
                </a:solidFill>
              </a:rPr>
              <a:t>violently rotating column of air</a:t>
            </a:r>
            <a:r>
              <a:rPr lang="en-US" sz="2800" b="1" dirty="0">
                <a:solidFill>
                  <a:srgbClr val="FF0000"/>
                </a:solidFill>
              </a:rPr>
              <a:t>,</a:t>
            </a:r>
            <a:r>
              <a:rPr lang="en-US" sz="2800" b="1" dirty="0">
                <a:solidFill>
                  <a:srgbClr val="000000"/>
                </a:solidFill>
              </a:rPr>
              <a:t> in</a:t>
            </a:r>
            <a:r>
              <a:rPr lang="en-US" sz="2800" b="1" dirty="0">
                <a:solidFill>
                  <a:srgbClr val="FFCC00"/>
                </a:solidFill>
              </a:rPr>
              <a:t> </a:t>
            </a:r>
            <a:r>
              <a:rPr lang="en-US" sz="2800" b="1" dirty="0">
                <a:solidFill>
                  <a:srgbClr val="000000"/>
                </a:solidFill>
              </a:rPr>
              <a:t>contact with the ground, either pendant from a cumuliform cloud or underneath a cumuliform cloud, and often (but not always) visible as a </a:t>
            </a:r>
            <a:r>
              <a:rPr lang="en-US" sz="2800" b="1" dirty="0">
                <a:solidFill>
                  <a:srgbClr val="DB0000"/>
                </a:solidFill>
                <a:effectLst>
                  <a:outerShdw blurRad="38100" dist="38100" dir="2700000" algn="tl">
                    <a:srgbClr val="FFFFFF"/>
                  </a:outerShdw>
                </a:effectLst>
              </a:rPr>
              <a:t>funnel cloud</a:t>
            </a:r>
          </a:p>
          <a:p>
            <a:pPr>
              <a:defRPr/>
            </a:pPr>
            <a:r>
              <a:rPr lang="en-US" sz="2800" i="1" dirty="0" smtClean="0">
                <a:solidFill>
                  <a:srgbClr val="000000"/>
                </a:solidFill>
              </a:rPr>
              <a:t>Glossary </a:t>
            </a:r>
            <a:r>
              <a:rPr lang="en-US" sz="2800" i="1" dirty="0">
                <a:solidFill>
                  <a:srgbClr val="000000"/>
                </a:solidFill>
              </a:rPr>
              <a:t>of Meteorology </a:t>
            </a:r>
            <a:r>
              <a:rPr lang="en-US" sz="2800" dirty="0">
                <a:solidFill>
                  <a:srgbClr val="000000"/>
                </a:solidFill>
              </a:rPr>
              <a:t>(Glickman 2000</a:t>
            </a:r>
            <a:r>
              <a:rPr lang="en-US" sz="2800" dirty="0" smtClean="0">
                <a:solidFill>
                  <a:srgbClr val="000000"/>
                </a:solidFill>
              </a:rPr>
              <a:t>)</a:t>
            </a:r>
            <a:endParaRPr lang="en-US" sz="2800" dirty="0"/>
          </a:p>
        </p:txBody>
      </p:sp>
      <p:grpSp>
        <p:nvGrpSpPr>
          <p:cNvPr id="18" name="Group 13"/>
          <p:cNvGrpSpPr>
            <a:grpSpLocks/>
          </p:cNvGrpSpPr>
          <p:nvPr/>
        </p:nvGrpSpPr>
        <p:grpSpPr bwMode="auto">
          <a:xfrm>
            <a:off x="7503664" y="662162"/>
            <a:ext cx="235085" cy="514625"/>
            <a:chOff x="3840" y="1920"/>
            <a:chExt cx="376" cy="625"/>
          </a:xfrm>
        </p:grpSpPr>
        <p:grpSp>
          <p:nvGrpSpPr>
            <p:cNvPr id="19" name="Group 14"/>
            <p:cNvGrpSpPr>
              <a:grpSpLocks/>
            </p:cNvGrpSpPr>
            <p:nvPr/>
          </p:nvGrpSpPr>
          <p:grpSpPr bwMode="auto">
            <a:xfrm>
              <a:off x="4072" y="1920"/>
              <a:ext cx="144" cy="625"/>
              <a:chOff x="4072" y="1920"/>
              <a:chExt cx="144" cy="625"/>
            </a:xfrm>
          </p:grpSpPr>
          <p:sp>
            <p:nvSpPr>
              <p:cNvPr id="24" name="Line 15"/>
              <p:cNvSpPr>
                <a:spLocks noChangeShapeType="1"/>
              </p:cNvSpPr>
              <p:nvPr/>
            </p:nvSpPr>
            <p:spPr bwMode="auto">
              <a:xfrm>
                <a:off x="4072" y="2065"/>
                <a:ext cx="0" cy="324"/>
              </a:xfrm>
              <a:prstGeom prst="line">
                <a:avLst/>
              </a:prstGeom>
              <a:noFill/>
              <a:ln w="57150">
                <a:solidFill>
                  <a:srgbClr val="FF0000"/>
                </a:solidFill>
                <a:round/>
                <a:headEnd/>
                <a:tailEnd/>
              </a:ln>
            </p:spPr>
            <p:txBody>
              <a:bodyPr>
                <a:prstTxWarp prst="textNoShape">
                  <a:avLst/>
                </a:prstTxWarp>
              </a:bodyPr>
              <a:lstStyle/>
              <a:p>
                <a:pPr defTabSz="914400" fontAlgn="base">
                  <a:spcBef>
                    <a:spcPct val="0"/>
                  </a:spcBef>
                  <a:spcAft>
                    <a:spcPct val="0"/>
                  </a:spcAft>
                </a:pPr>
                <a:endParaRPr lang="en-US">
                  <a:solidFill>
                    <a:srgbClr val="000000"/>
                  </a:solidFill>
                  <a:latin typeface="Arial" pitchFamily="-84" charset="0"/>
                  <a:ea typeface="Arial" pitchFamily="-84" charset="0"/>
                  <a:cs typeface="Arial" pitchFamily="-84" charset="0"/>
                </a:endParaRPr>
              </a:p>
            </p:txBody>
          </p:sp>
          <p:sp>
            <p:nvSpPr>
              <p:cNvPr id="25" name="Line 16"/>
              <p:cNvSpPr>
                <a:spLocks noChangeShapeType="1"/>
              </p:cNvSpPr>
              <p:nvPr/>
            </p:nvSpPr>
            <p:spPr bwMode="auto">
              <a:xfrm flipH="1">
                <a:off x="4072" y="1920"/>
                <a:ext cx="144" cy="161"/>
              </a:xfrm>
              <a:prstGeom prst="line">
                <a:avLst/>
              </a:prstGeom>
              <a:noFill/>
              <a:ln w="57150">
                <a:solidFill>
                  <a:srgbClr val="FF0000"/>
                </a:solidFill>
                <a:round/>
                <a:headEnd/>
                <a:tailEnd/>
              </a:ln>
            </p:spPr>
            <p:txBody>
              <a:bodyPr>
                <a:prstTxWarp prst="textNoShape">
                  <a:avLst/>
                </a:prstTxWarp>
              </a:bodyPr>
              <a:lstStyle/>
              <a:p>
                <a:pPr defTabSz="914400" fontAlgn="base">
                  <a:spcBef>
                    <a:spcPct val="0"/>
                  </a:spcBef>
                  <a:spcAft>
                    <a:spcPct val="0"/>
                  </a:spcAft>
                </a:pPr>
                <a:endParaRPr lang="en-US">
                  <a:solidFill>
                    <a:srgbClr val="000000"/>
                  </a:solidFill>
                  <a:latin typeface="Arial" pitchFamily="-84" charset="0"/>
                  <a:ea typeface="Arial" pitchFamily="-84" charset="0"/>
                  <a:cs typeface="Arial" pitchFamily="-84" charset="0"/>
                </a:endParaRPr>
              </a:p>
            </p:txBody>
          </p:sp>
          <p:sp>
            <p:nvSpPr>
              <p:cNvPr id="26" name="Line 17"/>
              <p:cNvSpPr>
                <a:spLocks noChangeShapeType="1"/>
              </p:cNvSpPr>
              <p:nvPr/>
            </p:nvSpPr>
            <p:spPr bwMode="auto">
              <a:xfrm>
                <a:off x="4072" y="2370"/>
                <a:ext cx="126" cy="175"/>
              </a:xfrm>
              <a:prstGeom prst="line">
                <a:avLst/>
              </a:prstGeom>
              <a:noFill/>
              <a:ln w="57150">
                <a:solidFill>
                  <a:srgbClr val="FF0000"/>
                </a:solidFill>
                <a:round/>
                <a:headEnd/>
                <a:tailEnd type="none" w="med" len="sm"/>
              </a:ln>
            </p:spPr>
            <p:txBody>
              <a:bodyPr>
                <a:prstTxWarp prst="textNoShape">
                  <a:avLst/>
                </a:prstTxWarp>
              </a:bodyPr>
              <a:lstStyle/>
              <a:p>
                <a:pPr defTabSz="914400" fontAlgn="base">
                  <a:spcBef>
                    <a:spcPct val="0"/>
                  </a:spcBef>
                  <a:spcAft>
                    <a:spcPct val="0"/>
                  </a:spcAft>
                </a:pPr>
                <a:endParaRPr lang="en-US">
                  <a:solidFill>
                    <a:srgbClr val="000000"/>
                  </a:solidFill>
                  <a:latin typeface="Arial" pitchFamily="-84" charset="0"/>
                  <a:ea typeface="Arial" pitchFamily="-84" charset="0"/>
                  <a:cs typeface="Arial" pitchFamily="-84" charset="0"/>
                </a:endParaRPr>
              </a:p>
            </p:txBody>
          </p:sp>
        </p:grpSp>
        <p:grpSp>
          <p:nvGrpSpPr>
            <p:cNvPr id="20" name="Group 18"/>
            <p:cNvGrpSpPr>
              <a:grpSpLocks/>
            </p:cNvGrpSpPr>
            <p:nvPr/>
          </p:nvGrpSpPr>
          <p:grpSpPr bwMode="auto">
            <a:xfrm flipH="1">
              <a:off x="3840" y="1920"/>
              <a:ext cx="144" cy="625"/>
              <a:chOff x="4072" y="1920"/>
              <a:chExt cx="144" cy="625"/>
            </a:xfrm>
          </p:grpSpPr>
          <p:sp>
            <p:nvSpPr>
              <p:cNvPr id="21" name="Line 19"/>
              <p:cNvSpPr>
                <a:spLocks noChangeShapeType="1"/>
              </p:cNvSpPr>
              <p:nvPr/>
            </p:nvSpPr>
            <p:spPr bwMode="auto">
              <a:xfrm>
                <a:off x="4072" y="2065"/>
                <a:ext cx="0" cy="324"/>
              </a:xfrm>
              <a:prstGeom prst="line">
                <a:avLst/>
              </a:prstGeom>
              <a:noFill/>
              <a:ln w="57150">
                <a:solidFill>
                  <a:srgbClr val="FF0000"/>
                </a:solidFill>
                <a:round/>
                <a:headEnd/>
                <a:tailEnd/>
              </a:ln>
            </p:spPr>
            <p:txBody>
              <a:bodyPr>
                <a:prstTxWarp prst="textNoShape">
                  <a:avLst/>
                </a:prstTxWarp>
              </a:bodyPr>
              <a:lstStyle/>
              <a:p>
                <a:pPr defTabSz="914400" fontAlgn="base">
                  <a:spcBef>
                    <a:spcPct val="0"/>
                  </a:spcBef>
                  <a:spcAft>
                    <a:spcPct val="0"/>
                  </a:spcAft>
                </a:pPr>
                <a:endParaRPr lang="en-US">
                  <a:solidFill>
                    <a:srgbClr val="000000"/>
                  </a:solidFill>
                  <a:latin typeface="Arial" pitchFamily="-84" charset="0"/>
                  <a:ea typeface="Arial" pitchFamily="-84" charset="0"/>
                  <a:cs typeface="Arial" pitchFamily="-84" charset="0"/>
                </a:endParaRPr>
              </a:p>
            </p:txBody>
          </p:sp>
          <p:sp>
            <p:nvSpPr>
              <p:cNvPr id="22" name="Line 20"/>
              <p:cNvSpPr>
                <a:spLocks noChangeShapeType="1"/>
              </p:cNvSpPr>
              <p:nvPr/>
            </p:nvSpPr>
            <p:spPr bwMode="auto">
              <a:xfrm flipH="1">
                <a:off x="4072" y="1920"/>
                <a:ext cx="144" cy="161"/>
              </a:xfrm>
              <a:prstGeom prst="line">
                <a:avLst/>
              </a:prstGeom>
              <a:noFill/>
              <a:ln w="57150">
                <a:solidFill>
                  <a:srgbClr val="FF0000"/>
                </a:solidFill>
                <a:round/>
                <a:headEnd/>
                <a:tailEnd/>
              </a:ln>
            </p:spPr>
            <p:txBody>
              <a:bodyPr>
                <a:prstTxWarp prst="textNoShape">
                  <a:avLst/>
                </a:prstTxWarp>
              </a:bodyPr>
              <a:lstStyle/>
              <a:p>
                <a:pPr defTabSz="914400" fontAlgn="base">
                  <a:spcBef>
                    <a:spcPct val="0"/>
                  </a:spcBef>
                  <a:spcAft>
                    <a:spcPct val="0"/>
                  </a:spcAft>
                </a:pPr>
                <a:endParaRPr lang="en-US">
                  <a:solidFill>
                    <a:srgbClr val="000000"/>
                  </a:solidFill>
                  <a:latin typeface="Arial" pitchFamily="-84" charset="0"/>
                  <a:ea typeface="Arial" pitchFamily="-84" charset="0"/>
                  <a:cs typeface="Arial" pitchFamily="-84" charset="0"/>
                </a:endParaRPr>
              </a:p>
            </p:txBody>
          </p:sp>
          <p:sp>
            <p:nvSpPr>
              <p:cNvPr id="23" name="Line 21"/>
              <p:cNvSpPr>
                <a:spLocks noChangeShapeType="1"/>
              </p:cNvSpPr>
              <p:nvPr/>
            </p:nvSpPr>
            <p:spPr bwMode="auto">
              <a:xfrm>
                <a:off x="4072" y="2370"/>
                <a:ext cx="126" cy="175"/>
              </a:xfrm>
              <a:prstGeom prst="line">
                <a:avLst/>
              </a:prstGeom>
              <a:noFill/>
              <a:ln w="57150">
                <a:solidFill>
                  <a:srgbClr val="FF0000"/>
                </a:solidFill>
                <a:round/>
                <a:headEnd/>
                <a:tailEnd type="none" w="med" len="sm"/>
              </a:ln>
            </p:spPr>
            <p:txBody>
              <a:bodyPr>
                <a:prstTxWarp prst="textNoShape">
                  <a:avLst/>
                </a:prstTxWarp>
              </a:bodyPr>
              <a:lstStyle/>
              <a:p>
                <a:pPr defTabSz="914400" fontAlgn="base">
                  <a:spcBef>
                    <a:spcPct val="0"/>
                  </a:spcBef>
                  <a:spcAft>
                    <a:spcPct val="0"/>
                  </a:spcAft>
                </a:pPr>
                <a:endParaRPr lang="en-US">
                  <a:solidFill>
                    <a:srgbClr val="000000"/>
                  </a:solidFill>
                  <a:latin typeface="Arial" pitchFamily="-84" charset="0"/>
                  <a:ea typeface="Arial" pitchFamily="-84" charset="0"/>
                  <a:cs typeface="Arial" pitchFamily="-84" charset="0"/>
                </a:endParaRPr>
              </a:p>
            </p:txBody>
          </p:sp>
        </p:grpSp>
      </p:grpSp>
    </p:spTree>
    <p:extLst>
      <p:ext uri="{BB962C8B-B14F-4D97-AF65-F5344CB8AC3E}">
        <p14:creationId xmlns:p14="http://schemas.microsoft.com/office/powerpoint/2010/main" val="62642645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show="0">
  <p:cSld>
    <p:bg>
      <p:bgPr>
        <a:solidFill>
          <a:schemeClr val="bg1">
            <a:lumMod val="85000"/>
          </a:schemeClr>
        </a:solidFill>
        <a:effectLst/>
      </p:bgPr>
    </p:bg>
    <p:spTree>
      <p:nvGrpSpPr>
        <p:cNvPr id="1" name=""/>
        <p:cNvGrpSpPr/>
        <p:nvPr/>
      </p:nvGrpSpPr>
      <p:grpSpPr>
        <a:xfrm>
          <a:off x="0" y="0"/>
          <a:ext cx="0" cy="0"/>
          <a:chOff x="0" y="0"/>
          <a:chExt cx="0" cy="0"/>
        </a:xfrm>
      </p:grpSpPr>
      <p:pic>
        <p:nvPicPr>
          <p:cNvPr id="126978" name="Picture 2" descr="_S3G1085"/>
          <p:cNvPicPr>
            <a:picLocks noChangeAspect="1" noChangeArrowheads="1"/>
          </p:cNvPicPr>
          <p:nvPr/>
        </p:nvPicPr>
        <p:blipFill>
          <a:blip r:embed="rId3"/>
          <a:srcRect/>
          <a:stretch>
            <a:fillRect/>
          </a:stretch>
        </p:blipFill>
        <p:spPr bwMode="auto">
          <a:xfrm>
            <a:off x="838200" y="1524000"/>
            <a:ext cx="7467600" cy="4965700"/>
          </a:xfrm>
          <a:prstGeom prst="rect">
            <a:avLst/>
          </a:prstGeom>
          <a:noFill/>
          <a:ln w="9525">
            <a:noFill/>
            <a:miter lim="800000"/>
            <a:headEnd/>
            <a:tailEnd/>
          </a:ln>
        </p:spPr>
      </p:pic>
      <p:sp>
        <p:nvSpPr>
          <p:cNvPr id="126979" name="Rectangle 3"/>
          <p:cNvSpPr>
            <a:spLocks noGrp="1" noChangeArrowheads="1"/>
          </p:cNvSpPr>
          <p:nvPr>
            <p:ph type="title"/>
          </p:nvPr>
        </p:nvSpPr>
        <p:spPr/>
        <p:txBody>
          <a:bodyPr>
            <a:normAutofit fontScale="90000"/>
          </a:bodyPr>
          <a:lstStyle/>
          <a:p>
            <a:pPr eaLnBrk="1" hangingPunct="1"/>
            <a:r>
              <a:rPr lang="en-US" sz="3200" b="1" dirty="0">
                <a:solidFill>
                  <a:srgbClr val="000000"/>
                </a:solidFill>
              </a:rPr>
              <a:t>Greensburg Kansas </a:t>
            </a:r>
            <a:r>
              <a:rPr lang="en-US" sz="2800" b="1" i="1" dirty="0">
                <a:solidFill>
                  <a:srgbClr val="000000"/>
                </a:solidFill>
              </a:rPr>
              <a:t>May 4, 2007</a:t>
            </a:r>
            <a:r>
              <a:rPr lang="en-US" sz="3200" b="1" dirty="0">
                <a:solidFill>
                  <a:srgbClr val="000000"/>
                </a:solidFill>
              </a:rPr>
              <a:t> after </a:t>
            </a:r>
            <a:r>
              <a:rPr lang="en-US" sz="3200" b="1" dirty="0" smtClean="0">
                <a:solidFill>
                  <a:srgbClr val="000000"/>
                </a:solidFill>
              </a:rPr>
              <a:t>suspected </a:t>
            </a:r>
            <a:r>
              <a:rPr lang="en-US" sz="3200" b="1" dirty="0">
                <a:solidFill>
                  <a:srgbClr val="000000"/>
                </a:solidFill>
              </a:rPr>
              <a:t>EF5</a:t>
            </a:r>
            <a:br>
              <a:rPr lang="en-US" sz="3200" b="1" dirty="0">
                <a:solidFill>
                  <a:srgbClr val="000000"/>
                </a:solidFill>
              </a:rPr>
            </a:br>
            <a:endParaRPr lang="en-US" sz="3200" b="1" dirty="0">
              <a:solidFill>
                <a:srgbClr val="000000"/>
              </a:solidFill>
            </a:endParaRPr>
          </a:p>
        </p:txBody>
      </p:sp>
    </p:spTree>
    <p:extLst>
      <p:ext uri="{BB962C8B-B14F-4D97-AF65-F5344CB8AC3E}">
        <p14:creationId xmlns:p14="http://schemas.microsoft.com/office/powerpoint/2010/main" val="212926102"/>
      </p:ext>
    </p:extLst>
  </p:cSld>
  <p:clrMapOvr>
    <a:masterClrMapping/>
  </p:clrMapOvr>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show="0">
  <p:cSld>
    <p:bg>
      <p:bgPr>
        <a:solidFill>
          <a:schemeClr val="bg1">
            <a:lumMod val="85000"/>
          </a:schemeClr>
        </a:solidFill>
        <a:effectLst/>
      </p:bgPr>
    </p:bg>
    <p:spTree>
      <p:nvGrpSpPr>
        <p:cNvPr id="1" name=""/>
        <p:cNvGrpSpPr/>
        <p:nvPr/>
      </p:nvGrpSpPr>
      <p:grpSpPr>
        <a:xfrm>
          <a:off x="0" y="0"/>
          <a:ext cx="0" cy="0"/>
          <a:chOff x="0" y="0"/>
          <a:chExt cx="0" cy="0"/>
        </a:xfrm>
      </p:grpSpPr>
      <p:sp>
        <p:nvSpPr>
          <p:cNvPr id="131074" name="Rectangle 2"/>
          <p:cNvSpPr>
            <a:spLocks noGrp="1" noChangeArrowheads="1"/>
          </p:cNvSpPr>
          <p:nvPr>
            <p:ph type="title"/>
          </p:nvPr>
        </p:nvSpPr>
        <p:spPr/>
        <p:txBody>
          <a:bodyPr/>
          <a:lstStyle/>
          <a:p>
            <a:pPr eaLnBrk="1" hangingPunct="1"/>
            <a:r>
              <a:rPr lang="en-US" b="1" dirty="0" smtClean="0">
                <a:solidFill>
                  <a:srgbClr val="000000"/>
                </a:solidFill>
              </a:rPr>
              <a:t>How Do Tornadoes Form?</a:t>
            </a:r>
            <a:endParaRPr lang="en-US" b="1" dirty="0">
              <a:solidFill>
                <a:srgbClr val="000000"/>
              </a:solidFill>
            </a:endParaRPr>
          </a:p>
        </p:txBody>
      </p:sp>
      <p:sp>
        <p:nvSpPr>
          <p:cNvPr id="131075" name="Rectangle 3"/>
          <p:cNvSpPr>
            <a:spLocks noGrp="1" noChangeArrowheads="1"/>
          </p:cNvSpPr>
          <p:nvPr>
            <p:ph type="body" sz="half" idx="2"/>
          </p:nvPr>
        </p:nvSpPr>
        <p:spPr>
          <a:xfrm>
            <a:off x="4648200" y="1828800"/>
            <a:ext cx="3886200" cy="4114800"/>
          </a:xfrm>
        </p:spPr>
        <p:txBody>
          <a:bodyPr/>
          <a:lstStyle/>
          <a:p>
            <a:pPr eaLnBrk="1" hangingPunct="1">
              <a:lnSpc>
                <a:spcPct val="90000"/>
              </a:lnSpc>
            </a:pPr>
            <a:r>
              <a:rPr lang="en-US" sz="2400" b="1" dirty="0">
                <a:solidFill>
                  <a:srgbClr val="000000"/>
                </a:solidFill>
              </a:rPr>
              <a:t>Horizontal wind shear lead to rotation about horizontal axis</a:t>
            </a:r>
          </a:p>
          <a:p>
            <a:pPr eaLnBrk="1" hangingPunct="1">
              <a:lnSpc>
                <a:spcPct val="90000"/>
              </a:lnSpc>
            </a:pPr>
            <a:r>
              <a:rPr lang="en-US" sz="2400" b="1" dirty="0">
                <a:solidFill>
                  <a:srgbClr val="000000"/>
                </a:solidFill>
              </a:rPr>
              <a:t>Updraft of developing thunderstorm tilts the axis of rotation from horizontal to vertical</a:t>
            </a:r>
          </a:p>
          <a:p>
            <a:pPr eaLnBrk="1" hangingPunct="1">
              <a:lnSpc>
                <a:spcPct val="90000"/>
              </a:lnSpc>
            </a:pPr>
            <a:r>
              <a:rPr lang="en-US" sz="2400" b="1" dirty="0">
                <a:solidFill>
                  <a:srgbClr val="000000"/>
                </a:solidFill>
              </a:rPr>
              <a:t>Causes thunderstorm to rotate about vertical axis</a:t>
            </a:r>
          </a:p>
        </p:txBody>
      </p:sp>
      <p:pic>
        <p:nvPicPr>
          <p:cNvPr id="131076" name="Picture 4" descr="~AUT0004"/>
          <p:cNvPicPr>
            <a:picLocks noGrp="1" noChangeAspect="1" noChangeArrowheads="1"/>
          </p:cNvPicPr>
          <p:nvPr>
            <p:ph type="clipArt" sz="half" idx="1"/>
          </p:nvPr>
        </p:nvPicPr>
        <p:blipFill>
          <a:blip r:embed="rId3"/>
          <a:srcRect/>
          <a:stretch>
            <a:fillRect/>
          </a:stretch>
        </p:blipFill>
        <p:spPr>
          <a:xfrm>
            <a:off x="304800" y="1487488"/>
            <a:ext cx="4267200" cy="2062162"/>
          </a:xfrm>
          <a:noFill/>
          <a:ln w="25400">
            <a:solidFill>
              <a:srgbClr val="808080"/>
            </a:solidFill>
          </a:ln>
        </p:spPr>
      </p:pic>
      <p:pic>
        <p:nvPicPr>
          <p:cNvPr id="131077" name="Picture 5" descr="~AUT0005"/>
          <p:cNvPicPr>
            <a:picLocks noChangeAspect="1" noChangeArrowheads="1"/>
          </p:cNvPicPr>
          <p:nvPr/>
        </p:nvPicPr>
        <p:blipFill>
          <a:blip r:embed="rId4"/>
          <a:srcRect/>
          <a:stretch>
            <a:fillRect/>
          </a:stretch>
        </p:blipFill>
        <p:spPr bwMode="auto">
          <a:xfrm>
            <a:off x="304800" y="3733800"/>
            <a:ext cx="4267200" cy="2814638"/>
          </a:xfrm>
          <a:prstGeom prst="rect">
            <a:avLst/>
          </a:prstGeom>
          <a:noFill/>
          <a:ln w="25400">
            <a:solidFill>
              <a:srgbClr val="808080"/>
            </a:solidFill>
            <a:miter lim="800000"/>
            <a:headEnd/>
            <a:tailEnd/>
          </a:ln>
        </p:spPr>
      </p:pic>
      <p:sp>
        <p:nvSpPr>
          <p:cNvPr id="131078" name="Text Box 6"/>
          <p:cNvSpPr txBox="1">
            <a:spLocks noChangeArrowheads="1"/>
          </p:cNvSpPr>
          <p:nvPr/>
        </p:nvSpPr>
        <p:spPr bwMode="auto">
          <a:xfrm>
            <a:off x="2743200" y="3276600"/>
            <a:ext cx="1828800" cy="274638"/>
          </a:xfrm>
          <a:prstGeom prst="rect">
            <a:avLst/>
          </a:prstGeom>
          <a:noFill/>
          <a:ln w="9525">
            <a:noFill/>
            <a:miter lim="800000"/>
            <a:headEnd/>
            <a:tailEnd/>
          </a:ln>
        </p:spPr>
        <p:txBody>
          <a:bodyPr>
            <a:prstTxWarp prst="textNoShape">
              <a:avLst/>
            </a:prstTxWarp>
            <a:spAutoFit/>
          </a:bodyPr>
          <a:lstStyle/>
          <a:p>
            <a:pPr algn="r" defTabSz="914400" fontAlgn="base">
              <a:spcBef>
                <a:spcPct val="50000"/>
              </a:spcBef>
              <a:spcAft>
                <a:spcPct val="0"/>
              </a:spcAft>
            </a:pPr>
            <a:r>
              <a:rPr lang="en-US" sz="1200" b="1" dirty="0">
                <a:solidFill>
                  <a:srgbClr val="FF0000"/>
                </a:solidFill>
                <a:latin typeface="Times New Roman" pitchFamily="-84" charset="0"/>
                <a:ea typeface="Arial" pitchFamily="-84" charset="0"/>
                <a:cs typeface="Arial" pitchFamily="-84" charset="0"/>
              </a:rPr>
              <a:t>Ahrens Older Ed.</a:t>
            </a:r>
          </a:p>
        </p:txBody>
      </p:sp>
      <p:sp>
        <p:nvSpPr>
          <p:cNvPr id="131079" name="Text Box 7"/>
          <p:cNvSpPr txBox="1">
            <a:spLocks noChangeArrowheads="1"/>
          </p:cNvSpPr>
          <p:nvPr/>
        </p:nvSpPr>
        <p:spPr bwMode="auto">
          <a:xfrm>
            <a:off x="2743200" y="6126163"/>
            <a:ext cx="1828800" cy="274637"/>
          </a:xfrm>
          <a:prstGeom prst="rect">
            <a:avLst/>
          </a:prstGeom>
          <a:noFill/>
          <a:ln w="9525">
            <a:noFill/>
            <a:miter lim="800000"/>
            <a:headEnd/>
            <a:tailEnd/>
          </a:ln>
        </p:spPr>
        <p:txBody>
          <a:bodyPr>
            <a:prstTxWarp prst="textNoShape">
              <a:avLst/>
            </a:prstTxWarp>
            <a:spAutoFit/>
          </a:bodyPr>
          <a:lstStyle/>
          <a:p>
            <a:pPr algn="r" defTabSz="914400" fontAlgn="base">
              <a:spcBef>
                <a:spcPct val="50000"/>
              </a:spcBef>
              <a:spcAft>
                <a:spcPct val="0"/>
              </a:spcAft>
            </a:pPr>
            <a:r>
              <a:rPr lang="en-US" sz="1200" b="1" dirty="0">
                <a:solidFill>
                  <a:srgbClr val="FF0000"/>
                </a:solidFill>
                <a:latin typeface="Times New Roman" pitchFamily="-84" charset="0"/>
                <a:ea typeface="Arial" pitchFamily="-84" charset="0"/>
                <a:cs typeface="Arial" pitchFamily="-84" charset="0"/>
              </a:rPr>
              <a:t>Ahrens </a:t>
            </a:r>
            <a:r>
              <a:rPr lang="en-US" sz="1200" b="1" dirty="0" smtClean="0">
                <a:solidFill>
                  <a:srgbClr val="FF0000"/>
                </a:solidFill>
                <a:latin typeface="Times New Roman" pitchFamily="-84" charset="0"/>
                <a:ea typeface="Arial" pitchFamily="-84" charset="0"/>
                <a:cs typeface="Arial" pitchFamily="-84" charset="0"/>
              </a:rPr>
              <a:t>Older Ed.</a:t>
            </a:r>
            <a:endParaRPr lang="en-US" sz="1200" b="1" dirty="0">
              <a:solidFill>
                <a:srgbClr val="FF0000"/>
              </a:solidFill>
              <a:latin typeface="Times New Roman" pitchFamily="-84" charset="0"/>
              <a:ea typeface="Arial" pitchFamily="-84" charset="0"/>
              <a:cs typeface="Arial" pitchFamily="-84" charset="0"/>
            </a:endParaRPr>
          </a:p>
        </p:txBody>
      </p:sp>
      <p:sp>
        <p:nvSpPr>
          <p:cNvPr id="131080" name="Line 8"/>
          <p:cNvSpPr>
            <a:spLocks noChangeShapeType="1"/>
          </p:cNvSpPr>
          <p:nvPr/>
        </p:nvSpPr>
        <p:spPr bwMode="auto">
          <a:xfrm flipH="1" flipV="1">
            <a:off x="1981200" y="5638800"/>
            <a:ext cx="152400" cy="533400"/>
          </a:xfrm>
          <a:prstGeom prst="line">
            <a:avLst/>
          </a:prstGeom>
          <a:noFill/>
          <a:ln w="76200" cmpd="dbl">
            <a:solidFill>
              <a:srgbClr val="FF0000"/>
            </a:solidFill>
            <a:round/>
            <a:headEnd type="none" w="sm" len="sm"/>
            <a:tailEnd type="arrow" w="sm" len="sm"/>
          </a:ln>
        </p:spPr>
        <p:txBody>
          <a:bodyPr wrap="none">
            <a:prstTxWarp prst="textNoShape">
              <a:avLst/>
            </a:prstTxWarp>
          </a:bodyPr>
          <a:lstStyle/>
          <a:p>
            <a:pPr defTabSz="914400" fontAlgn="base">
              <a:spcBef>
                <a:spcPct val="0"/>
              </a:spcBef>
              <a:spcAft>
                <a:spcPct val="0"/>
              </a:spcAft>
            </a:pPr>
            <a:endParaRPr lang="en-US">
              <a:solidFill>
                <a:srgbClr val="000000"/>
              </a:solidFill>
              <a:latin typeface="Arial" pitchFamily="-84" charset="0"/>
              <a:ea typeface="Arial" pitchFamily="-84" charset="0"/>
              <a:cs typeface="Arial" pitchFamily="-84" charset="0"/>
            </a:endParaRPr>
          </a:p>
        </p:txBody>
      </p:sp>
      <p:sp>
        <p:nvSpPr>
          <p:cNvPr id="190473" name="Text Box 9"/>
          <p:cNvSpPr txBox="1">
            <a:spLocks noChangeArrowheads="1"/>
          </p:cNvSpPr>
          <p:nvPr/>
        </p:nvSpPr>
        <p:spPr bwMode="auto">
          <a:xfrm>
            <a:off x="381000" y="6140450"/>
            <a:ext cx="2438400" cy="336550"/>
          </a:xfrm>
          <a:prstGeom prst="rect">
            <a:avLst/>
          </a:prstGeom>
          <a:noFill/>
          <a:ln w="12700">
            <a:noFill/>
            <a:miter lim="800000"/>
            <a:headEnd type="none" w="sm" len="sm"/>
            <a:tailEnd type="none" w="sm" len="sm"/>
          </a:ln>
          <a:effectLst/>
        </p:spPr>
        <p:txBody>
          <a:bodyPr>
            <a:prstTxWarp prst="textNoShape">
              <a:avLst/>
            </a:prstTxWarp>
            <a:spAutoFit/>
          </a:bodyPr>
          <a:lstStyle/>
          <a:p>
            <a:pPr defTabSz="914400" eaLnBrk="0" fontAlgn="base" hangingPunct="0">
              <a:spcBef>
                <a:spcPct val="50000"/>
              </a:spcBef>
              <a:spcAft>
                <a:spcPct val="0"/>
              </a:spcAft>
              <a:defRPr/>
            </a:pPr>
            <a:r>
              <a:rPr lang="en-US" sz="1600" b="1">
                <a:solidFill>
                  <a:srgbClr val="FF0000"/>
                </a:solidFill>
                <a:effectLst>
                  <a:outerShdw blurRad="38100" dist="38100" dir="2700000" algn="tl">
                    <a:srgbClr val="000000"/>
                  </a:outerShdw>
                </a:effectLst>
                <a:latin typeface="Times New Roman" charset="0"/>
                <a:ea typeface="Arial" charset="0"/>
                <a:cs typeface="Arial" charset="0"/>
              </a:rPr>
              <a:t>Low-level moisture flow</a:t>
            </a:r>
          </a:p>
        </p:txBody>
      </p:sp>
      <p:sp>
        <p:nvSpPr>
          <p:cNvPr id="131082" name="Rectangle 10"/>
          <p:cNvSpPr>
            <a:spLocks noChangeArrowheads="1"/>
          </p:cNvSpPr>
          <p:nvPr/>
        </p:nvSpPr>
        <p:spPr bwMode="auto">
          <a:xfrm>
            <a:off x="5530005" y="5105400"/>
            <a:ext cx="2493892" cy="1546577"/>
          </a:xfrm>
          <a:prstGeom prst="rect">
            <a:avLst/>
          </a:prstGeom>
          <a:noFill/>
          <a:ln w="12700">
            <a:noFill/>
            <a:miter lim="800000"/>
            <a:headEnd type="none" w="sm" len="sm"/>
            <a:tailEnd type="none" w="sm" len="sm"/>
          </a:ln>
        </p:spPr>
        <p:txBody>
          <a:bodyPr wrap="none">
            <a:prstTxWarp prst="textNoShape">
              <a:avLst/>
            </a:prstTxWarp>
            <a:spAutoFit/>
          </a:bodyPr>
          <a:lstStyle/>
          <a:p>
            <a:pPr algn="ctr" defTabSz="914400" fontAlgn="base">
              <a:spcBef>
                <a:spcPct val="0"/>
              </a:spcBef>
              <a:spcAft>
                <a:spcPts val="900"/>
              </a:spcAft>
            </a:pPr>
            <a:r>
              <a:rPr lang="en-US" dirty="0" smtClean="0">
                <a:solidFill>
                  <a:srgbClr val="000000"/>
                </a:solidFill>
                <a:latin typeface="Times New Roman" pitchFamily="-84" charset="0"/>
                <a:ea typeface="Arial" pitchFamily="-84" charset="0"/>
                <a:cs typeface="Arial" pitchFamily="-84" charset="0"/>
                <a:hlinkClick r:id="rId5"/>
              </a:rPr>
              <a:t>Tornado 101 Nat Geo</a:t>
            </a:r>
          </a:p>
          <a:p>
            <a:pPr algn="ctr" defTabSz="914400" fontAlgn="base">
              <a:spcBef>
                <a:spcPct val="0"/>
              </a:spcBef>
              <a:spcAft>
                <a:spcPts val="900"/>
              </a:spcAft>
            </a:pPr>
            <a:r>
              <a:rPr lang="en-US" dirty="0" smtClean="0">
                <a:solidFill>
                  <a:srgbClr val="000000"/>
                </a:solidFill>
                <a:latin typeface="Times New Roman" pitchFamily="-84" charset="0"/>
                <a:ea typeface="Arial" pitchFamily="-84" charset="0"/>
                <a:cs typeface="Arial" pitchFamily="-84" charset="0"/>
                <a:hlinkClick r:id="rId5"/>
              </a:rPr>
              <a:t>Tornado Animation</a:t>
            </a:r>
            <a:endParaRPr lang="en-US" dirty="0">
              <a:solidFill>
                <a:srgbClr val="000000"/>
              </a:solidFill>
              <a:latin typeface="Times New Roman" pitchFamily="-84" charset="0"/>
              <a:ea typeface="Arial" pitchFamily="-84" charset="0"/>
              <a:cs typeface="Arial" pitchFamily="-84" charset="0"/>
            </a:endParaRPr>
          </a:p>
          <a:p>
            <a:pPr algn="ctr" defTabSz="914400" fontAlgn="base">
              <a:spcBef>
                <a:spcPct val="0"/>
              </a:spcBef>
              <a:spcAft>
                <a:spcPts val="900"/>
              </a:spcAft>
            </a:pPr>
            <a:r>
              <a:rPr lang="en-US" dirty="0">
                <a:solidFill>
                  <a:srgbClr val="000000"/>
                </a:solidFill>
                <a:latin typeface="Arial" pitchFamily="-84" charset="0"/>
                <a:ea typeface="Arial" pitchFamily="-84" charset="0"/>
                <a:cs typeface="Arial" pitchFamily="-84" charset="0"/>
                <a:hlinkClick r:id="rId6"/>
              </a:rPr>
              <a:t>OKC Debris </a:t>
            </a:r>
            <a:r>
              <a:rPr lang="en-US" dirty="0" smtClean="0">
                <a:solidFill>
                  <a:srgbClr val="000000"/>
                </a:solidFill>
                <a:latin typeface="Arial" pitchFamily="-84" charset="0"/>
                <a:ea typeface="Arial" pitchFamily="-84" charset="0"/>
                <a:cs typeface="Arial" pitchFamily="-84" charset="0"/>
                <a:hlinkClick r:id="rId6"/>
              </a:rPr>
              <a:t>Animation</a:t>
            </a:r>
            <a:endParaRPr lang="en-US" dirty="0">
              <a:solidFill>
                <a:srgbClr val="000000"/>
              </a:solidFill>
              <a:latin typeface="Times New Roman" pitchFamily="-84" charset="0"/>
              <a:ea typeface="Arial" pitchFamily="-84" charset="0"/>
              <a:cs typeface="Arial" pitchFamily="-84" charset="0"/>
            </a:endParaRPr>
          </a:p>
          <a:p>
            <a:pPr algn="ctr" defTabSz="914400" eaLnBrk="0" fontAlgn="base" hangingPunct="0">
              <a:spcBef>
                <a:spcPct val="0"/>
              </a:spcBef>
              <a:spcAft>
                <a:spcPts val="900"/>
              </a:spcAft>
            </a:pPr>
            <a:r>
              <a:rPr lang="en-US" dirty="0">
                <a:solidFill>
                  <a:srgbClr val="000000"/>
                </a:solidFill>
                <a:latin typeface="Times New Roman" pitchFamily="-84" charset="0"/>
                <a:ea typeface="Arial" pitchFamily="-84" charset="0"/>
                <a:cs typeface="Arial" pitchFamily="-84" charset="0"/>
                <a:hlinkClick r:id="rId7"/>
              </a:rPr>
              <a:t>NCSA Simultations</a:t>
            </a:r>
            <a:endParaRPr lang="en-US" dirty="0">
              <a:solidFill>
                <a:srgbClr val="000000"/>
              </a:solidFill>
              <a:latin typeface="Times New Roman" pitchFamily="-84" charset="0"/>
              <a:ea typeface="Arial" pitchFamily="-84" charset="0"/>
              <a:cs typeface="Arial" pitchFamily="-84" charset="0"/>
            </a:endParaRPr>
          </a:p>
        </p:txBody>
      </p:sp>
      <p:sp>
        <p:nvSpPr>
          <p:cNvPr id="190475" name="Text Box 11"/>
          <p:cNvSpPr txBox="1">
            <a:spLocks noChangeArrowheads="1"/>
          </p:cNvSpPr>
          <p:nvPr/>
        </p:nvSpPr>
        <p:spPr bwMode="auto">
          <a:xfrm>
            <a:off x="2743200" y="5105400"/>
            <a:ext cx="1905000" cy="581025"/>
          </a:xfrm>
          <a:prstGeom prst="rect">
            <a:avLst/>
          </a:prstGeom>
          <a:noFill/>
          <a:ln w="12700">
            <a:noFill/>
            <a:miter lim="800000"/>
            <a:headEnd type="none" w="sm" len="sm"/>
            <a:tailEnd type="none" w="sm" len="sm"/>
          </a:ln>
          <a:effectLst/>
        </p:spPr>
        <p:txBody>
          <a:bodyPr>
            <a:prstTxWarp prst="textNoShape">
              <a:avLst/>
            </a:prstTxWarp>
            <a:spAutoFit/>
          </a:bodyPr>
          <a:lstStyle/>
          <a:p>
            <a:pPr algn="r" defTabSz="914400" eaLnBrk="0" fontAlgn="base" hangingPunct="0">
              <a:spcBef>
                <a:spcPct val="50000"/>
              </a:spcBef>
              <a:spcAft>
                <a:spcPct val="0"/>
              </a:spcAft>
              <a:defRPr/>
            </a:pPr>
            <a:r>
              <a:rPr lang="en-US" sz="1600" b="1">
                <a:solidFill>
                  <a:srgbClr val="FF0000"/>
                </a:solidFill>
                <a:effectLst>
                  <a:outerShdw blurRad="38100" dist="38100" dir="2700000" algn="tl">
                    <a:srgbClr val="000000"/>
                  </a:outerShdw>
                </a:effectLst>
                <a:latin typeface="Times New Roman" charset="0"/>
                <a:ea typeface="Arial" charset="0"/>
                <a:cs typeface="Arial" charset="0"/>
              </a:rPr>
              <a:t>Low-level moisture supply gets cutoff </a:t>
            </a:r>
          </a:p>
        </p:txBody>
      </p:sp>
    </p:spTree>
    <p:extLst>
      <p:ext uri="{BB962C8B-B14F-4D97-AF65-F5344CB8AC3E}">
        <p14:creationId xmlns:p14="http://schemas.microsoft.com/office/powerpoint/2010/main" val="2520033630"/>
      </p:ext>
    </p:extLst>
  </p:cSld>
  <p:clrMapOvr>
    <a:masterClrMapping/>
  </p:clrMapOvr>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lumMod val="85000"/>
          </a:schemeClr>
        </a:solidFill>
        <a:effectLst/>
      </p:bgPr>
    </p:bg>
    <p:spTree>
      <p:nvGrpSpPr>
        <p:cNvPr id="1" name=""/>
        <p:cNvGrpSpPr/>
        <p:nvPr/>
      </p:nvGrpSpPr>
      <p:grpSpPr>
        <a:xfrm>
          <a:off x="0" y="0"/>
          <a:ext cx="0" cy="0"/>
          <a:chOff x="0" y="0"/>
          <a:chExt cx="0" cy="0"/>
        </a:xfrm>
      </p:grpSpPr>
      <p:sp>
        <p:nvSpPr>
          <p:cNvPr id="135170" name="Rectangle 2"/>
          <p:cNvSpPr>
            <a:spLocks noChangeArrowheads="1"/>
          </p:cNvSpPr>
          <p:nvPr/>
        </p:nvSpPr>
        <p:spPr bwMode="auto">
          <a:xfrm>
            <a:off x="673100" y="3914775"/>
            <a:ext cx="7645400" cy="1787525"/>
          </a:xfrm>
          <a:prstGeom prst="rect">
            <a:avLst/>
          </a:prstGeom>
          <a:noFill/>
          <a:ln w="9525">
            <a:noFill/>
            <a:miter lim="800000"/>
            <a:headEnd/>
            <a:tailEnd/>
          </a:ln>
        </p:spPr>
        <p:txBody>
          <a:bodyPr lIns="0" tIns="0" rIns="0" bIns="0">
            <a:prstTxWarp prst="textNoShape">
              <a:avLst/>
            </a:prstTxWarp>
          </a:bodyPr>
          <a:lstStyle/>
          <a:p>
            <a:pPr defTabSz="914400" eaLnBrk="0" fontAlgn="base" hangingPunct="0">
              <a:spcBef>
                <a:spcPct val="0"/>
              </a:spcBef>
              <a:spcAft>
                <a:spcPct val="0"/>
              </a:spcAft>
            </a:pPr>
            <a:r>
              <a:rPr lang="en-US" sz="4800" b="1" dirty="0" smtClean="0">
                <a:solidFill>
                  <a:srgbClr val="000000"/>
                </a:solidFill>
                <a:latin typeface="Times New Roman" pitchFamily="-84" charset="0"/>
                <a:ea typeface="Arial" pitchFamily="-84" charset="0"/>
                <a:cs typeface="Arial" pitchFamily="-84" charset="0"/>
              </a:rPr>
              <a:t>What is Tornado Weather? </a:t>
            </a:r>
            <a:endParaRPr lang="en-US" sz="4800" b="1" dirty="0">
              <a:solidFill>
                <a:srgbClr val="000000"/>
              </a:solidFill>
              <a:latin typeface="Times New Roman" pitchFamily="-84" charset="0"/>
              <a:ea typeface="Arial" pitchFamily="-84" charset="0"/>
              <a:cs typeface="Arial" pitchFamily="-84" charset="0"/>
            </a:endParaRPr>
          </a:p>
        </p:txBody>
      </p:sp>
      <p:sp>
        <p:nvSpPr>
          <p:cNvPr id="135171" name="Rectangle 2"/>
          <p:cNvSpPr>
            <a:spLocks noChangeArrowheads="1"/>
          </p:cNvSpPr>
          <p:nvPr/>
        </p:nvSpPr>
        <p:spPr bwMode="auto">
          <a:xfrm>
            <a:off x="1594556" y="955675"/>
            <a:ext cx="6110111" cy="1787525"/>
          </a:xfrm>
          <a:prstGeom prst="rect">
            <a:avLst/>
          </a:prstGeom>
          <a:noFill/>
          <a:ln w="9525">
            <a:noFill/>
            <a:miter lim="800000"/>
            <a:headEnd/>
            <a:tailEnd/>
          </a:ln>
        </p:spPr>
        <p:txBody>
          <a:bodyPr lIns="0" tIns="0" rIns="0" bIns="0">
            <a:prstTxWarp prst="textNoShape">
              <a:avLst/>
            </a:prstTxWarp>
          </a:bodyPr>
          <a:lstStyle/>
          <a:p>
            <a:pPr defTabSz="914400" eaLnBrk="0" fontAlgn="base" hangingPunct="0">
              <a:spcBef>
                <a:spcPct val="0"/>
              </a:spcBef>
              <a:spcAft>
                <a:spcPct val="0"/>
              </a:spcAft>
            </a:pPr>
            <a:r>
              <a:rPr lang="en-US" sz="4800" b="1" dirty="0" smtClean="0">
                <a:solidFill>
                  <a:srgbClr val="000000"/>
                </a:solidFill>
                <a:latin typeface="Times New Roman" pitchFamily="-84" charset="0"/>
                <a:ea typeface="Arial" pitchFamily="-84" charset="0"/>
                <a:cs typeface="Arial" pitchFamily="-84" charset="0"/>
              </a:rPr>
              <a:t>When and Where      Do</a:t>
            </a:r>
            <a:r>
              <a:rPr lang="en-US" sz="4800" b="1" dirty="0">
                <a:solidFill>
                  <a:srgbClr val="000000"/>
                </a:solidFill>
                <a:latin typeface="Times New Roman" pitchFamily="-84" charset="0"/>
                <a:ea typeface="Arial" pitchFamily="-84" charset="0"/>
                <a:cs typeface="Arial" pitchFamily="-84" charset="0"/>
              </a:rPr>
              <a:t> </a:t>
            </a:r>
            <a:r>
              <a:rPr lang="en-US" sz="4800" b="1" dirty="0" smtClean="0">
                <a:solidFill>
                  <a:srgbClr val="000000"/>
                </a:solidFill>
                <a:latin typeface="Times New Roman" pitchFamily="-84" charset="0"/>
                <a:ea typeface="Arial" pitchFamily="-84" charset="0"/>
                <a:cs typeface="Arial" pitchFamily="-84" charset="0"/>
              </a:rPr>
              <a:t>Tornadoes </a:t>
            </a:r>
            <a:r>
              <a:rPr lang="en-US" sz="4800" b="1" dirty="0">
                <a:solidFill>
                  <a:srgbClr val="000000"/>
                </a:solidFill>
                <a:latin typeface="Times New Roman" pitchFamily="-84" charset="0"/>
                <a:ea typeface="Arial" pitchFamily="-84" charset="0"/>
                <a:cs typeface="Arial" pitchFamily="-84" charset="0"/>
              </a:rPr>
              <a:t>Occur?</a:t>
            </a:r>
          </a:p>
        </p:txBody>
      </p:sp>
      <p:pic>
        <p:nvPicPr>
          <p:cNvPr id="2" name="Sound 1">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8178800" y="5892800"/>
            <a:ext cx="812800" cy="812800"/>
          </a:xfrm>
          <a:prstGeom prst="rect">
            <a:avLst/>
          </a:prstGeom>
        </p:spPr>
      </p:pic>
    </p:spTree>
    <p:extLst>
      <p:ext uri="{BB962C8B-B14F-4D97-AF65-F5344CB8AC3E}">
        <p14:creationId xmlns:p14="http://schemas.microsoft.com/office/powerpoint/2010/main" val="1705487563"/>
      </p:ext>
    </p:extLst>
  </p:cSld>
  <p:clrMapOvr>
    <a:masterClrMapping/>
  </p:clrMapOvr>
  <p:transition spd="med" advTm="9778">
    <p:cu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2"/>
                </p:tgtEl>
              </p:cMediaNode>
            </p:audio>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5411" name="Rectangle 3"/>
          <p:cNvSpPr>
            <a:spLocks noGrp="1" noChangeArrowheads="1"/>
          </p:cNvSpPr>
          <p:nvPr>
            <p:ph type="title"/>
          </p:nvPr>
        </p:nvSpPr>
        <p:spPr>
          <a:xfrm>
            <a:off x="457200" y="33338"/>
            <a:ext cx="8229600" cy="1143000"/>
          </a:xfrm>
        </p:spPr>
        <p:txBody>
          <a:bodyPr>
            <a:normAutofit/>
          </a:bodyPr>
          <a:lstStyle/>
          <a:p>
            <a:pPr eaLnBrk="1" hangingPunct="1"/>
            <a:r>
              <a:rPr lang="en-US" sz="4000" b="1" dirty="0">
                <a:solidFill>
                  <a:schemeClr val="tx1"/>
                </a:solidFill>
              </a:rPr>
              <a:t>Where </a:t>
            </a:r>
            <a:r>
              <a:rPr lang="en-US" sz="4000" b="1" dirty="0" smtClean="0">
                <a:solidFill>
                  <a:schemeClr val="tx1"/>
                </a:solidFill>
              </a:rPr>
              <a:t>Do Tornados </a:t>
            </a:r>
            <a:r>
              <a:rPr lang="en-US" sz="4000" b="1" dirty="0">
                <a:solidFill>
                  <a:schemeClr val="tx1"/>
                </a:solidFill>
              </a:rPr>
              <a:t>Occur?</a:t>
            </a:r>
          </a:p>
        </p:txBody>
      </p:sp>
      <p:sp>
        <p:nvSpPr>
          <p:cNvPr id="145412" name="Rectangle 4"/>
          <p:cNvSpPr>
            <a:spLocks noGrp="1" noChangeArrowheads="1"/>
          </p:cNvSpPr>
          <p:nvPr>
            <p:ph type="body" sz="half" idx="2"/>
          </p:nvPr>
        </p:nvSpPr>
        <p:spPr>
          <a:xfrm>
            <a:off x="1054100" y="5194300"/>
            <a:ext cx="7336366" cy="1447800"/>
          </a:xfrm>
        </p:spPr>
        <p:txBody>
          <a:bodyPr>
            <a:noAutofit/>
          </a:bodyPr>
          <a:lstStyle/>
          <a:p>
            <a:pPr>
              <a:lnSpc>
                <a:spcPct val="90000"/>
              </a:lnSpc>
              <a:spcBef>
                <a:spcPts val="0"/>
              </a:spcBef>
              <a:buNone/>
            </a:pPr>
            <a:r>
              <a:rPr lang="en-US" sz="2000" b="1" dirty="0"/>
              <a:t>	About 75% of all reported tornadoes occur in the U.S</a:t>
            </a:r>
            <a:r>
              <a:rPr lang="en-US" sz="2000" b="1" dirty="0" smtClean="0"/>
              <a:t>.    	</a:t>
            </a:r>
          </a:p>
          <a:p>
            <a:pPr>
              <a:lnSpc>
                <a:spcPct val="90000"/>
              </a:lnSpc>
              <a:spcBef>
                <a:spcPts val="0"/>
              </a:spcBef>
              <a:buNone/>
            </a:pPr>
            <a:r>
              <a:rPr lang="en-US" sz="2000" b="1" dirty="0"/>
              <a:t>	</a:t>
            </a:r>
            <a:r>
              <a:rPr lang="en-US" sz="2000" b="1" dirty="0" smtClean="0"/>
              <a:t>	  where </a:t>
            </a:r>
            <a:r>
              <a:rPr lang="en-US" sz="2000" b="1" dirty="0"/>
              <a:t>the three air masses (</a:t>
            </a:r>
            <a:r>
              <a:rPr lang="en-US" sz="2000" b="1" dirty="0" err="1"/>
              <a:t>cP-cT-mT</a:t>
            </a:r>
            <a:r>
              <a:rPr lang="en-US" sz="2000" b="1" dirty="0"/>
              <a:t>) clash most often.</a:t>
            </a:r>
            <a:r>
              <a:rPr lang="en-US" sz="2000" b="1" dirty="0" smtClean="0"/>
              <a:t>      </a:t>
            </a:r>
            <a:endParaRPr lang="en-US" sz="2000" b="1" dirty="0"/>
          </a:p>
          <a:p>
            <a:pPr>
              <a:lnSpc>
                <a:spcPct val="90000"/>
              </a:lnSpc>
              <a:spcBef>
                <a:spcPts val="0"/>
              </a:spcBef>
              <a:buNone/>
            </a:pPr>
            <a:r>
              <a:rPr lang="en-US" sz="2000" b="1" dirty="0" smtClean="0"/>
              <a:t>	Highest occurrence is in Tornado Alley and Dixie Alley. </a:t>
            </a:r>
          </a:p>
          <a:p>
            <a:pPr algn="ctr">
              <a:lnSpc>
                <a:spcPct val="90000"/>
              </a:lnSpc>
              <a:spcBef>
                <a:spcPts val="0"/>
              </a:spcBef>
              <a:buNone/>
            </a:pPr>
            <a:r>
              <a:rPr lang="en-US" sz="2000" b="1" dirty="0" smtClean="0">
                <a:solidFill>
                  <a:srgbClr val="000000"/>
                </a:solidFill>
                <a:ea typeface="Arial" pitchFamily="-84" charset="0"/>
                <a:cs typeface="Arial" pitchFamily="-84" charset="0"/>
                <a:hlinkClick r:id="rId5"/>
              </a:rPr>
              <a:t>Probability </a:t>
            </a:r>
            <a:r>
              <a:rPr lang="en-US" sz="2000" b="1" dirty="0">
                <a:solidFill>
                  <a:srgbClr val="000000"/>
                </a:solidFill>
                <a:ea typeface="Arial" pitchFamily="-84" charset="0"/>
                <a:cs typeface="Arial" pitchFamily="-84" charset="0"/>
                <a:hlinkClick r:id="rId5"/>
              </a:rPr>
              <a:t>of Any </a:t>
            </a:r>
            <a:r>
              <a:rPr lang="en-US" sz="2000" b="1" dirty="0" smtClean="0">
                <a:solidFill>
                  <a:srgbClr val="000000"/>
                </a:solidFill>
                <a:ea typeface="Arial" pitchFamily="-84" charset="0"/>
                <a:cs typeface="Arial" pitchFamily="-84" charset="0"/>
                <a:hlinkClick r:id="rId5"/>
              </a:rPr>
              <a:t>Tornado</a:t>
            </a:r>
            <a:endParaRPr lang="en-US" sz="2000" b="1" dirty="0" smtClean="0">
              <a:solidFill>
                <a:srgbClr val="000000"/>
              </a:solidFill>
              <a:ea typeface="Arial" pitchFamily="-84" charset="0"/>
              <a:cs typeface="Arial" pitchFamily="-84" charset="0"/>
            </a:endParaRPr>
          </a:p>
          <a:p>
            <a:pPr algn="ctr">
              <a:lnSpc>
                <a:spcPct val="90000"/>
              </a:lnSpc>
              <a:spcBef>
                <a:spcPts val="0"/>
              </a:spcBef>
              <a:buNone/>
            </a:pPr>
            <a:r>
              <a:rPr lang="en-US" sz="1600" dirty="0" smtClean="0">
                <a:solidFill>
                  <a:srgbClr val="000000"/>
                </a:solidFill>
                <a:latin typeface="Lucida Grande"/>
                <a:ea typeface="Lucida Grande"/>
                <a:cs typeface="Lucida Grande"/>
                <a:hlinkClick r:id="rId6"/>
              </a:rPr>
              <a:t>http://www.spc.noaa.gov/new/SVRclimo/climo.php?parm=allTorn</a:t>
            </a:r>
            <a:endParaRPr lang="en-US" sz="1600" b="1" dirty="0" smtClean="0"/>
          </a:p>
          <a:p>
            <a:pPr eaLnBrk="1" hangingPunct="1">
              <a:lnSpc>
                <a:spcPct val="90000"/>
              </a:lnSpc>
              <a:spcBef>
                <a:spcPts val="0"/>
              </a:spcBef>
              <a:buFontTx/>
              <a:buNone/>
            </a:pPr>
            <a:endParaRPr lang="en-US" sz="2000" b="1" dirty="0"/>
          </a:p>
        </p:txBody>
      </p:sp>
      <p:grpSp>
        <p:nvGrpSpPr>
          <p:cNvPr id="3" name="Group 2"/>
          <p:cNvGrpSpPr/>
          <p:nvPr/>
        </p:nvGrpSpPr>
        <p:grpSpPr>
          <a:xfrm>
            <a:off x="1386993" y="1041642"/>
            <a:ext cx="6546273" cy="3601905"/>
            <a:chOff x="1209193" y="1054342"/>
            <a:chExt cx="6546273" cy="3601905"/>
          </a:xfrm>
        </p:grpSpPr>
        <p:pic>
          <p:nvPicPr>
            <p:cNvPr id="8" name="Picture Placeholder 9" descr="A map of United States of America depicting the average annual number of observed tornadoes per 10,000 square miles in each state from 1991 to 2012. The average annual number of observed tornadoes is less than 0.5 percent in few regions of Washington, Nevada, California, Colorado, Utah, Oregon, Idaho, Montana, Wyoming, New Mexico, and Arizona. The average annual number of observed tornadoes is 0.5 t0 to 0.9 in the regions of Washington, Oregon, Nevada, California, Colorado, Utah, Arizona, New Mexico, Michigan, and Wisconsin. The average annual number of observed tornadoes is 1.0 to 2.9 in few regions of Wyoming, North Dakota, Texas, South Dakota, California, Pennsylvania, New York and  West Virginia. The average annual number of observed tornadoes is 3.0 to 4.9 in few regions of North Dakota, South Dakota, Pennsylvania, Indiana, Florida, Texas, Georgia, Tennessee, and Kentucky. The average annual number of observed tornadoes is 5.0 to 6.9 in the regions of Illinois, Texas, Iowa, and Missouri. The average annual number of observed tornadoes is 7.0 to 9.9 in the regions of Iowa, Louisiana, North Carolina, South Carolina, Oklahoma, Nebraska, Arkansas, Kansas, and Alabama. The average annual number of observed tornadoes is 10.0 to 15 in few regions of Texas, Oklahoma, Florida, North Carolina, Illinois, Nebraska, Arkansas, and Kansas. The average annual number of observed tornadoes is greater than 15 in the regions of Colorado and Kansas."/>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1209193" y="1054342"/>
              <a:ext cx="6546273" cy="3601905"/>
            </a:xfrm>
            <a:prstGeom prst="rect">
              <a:avLst/>
            </a:prstGeom>
            <a:ln/>
          </p:spPr>
        </p:pic>
        <p:sp>
          <p:nvSpPr>
            <p:cNvPr id="145413" name="Text Box 5"/>
            <p:cNvSpPr txBox="1">
              <a:spLocks noChangeArrowheads="1"/>
            </p:cNvSpPr>
            <p:nvPr/>
          </p:nvSpPr>
          <p:spPr bwMode="auto">
            <a:xfrm>
              <a:off x="4419600" y="4269601"/>
              <a:ext cx="1447800" cy="276999"/>
            </a:xfrm>
            <a:prstGeom prst="rect">
              <a:avLst/>
            </a:prstGeom>
            <a:noFill/>
            <a:ln w="9525">
              <a:noFill/>
              <a:miter lim="800000"/>
              <a:headEnd/>
              <a:tailEnd/>
            </a:ln>
          </p:spPr>
          <p:txBody>
            <a:bodyPr wrap="square">
              <a:prstTxWarp prst="textNoShape">
                <a:avLst/>
              </a:prstTxWarp>
              <a:spAutoFit/>
            </a:bodyPr>
            <a:lstStyle/>
            <a:p>
              <a:pPr algn="ctr" defTabSz="914400" fontAlgn="base">
                <a:spcBef>
                  <a:spcPct val="50000"/>
                </a:spcBef>
                <a:spcAft>
                  <a:spcPct val="0"/>
                </a:spcAft>
              </a:pPr>
              <a:r>
                <a:rPr lang="en-US" sz="1200" b="1" dirty="0" smtClean="0">
                  <a:solidFill>
                    <a:srgbClr val="000000"/>
                  </a:solidFill>
                  <a:latin typeface="Times New Roman" pitchFamily="-84" charset="0"/>
                  <a:ea typeface="Arial" pitchFamily="-84" charset="0"/>
                  <a:cs typeface="Arial" pitchFamily="-84" charset="0"/>
                </a:rPr>
                <a:t>Ahrens &amp; Henson</a:t>
              </a:r>
              <a:endParaRPr lang="en-US" sz="1200" b="1" dirty="0">
                <a:solidFill>
                  <a:srgbClr val="000000"/>
                </a:solidFill>
                <a:latin typeface="Times New Roman" pitchFamily="-84" charset="0"/>
                <a:ea typeface="Arial" pitchFamily="-84" charset="0"/>
                <a:cs typeface="Arial" pitchFamily="-84" charset="0"/>
              </a:endParaRPr>
            </a:p>
          </p:txBody>
        </p:sp>
      </p:grpSp>
      <p:grpSp>
        <p:nvGrpSpPr>
          <p:cNvPr id="2" name="Group 1"/>
          <p:cNvGrpSpPr/>
          <p:nvPr/>
        </p:nvGrpSpPr>
        <p:grpSpPr>
          <a:xfrm>
            <a:off x="114988" y="3334246"/>
            <a:ext cx="2387225" cy="1854411"/>
            <a:chOff x="162278" y="663011"/>
            <a:chExt cx="2387225" cy="1854411"/>
          </a:xfrm>
        </p:grpSpPr>
        <p:pic>
          <p:nvPicPr>
            <p:cNvPr id="6" name="Picture 5"/>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162278" y="915811"/>
              <a:ext cx="2387225" cy="1601611"/>
            </a:xfrm>
            <a:prstGeom prst="rect">
              <a:avLst/>
            </a:prstGeom>
          </p:spPr>
        </p:pic>
        <p:sp>
          <p:nvSpPr>
            <p:cNvPr id="7" name="Text Box 5"/>
            <p:cNvSpPr txBox="1">
              <a:spLocks noChangeArrowheads="1"/>
            </p:cNvSpPr>
            <p:nvPr/>
          </p:nvSpPr>
          <p:spPr bwMode="auto">
            <a:xfrm>
              <a:off x="568678" y="663011"/>
              <a:ext cx="1501422" cy="276999"/>
            </a:xfrm>
            <a:prstGeom prst="rect">
              <a:avLst/>
            </a:prstGeom>
            <a:noFill/>
            <a:ln w="9525">
              <a:noFill/>
              <a:miter lim="800000"/>
              <a:headEnd/>
              <a:tailEnd/>
            </a:ln>
          </p:spPr>
          <p:txBody>
            <a:bodyPr wrap="square">
              <a:prstTxWarp prst="textNoShape">
                <a:avLst/>
              </a:prstTxWarp>
              <a:spAutoFit/>
            </a:bodyPr>
            <a:lstStyle/>
            <a:p>
              <a:pPr algn="ctr" defTabSz="914400" fontAlgn="base">
                <a:spcBef>
                  <a:spcPct val="50000"/>
                </a:spcBef>
                <a:spcAft>
                  <a:spcPct val="0"/>
                </a:spcAft>
              </a:pPr>
              <a:r>
                <a:rPr lang="en-US" sz="1200" b="1" dirty="0" smtClean="0">
                  <a:solidFill>
                    <a:srgbClr val="000000"/>
                  </a:solidFill>
                  <a:latin typeface="Times New Roman" pitchFamily="-84" charset="0"/>
                  <a:ea typeface="Arial" pitchFamily="-84" charset="0"/>
                  <a:cs typeface="Arial" pitchFamily="-84" charset="0"/>
                  <a:hlinkClick r:id="rId9"/>
                </a:rPr>
                <a:t>PBS NOVA Link</a:t>
              </a:r>
              <a:endParaRPr lang="en-US" sz="1200" b="1" dirty="0">
                <a:solidFill>
                  <a:srgbClr val="000000"/>
                </a:solidFill>
                <a:latin typeface="Times New Roman" pitchFamily="-84" charset="0"/>
                <a:ea typeface="Arial" pitchFamily="-84" charset="0"/>
                <a:cs typeface="Arial" pitchFamily="-84" charset="0"/>
              </a:endParaRPr>
            </a:p>
          </p:txBody>
        </p:sp>
      </p:grpSp>
      <p:pic>
        <p:nvPicPr>
          <p:cNvPr id="4" name="Sound 3">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10"/>
          <a:stretch>
            <a:fillRect/>
          </a:stretch>
        </p:blipFill>
        <p:spPr>
          <a:xfrm>
            <a:off x="8178800" y="5892800"/>
            <a:ext cx="812800" cy="812800"/>
          </a:xfrm>
          <a:prstGeom prst="rect">
            <a:avLst/>
          </a:prstGeom>
        </p:spPr>
      </p:pic>
    </p:spTree>
    <p:extLst>
      <p:ext uri="{BB962C8B-B14F-4D97-AF65-F5344CB8AC3E}">
        <p14:creationId xmlns:p14="http://schemas.microsoft.com/office/powerpoint/2010/main" val="3923642268"/>
      </p:ext>
    </p:extLst>
  </p:cSld>
  <p:clrMapOvr>
    <a:masterClrMapping/>
  </p:clrMapOvr>
  <mc:AlternateContent xmlns:mc="http://schemas.openxmlformats.org/markup-compatibility/2006" xmlns:p14="http://schemas.microsoft.com/office/powerpoint/2010/main">
    <mc:Choice Requires="p14">
      <p:transition spd="slow" p14:dur="2000" advTm="74407"/>
    </mc:Choice>
    <mc:Fallback xmlns="">
      <p:transition xmlns:p14="http://schemas.microsoft.com/office/powerpoint/2010/main" spd="slow" advTm="74407"/>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rotWithShape="1">
          <a:blip r:embed="rId5"/>
          <a:srcRect t="7347" b="28"/>
          <a:stretch/>
        </p:blipFill>
        <p:spPr>
          <a:xfrm>
            <a:off x="1749779" y="986517"/>
            <a:ext cx="6843887" cy="4331903"/>
          </a:xfrm>
          <a:prstGeom prst="rect">
            <a:avLst/>
          </a:prstGeom>
        </p:spPr>
      </p:pic>
      <p:sp>
        <p:nvSpPr>
          <p:cNvPr id="145411" name="Rectangle 3"/>
          <p:cNvSpPr>
            <a:spLocks noGrp="1" noChangeArrowheads="1"/>
          </p:cNvSpPr>
          <p:nvPr>
            <p:ph type="title"/>
          </p:nvPr>
        </p:nvSpPr>
        <p:spPr>
          <a:xfrm>
            <a:off x="457200" y="33338"/>
            <a:ext cx="8229600" cy="1143000"/>
          </a:xfrm>
        </p:spPr>
        <p:txBody>
          <a:bodyPr>
            <a:normAutofit/>
          </a:bodyPr>
          <a:lstStyle/>
          <a:p>
            <a:pPr eaLnBrk="1" hangingPunct="1"/>
            <a:r>
              <a:rPr lang="en-US" sz="4000" b="1" dirty="0">
                <a:solidFill>
                  <a:schemeClr val="tx1"/>
                </a:solidFill>
              </a:rPr>
              <a:t>Where </a:t>
            </a:r>
            <a:r>
              <a:rPr lang="en-US" sz="4000" b="1" dirty="0" smtClean="0">
                <a:solidFill>
                  <a:schemeClr val="tx1"/>
                </a:solidFill>
              </a:rPr>
              <a:t>Do Tornados </a:t>
            </a:r>
            <a:r>
              <a:rPr lang="en-US" sz="4000" b="1" dirty="0">
                <a:solidFill>
                  <a:schemeClr val="tx1"/>
                </a:solidFill>
              </a:rPr>
              <a:t>Occur?</a:t>
            </a:r>
          </a:p>
        </p:txBody>
      </p:sp>
      <p:sp>
        <p:nvSpPr>
          <p:cNvPr id="145412" name="Rectangle 4"/>
          <p:cNvSpPr>
            <a:spLocks noGrp="1" noChangeArrowheads="1"/>
          </p:cNvSpPr>
          <p:nvPr>
            <p:ph type="body" sz="half" idx="2"/>
          </p:nvPr>
        </p:nvSpPr>
        <p:spPr>
          <a:xfrm>
            <a:off x="1054100" y="5236633"/>
            <a:ext cx="7336366" cy="1447800"/>
          </a:xfrm>
        </p:spPr>
        <p:txBody>
          <a:bodyPr>
            <a:noAutofit/>
          </a:bodyPr>
          <a:lstStyle/>
          <a:p>
            <a:pPr>
              <a:lnSpc>
                <a:spcPct val="90000"/>
              </a:lnSpc>
              <a:spcBef>
                <a:spcPts val="0"/>
              </a:spcBef>
              <a:buNone/>
            </a:pPr>
            <a:r>
              <a:rPr lang="en-US" sz="2000" b="1" dirty="0"/>
              <a:t>	About 75% of all reported tornadoes occur in the U.S</a:t>
            </a:r>
            <a:r>
              <a:rPr lang="en-US" sz="2000" b="1" dirty="0" smtClean="0"/>
              <a:t>.    	</a:t>
            </a:r>
          </a:p>
          <a:p>
            <a:pPr>
              <a:lnSpc>
                <a:spcPct val="90000"/>
              </a:lnSpc>
              <a:spcBef>
                <a:spcPts val="0"/>
              </a:spcBef>
              <a:buNone/>
            </a:pPr>
            <a:r>
              <a:rPr lang="en-US" sz="2000" b="1" dirty="0"/>
              <a:t>	</a:t>
            </a:r>
            <a:r>
              <a:rPr lang="en-US" sz="2000" b="1" dirty="0" smtClean="0"/>
              <a:t>	  where </a:t>
            </a:r>
            <a:r>
              <a:rPr lang="en-US" sz="2000" b="1" dirty="0"/>
              <a:t>the three air masses (</a:t>
            </a:r>
            <a:r>
              <a:rPr lang="en-US" sz="2000" b="1" dirty="0" err="1"/>
              <a:t>cP-cT-mT</a:t>
            </a:r>
            <a:r>
              <a:rPr lang="en-US" sz="2000" b="1" dirty="0"/>
              <a:t>) clash most often.</a:t>
            </a:r>
            <a:r>
              <a:rPr lang="en-US" sz="2000" b="1" dirty="0" smtClean="0"/>
              <a:t>      </a:t>
            </a:r>
            <a:endParaRPr lang="en-US" sz="2000" b="1" dirty="0"/>
          </a:p>
          <a:p>
            <a:pPr>
              <a:lnSpc>
                <a:spcPct val="90000"/>
              </a:lnSpc>
              <a:spcBef>
                <a:spcPts val="0"/>
              </a:spcBef>
              <a:buNone/>
            </a:pPr>
            <a:r>
              <a:rPr lang="en-US" sz="2000" b="1" dirty="0" smtClean="0"/>
              <a:t>	Highest occurrence is in Tornado Alley and Dixie Alley. </a:t>
            </a:r>
          </a:p>
          <a:p>
            <a:pPr algn="ctr">
              <a:lnSpc>
                <a:spcPct val="90000"/>
              </a:lnSpc>
              <a:spcBef>
                <a:spcPts val="0"/>
              </a:spcBef>
              <a:buNone/>
            </a:pPr>
            <a:r>
              <a:rPr lang="en-US" sz="2000" b="1" dirty="0" smtClean="0">
                <a:solidFill>
                  <a:srgbClr val="000000"/>
                </a:solidFill>
                <a:ea typeface="Arial" pitchFamily="-84" charset="0"/>
                <a:cs typeface="Arial" pitchFamily="-84" charset="0"/>
                <a:hlinkClick r:id="rId6"/>
              </a:rPr>
              <a:t>Probability </a:t>
            </a:r>
            <a:r>
              <a:rPr lang="en-US" sz="2000" b="1" dirty="0">
                <a:solidFill>
                  <a:srgbClr val="000000"/>
                </a:solidFill>
                <a:ea typeface="Arial" pitchFamily="-84" charset="0"/>
                <a:cs typeface="Arial" pitchFamily="-84" charset="0"/>
                <a:hlinkClick r:id="rId6"/>
              </a:rPr>
              <a:t>of Any </a:t>
            </a:r>
            <a:r>
              <a:rPr lang="en-US" sz="2000" b="1" dirty="0" smtClean="0">
                <a:solidFill>
                  <a:srgbClr val="000000"/>
                </a:solidFill>
                <a:ea typeface="Arial" pitchFamily="-84" charset="0"/>
                <a:cs typeface="Arial" pitchFamily="-84" charset="0"/>
                <a:hlinkClick r:id="rId6"/>
              </a:rPr>
              <a:t>Tornado</a:t>
            </a:r>
            <a:endParaRPr lang="en-US" sz="2000" b="1" dirty="0" smtClean="0">
              <a:solidFill>
                <a:srgbClr val="000000"/>
              </a:solidFill>
              <a:ea typeface="Arial" pitchFamily="-84" charset="0"/>
              <a:cs typeface="Arial" pitchFamily="-84" charset="0"/>
            </a:endParaRPr>
          </a:p>
          <a:p>
            <a:pPr algn="ctr">
              <a:lnSpc>
                <a:spcPct val="90000"/>
              </a:lnSpc>
              <a:spcBef>
                <a:spcPts val="0"/>
              </a:spcBef>
              <a:buNone/>
            </a:pPr>
            <a:r>
              <a:rPr lang="en-US" sz="1600" dirty="0" smtClean="0">
                <a:solidFill>
                  <a:srgbClr val="000000"/>
                </a:solidFill>
                <a:latin typeface="Lucida Grande"/>
                <a:ea typeface="Lucida Grande"/>
                <a:cs typeface="Lucida Grande"/>
                <a:hlinkClick r:id="rId7"/>
              </a:rPr>
              <a:t>http://www.spc.noaa.gov/new/SVRclimo/climo.php?parm=allTorn</a:t>
            </a:r>
            <a:endParaRPr lang="en-US" sz="1600" b="1" dirty="0" smtClean="0"/>
          </a:p>
          <a:p>
            <a:pPr eaLnBrk="1" hangingPunct="1">
              <a:lnSpc>
                <a:spcPct val="90000"/>
              </a:lnSpc>
              <a:spcBef>
                <a:spcPts val="0"/>
              </a:spcBef>
              <a:buFontTx/>
              <a:buNone/>
            </a:pPr>
            <a:endParaRPr lang="en-US" sz="2000" b="1" dirty="0"/>
          </a:p>
        </p:txBody>
      </p:sp>
      <p:grpSp>
        <p:nvGrpSpPr>
          <p:cNvPr id="2" name="Group 1"/>
          <p:cNvGrpSpPr/>
          <p:nvPr/>
        </p:nvGrpSpPr>
        <p:grpSpPr>
          <a:xfrm>
            <a:off x="100877" y="3334246"/>
            <a:ext cx="2387225" cy="1854411"/>
            <a:chOff x="162278" y="663011"/>
            <a:chExt cx="2387225" cy="1854411"/>
          </a:xfrm>
        </p:grpSpPr>
        <p:pic>
          <p:nvPicPr>
            <p:cNvPr id="6" name="Picture 5"/>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162278" y="915811"/>
              <a:ext cx="2387225" cy="1601611"/>
            </a:xfrm>
            <a:prstGeom prst="rect">
              <a:avLst/>
            </a:prstGeom>
          </p:spPr>
        </p:pic>
        <p:sp>
          <p:nvSpPr>
            <p:cNvPr id="7" name="Text Box 5"/>
            <p:cNvSpPr txBox="1">
              <a:spLocks noChangeArrowheads="1"/>
            </p:cNvSpPr>
            <p:nvPr/>
          </p:nvSpPr>
          <p:spPr bwMode="auto">
            <a:xfrm>
              <a:off x="568678" y="663011"/>
              <a:ext cx="1501422" cy="276999"/>
            </a:xfrm>
            <a:prstGeom prst="rect">
              <a:avLst/>
            </a:prstGeom>
            <a:noFill/>
            <a:ln w="9525">
              <a:noFill/>
              <a:miter lim="800000"/>
              <a:headEnd/>
              <a:tailEnd/>
            </a:ln>
          </p:spPr>
          <p:txBody>
            <a:bodyPr wrap="square">
              <a:prstTxWarp prst="textNoShape">
                <a:avLst/>
              </a:prstTxWarp>
              <a:spAutoFit/>
            </a:bodyPr>
            <a:lstStyle/>
            <a:p>
              <a:pPr algn="ctr" defTabSz="914400" fontAlgn="base">
                <a:spcBef>
                  <a:spcPct val="50000"/>
                </a:spcBef>
                <a:spcAft>
                  <a:spcPct val="0"/>
                </a:spcAft>
              </a:pPr>
              <a:r>
                <a:rPr lang="en-US" sz="1200" b="1" dirty="0" smtClean="0">
                  <a:solidFill>
                    <a:srgbClr val="000000"/>
                  </a:solidFill>
                  <a:latin typeface="Times New Roman" pitchFamily="-84" charset="0"/>
                  <a:ea typeface="Arial" pitchFamily="-84" charset="0"/>
                  <a:cs typeface="Arial" pitchFamily="-84" charset="0"/>
                  <a:hlinkClick r:id="rId9"/>
                </a:rPr>
                <a:t>PBS NOVA Link</a:t>
              </a:r>
              <a:endParaRPr lang="en-US" sz="1200" b="1" dirty="0">
                <a:solidFill>
                  <a:srgbClr val="000000"/>
                </a:solidFill>
                <a:latin typeface="Times New Roman" pitchFamily="-84" charset="0"/>
                <a:ea typeface="Arial" pitchFamily="-84" charset="0"/>
                <a:cs typeface="Arial" pitchFamily="-84" charset="0"/>
              </a:endParaRPr>
            </a:p>
          </p:txBody>
        </p:sp>
      </p:grpSp>
      <p:sp>
        <p:nvSpPr>
          <p:cNvPr id="9" name="TextBox 8"/>
          <p:cNvSpPr txBox="1"/>
          <p:nvPr/>
        </p:nvSpPr>
        <p:spPr>
          <a:xfrm>
            <a:off x="5221041" y="4755444"/>
            <a:ext cx="1826141" cy="307777"/>
          </a:xfrm>
          <a:prstGeom prst="rect">
            <a:avLst/>
          </a:prstGeom>
          <a:noFill/>
        </p:spPr>
        <p:txBody>
          <a:bodyPr wrap="none" rtlCol="0">
            <a:spAutoFit/>
          </a:bodyPr>
          <a:lstStyle/>
          <a:p>
            <a:pPr algn="ctr"/>
            <a:r>
              <a:rPr lang="en-US" sz="1400" b="1" dirty="0" smtClean="0"/>
              <a:t>Credit: Jeff Smith, SPC</a:t>
            </a:r>
            <a:endParaRPr lang="en-US" sz="1400" b="1" dirty="0"/>
          </a:p>
        </p:txBody>
      </p:sp>
      <p:pic>
        <p:nvPicPr>
          <p:cNvPr id="10" name="Sound 9">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10"/>
          <a:stretch>
            <a:fillRect/>
          </a:stretch>
        </p:blipFill>
        <p:spPr>
          <a:xfrm>
            <a:off x="8178800" y="5892800"/>
            <a:ext cx="812800" cy="812800"/>
          </a:xfrm>
          <a:prstGeom prst="rect">
            <a:avLst/>
          </a:prstGeom>
        </p:spPr>
      </p:pic>
    </p:spTree>
    <p:extLst>
      <p:ext uri="{BB962C8B-B14F-4D97-AF65-F5344CB8AC3E}">
        <p14:creationId xmlns:p14="http://schemas.microsoft.com/office/powerpoint/2010/main" val="1718416706"/>
      </p:ext>
    </p:extLst>
  </p:cSld>
  <p:clrMapOvr>
    <a:masterClrMapping/>
  </p:clrMapOvr>
  <mc:AlternateContent xmlns:mc="http://schemas.openxmlformats.org/markup-compatibility/2006" xmlns:p14="http://schemas.microsoft.com/office/powerpoint/2010/main">
    <mc:Choice Requires="p14">
      <p:transition spd="slow" p14:dur="2000" advTm="76572"/>
    </mc:Choice>
    <mc:Fallback xmlns="">
      <p:transition xmlns:p14="http://schemas.microsoft.com/office/powerpoint/2010/main" spd="slow" advTm="76572"/>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0"/>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10"/>
                </p:tgtEl>
              </p:cMediaNode>
            </p:audio>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lumMod val="85000"/>
          </a:schemeClr>
        </a:solidFill>
        <a:effectLst/>
      </p:bgPr>
    </p:bg>
    <p:spTree>
      <p:nvGrpSpPr>
        <p:cNvPr id="1" name=""/>
        <p:cNvGrpSpPr/>
        <p:nvPr/>
      </p:nvGrpSpPr>
      <p:grpSpPr>
        <a:xfrm>
          <a:off x="0" y="0"/>
          <a:ext cx="0" cy="0"/>
          <a:chOff x="0" y="0"/>
          <a:chExt cx="0" cy="0"/>
        </a:xfrm>
      </p:grpSpPr>
      <p:sp>
        <p:nvSpPr>
          <p:cNvPr id="149506" name="Rectangle 2"/>
          <p:cNvSpPr>
            <a:spLocks noGrp="1" noChangeArrowheads="1"/>
          </p:cNvSpPr>
          <p:nvPr>
            <p:ph type="title"/>
          </p:nvPr>
        </p:nvSpPr>
        <p:spPr/>
        <p:txBody>
          <a:bodyPr>
            <a:noAutofit/>
          </a:bodyPr>
          <a:lstStyle/>
          <a:p>
            <a:pPr eaLnBrk="1" hangingPunct="1"/>
            <a:r>
              <a:rPr lang="en-US" sz="3600" b="1" dirty="0">
                <a:solidFill>
                  <a:schemeClr val="tx1"/>
                </a:solidFill>
              </a:rPr>
              <a:t>What </a:t>
            </a:r>
            <a:r>
              <a:rPr lang="en-US" sz="3600" b="1" dirty="0" smtClean="0"/>
              <a:t>Month </a:t>
            </a:r>
            <a:r>
              <a:rPr lang="en-US" sz="3600" b="1" dirty="0" smtClean="0">
                <a:solidFill>
                  <a:schemeClr val="tx1"/>
                </a:solidFill>
              </a:rPr>
              <a:t>are Tornadoes Most </a:t>
            </a:r>
            <a:r>
              <a:rPr lang="en-US" sz="3600" b="1" dirty="0">
                <a:solidFill>
                  <a:schemeClr val="tx1"/>
                </a:solidFill>
              </a:rPr>
              <a:t>Likely?</a:t>
            </a:r>
          </a:p>
        </p:txBody>
      </p:sp>
      <p:sp>
        <p:nvSpPr>
          <p:cNvPr id="149507" name="Rectangle 3"/>
          <p:cNvSpPr>
            <a:spLocks noGrp="1" noChangeArrowheads="1"/>
          </p:cNvSpPr>
          <p:nvPr>
            <p:ph type="body" sz="half" idx="2"/>
          </p:nvPr>
        </p:nvSpPr>
        <p:spPr>
          <a:xfrm>
            <a:off x="4834467" y="2133600"/>
            <a:ext cx="3581400" cy="2590800"/>
          </a:xfrm>
        </p:spPr>
        <p:txBody>
          <a:bodyPr/>
          <a:lstStyle/>
          <a:p>
            <a:pPr algn="ctr" eaLnBrk="1" hangingPunct="1">
              <a:buFontTx/>
              <a:buNone/>
            </a:pPr>
            <a:r>
              <a:rPr lang="en-US" sz="2800" b="1" dirty="0" smtClean="0"/>
              <a:t>Spring (AMJ) is when tornadoes are most </a:t>
            </a:r>
            <a:r>
              <a:rPr lang="en-US" sz="2800" b="1" dirty="0"/>
              <a:t>likely to occur</a:t>
            </a:r>
          </a:p>
        </p:txBody>
      </p:sp>
      <p:sp>
        <p:nvSpPr>
          <p:cNvPr id="149508" name="Text Box 5"/>
          <p:cNvSpPr txBox="1">
            <a:spLocks noChangeArrowheads="1"/>
          </p:cNvSpPr>
          <p:nvPr/>
        </p:nvSpPr>
        <p:spPr bwMode="auto">
          <a:xfrm>
            <a:off x="2057400" y="4876800"/>
            <a:ext cx="1828800" cy="457200"/>
          </a:xfrm>
          <a:prstGeom prst="rect">
            <a:avLst/>
          </a:prstGeom>
          <a:noFill/>
          <a:ln w="9525">
            <a:noFill/>
            <a:miter lim="800000"/>
            <a:headEnd/>
            <a:tailEnd/>
          </a:ln>
        </p:spPr>
        <p:txBody>
          <a:bodyPr>
            <a:prstTxWarp prst="textNoShape">
              <a:avLst/>
            </a:prstTxWarp>
            <a:spAutoFit/>
          </a:bodyPr>
          <a:lstStyle/>
          <a:p>
            <a:pPr defTabSz="914400" fontAlgn="base">
              <a:spcBef>
                <a:spcPct val="50000"/>
              </a:spcBef>
              <a:spcAft>
                <a:spcPct val="0"/>
              </a:spcAft>
            </a:pPr>
            <a:r>
              <a:rPr lang="en-US" sz="1200" b="1">
                <a:solidFill>
                  <a:srgbClr val="000000"/>
                </a:solidFill>
                <a:latin typeface="Times New Roman" pitchFamily="-84" charset="0"/>
                <a:ea typeface="Arial" pitchFamily="-84" charset="0"/>
                <a:cs typeface="Arial" pitchFamily="-84" charset="0"/>
              </a:rPr>
              <a:t>USA Today Web Site www.usatoday.com</a:t>
            </a:r>
          </a:p>
        </p:txBody>
      </p:sp>
      <p:sp>
        <p:nvSpPr>
          <p:cNvPr id="149511" name="TextBox 7"/>
          <p:cNvSpPr txBox="1">
            <a:spLocks noChangeArrowheads="1"/>
          </p:cNvSpPr>
          <p:nvPr/>
        </p:nvSpPr>
        <p:spPr bwMode="auto">
          <a:xfrm>
            <a:off x="4953000" y="4572000"/>
            <a:ext cx="3581400" cy="369888"/>
          </a:xfrm>
          <a:prstGeom prst="rect">
            <a:avLst/>
          </a:prstGeom>
          <a:noFill/>
          <a:ln w="9525">
            <a:noFill/>
            <a:miter lim="800000"/>
            <a:headEnd/>
            <a:tailEnd/>
          </a:ln>
        </p:spPr>
        <p:txBody>
          <a:bodyPr>
            <a:prstTxWarp prst="textNoShape">
              <a:avLst/>
            </a:prstTxWarp>
            <a:spAutoFit/>
          </a:bodyPr>
          <a:lstStyle/>
          <a:p>
            <a:pPr defTabSz="914400" fontAlgn="base">
              <a:spcBef>
                <a:spcPct val="0"/>
              </a:spcBef>
              <a:spcAft>
                <a:spcPct val="0"/>
              </a:spcAft>
            </a:pPr>
            <a:r>
              <a:rPr lang="en-US" b="1" dirty="0" smtClean="0">
                <a:solidFill>
                  <a:srgbClr val="000000"/>
                </a:solidFill>
                <a:latin typeface="Arial" pitchFamily="-84" charset="0"/>
                <a:ea typeface="Arial" pitchFamily="-84" charset="0"/>
                <a:cs typeface="Arial" pitchFamily="-84" charset="0"/>
                <a:hlinkClick r:id="rId5"/>
              </a:rPr>
              <a:t>SPC Annual Cycle Tornadoes</a:t>
            </a:r>
            <a:endParaRPr lang="en-US" b="1" dirty="0">
              <a:solidFill>
                <a:srgbClr val="000000"/>
              </a:solidFill>
              <a:latin typeface="Arial" pitchFamily="-84" charset="0"/>
              <a:ea typeface="Arial" pitchFamily="-84" charset="0"/>
              <a:cs typeface="Arial" pitchFamily="-84" charset="0"/>
            </a:endParaRPr>
          </a:p>
        </p:txBody>
      </p:sp>
      <p:pic>
        <p:nvPicPr>
          <p:cNvPr id="8" name="Picture 6"/>
          <p:cNvPicPr>
            <a:picLocks noChangeAspect="1"/>
          </p:cNvPicPr>
          <p:nvPr/>
        </p:nvPicPr>
        <p:blipFill rotWithShape="1">
          <a:blip r:embed="rId6" cstate="screen">
            <a:extLst>
              <a:ext uri="{28A0092B-C50C-407E-A947-70E740481C1C}">
                <a14:useLocalDpi xmlns:a14="http://schemas.microsoft.com/office/drawing/2010/main"/>
              </a:ext>
            </a:extLst>
          </a:blip>
          <a:srcRect/>
          <a:stretch/>
        </p:blipFill>
        <p:spPr bwMode="auto">
          <a:xfrm>
            <a:off x="914400" y="1783080"/>
            <a:ext cx="2999232" cy="3840480"/>
          </a:xfrm>
          <a:prstGeom prst="rect">
            <a:avLst/>
          </a:prstGeom>
          <a:noFill/>
          <a:ln w="9525">
            <a:noFill/>
            <a:miter lim="800000"/>
            <a:headEnd/>
            <a:tailEnd/>
          </a:ln>
        </p:spPr>
      </p:pic>
      <p:pic>
        <p:nvPicPr>
          <p:cNvPr id="2" name="Sound 1">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8178800" y="5892800"/>
            <a:ext cx="812800" cy="812800"/>
          </a:xfrm>
          <a:prstGeom prst="rect">
            <a:avLst/>
          </a:prstGeom>
        </p:spPr>
      </p:pic>
    </p:spTree>
    <p:extLst>
      <p:ext uri="{BB962C8B-B14F-4D97-AF65-F5344CB8AC3E}">
        <p14:creationId xmlns:p14="http://schemas.microsoft.com/office/powerpoint/2010/main" val="2389398923"/>
      </p:ext>
    </p:extLst>
  </p:cSld>
  <p:clrMapOvr>
    <a:masterClrMapping/>
  </p:clrMapOvr>
  <p:transition advTm="32902"/>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2"/>
                </p:tgtEl>
              </p:cMediaNode>
            </p:audio>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lumMod val="85000"/>
          </a:schemeClr>
        </a:solidFill>
        <a:effectLst/>
      </p:bgPr>
    </p:bg>
    <p:spTree>
      <p:nvGrpSpPr>
        <p:cNvPr id="1" name=""/>
        <p:cNvGrpSpPr/>
        <p:nvPr/>
      </p:nvGrpSpPr>
      <p:grpSpPr>
        <a:xfrm>
          <a:off x="0" y="0"/>
          <a:ext cx="0" cy="0"/>
          <a:chOff x="0" y="0"/>
          <a:chExt cx="0" cy="0"/>
        </a:xfrm>
      </p:grpSpPr>
      <p:sp>
        <p:nvSpPr>
          <p:cNvPr id="147458" name="Rectangle 2"/>
          <p:cNvSpPr>
            <a:spLocks noGrp="1" noChangeArrowheads="1"/>
          </p:cNvSpPr>
          <p:nvPr>
            <p:ph type="title"/>
          </p:nvPr>
        </p:nvSpPr>
        <p:spPr/>
        <p:txBody>
          <a:bodyPr>
            <a:normAutofit/>
          </a:bodyPr>
          <a:lstStyle/>
          <a:p>
            <a:pPr eaLnBrk="1" hangingPunct="1"/>
            <a:r>
              <a:rPr lang="en-US" sz="3600" b="1" dirty="0">
                <a:solidFill>
                  <a:schemeClr val="tx1"/>
                </a:solidFill>
              </a:rPr>
              <a:t>What Time of Day </a:t>
            </a:r>
            <a:r>
              <a:rPr lang="en-US" sz="3600" b="1" dirty="0" smtClean="0">
                <a:solidFill>
                  <a:schemeClr val="tx1"/>
                </a:solidFill>
              </a:rPr>
              <a:t>do </a:t>
            </a:r>
            <a:r>
              <a:rPr lang="en-US" sz="3600" b="1" dirty="0">
                <a:solidFill>
                  <a:schemeClr val="tx1"/>
                </a:solidFill>
              </a:rPr>
              <a:t>Tornadoes Occur?</a:t>
            </a:r>
          </a:p>
        </p:txBody>
      </p:sp>
      <p:sp>
        <p:nvSpPr>
          <p:cNvPr id="147459" name="Rectangle 3"/>
          <p:cNvSpPr>
            <a:spLocks noGrp="1" noChangeArrowheads="1"/>
          </p:cNvSpPr>
          <p:nvPr>
            <p:ph type="body" sz="half" idx="2"/>
          </p:nvPr>
        </p:nvSpPr>
        <p:spPr>
          <a:xfrm>
            <a:off x="685800" y="5410200"/>
            <a:ext cx="7772400" cy="1066800"/>
          </a:xfrm>
        </p:spPr>
        <p:txBody>
          <a:bodyPr/>
          <a:lstStyle/>
          <a:p>
            <a:pPr algn="ctr" eaLnBrk="1" hangingPunct="1">
              <a:spcBef>
                <a:spcPts val="0"/>
              </a:spcBef>
              <a:buFontTx/>
              <a:buNone/>
            </a:pPr>
            <a:r>
              <a:rPr lang="en-US" sz="2800" b="1" dirty="0" smtClean="0"/>
              <a:t>Typically </a:t>
            </a:r>
            <a:r>
              <a:rPr lang="en-US" sz="2800" b="1" dirty="0"/>
              <a:t>late afternoon or early evening </a:t>
            </a:r>
            <a:r>
              <a:rPr lang="en-US" sz="2800" b="1" dirty="0" smtClean="0"/>
              <a:t>when</a:t>
            </a:r>
          </a:p>
          <a:p>
            <a:pPr algn="ctr" eaLnBrk="1" hangingPunct="1">
              <a:spcBef>
                <a:spcPts val="0"/>
              </a:spcBef>
              <a:buFontTx/>
              <a:buNone/>
            </a:pPr>
            <a:r>
              <a:rPr lang="en-US" sz="2800" b="1" dirty="0" smtClean="0"/>
              <a:t>conditional instability </a:t>
            </a:r>
            <a:r>
              <a:rPr lang="en-US" sz="2800" b="1" dirty="0"/>
              <a:t>is greatest</a:t>
            </a:r>
          </a:p>
        </p:txBody>
      </p:sp>
      <p:sp>
        <p:nvSpPr>
          <p:cNvPr id="147461" name="Text Box 5"/>
          <p:cNvSpPr txBox="1">
            <a:spLocks noChangeArrowheads="1"/>
          </p:cNvSpPr>
          <p:nvPr/>
        </p:nvSpPr>
        <p:spPr bwMode="auto">
          <a:xfrm>
            <a:off x="2057400" y="4876800"/>
            <a:ext cx="1828800" cy="457200"/>
          </a:xfrm>
          <a:prstGeom prst="rect">
            <a:avLst/>
          </a:prstGeom>
          <a:noFill/>
          <a:ln w="9525">
            <a:noFill/>
            <a:miter lim="800000"/>
            <a:headEnd/>
            <a:tailEnd/>
          </a:ln>
        </p:spPr>
        <p:txBody>
          <a:bodyPr>
            <a:prstTxWarp prst="textNoShape">
              <a:avLst/>
            </a:prstTxWarp>
            <a:spAutoFit/>
          </a:bodyPr>
          <a:lstStyle/>
          <a:p>
            <a:pPr defTabSz="914400" fontAlgn="base">
              <a:spcBef>
                <a:spcPct val="50000"/>
              </a:spcBef>
              <a:spcAft>
                <a:spcPct val="0"/>
              </a:spcAft>
            </a:pPr>
            <a:r>
              <a:rPr lang="en-US" sz="1200" b="1">
                <a:solidFill>
                  <a:srgbClr val="000000"/>
                </a:solidFill>
                <a:latin typeface="Times New Roman" pitchFamily="-84" charset="0"/>
                <a:ea typeface="Arial" pitchFamily="-84" charset="0"/>
                <a:cs typeface="Arial" pitchFamily="-84" charset="0"/>
              </a:rPr>
              <a:t>USA Today Web Site www.usatoday.com</a:t>
            </a:r>
          </a:p>
        </p:txBody>
      </p:sp>
      <p:pic>
        <p:nvPicPr>
          <p:cNvPr id="4" name="Picture 3"/>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1862666" y="1286931"/>
            <a:ext cx="5554133" cy="4165600"/>
          </a:xfrm>
          <a:prstGeom prst="rect">
            <a:avLst/>
          </a:prstGeom>
        </p:spPr>
      </p:pic>
      <p:pic>
        <p:nvPicPr>
          <p:cNvPr id="2" name="Sound 1">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8178800" y="5892800"/>
            <a:ext cx="812800" cy="812800"/>
          </a:xfrm>
          <a:prstGeom prst="rect">
            <a:avLst/>
          </a:prstGeom>
        </p:spPr>
      </p:pic>
    </p:spTree>
    <p:extLst>
      <p:ext uri="{BB962C8B-B14F-4D97-AF65-F5344CB8AC3E}">
        <p14:creationId xmlns:p14="http://schemas.microsoft.com/office/powerpoint/2010/main" val="3801575358"/>
      </p:ext>
    </p:extLst>
  </p:cSld>
  <p:clrMapOvr>
    <a:masterClrMapping/>
  </p:clrMapOvr>
  <p:transition advTm="23546"/>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2"/>
                </p:tgtEl>
              </p:cMediaNode>
            </p:audio>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lumMod val="85000"/>
          </a:schemeClr>
        </a:solidFill>
        <a:effectLst/>
      </p:bgPr>
    </p:bg>
    <p:spTree>
      <p:nvGrpSpPr>
        <p:cNvPr id="1" name=""/>
        <p:cNvGrpSpPr/>
        <p:nvPr/>
      </p:nvGrpSpPr>
      <p:grpSpPr>
        <a:xfrm>
          <a:off x="0" y="0"/>
          <a:ext cx="0" cy="0"/>
          <a:chOff x="0" y="0"/>
          <a:chExt cx="0" cy="0"/>
        </a:xfrm>
      </p:grpSpPr>
      <p:sp>
        <p:nvSpPr>
          <p:cNvPr id="136194" name="Rectangle 1027"/>
          <p:cNvSpPr>
            <a:spLocks noGrp="1" noChangeArrowheads="1"/>
          </p:cNvSpPr>
          <p:nvPr>
            <p:ph type="title"/>
          </p:nvPr>
        </p:nvSpPr>
        <p:spPr>
          <a:xfrm>
            <a:off x="1219198" y="5418668"/>
            <a:ext cx="6739467" cy="1286931"/>
          </a:xfrm>
        </p:spPr>
        <p:txBody>
          <a:bodyPr>
            <a:noAutofit/>
          </a:bodyPr>
          <a:lstStyle/>
          <a:p>
            <a:r>
              <a:rPr lang="en-US" sz="2800" dirty="0" smtClean="0">
                <a:solidFill>
                  <a:srgbClr val="FF0000"/>
                </a:solidFill>
                <a:effectLst>
                  <a:outerShdw blurRad="50800" dist="38100" dir="2700000" algn="tl" rotWithShape="0">
                    <a:srgbClr val="000000"/>
                  </a:outerShdw>
                </a:effectLst>
                <a:latin typeface="Arial"/>
                <a:ea typeface="ＭＳ Ｐゴシック" pitchFamily="-84" charset="-128"/>
                <a:cs typeface="Arial"/>
              </a:rPr>
              <a:t>Tornado Weather is Upper-End </a:t>
            </a:r>
            <a:br>
              <a:rPr lang="en-US" sz="2800" dirty="0" smtClean="0">
                <a:solidFill>
                  <a:srgbClr val="FF0000"/>
                </a:solidFill>
                <a:effectLst>
                  <a:outerShdw blurRad="50800" dist="38100" dir="2700000" algn="tl" rotWithShape="0">
                    <a:srgbClr val="000000"/>
                  </a:outerShdw>
                </a:effectLst>
                <a:latin typeface="Arial"/>
                <a:ea typeface="ＭＳ Ｐゴシック" pitchFamily="-84" charset="-128"/>
                <a:cs typeface="Arial"/>
              </a:rPr>
            </a:br>
            <a:r>
              <a:rPr lang="en-US" sz="2800" dirty="0" smtClean="0">
                <a:solidFill>
                  <a:srgbClr val="FF0000"/>
                </a:solidFill>
                <a:effectLst>
                  <a:outerShdw blurRad="50800" dist="38100" dir="2700000" algn="tl" rotWithShape="0">
                    <a:srgbClr val="000000"/>
                  </a:outerShdw>
                </a:effectLst>
                <a:latin typeface="Arial"/>
                <a:ea typeface="ＭＳ Ｐゴシック" pitchFamily="-84" charset="-128"/>
                <a:cs typeface="Arial"/>
              </a:rPr>
              <a:t>Severe Weather Conditions</a:t>
            </a:r>
            <a:br>
              <a:rPr lang="en-US" sz="2800" dirty="0" smtClean="0">
                <a:solidFill>
                  <a:srgbClr val="FF0000"/>
                </a:solidFill>
                <a:effectLst>
                  <a:outerShdw blurRad="50800" dist="38100" dir="2700000" algn="tl" rotWithShape="0">
                    <a:srgbClr val="000000"/>
                  </a:outerShdw>
                </a:effectLst>
                <a:latin typeface="Arial"/>
                <a:ea typeface="ＭＳ Ｐゴシック" pitchFamily="-84" charset="-128"/>
                <a:cs typeface="Arial"/>
              </a:rPr>
            </a:br>
            <a:r>
              <a:rPr lang="en-US" sz="2800" dirty="0" smtClean="0">
                <a:solidFill>
                  <a:srgbClr val="FF0000"/>
                </a:solidFill>
                <a:effectLst>
                  <a:outerShdw blurRad="50800" dist="38100" dir="2700000" algn="tl" rotWithShape="0">
                    <a:srgbClr val="000000"/>
                  </a:outerShdw>
                </a:effectLst>
                <a:latin typeface="Arial"/>
                <a:ea typeface="ＭＳ Ｐゴシック" pitchFamily="-84" charset="-128"/>
                <a:cs typeface="Arial"/>
              </a:rPr>
              <a:t>Large CAPE + Strong Wind Shear</a:t>
            </a:r>
            <a:endParaRPr lang="en-US" sz="2800" dirty="0">
              <a:solidFill>
                <a:srgbClr val="FF0000"/>
              </a:solidFill>
              <a:effectLst>
                <a:outerShdw blurRad="50800" dist="38100" dir="2700000" algn="tl" rotWithShape="0">
                  <a:srgbClr val="000000"/>
                </a:outerShdw>
              </a:effectLst>
              <a:latin typeface="Arial"/>
              <a:ea typeface="ＭＳ Ｐゴシック" pitchFamily="-84" charset="-128"/>
              <a:cs typeface="Arial"/>
            </a:endParaRPr>
          </a:p>
        </p:txBody>
      </p:sp>
      <p:grpSp>
        <p:nvGrpSpPr>
          <p:cNvPr id="18" name="Group 17"/>
          <p:cNvGrpSpPr>
            <a:grpSpLocks noChangeAspect="1"/>
          </p:cNvGrpSpPr>
          <p:nvPr/>
        </p:nvGrpSpPr>
        <p:grpSpPr>
          <a:xfrm>
            <a:off x="1560691" y="268463"/>
            <a:ext cx="6027420" cy="5107305"/>
            <a:chOff x="1701800" y="990600"/>
            <a:chExt cx="5740400" cy="4864100"/>
          </a:xfrm>
        </p:grpSpPr>
        <p:pic>
          <p:nvPicPr>
            <p:cNvPr id="19" name="Picture 18"/>
            <p:cNvPicPr>
              <a:picLocks noChangeAspect="1"/>
            </p:cNvPicPr>
            <p:nvPr/>
          </p:nvPicPr>
          <p:blipFill>
            <a:blip r:embed="rId5"/>
            <a:stretch>
              <a:fillRect/>
            </a:stretch>
          </p:blipFill>
          <p:spPr>
            <a:xfrm>
              <a:off x="1701800" y="990600"/>
              <a:ext cx="5740400" cy="4864100"/>
            </a:xfrm>
            <a:prstGeom prst="rect">
              <a:avLst/>
            </a:prstGeom>
          </p:spPr>
        </p:pic>
        <p:sp>
          <p:nvSpPr>
            <p:cNvPr id="20" name="TextBox 19"/>
            <p:cNvSpPr txBox="1"/>
            <p:nvPr/>
          </p:nvSpPr>
          <p:spPr>
            <a:xfrm>
              <a:off x="3922889" y="5120922"/>
              <a:ext cx="2610556" cy="461665"/>
            </a:xfrm>
            <a:prstGeom prst="rect">
              <a:avLst/>
            </a:prstGeom>
            <a:solidFill>
              <a:schemeClr val="bg1"/>
            </a:solidFill>
            <a:ln>
              <a:noFill/>
            </a:ln>
          </p:spPr>
          <p:txBody>
            <a:bodyPr wrap="square" rtlCol="0">
              <a:spAutoFit/>
            </a:bodyPr>
            <a:lstStyle/>
            <a:p>
              <a:pPr algn="ctr"/>
              <a:r>
                <a:rPr lang="en-US" sz="2400" b="1" dirty="0" smtClean="0"/>
                <a:t>Cyclone Strength</a:t>
              </a:r>
              <a:endParaRPr lang="en-US" sz="2400" b="1" dirty="0"/>
            </a:p>
          </p:txBody>
        </p:sp>
        <p:sp>
          <p:nvSpPr>
            <p:cNvPr id="21" name="TextBox 20"/>
            <p:cNvSpPr txBox="1"/>
            <p:nvPr/>
          </p:nvSpPr>
          <p:spPr>
            <a:xfrm>
              <a:off x="1947333" y="2554113"/>
              <a:ext cx="1024467" cy="1384995"/>
            </a:xfrm>
            <a:prstGeom prst="rect">
              <a:avLst/>
            </a:prstGeom>
            <a:solidFill>
              <a:srgbClr val="FFFFFF"/>
            </a:solidFill>
          </p:spPr>
          <p:txBody>
            <a:bodyPr wrap="square" rtlCol="0">
              <a:spAutoFit/>
            </a:bodyPr>
            <a:lstStyle/>
            <a:p>
              <a:pPr algn="ctr"/>
              <a:endParaRPr lang="en-US" sz="2800" dirty="0" smtClean="0"/>
            </a:p>
            <a:p>
              <a:pPr algn="ctr"/>
              <a:r>
                <a:rPr lang="en-US" sz="2800" b="1" dirty="0" smtClean="0"/>
                <a:t>CAPE</a:t>
              </a:r>
            </a:p>
            <a:p>
              <a:pPr algn="ctr"/>
              <a:endParaRPr lang="en-US" sz="2800" dirty="0"/>
            </a:p>
          </p:txBody>
        </p:sp>
      </p:grpSp>
      <p:sp>
        <p:nvSpPr>
          <p:cNvPr id="2" name="Oval 1"/>
          <p:cNvSpPr/>
          <p:nvPr/>
        </p:nvSpPr>
        <p:spPr>
          <a:xfrm>
            <a:off x="5757333" y="1117601"/>
            <a:ext cx="1236133" cy="575733"/>
          </a:xfrm>
          <a:prstGeom prst="ellipse">
            <a:avLst/>
          </a:prstGeom>
          <a:noFill/>
          <a:ln w="76200" cmpd="sng">
            <a:solidFill>
              <a:srgbClr val="FF0000"/>
            </a:solidFill>
          </a:ln>
          <a:effectLst>
            <a:outerShdw blurRad="40000" dist="23000" dir="5400000" rotWithShape="0">
              <a:srgbClr val="000000"/>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8" name="Oval 7"/>
          <p:cNvSpPr/>
          <p:nvPr/>
        </p:nvSpPr>
        <p:spPr>
          <a:xfrm>
            <a:off x="3160469" y="1910152"/>
            <a:ext cx="725731" cy="2373982"/>
          </a:xfrm>
          <a:prstGeom prst="ellipse">
            <a:avLst/>
          </a:prstGeom>
          <a:noFill/>
          <a:ln w="76200" cmpd="sng">
            <a:solidFill>
              <a:srgbClr val="80FF00"/>
            </a:solidFill>
          </a:ln>
          <a:effectLst>
            <a:outerShdw blurRad="40000" dist="23000" dir="5400000" rotWithShape="0">
              <a:srgbClr val="000000"/>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 name="TextBox 2"/>
          <p:cNvSpPr txBox="1"/>
          <p:nvPr/>
        </p:nvSpPr>
        <p:spPr>
          <a:xfrm rot="16200000">
            <a:off x="2528661" y="2962551"/>
            <a:ext cx="1915909" cy="400110"/>
          </a:xfrm>
          <a:prstGeom prst="rect">
            <a:avLst/>
          </a:prstGeom>
          <a:noFill/>
        </p:spPr>
        <p:txBody>
          <a:bodyPr wrap="none" rtlCol="0">
            <a:spAutoFit/>
          </a:bodyPr>
          <a:lstStyle/>
          <a:p>
            <a:r>
              <a:rPr lang="en-US" sz="2000" b="1" dirty="0" smtClean="0">
                <a:solidFill>
                  <a:srgbClr val="000000"/>
                </a:solidFill>
              </a:rPr>
              <a:t>AZ summer </a:t>
            </a:r>
            <a:r>
              <a:rPr lang="en-US" sz="2000" b="1" dirty="0" err="1" smtClean="0">
                <a:solidFill>
                  <a:srgbClr val="000000"/>
                </a:solidFill>
              </a:rPr>
              <a:t>Cb’s</a:t>
            </a:r>
            <a:endParaRPr lang="en-US" sz="2000" b="1" dirty="0">
              <a:solidFill>
                <a:srgbClr val="000000"/>
              </a:solidFill>
            </a:endParaRPr>
          </a:p>
        </p:txBody>
      </p:sp>
      <p:pic>
        <p:nvPicPr>
          <p:cNvPr id="4" name="Sound 3">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8178800" y="5892800"/>
            <a:ext cx="812800" cy="812800"/>
          </a:xfrm>
          <a:prstGeom prst="rect">
            <a:avLst/>
          </a:prstGeom>
        </p:spPr>
      </p:pic>
    </p:spTree>
    <p:extLst>
      <p:ext uri="{BB962C8B-B14F-4D97-AF65-F5344CB8AC3E}">
        <p14:creationId xmlns:p14="http://schemas.microsoft.com/office/powerpoint/2010/main" val="812305877"/>
      </p:ext>
    </p:extLst>
  </p:cSld>
  <p:clrMapOvr>
    <a:masterClrMapping/>
  </p:clrMapOvr>
  <mc:AlternateContent xmlns:mc="http://schemas.openxmlformats.org/markup-compatibility/2006" xmlns:p14="http://schemas.microsoft.com/office/powerpoint/2010/main">
    <mc:Choice Requires="p14">
      <p:transition spd="slow" p14:dur="2000" advTm="45802"/>
    </mc:Choice>
    <mc:Fallback xmlns="">
      <p:transition xmlns:p14="http://schemas.microsoft.com/office/powerpoint/2010/main" spd="slow" advTm="45802"/>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Tornado Weather</a:t>
            </a:r>
            <a:endParaRPr lang="en-US" dirty="0"/>
          </a:p>
        </p:txBody>
      </p:sp>
      <p:grpSp>
        <p:nvGrpSpPr>
          <p:cNvPr id="18" name="Group 17"/>
          <p:cNvGrpSpPr/>
          <p:nvPr/>
        </p:nvGrpSpPr>
        <p:grpSpPr>
          <a:xfrm>
            <a:off x="457200" y="1346200"/>
            <a:ext cx="4320540" cy="4260910"/>
            <a:chOff x="457200" y="1346200"/>
            <a:chExt cx="4320540" cy="4260910"/>
          </a:xfrm>
        </p:grpSpPr>
        <p:grpSp>
          <p:nvGrpSpPr>
            <p:cNvPr id="12" name="Group 11"/>
            <p:cNvGrpSpPr/>
            <p:nvPr/>
          </p:nvGrpSpPr>
          <p:grpSpPr>
            <a:xfrm>
              <a:off x="457200" y="1346200"/>
              <a:ext cx="4320540" cy="3694176"/>
              <a:chOff x="457200" y="1574800"/>
              <a:chExt cx="4320540" cy="3694176"/>
            </a:xfrm>
          </p:grpSpPr>
          <p:pic>
            <p:nvPicPr>
              <p:cNvPr id="3" name="Picture 2" descr="fig. 11_19.jp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57200" y="1574800"/>
                <a:ext cx="4320540" cy="3694176"/>
              </a:xfrm>
              <a:prstGeom prst="rect">
                <a:avLst/>
              </a:prstGeom>
            </p:spPr>
          </p:pic>
          <p:sp>
            <p:nvSpPr>
              <p:cNvPr id="6" name="TextBox 5"/>
              <p:cNvSpPr txBox="1"/>
              <p:nvPr/>
            </p:nvSpPr>
            <p:spPr>
              <a:xfrm>
                <a:off x="2271561" y="3302000"/>
                <a:ext cx="428322" cy="400110"/>
              </a:xfrm>
              <a:prstGeom prst="rect">
                <a:avLst/>
              </a:prstGeom>
              <a:noFill/>
            </p:spPr>
            <p:txBody>
              <a:bodyPr wrap="none" rtlCol="0">
                <a:spAutoFit/>
              </a:bodyPr>
              <a:lstStyle/>
              <a:p>
                <a:r>
                  <a:rPr lang="en-US" sz="2000" b="1" dirty="0" err="1" smtClean="0"/>
                  <a:t>cT</a:t>
                </a:r>
                <a:endParaRPr lang="en-US" sz="2000" b="1" dirty="0"/>
              </a:p>
            </p:txBody>
          </p:sp>
          <p:sp>
            <p:nvSpPr>
              <p:cNvPr id="7" name="TextBox 6"/>
              <p:cNvSpPr txBox="1"/>
              <p:nvPr/>
            </p:nvSpPr>
            <p:spPr>
              <a:xfrm>
                <a:off x="3156835" y="3283466"/>
                <a:ext cx="530915" cy="400110"/>
              </a:xfrm>
              <a:prstGeom prst="rect">
                <a:avLst/>
              </a:prstGeom>
              <a:noFill/>
            </p:spPr>
            <p:txBody>
              <a:bodyPr wrap="none" rtlCol="0">
                <a:spAutoFit/>
              </a:bodyPr>
              <a:lstStyle/>
              <a:p>
                <a:r>
                  <a:rPr lang="en-US" sz="2000" b="1" dirty="0" err="1"/>
                  <a:t>m</a:t>
                </a:r>
                <a:r>
                  <a:rPr lang="en-US" sz="2000" b="1" dirty="0" err="1" smtClean="0"/>
                  <a:t>T</a:t>
                </a:r>
                <a:endParaRPr lang="en-US" sz="2000" b="1" dirty="0"/>
              </a:p>
            </p:txBody>
          </p:sp>
          <p:sp>
            <p:nvSpPr>
              <p:cNvPr id="8" name="TextBox 7"/>
              <p:cNvSpPr txBox="1"/>
              <p:nvPr/>
            </p:nvSpPr>
            <p:spPr>
              <a:xfrm>
                <a:off x="1609174" y="2939534"/>
                <a:ext cx="883851" cy="400110"/>
              </a:xfrm>
              <a:prstGeom prst="rect">
                <a:avLst/>
              </a:prstGeom>
              <a:noFill/>
            </p:spPr>
            <p:txBody>
              <a:bodyPr wrap="none" rtlCol="0">
                <a:spAutoFit/>
              </a:bodyPr>
              <a:lstStyle/>
              <a:p>
                <a:r>
                  <a:rPr lang="en-US" sz="2000" b="1" dirty="0" err="1" smtClean="0"/>
                  <a:t>cP</a:t>
                </a:r>
                <a:r>
                  <a:rPr lang="en-US" sz="2000" b="1" dirty="0" smtClean="0"/>
                  <a:t>/</a:t>
                </a:r>
                <a:r>
                  <a:rPr lang="en-US" sz="2000" b="1" dirty="0" err="1" smtClean="0"/>
                  <a:t>mP</a:t>
                </a:r>
                <a:endParaRPr lang="en-US" sz="2000" b="1" dirty="0"/>
              </a:p>
            </p:txBody>
          </p:sp>
        </p:grpSp>
        <p:sp>
          <p:nvSpPr>
            <p:cNvPr id="13" name="TextBox 12"/>
            <p:cNvSpPr txBox="1"/>
            <p:nvPr/>
          </p:nvSpPr>
          <p:spPr>
            <a:xfrm>
              <a:off x="751069" y="5022334"/>
              <a:ext cx="3737922" cy="584776"/>
            </a:xfrm>
            <a:prstGeom prst="rect">
              <a:avLst/>
            </a:prstGeom>
            <a:noFill/>
          </p:spPr>
          <p:txBody>
            <a:bodyPr wrap="none" rtlCol="0">
              <a:spAutoFit/>
            </a:bodyPr>
            <a:lstStyle/>
            <a:p>
              <a:pPr algn="ctr"/>
              <a:r>
                <a:rPr lang="en-US" sz="1600" dirty="0" smtClean="0"/>
                <a:t>Fig. 11.19 H&amp;P </a:t>
              </a:r>
              <a:r>
                <a:rPr lang="mr-IN" sz="1600" dirty="0" smtClean="0"/>
                <a:t>–</a:t>
              </a:r>
              <a:endParaRPr lang="en-US" sz="1600" dirty="0" smtClean="0"/>
            </a:p>
            <a:p>
              <a:pPr algn="ctr"/>
              <a:r>
                <a:rPr lang="en-US" sz="1600" dirty="0" smtClean="0"/>
                <a:t>Synoptic situation conducive to tornadoes</a:t>
              </a:r>
              <a:endParaRPr lang="en-US" sz="1600" dirty="0"/>
            </a:p>
          </p:txBody>
        </p:sp>
      </p:grpSp>
      <p:grpSp>
        <p:nvGrpSpPr>
          <p:cNvPr id="17" name="Group 16"/>
          <p:cNvGrpSpPr/>
          <p:nvPr/>
        </p:nvGrpSpPr>
        <p:grpSpPr>
          <a:xfrm>
            <a:off x="4947920" y="1670278"/>
            <a:ext cx="4069080" cy="2731076"/>
            <a:chOff x="4960620" y="2171700"/>
            <a:chExt cx="4069080" cy="2731076"/>
          </a:xfrm>
        </p:grpSpPr>
        <p:grpSp>
          <p:nvGrpSpPr>
            <p:cNvPr id="11" name="Group 10"/>
            <p:cNvGrpSpPr/>
            <p:nvPr/>
          </p:nvGrpSpPr>
          <p:grpSpPr>
            <a:xfrm>
              <a:off x="4960620" y="2171700"/>
              <a:ext cx="4069080" cy="2133600"/>
              <a:chOff x="4960620" y="2171700"/>
              <a:chExt cx="4069080" cy="2133600"/>
            </a:xfrm>
          </p:grpSpPr>
          <p:pic>
            <p:nvPicPr>
              <p:cNvPr id="5" name="Picture 4" descr="fig. 11_20.jpg"/>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960620" y="2171700"/>
                <a:ext cx="4069080" cy="2133600"/>
              </a:xfrm>
              <a:prstGeom prst="rect">
                <a:avLst/>
              </a:prstGeom>
            </p:spPr>
          </p:pic>
          <p:sp>
            <p:nvSpPr>
              <p:cNvPr id="9" name="TextBox 8"/>
              <p:cNvSpPr txBox="1"/>
              <p:nvPr/>
            </p:nvSpPr>
            <p:spPr>
              <a:xfrm>
                <a:off x="5814861" y="3518476"/>
                <a:ext cx="377026" cy="338554"/>
              </a:xfrm>
              <a:prstGeom prst="rect">
                <a:avLst/>
              </a:prstGeom>
              <a:noFill/>
            </p:spPr>
            <p:txBody>
              <a:bodyPr wrap="none" rtlCol="0">
                <a:spAutoFit/>
              </a:bodyPr>
              <a:lstStyle/>
              <a:p>
                <a:r>
                  <a:rPr lang="en-US" sz="1600" b="1" dirty="0" err="1" smtClean="0"/>
                  <a:t>cT</a:t>
                </a:r>
                <a:endParaRPr lang="en-US" sz="1600" b="1" dirty="0"/>
              </a:p>
            </p:txBody>
          </p:sp>
          <p:sp>
            <p:nvSpPr>
              <p:cNvPr id="10" name="TextBox 9"/>
              <p:cNvSpPr txBox="1"/>
              <p:nvPr/>
            </p:nvSpPr>
            <p:spPr>
              <a:xfrm>
                <a:off x="6128883" y="3779462"/>
                <a:ext cx="453970" cy="338554"/>
              </a:xfrm>
              <a:prstGeom prst="rect">
                <a:avLst/>
              </a:prstGeom>
              <a:noFill/>
            </p:spPr>
            <p:txBody>
              <a:bodyPr wrap="none" rtlCol="0">
                <a:spAutoFit/>
              </a:bodyPr>
              <a:lstStyle/>
              <a:p>
                <a:r>
                  <a:rPr lang="en-US" sz="1600" b="1" dirty="0" err="1"/>
                  <a:t>m</a:t>
                </a:r>
                <a:r>
                  <a:rPr lang="en-US" sz="1600" b="1" dirty="0" err="1" smtClean="0"/>
                  <a:t>T</a:t>
                </a:r>
                <a:endParaRPr lang="en-US" sz="1600" b="1" dirty="0"/>
              </a:p>
            </p:txBody>
          </p:sp>
        </p:grpSp>
        <p:sp>
          <p:nvSpPr>
            <p:cNvPr id="14" name="TextBox 13"/>
            <p:cNvSpPr txBox="1"/>
            <p:nvPr/>
          </p:nvSpPr>
          <p:spPr>
            <a:xfrm>
              <a:off x="5721526" y="4318000"/>
              <a:ext cx="2604098" cy="584776"/>
            </a:xfrm>
            <a:prstGeom prst="rect">
              <a:avLst/>
            </a:prstGeom>
            <a:noFill/>
          </p:spPr>
          <p:txBody>
            <a:bodyPr wrap="none" rtlCol="0">
              <a:spAutoFit/>
            </a:bodyPr>
            <a:lstStyle/>
            <a:p>
              <a:pPr algn="ctr"/>
              <a:r>
                <a:rPr lang="en-US" sz="1600" dirty="0" smtClean="0"/>
                <a:t>Fig. 11.20 H&amp;P </a:t>
              </a:r>
              <a:r>
                <a:rPr lang="mr-IN" sz="1600" dirty="0" smtClean="0"/>
                <a:t>–</a:t>
              </a:r>
              <a:endParaRPr lang="en-US" sz="1600" dirty="0" smtClean="0"/>
            </a:p>
            <a:p>
              <a:pPr algn="ctr"/>
              <a:r>
                <a:rPr lang="en-US" sz="1600" dirty="0" smtClean="0"/>
                <a:t>Vertical temperature profiles</a:t>
              </a:r>
              <a:endParaRPr lang="en-US" sz="1600" dirty="0"/>
            </a:p>
          </p:txBody>
        </p:sp>
      </p:grpSp>
      <p:sp>
        <p:nvSpPr>
          <p:cNvPr id="15" name="TextBox 14"/>
          <p:cNvSpPr txBox="1"/>
          <p:nvPr/>
        </p:nvSpPr>
        <p:spPr>
          <a:xfrm>
            <a:off x="1178930" y="5695265"/>
            <a:ext cx="3038625" cy="923330"/>
          </a:xfrm>
          <a:prstGeom prst="rect">
            <a:avLst/>
          </a:prstGeom>
          <a:noFill/>
        </p:spPr>
        <p:txBody>
          <a:bodyPr wrap="none" rtlCol="0">
            <a:spAutoFit/>
          </a:bodyPr>
          <a:lstStyle/>
          <a:p>
            <a:r>
              <a:rPr lang="en-US" dirty="0" err="1" smtClean="0"/>
              <a:t>mT</a:t>
            </a:r>
            <a:r>
              <a:rPr lang="en-US" dirty="0" smtClean="0"/>
              <a:t> air from Gulf of Mexico</a:t>
            </a:r>
          </a:p>
          <a:p>
            <a:r>
              <a:rPr lang="en-US" dirty="0" err="1" smtClean="0"/>
              <a:t>cT</a:t>
            </a:r>
            <a:r>
              <a:rPr lang="en-US" dirty="0" smtClean="0"/>
              <a:t> air from Mexican Plateau</a:t>
            </a:r>
          </a:p>
          <a:p>
            <a:r>
              <a:rPr lang="en-US" dirty="0" err="1" smtClean="0"/>
              <a:t>mP</a:t>
            </a:r>
            <a:r>
              <a:rPr lang="en-US" dirty="0" smtClean="0"/>
              <a:t>/</a:t>
            </a:r>
            <a:r>
              <a:rPr lang="en-US" dirty="0" err="1" smtClean="0"/>
              <a:t>cP</a:t>
            </a:r>
            <a:r>
              <a:rPr lang="en-US" dirty="0" smtClean="0"/>
              <a:t> air from Pacific/Canada</a:t>
            </a:r>
            <a:endParaRPr lang="en-US" dirty="0"/>
          </a:p>
        </p:txBody>
      </p:sp>
      <p:sp>
        <p:nvSpPr>
          <p:cNvPr id="16" name="TextBox 15"/>
          <p:cNvSpPr txBox="1"/>
          <p:nvPr/>
        </p:nvSpPr>
        <p:spPr>
          <a:xfrm>
            <a:off x="4909821" y="4657635"/>
            <a:ext cx="4234180" cy="1477328"/>
          </a:xfrm>
          <a:prstGeom prst="rect">
            <a:avLst/>
          </a:prstGeom>
          <a:noFill/>
        </p:spPr>
        <p:txBody>
          <a:bodyPr wrap="square" rtlCol="0">
            <a:spAutoFit/>
          </a:bodyPr>
          <a:lstStyle/>
          <a:p>
            <a:r>
              <a:rPr lang="en-US" dirty="0" smtClean="0"/>
              <a:t>-Hot, dry </a:t>
            </a:r>
            <a:r>
              <a:rPr lang="en-US" dirty="0" err="1" smtClean="0"/>
              <a:t>cT</a:t>
            </a:r>
            <a:r>
              <a:rPr lang="en-US" dirty="0" smtClean="0"/>
              <a:t> air sits over cool, moist </a:t>
            </a:r>
            <a:r>
              <a:rPr lang="en-US" dirty="0" err="1" smtClean="0"/>
              <a:t>mT</a:t>
            </a:r>
            <a:r>
              <a:rPr lang="en-US" dirty="0" smtClean="0"/>
              <a:t> air</a:t>
            </a:r>
          </a:p>
          <a:p>
            <a:r>
              <a:rPr lang="en-US" dirty="0" smtClean="0"/>
              <a:t>-Produces strong inversion that prevents</a:t>
            </a:r>
          </a:p>
          <a:p>
            <a:r>
              <a:rPr lang="en-US" dirty="0" smtClean="0"/>
              <a:t>  convection from occurring early in the day</a:t>
            </a:r>
          </a:p>
          <a:p>
            <a:r>
              <a:rPr lang="en-US" dirty="0" smtClean="0"/>
              <a:t>-Allows instability to build during the day </a:t>
            </a:r>
          </a:p>
          <a:p>
            <a:r>
              <a:rPr lang="en-US" dirty="0" smtClean="0"/>
              <a:t>  and be explosively released late in the day </a:t>
            </a:r>
            <a:endParaRPr lang="en-US" dirty="0"/>
          </a:p>
        </p:txBody>
      </p:sp>
      <p:pic>
        <p:nvPicPr>
          <p:cNvPr id="19" name="Sound 18">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8178800" y="5892800"/>
            <a:ext cx="812800" cy="812800"/>
          </a:xfrm>
          <a:prstGeom prst="rect">
            <a:avLst/>
          </a:prstGeom>
        </p:spPr>
      </p:pic>
    </p:spTree>
    <p:extLst>
      <p:ext uri="{BB962C8B-B14F-4D97-AF65-F5344CB8AC3E}">
        <p14:creationId xmlns:p14="http://schemas.microsoft.com/office/powerpoint/2010/main" val="2647088460"/>
      </p:ext>
    </p:extLst>
  </p:cSld>
  <p:clrMapOvr>
    <a:masterClrMapping/>
  </p:clrMapOvr>
  <mc:AlternateContent xmlns:mc="http://schemas.openxmlformats.org/markup-compatibility/2006" xmlns:p14="http://schemas.microsoft.com/office/powerpoint/2010/main">
    <mc:Choice Requires="p14">
      <p:transition spd="slow" p14:dur="2000" advTm="137290"/>
    </mc:Choice>
    <mc:Fallback xmlns="">
      <p:transition xmlns:p14="http://schemas.microsoft.com/office/powerpoint/2010/main" spd="slow" advTm="13729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9"/>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19"/>
                </p:tgtEl>
              </p:cMediaNode>
            </p:audio>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Where </a:t>
            </a:r>
            <a:r>
              <a:rPr lang="en-US" dirty="0" err="1" smtClean="0"/>
              <a:t>Supercells</a:t>
            </a:r>
            <a:r>
              <a:rPr lang="en-US" dirty="0" smtClean="0"/>
              <a:t> Form</a:t>
            </a:r>
            <a:endParaRPr lang="en-US" dirty="0"/>
          </a:p>
        </p:txBody>
      </p:sp>
      <p:pic>
        <p:nvPicPr>
          <p:cNvPr id="3" name="Picture 2"/>
          <p:cNvPicPr>
            <a:picLocks noChangeAspect="1"/>
          </p:cNvPicPr>
          <p:nvPr/>
        </p:nvPicPr>
        <p:blipFill>
          <a:blip r:embed="rId3"/>
          <a:stretch>
            <a:fillRect/>
          </a:stretch>
        </p:blipFill>
        <p:spPr>
          <a:xfrm>
            <a:off x="479777" y="1812746"/>
            <a:ext cx="4114800" cy="3086100"/>
          </a:xfrm>
          <a:prstGeom prst="rect">
            <a:avLst/>
          </a:prstGeom>
        </p:spPr>
      </p:pic>
      <p:pic>
        <p:nvPicPr>
          <p:cNvPr id="4" name="Picture 3"/>
          <p:cNvPicPr>
            <a:picLocks noChangeAspect="1"/>
          </p:cNvPicPr>
          <p:nvPr/>
        </p:nvPicPr>
        <p:blipFill>
          <a:blip r:embed="rId4"/>
          <a:stretch>
            <a:fillRect/>
          </a:stretch>
        </p:blipFill>
        <p:spPr>
          <a:xfrm>
            <a:off x="4538133" y="1809751"/>
            <a:ext cx="4114800" cy="3086100"/>
          </a:xfrm>
          <a:prstGeom prst="rect">
            <a:avLst/>
          </a:prstGeom>
        </p:spPr>
      </p:pic>
      <p:sp>
        <p:nvSpPr>
          <p:cNvPr id="5" name="TextBox 4"/>
          <p:cNvSpPr txBox="1"/>
          <p:nvPr/>
        </p:nvSpPr>
        <p:spPr>
          <a:xfrm>
            <a:off x="1580444" y="5221111"/>
            <a:ext cx="5785556" cy="707886"/>
          </a:xfrm>
          <a:prstGeom prst="rect">
            <a:avLst/>
          </a:prstGeom>
          <a:noFill/>
        </p:spPr>
        <p:txBody>
          <a:bodyPr wrap="square" rtlCol="0">
            <a:spAutoFit/>
          </a:bodyPr>
          <a:lstStyle/>
          <a:p>
            <a:r>
              <a:rPr lang="en-US" sz="2000" dirty="0" smtClean="0"/>
              <a:t>Where </a:t>
            </a:r>
            <a:r>
              <a:rPr lang="en-US" sz="2000" dirty="0" err="1" smtClean="0"/>
              <a:t>supercell</a:t>
            </a:r>
            <a:r>
              <a:rPr lang="en-US" sz="2000" dirty="0" smtClean="0"/>
              <a:t> thunderstorms tend to form relative to dry line systems and Norwegian cyclone systems.</a:t>
            </a:r>
            <a:endParaRPr lang="en-US" sz="2000" dirty="0"/>
          </a:p>
        </p:txBody>
      </p:sp>
      <p:sp>
        <p:nvSpPr>
          <p:cNvPr id="6" name="TextBox 5"/>
          <p:cNvSpPr txBox="1"/>
          <p:nvPr/>
        </p:nvSpPr>
        <p:spPr>
          <a:xfrm>
            <a:off x="1379107" y="4021667"/>
            <a:ext cx="402674" cy="369332"/>
          </a:xfrm>
          <a:prstGeom prst="rect">
            <a:avLst/>
          </a:prstGeom>
          <a:noFill/>
        </p:spPr>
        <p:txBody>
          <a:bodyPr wrap="none" rtlCol="0">
            <a:spAutoFit/>
          </a:bodyPr>
          <a:lstStyle/>
          <a:p>
            <a:r>
              <a:rPr lang="en-US" b="1" dirty="0" err="1" smtClean="0"/>
              <a:t>cT</a:t>
            </a:r>
            <a:endParaRPr lang="en-US" b="1" dirty="0"/>
          </a:p>
        </p:txBody>
      </p:sp>
      <p:sp>
        <p:nvSpPr>
          <p:cNvPr id="7" name="TextBox 6"/>
          <p:cNvSpPr txBox="1"/>
          <p:nvPr/>
        </p:nvSpPr>
        <p:spPr>
          <a:xfrm>
            <a:off x="2829730" y="3158067"/>
            <a:ext cx="486732" cy="369332"/>
          </a:xfrm>
          <a:prstGeom prst="rect">
            <a:avLst/>
          </a:prstGeom>
          <a:noFill/>
        </p:spPr>
        <p:txBody>
          <a:bodyPr wrap="none" rtlCol="0">
            <a:spAutoFit/>
          </a:bodyPr>
          <a:lstStyle/>
          <a:p>
            <a:r>
              <a:rPr lang="en-US" b="1" dirty="0" err="1"/>
              <a:t>m</a:t>
            </a:r>
            <a:r>
              <a:rPr lang="en-US" b="1" dirty="0" err="1" smtClean="0"/>
              <a:t>T</a:t>
            </a:r>
            <a:endParaRPr lang="en-US" b="1" dirty="0"/>
          </a:p>
        </p:txBody>
      </p:sp>
      <p:sp>
        <p:nvSpPr>
          <p:cNvPr id="8" name="TextBox 7"/>
          <p:cNvSpPr txBox="1"/>
          <p:nvPr/>
        </p:nvSpPr>
        <p:spPr>
          <a:xfrm>
            <a:off x="967849" y="2973401"/>
            <a:ext cx="813932" cy="369332"/>
          </a:xfrm>
          <a:prstGeom prst="rect">
            <a:avLst/>
          </a:prstGeom>
          <a:noFill/>
        </p:spPr>
        <p:txBody>
          <a:bodyPr wrap="none" rtlCol="0">
            <a:spAutoFit/>
          </a:bodyPr>
          <a:lstStyle/>
          <a:p>
            <a:r>
              <a:rPr lang="en-US" b="1" dirty="0" err="1"/>
              <a:t>m</a:t>
            </a:r>
            <a:r>
              <a:rPr lang="en-US" b="1" dirty="0" err="1" smtClean="0"/>
              <a:t>P</a:t>
            </a:r>
            <a:r>
              <a:rPr lang="en-US" b="1" dirty="0" smtClean="0"/>
              <a:t>/</a:t>
            </a:r>
            <a:r>
              <a:rPr lang="en-US" b="1" dirty="0" err="1" smtClean="0"/>
              <a:t>cP</a:t>
            </a:r>
            <a:endParaRPr lang="en-US" b="1" dirty="0"/>
          </a:p>
        </p:txBody>
      </p:sp>
      <p:sp>
        <p:nvSpPr>
          <p:cNvPr id="9" name="TextBox 8"/>
          <p:cNvSpPr txBox="1"/>
          <p:nvPr/>
        </p:nvSpPr>
        <p:spPr>
          <a:xfrm>
            <a:off x="5085472" y="2955246"/>
            <a:ext cx="813932" cy="369332"/>
          </a:xfrm>
          <a:prstGeom prst="rect">
            <a:avLst/>
          </a:prstGeom>
          <a:noFill/>
        </p:spPr>
        <p:txBody>
          <a:bodyPr wrap="none" rtlCol="0">
            <a:spAutoFit/>
          </a:bodyPr>
          <a:lstStyle/>
          <a:p>
            <a:r>
              <a:rPr lang="en-US" b="1" dirty="0" err="1"/>
              <a:t>m</a:t>
            </a:r>
            <a:r>
              <a:rPr lang="en-US" b="1" dirty="0" err="1" smtClean="0"/>
              <a:t>P</a:t>
            </a:r>
            <a:r>
              <a:rPr lang="en-US" b="1" dirty="0" smtClean="0"/>
              <a:t>/</a:t>
            </a:r>
            <a:r>
              <a:rPr lang="en-US" b="1" dirty="0" err="1" smtClean="0"/>
              <a:t>cP</a:t>
            </a:r>
            <a:endParaRPr lang="en-US" b="1" dirty="0"/>
          </a:p>
        </p:txBody>
      </p:sp>
      <p:sp>
        <p:nvSpPr>
          <p:cNvPr id="12" name="TextBox 11"/>
          <p:cNvSpPr txBox="1"/>
          <p:nvPr/>
        </p:nvSpPr>
        <p:spPr>
          <a:xfrm>
            <a:off x="6848573" y="3126644"/>
            <a:ext cx="486732" cy="369332"/>
          </a:xfrm>
          <a:prstGeom prst="rect">
            <a:avLst/>
          </a:prstGeom>
          <a:noFill/>
        </p:spPr>
        <p:txBody>
          <a:bodyPr wrap="none" rtlCol="0">
            <a:spAutoFit/>
          </a:bodyPr>
          <a:lstStyle/>
          <a:p>
            <a:r>
              <a:rPr lang="en-US" b="1" dirty="0" err="1"/>
              <a:t>m</a:t>
            </a:r>
            <a:r>
              <a:rPr lang="en-US" b="1" dirty="0" err="1" smtClean="0"/>
              <a:t>T</a:t>
            </a:r>
            <a:endParaRPr lang="en-US" b="1" dirty="0"/>
          </a:p>
        </p:txBody>
      </p:sp>
    </p:spTree>
    <p:extLst>
      <p:ext uri="{BB962C8B-B14F-4D97-AF65-F5344CB8AC3E}">
        <p14:creationId xmlns:p14="http://schemas.microsoft.com/office/powerpoint/2010/main" val="255518731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lumMod val="85000"/>
          </a:schemeClr>
        </a:solidFill>
        <a:effectLst/>
      </p:bgPr>
    </p:bg>
    <p:spTree>
      <p:nvGrpSpPr>
        <p:cNvPr id="1" name=""/>
        <p:cNvGrpSpPr/>
        <p:nvPr/>
      </p:nvGrpSpPr>
      <p:grpSpPr>
        <a:xfrm>
          <a:off x="0" y="0"/>
          <a:ext cx="0" cy="0"/>
          <a:chOff x="0" y="0"/>
          <a:chExt cx="0" cy="0"/>
        </a:xfrm>
      </p:grpSpPr>
      <p:cxnSp>
        <p:nvCxnSpPr>
          <p:cNvPr id="15" name="Straight Arrow Connector 14"/>
          <p:cNvCxnSpPr/>
          <p:nvPr/>
        </p:nvCxnSpPr>
        <p:spPr>
          <a:xfrm rot="21300000" flipV="1">
            <a:off x="5969000" y="5321300"/>
            <a:ext cx="1676400" cy="1043197"/>
          </a:xfrm>
          <a:prstGeom prst="straightConnector1">
            <a:avLst/>
          </a:prstGeom>
          <a:ln w="57150" cmpd="sng">
            <a:solidFill>
              <a:srgbClr val="000000"/>
            </a:solidFill>
            <a:tailEnd type="arrow"/>
          </a:ln>
        </p:spPr>
        <p:style>
          <a:lnRef idx="2">
            <a:schemeClr val="accent1"/>
          </a:lnRef>
          <a:fillRef idx="0">
            <a:schemeClr val="accent1"/>
          </a:fillRef>
          <a:effectRef idx="1">
            <a:schemeClr val="accent1"/>
          </a:effectRef>
          <a:fontRef idx="minor">
            <a:schemeClr val="tx1"/>
          </a:fontRef>
        </p:style>
      </p:cxnSp>
      <p:sp>
        <p:nvSpPr>
          <p:cNvPr id="151554" name="Rectangle 2"/>
          <p:cNvSpPr>
            <a:spLocks noGrp="1" noChangeArrowheads="1"/>
          </p:cNvSpPr>
          <p:nvPr>
            <p:ph type="title"/>
          </p:nvPr>
        </p:nvSpPr>
        <p:spPr/>
        <p:txBody>
          <a:bodyPr/>
          <a:lstStyle/>
          <a:p>
            <a:pPr eaLnBrk="1" hangingPunct="1"/>
            <a:r>
              <a:rPr lang="en-US" b="1" dirty="0"/>
              <a:t>Where are Strongest Winds?</a:t>
            </a:r>
          </a:p>
        </p:txBody>
      </p:sp>
      <p:sp>
        <p:nvSpPr>
          <p:cNvPr id="151555" name="Rectangle 3"/>
          <p:cNvSpPr>
            <a:spLocks noGrp="1" noChangeArrowheads="1"/>
          </p:cNvSpPr>
          <p:nvPr>
            <p:ph type="body" sz="half" idx="2"/>
          </p:nvPr>
        </p:nvSpPr>
        <p:spPr>
          <a:xfrm>
            <a:off x="4749800" y="1447801"/>
            <a:ext cx="4140555" cy="4724928"/>
          </a:xfrm>
        </p:spPr>
        <p:txBody>
          <a:bodyPr>
            <a:normAutofit/>
          </a:bodyPr>
          <a:lstStyle/>
          <a:p>
            <a:pPr eaLnBrk="1" hangingPunct="1"/>
            <a:r>
              <a:rPr lang="en-US" sz="2400" b="1" dirty="0">
                <a:solidFill>
                  <a:srgbClr val="000000"/>
                </a:solidFill>
              </a:rPr>
              <a:t>Total </a:t>
            </a:r>
            <a:r>
              <a:rPr lang="en-US" sz="2400" b="1" dirty="0" smtClean="0">
                <a:solidFill>
                  <a:srgbClr val="000000"/>
                </a:solidFill>
              </a:rPr>
              <a:t>speed is the sum of</a:t>
            </a:r>
            <a:r>
              <a:rPr lang="en-US" sz="2400" b="1" dirty="0" smtClean="0">
                <a:solidFill>
                  <a:srgbClr val="FFCC00"/>
                </a:solidFill>
              </a:rPr>
              <a:t> </a:t>
            </a:r>
            <a:r>
              <a:rPr lang="en-US" sz="2400" b="1" u="sng" dirty="0" smtClean="0">
                <a:solidFill>
                  <a:srgbClr val="FF0000"/>
                </a:solidFill>
              </a:rPr>
              <a:t>rotational</a:t>
            </a:r>
            <a:r>
              <a:rPr lang="en-US" sz="2400" b="1" dirty="0" smtClean="0">
                <a:solidFill>
                  <a:srgbClr val="FF0000"/>
                </a:solidFill>
              </a:rPr>
              <a:t> </a:t>
            </a:r>
            <a:r>
              <a:rPr lang="en-US" sz="2400" b="1" dirty="0">
                <a:solidFill>
                  <a:srgbClr val="FF0000"/>
                </a:solidFill>
              </a:rPr>
              <a:t>velocity</a:t>
            </a:r>
            <a:r>
              <a:rPr lang="en-US" sz="2400" b="1" dirty="0">
                <a:solidFill>
                  <a:srgbClr val="FFCC00"/>
                </a:solidFill>
              </a:rPr>
              <a:t> </a:t>
            </a:r>
            <a:r>
              <a:rPr lang="en-US" sz="2400" b="1" dirty="0" smtClean="0">
                <a:solidFill>
                  <a:srgbClr val="FFCC00"/>
                </a:solidFill>
              </a:rPr>
              <a:t>           </a:t>
            </a:r>
            <a:r>
              <a:rPr lang="en-US" sz="2400" b="1" dirty="0" smtClean="0">
                <a:solidFill>
                  <a:srgbClr val="000000"/>
                </a:solidFill>
              </a:rPr>
              <a:t>(can exceed</a:t>
            </a:r>
            <a:r>
              <a:rPr lang="en-US" sz="2400" b="1" dirty="0" smtClean="0">
                <a:solidFill>
                  <a:srgbClr val="000000"/>
                </a:solidFill>
                <a:sym typeface="MT Symbol" pitchFamily="82" charset="2"/>
              </a:rPr>
              <a:t> 10</a:t>
            </a:r>
            <a:r>
              <a:rPr lang="en-US" sz="2400" b="1" dirty="0" smtClean="0">
                <a:solidFill>
                  <a:srgbClr val="000000"/>
                </a:solidFill>
              </a:rPr>
              <a:t>0 </a:t>
            </a:r>
            <a:r>
              <a:rPr lang="en-US" sz="2400" b="1" dirty="0" err="1">
                <a:solidFill>
                  <a:srgbClr val="000000"/>
                </a:solidFill>
              </a:rPr>
              <a:t>kts</a:t>
            </a:r>
            <a:r>
              <a:rPr lang="en-US" sz="2400" b="1" dirty="0">
                <a:solidFill>
                  <a:srgbClr val="000000"/>
                </a:solidFill>
              </a:rPr>
              <a:t>) </a:t>
            </a:r>
            <a:r>
              <a:rPr lang="en-US" sz="2400" b="1" dirty="0" smtClean="0">
                <a:solidFill>
                  <a:srgbClr val="000000"/>
                </a:solidFill>
              </a:rPr>
              <a:t>        				</a:t>
            </a:r>
            <a:r>
              <a:rPr lang="en-US" sz="3600" b="1" dirty="0" smtClean="0">
                <a:solidFill>
                  <a:srgbClr val="000000"/>
                </a:solidFill>
              </a:rPr>
              <a:t>+</a:t>
            </a:r>
            <a:r>
              <a:rPr lang="en-US" sz="2400" b="1" dirty="0" smtClean="0">
                <a:solidFill>
                  <a:srgbClr val="000000"/>
                </a:solidFill>
              </a:rPr>
              <a:t>                       </a:t>
            </a:r>
            <a:r>
              <a:rPr lang="en-US" sz="2400" b="1" u="sng" dirty="0" smtClean="0">
                <a:solidFill>
                  <a:srgbClr val="FF0000"/>
                </a:solidFill>
              </a:rPr>
              <a:t>translational</a:t>
            </a:r>
            <a:r>
              <a:rPr lang="en-US" sz="2400" b="1" dirty="0" smtClean="0">
                <a:solidFill>
                  <a:srgbClr val="FF0000"/>
                </a:solidFill>
              </a:rPr>
              <a:t> </a:t>
            </a:r>
            <a:r>
              <a:rPr lang="en-US" sz="2400" b="1" dirty="0">
                <a:solidFill>
                  <a:srgbClr val="FF0000"/>
                </a:solidFill>
              </a:rPr>
              <a:t>velocity </a:t>
            </a:r>
            <a:r>
              <a:rPr lang="en-US" sz="2400" b="1" dirty="0" smtClean="0">
                <a:solidFill>
                  <a:srgbClr val="FF0000"/>
                </a:solidFill>
              </a:rPr>
              <a:t>      </a:t>
            </a:r>
            <a:r>
              <a:rPr lang="en-US" sz="2400" b="1" dirty="0" smtClean="0">
                <a:solidFill>
                  <a:srgbClr val="000000"/>
                </a:solidFill>
              </a:rPr>
              <a:t>(</a:t>
            </a:r>
            <a:r>
              <a:rPr lang="en-US" sz="2400" b="1" dirty="0" smtClean="0">
                <a:solidFill>
                  <a:srgbClr val="000000"/>
                </a:solidFill>
                <a:sym typeface="MT Symbol" pitchFamily="82" charset="2"/>
              </a:rPr>
              <a:t>can exceed 5</a:t>
            </a:r>
            <a:r>
              <a:rPr lang="en-US" sz="2400" b="1" dirty="0" smtClean="0">
                <a:solidFill>
                  <a:srgbClr val="000000"/>
                </a:solidFill>
              </a:rPr>
              <a:t>0 </a:t>
            </a:r>
            <a:r>
              <a:rPr lang="en-US" sz="2400" b="1" dirty="0" err="1" smtClean="0">
                <a:solidFill>
                  <a:srgbClr val="000000"/>
                </a:solidFill>
              </a:rPr>
              <a:t>kts</a:t>
            </a:r>
            <a:r>
              <a:rPr lang="en-US" sz="2400" b="1" dirty="0" smtClean="0">
                <a:solidFill>
                  <a:srgbClr val="000000"/>
                </a:solidFill>
              </a:rPr>
              <a:t>)</a:t>
            </a:r>
            <a:endParaRPr lang="en-US" sz="2400" b="1" dirty="0">
              <a:solidFill>
                <a:srgbClr val="000000"/>
              </a:solidFill>
            </a:endParaRPr>
          </a:p>
          <a:p>
            <a:pPr eaLnBrk="1" hangingPunct="1"/>
            <a:r>
              <a:rPr lang="en-US" sz="2400" b="1" dirty="0" smtClean="0">
                <a:solidFill>
                  <a:srgbClr val="000000"/>
                </a:solidFill>
              </a:rPr>
              <a:t>Helps explain asymmetric damage pattern </a:t>
            </a:r>
            <a:r>
              <a:rPr lang="en-US" sz="2400" b="1" dirty="0">
                <a:solidFill>
                  <a:srgbClr val="000000"/>
                </a:solidFill>
              </a:rPr>
              <a:t>along tornado path </a:t>
            </a:r>
          </a:p>
        </p:txBody>
      </p:sp>
      <p:sp>
        <p:nvSpPr>
          <p:cNvPr id="151556" name="Text Box 5"/>
          <p:cNvSpPr txBox="1">
            <a:spLocks noChangeArrowheads="1"/>
          </p:cNvSpPr>
          <p:nvPr/>
        </p:nvSpPr>
        <p:spPr bwMode="auto">
          <a:xfrm>
            <a:off x="457200" y="5668963"/>
            <a:ext cx="1828800" cy="274637"/>
          </a:xfrm>
          <a:prstGeom prst="rect">
            <a:avLst/>
          </a:prstGeom>
          <a:noFill/>
          <a:ln w="9525">
            <a:noFill/>
            <a:miter lim="800000"/>
            <a:headEnd/>
            <a:tailEnd/>
          </a:ln>
        </p:spPr>
        <p:txBody>
          <a:bodyPr>
            <a:prstTxWarp prst="textNoShape">
              <a:avLst/>
            </a:prstTxWarp>
            <a:spAutoFit/>
          </a:bodyPr>
          <a:lstStyle/>
          <a:p>
            <a:pPr defTabSz="914400" fontAlgn="base">
              <a:spcBef>
                <a:spcPct val="50000"/>
              </a:spcBef>
              <a:spcAft>
                <a:spcPct val="0"/>
              </a:spcAft>
            </a:pPr>
            <a:r>
              <a:rPr lang="en-US" sz="1200" b="1">
                <a:solidFill>
                  <a:srgbClr val="FFCC00"/>
                </a:solidFill>
                <a:latin typeface="Times New Roman" pitchFamily="-84" charset="0"/>
                <a:ea typeface="Arial" pitchFamily="-84" charset="0"/>
                <a:cs typeface="Arial" pitchFamily="-84" charset="0"/>
              </a:rPr>
              <a:t>Ahrens Fig. 10.27</a:t>
            </a:r>
          </a:p>
        </p:txBody>
      </p:sp>
      <p:pic>
        <p:nvPicPr>
          <p:cNvPr id="2" name="ClipArt Placeholder 1"/>
          <p:cNvPicPr>
            <a:picLocks noGrp="1" noChangeAspect="1"/>
          </p:cNvPicPr>
          <p:nvPr>
            <p:ph type="clipArt" sz="half" idx="1"/>
          </p:nvPr>
        </p:nvPicPr>
        <p:blipFill rotWithShape="1">
          <a:blip r:embed="rId5" cstate="screen">
            <a:extLst>
              <a:ext uri="{28A0092B-C50C-407E-A947-70E740481C1C}">
                <a14:useLocalDpi xmlns:a14="http://schemas.microsoft.com/office/drawing/2010/main"/>
              </a:ext>
            </a:extLst>
          </a:blip>
          <a:srcRect t="1291" b="3252"/>
          <a:stretch/>
        </p:blipFill>
        <p:spPr>
          <a:xfrm>
            <a:off x="309163" y="1485900"/>
            <a:ext cx="4347503" cy="4774050"/>
          </a:xfrm>
        </p:spPr>
      </p:pic>
      <p:sp>
        <p:nvSpPr>
          <p:cNvPr id="5" name="TextBox 4"/>
          <p:cNvSpPr txBox="1"/>
          <p:nvPr/>
        </p:nvSpPr>
        <p:spPr>
          <a:xfrm>
            <a:off x="495300" y="6248400"/>
            <a:ext cx="4002192" cy="369332"/>
          </a:xfrm>
          <a:prstGeom prst="rect">
            <a:avLst/>
          </a:prstGeom>
          <a:noFill/>
        </p:spPr>
        <p:txBody>
          <a:bodyPr wrap="none" rtlCol="0">
            <a:spAutoFit/>
          </a:bodyPr>
          <a:lstStyle/>
          <a:p>
            <a:pPr algn="ctr"/>
            <a:r>
              <a:rPr lang="en-US" dirty="0" smtClean="0"/>
              <a:t>Most tornadoes rotate counterclockwise</a:t>
            </a:r>
            <a:endParaRPr lang="en-US" dirty="0"/>
          </a:p>
        </p:txBody>
      </p:sp>
      <p:grpSp>
        <p:nvGrpSpPr>
          <p:cNvPr id="10" name="Group 9"/>
          <p:cNvGrpSpPr/>
          <p:nvPr/>
        </p:nvGrpSpPr>
        <p:grpSpPr>
          <a:xfrm>
            <a:off x="6112934" y="5211128"/>
            <a:ext cx="1376385" cy="1369933"/>
            <a:chOff x="7188201" y="5061348"/>
            <a:chExt cx="1376385" cy="1369933"/>
          </a:xfrm>
        </p:grpSpPr>
        <p:grpSp>
          <p:nvGrpSpPr>
            <p:cNvPr id="8" name="Group 7"/>
            <p:cNvGrpSpPr/>
            <p:nvPr/>
          </p:nvGrpSpPr>
          <p:grpSpPr>
            <a:xfrm>
              <a:off x="7188201" y="5061348"/>
              <a:ext cx="1376385" cy="1369933"/>
              <a:chOff x="7188200" y="5061348"/>
              <a:chExt cx="1549755" cy="1546860"/>
            </a:xfrm>
          </p:grpSpPr>
          <p:sp>
            <p:nvSpPr>
              <p:cNvPr id="4" name="Donut 3"/>
              <p:cNvSpPr/>
              <p:nvPr/>
            </p:nvSpPr>
            <p:spPr>
              <a:xfrm>
                <a:off x="7277100" y="5145459"/>
                <a:ext cx="1371600" cy="1371600"/>
              </a:xfrm>
              <a:prstGeom prst="donut">
                <a:avLst>
                  <a:gd name="adj" fmla="val 2778"/>
                </a:avLst>
              </a:prstGeom>
              <a:solidFill>
                <a:schemeClr val="tx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ndParaRPr>
              </a:p>
            </p:txBody>
          </p:sp>
          <p:sp>
            <p:nvSpPr>
              <p:cNvPr id="7" name="Half Frame 6"/>
              <p:cNvSpPr/>
              <p:nvPr/>
            </p:nvSpPr>
            <p:spPr>
              <a:xfrm>
                <a:off x="7924800" y="5061348"/>
                <a:ext cx="228600" cy="228600"/>
              </a:xfrm>
              <a:prstGeom prst="halfFrame">
                <a:avLst/>
              </a:prstGeom>
              <a:solidFill>
                <a:schemeClr val="tx1"/>
              </a:solidFill>
              <a:ln>
                <a:noFill/>
              </a:ln>
              <a:effectLst/>
              <a:scene3d>
                <a:camera prst="orthographicFront">
                  <a:rot lat="0" lon="0" rev="270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ndParaRPr>
              </a:p>
            </p:txBody>
          </p:sp>
          <p:sp>
            <p:nvSpPr>
              <p:cNvPr id="11" name="Half Frame 10"/>
              <p:cNvSpPr/>
              <p:nvPr/>
            </p:nvSpPr>
            <p:spPr>
              <a:xfrm>
                <a:off x="7778750" y="6379608"/>
                <a:ext cx="228600" cy="228600"/>
              </a:xfrm>
              <a:prstGeom prst="halfFrame">
                <a:avLst/>
              </a:prstGeom>
              <a:solidFill>
                <a:schemeClr val="tx1"/>
              </a:solidFill>
              <a:ln>
                <a:noFill/>
              </a:ln>
              <a:effectLst/>
              <a:scene3d>
                <a:camera prst="orthographicFront">
                  <a:rot lat="0" lon="0" rev="1350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ndParaRPr>
              </a:p>
            </p:txBody>
          </p:sp>
          <p:sp>
            <p:nvSpPr>
              <p:cNvPr id="12" name="Half Frame 11"/>
              <p:cNvSpPr/>
              <p:nvPr/>
            </p:nvSpPr>
            <p:spPr>
              <a:xfrm>
                <a:off x="7188200" y="5630308"/>
                <a:ext cx="228600" cy="228600"/>
              </a:xfrm>
              <a:prstGeom prst="halfFrame">
                <a:avLst/>
              </a:prstGeom>
              <a:solidFill>
                <a:schemeClr val="tx1"/>
              </a:solidFill>
              <a:ln>
                <a:noFill/>
              </a:ln>
              <a:effectLst/>
              <a:scene3d>
                <a:camera prst="orthographicFront">
                  <a:rot lat="0" lon="0" rev="810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ndParaRPr>
              </a:p>
            </p:txBody>
          </p:sp>
          <p:sp>
            <p:nvSpPr>
              <p:cNvPr id="13" name="Half Frame 12"/>
              <p:cNvSpPr/>
              <p:nvPr/>
            </p:nvSpPr>
            <p:spPr>
              <a:xfrm>
                <a:off x="8509355" y="5782999"/>
                <a:ext cx="228600" cy="228600"/>
              </a:xfrm>
              <a:prstGeom prst="halfFrame">
                <a:avLst/>
              </a:prstGeom>
              <a:solidFill>
                <a:schemeClr val="tx1"/>
              </a:solidFill>
              <a:ln>
                <a:noFill/>
              </a:ln>
              <a:effectLst/>
              <a:scene3d>
                <a:camera prst="orthographicFront">
                  <a:rot lat="0" lon="0" rev="1890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ndParaRPr>
              </a:p>
            </p:txBody>
          </p:sp>
        </p:grpSp>
        <p:sp>
          <p:nvSpPr>
            <p:cNvPr id="9" name="Oval 8"/>
            <p:cNvSpPr/>
            <p:nvPr/>
          </p:nvSpPr>
          <p:spPr>
            <a:xfrm>
              <a:off x="7784486" y="5656263"/>
              <a:ext cx="192024" cy="182880"/>
            </a:xfrm>
            <a:prstGeom prst="ellipse">
              <a:avLst/>
            </a:prstGeom>
            <a:solidFill>
              <a:schemeClr val="tx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sp>
        <p:nvSpPr>
          <p:cNvPr id="16" name="TextBox 15"/>
          <p:cNvSpPr txBox="1"/>
          <p:nvPr/>
        </p:nvSpPr>
        <p:spPr>
          <a:xfrm>
            <a:off x="7141633" y="6211729"/>
            <a:ext cx="703200" cy="523220"/>
          </a:xfrm>
          <a:prstGeom prst="rect">
            <a:avLst/>
          </a:prstGeom>
          <a:noFill/>
        </p:spPr>
        <p:txBody>
          <a:bodyPr wrap="none" rtlCol="0">
            <a:spAutoFit/>
          </a:bodyPr>
          <a:lstStyle/>
          <a:p>
            <a:pPr algn="ctr"/>
            <a:r>
              <a:rPr lang="en-US" sz="1400" dirty="0" smtClean="0"/>
              <a:t>Fastest</a:t>
            </a:r>
          </a:p>
          <a:p>
            <a:pPr algn="ctr"/>
            <a:r>
              <a:rPr lang="en-US" sz="1400" dirty="0" smtClean="0"/>
              <a:t>winds</a:t>
            </a:r>
            <a:endParaRPr lang="en-US" sz="1400" dirty="0"/>
          </a:p>
        </p:txBody>
      </p:sp>
      <p:sp>
        <p:nvSpPr>
          <p:cNvPr id="20" name="TextBox 19"/>
          <p:cNvSpPr txBox="1"/>
          <p:nvPr/>
        </p:nvSpPr>
        <p:spPr>
          <a:xfrm>
            <a:off x="5695130" y="5123015"/>
            <a:ext cx="751064" cy="523220"/>
          </a:xfrm>
          <a:prstGeom prst="rect">
            <a:avLst/>
          </a:prstGeom>
          <a:noFill/>
        </p:spPr>
        <p:txBody>
          <a:bodyPr wrap="none" rtlCol="0">
            <a:spAutoFit/>
          </a:bodyPr>
          <a:lstStyle/>
          <a:p>
            <a:pPr algn="ctr"/>
            <a:r>
              <a:rPr lang="en-US" sz="1400" dirty="0" smtClean="0"/>
              <a:t>Slowest</a:t>
            </a:r>
          </a:p>
          <a:p>
            <a:r>
              <a:rPr lang="en-US" sz="1400" dirty="0" smtClean="0"/>
              <a:t>winds</a:t>
            </a:r>
            <a:endParaRPr lang="en-US" sz="1400" dirty="0"/>
          </a:p>
        </p:txBody>
      </p:sp>
      <p:pic>
        <p:nvPicPr>
          <p:cNvPr id="17" name="Sound 16">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8178800" y="5892800"/>
            <a:ext cx="812800" cy="812800"/>
          </a:xfrm>
          <a:prstGeom prst="rect">
            <a:avLst/>
          </a:prstGeom>
        </p:spPr>
      </p:pic>
    </p:spTree>
    <p:extLst>
      <p:ext uri="{BB962C8B-B14F-4D97-AF65-F5344CB8AC3E}">
        <p14:creationId xmlns:p14="http://schemas.microsoft.com/office/powerpoint/2010/main" val="77188734"/>
      </p:ext>
    </p:extLst>
  </p:cSld>
  <p:clrMapOvr>
    <a:masterClrMapping/>
  </p:clrMapOvr>
  <p:transition advTm="106006"/>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7"/>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17"/>
                </p:tgtEl>
              </p:cMediaNode>
            </p:audio>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5"/>
          <p:cNvSpPr>
            <a:spLocks noGrp="1"/>
          </p:cNvSpPr>
          <p:nvPr>
            <p:ph idx="1"/>
          </p:nvPr>
        </p:nvSpPr>
        <p:spPr>
          <a:xfrm>
            <a:off x="1411110" y="1063978"/>
            <a:ext cx="6477001" cy="4525963"/>
          </a:xfrm>
        </p:spPr>
        <p:txBody>
          <a:bodyPr>
            <a:normAutofit/>
          </a:bodyPr>
          <a:lstStyle/>
          <a:p>
            <a:pPr marL="0" indent="0">
              <a:buNone/>
            </a:pPr>
            <a:r>
              <a:rPr lang="en-US" b="1" dirty="0"/>
              <a:t>What is the fastest surface wind speed for a tornado ever measured?</a:t>
            </a:r>
          </a:p>
          <a:p>
            <a:pPr marL="914400" lvl="1" indent="-514350">
              <a:buFont typeface="+mj-lt"/>
              <a:buAutoNum type="alphaLcParenR"/>
            </a:pPr>
            <a:r>
              <a:rPr lang="en-US" sz="3200" b="1" dirty="0" smtClean="0"/>
              <a:t>75 mph</a:t>
            </a:r>
          </a:p>
          <a:p>
            <a:pPr marL="914400" lvl="1" indent="-514350">
              <a:buFont typeface="+mj-lt"/>
              <a:buAutoNum type="alphaLcParenR"/>
            </a:pPr>
            <a:r>
              <a:rPr lang="en-US" sz="3200" b="1" dirty="0"/>
              <a:t>2</a:t>
            </a:r>
            <a:r>
              <a:rPr lang="en-US" sz="3200" b="1" dirty="0" smtClean="0"/>
              <a:t>05 mph</a:t>
            </a:r>
          </a:p>
          <a:p>
            <a:pPr marL="914400" lvl="1" indent="-514350">
              <a:buFont typeface="+mj-lt"/>
              <a:buAutoNum type="alphaLcParenR"/>
            </a:pPr>
            <a:r>
              <a:rPr lang="en-US" sz="3200" b="1" dirty="0" smtClean="0"/>
              <a:t>295 mph</a:t>
            </a:r>
          </a:p>
          <a:p>
            <a:pPr marL="914400" lvl="1" indent="-514350">
              <a:buFont typeface="+mj-lt"/>
              <a:buAutoNum type="alphaLcParenR"/>
            </a:pPr>
            <a:r>
              <a:rPr lang="en-US" sz="3200" b="1" dirty="0" smtClean="0"/>
              <a:t>770 mph</a:t>
            </a:r>
          </a:p>
        </p:txBody>
      </p:sp>
      <p:pic>
        <p:nvPicPr>
          <p:cNvPr id="2" name="Sound 1">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8178800" y="5892800"/>
            <a:ext cx="812800" cy="812800"/>
          </a:xfrm>
          <a:prstGeom prst="rect">
            <a:avLst/>
          </a:prstGeom>
        </p:spPr>
      </p:pic>
    </p:spTree>
    <p:extLst>
      <p:ext uri="{BB962C8B-B14F-4D97-AF65-F5344CB8AC3E}">
        <p14:creationId xmlns:p14="http://schemas.microsoft.com/office/powerpoint/2010/main" val="4219396581"/>
      </p:ext>
    </p:extLst>
  </p:cSld>
  <p:clrMapOvr>
    <a:masterClrMapping/>
  </p:clrMapOvr>
  <mc:AlternateContent xmlns:mc="http://schemas.openxmlformats.org/markup-compatibility/2006" xmlns:p14="http://schemas.microsoft.com/office/powerpoint/2010/main">
    <mc:Choice Requires="p14">
      <p:transition spd="slow" p14:dur="2000" advTm="27199"/>
    </mc:Choice>
    <mc:Fallback xmlns="">
      <p:transition xmlns:p14="http://schemas.microsoft.com/office/powerpoint/2010/main" spd="slow" advTm="27199"/>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2"/>
                </p:tgtEl>
              </p:cMediaNode>
            </p:audio>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5"/>
          <p:cNvSpPr>
            <a:spLocks noGrp="1"/>
          </p:cNvSpPr>
          <p:nvPr>
            <p:ph idx="1"/>
          </p:nvPr>
        </p:nvSpPr>
        <p:spPr>
          <a:xfrm>
            <a:off x="1411110" y="1063978"/>
            <a:ext cx="6678790" cy="4525963"/>
          </a:xfrm>
        </p:spPr>
        <p:txBody>
          <a:bodyPr>
            <a:normAutofit/>
          </a:bodyPr>
          <a:lstStyle/>
          <a:p>
            <a:pPr marL="0" indent="0">
              <a:buNone/>
            </a:pPr>
            <a:r>
              <a:rPr lang="en-US" b="1" dirty="0" smtClean="0"/>
              <a:t>What is the fastest surface wind speed for a tornado ever measured?</a:t>
            </a:r>
          </a:p>
          <a:p>
            <a:pPr marL="914400" lvl="1" indent="-514350">
              <a:buFont typeface="+mj-lt"/>
              <a:buAutoNum type="alphaLcParenR"/>
            </a:pPr>
            <a:r>
              <a:rPr lang="en-US" sz="3200" b="1" dirty="0" smtClean="0"/>
              <a:t>75 mph</a:t>
            </a:r>
          </a:p>
          <a:p>
            <a:pPr marL="914400" lvl="1" indent="-514350">
              <a:buFont typeface="+mj-lt"/>
              <a:buAutoNum type="alphaLcParenR"/>
            </a:pPr>
            <a:r>
              <a:rPr lang="en-US" sz="3200" b="1" dirty="0"/>
              <a:t>2</a:t>
            </a:r>
            <a:r>
              <a:rPr lang="en-US" sz="3200" b="1" dirty="0" smtClean="0"/>
              <a:t>05 mph</a:t>
            </a:r>
          </a:p>
          <a:p>
            <a:pPr marL="914400" lvl="1" indent="-514350">
              <a:buFont typeface="+mj-lt"/>
              <a:buAutoNum type="alphaLcParenR"/>
            </a:pPr>
            <a:r>
              <a:rPr lang="en-US" sz="3200" b="1" dirty="0" smtClean="0">
                <a:solidFill>
                  <a:srgbClr val="FF0000"/>
                </a:solidFill>
              </a:rPr>
              <a:t>295 mph (5-31-2013 El Reno OK)</a:t>
            </a:r>
            <a:r>
              <a:rPr lang="en-US" sz="3200" b="1" baseline="30000" dirty="0" smtClean="0"/>
              <a:t>1</a:t>
            </a:r>
            <a:endParaRPr lang="en-US" sz="3200" b="1" dirty="0" smtClean="0"/>
          </a:p>
          <a:p>
            <a:pPr marL="914400" lvl="1" indent="-514350">
              <a:buFont typeface="+mj-lt"/>
              <a:buAutoNum type="alphaLcParenR"/>
            </a:pPr>
            <a:r>
              <a:rPr lang="en-US" sz="3200" b="1" dirty="0" smtClean="0"/>
              <a:t>770 mph</a:t>
            </a:r>
          </a:p>
        </p:txBody>
      </p:sp>
      <p:sp>
        <p:nvSpPr>
          <p:cNvPr id="2" name="TextBox 1"/>
          <p:cNvSpPr txBox="1"/>
          <p:nvPr/>
        </p:nvSpPr>
        <p:spPr>
          <a:xfrm>
            <a:off x="130552" y="6292334"/>
            <a:ext cx="8824539" cy="369332"/>
          </a:xfrm>
          <a:prstGeom prst="rect">
            <a:avLst/>
          </a:prstGeom>
          <a:noFill/>
        </p:spPr>
        <p:txBody>
          <a:bodyPr wrap="none" rtlCol="0">
            <a:spAutoFit/>
          </a:bodyPr>
          <a:lstStyle/>
          <a:p>
            <a:pPr algn="ctr"/>
            <a:r>
              <a:rPr lang="en-US" baseline="30000" dirty="0" smtClean="0"/>
              <a:t>1</a:t>
            </a:r>
            <a:r>
              <a:rPr lang="en-US" dirty="0"/>
              <a:t> </a:t>
            </a:r>
            <a:r>
              <a:rPr lang="en-US" dirty="0" smtClean="0">
                <a:hlinkClick r:id="rId4"/>
              </a:rPr>
              <a:t>https://weather.com/storms/severe/news/2018-04-10-most-extreme-winds-earth-surface</a:t>
            </a:r>
            <a:endParaRPr lang="en-US" baseline="30000" dirty="0"/>
          </a:p>
        </p:txBody>
      </p:sp>
      <p:pic>
        <p:nvPicPr>
          <p:cNvPr id="3" name="Sound 2">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8178800" y="5892800"/>
            <a:ext cx="812800" cy="812800"/>
          </a:xfrm>
          <a:prstGeom prst="rect">
            <a:avLst/>
          </a:prstGeom>
        </p:spPr>
      </p:pic>
    </p:spTree>
    <p:extLst>
      <p:ext uri="{BB962C8B-B14F-4D97-AF65-F5344CB8AC3E}">
        <p14:creationId xmlns:p14="http://schemas.microsoft.com/office/powerpoint/2010/main" val="3910817627"/>
      </p:ext>
    </p:extLst>
  </p:cSld>
  <p:clrMapOvr>
    <a:masterClrMapping/>
  </p:clrMapOvr>
  <mc:AlternateContent xmlns:mc="http://schemas.openxmlformats.org/markup-compatibility/2006" xmlns:p14="http://schemas.microsoft.com/office/powerpoint/2010/main">
    <mc:Choice Requires="p14">
      <p:transition spd="slow" p14:dur="2000" advTm="31182"/>
    </mc:Choice>
    <mc:Fallback xmlns="">
      <p:transition xmlns:p14="http://schemas.microsoft.com/office/powerpoint/2010/main" spd="slow" advTm="31182"/>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3"/>
                </p:tgtEl>
              </p:cMediaNode>
            </p:audio>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2"/>
          <p:cNvSpPr>
            <a:spLocks noGrp="1" noChangeArrowheads="1"/>
          </p:cNvSpPr>
          <p:nvPr>
            <p:ph type="title"/>
          </p:nvPr>
        </p:nvSpPr>
        <p:spPr/>
        <p:txBody>
          <a:bodyPr>
            <a:normAutofit fontScale="90000"/>
          </a:bodyPr>
          <a:lstStyle/>
          <a:p>
            <a:pPr eaLnBrk="1" hangingPunct="1"/>
            <a:r>
              <a:rPr lang="en-US" b="1">
                <a:solidFill>
                  <a:schemeClr val="tx1"/>
                </a:solidFill>
              </a:rPr>
              <a:t>Tornado Classification</a:t>
            </a:r>
            <a:br>
              <a:rPr lang="en-US" b="1">
                <a:solidFill>
                  <a:schemeClr val="tx1"/>
                </a:solidFill>
              </a:rPr>
            </a:br>
            <a:r>
              <a:rPr lang="en-US" sz="3600" b="1">
                <a:solidFill>
                  <a:schemeClr val="tx1"/>
                </a:solidFill>
              </a:rPr>
              <a:t>(Classified by Maximum Winds)</a:t>
            </a:r>
          </a:p>
        </p:txBody>
      </p:sp>
      <p:graphicFrame>
        <p:nvGraphicFramePr>
          <p:cNvPr id="135763" name="Group 595"/>
          <p:cNvGraphicFramePr>
            <a:graphicFrameLocks noGrp="1"/>
          </p:cNvGraphicFramePr>
          <p:nvPr>
            <p:ph type="tbl" idx="1"/>
            <p:extLst>
              <p:ext uri="{D42A27DB-BD31-4B8C-83A1-F6EECF244321}">
                <p14:modId xmlns:p14="http://schemas.microsoft.com/office/powerpoint/2010/main" val="4245273620"/>
              </p:ext>
            </p:extLst>
          </p:nvPr>
        </p:nvGraphicFramePr>
        <p:xfrm>
          <a:off x="609600" y="1905000"/>
          <a:ext cx="8077200" cy="4648200"/>
        </p:xfrm>
        <a:graphic>
          <a:graphicData uri="http://schemas.openxmlformats.org/drawingml/2006/table">
            <a:tbl>
              <a:tblPr/>
              <a:tblGrid>
                <a:gridCol w="1108075"/>
                <a:gridCol w="1504950"/>
                <a:gridCol w="1979613"/>
                <a:gridCol w="3484562"/>
              </a:tblGrid>
              <a:tr h="533400">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b="1" i="0" u="none" strike="noStrike" cap="none" normalizeH="0" baseline="0">
                          <a:ln>
                            <a:noFill/>
                          </a:ln>
                          <a:solidFill>
                            <a:srgbClr val="000000"/>
                          </a:solidFill>
                          <a:effectLst/>
                          <a:latin typeface="Arial" charset="0"/>
                          <a:ea typeface="Arial" charset="0"/>
                          <a:cs typeface="Arial" charset="0"/>
                        </a:rPr>
                        <a:t>Scale</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000" b="1" i="0" u="none" strike="noStrike" cap="none" normalizeH="0" baseline="0">
                          <a:ln>
                            <a:noFill/>
                          </a:ln>
                          <a:solidFill>
                            <a:srgbClr val="000000"/>
                          </a:solidFill>
                          <a:effectLst/>
                          <a:latin typeface="Arial" charset="0"/>
                          <a:ea typeface="Arial" charset="0"/>
                          <a:cs typeface="Arial" charset="0"/>
                        </a:rPr>
                        <a:t>Category</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000" b="1" i="0" u="none" strike="noStrike" cap="none" normalizeH="0" baseline="0">
                          <a:ln>
                            <a:noFill/>
                          </a:ln>
                          <a:solidFill>
                            <a:srgbClr val="000000"/>
                          </a:solidFill>
                          <a:effectLst/>
                          <a:latin typeface="Arial" charset="0"/>
                          <a:ea typeface="Arial" charset="0"/>
                          <a:cs typeface="Arial" charset="0"/>
                        </a:rPr>
                        <a:t>Speed (mph)</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1" i="0" u="none" strike="noStrike" cap="none" normalizeH="0" baseline="0" dirty="0">
                          <a:ln>
                            <a:noFill/>
                          </a:ln>
                          <a:solidFill>
                            <a:srgbClr val="000000"/>
                          </a:solidFill>
                          <a:effectLst/>
                          <a:latin typeface="Arial" charset="0"/>
                          <a:ea typeface="Arial" charset="0"/>
                          <a:cs typeface="Arial" charset="0"/>
                        </a:rPr>
                        <a:t>     Damage</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685800">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000" b="1" i="0" u="none" strike="noStrike" cap="none" normalizeH="0" baseline="0" dirty="0">
                          <a:ln>
                            <a:noFill/>
                          </a:ln>
                          <a:solidFill>
                            <a:srgbClr val="000000"/>
                          </a:solidFill>
                          <a:effectLst/>
                          <a:latin typeface="Arial" charset="0"/>
                          <a:ea typeface="Arial" charset="0"/>
                          <a:cs typeface="Arial" charset="0"/>
                        </a:rPr>
                        <a:t>EF0</a:t>
                      </a: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000" b="1" i="0" u="none" strike="noStrike" cap="none" normalizeH="0" baseline="0" dirty="0">
                          <a:ln>
                            <a:noFill/>
                          </a:ln>
                          <a:solidFill>
                            <a:srgbClr val="000000"/>
                          </a:solidFill>
                          <a:effectLst/>
                          <a:latin typeface="Arial" charset="0"/>
                          <a:ea typeface="Arial" charset="0"/>
                          <a:cs typeface="Arial" charset="0"/>
                        </a:rPr>
                        <a:t>Weak</a:t>
                      </a: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000" b="1" i="0" u="none" strike="noStrike" cap="none" normalizeH="0" baseline="0">
                          <a:ln>
                            <a:noFill/>
                          </a:ln>
                          <a:solidFill>
                            <a:srgbClr val="000000"/>
                          </a:solidFill>
                          <a:effectLst/>
                          <a:latin typeface="Arial" charset="0"/>
                          <a:ea typeface="Arial" charset="0"/>
                          <a:cs typeface="Arial" charset="0"/>
                        </a:rPr>
                        <a:t>65-85</a:t>
                      </a: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800" b="1" i="0" u="none" strike="noStrike" cap="none" normalizeH="0" baseline="0">
                          <a:ln>
                            <a:noFill/>
                          </a:ln>
                          <a:solidFill>
                            <a:srgbClr val="000000"/>
                          </a:solidFill>
                          <a:effectLst/>
                          <a:latin typeface="Arial" charset="0"/>
                          <a:ea typeface="Arial" charset="0"/>
                          <a:cs typeface="Arial" charset="0"/>
                        </a:rPr>
                        <a:t>tree branches broken,        sign boards damaged</a:t>
                      </a: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685800">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000" b="1" i="0" u="none" strike="noStrike" cap="none" normalizeH="0" baseline="0">
                          <a:ln>
                            <a:noFill/>
                          </a:ln>
                          <a:solidFill>
                            <a:srgbClr val="000000"/>
                          </a:solidFill>
                          <a:effectLst/>
                          <a:latin typeface="Arial" charset="0"/>
                          <a:ea typeface="Arial" charset="0"/>
                          <a:cs typeface="Arial" charset="0"/>
                        </a:rPr>
                        <a:t>EF1</a:t>
                      </a: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000" b="1" i="0" u="none" strike="noStrike" cap="none" normalizeH="0" baseline="0">
                          <a:ln>
                            <a:noFill/>
                          </a:ln>
                          <a:solidFill>
                            <a:srgbClr val="000000"/>
                          </a:solidFill>
                          <a:effectLst/>
                          <a:latin typeface="Arial" charset="0"/>
                          <a:ea typeface="Arial" charset="0"/>
                          <a:cs typeface="Arial" charset="0"/>
                        </a:rPr>
                        <a:t>Weak</a:t>
                      </a: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000" b="1" i="0" u="none" strike="noStrike" cap="none" normalizeH="0" baseline="0">
                          <a:ln>
                            <a:noFill/>
                          </a:ln>
                          <a:solidFill>
                            <a:srgbClr val="000000"/>
                          </a:solidFill>
                          <a:effectLst/>
                          <a:latin typeface="Arial" charset="0"/>
                          <a:ea typeface="Arial" charset="0"/>
                          <a:cs typeface="Arial" charset="0"/>
                        </a:rPr>
                        <a:t>86-110</a:t>
                      </a: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800" b="1" i="0" u="none" strike="noStrike" cap="none" normalizeH="0" baseline="0">
                          <a:ln>
                            <a:noFill/>
                          </a:ln>
                          <a:solidFill>
                            <a:srgbClr val="000000"/>
                          </a:solidFill>
                          <a:effectLst/>
                          <a:latin typeface="Arial" charset="0"/>
                          <a:ea typeface="Arial" charset="0"/>
                          <a:cs typeface="Arial" charset="0"/>
                        </a:rPr>
                        <a:t>trees snapped,             windows broken</a:t>
                      </a: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685800">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000" b="1" i="0" u="none" strike="noStrike" cap="none" normalizeH="0" baseline="0">
                          <a:ln>
                            <a:noFill/>
                          </a:ln>
                          <a:solidFill>
                            <a:srgbClr val="000000"/>
                          </a:solidFill>
                          <a:effectLst/>
                          <a:latin typeface="Arial" charset="0"/>
                          <a:ea typeface="Arial" charset="0"/>
                          <a:cs typeface="Arial" charset="0"/>
                        </a:rPr>
                        <a:t>EF2</a:t>
                      </a: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000" b="1" i="0" u="none" strike="noStrike" cap="none" normalizeH="0" baseline="0" dirty="0" smtClean="0">
                          <a:ln>
                            <a:noFill/>
                          </a:ln>
                          <a:solidFill>
                            <a:srgbClr val="000000"/>
                          </a:solidFill>
                          <a:effectLst/>
                          <a:latin typeface="Arial" charset="0"/>
                          <a:ea typeface="Arial" charset="0"/>
                          <a:cs typeface="Arial" charset="0"/>
                        </a:rPr>
                        <a:t>Strong</a:t>
                      </a:r>
                      <a:endParaRPr kumimoji="0" lang="en-US" sz="2000" b="1" i="0" u="none" strike="noStrike" cap="none" normalizeH="0" baseline="0" dirty="0">
                        <a:ln>
                          <a:noFill/>
                        </a:ln>
                        <a:solidFill>
                          <a:srgbClr val="000000"/>
                        </a:solidFill>
                        <a:effectLst/>
                        <a:latin typeface="Arial" charset="0"/>
                        <a:ea typeface="Arial" charset="0"/>
                        <a:cs typeface="Arial"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000" b="1" i="0" u="none" strike="noStrike" cap="none" normalizeH="0" baseline="0">
                          <a:ln>
                            <a:noFill/>
                          </a:ln>
                          <a:solidFill>
                            <a:srgbClr val="000000"/>
                          </a:solidFill>
                          <a:effectLst/>
                          <a:latin typeface="Arial" charset="0"/>
                          <a:ea typeface="Arial" charset="0"/>
                          <a:cs typeface="Arial" charset="0"/>
                        </a:rPr>
                        <a:t>111-135</a:t>
                      </a: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800" b="1" i="0" u="none" strike="noStrike" cap="none" normalizeH="0" baseline="0">
                          <a:ln>
                            <a:noFill/>
                          </a:ln>
                          <a:solidFill>
                            <a:srgbClr val="000000"/>
                          </a:solidFill>
                          <a:effectLst/>
                          <a:latin typeface="Arial" charset="0"/>
                          <a:ea typeface="Arial" charset="0"/>
                          <a:cs typeface="Arial" charset="0"/>
                        </a:rPr>
                        <a:t>large trees uprooted,        weak structures damaged</a:t>
                      </a: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685800">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000" b="1" i="0" u="none" strike="noStrike" cap="none" normalizeH="0" baseline="0">
                          <a:ln>
                            <a:noFill/>
                          </a:ln>
                          <a:solidFill>
                            <a:srgbClr val="000000"/>
                          </a:solidFill>
                          <a:effectLst/>
                          <a:latin typeface="Arial" charset="0"/>
                          <a:ea typeface="Arial" charset="0"/>
                          <a:cs typeface="Arial" charset="0"/>
                        </a:rPr>
                        <a:t>EF3</a:t>
                      </a: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000" b="1" i="0" u="none" strike="noStrike" cap="none" normalizeH="0" baseline="0" dirty="0" smtClean="0">
                          <a:ln>
                            <a:noFill/>
                          </a:ln>
                          <a:solidFill>
                            <a:srgbClr val="000000"/>
                          </a:solidFill>
                          <a:effectLst/>
                          <a:latin typeface="Arial" charset="0"/>
                          <a:ea typeface="Arial" charset="0"/>
                          <a:cs typeface="Arial" charset="0"/>
                        </a:rPr>
                        <a:t>Strong</a:t>
                      </a:r>
                      <a:endParaRPr kumimoji="0" lang="en-US" sz="2000" b="1" i="0" u="none" strike="noStrike" cap="none" normalizeH="0" baseline="0" dirty="0">
                        <a:ln>
                          <a:noFill/>
                        </a:ln>
                        <a:solidFill>
                          <a:srgbClr val="000000"/>
                        </a:solidFill>
                        <a:effectLst/>
                        <a:latin typeface="Arial" charset="0"/>
                        <a:ea typeface="Arial" charset="0"/>
                        <a:cs typeface="Arial"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000" b="1" i="0" u="none" strike="noStrike" cap="none" normalizeH="0" baseline="0">
                          <a:ln>
                            <a:noFill/>
                          </a:ln>
                          <a:solidFill>
                            <a:srgbClr val="000000"/>
                          </a:solidFill>
                          <a:effectLst/>
                          <a:latin typeface="Arial" charset="0"/>
                          <a:ea typeface="Arial" charset="0"/>
                          <a:cs typeface="Arial" charset="0"/>
                        </a:rPr>
                        <a:t>136-165</a:t>
                      </a: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800" b="1" i="0" u="none" strike="noStrike" cap="none" normalizeH="0" baseline="0">
                          <a:ln>
                            <a:noFill/>
                          </a:ln>
                          <a:solidFill>
                            <a:srgbClr val="000000"/>
                          </a:solidFill>
                          <a:effectLst/>
                          <a:latin typeface="Arial" charset="0"/>
                          <a:ea typeface="Arial" charset="0"/>
                          <a:cs typeface="Arial" charset="0"/>
                        </a:rPr>
                        <a:t>trees leveled, cars over-turned, walls removed</a:t>
                      </a: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685800">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000" b="1" i="0" u="none" strike="noStrike" cap="none" normalizeH="0" baseline="0">
                          <a:ln>
                            <a:noFill/>
                          </a:ln>
                          <a:solidFill>
                            <a:srgbClr val="000000"/>
                          </a:solidFill>
                          <a:effectLst/>
                          <a:latin typeface="Arial" charset="0"/>
                          <a:ea typeface="Arial" charset="0"/>
                          <a:cs typeface="Arial" charset="0"/>
                        </a:rPr>
                        <a:t>EF4</a:t>
                      </a: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000" b="1" i="0" u="none" strike="noStrike" cap="none" normalizeH="0" baseline="0">
                          <a:ln>
                            <a:noFill/>
                          </a:ln>
                          <a:solidFill>
                            <a:srgbClr val="000000"/>
                          </a:solidFill>
                          <a:effectLst/>
                          <a:latin typeface="Arial" charset="0"/>
                          <a:ea typeface="Arial" charset="0"/>
                          <a:cs typeface="Arial" charset="0"/>
                        </a:rPr>
                        <a:t>Violent</a:t>
                      </a: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000" b="1" i="0" u="none" strike="noStrike" cap="none" normalizeH="0" baseline="0">
                          <a:ln>
                            <a:noFill/>
                          </a:ln>
                          <a:solidFill>
                            <a:srgbClr val="000000"/>
                          </a:solidFill>
                          <a:effectLst/>
                          <a:latin typeface="Arial" charset="0"/>
                          <a:ea typeface="Arial" charset="0"/>
                          <a:cs typeface="Arial" charset="0"/>
                        </a:rPr>
                        <a:t>166-200</a:t>
                      </a: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800" b="1" i="0" u="none" strike="noStrike" cap="none" normalizeH="0" baseline="0">
                          <a:ln>
                            <a:noFill/>
                          </a:ln>
                          <a:solidFill>
                            <a:srgbClr val="000000"/>
                          </a:solidFill>
                          <a:effectLst/>
                          <a:latin typeface="Arial" charset="0"/>
                          <a:ea typeface="Arial" charset="0"/>
                          <a:cs typeface="Arial" charset="0"/>
                        </a:rPr>
                        <a:t>frame house destroyed</a:t>
                      </a: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685800">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000" b="1" i="0" u="none" strike="noStrike" cap="none" normalizeH="0" baseline="0">
                          <a:ln>
                            <a:noFill/>
                          </a:ln>
                          <a:solidFill>
                            <a:srgbClr val="000000"/>
                          </a:solidFill>
                          <a:effectLst/>
                          <a:latin typeface="Arial" charset="0"/>
                          <a:ea typeface="Arial" charset="0"/>
                          <a:cs typeface="Arial" charset="0"/>
                        </a:rPr>
                        <a:t>EF5</a:t>
                      </a: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000" b="1" i="0" u="none" strike="noStrike" cap="none" normalizeH="0" baseline="0">
                          <a:ln>
                            <a:noFill/>
                          </a:ln>
                          <a:solidFill>
                            <a:srgbClr val="000000"/>
                          </a:solidFill>
                          <a:effectLst/>
                          <a:latin typeface="Arial" charset="0"/>
                          <a:ea typeface="Arial" charset="0"/>
                          <a:cs typeface="Arial" charset="0"/>
                        </a:rPr>
                        <a:t>Violent</a:t>
                      </a: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000" b="1" i="0" u="none" strike="noStrike" cap="none" normalizeH="0" baseline="0">
                          <a:ln>
                            <a:noFill/>
                          </a:ln>
                          <a:solidFill>
                            <a:srgbClr val="000000"/>
                          </a:solidFill>
                          <a:effectLst/>
                          <a:latin typeface="Arial" charset="0"/>
                          <a:ea typeface="Arial" charset="0"/>
                          <a:cs typeface="Arial" charset="0"/>
                        </a:rPr>
                        <a:t>&gt;200</a:t>
                      </a: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800" b="1" i="0" u="none" strike="noStrike" cap="none" normalizeH="0" baseline="0" dirty="0">
                          <a:ln>
                            <a:noFill/>
                          </a:ln>
                          <a:solidFill>
                            <a:srgbClr val="000000"/>
                          </a:solidFill>
                          <a:effectLst/>
                          <a:latin typeface="Arial" charset="0"/>
                          <a:ea typeface="Arial" charset="0"/>
                          <a:cs typeface="Arial" charset="0"/>
                        </a:rPr>
                        <a:t>car-sized structures moved, steel structures damaged</a:t>
                      </a: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bl>
          </a:graphicData>
        </a:graphic>
      </p:graphicFrame>
      <p:pic>
        <p:nvPicPr>
          <p:cNvPr id="2" name="Sound 1">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8178800" y="5892800"/>
            <a:ext cx="812800" cy="812800"/>
          </a:xfrm>
          <a:prstGeom prst="rect">
            <a:avLst/>
          </a:prstGeom>
        </p:spPr>
      </p:pic>
    </p:spTree>
    <p:extLst>
      <p:ext uri="{BB962C8B-B14F-4D97-AF65-F5344CB8AC3E}">
        <p14:creationId xmlns:p14="http://schemas.microsoft.com/office/powerpoint/2010/main" val="1657322325"/>
      </p:ext>
    </p:extLst>
  </p:cSld>
  <p:clrMapOvr>
    <a:masterClrMapping/>
  </p:clrMapOvr>
  <p:transition spd="med" advTm="81687">
    <p:cu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2"/>
                </p:tgtEl>
              </p:cMediaNode>
            </p:audio>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14690" name="Object 2"/>
          <p:cNvGraphicFramePr>
            <a:graphicFrameLocks/>
          </p:cNvGraphicFramePr>
          <p:nvPr>
            <p:extLst>
              <p:ext uri="{D42A27DB-BD31-4B8C-83A1-F6EECF244321}">
                <p14:modId xmlns:p14="http://schemas.microsoft.com/office/powerpoint/2010/main" val="1771225691"/>
              </p:ext>
            </p:extLst>
          </p:nvPr>
        </p:nvGraphicFramePr>
        <p:xfrm>
          <a:off x="0" y="823913"/>
          <a:ext cx="9144000" cy="4940300"/>
        </p:xfrm>
        <a:graphic>
          <a:graphicData uri="http://schemas.openxmlformats.org/presentationml/2006/ole">
            <mc:AlternateContent xmlns:mc="http://schemas.openxmlformats.org/markup-compatibility/2006">
              <mc:Choice xmlns:v="urn:schemas-microsoft-com:vml" Requires="v">
                <p:oleObj spid="_x0000_s2255" name="Worksheet" r:id="rId6" imgW="11353800" imgH="4940300" progId="Excel.Sheet.8">
                  <p:embed/>
                </p:oleObj>
              </mc:Choice>
              <mc:Fallback>
                <p:oleObj name="Worksheet" r:id="rId6" imgW="11353800" imgH="4940300" progId="Excel.Sheet.8">
                  <p:embed/>
                  <p:pic>
                    <p:nvPicPr>
                      <p:cNvPr id="0" name=""/>
                      <p:cNvPicPr>
                        <a:picLocks noChangeArrowheads="1"/>
                      </p:cNvPicPr>
                      <p:nvPr/>
                    </p:nvPicPr>
                    <p:blipFill>
                      <a:blip r:embed="rId7"/>
                      <a:srcRect/>
                      <a:stretch>
                        <a:fillRect/>
                      </a:stretch>
                    </p:blipFill>
                    <p:spPr bwMode="auto">
                      <a:xfrm>
                        <a:off x="0" y="823913"/>
                        <a:ext cx="9144000" cy="4940300"/>
                      </a:xfrm>
                      <a:prstGeom prst="rect">
                        <a:avLst/>
                      </a:prstGeom>
                      <a:noFill/>
                      <a:extLst/>
                    </p:spPr>
                  </p:pic>
                </p:oleObj>
              </mc:Fallback>
            </mc:AlternateContent>
          </a:graphicData>
        </a:graphic>
      </p:graphicFrame>
      <p:sp>
        <p:nvSpPr>
          <p:cNvPr id="2" name="TextBox 1"/>
          <p:cNvSpPr txBox="1"/>
          <p:nvPr/>
        </p:nvSpPr>
        <p:spPr>
          <a:xfrm>
            <a:off x="2530127" y="2424290"/>
            <a:ext cx="4340573" cy="1200328"/>
          </a:xfrm>
          <a:prstGeom prst="rect">
            <a:avLst/>
          </a:prstGeom>
          <a:noFill/>
        </p:spPr>
        <p:txBody>
          <a:bodyPr wrap="square" rtlCol="0">
            <a:spAutoFit/>
          </a:bodyPr>
          <a:lstStyle/>
          <a:p>
            <a:pPr algn="ctr"/>
            <a:r>
              <a:rPr lang="en-US" sz="2400" dirty="0" smtClean="0">
                <a:solidFill>
                  <a:srgbClr val="0000FF"/>
                </a:solidFill>
              </a:rPr>
              <a:t>Violent tornadoes are rare (≈1%),</a:t>
            </a:r>
          </a:p>
          <a:p>
            <a:pPr algn="ctr"/>
            <a:r>
              <a:rPr lang="en-US" sz="2400" dirty="0" smtClean="0">
                <a:solidFill>
                  <a:srgbClr val="0000FF"/>
                </a:solidFill>
              </a:rPr>
              <a:t>but they are responsible</a:t>
            </a:r>
          </a:p>
          <a:p>
            <a:pPr algn="ctr"/>
            <a:r>
              <a:rPr lang="en-US" sz="2400" dirty="0" smtClean="0">
                <a:solidFill>
                  <a:srgbClr val="0000FF"/>
                </a:solidFill>
              </a:rPr>
              <a:t>for the most fatalities</a:t>
            </a:r>
            <a:endParaRPr lang="en-US" sz="2400" dirty="0">
              <a:solidFill>
                <a:srgbClr val="0000FF"/>
              </a:solidFill>
            </a:endParaRPr>
          </a:p>
        </p:txBody>
      </p:sp>
      <p:sp>
        <p:nvSpPr>
          <p:cNvPr id="3" name="TextBox 2"/>
          <p:cNvSpPr txBox="1"/>
          <p:nvPr/>
        </p:nvSpPr>
        <p:spPr>
          <a:xfrm>
            <a:off x="1893707" y="5498536"/>
            <a:ext cx="1162773" cy="369332"/>
          </a:xfrm>
          <a:prstGeom prst="rect">
            <a:avLst/>
          </a:prstGeom>
          <a:noFill/>
        </p:spPr>
        <p:txBody>
          <a:bodyPr wrap="none" rtlCol="0">
            <a:spAutoFit/>
          </a:bodyPr>
          <a:lstStyle/>
          <a:p>
            <a:r>
              <a:rPr lang="en-US" b="1" dirty="0" smtClean="0">
                <a:solidFill>
                  <a:srgbClr val="0000FF"/>
                </a:solidFill>
              </a:rPr>
              <a:t>EF0 or EF1</a:t>
            </a:r>
            <a:endParaRPr lang="en-US" b="1" dirty="0">
              <a:solidFill>
                <a:srgbClr val="0000FF"/>
              </a:solidFill>
            </a:endParaRPr>
          </a:p>
        </p:txBody>
      </p:sp>
      <p:sp>
        <p:nvSpPr>
          <p:cNvPr id="5" name="TextBox 4"/>
          <p:cNvSpPr txBox="1"/>
          <p:nvPr/>
        </p:nvSpPr>
        <p:spPr>
          <a:xfrm>
            <a:off x="4148682" y="5500136"/>
            <a:ext cx="1162773" cy="369332"/>
          </a:xfrm>
          <a:prstGeom prst="rect">
            <a:avLst/>
          </a:prstGeom>
          <a:noFill/>
        </p:spPr>
        <p:txBody>
          <a:bodyPr wrap="none" rtlCol="0">
            <a:spAutoFit/>
          </a:bodyPr>
          <a:lstStyle/>
          <a:p>
            <a:r>
              <a:rPr lang="en-US" b="1" dirty="0" smtClean="0">
                <a:solidFill>
                  <a:srgbClr val="0000FF"/>
                </a:solidFill>
              </a:rPr>
              <a:t>EF2 or EF3</a:t>
            </a:r>
            <a:endParaRPr lang="en-US" b="1" dirty="0">
              <a:solidFill>
                <a:srgbClr val="0000FF"/>
              </a:solidFill>
            </a:endParaRPr>
          </a:p>
        </p:txBody>
      </p:sp>
      <p:sp>
        <p:nvSpPr>
          <p:cNvPr id="6" name="TextBox 5"/>
          <p:cNvSpPr txBox="1"/>
          <p:nvPr/>
        </p:nvSpPr>
        <p:spPr>
          <a:xfrm>
            <a:off x="6434683" y="5500136"/>
            <a:ext cx="1162773" cy="369332"/>
          </a:xfrm>
          <a:prstGeom prst="rect">
            <a:avLst/>
          </a:prstGeom>
          <a:noFill/>
        </p:spPr>
        <p:txBody>
          <a:bodyPr wrap="none" rtlCol="0">
            <a:spAutoFit/>
          </a:bodyPr>
          <a:lstStyle/>
          <a:p>
            <a:r>
              <a:rPr lang="en-US" b="1" dirty="0" smtClean="0">
                <a:solidFill>
                  <a:srgbClr val="0000FF"/>
                </a:solidFill>
              </a:rPr>
              <a:t>EF4 or EF5</a:t>
            </a:r>
            <a:endParaRPr lang="en-US" b="1" dirty="0">
              <a:solidFill>
                <a:srgbClr val="0000FF"/>
              </a:solidFill>
            </a:endParaRPr>
          </a:p>
        </p:txBody>
      </p:sp>
      <p:sp>
        <p:nvSpPr>
          <p:cNvPr id="4" name="TextBox 3"/>
          <p:cNvSpPr txBox="1"/>
          <p:nvPr/>
        </p:nvSpPr>
        <p:spPr>
          <a:xfrm>
            <a:off x="3708396" y="5935600"/>
            <a:ext cx="2075834" cy="400110"/>
          </a:xfrm>
          <a:prstGeom prst="rect">
            <a:avLst/>
          </a:prstGeom>
          <a:noFill/>
        </p:spPr>
        <p:txBody>
          <a:bodyPr wrap="none" rtlCol="0">
            <a:spAutoFit/>
          </a:bodyPr>
          <a:lstStyle/>
          <a:p>
            <a:r>
              <a:rPr lang="en-US" sz="2000" b="1" dirty="0" smtClean="0"/>
              <a:t>Tornado Intensity</a:t>
            </a:r>
            <a:endParaRPr lang="en-US" sz="2000" b="1" dirty="0"/>
          </a:p>
        </p:txBody>
      </p:sp>
      <p:sp>
        <p:nvSpPr>
          <p:cNvPr id="8" name="TextBox 7"/>
          <p:cNvSpPr txBox="1"/>
          <p:nvPr/>
        </p:nvSpPr>
        <p:spPr>
          <a:xfrm rot="16200000">
            <a:off x="-321836" y="3404585"/>
            <a:ext cx="1838965" cy="400110"/>
          </a:xfrm>
          <a:prstGeom prst="rect">
            <a:avLst/>
          </a:prstGeom>
          <a:noFill/>
        </p:spPr>
        <p:txBody>
          <a:bodyPr wrap="none" rtlCol="0">
            <a:spAutoFit/>
          </a:bodyPr>
          <a:lstStyle/>
          <a:p>
            <a:r>
              <a:rPr lang="en-US" sz="2000" b="1" dirty="0" smtClean="0"/>
              <a:t>% of Tornadoes</a:t>
            </a:r>
            <a:endParaRPr lang="en-US" sz="2000" b="1" dirty="0"/>
          </a:p>
        </p:txBody>
      </p:sp>
      <p:pic>
        <p:nvPicPr>
          <p:cNvPr id="7" name="Sound 6">
            <a:hlinkClick r:id="" action="ppaction://media"/>
          </p:cNvPr>
          <p:cNvPicPr>
            <a:picLocks noChangeAspect="1"/>
          </p:cNvPicPr>
          <p:nvPr>
            <a:audioFile r:link="rId3"/>
            <p:extLst>
              <p:ext uri="{DAA4B4D4-6D71-4841-9C94-3DE7FCFB9230}">
                <p14:media xmlns:p14="http://schemas.microsoft.com/office/powerpoint/2010/main" r:embed="rId2"/>
              </p:ext>
            </p:extLst>
          </p:nvPr>
        </p:nvPicPr>
        <p:blipFill>
          <a:blip r:embed="rId8"/>
          <a:stretch>
            <a:fillRect/>
          </a:stretch>
        </p:blipFill>
        <p:spPr>
          <a:xfrm>
            <a:off x="8178800" y="5892800"/>
            <a:ext cx="812800" cy="812800"/>
          </a:xfrm>
          <a:prstGeom prst="rect">
            <a:avLst/>
          </a:prstGeom>
        </p:spPr>
      </p:pic>
    </p:spTree>
    <p:extLst>
      <p:ext uri="{BB962C8B-B14F-4D97-AF65-F5344CB8AC3E}">
        <p14:creationId xmlns:p14="http://schemas.microsoft.com/office/powerpoint/2010/main" val="865785352"/>
      </p:ext>
    </p:extLst>
  </p:cSld>
  <p:clrMapOvr>
    <a:masterClrMapping/>
  </p:clrMapOvr>
  <p:transition spd="med" advTm="66719">
    <p:cu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7"/>
                </p:tgtEl>
              </p:cMediaNode>
            </p:audio>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stretch>
            <a:fillRect/>
          </a:stretch>
        </p:blipFill>
        <p:spPr>
          <a:xfrm>
            <a:off x="1292577" y="914821"/>
            <a:ext cx="6667500" cy="5814060"/>
          </a:xfrm>
          <a:prstGeom prst="rect">
            <a:avLst/>
          </a:prstGeom>
        </p:spPr>
      </p:pic>
      <p:sp>
        <p:nvSpPr>
          <p:cNvPr id="153603" name="Rectangle 3"/>
          <p:cNvSpPr>
            <a:spLocks noGrp="1" noChangeArrowheads="1"/>
          </p:cNvSpPr>
          <p:nvPr>
            <p:ph type="title"/>
          </p:nvPr>
        </p:nvSpPr>
        <p:spPr>
          <a:xfrm>
            <a:off x="457200" y="65663"/>
            <a:ext cx="8229600" cy="849158"/>
          </a:xfrm>
        </p:spPr>
        <p:txBody>
          <a:bodyPr>
            <a:normAutofit/>
          </a:bodyPr>
          <a:lstStyle/>
          <a:p>
            <a:pPr eaLnBrk="1" hangingPunct="1"/>
            <a:r>
              <a:rPr lang="en-US" sz="3600" b="1" dirty="0" smtClean="0">
                <a:solidFill>
                  <a:schemeClr val="tx1"/>
                </a:solidFill>
              </a:rPr>
              <a:t>Asymmetric Damage </a:t>
            </a:r>
            <a:r>
              <a:rPr lang="en-US" sz="3600" b="1" dirty="0">
                <a:solidFill>
                  <a:schemeClr val="tx1"/>
                </a:solidFill>
              </a:rPr>
              <a:t>Path</a:t>
            </a:r>
          </a:p>
        </p:txBody>
      </p:sp>
      <p:sp>
        <p:nvSpPr>
          <p:cNvPr id="201733" name="Text Box 5"/>
          <p:cNvSpPr txBox="1">
            <a:spLocks noChangeArrowheads="1"/>
          </p:cNvSpPr>
          <p:nvPr/>
        </p:nvSpPr>
        <p:spPr bwMode="auto">
          <a:xfrm>
            <a:off x="2921000" y="5214480"/>
            <a:ext cx="3756374" cy="1092607"/>
          </a:xfrm>
          <a:prstGeom prst="rect">
            <a:avLst/>
          </a:prstGeom>
          <a:noFill/>
          <a:ln w="12700">
            <a:noFill/>
            <a:miter lim="800000"/>
            <a:headEnd type="none" w="sm" len="sm"/>
            <a:tailEnd type="none" w="sm" len="sm"/>
          </a:ln>
          <a:effectLst/>
        </p:spPr>
        <p:txBody>
          <a:bodyPr wrap="square">
            <a:prstTxWarp prst="textNoShape">
              <a:avLst/>
            </a:prstTxWarp>
            <a:spAutoFit/>
          </a:bodyPr>
          <a:lstStyle/>
          <a:p>
            <a:pPr algn="ctr" defTabSz="914400" eaLnBrk="0" fontAlgn="base" hangingPunct="0">
              <a:spcAft>
                <a:spcPts val="600"/>
              </a:spcAft>
              <a:defRPr/>
            </a:pPr>
            <a:r>
              <a:rPr lang="en-US" sz="2000" b="1" dirty="0" smtClean="0">
                <a:solidFill>
                  <a:srgbClr val="FF0000"/>
                </a:solidFill>
                <a:effectLst>
                  <a:outerShdw blurRad="38100" dist="38100" dir="2700000" algn="tl" rotWithShape="0">
                    <a:schemeClr val="tx1"/>
                  </a:outerShdw>
                </a:effectLst>
                <a:latin typeface="Times New Roman" charset="0"/>
                <a:ea typeface="Arial" charset="0"/>
                <a:cs typeface="Arial" charset="0"/>
              </a:rPr>
              <a:t>Approximate </a:t>
            </a:r>
            <a:r>
              <a:rPr lang="en-US" sz="2000" b="1" dirty="0">
                <a:solidFill>
                  <a:srgbClr val="FF0000"/>
                </a:solidFill>
                <a:effectLst>
                  <a:outerShdw blurRad="38100" dist="38100" dir="2700000" algn="tl" rotWithShape="0">
                    <a:schemeClr val="tx1"/>
                  </a:outerShdw>
                </a:effectLst>
                <a:latin typeface="Times New Roman" charset="0"/>
                <a:ea typeface="Arial" charset="0"/>
                <a:cs typeface="Arial" charset="0"/>
              </a:rPr>
              <a:t>path of </a:t>
            </a:r>
            <a:r>
              <a:rPr lang="en-US" sz="2000" b="1" dirty="0" smtClean="0">
                <a:solidFill>
                  <a:srgbClr val="FF0000"/>
                </a:solidFill>
                <a:effectLst>
                  <a:outerShdw blurRad="38100" dist="38100" dir="2700000" algn="tl" rotWithShape="0">
                    <a:schemeClr val="tx1"/>
                  </a:outerShdw>
                </a:effectLst>
                <a:latin typeface="Times New Roman" charset="0"/>
                <a:ea typeface="Arial" charset="0"/>
                <a:cs typeface="Arial" charset="0"/>
              </a:rPr>
              <a:t>tornado </a:t>
            </a:r>
            <a:endParaRPr lang="en-US" sz="2000" b="1" dirty="0">
              <a:solidFill>
                <a:srgbClr val="FF0000"/>
              </a:solidFill>
              <a:effectLst>
                <a:outerShdw blurRad="38100" dist="38100" dir="2700000" algn="tl" rotWithShape="0">
                  <a:schemeClr val="tx1"/>
                </a:outerShdw>
              </a:effectLst>
              <a:latin typeface="Times New Roman" charset="0"/>
              <a:ea typeface="Arial" charset="0"/>
              <a:cs typeface="Arial" charset="0"/>
            </a:endParaRPr>
          </a:p>
          <a:p>
            <a:pPr algn="ctr" defTabSz="914400" eaLnBrk="0" fontAlgn="base" hangingPunct="0">
              <a:spcAft>
                <a:spcPts val="600"/>
              </a:spcAft>
              <a:defRPr/>
            </a:pPr>
            <a:r>
              <a:rPr lang="en-US" sz="2000" b="1" dirty="0" smtClean="0">
                <a:solidFill>
                  <a:srgbClr val="FF0000"/>
                </a:solidFill>
                <a:effectLst>
                  <a:outerShdw blurRad="38100" dist="38100" dir="2700000" algn="tl" rotWithShape="0">
                    <a:schemeClr val="tx1"/>
                  </a:outerShdw>
                </a:effectLst>
                <a:latin typeface="Times New Roman" charset="0"/>
                <a:ea typeface="Arial" charset="0"/>
                <a:cs typeface="Arial" charset="0"/>
              </a:rPr>
              <a:t>Damage skewed towards side with the fastest </a:t>
            </a:r>
            <a:r>
              <a:rPr lang="en-US" sz="2000" b="1" dirty="0">
                <a:solidFill>
                  <a:srgbClr val="FF0000"/>
                </a:solidFill>
                <a:effectLst>
                  <a:outerShdw blurRad="38100" dist="38100" dir="2700000" algn="tl" rotWithShape="0">
                    <a:schemeClr val="tx1"/>
                  </a:outerShdw>
                </a:effectLst>
                <a:latin typeface="Times New Roman" charset="0"/>
                <a:ea typeface="Arial" charset="0"/>
                <a:cs typeface="Arial" charset="0"/>
              </a:rPr>
              <a:t>winds</a:t>
            </a:r>
          </a:p>
        </p:txBody>
      </p:sp>
      <p:sp>
        <p:nvSpPr>
          <p:cNvPr id="5" name="TextBox 4"/>
          <p:cNvSpPr txBox="1"/>
          <p:nvPr/>
        </p:nvSpPr>
        <p:spPr>
          <a:xfrm>
            <a:off x="2647241" y="6313785"/>
            <a:ext cx="4106333" cy="338554"/>
          </a:xfrm>
          <a:prstGeom prst="rect">
            <a:avLst/>
          </a:prstGeom>
          <a:noFill/>
        </p:spPr>
        <p:txBody>
          <a:bodyPr wrap="square" rtlCol="0">
            <a:spAutoFit/>
          </a:bodyPr>
          <a:lstStyle/>
          <a:p>
            <a:pPr algn="ctr"/>
            <a:r>
              <a:rPr lang="en-US" sz="1600" b="1" dirty="0" smtClean="0">
                <a:hlinkClick r:id="rId4"/>
              </a:rPr>
              <a:t>NWS Damage Survey</a:t>
            </a:r>
            <a:endParaRPr lang="en-US" sz="1600" b="1" dirty="0"/>
          </a:p>
        </p:txBody>
      </p:sp>
      <p:sp>
        <p:nvSpPr>
          <p:cNvPr id="2" name="TextBox 1"/>
          <p:cNvSpPr txBox="1"/>
          <p:nvPr/>
        </p:nvSpPr>
        <p:spPr>
          <a:xfrm>
            <a:off x="2034882" y="1691901"/>
            <a:ext cx="1326317" cy="646331"/>
          </a:xfrm>
          <a:prstGeom prst="rect">
            <a:avLst/>
          </a:prstGeom>
          <a:noFill/>
        </p:spPr>
        <p:txBody>
          <a:bodyPr wrap="none" rtlCol="0">
            <a:spAutoFit/>
          </a:bodyPr>
          <a:lstStyle/>
          <a:p>
            <a:pPr algn="ctr"/>
            <a:r>
              <a:rPr lang="en-US" b="1" dirty="0" smtClean="0">
                <a:solidFill>
                  <a:schemeClr val="bg1"/>
                </a:solidFill>
              </a:rPr>
              <a:t>Tulia, TX </a:t>
            </a:r>
          </a:p>
          <a:p>
            <a:pPr algn="ctr"/>
            <a:r>
              <a:rPr lang="en-US" b="1" dirty="0" smtClean="0">
                <a:solidFill>
                  <a:schemeClr val="bg1"/>
                </a:solidFill>
              </a:rPr>
              <a:t>21 Apr 2007</a:t>
            </a:r>
            <a:endParaRPr lang="en-US" b="1" dirty="0">
              <a:solidFill>
                <a:schemeClr val="bg1"/>
              </a:solidFill>
            </a:endParaRPr>
          </a:p>
        </p:txBody>
      </p:sp>
    </p:spTree>
    <p:extLst>
      <p:ext uri="{BB962C8B-B14F-4D97-AF65-F5344CB8AC3E}">
        <p14:creationId xmlns:p14="http://schemas.microsoft.com/office/powerpoint/2010/main" val="3561033925"/>
      </p:ext>
    </p:extLst>
  </p:cSld>
  <p:clrMapOvr>
    <a:masterClrMapping/>
  </p:clrMapOvr>
  <p:transition spd="med">
    <p:cut/>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a:stretch>
            <a:fillRect/>
          </a:stretch>
        </p:blipFill>
        <p:spPr>
          <a:xfrm>
            <a:off x="0" y="228600"/>
            <a:ext cx="9144000" cy="6240000"/>
          </a:xfrm>
          <a:prstGeom prst="rect">
            <a:avLst/>
          </a:prstGeom>
        </p:spPr>
      </p:pic>
      <p:sp>
        <p:nvSpPr>
          <p:cNvPr id="4" name="TextBox 3"/>
          <p:cNvSpPr txBox="1"/>
          <p:nvPr/>
        </p:nvSpPr>
        <p:spPr>
          <a:xfrm>
            <a:off x="1052749" y="771307"/>
            <a:ext cx="1326317" cy="646331"/>
          </a:xfrm>
          <a:prstGeom prst="rect">
            <a:avLst/>
          </a:prstGeom>
          <a:noFill/>
        </p:spPr>
        <p:txBody>
          <a:bodyPr wrap="none" rtlCol="0">
            <a:spAutoFit/>
          </a:bodyPr>
          <a:lstStyle/>
          <a:p>
            <a:pPr algn="ctr"/>
            <a:r>
              <a:rPr lang="en-US" b="1" dirty="0" smtClean="0"/>
              <a:t>Tulia, TX </a:t>
            </a:r>
          </a:p>
          <a:p>
            <a:pPr algn="ctr"/>
            <a:r>
              <a:rPr lang="en-US" b="1" dirty="0" smtClean="0"/>
              <a:t>21 Apr 2007</a:t>
            </a:r>
            <a:endParaRPr lang="en-US" b="1" dirty="0"/>
          </a:p>
        </p:txBody>
      </p:sp>
      <p:sp>
        <p:nvSpPr>
          <p:cNvPr id="2" name="TextBox 1"/>
          <p:cNvSpPr txBox="1"/>
          <p:nvPr/>
        </p:nvSpPr>
        <p:spPr>
          <a:xfrm>
            <a:off x="7391400" y="6461734"/>
            <a:ext cx="1257876" cy="338554"/>
          </a:xfrm>
          <a:prstGeom prst="rect">
            <a:avLst/>
          </a:prstGeom>
          <a:noFill/>
        </p:spPr>
        <p:txBody>
          <a:bodyPr wrap="none" rtlCol="0">
            <a:spAutoFit/>
          </a:bodyPr>
          <a:lstStyle/>
          <a:p>
            <a:r>
              <a:rPr lang="en-US" sz="1600" b="1" dirty="0" smtClean="0">
                <a:hlinkClick r:id="rId3"/>
              </a:rPr>
              <a:t>Blair et 2008</a:t>
            </a:r>
            <a:endParaRPr lang="en-US" sz="1600" b="1" dirty="0"/>
          </a:p>
        </p:txBody>
      </p:sp>
    </p:spTree>
    <p:extLst>
      <p:ext uri="{BB962C8B-B14F-4D97-AF65-F5344CB8AC3E}">
        <p14:creationId xmlns:p14="http://schemas.microsoft.com/office/powerpoint/2010/main" val="353865862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2147164" y="98207"/>
            <a:ext cx="4998703" cy="1015663"/>
          </a:xfrm>
          <a:prstGeom prst="rect">
            <a:avLst/>
          </a:prstGeom>
          <a:noFill/>
        </p:spPr>
        <p:txBody>
          <a:bodyPr wrap="square" rtlCol="0">
            <a:spAutoFit/>
          </a:bodyPr>
          <a:lstStyle/>
          <a:p>
            <a:pPr algn="ctr"/>
            <a:r>
              <a:rPr lang="en-US" sz="3200" b="1" dirty="0" smtClean="0"/>
              <a:t>Tornado Intercept </a:t>
            </a:r>
          </a:p>
          <a:p>
            <a:pPr algn="ctr"/>
            <a:r>
              <a:rPr lang="en-US" sz="2800" b="1" dirty="0"/>
              <a:t>Tulia TX </a:t>
            </a:r>
            <a:r>
              <a:rPr lang="en-US" sz="2800" b="1" dirty="0" smtClean="0"/>
              <a:t>on 21 Apr 2007</a:t>
            </a:r>
            <a:endParaRPr lang="en-US" sz="2800" b="1" dirty="0"/>
          </a:p>
        </p:txBody>
      </p:sp>
      <p:sp>
        <p:nvSpPr>
          <p:cNvPr id="2" name="TextBox 1"/>
          <p:cNvSpPr txBox="1"/>
          <p:nvPr/>
        </p:nvSpPr>
        <p:spPr>
          <a:xfrm>
            <a:off x="7391400" y="6461734"/>
            <a:ext cx="1257876" cy="338554"/>
          </a:xfrm>
          <a:prstGeom prst="rect">
            <a:avLst/>
          </a:prstGeom>
          <a:noFill/>
        </p:spPr>
        <p:txBody>
          <a:bodyPr wrap="none" rtlCol="0">
            <a:spAutoFit/>
          </a:bodyPr>
          <a:lstStyle/>
          <a:p>
            <a:r>
              <a:rPr lang="en-US" sz="1600" b="1" dirty="0" smtClean="0">
                <a:hlinkClick r:id="rId4"/>
              </a:rPr>
              <a:t>Blair et 2008</a:t>
            </a:r>
            <a:endParaRPr lang="en-US" sz="1600" b="1" dirty="0"/>
          </a:p>
        </p:txBody>
      </p:sp>
      <p:grpSp>
        <p:nvGrpSpPr>
          <p:cNvPr id="15" name="Group 14"/>
          <p:cNvGrpSpPr/>
          <p:nvPr/>
        </p:nvGrpSpPr>
        <p:grpSpPr>
          <a:xfrm>
            <a:off x="0" y="1190407"/>
            <a:ext cx="9218804" cy="5257800"/>
            <a:chOff x="0" y="292100"/>
            <a:chExt cx="9218804" cy="5257800"/>
          </a:xfrm>
        </p:grpSpPr>
        <p:grpSp>
          <p:nvGrpSpPr>
            <p:cNvPr id="13" name="Group 12"/>
            <p:cNvGrpSpPr/>
            <p:nvPr/>
          </p:nvGrpSpPr>
          <p:grpSpPr>
            <a:xfrm>
              <a:off x="0" y="292100"/>
              <a:ext cx="4560570" cy="3131820"/>
              <a:chOff x="0" y="292100"/>
              <a:chExt cx="4560570" cy="3131820"/>
            </a:xfrm>
          </p:grpSpPr>
          <p:pic>
            <p:nvPicPr>
              <p:cNvPr id="6" name="Picture 5"/>
              <p:cNvPicPr>
                <a:picLocks noChangeAspect="1"/>
              </p:cNvPicPr>
              <p:nvPr/>
            </p:nvPicPr>
            <p:blipFill>
              <a:blip r:embed="rId5"/>
              <a:stretch>
                <a:fillRect/>
              </a:stretch>
            </p:blipFill>
            <p:spPr>
              <a:xfrm>
                <a:off x="0" y="292100"/>
                <a:ext cx="4560570" cy="3131820"/>
              </a:xfrm>
              <a:prstGeom prst="rect">
                <a:avLst/>
              </a:prstGeom>
            </p:spPr>
          </p:pic>
          <p:cxnSp>
            <p:nvCxnSpPr>
              <p:cNvPr id="9" name="Straight Connector 8"/>
              <p:cNvCxnSpPr/>
              <p:nvPr/>
            </p:nvCxnSpPr>
            <p:spPr>
              <a:xfrm>
                <a:off x="2218267" y="2836333"/>
                <a:ext cx="372533" cy="0"/>
              </a:xfrm>
              <a:prstGeom prst="line">
                <a:avLst/>
              </a:prstGeom>
              <a:ln>
                <a:solidFill>
                  <a:srgbClr val="FF0000"/>
                </a:solidFill>
                <a:headEnd type="arrow"/>
                <a:tailEnd type="arrow"/>
              </a:ln>
            </p:spPr>
            <p:style>
              <a:lnRef idx="2">
                <a:schemeClr val="accent1"/>
              </a:lnRef>
              <a:fillRef idx="0">
                <a:schemeClr val="accent1"/>
              </a:fillRef>
              <a:effectRef idx="1">
                <a:schemeClr val="accent1"/>
              </a:effectRef>
              <a:fontRef idx="minor">
                <a:schemeClr val="tx1"/>
              </a:fontRef>
            </p:style>
          </p:cxnSp>
        </p:grpSp>
        <p:grpSp>
          <p:nvGrpSpPr>
            <p:cNvPr id="14" name="Group 13"/>
            <p:cNvGrpSpPr/>
            <p:nvPr/>
          </p:nvGrpSpPr>
          <p:grpSpPr>
            <a:xfrm>
              <a:off x="4517136" y="292100"/>
              <a:ext cx="4701668" cy="3136392"/>
              <a:chOff x="4517136" y="292100"/>
              <a:chExt cx="4701668" cy="3136392"/>
            </a:xfrm>
          </p:grpSpPr>
          <p:pic>
            <p:nvPicPr>
              <p:cNvPr id="7" name="Picture 6"/>
              <p:cNvPicPr>
                <a:picLocks noChangeAspect="1"/>
              </p:cNvPicPr>
              <p:nvPr/>
            </p:nvPicPr>
            <p:blipFill rotWithShape="1">
              <a:blip r:embed="rId6"/>
              <a:srcRect l="1263" r="-1263"/>
              <a:stretch/>
            </p:blipFill>
            <p:spPr>
              <a:xfrm>
                <a:off x="4517136" y="292100"/>
                <a:ext cx="4701668" cy="3136392"/>
              </a:xfrm>
              <a:prstGeom prst="rect">
                <a:avLst/>
              </a:prstGeom>
            </p:spPr>
          </p:pic>
          <p:cxnSp>
            <p:nvCxnSpPr>
              <p:cNvPr id="10" name="Straight Connector 9"/>
              <p:cNvCxnSpPr/>
              <p:nvPr/>
            </p:nvCxnSpPr>
            <p:spPr>
              <a:xfrm>
                <a:off x="6570134" y="2861735"/>
                <a:ext cx="372533" cy="0"/>
              </a:xfrm>
              <a:prstGeom prst="line">
                <a:avLst/>
              </a:prstGeom>
              <a:ln>
                <a:solidFill>
                  <a:srgbClr val="FF0000"/>
                </a:solidFill>
                <a:headEnd type="arrow"/>
                <a:tailEnd type="arrow"/>
              </a:ln>
            </p:spPr>
            <p:style>
              <a:lnRef idx="2">
                <a:schemeClr val="accent1"/>
              </a:lnRef>
              <a:fillRef idx="0">
                <a:schemeClr val="accent1"/>
              </a:fillRef>
              <a:effectRef idx="1">
                <a:schemeClr val="accent1"/>
              </a:effectRef>
              <a:fontRef idx="minor">
                <a:schemeClr val="tx1"/>
              </a:fontRef>
            </p:style>
          </p:cxnSp>
        </p:grpSp>
        <p:grpSp>
          <p:nvGrpSpPr>
            <p:cNvPr id="12" name="Group 11"/>
            <p:cNvGrpSpPr/>
            <p:nvPr/>
          </p:nvGrpSpPr>
          <p:grpSpPr>
            <a:xfrm>
              <a:off x="674370" y="3530600"/>
              <a:ext cx="7772400" cy="2019300"/>
              <a:chOff x="674370" y="3530600"/>
              <a:chExt cx="7772400" cy="2019300"/>
            </a:xfrm>
          </p:grpSpPr>
          <p:pic>
            <p:nvPicPr>
              <p:cNvPr id="5" name="Picture 4"/>
              <p:cNvPicPr>
                <a:picLocks noChangeAspect="1"/>
              </p:cNvPicPr>
              <p:nvPr/>
            </p:nvPicPr>
            <p:blipFill>
              <a:blip r:embed="rId7"/>
              <a:stretch>
                <a:fillRect/>
              </a:stretch>
            </p:blipFill>
            <p:spPr>
              <a:xfrm>
                <a:off x="674370" y="3530600"/>
                <a:ext cx="7772400" cy="2019300"/>
              </a:xfrm>
              <a:prstGeom prst="rect">
                <a:avLst/>
              </a:prstGeom>
            </p:spPr>
          </p:pic>
          <p:cxnSp>
            <p:nvCxnSpPr>
              <p:cNvPr id="11" name="Straight Connector 10"/>
              <p:cNvCxnSpPr/>
              <p:nvPr/>
            </p:nvCxnSpPr>
            <p:spPr>
              <a:xfrm>
                <a:off x="1119463" y="3759200"/>
                <a:ext cx="6812280" cy="0"/>
              </a:xfrm>
              <a:prstGeom prst="line">
                <a:avLst/>
              </a:prstGeom>
              <a:ln>
                <a:solidFill>
                  <a:srgbClr val="FF0000"/>
                </a:solidFill>
                <a:headEnd type="arrow"/>
                <a:tailEnd type="arrow"/>
              </a:ln>
            </p:spPr>
            <p:style>
              <a:lnRef idx="2">
                <a:schemeClr val="accent1"/>
              </a:lnRef>
              <a:fillRef idx="0">
                <a:schemeClr val="accent1"/>
              </a:fillRef>
              <a:effectRef idx="1">
                <a:schemeClr val="accent1"/>
              </a:effectRef>
              <a:fontRef idx="minor">
                <a:schemeClr val="tx1"/>
              </a:fontRef>
            </p:style>
          </p:cxnSp>
        </p:grpSp>
      </p:grpSp>
      <p:pic>
        <p:nvPicPr>
          <p:cNvPr id="8" name="Sound 7">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8"/>
          <a:stretch>
            <a:fillRect/>
          </a:stretch>
        </p:blipFill>
        <p:spPr>
          <a:xfrm>
            <a:off x="8178800" y="5892800"/>
            <a:ext cx="812800" cy="812800"/>
          </a:xfrm>
          <a:prstGeom prst="rect">
            <a:avLst/>
          </a:prstGeom>
        </p:spPr>
      </p:pic>
    </p:spTree>
    <p:extLst>
      <p:ext uri="{BB962C8B-B14F-4D97-AF65-F5344CB8AC3E}">
        <p14:creationId xmlns:p14="http://schemas.microsoft.com/office/powerpoint/2010/main" val="2701227379"/>
      </p:ext>
    </p:extLst>
  </p:cSld>
  <p:clrMapOvr>
    <a:masterClrMapping/>
  </p:clrMapOvr>
  <mc:AlternateContent xmlns:mc="http://schemas.openxmlformats.org/markup-compatibility/2006" xmlns:p14="http://schemas.microsoft.com/office/powerpoint/2010/main">
    <mc:Choice Requires="p14">
      <p:transition spd="slow" p14:dur="2000" advTm="128699"/>
    </mc:Choice>
    <mc:Fallback xmlns="">
      <p:transition xmlns:p14="http://schemas.microsoft.com/office/powerpoint/2010/main" spd="slow" advTm="128699"/>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8"/>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8"/>
                </p:tgtEl>
              </p:cMediaNode>
            </p:audio>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p:cNvPicPr>
            <a:picLocks noChangeAspect="1"/>
          </p:cNvPicPr>
          <p:nvPr/>
        </p:nvPicPr>
        <p:blipFill>
          <a:blip r:embed="rId5"/>
          <a:stretch>
            <a:fillRect/>
          </a:stretch>
        </p:blipFill>
        <p:spPr>
          <a:xfrm>
            <a:off x="3351231" y="3019126"/>
            <a:ext cx="5807710" cy="3853815"/>
          </a:xfrm>
          <a:prstGeom prst="rect">
            <a:avLst/>
          </a:prstGeom>
        </p:spPr>
      </p:pic>
      <p:pic>
        <p:nvPicPr>
          <p:cNvPr id="9" name="Picture 8"/>
          <p:cNvPicPr>
            <a:picLocks noChangeAspect="1"/>
          </p:cNvPicPr>
          <p:nvPr/>
        </p:nvPicPr>
        <p:blipFill>
          <a:blip r:embed="rId6"/>
          <a:stretch>
            <a:fillRect/>
          </a:stretch>
        </p:blipFill>
        <p:spPr>
          <a:xfrm>
            <a:off x="0" y="8"/>
            <a:ext cx="5807710" cy="3853815"/>
          </a:xfrm>
          <a:prstGeom prst="rect">
            <a:avLst/>
          </a:prstGeom>
        </p:spPr>
      </p:pic>
      <p:sp>
        <p:nvSpPr>
          <p:cNvPr id="153603" name="Rectangle 3"/>
          <p:cNvSpPr>
            <a:spLocks noGrp="1" noChangeArrowheads="1"/>
          </p:cNvSpPr>
          <p:nvPr>
            <p:ph type="title"/>
          </p:nvPr>
        </p:nvSpPr>
        <p:spPr>
          <a:xfrm>
            <a:off x="5792769" y="627766"/>
            <a:ext cx="3351231" cy="1143000"/>
          </a:xfrm>
        </p:spPr>
        <p:txBody>
          <a:bodyPr>
            <a:normAutofit/>
          </a:bodyPr>
          <a:lstStyle/>
          <a:p>
            <a:pPr eaLnBrk="1" hangingPunct="1"/>
            <a:r>
              <a:rPr lang="en-US" sz="3200" b="1" dirty="0" smtClean="0">
                <a:solidFill>
                  <a:schemeClr val="tx1"/>
                </a:solidFill>
              </a:rPr>
              <a:t>Tornado Damage</a:t>
            </a:r>
            <a:endParaRPr lang="en-US" sz="3200" b="1" dirty="0">
              <a:solidFill>
                <a:schemeClr val="tx1"/>
              </a:solidFill>
            </a:endParaRPr>
          </a:p>
        </p:txBody>
      </p:sp>
      <p:sp>
        <p:nvSpPr>
          <p:cNvPr id="3" name="TextBox 2"/>
          <p:cNvSpPr txBox="1"/>
          <p:nvPr/>
        </p:nvSpPr>
        <p:spPr>
          <a:xfrm>
            <a:off x="145262" y="166101"/>
            <a:ext cx="2638777" cy="461665"/>
          </a:xfrm>
          <a:prstGeom prst="rect">
            <a:avLst/>
          </a:prstGeom>
          <a:noFill/>
        </p:spPr>
        <p:txBody>
          <a:bodyPr wrap="square" rtlCol="0">
            <a:spAutoFit/>
          </a:bodyPr>
          <a:lstStyle/>
          <a:p>
            <a:pPr algn="ctr"/>
            <a:r>
              <a:rPr lang="en-US" sz="2400" b="1" dirty="0" smtClean="0">
                <a:hlinkClick r:id="rId7"/>
              </a:rPr>
              <a:t>Circular Damage</a:t>
            </a:r>
            <a:endParaRPr lang="en-US" sz="2400" b="1" dirty="0"/>
          </a:p>
        </p:txBody>
      </p:sp>
      <p:sp>
        <p:nvSpPr>
          <p:cNvPr id="10" name="TextBox 9"/>
          <p:cNvSpPr txBox="1"/>
          <p:nvPr/>
        </p:nvSpPr>
        <p:spPr>
          <a:xfrm>
            <a:off x="6400800" y="3124200"/>
            <a:ext cx="2638777" cy="461665"/>
          </a:xfrm>
          <a:prstGeom prst="rect">
            <a:avLst/>
          </a:prstGeom>
          <a:noFill/>
        </p:spPr>
        <p:txBody>
          <a:bodyPr wrap="square" rtlCol="0">
            <a:spAutoFit/>
          </a:bodyPr>
          <a:lstStyle/>
          <a:p>
            <a:pPr algn="ctr"/>
            <a:r>
              <a:rPr lang="en-US" sz="2400" b="1" dirty="0" smtClean="0">
                <a:hlinkClick r:id="rId7"/>
              </a:rPr>
              <a:t>Fan Out Pattern</a:t>
            </a:r>
            <a:endParaRPr lang="en-US" sz="2400" b="1" dirty="0"/>
          </a:p>
        </p:txBody>
      </p:sp>
      <p:sp>
        <p:nvSpPr>
          <p:cNvPr id="11" name="Rectangle 3"/>
          <p:cNvSpPr txBox="1">
            <a:spLocks noChangeArrowheads="1"/>
          </p:cNvSpPr>
          <p:nvPr/>
        </p:nvSpPr>
        <p:spPr>
          <a:xfrm>
            <a:off x="0" y="4964376"/>
            <a:ext cx="3351232" cy="1143000"/>
          </a:xfrm>
          <a:prstGeom prst="rect">
            <a:avLst/>
          </a:prstGeom>
        </p:spPr>
        <p:txBody>
          <a:bodyPr vert="horz" lIns="91440" tIns="45720" rIns="91440" bIns="45720" rtlCol="0" anchor="ctr">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n-US" sz="3200" b="1" dirty="0" smtClean="0"/>
              <a:t>Downburst Damage</a:t>
            </a:r>
            <a:endParaRPr lang="en-US" sz="3200" b="1" dirty="0"/>
          </a:p>
        </p:txBody>
      </p:sp>
      <p:pic>
        <p:nvPicPr>
          <p:cNvPr id="4" name="Sound 3">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8"/>
          <a:stretch>
            <a:fillRect/>
          </a:stretch>
        </p:blipFill>
        <p:spPr>
          <a:xfrm>
            <a:off x="8178800" y="5892800"/>
            <a:ext cx="812800" cy="812800"/>
          </a:xfrm>
          <a:prstGeom prst="rect">
            <a:avLst/>
          </a:prstGeom>
        </p:spPr>
      </p:pic>
    </p:spTree>
    <p:extLst>
      <p:ext uri="{BB962C8B-B14F-4D97-AF65-F5344CB8AC3E}">
        <p14:creationId xmlns:p14="http://schemas.microsoft.com/office/powerpoint/2010/main" val="1030683380"/>
      </p:ext>
    </p:extLst>
  </p:cSld>
  <p:clrMapOvr>
    <a:masterClrMapping/>
  </p:clrMapOvr>
  <p:transition spd="med" advTm="62953">
    <p:cu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lumMod val="85000"/>
          </a:schemeClr>
        </a:solidFill>
        <a:effectLst/>
      </p:bgPr>
    </p:bg>
    <p:spTree>
      <p:nvGrpSpPr>
        <p:cNvPr id="1" name=""/>
        <p:cNvGrpSpPr/>
        <p:nvPr/>
      </p:nvGrpSpPr>
      <p:grpSpPr>
        <a:xfrm>
          <a:off x="0" y="0"/>
          <a:ext cx="0" cy="0"/>
          <a:chOff x="0" y="0"/>
          <a:chExt cx="0" cy="0"/>
        </a:xfrm>
      </p:grpSpPr>
      <p:sp>
        <p:nvSpPr>
          <p:cNvPr id="172034" name="Rectangle 3"/>
          <p:cNvSpPr>
            <a:spLocks noGrp="1" noChangeArrowheads="1"/>
          </p:cNvSpPr>
          <p:nvPr>
            <p:ph type="title"/>
          </p:nvPr>
        </p:nvSpPr>
        <p:spPr>
          <a:xfrm>
            <a:off x="457200" y="246416"/>
            <a:ext cx="8229600" cy="1143000"/>
          </a:xfrm>
        </p:spPr>
        <p:txBody>
          <a:bodyPr>
            <a:normAutofit/>
          </a:bodyPr>
          <a:lstStyle/>
          <a:p>
            <a:pPr eaLnBrk="1" hangingPunct="1"/>
            <a:r>
              <a:rPr lang="en-US" b="1" dirty="0" smtClean="0">
                <a:solidFill>
                  <a:srgbClr val="000000"/>
                </a:solidFill>
              </a:rPr>
              <a:t>Do Not Stay in Your Car</a:t>
            </a:r>
            <a:endParaRPr lang="en-US" b="1" dirty="0">
              <a:solidFill>
                <a:srgbClr val="000000"/>
              </a:solidFill>
            </a:endParaRPr>
          </a:p>
        </p:txBody>
      </p:sp>
      <p:sp>
        <p:nvSpPr>
          <p:cNvPr id="522245" name="Oval 5"/>
          <p:cNvSpPr>
            <a:spLocks noChangeArrowheads="1"/>
          </p:cNvSpPr>
          <p:nvPr/>
        </p:nvSpPr>
        <p:spPr bwMode="auto">
          <a:xfrm>
            <a:off x="4419600" y="2257778"/>
            <a:ext cx="304800" cy="457200"/>
          </a:xfrm>
          <a:prstGeom prst="ellipse">
            <a:avLst/>
          </a:prstGeom>
          <a:noFill/>
          <a:ln w="28575">
            <a:solidFill>
              <a:srgbClr val="FF0000"/>
            </a:solidFill>
            <a:round/>
            <a:headEnd type="none" w="sm" len="sm"/>
            <a:tailEnd type="none" w="sm" len="sm"/>
          </a:ln>
        </p:spPr>
        <p:txBody>
          <a:bodyPr wrap="none" anchor="ctr">
            <a:prstTxWarp prst="textNoShape">
              <a:avLst/>
            </a:prstTxWarp>
          </a:bodyPr>
          <a:lstStyle/>
          <a:p>
            <a:pPr defTabSz="914400" fontAlgn="base">
              <a:spcBef>
                <a:spcPct val="0"/>
              </a:spcBef>
              <a:spcAft>
                <a:spcPct val="0"/>
              </a:spcAft>
            </a:pPr>
            <a:endParaRPr lang="en-US">
              <a:solidFill>
                <a:srgbClr val="000000"/>
              </a:solidFill>
              <a:latin typeface="Arial" pitchFamily="-84" charset="0"/>
              <a:ea typeface="Arial" pitchFamily="-84" charset="0"/>
              <a:cs typeface="Arial" pitchFamily="-84" charset="0"/>
            </a:endParaRPr>
          </a:p>
        </p:txBody>
      </p:sp>
      <p:sp>
        <p:nvSpPr>
          <p:cNvPr id="522246" name="Oval 6"/>
          <p:cNvSpPr>
            <a:spLocks noChangeArrowheads="1"/>
          </p:cNvSpPr>
          <p:nvPr/>
        </p:nvSpPr>
        <p:spPr bwMode="auto">
          <a:xfrm>
            <a:off x="2711450" y="3857978"/>
            <a:ext cx="304800" cy="457200"/>
          </a:xfrm>
          <a:prstGeom prst="ellipse">
            <a:avLst/>
          </a:prstGeom>
          <a:noFill/>
          <a:ln w="28575">
            <a:solidFill>
              <a:srgbClr val="FF0000"/>
            </a:solidFill>
            <a:round/>
            <a:headEnd type="none" w="sm" len="sm"/>
            <a:tailEnd type="none" w="sm" len="sm"/>
          </a:ln>
        </p:spPr>
        <p:txBody>
          <a:bodyPr wrap="none" anchor="ctr">
            <a:prstTxWarp prst="textNoShape">
              <a:avLst/>
            </a:prstTxWarp>
          </a:bodyPr>
          <a:lstStyle/>
          <a:p>
            <a:pPr defTabSz="914400" fontAlgn="base">
              <a:spcBef>
                <a:spcPct val="0"/>
              </a:spcBef>
              <a:spcAft>
                <a:spcPct val="0"/>
              </a:spcAft>
            </a:pPr>
            <a:endParaRPr lang="en-US">
              <a:solidFill>
                <a:srgbClr val="000000"/>
              </a:solidFill>
              <a:latin typeface="Arial" pitchFamily="-84" charset="0"/>
              <a:ea typeface="Arial" pitchFamily="-84" charset="0"/>
              <a:cs typeface="Arial" pitchFamily="-84" charset="0"/>
            </a:endParaRPr>
          </a:p>
        </p:txBody>
      </p:sp>
      <p:sp>
        <p:nvSpPr>
          <p:cNvPr id="522247" name="Oval 7"/>
          <p:cNvSpPr>
            <a:spLocks noChangeArrowheads="1"/>
          </p:cNvSpPr>
          <p:nvPr/>
        </p:nvSpPr>
        <p:spPr bwMode="auto">
          <a:xfrm>
            <a:off x="892175" y="4370741"/>
            <a:ext cx="304800" cy="457200"/>
          </a:xfrm>
          <a:prstGeom prst="ellipse">
            <a:avLst/>
          </a:prstGeom>
          <a:noFill/>
          <a:ln w="28575">
            <a:solidFill>
              <a:srgbClr val="FF0000"/>
            </a:solidFill>
            <a:round/>
            <a:headEnd type="none" w="sm" len="sm"/>
            <a:tailEnd type="none" w="sm" len="sm"/>
          </a:ln>
        </p:spPr>
        <p:txBody>
          <a:bodyPr wrap="none" anchor="ctr">
            <a:prstTxWarp prst="textNoShape">
              <a:avLst/>
            </a:prstTxWarp>
          </a:bodyPr>
          <a:lstStyle/>
          <a:p>
            <a:pPr defTabSz="914400" fontAlgn="base">
              <a:spcBef>
                <a:spcPct val="0"/>
              </a:spcBef>
              <a:spcAft>
                <a:spcPct val="0"/>
              </a:spcAft>
            </a:pPr>
            <a:endParaRPr lang="en-US">
              <a:solidFill>
                <a:srgbClr val="000000"/>
              </a:solidFill>
              <a:latin typeface="Arial" pitchFamily="-84" charset="0"/>
              <a:ea typeface="Arial" pitchFamily="-84" charset="0"/>
              <a:cs typeface="Arial" pitchFamily="-84" charset="0"/>
            </a:endParaRPr>
          </a:p>
        </p:txBody>
      </p:sp>
      <p:pic>
        <p:nvPicPr>
          <p:cNvPr id="172038" name="Picture 8"/>
          <p:cNvPicPr>
            <a:picLocks noChangeAspect="1" noChangeArrowheads="1"/>
          </p:cNvPicPr>
          <p:nvPr/>
        </p:nvPicPr>
        <p:blipFill>
          <a:blip r:embed="rId5"/>
          <a:srcRect/>
          <a:stretch>
            <a:fillRect/>
          </a:stretch>
        </p:blipFill>
        <p:spPr bwMode="auto">
          <a:xfrm>
            <a:off x="760413" y="1267178"/>
            <a:ext cx="7620000" cy="5092700"/>
          </a:xfrm>
          <a:prstGeom prst="rect">
            <a:avLst/>
          </a:prstGeom>
          <a:noFill/>
          <a:ln w="12700">
            <a:noFill/>
            <a:miter lim="800000"/>
            <a:headEnd type="none" w="sm" len="sm"/>
            <a:tailEnd type="none" w="sm" len="sm"/>
          </a:ln>
        </p:spPr>
      </p:pic>
      <p:sp>
        <p:nvSpPr>
          <p:cNvPr id="172039" name="Text Box 9"/>
          <p:cNvSpPr txBox="1">
            <a:spLocks noChangeArrowheads="1"/>
          </p:cNvSpPr>
          <p:nvPr/>
        </p:nvSpPr>
        <p:spPr bwMode="auto">
          <a:xfrm>
            <a:off x="838200" y="5991578"/>
            <a:ext cx="1884363" cy="304800"/>
          </a:xfrm>
          <a:prstGeom prst="rect">
            <a:avLst/>
          </a:prstGeom>
          <a:noFill/>
          <a:ln w="12700">
            <a:noFill/>
            <a:miter lim="800000"/>
            <a:headEnd type="none" w="sm" len="sm"/>
            <a:tailEnd type="none" w="sm" len="sm"/>
          </a:ln>
        </p:spPr>
        <p:txBody>
          <a:bodyPr wrap="none">
            <a:prstTxWarp prst="textNoShape">
              <a:avLst/>
            </a:prstTxWarp>
            <a:spAutoFit/>
          </a:bodyPr>
          <a:lstStyle/>
          <a:p>
            <a:pPr defTabSz="914400" fontAlgn="base">
              <a:spcBef>
                <a:spcPct val="50000"/>
              </a:spcBef>
              <a:spcAft>
                <a:spcPct val="0"/>
              </a:spcAft>
            </a:pPr>
            <a:r>
              <a:rPr lang="en-US" sz="1400">
                <a:solidFill>
                  <a:srgbClr val="FFFFFF"/>
                </a:solidFill>
                <a:latin typeface="Arial" pitchFamily="-84" charset="0"/>
                <a:ea typeface="Arial" pitchFamily="-84" charset="0"/>
                <a:cs typeface="Arial" pitchFamily="-84" charset="0"/>
              </a:rPr>
              <a:t>www.denverpost.com</a:t>
            </a:r>
          </a:p>
        </p:txBody>
      </p:sp>
      <p:pic>
        <p:nvPicPr>
          <p:cNvPr id="2" name="Sound 1">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8178800" y="5892800"/>
            <a:ext cx="812800" cy="812800"/>
          </a:xfrm>
          <a:prstGeom prst="rect">
            <a:avLst/>
          </a:prstGeom>
        </p:spPr>
      </p:pic>
    </p:spTree>
    <p:extLst>
      <p:ext uri="{BB962C8B-B14F-4D97-AF65-F5344CB8AC3E}">
        <p14:creationId xmlns:p14="http://schemas.microsoft.com/office/powerpoint/2010/main" val="3779713697"/>
      </p:ext>
    </p:extLst>
  </p:cSld>
  <p:clrMapOvr>
    <a:masterClrMapping/>
  </p:clrMapOvr>
  <p:transition spd="med" advTm="48420">
    <p:cu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par>
                                <p:cTn id="7" presetID="1" presetClass="entr" presetSubtype="0" fill="hold" grpId="0" nodeType="withEffect">
                                  <p:stCondLst>
                                    <p:cond delay="0"/>
                                  </p:stCondLst>
                                  <p:childTnLst>
                                    <p:set>
                                      <p:cBhvr>
                                        <p:cTn id="8" dur="1" fill="hold">
                                          <p:stCondLst>
                                            <p:cond delay="0"/>
                                          </p:stCondLst>
                                        </p:cTn>
                                        <p:tgtEl>
                                          <p:spTgt spid="522247"/>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522246"/>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52224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13" fill="hold" display="0">
                  <p:stCondLst>
                    <p:cond delay="indefinite"/>
                  </p:stCondLst>
                  <p:endCondLst>
                    <p:cond evt="onStopAudio" delay="0">
                      <p:tgtEl>
                        <p:sldTgt/>
                      </p:tgtEl>
                    </p:cond>
                  </p:endCondLst>
                </p:cTn>
                <p:tgtEl>
                  <p:spTgt spid="2"/>
                </p:tgtEl>
              </p:cMediaNode>
            </p:audio>
          </p:childTnLst>
        </p:cTn>
      </p:par>
    </p:tnLst>
    <p:bldLst>
      <p:bldP spid="522245" grpId="0" animBg="1"/>
      <p:bldP spid="522246" grpId="0" animBg="1"/>
      <p:bldP spid="522247" grpId="0" animBg="1"/>
    </p:bldLst>
  </p:timing>
</p:sld>
</file>

<file path=ppt/slides/slide2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74085" name="Rectangle 5"/>
          <p:cNvSpPr>
            <a:spLocks noChangeArrowheads="1"/>
          </p:cNvSpPr>
          <p:nvPr/>
        </p:nvSpPr>
        <p:spPr bwMode="auto">
          <a:xfrm>
            <a:off x="1" y="5446378"/>
            <a:ext cx="3543298" cy="1200328"/>
          </a:xfrm>
          <a:prstGeom prst="rect">
            <a:avLst/>
          </a:prstGeom>
          <a:noFill/>
          <a:ln w="12700">
            <a:noFill/>
            <a:miter lim="800000"/>
            <a:headEnd type="none" w="sm" len="sm"/>
            <a:tailEnd type="none" w="sm" len="sm"/>
          </a:ln>
        </p:spPr>
        <p:txBody>
          <a:bodyPr wrap="square">
            <a:prstTxWarp prst="textNoShape">
              <a:avLst/>
            </a:prstTxWarp>
            <a:spAutoFit/>
          </a:bodyPr>
          <a:lstStyle/>
          <a:p>
            <a:pPr algn="ctr" defTabSz="914400" eaLnBrk="0" fontAlgn="base" hangingPunct="0">
              <a:spcBef>
                <a:spcPct val="0"/>
              </a:spcBef>
              <a:spcAft>
                <a:spcPct val="0"/>
              </a:spcAft>
            </a:pPr>
            <a:r>
              <a:rPr lang="en-US" sz="2400" dirty="0" smtClean="0">
                <a:cs typeface="Times New Roman"/>
                <a:hlinkClick r:id="rId9"/>
              </a:rPr>
              <a:t>Harvard IL Derailment</a:t>
            </a:r>
            <a:r>
              <a:rPr lang="en-US" sz="2400" dirty="0" smtClean="0">
                <a:solidFill>
                  <a:srgbClr val="FFFF00"/>
                </a:solidFill>
                <a:ea typeface="Arial" pitchFamily="-84" charset="0"/>
                <a:cs typeface="Arial" pitchFamily="-84" charset="0"/>
                <a:hlinkClick r:id="rId10"/>
              </a:rPr>
              <a:t> </a:t>
            </a:r>
            <a:endParaRPr lang="en-US" sz="2400" dirty="0">
              <a:solidFill>
                <a:srgbClr val="FFFF00"/>
              </a:solidFill>
              <a:ea typeface="Arial" pitchFamily="-84" charset="0"/>
              <a:cs typeface="Arial" pitchFamily="-84" charset="0"/>
              <a:hlinkClick r:id="rId11" action="ppaction://hlinkfile"/>
            </a:endParaRPr>
          </a:p>
          <a:p>
            <a:pPr algn="ctr" defTabSz="914400" eaLnBrk="0" fontAlgn="base" hangingPunct="0">
              <a:spcBef>
                <a:spcPct val="0"/>
              </a:spcBef>
              <a:spcAft>
                <a:spcPct val="0"/>
              </a:spcAft>
            </a:pPr>
            <a:r>
              <a:rPr lang="en-US" sz="2400" dirty="0" smtClean="0">
                <a:solidFill>
                  <a:srgbClr val="FFFF00"/>
                </a:solidFill>
                <a:ea typeface="Arial" pitchFamily="-84" charset="0"/>
                <a:cs typeface="Arial" pitchFamily="-84" charset="0"/>
                <a:hlinkClick r:id="rId12"/>
              </a:rPr>
              <a:t>McConnell AFB</a:t>
            </a:r>
            <a:endParaRPr lang="en-US" sz="2400" dirty="0" smtClean="0">
              <a:solidFill>
                <a:srgbClr val="FFFF00"/>
              </a:solidFill>
              <a:ea typeface="Arial" pitchFamily="-84" charset="0"/>
              <a:cs typeface="Arial" pitchFamily="-84" charset="0"/>
            </a:endParaRPr>
          </a:p>
          <a:p>
            <a:pPr algn="ctr" defTabSz="914400" eaLnBrk="0" fontAlgn="base" hangingPunct="0">
              <a:spcBef>
                <a:spcPct val="0"/>
              </a:spcBef>
              <a:spcAft>
                <a:spcPct val="0"/>
              </a:spcAft>
            </a:pPr>
            <a:r>
              <a:rPr lang="en-US" sz="2400" dirty="0" smtClean="0">
                <a:solidFill>
                  <a:srgbClr val="FFFF00"/>
                </a:solidFill>
                <a:ea typeface="Arial" pitchFamily="-84" charset="0"/>
                <a:cs typeface="Arial" pitchFamily="-84" charset="0"/>
                <a:hlinkClick r:id="rId10"/>
              </a:rPr>
              <a:t>Dallas/Lancaster Tornado</a:t>
            </a:r>
          </a:p>
        </p:txBody>
      </p:sp>
      <p:grpSp>
        <p:nvGrpSpPr>
          <p:cNvPr id="3" name="Group 2"/>
          <p:cNvGrpSpPr/>
          <p:nvPr/>
        </p:nvGrpSpPr>
        <p:grpSpPr>
          <a:xfrm>
            <a:off x="579438" y="371069"/>
            <a:ext cx="7943850" cy="4913313"/>
            <a:chOff x="609600" y="1568369"/>
            <a:chExt cx="7943850" cy="4913313"/>
          </a:xfrm>
        </p:grpSpPr>
        <p:sp>
          <p:nvSpPr>
            <p:cNvPr id="174086" name="Oval 4"/>
            <p:cNvSpPr>
              <a:spLocks noChangeArrowheads="1"/>
            </p:cNvSpPr>
            <p:nvPr/>
          </p:nvSpPr>
          <p:spPr bwMode="auto">
            <a:xfrm>
              <a:off x="4419600" y="2286000"/>
              <a:ext cx="304800" cy="457200"/>
            </a:xfrm>
            <a:prstGeom prst="ellipse">
              <a:avLst/>
            </a:prstGeom>
            <a:noFill/>
            <a:ln w="28575">
              <a:solidFill>
                <a:srgbClr val="FF0000"/>
              </a:solidFill>
              <a:round/>
              <a:headEnd type="none" w="sm" len="sm"/>
              <a:tailEnd type="none" w="sm" len="sm"/>
            </a:ln>
          </p:spPr>
          <p:txBody>
            <a:bodyPr wrap="none" anchor="ctr">
              <a:prstTxWarp prst="textNoShape">
                <a:avLst/>
              </a:prstTxWarp>
            </a:bodyPr>
            <a:lstStyle/>
            <a:p>
              <a:pPr defTabSz="914400" fontAlgn="base">
                <a:spcBef>
                  <a:spcPct val="0"/>
                </a:spcBef>
                <a:spcAft>
                  <a:spcPct val="0"/>
                </a:spcAft>
              </a:pPr>
              <a:endParaRPr lang="en-US">
                <a:solidFill>
                  <a:srgbClr val="000000"/>
                </a:solidFill>
                <a:latin typeface="Arial" pitchFamily="-84" charset="0"/>
                <a:ea typeface="Arial" pitchFamily="-84" charset="0"/>
                <a:cs typeface="Arial" pitchFamily="-84" charset="0"/>
              </a:endParaRPr>
            </a:p>
          </p:txBody>
        </p:sp>
        <p:sp>
          <p:nvSpPr>
            <p:cNvPr id="174087" name="Oval 5"/>
            <p:cNvSpPr>
              <a:spLocks noChangeArrowheads="1"/>
            </p:cNvSpPr>
            <p:nvPr/>
          </p:nvSpPr>
          <p:spPr bwMode="auto">
            <a:xfrm>
              <a:off x="2711450" y="3886200"/>
              <a:ext cx="304800" cy="457200"/>
            </a:xfrm>
            <a:prstGeom prst="ellipse">
              <a:avLst/>
            </a:prstGeom>
            <a:noFill/>
            <a:ln w="28575">
              <a:solidFill>
                <a:srgbClr val="FF0000"/>
              </a:solidFill>
              <a:round/>
              <a:headEnd type="none" w="sm" len="sm"/>
              <a:tailEnd type="none" w="sm" len="sm"/>
            </a:ln>
          </p:spPr>
          <p:txBody>
            <a:bodyPr wrap="none" anchor="ctr">
              <a:prstTxWarp prst="textNoShape">
                <a:avLst/>
              </a:prstTxWarp>
            </a:bodyPr>
            <a:lstStyle/>
            <a:p>
              <a:pPr defTabSz="914400" fontAlgn="base">
                <a:spcBef>
                  <a:spcPct val="0"/>
                </a:spcBef>
                <a:spcAft>
                  <a:spcPct val="0"/>
                </a:spcAft>
              </a:pPr>
              <a:endParaRPr lang="en-US">
                <a:solidFill>
                  <a:srgbClr val="000000"/>
                </a:solidFill>
                <a:latin typeface="Arial" pitchFamily="-84" charset="0"/>
                <a:ea typeface="Arial" pitchFamily="-84" charset="0"/>
                <a:cs typeface="Arial" pitchFamily="-84" charset="0"/>
              </a:endParaRPr>
            </a:p>
          </p:txBody>
        </p:sp>
        <p:sp>
          <p:nvSpPr>
            <p:cNvPr id="174088" name="Oval 6"/>
            <p:cNvSpPr>
              <a:spLocks noChangeArrowheads="1"/>
            </p:cNvSpPr>
            <p:nvPr/>
          </p:nvSpPr>
          <p:spPr bwMode="auto">
            <a:xfrm>
              <a:off x="892175" y="4398963"/>
              <a:ext cx="304800" cy="457200"/>
            </a:xfrm>
            <a:prstGeom prst="ellipse">
              <a:avLst/>
            </a:prstGeom>
            <a:noFill/>
            <a:ln w="28575">
              <a:solidFill>
                <a:srgbClr val="FF0000"/>
              </a:solidFill>
              <a:round/>
              <a:headEnd type="none" w="sm" len="sm"/>
              <a:tailEnd type="none" w="sm" len="sm"/>
            </a:ln>
          </p:spPr>
          <p:txBody>
            <a:bodyPr wrap="none" anchor="ctr">
              <a:prstTxWarp prst="textNoShape">
                <a:avLst/>
              </a:prstTxWarp>
            </a:bodyPr>
            <a:lstStyle/>
            <a:p>
              <a:pPr defTabSz="914400" fontAlgn="base">
                <a:spcBef>
                  <a:spcPct val="0"/>
                </a:spcBef>
                <a:spcAft>
                  <a:spcPct val="0"/>
                </a:spcAft>
              </a:pPr>
              <a:endParaRPr lang="en-US">
                <a:solidFill>
                  <a:srgbClr val="000000"/>
                </a:solidFill>
                <a:latin typeface="Arial" pitchFamily="-84" charset="0"/>
                <a:ea typeface="Arial" pitchFamily="-84" charset="0"/>
                <a:cs typeface="Arial" pitchFamily="-84" charset="0"/>
              </a:endParaRPr>
            </a:p>
          </p:txBody>
        </p:sp>
        <p:pic>
          <p:nvPicPr>
            <p:cNvPr id="174083" name="Picture 8"/>
            <p:cNvPicPr>
              <a:picLocks noChangeAspect="1"/>
            </p:cNvPicPr>
            <p:nvPr/>
          </p:nvPicPr>
          <p:blipFill>
            <a:blip r:embed="rId13"/>
            <a:srcRect/>
            <a:stretch>
              <a:fillRect/>
            </a:stretch>
          </p:blipFill>
          <p:spPr bwMode="auto">
            <a:xfrm>
              <a:off x="609600" y="1568369"/>
              <a:ext cx="7943850" cy="4913313"/>
            </a:xfrm>
            <a:prstGeom prst="rect">
              <a:avLst/>
            </a:prstGeom>
            <a:noFill/>
            <a:ln w="9525">
              <a:noFill/>
              <a:miter lim="800000"/>
              <a:headEnd/>
              <a:tailEnd/>
            </a:ln>
          </p:spPr>
        </p:pic>
      </p:grpSp>
      <p:sp>
        <p:nvSpPr>
          <p:cNvPr id="174089" name="Rectangle 7"/>
          <p:cNvSpPr>
            <a:spLocks noChangeArrowheads="1"/>
          </p:cNvSpPr>
          <p:nvPr/>
        </p:nvSpPr>
        <p:spPr bwMode="auto">
          <a:xfrm>
            <a:off x="261938" y="5984875"/>
            <a:ext cx="184150" cy="366713"/>
          </a:xfrm>
          <a:prstGeom prst="rect">
            <a:avLst/>
          </a:prstGeom>
          <a:noFill/>
          <a:ln w="12700">
            <a:noFill/>
            <a:miter lim="800000"/>
            <a:headEnd type="none" w="sm" len="sm"/>
            <a:tailEnd type="none" w="sm" len="sm"/>
          </a:ln>
        </p:spPr>
        <p:txBody>
          <a:bodyPr wrap="none">
            <a:prstTxWarp prst="textNoShape">
              <a:avLst/>
            </a:prstTxWarp>
            <a:spAutoFit/>
          </a:bodyPr>
          <a:lstStyle/>
          <a:p>
            <a:pPr defTabSz="914400" fontAlgn="base">
              <a:spcBef>
                <a:spcPct val="0"/>
              </a:spcBef>
              <a:spcAft>
                <a:spcPct val="0"/>
              </a:spcAft>
            </a:pPr>
            <a:endParaRPr lang="en-US">
              <a:solidFill>
                <a:srgbClr val="000000"/>
              </a:solidFill>
              <a:latin typeface="Arial" pitchFamily="-84" charset="0"/>
              <a:ea typeface="Arial" pitchFamily="-84" charset="0"/>
              <a:cs typeface="Arial" pitchFamily="-84" charset="0"/>
            </a:endParaRPr>
          </a:p>
        </p:txBody>
      </p:sp>
      <p:sp>
        <p:nvSpPr>
          <p:cNvPr id="2" name="TextBox 1"/>
          <p:cNvSpPr txBox="1"/>
          <p:nvPr/>
        </p:nvSpPr>
        <p:spPr>
          <a:xfrm>
            <a:off x="5613400" y="1568533"/>
            <a:ext cx="2490790" cy="830997"/>
          </a:xfrm>
          <a:prstGeom prst="rect">
            <a:avLst/>
          </a:prstGeom>
          <a:noFill/>
        </p:spPr>
        <p:txBody>
          <a:bodyPr wrap="square" rtlCol="0">
            <a:spAutoFit/>
          </a:bodyPr>
          <a:lstStyle/>
          <a:p>
            <a:pPr algn="ctr"/>
            <a:r>
              <a:rPr lang="en-US" sz="2400" dirty="0" smtClean="0">
                <a:cs typeface="Times New Roman"/>
                <a:hlinkClick r:id="rId14"/>
              </a:rPr>
              <a:t>Pampa TX 6-8-95 </a:t>
            </a:r>
          </a:p>
          <a:p>
            <a:pPr algn="ctr"/>
            <a:r>
              <a:rPr lang="en-US" sz="2400" dirty="0" smtClean="0">
                <a:cs typeface="Times New Roman"/>
                <a:hlinkClick r:id="rId14"/>
              </a:rPr>
              <a:t>(6:45 pickup)</a:t>
            </a:r>
            <a:endParaRPr lang="en-US" sz="2400" dirty="0">
              <a:cs typeface="Times New Roman"/>
            </a:endParaRPr>
          </a:p>
        </p:txBody>
      </p:sp>
      <p:sp>
        <p:nvSpPr>
          <p:cNvPr id="174084" name="Rectangle 4"/>
          <p:cNvSpPr>
            <a:spLocks noGrp="1" noChangeArrowheads="1"/>
          </p:cNvSpPr>
          <p:nvPr>
            <p:ph type="title"/>
          </p:nvPr>
        </p:nvSpPr>
        <p:spPr>
          <a:xfrm>
            <a:off x="5633720" y="383769"/>
            <a:ext cx="2572068" cy="1143000"/>
          </a:xfrm>
        </p:spPr>
        <p:txBody>
          <a:bodyPr>
            <a:normAutofit/>
          </a:bodyPr>
          <a:lstStyle/>
          <a:p>
            <a:pPr eaLnBrk="1" hangingPunct="1"/>
            <a:r>
              <a:rPr lang="en-US" sz="4000" b="1" dirty="0" smtClean="0">
                <a:solidFill>
                  <a:srgbClr val="000000"/>
                </a:solidFill>
              </a:rPr>
              <a:t>Damage</a:t>
            </a:r>
            <a:endParaRPr lang="en-US" sz="4000" b="1" dirty="0">
              <a:solidFill>
                <a:srgbClr val="000000"/>
              </a:solidFill>
            </a:endParaRPr>
          </a:p>
        </p:txBody>
      </p:sp>
      <p:pic>
        <p:nvPicPr>
          <p:cNvPr id="4" name="Flying Semi Lancaster TX Tornado.mp4">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15"/>
          <a:stretch>
            <a:fillRect/>
          </a:stretch>
        </p:blipFill>
        <p:spPr>
          <a:xfrm>
            <a:off x="3543298" y="3436004"/>
            <a:ext cx="5410200" cy="3048000"/>
          </a:xfrm>
          <a:prstGeom prst="rect">
            <a:avLst/>
          </a:prstGeom>
        </p:spPr>
      </p:pic>
      <p:sp>
        <p:nvSpPr>
          <p:cNvPr id="5" name="TextBox 4"/>
          <p:cNvSpPr txBox="1"/>
          <p:nvPr/>
        </p:nvSpPr>
        <p:spPr>
          <a:xfrm>
            <a:off x="3543298" y="6116260"/>
            <a:ext cx="1378615" cy="369332"/>
          </a:xfrm>
          <a:prstGeom prst="rect">
            <a:avLst/>
          </a:prstGeom>
          <a:noFill/>
        </p:spPr>
        <p:txBody>
          <a:bodyPr wrap="none" rtlCol="0">
            <a:spAutoFit/>
          </a:bodyPr>
          <a:lstStyle/>
          <a:p>
            <a:r>
              <a:rPr lang="en-US" b="1" dirty="0" smtClean="0">
                <a:solidFill>
                  <a:schemeClr val="bg1"/>
                </a:solidFill>
                <a:hlinkClick r:id="rId16"/>
              </a:rPr>
              <a:t>EF2 Tornado</a:t>
            </a:r>
            <a:endParaRPr lang="en-US" b="1" dirty="0">
              <a:solidFill>
                <a:schemeClr val="bg1"/>
              </a:solidFill>
            </a:endParaRPr>
          </a:p>
        </p:txBody>
      </p:sp>
      <p:pic>
        <p:nvPicPr>
          <p:cNvPr id="9" name="TRAIN Vs. TORNADO - BEST PART!!!!! - YouTube.mp4">
            <a:hlinkClick r:id="" action="ppaction://media"/>
          </p:cNvPr>
          <p:cNvPicPr>
            <a:picLocks noChangeAspect="1"/>
          </p:cNvPicPr>
          <p:nvPr>
            <a:videoFile r:link="rId4"/>
            <p:extLst>
              <p:ext uri="{DAA4B4D4-6D71-4841-9C94-3DE7FCFB9230}">
                <p14:media xmlns:p14="http://schemas.microsoft.com/office/powerpoint/2010/main" r:embed="rId3"/>
              </p:ext>
            </p:extLst>
          </p:nvPr>
        </p:nvPicPr>
        <p:blipFill>
          <a:blip r:embed="rId17"/>
          <a:stretch>
            <a:fillRect/>
          </a:stretch>
        </p:blipFill>
        <p:spPr>
          <a:xfrm>
            <a:off x="241300" y="378332"/>
            <a:ext cx="5142586" cy="3044952"/>
          </a:xfrm>
          <a:prstGeom prst="rect">
            <a:avLst/>
          </a:prstGeom>
        </p:spPr>
      </p:pic>
      <p:sp>
        <p:nvSpPr>
          <p:cNvPr id="17" name="TextBox 16"/>
          <p:cNvSpPr txBox="1"/>
          <p:nvPr/>
        </p:nvSpPr>
        <p:spPr>
          <a:xfrm>
            <a:off x="287005" y="3004991"/>
            <a:ext cx="1378615" cy="369332"/>
          </a:xfrm>
          <a:prstGeom prst="rect">
            <a:avLst/>
          </a:prstGeom>
          <a:noFill/>
        </p:spPr>
        <p:txBody>
          <a:bodyPr wrap="none" rtlCol="0">
            <a:spAutoFit/>
          </a:bodyPr>
          <a:lstStyle/>
          <a:p>
            <a:r>
              <a:rPr lang="en-US" b="1" dirty="0" smtClean="0">
                <a:solidFill>
                  <a:schemeClr val="bg1"/>
                </a:solidFill>
                <a:hlinkClick r:id="rId18"/>
              </a:rPr>
              <a:t>EF2 Tornado</a:t>
            </a:r>
            <a:endParaRPr lang="en-US" b="1" dirty="0">
              <a:solidFill>
                <a:schemeClr val="bg1"/>
              </a:solidFill>
            </a:endParaRPr>
          </a:p>
        </p:txBody>
      </p:sp>
      <p:pic>
        <p:nvPicPr>
          <p:cNvPr id="6" name="Sound 5">
            <a:hlinkClick r:id="" action="ppaction://media"/>
          </p:cNvPr>
          <p:cNvPicPr>
            <a:picLocks noChangeAspect="1"/>
          </p:cNvPicPr>
          <p:nvPr>
            <a:audioFile r:link="rId6"/>
            <p:extLst>
              <p:ext uri="{DAA4B4D4-6D71-4841-9C94-3DE7FCFB9230}">
                <p14:media xmlns:p14="http://schemas.microsoft.com/office/powerpoint/2010/main" r:embed="rId5"/>
              </p:ext>
            </p:extLst>
          </p:nvPr>
        </p:nvPicPr>
        <p:blipFill>
          <a:blip r:embed="rId19"/>
          <a:stretch>
            <a:fillRect/>
          </a:stretch>
        </p:blipFill>
        <p:spPr>
          <a:xfrm>
            <a:off x="8178800" y="5892800"/>
            <a:ext cx="812800" cy="812800"/>
          </a:xfrm>
          <a:prstGeom prst="rect">
            <a:avLst/>
          </a:prstGeom>
        </p:spPr>
      </p:pic>
    </p:spTree>
    <p:extLst>
      <p:ext uri="{BB962C8B-B14F-4D97-AF65-F5344CB8AC3E}">
        <p14:creationId xmlns:p14="http://schemas.microsoft.com/office/powerpoint/2010/main" val="1050366480"/>
      </p:ext>
    </p:extLst>
  </p:cSld>
  <p:clrMapOvr>
    <a:masterClrMapping/>
  </p:clrMapOvr>
  <p:transition spd="med" advTm="74794">
    <p:cu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par>
                          <p:cTn id="7" fill="hold">
                            <p:stCondLst>
                              <p:cond delay="1"/>
                            </p:stCondLst>
                            <p:childTnLst>
                              <p:par>
                                <p:cTn id="8" presetID="1" presetClass="mediacall" presetSubtype="0" fill="hold" nodeType="afterEffect">
                                  <p:stCondLst>
                                    <p:cond delay="0"/>
                                  </p:stCondLst>
                                  <p:childTnLst>
                                    <p:cmd type="call" cmd="playFrom(0.0)">
                                      <p:cBhvr>
                                        <p:cTn id="9" dur="30122"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43396">
                <p:cTn id="10" fill="hold" display="0">
                  <p:stCondLst>
                    <p:cond delay="indefinite"/>
                  </p:stCondLst>
                </p:cTn>
                <p:tgtEl>
                  <p:spTgt spid="4"/>
                </p:tgtEl>
              </p:cMediaNode>
            </p:video>
            <p:seq concurrent="1" nextAc="seek">
              <p:cTn id="11" restart="whenNotActive" fill="hold" evtFilter="cancelBubble" nodeType="interactiveSeq">
                <p:stCondLst>
                  <p:cond evt="onClick" delay="0">
                    <p:tgtEl>
                      <p:spTgt spid="4"/>
                    </p:tgtEl>
                  </p:cond>
                </p:stCondLst>
                <p:endSync evt="end" delay="0">
                  <p:rtn val="all"/>
                </p:endSync>
                <p:childTnLst>
                  <p:par>
                    <p:cTn id="12" fill="hold">
                      <p:stCondLst>
                        <p:cond delay="0"/>
                      </p:stCondLst>
                      <p:childTnLst>
                        <p:par>
                          <p:cTn id="13" fill="hold">
                            <p:stCondLst>
                              <p:cond delay="0"/>
                            </p:stCondLst>
                            <p:childTnLst>
                              <p:par>
                                <p:cTn id="14" presetID="2" presetClass="mediacall" presetSubtype="0" fill="hold" nodeType="clickEffect">
                                  <p:stCondLst>
                                    <p:cond delay="0"/>
                                  </p:stCondLst>
                                  <p:childTnLst>
                                    <p:cmd type="call" cmd="togglePause">
                                      <p:cBhvr>
                                        <p:cTn id="15" dur="1" fill="hold"/>
                                        <p:tgtEl>
                                          <p:spTgt spid="4"/>
                                        </p:tgtEl>
                                      </p:cBhvr>
                                    </p:cmd>
                                  </p:childTnLst>
                                </p:cTn>
                              </p:par>
                            </p:childTnLst>
                          </p:cTn>
                        </p:par>
                      </p:childTnLst>
                    </p:cTn>
                  </p:par>
                </p:childTnLst>
              </p:cTn>
              <p:nextCondLst>
                <p:cond evt="onClick" delay="0">
                  <p:tgtEl>
                    <p:spTgt spid="4"/>
                  </p:tgtEl>
                </p:cond>
              </p:nextCondLst>
            </p:seq>
            <p:seq concurrent="1" nextAc="seek">
              <p:cTn id="16" restart="whenNotActive" fill="hold" evtFilter="cancelBubble" nodeType="interactiveSeq">
                <p:stCondLst>
                  <p:cond evt="onClick" delay="0">
                    <p:tgtEl>
                      <p:spTgt spid="9"/>
                    </p:tgtEl>
                  </p:cond>
                </p:stCondLst>
                <p:endSync evt="end" delay="0">
                  <p:rtn val="all"/>
                </p:endSync>
                <p:childTnLst>
                  <p:par>
                    <p:cTn id="17" fill="hold">
                      <p:stCondLst>
                        <p:cond delay="0"/>
                      </p:stCondLst>
                      <p:childTnLst>
                        <p:par>
                          <p:cTn id="18" fill="hold">
                            <p:stCondLst>
                              <p:cond delay="0"/>
                            </p:stCondLst>
                            <p:childTnLst>
                              <p:par>
                                <p:cTn id="19" presetID="2" presetClass="mediacall" presetSubtype="0" fill="hold" nodeType="clickEffect">
                                  <p:stCondLst>
                                    <p:cond delay="0"/>
                                  </p:stCondLst>
                                  <p:childTnLst>
                                    <p:cmd type="call" cmd="togglePause">
                                      <p:cBhvr>
                                        <p:cTn id="20" dur="1" fill="hold"/>
                                        <p:tgtEl>
                                          <p:spTgt spid="9"/>
                                        </p:tgtEl>
                                      </p:cBhvr>
                                    </p:cmd>
                                  </p:childTnLst>
                                </p:cTn>
                              </p:par>
                            </p:childTnLst>
                          </p:cTn>
                        </p:par>
                      </p:childTnLst>
                    </p:cTn>
                  </p:par>
                </p:childTnLst>
              </p:cTn>
              <p:nextCondLst>
                <p:cond evt="onClick" delay="0">
                  <p:tgtEl>
                    <p:spTgt spid="9"/>
                  </p:tgtEl>
                </p:cond>
              </p:nextCondLst>
            </p:seq>
            <p:video>
              <p:cMediaNode vol="80000">
                <p:cTn id="21" fill="hold" display="0">
                  <p:stCondLst>
                    <p:cond delay="indefinite"/>
                  </p:stCondLst>
                </p:cTn>
                <p:tgtEl>
                  <p:spTgt spid="9"/>
                </p:tgtEl>
              </p:cMediaNode>
            </p:video>
            <p:audio isNarration="1">
              <p:cMediaNode vol="80000" showWhenStopped="0">
                <p:cTn id="22" fill="hold" display="0">
                  <p:stCondLst>
                    <p:cond delay="indefinite"/>
                  </p:stCondLst>
                  <p:endCondLst>
                    <p:cond evt="onStopAudio" delay="0">
                      <p:tgtEl>
                        <p:sldTgt/>
                      </p:tgtEl>
                    </p:cond>
                  </p:endCondLst>
                </p:cTn>
                <p:tgtEl>
                  <p:spTgt spid="6"/>
                </p:tgtEl>
              </p:cMediaNode>
            </p:audio>
          </p:childTnLst>
        </p:cTn>
      </p:par>
    </p:tnLst>
  </p:timing>
  <p:extLst mod="1">
    <p:ext uri="{E180D4A7-C9FB-4DFB-919C-405C955672EB}">
      <p14:showEvtLst xmlns:p14="http://schemas.microsoft.com/office/powerpoint/2010/main">
        <p14:playEvt time="0" objId="4"/>
        <p14:stopEvt time="30749" objId="4"/>
      </p14:showEvtLst>
    </p:ext>
  </p:extLs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85" name="Rectangle 5"/>
          <p:cNvSpPr>
            <a:spLocks noChangeArrowheads="1"/>
          </p:cNvSpPr>
          <p:nvPr/>
        </p:nvSpPr>
        <p:spPr bwMode="auto">
          <a:xfrm>
            <a:off x="0" y="4261044"/>
            <a:ext cx="3543298" cy="1200328"/>
          </a:xfrm>
          <a:prstGeom prst="rect">
            <a:avLst/>
          </a:prstGeom>
          <a:noFill/>
          <a:ln w="12700">
            <a:noFill/>
            <a:miter lim="800000"/>
            <a:headEnd type="none" w="sm" len="sm"/>
            <a:tailEnd type="none" w="sm" len="sm"/>
          </a:ln>
        </p:spPr>
        <p:txBody>
          <a:bodyPr wrap="square">
            <a:prstTxWarp prst="textNoShape">
              <a:avLst/>
            </a:prstTxWarp>
            <a:spAutoFit/>
          </a:bodyPr>
          <a:lstStyle/>
          <a:p>
            <a:pPr algn="ctr" defTabSz="914400" eaLnBrk="0" fontAlgn="base" hangingPunct="0">
              <a:spcBef>
                <a:spcPct val="0"/>
              </a:spcBef>
              <a:spcAft>
                <a:spcPct val="0"/>
              </a:spcAft>
            </a:pPr>
            <a:r>
              <a:rPr lang="en-US" sz="2400" dirty="0" smtClean="0">
                <a:cs typeface="Times New Roman"/>
                <a:hlinkClick r:id="rId9"/>
              </a:rPr>
              <a:t>Harvard IL Derailment</a:t>
            </a:r>
            <a:endParaRPr lang="en-US" sz="2400" dirty="0" smtClean="0">
              <a:cs typeface="Times New Roman"/>
            </a:endParaRPr>
          </a:p>
          <a:p>
            <a:pPr algn="ctr" defTabSz="914400" eaLnBrk="0" fontAlgn="base" hangingPunct="0">
              <a:spcBef>
                <a:spcPct val="0"/>
              </a:spcBef>
              <a:spcAft>
                <a:spcPct val="0"/>
              </a:spcAft>
            </a:pPr>
            <a:r>
              <a:rPr lang="en-US" sz="2400" dirty="0" smtClean="0">
                <a:solidFill>
                  <a:srgbClr val="FFFF00"/>
                </a:solidFill>
                <a:ea typeface="Arial" pitchFamily="-84" charset="0"/>
                <a:cs typeface="Arial" pitchFamily="-84" charset="0"/>
                <a:hlinkClick r:id="rId10"/>
              </a:rPr>
              <a:t> </a:t>
            </a:r>
            <a:endParaRPr lang="en-US" sz="2400" dirty="0">
              <a:solidFill>
                <a:srgbClr val="FFFF00"/>
              </a:solidFill>
              <a:ea typeface="Arial" pitchFamily="-84" charset="0"/>
              <a:cs typeface="Arial" pitchFamily="-84" charset="0"/>
              <a:hlinkClick r:id="rId11" action="ppaction://hlinkfile"/>
            </a:endParaRPr>
          </a:p>
          <a:p>
            <a:pPr algn="ctr" defTabSz="914400" eaLnBrk="0" fontAlgn="base" hangingPunct="0">
              <a:spcBef>
                <a:spcPct val="0"/>
              </a:spcBef>
              <a:spcAft>
                <a:spcPct val="0"/>
              </a:spcAft>
            </a:pPr>
            <a:r>
              <a:rPr lang="en-US" sz="2400" dirty="0" smtClean="0">
                <a:solidFill>
                  <a:srgbClr val="FFFF00"/>
                </a:solidFill>
                <a:ea typeface="Arial" pitchFamily="-84" charset="0"/>
                <a:cs typeface="Arial" pitchFamily="-84" charset="0"/>
                <a:hlinkClick r:id="rId10"/>
              </a:rPr>
              <a:t>Dallas/Lancaster Tornado</a:t>
            </a:r>
          </a:p>
        </p:txBody>
      </p:sp>
      <p:sp>
        <p:nvSpPr>
          <p:cNvPr id="174086" name="Oval 4"/>
          <p:cNvSpPr>
            <a:spLocks noChangeArrowheads="1"/>
          </p:cNvSpPr>
          <p:nvPr/>
        </p:nvSpPr>
        <p:spPr bwMode="auto">
          <a:xfrm>
            <a:off x="4389438" y="1088700"/>
            <a:ext cx="304800" cy="457200"/>
          </a:xfrm>
          <a:prstGeom prst="ellipse">
            <a:avLst/>
          </a:prstGeom>
          <a:noFill/>
          <a:ln w="28575">
            <a:solidFill>
              <a:srgbClr val="FF0000"/>
            </a:solidFill>
            <a:round/>
            <a:headEnd type="none" w="sm" len="sm"/>
            <a:tailEnd type="none" w="sm" len="sm"/>
          </a:ln>
        </p:spPr>
        <p:txBody>
          <a:bodyPr wrap="none" anchor="ctr">
            <a:prstTxWarp prst="textNoShape">
              <a:avLst/>
            </a:prstTxWarp>
          </a:bodyPr>
          <a:lstStyle/>
          <a:p>
            <a:pPr defTabSz="914400" fontAlgn="base">
              <a:spcBef>
                <a:spcPct val="0"/>
              </a:spcBef>
              <a:spcAft>
                <a:spcPct val="0"/>
              </a:spcAft>
            </a:pPr>
            <a:endParaRPr lang="en-US">
              <a:solidFill>
                <a:srgbClr val="000000"/>
              </a:solidFill>
              <a:latin typeface="Arial" pitchFamily="-84" charset="0"/>
              <a:ea typeface="Arial" pitchFamily="-84" charset="0"/>
              <a:cs typeface="Arial" pitchFamily="-84" charset="0"/>
            </a:endParaRPr>
          </a:p>
        </p:txBody>
      </p:sp>
      <p:sp>
        <p:nvSpPr>
          <p:cNvPr id="174087" name="Oval 5"/>
          <p:cNvSpPr>
            <a:spLocks noChangeArrowheads="1"/>
          </p:cNvSpPr>
          <p:nvPr/>
        </p:nvSpPr>
        <p:spPr bwMode="auto">
          <a:xfrm>
            <a:off x="2681288" y="2688900"/>
            <a:ext cx="304800" cy="457200"/>
          </a:xfrm>
          <a:prstGeom prst="ellipse">
            <a:avLst/>
          </a:prstGeom>
          <a:noFill/>
          <a:ln w="28575">
            <a:solidFill>
              <a:srgbClr val="FF0000"/>
            </a:solidFill>
            <a:round/>
            <a:headEnd type="none" w="sm" len="sm"/>
            <a:tailEnd type="none" w="sm" len="sm"/>
          </a:ln>
        </p:spPr>
        <p:txBody>
          <a:bodyPr wrap="none" anchor="ctr">
            <a:prstTxWarp prst="textNoShape">
              <a:avLst/>
            </a:prstTxWarp>
          </a:bodyPr>
          <a:lstStyle/>
          <a:p>
            <a:pPr defTabSz="914400" fontAlgn="base">
              <a:spcBef>
                <a:spcPct val="0"/>
              </a:spcBef>
              <a:spcAft>
                <a:spcPct val="0"/>
              </a:spcAft>
            </a:pPr>
            <a:endParaRPr lang="en-US">
              <a:solidFill>
                <a:srgbClr val="000000"/>
              </a:solidFill>
              <a:latin typeface="Arial" pitchFamily="-84" charset="0"/>
              <a:ea typeface="Arial" pitchFamily="-84" charset="0"/>
              <a:cs typeface="Arial" pitchFamily="-84" charset="0"/>
            </a:endParaRPr>
          </a:p>
        </p:txBody>
      </p:sp>
      <p:sp>
        <p:nvSpPr>
          <p:cNvPr id="174089" name="Rectangle 7"/>
          <p:cNvSpPr>
            <a:spLocks noChangeArrowheads="1"/>
          </p:cNvSpPr>
          <p:nvPr/>
        </p:nvSpPr>
        <p:spPr bwMode="auto">
          <a:xfrm>
            <a:off x="261938" y="5984875"/>
            <a:ext cx="184150" cy="366713"/>
          </a:xfrm>
          <a:prstGeom prst="rect">
            <a:avLst/>
          </a:prstGeom>
          <a:noFill/>
          <a:ln w="12700">
            <a:noFill/>
            <a:miter lim="800000"/>
            <a:headEnd type="none" w="sm" len="sm"/>
            <a:tailEnd type="none" w="sm" len="sm"/>
          </a:ln>
        </p:spPr>
        <p:txBody>
          <a:bodyPr wrap="none">
            <a:prstTxWarp prst="textNoShape">
              <a:avLst/>
            </a:prstTxWarp>
            <a:spAutoFit/>
          </a:bodyPr>
          <a:lstStyle/>
          <a:p>
            <a:pPr defTabSz="914400" fontAlgn="base">
              <a:spcBef>
                <a:spcPct val="0"/>
              </a:spcBef>
              <a:spcAft>
                <a:spcPct val="0"/>
              </a:spcAft>
            </a:pPr>
            <a:endParaRPr lang="en-US">
              <a:solidFill>
                <a:srgbClr val="000000"/>
              </a:solidFill>
              <a:latin typeface="Arial" pitchFamily="-84" charset="0"/>
              <a:ea typeface="Arial" pitchFamily="-84" charset="0"/>
              <a:cs typeface="Arial" pitchFamily="-84" charset="0"/>
            </a:endParaRPr>
          </a:p>
        </p:txBody>
      </p:sp>
      <p:sp>
        <p:nvSpPr>
          <p:cNvPr id="174084" name="Rectangle 4"/>
          <p:cNvSpPr>
            <a:spLocks noGrp="1" noChangeArrowheads="1"/>
          </p:cNvSpPr>
          <p:nvPr>
            <p:ph type="title"/>
          </p:nvPr>
        </p:nvSpPr>
        <p:spPr>
          <a:xfrm>
            <a:off x="5831276" y="969380"/>
            <a:ext cx="2572068" cy="1143000"/>
          </a:xfrm>
        </p:spPr>
        <p:txBody>
          <a:bodyPr>
            <a:noAutofit/>
          </a:bodyPr>
          <a:lstStyle/>
          <a:p>
            <a:pPr eaLnBrk="1" hangingPunct="1"/>
            <a:r>
              <a:rPr lang="en-US" sz="4000" b="1" dirty="0" smtClean="0">
                <a:solidFill>
                  <a:srgbClr val="000000"/>
                </a:solidFill>
              </a:rPr>
              <a:t>Tornado</a:t>
            </a:r>
            <a:br>
              <a:rPr lang="en-US" sz="4000" b="1" dirty="0" smtClean="0">
                <a:solidFill>
                  <a:srgbClr val="000000"/>
                </a:solidFill>
              </a:rPr>
            </a:br>
            <a:r>
              <a:rPr lang="en-US" sz="4000" b="1" dirty="0" smtClean="0">
                <a:solidFill>
                  <a:srgbClr val="000000"/>
                </a:solidFill>
              </a:rPr>
              <a:t>Damage</a:t>
            </a:r>
            <a:endParaRPr lang="en-US" sz="4000" b="1" dirty="0">
              <a:solidFill>
                <a:srgbClr val="000000"/>
              </a:solidFill>
            </a:endParaRPr>
          </a:p>
        </p:txBody>
      </p:sp>
      <p:pic>
        <p:nvPicPr>
          <p:cNvPr id="4" name="Flying Semi Lancaster TX Tornado.mp4">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12"/>
          <a:stretch>
            <a:fillRect/>
          </a:stretch>
        </p:blipFill>
        <p:spPr>
          <a:xfrm>
            <a:off x="3543298" y="3436004"/>
            <a:ext cx="5410200" cy="3048000"/>
          </a:xfrm>
          <a:prstGeom prst="rect">
            <a:avLst/>
          </a:prstGeom>
        </p:spPr>
      </p:pic>
      <p:sp>
        <p:nvSpPr>
          <p:cNvPr id="5" name="TextBox 4"/>
          <p:cNvSpPr txBox="1"/>
          <p:nvPr/>
        </p:nvSpPr>
        <p:spPr>
          <a:xfrm>
            <a:off x="3543298" y="6116260"/>
            <a:ext cx="1378615" cy="369332"/>
          </a:xfrm>
          <a:prstGeom prst="rect">
            <a:avLst/>
          </a:prstGeom>
          <a:noFill/>
        </p:spPr>
        <p:txBody>
          <a:bodyPr wrap="none" rtlCol="0">
            <a:spAutoFit/>
          </a:bodyPr>
          <a:lstStyle/>
          <a:p>
            <a:r>
              <a:rPr lang="en-US" b="1" dirty="0" smtClean="0">
                <a:solidFill>
                  <a:schemeClr val="bg1"/>
                </a:solidFill>
                <a:hlinkClick r:id="rId13"/>
              </a:rPr>
              <a:t>EF2 Tornado</a:t>
            </a:r>
            <a:endParaRPr lang="en-US" b="1" dirty="0">
              <a:solidFill>
                <a:schemeClr val="bg1"/>
              </a:solidFill>
            </a:endParaRPr>
          </a:p>
        </p:txBody>
      </p:sp>
      <p:pic>
        <p:nvPicPr>
          <p:cNvPr id="9" name="TRAIN Vs. TORNADO - BEST PART!!!!! - YouTube.mp4">
            <a:hlinkClick r:id="" action="ppaction://media"/>
          </p:cNvPr>
          <p:cNvPicPr>
            <a:picLocks noChangeAspect="1"/>
          </p:cNvPicPr>
          <p:nvPr>
            <a:videoFile r:link="rId4"/>
            <p:extLst>
              <p:ext uri="{DAA4B4D4-6D71-4841-9C94-3DE7FCFB9230}">
                <p14:media xmlns:p14="http://schemas.microsoft.com/office/powerpoint/2010/main" r:embed="rId3"/>
              </p:ext>
            </p:extLst>
          </p:nvPr>
        </p:nvPicPr>
        <p:blipFill>
          <a:blip r:embed="rId14"/>
          <a:stretch>
            <a:fillRect/>
          </a:stretch>
        </p:blipFill>
        <p:spPr>
          <a:xfrm>
            <a:off x="241300" y="378332"/>
            <a:ext cx="5142586" cy="3044952"/>
          </a:xfrm>
          <a:prstGeom prst="rect">
            <a:avLst/>
          </a:prstGeom>
        </p:spPr>
      </p:pic>
      <p:sp>
        <p:nvSpPr>
          <p:cNvPr id="17" name="TextBox 16"/>
          <p:cNvSpPr txBox="1"/>
          <p:nvPr/>
        </p:nvSpPr>
        <p:spPr>
          <a:xfrm>
            <a:off x="287005" y="3004991"/>
            <a:ext cx="1378615" cy="369332"/>
          </a:xfrm>
          <a:prstGeom prst="rect">
            <a:avLst/>
          </a:prstGeom>
          <a:noFill/>
        </p:spPr>
        <p:txBody>
          <a:bodyPr wrap="none" rtlCol="0">
            <a:spAutoFit/>
          </a:bodyPr>
          <a:lstStyle/>
          <a:p>
            <a:r>
              <a:rPr lang="en-US" b="1" dirty="0" smtClean="0">
                <a:solidFill>
                  <a:schemeClr val="bg1"/>
                </a:solidFill>
                <a:hlinkClick r:id="rId15"/>
              </a:rPr>
              <a:t>EF2 Tornado</a:t>
            </a:r>
            <a:endParaRPr lang="en-US" b="1" dirty="0">
              <a:solidFill>
                <a:schemeClr val="bg1"/>
              </a:solidFill>
            </a:endParaRPr>
          </a:p>
        </p:txBody>
      </p:sp>
      <p:pic>
        <p:nvPicPr>
          <p:cNvPr id="7" name="Sound 6">
            <a:hlinkClick r:id="" action="ppaction://media"/>
          </p:cNvPr>
          <p:cNvPicPr>
            <a:picLocks noChangeAspect="1"/>
          </p:cNvPicPr>
          <p:nvPr>
            <a:audioFile r:link="rId6"/>
            <p:extLst>
              <p:ext uri="{DAA4B4D4-6D71-4841-9C94-3DE7FCFB9230}">
                <p14:media xmlns:p14="http://schemas.microsoft.com/office/powerpoint/2010/main" r:embed="rId5"/>
              </p:ext>
            </p:extLst>
          </p:nvPr>
        </p:nvPicPr>
        <p:blipFill>
          <a:blip r:embed="rId16"/>
          <a:stretch>
            <a:fillRect/>
          </a:stretch>
        </p:blipFill>
        <p:spPr>
          <a:xfrm>
            <a:off x="8178800" y="5892800"/>
            <a:ext cx="812800" cy="812800"/>
          </a:xfrm>
          <a:prstGeom prst="rect">
            <a:avLst/>
          </a:prstGeom>
        </p:spPr>
      </p:pic>
    </p:spTree>
    <p:extLst>
      <p:ext uri="{BB962C8B-B14F-4D97-AF65-F5344CB8AC3E}">
        <p14:creationId xmlns:p14="http://schemas.microsoft.com/office/powerpoint/2010/main" val="292976605"/>
      </p:ext>
    </p:extLst>
  </p:cSld>
  <p:clrMapOvr>
    <a:masterClrMapping/>
  </p:clrMapOvr>
  <p:transition spd="med" advTm="117586">
    <p:cu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9"/>
                    </p:tgtEl>
                  </p:cond>
                </p:stCondLst>
                <p:endSync evt="end" delay="0">
                  <p:rtn val="all"/>
                </p:endSync>
                <p:childTnLst>
                  <p:par>
                    <p:cTn id="8" fill="hold">
                      <p:stCondLst>
                        <p:cond delay="0"/>
                      </p:stCondLst>
                      <p:childTnLst>
                        <p:par>
                          <p:cTn id="9" fill="hold">
                            <p:stCondLst>
                              <p:cond delay="0"/>
                            </p:stCondLst>
                            <p:childTnLst>
                              <p:par>
                                <p:cTn id="10" presetID="2" presetClass="mediacall" presetSubtype="0" fill="hold" nodeType="clickEffect">
                                  <p:stCondLst>
                                    <p:cond delay="0"/>
                                  </p:stCondLst>
                                  <p:childTnLst>
                                    <p:cmd type="call" cmd="togglePause">
                                      <p:cBhvr>
                                        <p:cTn id="11" dur="1" fill="hold"/>
                                        <p:tgtEl>
                                          <p:spTgt spid="9"/>
                                        </p:tgtEl>
                                      </p:cBhvr>
                                    </p:cmd>
                                  </p:childTnLst>
                                </p:cTn>
                              </p:par>
                            </p:childTnLst>
                          </p:cTn>
                        </p:par>
                      </p:childTnLst>
                    </p:cTn>
                  </p:par>
                </p:childTnLst>
              </p:cTn>
              <p:nextCondLst>
                <p:cond evt="onClick" delay="0">
                  <p:tgtEl>
                    <p:spTgt spid="9"/>
                  </p:tgtEl>
                </p:cond>
              </p:nextCondLst>
            </p:seq>
            <p:video>
              <p:cMediaNode vol="22642">
                <p:cTn id="12" fill="hold" display="0">
                  <p:stCondLst>
                    <p:cond delay="indefinite"/>
                  </p:stCondLst>
                </p:cTn>
                <p:tgtEl>
                  <p:spTgt spid="9"/>
                </p:tgtEl>
              </p:cMediaNode>
            </p:video>
            <p:seq concurrent="1" nextAc="seek">
              <p:cTn id="13" restart="whenNotActive" fill="hold" evtFilter="cancelBubble" nodeType="interactiveSeq">
                <p:stCondLst>
                  <p:cond evt="onClick" delay="0">
                    <p:tgtEl>
                      <p:spTgt spid="4"/>
                    </p:tgtEl>
                  </p:cond>
                </p:stCondLst>
                <p:endSync evt="end" delay="0">
                  <p:rtn val="all"/>
                </p:endSync>
                <p:childTnLst>
                  <p:par>
                    <p:cTn id="14" fill="hold">
                      <p:stCondLst>
                        <p:cond delay="0"/>
                      </p:stCondLst>
                      <p:childTnLst>
                        <p:par>
                          <p:cTn id="15" fill="hold">
                            <p:stCondLst>
                              <p:cond delay="0"/>
                            </p:stCondLst>
                            <p:childTnLst>
                              <p:par>
                                <p:cTn id="16" presetID="2" presetClass="mediacall" presetSubtype="0" fill="hold" nodeType="clickEffect">
                                  <p:stCondLst>
                                    <p:cond delay="0"/>
                                  </p:stCondLst>
                                  <p:childTnLst>
                                    <p:cmd type="call" cmd="togglePause">
                                      <p:cBhvr>
                                        <p:cTn id="17" dur="1" fill="hold"/>
                                        <p:tgtEl>
                                          <p:spTgt spid="4"/>
                                        </p:tgtEl>
                                      </p:cBhvr>
                                    </p:cmd>
                                  </p:childTnLst>
                                </p:cTn>
                              </p:par>
                            </p:childTnLst>
                          </p:cTn>
                        </p:par>
                      </p:childTnLst>
                    </p:cTn>
                  </p:par>
                </p:childTnLst>
              </p:cTn>
              <p:nextCondLst>
                <p:cond evt="onClick" delay="0">
                  <p:tgtEl>
                    <p:spTgt spid="4"/>
                  </p:tgtEl>
                </p:cond>
              </p:nextCondLst>
            </p:seq>
            <p:video>
              <p:cMediaNode vol="24528">
                <p:cTn id="18" fill="hold" display="0">
                  <p:stCondLst>
                    <p:cond delay="indefinite"/>
                  </p:stCondLst>
                </p:cTn>
                <p:tgtEl>
                  <p:spTgt spid="4"/>
                </p:tgtEl>
              </p:cMediaNode>
            </p:video>
            <p:audio isNarration="1">
              <p:cMediaNode vol="80000" showWhenStopped="0">
                <p:cTn id="19" fill="hold" display="0">
                  <p:stCondLst>
                    <p:cond delay="indefinite"/>
                  </p:stCondLst>
                  <p:endCondLst>
                    <p:cond evt="onStopAudio" delay="0">
                      <p:tgtEl>
                        <p:sldTgt/>
                      </p:tgtEl>
                    </p:cond>
                  </p:endCondLst>
                </p:cTn>
                <p:tgtEl>
                  <p:spTgt spid="7"/>
                </p:tgtEl>
              </p:cMediaNode>
            </p:audio>
          </p:childTnLst>
        </p:cTn>
      </p:par>
    </p:tnLst>
  </p:timing>
  <p:extLst mod="1">
    <p:ext uri="{E180D4A7-C9FB-4DFB-919C-405C955672EB}">
      <p14:showEvtLst xmlns:p14="http://schemas.microsoft.com/office/powerpoint/2010/main">
        <p14:playEvt time="15857" objId="4"/>
        <p14:stopEvt time="46337" objId="4"/>
        <p14:playEvt time="72468" objId="9"/>
        <p14:stopEvt time="114910" objId="9"/>
      </p14:showEvtLst>
    </p:ext>
  </p:extLs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Tornado completely destroys High School Trimmed.mp4">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7"/>
          <a:stretch>
            <a:fillRect/>
          </a:stretch>
        </p:blipFill>
        <p:spPr>
          <a:xfrm>
            <a:off x="508000" y="939804"/>
            <a:ext cx="8128000" cy="4572000"/>
          </a:xfrm>
          <a:prstGeom prst="rect">
            <a:avLst/>
          </a:prstGeom>
        </p:spPr>
      </p:pic>
      <p:sp>
        <p:nvSpPr>
          <p:cNvPr id="174084" name="Rectangle 4"/>
          <p:cNvSpPr>
            <a:spLocks noGrp="1" noChangeArrowheads="1"/>
          </p:cNvSpPr>
          <p:nvPr>
            <p:ph type="title"/>
          </p:nvPr>
        </p:nvSpPr>
        <p:spPr>
          <a:xfrm>
            <a:off x="457200" y="84667"/>
            <a:ext cx="8229600" cy="785835"/>
          </a:xfrm>
        </p:spPr>
        <p:txBody>
          <a:bodyPr>
            <a:normAutofit/>
          </a:bodyPr>
          <a:lstStyle/>
          <a:p>
            <a:pPr eaLnBrk="1" hangingPunct="1"/>
            <a:r>
              <a:rPr lang="en-US" sz="4000" b="1" dirty="0" smtClean="0">
                <a:solidFill>
                  <a:srgbClr val="000000"/>
                </a:solidFill>
              </a:rPr>
              <a:t>Airborne </a:t>
            </a:r>
            <a:r>
              <a:rPr lang="en-US" sz="4000" b="1" dirty="0">
                <a:solidFill>
                  <a:srgbClr val="000000"/>
                </a:solidFill>
              </a:rPr>
              <a:t>Debris</a:t>
            </a:r>
          </a:p>
        </p:txBody>
      </p:sp>
      <p:sp>
        <p:nvSpPr>
          <p:cNvPr id="174089" name="Rectangle 7"/>
          <p:cNvSpPr>
            <a:spLocks noChangeArrowheads="1"/>
          </p:cNvSpPr>
          <p:nvPr/>
        </p:nvSpPr>
        <p:spPr bwMode="auto">
          <a:xfrm>
            <a:off x="261938" y="5984875"/>
            <a:ext cx="184150" cy="366713"/>
          </a:xfrm>
          <a:prstGeom prst="rect">
            <a:avLst/>
          </a:prstGeom>
          <a:noFill/>
          <a:ln w="12700">
            <a:noFill/>
            <a:miter lim="800000"/>
            <a:headEnd type="none" w="sm" len="sm"/>
            <a:tailEnd type="none" w="sm" len="sm"/>
          </a:ln>
        </p:spPr>
        <p:txBody>
          <a:bodyPr wrap="none">
            <a:prstTxWarp prst="textNoShape">
              <a:avLst/>
            </a:prstTxWarp>
            <a:spAutoFit/>
          </a:bodyPr>
          <a:lstStyle/>
          <a:p>
            <a:pPr defTabSz="914400" fontAlgn="base">
              <a:spcBef>
                <a:spcPct val="0"/>
              </a:spcBef>
              <a:spcAft>
                <a:spcPct val="0"/>
              </a:spcAft>
            </a:pPr>
            <a:endParaRPr lang="en-US">
              <a:solidFill>
                <a:srgbClr val="000000"/>
              </a:solidFill>
              <a:latin typeface="Arial" pitchFamily="-84" charset="0"/>
              <a:ea typeface="Arial" pitchFamily="-84" charset="0"/>
              <a:cs typeface="Arial" pitchFamily="-84" charset="0"/>
            </a:endParaRPr>
          </a:p>
        </p:txBody>
      </p:sp>
      <p:sp>
        <p:nvSpPr>
          <p:cNvPr id="5" name="TextBox 4"/>
          <p:cNvSpPr txBox="1"/>
          <p:nvPr/>
        </p:nvSpPr>
        <p:spPr>
          <a:xfrm>
            <a:off x="2133597" y="6047131"/>
            <a:ext cx="5123827" cy="707886"/>
          </a:xfrm>
          <a:prstGeom prst="rect">
            <a:avLst/>
          </a:prstGeom>
          <a:noFill/>
        </p:spPr>
        <p:txBody>
          <a:bodyPr wrap="square" rtlCol="0">
            <a:spAutoFit/>
          </a:bodyPr>
          <a:lstStyle/>
          <a:p>
            <a:pPr algn="ctr"/>
            <a:r>
              <a:rPr lang="en-US" sz="2000" dirty="0" smtClean="0">
                <a:latin typeface="Arial"/>
                <a:cs typeface="Arial"/>
              </a:rPr>
              <a:t>Video of destroyed basketball gym</a:t>
            </a:r>
          </a:p>
          <a:p>
            <a:pPr algn="ctr"/>
            <a:r>
              <a:rPr lang="en-US" sz="2000" dirty="0" smtClean="0">
                <a:latin typeface="Arial"/>
                <a:cs typeface="Arial"/>
              </a:rPr>
              <a:t>Start at 0:54 for ground camera</a:t>
            </a:r>
            <a:endParaRPr lang="en-US" sz="2000" dirty="0">
              <a:latin typeface="Arial"/>
              <a:cs typeface="Arial"/>
            </a:endParaRPr>
          </a:p>
        </p:txBody>
      </p:sp>
      <p:sp>
        <p:nvSpPr>
          <p:cNvPr id="2" name="TextBox 1"/>
          <p:cNvSpPr txBox="1"/>
          <p:nvPr/>
        </p:nvSpPr>
        <p:spPr>
          <a:xfrm>
            <a:off x="10892118" y="4258235"/>
            <a:ext cx="184666" cy="369332"/>
          </a:xfrm>
          <a:prstGeom prst="rect">
            <a:avLst/>
          </a:prstGeom>
          <a:noFill/>
        </p:spPr>
        <p:txBody>
          <a:bodyPr wrap="none" rtlCol="0">
            <a:spAutoFit/>
          </a:bodyPr>
          <a:lstStyle/>
          <a:p>
            <a:endParaRPr lang="en-US"/>
          </a:p>
        </p:txBody>
      </p:sp>
      <p:pic>
        <p:nvPicPr>
          <p:cNvPr id="4" name="Sound 3">
            <a:hlinkClick r:id="" action="ppaction://media"/>
          </p:cNvPr>
          <p:cNvPicPr>
            <a:picLocks noChangeAspect="1"/>
          </p:cNvPicPr>
          <p:nvPr>
            <a:audioFile r:link="rId4"/>
            <p:extLst>
              <p:ext uri="{DAA4B4D4-6D71-4841-9C94-3DE7FCFB9230}">
                <p14:media xmlns:p14="http://schemas.microsoft.com/office/powerpoint/2010/main" r:embed="rId3"/>
              </p:ext>
            </p:extLst>
          </p:nvPr>
        </p:nvPicPr>
        <p:blipFill>
          <a:blip r:embed="rId8"/>
          <a:stretch>
            <a:fillRect/>
          </a:stretch>
        </p:blipFill>
        <p:spPr>
          <a:xfrm>
            <a:off x="8178800" y="5892800"/>
            <a:ext cx="812800" cy="812800"/>
          </a:xfrm>
          <a:prstGeom prst="rect">
            <a:avLst/>
          </a:prstGeom>
        </p:spPr>
      </p:pic>
    </p:spTree>
    <p:extLst>
      <p:ext uri="{BB962C8B-B14F-4D97-AF65-F5344CB8AC3E}">
        <p14:creationId xmlns:p14="http://schemas.microsoft.com/office/powerpoint/2010/main" val="3503393342"/>
      </p:ext>
    </p:extLst>
  </p:cSld>
  <p:clrMapOvr>
    <a:masterClrMapping/>
  </p:clrMapOvr>
  <p:transition spd="med" advTm="68861">
    <p:cu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par>
                          <p:cTn id="7" fill="hold">
                            <p:stCondLst>
                              <p:cond delay="1"/>
                            </p:stCondLst>
                            <p:childTnLst>
                              <p:par>
                                <p:cTn id="8" presetID="1" presetClass="mediacall" presetSubtype="0" fill="hold" nodeType="afterEffect">
                                  <p:stCondLst>
                                    <p:cond delay="0"/>
                                  </p:stCondLst>
                                  <p:childTnLst>
                                    <p:cmd type="call" cmd="playFrom(0.0)">
                                      <p:cBhvr>
                                        <p:cTn id="9" dur="111778"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10" fill="hold" display="0">
                  <p:stCondLst>
                    <p:cond delay="indefinite"/>
                  </p:stCondLst>
                </p:cTn>
                <p:tgtEl>
                  <p:spTgt spid="3"/>
                </p:tgtEl>
              </p:cMediaNode>
            </p:video>
            <p:seq concurrent="1" nextAc="seek">
              <p:cTn id="11" restart="whenNotActive" fill="hold" evtFilter="cancelBubble" nodeType="interactiveSeq">
                <p:stCondLst>
                  <p:cond evt="onClick" delay="0">
                    <p:tgtEl>
                      <p:spTgt spid="3"/>
                    </p:tgtEl>
                  </p:cond>
                </p:stCondLst>
                <p:endSync evt="end" delay="0">
                  <p:rtn val="all"/>
                </p:endSync>
                <p:childTnLst>
                  <p:par>
                    <p:cTn id="12" fill="hold">
                      <p:stCondLst>
                        <p:cond delay="0"/>
                      </p:stCondLst>
                      <p:childTnLst>
                        <p:par>
                          <p:cTn id="13" fill="hold">
                            <p:stCondLst>
                              <p:cond delay="0"/>
                            </p:stCondLst>
                            <p:childTnLst>
                              <p:par>
                                <p:cTn id="14" presetID="2" presetClass="mediacall" presetSubtype="0" fill="hold" nodeType="clickEffect">
                                  <p:stCondLst>
                                    <p:cond delay="0"/>
                                  </p:stCondLst>
                                  <p:childTnLst>
                                    <p:cmd type="call" cmd="togglePause">
                                      <p:cBhvr>
                                        <p:cTn id="15" dur="1" fill="hold"/>
                                        <p:tgtEl>
                                          <p:spTgt spid="3"/>
                                        </p:tgtEl>
                                      </p:cBhvr>
                                    </p:cmd>
                                  </p:childTnLst>
                                </p:cTn>
                              </p:par>
                            </p:childTnLst>
                          </p:cTn>
                        </p:par>
                      </p:childTnLst>
                    </p:cTn>
                  </p:par>
                </p:childTnLst>
              </p:cTn>
              <p:nextCondLst>
                <p:cond evt="onClick" delay="0">
                  <p:tgtEl>
                    <p:spTgt spid="3"/>
                  </p:tgtEl>
                </p:cond>
              </p:nextCondLst>
            </p:seq>
            <p:audio isNarration="1">
              <p:cMediaNode vol="80000" showWhenStopped="0">
                <p:cTn id="16" fill="hold" display="0">
                  <p:stCondLst>
                    <p:cond delay="indefinite"/>
                  </p:stCondLst>
                  <p:endCondLst>
                    <p:cond evt="onStopAudio" delay="0">
                      <p:tgtEl>
                        <p:sldTgt/>
                      </p:tgtEl>
                    </p:cond>
                  </p:endCondLst>
                </p:cTn>
                <p:tgtEl>
                  <p:spTgt spid="4"/>
                </p:tgtEl>
              </p:cMediaNode>
            </p:audio>
          </p:childTnLst>
        </p:cTn>
      </p:par>
    </p:tnLst>
  </p:timing>
  <p:extLst mod="1">
    <p:ext uri="{E180D4A7-C9FB-4DFB-919C-405C955672EB}">
      <p14:showEvtLst xmlns:p14="http://schemas.microsoft.com/office/powerpoint/2010/main">
        <p14:playEvt time="0" objId="3"/>
        <p14:pauseEvt time="9235" objId="3"/>
        <p14:seekEvt time="9235" objId="3" seek="52545"/>
        <p14:seekEvt time="9274" objId="3" seek="52545"/>
        <p14:seekEvt time="9309" objId="3" seek="52545"/>
        <p14:seekEvt time="9338" objId="3" seek="52545"/>
        <p14:seekEvt time="9370" objId="3" seek="52545"/>
        <p14:resumeEvt time="9370" objId="3"/>
        <p14:stopEvt time="68726" objId="3"/>
      </p14:showEvtLst>
    </p:ext>
  </p:extLs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2514" name="Rectangle 2"/>
          <p:cNvSpPr>
            <a:spLocks noGrp="1" noChangeArrowheads="1"/>
          </p:cNvSpPr>
          <p:nvPr>
            <p:ph type="title"/>
          </p:nvPr>
        </p:nvSpPr>
        <p:spPr>
          <a:xfrm>
            <a:off x="457200" y="105308"/>
            <a:ext cx="8229600" cy="751942"/>
          </a:xfrm>
        </p:spPr>
        <p:txBody>
          <a:bodyPr>
            <a:normAutofit fontScale="90000"/>
          </a:bodyPr>
          <a:lstStyle/>
          <a:p>
            <a:pPr eaLnBrk="1" hangingPunct="1"/>
            <a:r>
              <a:rPr lang="en-US" b="1" dirty="0" err="1">
                <a:solidFill>
                  <a:srgbClr val="000000"/>
                </a:solidFill>
              </a:rPr>
              <a:t>Supercell</a:t>
            </a:r>
            <a:r>
              <a:rPr lang="en-US" b="1" dirty="0">
                <a:solidFill>
                  <a:srgbClr val="000000"/>
                </a:solidFill>
              </a:rPr>
              <a:t> Recognition</a:t>
            </a:r>
          </a:p>
        </p:txBody>
      </p:sp>
      <p:pic>
        <p:nvPicPr>
          <p:cNvPr id="3" name="Supercell Booker TX Trimmed.mp4">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7"/>
          <a:stretch>
            <a:fillRect/>
          </a:stretch>
        </p:blipFill>
        <p:spPr>
          <a:xfrm>
            <a:off x="0" y="1009647"/>
            <a:ext cx="9144000" cy="5143500"/>
          </a:xfrm>
          <a:prstGeom prst="rect">
            <a:avLst/>
          </a:prstGeom>
        </p:spPr>
      </p:pic>
      <p:sp>
        <p:nvSpPr>
          <p:cNvPr id="9" name="TextBox 8"/>
          <p:cNvSpPr txBox="1"/>
          <p:nvPr/>
        </p:nvSpPr>
        <p:spPr>
          <a:xfrm>
            <a:off x="542118" y="5529183"/>
            <a:ext cx="7844117" cy="646331"/>
          </a:xfrm>
          <a:prstGeom prst="rect">
            <a:avLst/>
          </a:prstGeom>
          <a:noFill/>
        </p:spPr>
        <p:txBody>
          <a:bodyPr wrap="square" rtlCol="0">
            <a:spAutoFit/>
          </a:bodyPr>
          <a:lstStyle/>
          <a:p>
            <a:pPr algn="ctr"/>
            <a:r>
              <a:rPr lang="en-US" b="1" dirty="0" smtClean="0">
                <a:hlinkClick r:id="rId8"/>
              </a:rPr>
              <a:t>Credit: Mike Olbinski </a:t>
            </a:r>
          </a:p>
          <a:p>
            <a:pPr algn="ctr"/>
            <a:r>
              <a:rPr lang="en-US" b="1" dirty="0" smtClean="0">
                <a:hlinkClick r:id="rId8"/>
              </a:rPr>
              <a:t>http://player.vimeo.com/video/67995158?title=0&amp;amp;portrait=0</a:t>
            </a:r>
            <a:endParaRPr lang="en-US" b="1" dirty="0" smtClean="0"/>
          </a:p>
        </p:txBody>
      </p:sp>
      <p:sp>
        <p:nvSpPr>
          <p:cNvPr id="2" name="TextBox 1"/>
          <p:cNvSpPr txBox="1"/>
          <p:nvPr/>
        </p:nvSpPr>
        <p:spPr>
          <a:xfrm>
            <a:off x="1858907" y="1057190"/>
            <a:ext cx="4552110" cy="923330"/>
          </a:xfrm>
          <a:prstGeom prst="rect">
            <a:avLst/>
          </a:prstGeom>
          <a:noFill/>
        </p:spPr>
        <p:txBody>
          <a:bodyPr wrap="none" rtlCol="0">
            <a:spAutoFit/>
          </a:bodyPr>
          <a:lstStyle/>
          <a:p>
            <a:pPr algn="ctr"/>
            <a:r>
              <a:rPr lang="en-US" b="1" dirty="0" smtClean="0">
                <a:solidFill>
                  <a:srgbClr val="00FFFF"/>
                </a:solidFill>
              </a:rPr>
              <a:t>Always know what the local forecast is.</a:t>
            </a:r>
          </a:p>
          <a:p>
            <a:pPr algn="ctr"/>
            <a:r>
              <a:rPr lang="en-US" b="1" dirty="0" smtClean="0">
                <a:solidFill>
                  <a:srgbClr val="00FFFF"/>
                </a:solidFill>
              </a:rPr>
              <a:t>When in tornado country,</a:t>
            </a:r>
            <a:r>
              <a:rPr lang="en-US" b="1" dirty="0">
                <a:solidFill>
                  <a:srgbClr val="00FFFF"/>
                </a:solidFill>
              </a:rPr>
              <a:t> </a:t>
            </a:r>
            <a:r>
              <a:rPr lang="en-US" b="1" dirty="0" smtClean="0">
                <a:solidFill>
                  <a:srgbClr val="00FFFF"/>
                </a:solidFill>
              </a:rPr>
              <a:t>always have a plan </a:t>
            </a:r>
          </a:p>
          <a:p>
            <a:pPr algn="ctr"/>
            <a:r>
              <a:rPr lang="en-US" b="1" dirty="0" smtClean="0">
                <a:solidFill>
                  <a:srgbClr val="00FFFF"/>
                </a:solidFill>
              </a:rPr>
              <a:t>for safe shelter before weather deteriorates.</a:t>
            </a:r>
            <a:endParaRPr lang="en-US" b="1" dirty="0">
              <a:solidFill>
                <a:srgbClr val="00FFFF"/>
              </a:solidFill>
            </a:endParaRPr>
          </a:p>
        </p:txBody>
      </p:sp>
      <p:sp>
        <p:nvSpPr>
          <p:cNvPr id="4" name="TextBox 3"/>
          <p:cNvSpPr txBox="1"/>
          <p:nvPr/>
        </p:nvSpPr>
        <p:spPr>
          <a:xfrm>
            <a:off x="3708400" y="6273800"/>
            <a:ext cx="1569660" cy="369332"/>
          </a:xfrm>
          <a:prstGeom prst="rect">
            <a:avLst/>
          </a:prstGeom>
          <a:noFill/>
        </p:spPr>
        <p:txBody>
          <a:bodyPr wrap="none" rtlCol="0">
            <a:spAutoFit/>
          </a:bodyPr>
          <a:lstStyle/>
          <a:p>
            <a:pPr algn="ctr"/>
            <a:r>
              <a:rPr lang="en-US" dirty="0" smtClean="0"/>
              <a:t>See H&amp;P §11.4</a:t>
            </a:r>
            <a:endParaRPr lang="en-US" dirty="0"/>
          </a:p>
        </p:txBody>
      </p:sp>
      <p:pic>
        <p:nvPicPr>
          <p:cNvPr id="5" name="Sound 4">
            <a:hlinkClick r:id="" action="ppaction://media"/>
          </p:cNvPr>
          <p:cNvPicPr>
            <a:picLocks noChangeAspect="1"/>
          </p:cNvPicPr>
          <p:nvPr>
            <a:audioFile r:link="rId4"/>
            <p:extLst>
              <p:ext uri="{DAA4B4D4-6D71-4841-9C94-3DE7FCFB9230}">
                <p14:media xmlns:p14="http://schemas.microsoft.com/office/powerpoint/2010/main" r:embed="rId3"/>
              </p:ext>
            </p:extLst>
          </p:nvPr>
        </p:nvPicPr>
        <p:blipFill>
          <a:blip r:embed="rId9"/>
          <a:stretch>
            <a:fillRect/>
          </a:stretch>
        </p:blipFill>
        <p:spPr>
          <a:xfrm>
            <a:off x="8178800" y="5892800"/>
            <a:ext cx="812800" cy="812800"/>
          </a:xfrm>
          <a:prstGeom prst="rect">
            <a:avLst/>
          </a:prstGeom>
        </p:spPr>
      </p:pic>
    </p:spTree>
    <p:extLst>
      <p:ext uri="{BB962C8B-B14F-4D97-AF65-F5344CB8AC3E}">
        <p14:creationId xmlns:p14="http://schemas.microsoft.com/office/powerpoint/2010/main" val="1106361769"/>
      </p:ext>
    </p:extLst>
  </p:cSld>
  <p:clrMapOvr>
    <a:masterClrMapping/>
  </p:clrMapOvr>
  <p:transition spd="med" advTm="43564">
    <p:cu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par>
                          <p:cTn id="7" fill="hold">
                            <p:stCondLst>
                              <p:cond delay="1"/>
                            </p:stCondLst>
                            <p:childTnLst>
                              <p:par>
                                <p:cTn id="8" presetID="1" presetClass="mediacall" presetSubtype="0" fill="hold" nodeType="afterEffect">
                                  <p:stCondLst>
                                    <p:cond delay="0"/>
                                  </p:stCondLst>
                                  <p:childTnLst>
                                    <p:cmd type="call" cmd="playFrom(0.0)">
                                      <p:cBhvr>
                                        <p:cTn id="9" dur="61246"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0">
                <p:cTn id="10" fill="hold" display="0">
                  <p:stCondLst>
                    <p:cond delay="indefinite"/>
                  </p:stCondLst>
                </p:cTn>
                <p:tgtEl>
                  <p:spTgt spid="3"/>
                </p:tgtEl>
              </p:cMediaNode>
            </p:video>
            <p:seq concurrent="1" nextAc="seek">
              <p:cTn id="11" restart="whenNotActive" fill="hold" evtFilter="cancelBubble" nodeType="interactiveSeq">
                <p:stCondLst>
                  <p:cond evt="onClick" delay="0">
                    <p:tgtEl>
                      <p:spTgt spid="3"/>
                    </p:tgtEl>
                  </p:cond>
                </p:stCondLst>
                <p:endSync evt="end" delay="0">
                  <p:rtn val="all"/>
                </p:endSync>
                <p:childTnLst>
                  <p:par>
                    <p:cTn id="12" fill="hold">
                      <p:stCondLst>
                        <p:cond delay="0"/>
                      </p:stCondLst>
                      <p:childTnLst>
                        <p:par>
                          <p:cTn id="13" fill="hold">
                            <p:stCondLst>
                              <p:cond delay="0"/>
                            </p:stCondLst>
                            <p:childTnLst>
                              <p:par>
                                <p:cTn id="14" presetID="2" presetClass="mediacall" presetSubtype="0" fill="hold" nodeType="clickEffect">
                                  <p:stCondLst>
                                    <p:cond delay="0"/>
                                  </p:stCondLst>
                                  <p:childTnLst>
                                    <p:cmd type="call" cmd="togglePause">
                                      <p:cBhvr>
                                        <p:cTn id="15" dur="1" fill="hold"/>
                                        <p:tgtEl>
                                          <p:spTgt spid="3"/>
                                        </p:tgtEl>
                                      </p:cBhvr>
                                    </p:cmd>
                                  </p:childTnLst>
                                </p:cTn>
                              </p:par>
                            </p:childTnLst>
                          </p:cTn>
                        </p:par>
                      </p:childTnLst>
                    </p:cTn>
                  </p:par>
                </p:childTnLst>
              </p:cTn>
              <p:nextCondLst>
                <p:cond evt="onClick" delay="0">
                  <p:tgtEl>
                    <p:spTgt spid="3"/>
                  </p:tgtEl>
                </p:cond>
              </p:nextCondLst>
            </p:seq>
            <p:audio isNarration="1">
              <p:cMediaNode vol="80000" showWhenStopped="0">
                <p:cTn id="16" fill="hold" display="0">
                  <p:stCondLst>
                    <p:cond delay="indefinite"/>
                  </p:stCondLst>
                  <p:endCondLst>
                    <p:cond evt="onStopAudio" delay="0">
                      <p:tgtEl>
                        <p:sldTgt/>
                      </p:tgtEl>
                    </p:cond>
                  </p:endCondLst>
                </p:cTn>
                <p:tgtEl>
                  <p:spTgt spid="5"/>
                </p:tgtEl>
              </p:cMediaNode>
            </p:audio>
          </p:childTnLst>
        </p:cTn>
      </p:par>
    </p:tnLst>
  </p:timing>
  <p:extLst mod="1">
    <p:ext uri="{E180D4A7-C9FB-4DFB-919C-405C955672EB}">
      <p14:showEvtLst xmlns:p14="http://schemas.microsoft.com/office/powerpoint/2010/main">
        <p14:playEvt time="0" objId="3"/>
        <p14:pauseEvt time="42005" objId="3"/>
        <p14:stopEvt time="43564" objId="3"/>
      </p14:showEvtLst>
    </p:ext>
  </p:extLs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Tornadoes_Lutgens&amp;Tarbuck.mov">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6"/>
          <a:stretch>
            <a:fillRect/>
          </a:stretch>
        </p:blipFill>
        <p:spPr>
          <a:xfrm>
            <a:off x="985544" y="1290639"/>
            <a:ext cx="6977354" cy="4707291"/>
          </a:xfrm>
          <a:prstGeom prst="rect">
            <a:avLst/>
          </a:prstGeom>
        </p:spPr>
      </p:pic>
      <p:sp>
        <p:nvSpPr>
          <p:cNvPr id="2" name="Title 1"/>
          <p:cNvSpPr>
            <a:spLocks noGrp="1"/>
          </p:cNvSpPr>
          <p:nvPr>
            <p:ph type="title"/>
          </p:nvPr>
        </p:nvSpPr>
        <p:spPr/>
        <p:txBody>
          <a:bodyPr>
            <a:normAutofit/>
          </a:bodyPr>
          <a:lstStyle/>
          <a:p>
            <a:r>
              <a:rPr lang="en-US" b="1" dirty="0" smtClean="0"/>
              <a:t>How a </a:t>
            </a:r>
            <a:r>
              <a:rPr lang="en-US" b="1" dirty="0" err="1" smtClean="0"/>
              <a:t>Supercell</a:t>
            </a:r>
            <a:r>
              <a:rPr lang="en-US" b="1" dirty="0" smtClean="0"/>
              <a:t> Forms</a:t>
            </a:r>
            <a:endParaRPr lang="en-US" b="1" dirty="0"/>
          </a:p>
        </p:txBody>
      </p:sp>
      <p:sp>
        <p:nvSpPr>
          <p:cNvPr id="4" name="TextBox 3"/>
          <p:cNvSpPr txBox="1"/>
          <p:nvPr/>
        </p:nvSpPr>
        <p:spPr>
          <a:xfrm>
            <a:off x="874888" y="6414736"/>
            <a:ext cx="7186583" cy="276999"/>
          </a:xfrm>
          <a:prstGeom prst="rect">
            <a:avLst/>
          </a:prstGeom>
          <a:noFill/>
        </p:spPr>
        <p:txBody>
          <a:bodyPr wrap="none" rtlCol="0">
            <a:spAutoFit/>
          </a:bodyPr>
          <a:lstStyle/>
          <a:p>
            <a:r>
              <a:rPr lang="en-US" sz="1200" dirty="0" smtClean="0">
                <a:hlinkClick r:id="rId7"/>
              </a:rPr>
              <a:t>http://www.atmo.arizona.edu/~mullen/atmo170A1/flash/Tornadoes_Lutgens&amp;Tarbuck@PrenticeHallI2004.swf</a:t>
            </a:r>
            <a:endParaRPr lang="en-US" sz="1200" dirty="0"/>
          </a:p>
        </p:txBody>
      </p:sp>
      <p:sp>
        <p:nvSpPr>
          <p:cNvPr id="6" name="TextBox 5"/>
          <p:cNvSpPr txBox="1"/>
          <p:nvPr/>
        </p:nvSpPr>
        <p:spPr>
          <a:xfrm>
            <a:off x="6138333" y="5559777"/>
            <a:ext cx="1691088" cy="307777"/>
          </a:xfrm>
          <a:prstGeom prst="rect">
            <a:avLst/>
          </a:prstGeom>
          <a:noFill/>
        </p:spPr>
        <p:txBody>
          <a:bodyPr wrap="none" rtlCol="0">
            <a:spAutoFit/>
          </a:bodyPr>
          <a:lstStyle/>
          <a:p>
            <a:r>
              <a:rPr lang="en-US" sz="1400" dirty="0" err="1" smtClean="0"/>
              <a:t>Lutgens</a:t>
            </a:r>
            <a:r>
              <a:rPr lang="en-US" sz="1400" dirty="0" smtClean="0"/>
              <a:t> and </a:t>
            </a:r>
            <a:r>
              <a:rPr lang="en-US" sz="1400" dirty="0" err="1" smtClean="0"/>
              <a:t>Tarbuck</a:t>
            </a:r>
            <a:endParaRPr lang="en-US" sz="1400" dirty="0"/>
          </a:p>
        </p:txBody>
      </p:sp>
      <p:pic>
        <p:nvPicPr>
          <p:cNvPr id="8" name="Sound 7">
            <a:hlinkClick r:id="" action="ppaction://media"/>
          </p:cNvPr>
          <p:cNvPicPr>
            <a:picLocks noChangeAspect="1"/>
          </p:cNvPicPr>
          <p:nvPr>
            <a:audioFile r:link="rId4"/>
            <p:extLst>
              <p:ext uri="{DAA4B4D4-6D71-4841-9C94-3DE7FCFB9230}">
                <p14:media xmlns:p14="http://schemas.microsoft.com/office/powerpoint/2010/main" r:embed="rId3"/>
              </p:ext>
            </p:extLst>
          </p:nvPr>
        </p:nvPicPr>
        <p:blipFill>
          <a:blip r:embed="rId8"/>
          <a:stretch>
            <a:fillRect/>
          </a:stretch>
        </p:blipFill>
        <p:spPr>
          <a:xfrm>
            <a:off x="8178800" y="5892800"/>
            <a:ext cx="812800" cy="812800"/>
          </a:xfrm>
          <a:prstGeom prst="rect">
            <a:avLst/>
          </a:prstGeom>
        </p:spPr>
      </p:pic>
    </p:spTree>
    <p:extLst>
      <p:ext uri="{BB962C8B-B14F-4D97-AF65-F5344CB8AC3E}">
        <p14:creationId xmlns:p14="http://schemas.microsoft.com/office/powerpoint/2010/main" val="1009369635"/>
      </p:ext>
    </p:extLst>
  </p:cSld>
  <p:clrMapOvr>
    <a:masterClrMapping/>
  </p:clrMapOvr>
  <mc:AlternateContent xmlns:mc="http://schemas.openxmlformats.org/markup-compatibility/2006" xmlns:p14="http://schemas.microsoft.com/office/powerpoint/2010/main">
    <mc:Choice Requires="p14">
      <p:transition spd="slow" p14:dur="2000" advTm="60333"/>
    </mc:Choice>
    <mc:Fallback xmlns="">
      <p:transition xmlns:p14="http://schemas.microsoft.com/office/powerpoint/2010/main" spd="slow" advTm="60333"/>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8"/>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5"/>
                    </p:tgtEl>
                  </p:cond>
                </p:stCondLst>
                <p:endSync evt="end" delay="0">
                  <p:rtn val="all"/>
                </p:endSync>
                <p:childTnLst>
                  <p:par>
                    <p:cTn id="8" fill="hold">
                      <p:stCondLst>
                        <p:cond delay="0"/>
                      </p:stCondLst>
                      <p:childTnLst>
                        <p:par>
                          <p:cTn id="9" fill="hold">
                            <p:stCondLst>
                              <p:cond delay="0"/>
                            </p:stCondLst>
                            <p:childTnLst>
                              <p:par>
                                <p:cTn id="10" presetID="2" presetClass="mediacall" presetSubtype="0" fill="hold" nodeType="clickEffect">
                                  <p:stCondLst>
                                    <p:cond delay="0"/>
                                  </p:stCondLst>
                                  <p:childTnLst>
                                    <p:cmd type="call" cmd="togglePause">
                                      <p:cBhvr>
                                        <p:cTn id="11" dur="1" fill="hold"/>
                                        <p:tgtEl>
                                          <p:spTgt spid="5"/>
                                        </p:tgtEl>
                                      </p:cBhvr>
                                    </p:cmd>
                                  </p:childTnLst>
                                </p:cTn>
                              </p:par>
                            </p:childTnLst>
                          </p:cTn>
                        </p:par>
                      </p:childTnLst>
                    </p:cTn>
                  </p:par>
                </p:childTnLst>
              </p:cTn>
              <p:nextCondLst>
                <p:cond evt="onClick" delay="0">
                  <p:tgtEl>
                    <p:spTgt spid="5"/>
                  </p:tgtEl>
                </p:cond>
              </p:nextCondLst>
            </p:seq>
            <p:video>
              <p:cMediaNode vol="80000">
                <p:cTn id="12" fill="hold" display="0">
                  <p:stCondLst>
                    <p:cond delay="indefinite"/>
                  </p:stCondLst>
                </p:cTn>
                <p:tgtEl>
                  <p:spTgt spid="5"/>
                </p:tgtEl>
              </p:cMediaNode>
            </p:video>
            <p:audio isNarration="1">
              <p:cMediaNode vol="80000" showWhenStopped="0">
                <p:cTn id="13" fill="hold" display="0">
                  <p:stCondLst>
                    <p:cond delay="indefinite"/>
                  </p:stCondLst>
                  <p:endCondLst>
                    <p:cond evt="onStopAudio" delay="0">
                      <p:tgtEl>
                        <p:sldTgt/>
                      </p:tgtEl>
                    </p:cond>
                  </p:endCondLst>
                </p:cTn>
                <p:tgtEl>
                  <p:spTgt spid="8"/>
                </p:tgtEl>
              </p:cMediaNode>
            </p:audio>
          </p:childTnLst>
        </p:cTn>
      </p:par>
    </p:tnLst>
  </p:timing>
  <p:extLst mod="1">
    <p:ext uri="{E180D4A7-C9FB-4DFB-919C-405C955672EB}">
      <p14:showEvtLst xmlns:p14="http://schemas.microsoft.com/office/powerpoint/2010/main">
        <p14:playEvt time="32223" objId="5"/>
        <p14:stopEvt time="58418" objId="5"/>
      </p14:showEvtLst>
    </p:ext>
  </p:extLs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4"/>
          <a:stretch>
            <a:fillRect/>
          </a:stretch>
        </p:blipFill>
        <p:spPr>
          <a:xfrm>
            <a:off x="762000" y="1816100"/>
            <a:ext cx="7620000" cy="3213100"/>
          </a:xfrm>
          <a:prstGeom prst="rect">
            <a:avLst/>
          </a:prstGeom>
        </p:spPr>
      </p:pic>
      <p:sp>
        <p:nvSpPr>
          <p:cNvPr id="2" name="Title 1"/>
          <p:cNvSpPr>
            <a:spLocks noGrp="1"/>
          </p:cNvSpPr>
          <p:nvPr>
            <p:ph type="title"/>
          </p:nvPr>
        </p:nvSpPr>
        <p:spPr/>
        <p:txBody>
          <a:bodyPr/>
          <a:lstStyle/>
          <a:p>
            <a:r>
              <a:rPr lang="en-US" dirty="0" smtClean="0"/>
              <a:t>How a </a:t>
            </a:r>
            <a:r>
              <a:rPr lang="en-US" dirty="0" err="1" smtClean="0"/>
              <a:t>Supercell</a:t>
            </a:r>
            <a:r>
              <a:rPr lang="en-US" dirty="0" smtClean="0"/>
              <a:t> Forms</a:t>
            </a:r>
            <a:endParaRPr lang="en-US" dirty="0"/>
          </a:p>
        </p:txBody>
      </p:sp>
      <p:sp>
        <p:nvSpPr>
          <p:cNvPr id="7" name="TextBox 6"/>
          <p:cNvSpPr txBox="1"/>
          <p:nvPr/>
        </p:nvSpPr>
        <p:spPr>
          <a:xfrm>
            <a:off x="903111" y="5249334"/>
            <a:ext cx="7625630" cy="923330"/>
          </a:xfrm>
          <a:prstGeom prst="rect">
            <a:avLst/>
          </a:prstGeom>
          <a:noFill/>
        </p:spPr>
        <p:txBody>
          <a:bodyPr wrap="none" rtlCol="0">
            <a:spAutoFit/>
          </a:bodyPr>
          <a:lstStyle/>
          <a:p>
            <a:r>
              <a:rPr lang="en-US" dirty="0" smtClean="0"/>
              <a:t>1) Rotation about a horizontal axis</a:t>
            </a:r>
          </a:p>
          <a:p>
            <a:r>
              <a:rPr lang="en-US" dirty="0" smtClean="0"/>
              <a:t>2) Axis of rotation is tilted by a thunderstorm updraft</a:t>
            </a:r>
          </a:p>
          <a:p>
            <a:r>
              <a:rPr lang="en-US" dirty="0" smtClean="0"/>
              <a:t>3) Rotation occurs about a vertical axis, leading to the thunderstorm rotating. </a:t>
            </a:r>
            <a:endParaRPr lang="en-US" dirty="0"/>
          </a:p>
        </p:txBody>
      </p:sp>
      <p:sp>
        <p:nvSpPr>
          <p:cNvPr id="8" name="TextBox 7"/>
          <p:cNvSpPr txBox="1"/>
          <p:nvPr/>
        </p:nvSpPr>
        <p:spPr>
          <a:xfrm>
            <a:off x="6349999" y="4816312"/>
            <a:ext cx="1821457" cy="369332"/>
          </a:xfrm>
          <a:prstGeom prst="rect">
            <a:avLst/>
          </a:prstGeom>
          <a:noFill/>
        </p:spPr>
        <p:txBody>
          <a:bodyPr wrap="none" rtlCol="0">
            <a:spAutoFit/>
          </a:bodyPr>
          <a:lstStyle/>
          <a:p>
            <a:r>
              <a:rPr lang="en-US" dirty="0" smtClean="0"/>
              <a:t>Ahrens &amp; Henson</a:t>
            </a:r>
            <a:endParaRPr lang="en-US" dirty="0"/>
          </a:p>
        </p:txBody>
      </p:sp>
      <p:pic>
        <p:nvPicPr>
          <p:cNvPr id="9" name="Sound 8">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8178800" y="5892800"/>
            <a:ext cx="812800" cy="812800"/>
          </a:xfrm>
          <a:prstGeom prst="rect">
            <a:avLst/>
          </a:prstGeom>
        </p:spPr>
      </p:pic>
    </p:spTree>
    <p:extLst>
      <p:ext uri="{BB962C8B-B14F-4D97-AF65-F5344CB8AC3E}">
        <p14:creationId xmlns:p14="http://schemas.microsoft.com/office/powerpoint/2010/main" val="945924675"/>
      </p:ext>
    </p:extLst>
  </p:cSld>
  <p:clrMapOvr>
    <a:masterClrMapping/>
  </p:clrMapOvr>
  <mc:AlternateContent xmlns:mc="http://schemas.openxmlformats.org/markup-compatibility/2006" xmlns:p14="http://schemas.microsoft.com/office/powerpoint/2010/main">
    <mc:Choice Requires="p14">
      <p:transition spd="slow" p14:dur="2000" advTm="41911"/>
    </mc:Choice>
    <mc:Fallback xmlns="">
      <p:transition xmlns:p14="http://schemas.microsoft.com/office/powerpoint/2010/main" spd="slow" advTm="41911"/>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9"/>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9"/>
                </p:tgtEl>
              </p:cMediaNode>
            </p:audio>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show="0">
  <p:cSld>
    <p:bg>
      <p:bgPr>
        <a:solidFill>
          <a:schemeClr val="bg1">
            <a:lumMod val="85000"/>
          </a:schemeClr>
        </a:solidFill>
        <a:effectLst/>
      </p:bgPr>
    </p:bg>
    <p:spTree>
      <p:nvGrpSpPr>
        <p:cNvPr id="1" name=""/>
        <p:cNvGrpSpPr/>
        <p:nvPr/>
      </p:nvGrpSpPr>
      <p:grpSpPr>
        <a:xfrm>
          <a:off x="0" y="0"/>
          <a:ext cx="0" cy="0"/>
          <a:chOff x="0" y="0"/>
          <a:chExt cx="0" cy="0"/>
        </a:xfrm>
      </p:grpSpPr>
      <p:sp>
        <p:nvSpPr>
          <p:cNvPr id="196610" name="Rectangle 2"/>
          <p:cNvSpPr>
            <a:spLocks noGrp="1" noChangeArrowheads="1"/>
          </p:cNvSpPr>
          <p:nvPr>
            <p:ph type="title"/>
          </p:nvPr>
        </p:nvSpPr>
        <p:spPr>
          <a:xfrm>
            <a:off x="457200" y="0"/>
            <a:ext cx="8229600" cy="1143000"/>
          </a:xfrm>
        </p:spPr>
        <p:txBody>
          <a:bodyPr/>
          <a:lstStyle/>
          <a:p>
            <a:pPr eaLnBrk="1" hangingPunct="1"/>
            <a:r>
              <a:rPr lang="en-US" b="1">
                <a:solidFill>
                  <a:schemeClr val="tx1"/>
                </a:solidFill>
              </a:rPr>
              <a:t>Tornadic Supercell</a:t>
            </a:r>
          </a:p>
        </p:txBody>
      </p:sp>
      <p:sp>
        <p:nvSpPr>
          <p:cNvPr id="196611" name="Rectangle 3"/>
          <p:cNvSpPr>
            <a:spLocks noGrp="1" noChangeArrowheads="1"/>
          </p:cNvSpPr>
          <p:nvPr>
            <p:ph type="body" sz="half" idx="2"/>
          </p:nvPr>
        </p:nvSpPr>
        <p:spPr>
          <a:xfrm>
            <a:off x="698500" y="4953000"/>
            <a:ext cx="8216900" cy="1752600"/>
          </a:xfrm>
        </p:spPr>
        <p:txBody>
          <a:bodyPr>
            <a:normAutofit/>
          </a:bodyPr>
          <a:lstStyle/>
          <a:p>
            <a:pPr eaLnBrk="1" hangingPunct="1">
              <a:lnSpc>
                <a:spcPct val="90000"/>
              </a:lnSpc>
              <a:buFontTx/>
              <a:buNone/>
            </a:pPr>
            <a:r>
              <a:rPr lang="en-US" sz="1800" b="1" dirty="0"/>
              <a:t>- Cell moves with upper-level winds, typically from SW toward NE</a:t>
            </a:r>
          </a:p>
          <a:p>
            <a:pPr eaLnBrk="1" hangingPunct="1">
              <a:lnSpc>
                <a:spcPct val="90000"/>
              </a:lnSpc>
              <a:buFontTx/>
              <a:buNone/>
            </a:pPr>
            <a:r>
              <a:rPr lang="en-US" sz="1800" b="1" dirty="0"/>
              <a:t>- Updraft rotates and tilts, and can be so strong that </a:t>
            </a:r>
            <a:r>
              <a:rPr lang="en-US" sz="1800" b="1" dirty="0" smtClean="0"/>
              <a:t>no precipitation can fall</a:t>
            </a:r>
            <a:endParaRPr lang="en-US" sz="1800" b="1" dirty="0"/>
          </a:p>
          <a:p>
            <a:pPr eaLnBrk="1" hangingPunct="1">
              <a:lnSpc>
                <a:spcPct val="90000"/>
              </a:lnSpc>
              <a:buFontTx/>
              <a:buNone/>
            </a:pPr>
            <a:r>
              <a:rPr lang="en-US" sz="1800" b="1" dirty="0"/>
              <a:t>- Tornado </a:t>
            </a:r>
            <a:r>
              <a:rPr lang="en-US" sz="1800" b="1" dirty="0" smtClean="0"/>
              <a:t>usually (but not always) occurs in precipitation </a:t>
            </a:r>
            <a:r>
              <a:rPr lang="en-US" sz="1800" b="1" dirty="0"/>
              <a:t>free region of </a:t>
            </a:r>
            <a:r>
              <a:rPr lang="en-US" sz="1800" b="1" dirty="0" err="1" smtClean="0"/>
              <a:t>supercell</a:t>
            </a:r>
            <a:endParaRPr lang="en-US" sz="1800" b="1" dirty="0"/>
          </a:p>
          <a:p>
            <a:pPr eaLnBrk="1" hangingPunct="1">
              <a:lnSpc>
                <a:spcPct val="90000"/>
              </a:lnSpc>
              <a:buFontTx/>
              <a:buNone/>
            </a:pPr>
            <a:r>
              <a:rPr lang="en-US" sz="1800" b="1" dirty="0"/>
              <a:t>- Weather as cell passes: gust front, </a:t>
            </a:r>
            <a:r>
              <a:rPr lang="en-US" sz="1800" b="1" dirty="0" smtClean="0"/>
              <a:t>rain to </a:t>
            </a:r>
            <a:r>
              <a:rPr lang="en-US" sz="1800" b="1" dirty="0"/>
              <a:t>heavy rain, hail (if present)</a:t>
            </a:r>
            <a:r>
              <a:rPr lang="en-US" sz="1800" b="1" dirty="0" smtClean="0"/>
              <a:t>, updraft “</a:t>
            </a:r>
            <a:r>
              <a:rPr lang="en-US" sz="1800" b="1" dirty="0"/>
              <a:t>vault</a:t>
            </a:r>
            <a:r>
              <a:rPr lang="en-US" sz="1800" b="1" dirty="0" smtClean="0"/>
              <a:t>” (often precipitation-free), </a:t>
            </a:r>
            <a:r>
              <a:rPr lang="en-US" sz="1800" b="1" dirty="0"/>
              <a:t>wall cloud, tornado (if present)</a:t>
            </a:r>
            <a:r>
              <a:rPr lang="en-US" sz="1800" b="1" dirty="0" smtClean="0"/>
              <a:t>, rain-free </a:t>
            </a:r>
            <a:r>
              <a:rPr lang="en-US" sz="1800" b="1" dirty="0"/>
              <a:t>base</a:t>
            </a:r>
          </a:p>
        </p:txBody>
      </p:sp>
      <p:pic>
        <p:nvPicPr>
          <p:cNvPr id="196612" name="Picture 11"/>
          <p:cNvPicPr>
            <a:picLocks noGrp="1" noChangeAspect="1" noChangeArrowheads="1"/>
          </p:cNvPicPr>
          <p:nvPr>
            <p:ph sz="half" idx="1"/>
          </p:nvPr>
        </p:nvPicPr>
        <p:blipFill>
          <a:blip r:embed="rId3" cstate="screen">
            <a:extLst>
              <a:ext uri="{28A0092B-C50C-407E-A947-70E740481C1C}">
                <a14:useLocalDpi xmlns:a14="http://schemas.microsoft.com/office/drawing/2010/main"/>
              </a:ext>
            </a:extLst>
          </a:blip>
          <a:srcRect t="2159" b="3238"/>
          <a:stretch>
            <a:fillRect/>
          </a:stretch>
        </p:blipFill>
        <p:spPr>
          <a:xfrm>
            <a:off x="1430867" y="914400"/>
            <a:ext cx="6350000" cy="4006863"/>
          </a:xfrm>
          <a:noFill/>
        </p:spPr>
      </p:pic>
      <p:sp>
        <p:nvSpPr>
          <p:cNvPr id="196613" name="Text Box 5"/>
          <p:cNvSpPr txBox="1">
            <a:spLocks noChangeArrowheads="1"/>
          </p:cNvSpPr>
          <p:nvPr/>
        </p:nvSpPr>
        <p:spPr bwMode="auto">
          <a:xfrm>
            <a:off x="4876800" y="4591050"/>
            <a:ext cx="2133600" cy="274638"/>
          </a:xfrm>
          <a:prstGeom prst="rect">
            <a:avLst/>
          </a:prstGeom>
          <a:noFill/>
          <a:ln w="9525">
            <a:noFill/>
            <a:miter lim="800000"/>
            <a:headEnd/>
            <a:tailEnd/>
          </a:ln>
        </p:spPr>
        <p:txBody>
          <a:bodyPr>
            <a:prstTxWarp prst="textNoShape">
              <a:avLst/>
            </a:prstTxWarp>
            <a:spAutoFit/>
          </a:bodyPr>
          <a:lstStyle/>
          <a:p>
            <a:pPr defTabSz="914400" fontAlgn="base">
              <a:spcBef>
                <a:spcPct val="50000"/>
              </a:spcBef>
              <a:spcAft>
                <a:spcPct val="0"/>
              </a:spcAft>
            </a:pPr>
            <a:r>
              <a:rPr lang="en-US" sz="1200" b="1">
                <a:solidFill>
                  <a:srgbClr val="000000"/>
                </a:solidFill>
                <a:latin typeface="Times New Roman" pitchFamily="-84" charset="0"/>
                <a:ea typeface="Arial" pitchFamily="-84" charset="0"/>
                <a:cs typeface="Arial" pitchFamily="-84" charset="0"/>
              </a:rPr>
              <a:t>Ahrens Fig. 14.19 </a:t>
            </a:r>
            <a:r>
              <a:rPr lang="en-US" sz="1200" b="1" i="1">
                <a:solidFill>
                  <a:srgbClr val="000000"/>
                </a:solidFill>
                <a:latin typeface="Times New Roman" pitchFamily="-84" charset="0"/>
                <a:ea typeface="Arial" pitchFamily="-84" charset="0"/>
                <a:cs typeface="Arial" pitchFamily="-84" charset="0"/>
              </a:rPr>
              <a:t>Met. Today</a:t>
            </a:r>
            <a:endParaRPr lang="en-US" sz="1200" b="1">
              <a:solidFill>
                <a:srgbClr val="000000"/>
              </a:solidFill>
              <a:latin typeface="Times New Roman" pitchFamily="-84" charset="0"/>
              <a:ea typeface="Arial" pitchFamily="-84" charset="0"/>
              <a:cs typeface="Arial" pitchFamily="-84" charset="0"/>
            </a:endParaRPr>
          </a:p>
        </p:txBody>
      </p:sp>
      <p:sp>
        <p:nvSpPr>
          <p:cNvPr id="196614" name="Line 13"/>
          <p:cNvSpPr>
            <a:spLocks noChangeShapeType="1"/>
          </p:cNvSpPr>
          <p:nvPr/>
        </p:nvSpPr>
        <p:spPr bwMode="auto">
          <a:xfrm>
            <a:off x="4191000" y="1905000"/>
            <a:ext cx="1143000" cy="0"/>
          </a:xfrm>
          <a:prstGeom prst="line">
            <a:avLst/>
          </a:prstGeom>
          <a:noFill/>
          <a:ln w="57150">
            <a:solidFill>
              <a:srgbClr val="FF0000"/>
            </a:solidFill>
            <a:round/>
            <a:headEnd type="none" w="sm" len="sm"/>
            <a:tailEnd type="triangle" w="sm" len="sm"/>
          </a:ln>
        </p:spPr>
        <p:txBody>
          <a:bodyPr wrap="none" anchor="ctr">
            <a:prstTxWarp prst="textNoShape">
              <a:avLst/>
            </a:prstTxWarp>
          </a:bodyPr>
          <a:lstStyle/>
          <a:p>
            <a:pPr defTabSz="914400" fontAlgn="base">
              <a:spcBef>
                <a:spcPct val="0"/>
              </a:spcBef>
              <a:spcAft>
                <a:spcPct val="0"/>
              </a:spcAft>
            </a:pPr>
            <a:endParaRPr lang="en-US">
              <a:solidFill>
                <a:srgbClr val="000000"/>
              </a:solidFill>
              <a:latin typeface="Arial" pitchFamily="-84" charset="0"/>
              <a:ea typeface="Arial" pitchFamily="-84" charset="0"/>
              <a:cs typeface="Arial" pitchFamily="-84" charset="0"/>
            </a:endParaRPr>
          </a:p>
        </p:txBody>
      </p:sp>
      <p:sp>
        <p:nvSpPr>
          <p:cNvPr id="196615" name="Text Box 14"/>
          <p:cNvSpPr txBox="1">
            <a:spLocks noChangeArrowheads="1"/>
          </p:cNvSpPr>
          <p:nvPr/>
        </p:nvSpPr>
        <p:spPr bwMode="auto">
          <a:xfrm>
            <a:off x="4311650" y="1608138"/>
            <a:ext cx="869950" cy="557212"/>
          </a:xfrm>
          <a:prstGeom prst="rect">
            <a:avLst/>
          </a:prstGeom>
          <a:noFill/>
          <a:ln w="12700">
            <a:noFill/>
            <a:miter lim="800000"/>
            <a:headEnd type="none" w="sm" len="sm"/>
            <a:tailEnd type="none" w="sm" len="sm"/>
          </a:ln>
        </p:spPr>
        <p:txBody>
          <a:bodyPr>
            <a:prstTxWarp prst="textNoShape">
              <a:avLst/>
            </a:prstTxWarp>
            <a:spAutoFit/>
          </a:bodyPr>
          <a:lstStyle/>
          <a:p>
            <a:pPr algn="ctr" defTabSz="914400" fontAlgn="base">
              <a:spcBef>
                <a:spcPct val="50000"/>
              </a:spcBef>
              <a:spcAft>
                <a:spcPct val="0"/>
              </a:spcAft>
            </a:pPr>
            <a:r>
              <a:rPr lang="en-US" sz="1600" dirty="0">
                <a:solidFill>
                  <a:srgbClr val="000000"/>
                </a:solidFill>
                <a:latin typeface="Arial" pitchFamily="-84" charset="0"/>
                <a:ea typeface="Arial" pitchFamily="-84" charset="0"/>
                <a:cs typeface="Arial" pitchFamily="-84" charset="0"/>
              </a:rPr>
              <a:t>cell</a:t>
            </a:r>
          </a:p>
          <a:p>
            <a:pPr algn="ctr" defTabSz="914400" fontAlgn="base">
              <a:lnSpc>
                <a:spcPct val="40000"/>
              </a:lnSpc>
              <a:spcBef>
                <a:spcPct val="50000"/>
              </a:spcBef>
              <a:spcAft>
                <a:spcPct val="0"/>
              </a:spcAft>
            </a:pPr>
            <a:r>
              <a:rPr lang="en-US" sz="1600" dirty="0">
                <a:solidFill>
                  <a:srgbClr val="000000"/>
                </a:solidFill>
                <a:latin typeface="Arial" pitchFamily="-84" charset="0"/>
                <a:ea typeface="Arial" pitchFamily="-84" charset="0"/>
                <a:cs typeface="Arial" pitchFamily="-84" charset="0"/>
              </a:rPr>
              <a:t>motion</a:t>
            </a:r>
            <a:endParaRPr lang="en-US" dirty="0">
              <a:solidFill>
                <a:srgbClr val="000000"/>
              </a:solidFill>
              <a:latin typeface="Arial" pitchFamily="-84" charset="0"/>
              <a:ea typeface="Arial" pitchFamily="-84" charset="0"/>
              <a:cs typeface="Arial" pitchFamily="-84" charset="0"/>
            </a:endParaRPr>
          </a:p>
        </p:txBody>
      </p:sp>
      <p:sp>
        <p:nvSpPr>
          <p:cNvPr id="2" name="TextBox 1"/>
          <p:cNvSpPr txBox="1"/>
          <p:nvPr/>
        </p:nvSpPr>
        <p:spPr>
          <a:xfrm>
            <a:off x="5647267" y="3302000"/>
            <a:ext cx="2133600" cy="646331"/>
          </a:xfrm>
          <a:prstGeom prst="rect">
            <a:avLst/>
          </a:prstGeom>
          <a:noFill/>
        </p:spPr>
        <p:txBody>
          <a:bodyPr wrap="square" rtlCol="0">
            <a:spAutoFit/>
          </a:bodyPr>
          <a:lstStyle/>
          <a:p>
            <a:pPr algn="ctr"/>
            <a:r>
              <a:rPr lang="en-US" dirty="0" smtClean="0">
                <a:hlinkClick r:id="rId4"/>
              </a:rPr>
              <a:t>Structure/Formation Nat Geo 0:55</a:t>
            </a:r>
            <a:endParaRPr lang="en-US" dirty="0"/>
          </a:p>
        </p:txBody>
      </p:sp>
    </p:spTree>
    <p:extLst>
      <p:ext uri="{BB962C8B-B14F-4D97-AF65-F5344CB8AC3E}">
        <p14:creationId xmlns:p14="http://schemas.microsoft.com/office/powerpoint/2010/main" val="1779131785"/>
      </p:ext>
    </p:extLst>
  </p:cSld>
  <p:clrMapOvr>
    <a:masterClrMapping/>
  </p:clrMapOvr>
  <p:transition/>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show="0">
  <p:cSld>
    <p:bg>
      <p:bgPr>
        <a:solidFill>
          <a:schemeClr val="bg1">
            <a:lumMod val="85000"/>
          </a:schemeClr>
        </a:solidFill>
        <a:effectLst/>
      </p:bgPr>
    </p:bg>
    <p:spTree>
      <p:nvGrpSpPr>
        <p:cNvPr id="1" name=""/>
        <p:cNvGrpSpPr/>
        <p:nvPr/>
      </p:nvGrpSpPr>
      <p:grpSpPr>
        <a:xfrm>
          <a:off x="0" y="0"/>
          <a:ext cx="0" cy="0"/>
          <a:chOff x="0" y="0"/>
          <a:chExt cx="0" cy="0"/>
        </a:xfrm>
      </p:grpSpPr>
      <p:pic>
        <p:nvPicPr>
          <p:cNvPr id="3" name="Picture 2"/>
          <p:cNvPicPr>
            <a:picLocks noChangeAspect="1"/>
          </p:cNvPicPr>
          <p:nvPr/>
        </p:nvPicPr>
        <p:blipFill>
          <a:blip r:embed="rId6"/>
          <a:stretch>
            <a:fillRect/>
          </a:stretch>
        </p:blipFill>
        <p:spPr>
          <a:xfrm>
            <a:off x="5057720" y="3922887"/>
            <a:ext cx="3493613" cy="2074333"/>
          </a:xfrm>
          <a:prstGeom prst="rect">
            <a:avLst/>
          </a:prstGeom>
        </p:spPr>
      </p:pic>
      <p:sp>
        <p:nvSpPr>
          <p:cNvPr id="198659" name="Rectangle 3"/>
          <p:cNvSpPr>
            <a:spLocks noGrp="1" noChangeArrowheads="1"/>
          </p:cNvSpPr>
          <p:nvPr>
            <p:ph type="title"/>
          </p:nvPr>
        </p:nvSpPr>
        <p:spPr/>
        <p:txBody>
          <a:bodyPr/>
          <a:lstStyle/>
          <a:p>
            <a:pPr eaLnBrk="1" hangingPunct="1"/>
            <a:r>
              <a:rPr lang="en-US" b="1">
                <a:solidFill>
                  <a:srgbClr val="000000"/>
                </a:solidFill>
              </a:rPr>
              <a:t>Radar Reflectivity</a:t>
            </a:r>
          </a:p>
        </p:txBody>
      </p:sp>
      <p:sp>
        <p:nvSpPr>
          <p:cNvPr id="198660" name="Rectangle 4"/>
          <p:cNvSpPr>
            <a:spLocks noGrp="1" noChangeArrowheads="1"/>
          </p:cNvSpPr>
          <p:nvPr>
            <p:ph type="body" sz="half" idx="2"/>
          </p:nvPr>
        </p:nvSpPr>
        <p:spPr>
          <a:xfrm>
            <a:off x="4652963" y="1967973"/>
            <a:ext cx="4033837" cy="1954914"/>
          </a:xfrm>
        </p:spPr>
        <p:txBody>
          <a:bodyPr/>
          <a:lstStyle/>
          <a:p>
            <a:pPr eaLnBrk="1" hangingPunct="1">
              <a:buFontTx/>
              <a:buNone/>
            </a:pPr>
            <a:r>
              <a:rPr lang="en-US" sz="2800" b="1" dirty="0">
                <a:solidFill>
                  <a:srgbClr val="000000"/>
                </a:solidFill>
              </a:rPr>
              <a:t>	Tornadoes are located in regions where </a:t>
            </a:r>
            <a:r>
              <a:rPr lang="en-US" sz="2800" b="1" dirty="0" smtClean="0">
                <a:solidFill>
                  <a:srgbClr val="000000"/>
                </a:solidFill>
              </a:rPr>
              <a:t>the radar reflectivity shows a “</a:t>
            </a:r>
            <a:r>
              <a:rPr lang="en-US" sz="2800" b="1" dirty="0">
                <a:solidFill>
                  <a:srgbClr val="000000"/>
                </a:solidFill>
              </a:rPr>
              <a:t>hook echo</a:t>
            </a:r>
            <a:r>
              <a:rPr lang="en-US" sz="2800" b="1" dirty="0" smtClean="0">
                <a:solidFill>
                  <a:srgbClr val="000000"/>
                </a:solidFill>
              </a:rPr>
              <a:t>”</a:t>
            </a:r>
            <a:endParaRPr lang="en-US" sz="2800" b="1" dirty="0">
              <a:solidFill>
                <a:srgbClr val="000000"/>
              </a:solidFill>
            </a:endParaRPr>
          </a:p>
        </p:txBody>
      </p:sp>
      <p:grpSp>
        <p:nvGrpSpPr>
          <p:cNvPr id="4" name="Group 3"/>
          <p:cNvGrpSpPr/>
          <p:nvPr/>
        </p:nvGrpSpPr>
        <p:grpSpPr>
          <a:xfrm>
            <a:off x="153988" y="2242078"/>
            <a:ext cx="4570412" cy="3650722"/>
            <a:chOff x="153988" y="2133600"/>
            <a:chExt cx="4570412" cy="3650722"/>
          </a:xfrm>
        </p:grpSpPr>
        <p:pic>
          <p:nvPicPr>
            <p:cNvPr id="198658" name="Picture 2" descr="1034"/>
            <p:cNvPicPr>
              <a:picLocks noChangeAspect="1" noChangeArrowheads="1"/>
            </p:cNvPicPr>
            <p:nvPr>
              <p:custDataLst>
                <p:tags r:id="rId3"/>
              </p:custDataLst>
            </p:nvPr>
          </p:nvPicPr>
          <p:blipFill>
            <a:blip r:embed="rId7" cstate="screen">
              <a:extLst>
                <a:ext uri="{28A0092B-C50C-407E-A947-70E740481C1C}">
                  <a14:useLocalDpi xmlns:a14="http://schemas.microsoft.com/office/drawing/2010/main"/>
                </a:ext>
              </a:extLst>
            </a:blip>
            <a:srcRect/>
            <a:stretch>
              <a:fillRect/>
            </a:stretch>
          </p:blipFill>
          <p:spPr bwMode="auto">
            <a:xfrm>
              <a:off x="153988" y="2133600"/>
              <a:ext cx="4570412" cy="3644900"/>
            </a:xfrm>
            <a:prstGeom prst="rect">
              <a:avLst/>
            </a:prstGeom>
            <a:noFill/>
            <a:ln w="25400">
              <a:solidFill>
                <a:schemeClr val="tx1"/>
              </a:solidFill>
              <a:miter lim="800000"/>
              <a:headEnd/>
              <a:tailEnd/>
            </a:ln>
          </p:spPr>
        </p:pic>
        <p:sp>
          <p:nvSpPr>
            <p:cNvPr id="198661" name="Line 5"/>
            <p:cNvSpPr>
              <a:spLocks noChangeShapeType="1"/>
            </p:cNvSpPr>
            <p:nvPr/>
          </p:nvSpPr>
          <p:spPr bwMode="auto">
            <a:xfrm>
              <a:off x="1676400" y="4741333"/>
              <a:ext cx="1916113" cy="440267"/>
            </a:xfrm>
            <a:prstGeom prst="line">
              <a:avLst/>
            </a:prstGeom>
            <a:noFill/>
            <a:ln w="38100">
              <a:solidFill>
                <a:schemeClr val="bg1"/>
              </a:solidFill>
              <a:round/>
              <a:headEnd type="arrow" w="med" len="med"/>
              <a:tailEnd type="none" w="sm" len="sm"/>
            </a:ln>
          </p:spPr>
          <p:txBody>
            <a:bodyPr wrap="none">
              <a:prstTxWarp prst="textNoShape">
                <a:avLst/>
              </a:prstTxWarp>
            </a:bodyPr>
            <a:lstStyle/>
            <a:p>
              <a:pPr defTabSz="914400" fontAlgn="base">
                <a:spcBef>
                  <a:spcPct val="0"/>
                </a:spcBef>
                <a:spcAft>
                  <a:spcPct val="0"/>
                </a:spcAft>
              </a:pPr>
              <a:endParaRPr lang="en-US">
                <a:solidFill>
                  <a:srgbClr val="000000"/>
                </a:solidFill>
                <a:latin typeface="Arial" pitchFamily="-84" charset="0"/>
                <a:ea typeface="Arial" pitchFamily="-84" charset="0"/>
                <a:cs typeface="Arial" pitchFamily="-84" charset="0"/>
              </a:endParaRPr>
            </a:p>
          </p:txBody>
        </p:sp>
        <p:sp>
          <p:nvSpPr>
            <p:cNvPr id="198662" name="Text Box 6"/>
            <p:cNvSpPr txBox="1">
              <a:spLocks noChangeArrowheads="1"/>
            </p:cNvSpPr>
            <p:nvPr/>
          </p:nvSpPr>
          <p:spPr bwMode="auto">
            <a:xfrm>
              <a:off x="3581400" y="4953000"/>
              <a:ext cx="1143000" cy="641350"/>
            </a:xfrm>
            <a:prstGeom prst="rect">
              <a:avLst/>
            </a:prstGeom>
            <a:noFill/>
            <a:ln w="12700">
              <a:noFill/>
              <a:miter lim="800000"/>
              <a:headEnd type="none" w="sm" len="sm"/>
              <a:tailEnd type="none" w="sm" len="sm"/>
            </a:ln>
          </p:spPr>
          <p:txBody>
            <a:bodyPr>
              <a:prstTxWarp prst="textNoShape">
                <a:avLst/>
              </a:prstTxWarp>
              <a:spAutoFit/>
            </a:bodyPr>
            <a:lstStyle/>
            <a:p>
              <a:pPr defTabSz="914400" eaLnBrk="0" fontAlgn="base" hangingPunct="0">
                <a:lnSpc>
                  <a:spcPct val="90000"/>
                </a:lnSpc>
                <a:spcBef>
                  <a:spcPct val="50000"/>
                </a:spcBef>
                <a:spcAft>
                  <a:spcPct val="0"/>
                </a:spcAft>
              </a:pPr>
              <a:r>
                <a:rPr lang="en-US" sz="2000" b="1" dirty="0">
                  <a:solidFill>
                    <a:srgbClr val="FFFF00"/>
                  </a:solidFill>
                  <a:latin typeface="Times New Roman" pitchFamily="-84" charset="0"/>
                  <a:ea typeface="Arial" pitchFamily="-84" charset="0"/>
                  <a:cs typeface="Arial" pitchFamily="-84" charset="0"/>
                </a:rPr>
                <a:t>tornado location</a:t>
              </a:r>
            </a:p>
          </p:txBody>
        </p:sp>
        <p:sp>
          <p:nvSpPr>
            <p:cNvPr id="198663" name="Text Box 7"/>
            <p:cNvSpPr txBox="1">
              <a:spLocks noChangeArrowheads="1"/>
            </p:cNvSpPr>
            <p:nvPr/>
          </p:nvSpPr>
          <p:spPr bwMode="auto">
            <a:xfrm>
              <a:off x="1521176" y="5509684"/>
              <a:ext cx="1828800" cy="274638"/>
            </a:xfrm>
            <a:prstGeom prst="rect">
              <a:avLst/>
            </a:prstGeom>
            <a:noFill/>
            <a:ln w="9525">
              <a:noFill/>
              <a:miter lim="800000"/>
              <a:headEnd/>
              <a:tailEnd/>
            </a:ln>
          </p:spPr>
          <p:txBody>
            <a:bodyPr>
              <a:prstTxWarp prst="textNoShape">
                <a:avLst/>
              </a:prstTxWarp>
              <a:spAutoFit/>
            </a:bodyPr>
            <a:lstStyle/>
            <a:p>
              <a:pPr algn="ctr" defTabSz="914400" fontAlgn="base">
                <a:spcBef>
                  <a:spcPct val="50000"/>
                </a:spcBef>
                <a:spcAft>
                  <a:spcPct val="0"/>
                </a:spcAft>
              </a:pPr>
              <a:r>
                <a:rPr lang="en-US" sz="1200" b="1" dirty="0">
                  <a:solidFill>
                    <a:srgbClr val="000000"/>
                  </a:solidFill>
                  <a:latin typeface="Times New Roman" pitchFamily="-84" charset="0"/>
                  <a:ea typeface="Arial" pitchFamily="-84" charset="0"/>
                  <a:cs typeface="Arial" pitchFamily="-84" charset="0"/>
                </a:rPr>
                <a:t>Ahrens </a:t>
              </a:r>
              <a:r>
                <a:rPr lang="en-US" sz="1200" b="1" dirty="0" smtClean="0">
                  <a:solidFill>
                    <a:srgbClr val="000000"/>
                  </a:solidFill>
                  <a:latin typeface="Times New Roman" pitchFamily="-84" charset="0"/>
                  <a:ea typeface="Arial" pitchFamily="-84" charset="0"/>
                  <a:cs typeface="Arial" pitchFamily="-84" charset="0"/>
                </a:rPr>
                <a:t>&amp; Henson</a:t>
              </a:r>
              <a:endParaRPr lang="en-US" sz="1200" b="1" dirty="0">
                <a:solidFill>
                  <a:srgbClr val="000000"/>
                </a:solidFill>
                <a:latin typeface="Times New Roman" pitchFamily="-84" charset="0"/>
                <a:ea typeface="Arial" pitchFamily="-84" charset="0"/>
                <a:cs typeface="Arial" pitchFamily="-84" charset="0"/>
              </a:endParaRPr>
            </a:p>
          </p:txBody>
        </p:sp>
      </p:grpSp>
      <p:pic>
        <p:nvPicPr>
          <p:cNvPr id="2" name="Sound 1">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8"/>
          <a:stretch>
            <a:fillRect/>
          </a:stretch>
        </p:blipFill>
        <p:spPr>
          <a:xfrm>
            <a:off x="8178800" y="5892800"/>
            <a:ext cx="812800" cy="812800"/>
          </a:xfrm>
          <a:prstGeom prst="rect">
            <a:avLst/>
          </a:prstGeom>
        </p:spPr>
      </p:pic>
      <p:sp>
        <p:nvSpPr>
          <p:cNvPr id="5" name="TextBox 4"/>
          <p:cNvSpPr txBox="1"/>
          <p:nvPr/>
        </p:nvSpPr>
        <p:spPr>
          <a:xfrm>
            <a:off x="7182555" y="5135942"/>
            <a:ext cx="325730" cy="400110"/>
          </a:xfrm>
          <a:prstGeom prst="rect">
            <a:avLst/>
          </a:prstGeom>
          <a:noFill/>
        </p:spPr>
        <p:txBody>
          <a:bodyPr wrap="none" rtlCol="0">
            <a:spAutoFit/>
          </a:bodyPr>
          <a:lstStyle/>
          <a:p>
            <a:pPr algn="ctr"/>
            <a:r>
              <a:rPr lang="en-US" sz="2000" b="1" dirty="0" smtClean="0">
                <a:cs typeface="Arial Black"/>
              </a:rPr>
              <a:t>T</a:t>
            </a:r>
            <a:endParaRPr lang="en-US" sz="2000" b="1" dirty="0">
              <a:cs typeface="Arial Black"/>
            </a:endParaRPr>
          </a:p>
        </p:txBody>
      </p:sp>
      <p:sp>
        <p:nvSpPr>
          <p:cNvPr id="6" name="Oval 5"/>
          <p:cNvSpPr/>
          <p:nvPr/>
        </p:nvSpPr>
        <p:spPr>
          <a:xfrm>
            <a:off x="7223271" y="5180895"/>
            <a:ext cx="320040" cy="320040"/>
          </a:xfrm>
          <a:prstGeom prst="ellipse">
            <a:avLst/>
          </a:prstGeom>
          <a:noFill/>
          <a:ln w="19050">
            <a:solidFill>
              <a:schemeClr val="tx1"/>
            </a:solidFill>
            <a:prstDash val="sysDash"/>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3" name="Oval 12"/>
          <p:cNvSpPr/>
          <p:nvPr/>
        </p:nvSpPr>
        <p:spPr>
          <a:xfrm>
            <a:off x="5527116" y="5181261"/>
            <a:ext cx="320040" cy="320040"/>
          </a:xfrm>
          <a:prstGeom prst="ellipse">
            <a:avLst/>
          </a:prstGeom>
          <a:noFill/>
          <a:ln w="19050">
            <a:solidFill>
              <a:schemeClr val="tx1"/>
            </a:solidFill>
            <a:prstDash val="sysDash"/>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373621394"/>
      </p:ext>
    </p:extLst>
  </p:cSld>
  <p:clrMapOvr>
    <a:masterClrMapping/>
  </p:clrMapOvr>
  <p:transition advTm="42466"/>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2"/>
                </p:tgtEl>
              </p:cMediaNode>
            </p:audio>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bg>
      <p:bgPr>
        <a:solidFill>
          <a:schemeClr val="bg1">
            <a:lumMod val="85000"/>
          </a:schemeClr>
        </a:solidFill>
        <a:effectLst/>
      </p:bgPr>
    </p:bg>
    <p:spTree>
      <p:nvGrpSpPr>
        <p:cNvPr id="1" name=""/>
        <p:cNvGrpSpPr/>
        <p:nvPr/>
      </p:nvGrpSpPr>
      <p:grpSpPr>
        <a:xfrm>
          <a:off x="0" y="0"/>
          <a:ext cx="0" cy="0"/>
          <a:chOff x="0" y="0"/>
          <a:chExt cx="0" cy="0"/>
        </a:xfrm>
      </p:grpSpPr>
      <p:pic>
        <p:nvPicPr>
          <p:cNvPr id="5" name="Picture 4"/>
          <p:cNvPicPr>
            <a:picLocks noChangeAspect="1"/>
          </p:cNvPicPr>
          <p:nvPr/>
        </p:nvPicPr>
        <p:blipFill>
          <a:blip r:embed="rId6"/>
          <a:stretch>
            <a:fillRect/>
          </a:stretch>
        </p:blipFill>
        <p:spPr>
          <a:xfrm>
            <a:off x="4987802" y="3530734"/>
            <a:ext cx="3563531" cy="2751046"/>
          </a:xfrm>
          <a:prstGeom prst="rect">
            <a:avLst/>
          </a:prstGeom>
        </p:spPr>
      </p:pic>
      <p:sp>
        <p:nvSpPr>
          <p:cNvPr id="198659" name="Rectangle 3"/>
          <p:cNvSpPr>
            <a:spLocks noGrp="1" noChangeArrowheads="1"/>
          </p:cNvSpPr>
          <p:nvPr>
            <p:ph type="title"/>
          </p:nvPr>
        </p:nvSpPr>
        <p:spPr/>
        <p:txBody>
          <a:bodyPr/>
          <a:lstStyle/>
          <a:p>
            <a:pPr eaLnBrk="1" hangingPunct="1"/>
            <a:r>
              <a:rPr lang="en-US" b="1">
                <a:solidFill>
                  <a:srgbClr val="000000"/>
                </a:solidFill>
              </a:rPr>
              <a:t>Radar Reflectivity</a:t>
            </a:r>
          </a:p>
        </p:txBody>
      </p:sp>
      <p:sp>
        <p:nvSpPr>
          <p:cNvPr id="198660" name="Rectangle 4"/>
          <p:cNvSpPr>
            <a:spLocks noGrp="1" noChangeArrowheads="1"/>
          </p:cNvSpPr>
          <p:nvPr>
            <p:ph type="body" sz="half" idx="2"/>
          </p:nvPr>
        </p:nvSpPr>
        <p:spPr>
          <a:xfrm>
            <a:off x="4652963" y="1629309"/>
            <a:ext cx="4033837" cy="1954914"/>
          </a:xfrm>
        </p:spPr>
        <p:txBody>
          <a:bodyPr/>
          <a:lstStyle/>
          <a:p>
            <a:pPr>
              <a:buNone/>
            </a:pPr>
            <a:r>
              <a:rPr lang="en-US" sz="2800" b="1" dirty="0">
                <a:solidFill>
                  <a:srgbClr val="000000"/>
                </a:solidFill>
              </a:rPr>
              <a:t>	Tornadoes are located in regions </a:t>
            </a:r>
            <a:r>
              <a:rPr lang="en-US" sz="2800" b="1" dirty="0" smtClean="0">
                <a:solidFill>
                  <a:srgbClr val="000000"/>
                </a:solidFill>
              </a:rPr>
              <a:t>where the radar </a:t>
            </a:r>
            <a:r>
              <a:rPr lang="en-US" sz="2800" b="1" dirty="0">
                <a:solidFill>
                  <a:srgbClr val="000000"/>
                </a:solidFill>
              </a:rPr>
              <a:t>reflectivity shows a “hook echo</a:t>
            </a:r>
            <a:r>
              <a:rPr lang="en-US" sz="2800" b="1" dirty="0" smtClean="0">
                <a:solidFill>
                  <a:srgbClr val="000000"/>
                </a:solidFill>
              </a:rPr>
              <a:t>”</a:t>
            </a:r>
            <a:endParaRPr lang="en-US" sz="2800" b="1" dirty="0">
              <a:solidFill>
                <a:srgbClr val="000000"/>
              </a:solidFill>
            </a:endParaRPr>
          </a:p>
        </p:txBody>
      </p:sp>
      <p:grpSp>
        <p:nvGrpSpPr>
          <p:cNvPr id="4" name="Group 3"/>
          <p:cNvGrpSpPr/>
          <p:nvPr/>
        </p:nvGrpSpPr>
        <p:grpSpPr>
          <a:xfrm>
            <a:off x="153988" y="2143301"/>
            <a:ext cx="4570412" cy="3650722"/>
            <a:chOff x="153988" y="2133600"/>
            <a:chExt cx="4570412" cy="3650722"/>
          </a:xfrm>
        </p:grpSpPr>
        <p:pic>
          <p:nvPicPr>
            <p:cNvPr id="198658" name="Picture 2" descr="1034"/>
            <p:cNvPicPr>
              <a:picLocks noChangeAspect="1" noChangeArrowheads="1"/>
            </p:cNvPicPr>
            <p:nvPr>
              <p:custDataLst>
                <p:tags r:id="rId3"/>
              </p:custDataLst>
            </p:nvPr>
          </p:nvPicPr>
          <p:blipFill>
            <a:blip r:embed="rId7" cstate="screen">
              <a:extLst>
                <a:ext uri="{28A0092B-C50C-407E-A947-70E740481C1C}">
                  <a14:useLocalDpi xmlns:a14="http://schemas.microsoft.com/office/drawing/2010/main"/>
                </a:ext>
              </a:extLst>
            </a:blip>
            <a:srcRect/>
            <a:stretch>
              <a:fillRect/>
            </a:stretch>
          </p:blipFill>
          <p:spPr bwMode="auto">
            <a:xfrm>
              <a:off x="153988" y="2133600"/>
              <a:ext cx="4570412" cy="3644900"/>
            </a:xfrm>
            <a:prstGeom prst="rect">
              <a:avLst/>
            </a:prstGeom>
            <a:noFill/>
            <a:ln w="25400">
              <a:solidFill>
                <a:schemeClr val="tx1"/>
              </a:solidFill>
              <a:miter lim="800000"/>
              <a:headEnd/>
              <a:tailEnd/>
            </a:ln>
          </p:spPr>
        </p:pic>
        <p:sp>
          <p:nvSpPr>
            <p:cNvPr id="198661" name="Line 5"/>
            <p:cNvSpPr>
              <a:spLocks noChangeShapeType="1"/>
            </p:cNvSpPr>
            <p:nvPr/>
          </p:nvSpPr>
          <p:spPr bwMode="auto">
            <a:xfrm>
              <a:off x="1676400" y="4741333"/>
              <a:ext cx="1916113" cy="440267"/>
            </a:xfrm>
            <a:prstGeom prst="line">
              <a:avLst/>
            </a:prstGeom>
            <a:noFill/>
            <a:ln w="38100">
              <a:solidFill>
                <a:schemeClr val="bg1"/>
              </a:solidFill>
              <a:round/>
              <a:headEnd type="arrow" w="med" len="med"/>
              <a:tailEnd type="none" w="sm" len="sm"/>
            </a:ln>
          </p:spPr>
          <p:txBody>
            <a:bodyPr wrap="none">
              <a:prstTxWarp prst="textNoShape">
                <a:avLst/>
              </a:prstTxWarp>
            </a:bodyPr>
            <a:lstStyle/>
            <a:p>
              <a:pPr defTabSz="914400" fontAlgn="base">
                <a:spcBef>
                  <a:spcPct val="0"/>
                </a:spcBef>
                <a:spcAft>
                  <a:spcPct val="0"/>
                </a:spcAft>
              </a:pPr>
              <a:endParaRPr lang="en-US">
                <a:solidFill>
                  <a:srgbClr val="000000"/>
                </a:solidFill>
                <a:latin typeface="Arial" pitchFamily="-84" charset="0"/>
                <a:ea typeface="Arial" pitchFamily="-84" charset="0"/>
                <a:cs typeface="Arial" pitchFamily="-84" charset="0"/>
              </a:endParaRPr>
            </a:p>
          </p:txBody>
        </p:sp>
        <p:sp>
          <p:nvSpPr>
            <p:cNvPr id="198662" name="Text Box 6"/>
            <p:cNvSpPr txBox="1">
              <a:spLocks noChangeArrowheads="1"/>
            </p:cNvSpPr>
            <p:nvPr/>
          </p:nvSpPr>
          <p:spPr bwMode="auto">
            <a:xfrm>
              <a:off x="3581400" y="4953000"/>
              <a:ext cx="1143000" cy="641350"/>
            </a:xfrm>
            <a:prstGeom prst="rect">
              <a:avLst/>
            </a:prstGeom>
            <a:noFill/>
            <a:ln w="12700">
              <a:noFill/>
              <a:miter lim="800000"/>
              <a:headEnd type="none" w="sm" len="sm"/>
              <a:tailEnd type="none" w="sm" len="sm"/>
            </a:ln>
          </p:spPr>
          <p:txBody>
            <a:bodyPr>
              <a:prstTxWarp prst="textNoShape">
                <a:avLst/>
              </a:prstTxWarp>
              <a:spAutoFit/>
            </a:bodyPr>
            <a:lstStyle/>
            <a:p>
              <a:pPr defTabSz="914400" eaLnBrk="0" fontAlgn="base" hangingPunct="0">
                <a:lnSpc>
                  <a:spcPct val="90000"/>
                </a:lnSpc>
                <a:spcBef>
                  <a:spcPct val="50000"/>
                </a:spcBef>
                <a:spcAft>
                  <a:spcPct val="0"/>
                </a:spcAft>
              </a:pPr>
              <a:r>
                <a:rPr lang="en-US" sz="2000" b="1" dirty="0">
                  <a:solidFill>
                    <a:srgbClr val="FFFF00"/>
                  </a:solidFill>
                  <a:latin typeface="Times New Roman" pitchFamily="-84" charset="0"/>
                  <a:ea typeface="Arial" pitchFamily="-84" charset="0"/>
                  <a:cs typeface="Arial" pitchFamily="-84" charset="0"/>
                </a:rPr>
                <a:t>tornado location</a:t>
              </a:r>
            </a:p>
          </p:txBody>
        </p:sp>
        <p:sp>
          <p:nvSpPr>
            <p:cNvPr id="198663" name="Text Box 7"/>
            <p:cNvSpPr txBox="1">
              <a:spLocks noChangeArrowheads="1"/>
            </p:cNvSpPr>
            <p:nvPr/>
          </p:nvSpPr>
          <p:spPr bwMode="auto">
            <a:xfrm>
              <a:off x="1521176" y="5509684"/>
              <a:ext cx="1828800" cy="274638"/>
            </a:xfrm>
            <a:prstGeom prst="rect">
              <a:avLst/>
            </a:prstGeom>
            <a:noFill/>
            <a:ln w="9525">
              <a:noFill/>
              <a:miter lim="800000"/>
              <a:headEnd/>
              <a:tailEnd/>
            </a:ln>
          </p:spPr>
          <p:txBody>
            <a:bodyPr>
              <a:prstTxWarp prst="textNoShape">
                <a:avLst/>
              </a:prstTxWarp>
              <a:spAutoFit/>
            </a:bodyPr>
            <a:lstStyle/>
            <a:p>
              <a:pPr algn="ctr" defTabSz="914400" fontAlgn="base">
                <a:spcBef>
                  <a:spcPct val="50000"/>
                </a:spcBef>
                <a:spcAft>
                  <a:spcPct val="0"/>
                </a:spcAft>
              </a:pPr>
              <a:r>
                <a:rPr lang="en-US" sz="1200" b="1" dirty="0">
                  <a:solidFill>
                    <a:srgbClr val="000000"/>
                  </a:solidFill>
                  <a:latin typeface="Times New Roman" pitchFamily="-84" charset="0"/>
                  <a:ea typeface="Arial" pitchFamily="-84" charset="0"/>
                  <a:cs typeface="Arial" pitchFamily="-84" charset="0"/>
                </a:rPr>
                <a:t>Ahrens </a:t>
              </a:r>
              <a:r>
                <a:rPr lang="en-US" sz="1200" b="1" dirty="0" smtClean="0">
                  <a:solidFill>
                    <a:srgbClr val="000000"/>
                  </a:solidFill>
                  <a:latin typeface="Times New Roman" pitchFamily="-84" charset="0"/>
                  <a:ea typeface="Arial" pitchFamily="-84" charset="0"/>
                  <a:cs typeface="Arial" pitchFamily="-84" charset="0"/>
                </a:rPr>
                <a:t>&amp; Henson</a:t>
              </a:r>
              <a:endParaRPr lang="en-US" sz="1200" b="1" dirty="0">
                <a:solidFill>
                  <a:srgbClr val="000000"/>
                </a:solidFill>
                <a:latin typeface="Times New Roman" pitchFamily="-84" charset="0"/>
                <a:ea typeface="Arial" pitchFamily="-84" charset="0"/>
                <a:cs typeface="Arial" pitchFamily="-84" charset="0"/>
              </a:endParaRPr>
            </a:p>
          </p:txBody>
        </p:sp>
      </p:grpSp>
      <p:sp>
        <p:nvSpPr>
          <p:cNvPr id="6" name="TextBox 5"/>
          <p:cNvSpPr txBox="1"/>
          <p:nvPr/>
        </p:nvSpPr>
        <p:spPr>
          <a:xfrm>
            <a:off x="4985807" y="6033910"/>
            <a:ext cx="3630527" cy="230832"/>
          </a:xfrm>
          <a:prstGeom prst="rect">
            <a:avLst/>
          </a:prstGeom>
          <a:noFill/>
        </p:spPr>
        <p:txBody>
          <a:bodyPr wrap="none" rtlCol="0">
            <a:spAutoFit/>
          </a:bodyPr>
          <a:lstStyle/>
          <a:p>
            <a:pPr algn="ctr"/>
            <a:r>
              <a:rPr lang="en-US" sz="900" dirty="0" smtClean="0">
                <a:hlinkClick r:id="rId8"/>
              </a:rPr>
              <a:t>https://www.youtube.com/watch?time_continue=17&amp;v=mcWpYY8WcGE</a:t>
            </a:r>
            <a:endParaRPr lang="en-US" sz="900" dirty="0"/>
          </a:p>
        </p:txBody>
      </p:sp>
      <p:sp>
        <p:nvSpPr>
          <p:cNvPr id="7" name="TextBox 6"/>
          <p:cNvSpPr txBox="1"/>
          <p:nvPr/>
        </p:nvSpPr>
        <p:spPr>
          <a:xfrm>
            <a:off x="5912557" y="5631190"/>
            <a:ext cx="2590890" cy="276999"/>
          </a:xfrm>
          <a:prstGeom prst="rect">
            <a:avLst/>
          </a:prstGeom>
          <a:noFill/>
        </p:spPr>
        <p:txBody>
          <a:bodyPr wrap="square" rtlCol="0">
            <a:spAutoFit/>
          </a:bodyPr>
          <a:lstStyle/>
          <a:p>
            <a:pPr algn="r"/>
            <a:r>
              <a:rPr lang="en-US" sz="1200" dirty="0" smtClean="0"/>
              <a:t>&lt;= BWER-Bounded Weak Echo Region</a:t>
            </a:r>
            <a:endParaRPr lang="en-US" sz="1200" dirty="0"/>
          </a:p>
        </p:txBody>
      </p:sp>
      <p:pic>
        <p:nvPicPr>
          <p:cNvPr id="10" name="Sound 9">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9"/>
          <a:stretch>
            <a:fillRect/>
          </a:stretch>
        </p:blipFill>
        <p:spPr>
          <a:xfrm>
            <a:off x="8178800" y="5892800"/>
            <a:ext cx="812800" cy="812800"/>
          </a:xfrm>
          <a:prstGeom prst="rect">
            <a:avLst/>
          </a:prstGeom>
        </p:spPr>
      </p:pic>
    </p:spTree>
    <p:extLst>
      <p:ext uri="{BB962C8B-B14F-4D97-AF65-F5344CB8AC3E}">
        <p14:creationId xmlns:p14="http://schemas.microsoft.com/office/powerpoint/2010/main" val="828066008"/>
      </p:ext>
    </p:extLst>
  </p:cSld>
  <p:clrMapOvr>
    <a:masterClrMapping/>
  </p:clrMapOvr>
  <p:transition advTm="95609"/>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0"/>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10"/>
                </p:tgtEl>
              </p:cMediaNode>
            </p:audio>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bg>
      <p:bgPr>
        <a:solidFill>
          <a:schemeClr val="bg1">
            <a:lumMod val="85000"/>
          </a:schemeClr>
        </a:solidFill>
        <a:effectLst/>
      </p:bgPr>
    </p:bg>
    <p:spTree>
      <p:nvGrpSpPr>
        <p:cNvPr id="1" name=""/>
        <p:cNvGrpSpPr/>
        <p:nvPr/>
      </p:nvGrpSpPr>
      <p:grpSpPr>
        <a:xfrm>
          <a:off x="0" y="0"/>
          <a:ext cx="0" cy="0"/>
          <a:chOff x="0" y="0"/>
          <a:chExt cx="0" cy="0"/>
        </a:xfrm>
      </p:grpSpPr>
      <p:sp>
        <p:nvSpPr>
          <p:cNvPr id="212994" name="Rectangle 2"/>
          <p:cNvSpPr>
            <a:spLocks noGrp="1" noChangeArrowheads="1"/>
          </p:cNvSpPr>
          <p:nvPr>
            <p:ph type="title"/>
          </p:nvPr>
        </p:nvSpPr>
        <p:spPr>
          <a:xfrm>
            <a:off x="457200" y="274638"/>
            <a:ext cx="8229600" cy="715962"/>
          </a:xfrm>
        </p:spPr>
        <p:txBody>
          <a:bodyPr/>
          <a:lstStyle/>
          <a:p>
            <a:pPr eaLnBrk="1" hangingPunct="1"/>
            <a:r>
              <a:rPr lang="en-US" sz="3200" b="1">
                <a:solidFill>
                  <a:srgbClr val="000000"/>
                </a:solidFill>
              </a:rPr>
              <a:t>Key Points</a:t>
            </a:r>
          </a:p>
        </p:txBody>
      </p:sp>
      <p:sp>
        <p:nvSpPr>
          <p:cNvPr id="212995" name="Text Box 3"/>
          <p:cNvSpPr txBox="1">
            <a:spLocks noChangeArrowheads="1"/>
          </p:cNvSpPr>
          <p:nvPr/>
        </p:nvSpPr>
        <p:spPr bwMode="auto">
          <a:xfrm>
            <a:off x="685800" y="998538"/>
            <a:ext cx="7620000" cy="4462760"/>
          </a:xfrm>
          <a:prstGeom prst="rect">
            <a:avLst/>
          </a:prstGeom>
          <a:noFill/>
          <a:ln w="9525">
            <a:noFill/>
            <a:miter lim="800000"/>
            <a:headEnd/>
            <a:tailEnd/>
          </a:ln>
        </p:spPr>
        <p:txBody>
          <a:bodyPr>
            <a:prstTxWarp prst="textNoShape">
              <a:avLst/>
            </a:prstTxWarp>
            <a:spAutoFit/>
          </a:bodyPr>
          <a:lstStyle/>
          <a:p>
            <a:pPr marL="457200" indent="-457200" defTabSz="914400" fontAlgn="base">
              <a:spcBef>
                <a:spcPct val="0"/>
              </a:spcBef>
              <a:spcAft>
                <a:spcPts val="1200"/>
              </a:spcAft>
            </a:pPr>
            <a:r>
              <a:rPr lang="en-US" sz="2000" b="1" dirty="0">
                <a:solidFill>
                  <a:srgbClr val="000000"/>
                </a:solidFill>
                <a:latin typeface="Arial" pitchFamily="-84" charset="0"/>
                <a:ea typeface="Arial" pitchFamily="-84" charset="0"/>
                <a:cs typeface="Arial" pitchFamily="-84" charset="0"/>
              </a:rPr>
              <a:t>T</a:t>
            </a:r>
            <a:r>
              <a:rPr lang="en-US" sz="2000" b="1" dirty="0" smtClean="0">
                <a:solidFill>
                  <a:srgbClr val="000000"/>
                </a:solidFill>
                <a:latin typeface="Arial" pitchFamily="-84" charset="0"/>
                <a:ea typeface="Arial" pitchFamily="-84" charset="0"/>
                <a:cs typeface="Arial" pitchFamily="-84" charset="0"/>
              </a:rPr>
              <a:t>ornado </a:t>
            </a:r>
            <a:r>
              <a:rPr lang="en-US" sz="2000" b="1" dirty="0">
                <a:solidFill>
                  <a:srgbClr val="000000"/>
                </a:solidFill>
                <a:latin typeface="Arial" pitchFamily="-84" charset="0"/>
                <a:ea typeface="Arial" pitchFamily="-84" charset="0"/>
                <a:cs typeface="Arial" pitchFamily="-84" charset="0"/>
              </a:rPr>
              <a:t>-</a:t>
            </a:r>
            <a:r>
              <a:rPr lang="en-US" sz="2000" b="1" dirty="0" smtClean="0">
                <a:solidFill>
                  <a:srgbClr val="000000"/>
                </a:solidFill>
                <a:latin typeface="Arial" pitchFamily="-84" charset="0"/>
                <a:ea typeface="Arial" pitchFamily="-84" charset="0"/>
                <a:cs typeface="Arial" pitchFamily="-84" charset="0"/>
              </a:rPr>
              <a:t> </a:t>
            </a:r>
            <a:r>
              <a:rPr lang="en-US" sz="2000" b="1" dirty="0">
                <a:solidFill>
                  <a:srgbClr val="000000"/>
                </a:solidFill>
                <a:latin typeface="Arial" pitchFamily="-84" charset="0"/>
                <a:ea typeface="Arial" pitchFamily="-84" charset="0"/>
                <a:cs typeface="Arial" pitchFamily="-84" charset="0"/>
              </a:rPr>
              <a:t>a rapidly rotating column of air that swirls around a small area of intense low pressure that reaches the ground</a:t>
            </a:r>
            <a:r>
              <a:rPr lang="en-US" sz="2000" b="1" dirty="0" smtClean="0">
                <a:solidFill>
                  <a:srgbClr val="000000"/>
                </a:solidFill>
                <a:latin typeface="Arial" pitchFamily="-84" charset="0"/>
                <a:ea typeface="Arial" pitchFamily="-84" charset="0"/>
                <a:cs typeface="Arial" pitchFamily="-84" charset="0"/>
              </a:rPr>
              <a:t>.</a:t>
            </a:r>
            <a:endParaRPr lang="en-US" sz="2000" b="1" dirty="0">
              <a:solidFill>
                <a:srgbClr val="000000"/>
              </a:solidFill>
              <a:latin typeface="Arial" pitchFamily="-84" charset="0"/>
              <a:ea typeface="Arial" pitchFamily="-84" charset="0"/>
              <a:cs typeface="Arial" pitchFamily="-84" charset="0"/>
            </a:endParaRPr>
          </a:p>
          <a:p>
            <a:pPr marL="457200" indent="-457200" defTabSz="914400" fontAlgn="base">
              <a:spcBef>
                <a:spcPct val="0"/>
              </a:spcBef>
              <a:spcAft>
                <a:spcPts val="1200"/>
              </a:spcAft>
            </a:pPr>
            <a:r>
              <a:rPr lang="en-US" sz="2000" b="1" dirty="0" smtClean="0">
                <a:solidFill>
                  <a:srgbClr val="000000"/>
                </a:solidFill>
                <a:latin typeface="Arial" pitchFamily="-84" charset="0"/>
                <a:ea typeface="Arial" pitchFamily="-84" charset="0"/>
                <a:cs typeface="Arial" pitchFamily="-84" charset="0"/>
              </a:rPr>
              <a:t>Although a </a:t>
            </a:r>
            <a:r>
              <a:rPr lang="en-US" sz="2000" b="1" dirty="0" smtClean="0">
                <a:solidFill>
                  <a:srgbClr val="000000"/>
                </a:solidFill>
                <a:latin typeface="Arial" pitchFamily="-84" charset="0"/>
                <a:ea typeface="Arial" pitchFamily="-84" charset="0"/>
                <a:cs typeface="Arial" pitchFamily="-84" charset="0"/>
                <a:hlinkClick r:id="rId5"/>
              </a:rPr>
              <a:t>tornado</a:t>
            </a:r>
            <a:r>
              <a:rPr lang="en-US" sz="2000" b="1" dirty="0" smtClean="0">
                <a:solidFill>
                  <a:srgbClr val="000000"/>
                </a:solidFill>
                <a:latin typeface="Arial" pitchFamily="-84" charset="0"/>
                <a:ea typeface="Arial" pitchFamily="-84" charset="0"/>
                <a:cs typeface="Arial" pitchFamily="-84" charset="0"/>
              </a:rPr>
              <a:t> can occur </a:t>
            </a:r>
            <a:r>
              <a:rPr lang="en-US" sz="2000" b="1" dirty="0">
                <a:solidFill>
                  <a:srgbClr val="000000"/>
                </a:solidFill>
                <a:latin typeface="Arial" pitchFamily="-84" charset="0"/>
                <a:ea typeface="Arial" pitchFamily="-84" charset="0"/>
                <a:cs typeface="Arial" pitchFamily="-84" charset="0"/>
              </a:rPr>
              <a:t>with any type of thunderstorm, the strongest </a:t>
            </a:r>
            <a:r>
              <a:rPr lang="en-US" sz="2000" b="1" dirty="0" smtClean="0">
                <a:solidFill>
                  <a:srgbClr val="000000"/>
                </a:solidFill>
                <a:latin typeface="Arial" pitchFamily="-84" charset="0"/>
                <a:ea typeface="Arial" pitchFamily="-84" charset="0"/>
                <a:cs typeface="Arial" pitchFamily="-84" charset="0"/>
              </a:rPr>
              <a:t>tornadoes are </a:t>
            </a:r>
            <a:r>
              <a:rPr lang="en-US" sz="2000" b="1" dirty="0">
                <a:solidFill>
                  <a:srgbClr val="000000"/>
                </a:solidFill>
                <a:latin typeface="Arial" pitchFamily="-84" charset="0"/>
                <a:ea typeface="Arial" pitchFamily="-84" charset="0"/>
                <a:cs typeface="Arial" pitchFamily="-84" charset="0"/>
              </a:rPr>
              <a:t>those that occur in </a:t>
            </a:r>
            <a:r>
              <a:rPr lang="en-US" sz="2000" b="1" dirty="0" err="1">
                <a:solidFill>
                  <a:srgbClr val="DB0000"/>
                </a:solidFill>
                <a:latin typeface="Arial" pitchFamily="-84" charset="0"/>
                <a:ea typeface="Arial" pitchFamily="-84" charset="0"/>
                <a:cs typeface="Arial" pitchFamily="-84" charset="0"/>
              </a:rPr>
              <a:t>supercells</a:t>
            </a:r>
            <a:r>
              <a:rPr lang="en-US" sz="2000" b="1" dirty="0" smtClean="0">
                <a:solidFill>
                  <a:srgbClr val="000000"/>
                </a:solidFill>
                <a:latin typeface="Arial" pitchFamily="-84" charset="0"/>
                <a:ea typeface="Arial" pitchFamily="-84" charset="0"/>
                <a:cs typeface="Arial" pitchFamily="-84" charset="0"/>
              </a:rPr>
              <a:t>.</a:t>
            </a:r>
            <a:endParaRPr lang="en-US" sz="2000" b="1" dirty="0">
              <a:solidFill>
                <a:srgbClr val="000000"/>
              </a:solidFill>
              <a:latin typeface="Arial" pitchFamily="-84" charset="0"/>
              <a:ea typeface="Arial" pitchFamily="-84" charset="0"/>
              <a:cs typeface="Arial" pitchFamily="-84" charset="0"/>
            </a:endParaRPr>
          </a:p>
          <a:p>
            <a:pPr marL="457200" indent="-457200" defTabSz="914400" fontAlgn="base">
              <a:spcBef>
                <a:spcPct val="0"/>
              </a:spcBef>
              <a:spcAft>
                <a:spcPts val="600"/>
              </a:spcAft>
            </a:pPr>
            <a:r>
              <a:rPr lang="en-US" sz="2000" b="1" dirty="0" err="1">
                <a:solidFill>
                  <a:srgbClr val="000000"/>
                </a:solidFill>
                <a:latin typeface="Arial" pitchFamily="-84" charset="0"/>
                <a:ea typeface="Arial" pitchFamily="-84" charset="0"/>
                <a:cs typeface="Arial" pitchFamily="-84" charset="0"/>
              </a:rPr>
              <a:t>Supercells</a:t>
            </a:r>
            <a:r>
              <a:rPr lang="en-US" sz="2000" b="1" dirty="0">
                <a:solidFill>
                  <a:srgbClr val="000000"/>
                </a:solidFill>
                <a:latin typeface="Arial" pitchFamily="-84" charset="0"/>
                <a:ea typeface="Arial" pitchFamily="-84" charset="0"/>
                <a:cs typeface="Arial" pitchFamily="-84" charset="0"/>
              </a:rPr>
              <a:t> </a:t>
            </a:r>
            <a:r>
              <a:rPr lang="en-US" sz="2000" b="1" dirty="0" smtClean="0">
                <a:solidFill>
                  <a:srgbClr val="000000"/>
                </a:solidFill>
                <a:latin typeface="Arial" pitchFamily="-84" charset="0"/>
                <a:ea typeface="Arial" pitchFamily="-84" charset="0"/>
                <a:cs typeface="Arial" pitchFamily="-84" charset="0"/>
              </a:rPr>
              <a:t>from in a very unstable</a:t>
            </a:r>
            <a:r>
              <a:rPr lang="en-US" sz="2000" b="1" dirty="0">
                <a:solidFill>
                  <a:srgbClr val="000000"/>
                </a:solidFill>
                <a:latin typeface="Arial" pitchFamily="-84" charset="0"/>
                <a:ea typeface="Arial" pitchFamily="-84" charset="0"/>
                <a:cs typeface="Arial" pitchFamily="-84" charset="0"/>
              </a:rPr>
              <a:t>, </a:t>
            </a:r>
            <a:r>
              <a:rPr lang="en-US" sz="2000" b="1" dirty="0" smtClean="0">
                <a:solidFill>
                  <a:srgbClr val="000000"/>
                </a:solidFill>
                <a:latin typeface="Arial" pitchFamily="-84" charset="0"/>
                <a:ea typeface="Arial" pitchFamily="-84" charset="0"/>
                <a:cs typeface="Arial" pitchFamily="-84" charset="0"/>
              </a:rPr>
              <a:t>strongly sheared environment</a:t>
            </a:r>
          </a:p>
          <a:p>
            <a:pPr lvl="1" defTabSz="914400" fontAlgn="base">
              <a:spcBef>
                <a:spcPct val="0"/>
              </a:spcBef>
            </a:pPr>
            <a:r>
              <a:rPr lang="en-US" sz="2000" b="1" dirty="0" smtClean="0">
                <a:solidFill>
                  <a:srgbClr val="000000"/>
                </a:solidFill>
                <a:latin typeface="Arial" pitchFamily="-84" charset="0"/>
                <a:ea typeface="Arial" pitchFamily="-84" charset="0"/>
                <a:cs typeface="Arial" pitchFamily="-84" charset="0"/>
              </a:rPr>
              <a:t>Three parts: Forward flank downdraft, </a:t>
            </a:r>
          </a:p>
          <a:p>
            <a:pPr lvl="1" defTabSz="914400" fontAlgn="base">
              <a:spcBef>
                <a:spcPct val="0"/>
              </a:spcBef>
              <a:spcAft>
                <a:spcPts val="1200"/>
              </a:spcAft>
            </a:pPr>
            <a:r>
              <a:rPr lang="en-US" sz="2000" b="1" dirty="0" smtClean="0">
                <a:solidFill>
                  <a:srgbClr val="000000"/>
                </a:solidFill>
                <a:latin typeface="Arial" pitchFamily="-84" charset="0"/>
                <a:ea typeface="Arial" pitchFamily="-84" charset="0"/>
                <a:cs typeface="Arial" pitchFamily="-84" charset="0"/>
              </a:rPr>
              <a:t>		     updraft, and rear flank downdraft</a:t>
            </a:r>
          </a:p>
          <a:p>
            <a:pPr lvl="1" defTabSz="914400" fontAlgn="base">
              <a:spcBef>
                <a:spcPct val="0"/>
              </a:spcBef>
              <a:spcAft>
                <a:spcPts val="600"/>
              </a:spcAft>
            </a:pPr>
            <a:r>
              <a:rPr lang="en-US" sz="2000" b="1" dirty="0" smtClean="0">
                <a:solidFill>
                  <a:srgbClr val="000000"/>
                </a:solidFill>
                <a:latin typeface="Arial" pitchFamily="-84" charset="0"/>
                <a:ea typeface="Arial" pitchFamily="-84" charset="0"/>
                <a:cs typeface="Arial" pitchFamily="-84" charset="0"/>
              </a:rPr>
              <a:t>Tornado forms in </a:t>
            </a:r>
            <a:r>
              <a:rPr lang="en-US" sz="2000" b="1" dirty="0" err="1" smtClean="0">
                <a:solidFill>
                  <a:srgbClr val="000000"/>
                </a:solidFill>
                <a:latin typeface="Arial" pitchFamily="-84" charset="0"/>
                <a:ea typeface="Arial" pitchFamily="-84" charset="0"/>
                <a:cs typeface="Arial" pitchFamily="-84" charset="0"/>
              </a:rPr>
              <a:t>mesocyclone</a:t>
            </a:r>
            <a:r>
              <a:rPr lang="en-US" sz="2000" b="1" dirty="0" smtClean="0">
                <a:solidFill>
                  <a:srgbClr val="000000"/>
                </a:solidFill>
                <a:latin typeface="Arial" pitchFamily="-84" charset="0"/>
                <a:ea typeface="Arial" pitchFamily="-84" charset="0"/>
                <a:cs typeface="Arial" pitchFamily="-84" charset="0"/>
              </a:rPr>
              <a:t> </a:t>
            </a:r>
            <a:r>
              <a:rPr lang="en-US" sz="2000" b="1" dirty="0" smtClean="0">
                <a:solidFill>
                  <a:srgbClr val="DB0000"/>
                </a:solidFill>
                <a:latin typeface="Arial" pitchFamily="-84" charset="0"/>
                <a:ea typeface="Arial" pitchFamily="-84" charset="0"/>
                <a:cs typeface="Arial" pitchFamily="-84" charset="0"/>
              </a:rPr>
              <a:t>updraft</a:t>
            </a:r>
          </a:p>
          <a:p>
            <a:pPr defTabSz="914400" fontAlgn="base">
              <a:spcBef>
                <a:spcPct val="0"/>
              </a:spcBef>
              <a:spcAft>
                <a:spcPct val="0"/>
              </a:spcAft>
            </a:pPr>
            <a:endParaRPr lang="en-US" sz="2400" b="1" dirty="0">
              <a:solidFill>
                <a:srgbClr val="000000"/>
              </a:solidFill>
              <a:latin typeface="Arial" pitchFamily="-84" charset="0"/>
              <a:ea typeface="Arial" pitchFamily="-84" charset="0"/>
              <a:cs typeface="Arial" pitchFamily="-84" charset="0"/>
            </a:endParaRPr>
          </a:p>
        </p:txBody>
      </p:sp>
      <p:pic>
        <p:nvPicPr>
          <p:cNvPr id="2" name="Sound 1">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8178800" y="5892800"/>
            <a:ext cx="812800" cy="812800"/>
          </a:xfrm>
          <a:prstGeom prst="rect">
            <a:avLst/>
          </a:prstGeom>
        </p:spPr>
      </p:pic>
    </p:spTree>
    <p:extLst>
      <p:ext uri="{BB962C8B-B14F-4D97-AF65-F5344CB8AC3E}">
        <p14:creationId xmlns:p14="http://schemas.microsoft.com/office/powerpoint/2010/main" val="1105961471"/>
      </p:ext>
    </p:extLst>
  </p:cSld>
  <p:clrMapOvr>
    <a:masterClrMapping/>
  </p:clrMapOvr>
  <mc:AlternateContent xmlns:mc="http://schemas.openxmlformats.org/markup-compatibility/2006" xmlns:p14="http://schemas.microsoft.com/office/powerpoint/2010/main">
    <mc:Choice Requires="p14">
      <p:transition spd="slow" p14:dur="2000" advTm="42742"/>
    </mc:Choice>
    <mc:Fallback xmlns="">
      <p:transition xmlns:p14="http://schemas.microsoft.com/office/powerpoint/2010/main" spd="slow" advTm="42742"/>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2"/>
                </p:tgtEl>
              </p:cMediaNode>
            </p:audio>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bg>
      <p:bgPr>
        <a:solidFill>
          <a:schemeClr val="bg1">
            <a:lumMod val="85000"/>
          </a:schemeClr>
        </a:solidFill>
        <a:effectLst/>
      </p:bgPr>
    </p:bg>
    <p:spTree>
      <p:nvGrpSpPr>
        <p:cNvPr id="1" name=""/>
        <p:cNvGrpSpPr/>
        <p:nvPr/>
      </p:nvGrpSpPr>
      <p:grpSpPr>
        <a:xfrm>
          <a:off x="0" y="0"/>
          <a:ext cx="0" cy="0"/>
          <a:chOff x="0" y="0"/>
          <a:chExt cx="0" cy="0"/>
        </a:xfrm>
      </p:grpSpPr>
      <p:sp>
        <p:nvSpPr>
          <p:cNvPr id="215042" name="Rectangle 2"/>
          <p:cNvSpPr>
            <a:spLocks noGrp="1" noChangeArrowheads="1"/>
          </p:cNvSpPr>
          <p:nvPr>
            <p:ph type="title"/>
          </p:nvPr>
        </p:nvSpPr>
        <p:spPr>
          <a:xfrm>
            <a:off x="457200" y="274638"/>
            <a:ext cx="8229600" cy="715962"/>
          </a:xfrm>
        </p:spPr>
        <p:txBody>
          <a:bodyPr/>
          <a:lstStyle/>
          <a:p>
            <a:pPr eaLnBrk="1" hangingPunct="1"/>
            <a:r>
              <a:rPr lang="en-US" sz="3200" b="1" dirty="0">
                <a:solidFill>
                  <a:schemeClr val="tx1"/>
                </a:solidFill>
              </a:rPr>
              <a:t>Key Points</a:t>
            </a:r>
          </a:p>
        </p:txBody>
      </p:sp>
      <p:sp>
        <p:nvSpPr>
          <p:cNvPr id="215043" name="Text Box 3"/>
          <p:cNvSpPr txBox="1">
            <a:spLocks noChangeArrowheads="1"/>
          </p:cNvSpPr>
          <p:nvPr/>
        </p:nvSpPr>
        <p:spPr bwMode="auto">
          <a:xfrm>
            <a:off x="685800" y="998538"/>
            <a:ext cx="7620000" cy="5247590"/>
          </a:xfrm>
          <a:prstGeom prst="rect">
            <a:avLst/>
          </a:prstGeom>
          <a:noFill/>
          <a:ln w="9525">
            <a:noFill/>
            <a:miter lim="800000"/>
            <a:headEnd/>
            <a:tailEnd/>
          </a:ln>
        </p:spPr>
        <p:txBody>
          <a:bodyPr>
            <a:prstTxWarp prst="textNoShape">
              <a:avLst/>
            </a:prstTxWarp>
            <a:spAutoFit/>
          </a:bodyPr>
          <a:lstStyle/>
          <a:p>
            <a:pPr defTabSz="914400" fontAlgn="base">
              <a:spcBef>
                <a:spcPct val="0"/>
              </a:spcBef>
              <a:spcAft>
                <a:spcPts val="600"/>
              </a:spcAft>
            </a:pPr>
            <a:r>
              <a:rPr lang="en-US" sz="2000" b="1" dirty="0">
                <a:solidFill>
                  <a:srgbClr val="000000"/>
                </a:solidFill>
                <a:latin typeface="Arial" pitchFamily="-84" charset="0"/>
                <a:ea typeface="Arial" pitchFamily="-84" charset="0"/>
                <a:cs typeface="Arial" pitchFamily="-84" charset="0"/>
              </a:rPr>
              <a:t>Radar signature of tornado</a:t>
            </a:r>
          </a:p>
          <a:p>
            <a:pPr lvl="1" defTabSz="914400" fontAlgn="base">
              <a:spcBef>
                <a:spcPct val="0"/>
              </a:spcBef>
            </a:pPr>
            <a:r>
              <a:rPr lang="en-US" sz="2000" b="1" dirty="0">
                <a:solidFill>
                  <a:srgbClr val="DB0000"/>
                </a:solidFill>
                <a:latin typeface="Arial" pitchFamily="-84" charset="0"/>
                <a:ea typeface="Arial" pitchFamily="-84" charset="0"/>
                <a:cs typeface="Arial" pitchFamily="-84" charset="0"/>
              </a:rPr>
              <a:t>Hook echo </a:t>
            </a:r>
            <a:r>
              <a:rPr lang="en-US" sz="2000" b="1" dirty="0">
                <a:solidFill>
                  <a:srgbClr val="000000"/>
                </a:solidFill>
                <a:latin typeface="Arial" pitchFamily="-84" charset="0"/>
                <a:ea typeface="Arial" pitchFamily="-84" charset="0"/>
                <a:cs typeface="Arial" pitchFamily="-84" charset="0"/>
              </a:rPr>
              <a:t>in the </a:t>
            </a:r>
            <a:r>
              <a:rPr lang="en-US" sz="2000" b="1" dirty="0" smtClean="0">
                <a:solidFill>
                  <a:srgbClr val="000000"/>
                </a:solidFill>
                <a:latin typeface="Arial" pitchFamily="-84" charset="0"/>
                <a:ea typeface="Arial" pitchFamily="-84" charset="0"/>
                <a:cs typeface="Arial" pitchFamily="-84" charset="0"/>
              </a:rPr>
              <a:t>reflectivity</a:t>
            </a:r>
          </a:p>
          <a:p>
            <a:pPr lvl="1" defTabSz="914400" fontAlgn="base">
              <a:spcBef>
                <a:spcPct val="0"/>
              </a:spcBef>
            </a:pPr>
            <a:r>
              <a:rPr lang="en-US" sz="2000" b="1" dirty="0" smtClean="0">
                <a:solidFill>
                  <a:srgbClr val="000000"/>
                </a:solidFill>
                <a:latin typeface="Arial" pitchFamily="-84" charset="0"/>
                <a:ea typeface="Arial" pitchFamily="-84" charset="0"/>
                <a:cs typeface="Arial" pitchFamily="-84" charset="0"/>
              </a:rPr>
              <a:t>Rapid </a:t>
            </a:r>
            <a:r>
              <a:rPr lang="en-US" sz="2000" b="1" dirty="0">
                <a:solidFill>
                  <a:srgbClr val="000000"/>
                </a:solidFill>
                <a:latin typeface="Arial" pitchFamily="-84" charset="0"/>
                <a:ea typeface="Arial" pitchFamily="-84" charset="0"/>
                <a:cs typeface="Arial" pitchFamily="-84" charset="0"/>
              </a:rPr>
              <a:t>rotation in </a:t>
            </a:r>
            <a:r>
              <a:rPr lang="en-US" sz="2000" b="1" dirty="0" smtClean="0">
                <a:solidFill>
                  <a:srgbClr val="000000"/>
                </a:solidFill>
                <a:latin typeface="Arial" pitchFamily="-84" charset="0"/>
                <a:ea typeface="Arial" pitchFamily="-84" charset="0"/>
                <a:cs typeface="Arial" pitchFamily="-84" charset="0"/>
              </a:rPr>
              <a:t>wind radial velocity (not covered)</a:t>
            </a:r>
            <a:endParaRPr lang="en-US" sz="2000" b="1" dirty="0">
              <a:solidFill>
                <a:srgbClr val="000000"/>
              </a:solidFill>
              <a:latin typeface="Arial" pitchFamily="-84" charset="0"/>
              <a:ea typeface="Arial" pitchFamily="-84" charset="0"/>
              <a:cs typeface="Arial" pitchFamily="-84" charset="0"/>
            </a:endParaRPr>
          </a:p>
          <a:p>
            <a:pPr lvl="1" defTabSz="914400" fontAlgn="base">
              <a:spcBef>
                <a:spcPct val="0"/>
              </a:spcBef>
              <a:spcAft>
                <a:spcPts val="1200"/>
              </a:spcAft>
            </a:pPr>
            <a:r>
              <a:rPr lang="en-US" sz="2000" b="1" dirty="0">
                <a:solidFill>
                  <a:srgbClr val="000000"/>
                </a:solidFill>
                <a:latin typeface="Arial" pitchFamily="-84" charset="0"/>
                <a:ea typeface="Arial" pitchFamily="-84" charset="0"/>
                <a:cs typeface="Arial" pitchFamily="-84" charset="0"/>
              </a:rPr>
              <a:t>BWER (Bounded Weak Echo Region)</a:t>
            </a:r>
          </a:p>
          <a:p>
            <a:pPr marL="365760" indent="-457200" defTabSz="914400" fontAlgn="base">
              <a:spcBef>
                <a:spcPct val="0"/>
              </a:spcBef>
              <a:spcAft>
                <a:spcPts val="1200"/>
              </a:spcAft>
            </a:pPr>
            <a:r>
              <a:rPr lang="en-US" sz="2000" b="1" dirty="0" smtClean="0">
                <a:solidFill>
                  <a:srgbClr val="000000"/>
                </a:solidFill>
                <a:latin typeface="Arial" pitchFamily="-84" charset="0"/>
                <a:ea typeface="Arial" pitchFamily="-84" charset="0"/>
                <a:cs typeface="Arial" pitchFamily="-84" charset="0"/>
              </a:rPr>
              <a:t>Most </a:t>
            </a:r>
            <a:r>
              <a:rPr lang="en-US" sz="2000" b="1" dirty="0">
                <a:solidFill>
                  <a:srgbClr val="000000"/>
                </a:solidFill>
                <a:latin typeface="Arial" pitchFamily="-84" charset="0"/>
                <a:ea typeface="Arial" pitchFamily="-84" charset="0"/>
                <a:cs typeface="Arial" pitchFamily="-84" charset="0"/>
              </a:rPr>
              <a:t>tornadoes occur in the </a:t>
            </a:r>
            <a:r>
              <a:rPr lang="en-US" sz="2000" b="1" dirty="0" smtClean="0">
                <a:solidFill>
                  <a:srgbClr val="DB0000"/>
                </a:solidFill>
                <a:latin typeface="Arial" pitchFamily="-84" charset="0"/>
                <a:ea typeface="Arial" pitchFamily="-84" charset="0"/>
                <a:cs typeface="Arial" pitchFamily="-84" charset="0"/>
              </a:rPr>
              <a:t>Central U.S.</a:t>
            </a:r>
            <a:r>
              <a:rPr lang="en-US" sz="2000" b="1" dirty="0" smtClean="0">
                <a:solidFill>
                  <a:srgbClr val="000000"/>
                </a:solidFill>
                <a:latin typeface="Arial" pitchFamily="-84" charset="0"/>
                <a:ea typeface="Arial" pitchFamily="-84" charset="0"/>
                <a:cs typeface="Arial" pitchFamily="-84" charset="0"/>
              </a:rPr>
              <a:t> where the geography is conducive to the frequent clashing of three (</a:t>
            </a:r>
            <a:r>
              <a:rPr lang="en-US" sz="2000" b="1" dirty="0" err="1" smtClean="0">
                <a:solidFill>
                  <a:srgbClr val="000000"/>
                </a:solidFill>
                <a:latin typeface="Arial" pitchFamily="-84" charset="0"/>
                <a:ea typeface="Arial" pitchFamily="-84" charset="0"/>
                <a:cs typeface="Arial" pitchFamily="-84" charset="0"/>
              </a:rPr>
              <a:t>cP</a:t>
            </a:r>
            <a:r>
              <a:rPr lang="en-US" sz="2000" b="1" dirty="0" smtClean="0">
                <a:solidFill>
                  <a:srgbClr val="000000"/>
                </a:solidFill>
                <a:latin typeface="Arial" pitchFamily="-84" charset="0"/>
                <a:ea typeface="Arial" pitchFamily="-84" charset="0"/>
                <a:cs typeface="Arial" pitchFamily="-84" charset="0"/>
              </a:rPr>
              <a:t>, </a:t>
            </a:r>
            <a:r>
              <a:rPr lang="en-US" sz="2000" b="1" dirty="0" err="1" smtClean="0">
                <a:solidFill>
                  <a:srgbClr val="000000"/>
                </a:solidFill>
                <a:latin typeface="Arial" pitchFamily="-84" charset="0"/>
                <a:ea typeface="Arial" pitchFamily="-84" charset="0"/>
                <a:cs typeface="Arial" pitchFamily="-84" charset="0"/>
              </a:rPr>
              <a:t>cT</a:t>
            </a:r>
            <a:r>
              <a:rPr lang="en-US" sz="2000" b="1" dirty="0" smtClean="0">
                <a:solidFill>
                  <a:srgbClr val="000000"/>
                </a:solidFill>
                <a:latin typeface="Arial" pitchFamily="-84" charset="0"/>
                <a:ea typeface="Arial" pitchFamily="-84" charset="0"/>
                <a:cs typeface="Arial" pitchFamily="-84" charset="0"/>
              </a:rPr>
              <a:t>, </a:t>
            </a:r>
            <a:r>
              <a:rPr lang="en-US" sz="2000" b="1" dirty="0" err="1" smtClean="0">
                <a:solidFill>
                  <a:srgbClr val="000000"/>
                </a:solidFill>
                <a:latin typeface="Arial" pitchFamily="-84" charset="0"/>
                <a:ea typeface="Arial" pitchFamily="-84" charset="0"/>
                <a:cs typeface="Arial" pitchFamily="-84" charset="0"/>
              </a:rPr>
              <a:t>mT</a:t>
            </a:r>
            <a:r>
              <a:rPr lang="en-US" sz="2000" b="1" dirty="0" smtClean="0">
                <a:solidFill>
                  <a:srgbClr val="000000"/>
                </a:solidFill>
                <a:latin typeface="Arial" pitchFamily="-84" charset="0"/>
                <a:ea typeface="Arial" pitchFamily="-84" charset="0"/>
                <a:cs typeface="Arial" pitchFamily="-84" charset="0"/>
              </a:rPr>
              <a:t>) very different air masses.</a:t>
            </a:r>
            <a:endParaRPr lang="en-US" sz="2000" b="1" dirty="0">
              <a:solidFill>
                <a:srgbClr val="000000"/>
              </a:solidFill>
              <a:latin typeface="Arial" pitchFamily="-84" charset="0"/>
              <a:ea typeface="Arial" pitchFamily="-84" charset="0"/>
              <a:cs typeface="Arial" pitchFamily="-84" charset="0"/>
            </a:endParaRPr>
          </a:p>
          <a:p>
            <a:pPr marL="365760" indent="-457200" defTabSz="914400" fontAlgn="base">
              <a:spcBef>
                <a:spcPct val="0"/>
              </a:spcBef>
              <a:spcAft>
                <a:spcPts val="1200"/>
              </a:spcAft>
            </a:pPr>
            <a:r>
              <a:rPr lang="en-US" sz="2000" b="1" dirty="0" smtClean="0">
                <a:solidFill>
                  <a:srgbClr val="000000"/>
                </a:solidFill>
                <a:latin typeface="Arial" pitchFamily="-84" charset="0"/>
                <a:ea typeface="Arial" pitchFamily="-84" charset="0"/>
                <a:cs typeface="Arial" pitchFamily="-84" charset="0"/>
              </a:rPr>
              <a:t>Tornado strength is measured by Enhanced </a:t>
            </a:r>
            <a:r>
              <a:rPr lang="en-US" sz="2000" b="1" dirty="0">
                <a:solidFill>
                  <a:srgbClr val="000000"/>
                </a:solidFill>
                <a:latin typeface="Arial" pitchFamily="-84" charset="0"/>
                <a:ea typeface="Arial" pitchFamily="-84" charset="0"/>
                <a:cs typeface="Arial" pitchFamily="-84" charset="0"/>
              </a:rPr>
              <a:t>Fujita scale (EF0-EF5).  </a:t>
            </a:r>
            <a:endParaRPr lang="en-US" sz="2000" b="1" dirty="0" smtClean="0">
              <a:solidFill>
                <a:srgbClr val="000000"/>
              </a:solidFill>
              <a:latin typeface="Arial" pitchFamily="-84" charset="0"/>
              <a:ea typeface="Arial" pitchFamily="-84" charset="0"/>
              <a:cs typeface="Arial" pitchFamily="-84" charset="0"/>
            </a:endParaRPr>
          </a:p>
          <a:p>
            <a:pPr marL="365760" indent="-457200" defTabSz="914400" fontAlgn="base">
              <a:spcBef>
                <a:spcPct val="0"/>
              </a:spcBef>
              <a:spcAft>
                <a:spcPts val="1200"/>
              </a:spcAft>
            </a:pPr>
            <a:r>
              <a:rPr lang="en-US" sz="2000" b="1" dirty="0" smtClean="0">
                <a:solidFill>
                  <a:srgbClr val="000000"/>
                </a:solidFill>
                <a:latin typeface="Arial" pitchFamily="-84" charset="0"/>
                <a:ea typeface="Arial" pitchFamily="-84" charset="0"/>
                <a:cs typeface="Arial" pitchFamily="-84" charset="0"/>
              </a:rPr>
              <a:t>If </a:t>
            </a:r>
            <a:r>
              <a:rPr lang="en-US" sz="2000" b="1" dirty="0">
                <a:solidFill>
                  <a:srgbClr val="000000"/>
                </a:solidFill>
                <a:latin typeface="Arial" pitchFamily="-84" charset="0"/>
                <a:ea typeface="Arial" pitchFamily="-84" charset="0"/>
                <a:cs typeface="Arial" pitchFamily="-84" charset="0"/>
              </a:rPr>
              <a:t>a </a:t>
            </a:r>
            <a:r>
              <a:rPr lang="en-US" sz="2000" b="1" dirty="0">
                <a:solidFill>
                  <a:srgbClr val="DB0000"/>
                </a:solidFill>
                <a:latin typeface="Arial" pitchFamily="-84" charset="0"/>
                <a:ea typeface="Arial" pitchFamily="-84" charset="0"/>
                <a:cs typeface="Arial" pitchFamily="-84" charset="0"/>
              </a:rPr>
              <a:t>tornado warning </a:t>
            </a:r>
            <a:r>
              <a:rPr lang="en-US" sz="2000" b="1" dirty="0">
                <a:solidFill>
                  <a:srgbClr val="000000"/>
                </a:solidFill>
                <a:latin typeface="Arial" pitchFamily="-84" charset="0"/>
                <a:ea typeface="Arial" pitchFamily="-84" charset="0"/>
                <a:cs typeface="Arial" pitchFamily="-84" charset="0"/>
              </a:rPr>
              <a:t>is issued, know the necessary actions to take to save your life</a:t>
            </a:r>
            <a:r>
              <a:rPr lang="en-US" sz="2000" b="1" dirty="0" smtClean="0">
                <a:solidFill>
                  <a:srgbClr val="000000"/>
                </a:solidFill>
                <a:latin typeface="Arial" pitchFamily="-84" charset="0"/>
                <a:ea typeface="Arial" pitchFamily="-84" charset="0"/>
                <a:cs typeface="Arial" pitchFamily="-84" charset="0"/>
              </a:rPr>
              <a:t>.</a:t>
            </a:r>
          </a:p>
          <a:p>
            <a:pPr marL="365760" indent="-457200" defTabSz="914400" fontAlgn="base">
              <a:spcBef>
                <a:spcPct val="0"/>
              </a:spcBef>
              <a:spcAft>
                <a:spcPts val="1200"/>
              </a:spcAft>
            </a:pPr>
            <a:r>
              <a:rPr lang="en-US" sz="2000" b="1" dirty="0" smtClean="0">
                <a:solidFill>
                  <a:srgbClr val="000000"/>
                </a:solidFill>
                <a:latin typeface="Arial" pitchFamily="-84" charset="0"/>
                <a:ea typeface="Arial" pitchFamily="-84" charset="0"/>
                <a:cs typeface="Arial" pitchFamily="-84" charset="0"/>
              </a:rPr>
              <a:t>Excellent overview on tornadoes from National Geographic</a:t>
            </a:r>
          </a:p>
          <a:p>
            <a:pPr marL="365760" indent="-457200" defTabSz="914400" fontAlgn="base">
              <a:spcBef>
                <a:spcPct val="0"/>
              </a:spcBef>
              <a:spcAft>
                <a:spcPts val="1200"/>
              </a:spcAft>
            </a:pPr>
            <a:r>
              <a:rPr lang="en-US" sz="2000" b="1" dirty="0" smtClean="0">
                <a:solidFill>
                  <a:srgbClr val="000000"/>
                </a:solidFill>
                <a:latin typeface="Arial" pitchFamily="-84" charset="0"/>
                <a:ea typeface="Arial" pitchFamily="-84" charset="0"/>
                <a:cs typeface="Arial" pitchFamily="-84" charset="0"/>
                <a:hlinkClick r:id="rId5"/>
              </a:rPr>
              <a:t>https://video.nationalgeographic.com/video/news/101-videos/00000144-0a31-d3cb-a96c-7b3d903d0000</a:t>
            </a:r>
            <a:endParaRPr lang="en-US" sz="2000" b="1" dirty="0">
              <a:solidFill>
                <a:srgbClr val="000000"/>
              </a:solidFill>
              <a:latin typeface="Arial" pitchFamily="-84" charset="0"/>
              <a:ea typeface="Arial" pitchFamily="-84" charset="0"/>
              <a:cs typeface="Arial" pitchFamily="-84" charset="0"/>
            </a:endParaRPr>
          </a:p>
        </p:txBody>
      </p:sp>
      <p:pic>
        <p:nvPicPr>
          <p:cNvPr id="2" name="Sound 1">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8178800" y="5892800"/>
            <a:ext cx="812800" cy="812800"/>
          </a:xfrm>
          <a:prstGeom prst="rect">
            <a:avLst/>
          </a:prstGeom>
        </p:spPr>
      </p:pic>
    </p:spTree>
    <p:extLst>
      <p:ext uri="{BB962C8B-B14F-4D97-AF65-F5344CB8AC3E}">
        <p14:creationId xmlns:p14="http://schemas.microsoft.com/office/powerpoint/2010/main" val="3603474181"/>
      </p:ext>
    </p:extLst>
  </p:cSld>
  <p:clrMapOvr>
    <a:masterClrMapping/>
  </p:clrMapOvr>
  <mc:AlternateContent xmlns:mc="http://schemas.openxmlformats.org/markup-compatibility/2006" xmlns:p14="http://schemas.microsoft.com/office/powerpoint/2010/main">
    <mc:Choice Requires="p14">
      <p:transition spd="slow" p14:dur="2000" advTm="84020"/>
    </mc:Choice>
    <mc:Fallback xmlns="">
      <p:transition xmlns:p14="http://schemas.microsoft.com/office/powerpoint/2010/main" spd="slow" advTm="8402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2"/>
                </p:tgtEl>
              </p:cMediaNode>
            </p:audio>
          </p:childTnLst>
        </p:cTn>
      </p:par>
    </p:tnLst>
  </p:timing>
</p:sld>
</file>

<file path=ppt/tags/tag1.xml><?xml version="1.0" encoding="utf-8"?>
<p:tagLst xmlns:a="http://schemas.openxmlformats.org/drawingml/2006/main" xmlns:r="http://schemas.openxmlformats.org/officeDocument/2006/relationships" xmlns:p="http://schemas.openxmlformats.org/presentationml/2006/main">
  <p:tag name="PHOTO" val="TRUE"/>
  <p:tag name="FILENAME" val="C:\WINDOWS\Desktop\Ahrens Art\chapter10\1034.jpg"/>
</p:tagLst>
</file>

<file path=ppt/tags/tag2.xml><?xml version="1.0" encoding="utf-8"?>
<p:tagLst xmlns:a="http://schemas.openxmlformats.org/drawingml/2006/main" xmlns:r="http://schemas.openxmlformats.org/officeDocument/2006/relationships" xmlns:p="http://schemas.openxmlformats.org/presentationml/2006/main">
  <p:tag name="PHOTO" val="TRUE"/>
  <p:tag name="FILENAME" val="C:\WINDOWS\Desktop\Ahrens Art\chapter10\1034.jpg"/>
</p:tagLst>
</file>

<file path=ppt/theme/theme1.xml><?xml version="1.0" encoding="utf-8"?>
<a:theme xmlns:a="http://schemas.openxmlformats.org/drawingml/2006/main" name="Office Theme">
  <a:themeElements>
    <a:clrScheme name="Custom 53">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D7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39741</TotalTime>
  <Words>1529</Words>
  <Application>Microsoft Office PowerPoint</Application>
  <PresentationFormat>On-screen Show (4:3)</PresentationFormat>
  <Paragraphs>273</Paragraphs>
  <Slides>34</Slides>
  <Notes>26</Notes>
  <HiddenSlides>9</HiddenSlides>
  <MMClips>34</MMClips>
  <ScaleCrop>false</ScaleCrop>
  <HeadingPairs>
    <vt:vector size="8" baseType="variant">
      <vt:variant>
        <vt:lpstr>Fonts Used</vt:lpstr>
      </vt:variant>
      <vt:variant>
        <vt:i4>8</vt:i4>
      </vt:variant>
      <vt:variant>
        <vt:lpstr>Theme</vt:lpstr>
      </vt:variant>
      <vt:variant>
        <vt:i4>1</vt:i4>
      </vt:variant>
      <vt:variant>
        <vt:lpstr>Embedded OLE Servers</vt:lpstr>
      </vt:variant>
      <vt:variant>
        <vt:i4>1</vt:i4>
      </vt:variant>
      <vt:variant>
        <vt:lpstr>Slide Titles</vt:lpstr>
      </vt:variant>
      <vt:variant>
        <vt:i4>34</vt:i4>
      </vt:variant>
    </vt:vector>
  </HeadingPairs>
  <TitlesOfParts>
    <vt:vector size="44" baseType="lpstr">
      <vt:lpstr>ＭＳ Ｐゴシック</vt:lpstr>
      <vt:lpstr>Arial</vt:lpstr>
      <vt:lpstr>Arial Black</vt:lpstr>
      <vt:lpstr>Calibri</vt:lpstr>
      <vt:lpstr>Lucida Grande</vt:lpstr>
      <vt:lpstr>Mangal</vt:lpstr>
      <vt:lpstr>MT Symbol</vt:lpstr>
      <vt:lpstr>Times New Roman</vt:lpstr>
      <vt:lpstr>Office Theme</vt:lpstr>
      <vt:lpstr>Worksheet</vt:lpstr>
      <vt:lpstr>ATMO 170A1 Online H&amp;P §11.4-11.5  Tornadoes</vt:lpstr>
      <vt:lpstr>PowerPoint Presentation</vt:lpstr>
      <vt:lpstr>What is a Tornado?</vt:lpstr>
      <vt:lpstr>Greensburg Kansas May 4, 2007 after suspected EF5 </vt:lpstr>
      <vt:lpstr>How Do Tornadoes Form?</vt:lpstr>
      <vt:lpstr>PowerPoint Presentation</vt:lpstr>
      <vt:lpstr>Where Do Tornados Occur?</vt:lpstr>
      <vt:lpstr>Where Do Tornados Occur?</vt:lpstr>
      <vt:lpstr>What Month are Tornadoes Most Likely?</vt:lpstr>
      <vt:lpstr>What Time of Day do Tornadoes Occur?</vt:lpstr>
      <vt:lpstr>Tornado Weather is Upper-End  Severe Weather Conditions Large CAPE + Strong Wind Shear</vt:lpstr>
      <vt:lpstr>Tornado Weather</vt:lpstr>
      <vt:lpstr>Where Supercells Form</vt:lpstr>
      <vt:lpstr>Where are Strongest Winds?</vt:lpstr>
      <vt:lpstr>PowerPoint Presentation</vt:lpstr>
      <vt:lpstr>PowerPoint Presentation</vt:lpstr>
      <vt:lpstr>Tornado Classification (Classified by Maximum Winds)</vt:lpstr>
      <vt:lpstr>PowerPoint Presentation</vt:lpstr>
      <vt:lpstr>Asymmetric Damage Path</vt:lpstr>
      <vt:lpstr>PowerPoint Presentation</vt:lpstr>
      <vt:lpstr>PowerPoint Presentation</vt:lpstr>
      <vt:lpstr>Tornado Damage</vt:lpstr>
      <vt:lpstr>Do Not Stay in Your Car</vt:lpstr>
      <vt:lpstr>Damage</vt:lpstr>
      <vt:lpstr>Tornado Damage</vt:lpstr>
      <vt:lpstr>Airborne Debris</vt:lpstr>
      <vt:lpstr>Supercell Recognition</vt:lpstr>
      <vt:lpstr>How a Supercell Forms</vt:lpstr>
      <vt:lpstr>How a Supercell Forms</vt:lpstr>
      <vt:lpstr>Tornadic Supercell</vt:lpstr>
      <vt:lpstr>Radar Reflectivity</vt:lpstr>
      <vt:lpstr>Radar Reflectivity</vt:lpstr>
      <vt:lpstr>Key Points</vt:lpstr>
      <vt:lpstr>Key Points</vt:lpstr>
    </vt:vector>
  </TitlesOfParts>
  <Company>Home</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Steven Mullen</dc:creator>
  <cp:lastModifiedBy>Steven L Mullen</cp:lastModifiedBy>
  <cp:revision>330</cp:revision>
  <dcterms:created xsi:type="dcterms:W3CDTF">2012-11-06T06:59:15Z</dcterms:created>
  <dcterms:modified xsi:type="dcterms:W3CDTF">2019-04-01T21:19:33Z</dcterms:modified>
</cp:coreProperties>
</file>