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406" r:id="rId2"/>
    <p:sldId id="412" r:id="rId3"/>
    <p:sldId id="380" r:id="rId4"/>
    <p:sldId id="343" r:id="rId5"/>
    <p:sldId id="268" r:id="rId6"/>
    <p:sldId id="269" r:id="rId7"/>
    <p:sldId id="368" r:id="rId8"/>
    <p:sldId id="270" r:id="rId9"/>
    <p:sldId id="350" r:id="rId10"/>
    <p:sldId id="40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pos="27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1E5A86"/>
    <a:srgbClr val="D9D9DC"/>
    <a:srgbClr val="D4D4D0"/>
    <a:srgbClr val="D9D9D9"/>
    <a:srgbClr val="D5D5D5"/>
    <a:srgbClr val="80FF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672" autoAdjust="0"/>
    <p:restoredTop sz="90276" autoAdjust="0"/>
  </p:normalViewPr>
  <p:slideViewPr>
    <p:cSldViewPr snapToGrid="0" snapToObjects="1">
      <p:cViewPr>
        <p:scale>
          <a:sx n="100" d="100"/>
          <a:sy n="100" d="100"/>
        </p:scale>
        <p:origin x="-1208" y="-80"/>
      </p:cViewPr>
      <p:guideLst>
        <p:guide orient="horz" pos="2172"/>
        <p:guide pos="27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0DB4F-0B76-A142-ADD4-D2B1D5170E05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F5D1B-FAC6-F64F-8671-59BD27EDF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6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952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491FC-A854-1A4E-901B-A621CE385B15}" type="slidenum">
              <a:rPr lang="en-US">
                <a:latin typeface="Times New Roman" pitchFamily="-84" charset="0"/>
              </a:rPr>
              <a:pPr/>
              <a:t>2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</a:t>
            </a:r>
            <a:r>
              <a:rPr lang="en-US" baseline="0" dirty="0" smtClean="0"/>
              <a:t> all non-</a:t>
            </a:r>
            <a:r>
              <a:rPr lang="en-US" baseline="0" dirty="0" err="1" smtClean="0"/>
              <a:t>tornadic</a:t>
            </a:r>
            <a:r>
              <a:rPr lang="en-US" baseline="0" dirty="0" smtClean="0"/>
              <a:t>, wind fatalities are due to thunderstorms.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395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6C241-F4F9-3746-A831-AC170C783C7E}" type="slidenum">
              <a:rPr lang="en-US">
                <a:latin typeface="Times New Roman" pitchFamily="-84" charset="0"/>
              </a:rPr>
              <a:pPr/>
              <a:t>3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23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EFB29-0F21-2F4B-94E9-A1331CCBEDF2}" type="slidenum">
              <a:rPr lang="en-US">
                <a:latin typeface="Times New Roman" pitchFamily="-84" charset="0"/>
              </a:rPr>
              <a:pPr/>
              <a:t>4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Dry Microbursts</a:t>
            </a:r>
          </a:p>
          <a:p>
            <a:endParaRPr lang="en-US" dirty="0" smtClean="0"/>
          </a:p>
          <a:p>
            <a:r>
              <a:rPr lang="en-US" dirty="0" err="1" smtClean="0"/>
              <a:t>Virga</a:t>
            </a:r>
            <a:r>
              <a:rPr lang="en-US" dirty="0" smtClean="0"/>
              <a:t>, precipitation shaft does</a:t>
            </a:r>
            <a:r>
              <a:rPr lang="en-US" baseline="0" dirty="0" smtClean="0"/>
              <a:t> not reach the ground.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75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5B2827-1159-4C43-9A42-27D84CBD726F}" type="slidenum">
              <a:rPr lang="en-US">
                <a:latin typeface="Times New Roman" pitchFamily="-84" charset="0"/>
              </a:rPr>
              <a:pPr/>
              <a:t>5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Wet Microbursts</a:t>
            </a:r>
          </a:p>
          <a:p>
            <a:endParaRPr lang="en-US" dirty="0" smtClean="0"/>
          </a:p>
          <a:p>
            <a:r>
              <a:rPr lang="en-US" dirty="0" smtClean="0"/>
              <a:t>Precipitation shaft </a:t>
            </a:r>
            <a:r>
              <a:rPr lang="en-US" baseline="0" dirty="0" smtClean="0"/>
              <a:t>reaches the ground.</a:t>
            </a:r>
          </a:p>
          <a:p>
            <a:r>
              <a:rPr lang="en-US" baseline="0" dirty="0" smtClean="0"/>
              <a:t>Falling rain itself contributes significantly to downward acceleration.</a:t>
            </a:r>
          </a:p>
          <a:p>
            <a:r>
              <a:rPr lang="en-US" baseline="0" dirty="0" smtClean="0"/>
              <a:t>More severe than dry microbursts.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768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80192-D8EF-6142-BCAC-923DA6BADEE6}" type="slidenum">
              <a:rPr lang="en-US">
                <a:latin typeface="Times New Roman" pitchFamily="-84" charset="0"/>
              </a:rPr>
              <a:pPr/>
              <a:t>6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658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29224-24EB-664F-9F64-19CCEA3F57A6}" type="slidenum">
              <a:rPr lang="en-US">
                <a:latin typeface="Times New Roman" pitchFamily="-84" charset="0"/>
              </a:rPr>
              <a:pPr/>
              <a:t>8</a:t>
            </a:fld>
            <a:endParaRPr lang="en-US">
              <a:latin typeface="Times New Roman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58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9A9EE1-1E62-9A4F-85A0-C10595F5093E}" type="slidenum">
              <a:rPr lang="en-US">
                <a:latin typeface="Times New Roman" pitchFamily="-84" charset="0"/>
              </a:rPr>
              <a:pPr/>
              <a:t>9</a:t>
            </a:fld>
            <a:endParaRPr lang="en-US">
              <a:latin typeface="Times New Roman" pitchFamily="-8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110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3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3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9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9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F29B6-7FBC-D743-83BD-5D35A8E79C6B}" type="datetimeFigureOut">
              <a:rPr lang="en-US" smtClean="0"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E5151-7862-124A-912B-909CA7E0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www.nws.noaa.gov/om/hazstats.shtm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://nashvillesevereweather.com/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pCKRg_niSQo" TargetMode="External"/><Relationship Id="rId3" Type="http://schemas.microsoft.com/office/2007/relationships/media" Target="../media/media5.m4a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5.m4a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vimeo.com/175329108" TargetMode="External"/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vimeo.com/135811823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hyperlink" Target="http://www.srh.noaa.gov/jetstream/tstorms/wind.htm" TargetMode="Externa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1.m4a"/><Relationship Id="rId7" Type="http://schemas.openxmlformats.org/officeDocument/2006/relationships/image" Target="../media/image11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hyperlink" Target="https://vimeo.com/26045314" TargetMode="External"/><Relationship Id="rId4" Type="http://schemas.openxmlformats.org/officeDocument/2006/relationships/audio" Target="../media/media11.m4a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583202"/>
            <a:ext cx="9144000" cy="5978769"/>
          </a:xfrm>
          <a:prstGeom prst="rect">
            <a:avLst/>
          </a:prstGeom>
        </p:spPr>
      </p:pic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1468854"/>
            <a:ext cx="7899400" cy="3477875"/>
          </a:xfr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ATMO 170A1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Online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/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Microburst </a:t>
            </a:r>
            <a:b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</a:br>
            <a:r>
              <a:rPr lang="en-US" b="1" dirty="0" smtClean="0">
                <a:solidFill>
                  <a:srgbClr val="FFC600"/>
                </a:solidFill>
                <a:effectLst>
                  <a:outerShdw blurRad="50800" dist="38100" dir="18900000" algn="bl" rotWithShape="0">
                    <a:prstClr val="black">
                      <a:alpha val="70000"/>
                    </a:prstClr>
                  </a:outerShdw>
                </a:effectLst>
                <a:ea typeface="ＭＳ Ｐゴシック" pitchFamily="-84" charset="-128"/>
                <a:cs typeface="ＭＳ Ｐゴシック" pitchFamily="-84" charset="-128"/>
              </a:rPr>
              <a:t>Winds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39341" y="6506882"/>
            <a:ext cx="4383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FFFF"/>
                </a:solidFill>
              </a:rPr>
              <a:t>Image credit: Lightning over Tucson AZ John </a:t>
            </a:r>
            <a:r>
              <a:rPr lang="en-US" sz="1400" dirty="0" err="1">
                <a:solidFill>
                  <a:srgbClr val="00FFFF"/>
                </a:solidFill>
              </a:rPr>
              <a:t>Forrey</a:t>
            </a:r>
            <a:r>
              <a:rPr lang="en-US" sz="1400" dirty="0">
                <a:solidFill>
                  <a:srgbClr val="00FFFF"/>
                </a:solidFill>
              </a:rPr>
              <a:t> photo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955919" y="3854159"/>
            <a:ext cx="400050" cy="659486"/>
            <a:chOff x="5955919" y="3773732"/>
            <a:chExt cx="400050" cy="659486"/>
          </a:xfrm>
        </p:grpSpPr>
        <p:grpSp>
          <p:nvGrpSpPr>
            <p:cNvPr id="20" name="Group 19"/>
            <p:cNvGrpSpPr>
              <a:grpSpLocks noChangeAspect="1"/>
            </p:cNvGrpSpPr>
            <p:nvPr/>
          </p:nvGrpSpPr>
          <p:grpSpPr>
            <a:xfrm>
              <a:off x="6006334" y="4031621"/>
              <a:ext cx="295656" cy="401597"/>
              <a:chOff x="7670231" y="639556"/>
              <a:chExt cx="380999" cy="517523"/>
            </a:xfrm>
          </p:grpSpPr>
          <p:sp>
            <p:nvSpPr>
              <p:cNvPr id="24" name="Line 9"/>
              <p:cNvSpPr>
                <a:spLocks noChangeShapeType="1"/>
              </p:cNvSpPr>
              <p:nvPr/>
            </p:nvSpPr>
            <p:spPr bwMode="auto">
              <a:xfrm>
                <a:off x="7694045" y="642358"/>
                <a:ext cx="0" cy="491491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10"/>
              <p:cNvSpPr>
                <a:spLocks noChangeShapeType="1"/>
              </p:cNvSpPr>
              <p:nvPr/>
            </p:nvSpPr>
            <p:spPr bwMode="auto">
              <a:xfrm>
                <a:off x="7670231" y="639556"/>
                <a:ext cx="380999" cy="0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11"/>
              <p:cNvSpPr>
                <a:spLocks noChangeShapeType="1"/>
              </p:cNvSpPr>
              <p:nvPr/>
            </p:nvSpPr>
            <p:spPr bwMode="auto">
              <a:xfrm flipH="1">
                <a:off x="7798564" y="647494"/>
                <a:ext cx="228864" cy="255975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12"/>
              <p:cNvSpPr>
                <a:spLocks noChangeShapeType="1"/>
              </p:cNvSpPr>
              <p:nvPr/>
            </p:nvSpPr>
            <p:spPr bwMode="auto">
              <a:xfrm>
                <a:off x="7814451" y="879653"/>
                <a:ext cx="199760" cy="277426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955919" y="3773732"/>
              <a:ext cx="400050" cy="276999"/>
              <a:chOff x="8008453" y="1415319"/>
              <a:chExt cx="546099" cy="276999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8008453" y="1415319"/>
                <a:ext cx="5460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spc="-150" dirty="0" smtClean="0">
                    <a:solidFill>
                      <a:srgbClr val="FF0000"/>
                    </a:solidFill>
                    <a:latin typeface="Lucida Handwriting"/>
                  </a:rPr>
                  <a:t>S</a:t>
                </a:r>
                <a:r>
                  <a:rPr lang="en-US" sz="1100" b="1" spc="-150" dirty="0" smtClean="0">
                    <a:solidFill>
                      <a:srgbClr val="FF0000"/>
                    </a:solidFill>
                    <a:latin typeface="Lucida Handwriting"/>
                  </a:rPr>
                  <a:t>&gt;</a:t>
                </a:r>
                <a:endParaRPr lang="en-US" sz="1100" b="1" spc="-150" dirty="0">
                  <a:solidFill>
                    <a:srgbClr val="FF0000"/>
                  </a:solidFill>
                  <a:latin typeface="Lucida Handwriting"/>
                </a:endParaRP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>
                <a:off x="8164492" y="1573909"/>
                <a:ext cx="187234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2"/>
    </mc:Choice>
    <mc:Fallback xmlns="">
      <p:transition xmlns:p14="http://schemas.microsoft.com/office/powerpoint/2010/main" spd="slow" advTm="13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5332"/>
          <a:stretch/>
        </p:blipFill>
        <p:spPr>
          <a:xfrm>
            <a:off x="12700" y="0"/>
            <a:ext cx="9144000" cy="6501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5067" y="6488668"/>
            <a:ext cx="458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6"/>
              </a:rPr>
              <a:t>http://www.nws.noaa.gov/om/hazstats.shtml</a:t>
            </a:r>
            <a:endParaRPr 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603376" y="1785890"/>
            <a:ext cx="2819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FFFF"/>
                </a:solidFill>
              </a:rPr>
              <a:t>Wind – also a road hazard from reduced visibilities</a:t>
            </a:r>
            <a:endParaRPr lang="en-US" dirty="0">
              <a:solidFill>
                <a:srgbClr val="00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400800" y="3724564"/>
            <a:ext cx="1058333" cy="906445"/>
          </a:xfrm>
          <a:prstGeom prst="ellipse">
            <a:avLst/>
          </a:prstGeom>
          <a:noFill/>
          <a:ln w="5715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438900" y="5918200"/>
            <a:ext cx="1058333" cy="2667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38"/>
    </mc:Choice>
    <mc:Fallback xmlns="">
      <p:transition xmlns:p14="http://schemas.microsoft.com/office/powerpoint/2010/main" spd="slow" advTm="36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00" y="186263"/>
            <a:ext cx="5080000" cy="4622800"/>
          </a:xfrm>
          <a:prstGeom prst="rect">
            <a:avLst/>
          </a:prstGeom>
        </p:spPr>
      </p:pic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267" y="-119528"/>
            <a:ext cx="4572000" cy="949261"/>
          </a:xfrm>
        </p:spPr>
        <p:txBody>
          <a:bodyPr/>
          <a:lstStyle/>
          <a:p>
            <a:r>
              <a:rPr lang="en-US" dirty="0" smtClean="0">
                <a:ea typeface="ＭＳ Ｐゴシック" pitchFamily="-84" charset="-128"/>
                <a:cs typeface="ＭＳ Ｐゴシック" pitchFamily="-84" charset="-128"/>
              </a:rPr>
              <a:t>Microbursts</a:t>
            </a:r>
            <a:endParaRPr lang="en-US" dirty="0"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93800" y="4741331"/>
            <a:ext cx="7175500" cy="214787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Evaporation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of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falling raindrops cools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air below cloud.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The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denser,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cooled air accelerates downward.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Weight of the dense raindrops enhances acceleration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Rapidly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falling air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hits the ground and fans out as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a ring </a:t>
            </a:r>
            <a:r>
              <a:rPr lang="en-US" sz="2400" b="1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of high </a:t>
            </a:r>
            <a:r>
              <a:rPr lang="en-US" sz="24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winds up to 150 mph in extreme cases</a:t>
            </a:r>
            <a:r>
              <a:rPr lang="en-US" sz="2000" b="1" dirty="0" smtClean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.</a:t>
            </a:r>
            <a:endParaRPr lang="en-US" sz="2400" dirty="0">
              <a:solidFill>
                <a:srgbClr val="000000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5828" y="4518219"/>
            <a:ext cx="2839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hlinkClick r:id="rId6"/>
              </a:rPr>
              <a:t>http://nashvillesevereweather.com/</a:t>
            </a:r>
            <a:endParaRPr lang="en-US" sz="14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6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16"/>
    </mc:Choice>
    <mc:Fallback xmlns="">
      <p:transition xmlns:p14="http://schemas.microsoft.com/office/powerpoint/2010/main" spd="slow" advTm="80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ry microburst in western Nebraska on May 24, 201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146399"/>
            <a:ext cx="9144000" cy="5143500"/>
          </a:xfrm>
          <a:prstGeom prst="rect">
            <a:avLst/>
          </a:prstGeom>
        </p:spPr>
      </p:pic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Dry Microburst</a:t>
            </a: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914400" y="5712615"/>
            <a:ext cx="7315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Dust </a:t>
            </a:r>
            <a:r>
              <a:rPr lang="en-US" sz="2400" b="1" dirty="0" smtClean="0">
                <a:solidFill>
                  <a:schemeClr val="bg1"/>
                </a:solidFill>
              </a:rPr>
              <a:t>is often the </a:t>
            </a:r>
            <a:r>
              <a:rPr lang="en-US" sz="2400" b="1" dirty="0">
                <a:solidFill>
                  <a:schemeClr val="bg1"/>
                </a:solidFill>
              </a:rPr>
              <a:t>only visible sign of dry microbursts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24 May 2013</a:t>
            </a:r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6375400" y="3305175"/>
            <a:ext cx="254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Absence </a:t>
            </a:r>
            <a:r>
              <a:rPr lang="en-US" b="1" dirty="0">
                <a:solidFill>
                  <a:schemeClr val="bg1"/>
                </a:solidFill>
              </a:rPr>
              <a:t>of rain </a:t>
            </a:r>
            <a:r>
              <a:rPr lang="en-US" b="1" dirty="0" smtClean="0">
                <a:solidFill>
                  <a:schemeClr val="bg1"/>
                </a:solidFill>
              </a:rPr>
              <a:t>shaft that reaches the ground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4040094" y="6043846"/>
            <a:ext cx="51039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 dirty="0" smtClean="0">
                <a:solidFill>
                  <a:schemeClr val="bg1"/>
                </a:solidFill>
                <a:hlinkClick r:id="rId8"/>
              </a:rPr>
              <a:t>http://www.youtube.com/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4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68"/>
    </mc:Choice>
    <mc:Fallback xmlns="">
      <p:transition xmlns:p14="http://schemas.microsoft.com/office/powerpoint/2010/main" spd="slow" advTm="51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6415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51568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Wet Microburst</a:t>
            </a:r>
          </a:p>
        </p:txBody>
      </p:sp>
      <p:pic>
        <p:nvPicPr>
          <p:cNvPr id="178179" name="Picture 3" descr="wet burst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384300"/>
            <a:ext cx="3836988" cy="38369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8180" name="Picture 4" descr="wet burst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2213" y="1384300"/>
            <a:ext cx="3836987" cy="38369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1905000" y="48133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</a:rPr>
              <a:t>Credit: M</a:t>
            </a:r>
            <a:r>
              <a:rPr lang="en-US" sz="1400" b="1" dirty="0">
                <a:solidFill>
                  <a:srgbClr val="FF0000"/>
                </a:solidFill>
              </a:rPr>
              <a:t>. </a:t>
            </a:r>
            <a:r>
              <a:rPr lang="en-US" sz="1400" b="1" dirty="0" err="1">
                <a:solidFill>
                  <a:srgbClr val="FF0000"/>
                </a:solidFill>
              </a:rPr>
              <a:t>Leuthold</a:t>
            </a:r>
            <a:endParaRPr lang="en-US" dirty="0"/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6553200" y="48133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</a:rPr>
              <a:t>Credit: M</a:t>
            </a:r>
            <a:r>
              <a:rPr lang="en-US" sz="1400" b="1" dirty="0">
                <a:solidFill>
                  <a:srgbClr val="FF0000"/>
                </a:solidFill>
              </a:rPr>
              <a:t>. </a:t>
            </a:r>
            <a:r>
              <a:rPr lang="en-US" sz="1400" b="1" dirty="0" err="1">
                <a:solidFill>
                  <a:srgbClr val="FF0000"/>
                </a:solidFill>
              </a:rPr>
              <a:t>Leuthold</a:t>
            </a:r>
            <a:endParaRPr lang="en-US" dirty="0"/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1260475" y="5310600"/>
            <a:ext cx="666273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Time sequence of wet microburst that produced 108 mph winds at Ryan Field on 16 August 1999</a:t>
            </a:r>
            <a:r>
              <a:rPr lang="en-US" sz="2000" b="1" dirty="0" smtClean="0"/>
              <a:t>. Recommended vids</a:t>
            </a:r>
            <a:r>
              <a:rPr lang="is-IS" sz="2000" b="1" dirty="0" smtClean="0"/>
              <a:t>…</a:t>
            </a:r>
            <a:r>
              <a:rPr lang="en-US" sz="2000" b="1" dirty="0" smtClean="0"/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2000" b="1" dirty="0" smtClean="0"/>
              <a:t>Tucson microburst: </a:t>
            </a:r>
            <a:r>
              <a:rPr lang="pt-BR" sz="2000" b="1" dirty="0" smtClean="0">
                <a:hlinkClick r:id="rId7"/>
              </a:rPr>
              <a:t>vimeo.com/135811823</a:t>
            </a:r>
            <a:endParaRPr lang="pt-BR" sz="2000" b="1" dirty="0"/>
          </a:p>
          <a:p>
            <a:pPr algn="ctr"/>
            <a:r>
              <a:rPr lang="pt-BR" sz="2000" b="1" dirty="0" smtClean="0"/>
              <a:t>Phoenix </a:t>
            </a:r>
            <a:r>
              <a:rPr lang="pt-BR" sz="2000" b="1" dirty="0" err="1" smtClean="0"/>
              <a:t>microburst</a:t>
            </a:r>
            <a:r>
              <a:rPr lang="pt-BR" sz="2000" b="1" dirty="0" smtClean="0"/>
              <a:t>: </a:t>
            </a:r>
            <a:r>
              <a:rPr lang="pt-BR" sz="2000" b="1" dirty="0" smtClean="0">
                <a:hlinkClick r:id="rId8"/>
              </a:rPr>
              <a:t>vimeo.com/175329108</a:t>
            </a:r>
            <a:endParaRPr lang="en-US" sz="2000" dirty="0"/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4102100" y="1536700"/>
            <a:ext cx="91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Rain Shaft</a:t>
            </a:r>
          </a:p>
        </p:txBody>
      </p:sp>
      <p:sp>
        <p:nvSpPr>
          <p:cNvPr id="178185" name="Line 9"/>
          <p:cNvSpPr>
            <a:spLocks noChangeShapeType="1"/>
          </p:cNvSpPr>
          <p:nvPr/>
        </p:nvSpPr>
        <p:spPr bwMode="auto">
          <a:xfrm>
            <a:off x="4889500" y="1955800"/>
            <a:ext cx="297180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86" name="Line 10"/>
          <p:cNvSpPr>
            <a:spLocks noChangeShapeType="1"/>
          </p:cNvSpPr>
          <p:nvPr/>
        </p:nvSpPr>
        <p:spPr bwMode="auto">
          <a:xfrm flipH="1">
            <a:off x="3124200" y="1968500"/>
            <a:ext cx="1066800" cy="1244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21"/>
    </mc:Choice>
    <mc:Fallback xmlns="">
      <p:transition xmlns:p14="http://schemas.microsoft.com/office/powerpoint/2010/main" spd="slow" advTm="36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10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6963" y="1868488"/>
            <a:ext cx="6827837" cy="453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022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ＭＳ Ｐゴシック" pitchFamily="-84" charset="-128"/>
                <a:cs typeface="ＭＳ Ｐゴシック" pitchFamily="-84" charset="-128"/>
              </a:rPr>
              <a:t>Microburst damage pattern</a:t>
            </a:r>
          </a:p>
        </p:txBody>
      </p:sp>
      <p:sp>
        <p:nvSpPr>
          <p:cNvPr id="180228" name="Text Box 1029"/>
          <p:cNvSpPr txBox="1">
            <a:spLocks noChangeArrowheads="1"/>
          </p:cNvSpPr>
          <p:nvPr/>
        </p:nvSpPr>
        <p:spPr bwMode="auto">
          <a:xfrm>
            <a:off x="1143000" y="59436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http://apollo.lsc.vsc.edu/classes/met130/notes/chapter14/graphics/microburstdamageex1.gif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7112" y="2158999"/>
            <a:ext cx="3584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Damage pattern fans out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8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61"/>
    </mc:Choice>
    <mc:Fallback xmlns="">
      <p:transition xmlns:p14="http://schemas.microsoft.com/office/powerpoint/2010/main" spd="slow" advTm="39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26565"/>
            <a:ext cx="7467600" cy="4203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3465" y="5395572"/>
            <a:ext cx="551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Common damage from microbursts in Tucson</a:t>
            </a:r>
            <a:endParaRPr lang="en-US" sz="20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43"/>
    </mc:Choice>
    <mc:Fallback xmlns="">
      <p:transition xmlns:p14="http://schemas.microsoft.com/office/powerpoint/2010/main" spd="slow" advTm="33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1" name="Text Box 6"/>
          <p:cNvSpPr txBox="1">
            <a:spLocks noChangeArrowheads="1"/>
          </p:cNvSpPr>
          <p:nvPr/>
        </p:nvSpPr>
        <p:spPr bwMode="auto">
          <a:xfrm>
            <a:off x="1447800" y="6272733"/>
            <a:ext cx="6477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rgbClr val="000000"/>
                </a:solidFill>
                <a:hlinkClick r:id="rId5"/>
              </a:rPr>
              <a:t>http://www.srh.noaa.gov/jetstream//tstorms/wind.htm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58234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Microbursts are a Hazard to Aviation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298" y="1274235"/>
            <a:ext cx="8020812" cy="48646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02958" y="2827866"/>
            <a:ext cx="1558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 2) Head wind</a:t>
            </a:r>
          </a:p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increases lift</a:t>
            </a:r>
            <a:endParaRPr lang="en-US" b="1" dirty="0">
              <a:solidFill>
                <a:srgbClr val="80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9019" y="2538566"/>
            <a:ext cx="1602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4) Tail wind</a:t>
            </a:r>
          </a:p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  decreases lift</a:t>
            </a:r>
            <a:endParaRPr lang="en-US" b="1" dirty="0">
              <a:solidFill>
                <a:srgbClr val="80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3564" y="5535758"/>
            <a:ext cx="3489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3) Downdraft forces jet downward </a:t>
            </a:r>
          </a:p>
          <a:p>
            <a:pPr algn="ctr"/>
            <a:r>
              <a:rPr lang="en-US" b="1" dirty="0" smtClean="0">
                <a:solidFill>
                  <a:srgbClr val="80FF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loss of headwind decreases lift</a:t>
            </a:r>
            <a:endParaRPr lang="en-US" b="1" dirty="0">
              <a:solidFill>
                <a:srgbClr val="80FF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28"/>
    </mc:Choice>
    <mc:Fallback xmlns="">
      <p:transition xmlns:p14="http://schemas.microsoft.com/office/powerpoint/2010/main" spd="slow" advTm="124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936" y="0"/>
            <a:ext cx="5786679" cy="386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4"/>
          <a:stretch/>
        </p:blipFill>
        <p:spPr>
          <a:xfrm>
            <a:off x="4583676" y="3415429"/>
            <a:ext cx="4599432" cy="3474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24133" y="6485467"/>
            <a:ext cx="231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wunderground.com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6936" y="3491468"/>
            <a:ext cx="231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wunderground.com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15900" y="3994611"/>
            <a:ext cx="4344126" cy="2723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91440" bIns="91440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000" b="1" dirty="0" smtClean="0">
                <a:latin typeface="Arial" pitchFamily="-84" charset="0"/>
              </a:rPr>
              <a:t>Caused </a:t>
            </a:r>
            <a:r>
              <a:rPr lang="en-US" sz="2000" b="1" dirty="0">
                <a:latin typeface="Arial" pitchFamily="-84" charset="0"/>
              </a:rPr>
              <a:t>by fast winds </a:t>
            </a:r>
            <a:r>
              <a:rPr lang="en-US" sz="2000" b="1" dirty="0" smtClean="0">
                <a:latin typeface="Arial" pitchFamily="-84" charset="0"/>
              </a:rPr>
              <a:t>from the </a:t>
            </a:r>
            <a:r>
              <a:rPr lang="en-US" sz="2000" b="1" dirty="0">
                <a:latin typeface="Arial" pitchFamily="-84" charset="0"/>
              </a:rPr>
              <a:t>gust </a:t>
            </a:r>
            <a:r>
              <a:rPr lang="en-US" sz="2000" b="1" dirty="0" smtClean="0">
                <a:latin typeface="Arial" pitchFamily="-84" charset="0"/>
              </a:rPr>
              <a:t>front of a thunderstorm.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000" b="1" dirty="0" smtClean="0">
                <a:latin typeface="Arial" pitchFamily="-84" charset="0"/>
              </a:rPr>
              <a:t>Common </a:t>
            </a:r>
            <a:r>
              <a:rPr lang="en-US" sz="2000" b="1" dirty="0">
                <a:latin typeface="Arial" pitchFamily="-84" charset="0"/>
              </a:rPr>
              <a:t>during </a:t>
            </a:r>
            <a:r>
              <a:rPr lang="en-US" sz="2000" b="1" dirty="0" smtClean="0">
                <a:latin typeface="Arial" pitchFamily="-84" charset="0"/>
              </a:rPr>
              <a:t>our summer thunderstorm season, especially when the season begins because </a:t>
            </a:r>
            <a:r>
              <a:rPr lang="en-US" sz="2000" b="1" dirty="0">
                <a:latin typeface="Arial" pitchFamily="-84" charset="0"/>
              </a:rPr>
              <a:t>the </a:t>
            </a:r>
            <a:r>
              <a:rPr lang="en-US" sz="2000" b="1" dirty="0" smtClean="0">
                <a:latin typeface="Arial" pitchFamily="-84" charset="0"/>
              </a:rPr>
              <a:t>preceding months are so dry.</a:t>
            </a:r>
            <a:endParaRPr lang="en-US" sz="2000" b="1" dirty="0">
              <a:latin typeface="Arial" pitchFamily="-84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000" b="1" dirty="0" smtClean="0">
                <a:latin typeface="Arial" pitchFamily="-84" charset="0"/>
              </a:rPr>
              <a:t>Very </a:t>
            </a:r>
            <a:r>
              <a:rPr lang="en-US" sz="2000" b="1" dirty="0">
                <a:latin typeface="Arial" pitchFamily="-84" charset="0"/>
              </a:rPr>
              <a:t>common in </a:t>
            </a:r>
            <a:r>
              <a:rPr lang="en-US" sz="2000" b="1" dirty="0" smtClean="0">
                <a:latin typeface="Arial" pitchFamily="-84" charset="0"/>
              </a:rPr>
              <a:t>Middle East.  </a:t>
            </a:r>
            <a:endParaRPr lang="en-US" sz="2000" b="1" dirty="0">
              <a:latin typeface="Arial" pitchFamily="-84" charset="0"/>
            </a:endParaRPr>
          </a:p>
        </p:txBody>
      </p:sp>
      <p:pic>
        <p:nvPicPr>
          <p:cNvPr id="5" name="Arizona Dust Storm_ Amazing Time-Lapse of Phoenix .3g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98126" y="-1"/>
            <a:ext cx="4572001" cy="3429000"/>
          </a:xfrm>
          <a:prstGeom prst="rect">
            <a:avLst/>
          </a:prstGeom>
        </p:spPr>
      </p:pic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08094" y="61601"/>
            <a:ext cx="3052525" cy="7921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  <a:ea typeface="ＭＳ Ｐゴシック" pitchFamily="-84" charset="-128"/>
                <a:cs typeface="ＭＳ Ｐゴシック" pitchFamily="-84" charset="-128"/>
              </a:rPr>
              <a:t>Haboobs</a:t>
            </a:r>
            <a:endParaRPr lang="en-US" b="1" dirty="0">
              <a:solidFill>
                <a:schemeClr val="tx1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4672831" y="6200117"/>
            <a:ext cx="21145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1" i="1" dirty="0">
                <a:solidFill>
                  <a:srgbClr val="FF0000"/>
                </a:solidFill>
                <a:latin typeface="Arial" pitchFamily="-84" charset="0"/>
              </a:rPr>
              <a:t>Phoenix, </a:t>
            </a:r>
            <a:r>
              <a:rPr lang="en-US" sz="1800" b="1" i="1" dirty="0" smtClean="0">
                <a:solidFill>
                  <a:srgbClr val="FF0000"/>
                </a:solidFill>
                <a:latin typeface="Arial" pitchFamily="-84" charset="0"/>
              </a:rPr>
              <a:t>Arizona</a:t>
            </a:r>
          </a:p>
          <a:p>
            <a:pPr eaLnBrk="1" hangingPunct="1"/>
            <a:r>
              <a:rPr lang="en-US" b="1" i="1" dirty="0" smtClean="0">
                <a:solidFill>
                  <a:srgbClr val="FF0000"/>
                </a:solidFill>
                <a:latin typeface="Arial" pitchFamily="-84" charset="0"/>
              </a:rPr>
              <a:t>July 5, 2011</a:t>
            </a:r>
            <a:endParaRPr lang="en-US" sz="1800" b="1" i="1" dirty="0">
              <a:solidFill>
                <a:srgbClr val="FF0000"/>
              </a:solidFill>
              <a:latin typeface="Arial" pitchFamily="-8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0299" y="2921000"/>
            <a:ext cx="387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hlinkClick r:id="rId10"/>
              </a:rPr>
              <a:t>https://vimeo.com/26045314</a:t>
            </a:r>
            <a:endParaRPr lang="en-US" dirty="0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3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73"/>
    </mc:Choice>
    <mc:Fallback xmlns="">
      <p:transition xmlns:p14="http://schemas.microsoft.com/office/powerpoint/2010/main" spd="slow" advTm="100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5"/>
        <p14:playEvt time="56061" objId="5"/>
        <p14:stopEvt time="100273" objId="5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Summary: </a:t>
            </a:r>
            <a:r>
              <a:rPr lang="en-US" dirty="0" smtClean="0">
                <a:solidFill>
                  <a:srgbClr val="000000"/>
                </a:solidFill>
              </a:rPr>
              <a:t>Microbursts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Wind gusts from downdraft and gust front can exceed hurricane force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Little risk to people if they take shelter in a building away from windows before the winds start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Disrupts auto travel primarily by reducing visibility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Poses a major risk to aviation sector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Microburst causes much of the damage associated with summertime thunderstorms in Arizona</a:t>
            </a:r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134"/>
    </mc:Choice>
    <mc:Fallback xmlns="">
      <p:transition xmlns:p14="http://schemas.microsoft.com/office/powerpoint/2010/main" spd="slow" advTm="72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D7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29625</TotalTime>
  <Words>365</Words>
  <Application>Microsoft Office PowerPoint</Application>
  <PresentationFormat>On-screen Show (4:3)</PresentationFormat>
  <Paragraphs>66</Paragraphs>
  <Slides>10</Slides>
  <Notes>8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Lucida Handwriting</vt:lpstr>
      <vt:lpstr>Times New Roman</vt:lpstr>
      <vt:lpstr>Office Theme</vt:lpstr>
      <vt:lpstr>ATMO 170A1 Online  Microburst  Winds</vt:lpstr>
      <vt:lpstr>PowerPoint Presentation</vt:lpstr>
      <vt:lpstr>Microbursts</vt:lpstr>
      <vt:lpstr>Dry Microburst</vt:lpstr>
      <vt:lpstr>Wet Microburst</vt:lpstr>
      <vt:lpstr>Microburst damage pattern</vt:lpstr>
      <vt:lpstr>PowerPoint Presentation</vt:lpstr>
      <vt:lpstr>Microbursts are a Hazard to Aviation</vt:lpstr>
      <vt:lpstr>Haboobs</vt:lpstr>
      <vt:lpstr>Summary: Microbursts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Mullen</dc:creator>
  <cp:lastModifiedBy>Steven L Mullen</cp:lastModifiedBy>
  <cp:revision>288</cp:revision>
  <dcterms:created xsi:type="dcterms:W3CDTF">2012-11-06T06:59:15Z</dcterms:created>
  <dcterms:modified xsi:type="dcterms:W3CDTF">2019-03-25T22:21:49Z</dcterms:modified>
</cp:coreProperties>
</file>