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407" r:id="rId2"/>
    <p:sldId id="411" r:id="rId3"/>
    <p:sldId id="347" r:id="rId4"/>
    <p:sldId id="369" r:id="rId5"/>
    <p:sldId id="385" r:id="rId6"/>
    <p:sldId id="41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>
          <p15:clr>
            <a:srgbClr val="A4A3A4"/>
          </p15:clr>
        </p15:guide>
        <p15:guide id="2" pos="27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1E5A86"/>
    <a:srgbClr val="D9D9DC"/>
    <a:srgbClr val="D4D4D0"/>
    <a:srgbClr val="D9D9D9"/>
    <a:srgbClr val="D5D5D5"/>
    <a:srgbClr val="80FF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72" autoAdjust="0"/>
    <p:restoredTop sz="90276" autoAdjust="0"/>
  </p:normalViewPr>
  <p:slideViewPr>
    <p:cSldViewPr snapToGrid="0" snapToObjects="1">
      <p:cViewPr varScale="1">
        <p:scale>
          <a:sx n="66" d="100"/>
          <a:sy n="66" d="100"/>
        </p:scale>
        <p:origin x="1266" y="78"/>
      </p:cViewPr>
      <p:guideLst>
        <p:guide orient="horz" pos="2172"/>
        <p:guide pos="273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0DB4F-0B76-A142-ADD4-D2B1D5170E0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F5D1B-FAC6-F64F-8671-59BD27EDF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6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5722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0491FC-A854-1A4E-901B-A621CE385B15}" type="slidenum">
              <a:rPr lang="en-US">
                <a:latin typeface="Times New Roman" pitchFamily="-84" charset="0"/>
              </a:rPr>
              <a:pPr/>
              <a:t>2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Flooding consistently a major</a:t>
            </a:r>
            <a:r>
              <a:rPr lang="en-US" baseline="0" dirty="0" smtClean="0"/>
              <a:t> killer, only headed by Heat.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Statistics exclude fatalities from coastal storm surges associated with hurricanes.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Flash flooding is a major piece of flooding fatalities.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084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073CAF-8640-6A46-B17F-F5C141AD0646}" type="slidenum">
              <a:rPr lang="en-US">
                <a:latin typeface="Times New Roman" pitchFamily="-84" charset="0"/>
              </a:rPr>
              <a:pPr/>
              <a:t>3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16” rain over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5 days, majority fell on 9-12-13. (Previous record was 4.80” in 24 hours.)</a:t>
            </a: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Fell into “smallish” catchment area.</a:t>
            </a:r>
            <a:endParaRPr lang="en-US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endParaRPr lang="en-US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Record-levels of total water vapor.</a:t>
            </a:r>
          </a:p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“Stalled” weather system.</a:t>
            </a:r>
          </a:p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Low-level flow focused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up the eastern slopes of the Front Range of Rockies</a:t>
            </a:r>
            <a:endParaRPr lang="en-US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endParaRPr lang="en-US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Not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a convectively driven.</a:t>
            </a:r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1427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514DBF-AE86-7A4B-B9ED-11ECD16736F1}" type="slidenum">
              <a:rPr lang="en-US">
                <a:latin typeface="Times New Roman" pitchFamily="-84" charset="0"/>
              </a:rPr>
              <a:pPr/>
              <a:t>4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Skip</a:t>
            </a:r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 to 0:20 in Utah flood. Note debris at the head of flood waters.</a:t>
            </a:r>
          </a:p>
          <a:p>
            <a:endParaRPr lang="en-US" baseline="0" dirty="0" smtClean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  <a:p>
            <a:r>
              <a:rPr lang="en-US" baseline="0" dirty="0" smtClean="0">
                <a:latin typeface="Times New Roman" pitchFamily="-84" charset="0"/>
                <a:ea typeface="ＭＳ Ｐゴシック" pitchFamily="-84" charset="-128"/>
                <a:cs typeface="ＭＳ Ｐゴシック" pitchFamily="-84" charset="-128"/>
              </a:rPr>
              <a:t>Obey road signs.</a:t>
            </a:r>
            <a:endParaRPr lang="en-US" dirty="0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3171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3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89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3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62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4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70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0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9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9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4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8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://www.nws.noaa.gov/om/hazstats.shtm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hyperlink" Target="https://wwa.colorado.edu/resources/front-range-floods/assessment.pdf" TargetMode="Externa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png"/><Relationship Id="rId12" Type="http://schemas.openxmlformats.org/officeDocument/2006/relationships/hyperlink" Target="dailycamera.com" TargetMode="External"/><Relationship Id="rId17" Type="http://schemas.openxmlformats.org/officeDocument/2006/relationships/image" Target="../media/image13.png"/><Relationship Id="rId2" Type="http://schemas.openxmlformats.org/officeDocument/2006/relationships/audio" Target="../media/media3.m4a"/><Relationship Id="rId16" Type="http://schemas.openxmlformats.org/officeDocument/2006/relationships/image" Target="../media/image12.png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hyperlink" Target="esrl.noaa.gov" TargetMode="External"/><Relationship Id="rId10" Type="http://schemas.openxmlformats.org/officeDocument/2006/relationships/image" Target="../media/image9.png"/><Relationship Id="rId19" Type="http://schemas.openxmlformats.org/officeDocument/2006/relationships/image" Target="../media/image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Relationship Id="rId14" Type="http://schemas.openxmlformats.org/officeDocument/2006/relationships/hyperlink" Target="http://www.accuweather.com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13" Type="http://schemas.openxmlformats.org/officeDocument/2006/relationships/hyperlink" Target="https://www.youtube.com/watch?v=wrqwMNunGuo" TargetMode="External"/><Relationship Id="rId3" Type="http://schemas.microsoft.com/office/2007/relationships/media" Target="../media/media5.mp4"/><Relationship Id="rId7" Type="http://schemas.openxmlformats.org/officeDocument/2006/relationships/slideLayout" Target="../slideLayouts/slideLayout6.xml"/><Relationship Id="rId12" Type="http://schemas.openxmlformats.org/officeDocument/2006/relationships/hyperlink" Target="https://www.youtube.com/playlist?list=PL755EE86050B3021D" TargetMode="Externa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audio" Target="../media/media6.m4a"/><Relationship Id="rId11" Type="http://schemas.openxmlformats.org/officeDocument/2006/relationships/image" Target="../media/image16.png"/><Relationship Id="rId5" Type="http://schemas.microsoft.com/office/2007/relationships/media" Target="../media/media6.m4a"/><Relationship Id="rId10" Type="http://schemas.openxmlformats.org/officeDocument/2006/relationships/image" Target="../media/image15.jpeg"/><Relationship Id="rId4" Type="http://schemas.openxmlformats.org/officeDocument/2006/relationships/video" Target="../media/media5.mp4"/><Relationship Id="rId9" Type="http://schemas.openxmlformats.org/officeDocument/2006/relationships/image" Target="../media/image14.png"/><Relationship Id="rId1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8.m4a"/><Relationship Id="rId7" Type="http://schemas.openxmlformats.org/officeDocument/2006/relationships/hyperlink" Target="http://www.bobestrin.com/antelopecanyon.htm" TargetMode="Externa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hyperlink" Target="https://www.youtube.com/watch?v=m44gkjMukP0" TargetMode="Externa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.png"/><Relationship Id="rId4" Type="http://schemas.openxmlformats.org/officeDocument/2006/relationships/audio" Target="../media/media8.m4a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700" y="583202"/>
            <a:ext cx="9144000" cy="5978769"/>
          </a:xfrm>
          <a:prstGeom prst="rect">
            <a:avLst/>
          </a:prstGeom>
        </p:spPr>
      </p:pic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58800" y="571500"/>
            <a:ext cx="7899400" cy="615128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ATMO 170A1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Online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Heavy Rain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Flash Flooding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endParaRPr lang="en-US" b="1" dirty="0" smtClean="0">
              <a:solidFill>
                <a:srgbClr val="FFC600"/>
              </a:solidFill>
              <a:effectLst>
                <a:outerShdw blurRad="50800" dist="38100" dir="18900000" algn="bl" rotWithShape="0">
                  <a:prstClr val="black">
                    <a:alpha val="70000"/>
                  </a:prstClr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9341" y="6506882"/>
            <a:ext cx="4383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00FFFF"/>
                </a:solidFill>
              </a:rPr>
              <a:t>Image credit: Lightning over Tucson AZ John </a:t>
            </a:r>
            <a:r>
              <a:rPr lang="en-US" sz="1400" dirty="0" err="1">
                <a:solidFill>
                  <a:srgbClr val="00FFFF"/>
                </a:solidFill>
              </a:rPr>
              <a:t>Forrey</a:t>
            </a:r>
            <a:r>
              <a:rPr lang="en-US" sz="1400" dirty="0">
                <a:solidFill>
                  <a:srgbClr val="00FFFF"/>
                </a:solidFill>
              </a:rPr>
              <a:t> photo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5764257" y="2330995"/>
            <a:ext cx="657046" cy="830997"/>
            <a:chOff x="5888216" y="4494741"/>
            <a:chExt cx="657046" cy="830997"/>
          </a:xfrm>
        </p:grpSpPr>
        <p:grpSp>
          <p:nvGrpSpPr>
            <p:cNvPr id="15" name="Group 14"/>
            <p:cNvGrpSpPr>
              <a:grpSpLocks noChangeAspect="1"/>
            </p:cNvGrpSpPr>
            <p:nvPr/>
          </p:nvGrpSpPr>
          <p:grpSpPr>
            <a:xfrm>
              <a:off x="5888216" y="4765417"/>
              <a:ext cx="295656" cy="401600"/>
              <a:chOff x="7670254" y="639554"/>
              <a:chExt cx="381000" cy="517525"/>
            </a:xfrm>
          </p:grpSpPr>
          <p:sp>
            <p:nvSpPr>
              <p:cNvPr id="18" name="Line 9"/>
              <p:cNvSpPr>
                <a:spLocks noChangeShapeType="1"/>
              </p:cNvSpPr>
              <p:nvPr/>
            </p:nvSpPr>
            <p:spPr bwMode="auto">
              <a:xfrm>
                <a:off x="7694066" y="642356"/>
                <a:ext cx="0" cy="491490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>
                <a:off x="7670254" y="639554"/>
                <a:ext cx="381000" cy="0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 flipH="1">
                <a:off x="7798576" y="647492"/>
                <a:ext cx="228865" cy="255975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>
                <a:off x="7814451" y="879654"/>
                <a:ext cx="199760" cy="277425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 type="triangle" w="med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082272" y="4494741"/>
              <a:ext cx="3947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solidFill>
                    <a:srgbClr val="FF0000"/>
                  </a:solidFill>
                </a:rPr>
                <a:t>]</a:t>
              </a:r>
              <a:endParaRPr lang="en-US" sz="48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35700" y="4515309"/>
              <a:ext cx="30956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solidFill>
                    <a:srgbClr val="FF0000"/>
                  </a:solidFill>
                </a:rPr>
                <a:t>:</a:t>
              </a:r>
              <a:endParaRPr lang="en-US" sz="4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746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10"/>
    </mc:Choice>
    <mc:Fallback xmlns="">
      <p:transition xmlns:p14="http://schemas.microsoft.com/office/powerpoint/2010/main" spd="slow" advTm="10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5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b="5332"/>
          <a:stretch/>
        </p:blipFill>
        <p:spPr>
          <a:xfrm>
            <a:off x="0" y="0"/>
            <a:ext cx="9144000" cy="6501384"/>
          </a:xfrm>
          <a:prstGeom prst="rect">
            <a:avLst/>
          </a:prstGeom>
        </p:spPr>
      </p:pic>
      <p:sp>
        <p:nvSpPr>
          <p:cNvPr id="159747" name="Text Box 3"/>
          <p:cNvSpPr txBox="1">
            <a:spLocks noChangeArrowheads="1"/>
          </p:cNvSpPr>
          <p:nvPr/>
        </p:nvSpPr>
        <p:spPr bwMode="auto">
          <a:xfrm>
            <a:off x="1672166" y="2039890"/>
            <a:ext cx="2666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rgbClr val="00FFFF"/>
                </a:solidFill>
              </a:rPr>
              <a:t>Flooding- consistently one of the biggest killers</a:t>
            </a:r>
            <a:endParaRPr lang="en-US" dirty="0">
              <a:solidFill>
                <a:srgbClr val="00FFFF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168399" y="2810934"/>
            <a:ext cx="1058333" cy="880531"/>
          </a:xfrm>
          <a:prstGeom prst="ellipse">
            <a:avLst/>
          </a:prstGeom>
          <a:noFill/>
          <a:ln w="57150" cmpd="sng">
            <a:solidFill>
              <a:srgbClr val="00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55067" y="6298168"/>
            <a:ext cx="458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6"/>
              </a:rPr>
              <a:t>http://www.nws.noaa.gov/om/hazstats.shtml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079500" y="2191606"/>
            <a:ext cx="605366" cy="444500"/>
          </a:xfrm>
          <a:prstGeom prst="ellipse">
            <a:avLst/>
          </a:prstGeom>
          <a:noFill/>
          <a:ln w="57150" cmpd="sng">
            <a:solidFill>
              <a:srgbClr val="00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965200" y="5918200"/>
            <a:ext cx="1058333" cy="266700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6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75"/>
    </mc:Choice>
    <mc:Fallback xmlns="">
      <p:transition xmlns:p14="http://schemas.microsoft.com/office/powerpoint/2010/main" spd="slow" advTm="278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3452" y="4656670"/>
            <a:ext cx="805401" cy="7870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683" y="4656670"/>
            <a:ext cx="882835" cy="674683"/>
          </a:xfrm>
          <a:prstGeom prst="rect">
            <a:avLst/>
          </a:prstGeom>
        </p:spPr>
      </p:pic>
      <p:sp>
        <p:nvSpPr>
          <p:cNvPr id="2027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108478"/>
            <a:ext cx="4267200" cy="1662641"/>
          </a:xfrm>
        </p:spPr>
        <p:txBody>
          <a:bodyPr/>
          <a:lstStyle/>
          <a:p>
            <a:r>
              <a:rPr lang="en-US" sz="3600" b="1" i="1" dirty="0" smtClean="0">
                <a:ea typeface="ＭＳ Ｐゴシック" pitchFamily="-84" charset="-128"/>
                <a:cs typeface="ＭＳ Ｐゴシック" pitchFamily="-84" charset="-128"/>
              </a:rPr>
              <a:t>Flooding</a:t>
            </a:r>
            <a:br>
              <a:rPr lang="en-US" sz="3600" b="1" i="1" dirty="0" smtClean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Boulder, CO</a:t>
            </a: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</a:br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Sept </a:t>
            </a:r>
            <a:r>
              <a:rPr lang="en-US" sz="3200" b="1" dirty="0">
                <a:ea typeface="ＭＳ Ｐゴシック" pitchFamily="-84" charset="-128"/>
                <a:cs typeface="ＭＳ Ｐゴシック" pitchFamily="-84" charset="-128"/>
              </a:rPr>
              <a:t>9</a:t>
            </a:r>
            <a:r>
              <a:rPr lang="en-US" sz="3200" b="1" dirty="0" smtClean="0">
                <a:ea typeface="ＭＳ Ｐゴシック" pitchFamily="-84" charset="-128"/>
                <a:cs typeface="ＭＳ Ｐゴシック" pitchFamily="-84" charset="-128"/>
              </a:rPr>
              <a:t>-15, 2013</a:t>
            </a:r>
            <a:endParaRPr lang="en-US" sz="3200" b="1" i="1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02756" name="Text Box 1028"/>
          <p:cNvSpPr txBox="1">
            <a:spLocks noChangeArrowheads="1"/>
          </p:cNvSpPr>
          <p:nvPr/>
        </p:nvSpPr>
        <p:spPr bwMode="auto">
          <a:xfrm>
            <a:off x="944956" y="6346197"/>
            <a:ext cx="2597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1" dirty="0">
                <a:latin typeface="Arial" pitchFamily="-84" charset="0"/>
              </a:rPr>
              <a:t>Storm rainfall (inches)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7037" y="117377"/>
            <a:ext cx="4252482" cy="36041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660" y="4924967"/>
            <a:ext cx="2907910" cy="13718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523" y="3992458"/>
            <a:ext cx="3996661" cy="26585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76848" y="3869852"/>
            <a:ext cx="4605867" cy="254762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18531" y="1903427"/>
            <a:ext cx="4239689" cy="2823633"/>
            <a:chOff x="118531" y="1920360"/>
            <a:chExt cx="4239689" cy="282363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8531" y="1920360"/>
              <a:ext cx="4239689" cy="282363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616065" y="4385964"/>
              <a:ext cx="1609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hlinkClick r:id="rId12" action="ppaction://hlinkfile"/>
                </a:rPr>
                <a:t>dailycamera.com</a:t>
              </a:r>
              <a:endParaRPr lang="en-US" sz="16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287376" y="4656670"/>
            <a:ext cx="1672152" cy="937284"/>
            <a:chOff x="7579518" y="5870710"/>
            <a:chExt cx="1672152" cy="93728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9518" y="5870710"/>
              <a:ext cx="1534174" cy="93728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579518" y="6417472"/>
              <a:ext cx="16721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hlinkClick r:id="rId14"/>
                </a:rPr>
                <a:t>accuweather.com</a:t>
              </a:r>
              <a:endParaRPr lang="en-US" sz="16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543797" y="152400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hlinkClick r:id="rId15" action="ppaction://hlinkfile"/>
              </a:rPr>
              <a:t>e</a:t>
            </a:r>
            <a:r>
              <a:rPr lang="en-US" sz="1600" dirty="0" smtClean="0">
                <a:hlinkClick r:id="rId15" action="ppaction://hlinkfile"/>
              </a:rPr>
              <a:t>srl.noaa.gov</a:t>
            </a:r>
            <a:endParaRPr lang="en-US" sz="16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76848" y="3841939"/>
            <a:ext cx="4605867" cy="295783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12011" y="140145"/>
            <a:ext cx="1522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Exceedance</a:t>
            </a:r>
            <a:endParaRPr lang="en-US" sz="20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Probabilities</a:t>
            </a:r>
            <a:endParaRPr lang="en-US" sz="2000" b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98000" y="2878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7579" y="0"/>
            <a:ext cx="4615135" cy="39924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27037" y="3251322"/>
            <a:ext cx="4337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 </a:t>
            </a:r>
            <a:r>
              <a:rPr lang="en-US" sz="1200" dirty="0" smtClean="0"/>
              <a:t>Credit: </a:t>
            </a:r>
            <a:r>
              <a:rPr lang="en-US" sz="1200" dirty="0" smtClean="0">
                <a:hlinkClick r:id="rId18"/>
              </a:rPr>
              <a:t>https://wwa.colorado.edu/resources/front-range-floods/assessment.pdf</a:t>
            </a:r>
            <a:endParaRPr lang="en-US" sz="1200" dirty="0"/>
          </a:p>
        </p:txBody>
      </p:sp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9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715"/>
    </mc:Choice>
    <mc:Fallback xmlns="">
      <p:transition xmlns:p14="http://schemas.microsoft.com/office/powerpoint/2010/main" spd="slow" advTm="1297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egasFlashFlood 20140908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8137" y="1066800"/>
            <a:ext cx="4693947" cy="4693947"/>
          </a:xfrm>
          <a:prstGeom prst="rect">
            <a:avLst/>
          </a:prstGeom>
        </p:spPr>
      </p:pic>
      <p:sp>
        <p:nvSpPr>
          <p:cNvPr id="208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-84664"/>
            <a:ext cx="5689600" cy="12898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WHEN </a:t>
            </a:r>
            <a:r>
              <a:rPr lang="en-US" sz="2800" b="1" dirty="0" smtClean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STREETS </a:t>
            </a:r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OR ARROYOS </a:t>
            </a:r>
            <a:r>
              <a:rPr lang="en-US" sz="2800" b="1" dirty="0" smtClean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FLOOD DON’T </a:t>
            </a:r>
            <a:r>
              <a:rPr lang="en-US" sz="2800" b="1" dirty="0">
                <a:solidFill>
                  <a:srgbClr val="DB0000"/>
                </a:solidFill>
                <a:ea typeface="ＭＳ Ｐゴシック" pitchFamily="-84" charset="-128"/>
                <a:cs typeface="ＭＳ Ｐゴシック" pitchFamily="-84" charset="-128"/>
              </a:rPr>
              <a:t>TRY TO CROSS THEM!</a:t>
            </a:r>
            <a:r>
              <a:rPr lang="en-US" sz="2800" b="1" dirty="0">
                <a:solidFill>
                  <a:srgbClr val="FF3300"/>
                </a:solidFill>
                <a:ea typeface="ＭＳ Ｐゴシック" pitchFamily="-84" charset="-128"/>
                <a:cs typeface="ＭＳ Ｐゴシック" pitchFamily="-84" charset="-128"/>
              </a:rPr>
              <a:t>!</a:t>
            </a:r>
          </a:p>
        </p:txBody>
      </p:sp>
      <p:pic>
        <p:nvPicPr>
          <p:cNvPr id="208900" name="Picture 1028" descr="Las-Vegas-Weather0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820879" y="203198"/>
            <a:ext cx="2941638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mazing Flash Flood in Southern Utah HD Short Version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50509" y="3657600"/>
            <a:ext cx="4193491" cy="3145118"/>
          </a:xfrm>
          <a:prstGeom prst="rect">
            <a:avLst/>
          </a:prstGeom>
        </p:spPr>
      </p:pic>
      <p:sp>
        <p:nvSpPr>
          <p:cNvPr id="7" name="Text Box 1029"/>
          <p:cNvSpPr txBox="1">
            <a:spLocks noChangeArrowheads="1"/>
          </p:cNvSpPr>
          <p:nvPr/>
        </p:nvSpPr>
        <p:spPr bwMode="auto">
          <a:xfrm>
            <a:off x="3337997" y="6187397"/>
            <a:ext cx="1598114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1" hangingPunct="1"/>
            <a:r>
              <a:rPr lang="en-US" sz="1600" b="1" dirty="0" smtClean="0">
                <a:latin typeface="Arial" pitchFamily="-84" charset="0"/>
              </a:rPr>
              <a:t>Southern Utah</a:t>
            </a:r>
            <a:endParaRPr lang="en-US" sz="1600" b="1" dirty="0">
              <a:latin typeface="Arial" pitchFamily="-84" charset="0"/>
            </a:endParaRPr>
          </a:p>
          <a:p>
            <a:pPr algn="r" eaLnBrk="1" hangingPunct="1"/>
            <a:r>
              <a:rPr lang="en-US" sz="1600" b="1" dirty="0" smtClean="0">
                <a:latin typeface="Arial" pitchFamily="-84" charset="0"/>
              </a:rPr>
              <a:t>July 2012</a:t>
            </a:r>
            <a:endParaRPr lang="en-US" sz="1600" b="1" dirty="0">
              <a:latin typeface="Arial" pitchFamily="-84" charset="0"/>
            </a:endParaRPr>
          </a:p>
        </p:txBody>
      </p:sp>
      <p:sp>
        <p:nvSpPr>
          <p:cNvPr id="9" name="Text Box 1029"/>
          <p:cNvSpPr txBox="1">
            <a:spLocks noChangeArrowheads="1"/>
          </p:cNvSpPr>
          <p:nvPr/>
        </p:nvSpPr>
        <p:spPr bwMode="auto">
          <a:xfrm>
            <a:off x="148137" y="5832377"/>
            <a:ext cx="118844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600" b="1" dirty="0" smtClean="0">
                <a:latin typeface="Arial" pitchFamily="-84" charset="0"/>
              </a:rPr>
              <a:t>Las Vegas</a:t>
            </a:r>
          </a:p>
          <a:p>
            <a:pPr eaLnBrk="1" hangingPunct="1"/>
            <a:r>
              <a:rPr lang="en-US" sz="1600" b="1" dirty="0" smtClean="0">
                <a:latin typeface="Arial" pitchFamily="-84" charset="0"/>
              </a:rPr>
              <a:t>Sept 2014</a:t>
            </a:r>
            <a:endParaRPr lang="en-US" sz="1600" b="1" dirty="0">
              <a:latin typeface="Arial" pitchFamily="-8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0509" y="3677086"/>
            <a:ext cx="4193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FFFF"/>
                </a:solidFill>
              </a:rPr>
              <a:t>Figure Credit: </a:t>
            </a:r>
            <a:r>
              <a:rPr lang="en-US" sz="1200" dirty="0" smtClean="0">
                <a:hlinkClick r:id="rId12"/>
              </a:rPr>
              <a:t>https://www.youtube.com/playlist?list=PL755EE86050B3021D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137" y="4978400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13"/>
              </a:rPr>
              <a:t>youtube link</a:t>
            </a:r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853"/>
    </mc:Choice>
    <mc:Fallback xmlns="">
      <p:transition xmlns:p14="http://schemas.microsoft.com/office/powerpoint/2010/main" spd="slow" advTm="104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23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2361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30189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79245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6"/>
        <p14:pauseEvt time="59679" objId="6"/>
        <p14:playEvt time="63656" objId="2"/>
        <p14:playEvt time="70312" objId="2"/>
        <p14:playEvt time="76911" objId="2"/>
        <p14:playEvt time="83511" objId="2"/>
        <p14:playEvt time="90117" objId="2"/>
        <p14:playEvt time="96745" objId="2"/>
        <p14:seekEvt time="102345" objId="2" seek="0"/>
        <p14:stopEvt time="104853" objId="6"/>
        <p14:stopEvt time="104853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8538" y="5643770"/>
            <a:ext cx="40112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Link to Video of 11 August 2013: </a:t>
            </a:r>
            <a:endParaRPr lang="en-US" sz="1100" dirty="0" smtClean="0"/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  <a:hlinkClick r:id="rId6"/>
              </a:rPr>
              <a:t>https://</a:t>
            </a:r>
            <a:r>
              <a:rPr lang="en-US" sz="1200" dirty="0" err="1">
                <a:solidFill>
                  <a:srgbClr val="000000"/>
                </a:solidFill>
                <a:latin typeface="Lucida Grande"/>
                <a:ea typeface="Lucida Grande"/>
                <a:cs typeface="Lucida Grande"/>
                <a:hlinkClick r:id="rId6"/>
              </a:rPr>
              <a:t>www.youtube.com</a:t>
            </a:r>
            <a:r>
              <a:rPr lang="en-US" sz="120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  <a:hlinkClick r:id="rId6"/>
              </a:rPr>
              <a:t>/</a:t>
            </a:r>
            <a:r>
              <a:rPr lang="en-US" sz="1200" dirty="0" err="1">
                <a:solidFill>
                  <a:srgbClr val="000000"/>
                </a:solidFill>
                <a:latin typeface="Lucida Grande"/>
                <a:ea typeface="Lucida Grande"/>
                <a:cs typeface="Lucida Grande"/>
                <a:hlinkClick r:id="rId6"/>
              </a:rPr>
              <a:t>watch?v</a:t>
            </a:r>
            <a:r>
              <a:rPr lang="en-US" sz="120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  <a:hlinkClick r:id="rId6"/>
              </a:rPr>
              <a:t>=m44gkjMukP0</a:t>
            </a:r>
            <a:endParaRPr lang="en-US" sz="1200" dirty="0" smtClean="0"/>
          </a:p>
          <a:p>
            <a:pPr algn="ctr"/>
            <a:r>
              <a:rPr lang="en-US" sz="1600" dirty="0"/>
              <a:t>Link to Antelope Canyon </a:t>
            </a:r>
            <a:r>
              <a:rPr lang="en-US" sz="1600" dirty="0" smtClean="0"/>
              <a:t>Picture</a:t>
            </a:r>
            <a:r>
              <a:rPr lang="en-US" dirty="0" smtClean="0"/>
              <a:t>: </a:t>
            </a:r>
          </a:p>
          <a:p>
            <a:pPr algn="ctr"/>
            <a:r>
              <a:rPr lang="en-US" sz="1200" dirty="0" smtClean="0">
                <a:hlinkClick r:id="rId7"/>
              </a:rPr>
              <a:t>http://www.bobestrin.com/antelopecanyon.htm</a:t>
            </a:r>
            <a:endParaRPr lang="en-US" sz="1200" dirty="0"/>
          </a:p>
        </p:txBody>
      </p:sp>
      <p:pic>
        <p:nvPicPr>
          <p:cNvPr id="5" name="Lower Antelope Canyon Flood Page, Arizona Trimme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88933" y="1938858"/>
            <a:ext cx="4572000" cy="3429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0793" y="365996"/>
            <a:ext cx="34852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Antelope Canyon</a:t>
            </a:r>
          </a:p>
          <a:p>
            <a:pPr algn="ctr"/>
            <a:r>
              <a:rPr lang="en-US" sz="3600" dirty="0" smtClean="0"/>
              <a:t>Page, Arizona</a:t>
            </a:r>
            <a:endParaRPr lang="en-US" sz="36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1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142"/>
    </mc:Choice>
    <mc:Fallback xmlns="">
      <p:transition xmlns:p14="http://schemas.microsoft.com/office/powerpoint/2010/main" spd="slow" advTm="82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32075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21447" objId="5"/>
        <p14:pauseEvt time="52969" objId="5"/>
        <p14:stopEvt time="82142" objId="5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Summary: </a:t>
            </a:r>
            <a:r>
              <a:rPr lang="en-US" dirty="0" smtClean="0">
                <a:solidFill>
                  <a:srgbClr val="000000"/>
                </a:solidFill>
              </a:rPr>
              <a:t>Flash Flooding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Poses negligible risk if you stay out the arroyos.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Obey do not enter signs in front of running arroyos. 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Never cross an arroyo of unknown deep in a car. Just 6”-8” of water can cause a small car to lose traction and be pushed into the deeper waters.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5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27"/>
    </mc:Choice>
    <mc:Fallback xmlns="">
      <p:transition xmlns:p14="http://schemas.microsoft.com/office/powerpoint/2010/main" spd="slow" advTm="660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D7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29739</TotalTime>
  <Words>267</Words>
  <Application>Microsoft Office PowerPoint</Application>
  <PresentationFormat>On-screen Show (4:3)</PresentationFormat>
  <Paragraphs>50</Paragraphs>
  <Slides>6</Slides>
  <Notes>4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ＭＳ Ｐゴシック</vt:lpstr>
      <vt:lpstr>Arial</vt:lpstr>
      <vt:lpstr>Calibri</vt:lpstr>
      <vt:lpstr>Lucida Grande</vt:lpstr>
      <vt:lpstr>Times New Roman</vt:lpstr>
      <vt:lpstr>Office Theme</vt:lpstr>
      <vt:lpstr>ATMO 170A1 Online  Heavy Rain Flash Flooding     </vt:lpstr>
      <vt:lpstr>PowerPoint Presentation</vt:lpstr>
      <vt:lpstr>Flooding Boulder, CO Sept 9-15, 2013</vt:lpstr>
      <vt:lpstr>WHEN STREETS OR ARROYOS FLOOD DON’T TRY TO CROSS THEM!!</vt:lpstr>
      <vt:lpstr>PowerPoint Presentation</vt:lpstr>
      <vt:lpstr>Summary: Flash Flooding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Mullen</dc:creator>
  <cp:lastModifiedBy>Steven L Mullen</cp:lastModifiedBy>
  <cp:revision>289</cp:revision>
  <dcterms:created xsi:type="dcterms:W3CDTF">2012-11-06T06:59:15Z</dcterms:created>
  <dcterms:modified xsi:type="dcterms:W3CDTF">2019-03-25T22:02:15Z</dcterms:modified>
</cp:coreProperties>
</file>