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405" r:id="rId2"/>
    <p:sldId id="413" r:id="rId3"/>
    <p:sldId id="264" r:id="rId4"/>
    <p:sldId id="418" r:id="rId5"/>
    <p:sldId id="265" r:id="rId6"/>
    <p:sldId id="417" r:id="rId7"/>
    <p:sldId id="367" r:id="rId8"/>
    <p:sldId id="416" r:id="rId9"/>
    <p:sldId id="40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>
          <p15:clr>
            <a:srgbClr val="A4A3A4"/>
          </p15:clr>
        </p15:guide>
        <p15:guide id="2" pos="27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1E5A86"/>
    <a:srgbClr val="D9D9DC"/>
    <a:srgbClr val="D4D4D0"/>
    <a:srgbClr val="D9D9D9"/>
    <a:srgbClr val="D5D5D5"/>
    <a:srgbClr val="8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672" autoAdjust="0"/>
    <p:restoredTop sz="90276" autoAdjust="0"/>
  </p:normalViewPr>
  <p:slideViewPr>
    <p:cSldViewPr snapToGrid="0" snapToObjects="1">
      <p:cViewPr>
        <p:scale>
          <a:sx n="100" d="100"/>
          <a:sy n="100" d="100"/>
        </p:scale>
        <p:origin x="-1208" y="-80"/>
      </p:cViewPr>
      <p:guideLst>
        <p:guide orient="horz" pos="2172"/>
        <p:guide pos="27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0DB4F-0B76-A142-ADD4-D2B1D5170E0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F5D1B-FAC6-F64F-8671-59BD27EDF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6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510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491FC-A854-1A4E-901B-A621CE385B15}" type="slidenum">
              <a:rPr lang="en-US">
                <a:latin typeface="Times New Roman" pitchFamily="-84" charset="0"/>
              </a:rPr>
              <a:pPr/>
              <a:t>2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809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077DA-94B4-5F45-B2EB-4D8CEFD96B57}" type="slidenum">
              <a:rPr lang="en-US">
                <a:latin typeface="Times New Roman" pitchFamily="-84" charset="0"/>
              </a:rPr>
              <a:pPr/>
              <a:t>3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419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077DA-94B4-5F45-B2EB-4D8CEFD96B57}" type="slidenum">
              <a:rPr lang="en-US">
                <a:latin typeface="Times New Roman" pitchFamily="-84" charset="0"/>
              </a:rPr>
              <a:pPr/>
              <a:t>4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Hail formation requires</a:t>
            </a:r>
          </a:p>
          <a:p>
            <a:r>
              <a:rPr lang="en-US" sz="1400" dirty="0" smtClean="0"/>
              <a:t>	Strong, tilted</a:t>
            </a:r>
            <a:r>
              <a:rPr lang="en-US" sz="1400" baseline="0" dirty="0" smtClean="0"/>
              <a:t> updraft.</a:t>
            </a:r>
          </a:p>
          <a:p>
            <a:endParaRPr lang="en-US" sz="1400" baseline="0" dirty="0" smtClean="0"/>
          </a:p>
          <a:p>
            <a:r>
              <a:rPr lang="en-US" sz="1400" baseline="0" dirty="0" smtClean="0"/>
              <a:t>An ice embryo falls and grows, rises and grows, falls again and grows</a:t>
            </a:r>
            <a:r>
              <a:rPr lang="mr-IN" sz="1400" baseline="0" dirty="0" smtClean="0"/>
              <a:t>…</a:t>
            </a:r>
            <a:r>
              <a:rPr lang="en-US" sz="1400" baseline="0" dirty="0" smtClean="0"/>
              <a:t>growing with each cycle.</a:t>
            </a:r>
          </a:p>
          <a:p>
            <a:r>
              <a:rPr lang="en-US" sz="1400" baseline="0" dirty="0" smtClean="0"/>
              <a:t>Vertical cycling can repeat multiple times, until the hailstone can no longer be supported by the updraft.</a:t>
            </a:r>
          </a:p>
          <a:p>
            <a:r>
              <a:rPr lang="en-US" sz="1400" baseline="0" dirty="0" smtClean="0"/>
              <a:t>Baseball size hail (~3”) requires ~80 mph updraft. See table to the right.</a:t>
            </a:r>
          </a:p>
          <a:p>
            <a:r>
              <a:rPr lang="en-US" sz="1400" baseline="0" dirty="0" smtClean="0"/>
              <a:t>Hail poses a major economic threat to agriculture and transportation.</a:t>
            </a:r>
          </a:p>
          <a:p>
            <a:r>
              <a:rPr lang="en-US" sz="1400" baseline="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56064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0D9E99-9053-6243-8EEB-D7456385E1D2}" type="slidenum">
              <a:rPr lang="en-US">
                <a:latin typeface="Times New Roman" pitchFamily="-84" charset="0"/>
              </a:rPr>
              <a:pPr/>
              <a:t>5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71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0D9E99-9053-6243-8EEB-D7456385E1D2}" type="slidenum">
              <a:rPr lang="en-US">
                <a:latin typeface="Times New Roman" pitchFamily="-84" charset="0"/>
              </a:rPr>
              <a:pPr/>
              <a:t>6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60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3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9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3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6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4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7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0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9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9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4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8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nws.noaa.gov/om/hazstats.shtm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://www.physicalgeography.net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awww.weather.gov/jetstream/hail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://climate.ok.gov/index.php/climate/map/1.00_inch_hail_days_1986_2015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.xml"/><Relationship Id="rId7" Type="http://schemas.openxmlformats.org/officeDocument/2006/relationships/hyperlink" Target="http://4.bp.blogspot.com/_G3R4xrEhSpE/S6ygRaLsFqI/AAAAAAAABPU/ecPutpzJV7Q/s400/HailStormDamage.jpg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hyperlink" Target="http://realneo.us/system/files/images/100408_hail_hits_jogger.jpg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hyperlink" Target="http://www.agry.purdue.edu/ext/corn/news/articles.01/Images/Hail_P8200015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hyperlink" Target="https://en.wikipedia.org/wiki/October_2010_Arizona_tornado_outbreak" TargetMode="External"/><Relationship Id="rId4" Type="http://schemas.openxmlformats.org/officeDocument/2006/relationships/hyperlink" Target="https://www.youtube.com/watch?v=DuMX9AM9Br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00" y="583202"/>
            <a:ext cx="9144000" cy="5978769"/>
          </a:xfrm>
          <a:prstGeom prst="rect">
            <a:avLst/>
          </a:prstGeom>
        </p:spPr>
      </p:pic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58800" y="571500"/>
            <a:ext cx="7899400" cy="615128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Online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Hail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endParaRPr lang="en-US" b="1" dirty="0" smtClean="0">
              <a:solidFill>
                <a:srgbClr val="FFC600"/>
              </a:solidFill>
              <a:effectLst>
                <a:outerShdw blurRad="50800" dist="38100" dir="18900000" algn="bl" rotWithShape="0">
                  <a:prstClr val="black">
                    <a:alpha val="70000"/>
                  </a:prstClr>
                </a:outerShdw>
              </a:effectLst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9341" y="6506882"/>
            <a:ext cx="4383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00FFFF"/>
                </a:solidFill>
              </a:rPr>
              <a:t>Image credit: Lightning over Tucson AZ John </a:t>
            </a:r>
            <a:r>
              <a:rPr lang="en-US" sz="1400" dirty="0" err="1">
                <a:solidFill>
                  <a:srgbClr val="00FFFF"/>
                </a:solidFill>
              </a:rPr>
              <a:t>Forrey</a:t>
            </a:r>
            <a:r>
              <a:rPr lang="en-US" sz="1400" dirty="0">
                <a:solidFill>
                  <a:srgbClr val="00FFFF"/>
                </a:solidFill>
              </a:rPr>
              <a:t> photo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268701" y="2648261"/>
            <a:ext cx="295656" cy="598977"/>
            <a:chOff x="7670254" y="385201"/>
            <a:chExt cx="381000" cy="771878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7694066" y="642356"/>
              <a:ext cx="0" cy="491490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7670254" y="639554"/>
              <a:ext cx="381000" cy="0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7798576" y="647492"/>
              <a:ext cx="228865" cy="255975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7814451" y="879654"/>
              <a:ext cx="199760" cy="277425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Isosceles Triangle 12"/>
            <p:cNvSpPr>
              <a:spLocks/>
            </p:cNvSpPr>
            <p:nvPr/>
          </p:nvSpPr>
          <p:spPr>
            <a:xfrm>
              <a:off x="7742547" y="385201"/>
              <a:ext cx="235670" cy="176753"/>
            </a:xfrm>
            <a:prstGeom prst="triangl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6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1"/>
    </mc:Choice>
    <mc:Fallback xmlns="">
      <p:transition xmlns:p14="http://schemas.microsoft.com/office/powerpoint/2010/main" spd="slow" advTm="9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b="5332"/>
          <a:stretch/>
        </p:blipFill>
        <p:spPr>
          <a:xfrm>
            <a:off x="12700" y="0"/>
            <a:ext cx="9144000" cy="650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55067" y="6488668"/>
            <a:ext cx="458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http://www.nws.noaa.gov/om/hazstats.shtml</a:t>
            </a:r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574801" y="1771340"/>
            <a:ext cx="30844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00FFFF"/>
                </a:solidFill>
              </a:rPr>
              <a:t>Hail-</a:t>
            </a:r>
            <a:r>
              <a:rPr lang="en-US" dirty="0" smtClean="0">
                <a:solidFill>
                  <a:srgbClr val="00FFFF"/>
                </a:solidFill>
              </a:rPr>
              <a:t>Fatalities are </a:t>
            </a:r>
            <a:r>
              <a:rPr lang="en-US" dirty="0">
                <a:solidFill>
                  <a:srgbClr val="00FFFF"/>
                </a:solidFill>
              </a:rPr>
              <a:t>rare but </a:t>
            </a:r>
            <a:r>
              <a:rPr lang="en-US" dirty="0" smtClean="0">
                <a:solidFill>
                  <a:srgbClr val="00FFFF"/>
                </a:solidFill>
              </a:rPr>
              <a:t>crop damage can be catastrophic</a:t>
            </a:r>
            <a:endParaRPr lang="en-US" dirty="0">
              <a:solidFill>
                <a:srgbClr val="00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089383" y="1663743"/>
            <a:ext cx="3948287" cy="869597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FFFF"/>
              </a:solidFill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46"/>
    </mc:Choice>
    <mc:Fallback xmlns="">
      <p:transition xmlns:p14="http://schemas.microsoft.com/office/powerpoint/2010/main" spd="slow" advTm="330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56633" y="228600"/>
            <a:ext cx="5001567" cy="350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776929" y="1650875"/>
            <a:ext cx="15526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/>
              <a:t>Cycles </a:t>
            </a:r>
            <a:r>
              <a:rPr lang="en-US" sz="1600" b="1" dirty="0"/>
              <a:t>of Uplift and </a:t>
            </a:r>
            <a:r>
              <a:rPr lang="en-US" sz="1600" b="1" dirty="0" smtClean="0"/>
              <a:t>Falling Back into </a:t>
            </a:r>
            <a:r>
              <a:rPr lang="en-US" sz="1600" b="1" dirty="0"/>
              <a:t>Updraft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197599" y="3437007"/>
            <a:ext cx="222844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>
                <a:hlinkClick r:id="rId6"/>
              </a:rPr>
              <a:t>http://www.physicalgeography.net</a:t>
            </a:r>
            <a:endParaRPr lang="en-US" sz="1100" dirty="0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3061" y="259500"/>
            <a:ext cx="2685255" cy="1007925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Hail</a:t>
            </a:r>
          </a:p>
        </p:txBody>
      </p:sp>
      <p:sp>
        <p:nvSpPr>
          <p:cNvPr id="161797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569175" y="3931235"/>
            <a:ext cx="4856871" cy="243446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ce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particles are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repeatedly cycled inside thunderstorm</a:t>
            </a:r>
            <a:endParaRPr lang="en-US" sz="28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Size related to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updraft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speed</a:t>
            </a:r>
            <a:r>
              <a:rPr lang="en-US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  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3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”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hail -&gt; 100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mph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fall speed</a:t>
            </a:r>
            <a:endParaRPr lang="en-US" sz="28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Hail poses a major economic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threat to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agriculture</a:t>
            </a:r>
            <a:endParaRPr lang="en-US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41661" y="228600"/>
            <a:ext cx="2547938" cy="6399213"/>
            <a:chOff x="241661" y="228600"/>
            <a:chExt cx="2547938" cy="6399213"/>
          </a:xfrm>
        </p:grpSpPr>
        <p:pic>
          <p:nvPicPr>
            <p:cNvPr id="161795" name="Picture 8" descr="~AUT006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41661" y="228600"/>
              <a:ext cx="2547938" cy="6399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1796" name="Text Box 9"/>
            <p:cNvSpPr txBox="1">
              <a:spLocks noChangeArrowheads="1"/>
            </p:cNvSpPr>
            <p:nvPr/>
          </p:nvSpPr>
          <p:spPr bwMode="auto">
            <a:xfrm>
              <a:off x="332106" y="6248400"/>
              <a:ext cx="2438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000000"/>
                  </a:solidFill>
                </a:rPr>
                <a:t>Williams, The Weather Book</a:t>
              </a:r>
            </a:p>
          </p:txBody>
        </p:sp>
        <p:sp>
          <p:nvSpPr>
            <p:cNvPr id="161798" name="Text Box 11"/>
            <p:cNvSpPr txBox="1">
              <a:spLocks noChangeArrowheads="1"/>
            </p:cNvSpPr>
            <p:nvPr/>
          </p:nvSpPr>
          <p:spPr bwMode="auto">
            <a:xfrm>
              <a:off x="601230" y="5105400"/>
              <a:ext cx="914400" cy="540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600" dirty="0">
                  <a:solidFill>
                    <a:srgbClr val="000000"/>
                  </a:solidFill>
                </a:rPr>
                <a:t>3”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000000"/>
                  </a:solidFill>
                </a:rPr>
                <a:t>100 mph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1799" name="Text Box 12"/>
            <p:cNvSpPr txBox="1">
              <a:spLocks noChangeArrowheads="1"/>
            </p:cNvSpPr>
            <p:nvPr/>
          </p:nvSpPr>
          <p:spPr bwMode="auto">
            <a:xfrm>
              <a:off x="601230" y="2732088"/>
              <a:ext cx="914400" cy="540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600" dirty="0">
                  <a:solidFill>
                    <a:srgbClr val="000000"/>
                  </a:solidFill>
                </a:rPr>
                <a:t>2”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 dirty="0">
                  <a:solidFill>
                    <a:srgbClr val="000000"/>
                  </a:solidFill>
                </a:rPr>
                <a:t>56 mph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1800" name="Text Box 13"/>
            <p:cNvSpPr txBox="1">
              <a:spLocks noChangeArrowheads="1"/>
            </p:cNvSpPr>
            <p:nvPr/>
          </p:nvSpPr>
          <p:spPr bwMode="auto">
            <a:xfrm>
              <a:off x="601230" y="1219200"/>
              <a:ext cx="914400" cy="540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600" dirty="0">
                  <a:solidFill>
                    <a:srgbClr val="000000"/>
                  </a:solidFill>
                </a:rPr>
                <a:t>3/4”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 dirty="0">
                  <a:solidFill>
                    <a:srgbClr val="000000"/>
                  </a:solidFill>
                </a:rPr>
                <a:t>37 mph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1801" name="Text Box 14"/>
            <p:cNvSpPr txBox="1">
              <a:spLocks noChangeArrowheads="1"/>
            </p:cNvSpPr>
            <p:nvPr/>
          </p:nvSpPr>
          <p:spPr bwMode="auto">
            <a:xfrm>
              <a:off x="601230" y="304800"/>
              <a:ext cx="914400" cy="540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600" dirty="0">
                  <a:solidFill>
                    <a:srgbClr val="000000"/>
                  </a:solidFill>
                </a:rPr>
                <a:t>1/2”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 dirty="0">
                  <a:solidFill>
                    <a:srgbClr val="000000"/>
                  </a:solidFill>
                </a:rPr>
                <a:t>22 mph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115733" y="489373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88"/>
    </mc:Choice>
    <mc:Fallback xmlns="">
      <p:transition xmlns:p14="http://schemas.microsoft.com/office/powerpoint/2010/main" spd="slow" advTm="66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461" y="438113"/>
            <a:ext cx="5740400" cy="3060351"/>
          </a:xfrm>
          <a:prstGeom prst="rect">
            <a:avLst/>
          </a:prstGeom>
        </p:spPr>
      </p:pic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79345" y="361913"/>
            <a:ext cx="2685255" cy="10079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Hail</a:t>
            </a:r>
            <a:br>
              <a:rPr lang="en-US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</a:b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 pitchFamily="-84" charset="-128"/>
                <a:cs typeface="Arial"/>
              </a:rPr>
              <a:t>Formation</a:t>
            </a:r>
            <a:endParaRPr lang="en-US" b="1" dirty="0">
              <a:solidFill>
                <a:srgbClr val="000000"/>
              </a:solidFill>
              <a:latin typeface="Arial"/>
              <a:ea typeface="ＭＳ Ｐゴシック" pitchFamily="-84" charset="-128"/>
              <a:cs typeface="Arial"/>
            </a:endParaRPr>
          </a:p>
        </p:txBody>
      </p:sp>
      <p:sp>
        <p:nvSpPr>
          <p:cNvPr id="161797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81000" y="3658770"/>
            <a:ext cx="5448300" cy="311033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Requires strong, tilted updraft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Ice may make multiple vertical loops inside thunderstorm</a:t>
            </a:r>
            <a:endParaRPr lang="en-US" sz="28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Size related to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updraft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speed</a:t>
            </a:r>
            <a:r>
              <a:rPr lang="en-US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     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3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”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hail -&gt;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8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0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mph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fall speed</a:t>
            </a:r>
            <a:endParaRPr lang="en-US" sz="2800" b="1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Hail poses a major economic </a:t>
            </a:r>
            <a:r>
              <a:rPr lang="en-US" sz="28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threat to </a:t>
            </a:r>
            <a:r>
              <a:rPr lang="en-US" sz="28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agriculture</a:t>
            </a:r>
            <a:endParaRPr lang="en-US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5733" y="489373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3728" y="1614630"/>
            <a:ext cx="2932833" cy="42781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29300" y="6020150"/>
            <a:ext cx="332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Table </a:t>
            </a:r>
            <a:r>
              <a:rPr lang="en-US" sz="1400" dirty="0" err="1" smtClean="0"/>
              <a:t>Credit</a:t>
            </a:r>
            <a:r>
              <a:rPr lang="en-US" sz="1400" dirty="0" err="1" smtClean="0">
                <a:hlinkClick r:id="rId7"/>
              </a:rPr>
              <a:t>https</a:t>
            </a:r>
            <a:r>
              <a:rPr lang="en-US" sz="1400" dirty="0" smtClean="0">
                <a:hlinkClick r:id="rId7"/>
              </a:rPr>
              <a:t>://awww.weather.gov/jetstream/hail</a:t>
            </a:r>
            <a:r>
              <a:rPr lang="en-US" sz="1400" dirty="0" smtClean="0"/>
              <a:t> </a:t>
            </a:r>
          </a:p>
        </p:txBody>
      </p: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111"/>
    </mc:Choice>
    <mc:Fallback xmlns="">
      <p:transition xmlns:p14="http://schemas.microsoft.com/office/powerpoint/2010/main" spd="slow" advTm="108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29"/>
          <a:stretch>
            <a:fillRect/>
          </a:stretch>
        </p:blipFill>
        <p:spPr bwMode="auto">
          <a:xfrm>
            <a:off x="1295400" y="1496400"/>
            <a:ext cx="647700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Annual Average Days with Hail</a:t>
            </a:r>
          </a:p>
        </p:txBody>
      </p:sp>
      <p:sp>
        <p:nvSpPr>
          <p:cNvPr id="167940" name="Text Box 5"/>
          <p:cNvSpPr txBox="1">
            <a:spLocks noChangeArrowheads="1"/>
          </p:cNvSpPr>
          <p:nvPr/>
        </p:nvSpPr>
        <p:spPr bwMode="auto">
          <a:xfrm>
            <a:off x="1219200" y="5385775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/>
              <a:t>Ahrens, Fig 10.27 </a:t>
            </a:r>
            <a:r>
              <a:rPr lang="en-US" sz="1400" b="1" i="1"/>
              <a:t>Met. Today</a:t>
            </a:r>
            <a:endParaRPr lang="en-US" sz="1400" b="1"/>
          </a:p>
        </p:txBody>
      </p:sp>
      <p:sp>
        <p:nvSpPr>
          <p:cNvPr id="167941" name="Text Box 6"/>
          <p:cNvSpPr txBox="1">
            <a:spLocks noChangeArrowheads="1"/>
          </p:cNvSpPr>
          <p:nvPr/>
        </p:nvSpPr>
        <p:spPr bwMode="auto">
          <a:xfrm>
            <a:off x="1714500" y="5763600"/>
            <a:ext cx="5562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Maxima: </a:t>
            </a:r>
            <a:r>
              <a:rPr lang="en-US" sz="2400" b="1" dirty="0" smtClean="0">
                <a:solidFill>
                  <a:srgbClr val="000000"/>
                </a:solidFill>
              </a:rPr>
              <a:t>High Plains and </a:t>
            </a:r>
            <a:r>
              <a:rPr lang="en-US" sz="2400" b="1" dirty="0">
                <a:solidFill>
                  <a:srgbClr val="000000"/>
                </a:solidFill>
              </a:rPr>
              <a:t>Four Corners 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r>
              <a:rPr lang="en-US" sz="2400" b="1" dirty="0" smtClean="0">
                <a:solidFill>
                  <a:srgbClr val="000000"/>
                </a:solidFill>
              </a:rPr>
              <a:t>Hail </a:t>
            </a:r>
            <a:r>
              <a:rPr lang="en-US" sz="2400" b="1" dirty="0">
                <a:solidFill>
                  <a:srgbClr val="000000"/>
                </a:solidFill>
              </a:rPr>
              <a:t>preferentially occurs over </a:t>
            </a:r>
            <a:r>
              <a:rPr lang="en-US" sz="2400" b="1" dirty="0">
                <a:solidFill>
                  <a:srgbClr val="FF0000"/>
                </a:solidFill>
              </a:rPr>
              <a:t>high terrain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94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-Inch_Hai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952500"/>
            <a:ext cx="6984187" cy="5168189"/>
          </a:xfrm>
          <a:prstGeom prst="rect">
            <a:avLst/>
          </a:prstGeom>
        </p:spPr>
      </p:pic>
      <p:sp>
        <p:nvSpPr>
          <p:cNvPr id="167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7462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Annual </a:t>
            </a:r>
            <a:r>
              <a:rPr lang="en-US" sz="4000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Number of Hail &gt;1” Days</a:t>
            </a:r>
            <a:endParaRPr lang="en-US" sz="40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67940" name="Text Box 5"/>
          <p:cNvSpPr txBox="1">
            <a:spLocks noChangeArrowheads="1"/>
          </p:cNvSpPr>
          <p:nvPr/>
        </p:nvSpPr>
        <p:spPr bwMode="auto">
          <a:xfrm>
            <a:off x="1117600" y="4815250"/>
            <a:ext cx="5867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hlinkClick r:id="rId6"/>
              </a:rPr>
              <a:t>Credits: NOAA/NWS Storm Prediction Center</a:t>
            </a:r>
            <a:endParaRPr lang="en-US" sz="1400" b="1" dirty="0" smtClean="0"/>
          </a:p>
          <a:p>
            <a:pPr algn="ctr">
              <a:spcBef>
                <a:spcPct val="50000"/>
              </a:spcBef>
            </a:pPr>
            <a:r>
              <a:rPr lang="en-US" sz="1200" b="1" dirty="0">
                <a:hlinkClick r:id="rId6"/>
              </a:rPr>
              <a:t>http://</a:t>
            </a:r>
            <a:r>
              <a:rPr lang="en-US" sz="1200" b="1" dirty="0" err="1">
                <a:hlinkClick r:id="rId6"/>
              </a:rPr>
              <a:t>climate.ok.gov</a:t>
            </a:r>
            <a:r>
              <a:rPr lang="en-US" sz="1200" b="1" dirty="0">
                <a:hlinkClick r:id="rId6"/>
              </a:rPr>
              <a:t>/</a:t>
            </a:r>
            <a:r>
              <a:rPr lang="en-US" sz="1200" b="1" dirty="0" err="1">
                <a:hlinkClick r:id="rId6"/>
              </a:rPr>
              <a:t>index.php</a:t>
            </a:r>
            <a:r>
              <a:rPr lang="en-US" sz="1200" b="1" dirty="0">
                <a:hlinkClick r:id="rId6"/>
              </a:rPr>
              <a:t>/climate/map/1.00_inch_hail_days_1986_2015</a:t>
            </a:r>
            <a:endParaRPr lang="en-US" sz="1200" b="1" dirty="0"/>
          </a:p>
        </p:txBody>
      </p:sp>
      <p:sp>
        <p:nvSpPr>
          <p:cNvPr id="167941" name="Text Box 6"/>
          <p:cNvSpPr txBox="1">
            <a:spLocks noChangeArrowheads="1"/>
          </p:cNvSpPr>
          <p:nvPr/>
        </p:nvSpPr>
        <p:spPr bwMode="auto">
          <a:xfrm>
            <a:off x="1245060" y="6094115"/>
            <a:ext cx="64948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000000"/>
                </a:solidFill>
              </a:rPr>
              <a:t>Maximum Occurrence Southern Plains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2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89"/>
    </mc:Choice>
    <mc:Fallback xmlns="">
      <p:transition xmlns:p14="http://schemas.microsoft.com/office/powerpoint/2010/main" spd="slow" advTm="36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06" y="229815"/>
            <a:ext cx="4345380" cy="1143000"/>
          </a:xfrm>
        </p:spPr>
        <p:txBody>
          <a:bodyPr/>
          <a:lstStyle/>
          <a:p>
            <a:r>
              <a:rPr lang="en-US" dirty="0" smtClean="0"/>
              <a:t>Hail Damage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08538" y="1463051"/>
            <a:ext cx="4445273" cy="4857235"/>
            <a:chOff x="2567248" y="571500"/>
            <a:chExt cx="4445273" cy="485723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8099" y="571500"/>
              <a:ext cx="2795270" cy="418786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567248" y="4751627"/>
              <a:ext cx="444527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Jogger who encountered hail … allegedly</a:t>
              </a:r>
            </a:p>
            <a:p>
              <a:pPr algn="ctr"/>
              <a:endParaRPr lang="en-US" sz="1000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endParaRPr>
            </a:p>
            <a:p>
              <a:pPr algn="ctr"/>
              <a:r>
                <a:rPr lang="en-US" sz="1000" dirty="0" smtClean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5"/>
                </a:rPr>
                <a:t>http</a:t>
              </a:r>
              <a:r>
                <a:rPr lang="en-US" sz="1000" dirty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5"/>
                </a:rPr>
                <a:t>://</a:t>
              </a:r>
              <a:r>
                <a:rPr lang="en-US" sz="1000" dirty="0" err="1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5"/>
                </a:rPr>
                <a:t>realneo.us</a:t>
              </a:r>
              <a:r>
                <a:rPr lang="en-US" sz="1000" dirty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5"/>
                </a:rPr>
                <a:t>/system/files/images/100408_hail_hits_jogger.jpg</a:t>
              </a:r>
              <a:endParaRPr lang="en-US" sz="10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92178" y="3188309"/>
            <a:ext cx="3275096" cy="3632655"/>
            <a:chOff x="4942978" y="3251809"/>
            <a:chExt cx="3275096" cy="3632655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4942978" y="3251809"/>
              <a:ext cx="3204876" cy="3119732"/>
              <a:chOff x="5064246" y="2588654"/>
              <a:chExt cx="3884216" cy="367894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02774" y="2962341"/>
                <a:ext cx="3662328" cy="3305253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5064246" y="2588654"/>
                <a:ext cx="3884216" cy="43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/>
                  <a:t>Bad Day for Good Hands People</a:t>
                </a: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5006478" y="6341968"/>
              <a:ext cx="3211596" cy="54249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050" dirty="0" smtClean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7"/>
                </a:rPr>
                <a:t>http</a:t>
              </a:r>
              <a:r>
                <a:rPr lang="en-US" sz="1050" dirty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7"/>
                </a:rPr>
                <a:t>://4.bp.blogspot.com/_G3R4xrEhSpE/S6ygRaLsFqI/AAAAAAAABPU/ecPutpzJV7Q/s400/</a:t>
              </a:r>
              <a:r>
                <a:rPr lang="en-US" sz="1050" dirty="0" smtClean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7"/>
                </a:rPr>
                <a:t>HailStormDamage.jpg</a:t>
              </a:r>
              <a:endParaRPr lang="en-US" sz="105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75543" y="57710"/>
            <a:ext cx="3204881" cy="3168227"/>
            <a:chOff x="5248543" y="57710"/>
            <a:chExt cx="3204881" cy="3168227"/>
          </a:xfrm>
        </p:grpSpPr>
        <p:grpSp>
          <p:nvGrpSpPr>
            <p:cNvPr id="8" name="Group 7"/>
            <p:cNvGrpSpPr>
              <a:grpSpLocks noChangeAspect="1"/>
            </p:cNvGrpSpPr>
            <p:nvPr/>
          </p:nvGrpSpPr>
          <p:grpSpPr>
            <a:xfrm>
              <a:off x="5324744" y="57710"/>
              <a:ext cx="3019155" cy="2794649"/>
              <a:chOff x="203574" y="1022860"/>
              <a:chExt cx="3773945" cy="349331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3574" y="1497014"/>
                <a:ext cx="3773945" cy="3019156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 rot="10800000" flipH="1" flipV="1">
                <a:off x="437393" y="1022860"/>
                <a:ext cx="3319345" cy="50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/>
                  <a:t>Corn Damage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248543" y="2810439"/>
              <a:ext cx="320488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9"/>
                </a:rPr>
                <a:t>http</a:t>
              </a:r>
              <a:r>
                <a:rPr lang="en-US" sz="1050" dirty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9"/>
                </a:rPr>
                <a:t>://www.agry.purdue.edu/ext/corn/news/articles.01/Images/Hail_P8200015.</a:t>
              </a:r>
              <a:r>
                <a:rPr lang="en-US" sz="1050" dirty="0" smtClean="0">
                  <a:solidFill>
                    <a:srgbClr val="000000"/>
                  </a:solidFill>
                  <a:latin typeface="Lucida Grande"/>
                  <a:ea typeface="Lucida Grande"/>
                  <a:cs typeface="Lucida Grande"/>
                  <a:hlinkClick r:id="rId9"/>
                </a:rPr>
                <a:t>jpg</a:t>
              </a:r>
              <a:endParaRPr lang="en-US" sz="1050" dirty="0"/>
            </a:p>
          </p:txBody>
        </p:sp>
      </p:grpSp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6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77"/>
    </mc:Choice>
    <mc:Fallback xmlns="">
      <p:transition xmlns:p14="http://schemas.microsoft.com/office/powerpoint/2010/main" spd="slow" advTm="46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Severe Hailstorms Do Occur </a:t>
            </a:r>
            <a:r>
              <a:rPr lang="en-US" dirty="0"/>
              <a:t>in Arizona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59000" y="1955800"/>
            <a:ext cx="4470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Video of 2-3” hail near Scottsdale Airport in October 2010.</a:t>
            </a:r>
          </a:p>
          <a:p>
            <a:pPr algn="ctr"/>
            <a:r>
              <a:rPr lang="en-US" dirty="0" smtClean="0">
                <a:hlinkClick r:id="rId4"/>
              </a:rPr>
              <a:t>https://www.youtube.com/watch?v=DuMX9AM9BrE</a:t>
            </a:r>
            <a:endParaRPr lang="en-US" dirty="0" smtClean="0"/>
          </a:p>
          <a:p>
            <a:pPr algn="ctr"/>
            <a:endParaRPr lang="en-US" dirty="0" smtClean="0">
              <a:hlinkClick r:id="rId5"/>
            </a:endParaRPr>
          </a:p>
          <a:p>
            <a:pPr algn="ctr"/>
            <a:r>
              <a:rPr lang="en-US" dirty="0" smtClean="0">
                <a:hlinkClick r:id="rId5"/>
              </a:rPr>
              <a:t>https://en.wikipedia.org/wiki/October_2010_Arizona_tornado_outbreak</a:t>
            </a:r>
            <a:endParaRPr lang="en-US" dirty="0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1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07"/>
    </mc:Choice>
    <mc:Fallback xmlns="">
      <p:transition xmlns:p14="http://schemas.microsoft.com/office/powerpoint/2010/main" spd="slow" advTm="35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Summary: </a:t>
            </a:r>
            <a:r>
              <a:rPr lang="en-US" dirty="0" smtClean="0">
                <a:solidFill>
                  <a:srgbClr val="000000"/>
                </a:solidFill>
              </a:rPr>
              <a:t>Hail Risks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Hail </a:t>
            </a:r>
            <a:r>
              <a:rPr lang="mr-IN" sz="2800" b="1" dirty="0" smtClean="0">
                <a:solidFill>
                  <a:srgbClr val="000000"/>
                </a:solidFill>
              </a:rPr>
              <a:t>–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Ice hydrometeor. </a:t>
            </a:r>
            <a:r>
              <a:rPr lang="en-US" sz="2800" b="1" dirty="0" smtClean="0">
                <a:solidFill>
                  <a:srgbClr val="000000"/>
                </a:solidFill>
              </a:rPr>
              <a:t>Diameter can exceed 6”. </a:t>
            </a:r>
            <a:r>
              <a:rPr lang="en-US" sz="2800" b="1" dirty="0">
                <a:solidFill>
                  <a:srgbClr val="000000"/>
                </a:solidFill>
              </a:rPr>
              <a:t>Size depends on updraft speed.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Forms by the vertical cycling of ice hydrometeors inside the cumulonimbus.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Poses little risk to people if they take cover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Exposed livestock at higher risk though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Disrupts transportation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Damages cars, planes and infrastructure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Large hail can inflict major damage to crops and lead to total loss of a season’s harvest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5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37"/>
    </mc:Choice>
    <mc:Fallback xmlns="">
      <p:transition xmlns:p14="http://schemas.microsoft.com/office/powerpoint/2010/main" spd="slow" advTm="62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D7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29623</TotalTime>
  <Words>301</Words>
  <Application>Microsoft Office PowerPoint</Application>
  <PresentationFormat>On-screen Show (4:3)</PresentationFormat>
  <Paragraphs>67</Paragraphs>
  <Slides>9</Slides>
  <Notes>6</Notes>
  <HiddenSlides>2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Lucida Grande</vt:lpstr>
      <vt:lpstr>Mangal</vt:lpstr>
      <vt:lpstr>Times New Roman</vt:lpstr>
      <vt:lpstr>Office Theme</vt:lpstr>
      <vt:lpstr>ATMO 170A1 Online  Hail     </vt:lpstr>
      <vt:lpstr>PowerPoint Presentation</vt:lpstr>
      <vt:lpstr>Hail</vt:lpstr>
      <vt:lpstr>Hail Formation</vt:lpstr>
      <vt:lpstr>Annual Average Days with Hail</vt:lpstr>
      <vt:lpstr>Annual Number of Hail &gt;1” Days</vt:lpstr>
      <vt:lpstr>Hail Damage</vt:lpstr>
      <vt:lpstr>Severe Hailstorms Do Occur in Arizona</vt:lpstr>
      <vt:lpstr>Summary: Hail Risks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L Mullen</cp:lastModifiedBy>
  <cp:revision>288</cp:revision>
  <dcterms:created xsi:type="dcterms:W3CDTF">2012-11-06T06:59:15Z</dcterms:created>
  <dcterms:modified xsi:type="dcterms:W3CDTF">2019-03-25T21:27:53Z</dcterms:modified>
</cp:coreProperties>
</file>