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m4a" ContentType="audi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1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2.xml" ContentType="application/vnd.openxmlformats-officedocument.presentationml.tags+xml"/>
  <Override PartName="/ppt/notesSlides/notesSlide10.xml" ContentType="application/vnd.openxmlformats-officedocument.presentationml.notesSlide+xml"/>
  <Override PartName="/ppt/tags/tag3.xml" ContentType="application/vnd.openxmlformats-officedocument.presentationml.tags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346" r:id="rId2"/>
    <p:sldId id="261" r:id="rId3"/>
    <p:sldId id="262" r:id="rId4"/>
    <p:sldId id="404" r:id="rId5"/>
    <p:sldId id="414" r:id="rId6"/>
    <p:sldId id="303" r:id="rId7"/>
    <p:sldId id="386" r:id="rId8"/>
    <p:sldId id="305" r:id="rId9"/>
    <p:sldId id="352" r:id="rId10"/>
    <p:sldId id="353" r:id="rId11"/>
    <p:sldId id="306" r:id="rId12"/>
    <p:sldId id="307" r:id="rId13"/>
    <p:sldId id="357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72">
          <p15:clr>
            <a:srgbClr val="A4A3A4"/>
          </p15:clr>
        </p15:guide>
        <p15:guide id="2" pos="273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clrMru>
    <a:srgbClr val="1E5A86"/>
    <a:srgbClr val="D9D9DC"/>
    <a:srgbClr val="D4D4D0"/>
    <a:srgbClr val="D9D9D9"/>
    <a:srgbClr val="D5D5D5"/>
    <a:srgbClr val="80FF00"/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672" autoAdjust="0"/>
    <p:restoredTop sz="97794" autoAdjust="0"/>
  </p:normalViewPr>
  <p:slideViewPr>
    <p:cSldViewPr snapToGrid="0" snapToObjects="1">
      <p:cViewPr>
        <p:scale>
          <a:sx n="100" d="100"/>
          <a:sy n="100" d="100"/>
        </p:scale>
        <p:origin x="-1120" y="144"/>
      </p:cViewPr>
      <p:guideLst>
        <p:guide orient="horz" pos="2172"/>
        <p:guide pos="273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interSettings" Target="printerSettings/printerSettings1.bin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20DB4F-0B76-A142-ADD4-D2B1D5170E05}" type="datetimeFigureOut">
              <a:rPr lang="en-US" smtClean="0"/>
              <a:t>3/25/19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9F5D1B-FAC6-F64F-8671-59BD27EDFB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26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6823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760E370-7A31-5E4A-B9D0-A1FCD3CD8C76}" type="slidenum">
              <a:rPr lang="en-US">
                <a:latin typeface="Times New Roman" pitchFamily="-84" charset="0"/>
              </a:rPr>
              <a:pPr/>
              <a:t>2</a:t>
            </a:fld>
            <a:endParaRPr lang="en-US">
              <a:latin typeface="Times New Roman" pitchFamily="-8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89555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144322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50491FC-A854-1A4E-901B-A621CE385B15}" type="slidenum">
              <a:rPr lang="en-US">
                <a:latin typeface="Times New Roman" pitchFamily="-84" charset="0"/>
              </a:rPr>
              <a:pPr/>
              <a:t>5</a:t>
            </a:fld>
            <a:endParaRPr lang="en-US">
              <a:latin typeface="Times New Roman" pitchFamily="-8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88183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049741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91953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233340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9BEFFC9-10C4-DA45-81F9-10D502F06C06}" type="slidenum">
              <a:rPr lang="en-US"/>
              <a:pPr/>
              <a:t>9</a:t>
            </a:fld>
            <a:endParaRPr lang="en-US"/>
          </a:p>
        </p:txBody>
      </p:sp>
      <p:sp>
        <p:nvSpPr>
          <p:cNvPr id="455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556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r>
              <a:rPr lang="en-US" dirty="0" smtClean="0"/>
              <a:t>Water molecule alignment</a:t>
            </a:r>
            <a:r>
              <a:rPr lang="en-US" baseline="0" dirty="0" smtClean="0"/>
              <a:t> leads to charge polarity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32818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A943407-C282-474C-94F8-B0CEA8D7EC96}" type="slidenum">
              <a:rPr lang="en-US"/>
              <a:pPr/>
              <a:t>10</a:t>
            </a:fld>
            <a:endParaRPr lang="en-US"/>
          </a:p>
        </p:txBody>
      </p:sp>
      <p:sp>
        <p:nvSpPr>
          <p:cNvPr id="457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5773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0594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774120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83165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F29B6-7FBC-D743-83BD-5D35A8E79C6B}" type="datetimeFigureOut">
              <a:rPr lang="en-US" smtClean="0"/>
              <a:t>3/25/19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E5151-7862-124A-912B-909CA7E0B6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88380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F29B6-7FBC-D743-83BD-5D35A8E79C6B}" type="datetimeFigureOut">
              <a:rPr lang="en-US" smtClean="0"/>
              <a:t>3/25/19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E5151-7862-124A-912B-909CA7E0B6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4896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F29B6-7FBC-D743-83BD-5D35A8E79C6B}" type="datetimeFigureOut">
              <a:rPr lang="en-US" smtClean="0"/>
              <a:t>3/25/19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E5151-7862-124A-912B-909CA7E0B6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15325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F29B6-7FBC-D743-83BD-5D35A8E79C6B}" type="datetimeFigureOut">
              <a:rPr lang="en-US" smtClean="0"/>
              <a:t>3/25/19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E5151-7862-124A-912B-909CA7E0B6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42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F29B6-7FBC-D743-83BD-5D35A8E79C6B}" type="datetimeFigureOut">
              <a:rPr lang="en-US" smtClean="0"/>
              <a:t>3/25/19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E5151-7862-124A-912B-909CA7E0B6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3628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F29B6-7FBC-D743-83BD-5D35A8E79C6B}" type="datetimeFigureOut">
              <a:rPr lang="en-US" smtClean="0"/>
              <a:t>3/25/19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E5151-7862-124A-912B-909CA7E0B6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2742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F29B6-7FBC-D743-83BD-5D35A8E79C6B}" type="datetimeFigureOut">
              <a:rPr lang="en-US" smtClean="0"/>
              <a:t>3/25/19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E5151-7862-124A-912B-909CA7E0B6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7701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F29B6-7FBC-D743-83BD-5D35A8E79C6B}" type="datetimeFigureOut">
              <a:rPr lang="en-US" smtClean="0"/>
              <a:t>3/25/19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E5151-7862-124A-912B-909CA7E0B6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8000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F29B6-7FBC-D743-83BD-5D35A8E79C6B}" type="datetimeFigureOut">
              <a:rPr lang="en-US" smtClean="0"/>
              <a:t>3/25/19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E5151-7862-124A-912B-909CA7E0B6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72993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F29B6-7FBC-D743-83BD-5D35A8E79C6B}" type="datetimeFigureOut">
              <a:rPr lang="en-US" smtClean="0"/>
              <a:t>3/25/19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E5151-7862-124A-912B-909CA7E0B6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9988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F29B6-7FBC-D743-83BD-5D35A8E79C6B}" type="datetimeFigureOut">
              <a:rPr lang="en-US" smtClean="0"/>
              <a:t>3/25/19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E5151-7862-124A-912B-909CA7E0B6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7427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3F29B6-7FBC-D743-83BD-5D35A8E79C6B}" type="datetimeFigureOut">
              <a:rPr lang="en-US" smtClean="0"/>
              <a:t>3/25/19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1E5151-7862-124A-912B-909CA7E0B6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67815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Relationship Id="rId5" Type="http://schemas.openxmlformats.org/officeDocument/2006/relationships/image" Target="../media/image1.png"/><Relationship Id="rId6" Type="http://schemas.openxmlformats.org/officeDocument/2006/relationships/image" Target="../media/image2.png"/><Relationship Id="rId1" Type="http://schemas.microsoft.com/office/2007/relationships/media" Target="../media/media1.m4a"/><Relationship Id="rId2" Type="http://schemas.openxmlformats.org/officeDocument/2006/relationships/audio" Target="../media/media1.m4a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.xml"/><Relationship Id="rId5" Type="http://schemas.openxmlformats.org/officeDocument/2006/relationships/image" Target="../media/image2.png"/><Relationship Id="rId1" Type="http://schemas.microsoft.com/office/2007/relationships/media" Target="../media/media2.m4a"/><Relationship Id="rId2" Type="http://schemas.openxmlformats.org/officeDocument/2006/relationships/audio" Target="../media/media2.m4a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4" Type="http://schemas.openxmlformats.org/officeDocument/2006/relationships/image" Target="../media/image2.png"/><Relationship Id="rId1" Type="http://schemas.microsoft.com/office/2007/relationships/media" Target="../media/media3.m4a"/><Relationship Id="rId2" Type="http://schemas.openxmlformats.org/officeDocument/2006/relationships/audio" Target="../media/media3.m4a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Relationship Id="rId5" Type="http://schemas.openxmlformats.org/officeDocument/2006/relationships/image" Target="../media/image1.png"/><Relationship Id="rId6" Type="http://schemas.openxmlformats.org/officeDocument/2006/relationships/image" Target="../media/image2.png"/><Relationship Id="rId1" Type="http://schemas.microsoft.com/office/2007/relationships/media" Target="../media/media4.m4a"/><Relationship Id="rId2" Type="http://schemas.openxmlformats.org/officeDocument/2006/relationships/audio" Target="../media/media4.m4a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4" Type="http://schemas.openxmlformats.org/officeDocument/2006/relationships/notesSlide" Target="../notesSlides/notesSlide4.xml"/><Relationship Id="rId5" Type="http://schemas.openxmlformats.org/officeDocument/2006/relationships/image" Target="../media/image3.png"/><Relationship Id="rId6" Type="http://schemas.openxmlformats.org/officeDocument/2006/relationships/hyperlink" Target="http://www.nws.noaa.gov/om/hazstats.shtml" TargetMode="External"/><Relationship Id="rId7" Type="http://schemas.openxmlformats.org/officeDocument/2006/relationships/image" Target="../media/image2.png"/><Relationship Id="rId1" Type="http://schemas.microsoft.com/office/2007/relationships/media" Target="../media/media5.m4a"/><Relationship Id="rId2" Type="http://schemas.openxmlformats.org/officeDocument/2006/relationships/audio" Target="../media/media5.m4a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5.xml"/><Relationship Id="rId5" Type="http://schemas.openxmlformats.org/officeDocument/2006/relationships/image" Target="../media/image2.png"/><Relationship Id="rId1" Type="http://schemas.microsoft.com/office/2007/relationships/media" Target="../media/media6.m4a"/><Relationship Id="rId2" Type="http://schemas.openxmlformats.org/officeDocument/2006/relationships/audio" Target="../media/media6.m4a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media7.m4a"/><Relationship Id="rId4" Type="http://schemas.openxmlformats.org/officeDocument/2006/relationships/slideLayout" Target="../slideLayouts/slideLayout6.xml"/><Relationship Id="rId5" Type="http://schemas.openxmlformats.org/officeDocument/2006/relationships/notesSlide" Target="../notesSlides/notesSlide6.xml"/><Relationship Id="rId6" Type="http://schemas.openxmlformats.org/officeDocument/2006/relationships/image" Target="../media/image4.png"/><Relationship Id="rId7" Type="http://schemas.openxmlformats.org/officeDocument/2006/relationships/hyperlink" Target="http://en.wikipedia.org/wiki/Lightning_strike" TargetMode="External"/><Relationship Id="rId8" Type="http://schemas.openxmlformats.org/officeDocument/2006/relationships/image" Target="../media/image5.png"/><Relationship Id="rId9" Type="http://schemas.openxmlformats.org/officeDocument/2006/relationships/image" Target="../media/image2.png"/><Relationship Id="rId1" Type="http://schemas.openxmlformats.org/officeDocument/2006/relationships/tags" Target="../tags/tag1.xml"/><Relationship Id="rId2" Type="http://schemas.microsoft.com/office/2007/relationships/media" Target="../media/media7.m4a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7.xml"/><Relationship Id="rId5" Type="http://schemas.openxmlformats.org/officeDocument/2006/relationships/image" Target="../media/image2.png"/><Relationship Id="rId1" Type="http://schemas.microsoft.com/office/2007/relationships/media" Target="../media/media8.m4a"/><Relationship Id="rId2" Type="http://schemas.openxmlformats.org/officeDocument/2006/relationships/audio" Target="../media/media8.m4a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8.xml"/><Relationship Id="rId5" Type="http://schemas.openxmlformats.org/officeDocument/2006/relationships/image" Target="../media/image2.png"/><Relationship Id="rId1" Type="http://schemas.microsoft.com/office/2007/relationships/media" Target="../media/media9.m4a"/><Relationship Id="rId2" Type="http://schemas.openxmlformats.org/officeDocument/2006/relationships/audio" Target="../media/media9.m4a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4" Type="http://schemas.openxmlformats.org/officeDocument/2006/relationships/notesSlide" Target="../notesSlides/notesSlide9.xml"/><Relationship Id="rId5" Type="http://schemas.openxmlformats.org/officeDocument/2006/relationships/image" Target="../media/image6.jpeg"/><Relationship Id="rId6" Type="http://schemas.openxmlformats.org/officeDocument/2006/relationships/image" Target="../media/image2.png"/><Relationship Id="rId1" Type="http://schemas.microsoft.com/office/2007/relationships/media" Target="../media/media10.m4a"/><Relationship Id="rId2" Type="http://schemas.openxmlformats.org/officeDocument/2006/relationships/audio" Target="../media/media10.m4a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media11.m4a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10.xml"/><Relationship Id="rId6" Type="http://schemas.openxmlformats.org/officeDocument/2006/relationships/image" Target="../media/image7.png"/><Relationship Id="rId7" Type="http://schemas.openxmlformats.org/officeDocument/2006/relationships/image" Target="../media/image8.png"/><Relationship Id="rId8" Type="http://schemas.openxmlformats.org/officeDocument/2006/relationships/image" Target="../media/image9.png"/><Relationship Id="rId9" Type="http://schemas.openxmlformats.org/officeDocument/2006/relationships/image" Target="../media/image2.png"/><Relationship Id="rId1" Type="http://schemas.openxmlformats.org/officeDocument/2006/relationships/tags" Target="../tags/tag2.xml"/><Relationship Id="rId2" Type="http://schemas.microsoft.com/office/2007/relationships/media" Target="../media/media11.m4a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media12.m4a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11.xml"/><Relationship Id="rId6" Type="http://schemas.openxmlformats.org/officeDocument/2006/relationships/hyperlink" Target="http://gizmodo.com/watching-lightning-strike-a-building-in-super-slow-moti-1795726758" TargetMode="External"/><Relationship Id="rId7" Type="http://schemas.openxmlformats.org/officeDocument/2006/relationships/image" Target="../media/image10.png"/><Relationship Id="rId8" Type="http://schemas.openxmlformats.org/officeDocument/2006/relationships/image" Target="../media/image2.png"/><Relationship Id="rId1" Type="http://schemas.openxmlformats.org/officeDocument/2006/relationships/tags" Target="../tags/tag3.xml"/><Relationship Id="rId2" Type="http://schemas.microsoft.com/office/2007/relationships/media" Target="../media/media12.m4a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2.png"/><Relationship Id="rId1" Type="http://schemas.microsoft.com/office/2007/relationships/media" Target="../media/media13.m4a"/><Relationship Id="rId2" Type="http://schemas.openxmlformats.org/officeDocument/2006/relationships/audio" Target="../media/media13.m4a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83202"/>
            <a:ext cx="9144000" cy="5978769"/>
          </a:xfrm>
          <a:prstGeom prst="rect">
            <a:avLst/>
          </a:prstGeom>
        </p:spPr>
      </p:pic>
      <p:sp>
        <p:nvSpPr>
          <p:cNvPr id="3174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558800" y="355599"/>
            <a:ext cx="7899400" cy="5909983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C600"/>
                </a:solidFill>
                <a:effectLst>
                  <a:outerShdw blurRad="50800" dist="38100" dir="18900000" algn="bl" rotWithShape="0">
                    <a:prstClr val="black">
                      <a:alpha val="70000"/>
                    </a:prstClr>
                  </a:outerShdw>
                </a:effectLst>
                <a:ea typeface="ＭＳ Ｐゴシック" pitchFamily="-84" charset="-128"/>
                <a:cs typeface="ＭＳ Ｐゴシック" pitchFamily="-84" charset="-128"/>
              </a:rPr>
              <a:t>ATMO 170A1</a:t>
            </a:r>
            <a:br>
              <a:rPr lang="en-US" b="1" dirty="0" smtClean="0">
                <a:solidFill>
                  <a:srgbClr val="FFC600"/>
                </a:solidFill>
                <a:effectLst>
                  <a:outerShdw blurRad="50800" dist="38100" dir="18900000" algn="bl" rotWithShape="0">
                    <a:prstClr val="black">
                      <a:alpha val="70000"/>
                    </a:prstClr>
                  </a:outerShdw>
                </a:effectLst>
                <a:ea typeface="ＭＳ Ｐゴシック" pitchFamily="-84" charset="-128"/>
                <a:cs typeface="ＭＳ Ｐゴシック" pitchFamily="-84" charset="-128"/>
              </a:rPr>
            </a:br>
            <a:r>
              <a:rPr lang="en-US" b="1" dirty="0" smtClean="0">
                <a:solidFill>
                  <a:srgbClr val="FFC600"/>
                </a:solidFill>
                <a:effectLst>
                  <a:outerShdw blurRad="50800" dist="38100" dir="18900000" algn="bl" rotWithShape="0">
                    <a:prstClr val="black">
                      <a:alpha val="70000"/>
                    </a:prstClr>
                  </a:outerShdw>
                </a:effectLst>
                <a:ea typeface="ＭＳ Ｐゴシック" pitchFamily="-84" charset="-128"/>
                <a:cs typeface="ＭＳ Ｐゴシック" pitchFamily="-84" charset="-128"/>
              </a:rPr>
              <a:t>Online</a:t>
            </a:r>
            <a:r>
              <a:rPr lang="en-US" b="1" dirty="0" smtClean="0">
                <a:solidFill>
                  <a:srgbClr val="FFC600"/>
                </a:solidFill>
                <a:effectLst>
                  <a:outerShdw blurRad="50800" dist="38100" dir="18900000" algn="bl" rotWithShape="0">
                    <a:prstClr val="black">
                      <a:alpha val="70000"/>
                    </a:prstClr>
                  </a:outerShdw>
                </a:effectLst>
                <a:ea typeface="ＭＳ Ｐゴシック" pitchFamily="-84" charset="-128"/>
                <a:cs typeface="ＭＳ Ｐゴシック" pitchFamily="-84" charset="-128"/>
              </a:rPr>
              <a:t/>
            </a:r>
            <a:br>
              <a:rPr lang="en-US" b="1" dirty="0" smtClean="0">
                <a:solidFill>
                  <a:srgbClr val="FFC600"/>
                </a:solidFill>
                <a:effectLst>
                  <a:outerShdw blurRad="50800" dist="38100" dir="18900000" algn="bl" rotWithShape="0">
                    <a:prstClr val="black">
                      <a:alpha val="70000"/>
                    </a:prstClr>
                  </a:outerShdw>
                </a:effectLst>
                <a:ea typeface="ＭＳ Ｐゴシック" pitchFamily="-84" charset="-128"/>
                <a:cs typeface="ＭＳ Ｐゴシック" pitchFamily="-84" charset="-128"/>
              </a:rPr>
            </a:br>
            <a:r>
              <a:rPr lang="en-US" b="1" dirty="0" smtClean="0">
                <a:solidFill>
                  <a:srgbClr val="FFC600"/>
                </a:solidFill>
                <a:effectLst>
                  <a:outerShdw blurRad="50800" dist="38100" dir="18900000" algn="bl" rotWithShape="0">
                    <a:prstClr val="black">
                      <a:alpha val="70000"/>
                    </a:prstClr>
                  </a:outerShdw>
                </a:effectLst>
                <a:ea typeface="ＭＳ Ｐゴシック" pitchFamily="-84" charset="-128"/>
                <a:cs typeface="ＭＳ Ｐゴシック" pitchFamily="-84" charset="-128"/>
              </a:rPr>
              <a:t/>
            </a:r>
            <a:br>
              <a:rPr lang="en-US" b="1" dirty="0" smtClean="0">
                <a:solidFill>
                  <a:srgbClr val="FFC600"/>
                </a:solidFill>
                <a:effectLst>
                  <a:outerShdw blurRad="50800" dist="38100" dir="18900000" algn="bl" rotWithShape="0">
                    <a:prstClr val="black">
                      <a:alpha val="70000"/>
                    </a:prstClr>
                  </a:outerShdw>
                </a:effectLst>
                <a:ea typeface="ＭＳ Ｐゴシック" pitchFamily="-84" charset="-128"/>
                <a:cs typeface="ＭＳ Ｐゴシック" pitchFamily="-84" charset="-128"/>
              </a:rPr>
            </a:br>
            <a:r>
              <a:rPr lang="en-US" b="1" dirty="0" smtClean="0">
                <a:solidFill>
                  <a:srgbClr val="FFC600"/>
                </a:solidFill>
                <a:effectLst>
                  <a:outerShdw blurRad="50800" dist="38100" dir="18900000" algn="bl" rotWithShape="0">
                    <a:prstClr val="black">
                      <a:alpha val="70000"/>
                    </a:prstClr>
                  </a:outerShdw>
                </a:effectLst>
                <a:ea typeface="ＭＳ Ｐゴシック" pitchFamily="-84" charset="-128"/>
                <a:cs typeface="ＭＳ Ｐゴシック" pitchFamily="-84" charset="-128"/>
              </a:rPr>
              <a:t>Thunderstorm Hazards</a:t>
            </a:r>
            <a:br>
              <a:rPr lang="en-US" b="1" dirty="0" smtClean="0">
                <a:solidFill>
                  <a:srgbClr val="FFC600"/>
                </a:solidFill>
                <a:effectLst>
                  <a:outerShdw blurRad="50800" dist="38100" dir="18900000" algn="bl" rotWithShape="0">
                    <a:prstClr val="black">
                      <a:alpha val="70000"/>
                    </a:prstClr>
                  </a:outerShdw>
                </a:effectLst>
                <a:ea typeface="ＭＳ Ｐゴシック" pitchFamily="-84" charset="-128"/>
                <a:cs typeface="ＭＳ Ｐゴシック" pitchFamily="-84" charset="-128"/>
              </a:rPr>
            </a:br>
            <a:r>
              <a:rPr lang="en-US" b="1" dirty="0" smtClean="0">
                <a:solidFill>
                  <a:srgbClr val="FFC600"/>
                </a:solidFill>
                <a:effectLst>
                  <a:outerShdw blurRad="50800" dist="38100" dir="18900000" algn="bl" rotWithShape="0">
                    <a:prstClr val="black">
                      <a:alpha val="70000"/>
                    </a:prstClr>
                  </a:outerShdw>
                </a:effectLst>
                <a:ea typeface="ＭＳ Ｐゴシック" pitchFamily="-84" charset="-128"/>
                <a:cs typeface="ＭＳ Ｐゴシック" pitchFamily="-84" charset="-128"/>
              </a:rPr>
              <a:t>Lightning</a:t>
            </a:r>
            <a:br>
              <a:rPr lang="en-US" b="1" dirty="0" smtClean="0">
                <a:solidFill>
                  <a:srgbClr val="FFC600"/>
                </a:solidFill>
                <a:effectLst>
                  <a:outerShdw blurRad="50800" dist="38100" dir="18900000" algn="bl" rotWithShape="0">
                    <a:prstClr val="black">
                      <a:alpha val="70000"/>
                    </a:prstClr>
                  </a:outerShdw>
                </a:effectLst>
                <a:ea typeface="ＭＳ Ｐゴシック" pitchFamily="-84" charset="-128"/>
                <a:cs typeface="ＭＳ Ｐゴシック" pitchFamily="-84" charset="-128"/>
              </a:rPr>
            </a:br>
            <a:r>
              <a:rPr lang="en-US" b="1" dirty="0" smtClean="0">
                <a:solidFill>
                  <a:srgbClr val="FFC600"/>
                </a:solidFill>
                <a:effectLst>
                  <a:outerShdw blurRad="50800" dist="38100" dir="18900000" algn="bl" rotWithShape="0">
                    <a:prstClr val="black">
                      <a:alpha val="70000"/>
                    </a:prstClr>
                  </a:outerShdw>
                </a:effectLst>
                <a:ea typeface="ＭＳ Ｐゴシック" pitchFamily="-84" charset="-128"/>
                <a:cs typeface="ＭＳ Ｐゴシック" pitchFamily="-84" charset="-128"/>
              </a:rPr>
              <a:t>Hail</a:t>
            </a:r>
            <a:br>
              <a:rPr lang="en-US" b="1" dirty="0" smtClean="0">
                <a:solidFill>
                  <a:srgbClr val="FFC600"/>
                </a:solidFill>
                <a:effectLst>
                  <a:outerShdw blurRad="50800" dist="38100" dir="18900000" algn="bl" rotWithShape="0">
                    <a:prstClr val="black">
                      <a:alpha val="70000"/>
                    </a:prstClr>
                  </a:outerShdw>
                </a:effectLst>
                <a:ea typeface="ＭＳ Ｐゴシック" pitchFamily="-84" charset="-128"/>
                <a:cs typeface="ＭＳ Ｐゴシック" pitchFamily="-84" charset="-128"/>
              </a:rPr>
            </a:br>
            <a:r>
              <a:rPr lang="en-US" b="1" dirty="0" smtClean="0">
                <a:solidFill>
                  <a:srgbClr val="FFC600"/>
                </a:solidFill>
                <a:effectLst>
                  <a:outerShdw blurRad="50800" dist="38100" dir="18900000" algn="bl" rotWithShape="0">
                    <a:prstClr val="black">
                      <a:alpha val="70000"/>
                    </a:prstClr>
                  </a:outerShdw>
                </a:effectLst>
                <a:ea typeface="ＭＳ Ｐゴシック" pitchFamily="-84" charset="-128"/>
                <a:cs typeface="ＭＳ Ｐゴシック" pitchFamily="-84" charset="-128"/>
              </a:rPr>
              <a:t>Heavy Rain</a:t>
            </a:r>
            <a:br>
              <a:rPr lang="en-US" b="1" dirty="0" smtClean="0">
                <a:solidFill>
                  <a:srgbClr val="FFC600"/>
                </a:solidFill>
                <a:effectLst>
                  <a:outerShdw blurRad="50800" dist="38100" dir="18900000" algn="bl" rotWithShape="0">
                    <a:prstClr val="black">
                      <a:alpha val="70000"/>
                    </a:prstClr>
                  </a:outerShdw>
                </a:effectLst>
                <a:ea typeface="ＭＳ Ｐゴシック" pitchFamily="-84" charset="-128"/>
                <a:cs typeface="ＭＳ Ｐゴシック" pitchFamily="-84" charset="-128"/>
              </a:rPr>
            </a:br>
            <a:r>
              <a:rPr lang="en-US" b="1" dirty="0" smtClean="0">
                <a:solidFill>
                  <a:srgbClr val="FFC600"/>
                </a:solidFill>
                <a:effectLst>
                  <a:outerShdw blurRad="50800" dist="38100" dir="18900000" algn="bl" rotWithShape="0">
                    <a:prstClr val="black">
                      <a:alpha val="70000"/>
                    </a:prstClr>
                  </a:outerShdw>
                </a:effectLst>
                <a:ea typeface="ＭＳ Ｐゴシック" pitchFamily="-84" charset="-128"/>
                <a:cs typeface="ＭＳ Ｐゴシック" pitchFamily="-84" charset="-128"/>
              </a:rPr>
              <a:t>Winds</a:t>
            </a:r>
            <a:r>
              <a:rPr lang="en-US" b="1" dirty="0" smtClean="0">
                <a:solidFill>
                  <a:srgbClr val="FFC600"/>
                </a:solidFill>
                <a:effectLst>
                  <a:outerShdw blurRad="50800" dist="38100" dir="18900000" algn="bl" rotWithShape="0">
                    <a:prstClr val="black">
                      <a:alpha val="70000"/>
                    </a:prstClr>
                  </a:outerShdw>
                </a:effectLst>
                <a:ea typeface="ＭＳ Ｐゴシック" pitchFamily="-84" charset="-128"/>
                <a:cs typeface="ＭＳ Ｐゴシック" pitchFamily="-84" charset="-128"/>
              </a:rPr>
              <a:t/>
            </a:r>
            <a:br>
              <a:rPr lang="en-US" b="1" dirty="0" smtClean="0">
                <a:solidFill>
                  <a:srgbClr val="FFC600"/>
                </a:solidFill>
                <a:effectLst>
                  <a:outerShdw blurRad="50800" dist="38100" dir="18900000" algn="bl" rotWithShape="0">
                    <a:prstClr val="black">
                      <a:alpha val="70000"/>
                    </a:prstClr>
                  </a:outerShdw>
                </a:effectLst>
                <a:ea typeface="ＭＳ Ｐゴシック" pitchFamily="-84" charset="-128"/>
                <a:cs typeface="ＭＳ Ｐゴシック" pitchFamily="-84" charset="-128"/>
              </a:rPr>
            </a:br>
            <a:r>
              <a:rPr lang="en-US" b="1" dirty="0" smtClean="0">
                <a:solidFill>
                  <a:srgbClr val="FFC600"/>
                </a:solidFill>
                <a:effectLst>
                  <a:outerShdw blurRad="50800" dist="38100" dir="18900000" algn="bl" rotWithShape="0">
                    <a:prstClr val="black">
                      <a:alpha val="70000"/>
                    </a:prstClr>
                  </a:outerShdw>
                </a:effectLst>
                <a:ea typeface="ＭＳ Ｐゴシック" pitchFamily="-84" charset="-128"/>
                <a:cs typeface="ＭＳ Ｐゴシック" pitchFamily="-84" charset="-128"/>
              </a:rPr>
              <a:t>Tornadoes</a:t>
            </a:r>
          </a:p>
        </p:txBody>
      </p:sp>
      <p:grpSp>
        <p:nvGrpSpPr>
          <p:cNvPr id="31749" name="Group 5"/>
          <p:cNvGrpSpPr>
            <a:grpSpLocks noChangeAspect="1"/>
          </p:cNvGrpSpPr>
          <p:nvPr/>
        </p:nvGrpSpPr>
        <p:grpSpPr bwMode="auto">
          <a:xfrm>
            <a:off x="5684635" y="3161998"/>
            <a:ext cx="232410" cy="481330"/>
            <a:chOff x="3859" y="1698"/>
            <a:chExt cx="183" cy="379"/>
          </a:xfrm>
        </p:grpSpPr>
        <p:sp>
          <p:nvSpPr>
            <p:cNvPr id="31764" name="Line 6"/>
            <p:cNvSpPr>
              <a:spLocks noChangeShapeType="1"/>
            </p:cNvSpPr>
            <p:nvPr/>
          </p:nvSpPr>
          <p:spPr bwMode="auto">
            <a:xfrm flipH="1">
              <a:off x="3869" y="1698"/>
              <a:ext cx="173" cy="179"/>
            </a:xfrm>
            <a:prstGeom prst="line">
              <a:avLst/>
            </a:prstGeom>
            <a:noFill/>
            <a:ln w="38100" cmpd="sng">
              <a:solidFill>
                <a:srgbClr val="FF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765" name="Line 7"/>
            <p:cNvSpPr>
              <a:spLocks noChangeShapeType="1"/>
            </p:cNvSpPr>
            <p:nvPr/>
          </p:nvSpPr>
          <p:spPr bwMode="auto">
            <a:xfrm>
              <a:off x="3859" y="1859"/>
              <a:ext cx="175" cy="218"/>
            </a:xfrm>
            <a:prstGeom prst="line">
              <a:avLst/>
            </a:prstGeom>
            <a:noFill/>
            <a:ln w="38100" cmpd="sng">
              <a:solidFill>
                <a:srgbClr val="FF0000"/>
              </a:solidFill>
              <a:round/>
              <a:headEnd/>
              <a:tailEnd type="triangle" w="med" len="sm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1751" name="Group 13"/>
          <p:cNvGrpSpPr>
            <a:grpSpLocks noChangeAspect="1"/>
          </p:cNvGrpSpPr>
          <p:nvPr/>
        </p:nvGrpSpPr>
        <p:grpSpPr bwMode="auto">
          <a:xfrm>
            <a:off x="5879578" y="5532328"/>
            <a:ext cx="304800" cy="548640"/>
            <a:chOff x="3840" y="1920"/>
            <a:chExt cx="376" cy="625"/>
          </a:xfrm>
        </p:grpSpPr>
        <p:grpSp>
          <p:nvGrpSpPr>
            <p:cNvPr id="31752" name="Group 14"/>
            <p:cNvGrpSpPr>
              <a:grpSpLocks/>
            </p:cNvGrpSpPr>
            <p:nvPr/>
          </p:nvGrpSpPr>
          <p:grpSpPr bwMode="auto">
            <a:xfrm>
              <a:off x="4072" y="1920"/>
              <a:ext cx="144" cy="625"/>
              <a:chOff x="4072" y="1920"/>
              <a:chExt cx="144" cy="625"/>
            </a:xfrm>
          </p:grpSpPr>
          <p:sp>
            <p:nvSpPr>
              <p:cNvPr id="31757" name="Line 15"/>
              <p:cNvSpPr>
                <a:spLocks noChangeShapeType="1"/>
              </p:cNvSpPr>
              <p:nvPr/>
            </p:nvSpPr>
            <p:spPr bwMode="auto">
              <a:xfrm>
                <a:off x="4072" y="2065"/>
                <a:ext cx="0" cy="324"/>
              </a:xfrm>
              <a:prstGeom prst="line">
                <a:avLst/>
              </a:prstGeom>
              <a:noFill/>
              <a:ln w="38100" cmpd="sng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758" name="Line 16"/>
              <p:cNvSpPr>
                <a:spLocks noChangeShapeType="1"/>
              </p:cNvSpPr>
              <p:nvPr/>
            </p:nvSpPr>
            <p:spPr bwMode="auto">
              <a:xfrm flipH="1">
                <a:off x="4072" y="1920"/>
                <a:ext cx="144" cy="161"/>
              </a:xfrm>
              <a:prstGeom prst="line">
                <a:avLst/>
              </a:prstGeom>
              <a:noFill/>
              <a:ln w="38100" cmpd="sng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759" name="Line 17"/>
              <p:cNvSpPr>
                <a:spLocks noChangeShapeType="1"/>
              </p:cNvSpPr>
              <p:nvPr/>
            </p:nvSpPr>
            <p:spPr bwMode="auto">
              <a:xfrm>
                <a:off x="4072" y="2370"/>
                <a:ext cx="126" cy="175"/>
              </a:xfrm>
              <a:prstGeom prst="line">
                <a:avLst/>
              </a:prstGeom>
              <a:noFill/>
              <a:ln w="38100" cmpd="sng">
                <a:solidFill>
                  <a:srgbClr val="FF0000"/>
                </a:solidFill>
                <a:round/>
                <a:headEnd/>
                <a:tailEnd type="none" w="med" len="sm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31753" name="Group 18"/>
            <p:cNvGrpSpPr>
              <a:grpSpLocks/>
            </p:cNvGrpSpPr>
            <p:nvPr/>
          </p:nvGrpSpPr>
          <p:grpSpPr bwMode="auto">
            <a:xfrm flipH="1">
              <a:off x="3840" y="1920"/>
              <a:ext cx="144" cy="625"/>
              <a:chOff x="4072" y="1920"/>
              <a:chExt cx="144" cy="625"/>
            </a:xfrm>
          </p:grpSpPr>
          <p:sp>
            <p:nvSpPr>
              <p:cNvPr id="31754" name="Line 19"/>
              <p:cNvSpPr>
                <a:spLocks noChangeShapeType="1"/>
              </p:cNvSpPr>
              <p:nvPr/>
            </p:nvSpPr>
            <p:spPr bwMode="auto">
              <a:xfrm>
                <a:off x="4072" y="2065"/>
                <a:ext cx="0" cy="324"/>
              </a:xfrm>
              <a:prstGeom prst="line">
                <a:avLst/>
              </a:prstGeom>
              <a:noFill/>
              <a:ln w="38100" cmpd="sng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755" name="Line 20"/>
              <p:cNvSpPr>
                <a:spLocks noChangeShapeType="1"/>
              </p:cNvSpPr>
              <p:nvPr/>
            </p:nvSpPr>
            <p:spPr bwMode="auto">
              <a:xfrm flipH="1">
                <a:off x="4072" y="1920"/>
                <a:ext cx="144" cy="161"/>
              </a:xfrm>
              <a:prstGeom prst="line">
                <a:avLst/>
              </a:prstGeom>
              <a:noFill/>
              <a:ln w="38100" cmpd="sng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756" name="Line 21"/>
              <p:cNvSpPr>
                <a:spLocks noChangeShapeType="1"/>
              </p:cNvSpPr>
              <p:nvPr/>
            </p:nvSpPr>
            <p:spPr bwMode="auto">
              <a:xfrm>
                <a:off x="4072" y="2370"/>
                <a:ext cx="126" cy="175"/>
              </a:xfrm>
              <a:prstGeom prst="line">
                <a:avLst/>
              </a:prstGeom>
              <a:noFill/>
              <a:ln w="38100" cmpd="sng">
                <a:solidFill>
                  <a:srgbClr val="FF0000"/>
                </a:solidFill>
                <a:round/>
                <a:headEnd/>
                <a:tailEnd type="none" w="med" len="sm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4" name="Group 3"/>
          <p:cNvGrpSpPr>
            <a:grpSpLocks noChangeAspect="1"/>
          </p:cNvGrpSpPr>
          <p:nvPr/>
        </p:nvGrpSpPr>
        <p:grpSpPr>
          <a:xfrm>
            <a:off x="5170276" y="3638965"/>
            <a:ext cx="295656" cy="598978"/>
            <a:chOff x="7670254" y="385201"/>
            <a:chExt cx="381000" cy="771878"/>
          </a:xfrm>
        </p:grpSpPr>
        <p:sp>
          <p:nvSpPr>
            <p:cNvPr id="23" name="Line 9"/>
            <p:cNvSpPr>
              <a:spLocks noChangeShapeType="1"/>
            </p:cNvSpPr>
            <p:nvPr/>
          </p:nvSpPr>
          <p:spPr bwMode="auto">
            <a:xfrm>
              <a:off x="7694066" y="642356"/>
              <a:ext cx="0" cy="491490"/>
            </a:xfrm>
            <a:prstGeom prst="line">
              <a:avLst/>
            </a:prstGeom>
            <a:noFill/>
            <a:ln w="38100" cmpd="sng">
              <a:solidFill>
                <a:srgbClr val="FF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10"/>
            <p:cNvSpPr>
              <a:spLocks noChangeShapeType="1"/>
            </p:cNvSpPr>
            <p:nvPr/>
          </p:nvSpPr>
          <p:spPr bwMode="auto">
            <a:xfrm>
              <a:off x="7670254" y="639554"/>
              <a:ext cx="381000" cy="0"/>
            </a:xfrm>
            <a:prstGeom prst="line">
              <a:avLst/>
            </a:prstGeom>
            <a:noFill/>
            <a:ln w="38100" cmpd="sng">
              <a:solidFill>
                <a:srgbClr val="FF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11"/>
            <p:cNvSpPr>
              <a:spLocks noChangeShapeType="1"/>
            </p:cNvSpPr>
            <p:nvPr/>
          </p:nvSpPr>
          <p:spPr bwMode="auto">
            <a:xfrm flipH="1">
              <a:off x="7798576" y="647492"/>
              <a:ext cx="228865" cy="255975"/>
            </a:xfrm>
            <a:prstGeom prst="line">
              <a:avLst/>
            </a:prstGeom>
            <a:noFill/>
            <a:ln w="38100" cmpd="sng">
              <a:solidFill>
                <a:srgbClr val="FF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12"/>
            <p:cNvSpPr>
              <a:spLocks noChangeShapeType="1"/>
            </p:cNvSpPr>
            <p:nvPr/>
          </p:nvSpPr>
          <p:spPr bwMode="auto">
            <a:xfrm>
              <a:off x="7814451" y="879654"/>
              <a:ext cx="199760" cy="277425"/>
            </a:xfrm>
            <a:prstGeom prst="line">
              <a:avLst/>
            </a:prstGeom>
            <a:noFill/>
            <a:ln w="38100" cmpd="sng">
              <a:solidFill>
                <a:srgbClr val="FF0000"/>
              </a:solidFill>
              <a:round/>
              <a:headEnd/>
              <a:tailEnd type="triangle" w="med" len="sm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" name="Isosceles Triangle 2"/>
            <p:cNvSpPr>
              <a:spLocks/>
            </p:cNvSpPr>
            <p:nvPr/>
          </p:nvSpPr>
          <p:spPr>
            <a:xfrm>
              <a:off x="7742547" y="385201"/>
              <a:ext cx="235670" cy="176753"/>
            </a:xfrm>
            <a:prstGeom prst="triangle">
              <a:avLst/>
            </a:prstGeom>
            <a:noFill/>
            <a:ln w="38100" cmpd="sng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6" name="Group 15"/>
          <p:cNvGrpSpPr>
            <a:grpSpLocks noChangeAspect="1"/>
          </p:cNvGrpSpPr>
          <p:nvPr/>
        </p:nvGrpSpPr>
        <p:grpSpPr>
          <a:xfrm rot="2992388">
            <a:off x="5327959" y="5026685"/>
            <a:ext cx="467539" cy="204788"/>
            <a:chOff x="5982901" y="4673600"/>
            <a:chExt cx="623395" cy="273050"/>
          </a:xfrm>
        </p:grpSpPr>
        <p:sp>
          <p:nvSpPr>
            <p:cNvPr id="6" name="Right Triangle 5"/>
            <p:cNvSpPr/>
            <p:nvPr/>
          </p:nvSpPr>
          <p:spPr>
            <a:xfrm>
              <a:off x="5989250" y="4673600"/>
              <a:ext cx="173477" cy="269215"/>
            </a:xfrm>
            <a:prstGeom prst="rtTriangle">
              <a:avLst/>
            </a:prstGeom>
            <a:solidFill>
              <a:srgbClr val="FF0000"/>
            </a:solidFill>
            <a:ln w="38100" cmpd="sng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" name="Straight Connector 9"/>
            <p:cNvCxnSpPr/>
            <p:nvPr/>
          </p:nvCxnSpPr>
          <p:spPr>
            <a:xfrm>
              <a:off x="5982901" y="4946650"/>
              <a:ext cx="623395" cy="0"/>
            </a:xfrm>
            <a:prstGeom prst="line">
              <a:avLst/>
            </a:prstGeom>
            <a:solidFill>
              <a:srgbClr val="FF0000"/>
            </a:solidFill>
            <a:ln w="38100" cmpd="sng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flipH="1" flipV="1">
              <a:off x="6309303" y="4796511"/>
              <a:ext cx="6350" cy="146304"/>
            </a:xfrm>
            <a:prstGeom prst="line">
              <a:avLst/>
            </a:prstGeom>
            <a:ln w="38100" cmpd="sng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flipH="1" flipV="1">
              <a:off x="6219472" y="4681270"/>
              <a:ext cx="6350" cy="265380"/>
            </a:xfrm>
            <a:prstGeom prst="line">
              <a:avLst/>
            </a:prstGeom>
            <a:ln w="38100" cmpd="sng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TextBox 4"/>
          <p:cNvSpPr txBox="1"/>
          <p:nvPr/>
        </p:nvSpPr>
        <p:spPr>
          <a:xfrm>
            <a:off x="5217071" y="6532282"/>
            <a:ext cx="37838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solidFill>
                  <a:srgbClr val="00FFFF"/>
                </a:solidFill>
              </a:rPr>
              <a:t>Image credit: Lightning over Tucson AZ John </a:t>
            </a:r>
            <a:r>
              <a:rPr lang="en-US" sz="1200" dirty="0" err="1">
                <a:solidFill>
                  <a:srgbClr val="00FFFF"/>
                </a:solidFill>
              </a:rPr>
              <a:t>Forrey</a:t>
            </a:r>
            <a:r>
              <a:rPr lang="en-US" sz="1200" dirty="0">
                <a:solidFill>
                  <a:srgbClr val="00FFFF"/>
                </a:solidFill>
              </a:rPr>
              <a:t> photo</a:t>
            </a:r>
          </a:p>
        </p:txBody>
      </p:sp>
      <p:grpSp>
        <p:nvGrpSpPr>
          <p:cNvPr id="34" name="Group 33"/>
          <p:cNvGrpSpPr/>
          <p:nvPr/>
        </p:nvGrpSpPr>
        <p:grpSpPr>
          <a:xfrm>
            <a:off x="6934200" y="2324100"/>
            <a:ext cx="549275" cy="662849"/>
            <a:chOff x="7308850" y="2536825"/>
            <a:chExt cx="549275" cy="662849"/>
          </a:xfrm>
        </p:grpSpPr>
        <p:grpSp>
          <p:nvGrpSpPr>
            <p:cNvPr id="35" name="Group 34"/>
            <p:cNvGrpSpPr>
              <a:grpSpLocks noChangeAspect="1"/>
            </p:cNvGrpSpPr>
            <p:nvPr/>
          </p:nvGrpSpPr>
          <p:grpSpPr>
            <a:xfrm>
              <a:off x="7418796" y="2808510"/>
              <a:ext cx="333212" cy="391164"/>
              <a:chOff x="6181418" y="1320800"/>
              <a:chExt cx="1110705" cy="1303879"/>
            </a:xfrm>
          </p:grpSpPr>
          <p:sp>
            <p:nvSpPr>
              <p:cNvPr id="37" name="Line 1028"/>
              <p:cNvSpPr>
                <a:spLocks noChangeShapeType="1"/>
              </p:cNvSpPr>
              <p:nvPr/>
            </p:nvSpPr>
            <p:spPr bwMode="auto">
              <a:xfrm>
                <a:off x="6245138" y="1344520"/>
                <a:ext cx="0" cy="1280159"/>
              </a:xfrm>
              <a:prstGeom prst="line">
                <a:avLst/>
              </a:prstGeom>
              <a:noFill/>
              <a:ln w="38100" cmpd="sng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000">
                  <a:solidFill>
                    <a:srgbClr val="000000"/>
                  </a:solidFill>
                  <a:latin typeface="Times New Roman" pitchFamily="-84" charset="0"/>
                </a:endParaRPr>
              </a:p>
            </p:txBody>
          </p:sp>
          <p:sp>
            <p:nvSpPr>
              <p:cNvPr id="38" name="Line 1029"/>
              <p:cNvSpPr>
                <a:spLocks noChangeShapeType="1"/>
              </p:cNvSpPr>
              <p:nvPr/>
            </p:nvSpPr>
            <p:spPr bwMode="auto">
              <a:xfrm>
                <a:off x="6181418" y="1335238"/>
                <a:ext cx="1031656" cy="0"/>
              </a:xfrm>
              <a:prstGeom prst="line">
                <a:avLst/>
              </a:prstGeom>
              <a:noFill/>
              <a:ln w="38100" cmpd="sng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000">
                  <a:solidFill>
                    <a:srgbClr val="000000"/>
                  </a:solidFill>
                  <a:latin typeface="Times New Roman" pitchFamily="-84" charset="0"/>
                </a:endParaRPr>
              </a:p>
            </p:txBody>
          </p:sp>
          <p:sp>
            <p:nvSpPr>
              <p:cNvPr id="39" name="Line 1030"/>
              <p:cNvSpPr>
                <a:spLocks noChangeShapeType="1"/>
              </p:cNvSpPr>
              <p:nvPr/>
            </p:nvSpPr>
            <p:spPr bwMode="auto">
              <a:xfrm flipH="1">
                <a:off x="6836361" y="1320800"/>
                <a:ext cx="376350" cy="338253"/>
              </a:xfrm>
              <a:prstGeom prst="line">
                <a:avLst/>
              </a:prstGeom>
              <a:noFill/>
              <a:ln w="38100" cmpd="sng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000">
                  <a:solidFill>
                    <a:srgbClr val="000000"/>
                  </a:solidFill>
                  <a:latin typeface="Times New Roman" pitchFamily="-84" charset="0"/>
                </a:endParaRPr>
              </a:p>
            </p:txBody>
          </p:sp>
          <p:sp>
            <p:nvSpPr>
              <p:cNvPr id="47" name="Line 1031"/>
              <p:cNvSpPr>
                <a:spLocks noChangeShapeType="1"/>
              </p:cNvSpPr>
              <p:nvPr/>
            </p:nvSpPr>
            <p:spPr bwMode="auto">
              <a:xfrm flipH="1">
                <a:off x="6746164" y="2053436"/>
                <a:ext cx="496443" cy="561006"/>
              </a:xfrm>
              <a:prstGeom prst="line">
                <a:avLst/>
              </a:prstGeom>
              <a:noFill/>
              <a:ln w="38100" cmpd="sng">
                <a:solidFill>
                  <a:srgbClr val="FF0000"/>
                </a:solidFill>
                <a:round/>
                <a:headEnd/>
                <a:tailEnd type="triangle" w="lg" len="med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000">
                  <a:solidFill>
                    <a:srgbClr val="000000"/>
                  </a:solidFill>
                  <a:latin typeface="Times New Roman" pitchFamily="-84" charset="0"/>
                </a:endParaRPr>
              </a:p>
            </p:txBody>
          </p:sp>
          <p:sp>
            <p:nvSpPr>
              <p:cNvPr id="48" name="Line 1030"/>
              <p:cNvSpPr>
                <a:spLocks noChangeShapeType="1"/>
              </p:cNvSpPr>
              <p:nvPr/>
            </p:nvSpPr>
            <p:spPr bwMode="auto">
              <a:xfrm flipH="1" flipV="1">
                <a:off x="6870754" y="1616723"/>
                <a:ext cx="421369" cy="474543"/>
              </a:xfrm>
              <a:prstGeom prst="line">
                <a:avLst/>
              </a:prstGeom>
              <a:noFill/>
              <a:ln w="38100" cmpd="sng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000">
                  <a:solidFill>
                    <a:srgbClr val="000000"/>
                  </a:solidFill>
                  <a:latin typeface="Times New Roman" pitchFamily="-84" charset="0"/>
                </a:endParaRPr>
              </a:p>
            </p:txBody>
          </p:sp>
        </p:grpSp>
        <p:sp>
          <p:nvSpPr>
            <p:cNvPr id="36" name="TextBox 35"/>
            <p:cNvSpPr txBox="1"/>
            <p:nvPr/>
          </p:nvSpPr>
          <p:spPr>
            <a:xfrm>
              <a:off x="7308850" y="2536825"/>
              <a:ext cx="54927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rgbClr val="FF0000"/>
                  </a:solidFill>
                </a:rPr>
                <a:t>●</a:t>
              </a:r>
              <a:r>
                <a:rPr lang="en-US" sz="1200" b="1" dirty="0" smtClean="0">
                  <a:solidFill>
                    <a:srgbClr val="FF0000"/>
                  </a:solidFill>
                </a:rPr>
                <a:t>/</a:t>
              </a:r>
              <a:r>
                <a:rPr lang="en-US" sz="1100" dirty="0" smtClean="0">
                  <a:solidFill>
                    <a:srgbClr val="FF0000"/>
                  </a:solidFill>
                </a:rPr>
                <a:t>✽</a:t>
              </a:r>
              <a:endParaRPr lang="en-US" sz="1400" dirty="0">
                <a:solidFill>
                  <a:srgbClr val="FF0000"/>
                </a:solidFill>
              </a:endParaRPr>
            </a:p>
          </p:txBody>
        </p:sp>
      </p:grpSp>
      <p:pic>
        <p:nvPicPr>
          <p:cNvPr id="7" name="Sound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5802491" y="4128475"/>
            <a:ext cx="669746" cy="830997"/>
            <a:chOff x="5888216" y="4451199"/>
            <a:chExt cx="669746" cy="830997"/>
          </a:xfrm>
        </p:grpSpPr>
        <p:grpSp>
          <p:nvGrpSpPr>
            <p:cNvPr id="40" name="Group 39"/>
            <p:cNvGrpSpPr>
              <a:grpSpLocks noChangeAspect="1"/>
            </p:cNvGrpSpPr>
            <p:nvPr/>
          </p:nvGrpSpPr>
          <p:grpSpPr>
            <a:xfrm>
              <a:off x="5888216" y="4765417"/>
              <a:ext cx="295656" cy="401600"/>
              <a:chOff x="7670254" y="639554"/>
              <a:chExt cx="381000" cy="517525"/>
            </a:xfrm>
          </p:grpSpPr>
          <p:sp>
            <p:nvSpPr>
              <p:cNvPr id="41" name="Line 9"/>
              <p:cNvSpPr>
                <a:spLocks noChangeShapeType="1"/>
              </p:cNvSpPr>
              <p:nvPr/>
            </p:nvSpPr>
            <p:spPr bwMode="auto">
              <a:xfrm>
                <a:off x="7694066" y="642356"/>
                <a:ext cx="0" cy="491490"/>
              </a:xfrm>
              <a:prstGeom prst="line">
                <a:avLst/>
              </a:prstGeom>
              <a:noFill/>
              <a:ln w="38100" cmpd="sng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" name="Line 10"/>
              <p:cNvSpPr>
                <a:spLocks noChangeShapeType="1"/>
              </p:cNvSpPr>
              <p:nvPr/>
            </p:nvSpPr>
            <p:spPr bwMode="auto">
              <a:xfrm>
                <a:off x="7670254" y="639554"/>
                <a:ext cx="381000" cy="0"/>
              </a:xfrm>
              <a:prstGeom prst="line">
                <a:avLst/>
              </a:prstGeom>
              <a:noFill/>
              <a:ln w="38100" cmpd="sng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" name="Line 11"/>
              <p:cNvSpPr>
                <a:spLocks noChangeShapeType="1"/>
              </p:cNvSpPr>
              <p:nvPr/>
            </p:nvSpPr>
            <p:spPr bwMode="auto">
              <a:xfrm flipH="1">
                <a:off x="7798576" y="647492"/>
                <a:ext cx="228865" cy="255975"/>
              </a:xfrm>
              <a:prstGeom prst="line">
                <a:avLst/>
              </a:prstGeom>
              <a:noFill/>
              <a:ln w="38100" cmpd="sng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" name="Line 12"/>
              <p:cNvSpPr>
                <a:spLocks noChangeShapeType="1"/>
              </p:cNvSpPr>
              <p:nvPr/>
            </p:nvSpPr>
            <p:spPr bwMode="auto">
              <a:xfrm>
                <a:off x="7814451" y="879654"/>
                <a:ext cx="199760" cy="277425"/>
              </a:xfrm>
              <a:prstGeom prst="line">
                <a:avLst/>
              </a:prstGeom>
              <a:noFill/>
              <a:ln w="38100" cmpd="sng">
                <a:solidFill>
                  <a:srgbClr val="FF0000"/>
                </a:solidFill>
                <a:round/>
                <a:headEnd/>
                <a:tailEnd type="triangle" w="med" len="sm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8" name="TextBox 7"/>
            <p:cNvSpPr txBox="1"/>
            <p:nvPr/>
          </p:nvSpPr>
          <p:spPr>
            <a:xfrm>
              <a:off x="6082272" y="4451199"/>
              <a:ext cx="39472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dirty="0" smtClean="0">
                  <a:solidFill>
                    <a:srgbClr val="FF0000"/>
                  </a:solidFill>
                </a:rPr>
                <a:t>]</a:t>
              </a:r>
              <a:endParaRPr lang="en-US" sz="4800" b="1" dirty="0">
                <a:solidFill>
                  <a:srgbClr val="FF0000"/>
                </a:solidFill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248400" y="4471767"/>
              <a:ext cx="309562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400" b="1" dirty="0" smtClean="0">
                  <a:solidFill>
                    <a:srgbClr val="FF0000"/>
                  </a:solidFill>
                </a:rPr>
                <a:t>:</a:t>
              </a:r>
              <a:endParaRPr lang="en-US" sz="4400" b="1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76103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921"/>
    </mc:Choice>
    <mc:Fallback xmlns="">
      <p:transition xmlns:p14="http://schemas.microsoft.com/office/powerpoint/2010/main" spd="slow" advTm="11921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Thunderstorm Hazards</a:t>
            </a:r>
            <a:endParaRPr lang="en-US" dirty="0">
              <a:solidFill>
                <a:schemeClr val="tx1"/>
              </a:solidFill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156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09338" y="1600200"/>
            <a:ext cx="7577462" cy="4525963"/>
          </a:xfrm>
        </p:spPr>
        <p:txBody>
          <a:bodyPr/>
          <a:lstStyle/>
          <a:p>
            <a:r>
              <a:rPr lang="en-US" sz="2800" b="1" dirty="0" smtClean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Lightning</a:t>
            </a:r>
            <a:endParaRPr lang="en-US" sz="2800" b="1" dirty="0">
              <a:solidFill>
                <a:schemeClr val="tx1"/>
              </a:solidFill>
              <a:ea typeface="ＭＳ Ｐゴシック" pitchFamily="-84" charset="-128"/>
              <a:cs typeface="ＭＳ Ｐゴシック" pitchFamily="-84" charset="-128"/>
            </a:endParaRPr>
          </a:p>
          <a:p>
            <a:r>
              <a:rPr lang="en-US" sz="2800" b="1" dirty="0" smtClean="0">
                <a:ea typeface="ＭＳ Ｐゴシック" pitchFamily="-84" charset="-128"/>
                <a:cs typeface="ＭＳ Ｐゴシック" pitchFamily="-84" charset="-128"/>
              </a:rPr>
              <a:t>Hail</a:t>
            </a:r>
          </a:p>
          <a:p>
            <a:r>
              <a:rPr lang="en-US" sz="2800" b="1" dirty="0" smtClean="0">
                <a:ea typeface="ＭＳ Ｐゴシック" pitchFamily="-84" charset="-128"/>
                <a:cs typeface="ＭＳ Ｐゴシック" pitchFamily="-84" charset="-128"/>
              </a:rPr>
              <a:t>Heavy </a:t>
            </a:r>
            <a:r>
              <a:rPr lang="en-US" sz="2800" b="1" dirty="0">
                <a:ea typeface="ＭＳ Ｐゴシック" pitchFamily="-84" charset="-128"/>
                <a:cs typeface="ＭＳ Ｐゴシック" pitchFamily="-84" charset="-128"/>
              </a:rPr>
              <a:t>Rain &amp; Flash </a:t>
            </a:r>
            <a:r>
              <a:rPr lang="en-US" sz="2800" b="1" dirty="0" smtClean="0">
                <a:ea typeface="ＭＳ Ｐゴシック" pitchFamily="-84" charset="-128"/>
                <a:cs typeface="ＭＳ Ｐゴシック" pitchFamily="-84" charset="-128"/>
              </a:rPr>
              <a:t>Flooding</a:t>
            </a:r>
            <a:endParaRPr lang="en-US" sz="2800" b="1" dirty="0" smtClean="0">
              <a:solidFill>
                <a:schemeClr val="tx1"/>
              </a:solidFill>
              <a:ea typeface="ＭＳ Ｐゴシック" pitchFamily="-84" charset="-128"/>
              <a:cs typeface="ＭＳ Ｐゴシック" pitchFamily="-84" charset="-128"/>
            </a:endParaRPr>
          </a:p>
          <a:p>
            <a:r>
              <a:rPr lang="en-US" sz="2800" b="1" dirty="0" smtClean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Microburst </a:t>
            </a:r>
            <a:r>
              <a:rPr lang="en-US" sz="2800" b="1" dirty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Winds (aircraft very vulnerable)</a:t>
            </a:r>
          </a:p>
          <a:p>
            <a:r>
              <a:rPr lang="en-US" sz="2800" b="1" dirty="0" smtClean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Tornadoes</a:t>
            </a:r>
          </a:p>
          <a:p>
            <a:r>
              <a:rPr lang="en-US" sz="2800" b="1" dirty="0" smtClean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Turbulence and Icing (aviation)</a:t>
            </a:r>
          </a:p>
          <a:p>
            <a:r>
              <a:rPr lang="en-US" sz="2800" b="1" dirty="0" smtClean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Visibility</a:t>
            </a:r>
            <a:endParaRPr lang="en-US" sz="2800" b="1" dirty="0">
              <a:solidFill>
                <a:schemeClr val="tx1"/>
              </a:solidFill>
              <a:ea typeface="ＭＳ Ｐゴシック" pitchFamily="-84" charset="-128"/>
              <a:cs typeface="ＭＳ Ｐゴシック" pitchFamily="-84" charset="-128"/>
            </a:endParaRPr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8215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209"/>
    </mc:Choice>
    <mc:Fallback xmlns="">
      <p:transition xmlns:p14="http://schemas.microsoft.com/office/powerpoint/2010/main" spd="slow" advTm="24209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219200"/>
            <a:ext cx="7772400" cy="1143000"/>
          </a:xfrm>
        </p:spPr>
        <p:txBody>
          <a:bodyPr/>
          <a:lstStyle/>
          <a:p>
            <a:r>
              <a:rPr lang="en-US" dirty="0">
                <a:ea typeface="ＭＳ Ｐゴシック" pitchFamily="-84" charset="-128"/>
                <a:cs typeface="ＭＳ Ｐゴシック" pitchFamily="-84" charset="-128"/>
              </a:rPr>
              <a:t>Thunderstorm Hazards</a:t>
            </a:r>
          </a:p>
        </p:txBody>
      </p:sp>
      <p:sp>
        <p:nvSpPr>
          <p:cNvPr id="1587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21880" y="3200400"/>
            <a:ext cx="6656028" cy="1752600"/>
          </a:xfrm>
        </p:spPr>
        <p:txBody>
          <a:bodyPr/>
          <a:lstStyle/>
          <a:p>
            <a: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  <a:ea typeface="ＭＳ Ｐゴシック" pitchFamily="-84" charset="-128"/>
                <a:cs typeface="ＭＳ Ｐゴシック" pitchFamily="-84" charset="-128"/>
              </a:rPr>
              <a:t>Lets examine more closely </a:t>
            </a:r>
            <a:r>
              <a:rPr lang="en-US" sz="360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ＭＳ Ｐゴシック" pitchFamily="-84" charset="-128"/>
                <a:cs typeface="ＭＳ Ｐゴシック" pitchFamily="-84" charset="-128"/>
              </a:rPr>
              <a:t>a few of the hazards </a:t>
            </a:r>
            <a: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  <a:ea typeface="ＭＳ Ｐゴシック" pitchFamily="-84" charset="-128"/>
                <a:cs typeface="ＭＳ Ｐゴシック" pitchFamily="-84" charset="-128"/>
              </a:rPr>
              <a:t>associated with </a:t>
            </a:r>
            <a:r>
              <a:rPr lang="en-US" sz="360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ＭＳ Ｐゴシック" pitchFamily="-84" charset="-128"/>
                <a:cs typeface="ＭＳ Ｐゴシック" pitchFamily="-84" charset="-128"/>
              </a:rPr>
              <a:t>(usually severe) thunderstorms</a:t>
            </a:r>
            <a:endParaRPr lang="en-US" sz="3600" dirty="0">
              <a:solidFill>
                <a:schemeClr val="tx1">
                  <a:lumMod val="75000"/>
                  <a:lumOff val="25000"/>
                </a:schemeClr>
              </a:solidFill>
              <a:ea typeface="ＭＳ Ｐゴシック" pitchFamily="-84" charset="-128"/>
              <a:cs typeface="ＭＳ Ｐゴシック" pitchFamily="-84" charset="-128"/>
            </a:endParaRPr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95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214"/>
    </mc:Choice>
    <mc:Fallback xmlns="">
      <p:transition xmlns:p14="http://schemas.microsoft.com/office/powerpoint/2010/main" spd="slow" advTm="10214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2700" y="583202"/>
            <a:ext cx="9144000" cy="597876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739341" y="6506882"/>
            <a:ext cx="43836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solidFill>
                  <a:srgbClr val="00FFFF"/>
                </a:solidFill>
              </a:rPr>
              <a:t>Image credit: Lightning over Tucson AZ John </a:t>
            </a:r>
            <a:r>
              <a:rPr lang="en-US" sz="1400" dirty="0" err="1">
                <a:solidFill>
                  <a:srgbClr val="00FFFF"/>
                </a:solidFill>
              </a:rPr>
              <a:t>Forrey</a:t>
            </a:r>
            <a:r>
              <a:rPr lang="en-US" sz="1400" dirty="0">
                <a:solidFill>
                  <a:srgbClr val="00FFFF"/>
                </a:solidFill>
              </a:rPr>
              <a:t> photo</a:t>
            </a:r>
          </a:p>
        </p:txBody>
      </p:sp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  <p:sp>
        <p:nvSpPr>
          <p:cNvPr id="42" name="Rectangle 3"/>
          <p:cNvSpPr>
            <a:spLocks noGrp="1" noChangeArrowheads="1"/>
          </p:cNvSpPr>
          <p:nvPr>
            <p:ph type="ctrTitle"/>
          </p:nvPr>
        </p:nvSpPr>
        <p:spPr>
          <a:xfrm>
            <a:off x="558800" y="355599"/>
            <a:ext cx="7899400" cy="5909983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FFC600"/>
                </a:solidFill>
                <a:effectLst>
                  <a:outerShdw blurRad="50800" dist="38100" dir="18900000" algn="bl" rotWithShape="0">
                    <a:prstClr val="black">
                      <a:alpha val="70000"/>
                    </a:prstClr>
                  </a:outerShdw>
                </a:effectLst>
                <a:ea typeface="ＭＳ Ｐゴシック" pitchFamily="-84" charset="-128"/>
                <a:cs typeface="ＭＳ Ｐゴシック" pitchFamily="-84" charset="-128"/>
              </a:rPr>
              <a:t>ATMO 170A1</a:t>
            </a:r>
            <a:br>
              <a:rPr lang="en-US" b="1" dirty="0" smtClean="0">
                <a:solidFill>
                  <a:srgbClr val="FFC600"/>
                </a:solidFill>
                <a:effectLst>
                  <a:outerShdw blurRad="50800" dist="38100" dir="18900000" algn="bl" rotWithShape="0">
                    <a:prstClr val="black">
                      <a:alpha val="70000"/>
                    </a:prstClr>
                  </a:outerShdw>
                </a:effectLst>
                <a:ea typeface="ＭＳ Ｐゴシック" pitchFamily="-84" charset="-128"/>
                <a:cs typeface="ＭＳ Ｐゴシック" pitchFamily="-84" charset="-128"/>
              </a:rPr>
            </a:br>
            <a:r>
              <a:rPr lang="en-US" b="1" dirty="0" smtClean="0">
                <a:solidFill>
                  <a:srgbClr val="FFC600"/>
                </a:solidFill>
                <a:effectLst>
                  <a:outerShdw blurRad="50800" dist="38100" dir="18900000" algn="bl" rotWithShape="0">
                    <a:prstClr val="black">
                      <a:alpha val="70000"/>
                    </a:prstClr>
                  </a:outerShdw>
                </a:effectLst>
                <a:ea typeface="ＭＳ Ｐゴシック" pitchFamily="-84" charset="-128"/>
                <a:cs typeface="ＭＳ Ｐゴシック" pitchFamily="-84" charset="-128"/>
              </a:rPr>
              <a:t>Online</a:t>
            </a:r>
            <a:br>
              <a:rPr lang="en-US" b="1" dirty="0" smtClean="0">
                <a:solidFill>
                  <a:srgbClr val="FFC600"/>
                </a:solidFill>
                <a:effectLst>
                  <a:outerShdw blurRad="50800" dist="38100" dir="18900000" algn="bl" rotWithShape="0">
                    <a:prstClr val="black">
                      <a:alpha val="70000"/>
                    </a:prstClr>
                  </a:outerShdw>
                </a:effectLst>
                <a:ea typeface="ＭＳ Ｐゴシック" pitchFamily="-84" charset="-128"/>
                <a:cs typeface="ＭＳ Ｐゴシック" pitchFamily="-84" charset="-128"/>
              </a:rPr>
            </a:br>
            <a:r>
              <a:rPr lang="en-US" sz="4000" b="1" dirty="0" smtClean="0">
                <a:solidFill>
                  <a:srgbClr val="FFC600"/>
                </a:solidFill>
                <a:effectLst>
                  <a:outerShdw blurRad="50800" dist="38100" dir="18900000" algn="bl" rotWithShape="0">
                    <a:prstClr val="black">
                      <a:alpha val="70000"/>
                    </a:prstClr>
                  </a:outerShdw>
                </a:effectLst>
                <a:ea typeface="ＭＳ Ｐゴシック" pitchFamily="-84" charset="-128"/>
                <a:cs typeface="ＭＳ Ｐゴシック" pitchFamily="-84" charset="-128"/>
              </a:rPr>
              <a:t>H&amp;P §11.3</a:t>
            </a:r>
            <a:r>
              <a:rPr lang="en-US" b="1" dirty="0" smtClean="0">
                <a:solidFill>
                  <a:srgbClr val="FFC600"/>
                </a:solidFill>
                <a:effectLst>
                  <a:outerShdw blurRad="50800" dist="38100" dir="18900000" algn="bl" rotWithShape="0">
                    <a:prstClr val="black">
                      <a:alpha val="70000"/>
                    </a:prstClr>
                  </a:outerShdw>
                </a:effectLst>
                <a:ea typeface="ＭＳ Ｐゴシック" pitchFamily="-84" charset="-128"/>
                <a:cs typeface="ＭＳ Ｐゴシック" pitchFamily="-84" charset="-128"/>
              </a:rPr>
              <a:t/>
            </a:r>
            <a:br>
              <a:rPr lang="en-US" b="1" dirty="0" smtClean="0">
                <a:solidFill>
                  <a:srgbClr val="FFC600"/>
                </a:solidFill>
                <a:effectLst>
                  <a:outerShdw blurRad="50800" dist="38100" dir="18900000" algn="bl" rotWithShape="0">
                    <a:prstClr val="black">
                      <a:alpha val="70000"/>
                    </a:prstClr>
                  </a:outerShdw>
                </a:effectLst>
                <a:ea typeface="ＭＳ Ｐゴシック" pitchFamily="-84" charset="-128"/>
                <a:cs typeface="ＭＳ Ｐゴシック" pitchFamily="-84" charset="-128"/>
              </a:rPr>
            </a:br>
            <a:r>
              <a:rPr lang="en-US" b="1" dirty="0" smtClean="0">
                <a:solidFill>
                  <a:srgbClr val="FFC600"/>
                </a:solidFill>
                <a:effectLst>
                  <a:outerShdw blurRad="50800" dist="38100" dir="18900000" algn="bl" rotWithShape="0">
                    <a:prstClr val="black">
                      <a:alpha val="70000"/>
                    </a:prstClr>
                  </a:outerShdw>
                </a:effectLst>
                <a:ea typeface="ＭＳ Ｐゴシック" pitchFamily="-84" charset="-128"/>
                <a:cs typeface="ＭＳ Ｐゴシック" pitchFamily="-84" charset="-128"/>
              </a:rPr>
              <a:t/>
            </a:r>
            <a:br>
              <a:rPr lang="en-US" b="1" dirty="0" smtClean="0">
                <a:solidFill>
                  <a:srgbClr val="FFC600"/>
                </a:solidFill>
                <a:effectLst>
                  <a:outerShdw blurRad="50800" dist="38100" dir="18900000" algn="bl" rotWithShape="0">
                    <a:prstClr val="black">
                      <a:alpha val="70000"/>
                    </a:prstClr>
                  </a:outerShdw>
                </a:effectLst>
                <a:ea typeface="ＭＳ Ｐゴシック" pitchFamily="-84" charset="-128"/>
                <a:cs typeface="ＭＳ Ｐゴシック" pitchFamily="-84" charset="-128"/>
              </a:rPr>
            </a:br>
            <a:r>
              <a:rPr lang="en-US" b="1" dirty="0" smtClean="0">
                <a:solidFill>
                  <a:srgbClr val="FFC600"/>
                </a:solidFill>
                <a:effectLst>
                  <a:outerShdw blurRad="50800" dist="38100" dir="18900000" algn="bl" rotWithShape="0">
                    <a:prstClr val="black">
                      <a:alpha val="70000"/>
                    </a:prstClr>
                  </a:outerShdw>
                </a:effectLst>
                <a:ea typeface="ＭＳ Ｐゴシック" pitchFamily="-84" charset="-128"/>
                <a:cs typeface="ＭＳ Ｐゴシック" pitchFamily="-84" charset="-128"/>
              </a:rPr>
              <a:t>Lightning</a:t>
            </a:r>
            <a:br>
              <a:rPr lang="en-US" b="1" dirty="0" smtClean="0">
                <a:solidFill>
                  <a:srgbClr val="FFC600"/>
                </a:solidFill>
                <a:effectLst>
                  <a:outerShdw blurRad="50800" dist="38100" dir="18900000" algn="bl" rotWithShape="0">
                    <a:prstClr val="black">
                      <a:alpha val="70000"/>
                    </a:prstClr>
                  </a:outerShdw>
                </a:effectLst>
                <a:ea typeface="ＭＳ Ｐゴシック" pitchFamily="-84" charset="-128"/>
                <a:cs typeface="ＭＳ Ｐゴシック" pitchFamily="-84" charset="-128"/>
              </a:rPr>
            </a:br>
            <a:endParaRPr lang="en-US" b="1" dirty="0" smtClean="0">
              <a:solidFill>
                <a:srgbClr val="FFC600"/>
              </a:solidFill>
              <a:effectLst>
                <a:outerShdw blurRad="50800" dist="38100" dir="18900000" algn="bl" rotWithShape="0">
                  <a:prstClr val="black">
                    <a:alpha val="70000"/>
                  </a:prstClr>
                </a:outerShdw>
              </a:effectLst>
              <a:ea typeface="ＭＳ Ｐゴシック" pitchFamily="-84" charset="-128"/>
              <a:cs typeface="ＭＳ Ｐゴシック" pitchFamily="-84" charset="-128"/>
            </a:endParaRPr>
          </a:p>
        </p:txBody>
      </p:sp>
      <p:grpSp>
        <p:nvGrpSpPr>
          <p:cNvPr id="66" name="Group 65"/>
          <p:cNvGrpSpPr/>
          <p:nvPr/>
        </p:nvGrpSpPr>
        <p:grpSpPr>
          <a:xfrm>
            <a:off x="5747037" y="3929524"/>
            <a:ext cx="549275" cy="662849"/>
            <a:chOff x="7308850" y="2536825"/>
            <a:chExt cx="549275" cy="662849"/>
          </a:xfrm>
        </p:grpSpPr>
        <p:grpSp>
          <p:nvGrpSpPr>
            <p:cNvPr id="67" name="Group 66"/>
            <p:cNvGrpSpPr>
              <a:grpSpLocks noChangeAspect="1"/>
            </p:cNvGrpSpPr>
            <p:nvPr/>
          </p:nvGrpSpPr>
          <p:grpSpPr>
            <a:xfrm>
              <a:off x="7418796" y="2808510"/>
              <a:ext cx="333212" cy="391164"/>
              <a:chOff x="6181418" y="1320800"/>
              <a:chExt cx="1110705" cy="1303879"/>
            </a:xfrm>
          </p:grpSpPr>
          <p:sp>
            <p:nvSpPr>
              <p:cNvPr id="69" name="Line 1028"/>
              <p:cNvSpPr>
                <a:spLocks noChangeShapeType="1"/>
              </p:cNvSpPr>
              <p:nvPr/>
            </p:nvSpPr>
            <p:spPr bwMode="auto">
              <a:xfrm>
                <a:off x="6245138" y="1344520"/>
                <a:ext cx="0" cy="1280159"/>
              </a:xfrm>
              <a:prstGeom prst="line">
                <a:avLst/>
              </a:prstGeom>
              <a:noFill/>
              <a:ln w="38100" cmpd="sng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000">
                  <a:solidFill>
                    <a:srgbClr val="000000"/>
                  </a:solidFill>
                  <a:latin typeface="Times New Roman" pitchFamily="-84" charset="0"/>
                </a:endParaRPr>
              </a:p>
            </p:txBody>
          </p:sp>
          <p:sp>
            <p:nvSpPr>
              <p:cNvPr id="70" name="Line 1029"/>
              <p:cNvSpPr>
                <a:spLocks noChangeShapeType="1"/>
              </p:cNvSpPr>
              <p:nvPr/>
            </p:nvSpPr>
            <p:spPr bwMode="auto">
              <a:xfrm>
                <a:off x="6181418" y="1335238"/>
                <a:ext cx="1031656" cy="0"/>
              </a:xfrm>
              <a:prstGeom prst="line">
                <a:avLst/>
              </a:prstGeom>
              <a:noFill/>
              <a:ln w="38100" cmpd="sng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000">
                  <a:solidFill>
                    <a:srgbClr val="000000"/>
                  </a:solidFill>
                  <a:latin typeface="Times New Roman" pitchFamily="-84" charset="0"/>
                </a:endParaRPr>
              </a:p>
            </p:txBody>
          </p:sp>
          <p:sp>
            <p:nvSpPr>
              <p:cNvPr id="71" name="Line 1030"/>
              <p:cNvSpPr>
                <a:spLocks noChangeShapeType="1"/>
              </p:cNvSpPr>
              <p:nvPr/>
            </p:nvSpPr>
            <p:spPr bwMode="auto">
              <a:xfrm flipH="1">
                <a:off x="6836361" y="1320800"/>
                <a:ext cx="376350" cy="338253"/>
              </a:xfrm>
              <a:prstGeom prst="line">
                <a:avLst/>
              </a:prstGeom>
              <a:noFill/>
              <a:ln w="38100" cmpd="sng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000">
                  <a:solidFill>
                    <a:srgbClr val="000000"/>
                  </a:solidFill>
                  <a:latin typeface="Times New Roman" pitchFamily="-84" charset="0"/>
                </a:endParaRPr>
              </a:p>
            </p:txBody>
          </p:sp>
          <p:sp>
            <p:nvSpPr>
              <p:cNvPr id="72" name="Line 1031"/>
              <p:cNvSpPr>
                <a:spLocks noChangeShapeType="1"/>
              </p:cNvSpPr>
              <p:nvPr/>
            </p:nvSpPr>
            <p:spPr bwMode="auto">
              <a:xfrm flipH="1">
                <a:off x="6746164" y="2053436"/>
                <a:ext cx="496443" cy="561006"/>
              </a:xfrm>
              <a:prstGeom prst="line">
                <a:avLst/>
              </a:prstGeom>
              <a:noFill/>
              <a:ln w="38100" cmpd="sng">
                <a:solidFill>
                  <a:srgbClr val="FF0000"/>
                </a:solidFill>
                <a:round/>
                <a:headEnd/>
                <a:tailEnd type="triangle" w="lg" len="med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000">
                  <a:solidFill>
                    <a:srgbClr val="000000"/>
                  </a:solidFill>
                  <a:latin typeface="Times New Roman" pitchFamily="-84" charset="0"/>
                </a:endParaRPr>
              </a:p>
            </p:txBody>
          </p:sp>
          <p:sp>
            <p:nvSpPr>
              <p:cNvPr id="73" name="Line 1030"/>
              <p:cNvSpPr>
                <a:spLocks noChangeShapeType="1"/>
              </p:cNvSpPr>
              <p:nvPr/>
            </p:nvSpPr>
            <p:spPr bwMode="auto">
              <a:xfrm flipH="1" flipV="1">
                <a:off x="6870754" y="1616723"/>
                <a:ext cx="421369" cy="474543"/>
              </a:xfrm>
              <a:prstGeom prst="line">
                <a:avLst/>
              </a:prstGeom>
              <a:noFill/>
              <a:ln w="38100" cmpd="sng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000">
                  <a:solidFill>
                    <a:srgbClr val="000000"/>
                  </a:solidFill>
                  <a:latin typeface="Times New Roman" pitchFamily="-84" charset="0"/>
                </a:endParaRPr>
              </a:p>
            </p:txBody>
          </p:sp>
        </p:grpSp>
        <p:sp>
          <p:nvSpPr>
            <p:cNvPr id="68" name="TextBox 67"/>
            <p:cNvSpPr txBox="1"/>
            <p:nvPr/>
          </p:nvSpPr>
          <p:spPr>
            <a:xfrm>
              <a:off x="7308850" y="2536825"/>
              <a:ext cx="54927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rgbClr val="FF0000"/>
                  </a:solidFill>
                </a:rPr>
                <a:t>●</a:t>
              </a:r>
              <a:r>
                <a:rPr lang="en-US" sz="1200" b="1" dirty="0" smtClean="0">
                  <a:solidFill>
                    <a:srgbClr val="FF0000"/>
                  </a:solidFill>
                </a:rPr>
                <a:t>/</a:t>
              </a:r>
              <a:r>
                <a:rPr lang="en-US" sz="1100" dirty="0" smtClean="0">
                  <a:solidFill>
                    <a:srgbClr val="FF0000"/>
                  </a:solidFill>
                </a:rPr>
                <a:t>✽</a:t>
              </a:r>
              <a:endParaRPr lang="en-US" sz="1400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09629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886"/>
    </mc:Choice>
    <mc:Fallback xmlns="">
      <p:transition xmlns:p14="http://schemas.microsoft.com/office/powerpoint/2010/main" spd="slow" advTm="4886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5A8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/>
          <a:srcRect b="5332"/>
          <a:stretch/>
        </p:blipFill>
        <p:spPr>
          <a:xfrm>
            <a:off x="12700" y="0"/>
            <a:ext cx="9144000" cy="65013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555067" y="6488668"/>
            <a:ext cx="45889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hlinkClick r:id="rId6"/>
              </a:rPr>
              <a:t>http://www.nws.noaa.gov/om/hazstats.shtml</a:t>
            </a:r>
            <a:endParaRPr lang="en-US" dirty="0"/>
          </a:p>
        </p:txBody>
      </p:sp>
      <p:sp>
        <p:nvSpPr>
          <p:cNvPr id="11" name="Text Box 3"/>
          <p:cNvSpPr txBox="1">
            <a:spLocks noChangeArrowheads="1"/>
          </p:cNvSpPr>
          <p:nvPr/>
        </p:nvSpPr>
        <p:spPr bwMode="auto">
          <a:xfrm>
            <a:off x="1308099" y="1819757"/>
            <a:ext cx="330200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 smtClean="0">
                <a:solidFill>
                  <a:srgbClr val="00FFFF"/>
                </a:solidFill>
              </a:rPr>
              <a:t>Lightning - poses a major danger in Arizona during the summer</a:t>
            </a:r>
            <a:endParaRPr lang="en-US" dirty="0">
              <a:solidFill>
                <a:srgbClr val="00FFFF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1748367" y="4165598"/>
            <a:ext cx="1058333" cy="1450620"/>
          </a:xfrm>
          <a:prstGeom prst="ellipse">
            <a:avLst/>
          </a:prstGeom>
          <a:noFill/>
          <a:ln w="57150" cmpd="sng">
            <a:solidFill>
              <a:srgbClr val="00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  <p:sp>
        <p:nvSpPr>
          <p:cNvPr id="13" name="Oval 12"/>
          <p:cNvSpPr/>
          <p:nvPr/>
        </p:nvSpPr>
        <p:spPr>
          <a:xfrm>
            <a:off x="1739900" y="5918200"/>
            <a:ext cx="1058333" cy="266700"/>
          </a:xfrm>
          <a:prstGeom prst="ellipse">
            <a:avLst/>
          </a:prstGeom>
          <a:noFill/>
          <a:ln w="571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200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8353"/>
    </mc:Choice>
    <mc:Fallback xmlns="">
      <p:transition xmlns:p14="http://schemas.microsoft.com/office/powerpoint/2010/main" spd="slow" advTm="48353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-84" charset="-128"/>
                <a:cs typeface="ＭＳ Ｐゴシック" pitchFamily="-84" charset="-128"/>
              </a:rPr>
              <a:t>Lightning Basics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4343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b="1">
                <a:ea typeface="ＭＳ Ｐゴシック" pitchFamily="-84" charset="-128"/>
                <a:cs typeface="ＭＳ Ｐゴシック" pitchFamily="-84" charset="-128"/>
              </a:rPr>
              <a:t>What is lightning?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b="1">
                <a:ea typeface="ＭＳ Ｐゴシック" pitchFamily="-84" charset="-128"/>
                <a:cs typeface="ＭＳ Ｐゴシック" pitchFamily="-84" charset="-128"/>
              </a:rPr>
              <a:t>	An</a:t>
            </a:r>
            <a:r>
              <a:rPr lang="en-US" b="1">
                <a:solidFill>
                  <a:srgbClr val="FF0000"/>
                </a:solidFill>
                <a:ea typeface="ＭＳ Ｐゴシック" pitchFamily="-84" charset="-128"/>
                <a:cs typeface="ＭＳ Ｐゴシック" pitchFamily="-84" charset="-128"/>
              </a:rPr>
              <a:t> electric discharge, </a:t>
            </a:r>
            <a:r>
              <a:rPr lang="en-US" b="1">
                <a:ea typeface="ＭＳ Ｐゴシック" pitchFamily="-84" charset="-128"/>
                <a:cs typeface="ＭＳ Ｐゴシック" pitchFamily="-84" charset="-128"/>
              </a:rPr>
              <a:t>or</a:t>
            </a:r>
            <a:r>
              <a:rPr lang="en-US" b="1">
                <a:solidFill>
                  <a:srgbClr val="FF0000"/>
                </a:solidFill>
                <a:ea typeface="ＭＳ Ｐゴシック" pitchFamily="-84" charset="-128"/>
                <a:cs typeface="ＭＳ Ｐゴシック" pitchFamily="-84" charset="-128"/>
              </a:rPr>
              <a:t> spark, </a:t>
            </a:r>
            <a:r>
              <a:rPr lang="en-US" b="1">
                <a:ea typeface="ＭＳ Ｐゴシック" pitchFamily="-84" charset="-128"/>
                <a:cs typeface="ＭＳ Ｐゴシック" pitchFamily="-84" charset="-128"/>
              </a:rPr>
              <a:t>that occurs in thunderstorms (usually)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b="1">
                <a:ea typeface="ＭＳ Ｐゴシック" pitchFamily="-84" charset="-128"/>
                <a:cs typeface="ＭＳ Ｐゴシック" pitchFamily="-84" charset="-128"/>
              </a:rPr>
              <a:t>	</a:t>
            </a:r>
            <a:r>
              <a:rPr lang="en-US" b="1">
                <a:solidFill>
                  <a:srgbClr val="FF0000"/>
                </a:solidFill>
                <a:ea typeface="ＭＳ Ｐゴシック" pitchFamily="-84" charset="-128"/>
                <a:cs typeface="ＭＳ Ｐゴシック" pitchFamily="-84" charset="-128"/>
              </a:rPr>
              <a:t>80% </a:t>
            </a:r>
            <a:r>
              <a:rPr lang="en-US" b="1">
                <a:ea typeface="ＭＳ Ｐゴシック" pitchFamily="-84" charset="-128"/>
                <a:cs typeface="ＭＳ Ｐゴシック" pitchFamily="-84" charset="-128"/>
              </a:rPr>
              <a:t>occurs within clouds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b="1">
                <a:ea typeface="ＭＳ Ｐゴシック" pitchFamily="-84" charset="-128"/>
                <a:cs typeface="ＭＳ Ｐゴシック" pitchFamily="-84" charset="-128"/>
              </a:rPr>
              <a:t>	</a:t>
            </a:r>
            <a:r>
              <a:rPr lang="en-US" b="1">
                <a:solidFill>
                  <a:srgbClr val="FF0000"/>
                </a:solidFill>
                <a:ea typeface="ＭＳ Ｐゴシック" pitchFamily="-84" charset="-128"/>
                <a:cs typeface="ＭＳ Ｐゴシック" pitchFamily="-84" charset="-128"/>
              </a:rPr>
              <a:t>20% </a:t>
            </a:r>
            <a:r>
              <a:rPr lang="en-US" b="1">
                <a:ea typeface="ＭＳ Ｐゴシック" pitchFamily="-84" charset="-128"/>
                <a:cs typeface="ＭＳ Ｐゴシック" pitchFamily="-84" charset="-128"/>
              </a:rPr>
              <a:t>occurs between cloud and ground </a:t>
            </a:r>
          </a:p>
          <a:p>
            <a:pPr>
              <a:lnSpc>
                <a:spcPct val="90000"/>
              </a:lnSpc>
            </a:pPr>
            <a:r>
              <a:rPr lang="en-US" b="1">
                <a:ea typeface="ＭＳ Ｐゴシック" pitchFamily="-84" charset="-128"/>
                <a:cs typeface="ＭＳ Ｐゴシック" pitchFamily="-84" charset="-128"/>
              </a:rPr>
              <a:t>Lightning is </a:t>
            </a:r>
            <a:r>
              <a:rPr lang="en-US" b="1" u="sng">
                <a:ea typeface="ＭＳ Ｐゴシック" pitchFamily="-84" charset="-128"/>
                <a:cs typeface="ＭＳ Ｐゴシック" pitchFamily="-84" charset="-128"/>
              </a:rPr>
              <a:t>ubiquitous</a:t>
            </a:r>
            <a:r>
              <a:rPr lang="en-US" b="1">
                <a:ea typeface="ＭＳ Ｐゴシック" pitchFamily="-84" charset="-128"/>
                <a:cs typeface="ＭＳ Ｐゴシック" pitchFamily="-84" charset="-128"/>
              </a:rPr>
              <a:t>, with more than </a:t>
            </a:r>
            <a:r>
              <a:rPr lang="en-US" b="1">
                <a:solidFill>
                  <a:srgbClr val="FF0000"/>
                </a:solidFill>
                <a:ea typeface="ＭＳ Ｐゴシック" pitchFamily="-84" charset="-128"/>
                <a:cs typeface="ＭＳ Ｐゴシック" pitchFamily="-84" charset="-128"/>
              </a:rPr>
              <a:t>6,000 ground strikes per minute </a:t>
            </a:r>
            <a:r>
              <a:rPr lang="en-US" b="1">
                <a:ea typeface="ＭＳ Ｐゴシック" pitchFamily="-84" charset="-128"/>
                <a:cs typeface="ＭＳ Ｐゴシック" pitchFamily="-84" charset="-128"/>
              </a:rPr>
              <a:t>from 40,000 thunderstorms per day worldwide</a:t>
            </a:r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1877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593"/>
    </mc:Choice>
    <mc:Fallback xmlns="">
      <p:transition xmlns:p14="http://schemas.microsoft.com/office/powerpoint/2010/main" spd="slow" advTm="32593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206500"/>
            <a:ext cx="9144000" cy="4437529"/>
          </a:xfrm>
          <a:prstGeom prst="rect">
            <a:avLst/>
          </a:prstGeom>
        </p:spPr>
      </p:pic>
      <p:sp>
        <p:nvSpPr>
          <p:cNvPr id="55299" name="Text Box 3"/>
          <p:cNvSpPr txBox="1">
            <a:spLocks noChangeArrowheads="1"/>
          </p:cNvSpPr>
          <p:nvPr/>
        </p:nvSpPr>
        <p:spPr bwMode="auto">
          <a:xfrm>
            <a:off x="3166533" y="5644029"/>
            <a:ext cx="5029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600" dirty="0">
                <a:latin typeface="Times New Roman" pitchFamily="-84" charset="0"/>
                <a:hlinkClick r:id="rId7"/>
              </a:rPr>
              <a:t>http://</a:t>
            </a:r>
            <a:r>
              <a:rPr lang="en-US" sz="1600" dirty="0" err="1">
                <a:latin typeface="Times New Roman" pitchFamily="-84" charset="0"/>
                <a:hlinkClick r:id="rId7"/>
              </a:rPr>
              <a:t>en.wikipedia.org</a:t>
            </a:r>
            <a:r>
              <a:rPr lang="en-US" sz="1600" dirty="0">
                <a:latin typeface="Times New Roman" pitchFamily="-84" charset="0"/>
                <a:hlinkClick r:id="rId7"/>
              </a:rPr>
              <a:t>/wiki/</a:t>
            </a:r>
            <a:r>
              <a:rPr lang="en-US" sz="1600" dirty="0" err="1">
                <a:latin typeface="Times New Roman" pitchFamily="-84" charset="0"/>
                <a:hlinkClick r:id="rId7"/>
              </a:rPr>
              <a:t>Lightning_strike</a:t>
            </a:r>
            <a:endParaRPr lang="en-US" sz="1600" dirty="0">
              <a:latin typeface="Times New Roman" pitchFamily="-84" charset="0"/>
            </a:endParaRPr>
          </a:p>
        </p:txBody>
      </p:sp>
      <p:sp>
        <p:nvSpPr>
          <p:cNvPr id="41988" name="Text Box 4"/>
          <p:cNvSpPr txBox="1">
            <a:spLocks noChangeArrowheads="1"/>
          </p:cNvSpPr>
          <p:nvPr/>
        </p:nvSpPr>
        <p:spPr bwMode="auto">
          <a:xfrm>
            <a:off x="192088" y="6067777"/>
            <a:ext cx="8763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Lightning is a warm air, land phenomena. </a:t>
            </a:r>
            <a:endParaRPr lang="en-US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-84" charset="0"/>
            </a:endParaRPr>
          </a:p>
        </p:txBody>
      </p:sp>
      <p:sp>
        <p:nvSpPr>
          <p:cNvPr id="55301" name="Text Box 5"/>
          <p:cNvSpPr txBox="1">
            <a:spLocks noChangeArrowheads="1"/>
          </p:cNvSpPr>
          <p:nvPr/>
        </p:nvSpPr>
        <p:spPr bwMode="auto">
          <a:xfrm>
            <a:off x="6807200" y="809625"/>
            <a:ext cx="1371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000" dirty="0">
                <a:latin typeface="Times New Roman" pitchFamily="-84" charset="0"/>
              </a:rPr>
              <a:t>1995-2003</a:t>
            </a:r>
          </a:p>
        </p:txBody>
      </p:sp>
      <p:sp>
        <p:nvSpPr>
          <p:cNvPr id="533511" name="Line 7"/>
          <p:cNvSpPr>
            <a:spLocks noChangeShapeType="1"/>
          </p:cNvSpPr>
          <p:nvPr/>
        </p:nvSpPr>
        <p:spPr bwMode="auto">
          <a:xfrm>
            <a:off x="1524003" y="2929468"/>
            <a:ext cx="1303018" cy="3319786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3512" name="Line 8"/>
          <p:cNvSpPr>
            <a:spLocks noChangeShapeType="1"/>
          </p:cNvSpPr>
          <p:nvPr/>
        </p:nvSpPr>
        <p:spPr bwMode="auto">
          <a:xfrm>
            <a:off x="2925234" y="2201333"/>
            <a:ext cx="5587999" cy="52228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3513" name="Line 9"/>
          <p:cNvSpPr>
            <a:spLocks noChangeShapeType="1"/>
          </p:cNvSpPr>
          <p:nvPr/>
        </p:nvSpPr>
        <p:spPr bwMode="auto">
          <a:xfrm>
            <a:off x="1473203" y="2201333"/>
            <a:ext cx="1384299" cy="522289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557868" y="180227"/>
            <a:ext cx="59448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/>
              <a:t>Frequency of Lightning Strikes</a:t>
            </a:r>
            <a:endParaRPr lang="en-US" sz="3600" b="1" dirty="0"/>
          </a:p>
        </p:txBody>
      </p:sp>
      <p:grpSp>
        <p:nvGrpSpPr>
          <p:cNvPr id="6" name="Group 5"/>
          <p:cNvGrpSpPr/>
          <p:nvPr/>
        </p:nvGrpSpPr>
        <p:grpSpPr>
          <a:xfrm>
            <a:off x="2827020" y="2723622"/>
            <a:ext cx="5669280" cy="3559498"/>
            <a:chOff x="2827020" y="2723622"/>
            <a:chExt cx="5669280" cy="3559498"/>
          </a:xfrm>
        </p:grpSpPr>
        <p:pic>
          <p:nvPicPr>
            <p:cNvPr id="11" name="Picture 5"/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27020" y="2723622"/>
              <a:ext cx="5669280" cy="35594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5" name="Group 4"/>
            <p:cNvGrpSpPr/>
            <p:nvPr/>
          </p:nvGrpSpPr>
          <p:grpSpPr>
            <a:xfrm>
              <a:off x="3543149" y="5029200"/>
              <a:ext cx="3024185" cy="1161275"/>
              <a:chOff x="3543149" y="5029200"/>
              <a:chExt cx="3024185" cy="1161275"/>
            </a:xfrm>
          </p:grpSpPr>
          <p:sp>
            <p:nvSpPr>
              <p:cNvPr id="12" name="Oval 4"/>
              <p:cNvSpPr>
                <a:spLocks noChangeArrowheads="1"/>
              </p:cNvSpPr>
              <p:nvPr/>
            </p:nvSpPr>
            <p:spPr bwMode="auto">
              <a:xfrm>
                <a:off x="4690534" y="5029200"/>
                <a:ext cx="76200" cy="76200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Arial" pitchFamily="-84" charset="0"/>
                  <a:ea typeface="Arial" pitchFamily="-84" charset="0"/>
                  <a:cs typeface="Arial" pitchFamily="-84" charset="0"/>
                </a:endParaRPr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3543149" y="5605699"/>
                <a:ext cx="3024185" cy="58477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 smtClean="0">
                    <a:solidFill>
                      <a:srgbClr val="FF0000"/>
                    </a:solidFill>
                  </a:rPr>
                  <a:t>⚡</a:t>
                </a:r>
                <a:r>
                  <a:rPr lang="en-US" sz="1600" dirty="0" smtClean="0"/>
                  <a:t>️  Tucson 4 per km</a:t>
                </a:r>
                <a:r>
                  <a:rPr lang="en-US" sz="1600" baseline="30000" dirty="0" smtClean="0"/>
                  <a:t>2</a:t>
                </a:r>
                <a:r>
                  <a:rPr lang="en-US" sz="1600" dirty="0" smtClean="0"/>
                  <a:t> per year</a:t>
                </a:r>
              </a:p>
              <a:p>
                <a:r>
                  <a:rPr lang="en-US" sz="1600" dirty="0" smtClean="0">
                    <a:solidFill>
                      <a:srgbClr val="FF0000"/>
                    </a:solidFill>
                  </a:rPr>
                  <a:t>⚡</a:t>
                </a:r>
                <a:r>
                  <a:rPr lang="en-US" sz="1600" dirty="0" smtClean="0"/>
                  <a:t>️  Florida has 3x-4x CG of Tucson</a:t>
                </a:r>
                <a:endParaRPr lang="en-US" sz="1600" dirty="0"/>
              </a:p>
            </p:txBody>
          </p:sp>
        </p:grpSp>
      </p:grpSp>
      <p:pic>
        <p:nvPicPr>
          <p:cNvPr id="7" name="Sound 6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31057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8271"/>
    </mc:Choice>
    <mc:Fallback xmlns="">
      <p:transition xmlns:p14="http://schemas.microsoft.com/office/powerpoint/2010/main" spd="slow" advTm="58271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533511" grpId="0" animBg="1"/>
      <p:bldP spid="533512" grpId="0" animBg="1"/>
      <p:bldP spid="53351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-84" charset="-128"/>
                <a:cs typeface="ＭＳ Ｐゴシック" pitchFamily="-84" charset="-128"/>
              </a:rPr>
              <a:t>Charge Separation 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426720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2800" b="1" dirty="0">
                <a:ea typeface="ＭＳ Ｐゴシック" pitchFamily="-84" charset="-128"/>
                <a:cs typeface="ＭＳ Ｐゴシック" pitchFamily="-84" charset="-128"/>
              </a:rPr>
              <a:t>Lightning requires the separation of different charges into different regions of a cloud.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800" b="1" dirty="0">
                <a:ea typeface="ＭＳ Ｐゴシック" pitchFamily="-84" charset="-128"/>
                <a:cs typeface="ＭＳ Ｐゴシック" pitchFamily="-84" charset="-128"/>
              </a:rPr>
              <a:t>How does charge separation in clouds occur?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800" b="1" dirty="0">
                <a:solidFill>
                  <a:srgbClr val="DB0000"/>
                </a:solidFill>
                <a:ea typeface="ＭＳ Ｐゴシック" pitchFamily="-84" charset="-128"/>
                <a:cs typeface="ＭＳ Ｐゴシック" pitchFamily="-84" charset="-128"/>
              </a:rPr>
              <a:t>	</a:t>
            </a:r>
            <a:r>
              <a:rPr lang="en-US" sz="2800" b="1" dirty="0" smtClean="0">
                <a:solidFill>
                  <a:srgbClr val="DB0000"/>
                </a:solidFill>
                <a:ea typeface="ＭＳ Ｐゴシック" pitchFamily="-84" charset="-128"/>
                <a:cs typeface="ＭＳ Ｐゴシック" pitchFamily="-84" charset="-128"/>
              </a:rPr>
              <a:t>We don’t know every detail with 100% certainty, </a:t>
            </a:r>
            <a:r>
              <a:rPr lang="en-US" sz="2800" b="1" dirty="0">
                <a:solidFill>
                  <a:srgbClr val="DB0000"/>
                </a:solidFill>
                <a:ea typeface="ＭＳ Ｐゴシック" pitchFamily="-84" charset="-128"/>
                <a:cs typeface="ＭＳ Ｐゴシック" pitchFamily="-84" charset="-128"/>
              </a:rPr>
              <a:t>but we observe: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800" b="1" dirty="0" smtClean="0">
                <a:ea typeface="ＭＳ Ｐゴシック" pitchFamily="-84" charset="-128"/>
                <a:cs typeface="ＭＳ Ｐゴシック" pitchFamily="-84" charset="-128"/>
              </a:rPr>
              <a:t>- Lightning occurs </a:t>
            </a:r>
            <a:r>
              <a:rPr lang="en-US" sz="2800" b="1" dirty="0">
                <a:ea typeface="ＭＳ Ｐゴシック" pitchFamily="-84" charset="-128"/>
                <a:cs typeface="ＭＳ Ｐゴシック" pitchFamily="-84" charset="-128"/>
              </a:rPr>
              <a:t>in </a:t>
            </a:r>
            <a:r>
              <a:rPr lang="en-US" sz="2800" b="1" dirty="0">
                <a:solidFill>
                  <a:srgbClr val="DB0000"/>
                </a:solidFill>
                <a:ea typeface="ＭＳ Ｐゴシック" pitchFamily="-84" charset="-128"/>
                <a:cs typeface="ＭＳ Ｐゴシック" pitchFamily="-84" charset="-128"/>
              </a:rPr>
              <a:t>cold clouds </a:t>
            </a:r>
            <a:r>
              <a:rPr lang="en-US" sz="2800" b="1" dirty="0">
                <a:ea typeface="ＭＳ Ｐゴシック" pitchFamily="-84" charset="-128"/>
                <a:cs typeface="ＭＳ Ｐゴシック" pitchFamily="-84" charset="-128"/>
              </a:rPr>
              <a:t>with </a:t>
            </a:r>
            <a:r>
              <a:rPr lang="en-US" sz="2800" b="1" dirty="0" err="1">
                <a:ea typeface="ＭＳ Ｐゴシック" pitchFamily="-84" charset="-128"/>
                <a:cs typeface="ＭＳ Ｐゴシック" pitchFamily="-84" charset="-128"/>
              </a:rPr>
              <a:t>supercooled</a:t>
            </a:r>
            <a:r>
              <a:rPr lang="en-US" sz="2800" b="1" dirty="0">
                <a:ea typeface="ＭＳ Ｐゴシック" pitchFamily="-84" charset="-128"/>
                <a:cs typeface="ＭＳ Ｐゴシック" pitchFamily="-84" charset="-128"/>
              </a:rPr>
              <a:t> droplets and </a:t>
            </a:r>
            <a:r>
              <a:rPr lang="en-US" sz="2800" b="1" dirty="0">
                <a:solidFill>
                  <a:srgbClr val="DB0000"/>
                </a:solidFill>
                <a:ea typeface="ＭＳ Ｐゴシック" pitchFamily="-84" charset="-128"/>
                <a:cs typeface="ＭＳ Ｐゴシック" pitchFamily="-84" charset="-128"/>
              </a:rPr>
              <a:t>temperatures below -10</a:t>
            </a:r>
            <a:r>
              <a:rPr lang="en-US" sz="2800" b="1" baseline="40000" dirty="0">
                <a:solidFill>
                  <a:srgbClr val="DB0000"/>
                </a:solidFill>
                <a:ea typeface="ＭＳ Ｐゴシック" pitchFamily="-84" charset="-128"/>
                <a:cs typeface="ＭＳ Ｐゴシック" pitchFamily="-84" charset="-128"/>
              </a:rPr>
              <a:t>o</a:t>
            </a:r>
            <a:r>
              <a:rPr lang="en-US" sz="2800" b="1" dirty="0">
                <a:solidFill>
                  <a:srgbClr val="DB0000"/>
                </a:solidFill>
                <a:ea typeface="ＭＳ Ｐゴシック" pitchFamily="-84" charset="-128"/>
                <a:cs typeface="ＭＳ Ｐゴシック" pitchFamily="-84" charset="-128"/>
              </a:rPr>
              <a:t>C (</a:t>
            </a:r>
            <a:r>
              <a:rPr lang="en-US" sz="2800" b="1" dirty="0" smtClean="0">
                <a:solidFill>
                  <a:srgbClr val="DB0000"/>
                </a:solidFill>
                <a:ea typeface="ＭＳ Ｐゴシック" pitchFamily="-84" charset="-128"/>
                <a:cs typeface="ＭＳ Ｐゴシック" pitchFamily="-84" charset="-128"/>
              </a:rPr>
              <a:t>15</a:t>
            </a:r>
            <a:r>
              <a:rPr lang="en-US" sz="2800" b="1" baseline="40000" dirty="0" smtClean="0">
                <a:solidFill>
                  <a:srgbClr val="DB0000"/>
                </a:solidFill>
                <a:ea typeface="ＭＳ Ｐゴシック" pitchFamily="-84" charset="-128"/>
                <a:cs typeface="ＭＳ Ｐゴシック" pitchFamily="-84" charset="-128"/>
              </a:rPr>
              <a:t>o</a:t>
            </a:r>
            <a:r>
              <a:rPr lang="en-US" sz="2800" b="1" dirty="0" smtClean="0">
                <a:solidFill>
                  <a:srgbClr val="DB0000"/>
                </a:solidFill>
                <a:ea typeface="ＭＳ Ｐゴシック" pitchFamily="-84" charset="-128"/>
                <a:cs typeface="ＭＳ Ｐゴシック" pitchFamily="-84" charset="-128"/>
              </a:rPr>
              <a:t>F</a:t>
            </a:r>
            <a:r>
              <a:rPr lang="en-US" sz="2800" b="1" dirty="0">
                <a:solidFill>
                  <a:srgbClr val="DB0000"/>
                </a:solidFill>
                <a:ea typeface="ＭＳ Ｐゴシック" pitchFamily="-84" charset="-128"/>
                <a:cs typeface="ＭＳ Ｐゴシック" pitchFamily="-84" charset="-128"/>
              </a:rPr>
              <a:t>).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800" b="1" dirty="0" smtClean="0">
                <a:ea typeface="ＭＳ Ｐゴシック" pitchFamily="-84" charset="-128"/>
                <a:cs typeface="ＭＳ Ｐゴシック" pitchFamily="-84" charset="-128"/>
              </a:rPr>
              <a:t>- Hence, </a:t>
            </a:r>
            <a:r>
              <a:rPr lang="en-US" sz="2800" b="1" dirty="0" smtClean="0">
                <a:solidFill>
                  <a:srgbClr val="DB0000"/>
                </a:solidFill>
                <a:ea typeface="ＭＳ Ｐゴシック" pitchFamily="-84" charset="-128"/>
                <a:cs typeface="ＭＳ Ｐゴシック" pitchFamily="-84" charset="-128"/>
              </a:rPr>
              <a:t>ice </a:t>
            </a:r>
            <a:r>
              <a:rPr lang="en-US" sz="2800" b="1" dirty="0">
                <a:solidFill>
                  <a:srgbClr val="DB0000"/>
                </a:solidFill>
                <a:ea typeface="ＭＳ Ｐゴシック" pitchFamily="-84" charset="-128"/>
                <a:cs typeface="ＭＳ Ｐゴシック" pitchFamily="-84" charset="-128"/>
              </a:rPr>
              <a:t>crystal </a:t>
            </a:r>
            <a:r>
              <a:rPr lang="en-US" sz="2800" b="1" dirty="0" smtClean="0">
                <a:solidFill>
                  <a:srgbClr val="DB0000"/>
                </a:solidFill>
                <a:ea typeface="ＭＳ Ｐゴシック" pitchFamily="-84" charset="-128"/>
                <a:cs typeface="ＭＳ Ｐゴシック" pitchFamily="-84" charset="-128"/>
              </a:rPr>
              <a:t>processes </a:t>
            </a:r>
            <a:r>
              <a:rPr lang="en-US" sz="2800" b="1" dirty="0" smtClean="0">
                <a:ea typeface="ＭＳ Ｐゴシック" pitchFamily="-84" charset="-128"/>
                <a:cs typeface="ＭＳ Ｐゴシック" pitchFamily="-84" charset="-128"/>
              </a:rPr>
              <a:t>that are responsible </a:t>
            </a:r>
            <a:r>
              <a:rPr lang="en-US" sz="2800" b="1" dirty="0">
                <a:ea typeface="ＭＳ Ｐゴシック" pitchFamily="-84" charset="-128"/>
                <a:cs typeface="ＭＳ Ｐゴシック" pitchFamily="-84" charset="-128"/>
              </a:rPr>
              <a:t>for precipitation in cold </a:t>
            </a:r>
            <a:r>
              <a:rPr lang="en-US" sz="2800" b="1" dirty="0" smtClean="0">
                <a:ea typeface="ＭＳ Ｐゴシック" pitchFamily="-84" charset="-128"/>
                <a:cs typeface="ＭＳ Ｐゴシック" pitchFamily="-84" charset="-128"/>
              </a:rPr>
              <a:t>clouds undoubtedly play </a:t>
            </a:r>
            <a:r>
              <a:rPr lang="en-US" sz="2800" b="1" dirty="0">
                <a:ea typeface="ＭＳ Ｐゴシック" pitchFamily="-84" charset="-128"/>
                <a:cs typeface="ＭＳ Ｐゴシック" pitchFamily="-84" charset="-128"/>
              </a:rPr>
              <a:t>an critical role in charge separation.</a:t>
            </a:r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7901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9209"/>
    </mc:Choice>
    <mc:Fallback xmlns="">
      <p:transition xmlns:p14="http://schemas.microsoft.com/office/powerpoint/2010/main" spd="slow" advTm="39209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Thermoelectric Effect in Ice</a:t>
            </a:r>
            <a:endParaRPr lang="en-US" sz="3200" b="1"/>
          </a:p>
        </p:txBody>
      </p:sp>
      <p:sp>
        <p:nvSpPr>
          <p:cNvPr id="454660" name="Text Box 4"/>
          <p:cNvSpPr txBox="1">
            <a:spLocks noChangeArrowheads="1"/>
          </p:cNvSpPr>
          <p:nvPr/>
        </p:nvSpPr>
        <p:spPr bwMode="auto">
          <a:xfrm>
            <a:off x="1600200" y="1956857"/>
            <a:ext cx="548640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1" hangingPunct="1"/>
            <a:r>
              <a:rPr lang="en-US" sz="2000" b="1" u="sng" dirty="0">
                <a:latin typeface="Arial" charset="0"/>
              </a:rPr>
              <a:t>Idea</a:t>
            </a:r>
            <a:r>
              <a:rPr lang="en-US" sz="2000" b="1" dirty="0">
                <a:latin typeface="Arial" charset="0"/>
              </a:rPr>
              <a:t>: A separation in charge occurs when there is a temperature difference across </a:t>
            </a:r>
            <a:r>
              <a:rPr lang="en-US" sz="2000" b="1" dirty="0" smtClean="0">
                <a:latin typeface="Arial" charset="0"/>
              </a:rPr>
              <a:t>ice</a:t>
            </a:r>
            <a:endParaRPr lang="en-US" sz="2000" b="1" dirty="0">
              <a:latin typeface="Arial" charset="0"/>
            </a:endParaRPr>
          </a:p>
        </p:txBody>
      </p:sp>
      <p:sp>
        <p:nvSpPr>
          <p:cNvPr id="454661" name="Text Box 5"/>
          <p:cNvSpPr txBox="1">
            <a:spLocks noChangeArrowheads="1"/>
          </p:cNvSpPr>
          <p:nvPr/>
        </p:nvSpPr>
        <p:spPr bwMode="auto">
          <a:xfrm>
            <a:off x="306667" y="4241800"/>
            <a:ext cx="4094940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/>
            <a:r>
              <a:rPr lang="en-US" sz="2000" b="1" i="1" dirty="0">
                <a:solidFill>
                  <a:srgbClr val="C90000"/>
                </a:solidFill>
                <a:latin typeface="Arial" charset="0"/>
              </a:rPr>
              <a:t>WARMER TEMPERATURE</a:t>
            </a:r>
          </a:p>
          <a:p>
            <a:pPr algn="ctr" eaLnBrk="1" hangingPunct="1"/>
            <a:r>
              <a:rPr lang="en-US" sz="2000" b="1" i="1" dirty="0">
                <a:solidFill>
                  <a:srgbClr val="C90000"/>
                </a:solidFill>
                <a:latin typeface="Arial" charset="0"/>
              </a:rPr>
              <a:t>Higher number of negative ions</a:t>
            </a:r>
          </a:p>
          <a:p>
            <a:pPr algn="ctr" eaLnBrk="1" hangingPunct="1"/>
            <a:endParaRPr lang="en-US" sz="2000" b="1" i="1" dirty="0">
              <a:solidFill>
                <a:srgbClr val="C90000"/>
              </a:solidFill>
              <a:latin typeface="Arial" charset="0"/>
            </a:endParaRPr>
          </a:p>
          <a:p>
            <a:pPr algn="ctr" eaLnBrk="1" hangingPunct="1"/>
            <a:r>
              <a:rPr lang="en-US" sz="2000" b="1" dirty="0">
                <a:solidFill>
                  <a:srgbClr val="C90000"/>
                </a:solidFill>
                <a:latin typeface="Arial" charset="0"/>
              </a:rPr>
              <a:t>NEGATIVE CHARGE</a:t>
            </a:r>
          </a:p>
        </p:txBody>
      </p:sp>
      <p:sp>
        <p:nvSpPr>
          <p:cNvPr id="454662" name="Text Box 6"/>
          <p:cNvSpPr txBox="1">
            <a:spLocks noChangeArrowheads="1"/>
          </p:cNvSpPr>
          <p:nvPr/>
        </p:nvSpPr>
        <p:spPr bwMode="auto">
          <a:xfrm>
            <a:off x="4541422" y="4241800"/>
            <a:ext cx="4023556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/>
            <a:r>
              <a:rPr lang="en-US" sz="2000" b="1" i="1" dirty="0">
                <a:solidFill>
                  <a:srgbClr val="000090"/>
                </a:solidFill>
                <a:latin typeface="Arial" charset="0"/>
              </a:rPr>
              <a:t>COLDER TEMPERATURE</a:t>
            </a:r>
          </a:p>
          <a:p>
            <a:pPr algn="ctr" eaLnBrk="1" hangingPunct="1"/>
            <a:r>
              <a:rPr lang="en-US" sz="2000" b="1" i="1" dirty="0">
                <a:solidFill>
                  <a:srgbClr val="000090"/>
                </a:solidFill>
                <a:latin typeface="Arial" charset="0"/>
              </a:rPr>
              <a:t>Higher number of positive ions</a:t>
            </a:r>
          </a:p>
          <a:p>
            <a:pPr algn="ctr" eaLnBrk="1" hangingPunct="1"/>
            <a:endParaRPr lang="en-US" sz="2000" b="1" i="1" dirty="0">
              <a:solidFill>
                <a:srgbClr val="000090"/>
              </a:solidFill>
              <a:latin typeface="Arial" charset="0"/>
            </a:endParaRPr>
          </a:p>
          <a:p>
            <a:pPr algn="ctr" eaLnBrk="1" hangingPunct="1"/>
            <a:r>
              <a:rPr lang="en-US" sz="2000" b="1" dirty="0">
                <a:solidFill>
                  <a:srgbClr val="000090"/>
                </a:solidFill>
                <a:latin typeface="Arial" charset="0"/>
              </a:rPr>
              <a:t>POSITIVE CHARGE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1600200" y="3031070"/>
            <a:ext cx="5486400" cy="914400"/>
            <a:chOff x="1600200" y="3098802"/>
            <a:chExt cx="5486400" cy="914400"/>
          </a:xfrm>
        </p:grpSpPr>
        <p:sp>
          <p:nvSpPr>
            <p:cNvPr id="454659" name="Rectangle 3"/>
            <p:cNvSpPr>
              <a:spLocks noChangeArrowheads="1"/>
            </p:cNvSpPr>
            <p:nvPr/>
          </p:nvSpPr>
          <p:spPr bwMode="auto">
            <a:xfrm>
              <a:off x="1600200" y="3098802"/>
              <a:ext cx="5486400" cy="9144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r>
                <a:rPr lang="en-US" sz="1800" b="1" i="1">
                  <a:effectLst>
                    <a:outerShdw blurRad="38100" dist="38100" dir="2700000" algn="tl">
                      <a:srgbClr val="FFFFFF"/>
                    </a:outerShdw>
                  </a:effectLst>
                  <a:latin typeface="Arial" charset="0"/>
                </a:rPr>
                <a:t>ICE BLOCK</a:t>
              </a:r>
            </a:p>
          </p:txBody>
        </p:sp>
        <p:sp>
          <p:nvSpPr>
            <p:cNvPr id="454664" name="Text Box 8"/>
            <p:cNvSpPr txBox="1">
              <a:spLocks noChangeArrowheads="1"/>
            </p:cNvSpPr>
            <p:nvPr/>
          </p:nvSpPr>
          <p:spPr bwMode="auto">
            <a:xfrm>
              <a:off x="1642533" y="3124200"/>
              <a:ext cx="609601" cy="8309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 eaLnBrk="1" hangingPunct="1"/>
              <a:r>
                <a:rPr lang="en-US" sz="4800" b="1" dirty="0" smtClean="0">
                  <a:solidFill>
                    <a:srgbClr val="FF33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Arial" charset="0"/>
                </a:rPr>
                <a:t>−</a:t>
              </a:r>
              <a:endParaRPr lang="en-US" sz="4800" b="1" dirty="0">
                <a:solidFill>
                  <a:srgbClr val="FF33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endParaRPr>
            </a:p>
          </p:txBody>
        </p:sp>
        <p:sp>
          <p:nvSpPr>
            <p:cNvPr id="10" name="Text Box 8"/>
            <p:cNvSpPr txBox="1">
              <a:spLocks noChangeArrowheads="1"/>
            </p:cNvSpPr>
            <p:nvPr/>
          </p:nvSpPr>
          <p:spPr bwMode="auto">
            <a:xfrm>
              <a:off x="6426200" y="3124200"/>
              <a:ext cx="609601" cy="8309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 eaLnBrk="1" hangingPunct="1"/>
              <a:r>
                <a:rPr lang="en-US" sz="4800" b="1" dirty="0" smtClean="0">
                  <a:solidFill>
                    <a:srgbClr val="FF33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Arial" charset="0"/>
                </a:rPr>
                <a:t>+</a:t>
              </a:r>
              <a:endParaRPr lang="en-US" sz="4800" b="1" dirty="0">
                <a:solidFill>
                  <a:srgbClr val="FF33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endParaRPr>
            </a:p>
          </p:txBody>
        </p:sp>
      </p:grpSp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102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671"/>
    </mc:Choice>
    <mc:Fallback xmlns="">
      <p:transition xmlns:p14="http://schemas.microsoft.com/office/powerpoint/2010/main" spd="slow" advTm="31671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70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0"/>
            <a:ext cx="8229600" cy="1143000"/>
          </a:xfrm>
        </p:spPr>
        <p:txBody>
          <a:bodyPr/>
          <a:lstStyle/>
          <a:p>
            <a:r>
              <a:rPr lang="en-US" b="1"/>
              <a:t>Charging of ice crystals</a:t>
            </a:r>
            <a:endParaRPr lang="en-US" sz="3200" b="1"/>
          </a:p>
        </p:txBody>
      </p:sp>
      <p:pic>
        <p:nvPicPr>
          <p:cNvPr id="456707" name="Picture 3" descr="img071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95600" y="1295400"/>
            <a:ext cx="5154613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6708" name="Text Box 4"/>
          <p:cNvSpPr txBox="1">
            <a:spLocks noChangeArrowheads="1"/>
          </p:cNvSpPr>
          <p:nvPr/>
        </p:nvSpPr>
        <p:spPr bwMode="auto">
          <a:xfrm>
            <a:off x="358775" y="4294188"/>
            <a:ext cx="7970838" cy="2563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sz="1800" b="1" dirty="0">
                <a:latin typeface="Arial" charset="0"/>
              </a:rPr>
              <a:t>Hailstone collides with a colder ice particle or </a:t>
            </a:r>
            <a:r>
              <a:rPr lang="en-US" sz="1800" b="1" dirty="0" err="1">
                <a:latin typeface="Arial" charset="0"/>
              </a:rPr>
              <a:t>supercooled</a:t>
            </a:r>
            <a:r>
              <a:rPr lang="en-US" sz="1800" b="1" dirty="0">
                <a:latin typeface="Arial" charset="0"/>
              </a:rPr>
              <a:t> cloud drop.</a:t>
            </a:r>
          </a:p>
          <a:p>
            <a:pPr eaLnBrk="1" hangingPunct="1"/>
            <a:endParaRPr lang="en-US" sz="1800" b="1" dirty="0">
              <a:latin typeface="Arial" charset="0"/>
            </a:endParaRPr>
          </a:p>
          <a:p>
            <a:pPr eaLnBrk="1" hangingPunct="1"/>
            <a:r>
              <a:rPr lang="en-US" sz="1800" b="1" dirty="0">
                <a:latin typeface="Arial" charset="0"/>
              </a:rPr>
              <a:t>When collision occurs:</a:t>
            </a:r>
          </a:p>
          <a:p>
            <a:pPr eaLnBrk="1" hangingPunct="1"/>
            <a:r>
              <a:rPr lang="en-US" sz="1800" b="1" dirty="0">
                <a:latin typeface="Arial" charset="0"/>
              </a:rPr>
              <a:t>	The warmer hailstone becomes negatively charged and FALLS.</a:t>
            </a:r>
          </a:p>
          <a:p>
            <a:pPr eaLnBrk="1" hangingPunct="1"/>
            <a:r>
              <a:rPr lang="en-US" sz="1800" b="1" dirty="0">
                <a:latin typeface="Arial" charset="0"/>
              </a:rPr>
              <a:t>	The colder ice particles become positively charged and RISE.</a:t>
            </a:r>
          </a:p>
          <a:p>
            <a:pPr eaLnBrk="1" hangingPunct="1"/>
            <a:endParaRPr lang="en-US" sz="1800" b="1" dirty="0">
              <a:latin typeface="Arial" charset="0"/>
            </a:endParaRPr>
          </a:p>
          <a:p>
            <a:pPr eaLnBrk="1" hangingPunct="1"/>
            <a:r>
              <a:rPr lang="en-US" sz="1800" b="1" u="sng" dirty="0">
                <a:latin typeface="Arial" charset="0"/>
              </a:rPr>
              <a:t>NET RESULT</a:t>
            </a:r>
            <a:r>
              <a:rPr lang="en-US" sz="1800" b="1" dirty="0">
                <a:latin typeface="Arial" charset="0"/>
              </a:rPr>
              <a:t>: </a:t>
            </a:r>
            <a:r>
              <a:rPr lang="en-US" sz="1800" b="1" dirty="0" smtClean="0">
                <a:latin typeface="Arial" charset="0"/>
              </a:rPr>
              <a:t> </a:t>
            </a:r>
            <a:r>
              <a:rPr lang="en-US" sz="1800" b="1" dirty="0" smtClean="0">
                <a:solidFill>
                  <a:srgbClr val="FF0000"/>
                </a:solidFill>
                <a:latin typeface="Arial" charset="0"/>
              </a:rPr>
              <a:t>TOP </a:t>
            </a:r>
            <a:r>
              <a:rPr lang="en-US" sz="1800" b="1" dirty="0">
                <a:solidFill>
                  <a:srgbClr val="FF0000"/>
                </a:solidFill>
                <a:latin typeface="Arial" charset="0"/>
              </a:rPr>
              <a:t>PART OF CLOUD IS POSITIVELY CHARGED</a:t>
            </a:r>
            <a:endParaRPr lang="en-US" sz="1800" b="1" dirty="0">
              <a:solidFill>
                <a:srgbClr val="FFCC00"/>
              </a:solidFill>
              <a:latin typeface="Arial" charset="0"/>
            </a:endParaRPr>
          </a:p>
          <a:p>
            <a:pPr eaLnBrk="1" hangingPunct="1"/>
            <a:r>
              <a:rPr lang="en-US" sz="1800" b="1" dirty="0">
                <a:solidFill>
                  <a:srgbClr val="FFCC00"/>
                </a:solidFill>
                <a:latin typeface="Arial" charset="0"/>
              </a:rPr>
              <a:t>                         </a:t>
            </a:r>
            <a:r>
              <a:rPr lang="en-US" sz="1800" b="1" dirty="0">
                <a:solidFill>
                  <a:srgbClr val="0033CC"/>
                </a:solidFill>
                <a:latin typeface="Arial" charset="0"/>
              </a:rPr>
              <a:t>BOTTOM PART OF CLOUD IS NEGATIVELY CHARGED</a:t>
            </a:r>
            <a:endParaRPr lang="en-US" sz="1800" b="1" dirty="0">
              <a:solidFill>
                <a:srgbClr val="FFCC00"/>
              </a:solidFill>
              <a:latin typeface="Arial" charset="0"/>
            </a:endParaRPr>
          </a:p>
          <a:p>
            <a:pPr eaLnBrk="1" hangingPunct="1"/>
            <a:r>
              <a:rPr lang="en-US" sz="1800" b="1" dirty="0">
                <a:solidFill>
                  <a:srgbClr val="FFCC00"/>
                </a:solidFill>
                <a:latin typeface="Arial" charset="0"/>
              </a:rPr>
              <a:t>	           </a:t>
            </a:r>
          </a:p>
        </p:txBody>
      </p:sp>
      <p:sp>
        <p:nvSpPr>
          <p:cNvPr id="456709" name="Text Box 5"/>
          <p:cNvSpPr txBox="1">
            <a:spLocks noChangeArrowheads="1"/>
          </p:cNvSpPr>
          <p:nvPr/>
        </p:nvSpPr>
        <p:spPr bwMode="auto">
          <a:xfrm>
            <a:off x="592666" y="2209800"/>
            <a:ext cx="2149475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1" hangingPunct="1"/>
            <a:r>
              <a:rPr lang="en-US" sz="1800" b="1" i="1" dirty="0">
                <a:solidFill>
                  <a:srgbClr val="000000"/>
                </a:solidFill>
                <a:latin typeface="Arial" charset="0"/>
              </a:rPr>
              <a:t>Consider a hailstone falling in a cloud updraft</a:t>
            </a:r>
          </a:p>
        </p:txBody>
      </p:sp>
      <p:sp>
        <p:nvSpPr>
          <p:cNvPr id="456710" name="Text Box 6"/>
          <p:cNvSpPr txBox="1">
            <a:spLocks noChangeArrowheads="1"/>
          </p:cNvSpPr>
          <p:nvPr/>
        </p:nvSpPr>
        <p:spPr bwMode="auto">
          <a:xfrm>
            <a:off x="4381500" y="3657600"/>
            <a:ext cx="193198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sz="1400" b="1" dirty="0">
                <a:solidFill>
                  <a:srgbClr val="FF0000"/>
                </a:solidFill>
                <a:latin typeface="Arial" charset="0"/>
              </a:rPr>
              <a:t>(Wallace and Hobbs)</a:t>
            </a:r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5988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162"/>
    </mc:Choice>
    <mc:Fallback xmlns="">
      <p:transition xmlns:p14="http://schemas.microsoft.com/office/powerpoint/2010/main" spd="slow" advTm="24162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15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62000" y="152400"/>
            <a:ext cx="1993900" cy="387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5539" name="Picture 2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76200" y="0"/>
            <a:ext cx="4103688" cy="689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5540" name="Rectangle 3"/>
          <p:cNvSpPr>
            <a:spLocks noGrp="1" noChangeArrowheads="1"/>
          </p:cNvSpPr>
          <p:nvPr>
            <p:ph type="title"/>
          </p:nvPr>
        </p:nvSpPr>
        <p:spPr>
          <a:xfrm>
            <a:off x="4038600" y="304800"/>
            <a:ext cx="4800600" cy="1143000"/>
          </a:xfrm>
        </p:spPr>
        <p:txBody>
          <a:bodyPr/>
          <a:lstStyle/>
          <a:p>
            <a:r>
              <a:rPr lang="en-US" b="1" dirty="0">
                <a:solidFill>
                  <a:srgbClr val="DB0000"/>
                </a:solidFill>
                <a:ea typeface="ＭＳ Ｐゴシック" pitchFamily="-84" charset="-128"/>
                <a:cs typeface="ＭＳ Ｐゴシック" pitchFamily="-84" charset="-128"/>
              </a:rPr>
              <a:t>Charge Separation</a:t>
            </a:r>
          </a:p>
        </p:txBody>
      </p:sp>
      <p:sp>
        <p:nvSpPr>
          <p:cNvPr id="65541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4191000" y="1463675"/>
            <a:ext cx="4648200" cy="5181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b="1" dirty="0" smtClean="0">
                <a:ea typeface="ＭＳ Ｐゴシック" pitchFamily="-84" charset="-128"/>
                <a:cs typeface="ＭＳ Ｐゴシック" pitchFamily="-84" charset="-128"/>
              </a:rPr>
              <a:t>Upper/lower </a:t>
            </a:r>
            <a:r>
              <a:rPr lang="en-US" sz="2800" b="1" dirty="0">
                <a:ea typeface="ＭＳ Ｐゴシック" pitchFamily="-84" charset="-128"/>
                <a:cs typeface="ＭＳ Ｐゴシック" pitchFamily="-84" charset="-128"/>
              </a:rPr>
              <a:t>cloud top has </a:t>
            </a:r>
            <a:r>
              <a:rPr lang="en-US" sz="2800" b="1" dirty="0" smtClean="0">
                <a:ea typeface="ＭＳ Ｐゴシック" pitchFamily="-84" charset="-128"/>
                <a:cs typeface="ＭＳ Ｐゴシック" pitchFamily="-84" charset="-128"/>
              </a:rPr>
              <a:t>a positive/negative </a:t>
            </a:r>
            <a:r>
              <a:rPr lang="en-US" sz="2800" b="1" dirty="0">
                <a:ea typeface="ＭＳ Ｐゴシック" pitchFamily="-84" charset="-128"/>
                <a:cs typeface="ＭＳ Ｐゴシック" pitchFamily="-84" charset="-128"/>
              </a:rPr>
              <a:t>charge</a:t>
            </a:r>
          </a:p>
          <a:p>
            <a:pPr>
              <a:lnSpc>
                <a:spcPct val="90000"/>
              </a:lnSpc>
            </a:pPr>
            <a:r>
              <a:rPr lang="en-US" sz="2800" b="1" dirty="0" smtClean="0">
                <a:ea typeface="ＭＳ Ｐゴシック" pitchFamily="-84" charset="-128"/>
                <a:cs typeface="ＭＳ Ｐゴシック" pitchFamily="-84" charset="-128"/>
              </a:rPr>
              <a:t>Charge </a:t>
            </a:r>
            <a:r>
              <a:rPr lang="en-US" sz="2800" b="1" dirty="0">
                <a:ea typeface="ＭＳ Ｐゴシック" pitchFamily="-84" charset="-128"/>
                <a:cs typeface="ＭＳ Ｐゴシック" pitchFamily="-84" charset="-128"/>
              </a:rPr>
              <a:t>separation in cloud maintains the earth’s   </a:t>
            </a:r>
            <a:r>
              <a:rPr lang="en-US" sz="2800" b="1" dirty="0" smtClean="0">
                <a:ea typeface="ＭＳ Ｐゴシック" pitchFamily="-84" charset="-128"/>
                <a:cs typeface="ＭＳ Ｐゴシック" pitchFamily="-84" charset="-128"/>
              </a:rPr>
              <a:t>   </a:t>
            </a:r>
            <a:r>
              <a:rPr lang="en-US" sz="2800" b="1" u="sng" dirty="0">
                <a:solidFill>
                  <a:srgbClr val="DB0000"/>
                </a:solidFill>
                <a:ea typeface="ＭＳ Ｐゴシック" pitchFamily="-84" charset="-128"/>
                <a:cs typeface="ＭＳ Ｐゴシック" pitchFamily="-84" charset="-128"/>
              </a:rPr>
              <a:t>fair weather electric field</a:t>
            </a:r>
            <a:r>
              <a:rPr lang="en-US" sz="2800" b="1" dirty="0">
                <a:solidFill>
                  <a:srgbClr val="DB0000"/>
                </a:solidFill>
                <a:ea typeface="ＭＳ Ｐゴシック" pitchFamily="-84" charset="-128"/>
                <a:cs typeface="ＭＳ Ｐゴシック" pitchFamily="-84" charset="-128"/>
              </a:rPr>
              <a:t> </a:t>
            </a:r>
            <a:r>
              <a:rPr lang="en-US" sz="2800" b="1" dirty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denoted by the arrow </a:t>
            </a:r>
            <a:r>
              <a:rPr lang="en-US" b="1" dirty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E</a:t>
            </a:r>
          </a:p>
          <a:p>
            <a:pPr>
              <a:lnSpc>
                <a:spcPct val="90000"/>
              </a:lnSpc>
            </a:pPr>
            <a:r>
              <a:rPr lang="en-US" sz="2800" b="1" dirty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Negative charge at cloud bottom attracts positive </a:t>
            </a:r>
            <a:r>
              <a:rPr lang="en-US" sz="2800" b="1" dirty="0" smtClean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charge at </a:t>
            </a:r>
            <a:r>
              <a:rPr lang="en-US" sz="2800" b="1" dirty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ground   </a:t>
            </a:r>
            <a:r>
              <a:rPr lang="en-US" sz="2800" b="1" dirty="0" smtClean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       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2800" b="1" dirty="0">
                <a:ea typeface="ＭＳ Ｐゴシック" pitchFamily="-84" charset="-128"/>
                <a:cs typeface="ＭＳ Ｐゴシック" pitchFamily="-84" charset="-128"/>
              </a:rPr>
              <a:t> </a:t>
            </a:r>
            <a:r>
              <a:rPr lang="en-US" sz="2800" b="1" dirty="0" smtClean="0">
                <a:ea typeface="ＭＳ Ｐゴシック" pitchFamily="-84" charset="-128"/>
                <a:cs typeface="ＭＳ Ｐゴシック" pitchFamily="-84" charset="-128"/>
              </a:rPr>
              <a:t>   </a:t>
            </a:r>
            <a:r>
              <a:rPr lang="en-US" sz="2800" dirty="0" smtClean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3</a:t>
            </a:r>
            <a:r>
              <a:rPr lang="en-US" sz="2800" dirty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·10</a:t>
            </a:r>
            <a:r>
              <a:rPr lang="en-US" sz="2800" baseline="30000" dirty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–12</a:t>
            </a:r>
            <a:r>
              <a:rPr lang="en-US" sz="2800" dirty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 </a:t>
            </a:r>
            <a:r>
              <a:rPr lang="en-US" sz="2800" dirty="0" err="1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A·m</a:t>
            </a:r>
            <a:r>
              <a:rPr lang="en-US" sz="2800" baseline="30000" dirty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–2</a:t>
            </a:r>
            <a:r>
              <a:rPr lang="en-US" sz="2800" b="1" dirty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       </a:t>
            </a:r>
            <a:r>
              <a:rPr lang="en-US" sz="2800" dirty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150 V·m</a:t>
            </a:r>
            <a:r>
              <a:rPr lang="en-US" sz="2800" baseline="30000" dirty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-1</a:t>
            </a:r>
            <a:endParaRPr lang="en-US" dirty="0">
              <a:solidFill>
                <a:schemeClr val="tx1"/>
              </a:solidFill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65542" name="Text Box 5"/>
          <p:cNvSpPr txBox="1">
            <a:spLocks noChangeArrowheads="1"/>
          </p:cNvSpPr>
          <p:nvPr/>
        </p:nvSpPr>
        <p:spPr bwMode="auto">
          <a:xfrm>
            <a:off x="-50800" y="6616700"/>
            <a:ext cx="2514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400" b="1" dirty="0">
                <a:latin typeface="Times New Roman" pitchFamily="-84" charset="0"/>
              </a:rPr>
              <a:t>Ahrens </a:t>
            </a:r>
            <a:r>
              <a:rPr lang="en-US" sz="1400" b="1" dirty="0" smtClean="0">
                <a:latin typeface="Times New Roman" pitchFamily="-84" charset="0"/>
              </a:rPr>
              <a:t>&amp; Henson</a:t>
            </a:r>
            <a:endParaRPr lang="en-US" sz="1400" b="1" dirty="0">
              <a:latin typeface="Times New Roman" pitchFamily="-84" charset="0"/>
            </a:endParaRPr>
          </a:p>
        </p:txBody>
      </p:sp>
      <p:grpSp>
        <p:nvGrpSpPr>
          <p:cNvPr id="65543" name="Group 6"/>
          <p:cNvGrpSpPr>
            <a:grpSpLocks/>
          </p:cNvGrpSpPr>
          <p:nvPr/>
        </p:nvGrpSpPr>
        <p:grpSpPr bwMode="auto">
          <a:xfrm>
            <a:off x="533400" y="76200"/>
            <a:ext cx="2501900" cy="3978275"/>
            <a:chOff x="336" y="-10"/>
            <a:chExt cx="1576" cy="2506"/>
          </a:xfrm>
        </p:grpSpPr>
        <p:sp>
          <p:nvSpPr>
            <p:cNvPr id="65547" name="Oval 7"/>
            <p:cNvSpPr>
              <a:spLocks noChangeArrowheads="1"/>
            </p:cNvSpPr>
            <p:nvPr/>
          </p:nvSpPr>
          <p:spPr bwMode="auto">
            <a:xfrm>
              <a:off x="336" y="86"/>
              <a:ext cx="1576" cy="2304"/>
            </a:xfrm>
            <a:prstGeom prst="ellipse">
              <a:avLst/>
            </a:prstGeom>
            <a:noFill/>
            <a:ln w="38100">
              <a:solidFill>
                <a:srgbClr val="FFFF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752" name="Text Box 8"/>
            <p:cNvSpPr txBox="1">
              <a:spLocks noChangeArrowheads="1"/>
            </p:cNvSpPr>
            <p:nvPr/>
          </p:nvSpPr>
          <p:spPr bwMode="auto">
            <a:xfrm>
              <a:off x="544" y="636"/>
              <a:ext cx="120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>
                <a:spcBef>
                  <a:spcPct val="50000"/>
                </a:spcBef>
                <a:defRPr/>
              </a:pPr>
              <a:r>
                <a:rPr lang="en-US" sz="24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Times New Roman" charset="0"/>
                  <a:ea typeface="Arial" charset="0"/>
                  <a:cs typeface="Arial" charset="0"/>
                </a:rPr>
                <a:t>Polarization</a:t>
              </a:r>
              <a:endParaRPr lang="en-US" sz="2000" dirty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charset="0"/>
                <a:ea typeface="Arial" charset="0"/>
                <a:cs typeface="Arial" charset="0"/>
              </a:endParaRPr>
            </a:p>
          </p:txBody>
        </p:sp>
        <p:sp>
          <p:nvSpPr>
            <p:cNvPr id="543753" name="Text Box 9"/>
            <p:cNvSpPr txBox="1">
              <a:spLocks noChangeArrowheads="1"/>
            </p:cNvSpPr>
            <p:nvPr/>
          </p:nvSpPr>
          <p:spPr bwMode="auto">
            <a:xfrm>
              <a:off x="904" y="1862"/>
              <a:ext cx="480" cy="6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>
                <a:spcBef>
                  <a:spcPct val="50000"/>
                </a:spcBef>
                <a:defRPr/>
              </a:pPr>
              <a:r>
                <a:rPr lang="en-US" sz="6000" b="1">
                  <a:solidFill>
                    <a:srgbClr val="FF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Times New Roman" charset="0"/>
                  <a:ea typeface="Arial" charset="0"/>
                  <a:cs typeface="Arial" charset="0"/>
                </a:rPr>
                <a:t>–</a:t>
              </a:r>
              <a:endParaRPr lang="en-US" sz="2400">
                <a:latin typeface="Times New Roman" charset="0"/>
                <a:ea typeface="Arial" charset="0"/>
                <a:cs typeface="Arial" charset="0"/>
              </a:endParaRPr>
            </a:p>
          </p:txBody>
        </p:sp>
        <p:sp>
          <p:nvSpPr>
            <p:cNvPr id="543754" name="Text Box 10"/>
            <p:cNvSpPr txBox="1">
              <a:spLocks noChangeArrowheads="1"/>
            </p:cNvSpPr>
            <p:nvPr/>
          </p:nvSpPr>
          <p:spPr bwMode="auto">
            <a:xfrm>
              <a:off x="880" y="-10"/>
              <a:ext cx="480" cy="6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>
                <a:spcBef>
                  <a:spcPct val="50000"/>
                </a:spcBef>
                <a:defRPr/>
              </a:pPr>
              <a:r>
                <a:rPr lang="en-US" sz="6000" b="1">
                  <a:solidFill>
                    <a:srgbClr val="FF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Times New Roman" charset="0"/>
                  <a:ea typeface="Arial" charset="0"/>
                  <a:cs typeface="Arial" charset="0"/>
                </a:rPr>
                <a:t>+</a:t>
              </a:r>
              <a:endParaRPr lang="en-US" sz="2400">
                <a:latin typeface="Times New Roman" charset="0"/>
                <a:ea typeface="Arial" charset="0"/>
                <a:cs typeface="Arial" charset="0"/>
              </a:endParaRPr>
            </a:p>
          </p:txBody>
        </p:sp>
      </p:grpSp>
      <p:sp>
        <p:nvSpPr>
          <p:cNvPr id="65544" name="Line 11"/>
          <p:cNvSpPr>
            <a:spLocks noChangeShapeType="1"/>
          </p:cNvSpPr>
          <p:nvPr/>
        </p:nvSpPr>
        <p:spPr bwMode="auto">
          <a:xfrm flipV="1">
            <a:off x="3429000" y="1143000"/>
            <a:ext cx="0" cy="23622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5545" name="Text Box 12"/>
          <p:cNvSpPr txBox="1">
            <a:spLocks noChangeArrowheads="1"/>
          </p:cNvSpPr>
          <p:nvPr/>
        </p:nvSpPr>
        <p:spPr bwMode="auto">
          <a:xfrm>
            <a:off x="3505200" y="2057400"/>
            <a:ext cx="6858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3200" b="1">
                <a:solidFill>
                  <a:srgbClr val="FF0000"/>
                </a:solidFill>
                <a:latin typeface="Times New Roman" pitchFamily="-84" charset="0"/>
              </a:rPr>
              <a:t>E</a:t>
            </a:r>
            <a:endParaRPr lang="en-US" sz="2400">
              <a:solidFill>
                <a:srgbClr val="FF0000"/>
              </a:solidFill>
              <a:latin typeface="Times New Roman" pitchFamily="-84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155700" y="971550"/>
            <a:ext cx="1296988" cy="2533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03109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8681"/>
    </mc:Choice>
    <mc:Fallback xmlns="">
      <p:transition xmlns:p14="http://schemas.microsoft.com/office/powerpoint/2010/main" spd="slow" advTm="28681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4346223" y="0"/>
            <a:ext cx="4648200" cy="1143000"/>
          </a:xfrm>
        </p:spPr>
        <p:txBody>
          <a:bodyPr/>
          <a:lstStyle/>
          <a:p>
            <a:pPr>
              <a:defRPr/>
            </a:pP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pitchFamily="-84" charset="-128"/>
                <a:cs typeface="ＭＳ Ｐゴシック" pitchFamily="-84" charset="-128"/>
              </a:rPr>
              <a:t>Lightning Stroke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545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713107" y="1143000"/>
            <a:ext cx="4430893" cy="5257800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en-US" sz="2400" b="1" u="sng" dirty="0" smtClean="0">
                <a:ea typeface="ＭＳ Ｐゴシック" pitchFamily="-84" charset="-128"/>
                <a:cs typeface="ＭＳ Ｐゴシック" pitchFamily="-84" charset="-128"/>
              </a:rPr>
              <a:t>Negative Cloud</a:t>
            </a:r>
            <a:r>
              <a:rPr lang="en-US" sz="2400" b="1" u="sng" dirty="0">
                <a:ea typeface="ＭＳ Ｐゴシック" pitchFamily="-84" charset="-128"/>
                <a:cs typeface="ＭＳ Ｐゴシック" pitchFamily="-84" charset="-128"/>
              </a:rPr>
              <a:t>-to-Ground </a:t>
            </a:r>
            <a:r>
              <a:rPr lang="en-US" sz="2400" b="1" u="sng" dirty="0" smtClean="0">
                <a:ea typeface="ＭＳ Ｐゴシック" pitchFamily="-84" charset="-128"/>
                <a:cs typeface="ＭＳ Ｐゴシック" pitchFamily="-84" charset="-128"/>
              </a:rPr>
              <a:t>Sequence</a:t>
            </a:r>
            <a:r>
              <a:rPr lang="en-US" sz="2400" b="1" dirty="0" smtClean="0">
                <a:ea typeface="ＭＳ Ｐゴシック" pitchFamily="-84" charset="-128"/>
                <a:cs typeface="ＭＳ Ｐゴシック" pitchFamily="-84" charset="-128"/>
              </a:rPr>
              <a:t> </a:t>
            </a:r>
            <a:endParaRPr lang="en-US" sz="2400" b="1" dirty="0">
              <a:ea typeface="ＭＳ Ｐゴシック" pitchFamily="-84" charset="-128"/>
              <a:cs typeface="ＭＳ Ｐゴシック" pitchFamily="-84" charset="-128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b="1" dirty="0" smtClean="0">
                <a:ea typeface="ＭＳ Ｐゴシック" pitchFamily="-84" charset="-128"/>
                <a:cs typeface="ＭＳ Ｐゴシック" pitchFamily="-84" charset="-128"/>
              </a:rPr>
              <a:t>- Downward</a:t>
            </a:r>
            <a:r>
              <a:rPr lang="en-US" sz="2400" b="1" dirty="0" smtClean="0">
                <a:solidFill>
                  <a:srgbClr val="FFFF66"/>
                </a:solidFill>
                <a:ea typeface="ＭＳ Ｐゴシック" pitchFamily="-84" charset="-128"/>
                <a:cs typeface="ＭＳ Ｐゴシック" pitchFamily="-84" charset="-128"/>
              </a:rPr>
              <a:t> </a:t>
            </a:r>
            <a:r>
              <a:rPr lang="en-US" sz="2400" b="1" dirty="0">
                <a:solidFill>
                  <a:srgbClr val="C80000"/>
                </a:solidFill>
                <a:ea typeface="ＭＳ Ｐゴシック" pitchFamily="-84" charset="-128"/>
                <a:cs typeface="ＭＳ Ｐゴシック" pitchFamily="-84" charset="-128"/>
              </a:rPr>
              <a:t>stepped leader. </a:t>
            </a:r>
            <a:endParaRPr lang="en-US" sz="2400" b="1" dirty="0" smtClean="0">
              <a:solidFill>
                <a:srgbClr val="C80000"/>
              </a:solidFill>
              <a:ea typeface="ＭＳ Ｐゴシック" pitchFamily="-84" charset="-128"/>
              <a:cs typeface="ＭＳ Ｐゴシック" pitchFamily="-84" charset="-128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b="1" dirty="0" smtClean="0">
                <a:ea typeface="ＭＳ Ｐゴシック" pitchFamily="-84" charset="-128"/>
                <a:cs typeface="ＭＳ Ｐゴシック" pitchFamily="-84" charset="-128"/>
              </a:rPr>
              <a:t>	Stepped </a:t>
            </a:r>
            <a:r>
              <a:rPr lang="en-US" sz="2400" b="1" dirty="0">
                <a:ea typeface="ＭＳ Ｐゴシック" pitchFamily="-84" charset="-128"/>
                <a:cs typeface="ＭＳ Ｐゴシック" pitchFamily="-84" charset="-128"/>
              </a:rPr>
              <a:t>leader is </a:t>
            </a:r>
            <a:r>
              <a:rPr lang="en-US" sz="2400" b="1" u="sng" dirty="0">
                <a:ea typeface="ＭＳ Ｐゴシック" pitchFamily="-84" charset="-128"/>
                <a:cs typeface="ＭＳ Ｐゴシック" pitchFamily="-84" charset="-128"/>
              </a:rPr>
              <a:t>invisible</a:t>
            </a:r>
            <a:r>
              <a:rPr lang="en-US" sz="2400" b="1" dirty="0">
                <a:ea typeface="ＭＳ Ｐゴシック" pitchFamily="-84" charset="-128"/>
                <a:cs typeface="ＭＳ Ｐゴシック" pitchFamily="-84" charset="-128"/>
              </a:rPr>
              <a:t>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b="1" dirty="0" smtClean="0">
                <a:ea typeface="ＭＳ Ｐゴシック" pitchFamily="-84" charset="-128"/>
                <a:cs typeface="ＭＳ Ｐゴシック" pitchFamily="-84" charset="-128"/>
              </a:rPr>
              <a:t>- Upward </a:t>
            </a:r>
            <a:r>
              <a:rPr lang="en-US" sz="2400" b="1" u="sng" dirty="0" smtClean="0">
                <a:ea typeface="ＭＳ Ｐゴシック" pitchFamily="-84" charset="-128"/>
                <a:cs typeface="ＭＳ Ｐゴシック" pitchFamily="-84" charset="-128"/>
              </a:rPr>
              <a:t>visible</a:t>
            </a:r>
            <a:r>
              <a:rPr lang="en-US" sz="2400" b="1" dirty="0" smtClean="0">
                <a:solidFill>
                  <a:srgbClr val="FFFF66"/>
                </a:solidFill>
                <a:ea typeface="ＭＳ Ｐゴシック" pitchFamily="-84" charset="-128"/>
                <a:cs typeface="ＭＳ Ｐゴシック" pitchFamily="-84" charset="-128"/>
              </a:rPr>
              <a:t> </a:t>
            </a:r>
            <a:r>
              <a:rPr lang="en-US" sz="2400" b="1" dirty="0">
                <a:solidFill>
                  <a:srgbClr val="C80000"/>
                </a:solidFill>
                <a:ea typeface="ＭＳ Ｐゴシック" pitchFamily="-84" charset="-128"/>
                <a:cs typeface="ＭＳ Ｐゴシック" pitchFamily="-84" charset="-128"/>
              </a:rPr>
              <a:t>return stroke.     </a:t>
            </a:r>
            <a:r>
              <a:rPr lang="en-US" sz="2400" b="1" dirty="0" smtClean="0">
                <a:solidFill>
                  <a:srgbClr val="C80000"/>
                </a:solidFill>
                <a:ea typeface="ＭＳ Ｐゴシック" pitchFamily="-84" charset="-128"/>
                <a:cs typeface="ＭＳ Ｐゴシック" pitchFamily="-84" charset="-128"/>
              </a:rPr>
              <a:t>  </a:t>
            </a:r>
            <a:endParaRPr lang="en-US" sz="2400" b="1" u="sng" dirty="0">
              <a:ea typeface="ＭＳ Ｐゴシック" pitchFamily="-84" charset="-128"/>
              <a:cs typeface="ＭＳ Ｐゴシック" pitchFamily="-84" charset="-128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b="1" dirty="0" smtClean="0">
                <a:ea typeface="ＭＳ Ｐゴシック" pitchFamily="-84" charset="-128"/>
                <a:cs typeface="ＭＳ Ｐゴシック" pitchFamily="-84" charset="-128"/>
              </a:rPr>
              <a:t>- </a:t>
            </a:r>
            <a:r>
              <a:rPr lang="en-US" sz="2400" b="1" dirty="0">
                <a:ea typeface="ＭＳ Ｐゴシック" pitchFamily="-84" charset="-128"/>
                <a:cs typeface="ＭＳ Ｐゴシック" pitchFamily="-84" charset="-128"/>
              </a:rPr>
              <a:t>Downward</a:t>
            </a:r>
            <a:r>
              <a:rPr lang="en-US" sz="2400" b="1" dirty="0">
                <a:solidFill>
                  <a:srgbClr val="FFFF66"/>
                </a:solidFill>
                <a:ea typeface="ＭＳ Ｐゴシック" pitchFamily="-84" charset="-128"/>
                <a:cs typeface="ＭＳ Ｐゴシック" pitchFamily="-84" charset="-128"/>
              </a:rPr>
              <a:t> </a:t>
            </a:r>
            <a:r>
              <a:rPr lang="en-US" sz="2400" b="1" dirty="0">
                <a:solidFill>
                  <a:srgbClr val="C80000"/>
                </a:solidFill>
                <a:ea typeface="ＭＳ Ｐゴシック" pitchFamily="-84" charset="-128"/>
                <a:cs typeface="ＭＳ Ｐゴシック" pitchFamily="-84" charset="-128"/>
              </a:rPr>
              <a:t>dart leaders.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b="1" dirty="0">
                <a:solidFill>
                  <a:srgbClr val="00FFFF"/>
                </a:solidFill>
                <a:ea typeface="ＭＳ Ｐゴシック" pitchFamily="-84" charset="-128"/>
                <a:cs typeface="ＭＳ Ｐゴシック" pitchFamily="-84" charset="-128"/>
              </a:rPr>
              <a:t>	</a:t>
            </a:r>
            <a:r>
              <a:rPr lang="en-US" sz="2400" b="1" dirty="0">
                <a:ea typeface="ＭＳ Ｐゴシック" pitchFamily="-84" charset="-128"/>
                <a:cs typeface="ＭＳ Ｐゴシック" pitchFamily="-84" charset="-128"/>
              </a:rPr>
              <a:t> Dart </a:t>
            </a:r>
            <a:r>
              <a:rPr lang="en-US" sz="2400" b="1" dirty="0" smtClean="0">
                <a:ea typeface="ＭＳ Ｐゴシック" pitchFamily="-84" charset="-128"/>
                <a:cs typeface="ＭＳ Ｐゴシック" pitchFamily="-84" charset="-128"/>
              </a:rPr>
              <a:t>leaders are </a:t>
            </a:r>
            <a:r>
              <a:rPr lang="en-US" sz="2400" b="1" u="sng" dirty="0">
                <a:ea typeface="ＭＳ Ｐゴシック" pitchFamily="-84" charset="-128"/>
                <a:cs typeface="ＭＳ Ｐゴシック" pitchFamily="-84" charset="-128"/>
              </a:rPr>
              <a:t>invisible</a:t>
            </a:r>
            <a:r>
              <a:rPr lang="en-US" sz="2400" b="1" dirty="0">
                <a:ea typeface="ＭＳ Ｐゴシック" pitchFamily="-84" charset="-128"/>
                <a:cs typeface="ＭＳ Ｐゴシック" pitchFamily="-84" charset="-128"/>
              </a:rPr>
              <a:t>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b="1" dirty="0" smtClean="0">
                <a:ea typeface="ＭＳ Ｐゴシック" pitchFamily="-84" charset="-128"/>
                <a:cs typeface="ＭＳ Ｐゴシック" pitchFamily="-84" charset="-128"/>
              </a:rPr>
              <a:t>- Upward </a:t>
            </a:r>
            <a:r>
              <a:rPr lang="en-US" sz="2400" b="1" dirty="0" smtClean="0">
                <a:solidFill>
                  <a:srgbClr val="C80000"/>
                </a:solidFill>
                <a:ea typeface="ＭＳ Ｐゴシック" pitchFamily="-84" charset="-128"/>
                <a:cs typeface="ＭＳ Ｐゴシック" pitchFamily="-84" charset="-128"/>
              </a:rPr>
              <a:t>return </a:t>
            </a:r>
            <a:r>
              <a:rPr lang="en-US" sz="2400" b="1" dirty="0">
                <a:solidFill>
                  <a:srgbClr val="C80000"/>
                </a:solidFill>
                <a:ea typeface="ＭＳ Ｐゴシック" pitchFamily="-84" charset="-128"/>
                <a:cs typeface="ＭＳ Ｐゴシック" pitchFamily="-84" charset="-128"/>
              </a:rPr>
              <a:t>strokes.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b="1" dirty="0" smtClean="0">
                <a:ea typeface="ＭＳ Ｐゴシック" pitchFamily="-84" charset="-128"/>
                <a:cs typeface="ＭＳ Ｐゴシック" pitchFamily="-84" charset="-128"/>
              </a:rPr>
              <a:t>	 Return strokes are </a:t>
            </a:r>
            <a:r>
              <a:rPr lang="en-US" sz="2400" b="1" u="sng" dirty="0" smtClean="0">
                <a:ea typeface="ＭＳ Ｐゴシック" pitchFamily="-84" charset="-128"/>
                <a:cs typeface="ＭＳ Ｐゴシック" pitchFamily="-84" charset="-128"/>
              </a:rPr>
              <a:t>visible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b="1" dirty="0" smtClean="0">
                <a:ea typeface="ＭＳ Ｐゴシック" pitchFamily="-84" charset="-128"/>
                <a:cs typeface="ＭＳ Ｐゴシック" pitchFamily="-84" charset="-128"/>
              </a:rPr>
              <a:t>Dart </a:t>
            </a:r>
            <a:r>
              <a:rPr lang="en-US" sz="2400" b="1" dirty="0">
                <a:ea typeface="ＭＳ Ｐゴシック" pitchFamily="-84" charset="-128"/>
                <a:cs typeface="ＭＳ Ｐゴシック" pitchFamily="-84" charset="-128"/>
              </a:rPr>
              <a:t>leaders-return strokes: </a:t>
            </a:r>
            <a:r>
              <a:rPr lang="en-US" sz="2400" b="1" dirty="0" smtClean="0">
                <a:ea typeface="ＭＳ Ｐゴシック" pitchFamily="-84" charset="-128"/>
                <a:cs typeface="ＭＳ Ｐゴシック" pitchFamily="-84" charset="-128"/>
              </a:rPr>
              <a:t>         		Up </a:t>
            </a:r>
            <a:r>
              <a:rPr lang="en-US" sz="2400" b="1" dirty="0">
                <a:ea typeface="ＭＳ Ｐゴシック" pitchFamily="-84" charset="-128"/>
                <a:cs typeface="ＭＳ Ｐゴシック" pitchFamily="-84" charset="-128"/>
              </a:rPr>
              <a:t>to 25 </a:t>
            </a:r>
            <a:r>
              <a:rPr lang="en-US" sz="2400" b="1" dirty="0" smtClean="0">
                <a:ea typeface="ＭＳ Ｐゴシック" pitchFamily="-84" charset="-128"/>
                <a:cs typeface="ＭＳ Ｐゴシック" pitchFamily="-84" charset="-128"/>
              </a:rPr>
              <a:t>cycles; </a:t>
            </a:r>
            <a:r>
              <a:rPr lang="en-US" sz="2400" b="1" dirty="0">
                <a:ea typeface="ＭＳ Ｐゴシック" pitchFamily="-84" charset="-128"/>
                <a:cs typeface="ＭＳ Ｐゴシック" pitchFamily="-84" charset="-128"/>
              </a:rPr>
              <a:t>3-4 usually.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b="1" dirty="0">
                <a:ea typeface="ＭＳ Ｐゴシック" pitchFamily="-84" charset="-128"/>
                <a:cs typeface="ＭＳ Ｐゴシック" pitchFamily="-84" charset="-128"/>
              </a:rPr>
              <a:t>Ground strikes are usually negative, i.e. electrons flow from cloud to ground.</a:t>
            </a:r>
          </a:p>
          <a:p>
            <a:pPr algn="ctr">
              <a:lnSpc>
                <a:spcPct val="90000"/>
              </a:lnSpc>
              <a:buFontTx/>
              <a:buNone/>
            </a:pPr>
            <a:endParaRPr lang="en-US" sz="2400" b="1" u="sng" dirty="0" smtClean="0">
              <a:ea typeface="ＭＳ Ｐゴシック" pitchFamily="-84" charset="-128"/>
              <a:cs typeface="ＭＳ Ｐゴシック" pitchFamily="-84" charset="-128"/>
            </a:endParaRPr>
          </a:p>
          <a:p>
            <a:pPr algn="ctr">
              <a:lnSpc>
                <a:spcPct val="90000"/>
              </a:lnSpc>
              <a:buFontTx/>
              <a:buNone/>
            </a:pPr>
            <a:r>
              <a:rPr lang="en-US" sz="2400" b="1" u="sng" dirty="0" smtClean="0">
                <a:ea typeface="ＭＳ Ｐゴシック" pitchFamily="-84" charset="-128"/>
                <a:cs typeface="ＭＳ Ｐゴシック" pitchFamily="-84" charset="-128"/>
              </a:rPr>
              <a:t>Slow Mo Video of Lightning Strike</a:t>
            </a:r>
          </a:p>
          <a:p>
            <a:pPr algn="ctr">
              <a:lnSpc>
                <a:spcPct val="90000"/>
              </a:lnSpc>
              <a:buFontTx/>
              <a:buNone/>
            </a:pPr>
            <a:r>
              <a:rPr lang="en-US" sz="2400" b="1" dirty="0" smtClean="0">
                <a:ea typeface="ＭＳ Ｐゴシック" pitchFamily="-84" charset="-128"/>
                <a:cs typeface="ＭＳ Ｐゴシック" pitchFamily="-84" charset="-128"/>
                <a:hlinkClick r:id="rId6"/>
              </a:rPr>
              <a:t>http://gizmodo.com/watching-lightning-strike-a-building-in-super-slow-moti-1795726758</a:t>
            </a:r>
            <a:endParaRPr lang="en-US" sz="2400" b="1" dirty="0" smtClean="0">
              <a:ea typeface="ＭＳ Ｐゴシック" pitchFamily="-84" charset="-128"/>
              <a:cs typeface="ＭＳ Ｐゴシック" pitchFamily="-84" charset="-128"/>
            </a:endParaRPr>
          </a:p>
          <a:p>
            <a:pPr algn="ctr">
              <a:lnSpc>
                <a:spcPct val="90000"/>
              </a:lnSpc>
              <a:buFontTx/>
              <a:buNone/>
            </a:pPr>
            <a:r>
              <a:rPr lang="en-US" sz="2400" b="1" dirty="0" smtClean="0">
                <a:ea typeface="ＭＳ Ｐゴシック" pitchFamily="-84" charset="-128"/>
                <a:cs typeface="ＭＳ Ｐゴシック" pitchFamily="-84" charset="-128"/>
              </a:rPr>
              <a:t>(May need to C&amp;P URL into browser)</a:t>
            </a:r>
          </a:p>
        </p:txBody>
      </p:sp>
      <p:pic>
        <p:nvPicPr>
          <p:cNvPr id="61444" name="Picture 4" descr="lightning-stroke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1402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45" name="Text Box 5"/>
          <p:cNvSpPr txBox="1">
            <a:spLocks noChangeArrowheads="1"/>
          </p:cNvSpPr>
          <p:nvPr/>
        </p:nvSpPr>
        <p:spPr bwMode="auto">
          <a:xfrm>
            <a:off x="-50800" y="6629400"/>
            <a:ext cx="2413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400" b="1">
                <a:latin typeface="Times New Roman" pitchFamily="-84" charset="0"/>
              </a:rPr>
              <a:t>Williams, The Weather Book</a:t>
            </a:r>
          </a:p>
        </p:txBody>
      </p:sp>
      <p:sp>
        <p:nvSpPr>
          <p:cNvPr id="545798" name="AutoShape 6"/>
          <p:cNvSpPr>
            <a:spLocks noChangeArrowheads="1"/>
          </p:cNvSpPr>
          <p:nvPr/>
        </p:nvSpPr>
        <p:spPr bwMode="auto">
          <a:xfrm flipV="1">
            <a:off x="8039095" y="2259194"/>
            <a:ext cx="457200" cy="927100"/>
          </a:xfrm>
          <a:prstGeom prst="curvedLeftArrow">
            <a:avLst>
              <a:gd name="adj1" fmla="val 40556"/>
              <a:gd name="adj2" fmla="val 81111"/>
              <a:gd name="adj3" fmla="val 33333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6"/>
          <p:cNvSpPr>
            <a:spLocks noChangeArrowheads="1"/>
          </p:cNvSpPr>
          <p:nvPr/>
        </p:nvSpPr>
        <p:spPr bwMode="auto">
          <a:xfrm rot="10636829" flipV="1">
            <a:off x="4260713" y="2355149"/>
            <a:ext cx="457200" cy="927100"/>
          </a:xfrm>
          <a:prstGeom prst="curvedLeftArrow">
            <a:avLst>
              <a:gd name="adj1" fmla="val 40556"/>
              <a:gd name="adj2" fmla="val 81111"/>
              <a:gd name="adj3" fmla="val 33333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49658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3373"/>
    </mc:Choice>
    <mc:Fallback xmlns="">
      <p:transition xmlns:p14="http://schemas.microsoft.com/office/powerpoint/2010/main" spd="slow" advTm="123373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7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7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7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7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7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7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79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79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545798" grpId="0" animBg="1"/>
      <p:bldP spid="7" grpId="0" animBg="1"/>
      <p:bldP spid="7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0000"/>
                </a:solidFill>
              </a:rPr>
              <a:t>Summary: Key Points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800" b="1" dirty="0">
                <a:solidFill>
                  <a:srgbClr val="000000"/>
                </a:solidFill>
              </a:rPr>
              <a:t>Lightning - </a:t>
            </a:r>
            <a:r>
              <a:rPr lang="en-US" sz="2800" b="1" dirty="0">
                <a:solidFill>
                  <a:srgbClr val="FF0000"/>
                </a:solidFill>
              </a:rPr>
              <a:t>electric discharge in thunderstorms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800" b="1" dirty="0">
                <a:solidFill>
                  <a:srgbClr val="000000"/>
                </a:solidFill>
              </a:rPr>
              <a:t>	80% </a:t>
            </a:r>
            <a:r>
              <a:rPr lang="en-US" sz="2800" b="1" dirty="0" smtClean="0">
                <a:solidFill>
                  <a:srgbClr val="000000"/>
                </a:solidFill>
              </a:rPr>
              <a:t>stays in cloud/sky, </a:t>
            </a:r>
            <a:r>
              <a:rPr lang="en-US" sz="2800" b="1" dirty="0">
                <a:solidFill>
                  <a:srgbClr val="000000"/>
                </a:solidFill>
              </a:rPr>
              <a:t>20% </a:t>
            </a:r>
            <a:r>
              <a:rPr lang="en-US" sz="2800" b="1" dirty="0" smtClean="0">
                <a:solidFill>
                  <a:srgbClr val="000000"/>
                </a:solidFill>
              </a:rPr>
              <a:t>cloud/sky </a:t>
            </a:r>
            <a:r>
              <a:rPr lang="en-US" sz="2800" b="1" dirty="0">
                <a:solidFill>
                  <a:srgbClr val="000000"/>
                </a:solidFill>
              </a:rPr>
              <a:t>to ground </a:t>
            </a:r>
          </a:p>
          <a:p>
            <a:pPr>
              <a:lnSpc>
                <a:spcPct val="90000"/>
              </a:lnSpc>
            </a:pPr>
            <a:r>
              <a:rPr lang="en-US" sz="2800" b="1" dirty="0" smtClean="0">
                <a:solidFill>
                  <a:srgbClr val="000000"/>
                </a:solidFill>
              </a:rPr>
              <a:t>Ubiquitous</a:t>
            </a:r>
            <a:r>
              <a:rPr lang="en-US" sz="2800" b="1" dirty="0">
                <a:solidFill>
                  <a:srgbClr val="000000"/>
                </a:solidFill>
              </a:rPr>
              <a:t>, with more than 6,000 cloud-to-ground strikes per minute from more than 40,000 thunderstorms per day worldwide</a:t>
            </a:r>
            <a:r>
              <a:rPr lang="en-US" sz="2800" b="1" dirty="0" smtClean="0">
                <a:solidFill>
                  <a:srgbClr val="000000"/>
                </a:solidFill>
              </a:rPr>
              <a:t>.</a:t>
            </a:r>
            <a:endParaRPr lang="en-US" b="1" dirty="0">
              <a:solidFill>
                <a:srgbClr val="000000"/>
              </a:solidFill>
            </a:endParaRPr>
          </a:p>
          <a:p>
            <a:pPr>
              <a:lnSpc>
                <a:spcPct val="90000"/>
              </a:lnSpc>
            </a:pPr>
            <a:r>
              <a:rPr lang="en-US" sz="2800" b="1" dirty="0" smtClean="0">
                <a:solidFill>
                  <a:srgbClr val="000000"/>
                </a:solidFill>
              </a:rPr>
              <a:t>A </a:t>
            </a:r>
            <a:r>
              <a:rPr lang="en-US" sz="2800" b="1" dirty="0">
                <a:solidFill>
                  <a:srgbClr val="000000"/>
                </a:solidFill>
              </a:rPr>
              <a:t>warm season, land phenomenon</a:t>
            </a:r>
            <a:r>
              <a:rPr lang="en-US" sz="2800" b="1" dirty="0" smtClean="0">
                <a:solidFill>
                  <a:srgbClr val="000000"/>
                </a:solidFill>
              </a:rPr>
              <a:t>.</a:t>
            </a:r>
            <a:endParaRPr lang="en-US" sz="2800" b="1" dirty="0">
              <a:solidFill>
                <a:srgbClr val="000000"/>
              </a:solidFill>
            </a:endParaRPr>
          </a:p>
          <a:p>
            <a:pPr>
              <a:lnSpc>
                <a:spcPct val="90000"/>
              </a:lnSpc>
            </a:pPr>
            <a:r>
              <a:rPr lang="en-US" sz="2800" b="1" dirty="0" smtClean="0">
                <a:solidFill>
                  <a:srgbClr val="000000"/>
                </a:solidFill>
              </a:rPr>
              <a:t>Requires </a:t>
            </a:r>
            <a:r>
              <a:rPr lang="en-US" sz="2800" b="1" dirty="0">
                <a:solidFill>
                  <a:srgbClr val="000000"/>
                </a:solidFill>
              </a:rPr>
              <a:t>the separation of different charges </a:t>
            </a:r>
            <a:r>
              <a:rPr lang="en-US" sz="2800" b="1" dirty="0" smtClean="0">
                <a:solidFill>
                  <a:srgbClr val="000000"/>
                </a:solidFill>
              </a:rPr>
              <a:t>       into </a:t>
            </a:r>
            <a:r>
              <a:rPr lang="en-US" sz="2800" b="1" dirty="0">
                <a:solidFill>
                  <a:srgbClr val="000000"/>
                </a:solidFill>
              </a:rPr>
              <a:t>different regions of cloud</a:t>
            </a:r>
            <a:r>
              <a:rPr lang="en-US" sz="2800" b="1" dirty="0" smtClean="0">
                <a:solidFill>
                  <a:srgbClr val="000000"/>
                </a:solidFill>
              </a:rPr>
              <a:t>.</a:t>
            </a:r>
          </a:p>
          <a:p>
            <a:pPr>
              <a:lnSpc>
                <a:spcPct val="90000"/>
              </a:lnSpc>
            </a:pPr>
            <a:r>
              <a:rPr lang="en-US" sz="2800" b="1" dirty="0" smtClean="0">
                <a:solidFill>
                  <a:srgbClr val="000000"/>
                </a:solidFill>
              </a:rPr>
              <a:t>Causes ~20-30 fatalities per year in U.S.</a:t>
            </a:r>
            <a:endParaRPr lang="en-US" b="1" dirty="0">
              <a:solidFill>
                <a:srgbClr val="FFCC00"/>
              </a:solidFill>
            </a:endParaRPr>
          </a:p>
        </p:txBody>
      </p:sp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7498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7328"/>
    </mc:Choice>
    <mc:Fallback xmlns="">
      <p:transition xmlns:p14="http://schemas.microsoft.com/office/powerpoint/2010/main" spd="slow" advTm="87328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2.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.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8|25.9|11.1|7.7|20|29.1"/>
</p:tagLst>
</file>

<file path=ppt/theme/theme1.xml><?xml version="1.0" encoding="utf-8"?>
<a:theme xmlns:a="http://schemas.openxmlformats.org/drawingml/2006/main" name="Office Theme">
  <a:themeElements>
    <a:clrScheme name="Custom 5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D7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29689</TotalTime>
  <Words>338</Words>
  <Application>Microsoft Macintosh PowerPoint</Application>
  <PresentationFormat>On-screen Show (4:3)</PresentationFormat>
  <Paragraphs>101</Paragraphs>
  <Slides>13</Slides>
  <Notes>11</Notes>
  <HiddenSlides>0</HiddenSlides>
  <MMClips>13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ATMO 170A1 Online  Thunderstorm Hazards Lightning Hail Heavy Rain Winds Tornadoes</vt:lpstr>
      <vt:lpstr>Thunderstorm Hazards</vt:lpstr>
      <vt:lpstr>Thunderstorm Hazards</vt:lpstr>
      <vt:lpstr>ATMO 170A1 Online H&amp;P §11.3  Lightning </vt:lpstr>
      <vt:lpstr>PowerPoint Presentation</vt:lpstr>
      <vt:lpstr>Lightning Basics</vt:lpstr>
      <vt:lpstr>PowerPoint Presentation</vt:lpstr>
      <vt:lpstr>Charge Separation </vt:lpstr>
      <vt:lpstr>Thermoelectric Effect in Ice</vt:lpstr>
      <vt:lpstr>Charging of ice crystals</vt:lpstr>
      <vt:lpstr>Charge Separation</vt:lpstr>
      <vt:lpstr>Lightning Stroke</vt:lpstr>
      <vt:lpstr>Summary: Key Points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Steven Mullen</dc:creator>
  <cp:lastModifiedBy>Steven Mullen</cp:lastModifiedBy>
  <cp:revision>294</cp:revision>
  <dcterms:created xsi:type="dcterms:W3CDTF">2012-11-06T06:59:15Z</dcterms:created>
  <dcterms:modified xsi:type="dcterms:W3CDTF">2019-03-25T22:25:23Z</dcterms:modified>
</cp:coreProperties>
</file>