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5"/>
  </p:notesMasterIdLst>
  <p:sldIdLst>
    <p:sldId id="643" r:id="rId2"/>
    <p:sldId id="630" r:id="rId3"/>
    <p:sldId id="631" r:id="rId4"/>
    <p:sldId id="632" r:id="rId5"/>
    <p:sldId id="633" r:id="rId6"/>
    <p:sldId id="622" r:id="rId7"/>
    <p:sldId id="620" r:id="rId8"/>
    <p:sldId id="555" r:id="rId9"/>
    <p:sldId id="556" r:id="rId10"/>
    <p:sldId id="636" r:id="rId11"/>
    <p:sldId id="558" r:id="rId12"/>
    <p:sldId id="559" r:id="rId13"/>
    <p:sldId id="560" r:id="rId14"/>
    <p:sldId id="561" r:id="rId15"/>
    <p:sldId id="564" r:id="rId16"/>
    <p:sldId id="565" r:id="rId17"/>
    <p:sldId id="566" r:id="rId18"/>
    <p:sldId id="645" r:id="rId19"/>
    <p:sldId id="569" r:id="rId20"/>
    <p:sldId id="644" r:id="rId21"/>
    <p:sldId id="573" r:id="rId22"/>
    <p:sldId id="594" r:id="rId23"/>
    <p:sldId id="642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C1C1"/>
    <a:srgbClr val="0099FF"/>
    <a:srgbClr val="8C712D"/>
    <a:srgbClr val="886F28"/>
    <a:srgbClr val="FF00FF"/>
    <a:srgbClr val="E4FFFF"/>
    <a:srgbClr val="00FFFF"/>
    <a:srgbClr val="C8FFFF"/>
    <a:srgbClr val="C0FFFF"/>
    <a:srgbClr val="C4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1" autoAdjust="0"/>
    <p:restoredTop sz="86477" autoAdjust="0"/>
  </p:normalViewPr>
  <p:slideViewPr>
    <p:cSldViewPr snapToGrid="0">
      <p:cViewPr varScale="1">
        <p:scale>
          <a:sx n="64" d="100"/>
          <a:sy n="64" d="100"/>
        </p:scale>
        <p:origin x="13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4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2AE591-3553-3E4D-A2A9-95D1E0EA48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352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CABF858-2AEF-874D-932A-C74E3EC475FF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01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F77942-575A-5D48-ACD6-900366A91EA3}" type="slidenum">
              <a:rPr lang="en-US" sz="1200">
                <a:solidFill>
                  <a:srgbClr val="000000"/>
                </a:solidFill>
              </a:rPr>
              <a:pPr/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76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79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8838B75-72B4-1E41-B0A0-D5A83CDFEDAB}" type="slidenum">
              <a:rPr lang="en-US" sz="1200">
                <a:solidFill>
                  <a:srgbClr val="000000"/>
                </a:solidFill>
              </a:rPr>
              <a:pPr/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41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5FEB053-12D8-8B48-95C5-EF646CD36DB9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37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25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D7CB6BB-8270-9C46-A9A3-31B0DFD49767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463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C394963-E896-D743-BB42-EB404BA61644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99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6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5B7298E-8A99-744A-944A-D88705D58418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60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93EB6BD-4910-0448-97C1-974DEC6EA13A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985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9F0B2B1-BC4D-F54D-92F8-D92543543BCA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8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2775457-82B3-7A4F-98BD-8135227FB6F9}" type="slidenum">
              <a:rPr lang="en-US" sz="1200">
                <a:solidFill>
                  <a:srgbClr val="000000"/>
                </a:solidFill>
              </a:rPr>
              <a:pPr/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124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BC5806C-02D1-3A49-9E2E-ABC416EA1F3F}" type="slidenum">
              <a:rPr lang="en-US" sz="1200">
                <a:solidFill>
                  <a:srgbClr val="000000"/>
                </a:solidFill>
              </a:rPr>
              <a:pPr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914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F791C95-E499-DA46-9E79-47CC71408B4A}" type="slidenum">
              <a:rPr lang="en-US" sz="1200">
                <a:solidFill>
                  <a:srgbClr val="000000"/>
                </a:solidFill>
              </a:rPr>
              <a:pPr/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470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62A7B1B-C0F8-0743-9B29-C168E87C2B09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66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5A6080E-AE50-4242-A2A3-593EFEF06B43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98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1E52C1A-FC5E-244E-84C5-8FAE7299F909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85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47D38F-CF07-8146-8777-050B8A22BA32}" type="slidenum">
              <a:rPr lang="en-US" sz="1200">
                <a:solidFill>
                  <a:srgbClr val="000000"/>
                </a:solidFill>
              </a:rPr>
              <a:pPr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944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F59BAC7-118B-384A-A261-143B1BF9129C}" type="slidenum">
              <a:rPr lang="en-US" sz="1200">
                <a:solidFill>
                  <a:srgbClr val="000000"/>
                </a:solidFill>
              </a:rPr>
              <a:pPr/>
              <a:t>19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36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366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29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633F699-E30C-7E41-9336-5389348E1928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11981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97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86266-8861-0045-BCA9-5A30FA95F5D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8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CBC3D-E15C-9D47-847A-4D40ADBBD3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3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3790B-1E19-A849-B6A7-C7158A5234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4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57E97-81AD-794F-9E49-E1937678EDF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A217E1-45CE-F346-A6D1-43F41B2B53C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D43BE8-2C22-3944-BF55-44F5217B77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9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D265A-901F-5E4E-89BF-1A883FD1A9C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0C678-A46E-D54E-B745-379B45B9B4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7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AD3B9-185A-EE47-9CD8-69010F7ACE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0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3BD3C-2DB2-8941-9727-63A1072D17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3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46E6D-8FBD-7347-A7FF-FDFDF87866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88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96E77E-6EDE-7043-9980-6B12B392020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6.m4a"/><Relationship Id="rId7" Type="http://schemas.openxmlformats.org/officeDocument/2006/relationships/image" Target="../media/image4.pn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jpe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2.png"/><Relationship Id="rId2" Type="http://schemas.microsoft.com/office/2007/relationships/media" Target="../media/media22.m4a"/><Relationship Id="rId1" Type="http://schemas.openxmlformats.org/officeDocument/2006/relationships/tags" Target="../tags/tag3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0809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auto">
          <a:xfrm>
            <a:off x="-101600" y="17463"/>
            <a:ext cx="9367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56734" y="862076"/>
            <a:ext cx="78994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</a:p>
          <a:p>
            <a: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br>
              <a:rPr lang="en-US" sz="40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4000" b="1" dirty="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4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rgbClr val="FF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Air Masses</a:t>
            </a:r>
          </a:p>
          <a:p>
            <a:r>
              <a:rPr lang="en-US" sz="3200" b="1" i="1" dirty="0" smtClean="0">
                <a:solidFill>
                  <a:srgbClr val="00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§</a:t>
            </a:r>
            <a:r>
              <a:rPr lang="en-US" sz="3200" b="1" i="1" dirty="0" smtClean="0">
                <a:solidFill>
                  <a:srgbClr val="00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10.1 </a:t>
            </a:r>
            <a:r>
              <a:rPr lang="en-US" sz="3200" b="1" i="1" dirty="0" smtClean="0">
                <a:solidFill>
                  <a:srgbClr val="000000"/>
                </a:solidFill>
                <a:effectLst>
                  <a:outerShdw blurRad="25400" dist="25400" dir="2700000" algn="tl" rotWithShape="0">
                    <a:srgbClr val="FFFFFF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</a:t>
            </a:r>
            <a:endParaRPr lang="en-US" sz="3200" b="1" i="1" dirty="0">
              <a:solidFill>
                <a:srgbClr val="000000"/>
              </a:solidFill>
              <a:effectLst>
                <a:outerShdw blurRad="25400" dist="25400" dir="2700000" algn="tl" rotWithShape="0">
                  <a:srgbClr val="FFFFFF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0" y="5588112"/>
            <a:ext cx="2407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90"/>
                </a:solidFill>
              </a:rPr>
              <a:t>Ahrens &amp; Hanson</a:t>
            </a:r>
            <a:endParaRPr lang="en-US" sz="1600" b="1" dirty="0">
              <a:solidFill>
                <a:srgbClr val="00009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0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95"/>
    </mc:Choice>
    <mc:Fallback xmlns="">
      <p:transition spd="slow" advTm="14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5402" x="503238" y="5110163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Goals </a:t>
            </a:r>
            <a:r>
              <a:rPr lang="en-US" sz="4000" smtClean="0"/>
              <a:t>of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Learn four basic air masses</a:t>
            </a:r>
          </a:p>
          <a:p>
            <a:r>
              <a:rPr lang="en-US" sz="2800" dirty="0" smtClean="0"/>
              <a:t>Where and how air masses form</a:t>
            </a:r>
          </a:p>
          <a:p>
            <a:r>
              <a:rPr lang="en-US" sz="2800" dirty="0" smtClean="0"/>
              <a:t>Weather associated with each type of air mass</a:t>
            </a:r>
          </a:p>
          <a:p>
            <a:r>
              <a:rPr lang="en-US" sz="2800" dirty="0" smtClean="0"/>
              <a:t>What happens when air masses collide</a:t>
            </a:r>
          </a:p>
          <a:p>
            <a:endParaRPr lang="en-US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59"/>
    </mc:Choice>
    <mc:Fallback xmlns="">
      <p:transition spd="slow" advTm="27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3411" x="495300" y="5110163"/>
          <p14:tracePt t="13419" x="485775" y="5110163"/>
          <p14:tracePt t="13430" x="469900" y="5110163"/>
          <p14:tracePt t="13444" x="442913" y="5126038"/>
          <p14:tracePt t="13461" x="409575" y="5151438"/>
          <p14:tracePt t="13476" x="384175" y="5176838"/>
          <p14:tracePt t="13512" x="333375" y="5219700"/>
          <p14:tracePt t="13517" x="315913" y="5229225"/>
          <p14:tracePt t="13543" x="298450" y="5245100"/>
          <p14:tracePt t="13551" x="290513" y="5245100"/>
          <p14:tracePt t="13562" x="290513" y="5254625"/>
          <p14:tracePt t="13575" x="280988" y="5254625"/>
          <p14:tracePt t="13592" x="273050" y="5254625"/>
          <p14:tracePt t="13616" x="273050" y="5262563"/>
          <p14:tracePt t="13630" x="265113" y="5262563"/>
          <p14:tracePt t="13645" x="265113" y="5272088"/>
          <p14:tracePt t="13661" x="255588" y="5280025"/>
          <p14:tracePt t="13678" x="247650" y="5280025"/>
          <p14:tracePt t="13693" x="238125" y="5287963"/>
          <p14:tracePt t="13730" x="238125" y="5297488"/>
          <p14:tracePt t="13745" x="230188" y="5297488"/>
          <p14:tracePt t="13766" x="222250" y="5297488"/>
          <p14:tracePt t="13776" x="222250" y="5305425"/>
          <p14:tracePt t="13796" x="212725" y="5305425"/>
          <p14:tracePt t="13830" x="212725" y="531336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762000" y="2273300"/>
            <a:ext cx="7721600" cy="2197100"/>
          </a:xfrm>
        </p:spPr>
        <p:txBody>
          <a:bodyPr/>
          <a:lstStyle/>
          <a:p>
            <a:pPr algn="l"/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A large </a:t>
            </a:r>
            <a:r>
              <a:rPr lang="en-US" sz="2800" b="1" dirty="0">
                <a:latin typeface="Calibri"/>
                <a:ea typeface="ＭＳ Ｐゴシック" charset="0"/>
                <a:cs typeface="Calibri"/>
              </a:rPr>
              <a:t>body of air </a:t>
            </a: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(larger than 1000 x 1000 miles) </a:t>
            </a:r>
            <a:br>
              <a:rPr lang="en-US" sz="2800" b="1" dirty="0" smtClean="0">
                <a:latin typeface="Calibri"/>
                <a:ea typeface="ＭＳ Ｐゴシック" charset="0"/>
                <a:cs typeface="Calibri"/>
              </a:rPr>
            </a:br>
            <a:r>
              <a:rPr lang="en-US" sz="2800" b="1" dirty="0" smtClean="0">
                <a:latin typeface="Calibri"/>
                <a:ea typeface="ＭＳ Ｐゴシック" charset="0"/>
                <a:cs typeface="Calibri"/>
              </a:rPr>
              <a:t>that has</a:t>
            </a:r>
            <a:r>
              <a:rPr lang="en-US" sz="2800" b="1" dirty="0" smtClean="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rPr>
              <a:t> (sort of) uniform horizontal distributions of</a:t>
            </a:r>
            <a:r>
              <a:rPr lang="en-US" sz="2800" b="1" dirty="0" smtClean="0">
                <a:solidFill>
                  <a:srgbClr val="DD0000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b="1" dirty="0">
                <a:solidFill>
                  <a:srgbClr val="DD0000"/>
                </a:solidFill>
                <a:latin typeface="Calibri"/>
                <a:ea typeface="ＭＳ Ｐゴシック" charset="0"/>
                <a:cs typeface="Calibri"/>
              </a:rPr>
              <a:t>temperature </a:t>
            </a:r>
            <a:r>
              <a:rPr lang="en-US" sz="2800" b="1" dirty="0" smtClean="0">
                <a:solidFill>
                  <a:srgbClr val="DD0000"/>
                </a:solidFill>
                <a:latin typeface="Calibri"/>
                <a:ea typeface="ＭＳ Ｐゴシック" charset="0"/>
                <a:cs typeface="Calibri"/>
              </a:rPr>
              <a:t>and moisture.</a:t>
            </a:r>
            <a:endParaRPr lang="en-US" sz="2800" b="1" dirty="0">
              <a:solidFill>
                <a:srgbClr val="DD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846138" y="1236663"/>
            <a:ext cx="74850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 dirty="0">
                <a:solidFill>
                  <a:srgbClr val="000000"/>
                </a:solidFill>
                <a:latin typeface="Calibri"/>
                <a:cs typeface="Calibri"/>
              </a:rPr>
              <a:t>What is an Air Mass?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55"/>
    </mc:Choice>
    <mc:Fallback xmlns="">
      <p:transition spd="slow" advTm="17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Air Mass Source Regions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8272463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 u="sng" dirty="0">
                <a:solidFill>
                  <a:srgbClr val="000000"/>
                </a:solidFill>
                <a:latin typeface="Arial" charset="0"/>
              </a:rPr>
              <a:t>Typically have the following characteristics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Generally flat and spatially expansive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Have a uniform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composition 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Light winds, so air stays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over the region for a relatively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long time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(several days or longer)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u="sng" dirty="0">
                <a:solidFill>
                  <a:srgbClr val="000000"/>
                </a:solidFill>
                <a:latin typeface="Arial" charset="0"/>
              </a:rPr>
              <a:t>Good places for air mass generation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Over the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oceans (because of their high specific heat capacity)</a:t>
            </a:r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endParaRPr lang="en-US" sz="2000" b="1" dirty="0" smtClean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Interior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of the continents under areas of high pressure</a:t>
            </a: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	Subtropical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deserts, especially during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summer</a:t>
            </a: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	Polar regions like Canada and Siberia (especially in winter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2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6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30"/>
    </mc:Choice>
    <mc:Fallback xmlns="">
      <p:transition spd="slow" advTm="78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Air Mass Classification System</a:t>
            </a:r>
          </a:p>
        </p:txBody>
      </p:sp>
      <p:sp>
        <p:nvSpPr>
          <p:cNvPr id="32771" name="Text Box 1027"/>
          <p:cNvSpPr txBox="1">
            <a:spLocks noChangeArrowheads="1"/>
          </p:cNvSpPr>
          <p:nvPr/>
        </p:nvSpPr>
        <p:spPr bwMode="auto">
          <a:xfrm>
            <a:off x="316195" y="872066"/>
            <a:ext cx="8443210" cy="550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 b="1" u="sng" dirty="0">
                <a:solidFill>
                  <a:srgbClr val="000000"/>
                </a:solidFill>
                <a:latin typeface="Arial" charset="0"/>
              </a:rPr>
              <a:t>First Lowercase Letter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algn="l" eaLnBrk="1" hangingPunct="1"/>
            <a:endParaRPr lang="en-US" sz="2000" b="1" i="1" dirty="0" smtClean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Indicates </a:t>
            </a:r>
            <a:r>
              <a:rPr lang="en-US" sz="2000" b="1" i="1" dirty="0">
                <a:solidFill>
                  <a:srgbClr val="000000"/>
                </a:solidFill>
                <a:latin typeface="Arial" charset="0"/>
              </a:rPr>
              <a:t>whether air originates over an ocean or </a:t>
            </a:r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a continent</a:t>
            </a:r>
            <a:endParaRPr lang="en-US" sz="2000" b="1" i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m =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Maritime	c = Continental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u="sng" dirty="0">
                <a:solidFill>
                  <a:srgbClr val="000000"/>
                </a:solidFill>
                <a:latin typeface="Arial" charset="0"/>
              </a:rPr>
              <a:t>Second Uppercase Letter</a:t>
            </a:r>
          </a:p>
          <a:p>
            <a:pPr algn="l" eaLnBrk="1" hangingPunct="1"/>
            <a:endParaRPr lang="en-US" sz="2000" b="1" u="sng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i="1" dirty="0">
                <a:solidFill>
                  <a:srgbClr val="000000"/>
                </a:solidFill>
                <a:latin typeface="Arial" charset="0"/>
              </a:rPr>
              <a:t>Indicates whether air originates over tropical or polar latitudes.</a:t>
            </a:r>
          </a:p>
          <a:p>
            <a:pPr algn="l" eaLnBrk="1" hangingPunct="1"/>
            <a:endParaRPr lang="en-US" sz="2000" b="1" i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T =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Tropical	P = Polar</a:t>
            </a:r>
          </a:p>
          <a:p>
            <a:pPr algn="l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By combining </a:t>
            </a:r>
            <a:r>
              <a:rPr lang="en-US" sz="2000" b="1" i="1" dirty="0">
                <a:solidFill>
                  <a:srgbClr val="000000"/>
                </a:solidFill>
                <a:latin typeface="Arial" charset="0"/>
              </a:rPr>
              <a:t>these four</a:t>
            </a:r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000" b="1" i="1" dirty="0">
                <a:solidFill>
                  <a:srgbClr val="000000"/>
                </a:solidFill>
                <a:latin typeface="Arial" charset="0"/>
              </a:rPr>
              <a:t>the </a:t>
            </a:r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primary air </a:t>
            </a:r>
            <a:r>
              <a:rPr lang="en-US" sz="2000" b="1" i="1" dirty="0">
                <a:solidFill>
                  <a:srgbClr val="000000"/>
                </a:solidFill>
                <a:latin typeface="Arial" charset="0"/>
              </a:rPr>
              <a:t>masses can be described</a:t>
            </a:r>
            <a:r>
              <a:rPr lang="en-US" sz="2000" b="1" i="1" dirty="0" smtClean="0">
                <a:solidFill>
                  <a:srgbClr val="000000"/>
                </a:solidFill>
                <a:latin typeface="Arial" charset="0"/>
              </a:rPr>
              <a:t>.*</a:t>
            </a:r>
            <a:endParaRPr lang="en-US" sz="2000" b="1" i="1" dirty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endParaRPr lang="en-US" sz="2000" b="1" i="1" dirty="0" smtClean="0">
              <a:solidFill>
                <a:srgbClr val="000000"/>
              </a:solidFill>
              <a:latin typeface="Arial" charset="0"/>
            </a:endParaRPr>
          </a:p>
          <a:p>
            <a:pPr algn="l" eaLnBrk="1" hangingPunct="1"/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*There are two other air mass designations:</a:t>
            </a:r>
          </a:p>
          <a:p>
            <a:pPr algn="l" eaLnBrk="1" hangingPunct="1"/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=&gt; continental Arctic and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mE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=&gt; maritime Equatorial. </a:t>
            </a:r>
          </a:p>
          <a:p>
            <a:pPr algn="l" eaLnBrk="1" hangingPunct="1"/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is extremely cold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cP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air mass.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mE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is extremely humid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mT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air mass.</a:t>
            </a:r>
          </a:p>
          <a:p>
            <a:pPr algn="l" eaLnBrk="1" hangingPunct="1"/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We will ignore fine-scale gradation and stick to the basics.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24"/>
    </mc:Choice>
    <mc:Fallback xmlns="">
      <p:transition spd="slow" advTm="63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8"/>
          <a:stretch>
            <a:fillRect/>
          </a:stretch>
        </p:blipFill>
        <p:spPr bwMode="auto">
          <a:xfrm>
            <a:off x="1350967" y="0"/>
            <a:ext cx="6299200" cy="471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354669" y="4707473"/>
            <a:ext cx="6299201" cy="1947331"/>
            <a:chOff x="0" y="4560466"/>
            <a:chExt cx="6858000" cy="229753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4560466"/>
              <a:ext cx="6858000" cy="229753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8068" y="4919133"/>
              <a:ext cx="4936066" cy="1901300"/>
            </a:xfrm>
            <a:prstGeom prst="rect">
              <a:avLst/>
            </a:prstGeom>
          </p:spPr>
        </p:pic>
      </p:grpSp>
      <p:sp>
        <p:nvSpPr>
          <p:cNvPr id="32771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71442"/>
            <a:ext cx="8382000" cy="868362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Air masses that affect North America</a:t>
            </a:r>
          </a:p>
        </p:txBody>
      </p:sp>
      <p:sp>
        <p:nvSpPr>
          <p:cNvPr id="140292" name="Text Box 1028"/>
          <p:cNvSpPr txBox="1">
            <a:spLocks noChangeArrowheads="1"/>
          </p:cNvSpPr>
          <p:nvPr/>
        </p:nvSpPr>
        <p:spPr bwMode="auto">
          <a:xfrm>
            <a:off x="3777721" y="1032934"/>
            <a:ext cx="237331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CONTINENTAL </a:t>
            </a:r>
          </a:p>
          <a:p>
            <a:pPr eaLnBrk="1" hangingPunct="1"/>
            <a:r>
              <a:rPr lang="en-US" sz="16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POLAR (</a:t>
            </a:r>
            <a:r>
              <a:rPr lang="en-US" sz="16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cP</a:t>
            </a:r>
            <a:r>
              <a:rPr lang="en-US" sz="16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140293" name="Rectangle 1029"/>
          <p:cNvSpPr>
            <a:spLocks noChangeArrowheads="1"/>
          </p:cNvSpPr>
          <p:nvPr/>
        </p:nvSpPr>
        <p:spPr bwMode="auto">
          <a:xfrm>
            <a:off x="5654146" y="1653116"/>
            <a:ext cx="197485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MARITIME POLAR (</a:t>
            </a:r>
            <a:r>
              <a:rPr lang="en-US" sz="1600" b="1" dirty="0" err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mP</a:t>
            </a:r>
            <a:r>
              <a:rPr lang="en-US" sz="1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140294" name="Rectangle 1030"/>
          <p:cNvSpPr>
            <a:spLocks noChangeArrowheads="1"/>
          </p:cNvSpPr>
          <p:nvPr/>
        </p:nvSpPr>
        <p:spPr bwMode="auto">
          <a:xfrm>
            <a:off x="1388533" y="1999192"/>
            <a:ext cx="1892301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MARITIME POLAR (</a:t>
            </a:r>
            <a:r>
              <a:rPr lang="en-US" sz="1600" b="1" dirty="0" err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mP</a:t>
            </a:r>
            <a:r>
              <a:rPr lang="en-US" sz="1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140295" name="Text Box 1031"/>
          <p:cNvSpPr txBox="1">
            <a:spLocks noChangeArrowheads="1"/>
          </p:cNvSpPr>
          <p:nvPr/>
        </p:nvSpPr>
        <p:spPr bwMode="auto">
          <a:xfrm>
            <a:off x="2937933" y="3505730"/>
            <a:ext cx="223996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804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CONTINENTAL </a:t>
            </a:r>
          </a:p>
          <a:p>
            <a:pPr eaLnBrk="1" hangingPunct="1"/>
            <a:r>
              <a:rPr lang="en-US" sz="1600" b="1" dirty="0">
                <a:solidFill>
                  <a:srgbClr val="804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TROPICAL (</a:t>
            </a:r>
            <a:r>
              <a:rPr lang="en-US" sz="1600" b="1" dirty="0" err="1">
                <a:solidFill>
                  <a:srgbClr val="804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cT</a:t>
            </a:r>
            <a:r>
              <a:rPr lang="en-US" sz="1600" b="1" dirty="0">
                <a:solidFill>
                  <a:srgbClr val="804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140296" name="Rectangle 1032"/>
          <p:cNvSpPr>
            <a:spLocks noChangeArrowheads="1"/>
          </p:cNvSpPr>
          <p:nvPr/>
        </p:nvSpPr>
        <p:spPr bwMode="auto">
          <a:xfrm>
            <a:off x="4911196" y="3179762"/>
            <a:ext cx="222091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MARITIME</a:t>
            </a:r>
          </a:p>
          <a:p>
            <a:pPr eaLnBrk="1" hangingPunct="1"/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TROPICAL (</a:t>
            </a:r>
            <a:r>
              <a:rPr lang="en-US" sz="1600" b="1" dirty="0" err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mT</a:t>
            </a:r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140297" name="Rectangle 1033"/>
          <p:cNvSpPr>
            <a:spLocks noChangeArrowheads="1"/>
          </p:cNvSpPr>
          <p:nvPr/>
        </p:nvSpPr>
        <p:spPr bwMode="auto">
          <a:xfrm>
            <a:off x="1138767" y="3814570"/>
            <a:ext cx="22225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MARITIME</a:t>
            </a:r>
          </a:p>
          <a:p>
            <a:pPr eaLnBrk="1" hangingPunct="1"/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TROPICAL (</a:t>
            </a:r>
            <a:r>
              <a:rPr lang="en-US" sz="1600" b="1" dirty="0" err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mT</a:t>
            </a:r>
            <a:r>
              <a:rPr lang="en-US" sz="1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/>
                <a:cs typeface="Arial Black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1917" y="6396335"/>
            <a:ext cx="3396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Weather 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endParaRPr lang="en-US" b="1" dirty="0">
              <a:solidFill>
                <a:srgbClr val="00009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809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00"/>
    </mc:Choice>
    <mc:Fallback xmlns="">
      <p:transition spd="slow" advTm="15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0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40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0293" grpId="0"/>
      <p:bldP spid="140293" grpId="1"/>
      <p:bldP spid="140296" grpId="0" build="allAtOnce"/>
      <p:bldP spid="1402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803401"/>
            <a:ext cx="8077200" cy="1663700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sz="2800" b="1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cP</a:t>
            </a:r>
            <a:r>
              <a:rPr lang="en-US" sz="28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air masses of the Northern Hemisphere originate in the northernmost parts of North America and Asia over vast snow covered plains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4572000"/>
            <a:ext cx="6400800" cy="1752600"/>
          </a:xfrm>
        </p:spPr>
        <p:txBody>
          <a:bodyPr/>
          <a:lstStyle/>
          <a:p>
            <a:r>
              <a:rPr lang="en-US" sz="2800" b="1" i="1" dirty="0">
                <a:latin typeface="Times New Roman" charset="0"/>
                <a:ea typeface="ＭＳ Ｐゴシック" charset="0"/>
                <a:cs typeface="ＭＳ Ｐゴシック" charset="0"/>
              </a:rPr>
              <a:t>EXCEPT for Antarctica, these are the coldest spots on Earth.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7728" y="630283"/>
            <a:ext cx="5360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Continental Polar Air (</a:t>
            </a:r>
            <a:r>
              <a:rPr lang="en-US" sz="3600" b="1" dirty="0" err="1"/>
              <a:t>cP</a:t>
            </a:r>
            <a:r>
              <a:rPr lang="en-US" sz="3600" b="1" dirty="0"/>
              <a:t>)</a:t>
            </a:r>
            <a:endParaRPr lang="en-US" sz="36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96"/>
    </mc:Choice>
    <mc:Fallback xmlns="">
      <p:transition spd="slow" advTm="22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Arctic Outbreaks in U.S.</a:t>
            </a:r>
            <a:b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Flow directs </a:t>
            </a:r>
            <a:r>
              <a:rPr lang="en-US" sz="2800" b="1" dirty="0" err="1">
                <a:latin typeface="Times New Roman" charset="0"/>
                <a:ea typeface="ＭＳ Ｐゴシック" charset="0"/>
                <a:cs typeface="ＭＳ Ｐゴシック" charset="0"/>
              </a:rPr>
              <a:t>cP</a:t>
            </a: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 air from Canada or Siberia</a:t>
            </a:r>
          </a:p>
        </p:txBody>
      </p:sp>
      <p:sp>
        <p:nvSpPr>
          <p:cNvPr id="71683" name="Text Box 4"/>
          <p:cNvSpPr txBox="1">
            <a:spLocks noChangeArrowheads="1"/>
          </p:cNvSpPr>
          <p:nvPr/>
        </p:nvSpPr>
        <p:spPr bwMode="auto">
          <a:xfrm>
            <a:off x="304800" y="5638800"/>
            <a:ext cx="5199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i="1" dirty="0">
                <a:solidFill>
                  <a:srgbClr val="000000"/>
                </a:solidFill>
              </a:rPr>
              <a:t>Airflow and temperatures during severe December arctic outbreaks</a:t>
            </a:r>
          </a:p>
        </p:txBody>
      </p:sp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5638800" y="1811867"/>
            <a:ext cx="3124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/>
            <a:r>
              <a:rPr lang="en-US" sz="2000" dirty="0">
                <a:solidFill>
                  <a:srgbClr val="000000"/>
                </a:solidFill>
              </a:rPr>
              <a:t>East of the Rockies favored </a:t>
            </a:r>
            <a:r>
              <a:rPr lang="en-US" sz="2000" dirty="0" smtClean="0">
                <a:solidFill>
                  <a:srgbClr val="000000"/>
                </a:solidFill>
              </a:rPr>
              <a:t>because of </a:t>
            </a:r>
            <a:r>
              <a:rPr lang="en-US" sz="2000" dirty="0">
                <a:solidFill>
                  <a:srgbClr val="000000"/>
                </a:solidFill>
              </a:rPr>
              <a:t>no topographic barriers to </a:t>
            </a:r>
            <a:r>
              <a:rPr lang="en-US" sz="2000" dirty="0" smtClean="0">
                <a:solidFill>
                  <a:srgbClr val="000000"/>
                </a:solidFill>
              </a:rPr>
              <a:t>impede arctic air from advancing south.</a:t>
            </a:r>
            <a:endParaRPr lang="en-US" sz="2000" dirty="0">
              <a:solidFill>
                <a:srgbClr val="000000"/>
              </a:solidFill>
            </a:endParaRPr>
          </a:p>
          <a:p>
            <a:pPr algn="l"/>
            <a:endParaRPr lang="en-US" sz="2000" dirty="0">
              <a:solidFill>
                <a:srgbClr val="000000"/>
              </a:solidFill>
            </a:endParaRPr>
          </a:p>
          <a:p>
            <a:pPr algn="l"/>
            <a:r>
              <a:rPr lang="en-US" sz="2000" dirty="0" smtClean="0">
                <a:solidFill>
                  <a:srgbClr val="000000"/>
                </a:solidFill>
              </a:rPr>
              <a:t>In severe arctic </a:t>
            </a:r>
            <a:r>
              <a:rPr lang="en-US" sz="2000" dirty="0">
                <a:solidFill>
                  <a:srgbClr val="000000"/>
                </a:solidFill>
              </a:rPr>
              <a:t>outbreaks, </a:t>
            </a:r>
            <a:r>
              <a:rPr lang="en-US" sz="2000" dirty="0" smtClean="0">
                <a:solidFill>
                  <a:srgbClr val="000000"/>
                </a:solidFill>
              </a:rPr>
              <a:t>below freezing temperatures reach the </a:t>
            </a:r>
            <a:r>
              <a:rPr lang="en-US" sz="2000" dirty="0">
                <a:solidFill>
                  <a:srgbClr val="000000"/>
                </a:solidFill>
              </a:rPr>
              <a:t>Gulf of </a:t>
            </a:r>
            <a:r>
              <a:rPr lang="en-US" sz="2000" dirty="0" smtClean="0">
                <a:solidFill>
                  <a:srgbClr val="000000"/>
                </a:solidFill>
              </a:rPr>
              <a:t>Mexico. </a:t>
            </a:r>
          </a:p>
          <a:p>
            <a:pPr algn="l"/>
            <a:endParaRPr lang="en-US" sz="2000" dirty="0">
              <a:solidFill>
                <a:srgbClr val="000000"/>
              </a:solidFill>
            </a:endParaRPr>
          </a:p>
          <a:p>
            <a:pPr algn="l"/>
            <a:r>
              <a:rPr lang="en-US" sz="2000" dirty="0" smtClean="0">
                <a:solidFill>
                  <a:srgbClr val="000000"/>
                </a:solidFill>
              </a:rPr>
              <a:t>Artic air occasionally spills over the Continental  Divide and reaches Tucson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71685" name="Picture1" descr="11-0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"/>
          <a:stretch>
            <a:fillRect/>
          </a:stretch>
        </p:blipFill>
        <p:spPr bwMode="auto">
          <a:xfrm>
            <a:off x="349250" y="1698625"/>
            <a:ext cx="4924425" cy="37258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686" name="Text Box 8"/>
          <p:cNvSpPr txBox="1">
            <a:spLocks noChangeArrowheads="1"/>
          </p:cNvSpPr>
          <p:nvPr/>
        </p:nvSpPr>
        <p:spPr bwMode="auto">
          <a:xfrm>
            <a:off x="700088" y="4518025"/>
            <a:ext cx="1735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Rare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Path</a:t>
            </a:r>
          </a:p>
        </p:txBody>
      </p:sp>
      <p:sp>
        <p:nvSpPr>
          <p:cNvPr id="71687" name="Text Box 9"/>
          <p:cNvSpPr txBox="1">
            <a:spLocks noChangeArrowheads="1"/>
          </p:cNvSpPr>
          <p:nvPr/>
        </p:nvSpPr>
        <p:spPr bwMode="auto">
          <a:xfrm>
            <a:off x="2770188" y="3227388"/>
            <a:ext cx="2220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Common Path East of Rockies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44"/>
    </mc:Choice>
    <mc:Fallback xmlns="">
      <p:transition spd="slow" advTm="41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5"/>
          <p:cNvSpPr txBox="1">
            <a:spLocks noChangeArrowheads="1"/>
          </p:cNvSpPr>
          <p:nvPr/>
        </p:nvSpPr>
        <p:spPr bwMode="auto">
          <a:xfrm>
            <a:off x="371475" y="5257800"/>
            <a:ext cx="85661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/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The </a:t>
            </a:r>
            <a:r>
              <a:rPr lang="ja-JP" alt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“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core</a:t>
            </a:r>
            <a:r>
              <a:rPr lang="ja-JP" alt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”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 of the cold air is located underneath the surface high.</a:t>
            </a:r>
          </a:p>
          <a:p>
            <a:pPr algn="l"/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Very high SLP’s are associated with coldest outbreaks.</a:t>
            </a:r>
            <a:endParaRPr lang="en-US" sz="20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l"/>
            <a:r>
              <a:rPr lang="en-US" sz="2000" b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cP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air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is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often so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shallow and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dense it can’t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cross the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Rockies.</a:t>
            </a:r>
            <a:endParaRPr lang="en-US" sz="20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December 1983 Arctic Outbreak</a:t>
            </a:r>
          </a:p>
        </p:txBody>
      </p:sp>
      <p:pic>
        <p:nvPicPr>
          <p:cNvPr id="73732" name="Picture 4" descr="08p2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"/>
          <a:stretch>
            <a:fillRect/>
          </a:stretch>
        </p:blipFill>
        <p:spPr bwMode="auto">
          <a:xfrm>
            <a:off x="1893888" y="1327150"/>
            <a:ext cx="5360987" cy="37560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3733" name="Text Box 4"/>
          <p:cNvSpPr txBox="1">
            <a:spLocks noChangeArrowheads="1"/>
          </p:cNvSpPr>
          <p:nvPr/>
        </p:nvSpPr>
        <p:spPr bwMode="auto">
          <a:xfrm>
            <a:off x="5794375" y="4683125"/>
            <a:ext cx="1484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745"/>
    </mc:Choice>
    <mc:Fallback xmlns="">
      <p:transition spd="slow" advTm="73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666" x="230188" y="5313363"/>
          <p14:tracePt t="15673" x="273050" y="5297488"/>
          <p14:tracePt t="15684" x="306388" y="5272088"/>
          <p14:tracePt t="15704" x="392113" y="5219700"/>
          <p14:tracePt t="15732" x="604838" y="5100638"/>
          <p14:tracePt t="15750" x="725488" y="5032375"/>
          <p14:tracePt t="15764" x="869950" y="4989513"/>
          <p14:tracePt t="15780" x="1023938" y="4956175"/>
          <p14:tracePt t="15803" x="1304925" y="4921250"/>
          <p14:tracePt t="15818" x="1509713" y="4895850"/>
          <p14:tracePt t="15833" x="1714500" y="4887913"/>
          <p14:tracePt t="15850" x="1919288" y="4878388"/>
          <p14:tracePt t="15865" x="2012950" y="4878388"/>
          <p14:tracePt t="15880" x="2209800" y="4870450"/>
          <p14:tracePt t="15902" x="2498725" y="4852988"/>
          <p14:tracePt t="15917" x="2703513" y="4845050"/>
          <p14:tracePt t="15933" x="2917825" y="4845050"/>
          <p14:tracePt t="15949" x="3138488" y="4845050"/>
          <p14:tracePt t="15964" x="3327400" y="4845050"/>
          <p14:tracePt t="15980" x="3497263" y="4845050"/>
          <p14:tracePt t="16001" x="3735388" y="4845050"/>
          <p14:tracePt t="16018" x="3813175" y="4845050"/>
          <p14:tracePt t="16033" x="4043363" y="4845050"/>
          <p14:tracePt t="16050" x="4205288" y="4810125"/>
          <p14:tracePt t="16078" x="4495800" y="4683125"/>
          <p14:tracePt t="16082" x="4579938" y="4622800"/>
          <p14:tracePt t="16103" x="4725988" y="4538663"/>
          <p14:tracePt t="16117" x="4870450" y="4452938"/>
          <p14:tracePt t="16134" x="5092700" y="4281488"/>
          <p14:tracePt t="16148" x="5245100" y="4154488"/>
          <p14:tracePt t="16178" x="5535613" y="3871913"/>
          <p14:tracePt t="16204" x="5740400" y="3659188"/>
          <p14:tracePt t="16233" x="5919788" y="3429000"/>
          <p14:tracePt t="16236" x="5962650" y="3352800"/>
          <p14:tracePt t="16250" x="6048375" y="3206750"/>
          <p14:tracePt t="16265" x="6064250" y="3173413"/>
          <p14:tracePt t="16280" x="6107113" y="3062288"/>
          <p14:tracePt t="16303" x="6124575" y="2943225"/>
          <p14:tracePt t="16318" x="6124575" y="2874963"/>
          <p14:tracePt t="16334" x="6124575" y="2814638"/>
          <p14:tracePt t="16350" x="6073775" y="2763838"/>
          <p14:tracePt t="16364" x="5970588" y="2713038"/>
          <p14:tracePt t="16379" x="5851525" y="2660650"/>
          <p14:tracePt t="16403" x="5707063" y="2619375"/>
          <p14:tracePt t="16420" x="5459413" y="2551113"/>
          <p14:tracePt t="16435" x="5287963" y="2508250"/>
          <p14:tracePt t="16465" x="4989513" y="2447925"/>
          <p14:tracePt t="16470" x="4887913" y="2430463"/>
          <p14:tracePt t="16503" x="4503738" y="2430463"/>
          <p14:tracePt t="16507" x="4418013" y="2430463"/>
          <p14:tracePt t="16533" x="4187825" y="2482850"/>
          <p14:tracePt t="16539" x="4129088" y="2508250"/>
          <p14:tracePt t="16549" x="4068763" y="2533650"/>
          <p14:tracePt t="16565" x="3983038" y="2559050"/>
          <p14:tracePt t="16581" x="3863975" y="2609850"/>
          <p14:tracePt t="16605" x="3709988" y="2695575"/>
          <p14:tracePt t="16619" x="3625850" y="2755900"/>
          <p14:tracePt t="16635" x="3489325" y="2865438"/>
          <p14:tracePt t="16649" x="3343275" y="3036888"/>
          <p14:tracePt t="16665" x="3241675" y="3163888"/>
          <p14:tracePt t="16681" x="3122613" y="3309938"/>
          <p14:tracePt t="16702" x="3019425" y="3429000"/>
          <p14:tracePt t="16718" x="2986088" y="3479800"/>
          <p14:tracePt t="16734" x="2976563" y="3505200"/>
          <p14:tracePt t="16748" x="2976563" y="3514725"/>
          <p14:tracePt t="16765" x="2976563" y="3522663"/>
          <p14:tracePt t="16781" x="3011488" y="3540125"/>
          <p14:tracePt t="16806" x="3079750" y="3573463"/>
          <p14:tracePt t="16820" x="3163888" y="3633788"/>
          <p14:tracePt t="16835" x="3224213" y="3684588"/>
          <p14:tracePt t="16849" x="3275013" y="3727450"/>
          <p14:tracePt t="16865" x="3327400" y="3770313"/>
          <p14:tracePt t="16881" x="3352800" y="3795713"/>
          <p14:tracePt t="16902" x="3386138" y="3830638"/>
          <p14:tracePt t="16918" x="3411538" y="3863975"/>
          <p14:tracePt t="16934" x="3446463" y="3914775"/>
          <p14:tracePt t="16950" x="3497263" y="4000500"/>
          <p14:tracePt t="16965" x="3530600" y="4068763"/>
          <p14:tracePt t="16981" x="3573463" y="4137025"/>
          <p14:tracePt t="17003" x="3608388" y="4179888"/>
          <p14:tracePt t="17019" x="3633788" y="4197350"/>
          <p14:tracePt t="17034" x="3667125" y="4213225"/>
          <p14:tracePt t="17049" x="3694113" y="4213225"/>
          <p14:tracePt t="17065" x="3735388" y="4213225"/>
          <p14:tracePt t="17102" x="3838575" y="4187825"/>
          <p14:tracePt t="17133" x="3940175" y="4144963"/>
          <p14:tracePt t="17150" x="3975100" y="4119563"/>
          <p14:tracePt t="17166" x="4017963" y="4094163"/>
          <p14:tracePt t="17182" x="4051300" y="4076700"/>
          <p14:tracePt t="17203" x="4068763" y="4051300"/>
          <p14:tracePt t="17219" x="4086225" y="4033838"/>
          <p14:tracePt t="17234" x="4094163" y="4008438"/>
          <p14:tracePt t="17249" x="4102100" y="3992563"/>
          <p14:tracePt t="17265" x="4102100" y="3975100"/>
          <p14:tracePt t="17281" x="4111625" y="3957638"/>
          <p14:tracePt t="17302" x="4129088" y="3898900"/>
          <p14:tracePt t="17319" x="4144963" y="3863975"/>
          <p14:tracePt t="17334" x="4154488" y="3821113"/>
          <p14:tracePt t="17350" x="4154488" y="3778250"/>
          <p14:tracePt t="17366" x="4162425" y="3752850"/>
          <p14:tracePt t="17381" x="4162425" y="3735388"/>
          <p14:tracePt t="17403" x="4162425" y="3727450"/>
          <p14:tracePt t="17419" x="4162425" y="3719513"/>
          <p14:tracePt t="17494" x="4154488" y="3719513"/>
          <p14:tracePt t="17510" x="4137025" y="3719513"/>
          <p14:tracePt t="17526" x="4119563" y="3719513"/>
          <p14:tracePt t="17535" x="4111625" y="3719513"/>
          <p14:tracePt t="17542" x="4094163" y="3719513"/>
          <p14:tracePt t="17551" x="4086225" y="3719513"/>
          <p14:tracePt t="17567" x="4068763" y="3719513"/>
          <p14:tracePt t="17581" x="4060825" y="3709988"/>
          <p14:tracePt t="17603" x="4043363" y="3709988"/>
          <p14:tracePt t="17619" x="4025900" y="3702050"/>
          <p14:tracePt t="17634" x="4017963" y="3702050"/>
          <p14:tracePt t="17649" x="4000500" y="3684588"/>
          <p14:tracePt t="17665" x="3983038" y="3684588"/>
          <p14:tracePt t="17681" x="3967163" y="3676650"/>
          <p14:tracePt t="17703" x="3940175" y="3667125"/>
          <p14:tracePt t="17719" x="3914775" y="3659188"/>
          <p14:tracePt t="17734" x="3898900" y="3651250"/>
          <p14:tracePt t="17750" x="3881438" y="3651250"/>
          <p14:tracePt t="17779" x="3838575" y="3625850"/>
          <p14:tracePt t="17785" x="3830638" y="3625850"/>
          <p14:tracePt t="17803" x="3821113" y="3616325"/>
          <p14:tracePt t="17833" x="3813175" y="3616325"/>
          <p14:tracePt t="17858" x="3803650" y="3616325"/>
          <p14:tracePt t="17927" x="3803650" y="3608388"/>
          <p14:tracePt t="18296" x="3795713" y="3608388"/>
          <p14:tracePt t="18306" x="3770313" y="3608388"/>
          <p14:tracePt t="18312" x="3752850" y="3608388"/>
          <p14:tracePt t="18323" x="3727450" y="3616325"/>
          <p14:tracePt t="18334" x="3694113" y="3616325"/>
          <p14:tracePt t="18350" x="3598863" y="3651250"/>
          <p14:tracePt t="18365" x="3505200" y="3676650"/>
          <p14:tracePt t="18381" x="3386138" y="3719513"/>
          <p14:tracePt t="18402" x="3190875" y="3787775"/>
          <p14:tracePt t="18418" x="3036888" y="3856038"/>
          <p14:tracePt t="18434" x="2840038" y="3975100"/>
          <p14:tracePt t="18450" x="2652713" y="4102100"/>
          <p14:tracePt t="18465" x="2439988" y="4238625"/>
          <p14:tracePt t="18481" x="2217738" y="4392613"/>
          <p14:tracePt t="18504" x="2055813" y="4495800"/>
          <p14:tracePt t="18519" x="1868488" y="4614863"/>
          <p14:tracePt t="18534" x="1697038" y="4708525"/>
          <p14:tracePt t="18550" x="1544638" y="4784725"/>
          <p14:tracePt t="18565" x="1408113" y="4862513"/>
          <p14:tracePt t="18581" x="1287463" y="4930775"/>
          <p14:tracePt t="18603" x="1082675" y="5014913"/>
          <p14:tracePt t="18619" x="920750" y="5049838"/>
          <p14:tracePt t="18634" x="741363" y="5083175"/>
          <p14:tracePt t="18650" x="647700" y="5100638"/>
          <p14:tracePt t="18666" x="460375" y="5135563"/>
          <p14:tracePt t="18681" x="265113" y="5160963"/>
          <p14:tracePt t="18704" x="7938" y="5186363"/>
          <p14:tracePt t="54860" x="7938" y="4529138"/>
          <p14:tracePt t="54876" x="33338" y="4495800"/>
          <p14:tracePt t="54891" x="60325" y="4460875"/>
          <p14:tracePt t="54913" x="128588" y="4367213"/>
          <p14:tracePt t="54929" x="161925" y="4306888"/>
          <p14:tracePt t="54945" x="204788" y="4238625"/>
          <p14:tracePt t="54960" x="255588" y="4179888"/>
          <p14:tracePt t="54975" x="290513" y="4111625"/>
          <p14:tracePt t="54992" x="323850" y="4043363"/>
          <p14:tracePt t="55013" x="358775" y="3967163"/>
          <p14:tracePt t="55029" x="374650" y="3932238"/>
          <p14:tracePt t="55044" x="384175" y="3898900"/>
          <p14:tracePt t="55060" x="401638" y="3881438"/>
          <p14:tracePt t="55076" x="409575" y="3863975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7000"/>
            <a:ext cx="9144000" cy="6604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cP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Air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in Arizona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804333" y="5603699"/>
            <a:ext cx="7806268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Feb 02, 2011: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cP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air spills over Continental Divide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Two nights of record cold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date of 17°F in Tucson</a:t>
            </a:r>
          </a:p>
        </p:txBody>
      </p:sp>
      <p:sp>
        <p:nvSpPr>
          <p:cNvPr id="77829" name="Oval 4"/>
          <p:cNvSpPr>
            <a:spLocks noChangeArrowheads="1"/>
          </p:cNvSpPr>
          <p:nvPr/>
        </p:nvSpPr>
        <p:spPr bwMode="auto">
          <a:xfrm>
            <a:off x="1441450" y="4097162"/>
            <a:ext cx="2079625" cy="10953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44699" y="3441700"/>
            <a:ext cx="2166969" cy="1277518"/>
          </a:xfrm>
          <a:custGeom>
            <a:avLst/>
            <a:gdLst>
              <a:gd name="connsiteX0" fmla="*/ 2006600 w 2089816"/>
              <a:gd name="connsiteY0" fmla="*/ 0 h 1312267"/>
              <a:gd name="connsiteX1" fmla="*/ 2019300 w 2089816"/>
              <a:gd name="connsiteY1" fmla="*/ 685800 h 1312267"/>
              <a:gd name="connsiteX2" fmla="*/ 1244600 w 2089816"/>
              <a:gd name="connsiteY2" fmla="*/ 1282700 h 1312267"/>
              <a:gd name="connsiteX3" fmla="*/ 355600 w 2089816"/>
              <a:gd name="connsiteY3" fmla="*/ 1193800 h 1312267"/>
              <a:gd name="connsiteX4" fmla="*/ 0 w 2089816"/>
              <a:gd name="connsiteY4" fmla="*/ 952500 h 1312267"/>
              <a:gd name="connsiteX0" fmla="*/ 2057400 w 2140616"/>
              <a:gd name="connsiteY0" fmla="*/ 0 h 1310310"/>
              <a:gd name="connsiteX1" fmla="*/ 2070100 w 2140616"/>
              <a:gd name="connsiteY1" fmla="*/ 685800 h 1310310"/>
              <a:gd name="connsiteX2" fmla="*/ 1295400 w 2140616"/>
              <a:gd name="connsiteY2" fmla="*/ 1282700 h 1310310"/>
              <a:gd name="connsiteX3" fmla="*/ 406400 w 2140616"/>
              <a:gd name="connsiteY3" fmla="*/ 1193800 h 1310310"/>
              <a:gd name="connsiteX4" fmla="*/ 0 w 2140616"/>
              <a:gd name="connsiteY4" fmla="*/ 1041400 h 1310310"/>
              <a:gd name="connsiteX0" fmla="*/ 2057400 w 2140616"/>
              <a:gd name="connsiteY0" fmla="*/ 0 h 1332075"/>
              <a:gd name="connsiteX1" fmla="*/ 2070100 w 2140616"/>
              <a:gd name="connsiteY1" fmla="*/ 685800 h 1332075"/>
              <a:gd name="connsiteX2" fmla="*/ 1295400 w 2140616"/>
              <a:gd name="connsiteY2" fmla="*/ 1282700 h 1332075"/>
              <a:gd name="connsiteX3" fmla="*/ 533400 w 2140616"/>
              <a:gd name="connsiteY3" fmla="*/ 1270000 h 1332075"/>
              <a:gd name="connsiteX4" fmla="*/ 0 w 2140616"/>
              <a:gd name="connsiteY4" fmla="*/ 1041400 h 1332075"/>
              <a:gd name="connsiteX0" fmla="*/ 2057400 w 2128869"/>
              <a:gd name="connsiteY0" fmla="*/ 0 h 1287673"/>
              <a:gd name="connsiteX1" fmla="*/ 2070100 w 2128869"/>
              <a:gd name="connsiteY1" fmla="*/ 685800 h 1287673"/>
              <a:gd name="connsiteX2" fmla="*/ 1460500 w 2128869"/>
              <a:gd name="connsiteY2" fmla="*/ 1206500 h 1287673"/>
              <a:gd name="connsiteX3" fmla="*/ 533400 w 2128869"/>
              <a:gd name="connsiteY3" fmla="*/ 1270000 h 1287673"/>
              <a:gd name="connsiteX4" fmla="*/ 0 w 2128869"/>
              <a:gd name="connsiteY4" fmla="*/ 1041400 h 1287673"/>
              <a:gd name="connsiteX0" fmla="*/ 2095500 w 2166969"/>
              <a:gd name="connsiteY0" fmla="*/ 0 h 1277518"/>
              <a:gd name="connsiteX1" fmla="*/ 2108200 w 2166969"/>
              <a:gd name="connsiteY1" fmla="*/ 685800 h 1277518"/>
              <a:gd name="connsiteX2" fmla="*/ 1498600 w 2166969"/>
              <a:gd name="connsiteY2" fmla="*/ 1206500 h 1277518"/>
              <a:gd name="connsiteX3" fmla="*/ 571500 w 2166969"/>
              <a:gd name="connsiteY3" fmla="*/ 1270000 h 1277518"/>
              <a:gd name="connsiteX4" fmla="*/ 0 w 2166969"/>
              <a:gd name="connsiteY4" fmla="*/ 1181100 h 127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6969" h="1277518">
                <a:moveTo>
                  <a:pt x="2095500" y="0"/>
                </a:moveTo>
                <a:cubicBezTo>
                  <a:pt x="2165350" y="236008"/>
                  <a:pt x="2207683" y="484717"/>
                  <a:pt x="2108200" y="685800"/>
                </a:cubicBezTo>
                <a:cubicBezTo>
                  <a:pt x="2008717" y="886883"/>
                  <a:pt x="1754717" y="1109133"/>
                  <a:pt x="1498600" y="1206500"/>
                </a:cubicBezTo>
                <a:cubicBezTo>
                  <a:pt x="1242483" y="1303867"/>
                  <a:pt x="821267" y="1274233"/>
                  <a:pt x="571500" y="1270000"/>
                </a:cubicBezTo>
                <a:cubicBezTo>
                  <a:pt x="321733" y="1265767"/>
                  <a:pt x="0" y="1181100"/>
                  <a:pt x="0" y="1181100"/>
                </a:cubicBezTo>
              </a:path>
            </a:pathLst>
          </a:custGeom>
          <a:ln w="114300" cmpd="sng">
            <a:solidFill>
              <a:srgbClr val="00FFFF"/>
            </a:solidFill>
            <a:headEnd type="none"/>
            <a:tailEnd type="arrow" w="lg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1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23"/>
    </mc:Choice>
    <mc:Fallback xmlns="">
      <p:transition spd="slow" advTm="46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351" x="409575" y="3871913"/>
          <p14:tracePt t="5359" x="409575" y="3898900"/>
          <p14:tracePt t="5370" x="417513" y="3914775"/>
          <p14:tracePt t="5394" x="460375" y="4033838"/>
          <p14:tracePt t="5407" x="503238" y="4129088"/>
          <p14:tracePt t="5424" x="546100" y="4238625"/>
          <p14:tracePt t="5441" x="596900" y="4359275"/>
          <p14:tracePt t="5456" x="622300" y="4427538"/>
          <p14:tracePt t="5471" x="682625" y="4538663"/>
          <p14:tracePt t="5494" x="768350" y="4673600"/>
          <p14:tracePt t="5509" x="827088" y="4751388"/>
          <p14:tracePt t="5524" x="869950" y="4810125"/>
          <p14:tracePt t="5540" x="920750" y="4852988"/>
          <p14:tracePt t="5555" x="973138" y="4905375"/>
          <p14:tracePt t="5571" x="1031875" y="4946650"/>
          <p14:tracePt t="5594" x="1143000" y="5032375"/>
          <p14:tracePt t="5608" x="1185863" y="5067300"/>
          <p14:tracePt t="5624" x="1279525" y="5143500"/>
          <p14:tracePt t="5641" x="1381125" y="5229225"/>
          <p14:tracePt t="5656" x="1441450" y="5262563"/>
          <p14:tracePt t="5673" x="1535113" y="5330825"/>
          <p14:tracePt t="5694" x="1603375" y="5365750"/>
          <p14:tracePt t="5709" x="1671638" y="5381625"/>
          <p14:tracePt t="5723" x="1714500" y="5399088"/>
          <p14:tracePt t="5740" x="1747838" y="5408613"/>
          <p14:tracePt t="5757" x="1782763" y="5416550"/>
          <p14:tracePt t="5772" x="1800225" y="5416550"/>
          <p14:tracePt t="5794" x="1833563" y="5416550"/>
          <p14:tracePt t="5810" x="1843088" y="5416550"/>
          <p14:tracePt t="5825" x="1851025" y="5416550"/>
          <p14:tracePt t="5843" x="1868488" y="5416550"/>
          <p14:tracePt t="5858" x="1876425" y="5416550"/>
          <p14:tracePt t="5891" x="1884363" y="5416550"/>
          <p14:tracePt t="5905" x="1893888" y="5416550"/>
          <p14:tracePt t="5932" x="1901825" y="5408613"/>
          <p14:tracePt t="5947" x="1901825" y="5399088"/>
          <p14:tracePt t="5961" x="1901825" y="5391150"/>
          <p14:tracePt t="5971" x="1901825" y="5381625"/>
          <p14:tracePt t="5985" x="1901825" y="5373688"/>
          <p14:tracePt t="6001" x="1901825" y="5365750"/>
          <p14:tracePt t="6074" x="1901825" y="5356225"/>
          <p14:tracePt t="6090" x="1893888" y="5356225"/>
          <p14:tracePt t="6100" x="1893888" y="5340350"/>
          <p14:tracePt t="6111" x="1876425" y="5340350"/>
          <p14:tracePt t="6139" x="1833563" y="5287963"/>
          <p14:tracePt t="6170" x="1782763" y="5229225"/>
          <p14:tracePt t="6195" x="1747838" y="5194300"/>
          <p14:tracePt t="6224" x="1739900" y="5176838"/>
          <p14:tracePt t="6298" x="1731963" y="5168900"/>
          <p14:tracePt t="6323" x="1722438" y="5168900"/>
          <p14:tracePt t="6338" x="1714500" y="5168900"/>
          <p14:tracePt t="6348" x="1714500" y="5160963"/>
          <p14:tracePt t="6402" x="1714500" y="5151438"/>
          <p14:tracePt t="6467" x="1714500" y="5143500"/>
          <p14:tracePt t="6475" x="1706563" y="5143500"/>
          <p14:tracePt t="6499" x="1706563" y="5135563"/>
          <p14:tracePt t="6563" x="1706563" y="5126038"/>
          <p14:tracePt t="6571" x="1706563" y="5118100"/>
          <p14:tracePt t="6594" x="1706563" y="5110163"/>
          <p14:tracePt t="6624" x="1697038" y="5100638"/>
          <p14:tracePt t="6630" x="1697038" y="5092700"/>
          <p14:tracePt t="6641" x="1697038" y="5083175"/>
          <p14:tracePt t="6661" x="1697038" y="5075238"/>
          <p14:tracePt t="6683" x="1697038" y="5067300"/>
          <p14:tracePt t="6707" x="1697038" y="5057775"/>
          <p14:tracePt t="6726" x="1697038" y="5049838"/>
          <p14:tracePt t="6755" x="1697038" y="5032375"/>
          <p14:tracePt t="6774" x="1697038" y="5024438"/>
          <p14:tracePt t="6798" x="1697038" y="5014913"/>
          <p14:tracePt t="6852" x="1689100" y="5014913"/>
          <p14:tracePt t="6892" x="1681163" y="5014913"/>
          <p14:tracePt t="6940" x="1671638" y="5014913"/>
          <p14:tracePt t="6972" x="1663700" y="5014913"/>
          <p14:tracePt t="6989" x="1654175" y="5006975"/>
          <p14:tracePt t="7000" x="1646238" y="5006975"/>
          <p14:tracePt t="7016" x="1638300" y="5006975"/>
          <p14:tracePt t="7029" x="1628775" y="5006975"/>
          <p14:tracePt t="7044" x="1620838" y="5006975"/>
          <p14:tracePt t="7058" x="1612900" y="5006975"/>
          <p14:tracePt t="7073" x="1603375" y="5006975"/>
          <p14:tracePt t="7095" x="1585913" y="5006975"/>
          <p14:tracePt t="7110" x="1570038" y="5006975"/>
          <p14:tracePt t="7126" x="1560513" y="5006975"/>
          <p14:tracePt t="7158" x="1544638" y="5006975"/>
          <p14:tracePt t="7195" x="1535113" y="5006975"/>
          <p14:tracePt t="7225" x="1527175" y="5006975"/>
          <p14:tracePt t="7285" x="1517650" y="5006975"/>
          <p14:tracePt t="7293" x="1509713" y="5006975"/>
          <p14:tracePt t="7309" x="1501775" y="5006975"/>
          <p14:tracePt t="7328" x="1492250" y="5006975"/>
          <p14:tracePt t="7349" x="1484313" y="5006975"/>
          <p14:tracePt t="7365" x="1476375" y="5006975"/>
          <p14:tracePt t="7389" x="1466850" y="4999038"/>
          <p14:tracePt t="7405" x="1458913" y="4999038"/>
          <p14:tracePt t="7416" x="1449388" y="4999038"/>
          <p14:tracePt t="7433" x="1441450" y="4989513"/>
          <p14:tracePt t="7442" x="1441450" y="4981575"/>
          <p14:tracePt t="7457" x="1423988" y="4981575"/>
          <p14:tracePt t="7473" x="1408113" y="4973638"/>
          <p14:tracePt t="7495" x="1390650" y="4956175"/>
          <p14:tracePt t="7510" x="1365250" y="4956175"/>
          <p14:tracePt t="7526" x="1347788" y="4946650"/>
          <p14:tracePt t="7542" x="1339850" y="4946650"/>
          <p14:tracePt t="7558" x="1322388" y="4946650"/>
          <p14:tracePt t="7573" x="1312863" y="4946650"/>
          <p14:tracePt t="7595" x="1296988" y="4938713"/>
          <p14:tracePt t="7610" x="1287463" y="4930775"/>
          <p14:tracePt t="7626" x="1279525" y="4930775"/>
          <p14:tracePt t="7642" x="1271588" y="4930775"/>
          <p14:tracePt t="7657" x="1262063" y="4921250"/>
          <p14:tracePt t="7695" x="1244600" y="4921250"/>
          <p14:tracePt t="7711" x="1236663" y="4921250"/>
          <p14:tracePt t="7727" x="1211263" y="4921250"/>
          <p14:tracePt t="7742" x="1185863" y="4921250"/>
          <p14:tracePt t="7758" x="1109663" y="4913313"/>
          <p14:tracePt t="7774" x="1082675" y="4913313"/>
          <p14:tracePt t="7795" x="1006475" y="4905375"/>
          <p14:tracePt t="7810" x="963613" y="4895850"/>
          <p14:tracePt t="7826" x="930275" y="4887913"/>
          <p14:tracePt t="7841" x="895350" y="4887913"/>
          <p14:tracePt t="7857" x="877888" y="4878388"/>
          <p14:tracePt t="7873" x="852488" y="4870450"/>
          <p14:tracePt t="7895" x="809625" y="4852988"/>
          <p14:tracePt t="7910" x="801688" y="4852988"/>
          <p14:tracePt t="7926" x="758825" y="4837113"/>
          <p14:tracePt t="7928" x="741363" y="4827588"/>
          <p14:tracePt t="7942" x="725488" y="4827588"/>
          <p14:tracePt t="7972" x="657225" y="4810125"/>
          <p14:tracePt t="7976" x="647700" y="4810125"/>
          <p14:tracePt t="7995" x="622300" y="4810125"/>
          <p14:tracePt t="8025" x="614363" y="4810125"/>
          <p14:tracePt t="20720" x="639763" y="4810125"/>
          <p14:tracePt t="20728" x="665163" y="4810125"/>
          <p14:tracePt t="20738" x="715963" y="4810125"/>
          <p14:tracePt t="20752" x="733425" y="4810125"/>
          <p14:tracePt t="20765" x="827088" y="4810125"/>
          <p14:tracePt t="20783" x="895350" y="4810125"/>
          <p14:tracePt t="20803" x="1117600" y="4810125"/>
          <p14:tracePt t="20819" x="1312863" y="4810125"/>
          <p14:tracePt t="20835" x="1492250" y="4784725"/>
          <p14:tracePt t="20852" x="1722438" y="4725988"/>
          <p14:tracePt t="20866" x="1936750" y="4673600"/>
          <p14:tracePt t="20883" x="2149475" y="4622800"/>
          <p14:tracePt t="20904" x="2328863" y="4589463"/>
          <p14:tracePt t="20922" x="2584450" y="4529138"/>
          <p14:tracePt t="20949" x="2824163" y="4460875"/>
          <p14:tracePt t="20954" x="2900363" y="4427538"/>
          <p14:tracePt t="20979" x="3130550" y="4298950"/>
          <p14:tracePt t="21003" x="3284538" y="4170363"/>
          <p14:tracePt t="21033" x="3454400" y="4060825"/>
          <p14:tracePt t="21052" x="3497263" y="4033838"/>
          <p14:tracePt t="21066" x="3530600" y="4025900"/>
          <p14:tracePt t="21082" x="3540125" y="4017963"/>
          <p14:tracePt t="21105" x="3557588" y="4017963"/>
          <p14:tracePt t="21120" x="3573463" y="4017963"/>
          <p14:tracePt t="21135" x="3582988" y="4017963"/>
          <p14:tracePt t="21166" x="3590925" y="4017963"/>
          <p14:tracePt t="21186" x="3598863" y="4043363"/>
          <p14:tracePt t="21203" x="3608388" y="4119563"/>
          <p14:tracePt t="21219" x="3616325" y="4197350"/>
          <p14:tracePt t="21235" x="3625850" y="4273550"/>
          <p14:tracePt t="21250" x="3625850" y="4333875"/>
          <p14:tracePt t="21266" x="3625850" y="4384675"/>
          <p14:tracePt t="21284" x="3625850" y="4427538"/>
          <p14:tracePt t="21304" x="3625850" y="4452938"/>
          <p14:tracePt t="21321" x="3625850" y="4486275"/>
          <p14:tracePt t="21335" x="3625850" y="4521200"/>
          <p14:tracePt t="21350" x="3608388" y="4572000"/>
          <p14:tracePt t="21366" x="3557588" y="4640263"/>
          <p14:tracePt t="21382" x="3497263" y="4700588"/>
          <p14:tracePt t="21403" x="3429000" y="4768850"/>
          <p14:tracePt t="21420" x="3378200" y="4802188"/>
          <p14:tracePt t="21435" x="3335338" y="4827588"/>
          <p14:tracePt t="21451" x="3309938" y="4845050"/>
          <p14:tracePt t="21468" x="3284538" y="4852988"/>
          <p14:tracePt t="21483" x="3275013" y="4852988"/>
          <p14:tracePt t="21505" x="3249613" y="4852988"/>
          <p14:tracePt t="21521" x="3224213" y="4852988"/>
          <p14:tracePt t="21534" x="3206750" y="4852988"/>
          <p14:tracePt t="21550" x="3181350" y="4852988"/>
          <p14:tracePt t="21567" x="3163888" y="4852988"/>
          <p14:tracePt t="21583" x="3138488" y="4852988"/>
          <p14:tracePt t="21603" x="3105150" y="4852988"/>
          <p14:tracePt t="21621" x="3079750" y="4852988"/>
          <p14:tracePt t="21649" x="3036888" y="4852988"/>
          <p14:tracePt t="21653" x="3027363" y="4852988"/>
          <p14:tracePt t="21681" x="2968625" y="4852988"/>
          <p14:tracePt t="21685" x="2943225" y="4852988"/>
          <p14:tracePt t="21690" x="2917825" y="4852988"/>
          <p14:tracePt t="21705" x="2900363" y="4852988"/>
          <p14:tracePt t="21734" x="2824163" y="4852988"/>
          <p14:tracePt t="21753" x="2789238" y="4845050"/>
          <p14:tracePt t="21766" x="2763838" y="4827588"/>
          <p14:tracePt t="21782" x="2728913" y="4802188"/>
          <p14:tracePt t="21804" x="2678113" y="4759325"/>
          <p14:tracePt t="21821" x="2652713" y="4733925"/>
          <p14:tracePt t="21836" x="2627313" y="4708525"/>
          <p14:tracePt t="21851" x="2601913" y="4691063"/>
          <p14:tracePt t="21868" x="2592388" y="4683125"/>
          <p14:tracePt t="21884" x="2566988" y="4673600"/>
          <p14:tracePt t="21906" x="2559050" y="4657725"/>
          <p14:tracePt t="21936" x="2541588" y="4648200"/>
          <p14:tracePt t="21965" x="2533650" y="4640263"/>
          <p14:tracePt t="21984" x="2524125" y="4640263"/>
          <p14:tracePt t="22005" x="2516188" y="4640263"/>
          <p14:tracePt t="22037" x="2498725" y="4640263"/>
          <p14:tracePt t="22050" x="2498725" y="4632325"/>
          <p14:tracePt t="22108" x="2490788" y="4632325"/>
          <p14:tracePt t="22140" x="2482850" y="4632325"/>
          <p14:tracePt t="22212" x="2473325" y="4632325"/>
          <p14:tracePt t="22292" x="2465388" y="4632325"/>
          <p14:tracePt t="22365" x="2455863" y="4632325"/>
          <p14:tracePt t="22389" x="2447925" y="4632325"/>
          <p14:tracePt t="22429" x="2447925" y="4640263"/>
          <p14:tracePt t="22445" x="2447925" y="4648200"/>
          <p14:tracePt t="22460" x="2447925" y="4657725"/>
          <p14:tracePt t="22469" x="2447925" y="4665663"/>
          <p14:tracePt t="22485" x="2447925" y="4673600"/>
          <p14:tracePt t="22501" x="2447925" y="4683125"/>
          <p14:tracePt t="22517" x="2447925" y="4691063"/>
          <p14:tracePt t="22525" x="2447925" y="4700588"/>
          <p14:tracePt t="22550" x="2447925" y="4708525"/>
          <p14:tracePt t="22566" x="2447925" y="4716463"/>
          <p14:tracePt t="22589" x="2455863" y="4716463"/>
          <p14:tracePt t="22599" x="2455863" y="4725988"/>
          <p14:tracePt t="22608" x="2455863" y="4733925"/>
          <p14:tracePt t="22630" x="2465388" y="4741863"/>
          <p14:tracePt t="22654" x="2465388" y="4751388"/>
          <p14:tracePt t="22662" x="2473325" y="4751388"/>
          <p14:tracePt t="22710" x="2473325" y="4759325"/>
          <p14:tracePt t="22742" x="2473325" y="4768850"/>
          <p14:tracePt t="22774" x="2473325" y="4776788"/>
          <p14:tracePt t="22798" x="2482850" y="4776788"/>
          <p14:tracePt t="22808" x="2490788" y="4776788"/>
          <p14:tracePt t="22834" x="2498725" y="4784725"/>
          <p14:tracePt t="22851" x="2508250" y="4784725"/>
          <p14:tracePt t="22866" x="2524125" y="4794250"/>
          <p14:tracePt t="22884" x="2541588" y="4802188"/>
          <p14:tracePt t="22904" x="2566988" y="4819650"/>
          <p14:tracePt t="22920" x="2584450" y="4827588"/>
          <p14:tracePt t="22937" x="2601913" y="4845050"/>
          <p14:tracePt t="22951" x="2609850" y="4852988"/>
          <p14:tracePt t="22968" x="2619375" y="4852988"/>
          <p14:tracePt t="22984" x="2635250" y="4852988"/>
          <p14:tracePt t="23004" x="2644775" y="4852988"/>
          <p14:tracePt t="23035" x="2652713" y="4852988"/>
          <p14:tracePt t="23053" x="2660650" y="4852988"/>
          <p14:tracePt t="23066" x="2670175" y="4852988"/>
          <p14:tracePt t="23135" x="2678113" y="4852988"/>
          <p14:tracePt t="23861" x="2670175" y="4852988"/>
          <p14:tracePt t="23877" x="2660650" y="4852988"/>
          <p14:tracePt t="23887" x="2652713" y="4852988"/>
          <p14:tracePt t="23901" x="2644775" y="4852988"/>
          <p14:tracePt t="23910" x="2635250" y="4852988"/>
          <p14:tracePt t="23919" x="2627313" y="4852988"/>
          <p14:tracePt t="23935" x="2609850" y="4852988"/>
          <p14:tracePt t="23952" x="2592388" y="4852988"/>
          <p14:tracePt t="23966" x="2566988" y="4852988"/>
          <p14:tracePt t="23985" x="2551113" y="4852988"/>
          <p14:tracePt t="24005" x="2533650" y="4852988"/>
          <p14:tracePt t="24022" x="2516188" y="4852988"/>
          <p14:tracePt t="24038" x="2498725" y="4852988"/>
          <p14:tracePt t="24051" x="2482850" y="4852988"/>
          <p14:tracePt t="24066" x="2455863" y="4845050"/>
          <p14:tracePt t="24083" x="2439988" y="4845050"/>
          <p14:tracePt t="24104" x="2405063" y="4837113"/>
          <p14:tracePt t="24120" x="2387600" y="4827588"/>
          <p14:tracePt t="24152" x="2379663" y="4827588"/>
          <p14:tracePt t="24231" x="2379663" y="4819650"/>
          <p14:tracePt t="24271" x="2371725" y="4819650"/>
          <p14:tracePt t="24327" x="2362200" y="4819650"/>
          <p14:tracePt t="24336" x="2354263" y="4819650"/>
          <p14:tracePt t="24353" x="2354263" y="4810125"/>
          <p14:tracePt t="24359" x="2346325" y="4810125"/>
          <p14:tracePt t="24369" x="2336800" y="4810125"/>
          <p14:tracePt t="24384" x="2336800" y="4802188"/>
          <p14:tracePt t="24405" x="2319338" y="4794250"/>
          <p14:tracePt t="24421" x="2319338" y="4784725"/>
          <p14:tracePt t="24437" x="2311400" y="4784725"/>
          <p14:tracePt t="24511" x="2311400" y="4776788"/>
          <p14:tracePt t="24528" x="2311400" y="4768850"/>
          <p14:tracePt t="24539" x="2311400" y="4759325"/>
          <p14:tracePt t="24554" x="2311400" y="4751388"/>
          <p14:tracePt t="24569" x="2303463" y="4733925"/>
          <p14:tracePt t="24584" x="2303463" y="4716463"/>
          <p14:tracePt t="24605" x="2293938" y="4708525"/>
          <p14:tracePt t="24620" x="2293938" y="4700588"/>
          <p14:tracePt t="27492" x="2278063" y="4700588"/>
          <p14:tracePt t="27501" x="2268538" y="4700588"/>
          <p14:tracePt t="27511" x="2260600" y="4700588"/>
          <p14:tracePt t="27524" x="2243138" y="4700588"/>
          <p14:tracePt t="27541" x="2217738" y="4700588"/>
          <p14:tracePt t="27556" x="2192338" y="4700588"/>
          <p14:tracePt t="27585" x="2149475" y="4700588"/>
          <p14:tracePt t="27590" x="2141538" y="4700588"/>
          <p14:tracePt t="27609" x="2116138" y="4700588"/>
          <p14:tracePt t="27640" x="2089150" y="4700588"/>
          <p14:tracePt t="27655" x="2063750" y="4700588"/>
          <p14:tracePt t="27670" x="2038350" y="4700588"/>
          <p14:tracePt t="27688" x="2012950" y="4700588"/>
          <p14:tracePt t="27710" x="1962150" y="4700588"/>
          <p14:tracePt t="27740" x="1927225" y="4683125"/>
          <p14:tracePt t="27743" x="1911350" y="4683125"/>
          <p14:tracePt t="27770" x="1868488" y="4665663"/>
          <p14:tracePt t="27788" x="1843088" y="4665663"/>
          <p14:tracePt t="27809" x="1808163" y="4665663"/>
          <p14:tracePt t="27838" x="1790700" y="4665663"/>
          <p14:tracePt t="27856" x="1782763" y="4665663"/>
          <p14:tracePt t="27934" x="1782763" y="4657725"/>
          <p14:tracePt t="27974" x="1782763" y="4648200"/>
          <p14:tracePt t="38604" x="1774825" y="4648200"/>
          <p14:tracePt t="38613" x="1765300" y="4648200"/>
          <p14:tracePt t="38621" x="1739900" y="4648200"/>
          <p14:tracePt t="38648" x="1671638" y="4614863"/>
          <p14:tracePt t="38653" x="1646238" y="4605338"/>
          <p14:tracePt t="38664" x="1612900" y="4597400"/>
          <p14:tracePt t="38680" x="1552575" y="4572000"/>
          <p14:tracePt t="38696" x="1501775" y="4554538"/>
          <p14:tracePt t="38718" x="1423988" y="4538663"/>
          <p14:tracePt t="38734" x="1408113" y="4538663"/>
          <p14:tracePt t="38752" x="1365250" y="4529138"/>
          <p14:tracePt t="38765" x="1322388" y="4529138"/>
          <p14:tracePt t="38780" x="1279525" y="4529138"/>
          <p14:tracePt t="38796" x="1244600" y="4529138"/>
          <p14:tracePt t="38818" x="1203325" y="4529138"/>
          <p14:tracePt t="38834" x="1176338" y="4529138"/>
          <p14:tracePt t="38850" x="1150938" y="4529138"/>
          <p14:tracePt t="38865" x="1135063" y="4538663"/>
          <p14:tracePt t="38880" x="1117600" y="4546600"/>
          <p14:tracePt t="38895" x="1092200" y="4554538"/>
          <p14:tracePt t="38920" x="1074738" y="4572000"/>
          <p14:tracePt t="38936" x="1066800" y="4579938"/>
          <p14:tracePt t="38952" x="1057275" y="4589463"/>
          <p14:tracePt t="38995" x="989013" y="4640263"/>
          <p14:tracePt t="39000" x="981075" y="4657725"/>
          <p14:tracePt t="39018" x="930275" y="4700588"/>
          <p14:tracePt t="39034" x="887413" y="4725988"/>
          <p14:tracePt t="39051" x="844550" y="4751388"/>
          <p14:tracePt t="39065" x="819150" y="4776788"/>
          <p14:tracePt t="39095" x="793750" y="4784725"/>
          <p14:tracePt t="39119" x="776288" y="4784725"/>
          <p14:tracePt t="39149" x="768350" y="4784725"/>
          <p14:tracePt t="39153" x="758825" y="4784725"/>
          <p14:tracePt t="39165" x="758825" y="4794250"/>
          <p14:tracePt t="39181" x="733425" y="4794250"/>
          <p14:tracePt t="39197" x="708025" y="4802188"/>
          <p14:tracePt t="39218" x="690563" y="4810125"/>
          <p14:tracePt t="39234" x="673100" y="4810125"/>
          <p14:tracePt t="39250" x="673100" y="481965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68867" y="237065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Modification of </a:t>
            </a:r>
            <a:r>
              <a:rPr lang="en-US" sz="3600" dirty="0" err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cP</a:t>
            </a:r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Air </a:t>
            </a: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Masses</a:t>
            </a:r>
            <a:endParaRPr lang="en-US" sz="3600" dirty="0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81923" name="Group 13"/>
          <p:cNvGrpSpPr>
            <a:grpSpLocks/>
          </p:cNvGrpSpPr>
          <p:nvPr/>
        </p:nvGrpSpPr>
        <p:grpSpPr bwMode="auto">
          <a:xfrm>
            <a:off x="1331384" y="1456267"/>
            <a:ext cx="6515100" cy="4276725"/>
            <a:chOff x="1314866" y="1980581"/>
            <a:chExt cx="6514268" cy="4277327"/>
          </a:xfrm>
        </p:grpSpPr>
        <p:sp>
          <p:nvSpPr>
            <p:cNvPr id="8197" name="Text Box 5"/>
            <p:cNvSpPr txBox="1">
              <a:spLocks noChangeArrowheads="1"/>
            </p:cNvSpPr>
            <p:nvPr/>
          </p:nvSpPr>
          <p:spPr bwMode="auto">
            <a:xfrm>
              <a:off x="6202155" y="5953065"/>
              <a:ext cx="1523805" cy="304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Ahrens Fig 8.4</a:t>
              </a:r>
            </a:p>
          </p:txBody>
        </p:sp>
        <p:grpSp>
          <p:nvGrpSpPr>
            <p:cNvPr id="81925" name="Group 11"/>
            <p:cNvGrpSpPr>
              <a:grpSpLocks/>
            </p:cNvGrpSpPr>
            <p:nvPr/>
          </p:nvGrpSpPr>
          <p:grpSpPr bwMode="auto">
            <a:xfrm>
              <a:off x="1314866" y="1980581"/>
              <a:ext cx="6514268" cy="4237317"/>
              <a:chOff x="1314866" y="2171081"/>
              <a:chExt cx="6514268" cy="4237317"/>
            </a:xfrm>
          </p:grpSpPr>
          <p:pic>
            <p:nvPicPr>
              <p:cNvPr id="81926" name="Picture1" descr="11-06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91" b="3843"/>
              <a:stretch/>
            </p:blipFill>
            <p:spPr bwMode="auto">
              <a:xfrm>
                <a:off x="1314866" y="2201566"/>
                <a:ext cx="6514268" cy="420683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3762478" y="2801408"/>
                <a:ext cx="671427" cy="45726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cP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5214856" y="2171081"/>
                <a:ext cx="671426" cy="45726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cP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5619616" y="3795323"/>
                <a:ext cx="671427" cy="45726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mP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3456131" y="4424061"/>
                <a:ext cx="671426" cy="45726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mP</a:t>
                </a:r>
                <a:endPara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3162480" y="4054121"/>
                <a:ext cx="1409520" cy="36676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warm ocean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5254538" y="3428558"/>
                <a:ext cx="1430155" cy="36676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warm ocean</a:t>
                </a:r>
                <a:endParaRPr lang="en-US" sz="160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637740" y="5892801"/>
            <a:ext cx="8019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Arial"/>
                <a:cs typeface="Arial"/>
              </a:rPr>
              <a:t>cP</a:t>
            </a:r>
            <a:r>
              <a:rPr lang="en-US" sz="2000" b="1" dirty="0" smtClean="0">
                <a:latin typeface="Arial"/>
                <a:cs typeface="Arial"/>
              </a:rPr>
              <a:t> air is rapidly modified when it flows over warm ocean waters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71067" y="5300246"/>
            <a:ext cx="2407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FFFF"/>
                </a:solidFill>
              </a:rPr>
              <a:t>Ahrens &amp; Hanson</a:t>
            </a:r>
            <a:endParaRPr lang="en-US" sz="1600" b="1" dirty="0">
              <a:solidFill>
                <a:srgbClr val="00FFFF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00"/>
    </mc:Choice>
    <mc:Fallback xmlns="">
      <p:transition spd="slow" advTm="62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203" x="700088" y="4819650"/>
          <p14:tracePt t="22212" x="715963" y="4819650"/>
          <p14:tracePt t="22221" x="733425" y="4819650"/>
          <p14:tracePt t="22233" x="741363" y="4819650"/>
          <p14:tracePt t="22247" x="784225" y="4827588"/>
          <p14:tracePt t="22265" x="809625" y="4837113"/>
          <p14:tracePt t="22280" x="852488" y="4852988"/>
          <p14:tracePt t="22301" x="955675" y="4862513"/>
          <p14:tracePt t="22318" x="1023938" y="4878388"/>
          <p14:tracePt t="22333" x="1100138" y="4887913"/>
          <p14:tracePt t="22348" x="1168400" y="4895850"/>
          <p14:tracePt t="22365" x="1236663" y="4905375"/>
          <p14:tracePt t="22381" x="1287463" y="4913313"/>
          <p14:tracePt t="22401" x="1339850" y="4930775"/>
          <p14:tracePt t="22419" x="1390650" y="4938713"/>
          <p14:tracePt t="22432" x="1466850" y="4956175"/>
          <p14:tracePt t="22436" x="1484313" y="4964113"/>
          <p14:tracePt t="22448" x="1517650" y="4973638"/>
          <p14:tracePt t="22464" x="1595438" y="4989513"/>
          <p14:tracePt t="22480" x="1681163" y="5006975"/>
          <p14:tracePt t="22502" x="1808163" y="5024438"/>
          <p14:tracePt t="22519" x="1911350" y="5024438"/>
          <p14:tracePt t="22533" x="1995488" y="5024438"/>
          <p14:tracePt t="22549" x="2089150" y="4999038"/>
          <p14:tracePt t="22565" x="2192338" y="4964113"/>
          <p14:tracePt t="22581" x="2293938" y="4938713"/>
          <p14:tracePt t="22603" x="2414588" y="4921250"/>
          <p14:tracePt t="22619" x="2533650" y="4921250"/>
          <p14:tracePt t="22634" x="2644775" y="4921250"/>
          <p14:tracePt t="22648" x="2771775" y="4921250"/>
          <p14:tracePt t="22665" x="2900363" y="4921250"/>
          <p14:tracePt t="22680" x="3011488" y="4930775"/>
          <p14:tracePt t="22702" x="3155950" y="4973638"/>
          <p14:tracePt t="22718" x="3267075" y="4999038"/>
          <p14:tracePt t="22733" x="3378200" y="5014913"/>
          <p14:tracePt t="22749" x="3471863" y="5014913"/>
          <p14:tracePt t="22779" x="3616325" y="5014913"/>
          <p14:tracePt t="22783" x="3651250" y="5014913"/>
          <p14:tracePt t="22803" x="3735388" y="5014913"/>
          <p14:tracePt t="22831" x="3889375" y="5014913"/>
          <p14:tracePt t="22848" x="3967163" y="5024438"/>
          <p14:tracePt t="22865" x="4043363" y="5041900"/>
          <p14:tracePt t="22880" x="4086225" y="5067300"/>
          <p14:tracePt t="22902" x="4162425" y="5118100"/>
          <p14:tracePt t="22919" x="4213225" y="5151438"/>
          <p14:tracePt t="22933" x="4238625" y="5176838"/>
          <p14:tracePt t="22950" x="4281488" y="5203825"/>
          <p14:tracePt t="22966" x="4306888" y="5229225"/>
          <p14:tracePt t="22981" x="4316413" y="5237163"/>
          <p14:tracePt t="23002" x="4349750" y="5262563"/>
          <p14:tracePt t="23019" x="4359275" y="5272088"/>
          <p14:tracePt t="23033" x="4375150" y="5280025"/>
          <p14:tracePt t="23048" x="4384675" y="5287963"/>
          <p14:tracePt t="23065" x="4384675" y="5297488"/>
          <p14:tracePt t="23080" x="4384675" y="5305425"/>
          <p14:tracePt t="23102" x="4392613" y="5322888"/>
          <p14:tracePt t="23119" x="4392613" y="5330825"/>
          <p14:tracePt t="23134" x="4392613" y="5340350"/>
          <p14:tracePt t="23150" x="4392613" y="5348288"/>
          <p14:tracePt t="23167" x="4392613" y="5356225"/>
          <p14:tracePt t="23182" x="4392613" y="5365750"/>
          <p14:tracePt t="23202" x="4392613" y="5381625"/>
          <p14:tracePt t="23219" x="4392613" y="5391150"/>
          <p14:tracePt t="23233" x="4367213" y="5416550"/>
          <p14:tracePt t="23249" x="4349750" y="5434013"/>
          <p14:tracePt t="23265" x="4333875" y="5441950"/>
          <p14:tracePt t="23281" x="4324350" y="5459413"/>
          <p14:tracePt t="23302" x="4306888" y="5476875"/>
          <p14:tracePt t="23319" x="4291013" y="5484813"/>
          <p14:tracePt t="23334" x="4281488" y="5492750"/>
          <p14:tracePt t="23350" x="4273550" y="5502275"/>
          <p14:tracePt t="23367" x="4265613" y="5518150"/>
          <p14:tracePt t="23380" x="4248150" y="5518150"/>
          <p14:tracePt t="23402" x="4222750" y="5535613"/>
          <p14:tracePt t="23419" x="4205288" y="5545138"/>
          <p14:tracePt t="23432" x="4197350" y="5561013"/>
          <p14:tracePt t="23448" x="4179888" y="5570538"/>
          <p14:tracePt t="23478" x="4154488" y="5595938"/>
          <p14:tracePt t="23502" x="4137025" y="5603875"/>
          <p14:tracePt t="23532" x="4111625" y="5621338"/>
          <p14:tracePt t="23549" x="4094163" y="5638800"/>
          <p14:tracePt t="23565" x="4076700" y="5646738"/>
          <p14:tracePt t="23582" x="4060825" y="5654675"/>
          <p14:tracePt t="23603" x="4025900" y="5654675"/>
          <p14:tracePt t="23619" x="3992563" y="5654675"/>
          <p14:tracePt t="23648" x="3967163" y="5654675"/>
          <p14:tracePt t="23679" x="3940175" y="5654675"/>
          <p14:tracePt t="23719" x="3932238" y="5654675"/>
          <p14:tracePt t="23808" x="3924300" y="5654675"/>
          <p14:tracePt t="26515" x="3906838" y="5654675"/>
          <p14:tracePt t="26524" x="3898900" y="5654675"/>
          <p14:tracePt t="26538" x="3881438" y="5654675"/>
          <p14:tracePt t="26568" x="3813175" y="5654675"/>
          <p14:tracePt t="26572" x="3795713" y="5646738"/>
          <p14:tracePt t="26584" x="3778250" y="5646738"/>
          <p14:tracePt t="26605" x="3727450" y="5638800"/>
          <p14:tracePt t="26636" x="3641725" y="5595938"/>
          <p14:tracePt t="26653" x="3598863" y="5570538"/>
          <p14:tracePt t="26669" x="3548063" y="5553075"/>
          <p14:tracePt t="26685" x="3514725" y="5535613"/>
          <p14:tracePt t="26706" x="3462338" y="5502275"/>
          <p14:tracePt t="26722" x="3403600" y="5484813"/>
          <p14:tracePt t="26739" x="3317875" y="5441950"/>
          <p14:tracePt t="26753" x="3267075" y="5424488"/>
          <p14:tracePt t="26769" x="3181350" y="5381625"/>
          <p14:tracePt t="26785" x="3122613" y="5356225"/>
          <p14:tracePt t="26805" x="3027363" y="5297488"/>
          <p14:tracePt t="26821" x="2968625" y="5245100"/>
          <p14:tracePt t="26838" x="2908300" y="5168900"/>
          <p14:tracePt t="26853" x="2840038" y="5092700"/>
          <p14:tracePt t="26868" x="2755900" y="4989513"/>
          <p14:tracePt t="26887" x="2678113" y="4895850"/>
          <p14:tracePt t="26906" x="2619375" y="4827588"/>
          <p14:tracePt t="26922" x="2541588" y="4733925"/>
          <p14:tracePt t="26939" x="2498725" y="4691063"/>
          <p14:tracePt t="26942" x="2465388" y="4648200"/>
          <p14:tracePt t="26968" x="2422525" y="4579938"/>
          <p14:tracePt t="26973" x="2414588" y="4554538"/>
          <p14:tracePt t="27005" x="2397125" y="4486275"/>
          <p14:tracePt t="27036" x="2397125" y="4452938"/>
          <p14:tracePt t="27055" x="2397125" y="4443413"/>
          <p14:tracePt t="27086" x="2397125" y="4435475"/>
          <p14:tracePt t="27101" x="2397125" y="4427538"/>
          <p14:tracePt t="27116" x="2397125" y="4418013"/>
          <p14:tracePt t="27126" x="2397125" y="4402138"/>
          <p14:tracePt t="27152" x="2422525" y="4333875"/>
          <p14:tracePt t="27158" x="2439988" y="4306888"/>
          <p14:tracePt t="27183" x="2498725" y="4205288"/>
          <p14:tracePt t="27207" x="2541588" y="4111625"/>
          <p14:tracePt t="27237" x="2584450" y="4033838"/>
          <p14:tracePt t="27254" x="2592388" y="4017963"/>
          <p14:tracePt t="27269" x="2601913" y="4017963"/>
          <p14:tracePt t="27285" x="2609850" y="4008438"/>
          <p14:tracePt t="27337" x="2619375" y="4008438"/>
          <p14:tracePt t="27349" x="2619375" y="4017963"/>
          <p14:tracePt t="27368" x="2635250" y="4051300"/>
          <p14:tracePt t="27374" x="2635250" y="4068763"/>
          <p14:tracePt t="27385" x="2644775" y="4094163"/>
          <p14:tracePt t="27407" x="2660650" y="4137025"/>
          <p14:tracePt t="27437" x="2670175" y="4162425"/>
          <p14:tracePt t="27734" x="2678113" y="4170363"/>
          <p14:tracePt t="27742" x="2695575" y="4187825"/>
          <p14:tracePt t="27753" x="2713038" y="4213225"/>
          <p14:tracePt t="27770" x="2755900" y="4256088"/>
          <p14:tracePt t="27786" x="2781300" y="4291013"/>
          <p14:tracePt t="27808" x="2824163" y="4349750"/>
          <p14:tracePt t="27824" x="2849563" y="4384675"/>
          <p14:tracePt t="27840" x="2882900" y="4427538"/>
          <p14:tracePt t="27854" x="2908300" y="4460875"/>
          <p14:tracePt t="27884" x="3019425" y="4597400"/>
          <p14:tracePt t="27888" x="3036888" y="4622800"/>
          <p14:tracePt t="27907" x="3095625" y="4691063"/>
          <p14:tracePt t="27922" x="3148013" y="4741863"/>
          <p14:tracePt t="27939" x="3190875" y="4794250"/>
          <p14:tracePt t="27954" x="3232150" y="4837113"/>
          <p14:tracePt t="27983" x="3317875" y="4905375"/>
          <p14:tracePt t="28009" x="3368675" y="4938713"/>
          <p14:tracePt t="28038" x="3429000" y="4973638"/>
          <p14:tracePt t="28042" x="3454400" y="4981575"/>
          <p14:tracePt t="28054" x="3471863" y="4989513"/>
          <p14:tracePt t="28070" x="3497263" y="5006975"/>
          <p14:tracePt t="28087" x="3540125" y="5024438"/>
          <p14:tracePt t="28107" x="3573463" y="5041900"/>
          <p14:tracePt t="28122" x="3590925" y="5057775"/>
          <p14:tracePt t="28138" x="3616325" y="5075238"/>
          <p14:tracePt t="28155" x="3633788" y="5100638"/>
          <p14:tracePt t="28169" x="3641725" y="5110163"/>
          <p14:tracePt t="28185" x="3651250" y="5126038"/>
          <p14:tracePt t="28209" x="3667125" y="5143500"/>
          <p14:tracePt t="28223" x="3667125" y="5151438"/>
          <p14:tracePt t="28240" x="3676650" y="5151438"/>
          <p14:tracePt t="28254" x="3684588" y="5160963"/>
          <p14:tracePt t="28314" x="3694113" y="5168900"/>
          <p14:tracePt t="28336" x="3694113" y="5176838"/>
          <p14:tracePt t="28345" x="3702050" y="5186363"/>
          <p14:tracePt t="28360" x="3702050" y="5194300"/>
          <p14:tracePt t="28385" x="3709988" y="5203825"/>
          <p14:tracePt t="28407" x="3719513" y="5203825"/>
          <p14:tracePt t="29267" x="3709988" y="5203825"/>
          <p14:tracePt t="29283" x="3702050" y="5203825"/>
          <p14:tracePt t="29291" x="3694113" y="5203825"/>
          <p14:tracePt t="29310" x="3684588" y="5203825"/>
          <p14:tracePt t="29324" x="3676650" y="5203825"/>
          <p14:tracePt t="29341" x="3659188" y="5194300"/>
          <p14:tracePt t="29356" x="3633788" y="5186363"/>
          <p14:tracePt t="29372" x="3616325" y="5168900"/>
          <p14:tracePt t="29388" x="3590925" y="5160963"/>
          <p14:tracePt t="29411" x="3540125" y="5126038"/>
          <p14:tracePt t="29425" x="3522663" y="5118100"/>
          <p14:tracePt t="29440" x="3497263" y="5100638"/>
          <p14:tracePt t="29457" x="3471863" y="5083175"/>
          <p14:tracePt t="29460" x="3462338" y="5075238"/>
          <p14:tracePt t="29471" x="3446463" y="5067300"/>
          <p14:tracePt t="29488" x="3429000" y="5049838"/>
          <p14:tracePt t="29510" x="3386138" y="5041900"/>
          <p14:tracePt t="29525" x="3360738" y="5032375"/>
          <p14:tracePt t="29540" x="3335338" y="5024438"/>
          <p14:tracePt t="29558" x="3317875" y="5024438"/>
          <p14:tracePt t="29572" x="3309938" y="5024438"/>
          <p14:tracePt t="29589" x="3300413" y="5014913"/>
          <p14:tracePt t="29610" x="3292475" y="5014913"/>
          <p14:tracePt t="29626" x="3284538" y="5014913"/>
          <p14:tracePt t="29656" x="3275013" y="5006975"/>
          <p14:tracePt t="29671" x="3267075" y="4999038"/>
          <p14:tracePt t="29711" x="3259138" y="4999038"/>
          <p14:tracePt t="29877" x="3267075" y="4999038"/>
          <p14:tracePt t="29893" x="3275013" y="4999038"/>
          <p14:tracePt t="29910" x="3284538" y="4999038"/>
          <p14:tracePt t="29917" x="3292475" y="4999038"/>
          <p14:tracePt t="29940" x="3292475" y="4989513"/>
          <p14:tracePt t="29945" x="3300413" y="4989513"/>
          <p14:tracePt t="29960" x="3309938" y="4989513"/>
          <p14:tracePt t="29975" x="3327400" y="4989513"/>
          <p14:tracePt t="29991" x="3335338" y="4989513"/>
          <p14:tracePt t="30009" x="3352800" y="4989513"/>
          <p14:tracePt t="30026" x="3360738" y="4989513"/>
          <p14:tracePt t="30040" x="3368675" y="4989513"/>
          <p14:tracePt t="30057" x="3386138" y="4989513"/>
          <p14:tracePt t="30166" x="3395663" y="4989513"/>
          <p14:tracePt t="30407" x="3403600" y="4989513"/>
          <p14:tracePt t="30495" x="3411538" y="4989513"/>
          <p14:tracePt t="30503" x="3421063" y="4989513"/>
          <p14:tracePt t="30527" x="3429000" y="4989513"/>
          <p14:tracePt t="30541" x="3429000" y="4999038"/>
          <p14:tracePt t="30559" x="3436938" y="5006975"/>
          <p14:tracePt t="30576" x="3446463" y="5014913"/>
          <p14:tracePt t="30599" x="3454400" y="5024438"/>
          <p14:tracePt t="30639" x="3462338" y="5032375"/>
          <p14:tracePt t="30664" x="3471863" y="5041900"/>
          <p14:tracePt t="30672" x="3471863" y="5049838"/>
          <p14:tracePt t="30681" x="3479800" y="5049838"/>
          <p14:tracePt t="30689" x="3489325" y="5057775"/>
          <p14:tracePt t="30712" x="3505200" y="5067300"/>
          <p14:tracePt t="30727" x="3514725" y="5067300"/>
          <p14:tracePt t="30742" x="3522663" y="5075238"/>
          <p14:tracePt t="30758" x="3540125" y="5075238"/>
          <p14:tracePt t="30773" x="3557588" y="5083175"/>
          <p14:tracePt t="30788" x="3565525" y="5092700"/>
          <p14:tracePt t="30811" x="3582988" y="5100638"/>
          <p14:tracePt t="31081" x="3590925" y="5100638"/>
          <p14:tracePt t="31091" x="3598863" y="5100638"/>
          <p14:tracePt t="31120" x="3598863" y="5110163"/>
          <p14:tracePt t="31131" x="3608388" y="5110163"/>
          <p14:tracePt t="31163" x="3608388" y="5118100"/>
          <p14:tracePt t="36741" x="3616325" y="5110163"/>
          <p14:tracePt t="36750" x="3625850" y="5100638"/>
          <p14:tracePt t="36757" x="3633788" y="5075238"/>
          <p14:tracePt t="36767" x="3641725" y="5067300"/>
          <p14:tracePt t="36780" x="3667125" y="5049838"/>
          <p14:tracePt t="36795" x="3694113" y="4999038"/>
          <p14:tracePt t="36817" x="3735388" y="4930775"/>
          <p14:tracePt t="36832" x="3770313" y="4887913"/>
          <p14:tracePt t="36848" x="3803650" y="4837113"/>
          <p14:tracePt t="36866" x="3830638" y="4776788"/>
          <p14:tracePt t="36879" x="3846513" y="4733925"/>
          <p14:tracePt t="36894" x="3863975" y="4708525"/>
          <p14:tracePt t="36916" x="3906838" y="4605338"/>
          <p14:tracePt t="36932" x="3949700" y="4521200"/>
          <p14:tracePt t="36948" x="4000500" y="4427538"/>
          <p14:tracePt t="36964" x="4051300" y="4306888"/>
          <p14:tracePt t="36978" x="4111625" y="4187825"/>
          <p14:tracePt t="36994" x="4144963" y="4102100"/>
          <p14:tracePt t="37016" x="4205288" y="3949700"/>
          <p14:tracePt t="37032" x="4213225" y="3863975"/>
          <p14:tracePt t="37048" x="4230688" y="3803650"/>
          <p14:tracePt t="37064" x="4248150" y="3752850"/>
          <p14:tracePt t="37079" x="4248150" y="3727450"/>
          <p14:tracePt t="37094" x="4281488" y="3659188"/>
          <p14:tracePt t="37118" x="4367213" y="3548063"/>
          <p14:tracePt t="37121" x="4410075" y="3505200"/>
          <p14:tracePt t="37133" x="4443413" y="3462338"/>
          <p14:tracePt t="37150" x="4521200" y="3360738"/>
          <p14:tracePt t="37165" x="4572000" y="3284538"/>
          <p14:tracePt t="37178" x="4605338" y="3181350"/>
          <p14:tracePt t="37198" x="4648200" y="3105150"/>
          <p14:tracePt t="37216" x="4673600" y="3027363"/>
          <p14:tracePt t="37233" x="4683125" y="2994025"/>
          <p14:tracePt t="37249" x="4683125" y="2959100"/>
          <p14:tracePt t="37264" x="4683125" y="2917825"/>
          <p14:tracePt t="37294" x="4683125" y="2824163"/>
          <p14:tracePt t="37880" x="4673600" y="2824163"/>
          <p14:tracePt t="37900" x="4657725" y="2824163"/>
          <p14:tracePt t="37905" x="4648200" y="2824163"/>
          <p14:tracePt t="37918" x="4640263" y="2814638"/>
          <p14:tracePt t="37949" x="4579938" y="2797175"/>
          <p14:tracePt t="37953" x="4564063" y="2789238"/>
          <p14:tracePt t="37965" x="4546600" y="2789238"/>
          <p14:tracePt t="37980" x="4529138" y="2781300"/>
          <p14:tracePt t="37996" x="4511675" y="2771775"/>
          <p14:tracePt t="38034" x="4503738" y="2763838"/>
          <p14:tracePt t="38065" x="4486275" y="2746375"/>
          <p14:tracePt t="38080" x="4478338" y="2713038"/>
          <p14:tracePt t="38096" x="4460875" y="2687638"/>
          <p14:tracePt t="38118" x="4443413" y="2644775"/>
          <p14:tracePt t="38133" x="4427538" y="2619375"/>
          <p14:tracePt t="38149" x="4427538" y="2609850"/>
          <p14:tracePt t="38164" x="4427538" y="2601913"/>
          <p14:tracePt t="38241" x="4427538" y="2592388"/>
          <p14:tracePt t="38273" x="4427538" y="2584450"/>
          <p14:tracePt t="38313" x="4427538" y="2576513"/>
          <p14:tracePt t="38387" x="4435475" y="2576513"/>
          <p14:tracePt t="38410" x="4443413" y="2576513"/>
          <p14:tracePt t="38459" x="4443413" y="2566988"/>
          <p14:tracePt t="38498" x="4443413" y="2559050"/>
          <p14:tracePt t="38518" x="4452938" y="2559050"/>
          <p14:tracePt t="38538" x="4452938" y="2551113"/>
          <p14:tracePt t="38554" x="4460875" y="2551113"/>
          <p14:tracePt t="38580" x="4470400" y="2551113"/>
          <p14:tracePt t="38626" x="4470400" y="2541588"/>
          <p14:tracePt t="38643" x="4478338" y="2541588"/>
          <p14:tracePt t="38755" x="4478338" y="2533650"/>
          <p14:tracePt t="38781" x="4478338" y="2524125"/>
          <p14:tracePt t="38827" x="4478338" y="2516188"/>
          <p14:tracePt t="38853" x="4486275" y="2516188"/>
          <p14:tracePt t="38883" x="4486275" y="2508250"/>
          <p14:tracePt t="38948" x="4486275" y="2498725"/>
          <p14:tracePt t="38956" x="4495800" y="2498725"/>
          <p14:tracePt t="38965" x="4503738" y="2498725"/>
          <p14:tracePt t="38997" x="4511675" y="2490788"/>
          <p14:tracePt t="39020" x="4521200" y="2490788"/>
          <p14:tracePt t="39049" x="4529138" y="2490788"/>
          <p14:tracePt t="39116" x="4529138" y="2482850"/>
          <p14:tracePt t="39213" x="4538663" y="2482850"/>
          <p14:tracePt t="39245" x="4546600" y="2482850"/>
          <p14:tracePt t="41287" x="4546600" y="2490788"/>
          <p14:tracePt t="41295" x="4538663" y="2498725"/>
          <p14:tracePt t="41303" x="4538663" y="2508250"/>
          <p14:tracePt t="41321" x="4538663" y="2516188"/>
          <p14:tracePt t="41350" x="4529138" y="2533650"/>
          <p14:tracePt t="41368" x="4529138" y="2541588"/>
          <p14:tracePt t="41384" x="4521200" y="2559050"/>
          <p14:tracePt t="41400" x="4511675" y="2592388"/>
          <p14:tracePt t="41420" x="4503738" y="2619375"/>
          <p14:tracePt t="41435" x="4495800" y="2652713"/>
          <p14:tracePt t="41450" x="4486275" y="2678113"/>
          <p14:tracePt t="41468" x="4478338" y="2703513"/>
          <p14:tracePt t="41482" x="4470400" y="2728913"/>
          <p14:tracePt t="41498" x="4470400" y="2755900"/>
          <p14:tracePt t="41520" x="4435475" y="2832100"/>
          <p14:tracePt t="41536" x="4418013" y="2857500"/>
          <p14:tracePt t="41551" x="4359275" y="2933700"/>
          <p14:tracePt t="41569" x="4281488" y="3070225"/>
          <p14:tracePt t="41583" x="4265613" y="3087688"/>
          <p14:tracePt t="41600" x="4230688" y="3155950"/>
          <p14:tracePt t="41621" x="4197350" y="3224213"/>
          <p14:tracePt t="41635" x="4187825" y="3267075"/>
          <p14:tracePt t="41651" x="4170363" y="3300413"/>
          <p14:tracePt t="41668" x="4162425" y="3327400"/>
          <p14:tracePt t="41682" x="4144963" y="3352800"/>
          <p14:tracePt t="41699" x="4129088" y="3395663"/>
          <p14:tracePt t="41721" x="4102100" y="3446463"/>
          <p14:tracePt t="41737" x="4086225" y="3471863"/>
          <p14:tracePt t="41751" x="4076700" y="3497263"/>
          <p14:tracePt t="41769" x="4060825" y="3514725"/>
          <p14:tracePt t="41783" x="4051300" y="3540125"/>
          <p14:tracePt t="41799" x="4043363" y="3565525"/>
          <p14:tracePt t="41821" x="4033838" y="3598863"/>
          <p14:tracePt t="41835" x="4033838" y="3616325"/>
          <p14:tracePt t="41851" x="4025900" y="3625850"/>
          <p14:tracePt t="41867" x="4025900" y="3641725"/>
          <p14:tracePt t="41882" x="4025900" y="3651250"/>
          <p14:tracePt t="41898" x="4025900" y="3667125"/>
          <p14:tracePt t="41921" x="4017963" y="3667125"/>
          <p14:tracePt t="44798" x="4033838" y="3667125"/>
          <p14:tracePt t="44804" x="4060825" y="3667125"/>
          <p14:tracePt t="44822" x="4119563" y="3659188"/>
          <p14:tracePt t="44851" x="4230688" y="3616325"/>
          <p14:tracePt t="44856" x="4281488" y="3590925"/>
          <p14:tracePt t="44869" x="4392613" y="3540125"/>
          <p14:tracePt t="44886" x="4521200" y="3462338"/>
          <p14:tracePt t="44900" x="4579938" y="3421063"/>
          <p14:tracePt t="44922" x="4759325" y="3317875"/>
          <p14:tracePt t="44939" x="4870450" y="3259138"/>
          <p14:tracePt t="44953" x="4964113" y="3198813"/>
          <p14:tracePt t="44968" x="5041900" y="3173413"/>
          <p14:tracePt t="44985" x="5126038" y="3138488"/>
          <p14:tracePt t="45000" x="5211763" y="3113088"/>
          <p14:tracePt t="45022" x="5391150" y="3079750"/>
          <p14:tracePt t="45038" x="5492750" y="3054350"/>
          <p14:tracePt t="45068" x="5689600" y="2994025"/>
          <p14:tracePt t="45072" x="5748338" y="2968625"/>
          <p14:tracePt t="45099" x="5937250" y="2840038"/>
          <p14:tracePt t="45104" x="5995988" y="2797175"/>
          <p14:tracePt t="45124" x="6099175" y="2720975"/>
          <p14:tracePt t="45153" x="6269038" y="2609850"/>
          <p14:tracePt t="45158" x="6311900" y="2592388"/>
          <p14:tracePt t="45184" x="6423025" y="2551113"/>
          <p14:tracePt t="45222" x="6559550" y="2508250"/>
          <p14:tracePt t="45254" x="6610350" y="2490788"/>
          <p14:tracePt t="45272" x="6627813" y="2490788"/>
          <p14:tracePt t="45287" x="6635750" y="2490788"/>
          <p14:tracePt t="45294" x="6635750" y="2482850"/>
          <p14:tracePt t="45671" x="6635750" y="2490788"/>
          <p14:tracePt t="45689" x="6627813" y="2490788"/>
          <p14:tracePt t="45775" x="6627813" y="2498725"/>
          <p14:tracePt t="45824" x="6619875" y="2498725"/>
          <p14:tracePt t="45839" x="6619875" y="2508250"/>
          <p14:tracePt t="45865" x="6610350" y="2508250"/>
          <p14:tracePt t="45919" x="6610350" y="2516188"/>
          <p14:tracePt t="45952" x="6602413" y="2516188"/>
          <p14:tracePt t="45984" x="6602413" y="2524125"/>
          <p14:tracePt t="45992" x="6592888" y="2524125"/>
          <p14:tracePt t="46008" x="6584950" y="2533650"/>
          <p14:tracePt t="46025" x="6559550" y="2551113"/>
          <p14:tracePt t="46040" x="6516688" y="2592388"/>
          <p14:tracePt t="46057" x="6456363" y="2652713"/>
          <p14:tracePt t="46071" x="6423025" y="2695575"/>
          <p14:tracePt t="46089" x="6311900" y="2832100"/>
          <p14:tracePt t="46104" x="6278563" y="2865438"/>
          <p14:tracePt t="46124" x="6184900" y="2968625"/>
          <p14:tracePt t="46140" x="6116638" y="3027363"/>
          <p14:tracePt t="46157" x="6048375" y="3079750"/>
          <p14:tracePt t="46171" x="5980113" y="3130550"/>
          <p14:tracePt t="46186" x="5894388" y="3198813"/>
          <p14:tracePt t="46203" x="5843588" y="3241675"/>
          <p14:tracePt t="46228" x="5722938" y="3327400"/>
          <p14:tracePt t="46258" x="5603875" y="3386138"/>
          <p14:tracePt t="46285" x="5476875" y="3436938"/>
          <p14:tracePt t="46291" x="5424488" y="3462338"/>
          <p14:tracePt t="46306" x="5322888" y="3505200"/>
          <p14:tracePt t="46325" x="5237163" y="3548063"/>
          <p14:tracePt t="46355" x="5092700" y="3616325"/>
          <p14:tracePt t="46372" x="5041900" y="3641725"/>
          <p14:tracePt t="46402" x="4973638" y="3667125"/>
          <p14:tracePt t="46425" x="4964113" y="3676650"/>
          <p14:tracePt t="46455" x="4921250" y="3694113"/>
          <p14:tracePt t="46460" x="4913313" y="3694113"/>
          <p14:tracePt t="46487" x="4878388" y="3709988"/>
          <p14:tracePt t="46906" x="4862513" y="3709988"/>
          <p14:tracePt t="46914" x="4837113" y="3684588"/>
          <p14:tracePt t="46925" x="4802188" y="3667125"/>
          <p14:tracePt t="46941" x="4708525" y="3608388"/>
          <p14:tracePt t="46957" x="4648200" y="3565525"/>
          <p14:tracePt t="46972" x="4579938" y="3530600"/>
          <p14:tracePt t="46988" x="4503738" y="3514725"/>
          <p14:tracePt t="47005" x="4435475" y="3497263"/>
          <p14:tracePt t="47025" x="4375150" y="3497263"/>
          <p14:tracePt t="47041" x="4333875" y="3497263"/>
          <p14:tracePt t="47058" x="4298950" y="3497263"/>
          <p14:tracePt t="47072" x="4265613" y="3497263"/>
          <p14:tracePt t="47088" x="4238625" y="3497263"/>
          <p14:tracePt t="47105" x="4222750" y="3497263"/>
          <p14:tracePt t="47125" x="4197350" y="3497263"/>
          <p14:tracePt t="47140" x="4179888" y="3497263"/>
          <p14:tracePt t="47172" x="4170363" y="3497263"/>
          <p14:tracePt t="47252" x="4162425" y="3497263"/>
          <p14:tracePt t="47275" x="4162425" y="3505200"/>
          <p14:tracePt t="47292" x="4162425" y="3514725"/>
          <p14:tracePt t="47307" x="4162425" y="3522663"/>
          <p14:tracePt t="47323" x="4162425" y="3540125"/>
          <p14:tracePt t="47341" x="4162425" y="3548063"/>
          <p14:tracePt t="47349" x="4162425" y="3557588"/>
          <p14:tracePt t="47358" x="4162425" y="3565525"/>
          <p14:tracePt t="47372" x="4162425" y="3573463"/>
          <p14:tracePt t="47389" x="4162425" y="3582988"/>
          <p14:tracePt t="47424" x="4179888" y="3608388"/>
          <p14:tracePt t="47429" x="4187825" y="3608388"/>
          <p14:tracePt t="47455" x="4197350" y="3608388"/>
          <p14:tracePt t="47492" x="4205288" y="3608388"/>
          <p14:tracePt t="47500" x="4205288" y="3616325"/>
          <p14:tracePt t="47508" x="4213225" y="3616325"/>
          <p14:tracePt t="47525" x="4230688" y="3633788"/>
          <p14:tracePt t="47541" x="4265613" y="3641725"/>
          <p14:tracePt t="47559" x="4306888" y="3651250"/>
          <p14:tracePt t="47573" x="4333875" y="3667125"/>
          <p14:tracePt t="47590" x="4359275" y="3676650"/>
          <p14:tracePt t="47605" x="4367213" y="3684588"/>
          <p14:tracePt t="47628" x="4375150" y="3684588"/>
          <p14:tracePt t="47642" x="4375150" y="3694113"/>
          <p14:tracePt t="47781" x="4375150" y="3702050"/>
          <p14:tracePt t="47799" x="4375150" y="3709988"/>
          <p14:tracePt t="47909" x="4384675" y="3709988"/>
          <p14:tracePt t="47934" x="4392613" y="3709988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Arial" charset="0"/>
              </a:rPr>
              <a:t>Creation of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Arial" charset="0"/>
              </a:rPr>
              <a:t>Pacific </a:t>
            </a:r>
            <a:r>
              <a:rPr lang="en-US" sz="3600" dirty="0" err="1" smtClean="0">
                <a:latin typeface="Times New Roman" charset="0"/>
                <a:ea typeface="ＭＳ Ｐゴシック" charset="0"/>
                <a:cs typeface="Arial" charset="0"/>
              </a:rPr>
              <a:t>mP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Arial" charset="0"/>
              </a:rPr>
              <a:t> </a:t>
            </a:r>
            <a:r>
              <a:rPr lang="en-US" sz="3600" dirty="0">
                <a:latin typeface="Times New Roman" charset="0"/>
                <a:ea typeface="ＭＳ Ｐゴシック" charset="0"/>
                <a:cs typeface="Arial" charset="0"/>
              </a:rPr>
              <a:t>air </a:t>
            </a:r>
            <a:r>
              <a:rPr lang="en-US" sz="3600" dirty="0" smtClean="0">
                <a:latin typeface="Times New Roman" charset="0"/>
                <a:ea typeface="ＭＳ Ｐゴシック" charset="0"/>
                <a:cs typeface="Arial" charset="0"/>
              </a:rPr>
              <a:t>masses</a:t>
            </a:r>
            <a:endParaRPr lang="en-US" sz="3600" dirty="0">
              <a:latin typeface="Times New Roman" charset="0"/>
              <a:ea typeface="ＭＳ Ｐゴシック" charset="0"/>
              <a:cs typeface="Arial" charset="0"/>
            </a:endParaRPr>
          </a:p>
        </p:txBody>
      </p:sp>
      <p:pic>
        <p:nvPicPr>
          <p:cNvPr id="79875" name="Picture 4" descr="~AUT00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11111"/>
            <a:ext cx="5029200" cy="32496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9877" name="Text Box 6"/>
          <p:cNvSpPr txBox="1">
            <a:spLocks noChangeArrowheads="1"/>
          </p:cNvSpPr>
          <p:nvPr/>
        </p:nvSpPr>
        <p:spPr bwMode="auto">
          <a:xfrm>
            <a:off x="381000" y="5019323"/>
            <a:ext cx="8382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algn="l"/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Forms when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cP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air moves from Siberia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over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warmer ocean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. 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surface air warms and moistens, producing showery weather.</a:t>
            </a:r>
            <a:endParaRPr lang="en-US" sz="20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57200" indent="-457200" algn="l"/>
            <a:endParaRPr lang="en-US" sz="20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457200" indent="-457200" algn="l"/>
            <a:r>
              <a:rPr lang="en-US" sz="2000" b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mP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air is then carried eastward by westerly winds and numerous cyclones that transit across thousands of kilometers of water.</a:t>
            </a:r>
            <a:endParaRPr lang="en-US" sz="20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5266268" y="2370666"/>
            <a:ext cx="491066" cy="558800"/>
          </a:xfrm>
          <a:custGeom>
            <a:avLst/>
            <a:gdLst>
              <a:gd name="connsiteX0" fmla="*/ 0 w 372533"/>
              <a:gd name="connsiteY0" fmla="*/ 0 h 558800"/>
              <a:gd name="connsiteX1" fmla="*/ 270933 w 372533"/>
              <a:gd name="connsiteY1" fmla="*/ 203200 h 558800"/>
              <a:gd name="connsiteX2" fmla="*/ 372533 w 372533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33" h="558800">
                <a:moveTo>
                  <a:pt x="0" y="0"/>
                </a:moveTo>
                <a:cubicBezTo>
                  <a:pt x="104422" y="55033"/>
                  <a:pt x="208844" y="110067"/>
                  <a:pt x="270933" y="203200"/>
                </a:cubicBezTo>
                <a:cubicBezTo>
                  <a:pt x="333022" y="296333"/>
                  <a:pt x="352777" y="427566"/>
                  <a:pt x="372533" y="558800"/>
                </a:cubicBezTo>
              </a:path>
            </a:pathLst>
          </a:custGeom>
          <a:ln w="762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4013200" y="2353734"/>
            <a:ext cx="1286933" cy="863600"/>
          </a:xfrm>
          <a:custGeom>
            <a:avLst/>
            <a:gdLst>
              <a:gd name="connsiteX0" fmla="*/ 1286933 w 1286933"/>
              <a:gd name="connsiteY0" fmla="*/ 0 h 948267"/>
              <a:gd name="connsiteX1" fmla="*/ 1100667 w 1286933"/>
              <a:gd name="connsiteY1" fmla="*/ 508000 h 948267"/>
              <a:gd name="connsiteX2" fmla="*/ 558800 w 1286933"/>
              <a:gd name="connsiteY2" fmla="*/ 812800 h 948267"/>
              <a:gd name="connsiteX3" fmla="*/ 0 w 1286933"/>
              <a:gd name="connsiteY3" fmla="*/ 948267 h 94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6933" h="948267">
                <a:moveTo>
                  <a:pt x="1286933" y="0"/>
                </a:moveTo>
                <a:cubicBezTo>
                  <a:pt x="1254477" y="186266"/>
                  <a:pt x="1222022" y="372533"/>
                  <a:pt x="1100667" y="508000"/>
                </a:cubicBezTo>
                <a:cubicBezTo>
                  <a:pt x="979311" y="643467"/>
                  <a:pt x="742244" y="739422"/>
                  <a:pt x="558800" y="812800"/>
                </a:cubicBezTo>
                <a:cubicBezTo>
                  <a:pt x="375356" y="886178"/>
                  <a:pt x="0" y="948267"/>
                  <a:pt x="0" y="948267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04197" name="Text Box 5"/>
          <p:cNvSpPr txBox="1">
            <a:spLocks noChangeArrowheads="1"/>
          </p:cNvSpPr>
          <p:nvPr/>
        </p:nvSpPr>
        <p:spPr bwMode="auto">
          <a:xfrm>
            <a:off x="5003796" y="1921936"/>
            <a:ext cx="51914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/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130801" y="4342342"/>
            <a:ext cx="173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2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Lutgens</a:t>
            </a:r>
            <a:r>
              <a:rPr lang="en-US" sz="1200" b="1" dirty="0">
                <a:solidFill>
                  <a:srgbClr val="000000"/>
                </a:solidFill>
                <a:latin typeface="Arial" charset="0"/>
                <a:cs typeface="Arial" charset="0"/>
              </a:rPr>
              <a:t> and </a:t>
            </a:r>
            <a:r>
              <a:rPr lang="en-US" sz="12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Tarbuck</a:t>
            </a:r>
            <a:endParaRPr lang="en-US" sz="12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28"/>
    </mc:Choice>
    <mc:Fallback xmlns="">
      <p:transition spd="slow" advTm="68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1" x="4375150" y="3709988"/>
          <p14:tracePt t="1909" x="4341813" y="3709988"/>
          <p14:tracePt t="1920" x="4306888" y="3709988"/>
          <p14:tracePt t="1940" x="4222750" y="3709988"/>
          <p14:tracePt t="1956" x="4111625" y="3709988"/>
          <p14:tracePt t="1970" x="3967163" y="3694113"/>
          <p14:tracePt t="1985" x="3830638" y="3684588"/>
          <p14:tracePt t="2001" x="3667125" y="3684588"/>
          <p14:tracePt t="2017" x="3497263" y="3676650"/>
          <p14:tracePt t="2039" x="3148013" y="3659188"/>
          <p14:tracePt t="2055" x="2968625" y="3633788"/>
          <p14:tracePt t="2070" x="2738438" y="3608388"/>
          <p14:tracePt t="2087" x="2533650" y="3582988"/>
          <p14:tracePt t="2102" x="2387600" y="3565525"/>
          <p14:tracePt t="2119" x="2200275" y="3540125"/>
          <p14:tracePt t="2140" x="2055813" y="3522663"/>
          <p14:tracePt t="2155" x="1952625" y="3522663"/>
          <p14:tracePt t="2170" x="1843088" y="3514725"/>
          <p14:tracePt t="2187" x="1747838" y="3514725"/>
          <p14:tracePt t="2218" x="1612900" y="3514725"/>
          <p14:tracePt t="2239" x="1552575" y="3505200"/>
          <p14:tracePt t="2269" x="1476375" y="3497263"/>
          <p14:tracePt t="2273" x="1449388" y="3497263"/>
          <p14:tracePt t="2287" x="1373188" y="3497263"/>
          <p14:tracePt t="2302" x="1347788" y="3497263"/>
          <p14:tracePt t="2318" x="1244600" y="3497263"/>
          <p14:tracePt t="2339" x="1185863" y="3497263"/>
          <p14:tracePt t="2355" x="1117600" y="3497263"/>
          <p14:tracePt t="2370" x="1066800" y="3489325"/>
          <p14:tracePt t="32756" x="1074738" y="3489325"/>
          <p14:tracePt t="32766" x="1109663" y="3489325"/>
          <p14:tracePt t="32773" x="1160463" y="3479800"/>
          <p14:tracePt t="32783" x="1185863" y="3479800"/>
          <p14:tracePt t="32798" x="1304925" y="3446463"/>
          <p14:tracePt t="32828" x="1449388" y="3403600"/>
          <p14:tracePt t="32831" x="1509713" y="3386138"/>
          <p14:tracePt t="32837" x="1570038" y="3368675"/>
          <p14:tracePt t="32852" x="1620838" y="3352800"/>
          <p14:tracePt t="32881" x="1876425" y="3284538"/>
          <p14:tracePt t="32886" x="1936750" y="3267075"/>
          <p14:tracePt t="32898" x="2012950" y="3249613"/>
          <p14:tracePt t="32913" x="2141538" y="3206750"/>
          <p14:tracePt t="32929" x="2286000" y="3155950"/>
          <p14:tracePt t="32952" x="2498725" y="3095625"/>
          <p14:tracePt t="32968" x="2652713" y="3062288"/>
          <p14:tracePt t="32983" x="2806700" y="3027363"/>
          <p14:tracePt t="32999" x="2959100" y="2976563"/>
          <p14:tracePt t="33014" x="3105150" y="2933700"/>
          <p14:tracePt t="33029" x="3267075" y="2882900"/>
          <p14:tracePt t="33053" x="3436938" y="2806700"/>
          <p14:tracePt t="33068" x="3625850" y="2746375"/>
          <p14:tracePt t="33084" x="3821113" y="2703513"/>
          <p14:tracePt t="33098" x="4017963" y="2660650"/>
          <p14:tracePt t="33114" x="4205288" y="2627313"/>
          <p14:tracePt t="33129" x="4306888" y="2609850"/>
          <p14:tracePt t="33152" x="4495800" y="2584450"/>
          <p14:tracePt t="33168" x="4579938" y="2584450"/>
          <p14:tracePt t="33184" x="4657725" y="2584450"/>
          <p14:tracePt t="33213" x="4776788" y="2559050"/>
          <p14:tracePt t="33250" x="4887913" y="2516188"/>
          <p14:tracePt t="33255" x="4905375" y="2498725"/>
          <p14:tracePt t="33282" x="4956175" y="2465388"/>
          <p14:tracePt t="33287" x="4964113" y="2455863"/>
          <p14:tracePt t="33298" x="4981575" y="2439988"/>
          <p14:tracePt t="33315" x="4989513" y="2422525"/>
          <p14:tracePt t="33330" x="4999038" y="2414588"/>
          <p14:tracePt t="33353" x="5014913" y="2414588"/>
          <p14:tracePt t="33397" x="5024438" y="2414588"/>
          <p14:tracePt t="33415" x="5032375" y="2414588"/>
          <p14:tracePt t="33455" x="5032375" y="2422525"/>
          <p14:tracePt t="33463" x="5032375" y="2430463"/>
          <p14:tracePt t="33481" x="5032375" y="2455863"/>
          <p14:tracePt t="33498" x="5032375" y="2482850"/>
          <p14:tracePt t="33514" x="5032375" y="2508250"/>
          <p14:tracePt t="33529" x="5006975" y="2541588"/>
          <p14:tracePt t="33552" x="4964113" y="2576513"/>
          <p14:tracePt t="33570" x="4956175" y="2592388"/>
          <p14:tracePt t="33583" x="4921250" y="2609850"/>
          <p14:tracePt t="33599" x="4895850" y="2635250"/>
          <p14:tracePt t="33616" x="4870450" y="2660650"/>
          <p14:tracePt t="33630" x="4852988" y="2687638"/>
          <p14:tracePt t="33652" x="4827588" y="2720975"/>
          <p14:tracePt t="33669" x="4819650" y="2738438"/>
          <p14:tracePt t="33684" x="4810125" y="2755900"/>
          <p14:tracePt t="33699" x="4802188" y="2771775"/>
          <p14:tracePt t="33715" x="4794250" y="2789238"/>
          <p14:tracePt t="33729" x="4776788" y="2806700"/>
          <p14:tracePt t="33753" x="4733925" y="2849563"/>
          <p14:tracePt t="33771" x="4691063" y="2882900"/>
          <p14:tracePt t="33785" x="4657725" y="2900363"/>
          <p14:tracePt t="33799" x="4614863" y="2933700"/>
          <p14:tracePt t="33816" x="4546600" y="2976563"/>
          <p14:tracePt t="33830" x="4478338" y="3011488"/>
          <p14:tracePt t="33853" x="4410075" y="3036888"/>
          <p14:tracePt t="33869" x="4359275" y="3036888"/>
          <p14:tracePt t="33884" x="4324350" y="3036888"/>
          <p14:tracePt t="33899" x="4298950" y="3036888"/>
          <p14:tracePt t="33915" x="4265613" y="3036888"/>
          <p14:tracePt t="33930" x="4248150" y="3036888"/>
          <p14:tracePt t="33953" x="4205288" y="3019425"/>
          <p14:tracePt t="33970" x="4187825" y="3011488"/>
          <p14:tracePt t="33986" x="4170363" y="3011488"/>
          <p14:tracePt t="34016" x="4154488" y="3011488"/>
          <p14:tracePt t="34032" x="4144963" y="3011488"/>
          <p14:tracePt t="34054" x="4129088" y="3011488"/>
          <p14:tracePt t="34068" x="4119563" y="3011488"/>
          <p14:tracePt t="34105" x="4111625" y="3011488"/>
          <p14:tracePt t="34136" x="4102100" y="3011488"/>
          <p14:tracePt t="34192" x="4094163" y="3011488"/>
          <p14:tracePt t="34683" x="4086225" y="3011488"/>
          <p14:tracePt t="34714" x="4086225" y="3001963"/>
          <p14:tracePt t="34746" x="4086225" y="2994025"/>
          <p14:tracePt t="34770" x="4076700" y="2994025"/>
          <p14:tracePt t="34778" x="4076700" y="2986088"/>
          <p14:tracePt t="34789" x="4076700" y="2976563"/>
          <p14:tracePt t="34811" x="4076700" y="2968625"/>
          <p14:tracePt t="34826" x="4076700" y="2959100"/>
          <p14:tracePt t="34838" x="4068763" y="2959100"/>
          <p14:tracePt t="34853" x="4060825" y="2951163"/>
          <p14:tracePt t="34870" x="4060825" y="2943225"/>
          <p14:tracePt t="34887" x="4060825" y="2933700"/>
          <p14:tracePt t="34963" x="4060825" y="2925763"/>
          <p14:tracePt t="34987" x="4051300" y="2925763"/>
          <p14:tracePt t="35011" x="4051300" y="2917825"/>
          <p14:tracePt t="35044" x="4051300" y="2908300"/>
          <p14:tracePt t="35132" x="4051300" y="2900363"/>
          <p14:tracePt t="35372" x="4051300" y="2890838"/>
          <p14:tracePt t="35397" x="4051300" y="2882900"/>
          <p14:tracePt t="35404" x="4051300" y="2874963"/>
          <p14:tracePt t="35416" x="4051300" y="2865438"/>
          <p14:tracePt t="35432" x="4051300" y="2857500"/>
          <p14:tracePt t="35454" x="4051300" y="2849563"/>
          <p14:tracePt t="36965" x="4068763" y="2849563"/>
          <p14:tracePt t="36973" x="4076700" y="2849563"/>
          <p14:tracePt t="36981" x="4094163" y="2849563"/>
          <p14:tracePt t="36990" x="4102100" y="2849563"/>
          <p14:tracePt t="37002" x="4119563" y="2849563"/>
          <p14:tracePt t="37018" x="4144963" y="2849563"/>
          <p14:tracePt t="37034" x="4179888" y="2849563"/>
          <p14:tracePt t="37054" x="4265613" y="2840038"/>
          <p14:tracePt t="37070" x="4349750" y="2832100"/>
          <p14:tracePt t="37086" x="4443413" y="2814638"/>
          <p14:tracePt t="37103" x="4511675" y="2806700"/>
          <p14:tracePt t="37119" x="4572000" y="2789238"/>
          <p14:tracePt t="37135" x="4648200" y="2771775"/>
          <p14:tracePt t="37155" x="4784725" y="2746375"/>
          <p14:tracePt t="37170" x="4862513" y="2738438"/>
          <p14:tracePt t="37187" x="4938713" y="2738438"/>
          <p14:tracePt t="37201" x="5006975" y="2738438"/>
          <p14:tracePt t="37217" x="5067300" y="2738438"/>
          <p14:tracePt t="37238" x="5118100" y="2738438"/>
          <p14:tracePt t="37264" x="5194300" y="2738438"/>
          <p14:tracePt t="37276" x="5254625" y="2738438"/>
          <p14:tracePt t="37290" x="5313363" y="2738438"/>
          <p14:tracePt t="37319" x="5424488" y="2738438"/>
          <p14:tracePt t="37354" x="5527675" y="2738438"/>
          <p14:tracePt t="37359" x="5553075" y="2738438"/>
          <p14:tracePt t="37386" x="5621338" y="2738438"/>
          <p14:tracePt t="37391" x="5646738" y="2738438"/>
          <p14:tracePt t="37399" x="5672138" y="2738438"/>
          <p14:tracePt t="37407" x="5697538" y="2738438"/>
          <p14:tracePt t="37418" x="5722938" y="2738438"/>
          <p14:tracePt t="37435" x="5775325" y="2738438"/>
          <p14:tracePt t="37455" x="5834063" y="2738438"/>
          <p14:tracePt t="37471" x="5868988" y="2738438"/>
          <p14:tracePt t="37488" x="5884863" y="2738438"/>
          <p14:tracePt t="37503" x="5911850" y="2738438"/>
          <p14:tracePt t="37534" x="5927725" y="2738438"/>
          <p14:tracePt t="37555" x="5937250" y="2738438"/>
          <p14:tracePt t="37570" x="5945188" y="2738438"/>
          <p14:tracePt t="37587" x="5962650" y="2738438"/>
          <p14:tracePt t="37602" x="5970588" y="2738438"/>
          <p14:tracePt t="37618" x="5980113" y="2738438"/>
          <p14:tracePt t="37655" x="5995988" y="2738438"/>
          <p14:tracePt t="37671" x="6005513" y="2738438"/>
          <p14:tracePt t="37688" x="6013450" y="2738438"/>
          <p14:tracePt t="37704" x="6030913" y="2738438"/>
          <p14:tracePt t="37736" x="6048375" y="2738438"/>
          <p14:tracePt t="37755" x="6056313" y="2738438"/>
          <p14:tracePt t="37770" x="6056313" y="2746375"/>
          <p14:tracePt t="38146" x="6064250" y="2755900"/>
          <p14:tracePt t="38160" x="6073775" y="2755900"/>
          <p14:tracePt t="38465" x="6064250" y="2755900"/>
          <p14:tracePt t="39380" x="6073775" y="2755900"/>
          <p14:tracePt t="39469" x="6081713" y="2755900"/>
          <p14:tracePt t="39516" x="6089650" y="2755900"/>
          <p14:tracePt t="39565" x="6099175" y="2755900"/>
          <p14:tracePt t="39597" x="6107113" y="2755900"/>
          <p14:tracePt t="39621" x="6107113" y="2746375"/>
          <p14:tracePt t="39628" x="6116638" y="2746375"/>
          <p14:tracePt t="39645" x="6124575" y="2746375"/>
          <p14:tracePt t="39659" x="6132513" y="2746375"/>
          <p14:tracePt t="39673" x="6167438" y="2746375"/>
          <p14:tracePt t="39688" x="6192838" y="2738438"/>
          <p14:tracePt t="39704" x="6226175" y="2738438"/>
          <p14:tracePt t="39720" x="6253163" y="2728913"/>
          <p14:tracePt t="39737" x="6269038" y="2720975"/>
          <p14:tracePt t="39758" x="6286500" y="2720975"/>
          <p14:tracePt t="39775" x="6294438" y="2713038"/>
          <p14:tracePt t="39837" x="6294438" y="2703513"/>
          <p14:tracePt t="44799" x="6278563" y="2703513"/>
          <p14:tracePt t="44807" x="6269038" y="2703513"/>
          <p14:tracePt t="44815" x="6261100" y="2703513"/>
          <p14:tracePt t="44825" x="6243638" y="2703513"/>
          <p14:tracePt t="44840" x="6218238" y="2703513"/>
          <p14:tracePt t="44861" x="6192838" y="2703513"/>
          <p14:tracePt t="44877" x="6149975" y="2703513"/>
          <p14:tracePt t="44893" x="6116638" y="2713038"/>
          <p14:tracePt t="44908" x="6081713" y="2713038"/>
          <p14:tracePt t="44924" x="6038850" y="2720975"/>
          <p14:tracePt t="44939" x="6013450" y="2728913"/>
          <p14:tracePt t="44961" x="5962650" y="2728913"/>
          <p14:tracePt t="44978" x="5937250" y="2728913"/>
          <p14:tracePt t="44992" x="5902325" y="2728913"/>
          <p14:tracePt t="45008" x="5876925" y="2728913"/>
          <p14:tracePt t="45025" x="5851525" y="2728913"/>
          <p14:tracePt t="45041" x="5834063" y="2728913"/>
          <p14:tracePt t="45062" x="5826125" y="2728913"/>
          <p14:tracePt t="45077" x="5808663" y="2728913"/>
          <p14:tracePt t="45093" x="5800725" y="2728913"/>
          <p14:tracePt t="45108" x="5783263" y="2738438"/>
          <p14:tracePt t="45125" x="5775325" y="2746375"/>
          <p14:tracePt t="45139" x="5765800" y="2755900"/>
          <p14:tracePt t="45161" x="5748338" y="2771775"/>
          <p14:tracePt t="45178" x="5740400" y="2781300"/>
          <p14:tracePt t="45193" x="5732463" y="2789238"/>
          <p14:tracePt t="45239" x="5715000" y="2806700"/>
          <p14:tracePt t="45242" x="5707063" y="2814638"/>
          <p14:tracePt t="45261" x="5697538" y="2824163"/>
          <p14:tracePt t="45291" x="5681663" y="2840038"/>
          <p14:tracePt t="45308" x="5681663" y="2849563"/>
          <p14:tracePt t="45324" x="5672138" y="2857500"/>
          <p14:tracePt t="45339" x="5664200" y="2865438"/>
          <p14:tracePt t="45361" x="5654675" y="2882900"/>
          <p14:tracePt t="45378" x="5646738" y="2882900"/>
          <p14:tracePt t="45393" x="5638800" y="2890838"/>
          <p14:tracePt t="45426" x="5629275" y="2900363"/>
          <p14:tracePt t="45461" x="5613400" y="2900363"/>
          <p14:tracePt t="45492" x="5603875" y="2900363"/>
          <p14:tracePt t="45508" x="5595938" y="2900363"/>
          <p14:tracePt t="45529" x="5586413" y="2900363"/>
          <p14:tracePt t="45538" x="5578475" y="2908300"/>
          <p14:tracePt t="45569" x="5570538" y="2908300"/>
          <p14:tracePt t="45626" x="5570538" y="2917825"/>
          <p14:tracePt t="45642" x="5570538" y="2925763"/>
          <p14:tracePt t="55423" x="5578475" y="2925763"/>
          <p14:tracePt t="55431" x="5586413" y="2925763"/>
          <p14:tracePt t="55449" x="5595938" y="2933700"/>
          <p14:tracePt t="55471" x="5621338" y="2951163"/>
          <p14:tracePt t="55499" x="5681663" y="2968625"/>
          <p14:tracePt t="55517" x="5722938" y="2976563"/>
          <p14:tracePt t="55532" x="5775325" y="2986088"/>
          <p14:tracePt t="55547" x="5834063" y="2994025"/>
          <p14:tracePt t="55572" x="5937250" y="3011488"/>
          <p14:tracePt t="55587" x="5988050" y="3019425"/>
          <p14:tracePt t="55616" x="6089650" y="3027363"/>
          <p14:tracePt t="55649" x="6175375" y="3036888"/>
          <p14:tracePt t="55671" x="6226175" y="3044825"/>
          <p14:tracePt t="55700" x="6329363" y="3070225"/>
          <p14:tracePt t="55705" x="6354763" y="3070225"/>
          <p14:tracePt t="55718" x="6372225" y="3070225"/>
          <p14:tracePt t="55733" x="6397625" y="3070225"/>
          <p14:tracePt t="55748" x="6423025" y="3070225"/>
          <p14:tracePt t="55772" x="6448425" y="3070225"/>
          <p14:tracePt t="55787" x="6456363" y="3070225"/>
          <p14:tracePt t="55802" x="6465888" y="3070225"/>
          <p14:tracePt t="55818" x="6483350" y="3070225"/>
          <p14:tracePt t="55833" x="6491288" y="3070225"/>
          <p14:tracePt t="55849" x="6508750" y="3062288"/>
          <p14:tracePt t="55874" x="6524625" y="3054350"/>
          <p14:tracePt t="55888" x="6534150" y="3044825"/>
          <p14:tracePt t="55904" x="6551613" y="3036888"/>
          <p14:tracePt t="55932" x="6559550" y="3019425"/>
          <p14:tracePt t="56041" x="6559550" y="3011488"/>
          <p14:tracePt t="56057" x="6559550" y="3001963"/>
          <p14:tracePt t="56074" x="6542088" y="3001963"/>
          <p14:tracePt t="56081" x="6542088" y="2994025"/>
          <p14:tracePt t="56091" x="6534150" y="2994025"/>
          <p14:tracePt t="56103" x="6524625" y="2994025"/>
          <p14:tracePt t="56118" x="6508750" y="2986088"/>
          <p14:tracePt t="56135" x="6491288" y="2986088"/>
          <p14:tracePt t="56149" x="6483350" y="2986088"/>
          <p14:tracePt t="56171" x="6473825" y="2986088"/>
          <p14:tracePt t="56188" x="6456363" y="2986088"/>
          <p14:tracePt t="56218" x="6448425" y="2986088"/>
          <p14:tracePt t="56234" x="6430963" y="2986088"/>
          <p14:tracePt t="56250" x="6415088" y="2986088"/>
          <p14:tracePt t="56272" x="6405563" y="2986088"/>
          <p14:tracePt t="56290" x="6388100" y="2986088"/>
          <p14:tracePt t="56292" x="6380163" y="2976563"/>
          <p14:tracePt t="56302" x="6372225" y="2976563"/>
          <p14:tracePt t="56319" x="6346825" y="2968625"/>
          <p14:tracePt t="56334" x="6329363" y="2968625"/>
          <p14:tracePt t="56349" x="6311900" y="2959100"/>
          <p14:tracePt t="56372" x="6294438" y="2951163"/>
          <p14:tracePt t="56388" x="6294438" y="2943225"/>
          <p14:tracePt t="56403" x="6278563" y="2943225"/>
          <p14:tracePt t="56436" x="6235700" y="2908300"/>
          <p14:tracePt t="56470" x="6089650" y="2832100"/>
          <p14:tracePt t="56476" x="6064250" y="2824163"/>
          <p14:tracePt t="56501" x="5953125" y="2781300"/>
          <p14:tracePt t="56506" x="5937250" y="2763838"/>
          <p14:tracePt t="56532" x="5894388" y="2738438"/>
          <p14:tracePt t="56570" x="5884863" y="2738438"/>
          <p14:tracePt t="56574" x="5884863" y="2728913"/>
          <p14:tracePt t="56691" x="5894388" y="2728913"/>
          <p14:tracePt t="56708" x="5902325" y="2728913"/>
          <p14:tracePt t="56724" x="5911850" y="2728913"/>
          <p14:tracePt t="56772" x="5919788" y="2728913"/>
          <p14:tracePt t="56789" x="5927725" y="2728913"/>
          <p14:tracePt t="56811" x="5937250" y="2738438"/>
          <p14:tracePt t="56821" x="5945188" y="2738438"/>
          <p14:tracePt t="56827" x="5953125" y="2746375"/>
          <p14:tracePt t="56839" x="5980113" y="2755900"/>
          <p14:tracePt t="56850" x="5995988" y="2763838"/>
          <p14:tracePt t="56871" x="6056313" y="2806700"/>
          <p14:tracePt t="56887" x="6089650" y="2832100"/>
          <p14:tracePt t="56903" x="6124575" y="2849563"/>
          <p14:tracePt t="56919" x="6142038" y="2857500"/>
          <p14:tracePt t="56934" x="6149975" y="2865438"/>
          <p14:tracePt t="56950" x="6167438" y="2874963"/>
          <p14:tracePt t="57052" x="6175375" y="2874963"/>
          <p14:tracePt t="57116" x="6184900" y="2874963"/>
          <p14:tracePt t="57132" x="6192838" y="2874963"/>
          <p14:tracePt t="57150" x="6210300" y="2890838"/>
          <p14:tracePt t="57173" x="6243638" y="2925763"/>
          <p14:tracePt t="57202" x="6278563" y="2951163"/>
          <p14:tracePt t="57207" x="6286500" y="2959100"/>
          <p14:tracePt t="57222" x="6294438" y="2968625"/>
          <p14:tracePt t="57236" x="6303963" y="2968625"/>
          <p14:tracePt t="57333" x="6311900" y="2968625"/>
          <p14:tracePt t="57380" x="6311900" y="2959100"/>
          <p14:tracePt t="57397" x="6311900" y="2951163"/>
          <p14:tracePt t="61253" x="6311900" y="2943225"/>
          <p14:tracePt t="61278" x="6311900" y="2933700"/>
          <p14:tracePt t="61293" x="6311900" y="2925763"/>
          <p14:tracePt t="61307" x="6311900" y="2917825"/>
          <p14:tracePt t="61336" x="6311900" y="2908300"/>
          <p14:tracePt t="61373" x="6311900" y="2900363"/>
          <p14:tracePt t="62894" x="6311900" y="2882900"/>
          <p14:tracePt t="62902" x="6286500" y="2857500"/>
          <p14:tracePt t="62912" x="6269038" y="2832100"/>
          <p14:tracePt t="62922" x="6235700" y="2797175"/>
          <p14:tracePt t="62952" x="6142038" y="2687638"/>
          <p14:tracePt t="62960" x="6107113" y="2660650"/>
          <p14:tracePt t="62977" x="6056313" y="2601913"/>
          <p14:tracePt t="63006" x="5937250" y="2455863"/>
          <p14:tracePt t="63023" x="5876925" y="2387600"/>
          <p14:tracePt t="63039" x="5816600" y="2311400"/>
          <p14:tracePt t="63056" x="5775325" y="2260600"/>
          <p14:tracePt t="63078" x="5722938" y="2209800"/>
          <p14:tracePt t="63092" x="5681663" y="2157413"/>
          <p14:tracePt t="63108" x="5646738" y="2116138"/>
          <p14:tracePt t="63123" x="5595938" y="2063750"/>
          <p14:tracePt t="63138" x="5518150" y="2005013"/>
          <p14:tracePt t="63155" x="5424488" y="1911350"/>
          <p14:tracePt t="63176" x="5280025" y="1765300"/>
          <p14:tracePt t="63192" x="5203825" y="1714500"/>
          <p14:tracePt t="63209" x="5151438" y="1663700"/>
          <p14:tracePt t="63237" x="5135563" y="1628775"/>
          <p14:tracePt t="63287" x="5160963" y="1646238"/>
          <p14:tracePt t="63295" x="5176838" y="1663700"/>
          <p14:tracePt t="63307" x="5194300" y="1671638"/>
          <p14:tracePt t="63323" x="5219700" y="1722438"/>
          <p14:tracePt t="63338" x="5254625" y="1757363"/>
          <p14:tracePt t="63356" x="5272088" y="1782763"/>
          <p14:tracePt t="63378" x="5305425" y="1825625"/>
          <p14:tracePt t="63392" x="5330825" y="1858963"/>
          <p14:tracePt t="63409" x="5348288" y="1893888"/>
          <p14:tracePt t="63425" x="5365750" y="1927225"/>
          <p14:tracePt t="63440" x="5381625" y="1962150"/>
          <p14:tracePt t="63456" x="5391150" y="1987550"/>
          <p14:tracePt t="63458" x="5399088" y="1995488"/>
          <p14:tracePt t="63477" x="5416550" y="2030413"/>
          <p14:tracePt t="63492" x="5434013" y="2063750"/>
          <p14:tracePt t="63508" x="5449888" y="2089150"/>
          <p14:tracePt t="63524" x="5467350" y="2116138"/>
          <p14:tracePt t="63539" x="5484813" y="2132013"/>
          <p14:tracePt t="63556" x="5510213" y="2166938"/>
          <p14:tracePt t="63577" x="5561013" y="2252663"/>
          <p14:tracePt t="63592" x="5603875" y="2311400"/>
          <p14:tracePt t="63609" x="5646738" y="2387600"/>
          <p14:tracePt t="63625" x="5681663" y="2447925"/>
          <p14:tracePt t="63639" x="5697538" y="2482850"/>
          <p14:tracePt t="63656" x="5732463" y="2541588"/>
          <p14:tracePt t="63677" x="5765800" y="2592388"/>
          <p14:tracePt t="63692" x="5783263" y="2619375"/>
          <p14:tracePt t="63708" x="5800725" y="2635250"/>
          <p14:tracePt t="63723" x="5808663" y="2644775"/>
          <p14:tracePt t="63760" x="5816600" y="2644775"/>
          <p14:tracePt t="63777" x="5826125" y="2660650"/>
          <p14:tracePt t="63793" x="5843588" y="2695575"/>
          <p14:tracePt t="63810" x="5868988" y="2720975"/>
          <p14:tracePt t="63826" x="5884863" y="2746375"/>
          <p14:tracePt t="63839" x="5902325" y="2763838"/>
          <p14:tracePt t="63856" x="5911850" y="2781300"/>
          <p14:tracePt t="63877" x="5919788" y="2797175"/>
          <p14:tracePt t="63893" x="5927725" y="2797175"/>
          <p14:tracePt t="63938" x="5927725" y="2806700"/>
          <p14:tracePt t="63955" x="5927725" y="2814638"/>
          <p14:tracePt t="63978" x="5927725" y="2840038"/>
          <p14:tracePt t="64007" x="5937250" y="2874963"/>
          <p14:tracePt t="64010" x="5937250" y="2890838"/>
          <p14:tracePt t="64027" x="5945188" y="2917825"/>
          <p14:tracePt t="64040" x="5945188" y="2933700"/>
          <p14:tracePt t="64056" x="5953125" y="2951163"/>
          <p14:tracePt t="64078" x="5970588" y="2986088"/>
          <p14:tracePt t="64093" x="5980113" y="3011488"/>
          <p14:tracePt t="64108" x="5980113" y="3036888"/>
          <p14:tracePt t="64123" x="5980113" y="3054350"/>
          <p14:tracePt t="64138" x="5980113" y="3070225"/>
          <p14:tracePt t="64156" x="5980113" y="3087688"/>
          <p14:tracePt t="64178" x="5980113" y="3113088"/>
          <p14:tracePt t="64194" x="5980113" y="3122613"/>
          <p14:tracePt t="64209" x="5980113" y="3148013"/>
          <p14:tracePt t="64227" x="5962650" y="3190875"/>
          <p14:tracePt t="64239" x="5953125" y="3198813"/>
          <p14:tracePt t="64257" x="5937250" y="3232150"/>
          <p14:tracePt t="64278" x="5911850" y="3284538"/>
          <p14:tracePt t="64294" x="5911850" y="3317875"/>
          <p14:tracePt t="64309" x="5911850" y="3335338"/>
          <p14:tracePt t="64327" x="5902325" y="3360738"/>
          <p14:tracePt t="64340" x="5902325" y="3368675"/>
          <p14:tracePt t="64358" x="5902325" y="3378200"/>
          <p14:tracePt t="64379" x="5894388" y="3386138"/>
          <p14:tracePt t="64420" x="5894388" y="3395663"/>
          <p14:tracePt t="64444" x="5884863" y="3395663"/>
          <p14:tracePt t="64452" x="5884863" y="3403600"/>
          <p14:tracePt t="64459" x="5884863" y="3411538"/>
          <p14:tracePt t="64483" x="5884863" y="3421063"/>
          <p14:tracePt t="64498" x="5884863" y="342900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Group 17"/>
          <p:cNvGrpSpPr>
            <a:grpSpLocks/>
          </p:cNvGrpSpPr>
          <p:nvPr/>
        </p:nvGrpSpPr>
        <p:grpSpPr bwMode="auto">
          <a:xfrm>
            <a:off x="292100" y="1846263"/>
            <a:ext cx="8596313" cy="4435475"/>
            <a:chOff x="292101" y="1846119"/>
            <a:chExt cx="8595921" cy="4435547"/>
          </a:xfrm>
        </p:grpSpPr>
        <p:pic>
          <p:nvPicPr>
            <p:cNvPr id="94219" name="Picture 3" descr="STMus043_N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4" t="15469" r="22501"/>
            <a:stretch>
              <a:fillRect/>
            </a:stretch>
          </p:blipFill>
          <p:spPr bwMode="auto">
            <a:xfrm>
              <a:off x="4894528" y="1846826"/>
              <a:ext cx="3993494" cy="44348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220" name="Picture 4" descr="0805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67"/>
            <a:stretch>
              <a:fillRect/>
            </a:stretch>
          </p:blipFill>
          <p:spPr bwMode="auto">
            <a:xfrm>
              <a:off x="292101" y="1846119"/>
              <a:ext cx="4561402" cy="443320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mP</a:t>
            </a:r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Air Masses</a:t>
            </a:r>
            <a:endParaRPr lang="en-US" sz="3600" dirty="0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4212" name="Text Box 6"/>
          <p:cNvSpPr txBox="1">
            <a:spLocks noChangeArrowheads="1"/>
          </p:cNvSpPr>
          <p:nvPr/>
        </p:nvSpPr>
        <p:spPr bwMode="auto">
          <a:xfrm>
            <a:off x="7366000" y="62992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</a:t>
            </a:r>
          </a:p>
        </p:txBody>
      </p:sp>
      <p:sp>
        <p:nvSpPr>
          <p:cNvPr id="94213" name="Text Box 7"/>
          <p:cNvSpPr txBox="1">
            <a:spLocks noChangeArrowheads="1"/>
          </p:cNvSpPr>
          <p:nvPr/>
        </p:nvSpPr>
        <p:spPr bwMode="auto">
          <a:xfrm>
            <a:off x="3048000" y="63119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733675" y="1890713"/>
            <a:ext cx="2193925" cy="119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Air mass modified further as it crosses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mountain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ranges of </a:t>
            </a: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western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U.S.</a:t>
            </a:r>
          </a:p>
        </p:txBody>
      </p:sp>
      <p:sp>
        <p:nvSpPr>
          <p:cNvPr id="94215" name="Text Box 9"/>
          <p:cNvSpPr txBox="1">
            <a:spLocks noChangeArrowheads="1"/>
          </p:cNvSpPr>
          <p:nvPr/>
        </p:nvSpPr>
        <p:spPr bwMode="auto">
          <a:xfrm>
            <a:off x="249238" y="5276850"/>
            <a:ext cx="27987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 rains over West Coast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229225" y="1778000"/>
            <a:ext cx="2221442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East Coast </a:t>
            </a:r>
            <a:r>
              <a:rPr lang="en-US" sz="2800" b="1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Snow Storms</a:t>
            </a:r>
            <a:endParaRPr lang="en-US" sz="28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8144934" y="2927881"/>
            <a:ext cx="7381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800" b="1" dirty="0" err="1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mP</a:t>
            </a:r>
            <a:endParaRPr lang="en-US" sz="2800" b="1" dirty="0">
              <a:solidFill>
                <a:srgbClr val="00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4218" name="AutoShape 5"/>
          <p:cNvSpPr>
            <a:spLocks noChangeArrowheads="1"/>
          </p:cNvSpPr>
          <p:nvPr/>
        </p:nvSpPr>
        <p:spPr bwMode="auto">
          <a:xfrm rot="-1052755">
            <a:off x="7137400" y="3186113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04"/>
    </mc:Choice>
    <mc:Fallback xmlns="">
      <p:transition spd="slow" advTm="33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916" x="5911850" y="3429000"/>
          <p14:tracePt t="11924" x="5962650" y="3421063"/>
          <p14:tracePt t="11936" x="6013450" y="3403600"/>
          <p14:tracePt t="11951" x="6073775" y="3386138"/>
          <p14:tracePt t="11968" x="6157913" y="3378200"/>
          <p14:tracePt t="11989" x="6253163" y="3378200"/>
          <p14:tracePt t="12005" x="6294438" y="3378200"/>
          <p14:tracePt t="12023" x="6329363" y="3378200"/>
          <p14:tracePt t="12037" x="6346825" y="3378200"/>
          <p14:tracePt t="12053" x="6372225" y="3378200"/>
          <p14:tracePt t="12068" x="6397625" y="3378200"/>
          <p14:tracePt t="12089" x="6491288" y="3421063"/>
          <p14:tracePt t="12104" x="6559550" y="3446463"/>
          <p14:tracePt t="12120" x="6688138" y="3471863"/>
          <p14:tracePt t="12136" x="6756400" y="3471863"/>
          <p14:tracePt t="12151" x="6850063" y="3471863"/>
          <p14:tracePt t="12167" x="6918325" y="3471863"/>
          <p14:tracePt t="12189" x="6994525" y="3454400"/>
          <p14:tracePt t="12205" x="7011988" y="3436938"/>
          <p14:tracePt t="12235" x="7037388" y="3421063"/>
          <p14:tracePt t="12240" x="7037388" y="3411538"/>
          <p14:tracePt t="12326" x="7037388" y="3446463"/>
          <p14:tracePt t="12333" x="7027863" y="3489325"/>
          <p14:tracePt t="12344" x="7019925" y="3505200"/>
          <p14:tracePt t="12351" x="7002463" y="3530600"/>
          <p14:tracePt t="12367" x="6977063" y="3598863"/>
          <p14:tracePt t="12391" x="6951663" y="3684588"/>
          <p14:tracePt t="12405" x="6934200" y="3719513"/>
          <p14:tracePt t="12421" x="6926263" y="3752850"/>
          <p14:tracePt t="12436" x="6926263" y="3762375"/>
          <p14:tracePt t="12452" x="6926263" y="3778250"/>
          <p14:tracePt t="12467" x="6918325" y="3795713"/>
          <p14:tracePt t="12488" x="6918325" y="3803650"/>
          <p14:tracePt t="12504" x="6918325" y="3813175"/>
          <p14:tracePt t="12520" x="6908800" y="3830638"/>
          <p14:tracePt t="12536" x="6900863" y="3838575"/>
          <p14:tracePt t="12551" x="6891338" y="3846513"/>
          <p14:tracePt t="12567" x="6883400" y="3856038"/>
          <p14:tracePt t="12590" x="6883400" y="3863975"/>
          <p14:tracePt t="13190" x="6883400" y="3889375"/>
          <p14:tracePt t="13196" x="6908800" y="3932238"/>
          <p14:tracePt t="13208" x="6934200" y="3975100"/>
          <p14:tracePt t="13221" x="7002463" y="4068763"/>
          <p14:tracePt t="13237" x="7062788" y="4179888"/>
          <p14:tracePt t="13254" x="7131050" y="4291013"/>
          <p14:tracePt t="13269" x="7191375" y="4402138"/>
          <p14:tracePt t="13290" x="7224713" y="4478338"/>
          <p14:tracePt t="13304" x="7267575" y="4572000"/>
          <p14:tracePt t="13320" x="7285038" y="4648200"/>
          <p14:tracePt t="13336" x="7300913" y="4716463"/>
          <p14:tracePt t="13351" x="7318375" y="4759325"/>
          <p14:tracePt t="13367" x="7327900" y="4784725"/>
          <p14:tracePt t="13389" x="7343775" y="4810125"/>
          <p14:tracePt t="13405" x="7343775" y="4819650"/>
          <p14:tracePt t="13421" x="7353300" y="4827588"/>
          <p14:tracePt t="13436" x="7361238" y="4837113"/>
          <p14:tracePt t="13453" x="7361238" y="4852988"/>
          <p14:tracePt t="13489" x="7361238" y="4870450"/>
          <p14:tracePt t="13520" x="7361238" y="4878388"/>
          <p14:tracePt t="13573" x="7361238" y="4887913"/>
          <p14:tracePt t="13604" x="7361238" y="4895850"/>
          <p14:tracePt t="13653" x="7361238" y="4905375"/>
          <p14:tracePt t="13718" x="7361238" y="4913313"/>
          <p14:tracePt t="18050" x="7361238" y="4905375"/>
          <p14:tracePt t="18069" x="7361238" y="4895850"/>
          <p14:tracePt t="18075" x="7361238" y="4887913"/>
          <p14:tracePt t="18090" x="7353300" y="4878388"/>
          <p14:tracePt t="18107" x="7353300" y="4870450"/>
          <p14:tracePt t="18123" x="7353300" y="4852988"/>
          <p14:tracePt t="18138" x="7343775" y="4845050"/>
          <p14:tracePt t="18154" x="7343775" y="4827588"/>
          <p14:tracePt t="18170" x="7343775" y="4819650"/>
          <p14:tracePt t="18191" x="7327900" y="4802188"/>
          <p14:tracePt t="18206" x="7327900" y="4784725"/>
          <p14:tracePt t="18222" x="7318375" y="4759325"/>
          <p14:tracePt t="18237" x="7318375" y="4733925"/>
          <p14:tracePt t="18253" x="7318375" y="4708525"/>
          <p14:tracePt t="18269" x="7318375" y="4683125"/>
          <p14:tracePt t="18291" x="7318375" y="4657725"/>
          <p14:tracePt t="18308" x="7318375" y="4632325"/>
          <p14:tracePt t="18325" x="7318375" y="4622800"/>
          <p14:tracePt t="18340" x="7318375" y="4614863"/>
          <p14:tracePt t="18354" x="7310438" y="4614863"/>
          <p14:tracePt t="18371" x="7310438" y="4605338"/>
          <p14:tracePt t="18391" x="7310438" y="4597400"/>
          <p14:tracePt t="18413" x="7310438" y="4589463"/>
          <p14:tracePt t="18430" x="7300913" y="4579938"/>
          <p14:tracePt t="18446" x="7300913" y="4572000"/>
          <p14:tracePt t="18453" x="7300913" y="4564063"/>
          <p14:tracePt t="18490" x="7300913" y="4546600"/>
          <p14:tracePt t="18523" x="7300913" y="4538663"/>
          <p14:tracePt t="18532" x="7300913" y="4529138"/>
          <p14:tracePt t="18563" x="7300913" y="4521200"/>
          <p14:tracePt t="18580" x="7300913" y="4511675"/>
          <p14:tracePt t="18596" x="7300913" y="4503738"/>
          <p14:tracePt t="18621" x="7300913" y="4486275"/>
          <p14:tracePt t="18637" x="7300913" y="4478338"/>
          <p14:tracePt t="18653" x="7300913" y="4470400"/>
          <p14:tracePt t="18669" x="7300913" y="4460875"/>
          <p14:tracePt t="18691" x="7300913" y="4452938"/>
          <p14:tracePt t="18707" x="7300913" y="4443413"/>
          <p14:tracePt t="18723" x="7300913" y="4427538"/>
          <p14:tracePt t="18737" x="7300913" y="4418013"/>
          <p14:tracePt t="18754" x="7300913" y="4402138"/>
          <p14:tracePt t="18770" x="7300913" y="4392613"/>
          <p14:tracePt t="18791" x="7300913" y="4375150"/>
          <p14:tracePt t="18823" x="7300913" y="4367213"/>
          <p14:tracePt t="18838" x="7300913" y="4359275"/>
          <p14:tracePt t="18917" x="7300913" y="4349750"/>
          <p14:tracePt t="18956" x="7300913" y="4341813"/>
          <p14:tracePt t="18988" x="7300913" y="4333875"/>
          <p14:tracePt t="18997" x="7300913" y="4324350"/>
          <p14:tracePt t="19022" x="7300913" y="4316413"/>
          <p14:tracePt t="19125" x="7300913" y="4306888"/>
          <p14:tracePt t="19149" x="7292975" y="4306888"/>
          <p14:tracePt t="19165" x="7292975" y="4298950"/>
          <p14:tracePt t="19197" x="7285038" y="4298950"/>
          <p14:tracePt t="25993" x="7267575" y="4298950"/>
          <p14:tracePt t="25999" x="7250113" y="4298950"/>
          <p14:tracePt t="26009" x="7224713" y="4298950"/>
          <p14:tracePt t="26026" x="7181850" y="4306888"/>
          <p14:tracePt t="26041" x="7138988" y="4333875"/>
          <p14:tracePt t="26074" x="7045325" y="4384675"/>
          <p14:tracePt t="26095" x="6994525" y="4418013"/>
          <p14:tracePt t="26124" x="6875463" y="4470400"/>
          <p14:tracePt t="26128" x="6840538" y="4486275"/>
          <p14:tracePt t="26141" x="6781800" y="4503738"/>
          <p14:tracePt t="26156" x="6721475" y="4529138"/>
          <p14:tracePt t="26172" x="6645275" y="4538663"/>
          <p14:tracePt t="26195" x="6542088" y="4572000"/>
          <p14:tracePt t="26210" x="6491288" y="4579938"/>
          <p14:tracePt t="26225" x="6465888" y="4589463"/>
          <p14:tracePt t="26241" x="6405563" y="4605338"/>
          <p14:tracePt t="26257" x="6362700" y="4622800"/>
          <p14:tracePt t="26272" x="6346825" y="4632325"/>
          <p14:tracePt t="26295" x="6294438" y="4648200"/>
          <p14:tracePt t="26310" x="6253163" y="4657725"/>
          <p14:tracePt t="26325" x="6218238" y="4673600"/>
          <p14:tracePt t="26341" x="6175375" y="4683125"/>
          <p14:tracePt t="26356" x="6142038" y="4700588"/>
          <p14:tracePt t="26371" x="6116638" y="4708525"/>
          <p14:tracePt t="26395" x="6089650" y="4725988"/>
          <p14:tracePt t="26412" x="6073775" y="4733925"/>
          <p14:tracePt t="26439" x="6048375" y="4768850"/>
          <p14:tracePt t="26444" x="6038850" y="4784725"/>
          <p14:tracePt t="26472" x="6005513" y="4819650"/>
          <p14:tracePt t="26476" x="5988050" y="4827588"/>
          <p14:tracePt t="26494" x="5962650" y="4852988"/>
          <p14:tracePt t="26525" x="5927725" y="4870450"/>
          <p14:tracePt t="26541" x="5919788" y="4878388"/>
          <p14:tracePt t="26557" x="5919788" y="4887913"/>
          <p14:tracePt t="26596" x="5911850" y="4887913"/>
          <p14:tracePt t="26660" x="5911850" y="4895850"/>
          <p14:tracePt t="26706" x="5911850" y="4905375"/>
          <p14:tracePt t="26723" x="5911850" y="4913313"/>
          <p14:tracePt t="26730" x="5911850" y="4921250"/>
          <p14:tracePt t="26740" x="5902325" y="4921250"/>
          <p14:tracePt t="26756" x="5902325" y="4930775"/>
          <p14:tracePt t="26771" x="5902325" y="4938713"/>
          <p14:tracePt t="26802" x="5902325" y="4946650"/>
          <p14:tracePt t="26828" x="5902325" y="4956175"/>
          <p14:tracePt t="26890" x="5894388" y="4956175"/>
          <p14:tracePt t="29864" x="5894388" y="4938713"/>
          <p14:tracePt t="29872" x="5894388" y="4921250"/>
          <p14:tracePt t="29882" x="5894388" y="4878388"/>
          <p14:tracePt t="29897" x="5919788" y="4837113"/>
          <p14:tracePt t="29914" x="5945188" y="4776788"/>
          <p14:tracePt t="29928" x="5970588" y="4733925"/>
          <p14:tracePt t="29946" x="5988050" y="4700588"/>
          <p14:tracePt t="29961" x="5995988" y="4673600"/>
          <p14:tracePt t="29964" x="6005513" y="4657725"/>
          <p14:tracePt t="29975" x="6013450" y="4648200"/>
          <p14:tracePt t="29999" x="6030913" y="4605338"/>
          <p14:tracePt t="30016" x="6030913" y="4589463"/>
          <p14:tracePt t="30030" x="6038850" y="4572000"/>
          <p14:tracePt t="30046" x="6038850" y="4564063"/>
          <p14:tracePt t="30060" x="6048375" y="4554538"/>
          <p14:tracePt t="30077" x="6048375" y="4546600"/>
          <p14:tracePt t="30100" x="6056313" y="4538663"/>
          <p14:tracePt t="30144" x="6056313" y="4529138"/>
          <p14:tracePt t="30162" x="6064250" y="4529138"/>
          <p14:tracePt t="30457" x="6073775" y="4529138"/>
          <p14:tracePt t="30489" x="6081713" y="4529138"/>
          <p14:tracePt t="30947" x="6081713" y="4521200"/>
          <p14:tracePt t="30955" x="6089650" y="4511675"/>
          <p14:tracePt t="30965" x="6116638" y="4478338"/>
          <p14:tracePt t="30978" x="6132513" y="4460875"/>
          <p14:tracePt t="30999" x="6218238" y="4367213"/>
          <p14:tracePt t="31016" x="6278563" y="4333875"/>
          <p14:tracePt t="31031" x="6346825" y="4291013"/>
          <p14:tracePt t="31046" x="6405563" y="4238625"/>
          <p14:tracePt t="31062" x="6465888" y="4197350"/>
          <p14:tracePt t="31079" x="6499225" y="4162425"/>
          <p14:tracePt t="31100" x="6551613" y="4111625"/>
          <p14:tracePt t="31117" x="6577013" y="4076700"/>
          <p14:tracePt t="31133" x="6602413" y="4033838"/>
          <p14:tracePt t="31162" x="6653213" y="3975100"/>
          <p14:tracePt t="31166" x="6661150" y="3949700"/>
          <p14:tracePt t="31199" x="6721475" y="3863975"/>
          <p14:tracePt t="31229" x="6789738" y="3787775"/>
          <p14:tracePt t="31246" x="6815138" y="3762375"/>
          <p14:tracePt t="31262" x="6832600" y="3735388"/>
          <p14:tracePt t="31280" x="6850063" y="3709988"/>
          <p14:tracePt t="31301" x="6865938" y="3694113"/>
          <p14:tracePt t="31316" x="6875463" y="3694113"/>
          <p14:tracePt t="31333" x="6908800" y="3676650"/>
          <p14:tracePt t="31347" x="6918325" y="3667125"/>
          <p14:tracePt t="31363" x="6951663" y="3651250"/>
          <p14:tracePt t="31379" x="6977063" y="3625850"/>
          <p14:tracePt t="31399" x="7019925" y="3582988"/>
          <p14:tracePt t="31415" x="7037388" y="3548063"/>
          <p14:tracePt t="31431" x="7054850" y="3514725"/>
          <p14:tracePt t="31446" x="7070725" y="3479800"/>
          <p14:tracePt t="31463" x="7080250" y="3454400"/>
          <p14:tracePt t="31479" x="7088188" y="3446463"/>
          <p14:tracePt t="31500" x="7096125" y="3429000"/>
          <p14:tracePt t="31516" x="7113588" y="3421063"/>
          <p14:tracePt t="31531" x="7123113" y="3403600"/>
          <p14:tracePt t="31546" x="7131050" y="3403600"/>
          <p14:tracePt t="31563" x="7148513" y="3395663"/>
          <p14:tracePt t="31578" x="7164388" y="3378200"/>
          <p14:tracePt t="31599" x="7191375" y="3368675"/>
          <p14:tracePt t="31615" x="7199313" y="3352800"/>
          <p14:tracePt t="31631" x="7199313" y="3343275"/>
          <p14:tracePt t="31646" x="7199313" y="3335338"/>
          <p14:tracePt t="31662" x="7207250" y="3327400"/>
          <p14:tracePt t="31699" x="7216775" y="3327400"/>
          <p14:tracePt t="31716" x="7224713" y="3317875"/>
          <p14:tracePt t="31738" x="7232650" y="3317875"/>
          <p14:tracePt t="31774" x="7242175" y="3317875"/>
          <p14:tracePt t="31823" x="7250113" y="3317875"/>
          <p14:tracePt t="31854" x="7250113" y="3309938"/>
          <p14:tracePt t="31881" x="7259638" y="33099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403225"/>
            <a:ext cx="8143875" cy="1143000"/>
          </a:xfrm>
        </p:spPr>
        <p:txBody>
          <a:bodyPr/>
          <a:lstStyle/>
          <a:p>
            <a:r>
              <a:rPr lang="en-US" sz="3200" b="1" dirty="0">
                <a:latin typeface="Arial" charset="0"/>
                <a:ea typeface="ＭＳ Ｐゴシック" charset="0"/>
                <a:cs typeface="Arial" charset="0"/>
              </a:rPr>
              <a:t>Continental modification of </a:t>
            </a:r>
            <a:r>
              <a:rPr lang="en-US" sz="3200" b="1" dirty="0" err="1">
                <a:latin typeface="Arial" charset="0"/>
                <a:ea typeface="ＭＳ Ｐゴシック" charset="0"/>
                <a:cs typeface="Arial" charset="0"/>
              </a:rPr>
              <a:t>mP</a:t>
            </a:r>
            <a:r>
              <a:rPr lang="en-US" sz="3200" b="1" dirty="0">
                <a:latin typeface="Arial" charset="0"/>
                <a:ea typeface="ＭＳ Ｐゴシック" charset="0"/>
                <a:cs typeface="Arial" charset="0"/>
              </a:rPr>
              <a:t> air mass</a:t>
            </a:r>
          </a:p>
        </p:txBody>
      </p:sp>
      <p:pic>
        <p:nvPicPr>
          <p:cNvPr id="9625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0"/>
          <a:stretch>
            <a:fillRect/>
          </a:stretch>
        </p:blipFill>
        <p:spPr bwMode="auto">
          <a:xfrm>
            <a:off x="3175" y="1898650"/>
            <a:ext cx="9140825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TextBox 3"/>
          <p:cNvSpPr txBox="1">
            <a:spLocks noChangeArrowheads="1"/>
          </p:cNvSpPr>
          <p:nvPr/>
        </p:nvSpPr>
        <p:spPr bwMode="auto">
          <a:xfrm>
            <a:off x="1281289" y="5532613"/>
            <a:ext cx="65927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m</a:t>
            </a:r>
            <a:r>
              <a:rPr lang="en-US" b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P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air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continues to dry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with each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crossing of a higher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mountain range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36"/>
    </mc:Choice>
    <mc:Fallback xmlns="">
      <p:transition spd="slow" advTm="71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91" x="7242175" y="3284538"/>
          <p14:tracePt t="2799" x="7216775" y="3267075"/>
          <p14:tracePt t="2807" x="7199313" y="3249613"/>
          <p14:tracePt t="2830" x="7131050" y="3173413"/>
          <p14:tracePt t="2834" x="7113588" y="3138488"/>
          <p14:tracePt t="2848" x="7054850" y="3062288"/>
          <p14:tracePt t="2863" x="7027863" y="3027363"/>
          <p14:tracePt t="2878" x="6969125" y="2943225"/>
          <p14:tracePt t="2900" x="6824663" y="2771775"/>
          <p14:tracePt t="2915" x="6696075" y="2644775"/>
          <p14:tracePt t="2931" x="6577013" y="2516188"/>
          <p14:tracePt t="2948" x="6448425" y="2379663"/>
          <p14:tracePt t="2962" x="6337300" y="2252663"/>
          <p14:tracePt t="2978" x="6243638" y="2116138"/>
          <p14:tracePt t="3001" x="6056313" y="1858963"/>
          <p14:tracePt t="3017" x="5919788" y="1689100"/>
          <p14:tracePt t="3032" x="5800725" y="1552575"/>
          <p14:tracePt t="3049" x="5672138" y="1381125"/>
          <p14:tracePt t="3064" x="5613400" y="1304925"/>
          <p14:tracePt t="3080" x="5535613" y="1211263"/>
          <p14:tracePt t="3101" x="5449888" y="1100138"/>
          <p14:tracePt t="3116" x="5408613" y="1057275"/>
          <p14:tracePt t="3131" x="5365750" y="1014413"/>
          <p14:tracePt t="3147" x="5313363" y="973138"/>
          <p14:tracePt t="3163" x="5245100" y="920750"/>
          <p14:tracePt t="3177" x="5160963" y="862013"/>
          <p14:tracePt t="3202" x="5075238" y="809625"/>
          <p14:tracePt t="3541" x="5057775" y="809625"/>
          <p14:tracePt t="3550" x="5041900" y="809625"/>
          <p14:tracePt t="3560" x="5032375" y="809625"/>
          <p14:tracePt t="3566" x="5006975" y="809625"/>
          <p14:tracePt t="3578" x="4981575" y="809625"/>
          <p14:tracePt t="3601" x="4895850" y="809625"/>
          <p14:tracePt t="3616" x="4827588" y="809625"/>
          <p14:tracePt t="3631" x="4759325" y="809625"/>
          <p14:tracePt t="3649" x="4700588" y="809625"/>
          <p14:tracePt t="3663" x="4648200" y="809625"/>
          <p14:tracePt t="3679" x="4589463" y="809625"/>
          <p14:tracePt t="3702" x="4521200" y="809625"/>
          <p14:tracePt t="3717" x="4460875" y="827088"/>
          <p14:tracePt t="3732" x="4367213" y="862013"/>
          <p14:tracePt t="3749" x="4256088" y="887413"/>
          <p14:tracePt t="3762" x="4144963" y="930275"/>
          <p14:tracePt t="3779" x="4033838" y="973138"/>
          <p14:tracePt t="3801" x="3906838" y="1023938"/>
          <p14:tracePt t="3816" x="3830638" y="1049338"/>
          <p14:tracePt t="3831" x="3762375" y="1066800"/>
          <p14:tracePt t="3848" x="3676650" y="1092200"/>
          <p14:tracePt t="3863" x="3590925" y="1109663"/>
          <p14:tracePt t="3879" x="3489325" y="1135063"/>
          <p14:tracePt t="3902" x="3395663" y="1160463"/>
          <p14:tracePt t="3917" x="3275013" y="1211263"/>
          <p14:tracePt t="3932" x="3163888" y="1244600"/>
          <p14:tracePt t="3948" x="3054350" y="1287463"/>
          <p14:tracePt t="3963" x="2986088" y="1312863"/>
          <p14:tracePt t="3979" x="2900363" y="1347788"/>
          <p14:tracePt t="4001" x="2806700" y="1390650"/>
          <p14:tracePt t="4016" x="2755900" y="1408113"/>
          <p14:tracePt t="4032" x="2703513" y="1423988"/>
          <p14:tracePt t="4048" x="2670175" y="1449388"/>
          <p14:tracePt t="4062" x="2619375" y="1458913"/>
          <p14:tracePt t="4080" x="2584450" y="1466850"/>
          <p14:tracePt t="4103" x="2559050" y="1476375"/>
          <p14:tracePt t="4117" x="2524125" y="1476375"/>
          <p14:tracePt t="4133" x="2508250" y="1476375"/>
          <p14:tracePt t="4149" x="2490788" y="1476375"/>
          <p14:tracePt t="4154" x="2482850" y="1476375"/>
          <p14:tracePt t="4163" x="2473325" y="1476375"/>
          <p14:tracePt t="4199" x="2447925" y="1476375"/>
          <p14:tracePt t="4231" x="2422525" y="1484313"/>
          <p14:tracePt t="4249" x="2414588" y="1484313"/>
          <p14:tracePt t="4277" x="2405063" y="1484313"/>
          <p14:tracePt t="4288" x="2397125" y="1492250"/>
          <p14:tracePt t="10345" x="2397125" y="1517650"/>
          <p14:tracePt t="10354" x="2397125" y="1535113"/>
          <p14:tracePt t="10377" x="2516188" y="1663700"/>
          <p14:tracePt t="10402" x="2660650" y="1800225"/>
          <p14:tracePt t="10432" x="2874963" y="2012950"/>
          <p14:tracePt t="10435" x="2943225" y="2098675"/>
          <p14:tracePt t="10450" x="2976563" y="2149475"/>
          <p14:tracePt t="10463" x="3105150" y="2319338"/>
          <p14:tracePt t="10478" x="3206750" y="2473325"/>
          <p14:tracePt t="10502" x="3300413" y="2627313"/>
          <p14:tracePt t="10517" x="3360738" y="2713038"/>
          <p14:tracePt t="10532" x="3403600" y="2755900"/>
          <p14:tracePt t="10548" x="3429000" y="2781300"/>
          <p14:tracePt t="10563" x="3454400" y="2797175"/>
          <p14:tracePt t="10579" x="3479800" y="2806700"/>
          <p14:tracePt t="10603" x="3505200" y="2824163"/>
          <p14:tracePt t="10618" x="3514725" y="2832100"/>
          <p14:tracePt t="10647" x="3522663" y="2832100"/>
          <p14:tracePt t="10677" x="3522663" y="2849563"/>
          <p14:tracePt t="10701" x="3522663" y="2900363"/>
          <p14:tracePt t="10731" x="3540125" y="3122613"/>
          <p14:tracePt t="10763" x="3582988" y="3446463"/>
          <p14:tracePt t="10801" x="3608388" y="3684588"/>
          <p14:tracePt t="10805" x="3625850" y="3744913"/>
          <p14:tracePt t="10810" x="3633788" y="3803650"/>
          <p14:tracePt t="10832" x="3651250" y="3898900"/>
          <p14:tracePt t="10836" x="3659188" y="3940175"/>
          <p14:tracePt t="10863" x="3667125" y="4051300"/>
          <p14:tracePt t="10868" x="3667125" y="4076700"/>
          <p14:tracePt t="10900" x="3684588" y="4154488"/>
          <p14:tracePt t="10932" x="3684588" y="4179888"/>
          <p14:tracePt t="10950" x="3684588" y="4187825"/>
          <p14:tracePt t="10971" x="3684588" y="4197350"/>
          <p14:tracePt t="11004" x="3684588" y="4205288"/>
          <p14:tracePt t="11027" x="3684588" y="4213225"/>
          <p14:tracePt t="11036" x="3684588" y="4222750"/>
          <p14:tracePt t="11063" x="3667125" y="4256088"/>
          <p14:tracePt t="11067" x="3651250" y="4273550"/>
          <p14:tracePt t="11081" x="3641725" y="4298950"/>
          <p14:tracePt t="11102" x="3608388" y="4349750"/>
          <p14:tracePt t="11132" x="3573463" y="4410075"/>
          <p14:tracePt t="11148" x="3548063" y="4427538"/>
          <p14:tracePt t="11165" x="3540125" y="4435475"/>
          <p14:tracePt t="11181" x="3530600" y="4443413"/>
          <p14:tracePt t="11204" x="3505200" y="4443413"/>
          <p14:tracePt t="11219" x="3497263" y="4443413"/>
          <p14:tracePt t="11248" x="3436938" y="4443413"/>
          <p14:tracePt t="11252" x="3421063" y="4443413"/>
          <p14:tracePt t="11279" x="3343275" y="4443413"/>
          <p14:tracePt t="11304" x="3267075" y="4443413"/>
          <p14:tracePt t="11332" x="3198813" y="4443413"/>
          <p14:tracePt t="11350" x="3181350" y="4443413"/>
          <p14:tracePt t="11365" x="3173413" y="4443413"/>
          <p14:tracePt t="11381" x="3163888" y="4443413"/>
          <p14:tracePt t="11730" x="3163888" y="4435475"/>
          <p14:tracePt t="11746" x="3155950" y="4427538"/>
          <p14:tracePt t="11764" x="3148013" y="4402138"/>
          <p14:tracePt t="11769" x="3138488" y="4384675"/>
          <p14:tracePt t="11781" x="3138488" y="4375150"/>
          <p14:tracePt t="11804" x="3122613" y="4341813"/>
          <p14:tracePt t="11833" x="3105150" y="4306888"/>
          <p14:tracePt t="11850" x="3095625" y="4291013"/>
          <p14:tracePt t="11866" x="3095625" y="4265613"/>
          <p14:tracePt t="11882" x="3087688" y="4238625"/>
          <p14:tracePt t="11905" x="3070225" y="4213225"/>
          <p14:tracePt t="11919" x="3054350" y="4179888"/>
          <p14:tracePt t="11934" x="3044825" y="4154488"/>
          <p14:tracePt t="11951" x="3036888" y="4129088"/>
          <p14:tracePt t="11966" x="3036888" y="4111625"/>
          <p14:tracePt t="11981" x="3036888" y="4094163"/>
          <p14:tracePt t="12004" x="3036888" y="4086225"/>
          <p14:tracePt t="12019" x="3036888" y="4076700"/>
          <p14:tracePt t="12034" x="3036888" y="4068763"/>
          <p14:tracePt t="12068" x="3036888" y="4060825"/>
          <p14:tracePt t="26616" x="3027363" y="4060825"/>
          <p14:tracePt t="26622" x="3019425" y="4060825"/>
          <p14:tracePt t="26642" x="3011488" y="4060825"/>
          <p14:tracePt t="26648" x="3001963" y="4060825"/>
          <p14:tracePt t="26658" x="2994025" y="4051300"/>
          <p14:tracePt t="27159" x="2986088" y="4051300"/>
          <p14:tracePt t="27176" x="2976563" y="4033838"/>
          <p14:tracePt t="27183" x="2959100" y="4033838"/>
          <p14:tracePt t="27195" x="2951163" y="4033838"/>
          <p14:tracePt t="27211" x="2925763" y="4033838"/>
          <p14:tracePt t="27229" x="2900363" y="4033838"/>
          <p14:tracePt t="27243" x="2874963" y="4033838"/>
          <p14:tracePt t="27259" x="2849563" y="4033838"/>
          <p14:tracePt t="27274" x="2840038" y="4033838"/>
          <p14:tracePt t="31766" x="2849563" y="4033838"/>
          <p14:tracePt t="31775" x="2865438" y="4033838"/>
          <p14:tracePt t="31782" x="2890838" y="4033838"/>
          <p14:tracePt t="31793" x="2908300" y="4033838"/>
          <p14:tracePt t="31816" x="2986088" y="4033838"/>
          <p14:tracePt t="31831" x="3027363" y="4033838"/>
          <p14:tracePt t="31848" x="3070225" y="4033838"/>
          <p14:tracePt t="31863" x="3122613" y="4033838"/>
          <p14:tracePt t="31879" x="3190875" y="4008438"/>
          <p14:tracePt t="31896" x="3241675" y="3992563"/>
          <p14:tracePt t="31915" x="3309938" y="3957638"/>
          <p14:tracePt t="31931" x="3378200" y="3940175"/>
          <p14:tracePt t="31947" x="3429000" y="3914775"/>
          <p14:tracePt t="31962" x="3489325" y="3898900"/>
          <p14:tracePt t="31977" x="3514725" y="3889375"/>
          <p14:tracePt t="31994" x="3565525" y="3871913"/>
          <p14:tracePt t="32016" x="3598863" y="3856038"/>
          <p14:tracePt t="32031" x="3625850" y="3856038"/>
          <p14:tracePt t="32049" x="3641725" y="3846513"/>
          <p14:tracePt t="32064" x="3659188" y="3838575"/>
          <p14:tracePt t="32095" x="3709988" y="3830638"/>
          <p14:tracePt t="32103" x="3735388" y="3821113"/>
          <p14:tracePt t="32115" x="3770313" y="3813175"/>
          <p14:tracePt t="32130" x="3813175" y="3787775"/>
          <p14:tracePt t="32148" x="3871913" y="3762375"/>
          <p14:tracePt t="32177" x="3967163" y="3684588"/>
          <p14:tracePt t="32195" x="4008438" y="3659188"/>
          <p14:tracePt t="32217" x="4051300" y="3633788"/>
          <p14:tracePt t="32250" x="4111625" y="3633788"/>
          <p14:tracePt t="32264" x="4154488" y="3633788"/>
          <p14:tracePt t="32292" x="4197350" y="3633788"/>
          <p14:tracePt t="32296" x="4213225" y="3633788"/>
          <p14:tracePt t="32316" x="4222750" y="3633788"/>
          <p14:tracePt t="32331" x="4238625" y="3633788"/>
          <p14:tracePt t="32347" x="4248150" y="3633788"/>
          <p14:tracePt t="32363" x="4256088" y="3633788"/>
          <p14:tracePt t="32393" x="4273550" y="3633788"/>
          <p14:tracePt t="32418" x="4281488" y="3633788"/>
          <p14:tracePt t="32451" x="4291013" y="3633788"/>
          <p14:tracePt t="32473" x="4298950" y="3633788"/>
          <p14:tracePt t="32497" x="4306888" y="3633788"/>
          <p14:tracePt t="32520" x="4306888" y="3651250"/>
          <p14:tracePt t="32528" x="4306888" y="3667125"/>
          <p14:tracePt t="32536" x="4306888" y="3684588"/>
          <p14:tracePt t="32549" x="4316413" y="3709988"/>
          <p14:tracePt t="32563" x="4324350" y="3752850"/>
          <p14:tracePt t="32579" x="4333875" y="3795713"/>
          <p14:tracePt t="32595" x="4341813" y="3813175"/>
          <p14:tracePt t="42413" x="4349750" y="3813175"/>
          <p14:tracePt t="42418" x="4359275" y="3813175"/>
          <p14:tracePt t="42427" x="4375150" y="3830638"/>
          <p14:tracePt t="42437" x="4392613" y="3838575"/>
          <p14:tracePt t="42452" x="4435475" y="3871913"/>
          <p14:tracePt t="42469" x="4486275" y="3914775"/>
          <p14:tracePt t="42483" x="4554538" y="3975100"/>
          <p14:tracePt t="42500" x="4589463" y="4008438"/>
          <p14:tracePt t="42523" x="4665663" y="4068763"/>
          <p14:tracePt t="42538" x="4716463" y="4111625"/>
          <p14:tracePt t="42553" x="4776788" y="4154488"/>
          <p14:tracePt t="42569" x="4852988" y="4197350"/>
          <p14:tracePt t="42583" x="4946650" y="4248150"/>
          <p14:tracePt t="42599" x="5041900" y="4306888"/>
          <p14:tracePt t="42621" x="5176838" y="4359275"/>
          <p14:tracePt t="42638" x="5287963" y="4392613"/>
          <p14:tracePt t="42652" x="5365750" y="4418013"/>
          <p14:tracePt t="42669" x="5467350" y="4443413"/>
          <p14:tracePt t="42684" x="5561013" y="4443413"/>
          <p14:tracePt t="42700" x="5638800" y="4443413"/>
          <p14:tracePt t="42722" x="5757863" y="4443413"/>
          <p14:tracePt t="42738" x="5859463" y="4443413"/>
          <p14:tracePt t="42752" x="5980113" y="4443413"/>
          <p14:tracePt t="42769" x="6132513" y="4443413"/>
          <p14:tracePt t="42784" x="6303963" y="4443413"/>
          <p14:tracePt t="42787" x="6380163" y="4443413"/>
          <p14:tracePt t="42820" x="6738938" y="4435475"/>
          <p14:tracePt t="42852" x="7045325" y="4435475"/>
          <p14:tracePt t="42870" x="7138988" y="4427538"/>
          <p14:tracePt t="42885" x="7242175" y="4410075"/>
          <p14:tracePt t="42900" x="7318375" y="4384675"/>
          <p14:tracePt t="42922" x="7386638" y="4349750"/>
          <p14:tracePt t="42937" x="7446963" y="4324350"/>
          <p14:tracePt t="42953" x="7480300" y="4291013"/>
          <p14:tracePt t="42968" x="7523163" y="4265613"/>
          <p14:tracePt t="42984" x="7548563" y="4230688"/>
          <p14:tracePt t="42999" x="7566025" y="4197350"/>
          <p14:tracePt t="43021" x="7591425" y="4154488"/>
          <p14:tracePt t="43037" x="7599363" y="4129088"/>
          <p14:tracePt t="43053" x="7608888" y="4102100"/>
          <p14:tracePt t="43070" x="7626350" y="4068763"/>
          <p14:tracePt t="43098" x="7626350" y="4008438"/>
          <p14:tracePt t="43103" x="7626350" y="3983038"/>
          <p14:tracePt t="43124" x="7626350" y="3940175"/>
          <p14:tracePt t="43139" x="7626350" y="3889375"/>
          <p14:tracePt t="43155" x="7608888" y="3846513"/>
          <p14:tracePt t="43171" x="7591425" y="3813175"/>
          <p14:tracePt t="43185" x="7583488" y="3787775"/>
          <p14:tracePt t="43221" x="7548563" y="3752850"/>
          <p14:tracePt t="43253" x="7489825" y="3719513"/>
          <p14:tracePt t="43271" x="7462838" y="3709988"/>
          <p14:tracePt t="43285" x="7437438" y="3702050"/>
          <p14:tracePt t="43302" x="7421563" y="3684588"/>
          <p14:tracePt t="43324" x="7412038" y="3684588"/>
          <p14:tracePt t="43337" x="7404100" y="3684588"/>
          <p14:tracePt t="43356" x="7396163" y="3684588"/>
          <p14:tracePt t="43383" x="7361238" y="3684588"/>
          <p14:tracePt t="43421" x="7310438" y="3684588"/>
          <p14:tracePt t="43453" x="7259638" y="3684588"/>
          <p14:tracePt t="43470" x="7242175" y="3694113"/>
          <p14:tracePt t="43487" x="7224713" y="3702050"/>
          <p14:tracePt t="43501" x="7207250" y="3702050"/>
          <p14:tracePt t="43524" x="7199313" y="3702050"/>
          <p14:tracePt t="43553" x="7191375" y="3702050"/>
          <p14:tracePt t="43570" x="7191375" y="3709988"/>
          <p14:tracePt t="43590" x="7181850" y="3709988"/>
          <p14:tracePt t="43601" x="7181850" y="3719513"/>
          <p14:tracePt t="43623" x="7156450" y="3719513"/>
          <p14:tracePt t="43640" x="7131050" y="3727450"/>
          <p14:tracePt t="43655" x="7105650" y="3735388"/>
          <p14:tracePt t="43671" x="7096125" y="3735388"/>
          <p14:tracePt t="43688" x="7088188" y="3735388"/>
          <p14:tracePt t="43723" x="7088188" y="3719513"/>
          <p14:tracePt t="43739" x="7088188" y="3709988"/>
          <p14:tracePt t="43754" x="7088188" y="3702050"/>
          <p14:tracePt t="43824" x="7088188" y="3694113"/>
          <p14:tracePt t="43846" x="7088188" y="3684588"/>
          <p14:tracePt t="49105" x="7088188" y="3676650"/>
          <p14:tracePt t="49138" x="7088188" y="3667125"/>
          <p14:tracePt t="49178" x="7080250" y="3667125"/>
          <p14:tracePt t="49186" x="7080250" y="3659188"/>
          <p14:tracePt t="49202" x="7080250" y="3651250"/>
          <p14:tracePt t="49244" x="7080250" y="3641725"/>
          <p14:tracePt t="49267" x="7070725" y="3641725"/>
          <p14:tracePt t="49276" x="7070725" y="3633788"/>
          <p14:tracePt t="49331" x="7062788" y="3633788"/>
          <p14:tracePt t="49348" x="7054850" y="3625850"/>
          <p14:tracePt t="49363" x="7054850" y="3616325"/>
          <p14:tracePt t="49381" x="7054850" y="3608388"/>
          <p14:tracePt t="49716" x="7054850" y="3590925"/>
          <p14:tracePt t="49724" x="7054850" y="3573463"/>
          <p14:tracePt t="49733" x="7054850" y="3557588"/>
          <p14:tracePt t="49745" x="7054850" y="3530600"/>
          <p14:tracePt t="49759" x="7054850" y="3497263"/>
          <p14:tracePt t="49778" x="7054850" y="3462338"/>
          <p14:tracePt t="49792" x="7054850" y="3411538"/>
          <p14:tracePt t="49807" x="7054850" y="3368675"/>
          <p14:tracePt t="49830" x="7054850" y="3309938"/>
          <p14:tracePt t="49844" x="7054850" y="3284538"/>
          <p14:tracePt t="49861" x="7054850" y="3232150"/>
          <p14:tracePt t="49876" x="7054850" y="3216275"/>
          <p14:tracePt t="49892" x="7054850" y="3181350"/>
          <p14:tracePt t="49908" x="7054850" y="3148013"/>
          <p14:tracePt t="49929" x="7054850" y="3095625"/>
          <p14:tracePt t="49945" x="7054850" y="3054350"/>
          <p14:tracePt t="49960" x="7054850" y="3011488"/>
          <p14:tracePt t="49977" x="7070725" y="2976563"/>
          <p14:tracePt t="49998" x="7096125" y="2933700"/>
          <p14:tracePt t="50008" x="7096125" y="2917825"/>
          <p14:tracePt t="50030" x="7113588" y="2908300"/>
          <p14:tracePt t="50045" x="7123113" y="2900363"/>
          <p14:tracePt t="50061" x="7131050" y="2900363"/>
          <p14:tracePt t="50079" x="7131050" y="2890838"/>
          <p14:tracePt t="50091" x="7138988" y="2890838"/>
          <p14:tracePt t="50132" x="7148513" y="2882900"/>
          <p14:tracePt t="50159" x="7164388" y="2882900"/>
          <p14:tracePt t="50190" x="7173913" y="2882900"/>
          <p14:tracePt t="50205" x="7181850" y="2882900"/>
          <p14:tracePt t="50213" x="7191375" y="2882900"/>
          <p14:tracePt t="50237" x="7199313" y="2882900"/>
          <p14:tracePt t="50264" x="7207250" y="2882900"/>
          <p14:tracePt t="50279" x="7216775" y="2882900"/>
          <p14:tracePt t="50285" x="7224713" y="2890838"/>
          <p14:tracePt t="50310" x="7232650" y="2900363"/>
          <p14:tracePt t="50312" x="7242175" y="2908300"/>
          <p14:tracePt t="50330" x="7259638" y="2933700"/>
          <p14:tracePt t="50345" x="7275513" y="2959100"/>
          <p14:tracePt t="50361" x="7292975" y="2976563"/>
          <p14:tracePt t="50378" x="7310438" y="2994025"/>
          <p14:tracePt t="50407" x="7327900" y="3011488"/>
          <p14:tracePt t="50431" x="7343775" y="3027363"/>
          <p14:tracePt t="50460" x="7353300" y="3044825"/>
          <p14:tracePt t="50478" x="7361238" y="3044825"/>
          <p14:tracePt t="50493" x="7369175" y="3062288"/>
          <p14:tracePt t="50509" x="7378700" y="3070225"/>
          <p14:tracePt t="50530" x="7396163" y="3087688"/>
          <p14:tracePt t="50546" x="7412038" y="3095625"/>
          <p14:tracePt t="50560" x="7437438" y="3113088"/>
          <p14:tracePt t="50577" x="7454900" y="3138488"/>
          <p14:tracePt t="50593" x="7480300" y="3155950"/>
          <p14:tracePt t="50608" x="7505700" y="3181350"/>
          <p14:tracePt t="50631" x="7523163" y="3206750"/>
          <p14:tracePt t="50647" x="7558088" y="3232150"/>
          <p14:tracePt t="50675" x="7583488" y="3275013"/>
          <p14:tracePt t="50679" x="7599363" y="3284538"/>
          <p14:tracePt t="50706" x="7616825" y="3300413"/>
          <p14:tracePt t="50730" x="7634288" y="3327400"/>
          <p14:tracePt t="50760" x="7667625" y="3360738"/>
          <p14:tracePt t="50779" x="7685088" y="3386138"/>
          <p14:tracePt t="50795" x="7710488" y="3411538"/>
          <p14:tracePt t="50808" x="7727950" y="3436938"/>
          <p14:tracePt t="50831" x="7753350" y="3454400"/>
          <p14:tracePt t="50834" x="7770813" y="3462338"/>
          <p14:tracePt t="50847" x="7770813" y="3471863"/>
          <p14:tracePt t="50861" x="7788275" y="3489325"/>
          <p14:tracePt t="50878" x="7804150" y="3505200"/>
          <p14:tracePt t="50894" x="7821613" y="3522663"/>
          <p14:tracePt t="50910" x="7831138" y="3530600"/>
          <p14:tracePt t="50930" x="7847013" y="3548063"/>
          <p14:tracePt t="50945" x="7856538" y="3565525"/>
          <p14:tracePt t="50961" x="7864475" y="3565525"/>
          <p14:tracePt t="50996" x="7872413" y="3565525"/>
          <p14:tracePt t="51024" x="7872413" y="3573463"/>
          <p14:tracePt t="51033" x="7881938" y="3573463"/>
          <p14:tracePt t="51050" x="7889875" y="3573463"/>
          <p14:tracePt t="51071" x="7899400" y="3573463"/>
          <p14:tracePt t="51081" x="7899400" y="3582988"/>
          <p14:tracePt t="51099" x="7907338" y="3582988"/>
          <p14:tracePt t="51128" x="7915275" y="3582988"/>
          <p14:tracePt t="51168" x="7924800" y="3582988"/>
          <p14:tracePt t="51178" x="7924800" y="3590925"/>
          <p14:tracePt t="51194" x="7932738" y="3590925"/>
          <p14:tracePt t="51229" x="7950200" y="3598863"/>
          <p14:tracePt t="51260" x="7975600" y="3608388"/>
          <p14:tracePt t="51280" x="7983538" y="3608388"/>
          <p14:tracePt t="51295" x="7993063" y="3608388"/>
          <p14:tracePt t="51310" x="8001000" y="3616325"/>
          <p14:tracePt t="51331" x="8026400" y="3616325"/>
          <p14:tracePt t="51347" x="8034338" y="3616325"/>
          <p14:tracePt t="51364" x="8043863" y="3625850"/>
          <p14:tracePt t="51381" x="8051800" y="3625850"/>
          <p14:tracePt t="51395" x="8061325" y="3625850"/>
          <p14:tracePt t="51434" x="8069263" y="3625850"/>
          <p14:tracePt t="51457" x="8077200" y="3625850"/>
          <p14:tracePt t="51473" x="8086725" y="3625850"/>
          <p14:tracePt t="51481" x="8094663" y="3633788"/>
          <p14:tracePt t="51498" x="8102600" y="3633788"/>
          <p14:tracePt t="51505" x="8102600" y="3641725"/>
          <p14:tracePt t="51514" x="8112125" y="3641725"/>
          <p14:tracePt t="51531" x="8120063" y="3641725"/>
          <p14:tracePt t="51548" x="8129588" y="3651250"/>
          <p14:tracePt t="51562" x="8137525" y="366712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200" b="1" dirty="0" err="1">
                <a:ea typeface="ＭＳ Ｐゴシック" charset="0"/>
                <a:cs typeface="Arial" charset="0"/>
              </a:rPr>
              <a:t>mT</a:t>
            </a:r>
            <a:r>
              <a:rPr lang="en-US" sz="3200" b="1" dirty="0">
                <a:ea typeface="ＭＳ Ｐゴシック" charset="0"/>
                <a:cs typeface="Arial" charset="0"/>
              </a:rPr>
              <a:t> air mass </a:t>
            </a:r>
            <a:r>
              <a:rPr lang="en-US" sz="3200" b="1" dirty="0" smtClean="0">
                <a:ea typeface="ＭＳ Ｐゴシック" charset="0"/>
                <a:cs typeface="Arial" charset="0"/>
              </a:rPr>
              <a:t>form over topical oceans</a:t>
            </a:r>
            <a:endParaRPr lang="en-US" sz="3200" b="1" dirty="0">
              <a:ea typeface="ＭＳ Ｐゴシック" charset="0"/>
              <a:cs typeface="Arial" charset="0"/>
            </a:endParaRPr>
          </a:p>
        </p:txBody>
      </p:sp>
      <p:pic>
        <p:nvPicPr>
          <p:cNvPr id="102403" name="Picture 6" descr="jama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373380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Picture 7" descr="TRCkatrina240_N5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0"/>
          <a:stretch>
            <a:fillRect/>
          </a:stretch>
        </p:blipFill>
        <p:spPr bwMode="auto">
          <a:xfrm>
            <a:off x="4648200" y="1752600"/>
            <a:ext cx="42672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Text Box 8"/>
          <p:cNvSpPr txBox="1">
            <a:spLocks noChangeArrowheads="1"/>
          </p:cNvSpPr>
          <p:nvPr/>
        </p:nvSpPr>
        <p:spPr bwMode="auto">
          <a:xfrm>
            <a:off x="457200" y="4953000"/>
            <a:ext cx="82756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/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Warm moist air in </a:t>
            </a:r>
            <a:r>
              <a:rPr lang="en-US" sz="20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mT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air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has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A LOT of potential energy.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Why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?? 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l"/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This energy in the form of latent heat can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be released in thunderstorms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— which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sometimes organize into tropical cyclones.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60"/>
    </mc:Choice>
    <mc:Fallback xmlns="">
      <p:transition spd="slow" advTm="36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26" x="8137525" y="3702050"/>
          <p14:tracePt t="1235" x="8137525" y="3770313"/>
          <p14:tracePt t="1245" x="8137525" y="3838575"/>
          <p14:tracePt t="1268" x="8137525" y="4043363"/>
          <p14:tracePt t="1285" x="8137525" y="4179888"/>
          <p14:tracePt t="1308" x="8102600" y="4486275"/>
          <p14:tracePt t="1337" x="8043863" y="4759325"/>
          <p14:tracePt t="1342" x="8018463" y="4827588"/>
          <p14:tracePt t="1355" x="7967663" y="4989513"/>
          <p14:tracePt t="1370" x="7915275" y="5118100"/>
          <p14:tracePt t="1387" x="7821613" y="5305425"/>
          <p14:tracePt t="1407" x="7659688" y="5638800"/>
          <p14:tracePt t="1422" x="7566025" y="5808663"/>
          <p14:tracePt t="1439" x="7472363" y="5970588"/>
          <p14:tracePt t="1454" x="7421563" y="6056313"/>
          <p14:tracePt t="1470" x="7369175" y="6132513"/>
          <p14:tracePt t="1485" x="7343775" y="6167438"/>
          <p14:tracePt t="1508" x="7335838" y="6184900"/>
          <p14:tracePt t="1524" x="7327900" y="6192838"/>
          <p14:tracePt t="1540" x="7318375" y="6210300"/>
          <p14:tracePt t="1554" x="7300913" y="6210300"/>
          <p14:tracePt t="1570" x="7275513" y="6235700"/>
          <p14:tracePt t="1587" x="7232650" y="6269038"/>
          <p14:tracePt t="1608" x="7164388" y="6311900"/>
          <p14:tracePt t="1622" x="7131050" y="6337300"/>
          <p14:tracePt t="1639" x="7105650" y="6362700"/>
          <p14:tracePt t="1654" x="7080250" y="6372225"/>
          <p14:tracePt t="1670" x="7080250" y="6380163"/>
          <p14:tracePt t="1686" x="7070725" y="6380163"/>
          <p14:tracePt t="1708" x="7062788" y="6380163"/>
          <p14:tracePt t="1774" x="7070725" y="6380163"/>
          <p14:tracePt t="1781" x="7096125" y="6380163"/>
          <p14:tracePt t="1790" x="7123113" y="6380163"/>
          <p14:tracePt t="1808" x="7173913" y="6329363"/>
          <p14:tracePt t="1823" x="7250113" y="6269038"/>
          <p14:tracePt t="1840" x="7292975" y="6226175"/>
          <p14:tracePt t="1854" x="7353300" y="6175375"/>
          <p14:tracePt t="1870" x="7396163" y="6132513"/>
          <p14:tracePt t="1886" x="7446963" y="6099175"/>
          <p14:tracePt t="1909" x="7489825" y="6073775"/>
          <p14:tracePt t="1923" x="7523163" y="6064250"/>
          <p14:tracePt t="1940" x="7566025" y="6064250"/>
          <p14:tracePt t="1955" x="7599363" y="6064250"/>
          <p14:tracePt t="1986" x="7659688" y="6064250"/>
          <p14:tracePt t="1990" x="7677150" y="6064250"/>
          <p14:tracePt t="2008" x="7720013" y="6056313"/>
          <p14:tracePt t="2037" x="7796213" y="6021388"/>
          <p14:tracePt t="2054" x="7831138" y="5995988"/>
          <p14:tracePt t="2071" x="7864475" y="5970588"/>
          <p14:tracePt t="2086" x="7881938" y="5945188"/>
          <p14:tracePt t="2108" x="7899400" y="5911850"/>
          <p14:tracePt t="2124" x="7915275" y="5884863"/>
          <p14:tracePt t="2140" x="7915275" y="5859463"/>
          <p14:tracePt t="2155" x="7924800" y="5834063"/>
          <p14:tracePt t="2170" x="7932738" y="5826125"/>
          <p14:tracePt t="2187" x="7932738" y="5816600"/>
          <p14:tracePt t="2208" x="7950200" y="5808663"/>
          <p14:tracePt t="2223" x="7967663" y="5808663"/>
          <p14:tracePt t="2240" x="8001000" y="5808663"/>
          <p14:tracePt t="2255" x="8051800" y="5808663"/>
          <p14:tracePt t="2270" x="8102600" y="5808663"/>
          <p14:tracePt t="2286" x="8145463" y="5808663"/>
          <p14:tracePt t="2309" x="8170863" y="5808663"/>
          <p14:tracePt t="2324" x="8188325" y="580866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 descr="08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6"/>
          <a:stretch>
            <a:fillRect/>
          </a:stretch>
        </p:blipFill>
        <p:spPr bwMode="auto">
          <a:xfrm>
            <a:off x="101600" y="1150938"/>
            <a:ext cx="8940800" cy="4930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Winter </a:t>
            </a:r>
            <a:r>
              <a:rPr lang="en-US" sz="3200" dirty="0" err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mT</a:t>
            </a:r>
            <a:r>
              <a:rPr lang="en-US" sz="3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Pacific Air Masses</a:t>
            </a:r>
            <a:endParaRPr lang="en-US" sz="3200" dirty="0">
              <a:solidFill>
                <a:srgbClr val="FFCC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049838" y="3822700"/>
            <a:ext cx="671512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089275" y="3022600"/>
            <a:ext cx="671513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mP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392863" y="5741988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Ahrens</a:t>
            </a:r>
          </a:p>
        </p:txBody>
      </p:sp>
      <p:sp>
        <p:nvSpPr>
          <p:cNvPr id="104455" name="Text Box 8"/>
          <p:cNvSpPr txBox="1">
            <a:spLocks noChangeArrowheads="1"/>
          </p:cNvSpPr>
          <p:nvPr/>
        </p:nvSpPr>
        <p:spPr bwMode="auto">
          <a:xfrm rot="-1380000">
            <a:off x="2759075" y="3481322"/>
            <a:ext cx="2260600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sz="1800" b="1" dirty="0">
                <a:solidFill>
                  <a:srgbClr val="000000"/>
                </a:solidFill>
              </a:rPr>
              <a:t>Atmospheric River</a:t>
            </a:r>
            <a:endParaRPr lang="en-US" sz="1800" b="1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ja-JP" altLang="en-US" sz="1800" b="1" dirty="0" smtClean="0">
                <a:solidFill>
                  <a:srgbClr val="000000"/>
                </a:solidFill>
              </a:rPr>
              <a:t>“</a:t>
            </a:r>
            <a:r>
              <a:rPr lang="en-US" sz="1800" b="1" dirty="0">
                <a:solidFill>
                  <a:srgbClr val="000000"/>
                </a:solidFill>
              </a:rPr>
              <a:t>Pineapple Express</a:t>
            </a:r>
            <a:r>
              <a:rPr lang="ja-JP" altLang="en-US" sz="1800" b="1" dirty="0" smtClean="0">
                <a:solidFill>
                  <a:srgbClr val="000000"/>
                </a:solidFill>
              </a:rPr>
              <a:t>”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104456" name="Text Box 9"/>
          <p:cNvSpPr txBox="1">
            <a:spLocks noChangeArrowheads="1"/>
          </p:cNvSpPr>
          <p:nvPr/>
        </p:nvSpPr>
        <p:spPr bwMode="auto">
          <a:xfrm>
            <a:off x="139700" y="6091238"/>
            <a:ext cx="881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Can cause heavy precipitation and flooding </a:t>
            </a:r>
            <a:r>
              <a:rPr lang="en-US" b="1" dirty="0">
                <a:solidFill>
                  <a:srgbClr val="000000"/>
                </a:solidFill>
              </a:rPr>
              <a:t>along West Coast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00"/>
    </mc:Choice>
    <mc:Fallback xmlns="">
      <p:transition spd="slow" advTm="5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68" x="8180388" y="5808663"/>
          <p14:tracePt t="1577" x="8154988" y="5808663"/>
          <p14:tracePt t="1587" x="8137525" y="5808663"/>
          <p14:tracePt t="1595" x="8120063" y="5808663"/>
          <p14:tracePt t="1607" x="8094663" y="5808663"/>
          <p14:tracePt t="1621" x="8043863" y="5808663"/>
          <p14:tracePt t="1637" x="7950200" y="5800725"/>
          <p14:tracePt t="1653" x="7839075" y="5791200"/>
          <p14:tracePt t="1674" x="7608888" y="5748338"/>
          <p14:tracePt t="1690" x="7429500" y="5715000"/>
          <p14:tracePt t="1707" x="7242175" y="5681663"/>
          <p14:tracePt t="1722" x="7070725" y="5629275"/>
          <p14:tracePt t="1738" x="6918325" y="5586413"/>
          <p14:tracePt t="1754" x="6772275" y="5545138"/>
          <p14:tracePt t="1776" x="6645275" y="5510213"/>
          <p14:tracePt t="1791" x="6559550" y="5492750"/>
          <p14:tracePt t="1807" x="6473825" y="5476875"/>
          <p14:tracePt t="1822" x="6388100" y="5459413"/>
          <p14:tracePt t="1837" x="6311900" y="5449888"/>
          <p14:tracePt t="1852" x="6235700" y="5441950"/>
          <p14:tracePt t="1875" x="6107113" y="5408613"/>
          <p14:tracePt t="1891" x="6005513" y="5356225"/>
          <p14:tracePt t="1907" x="5894388" y="5297488"/>
          <p14:tracePt t="1922" x="5808663" y="5237163"/>
          <p14:tracePt t="1938" x="5748338" y="5203825"/>
          <p14:tracePt t="1953" x="5707063" y="5176838"/>
          <p14:tracePt t="1976" x="5586413" y="5118100"/>
          <p14:tracePt t="1990" x="5502275" y="5083175"/>
          <p14:tracePt t="2008" x="5381625" y="5049838"/>
          <p14:tracePt t="2021" x="5219700" y="5032375"/>
          <p14:tracePt t="2039" x="5067300" y="5032375"/>
          <p14:tracePt t="2055" x="4913313" y="5032375"/>
          <p14:tracePt t="2076" x="4768850" y="5032375"/>
          <p14:tracePt t="2091" x="4683125" y="5067300"/>
          <p14:tracePt t="2107" x="4632325" y="5100638"/>
          <p14:tracePt t="2122" x="4614863" y="5118100"/>
          <p14:tracePt t="2138" x="4605338" y="5151438"/>
          <p14:tracePt t="8115" x="4622800" y="5151438"/>
          <p14:tracePt t="8122" x="4640263" y="5151438"/>
          <p14:tracePt t="8130" x="4673600" y="5151438"/>
          <p14:tracePt t="8156" x="4768850" y="5135563"/>
          <p14:tracePt t="8180" x="4930775" y="5092700"/>
          <p14:tracePt t="8209" x="5135563" y="5006975"/>
          <p14:tracePt t="8213" x="5194300" y="4973638"/>
          <p14:tracePt t="8228" x="5322888" y="4878388"/>
          <p14:tracePt t="8242" x="5373688" y="4837113"/>
          <p14:tracePt t="8258" x="5441950" y="4776788"/>
          <p14:tracePt t="8280" x="5561013" y="4665663"/>
          <p14:tracePt t="8295" x="5613400" y="4614863"/>
          <p14:tracePt t="8309" x="5654675" y="4572000"/>
          <p14:tracePt t="8327" x="5697538" y="4538663"/>
          <p14:tracePt t="8341" x="5715000" y="4503738"/>
          <p14:tracePt t="8358" x="5748338" y="4470400"/>
          <p14:tracePt t="8381" x="5791200" y="4443413"/>
          <p14:tracePt t="8396" x="5834063" y="4418013"/>
          <p14:tracePt t="8411" x="5859463" y="4402138"/>
          <p14:tracePt t="8428" x="5937250" y="4359275"/>
          <p14:tracePt t="8442" x="5962650" y="4349750"/>
          <p14:tracePt t="8458" x="6030913" y="4316413"/>
          <p14:tracePt t="8480" x="6107113" y="4273550"/>
          <p14:tracePt t="8495" x="6142038" y="4256088"/>
          <p14:tracePt t="8510" x="6175375" y="4230688"/>
          <p14:tracePt t="8527" x="6192838" y="4213225"/>
          <p14:tracePt t="8541" x="6218238" y="4197350"/>
          <p14:tracePt t="8557" x="6226175" y="4179888"/>
          <p14:tracePt t="8581" x="6243638" y="4137025"/>
          <p14:tracePt t="8597" x="6253163" y="4102100"/>
          <p14:tracePt t="8611" x="6253163" y="4076700"/>
          <p14:tracePt t="8627" x="6253163" y="4008438"/>
          <p14:tracePt t="8643" x="6253163" y="3924300"/>
          <p14:tracePt t="8658" x="6253163" y="3856038"/>
          <p14:tracePt t="8680" x="6253163" y="3795713"/>
          <p14:tracePt t="9157" x="6253163" y="3778250"/>
          <p14:tracePt t="9165" x="6253163" y="3770313"/>
          <p14:tracePt t="9183" x="6269038" y="3744913"/>
          <p14:tracePt t="9197" x="6278563" y="3735388"/>
          <p14:tracePt t="9213" x="6286500" y="3719513"/>
          <p14:tracePt t="9229" x="6303963" y="3702050"/>
          <p14:tracePt t="9243" x="6311900" y="3694113"/>
          <p14:tracePt t="9259" x="6311900" y="3684588"/>
          <p14:tracePt t="9282" x="6319838" y="3676650"/>
          <p14:tracePt t="9312" x="6319838" y="3667125"/>
          <p14:tracePt t="9329" x="6329363" y="3667125"/>
          <p14:tracePt t="9344" x="6337300" y="3651250"/>
          <p14:tracePt t="9359" x="6362700" y="3633788"/>
          <p14:tracePt t="9383" x="6448425" y="3557588"/>
          <p14:tracePt t="9398" x="6483350" y="3514725"/>
          <p14:tracePt t="9413" x="6534150" y="3446463"/>
          <p14:tracePt t="9429" x="6584950" y="3386138"/>
          <p14:tracePt t="9443" x="6610350" y="3343275"/>
          <p14:tracePt t="9459" x="6627813" y="3327400"/>
          <p14:tracePt t="9482" x="6645275" y="3317875"/>
          <p14:tracePt t="9497" x="6645275" y="3309938"/>
          <p14:tracePt t="9536" x="6645275" y="3300413"/>
          <p14:tracePt t="9598" x="6645275" y="3292475"/>
          <p14:tracePt t="9654" x="6635750" y="3292475"/>
          <p14:tracePt t="9671" x="6627813" y="3292475"/>
          <p14:tracePt t="9687" x="6619875" y="3292475"/>
          <p14:tracePt t="9703" x="6610350" y="3292475"/>
          <p14:tracePt t="9720" x="6602413" y="3292475"/>
          <p14:tracePt t="9743" x="6592888" y="3292475"/>
          <p14:tracePt t="9783" x="6584950" y="3300413"/>
          <p14:tracePt t="9791" x="6584950" y="3309938"/>
          <p14:tracePt t="9815" x="6584950" y="3317875"/>
          <p14:tracePt t="9831" x="6577013" y="3317875"/>
          <p14:tracePt t="9839" x="6577013" y="3327400"/>
          <p14:tracePt t="9871" x="6567488" y="3335338"/>
          <p14:tracePt t="9895" x="6567488" y="3343275"/>
          <p14:tracePt t="9951" x="6559550" y="3343275"/>
          <p14:tracePt t="9984" x="6559550" y="3352800"/>
          <p14:tracePt t="10024" x="6551613" y="3360738"/>
          <p14:tracePt t="10040" x="6551613" y="3368675"/>
          <p14:tracePt t="10064" x="6542088" y="3378200"/>
          <p14:tracePt t="10136" x="6542088" y="3386138"/>
          <p14:tracePt t="10170" x="6542088" y="3395663"/>
          <p14:tracePt t="10192" x="6534150" y="3403600"/>
          <p14:tracePt t="10208" x="6534150" y="3411538"/>
          <p14:tracePt t="10264" x="6534150" y="3421063"/>
          <p14:tracePt t="14448" x="6524625" y="3421063"/>
          <p14:tracePt t="14471" x="6516688" y="3421063"/>
          <p14:tracePt t="14495" x="6508750" y="3421063"/>
          <p14:tracePt t="14503" x="6499225" y="3421063"/>
          <p14:tracePt t="14513" x="6491288" y="3421063"/>
          <p14:tracePt t="14529" x="6483350" y="3421063"/>
          <p14:tracePt t="14545" x="6465888" y="3421063"/>
          <p14:tracePt t="14561" x="6456363" y="3421063"/>
          <p14:tracePt t="14583" x="6440488" y="3421063"/>
          <p14:tracePt t="14599" x="6423025" y="3411538"/>
          <p14:tracePt t="14614" x="6405563" y="3411538"/>
          <p14:tracePt t="14628" x="6388100" y="3403600"/>
          <p14:tracePt t="14645" x="6354763" y="3378200"/>
          <p14:tracePt t="14660" x="6319838" y="3360738"/>
          <p14:tracePt t="14682" x="6269038" y="3335338"/>
          <p14:tracePt t="14697" x="6253163" y="3317875"/>
          <p14:tracePt t="14713" x="6243638" y="3309938"/>
          <p14:tracePt t="14730" x="6226175" y="3309938"/>
          <p14:tracePt t="14771" x="6226175" y="3300413"/>
          <p14:tracePt t="15201" x="6235700" y="3300413"/>
          <p14:tracePt t="15257" x="6243638" y="3300413"/>
          <p14:tracePt t="15305" x="6253163" y="3300413"/>
          <p14:tracePt t="15323" x="6261100" y="3309938"/>
          <p14:tracePt t="15331" x="6269038" y="3309938"/>
          <p14:tracePt t="15339" x="6269038" y="3317875"/>
          <p14:tracePt t="15348" x="6278563" y="3317875"/>
          <p14:tracePt t="15362" x="6278563" y="3327400"/>
          <p14:tracePt t="15383" x="6294438" y="3343275"/>
          <p14:tracePt t="15398" x="6303963" y="3343275"/>
          <p14:tracePt t="15466" x="6311900" y="3352800"/>
          <p14:tracePt t="15483" x="6319838" y="3360738"/>
          <p14:tracePt t="15491" x="6329363" y="3368675"/>
          <p14:tracePt t="15499" x="6337300" y="3386138"/>
          <p14:tracePt t="15514" x="6354763" y="3395663"/>
          <p14:tracePt t="15530" x="6388100" y="3429000"/>
          <p14:tracePt t="15547" x="6415088" y="3446463"/>
          <p14:tracePt t="15562" x="6430963" y="3462338"/>
          <p14:tracePt t="15583" x="6440488" y="3471863"/>
          <p14:tracePt t="15599" x="6448425" y="3471863"/>
          <p14:tracePt t="15614" x="6456363" y="3471863"/>
          <p14:tracePt t="15646" x="6456363" y="3479800"/>
          <p14:tracePt t="15661" x="6465888" y="3479800"/>
          <p14:tracePt t="15684" x="6473825" y="3489325"/>
          <p14:tracePt t="15699" x="6483350" y="3497263"/>
          <p14:tracePt t="15716" x="6491288" y="3505200"/>
          <p14:tracePt t="15746" x="6508750" y="3530600"/>
          <p14:tracePt t="15749" x="6508750" y="3540125"/>
          <p14:tracePt t="15783" x="6542088" y="3582988"/>
          <p14:tracePt t="15788" x="6542088" y="3590925"/>
          <p14:tracePt t="15819" x="6559550" y="3608388"/>
          <p14:tracePt t="15830" x="6559550" y="3616325"/>
          <p14:tracePt t="15891" x="6559550" y="3625850"/>
          <p14:tracePt t="15901" x="6567488" y="3625850"/>
          <p14:tracePt t="15907" x="6577013" y="3625850"/>
          <p14:tracePt t="15917" x="6577013" y="3633788"/>
          <p14:tracePt t="15931" x="6592888" y="3659188"/>
          <p14:tracePt t="15948" x="6627813" y="3702050"/>
          <p14:tracePt t="15963" x="6645275" y="3709988"/>
          <p14:tracePt t="15984" x="6678613" y="3752850"/>
          <p14:tracePt t="16000" x="6696075" y="3770313"/>
          <p14:tracePt t="16015" x="6713538" y="3778250"/>
          <p14:tracePt t="16030" x="6713538" y="3787775"/>
          <p14:tracePt t="16047" x="6721475" y="3787775"/>
          <p14:tracePt t="17748" x="6729413" y="3787775"/>
          <p14:tracePt t="17756" x="6738938" y="3787775"/>
          <p14:tracePt t="17769" x="6756400" y="3787775"/>
          <p14:tracePt t="17788" x="6781800" y="3787775"/>
          <p14:tracePt t="17803" x="6815138" y="3787775"/>
          <p14:tracePt t="17818" x="6858000" y="3787775"/>
          <p14:tracePt t="17834" x="6900863" y="3787775"/>
          <p14:tracePt t="17848" x="6943725" y="3787775"/>
          <p14:tracePt t="17864" x="6977063" y="3787775"/>
          <p14:tracePt t="17889" x="7037388" y="3787775"/>
          <p14:tracePt t="17904" x="7080250" y="3795713"/>
          <p14:tracePt t="17920" x="7105650" y="3795713"/>
          <p14:tracePt t="17934" x="7148513" y="3813175"/>
          <p14:tracePt t="17950" x="7207250" y="3846513"/>
          <p14:tracePt t="17966" x="7292975" y="3906838"/>
          <p14:tracePt t="17987" x="7343775" y="3940175"/>
          <p14:tracePt t="18003" x="7412038" y="3975100"/>
          <p14:tracePt t="18007" x="7437438" y="3992563"/>
          <p14:tracePt t="18018" x="7472363" y="4000500"/>
          <p14:tracePt t="18034" x="7515225" y="4008438"/>
          <p14:tracePt t="18049" x="7540625" y="4008438"/>
          <p14:tracePt t="18065" x="7548563" y="4008438"/>
          <p14:tracePt t="18088" x="7566025" y="4008438"/>
          <p14:tracePt t="18104" x="7573963" y="4008438"/>
          <p14:tracePt t="18135" x="7573963" y="3992563"/>
          <p14:tracePt t="18165" x="7573963" y="3983038"/>
          <p14:tracePt t="18206" x="7573963" y="3975100"/>
          <p14:tracePt t="18246" x="7573963" y="3967163"/>
          <p14:tracePt t="18278" x="7573963" y="3957638"/>
          <p14:tracePt t="18304" x="7566025" y="3957638"/>
          <p14:tracePt t="18310" x="7558088" y="3957638"/>
          <p14:tracePt t="18342" x="7548563" y="3957638"/>
          <p14:tracePt t="18383" x="7540625" y="3957638"/>
          <p14:tracePt t="18399" x="7531100" y="3957638"/>
          <p14:tracePt t="18408" x="7523163" y="3957638"/>
          <p14:tracePt t="18418" x="7515225" y="3957638"/>
          <p14:tracePt t="18434" x="7497763" y="3949700"/>
          <p14:tracePt t="18450" x="7472363" y="3940175"/>
          <p14:tracePt t="18466" x="7446963" y="3932238"/>
          <p14:tracePt t="18488" x="7421563" y="3924300"/>
          <p14:tracePt t="18505" x="7412038" y="3914775"/>
          <p14:tracePt t="18534" x="7404100" y="3906838"/>
          <p14:tracePt t="18560" x="7396163" y="3906838"/>
          <p14:tracePt t="18569" x="7396163" y="3898900"/>
          <p14:tracePt t="18589" x="7386638" y="3898900"/>
          <p14:tracePt t="18618" x="7378700" y="3881438"/>
          <p14:tracePt t="18635" x="7369175" y="3863975"/>
          <p14:tracePt t="18649" x="7361238" y="3846513"/>
          <p14:tracePt t="18665" x="7353300" y="3838575"/>
          <p14:tracePt t="18689" x="7343775" y="3821113"/>
          <p14:tracePt t="18800" x="7343775" y="3813175"/>
          <p14:tracePt t="18808" x="7343775" y="3803650"/>
          <p14:tracePt t="18824" x="7343775" y="3795713"/>
          <p14:tracePt t="18840" x="7343775" y="3787775"/>
          <p14:tracePt t="18850" x="7343775" y="3778250"/>
          <p14:tracePt t="18866" x="7343775" y="3762375"/>
          <p14:tracePt t="18888" x="7343775" y="3752850"/>
          <p14:tracePt t="18905" x="7343775" y="3744913"/>
          <p14:tracePt t="20745" x="7335838" y="3744913"/>
          <p14:tracePt t="20753" x="7318375" y="3744913"/>
          <p14:tracePt t="20768" x="7300913" y="3744913"/>
          <p14:tracePt t="20789" x="7250113" y="3744913"/>
          <p14:tracePt t="20819" x="7113588" y="3762375"/>
          <p14:tracePt t="20836" x="7027863" y="3778250"/>
          <p14:tracePt t="20851" x="6959600" y="3795713"/>
          <p14:tracePt t="20867" x="6840538" y="3813175"/>
          <p14:tracePt t="20890" x="6729413" y="3821113"/>
          <p14:tracePt t="20905" x="6592888" y="3838575"/>
          <p14:tracePt t="20921" x="6456363" y="3856038"/>
          <p14:tracePt t="20938" x="6311900" y="3863975"/>
          <p14:tracePt t="20951" x="6175375" y="3881438"/>
          <p14:tracePt t="20968" x="6048375" y="3898900"/>
          <p14:tracePt t="20989" x="5843588" y="3967163"/>
          <p14:tracePt t="21004" x="5689600" y="4033838"/>
          <p14:tracePt t="21021" x="5535613" y="4111625"/>
          <p14:tracePt t="21037" x="5365750" y="4187825"/>
          <p14:tracePt t="21054" x="5186363" y="4248150"/>
          <p14:tracePt t="21068" x="5014913" y="4306888"/>
          <p14:tracePt t="21089" x="4895850" y="4341813"/>
          <p14:tracePt t="21093" x="4827588" y="4359275"/>
          <p14:tracePt t="21104" x="4768850" y="4375150"/>
          <p14:tracePt t="21121" x="4665663" y="4392613"/>
          <p14:tracePt t="21138" x="4622800" y="4402138"/>
          <p14:tracePt t="21151" x="4597400" y="4402138"/>
          <p14:tracePt t="21420" x="4564063" y="4402138"/>
          <p14:tracePt t="21427" x="4529138" y="4402138"/>
          <p14:tracePt t="21438" x="4470400" y="4402138"/>
          <p14:tracePt t="21451" x="4402138" y="4392613"/>
          <p14:tracePt t="21468" x="4238625" y="4384675"/>
          <p14:tracePt t="21490" x="3940175" y="4384675"/>
          <p14:tracePt t="21504" x="3719513" y="4384675"/>
          <p14:tracePt t="21520" x="3497263" y="4384675"/>
          <p14:tracePt t="21537" x="3259138" y="4410075"/>
          <p14:tracePt t="21552" x="3044825" y="4410075"/>
          <p14:tracePt t="21566" x="2840038" y="4410075"/>
          <p14:tracePt t="21590" x="2533650" y="4418013"/>
          <p14:tracePt t="21607" x="2328863" y="4435475"/>
          <p14:tracePt t="21621" x="2235200" y="4443413"/>
          <p14:tracePt t="21639" x="2030413" y="4460875"/>
          <p14:tracePt t="21667" x="1654175" y="4486275"/>
          <p14:tracePt t="21671" x="1577975" y="4495800"/>
          <p14:tracePt t="21689" x="1484313" y="4495800"/>
          <p14:tracePt t="21705" x="1373188" y="4503738"/>
          <p14:tracePt t="21721" x="1312863" y="4503738"/>
          <p14:tracePt t="21738" x="1262063" y="4511675"/>
          <p14:tracePt t="21767" x="1117600" y="4546600"/>
          <p14:tracePt t="21790" x="1006475" y="4579938"/>
          <p14:tracePt t="21820" x="895350" y="4622800"/>
          <p14:tracePt t="21823" x="862013" y="4632325"/>
          <p14:tracePt t="21839" x="827088" y="4648200"/>
          <p14:tracePt t="21852" x="809625" y="4648200"/>
          <p14:tracePt t="21869" x="801688" y="4657725"/>
          <p14:tracePt t="21890" x="784225" y="4665663"/>
          <p14:tracePt t="21905" x="776288" y="4673600"/>
          <p14:tracePt t="21921" x="750888" y="4700588"/>
          <p14:tracePt t="21939" x="715963" y="4741863"/>
          <p14:tracePt t="21953" x="682625" y="4794250"/>
          <p14:tracePt t="21968" x="647700" y="4837113"/>
          <p14:tracePt t="21990" x="631825" y="4878388"/>
          <p14:tracePt t="22007" x="631825" y="4895850"/>
          <p14:tracePt t="22022" x="631825" y="4905375"/>
          <p14:tracePt t="22039" x="631825" y="4913313"/>
          <p14:tracePt t="22054" x="631825" y="4921250"/>
          <p14:tracePt t="22069" x="631825" y="4930775"/>
          <p14:tracePt t="22107" x="631825" y="4938713"/>
          <p14:tracePt t="22137" x="647700" y="4946650"/>
          <p14:tracePt t="22143" x="665163" y="4956175"/>
          <p14:tracePt t="22168" x="715963" y="4973638"/>
          <p14:tracePt t="22191" x="768350" y="4989513"/>
          <p14:tracePt t="22221" x="801688" y="5006975"/>
          <p14:tracePt t="22226" x="809625" y="5006975"/>
          <p14:tracePt t="22256" x="819150" y="5014913"/>
          <p14:tracePt t="25180" x="827088" y="5014913"/>
          <p14:tracePt t="25185" x="836613" y="5014913"/>
          <p14:tracePt t="25203" x="844550" y="5014913"/>
          <p14:tracePt t="25211" x="852488" y="5014913"/>
          <p14:tracePt t="25226" x="869950" y="5014913"/>
          <p14:tracePt t="25238" x="877888" y="5014913"/>
          <p14:tracePt t="25255" x="904875" y="5014913"/>
          <p14:tracePt t="25269" x="930275" y="5014913"/>
          <p14:tracePt t="25291" x="973138" y="5014913"/>
          <p14:tracePt t="25308" x="998538" y="5014913"/>
          <p14:tracePt t="25323" x="1023938" y="5014913"/>
          <p14:tracePt t="25339" x="1049338" y="5014913"/>
          <p14:tracePt t="25356" x="1074738" y="5014913"/>
          <p14:tracePt t="25391" x="1092200" y="5014913"/>
          <p14:tracePt t="25408" x="1109663" y="5014913"/>
          <p14:tracePt t="25450" x="1117600" y="5014913"/>
          <p14:tracePt t="25474" x="1125538" y="5014913"/>
          <p14:tracePt t="25499" x="1135063" y="5014913"/>
          <p14:tracePt t="25507" x="1143000" y="5014913"/>
          <p14:tracePt t="25514" x="1143000" y="5024438"/>
          <p14:tracePt t="25524" x="1150938" y="5024438"/>
          <p14:tracePt t="25540" x="1160463" y="5024438"/>
          <p14:tracePt t="25556" x="1160463" y="5032375"/>
          <p14:tracePt t="25627" x="1168400" y="5032375"/>
          <p14:tracePt t="25643" x="1176338" y="5032375"/>
          <p14:tracePt t="25668" x="1185863" y="5032375"/>
          <p14:tracePt t="25699" x="1193800" y="5032375"/>
          <p14:tracePt t="26245" x="1211263" y="5032375"/>
          <p14:tracePt t="26253" x="1228725" y="5032375"/>
          <p14:tracePt t="26260" x="1254125" y="5032375"/>
          <p14:tracePt t="26273" x="1271588" y="5032375"/>
          <p14:tracePt t="26292" x="1296988" y="5032375"/>
          <p14:tracePt t="26308" x="1347788" y="5032375"/>
          <p14:tracePt t="26323" x="1398588" y="5032375"/>
          <p14:tracePt t="26338" x="1458913" y="5014913"/>
          <p14:tracePt t="26355" x="1552575" y="4989513"/>
          <p14:tracePt t="26369" x="1646238" y="4964113"/>
          <p14:tracePt t="26391" x="1825625" y="4938713"/>
          <p14:tracePt t="26407" x="1952625" y="4913313"/>
          <p14:tracePt t="26423" x="2098675" y="4895850"/>
          <p14:tracePt t="26438" x="2225675" y="4870450"/>
          <p14:tracePt t="26456" x="2354263" y="4852988"/>
          <p14:tracePt t="26472" x="2422525" y="4845050"/>
          <p14:tracePt t="26492" x="2627313" y="4827588"/>
          <p14:tracePt t="26508" x="2781300" y="4810125"/>
          <p14:tracePt t="26523" x="2943225" y="4802188"/>
          <p14:tracePt t="26553" x="3259138" y="4794250"/>
          <p14:tracePt t="26558" x="3327400" y="4776788"/>
          <p14:tracePt t="26590" x="3497263" y="4776788"/>
          <p14:tracePt t="26622" x="3590925" y="4751388"/>
          <p14:tracePt t="26630" x="3598863" y="4741863"/>
          <p14:tracePt t="26640" x="3616325" y="4741863"/>
          <p14:tracePt t="26656" x="3633788" y="4725988"/>
          <p14:tracePt t="26672" x="3641725" y="4725988"/>
          <p14:tracePt t="26693" x="3676650" y="4716463"/>
          <p14:tracePt t="26709" x="3702050" y="4716463"/>
          <p14:tracePt t="26724" x="3735388" y="4716463"/>
          <p14:tracePt t="26739" x="3770313" y="4716463"/>
          <p14:tracePt t="26758" x="3803650" y="4716463"/>
          <p14:tracePt t="26772" x="3846513" y="4716463"/>
          <p14:tracePt t="26792" x="3906838" y="4691063"/>
          <p14:tracePt t="26808" x="3940175" y="4673600"/>
          <p14:tracePt t="26823" x="3967163" y="4665663"/>
          <p14:tracePt t="26839" x="3983038" y="4657725"/>
          <p14:tracePt t="26856" x="3992563" y="4657725"/>
          <p14:tracePt t="26870" x="4000500" y="4648200"/>
          <p14:tracePt t="26934" x="4000500" y="4640263"/>
          <p14:tracePt t="26943" x="4000500" y="4632325"/>
          <p14:tracePt t="27015" x="4000500" y="4622800"/>
          <p14:tracePt t="27087" x="4000500" y="4614863"/>
          <p14:tracePt t="27168" x="4000500" y="4605338"/>
          <p14:tracePt t="27183" x="4000500" y="4597400"/>
          <p14:tracePt t="27199" x="4000500" y="4589463"/>
          <p14:tracePt t="27215" x="3992563" y="4579938"/>
          <p14:tracePt t="27241" x="3992563" y="4572000"/>
          <p14:tracePt t="27247" x="3992563" y="4564063"/>
          <p14:tracePt t="27280" x="3983038" y="4564063"/>
          <p14:tracePt t="27319" x="3975100" y="4564063"/>
          <p14:tracePt t="28483" x="3967163" y="4564063"/>
          <p14:tracePt t="28490" x="3957638" y="4554538"/>
          <p14:tracePt t="28499" x="3940175" y="4546600"/>
          <p14:tracePt t="28523" x="3898900" y="4521200"/>
          <p14:tracePt t="28540" x="3871913" y="4503738"/>
          <p14:tracePt t="28556" x="3863975" y="4495800"/>
          <p14:tracePt t="28572" x="3846513" y="4478338"/>
          <p14:tracePt t="28594" x="3838575" y="4478338"/>
          <p14:tracePt t="28626" x="3830638" y="4470400"/>
          <p14:tracePt t="28641" x="3813175" y="4470400"/>
          <p14:tracePt t="28657" x="3803650" y="4470400"/>
          <p14:tracePt t="28673" x="3795713" y="4470400"/>
          <p14:tracePt t="28693" x="3778250" y="4470400"/>
          <p14:tracePt t="28709" x="3762375" y="4470400"/>
          <p14:tracePt t="28726" x="3752850" y="4470400"/>
          <p14:tracePt t="28741" x="3735388" y="4470400"/>
          <p14:tracePt t="28757" x="3719513" y="4470400"/>
          <p14:tracePt t="28773" x="3709988" y="4470400"/>
          <p14:tracePt t="28797" x="3694113" y="4470400"/>
          <p14:tracePt t="28810" x="3684588" y="4470400"/>
          <p14:tracePt t="28840" x="3676650" y="4470400"/>
          <p14:tracePt t="28857" x="3667125" y="4470400"/>
          <p14:tracePt t="28876" x="3659188" y="4478338"/>
          <p14:tracePt t="28900" x="3659188" y="4486275"/>
          <p14:tracePt t="28910" x="3651250" y="4486275"/>
          <p14:tracePt t="28948" x="3641725" y="4486275"/>
          <p14:tracePt t="28972" x="3641725" y="4495800"/>
          <p14:tracePt t="28988" x="3633788" y="4495800"/>
          <p14:tracePt t="29013" x="3625850" y="4495800"/>
          <p14:tracePt t="29021" x="3625850" y="4503738"/>
          <p14:tracePt t="29044" x="3616325" y="4503738"/>
          <p14:tracePt t="29060" x="3608388" y="4511675"/>
          <p14:tracePt t="29084" x="3598863" y="4511675"/>
          <p14:tracePt t="29092" x="3598863" y="4521200"/>
          <p14:tracePt t="29100" x="3590925" y="4521200"/>
          <p14:tracePt t="29116" x="3590925" y="4529138"/>
          <p14:tracePt t="29165" x="3582988" y="4529138"/>
          <p14:tracePt t="29181" x="3573463" y="4529138"/>
          <p14:tracePt t="29199" x="3565525" y="4529138"/>
          <p14:tracePt t="29226" x="3557588" y="4538663"/>
          <p14:tracePt t="29230" x="3548063" y="4538663"/>
          <p14:tracePt t="29257" x="3540125" y="4538663"/>
          <p14:tracePt t="29277" x="3530600" y="4538663"/>
          <p14:tracePt t="29295" x="3522663" y="4538663"/>
          <p14:tracePt t="29311" x="3514725" y="4538663"/>
          <p14:tracePt t="29327" x="3505200" y="4538663"/>
          <p14:tracePt t="29343" x="3497263" y="4538663"/>
          <p14:tracePt t="29358" x="3489325" y="4538663"/>
          <p14:tracePt t="29375" x="3479800" y="4538663"/>
          <p14:tracePt t="29399" x="3471863" y="4538663"/>
          <p14:tracePt t="30238" x="3462338" y="4538663"/>
          <p14:tracePt t="30247" x="3454400" y="4538663"/>
          <p14:tracePt t="30262" x="3421063" y="4538663"/>
          <p14:tracePt t="30275" x="3411538" y="4538663"/>
          <p14:tracePt t="30297" x="3360738" y="4538663"/>
          <p14:tracePt t="30310" x="3317875" y="4538663"/>
          <p14:tracePt t="30327" x="3284538" y="4538663"/>
          <p14:tracePt t="30341" x="3267075" y="4538663"/>
          <p14:tracePt t="30357" x="3249613" y="4538663"/>
          <p14:tracePt t="30372" x="3232150" y="4538663"/>
          <p14:tracePt t="30397" x="3206750" y="4538663"/>
          <p14:tracePt t="30412" x="3181350" y="4538663"/>
          <p14:tracePt t="30429" x="3138488" y="4538663"/>
          <p14:tracePt t="30446" x="3095625" y="4538663"/>
          <p14:tracePt t="30459" x="3070225" y="4538663"/>
          <p14:tracePt t="30476" x="3027363" y="4538663"/>
          <p14:tracePt t="30496" x="2968625" y="4554538"/>
          <p14:tracePt t="30511" x="2943225" y="4564063"/>
          <p14:tracePt t="30528" x="2908300" y="4579938"/>
          <p14:tracePt t="30542" x="2890838" y="4579938"/>
          <p14:tracePt t="30558" x="2849563" y="4597400"/>
          <p14:tracePt t="30574" x="2806700" y="4605338"/>
          <p14:tracePt t="30597" x="2746375" y="4622800"/>
          <p14:tracePt t="30612" x="2720975" y="4632325"/>
          <p14:tracePt t="30627" x="2670175" y="4648200"/>
          <p14:tracePt t="30643" x="2635250" y="4673600"/>
          <p14:tracePt t="30647" x="2619375" y="4683125"/>
          <p14:tracePt t="30658" x="2601913" y="4691063"/>
          <p14:tracePt t="30675" x="2566988" y="4716463"/>
          <p14:tracePt t="30697" x="2524125" y="4741863"/>
          <p14:tracePt t="30712" x="2508250" y="4751388"/>
          <p14:tracePt t="30727" x="2482850" y="4768850"/>
          <p14:tracePt t="30743" x="2465388" y="4776788"/>
          <p14:tracePt t="30759" x="2447925" y="4794250"/>
          <p14:tracePt t="30777" x="2439988" y="4810125"/>
          <p14:tracePt t="30798" x="2422525" y="4819650"/>
          <p14:tracePt t="30812" x="2405063" y="4837113"/>
          <p14:tracePt t="30828" x="2379663" y="4852988"/>
          <p14:tracePt t="30844" x="2354263" y="4878388"/>
          <p14:tracePt t="30873" x="2235200" y="4930775"/>
          <p14:tracePt t="30896" x="2149475" y="4981575"/>
          <p14:tracePt t="30927" x="2012950" y="5057775"/>
          <p14:tracePt t="30943" x="1970088" y="5083175"/>
          <p14:tracePt t="30958" x="1876425" y="5135563"/>
          <p14:tracePt t="30975" x="1790700" y="5168900"/>
          <p14:tracePt t="30998" x="1689100" y="5211763"/>
          <p14:tracePt t="31012" x="1585913" y="5245100"/>
          <p14:tracePt t="31029" x="1484313" y="5280025"/>
          <p14:tracePt t="31043" x="1416050" y="5313363"/>
          <p14:tracePt t="31058" x="1312863" y="5330825"/>
          <p14:tracePt t="31075" x="1244600" y="5365750"/>
          <p14:tracePt t="31097" x="1117600" y="5408613"/>
          <p14:tracePt t="31112" x="1041400" y="5459413"/>
          <p14:tracePt t="31128" x="989013" y="5492750"/>
          <p14:tracePt t="31143" x="920750" y="5535613"/>
          <p14:tracePt t="31159" x="877888" y="5570538"/>
          <p14:tracePt t="31175" x="836613" y="5595938"/>
          <p14:tracePt t="31198" x="809625" y="5613400"/>
          <p14:tracePt t="31213" x="793750" y="5621338"/>
          <p14:tracePt t="31243" x="768350" y="5621338"/>
          <p14:tracePt t="31247" x="758825" y="5621338"/>
          <p14:tracePt t="31274" x="741363" y="5621338"/>
          <p14:tracePt t="31279" x="733425" y="5603875"/>
          <p14:tracePt t="31298" x="725488" y="5578475"/>
          <p14:tracePt t="31327" x="725488" y="5527675"/>
          <p14:tracePt t="33533" x="715963" y="5527675"/>
          <p14:tracePt t="34845" x="725488" y="5527675"/>
          <p14:tracePt t="34852" x="733425" y="5527675"/>
          <p14:tracePt t="34870" x="741363" y="5527675"/>
          <p14:tracePt t="34884" x="750888" y="5527675"/>
          <p14:tracePt t="34956" x="758825" y="5527675"/>
          <p14:tracePt t="34968" x="768350" y="5527675"/>
          <p14:tracePt t="34982" x="776288" y="5527675"/>
          <p14:tracePt t="35013" x="784225" y="5527675"/>
          <p14:tracePt t="35366" x="793750" y="5527675"/>
          <p14:tracePt t="35382" x="801688" y="5527675"/>
          <p14:tracePt t="35462" x="809625" y="5527675"/>
          <p14:tracePt t="35567" x="819150" y="5527675"/>
          <p14:tracePt t="35672" x="827088" y="5527675"/>
          <p14:tracePt t="35689" x="836613" y="5535613"/>
          <p14:tracePt t="35719" x="844550" y="5535613"/>
          <p14:tracePt t="35791" x="852488" y="5535613"/>
          <p14:tracePt t="35807" x="862013" y="5535613"/>
          <p14:tracePt t="35817" x="869950" y="5535613"/>
          <p14:tracePt t="35834" x="877888" y="5545138"/>
          <p14:tracePt t="35850" x="887413" y="5545138"/>
          <p14:tracePt t="37156" x="912813" y="5545138"/>
          <p14:tracePt t="37165" x="930275" y="5545138"/>
          <p14:tracePt t="37172" x="955675" y="5545138"/>
          <p14:tracePt t="37182" x="998538" y="5545138"/>
          <p14:tracePt t="37202" x="1049338" y="5545138"/>
          <p14:tracePt t="37216" x="1109663" y="5545138"/>
          <p14:tracePt t="37232" x="1160463" y="5545138"/>
          <p14:tracePt t="37248" x="1203325" y="5535613"/>
          <p14:tracePt t="37264" x="1244600" y="5527675"/>
          <p14:tracePt t="37279" x="1271588" y="5518150"/>
          <p14:tracePt t="37301" x="1312863" y="5518150"/>
          <p14:tracePt t="37317" x="1339850" y="5518150"/>
          <p14:tracePt t="37332" x="1365250" y="5518150"/>
          <p14:tracePt t="37348" x="1390650" y="5518150"/>
          <p14:tracePt t="37364" x="1416050" y="5518150"/>
          <p14:tracePt t="37379" x="1433513" y="5518150"/>
          <p14:tracePt t="37401" x="1466850" y="5518150"/>
          <p14:tracePt t="37418" x="1484313" y="5518150"/>
          <p14:tracePt t="37432" x="1501775" y="5518150"/>
          <p14:tracePt t="37448" x="1517650" y="5518150"/>
          <p14:tracePt t="37464" x="1527175" y="5518150"/>
          <p14:tracePt t="37479" x="1535113" y="5518150"/>
          <p14:tracePt t="37502" x="1552575" y="5510213"/>
          <p14:tracePt t="37517" x="1560513" y="5510213"/>
          <p14:tracePt t="37533" x="1577975" y="5502275"/>
          <p14:tracePt t="37549" x="1595438" y="5492750"/>
          <p14:tracePt t="37580" x="1620838" y="5476875"/>
          <p14:tracePt t="37601" x="1638300" y="5459413"/>
          <p14:tracePt t="37617" x="1654175" y="5449888"/>
          <p14:tracePt t="37631" x="1671638" y="5434013"/>
          <p14:tracePt t="37647" x="1689100" y="5416550"/>
          <p14:tracePt t="37663" x="1706563" y="5399088"/>
          <p14:tracePt t="37679" x="1722438" y="5381625"/>
          <p14:tracePt t="37702" x="1739900" y="5365750"/>
          <p14:tracePt t="37718" x="1757363" y="5356225"/>
          <p14:tracePt t="37734" x="1774825" y="5348288"/>
          <p14:tracePt t="37749" x="1782763" y="5330825"/>
          <p14:tracePt t="37765" x="1800225" y="5322888"/>
          <p14:tracePt t="37768" x="1816100" y="5313363"/>
          <p14:tracePt t="37801" x="1858963" y="5280025"/>
          <p14:tracePt t="37806" x="1876425" y="5280025"/>
          <p14:tracePt t="37831" x="1911350" y="5262563"/>
          <p14:tracePt t="37848" x="1919288" y="5254625"/>
          <p14:tracePt t="37864" x="1944688" y="5245100"/>
          <p14:tracePt t="37879" x="1970088" y="5245100"/>
          <p14:tracePt t="37903" x="1987550" y="5237163"/>
          <p14:tracePt t="37919" x="2005013" y="5237163"/>
          <p14:tracePt t="37962" x="2030413" y="5219700"/>
          <p14:tracePt t="38000" x="2047875" y="5211763"/>
          <p14:tracePt t="38032" x="2063750" y="5203825"/>
          <p14:tracePt t="38048" x="2073275" y="5194300"/>
          <p14:tracePt t="38065" x="2089150" y="5186363"/>
          <p14:tracePt t="38080" x="2116138" y="5186363"/>
          <p14:tracePt t="38102" x="2141538" y="5176838"/>
          <p14:tracePt t="38117" x="2157413" y="5168900"/>
          <p14:tracePt t="38133" x="2184400" y="5160963"/>
          <p14:tracePt t="38150" x="2200275" y="5151438"/>
          <p14:tracePt t="38163" x="2225675" y="5143500"/>
          <p14:tracePt t="38179" x="2252663" y="5135563"/>
          <p14:tracePt t="38201" x="2293938" y="5126038"/>
          <p14:tracePt t="38217" x="2319338" y="5118100"/>
          <p14:tracePt t="38232" x="2346325" y="5110163"/>
          <p14:tracePt t="38248" x="2371725" y="5100638"/>
          <p14:tracePt t="38264" x="2379663" y="5092700"/>
          <p14:tracePt t="38280" x="2387600" y="5083175"/>
          <p14:tracePt t="38302" x="2397125" y="5075238"/>
          <p14:tracePt t="38318" x="2405063" y="5067300"/>
          <p14:tracePt t="38334" x="2414588" y="5067300"/>
          <p14:tracePt t="38363" x="2422525" y="5067300"/>
          <p14:tracePt t="41625" x="2422525" y="4946650"/>
          <p14:tracePt t="41632" x="2387600" y="4878388"/>
          <p14:tracePt t="41640" x="2371725" y="4819650"/>
          <p14:tracePt t="41650" x="2346325" y="4768850"/>
          <p14:tracePt t="41666" x="2311400" y="4700588"/>
          <p14:tracePt t="41682" x="2303463" y="4657725"/>
          <p14:tracePt t="41707" x="2286000" y="4597400"/>
          <p14:tracePt t="41720" x="2278063" y="4572000"/>
          <p14:tracePt t="41736" x="2260600" y="4538663"/>
          <p14:tracePt t="41751" x="2252663" y="4511675"/>
          <p14:tracePt t="41780" x="2209800" y="4478338"/>
          <p14:tracePt t="41804" x="2157413" y="4460875"/>
          <p14:tracePt t="41819" x="2098675" y="4443413"/>
          <p14:tracePt t="41835" x="2012950" y="4418013"/>
          <p14:tracePt t="41851" x="1884363" y="4392613"/>
          <p14:tracePt t="41882" x="1595438" y="4367213"/>
          <p14:tracePt t="41904" x="1476375" y="4367213"/>
          <p14:tracePt t="41934" x="1373188" y="4375150"/>
          <p14:tracePt t="41939" x="1347788" y="4392613"/>
          <p14:tracePt t="41952" x="1339850" y="4392613"/>
          <p14:tracePt t="41967" x="1330325" y="4410075"/>
          <p14:tracePt t="41982" x="1322388" y="4435475"/>
          <p14:tracePt t="42005" x="1322388" y="4511675"/>
          <p14:tracePt t="42020" x="1322388" y="4614863"/>
          <p14:tracePt t="42035" x="1322388" y="4776788"/>
          <p14:tracePt t="42050" x="1322388" y="4852988"/>
          <p14:tracePt t="42066" x="1322388" y="5168900"/>
          <p14:tracePt t="42082" x="1312863" y="5381625"/>
          <p14:tracePt t="42106" x="1312863" y="5570538"/>
          <p14:tracePt t="42120" x="1312863" y="5672138"/>
          <p14:tracePt t="42136" x="1312863" y="5765800"/>
          <p14:tracePt t="42150" x="1312863" y="5808663"/>
          <p14:tracePt t="42166" x="1312863" y="5834063"/>
          <p14:tracePt t="42182" x="1312863" y="5868988"/>
          <p14:tracePt t="42205" x="1312863" y="5945188"/>
          <p14:tracePt t="42220" x="1312863" y="5988050"/>
          <p14:tracePt t="42236" x="1312863" y="6013450"/>
          <p14:tracePt t="42251" x="1279525" y="6073775"/>
          <p14:tracePt t="42267" x="1254125" y="6089650"/>
          <p14:tracePt t="42283" x="1236663" y="6089650"/>
          <p14:tracePt t="42305" x="1219200" y="6089650"/>
          <p14:tracePt t="42320" x="1193800" y="6089650"/>
          <p14:tracePt t="42323" x="1176338" y="6089650"/>
          <p14:tracePt t="42338" x="1168400" y="6081713"/>
          <p14:tracePt t="42351" x="1150938" y="6064250"/>
          <p14:tracePt t="42366" x="1125538" y="6056313"/>
          <p14:tracePt t="42381" x="1092200" y="6030913"/>
          <p14:tracePt t="42405" x="1049338" y="5995988"/>
          <p14:tracePt t="42421" x="1031875" y="5980113"/>
          <p14:tracePt t="42436" x="998538" y="5937250"/>
          <p14:tracePt t="42466" x="963613" y="5911850"/>
          <p14:tracePt t="42470" x="955675" y="5894388"/>
          <p14:tracePt t="42503" x="912813" y="5859463"/>
          <p14:tracePt t="42511" x="904875" y="5843588"/>
          <p14:tracePt t="42535" x="844550" y="5775325"/>
          <p14:tracePt t="42540" x="809625" y="5740400"/>
          <p14:tracePt t="42552" x="801688" y="5732463"/>
          <p14:tracePt t="42582" x="715963" y="5654675"/>
          <p14:tracePt t="42604" x="682625" y="5613400"/>
          <p14:tracePt t="42622" x="673100" y="5595938"/>
          <p14:tracePt t="42640" x="673100" y="5578475"/>
          <p14:tracePt t="42683" x="673100" y="5561013"/>
          <p14:tracePt t="42687" x="673100" y="5553075"/>
          <p14:tracePt t="42704" x="708025" y="5492750"/>
          <p14:tracePt t="42737" x="776288" y="5297488"/>
          <p14:tracePt t="42740" x="801688" y="5245100"/>
          <p14:tracePt t="42752" x="819150" y="5186363"/>
          <p14:tracePt t="42767" x="869950" y="5057775"/>
          <p14:tracePt t="42782" x="930275" y="4938713"/>
          <p14:tracePt t="42807" x="1014413" y="4810125"/>
          <p14:tracePt t="42820" x="1031875" y="4794250"/>
          <p14:tracePt t="42824" x="1049338" y="4776788"/>
          <p14:tracePt t="42841" x="1109663" y="4733925"/>
          <p14:tracePt t="42852" x="1160463" y="4700588"/>
          <p14:tracePt t="42869" x="1193800" y="4673600"/>
          <p14:tracePt t="42884" x="1244600" y="4657725"/>
          <p14:tracePt t="42905" x="1287463" y="4640263"/>
          <p14:tracePt t="42921" x="1330325" y="4622800"/>
          <p14:tracePt t="42936" x="1398588" y="4614863"/>
          <p14:tracePt t="42951" x="1466850" y="4614863"/>
          <p14:tracePt t="42966" x="1552575" y="4614863"/>
          <p14:tracePt t="42982" x="1628775" y="4614863"/>
          <p14:tracePt t="43008" x="1747838" y="4614863"/>
          <p14:tracePt t="43022" x="1782763" y="4614863"/>
          <p14:tracePt t="43037" x="1843088" y="4614863"/>
          <p14:tracePt t="43052" x="1911350" y="4614863"/>
          <p14:tracePt t="43069" x="1979613" y="4614863"/>
          <p14:tracePt t="43083" x="2073275" y="4614863"/>
          <p14:tracePt t="43106" x="2225675" y="4614863"/>
          <p14:tracePt t="43121" x="2336800" y="4648200"/>
          <p14:tracePt t="43138" x="2439988" y="4683125"/>
          <p14:tracePt t="43166" x="2601913" y="4716463"/>
          <p14:tracePt t="43205" x="2771775" y="4716463"/>
          <p14:tracePt t="43238" x="2865438" y="4691063"/>
          <p14:tracePt t="43252" x="2882900" y="4683125"/>
          <p14:tracePt t="43268" x="2925763" y="4657725"/>
          <p14:tracePt t="43285" x="2959100" y="4640263"/>
          <p14:tracePt t="43309" x="3011488" y="4614863"/>
          <p14:tracePt t="43321" x="3044825" y="4597400"/>
          <p14:tracePt t="43337" x="3079750" y="4579938"/>
          <p14:tracePt t="43352" x="3113088" y="4564063"/>
          <p14:tracePt t="43368" x="3148013" y="4546600"/>
          <p14:tracePt t="43383" x="3190875" y="4546600"/>
          <p14:tracePt t="43406" x="3267075" y="4546600"/>
          <p14:tracePt t="43422" x="3317875" y="4546600"/>
          <p14:tracePt t="43440" x="3378200" y="4546600"/>
          <p14:tracePt t="43454" x="3403600" y="4538663"/>
          <p14:tracePt t="43482" x="3497263" y="4511675"/>
          <p14:tracePt t="43487" x="3522663" y="4495800"/>
          <p14:tracePt t="43505" x="3573463" y="4478338"/>
          <p14:tracePt t="43522" x="3608388" y="4452938"/>
          <p14:tracePt t="43539" x="3651250" y="4418013"/>
          <p14:tracePt t="43552" x="3676650" y="4392613"/>
          <p14:tracePt t="43583" x="3752850" y="4341813"/>
          <p14:tracePt t="43607" x="3821113" y="4324350"/>
          <p14:tracePt t="43639" x="3914775" y="4298950"/>
          <p14:tracePt t="43654" x="3940175" y="4291013"/>
          <p14:tracePt t="43669" x="3992563" y="4273550"/>
          <p14:tracePt t="43685" x="4033838" y="4238625"/>
          <p14:tracePt t="43707" x="4094163" y="4162425"/>
          <p14:tracePt t="43722" x="4119563" y="4111625"/>
          <p14:tracePt t="43737" x="4144963" y="4060825"/>
          <p14:tracePt t="43753" x="4170363" y="4017963"/>
          <p14:tracePt t="43768" x="4187825" y="3983038"/>
          <p14:tracePt t="43784" x="4197350" y="3957638"/>
          <p14:tracePt t="43807" x="4213225" y="3932238"/>
          <p14:tracePt t="43822" x="4222750" y="3924300"/>
          <p14:tracePt t="43826" x="4230688" y="3924300"/>
          <p14:tracePt t="43840" x="4230688" y="3914775"/>
          <p14:tracePt t="43853" x="4256088" y="3914775"/>
          <p14:tracePt t="43869" x="4281488" y="3898900"/>
          <p14:tracePt t="43884" x="4306888" y="3889375"/>
          <p14:tracePt t="43906" x="4333875" y="3871913"/>
          <p14:tracePt t="43922" x="4349750" y="3863975"/>
          <p14:tracePt t="43938" x="4359275" y="3856038"/>
          <p14:tracePt t="43953" x="4375150" y="3846513"/>
          <p14:tracePt t="43969" x="4375150" y="3830638"/>
          <p14:tracePt t="43985" x="4384675" y="3821113"/>
          <p14:tracePt t="44008" x="4392613" y="3803650"/>
          <p14:tracePt t="44022" x="4392613" y="3795713"/>
          <p14:tracePt t="44038" x="4402138" y="3787775"/>
          <p14:tracePt t="44053" x="4418013" y="3787775"/>
          <p14:tracePt t="44068" x="4443413" y="3770313"/>
          <p14:tracePt t="44084" x="4470400" y="3762375"/>
          <p14:tracePt t="44106" x="4511675" y="3744913"/>
          <p14:tracePt t="44122" x="4538663" y="3744913"/>
          <p14:tracePt t="44140" x="4564063" y="3735388"/>
          <p14:tracePt t="44154" x="4589463" y="3727450"/>
          <p14:tracePt t="44169" x="4605338" y="3709988"/>
          <p14:tracePt t="44185" x="4614863" y="3702050"/>
          <p14:tracePt t="48619" x="4622800" y="3702050"/>
          <p14:tracePt t="48723" x="4614863" y="3702050"/>
          <p14:tracePt t="48763" x="4614863" y="3709988"/>
          <p14:tracePt t="48771" x="4614863" y="3719513"/>
          <p14:tracePt t="48805" x="4605338" y="3719513"/>
          <p14:tracePt t="48827" x="4597400" y="3719513"/>
          <p14:tracePt t="48835" x="4589463" y="3719513"/>
          <p14:tracePt t="48851" x="4579938" y="3719513"/>
          <p14:tracePt t="48867" x="4572000" y="3719513"/>
          <p14:tracePt t="48883" x="4564063" y="3719513"/>
          <p14:tracePt t="48893" x="4564063" y="3709988"/>
          <p14:tracePt t="48910" x="4564063" y="3702050"/>
          <p14:tracePt t="50240" x="4564063" y="3676650"/>
          <p14:tracePt t="50247" x="4546600" y="3659188"/>
          <p14:tracePt t="50258" x="4529138" y="3633788"/>
          <p14:tracePt t="50288" x="4384675" y="3479800"/>
          <p14:tracePt t="50312" x="4316413" y="3411538"/>
          <p14:tracePt t="50340" x="4187825" y="3300413"/>
          <p14:tracePt t="50345" x="4137025" y="3267075"/>
          <p14:tracePt t="50359" x="4094163" y="3232150"/>
          <p14:tracePt t="50373" x="4025900" y="3181350"/>
          <p14:tracePt t="50390" x="3932238" y="3105150"/>
          <p14:tracePt t="50410" x="3778250" y="2986088"/>
          <p14:tracePt t="50427" x="3659188" y="2882900"/>
          <p14:tracePt t="50441" x="3530600" y="2797175"/>
          <p14:tracePt t="50459" x="3462338" y="2738438"/>
          <p14:tracePt t="50475" x="3395663" y="2687638"/>
          <p14:tracePt t="50491" x="3335338" y="2644775"/>
          <p14:tracePt t="50511" x="3292475" y="2619375"/>
          <p14:tracePt t="50528" x="3249613" y="2584450"/>
          <p14:tracePt t="50543" x="3206750" y="2566988"/>
          <p14:tracePt t="50560" x="3181350" y="2559050"/>
          <p14:tracePt t="50574" x="3148013" y="2551113"/>
          <p14:tracePt t="50590" x="3130550" y="2551113"/>
          <p14:tracePt t="50611" x="3122613" y="2551113"/>
          <p14:tracePt t="50721" x="3130550" y="2551113"/>
          <p14:tracePt t="50730" x="3130550" y="2559050"/>
          <p14:tracePt t="50739" x="3138488" y="2559050"/>
          <p14:tracePt t="50747" x="3148013" y="2566988"/>
          <p14:tracePt t="50760" x="3148013" y="2576513"/>
          <p14:tracePt t="50773" x="3163888" y="2592388"/>
          <p14:tracePt t="50789" x="3181350" y="2609850"/>
          <p14:tracePt t="50812" x="3198813" y="2652713"/>
          <p14:tracePt t="50827" x="3216275" y="2687638"/>
          <p14:tracePt t="50843" x="3241675" y="2738438"/>
          <p14:tracePt t="50859" x="3275013" y="2789238"/>
          <p14:tracePt t="50875" x="3317875" y="2840038"/>
          <p14:tracePt t="50891" x="3360738" y="2890838"/>
          <p14:tracePt t="50913" x="3395663" y="2925763"/>
          <p14:tracePt t="50928" x="3411538" y="2951163"/>
          <p14:tracePt t="50943" x="3429000" y="2968625"/>
          <p14:tracePt t="50958" x="3436938" y="2976563"/>
          <p14:tracePt t="50962" x="3446463" y="2986088"/>
          <p14:tracePt t="51012" x="3454400" y="2986088"/>
          <p14:tracePt t="51410" x="3471863" y="2986088"/>
          <p14:tracePt t="51419" x="3489325" y="3001963"/>
          <p14:tracePt t="51444" x="3530600" y="3036888"/>
          <p14:tracePt t="51461" x="3573463" y="3062288"/>
          <p14:tracePt t="51475" x="3590925" y="3079750"/>
          <p14:tracePt t="51491" x="3616325" y="3095625"/>
          <p14:tracePt t="51513" x="3651250" y="3113088"/>
          <p14:tracePt t="51527" x="3659188" y="3122613"/>
          <p14:tracePt t="51543" x="3676650" y="3122613"/>
          <p14:tracePt t="51560" x="3684588" y="3122613"/>
          <p14:tracePt t="51575" x="3694113" y="3122613"/>
          <p14:tracePt t="51592" x="3702050" y="3130550"/>
          <p14:tracePt t="51612" x="3727450" y="3148013"/>
          <p14:tracePt t="51629" x="3770313" y="3173413"/>
          <p14:tracePt t="51644" x="3795713" y="3198813"/>
          <p14:tracePt t="51660" x="3906838" y="3275013"/>
          <p14:tracePt t="51675" x="3949700" y="3292475"/>
          <p14:tracePt t="51691" x="4025900" y="3352800"/>
          <p14:tracePt t="51712" x="4162425" y="3436938"/>
          <p14:tracePt t="51728" x="4238625" y="3479800"/>
          <p14:tracePt t="51744" x="4291013" y="3505200"/>
          <p14:tracePt t="51759" x="4384675" y="3573463"/>
          <p14:tracePt t="51774" x="4452938" y="3633788"/>
          <p14:tracePt t="51791" x="4538663" y="3702050"/>
          <p14:tracePt t="51814" x="4640263" y="3795713"/>
          <p14:tracePt t="51829" x="4794250" y="3924300"/>
          <p14:tracePt t="51845" x="4895850" y="4008438"/>
          <p14:tracePt t="51860" x="4938713" y="4051300"/>
          <p14:tracePt t="51875" x="5006975" y="4094163"/>
          <p14:tracePt t="51891" x="5075238" y="4162425"/>
          <p14:tracePt t="51912" x="5203825" y="4248150"/>
          <p14:tracePt t="51928" x="5272088" y="4316413"/>
          <p14:tracePt t="51943" x="5356225" y="4375150"/>
          <p14:tracePt t="51958" x="5424488" y="4443413"/>
          <p14:tracePt t="51975" x="5476875" y="4486275"/>
          <p14:tracePt t="51990" x="5527675" y="4538663"/>
          <p14:tracePt t="52014" x="5586413" y="4579938"/>
          <p14:tracePt t="52029" x="5603875" y="4597400"/>
          <p14:tracePt t="52044" x="5629275" y="4614863"/>
          <p14:tracePt t="52061" x="5654675" y="4640263"/>
          <p14:tracePt t="52074" x="5672138" y="4648200"/>
          <p14:tracePt t="52110" x="5689600" y="4665663"/>
          <p14:tracePt t="52286" x="5689600" y="4657725"/>
          <p14:tracePt t="52302" x="5681663" y="4640263"/>
          <p14:tracePt t="52312" x="5672138" y="4632325"/>
          <p14:tracePt t="52328" x="5654675" y="4605338"/>
          <p14:tracePt t="52359" x="5621338" y="4589463"/>
          <p14:tracePt t="52391" x="5603875" y="4564063"/>
          <p14:tracePt t="52412" x="5586413" y="4564063"/>
          <p14:tracePt t="52441" x="5570538" y="4554538"/>
          <p14:tracePt t="52446" x="5561013" y="4554538"/>
          <p14:tracePt t="52510" x="5553075" y="4554538"/>
          <p14:tracePt t="52550" x="5545138" y="4546600"/>
          <p14:tracePt t="52574" x="5535613" y="4546600"/>
          <p14:tracePt t="52582" x="5527675" y="454660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63" y="609600"/>
            <a:ext cx="8027987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Creation of </a:t>
            </a:r>
            <a:r>
              <a:rPr lang="en-US" sz="3600" dirty="0" err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cT</a:t>
            </a:r>
            <a:r>
              <a:rPr lang="en-US" sz="36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Air Mass</a:t>
            </a:r>
          </a:p>
        </p:txBody>
      </p:sp>
      <p:pic>
        <p:nvPicPr>
          <p:cNvPr id="106499" name="Picture 3" descr="~AUT00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0"/>
          <a:stretch>
            <a:fillRect/>
          </a:stretch>
        </p:blipFill>
        <p:spPr bwMode="auto">
          <a:xfrm>
            <a:off x="385763" y="2225675"/>
            <a:ext cx="8415337" cy="26257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7235825" y="4519613"/>
            <a:ext cx="1550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Williams p24</a:t>
            </a:r>
          </a:p>
        </p:txBody>
      </p:sp>
      <p:sp>
        <p:nvSpPr>
          <p:cNvPr id="106501" name="TextBox 4"/>
          <p:cNvSpPr txBox="1">
            <a:spLocks noChangeArrowheads="1"/>
          </p:cNvSpPr>
          <p:nvPr/>
        </p:nvSpPr>
        <p:spPr bwMode="auto">
          <a:xfrm>
            <a:off x="676806" y="5164140"/>
            <a:ext cx="785759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dirty="0" err="1">
                <a:solidFill>
                  <a:srgbClr val="000000"/>
                </a:solidFill>
              </a:rPr>
              <a:t>cT</a:t>
            </a:r>
            <a:r>
              <a:rPr lang="en-US" sz="2800" dirty="0">
                <a:solidFill>
                  <a:srgbClr val="000000"/>
                </a:solidFill>
              </a:rPr>
              <a:t> air forms in the interior of continents </a:t>
            </a:r>
            <a:r>
              <a:rPr lang="en-US" sz="2800" dirty="0" smtClean="0">
                <a:solidFill>
                  <a:srgbClr val="000000"/>
                </a:solidFill>
              </a:rPr>
              <a:t>over deserts.</a:t>
            </a:r>
          </a:p>
          <a:p>
            <a:pPr algn="l"/>
            <a:r>
              <a:rPr lang="en-US" sz="2800" dirty="0" smtClean="0">
                <a:solidFill>
                  <a:srgbClr val="000000"/>
                </a:solidFill>
              </a:rPr>
              <a:t>The </a:t>
            </a:r>
            <a:r>
              <a:rPr lang="en-US" sz="2800" dirty="0" err="1" smtClean="0">
                <a:solidFill>
                  <a:srgbClr val="000000"/>
                </a:solidFill>
              </a:rPr>
              <a:t>Chihuahuan</a:t>
            </a:r>
            <a:r>
              <a:rPr lang="en-US" sz="2800" dirty="0" smtClean="0">
                <a:solidFill>
                  <a:srgbClr val="000000"/>
                </a:solidFill>
              </a:rPr>
              <a:t>/Mojave/Sonoran Desert regions are the source of </a:t>
            </a:r>
            <a:r>
              <a:rPr lang="en-US" sz="2800" dirty="0" err="1" smtClean="0">
                <a:solidFill>
                  <a:srgbClr val="000000"/>
                </a:solidFill>
              </a:rPr>
              <a:t>cT</a:t>
            </a:r>
            <a:r>
              <a:rPr lang="en-US" sz="2800" dirty="0" smtClean="0">
                <a:solidFill>
                  <a:srgbClr val="000000"/>
                </a:solidFill>
              </a:rPr>
              <a:t> air masses that affect North America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08"/>
    </mc:Choice>
    <mc:Fallback xmlns="">
      <p:transition spd="slow" advTm="33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98" x="5510213" y="4554538"/>
          <p14:tracePt t="1506" x="5502275" y="4564063"/>
          <p14:tracePt t="1519" x="5484813" y="4579938"/>
          <p14:tracePt t="1551" x="5416550" y="4640263"/>
          <p14:tracePt t="1566" x="5373688" y="4673600"/>
          <p14:tracePt t="1582" x="5330825" y="4716463"/>
          <p14:tracePt t="1598" x="5287963" y="4768850"/>
          <p14:tracePt t="1620" x="5229225" y="4827588"/>
          <p14:tracePt t="1635" x="5186363" y="4862513"/>
          <p14:tracePt t="1652" x="5143500" y="4895850"/>
          <p14:tracePt t="1667" x="5100638" y="4930775"/>
          <p14:tracePt t="1682" x="5049838" y="4956175"/>
          <p14:tracePt t="1698" x="5006975" y="4981575"/>
          <p14:tracePt t="1720" x="4964113" y="4999038"/>
          <p14:tracePt t="1735" x="4938713" y="5024438"/>
          <p14:tracePt t="1751" x="4913313" y="5032375"/>
          <p14:tracePt t="1766" x="4887913" y="5049838"/>
          <p14:tracePt t="1788" x="4862513" y="5067300"/>
          <p14:tracePt t="1801" x="4845050" y="5083175"/>
          <p14:tracePt t="1820" x="4819650" y="5110163"/>
          <p14:tracePt t="1836" x="4810125" y="5126038"/>
          <p14:tracePt t="1851" x="4802188" y="5135563"/>
          <p14:tracePt t="1867" x="4776788" y="5151438"/>
          <p14:tracePt t="1882" x="4768850" y="5160963"/>
          <p14:tracePt t="1899" x="4716463" y="5176838"/>
          <p14:tracePt t="1920" x="4665663" y="5186363"/>
          <p14:tracePt t="1935" x="4622800" y="5194300"/>
          <p14:tracePt t="1951" x="4554538" y="5203825"/>
          <p14:tracePt t="1966" x="4503738" y="5211763"/>
          <p14:tracePt t="1981" x="4427538" y="5229225"/>
          <p14:tracePt t="1997" x="4333875" y="5237163"/>
          <p14:tracePt t="2020" x="4187825" y="5245100"/>
          <p14:tracePt t="2035" x="4102100" y="5254625"/>
          <p14:tracePt t="2052" x="4008438" y="5254625"/>
          <p14:tracePt t="2067" x="3932238" y="5254625"/>
          <p14:tracePt t="2069" x="3906838" y="5254625"/>
          <p14:tracePt t="2098" x="3770313" y="5237163"/>
          <p14:tracePt t="2102" x="3744913" y="5229225"/>
          <p14:tracePt t="2121" x="3719513" y="5219700"/>
          <p14:tracePt t="2664" x="3694113" y="5219700"/>
          <p14:tracePt t="2669" x="3659188" y="5219700"/>
          <p14:tracePt t="2698" x="3505200" y="5219700"/>
          <p14:tracePt t="2703" x="3454400" y="5219700"/>
          <p14:tracePt t="2721" x="3300413" y="5219700"/>
          <p14:tracePt t="2750" x="2900363" y="5262563"/>
          <p14:tracePt t="2767" x="2695575" y="5313363"/>
          <p14:tracePt t="2783" x="2498725" y="5365750"/>
          <p14:tracePt t="2799" x="2336800" y="5416550"/>
          <p14:tracePt t="2822" x="2184400" y="5449888"/>
          <p14:tracePt t="2837" x="2038350" y="5476875"/>
          <p14:tracePt t="2852" x="1911350" y="5492750"/>
          <p14:tracePt t="2867" x="1800225" y="5510213"/>
          <p14:tracePt t="2883" x="1681163" y="5535613"/>
          <p14:tracePt t="2899" x="1560513" y="5561013"/>
          <p14:tracePt t="2920" x="1408113" y="5595938"/>
          <p14:tracePt t="2936" x="1304925" y="5613400"/>
          <p14:tracePt t="2952" x="1211263" y="5621338"/>
          <p14:tracePt t="2967" x="1143000" y="5629275"/>
          <p14:tracePt t="2983" x="1066800" y="5629275"/>
          <p14:tracePt t="2999" x="1041400" y="5629275"/>
          <p14:tracePt t="3024" x="904875" y="5629275"/>
          <p14:tracePt t="3037" x="877888" y="5629275"/>
          <p14:tracePt t="3051" x="809625" y="5638800"/>
          <p14:tracePt t="3067" x="750888" y="5638800"/>
          <p14:tracePt t="3083" x="665163" y="5638800"/>
          <p14:tracePt t="3099" x="596900" y="5638800"/>
          <p14:tracePt t="3121" x="469900" y="5586413"/>
          <p14:tracePt t="3136" x="366713" y="5545138"/>
          <p14:tracePt t="3152" x="280988" y="5527675"/>
          <p14:tracePt t="3168" x="187325" y="5510213"/>
          <p14:tracePt t="3184" x="119063" y="5510213"/>
          <p14:tracePt t="3199" x="60325" y="5510213"/>
          <p14:tracePt t="3225" x="7938" y="5510213"/>
          <p14:tracePt t="3238" x="0" y="5510213"/>
          <p14:tracePt t="3600" x="0" y="5492750"/>
          <p14:tracePt t="3608" x="7938" y="5492750"/>
          <p14:tracePt t="3624" x="25400" y="5484813"/>
          <p14:tracePt t="3652" x="42863" y="5476875"/>
          <p14:tracePt t="3680" x="50800" y="5467350"/>
          <p14:tracePt t="3707" x="50800" y="5459413"/>
          <p14:tracePt t="3875" x="60325" y="5459413"/>
          <p14:tracePt t="3888" x="68263" y="5459413"/>
          <p14:tracePt t="3907" x="76200" y="5459413"/>
          <p14:tracePt t="3923" x="85725" y="5459413"/>
          <p14:tracePt t="3953" x="93663" y="5459413"/>
          <p14:tracePt t="3970" x="101600" y="5459413"/>
          <p14:tracePt t="3986" x="111125" y="5459413"/>
          <p14:tracePt t="3994" x="119063" y="5459413"/>
          <p14:tracePt t="4009" x="128588" y="5459413"/>
          <p14:tracePt t="4024" x="136525" y="5459413"/>
          <p14:tracePt t="4038" x="161925" y="5459413"/>
          <p14:tracePt t="4053" x="179388" y="5459413"/>
          <p14:tracePt t="4067" x="204788" y="5449888"/>
          <p14:tracePt t="4083" x="222250" y="5434013"/>
          <p14:tracePt t="4100" x="230188" y="5416550"/>
          <p14:tracePt t="4124" x="238125" y="5399088"/>
          <p14:tracePt t="4126" x="247650" y="5391150"/>
          <p14:tracePt t="4141" x="255588" y="5381625"/>
          <p14:tracePt t="4154" x="265113" y="5381625"/>
          <p14:tracePt t="4173" x="265113" y="5373688"/>
          <p14:tracePt t="4199" x="273050" y="5365750"/>
          <p14:tracePt t="4204" x="273050" y="5356225"/>
          <p14:tracePt t="4223" x="273050" y="5348288"/>
          <p14:tracePt t="4238" x="273050" y="5330825"/>
          <p14:tracePt t="4267" x="280988" y="5322888"/>
          <p14:tracePt t="17783" x="306388" y="5322888"/>
          <p14:tracePt t="17791" x="341313" y="5348288"/>
          <p14:tracePt t="17803" x="374650" y="5365750"/>
          <p14:tracePt t="17826" x="554038" y="5449888"/>
          <p14:tracePt t="17843" x="682625" y="5502275"/>
          <p14:tracePt t="17858" x="827088" y="5553075"/>
          <p14:tracePt t="17874" x="955675" y="5595938"/>
          <p14:tracePt t="17888" x="1041400" y="5621338"/>
          <p14:tracePt t="17904" x="1143000" y="5646738"/>
          <p14:tracePt t="17927" x="1219200" y="5664200"/>
          <p14:tracePt t="17942" x="1279525" y="5681663"/>
          <p14:tracePt t="17958" x="1355725" y="5715000"/>
          <p14:tracePt t="17971" x="1433513" y="5748338"/>
          <p14:tracePt t="17988" x="1535113" y="5808663"/>
          <p14:tracePt t="18004" x="1628775" y="5868988"/>
          <p14:tracePt t="18025" x="1774825" y="5962650"/>
          <p14:tracePt t="18043" x="1858963" y="6021388"/>
          <p14:tracePt t="18059" x="1952625" y="6073775"/>
          <p14:tracePt t="18088" x="2157413" y="6184900"/>
          <p14:tracePt t="18125" x="2319338" y="6269038"/>
          <p14:tracePt t="18129" x="2362200" y="6286500"/>
          <p14:tracePt t="18156" x="2447925" y="6303963"/>
          <p14:tracePt t="18162" x="2473325" y="6311900"/>
          <p14:tracePt t="18173" x="2498725" y="6311900"/>
          <p14:tracePt t="18189" x="2551113" y="6311900"/>
          <p14:tracePt t="18204" x="2635250" y="6311900"/>
          <p14:tracePt t="18226" x="2763838" y="6337300"/>
          <p14:tracePt t="18243" x="2882900" y="6372225"/>
          <p14:tracePt t="18260" x="2986088" y="6397625"/>
          <p14:tracePt t="18289" x="3155950" y="6423025"/>
          <p14:tracePt t="18326" x="3173413" y="6423025"/>
          <p14:tracePt t="20246" x="3163888" y="6423025"/>
          <p14:tracePt t="20254" x="3138488" y="6423025"/>
          <p14:tracePt t="20263" x="3113088" y="6423025"/>
          <p14:tracePt t="20288" x="3019425" y="6423025"/>
          <p14:tracePt t="20305" x="2959100" y="6423025"/>
          <p14:tracePt t="20328" x="2874963" y="6388100"/>
          <p14:tracePt t="20358" x="2720975" y="6354763"/>
          <p14:tracePt t="20366" x="2687638" y="6346825"/>
          <p14:tracePt t="20377" x="2635250" y="6337300"/>
          <p14:tracePt t="20392" x="2533650" y="6303963"/>
          <p14:tracePt t="20408" x="2414588" y="6261100"/>
          <p14:tracePt t="20427" x="2293938" y="6210300"/>
          <p14:tracePt t="20443" x="2217738" y="6175375"/>
          <p14:tracePt t="20459" x="2116138" y="6142038"/>
          <p14:tracePt t="20475" x="1995488" y="6099175"/>
          <p14:tracePt t="20491" x="1901825" y="6073775"/>
          <p14:tracePt t="20506" x="1774825" y="6038850"/>
          <p14:tracePt t="20527" x="1595438" y="5988050"/>
          <p14:tracePt t="20544" x="1509713" y="5962650"/>
          <p14:tracePt t="20560" x="1423988" y="5927725"/>
          <p14:tracePt t="20576" x="1347788" y="5902325"/>
          <p14:tracePt t="20592" x="1271588" y="5876925"/>
          <p14:tracePt t="20608" x="1244600" y="5868988"/>
          <p14:tracePt t="20627" x="1143000" y="5843588"/>
          <p14:tracePt t="20643" x="1082675" y="5843588"/>
          <p14:tracePt t="20658" x="1023938" y="5834063"/>
          <p14:tracePt t="20675" x="955675" y="5826125"/>
          <p14:tracePt t="20692" x="912813" y="5816600"/>
          <p14:tracePt t="20705" x="877888" y="5816600"/>
          <p14:tracePt t="20728" x="827088" y="5808663"/>
          <p14:tracePt t="20745" x="801688" y="5800725"/>
          <p14:tracePt t="20761" x="768350" y="5800725"/>
          <p14:tracePt t="20775" x="758825" y="5800725"/>
          <p14:tracePt t="20793" x="715963" y="5800725"/>
          <p14:tracePt t="20809" x="690563" y="5800725"/>
          <p14:tracePt t="20828" x="665163" y="5800725"/>
          <p14:tracePt t="20844" x="647700" y="5800725"/>
          <p14:tracePt t="20860" x="631825" y="5800725"/>
          <p14:tracePt t="20875" x="614363" y="5808663"/>
          <p14:tracePt t="20891" x="604838" y="5816600"/>
          <p14:tracePt t="20906" x="596900" y="5816600"/>
          <p14:tracePt t="20929" x="588963" y="5826125"/>
          <p14:tracePt t="21131" x="596900" y="5834063"/>
          <p14:tracePt t="21137" x="604838" y="5834063"/>
          <p14:tracePt t="21152" x="614363" y="5843588"/>
          <p14:tracePt t="21185" x="622300" y="5843588"/>
          <p14:tracePt t="21225" x="631825" y="5843588"/>
          <p14:tracePt t="21259" x="639763" y="5843588"/>
          <p14:tracePt t="21297" x="647700" y="5843588"/>
          <p14:tracePt t="21323" x="657225" y="5843588"/>
          <p14:tracePt t="21337" x="665163" y="5843588"/>
          <p14:tracePt t="21347" x="673100" y="5843588"/>
          <p14:tracePt t="21362" x="682625" y="5843588"/>
          <p14:tracePt t="21377" x="690563" y="5843588"/>
          <p14:tracePt t="21395" x="700088" y="5843588"/>
          <p14:tracePt t="21427" x="715963" y="5843588"/>
          <p14:tracePt t="21461" x="725488" y="5843588"/>
          <p14:tracePt t="21477" x="733425" y="5843588"/>
          <p14:tracePt t="21483" x="741363" y="5843588"/>
          <p14:tracePt t="21494" x="741363" y="5834063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3600" kern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cT air can produce record heat</a:t>
            </a:r>
            <a:endParaRPr lang="en-US" sz="3600" kern="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5" descr="~AUT00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752600"/>
            <a:ext cx="5284787" cy="45291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715000" y="59436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Ahrens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828800" y="59436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000000"/>
                </a:solidFill>
              </a:rPr>
              <a:t>29-30 Jun 1990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43113" y="1820863"/>
            <a:ext cx="50593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Record Heat over Western U.S.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72"/>
    </mc:Choice>
    <mc:Fallback xmlns="">
      <p:transition spd="slow" advTm="40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732" x="460375" y="5118100"/>
          <p14:tracePt t="27155" x="477838" y="5118100"/>
          <p14:tracePt t="27165" x="503238" y="5118100"/>
          <p14:tracePt t="27180" x="554038" y="5135563"/>
          <p14:tracePt t="27196" x="614363" y="5160963"/>
          <p14:tracePt t="27212" x="673100" y="5168900"/>
          <p14:tracePt t="27229" x="725488" y="5194300"/>
          <p14:tracePt t="27245" x="776288" y="5211763"/>
          <p14:tracePt t="27267" x="801688" y="5219700"/>
          <p14:tracePt t="27281" x="827088" y="5237163"/>
          <p14:tracePt t="27298" x="836613" y="5237163"/>
          <p14:tracePt t="27312" x="844550" y="5237163"/>
          <p14:tracePt t="27316" x="852488" y="5237163"/>
          <p14:tracePt t="27327" x="869950" y="5237163"/>
          <p14:tracePt t="27344" x="904875" y="5237163"/>
          <p14:tracePt t="27366" x="989013" y="5237163"/>
          <p14:tracePt t="27381" x="1066800" y="5237163"/>
          <p14:tracePt t="27397" x="1160463" y="5237163"/>
          <p14:tracePt t="27413" x="1279525" y="5237163"/>
          <p14:tracePt t="27429" x="1433513" y="5245100"/>
          <p14:tracePt t="27445" x="1527175" y="5262563"/>
          <p14:tracePt t="27465" x="1628775" y="5262563"/>
          <p14:tracePt t="27481" x="1697038" y="5262563"/>
          <p14:tracePt t="27497" x="1747838" y="5262563"/>
          <p14:tracePt t="27512" x="1808163" y="5262563"/>
          <p14:tracePt t="27528" x="1911350" y="5272088"/>
          <p14:tracePt t="27544" x="2030413" y="5287963"/>
          <p14:tracePt t="27566" x="2260600" y="5373688"/>
          <p14:tracePt t="27581" x="2414588" y="5441950"/>
          <p14:tracePt t="27598" x="2551113" y="5492750"/>
          <p14:tracePt t="27613" x="2687638" y="5527675"/>
          <p14:tracePt t="27629" x="2806700" y="5545138"/>
          <p14:tracePt t="27646" x="2951163" y="5545138"/>
          <p14:tracePt t="27665" x="3095625" y="5545138"/>
          <p14:tracePt t="27681" x="3292475" y="5502275"/>
          <p14:tracePt t="27697" x="3489325" y="5459413"/>
          <p14:tracePt t="27712" x="3684588" y="5424488"/>
          <p14:tracePt t="27742" x="3924300" y="5391150"/>
          <p14:tracePt t="27767" x="4008438" y="5373688"/>
          <p14:tracePt t="27795" x="4033838" y="5365750"/>
          <p14:tracePt t="27799" x="4043363" y="5365750"/>
          <p14:tracePt t="27813" x="4051300" y="5365750"/>
          <p14:tracePt t="27829" x="4060825" y="5365750"/>
          <p14:tracePt t="27846" x="4086225" y="5365750"/>
          <p14:tracePt t="27865" x="4102100" y="5365750"/>
          <p14:tracePt t="27880" x="4111625" y="5365750"/>
          <p14:tracePt t="27912" x="4111625" y="5340350"/>
          <p14:tracePt t="27927" x="4111625" y="5280025"/>
          <p14:tracePt t="27943" x="4068763" y="5194300"/>
          <p14:tracePt t="27968" x="4000500" y="5110163"/>
          <p14:tracePt t="27982" x="3967163" y="5075238"/>
          <p14:tracePt t="27999" x="3957638" y="5057775"/>
          <p14:tracePt t="28013" x="3949700" y="5057775"/>
          <p14:tracePt t="28028" x="3940175" y="5049838"/>
          <p14:tracePt t="28045" x="3924300" y="5049838"/>
          <p14:tracePt t="28066" x="3889375" y="5049838"/>
          <p14:tracePt t="28081" x="3838575" y="5057775"/>
          <p14:tracePt t="28097" x="3727450" y="5110163"/>
          <p14:tracePt t="28112" x="3590925" y="5143500"/>
          <p14:tracePt t="28127" x="3446463" y="5186363"/>
          <p14:tracePt t="28145" x="3335338" y="5203825"/>
          <p14:tracePt t="28167" x="3173413" y="5211763"/>
          <p14:tracePt t="28183" x="3113088" y="5211763"/>
          <p14:tracePt t="28198" x="3095625" y="5211763"/>
          <p14:tracePt t="28213" x="3070225" y="5211763"/>
          <p14:tracePt t="28242" x="3054350" y="5211763"/>
          <p14:tracePt t="28278" x="3044825" y="5211763"/>
          <p14:tracePt t="28295" x="3027363" y="5211763"/>
          <p14:tracePt t="28304" x="3011488" y="5211763"/>
          <p14:tracePt t="28312" x="2976563" y="5211763"/>
          <p14:tracePt t="28343" x="2865438" y="5245100"/>
          <p14:tracePt t="28351" x="2832100" y="5245100"/>
          <p14:tracePt t="28368" x="2771775" y="5262563"/>
          <p14:tracePt t="28396" x="2738438" y="5272088"/>
          <p14:tracePt t="28401" x="2728913" y="5272088"/>
          <p14:tracePt t="28447" x="2746375" y="5272088"/>
          <p14:tracePt t="28455" x="2781300" y="5272088"/>
          <p14:tracePt t="28466" x="2814638" y="5272088"/>
          <p14:tracePt t="28481" x="2882900" y="5272088"/>
          <p14:tracePt t="28497" x="2951163" y="5272088"/>
          <p14:tracePt t="28512" x="2994025" y="5272088"/>
          <p14:tracePt t="28528" x="3027363" y="5272088"/>
          <p14:tracePt t="28544" x="3044825" y="5272088"/>
          <p14:tracePt t="28567" x="3062288" y="5272088"/>
          <p14:tracePt t="28582" x="3070225" y="5272088"/>
          <p14:tracePt t="28598" x="3087688" y="5272088"/>
          <p14:tracePt t="28613" x="3095625" y="5262563"/>
          <p14:tracePt t="28642" x="3113088" y="5262563"/>
          <p14:tracePt t="28648" x="3113088" y="5254625"/>
          <p14:tracePt t="28667" x="3122613" y="5245100"/>
          <p14:tracePt t="28682" x="3138488" y="5245100"/>
          <p14:tracePt t="28697" x="3148013" y="5237163"/>
          <p14:tracePt t="28713" x="3163888" y="5229225"/>
          <p14:tracePt t="28743" x="3173413" y="5229225"/>
          <p14:tracePt t="28767" x="3181350" y="5219700"/>
          <p14:tracePt t="28798" x="3198813" y="5219700"/>
          <p14:tracePt t="28813" x="3206750" y="5211763"/>
          <p14:tracePt t="28832" x="3206750" y="5203825"/>
          <p14:tracePt t="28846" x="3206750" y="5194300"/>
          <p14:tracePt t="28865" x="3206750" y="5186363"/>
          <p14:tracePt t="28881" x="3206750" y="5176838"/>
          <p14:tracePt t="28897" x="3206750" y="5160963"/>
          <p14:tracePt t="28913" x="3206750" y="5151438"/>
          <p14:tracePt t="28953" x="3206750" y="5143500"/>
          <p14:tracePt t="28992" x="3206750" y="5135563"/>
          <p14:tracePt t="29008" x="3216275" y="5126038"/>
          <p14:tracePt t="29035" x="3216275" y="5118100"/>
          <p14:tracePt t="29048" x="3216275" y="5110163"/>
          <p14:tracePt t="29080" x="3216275" y="5100638"/>
          <p14:tracePt t="29814" x="3206750" y="5100638"/>
          <p14:tracePt t="29823" x="3181350" y="5100638"/>
          <p14:tracePt t="29832" x="3130550" y="5100638"/>
          <p14:tracePt t="29846" x="3070225" y="5100638"/>
          <p14:tracePt t="29865" x="2840038" y="5110163"/>
          <p14:tracePt t="29882" x="2652713" y="5126038"/>
          <p14:tracePt t="29898" x="2414588" y="5160963"/>
          <p14:tracePt t="29912" x="2124075" y="5229225"/>
          <p14:tracePt t="29928" x="1936750" y="5262563"/>
          <p14:tracePt t="29944" x="1689100" y="5322888"/>
          <p14:tracePt t="29968" x="1279525" y="5391150"/>
          <p14:tracePt t="29982" x="1143000" y="5424488"/>
          <p14:tracePt t="29998" x="887413" y="5467350"/>
          <p14:tracePt t="30013" x="571500" y="5518150"/>
          <p14:tracePt t="30043" x="128588" y="5578475"/>
          <p14:tracePt t="30047" x="76200" y="5586413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3200"/>
            <a:ext cx="7772400" cy="868363"/>
          </a:xfrm>
        </p:spPr>
        <p:txBody>
          <a:bodyPr/>
          <a:lstStyle/>
          <a:p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Great Plains Dust Bowl: Mid-1930s</a:t>
            </a:r>
            <a:b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Prolonged </a:t>
            </a: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persistence of </a:t>
            </a:r>
            <a:r>
              <a:rPr lang="en-US" sz="3200" dirty="0" err="1">
                <a:latin typeface="Times New Roman" charset="0"/>
                <a:ea typeface="ＭＳ Ｐゴシック" charset="0"/>
                <a:cs typeface="ＭＳ Ｐゴシック" charset="0"/>
              </a:rPr>
              <a:t>cT</a:t>
            </a:r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 air</a:t>
            </a:r>
          </a:p>
        </p:txBody>
      </p:sp>
      <p:pic>
        <p:nvPicPr>
          <p:cNvPr id="112643" name="Picture 3" descr="fi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5714" r="4762" b="4762"/>
          <a:stretch>
            <a:fillRect/>
          </a:stretch>
        </p:blipFill>
        <p:spPr bwMode="auto">
          <a:xfrm>
            <a:off x="4953000" y="1371600"/>
            <a:ext cx="34290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4" name="Picture 4" descr="Historic NWS Image - wea014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81000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5" name="Picture 5" descr="dust_bowl_portrai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2" t="6349" r="9911" b="4762"/>
          <a:stretch>
            <a:fillRect/>
          </a:stretch>
        </p:blipFill>
        <p:spPr bwMode="auto">
          <a:xfrm>
            <a:off x="1600200" y="4038600"/>
            <a:ext cx="17573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6" name="Picture 6" descr="dust%20bowl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36576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469" y="1439335"/>
            <a:ext cx="3838715" cy="250613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12"/>
    </mc:Choice>
    <mc:Fallback xmlns="">
      <p:transition spd="slow" advTm="30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503" b="1408"/>
          <a:stretch/>
        </p:blipFill>
        <p:spPr>
          <a:xfrm>
            <a:off x="4439253" y="1920240"/>
            <a:ext cx="3632200" cy="41605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977900"/>
            <a:ext cx="7388062" cy="4114800"/>
          </a:xfrm>
        </p:spPr>
        <p:txBody>
          <a:bodyPr/>
          <a:lstStyle/>
          <a:p>
            <a:pPr marL="457200" indent="-457200">
              <a:spcBef>
                <a:spcPts val="672"/>
              </a:spcBef>
              <a:buNone/>
            </a:pPr>
            <a:r>
              <a:rPr lang="en-US" sz="2400" dirty="0" smtClean="0">
                <a:latin typeface="Calibri"/>
                <a:cs typeface="Calibri"/>
              </a:rPr>
              <a:t>Arizona experienced </a:t>
            </a:r>
            <a:r>
              <a:rPr lang="en-US" sz="2400" dirty="0">
                <a:latin typeface="Calibri"/>
                <a:cs typeface="Calibri"/>
              </a:rPr>
              <a:t>a change of air </a:t>
            </a:r>
            <a:r>
              <a:rPr lang="en-US" sz="2400" dirty="0" smtClean="0">
                <a:latin typeface="Calibri"/>
                <a:cs typeface="Calibri"/>
              </a:rPr>
              <a:t>masses from ___ air that is shown on the map to </a:t>
            </a:r>
            <a:r>
              <a:rPr lang="en-US" sz="2400" dirty="0">
                <a:latin typeface="Calibri"/>
                <a:cs typeface="Calibri"/>
              </a:rPr>
              <a:t>___ </a:t>
            </a:r>
            <a:r>
              <a:rPr lang="en-US" sz="2400" dirty="0" smtClean="0">
                <a:latin typeface="Calibri"/>
                <a:cs typeface="Calibri"/>
              </a:rPr>
              <a:t>air the following day.</a:t>
            </a:r>
          </a:p>
          <a:p>
            <a:pPr marL="457200" indent="-457200">
              <a:spcBef>
                <a:spcPts val="672"/>
              </a:spcBef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latin typeface="Calibri"/>
                <a:cs typeface="Calibri"/>
              </a:rPr>
              <a:t>mT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mP</a:t>
            </a:r>
            <a:endParaRPr lang="en-US" sz="2400" dirty="0" smtClean="0"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latin typeface="Calibri"/>
                <a:cs typeface="Calibri"/>
              </a:rPr>
              <a:t>cT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cP</a:t>
            </a:r>
            <a:endParaRPr lang="en-US" sz="2400" dirty="0" smtClean="0"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latin typeface="Calibri"/>
                <a:cs typeface="Calibri"/>
              </a:rPr>
              <a:t>cP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mT</a:t>
            </a:r>
            <a:endParaRPr lang="en-US" sz="2400" dirty="0" smtClean="0"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latin typeface="Calibri"/>
                <a:cs typeface="Calibri"/>
              </a:rPr>
              <a:t>mP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cP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5917" y="6062135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2014/09/27 11:00 am MST</a:t>
            </a: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9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149"/>
    </mc:Choice>
    <mc:Fallback xmlns="">
      <p:transition xmlns:p14="http://schemas.microsoft.com/office/powerpoint/2010/main" spd="slow" advTm="59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503" b="1408"/>
          <a:stretch/>
        </p:blipFill>
        <p:spPr>
          <a:xfrm>
            <a:off x="4439253" y="1920240"/>
            <a:ext cx="3632200" cy="41605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977900"/>
            <a:ext cx="7388062" cy="4114800"/>
          </a:xfrm>
        </p:spPr>
        <p:txBody>
          <a:bodyPr/>
          <a:lstStyle/>
          <a:p>
            <a:pPr marL="457200" indent="-457200">
              <a:spcBef>
                <a:spcPts val="672"/>
              </a:spcBef>
              <a:buNone/>
            </a:pPr>
            <a:r>
              <a:rPr lang="en-US" sz="2400" dirty="0" smtClean="0">
                <a:latin typeface="Calibri"/>
                <a:cs typeface="Calibri"/>
              </a:rPr>
              <a:t>Arizona experienced </a:t>
            </a:r>
            <a:r>
              <a:rPr lang="en-US" sz="2400" dirty="0">
                <a:latin typeface="Calibri"/>
                <a:cs typeface="Calibri"/>
              </a:rPr>
              <a:t>a change of air </a:t>
            </a:r>
            <a:r>
              <a:rPr lang="en-US" sz="2400" dirty="0" smtClean="0">
                <a:latin typeface="Calibri"/>
                <a:cs typeface="Calibri"/>
              </a:rPr>
              <a:t>masses from ___ air that is shown on the map to </a:t>
            </a:r>
            <a:r>
              <a:rPr lang="en-US" sz="2400" dirty="0">
                <a:latin typeface="Calibri"/>
                <a:cs typeface="Calibri"/>
              </a:rPr>
              <a:t>___ </a:t>
            </a:r>
            <a:r>
              <a:rPr lang="en-US" sz="2400" dirty="0" smtClean="0">
                <a:latin typeface="Calibri"/>
                <a:cs typeface="Calibri"/>
              </a:rPr>
              <a:t>air the following day.</a:t>
            </a:r>
          </a:p>
          <a:p>
            <a:pPr marL="457200" indent="-457200">
              <a:spcBef>
                <a:spcPts val="672"/>
              </a:spcBef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solidFill>
                  <a:srgbClr val="FF0000"/>
                </a:solidFill>
                <a:latin typeface="Calibri"/>
                <a:cs typeface="Calibri"/>
              </a:rPr>
              <a:t>mT</a:t>
            </a:r>
            <a:r>
              <a:rPr lang="en-US" sz="2400" dirty="0" smtClean="0">
                <a:solidFill>
                  <a:srgbClr val="FF0000"/>
                </a:solidFill>
                <a:latin typeface="Calibri"/>
                <a:cs typeface="Calibri"/>
              </a:rPr>
              <a:t> to </a:t>
            </a:r>
            <a:r>
              <a:rPr lang="en-US" sz="2400" dirty="0" err="1" smtClean="0">
                <a:solidFill>
                  <a:srgbClr val="FF0000"/>
                </a:solidFill>
                <a:latin typeface="Calibri"/>
                <a:cs typeface="Calibri"/>
              </a:rPr>
              <a:t>mP</a:t>
            </a:r>
            <a:endParaRPr lang="en-US" sz="2400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to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cP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cP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to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mT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mP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to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cP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5916" y="6062135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2014/09/27 11:00 am MST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92121" y="3820306"/>
            <a:ext cx="8945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</a:rPr>
              <a:t>mT</a:t>
            </a:r>
            <a:endParaRPr lang="en-US" sz="32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6491" y="3181461"/>
            <a:ext cx="8945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lang="en-US" sz="3200" b="1" dirty="0" err="1" smtClean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</a:rPr>
              <a:t>P</a:t>
            </a:r>
            <a:endParaRPr lang="en-US" sz="3200" b="1" dirty="0">
              <a:solidFill>
                <a:srgbClr val="0000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2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729"/>
    </mc:Choice>
    <mc:Fallback xmlns="">
      <p:transition xmlns:p14="http://schemas.microsoft.com/office/powerpoint/2010/main" spd="slow" advTm="64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0809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auto">
          <a:xfrm>
            <a:off x="-101600" y="17463"/>
            <a:ext cx="9367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 Box 1028"/>
          <p:cNvSpPr txBox="1">
            <a:spLocks noChangeArrowheads="1"/>
          </p:cNvSpPr>
          <p:nvPr/>
        </p:nvSpPr>
        <p:spPr bwMode="auto">
          <a:xfrm>
            <a:off x="6629400" y="6523038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b="1" dirty="0"/>
              <a:t>Ahrens</a:t>
            </a:r>
          </a:p>
        </p:txBody>
      </p:sp>
      <p:sp>
        <p:nvSpPr>
          <p:cNvPr id="118789" name="Text Box 1029"/>
          <p:cNvSpPr txBox="1">
            <a:spLocks noChangeArrowheads="1"/>
          </p:cNvSpPr>
          <p:nvPr/>
        </p:nvSpPr>
        <p:spPr bwMode="auto">
          <a:xfrm>
            <a:off x="838200" y="65532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17 Apr 1976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97470" y="5281082"/>
            <a:ext cx="3759197" cy="8309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/>
              <a:t>A front forms between the contrasting air </a:t>
            </a:r>
            <a:r>
              <a:rPr lang="en-US" b="1" dirty="0"/>
              <a:t>masses!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17600" y="353485"/>
            <a:ext cx="4741334" cy="8309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What happens </a:t>
            </a:r>
            <a:r>
              <a:rPr lang="en-US" b="1" dirty="0" smtClean="0"/>
              <a:t>when one air </a:t>
            </a:r>
            <a:r>
              <a:rPr lang="en-US" b="1" dirty="0"/>
              <a:t>mass </a:t>
            </a:r>
            <a:r>
              <a:rPr lang="en-US" b="1" dirty="0" smtClean="0"/>
              <a:t>approaches another air </a:t>
            </a:r>
            <a:r>
              <a:rPr lang="en-US" b="1" dirty="0"/>
              <a:t>mass</a:t>
            </a:r>
            <a:r>
              <a:rPr lang="en-US" b="1" dirty="0" smtClean="0"/>
              <a:t>?</a:t>
            </a:r>
            <a:endParaRPr lang="en-US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573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12"/>
    </mc:Choice>
    <mc:Fallback xmlns="">
      <p:transition spd="slow" advTm="46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Summary: Air Masses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Four major air masses − </a:t>
            </a:r>
            <a:r>
              <a:rPr lang="en-US" sz="2800" dirty="0">
                <a:latin typeface="Calibri"/>
                <a:cs typeface="Calibri"/>
              </a:rPr>
              <a:t>d</a:t>
            </a:r>
            <a:r>
              <a:rPr lang="en-US" sz="2800" dirty="0" smtClean="0">
                <a:latin typeface="Calibri"/>
                <a:cs typeface="Calibri"/>
              </a:rPr>
              <a:t>efined by source regions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err="1" smtClean="0">
                <a:latin typeface="Calibri"/>
                <a:cs typeface="Calibri"/>
              </a:rPr>
              <a:t>cP</a:t>
            </a:r>
            <a:r>
              <a:rPr lang="en-US" dirty="0" smtClean="0">
                <a:latin typeface="Calibri"/>
                <a:cs typeface="Calibri"/>
              </a:rPr>
              <a:t> (continental Polar) =&gt; cold and dry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err="1" smtClean="0">
                <a:latin typeface="Calibri"/>
                <a:cs typeface="Calibri"/>
              </a:rPr>
              <a:t>cT</a:t>
            </a:r>
            <a:r>
              <a:rPr lang="en-US" dirty="0" smtClean="0">
                <a:latin typeface="Calibri"/>
                <a:cs typeface="Calibri"/>
              </a:rPr>
              <a:t> (continental Tropical) =&gt; hot and dry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err="1" smtClean="0">
                <a:latin typeface="Calibri"/>
                <a:cs typeface="Calibri"/>
              </a:rPr>
              <a:t>mP</a:t>
            </a:r>
            <a:r>
              <a:rPr lang="en-US" dirty="0" smtClean="0">
                <a:latin typeface="Calibri"/>
                <a:cs typeface="Calibri"/>
              </a:rPr>
              <a:t> (maritime Polar) =&gt; cool and moist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 err="1" smtClean="0">
                <a:latin typeface="Calibri"/>
                <a:cs typeface="Calibri"/>
              </a:rPr>
              <a:t>mT</a:t>
            </a:r>
            <a:r>
              <a:rPr lang="en-US" dirty="0" smtClean="0">
                <a:latin typeface="Calibri"/>
                <a:cs typeface="Calibri"/>
              </a:rPr>
              <a:t> (maritime Tropical) =&gt; warm and humid</a:t>
            </a:r>
          </a:p>
          <a:p>
            <a:r>
              <a:rPr lang="en-US" sz="2800" dirty="0" smtClean="0">
                <a:latin typeface="Calibri"/>
                <a:cs typeface="Calibri"/>
              </a:rPr>
              <a:t>Each air mass has its characteristic weather 	(that varies depending upon the season)</a:t>
            </a:r>
          </a:p>
          <a:p>
            <a:r>
              <a:rPr lang="en-US" sz="2800" dirty="0" smtClean="0">
                <a:latin typeface="Calibri"/>
                <a:cs typeface="Calibri"/>
              </a:rPr>
              <a:t>Fronts form when highly contrasting air masses “collide”</a:t>
            </a:r>
          </a:p>
          <a:p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09"/>
    </mc:Choice>
    <mc:Fallback xmlns="">
      <p:transition spd="slow" advTm="55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05030.17.01"/>
  <p:tag name="PPTVERSION" val="14"/>
  <p:tag name="TPOS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22|21.5|2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heme/theme1.xml><?xml version="1.0" encoding="utf-8"?>
<a:theme xmlns:a="http://schemas.openxmlformats.org/drawingml/2006/main" name="1_Default Design">
  <a:themeElements>
    <a:clrScheme name="Custom 3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AAFF"/>
      </a:hlink>
      <a:folHlink>
        <a:srgbClr val="00AA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27747</TotalTime>
  <Words>729</Words>
  <Application>Microsoft Office PowerPoint</Application>
  <PresentationFormat>On-screen Show (4:3)</PresentationFormat>
  <Paragraphs>171</Paragraphs>
  <Slides>23</Slides>
  <Notes>18</Notes>
  <HiddenSlides>2</HiddenSlides>
  <MMClips>23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ＭＳ Ｐゴシック</vt:lpstr>
      <vt:lpstr>Arial</vt:lpstr>
      <vt:lpstr>Arial Black</vt:lpstr>
      <vt:lpstr>Calibri</vt:lpstr>
      <vt:lpstr>Times New Roman</vt:lpstr>
      <vt:lpstr>1_Default Design</vt:lpstr>
      <vt:lpstr>PowerPoint Presentation</vt:lpstr>
      <vt:lpstr>Goals of Overview</vt:lpstr>
      <vt:lpstr>A large body of air (larger than 1000 x 1000 miles)  that has (sort of) uniform horizontal distributions of temperature and moisture.</vt:lpstr>
      <vt:lpstr>Air Mass Source Regions</vt:lpstr>
      <vt:lpstr>Air Mass Classification System</vt:lpstr>
      <vt:lpstr>Air masses that affect North America</vt:lpstr>
      <vt:lpstr>cP air masses of the Northern Hemisphere originate in the northernmost parts of North America and Asia over vast snow covered plains</vt:lpstr>
      <vt:lpstr>Arctic Outbreaks in U.S. Flow directs cP air from Canada or Siberia</vt:lpstr>
      <vt:lpstr>December 1983 Arctic Outbreak</vt:lpstr>
      <vt:lpstr>cP Air in Arizona</vt:lpstr>
      <vt:lpstr>Modification of cP Air Masses</vt:lpstr>
      <vt:lpstr>Creation of Pacific mP air masses</vt:lpstr>
      <vt:lpstr>mP Air Masses</vt:lpstr>
      <vt:lpstr>Continental modification of mP air mass</vt:lpstr>
      <vt:lpstr>mT air mass form over topical oceans</vt:lpstr>
      <vt:lpstr>Winter mT Pacific Air Masses</vt:lpstr>
      <vt:lpstr>Creation of cT Air Mass</vt:lpstr>
      <vt:lpstr>PowerPoint Presentation</vt:lpstr>
      <vt:lpstr>Great Plains Dust Bowl: Mid-1930s Prolonged persistence of cT air</vt:lpstr>
      <vt:lpstr>PowerPoint Presentation</vt:lpstr>
      <vt:lpstr>PowerPoint Presentation</vt:lpstr>
      <vt:lpstr>PowerPoint Presentation</vt:lpstr>
      <vt:lpstr>Summary: Air Masses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NATS 101, Section 16  Lecture 11 Upper-Air Winds</dc:title>
  <dc:creator>Steven L Mullen</dc:creator>
  <cp:lastModifiedBy>Steven L Mullen</cp:lastModifiedBy>
  <cp:revision>306</cp:revision>
  <dcterms:created xsi:type="dcterms:W3CDTF">2011-10-13T14:36:00Z</dcterms:created>
  <dcterms:modified xsi:type="dcterms:W3CDTF">2019-02-27T21:48:10Z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C:\My Documents\Courses\univ101</vt:lpwstr>
  </property>
</Properties>
</file>