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</p:sldMasterIdLst>
  <p:notesMasterIdLst>
    <p:notesMasterId r:id="rId52"/>
  </p:notesMasterIdLst>
  <p:sldIdLst>
    <p:sldId id="374" r:id="rId4"/>
    <p:sldId id="379" r:id="rId5"/>
    <p:sldId id="415" r:id="rId6"/>
    <p:sldId id="414" r:id="rId7"/>
    <p:sldId id="339" r:id="rId8"/>
    <p:sldId id="279" r:id="rId9"/>
    <p:sldId id="280" r:id="rId10"/>
    <p:sldId id="428" r:id="rId11"/>
    <p:sldId id="281" r:id="rId12"/>
    <p:sldId id="282" r:id="rId13"/>
    <p:sldId id="400" r:id="rId14"/>
    <p:sldId id="285" r:id="rId15"/>
    <p:sldId id="286" r:id="rId16"/>
    <p:sldId id="287" r:id="rId17"/>
    <p:sldId id="288" r:id="rId18"/>
    <p:sldId id="289" r:id="rId19"/>
    <p:sldId id="421" r:id="rId20"/>
    <p:sldId id="292" r:id="rId21"/>
    <p:sldId id="347" r:id="rId22"/>
    <p:sldId id="294" r:id="rId23"/>
    <p:sldId id="390" r:id="rId24"/>
    <p:sldId id="422" r:id="rId25"/>
    <p:sldId id="404" r:id="rId26"/>
    <p:sldId id="403" r:id="rId27"/>
    <p:sldId id="425" r:id="rId28"/>
    <p:sldId id="305" r:id="rId29"/>
    <p:sldId id="417" r:id="rId30"/>
    <p:sldId id="423" r:id="rId31"/>
    <p:sldId id="409" r:id="rId32"/>
    <p:sldId id="308" r:id="rId33"/>
    <p:sldId id="311" r:id="rId34"/>
    <p:sldId id="312" r:id="rId35"/>
    <p:sldId id="426" r:id="rId36"/>
    <p:sldId id="427" r:id="rId37"/>
    <p:sldId id="424" r:id="rId38"/>
    <p:sldId id="401" r:id="rId39"/>
    <p:sldId id="391" r:id="rId40"/>
    <p:sldId id="416" r:id="rId41"/>
    <p:sldId id="413" r:id="rId42"/>
    <p:sldId id="412" r:id="rId43"/>
    <p:sldId id="418" r:id="rId44"/>
    <p:sldId id="397" r:id="rId45"/>
    <p:sldId id="419" r:id="rId46"/>
    <p:sldId id="420" r:id="rId47"/>
    <p:sldId id="324" r:id="rId48"/>
    <p:sldId id="325" r:id="rId49"/>
    <p:sldId id="357" r:id="rId50"/>
    <p:sldId id="382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4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C70000"/>
    <a:srgbClr val="8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036" autoAdjust="0"/>
  </p:normalViewPr>
  <p:slideViewPr>
    <p:cSldViewPr snapToGrid="0" snapToObjects="1">
      <p:cViewPr>
        <p:scale>
          <a:sx n="100" d="100"/>
          <a:sy n="100" d="100"/>
        </p:scale>
        <p:origin x="480" y="-876"/>
      </p:cViewPr>
      <p:guideLst>
        <p:guide orient="horz" pos="1944"/>
        <p:guide pos="2879"/>
      </p:guideLst>
    </p:cSldViewPr>
  </p:slideViewPr>
  <p:notesTextViewPr>
    <p:cViewPr>
      <p:scale>
        <a:sx n="100" d="100"/>
        <a:sy n="100" d="100"/>
      </p:scale>
      <p:origin x="0" y="-138"/>
    </p:cViewPr>
  </p:notesTextViewPr>
  <p:sorterViewPr>
    <p:cViewPr varScale="1">
      <p:scale>
        <a:sx n="100" d="100"/>
        <a:sy n="100" d="100"/>
      </p:scale>
      <p:origin x="0" y="-6900"/>
    </p:cViewPr>
  </p:sorterViewPr>
  <p:notesViewPr>
    <p:cSldViewPr snapToGrid="0" snapToObjects="1">
      <p:cViewPr varScale="1">
        <p:scale>
          <a:sx n="83" d="100"/>
          <a:sy n="83" d="100"/>
        </p:scale>
        <p:origin x="-3224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B1ABE-F2FB-5246-A725-AC5E869FC2D2}" type="datetimeFigureOut">
              <a:rPr lang="en-US" smtClean="0"/>
              <a:t>2/27/19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7350A-011C-DA46-850B-303772055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68504A-E230-5841-8350-0FDE017967C3}" type="slidenum">
              <a:rPr lang="en-US">
                <a:latin typeface="Times New Roman" pitchFamily="-65" charset="0"/>
              </a:rPr>
              <a:pPr/>
              <a:t>5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7450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A84BAE-07B6-9047-BDC8-C7047D6E7535}" type="slidenum">
              <a:rPr lang="en-US">
                <a:latin typeface="Times New Roman" pitchFamily="-65" charset="0"/>
              </a:rPr>
              <a:pPr/>
              <a:t>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2271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816308-A059-2F46-9D6F-66E10F2412EF}" type="slidenum">
              <a:rPr lang="en-US">
                <a:latin typeface="Times New Roman" pitchFamily="-65" charset="0"/>
              </a:rPr>
              <a:pPr/>
              <a:t>9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1512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CA1F63-8E55-4147-9047-924A68EF04F4}" type="slidenum">
              <a:rPr lang="en-US">
                <a:latin typeface="Times New Roman" pitchFamily="-65" charset="0"/>
              </a:rPr>
              <a:pPr/>
              <a:t>10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6893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384B6F-DFA5-4245-8C1B-3A159657F80D}" type="slidenum">
              <a:rPr lang="en-US">
                <a:latin typeface="Times New Roman" pitchFamily="-65" charset="0"/>
              </a:rPr>
              <a:pPr/>
              <a:t>11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9912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BB31C-5C4B-C941-81F3-DCA65F1D36C6}" type="slidenum">
              <a:rPr lang="en-US">
                <a:latin typeface="Times New Roman" pitchFamily="-65" charset="0"/>
              </a:rPr>
              <a:pPr/>
              <a:t>12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4019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80850D-2017-E24D-988F-A00E86110A6C}" type="slidenum">
              <a:rPr lang="en-US">
                <a:latin typeface="Times New Roman" pitchFamily="-65" charset="0"/>
              </a:rPr>
              <a:pPr/>
              <a:t>13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891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891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1" hangingPunct="1"/>
            <a:fld id="{E15D43BD-BEE9-564C-9D8B-6E73DB3B05A9}" type="slidenum">
              <a:rPr lang="en-US" sz="1200">
                <a:latin typeface="Calibri" pitchFamily="-65" charset="0"/>
                <a:ea typeface="Arial" pitchFamily="-65" charset="0"/>
                <a:cs typeface="Arial" pitchFamily="-65" charset="0"/>
              </a:rPr>
              <a:pPr algn="r" eaLnBrk="1" hangingPunct="1"/>
              <a:t>13</a:t>
            </a:fld>
            <a:endParaRPr lang="en-US" sz="1200">
              <a:latin typeface="Calibri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042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315BDE-BDB2-DB47-A68F-A6B5E7DD9F81}" type="slidenum">
              <a:rPr lang="en-US">
                <a:latin typeface="Times New Roman" pitchFamily="-65" charset="0"/>
              </a:rPr>
              <a:pPr/>
              <a:t>14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0092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Upwelling</a:t>
            </a:r>
            <a:r>
              <a:rPr lang="en-US" baseline="0" dirty="0" smtClean="0"/>
              <a:t> also exists along the west coasts of midlatitude continents. </a:t>
            </a:r>
          </a:p>
          <a:p>
            <a:r>
              <a:rPr lang="en-US" baseline="0" dirty="0" smtClean="0"/>
              <a:t>Upwelling is especially strong along the coast of Peru and Chile.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84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47E7BE-767D-794D-9FCA-2D861EFE5E4F}" type="slidenum">
              <a:rPr lang="en-US">
                <a:latin typeface="Times New Roman" pitchFamily="-65" charset="0"/>
              </a:rPr>
              <a:pPr/>
              <a:t>18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5120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120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1" hangingPunct="1"/>
            <a:fld id="{150890FE-1091-304A-BB8E-4A4671A18673}" type="slidenum">
              <a:rPr lang="en-US" sz="1200">
                <a:latin typeface="Calibri" pitchFamily="-65" charset="0"/>
                <a:ea typeface="Arial" pitchFamily="-65" charset="0"/>
                <a:cs typeface="Arial" pitchFamily="-65" charset="0"/>
              </a:rPr>
              <a:pPr algn="r" eaLnBrk="1" hangingPunct="1"/>
              <a:t>18</a:t>
            </a:fld>
            <a:endParaRPr lang="en-US" sz="1200">
              <a:latin typeface="Calibri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1396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856657-2CDE-6A45-8EB3-A78724166F9F}" type="slidenum">
              <a:rPr lang="en-US">
                <a:latin typeface="Times New Roman" pitchFamily="-65" charset="0"/>
              </a:rPr>
              <a:pPr/>
              <a:t>19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2172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B652C5-8829-234B-AED1-BD678390ECD4}" type="slidenum">
              <a:rPr lang="en-US">
                <a:latin typeface="Times New Roman" pitchFamily="-65" charset="0"/>
              </a:rPr>
              <a:pPr/>
              <a:t>20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788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TOP-normal with cold equatorial water</a:t>
            </a:r>
          </a:p>
          <a:p>
            <a:r>
              <a:rPr lang="en-US" dirty="0" smtClean="0"/>
              <a:t>Strong</a:t>
            </a:r>
            <a:r>
              <a:rPr lang="en-US" baseline="0" dirty="0" smtClean="0"/>
              <a:t> trade winds</a:t>
            </a:r>
          </a:p>
          <a:p>
            <a:r>
              <a:rPr lang="en-US" baseline="0" dirty="0" smtClean="0"/>
              <a:t>Strong upwelling</a:t>
            </a:r>
          </a:p>
          <a:p>
            <a:r>
              <a:rPr lang="en-US" baseline="0" dirty="0" smtClean="0"/>
              <a:t>Rising air/precipitation over </a:t>
            </a:r>
            <a:r>
              <a:rPr lang="en-US" baseline="0" dirty="0" smtClean="0"/>
              <a:t>Micronesia/Melanesia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BOTTOM-El</a:t>
            </a:r>
            <a:r>
              <a:rPr lang="en-US" baseline="0" dirty="0" smtClean="0"/>
              <a:t> Nino with warm water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Weak trade winds. </a:t>
            </a:r>
            <a:r>
              <a:rPr lang="en-US" baseline="0" dirty="0" smtClean="0"/>
              <a:t>Westerly winds over Micronesia/Melanesia</a:t>
            </a:r>
          </a:p>
          <a:p>
            <a:endParaRPr lang="en-US" baseline="0" dirty="0" smtClean="0"/>
          </a:p>
          <a:p>
            <a:r>
              <a:rPr lang="en-US" baseline="0" dirty="0" smtClean="0"/>
              <a:t>Cessation of upwelling</a:t>
            </a:r>
          </a:p>
          <a:p>
            <a:r>
              <a:rPr lang="en-US" baseline="0" dirty="0" smtClean="0"/>
              <a:t>Anomalous precipitation over Central Pacific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Sinking air and drought over </a:t>
            </a:r>
            <a:r>
              <a:rPr lang="en-US" baseline="0" dirty="0" smtClean="0"/>
              <a:t>Micronesia/Melanesia</a:t>
            </a:r>
          </a:p>
          <a:p>
            <a:endParaRPr lang="en-US" baseline="0" dirty="0" smtClean="0"/>
          </a:p>
          <a:p>
            <a:r>
              <a:rPr lang="en-US" baseline="0" dirty="0" smtClean="0"/>
              <a:t>Failed monsoons over India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26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26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262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26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Variant</a:t>
            </a:r>
            <a:r>
              <a:rPr lang="en-US" baseline="0" dirty="0" smtClean="0"/>
              <a:t> of a commonly used ENSO index since 1950. Positive index (red) denotes El Nino condition; negative index (blue) denotes La Nina conditions.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82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4E8688-248E-524D-98DD-A07B5C2D65E4}" type="slidenum">
              <a:rPr lang="en-US">
                <a:latin typeface="Times New Roman" pitchFamily="-65" charset="0"/>
              </a:rPr>
              <a:pPr/>
              <a:t>26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6106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Sea Surface</a:t>
            </a:r>
            <a:r>
              <a:rPr lang="en-US" baseline="0" dirty="0" smtClean="0"/>
              <a:t> Temperature</a:t>
            </a:r>
            <a:r>
              <a:rPr lang="en-US" dirty="0" smtClean="0"/>
              <a:t> and the</a:t>
            </a:r>
            <a:r>
              <a:rPr lang="en-US" baseline="0" dirty="0" smtClean="0"/>
              <a:t> height of Sea Level are related.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19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persistent,</a:t>
            </a:r>
            <a:r>
              <a:rPr lang="en-US" baseline="0" dirty="0" smtClean="0"/>
              <a:t> strong t</a:t>
            </a:r>
            <a:r>
              <a:rPr lang="en-US" dirty="0" smtClean="0"/>
              <a:t>rade</a:t>
            </a:r>
            <a:r>
              <a:rPr lang="en-US" baseline="0" dirty="0" smtClean="0"/>
              <a:t> winds literal drag water from the eastern to the western equatorial Pacific Ocean.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When the trade winds relax, the warm water over the western Pacific rushes toward the east.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163627-387C-354F-8D54-56A79756DCA4}" type="slidenum">
              <a:rPr lang="en-US">
                <a:latin typeface="Times New Roman" pitchFamily="-65" charset="0"/>
              </a:rPr>
              <a:pPr/>
              <a:t>29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1696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DAF12-4652-A14E-B9F1-2324054235FA}" type="slidenum">
              <a:rPr lang="en-US">
                <a:latin typeface="Times New Roman" pitchFamily="-65" charset="0"/>
              </a:rPr>
              <a:pPr/>
              <a:t>30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32825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F0E445-5C05-5D47-A012-0ED329997542}" type="slidenum">
              <a:rPr lang="en-US">
                <a:latin typeface="Times New Roman" pitchFamily="-65" charset="0"/>
              </a:rPr>
              <a:pPr/>
              <a:t>31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96159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DDE08-EE4A-0E43-9B96-9489F4A2D9D0}" type="slidenum">
              <a:rPr lang="en-US">
                <a:latin typeface="Times New Roman" pitchFamily="-65" charset="0"/>
              </a:rPr>
              <a:pPr/>
              <a:t>33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Pacific </a:t>
            </a:r>
            <a:r>
              <a:rPr lang="en-US" baseline="0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s</a:t>
            </a:r>
            <a:r>
              <a:rPr lang="en-US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torm track depressed southward.</a:t>
            </a:r>
          </a:p>
          <a:p>
            <a:endParaRPr lang="en-US" baseline="0" dirty="0" smtClean="0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Colder than normal Southwest U.S.; warmer than normal northern tier.</a:t>
            </a:r>
            <a:endParaRPr lang="en-US" dirty="0" smtClean="0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r>
              <a:rPr lang="en-US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Wetter</a:t>
            </a:r>
            <a:r>
              <a:rPr lang="en-US" baseline="0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 than normal Southwest, South, and Southeast; drier than normal Northwest and northern Rockies.</a:t>
            </a:r>
          </a:p>
        </p:txBody>
      </p:sp>
    </p:spTree>
    <p:extLst>
      <p:ext uri="{BB962C8B-B14F-4D97-AF65-F5344CB8AC3E}">
        <p14:creationId xmlns:p14="http://schemas.microsoft.com/office/powerpoint/2010/main" val="3410090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DDE08-EE4A-0E43-9B96-9489F4A2D9D0}" type="slidenum">
              <a:rPr lang="en-US">
                <a:latin typeface="Times New Roman" pitchFamily="-65" charset="0"/>
              </a:rPr>
              <a:pPr/>
              <a:t>34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Pacific </a:t>
            </a:r>
            <a:r>
              <a:rPr lang="en-US" baseline="0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s</a:t>
            </a:r>
            <a:r>
              <a:rPr lang="en-US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torm track “blocked”</a:t>
            </a:r>
            <a:r>
              <a:rPr lang="en-US" baseline="0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 or “split”.</a:t>
            </a:r>
            <a:endParaRPr lang="en-US" dirty="0" smtClean="0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endParaRPr lang="en-US" baseline="0" dirty="0" smtClean="0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Colder than normal Pacific Coast. Warmer than normal Southwest to Southeast.</a:t>
            </a:r>
            <a:endParaRPr lang="en-US" dirty="0" smtClean="0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r>
              <a:rPr lang="en-US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Wetter</a:t>
            </a:r>
            <a:r>
              <a:rPr lang="en-US" baseline="0" dirty="0" smtClean="0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t> than normal Northwest, northern tier and Mississippi River Valley. Drier than California, Southwest and southern tier.</a:t>
            </a:r>
          </a:p>
          <a:p>
            <a:endParaRPr lang="en-US" dirty="0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40934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 Niño seems to have a stronger, more variable response than La Niña in Arizona. At 500-mbar height: Red dots show El</a:t>
            </a:r>
            <a:r>
              <a:rPr lang="en-US" baseline="0" dirty="0" smtClean="0"/>
              <a:t> Nino years; blue dots show La Nina years; green dots neutral years. Note much larger variability of seasonal precipitation (vertical axis) of the red dots relative to the blue dots.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982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DDE08-EE4A-0E43-9B96-9489F4A2D9D0}" type="slidenum">
              <a:rPr lang="en-US">
                <a:latin typeface="Times New Roman" pitchFamily="-65" charset="0"/>
              </a:rPr>
              <a:pPr/>
              <a:t>36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01021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350A-011C-DA46-850B-303772055C5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499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79903A-DD20-1340-B8D6-4C8BCCBCC657}" type="slidenum">
              <a:rPr lang="en-US">
                <a:latin typeface="Times New Roman" pitchFamily="-65" charset="0"/>
              </a:rPr>
              <a:pPr/>
              <a:t>45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69537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79903A-DD20-1340-B8D6-4C8BCCBCC657}" type="slidenum">
              <a:rPr lang="en-US">
                <a:latin typeface="Times New Roman" pitchFamily="-65" charset="0"/>
              </a:rPr>
              <a:pPr/>
              <a:t>46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23219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E122F7-B664-4942-8428-81F82725550C}" type="slidenum">
              <a:rPr lang="en-US">
                <a:solidFill>
                  <a:srgbClr val="000000"/>
                </a:solidFill>
                <a:latin typeface="Times New Roman" pitchFamily="-1" charset="0"/>
              </a:rPr>
              <a:pPr/>
              <a:t>47</a:t>
            </a:fld>
            <a:endParaRPr lang="en-US">
              <a:solidFill>
                <a:srgbClr val="000000"/>
              </a:solidFill>
              <a:latin typeface="Times New Roman" pitchFamily="-1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5388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67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3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3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0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6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0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5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2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1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3EA4-76E2-2D42-8854-8989F349E14B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1B5F-853C-8845-A9F6-E13FB6174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76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04667-6DC3-B046-9538-9053EAC47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0203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10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55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471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DAAA8DD1-F2EA-B544-A4A7-2247BFA6D5C7}" type="datetimeFigureOut">
              <a:rPr lang="en-US" smtClean="0"/>
              <a:pPr/>
              <a:t>2/27/19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8183D26E-1D5D-7E49-A48C-021FF202BB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83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6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4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008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35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199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50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815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F419D-01F7-5E4E-8DE3-6279AE4C81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12F60-658F-CB4F-BB2A-7AD80765CA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DE485-097A-014B-B275-8AAB8AEC1E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A4749-38DF-B14E-866F-73F31E4C137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1D156-EDBD-BA4C-9FAE-449E730EDD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9454C-6AC0-D148-8B38-1411BA1786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A6F16-6594-7A43-A749-7700F793D5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14D5F-D4BC-4C4C-852D-1247DB26F5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15D0C-C2AA-704D-BF92-4324881F2D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7D4B8-6BA3-C948-AECF-092F220653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11CD7-C736-CC4B-A882-2BAF8D53F2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71810-B940-E044-B141-FBADBD39B6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919DB-4637-A64C-863F-46A71CAA89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FFF33EA4-76E2-2D42-8854-8989F349E14B}" type="datetimeFigureOut">
              <a:rPr lang="en-US" smtClean="0"/>
              <a:pPr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09A91B5F-853C-8845-A9F6-E13FB6174F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0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A8DD1-F2EA-B544-A4A7-2247BFA6D5C7}" type="datetimeFigureOut">
              <a:rPr lang="en-US" smtClean="0"/>
              <a:t>2/27/19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3D26E-1D5D-7E49-A48C-021FF202B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54A5EED-FD06-C244-A9E5-FDDFA5DFE1EE}" type="slidenum">
              <a:rPr lang="en-US">
                <a:solidFill>
                  <a:srgbClr val="000000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None/>
        <a:defRPr sz="32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None/>
        <a:defRPr sz="32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atmosedu.com/Geol390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atmosedu.com/Geol390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learn.org.nz/Contexts/The-Ocean-in-Action/Sci-Media/Images/Map-of-ocean-gyre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oceanservice.noaa.gov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4.png"/><Relationship Id="rId5" Type="http://schemas.openxmlformats.org/officeDocument/2006/relationships/hyperlink" Target="http://web.sonoma.edu/users/f/freidel/global/372lec2images.htm" TargetMode="Externa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9.m4a"/><Relationship Id="rId7" Type="http://schemas.openxmlformats.org/officeDocument/2006/relationships/hyperlink" Target="http://www.abc.net.au/science/slab/elnino/story.htm" TargetMode="External"/><Relationship Id="rId2" Type="http://schemas.microsoft.com/office/2007/relationships/media" Target="../media/media9.m4a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hyperlink" Target="http://www.pmel.noaa.gov/tao/proj_over/diagram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pmel.noaa.gov/tao/proj_over/diagrams/" TargetMode="Externa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://www.pmel.noaa.gov/tao/proj_over/diagrams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media13.m4a"/><Relationship Id="rId7" Type="http://schemas.openxmlformats.org/officeDocument/2006/relationships/oleObject" Target="../embeddings/oleObject1.bin"/><Relationship Id="rId2" Type="http://schemas.microsoft.com/office/2007/relationships/media" Target="../media/media13.m4a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18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8.png"/><Relationship Id="rId5" Type="http://schemas.openxmlformats.org/officeDocument/2006/relationships/hyperlink" Target="http://i.dailymail.co.uk/i/pix/2015/12/30/15/2FACCE0200000578-0-image-a-9_1451489889749.jpg" TargetMode="External"/><Relationship Id="rId4" Type="http://schemas.openxmlformats.org/officeDocument/2006/relationships/notesSlide" Target="../notesSlides/notesSlide1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atmo.arizona.edu/~mullen/atmo170A1/animations/ENSO_SST_Cycle.gif" TargetMode="External"/><Relationship Id="rId3" Type="http://schemas.microsoft.com/office/2007/relationships/media" Target="../media/media16.m4a"/><Relationship Id="rId7" Type="http://schemas.openxmlformats.org/officeDocument/2006/relationships/hyperlink" Target="http://www.cdc.noaa.gov/people/joseph.barsugli/anim.html" TargetMode="Externa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audio" Target="../media/media16.m4a"/><Relationship Id="rId9" Type="http://schemas.openxmlformats.org/officeDocument/2006/relationships/hyperlink" Target="https://www.esrl.noaa.gov/psd/people/joseph.barsugli/anim.html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audio" Target="../media/media17.m4a"/><Relationship Id="rId21" Type="http://schemas.openxmlformats.org/officeDocument/2006/relationships/image" Target="../media/image5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microsoft.com/office/2007/relationships/media" Target="../media/media17.m4a"/><Relationship Id="rId16" Type="http://schemas.openxmlformats.org/officeDocument/2006/relationships/image" Target="../media/image38.png"/><Relationship Id="rId20" Type="http://schemas.openxmlformats.org/officeDocument/2006/relationships/oleObject" Target="../embeddings/oleObject3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notesSlide" Target="../notesSlides/notesSlide21.xml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27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5.png"/><Relationship Id="rId1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esrl.noaa.gov/psd/enso/" TargetMode="Externa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12" Type="http://schemas.openxmlformats.org/officeDocument/2006/relationships/hyperlink" Target="https://www.esrl.noaa.gov/psd/enso/" TargetMode="Externa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42.png"/><Relationship Id="rId11" Type="http://schemas.openxmlformats.org/officeDocument/2006/relationships/image" Target="../media/image48.png"/><Relationship Id="rId5" Type="http://schemas.openxmlformats.org/officeDocument/2006/relationships/image" Target="../media/image41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hyperlink" Target="https://wrrc.arizona.edu/el-ni%C3%B1o-southern-oscillation" TargetMode="External"/><Relationship Id="rId5" Type="http://schemas.openxmlformats.org/officeDocument/2006/relationships/image" Target="../media/image49.jpg"/><Relationship Id="rId4" Type="http://schemas.openxmlformats.org/officeDocument/2006/relationships/notesSlide" Target="../notesSlides/notesSlide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c.ncep.noaa.gov/products/analysis_monitoring/enso_update/sstanim.shtml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tmo.arizona.edu/~mullen/atmo170A1/animations/20150812-20151028_SST_Anom.gif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://i.dailymail.co.uk/i/pix/2015/12/30/15/2FACCE0200000578-0-image-a-9_1451489889749.jpg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54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c.ncep.noaa.gov/products/analysis_monitoring/enso_update/sstanim.shtml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tmo.arizona.edu/~mullen/atmo170A1/animations/20160106-20160323_SST_Anom.gif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c.ncep.noaa.gov/products/precip/CWlink/ENSO/composites/" TargetMode="External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c.ncep.noaa.gov/products/precip/CWlink/ENSO/composites/" TargetMode="External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4000" dirty="0" smtClean="0"/>
              <a:t>Last Time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6355" y="1667934"/>
            <a:ext cx="7772400" cy="4794956"/>
          </a:xfrm>
        </p:spPr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US" sz="2800" dirty="0" smtClean="0"/>
              <a:t>Review Thermally </a:t>
            </a:r>
            <a:r>
              <a:rPr lang="en-US" sz="2800" dirty="0"/>
              <a:t>Direct </a:t>
            </a:r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/>
              <a:t>Diurnal Circulations</a:t>
            </a:r>
          </a:p>
          <a:p>
            <a:pPr marL="400050" lvl="1" indent="0"/>
            <a:r>
              <a:rPr lang="en-US" sz="2800" dirty="0" smtClean="0"/>
              <a:t> Land-Sea Breezes </a:t>
            </a:r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>
              <a:cs typeface="Zapf Dingbats"/>
              <a:sym typeface="Zapf Dingbats"/>
            </a:endParaRPr>
          </a:p>
          <a:p>
            <a:pPr marL="400050" lvl="1" indent="0"/>
            <a:r>
              <a:rPr lang="en-US" sz="2800" dirty="0" smtClean="0"/>
              <a:t> Mountain-</a:t>
            </a:r>
            <a:r>
              <a:rPr lang="en-US" sz="2800" dirty="0"/>
              <a:t>Valley </a:t>
            </a:r>
            <a:r>
              <a:rPr lang="en-US" sz="2800" dirty="0" smtClean="0"/>
              <a:t>Breezes </a:t>
            </a:r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514350" indent="-514350">
              <a:buFont typeface="+mj-lt"/>
              <a:buAutoNum type="alphaLcParenR"/>
            </a:pPr>
            <a:r>
              <a:rPr lang="en-US" sz="2800" dirty="0"/>
              <a:t>Monsoons - Seasonal </a:t>
            </a:r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/>
          </a:p>
          <a:p>
            <a:pPr marL="400050" lvl="1" indent="0"/>
            <a:r>
              <a:rPr lang="en-US" sz="2800" dirty="0" smtClean="0"/>
              <a:t> 	Asian </a:t>
            </a:r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>
              <a:solidFill>
                <a:srgbClr val="FF0000"/>
              </a:solidFill>
            </a:endParaRPr>
          </a:p>
          <a:p>
            <a:pPr marL="400050" lvl="1" indent="0"/>
            <a:r>
              <a:rPr lang="en-US" sz="2800" dirty="0" smtClean="0"/>
              <a:t> 	North American </a:t>
            </a:r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</a:p>
          <a:p>
            <a:pPr marL="514350" lvl="1" indent="-514350">
              <a:buFont typeface="+mj-lt"/>
              <a:buAutoNum type="alphaLcParenR" startAt="4"/>
            </a:pPr>
            <a:r>
              <a:rPr lang="en-US" sz="2800" dirty="0" smtClean="0"/>
              <a:t>Air-Sea Interactions</a:t>
            </a:r>
            <a:r>
              <a:rPr lang="en-US" sz="2800" dirty="0"/>
              <a:t> – </a:t>
            </a:r>
            <a:r>
              <a:rPr lang="en-US" sz="2800" b="1" dirty="0">
                <a:solidFill>
                  <a:srgbClr val="FF0000"/>
                </a:solidFill>
              </a:rPr>
              <a:t>Today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6496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1244"/>
            <a:ext cx="77724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Thermally Direct Circulations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111" y="1631243"/>
            <a:ext cx="8362244" cy="504331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C70000"/>
                </a:solidFill>
              </a:rPr>
              <a:t>	</a:t>
            </a:r>
            <a:r>
              <a:rPr lang="en-US" sz="3000" b="1" u="sng" dirty="0" smtClean="0">
                <a:solidFill>
                  <a:srgbClr val="C70000"/>
                </a:solidFill>
              </a:rPr>
              <a:t>Warm Air Rises</a:t>
            </a:r>
            <a:r>
              <a:rPr lang="en-US" sz="3000" b="1" dirty="0" smtClean="0"/>
              <a:t>		</a:t>
            </a:r>
            <a:r>
              <a:rPr lang="en-US" sz="3000" b="1" u="sng" dirty="0" smtClean="0">
                <a:solidFill>
                  <a:srgbClr val="0000FF"/>
                </a:solidFill>
              </a:rPr>
              <a:t>Cold Air </a:t>
            </a:r>
            <a:r>
              <a:rPr lang="en-US" sz="3000" b="1" u="sng" dirty="0">
                <a:solidFill>
                  <a:srgbClr val="0000FF"/>
                </a:solidFill>
              </a:rPr>
              <a:t>S</a:t>
            </a:r>
            <a:r>
              <a:rPr lang="en-US" sz="3000" b="1" u="sng" dirty="0" smtClean="0">
                <a:solidFill>
                  <a:srgbClr val="0000FF"/>
                </a:solidFill>
              </a:rPr>
              <a:t>inks</a:t>
            </a:r>
            <a:r>
              <a:rPr lang="en-US" sz="3000" b="1" dirty="0" smtClean="0">
                <a:solidFill>
                  <a:srgbClr val="0000FF"/>
                </a:solidFill>
              </a:rPr>
              <a:t>	</a:t>
            </a:r>
          </a:p>
          <a:p>
            <a:pPr marL="457200" lvl="1" indent="0">
              <a:buNone/>
            </a:pPr>
            <a:r>
              <a:rPr lang="en-US" sz="3000" b="1" dirty="0" smtClean="0"/>
              <a:t>Converts potential energy to kinetic energy</a:t>
            </a:r>
          </a:p>
          <a:p>
            <a:r>
              <a:rPr lang="en-US" sz="3000" dirty="0" smtClean="0"/>
              <a:t>Examples include…	</a:t>
            </a:r>
          </a:p>
          <a:p>
            <a:pPr marL="457200" lvl="1" indent="0"/>
            <a:r>
              <a:rPr lang="en-US" sz="3000" dirty="0"/>
              <a:t>Cyclones – warmer air flows toward poles and rises</a:t>
            </a:r>
          </a:p>
          <a:p>
            <a:pPr marL="457200" lvl="1" indent="0">
              <a:buNone/>
            </a:pPr>
            <a:r>
              <a:rPr lang="en-US" sz="3000" dirty="0" smtClean="0"/>
              <a:t>Fronts – warmer air side of front generally has rising air</a:t>
            </a:r>
          </a:p>
          <a:p>
            <a:pPr marL="457200" lvl="1" indent="0">
              <a:buNone/>
            </a:pPr>
            <a:r>
              <a:rPr lang="en-US" sz="3000" dirty="0" smtClean="0"/>
              <a:t>Thunderstorms – upward buoyancy</a:t>
            </a:r>
          </a:p>
          <a:p>
            <a:pPr marL="457200" lvl="1" indent="0">
              <a:buNone/>
            </a:pPr>
            <a:r>
              <a:rPr lang="en-US" sz="3000" dirty="0" smtClean="0"/>
              <a:t>Diurnal Winds – land/sea and mountain/valley</a:t>
            </a:r>
          </a:p>
          <a:p>
            <a:pPr marL="457200" lvl="1" indent="0">
              <a:buNone/>
            </a:pPr>
            <a:r>
              <a:rPr lang="en-US" sz="3000" dirty="0" smtClean="0"/>
              <a:t>Monsoons – seasonal swing in prevailing wind</a:t>
            </a:r>
          </a:p>
          <a:p>
            <a:pPr marL="457200" lvl="1" indent="0">
              <a:buNone/>
            </a:pPr>
            <a:r>
              <a:rPr lang="en-US" sz="3000" dirty="0" smtClean="0"/>
              <a:t>Hadley Cell – warm, humid air rises over the tropics</a:t>
            </a:r>
          </a:p>
          <a:p>
            <a:pPr marL="457200" lvl="1" indent="0"/>
            <a:endParaRPr lang="en-US" sz="3000" b="1" dirty="0" smtClean="0"/>
          </a:p>
          <a:p>
            <a:pPr marL="457200" lvl="1" indent="0">
              <a:lnSpc>
                <a:spcPct val="120000"/>
              </a:lnSpc>
            </a:pPr>
            <a:r>
              <a:rPr lang="en-US" sz="3000" b="1" dirty="0" smtClean="0"/>
              <a:t>Potential energy exists wherever there are horizontal temperature differences.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50208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3600" dirty="0" smtClean="0"/>
              <a:t>Sea Breeze/Summer Monsoon</a:t>
            </a:r>
            <a:endParaRPr lang="en-US" sz="3600" dirty="0"/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6154012" y="6432034"/>
            <a:ext cx="2939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hlinkClick r:id="rId2"/>
              </a:rPr>
              <a:t>www.atmosedu.com</a:t>
            </a:r>
            <a:r>
              <a:rPr lang="en-US" dirty="0">
                <a:hlinkClick r:id="rId2"/>
              </a:rPr>
              <a:t>/Geol390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0584" y="1536700"/>
            <a:ext cx="8961120" cy="5334000"/>
            <a:chOff x="100584" y="1536700"/>
            <a:chExt cx="8961120" cy="5334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962" r="1038"/>
            <a:stretch/>
          </p:blipFill>
          <p:spPr>
            <a:xfrm>
              <a:off x="100584" y="1536700"/>
              <a:ext cx="8961120" cy="5334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5200" y="6438900"/>
              <a:ext cx="2006600" cy="368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980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3600" dirty="0" smtClean="0"/>
              <a:t>Land Breeze/Winter Monsoon</a:t>
            </a:r>
            <a:endParaRPr lang="en-US" sz="3600" dirty="0"/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6154012" y="6432034"/>
            <a:ext cx="2939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hlinkClick r:id="rId2"/>
              </a:rPr>
              <a:t>www.atmosedu.com</a:t>
            </a:r>
            <a:r>
              <a:rPr lang="en-US" dirty="0">
                <a:hlinkClick r:id="rId2"/>
              </a:rPr>
              <a:t>/Geol390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54864" y="1511300"/>
            <a:ext cx="9079992" cy="5350002"/>
            <a:chOff x="54864" y="1498600"/>
            <a:chExt cx="9079992" cy="535000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1014" r="-17"/>
            <a:stretch/>
          </p:blipFill>
          <p:spPr>
            <a:xfrm>
              <a:off x="54864" y="1498600"/>
              <a:ext cx="9079992" cy="535000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5200" y="6438900"/>
              <a:ext cx="2006600" cy="368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437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9210675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310445"/>
            <a:ext cx="7899400" cy="43462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ATMO 170A1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/>
            </a:r>
            <a:b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Online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4000" b="1" dirty="0" smtClean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/>
            </a:r>
            <a:br>
              <a:rPr lang="en-US" sz="4000" b="1" dirty="0" smtClean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Air-Sea Interactions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/>
            </a:r>
            <a:br>
              <a:rPr lang="en-US" sz="4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4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El Niño-Southern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Oscillation</a:t>
            </a:r>
            <a:br>
              <a:rPr lang="en-US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3200" b="1" i="1" dirty="0" smtClean="0">
                <a:ea typeface="Arial" pitchFamily="-65" charset="0"/>
                <a:cs typeface="Arial" pitchFamily="-65" charset="0"/>
              </a:rPr>
              <a:t>§</a:t>
            </a:r>
            <a:r>
              <a:rPr lang="en-US" sz="3200" b="1" i="1" dirty="0">
                <a:ea typeface="Arial" pitchFamily="-65" charset="0"/>
                <a:cs typeface="Arial" pitchFamily="-65" charset="0"/>
              </a:rPr>
              <a:t>9.4.5 H&amp;</a:t>
            </a:r>
            <a:r>
              <a:rPr lang="en-US" sz="3200" b="1" i="1" dirty="0" smtClean="0">
                <a:ea typeface="Arial" pitchFamily="-65" charset="0"/>
                <a:cs typeface="Arial" pitchFamily="-65" charset="0"/>
              </a:rPr>
              <a:t>P</a:t>
            </a:r>
            <a:endParaRPr lang="en-US" sz="3200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0" y="6400800"/>
            <a:ext cx="91440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Flooding </a:t>
            </a:r>
            <a:r>
              <a:rPr lang="en-US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of Russian </a:t>
            </a: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River </a:t>
            </a:r>
            <a:r>
              <a:rPr lang="en-US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CA from </a:t>
            </a: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heavy rains in </a:t>
            </a:r>
            <a:r>
              <a:rPr lang="en-US" sz="1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March</a:t>
            </a: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</a:rPr>
              <a:t> 1998, an El Nino winter.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9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04"/>
    </mc:Choice>
    <mc:Fallback xmlns="">
      <p:transition xmlns:p14="http://schemas.microsoft.com/office/powerpoint/2010/main" spd="slow" advTm="18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ea typeface="ＭＳ Ｐゴシック" pitchFamily="-65" charset="-128"/>
                <a:cs typeface="ＭＳ Ｐゴシック" pitchFamily="-65" charset="-128"/>
              </a:rPr>
              <a:t>We now discuss a topic </a:t>
            </a:r>
            <a:r>
              <a:rPr lang="en-US" sz="3200" b="1" dirty="0">
                <a:ea typeface="ＭＳ Ｐゴシック" pitchFamily="-65" charset="-128"/>
                <a:cs typeface="ＭＳ Ｐゴシック" pitchFamily="-65" charset="-128"/>
              </a:rPr>
              <a:t>that gets a lot of press…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6489" y="3200400"/>
            <a:ext cx="7239000" cy="2590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El </a:t>
            </a:r>
            <a:r>
              <a:rPr lang="en-US" b="1" dirty="0" smtClean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Ni</a:t>
            </a:r>
            <a:r>
              <a:rPr lang="en-US" b="1" dirty="0" smtClean="0">
                <a:solidFill>
                  <a:srgbClr val="FF0000"/>
                </a:solidFill>
                <a:ea typeface="Arial" pitchFamily="-65" charset="0"/>
                <a:cs typeface="Arial" pitchFamily="-65" charset="0"/>
              </a:rPr>
              <a:t>ño</a:t>
            </a:r>
            <a:endParaRPr lang="en-US" b="1" dirty="0">
              <a:solidFill>
                <a:srgbClr val="FF0000"/>
              </a:solidFill>
              <a:ea typeface="Arial" pitchFamily="-65" charset="0"/>
              <a:cs typeface="Arial" pitchFamily="-65" charset="0"/>
            </a:endParaRPr>
          </a:p>
          <a:p>
            <a:pPr>
              <a:lnSpc>
                <a:spcPct val="90000"/>
              </a:lnSpc>
            </a:pPr>
            <a:endParaRPr lang="en-US" b="1" dirty="0" smtClean="0">
              <a:solidFill>
                <a:schemeClr val="tx1">
                  <a:lumMod val="50000"/>
                  <a:lumOff val="50000"/>
                </a:schemeClr>
              </a:solidFill>
              <a:ea typeface="Arial" pitchFamily="-65" charset="0"/>
              <a:cs typeface="Arial" pitchFamily="-65" charset="0"/>
            </a:endParaRP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Arial" pitchFamily="-65" charset="0"/>
                <a:cs typeface="Arial" pitchFamily="-65" charset="0"/>
              </a:rPr>
              <a:t>I am sure all of you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ea typeface="Arial" pitchFamily="-65" charset="0"/>
                <a:cs typeface="Arial" pitchFamily="-65" charset="0"/>
              </a:rPr>
              <a:t>have heard it mentioned somewhere…</a:t>
            </a: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  <a:ea typeface="Arial" pitchFamily="-65" charset="0"/>
                <a:cs typeface="Arial" pitchFamily="-65" charset="0"/>
              </a:rPr>
              <a:t>but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ea typeface="Arial" pitchFamily="-65" charset="0"/>
                <a:cs typeface="Arial" pitchFamily="-65" charset="0"/>
              </a:rPr>
              <a:t> </a:t>
            </a:r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  <a:ea typeface="Arial" pitchFamily="-65" charset="0"/>
                <a:cs typeface="Arial" pitchFamily="-65" charset="0"/>
              </a:rPr>
              <a:t>what is it really?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1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0"/>
    </mc:Choice>
    <mc:Fallback xmlns="">
      <p:transition xmlns:p14="http://schemas.microsoft.com/office/powerpoint/2010/main" spd="slow" advTm="13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131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a typeface="ＭＳ Ｐゴシック" pitchFamily="-65" charset="-128"/>
                <a:cs typeface="ＭＳ Ｐゴシック" pitchFamily="-65" charset="-128"/>
              </a:rPr>
              <a:t>What is El Nino?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2349500"/>
          </a:xfrm>
        </p:spPr>
        <p:txBody>
          <a:bodyPr>
            <a:normAutofit fontScale="92500" lnSpcReduction="10000"/>
          </a:bodyPr>
          <a:lstStyle/>
          <a:p>
            <a:pPr marL="1009650" lvl="1" indent="-609600">
              <a:buFont typeface="+mj-lt"/>
              <a:buAutoNum type="alphaLcParenR"/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Anomalous winter warmth over the southern U.S.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Excessive winter rains over the western U.S.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Deadly fires followed by landslides in California.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Anomalous warm water over the equatorial Pacific Ocean.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Anomalous cold water over the North Pacific Ocean.</a:t>
            </a:r>
            <a:endParaRPr lang="en-US" sz="24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71370"/>
      </p:ext>
    </p:extLst>
  </p:cSld>
  <p:clrMapOvr>
    <a:masterClrMapping/>
  </p:clrMapOvr>
  <p:transition advTm="287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a typeface="ＭＳ Ｐゴシック" pitchFamily="-65" charset="-128"/>
                <a:cs typeface="ＭＳ Ｐゴシック" pitchFamily="-65" charset="-128"/>
              </a:rPr>
              <a:t>What is El Nino?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2349500"/>
          </a:xfrm>
        </p:spPr>
        <p:txBody>
          <a:bodyPr>
            <a:normAutofit fontScale="92500" lnSpcReduction="10000"/>
          </a:bodyPr>
          <a:lstStyle/>
          <a:p>
            <a:pPr marL="1009650" lvl="1" indent="-609600">
              <a:buFont typeface="+mj-lt"/>
              <a:buAutoNum type="alphaLcParenR"/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Anomalous winter warmth over the southern U.S.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Excessive winter rains over the western U.S.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Deadly fires followed by landslides in California.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2400" dirty="0" smtClean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Anomalous warm water over the equatorial Pacific Ocean.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Anomalous cold water over the North Pacific Ocean.</a:t>
            </a:r>
            <a:endParaRPr lang="en-US" sz="24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775"/>
      </p:ext>
    </p:extLst>
  </p:cSld>
  <p:clrMapOvr>
    <a:masterClrMapping/>
  </p:clrMapOvr>
  <p:transition advTm="127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219200"/>
            <a:ext cx="8077200" cy="1470025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ea typeface="ＭＳ Ｐゴシック" pitchFamily="-65" charset="-128"/>
                <a:cs typeface="ＭＳ Ｐゴシック" pitchFamily="-65" charset="-128"/>
              </a:rPr>
              <a:t>In reality, El </a:t>
            </a:r>
            <a:r>
              <a:rPr lang="en-US" sz="3200" b="1" dirty="0">
                <a:ea typeface="ＭＳ Ｐゴシック" pitchFamily="-65" charset="-128"/>
                <a:cs typeface="ＭＳ Ｐゴシック" pitchFamily="-65" charset="-128"/>
              </a:rPr>
              <a:t>Ni</a:t>
            </a:r>
            <a:r>
              <a:rPr lang="en-US" sz="3200" b="1" dirty="0">
                <a:ea typeface="Arial" pitchFamily="-65" charset="0"/>
                <a:cs typeface="Arial" pitchFamily="-65" charset="0"/>
              </a:rPr>
              <a:t>ño is an example of an atmosphere-ocean </a:t>
            </a:r>
            <a:r>
              <a:rPr lang="en-US" sz="3200" b="1" dirty="0" smtClean="0">
                <a:ea typeface="Arial" pitchFamily="-65" charset="0"/>
                <a:cs typeface="Arial" pitchFamily="-65" charset="0"/>
              </a:rPr>
              <a:t>interaction—</a:t>
            </a:r>
            <a:br>
              <a:rPr lang="en-US" sz="3200" b="1" dirty="0" smtClean="0">
                <a:ea typeface="Arial" pitchFamily="-65" charset="0"/>
                <a:cs typeface="Arial" pitchFamily="-65" charset="0"/>
              </a:rPr>
            </a:br>
            <a:r>
              <a:rPr lang="en-US" sz="3200" b="1" dirty="0" smtClean="0">
                <a:ea typeface="Arial" pitchFamily="-65" charset="0"/>
                <a:cs typeface="Arial" pitchFamily="-65" charset="0"/>
              </a:rPr>
              <a:t>perhaps the </a:t>
            </a:r>
            <a:r>
              <a:rPr lang="en-US" sz="3200" b="1" dirty="0">
                <a:ea typeface="Arial" pitchFamily="-65" charset="0"/>
                <a:cs typeface="Arial" pitchFamily="-65" charset="0"/>
              </a:rPr>
              <a:t>most important </a:t>
            </a:r>
            <a:r>
              <a:rPr lang="en-US" sz="3200" b="1" dirty="0" smtClean="0">
                <a:ea typeface="Arial" pitchFamily="-65" charset="0"/>
                <a:cs typeface="Arial" pitchFamily="-65" charset="0"/>
              </a:rPr>
              <a:t>one.</a:t>
            </a:r>
            <a:endParaRPr lang="en-US" sz="3200" b="1" dirty="0">
              <a:ea typeface="Arial" pitchFamily="-65" charset="0"/>
              <a:cs typeface="Arial" pitchFamily="-65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4778" y="3657600"/>
            <a:ext cx="6448778" cy="1752600"/>
          </a:xfrm>
        </p:spPr>
        <p:txBody>
          <a:bodyPr/>
          <a:lstStyle/>
          <a:p>
            <a:pPr algn="just"/>
            <a:r>
              <a:rPr lang="en-US" b="1" i="1" dirty="0">
                <a:solidFill>
                  <a:srgbClr val="FF0000"/>
                </a:solidFill>
                <a:ea typeface="ＭＳ Ｐゴシック" pitchFamily="-65" charset="-128"/>
                <a:cs typeface="ＭＳ Ｐゴシック" pitchFamily="-65" charset="-128"/>
              </a:rPr>
              <a:t>Such interactions are important for climate variability across the globe, including here in Arizona.</a:t>
            </a:r>
            <a:endParaRPr lang="en-US" b="1" i="1" dirty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0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54"/>
    </mc:Choice>
    <mc:Fallback xmlns="">
      <p:transition xmlns:p14="http://schemas.microsoft.com/office/powerpoint/2010/main" spd="slow" advTm="24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229600" cy="609600"/>
          </a:xfrm>
        </p:spPr>
        <p:txBody>
          <a:bodyPr/>
          <a:lstStyle/>
          <a:p>
            <a:r>
              <a:rPr lang="en-US" sz="3200" b="1">
                <a:ea typeface="ＭＳ Ｐゴシック" pitchFamily="-65" charset="-128"/>
                <a:cs typeface="ＭＳ Ｐゴシック" pitchFamily="-65" charset="-128"/>
              </a:rPr>
              <a:t>Why is the ocean important?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28600" y="1020763"/>
            <a:ext cx="87249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 u="sng" dirty="0">
                <a:solidFill>
                  <a:srgbClr val="C70000"/>
                </a:solidFill>
                <a:latin typeface="Arial" pitchFamily="-65" charset="0"/>
              </a:rPr>
              <a:t>Heat transport</a:t>
            </a:r>
          </a:p>
          <a:p>
            <a:pPr eaLnBrk="1" hangingPunct="1"/>
            <a:endParaRPr lang="en-US" sz="2000" b="1" u="sng" dirty="0">
              <a:latin typeface="Arial" pitchFamily="-65" charset="0"/>
            </a:endParaRPr>
          </a:p>
          <a:p>
            <a:r>
              <a:rPr lang="en-US" sz="2000" b="1" dirty="0">
                <a:latin typeface="Arial" pitchFamily="-65" charset="0"/>
              </a:rPr>
              <a:t>Ocean currents transport heat from equator to pole (</a:t>
            </a:r>
            <a:r>
              <a:rPr lang="en-US" sz="2000" b="1" dirty="0" smtClean="0">
                <a:latin typeface="Arial" pitchFamily="-65" charset="0"/>
              </a:rPr>
              <a:t>~25% </a:t>
            </a:r>
            <a:r>
              <a:rPr lang="en-US" sz="2000" b="1" dirty="0">
                <a:latin typeface="Arial" pitchFamily="-65" charset="0"/>
              </a:rPr>
              <a:t>of the total)</a:t>
            </a:r>
            <a:r>
              <a:rPr lang="en-US" sz="2000" b="1" dirty="0" smtClean="0">
                <a:latin typeface="Arial" pitchFamily="-65" charset="0"/>
              </a:rPr>
              <a:t>. Comparable to atmosphere in tropics. (</a:t>
            </a:r>
            <a:r>
              <a:rPr lang="en-US" sz="2000" b="1" dirty="0">
                <a:latin typeface="Arial" pitchFamily="-65" charset="0"/>
              </a:rPr>
              <a:t>20°N-20°S</a:t>
            </a:r>
            <a:r>
              <a:rPr lang="en-US" sz="2000" b="1" dirty="0" smtClean="0">
                <a:latin typeface="Arial" pitchFamily="-65" charset="0"/>
              </a:rPr>
              <a:t>)</a:t>
            </a:r>
            <a:endParaRPr lang="en-US" sz="2000" b="1" dirty="0">
              <a:latin typeface="Arial" pitchFamily="-65" charset="0"/>
            </a:endParaRPr>
          </a:p>
          <a:p>
            <a:pPr eaLnBrk="1" hangingPunct="1"/>
            <a:endParaRPr lang="en-US" sz="2000" b="1" dirty="0" smtClean="0">
              <a:latin typeface="Arial" pitchFamily="-65" charset="0"/>
            </a:endParaRPr>
          </a:p>
          <a:p>
            <a:pPr eaLnBrk="1" hangingPunct="1"/>
            <a:r>
              <a:rPr lang="en-US" sz="2000" b="1" u="sng" dirty="0">
                <a:solidFill>
                  <a:srgbClr val="C70000"/>
                </a:solidFill>
                <a:latin typeface="Arial" pitchFamily="-65" charset="0"/>
              </a:rPr>
              <a:t>C</a:t>
            </a:r>
            <a:r>
              <a:rPr lang="en-US" sz="2000" b="1" u="sng" dirty="0" smtClean="0">
                <a:solidFill>
                  <a:srgbClr val="C70000"/>
                </a:solidFill>
                <a:latin typeface="Arial" pitchFamily="-65" charset="0"/>
              </a:rPr>
              <a:t>limate </a:t>
            </a:r>
            <a:r>
              <a:rPr lang="en-US" sz="2000" b="1" u="sng" dirty="0">
                <a:solidFill>
                  <a:srgbClr val="C70000"/>
                </a:solidFill>
                <a:latin typeface="Arial" pitchFamily="-65" charset="0"/>
              </a:rPr>
              <a:t>regulator</a:t>
            </a:r>
          </a:p>
          <a:p>
            <a:pPr eaLnBrk="1" hangingPunct="1"/>
            <a:endParaRPr lang="en-US" sz="2000" b="1" u="sng" dirty="0">
              <a:latin typeface="Arial" pitchFamily="-65" charset="0"/>
            </a:endParaRPr>
          </a:p>
          <a:p>
            <a:pPr eaLnBrk="1" hangingPunct="1"/>
            <a:r>
              <a:rPr lang="en-US" sz="2000" b="1" dirty="0">
                <a:latin typeface="Arial" pitchFamily="-65" charset="0"/>
              </a:rPr>
              <a:t>Water moderates climate </a:t>
            </a:r>
            <a:r>
              <a:rPr lang="en-US" sz="2000" b="1" dirty="0" smtClean="0">
                <a:latin typeface="Arial" pitchFamily="-65" charset="0"/>
              </a:rPr>
              <a:t>of regions </a:t>
            </a:r>
            <a:r>
              <a:rPr lang="en-US" sz="2000" b="1" dirty="0">
                <a:latin typeface="Arial" pitchFamily="-65" charset="0"/>
              </a:rPr>
              <a:t>near it.  </a:t>
            </a:r>
            <a:endParaRPr lang="en-US" sz="2000" b="1" dirty="0" smtClean="0">
              <a:latin typeface="Arial" pitchFamily="-65" charset="0"/>
            </a:endParaRPr>
          </a:p>
          <a:p>
            <a:pPr eaLnBrk="1" hangingPunct="1"/>
            <a:r>
              <a:rPr lang="en-US" sz="2000" b="1" dirty="0" smtClean="0">
                <a:latin typeface="Arial" pitchFamily="-65" charset="0"/>
              </a:rPr>
              <a:t>Ocean </a:t>
            </a:r>
            <a:r>
              <a:rPr lang="en-US" sz="2000" b="1" dirty="0">
                <a:latin typeface="Arial" pitchFamily="-65" charset="0"/>
              </a:rPr>
              <a:t>supplies moisture to the atmosphere </a:t>
            </a:r>
            <a:endParaRPr lang="en-US" sz="2000" b="1" dirty="0" smtClean="0">
              <a:latin typeface="Arial" pitchFamily="-65" charset="0"/>
            </a:endParaRPr>
          </a:p>
          <a:p>
            <a:pPr eaLnBrk="1" hangingPunct="1"/>
            <a:r>
              <a:rPr lang="en-US" sz="2000" b="1" dirty="0">
                <a:latin typeface="Arial" pitchFamily="-65" charset="0"/>
              </a:rPr>
              <a:t>	</a:t>
            </a:r>
            <a:r>
              <a:rPr lang="en-US" sz="2000" b="1" dirty="0" smtClean="0">
                <a:latin typeface="Arial" pitchFamily="-65" charset="0"/>
              </a:rPr>
              <a:t>		which </a:t>
            </a:r>
            <a:r>
              <a:rPr lang="en-US" sz="2000" b="1" dirty="0">
                <a:latin typeface="Arial" pitchFamily="-65" charset="0"/>
              </a:rPr>
              <a:t>produces clouds, storms and precipitation</a:t>
            </a:r>
            <a:r>
              <a:rPr lang="en-US" sz="2000" b="1" dirty="0" smtClean="0">
                <a:latin typeface="Arial" pitchFamily="-65" charset="0"/>
              </a:rPr>
              <a:t>.</a:t>
            </a:r>
            <a:endParaRPr lang="en-US" sz="2000" b="1" dirty="0">
              <a:latin typeface="Arial" pitchFamily="-65" charset="0"/>
            </a:endParaRPr>
          </a:p>
          <a:p>
            <a:pPr eaLnBrk="1" hangingPunct="1"/>
            <a:endParaRPr lang="en-US" sz="2000" b="1" dirty="0" smtClean="0">
              <a:latin typeface="Arial" pitchFamily="-65" charset="0"/>
            </a:endParaRPr>
          </a:p>
          <a:p>
            <a:pPr eaLnBrk="1" hangingPunct="1"/>
            <a:r>
              <a:rPr lang="en-US" sz="2000" b="1" u="sng" dirty="0">
                <a:solidFill>
                  <a:srgbClr val="C70000"/>
                </a:solidFill>
                <a:latin typeface="Arial" pitchFamily="-65" charset="0"/>
              </a:rPr>
              <a:t>S</a:t>
            </a:r>
            <a:r>
              <a:rPr lang="en-US" sz="2000" b="1" u="sng" dirty="0" smtClean="0">
                <a:solidFill>
                  <a:srgbClr val="C70000"/>
                </a:solidFill>
                <a:latin typeface="Arial" pitchFamily="-65" charset="0"/>
              </a:rPr>
              <a:t>ource </a:t>
            </a:r>
            <a:r>
              <a:rPr lang="en-US" sz="2000" b="1" u="sng" dirty="0">
                <a:solidFill>
                  <a:srgbClr val="C70000"/>
                </a:solidFill>
                <a:latin typeface="Arial" pitchFamily="-65" charset="0"/>
              </a:rPr>
              <a:t>of “memory” in the climate system</a:t>
            </a:r>
          </a:p>
          <a:p>
            <a:pPr eaLnBrk="1" hangingPunct="1"/>
            <a:endParaRPr lang="en-US" sz="2000" b="1" dirty="0">
              <a:latin typeface="Arial" pitchFamily="-65" charset="0"/>
            </a:endParaRPr>
          </a:p>
          <a:p>
            <a:pPr eaLnBrk="1" hangingPunct="1"/>
            <a:r>
              <a:rPr lang="en-US" sz="2000" b="1" dirty="0" smtClean="0">
                <a:latin typeface="Arial" pitchFamily="-65" charset="0"/>
              </a:rPr>
              <a:t>Because variability </a:t>
            </a:r>
            <a:r>
              <a:rPr lang="en-US" sz="2000" b="1" dirty="0">
                <a:latin typeface="Arial" pitchFamily="-65" charset="0"/>
              </a:rPr>
              <a:t>in the ocean occurs on very long timescales relative to atmospheric phenomena (like years to centuries), </a:t>
            </a:r>
            <a:endParaRPr lang="en-US" sz="2000" b="1" dirty="0" smtClean="0">
              <a:latin typeface="Arial" pitchFamily="-65" charset="0"/>
            </a:endParaRPr>
          </a:p>
          <a:p>
            <a:pPr eaLnBrk="1" hangingPunct="1"/>
            <a:r>
              <a:rPr lang="en-US" sz="2000" b="1" dirty="0" smtClean="0">
                <a:latin typeface="Arial" pitchFamily="-65" charset="0"/>
              </a:rPr>
              <a:t>it </a:t>
            </a:r>
            <a:r>
              <a:rPr lang="en-US" sz="2000" b="1" dirty="0">
                <a:latin typeface="Arial" pitchFamily="-65" charset="0"/>
              </a:rPr>
              <a:t>makes climate potentially more predictable (months in advance).</a:t>
            </a:r>
          </a:p>
        </p:txBody>
      </p:sp>
    </p:spTree>
    <p:extLst>
      <p:ext uri="{BB962C8B-B14F-4D97-AF65-F5344CB8AC3E}">
        <p14:creationId xmlns:p14="http://schemas.microsoft.com/office/powerpoint/2010/main" val="152427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4572000" cy="1143000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65" charset="-128"/>
                <a:cs typeface="ＭＳ Ｐゴシック" pitchFamily="-65" charset="-128"/>
              </a:rPr>
              <a:t>Major Ocean Currents of the World</a:t>
            </a:r>
            <a:endParaRPr lang="en-US" sz="3200" b="1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5715000" y="991176"/>
            <a:ext cx="3124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 dirty="0" smtClean="0">
                <a:latin typeface="Arial" pitchFamily="-65" charset="0"/>
              </a:rPr>
              <a:t>Giant </a:t>
            </a:r>
            <a:r>
              <a:rPr lang="en-US" sz="2000" b="1" dirty="0">
                <a:latin typeface="Arial" pitchFamily="-65" charset="0"/>
              </a:rPr>
              <a:t>convective circulations (gyres) transport heat from equator to pole.</a:t>
            </a:r>
          </a:p>
          <a:p>
            <a:pPr eaLnBrk="1" hangingPunct="1"/>
            <a:endParaRPr lang="en-US" sz="2000" b="1" dirty="0" smtClean="0">
              <a:latin typeface="Arial" pitchFamily="-65" charset="0"/>
            </a:endParaRPr>
          </a:p>
          <a:p>
            <a:pPr eaLnBrk="1" hangingPunct="1"/>
            <a:r>
              <a:rPr lang="en-US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65" charset="0"/>
              </a:rPr>
              <a:t>W</a:t>
            </a:r>
            <a:r>
              <a:rPr lang="en-US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65" charset="0"/>
              </a:rPr>
              <a:t>arm current </a:t>
            </a:r>
            <a:r>
              <a:rPr lang="en-US" sz="2000" b="1" dirty="0" smtClean="0">
                <a:solidFill>
                  <a:srgbClr val="FF3300"/>
                </a:solidFill>
                <a:latin typeface="Arial" pitchFamily="-65" charset="0"/>
              </a:rPr>
              <a:t>of </a:t>
            </a:r>
            <a:r>
              <a:rPr lang="en-US" sz="2000" b="1" dirty="0">
                <a:solidFill>
                  <a:srgbClr val="FF3300"/>
                </a:solidFill>
                <a:latin typeface="Arial" pitchFamily="-65" charset="0"/>
              </a:rPr>
              <a:t>a gyre is </a:t>
            </a:r>
            <a:r>
              <a:rPr lang="en-US" sz="2000" b="1" dirty="0" smtClean="0">
                <a:solidFill>
                  <a:srgbClr val="FF3300"/>
                </a:solidFill>
                <a:latin typeface="Arial" pitchFamily="-65" charset="0"/>
              </a:rPr>
              <a:t>along </a:t>
            </a:r>
            <a:r>
              <a:rPr lang="en-US" sz="2000" b="1" dirty="0">
                <a:solidFill>
                  <a:srgbClr val="FF3300"/>
                </a:solidFill>
                <a:latin typeface="Arial" pitchFamily="-65" charset="0"/>
              </a:rPr>
              <a:t>the </a:t>
            </a:r>
            <a:r>
              <a:rPr lang="en-US" sz="2000" b="1" dirty="0" smtClean="0">
                <a:solidFill>
                  <a:srgbClr val="FF33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pitchFamily="-65" charset="0"/>
              </a:rPr>
              <a:t>east coast</a:t>
            </a:r>
            <a:r>
              <a:rPr lang="en-US" sz="2000" b="1" dirty="0" smtClean="0">
                <a:solidFill>
                  <a:srgbClr val="FF3300"/>
                </a:solidFill>
                <a:latin typeface="Arial" pitchFamily="-65" charset="0"/>
              </a:rPr>
              <a:t>    of </a:t>
            </a:r>
            <a:r>
              <a:rPr lang="en-US" sz="2000" b="1" dirty="0">
                <a:solidFill>
                  <a:srgbClr val="FF3300"/>
                </a:solidFill>
                <a:latin typeface="Arial" pitchFamily="-65" charset="0"/>
              </a:rPr>
              <a:t>a continent.</a:t>
            </a:r>
          </a:p>
          <a:p>
            <a:pPr eaLnBrk="1" hangingPunct="1"/>
            <a:endParaRPr lang="en-US" sz="2000" b="1" dirty="0" smtClean="0">
              <a:solidFill>
                <a:srgbClr val="FF3300"/>
              </a:solidFill>
              <a:latin typeface="Arial" pitchFamily="-65" charset="0"/>
            </a:endParaRPr>
          </a:p>
          <a:p>
            <a:pPr eaLnBrk="1" hangingPunct="1"/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65" charset="0"/>
              </a:rPr>
              <a:t>C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65" charset="0"/>
              </a:rPr>
              <a:t>old current </a:t>
            </a:r>
            <a:r>
              <a:rPr lang="en-US" sz="2000" b="1" dirty="0" smtClean="0">
                <a:solidFill>
                  <a:srgbClr val="0000FF"/>
                </a:solidFill>
                <a:latin typeface="Arial" pitchFamily="-65" charset="0"/>
              </a:rPr>
              <a:t>of </a:t>
            </a:r>
            <a:r>
              <a:rPr lang="en-US" sz="2000" b="1" dirty="0">
                <a:solidFill>
                  <a:srgbClr val="0000FF"/>
                </a:solidFill>
                <a:latin typeface="Arial" pitchFamily="-65" charset="0"/>
              </a:rPr>
              <a:t>a gyre </a:t>
            </a:r>
            <a:r>
              <a:rPr lang="en-US" sz="2000" b="1" dirty="0" smtClean="0">
                <a:solidFill>
                  <a:srgbClr val="0000FF"/>
                </a:solidFill>
                <a:latin typeface="Arial" pitchFamily="-65" charset="0"/>
              </a:rPr>
              <a:t> is along </a:t>
            </a:r>
            <a:r>
              <a:rPr lang="en-US" sz="2000" b="1" dirty="0">
                <a:solidFill>
                  <a:srgbClr val="0000FF"/>
                </a:solidFill>
                <a:latin typeface="Arial" pitchFamily="-65" charset="0"/>
              </a:rPr>
              <a:t>the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65" charset="0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65" charset="0"/>
              </a:rPr>
              <a:t>west coast</a:t>
            </a:r>
            <a:r>
              <a:rPr lang="en-US" sz="2000" b="1" dirty="0" smtClean="0">
                <a:solidFill>
                  <a:srgbClr val="0000FF"/>
                </a:solidFill>
                <a:latin typeface="Arial" pitchFamily="-65" charset="0"/>
              </a:rPr>
              <a:t>   of </a:t>
            </a:r>
            <a:r>
              <a:rPr lang="en-US" sz="2000" b="1" dirty="0">
                <a:solidFill>
                  <a:srgbClr val="0000FF"/>
                </a:solidFill>
                <a:latin typeface="Arial" pitchFamily="-65" charset="0"/>
              </a:rPr>
              <a:t>a continent. </a:t>
            </a:r>
            <a:endParaRPr lang="en-US" sz="2000" b="1" dirty="0" smtClean="0">
              <a:solidFill>
                <a:srgbClr val="0000FF"/>
              </a:solidFill>
              <a:latin typeface="Arial" pitchFamily="-65" charset="0"/>
            </a:endParaRPr>
          </a:p>
          <a:p>
            <a:pPr eaLnBrk="1" hangingPunct="1"/>
            <a:endParaRPr lang="en-US" sz="2000" b="1" dirty="0">
              <a:solidFill>
                <a:srgbClr val="0000FF"/>
              </a:solidFill>
              <a:latin typeface="Arial" pitchFamily="-65" charset="0"/>
            </a:endParaRPr>
          </a:p>
          <a:p>
            <a:r>
              <a:rPr lang="en-US" sz="2000" b="1" dirty="0" smtClean="0">
                <a:latin typeface="Arial" pitchFamily="-65" charset="0"/>
              </a:rPr>
              <a:t>Ocean currents </a:t>
            </a:r>
            <a:r>
              <a:rPr lang="en-US" sz="2000" b="1" dirty="0">
                <a:latin typeface="Arial" pitchFamily="-65" charset="0"/>
              </a:rPr>
              <a:t>are </a:t>
            </a:r>
            <a:r>
              <a:rPr lang="en-US" sz="2000" b="1" dirty="0" smtClean="0">
                <a:latin typeface="Arial" pitchFamily="-65" charset="0"/>
              </a:rPr>
              <a:t>forced by the surface prevailing winds </a:t>
            </a:r>
          </a:p>
          <a:p>
            <a:r>
              <a:rPr lang="en-US" sz="2000" b="1" dirty="0" smtClean="0">
                <a:latin typeface="Arial" pitchFamily="-65" charset="0"/>
              </a:rPr>
              <a:t>but the currents flow   at an angle to the wind.</a:t>
            </a:r>
            <a:endParaRPr lang="en-US" sz="2000" b="1" dirty="0">
              <a:latin typeface="Arial" pitchFamily="-65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44889" y="6011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3566" y="5791557"/>
            <a:ext cx="535495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 smtClean="0">
                <a:hlinkClick r:id="rId3"/>
              </a:rPr>
              <a:t>http://www.sciencelearn.org.nz/Contexts/The-Ocean-in-Action/Sci-Media/Images/Map-of-ocean-gyres</a:t>
            </a:r>
            <a:endParaRPr lang="en-US" sz="9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146755" y="1666296"/>
            <a:ext cx="5393377" cy="4124730"/>
            <a:chOff x="146755" y="1666296"/>
            <a:chExt cx="5393377" cy="4124730"/>
          </a:xfrm>
        </p:grpSpPr>
        <p:grpSp>
          <p:nvGrpSpPr>
            <p:cNvPr id="23" name="Group 22"/>
            <p:cNvGrpSpPr/>
            <p:nvPr/>
          </p:nvGrpSpPr>
          <p:grpSpPr>
            <a:xfrm>
              <a:off x="146755" y="1666296"/>
              <a:ext cx="5393377" cy="4124730"/>
              <a:chOff x="146755" y="1666296"/>
              <a:chExt cx="5393377" cy="412473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6755" y="1666296"/>
                <a:ext cx="5393377" cy="4124730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29555" y="4076700"/>
                <a:ext cx="965200" cy="279400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03589" y="4140200"/>
                <a:ext cx="304800" cy="609600"/>
              </a:xfrm>
              <a:prstGeom prst="rect">
                <a:avLst/>
              </a:prstGeom>
            </p:spPr>
          </p:pic>
        </p:grpSp>
        <p:grpSp>
          <p:nvGrpSpPr>
            <p:cNvPr id="24" name="Group 23"/>
            <p:cNvGrpSpPr/>
            <p:nvPr/>
          </p:nvGrpSpPr>
          <p:grpSpPr>
            <a:xfrm>
              <a:off x="457195" y="3053510"/>
              <a:ext cx="4748140" cy="2369390"/>
              <a:chOff x="457195" y="3053510"/>
              <a:chExt cx="4748140" cy="2369390"/>
            </a:xfrm>
          </p:grpSpPr>
          <p:sp>
            <p:nvSpPr>
              <p:cNvPr id="7" name="Freeform 6"/>
              <p:cNvSpPr>
                <a:spLocks/>
              </p:cNvSpPr>
              <p:nvPr/>
            </p:nvSpPr>
            <p:spPr>
              <a:xfrm>
                <a:off x="2222495" y="3886200"/>
                <a:ext cx="544830" cy="2032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>
                <a:spLocks/>
              </p:cNvSpPr>
              <p:nvPr/>
            </p:nvSpPr>
            <p:spPr>
              <a:xfrm flipV="1">
                <a:off x="2698745" y="4114800"/>
                <a:ext cx="544830" cy="2032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>
              <a:xfrm flipH="1" flipV="1">
                <a:off x="2125834" y="3162300"/>
                <a:ext cx="544830" cy="2032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 11"/>
              <p:cNvSpPr>
                <a:spLocks/>
              </p:cNvSpPr>
              <p:nvPr/>
            </p:nvSpPr>
            <p:spPr>
              <a:xfrm rot="20864722">
                <a:off x="4076531" y="3818821"/>
                <a:ext cx="491444" cy="208758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12"/>
              <p:cNvSpPr>
                <a:spLocks/>
              </p:cNvSpPr>
              <p:nvPr/>
            </p:nvSpPr>
            <p:spPr>
              <a:xfrm rot="262396" flipV="1">
                <a:off x="4413245" y="4200872"/>
                <a:ext cx="544830" cy="2032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>
              <a:xfrm flipH="1">
                <a:off x="2559045" y="4927600"/>
                <a:ext cx="544830" cy="2032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>
              <a:xfrm flipH="1">
                <a:off x="4660505" y="4821650"/>
                <a:ext cx="544830" cy="2032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>
              <a:xfrm rot="20587625" flipH="1" flipV="1">
                <a:off x="4374863" y="3053510"/>
                <a:ext cx="544830" cy="2032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>
              <a:xfrm flipH="1">
                <a:off x="558795" y="4864100"/>
                <a:ext cx="544830" cy="2032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>
              <a:xfrm flipV="1">
                <a:off x="457195" y="4127500"/>
                <a:ext cx="544830" cy="2032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/>
              <p:cNvSpPr/>
              <p:nvPr/>
            </p:nvSpPr>
            <p:spPr>
              <a:xfrm flipH="1">
                <a:off x="3479800" y="5092700"/>
                <a:ext cx="1295400" cy="3175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20"/>
              <p:cNvSpPr/>
              <p:nvPr/>
            </p:nvSpPr>
            <p:spPr>
              <a:xfrm flipH="1">
                <a:off x="1352865" y="5105400"/>
                <a:ext cx="1295400" cy="317500"/>
              </a:xfrm>
              <a:custGeom>
                <a:avLst/>
                <a:gdLst>
                  <a:gd name="connsiteX0" fmla="*/ 495300 w 495300"/>
                  <a:gd name="connsiteY0" fmla="*/ 0 h 203200"/>
                  <a:gd name="connsiteX1" fmla="*/ 279400 w 495300"/>
                  <a:gd name="connsiteY1" fmla="*/ 114300 h 203200"/>
                  <a:gd name="connsiteX2" fmla="*/ 0 w 495300"/>
                  <a:gd name="connsiteY2" fmla="*/ 203200 h 2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5300" h="203200">
                    <a:moveTo>
                      <a:pt x="495300" y="0"/>
                    </a:moveTo>
                    <a:cubicBezTo>
                      <a:pt x="428625" y="40216"/>
                      <a:pt x="361950" y="80433"/>
                      <a:pt x="279400" y="114300"/>
                    </a:cubicBezTo>
                    <a:cubicBezTo>
                      <a:pt x="196850" y="148167"/>
                      <a:pt x="0" y="203200"/>
                      <a:pt x="0" y="203200"/>
                    </a:cubicBezTo>
                  </a:path>
                </a:pathLst>
              </a:custGeom>
              <a:ln w="57150" cmpd="sng">
                <a:solidFill>
                  <a:schemeClr val="bg2">
                    <a:lumMod val="25000"/>
                    <a:alpha val="50000"/>
                  </a:schemeClr>
                </a:solidFill>
                <a:headEnd type="none"/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Freeform 21"/>
          <p:cNvSpPr>
            <a:spLocks/>
          </p:cNvSpPr>
          <p:nvPr/>
        </p:nvSpPr>
        <p:spPr>
          <a:xfrm flipH="1">
            <a:off x="7899399" y="5778325"/>
            <a:ext cx="648965" cy="45719"/>
          </a:xfrm>
          <a:custGeom>
            <a:avLst/>
            <a:gdLst>
              <a:gd name="connsiteX0" fmla="*/ 495300 w 495300"/>
              <a:gd name="connsiteY0" fmla="*/ 0 h 203200"/>
              <a:gd name="connsiteX1" fmla="*/ 279400 w 495300"/>
              <a:gd name="connsiteY1" fmla="*/ 114300 h 203200"/>
              <a:gd name="connsiteX2" fmla="*/ 0 w 495300"/>
              <a:gd name="connsiteY2" fmla="*/ 203200 h 203200"/>
              <a:gd name="connsiteX0" fmla="*/ 495300 w 495300"/>
              <a:gd name="connsiteY0" fmla="*/ 0 h 203200"/>
              <a:gd name="connsiteX1" fmla="*/ 0 w 495300"/>
              <a:gd name="connsiteY1" fmla="*/ 203200 h 203200"/>
              <a:gd name="connsiteX0" fmla="*/ 1168400 w 1168400"/>
              <a:gd name="connsiteY0" fmla="*/ 0 h 0"/>
              <a:gd name="connsiteX1" fmla="*/ 0 w 11684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8400">
                <a:moveTo>
                  <a:pt x="1168400" y="0"/>
                </a:moveTo>
                <a:lnTo>
                  <a:pt x="0" y="0"/>
                </a:lnTo>
              </a:path>
            </a:pathLst>
          </a:custGeom>
          <a:ln w="57150" cmpd="sng">
            <a:solidFill>
              <a:schemeClr val="bg2">
                <a:lumMod val="25000"/>
                <a:alpha val="50000"/>
              </a:schemeClr>
            </a:solidFill>
            <a:headEnd type="none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7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062" y="897468"/>
            <a:ext cx="4577938" cy="3429000"/>
          </a:xfrm>
          <a:prstGeom prst="rect">
            <a:avLst/>
          </a:prstGeom>
        </p:spPr>
      </p:pic>
      <p:sp>
        <p:nvSpPr>
          <p:cNvPr id="46083" name="Rectangle 10"/>
          <p:cNvSpPr>
            <a:spLocks noGrp="1" noChangeArrowheads="1"/>
          </p:cNvSpPr>
          <p:nvPr>
            <p:ph type="title"/>
          </p:nvPr>
        </p:nvSpPr>
        <p:spPr>
          <a:xfrm>
            <a:off x="457200" y="95956"/>
            <a:ext cx="8229600" cy="762000"/>
          </a:xfrm>
          <a:noFill/>
        </p:spPr>
        <p:txBody>
          <a:bodyPr/>
          <a:lstStyle/>
          <a:p>
            <a:r>
              <a:rPr lang="en-US" sz="3200" dirty="0" smtClean="0">
                <a:ea typeface="ＭＳ Ｐゴシック" pitchFamily="-65" charset="-128"/>
                <a:cs typeface="ＭＳ Ｐゴシック" pitchFamily="-65" charset="-128"/>
              </a:rPr>
              <a:t>What causes Surface Ocean Currents?</a:t>
            </a:r>
            <a:endParaRPr lang="en-US" sz="32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04800" y="4368676"/>
            <a:ext cx="85344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>
              <a:spcAft>
                <a:spcPts val="1200"/>
              </a:spcAft>
            </a:pPr>
            <a:r>
              <a:rPr lang="en-US" sz="2000" dirty="0" smtClean="0">
                <a:latin typeface="Arial" pitchFamily="-65" charset="0"/>
              </a:rPr>
              <a:t>As </a:t>
            </a:r>
            <a:r>
              <a:rPr lang="en-US" sz="2000" dirty="0" smtClean="0">
                <a:solidFill>
                  <a:srgbClr val="C70000"/>
                </a:solidFill>
                <a:latin typeface="Arial" pitchFamily="-65" charset="0"/>
              </a:rPr>
              <a:t>wind </a:t>
            </a:r>
            <a:r>
              <a:rPr lang="en-US" sz="2000" dirty="0" smtClean="0">
                <a:latin typeface="Arial" pitchFamily="-65" charset="0"/>
              </a:rPr>
              <a:t>blows across the water, water </a:t>
            </a:r>
            <a:r>
              <a:rPr lang="en-US" sz="2000" dirty="0">
                <a:latin typeface="Arial" pitchFamily="-65" charset="0"/>
              </a:rPr>
              <a:t>is deflected to the right </a:t>
            </a:r>
            <a:r>
              <a:rPr lang="en-US" sz="2000" dirty="0" smtClean="0">
                <a:latin typeface="Arial" pitchFamily="-65" charset="0"/>
              </a:rPr>
              <a:t>of the mean </a:t>
            </a:r>
            <a:r>
              <a:rPr lang="en-US" sz="2000" dirty="0">
                <a:latin typeface="Arial" pitchFamily="-65" charset="0"/>
              </a:rPr>
              <a:t>wind by the Coriolis force</a:t>
            </a:r>
            <a:r>
              <a:rPr lang="en-US" sz="2000" dirty="0" smtClean="0">
                <a:latin typeface="Arial" pitchFamily="-65" charset="0"/>
              </a:rPr>
              <a:t>.</a:t>
            </a:r>
          </a:p>
          <a:p>
            <a:pPr eaLnBrk="1" hangingPunct="1">
              <a:spcAft>
                <a:spcPts val="1200"/>
              </a:spcAft>
            </a:pPr>
            <a:r>
              <a:rPr lang="en-US" sz="2000" dirty="0" smtClean="0">
                <a:solidFill>
                  <a:srgbClr val="C70000"/>
                </a:solidFill>
                <a:latin typeface="Arial" pitchFamily="-65" charset="0"/>
              </a:rPr>
              <a:t>Net effect: Surface current is a little to the right of the prevailing wind.</a:t>
            </a:r>
          </a:p>
          <a:p>
            <a:pPr eaLnBrk="1" hangingPunct="1">
              <a:spcAft>
                <a:spcPts val="1200"/>
              </a:spcAft>
            </a:pPr>
            <a:r>
              <a:rPr lang="en-US" sz="2000" dirty="0">
                <a:latin typeface="Arial" pitchFamily="-65" charset="0"/>
              </a:rPr>
              <a:t>Each successive layer of water below bends a little more </a:t>
            </a:r>
            <a:r>
              <a:rPr lang="en-US" sz="2000" dirty="0" smtClean="0">
                <a:latin typeface="Arial" pitchFamily="-65" charset="0"/>
              </a:rPr>
              <a:t>towards </a:t>
            </a:r>
            <a:r>
              <a:rPr lang="en-US" sz="2000" dirty="0">
                <a:latin typeface="Arial" pitchFamily="-65" charset="0"/>
              </a:rPr>
              <a:t>the right as it is forced by the layer above</a:t>
            </a:r>
            <a:r>
              <a:rPr lang="en-US" sz="2000" dirty="0" smtClean="0">
                <a:latin typeface="Arial" pitchFamily="-65" charset="0"/>
              </a:rPr>
              <a:t>.</a:t>
            </a:r>
          </a:p>
          <a:p>
            <a:pPr eaLnBrk="1" hangingPunct="1"/>
            <a:r>
              <a:rPr lang="en-US" sz="2000" dirty="0">
                <a:solidFill>
                  <a:srgbClr val="C70000"/>
                </a:solidFill>
                <a:latin typeface="Arial" pitchFamily="-65" charset="0"/>
              </a:rPr>
              <a:t>Net result:</a:t>
            </a:r>
            <a:r>
              <a:rPr lang="en-US" sz="2000" dirty="0" smtClean="0">
                <a:solidFill>
                  <a:srgbClr val="C70000"/>
                </a:solidFill>
                <a:latin typeface="Arial" pitchFamily="-65" charset="0"/>
              </a:rPr>
              <a:t> surface layer of warm water moves </a:t>
            </a:r>
            <a:r>
              <a:rPr lang="en-US" sz="2000" dirty="0" smtClean="0">
                <a:solidFill>
                  <a:srgbClr val="C70000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perpendicular </a:t>
            </a:r>
            <a:r>
              <a:rPr lang="en-US" sz="2000" dirty="0">
                <a:solidFill>
                  <a:srgbClr val="C70000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to the wind.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0" y="2209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ea typeface="ＭＳ Ｐゴシック" pitchFamily="-65" charset="-128"/>
                <a:cs typeface="ＭＳ Ｐゴシック" pitchFamily="-65" charset="-128"/>
              </a:rPr>
              <a:t>Ekman Spiral 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873662" y="4069491"/>
            <a:ext cx="1885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 smtClean="0">
                <a:hlinkClick r:id="rId4"/>
              </a:rPr>
              <a:t>www.oceanservice.noaa.gov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487332" y="949323"/>
            <a:ext cx="1989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Northern Hemisphere situation shown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18932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hape 151554"/>
          <p:cNvSpPr>
            <a:spLocks noGrp="1" noChangeArrowheads="1"/>
          </p:cNvSpPr>
          <p:nvPr>
            <p:ph type="body" idx="1"/>
          </p:nvPr>
        </p:nvSpPr>
        <p:spPr>
          <a:xfrm>
            <a:off x="1368780" y="1600200"/>
            <a:ext cx="6477001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 smtClean="0">
                <a:ea typeface="ＭＳ Ｐゴシック" pitchFamily="-65" charset="-128"/>
                <a:cs typeface="ＭＳ Ｐゴシック" pitchFamily="-65" charset="-128"/>
              </a:rPr>
              <a:t>We start by introducing an important </a:t>
            </a:r>
            <a:r>
              <a:rPr lang="en-US" sz="2800" b="1" dirty="0">
                <a:ea typeface="ＭＳ Ｐゴシック" pitchFamily="-65" charset="-128"/>
                <a:cs typeface="ＭＳ Ｐゴシック" pitchFamily="-65" charset="-128"/>
              </a:rPr>
              <a:t>ocean concept </a:t>
            </a:r>
            <a:r>
              <a:rPr lang="en-US" sz="2800" b="1" dirty="0" smtClean="0">
                <a:ea typeface="ＭＳ Ｐゴシック" pitchFamily="-65" charset="-128"/>
                <a:cs typeface="ＭＳ Ｐゴシック" pitchFamily="-65" charset="-128"/>
              </a:rPr>
              <a:t>that underlies some atmosphere</a:t>
            </a:r>
            <a:r>
              <a:rPr lang="en-US" sz="2800" b="1" dirty="0">
                <a:ea typeface="ＭＳ Ｐゴシック" pitchFamily="-65" charset="-128"/>
                <a:cs typeface="ＭＳ Ｐゴシック" pitchFamily="-65" charset="-128"/>
              </a:rPr>
              <a:t>-ocean </a:t>
            </a:r>
            <a:r>
              <a:rPr lang="en-US" sz="2800" b="1" dirty="0" smtClean="0">
                <a:ea typeface="ＭＳ Ｐゴシック" pitchFamily="-65" charset="-128"/>
                <a:cs typeface="ＭＳ Ｐゴシック" pitchFamily="-65" charset="-128"/>
              </a:rPr>
              <a:t>interactions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C70000"/>
                </a:solidFill>
                <a:ea typeface="ＭＳ Ｐゴシック" pitchFamily="-65" charset="-128"/>
                <a:cs typeface="ＭＳ Ｐゴシック" pitchFamily="-65" charset="-128"/>
              </a:rPr>
              <a:t>U</a:t>
            </a:r>
            <a:r>
              <a:rPr lang="en-US" b="1" dirty="0" smtClean="0">
                <a:solidFill>
                  <a:srgbClr val="C70000"/>
                </a:solidFill>
                <a:ea typeface="ＭＳ Ｐゴシック" pitchFamily="-65" charset="-128"/>
                <a:cs typeface="ＭＳ Ｐゴシック" pitchFamily="-65" charset="-128"/>
              </a:rPr>
              <a:t>pwelling</a:t>
            </a:r>
            <a:endParaRPr lang="en-US" sz="2800" b="1" dirty="0">
              <a:solidFill>
                <a:srgbClr val="C70000"/>
              </a:solidFill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a typeface="ＭＳ Ｐゴシック" pitchFamily="-65" charset="-128"/>
                <a:cs typeface="ＭＳ Ｐゴシック" pitchFamily="-65" charset="-128"/>
              </a:rPr>
              <a:t>Upwelling</a:t>
            </a:r>
          </a:p>
        </p:txBody>
      </p:sp>
    </p:spTree>
    <p:extLst>
      <p:ext uri="{BB962C8B-B14F-4D97-AF65-F5344CB8AC3E}">
        <p14:creationId xmlns:p14="http://schemas.microsoft.com/office/powerpoint/2010/main" val="79084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9560" y="1905000"/>
            <a:ext cx="4206240" cy="3813042"/>
          </a:xfrm>
          <a:prstGeom prst="rect">
            <a:avLst/>
          </a:prstGeom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chemeClr val="tx1"/>
                </a:solidFill>
                <a:ea typeface="ＭＳ Ｐゴシック" pitchFamily="-65" charset="-128"/>
                <a:cs typeface="ＭＳ Ｐゴシック" pitchFamily="-65" charset="-128"/>
              </a:rPr>
              <a:t>Summer SST Along West Coast</a:t>
            </a:r>
            <a:endParaRPr lang="en-US">
              <a:solidFill>
                <a:srgbClr val="FFCC00"/>
              </a:solidFill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1280160" y="5410200"/>
            <a:ext cx="14478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/>
              <a:t>Ahrens</a:t>
            </a:r>
            <a:r>
              <a:rPr lang="en-US" sz="1400" b="1" dirty="0" smtClean="0"/>
              <a:t> 6</a:t>
            </a:r>
            <a:r>
              <a:rPr lang="en-US" sz="1400" b="1" baseline="30000" dirty="0" smtClean="0"/>
              <a:t>th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ed</a:t>
            </a:r>
            <a:endParaRPr lang="en-US" dirty="0"/>
          </a:p>
        </p:txBody>
      </p:sp>
      <p:sp>
        <p:nvSpPr>
          <p:cNvPr id="39941" name="Freeform 7"/>
          <p:cNvSpPr>
            <a:spLocks/>
          </p:cNvSpPr>
          <p:nvPr/>
        </p:nvSpPr>
        <p:spPr bwMode="auto">
          <a:xfrm>
            <a:off x="1788160" y="2984500"/>
            <a:ext cx="533400" cy="1409700"/>
          </a:xfrm>
          <a:custGeom>
            <a:avLst/>
            <a:gdLst>
              <a:gd name="T0" fmla="*/ 0 w 336"/>
              <a:gd name="T1" fmla="*/ 0 h 888"/>
              <a:gd name="T2" fmla="*/ 524192500 w 336"/>
              <a:gd name="T3" fmla="*/ 705643750 h 888"/>
              <a:gd name="T4" fmla="*/ 725805000 w 336"/>
              <a:gd name="T5" fmla="*/ 1411287500 h 888"/>
              <a:gd name="T6" fmla="*/ 846772500 w 336"/>
              <a:gd name="T7" fmla="*/ 2147483647 h 888"/>
              <a:gd name="T8" fmla="*/ 0 60000 65536"/>
              <a:gd name="T9" fmla="*/ 0 60000 65536"/>
              <a:gd name="T10" fmla="*/ 0 60000 65536"/>
              <a:gd name="T11" fmla="*/ 0 60000 65536"/>
              <a:gd name="T12" fmla="*/ 0 w 336"/>
              <a:gd name="T13" fmla="*/ 0 h 888"/>
              <a:gd name="T14" fmla="*/ 336 w 336"/>
              <a:gd name="T15" fmla="*/ 888 h 8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" h="888">
                <a:moveTo>
                  <a:pt x="0" y="0"/>
                </a:moveTo>
                <a:cubicBezTo>
                  <a:pt x="35" y="45"/>
                  <a:pt x="160" y="187"/>
                  <a:pt x="208" y="280"/>
                </a:cubicBezTo>
                <a:cubicBezTo>
                  <a:pt x="256" y="373"/>
                  <a:pt x="267" y="459"/>
                  <a:pt x="288" y="560"/>
                </a:cubicBezTo>
                <a:cubicBezTo>
                  <a:pt x="309" y="661"/>
                  <a:pt x="326" y="820"/>
                  <a:pt x="336" y="888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1051560" y="2466975"/>
            <a:ext cx="1447800" cy="5810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Prevailing Winds</a:t>
            </a:r>
            <a:endParaRPr lang="en-US">
              <a:latin typeface="Times New Roman" charset="0"/>
            </a:endParaRPr>
          </a:p>
        </p:txBody>
      </p:sp>
      <p:sp>
        <p:nvSpPr>
          <p:cNvPr id="39943" name="Rectangle 10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000" b="1" dirty="0">
                <a:ea typeface="ＭＳ Ｐゴシック" pitchFamily="-65" charset="-128"/>
                <a:cs typeface="ＭＳ Ｐゴシック" pitchFamily="-65" charset="-128"/>
              </a:rPr>
              <a:t>Sea surface temperatures (SST) along West Coast are </a:t>
            </a:r>
            <a:r>
              <a:rPr lang="en-US" sz="2000" b="1" dirty="0" smtClean="0">
                <a:ea typeface="ＭＳ Ｐゴシック" pitchFamily="-65" charset="-128"/>
                <a:cs typeface="ＭＳ Ｐゴシック" pitchFamily="-65" charset="-128"/>
              </a:rPr>
              <a:t>cold </a:t>
            </a:r>
            <a:r>
              <a:rPr lang="en-US" sz="2000" b="1" dirty="0">
                <a:ea typeface="ＭＳ Ｐゴシック" pitchFamily="-65" charset="-128"/>
                <a:cs typeface="ＭＳ Ｐゴシック" pitchFamily="-65" charset="-128"/>
              </a:rPr>
              <a:t>during summer, especially</a:t>
            </a:r>
            <a:r>
              <a:rPr lang="en-US" sz="2000" b="1" dirty="0" smtClean="0">
                <a:ea typeface="ＭＳ Ｐゴシック" pitchFamily="-65" charset="-128"/>
                <a:cs typeface="ＭＳ Ｐゴシック" pitchFamily="-65" charset="-128"/>
              </a:rPr>
              <a:t> along the Northern </a:t>
            </a:r>
            <a:r>
              <a:rPr lang="en-US" sz="2000" b="1" dirty="0">
                <a:ea typeface="ＭＳ Ｐゴシック" pitchFamily="-65" charset="-128"/>
                <a:cs typeface="ＭＳ Ｐゴシック" pitchFamily="-65" charset="-128"/>
              </a:rPr>
              <a:t>California.</a:t>
            </a:r>
          </a:p>
          <a:p>
            <a:pPr>
              <a:buFontTx/>
              <a:buNone/>
            </a:pPr>
            <a:r>
              <a:rPr lang="en-US" sz="2000" b="1" dirty="0" smtClean="0">
                <a:ea typeface="ＭＳ Ｐゴシック" pitchFamily="-65" charset="-128"/>
                <a:cs typeface="ＭＳ Ｐゴシック" pitchFamily="-65" charset="-128"/>
              </a:rPr>
              <a:t>Caused by </a:t>
            </a:r>
            <a:r>
              <a:rPr lang="en-US" sz="2000" b="1" dirty="0" smtClean="0">
                <a:solidFill>
                  <a:srgbClr val="C7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65" charset="-128"/>
                <a:cs typeface="ＭＳ Ｐゴシック" pitchFamily="-65" charset="-128"/>
              </a:rPr>
              <a:t>upwelling </a:t>
            </a:r>
            <a:r>
              <a:rPr lang="en-US" sz="2000" b="1" dirty="0">
                <a:ea typeface="ＭＳ Ｐゴシック" pitchFamily="-65" charset="-128"/>
                <a:cs typeface="ＭＳ Ｐゴシック" pitchFamily="-65" charset="-128"/>
              </a:rPr>
              <a:t>of cold, </a:t>
            </a:r>
            <a:r>
              <a:rPr lang="en-US" sz="2000" b="1" dirty="0" smtClean="0">
                <a:ea typeface="ＭＳ Ｐゴシック" pitchFamily="-65" charset="-128"/>
                <a:cs typeface="ＭＳ Ｐゴシック" pitchFamily="-65" charset="-128"/>
              </a:rPr>
              <a:t>bottom water </a:t>
            </a:r>
            <a:r>
              <a:rPr lang="en-US" sz="2000" b="1" dirty="0">
                <a:ea typeface="ＭＳ Ｐゴシック" pitchFamily="-65" charset="-128"/>
                <a:cs typeface="ＭＳ Ｐゴシック" pitchFamily="-65" charset="-128"/>
              </a:rPr>
              <a:t>t</a:t>
            </a:r>
            <a:r>
              <a:rPr lang="en-US" sz="2000" b="1" dirty="0" smtClean="0">
                <a:ea typeface="ＭＳ Ｐゴシック" pitchFamily="-65" charset="-128"/>
                <a:cs typeface="ＭＳ Ｐゴシック" pitchFamily="-65" charset="-128"/>
              </a:rPr>
              <a:t>hat is forced by a prevailing N-NW wind.</a:t>
            </a:r>
            <a:endParaRPr lang="en-US" sz="24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9944" name="Freeform 11"/>
          <p:cNvSpPr>
            <a:spLocks/>
          </p:cNvSpPr>
          <p:nvPr/>
        </p:nvSpPr>
        <p:spPr bwMode="auto">
          <a:xfrm>
            <a:off x="1800860" y="3746500"/>
            <a:ext cx="419100" cy="457200"/>
          </a:xfrm>
          <a:custGeom>
            <a:avLst/>
            <a:gdLst>
              <a:gd name="T0" fmla="*/ 665321250 w 264"/>
              <a:gd name="T1" fmla="*/ 0 h 288"/>
              <a:gd name="T2" fmla="*/ 0 w 264"/>
              <a:gd name="T3" fmla="*/ 725805000 h 288"/>
              <a:gd name="T4" fmla="*/ 0 60000 65536"/>
              <a:gd name="T5" fmla="*/ 0 60000 65536"/>
              <a:gd name="T6" fmla="*/ 0 w 264"/>
              <a:gd name="T7" fmla="*/ 0 h 288"/>
              <a:gd name="T8" fmla="*/ 264 w 264"/>
              <a:gd name="T9" fmla="*/ 288 h 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4" h="288">
                <a:moveTo>
                  <a:pt x="264" y="0"/>
                </a:moveTo>
                <a:lnTo>
                  <a:pt x="0" y="288"/>
                </a:lnTo>
              </a:path>
            </a:pathLst>
          </a:custGeom>
          <a:noFill/>
          <a:ln w="57150">
            <a:solidFill>
              <a:srgbClr val="0000CC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873760" y="3721100"/>
            <a:ext cx="1447800" cy="8255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Coastal Surface Water</a:t>
            </a:r>
            <a:endParaRPr lang="en-US" dirty="0">
              <a:solidFill>
                <a:srgbClr val="0000CC"/>
              </a:solidFill>
              <a:latin typeface="Times New Roman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9515" y="1924756"/>
            <a:ext cx="1280160" cy="142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4318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975555" y="4848578"/>
            <a:ext cx="5215467" cy="163121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Arial"/>
                <a:cs typeface="Arial"/>
              </a:rPr>
              <a:t>Wind pushes surface water southward.</a:t>
            </a:r>
            <a:r>
              <a:rPr lang="en-US" sz="2000" b="1" dirty="0" smtClean="0">
                <a:latin typeface="Arial"/>
                <a:cs typeface="Arial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latin typeface="Arial"/>
                <a:cs typeface="Arial"/>
              </a:rPr>
              <a:t>Coriolis </a:t>
            </a:r>
            <a:r>
              <a:rPr lang="en-US" sz="2000" b="1" dirty="0">
                <a:latin typeface="Arial"/>
                <a:cs typeface="Arial"/>
              </a:rPr>
              <a:t>force deflects water to the </a:t>
            </a:r>
            <a:r>
              <a:rPr lang="en-US" sz="2000" b="1" dirty="0" smtClean="0">
                <a:latin typeface="Arial"/>
                <a:cs typeface="Arial"/>
              </a:rPr>
              <a:t>right 	away from the shore.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latin typeface="Arial"/>
                <a:cs typeface="Arial"/>
              </a:rPr>
              <a:t>Cold </a:t>
            </a:r>
            <a:r>
              <a:rPr lang="en-US" sz="2000" b="1" dirty="0">
                <a:latin typeface="Arial"/>
                <a:cs typeface="Arial"/>
              </a:rPr>
              <a:t>water from below rises to surface.</a:t>
            </a:r>
            <a:r>
              <a:rPr lang="en-US" sz="2000" b="1" dirty="0" smtClean="0">
                <a:latin typeface="Arial"/>
                <a:cs typeface="Arial"/>
              </a:rPr>
              <a:t> 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152400"/>
            <a:ext cx="6248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Coastal Upwelling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1432560"/>
            <a:ext cx="7620000" cy="312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854201" y="4690408"/>
            <a:ext cx="5435599" cy="193899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latin typeface="Arial"/>
                <a:cs typeface="Arial"/>
              </a:rPr>
              <a:t>Trade winds push </a:t>
            </a:r>
            <a:r>
              <a:rPr lang="en-US" sz="2000" b="1" dirty="0">
                <a:latin typeface="Arial"/>
                <a:cs typeface="Arial"/>
              </a:rPr>
              <a:t>surface water</a:t>
            </a:r>
            <a:r>
              <a:rPr lang="en-US" sz="2000" b="1" dirty="0" smtClean="0">
                <a:latin typeface="Arial"/>
                <a:cs typeface="Arial"/>
              </a:rPr>
              <a:t> westward 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latin typeface="Arial"/>
                <a:cs typeface="Arial"/>
              </a:rPr>
              <a:t>Coriolis </a:t>
            </a:r>
            <a:r>
              <a:rPr lang="en-US" sz="2000" b="1" dirty="0">
                <a:latin typeface="Arial"/>
                <a:cs typeface="Arial"/>
              </a:rPr>
              <a:t>force deflects </a:t>
            </a:r>
            <a:r>
              <a:rPr lang="en-US" sz="2000" b="1" dirty="0" smtClean="0">
                <a:latin typeface="Arial"/>
                <a:cs typeface="Arial"/>
              </a:rPr>
              <a:t>water to the 		North Pole in the Northern Hemisphere               	South Pole in the Southern Hemisphere 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latin typeface="Arial"/>
                <a:cs typeface="Arial"/>
              </a:rPr>
              <a:t>Cold </a:t>
            </a:r>
            <a:r>
              <a:rPr lang="en-US" sz="2000" b="1" dirty="0">
                <a:latin typeface="Arial"/>
                <a:cs typeface="Arial"/>
              </a:rPr>
              <a:t>water </a:t>
            </a:r>
            <a:r>
              <a:rPr lang="en-US" sz="2000" b="1" dirty="0">
                <a:cs typeface="Arial"/>
              </a:rPr>
              <a:t>rises from </a:t>
            </a:r>
            <a:r>
              <a:rPr lang="en-US" sz="2000" b="1" dirty="0">
                <a:latin typeface="Arial"/>
                <a:cs typeface="Arial"/>
              </a:rPr>
              <a:t>below </a:t>
            </a:r>
            <a:r>
              <a:rPr lang="en-US" sz="2000" b="1" dirty="0" smtClean="0">
                <a:latin typeface="Arial"/>
                <a:cs typeface="Arial"/>
              </a:rPr>
              <a:t>to surface 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152400"/>
            <a:ext cx="6248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Equatorial Upwelling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762000"/>
            <a:ext cx="6858000" cy="40005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1016000" y="3632200"/>
            <a:ext cx="228600" cy="76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1546071" y="4102100"/>
            <a:ext cx="5264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5"/>
              </a:rPr>
              <a:t>http://web.sonoma.edu/users/f/freidel/global/372lec2images.htm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 rot="18239041">
            <a:off x="6691808" y="3299767"/>
            <a:ext cx="1665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Akin to Fig. 9.18 H&amp;P</a:t>
            </a:r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4432300"/>
            <a:ext cx="342900" cy="342900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2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979"/>
    </mc:Choice>
    <mc:Fallback xmlns="">
      <p:transition xmlns:p14="http://schemas.microsoft.com/office/powerpoint/2010/main" spd="slow" advTm="86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660400" y="4950767"/>
            <a:ext cx="7645401" cy="132343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it-IT" sz="1600" dirty="0"/>
              <a:t>Figure 9.18.</a:t>
            </a:r>
            <a:r>
              <a:rPr lang="en-US" sz="1600" dirty="0" smtClean="0"/>
              <a:t>Formation </a:t>
            </a:r>
            <a:r>
              <a:rPr lang="en-US" sz="1600" dirty="0"/>
              <a:t>of the cold tongue. The thin blue arrows represent the wind blowing northward along the coast of </a:t>
            </a:r>
            <a:r>
              <a:rPr lang="en-US" sz="1600" dirty="0" smtClean="0"/>
              <a:t>South America </a:t>
            </a:r>
            <a:r>
              <a:rPr lang="en-US" sz="1600" dirty="0"/>
              <a:t>and converging along the equator. The thick gray arrows show the horizontal displacement of surface water, at a right </a:t>
            </a:r>
            <a:r>
              <a:rPr lang="en-US" sz="1600" dirty="0" smtClean="0"/>
              <a:t>angle to </a:t>
            </a:r>
            <a:r>
              <a:rPr lang="en-US" sz="1600" dirty="0"/>
              <a:t>the wind. The blue cold tongue results from </a:t>
            </a:r>
            <a:r>
              <a:rPr lang="en-US" sz="1600" dirty="0" smtClean="0"/>
              <a:t>the upwelling </a:t>
            </a:r>
            <a:r>
              <a:rPr lang="en-US" sz="1600" dirty="0"/>
              <a:t>of cold water from the deep ocean.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152400"/>
            <a:ext cx="6248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Equatorial Upwelling</a:t>
            </a:r>
            <a:endParaRPr lang="en-US" sz="3200" b="1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1016000" y="3632200"/>
            <a:ext cx="228600" cy="76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3" name="Group 12"/>
          <p:cNvGrpSpPr/>
          <p:nvPr/>
        </p:nvGrpSpPr>
        <p:grpSpPr>
          <a:xfrm>
            <a:off x="1778000" y="914517"/>
            <a:ext cx="5486400" cy="4036250"/>
            <a:chOff x="622300" y="914517"/>
            <a:chExt cx="5486400" cy="403625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2300" y="914517"/>
              <a:ext cx="5486400" cy="403625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077928" y="4479834"/>
              <a:ext cx="11653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/>
                <a:t>Fig. 9.18 H&amp;P</a:t>
              </a:r>
              <a:endParaRPr lang="en-US" sz="1200" b="1" dirty="0"/>
            </a:p>
          </p:txBody>
        </p:sp>
      </p:grpSp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9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646"/>
    </mc:Choice>
    <mc:Fallback xmlns="">
      <p:transition xmlns:p14="http://schemas.microsoft.com/office/powerpoint/2010/main" spd="slow" advTm="546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hape 15155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19088" indent="-319088">
              <a:lnSpc>
                <a:spcPts val="36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>
                <a:latin typeface="Arial"/>
                <a:ea typeface="ＭＳ Ｐゴシック" pitchFamily="-65" charset="-128"/>
                <a:cs typeface="Arial"/>
              </a:rPr>
              <a:t>Now that we understand the </a:t>
            </a:r>
            <a:r>
              <a:rPr lang="en-US" sz="2400" b="1" dirty="0" smtClean="0">
                <a:latin typeface="Arial"/>
                <a:ea typeface="ＭＳ Ｐゴシック" pitchFamily="-65" charset="-128"/>
                <a:cs typeface="Arial"/>
              </a:rPr>
              <a:t>basics of upwelling   and </a:t>
            </a:r>
            <a:r>
              <a:rPr lang="en-US" sz="2400" b="1" dirty="0">
                <a:latin typeface="Arial"/>
                <a:ea typeface="ＭＳ Ｐゴシック" pitchFamily="-65" charset="-128"/>
                <a:cs typeface="Arial"/>
              </a:rPr>
              <a:t>ocean </a:t>
            </a:r>
            <a:r>
              <a:rPr lang="en-US" sz="2400" b="1" dirty="0" smtClean="0">
                <a:latin typeface="Arial"/>
                <a:ea typeface="ＭＳ Ｐゴシック" pitchFamily="-65" charset="-128"/>
                <a:cs typeface="Arial"/>
              </a:rPr>
              <a:t>circulations, let’s talk about…</a:t>
            </a:r>
            <a:endParaRPr lang="en-US" sz="2400" b="1" dirty="0">
              <a:latin typeface="Arial"/>
              <a:ea typeface="ＭＳ Ｐゴシック" pitchFamily="-65" charset="-128"/>
              <a:cs typeface="Arial"/>
            </a:endParaRPr>
          </a:p>
          <a:p>
            <a:pPr marL="319088" indent="-319088" algn="ctr">
              <a:spcAft>
                <a:spcPts val="1200"/>
              </a:spcAft>
              <a:buFontTx/>
              <a:buNone/>
            </a:pPr>
            <a:r>
              <a:rPr lang="en-US" sz="2800" b="1" dirty="0">
                <a:solidFill>
                  <a:srgbClr val="FF0000"/>
                </a:solidFill>
                <a:latin typeface="Arial"/>
                <a:ea typeface="ＭＳ Ｐゴシック" pitchFamily="-65" charset="-128"/>
                <a:cs typeface="Arial"/>
              </a:rPr>
              <a:t>El Niño/La </a:t>
            </a:r>
            <a:r>
              <a:rPr lang="en-US" sz="2800" b="1" dirty="0" smtClean="0">
                <a:solidFill>
                  <a:srgbClr val="FF0000"/>
                </a:solidFill>
                <a:latin typeface="Arial"/>
                <a:ea typeface="ＭＳ Ｐゴシック" pitchFamily="-65" charset="-128"/>
                <a:cs typeface="Arial"/>
              </a:rPr>
              <a:t>Niña </a:t>
            </a:r>
            <a:r>
              <a:rPr lang="en-US" sz="2800" b="1" dirty="0" smtClean="0">
                <a:solidFill>
                  <a:srgbClr val="000000"/>
                </a:solidFill>
                <a:latin typeface="Arial"/>
                <a:ea typeface="ＭＳ Ｐゴシック" pitchFamily="-65" charset="-128"/>
                <a:cs typeface="Arial"/>
              </a:rPr>
              <a:t>(ocean component)</a:t>
            </a:r>
          </a:p>
          <a:p>
            <a:pPr marL="319088" indent="-319088" algn="ctr">
              <a:spcAft>
                <a:spcPts val="1200"/>
              </a:spcAft>
              <a:buFontTx/>
              <a:buNone/>
            </a:pPr>
            <a:r>
              <a:rPr lang="en-US" sz="2800" b="1" dirty="0" smtClean="0">
                <a:solidFill>
                  <a:srgbClr val="FF0000"/>
                </a:solidFill>
                <a:ea typeface="ＭＳ Ｐゴシック" pitchFamily="-65" charset="-128"/>
              </a:rPr>
              <a:t>Southern Oscillation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65" charset="-128"/>
              </a:rPr>
              <a:t>(</a:t>
            </a:r>
            <a:r>
              <a:rPr lang="en-US" sz="2800" b="1" dirty="0" err="1" smtClean="0">
                <a:solidFill>
                  <a:srgbClr val="000000"/>
                </a:solidFill>
                <a:ea typeface="ＭＳ Ｐゴシック" pitchFamily="-65" charset="-128"/>
              </a:rPr>
              <a:t>atmo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65" charset="-128"/>
              </a:rPr>
              <a:t> component)</a:t>
            </a:r>
          </a:p>
          <a:p>
            <a:pPr marL="319088" indent="-319088" algn="ctr">
              <a:spcAft>
                <a:spcPts val="1200"/>
              </a:spcAft>
              <a:buFontTx/>
              <a:buNone/>
            </a:pPr>
            <a:r>
              <a:rPr lang="en-US" sz="2800" b="1" dirty="0" smtClean="0">
                <a:latin typeface="Arial"/>
                <a:ea typeface="ＭＳ Ｐゴシック" pitchFamily="-65" charset="-128"/>
                <a:cs typeface="Arial"/>
              </a:rPr>
              <a:t>Termed ENSO for short in recognition </a:t>
            </a:r>
          </a:p>
          <a:p>
            <a:pPr marL="319088" indent="-319088" algn="ctr">
              <a:lnSpc>
                <a:spcPct val="50000"/>
              </a:lnSpc>
              <a:spcAft>
                <a:spcPts val="1200"/>
              </a:spcAft>
              <a:buFontTx/>
              <a:buNone/>
            </a:pPr>
            <a:r>
              <a:rPr lang="en-US" sz="2800" b="1" dirty="0" smtClean="0">
                <a:latin typeface="Arial"/>
                <a:ea typeface="ＭＳ Ｐゴシック" pitchFamily="-65" charset="-128"/>
                <a:cs typeface="Arial"/>
              </a:rPr>
              <a:t>that it is a coupled phenomenon.</a:t>
            </a:r>
            <a:endParaRPr lang="en-US" sz="2800" b="1" dirty="0">
              <a:latin typeface="Arial"/>
              <a:ea typeface="ＭＳ Ｐゴシック" pitchFamily="-65" charset="-128"/>
              <a:cs typeface="Arial"/>
            </a:endParaRPr>
          </a:p>
        </p:txBody>
      </p:sp>
      <p:sp>
        <p:nvSpPr>
          <p:cNvPr id="5017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rial"/>
                <a:ea typeface="ＭＳ Ｐゴシック" pitchFamily="-65" charset="-128"/>
                <a:cs typeface="Arial"/>
              </a:rPr>
              <a:t>Wind Patterns and Oceans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15"/>
    </mc:Choice>
    <mc:Fallback xmlns="">
      <p:transition xmlns:p14="http://schemas.microsoft.com/office/powerpoint/2010/main" spd="slow" advTm="410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026" descr="gss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2830" y="1"/>
            <a:ext cx="8715495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Text Box 1028"/>
          <p:cNvSpPr txBox="1">
            <a:spLocks noChangeArrowheads="1"/>
          </p:cNvSpPr>
          <p:nvPr/>
        </p:nvSpPr>
        <p:spPr bwMode="auto">
          <a:xfrm>
            <a:off x="1937456" y="5868811"/>
            <a:ext cx="5044144" cy="906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ts val="2100"/>
              </a:lnSpc>
            </a:pPr>
            <a:r>
              <a:rPr lang="en-US" sz="2000" b="1" dirty="0">
                <a:latin typeface="Arial" pitchFamily="-65" charset="0"/>
              </a:rPr>
              <a:t>Warm </a:t>
            </a:r>
            <a:r>
              <a:rPr lang="en-US" sz="2000" b="1" dirty="0" smtClean="0">
                <a:latin typeface="Arial" pitchFamily="-65" charset="0"/>
              </a:rPr>
              <a:t>over tropics; </a:t>
            </a:r>
            <a:r>
              <a:rPr lang="en-US" sz="2000" b="1" dirty="0">
                <a:latin typeface="Arial" pitchFamily="-65" charset="0"/>
              </a:rPr>
              <a:t>cold near the poles.</a:t>
            </a:r>
          </a:p>
          <a:p>
            <a:pPr eaLnBrk="1" hangingPunct="1">
              <a:lnSpc>
                <a:spcPts val="2100"/>
              </a:lnSpc>
            </a:pPr>
            <a:r>
              <a:rPr lang="en-US" sz="2000" b="1" dirty="0">
                <a:latin typeface="Arial" pitchFamily="-65" charset="0"/>
              </a:rPr>
              <a:t>Colder on the west </a:t>
            </a:r>
            <a:r>
              <a:rPr lang="en-US" sz="2000" b="1" dirty="0" smtClean="0">
                <a:latin typeface="Arial" pitchFamily="-65" charset="0"/>
              </a:rPr>
              <a:t>coasts of continents</a:t>
            </a:r>
          </a:p>
          <a:p>
            <a:pPr eaLnBrk="1" hangingPunct="1">
              <a:lnSpc>
                <a:spcPts val="2100"/>
              </a:lnSpc>
            </a:pPr>
            <a:r>
              <a:rPr lang="en-US" sz="2000" b="1" dirty="0" smtClean="0">
                <a:latin typeface="Arial" pitchFamily="-65" charset="0"/>
              </a:rPr>
              <a:t>Colder along equator due </a:t>
            </a:r>
            <a:r>
              <a:rPr lang="en-US" sz="2000" b="1" dirty="0">
                <a:latin typeface="Arial" pitchFamily="-65" charset="0"/>
              </a:rPr>
              <a:t>to upwelling.</a:t>
            </a:r>
          </a:p>
        </p:txBody>
      </p:sp>
      <p:sp>
        <p:nvSpPr>
          <p:cNvPr id="214021" name="Oval 1029"/>
          <p:cNvSpPr>
            <a:spLocks noChangeArrowheads="1"/>
          </p:cNvSpPr>
          <p:nvPr/>
        </p:nvSpPr>
        <p:spPr bwMode="auto">
          <a:xfrm>
            <a:off x="4588658" y="2647703"/>
            <a:ext cx="1829071" cy="560913"/>
          </a:xfrm>
          <a:prstGeom prst="ellipse">
            <a:avLst/>
          </a:prstGeom>
          <a:noFill/>
          <a:ln w="63500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1030"/>
          <p:cNvSpPr txBox="1">
            <a:spLocks noChangeArrowheads="1"/>
          </p:cNvSpPr>
          <p:nvPr/>
        </p:nvSpPr>
        <p:spPr bwMode="auto">
          <a:xfrm>
            <a:off x="1552084" y="1884657"/>
            <a:ext cx="60296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2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Rockwell Extra Bold"/>
                <a:cs typeface="Rockwell Extra Bold"/>
              </a:rPr>
              <a:t>NOTE COLD WATER OVER EQUATORIAL EAST PACIFIC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8001" y="3347678"/>
            <a:ext cx="5803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Rockwell Extra Bold"/>
                <a:cs typeface="Rockwell Extra Bold"/>
              </a:rPr>
              <a:t>LET’S LOOK AT THE EQUATORIAL PACIFIC IN MORE DETIAL</a:t>
            </a:r>
            <a:endParaRPr lang="en-US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latin typeface="Rockwell Extra Bold"/>
              <a:cs typeface="Rockwell Extra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73178" y="4627355"/>
            <a:ext cx="42356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 smtClean="0">
                <a:hlinkClick r:id="rId7"/>
              </a:rPr>
              <a:t>Figure credit: http://www.abc.net.au/science/slab/elnino/story.htm</a:t>
            </a:r>
            <a:endParaRPr lang="en-US" sz="1100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367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573"/>
    </mc:Choice>
    <mc:Fallback xmlns="">
      <p:transition xmlns:p14="http://schemas.microsoft.com/office/powerpoint/2010/main" spd="slow" advTm="44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21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14021" grpId="0" animBg="1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z="24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Trades </a:t>
            </a:r>
            <a:r>
              <a:rPr lang="en-US" sz="2400" b="1" dirty="0">
                <a:latin typeface="Arial" pitchFamily="-65" charset="0"/>
                <a:ea typeface="Arial" pitchFamily="-65" charset="0"/>
                <a:cs typeface="Arial" pitchFamily="-65" charset="0"/>
              </a:rPr>
              <a:t>and southerly winds off Peru </a:t>
            </a:r>
            <a:r>
              <a:rPr lang="en-US" sz="24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weaken</a:t>
            </a:r>
          </a:p>
          <a:p>
            <a:pPr>
              <a:buFontTx/>
              <a:buChar char="-"/>
            </a:pPr>
            <a:endParaRPr lang="en-US" sz="2400" b="1" dirty="0" smtClean="0"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>
              <a:buFontTx/>
              <a:buChar char="-"/>
            </a:pPr>
            <a:r>
              <a:rPr lang="en-US" sz="24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Cold </a:t>
            </a:r>
            <a:r>
              <a:rPr lang="en-US" sz="2400" b="1" dirty="0">
                <a:latin typeface="Arial" pitchFamily="-65" charset="0"/>
                <a:ea typeface="Arial" pitchFamily="-65" charset="0"/>
                <a:cs typeface="Arial" pitchFamily="-65" charset="0"/>
              </a:rPr>
              <a:t>upwelling current STOPS off Peru and is replaced by warm water. It typically occurs around Christmas (an El Niño event</a:t>
            </a:r>
            <a:r>
              <a:rPr lang="en-US" sz="24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), </a:t>
            </a:r>
            <a:r>
              <a:rPr lang="en-US" sz="2400" b="1" dirty="0">
                <a:latin typeface="Arial" pitchFamily="-65" charset="0"/>
                <a:ea typeface="Arial" pitchFamily="-65" charset="0"/>
                <a:cs typeface="Arial" pitchFamily="-65" charset="0"/>
              </a:rPr>
              <a:t>and </a:t>
            </a:r>
            <a:r>
              <a:rPr lang="en-US" sz="24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it brings </a:t>
            </a:r>
            <a:r>
              <a:rPr lang="en-US" sz="2400" b="1" dirty="0">
                <a:latin typeface="Arial" pitchFamily="-65" charset="0"/>
                <a:ea typeface="Arial" pitchFamily="-65" charset="0"/>
                <a:cs typeface="Arial" pitchFamily="-65" charset="0"/>
              </a:rPr>
              <a:t>heavy rains and massive fish kills</a:t>
            </a:r>
            <a:r>
              <a:rPr lang="en-US" sz="24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.</a:t>
            </a:r>
          </a:p>
          <a:p>
            <a:pPr>
              <a:buFontTx/>
              <a:buChar char="-"/>
            </a:pPr>
            <a:endParaRPr lang="en-US" sz="2400" b="1" dirty="0" smtClean="0">
              <a:solidFill>
                <a:srgbClr val="FFCC00"/>
              </a:solidFill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 algn="ctr">
              <a:buFontTx/>
              <a:buNone/>
            </a:pPr>
            <a:r>
              <a:rPr lang="en-US" sz="2400" b="1" dirty="0" smtClean="0">
                <a:solidFill>
                  <a:srgbClr val="C7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Wingdings" pitchFamily="-65" charset="2"/>
              </a:rPr>
              <a:t></a:t>
            </a:r>
            <a:r>
              <a:rPr lang="en-US" sz="2400" b="1" dirty="0" smtClean="0">
                <a:solidFill>
                  <a:srgbClr val="C70000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Alters </a:t>
            </a:r>
            <a:r>
              <a:rPr lang="en-US" sz="2400" b="1" dirty="0">
                <a:solidFill>
                  <a:srgbClr val="C70000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global patterns of wind, temp and </a:t>
            </a:r>
            <a:r>
              <a:rPr lang="en-US" sz="2400" b="1" dirty="0" smtClean="0">
                <a:solidFill>
                  <a:srgbClr val="C70000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rain</a:t>
            </a:r>
            <a:r>
              <a:rPr lang="en-US" sz="2400" b="1" dirty="0" smtClean="0">
                <a:solidFill>
                  <a:srgbClr val="C70000"/>
                </a:solidFill>
                <a:latin typeface="Arial" pitchFamily="-65" charset="0"/>
                <a:ea typeface="Arial" pitchFamily="-65" charset="0"/>
                <a:cs typeface="Arial" pitchFamily="-65" charset="0"/>
                <a:sym typeface="Wingdings" pitchFamily="-65" charset="2"/>
              </a:rPr>
              <a:t></a:t>
            </a:r>
            <a:endParaRPr lang="en-US" sz="2400" dirty="0">
              <a:solidFill>
                <a:srgbClr val="C70000"/>
              </a:solidFill>
              <a:latin typeface="Arial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2947" name="Rectangle 5"/>
          <p:cNvSpPr>
            <a:spLocks noGrp="1" noChangeArrowheads="1"/>
          </p:cNvSpPr>
          <p:nvPr>
            <p:ph type="title"/>
          </p:nvPr>
        </p:nvSpPr>
        <p:spPr>
          <a:xfrm>
            <a:off x="342900" y="274638"/>
            <a:ext cx="8470900" cy="1452562"/>
          </a:xfrm>
          <a:noFill/>
        </p:spPr>
        <p:txBody>
          <a:bodyPr>
            <a:normAutofit/>
          </a:bodyPr>
          <a:lstStyle/>
          <a:p>
            <a:r>
              <a:rPr lang="en-US" sz="2800" b="1" i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Something “odd” occurs very </a:t>
            </a:r>
            <a:r>
              <a:rPr lang="en-US" sz="2800" b="1" i="1" dirty="0">
                <a:latin typeface="Arial" pitchFamily="-65" charset="0"/>
                <a:ea typeface="Arial" pitchFamily="-65" charset="0"/>
                <a:cs typeface="Arial" pitchFamily="-65" charset="0"/>
              </a:rPr>
              <a:t>2</a:t>
            </a:r>
            <a:r>
              <a:rPr lang="en-US" sz="2800" b="1" i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-7 </a:t>
            </a:r>
            <a:r>
              <a:rPr lang="en-US" sz="2800" b="1" i="1" dirty="0">
                <a:latin typeface="Arial" pitchFamily="-65" charset="0"/>
                <a:ea typeface="Arial" pitchFamily="-65" charset="0"/>
                <a:cs typeface="Arial" pitchFamily="-65" charset="0"/>
              </a:rPr>
              <a:t>years off the </a:t>
            </a:r>
            <a:r>
              <a:rPr lang="en-US" sz="2800" b="1" i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/>
            </a:r>
            <a:br>
              <a:rPr lang="en-US" sz="2800" b="1" i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</a:br>
            <a:r>
              <a:rPr lang="en-US" sz="2800" b="1" i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west </a:t>
            </a:r>
            <a:r>
              <a:rPr lang="en-US" sz="2800" b="1" i="1" dirty="0">
                <a:latin typeface="Arial" pitchFamily="-65" charset="0"/>
                <a:ea typeface="Arial" pitchFamily="-65" charset="0"/>
                <a:cs typeface="Arial" pitchFamily="-65" charset="0"/>
              </a:rPr>
              <a:t>coast </a:t>
            </a:r>
            <a:r>
              <a:rPr lang="en-US" sz="2800" b="1" i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of South America</a:t>
            </a:r>
            <a:br>
              <a:rPr lang="en-US" sz="2800" b="1" i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</a:br>
            <a:r>
              <a:rPr lang="en-US" sz="2800" b="1" i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and the equatorial Pacific…</a:t>
            </a:r>
            <a:endParaRPr lang="en-US" sz="2800" b="1" i="1" dirty="0">
              <a:latin typeface="Arial" pitchFamily="-65" charset="0"/>
              <a:ea typeface="Arial" pitchFamily="-65" charset="0"/>
              <a:cs typeface="Arial" pitchFamily="-65" charset="0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5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317"/>
    </mc:Choice>
    <mc:Fallback xmlns="">
      <p:transition xmlns:p14="http://schemas.microsoft.com/office/powerpoint/2010/main" spd="slow" advTm="673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5121531"/>
            <a:ext cx="6997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Figure 9.19. Schematic representation of El Niño/Southern Oscillation</a:t>
            </a:r>
            <a:r>
              <a:rPr lang="en-US" sz="1600" dirty="0" smtClean="0"/>
              <a:t>.     (</a:t>
            </a:r>
            <a:r>
              <a:rPr lang="en-US" sz="1600" dirty="0"/>
              <a:t>a) Normal conditions: the Walker circulation spans the </a:t>
            </a:r>
            <a:r>
              <a:rPr lang="en-US" sz="1600" dirty="0" smtClean="0"/>
              <a:t>entire Pacific </a:t>
            </a:r>
            <a:r>
              <a:rPr lang="en-US" sz="1600" dirty="0"/>
              <a:t>basin. (b) El Niño: the cold tongue weakens or disappears, the Walker circulation weakens, and a secondary </a:t>
            </a:r>
            <a:r>
              <a:rPr lang="en-US" sz="1600" dirty="0" smtClean="0"/>
              <a:t>circulation forms </a:t>
            </a:r>
            <a:r>
              <a:rPr lang="en-US" sz="1600" dirty="0"/>
              <a:t>over the western half of the Pacific basin.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057401" y="514746"/>
            <a:ext cx="4748117" cy="4572000"/>
            <a:chOff x="2057401" y="514746"/>
            <a:chExt cx="4748117" cy="4572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7401" y="514746"/>
              <a:ext cx="4748117" cy="45720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076276" y="555127"/>
              <a:ext cx="1312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Walker Circulation</a:t>
              </a:r>
              <a:endParaRPr lang="en-US" sz="12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415213" y="4773999"/>
              <a:ext cx="19295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/>
                <a:t>Fig. 9.19 Hakim &amp; </a:t>
              </a:r>
              <a:r>
                <a:rPr lang="en-US" sz="1200" dirty="0" err="1" smtClean="0"/>
                <a:t>Patoux</a:t>
              </a:r>
              <a:endParaRPr lang="en-US" sz="1200" dirty="0"/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5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692"/>
    </mc:Choice>
    <mc:Fallback xmlns="">
      <p:transition xmlns:p14="http://schemas.microsoft.com/office/powerpoint/2010/main" spd="slow" advTm="108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NSO_-_normal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00" y="381000"/>
            <a:ext cx="7697019" cy="5867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867400"/>
            <a:ext cx="6248400" cy="419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100" y="5245100"/>
            <a:ext cx="1727200" cy="381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3238500"/>
            <a:ext cx="1130300" cy="431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08350" y="368300"/>
            <a:ext cx="4203700" cy="523220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pitals"/>
                <a:cs typeface="Capitals"/>
              </a:rPr>
              <a:t>Neutral Conditions</a:t>
            </a:r>
            <a:endParaRPr lang="en-US" sz="2800" dirty="0">
              <a:latin typeface="Capitals"/>
              <a:cs typeface="Capital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21300" y="6464300"/>
            <a:ext cx="3606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hlinkClick r:id="rId7"/>
              </a:rPr>
              <a:t>http://</a:t>
            </a:r>
            <a:r>
              <a:rPr lang="en-US" sz="1200" dirty="0" err="1">
                <a:hlinkClick r:id="rId7"/>
              </a:rPr>
              <a:t>www.pmel.noaa.gov</a:t>
            </a:r>
            <a:r>
              <a:rPr lang="en-US" sz="1200" dirty="0">
                <a:hlinkClick r:id="rId7"/>
              </a:rPr>
              <a:t>/</a:t>
            </a:r>
            <a:r>
              <a:rPr lang="en-US" sz="1200" dirty="0" err="1">
                <a:hlinkClick r:id="rId7"/>
              </a:rPr>
              <a:t>tao</a:t>
            </a:r>
            <a:r>
              <a:rPr lang="en-US" sz="1200" dirty="0">
                <a:hlinkClick r:id="rId7"/>
              </a:rPr>
              <a:t>/</a:t>
            </a:r>
            <a:r>
              <a:rPr lang="en-US" sz="1200" dirty="0" err="1">
                <a:hlinkClick r:id="rId7"/>
              </a:rPr>
              <a:t>proj_over</a:t>
            </a:r>
            <a:r>
              <a:rPr lang="en-US" sz="1200" dirty="0">
                <a:hlinkClick r:id="rId7"/>
              </a:rPr>
              <a:t>/diagrams/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4914476" y="2008881"/>
            <a:ext cx="1312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Walker Circulation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3586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NSO_-_La_Niña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81000"/>
            <a:ext cx="7912100" cy="609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867400"/>
            <a:ext cx="6248400" cy="419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71800" y="279400"/>
            <a:ext cx="4013200" cy="523220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pitals"/>
                <a:cs typeface="Capitals"/>
              </a:rPr>
              <a:t>La Niña Conditions</a:t>
            </a:r>
            <a:endParaRPr lang="en-US" sz="2800" dirty="0">
              <a:latin typeface="Capitals"/>
              <a:cs typeface="Capital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21300" y="6464300"/>
            <a:ext cx="3606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hlinkClick r:id="rId5"/>
              </a:rPr>
              <a:t>http://</a:t>
            </a:r>
            <a:r>
              <a:rPr lang="en-US" sz="1200" dirty="0" err="1">
                <a:hlinkClick r:id="rId5"/>
              </a:rPr>
              <a:t>www.pmel.noaa.gov</a:t>
            </a:r>
            <a:r>
              <a:rPr lang="en-US" sz="1200" dirty="0">
                <a:hlinkClick r:id="rId5"/>
              </a:rPr>
              <a:t>/</a:t>
            </a:r>
            <a:r>
              <a:rPr lang="en-US" sz="1200" dirty="0" err="1">
                <a:hlinkClick r:id="rId5"/>
              </a:rPr>
              <a:t>tao</a:t>
            </a:r>
            <a:r>
              <a:rPr lang="en-US" sz="1200" dirty="0">
                <a:hlinkClick r:id="rId5"/>
              </a:rPr>
              <a:t>/</a:t>
            </a:r>
            <a:r>
              <a:rPr lang="en-US" sz="1200" dirty="0" err="1">
                <a:hlinkClick r:id="rId5"/>
              </a:rPr>
              <a:t>proj_over</a:t>
            </a:r>
            <a:r>
              <a:rPr lang="en-US" sz="1200" dirty="0">
                <a:hlinkClick r:id="rId5"/>
              </a:rPr>
              <a:t>/diagrams/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393776" y="1547216"/>
            <a:ext cx="1312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Walker Circulation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4987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NSO_-_El_Niño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" y="228600"/>
            <a:ext cx="7734300" cy="599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867400"/>
            <a:ext cx="6248400" cy="419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1200" y="5207000"/>
            <a:ext cx="1727200" cy="381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3238500"/>
            <a:ext cx="1130300" cy="431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71800" y="279400"/>
            <a:ext cx="4013200" cy="523220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pitals"/>
                <a:cs typeface="Capitals"/>
              </a:rPr>
              <a:t>El Niño Conditions</a:t>
            </a:r>
            <a:endParaRPr lang="en-US" sz="2800" dirty="0">
              <a:latin typeface="Capitals"/>
              <a:cs typeface="Capital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21300" y="6464300"/>
            <a:ext cx="3606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hlinkClick r:id="rId7"/>
              </a:rPr>
              <a:t>http://</a:t>
            </a:r>
            <a:r>
              <a:rPr lang="en-US" sz="1200" dirty="0" err="1">
                <a:hlinkClick r:id="rId7"/>
              </a:rPr>
              <a:t>www.pmel.noaa.gov</a:t>
            </a:r>
            <a:r>
              <a:rPr lang="en-US" sz="1200" dirty="0">
                <a:hlinkClick r:id="rId7"/>
              </a:rPr>
              <a:t>/</a:t>
            </a:r>
            <a:r>
              <a:rPr lang="en-US" sz="1200" dirty="0" err="1">
                <a:hlinkClick r:id="rId7"/>
              </a:rPr>
              <a:t>tao</a:t>
            </a:r>
            <a:r>
              <a:rPr lang="en-US" sz="1200" dirty="0">
                <a:hlinkClick r:id="rId7"/>
              </a:rPr>
              <a:t>/</a:t>
            </a:r>
            <a:r>
              <a:rPr lang="en-US" sz="1200" dirty="0" err="1">
                <a:hlinkClick r:id="rId7"/>
              </a:rPr>
              <a:t>proj_over</a:t>
            </a:r>
            <a:r>
              <a:rPr lang="en-US" sz="1200" dirty="0">
                <a:hlinkClick r:id="rId7"/>
              </a:rPr>
              <a:t>/diagrams/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315492" y="1752648"/>
            <a:ext cx="1312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Walker Circulation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3289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90900" y="4577834"/>
            <a:ext cx="2400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9.20 Hakim and </a:t>
            </a:r>
            <a:r>
              <a:rPr lang="en-US" sz="1400" dirty="0" err="1" smtClean="0"/>
              <a:t>Patoux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175723" y="304800"/>
            <a:ext cx="2827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ENSO Index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1701801"/>
            <a:ext cx="7315200" cy="2751171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93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17"/>
    </mc:Choice>
    <mc:Fallback xmlns="">
      <p:transition xmlns:p14="http://schemas.microsoft.com/office/powerpoint/2010/main" spd="slow" advTm="75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38200" y="25400"/>
            <a:ext cx="8305800" cy="6832600"/>
            <a:chOff x="838200" y="25400"/>
            <a:chExt cx="8305800" cy="6832600"/>
          </a:xfrm>
        </p:grpSpPr>
        <p:pic>
          <p:nvPicPr>
            <p:cNvPr id="111619" name="Picture 3" descr="sst_nino_nina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38200" y="25400"/>
              <a:ext cx="7467600" cy="680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1161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1116642"/>
                </p:ext>
              </p:extLst>
            </p:nvPr>
          </p:nvGraphicFramePr>
          <p:xfrm>
            <a:off x="8467725" y="6229350"/>
            <a:ext cx="676275" cy="628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00" name="Photo Editor Photo" r:id="rId7" imgW="676369" imgH="628571" progId="">
                    <p:embed/>
                  </p:oleObj>
                </mc:Choice>
                <mc:Fallback>
                  <p:oleObj name="Photo Editor Photo" r:id="rId7" imgW="676369" imgH="628571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67725" y="6229350"/>
                          <a:ext cx="676275" cy="628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2743200" y="2286000"/>
              <a:ext cx="1295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70000"/>
                  </a:solidFill>
                </a:rPr>
                <a:t>El Ni</a:t>
              </a:r>
              <a:r>
                <a:rPr lang="en-US" sz="2000" b="1" dirty="0">
                  <a:solidFill>
                    <a:srgbClr val="C70000"/>
                  </a:solidFill>
                </a:rPr>
                <a:t>ñ</a:t>
              </a:r>
              <a:r>
                <a:rPr lang="en-US" sz="2000" b="1" dirty="0" smtClean="0">
                  <a:solidFill>
                    <a:srgbClr val="C70000"/>
                  </a:solidFill>
                </a:rPr>
                <a:t>o</a:t>
              </a:r>
              <a:endParaRPr lang="en-US" sz="2000" b="1" dirty="0">
                <a:solidFill>
                  <a:srgbClr val="C70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768600" y="5486400"/>
              <a:ext cx="1295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70000"/>
                  </a:solidFill>
                </a:rPr>
                <a:t>El Niño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553200" y="2295646"/>
              <a:ext cx="1295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70000"/>
                  </a:solidFill>
                </a:rPr>
                <a:t>La Niña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53200" y="5486400"/>
              <a:ext cx="1295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70000"/>
                  </a:solidFill>
                </a:rPr>
                <a:t>La Niña</a:t>
              </a:r>
              <a:endParaRPr lang="en-US" sz="2000" b="1" dirty="0">
                <a:solidFill>
                  <a:srgbClr val="C70000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10100" y="4140200"/>
              <a:ext cx="419100" cy="19558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84700" y="1016000"/>
              <a:ext cx="419100" cy="1955800"/>
            </a:xfrm>
            <a:prstGeom prst="rect">
              <a:avLst/>
            </a:prstGeom>
          </p:spPr>
        </p:pic>
      </p:grp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7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668"/>
    </mc:Choice>
    <mc:Fallback xmlns="">
      <p:transition xmlns:p14="http://schemas.microsoft.com/office/powerpoint/2010/main" spd="slow" advTm="756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Sea-level anomalies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425222" y="5928114"/>
            <a:ext cx="61303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hlinkClick r:id="rId5"/>
              </a:rPr>
              <a:t>Credit: http://i.dailymail.co.uk/i/pix/2015/12/30/15/2FACCE0200000578-0-image-a-9_1451489889749.jpg</a:t>
            </a:r>
            <a:endParaRPr lang="en-US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90"/>
          <a:stretch/>
        </p:blipFill>
        <p:spPr>
          <a:xfrm>
            <a:off x="2552700" y="1231900"/>
            <a:ext cx="4041648" cy="45339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2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11"/>
    </mc:Choice>
    <mc:Fallback xmlns="">
      <p:transition xmlns:p14="http://schemas.microsoft.com/office/powerpoint/2010/main" spd="slow" advTm="65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68134" y="308885"/>
            <a:ext cx="6170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hlinkClick r:id="rId7"/>
              </a:rPr>
              <a:t>Animation of Idealized ENSO Cycle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752600" y="5372100"/>
            <a:ext cx="5499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dirty="0" smtClean="0"/>
              <a:t>Water sloshes back and forth across the Pacific.</a:t>
            </a:r>
          </a:p>
          <a:p>
            <a:pPr marL="457200" indent="-457200"/>
            <a:r>
              <a:rPr lang="en-US" dirty="0" smtClean="0"/>
              <a:t>Sea-level is anomalously high where temperatures are anomalously warm.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73435" y="6308130"/>
            <a:ext cx="5629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hlinkClick r:id="rId8"/>
              </a:rPr>
              <a:t>http://atmo.arizona.edu/~mullen/atmo170A1/animations/ENSO_SST_Cycle.gif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769455" y="5057001"/>
            <a:ext cx="5462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hlinkClick r:id="rId9"/>
              </a:rPr>
              <a:t>Figure credit: https://www.esrl.noaa.gov/psd/people/joseph.barsugli/anim.html</a:t>
            </a:r>
            <a:endParaRPr lang="en-US" sz="1200" dirty="0"/>
          </a:p>
        </p:txBody>
      </p:sp>
      <p:pic>
        <p:nvPicPr>
          <p:cNvPr id="7" name="ENSO_SST_Cycle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37813" y="1371600"/>
            <a:ext cx="4738370" cy="359156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903"/>
    </mc:Choice>
    <mc:Fallback xmlns="">
      <p:transition xmlns:p14="http://schemas.microsoft.com/office/powerpoint/2010/main" spd="slow" advTm="729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6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7"/>
        <p14:playEvt time="3570" objId="7"/>
        <p14:playEvt time="7088" objId="7"/>
        <p14:playEvt time="10619" objId="7"/>
        <p14:playEvt time="14134" objId="7"/>
        <p14:playEvt time="17669" objId="7"/>
        <p14:playEvt time="21202" objId="7"/>
        <p14:playEvt time="24720" objId="7"/>
        <p14:playEvt time="28235" objId="7"/>
        <p14:playEvt time="31754" objId="7"/>
        <p14:playEvt time="35274" objId="7"/>
        <p14:playEvt time="38790" objId="7"/>
        <p14:playEvt time="42307" objId="7"/>
        <p14:playEvt time="45823" objId="7"/>
        <p14:playEvt time="49340" objId="7"/>
        <p14:playEvt time="52856" objId="7"/>
        <p14:playEvt time="56373" objId="7"/>
        <p14:playEvt time="59891" objId="7"/>
        <p14:playEvt time="63422" objId="7"/>
        <p14:playEvt time="66939" objId="7"/>
        <p14:playEvt time="70466" objId="7"/>
        <p14:pauseEvt time="71248" objId="7"/>
        <p14:stopEvt time="72903" objId="7"/>
      </p14:showEvt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635000" y="0"/>
            <a:ext cx="8140700" cy="6845300"/>
            <a:chOff x="635000" y="0"/>
            <a:chExt cx="8140700" cy="6845300"/>
          </a:xfrm>
        </p:grpSpPr>
        <p:grpSp>
          <p:nvGrpSpPr>
            <p:cNvPr id="2" name="Group 5"/>
            <p:cNvGrpSpPr>
              <a:grpSpLocks/>
            </p:cNvGrpSpPr>
            <p:nvPr/>
          </p:nvGrpSpPr>
          <p:grpSpPr bwMode="auto">
            <a:xfrm>
              <a:off x="685800" y="0"/>
              <a:ext cx="7924800" cy="6781800"/>
              <a:chOff x="1020" y="444"/>
              <a:chExt cx="3720" cy="3222"/>
            </a:xfrm>
          </p:grpSpPr>
          <p:pic>
            <p:nvPicPr>
              <p:cNvPr id="115716" name="Picture 4" descr="ensorain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020" y="444"/>
                <a:ext cx="3720" cy="17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717" name="Picture 3" descr="laninarain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020" y="1920"/>
                <a:ext cx="3720" cy="17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aphicFrame>
          <p:nvGraphicFramePr>
            <p:cNvPr id="11571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12980406"/>
                </p:ext>
              </p:extLst>
            </p:nvPr>
          </p:nvGraphicFramePr>
          <p:xfrm>
            <a:off x="1066800" y="3124200"/>
            <a:ext cx="676275" cy="628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81" name="Photo Editor Photo" r:id="rId8" imgW="676369" imgH="628571" progId="">
                    <p:embed/>
                  </p:oleObj>
                </mc:Choice>
                <mc:Fallback>
                  <p:oleObj name="Photo Editor Photo" r:id="rId8" imgW="676369" imgH="628571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800" y="3124200"/>
                          <a:ext cx="676275" cy="628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2743200" y="2286000"/>
              <a:ext cx="1295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70000"/>
                  </a:solidFill>
                </a:rPr>
                <a:t>El Ni</a:t>
              </a:r>
              <a:r>
                <a:rPr lang="en-US" sz="2000" b="1" dirty="0">
                  <a:solidFill>
                    <a:srgbClr val="C70000"/>
                  </a:solidFill>
                </a:rPr>
                <a:t>ñ</a:t>
              </a:r>
              <a:r>
                <a:rPr lang="en-US" sz="2000" b="1" dirty="0" smtClean="0">
                  <a:solidFill>
                    <a:srgbClr val="C70000"/>
                  </a:solidFill>
                </a:rPr>
                <a:t>o</a:t>
              </a:r>
              <a:endParaRPr lang="en-US" sz="2000" b="1" dirty="0">
                <a:solidFill>
                  <a:srgbClr val="C7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43200" y="5486400"/>
              <a:ext cx="1295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70000"/>
                  </a:solidFill>
                </a:rPr>
                <a:t>La Niña</a:t>
              </a:r>
              <a:endParaRPr lang="en-US" sz="2000" b="1" dirty="0">
                <a:solidFill>
                  <a:srgbClr val="C7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58000" y="2295646"/>
              <a:ext cx="1295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70000"/>
                  </a:solidFill>
                </a:rPr>
                <a:t>El Ni</a:t>
              </a:r>
              <a:r>
                <a:rPr lang="en-US" sz="2000" b="1" dirty="0">
                  <a:solidFill>
                    <a:srgbClr val="C70000"/>
                  </a:solidFill>
                </a:rPr>
                <a:t>ñ</a:t>
              </a:r>
              <a:r>
                <a:rPr lang="en-US" sz="2000" b="1" dirty="0" smtClean="0">
                  <a:solidFill>
                    <a:srgbClr val="C70000"/>
                  </a:solidFill>
                </a:rPr>
                <a:t>o</a:t>
              </a:r>
              <a:endParaRPr lang="en-US" sz="2000" b="1" dirty="0">
                <a:solidFill>
                  <a:srgbClr val="C7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81800" y="5486400"/>
              <a:ext cx="1295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70000"/>
                  </a:solidFill>
                </a:rPr>
                <a:t>La Niña</a:t>
              </a:r>
              <a:endParaRPr lang="en-US" sz="2000" b="1" dirty="0">
                <a:solidFill>
                  <a:srgbClr val="C70000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737100" y="368300"/>
              <a:ext cx="4038600" cy="27178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0400" y="3619500"/>
              <a:ext cx="3962400" cy="27051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63600" y="6210300"/>
              <a:ext cx="3962400" cy="6350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3300" y="3086100"/>
              <a:ext cx="3632200" cy="5334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054600" y="3094046"/>
              <a:ext cx="3632200" cy="5334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18100" y="381000"/>
              <a:ext cx="876300" cy="3937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098800" y="31750"/>
              <a:ext cx="3276600" cy="5207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03300" y="38100"/>
              <a:ext cx="2095500" cy="4699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24600" y="50800"/>
              <a:ext cx="2095500" cy="35560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610100" y="3106746"/>
              <a:ext cx="457200" cy="53340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495800" y="3429001"/>
              <a:ext cx="620889" cy="508000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35000" y="4025900"/>
              <a:ext cx="419100" cy="1955800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699000" y="4013200"/>
              <a:ext cx="419100" cy="1955800"/>
            </a:xfrm>
            <a:prstGeom prst="rect">
              <a:avLst/>
            </a:prstGeom>
          </p:spPr>
        </p:pic>
        <p:graphicFrame>
          <p:nvGraphicFramePr>
            <p:cNvPr id="3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08709138"/>
                </p:ext>
              </p:extLst>
            </p:nvPr>
          </p:nvGraphicFramePr>
          <p:xfrm>
            <a:off x="4487862" y="3371850"/>
            <a:ext cx="676275" cy="628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82" name="Photo Editor Photo" r:id="rId20" imgW="676369" imgH="628571" progId="">
                    <p:embed/>
                  </p:oleObj>
                </mc:Choice>
                <mc:Fallback>
                  <p:oleObj name="Photo Editor Photo" r:id="rId20" imgW="676369" imgH="628571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87862" y="3371850"/>
                          <a:ext cx="676275" cy="628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TextBox 3"/>
          <p:cNvSpPr txBox="1"/>
          <p:nvPr/>
        </p:nvSpPr>
        <p:spPr>
          <a:xfrm>
            <a:off x="996114" y="418068"/>
            <a:ext cx="1223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JFM 1998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257214" y="405368"/>
            <a:ext cx="1223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JFM 1989</a:t>
            </a:r>
            <a:endParaRPr lang="en-US" b="1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526"/>
    </mc:Choice>
    <mc:Fallback xmlns="">
      <p:transition xmlns:p14="http://schemas.microsoft.com/office/powerpoint/2010/main" spd="slow" advTm="61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42900" y="1625600"/>
            <a:ext cx="8509000" cy="246380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  <a:t>ENSO </a:t>
            </a:r>
            <a:r>
              <a:rPr lang="en-US" sz="28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not only affects </a:t>
            </a:r>
            <a: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  <a:t>areas </a:t>
            </a:r>
            <a:r>
              <a:rPr lang="en-US" sz="28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near </a:t>
            </a:r>
            <a: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  <a:t>the </a:t>
            </a:r>
            <a:r>
              <a:rPr lang="en-US" sz="28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tropical Pacific—</a:t>
            </a:r>
            <a: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  <a:t>it alters the atmospheric circulation patterns </a:t>
            </a:r>
            <a:r>
              <a:rPr lang="en-US" sz="28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/>
            </a:r>
            <a:br>
              <a:rPr lang="en-US" sz="28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</a:br>
            <a:r>
              <a:rPr lang="en-US" sz="28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and </a:t>
            </a:r>
            <a: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  <a:t>weather across the globe</a:t>
            </a:r>
            <a:b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</a:br>
            <a: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  <a:t/>
            </a:r>
            <a:b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</a:br>
            <a: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  <a:t/>
            </a:r>
            <a:b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</a:br>
            <a:r>
              <a:rPr lang="en-US" sz="28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These remote anomalies are </a:t>
            </a:r>
            <a:r>
              <a:rPr lang="en-US" sz="2800" b="1" dirty="0">
                <a:latin typeface="Arial" pitchFamily="-65" charset="0"/>
                <a:ea typeface="Arial" pitchFamily="-65" charset="0"/>
                <a:cs typeface="Arial" pitchFamily="-65" charset="0"/>
              </a:rPr>
              <a:t>called </a:t>
            </a:r>
            <a:r>
              <a:rPr lang="en-US" sz="2800" b="1" i="1" dirty="0" err="1" smtClean="0">
                <a:solidFill>
                  <a:srgbClr val="FF0000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teleconnections</a:t>
            </a:r>
            <a:endParaRPr lang="en-US" sz="2800" b="1" i="1" dirty="0">
              <a:latin typeface="Arial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73200" y="4985959"/>
            <a:ext cx="6032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Hence</a:t>
            </a:r>
            <a:r>
              <a:rPr lang="en-US" sz="2400" b="1" dirty="0">
                <a:latin typeface="Arial" pitchFamily="-65" charset="0"/>
                <a:ea typeface="Arial" pitchFamily="-65" charset="0"/>
                <a:cs typeface="Arial" pitchFamily="-65" charset="0"/>
              </a:rPr>
              <a:t>, ENSO can have predictive </a:t>
            </a:r>
            <a:r>
              <a:rPr lang="en-US" sz="24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value</a:t>
            </a:r>
            <a:endParaRPr lang="en-US" sz="24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7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210"/>
    </mc:Choice>
    <mc:Fallback xmlns="">
      <p:transition xmlns:p14="http://schemas.microsoft.com/office/powerpoint/2010/main" spd="slow" advTm="43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981201"/>
            <a:ext cx="8534400" cy="213360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ea typeface="ＭＳ Ｐゴシック" pitchFamily="-65" charset="-128"/>
                <a:cs typeface="ＭＳ Ｐゴシック" pitchFamily="-65" charset="-128"/>
              </a:rPr>
              <a:t>How does ENSO impact the United States?</a:t>
            </a:r>
            <a:br>
              <a:rPr lang="en-US" sz="2800" b="1" dirty="0"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800" b="1" dirty="0">
                <a:ea typeface="ＭＳ Ｐゴシック" pitchFamily="-65" charset="-128"/>
                <a:cs typeface="ＭＳ Ｐゴシック" pitchFamily="-65" charset="-128"/>
              </a:rPr>
              <a:t/>
            </a:r>
            <a:br>
              <a:rPr lang="en-US" sz="2800" b="1" dirty="0"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800" b="1" i="1" dirty="0" smtClean="0">
                <a:ea typeface="ＭＳ Ｐゴシック" pitchFamily="-65" charset="-128"/>
                <a:cs typeface="ＭＳ Ｐゴシック" pitchFamily="-65" charset="-128"/>
              </a:rPr>
              <a:t>Its signal </a:t>
            </a:r>
            <a:r>
              <a:rPr lang="en-US" sz="2800" b="1" i="1" dirty="0">
                <a:ea typeface="ＭＳ Ｐゴシック" pitchFamily="-65" charset="-128"/>
                <a:cs typeface="ＭＳ Ｐゴシック" pitchFamily="-65" charset="-128"/>
              </a:rPr>
              <a:t>is strongest in </a:t>
            </a:r>
            <a:r>
              <a:rPr lang="en-US" sz="2800" b="1" i="1" dirty="0" smtClean="0">
                <a:ea typeface="ＭＳ Ｐゴシック" pitchFamily="-65" charset="-128"/>
                <a:cs typeface="ＭＳ Ｐゴシック" pitchFamily="-65" charset="-128"/>
              </a:rPr>
              <a:t>winter </a:t>
            </a:r>
            <a:r>
              <a:rPr lang="en-US" sz="2800" b="1" i="1" dirty="0">
                <a:ea typeface="ＭＳ Ｐゴシック" pitchFamily="-65" charset="-128"/>
                <a:cs typeface="ＭＳ Ｐゴシック" pitchFamily="-65" charset="-128"/>
              </a:rPr>
              <a:t/>
            </a:r>
            <a:br>
              <a:rPr lang="en-US" sz="2800" b="1" i="1" dirty="0"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800" b="1" i="1" dirty="0" smtClean="0">
                <a:ea typeface="ＭＳ Ｐゴシック" pitchFamily="-65" charset="-128"/>
                <a:cs typeface="ＭＳ Ｐゴシック" pitchFamily="-65" charset="-128"/>
              </a:rPr>
              <a:t>— which will be our focus —</a:t>
            </a:r>
            <a:br>
              <a:rPr lang="en-US" sz="2800" b="1" i="1" dirty="0" smtClean="0"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800" b="1" i="1" dirty="0" smtClean="0">
                <a:ea typeface="ＭＳ Ｐゴシック" pitchFamily="-65" charset="-128"/>
                <a:cs typeface="ＭＳ Ｐゴシック" pitchFamily="-65" charset="-128"/>
              </a:rPr>
              <a:t>but </a:t>
            </a:r>
            <a:r>
              <a:rPr lang="en-US" sz="2800" b="1" i="1" dirty="0">
                <a:ea typeface="ＭＳ Ｐゴシック" pitchFamily="-65" charset="-128"/>
                <a:cs typeface="ＭＳ Ｐゴシック" pitchFamily="-65" charset="-128"/>
              </a:rPr>
              <a:t>it</a:t>
            </a:r>
            <a:r>
              <a:rPr lang="en-US" sz="2800" b="1" i="1" dirty="0" smtClean="0">
                <a:ea typeface="ＭＳ Ｐゴシック" pitchFamily="-65" charset="-128"/>
                <a:cs typeface="ＭＳ Ｐゴシック" pitchFamily="-65" charset="-128"/>
              </a:rPr>
              <a:t> impacts </a:t>
            </a:r>
            <a:r>
              <a:rPr lang="en-US" sz="2800" b="1" i="1" dirty="0">
                <a:ea typeface="ＭＳ Ｐゴシック" pitchFamily="-65" charset="-128"/>
                <a:cs typeface="ＭＳ Ｐゴシック" pitchFamily="-65" charset="-128"/>
              </a:rPr>
              <a:t>the summer too.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5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01"/>
    </mc:Choice>
    <mc:Fallback xmlns="">
      <p:transition xmlns:p14="http://schemas.microsoft.com/office/powerpoint/2010/main" spd="slow" advTm="215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ea typeface="ＭＳ Ｐゴシック" pitchFamily="-65" charset="-128"/>
                <a:cs typeface="ＭＳ Ｐゴシック" pitchFamily="-65" charset="-128"/>
              </a:rPr>
              <a:t>Survey: How does El Nino affect Arizona’s winter weather?</a:t>
            </a:r>
            <a:endParaRPr lang="en-US" sz="40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2400300"/>
          </a:xfrm>
        </p:spPr>
        <p:txBody>
          <a:bodyPr>
            <a:normAutofit/>
          </a:bodyPr>
          <a:lstStyle/>
          <a:p>
            <a:pPr marL="1009650" lvl="1" indent="-609600">
              <a:buFont typeface="+mj-lt"/>
              <a:buAutoNum type="alphaLcParenR"/>
            </a:pPr>
            <a:r>
              <a:rPr lang="en-US" sz="3200" dirty="0" smtClean="0">
                <a:ea typeface="ＭＳ Ｐゴシック" pitchFamily="-65" charset="-128"/>
                <a:cs typeface="ＭＳ Ｐゴシック" pitchFamily="-65" charset="-128"/>
              </a:rPr>
              <a:t>Dry, warm winters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3200" dirty="0" smtClean="0">
                <a:ea typeface="ＭＳ Ｐゴシック" pitchFamily="-65" charset="-128"/>
                <a:cs typeface="ＭＳ Ｐゴシック" pitchFamily="-65" charset="-128"/>
              </a:rPr>
              <a:t>Dry, cool winters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3200" dirty="0" smtClean="0">
                <a:ea typeface="ＭＳ Ｐゴシック" pitchFamily="-65" charset="-128"/>
                <a:cs typeface="ＭＳ Ｐゴシック" pitchFamily="-65" charset="-128"/>
              </a:rPr>
              <a:t>Wet, warm winters</a:t>
            </a:r>
          </a:p>
          <a:p>
            <a:pPr marL="1009650" lvl="1" indent="-609600">
              <a:buFont typeface="+mj-lt"/>
              <a:buAutoNum type="alphaLcParenR"/>
            </a:pPr>
            <a:r>
              <a:rPr lang="en-US" sz="3200" dirty="0" smtClean="0">
                <a:ea typeface="ＭＳ Ｐゴシック" pitchFamily="-65" charset="-128"/>
                <a:cs typeface="ＭＳ Ｐゴシック" pitchFamily="-65" charset="-128"/>
              </a:rPr>
              <a:t>Wet, cool winters</a:t>
            </a:r>
            <a:endParaRPr lang="en-US" sz="3200" dirty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6687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r>
              <a:rPr lang="en-US" sz="3200" b="1">
                <a:ea typeface="ＭＳ Ｐゴシック" pitchFamily="-65" charset="-128"/>
                <a:cs typeface="ＭＳ Ｐゴシック" pitchFamily="-65" charset="-128"/>
              </a:rPr>
              <a:t>El Ni</a:t>
            </a:r>
            <a:r>
              <a:rPr lang="en-US" sz="3200" b="1">
                <a:ea typeface="Arial" pitchFamily="-65" charset="0"/>
                <a:cs typeface="Arial" pitchFamily="-65" charset="0"/>
              </a:rPr>
              <a:t>ño Impacts on United States: Winter</a:t>
            </a:r>
          </a:p>
        </p:txBody>
      </p:sp>
      <p:pic>
        <p:nvPicPr>
          <p:cNvPr id="130051" name="Picture 3" descr="Composite US El Nino Temperatur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1400175"/>
            <a:ext cx="30480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2" name="Picture 4" descr="Composite US El Nino Precipitati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10200" y="4191000"/>
            <a:ext cx="31242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5257800" y="6491288"/>
            <a:ext cx="156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>
                <a:latin typeface="Arial" pitchFamily="-65" charset="0"/>
              </a:rPr>
              <a:t>(NOAA CDC)</a:t>
            </a: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330200" y="4800600"/>
            <a:ext cx="4506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 dirty="0" smtClean="0">
                <a:latin typeface="Arial" pitchFamily="-65" charset="0"/>
                <a:hlinkClick r:id="rId7"/>
              </a:rPr>
              <a:t>Figure credit: https://www.esrl.noaa.gov/psd/enso/</a:t>
            </a:r>
            <a:endParaRPr lang="en-US" sz="1400" b="1" dirty="0" smtClean="0">
              <a:latin typeface="Arial" pitchFamily="-65" charset="0"/>
            </a:endParaRPr>
          </a:p>
          <a:p>
            <a:pPr eaLnBrk="1" hangingPunct="1"/>
            <a:r>
              <a:rPr lang="en-US" sz="1400" b="1" i="1" dirty="0" smtClean="0">
                <a:latin typeface="Arial" pitchFamily="-65" charset="0"/>
              </a:rPr>
              <a:t>Akin to Fig. 9.21 H&amp;P</a:t>
            </a:r>
            <a:endParaRPr lang="en-US" sz="1400" b="1" i="1" dirty="0">
              <a:latin typeface="Arial" pitchFamily="-65" charset="0"/>
            </a:endParaRPr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5410200" y="1066800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>
                <a:latin typeface="Arial" pitchFamily="-65" charset="0"/>
              </a:rPr>
              <a:t>TEMPERATURE ANOMALY</a:t>
            </a:r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5715000" y="3886200"/>
            <a:ext cx="254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>
                <a:latin typeface="Arial" pitchFamily="-65" charset="0"/>
              </a:rPr>
              <a:t>RAINFALL ANOMALY</a:t>
            </a:r>
          </a:p>
        </p:txBody>
      </p:sp>
      <p:pic>
        <p:nvPicPr>
          <p:cNvPr id="10" name="Picture 5" descr="nawinter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976" b="46341"/>
          <a:stretch>
            <a:fillRect/>
          </a:stretch>
        </p:blipFill>
        <p:spPr bwMode="auto">
          <a:xfrm>
            <a:off x="228600" y="2133600"/>
            <a:ext cx="470376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898" y="1675956"/>
            <a:ext cx="4709160" cy="3128228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5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47"/>
    </mc:Choice>
    <mc:Fallback xmlns="">
      <p:transition xmlns:p14="http://schemas.microsoft.com/office/powerpoint/2010/main" spd="slow" advTm="1198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65" charset="-128"/>
                <a:cs typeface="ＭＳ Ｐゴシック" pitchFamily="-65" charset="-128"/>
              </a:rPr>
              <a:t>La Ni</a:t>
            </a:r>
            <a:r>
              <a:rPr lang="en-US" sz="3200" b="1" dirty="0" smtClean="0">
                <a:ea typeface="Arial" pitchFamily="-65" charset="0"/>
                <a:cs typeface="Arial" pitchFamily="-65" charset="0"/>
              </a:rPr>
              <a:t>ña </a:t>
            </a:r>
            <a:r>
              <a:rPr lang="en-US" sz="3200" b="1" dirty="0">
                <a:ea typeface="Arial" pitchFamily="-65" charset="0"/>
                <a:cs typeface="Arial" pitchFamily="-65" charset="0"/>
              </a:rPr>
              <a:t>Impacts on United States: Winter</a:t>
            </a:r>
          </a:p>
        </p:txBody>
      </p:sp>
      <p:pic>
        <p:nvPicPr>
          <p:cNvPr id="130051" name="Picture 3" descr="Composite US El Nino Temperatur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1400175"/>
            <a:ext cx="30480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2" name="Picture 4" descr="Composite US El Nino Precipitati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10200" y="4191000"/>
            <a:ext cx="31242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3" name="Picture 5" descr="nawinter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470376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5257800" y="6491288"/>
            <a:ext cx="156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>
                <a:latin typeface="Arial" pitchFamily="-65" charset="0"/>
              </a:rPr>
              <a:t>(NOAA CDC)</a:t>
            </a:r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5410200" y="1066800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>
                <a:latin typeface="Arial" pitchFamily="-65" charset="0"/>
              </a:rPr>
              <a:t>TEMPERATURE ANOMALY</a:t>
            </a:r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5715000" y="3886200"/>
            <a:ext cx="254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>
                <a:latin typeface="Arial" pitchFamily="-65" charset="0"/>
              </a:rPr>
              <a:t>RAINFALL ANOMALY</a:t>
            </a:r>
          </a:p>
        </p:txBody>
      </p:sp>
      <p:pic>
        <p:nvPicPr>
          <p:cNvPr id="11" name="Picture 4" descr="Composite US La Nina Temperature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04104" y="1398587"/>
            <a:ext cx="3048000" cy="225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Composite US La Nina Precipitation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10200" y="4191000"/>
            <a:ext cx="31242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nawinter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659" b="2438"/>
          <a:stretch>
            <a:fillRect/>
          </a:stretch>
        </p:blipFill>
        <p:spPr bwMode="auto">
          <a:xfrm>
            <a:off x="228600" y="2071511"/>
            <a:ext cx="4699000" cy="2739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216704" y="1679575"/>
            <a:ext cx="4709160" cy="3122153"/>
          </a:xfrm>
          <a:prstGeom prst="rect">
            <a:avLst/>
          </a:prstGeom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17500" y="4800600"/>
            <a:ext cx="4506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 dirty="0" smtClean="0">
                <a:latin typeface="Arial" pitchFamily="-65" charset="0"/>
                <a:hlinkClick r:id="rId12"/>
              </a:rPr>
              <a:t>Figure credit: https://www.esrl.noaa.gov/psd/enso/</a:t>
            </a:r>
            <a:endParaRPr lang="en-US" sz="1400" b="1" dirty="0" smtClean="0">
              <a:latin typeface="Arial" pitchFamily="-65" charset="0"/>
            </a:endParaRPr>
          </a:p>
          <a:p>
            <a:pPr eaLnBrk="1" hangingPunct="1"/>
            <a:r>
              <a:rPr lang="en-US" sz="1400" b="1" i="1" dirty="0" smtClean="0">
                <a:latin typeface="Arial" pitchFamily="-65" charset="0"/>
              </a:rPr>
              <a:t>Akin to Fig. 9.21 H&amp;P</a:t>
            </a:r>
            <a:endParaRPr lang="en-US" sz="1400" b="1" i="1" dirty="0">
              <a:latin typeface="Arial" pitchFamily="-65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8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677"/>
    </mc:Choice>
    <mc:Fallback xmlns="">
      <p:transition xmlns:p14="http://schemas.microsoft.com/office/powerpoint/2010/main" spd="slow" advTm="1096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immins-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836341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22700" y="6606401"/>
            <a:ext cx="4606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6"/>
              </a:rPr>
              <a:t>Figure credit: https://wrrc.arizona.edu/el-niño-southern-oscillation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6950315" y="2082800"/>
            <a:ext cx="1736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70000"/>
                </a:solidFill>
              </a:rPr>
              <a:t>Less than a 50% chance that an El Nino winter has above </a:t>
            </a:r>
            <a:r>
              <a:rPr lang="en-US" sz="1400" b="1" dirty="0" smtClean="0">
                <a:solidFill>
                  <a:srgbClr val="C70000"/>
                </a:solidFill>
              </a:rPr>
              <a:t>average</a:t>
            </a:r>
            <a:r>
              <a:rPr lang="en-US" sz="1600" b="1" dirty="0" smtClean="0">
                <a:solidFill>
                  <a:srgbClr val="C70000"/>
                </a:solidFill>
              </a:rPr>
              <a:t> precipitation.</a:t>
            </a:r>
            <a:endParaRPr lang="en-US" sz="1600" b="1" dirty="0">
              <a:solidFill>
                <a:srgbClr val="C7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53715" y="4622800"/>
            <a:ext cx="17330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70000"/>
                </a:solidFill>
              </a:rPr>
              <a:t>A 90% chance that a La Nina winter has below average precipitation.</a:t>
            </a:r>
            <a:endParaRPr lang="en-US" sz="1600" b="1" dirty="0">
              <a:solidFill>
                <a:srgbClr val="C70000"/>
              </a:solidFill>
            </a:endParaRPr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9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056"/>
    </mc:Choice>
    <mc:Fallback xmlns="">
      <p:transition xmlns:p14="http://schemas.microsoft.com/office/powerpoint/2010/main" spd="slow" advTm="1740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6900"/>
            <a:ext cx="8229600" cy="944563"/>
          </a:xfrm>
        </p:spPr>
        <p:txBody>
          <a:bodyPr/>
          <a:lstStyle/>
          <a:p>
            <a:r>
              <a:rPr lang="en-US" sz="3200" b="1" dirty="0" smtClean="0">
                <a:ea typeface="ＭＳ Ｐゴシック" pitchFamily="-65" charset="-128"/>
                <a:cs typeface="ＭＳ Ｐゴシック" pitchFamily="-65" charset="-128"/>
              </a:rPr>
              <a:t>Review of the 2015-2016 Winter</a:t>
            </a:r>
            <a:endParaRPr lang="en-US" sz="3200" b="1" dirty="0">
              <a:ea typeface="Arial" pitchFamily="-65" charset="0"/>
              <a:cs typeface="Arial" pitchFamily="-65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93800" y="2069068"/>
            <a:ext cx="6743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strong El Ni</a:t>
            </a:r>
            <a:r>
              <a:rPr lang="en-US" sz="2400" dirty="0" smtClean="0">
                <a:ea typeface="Arial" pitchFamily="-65" charset="0"/>
                <a:cs typeface="Arial" pitchFamily="-65" charset="0"/>
              </a:rPr>
              <a:t>ñ</a:t>
            </a:r>
            <a:r>
              <a:rPr lang="en-US" sz="2400" dirty="0" smtClean="0"/>
              <a:t>o was predicted to last through the 2015-16 winter in the northern hemisphere.</a:t>
            </a:r>
          </a:p>
          <a:p>
            <a:endParaRPr lang="en-US" sz="2400" dirty="0"/>
          </a:p>
          <a:p>
            <a:r>
              <a:rPr lang="en-US" sz="2400" dirty="0" smtClean="0"/>
              <a:t>Large temperature and precipitation anomalies were predicted to occur over North America that would be consistent with prior El Ni</a:t>
            </a:r>
            <a:r>
              <a:rPr lang="en-US" sz="2400" dirty="0">
                <a:ea typeface="Arial" pitchFamily="-65" charset="0"/>
                <a:cs typeface="Arial" pitchFamily="-65" charset="0"/>
              </a:rPr>
              <a:t>ñ</a:t>
            </a:r>
            <a:r>
              <a:rPr lang="en-US" sz="2400" dirty="0" smtClean="0"/>
              <a:t>o winters.</a:t>
            </a:r>
          </a:p>
          <a:p>
            <a:endParaRPr lang="en-US" sz="2400" dirty="0"/>
          </a:p>
          <a:p>
            <a:pPr algn="ctr"/>
            <a:r>
              <a:rPr lang="en-US" sz="2400" dirty="0" smtClean="0"/>
              <a:t>But did they happen?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177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790700"/>
            <a:ext cx="6337300" cy="3822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274638"/>
            <a:ext cx="7442200" cy="11430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What occurred </a:t>
            </a:r>
            <a:r>
              <a:rPr lang="en-US" sz="3600" dirty="0" smtClean="0"/>
              <a:t>summer</a:t>
            </a:r>
            <a:r>
              <a:rPr lang="en-US" sz="3600" dirty="0"/>
              <a:t>/</a:t>
            </a:r>
            <a:r>
              <a:rPr lang="en-US" sz="3600" dirty="0" smtClean="0"/>
              <a:t>fall 2015 leading up to the forecast.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060222" y="5928114"/>
            <a:ext cx="5596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hlinkClick r:id="rId3"/>
              </a:rPr>
              <a:t>Credit: http</a:t>
            </a:r>
            <a:r>
              <a:rPr lang="en-US" sz="1000" dirty="0">
                <a:hlinkClick r:id="rId3"/>
              </a:rPr>
              <a:t>://www.cpc.ncep.noaa.gov/products/analysis_monitoring/enso_update/sstanim.shtml</a:t>
            </a:r>
            <a:endParaRPr lang="en-US" sz="1000" dirty="0"/>
          </a:p>
        </p:txBody>
      </p:sp>
      <p:sp>
        <p:nvSpPr>
          <p:cNvPr id="4" name="TextBox 3"/>
          <p:cNvSpPr txBox="1"/>
          <p:nvPr/>
        </p:nvSpPr>
        <p:spPr>
          <a:xfrm>
            <a:off x="1320801" y="5283200"/>
            <a:ext cx="6506909" cy="5970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 dirty="0" smtClean="0">
                <a:hlinkClick r:id="rId4"/>
              </a:rPr>
              <a:t>Link to animation </a:t>
            </a:r>
          </a:p>
          <a:p>
            <a:pPr algn="ctr">
              <a:lnSpc>
                <a:spcPct val="140000"/>
              </a:lnSpc>
            </a:pPr>
            <a:r>
              <a:rPr lang="en-US" sz="1200" dirty="0" smtClean="0">
                <a:hlinkClick r:id="rId4"/>
              </a:rPr>
              <a:t>http://atmo.arizona.edu/~mullen/atmo170A1/animations/20150812-20151028_SST_Anom.gif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1503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Sea-level anomalies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060222" y="5928114"/>
            <a:ext cx="61303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hlinkClick r:id="rId2"/>
              </a:rPr>
              <a:t>Credit: http://i.dailymail.co.uk/i/pix/2015/12/30/15/2FACCE0200000578-0-image-a-9_1451489889749.jpg</a:t>
            </a:r>
            <a:endParaRPr lang="en-US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0" y="1155700"/>
            <a:ext cx="80518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5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52852" y="1236838"/>
            <a:ext cx="8496000" cy="4968382"/>
            <a:chOff x="352852" y="1236838"/>
            <a:chExt cx="8496000" cy="496838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42612" y="1884680"/>
              <a:ext cx="4206240" cy="432054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3717" y="1867393"/>
              <a:ext cx="4155948" cy="4320540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352852" y="1236838"/>
              <a:ext cx="8077728" cy="2748844"/>
              <a:chOff x="352852" y="577850"/>
              <a:chExt cx="8077728" cy="2748844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60565" y="711200"/>
                <a:ext cx="1221413" cy="2615494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2852" y="577850"/>
                <a:ext cx="1097695" cy="2615494"/>
              </a:xfrm>
              <a:prstGeom prst="rect">
                <a:avLst/>
              </a:prstGeom>
            </p:spPr>
          </p:pic>
          <p:pic>
            <p:nvPicPr>
              <p:cNvPr id="6" name="Picture 4" descr="Composite US El Nino Precipitation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5381978" y="837494"/>
                <a:ext cx="3048602" cy="2258568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10" name="Picture 3" descr="Composite US El Nino Temperatures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082323" y="831850"/>
                <a:ext cx="3048000" cy="225742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</p:grpSp>
      <p:sp>
        <p:nvSpPr>
          <p:cNvPr id="4" name="TextBox 3"/>
          <p:cNvSpPr txBox="1"/>
          <p:nvPr/>
        </p:nvSpPr>
        <p:spPr>
          <a:xfrm>
            <a:off x="1803272" y="495300"/>
            <a:ext cx="5904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Official NOAA/CPC Outlook for JFM</a:t>
            </a:r>
            <a:endParaRPr lang="en-US" sz="2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7093" y="1370188"/>
            <a:ext cx="610707" cy="261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5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58085" y="1138301"/>
            <a:ext cx="8590767" cy="5066919"/>
            <a:chOff x="258085" y="1138301"/>
            <a:chExt cx="8590767" cy="5066919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42612" y="1884680"/>
              <a:ext cx="4206240" cy="432054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3717" y="1867393"/>
              <a:ext cx="4155948" cy="4320540"/>
            </a:xfrm>
            <a:prstGeom prst="rect">
              <a:avLst/>
            </a:prstGeom>
          </p:spPr>
        </p:pic>
        <p:pic>
          <p:nvPicPr>
            <p:cNvPr id="6" name="Picture 4" descr="Composite US El Nino Precipitation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02262" y="1540700"/>
              <a:ext cx="1920620" cy="142289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72360" y="1181481"/>
              <a:ext cx="322617" cy="164020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701" y="1173480"/>
              <a:ext cx="691548" cy="1878909"/>
            </a:xfrm>
            <a:prstGeom prst="rect">
              <a:avLst/>
            </a:prstGeom>
          </p:spPr>
        </p:pic>
        <p:pic>
          <p:nvPicPr>
            <p:cNvPr id="15" name="Picture 3" descr="Composite US El Nino Temperatures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78501" y="1480185"/>
              <a:ext cx="1920241" cy="142217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5045" y="1138301"/>
              <a:ext cx="238786" cy="1640205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8085" y="1143000"/>
              <a:ext cx="691549" cy="1878361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1084" y="1388300"/>
              <a:ext cx="3203960" cy="191646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51549" y="1435119"/>
              <a:ext cx="3193980" cy="190067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2214399" y="304800"/>
            <a:ext cx="513313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What happened? </a:t>
            </a:r>
          </a:p>
          <a:p>
            <a:pPr algn="ctr"/>
            <a:r>
              <a:rPr lang="en-US" sz="2800" dirty="0" smtClean="0"/>
              <a:t>NOAA/CPC Anomalies for JFM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3644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What went wrong?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15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790700"/>
            <a:ext cx="6362700" cy="3848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</a:t>
            </a:r>
            <a:r>
              <a:rPr lang="en-US" sz="3600" dirty="0"/>
              <a:t>occurred </a:t>
            </a:r>
            <a:r>
              <a:rPr lang="en-US" sz="3600" dirty="0" smtClean="0"/>
              <a:t>JFM 2016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768122" y="5928114"/>
            <a:ext cx="5596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hlinkClick r:id="rId3"/>
              </a:rPr>
              <a:t>Credit: http</a:t>
            </a:r>
            <a:r>
              <a:rPr lang="en-US" sz="1000" dirty="0">
                <a:hlinkClick r:id="rId3"/>
              </a:rPr>
              <a:t>://www.cpc.ncep.noaa.gov/products/analysis_monitoring/enso_update/sstanim.shtml</a:t>
            </a:r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333501" y="5257800"/>
            <a:ext cx="650690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smtClean="0">
                <a:hlinkClick r:id="rId4"/>
              </a:rPr>
              <a:t>Link to animaiton</a:t>
            </a:r>
          </a:p>
          <a:p>
            <a:pPr algn="ctr">
              <a:lnSpc>
                <a:spcPct val="150000"/>
              </a:lnSpc>
            </a:pPr>
            <a:r>
              <a:rPr lang="en-US" sz="1200" dirty="0" smtClean="0">
                <a:hlinkClick r:id="rId4"/>
              </a:rPr>
              <a:t>http://atmo.arizona.edu/~mullen/atmo170A1/animations/20160106-20160323_SST_Anom.gif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7190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1513" y="4918809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El Nino winters average about 0.5˚C below normal over Arizona.</a:t>
            </a:r>
          </a:p>
          <a:p>
            <a:pPr algn="ctr"/>
            <a:r>
              <a:rPr lang="en-US" sz="2000" dirty="0"/>
              <a:t>T</a:t>
            </a:r>
            <a:r>
              <a:rPr lang="en-US" sz="2000" dirty="0" smtClean="0"/>
              <a:t>he odds of getting a cooler than normal winter are around 70%!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003300" y="640377"/>
            <a:ext cx="7130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does the historical record also tell us?</a:t>
            </a:r>
            <a:endParaRPr lang="en-US" sz="2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879600" y="1577340"/>
            <a:ext cx="5310885" cy="3266430"/>
            <a:chOff x="1917700" y="1577340"/>
            <a:chExt cx="5310885" cy="3266430"/>
          </a:xfrm>
        </p:grpSpPr>
        <p:grpSp>
          <p:nvGrpSpPr>
            <p:cNvPr id="10" name="Group 9"/>
            <p:cNvGrpSpPr/>
            <p:nvPr/>
          </p:nvGrpSpPr>
          <p:grpSpPr>
            <a:xfrm>
              <a:off x="1921510" y="4320540"/>
              <a:ext cx="5307075" cy="523230"/>
              <a:chOff x="1934210" y="4320540"/>
              <a:chExt cx="5307075" cy="523230"/>
            </a:xfrm>
          </p:grpSpPr>
          <p:pic>
            <p:nvPicPr>
              <p:cNvPr id="4" name="Picture 3" descr="elnino.jfm.precip.gif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94643" b="1356"/>
              <a:stretch/>
            </p:blipFill>
            <p:spPr>
              <a:xfrm>
                <a:off x="1934210" y="4320540"/>
                <a:ext cx="5297805" cy="274320"/>
              </a:xfrm>
              <a:prstGeom prst="rect">
                <a:avLst/>
              </a:prstGeom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1946909" y="4582160"/>
                <a:ext cx="5294376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>
                    <a:hlinkClick r:id="rId3"/>
                  </a:rPr>
                  <a:t>Credit: http://www.cpc.ncep.noaa.gov/products/precip/CWlink/ENSO/composites/</a:t>
                </a:r>
                <a:endParaRPr lang="en-US" sz="1100" dirty="0"/>
              </a:p>
            </p:txBody>
          </p:sp>
        </p:grpSp>
        <p:pic>
          <p:nvPicPr>
            <p:cNvPr id="11" name="Picture 10" descr="elnino.jfm.temp.gif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60000"/>
            <a:stretch/>
          </p:blipFill>
          <p:spPr>
            <a:xfrm>
              <a:off x="1917700" y="1577340"/>
              <a:ext cx="5297805" cy="274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906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1513" y="4918809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Although the average amount of precipitation during El Nino winters is above normal over Arizona, </a:t>
            </a:r>
            <a:r>
              <a:rPr lang="is-IS" sz="2000" dirty="0" smtClean="0"/>
              <a:t>…</a:t>
            </a:r>
            <a:endParaRPr lang="en-US" sz="2000" dirty="0" smtClean="0"/>
          </a:p>
          <a:p>
            <a:pPr algn="ctr"/>
            <a:r>
              <a:rPr lang="en-US" sz="2000" dirty="0"/>
              <a:t>T</a:t>
            </a:r>
            <a:r>
              <a:rPr lang="en-US" sz="2000" dirty="0" smtClean="0"/>
              <a:t>he odds of getting above normal rains is close to 50-50!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003300" y="640377"/>
            <a:ext cx="7130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does the historical record also tell us?</a:t>
            </a:r>
            <a:endParaRPr lang="en-US" sz="28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883410" y="1577340"/>
            <a:ext cx="5307075" cy="3266430"/>
            <a:chOff x="1934210" y="1577340"/>
            <a:chExt cx="5307075" cy="3266430"/>
          </a:xfrm>
        </p:grpSpPr>
        <p:grpSp>
          <p:nvGrpSpPr>
            <p:cNvPr id="8" name="Group 7"/>
            <p:cNvGrpSpPr/>
            <p:nvPr/>
          </p:nvGrpSpPr>
          <p:grpSpPr>
            <a:xfrm>
              <a:off x="1934210" y="1577340"/>
              <a:ext cx="5297805" cy="3017520"/>
              <a:chOff x="1934210" y="1130300"/>
              <a:chExt cx="5297805" cy="3017520"/>
            </a:xfrm>
          </p:grpSpPr>
          <p:pic>
            <p:nvPicPr>
              <p:cNvPr id="4" name="Picture 3" descr="elnino.jfm.precip.gif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94643" b="1356"/>
              <a:stretch/>
            </p:blipFill>
            <p:spPr>
              <a:xfrm>
                <a:off x="1934210" y="3873500"/>
                <a:ext cx="5297805" cy="274320"/>
              </a:xfrm>
              <a:prstGeom prst="rect">
                <a:avLst/>
              </a:prstGeom>
            </p:spPr>
          </p:pic>
          <p:pic>
            <p:nvPicPr>
              <p:cNvPr id="5" name="Picture 4" descr="elnino.jfm.precip.gif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4" b="59999"/>
              <a:stretch/>
            </p:blipFill>
            <p:spPr>
              <a:xfrm>
                <a:off x="1934210" y="1130300"/>
                <a:ext cx="5297805" cy="2743200"/>
              </a:xfrm>
              <a:prstGeom prst="rect">
                <a:avLst/>
              </a:prstGeom>
            </p:spPr>
          </p:pic>
        </p:grpSp>
        <p:sp>
          <p:nvSpPr>
            <p:cNvPr id="9" name="TextBox 8"/>
            <p:cNvSpPr txBox="1"/>
            <p:nvPr/>
          </p:nvSpPr>
          <p:spPr>
            <a:xfrm>
              <a:off x="1946909" y="4582160"/>
              <a:ext cx="529437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hlinkClick r:id="rId3"/>
                </a:rPr>
                <a:t>Credit: http://www.cpc.ncep.noaa.gov/products/precip/CWlink/ENSO/composites/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036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921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ea typeface="ＭＳ Ｐゴシック" pitchFamily="-65" charset="-128"/>
                <a:cs typeface="ＭＳ Ｐゴシック" pitchFamily="-65" charset="-128"/>
              </a:rPr>
              <a:t>High Points</a:t>
            </a:r>
            <a:endParaRPr lang="en-US" sz="3200" b="1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880533" y="1066800"/>
            <a:ext cx="73914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 dirty="0">
                <a:latin typeface="Arial" pitchFamily="-65" charset="0"/>
              </a:rPr>
              <a:t>O</a:t>
            </a:r>
            <a:r>
              <a:rPr lang="en-US" sz="2000" b="1" dirty="0" smtClean="0">
                <a:latin typeface="Arial" pitchFamily="-65" charset="0"/>
              </a:rPr>
              <a:t>cean </a:t>
            </a:r>
            <a:r>
              <a:rPr lang="en-US" sz="2000" b="1" dirty="0">
                <a:latin typeface="Arial" pitchFamily="-65" charset="0"/>
              </a:rPr>
              <a:t>is important to weather and climate because it </a:t>
            </a:r>
            <a:endParaRPr lang="en-US" sz="2000" b="1" dirty="0" smtClean="0">
              <a:latin typeface="Arial" pitchFamily="-65" charset="0"/>
            </a:endParaRPr>
          </a:p>
          <a:p>
            <a:pPr marL="800100" lvl="1" indent="-342900">
              <a:buFont typeface="Lucida Grande"/>
              <a:buChar char="−"/>
            </a:pPr>
            <a:r>
              <a:rPr lang="en-US" sz="2000" b="1" dirty="0">
                <a:latin typeface="Arial" pitchFamily="-65" charset="0"/>
              </a:rPr>
              <a:t>T</a:t>
            </a:r>
            <a:r>
              <a:rPr lang="en-US" sz="2000" b="1" dirty="0" smtClean="0">
                <a:latin typeface="Arial" pitchFamily="-65" charset="0"/>
              </a:rPr>
              <a:t>ransports heat</a:t>
            </a:r>
          </a:p>
          <a:p>
            <a:pPr marL="800100" lvl="1" indent="-342900">
              <a:buFont typeface="Lucida Grande"/>
              <a:buChar char="−"/>
            </a:pPr>
            <a:r>
              <a:rPr lang="en-US" sz="2000" b="1" dirty="0">
                <a:latin typeface="Arial" pitchFamily="-65" charset="0"/>
              </a:rPr>
              <a:t>A</a:t>
            </a:r>
            <a:r>
              <a:rPr lang="en-US" sz="2000" b="1" dirty="0" smtClean="0">
                <a:latin typeface="Arial" pitchFamily="-65" charset="0"/>
              </a:rPr>
              <a:t>cts </a:t>
            </a:r>
            <a:r>
              <a:rPr lang="en-US" sz="2000" b="1" dirty="0">
                <a:latin typeface="Arial" pitchFamily="-65" charset="0"/>
              </a:rPr>
              <a:t>as a climate </a:t>
            </a:r>
            <a:r>
              <a:rPr lang="en-US" sz="2000" b="1" dirty="0" smtClean="0">
                <a:latin typeface="Arial" pitchFamily="-65" charset="0"/>
              </a:rPr>
              <a:t>regulator</a:t>
            </a:r>
          </a:p>
          <a:p>
            <a:pPr marL="800100" lvl="1" indent="-342900">
              <a:buFont typeface="Lucida Grande"/>
              <a:buChar char="−"/>
            </a:pPr>
            <a:r>
              <a:rPr lang="en-US" sz="2000" b="1" dirty="0">
                <a:latin typeface="Arial" pitchFamily="-65" charset="0"/>
              </a:rPr>
              <a:t>P</a:t>
            </a:r>
            <a:r>
              <a:rPr lang="en-US" sz="2000" b="1" dirty="0" smtClean="0">
                <a:latin typeface="Arial" pitchFamily="-65" charset="0"/>
              </a:rPr>
              <a:t>rovides </a:t>
            </a:r>
            <a:r>
              <a:rPr lang="en-US" sz="2000" b="1" dirty="0">
                <a:latin typeface="Arial" pitchFamily="-65" charset="0"/>
              </a:rPr>
              <a:t>a source of memory in the climate </a:t>
            </a:r>
            <a:r>
              <a:rPr lang="en-US" sz="2000" b="1" dirty="0" smtClean="0">
                <a:latin typeface="Arial" pitchFamily="-65" charset="0"/>
              </a:rPr>
              <a:t>system</a:t>
            </a:r>
            <a:endParaRPr lang="en-US" sz="2000" b="1" dirty="0">
              <a:latin typeface="Arial" pitchFamily="-65" charset="0"/>
            </a:endParaRPr>
          </a:p>
          <a:p>
            <a:pPr lvl="1"/>
            <a:endParaRPr lang="en-US" b="1" dirty="0">
              <a:latin typeface="Arial" pitchFamily="-65" charset="0"/>
            </a:endParaRPr>
          </a:p>
          <a:p>
            <a:r>
              <a:rPr lang="en-US" sz="2000" b="1" dirty="0" smtClean="0">
                <a:latin typeface="Arial" pitchFamily="-65" charset="0"/>
              </a:rPr>
              <a:t>Major </a:t>
            </a:r>
            <a:r>
              <a:rPr lang="en-US" sz="2000" b="1" dirty="0">
                <a:latin typeface="Arial" pitchFamily="-65" charset="0"/>
              </a:rPr>
              <a:t>ocean currents are part of </a:t>
            </a:r>
            <a:r>
              <a:rPr lang="en-US" sz="2000" b="1" dirty="0" smtClean="0">
                <a:latin typeface="Arial" pitchFamily="-65" charset="0"/>
              </a:rPr>
              <a:t>basin-wide gyres 			that </a:t>
            </a:r>
            <a:r>
              <a:rPr lang="en-US" sz="2000" b="1" dirty="0">
                <a:latin typeface="Arial" pitchFamily="-65" charset="0"/>
              </a:rPr>
              <a:t>transport heat from equator to pole.</a:t>
            </a:r>
          </a:p>
          <a:p>
            <a:pPr marL="800100" lvl="1" indent="-342900">
              <a:buFont typeface="Lucida Grande"/>
              <a:buChar char="-"/>
            </a:pPr>
            <a:r>
              <a:rPr lang="en-US" sz="2000" b="1" dirty="0">
                <a:latin typeface="Arial" pitchFamily="-65" charset="0"/>
              </a:rPr>
              <a:t>Gyres are forced by the </a:t>
            </a:r>
            <a:r>
              <a:rPr lang="en-US" sz="2000" b="1" dirty="0" smtClean="0">
                <a:latin typeface="Arial" pitchFamily="-65" charset="0"/>
              </a:rPr>
              <a:t>prevailing wind. </a:t>
            </a:r>
          </a:p>
          <a:p>
            <a:pPr marL="800100" lvl="1" indent="-342900">
              <a:buFont typeface="Lucida Grande"/>
              <a:buChar char="-"/>
            </a:pPr>
            <a:r>
              <a:rPr lang="en-US" sz="2000" b="1" dirty="0" smtClean="0">
                <a:latin typeface="Arial" pitchFamily="-65" charset="0"/>
              </a:rPr>
              <a:t>Warm/Cold currents are on 								east/west sides of continents. </a:t>
            </a:r>
            <a:endParaRPr lang="en-US" sz="2000" b="1" dirty="0">
              <a:latin typeface="Arial" pitchFamily="-65" charset="0"/>
            </a:endParaRPr>
          </a:p>
          <a:p>
            <a:pPr lvl="1"/>
            <a:r>
              <a:rPr lang="en-US" sz="2000" b="1" dirty="0" smtClean="0">
                <a:latin typeface="Arial" pitchFamily="-65" charset="0"/>
              </a:rPr>
              <a:t> </a:t>
            </a:r>
            <a:endParaRPr lang="en-US" sz="2000" b="1" dirty="0">
              <a:latin typeface="Arial" pitchFamily="-65" charset="0"/>
            </a:endParaRPr>
          </a:p>
          <a:p>
            <a:r>
              <a:rPr lang="en-US" sz="2000" b="1" dirty="0" smtClean="0">
                <a:latin typeface="Arial" pitchFamily="-65" charset="0"/>
              </a:rPr>
              <a:t>Currents are cold along the west </a:t>
            </a:r>
            <a:r>
              <a:rPr lang="en-US" sz="2000" b="1" dirty="0">
                <a:latin typeface="Arial" pitchFamily="-65" charset="0"/>
              </a:rPr>
              <a:t>coasts of </a:t>
            </a:r>
            <a:r>
              <a:rPr lang="en-US" sz="2000" b="1" dirty="0" smtClean="0">
                <a:latin typeface="Arial" pitchFamily="-65" charset="0"/>
              </a:rPr>
              <a:t>continents				and along the equator due </a:t>
            </a:r>
            <a:r>
              <a:rPr lang="en-US" sz="2000" b="1" dirty="0">
                <a:latin typeface="Arial" pitchFamily="-65" charset="0"/>
              </a:rPr>
              <a:t>to upwelling.</a:t>
            </a:r>
            <a:endParaRPr lang="en-US" sz="2000" b="1" dirty="0" smtClean="0">
              <a:latin typeface="Arial" pitchFamily="-65" charset="0"/>
            </a:endParaRPr>
          </a:p>
          <a:p>
            <a:pPr eaLnBrk="1" hangingPunct="1"/>
            <a:endParaRPr lang="en-US" b="1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3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921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ea typeface="ＭＳ Ｐゴシック" pitchFamily="-65" charset="-128"/>
                <a:cs typeface="ＭＳ Ｐゴシック" pitchFamily="-65" charset="-128"/>
              </a:rPr>
              <a:t>High Points</a:t>
            </a:r>
            <a:endParaRPr lang="en-US" sz="3200" b="1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900289" y="1061621"/>
            <a:ext cx="73914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/>
            <a:r>
              <a:rPr lang="en-US" sz="2000" b="1" dirty="0" smtClean="0">
                <a:latin typeface="Arial" pitchFamily="-65" charset="0"/>
              </a:rPr>
              <a:t>El </a:t>
            </a:r>
            <a:r>
              <a:rPr lang="en-US" sz="2000" b="1" dirty="0">
                <a:latin typeface="Arial" pitchFamily="-65" charset="0"/>
              </a:rPr>
              <a:t>Ni</a:t>
            </a:r>
            <a:r>
              <a:rPr lang="en-US" sz="2000" b="1" dirty="0">
                <a:latin typeface="Arial" pitchFamily="-65" charset="0"/>
                <a:ea typeface="Arial" pitchFamily="-65" charset="0"/>
                <a:cs typeface="Arial" pitchFamily="-65" charset="0"/>
              </a:rPr>
              <a:t>ño Southern Oscillation (ENSO) refers to a </a:t>
            </a:r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2-7 </a:t>
            </a:r>
            <a:r>
              <a:rPr lang="en-US" sz="2000" b="1" dirty="0">
                <a:latin typeface="Arial" pitchFamily="-65" charset="0"/>
                <a:ea typeface="Arial" pitchFamily="-65" charset="0"/>
                <a:cs typeface="Arial" pitchFamily="-65" charset="0"/>
              </a:rPr>
              <a:t>year shift in oceanic and atmospheric circulation patterns </a:t>
            </a:r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of the </a:t>
            </a:r>
            <a:r>
              <a:rPr lang="en-US" sz="2000" b="1" dirty="0">
                <a:latin typeface="Arial" pitchFamily="-65" charset="0"/>
                <a:ea typeface="Arial" pitchFamily="-65" charset="0"/>
                <a:cs typeface="Arial" pitchFamily="-65" charset="0"/>
              </a:rPr>
              <a:t>tropical Pacific.</a:t>
            </a:r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 </a:t>
            </a:r>
          </a:p>
          <a:p>
            <a:pPr marL="457200" indent="-457200" eaLnBrk="1" hangingPunct="1"/>
            <a:endParaRPr lang="en-US" sz="2000" b="1" dirty="0" smtClean="0"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 marL="457200" indent="-457200" eaLnBrk="1" hangingPunct="1"/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ENSO </a:t>
            </a:r>
            <a:r>
              <a:rPr lang="en-US" sz="2000" b="1" dirty="0">
                <a:latin typeface="Arial" pitchFamily="-65" charset="0"/>
                <a:ea typeface="Arial" pitchFamily="-65" charset="0"/>
                <a:cs typeface="Arial" pitchFamily="-65" charset="0"/>
              </a:rPr>
              <a:t>affects weather and climate across the globe, including the </a:t>
            </a:r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U.S.</a:t>
            </a:r>
          </a:p>
          <a:p>
            <a:pPr marL="457200" indent="-457200" eaLnBrk="1" hangingPunct="1"/>
            <a:endParaRPr lang="en-US" sz="2000" b="1" dirty="0"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 marL="457200" indent="-457200" eaLnBrk="1" hangingPunct="1"/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ENSO anomalies can be used as a predictor for skillful seasonal outlooks for the United States,</a:t>
            </a:r>
            <a:r>
              <a:rPr lang="en-US" sz="2000" b="1" dirty="0">
                <a:latin typeface="Arial" pitchFamily="-65" charset="0"/>
                <a:ea typeface="Arial" pitchFamily="-65" charset="0"/>
                <a:cs typeface="Arial" pitchFamily="-65" charset="0"/>
              </a:rPr>
              <a:t> </a:t>
            </a:r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but as 2015-16 showed, it is far from a perfect predictor!</a:t>
            </a:r>
          </a:p>
          <a:p>
            <a:pPr marL="457200" indent="-457200" eaLnBrk="1" hangingPunct="1"/>
            <a:endParaRPr lang="en-US" sz="2000" b="1" dirty="0"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 marL="457200" indent="-457200"/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There are other important </a:t>
            </a:r>
            <a:r>
              <a:rPr lang="en-US" sz="2000" b="1" dirty="0">
                <a:latin typeface="Arial" pitchFamily="-65" charset="0"/>
                <a:ea typeface="Arial" pitchFamily="-65" charset="0"/>
                <a:cs typeface="Arial" pitchFamily="-65" charset="0"/>
              </a:rPr>
              <a:t>atmosphere-ocean </a:t>
            </a:r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interactions that we have not examined</a:t>
            </a:r>
          </a:p>
          <a:p>
            <a:pPr marL="804672" lvl="1" indent="-347472">
              <a:buFont typeface="Lucida Grande"/>
              <a:buChar char="-"/>
            </a:pPr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Pacific Decadal Oscillation (PDO</a:t>
            </a:r>
            <a:r>
              <a:rPr lang="en-US" sz="2000" b="1" dirty="0">
                <a:latin typeface="Arial" pitchFamily="-65" charset="0"/>
                <a:ea typeface="Arial" pitchFamily="-65" charset="0"/>
                <a:cs typeface="Arial" pitchFamily="-65" charset="0"/>
              </a:rPr>
              <a:t>) </a:t>
            </a:r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reinforces anomalies </a:t>
            </a:r>
            <a:r>
              <a:rPr lang="en-US" sz="2000" b="1" dirty="0">
                <a:latin typeface="Arial" pitchFamily="-65" charset="0"/>
                <a:ea typeface="Arial" pitchFamily="-65" charset="0"/>
                <a:cs typeface="Arial" pitchFamily="-65" charset="0"/>
              </a:rPr>
              <a:t>associated with </a:t>
            </a:r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ENSO.  </a:t>
            </a:r>
          </a:p>
          <a:p>
            <a:pPr marL="804672" lvl="1" indent="-347472">
              <a:buFont typeface="Lucida Grande"/>
              <a:buChar char="-"/>
            </a:pPr>
            <a:r>
              <a:rPr lang="en-US" sz="2000" b="1" dirty="0" smtClean="0">
                <a:latin typeface="Arial" pitchFamily="-65" charset="0"/>
                <a:ea typeface="Arial" pitchFamily="-65" charset="0"/>
                <a:cs typeface="Arial" pitchFamily="-65" charset="0"/>
              </a:rPr>
              <a:t>North Atlantic Oscillation (NAO).</a:t>
            </a: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7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377"/>
    </mc:Choice>
    <mc:Fallback xmlns="">
      <p:transition xmlns:p14="http://schemas.microsoft.com/office/powerpoint/2010/main" spd="slow" advTm="71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ea typeface="ＭＳ Ｐゴシック" pitchFamily="-1" charset="-128"/>
                <a:cs typeface="ＭＳ Ｐゴシック" pitchFamily="-1" charset="-128"/>
              </a:rPr>
              <a:t>Assignment for Next Lecture</a:t>
            </a:r>
            <a:br>
              <a:rPr lang="en-US" sz="3200" b="1" dirty="0"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3200" b="1" dirty="0"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Thunderstorms</a:t>
            </a:r>
            <a:r>
              <a:rPr 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-1" charset="-128"/>
                <a:cs typeface="ＭＳ Ｐゴシック" pitchFamily="-1" charset="-128"/>
              </a:rPr>
              <a:t> 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001000" cy="4495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90"/>
                </a:solidFill>
                <a:ea typeface="ＭＳ Ｐゴシック" pitchFamily="-1" charset="-128"/>
                <a:cs typeface="ＭＳ Ｐゴシック" pitchFamily="-1" charset="-128"/>
              </a:rPr>
              <a:t>Reading – </a:t>
            </a:r>
            <a:r>
              <a:rPr lang="en-US" sz="28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Ahrens</a:t>
            </a:r>
          </a:p>
          <a:p>
            <a:pPr marL="438912">
              <a:buFontTx/>
              <a:buNone/>
            </a:pPr>
            <a:r>
              <a:rPr lang="en-US" sz="2400" b="1" dirty="0"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400" b="1" dirty="0" smtClean="0">
                <a:ea typeface="ＭＳ Ｐゴシック" pitchFamily="-1" charset="-128"/>
                <a:cs typeface="ＭＳ Ｐゴシック" pitchFamily="-1" charset="-128"/>
              </a:rPr>
              <a:t>Pg</a:t>
            </a:r>
            <a:r>
              <a:rPr lang="en-US" sz="2400" b="1" dirty="0">
                <a:ea typeface="ＭＳ Ｐゴシック" pitchFamily="-1" charset="-128"/>
                <a:cs typeface="ＭＳ Ｐゴシック" pitchFamily="-1" charset="-128"/>
              </a:rPr>
              <a:t>.</a:t>
            </a:r>
            <a:r>
              <a:rPr lang="en-US" sz="2400" b="1" dirty="0" smtClean="0">
                <a:ea typeface="ＭＳ Ｐゴシック" pitchFamily="-1" charset="-128"/>
                <a:cs typeface="ＭＳ Ｐゴシック" pitchFamily="-1" charset="-128"/>
              </a:rPr>
              <a:t> 287-300</a:t>
            </a:r>
            <a:endParaRPr lang="en-US" sz="2400" b="1" dirty="0"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sz="2800" b="1" dirty="0" smtClean="0">
                <a:solidFill>
                  <a:srgbClr val="000090"/>
                </a:solidFill>
                <a:ea typeface="ＭＳ Ｐゴシック" pitchFamily="-1" charset="-128"/>
                <a:cs typeface="ＭＳ Ｐゴシック" pitchFamily="-1" charset="-128"/>
              </a:rPr>
              <a:t>Questions for Review– </a:t>
            </a:r>
            <a:r>
              <a:rPr lang="en-US" sz="2800" b="1" dirty="0">
                <a:solidFill>
                  <a:srgbClr val="FF0000"/>
                </a:solidFill>
                <a:ea typeface="ＭＳ Ｐゴシック" pitchFamily="-1" charset="-128"/>
                <a:cs typeface="ＭＳ Ｐゴシック" pitchFamily="-1" charset="-128"/>
              </a:rPr>
              <a:t>Ahrens</a:t>
            </a:r>
            <a:endParaRPr lang="en-US" sz="2800" b="1" dirty="0">
              <a:ea typeface="ＭＳ Ｐゴシック" pitchFamily="-1" charset="-128"/>
              <a:cs typeface="ＭＳ Ｐゴシック" pitchFamily="-1" charset="-128"/>
            </a:endParaRPr>
          </a:p>
          <a:p>
            <a:pPr marL="438912">
              <a:buFontTx/>
              <a:buNone/>
            </a:pPr>
            <a:r>
              <a:rPr lang="en-US" sz="2400" b="1" dirty="0">
                <a:ea typeface="ＭＳ Ｐゴシック" pitchFamily="-1" charset="-128"/>
                <a:cs typeface="ＭＳ Ｐゴシック" pitchFamily="-1" charset="-128"/>
              </a:rPr>
              <a:t>		</a:t>
            </a:r>
            <a:r>
              <a:rPr lang="en-US" sz="2400" b="1" dirty="0" smtClean="0">
                <a:ea typeface="ＭＳ Ｐゴシック" pitchFamily="-1" charset="-128"/>
                <a:cs typeface="ＭＳ Ｐゴシック" pitchFamily="-1" charset="-128"/>
              </a:rPr>
              <a:t>Pg. 310: 1, 7, 14, 19, 23, 24, 29</a:t>
            </a:r>
            <a:endParaRPr lang="en-US" sz="2400" b="1" dirty="0">
              <a:solidFill>
                <a:srgbClr val="00FF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846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End of Overview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1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36"/>
    </mc:Choice>
    <mc:Fallback xmlns="">
      <p:transition xmlns:p14="http://schemas.microsoft.com/office/powerpoint/2010/main" spd="slow" advTm="11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Default Design">
  <a:themeElements>
    <a:clrScheme name="Custom 4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CCFF"/>
      </a:hlink>
      <a:folHlink>
        <a:srgbClr val="00B2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26085</TotalTime>
  <Words>1710</Words>
  <Application>Microsoft Office PowerPoint</Application>
  <PresentationFormat>On-screen Show (4:3)</PresentationFormat>
  <Paragraphs>292</Paragraphs>
  <Slides>48</Slides>
  <Notes>31</Notes>
  <HiddenSlides>25</HiddenSlides>
  <MMClips>24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1" baseType="lpstr">
      <vt:lpstr>ＭＳ Ｐゴシック</vt:lpstr>
      <vt:lpstr>Arial</vt:lpstr>
      <vt:lpstr>Calibri</vt:lpstr>
      <vt:lpstr>Capitals</vt:lpstr>
      <vt:lpstr>Lucida Grande</vt:lpstr>
      <vt:lpstr>Rockwell Extra Bold</vt:lpstr>
      <vt:lpstr>Times New Roman</vt:lpstr>
      <vt:lpstr>Wingdings</vt:lpstr>
      <vt:lpstr>Zapf Dingbats</vt:lpstr>
      <vt:lpstr>Office Theme</vt:lpstr>
      <vt:lpstr>Custom Design</vt:lpstr>
      <vt:lpstr>Default Design</vt:lpstr>
      <vt:lpstr>Photo Editor Photo</vt:lpstr>
      <vt:lpstr>Last Time</vt:lpstr>
      <vt:lpstr>Thermally Direct Circulations</vt:lpstr>
      <vt:lpstr>Sea Breeze/Summer Monsoon</vt:lpstr>
      <vt:lpstr>Land Breeze/Winter Monsoon</vt:lpstr>
      <vt:lpstr>ATMO 170A1 Online   Air-Sea Interactions El Niño-Southern Oscillation §9.4.5 H&amp;P</vt:lpstr>
      <vt:lpstr>We now discuss a topic that gets a lot of press…</vt:lpstr>
      <vt:lpstr>What is El Nino?</vt:lpstr>
      <vt:lpstr>What is El Nino?</vt:lpstr>
      <vt:lpstr>In reality, El Niño is an example of an atmosphere-ocean interaction— perhaps the most important one.</vt:lpstr>
      <vt:lpstr>Why is the ocean important?</vt:lpstr>
      <vt:lpstr>Major Ocean Currents of the World</vt:lpstr>
      <vt:lpstr>What causes Surface Ocean Currents?</vt:lpstr>
      <vt:lpstr>Upwelling</vt:lpstr>
      <vt:lpstr>Summer SST Along West Coast</vt:lpstr>
      <vt:lpstr>PowerPoint Presentation</vt:lpstr>
      <vt:lpstr>PowerPoint Presentation</vt:lpstr>
      <vt:lpstr>PowerPoint Presentation</vt:lpstr>
      <vt:lpstr>Wind Patterns and Oceans</vt:lpstr>
      <vt:lpstr>PowerPoint Presentation</vt:lpstr>
      <vt:lpstr>Something “odd” occurs very 2-7 years off the  west coast of South America and the equatorial Pacific…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Sea-level anomalies</vt:lpstr>
      <vt:lpstr>PowerPoint Presentation</vt:lpstr>
      <vt:lpstr>PowerPoint Presentation</vt:lpstr>
      <vt:lpstr>ENSO not only affects areas near the tropical Pacific—it alters the atmospheric circulation patterns  and weather across the globe   These remote anomalies are called teleconnections</vt:lpstr>
      <vt:lpstr>How does ENSO impact the United States?  Its signal is strongest in winter  — which will be our focus — but it impacts the summer too.</vt:lpstr>
      <vt:lpstr>Survey: How does El Nino affect Arizona’s winter weather?</vt:lpstr>
      <vt:lpstr>El Niño Impacts on United States: Winter</vt:lpstr>
      <vt:lpstr>La Niña Impacts on United States: Winter</vt:lpstr>
      <vt:lpstr>PowerPoint Presentation</vt:lpstr>
      <vt:lpstr>Review of the 2015-2016 Winter</vt:lpstr>
      <vt:lpstr>What occurred summer/fall 2015 leading up to the forecast.</vt:lpstr>
      <vt:lpstr>Sea-level anomalies</vt:lpstr>
      <vt:lpstr>PowerPoint Presentation</vt:lpstr>
      <vt:lpstr>PowerPoint Presentation</vt:lpstr>
      <vt:lpstr>PowerPoint Presentation</vt:lpstr>
      <vt:lpstr>What occurred JFM 2016</vt:lpstr>
      <vt:lpstr>PowerPoint Presentation</vt:lpstr>
      <vt:lpstr>PowerPoint Presentation</vt:lpstr>
      <vt:lpstr>High Points</vt:lpstr>
      <vt:lpstr>High Points</vt:lpstr>
      <vt:lpstr>Assignment for Next Lecture  Thunderstorms 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Mullen</dc:creator>
  <cp:lastModifiedBy>Steven L Mullen</cp:lastModifiedBy>
  <cp:revision>211</cp:revision>
  <dcterms:created xsi:type="dcterms:W3CDTF">2013-10-28T16:03:13Z</dcterms:created>
  <dcterms:modified xsi:type="dcterms:W3CDTF">2019-02-27T21:47:12Z</dcterms:modified>
</cp:coreProperties>
</file>