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77" r:id="rId2"/>
    <p:sldId id="456" r:id="rId3"/>
    <p:sldId id="457" r:id="rId4"/>
    <p:sldId id="458" r:id="rId5"/>
    <p:sldId id="472" r:id="rId6"/>
    <p:sldId id="460" r:id="rId7"/>
    <p:sldId id="462" r:id="rId8"/>
    <p:sldId id="463" r:id="rId9"/>
    <p:sldId id="464" r:id="rId10"/>
    <p:sldId id="465" r:id="rId11"/>
    <p:sldId id="466" r:id="rId12"/>
    <p:sldId id="473" r:id="rId13"/>
    <p:sldId id="468" r:id="rId14"/>
    <p:sldId id="469" r:id="rId15"/>
    <p:sldId id="470" r:id="rId16"/>
    <p:sldId id="471" r:id="rId17"/>
    <p:sldId id="279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8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DCD"/>
    <a:srgbClr val="FF00FF"/>
    <a:srgbClr val="99CCFF"/>
    <a:srgbClr val="FF0000"/>
    <a:srgbClr val="FF6C00"/>
    <a:srgbClr val="C80000"/>
    <a:srgbClr val="800000"/>
    <a:srgbClr val="B3B3B3"/>
    <a:srgbClr val="CCCC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8456" autoAdjust="0"/>
  </p:normalViewPr>
  <p:slideViewPr>
    <p:cSldViewPr showGuides="1">
      <p:cViewPr>
        <p:scale>
          <a:sx n="100" d="100"/>
          <a:sy n="100" d="100"/>
        </p:scale>
        <p:origin x="-1328" y="-208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3DB4A43-0E3A-9E41-9747-3DD7106C1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367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DB94B9-00CA-0B41-AAA0-66A7AE2CF684}" type="slidenum">
              <a:rPr lang="en-US">
                <a:latin typeface="Times New Roman" pitchFamily="-84" charset="0"/>
              </a:rPr>
              <a:pPr/>
              <a:t>1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74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45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43131-13ED-F348-B7C3-FBCD84FEC00B}" type="slidenum">
              <a:rPr lang="en-US">
                <a:solidFill>
                  <a:srgbClr val="000000"/>
                </a:solidFill>
                <a:latin typeface="Times New Roman" pitchFamily="-84" charset="0"/>
              </a:rPr>
              <a:pPr/>
              <a:t>2</a:t>
            </a:fld>
            <a:endParaRPr lang="en-US">
              <a:solidFill>
                <a:srgbClr val="000000"/>
              </a:solidFill>
              <a:latin typeface="Times New Roman" pitchFamily="-8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92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E35D90-FC77-E14D-A234-1344B0333A7D}" type="slidenum">
              <a:rPr lang="en-US">
                <a:latin typeface="Times New Roman" pitchFamily="-84" charset="0"/>
              </a:rPr>
              <a:pPr/>
              <a:t>3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280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0418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EAEF76-F7BF-5E4E-B88E-E89DB21D5BAE}" type="slidenum">
              <a:rPr lang="en-US">
                <a:latin typeface="Times New Roman" pitchFamily="-84" charset="0"/>
              </a:rPr>
              <a:pPr/>
              <a:t>6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271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1BE876-8188-1146-97A9-3D2FD89BB83F}" type="slidenum">
              <a:rPr lang="en-US">
                <a:latin typeface="Times New Roman" pitchFamily="-84" charset="0"/>
              </a:rPr>
              <a:pPr/>
              <a:t>7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1937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FF683-F189-0947-A471-CAFC2C9831B4}" type="slidenum">
              <a:rPr lang="en-US">
                <a:latin typeface="Times New Roman" pitchFamily="-84" charset="0"/>
              </a:rPr>
              <a:pPr/>
              <a:t>8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951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D13CBA-678D-4045-B26B-14758E52620A}" type="slidenum">
              <a:rPr lang="en-US">
                <a:latin typeface="Times New Roman" pitchFamily="-84" charset="0"/>
              </a:rPr>
              <a:pPr/>
              <a:t>9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9859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7E73DE-2524-A74E-AC32-253A162F9F32}" type="slidenum">
              <a:rPr lang="en-US">
                <a:latin typeface="Times New Roman" pitchFamily="-84" charset="0"/>
              </a:rPr>
              <a:pPr/>
              <a:t>10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5565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B80614-0FDD-D749-AA89-9B04A8C8844A}" type="slidenum">
              <a:rPr lang="en-US">
                <a:latin typeface="Times New Roman" pitchFamily="-84" charset="0"/>
              </a:rPr>
              <a:pPr/>
              <a:t>11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126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B80614-0FDD-D749-AA89-9B04A8C8844A}" type="slidenum">
              <a:rPr lang="en-US">
                <a:latin typeface="Times New Roman" pitchFamily="-84" charset="0"/>
              </a:rPr>
              <a:pPr/>
              <a:t>12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964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CA2B72-95B6-7F4B-99EF-B0A7F10F0C8A}" type="slidenum">
              <a:rPr lang="en-US">
                <a:latin typeface="Times New Roman" pitchFamily="-84" charset="0"/>
              </a:rPr>
              <a:pPr/>
              <a:t>13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763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E73BDF-F18E-9846-B69E-90C1A4A5B823}" type="slidenum">
              <a:rPr lang="en-US">
                <a:latin typeface="Times New Roman" pitchFamily="-84" charset="0"/>
              </a:rPr>
              <a:pPr/>
              <a:t>14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857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6EF5A-B56C-A64F-9361-6DE854B40B51}" type="slidenum">
              <a:rPr lang="en-US">
                <a:latin typeface="Times New Roman" pitchFamily="-84" charset="0"/>
              </a:rPr>
              <a:pPr/>
              <a:t>15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4378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A3D48D-F975-4C49-A89E-34DE9779D979}" type="slidenum">
              <a:rPr lang="en-US">
                <a:latin typeface="Times New Roman" pitchFamily="-84" charset="0"/>
              </a:rPr>
              <a:pPr/>
              <a:t>16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1709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A7F7D4-1F0F-AD4F-94F2-673D52F1CD8C}" type="slidenum">
              <a:rPr lang="en-US">
                <a:latin typeface="Times New Roman" pitchFamily="-84" charset="0"/>
              </a:rPr>
              <a:pPr/>
              <a:t>17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79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F419D-01F7-5E4E-8DE3-6279AE4C8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12F60-658F-CB4F-BB2A-7AD80765C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DE485-097A-014B-B275-8AAB8AEC1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A4749-38DF-B14E-866F-73F31E4C1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1D156-EDBD-BA4C-9FAE-449E730ED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9454C-6AC0-D148-8B38-1411BA178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A6F16-6594-7A43-A749-7700F793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14D5F-D4BC-4C4C-852D-1247DB26F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15D0C-C2AA-704D-BF92-4324881F2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7D4B8-6BA3-C948-AECF-092F220653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11CD7-C736-CC4B-A882-2BAF8D53F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71810-B940-E044-B141-FBADBD39B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19DB-4637-A64C-863F-46A71CAA8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D54A5EED-FD06-C244-A9E5-FDDFA5DFE1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None/>
        <a:defRPr sz="32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None/>
        <a:defRPr sz="32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usatoday.com/news/world/2007-08-08-south-asia-floods_N.htm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7.jpe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-76200"/>
            <a:ext cx="9144000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304800"/>
            <a:ext cx="7899400" cy="4572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ATMO 170A1</a:t>
            </a:r>
            <a:b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Online</a:t>
            </a:r>
            <a:b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Monsoon Circulations</a:t>
            </a:r>
            <a:br>
              <a:rPr 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Asian Monsoon </a:t>
            </a:r>
            <a:br>
              <a:rPr lang="en-US" sz="3600" b="1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3600" b="1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+mj-ea"/>
                <a:cs typeface="Arial"/>
              </a:rPr>
              <a:t>North American Monsoon</a:t>
            </a:r>
            <a:endParaRPr lang="en-US" sz="3600" b="1" i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ea typeface="+mj-ea"/>
              <a:cs typeface="Arial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 dirty="0" smtClean="0">
              <a:ea typeface="ＭＳ Ｐゴシック" pitchFamily="-84" charset="-128"/>
              <a:cs typeface="ＭＳ Ｐゴシック" pitchFamily="-84" charset="-128"/>
            </a:endParaRPr>
          </a:p>
          <a:p>
            <a:pPr algn="l"/>
            <a:r>
              <a:rPr lang="en-US" sz="2800" i="1" dirty="0" smtClean="0">
                <a:ea typeface="ＭＳ Ｐゴシック" pitchFamily="-84" charset="-128"/>
                <a:cs typeface="ＭＳ Ｐゴシック" pitchFamily="-84" charset="-128"/>
              </a:rPr>
              <a:t>               </a:t>
            </a: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04800" y="6096000"/>
            <a:ext cx="861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</a:rPr>
              <a:t>Flooding from monsoon rains in </a:t>
            </a:r>
            <a:r>
              <a:rPr lang="en-US" sz="2000" dirty="0" err="1">
                <a:solidFill>
                  <a:srgbClr val="000000"/>
                </a:solidFill>
              </a:rPr>
              <a:t>Gorakpur</a:t>
            </a:r>
            <a:r>
              <a:rPr lang="en-US" sz="2000" dirty="0">
                <a:solidFill>
                  <a:srgbClr val="000000"/>
                </a:solidFill>
              </a:rPr>
              <a:t> district of northern India. August 2007. </a:t>
            </a:r>
            <a:r>
              <a:rPr lang="en-US" sz="1600" dirty="0">
                <a:solidFill>
                  <a:srgbClr val="000000"/>
                </a:solidFill>
                <a:hlinkClick r:id="rId6"/>
              </a:rPr>
              <a:t>http://www.usatoday.com/news/world/2007-08-08-south-asia-floods_N.htm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09"/>
    </mc:Choice>
    <mc:Fallback xmlns="">
      <p:transition xmlns:p14="http://schemas.microsoft.com/office/powerpoint/2010/main" spd="slow" advTm="16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sz="3600" b="1" dirty="0" smtClean="0">
                <a:ea typeface="ＭＳ Ｐゴシック" pitchFamily="-84" charset="-128"/>
                <a:cs typeface="ＭＳ Ｐゴシック" pitchFamily="-84" charset="-128"/>
              </a:rPr>
              <a:t>Monsoon Circulations</a:t>
            </a:r>
            <a:br>
              <a:rPr lang="en-US" sz="3600" b="1" dirty="0" smtClean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i="1" dirty="0" smtClean="0">
                <a:ea typeface="ＭＳ Ｐゴシック" pitchFamily="-84" charset="-128"/>
                <a:cs typeface="ＭＳ Ｐゴシック" pitchFamily="-84" charset="-128"/>
              </a:rPr>
              <a:t>Section 9.4, H&amp;P</a:t>
            </a:r>
            <a:endParaRPr lang="en-US" sz="36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590800"/>
            <a:ext cx="7467600" cy="3445284"/>
          </a:xfrm>
        </p:spPr>
        <p:txBody>
          <a:bodyPr/>
          <a:lstStyle/>
          <a:p>
            <a:pPr marL="342900" indent="-342900" algn="l">
              <a:lnSpc>
                <a:spcPct val="80000"/>
              </a:lnSpc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Same physical mechanism as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frontal circulations … warm air rises-cold air sinks …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but the circulation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cycles on an annual time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scale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:</a:t>
            </a: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 marL="342900" indent="-342900" algn="l">
              <a:lnSpc>
                <a:spcPct val="80000"/>
              </a:lnSpc>
            </a:pP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 marL="342900" indent="-342900" algn="l">
              <a:lnSpc>
                <a:spcPct val="80000"/>
              </a:lnSpc>
              <a:buFontTx/>
              <a:buAutoNum type="arabicPeriod"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A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thermally direct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circulation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oscillates over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a continental scale where the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change in the PGF is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large enough to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reverse the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prevailing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wind.</a:t>
            </a: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 marL="342900" indent="-342900" algn="l">
              <a:lnSpc>
                <a:spcPct val="80000"/>
              </a:lnSpc>
              <a:buFontTx/>
              <a:buAutoNum type="arabicPeriod"/>
            </a:pP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 marL="342900" indent="-342900" algn="l">
              <a:lnSpc>
                <a:spcPct val="80000"/>
              </a:lnSpc>
              <a:buFontTx/>
              <a:buAutoNum type="arabicPeriod"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Driven by the </a:t>
            </a:r>
            <a:r>
              <a:rPr lang="en-US" sz="2400" b="1" u="sng" dirty="0">
                <a:ea typeface="ＭＳ Ｐゴシック" pitchFamily="-84" charset="-128"/>
                <a:cs typeface="ＭＳ Ｐゴシック" pitchFamily="-84" charset="-128"/>
              </a:rPr>
              <a:t>seasonal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 cycle of solar heating.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6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41"/>
    </mc:Choice>
    <mc:Fallback xmlns="">
      <p:transition xmlns:p14="http://schemas.microsoft.com/office/powerpoint/2010/main" spd="slow" advTm="33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~AUT00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2640733"/>
            <a:ext cx="4583113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984" name="Text Box 2"/>
          <p:cNvSpPr txBox="1">
            <a:spLocks noChangeArrowheads="1"/>
          </p:cNvSpPr>
          <p:nvPr/>
        </p:nvSpPr>
        <p:spPr bwMode="auto">
          <a:xfrm>
            <a:off x="4572000" y="4514336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u="sng" dirty="0" err="1">
                <a:solidFill>
                  <a:srgbClr val="8000FF"/>
                </a:solidFill>
              </a:rPr>
              <a:t>Cherrapunji</a:t>
            </a:r>
            <a:endParaRPr lang="en-US" sz="1800" b="1" u="sng" dirty="0">
              <a:solidFill>
                <a:srgbClr val="8000FF"/>
              </a:solidFill>
            </a:endParaRP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5575300" y="5168033"/>
            <a:ext cx="129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8000FF"/>
                </a:solidFill>
              </a:rPr>
              <a:t>onshore flow</a:t>
            </a:r>
            <a:endParaRPr lang="en-US" dirty="0">
              <a:solidFill>
                <a:srgbClr val="8000FF"/>
              </a:solidFill>
            </a:endParaRP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7023100" y="6539633"/>
            <a:ext cx="2057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 err="1"/>
              <a:t>Aguado</a:t>
            </a:r>
            <a:r>
              <a:rPr lang="en-US" sz="1200" b="1" dirty="0"/>
              <a:t> &amp; Burt Fig 8-17</a:t>
            </a:r>
            <a:endParaRPr lang="en-US" sz="1600" dirty="0"/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5575300" y="3542433"/>
            <a:ext cx="977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>
            <a:off x="6165850" y="4634633"/>
            <a:ext cx="152400" cy="152400"/>
          </a:xfrm>
          <a:prstGeom prst="star5">
            <a:avLst/>
          </a:prstGeom>
          <a:solidFill>
            <a:srgbClr val="FF0000"/>
          </a:solidFill>
          <a:ln w="9525">
            <a:solidFill>
              <a:srgbClr val="8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8000FF"/>
              </a:solidFill>
              <a:latin typeface="Times New Roman" charset="0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6691086" y="2663467"/>
            <a:ext cx="2381250" cy="740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Summer</a:t>
            </a:r>
            <a:endParaRPr lang="en-US" sz="32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3680915"/>
            <a:ext cx="1149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Warm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1300" y="6167291"/>
            <a:ext cx="1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Cold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4737100" y="6072981"/>
            <a:ext cx="1181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33CC"/>
                </a:solidFill>
              </a:rPr>
              <a:t>H</a:t>
            </a:r>
            <a:endParaRPr lang="en-US" dirty="0"/>
          </a:p>
        </p:txBody>
      </p:sp>
      <p:pic>
        <p:nvPicPr>
          <p:cNvPr id="11" name="Picture 2" descr="~AUT0031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008" y="54864"/>
            <a:ext cx="4572000" cy="413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863600" y="927100"/>
            <a:ext cx="144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0033CC"/>
                </a:solidFill>
              </a:rPr>
              <a:t>H</a:t>
            </a:r>
            <a:endParaRPr lang="en-US" sz="2000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152813" y="2554742"/>
            <a:ext cx="12633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8000FF"/>
                </a:solidFill>
              </a:rPr>
              <a:t>offshore flow</a:t>
            </a: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1748181" y="2027238"/>
            <a:ext cx="152400" cy="152400"/>
          </a:xfrm>
          <a:prstGeom prst="star5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35281" y="1906941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u="sng" dirty="0" err="1">
                <a:solidFill>
                  <a:srgbClr val="8000FF"/>
                </a:solidFill>
              </a:rPr>
              <a:t>Cherrapunji</a:t>
            </a:r>
            <a:endParaRPr lang="en-US" sz="1800" b="1" u="sng" dirty="0">
              <a:solidFill>
                <a:srgbClr val="8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48094" y="3521649"/>
            <a:ext cx="1149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Warm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7800" y="1066800"/>
            <a:ext cx="1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Cold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635000" y="3403600"/>
            <a:ext cx="977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>
          <a:xfrm>
            <a:off x="9813" y="-3629"/>
            <a:ext cx="2044700" cy="79465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Winter</a:t>
            </a:r>
            <a:endParaRPr lang="en-US" sz="32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0600" y="416257"/>
            <a:ext cx="4191000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800" b="1" dirty="0" smtClean="0">
                <a:latin typeface="Arial"/>
                <a:cs typeface="Arial"/>
              </a:rPr>
              <a:t>Asian Monsoon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>
              <a:spcAft>
                <a:spcPts val="300"/>
              </a:spcAft>
            </a:pPr>
            <a:r>
              <a:rPr lang="en-US" sz="2000" b="1" dirty="0" smtClean="0">
                <a:latin typeface="Arial"/>
                <a:cs typeface="Arial"/>
              </a:rPr>
              <a:t>Thermally direction circulation </a:t>
            </a:r>
          </a:p>
          <a:p>
            <a:pPr>
              <a:spcAft>
                <a:spcPts val="3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Arial"/>
                <a:cs typeface="Arial"/>
              </a:rPr>
              <a:t>Warm air rises </a:t>
            </a:r>
            <a:r>
              <a:rPr lang="en-US" sz="2000" b="1" dirty="0" smtClean="0">
                <a:solidFill>
                  <a:srgbClr val="000090"/>
                </a:solidFill>
                <a:latin typeface="Arial"/>
                <a:cs typeface="Arial"/>
              </a:rPr>
              <a:t>Cold air sinks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latin typeface="Arial"/>
                <a:cs typeface="Arial"/>
              </a:rPr>
              <a:t>Strongest manifestation 			over Southeast Asia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2948" y="4366798"/>
            <a:ext cx="431165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 dirty="0" smtClean="0">
                <a:solidFill>
                  <a:srgbClr val="0000FF"/>
                </a:solidFill>
                <a:latin typeface="Arial"/>
                <a:cs typeface="Arial"/>
              </a:rPr>
              <a:t>Winter</a:t>
            </a:r>
            <a:r>
              <a:rPr lang="en-US" sz="2000" dirty="0" smtClean="0">
                <a:latin typeface="Arial"/>
                <a:cs typeface="Arial"/>
              </a:rPr>
              <a:t>-cold continent/warm ocean	  offshore wind, arid land</a:t>
            </a:r>
          </a:p>
          <a:p>
            <a:pPr>
              <a:lnSpc>
                <a:spcPct val="130000"/>
              </a:lnSpc>
              <a:spcAft>
                <a:spcPts val="300"/>
              </a:spcAft>
            </a:pPr>
            <a:endParaRPr lang="en-US" sz="2000" dirty="0" smtClean="0">
              <a:latin typeface="Arial"/>
              <a:cs typeface="Arial"/>
            </a:endParaRPr>
          </a:p>
          <a:p>
            <a:pPr>
              <a:spcAft>
                <a:spcPts val="3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Arial"/>
                <a:cs typeface="Arial"/>
              </a:rPr>
              <a:t>Summer</a:t>
            </a:r>
            <a:r>
              <a:rPr lang="en-US" sz="2000" dirty="0" smtClean="0">
                <a:latin typeface="Arial"/>
                <a:cs typeface="Arial"/>
              </a:rPr>
              <a:t>-warm continent/cold ocean	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 onshore wind, wet land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371600" y="3914001"/>
            <a:ext cx="1676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/>
              <a:t>Akin to Fig. 9.17 H&amp;P</a:t>
            </a:r>
            <a:endParaRPr lang="en-US" sz="16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20224" y="6474023"/>
            <a:ext cx="1890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Akin to Fig. 9.17 H&amp;P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21028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86"/>
    </mc:Choice>
    <mc:Fallback xmlns="">
      <p:transition xmlns:p14="http://schemas.microsoft.com/office/powerpoint/2010/main" spd="slow" advTm="121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81000"/>
            <a:ext cx="75438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Survey: Wettest regions of the Asian monsoon average close to how many inches per year?</a:t>
            </a:r>
          </a:p>
          <a:p>
            <a:pPr>
              <a:lnSpc>
                <a:spcPct val="80000"/>
              </a:lnSpc>
            </a:pPr>
            <a:endParaRPr lang="en-US" sz="2800" b="1" dirty="0" smtClean="0"/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/>
              <a:t>200 inches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/>
              <a:t>400 inches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/>
              <a:t>800 inches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/>
              <a:t>1200 inches</a:t>
            </a:r>
            <a:endParaRPr lang="en-US" sz="2800" b="1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096000" y="4154269"/>
            <a:ext cx="18646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BUT HOW WET </a:t>
            </a:r>
          </a:p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IS IT REALLY?</a:t>
            </a:r>
            <a:endParaRPr lang="en-US" sz="1800" b="1" dirty="0">
              <a:solidFill>
                <a:srgbClr val="000000"/>
              </a:solidFill>
              <a:latin typeface="Arial" pitchFamily="-84" charset="0"/>
            </a:endParaRPr>
          </a:p>
        </p:txBody>
      </p:sp>
      <p:pic>
        <p:nvPicPr>
          <p:cNvPr id="9" name="Picture 3" descr="india-monsoon-mumbai-afp-b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655544"/>
            <a:ext cx="312420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bombay-flood-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3657600"/>
            <a:ext cx="3810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957580" y="6191250"/>
            <a:ext cx="23903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MONSOON IN INDIA </a:t>
            </a:r>
          </a:p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IS REALLY WET!</a:t>
            </a:r>
            <a:endParaRPr lang="en-US" sz="1800" b="1" dirty="0">
              <a:solidFill>
                <a:srgbClr val="000000"/>
              </a:solidFill>
              <a:latin typeface="Arial" pitchFamily="-84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6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21"/>
    </mc:Choice>
    <mc:Fallback xmlns="">
      <p:transition xmlns:p14="http://schemas.microsoft.com/office/powerpoint/2010/main" spd="slow" advTm="34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81000"/>
            <a:ext cx="75438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Survey: Wettest regions of the Asian monsoon average close to how many inches per year?</a:t>
            </a:r>
          </a:p>
          <a:p>
            <a:pPr>
              <a:lnSpc>
                <a:spcPct val="80000"/>
              </a:lnSpc>
            </a:pPr>
            <a:endParaRPr lang="en-US" sz="2800" b="1" dirty="0" smtClean="0"/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200 inches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>
                <a:solidFill>
                  <a:srgbClr val="C80000"/>
                </a:solidFill>
              </a:rPr>
              <a:t>400 inches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800 inches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800" b="1" dirty="0" smtClean="0">
                <a:solidFill>
                  <a:srgbClr val="7F7F7F"/>
                </a:solidFill>
              </a:rPr>
              <a:t>1200 inches</a:t>
            </a:r>
            <a:endParaRPr lang="en-US" sz="2800" b="1" dirty="0">
              <a:solidFill>
                <a:srgbClr val="7F7F7F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124194" y="1478139"/>
            <a:ext cx="2127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Monthly rainfall</a:t>
            </a:r>
          </a:p>
          <a:p>
            <a:pPr algn="ctr" eaLnBrk="1" hangingPunct="1"/>
            <a:r>
              <a:rPr lang="en-US" sz="1800" b="1" dirty="0" err="1">
                <a:solidFill>
                  <a:srgbClr val="000000"/>
                </a:solidFill>
                <a:latin typeface="Arial" pitchFamily="-84" charset="0"/>
              </a:rPr>
              <a:t>Cherrapunji</a:t>
            </a:r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, India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813044" y="6202539"/>
            <a:ext cx="2800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ONE OF THE WETTEST </a:t>
            </a:r>
          </a:p>
          <a:p>
            <a:pPr algn="ctr" eaLnBrk="1" hangingPunct="1"/>
            <a:r>
              <a:rPr lang="en-US" sz="1800" b="1" dirty="0">
                <a:solidFill>
                  <a:srgbClr val="000000"/>
                </a:solidFill>
                <a:latin typeface="Arial" pitchFamily="-84" charset="0"/>
              </a:rPr>
              <a:t>SPOTS ON EARTH!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 b="2824"/>
          <a:stretch>
            <a:fillRect/>
          </a:stretch>
        </p:blipFill>
        <p:spPr>
          <a:xfrm>
            <a:off x="5562600" y="2142851"/>
            <a:ext cx="3298444" cy="4059688"/>
          </a:xfrm>
          <a:prstGeom prst="rect">
            <a:avLst/>
          </a:prstGeom>
        </p:spPr>
      </p:pic>
      <p:pic>
        <p:nvPicPr>
          <p:cNvPr id="8" name="Picture 7" descr="bombay-flood-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3657600"/>
            <a:ext cx="3810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957580" y="6191250"/>
            <a:ext cx="23903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MONSOON IN INDIA </a:t>
            </a:r>
          </a:p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Arial" pitchFamily="-84" charset="0"/>
              </a:rPr>
              <a:t>IS REALLY WET!</a:t>
            </a:r>
            <a:endParaRPr lang="en-US" sz="1800" b="1" dirty="0">
              <a:solidFill>
                <a:srgbClr val="000000"/>
              </a:solidFill>
              <a:latin typeface="Arial" pitchFamily="-8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67600" y="59309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/>
              <a:t>Ahrens &amp; Henson</a:t>
            </a:r>
            <a:endParaRPr lang="en-US" sz="1200" b="1" dirty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7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27"/>
    </mc:Choice>
    <mc:Fallback xmlns="">
      <p:transition xmlns:p14="http://schemas.microsoft.com/office/powerpoint/2010/main" spd="slow" advTm="33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38600" y="990600"/>
            <a:ext cx="5029200" cy="4495800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If the Indian monsoon is too dry or too wet it can be catastrophic ordeal for rapidly growing Asian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countries.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Considering India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and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 Asia have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 combined population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of more than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3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billion …</a:t>
            </a:r>
            <a:endParaRPr lang="en-US" sz="28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137219" name="Picture 3" descr="delhi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447800"/>
            <a:ext cx="31099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066800" y="5181600"/>
            <a:ext cx="20090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i="1">
                <a:solidFill>
                  <a:srgbClr val="000000"/>
                </a:solidFill>
                <a:latin typeface="Arial" pitchFamily="-84" charset="0"/>
              </a:rPr>
              <a:t>New Delhi, India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9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08"/>
    </mc:Choice>
    <mc:Fallback xmlns="">
      <p:transition xmlns:p14="http://schemas.microsoft.com/office/powerpoint/2010/main" spd="slow" advTm="36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667000"/>
            <a:ext cx="8077200" cy="1470025"/>
          </a:xfrm>
        </p:spPr>
        <p:txBody>
          <a:bodyPr/>
          <a:lstStyle/>
          <a:p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North America has a monsoon too--and it affects the Southwest U.S. and Mexico</a:t>
            </a:r>
            <a:b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in a very big way!</a:t>
            </a:r>
            <a:b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First: Monsoon </a:t>
            </a:r>
            <a:r>
              <a:rPr lang="en-US" sz="32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Climatology</a:t>
            </a:r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Second: </a:t>
            </a:r>
            <a:r>
              <a:rPr lang="en-US" sz="32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Societal Implications</a:t>
            </a:r>
            <a:endParaRPr lang="en-US" sz="3200" b="1" i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7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57"/>
    </mc:Choice>
    <mc:Fallback xmlns="">
      <p:transition xmlns:p14="http://schemas.microsoft.com/office/powerpoint/2010/main" spd="slow" advTm="35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95400"/>
            <a:ext cx="47371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1206500" y="457200"/>
            <a:ext cx="6708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3200" b="1" dirty="0">
                <a:solidFill>
                  <a:srgbClr val="000000"/>
                </a:solidFill>
                <a:latin typeface="Arial" pitchFamily="-84" charset="0"/>
              </a:rPr>
              <a:t>Why a North American Monsoon?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5029200" y="1371600"/>
            <a:ext cx="35814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>
                <a:solidFill>
                  <a:srgbClr val="000000"/>
                </a:solidFill>
                <a:latin typeface="Arial" pitchFamily="-84" charset="0"/>
              </a:rPr>
              <a:t>Similar to Asia, North America has a giant elevated plateau in the western U.S. and Mexico.  </a:t>
            </a:r>
          </a:p>
          <a:p>
            <a:pPr eaLnBrk="1" hangingPunct="1"/>
            <a:endParaRPr lang="en-US" sz="2000" b="1" dirty="0">
              <a:solidFill>
                <a:srgbClr val="000000"/>
              </a:solidFill>
              <a:latin typeface="Arial" pitchFamily="-84" charset="0"/>
            </a:endParaRPr>
          </a:p>
          <a:p>
            <a:pPr eaLnBrk="1" hangingPunct="1"/>
            <a:r>
              <a:rPr lang="en-US" sz="2000" b="1" dirty="0">
                <a:solidFill>
                  <a:srgbClr val="000000"/>
                </a:solidFill>
                <a:latin typeface="Arial" pitchFamily="-84" charset="0"/>
              </a:rPr>
              <a:t>However, in our case, the Mexican plateau is only about 4,000-7,000 ft. in elevation, depending on where you are. </a:t>
            </a:r>
          </a:p>
          <a:p>
            <a:pPr eaLnBrk="1" hangingPunct="1"/>
            <a:endParaRPr lang="en-US" sz="2000" b="1" dirty="0">
              <a:solidFill>
                <a:srgbClr val="FFCC00"/>
              </a:solidFill>
              <a:latin typeface="Arial" pitchFamily="-84" charset="0"/>
            </a:endParaRPr>
          </a:p>
          <a:p>
            <a:pPr eaLnBrk="1" hangingPunct="1"/>
            <a:r>
              <a:rPr lang="en-US" sz="2000" b="1" dirty="0" smtClean="0">
                <a:solidFill>
                  <a:srgbClr val="C80000"/>
                </a:solidFill>
                <a:latin typeface="Arial" pitchFamily="-84" charset="0"/>
              </a:rPr>
              <a:t>While it </a:t>
            </a:r>
            <a:r>
              <a:rPr lang="en-US" sz="2000" b="1" dirty="0">
                <a:solidFill>
                  <a:srgbClr val="C80000"/>
                </a:solidFill>
                <a:latin typeface="Arial" pitchFamily="-84" charset="0"/>
              </a:rPr>
              <a:t>is not as high as Tibet, it IS high enough that there is a regular seasonal reversal of circulation.</a:t>
            </a:r>
          </a:p>
          <a:p>
            <a:pPr eaLnBrk="1" hangingPunct="1"/>
            <a:endParaRPr lang="en-US" sz="2000" b="1" dirty="0">
              <a:solidFill>
                <a:srgbClr val="FF3300"/>
              </a:solidFill>
              <a:latin typeface="Arial" pitchFamily="-84" charset="0"/>
            </a:endParaRPr>
          </a:p>
        </p:txBody>
      </p:sp>
      <p:sp>
        <p:nvSpPr>
          <p:cNvPr id="261125" name="Text Box 5"/>
          <p:cNvSpPr txBox="1">
            <a:spLocks noChangeArrowheads="1"/>
          </p:cNvSpPr>
          <p:nvPr/>
        </p:nvSpPr>
        <p:spPr bwMode="auto">
          <a:xfrm rot="3699945">
            <a:off x="2222500" y="4737100"/>
            <a:ext cx="1406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MEXICAN PLATEAU</a:t>
            </a:r>
          </a:p>
        </p:txBody>
      </p:sp>
      <p:sp>
        <p:nvSpPr>
          <p:cNvPr id="261126" name="Text Box 6"/>
          <p:cNvSpPr txBox="1">
            <a:spLocks noChangeArrowheads="1"/>
          </p:cNvSpPr>
          <p:nvPr/>
        </p:nvSpPr>
        <p:spPr bwMode="auto">
          <a:xfrm rot="1137987">
            <a:off x="1130300" y="3336925"/>
            <a:ext cx="1765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COLORADO PLATEAU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9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70"/>
    </mc:Choice>
    <mc:Fallback xmlns="">
      <p:transition xmlns:p14="http://schemas.microsoft.com/office/powerpoint/2010/main" spd="slow" advTm="55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July 900 mb Flow</a:t>
            </a:r>
          </a:p>
        </p:txBody>
      </p:sp>
      <p:pic>
        <p:nvPicPr>
          <p:cNvPr id="157699" name="Picture 4" descr="auto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7825" y="1676400"/>
            <a:ext cx="5845175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7700" name="Text Box 5"/>
          <p:cNvSpPr txBox="1">
            <a:spLocks noChangeArrowheads="1"/>
          </p:cNvSpPr>
          <p:nvPr/>
        </p:nvSpPr>
        <p:spPr bwMode="auto">
          <a:xfrm>
            <a:off x="3657600" y="60960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FF"/>
                </a:solidFill>
              </a:rPr>
              <a:t>tropical moisture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3327400" y="3365500"/>
            <a:ext cx="152400" cy="152400"/>
          </a:xfrm>
          <a:prstGeom prst="star5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57702" name="Text Box 7"/>
          <p:cNvSpPr txBox="1">
            <a:spLocks noChangeArrowheads="1"/>
          </p:cNvSpPr>
          <p:nvPr/>
        </p:nvSpPr>
        <p:spPr bwMode="auto">
          <a:xfrm>
            <a:off x="5334000" y="6491288"/>
            <a:ext cx="2133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</a:rPr>
              <a:t>Douglas et al (1993)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7703" name="Freeform 8"/>
          <p:cNvSpPr>
            <a:spLocks/>
          </p:cNvSpPr>
          <p:nvPr/>
        </p:nvSpPr>
        <p:spPr bwMode="auto">
          <a:xfrm>
            <a:off x="3251200" y="3429000"/>
            <a:ext cx="723900" cy="2616200"/>
          </a:xfrm>
          <a:custGeom>
            <a:avLst/>
            <a:gdLst>
              <a:gd name="T0" fmla="*/ 1149191250 w 456"/>
              <a:gd name="T1" fmla="*/ 2147483647 h 1648"/>
              <a:gd name="T2" fmla="*/ 504031250 w 456"/>
              <a:gd name="T3" fmla="*/ 2147483647 h 1648"/>
              <a:gd name="T4" fmla="*/ 282257500 w 456"/>
              <a:gd name="T5" fmla="*/ 2147483647 h 1648"/>
              <a:gd name="T6" fmla="*/ 443547500 w 456"/>
              <a:gd name="T7" fmla="*/ 1713706250 h 1648"/>
              <a:gd name="T8" fmla="*/ 201612500 w 456"/>
              <a:gd name="T9" fmla="*/ 766127500 h 1648"/>
              <a:gd name="T10" fmla="*/ 0 w 456"/>
              <a:gd name="T11" fmla="*/ 0 h 16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56"/>
              <a:gd name="T19" fmla="*/ 0 h 1648"/>
              <a:gd name="T20" fmla="*/ 456 w 456"/>
              <a:gd name="T21" fmla="*/ 1648 h 16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56" h="1648">
                <a:moveTo>
                  <a:pt x="456" y="1648"/>
                </a:moveTo>
                <a:cubicBezTo>
                  <a:pt x="414" y="1602"/>
                  <a:pt x="257" y="1459"/>
                  <a:pt x="200" y="1368"/>
                </a:cubicBezTo>
                <a:cubicBezTo>
                  <a:pt x="143" y="1277"/>
                  <a:pt x="116" y="1219"/>
                  <a:pt x="112" y="1104"/>
                </a:cubicBezTo>
                <a:cubicBezTo>
                  <a:pt x="108" y="989"/>
                  <a:pt x="181" y="813"/>
                  <a:pt x="176" y="680"/>
                </a:cubicBezTo>
                <a:cubicBezTo>
                  <a:pt x="171" y="547"/>
                  <a:pt x="109" y="417"/>
                  <a:pt x="80" y="304"/>
                </a:cubicBezTo>
                <a:cubicBezTo>
                  <a:pt x="51" y="191"/>
                  <a:pt x="17" y="63"/>
                  <a:pt x="0" y="0"/>
                </a:cubicBez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704" name="Text Box 9"/>
          <p:cNvSpPr txBox="1">
            <a:spLocks noChangeArrowheads="1"/>
          </p:cNvSpPr>
          <p:nvPr/>
        </p:nvSpPr>
        <p:spPr bwMode="auto">
          <a:xfrm>
            <a:off x="1651000" y="1679575"/>
            <a:ext cx="4673600" cy="835025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Mountains block flow of low-level moisture from Gulf of Mexico</a:t>
            </a:r>
          </a:p>
        </p:txBody>
      </p:sp>
      <p:sp>
        <p:nvSpPr>
          <p:cNvPr id="157705" name="Line 10"/>
          <p:cNvSpPr>
            <a:spLocks noChangeShapeType="1"/>
          </p:cNvSpPr>
          <p:nvPr/>
        </p:nvSpPr>
        <p:spPr bwMode="auto">
          <a:xfrm>
            <a:off x="3886200" y="2514600"/>
            <a:ext cx="228600" cy="167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2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033"/>
    </mc:Choice>
    <mc:Fallback xmlns="">
      <p:transition xmlns:p14="http://schemas.microsoft.com/office/powerpoint/2010/main" spd="slow" advTm="54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68363"/>
          </a:xfrm>
        </p:spPr>
        <p:txBody>
          <a:bodyPr/>
          <a:lstStyle/>
          <a:p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Evolution of Monsoon Ridge</a:t>
            </a:r>
            <a:b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and Upper-Level Moisture</a:t>
            </a:r>
          </a:p>
        </p:txBody>
      </p:sp>
      <p:pic>
        <p:nvPicPr>
          <p:cNvPr id="161795" name="Picture 3" descr="auto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847850"/>
            <a:ext cx="434340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796" name="Picture 4" descr="auto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841500"/>
            <a:ext cx="4343400" cy="363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685800" y="2590800"/>
            <a:ext cx="1981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DRY AIR</a:t>
            </a:r>
          </a:p>
        </p:txBody>
      </p:sp>
      <p:sp>
        <p:nvSpPr>
          <p:cNvPr id="263174" name="Rectangle 6"/>
          <p:cNvSpPr>
            <a:spLocks noChangeArrowheads="1"/>
          </p:cNvSpPr>
          <p:nvPr/>
        </p:nvSpPr>
        <p:spPr bwMode="auto">
          <a:xfrm>
            <a:off x="2474913" y="4572000"/>
            <a:ext cx="2020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MOIST AIR</a:t>
            </a:r>
          </a:p>
        </p:txBody>
      </p:sp>
      <p:sp>
        <p:nvSpPr>
          <p:cNvPr id="263175" name="Rectangle 7"/>
          <p:cNvSpPr>
            <a:spLocks noChangeArrowheads="1"/>
          </p:cNvSpPr>
          <p:nvPr/>
        </p:nvSpPr>
        <p:spPr bwMode="auto">
          <a:xfrm rot="3112676">
            <a:off x="5392737" y="3824288"/>
            <a:ext cx="22844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MOIST AIR</a:t>
            </a:r>
          </a:p>
        </p:txBody>
      </p:sp>
      <p:sp>
        <p:nvSpPr>
          <p:cNvPr id="161800" name="Text Box 8"/>
          <p:cNvSpPr txBox="1">
            <a:spLocks noChangeArrowheads="1"/>
          </p:cNvSpPr>
          <p:nvPr/>
        </p:nvSpPr>
        <p:spPr bwMode="auto">
          <a:xfrm>
            <a:off x="914400" y="5791200"/>
            <a:ext cx="7239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2000" b="1" i="1" dirty="0">
                <a:latin typeface="Arial" pitchFamily="-84" charset="0"/>
              </a:rPr>
              <a:t>Shaded areas indicate </a:t>
            </a:r>
            <a:r>
              <a:rPr lang="en-US" sz="2000" b="1" i="1" dirty="0" smtClean="0">
                <a:latin typeface="Arial" pitchFamily="-84" charset="0"/>
              </a:rPr>
              <a:t>regions </a:t>
            </a:r>
            <a:r>
              <a:rPr lang="en-US" sz="2000" b="1" i="1" dirty="0">
                <a:latin typeface="Arial" pitchFamily="-84" charset="0"/>
              </a:rPr>
              <a:t>of </a:t>
            </a:r>
            <a:r>
              <a:rPr lang="en-US" sz="2000" b="1" i="1" dirty="0" smtClean="0">
                <a:latin typeface="Arial" pitchFamily="-84" charset="0"/>
              </a:rPr>
              <a:t>dew points &gt; -16°C</a:t>
            </a:r>
            <a:endParaRPr lang="en-US" sz="2000" dirty="0">
              <a:latin typeface="Arial" pitchFamily="-84" charset="0"/>
            </a:endParaRPr>
          </a:p>
        </p:txBody>
      </p:sp>
      <p:sp>
        <p:nvSpPr>
          <p:cNvPr id="161801" name="Text Box 9"/>
          <p:cNvSpPr txBox="1">
            <a:spLocks noChangeArrowheads="1"/>
          </p:cNvSpPr>
          <p:nvPr/>
        </p:nvSpPr>
        <p:spPr bwMode="auto">
          <a:xfrm>
            <a:off x="6842125" y="5370513"/>
            <a:ext cx="20894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 dirty="0">
                <a:latin typeface="Arial" pitchFamily="-84" charset="0"/>
              </a:rPr>
              <a:t>(Douglas et al. 1993)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19200" y="289560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★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70068" y="2893957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★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59"/>
    </mc:Choice>
    <mc:Fallback xmlns="">
      <p:transition xmlns:p14="http://schemas.microsoft.com/office/powerpoint/2010/main" spd="slow" advTm="63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7772400" cy="1470025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Survey: How much of the average annual rainfall falls during the wet monsoon season over Phoenix-Tucson?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667000"/>
            <a:ext cx="6629400" cy="1752600"/>
          </a:xfrm>
        </p:spPr>
        <p:txBody>
          <a:bodyPr/>
          <a:lstStyle/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&lt; 10%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20-30%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40-50%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60-70%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80-90%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9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85"/>
    </mc:Choice>
    <mc:Fallback xmlns="">
      <p:transition xmlns:p14="http://schemas.microsoft.com/office/powerpoint/2010/main" spd="slow" advTm="33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7772400" cy="1470025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Survey: How much of the average annual rainfall falls during the wet monsoon season over Tucson?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667000"/>
            <a:ext cx="6629400" cy="1752600"/>
          </a:xfrm>
        </p:spPr>
        <p:txBody>
          <a:bodyPr/>
          <a:lstStyle/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solidFill>
                  <a:srgbClr val="7F7F7F"/>
                </a:solidFill>
                <a:ea typeface="ＭＳ Ｐゴシック" pitchFamily="-84" charset="-128"/>
                <a:cs typeface="ＭＳ Ｐゴシック" pitchFamily="-84" charset="-128"/>
              </a:rPr>
              <a:t>&lt; 10%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solidFill>
                  <a:srgbClr val="7F7F7F"/>
                </a:solidFill>
                <a:ea typeface="ＭＳ Ｐゴシック" pitchFamily="-84" charset="-128"/>
                <a:cs typeface="ＭＳ Ｐゴシック" pitchFamily="-84" charset="-128"/>
              </a:rPr>
              <a:t>20-30%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solidFill>
                  <a:srgbClr val="C80000"/>
                </a:solidFill>
                <a:ea typeface="ＭＳ Ｐゴシック" pitchFamily="-84" charset="-128"/>
                <a:cs typeface="ＭＳ Ｐゴシック" pitchFamily="-84" charset="-128"/>
              </a:rPr>
              <a:t>40-50%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solidFill>
                  <a:srgbClr val="7F7F7F"/>
                </a:solidFill>
                <a:ea typeface="ＭＳ Ｐゴシック" pitchFamily="-84" charset="-128"/>
                <a:cs typeface="ＭＳ Ｐゴシック" pitchFamily="-84" charset="-128"/>
              </a:rPr>
              <a:t>60-70%</a:t>
            </a:r>
          </a:p>
          <a:p>
            <a:pPr marL="971550" lvl="1" indent="-514350" algn="l">
              <a:lnSpc>
                <a:spcPct val="80000"/>
              </a:lnSpc>
              <a:buFont typeface="+mj-lt"/>
              <a:buAutoNum type="arabicParenR"/>
            </a:pPr>
            <a:r>
              <a:rPr lang="en-US" sz="2800" b="1" dirty="0" smtClean="0">
                <a:solidFill>
                  <a:srgbClr val="7F7F7F"/>
                </a:solidFill>
                <a:ea typeface="ＭＳ Ｐゴシック" pitchFamily="-84" charset="-128"/>
                <a:cs typeface="ＭＳ Ｐゴシック" pitchFamily="-84" charset="-128"/>
              </a:rPr>
              <a:t>80-90%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648200" y="2833687"/>
            <a:ext cx="4267200" cy="3871913"/>
            <a:chOff x="279400" y="1003300"/>
            <a:chExt cx="4267200" cy="3871913"/>
          </a:xfrm>
        </p:grpSpPr>
        <p:pic>
          <p:nvPicPr>
            <p:cNvPr id="5" name="Picture 9" descr="Percentage Annual Rain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9400" y="1003300"/>
              <a:ext cx="4267200" cy="3871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AutoShape 10"/>
            <p:cNvSpPr>
              <a:spLocks noChangeArrowheads="1"/>
            </p:cNvSpPr>
            <p:nvPr/>
          </p:nvSpPr>
          <p:spPr bwMode="auto">
            <a:xfrm>
              <a:off x="1854200" y="2501900"/>
              <a:ext cx="152400" cy="152400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1981200" y="3505200"/>
              <a:ext cx="1524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  <a:latin typeface="Arial" pitchFamily="-84" charset="0"/>
                </a:rPr>
                <a:t>CORE</a:t>
              </a:r>
            </a:p>
          </p:txBody>
        </p:sp>
        <p:sp>
          <p:nvSpPr>
            <p:cNvPr id="8" name="AutoShape 13"/>
            <p:cNvSpPr>
              <a:spLocks noChangeArrowheads="1"/>
            </p:cNvSpPr>
            <p:nvPr/>
          </p:nvSpPr>
          <p:spPr bwMode="auto">
            <a:xfrm>
              <a:off x="1714500" y="2247900"/>
              <a:ext cx="152400" cy="152400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09600" y="5029200"/>
            <a:ext cx="3886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Monsoon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~70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Tucson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~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</a:t>
            </a:r>
          </a:p>
          <a:p>
            <a:pPr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Phoenix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~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2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95"/>
    </mc:Choice>
    <mc:Fallback xmlns="">
      <p:transition xmlns:p14="http://schemas.microsoft.com/office/powerpoint/2010/main" spd="slow" advTm="47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>
          <a:xfrm>
            <a:off x="3962400" y="609600"/>
            <a:ext cx="48006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ＭＳ Ｐゴシック" pitchFamily="-84" charset="-128"/>
                <a:cs typeface="Calibri"/>
              </a:rPr>
              <a:t>Monsoon Evolution from Satellite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981200"/>
            <a:ext cx="426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/>
                <a:ea typeface="ＭＳ Ｐゴシック" pitchFamily="-84" charset="-128"/>
                <a:cs typeface="Calibri"/>
              </a:rPr>
              <a:t>Cold Cloud Temps &lt; -38</a:t>
            </a:r>
            <a:r>
              <a:rPr lang="en-US" b="1" baseline="40000" dirty="0" smtClean="0">
                <a:latin typeface="Calibri"/>
                <a:ea typeface="ＭＳ Ｐゴシック" pitchFamily="-84" charset="-128"/>
                <a:cs typeface="Calibri"/>
              </a:rPr>
              <a:t>o</a:t>
            </a:r>
            <a:r>
              <a:rPr lang="en-US" b="1" dirty="0" smtClean="0">
                <a:latin typeface="Calibri"/>
                <a:ea typeface="ＭＳ Ｐゴシック" pitchFamily="-84" charset="-128"/>
                <a:cs typeface="Calibri"/>
              </a:rPr>
              <a:t>C Proxy for Deep T-storms</a:t>
            </a:r>
          </a:p>
          <a:p>
            <a:pPr>
              <a:buFontTx/>
              <a:buNone/>
            </a:pPr>
            <a:r>
              <a:rPr lang="en-US" b="1" dirty="0" smtClean="0">
                <a:latin typeface="Calibri"/>
                <a:ea typeface="ＭＳ Ｐゴシック" pitchFamily="-84" charset="-128"/>
                <a:cs typeface="Calibri"/>
              </a:rPr>
              <a:t>Centered over 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pitchFamily="-84" charset="-128"/>
                <a:cs typeface="Calibri"/>
              </a:rPr>
              <a:t>W. Mexico</a:t>
            </a:r>
          </a:p>
          <a:p>
            <a:pPr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pitchFamily="-84" charset="-128"/>
                <a:cs typeface="Calibri"/>
              </a:rPr>
              <a:t>June</a:t>
            </a:r>
            <a:r>
              <a:rPr lang="en-US" b="1" dirty="0" smtClean="0">
                <a:latin typeface="Calibri"/>
                <a:ea typeface="ＭＳ Ｐゴシック" pitchFamily="-84" charset="-128"/>
                <a:cs typeface="Calibri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pitchFamily="-84" charset="-128"/>
                <a:cs typeface="Calibri"/>
              </a:rPr>
              <a:t>start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pitchFamily="-84" charset="-128"/>
                <a:cs typeface="Calibri"/>
              </a:rPr>
              <a:t> </a:t>
            </a:r>
            <a:r>
              <a:rPr lang="en-US" b="1" dirty="0" smtClean="0">
                <a:latin typeface="Calibri"/>
                <a:ea typeface="ＭＳ Ｐゴシック" pitchFamily="-84" charset="-128"/>
                <a:cs typeface="Calibri"/>
              </a:rPr>
              <a:t>over 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pitchFamily="-84" charset="-128"/>
                <a:cs typeface="Calibri"/>
              </a:rPr>
              <a:t>Mexico</a:t>
            </a:r>
          </a:p>
          <a:p>
            <a:pPr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pitchFamily="-84" charset="-128"/>
                <a:cs typeface="Calibri"/>
              </a:rPr>
              <a:t>Arizona at northern fringe </a:t>
            </a:r>
            <a:r>
              <a:rPr lang="en-US" b="1" dirty="0" smtClean="0">
                <a:latin typeface="Calibri"/>
                <a:ea typeface="ＭＳ Ｐゴシック" pitchFamily="-84" charset="-128"/>
                <a:cs typeface="Calibri"/>
              </a:rPr>
              <a:t>of monsoon core</a:t>
            </a:r>
          </a:p>
          <a:p>
            <a:pPr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pitchFamily="-84" charset="-128"/>
                <a:cs typeface="Calibri"/>
              </a:rPr>
              <a:t>July </a:t>
            </a:r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pitchFamily="-84" charset="-128"/>
                <a:cs typeface="Calibri"/>
              </a:rPr>
              <a:t>start over SE </a:t>
            </a:r>
            <a:r>
              <a:rPr lang="en-US" b="1" dirty="0" smtClean="0">
                <a:solidFill>
                  <a:srgbClr val="FF0000"/>
                </a:solidFill>
                <a:latin typeface="Calibri"/>
                <a:ea typeface="ＭＳ Ｐゴシック" pitchFamily="-84" charset="-128"/>
                <a:cs typeface="Calibri"/>
              </a:rPr>
              <a:t>Arizona</a:t>
            </a:r>
          </a:p>
        </p:txBody>
      </p:sp>
      <p:sp>
        <p:nvSpPr>
          <p:cNvPr id="178184" name="Text Box 9"/>
          <p:cNvSpPr txBox="1">
            <a:spLocks noChangeArrowheads="1"/>
          </p:cNvSpPr>
          <p:nvPr/>
        </p:nvSpPr>
        <p:spPr bwMode="auto">
          <a:xfrm>
            <a:off x="3733800" y="6338888"/>
            <a:ext cx="2362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</a:rPr>
              <a:t>Douglas et al (1993)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2863" y="0"/>
            <a:ext cx="3843337" cy="6845300"/>
            <a:chOff x="42863" y="0"/>
            <a:chExt cx="3843337" cy="6845300"/>
          </a:xfrm>
        </p:grpSpPr>
        <p:pic>
          <p:nvPicPr>
            <p:cNvPr id="178178" name="Picture 2" descr="auto0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3" y="0"/>
              <a:ext cx="3843337" cy="6845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8181" name="Text Box 6"/>
            <p:cNvSpPr txBox="1">
              <a:spLocks noChangeArrowheads="1"/>
            </p:cNvSpPr>
            <p:nvPr/>
          </p:nvSpPr>
          <p:spPr bwMode="auto">
            <a:xfrm>
              <a:off x="2590800" y="1814689"/>
              <a:ext cx="1219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b="1" dirty="0"/>
                <a:t>June</a:t>
              </a:r>
              <a:endParaRPr lang="en-US" dirty="0"/>
            </a:p>
          </p:txBody>
        </p:sp>
        <p:sp>
          <p:nvSpPr>
            <p:cNvPr id="178182" name="Text Box 7"/>
            <p:cNvSpPr txBox="1">
              <a:spLocks noChangeArrowheads="1"/>
            </p:cNvSpPr>
            <p:nvPr/>
          </p:nvSpPr>
          <p:spPr bwMode="auto">
            <a:xfrm>
              <a:off x="2590800" y="3959578"/>
              <a:ext cx="1219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b="1" dirty="0"/>
                <a:t>July</a:t>
              </a:r>
              <a:endParaRPr lang="en-US" dirty="0"/>
            </a:p>
          </p:txBody>
        </p:sp>
        <p:sp>
          <p:nvSpPr>
            <p:cNvPr id="178183" name="Text Box 8"/>
            <p:cNvSpPr txBox="1">
              <a:spLocks noChangeArrowheads="1"/>
            </p:cNvSpPr>
            <p:nvPr/>
          </p:nvSpPr>
          <p:spPr bwMode="auto">
            <a:xfrm>
              <a:off x="2590800" y="6134100"/>
              <a:ext cx="1219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b="1"/>
                <a:t>August</a:t>
              </a:r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347134" y="533400"/>
              <a:ext cx="595213" cy="4926631"/>
              <a:chOff x="347134" y="533400"/>
              <a:chExt cx="595213" cy="4926631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347134" y="533400"/>
                <a:ext cx="561347" cy="600164"/>
              </a:xfrm>
              <a:prstGeom prst="rect">
                <a:avLst/>
              </a:prstGeom>
              <a:noFill/>
            </p:spPr>
            <p:txBody>
              <a:bodyPr wrap="none" tIns="0" rtlCol="0">
                <a:spAutoFit/>
              </a:bodyPr>
              <a:lstStyle/>
              <a:p>
                <a:r>
                  <a:rPr lang="en-US" sz="3600" dirty="0" smtClean="0">
                    <a:ln w="3175">
                      <a:solidFill>
                        <a:schemeClr val="tx1"/>
                      </a:solidFill>
                    </a:ln>
                    <a:solidFill>
                      <a:srgbClr val="FF00FF"/>
                    </a:solidFill>
                    <a:latin typeface="Zapf Dingbats"/>
                    <a:ea typeface="Zapf Dingbats"/>
                    <a:cs typeface="Zapf Dingbats"/>
                    <a:sym typeface="Zapf Dingbats"/>
                  </a:rPr>
                  <a:t>★</a:t>
                </a:r>
                <a:endParaRPr lang="en-US" sz="3600" dirty="0">
                  <a:ln w="3175">
                    <a:solidFill>
                      <a:schemeClr val="tx1"/>
                    </a:solidFill>
                  </a:ln>
                  <a:solidFill>
                    <a:srgbClr val="FF00FF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69986" y="2667000"/>
                <a:ext cx="561347" cy="600164"/>
              </a:xfrm>
              <a:prstGeom prst="rect">
                <a:avLst/>
              </a:prstGeom>
              <a:noFill/>
            </p:spPr>
            <p:txBody>
              <a:bodyPr wrap="none" tIns="0" rtlCol="0">
                <a:spAutoFit/>
              </a:bodyPr>
              <a:lstStyle/>
              <a:p>
                <a:r>
                  <a:rPr lang="en-US" sz="3600" dirty="0" smtClean="0">
                    <a:ln w="3175">
                      <a:solidFill>
                        <a:schemeClr val="tx1"/>
                      </a:solidFill>
                    </a:ln>
                    <a:solidFill>
                      <a:srgbClr val="FF00FF"/>
                    </a:solidFill>
                    <a:latin typeface="Zapf Dingbats"/>
                    <a:ea typeface="Zapf Dingbats"/>
                    <a:cs typeface="Zapf Dingbats"/>
                    <a:sym typeface="Zapf Dingbats"/>
                  </a:rPr>
                  <a:t>★</a:t>
                </a:r>
                <a:endParaRPr lang="en-US" sz="3600" dirty="0">
                  <a:ln w="3175">
                    <a:solidFill>
                      <a:schemeClr val="tx1"/>
                    </a:solidFill>
                  </a:ln>
                  <a:solidFill>
                    <a:srgbClr val="FF00FF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1000" y="4859867"/>
                <a:ext cx="561347" cy="600164"/>
              </a:xfrm>
              <a:prstGeom prst="rect">
                <a:avLst/>
              </a:prstGeom>
              <a:noFill/>
            </p:spPr>
            <p:txBody>
              <a:bodyPr wrap="none" tIns="0" rtlCol="0">
                <a:spAutoFit/>
              </a:bodyPr>
              <a:lstStyle/>
              <a:p>
                <a:r>
                  <a:rPr lang="en-US" sz="3600" dirty="0" smtClean="0">
                    <a:ln w="3175">
                      <a:solidFill>
                        <a:schemeClr val="tx1"/>
                      </a:solidFill>
                    </a:ln>
                    <a:solidFill>
                      <a:srgbClr val="FF00FF"/>
                    </a:solidFill>
                    <a:latin typeface="Zapf Dingbats"/>
                    <a:ea typeface="Zapf Dingbats"/>
                    <a:cs typeface="Zapf Dingbats"/>
                    <a:sym typeface="Zapf Dingbats"/>
                  </a:rPr>
                  <a:t>★</a:t>
                </a:r>
                <a:endParaRPr lang="en-US" sz="3600" dirty="0">
                  <a:ln w="3175">
                    <a:solidFill>
                      <a:schemeClr val="tx1"/>
                    </a:solidFill>
                  </a:ln>
                  <a:solidFill>
                    <a:srgbClr val="FF00FF"/>
                  </a:solidFill>
                </a:endParaRPr>
              </a:p>
            </p:txBody>
          </p:sp>
        </p:grpSp>
      </p:grp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9170" y="3451423"/>
            <a:ext cx="224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Max frequencies near 20%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1016000" y="3632200"/>
            <a:ext cx="228600" cy="76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229970" y="5712023"/>
            <a:ext cx="224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Max frequencies near 20%</a:t>
            </a:r>
            <a:endParaRPr lang="en-US" sz="1400" b="1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1066800" y="5892800"/>
            <a:ext cx="228600" cy="76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820352745"/>
      </p:ext>
    </p:extLst>
  </p:cSld>
  <p:clrMapOvr>
    <a:masterClrMapping/>
  </p:clrMapOvr>
  <p:transition advTm="728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63000" cy="1143000"/>
          </a:xfrm>
        </p:spPr>
        <p:txBody>
          <a:bodyPr/>
          <a:lstStyle/>
          <a:p>
            <a:r>
              <a:rPr lang="es-MX" sz="3200" b="1">
                <a:ea typeface="ＭＳ Ｐゴシック" pitchFamily="-84" charset="-128"/>
                <a:cs typeface="ＭＳ Ｐゴシック" pitchFamily="-84" charset="-128"/>
              </a:rPr>
              <a:t>The Importance of the Monsoon</a:t>
            </a:r>
            <a:r>
              <a:rPr lang="es-MX" sz="3200" b="1">
                <a:ea typeface="Arial" pitchFamily="-84" charset="0"/>
                <a:cs typeface="Arial" pitchFamily="-84" charset="0"/>
              </a:rPr>
              <a:t/>
            </a:r>
            <a:br>
              <a:rPr lang="es-MX" sz="3200" b="1">
                <a:ea typeface="Arial" pitchFamily="-84" charset="0"/>
                <a:cs typeface="Arial" pitchFamily="-84" charset="0"/>
              </a:rPr>
            </a:br>
            <a:r>
              <a:rPr lang="es-MX" sz="3200" b="1">
                <a:ea typeface="Arial" pitchFamily="-84" charset="0"/>
                <a:cs typeface="Arial" pitchFamily="-84" charset="0"/>
              </a:rPr>
              <a:t>to Water Resources for Arizona</a:t>
            </a:r>
          </a:p>
        </p:txBody>
      </p:sp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381000" y="1143000"/>
            <a:ext cx="8305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s-MX" sz="2000" b="1" u="sng" dirty="0">
                <a:latin typeface="Arial" pitchFamily="-84" charset="0"/>
              </a:rPr>
              <a:t>Arizona:</a:t>
            </a:r>
            <a:r>
              <a:rPr lang="es-MX" sz="2000" b="1" dirty="0">
                <a:latin typeface="Arial" pitchFamily="-84" charset="0"/>
              </a:rPr>
              <a:t> Depends mostly on </a:t>
            </a:r>
            <a:r>
              <a:rPr lang="es-MX" sz="2000" b="1" dirty="0">
                <a:solidFill>
                  <a:srgbClr val="FF0000"/>
                </a:solidFill>
                <a:latin typeface="Arial" pitchFamily="-84" charset="0"/>
              </a:rPr>
              <a:t>spring melt </a:t>
            </a:r>
            <a:r>
              <a:rPr lang="es-MX" sz="2000" b="1" dirty="0">
                <a:latin typeface="Arial" pitchFamily="-84" charset="0"/>
              </a:rPr>
              <a:t>and the storage </a:t>
            </a:r>
            <a:r>
              <a:rPr lang="es-MX" sz="2000" b="1" dirty="0">
                <a:solidFill>
                  <a:srgbClr val="FF0000"/>
                </a:solidFill>
                <a:latin typeface="Arial" pitchFamily="-84" charset="0"/>
              </a:rPr>
              <a:t>of runoff of winter snow </a:t>
            </a:r>
            <a:r>
              <a:rPr lang="es-MX" sz="2000" b="1" dirty="0" smtClean="0">
                <a:solidFill>
                  <a:srgbClr val="FF0000"/>
                </a:solidFill>
                <a:latin typeface="Arial" pitchFamily="-84" charset="0"/>
              </a:rPr>
              <a:t>pack.</a:t>
            </a:r>
            <a:r>
              <a:rPr lang="es-MX" sz="2000" b="1" dirty="0" smtClean="0">
                <a:latin typeface="Arial" pitchFamily="-84" charset="0"/>
              </a:rPr>
              <a:t>  </a:t>
            </a:r>
            <a:r>
              <a:rPr lang="es-MX" sz="2000" b="1" dirty="0">
                <a:latin typeface="Arial" pitchFamily="-84" charset="0"/>
              </a:rPr>
              <a:t>Water is delivered from the Colorado River </a:t>
            </a:r>
            <a:r>
              <a:rPr lang="es-MX" sz="2000" b="1" dirty="0" smtClean="0">
                <a:latin typeface="Arial" pitchFamily="-84" charset="0"/>
              </a:rPr>
              <a:t>throughout lower deserts of Arizona </a:t>
            </a:r>
            <a:r>
              <a:rPr lang="es-MX" sz="2000" b="1" dirty="0">
                <a:latin typeface="Arial" pitchFamily="-84" charset="0"/>
              </a:rPr>
              <a:t>by the Central Arizona Project.</a:t>
            </a:r>
            <a:endParaRPr lang="en-US" sz="1800" dirty="0">
              <a:latin typeface="Arial" pitchFamily="-84" charset="0"/>
            </a:endParaRPr>
          </a:p>
        </p:txBody>
      </p:sp>
      <p:pic>
        <p:nvPicPr>
          <p:cNvPr id="180228" name="Picture 4" descr="colorado_rockies1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2819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29" name="Picture 5" descr="011%20Colorado%20Riv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0400" y="29718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30" name="Picture 6" descr="top_left1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3810000"/>
            <a:ext cx="281940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304800" y="4191000"/>
            <a:ext cx="274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s-MX" sz="1800" b="1">
                <a:latin typeface="Arial" pitchFamily="-84" charset="0"/>
              </a:rPr>
              <a:t>Snow pack melt over Colorado Rockies</a:t>
            </a:r>
            <a:endParaRPr lang="es-MX" sz="1800" b="1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  <p:sp>
        <p:nvSpPr>
          <p:cNvPr id="180232" name="Text Box 8"/>
          <p:cNvSpPr txBox="1">
            <a:spLocks noChangeArrowheads="1"/>
          </p:cNvSpPr>
          <p:nvPr/>
        </p:nvSpPr>
        <p:spPr bwMode="auto">
          <a:xfrm>
            <a:off x="3657600" y="5105400"/>
            <a:ext cx="182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s-MX" sz="1800" b="1">
                <a:latin typeface="Arial" pitchFamily="-84" charset="0"/>
              </a:rPr>
              <a:t>Colorado River</a:t>
            </a:r>
            <a:endParaRPr lang="es-MX" sz="1800" b="1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  <p:sp>
        <p:nvSpPr>
          <p:cNvPr id="180233" name="Text Box 9"/>
          <p:cNvSpPr txBox="1">
            <a:spLocks noChangeArrowheads="1"/>
          </p:cNvSpPr>
          <p:nvPr/>
        </p:nvSpPr>
        <p:spPr bwMode="auto">
          <a:xfrm>
            <a:off x="6127750" y="6019800"/>
            <a:ext cx="271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s-MX" sz="1800" b="1">
                <a:latin typeface="Arial" pitchFamily="-84" charset="0"/>
              </a:rPr>
              <a:t>Central Arizona Project</a:t>
            </a:r>
          </a:p>
        </p:txBody>
      </p:sp>
      <p:sp>
        <p:nvSpPr>
          <p:cNvPr id="180234" name="AutoShape 10"/>
          <p:cNvSpPr>
            <a:spLocks noChangeArrowheads="1"/>
          </p:cNvSpPr>
          <p:nvPr/>
        </p:nvSpPr>
        <p:spPr bwMode="auto">
          <a:xfrm rot="1757020">
            <a:off x="2590800" y="3733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235" name="AutoShape 11"/>
          <p:cNvSpPr>
            <a:spLocks noChangeArrowheads="1"/>
          </p:cNvSpPr>
          <p:nvPr/>
        </p:nvSpPr>
        <p:spPr bwMode="auto">
          <a:xfrm rot="1757020">
            <a:off x="5486400" y="48006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6494046"/>
            <a:ext cx="2882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Slide courtesy of C. Castro, UA/HAS</a:t>
            </a:r>
            <a:endParaRPr lang="en-US" sz="1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1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79"/>
    </mc:Choice>
    <mc:Fallback xmlns="">
      <p:transition xmlns:p14="http://schemas.microsoft.com/office/powerpoint/2010/main" spd="slow" advTm="37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1026"/>
          <p:cNvSpPr txBox="1">
            <a:spLocks noChangeArrowheads="1"/>
          </p:cNvSpPr>
          <p:nvPr/>
        </p:nvSpPr>
        <p:spPr bwMode="auto">
          <a:xfrm>
            <a:off x="266700" y="1322388"/>
            <a:ext cx="8610600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endParaRPr lang="es-MX" sz="1800" dirty="0">
              <a:solidFill>
                <a:srgbClr val="FF0000"/>
              </a:solidFill>
              <a:latin typeface="Arial" pitchFamily="-84" charset="0"/>
            </a:endParaRPr>
          </a:p>
          <a:p>
            <a:pPr eaLnBrk="1" hangingPunct="1"/>
            <a:r>
              <a:rPr lang="es-MX" sz="2000" b="1" u="sng" dirty="0">
                <a:latin typeface="Arial" pitchFamily="-84" charset="0"/>
              </a:rPr>
              <a:t>Sonora:</a:t>
            </a:r>
            <a:r>
              <a:rPr lang="es-MX" sz="2000" b="1" dirty="0">
                <a:latin typeface="Arial" pitchFamily="-84" charset="0"/>
              </a:rPr>
              <a:t> Depends heavily on </a:t>
            </a:r>
            <a:r>
              <a:rPr lang="es-MX" sz="2000" b="1" dirty="0">
                <a:solidFill>
                  <a:srgbClr val="FF0000"/>
                </a:solidFill>
                <a:latin typeface="Arial" pitchFamily="-84" charset="0"/>
              </a:rPr>
              <a:t>runoff from monsoon thunderstorms </a:t>
            </a:r>
            <a:r>
              <a:rPr lang="es-MX" sz="2000" b="1" dirty="0">
                <a:latin typeface="Arial" pitchFamily="-84" charset="0"/>
              </a:rPr>
              <a:t>along the western slopes of the Sierra Madre Occidental Mountains during the summer since wintertime snowpack dwindles rapidly south of the Colorado River Basin.</a:t>
            </a:r>
            <a:endParaRPr lang="en-US" sz="2000" b="1" dirty="0">
              <a:latin typeface="Arial" pitchFamily="-84" charset="0"/>
            </a:endParaRPr>
          </a:p>
        </p:txBody>
      </p:sp>
      <p:sp>
        <p:nvSpPr>
          <p:cNvPr id="182275" name="Text Box 1027"/>
          <p:cNvSpPr txBox="1">
            <a:spLocks noChangeArrowheads="1"/>
          </p:cNvSpPr>
          <p:nvPr/>
        </p:nvSpPr>
        <p:spPr bwMode="auto">
          <a:xfrm>
            <a:off x="5486400" y="5943600"/>
            <a:ext cx="303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s-MX" sz="1800" b="1" dirty="0" smtClean="0">
                <a:latin typeface="Arial" pitchFamily="-84" charset="0"/>
              </a:rPr>
              <a:t>The flow of water in rivers</a:t>
            </a:r>
            <a:endParaRPr lang="es-MX" sz="1800" b="1" dirty="0">
              <a:latin typeface="Arial" pitchFamily="-84" charset="0"/>
            </a:endParaRPr>
          </a:p>
        </p:txBody>
      </p:sp>
      <p:pic>
        <p:nvPicPr>
          <p:cNvPr id="182276" name="Picture 1028" descr="hydrocloud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429000"/>
            <a:ext cx="3267075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277" name="AutoShape 1029"/>
          <p:cNvSpPr>
            <a:spLocks noChangeArrowheads="1"/>
          </p:cNvSpPr>
          <p:nvPr/>
        </p:nvSpPr>
        <p:spPr bwMode="auto">
          <a:xfrm rot="-5400000">
            <a:off x="4328319" y="4326731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278" name="Text Box 1030"/>
          <p:cNvSpPr txBox="1">
            <a:spLocks noChangeArrowheads="1"/>
          </p:cNvSpPr>
          <p:nvPr/>
        </p:nvSpPr>
        <p:spPr bwMode="auto">
          <a:xfrm>
            <a:off x="152400" y="5943600"/>
            <a:ext cx="434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1" dirty="0" smtClean="0">
                <a:latin typeface="Arial"/>
                <a:cs typeface="Arial"/>
              </a:rPr>
              <a:t>Thunderstorms during the monsoon</a:t>
            </a:r>
            <a:endParaRPr lang="es-MX" sz="1800" b="1" dirty="0">
              <a:latin typeface="Arial"/>
              <a:ea typeface="Arial" pitchFamily="-84" charset="0"/>
              <a:cs typeface="Arial"/>
            </a:endParaRPr>
          </a:p>
        </p:txBody>
      </p:sp>
      <p:pic>
        <p:nvPicPr>
          <p:cNvPr id="182279" name="Picture 1031" descr="Destinos_sahuarip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3429000"/>
            <a:ext cx="3581400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280" name="Rectangle 103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noFill/>
        </p:spPr>
        <p:txBody>
          <a:bodyPr/>
          <a:lstStyle/>
          <a:p>
            <a:r>
              <a:rPr lang="es-MX" sz="3200" b="1">
                <a:ea typeface="ＭＳ Ｐゴシック" pitchFamily="-84" charset="-128"/>
                <a:cs typeface="ＭＳ Ｐゴシック" pitchFamily="-84" charset="-128"/>
              </a:rPr>
              <a:t>The Importance of the Monsoon</a:t>
            </a:r>
            <a:r>
              <a:rPr lang="es-MX" sz="3200" b="1">
                <a:ea typeface="Arial" pitchFamily="-84" charset="0"/>
                <a:cs typeface="Arial" pitchFamily="-84" charset="0"/>
              </a:rPr>
              <a:t/>
            </a:r>
            <a:br>
              <a:rPr lang="es-MX" sz="3200" b="1">
                <a:ea typeface="Arial" pitchFamily="-84" charset="0"/>
                <a:cs typeface="Arial" pitchFamily="-84" charset="0"/>
              </a:rPr>
            </a:br>
            <a:r>
              <a:rPr lang="es-MX" sz="3200" b="1">
                <a:ea typeface="Arial" pitchFamily="-84" charset="0"/>
                <a:cs typeface="Arial" pitchFamily="-84" charset="0"/>
              </a:rPr>
              <a:t>to Water Resources for Sonora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85268" y="6477000"/>
            <a:ext cx="2882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Slide courtesy of C. Castro, UA/HAS</a:t>
            </a:r>
            <a:endParaRPr lang="en-US" sz="1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0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82"/>
    </mc:Choice>
    <mc:Fallback xmlns="">
      <p:transition xmlns:p14="http://schemas.microsoft.com/office/powerpoint/2010/main" spd="slow" advTm="33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839200" cy="1143000"/>
          </a:xfrm>
        </p:spPr>
        <p:txBody>
          <a:bodyPr/>
          <a:lstStyle/>
          <a:p>
            <a:r>
              <a:rPr lang="es-MX" sz="3200" b="1">
                <a:ea typeface="ＭＳ Ｐゴシック" pitchFamily="-84" charset="-128"/>
                <a:cs typeface="ＭＳ Ｐゴシック" pitchFamily="-84" charset="-128"/>
              </a:rPr>
              <a:t>Importance of Monsoon</a:t>
            </a:r>
            <a:endParaRPr lang="en-US" sz="3200" b="1">
              <a:ea typeface="Arial" pitchFamily="-84" charset="0"/>
              <a:cs typeface="Arial" pitchFamily="-84" charset="0"/>
            </a:endParaRPr>
          </a:p>
        </p:txBody>
      </p:sp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381000" y="1600200"/>
            <a:ext cx="381000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s-MX" sz="2000" b="1" u="sng" dirty="0">
                <a:latin typeface="Arial" pitchFamily="-84" charset="0"/>
              </a:rPr>
              <a:t>Arizona</a:t>
            </a:r>
            <a:r>
              <a:rPr lang="es-MX" sz="2000" b="1" dirty="0">
                <a:latin typeface="Arial" pitchFamily="-84" charset="0"/>
              </a:rPr>
              <a:t>: We are less vulnerable to year-to-year fluctuations in rainfall owing to large storage capacity of Colorado River water and infrastructure to deliever it</a:t>
            </a:r>
            <a:r>
              <a:rPr lang="es-MX" sz="2000" b="1" dirty="0" smtClean="0">
                <a:latin typeface="Arial" pitchFamily="-84" charset="0"/>
              </a:rPr>
              <a:t>. But we are not imune to extended periods of drought.</a:t>
            </a:r>
            <a:endParaRPr lang="es-MX" sz="2000" b="1" dirty="0">
              <a:latin typeface="Arial" pitchFamily="-84" charset="0"/>
            </a:endParaRPr>
          </a:p>
          <a:p>
            <a:pPr eaLnBrk="1" hangingPunct="1"/>
            <a:endParaRPr lang="es-MX" sz="2000" b="1" dirty="0">
              <a:latin typeface="Arial" pitchFamily="-84" charset="0"/>
            </a:endParaRPr>
          </a:p>
          <a:p>
            <a:pPr eaLnBrk="1" hangingPunct="1"/>
            <a:endParaRPr lang="es-MX" sz="1800" dirty="0">
              <a:latin typeface="Arial" pitchFamily="-84" charset="0"/>
            </a:endParaRPr>
          </a:p>
          <a:p>
            <a:pPr eaLnBrk="1" hangingPunct="1"/>
            <a:r>
              <a:rPr lang="es-MX" sz="2000" b="1" u="sng" dirty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Sonora</a:t>
            </a:r>
            <a:r>
              <a:rPr lang="es-MX" sz="2000" b="1" dirty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: NW Mexico is very vulnerable to dry monsoons since summer rains provide </a:t>
            </a:r>
            <a:r>
              <a:rPr lang="es-MX" sz="20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most </a:t>
            </a:r>
            <a:r>
              <a:rPr lang="es-MX" sz="2000" b="1" dirty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of the </a:t>
            </a:r>
            <a:r>
              <a:rPr lang="es-MX" sz="20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water resources to </a:t>
            </a:r>
            <a:r>
              <a:rPr lang="es-MX" sz="2000" b="1" dirty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the region to grow </a:t>
            </a:r>
            <a:r>
              <a:rPr lang="es-MX" sz="20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crops </a:t>
            </a:r>
            <a:r>
              <a:rPr lang="es-MX" sz="2000" b="1" dirty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and replenish reservoirs</a:t>
            </a:r>
            <a:r>
              <a:rPr lang="es-MX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84" charset="0"/>
              </a:rPr>
              <a:t>.</a:t>
            </a:r>
            <a:endParaRPr lang="es-MX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84" charset="0"/>
            </a:endParaRPr>
          </a:p>
        </p:txBody>
      </p:sp>
      <p:pic>
        <p:nvPicPr>
          <p:cNvPr id="184324" name="Picture 4" descr="ellabradorimage010%20(4)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4191000"/>
            <a:ext cx="320040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5" name="Picture 5" descr="traffic-through-phoenix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3124200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26" name="AutoShape 6"/>
          <p:cNvSpPr>
            <a:spLocks noChangeArrowheads="1"/>
          </p:cNvSpPr>
          <p:nvPr/>
        </p:nvSpPr>
        <p:spPr bwMode="auto">
          <a:xfrm>
            <a:off x="4083050" y="22574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27" name="AutoShape 7"/>
          <p:cNvSpPr>
            <a:spLocks noChangeArrowheads="1"/>
          </p:cNvSpPr>
          <p:nvPr/>
        </p:nvSpPr>
        <p:spPr bwMode="auto">
          <a:xfrm>
            <a:off x="4083050" y="49530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86400" y="6400800"/>
            <a:ext cx="2882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Slide courtesy of C. Castro, UA/HAS</a:t>
            </a:r>
            <a:endParaRPr lang="en-US" sz="1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7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42"/>
    </mc:Choice>
    <mc:Fallback xmlns="">
      <p:transition xmlns:p14="http://schemas.microsoft.com/office/powerpoint/2010/main" spd="slow" advTm="50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Monsoonal Winds </a:t>
            </a:r>
            <a:endParaRPr lang="en-US" sz="40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772400" cy="4648200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Monsoons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	Differential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 heating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b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etween land-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Seasonal reversal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temperature/wind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Onshore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Summer –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Offshore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Winter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Rains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Summer –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Drought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Winter</a:t>
            </a:r>
            <a:endParaRPr lang="en-US" sz="2800" dirty="0" smtClean="0">
              <a:solidFill>
                <a:srgbClr val="FF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800" dirty="0" smtClean="0">
                <a:ea typeface="ＭＳ Ｐゴシック" pitchFamily="-84" charset="-128"/>
                <a:cs typeface="ＭＳ Ｐゴシック" pitchFamily="-84" charset="-128"/>
              </a:rPr>
              <a:t>Regions Affected</a:t>
            </a:r>
            <a:endParaRPr lang="en-US" sz="2800" dirty="0">
              <a:ea typeface="ＭＳ Ｐゴシック" pitchFamily="-84" charset="-128"/>
              <a:cs typeface="ＭＳ Ｐゴシック" pitchFamily="-84" charset="-128"/>
            </a:endParaRPr>
          </a:p>
          <a:p>
            <a:pPr>
              <a:buFontTx/>
              <a:buNone/>
            </a:pPr>
            <a:r>
              <a:rPr lang="en-US" sz="2800" dirty="0">
                <a:solidFill>
                  <a:srgbClr val="FFCC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Major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monsoon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ccurs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over </a:t>
            </a: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SE Asia</a:t>
            </a:r>
          </a:p>
          <a:p>
            <a:pPr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	Weaker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versions occur 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over </a:t>
            </a:r>
            <a:r>
              <a:rPr lang="en-US" sz="2800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North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America</a:t>
            </a:r>
            <a:endParaRPr lang="en-US" sz="2800" dirty="0" smtClean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		Africa</a:t>
            </a:r>
            <a:r>
              <a:rPr lang="en-US" sz="28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, Australia,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South America</a:t>
            </a:r>
            <a:endParaRPr lang="en-US" sz="28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05"/>
    </mc:Choice>
    <mc:Fallback xmlns="">
      <p:transition xmlns:p14="http://schemas.microsoft.com/office/powerpoint/2010/main" spd="slow" advTm="68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4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CCFF"/>
      </a:hlink>
      <a:folHlink>
        <a:srgbClr val="00B2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25237</TotalTime>
  <Words>711</Words>
  <Application>Microsoft Office PowerPoint</Application>
  <PresentationFormat>On-screen Show (4:3)</PresentationFormat>
  <Paragraphs>154</Paragraphs>
  <Slides>17</Slides>
  <Notes>15</Notes>
  <HiddenSlides>0</HiddenSlides>
  <MMClips>17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Calibri</vt:lpstr>
      <vt:lpstr>Times New Roman</vt:lpstr>
      <vt:lpstr>Zapf Dingbats</vt:lpstr>
      <vt:lpstr>Default Design</vt:lpstr>
      <vt:lpstr>ATMO 170A1 Online  Monsoon Circulations Asian Monsoon  North American Monsoon</vt:lpstr>
      <vt:lpstr>Monsoon Circulations Section 9.4, H&amp;P</vt:lpstr>
      <vt:lpstr>Winter</vt:lpstr>
      <vt:lpstr>PowerPoint Presentation</vt:lpstr>
      <vt:lpstr>PowerPoint Presentation</vt:lpstr>
      <vt:lpstr>If the Indian monsoon is too dry or too wet it can be catastrophic ordeal for rapidly growing Asian countries.  Considering India and SE Asia have a combined population of more than 3 billion …</vt:lpstr>
      <vt:lpstr>North America has a monsoon too--and it affects the Southwest U.S. and Mexico  in a very big way!  First: Monsoon Climatology  Second: Societal Implications</vt:lpstr>
      <vt:lpstr>PowerPoint Presentation</vt:lpstr>
      <vt:lpstr>July 900 mb Flow</vt:lpstr>
      <vt:lpstr>Evolution of Monsoon Ridge and Upper-Level Moisture</vt:lpstr>
      <vt:lpstr>Survey: How much of the average annual rainfall falls during the wet monsoon season over Phoenix-Tucson?</vt:lpstr>
      <vt:lpstr>Survey: How much of the average annual rainfall falls during the wet monsoon season over Tucson?</vt:lpstr>
      <vt:lpstr>Monsoon Evolution from Satellite</vt:lpstr>
      <vt:lpstr>The Importance of the Monsoon to Water Resources for Arizona</vt:lpstr>
      <vt:lpstr>The Importance of the Monsoon to Water Resources for Sonora</vt:lpstr>
      <vt:lpstr>Importance of Monsoon</vt:lpstr>
      <vt:lpstr>Monsoonal Winds </vt:lpstr>
    </vt:vector>
  </TitlesOfParts>
  <Company>University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Monsoon Evolution from Satellite</dc:title>
  <dc:creator>Steven L Mullen</dc:creator>
  <cp:lastModifiedBy>Steven L Mullen</cp:lastModifiedBy>
  <cp:revision>222</cp:revision>
  <dcterms:created xsi:type="dcterms:W3CDTF">2011-11-10T15:36:39Z</dcterms:created>
  <dcterms:modified xsi:type="dcterms:W3CDTF">2019-02-25T20:36:58Z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