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77" r:id="rId2"/>
    <p:sldId id="393" r:id="rId3"/>
    <p:sldId id="394" r:id="rId4"/>
    <p:sldId id="383" r:id="rId5"/>
    <p:sldId id="428" r:id="rId6"/>
    <p:sldId id="436" r:id="rId7"/>
    <p:sldId id="476" r:id="rId8"/>
    <p:sldId id="444" r:id="rId9"/>
    <p:sldId id="445" r:id="rId10"/>
    <p:sldId id="306" r:id="rId11"/>
    <p:sldId id="352" r:id="rId12"/>
    <p:sldId id="477" r:id="rId13"/>
    <p:sldId id="439" r:id="rId14"/>
    <p:sldId id="431" r:id="rId15"/>
    <p:sldId id="475" r:id="rId16"/>
    <p:sldId id="432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727B"/>
    <a:srgbClr val="64737C"/>
    <a:srgbClr val="687682"/>
    <a:srgbClr val="53656C"/>
    <a:srgbClr val="CDCDCD"/>
    <a:srgbClr val="FF00FF"/>
    <a:srgbClr val="99CCFF"/>
    <a:srgbClr val="FF0000"/>
    <a:srgbClr val="FF6C00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5987" autoAdjust="0"/>
  </p:normalViewPr>
  <p:slideViewPr>
    <p:cSldViewPr showGuides="1">
      <p:cViewPr varScale="1">
        <p:scale>
          <a:sx n="63" d="100"/>
          <a:sy n="63" d="100"/>
        </p:scale>
        <p:origin x="1560" y="78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3DB4A43-0E3A-9E41-9747-3DD7106C1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367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DB94B9-00CA-0B41-AAA0-66A7AE2CF684}" type="slidenum">
              <a:rPr lang="en-US">
                <a:latin typeface="Times New Roman" pitchFamily="-84" charset="0"/>
              </a:rPr>
              <a:pPr/>
              <a:t>1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74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891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BB29BD-89A9-5946-8B97-C91487FA5595}" type="slidenum">
              <a:rPr lang="en-US">
                <a:latin typeface="Times New Roman" pitchFamily="-84" charset="0"/>
              </a:rPr>
              <a:pPr/>
              <a:t>2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5707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BB29BD-89A9-5946-8B97-C91487FA5595}" type="slidenum">
              <a:rPr lang="en-US">
                <a:latin typeface="Times New Roman" pitchFamily="-84" charset="0"/>
              </a:rPr>
              <a:pPr/>
              <a:t>3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2806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64687-325B-D749-B46E-B14AA2E44121}" type="slidenum">
              <a:rPr lang="en-US">
                <a:latin typeface="Times New Roman" pitchFamily="-84" charset="0"/>
              </a:rPr>
              <a:pPr/>
              <a:t>4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5016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BB29BD-89A9-5946-8B97-C91487FA5595}" type="slidenum">
              <a:rPr lang="en-US">
                <a:latin typeface="Times New Roman" pitchFamily="-84" charset="0"/>
              </a:rPr>
              <a:pPr/>
              <a:t>5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6601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037EDF-3E68-514C-91FE-B8ED46F0C0D1}" type="slidenum">
              <a:rPr lang="en-US">
                <a:latin typeface="Times New Roman" pitchFamily="-84" charset="0"/>
              </a:rPr>
              <a:pPr/>
              <a:t>6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5636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9FD65C-E99B-804B-8E63-B10AC8496B21}" type="slidenum">
              <a:rPr lang="en-US">
                <a:latin typeface="Times New Roman" pitchFamily="-84" charset="0"/>
              </a:rPr>
              <a:pPr/>
              <a:t>7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First look at sea-breeze.</a:t>
            </a:r>
          </a:p>
          <a:p>
            <a:pPr marL="0" indent="0">
              <a:buNone/>
            </a:pPr>
            <a:endParaRPr lang="en-US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pPr marL="228600" indent="-228600">
              <a:buAutoNum type="arabicParenR"/>
            </a:pPr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Air at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ground warms during afternoon. Column air expands, producing high pressure aloft over land (label 4).</a:t>
            </a:r>
          </a:p>
          <a:p>
            <a:pPr marL="228600" indent="-228600">
              <a:buAutoNum type="arabicParenR"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Higher pressure aloft (label 4) creates an offshore PGF. Air parcels aloft over land accelerate (label 5) to over the ocean. </a:t>
            </a:r>
          </a:p>
          <a:p>
            <a:pPr marL="228600" indent="-228600">
              <a:buAutoNum type="arabicParenR"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SLP at the ground falls inland (label 1) as air parcels accelerate offshore (label 5); similarly, SLP rises over the water (label 7). This creates an onshore PGF.</a:t>
            </a:r>
          </a:p>
          <a:p>
            <a:pPr marL="228600" indent="-228600">
              <a:buAutoNum type="arabicParenR"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Onshore push of dense, cold air from the sea (label 2) forces upward motion (label 3).</a:t>
            </a:r>
          </a:p>
          <a:p>
            <a:pPr marL="228600" indent="-228600">
              <a:buAutoNum type="arabicParenR"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Onshore push of the marine air can extend more than 100 km inland.</a:t>
            </a:r>
          </a:p>
          <a:p>
            <a:pPr marL="228600" indent="-228600">
              <a:buAutoNum type="arabicParenR"/>
            </a:pPr>
            <a:endParaRPr lang="en-US" baseline="0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pPr marL="0" indent="0">
              <a:buNone/>
            </a:pPr>
            <a:r>
              <a:rPr lang="en-US" baseline="0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Nightime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land-breeze is analogous to afternoon sea-breeze, but land-breeze is weaker since the temperature contrast is typically smaller.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309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9FD65C-E99B-804B-8E63-B10AC8496B21}" type="slidenum">
              <a:rPr lang="en-US">
                <a:latin typeface="Times New Roman" pitchFamily="-84" charset="0"/>
              </a:rPr>
              <a:pPr/>
              <a:t>8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9329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F302E9-E069-5F4F-BDE3-789DAE8FAA7E}" type="slidenum">
              <a:rPr lang="en-US">
                <a:latin typeface="Times New Roman" pitchFamily="-84" charset="0"/>
              </a:rPr>
              <a:pPr/>
              <a:t>9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829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760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2798E7-E15E-504A-91A6-37644C0DA40E}" type="slidenum">
              <a:rPr lang="en-US">
                <a:latin typeface="Times New Roman" pitchFamily="-84" charset="0"/>
              </a:rPr>
              <a:pPr/>
              <a:t>10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849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9868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AB81D-3A9D-BA42-8888-C1A473DDE63E}" type="slidenum">
              <a:rPr lang="en-US">
                <a:latin typeface="Times New Roman" pitchFamily="-84" charset="0"/>
              </a:rPr>
              <a:pPr/>
              <a:t>11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788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045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6B18C9-F4D9-6C42-A225-9F5039E572D9}" type="slidenum">
              <a:rPr lang="en-US">
                <a:latin typeface="Times New Roman" pitchFamily="-84" charset="0"/>
              </a:rPr>
              <a:pPr/>
              <a:t>12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911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Valley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Breeze, left diagram</a:t>
            </a:r>
          </a:p>
          <a:p>
            <a:endParaRPr lang="en-US" baseline="0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pPr marL="228600" indent="-228600">
              <a:buAutoNum type="arabicParenR"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As the sun heats the slope of the mountain during the day, air next to the slope warms and its density decreases.</a:t>
            </a:r>
          </a:p>
          <a:p>
            <a:pPr marL="228600" indent="-228600">
              <a:buAutoNum type="arabicParenR"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The air next to the slope is less dense than the air of the valley floor at the same height ASL. </a:t>
            </a:r>
          </a:p>
          <a:p>
            <a:pPr marL="228600" indent="-228600">
              <a:buAutoNum type="arabicParenR"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The difference in density leads to the warm air along the slopes to rise to the top of the mountain.</a:t>
            </a:r>
          </a:p>
          <a:p>
            <a:pPr marL="228600" indent="-228600">
              <a:buAutoNum type="arabicParenR"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If conditions to form thunderstorms exist, they will typically form over mountain peaks first owing, in part, to valley breezes.</a:t>
            </a:r>
          </a:p>
          <a:p>
            <a:pPr marL="228600" indent="-228600">
              <a:buAutoNum type="arabicParenR"/>
            </a:pPr>
            <a:endParaRPr lang="en-US" baseline="0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pPr marL="0" indent="0">
              <a:buNone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Mountain Breeze is analogous to Valley Breeze with cooling of air next to the mountain slopes during the evening.</a:t>
            </a:r>
          </a:p>
          <a:p>
            <a:endParaRPr lang="en-US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7453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02F38-32B3-294D-BBE0-456EF6D45B2C}" type="slidenum">
              <a:rPr lang="en-US">
                <a:latin typeface="Times New Roman" pitchFamily="-84" charset="0"/>
              </a:rPr>
              <a:pPr/>
              <a:t>13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1549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02F38-32B3-294D-BBE0-456EF6D45B2C}" type="slidenum">
              <a:rPr lang="en-US">
                <a:latin typeface="Times New Roman" pitchFamily="-84" charset="0"/>
              </a:rPr>
              <a:pPr/>
              <a:t>14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0262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2798E7-E15E-504A-91A6-37644C0DA40E}" type="slidenum">
              <a:rPr lang="en-US">
                <a:latin typeface="Times New Roman" pitchFamily="-84" charset="0"/>
              </a:rPr>
              <a:pPr/>
              <a:t>15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849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4381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98C1F-9BB7-0846-8497-E6131A3AD93E}" type="slidenum">
              <a:rPr lang="en-US">
                <a:latin typeface="Times New Roman" pitchFamily="-84" charset="0"/>
              </a:rPr>
              <a:pPr/>
              <a:t>16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24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F419D-01F7-5E4E-8DE3-6279AE4C8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12F60-658F-CB4F-BB2A-7AD80765C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DE485-097A-014B-B275-8AAB8AEC1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A4749-38DF-B14E-866F-73F31E4C1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1D156-EDBD-BA4C-9FAE-449E730ED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9454C-6AC0-D148-8B38-1411BA178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A6F16-6594-7A43-A749-7700F793D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14D5F-D4BC-4C4C-852D-1247DB26F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15D0C-C2AA-704D-BF92-4324881F2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7D4B8-6BA3-C948-AECF-092F220653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11CD7-C736-CC4B-A882-2BAF8D53F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71810-B940-E044-B141-FBADBD39B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919DB-4637-A64C-863F-46A71CAA8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D54A5EED-FD06-C244-A9E5-FDDFA5DFE1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None/>
        <a:defRPr sz="32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None/>
        <a:defRPr sz="32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cliffmass.blogspot.com/2015/05/thunderstorms-and-convection-over.htm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hyperlink" Target="https://www.weather.gov/jetstream/seabreeze" TargetMode="Externa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.xml"/><Relationship Id="rId7" Type="http://schemas.openxmlformats.org/officeDocument/2006/relationships/image" Target="../media/image5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://atmo.arizona.edu/~mullen/atmo170A1/animations/fl_seabreeze.mpg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2.png"/><Relationship Id="rId2" Type="http://schemas.microsoft.com/office/2007/relationships/media" Target="../media/media12.m4a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6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4727B"/>
            </a:gs>
            <a:gs pos="66000">
              <a:srgbClr val="FFFFFF"/>
            </a:gs>
            <a:gs pos="50000">
              <a:srgbClr val="64737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663565"/>
          </a:xfrm>
          <a:prstGeom prst="rect">
            <a:avLst/>
          </a:prstGeom>
        </p:spPr>
      </p:pic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304800"/>
            <a:ext cx="7899400" cy="4572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ATMO 170A1</a:t>
            </a:r>
            <a:b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Online</a:t>
            </a:r>
            <a:b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Diurnal Winds</a:t>
            </a:r>
            <a:b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Land-Sea Breeze </a:t>
            </a:r>
            <a:b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Mountain-Valley Circulation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ea typeface="+mj-ea"/>
              <a:cs typeface="Arial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 dirty="0" smtClean="0">
              <a:ea typeface="ＭＳ Ｐゴシック" pitchFamily="-84" charset="-128"/>
              <a:cs typeface="ＭＳ Ｐゴシック" pitchFamily="-84" charset="-128"/>
            </a:endParaRPr>
          </a:p>
          <a:p>
            <a:pPr algn="l"/>
            <a:r>
              <a:rPr lang="en-US" sz="2800" i="1" dirty="0" smtClean="0">
                <a:ea typeface="ＭＳ Ｐゴシック" pitchFamily="-84" charset="-128"/>
                <a:cs typeface="ＭＳ Ｐゴシック" pitchFamily="-84" charset="-128"/>
              </a:rPr>
              <a:t>               </a:t>
            </a:r>
            <a:endParaRPr lang="en-US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04800" y="5867400"/>
            <a:ext cx="861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Thunderstorms begin </a:t>
            </a:r>
            <a:r>
              <a:rPr lang="en-US" sz="2000" smtClean="0">
                <a:solidFill>
                  <a:srgbClr val="000000"/>
                </a:solidFill>
              </a:rPr>
              <a:t>to form over </a:t>
            </a:r>
            <a:r>
              <a:rPr lang="en-US" sz="2000" dirty="0" smtClean="0">
                <a:solidFill>
                  <a:srgbClr val="000000"/>
                </a:solidFill>
              </a:rPr>
              <a:t>Hurricane Ridge of the Olympic Mountains, aided by an afternoon </a:t>
            </a:r>
            <a:r>
              <a:rPr lang="en-US" sz="2000" dirty="0">
                <a:solidFill>
                  <a:srgbClr val="000000"/>
                </a:solidFill>
              </a:rPr>
              <a:t>v</a:t>
            </a:r>
            <a:r>
              <a:rPr lang="en-US" sz="2000" dirty="0" smtClean="0">
                <a:solidFill>
                  <a:srgbClr val="000000"/>
                </a:solidFill>
              </a:rPr>
              <a:t>alley breeze.. </a:t>
            </a:r>
            <a:r>
              <a:rPr lang="en-US" sz="1600" dirty="0" smtClean="0">
                <a:solidFill>
                  <a:srgbClr val="000000"/>
                </a:solidFill>
                <a:hlinkClick r:id="rId6"/>
              </a:rPr>
              <a:t>http://cliffmass.blogspot.com/2015/05/thunderstorms-and-convection-over.html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02"/>
    </mc:Choice>
    <mc:Fallback xmlns="">
      <p:transition xmlns:p14="http://schemas.microsoft.com/office/powerpoint/2010/main" spd="slow" advTm="196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Concept Review:</a:t>
            </a:r>
            <a:b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Differential Bottom Heating Produces</a:t>
            </a:r>
            <a:b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Thermally </a:t>
            </a:r>
            <a:r>
              <a:rPr lang="en-US" sz="36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Direct </a:t>
            </a:r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Circulation</a:t>
            </a:r>
            <a:endParaRPr lang="en-US" sz="3600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524000" y="1981200"/>
            <a:ext cx="6019800" cy="373380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0066FF"/>
              </a:gs>
            </a:gsLst>
            <a:lin ang="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2" name="Freeform 16"/>
          <p:cNvSpPr>
            <a:spLocks/>
          </p:cNvSpPr>
          <p:nvPr/>
        </p:nvSpPr>
        <p:spPr bwMode="auto">
          <a:xfrm>
            <a:off x="2489200" y="2362200"/>
            <a:ext cx="1473200" cy="2997200"/>
          </a:xfrm>
          <a:custGeom>
            <a:avLst/>
            <a:gdLst>
              <a:gd name="T0" fmla="*/ 2147483647 w 928"/>
              <a:gd name="T1" fmla="*/ 2147483647 h 1888"/>
              <a:gd name="T2" fmla="*/ 887095000 w 928"/>
              <a:gd name="T3" fmla="*/ 2147483647 h 1888"/>
              <a:gd name="T4" fmla="*/ 40322500 w 928"/>
              <a:gd name="T5" fmla="*/ 2147483647 h 1888"/>
              <a:gd name="T6" fmla="*/ 645160000 w 928"/>
              <a:gd name="T7" fmla="*/ 483870000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8" h="1888">
                <a:moveTo>
                  <a:pt x="928" y="1872"/>
                </a:moveTo>
                <a:cubicBezTo>
                  <a:pt x="716" y="1880"/>
                  <a:pt x="504" y="1888"/>
                  <a:pt x="352" y="1728"/>
                </a:cubicBezTo>
                <a:cubicBezTo>
                  <a:pt x="200" y="1568"/>
                  <a:pt x="32" y="1168"/>
                  <a:pt x="16" y="912"/>
                </a:cubicBezTo>
                <a:cubicBezTo>
                  <a:pt x="0" y="656"/>
                  <a:pt x="112" y="344"/>
                  <a:pt x="256" y="192"/>
                </a:cubicBezTo>
                <a:cubicBezTo>
                  <a:pt x="400" y="40"/>
                  <a:pt x="640" y="20"/>
                  <a:pt x="88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3" name="Freeform 17"/>
          <p:cNvSpPr>
            <a:spLocks/>
          </p:cNvSpPr>
          <p:nvPr/>
        </p:nvSpPr>
        <p:spPr bwMode="auto">
          <a:xfrm flipH="1">
            <a:off x="5334000" y="2362200"/>
            <a:ext cx="1473200" cy="2997200"/>
          </a:xfrm>
          <a:custGeom>
            <a:avLst/>
            <a:gdLst>
              <a:gd name="T0" fmla="*/ 2147483647 w 928"/>
              <a:gd name="T1" fmla="*/ 2147483647 h 1888"/>
              <a:gd name="T2" fmla="*/ 887095000 w 928"/>
              <a:gd name="T3" fmla="*/ 2147483647 h 1888"/>
              <a:gd name="T4" fmla="*/ 40322500 w 928"/>
              <a:gd name="T5" fmla="*/ 2147483647 h 1888"/>
              <a:gd name="T6" fmla="*/ 645160000 w 928"/>
              <a:gd name="T7" fmla="*/ 483870000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8" h="1888">
                <a:moveTo>
                  <a:pt x="928" y="1872"/>
                </a:moveTo>
                <a:cubicBezTo>
                  <a:pt x="716" y="1880"/>
                  <a:pt x="504" y="1888"/>
                  <a:pt x="352" y="1728"/>
                </a:cubicBezTo>
                <a:cubicBezTo>
                  <a:pt x="200" y="1568"/>
                  <a:pt x="32" y="1168"/>
                  <a:pt x="16" y="912"/>
                </a:cubicBezTo>
                <a:cubicBezTo>
                  <a:pt x="0" y="656"/>
                  <a:pt x="112" y="344"/>
                  <a:pt x="256" y="192"/>
                </a:cubicBezTo>
                <a:cubicBezTo>
                  <a:pt x="400" y="40"/>
                  <a:pt x="640" y="20"/>
                  <a:pt x="88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70" name="Text Box 18"/>
          <p:cNvSpPr txBox="1">
            <a:spLocks noChangeArrowheads="1"/>
          </p:cNvSpPr>
          <p:nvPr/>
        </p:nvSpPr>
        <p:spPr bwMode="auto">
          <a:xfrm>
            <a:off x="1295400" y="3581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Warm</a:t>
            </a:r>
            <a:endParaRPr lang="en-US">
              <a:latin typeface="Times New Roman" charset="0"/>
            </a:endParaRPr>
          </a:p>
        </p:txBody>
      </p:sp>
      <p:sp>
        <p:nvSpPr>
          <p:cNvPr id="228371" name="Text Box 19"/>
          <p:cNvSpPr txBox="1">
            <a:spLocks noChangeArrowheads="1"/>
          </p:cNvSpPr>
          <p:nvPr/>
        </p:nvSpPr>
        <p:spPr bwMode="auto">
          <a:xfrm>
            <a:off x="6477000" y="3581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Cold</a:t>
            </a:r>
            <a:endParaRPr lang="en-US">
              <a:latin typeface="Times New Roman" charset="0"/>
            </a:endParaRPr>
          </a:p>
        </p:txBody>
      </p:sp>
      <p:sp>
        <p:nvSpPr>
          <p:cNvPr id="228372" name="Text Box 20"/>
          <p:cNvSpPr txBox="1">
            <a:spLocks noChangeArrowheads="1"/>
          </p:cNvSpPr>
          <p:nvPr/>
        </p:nvSpPr>
        <p:spPr bwMode="auto">
          <a:xfrm>
            <a:off x="2286000" y="3581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Rising</a:t>
            </a:r>
            <a:endParaRPr lang="en-US">
              <a:latin typeface="Times New Roman" charset="0"/>
            </a:endParaRPr>
          </a:p>
        </p:txBody>
      </p:sp>
      <p:sp>
        <p:nvSpPr>
          <p:cNvPr id="228373" name="Text Box 21"/>
          <p:cNvSpPr txBox="1">
            <a:spLocks noChangeArrowheads="1"/>
          </p:cNvSpPr>
          <p:nvPr/>
        </p:nvSpPr>
        <p:spPr bwMode="auto">
          <a:xfrm>
            <a:off x="5410200" y="3581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Sinking</a:t>
            </a:r>
            <a:endParaRPr lang="en-US">
              <a:latin typeface="Times New Roman" charset="0"/>
            </a:endParaRPr>
          </a:p>
        </p:txBody>
      </p:sp>
      <p:sp>
        <p:nvSpPr>
          <p:cNvPr id="57358" name="Text Box 22"/>
          <p:cNvSpPr txBox="1">
            <a:spLocks noChangeArrowheads="1"/>
          </p:cNvSpPr>
          <p:nvPr/>
        </p:nvSpPr>
        <p:spPr bwMode="auto">
          <a:xfrm>
            <a:off x="1600200" y="2057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DIV</a:t>
            </a:r>
            <a:endParaRPr lang="en-US"/>
          </a:p>
        </p:txBody>
      </p:sp>
      <p:sp>
        <p:nvSpPr>
          <p:cNvPr id="57359" name="Text Box 23"/>
          <p:cNvSpPr txBox="1">
            <a:spLocks noChangeArrowheads="1"/>
          </p:cNvSpPr>
          <p:nvPr/>
        </p:nvSpPr>
        <p:spPr bwMode="auto">
          <a:xfrm>
            <a:off x="6477000" y="51816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DIV</a:t>
            </a:r>
            <a:endParaRPr lang="en-US"/>
          </a:p>
        </p:txBody>
      </p:sp>
      <p:sp>
        <p:nvSpPr>
          <p:cNvPr id="57360" name="Text Box 24"/>
          <p:cNvSpPr txBox="1">
            <a:spLocks noChangeArrowheads="1"/>
          </p:cNvSpPr>
          <p:nvPr/>
        </p:nvSpPr>
        <p:spPr bwMode="auto">
          <a:xfrm>
            <a:off x="6477000" y="2057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CON</a:t>
            </a:r>
            <a:endParaRPr lang="en-US"/>
          </a:p>
        </p:txBody>
      </p:sp>
      <p:grpSp>
        <p:nvGrpSpPr>
          <p:cNvPr id="57361" name="Group 25"/>
          <p:cNvGrpSpPr>
            <a:grpSpLocks/>
          </p:cNvGrpSpPr>
          <p:nvPr/>
        </p:nvGrpSpPr>
        <p:grpSpPr bwMode="auto">
          <a:xfrm rot="-5400000">
            <a:off x="1790700" y="5067300"/>
            <a:ext cx="1143000" cy="1371600"/>
            <a:chOff x="480" y="1968"/>
            <a:chExt cx="720" cy="864"/>
          </a:xfrm>
        </p:grpSpPr>
        <p:sp>
          <p:nvSpPr>
            <p:cNvPr id="57370" name="Line 26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71" name="Line 27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72" name="Line 28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73" name="Line 29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362" name="Text Box 30"/>
          <p:cNvSpPr txBox="1">
            <a:spLocks noChangeArrowheads="1"/>
          </p:cNvSpPr>
          <p:nvPr/>
        </p:nvSpPr>
        <p:spPr bwMode="auto">
          <a:xfrm>
            <a:off x="1600200" y="51816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CON</a:t>
            </a:r>
            <a:endParaRPr lang="en-US"/>
          </a:p>
        </p:txBody>
      </p:sp>
      <p:grpSp>
        <p:nvGrpSpPr>
          <p:cNvPr id="57363" name="Group 31"/>
          <p:cNvGrpSpPr>
            <a:grpSpLocks/>
          </p:cNvGrpSpPr>
          <p:nvPr/>
        </p:nvGrpSpPr>
        <p:grpSpPr bwMode="auto">
          <a:xfrm rot="-5400000">
            <a:off x="6134100" y="5067300"/>
            <a:ext cx="1143000" cy="1371600"/>
            <a:chOff x="480" y="1968"/>
            <a:chExt cx="720" cy="864"/>
          </a:xfrm>
        </p:grpSpPr>
        <p:sp>
          <p:nvSpPr>
            <p:cNvPr id="57366" name="Line 32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67" name="Line 33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68" name="Line 34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69" name="Line 35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364" name="Text Box 36"/>
          <p:cNvSpPr txBox="1">
            <a:spLocks noChangeArrowheads="1"/>
          </p:cNvSpPr>
          <p:nvPr/>
        </p:nvSpPr>
        <p:spPr bwMode="auto">
          <a:xfrm>
            <a:off x="4572000" y="5715000"/>
            <a:ext cx="1600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Bottom Cooling</a:t>
            </a:r>
            <a:endParaRPr lang="en-US" dirty="0"/>
          </a:p>
        </p:txBody>
      </p:sp>
      <p:sp>
        <p:nvSpPr>
          <p:cNvPr id="57365" name="Text Box 37"/>
          <p:cNvSpPr txBox="1">
            <a:spLocks noChangeArrowheads="1"/>
          </p:cNvSpPr>
          <p:nvPr/>
        </p:nvSpPr>
        <p:spPr bwMode="auto">
          <a:xfrm>
            <a:off x="3048000" y="5715000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err="1" smtClean="0">
                <a:solidFill>
                  <a:srgbClr val="FF0000"/>
                </a:solidFill>
              </a:rPr>
              <a:t>BottomHeating</a:t>
            </a:r>
            <a:endParaRPr lang="en-US" dirty="0"/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1981200" y="4410075"/>
            <a:ext cx="106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Less Dense</a:t>
            </a:r>
          </a:p>
        </p:txBody>
      </p:sp>
      <p:sp>
        <p:nvSpPr>
          <p:cNvPr id="39" name="Text Box 40"/>
          <p:cNvSpPr txBox="1">
            <a:spLocks noChangeArrowheads="1"/>
          </p:cNvSpPr>
          <p:nvPr/>
        </p:nvSpPr>
        <p:spPr bwMode="auto">
          <a:xfrm>
            <a:off x="6337300" y="4435475"/>
            <a:ext cx="106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More Dense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05913"/>
      </p:ext>
    </p:extLst>
  </p:cSld>
  <p:clrMapOvr>
    <a:masterClrMapping/>
  </p:clrMapOvr>
  <p:transition advTm="728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Concept Review:</a:t>
            </a:r>
            <a:b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Differential Side Heating Produces</a:t>
            </a:r>
            <a:b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Thermally </a:t>
            </a:r>
            <a:r>
              <a:rPr lang="en-US" sz="36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Direct </a:t>
            </a:r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Circulation Too</a:t>
            </a:r>
            <a:endParaRPr lang="en-US" sz="3600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524000" y="1981200"/>
            <a:ext cx="6019800" cy="373380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0066FF"/>
              </a:gs>
            </a:gsLst>
            <a:lin ang="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7348" name="Group 4"/>
          <p:cNvGrpSpPr>
            <a:grpSpLocks/>
          </p:cNvGrpSpPr>
          <p:nvPr/>
        </p:nvGrpSpPr>
        <p:grpSpPr bwMode="auto">
          <a:xfrm>
            <a:off x="914400" y="3124200"/>
            <a:ext cx="1143000" cy="1371600"/>
            <a:chOff x="480" y="1968"/>
            <a:chExt cx="720" cy="864"/>
          </a:xfrm>
        </p:grpSpPr>
        <p:sp>
          <p:nvSpPr>
            <p:cNvPr id="57378" name="Line 5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79" name="Line 6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80" name="Line 7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81" name="Line 8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349" name="Group 9"/>
          <p:cNvGrpSpPr>
            <a:grpSpLocks/>
          </p:cNvGrpSpPr>
          <p:nvPr/>
        </p:nvGrpSpPr>
        <p:grpSpPr bwMode="auto">
          <a:xfrm>
            <a:off x="7010400" y="3124200"/>
            <a:ext cx="1143000" cy="1371600"/>
            <a:chOff x="480" y="1968"/>
            <a:chExt cx="720" cy="864"/>
          </a:xfrm>
        </p:grpSpPr>
        <p:sp>
          <p:nvSpPr>
            <p:cNvPr id="57374" name="Line 10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75" name="Line 11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76" name="Line 12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77" name="Line 13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350" name="Text Box 14"/>
          <p:cNvSpPr txBox="1">
            <a:spLocks noChangeArrowheads="1"/>
          </p:cNvSpPr>
          <p:nvPr/>
        </p:nvSpPr>
        <p:spPr bwMode="auto">
          <a:xfrm>
            <a:off x="304800" y="2667000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 Side Heating</a:t>
            </a:r>
            <a:endParaRPr lang="en-US" dirty="0"/>
          </a:p>
        </p:txBody>
      </p:sp>
      <p:sp>
        <p:nvSpPr>
          <p:cNvPr id="57351" name="Text Box 15"/>
          <p:cNvSpPr txBox="1">
            <a:spLocks noChangeArrowheads="1"/>
          </p:cNvSpPr>
          <p:nvPr/>
        </p:nvSpPr>
        <p:spPr bwMode="auto">
          <a:xfrm>
            <a:off x="7543800" y="2667000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Side Cooling</a:t>
            </a:r>
            <a:endParaRPr lang="en-US" dirty="0"/>
          </a:p>
        </p:txBody>
      </p:sp>
      <p:sp>
        <p:nvSpPr>
          <p:cNvPr id="57352" name="Freeform 16"/>
          <p:cNvSpPr>
            <a:spLocks/>
          </p:cNvSpPr>
          <p:nvPr/>
        </p:nvSpPr>
        <p:spPr bwMode="auto">
          <a:xfrm>
            <a:off x="2489200" y="2362200"/>
            <a:ext cx="1473200" cy="2997200"/>
          </a:xfrm>
          <a:custGeom>
            <a:avLst/>
            <a:gdLst>
              <a:gd name="T0" fmla="*/ 2147483647 w 928"/>
              <a:gd name="T1" fmla="*/ 2147483647 h 1888"/>
              <a:gd name="T2" fmla="*/ 887095000 w 928"/>
              <a:gd name="T3" fmla="*/ 2147483647 h 1888"/>
              <a:gd name="T4" fmla="*/ 40322500 w 928"/>
              <a:gd name="T5" fmla="*/ 2147483647 h 1888"/>
              <a:gd name="T6" fmla="*/ 645160000 w 928"/>
              <a:gd name="T7" fmla="*/ 483870000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8" h="1888">
                <a:moveTo>
                  <a:pt x="928" y="1872"/>
                </a:moveTo>
                <a:cubicBezTo>
                  <a:pt x="716" y="1880"/>
                  <a:pt x="504" y="1888"/>
                  <a:pt x="352" y="1728"/>
                </a:cubicBezTo>
                <a:cubicBezTo>
                  <a:pt x="200" y="1568"/>
                  <a:pt x="32" y="1168"/>
                  <a:pt x="16" y="912"/>
                </a:cubicBezTo>
                <a:cubicBezTo>
                  <a:pt x="0" y="656"/>
                  <a:pt x="112" y="344"/>
                  <a:pt x="256" y="192"/>
                </a:cubicBezTo>
                <a:cubicBezTo>
                  <a:pt x="400" y="40"/>
                  <a:pt x="640" y="20"/>
                  <a:pt x="88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3" name="Freeform 17"/>
          <p:cNvSpPr>
            <a:spLocks/>
          </p:cNvSpPr>
          <p:nvPr/>
        </p:nvSpPr>
        <p:spPr bwMode="auto">
          <a:xfrm flipH="1">
            <a:off x="5334000" y="2362200"/>
            <a:ext cx="1473200" cy="2997200"/>
          </a:xfrm>
          <a:custGeom>
            <a:avLst/>
            <a:gdLst>
              <a:gd name="T0" fmla="*/ 2147483647 w 928"/>
              <a:gd name="T1" fmla="*/ 2147483647 h 1888"/>
              <a:gd name="T2" fmla="*/ 887095000 w 928"/>
              <a:gd name="T3" fmla="*/ 2147483647 h 1888"/>
              <a:gd name="T4" fmla="*/ 40322500 w 928"/>
              <a:gd name="T5" fmla="*/ 2147483647 h 1888"/>
              <a:gd name="T6" fmla="*/ 645160000 w 928"/>
              <a:gd name="T7" fmla="*/ 483870000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8" h="1888">
                <a:moveTo>
                  <a:pt x="928" y="1872"/>
                </a:moveTo>
                <a:cubicBezTo>
                  <a:pt x="716" y="1880"/>
                  <a:pt x="504" y="1888"/>
                  <a:pt x="352" y="1728"/>
                </a:cubicBezTo>
                <a:cubicBezTo>
                  <a:pt x="200" y="1568"/>
                  <a:pt x="32" y="1168"/>
                  <a:pt x="16" y="912"/>
                </a:cubicBezTo>
                <a:cubicBezTo>
                  <a:pt x="0" y="656"/>
                  <a:pt x="112" y="344"/>
                  <a:pt x="256" y="192"/>
                </a:cubicBezTo>
                <a:cubicBezTo>
                  <a:pt x="400" y="40"/>
                  <a:pt x="640" y="20"/>
                  <a:pt x="88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70" name="Text Box 18"/>
          <p:cNvSpPr txBox="1">
            <a:spLocks noChangeArrowheads="1"/>
          </p:cNvSpPr>
          <p:nvPr/>
        </p:nvSpPr>
        <p:spPr bwMode="auto">
          <a:xfrm>
            <a:off x="1295400" y="3581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Warm</a:t>
            </a:r>
            <a:endParaRPr lang="en-US">
              <a:latin typeface="Times New Roman" charset="0"/>
            </a:endParaRPr>
          </a:p>
        </p:txBody>
      </p:sp>
      <p:sp>
        <p:nvSpPr>
          <p:cNvPr id="228371" name="Text Box 19"/>
          <p:cNvSpPr txBox="1">
            <a:spLocks noChangeArrowheads="1"/>
          </p:cNvSpPr>
          <p:nvPr/>
        </p:nvSpPr>
        <p:spPr bwMode="auto">
          <a:xfrm>
            <a:off x="6477000" y="3581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Cold</a:t>
            </a:r>
            <a:endParaRPr lang="en-US">
              <a:latin typeface="Times New Roman" charset="0"/>
            </a:endParaRPr>
          </a:p>
        </p:txBody>
      </p:sp>
      <p:sp>
        <p:nvSpPr>
          <p:cNvPr id="228372" name="Text Box 20"/>
          <p:cNvSpPr txBox="1">
            <a:spLocks noChangeArrowheads="1"/>
          </p:cNvSpPr>
          <p:nvPr/>
        </p:nvSpPr>
        <p:spPr bwMode="auto">
          <a:xfrm>
            <a:off x="2286000" y="3581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Rising</a:t>
            </a:r>
            <a:endParaRPr lang="en-US">
              <a:latin typeface="Times New Roman" charset="0"/>
            </a:endParaRPr>
          </a:p>
        </p:txBody>
      </p:sp>
      <p:sp>
        <p:nvSpPr>
          <p:cNvPr id="228373" name="Text Box 21"/>
          <p:cNvSpPr txBox="1">
            <a:spLocks noChangeArrowheads="1"/>
          </p:cNvSpPr>
          <p:nvPr/>
        </p:nvSpPr>
        <p:spPr bwMode="auto">
          <a:xfrm>
            <a:off x="5410200" y="3581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Sinking</a:t>
            </a:r>
            <a:endParaRPr lang="en-US">
              <a:latin typeface="Times New Roman" charset="0"/>
            </a:endParaRPr>
          </a:p>
        </p:txBody>
      </p:sp>
      <p:sp>
        <p:nvSpPr>
          <p:cNvPr id="57358" name="Text Box 22"/>
          <p:cNvSpPr txBox="1">
            <a:spLocks noChangeArrowheads="1"/>
          </p:cNvSpPr>
          <p:nvPr/>
        </p:nvSpPr>
        <p:spPr bwMode="auto">
          <a:xfrm>
            <a:off x="1600200" y="2057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DIV</a:t>
            </a:r>
            <a:endParaRPr lang="en-US"/>
          </a:p>
        </p:txBody>
      </p:sp>
      <p:sp>
        <p:nvSpPr>
          <p:cNvPr id="57359" name="Text Box 23"/>
          <p:cNvSpPr txBox="1">
            <a:spLocks noChangeArrowheads="1"/>
          </p:cNvSpPr>
          <p:nvPr/>
        </p:nvSpPr>
        <p:spPr bwMode="auto">
          <a:xfrm>
            <a:off x="6477000" y="51816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DIV</a:t>
            </a:r>
            <a:endParaRPr lang="en-US"/>
          </a:p>
        </p:txBody>
      </p:sp>
      <p:sp>
        <p:nvSpPr>
          <p:cNvPr id="57360" name="Text Box 24"/>
          <p:cNvSpPr txBox="1">
            <a:spLocks noChangeArrowheads="1"/>
          </p:cNvSpPr>
          <p:nvPr/>
        </p:nvSpPr>
        <p:spPr bwMode="auto">
          <a:xfrm>
            <a:off x="6477000" y="2057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CON</a:t>
            </a:r>
            <a:endParaRPr lang="en-US"/>
          </a:p>
        </p:txBody>
      </p:sp>
      <p:sp>
        <p:nvSpPr>
          <p:cNvPr id="57362" name="Text Box 30"/>
          <p:cNvSpPr txBox="1">
            <a:spLocks noChangeArrowheads="1"/>
          </p:cNvSpPr>
          <p:nvPr/>
        </p:nvSpPr>
        <p:spPr bwMode="auto">
          <a:xfrm>
            <a:off x="1600200" y="51816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CON</a:t>
            </a:r>
            <a:endParaRPr lang="en-US"/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1981200" y="4410075"/>
            <a:ext cx="106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Less Dense</a:t>
            </a:r>
          </a:p>
        </p:txBody>
      </p:sp>
      <p:sp>
        <p:nvSpPr>
          <p:cNvPr id="39" name="Text Box 40"/>
          <p:cNvSpPr txBox="1">
            <a:spLocks noChangeArrowheads="1"/>
          </p:cNvSpPr>
          <p:nvPr/>
        </p:nvSpPr>
        <p:spPr bwMode="auto">
          <a:xfrm>
            <a:off x="6337300" y="4435475"/>
            <a:ext cx="106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More Dense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49430"/>
      </p:ext>
    </p:extLst>
  </p:cSld>
  <p:clrMapOvr>
    <a:masterClrMapping/>
  </p:clrMapOvr>
  <p:transition advTm="231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50" name="Rectangle 38"/>
          <p:cNvSpPr>
            <a:spLocks noChangeArrowheads="1"/>
          </p:cNvSpPr>
          <p:nvPr/>
        </p:nvSpPr>
        <p:spPr bwMode="auto">
          <a:xfrm>
            <a:off x="1524000" y="1981200"/>
            <a:ext cx="6019800" cy="373380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0066FF"/>
              </a:gs>
            </a:gsLst>
            <a:lin ang="0" scaled="0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Equivalently:</a:t>
            </a:r>
            <a:b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Heating over Sloping Terrain Produces</a:t>
            </a:r>
            <a:b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Thermally </a:t>
            </a:r>
            <a:r>
              <a:rPr lang="en-US" sz="36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Direct </a:t>
            </a:r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Circulation</a:t>
            </a:r>
            <a:endParaRPr lang="en-US" sz="3600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18128" name="Freeform 16"/>
          <p:cNvSpPr>
            <a:spLocks/>
          </p:cNvSpPr>
          <p:nvPr/>
        </p:nvSpPr>
        <p:spPr bwMode="auto">
          <a:xfrm>
            <a:off x="2489200" y="2362200"/>
            <a:ext cx="1473200" cy="2997200"/>
          </a:xfrm>
          <a:custGeom>
            <a:avLst/>
            <a:gdLst>
              <a:gd name="T0" fmla="*/ 2147483647 w 928"/>
              <a:gd name="T1" fmla="*/ 2147483647 h 1888"/>
              <a:gd name="T2" fmla="*/ 887095000 w 928"/>
              <a:gd name="T3" fmla="*/ 2147483647 h 1888"/>
              <a:gd name="T4" fmla="*/ 40322500 w 928"/>
              <a:gd name="T5" fmla="*/ 2147483647 h 1888"/>
              <a:gd name="T6" fmla="*/ 645160000 w 928"/>
              <a:gd name="T7" fmla="*/ 483870000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8" h="1888">
                <a:moveTo>
                  <a:pt x="928" y="1872"/>
                </a:moveTo>
                <a:cubicBezTo>
                  <a:pt x="716" y="1880"/>
                  <a:pt x="504" y="1888"/>
                  <a:pt x="352" y="1728"/>
                </a:cubicBezTo>
                <a:cubicBezTo>
                  <a:pt x="200" y="1568"/>
                  <a:pt x="32" y="1168"/>
                  <a:pt x="16" y="912"/>
                </a:cubicBezTo>
                <a:cubicBezTo>
                  <a:pt x="0" y="656"/>
                  <a:pt x="112" y="344"/>
                  <a:pt x="256" y="192"/>
                </a:cubicBezTo>
                <a:cubicBezTo>
                  <a:pt x="400" y="40"/>
                  <a:pt x="640" y="20"/>
                  <a:pt x="88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29" name="Freeform 17"/>
          <p:cNvSpPr>
            <a:spLocks/>
          </p:cNvSpPr>
          <p:nvPr/>
        </p:nvSpPr>
        <p:spPr bwMode="auto">
          <a:xfrm flipH="1">
            <a:off x="5181600" y="2362200"/>
            <a:ext cx="1473200" cy="2997200"/>
          </a:xfrm>
          <a:custGeom>
            <a:avLst/>
            <a:gdLst>
              <a:gd name="T0" fmla="*/ 2147483647 w 928"/>
              <a:gd name="T1" fmla="*/ 2147483647 h 1888"/>
              <a:gd name="T2" fmla="*/ 887095000 w 928"/>
              <a:gd name="T3" fmla="*/ 2147483647 h 1888"/>
              <a:gd name="T4" fmla="*/ 40322500 w 928"/>
              <a:gd name="T5" fmla="*/ 2147483647 h 1888"/>
              <a:gd name="T6" fmla="*/ 645160000 w 928"/>
              <a:gd name="T7" fmla="*/ 483870000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8" h="1888">
                <a:moveTo>
                  <a:pt x="928" y="1872"/>
                </a:moveTo>
                <a:cubicBezTo>
                  <a:pt x="716" y="1880"/>
                  <a:pt x="504" y="1888"/>
                  <a:pt x="352" y="1728"/>
                </a:cubicBezTo>
                <a:cubicBezTo>
                  <a:pt x="200" y="1568"/>
                  <a:pt x="32" y="1168"/>
                  <a:pt x="16" y="912"/>
                </a:cubicBezTo>
                <a:cubicBezTo>
                  <a:pt x="0" y="656"/>
                  <a:pt x="112" y="344"/>
                  <a:pt x="256" y="192"/>
                </a:cubicBezTo>
                <a:cubicBezTo>
                  <a:pt x="400" y="40"/>
                  <a:pt x="640" y="20"/>
                  <a:pt x="88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31" name="Text Box 19"/>
          <p:cNvSpPr txBox="1">
            <a:spLocks noChangeArrowheads="1"/>
          </p:cNvSpPr>
          <p:nvPr/>
        </p:nvSpPr>
        <p:spPr bwMode="auto">
          <a:xfrm>
            <a:off x="6324600" y="3048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Cold</a:t>
            </a:r>
            <a:endParaRPr lang="en-US">
              <a:latin typeface="Times New Roman" charset="0"/>
            </a:endParaRPr>
          </a:p>
        </p:txBody>
      </p:sp>
      <p:sp>
        <p:nvSpPr>
          <p:cNvPr id="218132" name="Text Box 20"/>
          <p:cNvSpPr txBox="1">
            <a:spLocks noChangeArrowheads="1"/>
          </p:cNvSpPr>
          <p:nvPr/>
        </p:nvSpPr>
        <p:spPr bwMode="auto">
          <a:xfrm>
            <a:off x="2362200" y="3048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Rising</a:t>
            </a:r>
            <a:endParaRPr lang="en-US" dirty="0">
              <a:latin typeface="Times New Roman" charset="0"/>
            </a:endParaRPr>
          </a:p>
        </p:txBody>
      </p:sp>
      <p:sp>
        <p:nvSpPr>
          <p:cNvPr id="218133" name="Text Box 21"/>
          <p:cNvSpPr txBox="1">
            <a:spLocks noChangeArrowheads="1"/>
          </p:cNvSpPr>
          <p:nvPr/>
        </p:nvSpPr>
        <p:spPr bwMode="auto">
          <a:xfrm>
            <a:off x="5257800" y="3048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Sinking</a:t>
            </a:r>
            <a:endParaRPr lang="en-US" dirty="0">
              <a:latin typeface="Times New Roman" charset="0"/>
            </a:endParaRPr>
          </a:p>
        </p:txBody>
      </p:sp>
      <p:sp>
        <p:nvSpPr>
          <p:cNvPr id="61453" name="Text Box 22"/>
          <p:cNvSpPr txBox="1">
            <a:spLocks noChangeArrowheads="1"/>
          </p:cNvSpPr>
          <p:nvPr/>
        </p:nvSpPr>
        <p:spPr bwMode="auto">
          <a:xfrm>
            <a:off x="1600200" y="2057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DIV</a:t>
            </a:r>
            <a:endParaRPr lang="en-US"/>
          </a:p>
        </p:txBody>
      </p:sp>
      <p:sp>
        <p:nvSpPr>
          <p:cNvPr id="61455" name="Text Box 24"/>
          <p:cNvSpPr txBox="1">
            <a:spLocks noChangeArrowheads="1"/>
          </p:cNvSpPr>
          <p:nvPr/>
        </p:nvSpPr>
        <p:spPr bwMode="auto">
          <a:xfrm>
            <a:off x="6477000" y="2057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CON</a:t>
            </a:r>
            <a:endParaRPr lang="en-US"/>
          </a:p>
        </p:txBody>
      </p:sp>
      <p:sp>
        <p:nvSpPr>
          <p:cNvPr id="61457" name="Text Box 30"/>
          <p:cNvSpPr txBox="1">
            <a:spLocks noChangeArrowheads="1"/>
          </p:cNvSpPr>
          <p:nvPr/>
        </p:nvSpPr>
        <p:spPr bwMode="auto">
          <a:xfrm>
            <a:off x="2971800" y="52578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CON</a:t>
            </a:r>
            <a:endParaRPr lang="en-US" dirty="0"/>
          </a:p>
        </p:txBody>
      </p:sp>
      <p:sp>
        <p:nvSpPr>
          <p:cNvPr id="218130" name="Text Box 18"/>
          <p:cNvSpPr txBox="1">
            <a:spLocks noChangeArrowheads="1"/>
          </p:cNvSpPr>
          <p:nvPr/>
        </p:nvSpPr>
        <p:spPr bwMode="auto">
          <a:xfrm>
            <a:off x="1371600" y="3048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Warm</a:t>
            </a:r>
            <a:endParaRPr lang="en-US" dirty="0">
              <a:latin typeface="Times New Roman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05000" y="3886200"/>
            <a:ext cx="1143000" cy="1371600"/>
            <a:chOff x="480" y="1968"/>
            <a:chExt cx="720" cy="864"/>
          </a:xfrm>
          <a:scene3d>
            <a:camera prst="orthographicFront">
              <a:rot lat="0" lon="0" rev="1800000"/>
            </a:camera>
            <a:lightRig rig="threePt" dir="t"/>
          </a:scene3d>
        </p:grpSpPr>
        <p:sp>
          <p:nvSpPr>
            <p:cNvPr id="42" name="Line 5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6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7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8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" name="Right Triangle 45"/>
          <p:cNvSpPr>
            <a:spLocks noChangeAspect="1"/>
          </p:cNvSpPr>
          <p:nvPr/>
        </p:nvSpPr>
        <p:spPr bwMode="auto">
          <a:xfrm>
            <a:off x="1534161" y="3429000"/>
            <a:ext cx="1463040" cy="2258906"/>
          </a:xfrm>
          <a:prstGeom prst="rtTriangl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1447800" y="4724400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Heat Flow</a:t>
            </a:r>
            <a:endParaRPr lang="en-US" dirty="0"/>
          </a:p>
        </p:txBody>
      </p:sp>
      <p:sp>
        <p:nvSpPr>
          <p:cNvPr id="48" name="Text Box 30"/>
          <p:cNvSpPr txBox="1">
            <a:spLocks noChangeArrowheads="1"/>
          </p:cNvSpPr>
          <p:nvPr/>
        </p:nvSpPr>
        <p:spPr bwMode="auto">
          <a:xfrm flipH="1">
            <a:off x="5334000" y="52578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/>
              <a:t>DIV</a:t>
            </a:r>
            <a:endParaRPr lang="en-US" dirty="0"/>
          </a:p>
        </p:txBody>
      </p:sp>
      <p:sp>
        <p:nvSpPr>
          <p:cNvPr id="54" name="Right Triangle 53"/>
          <p:cNvSpPr>
            <a:spLocks noChangeAspect="1"/>
          </p:cNvSpPr>
          <p:nvPr/>
        </p:nvSpPr>
        <p:spPr bwMode="auto">
          <a:xfrm flipH="1">
            <a:off x="6089228" y="3429000"/>
            <a:ext cx="1463040" cy="2292772"/>
          </a:xfrm>
          <a:prstGeom prst="rtTriangl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" name="Text Box 14"/>
          <p:cNvSpPr txBox="1">
            <a:spLocks noChangeArrowheads="1"/>
          </p:cNvSpPr>
          <p:nvPr/>
        </p:nvSpPr>
        <p:spPr bwMode="auto">
          <a:xfrm flipH="1">
            <a:off x="6477000" y="4724400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Heat Flow</a:t>
            </a:r>
            <a:endParaRPr lang="en-US" dirty="0"/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 rot="5400000" flipH="1">
            <a:off x="6164580" y="3802380"/>
            <a:ext cx="777240" cy="1371600"/>
            <a:chOff x="480" y="1968"/>
            <a:chExt cx="720" cy="864"/>
          </a:xfrm>
          <a:scene3d>
            <a:camera prst="orthographicFront">
              <a:rot lat="0" lon="0" rev="14280000"/>
            </a:camera>
            <a:lightRig rig="threePt" dir="t"/>
          </a:scene3d>
        </p:grpSpPr>
        <p:sp>
          <p:nvSpPr>
            <p:cNvPr id="50" name="Line 5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6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7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8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2971800" y="4088136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Less Dense</a:t>
            </a: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5105400" y="3886200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More Dense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03"/>
    </mc:Choice>
    <mc:Fallback xmlns="">
      <p:transition xmlns:p14="http://schemas.microsoft.com/office/powerpoint/2010/main" spd="slow" advTm="14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But Top-Down Heating Increases Stability and Inhibits Circulation Development</a:t>
            </a:r>
            <a:endParaRPr lang="en-US" sz="3600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524000" y="1981200"/>
            <a:ext cx="6019800" cy="373380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0066FF"/>
              </a:gs>
            </a:gsLst>
            <a:lin ang="5400000" scaled="0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2" name="Freeform 16"/>
          <p:cNvSpPr>
            <a:spLocks/>
          </p:cNvSpPr>
          <p:nvPr/>
        </p:nvSpPr>
        <p:spPr bwMode="auto">
          <a:xfrm rot="5400000">
            <a:off x="4197702" y="3498497"/>
            <a:ext cx="1143787" cy="2985993"/>
          </a:xfrm>
          <a:custGeom>
            <a:avLst/>
            <a:gdLst>
              <a:gd name="T0" fmla="*/ 2147483647 w 928"/>
              <a:gd name="T1" fmla="*/ 2147483647 h 1888"/>
              <a:gd name="T2" fmla="*/ 887095000 w 928"/>
              <a:gd name="T3" fmla="*/ 2147483647 h 1888"/>
              <a:gd name="T4" fmla="*/ 40322500 w 928"/>
              <a:gd name="T5" fmla="*/ 2147483647 h 1888"/>
              <a:gd name="T6" fmla="*/ 645160000 w 928"/>
              <a:gd name="T7" fmla="*/ 483870000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  <a:gd name="connsiteX0" fmla="*/ 9829 w 9829"/>
              <a:gd name="connsiteY0" fmla="*/ 9915 h 9916"/>
              <a:gd name="connsiteX1" fmla="*/ 2473 w 9829"/>
              <a:gd name="connsiteY1" fmla="*/ 8447 h 9916"/>
              <a:gd name="connsiteX2" fmla="*/ 1 w 9829"/>
              <a:gd name="connsiteY2" fmla="*/ 4831 h 9916"/>
              <a:gd name="connsiteX3" fmla="*/ 2588 w 9829"/>
              <a:gd name="connsiteY3" fmla="*/ 1017 h 9916"/>
              <a:gd name="connsiteX4" fmla="*/ 9312 w 9829"/>
              <a:gd name="connsiteY4" fmla="*/ 0 h 9916"/>
              <a:gd name="connsiteX0" fmla="*/ 10004 w 10004"/>
              <a:gd name="connsiteY0" fmla="*/ 9999 h 10000"/>
              <a:gd name="connsiteX1" fmla="*/ 2520 w 10004"/>
              <a:gd name="connsiteY1" fmla="*/ 8519 h 10000"/>
              <a:gd name="connsiteX2" fmla="*/ 5 w 10004"/>
              <a:gd name="connsiteY2" fmla="*/ 4872 h 10000"/>
              <a:gd name="connsiteX3" fmla="*/ 3027 w 10004"/>
              <a:gd name="connsiteY3" fmla="*/ 1216 h 10000"/>
              <a:gd name="connsiteX4" fmla="*/ 9478 w 10004"/>
              <a:gd name="connsiteY4" fmla="*/ 0 h 10000"/>
              <a:gd name="connsiteX0" fmla="*/ 10004 w 10004"/>
              <a:gd name="connsiteY0" fmla="*/ 10046 h 10047"/>
              <a:gd name="connsiteX1" fmla="*/ 2520 w 10004"/>
              <a:gd name="connsiteY1" fmla="*/ 8566 h 10047"/>
              <a:gd name="connsiteX2" fmla="*/ 5 w 10004"/>
              <a:gd name="connsiteY2" fmla="*/ 4919 h 10047"/>
              <a:gd name="connsiteX3" fmla="*/ 3027 w 10004"/>
              <a:gd name="connsiteY3" fmla="*/ 1263 h 10047"/>
              <a:gd name="connsiteX4" fmla="*/ 9868 w 10004"/>
              <a:gd name="connsiteY4" fmla="*/ 0 h 10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4" h="10047">
                <a:moveTo>
                  <a:pt x="10004" y="10046"/>
                </a:moveTo>
                <a:cubicBezTo>
                  <a:pt x="7680" y="10089"/>
                  <a:pt x="4187" y="9420"/>
                  <a:pt x="2520" y="8566"/>
                </a:cubicBezTo>
                <a:cubicBezTo>
                  <a:pt x="854" y="7710"/>
                  <a:pt x="-79" y="6136"/>
                  <a:pt x="5" y="4919"/>
                </a:cubicBezTo>
                <a:cubicBezTo>
                  <a:pt x="89" y="3702"/>
                  <a:pt x="1448" y="2074"/>
                  <a:pt x="3027" y="1263"/>
                </a:cubicBezTo>
                <a:cubicBezTo>
                  <a:pt x="4605" y="451"/>
                  <a:pt x="7237" y="107"/>
                  <a:pt x="9868" y="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70" name="Text Box 18"/>
          <p:cNvSpPr txBox="1">
            <a:spLocks noChangeArrowheads="1"/>
          </p:cNvSpPr>
          <p:nvPr/>
        </p:nvSpPr>
        <p:spPr bwMode="auto">
          <a:xfrm>
            <a:off x="1676400" y="2286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Warming</a:t>
            </a:r>
            <a:endParaRPr lang="en-US" dirty="0">
              <a:latin typeface="Times New Roman" charset="0"/>
            </a:endParaRPr>
          </a:p>
        </p:txBody>
      </p:sp>
      <p:sp>
        <p:nvSpPr>
          <p:cNvPr id="228371" name="Text Box 19"/>
          <p:cNvSpPr txBox="1">
            <a:spLocks noChangeArrowheads="1"/>
          </p:cNvSpPr>
          <p:nvPr/>
        </p:nvSpPr>
        <p:spPr bwMode="auto">
          <a:xfrm>
            <a:off x="1676400" y="4800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Cooling</a:t>
            </a:r>
            <a:endParaRPr lang="en-US" dirty="0">
              <a:latin typeface="Times New Roman" charset="0"/>
            </a:endParaRPr>
          </a:p>
        </p:txBody>
      </p:sp>
      <p:sp>
        <p:nvSpPr>
          <p:cNvPr id="228372" name="Text Box 20"/>
          <p:cNvSpPr txBox="1">
            <a:spLocks noChangeArrowheads="1"/>
          </p:cNvSpPr>
          <p:nvPr/>
        </p:nvSpPr>
        <p:spPr bwMode="auto">
          <a:xfrm>
            <a:off x="1828800" y="3276600"/>
            <a:ext cx="5410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Resists Vertical Displacements and Weakens Existing Thermal Circulations</a:t>
            </a:r>
            <a:endParaRPr lang="en-US" dirty="0">
              <a:latin typeface="Times New Roman" charset="0"/>
            </a:endParaRPr>
          </a:p>
        </p:txBody>
      </p:sp>
      <p:grpSp>
        <p:nvGrpSpPr>
          <p:cNvPr id="57363" name="Group 31"/>
          <p:cNvGrpSpPr>
            <a:grpSpLocks/>
          </p:cNvGrpSpPr>
          <p:nvPr/>
        </p:nvGrpSpPr>
        <p:grpSpPr bwMode="auto">
          <a:xfrm rot="-5400000">
            <a:off x="4076700" y="5067300"/>
            <a:ext cx="1143000" cy="1371600"/>
            <a:chOff x="480" y="1968"/>
            <a:chExt cx="720" cy="864"/>
          </a:xfrm>
        </p:grpSpPr>
        <p:sp>
          <p:nvSpPr>
            <p:cNvPr id="57366" name="Line 32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67" name="Line 33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68" name="Line 34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69" name="Line 35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364" name="Text Box 36"/>
          <p:cNvSpPr txBox="1">
            <a:spLocks noChangeArrowheads="1"/>
          </p:cNvSpPr>
          <p:nvPr/>
        </p:nvSpPr>
        <p:spPr bwMode="auto">
          <a:xfrm>
            <a:off x="5181600" y="5710535"/>
            <a:ext cx="2895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Bottom Cooling</a:t>
            </a:r>
            <a:endParaRPr lang="en-US" dirty="0"/>
          </a:p>
        </p:txBody>
      </p:sp>
      <p:sp>
        <p:nvSpPr>
          <p:cNvPr id="57365" name="Text Box 37"/>
          <p:cNvSpPr txBox="1">
            <a:spLocks noChangeArrowheads="1"/>
          </p:cNvSpPr>
          <p:nvPr/>
        </p:nvSpPr>
        <p:spPr bwMode="auto">
          <a:xfrm>
            <a:off x="5029200" y="1447800"/>
            <a:ext cx="2362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Top Heating</a:t>
            </a:r>
            <a:endParaRPr lang="en-US" dirty="0"/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3962400" y="2586335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Lighter</a:t>
            </a: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charset="0"/>
            </a:endParaRPr>
          </a:p>
        </p:txBody>
      </p:sp>
      <p:sp>
        <p:nvSpPr>
          <p:cNvPr id="39" name="Text Box 40"/>
          <p:cNvSpPr txBox="1">
            <a:spLocks noChangeArrowheads="1"/>
          </p:cNvSpPr>
          <p:nvPr/>
        </p:nvSpPr>
        <p:spPr bwMode="auto">
          <a:xfrm>
            <a:off x="4038600" y="4643735"/>
            <a:ext cx="121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Denser</a:t>
            </a: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charset="0"/>
            </a:endParaRPr>
          </a:p>
        </p:txBody>
      </p:sp>
      <p:grpSp>
        <p:nvGrpSpPr>
          <p:cNvPr id="28" name="Group 31"/>
          <p:cNvGrpSpPr>
            <a:grpSpLocks/>
          </p:cNvGrpSpPr>
          <p:nvPr/>
        </p:nvGrpSpPr>
        <p:grpSpPr bwMode="auto">
          <a:xfrm rot="-5400000">
            <a:off x="4076700" y="1409700"/>
            <a:ext cx="1143000" cy="1371600"/>
            <a:chOff x="480" y="1968"/>
            <a:chExt cx="720" cy="864"/>
          </a:xfrm>
        </p:grpSpPr>
        <p:sp>
          <p:nvSpPr>
            <p:cNvPr id="29" name="Line 32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3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4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5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" name="Freeform 16"/>
          <p:cNvSpPr>
            <a:spLocks/>
          </p:cNvSpPr>
          <p:nvPr/>
        </p:nvSpPr>
        <p:spPr bwMode="auto">
          <a:xfrm rot="16200000" flipV="1">
            <a:off x="4121896" y="1212103"/>
            <a:ext cx="1143000" cy="2985993"/>
          </a:xfrm>
          <a:custGeom>
            <a:avLst/>
            <a:gdLst>
              <a:gd name="T0" fmla="*/ 2147483647 w 928"/>
              <a:gd name="T1" fmla="*/ 2147483647 h 1888"/>
              <a:gd name="T2" fmla="*/ 887095000 w 928"/>
              <a:gd name="T3" fmla="*/ 2147483647 h 1888"/>
              <a:gd name="T4" fmla="*/ 40322500 w 928"/>
              <a:gd name="T5" fmla="*/ 2147483647 h 1888"/>
              <a:gd name="T6" fmla="*/ 645160000 w 928"/>
              <a:gd name="T7" fmla="*/ 483870000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  <a:gd name="connsiteX0" fmla="*/ 9829 w 9829"/>
              <a:gd name="connsiteY0" fmla="*/ 9915 h 9916"/>
              <a:gd name="connsiteX1" fmla="*/ 2473 w 9829"/>
              <a:gd name="connsiteY1" fmla="*/ 8447 h 9916"/>
              <a:gd name="connsiteX2" fmla="*/ 1 w 9829"/>
              <a:gd name="connsiteY2" fmla="*/ 4831 h 9916"/>
              <a:gd name="connsiteX3" fmla="*/ 2588 w 9829"/>
              <a:gd name="connsiteY3" fmla="*/ 1017 h 9916"/>
              <a:gd name="connsiteX4" fmla="*/ 9312 w 9829"/>
              <a:gd name="connsiteY4" fmla="*/ 0 h 9916"/>
              <a:gd name="connsiteX0" fmla="*/ 10004 w 10004"/>
              <a:gd name="connsiteY0" fmla="*/ 9999 h 10000"/>
              <a:gd name="connsiteX1" fmla="*/ 2520 w 10004"/>
              <a:gd name="connsiteY1" fmla="*/ 8519 h 10000"/>
              <a:gd name="connsiteX2" fmla="*/ 5 w 10004"/>
              <a:gd name="connsiteY2" fmla="*/ 4872 h 10000"/>
              <a:gd name="connsiteX3" fmla="*/ 3027 w 10004"/>
              <a:gd name="connsiteY3" fmla="*/ 1216 h 10000"/>
              <a:gd name="connsiteX4" fmla="*/ 9478 w 10004"/>
              <a:gd name="connsiteY4" fmla="*/ 0 h 10000"/>
              <a:gd name="connsiteX0" fmla="*/ 10004 w 10004"/>
              <a:gd name="connsiteY0" fmla="*/ 10046 h 10047"/>
              <a:gd name="connsiteX1" fmla="*/ 2520 w 10004"/>
              <a:gd name="connsiteY1" fmla="*/ 8566 h 10047"/>
              <a:gd name="connsiteX2" fmla="*/ 5 w 10004"/>
              <a:gd name="connsiteY2" fmla="*/ 4919 h 10047"/>
              <a:gd name="connsiteX3" fmla="*/ 3027 w 10004"/>
              <a:gd name="connsiteY3" fmla="*/ 1263 h 10047"/>
              <a:gd name="connsiteX4" fmla="*/ 9868 w 10004"/>
              <a:gd name="connsiteY4" fmla="*/ 0 h 10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4" h="10047">
                <a:moveTo>
                  <a:pt x="10004" y="10046"/>
                </a:moveTo>
                <a:cubicBezTo>
                  <a:pt x="7680" y="10089"/>
                  <a:pt x="4187" y="9420"/>
                  <a:pt x="2520" y="8566"/>
                </a:cubicBezTo>
                <a:cubicBezTo>
                  <a:pt x="854" y="7710"/>
                  <a:pt x="-79" y="6136"/>
                  <a:pt x="5" y="4919"/>
                </a:cubicBezTo>
                <a:cubicBezTo>
                  <a:pt x="89" y="3702"/>
                  <a:pt x="1448" y="2074"/>
                  <a:pt x="3027" y="1263"/>
                </a:cubicBezTo>
                <a:cubicBezTo>
                  <a:pt x="4605" y="451"/>
                  <a:pt x="7237" y="107"/>
                  <a:pt x="9868" y="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088872"/>
      </p:ext>
    </p:extLst>
  </p:cSld>
  <p:clrMapOvr>
    <a:masterClrMapping/>
  </p:clrMapOvr>
  <p:transition advTm="223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990600"/>
            <a:ext cx="7772400" cy="1470025"/>
          </a:xfrm>
        </p:spPr>
        <p:txBody>
          <a:bodyPr/>
          <a:lstStyle/>
          <a:p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Local Winds:</a:t>
            </a:r>
            <a:b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Land-Sea Breezes</a:t>
            </a:r>
            <a:b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Mountain-Valley Circulations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200400"/>
            <a:ext cx="7162800" cy="1752600"/>
          </a:xfrm>
        </p:spPr>
        <p:txBody>
          <a:bodyPr/>
          <a:lstStyle/>
          <a:p>
            <a:pPr marL="342900" indent="-342900" algn="l">
              <a:lnSpc>
                <a:spcPct val="80000"/>
              </a:lnSpc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Basically the same physical idea for each one:</a:t>
            </a:r>
          </a:p>
          <a:p>
            <a:pPr marL="342900" indent="-342900" algn="l">
              <a:lnSpc>
                <a:spcPct val="80000"/>
              </a:lnSpc>
            </a:pP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 marL="342900" indent="-342900" algn="l">
              <a:lnSpc>
                <a:spcPct val="80000"/>
              </a:lnSpc>
              <a:buFontTx/>
              <a:buAutoNum type="arabicPeriod"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A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thermally direct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circulation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develops that occurs where a daily reversal of the PGF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is the dominant force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that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drives the wind.</a:t>
            </a:r>
          </a:p>
          <a:p>
            <a:pPr marL="342900" indent="-342900" algn="l">
              <a:lnSpc>
                <a:spcPct val="80000"/>
              </a:lnSpc>
              <a:buFontTx/>
              <a:buAutoNum type="arabicPeriod"/>
            </a:pP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 marL="342900" indent="-342900" algn="l">
              <a:lnSpc>
                <a:spcPct val="80000"/>
              </a:lnSpc>
              <a:buFontTx/>
              <a:buAutoNum type="arabicPeriod"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Driven by the </a:t>
            </a:r>
            <a:r>
              <a:rPr lang="en-US" sz="2400" b="1" u="sng" dirty="0">
                <a:ea typeface="ＭＳ Ｐゴシック" pitchFamily="-84" charset="-128"/>
                <a:cs typeface="ＭＳ Ｐゴシック" pitchFamily="-84" charset="-128"/>
              </a:rPr>
              <a:t>diurnal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 cycle of solar heating.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5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81"/>
    </mc:Choice>
    <mc:Fallback xmlns="">
      <p:transition xmlns:p14="http://schemas.microsoft.com/office/powerpoint/2010/main" spd="slow" advTm="30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Sea-</a:t>
            </a: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Land Breeze</a:t>
            </a:r>
            <a:b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2800" b="1" i="1" dirty="0" smtClean="0">
                <a:ea typeface="ＭＳ Ｐゴシック" pitchFamily="-84" charset="-128"/>
                <a:cs typeface="ＭＳ Ｐゴシック" pitchFamily="-84" charset="-128"/>
              </a:rPr>
              <a:t>Section 8.3, H&amp;P</a:t>
            </a:r>
            <a:endParaRPr lang="en-US" sz="3200" b="1" i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71686" name="Text Box 1030"/>
          <p:cNvSpPr txBox="1">
            <a:spLocks noChangeArrowheads="1"/>
          </p:cNvSpPr>
          <p:nvPr/>
        </p:nvSpPr>
        <p:spPr bwMode="auto">
          <a:xfrm>
            <a:off x="5410200" y="990600"/>
            <a:ext cx="28267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 smtClean="0">
                <a:latin typeface="Arial" pitchFamily="-84" charset="0"/>
              </a:rPr>
              <a:t>NIGHTIME: Land Breeze</a:t>
            </a:r>
            <a:endParaRPr lang="en-US" sz="1800" b="1" dirty="0">
              <a:latin typeface="Arial" pitchFamily="-84" charset="0"/>
            </a:endParaRPr>
          </a:p>
        </p:txBody>
      </p:sp>
      <p:sp>
        <p:nvSpPr>
          <p:cNvPr id="71687" name="Text Box 1031"/>
          <p:cNvSpPr txBox="1">
            <a:spLocks noChangeArrowheads="1"/>
          </p:cNvSpPr>
          <p:nvPr/>
        </p:nvSpPr>
        <p:spPr bwMode="auto">
          <a:xfrm>
            <a:off x="609600" y="3886200"/>
            <a:ext cx="3473239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>
                <a:latin typeface="Arial" pitchFamily="-84" charset="0"/>
              </a:rPr>
              <a:t>Water is relatively </a:t>
            </a:r>
            <a:r>
              <a:rPr lang="en-US" sz="1800" b="1" dirty="0" smtClean="0">
                <a:latin typeface="Arial" pitchFamily="-84" charset="0"/>
              </a:rPr>
              <a:t>cool, dense</a:t>
            </a:r>
            <a:endParaRPr lang="en-US" sz="1800" b="1" dirty="0">
              <a:latin typeface="Arial" pitchFamily="-84" charset="0"/>
            </a:endParaRP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Land is relatively </a:t>
            </a:r>
            <a:r>
              <a:rPr lang="en-US" sz="1800" b="1" dirty="0" smtClean="0">
                <a:latin typeface="Arial" pitchFamily="-84" charset="0"/>
              </a:rPr>
              <a:t>warm, light</a:t>
            </a:r>
            <a:endParaRPr lang="en-US" sz="1800" b="1" dirty="0">
              <a:latin typeface="Arial" pitchFamily="-84" charset="0"/>
            </a:endParaRP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Onshore flow at the surface</a:t>
            </a: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Offshore flow aloft.</a:t>
            </a:r>
          </a:p>
        </p:txBody>
      </p:sp>
      <p:sp>
        <p:nvSpPr>
          <p:cNvPr id="71688" name="Rectangle 1032"/>
          <p:cNvSpPr>
            <a:spLocks noChangeArrowheads="1"/>
          </p:cNvSpPr>
          <p:nvPr/>
        </p:nvSpPr>
        <p:spPr bwMode="auto">
          <a:xfrm>
            <a:off x="5105400" y="3886200"/>
            <a:ext cx="34290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>
                <a:latin typeface="Arial" pitchFamily="-84" charset="0"/>
              </a:rPr>
              <a:t>Water is relatively </a:t>
            </a:r>
            <a:r>
              <a:rPr lang="en-US" sz="1800" b="1" dirty="0" smtClean="0">
                <a:latin typeface="Arial" pitchFamily="-84" charset="0"/>
              </a:rPr>
              <a:t>warm, light</a:t>
            </a:r>
            <a:endParaRPr lang="en-US" sz="1800" b="1" dirty="0">
              <a:latin typeface="Arial" pitchFamily="-84" charset="0"/>
            </a:endParaRP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Land is relatively </a:t>
            </a:r>
            <a:r>
              <a:rPr lang="en-US" sz="1800" b="1" dirty="0" smtClean="0">
                <a:latin typeface="Arial" pitchFamily="-84" charset="0"/>
              </a:rPr>
              <a:t>cool, dense</a:t>
            </a:r>
            <a:endParaRPr lang="en-US" sz="1800" b="1" dirty="0">
              <a:latin typeface="Arial" pitchFamily="-84" charset="0"/>
            </a:endParaRP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Offshore flow at the surface</a:t>
            </a: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Onshore flow aloft.</a:t>
            </a:r>
          </a:p>
        </p:txBody>
      </p:sp>
      <p:sp>
        <p:nvSpPr>
          <p:cNvPr id="71692" name="Text Box 1036"/>
          <p:cNvSpPr txBox="1">
            <a:spLocks noChangeArrowheads="1"/>
          </p:cNvSpPr>
          <p:nvPr/>
        </p:nvSpPr>
        <p:spPr bwMode="auto">
          <a:xfrm>
            <a:off x="6781800" y="2503488"/>
            <a:ext cx="65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solidFill>
                  <a:srgbClr val="FF3300"/>
                </a:solidFill>
                <a:latin typeface="Arial" pitchFamily="-84" charset="0"/>
              </a:rPr>
              <a:t>PGF</a:t>
            </a:r>
          </a:p>
        </p:txBody>
      </p:sp>
      <p:sp>
        <p:nvSpPr>
          <p:cNvPr id="71693" name="Line 1037"/>
          <p:cNvSpPr>
            <a:spLocks noChangeShapeType="1"/>
          </p:cNvSpPr>
          <p:nvPr/>
        </p:nvSpPr>
        <p:spPr bwMode="auto">
          <a:xfrm>
            <a:off x="6781800" y="2960688"/>
            <a:ext cx="685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1034"/>
          <p:cNvSpPr>
            <a:spLocks noChangeShapeType="1"/>
          </p:cNvSpPr>
          <p:nvPr/>
        </p:nvSpPr>
        <p:spPr bwMode="auto">
          <a:xfrm flipH="1">
            <a:off x="2404533" y="2992966"/>
            <a:ext cx="685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Text Box 1035"/>
          <p:cNvSpPr txBox="1">
            <a:spLocks noChangeArrowheads="1"/>
          </p:cNvSpPr>
          <p:nvPr/>
        </p:nvSpPr>
        <p:spPr bwMode="auto">
          <a:xfrm>
            <a:off x="2480733" y="2518833"/>
            <a:ext cx="65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solidFill>
                  <a:srgbClr val="FF3300"/>
                </a:solidFill>
                <a:latin typeface="Arial" pitchFamily="-84" charset="0"/>
              </a:rPr>
              <a:t>PGF</a:t>
            </a:r>
          </a:p>
        </p:txBody>
      </p:sp>
      <p:sp>
        <p:nvSpPr>
          <p:cNvPr id="57" name="Text Box 1029"/>
          <p:cNvSpPr txBox="1">
            <a:spLocks noChangeArrowheads="1"/>
          </p:cNvSpPr>
          <p:nvPr/>
        </p:nvSpPr>
        <p:spPr bwMode="auto">
          <a:xfrm>
            <a:off x="1066800" y="990600"/>
            <a:ext cx="25751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 smtClean="0">
                <a:latin typeface="Arial" pitchFamily="-84" charset="0"/>
              </a:rPr>
              <a:t>DAYTIME: Sea Breeze</a:t>
            </a:r>
            <a:endParaRPr lang="en-US" sz="1800" b="1" dirty="0">
              <a:latin typeface="Arial" pitchFamily="-84" charset="0"/>
            </a:endParaRPr>
          </a:p>
        </p:txBody>
      </p:sp>
      <p:sp>
        <p:nvSpPr>
          <p:cNvPr id="19" name="Text Box 1033"/>
          <p:cNvSpPr txBox="1">
            <a:spLocks noChangeArrowheads="1"/>
          </p:cNvSpPr>
          <p:nvPr/>
        </p:nvSpPr>
        <p:spPr bwMode="auto">
          <a:xfrm>
            <a:off x="381000" y="6019800"/>
            <a:ext cx="82454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Occurs because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water 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has a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high 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heat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capacity. </a:t>
            </a:r>
          </a:p>
          <a:p>
            <a:pPr algn="ctr"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Diurnal 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temperature changes are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negligible 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over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water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t="-1912" b="1912"/>
          <a:stretch/>
        </p:blipFill>
        <p:spPr>
          <a:xfrm>
            <a:off x="261297" y="1295400"/>
            <a:ext cx="4056703" cy="2514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-1912" b="1912"/>
          <a:stretch/>
        </p:blipFill>
        <p:spPr>
          <a:xfrm>
            <a:off x="4782497" y="1295400"/>
            <a:ext cx="4056703" cy="2514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0" y="35052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hlinkClick r:id="rId7"/>
              </a:rPr>
              <a:t>https://www.weather.gov/jetstream/seabreeze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" y="3508177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hlinkClick r:id="rId7"/>
              </a:rPr>
              <a:t>https://www.weather.gov/jetstream/seabreeze</a:t>
            </a:r>
            <a:endParaRPr lang="en-US" sz="1400" dirty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8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540"/>
    </mc:Choice>
    <mc:Fallback xmlns="">
      <p:transition xmlns:p14="http://schemas.microsoft.com/office/powerpoint/2010/main" spd="slow" advTm="174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33866"/>
            <a:ext cx="8229600" cy="990600"/>
          </a:xfrm>
        </p:spPr>
        <p:txBody>
          <a:bodyPr/>
          <a:lstStyle/>
          <a:p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Sea-</a:t>
            </a: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Land Breeze</a:t>
            </a:r>
            <a: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2800" b="1" i="1" dirty="0">
                <a:ea typeface="ＭＳ Ｐゴシック" pitchFamily="-84" charset="-128"/>
                <a:cs typeface="ＭＳ Ｐゴシック" pitchFamily="-84" charset="-128"/>
              </a:rPr>
              <a:t>Section 8.3, H&amp;P</a:t>
            </a:r>
            <a:endParaRPr lang="en-US" sz="28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71686" name="Text Box 1030"/>
          <p:cNvSpPr txBox="1">
            <a:spLocks noChangeArrowheads="1"/>
          </p:cNvSpPr>
          <p:nvPr/>
        </p:nvSpPr>
        <p:spPr bwMode="auto">
          <a:xfrm>
            <a:off x="6242050" y="979488"/>
            <a:ext cx="1301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latin typeface="Arial" pitchFamily="-84" charset="0"/>
              </a:rPr>
              <a:t>NIGHTIME</a:t>
            </a:r>
          </a:p>
        </p:txBody>
      </p:sp>
      <p:sp>
        <p:nvSpPr>
          <p:cNvPr id="57" name="Text Box 1029"/>
          <p:cNvSpPr txBox="1">
            <a:spLocks noChangeArrowheads="1"/>
          </p:cNvSpPr>
          <p:nvPr/>
        </p:nvSpPr>
        <p:spPr bwMode="auto">
          <a:xfrm>
            <a:off x="1676400" y="979488"/>
            <a:ext cx="121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>
                <a:latin typeface="Arial" pitchFamily="-84" charset="0"/>
              </a:rPr>
              <a:t>DAYTIME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90632" y="1295400"/>
            <a:ext cx="8977180" cy="2508577"/>
            <a:chOff x="90632" y="1295400"/>
            <a:chExt cx="8977180" cy="2508577"/>
          </a:xfrm>
        </p:grpSpPr>
        <p:grpSp>
          <p:nvGrpSpPr>
            <p:cNvPr id="63" name="Group 52"/>
            <p:cNvGrpSpPr/>
            <p:nvPr/>
          </p:nvGrpSpPr>
          <p:grpSpPr>
            <a:xfrm>
              <a:off x="90632" y="1322388"/>
              <a:ext cx="4419612" cy="2481589"/>
              <a:chOff x="90632" y="1322388"/>
              <a:chExt cx="4419612" cy="2481589"/>
            </a:xfrm>
          </p:grpSpPr>
          <p:pic>
            <p:nvPicPr>
              <p:cNvPr id="85" name="Picture 1027" descr="0704"/>
              <p:cNvPicPr preferRelativeResize="0">
                <a:picLocks noChangeArrowheads="1"/>
              </p:cNvPicPr>
              <p:nvPr>
                <p:custDataLst>
                  <p:tags r:id="rId4"/>
                </p:custDataLst>
              </p:nvPr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1322388"/>
                <a:ext cx="4013200" cy="2474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6" name="Line 1034"/>
              <p:cNvSpPr>
                <a:spLocks noChangeShapeType="1"/>
              </p:cNvSpPr>
              <p:nvPr/>
            </p:nvSpPr>
            <p:spPr bwMode="auto">
              <a:xfrm flipH="1">
                <a:off x="2362200" y="2960688"/>
                <a:ext cx="68580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Text Box 1035"/>
              <p:cNvSpPr txBox="1">
                <a:spLocks noChangeArrowheads="1"/>
              </p:cNvSpPr>
              <p:nvPr/>
            </p:nvSpPr>
            <p:spPr bwMode="auto">
              <a:xfrm>
                <a:off x="2438400" y="2503488"/>
                <a:ext cx="654050" cy="366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/>
                <a:r>
                  <a:rPr lang="en-US" sz="1800" b="1">
                    <a:solidFill>
                      <a:srgbClr val="FF3300"/>
                    </a:solidFill>
                    <a:latin typeface="Arial" pitchFamily="-84" charset="0"/>
                  </a:rPr>
                  <a:t>PGF</a:t>
                </a:r>
              </a:p>
            </p:txBody>
          </p:sp>
          <p:sp>
            <p:nvSpPr>
              <p:cNvPr id="88" name="Rectangle 3"/>
              <p:cNvSpPr>
                <a:spLocks noChangeArrowheads="1"/>
              </p:cNvSpPr>
              <p:nvPr/>
            </p:nvSpPr>
            <p:spPr bwMode="auto">
              <a:xfrm>
                <a:off x="244345" y="1355836"/>
                <a:ext cx="4047773" cy="2414020"/>
              </a:xfrm>
              <a:prstGeom prst="rect">
                <a:avLst/>
              </a:prstGeom>
              <a:gradFill rotWithShape="0">
                <a:gsLst>
                  <a:gs pos="0">
                    <a:srgbClr val="FF9933"/>
                  </a:gs>
                  <a:gs pos="100000">
                    <a:srgbClr val="0066FF"/>
                  </a:gs>
                </a:gsLst>
                <a:lin ang="0" scaled="1"/>
              </a:gra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89" name="Freeform 16"/>
              <p:cNvSpPr>
                <a:spLocks/>
              </p:cNvSpPr>
              <p:nvPr/>
            </p:nvSpPr>
            <p:spPr bwMode="auto">
              <a:xfrm>
                <a:off x="893355" y="1602165"/>
                <a:ext cx="990594" cy="1937785"/>
              </a:xfrm>
              <a:custGeom>
                <a:avLst/>
                <a:gdLst>
                  <a:gd name="T0" fmla="*/ 2147483647 w 928"/>
                  <a:gd name="T1" fmla="*/ 2147483647 h 1888"/>
                  <a:gd name="T2" fmla="*/ 887095000 w 928"/>
                  <a:gd name="T3" fmla="*/ 2147483647 h 1888"/>
                  <a:gd name="T4" fmla="*/ 40322500 w 928"/>
                  <a:gd name="T5" fmla="*/ 2147483647 h 1888"/>
                  <a:gd name="T6" fmla="*/ 645160000 w 928"/>
                  <a:gd name="T7" fmla="*/ 483870000 h 1888"/>
                  <a:gd name="T8" fmla="*/ 2147483647 w 928"/>
                  <a:gd name="T9" fmla="*/ 0 h 18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8"/>
                  <a:gd name="T16" fmla="*/ 0 h 1888"/>
                  <a:gd name="T17" fmla="*/ 928 w 928"/>
                  <a:gd name="T18" fmla="*/ 1888 h 18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8" h="1888">
                    <a:moveTo>
                      <a:pt x="928" y="1872"/>
                    </a:moveTo>
                    <a:cubicBezTo>
                      <a:pt x="716" y="1880"/>
                      <a:pt x="504" y="1888"/>
                      <a:pt x="352" y="1728"/>
                    </a:cubicBezTo>
                    <a:cubicBezTo>
                      <a:pt x="200" y="1568"/>
                      <a:pt x="32" y="1168"/>
                      <a:pt x="16" y="912"/>
                    </a:cubicBezTo>
                    <a:cubicBezTo>
                      <a:pt x="0" y="656"/>
                      <a:pt x="112" y="344"/>
                      <a:pt x="256" y="192"/>
                    </a:cubicBezTo>
                    <a:cubicBezTo>
                      <a:pt x="400" y="40"/>
                      <a:pt x="640" y="20"/>
                      <a:pt x="880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0" name="Freeform 17"/>
              <p:cNvSpPr>
                <a:spLocks/>
              </p:cNvSpPr>
              <p:nvPr/>
            </p:nvSpPr>
            <p:spPr bwMode="auto">
              <a:xfrm flipH="1">
                <a:off x="2806227" y="1602165"/>
                <a:ext cx="990594" cy="1937785"/>
              </a:xfrm>
              <a:custGeom>
                <a:avLst/>
                <a:gdLst>
                  <a:gd name="T0" fmla="*/ 2147483647 w 928"/>
                  <a:gd name="T1" fmla="*/ 2147483647 h 1888"/>
                  <a:gd name="T2" fmla="*/ 887095000 w 928"/>
                  <a:gd name="T3" fmla="*/ 2147483647 h 1888"/>
                  <a:gd name="T4" fmla="*/ 40322500 w 928"/>
                  <a:gd name="T5" fmla="*/ 2147483647 h 1888"/>
                  <a:gd name="T6" fmla="*/ 645160000 w 928"/>
                  <a:gd name="T7" fmla="*/ 483870000 h 1888"/>
                  <a:gd name="T8" fmla="*/ 2147483647 w 928"/>
                  <a:gd name="T9" fmla="*/ 0 h 18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8"/>
                  <a:gd name="T16" fmla="*/ 0 h 1888"/>
                  <a:gd name="T17" fmla="*/ 928 w 928"/>
                  <a:gd name="T18" fmla="*/ 1888 h 18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8" h="1888">
                    <a:moveTo>
                      <a:pt x="928" y="1872"/>
                    </a:moveTo>
                    <a:cubicBezTo>
                      <a:pt x="716" y="1880"/>
                      <a:pt x="504" y="1888"/>
                      <a:pt x="352" y="1728"/>
                    </a:cubicBezTo>
                    <a:cubicBezTo>
                      <a:pt x="200" y="1568"/>
                      <a:pt x="32" y="1168"/>
                      <a:pt x="16" y="912"/>
                    </a:cubicBezTo>
                    <a:cubicBezTo>
                      <a:pt x="0" y="656"/>
                      <a:pt x="112" y="344"/>
                      <a:pt x="256" y="192"/>
                    </a:cubicBezTo>
                    <a:cubicBezTo>
                      <a:pt x="400" y="40"/>
                      <a:pt x="640" y="20"/>
                      <a:pt x="880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arrow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1" name="Text Box 18"/>
              <p:cNvSpPr txBox="1">
                <a:spLocks noChangeArrowheads="1"/>
              </p:cNvSpPr>
              <p:nvPr/>
            </p:nvSpPr>
            <p:spPr bwMode="auto">
              <a:xfrm>
                <a:off x="90632" y="2390416"/>
                <a:ext cx="9735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18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</a:rPr>
                  <a:t>Warm</a:t>
                </a:r>
                <a:endParaRPr lang="en-US" sz="1800" dirty="0">
                  <a:latin typeface="Times New Roman" charset="0"/>
                </a:endParaRPr>
              </a:p>
            </p:txBody>
          </p:sp>
          <p:sp>
            <p:nvSpPr>
              <p:cNvPr id="92" name="Text Box 19"/>
              <p:cNvSpPr txBox="1">
                <a:spLocks noChangeArrowheads="1"/>
              </p:cNvSpPr>
              <p:nvPr/>
            </p:nvSpPr>
            <p:spPr bwMode="auto">
              <a:xfrm>
                <a:off x="3536728" y="2390416"/>
                <a:ext cx="9735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1800" b="1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</a:rPr>
                  <a:t>Cold</a:t>
                </a:r>
                <a:endParaRPr lang="en-US" sz="1800">
                  <a:latin typeface="Times New Roman" charset="0"/>
                </a:endParaRPr>
              </a:p>
            </p:txBody>
          </p:sp>
          <p:sp>
            <p:nvSpPr>
              <p:cNvPr id="93" name="Text Box 20"/>
              <p:cNvSpPr txBox="1">
                <a:spLocks noChangeArrowheads="1"/>
              </p:cNvSpPr>
              <p:nvPr/>
            </p:nvSpPr>
            <p:spPr bwMode="auto">
              <a:xfrm>
                <a:off x="809978" y="2393624"/>
                <a:ext cx="9735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18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</a:rPr>
                  <a:t>Rising</a:t>
                </a:r>
                <a:endParaRPr lang="en-US" sz="1800" dirty="0">
                  <a:latin typeface="Times New Roman" charset="0"/>
                </a:endParaRPr>
              </a:p>
            </p:txBody>
          </p:sp>
          <p:sp>
            <p:nvSpPr>
              <p:cNvPr id="94" name="Text Box 21"/>
              <p:cNvSpPr txBox="1">
                <a:spLocks noChangeArrowheads="1"/>
              </p:cNvSpPr>
              <p:nvPr/>
            </p:nvSpPr>
            <p:spPr bwMode="auto">
              <a:xfrm>
                <a:off x="2819400" y="2390416"/>
                <a:ext cx="9735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18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</a:rPr>
                  <a:t>Sinking</a:t>
                </a:r>
                <a:endParaRPr lang="en-US" sz="1800" dirty="0">
                  <a:latin typeface="Times New Roman" charset="0"/>
                </a:endParaRPr>
              </a:p>
            </p:txBody>
          </p:sp>
          <p:sp>
            <p:nvSpPr>
              <p:cNvPr id="95" name="Text Box 22"/>
              <p:cNvSpPr txBox="1">
                <a:spLocks noChangeArrowheads="1"/>
              </p:cNvSpPr>
              <p:nvPr/>
            </p:nvSpPr>
            <p:spPr bwMode="auto">
              <a:xfrm>
                <a:off x="295582" y="1405101"/>
                <a:ext cx="66608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 b="1" dirty="0"/>
                  <a:t>DIV</a:t>
                </a:r>
                <a:endParaRPr lang="en-US" sz="1800" dirty="0"/>
              </a:p>
            </p:txBody>
          </p:sp>
          <p:sp>
            <p:nvSpPr>
              <p:cNvPr id="96" name="Text Box 23"/>
              <p:cNvSpPr txBox="1">
                <a:spLocks noChangeArrowheads="1"/>
              </p:cNvSpPr>
              <p:nvPr/>
            </p:nvSpPr>
            <p:spPr bwMode="auto">
              <a:xfrm>
                <a:off x="3574792" y="3424996"/>
                <a:ext cx="66608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 b="1"/>
                  <a:t>DIV</a:t>
                </a:r>
                <a:endParaRPr lang="en-US" sz="1800"/>
              </a:p>
            </p:txBody>
          </p:sp>
          <p:sp>
            <p:nvSpPr>
              <p:cNvPr id="97" name="Text Box 24"/>
              <p:cNvSpPr txBox="1">
                <a:spLocks noChangeArrowheads="1"/>
              </p:cNvSpPr>
              <p:nvPr/>
            </p:nvSpPr>
            <p:spPr bwMode="auto">
              <a:xfrm>
                <a:off x="3505200" y="1405101"/>
                <a:ext cx="73568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 b="1" dirty="0"/>
                  <a:t>CON</a:t>
                </a:r>
                <a:endParaRPr lang="en-US" sz="1800" dirty="0"/>
              </a:p>
            </p:txBody>
          </p:sp>
          <p:sp>
            <p:nvSpPr>
              <p:cNvPr id="98" name="Text Box 30"/>
              <p:cNvSpPr txBox="1">
                <a:spLocks noChangeArrowheads="1"/>
              </p:cNvSpPr>
              <p:nvPr/>
            </p:nvSpPr>
            <p:spPr bwMode="auto">
              <a:xfrm>
                <a:off x="295582" y="3424996"/>
                <a:ext cx="77121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 b="1" dirty="0"/>
                  <a:t>CON</a:t>
                </a:r>
                <a:endParaRPr lang="en-US" sz="1800" dirty="0"/>
              </a:p>
            </p:txBody>
          </p:sp>
          <p:sp>
            <p:nvSpPr>
              <p:cNvPr id="99" name="Text Box 37"/>
              <p:cNvSpPr txBox="1">
                <a:spLocks noChangeArrowheads="1"/>
              </p:cNvSpPr>
              <p:nvPr/>
            </p:nvSpPr>
            <p:spPr bwMode="auto">
              <a:xfrm>
                <a:off x="1680687" y="3434645"/>
                <a:ext cx="81980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 b="1" dirty="0">
                    <a:solidFill>
                      <a:srgbClr val="FF0000"/>
                    </a:solidFill>
                  </a:rPr>
                  <a:t>Heat</a:t>
                </a:r>
                <a:endParaRPr lang="en-US" sz="1800" dirty="0"/>
              </a:p>
            </p:txBody>
          </p:sp>
          <p:grpSp>
            <p:nvGrpSpPr>
              <p:cNvPr id="100" name="Group 51"/>
              <p:cNvGrpSpPr/>
              <p:nvPr/>
            </p:nvGrpSpPr>
            <p:grpSpPr>
              <a:xfrm>
                <a:off x="668865" y="3396262"/>
                <a:ext cx="1097280" cy="365760"/>
                <a:chOff x="990600" y="3424996"/>
                <a:chExt cx="533400" cy="461204"/>
              </a:xfrm>
            </p:grpSpPr>
            <p:sp>
              <p:nvSpPr>
                <p:cNvPr id="101" name="Line 32"/>
                <p:cNvSpPr>
                  <a:spLocks noChangeShapeType="1"/>
                </p:cNvSpPr>
                <p:nvPr/>
              </p:nvSpPr>
              <p:spPr bwMode="auto">
                <a:xfrm rot="5400000">
                  <a:off x="939347" y="3653596"/>
                  <a:ext cx="45720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2" name="Line 33"/>
                <p:cNvSpPr>
                  <a:spLocks noChangeShapeType="1"/>
                </p:cNvSpPr>
                <p:nvPr/>
              </p:nvSpPr>
              <p:spPr bwMode="auto">
                <a:xfrm rot="5400000">
                  <a:off x="762000" y="3653596"/>
                  <a:ext cx="45720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3" name="Line 32"/>
                <p:cNvSpPr>
                  <a:spLocks noChangeShapeType="1"/>
                </p:cNvSpPr>
                <p:nvPr/>
              </p:nvSpPr>
              <p:spPr bwMode="auto">
                <a:xfrm rot="5400000">
                  <a:off x="1295400" y="3657600"/>
                  <a:ext cx="45720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4" name="Line 33"/>
                <p:cNvSpPr>
                  <a:spLocks noChangeShapeType="1"/>
                </p:cNvSpPr>
                <p:nvPr/>
              </p:nvSpPr>
              <p:spPr bwMode="auto">
                <a:xfrm rot="5400000">
                  <a:off x="1118053" y="3657600"/>
                  <a:ext cx="45720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</p:grpSp>
        <p:grpSp>
          <p:nvGrpSpPr>
            <p:cNvPr id="64" name="Group 102"/>
            <p:cNvGrpSpPr/>
            <p:nvPr/>
          </p:nvGrpSpPr>
          <p:grpSpPr>
            <a:xfrm>
              <a:off x="4648200" y="1295400"/>
              <a:ext cx="4419612" cy="2481589"/>
              <a:chOff x="4648200" y="1295400"/>
              <a:chExt cx="4419612" cy="2481589"/>
            </a:xfrm>
          </p:grpSpPr>
          <p:grpSp>
            <p:nvGrpSpPr>
              <p:cNvPr id="65" name="Group 64"/>
              <p:cNvGrpSpPr/>
              <p:nvPr/>
            </p:nvGrpSpPr>
            <p:grpSpPr>
              <a:xfrm flipH="1">
                <a:off x="4648200" y="1295400"/>
                <a:ext cx="4419612" cy="2481589"/>
                <a:chOff x="90632" y="1322388"/>
                <a:chExt cx="4419612" cy="2481589"/>
              </a:xfrm>
            </p:grpSpPr>
            <p:pic>
              <p:nvPicPr>
                <p:cNvPr id="70" name="Picture 1027" descr="0704"/>
                <p:cNvPicPr preferRelativeResize="0">
                  <a:picLocks noChangeArrowheads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600" y="1322388"/>
                  <a:ext cx="4013200" cy="24749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1" name="Line 1034"/>
                <p:cNvSpPr>
                  <a:spLocks noChangeShapeType="1"/>
                </p:cNvSpPr>
                <p:nvPr/>
              </p:nvSpPr>
              <p:spPr bwMode="auto">
                <a:xfrm flipH="1">
                  <a:off x="2362200" y="2960688"/>
                  <a:ext cx="68580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lg" len="lg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Text Box 1035"/>
                <p:cNvSpPr txBox="1">
                  <a:spLocks noChangeArrowheads="1"/>
                </p:cNvSpPr>
                <p:nvPr/>
              </p:nvSpPr>
              <p:spPr bwMode="auto">
                <a:xfrm>
                  <a:off x="2438400" y="2503488"/>
                  <a:ext cx="654050" cy="3667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eaLnBrk="1" hangingPunct="1"/>
                  <a:r>
                    <a:rPr lang="en-US" sz="1800" b="1">
                      <a:solidFill>
                        <a:srgbClr val="FF3300"/>
                      </a:solidFill>
                      <a:latin typeface="Arial" pitchFamily="-84" charset="0"/>
                    </a:rPr>
                    <a:t>PGF</a:t>
                  </a:r>
                </a:p>
              </p:txBody>
            </p:sp>
            <p:sp>
              <p:nvSpPr>
                <p:cNvPr id="73" name="Rectangle 3"/>
                <p:cNvSpPr>
                  <a:spLocks noChangeArrowheads="1"/>
                </p:cNvSpPr>
                <p:nvPr/>
              </p:nvSpPr>
              <p:spPr bwMode="auto">
                <a:xfrm>
                  <a:off x="258456" y="1355836"/>
                  <a:ext cx="4047773" cy="241402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9933"/>
                    </a:gs>
                    <a:gs pos="100000">
                      <a:srgbClr val="0066FF"/>
                    </a:gs>
                  </a:gsLst>
                  <a:lin ang="0" scaled="1"/>
                </a:gra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4" name="Freeform 16"/>
                <p:cNvSpPr>
                  <a:spLocks/>
                </p:cNvSpPr>
                <p:nvPr/>
              </p:nvSpPr>
              <p:spPr bwMode="auto">
                <a:xfrm>
                  <a:off x="893355" y="1602165"/>
                  <a:ext cx="990594" cy="1937785"/>
                </a:xfrm>
                <a:custGeom>
                  <a:avLst/>
                  <a:gdLst>
                    <a:gd name="T0" fmla="*/ 2147483647 w 928"/>
                    <a:gd name="T1" fmla="*/ 2147483647 h 1888"/>
                    <a:gd name="T2" fmla="*/ 887095000 w 928"/>
                    <a:gd name="T3" fmla="*/ 2147483647 h 1888"/>
                    <a:gd name="T4" fmla="*/ 40322500 w 928"/>
                    <a:gd name="T5" fmla="*/ 2147483647 h 1888"/>
                    <a:gd name="T6" fmla="*/ 645160000 w 928"/>
                    <a:gd name="T7" fmla="*/ 483870000 h 1888"/>
                    <a:gd name="T8" fmla="*/ 2147483647 w 928"/>
                    <a:gd name="T9" fmla="*/ 0 h 18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28"/>
                    <a:gd name="T16" fmla="*/ 0 h 1888"/>
                    <a:gd name="T17" fmla="*/ 928 w 928"/>
                    <a:gd name="T18" fmla="*/ 1888 h 18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28" h="1888">
                      <a:moveTo>
                        <a:pt x="928" y="1872"/>
                      </a:moveTo>
                      <a:cubicBezTo>
                        <a:pt x="716" y="1880"/>
                        <a:pt x="504" y="1888"/>
                        <a:pt x="352" y="1728"/>
                      </a:cubicBezTo>
                      <a:cubicBezTo>
                        <a:pt x="200" y="1568"/>
                        <a:pt x="32" y="1168"/>
                        <a:pt x="16" y="912"/>
                      </a:cubicBezTo>
                      <a:cubicBezTo>
                        <a:pt x="0" y="656"/>
                        <a:pt x="112" y="344"/>
                        <a:pt x="256" y="192"/>
                      </a:cubicBezTo>
                      <a:cubicBezTo>
                        <a:pt x="400" y="40"/>
                        <a:pt x="640" y="20"/>
                        <a:pt x="880" y="0"/>
                      </a:cubicBez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5" name="Freeform 17"/>
                <p:cNvSpPr>
                  <a:spLocks/>
                </p:cNvSpPr>
                <p:nvPr/>
              </p:nvSpPr>
              <p:spPr bwMode="auto">
                <a:xfrm flipH="1">
                  <a:off x="2806227" y="1602165"/>
                  <a:ext cx="990594" cy="1937785"/>
                </a:xfrm>
                <a:custGeom>
                  <a:avLst/>
                  <a:gdLst>
                    <a:gd name="T0" fmla="*/ 2147483647 w 928"/>
                    <a:gd name="T1" fmla="*/ 2147483647 h 1888"/>
                    <a:gd name="T2" fmla="*/ 887095000 w 928"/>
                    <a:gd name="T3" fmla="*/ 2147483647 h 1888"/>
                    <a:gd name="T4" fmla="*/ 40322500 w 928"/>
                    <a:gd name="T5" fmla="*/ 2147483647 h 1888"/>
                    <a:gd name="T6" fmla="*/ 645160000 w 928"/>
                    <a:gd name="T7" fmla="*/ 483870000 h 1888"/>
                    <a:gd name="T8" fmla="*/ 2147483647 w 928"/>
                    <a:gd name="T9" fmla="*/ 0 h 18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28"/>
                    <a:gd name="T16" fmla="*/ 0 h 1888"/>
                    <a:gd name="T17" fmla="*/ 928 w 928"/>
                    <a:gd name="T18" fmla="*/ 1888 h 18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28" h="1888">
                      <a:moveTo>
                        <a:pt x="928" y="1872"/>
                      </a:moveTo>
                      <a:cubicBezTo>
                        <a:pt x="716" y="1880"/>
                        <a:pt x="504" y="1888"/>
                        <a:pt x="352" y="1728"/>
                      </a:cubicBezTo>
                      <a:cubicBezTo>
                        <a:pt x="200" y="1568"/>
                        <a:pt x="32" y="1168"/>
                        <a:pt x="16" y="912"/>
                      </a:cubicBezTo>
                      <a:cubicBezTo>
                        <a:pt x="0" y="656"/>
                        <a:pt x="112" y="344"/>
                        <a:pt x="256" y="192"/>
                      </a:cubicBezTo>
                      <a:cubicBezTo>
                        <a:pt x="400" y="40"/>
                        <a:pt x="640" y="20"/>
                        <a:pt x="880" y="0"/>
                      </a:cubicBez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90632" y="2390416"/>
                  <a:ext cx="97351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en-US" sz="1800" b="1" dirty="0"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</a:rPr>
                    <a:t>Warm</a:t>
                  </a:r>
                  <a:endParaRPr lang="en-US" sz="1800" dirty="0">
                    <a:latin typeface="Times New Roman" charset="0"/>
                  </a:endParaRPr>
                </a:p>
              </p:txBody>
            </p:sp>
            <p:sp>
              <p:nvSpPr>
                <p:cNvPr id="7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536728" y="2390416"/>
                  <a:ext cx="97351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en-US" sz="1800" b="1"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</a:rPr>
                    <a:t>Cold</a:t>
                  </a:r>
                  <a:endParaRPr lang="en-US" sz="1800">
                    <a:latin typeface="Times New Roman" charset="0"/>
                  </a:endParaRPr>
                </a:p>
              </p:txBody>
            </p:sp>
            <p:sp>
              <p:nvSpPr>
                <p:cNvPr id="78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809978" y="2393624"/>
                  <a:ext cx="97351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en-US" sz="1800" b="1" dirty="0"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</a:rPr>
                    <a:t>Rising</a:t>
                  </a:r>
                  <a:endParaRPr lang="en-US" sz="1800" dirty="0">
                    <a:latin typeface="Times New Roman" charset="0"/>
                  </a:endParaRPr>
                </a:p>
              </p:txBody>
            </p:sp>
            <p:sp>
              <p:nvSpPr>
                <p:cNvPr id="7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819400" y="2390416"/>
                  <a:ext cx="97351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en-US" sz="1800" b="1" dirty="0"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Times New Roman" charset="0"/>
                    </a:rPr>
                    <a:t>Sinking</a:t>
                  </a:r>
                  <a:endParaRPr lang="en-US" sz="1800" dirty="0">
                    <a:latin typeface="Times New Roman" charset="0"/>
                  </a:endParaRPr>
                </a:p>
              </p:txBody>
            </p:sp>
            <p:sp>
              <p:nvSpPr>
                <p:cNvPr id="8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95582" y="1405101"/>
                  <a:ext cx="666089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 b="1" dirty="0"/>
                    <a:t>DIV</a:t>
                  </a:r>
                  <a:endParaRPr lang="en-US" sz="1800" dirty="0"/>
                </a:p>
              </p:txBody>
            </p:sp>
            <p:sp>
              <p:nvSpPr>
                <p:cNvPr id="81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574792" y="3424996"/>
                  <a:ext cx="666089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 b="1"/>
                    <a:t>DIV</a:t>
                  </a:r>
                  <a:endParaRPr lang="en-US" sz="1800"/>
                </a:p>
              </p:txBody>
            </p:sp>
            <p:sp>
              <p:nvSpPr>
                <p:cNvPr id="82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3505200" y="1405101"/>
                  <a:ext cx="735681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 b="1" dirty="0"/>
                    <a:t>CON</a:t>
                  </a:r>
                  <a:endParaRPr lang="en-US" sz="1800" dirty="0"/>
                </a:p>
              </p:txBody>
            </p:sp>
            <p:sp>
              <p:nvSpPr>
                <p:cNvPr id="83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295582" y="3424996"/>
                  <a:ext cx="77121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 b="1" dirty="0"/>
                    <a:t>CON</a:t>
                  </a:r>
                  <a:endParaRPr lang="en-US" sz="1800" dirty="0"/>
                </a:p>
              </p:txBody>
            </p:sp>
            <p:sp>
              <p:nvSpPr>
                <p:cNvPr id="84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1680687" y="3434645"/>
                  <a:ext cx="8198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 b="1" dirty="0">
                      <a:solidFill>
                        <a:srgbClr val="FF0000"/>
                      </a:solidFill>
                    </a:rPr>
                    <a:t>Heat</a:t>
                  </a:r>
                  <a:endParaRPr lang="en-US" sz="1800" dirty="0"/>
                </a:p>
              </p:txBody>
            </p:sp>
          </p:grpSp>
          <p:sp>
            <p:nvSpPr>
              <p:cNvPr id="66" name="Line 32"/>
              <p:cNvSpPr>
                <a:spLocks noChangeShapeType="1"/>
              </p:cNvSpPr>
              <p:nvPr/>
            </p:nvSpPr>
            <p:spPr bwMode="auto">
              <a:xfrm rot="5400000">
                <a:off x="7589048" y="3566265"/>
                <a:ext cx="36258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arrow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7" name="Line 33"/>
              <p:cNvSpPr>
                <a:spLocks noChangeShapeType="1"/>
              </p:cNvSpPr>
              <p:nvPr/>
            </p:nvSpPr>
            <p:spPr bwMode="auto">
              <a:xfrm rot="5400000">
                <a:off x="7224220" y="3566265"/>
                <a:ext cx="36258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arrow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8" name="Line 32"/>
              <p:cNvSpPr>
                <a:spLocks noChangeShapeType="1"/>
              </p:cNvSpPr>
              <p:nvPr/>
            </p:nvSpPr>
            <p:spPr bwMode="auto">
              <a:xfrm rot="5400000">
                <a:off x="8321500" y="3569441"/>
                <a:ext cx="36258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arrow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9" name="Line 33"/>
              <p:cNvSpPr>
                <a:spLocks noChangeShapeType="1"/>
              </p:cNvSpPr>
              <p:nvPr/>
            </p:nvSpPr>
            <p:spPr bwMode="auto">
              <a:xfrm rot="5400000">
                <a:off x="7956672" y="3569441"/>
                <a:ext cx="36258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arrow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</p:grpSp>
      <p:sp>
        <p:nvSpPr>
          <p:cNvPr id="51" name="Text Box 1031"/>
          <p:cNvSpPr txBox="1">
            <a:spLocks noChangeArrowheads="1"/>
          </p:cNvSpPr>
          <p:nvPr/>
        </p:nvSpPr>
        <p:spPr bwMode="auto">
          <a:xfrm>
            <a:off x="609600" y="3886200"/>
            <a:ext cx="3473239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>
                <a:latin typeface="Arial" pitchFamily="-84" charset="0"/>
              </a:rPr>
              <a:t>Water is relatively </a:t>
            </a:r>
            <a:r>
              <a:rPr lang="en-US" sz="1800" b="1" dirty="0" smtClean="0">
                <a:latin typeface="Arial" pitchFamily="-84" charset="0"/>
              </a:rPr>
              <a:t>cool, dense</a:t>
            </a:r>
            <a:endParaRPr lang="en-US" sz="1800" b="1" dirty="0">
              <a:latin typeface="Arial" pitchFamily="-84" charset="0"/>
            </a:endParaRP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Land is relatively </a:t>
            </a:r>
            <a:r>
              <a:rPr lang="en-US" sz="1800" b="1" dirty="0" smtClean="0">
                <a:latin typeface="Arial" pitchFamily="-84" charset="0"/>
              </a:rPr>
              <a:t>warm, light</a:t>
            </a:r>
            <a:endParaRPr lang="en-US" sz="1800" b="1" dirty="0">
              <a:latin typeface="Arial" pitchFamily="-84" charset="0"/>
            </a:endParaRP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Onshore flow at the surface</a:t>
            </a: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Offshore flow aloft.</a:t>
            </a:r>
          </a:p>
        </p:txBody>
      </p:sp>
      <p:sp>
        <p:nvSpPr>
          <p:cNvPr id="52" name="Rectangle 1032"/>
          <p:cNvSpPr>
            <a:spLocks noChangeArrowheads="1"/>
          </p:cNvSpPr>
          <p:nvPr/>
        </p:nvSpPr>
        <p:spPr bwMode="auto">
          <a:xfrm>
            <a:off x="5105400" y="3886200"/>
            <a:ext cx="34290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>
                <a:latin typeface="Arial" pitchFamily="-84" charset="0"/>
              </a:rPr>
              <a:t>Water is relatively </a:t>
            </a:r>
            <a:r>
              <a:rPr lang="en-US" sz="1800" b="1" dirty="0" smtClean="0">
                <a:latin typeface="Arial" pitchFamily="-84" charset="0"/>
              </a:rPr>
              <a:t>warm, light</a:t>
            </a:r>
            <a:endParaRPr lang="en-US" sz="1800" b="1" dirty="0">
              <a:latin typeface="Arial" pitchFamily="-84" charset="0"/>
            </a:endParaRP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Land is relatively </a:t>
            </a:r>
            <a:r>
              <a:rPr lang="en-US" sz="1800" b="1" dirty="0" smtClean="0">
                <a:latin typeface="Arial" pitchFamily="-84" charset="0"/>
              </a:rPr>
              <a:t>cool, dense</a:t>
            </a:r>
            <a:endParaRPr lang="en-US" sz="1800" b="1" dirty="0">
              <a:latin typeface="Arial" pitchFamily="-84" charset="0"/>
            </a:endParaRP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Offshore flow at the surface</a:t>
            </a:r>
          </a:p>
          <a:p>
            <a:pPr eaLnBrk="1" hangingPunct="1"/>
            <a:endParaRPr lang="en-US" sz="1800" b="1" dirty="0">
              <a:latin typeface="Arial" pitchFamily="-84" charset="0"/>
            </a:endParaRPr>
          </a:p>
          <a:p>
            <a:pPr eaLnBrk="1" hangingPunct="1"/>
            <a:r>
              <a:rPr lang="en-US" sz="1800" b="1" dirty="0">
                <a:latin typeface="Arial" pitchFamily="-84" charset="0"/>
              </a:rPr>
              <a:t>Onshore flow aloft.</a:t>
            </a:r>
          </a:p>
        </p:txBody>
      </p:sp>
      <p:sp>
        <p:nvSpPr>
          <p:cNvPr id="53" name="Text Box 1033"/>
          <p:cNvSpPr txBox="1">
            <a:spLocks noChangeArrowheads="1"/>
          </p:cNvSpPr>
          <p:nvPr/>
        </p:nvSpPr>
        <p:spPr bwMode="auto">
          <a:xfrm>
            <a:off x="381000" y="6019800"/>
            <a:ext cx="82454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Occurs because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water 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has a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high 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heat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capacity. </a:t>
            </a:r>
          </a:p>
          <a:p>
            <a:pPr algn="ctr"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Diurnal 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temperature changes are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negligible 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over </a:t>
            </a:r>
            <a:r>
              <a:rPr lang="en-US" sz="2000" b="1" dirty="0" smtClean="0">
                <a:solidFill>
                  <a:srgbClr val="FF0000"/>
                </a:solidFill>
                <a:latin typeface="Arial" pitchFamily="-84" charset="0"/>
              </a:rPr>
              <a:t>water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.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3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30"/>
    </mc:Choice>
    <mc:Fallback xmlns="">
      <p:transition xmlns:p14="http://schemas.microsoft.com/office/powerpoint/2010/main" spd="slow" advTm="212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8600" y="1959864"/>
            <a:ext cx="8229600" cy="4745736"/>
            <a:chOff x="277368" y="1981200"/>
            <a:chExt cx="8229600" cy="474573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4"/>
            <a:stretch/>
          </p:blipFill>
          <p:spPr>
            <a:xfrm>
              <a:off x="277368" y="1981200"/>
              <a:ext cx="8229600" cy="4745736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674665" y="4476044"/>
              <a:ext cx="541514" cy="5757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2000" b="1" dirty="0" smtClean="0">
                  <a:solidFill>
                    <a:srgbClr val="C80000"/>
                  </a:solidFill>
                  <a:ea typeface="Wingdings"/>
                  <a:cs typeface="Wingdings"/>
                  <a:sym typeface="Wingdings"/>
                </a:rPr>
                <a:t>LAX</a:t>
              </a:r>
              <a:endParaRPr lang="en-US" sz="4400" dirty="0">
                <a:solidFill>
                  <a:srgbClr val="C80000"/>
                </a:solidFill>
              </a:endParaRPr>
            </a:p>
            <a:p>
              <a:pPr algn="ctr">
                <a:lnSpc>
                  <a:spcPts val="2100"/>
                </a:lnSpc>
              </a:pPr>
              <a:r>
                <a:rPr lang="en-US" sz="3200" dirty="0" smtClean="0">
                  <a:solidFill>
                    <a:srgbClr val="C8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</a:t>
              </a:r>
              <a:endParaRPr lang="en-US" sz="3200" dirty="0">
                <a:solidFill>
                  <a:srgbClr val="C80000"/>
                </a:solidFill>
              </a:endParaRPr>
            </a:p>
          </p:txBody>
        </p:sp>
      </p:grpSp>
      <p:sp>
        <p:nvSpPr>
          <p:cNvPr id="8192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04010" y="4876800"/>
            <a:ext cx="2667000" cy="16764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Stronger temperature </a:t>
            </a:r>
            <a:r>
              <a:rPr lang="en-US" sz="20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contrast </a:t>
            </a:r>
            <a:r>
              <a:rPr lang="en-US" sz="20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in afternoon than morning</a:t>
            </a:r>
            <a:endParaRPr lang="en-US" sz="2000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buFontTx/>
              <a:buNone/>
            </a:pPr>
            <a:r>
              <a:rPr lang="en-US" sz="20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Sea breezes </a:t>
            </a:r>
            <a:r>
              <a:rPr lang="en-US" sz="20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stronger </a:t>
            </a:r>
            <a:r>
              <a:rPr lang="en-US" sz="20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than land breezes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4648200" cy="16002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C80000"/>
                </a:solidFill>
              </a:rPr>
              <a:t>Los Angeles International Airport</a:t>
            </a:r>
            <a:br>
              <a:rPr lang="en-US" sz="3600" b="1" dirty="0" smtClean="0">
                <a:solidFill>
                  <a:srgbClr val="C80000"/>
                </a:solidFill>
              </a:rPr>
            </a:br>
            <a:r>
              <a:rPr lang="en-US" sz="3600" b="1" dirty="0" smtClean="0">
                <a:solidFill>
                  <a:srgbClr val="C80000"/>
                </a:solidFill>
              </a:rPr>
              <a:t>LAX </a:t>
            </a:r>
            <a:endParaRPr lang="en-US" sz="3600" dirty="0">
              <a:solidFill>
                <a:srgbClr val="C8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062133" y="90311"/>
            <a:ext cx="3005667" cy="6616700"/>
            <a:chOff x="826558" y="152400"/>
            <a:chExt cx="3005667" cy="6616700"/>
          </a:xfrm>
        </p:grpSpPr>
        <p:pic>
          <p:nvPicPr>
            <p:cNvPr id="66566" name="Picture 6" descr="1015rose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38200" y="3419277"/>
              <a:ext cx="2980944" cy="3349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567" name="Picture 7" descr="1000rose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50900" y="152400"/>
              <a:ext cx="2981325" cy="3276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568" name="Text Box 8"/>
            <p:cNvSpPr txBox="1">
              <a:spLocks noChangeArrowheads="1"/>
            </p:cNvSpPr>
            <p:nvPr/>
          </p:nvSpPr>
          <p:spPr bwMode="auto">
            <a:xfrm>
              <a:off x="876300" y="533245"/>
              <a:ext cx="1127125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FF0000"/>
                  </a:solidFill>
                </a:rPr>
                <a:t>4:00 PM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66569" name="Text Box 9"/>
            <p:cNvSpPr txBox="1">
              <a:spLocks noChangeArrowheads="1"/>
            </p:cNvSpPr>
            <p:nvPr/>
          </p:nvSpPr>
          <p:spPr bwMode="auto">
            <a:xfrm>
              <a:off x="842432" y="3869112"/>
              <a:ext cx="1177925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FF0000"/>
                  </a:solidFill>
                </a:rPr>
                <a:t>7:00 AM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81931" name="Text Box 11"/>
            <p:cNvSpPr txBox="1">
              <a:spLocks noChangeArrowheads="1"/>
            </p:cNvSpPr>
            <p:nvPr/>
          </p:nvSpPr>
          <p:spPr bwMode="auto">
            <a:xfrm>
              <a:off x="826558" y="5810956"/>
              <a:ext cx="2971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ea typeface="ＭＳ Ｐゴシック" pitchFamily="-84" charset="-128"/>
                  <a:cs typeface="ＭＳ Ｐゴシック" pitchFamily="-84" charset="-128"/>
                </a:rPr>
                <a:t>10</a:t>
              </a:r>
              <a:r>
                <a:rPr lang="en-US" sz="1600" b="1" dirty="0">
                  <a:ea typeface="ＭＳ Ｐゴシック" pitchFamily="-84" charset="-128"/>
                  <a:cs typeface="ＭＳ Ｐゴシック" pitchFamily="-84" charset="-128"/>
                  <a:sym typeface="Symbol" pitchFamily="-84" charset="2"/>
                </a:rPr>
                <a:t>°</a:t>
              </a:r>
              <a:r>
                <a:rPr lang="en-US" sz="1600" b="1" dirty="0">
                  <a:ea typeface="ＭＳ Ｐゴシック" pitchFamily="-84" charset="-128"/>
                  <a:cs typeface="ＭＳ Ｐゴシック" pitchFamily="-84" charset="-128"/>
                </a:rPr>
                <a:t>F </a:t>
              </a:r>
              <a:r>
                <a:rPr lang="en-US" sz="1600" b="1" dirty="0" smtClean="0">
                  <a:ea typeface="ＭＳ Ｐゴシック" pitchFamily="-84" charset="-128"/>
                  <a:cs typeface="ＭＳ Ｐゴシック" pitchFamily="-84" charset="-128"/>
                </a:rPr>
                <a:t>difference</a:t>
              </a:r>
              <a:endParaRPr lang="en-US" sz="1600" b="1" dirty="0"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81932" name="Text Box 12"/>
            <p:cNvSpPr txBox="1">
              <a:spLocks noChangeArrowheads="1"/>
            </p:cNvSpPr>
            <p:nvPr/>
          </p:nvSpPr>
          <p:spPr bwMode="auto">
            <a:xfrm>
              <a:off x="838200" y="2501900"/>
              <a:ext cx="2971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 smtClean="0">
                  <a:ea typeface="ＭＳ Ｐゴシック" pitchFamily="-84" charset="-128"/>
                  <a:cs typeface="ＭＳ Ｐゴシック" pitchFamily="-84" charset="-128"/>
                </a:rPr>
                <a:t>15</a:t>
              </a:r>
              <a:r>
                <a:rPr lang="en-US" sz="1600" b="1" dirty="0" smtClean="0">
                  <a:ea typeface="ＭＳ Ｐゴシック" pitchFamily="-84" charset="-128"/>
                  <a:cs typeface="ＭＳ Ｐゴシック" pitchFamily="-84" charset="-128"/>
                  <a:sym typeface="Symbol" pitchFamily="-84" charset="2"/>
                </a:rPr>
                <a:t>°</a:t>
              </a:r>
              <a:r>
                <a:rPr lang="en-US" sz="1600" b="1" dirty="0">
                  <a:ea typeface="ＭＳ Ｐゴシック" pitchFamily="-84" charset="-128"/>
                  <a:cs typeface="ＭＳ Ｐゴシック" pitchFamily="-84" charset="-128"/>
                </a:rPr>
                <a:t>F difference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95600" y="1065768"/>
              <a:ext cx="9144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rgbClr val="800000"/>
                  </a:solidFill>
                </a:rPr>
                <a:t>LAND</a:t>
              </a:r>
              <a:endParaRPr lang="en-US" sz="1800" b="1" dirty="0">
                <a:solidFill>
                  <a:srgbClr val="80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19400" y="4330700"/>
              <a:ext cx="9144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rgbClr val="800000"/>
                  </a:solidFill>
                </a:rPr>
                <a:t>LAND</a:t>
              </a:r>
              <a:endParaRPr lang="en-US" sz="1800" b="1" dirty="0">
                <a:solidFill>
                  <a:srgbClr val="8000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55133" y="1054100"/>
              <a:ext cx="1143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rgbClr val="0000FF"/>
                  </a:solidFill>
                </a:rPr>
                <a:t>OCEAN</a:t>
              </a:r>
              <a:endParaRPr lang="en-US" sz="1800" b="1" dirty="0">
                <a:solidFill>
                  <a:srgbClr val="0000FF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14400" y="4330700"/>
              <a:ext cx="1143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rgbClr val="0000FF"/>
                  </a:solidFill>
                </a:rPr>
                <a:t>OCEAN</a:t>
              </a:r>
              <a:endParaRPr lang="en-US" sz="18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7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097"/>
    </mc:Choice>
    <mc:Fallback xmlns="">
      <p:transition xmlns:p14="http://schemas.microsoft.com/office/powerpoint/2010/main" spd="slow" advTm="268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Sea Breeze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Persistent feature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of many coastal areas</a:t>
            </a:r>
          </a:p>
          <a:p>
            <a:pPr>
              <a:buFontTx/>
              <a:buNone/>
            </a:pP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	California, Florida, Gulf Coast </a:t>
            </a:r>
          </a:p>
          <a:p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Occurs also along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large lakes-Great Lakes</a:t>
            </a:r>
          </a:p>
          <a:p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Typically strongest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during calm, sunny weather</a:t>
            </a:r>
            <a:endParaRPr lang="en-US" sz="2800" b="1" dirty="0"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Can penetrate inland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100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km or more </a:t>
            </a:r>
          </a:p>
          <a:p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Temperatures can drop ~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10</a:t>
            </a:r>
            <a:r>
              <a:rPr lang="en-US" sz="2800" b="1" baseline="40000" dirty="0" smtClean="0">
                <a:ea typeface="ＭＳ Ｐゴシック" pitchFamily="-84" charset="-128"/>
                <a:cs typeface="ＭＳ Ｐゴシック" pitchFamily="-84" charset="-128"/>
              </a:rPr>
              <a:t>o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C within minutes</a:t>
            </a:r>
            <a:endParaRPr lang="en-US" sz="2800" b="1" dirty="0"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Nose of cool air can trigger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thunderstorms</a:t>
            </a:r>
            <a:endParaRPr lang="en-US" sz="28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7432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20763"/>
          </a:xfrm>
        </p:spPr>
        <p:txBody>
          <a:bodyPr/>
          <a:lstStyle/>
          <a:p>
            <a:r>
              <a:rPr lang="en-US" sz="3200" b="1">
                <a:ea typeface="ＭＳ Ｐゴシック" pitchFamily="-84" charset="-128"/>
                <a:cs typeface="ＭＳ Ｐゴシック" pitchFamily="-84" charset="-128"/>
              </a:rPr>
              <a:t>Florida Peninsula</a:t>
            </a:r>
          </a:p>
        </p:txBody>
      </p:sp>
      <p:pic>
        <p:nvPicPr>
          <p:cNvPr id="77827" name="Picture 1027" descr="sb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667"/>
          <a:stretch>
            <a:fillRect/>
          </a:stretch>
        </p:blipFill>
        <p:spPr bwMode="auto">
          <a:xfrm>
            <a:off x="1337733" y="1219200"/>
            <a:ext cx="64770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Text Box 1028"/>
          <p:cNvSpPr txBox="1">
            <a:spLocks noChangeArrowheads="1"/>
          </p:cNvSpPr>
          <p:nvPr/>
        </p:nvSpPr>
        <p:spPr bwMode="auto">
          <a:xfrm>
            <a:off x="304800" y="5715000"/>
            <a:ext cx="8610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 dirty="0">
                <a:latin typeface="Calibri"/>
                <a:cs typeface="Calibri"/>
              </a:rPr>
              <a:t>Sea breeze </a:t>
            </a:r>
            <a:r>
              <a:rPr lang="en-US" sz="2000" b="1" dirty="0" smtClean="0">
                <a:latin typeface="Calibri"/>
                <a:cs typeface="Calibri"/>
              </a:rPr>
              <a:t>brings cool, stable air inland that suppresses thunderstorm activity. Note evidence of easterly sea breeze along eastern shoreline of FL and a line of thunderstorms along its nose. </a:t>
            </a:r>
            <a:r>
              <a:rPr lang="en-US" sz="2000" b="1" dirty="0">
                <a:latin typeface="Calibri"/>
                <a:cs typeface="Calibri"/>
              </a:rPr>
              <a:t>(FL Dept. of Forestry).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6352822" y="4730045"/>
            <a:ext cx="381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H="1">
            <a:off x="6477000" y="5181600"/>
            <a:ext cx="381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296378" y="4267200"/>
            <a:ext cx="381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2757312" y="3962400"/>
            <a:ext cx="381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3500001"/>
            </a:camera>
            <a:lightRig rig="threePt" dir="t"/>
          </a:scene3d>
        </p:spPr>
      </p:cxnSp>
      <p:cxnSp>
        <p:nvCxnSpPr>
          <p:cNvPr id="10" name="Straight Arrow Connector 9"/>
          <p:cNvCxnSpPr/>
          <p:nvPr/>
        </p:nvCxnSpPr>
        <p:spPr bwMode="auto">
          <a:xfrm flipH="1">
            <a:off x="3028244" y="4114800"/>
            <a:ext cx="381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3500001"/>
            </a:camera>
            <a:lightRig rig="threePt" dir="t"/>
          </a:scene3d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2466622" y="3829756"/>
            <a:ext cx="381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3500001"/>
            </a:camera>
            <a:lightRig rig="threePt" dir="t"/>
          </a:scene3d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682067" y="4205111"/>
            <a:ext cx="381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3500001"/>
            </a:camera>
            <a:lightRig rig="threePt" dir="t"/>
          </a:scene3d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4967111" y="4433711"/>
            <a:ext cx="381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3500001"/>
            </a:camera>
            <a:lightRig rig="threePt" dir="t"/>
          </a:scene3d>
        </p:spPr>
      </p:cxnSp>
      <p:sp>
        <p:nvSpPr>
          <p:cNvPr id="2" name="Rectangle 1"/>
          <p:cNvSpPr/>
          <p:nvPr/>
        </p:nvSpPr>
        <p:spPr>
          <a:xfrm>
            <a:off x="4876800" y="1524000"/>
            <a:ext cx="2890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dirty="0">
                <a:ea typeface="ＭＳ Ｐゴシック" pitchFamily="-84" charset="-128"/>
                <a:cs typeface="ＭＳ Ｐゴシック" pitchFamily="-84" charset="-128"/>
                <a:hlinkClick r:id="rId6"/>
              </a:rPr>
              <a:t>Florida Satellite Loop</a:t>
            </a:r>
            <a:endParaRPr lang="en-US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96"/>
    </mc:Choice>
    <mc:Fallback xmlns="">
      <p:transition xmlns:p14="http://schemas.microsoft.com/office/powerpoint/2010/main" spd="slow" advTm="53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Mountain-Valley Breeze</a:t>
            </a: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6934200" y="4038600"/>
            <a:ext cx="1697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/>
              <a:t>Ahrens,</a:t>
            </a:r>
            <a:r>
              <a:rPr lang="en-US" sz="1400" b="1" dirty="0" smtClean="0"/>
              <a:t> 6</a:t>
            </a:r>
            <a:r>
              <a:rPr lang="en-US" sz="1400" b="1" baseline="30000" dirty="0" smtClean="0"/>
              <a:t>th</a:t>
            </a:r>
            <a:r>
              <a:rPr lang="en-US" sz="1400" b="1" dirty="0" smtClean="0"/>
              <a:t> ed.</a:t>
            </a:r>
            <a:endParaRPr lang="en-US" sz="1400" b="1" dirty="0"/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304800" y="1689100"/>
            <a:ext cx="18430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 warms slopes Density decreases       Air rises</a:t>
            </a:r>
          </a:p>
        </p:txBody>
      </p:sp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6996112" y="1765300"/>
            <a:ext cx="18430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 loss cools slopes Density increases Air drains</a:t>
            </a:r>
          </a:p>
        </p:txBody>
      </p:sp>
      <p:sp>
        <p:nvSpPr>
          <p:cNvPr id="90123" name="Text Box 41"/>
          <p:cNvSpPr txBox="1">
            <a:spLocks noChangeArrowheads="1"/>
          </p:cNvSpPr>
          <p:nvPr/>
        </p:nvSpPr>
        <p:spPr bwMode="auto">
          <a:xfrm>
            <a:off x="381000" y="4572000"/>
            <a:ext cx="42068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 dirty="0">
                <a:solidFill>
                  <a:srgbClr val="000000"/>
                </a:solidFill>
                <a:latin typeface="Calibri"/>
                <a:cs typeface="Calibri"/>
              </a:rPr>
              <a:t>Air 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  <a:cs typeface="Calibri"/>
              </a:rPr>
              <a:t>is heated along the </a:t>
            </a:r>
            <a:r>
              <a:rPr lang="en-US" sz="2000" b="1" dirty="0">
                <a:solidFill>
                  <a:srgbClr val="000000"/>
                </a:solidFill>
                <a:latin typeface="Calibri"/>
                <a:cs typeface="Calibri"/>
              </a:rPr>
              <a:t>mountain 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  <a:cs typeface="Calibri"/>
              </a:rPr>
              <a:t>slopes during sunny days</a:t>
            </a:r>
            <a:endParaRPr lang="en-US" sz="20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20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1" hangingPunct="1"/>
            <a:r>
              <a:rPr lang="en-US" sz="2000" b="1" dirty="0">
                <a:solidFill>
                  <a:srgbClr val="000000"/>
                </a:solidFill>
                <a:latin typeface="Calibri"/>
                <a:cs typeface="Calibri"/>
              </a:rPr>
              <a:t>Warmed air is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  <a:cs typeface="Calibri"/>
              </a:rPr>
              <a:t> less </a:t>
            </a:r>
            <a:r>
              <a:rPr lang="en-US" sz="2000" b="1" dirty="0">
                <a:solidFill>
                  <a:srgbClr val="000000"/>
                </a:solidFill>
                <a:latin typeface="Calibri"/>
                <a:cs typeface="Calibri"/>
              </a:rPr>
              <a:t>dense than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  <a:cs typeface="Calibri"/>
              </a:rPr>
              <a:t> neighboring </a:t>
            </a:r>
            <a:r>
              <a:rPr lang="en-US" sz="2000" b="1" dirty="0">
                <a:solidFill>
                  <a:srgbClr val="000000"/>
                </a:solidFill>
                <a:latin typeface="Calibri"/>
                <a:cs typeface="Calibri"/>
              </a:rPr>
              <a:t>air above the valley</a:t>
            </a:r>
            <a:r>
              <a:rPr lang="en-US" sz="2000" b="1" dirty="0">
                <a:solidFill>
                  <a:srgbClr val="FFCC00"/>
                </a:solidFill>
                <a:latin typeface="Calibri"/>
                <a:cs typeface="Calibri"/>
              </a:rPr>
              <a:t>.</a:t>
            </a:r>
          </a:p>
          <a:p>
            <a:pPr eaLnBrk="1" hangingPunct="1">
              <a:lnSpc>
                <a:spcPct val="30000"/>
              </a:lnSpc>
            </a:pPr>
            <a:endParaRPr lang="en-US" sz="2000" b="1" dirty="0">
              <a:solidFill>
                <a:srgbClr val="FFCC00"/>
              </a:solidFill>
              <a:latin typeface="Calibri"/>
              <a:cs typeface="Calibri"/>
            </a:endParaRPr>
          </a:p>
          <a:p>
            <a:pPr algn="ctr" eaLnBrk="1" hangingPunct="1"/>
            <a:r>
              <a:rPr lang="en-US" sz="2000" b="1" dirty="0">
                <a:solidFill>
                  <a:srgbClr val="FF0000"/>
                </a:solidFill>
                <a:latin typeface="Calibri"/>
                <a:cs typeface="Calibri"/>
              </a:rPr>
              <a:t>Upslope flow</a:t>
            </a:r>
          </a:p>
        </p:txBody>
      </p:sp>
      <p:sp>
        <p:nvSpPr>
          <p:cNvPr id="90124" name="Rectangle 42"/>
          <p:cNvSpPr>
            <a:spLocks noChangeArrowheads="1"/>
          </p:cNvSpPr>
          <p:nvPr/>
        </p:nvSpPr>
        <p:spPr bwMode="auto">
          <a:xfrm>
            <a:off x="4648200" y="4572000"/>
            <a:ext cx="419100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 dirty="0">
                <a:solidFill>
                  <a:srgbClr val="000000"/>
                </a:solidFill>
                <a:latin typeface="Arial" pitchFamily="-84" charset="0"/>
              </a:rPr>
              <a:t>Air is cooled along </a:t>
            </a:r>
            <a:r>
              <a:rPr lang="en-US" sz="2000" b="1" dirty="0" smtClean="0">
                <a:solidFill>
                  <a:srgbClr val="000000"/>
                </a:solidFill>
                <a:latin typeface="Arial" pitchFamily="-84" charset="0"/>
              </a:rPr>
              <a:t>the mountain slopes during the night</a:t>
            </a:r>
            <a:endParaRPr lang="en-US" sz="2000" b="1" dirty="0">
              <a:solidFill>
                <a:srgbClr val="000000"/>
              </a:solidFill>
              <a:latin typeface="Arial" pitchFamily="-84" charset="0"/>
            </a:endParaRPr>
          </a:p>
          <a:p>
            <a:pPr eaLnBrk="1" hangingPunct="1">
              <a:lnSpc>
                <a:spcPct val="70000"/>
              </a:lnSpc>
            </a:pPr>
            <a:endParaRPr lang="en-US" sz="2000" b="1" dirty="0">
              <a:solidFill>
                <a:srgbClr val="000000"/>
              </a:solidFill>
              <a:latin typeface="Arial" pitchFamily="-84" charset="0"/>
            </a:endParaRPr>
          </a:p>
          <a:p>
            <a:pPr eaLnBrk="1" hangingPunct="1"/>
            <a:r>
              <a:rPr lang="en-US" sz="2000" b="1" dirty="0">
                <a:solidFill>
                  <a:srgbClr val="000000"/>
                </a:solidFill>
                <a:latin typeface="Arial" pitchFamily="-84" charset="0"/>
              </a:rPr>
              <a:t>Cooled air </a:t>
            </a:r>
            <a:r>
              <a:rPr lang="en-US" sz="2000" b="1" dirty="0" smtClean="0">
                <a:solidFill>
                  <a:srgbClr val="000000"/>
                </a:solidFill>
                <a:latin typeface="Arial" pitchFamily="-84" charset="0"/>
              </a:rPr>
              <a:t>is more dense </a:t>
            </a:r>
            <a:r>
              <a:rPr lang="en-US" sz="2000" b="1" dirty="0">
                <a:solidFill>
                  <a:srgbClr val="000000"/>
                </a:solidFill>
                <a:latin typeface="Arial" pitchFamily="-84" charset="0"/>
              </a:rPr>
              <a:t>than</a:t>
            </a:r>
            <a:r>
              <a:rPr lang="en-US" sz="2000" b="1" dirty="0" smtClean="0">
                <a:solidFill>
                  <a:srgbClr val="000000"/>
                </a:solidFill>
                <a:latin typeface="Arial" pitchFamily="-84" charset="0"/>
              </a:rPr>
              <a:t> neighboring air </a:t>
            </a:r>
            <a:r>
              <a:rPr lang="en-US" sz="2000" b="1" dirty="0">
                <a:solidFill>
                  <a:srgbClr val="000000"/>
                </a:solidFill>
                <a:latin typeface="Arial" pitchFamily="-84" charset="0"/>
              </a:rPr>
              <a:t>above the valley.</a:t>
            </a:r>
          </a:p>
          <a:p>
            <a:pPr eaLnBrk="1" hangingPunct="1">
              <a:lnSpc>
                <a:spcPct val="40000"/>
              </a:lnSpc>
            </a:pPr>
            <a:endParaRPr lang="en-US" sz="2000" b="1" dirty="0">
              <a:solidFill>
                <a:srgbClr val="FFCC00"/>
              </a:solidFill>
              <a:latin typeface="Arial" pitchFamily="-84" charset="0"/>
            </a:endParaRPr>
          </a:p>
          <a:p>
            <a:pPr algn="ctr" eaLnBrk="1" hangingPunct="1"/>
            <a:r>
              <a:rPr lang="en-US" sz="2000" b="1" dirty="0" err="1">
                <a:solidFill>
                  <a:srgbClr val="FF0000"/>
                </a:solidFill>
                <a:latin typeface="Arial" pitchFamily="-84" charset="0"/>
              </a:rPr>
              <a:t>Downslope</a:t>
            </a:r>
            <a:r>
              <a:rPr lang="en-US" sz="2000" b="1" dirty="0">
                <a:solidFill>
                  <a:srgbClr val="FF0000"/>
                </a:solidFill>
                <a:latin typeface="Arial" pitchFamily="-84" charset="0"/>
              </a:rPr>
              <a:t> flow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5467" y="1507744"/>
            <a:ext cx="8932333" cy="3064256"/>
            <a:chOff x="135467" y="1507744"/>
            <a:chExt cx="8932333" cy="3064256"/>
          </a:xfrm>
        </p:grpSpPr>
        <p:pic>
          <p:nvPicPr>
            <p:cNvPr id="39" name="Picture 38"/>
            <p:cNvPicPr>
              <a:picLocks/>
            </p:cNvPicPr>
            <p:nvPr/>
          </p:nvPicPr>
          <p:blipFill>
            <a:blip r:embed="rId6"/>
            <a:srcRect b="7200"/>
            <a:stretch>
              <a:fillRect/>
            </a:stretch>
          </p:blipFill>
          <p:spPr>
            <a:xfrm>
              <a:off x="135467" y="1507744"/>
              <a:ext cx="8890000" cy="3064256"/>
            </a:xfrm>
            <a:prstGeom prst="rect">
              <a:avLst/>
            </a:prstGeom>
          </p:spPr>
        </p:pic>
        <p:grpSp>
          <p:nvGrpSpPr>
            <p:cNvPr id="44" name="Group 43"/>
            <p:cNvGrpSpPr/>
            <p:nvPr/>
          </p:nvGrpSpPr>
          <p:grpSpPr>
            <a:xfrm>
              <a:off x="182562" y="2819398"/>
              <a:ext cx="8885238" cy="397260"/>
              <a:chOff x="411163" y="2986089"/>
              <a:chExt cx="8474075" cy="284301"/>
            </a:xfrm>
          </p:grpSpPr>
          <p:sp>
            <p:nvSpPr>
              <p:cNvPr id="90120" name="Line 34"/>
              <p:cNvSpPr>
                <a:spLocks noChangeShapeType="1"/>
              </p:cNvSpPr>
              <p:nvPr/>
            </p:nvSpPr>
            <p:spPr bwMode="auto">
              <a:xfrm rot="21540000">
                <a:off x="527551" y="3229515"/>
                <a:ext cx="3706367" cy="4087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21" name="Text Box 35"/>
              <p:cNvSpPr txBox="1">
                <a:spLocks noChangeArrowheads="1"/>
              </p:cNvSpPr>
              <p:nvPr/>
            </p:nvSpPr>
            <p:spPr bwMode="auto">
              <a:xfrm>
                <a:off x="7246938" y="2986089"/>
                <a:ext cx="1638300" cy="220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/>
                  <a:t>constant height</a:t>
                </a:r>
              </a:p>
            </p:txBody>
          </p:sp>
          <p:sp>
            <p:nvSpPr>
              <p:cNvPr id="90122" name="Line 36"/>
              <p:cNvSpPr>
                <a:spLocks noChangeShapeType="1"/>
              </p:cNvSpPr>
              <p:nvPr/>
            </p:nvSpPr>
            <p:spPr bwMode="auto">
              <a:xfrm flipV="1">
                <a:off x="4933934" y="3204217"/>
                <a:ext cx="3706367" cy="4462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25" name="Text Box 35"/>
              <p:cNvSpPr txBox="1">
                <a:spLocks noChangeArrowheads="1"/>
              </p:cNvSpPr>
              <p:nvPr/>
            </p:nvSpPr>
            <p:spPr bwMode="auto">
              <a:xfrm>
                <a:off x="411163" y="3033714"/>
                <a:ext cx="1638300" cy="220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 dirty="0"/>
                  <a:t>constant height</a:t>
                </a: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6048022" y="2602468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COLDER</a:t>
              </a:r>
              <a:endParaRPr lang="en-US" sz="1800" b="1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524000" y="25908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WARMER</a:t>
              </a:r>
              <a:endParaRPr lang="en-US" sz="18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71207" y="1524000"/>
            <a:ext cx="4378326" cy="2833790"/>
            <a:chOff x="2471207" y="1523999"/>
            <a:chExt cx="4378326" cy="2816858"/>
          </a:xfrm>
        </p:grpSpPr>
        <p:grpSp>
          <p:nvGrpSpPr>
            <p:cNvPr id="42" name="Group 41"/>
            <p:cNvGrpSpPr/>
            <p:nvPr/>
          </p:nvGrpSpPr>
          <p:grpSpPr>
            <a:xfrm>
              <a:off x="2471207" y="1523999"/>
              <a:ext cx="4378326" cy="2816858"/>
              <a:chOff x="2403475" y="1523999"/>
              <a:chExt cx="4378326" cy="2816858"/>
            </a:xfrm>
          </p:grpSpPr>
          <p:sp>
            <p:nvSpPr>
              <p:cNvPr id="90126" name="Rectangle 8"/>
              <p:cNvSpPr>
                <a:spLocks noChangeAspect="1" noChangeArrowheads="1"/>
              </p:cNvSpPr>
              <p:nvPr/>
            </p:nvSpPr>
            <p:spPr bwMode="auto">
              <a:xfrm>
                <a:off x="2554288" y="1523999"/>
                <a:ext cx="3975100" cy="2810933"/>
              </a:xfrm>
              <a:prstGeom prst="rect">
                <a:avLst/>
              </a:prstGeom>
              <a:gradFill rotWithShape="0">
                <a:gsLst>
                  <a:gs pos="0">
                    <a:srgbClr val="FF9933"/>
                  </a:gs>
                  <a:gs pos="100000">
                    <a:srgbClr val="0066FF"/>
                  </a:gs>
                </a:gsLst>
                <a:lin ang="0" scaled="1"/>
              </a:gra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27" name="Freeform 9"/>
              <p:cNvSpPr>
                <a:spLocks noChangeAspect="1"/>
              </p:cNvSpPr>
              <p:nvPr/>
            </p:nvSpPr>
            <p:spPr bwMode="auto">
              <a:xfrm>
                <a:off x="2794000" y="1811462"/>
                <a:ext cx="1420813" cy="2266993"/>
              </a:xfrm>
              <a:custGeom>
                <a:avLst/>
                <a:gdLst>
                  <a:gd name="T0" fmla="*/ 895 w 895"/>
                  <a:gd name="T1" fmla="*/ 1300 h 1317"/>
                  <a:gd name="T2" fmla="*/ 515 w 895"/>
                  <a:gd name="T3" fmla="*/ 1200 h 1317"/>
                  <a:gd name="T4" fmla="*/ 53 w 895"/>
                  <a:gd name="T5" fmla="*/ 601 h 1317"/>
                  <a:gd name="T6" fmla="*/ 197 w 895"/>
                  <a:gd name="T7" fmla="*/ 113 h 1317"/>
                  <a:gd name="T8" fmla="*/ 863 w 895"/>
                  <a:gd name="T9" fmla="*/ 0 h 1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5"/>
                  <a:gd name="T16" fmla="*/ 0 h 1317"/>
                  <a:gd name="T17" fmla="*/ 895 w 895"/>
                  <a:gd name="T18" fmla="*/ 1317 h 1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5" h="1317">
                    <a:moveTo>
                      <a:pt x="895" y="1300"/>
                    </a:moveTo>
                    <a:cubicBezTo>
                      <a:pt x="755" y="1305"/>
                      <a:pt x="655" y="1317"/>
                      <a:pt x="515" y="1200"/>
                    </a:cubicBezTo>
                    <a:cubicBezTo>
                      <a:pt x="375" y="1083"/>
                      <a:pt x="106" y="782"/>
                      <a:pt x="53" y="601"/>
                    </a:cubicBezTo>
                    <a:cubicBezTo>
                      <a:pt x="0" y="420"/>
                      <a:pt x="62" y="213"/>
                      <a:pt x="197" y="113"/>
                    </a:cubicBezTo>
                    <a:cubicBezTo>
                      <a:pt x="332" y="13"/>
                      <a:pt x="724" y="24"/>
                      <a:pt x="863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28" name="Text Box 10"/>
              <p:cNvSpPr txBox="1">
                <a:spLocks noChangeAspect="1" noChangeArrowheads="1"/>
              </p:cNvSpPr>
              <p:nvPr/>
            </p:nvSpPr>
            <p:spPr bwMode="auto">
              <a:xfrm>
                <a:off x="2403475" y="2728930"/>
                <a:ext cx="955675" cy="430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 sz="2000"/>
              </a:p>
            </p:txBody>
          </p:sp>
          <p:sp>
            <p:nvSpPr>
              <p:cNvPr id="90129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5824538" y="2728930"/>
                <a:ext cx="957263" cy="430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 sz="2000"/>
              </a:p>
            </p:txBody>
          </p:sp>
          <p:sp>
            <p:nvSpPr>
              <p:cNvPr id="69644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3095625" y="2513765"/>
                <a:ext cx="95567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20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</a:rPr>
                  <a:t>Rising</a:t>
                </a:r>
                <a:endParaRPr lang="en-US" sz="2000" dirty="0">
                  <a:latin typeface="Times New Roman" charset="0"/>
                </a:endParaRPr>
              </a:p>
            </p:txBody>
          </p:sp>
          <p:sp>
            <p:nvSpPr>
              <p:cNvPr id="69645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4870450" y="2513765"/>
                <a:ext cx="105251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20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charset="0"/>
                  </a:rPr>
                  <a:t>Sinking</a:t>
                </a:r>
                <a:endParaRPr lang="en-US" sz="2000" dirty="0">
                  <a:latin typeface="Times New Roman" charset="0"/>
                </a:endParaRPr>
              </a:p>
            </p:txBody>
          </p:sp>
          <p:sp>
            <p:nvSpPr>
              <p:cNvPr id="90132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2605088" y="1582524"/>
                <a:ext cx="65405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b="1"/>
                  <a:t>DIV</a:t>
                </a:r>
                <a:endParaRPr lang="en-US" sz="2000"/>
              </a:p>
            </p:txBody>
          </p:sp>
          <p:sp>
            <p:nvSpPr>
              <p:cNvPr id="90133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5710238" y="1582524"/>
                <a:ext cx="76835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b="1"/>
                  <a:t>CON</a:t>
                </a:r>
                <a:endParaRPr lang="en-US" sz="2000"/>
              </a:p>
            </p:txBody>
          </p:sp>
          <p:sp>
            <p:nvSpPr>
              <p:cNvPr id="90134" name="Text Box 16"/>
              <p:cNvSpPr txBox="1">
                <a:spLocks noChangeAspect="1" noChangeArrowheads="1"/>
              </p:cNvSpPr>
              <p:nvPr/>
            </p:nvSpPr>
            <p:spPr bwMode="auto">
              <a:xfrm>
                <a:off x="5826125" y="3940747"/>
                <a:ext cx="80327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FF0000"/>
                    </a:solidFill>
                  </a:rPr>
                  <a:t>Heat</a:t>
                </a:r>
                <a:endParaRPr lang="en-US" sz="2000" dirty="0"/>
              </a:p>
            </p:txBody>
          </p:sp>
          <p:sp>
            <p:nvSpPr>
              <p:cNvPr id="90135" name="Text Box 17"/>
              <p:cNvSpPr txBox="1">
                <a:spLocks noChangeAspect="1" noChangeArrowheads="1"/>
              </p:cNvSpPr>
              <p:nvPr/>
            </p:nvSpPr>
            <p:spPr bwMode="auto">
              <a:xfrm>
                <a:off x="2470150" y="3875335"/>
                <a:ext cx="80645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FF0000"/>
                    </a:solidFill>
                  </a:rPr>
                  <a:t>Heat</a:t>
                </a:r>
                <a:endParaRPr lang="en-US" sz="2000" dirty="0"/>
              </a:p>
            </p:txBody>
          </p:sp>
          <p:sp>
            <p:nvSpPr>
              <p:cNvPr id="90136" name="AutoShape 18"/>
              <p:cNvSpPr>
                <a:spLocks noChangeAspect="1" noChangeArrowheads="1"/>
              </p:cNvSpPr>
              <p:nvPr/>
            </p:nvSpPr>
            <p:spPr bwMode="auto">
              <a:xfrm flipH="1">
                <a:off x="5242454" y="3077257"/>
                <a:ext cx="1258094" cy="1247965"/>
              </a:xfrm>
              <a:prstGeom prst="rtTriangle">
                <a:avLst/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37" name="AutoShape 19"/>
              <p:cNvSpPr>
                <a:spLocks noChangeAspect="1" noChangeArrowheads="1"/>
              </p:cNvSpPr>
              <p:nvPr/>
            </p:nvSpPr>
            <p:spPr bwMode="auto">
              <a:xfrm>
                <a:off x="2566987" y="3085723"/>
                <a:ext cx="1258094" cy="1247965"/>
              </a:xfrm>
              <a:prstGeom prst="rtTriangle">
                <a:avLst/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3" name="Group 20"/>
              <p:cNvGrpSpPr>
                <a:grpSpLocks/>
              </p:cNvGrpSpPr>
              <p:nvPr/>
            </p:nvGrpSpPr>
            <p:grpSpPr bwMode="auto">
              <a:xfrm rot="18795901">
                <a:off x="2876873" y="3306414"/>
                <a:ext cx="517433" cy="906463"/>
                <a:chOff x="478" y="1970"/>
                <a:chExt cx="721" cy="866"/>
              </a:xfrm>
            </p:grpSpPr>
            <p:sp>
              <p:nvSpPr>
                <p:cNvPr id="90147" name="Line 2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79" y="1970"/>
                  <a:ext cx="72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48" name="Line 2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79" y="2258"/>
                  <a:ext cx="72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49" name="Line 2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79" y="2547"/>
                  <a:ext cx="72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50" name="Line 2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78" y="2836"/>
                  <a:ext cx="72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90139" name="Text Box 25"/>
              <p:cNvSpPr txBox="1">
                <a:spLocks noChangeAspect="1" noChangeArrowheads="1"/>
              </p:cNvSpPr>
              <p:nvPr/>
            </p:nvSpPr>
            <p:spPr bwMode="auto">
              <a:xfrm>
                <a:off x="3657600" y="3562290"/>
                <a:ext cx="81915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b="1" dirty="0"/>
                  <a:t>CON</a:t>
                </a:r>
                <a:endParaRPr lang="en-US" sz="2000" dirty="0"/>
              </a:p>
            </p:txBody>
          </p:sp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 rot="13633237">
                <a:off x="5705657" y="3342335"/>
                <a:ext cx="516399" cy="906463"/>
                <a:chOff x="480" y="1968"/>
                <a:chExt cx="720" cy="864"/>
              </a:xfrm>
            </p:grpSpPr>
            <p:sp>
              <p:nvSpPr>
                <p:cNvPr id="90143" name="Line 2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0" y="1968"/>
                  <a:ext cx="72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44" name="Line 2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0" y="2256"/>
                  <a:ext cx="72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45" name="Line 2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0" y="2544"/>
                  <a:ext cx="72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46" name="Line 3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0" y="2832"/>
                  <a:ext cx="720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90141" name="Text Box 31"/>
              <p:cNvSpPr txBox="1">
                <a:spLocks noChangeAspect="1" noChangeArrowheads="1"/>
              </p:cNvSpPr>
              <p:nvPr/>
            </p:nvSpPr>
            <p:spPr bwMode="auto">
              <a:xfrm>
                <a:off x="4756150" y="3562290"/>
                <a:ext cx="65405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b="1" dirty="0"/>
                  <a:t>DIV</a:t>
                </a:r>
                <a:endParaRPr lang="en-US" sz="2000" dirty="0"/>
              </a:p>
            </p:txBody>
          </p:sp>
          <p:sp>
            <p:nvSpPr>
              <p:cNvPr id="90142" name="Freeform 32"/>
              <p:cNvSpPr>
                <a:spLocks noChangeAspect="1"/>
              </p:cNvSpPr>
              <p:nvPr/>
            </p:nvSpPr>
            <p:spPr bwMode="auto">
              <a:xfrm flipH="1">
                <a:off x="4826000" y="1811462"/>
                <a:ext cx="1420813" cy="2266993"/>
              </a:xfrm>
              <a:custGeom>
                <a:avLst/>
                <a:gdLst>
                  <a:gd name="T0" fmla="*/ 895 w 895"/>
                  <a:gd name="T1" fmla="*/ 1300 h 1317"/>
                  <a:gd name="T2" fmla="*/ 515 w 895"/>
                  <a:gd name="T3" fmla="*/ 1200 h 1317"/>
                  <a:gd name="T4" fmla="*/ 53 w 895"/>
                  <a:gd name="T5" fmla="*/ 601 h 1317"/>
                  <a:gd name="T6" fmla="*/ 197 w 895"/>
                  <a:gd name="T7" fmla="*/ 113 h 1317"/>
                  <a:gd name="T8" fmla="*/ 863 w 895"/>
                  <a:gd name="T9" fmla="*/ 0 h 1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5"/>
                  <a:gd name="T16" fmla="*/ 0 h 1317"/>
                  <a:gd name="T17" fmla="*/ 895 w 895"/>
                  <a:gd name="T18" fmla="*/ 1317 h 1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5" h="1317">
                    <a:moveTo>
                      <a:pt x="895" y="1300"/>
                    </a:moveTo>
                    <a:cubicBezTo>
                      <a:pt x="755" y="1305"/>
                      <a:pt x="655" y="1317"/>
                      <a:pt x="515" y="1200"/>
                    </a:cubicBezTo>
                    <a:cubicBezTo>
                      <a:pt x="375" y="1083"/>
                      <a:pt x="106" y="782"/>
                      <a:pt x="53" y="601"/>
                    </a:cubicBezTo>
                    <a:cubicBezTo>
                      <a:pt x="0" y="420"/>
                      <a:pt x="62" y="213"/>
                      <a:pt x="197" y="113"/>
                    </a:cubicBezTo>
                    <a:cubicBezTo>
                      <a:pt x="332" y="13"/>
                      <a:pt x="724" y="24"/>
                      <a:pt x="863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arrow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7" name="Straight Connector 6"/>
            <p:cNvCxnSpPr>
              <a:stCxn id="90126" idx="0"/>
              <a:endCxn id="90126" idx="2"/>
            </p:cNvCxnSpPr>
            <p:nvPr/>
          </p:nvCxnSpPr>
          <p:spPr bwMode="auto">
            <a:xfrm>
              <a:off x="4609570" y="1523999"/>
              <a:ext cx="0" cy="2810933"/>
            </a:xfrm>
            <a:prstGeom prst="line">
              <a:avLst/>
            </a:prstGeom>
            <a:solidFill>
              <a:schemeClr val="accent1"/>
            </a:solidFill>
            <a:ln w="1143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574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844"/>
    </mc:Choice>
    <mc:Fallback xmlns="">
      <p:transition xmlns:p14="http://schemas.microsoft.com/office/powerpoint/2010/main" spd="slow" advTm="152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50989" y="228600"/>
            <a:ext cx="2973211" cy="6477000"/>
            <a:chOff x="1751189" y="182563"/>
            <a:chExt cx="2973211" cy="6477000"/>
          </a:xfrm>
        </p:grpSpPr>
        <p:pic>
          <p:nvPicPr>
            <p:cNvPr id="14" name="Picture 1042" descr="1000rose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87878" y="3417888"/>
              <a:ext cx="2926080" cy="324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043" descr="1015rose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781175" y="182563"/>
              <a:ext cx="2943225" cy="326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1047"/>
            <p:cNvSpPr txBox="1">
              <a:spLocks noChangeArrowheads="1"/>
            </p:cNvSpPr>
            <p:nvPr/>
          </p:nvSpPr>
          <p:spPr bwMode="auto">
            <a:xfrm>
              <a:off x="1751189" y="3840163"/>
              <a:ext cx="825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PM</a:t>
              </a:r>
            </a:p>
          </p:txBody>
        </p:sp>
        <p:sp>
          <p:nvSpPr>
            <p:cNvPr id="17" name="Text Box 1048"/>
            <p:cNvSpPr txBox="1">
              <a:spLocks noChangeArrowheads="1"/>
            </p:cNvSpPr>
            <p:nvPr/>
          </p:nvSpPr>
          <p:spPr bwMode="auto">
            <a:xfrm>
              <a:off x="1765300" y="520700"/>
              <a:ext cx="825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AM</a:t>
              </a:r>
            </a:p>
          </p:txBody>
        </p:sp>
        <p:sp>
          <p:nvSpPr>
            <p:cNvPr id="18" name="Text Box 1049"/>
            <p:cNvSpPr txBox="1">
              <a:spLocks noChangeArrowheads="1"/>
            </p:cNvSpPr>
            <p:nvPr/>
          </p:nvSpPr>
          <p:spPr bwMode="auto">
            <a:xfrm>
              <a:off x="3873500" y="520700"/>
              <a:ext cx="825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0000"/>
                  </a:solidFill>
                </a:rPr>
                <a:t>TUS</a:t>
              </a:r>
            </a:p>
          </p:txBody>
        </p:sp>
        <p:sp>
          <p:nvSpPr>
            <p:cNvPr id="19" name="Text Box 1050"/>
            <p:cNvSpPr txBox="1">
              <a:spLocks noChangeArrowheads="1"/>
            </p:cNvSpPr>
            <p:nvPr/>
          </p:nvSpPr>
          <p:spPr bwMode="auto">
            <a:xfrm>
              <a:off x="3732389" y="3840163"/>
              <a:ext cx="825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TUS</a:t>
              </a:r>
            </a:p>
          </p:txBody>
        </p:sp>
      </p:grp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0" y="0"/>
            <a:ext cx="48006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Topography near Tucson</a:t>
            </a:r>
          </a:p>
        </p:txBody>
      </p:sp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5449712" y="3496113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Zapf Dingbats"/>
                <a:ea typeface="Zapf Dingbats"/>
                <a:cs typeface="Zapf Dingbats"/>
                <a:sym typeface="Zapf Dingbats"/>
              </a:rPr>
              <a:t>★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98312" name="Text Box 8"/>
          <p:cNvSpPr txBox="1">
            <a:spLocks noChangeArrowheads="1"/>
          </p:cNvSpPr>
          <p:nvPr/>
        </p:nvSpPr>
        <p:spPr bwMode="auto">
          <a:xfrm>
            <a:off x="6324600" y="1143000"/>
            <a:ext cx="25908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We’re surrounded by mountains on three </a:t>
            </a:r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sides and sloping plain from NW to SE, </a:t>
            </a:r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so mountain valley circulations play a BIG role in our weather—especially during the monsoon!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220156" y="1138543"/>
            <a:ext cx="5715000" cy="5490857"/>
            <a:chOff x="3220156" y="809921"/>
            <a:chExt cx="5715000" cy="54908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20156" y="809921"/>
              <a:ext cx="5715000" cy="5269066"/>
            </a:xfrm>
            <a:prstGeom prst="rect">
              <a:avLst/>
            </a:prstGeom>
          </p:spPr>
        </p:pic>
        <p:sp>
          <p:nvSpPr>
            <p:cNvPr id="140294" name="Text Box 6"/>
            <p:cNvSpPr txBox="1">
              <a:spLocks noChangeArrowheads="1"/>
            </p:cNvSpPr>
            <p:nvPr/>
          </p:nvSpPr>
          <p:spPr bwMode="auto">
            <a:xfrm>
              <a:off x="5277556" y="3110114"/>
              <a:ext cx="174228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>
                <a:defRPr/>
              </a:pPr>
              <a:r>
                <a:rPr lang="en-US" sz="1600" b="1" dirty="0">
                  <a:solidFill>
                    <a:srgbClr val="00009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CATALINA </a:t>
              </a:r>
              <a:r>
                <a:rPr lang="en-US" sz="1600" b="1" dirty="0" smtClean="0">
                  <a:solidFill>
                    <a:srgbClr val="00009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MTS</a:t>
              </a:r>
              <a:r>
                <a:rPr lang="en-US" sz="1600" b="1" dirty="0">
                  <a:solidFill>
                    <a:srgbClr val="00009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.</a:t>
              </a:r>
            </a:p>
          </p:txBody>
        </p:sp>
        <p:sp>
          <p:nvSpPr>
            <p:cNvPr id="140295" name="Text Box 7"/>
            <p:cNvSpPr txBox="1">
              <a:spLocks noChangeArrowheads="1"/>
            </p:cNvSpPr>
            <p:nvPr/>
          </p:nvSpPr>
          <p:spPr bwMode="auto">
            <a:xfrm flipH="1">
              <a:off x="6039556" y="3628870"/>
              <a:ext cx="154110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>
                <a:defRPr/>
              </a:pPr>
              <a:r>
                <a:rPr lang="en-US" sz="1600" b="1" dirty="0">
                  <a:solidFill>
                    <a:srgbClr val="00009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RINCON </a:t>
              </a:r>
              <a:r>
                <a:rPr lang="en-US" sz="1600" b="1" dirty="0" smtClean="0">
                  <a:solidFill>
                    <a:srgbClr val="00009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MTS</a:t>
              </a:r>
              <a:r>
                <a:rPr lang="en-US" sz="1600" b="1" dirty="0">
                  <a:solidFill>
                    <a:srgbClr val="00009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.</a:t>
              </a:r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>
              <a:off x="6098823" y="4133935"/>
              <a:ext cx="914400" cy="914400"/>
            </a:xfrm>
            <a:prstGeom prst="line">
              <a:avLst/>
            </a:prstGeom>
            <a:noFill/>
            <a:ln w="114300" cmpd="dbl">
              <a:solidFill>
                <a:srgbClr val="C80000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4286956" y="2291024"/>
              <a:ext cx="914400" cy="990600"/>
            </a:xfrm>
            <a:prstGeom prst="line">
              <a:avLst/>
            </a:prstGeom>
            <a:noFill/>
            <a:ln w="114300" cmpd="dbl">
              <a:solidFill>
                <a:srgbClr val="C80000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6801556" y="4783538"/>
              <a:ext cx="16764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defRPr/>
              </a:pPr>
              <a:r>
                <a:rPr lang="en-US" sz="2000" b="1" dirty="0" smtClean="0">
                  <a:solidFill>
                    <a:srgbClr val="C8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/>
                  <a:ea typeface="Zapf Dingbats"/>
                  <a:cs typeface="Arial"/>
                  <a:sym typeface="Zapf Dingbats"/>
                </a:rPr>
                <a:t>Higher Elevations</a:t>
              </a:r>
            </a:p>
            <a:p>
              <a:pPr algn="ctr" eaLnBrk="1" hangingPunct="1">
                <a:defRPr/>
              </a:pPr>
              <a:r>
                <a:rPr lang="en-US" sz="2000" b="1" dirty="0" smtClean="0">
                  <a:solidFill>
                    <a:srgbClr val="C8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/>
                  <a:ea typeface="Zapf Dingbats"/>
                  <a:cs typeface="Arial"/>
                  <a:sym typeface="Zapf Dingbats"/>
                </a:rPr>
                <a:t>~4000’</a:t>
              </a:r>
              <a:endParaRPr lang="en-US" sz="2000" b="1" dirty="0">
                <a:solidFill>
                  <a:srgbClr val="C8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 rot="2918933" flipH="1">
              <a:off x="5225553" y="5167235"/>
              <a:ext cx="192853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>
                <a:defRPr/>
              </a:pPr>
              <a:r>
                <a:rPr lang="en-US" sz="1600" b="1" dirty="0" smtClean="0">
                  <a:solidFill>
                    <a:srgbClr val="00009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SANTA RITA MTS</a:t>
              </a:r>
              <a:endParaRPr lang="en-US" sz="1600" b="1" dirty="0">
                <a:solidFill>
                  <a:srgbClr val="00009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6234289" y="1245275"/>
            <a:ext cx="2590800" cy="2031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Tucson is situated in the Santa Cruz River Valley, which slopes from NW to SE,  </a:t>
            </a:r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so mountain valley </a:t>
            </a:r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circulations also </a:t>
            </a:r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play </a:t>
            </a:r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a role </a:t>
            </a:r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in </a:t>
            </a:r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our weather </a:t>
            </a:r>
            <a:endParaRPr lang="en-US" sz="1800" b="1" dirty="0">
              <a:solidFill>
                <a:srgbClr val="000000"/>
              </a:solidFill>
              <a:latin typeface="Arial" pitchFamily="-84" charset="0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3429000" y="1219200"/>
            <a:ext cx="1676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2000" b="1" dirty="0" smtClean="0">
                <a:solidFill>
                  <a:srgbClr val="C8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Zapf Dingbats"/>
                <a:cs typeface="Arial"/>
                <a:sym typeface="Zapf Dingbats"/>
              </a:rPr>
              <a:t>Lower Elevations</a:t>
            </a:r>
          </a:p>
          <a:p>
            <a:pPr algn="ctr" eaLnBrk="1" hangingPunct="1">
              <a:defRPr/>
            </a:pPr>
            <a:r>
              <a:rPr lang="en-US" sz="2000" b="1" dirty="0" smtClean="0">
                <a:solidFill>
                  <a:srgbClr val="C8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Zapf Dingbats"/>
                <a:cs typeface="Arial"/>
                <a:sym typeface="Zapf Dingbats"/>
              </a:rPr>
              <a:t>~1000’</a:t>
            </a:r>
            <a:endParaRPr lang="en-US" sz="2000" b="1" dirty="0">
              <a:solidFill>
                <a:srgbClr val="C8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4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925"/>
    </mc:Choice>
    <mc:Fallback xmlns="">
      <p:transition xmlns:p14="http://schemas.microsoft.com/office/powerpoint/2010/main" spd="slow" advTm="169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152400"/>
            <a:ext cx="7086600" cy="1143000"/>
          </a:xfrm>
          <a:noFill/>
        </p:spPr>
        <p:txBody>
          <a:bodyPr/>
          <a:lstStyle/>
          <a:p>
            <a: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Topography </a:t>
            </a:r>
            <a:r>
              <a:rPr lang="en-US" sz="32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near Phoenix</a:t>
            </a:r>
            <a:endParaRPr lang="en-US" sz="32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585216"/>
            <a:ext cx="9144000" cy="6304944"/>
            <a:chOff x="0" y="187608"/>
            <a:chExt cx="9144000" cy="630494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4518"/>
            <a:stretch/>
          </p:blipFill>
          <p:spPr>
            <a:xfrm>
              <a:off x="0" y="187608"/>
              <a:ext cx="9144000" cy="6304944"/>
            </a:xfrm>
            <a:prstGeom prst="rect">
              <a:avLst/>
            </a:prstGeom>
          </p:spPr>
        </p:pic>
        <p:grpSp>
          <p:nvGrpSpPr>
            <p:cNvPr id="4" name="Group 3"/>
            <p:cNvGrpSpPr>
              <a:grpSpLocks noChangeAspect="1"/>
            </p:cNvGrpSpPr>
            <p:nvPr/>
          </p:nvGrpSpPr>
          <p:grpSpPr>
            <a:xfrm>
              <a:off x="1752600" y="2857369"/>
              <a:ext cx="7194715" cy="2197352"/>
              <a:chOff x="1495873" y="2764465"/>
              <a:chExt cx="7498402" cy="2290100"/>
            </a:xfrm>
          </p:grpSpPr>
          <p:sp>
            <p:nvSpPr>
              <p:cNvPr id="140292" name="Text Box 4"/>
              <p:cNvSpPr txBox="1">
                <a:spLocks noChangeArrowheads="1"/>
              </p:cNvSpPr>
              <p:nvPr/>
            </p:nvSpPr>
            <p:spPr bwMode="auto">
              <a:xfrm>
                <a:off x="2713516" y="4454743"/>
                <a:ext cx="420688" cy="5453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2800" b="1" dirty="0" smtClean="0">
                    <a:solidFill>
                      <a:srgbClr val="C8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Zapf Dingbats"/>
                    <a:ea typeface="Zapf Dingbats"/>
                    <a:cs typeface="Zapf Dingbats"/>
                    <a:sym typeface="Zapf Dingbats"/>
                  </a:rPr>
                  <a:t>★</a:t>
                </a:r>
                <a:endParaRPr lang="en-US" sz="2800" b="1" dirty="0">
                  <a:solidFill>
                    <a:srgbClr val="C8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0295" name="Text Box 7"/>
              <p:cNvSpPr txBox="1">
                <a:spLocks noChangeArrowheads="1"/>
              </p:cNvSpPr>
              <p:nvPr/>
            </p:nvSpPr>
            <p:spPr bwMode="auto">
              <a:xfrm flipH="1">
                <a:off x="7452101" y="3898832"/>
                <a:ext cx="1542174" cy="3849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defRPr/>
                </a:pPr>
                <a:r>
                  <a:rPr lang="en-US" sz="1800" b="1" dirty="0" smtClean="0">
                    <a:solidFill>
                      <a:srgbClr val="00009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WHITE MTS</a:t>
                </a:r>
                <a:endParaRPr lang="en-US" sz="1800" b="1" dirty="0">
                  <a:solidFill>
                    <a:srgbClr val="00009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0294" name="Text Box 6"/>
              <p:cNvSpPr txBox="1">
                <a:spLocks noChangeArrowheads="1"/>
              </p:cNvSpPr>
              <p:nvPr/>
            </p:nvSpPr>
            <p:spPr bwMode="auto">
              <a:xfrm rot="1290097">
                <a:off x="3988307" y="2764465"/>
                <a:ext cx="2116832" cy="3849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defRPr/>
                </a:pPr>
                <a:r>
                  <a:rPr lang="en-US" sz="1800" b="1" dirty="0" smtClean="0">
                    <a:solidFill>
                      <a:srgbClr val="00009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MOGOLLON RIM</a:t>
                </a:r>
                <a:endParaRPr lang="en-US" sz="1800" b="1" dirty="0">
                  <a:solidFill>
                    <a:srgbClr val="00009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1" name="Line 13"/>
              <p:cNvSpPr>
                <a:spLocks noChangeShapeType="1"/>
              </p:cNvSpPr>
              <p:nvPr/>
            </p:nvSpPr>
            <p:spPr bwMode="auto">
              <a:xfrm flipV="1">
                <a:off x="3211863" y="4505302"/>
                <a:ext cx="1143000" cy="222169"/>
              </a:xfrm>
              <a:prstGeom prst="line">
                <a:avLst/>
              </a:prstGeom>
              <a:noFill/>
              <a:ln w="114300" cmpd="dbl">
                <a:solidFill>
                  <a:srgbClr val="C80000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V="1">
                <a:off x="1495873" y="4815025"/>
                <a:ext cx="1208147" cy="239540"/>
              </a:xfrm>
              <a:prstGeom prst="line">
                <a:avLst/>
              </a:prstGeom>
              <a:noFill/>
              <a:ln w="114300" cmpd="dbl">
                <a:solidFill>
                  <a:srgbClr val="C80000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Text Box 4"/>
            <p:cNvSpPr txBox="1">
              <a:spLocks noChangeArrowheads="1"/>
            </p:cNvSpPr>
            <p:nvPr/>
          </p:nvSpPr>
          <p:spPr bwMode="auto">
            <a:xfrm>
              <a:off x="4267200" y="3886200"/>
              <a:ext cx="1905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defRPr/>
              </a:pPr>
              <a:r>
                <a:rPr lang="en-US" sz="1800" b="1" dirty="0" smtClean="0">
                  <a:solidFill>
                    <a:srgbClr val="C8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/>
                  <a:ea typeface="Zapf Dingbats"/>
                  <a:cs typeface="Arial"/>
                  <a:sym typeface="Zapf Dingbats"/>
                </a:rPr>
                <a:t>Higher Elevations</a:t>
              </a:r>
              <a:endParaRPr lang="en-US" sz="1800" b="1" dirty="0">
                <a:solidFill>
                  <a:srgbClr val="C8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8900" y="914400"/>
            <a:ext cx="9131300" cy="3318933"/>
            <a:chOff x="1625600" y="3357563"/>
            <a:chExt cx="9131300" cy="3318933"/>
          </a:xfrm>
        </p:grpSpPr>
        <p:pic>
          <p:nvPicPr>
            <p:cNvPr id="16" name="Picture 1044" descr="1000rose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710487" y="3357563"/>
              <a:ext cx="2886075" cy="3318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045" descr="1015rose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641475" y="3367088"/>
              <a:ext cx="2943225" cy="326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 Box 1051"/>
            <p:cNvSpPr txBox="1">
              <a:spLocks noChangeArrowheads="1"/>
            </p:cNvSpPr>
            <p:nvPr/>
          </p:nvSpPr>
          <p:spPr bwMode="auto">
            <a:xfrm>
              <a:off x="7659687" y="3857097"/>
              <a:ext cx="825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PM</a:t>
              </a:r>
            </a:p>
          </p:txBody>
        </p:sp>
        <p:sp>
          <p:nvSpPr>
            <p:cNvPr id="19" name="Text Box 1052"/>
            <p:cNvSpPr txBox="1">
              <a:spLocks noChangeArrowheads="1"/>
            </p:cNvSpPr>
            <p:nvPr/>
          </p:nvSpPr>
          <p:spPr bwMode="auto">
            <a:xfrm>
              <a:off x="1625600" y="3733800"/>
              <a:ext cx="825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AM</a:t>
              </a:r>
            </a:p>
          </p:txBody>
        </p:sp>
        <p:sp>
          <p:nvSpPr>
            <p:cNvPr id="20" name="Text Box 1053"/>
            <p:cNvSpPr txBox="1">
              <a:spLocks noChangeArrowheads="1"/>
            </p:cNvSpPr>
            <p:nvPr/>
          </p:nvSpPr>
          <p:spPr bwMode="auto">
            <a:xfrm>
              <a:off x="3619500" y="3733800"/>
              <a:ext cx="914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PHX</a:t>
              </a:r>
            </a:p>
          </p:txBody>
        </p:sp>
        <p:sp>
          <p:nvSpPr>
            <p:cNvPr id="22" name="Text Box 1054"/>
            <p:cNvSpPr txBox="1">
              <a:spLocks noChangeArrowheads="1"/>
            </p:cNvSpPr>
            <p:nvPr/>
          </p:nvSpPr>
          <p:spPr bwMode="auto">
            <a:xfrm>
              <a:off x="9677400" y="3831697"/>
              <a:ext cx="1079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0000"/>
                  </a:solidFill>
                </a:rPr>
                <a:t>PHX</a:t>
              </a:r>
            </a:p>
          </p:txBody>
        </p:sp>
      </p:grpSp>
      <p:sp>
        <p:nvSpPr>
          <p:cNvPr id="98312" name="Text Box 8"/>
          <p:cNvSpPr txBox="1">
            <a:spLocks noChangeArrowheads="1"/>
          </p:cNvSpPr>
          <p:nvPr/>
        </p:nvSpPr>
        <p:spPr bwMode="auto">
          <a:xfrm>
            <a:off x="3276600" y="940475"/>
            <a:ext cx="2590800" cy="2031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Phoenix is situated in the Salt River Valley, which slopes from WSW to ENE,  </a:t>
            </a:r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so </a:t>
            </a:r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mountain-valley circulations also </a:t>
            </a:r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play </a:t>
            </a:r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a role </a:t>
            </a:r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in </a:t>
            </a:r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their weather </a:t>
            </a:r>
            <a:endParaRPr lang="en-US" sz="1800" b="1" dirty="0">
              <a:solidFill>
                <a:srgbClr val="000000"/>
              </a:solidFill>
              <a:latin typeface="Arial" pitchFamily="-84" charset="0"/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52400" y="5221069"/>
            <a:ext cx="167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1800" b="1" dirty="0" smtClean="0">
                <a:solidFill>
                  <a:srgbClr val="C8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Zapf Dingbats"/>
                <a:cs typeface="Arial"/>
                <a:sym typeface="Zapf Dingbats"/>
              </a:rPr>
              <a:t>Lower Elevations</a:t>
            </a:r>
            <a:endParaRPr lang="en-US" sz="1800" b="1" dirty="0">
              <a:solidFill>
                <a:srgbClr val="C8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6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48"/>
    </mc:Choice>
    <mc:Fallback xmlns="">
      <p:transition xmlns:p14="http://schemas.microsoft.com/office/powerpoint/2010/main" spd="slow" advTm="51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Mountain-Valley Circulation</a:t>
            </a:r>
            <a:endParaRPr lang="en-US" sz="40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Feature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of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mountainous, inland climates</a:t>
            </a:r>
            <a:endParaRPr lang="en-US" sz="2800" b="1" dirty="0">
              <a:ea typeface="ＭＳ Ｐゴシック" pitchFamily="-84" charset="-128"/>
              <a:cs typeface="ＭＳ Ｐゴシック" pitchFamily="-84" charset="-128"/>
            </a:endParaRPr>
          </a:p>
          <a:p>
            <a:pPr>
              <a:buFontTx/>
              <a:buNone/>
            </a:pP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Arizona, Southwest U.S. and Mexico ...</a:t>
            </a:r>
          </a:p>
          <a:p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Typically strongest during Summer</a:t>
            </a:r>
          </a:p>
          <a:p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Can combine with land-sea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breezes</a:t>
            </a:r>
          </a:p>
          <a:p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Upward motion over mountain peaks during the afternoon aids thunderstorm development of mountains</a:t>
            </a:r>
            <a:endParaRPr lang="en-US" sz="28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41496"/>
      </p:ext>
    </p:extLst>
  </p:cSld>
  <p:clrMapOvr>
    <a:masterClrMapping/>
  </p:clrMapOvr>
  <p:transition advTm="361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Oscillating Thermally Direct Circulations: Diurnal </a:t>
            </a:r>
            <a:r>
              <a:rPr lang="en-US" sz="36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Winds </a:t>
            </a:r>
          </a:p>
        </p:txBody>
      </p:sp>
      <p:sp>
        <p:nvSpPr>
          <p:cNvPr id="716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772400" cy="4648200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Land-Sea Breeze</a:t>
            </a:r>
          </a:p>
          <a:p>
            <a:pPr>
              <a:buFontTx/>
              <a:buNone/>
            </a:pP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	Differential </a:t>
            </a:r>
            <a:r>
              <a:rPr lang="en-US" sz="2800" dirty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heating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between land-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sea         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Diurnal reversal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in temperature contrast     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Onshore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wind PM –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Offshore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wind AM           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Sea </a:t>
            </a:r>
            <a:r>
              <a:rPr lang="en-US" sz="2800" dirty="0" smtClean="0">
                <a:ea typeface="ＭＳ Ｐゴシック" pitchFamily="-84" charset="-128"/>
                <a:cs typeface="ＭＳ Ｐゴシック" pitchFamily="-84" charset="-128"/>
              </a:rPr>
              <a:t>breeze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PM –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Land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breeze AM </a:t>
            </a:r>
          </a:p>
          <a:p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Mountain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-Valley Breeze</a:t>
            </a:r>
          </a:p>
          <a:p>
            <a:pPr>
              <a:buFontTx/>
              <a:buNone/>
            </a:pPr>
            <a:r>
              <a:rPr lang="en-US" sz="2800" dirty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	Differential heating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between air-mountain slopes 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Diurnal </a:t>
            </a:r>
            <a:r>
              <a:rPr lang="en-US" sz="2800" dirty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reversal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in temperature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contrast    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Upslope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wind PM –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Downslope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wind AM   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Valley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b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reeze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PM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– </a:t>
            </a:r>
            <a:r>
              <a:rPr lang="en-US" sz="2800" dirty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Mountain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b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reeze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AM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4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55"/>
    </mc:Choice>
    <mc:Fallback xmlns="">
      <p:transition xmlns:p14="http://schemas.microsoft.com/office/powerpoint/2010/main" spd="slow" advTm="11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C:\WINDOWS\Desktop\Ahrens Art\chapter7\0704.jp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C:\WINDOWS\Desktop\Ahrens Art\chapter7\0704.j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2.8"/>
</p:tagLst>
</file>

<file path=ppt/theme/theme1.xml><?xml version="1.0" encoding="utf-8"?>
<a:theme xmlns:a="http://schemas.openxmlformats.org/drawingml/2006/main" name="Default Design">
  <a:themeElements>
    <a:clrScheme name="Custom 4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CCFF"/>
      </a:hlink>
      <a:folHlink>
        <a:srgbClr val="00B2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23462</TotalTime>
  <Words>898</Words>
  <Application>Microsoft Office PowerPoint</Application>
  <PresentationFormat>On-screen Show (4:3)</PresentationFormat>
  <Paragraphs>239</Paragraphs>
  <Slides>16</Slides>
  <Notes>16</Notes>
  <HiddenSlides>0</HiddenSlides>
  <MMClips>16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ＭＳ Ｐゴシック</vt:lpstr>
      <vt:lpstr>Arial</vt:lpstr>
      <vt:lpstr>Calibri</vt:lpstr>
      <vt:lpstr>Symbol</vt:lpstr>
      <vt:lpstr>Times New Roman</vt:lpstr>
      <vt:lpstr>Wingdings</vt:lpstr>
      <vt:lpstr>Zapf Dingbats</vt:lpstr>
      <vt:lpstr>Default Design</vt:lpstr>
      <vt:lpstr>ATMO 170A1 Online  Diurnal Winds Land-Sea Breeze  Mountain-Valley Circulation</vt:lpstr>
      <vt:lpstr>Concept Review: Differential Bottom Heating Produces Thermally Direct Circulation</vt:lpstr>
      <vt:lpstr>Concept Review: Differential Side Heating Produces Thermally Direct Circulation Too</vt:lpstr>
      <vt:lpstr>Equivalently: Heating over Sloping Terrain Produces Thermally Direct Circulation</vt:lpstr>
      <vt:lpstr>But Top-Down Heating Increases Stability and Inhibits Circulation Development</vt:lpstr>
      <vt:lpstr>Local Winds: Land-Sea Breezes Mountain-Valley Circulations</vt:lpstr>
      <vt:lpstr>Sea-Land Breeze Section 8.3, H&amp;P</vt:lpstr>
      <vt:lpstr>Sea-Land Breeze Section 8.3, H&amp;P</vt:lpstr>
      <vt:lpstr>Los Angeles International Airport LAX </vt:lpstr>
      <vt:lpstr>Sea Breeze</vt:lpstr>
      <vt:lpstr>Florida Peninsula</vt:lpstr>
      <vt:lpstr>Mountain-Valley Breeze</vt:lpstr>
      <vt:lpstr>Topography near Tucson</vt:lpstr>
      <vt:lpstr>Topography near Phoenix</vt:lpstr>
      <vt:lpstr>Mountain-Valley Circulation</vt:lpstr>
      <vt:lpstr>Oscillating Thermally Direct Circulations: Diurnal Winds </vt:lpstr>
    </vt:vector>
  </TitlesOfParts>
  <Company>University of Arizona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Monsoon Evolution from Satellite</dc:title>
  <dc:creator>Steven L Mullen</dc:creator>
  <cp:lastModifiedBy>Steven L Mullen</cp:lastModifiedBy>
  <cp:revision>238</cp:revision>
  <dcterms:created xsi:type="dcterms:W3CDTF">2011-11-10T15:36:39Z</dcterms:created>
  <dcterms:modified xsi:type="dcterms:W3CDTF">2019-02-22T22:06:35Z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D:\Office Documents\Courses\univ101</vt:lpwstr>
  </property>
</Properties>
</file>