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8.xml" ContentType="application/vnd.openxmlformats-officedocument.presentationml.notesSlide+xml"/>
  <Override PartName="/ppt/tags/tag4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24"/>
  </p:notesMasterIdLst>
  <p:sldIdLst>
    <p:sldId id="398" r:id="rId3"/>
    <p:sldId id="383" r:id="rId4"/>
    <p:sldId id="393" r:id="rId5"/>
    <p:sldId id="394" r:id="rId6"/>
    <p:sldId id="395" r:id="rId7"/>
    <p:sldId id="396" r:id="rId8"/>
    <p:sldId id="421" r:id="rId9"/>
    <p:sldId id="384" r:id="rId10"/>
    <p:sldId id="385" r:id="rId11"/>
    <p:sldId id="419" r:id="rId12"/>
    <p:sldId id="422" r:id="rId13"/>
    <p:sldId id="413" r:id="rId14"/>
    <p:sldId id="414" r:id="rId15"/>
    <p:sldId id="412" r:id="rId16"/>
    <p:sldId id="423" r:id="rId17"/>
    <p:sldId id="386" r:id="rId18"/>
    <p:sldId id="387" r:id="rId19"/>
    <p:sldId id="388" r:id="rId20"/>
    <p:sldId id="420" r:id="rId21"/>
    <p:sldId id="389" r:id="rId22"/>
    <p:sldId id="390" r:id="rId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624">
          <p15:clr>
            <a:srgbClr val="A4A3A4"/>
          </p15:clr>
        </p15:guide>
        <p15:guide id="2" pos="287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FEFE"/>
    <a:srgbClr val="D9D9D9"/>
    <a:srgbClr val="C70000"/>
    <a:srgbClr val="8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85032" autoAdjust="0"/>
  </p:normalViewPr>
  <p:slideViewPr>
    <p:cSldViewPr snapToGrid="0" snapToObjects="1">
      <p:cViewPr>
        <p:scale>
          <a:sx n="100" d="100"/>
          <a:sy n="100" d="100"/>
        </p:scale>
        <p:origin x="-1328" y="-80"/>
      </p:cViewPr>
      <p:guideLst>
        <p:guide orient="horz" pos="2624"/>
        <p:guide pos="2871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83" d="100"/>
          <a:sy n="83" d="100"/>
        </p:scale>
        <p:origin x="-3224" y="-11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3B1ABE-F2FB-5246-A725-AC5E869FC2D2}" type="datetimeFigureOut">
              <a:rPr lang="en-US" smtClean="0"/>
              <a:t>2/21/19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37350A-011C-DA46-850B-303772055C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60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CFD996DD-B7F8-0A4C-8B47-55FAC68C2FE0}" type="slidenum">
              <a:rPr lang="en-US" sz="1200">
                <a:solidFill>
                  <a:srgbClr val="000000"/>
                </a:solidFill>
              </a:rPr>
              <a:pPr/>
              <a:t>1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9159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3C069E9-0BB5-A846-8F5C-4CA35AEA1720}" type="slidenum">
              <a:rPr lang="en-US">
                <a:latin typeface="Times New Roman" pitchFamily="-1" charset="0"/>
              </a:rPr>
              <a:pPr/>
              <a:t>2</a:t>
            </a:fld>
            <a:endParaRPr lang="en-US">
              <a:latin typeface="Times New Roman" pitchFamily="-1" charset="0"/>
            </a:endParaRPr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929873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6F714914-E672-2543-A0E3-1C96134418D2}" type="slidenum">
              <a:rPr lang="en-US" sz="1200">
                <a:solidFill>
                  <a:srgbClr val="000000"/>
                </a:solidFill>
              </a:rPr>
              <a:pPr/>
              <a:t>4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77577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2B0D167E-0A3C-434F-9901-759187A27F46}" type="slidenum">
              <a:rPr lang="en-US" sz="1200">
                <a:solidFill>
                  <a:srgbClr val="000000"/>
                </a:solidFill>
              </a:rPr>
              <a:pPr/>
              <a:t>5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42101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CFD996DD-B7F8-0A4C-8B47-55FAC68C2FE0}" type="slidenum">
              <a:rPr lang="en-US" sz="1200">
                <a:solidFill>
                  <a:srgbClr val="000000"/>
                </a:solidFill>
              </a:rPr>
              <a:pPr/>
              <a:t>6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45433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553DD5F-73D4-9540-9735-EE52B5E3B98E}" type="slidenum">
              <a:rPr lang="en-US">
                <a:latin typeface="Times New Roman" pitchFamily="-1" charset="0"/>
              </a:rPr>
              <a:pPr/>
              <a:t>8</a:t>
            </a:fld>
            <a:endParaRPr lang="en-US">
              <a:latin typeface="Times New Roman" pitchFamily="-1" charset="0"/>
            </a:endParaRPr>
          </a:p>
        </p:txBody>
      </p:sp>
      <p:sp>
        <p:nvSpPr>
          <p:cNvPr id="7373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r>
              <a:rPr lang="en-US" dirty="0" smtClean="0"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rPr>
              <a:t>JAN</a:t>
            </a:r>
            <a:r>
              <a:rPr lang="en-US" baseline="0" dirty="0" smtClean="0"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rPr>
              <a:t> average SLP</a:t>
            </a:r>
          </a:p>
          <a:p>
            <a:endParaRPr lang="en-US" baseline="0" dirty="0" smtClean="0">
              <a:latin typeface="Times New Roman" pitchFamily="-1" charset="0"/>
              <a:ea typeface="ＭＳ Ｐゴシック" pitchFamily="-1" charset="-128"/>
              <a:cs typeface="ＭＳ Ｐゴシック" pitchFamily="-1" charset="-128"/>
            </a:endParaRPr>
          </a:p>
          <a:p>
            <a:r>
              <a:rPr lang="en-US" baseline="0" dirty="0" smtClean="0"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rPr>
              <a:t>Concentrate on N.H. </a:t>
            </a:r>
          </a:p>
          <a:p>
            <a:r>
              <a:rPr lang="en-US" dirty="0" smtClean="0"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rPr>
              <a:t>Low pressure over northern oceans: North Atlantic and North Pacific</a:t>
            </a:r>
          </a:p>
          <a:p>
            <a:r>
              <a:rPr lang="en-US" dirty="0" smtClean="0"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rPr>
              <a:t>High pressure</a:t>
            </a:r>
            <a:r>
              <a:rPr lang="en-US" baseline="0" dirty="0" smtClean="0"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rPr>
              <a:t> over continents: North America and Asia</a:t>
            </a:r>
          </a:p>
          <a:p>
            <a:r>
              <a:rPr lang="en-US" baseline="0" dirty="0" smtClean="0"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rPr>
              <a:t>Note the weakness and latitudes of the subtropical highs: Pacific High and Bermuda High</a:t>
            </a:r>
          </a:p>
          <a:p>
            <a:endParaRPr lang="en-US" baseline="0" dirty="0" smtClean="0">
              <a:latin typeface="Times New Roman" pitchFamily="-1" charset="0"/>
              <a:ea typeface="ＭＳ Ｐゴシック" pitchFamily="-1" charset="-128"/>
              <a:cs typeface="ＭＳ Ｐゴシック" pitchFamily="-1" charset="-128"/>
            </a:endParaRPr>
          </a:p>
          <a:p>
            <a:r>
              <a:rPr lang="en-US" baseline="0" dirty="0" smtClean="0"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rPr>
              <a:t>Winds are predominately offshore.</a:t>
            </a:r>
            <a:endParaRPr lang="en-US" dirty="0">
              <a:latin typeface="Times New Roman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94104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67FFF79-7B3F-C24F-B4AB-583EAFAC2E46}" type="slidenum">
              <a:rPr lang="en-US">
                <a:latin typeface="Times New Roman" pitchFamily="-1" charset="0"/>
              </a:rPr>
              <a:pPr/>
              <a:t>9</a:t>
            </a:fld>
            <a:endParaRPr lang="en-US">
              <a:latin typeface="Times New Roman" pitchFamily="-1" charset="0"/>
            </a:endParaRPr>
          </a:p>
        </p:txBody>
      </p:sp>
      <p:sp>
        <p:nvSpPr>
          <p:cNvPr id="75779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r>
              <a:rPr lang="en-US" dirty="0" smtClean="0"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rPr>
              <a:t>JUL average SLP</a:t>
            </a:r>
          </a:p>
          <a:p>
            <a:endParaRPr lang="en-US" dirty="0" smtClean="0">
              <a:latin typeface="Times New Roman" pitchFamily="-1" charset="0"/>
              <a:ea typeface="ＭＳ Ｐゴシック" pitchFamily="-1" charset="-128"/>
              <a:cs typeface="ＭＳ Ｐゴシック" pitchFamily="-1" charset="-128"/>
            </a:endParaRPr>
          </a:p>
          <a:p>
            <a:r>
              <a:rPr lang="en-US" dirty="0" smtClean="0"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rPr>
              <a:t>Land-sea</a:t>
            </a:r>
            <a:r>
              <a:rPr lang="en-US" baseline="0" dirty="0" smtClean="0"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rPr>
              <a:t> </a:t>
            </a:r>
            <a:r>
              <a:rPr lang="en-US" dirty="0" smtClean="0"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rPr>
              <a:t>pressure differences reverse from winter</a:t>
            </a:r>
          </a:p>
          <a:p>
            <a:endParaRPr lang="en-US" dirty="0" smtClean="0">
              <a:latin typeface="Times New Roman" pitchFamily="-1" charset="0"/>
              <a:ea typeface="ＭＳ Ｐゴシック" pitchFamily="-1" charset="-128"/>
              <a:cs typeface="ＭＳ Ｐゴシック" pitchFamily="-1" charset="-128"/>
            </a:endParaRPr>
          </a:p>
          <a:p>
            <a:r>
              <a:rPr lang="en-US" dirty="0" smtClean="0"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rPr>
              <a:t>Low pressure over continents: North America and Asia</a:t>
            </a:r>
          </a:p>
          <a:p>
            <a:r>
              <a:rPr lang="en-US" dirty="0" smtClean="0"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rPr>
              <a:t>High pressure over</a:t>
            </a:r>
            <a:r>
              <a:rPr lang="en-US" baseline="0" dirty="0" smtClean="0"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rPr>
              <a:t> northern oceans:</a:t>
            </a:r>
            <a:r>
              <a:rPr lang="en-US" dirty="0" smtClean="0"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rPr>
              <a:t> North Atlantic and North Pacific</a:t>
            </a:r>
          </a:p>
          <a:p>
            <a:endParaRPr lang="en-US" baseline="0" dirty="0" smtClean="0">
              <a:latin typeface="Times New Roman" pitchFamily="-1" charset="0"/>
              <a:ea typeface="ＭＳ Ｐゴシック" pitchFamily="-1" charset="-128"/>
              <a:cs typeface="ＭＳ Ｐゴシック" pitchFamily="-1" charset="-128"/>
            </a:endParaRPr>
          </a:p>
          <a:p>
            <a:r>
              <a:rPr lang="en-US" baseline="0" dirty="0" smtClean="0"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rPr>
              <a:t>Winds are predominately onshore.</a:t>
            </a:r>
            <a:endParaRPr lang="en-US" dirty="0" smtClean="0">
              <a:latin typeface="Times New Roman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89711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Vertical</a:t>
            </a:r>
            <a:r>
              <a:rPr lang="en-US" baseline="0" dirty="0" smtClean="0"/>
              <a:t> Velocity Fields NH Winter and NH Summer</a:t>
            </a:r>
          </a:p>
          <a:p>
            <a:r>
              <a:rPr lang="en-US" baseline="0" dirty="0" smtClean="0"/>
              <a:t>Upward motion are purples. Downward are yellows.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Hadley cell has strongest upward motion.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7350A-011C-DA46-850B-303772055C5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50997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C10C5A2-864C-E24E-9899-D3C6AC542E18}" type="slidenum">
              <a:rPr lang="en-US">
                <a:latin typeface="Times New Roman" pitchFamily="-1" charset="0"/>
              </a:rPr>
              <a:pPr/>
              <a:t>17</a:t>
            </a:fld>
            <a:endParaRPr lang="en-US">
              <a:latin typeface="Times New Roman" pitchFamily="-1" charset="0"/>
            </a:endParaRPr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latin typeface="Times New Roman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84407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27FF655-3F46-6441-A4A5-18A4158A7BC5}" type="slidenum">
              <a:rPr lang="en-US">
                <a:latin typeface="Times New Roman" pitchFamily="-1" charset="0"/>
              </a:rPr>
              <a:pPr/>
              <a:t>18</a:t>
            </a:fld>
            <a:endParaRPr lang="en-US">
              <a:latin typeface="Times New Roman" pitchFamily="-1" charset="0"/>
            </a:endParaRPr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latin typeface="Times New Roman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129788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Monthly Mean Precipitation over Land</a:t>
            </a:r>
          </a:p>
          <a:p>
            <a:endParaRPr lang="en-US" dirty="0" smtClean="0"/>
          </a:p>
          <a:p>
            <a:r>
              <a:rPr lang="en-US" dirty="0" smtClean="0"/>
              <a:t>Maximum</a:t>
            </a:r>
            <a:r>
              <a:rPr lang="en-US" baseline="0" dirty="0" smtClean="0"/>
              <a:t> northward extent: JUL-AUG</a:t>
            </a:r>
          </a:p>
          <a:p>
            <a:r>
              <a:rPr lang="en-US" baseline="0" dirty="0" smtClean="0"/>
              <a:t>Maximum southward extent: JAN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7350A-011C-DA46-850B-303772055C5F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4268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E91FDB8-2E80-754D-85F9-93F9B94BFA39}" type="slidenum">
              <a:rPr lang="en-US">
                <a:latin typeface="Times New Roman" pitchFamily="-1" charset="0"/>
              </a:rPr>
              <a:pPr/>
              <a:t>20</a:t>
            </a:fld>
            <a:endParaRPr lang="en-US">
              <a:latin typeface="Times New Roman" pitchFamily="-1" charset="0"/>
            </a:endParaRPr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latin typeface="Times New Roman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94516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4ABD3C5-16CC-A44A-A2F5-258C3BD989B5}" type="slidenum">
              <a:rPr lang="en-US">
                <a:latin typeface="Times New Roman" pitchFamily="-1" charset="0"/>
              </a:rPr>
              <a:pPr/>
              <a:t>21</a:t>
            </a:fld>
            <a:endParaRPr lang="en-US">
              <a:latin typeface="Times New Roman" pitchFamily="-1" charset="0"/>
            </a:endParaRPr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06036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33EA4-76E2-2D42-8854-8989F349E14B}" type="datetimeFigureOut">
              <a:rPr lang="en-US" smtClean="0"/>
              <a:t>2/21/19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91B5F-853C-8845-A9F6-E13FB6174F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6672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33EA4-76E2-2D42-8854-8989F349E14B}" type="datetimeFigureOut">
              <a:rPr lang="en-US" smtClean="0"/>
              <a:t>2/21/19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91B5F-853C-8845-A9F6-E13FB6174F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838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33EA4-76E2-2D42-8854-8989F349E14B}" type="datetimeFigureOut">
              <a:rPr lang="en-US" smtClean="0"/>
              <a:t>2/21/19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91B5F-853C-8845-A9F6-E13FB6174F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721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33EA4-76E2-2D42-8854-8989F349E14B}" type="datetimeFigureOut">
              <a:rPr lang="en-US" smtClean="0"/>
              <a:t>2/21/19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91B5F-853C-8845-A9F6-E13FB6174F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6632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33EA4-76E2-2D42-8854-8989F349E14B}" type="datetimeFigureOut">
              <a:rPr lang="en-US" smtClean="0"/>
              <a:t>2/21/19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91B5F-853C-8845-A9F6-E13FB6174F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0003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33EA4-76E2-2D42-8854-8989F349E14B}" type="datetimeFigureOut">
              <a:rPr lang="en-US" smtClean="0"/>
              <a:t>2/21/19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91B5F-853C-8845-A9F6-E13FB6174F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2624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33EA4-76E2-2D42-8854-8989F349E14B}" type="datetimeFigureOut">
              <a:rPr lang="en-US" smtClean="0"/>
              <a:t>2/21/19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91B5F-853C-8845-A9F6-E13FB6174F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9067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33EA4-76E2-2D42-8854-8989F349E14B}" type="datetimeFigureOut">
              <a:rPr lang="en-US" smtClean="0"/>
              <a:t>2/21/19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91B5F-853C-8845-A9F6-E13FB6174F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587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33EA4-76E2-2D42-8854-8989F349E14B}" type="datetimeFigureOut">
              <a:rPr lang="en-US" smtClean="0"/>
              <a:t>2/21/19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91B5F-853C-8845-A9F6-E13FB6174F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9215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33EA4-76E2-2D42-8854-8989F349E14B}" type="datetimeFigureOut">
              <a:rPr lang="en-US" smtClean="0"/>
              <a:t>2/21/19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91B5F-853C-8845-A9F6-E13FB6174F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5191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33EA4-76E2-2D42-8854-8989F349E14B}" type="datetimeFigureOut">
              <a:rPr lang="en-US" smtClean="0"/>
              <a:t>2/21/19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91B5F-853C-8845-A9F6-E13FB6174F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6762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>
  <p:cSld name="Title, 2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D6B882-DB53-6941-9F55-740A9B6E558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22770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A8DD1-F2EA-B544-A4A7-2247BFA6D5C7}" type="datetimeFigureOut">
              <a:rPr lang="en-US" smtClean="0"/>
              <a:t>2/21/19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3D26E-1D5D-7E49-A48C-021FF202BB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6106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A8DD1-F2EA-B544-A4A7-2247BFA6D5C7}" type="datetimeFigureOut">
              <a:rPr lang="en-US" smtClean="0"/>
              <a:t>2/21/19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3D26E-1D5D-7E49-A48C-021FF202BB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1551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A8DD1-F2EA-B544-A4A7-2247BFA6D5C7}" type="datetimeFigureOut">
              <a:rPr lang="en-US" smtClean="0"/>
              <a:t>2/21/19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3D26E-1D5D-7E49-A48C-021FF202BB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4713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/>
                <a:cs typeface="Arial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>
                <a:latin typeface="Arial"/>
                <a:cs typeface="Arial"/>
              </a:defRPr>
            </a:lvl1pPr>
            <a:lvl2pPr>
              <a:defRPr sz="2400">
                <a:latin typeface="Arial"/>
                <a:cs typeface="Arial"/>
              </a:defRPr>
            </a:lvl2pPr>
            <a:lvl3pPr>
              <a:defRPr sz="2000">
                <a:latin typeface="Arial"/>
                <a:cs typeface="Arial"/>
              </a:defRPr>
            </a:lvl3pPr>
            <a:lvl4pPr>
              <a:defRPr sz="1800">
                <a:latin typeface="Arial"/>
                <a:cs typeface="Arial"/>
              </a:defRPr>
            </a:lvl4pPr>
            <a:lvl5pPr>
              <a:defRPr sz="18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>
                <a:latin typeface="Arial"/>
                <a:cs typeface="Arial"/>
              </a:defRPr>
            </a:lvl1pPr>
            <a:lvl2pPr>
              <a:defRPr sz="2400">
                <a:latin typeface="Arial"/>
                <a:cs typeface="Arial"/>
              </a:defRPr>
            </a:lvl2pPr>
            <a:lvl3pPr>
              <a:defRPr sz="2000">
                <a:latin typeface="Arial"/>
                <a:cs typeface="Arial"/>
              </a:defRPr>
            </a:lvl3pPr>
            <a:lvl4pPr>
              <a:defRPr sz="1800">
                <a:latin typeface="Arial"/>
                <a:cs typeface="Arial"/>
              </a:defRPr>
            </a:lvl4pPr>
            <a:lvl5pPr>
              <a:defRPr sz="18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/>
                <a:cs typeface="Arial"/>
              </a:defRPr>
            </a:lvl1pPr>
          </a:lstStyle>
          <a:p>
            <a:fld id="{DAAA8DD1-F2EA-B544-A4A7-2247BFA6D5C7}" type="datetimeFigureOut">
              <a:rPr lang="en-US" smtClean="0"/>
              <a:pPr/>
              <a:t>2/21/19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/>
                <a:cs typeface="Arial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/>
                <a:cs typeface="Arial"/>
              </a:defRPr>
            </a:lvl1pPr>
          </a:lstStyle>
          <a:p>
            <a:fld id="{8183D26E-1D5D-7E49-A48C-021FF202BB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2834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A8DD1-F2EA-B544-A4A7-2247BFA6D5C7}" type="datetimeFigureOut">
              <a:rPr lang="en-US" smtClean="0"/>
              <a:t>2/21/19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3D26E-1D5D-7E49-A48C-021FF202BB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369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A8DD1-F2EA-B544-A4A7-2247BFA6D5C7}" type="datetimeFigureOut">
              <a:rPr lang="en-US" smtClean="0"/>
              <a:t>2/21/19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3D26E-1D5D-7E49-A48C-021FF202BB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743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A8DD1-F2EA-B544-A4A7-2247BFA6D5C7}" type="datetimeFigureOut">
              <a:rPr lang="en-US" smtClean="0"/>
              <a:t>2/21/19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3D26E-1D5D-7E49-A48C-021FF202BB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710088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A8DD1-F2EA-B544-A4A7-2247BFA6D5C7}" type="datetimeFigureOut">
              <a:rPr lang="en-US" smtClean="0"/>
              <a:t>2/21/19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3D26E-1D5D-7E49-A48C-021FF202BB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0351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A8DD1-F2EA-B544-A4A7-2247BFA6D5C7}" type="datetimeFigureOut">
              <a:rPr lang="en-US" smtClean="0"/>
              <a:t>2/21/19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3D26E-1D5D-7E49-A48C-021FF202BB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81991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A8DD1-F2EA-B544-A4A7-2247BFA6D5C7}" type="datetimeFigureOut">
              <a:rPr lang="en-US" smtClean="0"/>
              <a:t>2/21/19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3D26E-1D5D-7E49-A48C-021FF202BB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3506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A8DD1-F2EA-B544-A4A7-2247BFA6D5C7}" type="datetimeFigureOut">
              <a:rPr lang="en-US" smtClean="0"/>
              <a:t>2/21/19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3D26E-1D5D-7E49-A48C-021FF202BB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3815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</a:lstStyle>
          <a:p>
            <a:fld id="{FFF33EA4-76E2-2D42-8854-8989F349E14B}" type="datetimeFigureOut">
              <a:rPr lang="en-US" smtClean="0"/>
              <a:pPr/>
              <a:t>2/21/19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</a:lstStyle>
          <a:p>
            <a:fld id="{09A91B5F-853C-8845-A9F6-E13FB6174F9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900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2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AA8DD1-F2EA-B544-A4A7-2247BFA6D5C7}" type="datetimeFigureOut">
              <a:rPr lang="en-US" smtClean="0"/>
              <a:t>2/21/19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83D26E-1D5D-7E49-A48C-021FF202BB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36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media3.m4a"/><Relationship Id="rId7" Type="http://schemas.openxmlformats.org/officeDocument/2006/relationships/image" Target="../media/image2.png"/><Relationship Id="rId2" Type="http://schemas.microsoft.com/office/2007/relationships/media" Target="../media/media3.m4a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2.png"/><Relationship Id="rId5" Type="http://schemas.openxmlformats.org/officeDocument/2006/relationships/image" Target="../media/image5.jpeg"/><Relationship Id="rId4" Type="http://schemas.openxmlformats.org/officeDocument/2006/relationships/notesSlide" Target="../notesSlides/notesSlide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2.png"/><Relationship Id="rId5" Type="http://schemas.openxmlformats.org/officeDocument/2006/relationships/image" Target="../media/image6.jpeg"/><Relationship Id="rId4" Type="http://schemas.openxmlformats.org/officeDocument/2006/relationships/notesSlide" Target="../notesSlides/notesSlide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media13.m4a"/><Relationship Id="rId2" Type="http://schemas.microsoft.com/office/2007/relationships/media" Target="../media/media13.m4a"/><Relationship Id="rId1" Type="http://schemas.openxmlformats.org/officeDocument/2006/relationships/tags" Target="../tags/tag2.xml"/><Relationship Id="rId6" Type="http://schemas.openxmlformats.org/officeDocument/2006/relationships/image" Target="../media/image2.png"/><Relationship Id="rId5" Type="http://schemas.openxmlformats.org/officeDocument/2006/relationships/image" Target="../media/image9.png"/><Relationship Id="rId4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media15.m4a"/><Relationship Id="rId7" Type="http://schemas.openxmlformats.org/officeDocument/2006/relationships/image" Target="../media/image2.png"/><Relationship Id="rId2" Type="http://schemas.microsoft.com/office/2007/relationships/media" Target="../media/media15.m4a"/><Relationship Id="rId1" Type="http://schemas.openxmlformats.org/officeDocument/2006/relationships/tags" Target="../tags/tag3.xml"/><Relationship Id="rId6" Type="http://schemas.openxmlformats.org/officeDocument/2006/relationships/image" Target="../media/image10.png"/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media16.m4a"/><Relationship Id="rId7" Type="http://schemas.openxmlformats.org/officeDocument/2006/relationships/image" Target="../media/image2.png"/><Relationship Id="rId2" Type="http://schemas.microsoft.com/office/2007/relationships/media" Target="../media/media16.m4a"/><Relationship Id="rId1" Type="http://schemas.openxmlformats.org/officeDocument/2006/relationships/tags" Target="../tags/tag4.xml"/><Relationship Id="rId6" Type="http://schemas.openxmlformats.org/officeDocument/2006/relationships/image" Target="../media/image11.jpeg"/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s://commons.wikimedia.org/wiki/File:MeanMonthlyP.gif" TargetMode="External"/><Relationship Id="rId3" Type="http://schemas.microsoft.com/office/2007/relationships/media" Target="../media/media18.m4a"/><Relationship Id="rId7" Type="http://schemas.openxmlformats.org/officeDocument/2006/relationships/image" Target="../media/image13.png"/><Relationship Id="rId2" Type="http://schemas.openxmlformats.org/officeDocument/2006/relationships/video" Target="../media/media17.mp4"/><Relationship Id="rId1" Type="http://schemas.microsoft.com/office/2007/relationships/media" Target="../media/media17.mp4"/><Relationship Id="rId6" Type="http://schemas.openxmlformats.org/officeDocument/2006/relationships/notesSlide" Target="../notesSlides/notesSlide11.xml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8.m4a"/><Relationship Id="rId9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://www.peterlanger.com/Countries/Africa/Mali/pages/MLMOIRL00017.htm" TargetMode="External"/><Relationship Id="rId3" Type="http://schemas.openxmlformats.org/officeDocument/2006/relationships/image" Target="../media/image14.pn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Relationship Id="rId9" Type="http://schemas.openxmlformats.org/officeDocument/2006/relationships/image" Target="../media/image1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19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684" name="Rectangle 18"/>
          <p:cNvSpPr>
            <a:spLocks noChangeArrowheads="1"/>
          </p:cNvSpPr>
          <p:nvPr/>
        </p:nvSpPr>
        <p:spPr bwMode="auto">
          <a:xfrm>
            <a:off x="533400" y="5562600"/>
            <a:ext cx="80772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defTabSz="914400" eaLnBrk="0" fontAlgn="base" hangingPunct="0">
              <a:spcBef>
                <a:spcPts val="30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	</a:t>
            </a:r>
          </a:p>
        </p:txBody>
      </p:sp>
      <p:sp>
        <p:nvSpPr>
          <p:cNvPr id="71685" name="TextBox 20"/>
          <p:cNvSpPr txBox="1">
            <a:spLocks noChangeArrowheads="1"/>
          </p:cNvSpPr>
          <p:nvPr/>
        </p:nvSpPr>
        <p:spPr bwMode="auto">
          <a:xfrm>
            <a:off x="6438900" y="6069807"/>
            <a:ext cx="26670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b="1" dirty="0" err="1">
                <a:solidFill>
                  <a:srgbClr val="000000"/>
                </a:solidFill>
              </a:rPr>
              <a:t>Lutgens</a:t>
            </a:r>
            <a:r>
              <a:rPr lang="en-US" sz="1400" b="1" dirty="0">
                <a:solidFill>
                  <a:srgbClr val="000000"/>
                </a:solidFill>
              </a:rPr>
              <a:t> and </a:t>
            </a:r>
            <a:r>
              <a:rPr lang="en-US" sz="1400" b="1" dirty="0" err="1">
                <a:solidFill>
                  <a:srgbClr val="000000"/>
                </a:solidFill>
              </a:rPr>
              <a:t>Tarbuck</a:t>
            </a:r>
            <a:endParaRPr lang="en-US" sz="1400" b="1" dirty="0">
              <a:solidFill>
                <a:srgbClr val="000000"/>
              </a:solidFill>
            </a:endParaRPr>
          </a:p>
        </p:txBody>
      </p:sp>
      <p:sp>
        <p:nvSpPr>
          <p:cNvPr id="71683" name="Rectangle 17"/>
          <p:cNvSpPr>
            <a:spLocks noGrp="1" noChangeArrowheads="1"/>
          </p:cNvSpPr>
          <p:nvPr>
            <p:ph type="ctrTitle"/>
          </p:nvPr>
        </p:nvSpPr>
        <p:spPr>
          <a:xfrm>
            <a:off x="685800" y="1165225"/>
            <a:ext cx="7772400" cy="1470025"/>
          </a:xfrm>
          <a:noFill/>
        </p:spPr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000000"/>
                </a:solidFill>
                <a:latin typeface="+mj-lt"/>
                <a:ea typeface="ＭＳ Ｐゴシック" charset="0"/>
                <a:cs typeface="ＭＳ Ｐゴシック" charset="0"/>
              </a:rPr>
              <a:t>ATMO 170A1</a:t>
            </a:r>
            <a:br>
              <a:rPr lang="en-US" sz="4000" b="1" dirty="0" smtClean="0">
                <a:solidFill>
                  <a:srgbClr val="000000"/>
                </a:solidFill>
                <a:latin typeface="+mj-lt"/>
                <a:ea typeface="ＭＳ Ｐゴシック" charset="0"/>
                <a:cs typeface="ＭＳ Ｐゴシック" charset="0"/>
              </a:rPr>
            </a:br>
            <a:r>
              <a:rPr lang="en-US" sz="4000" b="1" dirty="0" smtClean="0">
                <a:solidFill>
                  <a:srgbClr val="000000"/>
                </a:solidFill>
                <a:latin typeface="+mj-lt"/>
                <a:ea typeface="ＭＳ Ｐゴシック" charset="0"/>
                <a:cs typeface="ＭＳ Ｐゴシック" charset="0"/>
              </a:rPr>
              <a:t>Online</a:t>
            </a:r>
            <a:endParaRPr lang="en-US" sz="4000" b="1" dirty="0">
              <a:solidFill>
                <a:srgbClr val="000000"/>
              </a:solidFill>
              <a:latin typeface="+mj-lt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1371600" y="4355307"/>
            <a:ext cx="6400800" cy="1752600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sz="2800" b="1" dirty="0">
                <a:solidFill>
                  <a:srgbClr val="000000"/>
                </a:solidFill>
                <a:latin typeface="+mj-lt"/>
                <a:ea typeface="ＭＳ Ｐゴシック" charset="0"/>
                <a:cs typeface="ＭＳ Ｐゴシック" charset="0"/>
              </a:rPr>
              <a:t>The </a:t>
            </a:r>
            <a:r>
              <a:rPr lang="en-US" sz="2800" b="1" dirty="0" smtClean="0">
                <a:solidFill>
                  <a:srgbClr val="000000"/>
                </a:solidFill>
                <a:latin typeface="+mj-lt"/>
                <a:ea typeface="ＭＳ Ｐゴシック" charset="0"/>
                <a:cs typeface="ＭＳ Ｐゴシック" charset="0"/>
              </a:rPr>
              <a:t>Time-Average Atmosphere:</a:t>
            </a:r>
          </a:p>
          <a:p>
            <a:pPr>
              <a:spcBef>
                <a:spcPts val="0"/>
              </a:spcBef>
            </a:pPr>
            <a:r>
              <a:rPr lang="en-US" sz="2800" b="1" dirty="0" smtClean="0">
                <a:solidFill>
                  <a:srgbClr val="000000"/>
                </a:solidFill>
                <a:latin typeface="+mj-lt"/>
                <a:ea typeface="ＭＳ Ｐゴシック" charset="0"/>
                <a:cs typeface="ＭＳ Ｐゴシック" charset="0"/>
              </a:rPr>
              <a:t>Seasonal &amp; Spatial Differences </a:t>
            </a:r>
            <a:endParaRPr lang="en-US" b="1" dirty="0">
              <a:solidFill>
                <a:srgbClr val="000000"/>
              </a:solidFill>
              <a:latin typeface="+mj-lt"/>
              <a:ea typeface="ＭＳ Ｐゴシック" charset="0"/>
              <a:cs typeface="ＭＳ Ｐゴシック" charset="0"/>
            </a:endParaRPr>
          </a:p>
          <a:p>
            <a:pPr>
              <a:spcBef>
                <a:spcPts val="600"/>
              </a:spcBef>
            </a:pPr>
            <a:r>
              <a:rPr lang="en-US" sz="2400" b="1" i="1" dirty="0" smtClean="0">
                <a:solidFill>
                  <a:srgbClr val="000000"/>
                </a:solidFill>
                <a:latin typeface="+mj-lt"/>
                <a:ea typeface="ＭＳ Ｐゴシック" charset="0"/>
                <a:cs typeface="ＭＳ Ｐゴシック" charset="0"/>
              </a:rPr>
              <a:t>H</a:t>
            </a:r>
            <a:r>
              <a:rPr lang="en-US" sz="2400" b="1" i="1" dirty="0">
                <a:solidFill>
                  <a:srgbClr val="000000"/>
                </a:solidFill>
                <a:latin typeface="+mj-lt"/>
                <a:ea typeface="ＭＳ Ｐゴシック" charset="0"/>
                <a:cs typeface="ＭＳ Ｐゴシック" charset="0"/>
              </a:rPr>
              <a:t>&amp;P §</a:t>
            </a:r>
            <a:r>
              <a:rPr lang="en-US" sz="2400" b="1" i="1" dirty="0" smtClean="0">
                <a:solidFill>
                  <a:srgbClr val="000000"/>
                </a:solidFill>
                <a:latin typeface="+mj-lt"/>
                <a:ea typeface="ＭＳ Ｐゴシック" charset="0"/>
                <a:cs typeface="ＭＳ Ｐゴシック" charset="0"/>
              </a:rPr>
              <a:t>9.1</a:t>
            </a:r>
            <a:endParaRPr lang="en-US" sz="2400" i="1" dirty="0">
              <a:latin typeface="+mj-lt"/>
            </a:endParaRPr>
          </a:p>
        </p:txBody>
      </p:sp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932062"/>
      </p:ext>
    </p:extLst>
  </p:cSld>
  <p:clrMapOvr>
    <a:masterClrMapping/>
  </p:clrMapOvr>
  <p:transition advTm="2024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b="1" dirty="0" smtClean="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Let’s Add </a:t>
            </a:r>
            <a:r>
              <a:rPr lang="en-US" sz="3600" b="1" dirty="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the Missing Ingredients </a:t>
            </a:r>
            <a:r>
              <a:rPr lang="en-US" sz="3600" b="1" dirty="0" smtClean="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of              </a:t>
            </a:r>
            <a:r>
              <a:rPr lang="en-US" sz="3600" b="1" i="1" dirty="0" smtClean="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Seasons and Land</a:t>
            </a:r>
            <a:r>
              <a:rPr lang="en-US" sz="3600" b="1" i="1" dirty="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-Sea </a:t>
            </a:r>
            <a:r>
              <a:rPr lang="en-US" sz="3600" b="1" i="1" dirty="0" smtClean="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Contrast</a:t>
            </a:r>
            <a:endParaRPr lang="en-US" b="1" dirty="0">
              <a:solidFill>
                <a:srgbClr val="000000"/>
              </a:solidFill>
              <a:ea typeface="ＭＳ Ｐゴシック" pitchFamily="-1" charset="-128"/>
              <a:cs typeface="ＭＳ Ｐゴシック" pitchFamily="-1" charset="-128"/>
            </a:endParaRP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05000"/>
            <a:ext cx="7772400" cy="4191000"/>
          </a:xfrm>
        </p:spPr>
        <p:txBody>
          <a:bodyPr>
            <a:normAutofit fontScale="92500"/>
          </a:bodyPr>
          <a:lstStyle/>
          <a:p>
            <a:pPr>
              <a:buFontTx/>
              <a:buNone/>
            </a:pPr>
            <a:r>
              <a:rPr lang="en-US" sz="2800" b="1" dirty="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	</a:t>
            </a:r>
            <a:r>
              <a:rPr lang="en-US" sz="2800" b="1" u="sng" dirty="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What does this do</a:t>
            </a:r>
            <a:r>
              <a:rPr lang="en-US" sz="2800" b="1" dirty="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?</a:t>
            </a:r>
          </a:p>
          <a:p>
            <a:pPr>
              <a:buFontTx/>
              <a:buNone/>
            </a:pPr>
            <a:r>
              <a:rPr lang="en-US" sz="2800" b="1" dirty="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	Key idea: land heats and cools at faster rate than water, which has a high heat capacity</a:t>
            </a:r>
          </a:p>
          <a:p>
            <a:pPr>
              <a:buFontTx/>
              <a:buNone/>
            </a:pPr>
            <a:r>
              <a:rPr lang="en-US" sz="2800" b="1" dirty="0">
                <a:solidFill>
                  <a:srgbClr val="FFCC00"/>
                </a:solidFill>
                <a:ea typeface="ＭＳ Ｐゴシック" pitchFamily="-1" charset="-128"/>
                <a:cs typeface="ＭＳ Ｐゴシック" pitchFamily="-1" charset="-128"/>
              </a:rPr>
              <a:t>	</a:t>
            </a:r>
            <a:r>
              <a:rPr lang="en-US" sz="2800" b="1" dirty="0">
                <a:solidFill>
                  <a:srgbClr val="0000FF"/>
                </a:solidFill>
                <a:ea typeface="ＭＳ Ｐゴシック" pitchFamily="-1" charset="-128"/>
                <a:cs typeface="ＭＳ Ｐゴシック" pitchFamily="-1" charset="-128"/>
              </a:rPr>
              <a:t>High pressure </a:t>
            </a:r>
            <a:r>
              <a:rPr lang="en-US" sz="2800" b="1" dirty="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over </a:t>
            </a:r>
            <a:r>
              <a:rPr lang="en-US" sz="2800" b="1" dirty="0">
                <a:solidFill>
                  <a:srgbClr val="0000FF"/>
                </a:solidFill>
                <a:ea typeface="ＭＳ Ｐゴシック" pitchFamily="-1" charset="-128"/>
                <a:cs typeface="ＭＳ Ｐゴシック" pitchFamily="-1" charset="-128"/>
              </a:rPr>
              <a:t>cold land </a:t>
            </a:r>
            <a:r>
              <a:rPr lang="en-US" sz="2800" b="1" dirty="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in the </a:t>
            </a:r>
            <a:r>
              <a:rPr lang="en-US" sz="2800" b="1" dirty="0">
                <a:solidFill>
                  <a:srgbClr val="0000FF"/>
                </a:solidFill>
                <a:ea typeface="ＭＳ Ｐゴシック" pitchFamily="-1" charset="-128"/>
                <a:cs typeface="ＭＳ Ｐゴシック" pitchFamily="-1" charset="-128"/>
              </a:rPr>
              <a:t>winter</a:t>
            </a:r>
          </a:p>
          <a:p>
            <a:pPr>
              <a:buFontTx/>
              <a:buNone/>
            </a:pPr>
            <a:r>
              <a:rPr lang="en-US" sz="2800" b="1" dirty="0">
                <a:solidFill>
                  <a:srgbClr val="FFCC00"/>
                </a:solidFill>
                <a:ea typeface="ＭＳ Ｐゴシック" pitchFamily="-1" charset="-128"/>
                <a:cs typeface="ＭＳ Ｐゴシック" pitchFamily="-1" charset="-128"/>
              </a:rPr>
              <a:t>	</a:t>
            </a:r>
            <a:r>
              <a:rPr lang="en-US" sz="2800" b="1" dirty="0">
                <a:solidFill>
                  <a:srgbClr val="FF0000"/>
                </a:solidFill>
                <a:ea typeface="ＭＳ Ｐゴシック" pitchFamily="-1" charset="-128"/>
                <a:cs typeface="ＭＳ Ｐゴシック" pitchFamily="-1" charset="-128"/>
              </a:rPr>
              <a:t>Low pressure</a:t>
            </a:r>
            <a:r>
              <a:rPr lang="en-US" sz="2800" b="1" dirty="0">
                <a:solidFill>
                  <a:srgbClr val="FFCC00"/>
                </a:solidFill>
                <a:ea typeface="ＭＳ Ｐゴシック" pitchFamily="-1" charset="-128"/>
                <a:cs typeface="ＭＳ Ｐゴシック" pitchFamily="-1" charset="-128"/>
              </a:rPr>
              <a:t> </a:t>
            </a:r>
            <a:r>
              <a:rPr lang="en-US" sz="2800" b="1" dirty="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over </a:t>
            </a:r>
            <a:r>
              <a:rPr lang="en-US" sz="2800" b="1" dirty="0">
                <a:solidFill>
                  <a:srgbClr val="FF0000"/>
                </a:solidFill>
                <a:ea typeface="ＭＳ Ｐゴシック" pitchFamily="-1" charset="-128"/>
                <a:cs typeface="ＭＳ Ｐゴシック" pitchFamily="-1" charset="-128"/>
              </a:rPr>
              <a:t>warm land</a:t>
            </a:r>
            <a:r>
              <a:rPr lang="en-US" sz="2800" b="1" dirty="0">
                <a:solidFill>
                  <a:srgbClr val="FFCC00"/>
                </a:solidFill>
                <a:ea typeface="ＭＳ Ｐゴシック" pitchFamily="-1" charset="-128"/>
                <a:cs typeface="ＭＳ Ｐゴシック" pitchFamily="-1" charset="-128"/>
              </a:rPr>
              <a:t> </a:t>
            </a:r>
            <a:r>
              <a:rPr lang="en-US" sz="2800" b="1" dirty="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in the </a:t>
            </a:r>
            <a:r>
              <a:rPr lang="en-US" sz="2800" b="1" dirty="0">
                <a:solidFill>
                  <a:srgbClr val="FF0000"/>
                </a:solidFill>
                <a:ea typeface="ＭＳ Ｐゴシック" pitchFamily="-1" charset="-128"/>
                <a:cs typeface="ＭＳ Ｐゴシック" pitchFamily="-1" charset="-128"/>
              </a:rPr>
              <a:t>summer</a:t>
            </a:r>
          </a:p>
          <a:p>
            <a:pPr algn="ctr">
              <a:buFontTx/>
              <a:buNone/>
            </a:pPr>
            <a:r>
              <a:rPr lang="en-US" sz="2800" b="1" dirty="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	</a:t>
            </a:r>
            <a:r>
              <a:rPr lang="en-US" sz="3600" b="1" dirty="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+</a:t>
            </a:r>
            <a:endParaRPr lang="en-US" sz="2800" b="1" dirty="0">
              <a:solidFill>
                <a:srgbClr val="000000"/>
              </a:solidFill>
              <a:ea typeface="ＭＳ Ｐゴシック" pitchFamily="-1" charset="-128"/>
              <a:cs typeface="ＭＳ Ｐゴシック" pitchFamily="-1" charset="-128"/>
            </a:endParaRPr>
          </a:p>
          <a:p>
            <a:pPr>
              <a:buFontTx/>
              <a:buNone/>
            </a:pPr>
            <a:r>
              <a:rPr lang="en-US" sz="2800" b="1" dirty="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	Sun is not always directly over the E</a:t>
            </a:r>
            <a:r>
              <a:rPr lang="en-US" sz="2800" b="1" dirty="0" smtClean="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quator  Three </a:t>
            </a:r>
            <a:r>
              <a:rPr lang="en-US" sz="2800" b="1" dirty="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cells follow</a:t>
            </a:r>
            <a:r>
              <a:rPr lang="en-US" sz="2800" b="1" dirty="0" smtClean="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 the sun’s north-south cycle</a:t>
            </a:r>
            <a:endParaRPr lang="en-US" sz="2800" b="1" dirty="0">
              <a:solidFill>
                <a:srgbClr val="000000"/>
              </a:solidFill>
              <a:ea typeface="ＭＳ Ｐゴシック" pitchFamily="-1" charset="-128"/>
              <a:cs typeface="ＭＳ Ｐゴシック" pitchFamily="-1" charset="-128"/>
            </a:endParaRP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940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6211"/>
    </mc:Choice>
    <mc:Fallback xmlns="">
      <p:transition xmlns:p14="http://schemas.microsoft.com/office/powerpoint/2010/main" spd="slow" advTm="9621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Box 4"/>
          <p:cNvSpPr txBox="1">
            <a:spLocks noChangeArrowheads="1"/>
          </p:cNvSpPr>
          <p:nvPr/>
        </p:nvSpPr>
        <p:spPr bwMode="auto">
          <a:xfrm>
            <a:off x="1841500" y="1981200"/>
            <a:ext cx="505460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4000" b="1" dirty="0" smtClean="0">
                <a:solidFill>
                  <a:srgbClr val="000000"/>
                </a:solidFill>
              </a:rPr>
              <a:t>Seasonal differences in temperature.</a:t>
            </a:r>
            <a:endParaRPr lang="en-US" sz="40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5449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474"/>
    </mc:Choice>
    <mc:Fallback xmlns="">
      <p:transition xmlns:p14="http://schemas.microsoft.com/office/powerpoint/2010/main" spd="slow" advTm="7474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17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838200"/>
          </a:xfrm>
          <a:noFill/>
        </p:spPr>
        <p:txBody>
          <a:bodyPr/>
          <a:lstStyle/>
          <a:p>
            <a:r>
              <a:rPr lang="en-US" sz="28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Boreal Winter (DJF) Surface Average Temperature</a:t>
            </a:r>
            <a:endParaRPr lang="en-US" sz="2800" b="1" dirty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7587" name="Rectangle 18"/>
          <p:cNvSpPr>
            <a:spLocks noChangeArrowheads="1"/>
          </p:cNvSpPr>
          <p:nvPr/>
        </p:nvSpPr>
        <p:spPr bwMode="auto">
          <a:xfrm>
            <a:off x="317500" y="5549900"/>
            <a:ext cx="8382000" cy="143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algn="ctr" defTabSz="914400" eaLnBrk="0" fontAlgn="base" hangingPunct="0">
              <a:spcAft>
                <a:spcPct val="0"/>
              </a:spcAft>
            </a:pPr>
            <a:r>
              <a:rPr lang="en-US" sz="2000" b="1" dirty="0" smtClean="0">
                <a:solidFill>
                  <a:srgbClr val="000000"/>
                </a:solidFill>
                <a:latin typeface="Times New Roman"/>
                <a:ea typeface="ＭＳ Ｐゴシック" charset="0"/>
                <a:cs typeface="Times New Roman"/>
              </a:rPr>
              <a:t>Continents </a:t>
            </a:r>
            <a:r>
              <a:rPr lang="en-US" sz="2000" b="1" dirty="0">
                <a:solidFill>
                  <a:srgbClr val="0000FF"/>
                </a:solidFill>
                <a:latin typeface="Times New Roman"/>
                <a:ea typeface="ＭＳ Ｐゴシック" charset="0"/>
                <a:cs typeface="Times New Roman"/>
              </a:rPr>
              <a:t>colder</a:t>
            </a:r>
            <a:r>
              <a:rPr lang="en-US" sz="2000" b="1" dirty="0">
                <a:solidFill>
                  <a:srgbClr val="000000"/>
                </a:solidFill>
                <a:latin typeface="Times New Roman"/>
                <a:ea typeface="ＭＳ Ｐゴシック" charset="0"/>
                <a:cs typeface="Times New Roman"/>
              </a:rPr>
              <a:t> than </a:t>
            </a:r>
            <a:r>
              <a:rPr lang="en-US" sz="2000" b="1" dirty="0" smtClean="0">
                <a:solidFill>
                  <a:srgbClr val="000000"/>
                </a:solidFill>
                <a:latin typeface="Times New Roman"/>
                <a:ea typeface="ＭＳ Ｐゴシック" charset="0"/>
                <a:cs typeface="Times New Roman"/>
              </a:rPr>
              <a:t>oceans.</a:t>
            </a:r>
            <a:endParaRPr lang="en-US" sz="2000" b="1" dirty="0">
              <a:solidFill>
                <a:srgbClr val="000000"/>
              </a:solidFill>
              <a:latin typeface="Times New Roman"/>
              <a:ea typeface="ＭＳ Ｐゴシック" charset="0"/>
              <a:cs typeface="Times New Roman"/>
            </a:endParaRPr>
          </a:p>
          <a:p>
            <a:pPr marL="342900" indent="-342900" algn="ctr" defTabSz="914400" eaLnBrk="0" fontAlgn="base" hangingPunct="0">
              <a:spcAft>
                <a:spcPct val="0"/>
              </a:spcAft>
            </a:pPr>
            <a:r>
              <a:rPr lang="en-US" sz="2000" b="1" dirty="0" smtClean="0">
                <a:solidFill>
                  <a:srgbClr val="000000"/>
                </a:solidFill>
                <a:latin typeface="Times New Roman"/>
                <a:ea typeface="ＭＳ Ｐゴシック" charset="0"/>
                <a:cs typeface="Times New Roman"/>
              </a:rPr>
              <a:t>Arctic </a:t>
            </a:r>
            <a:r>
              <a:rPr lang="en-US" sz="2000" b="1" dirty="0">
                <a:solidFill>
                  <a:srgbClr val="000000"/>
                </a:solidFill>
                <a:latin typeface="Times New Roman"/>
                <a:ea typeface="ＭＳ Ｐゴシック" charset="0"/>
                <a:cs typeface="Times New Roman"/>
              </a:rPr>
              <a:t>region </a:t>
            </a:r>
            <a:r>
              <a:rPr lang="en-US" sz="2000" b="1" dirty="0" smtClean="0">
                <a:solidFill>
                  <a:srgbClr val="000000"/>
                </a:solidFill>
                <a:latin typeface="Times New Roman"/>
                <a:ea typeface="ＭＳ Ｐゴシック" charset="0"/>
                <a:cs typeface="Times New Roman"/>
              </a:rPr>
              <a:t>50</a:t>
            </a:r>
            <a:r>
              <a:rPr lang="en-US" sz="2000" b="1" dirty="0">
                <a:solidFill>
                  <a:srgbClr val="000000"/>
                </a:solidFill>
                <a:latin typeface="Times New Roman"/>
                <a:ea typeface="ＭＳ Ｐゴシック" charset="0"/>
                <a:cs typeface="Times New Roman"/>
              </a:rPr>
              <a:t>°-</a:t>
            </a:r>
            <a:r>
              <a:rPr lang="en-US" sz="2000" b="1" dirty="0" smtClean="0">
                <a:solidFill>
                  <a:srgbClr val="000000"/>
                </a:solidFill>
                <a:latin typeface="Times New Roman"/>
                <a:ea typeface="ＭＳ Ｐゴシック" charset="0"/>
                <a:cs typeface="Times New Roman"/>
              </a:rPr>
              <a:t>60°</a:t>
            </a:r>
            <a:r>
              <a:rPr lang="en-US" sz="2000" b="1" dirty="0">
                <a:solidFill>
                  <a:srgbClr val="000000"/>
                </a:solidFill>
                <a:latin typeface="Times New Roman"/>
                <a:ea typeface="ＭＳ Ｐゴシック" charset="0"/>
                <a:cs typeface="Times New Roman"/>
              </a:rPr>
              <a:t>C colder than </a:t>
            </a:r>
            <a:r>
              <a:rPr lang="en-US" sz="2000" b="1" dirty="0" smtClean="0">
                <a:solidFill>
                  <a:srgbClr val="000000"/>
                </a:solidFill>
                <a:latin typeface="Times New Roman"/>
                <a:ea typeface="ＭＳ Ｐゴシック" charset="0"/>
                <a:cs typeface="Times New Roman"/>
              </a:rPr>
              <a:t>tropics.</a:t>
            </a:r>
          </a:p>
          <a:p>
            <a:pPr marL="342900" indent="-342900" algn="ctr" defTabSz="914400" eaLnBrk="0" fontAlgn="base" hangingPunct="0">
              <a:spcAft>
                <a:spcPct val="0"/>
              </a:spcAft>
            </a:pPr>
            <a:r>
              <a:rPr lang="en-US" sz="2000" b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Temperature gradient stronger in winter NH than summer SH.</a:t>
            </a:r>
          </a:p>
          <a:p>
            <a:pPr marL="342900" indent="-342900" algn="ctr" defTabSz="914400" eaLnBrk="0" fontAlgn="base" hangingPunct="0">
              <a:spcAft>
                <a:spcPct val="0"/>
              </a:spcAft>
            </a:pPr>
            <a:r>
              <a:rPr lang="en-US" sz="2000" b="1" dirty="0" smtClean="0">
                <a:solidFill>
                  <a:srgbClr val="000000"/>
                </a:solidFill>
                <a:latin typeface="Times New Roman"/>
                <a:ea typeface="ＭＳ Ｐゴシック" charset="0"/>
                <a:cs typeface="Times New Roman"/>
              </a:rPr>
              <a:t>More undulations in NH pattern than SH </a:t>
            </a:r>
            <a:r>
              <a:rPr lang="en-US" sz="2000" b="1" dirty="0">
                <a:solidFill>
                  <a:srgbClr val="000000"/>
                </a:solidFill>
                <a:latin typeface="Times New Roman"/>
                <a:ea typeface="ＭＳ Ｐゴシック" charset="0"/>
                <a:cs typeface="Times New Roman"/>
              </a:rPr>
              <a:t>p</a:t>
            </a:r>
            <a:r>
              <a:rPr lang="en-US" sz="2000" b="1" dirty="0" smtClean="0">
                <a:solidFill>
                  <a:srgbClr val="000000"/>
                </a:solidFill>
                <a:latin typeface="Times New Roman"/>
                <a:ea typeface="ＭＳ Ｐゴシック" charset="0"/>
                <a:cs typeface="Times New Roman"/>
              </a:rPr>
              <a:t>attern.</a:t>
            </a:r>
            <a:endParaRPr lang="en-US" sz="2000" b="1" dirty="0">
              <a:solidFill>
                <a:srgbClr val="000000"/>
              </a:solidFill>
              <a:latin typeface="Times New Roman"/>
              <a:ea typeface="ＭＳ Ｐゴシック" charset="0"/>
              <a:cs typeface="Times New Roman"/>
            </a:endParaRPr>
          </a:p>
        </p:txBody>
      </p:sp>
      <p:sp>
        <p:nvSpPr>
          <p:cNvPr id="67588" name="TextBox 20"/>
          <p:cNvSpPr txBox="1">
            <a:spLocks noChangeArrowheads="1"/>
          </p:cNvSpPr>
          <p:nvPr/>
        </p:nvSpPr>
        <p:spPr bwMode="auto">
          <a:xfrm>
            <a:off x="6400800" y="4724400"/>
            <a:ext cx="26670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b="1">
                <a:solidFill>
                  <a:srgbClr val="000000"/>
                </a:solidFill>
              </a:rPr>
              <a:t>Lutgens and Tarbuck</a:t>
            </a:r>
          </a:p>
        </p:txBody>
      </p:sp>
      <p:pic>
        <p:nvPicPr>
          <p:cNvPr id="67589" name="Picture 21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130300"/>
            <a:ext cx="9144000" cy="454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20"/>
          <p:cNvSpPr txBox="1">
            <a:spLocks noChangeArrowheads="1"/>
          </p:cNvSpPr>
          <p:nvPr/>
        </p:nvSpPr>
        <p:spPr bwMode="auto">
          <a:xfrm>
            <a:off x="6553200" y="4876800"/>
            <a:ext cx="266700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b="1" dirty="0" err="1">
                <a:solidFill>
                  <a:srgbClr val="000000"/>
                </a:solidFill>
              </a:rPr>
              <a:t>Lutgens</a:t>
            </a:r>
            <a:r>
              <a:rPr lang="en-US" sz="1600" b="1" dirty="0">
                <a:solidFill>
                  <a:srgbClr val="000000"/>
                </a:solidFill>
              </a:rPr>
              <a:t> and </a:t>
            </a:r>
            <a:r>
              <a:rPr lang="en-US" sz="1600" b="1" dirty="0" err="1" smtClean="0">
                <a:solidFill>
                  <a:srgbClr val="000000"/>
                </a:solidFill>
              </a:rPr>
              <a:t>Tarbuck</a:t>
            </a:r>
            <a:endParaRPr lang="en-US" sz="1600" b="1" dirty="0" smtClean="0">
              <a:solidFill>
                <a:srgbClr val="000000"/>
              </a:solidFill>
            </a:endParaRP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b="1" i="1" dirty="0" smtClean="0">
                <a:solidFill>
                  <a:srgbClr val="000000"/>
                </a:solidFill>
              </a:rPr>
              <a:t>Akin to H&amp;P, Fig. 9.1</a:t>
            </a:r>
            <a:endParaRPr lang="en-US" sz="1400" b="1" i="1" dirty="0">
              <a:solidFill>
                <a:srgbClr val="000000"/>
              </a:solidFill>
            </a:endParaRPr>
          </a:p>
        </p:txBody>
      </p:sp>
      <p:sp>
        <p:nvSpPr>
          <p:cNvPr id="2" name="Oval 1"/>
          <p:cNvSpPr/>
          <p:nvPr/>
        </p:nvSpPr>
        <p:spPr>
          <a:xfrm>
            <a:off x="266700" y="2438400"/>
            <a:ext cx="1828800" cy="584200"/>
          </a:xfrm>
          <a:prstGeom prst="ellipse">
            <a:avLst/>
          </a:prstGeom>
          <a:gradFill flip="none" rotWithShape="1">
            <a:gsLst>
              <a:gs pos="35000">
                <a:srgbClr val="000090">
                  <a:alpha val="40000"/>
                </a:srgbClr>
              </a:gs>
              <a:gs pos="100000">
                <a:srgbClr val="FFFFFF">
                  <a:alpha val="4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457700" y="2235200"/>
            <a:ext cx="1828800" cy="584200"/>
          </a:xfrm>
          <a:prstGeom prst="ellipse">
            <a:avLst/>
          </a:prstGeom>
          <a:gradFill flip="none" rotWithShape="1">
            <a:gsLst>
              <a:gs pos="35000">
                <a:srgbClr val="000090">
                  <a:alpha val="40000"/>
                </a:srgbClr>
              </a:gs>
              <a:gs pos="100000">
                <a:srgbClr val="FFFFFF">
                  <a:alpha val="4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43149097"/>
      </p:ext>
    </p:extLst>
  </p:cSld>
  <p:clrMapOvr>
    <a:masterClrMapping/>
  </p:clrMapOvr>
  <p:transition advTm="13233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5"/>
          <p:cNvPicPr>
            <a:picLocks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126067"/>
            <a:ext cx="9144000" cy="454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635" name="Rectangle 17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838200"/>
          </a:xfrm>
          <a:noFill/>
        </p:spPr>
        <p:txBody>
          <a:bodyPr/>
          <a:lstStyle/>
          <a:p>
            <a:r>
              <a:rPr lang="en-US" sz="28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Boreal Summer (JJA) Surface Average Temperature</a:t>
            </a:r>
            <a:endParaRPr lang="en-US" sz="2800" b="1" dirty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9636" name="Rectangle 18"/>
          <p:cNvSpPr>
            <a:spLocks noChangeArrowheads="1"/>
          </p:cNvSpPr>
          <p:nvPr/>
        </p:nvSpPr>
        <p:spPr bwMode="auto">
          <a:xfrm>
            <a:off x="152400" y="5562600"/>
            <a:ext cx="86868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algn="ctr" defTabSz="914400" eaLnBrk="0" fontAlgn="base" hangingPunct="0"/>
            <a:r>
              <a:rPr lang="en-US" sz="2000" b="1" dirty="0" smtClean="0">
                <a:solidFill>
                  <a:srgbClr val="000000"/>
                </a:solidFill>
                <a:latin typeface="Times New Roman"/>
                <a:ea typeface="ＭＳ Ｐゴシック" charset="0"/>
                <a:cs typeface="Times New Roman"/>
              </a:rPr>
              <a:t>Continents </a:t>
            </a:r>
            <a:r>
              <a:rPr lang="en-US" sz="2000" b="1" dirty="0">
                <a:solidFill>
                  <a:srgbClr val="FF0000"/>
                </a:solidFill>
                <a:latin typeface="Times New Roman"/>
                <a:ea typeface="ＭＳ Ｐゴシック" charset="0"/>
                <a:cs typeface="Times New Roman"/>
              </a:rPr>
              <a:t>warmer </a:t>
            </a:r>
            <a:r>
              <a:rPr lang="en-US" sz="2000" b="1" dirty="0">
                <a:solidFill>
                  <a:srgbClr val="000000"/>
                </a:solidFill>
                <a:latin typeface="Times New Roman"/>
                <a:ea typeface="ＭＳ Ｐゴシック" charset="0"/>
                <a:cs typeface="Times New Roman"/>
              </a:rPr>
              <a:t>than </a:t>
            </a:r>
            <a:r>
              <a:rPr lang="en-US" sz="2000" b="1" dirty="0" smtClean="0">
                <a:solidFill>
                  <a:srgbClr val="000000"/>
                </a:solidFill>
                <a:latin typeface="Times New Roman"/>
                <a:ea typeface="ＭＳ Ｐゴシック" charset="0"/>
                <a:cs typeface="Times New Roman"/>
              </a:rPr>
              <a:t>oceans.</a:t>
            </a:r>
          </a:p>
          <a:p>
            <a:pPr marL="342900" indent="-342900" algn="ctr" defTabSz="914400" eaLnBrk="0" fontAlgn="base" hangingPunct="0"/>
            <a:r>
              <a:rPr lang="en-US" sz="2000" b="1" dirty="0" smtClean="0">
                <a:solidFill>
                  <a:srgbClr val="000000"/>
                </a:solidFill>
                <a:latin typeface="Times New Roman"/>
                <a:ea typeface="ＭＳ Ｐゴシック" charset="0"/>
                <a:cs typeface="Times New Roman"/>
              </a:rPr>
              <a:t>Arctic </a:t>
            </a:r>
            <a:r>
              <a:rPr lang="en-US" sz="2000" b="1" dirty="0">
                <a:solidFill>
                  <a:srgbClr val="000000"/>
                </a:solidFill>
                <a:latin typeface="Times New Roman"/>
                <a:ea typeface="ＭＳ Ｐゴシック" charset="0"/>
                <a:cs typeface="Times New Roman"/>
              </a:rPr>
              <a:t>region </a:t>
            </a:r>
            <a:r>
              <a:rPr lang="en-US" sz="2000" b="1" dirty="0" smtClean="0">
                <a:solidFill>
                  <a:srgbClr val="000000"/>
                </a:solidFill>
                <a:latin typeface="Times New Roman"/>
                <a:ea typeface="ＭＳ Ｐゴシック" charset="0"/>
                <a:cs typeface="Times New Roman"/>
              </a:rPr>
              <a:t>20°-25</a:t>
            </a:r>
            <a:r>
              <a:rPr lang="en-US" sz="2000" b="1" dirty="0">
                <a:solidFill>
                  <a:srgbClr val="000000"/>
                </a:solidFill>
                <a:latin typeface="Times New Roman"/>
                <a:ea typeface="ＭＳ Ｐゴシック" charset="0"/>
                <a:cs typeface="Times New Roman"/>
              </a:rPr>
              <a:t>°C colder than </a:t>
            </a:r>
            <a:r>
              <a:rPr lang="en-US" sz="2000" b="1" dirty="0" smtClean="0">
                <a:solidFill>
                  <a:srgbClr val="000000"/>
                </a:solidFill>
                <a:latin typeface="Times New Roman"/>
                <a:ea typeface="ＭＳ Ｐゴシック" charset="0"/>
                <a:cs typeface="Times New Roman"/>
              </a:rPr>
              <a:t>tropics.</a:t>
            </a:r>
          </a:p>
          <a:p>
            <a:pPr marL="342900" indent="-342900" algn="ctr"/>
            <a:r>
              <a:rPr lang="en-US" sz="2000" b="1" dirty="0">
                <a:solidFill>
                  <a:srgbClr val="000000"/>
                </a:solidFill>
                <a:latin typeface="Times New Roman"/>
                <a:cs typeface="Times New Roman"/>
              </a:rPr>
              <a:t>	</a:t>
            </a:r>
            <a:r>
              <a:rPr lang="en-US" sz="2000" b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Temperature gradient stronger </a:t>
            </a:r>
            <a:r>
              <a:rPr lang="en-US" sz="2000" b="1" dirty="0">
                <a:solidFill>
                  <a:srgbClr val="000000"/>
                </a:solidFill>
                <a:latin typeface="Times New Roman"/>
                <a:cs typeface="Times New Roman"/>
              </a:rPr>
              <a:t>in winter </a:t>
            </a:r>
            <a:r>
              <a:rPr lang="en-US" sz="2000" b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SH </a:t>
            </a:r>
            <a:r>
              <a:rPr lang="en-US" sz="2000" b="1" dirty="0">
                <a:solidFill>
                  <a:srgbClr val="000000"/>
                </a:solidFill>
                <a:latin typeface="Times New Roman"/>
                <a:cs typeface="Times New Roman"/>
              </a:rPr>
              <a:t>than summer </a:t>
            </a:r>
            <a:r>
              <a:rPr lang="en-US" sz="2000" b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NH.</a:t>
            </a:r>
          </a:p>
          <a:p>
            <a:pPr marL="342900" indent="-342900" algn="ctr" defTabSz="914400" eaLnBrk="0" fontAlgn="base" hangingPunct="0"/>
            <a:r>
              <a:rPr lang="en-US" sz="2000" b="1" dirty="0" smtClean="0">
                <a:solidFill>
                  <a:srgbClr val="000000"/>
                </a:solidFill>
                <a:latin typeface="Times New Roman"/>
                <a:ea typeface="ＭＳ Ｐゴシック" charset="0"/>
                <a:cs typeface="Times New Roman"/>
              </a:rPr>
              <a:t>More undulations </a:t>
            </a:r>
            <a:r>
              <a:rPr lang="en-US" sz="2000" b="1" dirty="0">
                <a:solidFill>
                  <a:srgbClr val="000000"/>
                </a:solidFill>
                <a:latin typeface="Times New Roman"/>
                <a:ea typeface="ＭＳ Ｐゴシック" charset="0"/>
                <a:cs typeface="Times New Roman"/>
              </a:rPr>
              <a:t>in NH pattern than SH pattern.</a:t>
            </a:r>
          </a:p>
          <a:p>
            <a:pPr marL="342900" indent="-342900" algn="ctr"/>
            <a:endParaRPr lang="en-US" sz="2400" b="1" dirty="0">
              <a:solidFill>
                <a:srgbClr val="000000"/>
              </a:solidFill>
              <a:latin typeface="Times New Roman"/>
              <a:cs typeface="Times New Roman"/>
            </a:endParaRPr>
          </a:p>
          <a:p>
            <a:pPr marL="342900" indent="-342900" algn="ctr" defTabSz="914400" eaLnBrk="0" fontAlgn="base" hangingPunct="0"/>
            <a:endParaRPr lang="en-US" sz="2400" b="1" dirty="0">
              <a:solidFill>
                <a:srgbClr val="000000"/>
              </a:solidFill>
              <a:latin typeface="Times New Roman"/>
              <a:ea typeface="ＭＳ Ｐゴシック" charset="0"/>
              <a:cs typeface="Times New Roman"/>
            </a:endParaRPr>
          </a:p>
        </p:txBody>
      </p:sp>
      <p:sp>
        <p:nvSpPr>
          <p:cNvPr id="7" name="TextBox 20"/>
          <p:cNvSpPr txBox="1">
            <a:spLocks noChangeArrowheads="1"/>
          </p:cNvSpPr>
          <p:nvPr/>
        </p:nvSpPr>
        <p:spPr bwMode="auto">
          <a:xfrm>
            <a:off x="6553200" y="4876800"/>
            <a:ext cx="266700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b="1" dirty="0" err="1">
                <a:solidFill>
                  <a:srgbClr val="000000"/>
                </a:solidFill>
              </a:rPr>
              <a:t>Lutgens</a:t>
            </a:r>
            <a:r>
              <a:rPr lang="en-US" sz="1600" b="1" dirty="0">
                <a:solidFill>
                  <a:srgbClr val="000000"/>
                </a:solidFill>
              </a:rPr>
              <a:t> and </a:t>
            </a:r>
            <a:r>
              <a:rPr lang="en-US" sz="1600" b="1" dirty="0" err="1" smtClean="0">
                <a:solidFill>
                  <a:srgbClr val="000000"/>
                </a:solidFill>
              </a:rPr>
              <a:t>Tarbuck</a:t>
            </a:r>
            <a:endParaRPr lang="en-US" sz="1600" b="1" dirty="0" smtClean="0">
              <a:solidFill>
                <a:srgbClr val="000000"/>
              </a:solidFill>
            </a:endParaRP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b="1" i="1" dirty="0" smtClean="0">
                <a:solidFill>
                  <a:srgbClr val="000000"/>
                </a:solidFill>
              </a:rPr>
              <a:t>Akin to H&amp;P, Fig. 9.1</a:t>
            </a:r>
            <a:endParaRPr lang="en-US" sz="1400" b="1" i="1" dirty="0">
              <a:solidFill>
                <a:srgbClr val="000000"/>
              </a:solidFill>
            </a:endParaRPr>
          </a:p>
        </p:txBody>
      </p:sp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4615016"/>
      </p:ext>
    </p:extLst>
  </p:cSld>
  <p:clrMapOvr>
    <a:masterClrMapping/>
  </p:clrMapOvr>
  <p:transition advTm="7614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19"/>
          <p:cNvPicPr>
            <a:picLocks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5400" y="1130300"/>
            <a:ext cx="9144000" cy="4547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683" name="Rectangle 17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838200"/>
          </a:xfrm>
          <a:noFill/>
        </p:spPr>
        <p:txBody>
          <a:bodyPr/>
          <a:lstStyle/>
          <a:p>
            <a:r>
              <a:rPr lang="en-US" sz="28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Warmest - Coldest Days Temperature Difference</a:t>
            </a:r>
            <a:endParaRPr lang="en-US" sz="2800" b="1" dirty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1684" name="Rectangle 18"/>
          <p:cNvSpPr>
            <a:spLocks noChangeArrowheads="1"/>
          </p:cNvSpPr>
          <p:nvPr/>
        </p:nvSpPr>
        <p:spPr bwMode="auto">
          <a:xfrm>
            <a:off x="457200" y="5651500"/>
            <a:ext cx="8077200" cy="109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algn="ctr" defTabSz="914400" eaLnBrk="0" fontAlgn="base" hangingPunct="0">
              <a:spcAft>
                <a:spcPct val="0"/>
              </a:spcAft>
            </a:pPr>
            <a:r>
              <a:rPr lang="en-US" sz="20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	Continents undergo </a:t>
            </a:r>
            <a:r>
              <a:rPr lang="en-US" sz="20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larger seasonal changes </a:t>
            </a:r>
            <a:r>
              <a:rPr lang="en-US" sz="20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than </a:t>
            </a:r>
            <a:r>
              <a:rPr lang="en-US" sz="20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oceans.</a:t>
            </a:r>
            <a:endParaRPr lang="en-US" sz="2000" b="1" dirty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marL="342900" indent="-342900" algn="ctr" defTabSz="914400" eaLnBrk="0" fontAlgn="base" hangingPunct="0">
              <a:spcAft>
                <a:spcPct val="0"/>
              </a:spcAft>
            </a:pPr>
            <a:r>
              <a:rPr lang="en-US" sz="20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	High latitudes undergo larger </a:t>
            </a:r>
            <a:r>
              <a:rPr lang="en-US" sz="20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changes </a:t>
            </a:r>
            <a:r>
              <a:rPr lang="en-US" sz="20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than low </a:t>
            </a:r>
            <a:r>
              <a:rPr lang="en-US" sz="20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latitudes.</a:t>
            </a:r>
          </a:p>
          <a:p>
            <a:pPr marL="342900" indent="-342900" algn="ctr" defTabSz="914400" eaLnBrk="0" fontAlgn="base" hangingPunct="0">
              <a:spcAft>
                <a:spcPct val="0"/>
              </a:spcAft>
            </a:pPr>
            <a:r>
              <a:rPr lang="en-US" sz="2000" b="1" i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(Temperature changes at South Pole are close to 30°C.)</a:t>
            </a:r>
            <a:endParaRPr lang="en-US" sz="2000" b="1" i="1" dirty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1685" name="TextBox 20"/>
          <p:cNvSpPr txBox="1">
            <a:spLocks noChangeArrowheads="1"/>
          </p:cNvSpPr>
          <p:nvPr/>
        </p:nvSpPr>
        <p:spPr bwMode="auto">
          <a:xfrm>
            <a:off x="6400800" y="4724400"/>
            <a:ext cx="26670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b="1" dirty="0" err="1">
                <a:solidFill>
                  <a:srgbClr val="000000"/>
                </a:solidFill>
              </a:rPr>
              <a:t>Lutgens</a:t>
            </a:r>
            <a:r>
              <a:rPr lang="en-US" sz="1600" b="1" dirty="0">
                <a:solidFill>
                  <a:srgbClr val="000000"/>
                </a:solidFill>
              </a:rPr>
              <a:t> and </a:t>
            </a:r>
            <a:r>
              <a:rPr lang="en-US" sz="1600" b="1" dirty="0" err="1">
                <a:solidFill>
                  <a:srgbClr val="000000"/>
                </a:solidFill>
              </a:rPr>
              <a:t>Tarbuck</a:t>
            </a:r>
            <a:endParaRPr lang="en-US" sz="1600" b="1" dirty="0">
              <a:solidFill>
                <a:srgbClr val="000000"/>
              </a:solidFill>
            </a:endParaRP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488666"/>
      </p:ext>
    </p:extLst>
  </p:cSld>
  <p:clrMapOvr>
    <a:masterClrMapping/>
  </p:clrMapOvr>
  <p:transition advTm="6295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Box 4"/>
          <p:cNvSpPr txBox="1">
            <a:spLocks noChangeArrowheads="1"/>
          </p:cNvSpPr>
          <p:nvPr/>
        </p:nvSpPr>
        <p:spPr bwMode="auto">
          <a:xfrm>
            <a:off x="1993900" y="1981200"/>
            <a:ext cx="500380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4000" b="1" dirty="0" smtClean="0">
                <a:solidFill>
                  <a:srgbClr val="000000"/>
                </a:solidFill>
              </a:rPr>
              <a:t>Seasonal differences in SLP.</a:t>
            </a:r>
            <a:endParaRPr lang="en-US" sz="4000" b="1" dirty="0">
              <a:solidFill>
                <a:srgbClr val="000000"/>
              </a:solidFill>
            </a:endParaRP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6523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449"/>
    </mc:Choice>
    <mc:Fallback xmlns="">
      <p:transition xmlns:p14="http://schemas.microsoft.com/office/powerpoint/2010/main" spd="slow" advTm="644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0722a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8900" y="106363"/>
            <a:ext cx="8948445" cy="6720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2707" name="Text Box 3"/>
          <p:cNvSpPr txBox="1">
            <a:spLocks noChangeArrowheads="1"/>
          </p:cNvSpPr>
          <p:nvPr/>
        </p:nvSpPr>
        <p:spPr bwMode="auto">
          <a:xfrm>
            <a:off x="1155700" y="5346700"/>
            <a:ext cx="1905000" cy="9079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b="1" dirty="0"/>
              <a:t>January</a:t>
            </a:r>
            <a:endParaRPr lang="en-US" b="1" dirty="0"/>
          </a:p>
          <a:p>
            <a:pPr algn="ctr">
              <a:spcBef>
                <a:spcPct val="50000"/>
              </a:spcBef>
            </a:pPr>
            <a:r>
              <a:rPr lang="en-US" sz="1400" b="1" dirty="0" smtClean="0"/>
              <a:t>Ahrens &amp; Henson</a:t>
            </a:r>
            <a:endParaRPr lang="en-US" dirty="0"/>
          </a:p>
        </p:txBody>
      </p:sp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312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4983"/>
    </mc:Choice>
    <mc:Fallback xmlns="">
      <p:transition xmlns:p14="http://schemas.microsoft.com/office/powerpoint/2010/main" spd="slow" advTm="9498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0722b"/>
          <p:cNvPicPr>
            <a:picLocks noChangeArrowheads="1"/>
          </p:cNvPicPr>
          <p:nvPr/>
        </p:nvPicPr>
        <p:blipFill>
          <a:blip r:embed="rId5">
            <a:alphaModFix/>
          </a:blip>
          <a:srcRect/>
          <a:stretch>
            <a:fillRect/>
          </a:stretch>
        </p:blipFill>
        <p:spPr bwMode="auto">
          <a:xfrm>
            <a:off x="88900" y="114300"/>
            <a:ext cx="8951976" cy="667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4755" name="Text Box 3"/>
          <p:cNvSpPr txBox="1">
            <a:spLocks noChangeArrowheads="1"/>
          </p:cNvSpPr>
          <p:nvPr/>
        </p:nvSpPr>
        <p:spPr bwMode="auto">
          <a:xfrm>
            <a:off x="1155700" y="5346700"/>
            <a:ext cx="190500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b="1" dirty="0"/>
              <a:t>July</a:t>
            </a:r>
            <a:endParaRPr lang="en-US" b="1" dirty="0"/>
          </a:p>
          <a:p>
            <a:pPr algn="ctr">
              <a:spcBef>
                <a:spcPct val="50000"/>
              </a:spcBef>
            </a:pPr>
            <a:r>
              <a:rPr lang="en-US" sz="1400" b="1" dirty="0"/>
              <a:t>Ahrens &amp; Henson</a:t>
            </a:r>
            <a:endParaRPr lang="en-US" sz="1400" dirty="0"/>
          </a:p>
        </p:txBody>
      </p:sp>
      <p:sp>
        <p:nvSpPr>
          <p:cNvPr id="74756" name="Line 4"/>
          <p:cNvSpPr>
            <a:spLocks noChangeShapeType="1"/>
          </p:cNvSpPr>
          <p:nvPr/>
        </p:nvSpPr>
        <p:spPr bwMode="auto">
          <a:xfrm flipH="1" flipV="1">
            <a:off x="3733800" y="3429000"/>
            <a:ext cx="381000" cy="304800"/>
          </a:xfrm>
          <a:prstGeom prst="line">
            <a:avLst/>
          </a:prstGeom>
          <a:noFill/>
          <a:ln w="28575">
            <a:solidFill>
              <a:srgbClr val="CC0099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757" name="Line 5"/>
          <p:cNvSpPr>
            <a:spLocks noChangeShapeType="1"/>
          </p:cNvSpPr>
          <p:nvPr/>
        </p:nvSpPr>
        <p:spPr bwMode="auto">
          <a:xfrm flipH="1">
            <a:off x="3810000" y="2895600"/>
            <a:ext cx="304800" cy="381000"/>
          </a:xfrm>
          <a:prstGeom prst="line">
            <a:avLst/>
          </a:prstGeom>
          <a:noFill/>
          <a:ln w="28575">
            <a:solidFill>
              <a:srgbClr val="CC0099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758" name="Line 6"/>
          <p:cNvSpPr>
            <a:spLocks noChangeShapeType="1"/>
          </p:cNvSpPr>
          <p:nvPr/>
        </p:nvSpPr>
        <p:spPr bwMode="auto">
          <a:xfrm flipH="1">
            <a:off x="2743200" y="2971800"/>
            <a:ext cx="381000" cy="228600"/>
          </a:xfrm>
          <a:prstGeom prst="line">
            <a:avLst/>
          </a:prstGeom>
          <a:noFill/>
          <a:ln w="28575">
            <a:solidFill>
              <a:srgbClr val="CC0099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759" name="Line 7"/>
          <p:cNvSpPr>
            <a:spLocks noChangeShapeType="1"/>
          </p:cNvSpPr>
          <p:nvPr/>
        </p:nvSpPr>
        <p:spPr bwMode="auto">
          <a:xfrm flipH="1" flipV="1">
            <a:off x="2895600" y="3429000"/>
            <a:ext cx="304800" cy="304800"/>
          </a:xfrm>
          <a:prstGeom prst="line">
            <a:avLst/>
          </a:prstGeom>
          <a:noFill/>
          <a:ln w="28575">
            <a:solidFill>
              <a:srgbClr val="CC0099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760" name="Line 8"/>
          <p:cNvSpPr>
            <a:spLocks noChangeShapeType="1"/>
          </p:cNvSpPr>
          <p:nvPr/>
        </p:nvSpPr>
        <p:spPr bwMode="auto">
          <a:xfrm flipH="1" flipV="1">
            <a:off x="5638800" y="3200400"/>
            <a:ext cx="457200" cy="304800"/>
          </a:xfrm>
          <a:prstGeom prst="line">
            <a:avLst/>
          </a:prstGeom>
          <a:noFill/>
          <a:ln w="28575">
            <a:solidFill>
              <a:srgbClr val="CC0099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761" name="Line 9"/>
          <p:cNvSpPr>
            <a:spLocks noChangeShapeType="1"/>
          </p:cNvSpPr>
          <p:nvPr/>
        </p:nvSpPr>
        <p:spPr bwMode="auto">
          <a:xfrm flipH="1">
            <a:off x="5562600" y="2667000"/>
            <a:ext cx="228600" cy="381000"/>
          </a:xfrm>
          <a:prstGeom prst="line">
            <a:avLst/>
          </a:prstGeom>
          <a:noFill/>
          <a:ln w="28575">
            <a:solidFill>
              <a:srgbClr val="CC0099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72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4774"/>
    </mc:Choice>
    <mc:Fallback xmlns="">
      <p:transition xmlns:p14="http://schemas.microsoft.com/office/powerpoint/2010/main" spd="slow" advTm="8477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5500" y="1841500"/>
            <a:ext cx="782933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Seasonal reversal of land-sea pressure gradient</a:t>
            </a:r>
          </a:p>
          <a:p>
            <a:pPr algn="ctr"/>
            <a:r>
              <a:rPr lang="en-US" sz="2800" dirty="0"/>
              <a:t>i</a:t>
            </a:r>
            <a:r>
              <a:rPr lang="en-US" sz="2800" dirty="0" smtClean="0"/>
              <a:t>s another signature of a monsoon circulation.</a:t>
            </a:r>
            <a:endParaRPr lang="en-US" sz="2800" dirty="0"/>
          </a:p>
        </p:txBody>
      </p:sp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195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570"/>
    </mc:Choice>
    <mc:Fallback xmlns="">
      <p:transition xmlns:p14="http://schemas.microsoft.com/office/powerpoint/2010/main" spd="slow" advTm="1957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Box 4"/>
          <p:cNvSpPr txBox="1">
            <a:spLocks noChangeArrowheads="1"/>
          </p:cNvSpPr>
          <p:nvPr/>
        </p:nvSpPr>
        <p:spPr bwMode="auto">
          <a:xfrm>
            <a:off x="1841500" y="1981200"/>
            <a:ext cx="505460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4000" b="1" dirty="0" smtClean="0">
                <a:solidFill>
                  <a:srgbClr val="000000"/>
                </a:solidFill>
              </a:rPr>
              <a:t>Seasonal differences in upper-air winds.</a:t>
            </a:r>
            <a:endParaRPr lang="en-US" sz="4000" b="1" dirty="0">
              <a:solidFill>
                <a:srgbClr val="000000"/>
              </a:solidFill>
            </a:endParaRP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376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259"/>
    </mc:Choice>
    <mc:Fallback xmlns="">
      <p:transition xmlns:p14="http://schemas.microsoft.com/office/powerpoint/2010/main" spd="slow" advTm="625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2401" y="5867400"/>
            <a:ext cx="87503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/>
            <a:r>
              <a:rPr lang="en-US" dirty="0"/>
              <a:t>Figure 9.3. (a) Average 250 </a:t>
            </a:r>
            <a:r>
              <a:rPr lang="en-US" dirty="0" err="1"/>
              <a:t>hPa</a:t>
            </a:r>
            <a:r>
              <a:rPr lang="en-US" dirty="0"/>
              <a:t> heights, winds, and wind speeds for </a:t>
            </a:r>
            <a:r>
              <a:rPr lang="en-US" b="1" dirty="0" smtClean="0">
                <a:solidFill>
                  <a:srgbClr val="C70000"/>
                </a:solidFill>
              </a:rPr>
              <a:t>January</a:t>
            </a:r>
            <a:r>
              <a:rPr lang="en-US" dirty="0" smtClean="0">
                <a:solidFill>
                  <a:srgbClr val="C70000"/>
                </a:solidFill>
              </a:rPr>
              <a:t>     </a:t>
            </a:r>
            <a:r>
              <a:rPr lang="en-US" dirty="0" smtClean="0"/>
              <a:t>with </a:t>
            </a:r>
            <a:r>
              <a:rPr lang="en-US" dirty="0"/>
              <a:t>schematic representation of </a:t>
            </a:r>
            <a:r>
              <a:rPr lang="en-US" dirty="0" smtClean="0"/>
              <a:t>higher and </a:t>
            </a:r>
            <a:r>
              <a:rPr lang="en-US" dirty="0"/>
              <a:t>lower pressures, and upper-level troughs. Areas of maximum wind speed indicate the position of the jet streams.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700" y="203200"/>
            <a:ext cx="7806690" cy="5634990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2202180" y="1998980"/>
            <a:ext cx="4913630" cy="640080"/>
            <a:chOff x="2202180" y="1998980"/>
            <a:chExt cx="4913630" cy="640080"/>
          </a:xfrm>
        </p:grpSpPr>
        <p:sp>
          <p:nvSpPr>
            <p:cNvPr id="6" name="Oval 5"/>
            <p:cNvSpPr/>
            <p:nvPr/>
          </p:nvSpPr>
          <p:spPr>
            <a:xfrm>
              <a:off x="2202180" y="2227580"/>
              <a:ext cx="1440180" cy="411480"/>
            </a:xfrm>
            <a:prstGeom prst="ellipse">
              <a:avLst/>
            </a:prstGeom>
            <a:solidFill>
              <a:srgbClr val="C70000">
                <a:alpha val="40000"/>
              </a:srgb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/>
            <p:cNvSpPr/>
            <p:nvPr/>
          </p:nvSpPr>
          <p:spPr>
            <a:xfrm>
              <a:off x="5675630" y="1998980"/>
              <a:ext cx="1440180" cy="411480"/>
            </a:xfrm>
            <a:prstGeom prst="ellipse">
              <a:avLst/>
            </a:prstGeom>
            <a:solidFill>
              <a:srgbClr val="C70000">
                <a:alpha val="40000"/>
              </a:srgb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8" name="Sound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018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7706"/>
    </mc:Choice>
    <mc:Fallback xmlns="">
      <p:transition xmlns:p14="http://schemas.microsoft.com/office/powerpoint/2010/main" spd="slow" advTm="9770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300" y="530175"/>
            <a:ext cx="7943850" cy="529209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35000" y="5822265"/>
            <a:ext cx="78359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/>
            <a:r>
              <a:rPr lang="en-US" dirty="0"/>
              <a:t>Figure 9.3. (b) Average 250 </a:t>
            </a:r>
            <a:r>
              <a:rPr lang="en-US" dirty="0" err="1"/>
              <a:t>hPa</a:t>
            </a:r>
            <a:r>
              <a:rPr lang="en-US" dirty="0"/>
              <a:t> heights, winds, and wind speeds </a:t>
            </a:r>
            <a:r>
              <a:rPr lang="en-US" dirty="0" smtClean="0"/>
              <a:t>for </a:t>
            </a:r>
            <a:r>
              <a:rPr lang="en-US" b="1" dirty="0">
                <a:solidFill>
                  <a:srgbClr val="C70000"/>
                </a:solidFill>
              </a:rPr>
              <a:t>July</a:t>
            </a:r>
            <a:r>
              <a:rPr lang="en-US" dirty="0"/>
              <a:t>, with schematic representation of higher </a:t>
            </a:r>
            <a:r>
              <a:rPr lang="en-US" dirty="0" smtClean="0"/>
              <a:t>and lower </a:t>
            </a:r>
            <a:r>
              <a:rPr lang="en-US" dirty="0"/>
              <a:t>pressures. Areas of maximum wind speed indicate the position of the jet streams.</a:t>
            </a:r>
          </a:p>
        </p:txBody>
      </p:sp>
      <p:pic>
        <p:nvPicPr>
          <p:cNvPr id="5" name="Sound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014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538"/>
    </mc:Choice>
    <mc:Fallback xmlns="">
      <p:transition xmlns:p14="http://schemas.microsoft.com/office/powerpoint/2010/main" spd="slow" advTm="4553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2000" y="1143000"/>
            <a:ext cx="7607300" cy="45593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35000" y="5816600"/>
            <a:ext cx="7835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/>
            <a:r>
              <a:rPr lang="en-US" dirty="0" smtClean="0"/>
              <a:t>Figure 9.3. (c) Schematic </a:t>
            </a:r>
            <a:r>
              <a:rPr lang="en-US" dirty="0"/>
              <a:t>representation of the semi-permanent jet streams and upper-level troughs (in winter for each hemisphere</a:t>
            </a:r>
            <a:r>
              <a:rPr lang="en-US" dirty="0" smtClean="0"/>
              <a:t>).</a:t>
            </a:r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2197100" y="2527300"/>
            <a:ext cx="1828800" cy="584200"/>
          </a:xfrm>
          <a:prstGeom prst="ellipse">
            <a:avLst/>
          </a:prstGeom>
          <a:gradFill flip="none" rotWithShape="1">
            <a:gsLst>
              <a:gs pos="35000">
                <a:srgbClr val="000090">
                  <a:alpha val="40000"/>
                </a:srgbClr>
              </a:gs>
              <a:gs pos="100000">
                <a:srgbClr val="FFFFFF">
                  <a:alpha val="4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5626100" y="2374900"/>
            <a:ext cx="1828800" cy="584200"/>
          </a:xfrm>
          <a:prstGeom prst="ellipse">
            <a:avLst/>
          </a:prstGeom>
          <a:gradFill flip="none" rotWithShape="1">
            <a:gsLst>
              <a:gs pos="35000">
                <a:srgbClr val="000090">
                  <a:alpha val="40000"/>
                </a:srgbClr>
              </a:gs>
              <a:gs pos="100000">
                <a:srgbClr val="FFFFFF">
                  <a:alpha val="4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Sound 6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57364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1200"/>
    </mc:Choice>
    <mc:Fallback xmlns="">
      <p:transition xmlns:p14="http://schemas.microsoft.com/office/powerpoint/2010/main" spd="slow" advTm="812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5" grpId="0" animBg="1"/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Box 4"/>
          <p:cNvSpPr txBox="1">
            <a:spLocks noChangeArrowheads="1"/>
          </p:cNvSpPr>
          <p:nvPr/>
        </p:nvSpPr>
        <p:spPr bwMode="auto">
          <a:xfrm>
            <a:off x="1841500" y="1981200"/>
            <a:ext cx="505460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4000" b="1" dirty="0" smtClean="0">
                <a:solidFill>
                  <a:srgbClr val="000000"/>
                </a:solidFill>
              </a:rPr>
              <a:t>Seasonal differences in vertical motion.</a:t>
            </a:r>
            <a:endParaRPr lang="en-US" sz="4000" b="1" dirty="0">
              <a:solidFill>
                <a:srgbClr val="000000"/>
              </a:solidFill>
            </a:endParaRPr>
          </a:p>
        </p:txBody>
      </p:sp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44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909"/>
    </mc:Choice>
    <mc:Fallback xmlns="">
      <p:transition xmlns:p14="http://schemas.microsoft.com/office/powerpoint/2010/main" spd="slow" advTm="590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5538019" cy="6867144"/>
          </a:xfrm>
          <a:prstGeom prst="rect">
            <a:avLst/>
          </a:prstGeom>
        </p:spPr>
      </p:pic>
      <p:sp>
        <p:nvSpPr>
          <p:cNvPr id="77827" name="Title 1"/>
          <p:cNvSpPr>
            <a:spLocks noGrp="1"/>
          </p:cNvSpPr>
          <p:nvPr>
            <p:ph type="title"/>
          </p:nvPr>
        </p:nvSpPr>
        <p:spPr>
          <a:xfrm>
            <a:off x="5486400" y="457200"/>
            <a:ext cx="3200400" cy="2057400"/>
          </a:xfrm>
        </p:spPr>
        <p:txBody>
          <a:bodyPr/>
          <a:lstStyle/>
          <a:p>
            <a:r>
              <a:rPr lang="en-US" sz="3200" b="1" dirty="0" smtClean="0">
                <a:ea typeface="ＭＳ Ｐゴシック" pitchFamily="-1" charset="-128"/>
                <a:cs typeface="ＭＳ Ｐゴシック" pitchFamily="-1" charset="-128"/>
              </a:rPr>
              <a:t>DJF &amp; JJA Mean Vertical Motion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38800" y="2895600"/>
            <a:ext cx="31242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Hadley Cells follow the sun</a:t>
            </a:r>
          </a:p>
          <a:p>
            <a:pPr algn="ctr"/>
            <a:endParaRPr lang="en-US" b="1" dirty="0" smtClean="0"/>
          </a:p>
          <a:p>
            <a:pPr algn="ctr"/>
            <a:r>
              <a:rPr lang="en-US" b="1" dirty="0" smtClean="0"/>
              <a:t>Upward branches centered at</a:t>
            </a:r>
          </a:p>
          <a:p>
            <a:pPr algn="ctr"/>
            <a:r>
              <a:rPr lang="en-US" b="1" dirty="0" smtClean="0"/>
              <a:t>DJF: 0°-10° S </a:t>
            </a:r>
          </a:p>
          <a:p>
            <a:pPr algn="ctr"/>
            <a:r>
              <a:rPr lang="en-US" b="1" dirty="0" smtClean="0"/>
              <a:t>JJA: 10</a:t>
            </a:r>
            <a:r>
              <a:rPr lang="en-US" b="1" dirty="0"/>
              <a:t>°-15° </a:t>
            </a:r>
            <a:r>
              <a:rPr lang="en-US" b="1" dirty="0" smtClean="0"/>
              <a:t>N </a:t>
            </a:r>
            <a:endParaRPr lang="en-US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3962400" y="609600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4038600" y="457200"/>
            <a:ext cx="914400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NH</a:t>
            </a:r>
            <a:endParaRPr lang="en-US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4038600" y="3581400"/>
            <a:ext cx="914400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NH</a:t>
            </a:r>
            <a:endParaRPr lang="en-US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685800" y="457200"/>
            <a:ext cx="914400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SH</a:t>
            </a:r>
            <a:endParaRPr lang="en-US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685800" y="3581400"/>
            <a:ext cx="914400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SH</a:t>
            </a:r>
            <a:endParaRPr lang="en-US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2209800" y="452735"/>
            <a:ext cx="114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pitchFamily="-1" charset="-128"/>
                <a:cs typeface="ＭＳ Ｐゴシック" pitchFamily="-1" charset="-128"/>
              </a:rPr>
              <a:t>DJF</a:t>
            </a:r>
            <a:endParaRPr lang="en-US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209800" y="3576935"/>
            <a:ext cx="114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pitchFamily="-1" charset="-128"/>
                <a:cs typeface="ＭＳ Ｐゴシック" pitchFamily="-1" charset="-128"/>
              </a:rPr>
              <a:t>JJA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Up Arrow 22"/>
          <p:cNvSpPr/>
          <p:nvPr/>
        </p:nvSpPr>
        <p:spPr bwMode="auto">
          <a:xfrm>
            <a:off x="1329266" y="1676400"/>
            <a:ext cx="152400" cy="1066800"/>
          </a:xfrm>
          <a:prstGeom prst="upArrow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>
              <a:rot lat="0" lon="0" rev="10800000"/>
            </a:camera>
            <a:lightRig rig="threePt" dir="t"/>
          </a:scene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4" name="Up Arrow 23"/>
          <p:cNvSpPr/>
          <p:nvPr/>
        </p:nvSpPr>
        <p:spPr bwMode="auto">
          <a:xfrm>
            <a:off x="3695700" y="1219200"/>
            <a:ext cx="304800" cy="1066800"/>
          </a:xfrm>
          <a:prstGeom prst="upArrow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>
              <a:rot lat="0" lon="0" rev="10800000"/>
            </a:camera>
            <a:lightRig rig="threePt" dir="t"/>
          </a:scene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5" name="Up Arrow 24"/>
          <p:cNvSpPr/>
          <p:nvPr/>
        </p:nvSpPr>
        <p:spPr bwMode="auto">
          <a:xfrm>
            <a:off x="1811867" y="4639732"/>
            <a:ext cx="304800" cy="1066800"/>
          </a:xfrm>
          <a:prstGeom prst="upArrow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>
              <a:rot lat="0" lon="0" rev="10800000"/>
            </a:camera>
            <a:lightRig rig="threePt" dir="t"/>
          </a:scene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2654300" y="812800"/>
            <a:ext cx="389467" cy="2057400"/>
            <a:chOff x="2654300" y="812800"/>
            <a:chExt cx="389467" cy="2057400"/>
          </a:xfrm>
        </p:grpSpPr>
        <p:sp>
          <p:nvSpPr>
            <p:cNvPr id="2" name="Up Arrow 1"/>
            <p:cNvSpPr/>
            <p:nvPr/>
          </p:nvSpPr>
          <p:spPr bwMode="auto">
            <a:xfrm>
              <a:off x="2654300" y="863600"/>
              <a:ext cx="389467" cy="1752600"/>
            </a:xfrm>
            <a:prstGeom prst="upArrow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 rot="16200000">
              <a:off x="1791844" y="1687611"/>
              <a:ext cx="20574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smtClean="0">
                  <a:solidFill>
                    <a:srgbClr val="C80000"/>
                  </a:solidFill>
                </a:rPr>
                <a:t>Hadley Core</a:t>
              </a:r>
              <a:endParaRPr lang="en-US" sz="1400" b="1" dirty="0">
                <a:solidFill>
                  <a:srgbClr val="C80000"/>
                </a:solidFill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2899832" y="3949700"/>
            <a:ext cx="762000" cy="2057400"/>
            <a:chOff x="2887132" y="3962400"/>
            <a:chExt cx="762000" cy="2057400"/>
          </a:xfrm>
        </p:grpSpPr>
        <p:sp>
          <p:nvSpPr>
            <p:cNvPr id="21" name="Up Arrow 20"/>
            <p:cNvSpPr/>
            <p:nvPr/>
          </p:nvSpPr>
          <p:spPr bwMode="auto">
            <a:xfrm>
              <a:off x="2887132" y="4004734"/>
              <a:ext cx="762000" cy="1752600"/>
            </a:xfrm>
            <a:prstGeom prst="upArrow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 rot="16200000">
              <a:off x="2215122" y="4837211"/>
              <a:ext cx="20574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smtClean="0">
                  <a:solidFill>
                    <a:srgbClr val="C80000"/>
                  </a:solidFill>
                </a:rPr>
                <a:t>Hadley Core</a:t>
              </a:r>
              <a:endParaRPr lang="en-US" sz="1400" b="1" dirty="0">
                <a:solidFill>
                  <a:srgbClr val="C80000"/>
                </a:solidFill>
              </a:endParaRPr>
            </a:p>
          </p:txBody>
        </p:sp>
      </p:grpSp>
      <p:sp>
        <p:nvSpPr>
          <p:cNvPr id="27" name="Up Arrow 26"/>
          <p:cNvSpPr/>
          <p:nvPr/>
        </p:nvSpPr>
        <p:spPr bwMode="auto">
          <a:xfrm>
            <a:off x="2624665" y="4595356"/>
            <a:ext cx="152400" cy="1066800"/>
          </a:xfrm>
          <a:prstGeom prst="upArrow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>
              <a:rot lat="0" lon="0" rev="0"/>
            </a:camera>
            <a:lightRig rig="threePt" dir="t"/>
          </a:scene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2214032" y="804565"/>
            <a:ext cx="389467" cy="2057400"/>
            <a:chOff x="2214032" y="804565"/>
            <a:chExt cx="389467" cy="2057400"/>
          </a:xfrm>
        </p:grpSpPr>
        <p:sp>
          <p:nvSpPr>
            <p:cNvPr id="19" name="Up Arrow 18"/>
            <p:cNvSpPr/>
            <p:nvPr/>
          </p:nvSpPr>
          <p:spPr bwMode="auto">
            <a:xfrm>
              <a:off x="2214032" y="863599"/>
              <a:ext cx="389467" cy="1752600"/>
            </a:xfrm>
            <a:prstGeom prst="upArrow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 rot="16200000">
              <a:off x="1367309" y="1679376"/>
              <a:ext cx="20574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smtClean="0">
                  <a:solidFill>
                    <a:srgbClr val="C80000"/>
                  </a:solidFill>
                </a:rPr>
                <a:t>Hadley Core</a:t>
              </a:r>
              <a:endParaRPr lang="en-US" sz="1400" b="1" dirty="0">
                <a:solidFill>
                  <a:srgbClr val="C80000"/>
                </a:solidFill>
              </a:endParaRPr>
            </a:p>
          </p:txBody>
        </p:sp>
      </p:grpSp>
      <p:pic>
        <p:nvPicPr>
          <p:cNvPr id="8" name="Sound 7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04457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2802"/>
    </mc:Choice>
    <mc:Fallback xmlns="">
      <p:transition xmlns:p14="http://schemas.microsoft.com/office/powerpoint/2010/main" spd="slow" advTm="1728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23" grpId="0" animBg="1"/>
      <p:bldP spid="24" grpId="0" animBg="1"/>
      <p:bldP spid="25" grpId="0" animBg="1"/>
      <p:bldP spid="2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1302"/>
          <p:cNvPicPr preferRelativeResize="0"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6"/>
          <a:srcRect b="3818"/>
          <a:stretch>
            <a:fillRect/>
          </a:stretch>
        </p:blipFill>
        <p:spPr bwMode="auto">
          <a:xfrm>
            <a:off x="152400" y="1143000"/>
            <a:ext cx="5486400" cy="4148138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12643" name="Text Box 3"/>
          <p:cNvSpPr txBox="1">
            <a:spLocks noChangeArrowheads="1"/>
          </p:cNvSpPr>
          <p:nvPr/>
        </p:nvSpPr>
        <p:spPr bwMode="auto">
          <a:xfrm>
            <a:off x="5867400" y="457200"/>
            <a:ext cx="3048000" cy="594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eaLnBrk="1" hangingPunct="1">
              <a:defRPr/>
            </a:pPr>
            <a:r>
              <a:rPr lang="en-US" sz="2000" b="1" u="sng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Vicinity of the ITCZ</a:t>
            </a:r>
          </a:p>
          <a:p>
            <a:pPr eaLnBrk="1" hangingPunct="1">
              <a:defRPr/>
            </a:pPr>
            <a:r>
              <a:rPr lang="en-US" sz="2000" b="1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Near constant rainfall</a:t>
            </a:r>
          </a:p>
          <a:p>
            <a:pPr eaLnBrk="1" hangingPunct="1">
              <a:defRPr/>
            </a:pPr>
            <a:r>
              <a:rPr lang="en-US" sz="2000" b="1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Tropical Rainforests</a:t>
            </a:r>
          </a:p>
          <a:p>
            <a:pPr eaLnBrk="1" hangingPunct="1">
              <a:defRPr/>
            </a:pPr>
            <a:endParaRPr lang="en-US" sz="2000" b="1" dirty="0">
              <a:solidFill>
                <a:srgbClr val="00A7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pPr eaLnBrk="1" hangingPunct="1">
              <a:defRPr/>
            </a:pPr>
            <a:r>
              <a:rPr lang="en-US" sz="2000" b="1" u="sng" dirty="0">
                <a:solidFill>
                  <a:srgbClr val="008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Subtropics</a:t>
            </a:r>
          </a:p>
          <a:p>
            <a:pPr eaLnBrk="1" hangingPunct="1">
              <a:defRPr/>
            </a:pPr>
            <a:r>
              <a:rPr lang="en-US" sz="2000" b="1" i="1" dirty="0">
                <a:solidFill>
                  <a:srgbClr val="008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Wet-dry climates</a:t>
            </a:r>
          </a:p>
          <a:p>
            <a:pPr eaLnBrk="1" hangingPunct="1">
              <a:defRPr/>
            </a:pPr>
            <a:r>
              <a:rPr lang="en-US" sz="2000" b="1" i="1" dirty="0">
                <a:solidFill>
                  <a:srgbClr val="008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Subtropical savannahs</a:t>
            </a:r>
          </a:p>
          <a:p>
            <a:pPr eaLnBrk="1" hangingPunct="1">
              <a:defRPr/>
            </a:pPr>
            <a:endParaRPr lang="en-US" sz="2000" b="1" dirty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pPr eaLnBrk="1" hangingPunct="1">
              <a:defRPr/>
            </a:pPr>
            <a:r>
              <a:rPr lang="en-US" sz="2000" b="1" u="sng" dirty="0">
                <a:solidFill>
                  <a:srgbClr val="C8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Under subtropical high</a:t>
            </a:r>
          </a:p>
          <a:p>
            <a:pPr eaLnBrk="1" hangingPunct="1">
              <a:defRPr/>
            </a:pPr>
            <a:r>
              <a:rPr lang="en-US" sz="2000" b="1" i="1" dirty="0">
                <a:solidFill>
                  <a:srgbClr val="C8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Deserts: dry and hot</a:t>
            </a:r>
          </a:p>
          <a:p>
            <a:pPr eaLnBrk="1" hangingPunct="1">
              <a:defRPr/>
            </a:pPr>
            <a:endParaRPr lang="en-US" sz="2000" b="1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pPr eaLnBrk="1" hangingPunct="1">
              <a:defRPr/>
            </a:pPr>
            <a:r>
              <a:rPr lang="en-US" sz="2000" b="1" u="sng" dirty="0">
                <a:solidFill>
                  <a:srgbClr val="00009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Mid-latitudes</a:t>
            </a:r>
          </a:p>
          <a:p>
            <a:pPr eaLnBrk="1" hangingPunct="1">
              <a:defRPr/>
            </a:pPr>
            <a:r>
              <a:rPr lang="en-US" sz="2000" b="1" i="1" dirty="0">
                <a:solidFill>
                  <a:srgbClr val="00009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Strong seasonality, but </a:t>
            </a:r>
            <a:r>
              <a:rPr lang="en-US" sz="2000" b="1" i="1" dirty="0" smtClean="0">
                <a:solidFill>
                  <a:srgbClr val="00009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all seasons </a:t>
            </a:r>
            <a:r>
              <a:rPr lang="en-US" sz="2000" b="1" i="1" dirty="0">
                <a:solidFill>
                  <a:srgbClr val="00009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are wet for the most </a:t>
            </a:r>
            <a:r>
              <a:rPr lang="en-US" sz="2000" b="1" i="1" dirty="0" smtClean="0">
                <a:solidFill>
                  <a:srgbClr val="00009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part along polar front</a:t>
            </a:r>
            <a:endParaRPr lang="en-US" sz="2000" b="1" i="1" dirty="0">
              <a:solidFill>
                <a:srgbClr val="00009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pPr eaLnBrk="1" hangingPunct="1">
              <a:defRPr/>
            </a:pPr>
            <a:endParaRPr lang="en-US" sz="2000" b="1" i="1" dirty="0">
              <a:solidFill>
                <a:srgbClr val="0099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pPr eaLnBrk="1" hangingPunct="1">
              <a:defRPr/>
            </a:pPr>
            <a:r>
              <a:rPr lang="en-US" sz="2000" b="1" u="sng" dirty="0"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Polar</a:t>
            </a:r>
          </a:p>
          <a:p>
            <a:pPr eaLnBrk="1" hangingPunct="1">
              <a:defRPr/>
            </a:pPr>
            <a:r>
              <a:rPr lang="en-US" sz="2000" b="1" i="1" dirty="0"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Dry and </a:t>
            </a:r>
            <a:r>
              <a:rPr lang="en-US" sz="2000" b="1" i="1" dirty="0" smtClean="0"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cold</a:t>
            </a:r>
            <a:endParaRPr lang="en-US" sz="2000" b="1" i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019300" y="5354638"/>
            <a:ext cx="16910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Ahrens &amp; Henson</a:t>
            </a:r>
            <a:endParaRPr lang="en-US" sz="1400" b="1" dirty="0"/>
          </a:p>
        </p:txBody>
      </p:sp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77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7679"/>
    </mc:Choice>
    <mc:Fallback xmlns="">
      <p:transition xmlns:p14="http://schemas.microsoft.com/office/powerpoint/2010/main" spd="slow" advTm="13767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3" descr="global_precip"/>
          <p:cNvPicPr>
            <a:picLocks noChangeAspect="1" noChangeArrowheads="1"/>
          </p:cNvPicPr>
          <p:nvPr/>
        </p:nvPicPr>
        <p:blipFill>
          <a:blip r:embed="rId3"/>
          <a:srcRect l="3375" t="5830" b="4373"/>
          <a:stretch>
            <a:fillRect/>
          </a:stretch>
        </p:blipFill>
        <p:spPr bwMode="auto">
          <a:xfrm>
            <a:off x="152400" y="176213"/>
            <a:ext cx="8834438" cy="633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0899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20700" y="5003800"/>
            <a:ext cx="8305800" cy="669925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en-US" sz="3200" b="1" dirty="0" smtClean="0">
                <a:ea typeface="ＭＳ Ｐゴシック" pitchFamily="-1" charset="-128"/>
                <a:cs typeface="ＭＳ Ｐゴシック" pitchFamily="-1" charset="-128"/>
              </a:rPr>
              <a:t>Largely explained by 3 cell circulation model</a:t>
            </a:r>
          </a:p>
        </p:txBody>
      </p:sp>
      <p:sp>
        <p:nvSpPr>
          <p:cNvPr id="80900" name="Rectangle 5"/>
          <p:cNvSpPr>
            <a:spLocks noChangeArrowheads="1"/>
          </p:cNvSpPr>
          <p:nvPr/>
        </p:nvSpPr>
        <p:spPr bwMode="auto">
          <a:xfrm>
            <a:off x="546100" y="711200"/>
            <a:ext cx="8267700" cy="660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ctr"/>
            <a:r>
              <a:rPr lang="en-US" sz="3200" b="1">
                <a:solidFill>
                  <a:schemeClr val="tx2"/>
                </a:solidFill>
              </a:rPr>
              <a:t>The global distribution of rainfall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318000" y="2324100"/>
            <a:ext cx="2146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Subtropical High</a:t>
            </a:r>
            <a:endParaRPr lang="en-US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41900" y="3276600"/>
            <a:ext cx="2197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Subtropical High</a:t>
            </a:r>
            <a:endParaRPr lang="en-US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191000" y="2819400"/>
            <a:ext cx="1752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ITCZ</a:t>
            </a:r>
            <a:endParaRPr 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14800" y="1905000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Polar Fronts</a:t>
            </a:r>
            <a:endParaRPr lang="en-US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851400" y="3987800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Polar Fronts</a:t>
            </a:r>
            <a:endParaRPr lang="en-US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84433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onthlyPrecip_480ppi.m4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08000" y="914400"/>
            <a:ext cx="8128000" cy="5029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58800" y="1079500"/>
            <a:ext cx="21500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hlinkClick r:id="rId8"/>
              </a:rPr>
              <a:t>Figure Credit: Wikimedia</a:t>
            </a:r>
            <a:endParaRPr lang="en-US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838200" y="254000"/>
            <a:ext cx="7460897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Long</a:t>
            </a:r>
            <a:r>
              <a:rPr lang="en-US" sz="3200" dirty="0" smtClean="0"/>
              <a:t>-Term </a:t>
            </a:r>
            <a:r>
              <a:rPr lang="en-US" sz="3200" dirty="0"/>
              <a:t>M</a:t>
            </a:r>
            <a:r>
              <a:rPr lang="en-US" sz="3200" dirty="0" smtClean="0"/>
              <a:t>ean </a:t>
            </a:r>
            <a:r>
              <a:rPr lang="en-US" sz="3200" dirty="0"/>
              <a:t>P</a:t>
            </a:r>
            <a:r>
              <a:rPr lang="en-US" sz="3200" dirty="0" smtClean="0"/>
              <a:t>recipitation by Month</a:t>
            </a:r>
            <a:endParaRPr lang="en-US" sz="3200" dirty="0"/>
          </a:p>
        </p:txBody>
      </p:sp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813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6883"/>
    </mc:Choice>
    <mc:Fallback xmlns="">
      <p:transition xmlns:p14="http://schemas.microsoft.com/office/powerpoint/2010/main" spd="slow" advTm="6688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20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 isNarration="1">
              <p:cMediaNode vol="80000" showWhenStopped="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  <p:extLst mod="1">
    <p:ext uri="{E180D4A7-C9FB-4DFB-919C-405C955672EB}">
      <p14:showEvtLst xmlns:p14="http://schemas.microsoft.com/office/powerpoint/2010/main">
        <p14:playEvt time="0" objId="2"/>
        <p14:playEvt time="12033" objId="2"/>
        <p14:playEvt time="24067" objId="2"/>
        <p14:playEvt time="36100" objId="2"/>
        <p14:playEvt time="48116" objId="2"/>
        <p14:playEvt time="60132" objId="2"/>
        <p14:stopEvt time="66883" objId="2"/>
      </p14:showEvtLst>
    </p:ext>
  </p:extLs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AfricaFinal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14500" y="1079500"/>
            <a:ext cx="4686300" cy="459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947" name="Text Box 3"/>
          <p:cNvSpPr txBox="1">
            <a:spLocks noChangeArrowheads="1"/>
          </p:cNvSpPr>
          <p:nvPr/>
        </p:nvSpPr>
        <p:spPr bwMode="auto">
          <a:xfrm>
            <a:off x="5105400" y="5715000"/>
            <a:ext cx="1898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sz="1800" b="1">
                <a:latin typeface="Arial" pitchFamily="-1" charset="0"/>
              </a:rPr>
              <a:t>(UNC Charlotte)</a:t>
            </a:r>
          </a:p>
        </p:txBody>
      </p:sp>
      <p:sp>
        <p:nvSpPr>
          <p:cNvPr id="114692" name="Text Box 4"/>
          <p:cNvSpPr txBox="1">
            <a:spLocks noChangeArrowheads="1"/>
          </p:cNvSpPr>
          <p:nvPr/>
        </p:nvSpPr>
        <p:spPr bwMode="auto">
          <a:xfrm>
            <a:off x="3429000" y="2057400"/>
            <a:ext cx="21526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eaLnBrk="1" hangingPunct="1">
              <a:defRPr/>
            </a:pPr>
            <a:r>
              <a:rPr lang="en-US" sz="1600" b="1" dirty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SAHARA DESERT</a:t>
            </a:r>
          </a:p>
        </p:txBody>
      </p:sp>
      <p:sp>
        <p:nvSpPr>
          <p:cNvPr id="114693" name="Text Box 5"/>
          <p:cNvSpPr txBox="1">
            <a:spLocks noChangeArrowheads="1"/>
          </p:cNvSpPr>
          <p:nvPr/>
        </p:nvSpPr>
        <p:spPr bwMode="auto">
          <a:xfrm>
            <a:off x="3556000" y="2514600"/>
            <a:ext cx="1016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eaLnBrk="1" hangingPunct="1">
              <a:defRPr/>
            </a:pPr>
            <a:r>
              <a:rPr lang="en-US" sz="1600" b="1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</a:rPr>
              <a:t>SAHEL</a:t>
            </a:r>
          </a:p>
        </p:txBody>
      </p:sp>
      <p:sp>
        <p:nvSpPr>
          <p:cNvPr id="114694" name="Text Box 6"/>
          <p:cNvSpPr txBox="1">
            <a:spLocks noChangeArrowheads="1"/>
          </p:cNvSpPr>
          <p:nvPr/>
        </p:nvSpPr>
        <p:spPr bwMode="auto">
          <a:xfrm>
            <a:off x="4175125" y="2895600"/>
            <a:ext cx="158273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1" hangingPunct="1">
              <a:defRPr/>
            </a:pPr>
            <a:r>
              <a:rPr 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CONGO</a:t>
            </a:r>
          </a:p>
          <a:p>
            <a:pPr algn="ctr" eaLnBrk="1" hangingPunct="1">
              <a:defRPr/>
            </a:pPr>
            <a:r>
              <a:rPr 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RAIN FOREST</a:t>
            </a:r>
          </a:p>
        </p:txBody>
      </p:sp>
      <p:sp>
        <p:nvSpPr>
          <p:cNvPr id="114695" name="Rectangle 7"/>
          <p:cNvSpPr>
            <a:spLocks noChangeArrowheads="1"/>
          </p:cNvSpPr>
          <p:nvPr/>
        </p:nvSpPr>
        <p:spPr bwMode="auto">
          <a:xfrm rot="3080760">
            <a:off x="4038600" y="4133036"/>
            <a:ext cx="130175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1" hangingPunct="1">
              <a:defRPr/>
            </a:pPr>
            <a:r>
              <a:rPr lang="en-US" sz="1600" b="1" dirty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KALAHARI </a:t>
            </a:r>
          </a:p>
          <a:p>
            <a:pPr algn="ctr" eaLnBrk="1" hangingPunct="1">
              <a:defRPr/>
            </a:pPr>
            <a:r>
              <a:rPr lang="en-US" sz="1600" b="1" dirty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DESERT</a:t>
            </a:r>
          </a:p>
        </p:txBody>
      </p:sp>
      <p:sp>
        <p:nvSpPr>
          <p:cNvPr id="114696" name="Rectangle 8"/>
          <p:cNvSpPr>
            <a:spLocks noChangeArrowheads="1"/>
          </p:cNvSpPr>
          <p:nvPr/>
        </p:nvSpPr>
        <p:spPr bwMode="auto">
          <a:xfrm rot="-3223185">
            <a:off x="4760118" y="3799682"/>
            <a:ext cx="137001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1" hangingPunct="1">
              <a:defRPr/>
            </a:pPr>
            <a:r>
              <a:rPr lang="en-US" sz="1600" b="1" dirty="0"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</a:rPr>
              <a:t>SARENGETI</a:t>
            </a:r>
          </a:p>
        </p:txBody>
      </p:sp>
      <p:pic>
        <p:nvPicPr>
          <p:cNvPr id="82953" name="Picture 9" descr="tanzania_serengeti_acacia_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00800" y="3200400"/>
            <a:ext cx="2395538" cy="179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954" name="Picture 10" descr="01_24_large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62000" y="4724400"/>
            <a:ext cx="2362200" cy="1598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955" name="Picture 11" descr="Lone%20Palm,%20Sahara%20Desert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172200" y="457200"/>
            <a:ext cx="2471738" cy="185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956" name="Picture 12" descr="congo_rainforest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62000" y="2362200"/>
            <a:ext cx="2133600" cy="1878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957" name="Picture 13" descr="MLMOIRL00002">
            <a:hlinkClick r:id="rId8"/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85800" y="304800"/>
            <a:ext cx="2438400" cy="162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4702" name="Rectangle 14"/>
          <p:cNvSpPr>
            <a:spLocks noChangeArrowheads="1"/>
          </p:cNvSpPr>
          <p:nvPr/>
        </p:nvSpPr>
        <p:spPr bwMode="auto">
          <a:xfrm>
            <a:off x="1219200" y="4191000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eaLnBrk="1" hangingPunct="1">
              <a:defRPr/>
            </a:pPr>
            <a:r>
              <a:rPr lang="en-US" sz="18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</a:rPr>
              <a:t>CONGO</a:t>
            </a:r>
          </a:p>
        </p:txBody>
      </p:sp>
      <p:sp>
        <p:nvSpPr>
          <p:cNvPr id="114703" name="Rectangle 15"/>
          <p:cNvSpPr>
            <a:spLocks noChangeArrowheads="1"/>
          </p:cNvSpPr>
          <p:nvPr/>
        </p:nvSpPr>
        <p:spPr bwMode="auto">
          <a:xfrm>
            <a:off x="533400" y="6324600"/>
            <a:ext cx="2819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1" hangingPunct="1">
              <a:defRPr/>
            </a:pPr>
            <a:r>
              <a:rPr lang="en-US" sz="1800" b="1" dirty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KALAHARI DESERT</a:t>
            </a:r>
          </a:p>
        </p:txBody>
      </p:sp>
      <p:sp>
        <p:nvSpPr>
          <p:cNvPr id="114704" name="Rectangle 16"/>
          <p:cNvSpPr>
            <a:spLocks noChangeArrowheads="1"/>
          </p:cNvSpPr>
          <p:nvPr/>
        </p:nvSpPr>
        <p:spPr bwMode="auto">
          <a:xfrm>
            <a:off x="1295400" y="1905000"/>
            <a:ext cx="958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1" hangingPunct="1">
              <a:defRPr/>
            </a:pPr>
            <a:r>
              <a:rPr lang="en-US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SAHEL</a:t>
            </a:r>
          </a:p>
        </p:txBody>
      </p:sp>
      <p:sp>
        <p:nvSpPr>
          <p:cNvPr id="114705" name="Rectangle 17"/>
          <p:cNvSpPr>
            <a:spLocks noChangeArrowheads="1"/>
          </p:cNvSpPr>
          <p:nvPr/>
        </p:nvSpPr>
        <p:spPr bwMode="auto">
          <a:xfrm>
            <a:off x="6858000" y="5029200"/>
            <a:ext cx="1517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1" hangingPunct="1">
              <a:defRPr/>
            </a:pPr>
            <a:r>
              <a:rPr lang="en-US" sz="1800" b="1" dirty="0"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</a:rPr>
              <a:t>SARENGETI</a:t>
            </a:r>
          </a:p>
        </p:txBody>
      </p:sp>
      <p:sp>
        <p:nvSpPr>
          <p:cNvPr id="114706" name="Rectangle 18"/>
          <p:cNvSpPr>
            <a:spLocks noChangeArrowheads="1"/>
          </p:cNvSpPr>
          <p:nvPr/>
        </p:nvSpPr>
        <p:spPr bwMode="auto">
          <a:xfrm>
            <a:off x="6400800" y="2286000"/>
            <a:ext cx="2152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1" hangingPunct="1">
              <a:defRPr/>
            </a:pPr>
            <a:r>
              <a:rPr lang="en-US" sz="1800" b="1" dirty="0">
                <a:solidFill>
                  <a:srgbClr val="8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</a:rPr>
              <a:t>SAHARA DESERT</a:t>
            </a:r>
          </a:p>
        </p:txBody>
      </p:sp>
    </p:spTree>
    <p:extLst>
      <p:ext uri="{BB962C8B-B14F-4D97-AF65-F5344CB8AC3E}">
        <p14:creationId xmlns:p14="http://schemas.microsoft.com/office/powerpoint/2010/main" val="2272649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Key Ideas</a:t>
            </a:r>
            <a:endParaRPr lang="en-US" b="1" smtClean="0">
              <a:solidFill>
                <a:srgbClr val="FFCC00"/>
              </a:solidFill>
              <a:ea typeface="ＭＳ Ｐゴシック" pitchFamily="-1" charset="-128"/>
              <a:cs typeface="ＭＳ Ｐゴシック" pitchFamily="-1" charset="-128"/>
            </a:endParaRP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828800"/>
            <a:ext cx="7772400" cy="4648200"/>
          </a:xfrm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en-US" sz="2400" b="1" dirty="0" smtClean="0">
                <a:solidFill>
                  <a:srgbClr val="000000"/>
                </a:solidFill>
              </a:rPr>
              <a:t>Time-Mean Global </a:t>
            </a:r>
            <a:r>
              <a:rPr lang="en-US" sz="2400" b="1" dirty="0">
                <a:solidFill>
                  <a:srgbClr val="000000"/>
                </a:solidFill>
              </a:rPr>
              <a:t>Circulation</a:t>
            </a: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en-US" sz="2400" b="1" dirty="0">
                <a:solidFill>
                  <a:srgbClr val="000000"/>
                </a:solidFill>
              </a:rPr>
              <a:t>	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Differential Heating</a:t>
            </a:r>
            <a:r>
              <a:rPr lang="en-US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smtClean="0">
                <a:solidFill>
                  <a:srgbClr val="000000"/>
                </a:solidFill>
              </a:rPr>
              <a:t>between Tropics </a:t>
            </a:r>
            <a:r>
              <a:rPr lang="en-US" sz="2400" b="1" dirty="0">
                <a:solidFill>
                  <a:srgbClr val="000000"/>
                </a:solidFill>
              </a:rPr>
              <a:t>and Poles </a:t>
            </a: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en-US" sz="2400" b="1" dirty="0">
                <a:solidFill>
                  <a:srgbClr val="000000"/>
                </a:solidFill>
              </a:rPr>
              <a:t>	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 Cells </a:t>
            </a:r>
            <a:r>
              <a:rPr lang="en-US" sz="2400" b="1" dirty="0" smtClean="0">
                <a:solidFill>
                  <a:srgbClr val="000000"/>
                </a:solidFill>
              </a:rPr>
              <a:t>caused by Earth’s </a:t>
            </a:r>
            <a:r>
              <a:rPr lang="en-US" sz="2400" b="1" dirty="0">
                <a:solidFill>
                  <a:srgbClr val="000000"/>
                </a:solidFill>
              </a:rPr>
              <a:t>R</a:t>
            </a:r>
            <a:r>
              <a:rPr lang="en-US" sz="2400" b="1" dirty="0" smtClean="0">
                <a:solidFill>
                  <a:srgbClr val="000000"/>
                </a:solidFill>
              </a:rPr>
              <a:t>otation</a:t>
            </a: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en-US" sz="2400" b="1" dirty="0">
                <a:solidFill>
                  <a:srgbClr val="000000"/>
                </a:solidFill>
              </a:rPr>
              <a:t>	</a:t>
            </a:r>
            <a:r>
              <a:rPr lang="en-US" sz="2400" b="1" dirty="0" smtClean="0">
                <a:solidFill>
                  <a:srgbClr val="000000"/>
                </a:solidFill>
              </a:rPr>
              <a:t>Tropics: 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Trade Winds</a:t>
            </a: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en-US" sz="2400" b="1" dirty="0">
                <a:solidFill>
                  <a:srgbClr val="000000"/>
                </a:solidFill>
              </a:rPr>
              <a:t>	</a:t>
            </a:r>
            <a:r>
              <a:rPr lang="en-US" sz="2400" b="1" dirty="0" err="1" smtClean="0"/>
              <a:t>Midlatitudes</a:t>
            </a:r>
            <a:r>
              <a:rPr lang="en-US" sz="2400" b="1" dirty="0" smtClean="0"/>
              <a:t>: </a:t>
            </a:r>
            <a:r>
              <a:rPr lang="en-US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Westerlies</a:t>
            </a:r>
            <a:endParaRPr lang="en-US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en-US" sz="2400" b="1" dirty="0">
                <a:solidFill>
                  <a:srgbClr val="000000"/>
                </a:solidFill>
              </a:rPr>
              <a:t>	Patterns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hift </a:t>
            </a:r>
            <a:r>
              <a:rPr lang="en-US" sz="2400" b="1" dirty="0">
                <a:solidFill>
                  <a:srgbClr val="000000"/>
                </a:solidFill>
              </a:rPr>
              <a:t>with</a:t>
            </a:r>
            <a:r>
              <a:rPr lang="en-US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easons</a:t>
            </a:r>
            <a:endParaRPr lang="en-US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defRPr/>
            </a:pPr>
            <a:r>
              <a:rPr lang="en-US" sz="2400" b="1" dirty="0">
                <a:solidFill>
                  <a:srgbClr val="000000"/>
                </a:solidFill>
              </a:rPr>
              <a:t>Precipitation</a:t>
            </a:r>
          </a:p>
          <a:p>
            <a:pPr>
              <a:buFontTx/>
              <a:buNone/>
              <a:defRPr/>
            </a:pPr>
            <a:r>
              <a:rPr lang="en-US" sz="2400" b="1" dirty="0">
                <a:solidFill>
                  <a:srgbClr val="FF0000"/>
                </a:solidFill>
              </a:rPr>
              <a:t>	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Wet Tropics </a:t>
            </a:r>
            <a:r>
              <a:rPr lang="en-US" sz="2400" b="1" dirty="0">
                <a:solidFill>
                  <a:srgbClr val="000000"/>
                </a:solidFill>
              </a:rPr>
              <a:t>in the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ITCZ</a:t>
            </a:r>
            <a:r>
              <a:rPr lang="en-US" sz="2400" b="1" dirty="0">
                <a:solidFill>
                  <a:srgbClr val="000000"/>
                </a:solidFill>
              </a:rPr>
              <a:t>	</a:t>
            </a:r>
          </a:p>
          <a:p>
            <a:pPr>
              <a:buFontTx/>
              <a:buNone/>
              <a:defRPr/>
            </a:pPr>
            <a:r>
              <a:rPr lang="en-US" sz="2400" b="1" dirty="0">
                <a:solidFill>
                  <a:srgbClr val="000000"/>
                </a:solidFill>
              </a:rPr>
              <a:t>	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Deserts </a:t>
            </a:r>
            <a:r>
              <a:rPr lang="en-US" sz="2400" b="1" dirty="0">
                <a:solidFill>
                  <a:srgbClr val="000000"/>
                </a:solidFill>
              </a:rPr>
              <a:t>occur </a:t>
            </a:r>
            <a:r>
              <a:rPr lang="en-US" sz="2400" b="1" dirty="0" smtClean="0">
                <a:solidFill>
                  <a:srgbClr val="000000"/>
                </a:solidFill>
              </a:rPr>
              <a:t>with 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Subtropical Highs</a:t>
            </a:r>
            <a:endParaRPr lang="en-US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Tx/>
              <a:buNone/>
              <a:defRPr/>
            </a:pPr>
            <a:r>
              <a:rPr lang="en-US" sz="2400" b="1" dirty="0">
                <a:solidFill>
                  <a:srgbClr val="000000"/>
                </a:solidFill>
              </a:rPr>
              <a:t>	</a:t>
            </a:r>
            <a:r>
              <a:rPr lang="en-US" sz="2400" b="1" dirty="0" smtClean="0">
                <a:solidFill>
                  <a:srgbClr val="000000"/>
                </a:solidFill>
              </a:rPr>
              <a:t>Subtropics: 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schemeClr val="tx1">
                      <a:alpha val="43000"/>
                    </a:schemeClr>
                  </a:outerShdw>
                </a:effectLst>
              </a:rPr>
              <a:t>Monsoon Circulations</a:t>
            </a:r>
          </a:p>
          <a:p>
            <a:pPr>
              <a:buFontTx/>
              <a:buNone/>
              <a:defRPr/>
            </a:pPr>
            <a:r>
              <a:rPr lang="en-US" sz="2400" b="1" dirty="0">
                <a:solidFill>
                  <a:srgbClr val="000000"/>
                </a:solidFill>
              </a:rPr>
              <a:t>	</a:t>
            </a:r>
            <a:r>
              <a:rPr lang="en-US" sz="2400" b="1" dirty="0" err="1" smtClean="0">
                <a:solidFill>
                  <a:srgbClr val="000000"/>
                </a:solidFill>
              </a:rPr>
              <a:t>Midlatitudes</a:t>
            </a:r>
            <a:r>
              <a:rPr lang="en-US" sz="2400" b="1" dirty="0" smtClean="0">
                <a:solidFill>
                  <a:srgbClr val="000000"/>
                </a:solidFill>
              </a:rPr>
              <a:t>: 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Cyclones </a:t>
            </a:r>
            <a:r>
              <a:rPr lang="en-US" sz="2400" b="1" dirty="0" smtClean="0">
                <a:solidFill>
                  <a:srgbClr val="000000"/>
                </a:solidFill>
              </a:rPr>
              <a:t>along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Polar Front</a:t>
            </a: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575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8103"/>
    </mc:Choice>
    <mc:Fallback xmlns="">
      <p:transition xmlns:p14="http://schemas.microsoft.com/office/powerpoint/2010/main" spd="slow" advTm="11810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8.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8.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HOTO" val="TRUE"/>
  <p:tag name="FILENAME" val="C:\WINDOWS\Desktop\Ahrens Art\chapter13\1302.jpg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31712</TotalTime>
  <Words>547</Words>
  <Application>Microsoft Office PowerPoint</Application>
  <PresentationFormat>On-screen Show (4:3)</PresentationFormat>
  <Paragraphs>149</Paragraphs>
  <Slides>21</Slides>
  <Notes>13</Notes>
  <HiddenSlides>2</HiddenSlides>
  <MMClips>19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ＭＳ Ｐゴシック</vt:lpstr>
      <vt:lpstr>Arial</vt:lpstr>
      <vt:lpstr>Calibri</vt:lpstr>
      <vt:lpstr>Times New Roman</vt:lpstr>
      <vt:lpstr>Office Theme</vt:lpstr>
      <vt:lpstr>Custom Design</vt:lpstr>
      <vt:lpstr>ATMO 170A1 Online</vt:lpstr>
      <vt:lpstr>Let’s Add the Missing Ingredients of              Seasons and Land-Sea Contrast</vt:lpstr>
      <vt:lpstr>PowerPoint Presentation</vt:lpstr>
      <vt:lpstr>Boreal Winter (DJF) Surface Average Temperature</vt:lpstr>
      <vt:lpstr>Boreal Summer (JJA) Surface Average Temperature</vt:lpstr>
      <vt:lpstr>Warmest - Coldest Days Temperature Difference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DJF &amp; JJA Mean Vertical Motion</vt:lpstr>
      <vt:lpstr>PowerPoint Presentation</vt:lpstr>
      <vt:lpstr>Largely explained by 3 cell circulation model</vt:lpstr>
      <vt:lpstr>PowerPoint Presentation</vt:lpstr>
      <vt:lpstr>PowerPoint Presentation</vt:lpstr>
      <vt:lpstr>Key Ideas</vt:lpstr>
    </vt:vector>
  </TitlesOfParts>
  <Company>Home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Steven Mullen</dc:creator>
  <cp:lastModifiedBy>Steven L Mullen</cp:lastModifiedBy>
  <cp:revision>221</cp:revision>
  <dcterms:created xsi:type="dcterms:W3CDTF">2013-10-28T16:03:13Z</dcterms:created>
  <dcterms:modified xsi:type="dcterms:W3CDTF">2019-02-22T04:15:56Z</dcterms:modified>
</cp:coreProperties>
</file>