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4"/>
  </p:notesMasterIdLst>
  <p:sldIdLst>
    <p:sldId id="343" r:id="rId3"/>
    <p:sldId id="271" r:id="rId4"/>
    <p:sldId id="272" r:id="rId5"/>
    <p:sldId id="273" r:id="rId6"/>
    <p:sldId id="418" r:id="rId7"/>
    <p:sldId id="375" r:id="rId8"/>
    <p:sldId id="426" r:id="rId9"/>
    <p:sldId id="392" r:id="rId10"/>
    <p:sldId id="422" r:id="rId11"/>
    <p:sldId id="423" r:id="rId12"/>
    <p:sldId id="377" r:id="rId13"/>
    <p:sldId id="391" r:id="rId14"/>
    <p:sldId id="378" r:id="rId15"/>
    <p:sldId id="379" r:id="rId16"/>
    <p:sldId id="382" r:id="rId17"/>
    <p:sldId id="419" r:id="rId18"/>
    <p:sldId id="380" r:id="rId19"/>
    <p:sldId id="425" r:id="rId20"/>
    <p:sldId id="421" r:id="rId21"/>
    <p:sldId id="424" r:id="rId22"/>
    <p:sldId id="39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4">
          <p15:clr>
            <a:srgbClr val="A4A3A4"/>
          </p15:clr>
        </p15:guide>
        <p15:guide id="2" pos="28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D9D9D9"/>
    <a:srgbClr val="C70000"/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69" autoAdjust="0"/>
  </p:normalViewPr>
  <p:slideViewPr>
    <p:cSldViewPr snapToGrid="0" snapToObjects="1">
      <p:cViewPr varScale="1">
        <p:scale>
          <a:sx n="63" d="100"/>
          <a:sy n="63" d="100"/>
        </p:scale>
        <p:origin x="1560" y="72"/>
      </p:cViewPr>
      <p:guideLst>
        <p:guide orient="horz" pos="2624"/>
        <p:guide pos="28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08"/>
    </p:cViewPr>
  </p:sorterViewPr>
  <p:notesViewPr>
    <p:cSldViewPr snapToGrid="0" snapToObjects="1">
      <p:cViewPr varScale="1">
        <p:scale>
          <a:sx n="83" d="100"/>
          <a:sy n="83" d="100"/>
        </p:scale>
        <p:origin x="-322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B1ABE-F2FB-5246-A725-AC5E869FC2D2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7350A-011C-DA46-850B-303772055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9318D-29AD-4348-A70F-15401C6E9439}" type="slidenum">
              <a:rPr lang="en-US">
                <a:solidFill>
                  <a:srgbClr val="000000"/>
                </a:solidFill>
                <a:latin typeface="Times New Roman" pitchFamily="-1" charset="0"/>
              </a:rPr>
              <a:pPr/>
              <a:t>1</a:t>
            </a:fld>
            <a:endParaRPr lang="en-US">
              <a:solidFill>
                <a:srgbClr val="000000"/>
              </a:solidFill>
              <a:latin typeface="Times New Roman" pitchFamily="-1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1647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293932-1176-0E43-9E64-0B91B838A040}" type="slidenum">
              <a:rPr lang="en-US">
                <a:latin typeface="Times New Roman" pitchFamily="-1" charset="0"/>
              </a:rPr>
              <a:pPr/>
              <a:t>2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7450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FA4C2F-8F72-8F44-A070-8C20029E6898}" type="slidenum">
              <a:rPr lang="en-US">
                <a:latin typeface="Times New Roman" pitchFamily="-1" charset="0"/>
              </a:rPr>
              <a:pPr/>
              <a:t>3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155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E494A-0FF2-044A-A097-A5ACF0B3A3B4}" type="slidenum">
              <a:rPr lang="en-US">
                <a:latin typeface="Times New Roman" pitchFamily="-1" charset="0"/>
              </a:rPr>
              <a:pPr/>
              <a:t>4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337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4074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53A8D3-5E46-E740-B529-EABB78A3B647}" type="slidenum">
              <a:rPr lang="en-US">
                <a:latin typeface="Times New Roman" pitchFamily="-1" charset="0"/>
              </a:rPr>
              <a:pPr/>
              <a:t>5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2094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B606F7-0AC3-8547-A05B-DF3073188994}" type="slidenum">
              <a:rPr lang="en-US">
                <a:latin typeface="Times New Roman" pitchFamily="-1" charset="0"/>
              </a:rPr>
              <a:pPr/>
              <a:t>6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9135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E494A-0FF2-044A-A097-A5ACF0B3A3B4}" type="slidenum">
              <a:rPr lang="en-US">
                <a:latin typeface="Times New Roman" pitchFamily="-1" charset="0"/>
              </a:rPr>
              <a:pPr/>
              <a:t>7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337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164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E966AF-067E-8842-ABB0-883F6134741C}" type="slidenum">
              <a:rPr lang="en-US">
                <a:latin typeface="Times New Roman" pitchFamily="-1" charset="0"/>
              </a:rPr>
              <a:pPr/>
              <a:t>8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4253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656689-EA1E-B14F-BD27-BC1A488FD3FB}" type="slidenum">
              <a:rPr lang="en-US">
                <a:latin typeface="Times New Roman" pitchFamily="-1" charset="0"/>
              </a:rPr>
              <a:pPr/>
              <a:t>9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419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Note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Hadley cell, </a:t>
            </a:r>
            <a:r>
              <a:rPr lang="en-US" baseline="0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Ferrel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cell, and Polar cell relative to surface features.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SFC low pressure along 0˚ and 60˚ latitudes underneath rising motion.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SFC high pressure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along 30˚ and 90˚ latitudes underneath rising motion.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SFC winds flow </a:t>
            </a:r>
            <a:r>
              <a:rPr lang="en-US" baseline="0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equatorward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between 0˚ and 30˚. Turn to the west (easterly trade winds) owing to </a:t>
            </a:r>
            <a:r>
              <a:rPr lang="en-US" baseline="0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Coriolis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effect.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SFC winds flow poleward between 30˚ and 60˚. Turn to the east (westerly winds) owing to </a:t>
            </a:r>
            <a:r>
              <a:rPr lang="en-US" baseline="0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Coriolis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effect.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Polar front lies along low pressure zone of 60˚.</a:t>
            </a:r>
            <a:endParaRPr lang="en-US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5088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656689-EA1E-B14F-BD27-BC1A488FD3FB}" type="slidenum">
              <a:rPr lang="en-US">
                <a:latin typeface="Times New Roman" pitchFamily="-1" charset="0"/>
              </a:rPr>
              <a:pPr/>
              <a:t>10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419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Fig. 9.11 from H&amp;P.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 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As in the prior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figure, with two important additions.</a:t>
            </a:r>
          </a:p>
          <a:p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Midlatitude cyclones form in the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band between 30˚ and 60˚ latitudes. They move from west to east.</a:t>
            </a: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Two distinct jet streams marked: subtropical jet along 30˚ latitude, and polar jet along 60˚ latitude.</a:t>
            </a:r>
          </a:p>
          <a:p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We comment on these figures next.</a:t>
            </a:r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5567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981EC-5542-E647-AC95-726EE63A6B99}" type="slidenum">
              <a:rPr lang="en-US">
                <a:latin typeface="Times New Roman" pitchFamily="-1" charset="0"/>
              </a:rPr>
              <a:pPr/>
              <a:t>11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GOES visible image</a:t>
            </a: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ITCZ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is not continuous.</a:t>
            </a: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Subtropics are not always clear.</a:t>
            </a:r>
            <a:endParaRPr lang="en-US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Several cyclones simultaneously exist in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the </a:t>
            </a:r>
            <a:r>
              <a:rPr lang="en-US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midlatitudes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.</a:t>
            </a:r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5339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A0FA5C-8120-3242-A9F7-755C07DB4D84}" type="slidenum">
              <a:rPr lang="en-US">
                <a:latin typeface="Times New Roman" pitchFamily="-1" charset="0"/>
              </a:rPr>
              <a:pPr/>
              <a:t>12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6518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981EC-5542-E647-AC95-726EE63A6B99}" type="slidenum">
              <a:rPr lang="en-US">
                <a:latin typeface="Times New Roman" pitchFamily="-1" charset="0"/>
              </a:rPr>
              <a:pPr/>
              <a:t>13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141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FECE8-494F-E042-94A7-4848FCFE29A6}" type="slidenum">
              <a:rPr lang="en-US">
                <a:latin typeface="Times New Roman" pitchFamily="-1" charset="0"/>
              </a:rPr>
              <a:pPr/>
              <a:t>14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Ferrel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Cell is weak. It is as effective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as Hadley cell in 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transport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ing heat poleward.</a:t>
            </a:r>
          </a:p>
          <a:p>
            <a:endParaRPr lang="en-US" baseline="0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Midlatitude cyclones transport the bulk of heat poleward in </a:t>
            </a:r>
            <a:r>
              <a:rPr lang="en-US" baseline="0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midlatitudes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.</a:t>
            </a:r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9014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1DCA8-0461-FE48-8E8F-CF277ED0A0BB}" type="slidenum">
              <a:rPr lang="en-US">
                <a:latin typeface="Times New Roman" pitchFamily="-1" charset="0"/>
              </a:rPr>
              <a:pPr/>
              <a:t>15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66563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6051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January zonal (east-west)</a:t>
            </a:r>
            <a:r>
              <a:rPr lang="en-US" baseline="0" dirty="0" smtClean="0"/>
              <a:t> wind.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only one jet stream.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82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888889-3E6B-9446-A47C-927E17D16185}" type="slidenum">
              <a:rPr lang="en-US">
                <a:latin typeface="Times New Roman" pitchFamily="-1" charset="0"/>
              </a:rPr>
              <a:pPr/>
              <a:t>17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Why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are jet streams located where they are?</a:t>
            </a:r>
          </a:p>
          <a:p>
            <a:endParaRPr lang="en-US" dirty="0" smtClean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Near the level of the </a:t>
            </a:r>
            <a:r>
              <a:rPr lang="en-US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tropopause</a:t>
            </a:r>
            <a:r>
              <a:rPr lang="en-US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,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around 200-300 </a:t>
            </a:r>
            <a:r>
              <a:rPr lang="en-US" baseline="0" dirty="0" err="1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mb</a:t>
            </a:r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. </a:t>
            </a:r>
          </a:p>
          <a:p>
            <a:r>
              <a:rPr lang="en-US" baseline="0" dirty="0" smtClean="0"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Above where the horizontal temperature contrast is the largest</a:t>
            </a:r>
            <a:endParaRPr lang="en-US" dirty="0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5409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Returning</a:t>
            </a:r>
            <a:r>
              <a:rPr lang="en-US" baseline="0" dirty="0" smtClean="0"/>
              <a:t> to zonal winds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Superimpose isotherms (every 10C)</a:t>
            </a:r>
          </a:p>
          <a:p>
            <a:r>
              <a:rPr lang="en-US" baseline="0" dirty="0" smtClean="0"/>
              <a:t>Largest equator-to-pole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97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EDBE1F-25C3-B444-BB95-5E7B6B7B331F}" type="slidenum">
              <a:rPr lang="en-US">
                <a:latin typeface="Times New Roman" pitchFamily="-1" charset="0"/>
              </a:rPr>
              <a:pPr/>
              <a:t>19</a:t>
            </a:fld>
            <a:endParaRPr lang="en-US">
              <a:latin typeface="Times New Roman" pitchFamily="-1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110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6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3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0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6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0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5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2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1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76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1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55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71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DAAA8DD1-F2EA-B544-A4A7-2247BFA6D5C7}" type="datetimeFigureOut">
              <a:rPr lang="en-US" smtClean="0"/>
              <a:pPr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8183D26E-1D5D-7E49-A48C-021FF202BB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83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6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4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00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19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0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FFF33EA4-76E2-2D42-8854-8989F349E14B}" type="datetimeFigureOut">
              <a:rPr lang="en-US" smtClean="0"/>
              <a:pPr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9A91B5F-853C-8845-A9F6-E13FB6174F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A8DD1-F2EA-B544-A4A7-2247BFA6D5C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hort.purdue.edu/newcrop/tropical/lecture_03/11m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jpeg"/><Relationship Id="rId5" Type="http://schemas.openxmlformats.org/officeDocument/2006/relationships/hyperlink" Target="http://en.wikipedia.org/wiki/Image:Waterworld.jpg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8.mp4"/><Relationship Id="rId7" Type="http://schemas.openxmlformats.org/officeDocument/2006/relationships/hyperlink" Target="http://sparce.evac.ou.edu/q_and_a/air_circulation.htm" TargetMode="Externa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8.mp4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0.m4a"/><Relationship Id="rId7" Type="http://schemas.openxmlformats.org/officeDocument/2006/relationships/image" Target="../media/image7.jpeg"/><Relationship Id="rId2" Type="http://schemas.microsoft.com/office/2007/relationships/media" Target="../media/media10.m4a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mmons.wikimedia.org/wiki/File:IntertropicalConvergenceZone-EO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6.m4a"/><Relationship Id="rId7" Type="http://schemas.openxmlformats.org/officeDocument/2006/relationships/image" Target="../media/image18.png"/><Relationship Id="rId2" Type="http://schemas.microsoft.com/office/2007/relationships/media" Target="../media/media16.m4a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19.gif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88950"/>
            <a:ext cx="914400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35000" y="135464"/>
            <a:ext cx="7899400" cy="143933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ATMO 170A1</a:t>
            </a:r>
            <a:r>
              <a:rPr lang="en-US" b="1" dirty="0" smtClean="0">
                <a:solidFill>
                  <a:schemeClr val="tx1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600" b="1" dirty="0" smtClean="0">
                <a:solidFill>
                  <a:schemeClr val="tx1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Online</a:t>
            </a:r>
            <a:endParaRPr lang="en-US" b="1" dirty="0" smtClean="0">
              <a:solidFill>
                <a:srgbClr val="FF0000"/>
              </a:solidFill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638300" y="5194300"/>
            <a:ext cx="5702300" cy="12890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The Time-Average Atmosphere</a:t>
            </a:r>
            <a:r>
              <a:rPr lang="en-US" sz="2800" b="1" dirty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2800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Three</a:t>
            </a:r>
            <a:r>
              <a:rPr lang="en-US" sz="2800" b="1" dirty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-Cell </a:t>
            </a:r>
            <a:r>
              <a:rPr lang="en-US" sz="2800" b="1" dirty="0" smtClean="0">
                <a:solidFill>
                  <a:srgbClr val="FF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Model</a:t>
            </a:r>
            <a:r>
              <a:rPr lang="en-US" b="1" dirty="0">
                <a:solidFill>
                  <a:schemeClr val="tx1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2000" b="1" i="1" dirty="0" smtClean="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H&amp;P: §9.2 and </a:t>
            </a:r>
            <a:r>
              <a:rPr lang="en-US" sz="2000" b="1" i="1" dirty="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§</a:t>
            </a:r>
            <a:r>
              <a:rPr lang="en-US" sz="2000" b="1" i="1" dirty="0" smtClean="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9.3</a:t>
            </a:r>
            <a:endParaRPr lang="en-US" sz="2400" i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736600" y="6369050"/>
            <a:ext cx="7797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hlinkClick r:id="rId6"/>
              </a:rPr>
              <a:t>Figure Credit: http</a:t>
            </a:r>
            <a:r>
              <a:rPr 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hlinkClick r:id="rId6"/>
              </a:rPr>
              <a:t>://www.hort.purdue.edu/newcrop/tropical/lecture_03/11m.jpg</a:t>
            </a:r>
            <a:endParaRPr lang="en-US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5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37"/>
    </mc:Choice>
    <mc:Fallback xmlns="">
      <p:transition xmlns:p14="http://schemas.microsoft.com/office/powerpoint/2010/main" spd="slow" advTm="21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What is the </a:t>
            </a:r>
            <a:r>
              <a:rPr lang="en-US" sz="36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Time-Average Circulation</a:t>
            </a:r>
            <a:r>
              <a:rPr lang="en-US" sz="36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?</a:t>
            </a:r>
            <a:endParaRPr lang="en-US" b="1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867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Weather </a:t>
            </a:r>
            <a:r>
              <a:rPr lang="en-US" sz="24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throughout the world </a:t>
            </a:r>
            <a:r>
              <a:rPr lang="en-US" sz="24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is averaged </a:t>
            </a:r>
            <a:r>
              <a:rPr lang="en-US" sz="24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over a long </a:t>
            </a:r>
            <a:r>
              <a:rPr lang="en-US" sz="24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	period </a:t>
            </a:r>
            <a:r>
              <a:rPr lang="en-US" sz="24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of </a:t>
            </a:r>
            <a:r>
              <a:rPr lang="en-US" sz="24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time (</a:t>
            </a:r>
            <a:r>
              <a:rPr lang="en-US" sz="24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over many </a:t>
            </a:r>
            <a:r>
              <a:rPr lang="en-US" sz="24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winters, many summers, etc.)</a:t>
            </a:r>
            <a:endParaRPr lang="en-US" sz="2400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lvl="1">
              <a:lnSpc>
                <a:spcPct val="130000"/>
              </a:lnSpc>
              <a:buFontTx/>
              <a:buNone/>
            </a:pPr>
            <a:r>
              <a:rPr lang="en-US" sz="24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Local, varying weather patterns </a:t>
            </a:r>
            <a:r>
              <a:rPr lang="en-US" sz="24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vanish</a:t>
            </a:r>
          </a:p>
          <a:p>
            <a:pPr>
              <a:lnSpc>
                <a:spcPct val="130000"/>
              </a:lnSpc>
            </a:pPr>
            <a:r>
              <a:rPr lang="en-US" sz="24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Distinct patterns in the prevailing </a:t>
            </a:r>
            <a:r>
              <a:rPr lang="en-US" sz="24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winds and the average 	temperatures </a:t>
            </a:r>
            <a:r>
              <a:rPr lang="en-US" sz="24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emerge</a:t>
            </a:r>
          </a:p>
          <a:p>
            <a:pPr lvl="1">
              <a:buFontTx/>
              <a:buNone/>
            </a:pPr>
            <a:r>
              <a:rPr lang="en-US" sz="20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4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Driven by the unequal distribution of heating of the earth’s surface  </a:t>
            </a:r>
            <a:endParaRPr lang="en-US" sz="2000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9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92"/>
    </mc:Choice>
    <mc:Fallback xmlns="">
      <p:transition xmlns:p14="http://schemas.microsoft.com/office/powerpoint/2010/main" spd="slow" advTm="32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>
                <a:solidFill>
                  <a:srgbClr val="000000"/>
                </a:solidFill>
                <a:ea typeface="+mj-ea"/>
                <a:cs typeface="+mj-cs"/>
              </a:rPr>
              <a:t>Consider A Simple World</a:t>
            </a:r>
            <a:r>
              <a:rPr lang="en-US" sz="3600" b="1" dirty="0">
                <a:solidFill>
                  <a:srgbClr val="FFCC00"/>
                </a:solidFill>
                <a:ea typeface="+mj-ea"/>
                <a:cs typeface="+mj-cs"/>
              </a:rPr>
              <a:t/>
            </a:r>
            <a:br>
              <a:rPr lang="en-US" sz="3600" b="1" dirty="0">
                <a:solidFill>
                  <a:srgbClr val="FFCC00"/>
                </a:solidFill>
                <a:ea typeface="+mj-ea"/>
                <a:cs typeface="+mj-cs"/>
              </a:rPr>
            </a:br>
            <a:r>
              <a:rPr lang="en-US" sz="3600" b="1" dirty="0">
                <a:solidFill>
                  <a:srgbClr val="FFCC00"/>
                </a:solidFill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j-ea"/>
                <a:cs typeface="+mj-cs"/>
              </a:rPr>
              <a:t>Waterworld</a:t>
            </a:r>
            <a:endParaRPr lang="en-US" sz="3600" b="1" dirty="0">
              <a:solidFill>
                <a:srgbClr val="FFCC00"/>
              </a:solidFill>
              <a:ea typeface="+mj-ea"/>
              <a:cs typeface="+mj-cs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44958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Earth uniformly covered by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water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No terrain or land-</a:t>
            </a:r>
            <a:r>
              <a:rPr lang="en-US" sz="24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s</a:t>
            </a: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ea 			heating differences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Sun is always directly over the equator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 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No seasons</a:t>
            </a:r>
            <a:endParaRPr lang="en-US" sz="2400" b="1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lvl="1" indent="-342900">
              <a:lnSpc>
                <a:spcPct val="900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Earth doesn’t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rotate</a:t>
            </a:r>
            <a:endParaRPr lang="en-US" sz="2400" b="1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0" lvl="1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    No </a:t>
            </a:r>
            <a:r>
              <a:rPr lang="en-US" sz="2400" b="1" dirty="0" err="1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Coriolis</a:t>
            </a:r>
            <a:r>
              <a:rPr lang="en-US" sz="24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effect</a:t>
            </a:r>
            <a:endParaRPr lang="en-US" sz="2400" b="1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No diurnal cycle</a:t>
            </a:r>
            <a:r>
              <a:rPr lang="en-US" sz="24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endParaRPr lang="en-US" sz="2400" b="1" dirty="0" smtClean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    Use average daily sun</a:t>
            </a:r>
          </a:p>
          <a:p>
            <a:pPr>
              <a:lnSpc>
                <a:spcPct val="90000"/>
              </a:lnSpc>
            </a:pPr>
            <a:endParaRPr lang="en-US" sz="2800" b="1" dirty="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grpSp>
        <p:nvGrpSpPr>
          <p:cNvPr id="30724" name="Group 9"/>
          <p:cNvGrpSpPr>
            <a:grpSpLocks/>
          </p:cNvGrpSpPr>
          <p:nvPr/>
        </p:nvGrpSpPr>
        <p:grpSpPr bwMode="auto">
          <a:xfrm>
            <a:off x="5181600" y="1979613"/>
            <a:ext cx="3317875" cy="3354387"/>
            <a:chOff x="3264" y="1247"/>
            <a:chExt cx="2090" cy="2113"/>
          </a:xfrm>
        </p:grpSpPr>
        <p:sp>
          <p:nvSpPr>
            <p:cNvPr id="30726" name="Oval 4"/>
            <p:cNvSpPr>
              <a:spLocks noChangeArrowheads="1"/>
            </p:cNvSpPr>
            <p:nvPr/>
          </p:nvSpPr>
          <p:spPr bwMode="auto">
            <a:xfrm>
              <a:off x="3264" y="1247"/>
              <a:ext cx="2090" cy="2113"/>
            </a:xfrm>
            <a:prstGeom prst="ellipse">
              <a:avLst/>
            </a:prstGeom>
            <a:gradFill rotWithShape="1">
              <a:gsLst>
                <a:gs pos="0">
                  <a:srgbClr val="0066FF"/>
                </a:gs>
                <a:gs pos="50000">
                  <a:srgbClr val="FF9933"/>
                </a:gs>
                <a:gs pos="100000">
                  <a:srgbClr val="0066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rgbClr val="FF3300"/>
                  </a:solidFill>
                  <a:latin typeface="Arial" pitchFamily="-1" charset="0"/>
                </a:rPr>
                <a:t>Equatorial region</a:t>
              </a:r>
            </a:p>
            <a:p>
              <a:pPr algn="ctr"/>
              <a:r>
                <a:rPr lang="en-US" b="1">
                  <a:solidFill>
                    <a:srgbClr val="FF3300"/>
                  </a:solidFill>
                  <a:latin typeface="Arial" pitchFamily="-1" charset="0"/>
                </a:rPr>
                <a:t>Greatest heating</a:t>
              </a:r>
              <a:endParaRPr lang="en-US" b="1"/>
            </a:p>
          </p:txBody>
        </p:sp>
        <p:sp>
          <p:nvSpPr>
            <p:cNvPr id="30727" name="Text Box 6"/>
            <p:cNvSpPr txBox="1">
              <a:spLocks noChangeArrowheads="1"/>
            </p:cNvSpPr>
            <p:nvPr/>
          </p:nvSpPr>
          <p:spPr bwMode="auto">
            <a:xfrm>
              <a:off x="3662" y="1354"/>
              <a:ext cx="13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solidFill>
                    <a:srgbClr val="00FFFF"/>
                  </a:solidFill>
                  <a:latin typeface="Arial" pitchFamily="-1" charset="0"/>
                </a:rPr>
                <a:t>Polar region</a:t>
              </a:r>
            </a:p>
            <a:p>
              <a:pPr algn="ctr"/>
              <a:r>
                <a:rPr lang="en-US" b="1">
                  <a:solidFill>
                    <a:srgbClr val="00FFFF"/>
                  </a:solidFill>
                  <a:latin typeface="Arial" pitchFamily="-1" charset="0"/>
                </a:rPr>
                <a:t>Least heating</a:t>
              </a:r>
              <a:endParaRPr lang="en-US" b="1">
                <a:solidFill>
                  <a:srgbClr val="00FFFF"/>
                </a:solidFill>
              </a:endParaRPr>
            </a:p>
          </p:txBody>
        </p:sp>
        <p:sp>
          <p:nvSpPr>
            <p:cNvPr id="30728" name="Text Box 7"/>
            <p:cNvSpPr txBox="1">
              <a:spLocks noChangeArrowheads="1"/>
            </p:cNvSpPr>
            <p:nvPr/>
          </p:nvSpPr>
          <p:spPr bwMode="auto">
            <a:xfrm>
              <a:off x="3605" y="2661"/>
              <a:ext cx="13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solidFill>
                    <a:srgbClr val="00FFFF"/>
                  </a:solidFill>
                  <a:latin typeface="Arial" pitchFamily="-1" charset="0"/>
                </a:rPr>
                <a:t>Polar region</a:t>
              </a:r>
            </a:p>
            <a:p>
              <a:pPr algn="ctr"/>
              <a:r>
                <a:rPr lang="en-US" b="1">
                  <a:solidFill>
                    <a:srgbClr val="00FFFF"/>
                  </a:solidFill>
                  <a:latin typeface="Arial" pitchFamily="-1" charset="0"/>
                </a:rPr>
                <a:t>Least heating</a:t>
              </a:r>
              <a:endParaRPr lang="en-US" b="1">
                <a:solidFill>
                  <a:srgbClr val="00FFFF"/>
                </a:solidFill>
              </a:endParaRPr>
            </a:p>
          </p:txBody>
        </p:sp>
      </p:grpSp>
      <p:pic>
        <p:nvPicPr>
          <p:cNvPr id="44042" name="Picture 10" descr="200px-Waterworld">
            <a:hlinkClick r:id="rId5" tooltip="Waterworld.jpg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1600200"/>
            <a:ext cx="33242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2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98"/>
    </mc:Choice>
    <mc:Fallback xmlns="">
      <p:transition xmlns:p14="http://schemas.microsoft.com/office/powerpoint/2010/main" spd="slow" advTm="53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403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 rotWithShape="1">
          <a:blip r:embed="rId5"/>
          <a:srcRect t="-65" r="4445" b="6801"/>
          <a:stretch/>
        </p:blipFill>
        <p:spPr>
          <a:xfrm>
            <a:off x="1049215" y="1507036"/>
            <a:ext cx="5897880" cy="5093208"/>
          </a:xfrm>
          <a:prstGeom prst="rect">
            <a:avLst/>
          </a:prstGeom>
        </p:spPr>
      </p:pic>
      <p:sp>
        <p:nvSpPr>
          <p:cNvPr id="327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General Circulation of </a:t>
            </a:r>
            <a:r>
              <a:rPr lang="en-US" sz="3600" b="1" dirty="0" err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Waterworld</a:t>
            </a:r>
            <a:r>
              <a:rPr lang="en-US" sz="36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br>
              <a:rPr lang="en-US" sz="36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6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Single Equator to Pole Cell</a:t>
            </a:r>
            <a:endParaRPr lang="en-US" sz="4000" b="1" dirty="0">
              <a:solidFill>
                <a:schemeClr val="tx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2785" name="Text Box 29"/>
          <p:cNvSpPr txBox="1">
            <a:spLocks noChangeArrowheads="1"/>
          </p:cNvSpPr>
          <p:nvPr/>
        </p:nvSpPr>
        <p:spPr bwMode="auto">
          <a:xfrm>
            <a:off x="507348" y="1992811"/>
            <a:ext cx="183726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008000"/>
                </a:solidFill>
              </a:rPr>
              <a:t>Hadley Cell</a:t>
            </a:r>
          </a:p>
        </p:txBody>
      </p:sp>
      <p:sp>
        <p:nvSpPr>
          <p:cNvPr id="5" name="Freeform 4"/>
          <p:cNvSpPr/>
          <p:nvPr/>
        </p:nvSpPr>
        <p:spPr>
          <a:xfrm>
            <a:off x="5139962" y="1862636"/>
            <a:ext cx="1226320" cy="1270000"/>
          </a:xfrm>
          <a:custGeom>
            <a:avLst/>
            <a:gdLst>
              <a:gd name="connsiteX0" fmla="*/ 1226320 w 1226320"/>
              <a:gd name="connsiteY0" fmla="*/ 1270000 h 1270000"/>
              <a:gd name="connsiteX1" fmla="*/ 819920 w 1226320"/>
              <a:gd name="connsiteY1" fmla="*/ 626533 h 1270000"/>
              <a:gd name="connsiteX2" fmla="*/ 7120 w 1226320"/>
              <a:gd name="connsiteY2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6320" h="1270000">
                <a:moveTo>
                  <a:pt x="1226320" y="1270000"/>
                </a:moveTo>
                <a:cubicBezTo>
                  <a:pt x="1124720" y="1054100"/>
                  <a:pt x="1023120" y="838200"/>
                  <a:pt x="819920" y="626533"/>
                </a:cubicBezTo>
                <a:cubicBezTo>
                  <a:pt x="616720" y="414866"/>
                  <a:pt x="-77547" y="474133"/>
                  <a:pt x="7120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488918" y="2302903"/>
            <a:ext cx="741897" cy="592666"/>
          </a:xfrm>
          <a:custGeom>
            <a:avLst/>
            <a:gdLst>
              <a:gd name="connsiteX0" fmla="*/ 741897 w 741897"/>
              <a:gd name="connsiteY0" fmla="*/ 592666 h 592666"/>
              <a:gd name="connsiteX1" fmla="*/ 267764 w 741897"/>
              <a:gd name="connsiteY1" fmla="*/ 0 h 59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1897" h="592666">
                <a:moveTo>
                  <a:pt x="741897" y="592666"/>
                </a:moveTo>
                <a:cubicBezTo>
                  <a:pt x="201441" y="572910"/>
                  <a:pt x="-339014" y="553155"/>
                  <a:pt x="267764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457200" y="990600"/>
            <a:ext cx="10299006" cy="4939211"/>
          </a:xfrm>
          <a:custGeom>
            <a:avLst/>
            <a:gdLst>
              <a:gd name="connsiteX0" fmla="*/ 693615 w 10299006"/>
              <a:gd name="connsiteY0" fmla="*/ 3581369 h 4939211"/>
              <a:gd name="connsiteX1" fmla="*/ 947615 w 10299006"/>
              <a:gd name="connsiteY1" fmla="*/ 4936036 h 4939211"/>
              <a:gd name="connsiteX2" fmla="*/ 9888415 w 10299006"/>
              <a:gd name="connsiteY2" fmla="*/ 3242703 h 4939211"/>
              <a:gd name="connsiteX3" fmla="*/ 8753882 w 10299006"/>
              <a:gd name="connsiteY3" fmla="*/ 194703 h 4939211"/>
              <a:gd name="connsiteX4" fmla="*/ 8381348 w 10299006"/>
              <a:gd name="connsiteY4" fmla="*/ 296303 h 493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9006" h="4939211">
                <a:moveTo>
                  <a:pt x="693615" y="3581369"/>
                </a:moveTo>
                <a:cubicBezTo>
                  <a:pt x="54382" y="4286924"/>
                  <a:pt x="-584851" y="4992480"/>
                  <a:pt x="947615" y="4936036"/>
                </a:cubicBezTo>
                <a:cubicBezTo>
                  <a:pt x="2480081" y="4879592"/>
                  <a:pt x="8587371" y="4032925"/>
                  <a:pt x="9888415" y="3242703"/>
                </a:cubicBezTo>
                <a:cubicBezTo>
                  <a:pt x="11189460" y="2452481"/>
                  <a:pt x="9005060" y="685770"/>
                  <a:pt x="8753882" y="194703"/>
                </a:cubicBezTo>
                <a:cubicBezTo>
                  <a:pt x="8502704" y="-296364"/>
                  <a:pt x="8381348" y="296303"/>
                  <a:pt x="8381348" y="296303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507348" y="1185303"/>
            <a:ext cx="8009467" cy="1998133"/>
          </a:xfrm>
          <a:custGeom>
            <a:avLst/>
            <a:gdLst>
              <a:gd name="connsiteX0" fmla="*/ 7958667 w 8009467"/>
              <a:gd name="connsiteY0" fmla="*/ 0 h 1998133"/>
              <a:gd name="connsiteX1" fmla="*/ 8009467 w 8009467"/>
              <a:gd name="connsiteY1" fmla="*/ 846666 h 1998133"/>
              <a:gd name="connsiteX2" fmla="*/ 7518400 w 8009467"/>
              <a:gd name="connsiteY2" fmla="*/ 1998133 h 1998133"/>
              <a:gd name="connsiteX3" fmla="*/ 3183467 w 8009467"/>
              <a:gd name="connsiteY3" fmla="*/ 575733 h 1998133"/>
              <a:gd name="connsiteX4" fmla="*/ 0 w 8009467"/>
              <a:gd name="connsiteY4" fmla="*/ 321733 h 199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09467" h="1998133">
                <a:moveTo>
                  <a:pt x="7958667" y="0"/>
                </a:moveTo>
                <a:lnTo>
                  <a:pt x="8009467" y="846666"/>
                </a:lnTo>
                <a:lnTo>
                  <a:pt x="7518400" y="1998133"/>
                </a:lnTo>
                <a:lnTo>
                  <a:pt x="3183467" y="575733"/>
                </a:lnTo>
                <a:lnTo>
                  <a:pt x="0" y="321733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5197881" y="1964236"/>
            <a:ext cx="1058237" cy="1067093"/>
          </a:xfrm>
          <a:custGeom>
            <a:avLst/>
            <a:gdLst>
              <a:gd name="T0" fmla="*/ 2147483647 w 928"/>
              <a:gd name="T1" fmla="*/ 2147483647 h 1888"/>
              <a:gd name="T2" fmla="*/ 2147483647 w 928"/>
              <a:gd name="T3" fmla="*/ 2147483647 h 1888"/>
              <a:gd name="T4" fmla="*/ 2147483647 w 928"/>
              <a:gd name="T5" fmla="*/ 2147483647 h 1888"/>
              <a:gd name="T6" fmla="*/ 2147483647 w 928"/>
              <a:gd name="T7" fmla="*/ 2147483647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  <a:gd name="connsiteX0" fmla="*/ 7343 w 15562"/>
              <a:gd name="connsiteY0" fmla="*/ 9915 h 9945"/>
              <a:gd name="connsiteX1" fmla="*/ 1136 w 15562"/>
              <a:gd name="connsiteY1" fmla="*/ 9153 h 9945"/>
              <a:gd name="connsiteX2" fmla="*/ 15561 w 15562"/>
              <a:gd name="connsiteY2" fmla="*/ 4323 h 9945"/>
              <a:gd name="connsiteX3" fmla="*/ 102 w 15562"/>
              <a:gd name="connsiteY3" fmla="*/ 1017 h 9945"/>
              <a:gd name="connsiteX4" fmla="*/ 6826 w 15562"/>
              <a:gd name="connsiteY4" fmla="*/ 0 h 9945"/>
              <a:gd name="connsiteX0" fmla="*/ 4133 w 9566"/>
              <a:gd name="connsiteY0" fmla="*/ 9970 h 10000"/>
              <a:gd name="connsiteX1" fmla="*/ 144 w 9566"/>
              <a:gd name="connsiteY1" fmla="*/ 9204 h 10000"/>
              <a:gd name="connsiteX2" fmla="*/ 9413 w 9566"/>
              <a:gd name="connsiteY2" fmla="*/ 4347 h 10000"/>
              <a:gd name="connsiteX3" fmla="*/ 6571 w 9566"/>
              <a:gd name="connsiteY3" fmla="*/ 1705 h 10000"/>
              <a:gd name="connsiteX4" fmla="*/ 3800 w 9566"/>
              <a:gd name="connsiteY4" fmla="*/ 0 h 10000"/>
              <a:gd name="connsiteX0" fmla="*/ 4320 w 9999"/>
              <a:gd name="connsiteY0" fmla="*/ 9970 h 10000"/>
              <a:gd name="connsiteX1" fmla="*/ 150 w 9999"/>
              <a:gd name="connsiteY1" fmla="*/ 9204 h 10000"/>
              <a:gd name="connsiteX2" fmla="*/ 9839 w 9999"/>
              <a:gd name="connsiteY2" fmla="*/ 4347 h 10000"/>
              <a:gd name="connsiteX3" fmla="*/ 6868 w 9999"/>
              <a:gd name="connsiteY3" fmla="*/ 1705 h 10000"/>
              <a:gd name="connsiteX4" fmla="*/ 3971 w 9999"/>
              <a:gd name="connsiteY4" fmla="*/ 0 h 10000"/>
              <a:gd name="connsiteX0" fmla="*/ 4320 w 10102"/>
              <a:gd name="connsiteY0" fmla="*/ 9970 h 10000"/>
              <a:gd name="connsiteX1" fmla="*/ 150 w 10102"/>
              <a:gd name="connsiteY1" fmla="*/ 9204 h 10000"/>
              <a:gd name="connsiteX2" fmla="*/ 9840 w 10102"/>
              <a:gd name="connsiteY2" fmla="*/ 4347 h 10000"/>
              <a:gd name="connsiteX3" fmla="*/ 6869 w 10102"/>
              <a:gd name="connsiteY3" fmla="*/ 1705 h 10000"/>
              <a:gd name="connsiteX4" fmla="*/ 3971 w 10102"/>
              <a:gd name="connsiteY4" fmla="*/ 0 h 10000"/>
              <a:gd name="connsiteX0" fmla="*/ 4320 w 9893"/>
              <a:gd name="connsiteY0" fmla="*/ 9970 h 10000"/>
              <a:gd name="connsiteX1" fmla="*/ 150 w 9893"/>
              <a:gd name="connsiteY1" fmla="*/ 9204 h 10000"/>
              <a:gd name="connsiteX2" fmla="*/ 9840 w 9893"/>
              <a:gd name="connsiteY2" fmla="*/ 4347 h 10000"/>
              <a:gd name="connsiteX3" fmla="*/ 3971 w 9893"/>
              <a:gd name="connsiteY3" fmla="*/ 0 h 10000"/>
              <a:gd name="connsiteX0" fmla="*/ 353 w 5985"/>
              <a:gd name="connsiteY0" fmla="*/ 9970 h 9970"/>
              <a:gd name="connsiteX1" fmla="*/ 5932 w 5985"/>
              <a:gd name="connsiteY1" fmla="*/ 4347 h 9970"/>
              <a:gd name="connsiteX2" fmla="*/ 0 w 5985"/>
              <a:gd name="connsiteY2" fmla="*/ 0 h 9970"/>
              <a:gd name="connsiteX0" fmla="*/ 9911 w 10000"/>
              <a:gd name="connsiteY0" fmla="*/ 4360 h 4360"/>
              <a:gd name="connsiteX1" fmla="*/ 0 w 10000"/>
              <a:gd name="connsiteY1" fmla="*/ 0 h 4360"/>
              <a:gd name="connsiteX0" fmla="*/ 9911 w 9911"/>
              <a:gd name="connsiteY0" fmla="*/ 10000 h 10000"/>
              <a:gd name="connsiteX1" fmla="*/ 0 w 9911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8322" y="6470"/>
                  <a:pt x="3005" y="1039"/>
                  <a:pt x="0" y="0"/>
                </a:cubicBezTo>
              </a:path>
            </a:pathLst>
          </a:custGeom>
          <a:noFill/>
          <a:ln w="114300" cmpd="sng">
            <a:solidFill>
              <a:srgbClr val="C80000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5316415" y="5392943"/>
            <a:ext cx="1058237" cy="1067093"/>
          </a:xfrm>
          <a:custGeom>
            <a:avLst/>
            <a:gdLst>
              <a:gd name="T0" fmla="*/ 2147483647 w 928"/>
              <a:gd name="T1" fmla="*/ 2147483647 h 1888"/>
              <a:gd name="T2" fmla="*/ 2147483647 w 928"/>
              <a:gd name="T3" fmla="*/ 2147483647 h 1888"/>
              <a:gd name="T4" fmla="*/ 2147483647 w 928"/>
              <a:gd name="T5" fmla="*/ 2147483647 h 1888"/>
              <a:gd name="T6" fmla="*/ 2147483647 w 928"/>
              <a:gd name="T7" fmla="*/ 2147483647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  <a:gd name="connsiteX0" fmla="*/ 7343 w 15562"/>
              <a:gd name="connsiteY0" fmla="*/ 9915 h 9945"/>
              <a:gd name="connsiteX1" fmla="*/ 1136 w 15562"/>
              <a:gd name="connsiteY1" fmla="*/ 9153 h 9945"/>
              <a:gd name="connsiteX2" fmla="*/ 15561 w 15562"/>
              <a:gd name="connsiteY2" fmla="*/ 4323 h 9945"/>
              <a:gd name="connsiteX3" fmla="*/ 102 w 15562"/>
              <a:gd name="connsiteY3" fmla="*/ 1017 h 9945"/>
              <a:gd name="connsiteX4" fmla="*/ 6826 w 15562"/>
              <a:gd name="connsiteY4" fmla="*/ 0 h 9945"/>
              <a:gd name="connsiteX0" fmla="*/ 4133 w 9566"/>
              <a:gd name="connsiteY0" fmla="*/ 9970 h 10000"/>
              <a:gd name="connsiteX1" fmla="*/ 144 w 9566"/>
              <a:gd name="connsiteY1" fmla="*/ 9204 h 10000"/>
              <a:gd name="connsiteX2" fmla="*/ 9413 w 9566"/>
              <a:gd name="connsiteY2" fmla="*/ 4347 h 10000"/>
              <a:gd name="connsiteX3" fmla="*/ 6571 w 9566"/>
              <a:gd name="connsiteY3" fmla="*/ 1705 h 10000"/>
              <a:gd name="connsiteX4" fmla="*/ 3800 w 9566"/>
              <a:gd name="connsiteY4" fmla="*/ 0 h 10000"/>
              <a:gd name="connsiteX0" fmla="*/ 4320 w 9999"/>
              <a:gd name="connsiteY0" fmla="*/ 9970 h 10000"/>
              <a:gd name="connsiteX1" fmla="*/ 150 w 9999"/>
              <a:gd name="connsiteY1" fmla="*/ 9204 h 10000"/>
              <a:gd name="connsiteX2" fmla="*/ 9839 w 9999"/>
              <a:gd name="connsiteY2" fmla="*/ 4347 h 10000"/>
              <a:gd name="connsiteX3" fmla="*/ 6868 w 9999"/>
              <a:gd name="connsiteY3" fmla="*/ 1705 h 10000"/>
              <a:gd name="connsiteX4" fmla="*/ 3971 w 9999"/>
              <a:gd name="connsiteY4" fmla="*/ 0 h 10000"/>
              <a:gd name="connsiteX0" fmla="*/ 4320 w 10102"/>
              <a:gd name="connsiteY0" fmla="*/ 9970 h 10000"/>
              <a:gd name="connsiteX1" fmla="*/ 150 w 10102"/>
              <a:gd name="connsiteY1" fmla="*/ 9204 h 10000"/>
              <a:gd name="connsiteX2" fmla="*/ 9840 w 10102"/>
              <a:gd name="connsiteY2" fmla="*/ 4347 h 10000"/>
              <a:gd name="connsiteX3" fmla="*/ 6869 w 10102"/>
              <a:gd name="connsiteY3" fmla="*/ 1705 h 10000"/>
              <a:gd name="connsiteX4" fmla="*/ 3971 w 10102"/>
              <a:gd name="connsiteY4" fmla="*/ 0 h 10000"/>
              <a:gd name="connsiteX0" fmla="*/ 4320 w 9893"/>
              <a:gd name="connsiteY0" fmla="*/ 9970 h 10000"/>
              <a:gd name="connsiteX1" fmla="*/ 150 w 9893"/>
              <a:gd name="connsiteY1" fmla="*/ 9204 h 10000"/>
              <a:gd name="connsiteX2" fmla="*/ 9840 w 9893"/>
              <a:gd name="connsiteY2" fmla="*/ 4347 h 10000"/>
              <a:gd name="connsiteX3" fmla="*/ 3971 w 9893"/>
              <a:gd name="connsiteY3" fmla="*/ 0 h 10000"/>
              <a:gd name="connsiteX0" fmla="*/ 353 w 5985"/>
              <a:gd name="connsiteY0" fmla="*/ 9970 h 9970"/>
              <a:gd name="connsiteX1" fmla="*/ 5932 w 5985"/>
              <a:gd name="connsiteY1" fmla="*/ 4347 h 9970"/>
              <a:gd name="connsiteX2" fmla="*/ 0 w 5985"/>
              <a:gd name="connsiteY2" fmla="*/ 0 h 9970"/>
              <a:gd name="connsiteX0" fmla="*/ 9911 w 10000"/>
              <a:gd name="connsiteY0" fmla="*/ 4360 h 4360"/>
              <a:gd name="connsiteX1" fmla="*/ 0 w 10000"/>
              <a:gd name="connsiteY1" fmla="*/ 0 h 4360"/>
              <a:gd name="connsiteX0" fmla="*/ 9911 w 9911"/>
              <a:gd name="connsiteY0" fmla="*/ 10000 h 10000"/>
              <a:gd name="connsiteX1" fmla="*/ 0 w 9911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8322" y="6470"/>
                  <a:pt x="3005" y="1039"/>
                  <a:pt x="0" y="0"/>
                </a:cubicBezTo>
              </a:path>
            </a:pathLst>
          </a:custGeom>
          <a:noFill/>
          <a:ln w="114300" cmpd="sng">
            <a:solidFill>
              <a:srgbClr val="C80000"/>
            </a:solidFill>
            <a:round/>
            <a:headEnd/>
            <a:tailEnd type="arrow" w="med" len="med"/>
          </a:ln>
          <a:scene3d>
            <a:camera prst="orthographicFront">
              <a:rot lat="10800000" lon="0" rev="0"/>
            </a:camera>
            <a:lightRig rig="threePt" dir="t"/>
          </a:scene3d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497515" y="3399336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80000"/>
                </a:solidFill>
              </a:rPr>
              <a:t>HEAT TRANSPORT</a:t>
            </a:r>
          </a:p>
          <a:p>
            <a:pPr algn="ctr"/>
            <a:r>
              <a:rPr lang="en-US" b="1" dirty="0" smtClean="0">
                <a:solidFill>
                  <a:srgbClr val="C80000"/>
                </a:solidFill>
              </a:rPr>
              <a:t>THICK ARROWS</a:t>
            </a:r>
            <a:endParaRPr lang="en-US" b="1" dirty="0">
              <a:solidFill>
                <a:srgbClr val="C8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100" y="6336268"/>
            <a:ext cx="2701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Akin to H&amp;P, Figs. 9.7 &amp; 9.8</a:t>
            </a:r>
            <a:endParaRPr lang="en-US" sz="1600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50"/>
    </mc:Choice>
    <mc:Fallback xmlns="">
      <p:transition xmlns:p14="http://schemas.microsoft.com/office/powerpoint/2010/main" spd="slow" advTm="88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Thermally Direct </a:t>
            </a:r>
            <a:r>
              <a:rPr lang="en-US" sz="36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Circulations </a:t>
            </a:r>
            <a:br>
              <a:rPr lang="en-US" sz="36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6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Transport </a:t>
            </a:r>
            <a:r>
              <a:rPr lang="en-US" sz="36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Heat Poleward</a:t>
            </a:r>
            <a:endParaRPr lang="en-US" b="1" dirty="0">
              <a:solidFill>
                <a:schemeClr val="tx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524000" y="1905000"/>
            <a:ext cx="6019800" cy="37338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100000">
                <a:srgbClr val="00CCFF"/>
              </a:gs>
            </a:gsLst>
            <a:lin ang="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0" name="Freeform 18"/>
          <p:cNvSpPr>
            <a:spLocks/>
          </p:cNvSpPr>
          <p:nvPr/>
        </p:nvSpPr>
        <p:spPr bwMode="auto">
          <a:xfrm>
            <a:off x="2489200" y="22479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2147483647 w 928"/>
              <a:gd name="T3" fmla="*/ 2147483647 h 1888"/>
              <a:gd name="T4" fmla="*/ 2147483647 w 928"/>
              <a:gd name="T5" fmla="*/ 2147483647 h 1888"/>
              <a:gd name="T6" fmla="*/ 2147483647 w 928"/>
              <a:gd name="T7" fmla="*/ 2147483647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1" name="Freeform 19"/>
          <p:cNvSpPr>
            <a:spLocks/>
          </p:cNvSpPr>
          <p:nvPr/>
        </p:nvSpPr>
        <p:spPr bwMode="auto">
          <a:xfrm flipH="1">
            <a:off x="5334000" y="2247900"/>
            <a:ext cx="1473200" cy="2997200"/>
          </a:xfrm>
          <a:custGeom>
            <a:avLst/>
            <a:gdLst>
              <a:gd name="T0" fmla="*/ 2147483647 w 928"/>
              <a:gd name="T1" fmla="*/ 2147483647 h 1888"/>
              <a:gd name="T2" fmla="*/ 2147483647 w 928"/>
              <a:gd name="T3" fmla="*/ 2147483647 h 1888"/>
              <a:gd name="T4" fmla="*/ 2147483647 w 928"/>
              <a:gd name="T5" fmla="*/ 2147483647 h 1888"/>
              <a:gd name="T6" fmla="*/ 2147483647 w 928"/>
              <a:gd name="T7" fmla="*/ 2147483647 h 1888"/>
              <a:gd name="T8" fmla="*/ 2147483647 w 928"/>
              <a:gd name="T9" fmla="*/ 0 h 1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8"/>
              <a:gd name="T16" fmla="*/ 0 h 1888"/>
              <a:gd name="T17" fmla="*/ 928 w 928"/>
              <a:gd name="T18" fmla="*/ 1888 h 1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8" h="1888">
                <a:moveTo>
                  <a:pt x="928" y="1872"/>
                </a:moveTo>
                <a:cubicBezTo>
                  <a:pt x="716" y="1880"/>
                  <a:pt x="504" y="1888"/>
                  <a:pt x="352" y="1728"/>
                </a:cubicBezTo>
                <a:cubicBezTo>
                  <a:pt x="200" y="1568"/>
                  <a:pt x="32" y="1168"/>
                  <a:pt x="16" y="912"/>
                </a:cubicBezTo>
                <a:cubicBezTo>
                  <a:pt x="0" y="656"/>
                  <a:pt x="112" y="344"/>
                  <a:pt x="256" y="192"/>
                </a:cubicBezTo>
                <a:cubicBezTo>
                  <a:pt x="400" y="40"/>
                  <a:pt x="640" y="20"/>
                  <a:pt x="880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1295400" y="3505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Warm</a:t>
            </a:r>
            <a:endParaRPr lang="en-US">
              <a:latin typeface="Times New Roman" charset="0"/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6477000" y="3505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Cold</a:t>
            </a:r>
            <a:endParaRPr lang="en-US">
              <a:latin typeface="Times New Roman" charset="0"/>
            </a:endParaRP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 rot="4103329">
            <a:off x="2108200" y="35433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Rising</a:t>
            </a:r>
            <a:endParaRPr lang="en-US" dirty="0">
              <a:latin typeface="Times New Roman" charset="0"/>
            </a:endParaRPr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 rot="-4283746">
            <a:off x="5740400" y="3530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Sinking</a:t>
            </a:r>
            <a:endParaRPr lang="en-US" dirty="0">
              <a:latin typeface="Times New Roman" charset="0"/>
            </a:endParaRPr>
          </a:p>
        </p:txBody>
      </p:sp>
      <p:sp>
        <p:nvSpPr>
          <p:cNvPr id="34826" name="Text Box 25"/>
          <p:cNvSpPr txBox="1">
            <a:spLocks noChangeArrowheads="1"/>
          </p:cNvSpPr>
          <p:nvPr/>
        </p:nvSpPr>
        <p:spPr bwMode="auto">
          <a:xfrm>
            <a:off x="1600200" y="1981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34827" name="Text Box 26"/>
          <p:cNvSpPr txBox="1">
            <a:spLocks noChangeArrowheads="1"/>
          </p:cNvSpPr>
          <p:nvPr/>
        </p:nvSpPr>
        <p:spPr bwMode="auto">
          <a:xfrm>
            <a:off x="6477000" y="5105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DIV</a:t>
            </a:r>
            <a:endParaRPr lang="en-US"/>
          </a:p>
        </p:txBody>
      </p:sp>
      <p:sp>
        <p:nvSpPr>
          <p:cNvPr id="34828" name="Text Box 27"/>
          <p:cNvSpPr txBox="1">
            <a:spLocks noChangeArrowheads="1"/>
          </p:cNvSpPr>
          <p:nvPr/>
        </p:nvSpPr>
        <p:spPr bwMode="auto">
          <a:xfrm>
            <a:off x="6477000" y="1981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grpSp>
        <p:nvGrpSpPr>
          <p:cNvPr id="34829" name="Group 28"/>
          <p:cNvGrpSpPr>
            <a:grpSpLocks/>
          </p:cNvGrpSpPr>
          <p:nvPr/>
        </p:nvGrpSpPr>
        <p:grpSpPr bwMode="auto">
          <a:xfrm>
            <a:off x="914400" y="3048000"/>
            <a:ext cx="609600" cy="1371600"/>
            <a:chOff x="480" y="1968"/>
            <a:chExt cx="720" cy="864"/>
          </a:xfrm>
        </p:grpSpPr>
        <p:sp>
          <p:nvSpPr>
            <p:cNvPr id="34853" name="Line 29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4" name="Line 30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5" name="Line 31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6" name="Line 32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30" name="Text Box 24"/>
          <p:cNvSpPr txBox="1">
            <a:spLocks noChangeArrowheads="1"/>
          </p:cNvSpPr>
          <p:nvPr/>
        </p:nvSpPr>
        <p:spPr bwMode="auto">
          <a:xfrm>
            <a:off x="1600200" y="5105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CON</a:t>
            </a:r>
            <a:endParaRPr lang="en-US"/>
          </a:p>
        </p:txBody>
      </p:sp>
      <p:grpSp>
        <p:nvGrpSpPr>
          <p:cNvPr id="34831" name="Group 33"/>
          <p:cNvGrpSpPr>
            <a:grpSpLocks/>
          </p:cNvGrpSpPr>
          <p:nvPr/>
        </p:nvGrpSpPr>
        <p:grpSpPr bwMode="auto">
          <a:xfrm rot="10800000">
            <a:off x="7543800" y="3048000"/>
            <a:ext cx="609600" cy="1371600"/>
            <a:chOff x="480" y="1968"/>
            <a:chExt cx="720" cy="864"/>
          </a:xfrm>
        </p:grpSpPr>
        <p:sp>
          <p:nvSpPr>
            <p:cNvPr id="34849" name="Line 34"/>
            <p:cNvSpPr>
              <a:spLocks noChangeShapeType="1"/>
            </p:cNvSpPr>
            <p:nvPr/>
          </p:nvSpPr>
          <p:spPr bwMode="auto">
            <a:xfrm flipV="1">
              <a:off x="480" y="1968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0" name="Line 35"/>
            <p:cNvSpPr>
              <a:spLocks noChangeShapeType="1"/>
            </p:cNvSpPr>
            <p:nvPr/>
          </p:nvSpPr>
          <p:spPr bwMode="auto">
            <a:xfrm flipV="1">
              <a:off x="480" y="2256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1" name="Line 36"/>
            <p:cNvSpPr>
              <a:spLocks noChangeShapeType="1"/>
            </p:cNvSpPr>
            <p:nvPr/>
          </p:nvSpPr>
          <p:spPr bwMode="auto">
            <a:xfrm flipV="1">
              <a:off x="480" y="2544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2" name="Line 37"/>
            <p:cNvSpPr>
              <a:spLocks noChangeShapeType="1"/>
            </p:cNvSpPr>
            <p:nvPr/>
          </p:nvSpPr>
          <p:spPr bwMode="auto">
            <a:xfrm flipV="1">
              <a:off x="480" y="2832"/>
              <a:ext cx="7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32" name="Text Box 38"/>
          <p:cNvSpPr txBox="1">
            <a:spLocks noChangeArrowheads="1"/>
          </p:cNvSpPr>
          <p:nvPr/>
        </p:nvSpPr>
        <p:spPr bwMode="auto">
          <a:xfrm>
            <a:off x="7543800" y="2438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Heat</a:t>
            </a:r>
            <a:endParaRPr lang="en-US"/>
          </a:p>
        </p:txBody>
      </p:sp>
      <p:sp>
        <p:nvSpPr>
          <p:cNvPr id="34833" name="Text Box 39"/>
          <p:cNvSpPr txBox="1">
            <a:spLocks noChangeArrowheads="1"/>
          </p:cNvSpPr>
          <p:nvPr/>
        </p:nvSpPr>
        <p:spPr bwMode="auto">
          <a:xfrm>
            <a:off x="152400" y="2514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Heat</a:t>
            </a:r>
            <a:endParaRPr lang="en-US"/>
          </a:p>
        </p:txBody>
      </p:sp>
      <p:sp>
        <p:nvSpPr>
          <p:cNvPr id="34834" name="Text Box 40"/>
          <p:cNvSpPr txBox="1">
            <a:spLocks noChangeArrowheads="1"/>
          </p:cNvSpPr>
          <p:nvPr/>
        </p:nvSpPr>
        <p:spPr bwMode="auto">
          <a:xfrm>
            <a:off x="976313" y="5638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Tropics</a:t>
            </a:r>
          </a:p>
        </p:txBody>
      </p:sp>
      <p:sp>
        <p:nvSpPr>
          <p:cNvPr id="34835" name="Text Box 41"/>
          <p:cNvSpPr txBox="1">
            <a:spLocks noChangeArrowheads="1"/>
          </p:cNvSpPr>
          <p:nvPr/>
        </p:nvSpPr>
        <p:spPr bwMode="auto">
          <a:xfrm>
            <a:off x="5334000" y="5638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Poles</a:t>
            </a:r>
          </a:p>
        </p:txBody>
      </p:sp>
      <p:sp>
        <p:nvSpPr>
          <p:cNvPr id="34836" name="Text Box 43"/>
          <p:cNvSpPr txBox="1">
            <a:spLocks noChangeArrowheads="1"/>
          </p:cNvSpPr>
          <p:nvPr/>
        </p:nvSpPr>
        <p:spPr bwMode="auto">
          <a:xfrm>
            <a:off x="1619250" y="4524375"/>
            <a:ext cx="838200" cy="701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FF0000"/>
                </a:solidFill>
                <a:latin typeface="Mercurius Script MT Bold" pitchFamily="2" charset="0"/>
              </a:rPr>
              <a:t>L</a:t>
            </a:r>
            <a:endParaRPr lang="en-US" sz="3200"/>
          </a:p>
        </p:txBody>
      </p:sp>
      <p:sp>
        <p:nvSpPr>
          <p:cNvPr id="34837" name="Text Box 44"/>
          <p:cNvSpPr txBox="1">
            <a:spLocks noChangeArrowheads="1"/>
          </p:cNvSpPr>
          <p:nvPr/>
        </p:nvSpPr>
        <p:spPr bwMode="auto">
          <a:xfrm>
            <a:off x="6615113" y="2193925"/>
            <a:ext cx="838200" cy="701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FF0000"/>
                </a:solidFill>
                <a:latin typeface="Mercurius Script MT Bold" pitchFamily="2" charset="0"/>
              </a:rPr>
              <a:t>L</a:t>
            </a:r>
            <a:endParaRPr lang="en-US" sz="3200"/>
          </a:p>
        </p:txBody>
      </p:sp>
      <p:sp>
        <p:nvSpPr>
          <p:cNvPr id="34838" name="Text Box 45"/>
          <p:cNvSpPr txBox="1">
            <a:spLocks noChangeArrowheads="1"/>
          </p:cNvSpPr>
          <p:nvPr/>
        </p:nvSpPr>
        <p:spPr bwMode="auto">
          <a:xfrm>
            <a:off x="1676400" y="2209800"/>
            <a:ext cx="838200" cy="701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3333CC"/>
                </a:solidFill>
                <a:latin typeface="Mercurius Script MT Bold" pitchFamily="2" charset="0"/>
              </a:rPr>
              <a:t>H</a:t>
            </a:r>
            <a:endParaRPr lang="en-US" sz="3200">
              <a:solidFill>
                <a:srgbClr val="3333CC"/>
              </a:solidFill>
            </a:endParaRPr>
          </a:p>
        </p:txBody>
      </p:sp>
      <p:sp>
        <p:nvSpPr>
          <p:cNvPr id="34839" name="Text Box 46"/>
          <p:cNvSpPr txBox="1">
            <a:spLocks noChangeArrowheads="1"/>
          </p:cNvSpPr>
          <p:nvPr/>
        </p:nvSpPr>
        <p:spPr bwMode="auto">
          <a:xfrm>
            <a:off x="6629400" y="4495800"/>
            <a:ext cx="838200" cy="701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3333CC"/>
                </a:solidFill>
                <a:latin typeface="Mercurius Script MT Bold" pitchFamily="2" charset="0"/>
              </a:rPr>
              <a:t>H</a:t>
            </a:r>
            <a:endParaRPr lang="en-US" sz="3200">
              <a:solidFill>
                <a:srgbClr val="3333CC"/>
              </a:solidFill>
            </a:endParaRPr>
          </a:p>
        </p:txBody>
      </p:sp>
      <p:sp>
        <p:nvSpPr>
          <p:cNvPr id="34840" name="Line 49"/>
          <p:cNvSpPr>
            <a:spLocks noChangeShapeType="1"/>
          </p:cNvSpPr>
          <p:nvPr/>
        </p:nvSpPr>
        <p:spPr bwMode="auto">
          <a:xfrm flipV="1">
            <a:off x="2476500" y="4495800"/>
            <a:ext cx="4343400" cy="914400"/>
          </a:xfrm>
          <a:prstGeom prst="line">
            <a:avLst/>
          </a:prstGeom>
          <a:noFill/>
          <a:ln w="28575">
            <a:solidFill>
              <a:srgbClr val="CC3300"/>
            </a:solidFill>
            <a:prstDash val="lg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50"/>
          <p:cNvSpPr>
            <a:spLocks noChangeShapeType="1"/>
          </p:cNvSpPr>
          <p:nvPr/>
        </p:nvSpPr>
        <p:spPr bwMode="auto">
          <a:xfrm>
            <a:off x="2438400" y="2057400"/>
            <a:ext cx="4343400" cy="914400"/>
          </a:xfrm>
          <a:prstGeom prst="line">
            <a:avLst/>
          </a:prstGeom>
          <a:noFill/>
          <a:ln w="28575">
            <a:solidFill>
              <a:srgbClr val="CC3300"/>
            </a:solidFill>
            <a:prstDash val="lg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Text Box 51"/>
          <p:cNvSpPr txBox="1">
            <a:spLocks noChangeArrowheads="1"/>
          </p:cNvSpPr>
          <p:nvPr/>
        </p:nvSpPr>
        <p:spPr bwMode="auto">
          <a:xfrm rot="-744562">
            <a:off x="5249863" y="4243388"/>
            <a:ext cx="141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CC3300"/>
                </a:solidFill>
              </a:rPr>
              <a:t> isobar</a:t>
            </a:r>
          </a:p>
        </p:txBody>
      </p:sp>
      <p:sp>
        <p:nvSpPr>
          <p:cNvPr id="34843" name="Text Box 52"/>
          <p:cNvSpPr txBox="1">
            <a:spLocks noChangeArrowheads="1"/>
          </p:cNvSpPr>
          <p:nvPr/>
        </p:nvSpPr>
        <p:spPr bwMode="auto">
          <a:xfrm rot="744562" flipH="1">
            <a:off x="5168900" y="2752725"/>
            <a:ext cx="141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CC3300"/>
                </a:solidFill>
              </a:rPr>
              <a:t>isobar</a:t>
            </a:r>
          </a:p>
        </p:txBody>
      </p:sp>
      <p:sp>
        <p:nvSpPr>
          <p:cNvPr id="43055" name="Text Box 47"/>
          <p:cNvSpPr txBox="1">
            <a:spLocks noChangeArrowheads="1"/>
          </p:cNvSpPr>
          <p:nvPr/>
        </p:nvSpPr>
        <p:spPr bwMode="auto">
          <a:xfrm>
            <a:off x="2838450" y="4676775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Cold air toward equator</a:t>
            </a:r>
          </a:p>
        </p:txBody>
      </p:sp>
      <p:sp>
        <p:nvSpPr>
          <p:cNvPr id="43056" name="Text Box 48"/>
          <p:cNvSpPr txBox="1">
            <a:spLocks noChangeArrowheads="1"/>
          </p:cNvSpPr>
          <p:nvPr/>
        </p:nvSpPr>
        <p:spPr bwMode="auto">
          <a:xfrm>
            <a:off x="2947988" y="23622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Warm air toward poles</a:t>
            </a:r>
          </a:p>
        </p:txBody>
      </p:sp>
      <p:sp>
        <p:nvSpPr>
          <p:cNvPr id="43061" name="Line 53"/>
          <p:cNvSpPr>
            <a:spLocks noChangeShapeType="1"/>
          </p:cNvSpPr>
          <p:nvPr/>
        </p:nvSpPr>
        <p:spPr bwMode="auto">
          <a:xfrm>
            <a:off x="3670300" y="3746500"/>
            <a:ext cx="1752600" cy="0"/>
          </a:xfrm>
          <a:prstGeom prst="line">
            <a:avLst/>
          </a:prstGeom>
          <a:noFill/>
          <a:ln w="101600" cmpd="dbl">
            <a:solidFill>
              <a:srgbClr val="C70000"/>
            </a:solidFill>
            <a:round/>
            <a:headEnd/>
            <a:tailEnd type="arrow" w="lg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7" name="Text Box 54"/>
          <p:cNvSpPr txBox="1">
            <a:spLocks noChangeArrowheads="1"/>
          </p:cNvSpPr>
          <p:nvPr/>
        </p:nvSpPr>
        <p:spPr bwMode="auto">
          <a:xfrm>
            <a:off x="3657600" y="34925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3063" name="Text Box 55"/>
          <p:cNvSpPr txBox="1">
            <a:spLocks noChangeArrowheads="1"/>
          </p:cNvSpPr>
          <p:nvPr/>
        </p:nvSpPr>
        <p:spPr bwMode="auto">
          <a:xfrm>
            <a:off x="3657600" y="3355975"/>
            <a:ext cx="1600200" cy="7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ts val="2400"/>
              </a:lnSpc>
              <a:spcBef>
                <a:spcPts val="1200"/>
              </a:spcBef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Heat Transport</a:t>
            </a:r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 flipV="1">
            <a:off x="914400" y="4803775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2"/>
          <p:cNvSpPr>
            <a:spLocks noChangeShapeType="1"/>
          </p:cNvSpPr>
          <p:nvPr/>
        </p:nvSpPr>
        <p:spPr bwMode="auto">
          <a:xfrm flipV="1">
            <a:off x="914400" y="5260975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34"/>
          <p:cNvSpPr>
            <a:spLocks noChangeShapeType="1"/>
          </p:cNvSpPr>
          <p:nvPr/>
        </p:nvSpPr>
        <p:spPr bwMode="auto">
          <a:xfrm rot="10800000" flipV="1">
            <a:off x="7556500" y="5324475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35"/>
          <p:cNvSpPr>
            <a:spLocks noChangeShapeType="1"/>
          </p:cNvSpPr>
          <p:nvPr/>
        </p:nvSpPr>
        <p:spPr bwMode="auto">
          <a:xfrm rot="10800000" flipV="1">
            <a:off x="7556500" y="4867275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563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97"/>
    </mc:Choice>
    <mc:Fallback xmlns="">
      <p:transition xmlns:p14="http://schemas.microsoft.com/office/powerpoint/2010/main" spd="slow" advTm="438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3055" grpId="0"/>
      <p:bldP spid="43056" grpId="0"/>
      <p:bldP spid="43061" grpId="0" animBg="1"/>
      <p:bldP spid="430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But add </a:t>
            </a:r>
            <a:r>
              <a:rPr lang="en-US" sz="32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the Earth’s rotation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886200"/>
            <a:ext cx="7391400" cy="1752600"/>
          </a:xfrm>
        </p:spPr>
        <p:txBody>
          <a:bodyPr/>
          <a:lstStyle/>
          <a:p>
            <a:r>
              <a:rPr lang="en-US" b="1" i="1" dirty="0">
                <a:ea typeface="ＭＳ Ｐゴシック" pitchFamily="-1" charset="-128"/>
                <a:cs typeface="ＭＳ Ｐゴシック" pitchFamily="-1" charset="-128"/>
              </a:rPr>
              <a:t>And </a:t>
            </a:r>
            <a:r>
              <a:rPr lang="en-US" b="1" i="1" dirty="0" smtClean="0">
                <a:ea typeface="ＭＳ Ｐゴシック" pitchFamily="-1" charset="-128"/>
                <a:cs typeface="ＭＳ Ｐゴシック" pitchFamily="-1" charset="-128"/>
              </a:rPr>
              <a:t>things get </a:t>
            </a:r>
            <a:r>
              <a:rPr lang="en-US" b="1" i="1" dirty="0">
                <a:ea typeface="ＭＳ Ｐゴシック" pitchFamily="-1" charset="-128"/>
                <a:cs typeface="ＭＳ Ｐゴシック" pitchFamily="-1" charset="-128"/>
              </a:rPr>
              <a:t>a bit more complicated…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7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32"/>
    </mc:Choice>
    <mc:Fallback xmlns="">
      <p:transition xmlns:p14="http://schemas.microsoft.com/office/powerpoint/2010/main" spd="slow" advTm="25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However, add rotation and you get…</a:t>
            </a:r>
            <a:endParaRPr lang="en-US" sz="4000" b="1" dirty="0">
              <a:solidFill>
                <a:schemeClr val="tx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6396335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7"/>
              </a:rPr>
              <a:t>Figure Credit: http</a:t>
            </a:r>
            <a:r>
              <a:rPr lang="en-US" dirty="0">
                <a:hlinkClick r:id="rId7"/>
              </a:rPr>
              <a:t>://sparce.evac.ou.edu/q_and_a/air_circulation.htm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6" name="Three Cell Circulatio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67000" y="1524000"/>
            <a:ext cx="3810000" cy="3810000"/>
          </a:xfrm>
          <a:prstGeom prst="rect">
            <a:avLst/>
          </a:prstGeom>
        </p:spPr>
      </p:pic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5562600" y="1295400"/>
            <a:ext cx="2895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000090"/>
                </a:solidFill>
              </a:rPr>
              <a:t>Three Cell Circulation</a:t>
            </a:r>
            <a:endParaRPr lang="en-US" sz="36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53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79"/>
    </mc:Choice>
    <mc:Fallback xmlns="">
      <p:transition xmlns:p14="http://schemas.microsoft.com/office/powerpoint/2010/main" spd="slow" advTm="74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playEvt time="416" objId="2"/>
        <p14:playEvt time="835" objId="2"/>
        <p14:playEvt time="1251" objId="2"/>
        <p14:playEvt time="1665" objId="2"/>
        <p14:playEvt time="2081" objId="2"/>
        <p14:playEvt time="2498" objId="2"/>
        <p14:playEvt time="2915" objId="2"/>
        <p14:playEvt time="3331" objId="2"/>
        <p14:playEvt time="3748" objId="2"/>
        <p14:playEvt time="4148" objId="2"/>
        <p14:playEvt time="4566" objId="2"/>
        <p14:playEvt time="4983" objId="2"/>
        <p14:playEvt time="5399" objId="2"/>
        <p14:playEvt time="5816" objId="2"/>
        <p14:playEvt time="6233" objId="2"/>
        <p14:playEvt time="6649" objId="2"/>
        <p14:playEvt time="7066" objId="2"/>
        <p14:playEvt time="7482" objId="2"/>
        <p14:playEvt time="7899" objId="2"/>
        <p14:playEvt time="8316" objId="2"/>
        <p14:playEvt time="8733" objId="2"/>
        <p14:playEvt time="9149" objId="2"/>
        <p14:playEvt time="9566" objId="2"/>
        <p14:playEvt time="9982" objId="2"/>
        <p14:playEvt time="10399" objId="2"/>
        <p14:playEvt time="10816" objId="2"/>
        <p14:playEvt time="11232" objId="2"/>
        <p14:playEvt time="11649" objId="2"/>
        <p14:playEvt time="12066" objId="2"/>
        <p14:playEvt time="12482" objId="2"/>
        <p14:playEvt time="12898" objId="2"/>
        <p14:playEvt time="13316" objId="2"/>
        <p14:playEvt time="13732" objId="2"/>
        <p14:playEvt time="14148" objId="2"/>
        <p14:playEvt time="14566" objId="2"/>
        <p14:playEvt time="14981" objId="2"/>
        <p14:playEvt time="15399" objId="2"/>
        <p14:playEvt time="15814" objId="2"/>
        <p14:playEvt time="16233" objId="2"/>
        <p14:playEvt time="16650" objId="2"/>
        <p14:playEvt time="17081" objId="2"/>
        <p14:playEvt time="17498" objId="2"/>
        <p14:playEvt time="17917" objId="2"/>
        <p14:playEvt time="18331" objId="2"/>
        <p14:playEvt time="18749" objId="2"/>
        <p14:playEvt time="19164" objId="2"/>
        <p14:playEvt time="19583" objId="2"/>
        <p14:playEvt time="19999" objId="2"/>
        <p14:playEvt time="20414" objId="2"/>
        <p14:playEvt time="20848" objId="2"/>
        <p14:playEvt time="21264" objId="2"/>
        <p14:playEvt time="21681" objId="2"/>
        <p14:playEvt time="22064" objId="2"/>
        <p14:playEvt time="22481" objId="2"/>
        <p14:playEvt time="22898" objId="2"/>
        <p14:playEvt time="23314" objId="2"/>
        <p14:playEvt time="23731" objId="2"/>
        <p14:playEvt time="24148" objId="2"/>
        <p14:playEvt time="24565" objId="2"/>
        <p14:playEvt time="24981" objId="2"/>
        <p14:playEvt time="25397" objId="2"/>
        <p14:playEvt time="25815" objId="2"/>
        <p14:playEvt time="26231" objId="2"/>
        <p14:playEvt time="26633" objId="2"/>
        <p14:playEvt time="27064" objId="2"/>
        <p14:playEvt time="27482" objId="2"/>
        <p14:playEvt time="27914" objId="2"/>
        <p14:playEvt time="28331" objId="2"/>
        <p14:playEvt time="28747" objId="2"/>
        <p14:playEvt time="29148" objId="2"/>
        <p14:playEvt time="29565" objId="2"/>
        <p14:playEvt time="29998" objId="2"/>
        <p14:playEvt time="30431" objId="2"/>
        <p14:playEvt time="30848" objId="2"/>
        <p14:playEvt time="31281" objId="2"/>
        <p14:playEvt time="31714" objId="2"/>
        <p14:playEvt time="32115" objId="2"/>
        <p14:playEvt time="32515" objId="2"/>
        <p14:playEvt time="32948" objId="2"/>
        <p14:playEvt time="33381" objId="2"/>
        <p14:playEvt time="33781" objId="2"/>
        <p14:playEvt time="34215" objId="2"/>
        <p14:playEvt time="34581" objId="2"/>
        <p14:playEvt time="34997" objId="2"/>
        <p14:playEvt time="35398" objId="2"/>
        <p14:playEvt time="35815" objId="2"/>
        <p14:playEvt time="36247" objId="2"/>
        <p14:playEvt time="37065" objId="2"/>
        <p14:playEvt time="37465" objId="2"/>
        <p14:playEvt time="37897" objId="2"/>
        <p14:playEvt time="38330" objId="2"/>
        <p14:playEvt time="38764" objId="2"/>
        <p14:playEvt time="39165" objId="2"/>
        <p14:playEvt time="39565" objId="2"/>
        <p14:playEvt time="39997" objId="2"/>
        <p14:playEvt time="40365" objId="2"/>
        <p14:playEvt time="40797" objId="2"/>
        <p14:playEvt time="41230" objId="2"/>
        <p14:playEvt time="41665" objId="2"/>
        <p14:playEvt time="42097" objId="2"/>
        <p14:playEvt time="42530" objId="2"/>
        <p14:playEvt time="42964" objId="2"/>
        <p14:playEvt time="43365" objId="2"/>
        <p14:playEvt time="43797" objId="2"/>
        <p14:playEvt time="44197" objId="2"/>
        <p14:playEvt time="44630" objId="2"/>
        <p14:playEvt time="45031" objId="2"/>
        <p14:playEvt time="45464" objId="2"/>
        <p14:playEvt time="45897" objId="2"/>
        <p14:playEvt time="46297" objId="2"/>
        <p14:playEvt time="46697" objId="2"/>
        <p14:playEvt time="47097" objId="2"/>
        <p14:playEvt time="47530" objId="2"/>
        <p14:playEvt time="47964" objId="2"/>
        <p14:playEvt time="48397" objId="2"/>
        <p14:playEvt time="48830" objId="2"/>
        <p14:playEvt time="49264" objId="2"/>
        <p14:playEvt time="49697" objId="2"/>
        <p14:playEvt time="50131" objId="2"/>
        <p14:playEvt time="50564" objId="2"/>
        <p14:playEvt time="50997" objId="2"/>
        <p14:playEvt time="51397" objId="2"/>
        <p14:playEvt time="51830" objId="2"/>
        <p14:playEvt time="52264" objId="2"/>
        <p14:playEvt time="52664" objId="2"/>
        <p14:playEvt time="53064" objId="2"/>
        <p14:playEvt time="53497" objId="2"/>
        <p14:playEvt time="53930" objId="2"/>
        <p14:playEvt time="54364" objId="2"/>
        <p14:playEvt time="54797" objId="2"/>
        <p14:playEvt time="55230" objId="2"/>
        <p14:playEvt time="55664" objId="2"/>
        <p14:playEvt time="56097" objId="2"/>
        <p14:playEvt time="56530" objId="2"/>
        <p14:playEvt time="56964" objId="2"/>
        <p14:playEvt time="57397" objId="2"/>
        <p14:playEvt time="57831" objId="2"/>
        <p14:playEvt time="58264" objId="2"/>
        <p14:playEvt time="58664" objId="2"/>
        <p14:playEvt time="59064" objId="2"/>
        <p14:playEvt time="59497" objId="2"/>
        <p14:playEvt time="59930" objId="2"/>
        <p14:playEvt time="60364" objId="2"/>
        <p14:playEvt time="60766" objId="2"/>
        <p14:playEvt time="61197" objId="2"/>
        <p14:playEvt time="61630" objId="2"/>
        <p14:playEvt time="62064" objId="2"/>
        <p14:playEvt time="62497" objId="2"/>
        <p14:playEvt time="62899" objId="2"/>
        <p14:playEvt time="63330" objId="2"/>
        <p14:playEvt time="63730" objId="2"/>
        <p14:playEvt time="64163" objId="2"/>
        <p14:playEvt time="64596" objId="2"/>
        <p14:playEvt time="65030" objId="2"/>
        <p14:playEvt time="65463" objId="2"/>
        <p14:playEvt time="65865" objId="2"/>
        <p14:playEvt time="66298" objId="2"/>
        <p14:playEvt time="66731" objId="2"/>
        <p14:playEvt time="67165" objId="2"/>
        <p14:playEvt time="67598" objId="2"/>
        <p14:playEvt time="68031" objId="2"/>
        <p14:playEvt time="68464" objId="2"/>
        <p14:playEvt time="68898" objId="2"/>
        <p14:playEvt time="69331" objId="2"/>
        <p14:playEvt time="69798" objId="2"/>
        <p14:playEvt time="70214" objId="2"/>
        <p14:playEvt time="70615" objId="2"/>
        <p14:playEvt time="71019" objId="2"/>
        <p14:playEvt time="71448" objId="2"/>
        <p14:playEvt time="71881" objId="2"/>
        <p14:playEvt time="72315" objId="2"/>
        <p14:playEvt time="72748" objId="2"/>
        <p14:playEvt time="73181" objId="2"/>
        <p14:playEvt time="73615" objId="2"/>
        <p14:playEvt time="74021" objId="2"/>
        <p14:playEvt time="74448" objId="2"/>
        <p14:stopEvt time="74779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458200" cy="4724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R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otation produces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three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circulation cells</a:t>
            </a:r>
          </a:p>
          <a:p>
            <a:endParaRPr lang="en-US" dirty="0">
              <a:solidFill>
                <a:srgbClr val="FFCC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endParaRPr lang="en-US" dirty="0">
              <a:solidFill>
                <a:srgbClr val="FFCC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endParaRPr lang="en-US" dirty="0">
              <a:solidFill>
                <a:srgbClr val="FFCC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lvl="1">
              <a:buFont typeface="Wingdings" pitchFamily="-1" charset="2"/>
              <a:buNone/>
            </a:pPr>
            <a:r>
              <a:rPr lang="en-US" dirty="0">
                <a:solidFill>
                  <a:srgbClr val="00FF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Hadley Cell </a:t>
            </a:r>
            <a:r>
              <a:rPr lang="en-US" sz="28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(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Strongest, </a:t>
            </a:r>
            <a:r>
              <a:rPr lang="en-US" sz="28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Thermally Direct)</a:t>
            </a:r>
          </a:p>
          <a:p>
            <a:pPr lvl="1">
              <a:buFont typeface="Wingdings" pitchFamily="-1" charset="2"/>
              <a:buNone/>
            </a:pPr>
            <a:r>
              <a:rPr lang="en-US" sz="28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 dirty="0" err="1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Ferrel</a:t>
            </a:r>
            <a:r>
              <a:rPr lang="en-US" sz="28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 Cell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(Weaker, Thermally Indirect)</a:t>
            </a:r>
            <a:endParaRPr lang="en-US" sz="2800" dirty="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lvl="1">
              <a:buFont typeface="Wingdings" pitchFamily="-1" charset="2"/>
              <a:buNone/>
            </a:pPr>
            <a:r>
              <a:rPr lang="en-US" sz="2800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	Polar Cell 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(Even Weaker, Thermally </a:t>
            </a:r>
            <a:r>
              <a:rPr lang="en-US" sz="2800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Direct)</a:t>
            </a:r>
          </a:p>
        </p:txBody>
      </p:sp>
      <p:sp>
        <p:nvSpPr>
          <p:cNvPr id="47133" name="Rectangle 29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610600" cy="11430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Consider a Rotating </a:t>
            </a:r>
            <a:r>
              <a:rPr lang="en-US" b="1" dirty="0" err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Waterworld</a:t>
            </a:r>
            <a:r>
              <a:rPr lang="en-US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</a:p>
        </p:txBody>
      </p:sp>
      <p:sp>
        <p:nvSpPr>
          <p:cNvPr id="47134" name="Rectangle 30"/>
          <p:cNvSpPr>
            <a:spLocks noChangeArrowheads="1"/>
          </p:cNvSpPr>
          <p:nvPr/>
        </p:nvSpPr>
        <p:spPr bwMode="auto">
          <a:xfrm>
            <a:off x="304800" y="1143000"/>
            <a:ext cx="8610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1" dirty="0" smtClean="0">
                <a:solidFill>
                  <a:srgbClr val="000000"/>
                </a:solidFill>
              </a:rPr>
              <a:t>Three Cell Model</a:t>
            </a:r>
            <a:endParaRPr lang="en-US" sz="4000" b="1" dirty="0">
              <a:solidFill>
                <a:srgbClr val="000000"/>
              </a:solidFill>
            </a:endParaRPr>
          </a:p>
        </p:txBody>
      </p:sp>
      <p:sp>
        <p:nvSpPr>
          <p:cNvPr id="38920" name="Rectangle 23"/>
          <p:cNvSpPr>
            <a:spLocks noChangeArrowheads="1"/>
          </p:cNvSpPr>
          <p:nvPr/>
        </p:nvSpPr>
        <p:spPr bwMode="auto">
          <a:xfrm>
            <a:off x="1619251" y="2527301"/>
            <a:ext cx="5715000" cy="1828801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00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1" name="Oval 4"/>
          <p:cNvSpPr>
            <a:spLocks noChangeArrowheads="1"/>
          </p:cNvSpPr>
          <p:nvPr/>
        </p:nvSpPr>
        <p:spPr bwMode="auto">
          <a:xfrm>
            <a:off x="1709738" y="2636839"/>
            <a:ext cx="1752600" cy="1600201"/>
          </a:xfrm>
          <a:prstGeom prst="ellipse">
            <a:avLst/>
          </a:prstGeom>
          <a:noFill/>
          <a:ln w="57150" cmpd="sng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2" name="Oval 5"/>
          <p:cNvSpPr>
            <a:spLocks noChangeArrowheads="1"/>
          </p:cNvSpPr>
          <p:nvPr/>
        </p:nvSpPr>
        <p:spPr bwMode="auto">
          <a:xfrm>
            <a:off x="3571876" y="2636839"/>
            <a:ext cx="1752600" cy="1600201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3" name="Oval 6"/>
          <p:cNvSpPr>
            <a:spLocks noChangeArrowheads="1"/>
          </p:cNvSpPr>
          <p:nvPr/>
        </p:nvSpPr>
        <p:spPr bwMode="auto">
          <a:xfrm>
            <a:off x="5443538" y="2636839"/>
            <a:ext cx="1752600" cy="1600201"/>
          </a:xfrm>
          <a:prstGeom prst="ellips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4" name="Text Box 7"/>
          <p:cNvSpPr txBox="1">
            <a:spLocks noChangeArrowheads="1"/>
          </p:cNvSpPr>
          <p:nvPr/>
        </p:nvSpPr>
        <p:spPr bwMode="auto">
          <a:xfrm>
            <a:off x="2017713" y="3213101"/>
            <a:ext cx="111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FF00"/>
                </a:solidFill>
              </a:rPr>
              <a:t>Hadley</a:t>
            </a:r>
          </a:p>
        </p:txBody>
      </p:sp>
      <p:sp>
        <p:nvSpPr>
          <p:cNvPr id="38925" name="Text Box 8"/>
          <p:cNvSpPr txBox="1">
            <a:spLocks noChangeArrowheads="1"/>
          </p:cNvSpPr>
          <p:nvPr/>
        </p:nvSpPr>
        <p:spPr bwMode="auto">
          <a:xfrm>
            <a:off x="3995738" y="3136901"/>
            <a:ext cx="99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Ferrel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8926" name="Text Box 9"/>
          <p:cNvSpPr txBox="1">
            <a:spLocks noChangeArrowheads="1"/>
          </p:cNvSpPr>
          <p:nvPr/>
        </p:nvSpPr>
        <p:spPr bwMode="auto">
          <a:xfrm>
            <a:off x="5900738" y="3136901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Polar</a:t>
            </a:r>
          </a:p>
        </p:txBody>
      </p:sp>
      <p:sp>
        <p:nvSpPr>
          <p:cNvPr id="38927" name="Line 13"/>
          <p:cNvSpPr>
            <a:spLocks noChangeShapeType="1"/>
          </p:cNvSpPr>
          <p:nvPr/>
        </p:nvSpPr>
        <p:spPr bwMode="auto">
          <a:xfrm rot="10895413" flipV="1">
            <a:off x="3460751" y="3300414"/>
            <a:ext cx="1588" cy="32067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5"/>
          <p:cNvSpPr>
            <a:spLocks noChangeShapeType="1"/>
          </p:cNvSpPr>
          <p:nvPr/>
        </p:nvSpPr>
        <p:spPr bwMode="auto">
          <a:xfrm flipV="1">
            <a:off x="1709738" y="3273426"/>
            <a:ext cx="0" cy="32067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6"/>
          <p:cNvSpPr>
            <a:spLocks noChangeShapeType="1"/>
          </p:cNvSpPr>
          <p:nvPr/>
        </p:nvSpPr>
        <p:spPr bwMode="auto">
          <a:xfrm flipV="1">
            <a:off x="5443538" y="3197226"/>
            <a:ext cx="0" cy="32067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7"/>
          <p:cNvSpPr>
            <a:spLocks noChangeShapeType="1"/>
          </p:cNvSpPr>
          <p:nvPr/>
        </p:nvSpPr>
        <p:spPr bwMode="auto">
          <a:xfrm flipV="1">
            <a:off x="5324476" y="3197226"/>
            <a:ext cx="0" cy="32067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8"/>
          <p:cNvSpPr>
            <a:spLocks noChangeShapeType="1"/>
          </p:cNvSpPr>
          <p:nvPr/>
        </p:nvSpPr>
        <p:spPr bwMode="auto">
          <a:xfrm rot="10895413" flipV="1">
            <a:off x="3570288" y="3300414"/>
            <a:ext cx="1588" cy="32067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19"/>
          <p:cNvSpPr>
            <a:spLocks noChangeShapeType="1"/>
          </p:cNvSpPr>
          <p:nvPr/>
        </p:nvSpPr>
        <p:spPr bwMode="auto">
          <a:xfrm rot="10895413" flipH="1" flipV="1">
            <a:off x="7192963" y="3267076"/>
            <a:ext cx="3175" cy="32702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Text Box 20"/>
          <p:cNvSpPr txBox="1">
            <a:spLocks noChangeArrowheads="1"/>
          </p:cNvSpPr>
          <p:nvPr/>
        </p:nvSpPr>
        <p:spPr bwMode="auto">
          <a:xfrm rot="16200000">
            <a:off x="671513" y="3213102"/>
            <a:ext cx="13716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Arial" pitchFamily="-1" charset="0"/>
              </a:rPr>
              <a:t>Equator</a:t>
            </a:r>
          </a:p>
        </p:txBody>
      </p:sp>
      <p:sp>
        <p:nvSpPr>
          <p:cNvPr id="38934" name="Text Box 21"/>
          <p:cNvSpPr txBox="1">
            <a:spLocks noChangeArrowheads="1"/>
          </p:cNvSpPr>
          <p:nvPr/>
        </p:nvSpPr>
        <p:spPr bwMode="auto">
          <a:xfrm rot="5400000">
            <a:off x="6811963" y="3197226"/>
            <a:ext cx="1433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  <a:latin typeface="Arial" pitchFamily="-1" charset="0"/>
              </a:rPr>
              <a:t>Pole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36870" name="Text Box 31"/>
          <p:cNvSpPr txBox="1">
            <a:spLocks noChangeArrowheads="1"/>
          </p:cNvSpPr>
          <p:nvPr/>
        </p:nvSpPr>
        <p:spPr bwMode="auto">
          <a:xfrm>
            <a:off x="3149600" y="4065587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30 N</a:t>
            </a:r>
          </a:p>
        </p:txBody>
      </p:sp>
      <p:sp>
        <p:nvSpPr>
          <p:cNvPr id="36871" name="Text Box 32"/>
          <p:cNvSpPr txBox="1">
            <a:spLocks noChangeArrowheads="1"/>
          </p:cNvSpPr>
          <p:nvPr/>
        </p:nvSpPr>
        <p:spPr bwMode="auto">
          <a:xfrm>
            <a:off x="5041900" y="4065587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60 N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392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34"/>
    </mc:Choice>
    <mc:Fallback xmlns="">
      <p:transition xmlns:p14="http://schemas.microsoft.com/office/powerpoint/2010/main" spd="slow" advTm="46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107" grpId="0" build="p"/>
      <p:bldP spid="47133" grpId="0"/>
      <p:bldP spid="471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6019800" cy="1143000"/>
          </a:xfrm>
        </p:spPr>
        <p:txBody>
          <a:bodyPr>
            <a:normAutofit fontScale="90000"/>
          </a:bodyPr>
          <a:lstStyle/>
          <a:p>
            <a:r>
              <a:rPr lang="en-US" sz="40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Rotating Waterworld </a:t>
            </a:r>
            <a:br>
              <a:rPr lang="en-US" sz="40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Prevailing Winds</a:t>
            </a:r>
          </a:p>
        </p:txBody>
      </p:sp>
      <p:pic>
        <p:nvPicPr>
          <p:cNvPr id="40963" name="Picture 14" descr="0716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-4763" y="2205038"/>
            <a:ext cx="9159876" cy="470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ext Box 11"/>
          <p:cNvSpPr txBox="1">
            <a:spLocks noChangeArrowheads="1"/>
          </p:cNvSpPr>
          <p:nvPr/>
        </p:nvSpPr>
        <p:spPr bwMode="auto">
          <a:xfrm>
            <a:off x="1624013" y="657225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Ahrens</a:t>
            </a:r>
            <a:endParaRPr lang="en-US" sz="1400" b="1" dirty="0"/>
          </a:p>
        </p:txBody>
      </p:sp>
      <p:sp>
        <p:nvSpPr>
          <p:cNvPr id="40965" name="Text Box 16"/>
          <p:cNvSpPr txBox="1">
            <a:spLocks noChangeArrowheads="1"/>
          </p:cNvSpPr>
          <p:nvPr/>
        </p:nvSpPr>
        <p:spPr bwMode="auto">
          <a:xfrm>
            <a:off x="4800600" y="2314575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Coriolis deflects air to the right</a:t>
            </a:r>
          </a:p>
        </p:txBody>
      </p:sp>
      <p:sp>
        <p:nvSpPr>
          <p:cNvPr id="40966" name="Text Box 17"/>
          <p:cNvSpPr txBox="1">
            <a:spLocks noChangeArrowheads="1"/>
          </p:cNvSpPr>
          <p:nvPr/>
        </p:nvSpPr>
        <p:spPr bwMode="auto">
          <a:xfrm>
            <a:off x="4800600" y="6421438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</a:rPr>
              <a:t>Coriolis</a:t>
            </a:r>
            <a:r>
              <a:rPr lang="en-US" b="1" dirty="0">
                <a:solidFill>
                  <a:srgbClr val="FF0000"/>
                </a:solidFill>
              </a:rPr>
              <a:t> deflects air to the left</a:t>
            </a:r>
          </a:p>
        </p:txBody>
      </p:sp>
      <p:pic>
        <p:nvPicPr>
          <p:cNvPr id="40967" name="Picture 20" descr="ferrel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40538" y="0"/>
            <a:ext cx="168751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8" name="Text Box 21"/>
          <p:cNvSpPr txBox="1">
            <a:spLocks noChangeArrowheads="1"/>
          </p:cNvSpPr>
          <p:nvPr/>
        </p:nvSpPr>
        <p:spPr bwMode="auto">
          <a:xfrm>
            <a:off x="6845300" y="179705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</a:rPr>
              <a:t>William Ferrel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48100" y="60579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Akin to H&amp;P Fig. 9.11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604"/>
    </mc:Choice>
    <mc:Fallback xmlns="">
      <p:transition xmlns:p14="http://schemas.microsoft.com/office/powerpoint/2010/main" spd="slow" advTm="182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BALA_Backup dont delete\PPT &amp; JPEG\HAKIMP\GREG HAKIM_Chapter9\GREG HAKIM_fig. 9_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4826097" cy="410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6019800" cy="1143000"/>
          </a:xfrm>
        </p:spPr>
        <p:txBody>
          <a:bodyPr>
            <a:normAutofit fontScale="90000"/>
          </a:bodyPr>
          <a:lstStyle/>
          <a:p>
            <a:r>
              <a:rPr lang="en-US" sz="40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Rotating Waterworld </a:t>
            </a:r>
            <a:br>
              <a:rPr lang="en-US" sz="40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Prevailing Winds</a:t>
            </a:r>
          </a:p>
        </p:txBody>
      </p:sp>
      <p:sp>
        <p:nvSpPr>
          <p:cNvPr id="40965" name="Text Box 16"/>
          <p:cNvSpPr txBox="1">
            <a:spLocks noChangeArrowheads="1"/>
          </p:cNvSpPr>
          <p:nvPr/>
        </p:nvSpPr>
        <p:spPr bwMode="auto">
          <a:xfrm>
            <a:off x="4787900" y="2590800"/>
            <a:ext cx="434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Coriolis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 deflects air to the right</a:t>
            </a:r>
          </a:p>
        </p:txBody>
      </p:sp>
      <p:sp>
        <p:nvSpPr>
          <p:cNvPr id="40966" name="Text Box 17"/>
          <p:cNvSpPr txBox="1">
            <a:spLocks noChangeArrowheads="1"/>
          </p:cNvSpPr>
          <p:nvPr/>
        </p:nvSpPr>
        <p:spPr bwMode="auto">
          <a:xfrm>
            <a:off x="4724400" y="6096000"/>
            <a:ext cx="434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Coriolis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 deflects air to the left</a:t>
            </a:r>
          </a:p>
        </p:txBody>
      </p:sp>
      <p:pic>
        <p:nvPicPr>
          <p:cNvPr id="40967" name="Picture 20" descr="ferre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0538" y="0"/>
            <a:ext cx="168751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8" name="Text Box 21"/>
          <p:cNvSpPr txBox="1">
            <a:spLocks noChangeArrowheads="1"/>
          </p:cNvSpPr>
          <p:nvPr/>
        </p:nvSpPr>
        <p:spPr bwMode="auto">
          <a:xfrm>
            <a:off x="6845300" y="179705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</a:rPr>
              <a:t>William Ferrel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44600" y="6498279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/>
                <a:cs typeface="Times New Roman"/>
              </a:rPr>
              <a:t>H&amp;P Fig. 9.11</a:t>
            </a:r>
            <a:endParaRPr lang="en-US" sz="1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5400" y="4400490"/>
            <a:ext cx="3666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/>
                <a:cs typeface="Times New Roman"/>
              </a:rPr>
              <a:t>Easterly Trade Winds in tropics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1382" y="3136900"/>
            <a:ext cx="3020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Times New Roman"/>
                <a:cs typeface="Times New Roman"/>
              </a:rPr>
              <a:t>Westerlies</a:t>
            </a:r>
            <a:r>
              <a:rPr lang="en-US" sz="2000" b="1" dirty="0" smtClean="0">
                <a:latin typeface="Times New Roman"/>
                <a:cs typeface="Times New Roman"/>
              </a:rPr>
              <a:t> in </a:t>
            </a:r>
            <a:r>
              <a:rPr lang="en-US" sz="2000" b="1" dirty="0" err="1" smtClean="0">
                <a:latin typeface="Times New Roman"/>
                <a:cs typeface="Times New Roman"/>
              </a:rPr>
              <a:t>midlatitudes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4082" y="5594290"/>
            <a:ext cx="3020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Times New Roman"/>
                <a:cs typeface="Times New Roman"/>
              </a:rPr>
              <a:t>Westerlies</a:t>
            </a:r>
            <a:r>
              <a:rPr lang="en-US" sz="2000" b="1" dirty="0" smtClean="0">
                <a:latin typeface="Times New Roman"/>
                <a:cs typeface="Times New Roman"/>
              </a:rPr>
              <a:t> in </a:t>
            </a:r>
            <a:r>
              <a:rPr lang="en-US" sz="2000" b="1" dirty="0" err="1">
                <a:latin typeface="Times New Roman"/>
                <a:cs typeface="Times New Roman"/>
              </a:rPr>
              <a:t>m</a:t>
            </a:r>
            <a:r>
              <a:rPr lang="en-US" sz="2000" b="1" dirty="0" err="1" smtClean="0">
                <a:latin typeface="Times New Roman"/>
                <a:cs typeface="Times New Roman"/>
              </a:rPr>
              <a:t>idlatitudes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42"/>
    </mc:Choice>
    <mc:Fallback xmlns="">
      <p:transition xmlns:p14="http://schemas.microsoft.com/office/powerpoint/2010/main" spd="slow" advTm="55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5486400" y="1092200"/>
            <a:ext cx="35052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 smtClean="0">
                <a:latin typeface="Arial" pitchFamily="-1" charset="0"/>
              </a:rPr>
              <a:t>On a daily basis, </a:t>
            </a:r>
            <a:r>
              <a:rPr lang="en-US" sz="2000" b="1" dirty="0">
                <a:latin typeface="Arial" pitchFamily="-1" charset="0"/>
              </a:rPr>
              <a:t>the ITCZ is not a continuous band of </a:t>
            </a:r>
            <a:r>
              <a:rPr lang="en-US" sz="2000" b="1" dirty="0" smtClean="0">
                <a:latin typeface="Arial" pitchFamily="-1" charset="0"/>
              </a:rPr>
              <a:t>clouds, but it is marked by clusters of thunderstorms.</a:t>
            </a:r>
          </a:p>
          <a:p>
            <a:endParaRPr lang="en-US" sz="2000" b="1" dirty="0" smtClean="0">
              <a:latin typeface="Arial" pitchFamily="-1" charset="0"/>
            </a:endParaRPr>
          </a:p>
          <a:p>
            <a:r>
              <a:rPr lang="en-US" sz="2000" b="1" dirty="0" smtClean="0">
                <a:latin typeface="Arial" pitchFamily="-1" charset="0"/>
              </a:rPr>
              <a:t>Many </a:t>
            </a:r>
            <a:r>
              <a:rPr lang="en-US" sz="2000" b="1" dirty="0">
                <a:latin typeface="Arial" pitchFamily="-1" charset="0"/>
              </a:rPr>
              <a:t>processes modulate the occurrence and motion of </a:t>
            </a:r>
            <a:r>
              <a:rPr lang="en-US" sz="2000" b="1" dirty="0" smtClean="0">
                <a:latin typeface="Arial" pitchFamily="-1" charset="0"/>
              </a:rPr>
              <a:t>these clusters in ITCZ.</a:t>
            </a:r>
            <a:endParaRPr lang="en-US" sz="2000" b="1" dirty="0">
              <a:latin typeface="Arial" pitchFamily="-1" charset="0"/>
            </a:endParaRPr>
          </a:p>
          <a:p>
            <a:pPr eaLnBrk="1" hangingPunct="1"/>
            <a:endParaRPr lang="en-US" sz="2000" b="1" dirty="0">
              <a:latin typeface="Arial" pitchFamily="-1" charset="0"/>
            </a:endParaRPr>
          </a:p>
          <a:p>
            <a:pPr eaLnBrk="1" hangingPunct="1"/>
            <a:endParaRPr lang="en-US" sz="2000" b="1" dirty="0">
              <a:latin typeface="Arial" pitchFamily="-1" charset="0"/>
            </a:endParaRPr>
          </a:p>
          <a:p>
            <a:pPr eaLnBrk="1" hangingPunct="1"/>
            <a:r>
              <a:rPr lang="en-US" sz="2000" b="1" dirty="0" smtClean="0">
                <a:latin typeface="Arial" pitchFamily="-1" charset="0"/>
              </a:rPr>
              <a:t>Regions of the subtropical highs are not always clear.</a:t>
            </a:r>
          </a:p>
          <a:p>
            <a:pPr eaLnBrk="1" hangingPunct="1"/>
            <a:endParaRPr lang="en-US" sz="2000" b="1" dirty="0">
              <a:latin typeface="Arial" pitchFamily="-1" charset="0"/>
            </a:endParaRPr>
          </a:p>
          <a:p>
            <a:r>
              <a:rPr lang="en-US" sz="2000" b="1" dirty="0" smtClean="0">
                <a:latin typeface="Arial" pitchFamily="-1" charset="0"/>
              </a:rPr>
              <a:t>Several midlatitude cyclones exist in the latitude band </a:t>
            </a:r>
            <a:r>
              <a:rPr lang="en-US" sz="2000" b="1" dirty="0">
                <a:latin typeface="Arial" pitchFamily="-1" charset="0"/>
              </a:rPr>
              <a:t>30°-</a:t>
            </a:r>
            <a:r>
              <a:rPr lang="en-US" sz="2000" b="1" dirty="0" smtClean="0">
                <a:latin typeface="Arial" pitchFamily="-1" charset="0"/>
              </a:rPr>
              <a:t>60°.</a:t>
            </a:r>
            <a:endParaRPr lang="en-US" sz="1800" b="1" dirty="0">
              <a:latin typeface="Arial" pitchFamily="-1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228600"/>
            <a:ext cx="786866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Inter Tropical Convergence Zone (ITCZ)</a:t>
            </a:r>
            <a:endParaRPr lang="en-US" sz="3200" b="1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612808" y="4660900"/>
            <a:ext cx="7529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1" hangingPunct="1"/>
            <a:r>
              <a:rPr lang="en-US" sz="1200" b="1" i="1" dirty="0" smtClean="0">
                <a:solidFill>
                  <a:schemeClr val="bg1"/>
                </a:solidFill>
                <a:latin typeface="Arial" pitchFamily="-1" charset="0"/>
              </a:rPr>
              <a:t>Akin </a:t>
            </a:r>
          </a:p>
          <a:p>
            <a:pPr algn="r" eaLnBrk="1" hangingPunct="1"/>
            <a:r>
              <a:rPr lang="en-US" sz="1200" b="1" i="1" dirty="0">
                <a:solidFill>
                  <a:schemeClr val="bg1"/>
                </a:solidFill>
                <a:latin typeface="Arial" pitchFamily="-1" charset="0"/>
              </a:rPr>
              <a:t>t</a:t>
            </a:r>
            <a:r>
              <a:rPr lang="en-US" sz="1200" b="1" i="1" dirty="0" smtClean="0">
                <a:solidFill>
                  <a:schemeClr val="bg1"/>
                </a:solidFill>
                <a:latin typeface="Arial" pitchFamily="-1" charset="0"/>
              </a:rPr>
              <a:t>o H&amp;P </a:t>
            </a:r>
          </a:p>
          <a:p>
            <a:pPr algn="r" eaLnBrk="1" hangingPunct="1"/>
            <a:r>
              <a:rPr lang="en-US" sz="1200" b="1" i="1" dirty="0" smtClean="0">
                <a:solidFill>
                  <a:schemeClr val="bg1"/>
                </a:solidFill>
                <a:latin typeface="Arial" pitchFamily="-1" charset="0"/>
              </a:rPr>
              <a:t>Fig. 9.9</a:t>
            </a:r>
            <a:endParaRPr lang="en-US" sz="1200" b="1" i="1" dirty="0">
              <a:solidFill>
                <a:schemeClr val="bg1"/>
              </a:solidFill>
              <a:latin typeface="Arial" pitchFamily="-1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1143000"/>
            <a:ext cx="4953000" cy="4602666"/>
            <a:chOff x="381000" y="1143000"/>
            <a:chExt cx="4953000" cy="4602666"/>
          </a:xfrm>
        </p:grpSpPr>
        <p:pic>
          <p:nvPicPr>
            <p:cNvPr id="4710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1000" y="1143000"/>
              <a:ext cx="4953000" cy="419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07" name="Text Box 3"/>
            <p:cNvSpPr txBox="1">
              <a:spLocks noChangeArrowheads="1"/>
            </p:cNvSpPr>
            <p:nvPr/>
          </p:nvSpPr>
          <p:spPr bwMode="auto">
            <a:xfrm>
              <a:off x="1642534" y="5376334"/>
              <a:ext cx="24370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b="1" i="1" dirty="0" smtClean="0">
                  <a:latin typeface="Arial" pitchFamily="-1" charset="0"/>
                </a:rPr>
                <a:t>GOES Visible Image</a:t>
              </a:r>
              <a:endParaRPr lang="en-US" b="1" i="1" dirty="0">
                <a:latin typeface="Arial" pitchFamily="-1" charset="0"/>
              </a:endParaRPr>
            </a:p>
          </p:txBody>
        </p:sp>
        <p:sp>
          <p:nvSpPr>
            <p:cNvPr id="172036" name="Text Box 4"/>
            <p:cNvSpPr txBox="1">
              <a:spLocks noChangeArrowheads="1"/>
            </p:cNvSpPr>
            <p:nvPr/>
          </p:nvSpPr>
          <p:spPr bwMode="auto">
            <a:xfrm>
              <a:off x="3287990" y="2819400"/>
              <a:ext cx="710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apitals"/>
                </a:rPr>
                <a:t>ITCZ</a:t>
              </a:r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1295400" y="2819400"/>
              <a:ext cx="710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apitals"/>
                </a:rPr>
                <a:t>ITCZ</a:t>
              </a:r>
              <a:endPara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pitals"/>
              </a:endParaRPr>
            </a:p>
          </p:txBody>
        </p:sp>
        <p:sp>
          <p:nvSpPr>
            <p:cNvPr id="172038" name="Text Box 6"/>
            <p:cNvSpPr txBox="1">
              <a:spLocks noChangeArrowheads="1"/>
            </p:cNvSpPr>
            <p:nvPr/>
          </p:nvSpPr>
          <p:spPr bwMode="auto">
            <a:xfrm>
              <a:off x="1111250" y="1981200"/>
              <a:ext cx="24971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>
                <a:defRPr/>
              </a:pPr>
              <a:r>
                <a: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apitals"/>
                </a:rPr>
                <a:t>Subtropical Highs</a:t>
              </a:r>
              <a:endPara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pitals"/>
              </a:endParaRPr>
            </a:p>
          </p:txBody>
        </p:sp>
        <p:sp>
          <p:nvSpPr>
            <p:cNvPr id="172039" name="Rectangle 7"/>
            <p:cNvSpPr>
              <a:spLocks noChangeArrowheads="1"/>
            </p:cNvSpPr>
            <p:nvPr/>
          </p:nvSpPr>
          <p:spPr bwMode="auto">
            <a:xfrm>
              <a:off x="1111250" y="3920066"/>
              <a:ext cx="24971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>
                <a:defRPr/>
              </a:pPr>
              <a:r>
                <a: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apitals"/>
                </a:rPr>
                <a:t>Subtropical Highs</a:t>
              </a:r>
              <a:endPara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pitals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327150" y="4699000"/>
              <a:ext cx="29447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apitals"/>
                </a:rPr>
                <a:t>Midlatitude Cyclones</a:t>
              </a: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1454150" y="1358900"/>
              <a:ext cx="29447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>
                <a:defRPr/>
              </a:pPr>
              <a:r>
                <a: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apitals"/>
                </a:rPr>
                <a:t>Midlatitude Cyclones</a:t>
              </a:r>
              <a:endPara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pitals"/>
              </a:endParaRPr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584"/>
    </mc:Choice>
    <mc:Fallback xmlns="">
      <p:transition xmlns:p14="http://schemas.microsoft.com/office/powerpoint/2010/main" spd="slow" advTm="116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9" descr="0721"/>
          <p:cNvPicPr>
            <a:picLocks noChangeAspect="1" noChangeArrowheads="1"/>
          </p:cNvPicPr>
          <p:nvPr/>
        </p:nvPicPr>
        <p:blipFill>
          <a:blip r:embed="rId3"/>
          <a:srcRect t="29333" r="63255" b="13333"/>
          <a:stretch>
            <a:fillRect/>
          </a:stretch>
        </p:blipFill>
        <p:spPr bwMode="auto">
          <a:xfrm>
            <a:off x="5200650" y="63500"/>
            <a:ext cx="27670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3733800" cy="1600200"/>
          </a:xfrm>
        </p:spPr>
        <p:txBody>
          <a:bodyPr>
            <a:normAutofit fontScale="90000"/>
          </a:bodyPr>
          <a:lstStyle/>
          <a:p>
            <a:r>
              <a:rPr lang="en-US" sz="3200" b="1">
                <a:ea typeface="ＭＳ Ｐゴシック" pitchFamily="-1" charset="-128"/>
                <a:cs typeface="ＭＳ Ｐゴシック" pitchFamily="-1" charset="-128"/>
              </a:rPr>
              <a:t>General circulation: Hadley Cell in tropics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381000" y="3175000"/>
            <a:ext cx="8458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eaLnBrk="1" hangingPunct="1"/>
            <a:r>
              <a:rPr lang="en-US" sz="1800" b="1" u="sng" dirty="0">
                <a:latin typeface="Arial" pitchFamily="-1" charset="0"/>
              </a:rPr>
              <a:t>Path of air through the Hadley Cell</a:t>
            </a:r>
          </a:p>
          <a:p>
            <a:pPr marL="342900" indent="-342900" eaLnBrk="1" hangingPunct="1"/>
            <a:endParaRPr lang="en-US" sz="1800" b="1" u="sng" dirty="0">
              <a:latin typeface="Arial" pitchFamily="-1" charset="0"/>
            </a:endParaRPr>
          </a:p>
          <a:p>
            <a:pPr marL="342900" indent="-342900" eaLnBrk="1" hangingPunct="1">
              <a:buFontTx/>
              <a:buAutoNum type="arabicPeriod"/>
            </a:pPr>
            <a:r>
              <a:rPr lang="en-US" sz="1800" b="1" dirty="0">
                <a:latin typeface="Arial" pitchFamily="-1" charset="0"/>
              </a:rPr>
              <a:t>Equator: Air converges at the </a:t>
            </a:r>
            <a:r>
              <a:rPr lang="en-US" sz="1800" b="1" dirty="0" smtClean="0">
                <a:latin typeface="Arial" pitchFamily="-1" charset="0"/>
              </a:rPr>
              <a:t>surface and rises </a:t>
            </a:r>
            <a:r>
              <a:rPr lang="en-US" sz="1800" b="1" dirty="0">
                <a:latin typeface="Arial" pitchFamily="-1" charset="0"/>
              </a:rPr>
              <a:t>to form a band of clouds, called the Inter-Tropical Convergence Zone (ITCZ</a:t>
            </a:r>
            <a:r>
              <a:rPr lang="en-US" sz="1800" b="1" dirty="0" smtClean="0">
                <a:latin typeface="Arial" pitchFamily="-1" charset="0"/>
              </a:rPr>
              <a:t>), and precipitation.</a:t>
            </a:r>
            <a:endParaRPr lang="en-US" sz="1800" b="1" dirty="0">
              <a:latin typeface="Arial" pitchFamily="-1" charset="0"/>
            </a:endParaRPr>
          </a:p>
          <a:p>
            <a:pPr marL="342900" indent="-342900" eaLnBrk="1" hangingPunct="1">
              <a:buFontTx/>
              <a:buAutoNum type="arabicPeriod"/>
            </a:pPr>
            <a:endParaRPr lang="en-US" sz="1800" b="1" dirty="0">
              <a:latin typeface="Arial" pitchFamily="-1" charset="0"/>
            </a:endParaRPr>
          </a:p>
          <a:p>
            <a:pPr marL="342900" indent="-342900" eaLnBrk="1" hangingPunct="1">
              <a:buFontTx/>
              <a:buAutoNum type="arabicPeriod"/>
            </a:pPr>
            <a:r>
              <a:rPr lang="en-US" sz="1800" b="1" dirty="0">
                <a:latin typeface="Arial" pitchFamily="-1" charset="0"/>
              </a:rPr>
              <a:t>Upper level winds transport heat away from the equator.</a:t>
            </a:r>
          </a:p>
          <a:p>
            <a:pPr marL="342900" indent="-342900" eaLnBrk="1" hangingPunct="1">
              <a:buFontTx/>
              <a:buAutoNum type="arabicPeriod"/>
            </a:pPr>
            <a:endParaRPr lang="en-US" sz="1800" b="1" dirty="0">
              <a:latin typeface="Arial" pitchFamily="-1" charset="0"/>
            </a:endParaRPr>
          </a:p>
          <a:p>
            <a:pPr marL="342900" indent="-342900" eaLnBrk="1" hangingPunct="1">
              <a:buFontTx/>
              <a:buAutoNum type="arabicPeriod"/>
            </a:pPr>
            <a:r>
              <a:rPr lang="en-US" sz="1800" b="1" dirty="0">
                <a:latin typeface="Arial" pitchFamily="-1" charset="0"/>
              </a:rPr>
              <a:t>Air </a:t>
            </a:r>
            <a:r>
              <a:rPr lang="en-US" sz="1800" b="1" dirty="0" smtClean="0">
                <a:latin typeface="Arial" pitchFamily="-1" charset="0"/>
              </a:rPr>
              <a:t>aloft cools </a:t>
            </a:r>
            <a:r>
              <a:rPr lang="en-US" sz="1800" b="1" dirty="0">
                <a:latin typeface="Arial" pitchFamily="-1" charset="0"/>
              </a:rPr>
              <a:t>through </a:t>
            </a:r>
            <a:r>
              <a:rPr lang="en-US" sz="1800" b="1" dirty="0" smtClean="0">
                <a:latin typeface="Arial" pitchFamily="-1" charset="0"/>
              </a:rPr>
              <a:t>emission of </a:t>
            </a:r>
            <a:r>
              <a:rPr lang="en-US" sz="1800" b="1" dirty="0">
                <a:latin typeface="Arial" pitchFamily="-1" charset="0"/>
              </a:rPr>
              <a:t>infrared radiation to </a:t>
            </a:r>
            <a:r>
              <a:rPr lang="en-US" sz="1800" b="1" dirty="0" smtClean="0">
                <a:latin typeface="Arial" pitchFamily="-1" charset="0"/>
              </a:rPr>
              <a:t>space, air sinks at </a:t>
            </a:r>
            <a:r>
              <a:rPr lang="en-US" sz="1800" b="1" dirty="0">
                <a:latin typeface="Arial" pitchFamily="-1" charset="0"/>
              </a:rPr>
              <a:t>about 30</a:t>
            </a:r>
            <a:r>
              <a:rPr lang="en-US" sz="1800" b="1" dirty="0">
                <a:latin typeface="Arial" pitchFamily="-1" charset="0"/>
                <a:ea typeface="Arial" pitchFamily="-1" charset="0"/>
                <a:cs typeface="Arial" pitchFamily="-1" charset="0"/>
              </a:rPr>
              <a:t>° </a:t>
            </a:r>
            <a:r>
              <a:rPr lang="en-US" sz="1800" b="1" dirty="0" smtClean="0">
                <a:latin typeface="Arial" pitchFamily="-1" charset="0"/>
                <a:ea typeface="Arial" pitchFamily="-1" charset="0"/>
                <a:cs typeface="Arial" pitchFamily="-1" charset="0"/>
              </a:rPr>
              <a:t>latitude, warms and dries, </a:t>
            </a:r>
            <a:r>
              <a:rPr lang="en-US" sz="1800" b="1" dirty="0">
                <a:latin typeface="Arial" pitchFamily="-1" charset="0"/>
                <a:ea typeface="Arial" pitchFamily="-1" charset="0"/>
                <a:cs typeface="Arial" pitchFamily="-1" charset="0"/>
              </a:rPr>
              <a:t>forming a subtropical high.</a:t>
            </a:r>
          </a:p>
          <a:p>
            <a:pPr marL="342900" indent="-342900" eaLnBrk="1" hangingPunct="1">
              <a:buFontTx/>
              <a:buAutoNum type="arabicPeriod"/>
            </a:pPr>
            <a:endParaRPr lang="en-US" sz="1800" b="1" dirty="0">
              <a:latin typeface="Arial" pitchFamily="-1" charset="0"/>
              <a:ea typeface="Arial" pitchFamily="-1" charset="0"/>
              <a:cs typeface="Arial" pitchFamily="-1" charset="0"/>
            </a:endParaRPr>
          </a:p>
          <a:p>
            <a:pPr marL="342900" indent="-342900" eaLnBrk="1" hangingPunct="1">
              <a:buFontTx/>
              <a:buAutoNum type="arabicPeriod"/>
            </a:pPr>
            <a:r>
              <a:rPr lang="en-US" sz="1800" b="1" dirty="0" smtClean="0">
                <a:latin typeface="Arial" pitchFamily="-1" charset="0"/>
                <a:ea typeface="Arial" pitchFamily="-1" charset="0"/>
                <a:cs typeface="Arial" pitchFamily="-1" charset="0"/>
              </a:rPr>
              <a:t>Air </a:t>
            </a:r>
            <a:r>
              <a:rPr lang="en-US" sz="1800" b="1" dirty="0">
                <a:latin typeface="Arial" pitchFamily="-1" charset="0"/>
                <a:ea typeface="Arial" pitchFamily="-1" charset="0"/>
                <a:cs typeface="Arial" pitchFamily="-1" charset="0"/>
              </a:rPr>
              <a:t>returns to toward the equator at the </a:t>
            </a:r>
            <a:r>
              <a:rPr lang="en-US" sz="1800" b="1" dirty="0" smtClean="0">
                <a:latin typeface="Arial" pitchFamily="-1" charset="0"/>
                <a:ea typeface="Arial" pitchFamily="-1" charset="0"/>
                <a:cs typeface="Arial" pitchFamily="-1" charset="0"/>
              </a:rPr>
              <a:t>surface. </a:t>
            </a:r>
            <a:r>
              <a:rPr lang="en-US" sz="1800" b="1" dirty="0">
                <a:latin typeface="Arial" pitchFamily="-1" charset="0"/>
                <a:ea typeface="Arial" pitchFamily="-1" charset="0"/>
                <a:cs typeface="Arial" pitchFamily="-1" charset="0"/>
              </a:rPr>
              <a:t>Coriolis force causes easterly trade winds. </a:t>
            </a:r>
            <a:endParaRPr lang="en-US" sz="1800" b="1" dirty="0">
              <a:latin typeface="Arial" pitchFamily="-1" charset="0"/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6438900" y="19685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0" b="1" dirty="0">
                <a:latin typeface="Arial" pitchFamily="-1" charset="0"/>
              </a:rPr>
              <a:t>1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5600700" y="7493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0" b="1">
                <a:latin typeface="Arial" pitchFamily="-1" charset="0"/>
              </a:rPr>
              <a:t>2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6743700" y="3683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0" b="1">
                <a:latin typeface="Arial" pitchFamily="-1" charset="0"/>
              </a:rPr>
              <a:t>3</a:t>
            </a: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6667500" y="11303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0" b="1">
                <a:latin typeface="Arial" pitchFamily="-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5673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4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4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42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animBg="1"/>
      <p:bldP spid="94214" grpId="0" animBg="1"/>
      <p:bldP spid="94215" grpId="0" animBg="1"/>
      <p:bldP spid="942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074669"/>
            <a:ext cx="9144000" cy="4155955"/>
            <a:chOff x="0" y="1338323"/>
            <a:chExt cx="9144000" cy="415595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58900"/>
              <a:ext cx="9144000" cy="4130745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948090" y="1338323"/>
              <a:ext cx="7809581" cy="4155955"/>
              <a:chOff x="585787" y="2262751"/>
              <a:chExt cx="7809581" cy="3776022"/>
            </a:xfrm>
          </p:grpSpPr>
          <p:sp>
            <p:nvSpPr>
              <p:cNvPr id="47107" name="Text Box 3"/>
              <p:cNvSpPr txBox="1">
                <a:spLocks noChangeArrowheads="1"/>
              </p:cNvSpPr>
              <p:nvPr/>
            </p:nvSpPr>
            <p:spPr bwMode="auto">
              <a:xfrm>
                <a:off x="6373771" y="5451529"/>
                <a:ext cx="2021597" cy="5872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b="1" i="1" dirty="0" smtClean="0">
                    <a:solidFill>
                      <a:schemeClr val="bg1"/>
                    </a:solidFill>
                    <a:latin typeface="Arial" pitchFamily="-1" charset="0"/>
                  </a:rPr>
                  <a:t>GOES-11 Image</a:t>
                </a:r>
              </a:p>
              <a:p>
                <a:pPr algn="ctr" eaLnBrk="1" hangingPunct="1"/>
                <a:r>
                  <a:rPr lang="en-US" b="1" i="1" dirty="0" smtClean="0">
                    <a:solidFill>
                      <a:schemeClr val="bg1"/>
                    </a:solidFill>
                    <a:latin typeface="Arial" pitchFamily="-1" charset="0"/>
                    <a:hlinkClick r:id="rId4"/>
                  </a:rPr>
                  <a:t>Figure Credit</a:t>
                </a:r>
                <a:r>
                  <a:rPr lang="en-US" b="1" i="1" dirty="0" smtClean="0">
                    <a:solidFill>
                      <a:schemeClr val="bg1"/>
                    </a:solidFill>
                    <a:latin typeface="Arial" pitchFamily="-1" charset="0"/>
                  </a:rPr>
                  <a:t> </a:t>
                </a:r>
                <a:endParaRPr lang="en-US" b="1" i="1" dirty="0">
                  <a:solidFill>
                    <a:schemeClr val="bg1"/>
                  </a:solidFill>
                  <a:latin typeface="Arial" pitchFamily="-1" charset="0"/>
                </a:endParaRPr>
              </a:p>
            </p:txBody>
          </p:sp>
          <p:sp>
            <p:nvSpPr>
              <p:cNvPr id="172036" name="Text Box 4"/>
              <p:cNvSpPr txBox="1">
                <a:spLocks noChangeArrowheads="1"/>
              </p:cNvSpPr>
              <p:nvPr/>
            </p:nvSpPr>
            <p:spPr bwMode="auto">
              <a:xfrm>
                <a:off x="3898282" y="3530926"/>
                <a:ext cx="862013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defRPr/>
                </a:pPr>
                <a:r>
                  <a:rPr lang="en-US" b="1" dirty="0">
                    <a:solidFill>
                      <a:srgbClr val="FF8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ITCZ</a:t>
                </a:r>
              </a:p>
            </p:txBody>
          </p:sp>
          <p:sp>
            <p:nvSpPr>
              <p:cNvPr id="47109" name="Rectangle 5"/>
              <p:cNvSpPr>
                <a:spLocks noChangeArrowheads="1"/>
              </p:cNvSpPr>
              <p:nvPr/>
            </p:nvSpPr>
            <p:spPr bwMode="auto">
              <a:xfrm>
                <a:off x="585787" y="3567295"/>
                <a:ext cx="862013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en-US" b="1" dirty="0">
                    <a:solidFill>
                      <a:srgbClr val="FF8000"/>
                    </a:solidFill>
                    <a:latin typeface="Arial" pitchFamily="-1" charset="0"/>
                  </a:rPr>
                  <a:t>ITCZ</a:t>
                </a:r>
                <a:endParaRPr lang="en-US" b="1" dirty="0">
                  <a:solidFill>
                    <a:srgbClr val="FFC800"/>
                  </a:solidFill>
                  <a:latin typeface="Arial" pitchFamily="-1" charset="0"/>
                </a:endParaRPr>
              </a:p>
            </p:txBody>
          </p:sp>
          <p:sp>
            <p:nvSpPr>
              <p:cNvPr id="172038" name="Text Box 6"/>
              <p:cNvSpPr txBox="1">
                <a:spLocks noChangeArrowheads="1"/>
              </p:cNvSpPr>
              <p:nvPr/>
            </p:nvSpPr>
            <p:spPr bwMode="auto">
              <a:xfrm>
                <a:off x="1097139" y="2262751"/>
                <a:ext cx="3232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defRPr/>
                </a:pP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SUBTROPICAL HIGH</a:t>
                </a:r>
              </a:p>
            </p:txBody>
          </p:sp>
          <p:sp>
            <p:nvSpPr>
              <p:cNvPr id="172039" name="Rectangle 7"/>
              <p:cNvSpPr>
                <a:spLocks noChangeArrowheads="1"/>
              </p:cNvSpPr>
              <p:nvPr/>
            </p:nvSpPr>
            <p:spPr bwMode="auto">
              <a:xfrm>
                <a:off x="1112838" y="5410201"/>
                <a:ext cx="3232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defRPr/>
                </a:pP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SUBTROPICAL HIGH</a:t>
                </a:r>
              </a:p>
            </p:txBody>
          </p:sp>
        </p:grpSp>
      </p:grp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395112" y="5306201"/>
            <a:ext cx="848077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2000" b="1" dirty="0" smtClean="0">
                <a:latin typeface="Arial" pitchFamily="-1" charset="0"/>
              </a:rPr>
              <a:t>    In </a:t>
            </a:r>
            <a:r>
              <a:rPr lang="en-US" sz="2000" b="1" dirty="0">
                <a:latin typeface="Arial" pitchFamily="-1" charset="0"/>
              </a:rPr>
              <a:t>the real world, the ITCZ is not a continuous band of clouds, </a:t>
            </a:r>
            <a:r>
              <a:rPr lang="en-US" sz="2000" b="1" dirty="0" smtClean="0">
                <a:latin typeface="Arial" pitchFamily="-1" charset="0"/>
              </a:rPr>
              <a:t>    but it is </a:t>
            </a:r>
            <a:r>
              <a:rPr lang="en-US" sz="2000" b="1" dirty="0">
                <a:latin typeface="Arial" pitchFamily="-1" charset="0"/>
              </a:rPr>
              <a:t>patchy areas </a:t>
            </a:r>
            <a:r>
              <a:rPr lang="en-US" sz="2000" b="1" dirty="0" smtClean="0">
                <a:latin typeface="Arial" pitchFamily="-1" charset="0"/>
              </a:rPr>
              <a:t>of moving clusters of thunderstorms.</a:t>
            </a:r>
          </a:p>
          <a:p>
            <a:pPr algn="ctr" eaLnBrk="1" hangingPunct="1"/>
            <a:endParaRPr lang="en-US" sz="2000" b="1" dirty="0">
              <a:latin typeface="Arial" pitchFamily="-1" charset="0"/>
            </a:endParaRPr>
          </a:p>
          <a:p>
            <a:pPr algn="ctr" eaLnBrk="1" hangingPunct="1"/>
            <a:r>
              <a:rPr lang="en-US" sz="2000" b="1" dirty="0" smtClean="0">
                <a:latin typeface="Arial" pitchFamily="-1" charset="0"/>
              </a:rPr>
              <a:t>Many processes modulate the occurrence and motion of </a:t>
            </a:r>
            <a:r>
              <a:rPr lang="en-US" sz="2000" b="1" dirty="0" err="1" smtClean="0">
                <a:latin typeface="Arial" pitchFamily="-1" charset="0"/>
              </a:rPr>
              <a:t>Cb</a:t>
            </a:r>
            <a:r>
              <a:rPr lang="en-US" sz="2000" b="1" dirty="0" smtClean="0">
                <a:latin typeface="Arial" pitchFamily="-1" charset="0"/>
              </a:rPr>
              <a:t> clusters</a:t>
            </a:r>
            <a:endParaRPr lang="en-US" sz="2000" b="1" dirty="0">
              <a:latin typeface="Arial" pitchFamily="-1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228600"/>
            <a:ext cx="74146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Inter-Tropical Convergence Zone (ITCZ)</a:t>
            </a:r>
            <a:endParaRPr lang="en-US" sz="3200" b="1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725615" y="4907459"/>
            <a:ext cx="19319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i="1" dirty="0" smtClean="0">
                <a:solidFill>
                  <a:schemeClr val="bg1"/>
                </a:solidFill>
                <a:latin typeface="Arial" pitchFamily="-1" charset="0"/>
              </a:rPr>
              <a:t>Akin to H&amp;P Fig. 9.9</a:t>
            </a:r>
            <a:endParaRPr lang="en-US" sz="1400" b="1" i="1" dirty="0">
              <a:solidFill>
                <a:schemeClr val="bg1"/>
              </a:solidFill>
              <a:latin typeface="Arial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 descr="Visible satellite image for US valid at 1815 UTC Sat 24 Feb 20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7750" y="1477963"/>
            <a:ext cx="6591300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908" y="1524000"/>
            <a:ext cx="6752492" cy="4876800"/>
          </a:xfrm>
          <a:prstGeom prst="rect">
            <a:avLst/>
          </a:prstGeom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ea typeface="ＭＳ Ｐゴシック" pitchFamily="-1" charset="-128"/>
                <a:cs typeface="ＭＳ Ｐゴシック" pitchFamily="-1" charset="-128"/>
              </a:rPr>
              <a:t>Midlatitude Cyclone Example</a:t>
            </a:r>
            <a:r>
              <a:rPr lang="en-US" sz="3200" b="1" dirty="0"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3200" b="1" dirty="0"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200" b="1" dirty="0" smtClean="0">
                <a:ea typeface="ＭＳ Ｐゴシック" pitchFamily="-1" charset="-128"/>
                <a:cs typeface="ＭＳ Ｐゴシック" pitchFamily="-1" charset="-128"/>
              </a:rPr>
              <a:t>Poleward Heat Transport</a:t>
            </a:r>
            <a:endParaRPr lang="en-US" sz="3200" b="1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auto">
          <a:xfrm rot="-1409755">
            <a:off x="5334000" y="3615526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AutoShape 5"/>
          <p:cNvSpPr>
            <a:spLocks noChangeArrowheads="1"/>
          </p:cNvSpPr>
          <p:nvPr/>
        </p:nvSpPr>
        <p:spPr bwMode="auto">
          <a:xfrm rot="9354070">
            <a:off x="3222625" y="3460750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2193925" y="4451350"/>
            <a:ext cx="23780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COLD AIR TOWARD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EQUATOR</a:t>
            </a: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3810000" y="2701126"/>
            <a:ext cx="3124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WARM AIR 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TOWARD POLE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9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31"/>
    </mc:Choice>
    <mc:Fallback xmlns="">
      <p:transition xmlns:p14="http://schemas.microsoft.com/office/powerpoint/2010/main" spd="slow" advTm="66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026" descr="0726"/>
          <p:cNvPicPr>
            <a:picLocks noChangeAspect="1" noChangeArrowheads="1"/>
          </p:cNvPicPr>
          <p:nvPr/>
        </p:nvPicPr>
        <p:blipFill>
          <a:blip r:embed="rId3"/>
          <a:srcRect b="3355"/>
          <a:stretch>
            <a:fillRect/>
          </a:stretch>
        </p:blipFill>
        <p:spPr bwMode="auto">
          <a:xfrm>
            <a:off x="762000" y="1003300"/>
            <a:ext cx="72390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Complete 3 Cell Circulation</a:t>
            </a:r>
            <a:endParaRPr lang="en-US" b="1">
              <a:solidFill>
                <a:schemeClr val="tx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5540" name="Text Box 1028"/>
          <p:cNvSpPr txBox="1">
            <a:spLocks noChangeArrowheads="1"/>
          </p:cNvSpPr>
          <p:nvPr/>
        </p:nvSpPr>
        <p:spPr bwMode="auto">
          <a:xfrm>
            <a:off x="1066800" y="5318125"/>
            <a:ext cx="6781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Arial" pitchFamily="-1" charset="0"/>
              </a:rPr>
              <a:t>Jet streams near tropopause. Strong westerly winds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latin typeface="Arial" pitchFamily="-1" charset="0"/>
              </a:rPr>
              <a:t>Subtropical Jet Stream: </a:t>
            </a:r>
            <a:r>
              <a:rPr lang="en-US" sz="2000" b="1" dirty="0" smtClean="0">
                <a:latin typeface="Arial" pitchFamily="-1" charset="0"/>
              </a:rPr>
              <a:t>Defines </a:t>
            </a:r>
            <a:r>
              <a:rPr lang="en-US" sz="2000" b="1" dirty="0">
                <a:latin typeface="Arial" pitchFamily="-1" charset="0"/>
              </a:rPr>
              <a:t>limit of Hadley Cell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latin typeface="Arial" pitchFamily="-1" charset="0"/>
              </a:rPr>
              <a:t>Polar Front Jet Stream: </a:t>
            </a:r>
            <a:r>
              <a:rPr lang="en-US" sz="2000" b="1" dirty="0" err="1">
                <a:latin typeface="Arial" pitchFamily="-1" charset="0"/>
              </a:rPr>
              <a:t>Equatorward</a:t>
            </a:r>
            <a:r>
              <a:rPr lang="en-US" sz="2000" b="1" dirty="0">
                <a:latin typeface="Arial" pitchFamily="-1" charset="0"/>
              </a:rPr>
              <a:t> of Polar Front</a:t>
            </a:r>
          </a:p>
        </p:txBody>
      </p:sp>
      <p:sp>
        <p:nvSpPr>
          <p:cNvPr id="65541" name="Text Box 1029"/>
          <p:cNvSpPr txBox="1">
            <a:spLocks noChangeArrowheads="1"/>
          </p:cNvSpPr>
          <p:nvPr/>
        </p:nvSpPr>
        <p:spPr bwMode="auto">
          <a:xfrm>
            <a:off x="6794500" y="4980801"/>
            <a:ext cx="12065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Ahrens 6</a:t>
            </a:r>
            <a:r>
              <a:rPr lang="en-US" sz="1200" b="1" baseline="30000" dirty="0"/>
              <a:t>th</a:t>
            </a:r>
            <a:r>
              <a:rPr lang="en-US" sz="1200" b="1" dirty="0"/>
              <a:t> ed.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7235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407" y="0"/>
            <a:ext cx="8857196" cy="6858000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2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45"/>
    </mc:Choice>
    <mc:Fallback xmlns="">
      <p:transition xmlns:p14="http://schemas.microsoft.com/office/powerpoint/2010/main" spd="slow" advTm="81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5" descr="thermal_wind"/>
          <p:cNvPicPr>
            <a:picLocks noChangeAspect="1" noChangeArrowheads="1"/>
          </p:cNvPicPr>
          <p:nvPr/>
        </p:nvPicPr>
        <p:blipFill>
          <a:blip r:embed="rId5"/>
          <a:srcRect t="2110" r="1392" b="2110"/>
          <a:stretch>
            <a:fillRect/>
          </a:stretch>
        </p:blipFill>
        <p:spPr bwMode="auto">
          <a:xfrm>
            <a:off x="941388" y="1752600"/>
            <a:ext cx="7288212" cy="33337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99" y="1676400"/>
            <a:ext cx="7449625" cy="3505199"/>
          </a:xfrm>
          <a:prstGeom prst="rect">
            <a:avLst/>
          </a:prstGeom>
        </p:spPr>
      </p:pic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Polar Jet Stream over </a:t>
            </a:r>
            <a:r>
              <a:rPr lang="en-US" sz="3200" b="1" dirty="0" smtClean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Middle Latitudes</a:t>
            </a:r>
            <a:r>
              <a:rPr lang="en-US" sz="32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32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200" b="1" dirty="0">
                <a:solidFill>
                  <a:schemeClr val="tx1"/>
                </a:solidFill>
                <a:ea typeface="ＭＳ Ｐゴシック" pitchFamily="-1" charset="-128"/>
                <a:cs typeface="ＭＳ Ｐゴシック" pitchFamily="-1" charset="-128"/>
              </a:rPr>
              <a:t>Result of Strong N-S Thermal Contrast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035300" y="4819650"/>
            <a:ext cx="3225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/>
              <a:t>Figure Credit: </a:t>
            </a:r>
            <a:r>
              <a:rPr lang="en-US" sz="1200" b="1" dirty="0" err="1" smtClean="0"/>
              <a:t>Aguado</a:t>
            </a:r>
            <a:r>
              <a:rPr lang="en-US" sz="1200" b="1" dirty="0" smtClean="0"/>
              <a:t> </a:t>
            </a:r>
            <a:r>
              <a:rPr lang="en-US" sz="1200" b="1" dirty="0"/>
              <a:t>&amp; Burt</a:t>
            </a:r>
            <a:endParaRPr lang="en-US" sz="1600" dirty="0"/>
          </a:p>
        </p:txBody>
      </p:sp>
      <p:sp>
        <p:nvSpPr>
          <p:cNvPr id="59397" name="Text Box 6"/>
          <p:cNvSpPr txBox="1">
            <a:spLocks noChangeArrowheads="1"/>
          </p:cNvSpPr>
          <p:nvPr/>
        </p:nvSpPr>
        <p:spPr bwMode="auto">
          <a:xfrm>
            <a:off x="1066800" y="5273675"/>
            <a:ext cx="701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Temperature gradient </a:t>
            </a:r>
            <a:r>
              <a:rPr lang="en-US" b="1" dirty="0" smtClean="0"/>
              <a:t>in </a:t>
            </a:r>
            <a:r>
              <a:rPr lang="en-US" b="1" dirty="0" err="1" smtClean="0"/>
              <a:t>midlatitudes</a:t>
            </a:r>
            <a:r>
              <a:rPr lang="en-US" b="1" dirty="0" smtClean="0"/>
              <a:t> produces an increasing PGF </a:t>
            </a:r>
            <a:r>
              <a:rPr lang="en-US" b="1" dirty="0"/>
              <a:t>with</a:t>
            </a:r>
            <a:r>
              <a:rPr lang="en-US" b="1" dirty="0" smtClean="0"/>
              <a:t> height and </a:t>
            </a:r>
            <a:r>
              <a:rPr lang="en-US" b="1" dirty="0"/>
              <a:t>thus increasing geostrophic winds</a:t>
            </a:r>
            <a:r>
              <a:rPr lang="en-US" b="1" dirty="0" smtClean="0"/>
              <a:t>.  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952500" y="1651000"/>
            <a:ext cx="4013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Slope of isobaric surfaces is steepest around 200 to 300 </a:t>
            </a:r>
            <a:r>
              <a:rPr lang="en-US" sz="2000" b="1" dirty="0" err="1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hPa</a:t>
            </a:r>
            <a:endParaRPr lang="en-US" sz="2000" b="1" dirty="0">
              <a:solidFill>
                <a:srgbClr val="C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7300" y="2451100"/>
            <a:ext cx="312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Forces strong westerly geostrophic wind </a:t>
            </a:r>
            <a:endParaRPr lang="en-US" sz="2000" b="1" dirty="0">
              <a:solidFill>
                <a:srgbClr val="C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11"/>
    </mc:Choice>
    <mc:Fallback xmlns="">
      <p:transition xmlns:p14="http://schemas.microsoft.com/office/powerpoint/2010/main" spd="slow" advTm="85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407" y="0"/>
            <a:ext cx="885719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>
            <a:off x="147104" y="0"/>
            <a:ext cx="8857196" cy="68580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98750" y="1968500"/>
            <a:ext cx="3784600" cy="3839591"/>
            <a:chOff x="2673350" y="1968496"/>
            <a:chExt cx="3784600" cy="3860813"/>
          </a:xfrm>
        </p:grpSpPr>
        <p:sp>
          <p:nvSpPr>
            <p:cNvPr id="2" name="Oval 1"/>
            <p:cNvSpPr/>
            <p:nvPr/>
          </p:nvSpPr>
          <p:spPr>
            <a:xfrm>
              <a:off x="2673350" y="1968496"/>
              <a:ext cx="736600" cy="3860813"/>
            </a:xfrm>
            <a:custGeom>
              <a:avLst/>
              <a:gdLst>
                <a:gd name="connsiteX0" fmla="*/ 0 w 749300"/>
                <a:gd name="connsiteY0" fmla="*/ 1930400 h 3860800"/>
                <a:gd name="connsiteX1" fmla="*/ 374650 w 749300"/>
                <a:gd name="connsiteY1" fmla="*/ 0 h 3860800"/>
                <a:gd name="connsiteX2" fmla="*/ 749300 w 749300"/>
                <a:gd name="connsiteY2" fmla="*/ 1930400 h 3860800"/>
                <a:gd name="connsiteX3" fmla="*/ 374650 w 749300"/>
                <a:gd name="connsiteY3" fmla="*/ 3860800 h 3860800"/>
                <a:gd name="connsiteX4" fmla="*/ 0 w 749300"/>
                <a:gd name="connsiteY4" fmla="*/ 1930400 h 3860800"/>
                <a:gd name="connsiteX0" fmla="*/ 0 w 749300"/>
                <a:gd name="connsiteY0" fmla="*/ 1935911 h 3877164"/>
                <a:gd name="connsiteX1" fmla="*/ 374650 w 749300"/>
                <a:gd name="connsiteY1" fmla="*/ 5511 h 3877164"/>
                <a:gd name="connsiteX2" fmla="*/ 749300 w 749300"/>
                <a:gd name="connsiteY2" fmla="*/ 2456611 h 3877164"/>
                <a:gd name="connsiteX3" fmla="*/ 374650 w 749300"/>
                <a:gd name="connsiteY3" fmla="*/ 3866311 h 3877164"/>
                <a:gd name="connsiteX4" fmla="*/ 0 w 749300"/>
                <a:gd name="connsiteY4" fmla="*/ 1935911 h 3877164"/>
                <a:gd name="connsiteX0" fmla="*/ 0 w 736600"/>
                <a:gd name="connsiteY0" fmla="*/ 2463803 h 3860813"/>
                <a:gd name="connsiteX1" fmla="*/ 361950 w 736600"/>
                <a:gd name="connsiteY1" fmla="*/ 3 h 3860813"/>
                <a:gd name="connsiteX2" fmla="*/ 736600 w 736600"/>
                <a:gd name="connsiteY2" fmla="*/ 2451103 h 3860813"/>
                <a:gd name="connsiteX3" fmla="*/ 361950 w 736600"/>
                <a:gd name="connsiteY3" fmla="*/ 3860803 h 3860813"/>
                <a:gd name="connsiteX4" fmla="*/ 0 w 736600"/>
                <a:gd name="connsiteY4" fmla="*/ 2463803 h 38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00" h="3860813">
                  <a:moveTo>
                    <a:pt x="0" y="2463803"/>
                  </a:moveTo>
                  <a:cubicBezTo>
                    <a:pt x="0" y="1397673"/>
                    <a:pt x="239183" y="2120"/>
                    <a:pt x="361950" y="3"/>
                  </a:cubicBezTo>
                  <a:cubicBezTo>
                    <a:pt x="484717" y="-2114"/>
                    <a:pt x="736600" y="1384973"/>
                    <a:pt x="736600" y="2451103"/>
                  </a:cubicBezTo>
                  <a:cubicBezTo>
                    <a:pt x="736600" y="3517233"/>
                    <a:pt x="484717" y="3858686"/>
                    <a:pt x="361950" y="3860803"/>
                  </a:cubicBezTo>
                  <a:cubicBezTo>
                    <a:pt x="239183" y="3862920"/>
                    <a:pt x="0" y="3529933"/>
                    <a:pt x="0" y="2463803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1"/>
            <p:cNvSpPr/>
            <p:nvPr/>
          </p:nvSpPr>
          <p:spPr>
            <a:xfrm>
              <a:off x="5721350" y="1968496"/>
              <a:ext cx="736600" cy="3860813"/>
            </a:xfrm>
            <a:custGeom>
              <a:avLst/>
              <a:gdLst>
                <a:gd name="connsiteX0" fmla="*/ 0 w 749300"/>
                <a:gd name="connsiteY0" fmla="*/ 1930400 h 3860800"/>
                <a:gd name="connsiteX1" fmla="*/ 374650 w 749300"/>
                <a:gd name="connsiteY1" fmla="*/ 0 h 3860800"/>
                <a:gd name="connsiteX2" fmla="*/ 749300 w 749300"/>
                <a:gd name="connsiteY2" fmla="*/ 1930400 h 3860800"/>
                <a:gd name="connsiteX3" fmla="*/ 374650 w 749300"/>
                <a:gd name="connsiteY3" fmla="*/ 3860800 h 3860800"/>
                <a:gd name="connsiteX4" fmla="*/ 0 w 749300"/>
                <a:gd name="connsiteY4" fmla="*/ 1930400 h 3860800"/>
                <a:gd name="connsiteX0" fmla="*/ 0 w 749300"/>
                <a:gd name="connsiteY0" fmla="*/ 1935911 h 3877164"/>
                <a:gd name="connsiteX1" fmla="*/ 374650 w 749300"/>
                <a:gd name="connsiteY1" fmla="*/ 5511 h 3877164"/>
                <a:gd name="connsiteX2" fmla="*/ 749300 w 749300"/>
                <a:gd name="connsiteY2" fmla="*/ 2456611 h 3877164"/>
                <a:gd name="connsiteX3" fmla="*/ 374650 w 749300"/>
                <a:gd name="connsiteY3" fmla="*/ 3866311 h 3877164"/>
                <a:gd name="connsiteX4" fmla="*/ 0 w 749300"/>
                <a:gd name="connsiteY4" fmla="*/ 1935911 h 3877164"/>
                <a:gd name="connsiteX0" fmla="*/ 0 w 736600"/>
                <a:gd name="connsiteY0" fmla="*/ 2463803 h 3860813"/>
                <a:gd name="connsiteX1" fmla="*/ 361950 w 736600"/>
                <a:gd name="connsiteY1" fmla="*/ 3 h 3860813"/>
                <a:gd name="connsiteX2" fmla="*/ 736600 w 736600"/>
                <a:gd name="connsiteY2" fmla="*/ 2451103 h 3860813"/>
                <a:gd name="connsiteX3" fmla="*/ 361950 w 736600"/>
                <a:gd name="connsiteY3" fmla="*/ 3860803 h 3860813"/>
                <a:gd name="connsiteX4" fmla="*/ 0 w 736600"/>
                <a:gd name="connsiteY4" fmla="*/ 2463803 h 38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00" h="3860813">
                  <a:moveTo>
                    <a:pt x="0" y="2463803"/>
                  </a:moveTo>
                  <a:cubicBezTo>
                    <a:pt x="0" y="1397673"/>
                    <a:pt x="239183" y="2120"/>
                    <a:pt x="361950" y="3"/>
                  </a:cubicBezTo>
                  <a:cubicBezTo>
                    <a:pt x="484717" y="-2114"/>
                    <a:pt x="736600" y="1384973"/>
                    <a:pt x="736600" y="2451103"/>
                  </a:cubicBezTo>
                  <a:cubicBezTo>
                    <a:pt x="736600" y="3517233"/>
                    <a:pt x="484717" y="3858686"/>
                    <a:pt x="361950" y="3860803"/>
                  </a:cubicBezTo>
                  <a:cubicBezTo>
                    <a:pt x="239183" y="3862920"/>
                    <a:pt x="0" y="3529933"/>
                    <a:pt x="0" y="2463803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242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15"/>
    </mc:Choice>
    <mc:Fallback xmlns="">
      <p:transition xmlns:p14="http://schemas.microsoft.com/office/powerpoint/2010/main" spd="slow" advTm="982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2997200" y="3657600"/>
            <a:ext cx="1377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WARM AIR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1016000" y="3276600"/>
            <a:ext cx="128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defRPr/>
            </a:pPr>
            <a:r>
              <a:rPr lang="en-US" sz="1800" b="1" dirty="0">
                <a:solidFill>
                  <a:srgbClr val="3333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COLD AIR</a:t>
            </a:r>
          </a:p>
        </p:txBody>
      </p:sp>
      <p:pic>
        <p:nvPicPr>
          <p:cNvPr id="5" name="Picture 4" descr="250_120415_1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1981200"/>
            <a:ext cx="5067300" cy="3800475"/>
          </a:xfrm>
          <a:prstGeom prst="rect">
            <a:avLst/>
          </a:prstGeom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Polar </a:t>
            </a:r>
            <a:r>
              <a:rPr lang="en-US" sz="3200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Jet </a:t>
            </a:r>
            <a:r>
              <a:rPr lang="en-US" sz="3200" b="1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Stream </a:t>
            </a:r>
            <a:br>
              <a:rPr lang="en-US" sz="3200" b="1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200" b="1" smtClean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Midwest </a:t>
            </a:r>
            <a:r>
              <a:rPr lang="en-US" sz="3200" b="1" dirty="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Storm Example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5410200" y="1930400"/>
            <a:ext cx="3352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000000"/>
                </a:solidFill>
                <a:latin typeface="Arial" pitchFamily="-1" charset="0"/>
              </a:rPr>
              <a:t>Note </a:t>
            </a:r>
            <a:r>
              <a:rPr lang="en-US" sz="2400" b="1" dirty="0" smtClean="0">
                <a:solidFill>
                  <a:srgbClr val="000000"/>
                </a:solidFill>
                <a:latin typeface="Arial" pitchFamily="-1" charset="0"/>
              </a:rPr>
              <a:t>the slower winds </a:t>
            </a:r>
            <a:r>
              <a:rPr lang="en-US" sz="2400" b="1" dirty="0">
                <a:solidFill>
                  <a:srgbClr val="000000"/>
                </a:solidFill>
                <a:latin typeface="Arial" pitchFamily="-1" charset="0"/>
              </a:rPr>
              <a:t>around the </a:t>
            </a:r>
            <a:r>
              <a:rPr lang="en-US" sz="2400" b="1" dirty="0" smtClean="0">
                <a:solidFill>
                  <a:srgbClr val="000000"/>
                </a:solidFill>
                <a:latin typeface="Arial" pitchFamily="-1" charset="0"/>
              </a:rPr>
              <a:t>trough, faster winds around the ridge </a:t>
            </a:r>
            <a:r>
              <a:rPr lang="en-US" sz="2400" b="1" i="1" dirty="0" smtClean="0">
                <a:solidFill>
                  <a:srgbClr val="000000"/>
                </a:solidFill>
                <a:latin typeface="Arial" pitchFamily="-1" charset="0"/>
              </a:rPr>
              <a:t>(Rule 4, H&amp;P p.135)</a:t>
            </a:r>
          </a:p>
          <a:p>
            <a:pPr eaLnBrk="1" hangingPunct="1"/>
            <a:endParaRPr lang="en-US" sz="2400" b="1" dirty="0" smtClean="0">
              <a:solidFill>
                <a:srgbClr val="000000"/>
              </a:solidFill>
              <a:latin typeface="Arial" pitchFamily="-1" charset="0"/>
            </a:endParaRPr>
          </a:p>
          <a:p>
            <a:pPr eaLnBrk="1" hangingPunct="1"/>
            <a:r>
              <a:rPr lang="en-US" sz="2400" b="1" dirty="0" smtClean="0">
                <a:solidFill>
                  <a:srgbClr val="C80000"/>
                </a:solidFill>
                <a:latin typeface="Arial" pitchFamily="-1" charset="0"/>
              </a:rPr>
              <a:t>Jet stream is not a band of uniform fast westerly winds…</a:t>
            </a:r>
          </a:p>
          <a:p>
            <a:pPr eaLnBrk="1" hangingPunct="1"/>
            <a:r>
              <a:rPr lang="en-US" sz="2400" b="1" dirty="0" smtClean="0">
                <a:solidFill>
                  <a:srgbClr val="C80000"/>
                </a:solidFill>
                <a:latin typeface="Arial" pitchFamily="-1" charset="0"/>
              </a:rPr>
              <a:t>It has </a:t>
            </a:r>
            <a:r>
              <a:rPr lang="en-US" sz="2400" b="1" i="1" dirty="0" smtClean="0">
                <a:solidFill>
                  <a:srgbClr val="C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1" charset="0"/>
              </a:rPr>
              <a:t>undulations </a:t>
            </a:r>
            <a:endParaRPr lang="en-US" sz="2400" b="1" i="1" dirty="0">
              <a:solidFill>
                <a:srgbClr val="C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898" y="5747810"/>
            <a:ext cx="2348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250 </a:t>
            </a:r>
            <a:r>
              <a:rPr lang="en-US" sz="1400" b="1" dirty="0" err="1" smtClean="0"/>
              <a:t>mb</a:t>
            </a:r>
            <a:r>
              <a:rPr lang="en-US" sz="1400" b="1" dirty="0" smtClean="0"/>
              <a:t> Winds &amp; </a:t>
            </a:r>
            <a:r>
              <a:rPr lang="en-US" sz="1400" b="1" dirty="0" err="1" smtClean="0"/>
              <a:t>Isotachs</a:t>
            </a:r>
            <a:endParaRPr lang="en-US" sz="1400" b="1" dirty="0" smtClean="0"/>
          </a:p>
          <a:p>
            <a:r>
              <a:rPr lang="en-US" sz="1400" b="1" dirty="0" smtClean="0"/>
              <a:t>1200 UTC 15 APR 2012</a:t>
            </a:r>
            <a:endParaRPr lang="en-US" sz="1400" b="1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1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535"/>
    </mc:Choice>
    <mc:Fallback xmlns="">
      <p:transition xmlns:p14="http://schemas.microsoft.com/office/powerpoint/2010/main" spd="slow" advTm="59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alphaModFix amt="53000"/>
          </a:blip>
          <a:stretch>
            <a:fillRect/>
          </a:stretch>
        </p:blipFill>
        <p:spPr>
          <a:xfrm>
            <a:off x="0" y="-63500"/>
            <a:ext cx="9135872" cy="6851904"/>
          </a:xfrm>
          <a:prstGeom prst="rect">
            <a:avLst/>
          </a:prstGeom>
        </p:spPr>
      </p:pic>
      <p:pic>
        <p:nvPicPr>
          <p:cNvPr id="3" name="Picture 2" descr="usfntsfc2012041512.gif"/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904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003300" y="850901"/>
            <a:ext cx="4965700" cy="3749574"/>
          </a:xfrm>
          <a:custGeom>
            <a:avLst/>
            <a:gdLst>
              <a:gd name="connsiteX0" fmla="*/ 0 w 4965700"/>
              <a:gd name="connsiteY0" fmla="*/ 0 h 3753787"/>
              <a:gd name="connsiteX1" fmla="*/ 609600 w 4965700"/>
              <a:gd name="connsiteY1" fmla="*/ 1625600 h 3753787"/>
              <a:gd name="connsiteX2" fmla="*/ 622300 w 4965700"/>
              <a:gd name="connsiteY2" fmla="*/ 2882900 h 3753787"/>
              <a:gd name="connsiteX3" fmla="*/ 952500 w 4965700"/>
              <a:gd name="connsiteY3" fmla="*/ 3644900 h 3753787"/>
              <a:gd name="connsiteX4" fmla="*/ 1727200 w 4965700"/>
              <a:gd name="connsiteY4" fmla="*/ 3721100 h 3753787"/>
              <a:gd name="connsiteX5" fmla="*/ 2362200 w 4965700"/>
              <a:gd name="connsiteY5" fmla="*/ 3378200 h 3753787"/>
              <a:gd name="connsiteX6" fmla="*/ 2946400 w 4965700"/>
              <a:gd name="connsiteY6" fmla="*/ 2781300 h 3753787"/>
              <a:gd name="connsiteX7" fmla="*/ 3302000 w 4965700"/>
              <a:gd name="connsiteY7" fmla="*/ 2057400 h 3753787"/>
              <a:gd name="connsiteX8" fmla="*/ 3606800 w 4965700"/>
              <a:gd name="connsiteY8" fmla="*/ 1511300 h 3753787"/>
              <a:gd name="connsiteX9" fmla="*/ 4089400 w 4965700"/>
              <a:gd name="connsiteY9" fmla="*/ 1130300 h 3753787"/>
              <a:gd name="connsiteX10" fmla="*/ 4635500 w 4965700"/>
              <a:gd name="connsiteY10" fmla="*/ 889000 h 3753787"/>
              <a:gd name="connsiteX11" fmla="*/ 4965700 w 4965700"/>
              <a:gd name="connsiteY11" fmla="*/ 774700 h 3753787"/>
              <a:gd name="connsiteX0" fmla="*/ 0 w 4965700"/>
              <a:gd name="connsiteY0" fmla="*/ 0 h 3748417"/>
              <a:gd name="connsiteX1" fmla="*/ 609600 w 4965700"/>
              <a:gd name="connsiteY1" fmla="*/ 1625600 h 3748417"/>
              <a:gd name="connsiteX2" fmla="*/ 622300 w 4965700"/>
              <a:gd name="connsiteY2" fmla="*/ 2882900 h 3748417"/>
              <a:gd name="connsiteX3" fmla="*/ 1003300 w 4965700"/>
              <a:gd name="connsiteY3" fmla="*/ 3632200 h 3748417"/>
              <a:gd name="connsiteX4" fmla="*/ 1727200 w 4965700"/>
              <a:gd name="connsiteY4" fmla="*/ 3721100 h 3748417"/>
              <a:gd name="connsiteX5" fmla="*/ 2362200 w 4965700"/>
              <a:gd name="connsiteY5" fmla="*/ 3378200 h 3748417"/>
              <a:gd name="connsiteX6" fmla="*/ 2946400 w 4965700"/>
              <a:gd name="connsiteY6" fmla="*/ 2781300 h 3748417"/>
              <a:gd name="connsiteX7" fmla="*/ 3302000 w 4965700"/>
              <a:gd name="connsiteY7" fmla="*/ 2057400 h 3748417"/>
              <a:gd name="connsiteX8" fmla="*/ 3606800 w 4965700"/>
              <a:gd name="connsiteY8" fmla="*/ 1511300 h 3748417"/>
              <a:gd name="connsiteX9" fmla="*/ 4089400 w 4965700"/>
              <a:gd name="connsiteY9" fmla="*/ 1130300 h 3748417"/>
              <a:gd name="connsiteX10" fmla="*/ 4635500 w 4965700"/>
              <a:gd name="connsiteY10" fmla="*/ 889000 h 3748417"/>
              <a:gd name="connsiteX11" fmla="*/ 4965700 w 4965700"/>
              <a:gd name="connsiteY11" fmla="*/ 774700 h 3748417"/>
              <a:gd name="connsiteX0" fmla="*/ 0 w 4965700"/>
              <a:gd name="connsiteY0" fmla="*/ 0 h 3749574"/>
              <a:gd name="connsiteX1" fmla="*/ 609600 w 4965700"/>
              <a:gd name="connsiteY1" fmla="*/ 1625600 h 3749574"/>
              <a:gd name="connsiteX2" fmla="*/ 673100 w 4965700"/>
              <a:gd name="connsiteY2" fmla="*/ 2857500 h 3749574"/>
              <a:gd name="connsiteX3" fmla="*/ 1003300 w 4965700"/>
              <a:gd name="connsiteY3" fmla="*/ 3632200 h 3749574"/>
              <a:gd name="connsiteX4" fmla="*/ 1727200 w 4965700"/>
              <a:gd name="connsiteY4" fmla="*/ 3721100 h 3749574"/>
              <a:gd name="connsiteX5" fmla="*/ 2362200 w 4965700"/>
              <a:gd name="connsiteY5" fmla="*/ 3378200 h 3749574"/>
              <a:gd name="connsiteX6" fmla="*/ 2946400 w 4965700"/>
              <a:gd name="connsiteY6" fmla="*/ 2781300 h 3749574"/>
              <a:gd name="connsiteX7" fmla="*/ 3302000 w 4965700"/>
              <a:gd name="connsiteY7" fmla="*/ 2057400 h 3749574"/>
              <a:gd name="connsiteX8" fmla="*/ 3606800 w 4965700"/>
              <a:gd name="connsiteY8" fmla="*/ 1511300 h 3749574"/>
              <a:gd name="connsiteX9" fmla="*/ 4089400 w 4965700"/>
              <a:gd name="connsiteY9" fmla="*/ 1130300 h 3749574"/>
              <a:gd name="connsiteX10" fmla="*/ 4635500 w 4965700"/>
              <a:gd name="connsiteY10" fmla="*/ 889000 h 3749574"/>
              <a:gd name="connsiteX11" fmla="*/ 4965700 w 4965700"/>
              <a:gd name="connsiteY11" fmla="*/ 774700 h 3749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65700" h="3749574">
                <a:moveTo>
                  <a:pt x="0" y="0"/>
                </a:moveTo>
                <a:cubicBezTo>
                  <a:pt x="252941" y="572558"/>
                  <a:pt x="497417" y="1149350"/>
                  <a:pt x="609600" y="1625600"/>
                </a:cubicBezTo>
                <a:cubicBezTo>
                  <a:pt x="721783" y="2101850"/>
                  <a:pt x="607483" y="2523067"/>
                  <a:pt x="673100" y="2857500"/>
                </a:cubicBezTo>
                <a:cubicBezTo>
                  <a:pt x="738717" y="3191933"/>
                  <a:pt x="827617" y="3488267"/>
                  <a:pt x="1003300" y="3632200"/>
                </a:cubicBezTo>
                <a:cubicBezTo>
                  <a:pt x="1178983" y="3776133"/>
                  <a:pt x="1500717" y="3763433"/>
                  <a:pt x="1727200" y="3721100"/>
                </a:cubicBezTo>
                <a:cubicBezTo>
                  <a:pt x="1953683" y="3678767"/>
                  <a:pt x="2159000" y="3534833"/>
                  <a:pt x="2362200" y="3378200"/>
                </a:cubicBezTo>
                <a:cubicBezTo>
                  <a:pt x="2565400" y="3221567"/>
                  <a:pt x="2789767" y="3001433"/>
                  <a:pt x="2946400" y="2781300"/>
                </a:cubicBezTo>
                <a:cubicBezTo>
                  <a:pt x="3103033" y="2561167"/>
                  <a:pt x="3191933" y="2269067"/>
                  <a:pt x="3302000" y="2057400"/>
                </a:cubicBezTo>
                <a:cubicBezTo>
                  <a:pt x="3412067" y="1845733"/>
                  <a:pt x="3475567" y="1665817"/>
                  <a:pt x="3606800" y="1511300"/>
                </a:cubicBezTo>
                <a:cubicBezTo>
                  <a:pt x="3738033" y="1356783"/>
                  <a:pt x="3917950" y="1234017"/>
                  <a:pt x="4089400" y="1130300"/>
                </a:cubicBezTo>
                <a:cubicBezTo>
                  <a:pt x="4260850" y="1026583"/>
                  <a:pt x="4489450" y="948267"/>
                  <a:pt x="4635500" y="889000"/>
                </a:cubicBezTo>
                <a:cubicBezTo>
                  <a:pt x="4781550" y="829733"/>
                  <a:pt x="4965700" y="774700"/>
                  <a:pt x="4965700" y="774700"/>
                </a:cubicBezTo>
              </a:path>
            </a:pathLst>
          </a:custGeom>
          <a:ln w="152400" cmpd="dbl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 rot="20190245">
            <a:off x="5448300" y="3196426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 rot="9354070">
            <a:off x="3017486" y="2766208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095500" y="3679283"/>
            <a:ext cx="27177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COLD AIR TOWARD</a:t>
            </a:r>
          </a:p>
          <a:p>
            <a:pPr algn="ctr" eaLnBrk="1" hangingPunct="1">
              <a:defRPr/>
            </a:pPr>
            <a:r>
              <a:rPr lang="en-US" sz="2000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 EQUATOR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937000" y="2459826"/>
            <a:ext cx="312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WARM AIR </a:t>
            </a:r>
          </a:p>
          <a:p>
            <a:pPr algn="ctr" eaLnBrk="1" hangingPunct="1">
              <a:defRPr/>
            </a:pPr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TOWARD POLE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5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40"/>
    </mc:Choice>
    <mc:Fallback xmlns="">
      <p:transition xmlns:p14="http://schemas.microsoft.com/office/powerpoint/2010/main" spd="slow" advTm="39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4"/>
          <p:cNvSpPr txBox="1">
            <a:spLocks noChangeArrowheads="1"/>
          </p:cNvSpPr>
          <p:nvPr/>
        </p:nvSpPr>
        <p:spPr bwMode="auto">
          <a:xfrm>
            <a:off x="1600200" y="1981200"/>
            <a:ext cx="5715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000000"/>
                </a:solidFill>
              </a:rPr>
              <a:t>Seasonal temperature differences.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b="1" dirty="0">
              <a:solidFill>
                <a:srgbClr val="000000"/>
              </a:solidFill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000000"/>
                </a:solidFill>
              </a:rPr>
              <a:t>Land-sea </a:t>
            </a:r>
            <a:r>
              <a:rPr lang="en-US" sz="3600" b="1" smtClean="0">
                <a:solidFill>
                  <a:srgbClr val="000000"/>
                </a:solidFill>
              </a:rPr>
              <a:t>heating differences.</a:t>
            </a:r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638513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Need to Add Missing Ingredients</a:t>
            </a:r>
            <a:endParaRPr lang="en-US" sz="4000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4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89"/>
    </mc:Choice>
    <mc:Fallback xmlns="">
      <p:transition xmlns:p14="http://schemas.microsoft.com/office/powerpoint/2010/main" spd="slow" advTm="19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3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|4.7|1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C:\WINDOWS\Desktop\Ahrens Art\chapter7\0716.jp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53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30391</TotalTime>
  <Words>908</Words>
  <Application>Microsoft Office PowerPoint</Application>
  <PresentationFormat>On-screen Show (4:3)</PresentationFormat>
  <Paragraphs>214</Paragraphs>
  <Slides>21</Slides>
  <Notes>19</Notes>
  <HiddenSlides>3</HiddenSlides>
  <MMClips>19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ＭＳ Ｐゴシック</vt:lpstr>
      <vt:lpstr>Arial</vt:lpstr>
      <vt:lpstr>Arial Black</vt:lpstr>
      <vt:lpstr>Calibri</vt:lpstr>
      <vt:lpstr>Capitals</vt:lpstr>
      <vt:lpstr>Mercurius Script MT Bold</vt:lpstr>
      <vt:lpstr>Times New Roman</vt:lpstr>
      <vt:lpstr>Wingdings</vt:lpstr>
      <vt:lpstr>Office Theme</vt:lpstr>
      <vt:lpstr>Custom Design</vt:lpstr>
      <vt:lpstr>ATMO 170A1 Online</vt:lpstr>
      <vt:lpstr>What is the Time-Average Circulation?</vt:lpstr>
      <vt:lpstr>Consider A Simple World  Waterworld</vt:lpstr>
      <vt:lpstr>General Circulation of Waterworld  Single Equator to Pole Cell</vt:lpstr>
      <vt:lpstr>Thermally Direct Circulations  Transport Heat Poleward</vt:lpstr>
      <vt:lpstr>But add the Earth’s rotation</vt:lpstr>
      <vt:lpstr>However, add rotation and you get…</vt:lpstr>
      <vt:lpstr>Consider a Rotating Waterworld </vt:lpstr>
      <vt:lpstr>Rotating Waterworld  Prevailing Winds</vt:lpstr>
      <vt:lpstr>Rotating Waterworld  Prevailing Winds</vt:lpstr>
      <vt:lpstr>PowerPoint Presentation</vt:lpstr>
      <vt:lpstr>General circulation: Hadley Cell in tropics</vt:lpstr>
      <vt:lpstr>PowerPoint Presentation</vt:lpstr>
      <vt:lpstr>Midlatitude Cyclone Example Poleward Heat Transport</vt:lpstr>
      <vt:lpstr>Complete 3 Cell Circulation</vt:lpstr>
      <vt:lpstr>PowerPoint Presentation</vt:lpstr>
      <vt:lpstr>Polar Jet Stream over Middle Latitudes Result of Strong N-S Thermal Contrast</vt:lpstr>
      <vt:lpstr>PowerPoint Presentation</vt:lpstr>
      <vt:lpstr>Polar Jet Stream  Midwest Storm Example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L Mullen</cp:lastModifiedBy>
  <cp:revision>215</cp:revision>
  <dcterms:created xsi:type="dcterms:W3CDTF">2013-10-28T16:03:13Z</dcterms:created>
  <dcterms:modified xsi:type="dcterms:W3CDTF">2019-02-22T04:02:14Z</dcterms:modified>
</cp:coreProperties>
</file>