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278" r:id="rId2"/>
    <p:sldId id="445" r:id="rId3"/>
    <p:sldId id="268" r:id="rId4"/>
    <p:sldId id="269" r:id="rId5"/>
    <p:sldId id="382" r:id="rId6"/>
    <p:sldId id="384" r:id="rId7"/>
    <p:sldId id="385" r:id="rId8"/>
    <p:sldId id="360" r:id="rId9"/>
    <p:sldId id="448" r:id="rId10"/>
    <p:sldId id="361" r:id="rId11"/>
    <p:sldId id="386" r:id="rId12"/>
    <p:sldId id="274" r:id="rId13"/>
    <p:sldId id="276" r:id="rId14"/>
    <p:sldId id="365" r:id="rId15"/>
    <p:sldId id="443" r:id="rId16"/>
    <p:sldId id="437" r:id="rId17"/>
    <p:sldId id="368" r:id="rId18"/>
    <p:sldId id="370" r:id="rId19"/>
    <p:sldId id="371" r:id="rId20"/>
    <p:sldId id="441" r:id="rId21"/>
    <p:sldId id="447" r:id="rId22"/>
    <p:sldId id="397" r:id="rId23"/>
    <p:sldId id="446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3333CC"/>
    <a:srgbClr val="FCEFC0"/>
    <a:srgbClr val="FF00FF"/>
    <a:srgbClr val="F9F9F9"/>
    <a:srgbClr val="D9D9D9"/>
    <a:srgbClr val="C8C8C8"/>
    <a:srgbClr val="E6001D"/>
    <a:srgbClr val="EF001D"/>
    <a:srgbClr val="F8F8F8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852" autoAdjust="0"/>
  </p:normalViewPr>
  <p:slideViewPr>
    <p:cSldViewPr>
      <p:cViewPr varScale="1">
        <p:scale>
          <a:sx n="54" d="100"/>
          <a:sy n="54" d="100"/>
        </p:scale>
        <p:origin x="1830" y="60"/>
      </p:cViewPr>
      <p:guideLst>
        <p:guide orient="horz" pos="2160"/>
        <p:guide pos="1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71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8B227D-EA50-D742-98AE-878FDD0ADE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117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" charset="-128"/>
        <a:cs typeface="ＭＳ Ｐゴシック" pitchFamily="-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2C6351D-3A8F-2E4F-984C-A3B369677785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We now start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module #2 on “Air Motions”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Bottle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s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ealed at top of Mauna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Kea, Hawaii at 14,000’ where the air pressure is about 600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Driven to near MSL (1,000’) where pressure is almost 1000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Bottle is crushed by 400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pressure difference between the air outside the bottle and inside it.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42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B227D-EA50-D742-98AE-878FDD0ADE0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8EEBE3A-5D92-F445-86D3-789A16E0D33F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94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Review: Pressure is force distributed over an area: PSI;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Newtons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per squared meter (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Pascals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);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millibars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(100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Pascals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)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While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pressure can be considered the weight of the air overhead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From molecular perspective, it arises from air molecules hitting objects and recoiling from them.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Our example shows molecules rebounding off the side of a box.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05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C3358A7-0CC2-7F4C-89BD-45374B93BA73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In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the free atmosphere, the objects that air molecules routinely hit are other molecules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Pressure arises from a mind-boggling number collisions between molecules in a volume of air (2.5 x 10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25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per m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3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at MSL),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   where mind-boggling is an estimated 1.3 x 10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35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collisions per second in a cubic meter of air at MSL.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      (5 x 10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9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collisions per molecule per second) x (2.6 x 10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25 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molecules per m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3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)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920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5E96B7A-CD64-EB47-97BF-6F7566E089A5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A distinction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needs to made between pressure at a point and at a different location.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While pressure at a point pushes equally in all directions, its value can change from one point to another point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203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BAC2D77-4481-3441-8B2D-370BD16B14BE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What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can change pressure?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Increase density =&gt; higher pressure from more collisions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Analogous to atmosphere where density and pressure decrease with altitude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244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BAC2D77-4481-3441-8B2D-370BD16B14BE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What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can change pressure?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Warm air =&gt; higher pressure from more collisions between faster moving molecules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This relation will prove important when we discuss pressure differences at MSL.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003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9651" indent="-280635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2540" indent="-224508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1556" indent="-224508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20573" indent="-224508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9589" indent="-224508" defTabSz="91362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18605" indent="-224508" defTabSz="91362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67621" indent="-224508" defTabSz="91362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16637" indent="-224508" defTabSz="91362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6944080-24E3-C44D-9BFE-55B312532F64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741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C65966A-39BC-B845-867B-721369371F2D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The ideas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in the 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prior 6 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slides can be quantified through the Ideal Gas Law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You may have first encountered the Ideal Gas Law in the form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PV=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nRT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P=Pressure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V=Volume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n=amount of substance in moles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R=Universal gas constant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T=Temperature in Kelvin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174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C65966A-39BC-B845-867B-721369371F2D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 meteorology, the Ideal Gas Law takes the form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 = C x d x T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P=Pressure (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Pascals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or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d=Density (kg/m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3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C=specific gas constant for air (</a:t>
            </a:r>
            <a:r>
              <a:rPr lang="en-US" dirty="0" smtClean="0"/>
              <a:t>2.87 </a:t>
            </a:r>
            <a:r>
              <a:rPr lang="en-US" dirty="0" err="1" smtClean="0"/>
              <a:t>mb</a:t>
            </a:r>
            <a:r>
              <a:rPr lang="en-US" dirty="0" smtClean="0"/>
              <a:t> </a:t>
            </a:r>
            <a:r>
              <a:rPr lang="en-US" dirty="0" smtClean="0">
                <a:sym typeface="MT Symbol" charset="0"/>
              </a:rPr>
              <a:t>m</a:t>
            </a:r>
            <a:r>
              <a:rPr lang="en-US" baseline="30000" dirty="0" smtClean="0">
                <a:sym typeface="MT Symbol" charset="0"/>
              </a:rPr>
              <a:t>3</a:t>
            </a:r>
            <a:r>
              <a:rPr lang="en-US" dirty="0" smtClean="0">
                <a:sym typeface="MT Symbol" charset="0"/>
              </a:rPr>
              <a:t> </a:t>
            </a:r>
            <a:r>
              <a:rPr lang="en-US" dirty="0" smtClean="0"/>
              <a:t>kg</a:t>
            </a:r>
            <a:r>
              <a:rPr lang="en-US" baseline="30000" dirty="0" smtClean="0"/>
              <a:t>-1</a:t>
            </a:r>
            <a:r>
              <a:rPr lang="en-US" dirty="0" smtClean="0"/>
              <a:t> K</a:t>
            </a:r>
            <a:r>
              <a:rPr lang="en-US" baseline="30000" dirty="0" smtClean="0"/>
              <a:t>-1</a:t>
            </a:r>
            <a:r>
              <a:rPr lang="en-US" dirty="0" smtClean="0"/>
              <a:t> to</a:t>
            </a:r>
            <a:r>
              <a:rPr lang="en-US" baseline="0" dirty="0" smtClean="0"/>
              <a:t> get pressure in </a:t>
            </a:r>
            <a:r>
              <a:rPr lang="en-US" baseline="0" dirty="0" err="1" smtClean="0"/>
              <a:t>millibars</a:t>
            </a:r>
            <a:r>
              <a:rPr lang="en-US" baseline="0" dirty="0" smtClean="0"/>
              <a:t>) C=R/M where M is molecular mass for air (28.9 </a:t>
            </a:r>
            <a:r>
              <a:rPr lang="en-US" baseline="0" dirty="0" err="1" smtClean="0"/>
              <a:t>kgm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kmol</a:t>
            </a:r>
            <a:r>
              <a:rPr lang="en-US" baseline="0" dirty="0" smtClean="0"/>
              <a:t>)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T=Temperature in Kelvin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442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3CF0CA8-1403-1940-96FD-60CEEC624DDC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488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EBF170D-7041-9343-A9F1-435F291AC94C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Boyle’s Law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Pressure decreases when 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gases expand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314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E6121B0-8D13-7840-B3F6-722AB762B7BE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Charles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Law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Temp inversely proportional to Density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Gases expand when heated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36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3CF0CA8-1403-1940-96FD-60CEEC624DDC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177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3CF0CA8-1403-1940-96FD-60CEEC624DDC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223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1DD9F4C-4EEE-314D-9CB9-3872D27041D0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Consider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the following thought experiment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Two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columns of air that extend to 300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Same temperature initially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Same pressure at ground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Pressure decreases with height at same rate in both columns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Slopes of constant pressure surfaces (so-called “isobaric surfaces”) are horizontal</a:t>
            </a: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57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37A9AAB-5884-4849-BD57-716CA4F7A127}" type="slidenum">
              <a:rPr lang="en-US" sz="1200"/>
              <a:pPr/>
              <a:t>18</a:t>
            </a:fld>
            <a:endParaRPr lang="en-US" sz="1200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Consider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hat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happens when we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Warm the column over HOU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Cool the column over MSP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By Charles Law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HOU expands to decrease density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MSP contracts to increase density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Pressure decreases a slower rate in the warmer air over HOU than the colder air over MSP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Note that isobaric surfaces slope downhill from HOU toward MSP (form warm air to cold air)</a:t>
            </a: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5266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49AD957-8153-E34D-AE01-B5ECE0FB2A72}" type="slidenum">
              <a:rPr lang="en-US" sz="1200"/>
              <a:pPr/>
              <a:t>19</a:t>
            </a:fld>
            <a:endParaRPr lang="en-US" sz="1200" dirty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A horizontal line is draw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from the 500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level over HOU to MSP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Note that p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ressure is higher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along horizontal line in warm air column than colder column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Means higher pressure aloft is over HOU (denoted by the H) and lower pressure is over MSP (denoted by the L)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544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49AD957-8153-E34D-AE01-B5ECE0FB2A72}" type="slidenum">
              <a:rPr lang="en-US" sz="1200"/>
              <a:pPr/>
              <a:t>20</a:t>
            </a:fld>
            <a:endParaRPr lang="en-US" sz="1200" dirty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The pressure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difference between HOU and MSP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  exerts a a non-zero force from HOU to MSP, a so-called Pressure Gradient Force or PGF for short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	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PGF acts to accelerate the air molecules aloft from higher pressure over HOU to lower pressure over MSP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2351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Once air flows from</a:t>
            </a:r>
            <a:r>
              <a:rPr lang="en-US" baseline="0" dirty="0" smtClean="0"/>
              <a:t> HOU to MSP</a:t>
            </a:r>
          </a:p>
          <a:p>
            <a:r>
              <a:rPr lang="en-US" baseline="0" dirty="0" smtClean="0"/>
              <a:t>Air molecules are removed from the column over HOU</a:t>
            </a:r>
          </a:p>
          <a:p>
            <a:r>
              <a:rPr lang="en-US" baseline="0" dirty="0" smtClean="0"/>
              <a:t>   and deposited in the column over MSP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Hence, the pressure at the surface must fall at HOU and rise at MSP</a:t>
            </a:r>
            <a:r>
              <a:rPr lang="mr-IN" baseline="0" dirty="0" smtClean="0"/>
              <a:t>…</a:t>
            </a:r>
            <a:endParaRPr lang="en-US" baseline="0" dirty="0" smtClean="0"/>
          </a:p>
          <a:p>
            <a:r>
              <a:rPr lang="en-US" baseline="0" dirty="0" smtClean="0"/>
              <a:t>  which establishes a non-zero PGF from MSP to HOU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figure suggests a circulation is ultimately established where</a:t>
            </a:r>
            <a:r>
              <a:rPr lang="mr-IN" baseline="0" dirty="0" smtClean="0"/>
              <a:t>…</a:t>
            </a:r>
            <a:endParaRPr lang="en-US" baseline="0" dirty="0" smtClean="0"/>
          </a:p>
          <a:p>
            <a:r>
              <a:rPr lang="en-US" baseline="0" dirty="0" smtClean="0"/>
              <a:t>warmer air over HOU rises then flows toward MSP aloft</a:t>
            </a:r>
          </a:p>
          <a:p>
            <a:r>
              <a:rPr lang="en-US" baseline="0" dirty="0" smtClean="0"/>
              <a:t>colder air over MSP sinks then flows toward HOU near the surface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Any circulation with warm air rising and cold sinking defines what is termed a “Thermally Direct Circulation”.</a:t>
            </a:r>
          </a:p>
          <a:p>
            <a:r>
              <a:rPr lang="en-US" baseline="0" dirty="0" smtClean="0"/>
              <a:t>See short animation by clicking the link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B227D-EA50-D742-98AE-878FDD0ADE0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20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F95399F-E0B8-6042-9A25-B6C0BEBA6DF2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We started by interpreting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pressure from a molecular perspective, which allow us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to deduce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qualitative relationships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	between Pressure and Density, and Pressure and Temperature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Our deductions were consistent with pioneering science of Boyle and Charles from ~300 years ago.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    =&gt; Temperature-Density if Pressure constant (Boyle’s Law) and Pressure-Temperature if Density constant (Charles’ Law)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Combining Boyle’s Law and Charles’ Laws quantification of the relationship gives the Ideal Gas Law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One important consequence of the Ideal Gas Law (Boyle’s Law) is when gases are warmed, they expand.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So a column of warmer air is vertically thicker than a column of colder air.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It follows that pressure must decrease at a faster rate with height in a COLD column than a WARM air.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Hence, horizontal temperature differences lead to horizontal pressure difference or a non-zero PGF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 non-zero PGF accelerates air parcels from higher to lower pressure.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HENCE, TEMPERATURE DIFFERENCES AT THE ULTIMATE CAUSE OF WINDS!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989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FF1CB0-42DB-8F47-8F14-4A8725DEA2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67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51C4F6-C9A5-E941-87AE-C5A101AB0A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2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BBF82-7AE3-AC4B-8944-06C8D081F6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924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258BB7-06BD-6540-91A6-29E65DCE46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49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AB5B06-74C6-6449-89D6-555AC69DFC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2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98560E-A505-B04E-948A-46CA7E35CF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227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3EC75B-E5C5-464C-914E-5CB959E6014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257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63A85A-D82F-D34E-A858-5DE8C063AA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65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58A12B-8B8B-7F4F-B3C1-E68A0BC4F1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41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FEDB5F-E05C-FA46-8C18-B9EA12078C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88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F5C1CF-8180-544C-A622-5FC1A695DB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14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A663EB-2748-BE45-B76C-BCD0BA0BA6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51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EE0E6E-AEE1-A348-B1C0-0144C90CDD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53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fld id="{2B01E01E-AD6E-FD4C-82EF-F726AA75DB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  <a:ea typeface="ＭＳ Ｐゴシック" pitchFamily="-1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pitchFamily="-1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pitchFamily="-1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pitchFamily="-1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pitchFamily="-1" charset="-128"/>
          <a:cs typeface="ＭＳ Ｐゴシック" pitchFamily="-1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Calibri"/>
          <a:ea typeface="ＭＳ Ｐゴシック" pitchFamily="-1" charset="-128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800">
          <a:solidFill>
            <a:srgbClr val="E6001D"/>
          </a:solidFill>
          <a:latin typeface="Calibri"/>
          <a:ea typeface="ＭＳ Ｐゴシック" charset="-128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00FF00"/>
          </a:solidFill>
          <a:latin typeface="Calibri"/>
          <a:ea typeface="ＭＳ Ｐゴシック" charset="-128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Calibri"/>
          <a:ea typeface="ＭＳ Ｐゴシック" charset="-128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Calibri"/>
          <a:ea typeface="ＭＳ Ｐゴシック" charset="-128"/>
          <a:cs typeface="Calibri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://en.wikipedia.org/wiki/Atmospheric_pressure" TargetMode="Externa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rc.nasa.gov/WWW/k-12/airplane/aboyle.html" TargetMode="External"/><Relationship Id="rId13" Type="http://schemas.openxmlformats.org/officeDocument/2006/relationships/image" Target="../media/image3.png"/><Relationship Id="rId3" Type="http://schemas.microsoft.com/office/2007/relationships/media" Target="../media/media13.m4a"/><Relationship Id="rId7" Type="http://schemas.openxmlformats.org/officeDocument/2006/relationships/hyperlink" Target="http://www.chm.davidson.edu/ChemistryApplets/#GasLaws" TargetMode="External"/><Relationship Id="rId12" Type="http://schemas.openxmlformats.org/officeDocument/2006/relationships/hyperlink" Target="https://www.grc.nasa.gov/WWW/k-12/airplane/boyle.html" TargetMode="Externa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notesSlide" Target="../notesSlides/notesSlide1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10" Type="http://schemas.openxmlformats.org/officeDocument/2006/relationships/hyperlink" Target="https://en.wikipedia.org/wiki/Boyle's_law" TargetMode="External"/><Relationship Id="rId4" Type="http://schemas.openxmlformats.org/officeDocument/2006/relationships/audio" Target="../media/media13.m4a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m.davidson.edu/ChemistryApplets/GasLaws/CharlesLaw.html" TargetMode="External"/><Relationship Id="rId13" Type="http://schemas.openxmlformats.org/officeDocument/2006/relationships/hyperlink" Target="https://en.wikipedia.org/wiki/Charles's_law" TargetMode="External"/><Relationship Id="rId3" Type="http://schemas.openxmlformats.org/officeDocument/2006/relationships/video" Target="../media/media14.mp4"/><Relationship Id="rId7" Type="http://schemas.openxmlformats.org/officeDocument/2006/relationships/notesSlide" Target="../notesSlides/notesSlide13.xml"/><Relationship Id="rId12" Type="http://schemas.openxmlformats.org/officeDocument/2006/relationships/image" Target="../media/image7.png"/><Relationship Id="rId2" Type="http://schemas.microsoft.com/office/2007/relationships/media" Target="../media/media14.mp4"/><Relationship Id="rId1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.emf"/><Relationship Id="rId5" Type="http://schemas.openxmlformats.org/officeDocument/2006/relationships/audio" Target="../media/media15.m4a"/><Relationship Id="rId15" Type="http://schemas.openxmlformats.org/officeDocument/2006/relationships/hyperlink" Target="https://www.grc.nasa.gov/WWW/k-12/airplane/glussac.html" TargetMode="External"/><Relationship Id="rId10" Type="http://schemas.openxmlformats.org/officeDocument/2006/relationships/oleObject" Target="../embeddings/oleObject1.bin"/><Relationship Id="rId4" Type="http://schemas.microsoft.com/office/2007/relationships/media" Target="../media/media15.m4a"/><Relationship Id="rId9" Type="http://schemas.openxmlformats.org/officeDocument/2006/relationships/hyperlink" Target="http://www.grc.nasa.gov/WWW/k-12/airplane/aglussac.html" TargetMode="External"/><Relationship Id="rId1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hyperlink" Target="http://www.atmo.arizona.edu/~mullen/atmo170A1/animations/Thermally%20Direct%20Circulation.mov" TargetMode="Externa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6"/>
          <p:cNvGrpSpPr>
            <a:grpSpLocks/>
          </p:cNvGrpSpPr>
          <p:nvPr/>
        </p:nvGrpSpPr>
        <p:grpSpPr bwMode="auto">
          <a:xfrm>
            <a:off x="0" y="-12700"/>
            <a:ext cx="9144000" cy="6400800"/>
            <a:chOff x="0" y="648"/>
            <a:chExt cx="3835" cy="2952"/>
          </a:xfrm>
        </p:grpSpPr>
        <p:pic>
          <p:nvPicPr>
            <p:cNvPr id="16391" name="Picture 4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8"/>
              <a:ext cx="1914" cy="2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2" name="Picture 5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2" y="648"/>
              <a:ext cx="1923" cy="2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609600"/>
            <a:ext cx="7899400" cy="42672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170A1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Air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Pressure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Ideal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GasLaw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800" b="1" dirty="0" smtClean="0">
                <a:ln w="1270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View </a:t>
            </a:r>
            <a:r>
              <a:rPr lang="en-US" sz="2800" b="1" dirty="0">
                <a:ln w="1270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in Slide Show </a:t>
            </a:r>
            <a:r>
              <a:rPr lang="en-US" sz="2800" b="1" dirty="0" smtClean="0">
                <a:ln w="1270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mode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304800" y="6362700"/>
            <a:ext cx="8305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B</a:t>
            </a:r>
            <a:r>
              <a:rPr lang="en-US" sz="2800" dirty="0" smtClean="0">
                <a:latin typeface="Calibri"/>
                <a:cs typeface="Calibri"/>
              </a:rPr>
              <a:t>ottle </a:t>
            </a:r>
            <a:r>
              <a:rPr lang="en-US" sz="2800" dirty="0">
                <a:latin typeface="Calibri"/>
                <a:cs typeface="Calibri"/>
              </a:rPr>
              <a:t>sealed at </a:t>
            </a:r>
            <a:r>
              <a:rPr lang="en-US" sz="2800" dirty="0" smtClean="0">
                <a:latin typeface="Calibri"/>
                <a:cs typeface="Calibri"/>
              </a:rPr>
              <a:t>14,000 </a:t>
            </a:r>
            <a:r>
              <a:rPr lang="en-US" sz="2800" dirty="0" err="1">
                <a:latin typeface="Calibri"/>
                <a:cs typeface="Calibri"/>
              </a:rPr>
              <a:t>ft</a:t>
            </a:r>
            <a:r>
              <a:rPr lang="en-US" sz="2800" dirty="0">
                <a:latin typeface="Calibri"/>
                <a:cs typeface="Calibri"/>
              </a:rPr>
              <a:t>; crushed at 1,000 </a:t>
            </a:r>
            <a:r>
              <a:rPr lang="en-US" sz="2800" dirty="0" err="1">
                <a:latin typeface="Calibri"/>
                <a:cs typeface="Calibri"/>
              </a:rPr>
              <a:t>ft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16390" name="Rectangle 8"/>
          <p:cNvSpPr>
            <a:spLocks noChangeArrowheads="1"/>
          </p:cNvSpPr>
          <p:nvPr/>
        </p:nvSpPr>
        <p:spPr bwMode="auto">
          <a:xfrm>
            <a:off x="5021263" y="6096000"/>
            <a:ext cx="3817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  <a:hlinkClick r:id="rId7"/>
              </a:rPr>
              <a:t>http://en.wikipedia.org/wiki/Atmospheric_pressure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62"/>
    </mc:Choice>
    <mc:Fallback xmlns="">
      <p:transition xmlns:p14="http://schemas.microsoft.com/office/powerpoint/2010/main" spd="slow" advTm="292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What is Pressure: Molecular Perspective</a:t>
            </a:r>
          </a:p>
          <a:p>
            <a:r>
              <a:rPr lang="en-US" sz="2800" dirty="0" smtClean="0"/>
              <a:t>Ideal Gas Law ⟹ Pressure Differences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2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60"/>
    </mc:Choice>
    <mc:Fallback xmlns="">
      <p:transition xmlns:p14="http://schemas.microsoft.com/office/powerpoint/2010/main" spd="slow" advTm="239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90600" y="2667000"/>
            <a:ext cx="2667000" cy="2667000"/>
            <a:chOff x="990600" y="2667000"/>
            <a:chExt cx="2667000" cy="2667000"/>
          </a:xfrm>
        </p:grpSpPr>
        <p:sp>
          <p:nvSpPr>
            <p:cNvPr id="18436" name="Rectangle 4"/>
            <p:cNvSpPr>
              <a:spLocks noChangeArrowheads="1"/>
            </p:cNvSpPr>
            <p:nvPr/>
          </p:nvSpPr>
          <p:spPr bwMode="auto">
            <a:xfrm>
              <a:off x="990600" y="2971800"/>
              <a:ext cx="2362200" cy="23622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22590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8437" name="Line 5"/>
            <p:cNvSpPr>
              <a:spLocks noChangeShapeType="1"/>
            </p:cNvSpPr>
            <p:nvPr/>
          </p:nvSpPr>
          <p:spPr bwMode="auto">
            <a:xfrm flipH="1" flipV="1">
              <a:off x="1371600" y="3962400"/>
              <a:ext cx="533400" cy="6096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8438" name="Line 6"/>
            <p:cNvSpPr>
              <a:spLocks noChangeShapeType="1"/>
            </p:cNvSpPr>
            <p:nvPr/>
          </p:nvSpPr>
          <p:spPr bwMode="auto">
            <a:xfrm flipH="1">
              <a:off x="1371600" y="3276600"/>
              <a:ext cx="609600" cy="6858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8439" name="Line 7"/>
            <p:cNvSpPr>
              <a:spLocks noChangeShapeType="1"/>
            </p:cNvSpPr>
            <p:nvPr/>
          </p:nvSpPr>
          <p:spPr bwMode="auto">
            <a:xfrm flipV="1">
              <a:off x="2362200" y="2667000"/>
              <a:ext cx="381000" cy="6858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8440" name="Line 8"/>
            <p:cNvSpPr>
              <a:spLocks noChangeShapeType="1"/>
            </p:cNvSpPr>
            <p:nvPr/>
          </p:nvSpPr>
          <p:spPr bwMode="auto">
            <a:xfrm flipH="1" flipV="1">
              <a:off x="2730500" y="2675467"/>
              <a:ext cx="381000" cy="6858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8441" name="Line 9"/>
            <p:cNvSpPr>
              <a:spLocks noChangeShapeType="1"/>
            </p:cNvSpPr>
            <p:nvPr/>
          </p:nvSpPr>
          <p:spPr bwMode="auto">
            <a:xfrm>
              <a:off x="3187700" y="3733800"/>
              <a:ext cx="457200" cy="2286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8442" name="Line 10"/>
            <p:cNvSpPr>
              <a:spLocks noChangeShapeType="1"/>
            </p:cNvSpPr>
            <p:nvPr/>
          </p:nvSpPr>
          <p:spPr bwMode="auto">
            <a:xfrm flipV="1">
              <a:off x="3200400" y="3962400"/>
              <a:ext cx="457200" cy="2286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18434" name="Text Box 11"/>
          <p:cNvSpPr txBox="1">
            <a:spLocks noChangeArrowheads="1"/>
          </p:cNvSpPr>
          <p:nvPr/>
        </p:nvSpPr>
        <p:spPr bwMode="auto">
          <a:xfrm>
            <a:off x="1447800" y="4857690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E6001D"/>
                </a:solidFill>
                <a:effectLst>
                  <a:outerShdw blurRad="508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Recoil Force</a:t>
            </a:r>
            <a:endParaRPr lang="en-US" dirty="0">
              <a:solidFill>
                <a:srgbClr val="E6001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charset="0"/>
              </a:rPr>
              <a:t>Air Pressure and Molecules</a:t>
            </a:r>
            <a:endParaRPr lang="en-US" dirty="0">
              <a:ea typeface="ＭＳ Ｐゴシック" charset="0"/>
            </a:endParaRPr>
          </a:p>
        </p:txBody>
      </p:sp>
      <p:sp>
        <p:nvSpPr>
          <p:cNvPr id="16398" name="Rectangle 1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1148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 dirty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charset="0"/>
              </a:rPr>
              <a:t>What is a Force?          </a:t>
            </a:r>
            <a:r>
              <a:rPr lang="en-US" sz="28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charset="0"/>
              </a:rPr>
              <a:t>    </a:t>
            </a:r>
            <a:r>
              <a:rPr lang="en-US" sz="2800" b="1" dirty="0" smtClean="0">
                <a:solidFill>
                  <a:schemeClr val="tx1"/>
                </a:solidFill>
                <a:ea typeface="ＭＳ Ｐゴシック" charset="0"/>
              </a:rPr>
              <a:t>It’s </a:t>
            </a:r>
            <a:r>
              <a:rPr lang="en-US" sz="2800" b="1" dirty="0">
                <a:solidFill>
                  <a:schemeClr val="tx1"/>
                </a:solidFill>
                <a:ea typeface="ＭＳ Ｐゴシック" charset="0"/>
              </a:rPr>
              <a:t>like a </a:t>
            </a:r>
            <a:r>
              <a:rPr lang="en-US" sz="2800" b="1" dirty="0" smtClean="0">
                <a:solidFill>
                  <a:schemeClr val="tx1"/>
                </a:solidFill>
                <a:ea typeface="ＭＳ Ｐゴシック" charset="0"/>
              </a:rPr>
              <a:t>push or shove</a:t>
            </a:r>
            <a:endParaRPr lang="en-US" sz="2800" dirty="0">
              <a:solidFill>
                <a:schemeClr val="tx1"/>
              </a:solidFill>
              <a:ea typeface="ＭＳ Ｐゴシック" charset="0"/>
            </a:endParaRPr>
          </a:p>
          <a:p>
            <a:pPr>
              <a:buFontTx/>
              <a:buNone/>
            </a:pPr>
            <a:r>
              <a:rPr lang="en-US" sz="2800" b="1" dirty="0">
                <a:solidFill>
                  <a:srgbClr val="E6001D"/>
                </a:solidFill>
                <a:effectLst>
                  <a:outerShdw blurRad="50800" dist="38100" dir="2700000" algn="tl">
                    <a:srgbClr val="000000"/>
                  </a:outerShdw>
                </a:effectLst>
                <a:ea typeface="ＭＳ Ｐゴシック" charset="0"/>
              </a:rPr>
              <a:t>Pressure = Force/Area</a:t>
            </a:r>
          </a:p>
          <a:p>
            <a:pPr>
              <a:buFontTx/>
              <a:buNone/>
            </a:pPr>
            <a:r>
              <a:rPr lang="en-US" sz="2800" b="1" dirty="0">
                <a:solidFill>
                  <a:schemeClr val="tx1"/>
                </a:solidFill>
                <a:ea typeface="ＭＳ Ｐゴシック" charset="0"/>
              </a:rPr>
              <a:t>In an air filled container, pressure is due to molecules pushing the sides outward by recoiling off them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38400" y="1823535"/>
            <a:ext cx="93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1 meter</a:t>
            </a:r>
            <a:endParaRPr lang="en-US" sz="1800" b="1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318644" y="3724881"/>
            <a:ext cx="93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1 meter</a:t>
            </a:r>
            <a:endParaRPr lang="en-US" sz="1800" b="1" dirty="0"/>
          </a:p>
        </p:txBody>
      </p:sp>
      <p:sp>
        <p:nvSpPr>
          <p:cNvPr id="15" name="TextBox 14"/>
          <p:cNvSpPr txBox="1"/>
          <p:nvPr/>
        </p:nvSpPr>
        <p:spPr>
          <a:xfrm rot="18857522">
            <a:off x="809710" y="2217813"/>
            <a:ext cx="93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1 meter</a:t>
            </a:r>
            <a:endParaRPr lang="en-US" sz="1800" b="1" dirty="0"/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386"/>
    </mc:Choice>
    <mc:Fallback xmlns="">
      <p:transition xmlns:p14="http://schemas.microsoft.com/office/powerpoint/2010/main" spd="slow" advTm="41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419600" y="533400"/>
            <a:ext cx="4267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0"/>
              </a:rPr>
              <a:t>Air Pressure and Molecules</a:t>
            </a:r>
            <a:endParaRPr lang="en-US" dirty="0">
              <a:ea typeface="ＭＳ Ｐゴシック" charset="0"/>
            </a:endParaRP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1981200"/>
            <a:ext cx="37338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 dirty="0">
                <a:solidFill>
                  <a:schemeClr val="tx1"/>
                </a:solidFill>
                <a:ea typeface="ＭＳ Ｐゴシック" charset="0"/>
              </a:rPr>
              <a:t>Concept applies to       an </a:t>
            </a:r>
            <a:r>
              <a:rPr lang="ja-JP" altLang="en-US" sz="2800" b="1" dirty="0">
                <a:solidFill>
                  <a:schemeClr val="tx1"/>
                </a:solidFill>
                <a:ea typeface="ＭＳ Ｐゴシック" charset="0"/>
              </a:rPr>
              <a:t>“</a:t>
            </a:r>
            <a:r>
              <a:rPr lang="en-US" sz="2800" b="1" dirty="0">
                <a:solidFill>
                  <a:schemeClr val="tx1"/>
                </a:solidFill>
                <a:ea typeface="ＭＳ Ｐゴシック" charset="0"/>
              </a:rPr>
              <a:t>air parcel</a:t>
            </a:r>
            <a:r>
              <a:rPr lang="ja-JP" altLang="en-US" sz="2800" b="1" dirty="0">
                <a:solidFill>
                  <a:schemeClr val="tx1"/>
                </a:solidFill>
                <a:ea typeface="ＭＳ Ｐゴシック" charset="0"/>
              </a:rPr>
              <a:t>”</a:t>
            </a:r>
            <a:r>
              <a:rPr lang="en-US" sz="2800" b="1" dirty="0">
                <a:solidFill>
                  <a:schemeClr val="tx1"/>
                </a:solidFill>
                <a:ea typeface="ＭＳ Ｐゴシック" charset="0"/>
              </a:rPr>
              <a:t> surrounded by     </a:t>
            </a:r>
            <a:r>
              <a:rPr lang="en-US" sz="2800" b="1" dirty="0" smtClean="0">
                <a:solidFill>
                  <a:schemeClr val="tx1"/>
                </a:solidFill>
                <a:ea typeface="ＭＳ Ｐゴシック" charset="0"/>
              </a:rPr>
              <a:t>other air </a:t>
            </a:r>
            <a:r>
              <a:rPr lang="en-US" sz="2800" b="1" dirty="0">
                <a:solidFill>
                  <a:schemeClr val="tx1"/>
                </a:solidFill>
                <a:ea typeface="ＭＳ Ｐゴシック" charset="0"/>
              </a:rPr>
              <a:t>parcels,    where </a:t>
            </a:r>
            <a:r>
              <a:rPr lang="en-US" sz="2800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molecules create pressure by rebounding off other air molecules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90600" y="1066800"/>
            <a:ext cx="2667000" cy="5029200"/>
            <a:chOff x="990600" y="1066800"/>
            <a:chExt cx="2667000" cy="5029200"/>
          </a:xfrm>
        </p:grpSpPr>
        <p:sp>
          <p:nvSpPr>
            <p:cNvPr id="27" name="Rectangle 14"/>
            <p:cNvSpPr>
              <a:spLocks noChangeArrowheads="1"/>
            </p:cNvSpPr>
            <p:nvPr/>
          </p:nvSpPr>
          <p:spPr bwMode="auto">
            <a:xfrm>
              <a:off x="990600" y="3733800"/>
              <a:ext cx="2362200" cy="2362200"/>
            </a:xfrm>
            <a:prstGeom prst="rect">
              <a:avLst/>
            </a:prstGeom>
            <a:solidFill>
              <a:srgbClr val="DDDDDD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22590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3" name="Rectangle 4"/>
            <p:cNvSpPr>
              <a:spLocks noChangeArrowheads="1"/>
            </p:cNvSpPr>
            <p:nvPr/>
          </p:nvSpPr>
          <p:spPr bwMode="auto">
            <a:xfrm>
              <a:off x="990600" y="1371600"/>
              <a:ext cx="2362200" cy="23622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22590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26" name="Group 26"/>
            <p:cNvGrpSpPr>
              <a:grpSpLocks/>
            </p:cNvGrpSpPr>
            <p:nvPr/>
          </p:nvGrpSpPr>
          <p:grpSpPr bwMode="auto">
            <a:xfrm rot="16200000" flipV="1">
              <a:off x="1943100" y="4762302"/>
              <a:ext cx="838200" cy="914400"/>
              <a:chOff x="899" y="2408"/>
              <a:chExt cx="384" cy="816"/>
            </a:xfrm>
          </p:grpSpPr>
          <p:sp>
            <p:nvSpPr>
              <p:cNvPr id="44" name="Line 15"/>
              <p:cNvSpPr>
                <a:spLocks noChangeShapeType="1"/>
              </p:cNvSpPr>
              <p:nvPr/>
            </p:nvSpPr>
            <p:spPr bwMode="auto">
              <a:xfrm flipH="1" flipV="1">
                <a:off x="899" y="2840"/>
                <a:ext cx="336" cy="38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5" name="Line 16"/>
              <p:cNvSpPr>
                <a:spLocks noChangeShapeType="1"/>
              </p:cNvSpPr>
              <p:nvPr/>
            </p:nvSpPr>
            <p:spPr bwMode="auto">
              <a:xfrm flipH="1">
                <a:off x="899" y="2408"/>
                <a:ext cx="384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 flipV="1">
              <a:off x="2362200" y="3429000"/>
              <a:ext cx="381000" cy="6858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9" name="Line 18"/>
            <p:cNvSpPr>
              <a:spLocks noChangeShapeType="1"/>
            </p:cNvSpPr>
            <p:nvPr/>
          </p:nvSpPr>
          <p:spPr bwMode="auto">
            <a:xfrm flipH="1" flipV="1">
              <a:off x="2730500" y="3454400"/>
              <a:ext cx="381000" cy="6858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0" name="Line 19"/>
            <p:cNvSpPr>
              <a:spLocks noChangeShapeType="1"/>
            </p:cNvSpPr>
            <p:nvPr/>
          </p:nvSpPr>
          <p:spPr bwMode="auto">
            <a:xfrm>
              <a:off x="3187700" y="4495800"/>
              <a:ext cx="457200" cy="2286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1" name="Line 20"/>
            <p:cNvSpPr>
              <a:spLocks noChangeShapeType="1"/>
            </p:cNvSpPr>
            <p:nvPr/>
          </p:nvSpPr>
          <p:spPr bwMode="auto">
            <a:xfrm flipV="1">
              <a:off x="3200400" y="4724400"/>
              <a:ext cx="457200" cy="2286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2" name="Text Box 21"/>
            <p:cNvSpPr txBox="1">
              <a:spLocks noChangeArrowheads="1"/>
            </p:cNvSpPr>
            <p:nvPr/>
          </p:nvSpPr>
          <p:spPr bwMode="auto">
            <a:xfrm>
              <a:off x="1371600" y="5638800"/>
              <a:ext cx="1828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 dirty="0">
                  <a:solidFill>
                    <a:srgbClr val="E6001D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/>
                  <a:cs typeface="Calibri"/>
                </a:rPr>
                <a:t>Recoil Force</a:t>
              </a:r>
              <a:endPara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endParaRPr>
            </a:p>
          </p:txBody>
        </p:sp>
        <p:sp>
          <p:nvSpPr>
            <p:cNvPr id="34" name="Line 5"/>
            <p:cNvSpPr>
              <a:spLocks noChangeShapeType="1"/>
            </p:cNvSpPr>
            <p:nvPr/>
          </p:nvSpPr>
          <p:spPr bwMode="auto">
            <a:xfrm flipH="1" flipV="1">
              <a:off x="1371600" y="2362200"/>
              <a:ext cx="533400" cy="6096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" name="Line 6"/>
            <p:cNvSpPr>
              <a:spLocks noChangeShapeType="1"/>
            </p:cNvSpPr>
            <p:nvPr/>
          </p:nvSpPr>
          <p:spPr bwMode="auto">
            <a:xfrm flipH="1">
              <a:off x="1371600" y="1676400"/>
              <a:ext cx="609600" cy="6858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36" name="Group 22"/>
            <p:cNvGrpSpPr>
              <a:grpSpLocks/>
            </p:cNvGrpSpPr>
            <p:nvPr/>
          </p:nvGrpSpPr>
          <p:grpSpPr bwMode="auto">
            <a:xfrm>
              <a:off x="2362200" y="1066800"/>
              <a:ext cx="749300" cy="711200"/>
              <a:chOff x="1488" y="672"/>
              <a:chExt cx="472" cy="448"/>
            </a:xfrm>
          </p:grpSpPr>
          <p:sp>
            <p:nvSpPr>
              <p:cNvPr id="42" name="Line 7"/>
              <p:cNvSpPr>
                <a:spLocks noChangeShapeType="1"/>
              </p:cNvSpPr>
              <p:nvPr/>
            </p:nvSpPr>
            <p:spPr bwMode="auto">
              <a:xfrm flipV="1">
                <a:off x="1488" y="672"/>
                <a:ext cx="240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3" name="Line 8"/>
              <p:cNvSpPr>
                <a:spLocks noChangeShapeType="1"/>
              </p:cNvSpPr>
              <p:nvPr/>
            </p:nvSpPr>
            <p:spPr bwMode="auto">
              <a:xfrm flipH="1" flipV="1">
                <a:off x="1720" y="688"/>
                <a:ext cx="240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37" name="Line 9"/>
            <p:cNvSpPr>
              <a:spLocks noChangeShapeType="1"/>
            </p:cNvSpPr>
            <p:nvPr/>
          </p:nvSpPr>
          <p:spPr bwMode="auto">
            <a:xfrm>
              <a:off x="3187700" y="2133600"/>
              <a:ext cx="457200" cy="2286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8" name="Line 10"/>
            <p:cNvSpPr>
              <a:spLocks noChangeShapeType="1"/>
            </p:cNvSpPr>
            <p:nvPr/>
          </p:nvSpPr>
          <p:spPr bwMode="auto">
            <a:xfrm flipV="1">
              <a:off x="3200400" y="2362200"/>
              <a:ext cx="457200" cy="2286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39" name="Group 23"/>
            <p:cNvGrpSpPr>
              <a:grpSpLocks/>
            </p:cNvGrpSpPr>
            <p:nvPr/>
          </p:nvGrpSpPr>
          <p:grpSpPr bwMode="auto">
            <a:xfrm flipV="1">
              <a:off x="2362200" y="2794000"/>
              <a:ext cx="749300" cy="711200"/>
              <a:chOff x="1488" y="672"/>
              <a:chExt cx="472" cy="448"/>
            </a:xfrm>
          </p:grpSpPr>
          <p:sp>
            <p:nvSpPr>
              <p:cNvPr id="40" name="Line 24"/>
              <p:cNvSpPr>
                <a:spLocks noChangeShapeType="1"/>
              </p:cNvSpPr>
              <p:nvPr/>
            </p:nvSpPr>
            <p:spPr bwMode="auto">
              <a:xfrm flipV="1">
                <a:off x="1488" y="672"/>
                <a:ext cx="240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1" name="Line 25"/>
              <p:cNvSpPr>
                <a:spLocks noChangeShapeType="1"/>
              </p:cNvSpPr>
              <p:nvPr/>
            </p:nvSpPr>
            <p:spPr bwMode="auto">
              <a:xfrm flipH="1" flipV="1">
                <a:off x="1720" y="688"/>
                <a:ext cx="240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</p:grp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05"/>
    </mc:Choice>
    <mc:Fallback xmlns="">
      <p:transition xmlns:p14="http://schemas.microsoft.com/office/powerpoint/2010/main" spd="slow" advTm="281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609600"/>
            <a:ext cx="3886200" cy="1143000"/>
          </a:xfrm>
        </p:spPr>
        <p:txBody>
          <a:bodyPr/>
          <a:lstStyle/>
          <a:p>
            <a:r>
              <a:rPr lang="en-US" dirty="0">
                <a:ea typeface="ＭＳ Ｐゴシック" charset="0"/>
              </a:rPr>
              <a:t>Air </a:t>
            </a:r>
            <a:r>
              <a:rPr lang="en-US" dirty="0" smtClean="0">
                <a:ea typeface="ＭＳ Ｐゴシック" charset="0"/>
              </a:rPr>
              <a:t>Pressure Differences</a:t>
            </a:r>
            <a:endParaRPr lang="en-US" dirty="0">
              <a:ea typeface="ＭＳ Ｐゴシック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396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 dirty="0">
                <a:ea typeface="ＭＳ Ｐゴシック" charset="0"/>
              </a:rPr>
              <a:t>At </a:t>
            </a:r>
            <a:r>
              <a:rPr lang="en-US" sz="2800" b="1" dirty="0" smtClean="0">
                <a:ea typeface="ＭＳ Ｐゴシック" charset="0"/>
              </a:rPr>
              <a:t>any </a:t>
            </a:r>
            <a:r>
              <a:rPr lang="en-US" sz="2800" b="1" dirty="0">
                <a:ea typeface="ＭＳ Ｐゴシック" charset="0"/>
              </a:rPr>
              <a:t>point, </a:t>
            </a:r>
            <a:r>
              <a:rPr lang="en-US" sz="2800" b="1" dirty="0" smtClean="0">
                <a:ea typeface="ＭＳ Ｐゴシック" charset="0"/>
              </a:rPr>
              <a:t>pressure is  </a:t>
            </a:r>
            <a:r>
              <a:rPr lang="en-US" sz="28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a typeface="ＭＳ Ｐゴシック" charset="0"/>
              </a:rPr>
              <a:t>equal in </a:t>
            </a:r>
            <a:r>
              <a:rPr lang="en-US" sz="2800" b="1" dirty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a typeface="ＭＳ Ｐゴシック" charset="0"/>
              </a:rPr>
              <a:t>all directions </a:t>
            </a:r>
          </a:p>
          <a:p>
            <a:pPr>
              <a:buFontTx/>
              <a:buNone/>
            </a:pPr>
            <a:r>
              <a:rPr lang="en-US" sz="2800" b="1" dirty="0">
                <a:ea typeface="ＭＳ Ｐゴシック" charset="0"/>
              </a:rPr>
              <a:t>	</a:t>
            </a:r>
            <a:r>
              <a:rPr lang="en-US" sz="2800" b="1" dirty="0" smtClean="0">
                <a:ea typeface="ＭＳ Ｐゴシック" charset="0"/>
              </a:rPr>
              <a:t>but pressure can 	    </a:t>
            </a:r>
            <a:r>
              <a:rPr lang="en-US" sz="2800" b="1" dirty="0" smtClean="0">
                <a:solidFill>
                  <a:srgbClr val="EF001D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a typeface="ＭＳ Ｐゴシック" charset="0"/>
              </a:rPr>
              <a:t>vary </a:t>
            </a:r>
            <a:r>
              <a:rPr lang="en-US" sz="2800" b="1" dirty="0">
                <a:solidFill>
                  <a:srgbClr val="EF001D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a typeface="ＭＳ Ｐゴシック" charset="0"/>
              </a:rPr>
              <a:t>from one point </a:t>
            </a:r>
            <a:r>
              <a:rPr lang="en-US" sz="2800" b="1" dirty="0" smtClean="0">
                <a:solidFill>
                  <a:srgbClr val="EF001D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a typeface="ＭＳ Ｐゴシック" charset="0"/>
              </a:rPr>
              <a:t>   to </a:t>
            </a:r>
            <a:r>
              <a:rPr lang="en-US" sz="2800" b="1" dirty="0">
                <a:solidFill>
                  <a:srgbClr val="EF001D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a typeface="ＭＳ Ｐゴシック" charset="0"/>
              </a:rPr>
              <a:t>another point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958437" y="3315731"/>
            <a:ext cx="3198697" cy="3222598"/>
            <a:chOff x="916103" y="418069"/>
            <a:chExt cx="3198697" cy="3222598"/>
          </a:xfrm>
        </p:grpSpPr>
        <p:sp>
          <p:nvSpPr>
            <p:cNvPr id="44" name="Text Box 21"/>
            <p:cNvSpPr txBox="1">
              <a:spLocks noChangeArrowheads="1"/>
            </p:cNvSpPr>
            <p:nvPr/>
          </p:nvSpPr>
          <p:spPr bwMode="auto">
            <a:xfrm>
              <a:off x="1371600" y="418069"/>
              <a:ext cx="2743200" cy="369332"/>
            </a:xfrm>
            <a:prstGeom prst="rect">
              <a:avLst/>
            </a:prstGeom>
            <a:solidFill>
              <a:schemeClr val="bg1">
                <a:lumMod val="85000"/>
                <a:alpha val="67000"/>
              </a:schemeClr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E6001D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  <a:latin typeface="Calibri"/>
                  <a:cs typeface="Calibri"/>
                </a:rPr>
                <a:t>Strong Recoil </a:t>
              </a:r>
              <a:r>
                <a:rPr lang="en-US" sz="1800" b="1" dirty="0">
                  <a:solidFill>
                    <a:srgbClr val="E6001D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  <a:latin typeface="Calibri"/>
                  <a:cs typeface="Calibri"/>
                </a:rPr>
                <a:t>Force</a:t>
              </a:r>
              <a:endParaRPr lang="en-US" sz="20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916103" y="821267"/>
              <a:ext cx="2834630" cy="2819400"/>
              <a:chOff x="990600" y="914400"/>
              <a:chExt cx="2834630" cy="2819400"/>
            </a:xfrm>
          </p:grpSpPr>
          <p:sp>
            <p:nvSpPr>
              <p:cNvPr id="45" name="Rectangle 4"/>
              <p:cNvSpPr>
                <a:spLocks noChangeArrowheads="1"/>
              </p:cNvSpPr>
              <p:nvPr/>
            </p:nvSpPr>
            <p:spPr bwMode="auto">
              <a:xfrm>
                <a:off x="990600" y="1371600"/>
                <a:ext cx="2362200" cy="2362200"/>
              </a:xfrm>
              <a:prstGeom prst="rect">
                <a:avLst/>
              </a:prstGeom>
              <a:solidFill>
                <a:srgbClr val="FFCC00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2259000" prstMaterial="legacyWireframe">
                <a:bevelT w="13500" h="13500" prst="angle"/>
                <a:bevelB w="13500" h="13500" prst="angle"/>
                <a:extrusionClr>
                  <a:schemeClr val="folHlink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 sz="2000">
                  <a:latin typeface="Calibri"/>
                  <a:cs typeface="Calibri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320364" y="914400"/>
                <a:ext cx="2504866" cy="2667002"/>
                <a:chOff x="1320364" y="914400"/>
                <a:chExt cx="2504866" cy="2667002"/>
              </a:xfrm>
            </p:grpSpPr>
            <p:grpSp>
              <p:nvGrpSpPr>
                <p:cNvPr id="7" name="Group 6"/>
                <p:cNvGrpSpPr/>
                <p:nvPr/>
              </p:nvGrpSpPr>
              <p:grpSpPr>
                <a:xfrm>
                  <a:off x="1371600" y="1524000"/>
                  <a:ext cx="731520" cy="1295400"/>
                  <a:chOff x="1371600" y="1524000"/>
                  <a:chExt cx="731520" cy="1295400"/>
                </a:xfrm>
              </p:grpSpPr>
              <p:sp>
                <p:nvSpPr>
                  <p:cNvPr id="22540" name="Line 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1600" y="2362200"/>
                    <a:ext cx="228600" cy="45720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2541" name="Line 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371600" y="1524000"/>
                    <a:ext cx="731520" cy="82296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8" name="Group 7"/>
                <p:cNvGrpSpPr/>
                <p:nvPr/>
              </p:nvGrpSpPr>
              <p:grpSpPr>
                <a:xfrm>
                  <a:off x="2743190" y="1828800"/>
                  <a:ext cx="1082040" cy="685800"/>
                  <a:chOff x="2743190" y="1828800"/>
                  <a:chExt cx="1082040" cy="685800"/>
                </a:xfrm>
              </p:grpSpPr>
              <p:sp>
                <p:nvSpPr>
                  <p:cNvPr id="22543" name="Line 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43190" y="1828800"/>
                    <a:ext cx="1082040" cy="45720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2544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52800" y="2286000"/>
                    <a:ext cx="457200" cy="22860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22545" name="Group 2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362190" y="2246542"/>
                  <a:ext cx="899160" cy="1334860"/>
                  <a:chOff x="1488" y="672"/>
                  <a:chExt cx="472" cy="436"/>
                </a:xfrm>
              </p:grpSpPr>
              <p:sp>
                <p:nvSpPr>
                  <p:cNvPr id="22546" name="Line 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88" y="672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2547" name="Line 2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720" y="676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6" name="Group 5"/>
                <p:cNvGrpSpPr/>
                <p:nvPr/>
              </p:nvGrpSpPr>
              <p:grpSpPr>
                <a:xfrm rot="2010953">
                  <a:off x="1320364" y="2917395"/>
                  <a:ext cx="914400" cy="365760"/>
                  <a:chOff x="1524000" y="2758440"/>
                  <a:chExt cx="914400" cy="365760"/>
                </a:xfrm>
              </p:grpSpPr>
              <p:sp>
                <p:nvSpPr>
                  <p:cNvPr id="39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1981200" y="2758440"/>
                    <a:ext cx="457200" cy="333487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40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24000" y="3091927"/>
                    <a:ext cx="914400" cy="32273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22542" name="Group 22"/>
                <p:cNvGrpSpPr>
                  <a:grpSpLocks noChangeAspect="1"/>
                </p:cNvGrpSpPr>
                <p:nvPr/>
              </p:nvGrpSpPr>
              <p:grpSpPr bwMode="auto">
                <a:xfrm>
                  <a:off x="2362190" y="914400"/>
                  <a:ext cx="899160" cy="853440"/>
                  <a:chOff x="1488" y="672"/>
                  <a:chExt cx="472" cy="448"/>
                </a:xfrm>
              </p:grpSpPr>
              <p:sp>
                <p:nvSpPr>
                  <p:cNvPr id="22548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88" y="672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2549" name="Line 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720" y="688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</p:grpSp>
          </p:grpSp>
        </p:grpSp>
      </p:grpSp>
      <p:grpSp>
        <p:nvGrpSpPr>
          <p:cNvPr id="16" name="Group 15"/>
          <p:cNvGrpSpPr/>
          <p:nvPr/>
        </p:nvGrpSpPr>
        <p:grpSpPr>
          <a:xfrm>
            <a:off x="1000761" y="135467"/>
            <a:ext cx="2851573" cy="3163331"/>
            <a:chOff x="916093" y="3237469"/>
            <a:chExt cx="2851573" cy="3163331"/>
          </a:xfrm>
        </p:grpSpPr>
        <p:grpSp>
          <p:nvGrpSpPr>
            <p:cNvPr id="5" name="Group 4"/>
            <p:cNvGrpSpPr/>
            <p:nvPr/>
          </p:nvGrpSpPr>
          <p:grpSpPr>
            <a:xfrm>
              <a:off x="916093" y="3779007"/>
              <a:ext cx="2529840" cy="2621793"/>
              <a:chOff x="990600" y="3491140"/>
              <a:chExt cx="2529840" cy="2621793"/>
            </a:xfrm>
          </p:grpSpPr>
          <p:sp>
            <p:nvSpPr>
              <p:cNvPr id="46" name="Rectangle 4"/>
              <p:cNvSpPr>
                <a:spLocks noChangeArrowheads="1"/>
              </p:cNvSpPr>
              <p:nvPr/>
            </p:nvSpPr>
            <p:spPr bwMode="auto">
              <a:xfrm>
                <a:off x="990600" y="3750733"/>
                <a:ext cx="2362200" cy="2362200"/>
              </a:xfrm>
              <a:prstGeom prst="rect">
                <a:avLst/>
              </a:prstGeom>
              <a:solidFill>
                <a:srgbClr val="FFCC00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2259000" prstMaterial="legacyWireframe">
                <a:bevelT w="13500" h="13500" prst="angle"/>
                <a:bevelB w="13500" h="13500" prst="angle"/>
                <a:extrusionClr>
                  <a:schemeClr val="folHlink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 sz="2000">
                  <a:latin typeface="Calibri"/>
                  <a:cs typeface="Calibri"/>
                </a:endParaRPr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1301736" y="3491140"/>
                <a:ext cx="2218704" cy="2071460"/>
                <a:chOff x="1301736" y="3491140"/>
                <a:chExt cx="2218704" cy="2071460"/>
              </a:xfrm>
            </p:grpSpPr>
            <p:grpSp>
              <p:nvGrpSpPr>
                <p:cNvPr id="3" name="Group 2"/>
                <p:cNvGrpSpPr>
                  <a:grpSpLocks noChangeAspect="1"/>
                </p:cNvGrpSpPr>
                <p:nvPr/>
              </p:nvGrpSpPr>
              <p:grpSpPr>
                <a:xfrm rot="722758">
                  <a:off x="2630247" y="3491140"/>
                  <a:ext cx="599440" cy="568960"/>
                  <a:chOff x="2209800" y="3505200"/>
                  <a:chExt cx="749300" cy="711200"/>
                </a:xfrm>
              </p:grpSpPr>
              <p:sp>
                <p:nvSpPr>
                  <p:cNvPr id="22534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09800" y="3505200"/>
                    <a:ext cx="381000" cy="68580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2535" name="Line 1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578100" y="3530600"/>
                    <a:ext cx="381000" cy="68580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4" name="Group 3"/>
                <p:cNvGrpSpPr>
                  <a:grpSpLocks noChangeAspect="1"/>
                </p:cNvGrpSpPr>
                <p:nvPr/>
              </p:nvGrpSpPr>
              <p:grpSpPr>
                <a:xfrm>
                  <a:off x="2133600" y="4953000"/>
                  <a:ext cx="243840" cy="609600"/>
                  <a:chOff x="2133600" y="4953000"/>
                  <a:chExt cx="304800" cy="762000"/>
                </a:xfrm>
              </p:grpSpPr>
              <p:sp>
                <p:nvSpPr>
                  <p:cNvPr id="22550" name="Line 15"/>
                  <p:cNvSpPr>
                    <a:spLocks noChangeShapeType="1"/>
                  </p:cNvSpPr>
                  <p:nvPr/>
                </p:nvSpPr>
                <p:spPr bwMode="auto">
                  <a:xfrm rot="16200000" flipH="1">
                    <a:off x="2082053" y="5385547"/>
                    <a:ext cx="381000" cy="277906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2551" name="Line 16"/>
                  <p:cNvSpPr>
                    <a:spLocks noChangeShapeType="1"/>
                  </p:cNvSpPr>
                  <p:nvPr/>
                </p:nvSpPr>
                <p:spPr bwMode="auto">
                  <a:xfrm rot="16200000" flipH="1" flipV="1">
                    <a:off x="2043953" y="5320553"/>
                    <a:ext cx="762000" cy="2689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25" name="Group 24"/>
                <p:cNvGrpSpPr>
                  <a:grpSpLocks noChangeAspect="1"/>
                </p:cNvGrpSpPr>
                <p:nvPr/>
              </p:nvGrpSpPr>
              <p:grpSpPr>
                <a:xfrm>
                  <a:off x="2971800" y="4648200"/>
                  <a:ext cx="548640" cy="243840"/>
                  <a:chOff x="2971800" y="4648200"/>
                  <a:chExt cx="685800" cy="304800"/>
                </a:xfrm>
              </p:grpSpPr>
              <p:sp>
                <p:nvSpPr>
                  <p:cNvPr id="27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971800" y="4648200"/>
                    <a:ext cx="673100" cy="7620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8" name="Line 2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00400" y="4724400"/>
                    <a:ext cx="457200" cy="22860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33" name="Group 32"/>
                <p:cNvGrpSpPr>
                  <a:grpSpLocks noChangeAspect="1"/>
                </p:cNvGrpSpPr>
                <p:nvPr/>
              </p:nvGrpSpPr>
              <p:grpSpPr>
                <a:xfrm rot="7733028" flipH="1">
                  <a:off x="1545576" y="4690494"/>
                  <a:ext cx="121920" cy="609600"/>
                  <a:chOff x="2286000" y="4953000"/>
                  <a:chExt cx="152400" cy="762000"/>
                </a:xfrm>
              </p:grpSpPr>
              <p:sp>
                <p:nvSpPr>
                  <p:cNvPr id="34" name="Line 15"/>
                  <p:cNvSpPr>
                    <a:spLocks noChangeShapeType="1"/>
                  </p:cNvSpPr>
                  <p:nvPr/>
                </p:nvSpPr>
                <p:spPr bwMode="auto">
                  <a:xfrm rot="16200000" flipH="1">
                    <a:off x="2272553" y="5576047"/>
                    <a:ext cx="152400" cy="125506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35" name="Line 16"/>
                  <p:cNvSpPr>
                    <a:spLocks noChangeShapeType="1"/>
                  </p:cNvSpPr>
                  <p:nvPr/>
                </p:nvSpPr>
                <p:spPr bwMode="auto">
                  <a:xfrm rot="16200000" flipH="1" flipV="1">
                    <a:off x="2043953" y="5320553"/>
                    <a:ext cx="762000" cy="2689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41" name="Group 40"/>
                <p:cNvGrpSpPr>
                  <a:grpSpLocks noChangeAspect="1"/>
                </p:cNvGrpSpPr>
                <p:nvPr/>
              </p:nvGrpSpPr>
              <p:grpSpPr>
                <a:xfrm rot="9160200">
                  <a:off x="1524115" y="3970069"/>
                  <a:ext cx="548640" cy="243840"/>
                  <a:chOff x="2971800" y="4648200"/>
                  <a:chExt cx="685800" cy="304800"/>
                </a:xfrm>
              </p:grpSpPr>
              <p:sp>
                <p:nvSpPr>
                  <p:cNvPr id="42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971800" y="4648200"/>
                    <a:ext cx="673100" cy="7620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43" name="Line 2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00400" y="4724400"/>
                    <a:ext cx="457200" cy="22860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latin typeface="Calibri"/>
                      <a:cs typeface="Calibri"/>
                    </a:endParaRPr>
                  </a:p>
                </p:txBody>
              </p:sp>
            </p:grpSp>
          </p:grpSp>
        </p:grpSp>
        <p:sp>
          <p:nvSpPr>
            <p:cNvPr id="22538" name="Text Box 21"/>
            <p:cNvSpPr txBox="1">
              <a:spLocks noChangeArrowheads="1"/>
            </p:cNvSpPr>
            <p:nvPr/>
          </p:nvSpPr>
          <p:spPr bwMode="auto">
            <a:xfrm>
              <a:off x="1464733" y="3237469"/>
              <a:ext cx="2302933" cy="36933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E6001D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  <a:latin typeface="Calibri"/>
                  <a:cs typeface="Calibri"/>
                </a:rPr>
                <a:t>Weak Recoil </a:t>
              </a:r>
              <a:r>
                <a:rPr lang="en-US" sz="1800" b="1" dirty="0">
                  <a:solidFill>
                    <a:srgbClr val="E6001D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  <a:latin typeface="Calibri"/>
                  <a:cs typeface="Calibri"/>
                </a:rPr>
                <a:t>Force</a:t>
              </a:r>
              <a:endParaRPr lang="en-US" sz="20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endParaRPr>
            </a:p>
          </p:txBody>
        </p:sp>
      </p:grpSp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2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73"/>
    </mc:Choice>
    <mc:Fallback xmlns="">
      <p:transition xmlns:p14="http://schemas.microsoft.com/office/powerpoint/2010/main" spd="slow" advTm="24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1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457200"/>
            <a:ext cx="4343400" cy="5943600"/>
          </a:xfrm>
        </p:spPr>
        <p:txBody>
          <a:bodyPr/>
          <a:lstStyle/>
          <a:p>
            <a:pPr>
              <a:buFontTx/>
              <a:buNone/>
            </a:pPr>
            <a:endParaRPr lang="en-US" sz="2800" b="1" dirty="0" smtClean="0">
              <a:solidFill>
                <a:srgbClr val="E6001D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ea typeface="ＭＳ Ｐゴシック" charset="0"/>
            </a:endParaRPr>
          </a:p>
          <a:p>
            <a:pPr>
              <a:buFontTx/>
              <a:buNone/>
            </a:pPr>
            <a:endParaRPr lang="en-US" sz="2800" b="1" dirty="0">
              <a:solidFill>
                <a:srgbClr val="E6001D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ea typeface="ＭＳ Ｐゴシック" charset="0"/>
            </a:endParaRPr>
          </a:p>
          <a:p>
            <a:pPr>
              <a:buFontTx/>
              <a:buNone/>
            </a:pPr>
            <a:endParaRPr lang="en-US" sz="2800" b="1" dirty="0" smtClean="0">
              <a:solidFill>
                <a:srgbClr val="E6001D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ea typeface="ＭＳ Ｐゴシック" charset="0"/>
            </a:endParaRP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charset="0"/>
              </a:rPr>
              <a:t>Higher Density                        </a:t>
            </a:r>
            <a:r>
              <a:rPr lang="en-US" sz="2800" b="1" dirty="0" smtClean="0">
                <a:ea typeface="ＭＳ Ｐゴシック" charset="0"/>
              </a:rPr>
              <a:t>at </a:t>
            </a:r>
            <a:r>
              <a:rPr lang="en-US" sz="2800" b="1" dirty="0">
                <a:ea typeface="ＭＳ Ｐゴシック" charset="0"/>
              </a:rPr>
              <a:t>the same temperature creates </a:t>
            </a:r>
            <a:r>
              <a:rPr lang="en-US" sz="28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charset="0"/>
              </a:rPr>
              <a:t>Higher Pressure </a:t>
            </a:r>
            <a:r>
              <a:rPr lang="en-US" sz="2800" b="1" dirty="0" smtClean="0">
                <a:ea typeface="ＭＳ Ｐゴシック" charset="0"/>
              </a:rPr>
              <a:t>from </a:t>
            </a:r>
            <a:r>
              <a:rPr lang="en-US" sz="2800" b="1" dirty="0">
                <a:ea typeface="ＭＳ Ｐゴシック" charset="0"/>
              </a:rPr>
              <a:t>more collisions </a:t>
            </a:r>
            <a:r>
              <a:rPr lang="en-US" sz="2800" b="1" dirty="0" smtClean="0">
                <a:ea typeface="ＭＳ Ｐゴシック" charset="0"/>
              </a:rPr>
              <a:t>between molecules with the same </a:t>
            </a:r>
            <a:r>
              <a:rPr lang="en-US" sz="2800" b="1" dirty="0">
                <a:ea typeface="ＭＳ Ｐゴシック" charset="0"/>
              </a:rPr>
              <a:t>average </a:t>
            </a:r>
            <a:r>
              <a:rPr lang="en-US" sz="2800" b="1" dirty="0" smtClean="0">
                <a:ea typeface="ＭＳ Ｐゴシック" charset="0"/>
              </a:rPr>
              <a:t>speed </a:t>
            </a: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Pressure</a:t>
            </a: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 is proportional        to </a:t>
            </a:r>
            <a:r>
              <a:rPr lang="en-US" sz="28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Density </a:t>
            </a:r>
            <a:endParaRPr lang="en-US" sz="2800" b="1" dirty="0">
              <a:solidFill>
                <a:srgbClr val="E6001D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8200" y="381000"/>
            <a:ext cx="373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libri"/>
                <a:cs typeface="Calibri"/>
              </a:rPr>
              <a:t>How to Change Pressure</a:t>
            </a:r>
            <a:endParaRPr lang="en-US" sz="4400" dirty="0">
              <a:latin typeface="Calibri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90600" y="228600"/>
            <a:ext cx="2965758" cy="3060700"/>
            <a:chOff x="990600" y="228600"/>
            <a:chExt cx="2965758" cy="3060700"/>
          </a:xfrm>
        </p:grpSpPr>
        <p:sp>
          <p:nvSpPr>
            <p:cNvPr id="124" name="Rectangle 3"/>
            <p:cNvSpPr>
              <a:spLocks noChangeArrowheads="1"/>
            </p:cNvSpPr>
            <p:nvPr/>
          </p:nvSpPr>
          <p:spPr bwMode="auto">
            <a:xfrm>
              <a:off x="990600" y="927100"/>
              <a:ext cx="2362200" cy="2362200"/>
            </a:xfrm>
            <a:prstGeom prst="rect">
              <a:avLst/>
            </a:prstGeom>
            <a:solidFill>
              <a:schemeClr val="accent2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22590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25" name="Group 124"/>
            <p:cNvGrpSpPr/>
            <p:nvPr/>
          </p:nvGrpSpPr>
          <p:grpSpPr>
            <a:xfrm>
              <a:off x="1143000" y="228600"/>
              <a:ext cx="2813358" cy="2832099"/>
              <a:chOff x="1143000" y="304800"/>
              <a:chExt cx="2813358" cy="2832099"/>
            </a:xfrm>
          </p:grpSpPr>
          <p:grpSp>
            <p:nvGrpSpPr>
              <p:cNvPr id="126" name="Group 6"/>
              <p:cNvGrpSpPr>
                <a:grpSpLocks/>
              </p:cNvGrpSpPr>
              <p:nvPr/>
            </p:nvGrpSpPr>
            <p:grpSpPr bwMode="auto">
              <a:xfrm>
                <a:off x="2362200" y="698501"/>
                <a:ext cx="749300" cy="693738"/>
                <a:chOff x="1488" y="672"/>
                <a:chExt cx="472" cy="437"/>
              </a:xfrm>
            </p:grpSpPr>
            <p:sp>
              <p:nvSpPr>
                <p:cNvPr id="151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1488" y="672"/>
                  <a:ext cx="240" cy="432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52" name="Line 8"/>
                <p:cNvSpPr>
                  <a:spLocks noChangeShapeType="1"/>
                </p:cNvSpPr>
                <p:nvPr/>
              </p:nvSpPr>
              <p:spPr bwMode="auto">
                <a:xfrm flipH="1" flipV="1">
                  <a:off x="1720" y="677"/>
                  <a:ext cx="240" cy="432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27" name="Group 27"/>
              <p:cNvGrpSpPr>
                <a:grpSpLocks/>
              </p:cNvGrpSpPr>
              <p:nvPr/>
            </p:nvGrpSpPr>
            <p:grpSpPr bwMode="auto">
              <a:xfrm>
                <a:off x="3187700" y="1765300"/>
                <a:ext cx="469900" cy="457200"/>
                <a:chOff x="2008" y="1344"/>
                <a:chExt cx="296" cy="288"/>
              </a:xfrm>
            </p:grpSpPr>
            <p:sp>
              <p:nvSpPr>
                <p:cNvPr id="149" name="Line 9"/>
                <p:cNvSpPr>
                  <a:spLocks noChangeShapeType="1"/>
                </p:cNvSpPr>
                <p:nvPr/>
              </p:nvSpPr>
              <p:spPr bwMode="auto">
                <a:xfrm>
                  <a:off x="2008" y="1344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50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2016" y="1488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28" name="Group 21"/>
              <p:cNvGrpSpPr>
                <a:grpSpLocks/>
              </p:cNvGrpSpPr>
              <p:nvPr/>
            </p:nvGrpSpPr>
            <p:grpSpPr bwMode="auto">
              <a:xfrm flipV="1">
                <a:off x="2362200" y="2443161"/>
                <a:ext cx="749300" cy="693738"/>
                <a:chOff x="1488" y="672"/>
                <a:chExt cx="472" cy="437"/>
              </a:xfrm>
            </p:grpSpPr>
            <p:sp>
              <p:nvSpPr>
                <p:cNvPr id="147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1488" y="672"/>
                  <a:ext cx="240" cy="432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48" name="Line 23"/>
                <p:cNvSpPr>
                  <a:spLocks noChangeShapeType="1"/>
                </p:cNvSpPr>
                <p:nvPr/>
              </p:nvSpPr>
              <p:spPr bwMode="auto">
                <a:xfrm flipH="1" flipV="1">
                  <a:off x="1720" y="677"/>
                  <a:ext cx="240" cy="432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29" name="Group 24"/>
              <p:cNvGrpSpPr>
                <a:grpSpLocks/>
              </p:cNvGrpSpPr>
              <p:nvPr/>
            </p:nvGrpSpPr>
            <p:grpSpPr bwMode="auto">
              <a:xfrm rot="1142421">
                <a:off x="2754607" y="1153987"/>
                <a:ext cx="1201751" cy="268941"/>
                <a:chOff x="560" y="2976"/>
                <a:chExt cx="670" cy="480"/>
              </a:xfrm>
            </p:grpSpPr>
            <p:sp>
              <p:nvSpPr>
                <p:cNvPr id="145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560" y="2976"/>
                  <a:ext cx="304" cy="48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46" name="Line 26"/>
                <p:cNvSpPr>
                  <a:spLocks noChangeShapeType="1"/>
                </p:cNvSpPr>
                <p:nvPr/>
              </p:nvSpPr>
              <p:spPr bwMode="auto">
                <a:xfrm flipH="1" flipV="1">
                  <a:off x="864" y="2976"/>
                  <a:ext cx="366" cy="27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30" name="Group 28"/>
              <p:cNvGrpSpPr>
                <a:grpSpLocks/>
              </p:cNvGrpSpPr>
              <p:nvPr/>
            </p:nvGrpSpPr>
            <p:grpSpPr bwMode="auto">
              <a:xfrm flipH="1">
                <a:off x="1143000" y="2603500"/>
                <a:ext cx="469900" cy="457200"/>
                <a:chOff x="2008" y="1344"/>
                <a:chExt cx="296" cy="288"/>
              </a:xfrm>
            </p:grpSpPr>
            <p:sp>
              <p:nvSpPr>
                <p:cNvPr id="143" name="Line 29"/>
                <p:cNvSpPr>
                  <a:spLocks noChangeShapeType="1"/>
                </p:cNvSpPr>
                <p:nvPr/>
              </p:nvSpPr>
              <p:spPr bwMode="auto">
                <a:xfrm>
                  <a:off x="2008" y="1344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44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016" y="1488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31" name="Group 39"/>
              <p:cNvGrpSpPr>
                <a:grpSpLocks/>
              </p:cNvGrpSpPr>
              <p:nvPr/>
            </p:nvGrpSpPr>
            <p:grpSpPr bwMode="auto">
              <a:xfrm rot="16200000" flipH="1">
                <a:off x="3422650" y="2368550"/>
                <a:ext cx="469900" cy="457200"/>
                <a:chOff x="2008" y="1344"/>
                <a:chExt cx="296" cy="288"/>
              </a:xfrm>
            </p:grpSpPr>
            <p:sp>
              <p:nvSpPr>
                <p:cNvPr id="141" name="Line 40"/>
                <p:cNvSpPr>
                  <a:spLocks noChangeShapeType="1"/>
                </p:cNvSpPr>
                <p:nvPr/>
              </p:nvSpPr>
              <p:spPr bwMode="auto">
                <a:xfrm>
                  <a:off x="2008" y="1344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42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2016" y="1488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32" name="Group 42"/>
              <p:cNvGrpSpPr>
                <a:grpSpLocks/>
              </p:cNvGrpSpPr>
              <p:nvPr/>
            </p:nvGrpSpPr>
            <p:grpSpPr bwMode="auto">
              <a:xfrm rot="16200000" flipV="1">
                <a:off x="1974850" y="311150"/>
                <a:ext cx="469900" cy="457200"/>
                <a:chOff x="2008" y="1344"/>
                <a:chExt cx="296" cy="288"/>
              </a:xfrm>
            </p:grpSpPr>
            <p:sp>
              <p:nvSpPr>
                <p:cNvPr id="139" name="Line 43"/>
                <p:cNvSpPr>
                  <a:spLocks noChangeShapeType="1"/>
                </p:cNvSpPr>
                <p:nvPr/>
              </p:nvSpPr>
              <p:spPr bwMode="auto">
                <a:xfrm>
                  <a:off x="2008" y="1344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rgbClr val="3333CC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40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2016" y="1488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33" name="Group 132"/>
              <p:cNvGrpSpPr/>
              <p:nvPr/>
            </p:nvGrpSpPr>
            <p:grpSpPr>
              <a:xfrm>
                <a:off x="1524000" y="1460500"/>
                <a:ext cx="609600" cy="1295400"/>
                <a:chOff x="1371600" y="1308100"/>
                <a:chExt cx="609600" cy="1295400"/>
              </a:xfrm>
            </p:grpSpPr>
            <p:sp>
              <p:nvSpPr>
                <p:cNvPr id="137" name="Line 4"/>
                <p:cNvSpPr>
                  <a:spLocks noChangeShapeType="1"/>
                </p:cNvSpPr>
                <p:nvPr/>
              </p:nvSpPr>
              <p:spPr bwMode="auto">
                <a:xfrm flipH="1" flipV="1">
                  <a:off x="1371600" y="1993900"/>
                  <a:ext cx="533400" cy="60960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38" name="Line 5"/>
                <p:cNvSpPr>
                  <a:spLocks noChangeShapeType="1"/>
                </p:cNvSpPr>
                <p:nvPr/>
              </p:nvSpPr>
              <p:spPr bwMode="auto">
                <a:xfrm flipH="1">
                  <a:off x="1371600" y="1308100"/>
                  <a:ext cx="609600" cy="68580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34" name="Group 24"/>
              <p:cNvGrpSpPr>
                <a:grpSpLocks/>
              </p:cNvGrpSpPr>
              <p:nvPr/>
            </p:nvGrpSpPr>
            <p:grpSpPr bwMode="auto">
              <a:xfrm flipV="1">
                <a:off x="1524000" y="1295400"/>
                <a:ext cx="762000" cy="457200"/>
                <a:chOff x="864" y="2544"/>
                <a:chExt cx="384" cy="816"/>
              </a:xfrm>
            </p:grpSpPr>
            <p:sp>
              <p:nvSpPr>
                <p:cNvPr id="135" name="Line 25"/>
                <p:cNvSpPr>
                  <a:spLocks noChangeShapeType="1"/>
                </p:cNvSpPr>
                <p:nvPr/>
              </p:nvSpPr>
              <p:spPr bwMode="auto">
                <a:xfrm flipH="1" flipV="1">
                  <a:off x="864" y="2976"/>
                  <a:ext cx="336" cy="38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36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864" y="2544"/>
                  <a:ext cx="384" cy="432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</p:grpSp>
      </p:grpSp>
      <p:grpSp>
        <p:nvGrpSpPr>
          <p:cNvPr id="13" name="Group 12"/>
          <p:cNvGrpSpPr/>
          <p:nvPr/>
        </p:nvGrpSpPr>
        <p:grpSpPr>
          <a:xfrm>
            <a:off x="951236" y="3470051"/>
            <a:ext cx="3087364" cy="3083149"/>
            <a:chOff x="990600" y="3470051"/>
            <a:chExt cx="3087364" cy="3083149"/>
          </a:xfrm>
        </p:grpSpPr>
        <p:grpSp>
          <p:nvGrpSpPr>
            <p:cNvPr id="10" name="Group 9"/>
            <p:cNvGrpSpPr/>
            <p:nvPr/>
          </p:nvGrpSpPr>
          <p:grpSpPr>
            <a:xfrm>
              <a:off x="1300368" y="3470051"/>
              <a:ext cx="2777596" cy="2778340"/>
              <a:chOff x="1300368" y="3470051"/>
              <a:chExt cx="2777596" cy="2778340"/>
            </a:xfrm>
          </p:grpSpPr>
          <p:grpSp>
            <p:nvGrpSpPr>
              <p:cNvPr id="24580" name="Group 13"/>
              <p:cNvGrpSpPr>
                <a:grpSpLocks noChangeAspect="1"/>
              </p:cNvGrpSpPr>
              <p:nvPr/>
            </p:nvGrpSpPr>
            <p:grpSpPr bwMode="auto">
              <a:xfrm rot="16200000" flipV="1">
                <a:off x="1592595" y="5539736"/>
                <a:ext cx="868670" cy="548640"/>
                <a:chOff x="864" y="2544"/>
                <a:chExt cx="384" cy="816"/>
              </a:xfrm>
            </p:grpSpPr>
            <p:sp>
              <p:nvSpPr>
                <p:cNvPr id="24611" name="Line 14"/>
                <p:cNvSpPr>
                  <a:spLocks noChangeShapeType="1"/>
                </p:cNvSpPr>
                <p:nvPr/>
              </p:nvSpPr>
              <p:spPr bwMode="auto">
                <a:xfrm flipH="1" flipV="1">
                  <a:off x="864" y="2976"/>
                  <a:ext cx="336" cy="38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4612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864" y="2544"/>
                  <a:ext cx="384" cy="432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24581" name="Group 37"/>
              <p:cNvGrpSpPr>
                <a:grpSpLocks noChangeAspect="1"/>
              </p:cNvGrpSpPr>
              <p:nvPr/>
            </p:nvGrpSpPr>
            <p:grpSpPr bwMode="auto">
              <a:xfrm>
                <a:off x="2044710" y="4016385"/>
                <a:ext cx="548640" cy="712470"/>
                <a:chOff x="1288" y="2434"/>
                <a:chExt cx="576" cy="748"/>
              </a:xfrm>
            </p:grpSpPr>
            <p:sp>
              <p:nvSpPr>
                <p:cNvPr id="24609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1288" y="2434"/>
                  <a:ext cx="289" cy="741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4610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1575" y="2441"/>
                  <a:ext cx="289" cy="741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24582" name="Group 33"/>
              <p:cNvGrpSpPr>
                <a:grpSpLocks noChangeAspect="1"/>
              </p:cNvGrpSpPr>
              <p:nvPr/>
            </p:nvGrpSpPr>
            <p:grpSpPr bwMode="auto">
              <a:xfrm>
                <a:off x="2514600" y="5105400"/>
                <a:ext cx="533812" cy="441954"/>
                <a:chOff x="2016" y="2916"/>
                <a:chExt cx="288" cy="348"/>
              </a:xfrm>
            </p:grpSpPr>
            <p:sp>
              <p:nvSpPr>
                <p:cNvPr id="24607" name="Line 18"/>
                <p:cNvSpPr>
                  <a:spLocks noChangeShapeType="1"/>
                </p:cNvSpPr>
                <p:nvPr/>
              </p:nvSpPr>
              <p:spPr bwMode="auto">
                <a:xfrm>
                  <a:off x="2214" y="2916"/>
                  <a:ext cx="82" cy="20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4608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016" y="3120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97" name="Group 6"/>
              <p:cNvGrpSpPr>
                <a:grpSpLocks/>
              </p:cNvGrpSpPr>
              <p:nvPr/>
            </p:nvGrpSpPr>
            <p:grpSpPr bwMode="auto">
              <a:xfrm rot="14286722">
                <a:off x="1463798" y="4729352"/>
                <a:ext cx="590047" cy="717578"/>
                <a:chOff x="1488" y="672"/>
                <a:chExt cx="472" cy="448"/>
              </a:xfrm>
              <a:scene3d>
                <a:camera prst="orthographicFront">
                  <a:rot lat="0" lon="0" rev="12900001"/>
                </a:camera>
                <a:lightRig rig="threePt" dir="t"/>
              </a:scene3d>
            </p:grpSpPr>
            <p:sp>
              <p:nvSpPr>
                <p:cNvPr id="119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1488" y="672"/>
                  <a:ext cx="240" cy="432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20" name="Line 8"/>
                <p:cNvSpPr>
                  <a:spLocks noChangeShapeType="1"/>
                </p:cNvSpPr>
                <p:nvPr/>
              </p:nvSpPr>
              <p:spPr bwMode="auto">
                <a:xfrm flipH="1" flipV="1">
                  <a:off x="1720" y="688"/>
                  <a:ext cx="240" cy="432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98" name="Group 27"/>
              <p:cNvGrpSpPr>
                <a:grpSpLocks/>
              </p:cNvGrpSpPr>
              <p:nvPr/>
            </p:nvGrpSpPr>
            <p:grpSpPr bwMode="auto">
              <a:xfrm rot="14286722">
                <a:off x="2093648" y="3898039"/>
                <a:ext cx="370029" cy="461300"/>
                <a:chOff x="2008" y="1344"/>
                <a:chExt cx="296" cy="288"/>
              </a:xfrm>
              <a:scene3d>
                <a:camera prst="orthographicFront">
                  <a:rot lat="0" lon="0" rev="12900001"/>
                </a:camera>
                <a:lightRig rig="threePt" dir="t"/>
              </a:scene3d>
            </p:grpSpPr>
            <p:sp>
              <p:nvSpPr>
                <p:cNvPr id="117" name="Line 9"/>
                <p:cNvSpPr>
                  <a:spLocks noChangeShapeType="1"/>
                </p:cNvSpPr>
                <p:nvPr/>
              </p:nvSpPr>
              <p:spPr bwMode="auto">
                <a:xfrm>
                  <a:off x="2008" y="1344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18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2016" y="1488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99" name="Group 21"/>
              <p:cNvGrpSpPr>
                <a:grpSpLocks/>
              </p:cNvGrpSpPr>
              <p:nvPr/>
            </p:nvGrpSpPr>
            <p:grpSpPr bwMode="auto">
              <a:xfrm rot="14286722" flipV="1">
                <a:off x="2943486" y="3808758"/>
                <a:ext cx="590047" cy="717578"/>
                <a:chOff x="1488" y="672"/>
                <a:chExt cx="472" cy="448"/>
              </a:xfrm>
              <a:scene3d>
                <a:camera prst="orthographicFront">
                  <a:rot lat="0" lon="0" rev="12900001"/>
                </a:camera>
                <a:lightRig rig="threePt" dir="t"/>
              </a:scene3d>
            </p:grpSpPr>
            <p:sp>
              <p:nvSpPr>
                <p:cNvPr id="115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1488" y="672"/>
                  <a:ext cx="240" cy="432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16" name="Line 23"/>
                <p:cNvSpPr>
                  <a:spLocks noChangeShapeType="1"/>
                </p:cNvSpPr>
                <p:nvPr/>
              </p:nvSpPr>
              <p:spPr bwMode="auto">
                <a:xfrm flipH="1" flipV="1">
                  <a:off x="1720" y="688"/>
                  <a:ext cx="240" cy="432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00" name="Group 28"/>
              <p:cNvGrpSpPr>
                <a:grpSpLocks/>
              </p:cNvGrpSpPr>
              <p:nvPr/>
            </p:nvGrpSpPr>
            <p:grpSpPr bwMode="auto">
              <a:xfrm rot="14286722" flipH="1">
                <a:off x="3662299" y="4818412"/>
                <a:ext cx="370029" cy="461300"/>
                <a:chOff x="2008" y="1344"/>
                <a:chExt cx="296" cy="288"/>
              </a:xfrm>
              <a:scene3d>
                <a:camera prst="orthographicFront">
                  <a:rot lat="0" lon="0" rev="12900001"/>
                </a:camera>
                <a:lightRig rig="threePt" dir="t"/>
              </a:scene3d>
            </p:grpSpPr>
            <p:sp>
              <p:nvSpPr>
                <p:cNvPr id="113" name="Line 29"/>
                <p:cNvSpPr>
                  <a:spLocks noChangeShapeType="1"/>
                </p:cNvSpPr>
                <p:nvPr/>
              </p:nvSpPr>
              <p:spPr bwMode="auto">
                <a:xfrm>
                  <a:off x="2008" y="1344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14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016" y="1488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01" name="Group 39"/>
              <p:cNvGrpSpPr>
                <a:grpSpLocks/>
              </p:cNvGrpSpPr>
              <p:nvPr/>
            </p:nvGrpSpPr>
            <p:grpSpPr bwMode="auto">
              <a:xfrm rot="8886722" flipH="1">
                <a:off x="2460673" y="3470051"/>
                <a:ext cx="474114" cy="360029"/>
                <a:chOff x="2008" y="1344"/>
                <a:chExt cx="296" cy="288"/>
              </a:xfrm>
              <a:scene3d>
                <a:camera prst="orthographicFront">
                  <a:rot lat="0" lon="0" rev="12900001"/>
                </a:camera>
                <a:lightRig rig="threePt" dir="t"/>
              </a:scene3d>
            </p:grpSpPr>
            <p:sp>
              <p:nvSpPr>
                <p:cNvPr id="111" name="Line 40"/>
                <p:cNvSpPr>
                  <a:spLocks noChangeShapeType="1"/>
                </p:cNvSpPr>
                <p:nvPr/>
              </p:nvSpPr>
              <p:spPr bwMode="auto">
                <a:xfrm>
                  <a:off x="2008" y="1344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12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2016" y="1488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02" name="Group 42"/>
              <p:cNvGrpSpPr>
                <a:grpSpLocks/>
              </p:cNvGrpSpPr>
              <p:nvPr/>
            </p:nvGrpSpPr>
            <p:grpSpPr bwMode="auto">
              <a:xfrm rot="8886722" flipV="1">
                <a:off x="1300368" y="5534671"/>
                <a:ext cx="474114" cy="360029"/>
                <a:chOff x="2008" y="1344"/>
                <a:chExt cx="296" cy="288"/>
              </a:xfrm>
              <a:scene3d>
                <a:camera prst="orthographicFront">
                  <a:rot lat="0" lon="0" rev="12900001"/>
                </a:camera>
                <a:lightRig rig="threePt" dir="t"/>
              </a:scene3d>
            </p:grpSpPr>
            <p:sp>
              <p:nvSpPr>
                <p:cNvPr id="109" name="Line 43"/>
                <p:cNvSpPr>
                  <a:spLocks noChangeShapeType="1"/>
                </p:cNvSpPr>
                <p:nvPr/>
              </p:nvSpPr>
              <p:spPr bwMode="auto">
                <a:xfrm>
                  <a:off x="2008" y="1344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10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2016" y="1488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03" name="Group 102"/>
              <p:cNvGrpSpPr/>
              <p:nvPr/>
            </p:nvGrpSpPr>
            <p:grpSpPr>
              <a:xfrm rot="14286722">
                <a:off x="2986625" y="4506976"/>
                <a:ext cx="235261" cy="1460784"/>
                <a:chOff x="1371600" y="1231900"/>
                <a:chExt cx="298758" cy="1447800"/>
              </a:xfrm>
              <a:scene3d>
                <a:camera prst="orthographicFront">
                  <a:rot lat="0" lon="0" rev="12900001"/>
                </a:camera>
                <a:lightRig rig="threePt" dir="t"/>
              </a:scene3d>
            </p:grpSpPr>
            <p:sp>
              <p:nvSpPr>
                <p:cNvPr id="107" name="Line 4"/>
                <p:cNvSpPr>
                  <a:spLocks noChangeShapeType="1"/>
                </p:cNvSpPr>
                <p:nvPr/>
              </p:nvSpPr>
              <p:spPr bwMode="auto">
                <a:xfrm flipH="1" flipV="1">
                  <a:off x="1371600" y="1993900"/>
                  <a:ext cx="222558" cy="68580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08" name="Line 5"/>
                <p:cNvSpPr>
                  <a:spLocks noChangeShapeType="1"/>
                </p:cNvSpPr>
                <p:nvPr/>
              </p:nvSpPr>
              <p:spPr bwMode="auto">
                <a:xfrm flipH="1">
                  <a:off x="1371600" y="1231900"/>
                  <a:ext cx="298758" cy="76200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04" name="Group 24"/>
              <p:cNvGrpSpPr>
                <a:grpSpLocks/>
              </p:cNvGrpSpPr>
              <p:nvPr/>
            </p:nvGrpSpPr>
            <p:grpSpPr bwMode="auto">
              <a:xfrm rot="15429143">
                <a:off x="1229085" y="4413921"/>
                <a:ext cx="946336" cy="271353"/>
                <a:chOff x="560" y="2976"/>
                <a:chExt cx="670" cy="480"/>
              </a:xfrm>
              <a:scene3d>
                <a:camera prst="orthographicFront">
                  <a:rot lat="0" lon="0" rev="12900001"/>
                </a:camera>
                <a:lightRig rig="threePt" dir="t"/>
              </a:scene3d>
            </p:grpSpPr>
            <p:sp>
              <p:nvSpPr>
                <p:cNvPr id="105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560" y="2976"/>
                  <a:ext cx="304" cy="48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oval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106" name="Line 26"/>
                <p:cNvSpPr>
                  <a:spLocks noChangeShapeType="1"/>
                </p:cNvSpPr>
                <p:nvPr/>
              </p:nvSpPr>
              <p:spPr bwMode="auto">
                <a:xfrm flipH="1" flipV="1">
                  <a:off x="864" y="2976"/>
                  <a:ext cx="366" cy="27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</p:grpSp>
        <p:grpSp>
          <p:nvGrpSpPr>
            <p:cNvPr id="12" name="Group 11"/>
            <p:cNvGrpSpPr/>
            <p:nvPr/>
          </p:nvGrpSpPr>
          <p:grpSpPr>
            <a:xfrm>
              <a:off x="990600" y="3723691"/>
              <a:ext cx="2853515" cy="2829509"/>
              <a:chOff x="990600" y="3723691"/>
              <a:chExt cx="2853515" cy="2829509"/>
            </a:xfrm>
          </p:grpSpPr>
          <p:sp>
            <p:nvSpPr>
              <p:cNvPr id="123" name="Rectangle 12"/>
              <p:cNvSpPr>
                <a:spLocks noChangeArrowheads="1"/>
              </p:cNvSpPr>
              <p:nvPr/>
            </p:nvSpPr>
            <p:spPr bwMode="auto">
              <a:xfrm>
                <a:off x="990600" y="4191000"/>
                <a:ext cx="2362200" cy="2362200"/>
              </a:xfrm>
              <a:prstGeom prst="rect">
                <a:avLst/>
              </a:prstGeom>
              <a:solidFill>
                <a:schemeClr val="accent2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2259000" prstMaterial="legacyWireframe">
                <a:bevelT w="13500" h="13500" prst="angle"/>
                <a:bevelB w="13500" h="13500" prst="angle"/>
                <a:extrusionClr>
                  <a:schemeClr val="folHlink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grpSp>
            <p:nvGrpSpPr>
              <p:cNvPr id="153" name="Group 152"/>
              <p:cNvGrpSpPr/>
              <p:nvPr/>
            </p:nvGrpSpPr>
            <p:grpSpPr>
              <a:xfrm rot="11221958">
                <a:off x="1054536" y="3723691"/>
                <a:ext cx="2215419" cy="2734164"/>
                <a:chOff x="1295400" y="579440"/>
                <a:chExt cx="2813358" cy="2709860"/>
              </a:xfrm>
            </p:grpSpPr>
            <p:grpSp>
              <p:nvGrpSpPr>
                <p:cNvPr id="154" name="Group 6"/>
                <p:cNvGrpSpPr>
                  <a:grpSpLocks/>
                </p:cNvGrpSpPr>
                <p:nvPr/>
              </p:nvGrpSpPr>
              <p:grpSpPr bwMode="auto">
                <a:xfrm>
                  <a:off x="2514600" y="850900"/>
                  <a:ext cx="749300" cy="711200"/>
                  <a:chOff x="1488" y="672"/>
                  <a:chExt cx="472" cy="448"/>
                </a:xfrm>
              </p:grpSpPr>
              <p:sp>
                <p:nvSpPr>
                  <p:cNvPr id="176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88" y="672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77" name="Line 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720" y="688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55" name="Group 27"/>
                <p:cNvGrpSpPr>
                  <a:grpSpLocks/>
                </p:cNvGrpSpPr>
                <p:nvPr/>
              </p:nvGrpSpPr>
              <p:grpSpPr bwMode="auto">
                <a:xfrm>
                  <a:off x="3340100" y="1917700"/>
                  <a:ext cx="469900" cy="457200"/>
                  <a:chOff x="2008" y="1344"/>
                  <a:chExt cx="296" cy="288"/>
                </a:xfrm>
              </p:grpSpPr>
              <p:sp>
                <p:nvSpPr>
                  <p:cNvPr id="174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2008" y="1344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75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16" y="1488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56" name="Group 21"/>
                <p:cNvGrpSpPr>
                  <a:grpSpLocks/>
                </p:cNvGrpSpPr>
                <p:nvPr/>
              </p:nvGrpSpPr>
              <p:grpSpPr bwMode="auto">
                <a:xfrm flipV="1">
                  <a:off x="2514600" y="2578100"/>
                  <a:ext cx="749300" cy="711200"/>
                  <a:chOff x="1488" y="672"/>
                  <a:chExt cx="472" cy="448"/>
                </a:xfrm>
              </p:grpSpPr>
              <p:sp>
                <p:nvSpPr>
                  <p:cNvPr id="172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88" y="672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73" name="Line 2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720" y="688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57" name="Group 28"/>
                <p:cNvGrpSpPr>
                  <a:grpSpLocks/>
                </p:cNvGrpSpPr>
                <p:nvPr/>
              </p:nvGrpSpPr>
              <p:grpSpPr bwMode="auto">
                <a:xfrm flipH="1">
                  <a:off x="1295400" y="2755900"/>
                  <a:ext cx="469900" cy="457200"/>
                  <a:chOff x="2008" y="1344"/>
                  <a:chExt cx="296" cy="288"/>
                </a:xfrm>
              </p:grpSpPr>
              <p:sp>
                <p:nvSpPr>
                  <p:cNvPr id="170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2008" y="1344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71" name="Line 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16" y="1488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58" name="Group 39"/>
                <p:cNvGrpSpPr>
                  <a:grpSpLocks/>
                </p:cNvGrpSpPr>
                <p:nvPr/>
              </p:nvGrpSpPr>
              <p:grpSpPr bwMode="auto">
                <a:xfrm rot="16200000" flipH="1">
                  <a:off x="3575050" y="2520950"/>
                  <a:ext cx="469900" cy="457200"/>
                  <a:chOff x="2008" y="1344"/>
                  <a:chExt cx="296" cy="288"/>
                </a:xfrm>
              </p:grpSpPr>
              <p:sp>
                <p:nvSpPr>
                  <p:cNvPr id="168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008" y="1344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69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16" y="1488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59" name="Group 42"/>
                <p:cNvGrpSpPr>
                  <a:grpSpLocks/>
                </p:cNvGrpSpPr>
                <p:nvPr/>
              </p:nvGrpSpPr>
              <p:grpSpPr bwMode="auto">
                <a:xfrm rot="16200000" flipV="1">
                  <a:off x="1809744" y="585789"/>
                  <a:ext cx="469900" cy="457201"/>
                  <a:chOff x="1931" y="1544"/>
                  <a:chExt cx="296" cy="288"/>
                </a:xfrm>
              </p:grpSpPr>
              <p:sp>
                <p:nvSpPr>
                  <p:cNvPr id="166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1931" y="1544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67" name="Line 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39" y="1688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60" name="Group 159"/>
                <p:cNvGrpSpPr/>
                <p:nvPr/>
              </p:nvGrpSpPr>
              <p:grpSpPr>
                <a:xfrm>
                  <a:off x="1676400" y="1536700"/>
                  <a:ext cx="298758" cy="1447800"/>
                  <a:chOff x="1371600" y="1231900"/>
                  <a:chExt cx="298758" cy="1447800"/>
                </a:xfrm>
              </p:grpSpPr>
              <p:sp>
                <p:nvSpPr>
                  <p:cNvPr id="164" name="Line 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1600" y="1993900"/>
                    <a:ext cx="222558" cy="68580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65" name="Line 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71600" y="1231900"/>
                    <a:ext cx="298758" cy="76200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61" name="Group 24"/>
                <p:cNvGrpSpPr>
                  <a:grpSpLocks/>
                </p:cNvGrpSpPr>
                <p:nvPr/>
              </p:nvGrpSpPr>
              <p:grpSpPr bwMode="auto">
                <a:xfrm rot="1142421">
                  <a:off x="2907007" y="1306387"/>
                  <a:ext cx="1201751" cy="268941"/>
                  <a:chOff x="560" y="2976"/>
                  <a:chExt cx="670" cy="480"/>
                </a:xfrm>
              </p:grpSpPr>
              <p:sp>
                <p:nvSpPr>
                  <p:cNvPr id="162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0" y="2976"/>
                    <a:ext cx="304" cy="48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63" name="Line 2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864" y="2976"/>
                    <a:ext cx="366" cy="27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</p:grpSp>
          <p:grpSp>
            <p:nvGrpSpPr>
              <p:cNvPr id="178" name="Group 177"/>
              <p:cNvGrpSpPr/>
              <p:nvPr/>
            </p:nvGrpSpPr>
            <p:grpSpPr>
              <a:xfrm rot="9687898" flipV="1">
                <a:off x="1741262" y="3932995"/>
                <a:ext cx="2102853" cy="2268609"/>
                <a:chOff x="1295400" y="457200"/>
                <a:chExt cx="2813358" cy="2832100"/>
              </a:xfrm>
            </p:grpSpPr>
            <p:grpSp>
              <p:nvGrpSpPr>
                <p:cNvPr id="179" name="Group 6"/>
                <p:cNvGrpSpPr>
                  <a:grpSpLocks/>
                </p:cNvGrpSpPr>
                <p:nvPr/>
              </p:nvGrpSpPr>
              <p:grpSpPr bwMode="auto">
                <a:xfrm>
                  <a:off x="2514600" y="850902"/>
                  <a:ext cx="749300" cy="711201"/>
                  <a:chOff x="1488" y="672"/>
                  <a:chExt cx="472" cy="448"/>
                </a:xfrm>
              </p:grpSpPr>
              <p:sp>
                <p:nvSpPr>
                  <p:cNvPr id="201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88" y="672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02" name="Line 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720" y="688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80" name="Group 27"/>
                <p:cNvGrpSpPr>
                  <a:grpSpLocks/>
                </p:cNvGrpSpPr>
                <p:nvPr/>
              </p:nvGrpSpPr>
              <p:grpSpPr bwMode="auto">
                <a:xfrm>
                  <a:off x="3340100" y="1917700"/>
                  <a:ext cx="469900" cy="457200"/>
                  <a:chOff x="2008" y="1344"/>
                  <a:chExt cx="296" cy="288"/>
                </a:xfrm>
              </p:grpSpPr>
              <p:sp>
                <p:nvSpPr>
                  <p:cNvPr id="199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2008" y="1344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00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16" y="1488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81" name="Group 21"/>
                <p:cNvGrpSpPr>
                  <a:grpSpLocks/>
                </p:cNvGrpSpPr>
                <p:nvPr/>
              </p:nvGrpSpPr>
              <p:grpSpPr bwMode="auto">
                <a:xfrm flipV="1">
                  <a:off x="2514600" y="2578100"/>
                  <a:ext cx="749300" cy="711200"/>
                  <a:chOff x="1488" y="672"/>
                  <a:chExt cx="472" cy="448"/>
                </a:xfrm>
              </p:grpSpPr>
              <p:sp>
                <p:nvSpPr>
                  <p:cNvPr id="197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88" y="672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98" name="Line 2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720" y="688"/>
                    <a:ext cx="240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82" name="Group 28"/>
                <p:cNvGrpSpPr>
                  <a:grpSpLocks/>
                </p:cNvGrpSpPr>
                <p:nvPr/>
              </p:nvGrpSpPr>
              <p:grpSpPr bwMode="auto">
                <a:xfrm flipH="1">
                  <a:off x="1295400" y="2755900"/>
                  <a:ext cx="469900" cy="457200"/>
                  <a:chOff x="2008" y="1344"/>
                  <a:chExt cx="296" cy="288"/>
                </a:xfrm>
              </p:grpSpPr>
              <p:sp>
                <p:nvSpPr>
                  <p:cNvPr id="195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2008" y="1344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96" name="Line 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16" y="1488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83" name="Group 39"/>
                <p:cNvGrpSpPr>
                  <a:grpSpLocks/>
                </p:cNvGrpSpPr>
                <p:nvPr/>
              </p:nvGrpSpPr>
              <p:grpSpPr bwMode="auto">
                <a:xfrm rot="16200000" flipH="1">
                  <a:off x="3575050" y="2520950"/>
                  <a:ext cx="469900" cy="457200"/>
                  <a:chOff x="2008" y="1344"/>
                  <a:chExt cx="296" cy="288"/>
                </a:xfrm>
              </p:grpSpPr>
              <p:sp>
                <p:nvSpPr>
                  <p:cNvPr id="193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008" y="1344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94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16" y="1488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84" name="Group 42"/>
                <p:cNvGrpSpPr>
                  <a:grpSpLocks/>
                </p:cNvGrpSpPr>
                <p:nvPr/>
              </p:nvGrpSpPr>
              <p:grpSpPr bwMode="auto">
                <a:xfrm rot="16200000" flipV="1">
                  <a:off x="2127250" y="463550"/>
                  <a:ext cx="469900" cy="457200"/>
                  <a:chOff x="2008" y="1344"/>
                  <a:chExt cx="296" cy="288"/>
                </a:xfrm>
              </p:grpSpPr>
              <p:sp>
                <p:nvSpPr>
                  <p:cNvPr id="191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2008" y="1344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92" name="Line 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16" y="1488"/>
                    <a:ext cx="28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85" name="Group 184"/>
                <p:cNvGrpSpPr/>
                <p:nvPr/>
              </p:nvGrpSpPr>
              <p:grpSpPr>
                <a:xfrm>
                  <a:off x="2023496" y="1008882"/>
                  <a:ext cx="827066" cy="859455"/>
                  <a:chOff x="1718696" y="704082"/>
                  <a:chExt cx="827066" cy="859455"/>
                </a:xfrm>
              </p:grpSpPr>
              <p:sp>
                <p:nvSpPr>
                  <p:cNvPr id="189" name="Line 4"/>
                  <p:cNvSpPr>
                    <a:spLocks noChangeShapeType="1"/>
                  </p:cNvSpPr>
                  <p:nvPr/>
                </p:nvSpPr>
                <p:spPr bwMode="auto">
                  <a:xfrm rot="3254238" flipV="1">
                    <a:off x="1890784" y="1302231"/>
                    <a:ext cx="89218" cy="433393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90" name="Line 5"/>
                  <p:cNvSpPr>
                    <a:spLocks noChangeShapeType="1"/>
                  </p:cNvSpPr>
                  <p:nvPr/>
                </p:nvSpPr>
                <p:spPr bwMode="auto">
                  <a:xfrm rot="3254238">
                    <a:off x="1897364" y="655552"/>
                    <a:ext cx="599868" cy="696928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186" name="Group 24"/>
                <p:cNvGrpSpPr>
                  <a:grpSpLocks/>
                </p:cNvGrpSpPr>
                <p:nvPr/>
              </p:nvGrpSpPr>
              <p:grpSpPr bwMode="auto">
                <a:xfrm rot="1142421">
                  <a:off x="2907007" y="1306387"/>
                  <a:ext cx="1201751" cy="268941"/>
                  <a:chOff x="560" y="2976"/>
                  <a:chExt cx="670" cy="480"/>
                </a:xfrm>
              </p:grpSpPr>
              <p:sp>
                <p:nvSpPr>
                  <p:cNvPr id="187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0" y="2976"/>
                    <a:ext cx="304" cy="480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oval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88" name="Line 2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864" y="2976"/>
                    <a:ext cx="366" cy="27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2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</p:grpSp>
          </p:grpSp>
        </p:grpSp>
      </p:grpSp>
      <p:sp>
        <p:nvSpPr>
          <p:cNvPr id="121" name="Text Box 21"/>
          <p:cNvSpPr txBox="1">
            <a:spLocks noChangeArrowheads="1"/>
          </p:cNvSpPr>
          <p:nvPr/>
        </p:nvSpPr>
        <p:spPr bwMode="auto">
          <a:xfrm>
            <a:off x="1998127" y="33868"/>
            <a:ext cx="222673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Lower Pressure</a:t>
            </a:r>
            <a:endParaRPr lang="en-US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122" name="Text Box 21"/>
          <p:cNvSpPr txBox="1">
            <a:spLocks noChangeArrowheads="1"/>
          </p:cNvSpPr>
          <p:nvPr/>
        </p:nvSpPr>
        <p:spPr bwMode="auto">
          <a:xfrm>
            <a:off x="1066800" y="6161555"/>
            <a:ext cx="222673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Higher Pressure</a:t>
            </a:r>
            <a:endParaRPr lang="en-US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Calibri"/>
              <a:cs typeface="Calibri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4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81"/>
    </mc:Choice>
    <mc:Fallback xmlns="">
      <p:transition xmlns:p14="http://schemas.microsoft.com/office/powerpoint/2010/main" spd="slow" advTm="500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049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1" name="Rectangle 11"/>
          <p:cNvSpPr>
            <a:spLocks noGrp="1" noChangeAspect="1" noChangeArrowheads="1"/>
          </p:cNvSpPr>
          <p:nvPr>
            <p:ph type="body" sz="half" idx="2"/>
          </p:nvPr>
        </p:nvSpPr>
        <p:spPr>
          <a:xfrm>
            <a:off x="4495799" y="457200"/>
            <a:ext cx="4377267" cy="6096000"/>
          </a:xfrm>
        </p:spPr>
        <p:txBody>
          <a:bodyPr/>
          <a:lstStyle/>
          <a:p>
            <a:pPr>
              <a:buFontTx/>
              <a:buNone/>
            </a:pPr>
            <a:endParaRPr lang="en-US" sz="2800" b="1" dirty="0" smtClean="0">
              <a:solidFill>
                <a:srgbClr val="E6001D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ea typeface="ＭＳ Ｐゴシック" charset="0"/>
            </a:endParaRPr>
          </a:p>
          <a:p>
            <a:pPr>
              <a:buFontTx/>
              <a:buNone/>
            </a:pPr>
            <a:endParaRPr lang="en-US" sz="2800" b="1" dirty="0">
              <a:solidFill>
                <a:srgbClr val="E6001D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ea typeface="ＭＳ Ｐゴシック" charset="0"/>
            </a:endParaRPr>
          </a:p>
          <a:p>
            <a:pPr>
              <a:buFontTx/>
              <a:buNone/>
            </a:pPr>
            <a:endParaRPr lang="en-US" sz="2800" b="1" dirty="0" smtClean="0">
              <a:solidFill>
                <a:srgbClr val="E6001D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ea typeface="ＭＳ Ｐゴシック" charset="0"/>
            </a:endParaRP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charset="0"/>
              </a:rPr>
              <a:t>Higher Temperature               </a:t>
            </a:r>
            <a:r>
              <a:rPr lang="en-US" sz="2800" b="1" dirty="0">
                <a:ea typeface="ＭＳ Ｐゴシック" charset="0"/>
              </a:rPr>
              <a:t>at the same density creates </a:t>
            </a:r>
            <a:r>
              <a:rPr lang="en-US" sz="28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charset="0"/>
              </a:rPr>
              <a:t>Higher Pressure </a:t>
            </a:r>
            <a:r>
              <a:rPr lang="en-US" sz="2800" b="1" dirty="0" smtClean="0">
                <a:ea typeface="ＭＳ Ｐゴシック" charset="0"/>
              </a:rPr>
              <a:t>from collisions between faster </a:t>
            </a:r>
            <a:r>
              <a:rPr lang="en-US" sz="2800" b="1" dirty="0">
                <a:ea typeface="ＭＳ Ｐゴシック" charset="0"/>
              </a:rPr>
              <a:t>moving </a:t>
            </a:r>
            <a:r>
              <a:rPr lang="en-US" sz="2800" b="1" dirty="0" smtClean="0">
                <a:ea typeface="ＭＳ Ｐゴシック" charset="0"/>
              </a:rPr>
              <a:t>molecules </a:t>
            </a: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Pressure </a:t>
            </a: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is proportional         to </a:t>
            </a:r>
            <a:r>
              <a:rPr lang="en-US" sz="28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Temperature</a:t>
            </a:r>
            <a:endParaRPr lang="en-US" sz="2800" b="1" dirty="0">
              <a:solidFill>
                <a:srgbClr val="E6001D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90600" y="228600"/>
            <a:ext cx="2965758" cy="3060700"/>
            <a:chOff x="990600" y="304800"/>
            <a:chExt cx="2965758" cy="3060700"/>
          </a:xfrm>
        </p:grpSpPr>
        <p:sp>
          <p:nvSpPr>
            <p:cNvPr id="24583" name="Rectangle 3"/>
            <p:cNvSpPr>
              <a:spLocks noChangeArrowheads="1"/>
            </p:cNvSpPr>
            <p:nvPr/>
          </p:nvSpPr>
          <p:spPr bwMode="auto">
            <a:xfrm>
              <a:off x="990600" y="1003300"/>
              <a:ext cx="2362200" cy="2362200"/>
            </a:xfrm>
            <a:prstGeom prst="rect">
              <a:avLst/>
            </a:prstGeom>
            <a:solidFill>
              <a:schemeClr val="accent2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22590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24586" name="Group 6"/>
            <p:cNvGrpSpPr>
              <a:grpSpLocks/>
            </p:cNvGrpSpPr>
            <p:nvPr/>
          </p:nvGrpSpPr>
          <p:grpSpPr bwMode="auto">
            <a:xfrm>
              <a:off x="2362200" y="698501"/>
              <a:ext cx="749300" cy="693738"/>
              <a:chOff x="1488" y="672"/>
              <a:chExt cx="472" cy="437"/>
            </a:xfrm>
          </p:grpSpPr>
          <p:sp>
            <p:nvSpPr>
              <p:cNvPr id="24605" name="Line 7"/>
              <p:cNvSpPr>
                <a:spLocks noChangeShapeType="1"/>
              </p:cNvSpPr>
              <p:nvPr/>
            </p:nvSpPr>
            <p:spPr bwMode="auto">
              <a:xfrm flipV="1">
                <a:off x="1488" y="672"/>
                <a:ext cx="240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606" name="Line 8"/>
              <p:cNvSpPr>
                <a:spLocks noChangeShapeType="1"/>
              </p:cNvSpPr>
              <p:nvPr/>
            </p:nvSpPr>
            <p:spPr bwMode="auto">
              <a:xfrm flipH="1" flipV="1">
                <a:off x="1720" y="677"/>
                <a:ext cx="240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24587" name="Group 27"/>
            <p:cNvGrpSpPr>
              <a:grpSpLocks/>
            </p:cNvGrpSpPr>
            <p:nvPr/>
          </p:nvGrpSpPr>
          <p:grpSpPr bwMode="auto">
            <a:xfrm>
              <a:off x="3187700" y="1765300"/>
              <a:ext cx="469900" cy="457200"/>
              <a:chOff x="2008" y="1344"/>
              <a:chExt cx="296" cy="288"/>
            </a:xfrm>
          </p:grpSpPr>
          <p:sp>
            <p:nvSpPr>
              <p:cNvPr id="24603" name="Line 9"/>
              <p:cNvSpPr>
                <a:spLocks noChangeShapeType="1"/>
              </p:cNvSpPr>
              <p:nvPr/>
            </p:nvSpPr>
            <p:spPr bwMode="auto">
              <a:xfrm>
                <a:off x="2008" y="1344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604" name="Line 10"/>
              <p:cNvSpPr>
                <a:spLocks noChangeShapeType="1"/>
              </p:cNvSpPr>
              <p:nvPr/>
            </p:nvSpPr>
            <p:spPr bwMode="auto">
              <a:xfrm flipV="1">
                <a:off x="2016" y="1488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24588" name="Group 21"/>
            <p:cNvGrpSpPr>
              <a:grpSpLocks/>
            </p:cNvGrpSpPr>
            <p:nvPr/>
          </p:nvGrpSpPr>
          <p:grpSpPr bwMode="auto">
            <a:xfrm flipV="1">
              <a:off x="2362200" y="2443161"/>
              <a:ext cx="749300" cy="693738"/>
              <a:chOff x="1488" y="672"/>
              <a:chExt cx="472" cy="437"/>
            </a:xfrm>
          </p:grpSpPr>
          <p:sp>
            <p:nvSpPr>
              <p:cNvPr id="24601" name="Line 22"/>
              <p:cNvSpPr>
                <a:spLocks noChangeShapeType="1"/>
              </p:cNvSpPr>
              <p:nvPr/>
            </p:nvSpPr>
            <p:spPr bwMode="auto">
              <a:xfrm flipV="1">
                <a:off x="1488" y="672"/>
                <a:ext cx="240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602" name="Line 23"/>
              <p:cNvSpPr>
                <a:spLocks noChangeShapeType="1"/>
              </p:cNvSpPr>
              <p:nvPr/>
            </p:nvSpPr>
            <p:spPr bwMode="auto">
              <a:xfrm flipH="1" flipV="1">
                <a:off x="1720" y="677"/>
                <a:ext cx="240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24589" name="Group 24"/>
            <p:cNvGrpSpPr>
              <a:grpSpLocks/>
            </p:cNvGrpSpPr>
            <p:nvPr/>
          </p:nvGrpSpPr>
          <p:grpSpPr bwMode="auto">
            <a:xfrm flipV="1">
              <a:off x="1524000" y="1295400"/>
              <a:ext cx="762000" cy="457200"/>
              <a:chOff x="864" y="2544"/>
              <a:chExt cx="384" cy="816"/>
            </a:xfrm>
          </p:grpSpPr>
          <p:sp>
            <p:nvSpPr>
              <p:cNvPr id="24599" name="Line 25"/>
              <p:cNvSpPr>
                <a:spLocks noChangeShapeType="1"/>
              </p:cNvSpPr>
              <p:nvPr/>
            </p:nvSpPr>
            <p:spPr bwMode="auto">
              <a:xfrm flipH="1" flipV="1">
                <a:off x="864" y="2976"/>
                <a:ext cx="336" cy="38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600" name="Line 26"/>
              <p:cNvSpPr>
                <a:spLocks noChangeShapeType="1"/>
              </p:cNvSpPr>
              <p:nvPr/>
            </p:nvSpPr>
            <p:spPr bwMode="auto">
              <a:xfrm flipH="1">
                <a:off x="864" y="2544"/>
                <a:ext cx="384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24590" name="Group 28"/>
            <p:cNvGrpSpPr>
              <a:grpSpLocks/>
            </p:cNvGrpSpPr>
            <p:nvPr/>
          </p:nvGrpSpPr>
          <p:grpSpPr bwMode="auto">
            <a:xfrm flipH="1">
              <a:off x="1143000" y="2603500"/>
              <a:ext cx="469900" cy="457200"/>
              <a:chOff x="2008" y="1344"/>
              <a:chExt cx="296" cy="288"/>
            </a:xfrm>
          </p:grpSpPr>
          <p:sp>
            <p:nvSpPr>
              <p:cNvPr id="24597" name="Line 29"/>
              <p:cNvSpPr>
                <a:spLocks noChangeShapeType="1"/>
              </p:cNvSpPr>
              <p:nvPr/>
            </p:nvSpPr>
            <p:spPr bwMode="auto">
              <a:xfrm>
                <a:off x="2008" y="1344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598" name="Line 30"/>
              <p:cNvSpPr>
                <a:spLocks noChangeShapeType="1"/>
              </p:cNvSpPr>
              <p:nvPr/>
            </p:nvSpPr>
            <p:spPr bwMode="auto">
              <a:xfrm flipV="1">
                <a:off x="2016" y="1488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24591" name="Group 39"/>
            <p:cNvGrpSpPr>
              <a:grpSpLocks/>
            </p:cNvGrpSpPr>
            <p:nvPr/>
          </p:nvGrpSpPr>
          <p:grpSpPr bwMode="auto">
            <a:xfrm rot="16200000" flipH="1">
              <a:off x="3422650" y="2368550"/>
              <a:ext cx="469900" cy="457200"/>
              <a:chOff x="2008" y="1344"/>
              <a:chExt cx="296" cy="288"/>
            </a:xfrm>
          </p:grpSpPr>
          <p:sp>
            <p:nvSpPr>
              <p:cNvPr id="24595" name="Line 40"/>
              <p:cNvSpPr>
                <a:spLocks noChangeShapeType="1"/>
              </p:cNvSpPr>
              <p:nvPr/>
            </p:nvSpPr>
            <p:spPr bwMode="auto">
              <a:xfrm>
                <a:off x="2008" y="1344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596" name="Line 41"/>
              <p:cNvSpPr>
                <a:spLocks noChangeShapeType="1"/>
              </p:cNvSpPr>
              <p:nvPr/>
            </p:nvSpPr>
            <p:spPr bwMode="auto">
              <a:xfrm flipV="1">
                <a:off x="2016" y="1488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24592" name="Group 42"/>
            <p:cNvGrpSpPr>
              <a:grpSpLocks/>
            </p:cNvGrpSpPr>
            <p:nvPr/>
          </p:nvGrpSpPr>
          <p:grpSpPr bwMode="auto">
            <a:xfrm rot="16200000" flipV="1">
              <a:off x="1974850" y="311150"/>
              <a:ext cx="469900" cy="457200"/>
              <a:chOff x="2008" y="1344"/>
              <a:chExt cx="296" cy="288"/>
            </a:xfrm>
          </p:grpSpPr>
          <p:sp>
            <p:nvSpPr>
              <p:cNvPr id="24593" name="Line 43"/>
              <p:cNvSpPr>
                <a:spLocks noChangeShapeType="1"/>
              </p:cNvSpPr>
              <p:nvPr/>
            </p:nvSpPr>
            <p:spPr bwMode="auto">
              <a:xfrm>
                <a:off x="2008" y="1344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594" name="Line 44"/>
              <p:cNvSpPr>
                <a:spLocks noChangeShapeType="1"/>
              </p:cNvSpPr>
              <p:nvPr/>
            </p:nvSpPr>
            <p:spPr bwMode="auto">
              <a:xfrm flipV="1">
                <a:off x="2016" y="1488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1524000" y="1460500"/>
              <a:ext cx="609600" cy="1295400"/>
              <a:chOff x="1371600" y="1308100"/>
              <a:chExt cx="609600" cy="1295400"/>
            </a:xfrm>
          </p:grpSpPr>
          <p:sp>
            <p:nvSpPr>
              <p:cNvPr id="39" name="Line 4"/>
              <p:cNvSpPr>
                <a:spLocks noChangeShapeType="1"/>
              </p:cNvSpPr>
              <p:nvPr/>
            </p:nvSpPr>
            <p:spPr bwMode="auto">
              <a:xfrm flipH="1" flipV="1">
                <a:off x="1371600" y="1993900"/>
                <a:ext cx="533400" cy="60960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0" name="Line 5"/>
              <p:cNvSpPr>
                <a:spLocks noChangeShapeType="1"/>
              </p:cNvSpPr>
              <p:nvPr/>
            </p:nvSpPr>
            <p:spPr bwMode="auto">
              <a:xfrm flipH="1">
                <a:off x="1371600" y="1308100"/>
                <a:ext cx="609600" cy="68580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53" name="Group 24"/>
            <p:cNvGrpSpPr>
              <a:grpSpLocks/>
            </p:cNvGrpSpPr>
            <p:nvPr/>
          </p:nvGrpSpPr>
          <p:grpSpPr bwMode="auto">
            <a:xfrm rot="1142421">
              <a:off x="2754607" y="1153987"/>
              <a:ext cx="1201751" cy="268941"/>
              <a:chOff x="560" y="2976"/>
              <a:chExt cx="670" cy="480"/>
            </a:xfrm>
          </p:grpSpPr>
          <p:sp>
            <p:nvSpPr>
              <p:cNvPr id="54" name="Line 25"/>
              <p:cNvSpPr>
                <a:spLocks noChangeShapeType="1"/>
              </p:cNvSpPr>
              <p:nvPr/>
            </p:nvSpPr>
            <p:spPr bwMode="auto">
              <a:xfrm flipV="1">
                <a:off x="560" y="2976"/>
                <a:ext cx="304" cy="48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55" name="Line 26"/>
              <p:cNvSpPr>
                <a:spLocks noChangeShapeType="1"/>
              </p:cNvSpPr>
              <p:nvPr/>
            </p:nvSpPr>
            <p:spPr bwMode="auto">
              <a:xfrm flipH="1" flipV="1">
                <a:off x="864" y="2976"/>
                <a:ext cx="366" cy="27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952499" y="3463924"/>
            <a:ext cx="2933701" cy="3095627"/>
            <a:chOff x="990600" y="3540124"/>
            <a:chExt cx="2933701" cy="3095627"/>
          </a:xfrm>
        </p:grpSpPr>
        <p:sp>
          <p:nvSpPr>
            <p:cNvPr id="24579" name="Rectangle 12"/>
            <p:cNvSpPr>
              <a:spLocks noChangeArrowheads="1"/>
            </p:cNvSpPr>
            <p:nvPr/>
          </p:nvSpPr>
          <p:spPr bwMode="auto">
            <a:xfrm>
              <a:off x="990600" y="4267200"/>
              <a:ext cx="2362200" cy="2362200"/>
            </a:xfrm>
            <a:prstGeom prst="rect">
              <a:avLst/>
            </a:prstGeom>
            <a:solidFill>
              <a:schemeClr val="accent2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22590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24580" name="Group 13"/>
            <p:cNvGrpSpPr>
              <a:grpSpLocks noChangeAspect="1"/>
            </p:cNvGrpSpPr>
            <p:nvPr/>
          </p:nvGrpSpPr>
          <p:grpSpPr bwMode="auto">
            <a:xfrm rot="16200000" flipV="1">
              <a:off x="1304914" y="4886333"/>
              <a:ext cx="1809750" cy="914375"/>
              <a:chOff x="864" y="2544"/>
              <a:chExt cx="384" cy="816"/>
            </a:xfrm>
          </p:grpSpPr>
          <p:sp>
            <p:nvSpPr>
              <p:cNvPr id="24611" name="Line 14"/>
              <p:cNvSpPr>
                <a:spLocks noChangeShapeType="1"/>
              </p:cNvSpPr>
              <p:nvPr/>
            </p:nvSpPr>
            <p:spPr bwMode="auto">
              <a:xfrm flipH="1" flipV="1">
                <a:off x="864" y="2976"/>
                <a:ext cx="336" cy="38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612" name="Line 15"/>
              <p:cNvSpPr>
                <a:spLocks noChangeShapeType="1"/>
              </p:cNvSpPr>
              <p:nvPr/>
            </p:nvSpPr>
            <p:spPr bwMode="auto">
              <a:xfrm flipH="1">
                <a:off x="864" y="2544"/>
                <a:ext cx="384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24581" name="Group 37"/>
            <p:cNvGrpSpPr>
              <a:grpSpLocks noChangeAspect="1"/>
            </p:cNvGrpSpPr>
            <p:nvPr/>
          </p:nvGrpSpPr>
          <p:grpSpPr bwMode="auto">
            <a:xfrm>
              <a:off x="2044701" y="4016380"/>
              <a:ext cx="1143000" cy="1187500"/>
              <a:chOff x="1288" y="2434"/>
              <a:chExt cx="576" cy="748"/>
            </a:xfrm>
          </p:grpSpPr>
          <p:sp>
            <p:nvSpPr>
              <p:cNvPr id="24609" name="Line 16"/>
              <p:cNvSpPr>
                <a:spLocks noChangeShapeType="1"/>
              </p:cNvSpPr>
              <p:nvPr/>
            </p:nvSpPr>
            <p:spPr bwMode="auto">
              <a:xfrm flipV="1">
                <a:off x="1288" y="2434"/>
                <a:ext cx="289" cy="741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610" name="Line 17"/>
              <p:cNvSpPr>
                <a:spLocks noChangeShapeType="1"/>
              </p:cNvSpPr>
              <p:nvPr/>
            </p:nvSpPr>
            <p:spPr bwMode="auto">
              <a:xfrm flipH="1" flipV="1">
                <a:off x="1575" y="2441"/>
                <a:ext cx="289" cy="741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24582" name="Group 33"/>
            <p:cNvGrpSpPr>
              <a:grpSpLocks noChangeAspect="1"/>
            </p:cNvGrpSpPr>
            <p:nvPr/>
          </p:nvGrpSpPr>
          <p:grpSpPr bwMode="auto">
            <a:xfrm>
              <a:off x="2743201" y="4876802"/>
              <a:ext cx="1143000" cy="609625"/>
              <a:chOff x="2008" y="2976"/>
              <a:chExt cx="296" cy="288"/>
            </a:xfrm>
          </p:grpSpPr>
          <p:sp>
            <p:nvSpPr>
              <p:cNvPr id="24607" name="Line 18"/>
              <p:cNvSpPr>
                <a:spLocks noChangeShapeType="1"/>
              </p:cNvSpPr>
              <p:nvPr/>
            </p:nvSpPr>
            <p:spPr bwMode="auto">
              <a:xfrm>
                <a:off x="2008" y="2976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608" name="Line 19"/>
              <p:cNvSpPr>
                <a:spLocks noChangeShapeType="1"/>
              </p:cNvSpPr>
              <p:nvPr/>
            </p:nvSpPr>
            <p:spPr bwMode="auto">
              <a:xfrm flipV="1">
                <a:off x="2016" y="3120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2" name="Group 1"/>
            <p:cNvGrpSpPr>
              <a:grpSpLocks noChangeAspect="1"/>
            </p:cNvGrpSpPr>
            <p:nvPr/>
          </p:nvGrpSpPr>
          <p:grpSpPr>
            <a:xfrm>
              <a:off x="1219200" y="4495800"/>
              <a:ext cx="762000" cy="1619250"/>
              <a:chOff x="1371600" y="1308100"/>
              <a:chExt cx="609600" cy="1295400"/>
            </a:xfrm>
          </p:grpSpPr>
          <p:sp>
            <p:nvSpPr>
              <p:cNvPr id="24584" name="Line 4"/>
              <p:cNvSpPr>
                <a:spLocks noChangeShapeType="1"/>
              </p:cNvSpPr>
              <p:nvPr/>
            </p:nvSpPr>
            <p:spPr bwMode="auto">
              <a:xfrm flipH="1" flipV="1">
                <a:off x="1371600" y="1993900"/>
                <a:ext cx="533400" cy="60960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585" name="Line 5"/>
              <p:cNvSpPr>
                <a:spLocks noChangeShapeType="1"/>
              </p:cNvSpPr>
              <p:nvPr/>
            </p:nvSpPr>
            <p:spPr bwMode="auto">
              <a:xfrm flipH="1">
                <a:off x="1371600" y="1308100"/>
                <a:ext cx="609600" cy="68580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41" name="Group 21"/>
            <p:cNvGrpSpPr>
              <a:grpSpLocks noChangeAspect="1"/>
            </p:cNvGrpSpPr>
            <p:nvPr/>
          </p:nvGrpSpPr>
          <p:grpSpPr bwMode="auto">
            <a:xfrm flipV="1">
              <a:off x="2268140" y="5756673"/>
              <a:ext cx="954484" cy="879078"/>
              <a:chOff x="1479" y="688"/>
              <a:chExt cx="481" cy="443"/>
            </a:xfrm>
          </p:grpSpPr>
          <p:sp>
            <p:nvSpPr>
              <p:cNvPr id="42" name="Line 22"/>
              <p:cNvSpPr>
                <a:spLocks noChangeShapeType="1"/>
              </p:cNvSpPr>
              <p:nvPr/>
            </p:nvSpPr>
            <p:spPr bwMode="auto">
              <a:xfrm flipV="1">
                <a:off x="1479" y="699"/>
                <a:ext cx="240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3" name="Line 23"/>
              <p:cNvSpPr>
                <a:spLocks noChangeShapeType="1"/>
              </p:cNvSpPr>
              <p:nvPr/>
            </p:nvSpPr>
            <p:spPr bwMode="auto">
              <a:xfrm flipH="1" flipV="1">
                <a:off x="1720" y="688"/>
                <a:ext cx="240" cy="43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44" name="Group 28"/>
            <p:cNvGrpSpPr>
              <a:grpSpLocks noChangeAspect="1"/>
            </p:cNvGrpSpPr>
            <p:nvPr/>
          </p:nvGrpSpPr>
          <p:grpSpPr bwMode="auto">
            <a:xfrm flipH="1">
              <a:off x="1066801" y="5956300"/>
              <a:ext cx="587375" cy="571500"/>
              <a:chOff x="2008" y="1344"/>
              <a:chExt cx="296" cy="288"/>
            </a:xfrm>
          </p:grpSpPr>
          <p:sp>
            <p:nvSpPr>
              <p:cNvPr id="45" name="Line 29"/>
              <p:cNvSpPr>
                <a:spLocks noChangeShapeType="1"/>
              </p:cNvSpPr>
              <p:nvPr/>
            </p:nvSpPr>
            <p:spPr bwMode="auto">
              <a:xfrm>
                <a:off x="2008" y="1344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6" name="Line 30"/>
              <p:cNvSpPr>
                <a:spLocks noChangeShapeType="1"/>
              </p:cNvSpPr>
              <p:nvPr/>
            </p:nvSpPr>
            <p:spPr bwMode="auto">
              <a:xfrm flipV="1">
                <a:off x="2016" y="1488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47" name="Group 39"/>
            <p:cNvGrpSpPr>
              <a:grpSpLocks noChangeAspect="1"/>
            </p:cNvGrpSpPr>
            <p:nvPr/>
          </p:nvGrpSpPr>
          <p:grpSpPr bwMode="auto">
            <a:xfrm rot="16200000" flipH="1">
              <a:off x="3344863" y="5605462"/>
              <a:ext cx="587375" cy="571500"/>
              <a:chOff x="2008" y="1344"/>
              <a:chExt cx="296" cy="288"/>
            </a:xfrm>
          </p:grpSpPr>
          <p:sp>
            <p:nvSpPr>
              <p:cNvPr id="48" name="Line 40"/>
              <p:cNvSpPr>
                <a:spLocks noChangeShapeType="1"/>
              </p:cNvSpPr>
              <p:nvPr/>
            </p:nvSpPr>
            <p:spPr bwMode="auto">
              <a:xfrm>
                <a:off x="2008" y="1344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9" name="Line 41"/>
              <p:cNvSpPr>
                <a:spLocks noChangeShapeType="1"/>
              </p:cNvSpPr>
              <p:nvPr/>
            </p:nvSpPr>
            <p:spPr bwMode="auto">
              <a:xfrm flipV="1">
                <a:off x="2016" y="1488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50" name="Group 42"/>
            <p:cNvGrpSpPr>
              <a:grpSpLocks noChangeAspect="1"/>
            </p:cNvGrpSpPr>
            <p:nvPr/>
          </p:nvGrpSpPr>
          <p:grpSpPr bwMode="auto">
            <a:xfrm rot="16200000" flipV="1">
              <a:off x="1897063" y="3548062"/>
              <a:ext cx="587375" cy="571500"/>
              <a:chOff x="2008" y="1344"/>
              <a:chExt cx="296" cy="288"/>
            </a:xfrm>
          </p:grpSpPr>
          <p:sp>
            <p:nvSpPr>
              <p:cNvPr id="51" name="Line 43"/>
              <p:cNvSpPr>
                <a:spLocks noChangeShapeType="1"/>
              </p:cNvSpPr>
              <p:nvPr/>
            </p:nvSpPr>
            <p:spPr bwMode="auto">
              <a:xfrm>
                <a:off x="2008" y="1344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52" name="Line 44"/>
              <p:cNvSpPr>
                <a:spLocks noChangeShapeType="1"/>
              </p:cNvSpPr>
              <p:nvPr/>
            </p:nvSpPr>
            <p:spPr bwMode="auto">
              <a:xfrm flipV="1">
                <a:off x="2016" y="1488"/>
                <a:ext cx="288" cy="14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56" name="Group 24"/>
            <p:cNvGrpSpPr>
              <a:grpSpLocks/>
            </p:cNvGrpSpPr>
            <p:nvPr/>
          </p:nvGrpSpPr>
          <p:grpSpPr bwMode="auto">
            <a:xfrm>
              <a:off x="2601794" y="3657449"/>
              <a:ext cx="1056465" cy="305360"/>
              <a:chOff x="560" y="2911"/>
              <a:chExt cx="589" cy="545"/>
            </a:xfrm>
          </p:grpSpPr>
          <p:sp>
            <p:nvSpPr>
              <p:cNvPr id="57" name="Line 25"/>
              <p:cNvSpPr>
                <a:spLocks noChangeShapeType="1"/>
              </p:cNvSpPr>
              <p:nvPr/>
            </p:nvSpPr>
            <p:spPr bwMode="auto">
              <a:xfrm flipV="1">
                <a:off x="560" y="2976"/>
                <a:ext cx="304" cy="48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58" name="Line 26"/>
              <p:cNvSpPr>
                <a:spLocks noChangeShapeType="1"/>
              </p:cNvSpPr>
              <p:nvPr/>
            </p:nvSpPr>
            <p:spPr bwMode="auto">
              <a:xfrm flipH="1">
                <a:off x="864" y="2911"/>
                <a:ext cx="285" cy="65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4648200" y="381000"/>
            <a:ext cx="373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libri"/>
                <a:cs typeface="Calibri"/>
              </a:rPr>
              <a:t>How to Change Pressure</a:t>
            </a:r>
            <a:endParaRPr lang="en-US" sz="4400" dirty="0">
              <a:latin typeface="Calibri"/>
              <a:cs typeface="Calibri"/>
            </a:endParaRPr>
          </a:p>
        </p:txBody>
      </p:sp>
      <p:sp>
        <p:nvSpPr>
          <p:cNvPr id="62" name="Text Box 21"/>
          <p:cNvSpPr txBox="1">
            <a:spLocks noChangeArrowheads="1"/>
          </p:cNvSpPr>
          <p:nvPr/>
        </p:nvSpPr>
        <p:spPr bwMode="auto">
          <a:xfrm>
            <a:off x="1998127" y="33868"/>
            <a:ext cx="222673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Lower Pressure</a:t>
            </a:r>
            <a:endParaRPr lang="en-US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63" name="Text Box 21"/>
          <p:cNvSpPr txBox="1">
            <a:spLocks noChangeArrowheads="1"/>
          </p:cNvSpPr>
          <p:nvPr/>
        </p:nvSpPr>
        <p:spPr bwMode="auto">
          <a:xfrm>
            <a:off x="1066800" y="6161555"/>
            <a:ext cx="222673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Higher Pressure</a:t>
            </a:r>
            <a:endParaRPr lang="en-US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Calibri"/>
              <a:cs typeface="Calibri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35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41"/>
    </mc:Choice>
    <mc:Fallback xmlns="">
      <p:transition xmlns:p14="http://schemas.microsoft.com/office/powerpoint/2010/main" spd="slow" advTm="256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04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z="4000" b="1" dirty="0">
                <a:ea typeface="ＭＳ Ｐゴシック" charset="0"/>
              </a:rPr>
              <a:t>To </a:t>
            </a:r>
            <a:r>
              <a:rPr lang="en-US" altLang="ja-JP" sz="4000" b="1" dirty="0" smtClean="0">
                <a:ea typeface="ＭＳ Ｐゴシック" charset="0"/>
              </a:rPr>
              <a:t>Summarize</a:t>
            </a:r>
            <a:endParaRPr lang="en-US" sz="4000" b="1" dirty="0">
              <a:ea typeface="ＭＳ Ｐゴシック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81200"/>
            <a:ext cx="7848600" cy="4114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ja-JP" b="1" dirty="0" smtClean="0">
                <a:ea typeface="ＭＳ Ｐゴシック" charset="0"/>
              </a:rPr>
              <a:t>Pressure …</a:t>
            </a:r>
          </a:p>
          <a:p>
            <a:pPr marL="914400" lvl="1" indent="-514350">
              <a:lnSpc>
                <a:spcPct val="120000"/>
              </a:lnSpc>
              <a:buFont typeface="+mj-lt"/>
              <a:buAutoNum type="arabicParenR"/>
            </a:pPr>
            <a:r>
              <a:rPr lang="en-US" sz="3200" b="1" dirty="0" smtClean="0">
                <a:solidFill>
                  <a:schemeClr val="tx1"/>
                </a:solidFill>
                <a:ea typeface="ＭＳ Ｐゴシック" charset="0"/>
              </a:rPr>
              <a:t>Equal in </a:t>
            </a:r>
            <a:r>
              <a:rPr lang="en-US" sz="3200" b="1" dirty="0">
                <a:solidFill>
                  <a:schemeClr val="tx1"/>
                </a:solidFill>
                <a:ea typeface="ＭＳ Ｐゴシック" charset="0"/>
              </a:rPr>
              <a:t>all directions </a:t>
            </a:r>
            <a:r>
              <a:rPr lang="en-US" sz="3200" b="1" i="1" dirty="0">
                <a:solidFill>
                  <a:schemeClr val="tx1"/>
                </a:solidFill>
                <a:ea typeface="ＭＳ Ｐゴシック" charset="0"/>
              </a:rPr>
              <a:t>at </a:t>
            </a:r>
            <a:r>
              <a:rPr lang="en-US" sz="3200" b="1" i="1" dirty="0" smtClean="0">
                <a:solidFill>
                  <a:schemeClr val="tx1"/>
                </a:solidFill>
                <a:ea typeface="ＭＳ Ｐゴシック" charset="0"/>
              </a:rPr>
              <a:t>a point</a:t>
            </a:r>
            <a:endParaRPr lang="en-US" sz="3200" i="1" dirty="0">
              <a:solidFill>
                <a:schemeClr val="tx1"/>
              </a:solidFill>
            </a:endParaRPr>
          </a:p>
          <a:p>
            <a:pPr marL="914400" lvl="1" indent="-514350">
              <a:lnSpc>
                <a:spcPct val="120000"/>
              </a:lnSpc>
              <a:buFont typeface="+mj-lt"/>
              <a:buAutoNum type="arabicParenR"/>
            </a:pPr>
            <a:r>
              <a:rPr lang="en-US" sz="3200" b="1" dirty="0" smtClean="0">
                <a:solidFill>
                  <a:schemeClr val="tx1"/>
                </a:solidFill>
                <a:ea typeface="ＭＳ Ｐゴシック" charset="0"/>
              </a:rPr>
              <a:t>Can vary from </a:t>
            </a:r>
            <a:r>
              <a:rPr lang="en-US" sz="3200" b="1" i="1" dirty="0" smtClean="0">
                <a:solidFill>
                  <a:schemeClr val="tx1"/>
                </a:solidFill>
                <a:ea typeface="ＭＳ Ｐゴシック" charset="0"/>
              </a:rPr>
              <a:t>one point to another </a:t>
            </a:r>
            <a:endParaRPr lang="en-US" sz="3200" b="1" i="1" dirty="0">
              <a:solidFill>
                <a:schemeClr val="tx1"/>
              </a:solidFill>
              <a:ea typeface="ＭＳ Ｐゴシック" charset="0"/>
            </a:endParaRPr>
          </a:p>
          <a:p>
            <a:pPr marL="914400" lvl="1" indent="-514350">
              <a:lnSpc>
                <a:spcPct val="120000"/>
              </a:lnSpc>
              <a:buFont typeface="+mj-lt"/>
              <a:buAutoNum type="arabicParenR"/>
            </a:pPr>
            <a:r>
              <a:rPr lang="en-US" altLang="ja-JP" sz="3200" b="1" dirty="0" smtClean="0">
                <a:solidFill>
                  <a:schemeClr val="tx1"/>
                </a:solidFill>
                <a:ea typeface="ＭＳ Ｐゴシック" charset="0"/>
              </a:rPr>
              <a:t>Proportional to density</a:t>
            </a:r>
          </a:p>
          <a:p>
            <a:pPr marL="914400" lvl="1" indent="-514350">
              <a:lnSpc>
                <a:spcPct val="120000"/>
              </a:lnSpc>
              <a:buFont typeface="+mj-lt"/>
              <a:buAutoNum type="arabicParenR"/>
            </a:pPr>
            <a:r>
              <a:rPr lang="en-US" altLang="ja-JP" sz="3200" b="1" dirty="0" smtClean="0">
                <a:solidFill>
                  <a:schemeClr val="tx1"/>
                </a:solidFill>
                <a:ea typeface="ＭＳ Ｐゴシック" charset="0"/>
              </a:rPr>
              <a:t>Proportional to temperature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23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75"/>
    </mc:Choice>
    <mc:Fallback xmlns="">
      <p:transition xmlns:p14="http://schemas.microsoft.com/office/powerpoint/2010/main" spd="slow" advTm="23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Ideal Gas Law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763000" cy="44958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Likely encountered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Ideal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Gas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Law </a:t>
            </a:r>
            <a:r>
              <a:rPr lang="en-US" dirty="0" smtClean="0"/>
              <a:t>in the form:</a:t>
            </a:r>
          </a:p>
          <a:p>
            <a:pPr marL="0" indent="0">
              <a:buNone/>
              <a:defRPr/>
            </a:pP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PV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</a:t>
            </a:r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=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Apple Casual" pitchFamily="-1" charset="0"/>
              </a:rPr>
              <a:t>n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RT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   </a:t>
            </a:r>
            <a:r>
              <a:rPr lang="en-US" dirty="0" smtClean="0">
                <a:solidFill>
                  <a:schemeClr val="tx1"/>
                </a:solidFill>
                <a:sym typeface="MT Symbol" charset="0"/>
              </a:rPr>
              <a:t>where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en-US" b="1" dirty="0" smtClean="0">
                <a:solidFill>
                  <a:srgbClr val="FF0000"/>
                </a:solidFill>
              </a:rPr>
              <a:t>	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is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pressure </a:t>
            </a:r>
            <a:r>
              <a:rPr lang="en-US" dirty="0"/>
              <a:t>in </a:t>
            </a:r>
            <a:r>
              <a:rPr lang="en-US" dirty="0" err="1" smtClean="0"/>
              <a:t>Pascals</a:t>
            </a:r>
            <a:endParaRPr lang="en-US" dirty="0" smtClean="0"/>
          </a:p>
          <a:p>
            <a:pPr marL="0" indent="0">
              <a:buNone/>
              <a:defRPr/>
            </a:pPr>
            <a:r>
              <a:rPr lang="en-US" b="1" dirty="0" smtClean="0">
                <a:solidFill>
                  <a:srgbClr val="FF0000"/>
                </a:solidFill>
                <a:sym typeface="MT Symbol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V</a:t>
            </a:r>
            <a:r>
              <a:rPr lang="en-US" dirty="0" smtClean="0">
                <a:sym typeface="MT Symbol" charset="0"/>
              </a:rPr>
              <a:t> </a:t>
            </a:r>
            <a:r>
              <a:rPr lang="en-US" dirty="0">
                <a:sym typeface="MT Symbol" charset="0"/>
              </a:rPr>
              <a:t>is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T Symbol" charset="0"/>
              </a:rPr>
              <a:t>volume </a:t>
            </a:r>
            <a:r>
              <a:rPr lang="en-US" dirty="0" smtClean="0">
                <a:sym typeface="MT Symbol" charset="0"/>
              </a:rPr>
              <a:t>in meter</a:t>
            </a:r>
            <a:r>
              <a:rPr lang="en-US" baseline="30000" dirty="0" smtClean="0">
                <a:sym typeface="MT Symbol" charset="0"/>
              </a:rPr>
              <a:t>3</a:t>
            </a:r>
            <a:endParaRPr lang="en-US" dirty="0"/>
          </a:p>
          <a:p>
            <a:pPr marL="0" indent="0">
              <a:buNone/>
              <a:defRPr/>
            </a:pPr>
            <a:r>
              <a:rPr lang="en-US" b="1" dirty="0">
                <a:solidFill>
                  <a:srgbClr val="FF0000"/>
                </a:solidFill>
              </a:rPr>
              <a:t>	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is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moles </a:t>
            </a:r>
            <a:r>
              <a:rPr lang="en-US" dirty="0"/>
              <a:t>of </a:t>
            </a:r>
            <a:r>
              <a:rPr lang="en-US" dirty="0" smtClean="0"/>
              <a:t>substance</a:t>
            </a: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  <a:ea typeface="Apple Casual" pitchFamily="-1" charset="0"/>
              </a:rPr>
              <a:t>	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Apple Casual" pitchFamily="-1" charset="0"/>
              </a:rPr>
              <a:t>R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 </a:t>
            </a:r>
            <a:r>
              <a:rPr lang="en-US" dirty="0" smtClean="0">
                <a:sym typeface="MT Symbol" charset="0"/>
              </a:rPr>
              <a:t>is universal gas </a:t>
            </a:r>
            <a:r>
              <a:rPr lang="en-US" dirty="0">
                <a:sym typeface="MT Symbol" charset="0"/>
              </a:rPr>
              <a:t>constant (</a:t>
            </a:r>
            <a:r>
              <a:rPr lang="en-US" dirty="0" smtClean="0">
                <a:sym typeface="MT Symbol" charset="0"/>
              </a:rPr>
              <a:t>8.314 </a:t>
            </a:r>
            <a:r>
              <a:rPr lang="en-US" dirty="0">
                <a:sym typeface="MT Symbol" charset="0"/>
              </a:rPr>
              <a:t>J </a:t>
            </a:r>
            <a:r>
              <a:rPr lang="en-US" dirty="0" smtClean="0">
                <a:sym typeface="MT Symbol" charset="0"/>
              </a:rPr>
              <a:t>mol</a:t>
            </a:r>
            <a:r>
              <a:rPr lang="en-US" baseline="30000" dirty="0">
                <a:sym typeface="MT Symbol" charset="0"/>
              </a:rPr>
              <a:t>-1</a:t>
            </a:r>
            <a:r>
              <a:rPr lang="en-US" dirty="0">
                <a:sym typeface="MT Symbol" charset="0"/>
              </a:rPr>
              <a:t> K</a:t>
            </a:r>
            <a:r>
              <a:rPr lang="en-US" baseline="30000" dirty="0">
                <a:sym typeface="MT Symbol" charset="0"/>
              </a:rPr>
              <a:t>-</a:t>
            </a:r>
            <a:r>
              <a:rPr lang="en-US" baseline="30000" dirty="0" smtClean="0">
                <a:sym typeface="MT Symbol" charset="0"/>
              </a:rPr>
              <a:t>1</a:t>
            </a:r>
            <a:r>
              <a:rPr lang="en-US" dirty="0" smtClean="0">
                <a:sym typeface="MT Symbol" charset="0"/>
              </a:rPr>
              <a:t>)</a:t>
            </a:r>
            <a:endParaRPr lang="en-US" baseline="30000" dirty="0">
              <a:sym typeface="MT Symbol" charset="0"/>
            </a:endParaRPr>
          </a:p>
          <a:p>
            <a:pPr marL="0" indent="0">
              <a:buNone/>
              <a:defRPr/>
            </a:pPr>
            <a:r>
              <a:rPr lang="en-US" b="1" dirty="0">
                <a:solidFill>
                  <a:srgbClr val="FF0000"/>
                </a:solidFill>
                <a:sym typeface="MT Symbol" charset="0"/>
              </a:rPr>
              <a:t>	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T</a:t>
            </a:r>
            <a:r>
              <a:rPr lang="en-US" dirty="0">
                <a:solidFill>
                  <a:srgbClr val="FF0000"/>
                </a:solidFill>
                <a:sym typeface="MT Symbol" charset="0"/>
              </a:rPr>
              <a:t> </a:t>
            </a:r>
            <a:r>
              <a:rPr lang="en-US" dirty="0">
                <a:sym typeface="MT Symbol" charset="0"/>
              </a:rPr>
              <a:t>is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T Symbol" charset="0"/>
              </a:rPr>
              <a:t>absolute temperature </a:t>
            </a:r>
            <a:r>
              <a:rPr lang="en-US" dirty="0">
                <a:sym typeface="MT Symbol" charset="0"/>
              </a:rPr>
              <a:t>in Kelvin </a:t>
            </a:r>
            <a:r>
              <a:rPr lang="en-US" dirty="0" smtClean="0">
                <a:sym typeface="MT Symbol" charset="0"/>
              </a:rPr>
              <a:t>(K)</a:t>
            </a:r>
            <a:endParaRPr lang="en-US" dirty="0">
              <a:sym typeface="MT Symbol" charset="0"/>
            </a:endParaRPr>
          </a:p>
          <a:p>
            <a:pPr marL="0" indent="0">
              <a:buNone/>
              <a:defRPr/>
            </a:pPr>
            <a:endParaRPr lang="en-US" dirty="0">
              <a:sym typeface="MT Symbol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1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65"/>
    </mc:Choice>
    <mc:Fallback xmlns="">
      <p:transition xmlns:p14="http://schemas.microsoft.com/office/powerpoint/2010/main" spd="slow" advTm="34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Ideal Gas Law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81200"/>
            <a:ext cx="8991600" cy="44958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The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Ideal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Gas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Law </a:t>
            </a:r>
            <a:r>
              <a:rPr lang="en-US" dirty="0" smtClean="0"/>
              <a:t>quantifies the relationship </a:t>
            </a:r>
            <a:r>
              <a:rPr lang="en-US" dirty="0"/>
              <a:t>between </a:t>
            </a:r>
            <a:r>
              <a:rPr lang="en-US" dirty="0" smtClean="0"/>
              <a:t>pressure</a:t>
            </a:r>
            <a:r>
              <a:rPr lang="en-US" dirty="0"/>
              <a:t>-</a:t>
            </a:r>
            <a:r>
              <a:rPr lang="en-US" dirty="0" smtClean="0"/>
              <a:t>temperature-density.</a:t>
            </a:r>
            <a:r>
              <a:rPr lang="en-US" dirty="0"/>
              <a:t>			</a:t>
            </a:r>
            <a:r>
              <a:rPr lang="en-US" dirty="0" smtClean="0"/>
              <a:t>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 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</a:t>
            </a:r>
            <a:r>
              <a:rPr lang="en-US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= 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Apple Casual" pitchFamily="-1" charset="0"/>
              </a:rPr>
              <a:t>C </a:t>
            </a:r>
            <a:r>
              <a:rPr lang="en-US" sz="2400" dirty="0"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ゴシック" pitchFamily="-1" charset="-128"/>
                <a:sym typeface="Symbol" pitchFamily="-1" charset="2"/>
              </a:rPr>
              <a:t>×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Symbol" pitchFamily="-1" charset="2"/>
              </a:rPr>
              <a:t> 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d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ゴシック" pitchFamily="-1" charset="-128"/>
                <a:sym typeface="Symbol" pitchFamily="-1" charset="2"/>
              </a:rPr>
              <a:t>×</a:t>
            </a:r>
            <a:r>
              <a:rPr lang="en-US" sz="2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ゴシック" pitchFamily="-1" charset="-128"/>
                <a:sym typeface="Symbol" pitchFamily="-1" charset="2"/>
              </a:rPr>
              <a:t>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T   </a:t>
            </a:r>
            <a:r>
              <a:rPr lang="en-US" dirty="0" smtClean="0">
                <a:solidFill>
                  <a:schemeClr val="tx1"/>
                </a:solidFill>
                <a:sym typeface="MT Symbol" charset="0"/>
              </a:rPr>
              <a:t>where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en-US" b="1" dirty="0" smtClean="0">
                <a:solidFill>
                  <a:srgbClr val="FF0000"/>
                </a:solidFill>
              </a:rPr>
              <a:t>	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is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pressure </a:t>
            </a:r>
            <a:r>
              <a:rPr lang="en-US" dirty="0"/>
              <a:t>in </a:t>
            </a:r>
            <a:r>
              <a:rPr lang="en-US" dirty="0" err="1"/>
              <a:t>millibars</a:t>
            </a:r>
            <a:r>
              <a:rPr lang="en-US" dirty="0"/>
              <a:t> (mb)</a:t>
            </a:r>
          </a:p>
          <a:p>
            <a:pPr marL="0" indent="0">
              <a:buNone/>
              <a:defRPr/>
            </a:pPr>
            <a:r>
              <a:rPr lang="en-US" b="1" dirty="0" smtClean="0">
                <a:solidFill>
                  <a:srgbClr val="FF0000"/>
                </a:solidFill>
                <a:sym typeface="MT Symbol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d</a:t>
            </a:r>
            <a:r>
              <a:rPr lang="en-US" dirty="0" smtClean="0">
                <a:sym typeface="MT Symbol" charset="0"/>
              </a:rPr>
              <a:t> </a:t>
            </a:r>
            <a:r>
              <a:rPr lang="en-US" dirty="0">
                <a:sym typeface="MT Symbol" charset="0"/>
              </a:rPr>
              <a:t>is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T Symbol" charset="0"/>
              </a:rPr>
              <a:t>density </a:t>
            </a:r>
            <a:r>
              <a:rPr lang="en-US" dirty="0">
                <a:sym typeface="MT Symbol" charset="0"/>
              </a:rPr>
              <a:t>in kilograms/meter</a:t>
            </a:r>
            <a:r>
              <a:rPr lang="en-US" baseline="30000" dirty="0">
                <a:sym typeface="MT Symbol" charset="0"/>
              </a:rPr>
              <a:t>3 </a:t>
            </a:r>
            <a:r>
              <a:rPr lang="en-US" dirty="0">
                <a:sym typeface="MT Symbol" charset="0"/>
              </a:rPr>
              <a:t>(</a:t>
            </a:r>
            <a:r>
              <a:rPr lang="en-US" dirty="0" smtClean="0">
                <a:sym typeface="MT Symbol" charset="0"/>
              </a:rPr>
              <a:t>kg m</a:t>
            </a:r>
            <a:r>
              <a:rPr lang="en-US" baseline="30000" dirty="0" smtClean="0">
                <a:sym typeface="MT Symbol" charset="0"/>
              </a:rPr>
              <a:t>-3</a:t>
            </a:r>
            <a:r>
              <a:rPr lang="en-US" dirty="0" smtClean="0">
                <a:sym typeface="MT Symbol" charset="0"/>
              </a:rPr>
              <a:t>)</a:t>
            </a:r>
            <a:r>
              <a:rPr lang="en-US" baseline="30000" dirty="0" smtClean="0">
                <a:sym typeface="MT Symbol" charset="0"/>
              </a:rPr>
              <a:t> </a:t>
            </a:r>
            <a:endParaRPr lang="en-US" baseline="30000" dirty="0">
              <a:sym typeface="MT Symbol" charset="0"/>
            </a:endParaRPr>
          </a:p>
          <a:p>
            <a:pPr marL="0" indent="0">
              <a:buNone/>
              <a:defRPr/>
            </a:pPr>
            <a:r>
              <a:rPr lang="en-US" b="1" dirty="0" smtClean="0">
                <a:solidFill>
                  <a:srgbClr val="FF0000"/>
                </a:solidFill>
                <a:sym typeface="MT Symbol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T</a:t>
            </a:r>
            <a:r>
              <a:rPr lang="en-US" dirty="0" smtClean="0">
                <a:solidFill>
                  <a:srgbClr val="FF0000"/>
                </a:solidFill>
                <a:sym typeface="MT Symbol" charset="0"/>
              </a:rPr>
              <a:t> </a:t>
            </a:r>
            <a:r>
              <a:rPr lang="en-US" dirty="0">
                <a:sym typeface="MT Symbol" charset="0"/>
              </a:rPr>
              <a:t>is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T Symbol" charset="0"/>
              </a:rPr>
              <a:t>temperature </a:t>
            </a:r>
            <a:r>
              <a:rPr lang="en-US" dirty="0">
                <a:sym typeface="MT Symbol" charset="0"/>
              </a:rPr>
              <a:t>in Kelvin (K)</a:t>
            </a: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  <a:ea typeface="Apple Casual" pitchFamily="-1" charset="0"/>
              </a:rPr>
              <a:t>	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Apple Casual" pitchFamily="-1" charset="0"/>
              </a:rPr>
              <a:t>C</a:t>
            </a:r>
            <a:r>
              <a:rPr lang="en-US" dirty="0">
                <a:sym typeface="MT Symbol" charset="0"/>
              </a:rPr>
              <a:t> </a:t>
            </a:r>
            <a:r>
              <a:rPr lang="en-US" dirty="0" smtClean="0">
                <a:sym typeface="MT Symbol" charset="0"/>
              </a:rPr>
              <a:t>is a 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specific gas constant</a:t>
            </a:r>
            <a:r>
              <a:rPr lang="en-US" dirty="0" smtClean="0">
                <a:sym typeface="MT Symbol" charset="0"/>
              </a:rPr>
              <a:t> </a:t>
            </a:r>
            <a:r>
              <a:rPr lang="en-US" dirty="0" smtClean="0"/>
              <a:t>(2.87 </a:t>
            </a:r>
            <a:r>
              <a:rPr lang="en-US" dirty="0" err="1" smtClean="0"/>
              <a:t>mb</a:t>
            </a:r>
            <a:r>
              <a:rPr lang="en-US" dirty="0" smtClean="0"/>
              <a:t> </a:t>
            </a:r>
            <a:r>
              <a:rPr lang="en-US" dirty="0" smtClean="0">
                <a:sym typeface="MT Symbol" charset="0"/>
              </a:rPr>
              <a:t>m</a:t>
            </a:r>
            <a:r>
              <a:rPr lang="en-US" baseline="30000" dirty="0" smtClean="0">
                <a:sym typeface="MT Symbol" charset="0"/>
              </a:rPr>
              <a:t>3</a:t>
            </a:r>
            <a:r>
              <a:rPr lang="en-US" dirty="0">
                <a:sym typeface="MT Symbol" charset="0"/>
              </a:rPr>
              <a:t> </a:t>
            </a:r>
            <a:r>
              <a:rPr lang="en-US" dirty="0" smtClean="0"/>
              <a:t>kg</a:t>
            </a:r>
            <a:r>
              <a:rPr lang="en-US" baseline="30000" dirty="0" smtClean="0"/>
              <a:t>-1</a:t>
            </a:r>
            <a:r>
              <a:rPr lang="en-US" dirty="0"/>
              <a:t> </a:t>
            </a:r>
            <a:r>
              <a:rPr lang="en-US" dirty="0" smtClean="0"/>
              <a:t>K</a:t>
            </a:r>
            <a:r>
              <a:rPr lang="en-US" baseline="30000" dirty="0"/>
              <a:t>-1</a:t>
            </a:r>
            <a:r>
              <a:rPr lang="en-US" dirty="0" smtClean="0"/>
              <a:t>) </a:t>
            </a:r>
            <a:r>
              <a:rPr lang="en-US" dirty="0"/>
              <a:t>	</a:t>
            </a:r>
            <a:r>
              <a:rPr lang="en-US" i="1" dirty="0">
                <a:sym typeface="MT Symbol" charset="0"/>
              </a:rPr>
              <a:t>(Parenthetical expressions are units)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1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89"/>
    </mc:Choice>
    <mc:Fallback xmlns="">
      <p:transition xmlns:p14="http://schemas.microsoft.com/office/powerpoint/2010/main" spd="slow" advTm="27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495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ea typeface="ＭＳ Ｐゴシック" charset="0"/>
              </a:rPr>
              <a:t>Ideal Gas Law </a:t>
            </a:r>
            <a:r>
              <a:rPr lang="en-US" sz="3600" dirty="0" smtClean="0">
                <a:solidFill>
                  <a:schemeClr val="tx1"/>
                </a:solidFill>
                <a:ea typeface="ＭＳ Ｐゴシック" charset="0"/>
              </a:rPr>
              <a:t>	</a:t>
            </a:r>
          </a:p>
          <a:p>
            <a:pPr algn="ctr">
              <a:buFontTx/>
              <a:buNone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 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</a:t>
            </a:r>
            <a:r>
              <a:rPr lang="en-US" sz="3600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= 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Apple Casual" pitchFamily="-1" charset="0"/>
              </a:rPr>
              <a:t>C </a:t>
            </a:r>
            <a:r>
              <a:rPr lang="en-US" sz="2800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ゴシック" pitchFamily="-1" charset="-128"/>
                <a:sym typeface="Symbol" pitchFamily="-1" charset="2"/>
              </a:rPr>
              <a:t>×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Symbol" pitchFamily="-1" charset="2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d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ゴシック" pitchFamily="-1" charset="-128"/>
                <a:sym typeface="Symbol" pitchFamily="-1" charset="2"/>
              </a:rPr>
              <a:t>×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ゴシック" pitchFamily="-1" charset="-128"/>
                <a:sym typeface="Symbol" pitchFamily="-1" charset="2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T</a:t>
            </a:r>
            <a:endParaRPr lang="en-US" sz="3600" b="1" dirty="0" smtClean="0">
              <a:solidFill>
                <a:srgbClr val="E6001D"/>
              </a:solidFill>
              <a:effectLst>
                <a:outerShdw blurRad="38100" dist="38100" dir="2700000" algn="tl" rotWithShape="0">
                  <a:scrgbClr r="0" g="0" b="0"/>
                </a:outerShdw>
              </a:effectLst>
              <a:ea typeface="ＭＳ Ｐゴシック" charset="0"/>
              <a:sym typeface="MT Symbol" charset="0"/>
            </a:endParaRPr>
          </a:p>
          <a:p>
            <a:pPr lvl="1">
              <a:spcBef>
                <a:spcPts val="1200"/>
              </a:spcBef>
            </a:pPr>
            <a:r>
              <a:rPr lang="en-US" sz="3200" dirty="0" smtClean="0">
                <a:solidFill>
                  <a:schemeClr val="tx1"/>
                </a:solidFill>
                <a:ea typeface="ＭＳ Ｐゴシック" charset="0"/>
              </a:rPr>
              <a:t>is </a:t>
            </a:r>
            <a:r>
              <a:rPr lang="en-US" sz="3200" dirty="0">
                <a:solidFill>
                  <a:schemeClr val="tx1"/>
                </a:solidFill>
                <a:ea typeface="ＭＳ Ｐゴシック" charset="0"/>
              </a:rPr>
              <a:t>a combination of </a:t>
            </a:r>
            <a:r>
              <a:rPr lang="en-US" dirty="0">
                <a:solidFill>
                  <a:schemeClr val="tx1"/>
                </a:solidFill>
                <a:ea typeface="ＭＳ Ｐゴシック" charset="0"/>
              </a:rPr>
              <a:t>		</a:t>
            </a:r>
            <a:endParaRPr lang="en-US" dirty="0" smtClean="0">
              <a:solidFill>
                <a:schemeClr val="tx1"/>
              </a:solidFill>
              <a:ea typeface="ＭＳ Ｐゴシック" charset="0"/>
            </a:endParaRPr>
          </a:p>
          <a:p>
            <a:pPr lvl="1">
              <a:spcBef>
                <a:spcPts val="600"/>
              </a:spcBef>
            </a:pPr>
            <a:r>
              <a:rPr lang="en-US" sz="3200" dirty="0" smtClean="0">
                <a:solidFill>
                  <a:schemeClr val="tx1"/>
                </a:solidFill>
                <a:ea typeface="ＭＳ Ｐゴシック" charset="0"/>
              </a:rPr>
              <a:t>Boyle’s </a:t>
            </a:r>
            <a:r>
              <a:rPr lang="en-US" sz="3200" dirty="0">
                <a:solidFill>
                  <a:schemeClr val="tx1"/>
                </a:solidFill>
                <a:ea typeface="ＭＳ Ｐゴシック" charset="0"/>
              </a:rPr>
              <a:t>Law and Charles</a:t>
            </a:r>
            <a:r>
              <a:rPr lang="en-US" sz="3200" dirty="0" smtClean="0">
                <a:solidFill>
                  <a:schemeClr val="tx1"/>
                </a:solidFill>
                <a:ea typeface="ＭＳ Ｐゴシック" charset="0"/>
              </a:rPr>
              <a:t>’ </a:t>
            </a:r>
            <a:r>
              <a:rPr lang="en-US" sz="3200" dirty="0">
                <a:solidFill>
                  <a:schemeClr val="tx1"/>
                </a:solidFill>
                <a:ea typeface="ＭＳ Ｐゴシック" charset="0"/>
              </a:rPr>
              <a:t>Law</a:t>
            </a:r>
          </a:p>
          <a:p>
            <a:pPr lvl="1">
              <a:spcBef>
                <a:spcPts val="0"/>
              </a:spcBef>
            </a:pP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 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Wingdings" charset="2"/>
              </a:rPr>
              <a:t>∝ 1/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MT Symbol" charset="0"/>
              </a:rPr>
              <a:t>V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sym typeface="MT Symbol" charset="0"/>
              </a:rPr>
              <a:t>	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MT Symbol" charset="0"/>
              </a:rPr>
              <a:t>	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Wingdings" charset="2"/>
              </a:rPr>
              <a:t>T ∝ V</a:t>
            </a:r>
            <a:endParaRPr lang="en-US" sz="3200" b="1" dirty="0" smtClean="0">
              <a:effectLst>
                <a:outerShdw blurRad="38100" dist="38100" dir="2700000" algn="tl">
                  <a:srgbClr val="000000"/>
                </a:outerShdw>
              </a:effectLst>
              <a:sym typeface="Wingdings" charset="2"/>
            </a:endParaRPr>
          </a:p>
          <a:p>
            <a:pPr lvl="1">
              <a:lnSpc>
                <a:spcPts val="3000"/>
              </a:lnSpc>
              <a:spcBef>
                <a:spcPts val="0"/>
              </a:spcBef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sym typeface="Wingdings" charset="2"/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Wingdings" charset="2"/>
              </a:rPr>
              <a:t>   if T constant	 if P constant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sym typeface="Wingdings" charset="2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5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11"/>
    </mc:Choice>
    <mc:Fallback xmlns="">
      <p:transition xmlns:p14="http://schemas.microsoft.com/office/powerpoint/2010/main" spd="slow" advTm="11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>
                <a:ea typeface="ＭＳ Ｐゴシック" charset="0"/>
              </a:rPr>
              <a:t>Ideal Gas Law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			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= 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Apple Casual" pitchFamily="-1" charset="0"/>
              </a:rPr>
              <a:t>R </a:t>
            </a:r>
            <a:r>
              <a:rPr lang="en-US" sz="2400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ゴシック" pitchFamily="-1" charset="-128"/>
                <a:sym typeface="Symbol" pitchFamily="-1" charset="2"/>
              </a:rPr>
              <a:t>×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Symbol" pitchFamily="-1" charset="2"/>
              </a:rPr>
              <a:t>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d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ゴシック" pitchFamily="-1" charset="-128"/>
                <a:sym typeface="Symbol" pitchFamily="-1" charset="2"/>
              </a:rPr>
              <a:t>×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ゴシック" pitchFamily="-1" charset="-128"/>
                <a:sym typeface="Symbol" pitchFamily="-1" charset="2"/>
              </a:rPr>
              <a:t>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T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sym typeface="MT Symbol" charset="0"/>
              </a:rPr>
              <a:t> (kept constant)</a:t>
            </a:r>
            <a:endParaRPr lang="en-US" dirty="0" smtClean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	At constant T, Gas Law reduces to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☞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 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proportional to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sym typeface="Wingdings" pitchFamily="-1" charset="2"/>
            </a:endParaRPr>
          </a:p>
          <a:p>
            <a:pPr algn="ctr">
              <a:lnSpc>
                <a:spcPct val="90000"/>
              </a:lnSpc>
              <a:buFont typeface="Wingdings" pitchFamily="-1" charset="2"/>
              <a:buNone/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hlinkClick r:id="rId7"/>
              </a:rPr>
              <a:t> 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itchFamily="-1" charset="2"/>
              <a:buNone/>
              <a:defRPr/>
            </a:pPr>
            <a:r>
              <a:rPr lang="en-US" b="1" dirty="0" smtClean="0">
                <a:effectLst>
                  <a:outerShdw blurRad="38100" dist="38100" dir="2700000" algn="tl">
                    <a:schemeClr val="tx1"/>
                  </a:outerShdw>
                </a:effectLst>
                <a:hlinkClick r:id="rId8"/>
              </a:rPr>
              <a:t>Boyle's Law (1662)</a:t>
            </a:r>
            <a:r>
              <a:rPr lang="en-US" b="1" dirty="0" smtClean="0">
                <a:effectLst>
                  <a:outerShdw blurRad="38100" dist="38100" dir="2700000" algn="tl">
                    <a:schemeClr val="tx1"/>
                  </a:outerShdw>
                </a:effectLst>
              </a:rPr>
              <a:t>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gases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expand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Pressure decreases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en-US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76200" y="42333"/>
            <a:ext cx="1634067" cy="1845713"/>
            <a:chOff x="6781800" y="2362200"/>
            <a:chExt cx="1958817" cy="230714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81800" y="2362200"/>
              <a:ext cx="1958817" cy="230293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873144" y="4246149"/>
              <a:ext cx="1735532" cy="42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alibri"/>
                  <a:cs typeface="Calibri"/>
                  <a:hlinkClick r:id="rId10"/>
                </a:rPr>
                <a:t>Robert Boyle</a:t>
              </a:r>
              <a:endParaRPr lang="en-US" sz="16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4" name="BoylesLaw480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05400" y="3289300"/>
            <a:ext cx="3543300" cy="273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65896" y="6321623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Calibri"/>
                <a:cs typeface="Calibri"/>
                <a:hlinkClick r:id="rId12"/>
              </a:rPr>
              <a:t>https://www.grc.nasa.gov/</a:t>
            </a:r>
            <a:endParaRPr lang="en-US" sz="1400" dirty="0">
              <a:latin typeface="Calibri"/>
              <a:cs typeface="Calibri"/>
            </a:endParaRP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6"/>
    </mc:Choice>
    <mc:Fallback xmlns="">
      <p:transition xmlns:p14="http://schemas.microsoft.com/office/powerpoint/2010/main" spd="slow" advTm="166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  <p14:playEvt time="2690" objId="4"/>
        <p14:playEvt time="5330" objId="4"/>
        <p14:playEvt time="10497" objId="4"/>
        <p14:playEvt time="13156" objId="4"/>
        <p14:playEvt time="15805" objId="4"/>
        <p14:stopEvt time="16636" objId="4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>
                <a:ea typeface="ＭＳ Ｐゴシック" charset="0"/>
              </a:rPr>
              <a:t>Ideal Gas Law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924800" cy="44196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</a:rPr>
              <a:t>P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sym typeface="MT Symbol" charset="0"/>
              </a:rPr>
              <a:t> (kept constant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sym typeface="MT Symbol" charset="0"/>
              </a:rPr>
              <a:t>)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</a:rPr>
              <a:t> </a:t>
            </a:r>
            <a:r>
              <a:rPr lang="en-US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</a:rPr>
              <a:t>=</a:t>
            </a:r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</a:rPr>
              <a:t> 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</a:rPr>
              <a:t>C</a:t>
            </a:r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</a:rPr>
              <a:t> </a:t>
            </a:r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sym typeface="Symbol" charset="2"/>
              </a:rPr>
              <a:t>×</a:t>
            </a:r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sym typeface="MT Symbol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sym typeface="MT Symbol" charset="0"/>
              </a:rPr>
              <a:t>d</a:t>
            </a:r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sym typeface="MT Symbol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sym typeface="Symbol" charset="2"/>
              </a:rPr>
              <a:t>×</a:t>
            </a:r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sym typeface="MT Symbol" charset="0"/>
              </a:rPr>
              <a:t> 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sym typeface="MT Symbol" charset="0"/>
              </a:rPr>
              <a:t>T</a:t>
            </a:r>
            <a:endParaRPr lang="en-US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ea typeface="+mn-ea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dirty="0" smtClean="0">
                <a:solidFill>
                  <a:schemeClr val="tx1"/>
                </a:solidFill>
                <a:ea typeface="+mn-ea"/>
              </a:rPr>
              <a:t>	At constant pressure, </a:t>
            </a:r>
            <a:r>
              <a:rPr lang="en-US" dirty="0">
                <a:solidFill>
                  <a:schemeClr val="tx1"/>
                </a:solidFill>
                <a:ea typeface="+mn-ea"/>
              </a:rPr>
              <a:t>Gas Law reduces </a:t>
            </a:r>
            <a:r>
              <a:rPr lang="en-US" dirty="0" smtClean="0">
                <a:solidFill>
                  <a:schemeClr val="tx1"/>
                </a:solidFill>
                <a:ea typeface="+mn-ea"/>
              </a:rPr>
              <a:t>to</a:t>
            </a:r>
            <a:endParaRPr lang="en-US" dirty="0">
              <a:solidFill>
                <a:schemeClr val="tx1"/>
              </a:solidFill>
              <a:ea typeface="+mn-ea"/>
            </a:endParaRPr>
          </a:p>
          <a:p>
            <a:pPr>
              <a:lnSpc>
                <a:spcPct val="90000"/>
              </a:lnSpc>
              <a:buNone/>
              <a:defRPr/>
            </a:pP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	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☞</a:t>
            </a:r>
            <a:r>
              <a:rPr lang="en-US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  </a:t>
            </a:r>
            <a:r>
              <a:rPr lang="en-US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sym typeface="Wingdings" charset="2"/>
              </a:rPr>
              <a:t>T </a:t>
            </a: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proportional 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to </a:t>
            </a:r>
            <a:r>
              <a:rPr lang="en-US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T Symbol" charset="0"/>
              </a:rPr>
              <a:t>1/</a:t>
            </a:r>
            <a:r>
              <a:rPr lang="en-US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T Symbol" charset="0"/>
              </a:rPr>
              <a:t>d</a:t>
            </a:r>
            <a:endParaRPr lang="en-US" sz="2800" b="1" dirty="0" smtClean="0">
              <a:solidFill>
                <a:srgbClr val="606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sym typeface="Wingdings" charset="2"/>
              <a:hlinkClick r:id="rId8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charset="2"/>
              <a:buNone/>
              <a:defRPr/>
            </a:pPr>
            <a:endParaRPr lang="en-US" b="1" dirty="0" smtClean="0">
              <a:solidFill>
                <a:srgbClr val="606060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  <a:sym typeface="Wingdings" charset="2"/>
              <a:hlinkClick r:id="rId9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charset="2"/>
              <a:buNone/>
              <a:defRPr/>
            </a:pPr>
            <a:r>
              <a:rPr lang="en-US" b="1" dirty="0" smtClean="0">
                <a:solidFill>
                  <a:srgbClr val="606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sym typeface="Wingdings" charset="2"/>
                <a:hlinkClick r:id="rId9"/>
              </a:rPr>
              <a:t>Charles’ Law (1787)</a:t>
            </a:r>
            <a:endParaRPr lang="en-US" b="1" dirty="0" smtClean="0">
              <a:solidFill>
                <a:srgbClr val="606060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  <a:sym typeface="Wingdings" charset="2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heated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Gases expand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endParaRPr lang="en-US" b="1" dirty="0" smtClean="0">
              <a:solidFill>
                <a:srgbClr val="606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sym typeface="Wingdings" charset="2"/>
            </a:endParaRP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153058"/>
              </p:ext>
            </p:extLst>
          </p:nvPr>
        </p:nvGraphicFramePr>
        <p:xfrm>
          <a:off x="1771650" y="1992313"/>
          <a:ext cx="112713" cy="17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46" name="Equation" r:id="rId10" imgW="114498" imgH="177888" progId="Equation.DSMT4">
                  <p:embed/>
                </p:oleObj>
              </mc:Choice>
              <mc:Fallback>
                <p:oleObj name="Equation" r:id="rId10" imgW="114498" imgH="177888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1650" y="1992313"/>
                        <a:ext cx="112713" cy="176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67735" y="42334"/>
            <a:ext cx="1735667" cy="1830320"/>
            <a:chOff x="6553200" y="3581400"/>
            <a:chExt cx="2004172" cy="2286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53200" y="3581400"/>
              <a:ext cx="2004172" cy="2286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714068" y="5431944"/>
              <a:ext cx="1752600" cy="422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  <a:latin typeface="Calibri"/>
                  <a:cs typeface="Calibri"/>
                  <a:hlinkClick r:id="rId13"/>
                </a:rPr>
                <a:t>Jacques Charles</a:t>
              </a:r>
              <a:endParaRPr lang="en-US" sz="16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4" name="CharlesLaw.mov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105400" y="3352800"/>
            <a:ext cx="3644900" cy="2705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65896" y="6248400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Calibri"/>
                <a:cs typeface="Calibri"/>
                <a:hlinkClick r:id="rId15"/>
              </a:rPr>
              <a:t>https://www.grc.nasa.gov/</a:t>
            </a:r>
            <a:endParaRPr lang="en-US" sz="1400" dirty="0">
              <a:latin typeface="Calibri"/>
              <a:cs typeface="Calibri"/>
            </a:endParaRPr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79"/>
    </mc:Choice>
    <mc:Fallback xmlns="">
      <p:transition xmlns:p14="http://schemas.microsoft.com/office/powerpoint/2010/main" spd="slow" advTm="23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  <p14:playEvt time="2541" objId="4"/>
        <p14:playEvt time="5066" objId="4"/>
        <p14:playEvt time="7530" objId="4"/>
        <p14:playEvt time="9999" objId="4"/>
        <p14:playEvt time="12495" objId="4"/>
        <p14:playEvt time="14995" objId="4"/>
        <p14:playEvt time="17491" objId="4"/>
        <p14:playEvt time="19993" objId="4"/>
        <p14:playEvt time="22491" objId="4"/>
        <p14:stopEvt time="23279" objId="4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Summary 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495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ea typeface="ＭＳ Ｐゴシック" charset="0"/>
              </a:rPr>
              <a:t>Ideal Gas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</a:rPr>
              <a:t>Law quantifies relation between</a:t>
            </a:r>
            <a:endParaRPr lang="en-US" dirty="0">
              <a:solidFill>
                <a:schemeClr val="tx1"/>
              </a:solidFill>
              <a:ea typeface="ＭＳ Ｐゴシック" charset="0"/>
            </a:endParaRPr>
          </a:p>
          <a:p>
            <a:pPr marL="0" indent="0" algn="ctr">
              <a:buNone/>
            </a:pPr>
            <a:r>
              <a:rPr lang="en-US" b="1" dirty="0" smtClean="0">
                <a:ea typeface="ＭＳ Ｐゴシック" charset="0"/>
              </a:rPr>
              <a:t>Pressure-</a:t>
            </a:r>
            <a:r>
              <a:rPr lang="en-US" b="1" dirty="0">
                <a:ea typeface="ＭＳ Ｐゴシック" charset="0"/>
              </a:rPr>
              <a:t>Density</a:t>
            </a:r>
            <a:r>
              <a:rPr lang="en-US" b="1" dirty="0" smtClean="0">
                <a:ea typeface="ＭＳ Ｐゴシック" charset="0"/>
              </a:rPr>
              <a:t>-Temperature</a:t>
            </a:r>
          </a:p>
          <a:p>
            <a:pPr algn="ctr">
              <a:buFontTx/>
              <a:buNone/>
            </a:pP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P </a:t>
            </a: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= </a:t>
            </a: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C </a:t>
            </a: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ゴシック" charset="0"/>
                <a:sym typeface="Symbol" charset="0"/>
              </a:rPr>
              <a:t>×</a:t>
            </a: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  <a:sym typeface="Symbol" charset="0"/>
              </a:rPr>
              <a:t> </a:t>
            </a: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  <a:sym typeface="MT Symbol" charset="0"/>
              </a:rPr>
              <a:t>d </a:t>
            </a: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ゴシック" charset="0"/>
                <a:sym typeface="Symbol" charset="0"/>
              </a:rPr>
              <a:t>×</a:t>
            </a: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ゴシック" charset="0"/>
                <a:sym typeface="Symbol" charset="0"/>
              </a:rPr>
              <a:t> </a:t>
            </a: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  <a:sym typeface="MT Symbol" charset="0"/>
              </a:rPr>
              <a:t>T</a:t>
            </a:r>
            <a:endParaRPr lang="en-US" sz="3600" b="1" dirty="0" smtClean="0">
              <a:solidFill>
                <a:srgbClr val="E6001D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charset="0"/>
            </a:endParaRPr>
          </a:p>
          <a:p>
            <a:pPr>
              <a:buFontTx/>
              <a:buNone/>
            </a:pPr>
            <a:r>
              <a:rPr lang="en-US" b="1" dirty="0">
                <a:solidFill>
                  <a:schemeClr val="tx1"/>
                </a:solidFill>
                <a:ea typeface="ＭＳ Ｐゴシック" charset="0"/>
              </a:rPr>
              <a:t>	</a:t>
            </a:r>
            <a:r>
              <a:rPr lang="en-US" dirty="0">
                <a:solidFill>
                  <a:schemeClr val="tx1"/>
                </a:solidFill>
                <a:ea typeface="ＭＳ Ｐゴシック" charset="0"/>
              </a:rPr>
              <a:t>Fundamental relationship that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</a:rPr>
              <a:t>governs    the state of the atmosphere</a:t>
            </a:r>
          </a:p>
          <a:p>
            <a:pPr algn="ctr">
              <a:buFontTx/>
              <a:buNone/>
            </a:pP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Know </a:t>
            </a: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it</a:t>
            </a:r>
            <a:r>
              <a:rPr lang="en-US" sz="3600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.</a:t>
            </a:r>
            <a:endParaRPr lang="en-US" sz="3600" b="1" dirty="0" smtClean="0">
              <a:solidFill>
                <a:srgbClr val="E6001D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charset="0"/>
            </a:endParaRPr>
          </a:p>
          <a:p>
            <a:pPr algn="ctr">
              <a:buFontTx/>
              <a:buNone/>
            </a:pPr>
            <a:r>
              <a:rPr lang="en-US" sz="3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Understand it.</a:t>
            </a:r>
            <a:endParaRPr lang="en-US" sz="3600" b="1" dirty="0" smtClean="0">
              <a:solidFill>
                <a:srgbClr val="E6001D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72"/>
    </mc:Choice>
    <mc:Fallback xmlns="">
      <p:transition xmlns:p14="http://schemas.microsoft.com/office/powerpoint/2010/main" spd="slow" advTm="201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ends the overview of the Ideal </a:t>
            </a:r>
            <a:r>
              <a:rPr lang="en-US" dirty="0" smtClean="0"/>
              <a:t>Gas </a:t>
            </a:r>
            <a:r>
              <a:rPr lang="en-US" dirty="0"/>
              <a:t>Law.</a:t>
            </a:r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5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8"/>
    </mc:Choice>
    <mc:Fallback xmlns="">
      <p:transition xmlns:p14="http://schemas.microsoft.com/office/powerpoint/2010/main" spd="slow" advTm="5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ea typeface="ＭＳ Ｐゴシック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495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ea typeface="ＭＳ Ｐゴシック" charset="0"/>
              </a:rPr>
              <a:t>What are some of the meteorological consequences of the ideal gas law?</a:t>
            </a:r>
            <a:endParaRPr lang="en-US" sz="3600" b="1" dirty="0" smtClean="0">
              <a:solidFill>
                <a:srgbClr val="E6001D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65"/>
    </mc:Choice>
    <mc:Fallback xmlns="">
      <p:transition xmlns:p14="http://schemas.microsoft.com/office/powerpoint/2010/main" spd="slow" advTm="8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Pressure-Temperature-Density</a:t>
            </a:r>
          </a:p>
        </p:txBody>
      </p:sp>
      <p:sp>
        <p:nvSpPr>
          <p:cNvPr id="38915" name="Line 115"/>
          <p:cNvSpPr>
            <a:spLocks noChangeShapeType="1"/>
          </p:cNvSpPr>
          <p:nvPr/>
        </p:nvSpPr>
        <p:spPr bwMode="auto">
          <a:xfrm>
            <a:off x="542925" y="5501216"/>
            <a:ext cx="395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Text Box 122"/>
          <p:cNvSpPr txBox="1">
            <a:spLocks noChangeArrowheads="1"/>
          </p:cNvSpPr>
          <p:nvPr/>
        </p:nvSpPr>
        <p:spPr bwMode="auto">
          <a:xfrm>
            <a:off x="2101850" y="2243666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</a:rPr>
              <a:t>300 mb</a:t>
            </a:r>
          </a:p>
        </p:txBody>
      </p:sp>
      <p:sp>
        <p:nvSpPr>
          <p:cNvPr id="38919" name="Text Box 123"/>
          <p:cNvSpPr txBox="1">
            <a:spLocks noChangeArrowheads="1"/>
          </p:cNvSpPr>
          <p:nvPr/>
        </p:nvSpPr>
        <p:spPr bwMode="auto">
          <a:xfrm rot="-30595">
            <a:off x="2046288" y="5210704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</a:rPr>
              <a:t>1000 mb</a:t>
            </a:r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38920" name="Group 220"/>
          <p:cNvGrpSpPr>
            <a:grpSpLocks/>
          </p:cNvGrpSpPr>
          <p:nvPr/>
        </p:nvGrpSpPr>
        <p:grpSpPr bwMode="auto">
          <a:xfrm>
            <a:off x="3152775" y="2491316"/>
            <a:ext cx="869950" cy="3009900"/>
            <a:chOff x="1986" y="1392"/>
            <a:chExt cx="548" cy="2136"/>
          </a:xfrm>
        </p:grpSpPr>
        <p:sp>
          <p:nvSpPr>
            <p:cNvPr id="39003" name="Rectangle 60"/>
            <p:cNvSpPr>
              <a:spLocks noChangeArrowheads="1"/>
            </p:cNvSpPr>
            <p:nvPr/>
          </p:nvSpPr>
          <p:spPr bwMode="auto">
            <a:xfrm>
              <a:off x="1986" y="1392"/>
              <a:ext cx="548" cy="2136"/>
            </a:xfrm>
            <a:prstGeom prst="rect">
              <a:avLst/>
            </a:prstGeom>
            <a:solidFill>
              <a:srgbClr val="E7FEA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04" name="Oval 61"/>
            <p:cNvSpPr>
              <a:spLocks noChangeArrowheads="1"/>
            </p:cNvSpPr>
            <p:nvPr/>
          </p:nvSpPr>
          <p:spPr bwMode="auto">
            <a:xfrm>
              <a:off x="2086" y="1565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05" name="Oval 62"/>
            <p:cNvSpPr>
              <a:spLocks noChangeArrowheads="1"/>
            </p:cNvSpPr>
            <p:nvPr/>
          </p:nvSpPr>
          <p:spPr bwMode="auto">
            <a:xfrm>
              <a:off x="2185" y="1681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06" name="Oval 63"/>
            <p:cNvSpPr>
              <a:spLocks noChangeArrowheads="1"/>
            </p:cNvSpPr>
            <p:nvPr/>
          </p:nvSpPr>
          <p:spPr bwMode="auto">
            <a:xfrm>
              <a:off x="2285" y="179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07" name="Oval 64"/>
            <p:cNvSpPr>
              <a:spLocks noChangeArrowheads="1"/>
            </p:cNvSpPr>
            <p:nvPr/>
          </p:nvSpPr>
          <p:spPr bwMode="auto">
            <a:xfrm>
              <a:off x="2385" y="1912"/>
              <a:ext cx="49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08" name="Oval 65"/>
            <p:cNvSpPr>
              <a:spLocks noChangeArrowheads="1"/>
            </p:cNvSpPr>
            <p:nvPr/>
          </p:nvSpPr>
          <p:spPr bwMode="auto">
            <a:xfrm>
              <a:off x="2036" y="1681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09" name="Oval 66"/>
            <p:cNvSpPr>
              <a:spLocks noChangeArrowheads="1"/>
            </p:cNvSpPr>
            <p:nvPr/>
          </p:nvSpPr>
          <p:spPr bwMode="auto">
            <a:xfrm>
              <a:off x="2135" y="179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10" name="Oval 67"/>
            <p:cNvSpPr>
              <a:spLocks noChangeArrowheads="1"/>
            </p:cNvSpPr>
            <p:nvPr/>
          </p:nvSpPr>
          <p:spPr bwMode="auto">
            <a:xfrm>
              <a:off x="2235" y="1912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11" name="Oval 68"/>
            <p:cNvSpPr>
              <a:spLocks noChangeArrowheads="1"/>
            </p:cNvSpPr>
            <p:nvPr/>
          </p:nvSpPr>
          <p:spPr bwMode="auto">
            <a:xfrm>
              <a:off x="2335" y="2027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12" name="Oval 69"/>
            <p:cNvSpPr>
              <a:spLocks noChangeArrowheads="1"/>
            </p:cNvSpPr>
            <p:nvPr/>
          </p:nvSpPr>
          <p:spPr bwMode="auto">
            <a:xfrm>
              <a:off x="2434" y="2142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13" name="Oval 70"/>
            <p:cNvSpPr>
              <a:spLocks noChangeArrowheads="1"/>
            </p:cNvSpPr>
            <p:nvPr/>
          </p:nvSpPr>
          <p:spPr bwMode="auto">
            <a:xfrm>
              <a:off x="2086" y="1912"/>
              <a:ext cx="49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14" name="Oval 71"/>
            <p:cNvSpPr>
              <a:spLocks noChangeArrowheads="1"/>
            </p:cNvSpPr>
            <p:nvPr/>
          </p:nvSpPr>
          <p:spPr bwMode="auto">
            <a:xfrm>
              <a:off x="2185" y="2027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15" name="Oval 72"/>
            <p:cNvSpPr>
              <a:spLocks noChangeArrowheads="1"/>
            </p:cNvSpPr>
            <p:nvPr/>
          </p:nvSpPr>
          <p:spPr bwMode="auto">
            <a:xfrm>
              <a:off x="2285" y="2142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16" name="Oval 73"/>
            <p:cNvSpPr>
              <a:spLocks noChangeArrowheads="1"/>
            </p:cNvSpPr>
            <p:nvPr/>
          </p:nvSpPr>
          <p:spPr bwMode="auto">
            <a:xfrm>
              <a:off x="2385" y="2258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17" name="Oval 74"/>
            <p:cNvSpPr>
              <a:spLocks noChangeArrowheads="1"/>
            </p:cNvSpPr>
            <p:nvPr/>
          </p:nvSpPr>
          <p:spPr bwMode="auto">
            <a:xfrm>
              <a:off x="2036" y="2027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18" name="Oval 75"/>
            <p:cNvSpPr>
              <a:spLocks noChangeArrowheads="1"/>
            </p:cNvSpPr>
            <p:nvPr/>
          </p:nvSpPr>
          <p:spPr bwMode="auto">
            <a:xfrm>
              <a:off x="2135" y="2142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19" name="Oval 76"/>
            <p:cNvSpPr>
              <a:spLocks noChangeArrowheads="1"/>
            </p:cNvSpPr>
            <p:nvPr/>
          </p:nvSpPr>
          <p:spPr bwMode="auto">
            <a:xfrm>
              <a:off x="2235" y="2258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20" name="Oval 77"/>
            <p:cNvSpPr>
              <a:spLocks noChangeArrowheads="1"/>
            </p:cNvSpPr>
            <p:nvPr/>
          </p:nvSpPr>
          <p:spPr bwMode="auto">
            <a:xfrm>
              <a:off x="2335" y="2373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21" name="Oval 78"/>
            <p:cNvSpPr>
              <a:spLocks noChangeArrowheads="1"/>
            </p:cNvSpPr>
            <p:nvPr/>
          </p:nvSpPr>
          <p:spPr bwMode="auto">
            <a:xfrm>
              <a:off x="2434" y="2489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22" name="Oval 79"/>
            <p:cNvSpPr>
              <a:spLocks noChangeArrowheads="1"/>
            </p:cNvSpPr>
            <p:nvPr/>
          </p:nvSpPr>
          <p:spPr bwMode="auto">
            <a:xfrm>
              <a:off x="2086" y="2258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23" name="Oval 80"/>
            <p:cNvSpPr>
              <a:spLocks noChangeArrowheads="1"/>
            </p:cNvSpPr>
            <p:nvPr/>
          </p:nvSpPr>
          <p:spPr bwMode="auto">
            <a:xfrm>
              <a:off x="2185" y="2373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24" name="Oval 81"/>
            <p:cNvSpPr>
              <a:spLocks noChangeArrowheads="1"/>
            </p:cNvSpPr>
            <p:nvPr/>
          </p:nvSpPr>
          <p:spPr bwMode="auto">
            <a:xfrm>
              <a:off x="2285" y="2489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25" name="Oval 82"/>
            <p:cNvSpPr>
              <a:spLocks noChangeArrowheads="1"/>
            </p:cNvSpPr>
            <p:nvPr/>
          </p:nvSpPr>
          <p:spPr bwMode="auto">
            <a:xfrm>
              <a:off x="2385" y="2604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26" name="Oval 83"/>
            <p:cNvSpPr>
              <a:spLocks noChangeArrowheads="1"/>
            </p:cNvSpPr>
            <p:nvPr/>
          </p:nvSpPr>
          <p:spPr bwMode="auto">
            <a:xfrm>
              <a:off x="2036" y="2373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27" name="Oval 84"/>
            <p:cNvSpPr>
              <a:spLocks noChangeArrowheads="1"/>
            </p:cNvSpPr>
            <p:nvPr/>
          </p:nvSpPr>
          <p:spPr bwMode="auto">
            <a:xfrm>
              <a:off x="2135" y="2489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28" name="Oval 85"/>
            <p:cNvSpPr>
              <a:spLocks noChangeArrowheads="1"/>
            </p:cNvSpPr>
            <p:nvPr/>
          </p:nvSpPr>
          <p:spPr bwMode="auto">
            <a:xfrm>
              <a:off x="2235" y="2604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29" name="Oval 86"/>
            <p:cNvSpPr>
              <a:spLocks noChangeArrowheads="1"/>
            </p:cNvSpPr>
            <p:nvPr/>
          </p:nvSpPr>
          <p:spPr bwMode="auto">
            <a:xfrm>
              <a:off x="2335" y="2720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30" name="Oval 87"/>
            <p:cNvSpPr>
              <a:spLocks noChangeArrowheads="1"/>
            </p:cNvSpPr>
            <p:nvPr/>
          </p:nvSpPr>
          <p:spPr bwMode="auto">
            <a:xfrm>
              <a:off x="2086" y="2604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31" name="Oval 88"/>
            <p:cNvSpPr>
              <a:spLocks noChangeArrowheads="1"/>
            </p:cNvSpPr>
            <p:nvPr/>
          </p:nvSpPr>
          <p:spPr bwMode="auto">
            <a:xfrm>
              <a:off x="2185" y="2720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32" name="Oval 89"/>
            <p:cNvSpPr>
              <a:spLocks noChangeArrowheads="1"/>
            </p:cNvSpPr>
            <p:nvPr/>
          </p:nvSpPr>
          <p:spPr bwMode="auto">
            <a:xfrm>
              <a:off x="2285" y="2835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33" name="Oval 90"/>
            <p:cNvSpPr>
              <a:spLocks noChangeArrowheads="1"/>
            </p:cNvSpPr>
            <p:nvPr/>
          </p:nvSpPr>
          <p:spPr bwMode="auto">
            <a:xfrm>
              <a:off x="2385" y="2951"/>
              <a:ext cx="49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34" name="Oval 91"/>
            <p:cNvSpPr>
              <a:spLocks noChangeArrowheads="1"/>
            </p:cNvSpPr>
            <p:nvPr/>
          </p:nvSpPr>
          <p:spPr bwMode="auto">
            <a:xfrm>
              <a:off x="2036" y="2720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35" name="Oval 92"/>
            <p:cNvSpPr>
              <a:spLocks noChangeArrowheads="1"/>
            </p:cNvSpPr>
            <p:nvPr/>
          </p:nvSpPr>
          <p:spPr bwMode="auto">
            <a:xfrm>
              <a:off x="2135" y="2835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36" name="Oval 93"/>
            <p:cNvSpPr>
              <a:spLocks noChangeArrowheads="1"/>
            </p:cNvSpPr>
            <p:nvPr/>
          </p:nvSpPr>
          <p:spPr bwMode="auto">
            <a:xfrm>
              <a:off x="2235" y="2951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37" name="Oval 94"/>
            <p:cNvSpPr>
              <a:spLocks noChangeArrowheads="1"/>
            </p:cNvSpPr>
            <p:nvPr/>
          </p:nvSpPr>
          <p:spPr bwMode="auto">
            <a:xfrm>
              <a:off x="2086" y="2951"/>
              <a:ext cx="49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38" name="Oval 95"/>
            <p:cNvSpPr>
              <a:spLocks noChangeArrowheads="1"/>
            </p:cNvSpPr>
            <p:nvPr/>
          </p:nvSpPr>
          <p:spPr bwMode="auto">
            <a:xfrm>
              <a:off x="2335" y="306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39" name="Oval 96"/>
            <p:cNvSpPr>
              <a:spLocks noChangeArrowheads="1"/>
            </p:cNvSpPr>
            <p:nvPr/>
          </p:nvSpPr>
          <p:spPr bwMode="auto">
            <a:xfrm>
              <a:off x="2185" y="306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40" name="Oval 97"/>
            <p:cNvSpPr>
              <a:spLocks noChangeArrowheads="1"/>
            </p:cNvSpPr>
            <p:nvPr/>
          </p:nvSpPr>
          <p:spPr bwMode="auto">
            <a:xfrm>
              <a:off x="2036" y="306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41" name="Oval 98"/>
            <p:cNvSpPr>
              <a:spLocks noChangeArrowheads="1"/>
            </p:cNvSpPr>
            <p:nvPr/>
          </p:nvSpPr>
          <p:spPr bwMode="auto">
            <a:xfrm>
              <a:off x="2434" y="1450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42" name="Oval 99"/>
            <p:cNvSpPr>
              <a:spLocks noChangeArrowheads="1"/>
            </p:cNvSpPr>
            <p:nvPr/>
          </p:nvSpPr>
          <p:spPr bwMode="auto">
            <a:xfrm>
              <a:off x="2285" y="1450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43" name="Oval 100"/>
            <p:cNvSpPr>
              <a:spLocks noChangeArrowheads="1"/>
            </p:cNvSpPr>
            <p:nvPr/>
          </p:nvSpPr>
          <p:spPr bwMode="auto">
            <a:xfrm>
              <a:off x="2385" y="1565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44" name="Oval 101"/>
            <p:cNvSpPr>
              <a:spLocks noChangeArrowheads="1"/>
            </p:cNvSpPr>
            <p:nvPr/>
          </p:nvSpPr>
          <p:spPr bwMode="auto">
            <a:xfrm>
              <a:off x="2135" y="1450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45" name="Oval 102"/>
            <p:cNvSpPr>
              <a:spLocks noChangeArrowheads="1"/>
            </p:cNvSpPr>
            <p:nvPr/>
          </p:nvSpPr>
          <p:spPr bwMode="auto">
            <a:xfrm>
              <a:off x="2235" y="1565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46" name="Oval 103"/>
            <p:cNvSpPr>
              <a:spLocks noChangeArrowheads="1"/>
            </p:cNvSpPr>
            <p:nvPr/>
          </p:nvSpPr>
          <p:spPr bwMode="auto">
            <a:xfrm>
              <a:off x="2335" y="1681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47" name="Oval 104"/>
            <p:cNvSpPr>
              <a:spLocks noChangeArrowheads="1"/>
            </p:cNvSpPr>
            <p:nvPr/>
          </p:nvSpPr>
          <p:spPr bwMode="auto">
            <a:xfrm>
              <a:off x="2434" y="179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48" name="Oval 105"/>
            <p:cNvSpPr>
              <a:spLocks noChangeArrowheads="1"/>
            </p:cNvSpPr>
            <p:nvPr/>
          </p:nvSpPr>
          <p:spPr bwMode="auto">
            <a:xfrm>
              <a:off x="2434" y="2835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49" name="Oval 106"/>
            <p:cNvSpPr>
              <a:spLocks noChangeArrowheads="1"/>
            </p:cNvSpPr>
            <p:nvPr/>
          </p:nvSpPr>
          <p:spPr bwMode="auto">
            <a:xfrm>
              <a:off x="2285" y="3182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50" name="Oval 107"/>
            <p:cNvSpPr>
              <a:spLocks noChangeArrowheads="1"/>
            </p:cNvSpPr>
            <p:nvPr/>
          </p:nvSpPr>
          <p:spPr bwMode="auto">
            <a:xfrm>
              <a:off x="2385" y="3297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51" name="Oval 108"/>
            <p:cNvSpPr>
              <a:spLocks noChangeArrowheads="1"/>
            </p:cNvSpPr>
            <p:nvPr/>
          </p:nvSpPr>
          <p:spPr bwMode="auto">
            <a:xfrm>
              <a:off x="2135" y="3182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52" name="Oval 109"/>
            <p:cNvSpPr>
              <a:spLocks noChangeArrowheads="1"/>
            </p:cNvSpPr>
            <p:nvPr/>
          </p:nvSpPr>
          <p:spPr bwMode="auto">
            <a:xfrm>
              <a:off x="2235" y="3297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53" name="Oval 110"/>
            <p:cNvSpPr>
              <a:spLocks noChangeArrowheads="1"/>
            </p:cNvSpPr>
            <p:nvPr/>
          </p:nvSpPr>
          <p:spPr bwMode="auto">
            <a:xfrm>
              <a:off x="2335" y="3413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54" name="Oval 111"/>
            <p:cNvSpPr>
              <a:spLocks noChangeArrowheads="1"/>
            </p:cNvSpPr>
            <p:nvPr/>
          </p:nvSpPr>
          <p:spPr bwMode="auto">
            <a:xfrm>
              <a:off x="2434" y="3182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55" name="Oval 112"/>
            <p:cNvSpPr>
              <a:spLocks noChangeArrowheads="1"/>
            </p:cNvSpPr>
            <p:nvPr/>
          </p:nvSpPr>
          <p:spPr bwMode="auto">
            <a:xfrm flipH="1" flipV="1">
              <a:off x="2036" y="3413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56" name="Oval 113"/>
            <p:cNvSpPr>
              <a:spLocks noChangeArrowheads="1"/>
            </p:cNvSpPr>
            <p:nvPr/>
          </p:nvSpPr>
          <p:spPr bwMode="auto">
            <a:xfrm flipH="1" flipV="1">
              <a:off x="2185" y="3413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57" name="Oval 114"/>
            <p:cNvSpPr>
              <a:spLocks noChangeArrowheads="1"/>
            </p:cNvSpPr>
            <p:nvPr/>
          </p:nvSpPr>
          <p:spPr bwMode="auto">
            <a:xfrm flipH="1" flipV="1">
              <a:off x="2086" y="3297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058" name="Line 130"/>
            <p:cNvSpPr>
              <a:spLocks noChangeShapeType="1"/>
            </p:cNvSpPr>
            <p:nvPr/>
          </p:nvSpPr>
          <p:spPr bwMode="auto">
            <a:xfrm>
              <a:off x="1986" y="1786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059" name="Line 131"/>
            <p:cNvSpPr>
              <a:spLocks noChangeShapeType="1"/>
            </p:cNvSpPr>
            <p:nvPr/>
          </p:nvSpPr>
          <p:spPr bwMode="auto">
            <a:xfrm>
              <a:off x="1986" y="2404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060" name="Line 132"/>
            <p:cNvSpPr>
              <a:spLocks noChangeShapeType="1"/>
            </p:cNvSpPr>
            <p:nvPr/>
          </p:nvSpPr>
          <p:spPr bwMode="auto">
            <a:xfrm>
              <a:off x="1986" y="2123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061" name="Line 133"/>
            <p:cNvSpPr>
              <a:spLocks noChangeShapeType="1"/>
            </p:cNvSpPr>
            <p:nvPr/>
          </p:nvSpPr>
          <p:spPr bwMode="auto">
            <a:xfrm>
              <a:off x="1986" y="2685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062" name="Line 134"/>
            <p:cNvSpPr>
              <a:spLocks noChangeShapeType="1"/>
            </p:cNvSpPr>
            <p:nvPr/>
          </p:nvSpPr>
          <p:spPr bwMode="auto">
            <a:xfrm>
              <a:off x="1986" y="2967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063" name="Line 135"/>
            <p:cNvSpPr>
              <a:spLocks noChangeShapeType="1"/>
            </p:cNvSpPr>
            <p:nvPr/>
          </p:nvSpPr>
          <p:spPr bwMode="auto">
            <a:xfrm>
              <a:off x="1986" y="3248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8921" name="Line 136"/>
          <p:cNvSpPr>
            <a:spLocks noChangeShapeType="1"/>
          </p:cNvSpPr>
          <p:nvPr/>
        </p:nvSpPr>
        <p:spPr bwMode="auto">
          <a:xfrm flipV="1">
            <a:off x="1790700" y="5107516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Text Box 142"/>
          <p:cNvSpPr txBox="1">
            <a:spLocks noChangeArrowheads="1"/>
          </p:cNvSpPr>
          <p:nvPr/>
        </p:nvSpPr>
        <p:spPr bwMode="auto">
          <a:xfrm>
            <a:off x="2101850" y="2759604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</a:rPr>
              <a:t>400 mb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8923" name="Text Box 143"/>
          <p:cNvSpPr txBox="1">
            <a:spLocks noChangeArrowheads="1"/>
          </p:cNvSpPr>
          <p:nvPr/>
        </p:nvSpPr>
        <p:spPr bwMode="auto">
          <a:xfrm>
            <a:off x="2101850" y="3221566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</a:rPr>
              <a:t>500 mb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8924" name="Text Box 144"/>
          <p:cNvSpPr txBox="1">
            <a:spLocks noChangeArrowheads="1"/>
          </p:cNvSpPr>
          <p:nvPr/>
        </p:nvSpPr>
        <p:spPr bwMode="auto">
          <a:xfrm>
            <a:off x="2101850" y="3605741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</a:rPr>
              <a:t>600 mb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8925" name="Text Box 145"/>
          <p:cNvSpPr txBox="1">
            <a:spLocks noChangeArrowheads="1"/>
          </p:cNvSpPr>
          <p:nvPr/>
        </p:nvSpPr>
        <p:spPr bwMode="auto">
          <a:xfrm>
            <a:off x="2103438" y="3999441"/>
            <a:ext cx="8683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</a:rPr>
              <a:t>700 mb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8926" name="Text Box 146"/>
          <p:cNvSpPr txBox="1">
            <a:spLocks noChangeArrowheads="1"/>
          </p:cNvSpPr>
          <p:nvPr/>
        </p:nvSpPr>
        <p:spPr bwMode="auto">
          <a:xfrm>
            <a:off x="2133600" y="4394729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</a:rPr>
              <a:t>800 mb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8927" name="Text Box 147"/>
          <p:cNvSpPr txBox="1">
            <a:spLocks noChangeArrowheads="1"/>
          </p:cNvSpPr>
          <p:nvPr/>
        </p:nvSpPr>
        <p:spPr bwMode="auto">
          <a:xfrm>
            <a:off x="2097088" y="4802716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</a:rPr>
              <a:t>900 mb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8930" name="Line 118"/>
          <p:cNvSpPr>
            <a:spLocks noChangeShapeType="1"/>
          </p:cNvSpPr>
          <p:nvPr/>
        </p:nvSpPr>
        <p:spPr bwMode="auto">
          <a:xfrm flipH="1">
            <a:off x="3169708" y="2491316"/>
            <a:ext cx="1265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8933" name="Group 223"/>
          <p:cNvGrpSpPr>
            <a:grpSpLocks/>
          </p:cNvGrpSpPr>
          <p:nvPr/>
        </p:nvGrpSpPr>
        <p:grpSpPr bwMode="auto">
          <a:xfrm>
            <a:off x="952500" y="2491316"/>
            <a:ext cx="869950" cy="3009900"/>
            <a:chOff x="1986" y="1392"/>
            <a:chExt cx="548" cy="2136"/>
          </a:xfrm>
        </p:grpSpPr>
        <p:sp>
          <p:nvSpPr>
            <p:cNvPr id="38942" name="Rectangle 224"/>
            <p:cNvSpPr>
              <a:spLocks noChangeArrowheads="1"/>
            </p:cNvSpPr>
            <p:nvPr/>
          </p:nvSpPr>
          <p:spPr bwMode="auto">
            <a:xfrm>
              <a:off x="1986" y="1392"/>
              <a:ext cx="548" cy="2136"/>
            </a:xfrm>
            <a:prstGeom prst="rect">
              <a:avLst/>
            </a:prstGeom>
            <a:solidFill>
              <a:srgbClr val="E7FEA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43" name="Oval 225"/>
            <p:cNvSpPr>
              <a:spLocks noChangeArrowheads="1"/>
            </p:cNvSpPr>
            <p:nvPr/>
          </p:nvSpPr>
          <p:spPr bwMode="auto">
            <a:xfrm>
              <a:off x="2086" y="1565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44" name="Oval 226"/>
            <p:cNvSpPr>
              <a:spLocks noChangeArrowheads="1"/>
            </p:cNvSpPr>
            <p:nvPr/>
          </p:nvSpPr>
          <p:spPr bwMode="auto">
            <a:xfrm>
              <a:off x="2185" y="1681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45" name="Oval 227"/>
            <p:cNvSpPr>
              <a:spLocks noChangeArrowheads="1"/>
            </p:cNvSpPr>
            <p:nvPr/>
          </p:nvSpPr>
          <p:spPr bwMode="auto">
            <a:xfrm>
              <a:off x="2285" y="179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46" name="Oval 228"/>
            <p:cNvSpPr>
              <a:spLocks noChangeArrowheads="1"/>
            </p:cNvSpPr>
            <p:nvPr/>
          </p:nvSpPr>
          <p:spPr bwMode="auto">
            <a:xfrm>
              <a:off x="2385" y="1912"/>
              <a:ext cx="49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47" name="Oval 229"/>
            <p:cNvSpPr>
              <a:spLocks noChangeArrowheads="1"/>
            </p:cNvSpPr>
            <p:nvPr/>
          </p:nvSpPr>
          <p:spPr bwMode="auto">
            <a:xfrm>
              <a:off x="2036" y="1681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48" name="Oval 230"/>
            <p:cNvSpPr>
              <a:spLocks noChangeArrowheads="1"/>
            </p:cNvSpPr>
            <p:nvPr/>
          </p:nvSpPr>
          <p:spPr bwMode="auto">
            <a:xfrm>
              <a:off x="2135" y="179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49" name="Oval 231"/>
            <p:cNvSpPr>
              <a:spLocks noChangeArrowheads="1"/>
            </p:cNvSpPr>
            <p:nvPr/>
          </p:nvSpPr>
          <p:spPr bwMode="auto">
            <a:xfrm>
              <a:off x="2235" y="1912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50" name="Oval 232"/>
            <p:cNvSpPr>
              <a:spLocks noChangeArrowheads="1"/>
            </p:cNvSpPr>
            <p:nvPr/>
          </p:nvSpPr>
          <p:spPr bwMode="auto">
            <a:xfrm>
              <a:off x="2335" y="2027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51" name="Oval 233"/>
            <p:cNvSpPr>
              <a:spLocks noChangeArrowheads="1"/>
            </p:cNvSpPr>
            <p:nvPr/>
          </p:nvSpPr>
          <p:spPr bwMode="auto">
            <a:xfrm>
              <a:off x="2434" y="2142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52" name="Oval 234"/>
            <p:cNvSpPr>
              <a:spLocks noChangeArrowheads="1"/>
            </p:cNvSpPr>
            <p:nvPr/>
          </p:nvSpPr>
          <p:spPr bwMode="auto">
            <a:xfrm>
              <a:off x="2086" y="1912"/>
              <a:ext cx="49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53" name="Oval 235"/>
            <p:cNvSpPr>
              <a:spLocks noChangeArrowheads="1"/>
            </p:cNvSpPr>
            <p:nvPr/>
          </p:nvSpPr>
          <p:spPr bwMode="auto">
            <a:xfrm>
              <a:off x="2185" y="2027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54" name="Oval 236"/>
            <p:cNvSpPr>
              <a:spLocks noChangeArrowheads="1"/>
            </p:cNvSpPr>
            <p:nvPr/>
          </p:nvSpPr>
          <p:spPr bwMode="auto">
            <a:xfrm>
              <a:off x="2285" y="2142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55" name="Oval 237"/>
            <p:cNvSpPr>
              <a:spLocks noChangeArrowheads="1"/>
            </p:cNvSpPr>
            <p:nvPr/>
          </p:nvSpPr>
          <p:spPr bwMode="auto">
            <a:xfrm>
              <a:off x="2385" y="2258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56" name="Oval 238"/>
            <p:cNvSpPr>
              <a:spLocks noChangeArrowheads="1"/>
            </p:cNvSpPr>
            <p:nvPr/>
          </p:nvSpPr>
          <p:spPr bwMode="auto">
            <a:xfrm>
              <a:off x="2036" y="2027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57" name="Oval 239"/>
            <p:cNvSpPr>
              <a:spLocks noChangeArrowheads="1"/>
            </p:cNvSpPr>
            <p:nvPr/>
          </p:nvSpPr>
          <p:spPr bwMode="auto">
            <a:xfrm>
              <a:off x="2135" y="2142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58" name="Oval 240"/>
            <p:cNvSpPr>
              <a:spLocks noChangeArrowheads="1"/>
            </p:cNvSpPr>
            <p:nvPr/>
          </p:nvSpPr>
          <p:spPr bwMode="auto">
            <a:xfrm>
              <a:off x="2235" y="2258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59" name="Oval 241"/>
            <p:cNvSpPr>
              <a:spLocks noChangeArrowheads="1"/>
            </p:cNvSpPr>
            <p:nvPr/>
          </p:nvSpPr>
          <p:spPr bwMode="auto">
            <a:xfrm>
              <a:off x="2335" y="2373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60" name="Oval 242"/>
            <p:cNvSpPr>
              <a:spLocks noChangeArrowheads="1"/>
            </p:cNvSpPr>
            <p:nvPr/>
          </p:nvSpPr>
          <p:spPr bwMode="auto">
            <a:xfrm>
              <a:off x="2434" y="2489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61" name="Oval 243"/>
            <p:cNvSpPr>
              <a:spLocks noChangeArrowheads="1"/>
            </p:cNvSpPr>
            <p:nvPr/>
          </p:nvSpPr>
          <p:spPr bwMode="auto">
            <a:xfrm>
              <a:off x="2086" y="2258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62" name="Oval 244"/>
            <p:cNvSpPr>
              <a:spLocks noChangeArrowheads="1"/>
            </p:cNvSpPr>
            <p:nvPr/>
          </p:nvSpPr>
          <p:spPr bwMode="auto">
            <a:xfrm>
              <a:off x="2185" y="2373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63" name="Oval 245"/>
            <p:cNvSpPr>
              <a:spLocks noChangeArrowheads="1"/>
            </p:cNvSpPr>
            <p:nvPr/>
          </p:nvSpPr>
          <p:spPr bwMode="auto">
            <a:xfrm>
              <a:off x="2285" y="2489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64" name="Oval 246"/>
            <p:cNvSpPr>
              <a:spLocks noChangeArrowheads="1"/>
            </p:cNvSpPr>
            <p:nvPr/>
          </p:nvSpPr>
          <p:spPr bwMode="auto">
            <a:xfrm>
              <a:off x="2385" y="2604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65" name="Oval 247"/>
            <p:cNvSpPr>
              <a:spLocks noChangeArrowheads="1"/>
            </p:cNvSpPr>
            <p:nvPr/>
          </p:nvSpPr>
          <p:spPr bwMode="auto">
            <a:xfrm>
              <a:off x="2036" y="2373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66" name="Oval 248"/>
            <p:cNvSpPr>
              <a:spLocks noChangeArrowheads="1"/>
            </p:cNvSpPr>
            <p:nvPr/>
          </p:nvSpPr>
          <p:spPr bwMode="auto">
            <a:xfrm>
              <a:off x="2135" y="2489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67" name="Oval 249"/>
            <p:cNvSpPr>
              <a:spLocks noChangeArrowheads="1"/>
            </p:cNvSpPr>
            <p:nvPr/>
          </p:nvSpPr>
          <p:spPr bwMode="auto">
            <a:xfrm>
              <a:off x="2235" y="2604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68" name="Oval 250"/>
            <p:cNvSpPr>
              <a:spLocks noChangeArrowheads="1"/>
            </p:cNvSpPr>
            <p:nvPr/>
          </p:nvSpPr>
          <p:spPr bwMode="auto">
            <a:xfrm>
              <a:off x="2335" y="2720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69" name="Oval 251"/>
            <p:cNvSpPr>
              <a:spLocks noChangeArrowheads="1"/>
            </p:cNvSpPr>
            <p:nvPr/>
          </p:nvSpPr>
          <p:spPr bwMode="auto">
            <a:xfrm>
              <a:off x="2086" y="2604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70" name="Oval 252"/>
            <p:cNvSpPr>
              <a:spLocks noChangeArrowheads="1"/>
            </p:cNvSpPr>
            <p:nvPr/>
          </p:nvSpPr>
          <p:spPr bwMode="auto">
            <a:xfrm>
              <a:off x="2185" y="2720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71" name="Oval 253"/>
            <p:cNvSpPr>
              <a:spLocks noChangeArrowheads="1"/>
            </p:cNvSpPr>
            <p:nvPr/>
          </p:nvSpPr>
          <p:spPr bwMode="auto">
            <a:xfrm>
              <a:off x="2285" y="2835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72" name="Oval 254"/>
            <p:cNvSpPr>
              <a:spLocks noChangeArrowheads="1"/>
            </p:cNvSpPr>
            <p:nvPr/>
          </p:nvSpPr>
          <p:spPr bwMode="auto">
            <a:xfrm>
              <a:off x="2385" y="2951"/>
              <a:ext cx="49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73" name="Oval 255"/>
            <p:cNvSpPr>
              <a:spLocks noChangeArrowheads="1"/>
            </p:cNvSpPr>
            <p:nvPr/>
          </p:nvSpPr>
          <p:spPr bwMode="auto">
            <a:xfrm>
              <a:off x="2036" y="2720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74" name="Oval 256"/>
            <p:cNvSpPr>
              <a:spLocks noChangeArrowheads="1"/>
            </p:cNvSpPr>
            <p:nvPr/>
          </p:nvSpPr>
          <p:spPr bwMode="auto">
            <a:xfrm>
              <a:off x="2135" y="2835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75" name="Oval 257"/>
            <p:cNvSpPr>
              <a:spLocks noChangeArrowheads="1"/>
            </p:cNvSpPr>
            <p:nvPr/>
          </p:nvSpPr>
          <p:spPr bwMode="auto">
            <a:xfrm>
              <a:off x="2235" y="2951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76" name="Oval 258"/>
            <p:cNvSpPr>
              <a:spLocks noChangeArrowheads="1"/>
            </p:cNvSpPr>
            <p:nvPr/>
          </p:nvSpPr>
          <p:spPr bwMode="auto">
            <a:xfrm>
              <a:off x="2086" y="2951"/>
              <a:ext cx="49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77" name="Oval 259"/>
            <p:cNvSpPr>
              <a:spLocks noChangeArrowheads="1"/>
            </p:cNvSpPr>
            <p:nvPr/>
          </p:nvSpPr>
          <p:spPr bwMode="auto">
            <a:xfrm>
              <a:off x="2335" y="306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78" name="Oval 260"/>
            <p:cNvSpPr>
              <a:spLocks noChangeArrowheads="1"/>
            </p:cNvSpPr>
            <p:nvPr/>
          </p:nvSpPr>
          <p:spPr bwMode="auto">
            <a:xfrm>
              <a:off x="2185" y="306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79" name="Oval 261"/>
            <p:cNvSpPr>
              <a:spLocks noChangeArrowheads="1"/>
            </p:cNvSpPr>
            <p:nvPr/>
          </p:nvSpPr>
          <p:spPr bwMode="auto">
            <a:xfrm>
              <a:off x="2036" y="306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80" name="Oval 262"/>
            <p:cNvSpPr>
              <a:spLocks noChangeArrowheads="1"/>
            </p:cNvSpPr>
            <p:nvPr/>
          </p:nvSpPr>
          <p:spPr bwMode="auto">
            <a:xfrm>
              <a:off x="2434" y="1450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81" name="Oval 263"/>
            <p:cNvSpPr>
              <a:spLocks noChangeArrowheads="1"/>
            </p:cNvSpPr>
            <p:nvPr/>
          </p:nvSpPr>
          <p:spPr bwMode="auto">
            <a:xfrm>
              <a:off x="2285" y="1450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82" name="Oval 264"/>
            <p:cNvSpPr>
              <a:spLocks noChangeArrowheads="1"/>
            </p:cNvSpPr>
            <p:nvPr/>
          </p:nvSpPr>
          <p:spPr bwMode="auto">
            <a:xfrm>
              <a:off x="2385" y="1565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83" name="Oval 265"/>
            <p:cNvSpPr>
              <a:spLocks noChangeArrowheads="1"/>
            </p:cNvSpPr>
            <p:nvPr/>
          </p:nvSpPr>
          <p:spPr bwMode="auto">
            <a:xfrm>
              <a:off x="2135" y="1450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84" name="Oval 266"/>
            <p:cNvSpPr>
              <a:spLocks noChangeArrowheads="1"/>
            </p:cNvSpPr>
            <p:nvPr/>
          </p:nvSpPr>
          <p:spPr bwMode="auto">
            <a:xfrm>
              <a:off x="2235" y="1565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85" name="Oval 267"/>
            <p:cNvSpPr>
              <a:spLocks noChangeArrowheads="1"/>
            </p:cNvSpPr>
            <p:nvPr/>
          </p:nvSpPr>
          <p:spPr bwMode="auto">
            <a:xfrm>
              <a:off x="2335" y="1681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86" name="Oval 268"/>
            <p:cNvSpPr>
              <a:spLocks noChangeArrowheads="1"/>
            </p:cNvSpPr>
            <p:nvPr/>
          </p:nvSpPr>
          <p:spPr bwMode="auto">
            <a:xfrm>
              <a:off x="2434" y="1796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87" name="Oval 269"/>
            <p:cNvSpPr>
              <a:spLocks noChangeArrowheads="1"/>
            </p:cNvSpPr>
            <p:nvPr/>
          </p:nvSpPr>
          <p:spPr bwMode="auto">
            <a:xfrm>
              <a:off x="2434" y="2835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88" name="Oval 270"/>
            <p:cNvSpPr>
              <a:spLocks noChangeArrowheads="1"/>
            </p:cNvSpPr>
            <p:nvPr/>
          </p:nvSpPr>
          <p:spPr bwMode="auto">
            <a:xfrm>
              <a:off x="2285" y="3182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89" name="Oval 271"/>
            <p:cNvSpPr>
              <a:spLocks noChangeArrowheads="1"/>
            </p:cNvSpPr>
            <p:nvPr/>
          </p:nvSpPr>
          <p:spPr bwMode="auto">
            <a:xfrm>
              <a:off x="2385" y="3297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90" name="Oval 272"/>
            <p:cNvSpPr>
              <a:spLocks noChangeArrowheads="1"/>
            </p:cNvSpPr>
            <p:nvPr/>
          </p:nvSpPr>
          <p:spPr bwMode="auto">
            <a:xfrm>
              <a:off x="2135" y="3182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91" name="Oval 273"/>
            <p:cNvSpPr>
              <a:spLocks noChangeArrowheads="1"/>
            </p:cNvSpPr>
            <p:nvPr/>
          </p:nvSpPr>
          <p:spPr bwMode="auto">
            <a:xfrm>
              <a:off x="2235" y="3297"/>
              <a:ext cx="50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92" name="Oval 274"/>
            <p:cNvSpPr>
              <a:spLocks noChangeArrowheads="1"/>
            </p:cNvSpPr>
            <p:nvPr/>
          </p:nvSpPr>
          <p:spPr bwMode="auto">
            <a:xfrm>
              <a:off x="2335" y="3413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93" name="Oval 275"/>
            <p:cNvSpPr>
              <a:spLocks noChangeArrowheads="1"/>
            </p:cNvSpPr>
            <p:nvPr/>
          </p:nvSpPr>
          <p:spPr bwMode="auto">
            <a:xfrm>
              <a:off x="2434" y="3182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94" name="Oval 276"/>
            <p:cNvSpPr>
              <a:spLocks noChangeArrowheads="1"/>
            </p:cNvSpPr>
            <p:nvPr/>
          </p:nvSpPr>
          <p:spPr bwMode="auto">
            <a:xfrm flipH="1" flipV="1">
              <a:off x="2036" y="3413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95" name="Oval 277"/>
            <p:cNvSpPr>
              <a:spLocks noChangeArrowheads="1"/>
            </p:cNvSpPr>
            <p:nvPr/>
          </p:nvSpPr>
          <p:spPr bwMode="auto">
            <a:xfrm flipH="1" flipV="1">
              <a:off x="2185" y="3413"/>
              <a:ext cx="50" cy="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96" name="Oval 278"/>
            <p:cNvSpPr>
              <a:spLocks noChangeArrowheads="1"/>
            </p:cNvSpPr>
            <p:nvPr/>
          </p:nvSpPr>
          <p:spPr bwMode="auto">
            <a:xfrm flipH="1" flipV="1">
              <a:off x="2086" y="3297"/>
              <a:ext cx="49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8997" name="Line 279"/>
            <p:cNvSpPr>
              <a:spLocks noChangeShapeType="1"/>
            </p:cNvSpPr>
            <p:nvPr/>
          </p:nvSpPr>
          <p:spPr bwMode="auto">
            <a:xfrm>
              <a:off x="1986" y="1786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98" name="Line 280"/>
            <p:cNvSpPr>
              <a:spLocks noChangeShapeType="1"/>
            </p:cNvSpPr>
            <p:nvPr/>
          </p:nvSpPr>
          <p:spPr bwMode="auto">
            <a:xfrm>
              <a:off x="1986" y="2404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99" name="Line 281"/>
            <p:cNvSpPr>
              <a:spLocks noChangeShapeType="1"/>
            </p:cNvSpPr>
            <p:nvPr/>
          </p:nvSpPr>
          <p:spPr bwMode="auto">
            <a:xfrm>
              <a:off x="1986" y="2123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000" name="Line 282"/>
            <p:cNvSpPr>
              <a:spLocks noChangeShapeType="1"/>
            </p:cNvSpPr>
            <p:nvPr/>
          </p:nvSpPr>
          <p:spPr bwMode="auto">
            <a:xfrm>
              <a:off x="1986" y="2685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001" name="Line 283"/>
            <p:cNvSpPr>
              <a:spLocks noChangeShapeType="1"/>
            </p:cNvSpPr>
            <p:nvPr/>
          </p:nvSpPr>
          <p:spPr bwMode="auto">
            <a:xfrm>
              <a:off x="1986" y="2967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002" name="Line 284"/>
            <p:cNvSpPr>
              <a:spLocks noChangeShapeType="1"/>
            </p:cNvSpPr>
            <p:nvPr/>
          </p:nvSpPr>
          <p:spPr bwMode="auto">
            <a:xfrm>
              <a:off x="1986" y="3248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8934" name="Line 285"/>
          <p:cNvSpPr>
            <a:spLocks noChangeShapeType="1"/>
          </p:cNvSpPr>
          <p:nvPr/>
        </p:nvSpPr>
        <p:spPr bwMode="auto">
          <a:xfrm flipH="1">
            <a:off x="546100" y="2504016"/>
            <a:ext cx="1265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5" name="Rectangle 288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438400"/>
            <a:ext cx="3810000" cy="3352800"/>
          </a:xfrm>
          <a:noFill/>
        </p:spPr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Pressure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en-US" sz="2400" b="1" dirty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Decreases with height </a:t>
            </a:r>
            <a:r>
              <a:rPr lang="en-US" sz="24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        at </a:t>
            </a:r>
            <a:r>
              <a:rPr lang="en-US" sz="2400" b="1" dirty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same rate in air </a:t>
            </a:r>
            <a:r>
              <a:rPr lang="en-US" sz="24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      </a:t>
            </a:r>
            <a:r>
              <a:rPr lang="en-US" sz="24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charset="0"/>
              </a:rPr>
              <a:t>with the</a:t>
            </a:r>
            <a:r>
              <a:rPr lang="en-US" sz="24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 same temperature profile</a:t>
            </a:r>
            <a:endParaRPr lang="en-US" sz="2400" b="1" dirty="0">
              <a:solidFill>
                <a:srgbClr val="E6001D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Calibri"/>
              <a:ea typeface="ＭＳ Ｐゴシック" charset="0"/>
              <a:cs typeface="Calibri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Surface of constant pressure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Isobaric Surface)</a:t>
            </a:r>
            <a:endParaRPr lang="en-US" sz="2400" b="1" dirty="0">
              <a:latin typeface="Calibri"/>
              <a:ea typeface="ＭＳ Ｐゴシック" charset="0"/>
              <a:cs typeface="Calibri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en-US" sz="2400" b="1" dirty="0">
                <a:solidFill>
                  <a:srgbClr val="E6001D"/>
                </a:solidFill>
                <a:latin typeface="Calibri"/>
                <a:ea typeface="ＭＳ Ｐゴシック" charset="0"/>
                <a:cs typeface="Calibri"/>
              </a:rPr>
              <a:t>	</a:t>
            </a:r>
            <a:r>
              <a:rPr lang="en-US" sz="2400" b="1" dirty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Slopes are horizontal</a:t>
            </a:r>
          </a:p>
        </p:txBody>
      </p:sp>
      <p:sp>
        <p:nvSpPr>
          <p:cNvPr id="38936" name="Line 289"/>
          <p:cNvSpPr>
            <a:spLocks noChangeShapeType="1"/>
          </p:cNvSpPr>
          <p:nvPr/>
        </p:nvSpPr>
        <p:spPr bwMode="auto">
          <a:xfrm flipV="1">
            <a:off x="1803400" y="4713816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7" name="Line 290"/>
          <p:cNvSpPr>
            <a:spLocks noChangeShapeType="1"/>
          </p:cNvSpPr>
          <p:nvPr/>
        </p:nvSpPr>
        <p:spPr bwMode="auto">
          <a:xfrm flipV="1">
            <a:off x="1790700" y="4320116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8" name="Line 291"/>
          <p:cNvSpPr>
            <a:spLocks noChangeShapeType="1"/>
          </p:cNvSpPr>
          <p:nvPr/>
        </p:nvSpPr>
        <p:spPr bwMode="auto">
          <a:xfrm flipV="1">
            <a:off x="1790700" y="3913716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9" name="Line 292"/>
          <p:cNvSpPr>
            <a:spLocks noChangeShapeType="1"/>
          </p:cNvSpPr>
          <p:nvPr/>
        </p:nvSpPr>
        <p:spPr bwMode="auto">
          <a:xfrm flipV="1">
            <a:off x="1803400" y="3520016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40" name="Line 293"/>
          <p:cNvSpPr>
            <a:spLocks noChangeShapeType="1"/>
          </p:cNvSpPr>
          <p:nvPr/>
        </p:nvSpPr>
        <p:spPr bwMode="auto">
          <a:xfrm flipV="1">
            <a:off x="1803400" y="3050116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41" name="Line 294"/>
          <p:cNvSpPr>
            <a:spLocks noChangeShapeType="1"/>
          </p:cNvSpPr>
          <p:nvPr/>
        </p:nvSpPr>
        <p:spPr bwMode="auto">
          <a:xfrm flipV="1">
            <a:off x="1790700" y="2491316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Text Box 148"/>
          <p:cNvSpPr txBox="1">
            <a:spLocks noChangeArrowheads="1"/>
          </p:cNvSpPr>
          <p:nvPr/>
        </p:nvSpPr>
        <p:spPr bwMode="auto">
          <a:xfrm>
            <a:off x="419100" y="5708650"/>
            <a:ext cx="1905000" cy="49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Minneapolis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cooling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49" name="Text Box 149"/>
          <p:cNvSpPr txBox="1">
            <a:spLocks noChangeArrowheads="1"/>
          </p:cNvSpPr>
          <p:nvPr/>
        </p:nvSpPr>
        <p:spPr bwMode="auto">
          <a:xfrm>
            <a:off x="2616200" y="5708650"/>
            <a:ext cx="1885950" cy="49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Houston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warming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3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227"/>
    </mc:Choice>
    <mc:Fallback xmlns="">
      <p:transition xmlns:p14="http://schemas.microsoft.com/office/powerpoint/2010/main" spd="slow" advTm="502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Pressure-Temperature-Density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133600"/>
            <a:ext cx="3962400" cy="35814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en-US" sz="2400" b="1" dirty="0">
                <a:solidFill>
                  <a:schemeClr val="tx1"/>
                </a:solidFill>
                <a:latin typeface="Calibri"/>
                <a:cs typeface="Calibri"/>
              </a:rPr>
              <a:t>Pressure (vertical scale </a:t>
            </a:r>
            <a:r>
              <a:rPr lang="en-US" sz="2400" b="1" dirty="0" smtClean="0">
                <a:solidFill>
                  <a:schemeClr val="tx1"/>
                </a:solidFill>
                <a:latin typeface="Calibri"/>
                <a:cs typeface="Calibri"/>
              </a:rPr>
              <a:t>is 	 	   greatly distorted</a:t>
            </a:r>
            <a:r>
              <a:rPr lang="en-US" sz="2400" b="1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en-US" sz="24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cs typeface="Calibri"/>
              </a:rPr>
              <a:t>	Decreases faster </a:t>
            </a:r>
            <a:r>
              <a:rPr lang="en-US" sz="2400" b="1" dirty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cs typeface="Calibri"/>
              </a:rPr>
              <a:t>with </a:t>
            </a:r>
            <a:r>
              <a:rPr lang="en-US" sz="2400" b="1" dirty="0" smtClean="0">
                <a:solidFill>
                  <a:srgbClr val="E6001D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cs typeface="Calibri"/>
              </a:rPr>
              <a:t>increasing height </a:t>
            </a:r>
            <a:r>
              <a:rPr lang="en-US" sz="24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in cold </a:t>
            </a:r>
            <a:r>
              <a:rPr lang="en-US" sz="2400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air than </a:t>
            </a:r>
            <a:r>
              <a:rPr lang="en-US" sz="24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warm air</a:t>
            </a:r>
            <a:endParaRPr lang="en-US" sz="2400" b="1" dirty="0">
              <a:solidFill>
                <a:srgbClr val="E6001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cs typeface="Calibri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en-US" sz="2400" b="1" dirty="0">
                <a:latin typeface="Calibri"/>
                <a:cs typeface="Calibri"/>
              </a:rPr>
              <a:t>Isobaric surfaces s</a:t>
            </a:r>
            <a:r>
              <a:rPr lang="en-US" sz="2400" b="1" dirty="0" smtClean="0">
                <a:latin typeface="Calibri"/>
                <a:cs typeface="Calibri"/>
              </a:rPr>
              <a:t>lope </a:t>
            </a:r>
            <a:r>
              <a:rPr lang="en-US" sz="24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Downward to cold air Slope steepens </a:t>
            </a:r>
            <a:r>
              <a:rPr lang="en-US" sz="2400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with </a:t>
            </a:r>
            <a:r>
              <a:rPr lang="en-US" sz="24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height</a:t>
            </a:r>
            <a:endParaRPr lang="en-US" sz="2400" b="1" dirty="0">
              <a:latin typeface="Calibri"/>
              <a:cs typeface="Calibri"/>
            </a:endParaRP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939800" y="3014663"/>
            <a:ext cx="868363" cy="2497137"/>
          </a:xfrm>
          <a:prstGeom prst="rect">
            <a:avLst/>
          </a:prstGeom>
          <a:solidFill>
            <a:srgbClr val="B5F1FD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1096963" y="3217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1255713" y="33528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412875" y="34877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1571625" y="36226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019175" y="3352800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1176338" y="34877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72" name="Oval 12"/>
          <p:cNvSpPr>
            <a:spLocks noChangeArrowheads="1"/>
          </p:cNvSpPr>
          <p:nvPr/>
        </p:nvSpPr>
        <p:spPr bwMode="auto">
          <a:xfrm>
            <a:off x="1335088" y="3622675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73" name="Oval 13"/>
          <p:cNvSpPr>
            <a:spLocks noChangeArrowheads="1"/>
          </p:cNvSpPr>
          <p:nvPr/>
        </p:nvSpPr>
        <p:spPr bwMode="auto">
          <a:xfrm>
            <a:off x="1492250" y="37576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74" name="Oval 14"/>
          <p:cNvSpPr>
            <a:spLocks noChangeArrowheads="1"/>
          </p:cNvSpPr>
          <p:nvPr/>
        </p:nvSpPr>
        <p:spPr bwMode="auto">
          <a:xfrm>
            <a:off x="1651000" y="3892550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75" name="Oval 15"/>
          <p:cNvSpPr>
            <a:spLocks noChangeArrowheads="1"/>
          </p:cNvSpPr>
          <p:nvPr/>
        </p:nvSpPr>
        <p:spPr bwMode="auto">
          <a:xfrm>
            <a:off x="1096963" y="36226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76" name="Oval 16"/>
          <p:cNvSpPr>
            <a:spLocks noChangeArrowheads="1"/>
          </p:cNvSpPr>
          <p:nvPr/>
        </p:nvSpPr>
        <p:spPr bwMode="auto">
          <a:xfrm>
            <a:off x="1255713" y="37576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1412875" y="38925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1571625" y="40274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1019175" y="3757613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1176338" y="38925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1335088" y="4027488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1492250" y="41624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1651000" y="4297363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1096963" y="40274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1255713" y="41624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1412875" y="42973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1571625" y="44323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1019175" y="4162425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176338" y="42973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1335088" y="4432300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1492250" y="45672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1096963" y="44323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1255713" y="45672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1412875" y="47021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571625" y="48371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019175" y="4567238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1176338" y="47021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1335088" y="4837113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1096963" y="48371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1492250" y="49720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1255713" y="49720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1019175" y="4972050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1651000" y="3082925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1412875" y="3082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1571625" y="3217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1176338" y="3082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335088" y="3217863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1492250" y="33528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09" name="Oval 49"/>
          <p:cNvSpPr>
            <a:spLocks noChangeArrowheads="1"/>
          </p:cNvSpPr>
          <p:nvPr/>
        </p:nvSpPr>
        <p:spPr bwMode="auto">
          <a:xfrm>
            <a:off x="1651000" y="3487738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10" name="Oval 50"/>
          <p:cNvSpPr>
            <a:spLocks noChangeArrowheads="1"/>
          </p:cNvSpPr>
          <p:nvPr/>
        </p:nvSpPr>
        <p:spPr bwMode="auto">
          <a:xfrm>
            <a:off x="1651000" y="4702175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11" name="Oval 51"/>
          <p:cNvSpPr>
            <a:spLocks noChangeArrowheads="1"/>
          </p:cNvSpPr>
          <p:nvPr/>
        </p:nvSpPr>
        <p:spPr bwMode="auto">
          <a:xfrm>
            <a:off x="1412875" y="51069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12" name="Oval 52"/>
          <p:cNvSpPr>
            <a:spLocks noChangeArrowheads="1"/>
          </p:cNvSpPr>
          <p:nvPr/>
        </p:nvSpPr>
        <p:spPr bwMode="auto">
          <a:xfrm>
            <a:off x="1571625" y="5241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13" name="Oval 53"/>
          <p:cNvSpPr>
            <a:spLocks noChangeArrowheads="1"/>
          </p:cNvSpPr>
          <p:nvPr/>
        </p:nvSpPr>
        <p:spPr bwMode="auto">
          <a:xfrm>
            <a:off x="1176338" y="51069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14" name="Oval 54"/>
          <p:cNvSpPr>
            <a:spLocks noChangeArrowheads="1"/>
          </p:cNvSpPr>
          <p:nvPr/>
        </p:nvSpPr>
        <p:spPr bwMode="auto">
          <a:xfrm>
            <a:off x="1335088" y="5241925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15" name="Oval 55"/>
          <p:cNvSpPr>
            <a:spLocks noChangeArrowheads="1"/>
          </p:cNvSpPr>
          <p:nvPr/>
        </p:nvSpPr>
        <p:spPr bwMode="auto">
          <a:xfrm>
            <a:off x="1492250" y="5376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16" name="Oval 56"/>
          <p:cNvSpPr>
            <a:spLocks noChangeArrowheads="1"/>
          </p:cNvSpPr>
          <p:nvPr/>
        </p:nvSpPr>
        <p:spPr bwMode="auto">
          <a:xfrm>
            <a:off x="1651000" y="5106988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17" name="Oval 57"/>
          <p:cNvSpPr>
            <a:spLocks noChangeArrowheads="1"/>
          </p:cNvSpPr>
          <p:nvPr/>
        </p:nvSpPr>
        <p:spPr bwMode="auto">
          <a:xfrm flipH="1" flipV="1">
            <a:off x="1019175" y="5376863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1018" name="Oval 58"/>
          <p:cNvSpPr>
            <a:spLocks noChangeArrowheads="1"/>
          </p:cNvSpPr>
          <p:nvPr/>
        </p:nvSpPr>
        <p:spPr bwMode="auto">
          <a:xfrm flipH="1" flipV="1">
            <a:off x="1255713" y="5376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1019" name="Oval 59"/>
          <p:cNvSpPr>
            <a:spLocks noChangeArrowheads="1"/>
          </p:cNvSpPr>
          <p:nvPr/>
        </p:nvSpPr>
        <p:spPr bwMode="auto">
          <a:xfrm flipH="1" flipV="1">
            <a:off x="1096963" y="5241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1020" name="Rectangle 60"/>
          <p:cNvSpPr>
            <a:spLocks noChangeArrowheads="1"/>
          </p:cNvSpPr>
          <p:nvPr/>
        </p:nvSpPr>
        <p:spPr bwMode="auto">
          <a:xfrm>
            <a:off x="3152775" y="2120900"/>
            <a:ext cx="869950" cy="3390900"/>
          </a:xfrm>
          <a:prstGeom prst="rect">
            <a:avLst/>
          </a:prstGeom>
          <a:solidFill>
            <a:srgbClr val="FFCDCD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21" name="Oval 61"/>
          <p:cNvSpPr>
            <a:spLocks noChangeArrowheads="1"/>
          </p:cNvSpPr>
          <p:nvPr/>
        </p:nvSpPr>
        <p:spPr bwMode="auto">
          <a:xfrm>
            <a:off x="3311525" y="2395538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22" name="Oval 62"/>
          <p:cNvSpPr>
            <a:spLocks noChangeArrowheads="1"/>
          </p:cNvSpPr>
          <p:nvPr/>
        </p:nvSpPr>
        <p:spPr bwMode="auto">
          <a:xfrm>
            <a:off x="3468688" y="257968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23" name="Oval 63"/>
          <p:cNvSpPr>
            <a:spLocks noChangeArrowheads="1"/>
          </p:cNvSpPr>
          <p:nvPr/>
        </p:nvSpPr>
        <p:spPr bwMode="auto">
          <a:xfrm>
            <a:off x="3627438" y="27622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24" name="Oval 64"/>
          <p:cNvSpPr>
            <a:spLocks noChangeArrowheads="1"/>
          </p:cNvSpPr>
          <p:nvPr/>
        </p:nvSpPr>
        <p:spPr bwMode="auto">
          <a:xfrm>
            <a:off x="3786188" y="2946400"/>
            <a:ext cx="77787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25" name="Oval 65"/>
          <p:cNvSpPr>
            <a:spLocks noChangeArrowheads="1"/>
          </p:cNvSpPr>
          <p:nvPr/>
        </p:nvSpPr>
        <p:spPr bwMode="auto">
          <a:xfrm>
            <a:off x="3232150" y="257968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26" name="Oval 66"/>
          <p:cNvSpPr>
            <a:spLocks noChangeArrowheads="1"/>
          </p:cNvSpPr>
          <p:nvPr/>
        </p:nvSpPr>
        <p:spPr bwMode="auto">
          <a:xfrm>
            <a:off x="3389313" y="27622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27" name="Oval 67"/>
          <p:cNvSpPr>
            <a:spLocks noChangeArrowheads="1"/>
          </p:cNvSpPr>
          <p:nvPr/>
        </p:nvSpPr>
        <p:spPr bwMode="auto">
          <a:xfrm>
            <a:off x="3548063" y="2946400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28" name="Oval 68"/>
          <p:cNvSpPr>
            <a:spLocks noChangeArrowheads="1"/>
          </p:cNvSpPr>
          <p:nvPr/>
        </p:nvSpPr>
        <p:spPr bwMode="auto">
          <a:xfrm>
            <a:off x="3706813" y="31289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29" name="Oval 69"/>
          <p:cNvSpPr>
            <a:spLocks noChangeArrowheads="1"/>
          </p:cNvSpPr>
          <p:nvPr/>
        </p:nvSpPr>
        <p:spPr bwMode="auto">
          <a:xfrm>
            <a:off x="3863975" y="331152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30" name="Oval 70"/>
          <p:cNvSpPr>
            <a:spLocks noChangeArrowheads="1"/>
          </p:cNvSpPr>
          <p:nvPr/>
        </p:nvSpPr>
        <p:spPr bwMode="auto">
          <a:xfrm>
            <a:off x="3311525" y="2946400"/>
            <a:ext cx="77788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31" name="Oval 71"/>
          <p:cNvSpPr>
            <a:spLocks noChangeArrowheads="1"/>
          </p:cNvSpPr>
          <p:nvPr/>
        </p:nvSpPr>
        <p:spPr bwMode="auto">
          <a:xfrm>
            <a:off x="3468688" y="31289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32" name="Oval 72"/>
          <p:cNvSpPr>
            <a:spLocks noChangeArrowheads="1"/>
          </p:cNvSpPr>
          <p:nvPr/>
        </p:nvSpPr>
        <p:spPr bwMode="auto">
          <a:xfrm>
            <a:off x="3627438" y="331152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33" name="Oval 73"/>
          <p:cNvSpPr>
            <a:spLocks noChangeArrowheads="1"/>
          </p:cNvSpPr>
          <p:nvPr/>
        </p:nvSpPr>
        <p:spPr bwMode="auto">
          <a:xfrm>
            <a:off x="3786188" y="3495675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34" name="Oval 74"/>
          <p:cNvSpPr>
            <a:spLocks noChangeArrowheads="1"/>
          </p:cNvSpPr>
          <p:nvPr/>
        </p:nvSpPr>
        <p:spPr bwMode="auto">
          <a:xfrm>
            <a:off x="3232150" y="31289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35" name="Oval 75"/>
          <p:cNvSpPr>
            <a:spLocks noChangeArrowheads="1"/>
          </p:cNvSpPr>
          <p:nvPr/>
        </p:nvSpPr>
        <p:spPr bwMode="auto">
          <a:xfrm>
            <a:off x="3389313" y="331152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36" name="Oval 76"/>
          <p:cNvSpPr>
            <a:spLocks noChangeArrowheads="1"/>
          </p:cNvSpPr>
          <p:nvPr/>
        </p:nvSpPr>
        <p:spPr bwMode="auto">
          <a:xfrm>
            <a:off x="3548063" y="34956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37" name="Oval 77"/>
          <p:cNvSpPr>
            <a:spLocks noChangeArrowheads="1"/>
          </p:cNvSpPr>
          <p:nvPr/>
        </p:nvSpPr>
        <p:spPr bwMode="auto">
          <a:xfrm>
            <a:off x="3706813" y="36782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38" name="Oval 78"/>
          <p:cNvSpPr>
            <a:spLocks noChangeArrowheads="1"/>
          </p:cNvSpPr>
          <p:nvPr/>
        </p:nvSpPr>
        <p:spPr bwMode="auto">
          <a:xfrm>
            <a:off x="3863975" y="38623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39" name="Oval 79"/>
          <p:cNvSpPr>
            <a:spLocks noChangeArrowheads="1"/>
          </p:cNvSpPr>
          <p:nvPr/>
        </p:nvSpPr>
        <p:spPr bwMode="auto">
          <a:xfrm>
            <a:off x="3311525" y="3495675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40" name="Oval 80"/>
          <p:cNvSpPr>
            <a:spLocks noChangeArrowheads="1"/>
          </p:cNvSpPr>
          <p:nvPr/>
        </p:nvSpPr>
        <p:spPr bwMode="auto">
          <a:xfrm>
            <a:off x="3468688" y="36782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41" name="Oval 81"/>
          <p:cNvSpPr>
            <a:spLocks noChangeArrowheads="1"/>
          </p:cNvSpPr>
          <p:nvPr/>
        </p:nvSpPr>
        <p:spPr bwMode="auto">
          <a:xfrm>
            <a:off x="3627438" y="38623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42" name="Oval 82"/>
          <p:cNvSpPr>
            <a:spLocks noChangeArrowheads="1"/>
          </p:cNvSpPr>
          <p:nvPr/>
        </p:nvSpPr>
        <p:spPr bwMode="auto">
          <a:xfrm>
            <a:off x="3786188" y="4044950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43" name="Oval 83"/>
          <p:cNvSpPr>
            <a:spLocks noChangeArrowheads="1"/>
          </p:cNvSpPr>
          <p:nvPr/>
        </p:nvSpPr>
        <p:spPr bwMode="auto">
          <a:xfrm>
            <a:off x="3232150" y="36782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44" name="Oval 84"/>
          <p:cNvSpPr>
            <a:spLocks noChangeArrowheads="1"/>
          </p:cNvSpPr>
          <p:nvPr/>
        </p:nvSpPr>
        <p:spPr bwMode="auto">
          <a:xfrm>
            <a:off x="3389313" y="38623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45" name="Oval 85"/>
          <p:cNvSpPr>
            <a:spLocks noChangeArrowheads="1"/>
          </p:cNvSpPr>
          <p:nvPr/>
        </p:nvSpPr>
        <p:spPr bwMode="auto">
          <a:xfrm>
            <a:off x="3548063" y="40449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46" name="Oval 86"/>
          <p:cNvSpPr>
            <a:spLocks noChangeArrowheads="1"/>
          </p:cNvSpPr>
          <p:nvPr/>
        </p:nvSpPr>
        <p:spPr bwMode="auto">
          <a:xfrm>
            <a:off x="3706813" y="422910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47" name="Oval 87"/>
          <p:cNvSpPr>
            <a:spLocks noChangeArrowheads="1"/>
          </p:cNvSpPr>
          <p:nvPr/>
        </p:nvSpPr>
        <p:spPr bwMode="auto">
          <a:xfrm>
            <a:off x="3311525" y="4044950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48" name="Oval 88"/>
          <p:cNvSpPr>
            <a:spLocks noChangeArrowheads="1"/>
          </p:cNvSpPr>
          <p:nvPr/>
        </p:nvSpPr>
        <p:spPr bwMode="auto">
          <a:xfrm>
            <a:off x="3468688" y="422910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49" name="Oval 89"/>
          <p:cNvSpPr>
            <a:spLocks noChangeArrowheads="1"/>
          </p:cNvSpPr>
          <p:nvPr/>
        </p:nvSpPr>
        <p:spPr bwMode="auto">
          <a:xfrm>
            <a:off x="3627438" y="44116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50" name="Oval 90"/>
          <p:cNvSpPr>
            <a:spLocks noChangeArrowheads="1"/>
          </p:cNvSpPr>
          <p:nvPr/>
        </p:nvSpPr>
        <p:spPr bwMode="auto">
          <a:xfrm>
            <a:off x="3786188" y="4595813"/>
            <a:ext cx="77787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51" name="Oval 91"/>
          <p:cNvSpPr>
            <a:spLocks noChangeArrowheads="1"/>
          </p:cNvSpPr>
          <p:nvPr/>
        </p:nvSpPr>
        <p:spPr bwMode="auto">
          <a:xfrm>
            <a:off x="3232150" y="422910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52" name="Oval 92"/>
          <p:cNvSpPr>
            <a:spLocks noChangeArrowheads="1"/>
          </p:cNvSpPr>
          <p:nvPr/>
        </p:nvSpPr>
        <p:spPr bwMode="auto">
          <a:xfrm>
            <a:off x="3389313" y="44116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53" name="Oval 93"/>
          <p:cNvSpPr>
            <a:spLocks noChangeArrowheads="1"/>
          </p:cNvSpPr>
          <p:nvPr/>
        </p:nvSpPr>
        <p:spPr bwMode="auto">
          <a:xfrm>
            <a:off x="3548063" y="4595813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54" name="Oval 94"/>
          <p:cNvSpPr>
            <a:spLocks noChangeArrowheads="1"/>
          </p:cNvSpPr>
          <p:nvPr/>
        </p:nvSpPr>
        <p:spPr bwMode="auto">
          <a:xfrm>
            <a:off x="3311525" y="4595813"/>
            <a:ext cx="77788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55" name="Oval 95"/>
          <p:cNvSpPr>
            <a:spLocks noChangeArrowheads="1"/>
          </p:cNvSpPr>
          <p:nvPr/>
        </p:nvSpPr>
        <p:spPr bwMode="auto">
          <a:xfrm>
            <a:off x="3706813" y="47783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56" name="Oval 96"/>
          <p:cNvSpPr>
            <a:spLocks noChangeArrowheads="1"/>
          </p:cNvSpPr>
          <p:nvPr/>
        </p:nvSpPr>
        <p:spPr bwMode="auto">
          <a:xfrm>
            <a:off x="3468688" y="47783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57" name="Oval 97"/>
          <p:cNvSpPr>
            <a:spLocks noChangeArrowheads="1"/>
          </p:cNvSpPr>
          <p:nvPr/>
        </p:nvSpPr>
        <p:spPr bwMode="auto">
          <a:xfrm>
            <a:off x="3232150" y="47783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58" name="Oval 98"/>
          <p:cNvSpPr>
            <a:spLocks noChangeArrowheads="1"/>
          </p:cNvSpPr>
          <p:nvPr/>
        </p:nvSpPr>
        <p:spPr bwMode="auto">
          <a:xfrm>
            <a:off x="3863975" y="221297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59" name="Oval 99"/>
          <p:cNvSpPr>
            <a:spLocks noChangeArrowheads="1"/>
          </p:cNvSpPr>
          <p:nvPr/>
        </p:nvSpPr>
        <p:spPr bwMode="auto">
          <a:xfrm>
            <a:off x="3627438" y="221297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60" name="Oval 100"/>
          <p:cNvSpPr>
            <a:spLocks noChangeArrowheads="1"/>
          </p:cNvSpPr>
          <p:nvPr/>
        </p:nvSpPr>
        <p:spPr bwMode="auto">
          <a:xfrm>
            <a:off x="3786188" y="2395538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61" name="Oval 101"/>
          <p:cNvSpPr>
            <a:spLocks noChangeArrowheads="1"/>
          </p:cNvSpPr>
          <p:nvPr/>
        </p:nvSpPr>
        <p:spPr bwMode="auto">
          <a:xfrm>
            <a:off x="3389313" y="221297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62" name="Oval 102"/>
          <p:cNvSpPr>
            <a:spLocks noChangeArrowheads="1"/>
          </p:cNvSpPr>
          <p:nvPr/>
        </p:nvSpPr>
        <p:spPr bwMode="auto">
          <a:xfrm>
            <a:off x="3548063" y="23955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63" name="Oval 103"/>
          <p:cNvSpPr>
            <a:spLocks noChangeArrowheads="1"/>
          </p:cNvSpPr>
          <p:nvPr/>
        </p:nvSpPr>
        <p:spPr bwMode="auto">
          <a:xfrm>
            <a:off x="3706813" y="257968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64" name="Oval 104"/>
          <p:cNvSpPr>
            <a:spLocks noChangeArrowheads="1"/>
          </p:cNvSpPr>
          <p:nvPr/>
        </p:nvSpPr>
        <p:spPr bwMode="auto">
          <a:xfrm>
            <a:off x="3863975" y="27622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65" name="Oval 105"/>
          <p:cNvSpPr>
            <a:spLocks noChangeArrowheads="1"/>
          </p:cNvSpPr>
          <p:nvPr/>
        </p:nvSpPr>
        <p:spPr bwMode="auto">
          <a:xfrm>
            <a:off x="3863975" y="44116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66" name="Oval 106"/>
          <p:cNvSpPr>
            <a:spLocks noChangeArrowheads="1"/>
          </p:cNvSpPr>
          <p:nvPr/>
        </p:nvSpPr>
        <p:spPr bwMode="auto">
          <a:xfrm>
            <a:off x="3627438" y="496252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67" name="Oval 107"/>
          <p:cNvSpPr>
            <a:spLocks noChangeArrowheads="1"/>
          </p:cNvSpPr>
          <p:nvPr/>
        </p:nvSpPr>
        <p:spPr bwMode="auto">
          <a:xfrm>
            <a:off x="3786188" y="5145088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68" name="Oval 108"/>
          <p:cNvSpPr>
            <a:spLocks noChangeArrowheads="1"/>
          </p:cNvSpPr>
          <p:nvPr/>
        </p:nvSpPr>
        <p:spPr bwMode="auto">
          <a:xfrm>
            <a:off x="3389313" y="496252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69" name="Oval 109"/>
          <p:cNvSpPr>
            <a:spLocks noChangeArrowheads="1"/>
          </p:cNvSpPr>
          <p:nvPr/>
        </p:nvSpPr>
        <p:spPr bwMode="auto">
          <a:xfrm>
            <a:off x="3548063" y="51450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070" name="Oval 110"/>
          <p:cNvSpPr>
            <a:spLocks noChangeArrowheads="1"/>
          </p:cNvSpPr>
          <p:nvPr/>
        </p:nvSpPr>
        <p:spPr bwMode="auto">
          <a:xfrm>
            <a:off x="3706813" y="532923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71" name="Oval 111"/>
          <p:cNvSpPr>
            <a:spLocks noChangeArrowheads="1"/>
          </p:cNvSpPr>
          <p:nvPr/>
        </p:nvSpPr>
        <p:spPr bwMode="auto">
          <a:xfrm>
            <a:off x="3863975" y="496252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72" name="Oval 112"/>
          <p:cNvSpPr>
            <a:spLocks noChangeArrowheads="1"/>
          </p:cNvSpPr>
          <p:nvPr/>
        </p:nvSpPr>
        <p:spPr bwMode="auto">
          <a:xfrm flipH="1" flipV="1">
            <a:off x="3232150" y="532923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1073" name="Oval 113"/>
          <p:cNvSpPr>
            <a:spLocks noChangeArrowheads="1"/>
          </p:cNvSpPr>
          <p:nvPr/>
        </p:nvSpPr>
        <p:spPr bwMode="auto">
          <a:xfrm flipH="1" flipV="1">
            <a:off x="3468688" y="532923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1074" name="Oval 114"/>
          <p:cNvSpPr>
            <a:spLocks noChangeArrowheads="1"/>
          </p:cNvSpPr>
          <p:nvPr/>
        </p:nvSpPr>
        <p:spPr bwMode="auto">
          <a:xfrm flipH="1" flipV="1">
            <a:off x="3311525" y="5145088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1075" name="Line 115"/>
          <p:cNvSpPr>
            <a:spLocks noChangeShapeType="1"/>
          </p:cNvSpPr>
          <p:nvPr/>
        </p:nvSpPr>
        <p:spPr bwMode="auto">
          <a:xfrm>
            <a:off x="542925" y="5511800"/>
            <a:ext cx="39544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77" name="Line 117"/>
          <p:cNvSpPr>
            <a:spLocks noChangeShapeType="1"/>
          </p:cNvSpPr>
          <p:nvPr/>
        </p:nvSpPr>
        <p:spPr bwMode="auto">
          <a:xfrm flipH="1">
            <a:off x="542925" y="3014663"/>
            <a:ext cx="12652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78" name="Line 118"/>
          <p:cNvSpPr>
            <a:spLocks noChangeShapeType="1"/>
          </p:cNvSpPr>
          <p:nvPr/>
        </p:nvSpPr>
        <p:spPr bwMode="auto">
          <a:xfrm flipH="1">
            <a:off x="3152775" y="2120900"/>
            <a:ext cx="12652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81" name="Line 121"/>
          <p:cNvSpPr>
            <a:spLocks noChangeShapeType="1"/>
          </p:cNvSpPr>
          <p:nvPr/>
        </p:nvSpPr>
        <p:spPr bwMode="auto">
          <a:xfrm flipV="1">
            <a:off x="1808163" y="2120900"/>
            <a:ext cx="1344612" cy="8937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82" name="Text Box 122"/>
          <p:cNvSpPr txBox="1">
            <a:spLocks noChangeArrowheads="1"/>
          </p:cNvSpPr>
          <p:nvPr/>
        </p:nvSpPr>
        <p:spPr bwMode="auto">
          <a:xfrm rot="19475438">
            <a:off x="1931988" y="2317750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300 mb</a:t>
            </a:r>
          </a:p>
        </p:txBody>
      </p:sp>
      <p:sp>
        <p:nvSpPr>
          <p:cNvPr id="41083" name="Text Box 123"/>
          <p:cNvSpPr txBox="1">
            <a:spLocks noChangeArrowheads="1"/>
          </p:cNvSpPr>
          <p:nvPr/>
        </p:nvSpPr>
        <p:spPr bwMode="auto">
          <a:xfrm rot="21569405">
            <a:off x="2046288" y="5221288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1000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84" name="Line 124"/>
          <p:cNvSpPr>
            <a:spLocks noChangeShapeType="1"/>
          </p:cNvSpPr>
          <p:nvPr/>
        </p:nvSpPr>
        <p:spPr bwMode="auto">
          <a:xfrm>
            <a:off x="939800" y="3370263"/>
            <a:ext cx="8683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85" name="Line 125"/>
          <p:cNvSpPr>
            <a:spLocks noChangeShapeType="1"/>
          </p:cNvSpPr>
          <p:nvPr/>
        </p:nvSpPr>
        <p:spPr bwMode="auto">
          <a:xfrm>
            <a:off x="939800" y="3727450"/>
            <a:ext cx="8683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86" name="Line 126"/>
          <p:cNvSpPr>
            <a:spLocks noChangeShapeType="1"/>
          </p:cNvSpPr>
          <p:nvPr/>
        </p:nvSpPr>
        <p:spPr bwMode="auto">
          <a:xfrm>
            <a:off x="939800" y="4084638"/>
            <a:ext cx="8683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87" name="Line 127"/>
          <p:cNvSpPr>
            <a:spLocks noChangeShapeType="1"/>
          </p:cNvSpPr>
          <p:nvPr/>
        </p:nvSpPr>
        <p:spPr bwMode="auto">
          <a:xfrm>
            <a:off x="939800" y="4441825"/>
            <a:ext cx="8683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88" name="Line 128"/>
          <p:cNvSpPr>
            <a:spLocks noChangeShapeType="1"/>
          </p:cNvSpPr>
          <p:nvPr/>
        </p:nvSpPr>
        <p:spPr bwMode="auto">
          <a:xfrm>
            <a:off x="939800" y="4797425"/>
            <a:ext cx="8683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89" name="Line 129"/>
          <p:cNvSpPr>
            <a:spLocks noChangeShapeType="1"/>
          </p:cNvSpPr>
          <p:nvPr/>
        </p:nvSpPr>
        <p:spPr bwMode="auto">
          <a:xfrm>
            <a:off x="939800" y="5156200"/>
            <a:ext cx="8683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90" name="Line 130"/>
          <p:cNvSpPr>
            <a:spLocks noChangeShapeType="1"/>
          </p:cNvSpPr>
          <p:nvPr/>
        </p:nvSpPr>
        <p:spPr bwMode="auto">
          <a:xfrm>
            <a:off x="3152775" y="2746375"/>
            <a:ext cx="8699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91" name="Line 131"/>
          <p:cNvSpPr>
            <a:spLocks noChangeShapeType="1"/>
          </p:cNvSpPr>
          <p:nvPr/>
        </p:nvSpPr>
        <p:spPr bwMode="auto">
          <a:xfrm>
            <a:off x="3152775" y="3727450"/>
            <a:ext cx="8699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92" name="Line 132"/>
          <p:cNvSpPr>
            <a:spLocks noChangeShapeType="1"/>
          </p:cNvSpPr>
          <p:nvPr/>
        </p:nvSpPr>
        <p:spPr bwMode="auto">
          <a:xfrm>
            <a:off x="3152775" y="3281363"/>
            <a:ext cx="8699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93" name="Line 133"/>
          <p:cNvSpPr>
            <a:spLocks noChangeShapeType="1"/>
          </p:cNvSpPr>
          <p:nvPr/>
        </p:nvSpPr>
        <p:spPr bwMode="auto">
          <a:xfrm>
            <a:off x="3152775" y="4173538"/>
            <a:ext cx="8699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94" name="Line 134"/>
          <p:cNvSpPr>
            <a:spLocks noChangeShapeType="1"/>
          </p:cNvSpPr>
          <p:nvPr/>
        </p:nvSpPr>
        <p:spPr bwMode="auto">
          <a:xfrm>
            <a:off x="3152775" y="4621213"/>
            <a:ext cx="8699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95" name="Line 135"/>
          <p:cNvSpPr>
            <a:spLocks noChangeShapeType="1"/>
          </p:cNvSpPr>
          <p:nvPr/>
        </p:nvSpPr>
        <p:spPr bwMode="auto">
          <a:xfrm>
            <a:off x="3152775" y="5067300"/>
            <a:ext cx="8699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96" name="Line 136"/>
          <p:cNvSpPr>
            <a:spLocks noChangeShapeType="1"/>
          </p:cNvSpPr>
          <p:nvPr/>
        </p:nvSpPr>
        <p:spPr bwMode="auto">
          <a:xfrm flipV="1">
            <a:off x="1808163" y="5067300"/>
            <a:ext cx="1344612" cy="889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97" name="Line 137"/>
          <p:cNvSpPr>
            <a:spLocks noChangeShapeType="1"/>
          </p:cNvSpPr>
          <p:nvPr/>
        </p:nvSpPr>
        <p:spPr bwMode="auto">
          <a:xfrm flipV="1">
            <a:off x="1808163" y="4621213"/>
            <a:ext cx="1344612" cy="1762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98" name="Line 138"/>
          <p:cNvSpPr>
            <a:spLocks noChangeShapeType="1"/>
          </p:cNvSpPr>
          <p:nvPr/>
        </p:nvSpPr>
        <p:spPr bwMode="auto">
          <a:xfrm flipV="1">
            <a:off x="1808163" y="4173538"/>
            <a:ext cx="1344612" cy="2682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99" name="Line 139"/>
          <p:cNvSpPr>
            <a:spLocks noChangeShapeType="1"/>
          </p:cNvSpPr>
          <p:nvPr/>
        </p:nvSpPr>
        <p:spPr bwMode="auto">
          <a:xfrm flipV="1">
            <a:off x="1808163" y="3727450"/>
            <a:ext cx="1344612" cy="3571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100" name="Line 140"/>
          <p:cNvSpPr>
            <a:spLocks noChangeShapeType="1"/>
          </p:cNvSpPr>
          <p:nvPr/>
        </p:nvSpPr>
        <p:spPr bwMode="auto">
          <a:xfrm flipV="1">
            <a:off x="1808163" y="3281363"/>
            <a:ext cx="1344612" cy="4460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101" name="Line 141"/>
          <p:cNvSpPr>
            <a:spLocks noChangeShapeType="1"/>
          </p:cNvSpPr>
          <p:nvPr/>
        </p:nvSpPr>
        <p:spPr bwMode="auto">
          <a:xfrm flipV="1">
            <a:off x="1808163" y="2746375"/>
            <a:ext cx="1344612" cy="6238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102" name="Text Box 142"/>
          <p:cNvSpPr txBox="1">
            <a:spLocks noChangeArrowheads="1"/>
          </p:cNvSpPr>
          <p:nvPr/>
        </p:nvSpPr>
        <p:spPr bwMode="auto">
          <a:xfrm rot="20024156">
            <a:off x="2003425" y="2770188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400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103" name="Text Box 143"/>
          <p:cNvSpPr txBox="1">
            <a:spLocks noChangeArrowheads="1"/>
          </p:cNvSpPr>
          <p:nvPr/>
        </p:nvSpPr>
        <p:spPr bwMode="auto">
          <a:xfrm rot="20635172">
            <a:off x="2025650" y="3232150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500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104" name="Text Box 144"/>
          <p:cNvSpPr txBox="1">
            <a:spLocks noChangeArrowheads="1"/>
          </p:cNvSpPr>
          <p:nvPr/>
        </p:nvSpPr>
        <p:spPr bwMode="auto">
          <a:xfrm rot="20772222">
            <a:off x="2054225" y="3616325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E6001D"/>
                </a:solidFill>
              </a:rPr>
              <a:t>600 mb</a:t>
            </a:r>
            <a:endParaRPr lang="en-US" dirty="0">
              <a:solidFill>
                <a:srgbClr val="E6001D"/>
              </a:solidFill>
            </a:endParaRPr>
          </a:p>
        </p:txBody>
      </p:sp>
      <p:sp>
        <p:nvSpPr>
          <p:cNvPr id="41105" name="Text Box 145"/>
          <p:cNvSpPr txBox="1">
            <a:spLocks noChangeArrowheads="1"/>
          </p:cNvSpPr>
          <p:nvPr/>
        </p:nvSpPr>
        <p:spPr bwMode="auto">
          <a:xfrm rot="20986083">
            <a:off x="2074863" y="4010025"/>
            <a:ext cx="8683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700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106" name="Text Box 146"/>
          <p:cNvSpPr txBox="1">
            <a:spLocks noChangeArrowheads="1"/>
          </p:cNvSpPr>
          <p:nvPr/>
        </p:nvSpPr>
        <p:spPr bwMode="auto">
          <a:xfrm rot="21177624">
            <a:off x="2101850" y="4405313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800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107" name="Text Box 147"/>
          <p:cNvSpPr txBox="1">
            <a:spLocks noChangeArrowheads="1"/>
          </p:cNvSpPr>
          <p:nvPr/>
        </p:nvSpPr>
        <p:spPr bwMode="auto">
          <a:xfrm rot="21364115">
            <a:off x="2097088" y="4813300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900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108" name="Text Box 148"/>
          <p:cNvSpPr txBox="1">
            <a:spLocks noChangeArrowheads="1"/>
          </p:cNvSpPr>
          <p:nvPr/>
        </p:nvSpPr>
        <p:spPr bwMode="auto">
          <a:xfrm>
            <a:off x="419100" y="5708650"/>
            <a:ext cx="1905000" cy="49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Minneapolis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colder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41109" name="Text Box 149"/>
          <p:cNvSpPr txBox="1">
            <a:spLocks noChangeArrowheads="1"/>
          </p:cNvSpPr>
          <p:nvPr/>
        </p:nvSpPr>
        <p:spPr bwMode="auto">
          <a:xfrm>
            <a:off x="2616200" y="5708650"/>
            <a:ext cx="1885950" cy="49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Houston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warmer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41111" name="Text Box 151"/>
          <p:cNvSpPr txBox="1">
            <a:spLocks noChangeArrowheads="1"/>
          </p:cNvSpPr>
          <p:nvPr/>
        </p:nvSpPr>
        <p:spPr bwMode="auto">
          <a:xfrm>
            <a:off x="3009900" y="16764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6600"/>
                </a:solidFill>
              </a:rPr>
              <a:t>WARM</a:t>
            </a:r>
          </a:p>
        </p:txBody>
      </p:sp>
      <p:sp>
        <p:nvSpPr>
          <p:cNvPr id="153" name="Line 221"/>
          <p:cNvSpPr>
            <a:spLocks noChangeShapeType="1"/>
          </p:cNvSpPr>
          <p:nvPr/>
        </p:nvSpPr>
        <p:spPr bwMode="auto">
          <a:xfrm flipH="1">
            <a:off x="914400" y="3276600"/>
            <a:ext cx="3124200" cy="0"/>
          </a:xfrm>
          <a:prstGeom prst="line">
            <a:avLst/>
          </a:prstGeom>
          <a:noFill/>
          <a:ln w="28575" cmpd="sng">
            <a:solidFill>
              <a:srgbClr val="FF00FF">
                <a:alpha val="78038"/>
              </a:srgbClr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5" name="Text Box 150"/>
          <p:cNvSpPr txBox="1">
            <a:spLocks noChangeArrowheads="1"/>
          </p:cNvSpPr>
          <p:nvPr/>
        </p:nvSpPr>
        <p:spPr bwMode="auto">
          <a:xfrm>
            <a:off x="711200" y="25781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accent2"/>
                </a:solidFill>
              </a:rPr>
              <a:t>COLD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3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809"/>
    </mc:Choice>
    <mc:Fallback xmlns="">
      <p:transition xmlns:p14="http://schemas.microsoft.com/office/powerpoint/2010/main" spd="slow" advTm="738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939800" y="3014663"/>
            <a:ext cx="868363" cy="2497137"/>
          </a:xfrm>
          <a:prstGeom prst="rect">
            <a:avLst/>
          </a:prstGeom>
          <a:solidFill>
            <a:srgbClr val="B5F1FD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2" name="Oval 5"/>
          <p:cNvSpPr>
            <a:spLocks noChangeArrowheads="1"/>
          </p:cNvSpPr>
          <p:nvPr/>
        </p:nvSpPr>
        <p:spPr bwMode="auto">
          <a:xfrm>
            <a:off x="1096963" y="3217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3" name="Oval 6"/>
          <p:cNvSpPr>
            <a:spLocks noChangeArrowheads="1"/>
          </p:cNvSpPr>
          <p:nvPr/>
        </p:nvSpPr>
        <p:spPr bwMode="auto">
          <a:xfrm>
            <a:off x="1255713" y="33528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4" name="Oval 7"/>
          <p:cNvSpPr>
            <a:spLocks noChangeArrowheads="1"/>
          </p:cNvSpPr>
          <p:nvPr/>
        </p:nvSpPr>
        <p:spPr bwMode="auto">
          <a:xfrm>
            <a:off x="1412875" y="34877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5" name="Oval 8"/>
          <p:cNvSpPr>
            <a:spLocks noChangeArrowheads="1"/>
          </p:cNvSpPr>
          <p:nvPr/>
        </p:nvSpPr>
        <p:spPr bwMode="auto">
          <a:xfrm>
            <a:off x="1571625" y="36226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6" name="Oval 9"/>
          <p:cNvSpPr>
            <a:spLocks noChangeArrowheads="1"/>
          </p:cNvSpPr>
          <p:nvPr/>
        </p:nvSpPr>
        <p:spPr bwMode="auto">
          <a:xfrm>
            <a:off x="1019175" y="3352800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7" name="Oval 10"/>
          <p:cNvSpPr>
            <a:spLocks noChangeArrowheads="1"/>
          </p:cNvSpPr>
          <p:nvPr/>
        </p:nvSpPr>
        <p:spPr bwMode="auto">
          <a:xfrm>
            <a:off x="1176338" y="34877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8" name="Oval 11"/>
          <p:cNvSpPr>
            <a:spLocks noChangeArrowheads="1"/>
          </p:cNvSpPr>
          <p:nvPr/>
        </p:nvSpPr>
        <p:spPr bwMode="auto">
          <a:xfrm>
            <a:off x="1335088" y="3622675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9" name="Oval 12"/>
          <p:cNvSpPr>
            <a:spLocks noChangeArrowheads="1"/>
          </p:cNvSpPr>
          <p:nvPr/>
        </p:nvSpPr>
        <p:spPr bwMode="auto">
          <a:xfrm>
            <a:off x="1492250" y="37576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20" name="Oval 13"/>
          <p:cNvSpPr>
            <a:spLocks noChangeArrowheads="1"/>
          </p:cNvSpPr>
          <p:nvPr/>
        </p:nvSpPr>
        <p:spPr bwMode="auto">
          <a:xfrm>
            <a:off x="1651000" y="3892550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21" name="Oval 14"/>
          <p:cNvSpPr>
            <a:spLocks noChangeArrowheads="1"/>
          </p:cNvSpPr>
          <p:nvPr/>
        </p:nvSpPr>
        <p:spPr bwMode="auto">
          <a:xfrm>
            <a:off x="1096963" y="36226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2" name="Oval 15"/>
          <p:cNvSpPr>
            <a:spLocks noChangeArrowheads="1"/>
          </p:cNvSpPr>
          <p:nvPr/>
        </p:nvSpPr>
        <p:spPr bwMode="auto">
          <a:xfrm>
            <a:off x="1255713" y="37576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3" name="Oval 16"/>
          <p:cNvSpPr>
            <a:spLocks noChangeArrowheads="1"/>
          </p:cNvSpPr>
          <p:nvPr/>
        </p:nvSpPr>
        <p:spPr bwMode="auto">
          <a:xfrm>
            <a:off x="1412875" y="38925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4" name="Oval 17"/>
          <p:cNvSpPr>
            <a:spLocks noChangeArrowheads="1"/>
          </p:cNvSpPr>
          <p:nvPr/>
        </p:nvSpPr>
        <p:spPr bwMode="auto">
          <a:xfrm>
            <a:off x="1571625" y="40274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5" name="Oval 18"/>
          <p:cNvSpPr>
            <a:spLocks noChangeArrowheads="1"/>
          </p:cNvSpPr>
          <p:nvPr/>
        </p:nvSpPr>
        <p:spPr bwMode="auto">
          <a:xfrm>
            <a:off x="1019175" y="3757613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6" name="Oval 19"/>
          <p:cNvSpPr>
            <a:spLocks noChangeArrowheads="1"/>
          </p:cNvSpPr>
          <p:nvPr/>
        </p:nvSpPr>
        <p:spPr bwMode="auto">
          <a:xfrm>
            <a:off x="1176338" y="38925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7" name="Oval 20"/>
          <p:cNvSpPr>
            <a:spLocks noChangeArrowheads="1"/>
          </p:cNvSpPr>
          <p:nvPr/>
        </p:nvSpPr>
        <p:spPr bwMode="auto">
          <a:xfrm>
            <a:off x="1335088" y="4027488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8" name="Oval 21"/>
          <p:cNvSpPr>
            <a:spLocks noChangeArrowheads="1"/>
          </p:cNvSpPr>
          <p:nvPr/>
        </p:nvSpPr>
        <p:spPr bwMode="auto">
          <a:xfrm>
            <a:off x="1492250" y="41624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9" name="Oval 22"/>
          <p:cNvSpPr>
            <a:spLocks noChangeArrowheads="1"/>
          </p:cNvSpPr>
          <p:nvPr/>
        </p:nvSpPr>
        <p:spPr bwMode="auto">
          <a:xfrm>
            <a:off x="1651000" y="4297363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30" name="Oval 23"/>
          <p:cNvSpPr>
            <a:spLocks noChangeArrowheads="1"/>
          </p:cNvSpPr>
          <p:nvPr/>
        </p:nvSpPr>
        <p:spPr bwMode="auto">
          <a:xfrm>
            <a:off x="1096963" y="40274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31" name="Oval 24"/>
          <p:cNvSpPr>
            <a:spLocks noChangeArrowheads="1"/>
          </p:cNvSpPr>
          <p:nvPr/>
        </p:nvSpPr>
        <p:spPr bwMode="auto">
          <a:xfrm>
            <a:off x="1255713" y="41624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32" name="Oval 25"/>
          <p:cNvSpPr>
            <a:spLocks noChangeArrowheads="1"/>
          </p:cNvSpPr>
          <p:nvPr/>
        </p:nvSpPr>
        <p:spPr bwMode="auto">
          <a:xfrm>
            <a:off x="1412875" y="42973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33" name="Oval 26"/>
          <p:cNvSpPr>
            <a:spLocks noChangeArrowheads="1"/>
          </p:cNvSpPr>
          <p:nvPr/>
        </p:nvSpPr>
        <p:spPr bwMode="auto">
          <a:xfrm>
            <a:off x="1571625" y="44323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34" name="Oval 27"/>
          <p:cNvSpPr>
            <a:spLocks noChangeArrowheads="1"/>
          </p:cNvSpPr>
          <p:nvPr/>
        </p:nvSpPr>
        <p:spPr bwMode="auto">
          <a:xfrm>
            <a:off x="1019175" y="4162425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35" name="Oval 28"/>
          <p:cNvSpPr>
            <a:spLocks noChangeArrowheads="1"/>
          </p:cNvSpPr>
          <p:nvPr/>
        </p:nvSpPr>
        <p:spPr bwMode="auto">
          <a:xfrm>
            <a:off x="1176338" y="42973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36" name="Oval 29"/>
          <p:cNvSpPr>
            <a:spLocks noChangeArrowheads="1"/>
          </p:cNvSpPr>
          <p:nvPr/>
        </p:nvSpPr>
        <p:spPr bwMode="auto">
          <a:xfrm>
            <a:off x="1335088" y="4432300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37" name="Oval 30"/>
          <p:cNvSpPr>
            <a:spLocks noChangeArrowheads="1"/>
          </p:cNvSpPr>
          <p:nvPr/>
        </p:nvSpPr>
        <p:spPr bwMode="auto">
          <a:xfrm>
            <a:off x="1492250" y="45672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38" name="Oval 31"/>
          <p:cNvSpPr>
            <a:spLocks noChangeArrowheads="1"/>
          </p:cNvSpPr>
          <p:nvPr/>
        </p:nvSpPr>
        <p:spPr bwMode="auto">
          <a:xfrm>
            <a:off x="1096963" y="44323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39" name="Oval 32"/>
          <p:cNvSpPr>
            <a:spLocks noChangeArrowheads="1"/>
          </p:cNvSpPr>
          <p:nvPr/>
        </p:nvSpPr>
        <p:spPr bwMode="auto">
          <a:xfrm>
            <a:off x="1255713" y="45672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40" name="Oval 33"/>
          <p:cNvSpPr>
            <a:spLocks noChangeArrowheads="1"/>
          </p:cNvSpPr>
          <p:nvPr/>
        </p:nvSpPr>
        <p:spPr bwMode="auto">
          <a:xfrm>
            <a:off x="1412875" y="47021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41" name="Oval 34"/>
          <p:cNvSpPr>
            <a:spLocks noChangeArrowheads="1"/>
          </p:cNvSpPr>
          <p:nvPr/>
        </p:nvSpPr>
        <p:spPr bwMode="auto">
          <a:xfrm>
            <a:off x="1571625" y="48371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42" name="Oval 35"/>
          <p:cNvSpPr>
            <a:spLocks noChangeArrowheads="1"/>
          </p:cNvSpPr>
          <p:nvPr/>
        </p:nvSpPr>
        <p:spPr bwMode="auto">
          <a:xfrm>
            <a:off x="1019175" y="4567238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3" name="Oval 36"/>
          <p:cNvSpPr>
            <a:spLocks noChangeArrowheads="1"/>
          </p:cNvSpPr>
          <p:nvPr/>
        </p:nvSpPr>
        <p:spPr bwMode="auto">
          <a:xfrm>
            <a:off x="1176338" y="47021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4" name="Oval 37"/>
          <p:cNvSpPr>
            <a:spLocks noChangeArrowheads="1"/>
          </p:cNvSpPr>
          <p:nvPr/>
        </p:nvSpPr>
        <p:spPr bwMode="auto">
          <a:xfrm>
            <a:off x="1335088" y="4837113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5" name="Oval 38"/>
          <p:cNvSpPr>
            <a:spLocks noChangeArrowheads="1"/>
          </p:cNvSpPr>
          <p:nvPr/>
        </p:nvSpPr>
        <p:spPr bwMode="auto">
          <a:xfrm>
            <a:off x="1096963" y="48371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6" name="Oval 39"/>
          <p:cNvSpPr>
            <a:spLocks noChangeArrowheads="1"/>
          </p:cNvSpPr>
          <p:nvPr/>
        </p:nvSpPr>
        <p:spPr bwMode="auto">
          <a:xfrm>
            <a:off x="1492250" y="49720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7" name="Oval 40"/>
          <p:cNvSpPr>
            <a:spLocks noChangeArrowheads="1"/>
          </p:cNvSpPr>
          <p:nvPr/>
        </p:nvSpPr>
        <p:spPr bwMode="auto">
          <a:xfrm>
            <a:off x="1255713" y="49720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8" name="Oval 41"/>
          <p:cNvSpPr>
            <a:spLocks noChangeArrowheads="1"/>
          </p:cNvSpPr>
          <p:nvPr/>
        </p:nvSpPr>
        <p:spPr bwMode="auto">
          <a:xfrm>
            <a:off x="1019175" y="4972050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9" name="Oval 42"/>
          <p:cNvSpPr>
            <a:spLocks noChangeArrowheads="1"/>
          </p:cNvSpPr>
          <p:nvPr/>
        </p:nvSpPr>
        <p:spPr bwMode="auto">
          <a:xfrm>
            <a:off x="1651000" y="3082925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50" name="Oval 43"/>
          <p:cNvSpPr>
            <a:spLocks noChangeArrowheads="1"/>
          </p:cNvSpPr>
          <p:nvPr/>
        </p:nvSpPr>
        <p:spPr bwMode="auto">
          <a:xfrm>
            <a:off x="1412875" y="3082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1" name="Oval 44"/>
          <p:cNvSpPr>
            <a:spLocks noChangeArrowheads="1"/>
          </p:cNvSpPr>
          <p:nvPr/>
        </p:nvSpPr>
        <p:spPr bwMode="auto">
          <a:xfrm>
            <a:off x="1571625" y="3217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52" name="Oval 45"/>
          <p:cNvSpPr>
            <a:spLocks noChangeArrowheads="1"/>
          </p:cNvSpPr>
          <p:nvPr/>
        </p:nvSpPr>
        <p:spPr bwMode="auto">
          <a:xfrm>
            <a:off x="1176338" y="3082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3" name="Oval 46"/>
          <p:cNvSpPr>
            <a:spLocks noChangeArrowheads="1"/>
          </p:cNvSpPr>
          <p:nvPr/>
        </p:nvSpPr>
        <p:spPr bwMode="auto">
          <a:xfrm>
            <a:off x="1335088" y="3217863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4" name="Oval 47"/>
          <p:cNvSpPr>
            <a:spLocks noChangeArrowheads="1"/>
          </p:cNvSpPr>
          <p:nvPr/>
        </p:nvSpPr>
        <p:spPr bwMode="auto">
          <a:xfrm>
            <a:off x="1492250" y="33528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55" name="Oval 48"/>
          <p:cNvSpPr>
            <a:spLocks noChangeArrowheads="1"/>
          </p:cNvSpPr>
          <p:nvPr/>
        </p:nvSpPr>
        <p:spPr bwMode="auto">
          <a:xfrm>
            <a:off x="1651000" y="3487738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6" name="Oval 49"/>
          <p:cNvSpPr>
            <a:spLocks noChangeArrowheads="1"/>
          </p:cNvSpPr>
          <p:nvPr/>
        </p:nvSpPr>
        <p:spPr bwMode="auto">
          <a:xfrm>
            <a:off x="1651000" y="4702175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7" name="Oval 50"/>
          <p:cNvSpPr>
            <a:spLocks noChangeArrowheads="1"/>
          </p:cNvSpPr>
          <p:nvPr/>
        </p:nvSpPr>
        <p:spPr bwMode="auto">
          <a:xfrm>
            <a:off x="1412875" y="51069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8" name="Oval 51"/>
          <p:cNvSpPr>
            <a:spLocks noChangeArrowheads="1"/>
          </p:cNvSpPr>
          <p:nvPr/>
        </p:nvSpPr>
        <p:spPr bwMode="auto">
          <a:xfrm>
            <a:off x="1571625" y="5241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9" name="Oval 52"/>
          <p:cNvSpPr>
            <a:spLocks noChangeArrowheads="1"/>
          </p:cNvSpPr>
          <p:nvPr/>
        </p:nvSpPr>
        <p:spPr bwMode="auto">
          <a:xfrm>
            <a:off x="1176338" y="51069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60" name="Oval 53"/>
          <p:cNvSpPr>
            <a:spLocks noChangeArrowheads="1"/>
          </p:cNvSpPr>
          <p:nvPr/>
        </p:nvSpPr>
        <p:spPr bwMode="auto">
          <a:xfrm>
            <a:off x="1335088" y="5241925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61" name="Oval 54"/>
          <p:cNvSpPr>
            <a:spLocks noChangeArrowheads="1"/>
          </p:cNvSpPr>
          <p:nvPr/>
        </p:nvSpPr>
        <p:spPr bwMode="auto">
          <a:xfrm>
            <a:off x="1492250" y="5376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62" name="Oval 55"/>
          <p:cNvSpPr>
            <a:spLocks noChangeArrowheads="1"/>
          </p:cNvSpPr>
          <p:nvPr/>
        </p:nvSpPr>
        <p:spPr bwMode="auto">
          <a:xfrm>
            <a:off x="1651000" y="5106988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63" name="Oval 56"/>
          <p:cNvSpPr>
            <a:spLocks noChangeArrowheads="1"/>
          </p:cNvSpPr>
          <p:nvPr/>
        </p:nvSpPr>
        <p:spPr bwMode="auto">
          <a:xfrm flipH="1" flipV="1">
            <a:off x="1019175" y="5376863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064" name="Oval 57"/>
          <p:cNvSpPr>
            <a:spLocks noChangeArrowheads="1"/>
          </p:cNvSpPr>
          <p:nvPr/>
        </p:nvSpPr>
        <p:spPr bwMode="auto">
          <a:xfrm flipH="1" flipV="1">
            <a:off x="1255713" y="5376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065" name="Oval 58"/>
          <p:cNvSpPr>
            <a:spLocks noChangeArrowheads="1"/>
          </p:cNvSpPr>
          <p:nvPr/>
        </p:nvSpPr>
        <p:spPr bwMode="auto">
          <a:xfrm flipH="1" flipV="1">
            <a:off x="1096963" y="5241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066" name="Rectangle 59"/>
          <p:cNvSpPr>
            <a:spLocks noChangeArrowheads="1"/>
          </p:cNvSpPr>
          <p:nvPr/>
        </p:nvSpPr>
        <p:spPr bwMode="auto">
          <a:xfrm>
            <a:off x="3152775" y="2120900"/>
            <a:ext cx="869950" cy="3390900"/>
          </a:xfrm>
          <a:prstGeom prst="rect">
            <a:avLst/>
          </a:prstGeom>
          <a:solidFill>
            <a:srgbClr val="FFCDCD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67" name="Oval 60"/>
          <p:cNvSpPr>
            <a:spLocks noChangeArrowheads="1"/>
          </p:cNvSpPr>
          <p:nvPr/>
        </p:nvSpPr>
        <p:spPr bwMode="auto">
          <a:xfrm>
            <a:off x="3311525" y="2395538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68" name="Oval 61"/>
          <p:cNvSpPr>
            <a:spLocks noChangeArrowheads="1"/>
          </p:cNvSpPr>
          <p:nvPr/>
        </p:nvSpPr>
        <p:spPr bwMode="auto">
          <a:xfrm>
            <a:off x="3468688" y="257968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69" name="Oval 62"/>
          <p:cNvSpPr>
            <a:spLocks noChangeArrowheads="1"/>
          </p:cNvSpPr>
          <p:nvPr/>
        </p:nvSpPr>
        <p:spPr bwMode="auto">
          <a:xfrm>
            <a:off x="3627438" y="27622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0" name="Oval 63"/>
          <p:cNvSpPr>
            <a:spLocks noChangeArrowheads="1"/>
          </p:cNvSpPr>
          <p:nvPr/>
        </p:nvSpPr>
        <p:spPr bwMode="auto">
          <a:xfrm>
            <a:off x="3786188" y="2946400"/>
            <a:ext cx="77787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1" name="Oval 64"/>
          <p:cNvSpPr>
            <a:spLocks noChangeArrowheads="1"/>
          </p:cNvSpPr>
          <p:nvPr/>
        </p:nvSpPr>
        <p:spPr bwMode="auto">
          <a:xfrm>
            <a:off x="3232150" y="257968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72" name="Oval 65"/>
          <p:cNvSpPr>
            <a:spLocks noChangeArrowheads="1"/>
          </p:cNvSpPr>
          <p:nvPr/>
        </p:nvSpPr>
        <p:spPr bwMode="auto">
          <a:xfrm>
            <a:off x="3389313" y="27622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3" name="Oval 66"/>
          <p:cNvSpPr>
            <a:spLocks noChangeArrowheads="1"/>
          </p:cNvSpPr>
          <p:nvPr/>
        </p:nvSpPr>
        <p:spPr bwMode="auto">
          <a:xfrm>
            <a:off x="3548063" y="2946400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4" name="Oval 67"/>
          <p:cNvSpPr>
            <a:spLocks noChangeArrowheads="1"/>
          </p:cNvSpPr>
          <p:nvPr/>
        </p:nvSpPr>
        <p:spPr bwMode="auto">
          <a:xfrm>
            <a:off x="3706813" y="31289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5" name="Oval 68"/>
          <p:cNvSpPr>
            <a:spLocks noChangeArrowheads="1"/>
          </p:cNvSpPr>
          <p:nvPr/>
        </p:nvSpPr>
        <p:spPr bwMode="auto">
          <a:xfrm>
            <a:off x="3863975" y="331152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6" name="Oval 69"/>
          <p:cNvSpPr>
            <a:spLocks noChangeArrowheads="1"/>
          </p:cNvSpPr>
          <p:nvPr/>
        </p:nvSpPr>
        <p:spPr bwMode="auto">
          <a:xfrm>
            <a:off x="3311525" y="2946400"/>
            <a:ext cx="77788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77" name="Oval 70"/>
          <p:cNvSpPr>
            <a:spLocks noChangeArrowheads="1"/>
          </p:cNvSpPr>
          <p:nvPr/>
        </p:nvSpPr>
        <p:spPr bwMode="auto">
          <a:xfrm>
            <a:off x="3468688" y="31289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78" name="Oval 71"/>
          <p:cNvSpPr>
            <a:spLocks noChangeArrowheads="1"/>
          </p:cNvSpPr>
          <p:nvPr/>
        </p:nvSpPr>
        <p:spPr bwMode="auto">
          <a:xfrm>
            <a:off x="3627438" y="331152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79" name="Oval 72"/>
          <p:cNvSpPr>
            <a:spLocks noChangeArrowheads="1"/>
          </p:cNvSpPr>
          <p:nvPr/>
        </p:nvSpPr>
        <p:spPr bwMode="auto">
          <a:xfrm>
            <a:off x="3786188" y="3495675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0" name="Oval 73"/>
          <p:cNvSpPr>
            <a:spLocks noChangeArrowheads="1"/>
          </p:cNvSpPr>
          <p:nvPr/>
        </p:nvSpPr>
        <p:spPr bwMode="auto">
          <a:xfrm>
            <a:off x="3232150" y="31289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81" name="Oval 74"/>
          <p:cNvSpPr>
            <a:spLocks noChangeArrowheads="1"/>
          </p:cNvSpPr>
          <p:nvPr/>
        </p:nvSpPr>
        <p:spPr bwMode="auto">
          <a:xfrm>
            <a:off x="3389313" y="331152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2" name="Oval 75"/>
          <p:cNvSpPr>
            <a:spLocks noChangeArrowheads="1"/>
          </p:cNvSpPr>
          <p:nvPr/>
        </p:nvSpPr>
        <p:spPr bwMode="auto">
          <a:xfrm>
            <a:off x="3548063" y="34956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3" name="Oval 76"/>
          <p:cNvSpPr>
            <a:spLocks noChangeArrowheads="1"/>
          </p:cNvSpPr>
          <p:nvPr/>
        </p:nvSpPr>
        <p:spPr bwMode="auto">
          <a:xfrm>
            <a:off x="3706813" y="36782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4" name="Oval 77"/>
          <p:cNvSpPr>
            <a:spLocks noChangeArrowheads="1"/>
          </p:cNvSpPr>
          <p:nvPr/>
        </p:nvSpPr>
        <p:spPr bwMode="auto">
          <a:xfrm>
            <a:off x="3863975" y="38623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5" name="Oval 78"/>
          <p:cNvSpPr>
            <a:spLocks noChangeArrowheads="1"/>
          </p:cNvSpPr>
          <p:nvPr/>
        </p:nvSpPr>
        <p:spPr bwMode="auto">
          <a:xfrm>
            <a:off x="3311525" y="3495675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6" name="Oval 79"/>
          <p:cNvSpPr>
            <a:spLocks noChangeArrowheads="1"/>
          </p:cNvSpPr>
          <p:nvPr/>
        </p:nvSpPr>
        <p:spPr bwMode="auto">
          <a:xfrm>
            <a:off x="3468688" y="36782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7" name="Oval 80"/>
          <p:cNvSpPr>
            <a:spLocks noChangeArrowheads="1"/>
          </p:cNvSpPr>
          <p:nvPr/>
        </p:nvSpPr>
        <p:spPr bwMode="auto">
          <a:xfrm>
            <a:off x="3627438" y="38623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8" name="Oval 81"/>
          <p:cNvSpPr>
            <a:spLocks noChangeArrowheads="1"/>
          </p:cNvSpPr>
          <p:nvPr/>
        </p:nvSpPr>
        <p:spPr bwMode="auto">
          <a:xfrm>
            <a:off x="3786188" y="4044950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9" name="Oval 82"/>
          <p:cNvSpPr>
            <a:spLocks noChangeArrowheads="1"/>
          </p:cNvSpPr>
          <p:nvPr/>
        </p:nvSpPr>
        <p:spPr bwMode="auto">
          <a:xfrm>
            <a:off x="3232150" y="36782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0" name="Oval 83"/>
          <p:cNvSpPr>
            <a:spLocks noChangeArrowheads="1"/>
          </p:cNvSpPr>
          <p:nvPr/>
        </p:nvSpPr>
        <p:spPr bwMode="auto">
          <a:xfrm>
            <a:off x="3389313" y="38623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1" name="Oval 84"/>
          <p:cNvSpPr>
            <a:spLocks noChangeArrowheads="1"/>
          </p:cNvSpPr>
          <p:nvPr/>
        </p:nvSpPr>
        <p:spPr bwMode="auto">
          <a:xfrm>
            <a:off x="3548063" y="40449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2" name="Oval 85"/>
          <p:cNvSpPr>
            <a:spLocks noChangeArrowheads="1"/>
          </p:cNvSpPr>
          <p:nvPr/>
        </p:nvSpPr>
        <p:spPr bwMode="auto">
          <a:xfrm>
            <a:off x="3706813" y="422910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3" name="Oval 86"/>
          <p:cNvSpPr>
            <a:spLocks noChangeArrowheads="1"/>
          </p:cNvSpPr>
          <p:nvPr/>
        </p:nvSpPr>
        <p:spPr bwMode="auto">
          <a:xfrm>
            <a:off x="3311525" y="4044950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4" name="Oval 87"/>
          <p:cNvSpPr>
            <a:spLocks noChangeArrowheads="1"/>
          </p:cNvSpPr>
          <p:nvPr/>
        </p:nvSpPr>
        <p:spPr bwMode="auto">
          <a:xfrm>
            <a:off x="3468688" y="422910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5" name="Oval 88"/>
          <p:cNvSpPr>
            <a:spLocks noChangeArrowheads="1"/>
          </p:cNvSpPr>
          <p:nvPr/>
        </p:nvSpPr>
        <p:spPr bwMode="auto">
          <a:xfrm>
            <a:off x="3627438" y="44116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6" name="Oval 89"/>
          <p:cNvSpPr>
            <a:spLocks noChangeArrowheads="1"/>
          </p:cNvSpPr>
          <p:nvPr/>
        </p:nvSpPr>
        <p:spPr bwMode="auto">
          <a:xfrm>
            <a:off x="3786188" y="4595813"/>
            <a:ext cx="77787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7" name="Oval 90"/>
          <p:cNvSpPr>
            <a:spLocks noChangeArrowheads="1"/>
          </p:cNvSpPr>
          <p:nvPr/>
        </p:nvSpPr>
        <p:spPr bwMode="auto">
          <a:xfrm>
            <a:off x="3232150" y="422910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98" name="Oval 91"/>
          <p:cNvSpPr>
            <a:spLocks noChangeArrowheads="1"/>
          </p:cNvSpPr>
          <p:nvPr/>
        </p:nvSpPr>
        <p:spPr bwMode="auto">
          <a:xfrm>
            <a:off x="3389313" y="44116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99" name="Oval 92"/>
          <p:cNvSpPr>
            <a:spLocks noChangeArrowheads="1"/>
          </p:cNvSpPr>
          <p:nvPr/>
        </p:nvSpPr>
        <p:spPr bwMode="auto">
          <a:xfrm>
            <a:off x="3548063" y="4595813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0" name="Oval 93"/>
          <p:cNvSpPr>
            <a:spLocks noChangeArrowheads="1"/>
          </p:cNvSpPr>
          <p:nvPr/>
        </p:nvSpPr>
        <p:spPr bwMode="auto">
          <a:xfrm>
            <a:off x="3311525" y="4595813"/>
            <a:ext cx="77788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1" name="Oval 94"/>
          <p:cNvSpPr>
            <a:spLocks noChangeArrowheads="1"/>
          </p:cNvSpPr>
          <p:nvPr/>
        </p:nvSpPr>
        <p:spPr bwMode="auto">
          <a:xfrm>
            <a:off x="3706813" y="47783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2" name="Oval 95"/>
          <p:cNvSpPr>
            <a:spLocks noChangeArrowheads="1"/>
          </p:cNvSpPr>
          <p:nvPr/>
        </p:nvSpPr>
        <p:spPr bwMode="auto">
          <a:xfrm>
            <a:off x="3468688" y="47783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3" name="Oval 96"/>
          <p:cNvSpPr>
            <a:spLocks noChangeArrowheads="1"/>
          </p:cNvSpPr>
          <p:nvPr/>
        </p:nvSpPr>
        <p:spPr bwMode="auto">
          <a:xfrm>
            <a:off x="3232150" y="47783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4" name="Oval 97"/>
          <p:cNvSpPr>
            <a:spLocks noChangeArrowheads="1"/>
          </p:cNvSpPr>
          <p:nvPr/>
        </p:nvSpPr>
        <p:spPr bwMode="auto">
          <a:xfrm>
            <a:off x="3863975" y="221297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5" name="Oval 98"/>
          <p:cNvSpPr>
            <a:spLocks noChangeArrowheads="1"/>
          </p:cNvSpPr>
          <p:nvPr/>
        </p:nvSpPr>
        <p:spPr bwMode="auto">
          <a:xfrm>
            <a:off x="3627438" y="221297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6" name="Oval 99"/>
          <p:cNvSpPr>
            <a:spLocks noChangeArrowheads="1"/>
          </p:cNvSpPr>
          <p:nvPr/>
        </p:nvSpPr>
        <p:spPr bwMode="auto">
          <a:xfrm>
            <a:off x="3786188" y="2395538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7" name="Oval 100"/>
          <p:cNvSpPr>
            <a:spLocks noChangeArrowheads="1"/>
          </p:cNvSpPr>
          <p:nvPr/>
        </p:nvSpPr>
        <p:spPr bwMode="auto">
          <a:xfrm>
            <a:off x="3389313" y="221297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8" name="Oval 101"/>
          <p:cNvSpPr>
            <a:spLocks noChangeArrowheads="1"/>
          </p:cNvSpPr>
          <p:nvPr/>
        </p:nvSpPr>
        <p:spPr bwMode="auto">
          <a:xfrm>
            <a:off x="3548063" y="23955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9" name="Oval 102"/>
          <p:cNvSpPr>
            <a:spLocks noChangeArrowheads="1"/>
          </p:cNvSpPr>
          <p:nvPr/>
        </p:nvSpPr>
        <p:spPr bwMode="auto">
          <a:xfrm>
            <a:off x="3706813" y="257968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0" name="Oval 103"/>
          <p:cNvSpPr>
            <a:spLocks noChangeArrowheads="1"/>
          </p:cNvSpPr>
          <p:nvPr/>
        </p:nvSpPr>
        <p:spPr bwMode="auto">
          <a:xfrm>
            <a:off x="3863975" y="27622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1" name="Oval 104"/>
          <p:cNvSpPr>
            <a:spLocks noChangeArrowheads="1"/>
          </p:cNvSpPr>
          <p:nvPr/>
        </p:nvSpPr>
        <p:spPr bwMode="auto">
          <a:xfrm>
            <a:off x="3863975" y="44116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2" name="Oval 105"/>
          <p:cNvSpPr>
            <a:spLocks noChangeArrowheads="1"/>
          </p:cNvSpPr>
          <p:nvPr/>
        </p:nvSpPr>
        <p:spPr bwMode="auto">
          <a:xfrm>
            <a:off x="3627438" y="496252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3" name="Oval 106"/>
          <p:cNvSpPr>
            <a:spLocks noChangeArrowheads="1"/>
          </p:cNvSpPr>
          <p:nvPr/>
        </p:nvSpPr>
        <p:spPr bwMode="auto">
          <a:xfrm>
            <a:off x="3786188" y="5145088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4" name="Oval 107"/>
          <p:cNvSpPr>
            <a:spLocks noChangeArrowheads="1"/>
          </p:cNvSpPr>
          <p:nvPr/>
        </p:nvSpPr>
        <p:spPr bwMode="auto">
          <a:xfrm>
            <a:off x="3389313" y="496252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5" name="Oval 108"/>
          <p:cNvSpPr>
            <a:spLocks noChangeArrowheads="1"/>
          </p:cNvSpPr>
          <p:nvPr/>
        </p:nvSpPr>
        <p:spPr bwMode="auto">
          <a:xfrm>
            <a:off x="3548063" y="51450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6" name="Oval 109"/>
          <p:cNvSpPr>
            <a:spLocks noChangeArrowheads="1"/>
          </p:cNvSpPr>
          <p:nvPr/>
        </p:nvSpPr>
        <p:spPr bwMode="auto">
          <a:xfrm>
            <a:off x="3706813" y="532923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7" name="Oval 110"/>
          <p:cNvSpPr>
            <a:spLocks noChangeArrowheads="1"/>
          </p:cNvSpPr>
          <p:nvPr/>
        </p:nvSpPr>
        <p:spPr bwMode="auto">
          <a:xfrm>
            <a:off x="3863975" y="496252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8" name="Oval 111"/>
          <p:cNvSpPr>
            <a:spLocks noChangeArrowheads="1"/>
          </p:cNvSpPr>
          <p:nvPr/>
        </p:nvSpPr>
        <p:spPr bwMode="auto">
          <a:xfrm flipH="1" flipV="1">
            <a:off x="3232150" y="532923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119" name="Oval 112"/>
          <p:cNvSpPr>
            <a:spLocks noChangeArrowheads="1"/>
          </p:cNvSpPr>
          <p:nvPr/>
        </p:nvSpPr>
        <p:spPr bwMode="auto">
          <a:xfrm flipH="1" flipV="1">
            <a:off x="3468688" y="532923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120" name="Oval 113"/>
          <p:cNvSpPr>
            <a:spLocks noChangeArrowheads="1"/>
          </p:cNvSpPr>
          <p:nvPr/>
        </p:nvSpPr>
        <p:spPr bwMode="auto">
          <a:xfrm flipH="1" flipV="1">
            <a:off x="3311525" y="5145088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121" name="Line 114"/>
          <p:cNvSpPr>
            <a:spLocks noChangeShapeType="1"/>
          </p:cNvSpPr>
          <p:nvPr/>
        </p:nvSpPr>
        <p:spPr bwMode="auto">
          <a:xfrm>
            <a:off x="542925" y="5511800"/>
            <a:ext cx="395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23" name="Line 116"/>
          <p:cNvSpPr>
            <a:spLocks noChangeShapeType="1"/>
          </p:cNvSpPr>
          <p:nvPr/>
        </p:nvSpPr>
        <p:spPr bwMode="auto">
          <a:xfrm flipH="1">
            <a:off x="542925" y="3014663"/>
            <a:ext cx="1265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24" name="Line 117"/>
          <p:cNvSpPr>
            <a:spLocks noChangeShapeType="1"/>
          </p:cNvSpPr>
          <p:nvPr/>
        </p:nvSpPr>
        <p:spPr bwMode="auto">
          <a:xfrm flipH="1">
            <a:off x="3152775" y="2120900"/>
            <a:ext cx="1265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26" name="Line 120"/>
          <p:cNvSpPr>
            <a:spLocks noChangeShapeType="1"/>
          </p:cNvSpPr>
          <p:nvPr/>
        </p:nvSpPr>
        <p:spPr bwMode="auto">
          <a:xfrm flipV="1">
            <a:off x="1808163" y="2120900"/>
            <a:ext cx="1344612" cy="893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27" name="Text Box 121"/>
          <p:cNvSpPr txBox="1">
            <a:spLocks noChangeArrowheads="1"/>
          </p:cNvSpPr>
          <p:nvPr/>
        </p:nvSpPr>
        <p:spPr bwMode="auto">
          <a:xfrm rot="19419427">
            <a:off x="1931988" y="2317750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300 mb</a:t>
            </a:r>
          </a:p>
        </p:txBody>
      </p:sp>
      <p:sp>
        <p:nvSpPr>
          <p:cNvPr id="43128" name="Text Box 122"/>
          <p:cNvSpPr txBox="1">
            <a:spLocks noChangeArrowheads="1"/>
          </p:cNvSpPr>
          <p:nvPr/>
        </p:nvSpPr>
        <p:spPr bwMode="auto">
          <a:xfrm rot="21569405">
            <a:off x="2046288" y="5221288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1000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29" name="Line 123"/>
          <p:cNvSpPr>
            <a:spLocks noChangeShapeType="1"/>
          </p:cNvSpPr>
          <p:nvPr/>
        </p:nvSpPr>
        <p:spPr bwMode="auto">
          <a:xfrm>
            <a:off x="939800" y="3370263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0" name="Line 124"/>
          <p:cNvSpPr>
            <a:spLocks noChangeShapeType="1"/>
          </p:cNvSpPr>
          <p:nvPr/>
        </p:nvSpPr>
        <p:spPr bwMode="auto">
          <a:xfrm>
            <a:off x="939800" y="3727450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1" name="Line 125"/>
          <p:cNvSpPr>
            <a:spLocks noChangeShapeType="1"/>
          </p:cNvSpPr>
          <p:nvPr/>
        </p:nvSpPr>
        <p:spPr bwMode="auto">
          <a:xfrm>
            <a:off x="939800" y="4084638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2" name="Line 126"/>
          <p:cNvSpPr>
            <a:spLocks noChangeShapeType="1"/>
          </p:cNvSpPr>
          <p:nvPr/>
        </p:nvSpPr>
        <p:spPr bwMode="auto">
          <a:xfrm>
            <a:off x="939800" y="4441825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3" name="Line 127"/>
          <p:cNvSpPr>
            <a:spLocks noChangeShapeType="1"/>
          </p:cNvSpPr>
          <p:nvPr/>
        </p:nvSpPr>
        <p:spPr bwMode="auto">
          <a:xfrm>
            <a:off x="939800" y="4797425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4" name="Line 128"/>
          <p:cNvSpPr>
            <a:spLocks noChangeShapeType="1"/>
          </p:cNvSpPr>
          <p:nvPr/>
        </p:nvSpPr>
        <p:spPr bwMode="auto">
          <a:xfrm>
            <a:off x="939800" y="5156200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5" name="Line 129"/>
          <p:cNvSpPr>
            <a:spLocks noChangeShapeType="1"/>
          </p:cNvSpPr>
          <p:nvPr/>
        </p:nvSpPr>
        <p:spPr bwMode="auto">
          <a:xfrm>
            <a:off x="3152775" y="2746375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6" name="Line 130"/>
          <p:cNvSpPr>
            <a:spLocks noChangeShapeType="1"/>
          </p:cNvSpPr>
          <p:nvPr/>
        </p:nvSpPr>
        <p:spPr bwMode="auto">
          <a:xfrm>
            <a:off x="3152775" y="3727450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7" name="Line 131"/>
          <p:cNvSpPr>
            <a:spLocks noChangeShapeType="1"/>
          </p:cNvSpPr>
          <p:nvPr/>
        </p:nvSpPr>
        <p:spPr bwMode="auto">
          <a:xfrm>
            <a:off x="3152775" y="3281363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8" name="Line 132"/>
          <p:cNvSpPr>
            <a:spLocks noChangeShapeType="1"/>
          </p:cNvSpPr>
          <p:nvPr/>
        </p:nvSpPr>
        <p:spPr bwMode="auto">
          <a:xfrm>
            <a:off x="3152775" y="4173538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9" name="Line 133"/>
          <p:cNvSpPr>
            <a:spLocks noChangeShapeType="1"/>
          </p:cNvSpPr>
          <p:nvPr/>
        </p:nvSpPr>
        <p:spPr bwMode="auto">
          <a:xfrm>
            <a:off x="3152775" y="4621213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0" name="Line 134"/>
          <p:cNvSpPr>
            <a:spLocks noChangeShapeType="1"/>
          </p:cNvSpPr>
          <p:nvPr/>
        </p:nvSpPr>
        <p:spPr bwMode="auto">
          <a:xfrm>
            <a:off x="3152775" y="5067300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1" name="Line 135"/>
          <p:cNvSpPr>
            <a:spLocks noChangeShapeType="1"/>
          </p:cNvSpPr>
          <p:nvPr/>
        </p:nvSpPr>
        <p:spPr bwMode="auto">
          <a:xfrm flipV="1">
            <a:off x="1808163" y="5067300"/>
            <a:ext cx="1344612" cy="88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2" name="Line 136"/>
          <p:cNvSpPr>
            <a:spLocks noChangeShapeType="1"/>
          </p:cNvSpPr>
          <p:nvPr/>
        </p:nvSpPr>
        <p:spPr bwMode="auto">
          <a:xfrm flipV="1">
            <a:off x="1808163" y="4621213"/>
            <a:ext cx="1344612" cy="176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3" name="Line 137"/>
          <p:cNvSpPr>
            <a:spLocks noChangeShapeType="1"/>
          </p:cNvSpPr>
          <p:nvPr/>
        </p:nvSpPr>
        <p:spPr bwMode="auto">
          <a:xfrm flipV="1">
            <a:off x="1808163" y="4173538"/>
            <a:ext cx="1344612" cy="268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4" name="Line 138"/>
          <p:cNvSpPr>
            <a:spLocks noChangeShapeType="1"/>
          </p:cNvSpPr>
          <p:nvPr/>
        </p:nvSpPr>
        <p:spPr bwMode="auto">
          <a:xfrm flipV="1">
            <a:off x="1808163" y="3727450"/>
            <a:ext cx="1344612" cy="357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5" name="Line 139"/>
          <p:cNvSpPr>
            <a:spLocks noChangeShapeType="1"/>
          </p:cNvSpPr>
          <p:nvPr/>
        </p:nvSpPr>
        <p:spPr bwMode="auto">
          <a:xfrm flipV="1">
            <a:off x="1808163" y="3281363"/>
            <a:ext cx="1344612" cy="4460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6" name="Line 140"/>
          <p:cNvSpPr>
            <a:spLocks noChangeShapeType="1"/>
          </p:cNvSpPr>
          <p:nvPr/>
        </p:nvSpPr>
        <p:spPr bwMode="auto">
          <a:xfrm flipV="1">
            <a:off x="1808163" y="2746375"/>
            <a:ext cx="1344612" cy="6238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7" name="Text Box 141"/>
          <p:cNvSpPr txBox="1">
            <a:spLocks noChangeArrowheads="1"/>
          </p:cNvSpPr>
          <p:nvPr/>
        </p:nvSpPr>
        <p:spPr bwMode="auto">
          <a:xfrm rot="19982082">
            <a:off x="2003425" y="2770188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400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48" name="Text Box 142"/>
          <p:cNvSpPr txBox="1">
            <a:spLocks noChangeArrowheads="1"/>
          </p:cNvSpPr>
          <p:nvPr/>
        </p:nvSpPr>
        <p:spPr bwMode="auto">
          <a:xfrm rot="20635172">
            <a:off x="2025650" y="3232150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500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49" name="Text Box 143"/>
          <p:cNvSpPr txBox="1">
            <a:spLocks noChangeArrowheads="1"/>
          </p:cNvSpPr>
          <p:nvPr/>
        </p:nvSpPr>
        <p:spPr bwMode="auto">
          <a:xfrm rot="20772222">
            <a:off x="2054225" y="3616325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600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50" name="Text Box 144"/>
          <p:cNvSpPr txBox="1">
            <a:spLocks noChangeArrowheads="1"/>
          </p:cNvSpPr>
          <p:nvPr/>
        </p:nvSpPr>
        <p:spPr bwMode="auto">
          <a:xfrm rot="20986083">
            <a:off x="2074863" y="4010025"/>
            <a:ext cx="8683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700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51" name="Text Box 145"/>
          <p:cNvSpPr txBox="1">
            <a:spLocks noChangeArrowheads="1"/>
          </p:cNvSpPr>
          <p:nvPr/>
        </p:nvSpPr>
        <p:spPr bwMode="auto">
          <a:xfrm rot="21177624">
            <a:off x="2101850" y="4405313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800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52" name="Text Box 146"/>
          <p:cNvSpPr txBox="1">
            <a:spLocks noChangeArrowheads="1"/>
          </p:cNvSpPr>
          <p:nvPr/>
        </p:nvSpPr>
        <p:spPr bwMode="auto">
          <a:xfrm rot="21364115">
            <a:off x="2097088" y="4813300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900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0869" name="Text Box 213"/>
          <p:cNvSpPr txBox="1">
            <a:spLocks noChangeArrowheads="1"/>
          </p:cNvSpPr>
          <p:nvPr/>
        </p:nvSpPr>
        <p:spPr bwMode="auto">
          <a:xfrm>
            <a:off x="3371850" y="29718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endParaRPr lang="en-US" sz="2800" dirty="0"/>
          </a:p>
        </p:txBody>
      </p:sp>
      <p:sp>
        <p:nvSpPr>
          <p:cNvPr id="70870" name="Text Box 214"/>
          <p:cNvSpPr txBox="1">
            <a:spLocks noChangeArrowheads="1"/>
          </p:cNvSpPr>
          <p:nvPr/>
        </p:nvSpPr>
        <p:spPr bwMode="auto">
          <a:xfrm>
            <a:off x="1143000" y="2981325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</a:t>
            </a:r>
            <a:endParaRPr lang="en-US" sz="2800" dirty="0"/>
          </a:p>
        </p:txBody>
      </p:sp>
      <p:sp>
        <p:nvSpPr>
          <p:cNvPr id="164" name="Line 221"/>
          <p:cNvSpPr>
            <a:spLocks noChangeShapeType="1"/>
          </p:cNvSpPr>
          <p:nvPr/>
        </p:nvSpPr>
        <p:spPr bwMode="auto">
          <a:xfrm flipH="1">
            <a:off x="914400" y="3276600"/>
            <a:ext cx="3124200" cy="0"/>
          </a:xfrm>
          <a:prstGeom prst="line">
            <a:avLst/>
          </a:prstGeom>
          <a:noFill/>
          <a:ln w="28575" cmpd="sng">
            <a:solidFill>
              <a:srgbClr val="FF00FF">
                <a:alpha val="78038"/>
              </a:srgbClr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71" name="Text Box 150"/>
          <p:cNvSpPr txBox="1">
            <a:spLocks noChangeArrowheads="1"/>
          </p:cNvSpPr>
          <p:nvPr/>
        </p:nvSpPr>
        <p:spPr bwMode="auto">
          <a:xfrm>
            <a:off x="711200" y="25781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accent2"/>
                </a:solidFill>
              </a:rPr>
              <a:t>COLD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3172" name="Text Box 151"/>
          <p:cNvSpPr txBox="1">
            <a:spLocks noChangeArrowheads="1"/>
          </p:cNvSpPr>
          <p:nvPr/>
        </p:nvSpPr>
        <p:spPr bwMode="auto">
          <a:xfrm>
            <a:off x="3009900" y="16764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6600"/>
                </a:solidFill>
              </a:rPr>
              <a:t>WARM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Pressure-Temperature-Density</a:t>
            </a:r>
          </a:p>
        </p:txBody>
      </p:sp>
      <p:sp>
        <p:nvSpPr>
          <p:cNvPr id="70878" name="Rectangle 222"/>
          <p:cNvSpPr>
            <a:spLocks noChangeArrowheads="1"/>
          </p:cNvSpPr>
          <p:nvPr/>
        </p:nvSpPr>
        <p:spPr bwMode="auto">
          <a:xfrm>
            <a:off x="4648200" y="2133600"/>
            <a:ext cx="373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Pressure aloft is</a:t>
            </a:r>
            <a:endParaRPr lang="en-US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Higher along </a:t>
            </a:r>
            <a:r>
              <a:rPr lang="en-US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horizontal line </a:t>
            </a:r>
            <a:r>
              <a:rPr lang="en-US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in warm air than </a:t>
            </a:r>
            <a:r>
              <a:rPr lang="en-US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cold air</a:t>
            </a:r>
            <a:endParaRPr lang="en-US" b="1" dirty="0">
              <a:solidFill>
                <a:srgbClr val="E6001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cs typeface="Calibri"/>
            </a:endParaRP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Pressure difference is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           a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non-zero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force</a:t>
            </a:r>
            <a:endParaRPr lang="en-US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57" name="Text Box 148"/>
          <p:cNvSpPr txBox="1">
            <a:spLocks noChangeArrowheads="1"/>
          </p:cNvSpPr>
          <p:nvPr/>
        </p:nvSpPr>
        <p:spPr bwMode="auto">
          <a:xfrm>
            <a:off x="419100" y="5708650"/>
            <a:ext cx="1905000" cy="49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Minneapolis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colder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58" name="Text Box 149"/>
          <p:cNvSpPr txBox="1">
            <a:spLocks noChangeArrowheads="1"/>
          </p:cNvSpPr>
          <p:nvPr/>
        </p:nvSpPr>
        <p:spPr bwMode="auto">
          <a:xfrm>
            <a:off x="2616200" y="5708650"/>
            <a:ext cx="1885950" cy="49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Houston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warmer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7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46"/>
    </mc:Choice>
    <mc:Fallback xmlns="">
      <p:transition xmlns:p14="http://schemas.microsoft.com/office/powerpoint/2010/main" spd="slow" advTm="185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939800" y="3014663"/>
            <a:ext cx="868363" cy="2497137"/>
          </a:xfrm>
          <a:prstGeom prst="rect">
            <a:avLst/>
          </a:prstGeom>
          <a:solidFill>
            <a:srgbClr val="B5F1FD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2" name="Oval 5"/>
          <p:cNvSpPr>
            <a:spLocks noChangeArrowheads="1"/>
          </p:cNvSpPr>
          <p:nvPr/>
        </p:nvSpPr>
        <p:spPr bwMode="auto">
          <a:xfrm>
            <a:off x="1096963" y="3217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3" name="Oval 6"/>
          <p:cNvSpPr>
            <a:spLocks noChangeArrowheads="1"/>
          </p:cNvSpPr>
          <p:nvPr/>
        </p:nvSpPr>
        <p:spPr bwMode="auto">
          <a:xfrm>
            <a:off x="1255713" y="33528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4" name="Oval 7"/>
          <p:cNvSpPr>
            <a:spLocks noChangeArrowheads="1"/>
          </p:cNvSpPr>
          <p:nvPr/>
        </p:nvSpPr>
        <p:spPr bwMode="auto">
          <a:xfrm>
            <a:off x="1412875" y="34877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5" name="Oval 8"/>
          <p:cNvSpPr>
            <a:spLocks noChangeArrowheads="1"/>
          </p:cNvSpPr>
          <p:nvPr/>
        </p:nvSpPr>
        <p:spPr bwMode="auto">
          <a:xfrm>
            <a:off x="1571625" y="36226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6" name="Oval 9"/>
          <p:cNvSpPr>
            <a:spLocks noChangeArrowheads="1"/>
          </p:cNvSpPr>
          <p:nvPr/>
        </p:nvSpPr>
        <p:spPr bwMode="auto">
          <a:xfrm>
            <a:off x="1019175" y="3352800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7" name="Oval 10"/>
          <p:cNvSpPr>
            <a:spLocks noChangeArrowheads="1"/>
          </p:cNvSpPr>
          <p:nvPr/>
        </p:nvSpPr>
        <p:spPr bwMode="auto">
          <a:xfrm>
            <a:off x="1176338" y="34877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8" name="Oval 11"/>
          <p:cNvSpPr>
            <a:spLocks noChangeArrowheads="1"/>
          </p:cNvSpPr>
          <p:nvPr/>
        </p:nvSpPr>
        <p:spPr bwMode="auto">
          <a:xfrm>
            <a:off x="1335088" y="3622675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9" name="Oval 12"/>
          <p:cNvSpPr>
            <a:spLocks noChangeArrowheads="1"/>
          </p:cNvSpPr>
          <p:nvPr/>
        </p:nvSpPr>
        <p:spPr bwMode="auto">
          <a:xfrm>
            <a:off x="1492250" y="37576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20" name="Oval 13"/>
          <p:cNvSpPr>
            <a:spLocks noChangeArrowheads="1"/>
          </p:cNvSpPr>
          <p:nvPr/>
        </p:nvSpPr>
        <p:spPr bwMode="auto">
          <a:xfrm>
            <a:off x="1651000" y="3892550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21" name="Oval 14"/>
          <p:cNvSpPr>
            <a:spLocks noChangeArrowheads="1"/>
          </p:cNvSpPr>
          <p:nvPr/>
        </p:nvSpPr>
        <p:spPr bwMode="auto">
          <a:xfrm>
            <a:off x="1096963" y="36226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2" name="Oval 15"/>
          <p:cNvSpPr>
            <a:spLocks noChangeArrowheads="1"/>
          </p:cNvSpPr>
          <p:nvPr/>
        </p:nvSpPr>
        <p:spPr bwMode="auto">
          <a:xfrm>
            <a:off x="1255713" y="37576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3" name="Oval 16"/>
          <p:cNvSpPr>
            <a:spLocks noChangeArrowheads="1"/>
          </p:cNvSpPr>
          <p:nvPr/>
        </p:nvSpPr>
        <p:spPr bwMode="auto">
          <a:xfrm>
            <a:off x="1412875" y="38925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4" name="Oval 17"/>
          <p:cNvSpPr>
            <a:spLocks noChangeArrowheads="1"/>
          </p:cNvSpPr>
          <p:nvPr/>
        </p:nvSpPr>
        <p:spPr bwMode="auto">
          <a:xfrm>
            <a:off x="1571625" y="40274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5" name="Oval 18"/>
          <p:cNvSpPr>
            <a:spLocks noChangeArrowheads="1"/>
          </p:cNvSpPr>
          <p:nvPr/>
        </p:nvSpPr>
        <p:spPr bwMode="auto">
          <a:xfrm>
            <a:off x="1019175" y="3757613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6" name="Oval 19"/>
          <p:cNvSpPr>
            <a:spLocks noChangeArrowheads="1"/>
          </p:cNvSpPr>
          <p:nvPr/>
        </p:nvSpPr>
        <p:spPr bwMode="auto">
          <a:xfrm>
            <a:off x="1176338" y="38925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7" name="Oval 20"/>
          <p:cNvSpPr>
            <a:spLocks noChangeArrowheads="1"/>
          </p:cNvSpPr>
          <p:nvPr/>
        </p:nvSpPr>
        <p:spPr bwMode="auto">
          <a:xfrm>
            <a:off x="1335088" y="4027488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8" name="Oval 21"/>
          <p:cNvSpPr>
            <a:spLocks noChangeArrowheads="1"/>
          </p:cNvSpPr>
          <p:nvPr/>
        </p:nvSpPr>
        <p:spPr bwMode="auto">
          <a:xfrm>
            <a:off x="1492250" y="41624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29" name="Oval 22"/>
          <p:cNvSpPr>
            <a:spLocks noChangeArrowheads="1"/>
          </p:cNvSpPr>
          <p:nvPr/>
        </p:nvSpPr>
        <p:spPr bwMode="auto">
          <a:xfrm>
            <a:off x="1651000" y="4297363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30" name="Oval 23"/>
          <p:cNvSpPr>
            <a:spLocks noChangeArrowheads="1"/>
          </p:cNvSpPr>
          <p:nvPr/>
        </p:nvSpPr>
        <p:spPr bwMode="auto">
          <a:xfrm>
            <a:off x="1096963" y="40274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31" name="Oval 24"/>
          <p:cNvSpPr>
            <a:spLocks noChangeArrowheads="1"/>
          </p:cNvSpPr>
          <p:nvPr/>
        </p:nvSpPr>
        <p:spPr bwMode="auto">
          <a:xfrm>
            <a:off x="1255713" y="41624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32" name="Oval 25"/>
          <p:cNvSpPr>
            <a:spLocks noChangeArrowheads="1"/>
          </p:cNvSpPr>
          <p:nvPr/>
        </p:nvSpPr>
        <p:spPr bwMode="auto">
          <a:xfrm>
            <a:off x="1412875" y="42973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33" name="Oval 26"/>
          <p:cNvSpPr>
            <a:spLocks noChangeArrowheads="1"/>
          </p:cNvSpPr>
          <p:nvPr/>
        </p:nvSpPr>
        <p:spPr bwMode="auto">
          <a:xfrm>
            <a:off x="1571625" y="44323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34" name="Oval 27"/>
          <p:cNvSpPr>
            <a:spLocks noChangeArrowheads="1"/>
          </p:cNvSpPr>
          <p:nvPr/>
        </p:nvSpPr>
        <p:spPr bwMode="auto">
          <a:xfrm>
            <a:off x="1019175" y="4162425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35" name="Oval 28"/>
          <p:cNvSpPr>
            <a:spLocks noChangeArrowheads="1"/>
          </p:cNvSpPr>
          <p:nvPr/>
        </p:nvSpPr>
        <p:spPr bwMode="auto">
          <a:xfrm>
            <a:off x="1176338" y="42973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36" name="Oval 29"/>
          <p:cNvSpPr>
            <a:spLocks noChangeArrowheads="1"/>
          </p:cNvSpPr>
          <p:nvPr/>
        </p:nvSpPr>
        <p:spPr bwMode="auto">
          <a:xfrm>
            <a:off x="1335088" y="4432300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37" name="Oval 30"/>
          <p:cNvSpPr>
            <a:spLocks noChangeArrowheads="1"/>
          </p:cNvSpPr>
          <p:nvPr/>
        </p:nvSpPr>
        <p:spPr bwMode="auto">
          <a:xfrm>
            <a:off x="1492250" y="45672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38" name="Oval 31"/>
          <p:cNvSpPr>
            <a:spLocks noChangeArrowheads="1"/>
          </p:cNvSpPr>
          <p:nvPr/>
        </p:nvSpPr>
        <p:spPr bwMode="auto">
          <a:xfrm>
            <a:off x="1096963" y="44323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39" name="Oval 32"/>
          <p:cNvSpPr>
            <a:spLocks noChangeArrowheads="1"/>
          </p:cNvSpPr>
          <p:nvPr/>
        </p:nvSpPr>
        <p:spPr bwMode="auto">
          <a:xfrm>
            <a:off x="1255713" y="456723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40" name="Oval 33"/>
          <p:cNvSpPr>
            <a:spLocks noChangeArrowheads="1"/>
          </p:cNvSpPr>
          <p:nvPr/>
        </p:nvSpPr>
        <p:spPr bwMode="auto">
          <a:xfrm>
            <a:off x="1412875" y="47021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41" name="Oval 34"/>
          <p:cNvSpPr>
            <a:spLocks noChangeArrowheads="1"/>
          </p:cNvSpPr>
          <p:nvPr/>
        </p:nvSpPr>
        <p:spPr bwMode="auto">
          <a:xfrm>
            <a:off x="1571625" y="48371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42" name="Oval 35"/>
          <p:cNvSpPr>
            <a:spLocks noChangeArrowheads="1"/>
          </p:cNvSpPr>
          <p:nvPr/>
        </p:nvSpPr>
        <p:spPr bwMode="auto">
          <a:xfrm>
            <a:off x="1019175" y="4567238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3" name="Oval 36"/>
          <p:cNvSpPr>
            <a:spLocks noChangeArrowheads="1"/>
          </p:cNvSpPr>
          <p:nvPr/>
        </p:nvSpPr>
        <p:spPr bwMode="auto">
          <a:xfrm>
            <a:off x="1176338" y="470217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4" name="Oval 37"/>
          <p:cNvSpPr>
            <a:spLocks noChangeArrowheads="1"/>
          </p:cNvSpPr>
          <p:nvPr/>
        </p:nvSpPr>
        <p:spPr bwMode="auto">
          <a:xfrm>
            <a:off x="1335088" y="4837113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5" name="Oval 38"/>
          <p:cNvSpPr>
            <a:spLocks noChangeArrowheads="1"/>
          </p:cNvSpPr>
          <p:nvPr/>
        </p:nvSpPr>
        <p:spPr bwMode="auto">
          <a:xfrm>
            <a:off x="1096963" y="483711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6" name="Oval 39"/>
          <p:cNvSpPr>
            <a:spLocks noChangeArrowheads="1"/>
          </p:cNvSpPr>
          <p:nvPr/>
        </p:nvSpPr>
        <p:spPr bwMode="auto">
          <a:xfrm>
            <a:off x="1492250" y="49720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7" name="Oval 40"/>
          <p:cNvSpPr>
            <a:spLocks noChangeArrowheads="1"/>
          </p:cNvSpPr>
          <p:nvPr/>
        </p:nvSpPr>
        <p:spPr bwMode="auto">
          <a:xfrm>
            <a:off x="1255713" y="497205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8" name="Oval 41"/>
          <p:cNvSpPr>
            <a:spLocks noChangeArrowheads="1"/>
          </p:cNvSpPr>
          <p:nvPr/>
        </p:nvSpPr>
        <p:spPr bwMode="auto">
          <a:xfrm>
            <a:off x="1019175" y="4972050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49" name="Oval 42"/>
          <p:cNvSpPr>
            <a:spLocks noChangeArrowheads="1"/>
          </p:cNvSpPr>
          <p:nvPr/>
        </p:nvSpPr>
        <p:spPr bwMode="auto">
          <a:xfrm>
            <a:off x="1651000" y="3082925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50" name="Oval 43"/>
          <p:cNvSpPr>
            <a:spLocks noChangeArrowheads="1"/>
          </p:cNvSpPr>
          <p:nvPr/>
        </p:nvSpPr>
        <p:spPr bwMode="auto">
          <a:xfrm>
            <a:off x="1412875" y="3082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1" name="Oval 44"/>
          <p:cNvSpPr>
            <a:spLocks noChangeArrowheads="1"/>
          </p:cNvSpPr>
          <p:nvPr/>
        </p:nvSpPr>
        <p:spPr bwMode="auto">
          <a:xfrm>
            <a:off x="1571625" y="3217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52" name="Oval 45"/>
          <p:cNvSpPr>
            <a:spLocks noChangeArrowheads="1"/>
          </p:cNvSpPr>
          <p:nvPr/>
        </p:nvSpPr>
        <p:spPr bwMode="auto">
          <a:xfrm>
            <a:off x="1176338" y="3082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3" name="Oval 46"/>
          <p:cNvSpPr>
            <a:spLocks noChangeArrowheads="1"/>
          </p:cNvSpPr>
          <p:nvPr/>
        </p:nvSpPr>
        <p:spPr bwMode="auto">
          <a:xfrm>
            <a:off x="1335088" y="3217863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4" name="Oval 47"/>
          <p:cNvSpPr>
            <a:spLocks noChangeArrowheads="1"/>
          </p:cNvSpPr>
          <p:nvPr/>
        </p:nvSpPr>
        <p:spPr bwMode="auto">
          <a:xfrm>
            <a:off x="1492250" y="3352800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55" name="Oval 48"/>
          <p:cNvSpPr>
            <a:spLocks noChangeArrowheads="1"/>
          </p:cNvSpPr>
          <p:nvPr/>
        </p:nvSpPr>
        <p:spPr bwMode="auto">
          <a:xfrm>
            <a:off x="1651000" y="3487738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6" name="Oval 49"/>
          <p:cNvSpPr>
            <a:spLocks noChangeArrowheads="1"/>
          </p:cNvSpPr>
          <p:nvPr/>
        </p:nvSpPr>
        <p:spPr bwMode="auto">
          <a:xfrm>
            <a:off x="1651000" y="4702175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7" name="Oval 50"/>
          <p:cNvSpPr>
            <a:spLocks noChangeArrowheads="1"/>
          </p:cNvSpPr>
          <p:nvPr/>
        </p:nvSpPr>
        <p:spPr bwMode="auto">
          <a:xfrm>
            <a:off x="1412875" y="51069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8" name="Oval 51"/>
          <p:cNvSpPr>
            <a:spLocks noChangeArrowheads="1"/>
          </p:cNvSpPr>
          <p:nvPr/>
        </p:nvSpPr>
        <p:spPr bwMode="auto">
          <a:xfrm>
            <a:off x="1571625" y="5241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59" name="Oval 52"/>
          <p:cNvSpPr>
            <a:spLocks noChangeArrowheads="1"/>
          </p:cNvSpPr>
          <p:nvPr/>
        </p:nvSpPr>
        <p:spPr bwMode="auto">
          <a:xfrm>
            <a:off x="1176338" y="5106988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60" name="Oval 53"/>
          <p:cNvSpPr>
            <a:spLocks noChangeArrowheads="1"/>
          </p:cNvSpPr>
          <p:nvPr/>
        </p:nvSpPr>
        <p:spPr bwMode="auto">
          <a:xfrm>
            <a:off x="1335088" y="5241925"/>
            <a:ext cx="77787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61" name="Oval 54"/>
          <p:cNvSpPr>
            <a:spLocks noChangeArrowheads="1"/>
          </p:cNvSpPr>
          <p:nvPr/>
        </p:nvSpPr>
        <p:spPr bwMode="auto">
          <a:xfrm>
            <a:off x="1492250" y="5376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62" name="Oval 55"/>
          <p:cNvSpPr>
            <a:spLocks noChangeArrowheads="1"/>
          </p:cNvSpPr>
          <p:nvPr/>
        </p:nvSpPr>
        <p:spPr bwMode="auto">
          <a:xfrm>
            <a:off x="1651000" y="5106988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63" name="Oval 56"/>
          <p:cNvSpPr>
            <a:spLocks noChangeArrowheads="1"/>
          </p:cNvSpPr>
          <p:nvPr/>
        </p:nvSpPr>
        <p:spPr bwMode="auto">
          <a:xfrm flipH="1" flipV="1">
            <a:off x="1019175" y="5376863"/>
            <a:ext cx="77788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064" name="Oval 57"/>
          <p:cNvSpPr>
            <a:spLocks noChangeArrowheads="1"/>
          </p:cNvSpPr>
          <p:nvPr/>
        </p:nvSpPr>
        <p:spPr bwMode="auto">
          <a:xfrm flipH="1" flipV="1">
            <a:off x="1255713" y="5376863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065" name="Oval 58"/>
          <p:cNvSpPr>
            <a:spLocks noChangeArrowheads="1"/>
          </p:cNvSpPr>
          <p:nvPr/>
        </p:nvSpPr>
        <p:spPr bwMode="auto">
          <a:xfrm flipH="1" flipV="1">
            <a:off x="1096963" y="5241925"/>
            <a:ext cx="79375" cy="66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066" name="Rectangle 59"/>
          <p:cNvSpPr>
            <a:spLocks noChangeArrowheads="1"/>
          </p:cNvSpPr>
          <p:nvPr/>
        </p:nvSpPr>
        <p:spPr bwMode="auto">
          <a:xfrm>
            <a:off x="3152775" y="2120900"/>
            <a:ext cx="869950" cy="3390900"/>
          </a:xfrm>
          <a:prstGeom prst="rect">
            <a:avLst/>
          </a:prstGeom>
          <a:solidFill>
            <a:srgbClr val="FFCDCD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67" name="Oval 60"/>
          <p:cNvSpPr>
            <a:spLocks noChangeArrowheads="1"/>
          </p:cNvSpPr>
          <p:nvPr/>
        </p:nvSpPr>
        <p:spPr bwMode="auto">
          <a:xfrm>
            <a:off x="3311525" y="2395538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68" name="Oval 61"/>
          <p:cNvSpPr>
            <a:spLocks noChangeArrowheads="1"/>
          </p:cNvSpPr>
          <p:nvPr/>
        </p:nvSpPr>
        <p:spPr bwMode="auto">
          <a:xfrm>
            <a:off x="3468688" y="257968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69" name="Oval 62"/>
          <p:cNvSpPr>
            <a:spLocks noChangeArrowheads="1"/>
          </p:cNvSpPr>
          <p:nvPr/>
        </p:nvSpPr>
        <p:spPr bwMode="auto">
          <a:xfrm>
            <a:off x="3627438" y="27622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0" name="Oval 63"/>
          <p:cNvSpPr>
            <a:spLocks noChangeArrowheads="1"/>
          </p:cNvSpPr>
          <p:nvPr/>
        </p:nvSpPr>
        <p:spPr bwMode="auto">
          <a:xfrm>
            <a:off x="3786188" y="2946400"/>
            <a:ext cx="77787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1" name="Oval 64"/>
          <p:cNvSpPr>
            <a:spLocks noChangeArrowheads="1"/>
          </p:cNvSpPr>
          <p:nvPr/>
        </p:nvSpPr>
        <p:spPr bwMode="auto">
          <a:xfrm>
            <a:off x="3232150" y="257968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72" name="Oval 65"/>
          <p:cNvSpPr>
            <a:spLocks noChangeArrowheads="1"/>
          </p:cNvSpPr>
          <p:nvPr/>
        </p:nvSpPr>
        <p:spPr bwMode="auto">
          <a:xfrm>
            <a:off x="3389313" y="27622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3" name="Oval 66"/>
          <p:cNvSpPr>
            <a:spLocks noChangeArrowheads="1"/>
          </p:cNvSpPr>
          <p:nvPr/>
        </p:nvSpPr>
        <p:spPr bwMode="auto">
          <a:xfrm>
            <a:off x="3548063" y="2946400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4" name="Oval 67"/>
          <p:cNvSpPr>
            <a:spLocks noChangeArrowheads="1"/>
          </p:cNvSpPr>
          <p:nvPr/>
        </p:nvSpPr>
        <p:spPr bwMode="auto">
          <a:xfrm>
            <a:off x="3706813" y="31289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5" name="Oval 68"/>
          <p:cNvSpPr>
            <a:spLocks noChangeArrowheads="1"/>
          </p:cNvSpPr>
          <p:nvPr/>
        </p:nvSpPr>
        <p:spPr bwMode="auto">
          <a:xfrm>
            <a:off x="3863975" y="331152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76" name="Oval 69"/>
          <p:cNvSpPr>
            <a:spLocks noChangeArrowheads="1"/>
          </p:cNvSpPr>
          <p:nvPr/>
        </p:nvSpPr>
        <p:spPr bwMode="auto">
          <a:xfrm>
            <a:off x="3311525" y="2946400"/>
            <a:ext cx="77788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77" name="Oval 70"/>
          <p:cNvSpPr>
            <a:spLocks noChangeArrowheads="1"/>
          </p:cNvSpPr>
          <p:nvPr/>
        </p:nvSpPr>
        <p:spPr bwMode="auto">
          <a:xfrm>
            <a:off x="3468688" y="31289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78" name="Oval 71"/>
          <p:cNvSpPr>
            <a:spLocks noChangeArrowheads="1"/>
          </p:cNvSpPr>
          <p:nvPr/>
        </p:nvSpPr>
        <p:spPr bwMode="auto">
          <a:xfrm>
            <a:off x="3627438" y="331152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79" name="Oval 72"/>
          <p:cNvSpPr>
            <a:spLocks noChangeArrowheads="1"/>
          </p:cNvSpPr>
          <p:nvPr/>
        </p:nvSpPr>
        <p:spPr bwMode="auto">
          <a:xfrm>
            <a:off x="3786188" y="3495675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0" name="Oval 73"/>
          <p:cNvSpPr>
            <a:spLocks noChangeArrowheads="1"/>
          </p:cNvSpPr>
          <p:nvPr/>
        </p:nvSpPr>
        <p:spPr bwMode="auto">
          <a:xfrm>
            <a:off x="3232150" y="31289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081" name="Oval 74"/>
          <p:cNvSpPr>
            <a:spLocks noChangeArrowheads="1"/>
          </p:cNvSpPr>
          <p:nvPr/>
        </p:nvSpPr>
        <p:spPr bwMode="auto">
          <a:xfrm>
            <a:off x="3389313" y="331152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2" name="Oval 75"/>
          <p:cNvSpPr>
            <a:spLocks noChangeArrowheads="1"/>
          </p:cNvSpPr>
          <p:nvPr/>
        </p:nvSpPr>
        <p:spPr bwMode="auto">
          <a:xfrm>
            <a:off x="3548063" y="34956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3" name="Oval 76"/>
          <p:cNvSpPr>
            <a:spLocks noChangeArrowheads="1"/>
          </p:cNvSpPr>
          <p:nvPr/>
        </p:nvSpPr>
        <p:spPr bwMode="auto">
          <a:xfrm>
            <a:off x="3706813" y="36782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4" name="Oval 77"/>
          <p:cNvSpPr>
            <a:spLocks noChangeArrowheads="1"/>
          </p:cNvSpPr>
          <p:nvPr/>
        </p:nvSpPr>
        <p:spPr bwMode="auto">
          <a:xfrm>
            <a:off x="3863975" y="38623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5" name="Oval 78"/>
          <p:cNvSpPr>
            <a:spLocks noChangeArrowheads="1"/>
          </p:cNvSpPr>
          <p:nvPr/>
        </p:nvSpPr>
        <p:spPr bwMode="auto">
          <a:xfrm>
            <a:off x="3311525" y="3495675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6" name="Oval 79"/>
          <p:cNvSpPr>
            <a:spLocks noChangeArrowheads="1"/>
          </p:cNvSpPr>
          <p:nvPr/>
        </p:nvSpPr>
        <p:spPr bwMode="auto">
          <a:xfrm>
            <a:off x="3468688" y="36782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7" name="Oval 80"/>
          <p:cNvSpPr>
            <a:spLocks noChangeArrowheads="1"/>
          </p:cNvSpPr>
          <p:nvPr/>
        </p:nvSpPr>
        <p:spPr bwMode="auto">
          <a:xfrm>
            <a:off x="3627438" y="38623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8" name="Oval 81"/>
          <p:cNvSpPr>
            <a:spLocks noChangeArrowheads="1"/>
          </p:cNvSpPr>
          <p:nvPr/>
        </p:nvSpPr>
        <p:spPr bwMode="auto">
          <a:xfrm>
            <a:off x="3786188" y="4044950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89" name="Oval 82"/>
          <p:cNvSpPr>
            <a:spLocks noChangeArrowheads="1"/>
          </p:cNvSpPr>
          <p:nvPr/>
        </p:nvSpPr>
        <p:spPr bwMode="auto">
          <a:xfrm>
            <a:off x="3232150" y="36782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0" name="Oval 83"/>
          <p:cNvSpPr>
            <a:spLocks noChangeArrowheads="1"/>
          </p:cNvSpPr>
          <p:nvPr/>
        </p:nvSpPr>
        <p:spPr bwMode="auto">
          <a:xfrm>
            <a:off x="3389313" y="38623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1" name="Oval 84"/>
          <p:cNvSpPr>
            <a:spLocks noChangeArrowheads="1"/>
          </p:cNvSpPr>
          <p:nvPr/>
        </p:nvSpPr>
        <p:spPr bwMode="auto">
          <a:xfrm>
            <a:off x="3548063" y="40449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2" name="Oval 85"/>
          <p:cNvSpPr>
            <a:spLocks noChangeArrowheads="1"/>
          </p:cNvSpPr>
          <p:nvPr/>
        </p:nvSpPr>
        <p:spPr bwMode="auto">
          <a:xfrm>
            <a:off x="3706813" y="422910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3" name="Oval 86"/>
          <p:cNvSpPr>
            <a:spLocks noChangeArrowheads="1"/>
          </p:cNvSpPr>
          <p:nvPr/>
        </p:nvSpPr>
        <p:spPr bwMode="auto">
          <a:xfrm>
            <a:off x="3311525" y="4044950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4" name="Oval 87"/>
          <p:cNvSpPr>
            <a:spLocks noChangeArrowheads="1"/>
          </p:cNvSpPr>
          <p:nvPr/>
        </p:nvSpPr>
        <p:spPr bwMode="auto">
          <a:xfrm>
            <a:off x="3468688" y="422910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5" name="Oval 88"/>
          <p:cNvSpPr>
            <a:spLocks noChangeArrowheads="1"/>
          </p:cNvSpPr>
          <p:nvPr/>
        </p:nvSpPr>
        <p:spPr bwMode="auto">
          <a:xfrm>
            <a:off x="3627438" y="44116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6" name="Oval 89"/>
          <p:cNvSpPr>
            <a:spLocks noChangeArrowheads="1"/>
          </p:cNvSpPr>
          <p:nvPr/>
        </p:nvSpPr>
        <p:spPr bwMode="auto">
          <a:xfrm>
            <a:off x="3786188" y="4595813"/>
            <a:ext cx="77787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97" name="Oval 90"/>
          <p:cNvSpPr>
            <a:spLocks noChangeArrowheads="1"/>
          </p:cNvSpPr>
          <p:nvPr/>
        </p:nvSpPr>
        <p:spPr bwMode="auto">
          <a:xfrm>
            <a:off x="3232150" y="422910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98" name="Oval 91"/>
          <p:cNvSpPr>
            <a:spLocks noChangeArrowheads="1"/>
          </p:cNvSpPr>
          <p:nvPr/>
        </p:nvSpPr>
        <p:spPr bwMode="auto">
          <a:xfrm>
            <a:off x="3389313" y="44116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099" name="Oval 92"/>
          <p:cNvSpPr>
            <a:spLocks noChangeArrowheads="1"/>
          </p:cNvSpPr>
          <p:nvPr/>
        </p:nvSpPr>
        <p:spPr bwMode="auto">
          <a:xfrm>
            <a:off x="3548063" y="4595813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0" name="Oval 93"/>
          <p:cNvSpPr>
            <a:spLocks noChangeArrowheads="1"/>
          </p:cNvSpPr>
          <p:nvPr/>
        </p:nvSpPr>
        <p:spPr bwMode="auto">
          <a:xfrm>
            <a:off x="3311525" y="4595813"/>
            <a:ext cx="77788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1" name="Oval 94"/>
          <p:cNvSpPr>
            <a:spLocks noChangeArrowheads="1"/>
          </p:cNvSpPr>
          <p:nvPr/>
        </p:nvSpPr>
        <p:spPr bwMode="auto">
          <a:xfrm>
            <a:off x="3706813" y="47783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2" name="Oval 95"/>
          <p:cNvSpPr>
            <a:spLocks noChangeArrowheads="1"/>
          </p:cNvSpPr>
          <p:nvPr/>
        </p:nvSpPr>
        <p:spPr bwMode="auto">
          <a:xfrm>
            <a:off x="3468688" y="47783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3" name="Oval 96"/>
          <p:cNvSpPr>
            <a:spLocks noChangeArrowheads="1"/>
          </p:cNvSpPr>
          <p:nvPr/>
        </p:nvSpPr>
        <p:spPr bwMode="auto">
          <a:xfrm>
            <a:off x="3232150" y="4778375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4" name="Oval 97"/>
          <p:cNvSpPr>
            <a:spLocks noChangeArrowheads="1"/>
          </p:cNvSpPr>
          <p:nvPr/>
        </p:nvSpPr>
        <p:spPr bwMode="auto">
          <a:xfrm>
            <a:off x="3863975" y="221297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5" name="Oval 98"/>
          <p:cNvSpPr>
            <a:spLocks noChangeArrowheads="1"/>
          </p:cNvSpPr>
          <p:nvPr/>
        </p:nvSpPr>
        <p:spPr bwMode="auto">
          <a:xfrm>
            <a:off x="3627438" y="221297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6" name="Oval 99"/>
          <p:cNvSpPr>
            <a:spLocks noChangeArrowheads="1"/>
          </p:cNvSpPr>
          <p:nvPr/>
        </p:nvSpPr>
        <p:spPr bwMode="auto">
          <a:xfrm>
            <a:off x="3786188" y="2395538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7" name="Oval 100"/>
          <p:cNvSpPr>
            <a:spLocks noChangeArrowheads="1"/>
          </p:cNvSpPr>
          <p:nvPr/>
        </p:nvSpPr>
        <p:spPr bwMode="auto">
          <a:xfrm>
            <a:off x="3389313" y="221297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8" name="Oval 101"/>
          <p:cNvSpPr>
            <a:spLocks noChangeArrowheads="1"/>
          </p:cNvSpPr>
          <p:nvPr/>
        </p:nvSpPr>
        <p:spPr bwMode="auto">
          <a:xfrm>
            <a:off x="3548063" y="239553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09" name="Oval 102"/>
          <p:cNvSpPr>
            <a:spLocks noChangeArrowheads="1"/>
          </p:cNvSpPr>
          <p:nvPr/>
        </p:nvSpPr>
        <p:spPr bwMode="auto">
          <a:xfrm>
            <a:off x="3706813" y="257968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0" name="Oval 103"/>
          <p:cNvSpPr>
            <a:spLocks noChangeArrowheads="1"/>
          </p:cNvSpPr>
          <p:nvPr/>
        </p:nvSpPr>
        <p:spPr bwMode="auto">
          <a:xfrm>
            <a:off x="3863975" y="2762250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1" name="Oval 104"/>
          <p:cNvSpPr>
            <a:spLocks noChangeArrowheads="1"/>
          </p:cNvSpPr>
          <p:nvPr/>
        </p:nvSpPr>
        <p:spPr bwMode="auto">
          <a:xfrm>
            <a:off x="3863975" y="4411663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2" name="Oval 105"/>
          <p:cNvSpPr>
            <a:spLocks noChangeArrowheads="1"/>
          </p:cNvSpPr>
          <p:nvPr/>
        </p:nvSpPr>
        <p:spPr bwMode="auto">
          <a:xfrm>
            <a:off x="3627438" y="496252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3" name="Oval 106"/>
          <p:cNvSpPr>
            <a:spLocks noChangeArrowheads="1"/>
          </p:cNvSpPr>
          <p:nvPr/>
        </p:nvSpPr>
        <p:spPr bwMode="auto">
          <a:xfrm>
            <a:off x="3786188" y="5145088"/>
            <a:ext cx="77787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4" name="Oval 107"/>
          <p:cNvSpPr>
            <a:spLocks noChangeArrowheads="1"/>
          </p:cNvSpPr>
          <p:nvPr/>
        </p:nvSpPr>
        <p:spPr bwMode="auto">
          <a:xfrm>
            <a:off x="3389313" y="496252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5" name="Oval 108"/>
          <p:cNvSpPr>
            <a:spLocks noChangeArrowheads="1"/>
          </p:cNvSpPr>
          <p:nvPr/>
        </p:nvSpPr>
        <p:spPr bwMode="auto">
          <a:xfrm>
            <a:off x="3548063" y="5145088"/>
            <a:ext cx="79375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6" name="Oval 109"/>
          <p:cNvSpPr>
            <a:spLocks noChangeArrowheads="1"/>
          </p:cNvSpPr>
          <p:nvPr/>
        </p:nvSpPr>
        <p:spPr bwMode="auto">
          <a:xfrm>
            <a:off x="3706813" y="532923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7" name="Oval 110"/>
          <p:cNvSpPr>
            <a:spLocks noChangeArrowheads="1"/>
          </p:cNvSpPr>
          <p:nvPr/>
        </p:nvSpPr>
        <p:spPr bwMode="auto">
          <a:xfrm>
            <a:off x="3863975" y="4962525"/>
            <a:ext cx="79375" cy="90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3118" name="Oval 111"/>
          <p:cNvSpPr>
            <a:spLocks noChangeArrowheads="1"/>
          </p:cNvSpPr>
          <p:nvPr/>
        </p:nvSpPr>
        <p:spPr bwMode="auto">
          <a:xfrm flipH="1" flipV="1">
            <a:off x="3232150" y="532923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119" name="Oval 112"/>
          <p:cNvSpPr>
            <a:spLocks noChangeArrowheads="1"/>
          </p:cNvSpPr>
          <p:nvPr/>
        </p:nvSpPr>
        <p:spPr bwMode="auto">
          <a:xfrm flipH="1" flipV="1">
            <a:off x="3468688" y="5329238"/>
            <a:ext cx="79375" cy="90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120" name="Oval 113"/>
          <p:cNvSpPr>
            <a:spLocks noChangeArrowheads="1"/>
          </p:cNvSpPr>
          <p:nvPr/>
        </p:nvSpPr>
        <p:spPr bwMode="auto">
          <a:xfrm flipH="1" flipV="1">
            <a:off x="3311525" y="5145088"/>
            <a:ext cx="77788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dirty="0"/>
          </a:p>
        </p:txBody>
      </p:sp>
      <p:sp>
        <p:nvSpPr>
          <p:cNvPr id="43121" name="Line 114"/>
          <p:cNvSpPr>
            <a:spLocks noChangeShapeType="1"/>
          </p:cNvSpPr>
          <p:nvPr/>
        </p:nvSpPr>
        <p:spPr bwMode="auto">
          <a:xfrm>
            <a:off x="542925" y="5511800"/>
            <a:ext cx="395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23" name="Line 116"/>
          <p:cNvSpPr>
            <a:spLocks noChangeShapeType="1"/>
          </p:cNvSpPr>
          <p:nvPr/>
        </p:nvSpPr>
        <p:spPr bwMode="auto">
          <a:xfrm flipH="1">
            <a:off x="542925" y="3014663"/>
            <a:ext cx="1265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24" name="Line 117"/>
          <p:cNvSpPr>
            <a:spLocks noChangeShapeType="1"/>
          </p:cNvSpPr>
          <p:nvPr/>
        </p:nvSpPr>
        <p:spPr bwMode="auto">
          <a:xfrm flipH="1">
            <a:off x="3152775" y="2120900"/>
            <a:ext cx="1265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26" name="Line 120"/>
          <p:cNvSpPr>
            <a:spLocks noChangeShapeType="1"/>
          </p:cNvSpPr>
          <p:nvPr/>
        </p:nvSpPr>
        <p:spPr bwMode="auto">
          <a:xfrm flipV="1">
            <a:off x="1808163" y="2120900"/>
            <a:ext cx="1344612" cy="893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27" name="Text Box 121"/>
          <p:cNvSpPr txBox="1">
            <a:spLocks noChangeArrowheads="1"/>
          </p:cNvSpPr>
          <p:nvPr/>
        </p:nvSpPr>
        <p:spPr bwMode="auto">
          <a:xfrm rot="19419427">
            <a:off x="1931988" y="2317750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300 mb</a:t>
            </a:r>
          </a:p>
        </p:txBody>
      </p:sp>
      <p:sp>
        <p:nvSpPr>
          <p:cNvPr id="43128" name="Text Box 122"/>
          <p:cNvSpPr txBox="1">
            <a:spLocks noChangeArrowheads="1"/>
          </p:cNvSpPr>
          <p:nvPr/>
        </p:nvSpPr>
        <p:spPr bwMode="auto">
          <a:xfrm rot="21569405">
            <a:off x="2046288" y="5221288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1000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29" name="Line 123"/>
          <p:cNvSpPr>
            <a:spLocks noChangeShapeType="1"/>
          </p:cNvSpPr>
          <p:nvPr/>
        </p:nvSpPr>
        <p:spPr bwMode="auto">
          <a:xfrm>
            <a:off x="939800" y="3370263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0" name="Line 124"/>
          <p:cNvSpPr>
            <a:spLocks noChangeShapeType="1"/>
          </p:cNvSpPr>
          <p:nvPr/>
        </p:nvSpPr>
        <p:spPr bwMode="auto">
          <a:xfrm>
            <a:off x="939800" y="3727450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1" name="Line 125"/>
          <p:cNvSpPr>
            <a:spLocks noChangeShapeType="1"/>
          </p:cNvSpPr>
          <p:nvPr/>
        </p:nvSpPr>
        <p:spPr bwMode="auto">
          <a:xfrm>
            <a:off x="939800" y="4084638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2" name="Line 126"/>
          <p:cNvSpPr>
            <a:spLocks noChangeShapeType="1"/>
          </p:cNvSpPr>
          <p:nvPr/>
        </p:nvSpPr>
        <p:spPr bwMode="auto">
          <a:xfrm>
            <a:off x="939800" y="4441825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3" name="Line 127"/>
          <p:cNvSpPr>
            <a:spLocks noChangeShapeType="1"/>
          </p:cNvSpPr>
          <p:nvPr/>
        </p:nvSpPr>
        <p:spPr bwMode="auto">
          <a:xfrm>
            <a:off x="939800" y="4797425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4" name="Line 128"/>
          <p:cNvSpPr>
            <a:spLocks noChangeShapeType="1"/>
          </p:cNvSpPr>
          <p:nvPr/>
        </p:nvSpPr>
        <p:spPr bwMode="auto">
          <a:xfrm>
            <a:off x="939800" y="5156200"/>
            <a:ext cx="868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5" name="Line 129"/>
          <p:cNvSpPr>
            <a:spLocks noChangeShapeType="1"/>
          </p:cNvSpPr>
          <p:nvPr/>
        </p:nvSpPr>
        <p:spPr bwMode="auto">
          <a:xfrm>
            <a:off x="3152775" y="2746375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6" name="Line 130"/>
          <p:cNvSpPr>
            <a:spLocks noChangeShapeType="1"/>
          </p:cNvSpPr>
          <p:nvPr/>
        </p:nvSpPr>
        <p:spPr bwMode="auto">
          <a:xfrm>
            <a:off x="3152775" y="3727450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7" name="Line 131"/>
          <p:cNvSpPr>
            <a:spLocks noChangeShapeType="1"/>
          </p:cNvSpPr>
          <p:nvPr/>
        </p:nvSpPr>
        <p:spPr bwMode="auto">
          <a:xfrm>
            <a:off x="3152775" y="3281363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8" name="Line 132"/>
          <p:cNvSpPr>
            <a:spLocks noChangeShapeType="1"/>
          </p:cNvSpPr>
          <p:nvPr/>
        </p:nvSpPr>
        <p:spPr bwMode="auto">
          <a:xfrm>
            <a:off x="3152775" y="4173538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39" name="Line 133"/>
          <p:cNvSpPr>
            <a:spLocks noChangeShapeType="1"/>
          </p:cNvSpPr>
          <p:nvPr/>
        </p:nvSpPr>
        <p:spPr bwMode="auto">
          <a:xfrm>
            <a:off x="3152775" y="4621213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0" name="Line 134"/>
          <p:cNvSpPr>
            <a:spLocks noChangeShapeType="1"/>
          </p:cNvSpPr>
          <p:nvPr/>
        </p:nvSpPr>
        <p:spPr bwMode="auto">
          <a:xfrm>
            <a:off x="3152775" y="5067300"/>
            <a:ext cx="869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1" name="Line 135"/>
          <p:cNvSpPr>
            <a:spLocks noChangeShapeType="1"/>
          </p:cNvSpPr>
          <p:nvPr/>
        </p:nvSpPr>
        <p:spPr bwMode="auto">
          <a:xfrm flipV="1">
            <a:off x="1808163" y="5067300"/>
            <a:ext cx="1344612" cy="88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2" name="Line 136"/>
          <p:cNvSpPr>
            <a:spLocks noChangeShapeType="1"/>
          </p:cNvSpPr>
          <p:nvPr/>
        </p:nvSpPr>
        <p:spPr bwMode="auto">
          <a:xfrm flipV="1">
            <a:off x="1808163" y="4621213"/>
            <a:ext cx="1344612" cy="176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3" name="Line 137"/>
          <p:cNvSpPr>
            <a:spLocks noChangeShapeType="1"/>
          </p:cNvSpPr>
          <p:nvPr/>
        </p:nvSpPr>
        <p:spPr bwMode="auto">
          <a:xfrm flipV="1">
            <a:off x="1808163" y="4173538"/>
            <a:ext cx="1344612" cy="268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4" name="Line 138"/>
          <p:cNvSpPr>
            <a:spLocks noChangeShapeType="1"/>
          </p:cNvSpPr>
          <p:nvPr/>
        </p:nvSpPr>
        <p:spPr bwMode="auto">
          <a:xfrm flipV="1">
            <a:off x="1808163" y="3727450"/>
            <a:ext cx="1344612" cy="357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5" name="Line 139"/>
          <p:cNvSpPr>
            <a:spLocks noChangeShapeType="1"/>
          </p:cNvSpPr>
          <p:nvPr/>
        </p:nvSpPr>
        <p:spPr bwMode="auto">
          <a:xfrm flipV="1">
            <a:off x="1808163" y="3281363"/>
            <a:ext cx="1344612" cy="4460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6" name="Line 140"/>
          <p:cNvSpPr>
            <a:spLocks noChangeShapeType="1"/>
          </p:cNvSpPr>
          <p:nvPr/>
        </p:nvSpPr>
        <p:spPr bwMode="auto">
          <a:xfrm flipV="1">
            <a:off x="1808163" y="2746375"/>
            <a:ext cx="1344612" cy="6238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147" name="Text Box 141"/>
          <p:cNvSpPr txBox="1">
            <a:spLocks noChangeArrowheads="1"/>
          </p:cNvSpPr>
          <p:nvPr/>
        </p:nvSpPr>
        <p:spPr bwMode="auto">
          <a:xfrm rot="19982082">
            <a:off x="2003425" y="2770188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400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48" name="Text Box 142"/>
          <p:cNvSpPr txBox="1">
            <a:spLocks noChangeArrowheads="1"/>
          </p:cNvSpPr>
          <p:nvPr/>
        </p:nvSpPr>
        <p:spPr bwMode="auto">
          <a:xfrm rot="20635172">
            <a:off x="2025650" y="3232150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500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49" name="Text Box 143"/>
          <p:cNvSpPr txBox="1">
            <a:spLocks noChangeArrowheads="1"/>
          </p:cNvSpPr>
          <p:nvPr/>
        </p:nvSpPr>
        <p:spPr bwMode="auto">
          <a:xfrm rot="20772222">
            <a:off x="2054225" y="3616325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600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50" name="Text Box 144"/>
          <p:cNvSpPr txBox="1">
            <a:spLocks noChangeArrowheads="1"/>
          </p:cNvSpPr>
          <p:nvPr/>
        </p:nvSpPr>
        <p:spPr bwMode="auto">
          <a:xfrm rot="20986083">
            <a:off x="2074863" y="4010025"/>
            <a:ext cx="8683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700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51" name="Text Box 145"/>
          <p:cNvSpPr txBox="1">
            <a:spLocks noChangeArrowheads="1"/>
          </p:cNvSpPr>
          <p:nvPr/>
        </p:nvSpPr>
        <p:spPr bwMode="auto">
          <a:xfrm rot="21177624">
            <a:off x="2101850" y="4405313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800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152" name="Text Box 146"/>
          <p:cNvSpPr txBox="1">
            <a:spLocks noChangeArrowheads="1"/>
          </p:cNvSpPr>
          <p:nvPr/>
        </p:nvSpPr>
        <p:spPr bwMode="auto">
          <a:xfrm rot="21364115">
            <a:off x="2097088" y="4813300"/>
            <a:ext cx="86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900 mb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0869" name="Text Box 213"/>
          <p:cNvSpPr txBox="1">
            <a:spLocks noChangeArrowheads="1"/>
          </p:cNvSpPr>
          <p:nvPr/>
        </p:nvSpPr>
        <p:spPr bwMode="auto">
          <a:xfrm>
            <a:off x="3371850" y="29718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endParaRPr lang="en-US" sz="2800" dirty="0"/>
          </a:p>
        </p:txBody>
      </p:sp>
      <p:sp>
        <p:nvSpPr>
          <p:cNvPr id="70870" name="Text Box 214"/>
          <p:cNvSpPr txBox="1">
            <a:spLocks noChangeArrowheads="1"/>
          </p:cNvSpPr>
          <p:nvPr/>
        </p:nvSpPr>
        <p:spPr bwMode="auto">
          <a:xfrm>
            <a:off x="1143000" y="2981325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</a:t>
            </a:r>
            <a:endParaRPr lang="en-US" sz="2800" dirty="0"/>
          </a:p>
        </p:txBody>
      </p:sp>
      <p:sp>
        <p:nvSpPr>
          <p:cNvPr id="164" name="Line 221"/>
          <p:cNvSpPr>
            <a:spLocks noChangeShapeType="1"/>
          </p:cNvSpPr>
          <p:nvPr/>
        </p:nvSpPr>
        <p:spPr bwMode="auto">
          <a:xfrm flipH="1">
            <a:off x="914400" y="3276600"/>
            <a:ext cx="3124200" cy="0"/>
          </a:xfrm>
          <a:prstGeom prst="line">
            <a:avLst/>
          </a:prstGeom>
          <a:noFill/>
          <a:ln w="28575" cmpd="sng">
            <a:solidFill>
              <a:srgbClr val="FF00FF">
                <a:alpha val="78038"/>
              </a:srgbClr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028825" y="3067050"/>
            <a:ext cx="962025" cy="366713"/>
            <a:chOff x="2028825" y="3067050"/>
            <a:chExt cx="962025" cy="366713"/>
          </a:xfrm>
        </p:grpSpPr>
        <p:sp>
          <p:nvSpPr>
            <p:cNvPr id="70876" name="Line 220"/>
            <p:cNvSpPr>
              <a:spLocks noChangeShapeType="1"/>
            </p:cNvSpPr>
            <p:nvPr/>
          </p:nvSpPr>
          <p:spPr bwMode="auto">
            <a:xfrm>
              <a:off x="2028825" y="3267075"/>
              <a:ext cx="914400" cy="0"/>
            </a:xfrm>
            <a:prstGeom prst="line">
              <a:avLst/>
            </a:prstGeom>
            <a:noFill/>
            <a:ln w="304800">
              <a:solidFill>
                <a:srgbClr val="000000">
                  <a:alpha val="78038"/>
                </a:srgbClr>
              </a:solidFill>
              <a:round/>
              <a:headEnd type="triangle" w="sm" len="sm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882" name="Text Box 226"/>
            <p:cNvSpPr txBox="1">
              <a:spLocks noChangeArrowheads="1"/>
            </p:cNvSpPr>
            <p:nvPr/>
          </p:nvSpPr>
          <p:spPr bwMode="auto">
            <a:xfrm>
              <a:off x="2305050" y="3067050"/>
              <a:ext cx="685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FF66"/>
                  </a:solidFill>
                </a:rPr>
                <a:t>PGF</a:t>
              </a:r>
              <a:endParaRPr lang="en-US" dirty="0">
                <a:solidFill>
                  <a:srgbClr val="FFFF66"/>
                </a:solidFill>
              </a:endParaRPr>
            </a:p>
          </p:txBody>
        </p:sp>
      </p:grpSp>
      <p:sp>
        <p:nvSpPr>
          <p:cNvPr id="43171" name="Text Box 150"/>
          <p:cNvSpPr txBox="1">
            <a:spLocks noChangeArrowheads="1"/>
          </p:cNvSpPr>
          <p:nvPr/>
        </p:nvSpPr>
        <p:spPr bwMode="auto">
          <a:xfrm>
            <a:off x="711200" y="25781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accent2"/>
                </a:solidFill>
              </a:rPr>
              <a:t>COLD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3172" name="Text Box 151"/>
          <p:cNvSpPr txBox="1">
            <a:spLocks noChangeArrowheads="1"/>
          </p:cNvSpPr>
          <p:nvPr/>
        </p:nvSpPr>
        <p:spPr bwMode="auto">
          <a:xfrm>
            <a:off x="3009900" y="16764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6600"/>
                </a:solidFill>
              </a:rPr>
              <a:t>WARM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Pressure-Temperature-Density</a:t>
            </a:r>
          </a:p>
        </p:txBody>
      </p:sp>
      <p:sp>
        <p:nvSpPr>
          <p:cNvPr id="70878" name="Rectangle 222"/>
          <p:cNvSpPr>
            <a:spLocks noChangeArrowheads="1"/>
          </p:cNvSpPr>
          <p:nvPr/>
        </p:nvSpPr>
        <p:spPr bwMode="auto">
          <a:xfrm>
            <a:off x="4648200" y="2133600"/>
            <a:ext cx="396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Pressure aloft is</a:t>
            </a:r>
            <a:endParaRPr lang="en-US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Higher along </a:t>
            </a:r>
            <a:r>
              <a:rPr lang="en-US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horizontal line </a:t>
            </a:r>
            <a:r>
              <a:rPr lang="en-US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in warm air than </a:t>
            </a:r>
            <a:r>
              <a:rPr lang="en-US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cold air</a:t>
            </a:r>
            <a:endParaRPr lang="en-US" b="1" dirty="0">
              <a:solidFill>
                <a:srgbClr val="E6001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cs typeface="Calibri"/>
            </a:endParaRP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Pressure difference is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             a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non-zero force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i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     Pressure </a:t>
            </a:r>
            <a:r>
              <a:rPr lang="en-US" b="1" i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Gradient Force </a:t>
            </a:r>
            <a:r>
              <a:rPr lang="en-US" b="1" i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     </a:t>
            </a:r>
            <a:r>
              <a:rPr lang="en-US" b="1" i="1" dirty="0" smtClean="0">
                <a:solidFill>
                  <a:srgbClr val="000000"/>
                </a:solidFill>
                <a:latin typeface="Calibri"/>
                <a:cs typeface="Calibri"/>
              </a:rPr>
              <a:t>or</a:t>
            </a:r>
            <a:r>
              <a:rPr lang="en-US" b="1" i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 </a:t>
            </a:r>
            <a:r>
              <a:rPr lang="en-US" b="1" i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PGF </a:t>
            </a:r>
            <a:r>
              <a:rPr lang="en-US" b="1" i="1" dirty="0">
                <a:latin typeface="Calibri"/>
                <a:cs typeface="Calibri"/>
              </a:rPr>
              <a:t>(black arrow)</a:t>
            </a:r>
            <a:endParaRPr lang="en-US" b="1" dirty="0">
              <a:latin typeface="Calibri"/>
              <a:cs typeface="Calibri"/>
            </a:endParaRP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Calibri"/>
                <a:cs typeface="Calibri"/>
              </a:rPr>
              <a:t>PGF accelerates air molecules	from </a:t>
            </a:r>
            <a:r>
              <a:rPr lang="en-US" b="1" dirty="0">
                <a:latin typeface="Calibri"/>
                <a:cs typeface="Calibri"/>
              </a:rPr>
              <a:t>HOU to </a:t>
            </a:r>
            <a:r>
              <a:rPr lang="en-US" b="1" dirty="0" smtClean="0">
                <a:latin typeface="Calibri"/>
                <a:cs typeface="Calibri"/>
              </a:rPr>
              <a:t>MSP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Calibri"/>
                <a:cs typeface="Calibri"/>
              </a:rPr>
              <a:t>In other words, the wind blows from HOU to MSP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70879" name="Text Box 223"/>
          <p:cNvSpPr txBox="1">
            <a:spLocks noChangeArrowheads="1"/>
          </p:cNvSpPr>
          <p:nvPr/>
        </p:nvSpPr>
        <p:spPr bwMode="auto">
          <a:xfrm>
            <a:off x="419100" y="5911850"/>
            <a:ext cx="190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70880" name="Text Box 224"/>
          <p:cNvSpPr txBox="1">
            <a:spLocks noChangeArrowheads="1"/>
          </p:cNvSpPr>
          <p:nvPr/>
        </p:nvSpPr>
        <p:spPr bwMode="auto">
          <a:xfrm>
            <a:off x="2616200" y="5911850"/>
            <a:ext cx="1885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57" name="Text Box 148"/>
          <p:cNvSpPr txBox="1">
            <a:spLocks noChangeArrowheads="1"/>
          </p:cNvSpPr>
          <p:nvPr/>
        </p:nvSpPr>
        <p:spPr bwMode="auto">
          <a:xfrm>
            <a:off x="419100" y="5708650"/>
            <a:ext cx="1905000" cy="49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Minneapolis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colder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58" name="Text Box 149"/>
          <p:cNvSpPr txBox="1">
            <a:spLocks noChangeArrowheads="1"/>
          </p:cNvSpPr>
          <p:nvPr/>
        </p:nvSpPr>
        <p:spPr bwMode="auto">
          <a:xfrm>
            <a:off x="2616200" y="5708650"/>
            <a:ext cx="1885950" cy="49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Houston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rgbClr val="000000"/>
                </a:solidFill>
              </a:rPr>
              <a:t>warmer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43"/>
    </mc:Choice>
    <mc:Fallback xmlns="">
      <p:transition xmlns:p14="http://schemas.microsoft.com/office/powerpoint/2010/main" spd="slow" advTm="48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1588" y="247650"/>
            <a:ext cx="6653212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Box 8"/>
          <p:cNvSpPr txBox="1">
            <a:spLocks noChangeArrowheads="1"/>
          </p:cNvSpPr>
          <p:nvPr/>
        </p:nvSpPr>
        <p:spPr bwMode="auto">
          <a:xfrm>
            <a:off x="2455863" y="6215062"/>
            <a:ext cx="1506537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600" b="1" dirty="0"/>
              <a:t>Minneapolis</a:t>
            </a:r>
          </a:p>
        </p:txBody>
      </p:sp>
      <p:sp>
        <p:nvSpPr>
          <p:cNvPr id="45062" name="TextBox 9"/>
          <p:cNvSpPr txBox="1">
            <a:spLocks noChangeArrowheads="1"/>
          </p:cNvSpPr>
          <p:nvPr/>
        </p:nvSpPr>
        <p:spPr bwMode="auto">
          <a:xfrm>
            <a:off x="5468938" y="6215063"/>
            <a:ext cx="137160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600" b="1" dirty="0"/>
              <a:t>Houston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725031"/>
            <a:ext cx="3505200" cy="2246769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Thermally 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Direct </a:t>
            </a:r>
            <a:r>
              <a:rPr lang="en-US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Circulation</a:t>
            </a:r>
          </a:p>
          <a:p>
            <a:pPr algn="ctr"/>
            <a:r>
              <a:rPr lang="en-US" sz="28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Warm </a:t>
            </a:r>
            <a:r>
              <a:rPr lang="en-US" sz="2800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en-US" sz="28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ir rises.</a:t>
            </a:r>
          </a:p>
          <a:p>
            <a:pPr algn="ctr"/>
            <a:r>
              <a:rPr lang="en-US" sz="28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Cold air sinks.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6"/>
              </a:rPr>
              <a:t>Animation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3333" y="5117812"/>
            <a:ext cx="1219200" cy="292388"/>
          </a:xfrm>
          <a:prstGeom prst="rect">
            <a:avLst/>
          </a:prstGeom>
          <a:solidFill>
            <a:srgbClr val="EDAA8B"/>
          </a:solidFill>
        </p:spPr>
        <p:txBody>
          <a:bodyPr wrap="square" t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600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RISES</a:t>
            </a:r>
            <a:endParaRPr lang="en-US" sz="1600" b="1" dirty="0">
              <a:solidFill>
                <a:srgbClr val="E6001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48466" y="4660612"/>
            <a:ext cx="1219200" cy="292388"/>
          </a:xfrm>
          <a:prstGeom prst="rect">
            <a:avLst/>
          </a:prstGeom>
          <a:solidFill>
            <a:srgbClr val="ACAEDD"/>
          </a:solidFill>
        </p:spPr>
        <p:txBody>
          <a:bodyPr wrap="square" lIns="0" tIns="0" rIns="0" bIns="4572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600" b="1" dirty="0" smtClean="0">
                <a:solidFill>
                  <a:srgbClr val="212C8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 SINKS</a:t>
            </a:r>
            <a:endParaRPr lang="en-US" sz="1600" b="1" dirty="0">
              <a:solidFill>
                <a:srgbClr val="212C8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45060" name="TextBox 7"/>
          <p:cNvSpPr txBox="1">
            <a:spLocks noChangeArrowheads="1"/>
          </p:cNvSpPr>
          <p:nvPr/>
        </p:nvSpPr>
        <p:spPr bwMode="auto">
          <a:xfrm>
            <a:off x="7696200" y="6019800"/>
            <a:ext cx="855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en-US" sz="1800" dirty="0" smtClean="0"/>
              <a:t>Ahrens</a:t>
            </a:r>
            <a:endParaRPr lang="en-US" sz="1800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28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405"/>
    </mc:Choice>
    <mc:Fallback xmlns="">
      <p:transition xmlns:p14="http://schemas.microsoft.com/office/powerpoint/2010/main" spd="slow" advTm="79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4000" dirty="0" smtClean="0">
                <a:latin typeface="Times New Roman" charset="0"/>
                <a:ea typeface="ＭＳ Ｐゴシック" charset="0"/>
                <a:cs typeface="ＭＳ Ｐゴシック" charset="0"/>
              </a:rPr>
              <a:t>Summary Points: Ideal Gas Law</a:t>
            </a:r>
            <a:endParaRPr lang="en-US" sz="40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077200" cy="4495800"/>
          </a:xfrm>
        </p:spPr>
        <p:txBody>
          <a:bodyPr/>
          <a:lstStyle/>
          <a:p>
            <a:pPr marL="514350" indent="-514350">
              <a:buFont typeface="+mj-lt"/>
              <a:buAutoNum type="arabicParenR"/>
              <a:defRPr/>
            </a:pPr>
            <a:r>
              <a:rPr lang="en-US" sz="2800" b="1" dirty="0" smtClean="0"/>
              <a:t>Ideal </a:t>
            </a:r>
            <a:r>
              <a:rPr lang="en-US" sz="2800" b="1" dirty="0"/>
              <a:t>Gas Law </a:t>
            </a:r>
            <a:r>
              <a:rPr lang="en-US" sz="2800" b="1" dirty="0" smtClean="0"/>
              <a:t>relates</a:t>
            </a:r>
          </a:p>
          <a:p>
            <a:pPr marL="400050" lvl="1" indent="0">
              <a:defRPr/>
            </a:pPr>
            <a:r>
              <a:rPr lang="en-US" b="1" dirty="0" smtClean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Pressure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mr-I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Temperature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mr-IN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Density</a:t>
            </a:r>
            <a:endParaRPr lang="en-US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arenR"/>
              <a:defRPr/>
            </a:pPr>
            <a:r>
              <a:rPr lang="en-US" sz="2800" b="1" dirty="0" smtClean="0"/>
              <a:t>As a consequent, gases expand when warmed. Pressure decreases more </a:t>
            </a:r>
            <a:r>
              <a:rPr lang="en-US" sz="2800" b="1" dirty="0"/>
              <a:t>r</a:t>
            </a:r>
            <a:r>
              <a:rPr lang="en-US" sz="2800" b="1" dirty="0" smtClean="0"/>
              <a:t>apidly </a:t>
            </a:r>
            <a:r>
              <a:rPr lang="en-US" sz="2800" b="1" dirty="0"/>
              <a:t>with </a:t>
            </a:r>
            <a:r>
              <a:rPr lang="en-US" sz="2800" b="1" dirty="0" smtClean="0"/>
              <a:t>height    </a:t>
            </a:r>
            <a:r>
              <a:rPr lang="en-US" sz="2800" b="1" dirty="0"/>
              <a:t>	</a:t>
            </a:r>
            <a:r>
              <a:rPr lang="en-US" sz="2800" b="1" dirty="0" smtClean="0"/>
              <a:t>in a </a:t>
            </a:r>
            <a:r>
              <a:rPr lang="en-US" sz="2800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Cold</a:t>
            </a:r>
            <a:r>
              <a:rPr lang="en-US" sz="2800" b="1" dirty="0">
                <a:solidFill>
                  <a:srgbClr val="E6001D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air mass than a</a:t>
            </a:r>
            <a:r>
              <a:rPr lang="en-US" sz="2800" b="1" dirty="0" smtClean="0">
                <a:solidFill>
                  <a:srgbClr val="E6001D"/>
                </a:solidFill>
              </a:rPr>
              <a:t> </a:t>
            </a:r>
            <a:r>
              <a:rPr lang="en-US" sz="2800" b="1" dirty="0">
                <a:solidFill>
                  <a:srgbClr val="E6001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Warm </a:t>
            </a:r>
            <a:r>
              <a:rPr lang="en-US" sz="2800" b="1" dirty="0" smtClean="0">
                <a:solidFill>
                  <a:schemeClr val="tx1"/>
                </a:solidFill>
              </a:rPr>
              <a:t>air mass</a:t>
            </a:r>
            <a:endParaRPr lang="en-US" sz="2800" b="1" dirty="0" smtClean="0">
              <a:solidFill>
                <a:srgbClr val="E6001D"/>
              </a:solidFill>
            </a:endParaRPr>
          </a:p>
          <a:p>
            <a:pPr marL="514350" indent="-514350">
              <a:buFont typeface="+mj-lt"/>
              <a:buAutoNum type="arabicParenR" startAt="3"/>
              <a:defRPr/>
            </a:pPr>
            <a:r>
              <a:rPr lang="en-US" sz="2800" b="1" dirty="0" smtClean="0"/>
              <a:t>Horizontal </a:t>
            </a:r>
            <a:r>
              <a:rPr lang="en-US" sz="2800" b="1" dirty="0"/>
              <a:t>temperature differences </a:t>
            </a:r>
            <a:r>
              <a:rPr lang="en-US" sz="2800" b="1" dirty="0">
                <a:solidFill>
                  <a:srgbClr val="FF0000"/>
                </a:solidFill>
              </a:rPr>
              <a:t>	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Wingdings"/>
                <a:ea typeface="Wingdings"/>
                <a:cs typeface="Wingdings"/>
              </a:rPr>
              <a:t>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Horizontal pressure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differences</a:t>
            </a:r>
          </a:p>
          <a:p>
            <a:pPr marL="514350" indent="-514350">
              <a:buFont typeface="+mj-lt"/>
              <a:buAutoNum type="arabicParenR" startAt="3"/>
              <a:defRPr/>
            </a:pPr>
            <a:r>
              <a:rPr lang="en-US" sz="2800" b="1" dirty="0" smtClean="0"/>
              <a:t>Horizontal pressure differences        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	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ingdings"/>
                <a:ea typeface="Wingdings"/>
                <a:cs typeface="Wingdings"/>
              </a:rPr>
              <a:t>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Air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Motion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Why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Wind Blows</a:t>
            </a: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2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69"/>
    </mc:Choice>
    <mc:Fallback xmlns="">
      <p:transition xmlns:p14="http://schemas.microsoft.com/office/powerpoint/2010/main" spd="slow" advTm="958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ends the overview of the Ideal </a:t>
            </a:r>
            <a:r>
              <a:rPr lang="en-US" dirty="0" smtClean="0"/>
              <a:t>Gas Law and its meteorological consequences.</a:t>
            </a:r>
            <a:endParaRPr lang="en-US" dirty="0"/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3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10"/>
    </mc:Choice>
    <mc:Fallback xmlns="">
      <p:transition xmlns:p14="http://schemas.microsoft.com/office/powerpoint/2010/main" spd="slow" advTm="167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99FF"/>
      </a:hlink>
      <a:folHlink>
        <a:srgbClr val="00CC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52053</TotalTime>
  <Words>1270</Words>
  <Application>Microsoft Office PowerPoint</Application>
  <PresentationFormat>On-screen Show (4:3)</PresentationFormat>
  <Paragraphs>335</Paragraphs>
  <Slides>23</Slides>
  <Notes>21</Notes>
  <HiddenSlides>0</HiddenSlides>
  <MMClips>25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ＭＳ ゴシック</vt:lpstr>
      <vt:lpstr>ＭＳ Ｐゴシック</vt:lpstr>
      <vt:lpstr>Apple Casual</vt:lpstr>
      <vt:lpstr>Arial</vt:lpstr>
      <vt:lpstr>Calibri</vt:lpstr>
      <vt:lpstr>MT Symbol</vt:lpstr>
      <vt:lpstr>Symbol</vt:lpstr>
      <vt:lpstr>Times New Roman</vt:lpstr>
      <vt:lpstr>Wingdings</vt:lpstr>
      <vt:lpstr>Default Design</vt:lpstr>
      <vt:lpstr>Equation</vt:lpstr>
      <vt:lpstr>ATMO 170A1 Online  Air Pressure Ideal GasLaw View in Slide Show mode</vt:lpstr>
      <vt:lpstr>Overview Goals</vt:lpstr>
      <vt:lpstr>Air Pressure and Molecules</vt:lpstr>
      <vt:lpstr>Air Pressure and Molecules</vt:lpstr>
      <vt:lpstr>Air Pressure Differences</vt:lpstr>
      <vt:lpstr>PowerPoint Presentation</vt:lpstr>
      <vt:lpstr>PowerPoint Presentation</vt:lpstr>
      <vt:lpstr>To Summarize</vt:lpstr>
      <vt:lpstr>Ideal Gas Law</vt:lpstr>
      <vt:lpstr>Ideal Gas Law</vt:lpstr>
      <vt:lpstr>PowerPoint Presentation</vt:lpstr>
      <vt:lpstr>Ideal Gas Law</vt:lpstr>
      <vt:lpstr>Ideal Gas Law</vt:lpstr>
      <vt:lpstr>Summary </vt:lpstr>
      <vt:lpstr>PowerPoint Presentation</vt:lpstr>
      <vt:lpstr>PowerPoint Presentation</vt:lpstr>
      <vt:lpstr>Pressure-Temperature-Density</vt:lpstr>
      <vt:lpstr>Pressure-Temperature-Density</vt:lpstr>
      <vt:lpstr>Pressure-Temperature-Density</vt:lpstr>
      <vt:lpstr>Pressure-Temperature-Density</vt:lpstr>
      <vt:lpstr>PowerPoint Presentation</vt:lpstr>
      <vt:lpstr>Summary Points: Ideal Gas Law</vt:lpstr>
      <vt:lpstr>PowerPoint Presentation</vt:lpstr>
    </vt:vector>
  </TitlesOfParts>
  <Company>Univ of Arizona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14</dc:title>
  <dc:creator>Steven L Mullen</dc:creator>
  <cp:lastModifiedBy>Steven L Mullen</cp:lastModifiedBy>
  <cp:revision>372</cp:revision>
  <dcterms:created xsi:type="dcterms:W3CDTF">2011-10-04T14:45:40Z</dcterms:created>
  <dcterms:modified xsi:type="dcterms:W3CDTF">2019-01-30T02:26:18Z</dcterms:modified>
  <cp:contentStatus/>
</cp:coreProperties>
</file>