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7" r:id="rId2"/>
    <p:sldId id="258" r:id="rId3"/>
    <p:sldId id="259" r:id="rId4"/>
    <p:sldId id="260" r:id="rId5"/>
    <p:sldId id="273" r:id="rId6"/>
    <p:sldId id="262" r:id="rId7"/>
    <p:sldId id="263" r:id="rId8"/>
    <p:sldId id="274" r:id="rId9"/>
    <p:sldId id="275" r:id="rId10"/>
    <p:sldId id="265" r:id="rId11"/>
    <p:sldId id="266" r:id="rId12"/>
    <p:sldId id="267" r:id="rId13"/>
    <p:sldId id="268" r:id="rId14"/>
    <p:sldId id="269" r:id="rId15"/>
    <p:sldId id="271" r:id="rId16"/>
    <p:sldId id="272"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DFDEFA1-1AEC-44CC-A995-537F58B37432}">
          <p14:sldIdLst>
            <p14:sldId id="257"/>
            <p14:sldId id="258"/>
            <p14:sldId id="259"/>
            <p14:sldId id="260"/>
            <p14:sldId id="273"/>
            <p14:sldId id="262"/>
            <p14:sldId id="263"/>
            <p14:sldId id="274"/>
            <p14:sldId id="275"/>
            <p14:sldId id="265"/>
            <p14:sldId id="266"/>
            <p14:sldId id="267"/>
          </p14:sldIdLst>
        </p14:section>
        <p14:section name="Untitled Section" id="{F2D860C2-5D4B-41F7-9DD0-12BC71CC7042}">
          <p14:sldIdLst>
            <p14:sldId id="268"/>
            <p14:sldId id="269"/>
            <p14:sldId id="271"/>
            <p14:sldId id="27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929" autoAdjust="0"/>
  </p:normalViewPr>
  <p:slideViewPr>
    <p:cSldViewPr snapToGrid="0" snapToObjects="1">
      <p:cViewPr varScale="1">
        <p:scale>
          <a:sx n="74" d="100"/>
          <a:sy n="74" d="100"/>
        </p:scale>
        <p:origin x="1230" y="6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A97BCD-38E5-B64F-AA19-805117307470}" type="datetimeFigureOut">
              <a:rPr lang="en-US" smtClean="0"/>
              <a:t>3/12/19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CF5920-79B5-E94F-9126-66DB7B87C804}" type="slidenum">
              <a:rPr lang="en-US" smtClean="0"/>
              <a:t>‹#›</a:t>
            </a:fld>
            <a:endParaRPr lang="en-US"/>
          </a:p>
        </p:txBody>
      </p:sp>
    </p:spTree>
    <p:extLst>
      <p:ext uri="{BB962C8B-B14F-4D97-AF65-F5344CB8AC3E}">
        <p14:creationId xmlns:p14="http://schemas.microsoft.com/office/powerpoint/2010/main" val="17919025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070AA371-A884-FE49-A703-662991376600}" type="slidenum">
              <a:rPr lang="en-US" sz="1200">
                <a:solidFill>
                  <a:srgbClr val="000000"/>
                </a:solidFill>
              </a:rPr>
              <a:pPr/>
              <a:t>1</a:t>
            </a:fld>
            <a:endParaRPr lang="en-US" sz="1200">
              <a:solidFill>
                <a:srgbClr val="000000"/>
              </a:solidFill>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2021191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568F6295-0D1E-1246-A7AE-0F2ED0911C7D}" type="slidenum">
              <a:rPr lang="en-US" smtClean="0">
                <a:solidFill>
                  <a:prstClr val="black"/>
                </a:solidFill>
              </a:rPr>
              <a:pPr eaLnBrk="1" hangingPunct="1">
                <a:defRPr/>
              </a:pPr>
              <a:t>2</a:t>
            </a:fld>
            <a:endParaRPr lang="en-US" smtClean="0">
              <a:solidFill>
                <a:prstClr val="black"/>
              </a:solidFill>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endParaRPr lang="en-US">
              <a:cs typeface="+mn-cs"/>
            </a:endParaRPr>
          </a:p>
        </p:txBody>
      </p:sp>
    </p:spTree>
    <p:extLst>
      <p:ext uri="{BB962C8B-B14F-4D97-AF65-F5344CB8AC3E}">
        <p14:creationId xmlns:p14="http://schemas.microsoft.com/office/powerpoint/2010/main" val="3183693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C5FF359E-C817-214B-8F18-24E405A5FAC6}" type="slidenum">
              <a:rPr lang="en-US" smtClean="0">
                <a:solidFill>
                  <a:prstClr val="black"/>
                </a:solidFill>
              </a:rPr>
              <a:pPr eaLnBrk="1" hangingPunct="1">
                <a:defRPr/>
              </a:pPr>
              <a:t>3</a:t>
            </a:fld>
            <a:endParaRPr lang="en-US" smtClean="0">
              <a:solidFill>
                <a:prstClr val="black"/>
              </a:solidFill>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endParaRPr lang="en-US">
              <a:cs typeface="+mn-cs"/>
            </a:endParaRPr>
          </a:p>
        </p:txBody>
      </p:sp>
    </p:spTree>
    <p:extLst>
      <p:ext uri="{BB962C8B-B14F-4D97-AF65-F5344CB8AC3E}">
        <p14:creationId xmlns:p14="http://schemas.microsoft.com/office/powerpoint/2010/main" val="1792023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EA4077C1-68BC-2541-A2F3-AAD821053249}" type="slidenum">
              <a:rPr lang="en-US" smtClean="0">
                <a:solidFill>
                  <a:prstClr val="black"/>
                </a:solidFill>
              </a:rPr>
              <a:pPr eaLnBrk="1" hangingPunct="1">
                <a:defRPr/>
              </a:pPr>
              <a:t>4</a:t>
            </a:fld>
            <a:endParaRPr lang="en-US" smtClean="0">
              <a:solidFill>
                <a:prstClr val="black"/>
              </a:solidFill>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endParaRPr lang="en-US">
              <a:cs typeface="+mn-cs"/>
            </a:endParaRPr>
          </a:p>
        </p:txBody>
      </p:sp>
    </p:spTree>
    <p:extLst>
      <p:ext uri="{BB962C8B-B14F-4D97-AF65-F5344CB8AC3E}">
        <p14:creationId xmlns:p14="http://schemas.microsoft.com/office/powerpoint/2010/main" val="75435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2B19090C-FC23-4741-B03D-E6A340A0A8AC}" type="slidenum">
              <a:rPr lang="en-US" smtClean="0">
                <a:solidFill>
                  <a:prstClr val="black"/>
                </a:solidFill>
              </a:rPr>
              <a:pPr eaLnBrk="1" hangingPunct="1">
                <a:defRPr/>
              </a:pPr>
              <a:t>6</a:t>
            </a:fld>
            <a:endParaRPr lang="en-US" smtClean="0">
              <a:solidFill>
                <a:prstClr val="black"/>
              </a:solidFill>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endParaRPr lang="en-US">
              <a:cs typeface="+mn-cs"/>
            </a:endParaRPr>
          </a:p>
        </p:txBody>
      </p:sp>
    </p:spTree>
    <p:extLst>
      <p:ext uri="{BB962C8B-B14F-4D97-AF65-F5344CB8AC3E}">
        <p14:creationId xmlns:p14="http://schemas.microsoft.com/office/powerpoint/2010/main" val="1537177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746BFCCC-B275-7548-A78E-659F9C4F90F0}" type="slidenum">
              <a:rPr lang="en-US" smtClean="0">
                <a:solidFill>
                  <a:prstClr val="black"/>
                </a:solidFill>
              </a:rPr>
              <a:pPr eaLnBrk="1" hangingPunct="1">
                <a:defRPr/>
              </a:pPr>
              <a:t>7</a:t>
            </a:fld>
            <a:endParaRPr lang="en-US" smtClean="0">
              <a:solidFill>
                <a:prstClr val="black"/>
              </a:solidFill>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endParaRPr lang="en-US">
              <a:cs typeface="+mn-cs"/>
            </a:endParaRPr>
          </a:p>
        </p:txBody>
      </p:sp>
    </p:spTree>
    <p:extLst>
      <p:ext uri="{BB962C8B-B14F-4D97-AF65-F5344CB8AC3E}">
        <p14:creationId xmlns:p14="http://schemas.microsoft.com/office/powerpoint/2010/main" val="989721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6C723A3B-FDD9-B244-BF25-C7BA369177FD}" type="slidenum">
              <a:rPr lang="en-US" smtClean="0">
                <a:solidFill>
                  <a:prstClr val="black"/>
                </a:solidFill>
              </a:rPr>
              <a:pPr eaLnBrk="1" hangingPunct="1">
                <a:defRPr/>
              </a:pPr>
              <a:t>8</a:t>
            </a:fld>
            <a:endParaRPr lang="en-US" smtClean="0">
              <a:solidFill>
                <a:prstClr val="black"/>
              </a:solidFill>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endParaRPr lang="en-US">
              <a:cs typeface="+mn-cs"/>
            </a:endParaRPr>
          </a:p>
        </p:txBody>
      </p:sp>
    </p:spTree>
    <p:extLst>
      <p:ext uri="{BB962C8B-B14F-4D97-AF65-F5344CB8AC3E}">
        <p14:creationId xmlns:p14="http://schemas.microsoft.com/office/powerpoint/2010/main" val="3547736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C525C2DA-226C-A84E-8259-4CB7D6C41887}" type="slidenum">
              <a:rPr lang="en-US" smtClean="0">
                <a:solidFill>
                  <a:prstClr val="black"/>
                </a:solidFill>
              </a:rPr>
              <a:pPr eaLnBrk="1" hangingPunct="1">
                <a:defRPr/>
              </a:pPr>
              <a:t>10</a:t>
            </a:fld>
            <a:endParaRPr lang="en-US" smtClean="0">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endParaRPr lang="en-US">
              <a:cs typeface="+mn-cs"/>
            </a:endParaRPr>
          </a:p>
        </p:txBody>
      </p:sp>
    </p:spTree>
    <p:extLst>
      <p:ext uri="{BB962C8B-B14F-4D97-AF65-F5344CB8AC3E}">
        <p14:creationId xmlns:p14="http://schemas.microsoft.com/office/powerpoint/2010/main" val="781008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0697D4B9-920E-A442-8CBC-38E0302DE323}" type="slidenum">
              <a:rPr lang="en-US" smtClean="0">
                <a:solidFill>
                  <a:prstClr val="black"/>
                </a:solidFill>
              </a:rPr>
              <a:pPr eaLnBrk="1" hangingPunct="1">
                <a:defRPr/>
              </a:pPr>
              <a:t>11</a:t>
            </a:fld>
            <a:endParaRPr lang="en-US" smtClean="0">
              <a:solidFill>
                <a:prstClr val="black"/>
              </a:solidFill>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endParaRPr lang="en-US">
              <a:cs typeface="+mn-cs"/>
            </a:endParaRPr>
          </a:p>
        </p:txBody>
      </p:sp>
    </p:spTree>
    <p:extLst>
      <p:ext uri="{BB962C8B-B14F-4D97-AF65-F5344CB8AC3E}">
        <p14:creationId xmlns:p14="http://schemas.microsoft.com/office/powerpoint/2010/main" val="3172405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C8F34008-30BD-0A4B-A053-288178567E1F}" type="slidenum">
              <a:rPr lang="en-US" smtClean="0">
                <a:solidFill>
                  <a:prstClr val="black"/>
                </a:solidFill>
              </a:rPr>
              <a:pPr eaLnBrk="1" hangingPunct="1">
                <a:defRPr/>
              </a:pPr>
              <a:t>12</a:t>
            </a:fld>
            <a:endParaRPr lang="en-US" smtClean="0">
              <a:solidFill>
                <a:prstClr val="black"/>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endParaRPr lang="en-US">
              <a:cs typeface="+mn-cs"/>
            </a:endParaRPr>
          </a:p>
        </p:txBody>
      </p:sp>
    </p:spTree>
    <p:extLst>
      <p:ext uri="{BB962C8B-B14F-4D97-AF65-F5344CB8AC3E}">
        <p14:creationId xmlns:p14="http://schemas.microsoft.com/office/powerpoint/2010/main" val="714817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A9512AC-C590-AF49-BB07-2B7856603ACC}" type="slidenum">
              <a:rPr lang="en-US" sz="1200" b="1">
                <a:solidFill>
                  <a:srgbClr val="000000"/>
                </a:solidFill>
                <a:latin typeface="Times New Roman" charset="0"/>
              </a:rPr>
              <a:pPr/>
              <a:t>14</a:t>
            </a:fld>
            <a:endParaRPr lang="en-US" sz="1200" b="1">
              <a:solidFill>
                <a:srgbClr val="000000"/>
              </a:solidFill>
              <a:latin typeface="Times New Roman" charset="0"/>
            </a:endParaRPr>
          </a:p>
        </p:txBody>
      </p:sp>
      <p:sp>
        <p:nvSpPr>
          <p:cNvPr id="43010" name="Rectangle 2"/>
          <p:cNvSpPr>
            <a:spLocks noGrp="1" noRot="1" noChangeAspect="1" noChangeArrowheads="1"/>
          </p:cNvSpPr>
          <p:nvPr>
            <p:ph type="sldImg"/>
          </p:nvPr>
        </p:nvSpPr>
        <p:spPr>
          <a:solidFill>
            <a:srgbClr val="FFFFFF"/>
          </a:solidFill>
          <a:ln/>
        </p:spPr>
      </p:sp>
      <p:sp>
        <p:nvSpPr>
          <p:cNvPr id="9523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endParaRPr lang="en-US"/>
          </a:p>
        </p:txBody>
      </p:sp>
    </p:spTree>
    <p:extLst>
      <p:ext uri="{BB962C8B-B14F-4D97-AF65-F5344CB8AC3E}">
        <p14:creationId xmlns:p14="http://schemas.microsoft.com/office/powerpoint/2010/main" val="347002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7B90FFBA-2F96-CE47-8E63-F6640777DA02}" type="slidenum">
              <a:rPr lang="en-US" smtClean="0">
                <a:solidFill>
                  <a:prstClr val="black"/>
                </a:solidFill>
              </a:rPr>
              <a:pPr eaLnBrk="1" hangingPunct="1">
                <a:defRPr/>
              </a:pPr>
              <a:t>15</a:t>
            </a:fld>
            <a:endParaRPr lang="en-US" smtClean="0">
              <a:solidFill>
                <a:prstClr val="black"/>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endParaRPr lang="en-US">
              <a:cs typeface="+mn-cs"/>
            </a:endParaRPr>
          </a:p>
        </p:txBody>
      </p:sp>
    </p:spTree>
    <p:extLst>
      <p:ext uri="{BB962C8B-B14F-4D97-AF65-F5344CB8AC3E}">
        <p14:creationId xmlns:p14="http://schemas.microsoft.com/office/powerpoint/2010/main" val="1348498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7B90FFBA-2F96-CE47-8E63-F6640777DA02}" type="slidenum">
              <a:rPr lang="en-US" smtClean="0">
                <a:solidFill>
                  <a:prstClr val="black"/>
                </a:solidFill>
              </a:rPr>
              <a:pPr eaLnBrk="1" hangingPunct="1">
                <a:defRPr/>
              </a:pPr>
              <a:t>16</a:t>
            </a:fld>
            <a:endParaRPr lang="en-US" smtClean="0">
              <a:solidFill>
                <a:prstClr val="black"/>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endParaRPr lang="en-US">
              <a:cs typeface="+mn-cs"/>
            </a:endParaRPr>
          </a:p>
        </p:txBody>
      </p:sp>
    </p:spTree>
    <p:extLst>
      <p:ext uri="{BB962C8B-B14F-4D97-AF65-F5344CB8AC3E}">
        <p14:creationId xmlns:p14="http://schemas.microsoft.com/office/powerpoint/2010/main" val="309530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4977FF-BEB2-C545-B85F-0FAC169C6621}" type="datetimeFigureOut">
              <a:rPr lang="en-US" smtClean="0"/>
              <a:t>3/12/19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93F18-B39A-E945-9F68-059516E93462}" type="slidenum">
              <a:rPr lang="en-US" smtClean="0"/>
              <a:t>‹#›</a:t>
            </a:fld>
            <a:endParaRPr lang="en-US"/>
          </a:p>
        </p:txBody>
      </p:sp>
    </p:spTree>
    <p:extLst>
      <p:ext uri="{BB962C8B-B14F-4D97-AF65-F5344CB8AC3E}">
        <p14:creationId xmlns:p14="http://schemas.microsoft.com/office/powerpoint/2010/main" val="4273139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4977FF-BEB2-C545-B85F-0FAC169C6621}" type="datetimeFigureOut">
              <a:rPr lang="en-US" smtClean="0"/>
              <a:t>3/12/19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93F18-B39A-E945-9F68-059516E93462}" type="slidenum">
              <a:rPr lang="en-US" smtClean="0"/>
              <a:t>‹#›</a:t>
            </a:fld>
            <a:endParaRPr lang="en-US"/>
          </a:p>
        </p:txBody>
      </p:sp>
    </p:spTree>
    <p:extLst>
      <p:ext uri="{BB962C8B-B14F-4D97-AF65-F5344CB8AC3E}">
        <p14:creationId xmlns:p14="http://schemas.microsoft.com/office/powerpoint/2010/main" val="817713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4977FF-BEB2-C545-B85F-0FAC169C6621}" type="datetimeFigureOut">
              <a:rPr lang="en-US" smtClean="0"/>
              <a:t>3/12/19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93F18-B39A-E945-9F68-059516E93462}" type="slidenum">
              <a:rPr lang="en-US" smtClean="0"/>
              <a:t>‹#›</a:t>
            </a:fld>
            <a:endParaRPr lang="en-US"/>
          </a:p>
        </p:txBody>
      </p:sp>
    </p:spTree>
    <p:extLst>
      <p:ext uri="{BB962C8B-B14F-4D97-AF65-F5344CB8AC3E}">
        <p14:creationId xmlns:p14="http://schemas.microsoft.com/office/powerpoint/2010/main" val="2912439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4977FF-BEB2-C545-B85F-0FAC169C6621}" type="datetimeFigureOut">
              <a:rPr lang="en-US" smtClean="0"/>
              <a:t>3/12/19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93F18-B39A-E945-9F68-059516E93462}" type="slidenum">
              <a:rPr lang="en-US" smtClean="0"/>
              <a:t>‹#›</a:t>
            </a:fld>
            <a:endParaRPr lang="en-US"/>
          </a:p>
        </p:txBody>
      </p:sp>
    </p:spTree>
    <p:extLst>
      <p:ext uri="{BB962C8B-B14F-4D97-AF65-F5344CB8AC3E}">
        <p14:creationId xmlns:p14="http://schemas.microsoft.com/office/powerpoint/2010/main" val="3398887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4977FF-BEB2-C545-B85F-0FAC169C6621}" type="datetimeFigureOut">
              <a:rPr lang="en-US" smtClean="0"/>
              <a:t>3/12/19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93F18-B39A-E945-9F68-059516E93462}" type="slidenum">
              <a:rPr lang="en-US" smtClean="0"/>
              <a:t>‹#›</a:t>
            </a:fld>
            <a:endParaRPr lang="en-US"/>
          </a:p>
        </p:txBody>
      </p:sp>
    </p:spTree>
    <p:extLst>
      <p:ext uri="{BB962C8B-B14F-4D97-AF65-F5344CB8AC3E}">
        <p14:creationId xmlns:p14="http://schemas.microsoft.com/office/powerpoint/2010/main" val="163495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4977FF-BEB2-C545-B85F-0FAC169C6621}" type="datetimeFigureOut">
              <a:rPr lang="en-US" smtClean="0"/>
              <a:t>3/12/19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93F18-B39A-E945-9F68-059516E93462}" type="slidenum">
              <a:rPr lang="en-US" smtClean="0"/>
              <a:t>‹#›</a:t>
            </a:fld>
            <a:endParaRPr lang="en-US"/>
          </a:p>
        </p:txBody>
      </p:sp>
    </p:spTree>
    <p:extLst>
      <p:ext uri="{BB962C8B-B14F-4D97-AF65-F5344CB8AC3E}">
        <p14:creationId xmlns:p14="http://schemas.microsoft.com/office/powerpoint/2010/main" val="3198593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4977FF-BEB2-C545-B85F-0FAC169C6621}" type="datetimeFigureOut">
              <a:rPr lang="en-US" smtClean="0"/>
              <a:t>3/12/19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93F18-B39A-E945-9F68-059516E93462}" type="slidenum">
              <a:rPr lang="en-US" smtClean="0"/>
              <a:t>‹#›</a:t>
            </a:fld>
            <a:endParaRPr lang="en-US"/>
          </a:p>
        </p:txBody>
      </p:sp>
    </p:spTree>
    <p:extLst>
      <p:ext uri="{BB962C8B-B14F-4D97-AF65-F5344CB8AC3E}">
        <p14:creationId xmlns:p14="http://schemas.microsoft.com/office/powerpoint/2010/main" val="3763798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4977FF-BEB2-C545-B85F-0FAC169C6621}" type="datetimeFigureOut">
              <a:rPr lang="en-US" smtClean="0"/>
              <a:t>3/12/19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93F18-B39A-E945-9F68-059516E93462}" type="slidenum">
              <a:rPr lang="en-US" smtClean="0"/>
              <a:t>‹#›</a:t>
            </a:fld>
            <a:endParaRPr lang="en-US"/>
          </a:p>
        </p:txBody>
      </p:sp>
    </p:spTree>
    <p:extLst>
      <p:ext uri="{BB962C8B-B14F-4D97-AF65-F5344CB8AC3E}">
        <p14:creationId xmlns:p14="http://schemas.microsoft.com/office/powerpoint/2010/main" val="3762117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4977FF-BEB2-C545-B85F-0FAC169C6621}" type="datetimeFigureOut">
              <a:rPr lang="en-US" smtClean="0"/>
              <a:t>3/12/19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93F18-B39A-E945-9F68-059516E93462}" type="slidenum">
              <a:rPr lang="en-US" smtClean="0"/>
              <a:t>‹#›</a:t>
            </a:fld>
            <a:endParaRPr lang="en-US"/>
          </a:p>
        </p:txBody>
      </p:sp>
    </p:spTree>
    <p:extLst>
      <p:ext uri="{BB962C8B-B14F-4D97-AF65-F5344CB8AC3E}">
        <p14:creationId xmlns:p14="http://schemas.microsoft.com/office/powerpoint/2010/main" val="1439804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4977FF-BEB2-C545-B85F-0FAC169C6621}" type="datetimeFigureOut">
              <a:rPr lang="en-US" smtClean="0"/>
              <a:t>3/12/19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93F18-B39A-E945-9F68-059516E93462}" type="slidenum">
              <a:rPr lang="en-US" smtClean="0"/>
              <a:t>‹#›</a:t>
            </a:fld>
            <a:endParaRPr lang="en-US"/>
          </a:p>
        </p:txBody>
      </p:sp>
    </p:spTree>
    <p:extLst>
      <p:ext uri="{BB962C8B-B14F-4D97-AF65-F5344CB8AC3E}">
        <p14:creationId xmlns:p14="http://schemas.microsoft.com/office/powerpoint/2010/main" val="1337903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4977FF-BEB2-C545-B85F-0FAC169C6621}" type="datetimeFigureOut">
              <a:rPr lang="en-US" smtClean="0"/>
              <a:t>3/12/19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93F18-B39A-E945-9F68-059516E93462}" type="slidenum">
              <a:rPr lang="en-US" smtClean="0"/>
              <a:t>‹#›</a:t>
            </a:fld>
            <a:endParaRPr lang="en-US"/>
          </a:p>
        </p:txBody>
      </p:sp>
    </p:spTree>
    <p:extLst>
      <p:ext uri="{BB962C8B-B14F-4D97-AF65-F5344CB8AC3E}">
        <p14:creationId xmlns:p14="http://schemas.microsoft.com/office/powerpoint/2010/main" val="3467971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977FF-BEB2-C545-B85F-0FAC169C6621}" type="datetimeFigureOut">
              <a:rPr lang="en-US" smtClean="0"/>
              <a:t>3/12/19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93F18-B39A-E945-9F68-059516E93462}" type="slidenum">
              <a:rPr lang="en-US" smtClean="0"/>
              <a:t>‹#›</a:t>
            </a:fld>
            <a:endParaRPr lang="en-US"/>
          </a:p>
        </p:txBody>
      </p:sp>
    </p:spTree>
    <p:extLst>
      <p:ext uri="{BB962C8B-B14F-4D97-AF65-F5344CB8AC3E}">
        <p14:creationId xmlns:p14="http://schemas.microsoft.com/office/powerpoint/2010/main" val="3023734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4.m4a"/><Relationship Id="rId7" Type="http://schemas.openxmlformats.org/officeDocument/2006/relationships/hyperlink" Target="http://www.atmo.arizona.edu/~mullen/atmo170A1/animations/stable_atmosphere.mp4" TargetMode="Externa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audio" Target="../media/media4.m4a"/><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audio" Target="../media/media5.m4a"/><Relationship Id="rId7" Type="http://schemas.openxmlformats.org/officeDocument/2006/relationships/image" Target="../media/image5.jpeg"/><Relationship Id="rId2" Type="http://schemas.microsoft.com/office/2007/relationships/media" Target="../media/media5.m4a"/><Relationship Id="rId1" Type="http://schemas.openxmlformats.org/officeDocument/2006/relationships/tags" Target="../tags/tag1.xml"/><Relationship Id="rId6" Type="http://schemas.openxmlformats.org/officeDocument/2006/relationships/image" Target="../media/image4.jpeg"/><Relationship Id="rId5" Type="http://schemas.openxmlformats.org/officeDocument/2006/relationships/notesSlide" Target="../notesSlides/notesSlide4.xml"/><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8.m4a"/><Relationship Id="rId7" Type="http://schemas.openxmlformats.org/officeDocument/2006/relationships/hyperlink" Target="http://www.atmo.arizona.edu/~mullen/atmo170A1/animations/unstable_atmosphere.mp4" TargetMode="External"/><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audio" Target="../media/media8.m4a"/><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8.jpe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1.m4a"/><Relationship Id="rId7" Type="http://schemas.openxmlformats.org/officeDocument/2006/relationships/hyperlink" Target="http://www.atmo.arizona.edu/~mullen/atmo170A1/animations/conditionally_unstable_atmosphere.mp4" TargetMode="External"/><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audio" Target="../media/media11.m4a"/><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hyperlink" Target="http://www.atmo.arizona.edu/~mullen/atmo170A1/animations/conditionally_unstable_atmosphere.mp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2.jpe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xml"/><Relationship Id="rId7" Type="http://schemas.openxmlformats.org/officeDocument/2006/relationships/image" Target="../media/image15.jpe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notesSlide" Target="../notesSlides/notesSlide10.xml"/><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hyperlink" Target="http://www.atmo.arizona.edu/~mullen/atmo170A1/animations/AirRisingUpandOveraMountain.mov" TargetMode="External"/><Relationship Id="rId3" Type="http://schemas.microsoft.com/office/2007/relationships/media" Target="../media/media17.m4a"/><Relationship Id="rId7" Type="http://schemas.openxmlformats.org/officeDocument/2006/relationships/image" Target="../media/image18.png"/><Relationship Id="rId2" Type="http://schemas.openxmlformats.org/officeDocument/2006/relationships/video" Target="../media/media16.mp4"/><Relationship Id="rId1" Type="http://schemas.microsoft.com/office/2007/relationships/media" Target="../media/media16.mp4"/><Relationship Id="rId6" Type="http://schemas.openxmlformats.org/officeDocument/2006/relationships/notesSlide" Target="../notesSlides/notesSlide11.xml"/><Relationship Id="rId5" Type="http://schemas.openxmlformats.org/officeDocument/2006/relationships/slideLayout" Target="../slideLayouts/slideLayout6.xml"/><Relationship Id="rId4" Type="http://schemas.openxmlformats.org/officeDocument/2006/relationships/audio" Target="../media/media17.m4a"/><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9140825" cy="6856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pic>
      <p:sp>
        <p:nvSpPr>
          <p:cNvPr id="110594" name="Rectangle 2"/>
          <p:cNvSpPr>
            <a:spLocks noGrp="1" noChangeArrowheads="1"/>
          </p:cNvSpPr>
          <p:nvPr>
            <p:ph type="ctrTitle"/>
          </p:nvPr>
        </p:nvSpPr>
        <p:spPr>
          <a:xfrm>
            <a:off x="571500" y="596900"/>
            <a:ext cx="7899400" cy="3937000"/>
          </a:xfrm>
        </p:spPr>
        <p:txBody>
          <a:bodyPr/>
          <a:lstStyle/>
          <a:p>
            <a:pPr>
              <a:defRPr/>
            </a:pPr>
            <a:r>
              <a:rPr lang="en-US" sz="4000" b="1" dirty="0">
                <a:solidFill>
                  <a:srgbClr val="FFCC00"/>
                </a:solidFill>
                <a:latin typeface="Arial" charset="0"/>
                <a:ea typeface="ＭＳ Ｐゴシック" charset="0"/>
                <a:cs typeface="ＭＳ Ｐゴシック" charset="0"/>
              </a:rPr>
              <a:t>ATMO </a:t>
            </a:r>
            <a:r>
              <a:rPr lang="en-US" sz="4000" b="1" dirty="0" smtClean="0">
                <a:solidFill>
                  <a:srgbClr val="FFCC00"/>
                </a:solidFill>
                <a:latin typeface="Arial" charset="0"/>
                <a:ea typeface="ＭＳ Ｐゴシック" charset="0"/>
                <a:cs typeface="ＭＳ Ｐゴシック" charset="0"/>
              </a:rPr>
              <a:t>170A1</a:t>
            </a:r>
            <a:br>
              <a:rPr lang="en-US" sz="4000" b="1" dirty="0" smtClean="0">
                <a:solidFill>
                  <a:srgbClr val="FFCC00"/>
                </a:solidFill>
                <a:latin typeface="Arial" charset="0"/>
                <a:ea typeface="ＭＳ Ｐゴシック" charset="0"/>
                <a:cs typeface="ＭＳ Ｐゴシック" charset="0"/>
              </a:rPr>
            </a:br>
            <a:r>
              <a:rPr lang="en-US" sz="4000" b="1" dirty="0" smtClean="0">
                <a:solidFill>
                  <a:srgbClr val="FFCC00"/>
                </a:solidFill>
                <a:latin typeface="Arial" charset="0"/>
                <a:ea typeface="ＭＳ Ｐゴシック" charset="0"/>
                <a:cs typeface="ＭＳ Ｐゴシック" charset="0"/>
              </a:rPr>
              <a:t>Online</a:t>
            </a:r>
            <a:r>
              <a:rPr lang="en-US" sz="4000" b="1" dirty="0">
                <a:solidFill>
                  <a:srgbClr val="FFCC00"/>
                </a:solidFill>
                <a:latin typeface="Arial" charset="0"/>
                <a:ea typeface="ＭＳ Ｐゴシック" charset="0"/>
                <a:cs typeface="ＭＳ Ｐゴシック" charset="0"/>
              </a:rPr>
              <a:t/>
            </a:r>
            <a:br>
              <a:rPr lang="en-US" sz="4000" b="1" dirty="0">
                <a:solidFill>
                  <a:srgbClr val="FFCC00"/>
                </a:solidFill>
                <a:latin typeface="Arial" charset="0"/>
                <a:ea typeface="ＭＳ Ｐゴシック" charset="0"/>
                <a:cs typeface="ＭＳ Ｐゴシック" charset="0"/>
              </a:rPr>
            </a:br>
            <a:r>
              <a:rPr lang="en-US" sz="4000" b="1" dirty="0">
                <a:solidFill>
                  <a:srgbClr val="FFCC00"/>
                </a:solidFill>
                <a:latin typeface="Arial" charset="0"/>
                <a:ea typeface="ＭＳ Ｐゴシック" charset="0"/>
                <a:cs typeface="ＭＳ Ｐゴシック" charset="0"/>
              </a:rPr>
              <a:t/>
            </a:r>
            <a:br>
              <a:rPr lang="en-US" sz="4000" b="1" dirty="0">
                <a:solidFill>
                  <a:srgbClr val="FFCC00"/>
                </a:solidFill>
                <a:latin typeface="Arial" charset="0"/>
                <a:ea typeface="ＭＳ Ｐゴシック" charset="0"/>
                <a:cs typeface="ＭＳ Ｐゴシック" charset="0"/>
              </a:rPr>
            </a:br>
            <a:r>
              <a:rPr lang="en-US" sz="4000" b="1" dirty="0" smtClean="0">
                <a:solidFill>
                  <a:srgbClr val="FF0000"/>
                </a:solidFill>
                <a:effectLst>
                  <a:outerShdw blurRad="38100" dist="38100" dir="2700000" algn="tl">
                    <a:srgbClr val="000000"/>
                  </a:outerShdw>
                </a:effectLst>
                <a:latin typeface="Arial" charset="0"/>
                <a:ea typeface="ＭＳ Ｐゴシック" charset="0"/>
                <a:cs typeface="ＭＳ Ｐゴシック" charset="0"/>
              </a:rPr>
              <a:t>Vertical</a:t>
            </a:r>
            <a:r>
              <a:rPr lang="en-US" sz="4000" b="1" dirty="0">
                <a:solidFill>
                  <a:srgbClr val="FF0000"/>
                </a:solidFill>
                <a:effectLst>
                  <a:outerShdw blurRad="38100" dist="38100" dir="2700000" algn="tl">
                    <a:srgbClr val="000000"/>
                  </a:outerShdw>
                </a:effectLst>
                <a:latin typeface="Arial" charset="0"/>
                <a:ea typeface="ＭＳ Ｐゴシック" charset="0"/>
                <a:cs typeface="ＭＳ Ｐゴシック" charset="0"/>
              </a:rPr>
              <a:t> </a:t>
            </a:r>
            <a:r>
              <a:rPr lang="en-US" sz="4000" b="1" dirty="0" smtClean="0">
                <a:solidFill>
                  <a:srgbClr val="FF0000"/>
                </a:solidFill>
                <a:effectLst>
                  <a:outerShdw blurRad="38100" dist="38100" dir="2700000" algn="tl">
                    <a:srgbClr val="000000"/>
                  </a:outerShdw>
                </a:effectLst>
                <a:latin typeface="Arial" charset="0"/>
                <a:ea typeface="ＭＳ Ｐゴシック" charset="0"/>
                <a:cs typeface="ＭＳ Ｐゴシック" charset="0"/>
              </a:rPr>
              <a:t>Stability </a:t>
            </a:r>
            <a:br>
              <a:rPr lang="en-US" sz="4000" b="1" dirty="0" smtClean="0">
                <a:solidFill>
                  <a:srgbClr val="FF0000"/>
                </a:solidFill>
                <a:effectLst>
                  <a:outerShdw blurRad="38100" dist="38100" dir="2700000" algn="tl">
                    <a:srgbClr val="000000"/>
                  </a:outerShdw>
                </a:effectLst>
                <a:latin typeface="Arial" charset="0"/>
                <a:ea typeface="ＭＳ Ｐゴシック" charset="0"/>
                <a:cs typeface="ＭＳ Ｐゴシック" charset="0"/>
              </a:rPr>
            </a:br>
            <a:r>
              <a:rPr lang="en-US" sz="4000" b="1" dirty="0" smtClean="0">
                <a:solidFill>
                  <a:srgbClr val="FF0000"/>
                </a:solidFill>
                <a:effectLst>
                  <a:outerShdw blurRad="38100" dist="38100" dir="2700000" algn="tl">
                    <a:srgbClr val="000000"/>
                  </a:outerShdw>
                </a:effectLst>
                <a:latin typeface="Arial" charset="0"/>
                <a:ea typeface="ＭＳ Ｐゴシック" charset="0"/>
                <a:cs typeface="ＭＳ Ｐゴシック" charset="0"/>
              </a:rPr>
              <a:t>and </a:t>
            </a:r>
            <a:r>
              <a:rPr lang="en-US" sz="4000" b="1" dirty="0" smtClean="0">
                <a:solidFill>
                  <a:srgbClr val="FF0000"/>
                </a:solidFill>
                <a:effectLst>
                  <a:outerShdw blurRad="38100" dist="38100" dir="2700000" algn="tl">
                    <a:srgbClr val="000000"/>
                  </a:outerShdw>
                </a:effectLst>
                <a:latin typeface="Arial" charset="0"/>
                <a:ea typeface="ＭＳ Ｐゴシック" charset="0"/>
                <a:cs typeface="ＭＳ Ｐゴシック" charset="0"/>
              </a:rPr>
              <a:t>Convection</a:t>
            </a:r>
            <a:br>
              <a:rPr lang="en-US" sz="4000" b="1" dirty="0" smtClean="0">
                <a:solidFill>
                  <a:srgbClr val="FF0000"/>
                </a:solidFill>
                <a:effectLst>
                  <a:outerShdw blurRad="38100" dist="38100" dir="2700000" algn="tl">
                    <a:srgbClr val="000000"/>
                  </a:outerShdw>
                </a:effectLst>
                <a:latin typeface="Arial" charset="0"/>
                <a:ea typeface="ＭＳ Ｐゴシック" charset="0"/>
                <a:cs typeface="ＭＳ Ｐゴシック" charset="0"/>
              </a:rPr>
            </a:br>
            <a:r>
              <a:rPr lang="en-US" sz="3200" b="1" i="1" dirty="0" smtClean="0">
                <a:solidFill>
                  <a:srgbClr val="FF0000"/>
                </a:solidFill>
                <a:effectLst>
                  <a:outerShdw blurRad="38100" dist="38100" dir="2700000" algn="tl">
                    <a:srgbClr val="000000"/>
                  </a:outerShdw>
                </a:effectLst>
                <a:latin typeface="Arial" charset="0"/>
                <a:ea typeface="ＭＳ Ｐゴシック" charset="0"/>
                <a:cs typeface="ＭＳ Ｐゴシック" charset="0"/>
              </a:rPr>
              <a:t>H&amp;P§6.9</a:t>
            </a:r>
            <a:endParaRPr lang="en-US" sz="3200" b="1" i="1" dirty="0">
              <a:solidFill>
                <a:srgbClr val="FF0000"/>
              </a:solidFill>
              <a:latin typeface="Arial" charset="0"/>
              <a:ea typeface="ＭＳ Ｐゴシック" charset="0"/>
              <a:cs typeface="ＭＳ Ｐゴシック" charset="0"/>
            </a:endParaRPr>
          </a:p>
        </p:txBody>
      </p:sp>
      <p:sp>
        <p:nvSpPr>
          <p:cNvPr id="17411" name="Rectangle 3"/>
          <p:cNvSpPr>
            <a:spLocks noGrp="1" noChangeArrowheads="1"/>
          </p:cNvSpPr>
          <p:nvPr>
            <p:ph type="subTitle" idx="1"/>
          </p:nvPr>
        </p:nvSpPr>
        <p:spPr>
          <a:xfrm>
            <a:off x="2514600" y="4327525"/>
            <a:ext cx="4495800" cy="1685925"/>
          </a:xfrm>
        </p:spPr>
        <p:txBody>
          <a:bodyPr/>
          <a:lstStyle/>
          <a:p>
            <a:endParaRPr lang="en-US">
              <a:latin typeface="Times New Roman" charset="0"/>
              <a:ea typeface="ＭＳ Ｐゴシック" charset="0"/>
              <a:cs typeface="ＭＳ Ｐゴシック" charset="0"/>
            </a:endParaRPr>
          </a:p>
          <a:p>
            <a:pPr algn="l"/>
            <a:r>
              <a:rPr lang="en-US" sz="2800" i="1">
                <a:latin typeface="Times New Roman" charset="0"/>
                <a:ea typeface="ＭＳ Ｐゴシック" charset="0"/>
                <a:cs typeface="ＭＳ Ｐゴシック" charset="0"/>
              </a:rPr>
              <a:t>               </a:t>
            </a:r>
            <a:endParaRPr lang="en-US">
              <a:latin typeface="Times New Roman" charset="0"/>
              <a:ea typeface="ＭＳ Ｐゴシック" charset="0"/>
              <a:cs typeface="ＭＳ Ｐゴシック"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74330435"/>
      </p:ext>
    </p:extLst>
  </p:cSld>
  <p:clrMapOvr>
    <a:masterClrMapping/>
  </p:clrMapOvr>
  <mc:AlternateContent xmlns:mc="http://schemas.openxmlformats.org/markup-compatibility/2006" xmlns:p14="http://schemas.microsoft.com/office/powerpoint/2010/main">
    <mc:Choice Requires="p14">
      <p:transition spd="slow" p14:dur="2000" advTm="21177"/>
    </mc:Choice>
    <mc:Fallback xmlns="">
      <p:transition spd="slow" advTm="21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800" y="0"/>
            <a:ext cx="8229600" cy="609600"/>
          </a:xfrm>
        </p:spPr>
        <p:txBody>
          <a:bodyPr/>
          <a:lstStyle/>
          <a:p>
            <a:pPr eaLnBrk="1" hangingPunct="1">
              <a:defRPr/>
            </a:pPr>
            <a:r>
              <a:rPr lang="en-US" sz="3200" b="1">
                <a:latin typeface="Arial" charset="0"/>
                <a:cs typeface="+mj-cs"/>
              </a:rPr>
              <a:t>Stability and Buoyancy</a:t>
            </a:r>
          </a:p>
        </p:txBody>
      </p:sp>
      <p:sp>
        <p:nvSpPr>
          <p:cNvPr id="19459" name="Text Box 3"/>
          <p:cNvSpPr txBox="1">
            <a:spLocks noChangeArrowheads="1"/>
          </p:cNvSpPr>
          <p:nvPr/>
        </p:nvSpPr>
        <p:spPr bwMode="auto">
          <a:xfrm>
            <a:off x="381000" y="762000"/>
            <a:ext cx="8229600" cy="1006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smtClean="0">
                <a:solidFill>
                  <a:prstClr val="black"/>
                </a:solidFill>
              </a:rPr>
              <a:t>In the atmosphere, the stability is related to the </a:t>
            </a:r>
            <a:r>
              <a:rPr lang="en-US" sz="2000" b="1" i="1" u="sng" smtClean="0">
                <a:solidFill>
                  <a:prstClr val="black"/>
                </a:solidFill>
              </a:rPr>
              <a:t>buoyancy</a:t>
            </a:r>
            <a:r>
              <a:rPr lang="en-US" sz="2000" b="1" smtClean="0">
                <a:solidFill>
                  <a:prstClr val="black"/>
                </a:solidFill>
              </a:rPr>
              <a:t>, the upward force exerted on the air parcel by virtue of the temperature difference between the parcel and the surrounding air. </a:t>
            </a:r>
          </a:p>
        </p:txBody>
      </p:sp>
      <p:grpSp>
        <p:nvGrpSpPr>
          <p:cNvPr id="45" name="Group 44"/>
          <p:cNvGrpSpPr/>
          <p:nvPr/>
        </p:nvGrpSpPr>
        <p:grpSpPr>
          <a:xfrm>
            <a:off x="592670" y="2167467"/>
            <a:ext cx="8001000" cy="3225800"/>
            <a:chOff x="762000" y="2184400"/>
            <a:chExt cx="8001000" cy="3225800"/>
          </a:xfrm>
        </p:grpSpPr>
        <p:sp>
          <p:nvSpPr>
            <p:cNvPr id="46" name="Rectangle 4"/>
            <p:cNvSpPr>
              <a:spLocks noChangeArrowheads="1"/>
            </p:cNvSpPr>
            <p:nvPr/>
          </p:nvSpPr>
          <p:spPr bwMode="auto">
            <a:xfrm>
              <a:off x="762000" y="2971800"/>
              <a:ext cx="2057400" cy="24384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b="1">
                  <a:solidFill>
                    <a:prstClr val="white"/>
                  </a:solidFill>
                  <a:latin typeface="Calibri"/>
                </a:rPr>
                <a:t>Tparcel</a:t>
              </a:r>
            </a:p>
            <a:p>
              <a:pPr algn="ctr">
                <a:defRPr/>
              </a:pPr>
              <a:endParaRPr lang="en-US">
                <a:solidFill>
                  <a:prstClr val="black"/>
                </a:solidFill>
                <a:latin typeface="Calibri"/>
              </a:endParaRPr>
            </a:p>
          </p:txBody>
        </p:sp>
        <p:sp>
          <p:nvSpPr>
            <p:cNvPr id="47" name="Rectangle 5"/>
            <p:cNvSpPr>
              <a:spLocks noChangeArrowheads="1"/>
            </p:cNvSpPr>
            <p:nvPr/>
          </p:nvSpPr>
          <p:spPr bwMode="auto">
            <a:xfrm>
              <a:off x="3619500" y="2971800"/>
              <a:ext cx="2057400" cy="24384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48" name="Rectangle 6"/>
            <p:cNvSpPr>
              <a:spLocks noChangeArrowheads="1"/>
            </p:cNvSpPr>
            <p:nvPr/>
          </p:nvSpPr>
          <p:spPr bwMode="auto">
            <a:xfrm>
              <a:off x="6400800" y="2971800"/>
              <a:ext cx="2057400" cy="24384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49" name="Oval 10"/>
            <p:cNvSpPr>
              <a:spLocks noChangeArrowheads="1"/>
            </p:cNvSpPr>
            <p:nvPr/>
          </p:nvSpPr>
          <p:spPr bwMode="auto">
            <a:xfrm>
              <a:off x="7603067" y="3594100"/>
              <a:ext cx="228600" cy="228600"/>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0" name="Oval 11"/>
            <p:cNvSpPr>
              <a:spLocks noChangeArrowheads="1"/>
            </p:cNvSpPr>
            <p:nvPr/>
          </p:nvSpPr>
          <p:spPr bwMode="auto">
            <a:xfrm>
              <a:off x="6934200" y="3657600"/>
              <a:ext cx="228600" cy="228600"/>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1" name="Oval 12"/>
            <p:cNvSpPr>
              <a:spLocks noChangeArrowheads="1"/>
            </p:cNvSpPr>
            <p:nvPr/>
          </p:nvSpPr>
          <p:spPr bwMode="auto">
            <a:xfrm>
              <a:off x="7848600" y="4343400"/>
              <a:ext cx="228600" cy="228600"/>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2" name="Oval 13"/>
            <p:cNvSpPr>
              <a:spLocks noChangeArrowheads="1"/>
            </p:cNvSpPr>
            <p:nvPr/>
          </p:nvSpPr>
          <p:spPr bwMode="auto">
            <a:xfrm>
              <a:off x="7052734" y="4572000"/>
              <a:ext cx="228600" cy="228600"/>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3" name="Oval 14"/>
            <p:cNvSpPr>
              <a:spLocks noChangeArrowheads="1"/>
            </p:cNvSpPr>
            <p:nvPr/>
          </p:nvSpPr>
          <p:spPr bwMode="auto">
            <a:xfrm>
              <a:off x="7552268" y="4597401"/>
              <a:ext cx="228600" cy="228600"/>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4" name="AutoShape 16"/>
            <p:cNvSpPr>
              <a:spLocks noChangeArrowheads="1"/>
            </p:cNvSpPr>
            <p:nvPr/>
          </p:nvSpPr>
          <p:spPr bwMode="auto">
            <a:xfrm>
              <a:off x="1481666" y="4851402"/>
              <a:ext cx="609600" cy="381000"/>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5" name="AutoShape 17"/>
            <p:cNvSpPr>
              <a:spLocks noChangeArrowheads="1"/>
            </p:cNvSpPr>
            <p:nvPr/>
          </p:nvSpPr>
          <p:spPr bwMode="auto">
            <a:xfrm rot="10800000">
              <a:off x="4322233" y="3098799"/>
              <a:ext cx="609600" cy="381000"/>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6" name="AutoShape 18"/>
            <p:cNvSpPr>
              <a:spLocks noChangeArrowheads="1"/>
            </p:cNvSpPr>
            <p:nvPr/>
          </p:nvSpPr>
          <p:spPr bwMode="auto">
            <a:xfrm rot="10800000">
              <a:off x="7128934" y="3107649"/>
              <a:ext cx="609600" cy="346364"/>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7" name="Text Box 19"/>
            <p:cNvSpPr txBox="1">
              <a:spLocks noChangeArrowheads="1"/>
            </p:cNvSpPr>
            <p:nvPr/>
          </p:nvSpPr>
          <p:spPr bwMode="auto">
            <a:xfrm>
              <a:off x="823913" y="2184400"/>
              <a:ext cx="1979612"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2000" b="1" smtClean="0">
                  <a:solidFill>
                    <a:srgbClr val="C0504D"/>
                  </a:solidFill>
                </a:rPr>
                <a:t>ABSOLUTELY </a:t>
              </a:r>
            </a:p>
            <a:p>
              <a:pPr algn="ctr" eaLnBrk="1" hangingPunct="1">
                <a:defRPr/>
              </a:pPr>
              <a:r>
                <a:rPr lang="en-US" sz="2000" b="1" smtClean="0">
                  <a:solidFill>
                    <a:srgbClr val="C0504D"/>
                  </a:solidFill>
                </a:rPr>
                <a:t>STABLE</a:t>
              </a:r>
            </a:p>
          </p:txBody>
        </p:sp>
        <p:sp>
          <p:nvSpPr>
            <p:cNvPr id="58" name="Rectangle 20"/>
            <p:cNvSpPr>
              <a:spLocks noChangeArrowheads="1"/>
            </p:cNvSpPr>
            <p:nvPr/>
          </p:nvSpPr>
          <p:spPr bwMode="auto">
            <a:xfrm>
              <a:off x="3619500" y="2209800"/>
              <a:ext cx="2057400"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2000" b="1">
                  <a:solidFill>
                    <a:srgbClr val="FF3300"/>
                  </a:solidFill>
                  <a:latin typeface="Calibri"/>
                </a:rPr>
                <a:t>ABSOLUTELY </a:t>
              </a:r>
            </a:p>
            <a:p>
              <a:pPr algn="ctr">
                <a:defRPr/>
              </a:pPr>
              <a:r>
                <a:rPr lang="en-US" sz="2000" b="1">
                  <a:solidFill>
                    <a:srgbClr val="FF3300"/>
                  </a:solidFill>
                  <a:latin typeface="Calibri"/>
                </a:rPr>
                <a:t>UNSTABLE</a:t>
              </a:r>
            </a:p>
          </p:txBody>
        </p:sp>
        <p:sp>
          <p:nvSpPr>
            <p:cNvPr id="59" name="Rectangle 21"/>
            <p:cNvSpPr>
              <a:spLocks noChangeArrowheads="1"/>
            </p:cNvSpPr>
            <p:nvPr/>
          </p:nvSpPr>
          <p:spPr bwMode="auto">
            <a:xfrm>
              <a:off x="6096000" y="2209800"/>
              <a:ext cx="2667000"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2000" b="1" dirty="0">
                  <a:solidFill>
                    <a:srgbClr val="FF9900"/>
                  </a:solidFill>
                  <a:latin typeface="Calibri"/>
                </a:rPr>
                <a:t>CONDITIONALLY</a:t>
              </a:r>
            </a:p>
            <a:p>
              <a:pPr algn="ctr">
                <a:defRPr/>
              </a:pPr>
              <a:r>
                <a:rPr lang="en-US" sz="2000" b="1" dirty="0">
                  <a:solidFill>
                    <a:srgbClr val="FF9900"/>
                  </a:solidFill>
                  <a:latin typeface="Calibri"/>
                </a:rPr>
                <a:t>UNSTABLE</a:t>
              </a:r>
            </a:p>
          </p:txBody>
        </p:sp>
        <p:sp>
          <p:nvSpPr>
            <p:cNvPr id="60" name="Oval 7"/>
            <p:cNvSpPr>
              <a:spLocks noChangeArrowheads="1"/>
            </p:cNvSpPr>
            <p:nvPr/>
          </p:nvSpPr>
          <p:spPr bwMode="auto">
            <a:xfrm>
              <a:off x="1024466" y="3417485"/>
              <a:ext cx="1524000" cy="1527048"/>
            </a:xfrm>
            <a:prstGeom prst="ellipse">
              <a:avLst/>
            </a:prstGeom>
            <a:solidFill>
              <a:srgbClr val="0000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b="1" dirty="0">
                  <a:solidFill>
                    <a:prstClr val="white"/>
                  </a:solidFill>
                  <a:effectLst>
                    <a:outerShdw blurRad="38100" dist="38100" dir="2700000" algn="tl">
                      <a:srgbClr val="000000"/>
                    </a:outerShdw>
                  </a:effectLst>
                  <a:latin typeface="Calibri"/>
                </a:rPr>
                <a:t>PARCEL</a:t>
              </a:r>
            </a:p>
            <a:p>
              <a:pPr algn="ctr">
                <a:defRPr/>
              </a:pPr>
              <a:r>
                <a:rPr lang="en-US" b="1" dirty="0">
                  <a:solidFill>
                    <a:prstClr val="white"/>
                  </a:solidFill>
                  <a:effectLst>
                    <a:outerShdw blurRad="38100" dist="38100" dir="2700000" algn="tl">
                      <a:srgbClr val="000000"/>
                    </a:outerShdw>
                  </a:effectLst>
                  <a:latin typeface="Calibri"/>
                </a:rPr>
                <a:t>COOLER</a:t>
              </a:r>
              <a:endParaRPr lang="en-US" b="1" baseline="-25000" dirty="0">
                <a:solidFill>
                  <a:prstClr val="white"/>
                </a:solidFill>
                <a:effectLst>
                  <a:outerShdw blurRad="38100" dist="38100" dir="2700000" algn="tl">
                    <a:srgbClr val="000000"/>
                  </a:outerShdw>
                </a:effectLst>
                <a:latin typeface="Calibri"/>
              </a:endParaRPr>
            </a:p>
          </p:txBody>
        </p:sp>
        <p:sp>
          <p:nvSpPr>
            <p:cNvPr id="61" name="Oval 8"/>
            <p:cNvSpPr>
              <a:spLocks noChangeArrowheads="1"/>
            </p:cNvSpPr>
            <p:nvPr/>
          </p:nvSpPr>
          <p:spPr bwMode="auto">
            <a:xfrm>
              <a:off x="3852334" y="3429000"/>
              <a:ext cx="1527048" cy="1524000"/>
            </a:xfrm>
            <a:prstGeom prst="ellipse">
              <a:avLst/>
            </a:prstGeom>
            <a:solidFill>
              <a:srgbClr val="FF00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b="1" dirty="0">
                  <a:solidFill>
                    <a:prstClr val="white"/>
                  </a:solidFill>
                  <a:effectLst>
                    <a:outerShdw blurRad="38100" dist="38100" dir="2700000" algn="tl">
                      <a:srgbClr val="000000"/>
                    </a:outerShdw>
                  </a:effectLst>
                  <a:latin typeface="Calibri"/>
                </a:rPr>
                <a:t>PARCEL</a:t>
              </a:r>
            </a:p>
            <a:p>
              <a:pPr algn="ctr">
                <a:defRPr/>
              </a:pPr>
              <a:r>
                <a:rPr lang="en-US" b="1" dirty="0">
                  <a:solidFill>
                    <a:prstClr val="white"/>
                  </a:solidFill>
                  <a:effectLst>
                    <a:outerShdw blurRad="38100" dist="38100" dir="2700000" algn="tl">
                      <a:srgbClr val="000000"/>
                    </a:outerShdw>
                  </a:effectLst>
                  <a:latin typeface="Calibri"/>
                </a:rPr>
                <a:t>WARMER</a:t>
              </a:r>
            </a:p>
          </p:txBody>
        </p:sp>
        <p:sp>
          <p:nvSpPr>
            <p:cNvPr id="62" name="AutoShape 18"/>
            <p:cNvSpPr>
              <a:spLocks noChangeArrowheads="1"/>
            </p:cNvSpPr>
            <p:nvPr/>
          </p:nvSpPr>
          <p:spPr bwMode="auto">
            <a:xfrm>
              <a:off x="7162800" y="4865284"/>
              <a:ext cx="609600" cy="381000"/>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63" name="Oval 9"/>
            <p:cNvSpPr>
              <a:spLocks noChangeArrowheads="1"/>
            </p:cNvSpPr>
            <p:nvPr/>
          </p:nvSpPr>
          <p:spPr bwMode="auto">
            <a:xfrm>
              <a:off x="6680200" y="3417485"/>
              <a:ext cx="1524000" cy="1527048"/>
            </a:xfrm>
            <a:prstGeom prst="ellipse">
              <a:avLst/>
            </a:prstGeom>
            <a:solidFill>
              <a:srgbClr val="FF6600"/>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b="1">
                <a:solidFill>
                  <a:prstClr val="white"/>
                </a:solidFill>
                <a:latin typeface="Calibri"/>
              </a:endParaRPr>
            </a:p>
          </p:txBody>
        </p:sp>
        <p:sp>
          <p:nvSpPr>
            <p:cNvPr id="64" name="Rectangle 15"/>
            <p:cNvSpPr>
              <a:spLocks noChangeArrowheads="1"/>
            </p:cNvSpPr>
            <p:nvPr/>
          </p:nvSpPr>
          <p:spPr bwMode="auto">
            <a:xfrm>
              <a:off x="6355440" y="3476184"/>
              <a:ext cx="2209800"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US" b="1" dirty="0">
                  <a:solidFill>
                    <a:prstClr val="white"/>
                  </a:solidFill>
                  <a:effectLst>
                    <a:outerShdw blurRad="38100" dist="38100" dir="2700000" algn="tl">
                      <a:srgbClr val="000000"/>
                    </a:outerShdw>
                  </a:effectLst>
                  <a:latin typeface="Calibri"/>
                </a:rPr>
                <a:t>PARCEL</a:t>
              </a:r>
            </a:p>
            <a:p>
              <a:pPr algn="ctr">
                <a:defRPr/>
              </a:pPr>
              <a:r>
                <a:rPr lang="en-US" b="1" dirty="0">
                  <a:solidFill>
                    <a:prstClr val="white"/>
                  </a:solidFill>
                  <a:effectLst>
                    <a:outerShdw blurRad="38100" dist="38100" dir="2700000" algn="tl">
                      <a:srgbClr val="000000"/>
                    </a:outerShdw>
                  </a:effectLst>
                  <a:latin typeface="Calibri"/>
                </a:rPr>
                <a:t>WARMER</a:t>
              </a:r>
            </a:p>
            <a:p>
              <a:pPr algn="ctr">
                <a:defRPr/>
              </a:pPr>
              <a:r>
                <a:rPr lang="en-US" b="1" dirty="0">
                  <a:solidFill>
                    <a:prstClr val="white"/>
                  </a:solidFill>
                  <a:effectLst>
                    <a:outerShdw blurRad="38100" dist="38100" dir="2700000" algn="tl">
                      <a:srgbClr val="000000"/>
                    </a:outerShdw>
                  </a:effectLst>
                  <a:latin typeface="Calibri"/>
                </a:rPr>
                <a:t>ONLY </a:t>
              </a:r>
              <a:r>
                <a:rPr lang="en-US" b="1" dirty="0" smtClean="0">
                  <a:solidFill>
                    <a:prstClr val="white"/>
                  </a:solidFill>
                  <a:effectLst>
                    <a:outerShdw blurRad="38100" dist="38100" dir="2700000" algn="tl">
                      <a:srgbClr val="000000"/>
                    </a:outerShdw>
                  </a:effectLst>
                  <a:latin typeface="Calibri"/>
                </a:rPr>
                <a:t>IF CONDENSATION</a:t>
              </a:r>
              <a:endParaRPr lang="en-US" sz="2000" b="1" dirty="0">
                <a:solidFill>
                  <a:prstClr val="white"/>
                </a:solidFill>
                <a:effectLst>
                  <a:outerShdw blurRad="38100" dist="38100" dir="2700000" algn="tl">
                    <a:srgbClr val="000000"/>
                  </a:outerShdw>
                </a:effectLst>
                <a:latin typeface="Calibri"/>
              </a:endParaRPr>
            </a:p>
          </p:txBody>
        </p:sp>
      </p:grpSp>
      <p:sp>
        <p:nvSpPr>
          <p:cNvPr id="25" name="Text Box 25"/>
          <p:cNvSpPr txBox="1">
            <a:spLocks noChangeArrowheads="1"/>
          </p:cNvSpPr>
          <p:nvPr/>
        </p:nvSpPr>
        <p:spPr bwMode="auto">
          <a:xfrm>
            <a:off x="1261532" y="5702300"/>
            <a:ext cx="6468538"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eaLnBrk="1" hangingPunct="1">
              <a:defRPr/>
            </a:pPr>
            <a:r>
              <a:rPr lang="en-US" sz="2000" b="1" dirty="0" smtClean="0">
                <a:solidFill>
                  <a:prstClr val="black"/>
                </a:solidFill>
              </a:rPr>
              <a:t>We determine which stability exists by comparing the environmental lapse rate to the dry adiabatic and moist adiabatic lapse rate.</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90023052"/>
      </p:ext>
    </p:extLst>
  </p:cSld>
  <p:clrMapOvr>
    <a:masterClrMapping/>
  </p:clrMapOvr>
  <mc:AlternateContent xmlns:mc="http://schemas.openxmlformats.org/markup-compatibility/2006" xmlns:p14="http://schemas.microsoft.com/office/powerpoint/2010/main">
    <mc:Choice Requires="p14">
      <p:transition spd="slow" p14:dur="2000" advTm="91777"/>
    </mc:Choice>
    <mc:Fallback xmlns="">
      <p:transition spd="slow" advTm="917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457200"/>
            <a:ext cx="2590800" cy="1219200"/>
          </a:xfrm>
        </p:spPr>
        <p:txBody>
          <a:bodyPr/>
          <a:lstStyle/>
          <a:p>
            <a:pPr eaLnBrk="1" hangingPunct="1">
              <a:defRPr/>
            </a:pPr>
            <a:r>
              <a:rPr lang="en-US" sz="3200" b="1" dirty="0">
                <a:solidFill>
                  <a:srgbClr val="0000FF"/>
                </a:solidFill>
                <a:latin typeface="Arial" charset="0"/>
                <a:cs typeface="+mj-cs"/>
              </a:rPr>
              <a:t>Absolutely Stable</a:t>
            </a:r>
          </a:p>
        </p:txBody>
      </p:sp>
      <p:sp>
        <p:nvSpPr>
          <p:cNvPr id="21507" name="Text Box 16"/>
          <p:cNvSpPr txBox="1">
            <a:spLocks noChangeArrowheads="1"/>
          </p:cNvSpPr>
          <p:nvPr/>
        </p:nvSpPr>
        <p:spPr bwMode="auto">
          <a:xfrm>
            <a:off x="228600" y="1905000"/>
            <a:ext cx="3886200" cy="3749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dirty="0" smtClean="0">
                <a:solidFill>
                  <a:srgbClr val="0000FF"/>
                </a:solidFill>
              </a:rPr>
              <a:t>Environmental lapse rate </a:t>
            </a:r>
            <a:r>
              <a:rPr lang="en-US" sz="2000" b="1" u="sng" dirty="0" smtClean="0">
                <a:solidFill>
                  <a:srgbClr val="0000FF"/>
                </a:solidFill>
              </a:rPr>
              <a:t>less</a:t>
            </a:r>
            <a:r>
              <a:rPr lang="en-US" sz="2000" b="1" dirty="0" smtClean="0">
                <a:solidFill>
                  <a:srgbClr val="0000FF"/>
                </a:solidFill>
              </a:rPr>
              <a:t> than moist adiabatic lapse rate </a:t>
            </a:r>
            <a:r>
              <a:rPr lang="en-US" sz="2000" b="1" u="sng" dirty="0" smtClean="0">
                <a:solidFill>
                  <a:srgbClr val="0000FF"/>
                </a:solidFill>
              </a:rPr>
              <a:t>or about 6</a:t>
            </a:r>
            <a:r>
              <a:rPr lang="en-US" sz="2000" b="1" u="sng" dirty="0">
                <a:solidFill>
                  <a:srgbClr val="0000FF"/>
                </a:solidFill>
                <a:cs typeface="Arial" charset="0"/>
              </a:rPr>
              <a:t>˚</a:t>
            </a:r>
            <a:r>
              <a:rPr lang="en-US" sz="2000" b="1" u="sng" dirty="0" smtClean="0">
                <a:solidFill>
                  <a:srgbClr val="0000FF"/>
                </a:solidFill>
                <a:cs typeface="Arial" charset="0"/>
              </a:rPr>
              <a:t>C per km</a:t>
            </a:r>
            <a:r>
              <a:rPr lang="en-US" sz="2000" b="1" dirty="0" smtClean="0">
                <a:solidFill>
                  <a:srgbClr val="0000FF"/>
                </a:solidFill>
                <a:cs typeface="Arial" charset="0"/>
              </a:rPr>
              <a:t>.</a:t>
            </a:r>
          </a:p>
          <a:p>
            <a:pPr eaLnBrk="1" hangingPunct="1">
              <a:defRPr/>
            </a:pPr>
            <a:endParaRPr lang="en-US" sz="2000" b="1" dirty="0" smtClean="0">
              <a:solidFill>
                <a:prstClr val="black"/>
              </a:solidFill>
            </a:endParaRPr>
          </a:p>
          <a:p>
            <a:pPr eaLnBrk="1" hangingPunct="1">
              <a:defRPr/>
            </a:pPr>
            <a:endParaRPr lang="en-US" sz="2000" b="1" dirty="0" smtClean="0">
              <a:solidFill>
                <a:prstClr val="black"/>
              </a:solidFill>
            </a:endParaRPr>
          </a:p>
          <a:p>
            <a:pPr eaLnBrk="1" hangingPunct="1">
              <a:defRPr/>
            </a:pPr>
            <a:r>
              <a:rPr lang="en-US" sz="2000" b="1" dirty="0" smtClean="0">
                <a:solidFill>
                  <a:prstClr val="black"/>
                </a:solidFill>
              </a:rPr>
              <a:t>Air resists upward motion.</a:t>
            </a:r>
          </a:p>
          <a:p>
            <a:pPr eaLnBrk="1" hangingPunct="1">
              <a:defRPr/>
            </a:pPr>
            <a:endParaRPr lang="en-US" sz="2000" b="1" dirty="0" smtClean="0">
              <a:solidFill>
                <a:prstClr val="black"/>
              </a:solidFill>
            </a:endParaRPr>
          </a:p>
          <a:p>
            <a:pPr eaLnBrk="1" hangingPunct="1">
              <a:defRPr/>
            </a:pPr>
            <a:r>
              <a:rPr lang="en-US" sz="2000" b="1" dirty="0" smtClean="0">
                <a:solidFill>
                  <a:prstClr val="black"/>
                </a:solidFill>
              </a:rPr>
              <a:t>Force must be applied to a parcel so it can rise.</a:t>
            </a:r>
          </a:p>
          <a:p>
            <a:pPr eaLnBrk="1" hangingPunct="1">
              <a:defRPr/>
            </a:pPr>
            <a:endParaRPr lang="en-US" sz="2000" b="1" dirty="0" smtClean="0">
              <a:solidFill>
                <a:prstClr val="black"/>
              </a:solidFill>
            </a:endParaRPr>
          </a:p>
          <a:p>
            <a:pPr eaLnBrk="1" hangingPunct="1">
              <a:defRPr/>
            </a:pPr>
            <a:r>
              <a:rPr lang="en-US" sz="2000" b="1" dirty="0" smtClean="0">
                <a:solidFill>
                  <a:prstClr val="black"/>
                </a:solidFill>
              </a:rPr>
              <a:t>If clouds form, they will spread out horizontally.</a:t>
            </a:r>
          </a:p>
        </p:txBody>
      </p:sp>
      <p:sp>
        <p:nvSpPr>
          <p:cNvPr id="53251" name="TextBox 2"/>
          <p:cNvSpPr txBox="1">
            <a:spLocks noChangeArrowheads="1"/>
          </p:cNvSpPr>
          <p:nvPr/>
        </p:nvSpPr>
        <p:spPr bwMode="auto">
          <a:xfrm>
            <a:off x="304800" y="5791200"/>
            <a:ext cx="3352800"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b="1" dirty="0" smtClean="0">
                <a:solidFill>
                  <a:srgbClr val="000000"/>
                </a:solidFill>
                <a:latin typeface="Calibri"/>
                <a:hlinkClick r:id="rId7"/>
              </a:rPr>
              <a:t>Absolute Stability Movie Link</a:t>
            </a:r>
            <a:endParaRPr lang="en-US" b="1" dirty="0" smtClean="0">
              <a:solidFill>
                <a:srgbClr val="000000"/>
              </a:solidFill>
              <a:latin typeface="Calibri"/>
            </a:endParaRPr>
          </a:p>
        </p:txBody>
      </p:sp>
      <p:pic>
        <p:nvPicPr>
          <p:cNvPr id="3" name="StableAtmosphere.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267200" y="152400"/>
            <a:ext cx="4559300" cy="6515100"/>
          </a:xfrm>
          <a:prstGeom prst="rect">
            <a:avLst/>
          </a:prstGeom>
        </p:spPr>
      </p:pic>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72221955"/>
      </p:ext>
    </p:extLst>
  </p:cSld>
  <p:clrMapOvr>
    <a:masterClrMapping/>
  </p:clrMapOvr>
  <mc:AlternateContent xmlns:mc="http://schemas.openxmlformats.org/markup-compatibility/2006" xmlns:p14="http://schemas.microsoft.com/office/powerpoint/2010/main">
    <mc:Choice Requires="p14">
      <p:transition spd="slow" p14:dur="2000" advTm="113196"/>
    </mc:Choice>
    <mc:Fallback xmlns="">
      <p:transition spd="slow" advTm="1131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audio isNarration="1">
              <p:cMediaNode vol="80000" showWhenStopped="0">
                <p:cTn id="13" fill="hold" display="0">
                  <p:stCondLst>
                    <p:cond delay="indefinite"/>
                  </p:stCondLst>
                  <p:endCondLst>
                    <p:cond evt="onStopAudio" delay="0">
                      <p:tgtEl>
                        <p:sldTgt/>
                      </p:tgtEl>
                    </p:cond>
                  </p:endCondLst>
                </p:cTn>
                <p:tgtEl>
                  <p:spTgt spid="6"/>
                </p:tgtEl>
              </p:cMediaNode>
            </p:audio>
          </p:childTnLst>
        </p:cTn>
      </p:par>
    </p:tnLst>
  </p:timing>
  <p:extLst mod="1">
    <p:ext uri="{E180D4A7-C9FB-4DFB-919C-405C955672EB}">
      <p14:showEvtLst xmlns:p14="http://schemas.microsoft.com/office/powerpoint/2010/main">
        <p14:playEvt time="53412" objId="3"/>
        <p14:stopEvt time="108568" objId="3"/>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3733800" cy="1143000"/>
          </a:xfrm>
        </p:spPr>
        <p:txBody>
          <a:bodyPr/>
          <a:lstStyle/>
          <a:p>
            <a:pPr eaLnBrk="1" hangingPunct="1">
              <a:defRPr/>
            </a:pPr>
            <a:r>
              <a:rPr lang="en-US" sz="3200" b="1" dirty="0">
                <a:latin typeface="Arial" charset="0"/>
                <a:cs typeface="+mj-cs"/>
              </a:rPr>
              <a:t>Clouds in a Stable Environment</a:t>
            </a:r>
          </a:p>
        </p:txBody>
      </p:sp>
      <p:pic>
        <p:nvPicPr>
          <p:cNvPr id="22531" name="Picture 4" descr="0415"/>
          <p:cNvPicPr preferRelativeResize="0">
            <a:picLocks noChangeAspect="1" noChangeArrowheads="1"/>
          </p:cNvPicPr>
          <p:nvPr>
            <p:custDataLst>
              <p:tags r:id="rId1"/>
            </p:custDataLst>
          </p:nvPr>
        </p:nvPicPr>
        <p:blipFill>
          <a:blip r:embed="rId6" cstate="screen">
            <a:extLst>
              <a:ext uri="{28A0092B-C50C-407E-A947-70E740481C1C}">
                <a14:useLocalDpi xmlns:a14="http://schemas.microsoft.com/office/drawing/2010/main"/>
              </a:ext>
            </a:extLst>
          </a:blip>
          <a:srcRect/>
          <a:stretch>
            <a:fillRect/>
          </a:stretch>
        </p:blipFill>
        <p:spPr bwMode="auto">
          <a:xfrm>
            <a:off x="609600" y="2362200"/>
            <a:ext cx="3352800" cy="19637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60419" name="Picture 5" descr="stratus_"/>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181600" y="685800"/>
            <a:ext cx="3200400" cy="2090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0420" name="Picture 6" descr="Clouds6"/>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257800" y="3429000"/>
            <a:ext cx="3048000" cy="2252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4" name="Text Box 8"/>
          <p:cNvSpPr txBox="1">
            <a:spLocks noChangeArrowheads="1"/>
          </p:cNvSpPr>
          <p:nvPr/>
        </p:nvSpPr>
        <p:spPr bwMode="auto">
          <a:xfrm>
            <a:off x="1203325" y="1941513"/>
            <a:ext cx="20129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RADIATION FOG</a:t>
            </a:r>
          </a:p>
        </p:txBody>
      </p:sp>
      <p:sp>
        <p:nvSpPr>
          <p:cNvPr id="22535" name="Text Box 9"/>
          <p:cNvSpPr txBox="1">
            <a:spLocks noChangeArrowheads="1"/>
          </p:cNvSpPr>
          <p:nvPr/>
        </p:nvSpPr>
        <p:spPr bwMode="auto">
          <a:xfrm>
            <a:off x="6172200" y="228600"/>
            <a:ext cx="12636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STRATUS</a:t>
            </a:r>
          </a:p>
        </p:txBody>
      </p:sp>
      <p:sp>
        <p:nvSpPr>
          <p:cNvPr id="22536" name="Text Box 10"/>
          <p:cNvSpPr txBox="1">
            <a:spLocks noChangeArrowheads="1"/>
          </p:cNvSpPr>
          <p:nvPr/>
        </p:nvSpPr>
        <p:spPr bwMode="auto">
          <a:xfrm>
            <a:off x="5791200" y="3048000"/>
            <a:ext cx="2081334"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dirty="0" smtClean="0">
                <a:solidFill>
                  <a:prstClr val="black"/>
                </a:solidFill>
              </a:rPr>
              <a:t>NIMBOSTRATUS</a:t>
            </a:r>
          </a:p>
        </p:txBody>
      </p:sp>
      <p:sp>
        <p:nvSpPr>
          <p:cNvPr id="22537" name="Text Box 11"/>
          <p:cNvSpPr txBox="1">
            <a:spLocks noChangeArrowheads="1"/>
          </p:cNvSpPr>
          <p:nvPr/>
        </p:nvSpPr>
        <p:spPr bwMode="auto">
          <a:xfrm>
            <a:off x="457200" y="4495800"/>
            <a:ext cx="3749675" cy="9159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dirty="0" smtClean="0">
                <a:solidFill>
                  <a:prstClr val="black"/>
                </a:solidFill>
              </a:rPr>
              <a:t>Forms in inversion caused by </a:t>
            </a:r>
            <a:r>
              <a:rPr lang="en-US" b="1" dirty="0" err="1" smtClean="0">
                <a:solidFill>
                  <a:prstClr val="black"/>
                </a:solidFill>
              </a:rPr>
              <a:t>radiative</a:t>
            </a:r>
            <a:r>
              <a:rPr lang="en-US" b="1" dirty="0" smtClean="0">
                <a:solidFill>
                  <a:prstClr val="black"/>
                </a:solidFill>
              </a:rPr>
              <a:t> cooling of the ground.  The inversion acts like a </a:t>
            </a:r>
            <a:r>
              <a:rPr lang="ja-JP" altLang="en-US" b="1" dirty="0" smtClean="0">
                <a:solidFill>
                  <a:prstClr val="black"/>
                </a:solidFill>
              </a:rPr>
              <a:t>“</a:t>
            </a:r>
            <a:r>
              <a:rPr lang="en-US" b="1" dirty="0" smtClean="0">
                <a:solidFill>
                  <a:prstClr val="black"/>
                </a:solidFill>
              </a:rPr>
              <a:t>lid</a:t>
            </a:r>
            <a:r>
              <a:rPr lang="ja-JP" altLang="en-US" b="1" dirty="0" smtClean="0">
                <a:solidFill>
                  <a:prstClr val="black"/>
                </a:solidFill>
              </a:rPr>
              <a:t>”</a:t>
            </a:r>
            <a:r>
              <a:rPr lang="en-US" altLang="ja-JP" b="1" dirty="0" smtClean="0">
                <a:solidFill>
                  <a:prstClr val="black"/>
                </a:solidFill>
              </a:rPr>
              <a:t>.</a:t>
            </a:r>
            <a:endParaRPr lang="en-US" b="1" dirty="0" smtClean="0">
              <a:solidFill>
                <a:prstClr val="black"/>
              </a:solidFill>
            </a:endParaRPr>
          </a:p>
        </p:txBody>
      </p:sp>
      <p:sp>
        <p:nvSpPr>
          <p:cNvPr id="22538" name="Text Box 12"/>
          <p:cNvSpPr txBox="1">
            <a:spLocks noChangeArrowheads="1"/>
          </p:cNvSpPr>
          <p:nvPr/>
        </p:nvSpPr>
        <p:spPr bwMode="auto">
          <a:xfrm>
            <a:off x="4800600" y="5791200"/>
            <a:ext cx="4130675" cy="9159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dirty="0" smtClean="0">
                <a:solidFill>
                  <a:prstClr val="black"/>
                </a:solidFill>
              </a:rPr>
              <a:t>Form because air is being forced up and over something, for example a front or terrain barrier.</a:t>
            </a: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561925633"/>
      </p:ext>
    </p:extLst>
  </p:cSld>
  <p:clrMapOvr>
    <a:masterClrMapping/>
  </p:clrMapOvr>
  <mc:AlternateContent xmlns:mc="http://schemas.openxmlformats.org/markup-compatibility/2006" xmlns:p14="http://schemas.microsoft.com/office/powerpoint/2010/main">
    <mc:Choice Requires="p14">
      <p:transition spd="slow" p14:dur="2000" advTm="42205"/>
    </mc:Choice>
    <mc:Fallback xmlns="">
      <p:transition spd="slow" advTm="422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lgn="ctr">
              <a:buNone/>
            </a:pPr>
            <a:r>
              <a:rPr lang="en-US" sz="3500" dirty="0" smtClean="0"/>
              <a:t>How does the atmosphere make clouds </a:t>
            </a:r>
          </a:p>
          <a:p>
            <a:pPr marL="0" indent="0" algn="ctr">
              <a:buNone/>
            </a:pPr>
            <a:r>
              <a:rPr lang="en-US" sz="3500" dirty="0" smtClean="0"/>
              <a:t>in a stable environment?</a:t>
            </a:r>
          </a:p>
          <a:p>
            <a:pPr marL="0" indent="0" algn="ctr">
              <a:buNone/>
            </a:pPr>
            <a:endParaRPr lang="en-US" dirty="0" smtClean="0"/>
          </a:p>
          <a:p>
            <a:pPr marL="0" indent="0" algn="ctr">
              <a:buNone/>
            </a:pPr>
            <a:r>
              <a:rPr lang="en-US" u="sng" dirty="0" smtClean="0"/>
              <a:t>Forced Ascent</a:t>
            </a:r>
          </a:p>
          <a:p>
            <a:pPr marL="0" indent="0">
              <a:buNone/>
            </a:pPr>
            <a:r>
              <a:rPr lang="en-US" sz="3200" dirty="0"/>
              <a:t>	</a:t>
            </a:r>
            <a:r>
              <a:rPr lang="en-US" sz="3200" dirty="0" smtClean="0"/>
              <a:t>Convergence into surface lows</a:t>
            </a:r>
          </a:p>
          <a:p>
            <a:pPr marL="0" indent="0">
              <a:buNone/>
            </a:pPr>
            <a:r>
              <a:rPr lang="en-US" dirty="0"/>
              <a:t>	</a:t>
            </a:r>
            <a:r>
              <a:rPr lang="en-US" sz="3200" dirty="0" smtClean="0"/>
              <a:t>Frontal lifting</a:t>
            </a:r>
            <a:endParaRPr lang="en-US" dirty="0" smtClean="0"/>
          </a:p>
          <a:p>
            <a:pPr marL="0" indent="0">
              <a:buNone/>
            </a:pPr>
            <a:r>
              <a:rPr lang="en-US" sz="3200" dirty="0" smtClean="0"/>
              <a:t>	Flow over mountains</a:t>
            </a:r>
            <a:endParaRPr lang="en-US" dirty="0"/>
          </a:p>
          <a:p>
            <a:pPr marL="0" indent="0">
              <a:buNone/>
            </a:pPr>
            <a:r>
              <a:rPr lang="en-US" dirty="0"/>
              <a:t>	</a:t>
            </a:r>
            <a:r>
              <a:rPr lang="en-US" dirty="0" smtClean="0"/>
              <a:t>Thermals-indirectly (e.g. </a:t>
            </a:r>
            <a:r>
              <a:rPr lang="en-US" dirty="0" err="1" smtClean="0"/>
              <a:t>pileus</a:t>
            </a:r>
            <a:r>
              <a:rPr lang="en-US" dirty="0" smtClean="0"/>
              <a:t> clouds when the			 wind is forced over a rising cumulus cloud)</a:t>
            </a:r>
            <a:endParaRPr lang="en-US" sz="3200" dirty="0"/>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6516820"/>
      </p:ext>
    </p:extLst>
  </p:cSld>
  <p:clrMapOvr>
    <a:masterClrMapping/>
  </p:clrMapOvr>
  <mc:AlternateContent xmlns:mc="http://schemas.openxmlformats.org/markup-compatibility/2006" xmlns:p14="http://schemas.microsoft.com/office/powerpoint/2010/main">
    <mc:Choice Requires="p14">
      <p:transition spd="slow" p14:dur="2000" advTm="33578"/>
    </mc:Choice>
    <mc:Fallback xmlns="">
      <p:transition spd="slow" advTm="335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
                </p:tgtEl>
              </p:cMediaNode>
            </p:audio>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381000"/>
            <a:ext cx="3048000" cy="1143000"/>
          </a:xfrm>
        </p:spPr>
        <p:txBody>
          <a:bodyPr/>
          <a:lstStyle/>
          <a:p>
            <a:pPr eaLnBrk="1" hangingPunct="1">
              <a:defRPr/>
            </a:pPr>
            <a:r>
              <a:rPr lang="en-US" sz="3200" b="1" dirty="0">
                <a:solidFill>
                  <a:srgbClr val="FF3300"/>
                </a:solidFill>
                <a:latin typeface="Arial" charset="0"/>
                <a:cs typeface="+mj-cs"/>
              </a:rPr>
              <a:t>Absolutely</a:t>
            </a:r>
            <a:br>
              <a:rPr lang="en-US" sz="3200" b="1" dirty="0">
                <a:solidFill>
                  <a:srgbClr val="FF3300"/>
                </a:solidFill>
                <a:latin typeface="Arial" charset="0"/>
                <a:cs typeface="+mj-cs"/>
              </a:rPr>
            </a:br>
            <a:r>
              <a:rPr lang="en-US" sz="3200" b="1" dirty="0">
                <a:solidFill>
                  <a:srgbClr val="FF3300"/>
                </a:solidFill>
                <a:latin typeface="Arial" charset="0"/>
                <a:cs typeface="+mj-cs"/>
              </a:rPr>
              <a:t>Unstable</a:t>
            </a:r>
          </a:p>
        </p:txBody>
      </p:sp>
      <p:sp>
        <p:nvSpPr>
          <p:cNvPr id="23555" name="Rectangle 7"/>
          <p:cNvSpPr>
            <a:spLocks noChangeArrowheads="1"/>
          </p:cNvSpPr>
          <p:nvPr/>
        </p:nvSpPr>
        <p:spPr bwMode="auto">
          <a:xfrm>
            <a:off x="152400" y="1676400"/>
            <a:ext cx="4038600" cy="37548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2000" b="1" dirty="0">
                <a:solidFill>
                  <a:srgbClr val="FF3300"/>
                </a:solidFill>
                <a:latin typeface="Arial"/>
                <a:cs typeface="Arial"/>
              </a:rPr>
              <a:t>Environmental lapse rate </a:t>
            </a:r>
            <a:r>
              <a:rPr lang="en-US" sz="2000" b="1" u="sng" dirty="0" smtClean="0">
                <a:solidFill>
                  <a:srgbClr val="FF3300"/>
                </a:solidFill>
                <a:latin typeface="Arial"/>
                <a:cs typeface="Arial"/>
              </a:rPr>
              <a:t>greater</a:t>
            </a:r>
            <a:r>
              <a:rPr lang="en-US" sz="2000" b="1" dirty="0" smtClean="0">
                <a:solidFill>
                  <a:srgbClr val="FF3300"/>
                </a:solidFill>
                <a:latin typeface="Arial"/>
                <a:cs typeface="Arial"/>
              </a:rPr>
              <a:t> </a:t>
            </a:r>
            <a:r>
              <a:rPr lang="en-US" sz="2000" b="1" dirty="0">
                <a:solidFill>
                  <a:srgbClr val="FF3300"/>
                </a:solidFill>
                <a:latin typeface="Arial"/>
                <a:cs typeface="Arial"/>
              </a:rPr>
              <a:t>than dry adiabatic lapse rate </a:t>
            </a:r>
            <a:r>
              <a:rPr lang="en-US" sz="2000" b="1" u="sng" dirty="0" smtClean="0">
                <a:solidFill>
                  <a:srgbClr val="FF3300"/>
                </a:solidFill>
                <a:latin typeface="Arial"/>
                <a:cs typeface="Arial"/>
              </a:rPr>
              <a:t>or about 10°C </a:t>
            </a:r>
            <a:r>
              <a:rPr lang="en-US" sz="2000" b="1" u="sng" dirty="0">
                <a:solidFill>
                  <a:srgbClr val="FF3300"/>
                </a:solidFill>
                <a:latin typeface="Arial"/>
                <a:cs typeface="Arial"/>
              </a:rPr>
              <a:t>per km</a:t>
            </a:r>
          </a:p>
          <a:p>
            <a:pPr>
              <a:defRPr/>
            </a:pPr>
            <a:endParaRPr lang="en-US" sz="2000" b="1" dirty="0">
              <a:solidFill>
                <a:srgbClr val="FF3300"/>
              </a:solidFill>
              <a:latin typeface="Arial"/>
              <a:cs typeface="Arial"/>
            </a:endParaRPr>
          </a:p>
          <a:p>
            <a:pPr>
              <a:defRPr/>
            </a:pPr>
            <a:r>
              <a:rPr lang="en-US" sz="2000" b="1" dirty="0">
                <a:solidFill>
                  <a:prstClr val="black"/>
                </a:solidFill>
                <a:latin typeface="Arial"/>
                <a:cs typeface="Arial"/>
              </a:rPr>
              <a:t>Air does not resist upward motion.</a:t>
            </a:r>
          </a:p>
          <a:p>
            <a:pPr>
              <a:defRPr/>
            </a:pPr>
            <a:endParaRPr lang="en-US" sz="2000" b="1" dirty="0">
              <a:solidFill>
                <a:prstClr val="black"/>
              </a:solidFill>
              <a:latin typeface="Arial"/>
              <a:cs typeface="Arial"/>
            </a:endParaRPr>
          </a:p>
          <a:p>
            <a:pPr>
              <a:defRPr/>
            </a:pPr>
            <a:r>
              <a:rPr lang="en-US" sz="2000" b="1" i="1" dirty="0" smtClean="0">
                <a:solidFill>
                  <a:prstClr val="black"/>
                </a:solidFill>
                <a:latin typeface="Arial"/>
                <a:cs typeface="Arial"/>
              </a:rPr>
              <a:t>Condition is rare in the atmosphere.</a:t>
            </a:r>
            <a:endParaRPr lang="en-US" sz="2000" b="1" i="1" dirty="0">
              <a:solidFill>
                <a:prstClr val="black"/>
              </a:solidFill>
              <a:latin typeface="Arial"/>
              <a:cs typeface="Arial"/>
            </a:endParaRPr>
          </a:p>
          <a:p>
            <a:pPr>
              <a:defRPr/>
            </a:pPr>
            <a:endParaRPr lang="en-US" sz="2000" b="1" i="1" dirty="0">
              <a:solidFill>
                <a:prstClr val="black"/>
              </a:solidFill>
              <a:latin typeface="Arial"/>
              <a:cs typeface="Arial"/>
            </a:endParaRPr>
          </a:p>
          <a:p>
            <a:pPr>
              <a:defRPr/>
            </a:pPr>
            <a:r>
              <a:rPr lang="en-US" sz="2000" b="1" dirty="0">
                <a:solidFill>
                  <a:prstClr val="black"/>
                </a:solidFill>
                <a:latin typeface="Arial"/>
                <a:cs typeface="Arial"/>
              </a:rPr>
              <a:t>Also called </a:t>
            </a:r>
            <a:r>
              <a:rPr lang="en-US" sz="2000" b="1" dirty="0" err="1" smtClean="0">
                <a:solidFill>
                  <a:srgbClr val="FF3300"/>
                </a:solidFill>
                <a:latin typeface="Arial"/>
                <a:cs typeface="Arial"/>
              </a:rPr>
              <a:t>superadiabatic</a:t>
            </a:r>
            <a:r>
              <a:rPr lang="en-US" sz="2000" b="1" dirty="0">
                <a:solidFill>
                  <a:prstClr val="black"/>
                </a:solidFill>
                <a:latin typeface="Arial"/>
                <a:cs typeface="Arial"/>
              </a:rPr>
              <a:t> </a:t>
            </a:r>
            <a:r>
              <a:rPr lang="en-US" sz="2000" b="1" dirty="0" smtClean="0">
                <a:solidFill>
                  <a:srgbClr val="FF3300"/>
                </a:solidFill>
                <a:latin typeface="Arial"/>
                <a:cs typeface="Arial"/>
              </a:rPr>
              <a:t>ELR.</a:t>
            </a:r>
            <a:endParaRPr lang="en-US" sz="2000" b="1" dirty="0">
              <a:latin typeface="Arial"/>
              <a:cs typeface="Arial"/>
            </a:endParaRPr>
          </a:p>
          <a:p>
            <a:pPr>
              <a:defRPr/>
            </a:pPr>
            <a:endParaRPr lang="en-US" b="1" i="1" dirty="0">
              <a:solidFill>
                <a:srgbClr val="FF3300"/>
              </a:solidFill>
              <a:latin typeface="Arial"/>
              <a:cs typeface="Arial"/>
            </a:endParaRPr>
          </a:p>
        </p:txBody>
      </p:sp>
      <p:sp>
        <p:nvSpPr>
          <p:cNvPr id="9" name="TextBox 1"/>
          <p:cNvSpPr txBox="1">
            <a:spLocks noChangeArrowheads="1"/>
          </p:cNvSpPr>
          <p:nvPr/>
        </p:nvSpPr>
        <p:spPr bwMode="auto">
          <a:xfrm>
            <a:off x="381000" y="5867400"/>
            <a:ext cx="3505200"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ts val="25"/>
              </a:spcBef>
              <a:defRPr/>
            </a:pPr>
            <a:r>
              <a:rPr lang="en-US" b="1" dirty="0">
                <a:solidFill>
                  <a:prstClr val="black"/>
                </a:solidFill>
                <a:latin typeface="Calibri"/>
                <a:hlinkClick r:id="rId7"/>
              </a:rPr>
              <a:t>Absolute </a:t>
            </a:r>
            <a:r>
              <a:rPr lang="en-US" b="1" dirty="0" smtClean="0">
                <a:solidFill>
                  <a:prstClr val="black"/>
                </a:solidFill>
                <a:latin typeface="Calibri"/>
                <a:hlinkClick r:id="rId7"/>
              </a:rPr>
              <a:t>Instability Movie Link</a:t>
            </a:r>
            <a:endParaRPr lang="en-US" b="1" dirty="0">
              <a:solidFill>
                <a:prstClr val="black"/>
              </a:solidFill>
              <a:latin typeface="Calibri"/>
            </a:endParaRPr>
          </a:p>
        </p:txBody>
      </p:sp>
      <p:pic>
        <p:nvPicPr>
          <p:cNvPr id="3" name="UnstableAtmosphere.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419600" y="228600"/>
            <a:ext cx="4508500" cy="6438900"/>
          </a:xfrm>
          <a:prstGeom prst="rect">
            <a:avLst/>
          </a:prstGeom>
        </p:spPr>
      </p:pic>
      <p:pic>
        <p:nvPicPr>
          <p:cNvPr id="2" name="Audio 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97139135"/>
      </p:ext>
    </p:extLst>
  </p:cSld>
  <p:clrMapOvr>
    <a:masterClrMapping/>
  </p:clrMapOvr>
  <mc:AlternateContent xmlns:mc="http://schemas.openxmlformats.org/markup-compatibility/2006" xmlns:p14="http://schemas.microsoft.com/office/powerpoint/2010/main">
    <mc:Choice Requires="p14">
      <p:transition spd="slow" p14:dur="2000" advTm="103123"/>
    </mc:Choice>
    <mc:Fallback xmlns="">
      <p:transition spd="slow" advTm="103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audio isNarration="1">
              <p:cMediaNode vol="80000" showWhenStopped="0">
                <p:cTn id="13" fill="hold" display="0">
                  <p:stCondLst>
                    <p:cond delay="indefinite"/>
                  </p:stCondLst>
                  <p:endCondLst>
                    <p:cond evt="onStopAudio" delay="0">
                      <p:tgtEl>
                        <p:sldTgt/>
                      </p:tgtEl>
                    </p:cond>
                  </p:endCondLst>
                </p:cTn>
                <p:tgtEl>
                  <p:spTgt spid="2"/>
                </p:tgtEl>
              </p:cMediaNode>
            </p:audio>
          </p:childTnLst>
        </p:cTn>
      </p:par>
    </p:tnLst>
  </p:timing>
  <p:extLst mod="1">
    <p:ext uri="{E180D4A7-C9FB-4DFB-919C-405C955672EB}">
      <p14:showEvtLst xmlns:p14="http://schemas.microsoft.com/office/powerpoint/2010/main">
        <p14:playEvt time="46008" objId="3"/>
        <p14:stopEvt time="103123" objId="3"/>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6" descr="050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24400" y="762000"/>
            <a:ext cx="3859213" cy="4864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5" name="Text Box 9"/>
          <p:cNvSpPr txBox="1">
            <a:spLocks noChangeArrowheads="1"/>
          </p:cNvSpPr>
          <p:nvPr/>
        </p:nvSpPr>
        <p:spPr bwMode="auto">
          <a:xfrm>
            <a:off x="5410200" y="228600"/>
            <a:ext cx="2676525"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dirty="0" smtClean="0">
                <a:solidFill>
                  <a:prstClr val="black"/>
                </a:solidFill>
              </a:rPr>
              <a:t>FOREST FIRE SMOKE</a:t>
            </a:r>
          </a:p>
        </p:txBody>
      </p:sp>
      <p:sp>
        <p:nvSpPr>
          <p:cNvPr id="22538" name="Text Box 12"/>
          <p:cNvSpPr txBox="1">
            <a:spLocks noChangeArrowheads="1"/>
          </p:cNvSpPr>
          <p:nvPr/>
        </p:nvSpPr>
        <p:spPr bwMode="auto">
          <a:xfrm>
            <a:off x="4691592" y="5774267"/>
            <a:ext cx="4249208" cy="923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dirty="0" smtClean="0">
                <a:solidFill>
                  <a:prstClr val="black"/>
                </a:solidFill>
              </a:rPr>
              <a:t>Forms when air is heated more rapidly from below than convective currents can transport heat upward.</a:t>
            </a:r>
          </a:p>
        </p:txBody>
      </p:sp>
      <p:sp>
        <p:nvSpPr>
          <p:cNvPr id="2" name="TextBox 1"/>
          <p:cNvSpPr txBox="1"/>
          <p:nvPr/>
        </p:nvSpPr>
        <p:spPr>
          <a:xfrm>
            <a:off x="685800" y="2286000"/>
            <a:ext cx="3429000" cy="2862322"/>
          </a:xfrm>
          <a:prstGeom prst="rect">
            <a:avLst/>
          </a:prstGeom>
          <a:noFill/>
        </p:spPr>
        <p:txBody>
          <a:bodyPr wrap="square" rtlCol="0">
            <a:spAutoFit/>
          </a:bodyPr>
          <a:lstStyle/>
          <a:p>
            <a:r>
              <a:rPr lang="en-US" sz="2000" b="1" dirty="0" smtClean="0">
                <a:solidFill>
                  <a:prstClr val="black"/>
                </a:solidFill>
                <a:latin typeface="Arial"/>
                <a:cs typeface="Arial"/>
              </a:rPr>
              <a:t>Absolutely unstable lapse rates most commonly occur just above the ground (especially asphalt) in the afternoon on hot sunny days.</a:t>
            </a:r>
          </a:p>
          <a:p>
            <a:endParaRPr lang="en-US" sz="2000" b="1" dirty="0" smtClean="0">
              <a:solidFill>
                <a:prstClr val="black"/>
              </a:solidFill>
              <a:latin typeface="Arial"/>
              <a:cs typeface="Arial"/>
            </a:endParaRPr>
          </a:p>
          <a:p>
            <a:r>
              <a:rPr lang="en-US" sz="2000" b="1" dirty="0" smtClean="0">
                <a:solidFill>
                  <a:prstClr val="black"/>
                </a:solidFill>
                <a:latin typeface="Arial"/>
                <a:cs typeface="Arial"/>
              </a:rPr>
              <a:t>Occurs above forest fires and erupting volcanoes.</a:t>
            </a:r>
            <a:endParaRPr lang="en-US" sz="2000" dirty="0">
              <a:solidFill>
                <a:prstClr val="black"/>
              </a:solidFill>
              <a:latin typeface="Arial"/>
              <a:cs typeface="Arial"/>
            </a:endParaRPr>
          </a:p>
        </p:txBody>
      </p:sp>
      <p:sp>
        <p:nvSpPr>
          <p:cNvPr id="6" name="Rectangle 2"/>
          <p:cNvSpPr>
            <a:spLocks noGrp="1" noChangeArrowheads="1"/>
          </p:cNvSpPr>
          <p:nvPr>
            <p:ph type="title"/>
          </p:nvPr>
        </p:nvSpPr>
        <p:spPr>
          <a:xfrm>
            <a:off x="457200" y="598488"/>
            <a:ext cx="3505200" cy="1143000"/>
          </a:xfrm>
        </p:spPr>
        <p:txBody>
          <a:bodyPr>
            <a:noAutofit/>
          </a:bodyPr>
          <a:lstStyle/>
          <a:p>
            <a:pPr eaLnBrk="1" hangingPunct="1">
              <a:defRPr/>
            </a:pPr>
            <a:r>
              <a:rPr lang="en-US" sz="2400" b="1" dirty="0" smtClean="0">
                <a:latin typeface="Arial" charset="0"/>
                <a:cs typeface="+mj-cs"/>
              </a:rPr>
              <a:t>Where Can Absolutely Unstable Lapse Rates Exist?</a:t>
            </a:r>
            <a:endParaRPr lang="en-US" sz="2400" b="1" dirty="0">
              <a:latin typeface="Arial" charset="0"/>
              <a:cs typeface="+mj-cs"/>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468364935"/>
      </p:ext>
    </p:extLst>
  </p:cSld>
  <p:clrMapOvr>
    <a:masterClrMapping/>
  </p:clrMapOvr>
  <mc:AlternateContent xmlns:mc="http://schemas.openxmlformats.org/markup-compatibility/2006" xmlns:p14="http://schemas.microsoft.com/office/powerpoint/2010/main">
    <mc:Choice Requires="p14">
      <p:transition spd="slow" p14:dur="2000" advTm="57622"/>
    </mc:Choice>
    <mc:Fallback xmlns="">
      <p:transition spd="slow" advTm="576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28600" y="609600"/>
            <a:ext cx="3390900" cy="639763"/>
          </a:xfrm>
        </p:spPr>
        <p:txBody>
          <a:bodyPr>
            <a:normAutofit fontScale="90000"/>
          </a:bodyPr>
          <a:lstStyle/>
          <a:p>
            <a:pPr eaLnBrk="1" hangingPunct="1">
              <a:defRPr/>
            </a:pPr>
            <a:r>
              <a:rPr lang="en-US" sz="3200" b="1" dirty="0">
                <a:solidFill>
                  <a:srgbClr val="FF6600"/>
                </a:solidFill>
                <a:latin typeface="Arial" charset="0"/>
                <a:cs typeface="+mj-cs"/>
              </a:rPr>
              <a:t>Conditionally Unstable</a:t>
            </a:r>
          </a:p>
        </p:txBody>
      </p:sp>
      <p:sp>
        <p:nvSpPr>
          <p:cNvPr id="24579" name="Text Box 5"/>
          <p:cNvSpPr txBox="1">
            <a:spLocks noChangeArrowheads="1"/>
          </p:cNvSpPr>
          <p:nvPr/>
        </p:nvSpPr>
        <p:spPr bwMode="auto">
          <a:xfrm>
            <a:off x="169333" y="1600200"/>
            <a:ext cx="3894667" cy="40934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dirty="0" smtClean="0">
                <a:solidFill>
                  <a:srgbClr val="FF6600"/>
                </a:solidFill>
              </a:rPr>
              <a:t>Environmental lapse rate between the moist and dry adiabatic lapse rate or </a:t>
            </a:r>
            <a:r>
              <a:rPr lang="en-US" sz="2000" b="1" u="sng" dirty="0" smtClean="0">
                <a:solidFill>
                  <a:srgbClr val="FF6600"/>
                </a:solidFill>
              </a:rPr>
              <a:t>between </a:t>
            </a:r>
            <a:r>
              <a:rPr lang="en-US" sz="2000" b="1" u="sng" dirty="0">
                <a:solidFill>
                  <a:srgbClr val="FF6600"/>
                </a:solidFill>
              </a:rPr>
              <a:t>6</a:t>
            </a:r>
            <a:r>
              <a:rPr lang="en-US" sz="2000" b="1" u="sng" dirty="0">
                <a:solidFill>
                  <a:srgbClr val="FF6600"/>
                </a:solidFill>
                <a:cs typeface="Arial" charset="0"/>
              </a:rPr>
              <a:t>˚C and 10˚C </a:t>
            </a:r>
            <a:r>
              <a:rPr lang="en-US" sz="2000" b="1" u="sng" dirty="0" smtClean="0">
                <a:solidFill>
                  <a:srgbClr val="FF6600"/>
                </a:solidFill>
                <a:cs typeface="Arial" charset="0"/>
              </a:rPr>
              <a:t>per km</a:t>
            </a:r>
            <a:r>
              <a:rPr lang="en-US" sz="2000" b="1" dirty="0" smtClean="0">
                <a:solidFill>
                  <a:srgbClr val="FF6600"/>
                </a:solidFill>
                <a:cs typeface="Arial" charset="0"/>
              </a:rPr>
              <a:t>.</a:t>
            </a:r>
          </a:p>
          <a:p>
            <a:pPr eaLnBrk="1" hangingPunct="1">
              <a:defRPr/>
            </a:pPr>
            <a:endParaRPr lang="en-US" sz="2000" b="1" dirty="0" smtClean="0">
              <a:solidFill>
                <a:srgbClr val="FF6600"/>
              </a:solidFill>
            </a:endParaRPr>
          </a:p>
          <a:p>
            <a:pPr eaLnBrk="1" hangingPunct="1">
              <a:defRPr/>
            </a:pPr>
            <a:r>
              <a:rPr lang="en-US" sz="2000" b="1" dirty="0" smtClean="0">
                <a:solidFill>
                  <a:prstClr val="black"/>
                </a:solidFill>
              </a:rPr>
              <a:t>Air does not resist upward motion </a:t>
            </a:r>
            <a:r>
              <a:rPr lang="en-US" sz="2000" b="1" i="1" dirty="0" smtClean="0">
                <a:solidFill>
                  <a:prstClr val="black"/>
                </a:solidFill>
              </a:rPr>
              <a:t>if condensation is occurring</a:t>
            </a:r>
            <a:r>
              <a:rPr lang="en-US" sz="2000" b="1" dirty="0" smtClean="0">
                <a:solidFill>
                  <a:prstClr val="black"/>
                </a:solidFill>
              </a:rPr>
              <a:t>.</a:t>
            </a:r>
          </a:p>
          <a:p>
            <a:pPr eaLnBrk="1" hangingPunct="1">
              <a:defRPr/>
            </a:pPr>
            <a:endParaRPr lang="en-US" sz="2000" b="1" dirty="0" smtClean="0">
              <a:solidFill>
                <a:prstClr val="black"/>
              </a:solidFill>
            </a:endParaRPr>
          </a:p>
          <a:p>
            <a:pPr eaLnBrk="1" hangingPunct="1">
              <a:defRPr/>
            </a:pPr>
            <a:r>
              <a:rPr lang="en-US" sz="2000" b="1" dirty="0" smtClean="0">
                <a:solidFill>
                  <a:prstClr val="black"/>
                </a:solidFill>
              </a:rPr>
              <a:t>Unlike the absolutely unstable case, this condition occurs frequently in the atmosphere!</a:t>
            </a:r>
          </a:p>
          <a:p>
            <a:pPr eaLnBrk="1" hangingPunct="1">
              <a:defRPr/>
            </a:pPr>
            <a:endParaRPr lang="en-US" sz="2000" b="1" dirty="0" smtClean="0">
              <a:solidFill>
                <a:prstClr val="black"/>
              </a:solidFill>
            </a:endParaRPr>
          </a:p>
        </p:txBody>
      </p:sp>
      <p:sp>
        <p:nvSpPr>
          <p:cNvPr id="6" name="TextBox 5"/>
          <p:cNvSpPr txBox="1">
            <a:spLocks noChangeArrowheads="1"/>
          </p:cNvSpPr>
          <p:nvPr/>
        </p:nvSpPr>
        <p:spPr bwMode="auto">
          <a:xfrm>
            <a:off x="152400" y="5715000"/>
            <a:ext cx="3657600"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defRPr/>
            </a:pPr>
            <a:r>
              <a:rPr lang="en-US" b="1" dirty="0" smtClean="0">
                <a:solidFill>
                  <a:prstClr val="black"/>
                </a:solidFill>
                <a:latin typeface="Calibri"/>
                <a:hlinkClick r:id="rId7"/>
              </a:rPr>
              <a:t>Conditional Instability Movie Link</a:t>
            </a:r>
            <a:endParaRPr lang="en-US" b="1" dirty="0">
              <a:solidFill>
                <a:prstClr val="black"/>
              </a:solidFill>
              <a:latin typeface="Calibri"/>
            </a:endParaRPr>
          </a:p>
        </p:txBody>
      </p:sp>
      <p:pic>
        <p:nvPicPr>
          <p:cNvPr id="2" name="ConditionallyUnstableAtmo (Converted).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089400" y="76495"/>
            <a:ext cx="5054600" cy="6743700"/>
          </a:xfrm>
          <a:prstGeom prst="rect">
            <a:avLst/>
          </a:prstGeom>
        </p:spPr>
      </p:pic>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205291735"/>
      </p:ext>
    </p:extLst>
  </p:cSld>
  <p:clrMapOvr>
    <a:masterClrMapping/>
  </p:clrMapOvr>
  <mc:AlternateContent xmlns:mc="http://schemas.openxmlformats.org/markup-compatibility/2006" xmlns:p14="http://schemas.microsoft.com/office/powerpoint/2010/main">
    <mc:Choice Requires="p14">
      <p:transition spd="slow" p14:dur="2000" advTm="108781"/>
    </mc:Choice>
    <mc:Fallback xmlns="">
      <p:transition spd="slow" advTm="108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audio isNarration="1">
              <p:cMediaNode vol="80000" showWhenStopped="0">
                <p:cTn id="13"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42873" objId="2"/>
        <p14:pauseEvt time="108075" objId="2"/>
        <p14:stopEvt time="108781" objId="2"/>
      </p14:showEvtLst>
    </p:ext>
  </p:extLs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On your own time…</a:t>
            </a:r>
            <a:endParaRPr lang="en-US" sz="3600" dirty="0"/>
          </a:p>
        </p:txBody>
      </p:sp>
      <p:sp>
        <p:nvSpPr>
          <p:cNvPr id="3" name="Content Placeholder 2"/>
          <p:cNvSpPr>
            <a:spLocks noGrp="1"/>
          </p:cNvSpPr>
          <p:nvPr>
            <p:ph idx="1"/>
          </p:nvPr>
        </p:nvSpPr>
        <p:spPr>
          <a:xfrm>
            <a:off x="457200" y="1471104"/>
            <a:ext cx="8229600" cy="5005000"/>
          </a:xfrm>
        </p:spPr>
        <p:txBody>
          <a:bodyPr>
            <a:noAutofit/>
          </a:bodyPr>
          <a:lstStyle/>
          <a:p>
            <a:pPr marL="365760" indent="-365760">
              <a:lnSpc>
                <a:spcPts val="3000"/>
              </a:lnSpc>
              <a:spcBef>
                <a:spcPts val="0"/>
              </a:spcBef>
              <a:buNone/>
            </a:pPr>
            <a:r>
              <a:rPr lang="en-US" sz="2000" dirty="0" smtClean="0"/>
              <a:t>Look at the prior video again. (Link is </a:t>
            </a:r>
            <a:r>
              <a:rPr lang="en-US" sz="2000" b="1" dirty="0" smtClean="0">
                <a:solidFill>
                  <a:prstClr val="black"/>
                </a:solidFill>
                <a:hlinkClick r:id="rId2"/>
              </a:rPr>
              <a:t>HERE</a:t>
            </a:r>
            <a:r>
              <a:rPr lang="en-US" sz="2000" dirty="0" smtClean="0"/>
              <a:t>.) Pay close attention to the ELR on the left and the temperature change every ½ km of altitude. Then address the following questions…on your own. </a:t>
            </a:r>
          </a:p>
          <a:p>
            <a:pPr>
              <a:lnSpc>
                <a:spcPts val="3000"/>
              </a:lnSpc>
              <a:spcBef>
                <a:spcPts val="0"/>
              </a:spcBef>
            </a:pPr>
            <a:r>
              <a:rPr lang="en-US" sz="2000" dirty="0" smtClean="0"/>
              <a:t>At what altitude does layer of conditional instability end if it stops below 4 km? Compute the ERL using ½ km increments to get a precise estimate.</a:t>
            </a:r>
          </a:p>
          <a:p>
            <a:pPr>
              <a:lnSpc>
                <a:spcPts val="3000"/>
              </a:lnSpc>
              <a:spcBef>
                <a:spcPts val="0"/>
              </a:spcBef>
            </a:pPr>
            <a:r>
              <a:rPr lang="en-US" sz="2000" dirty="0" smtClean="0"/>
              <a:t>The video shows the cloud top terminating at 3 km. Is that above, below, or at the altitude that the conditional instability stops?</a:t>
            </a:r>
            <a:endParaRPr lang="en-US" sz="2000" dirty="0"/>
          </a:p>
          <a:p>
            <a:pPr>
              <a:lnSpc>
                <a:spcPts val="3000"/>
              </a:lnSpc>
              <a:spcBef>
                <a:spcPts val="0"/>
              </a:spcBef>
            </a:pPr>
            <a:r>
              <a:rPr lang="en-US" sz="2000" dirty="0"/>
              <a:t>Why </a:t>
            </a:r>
            <a:r>
              <a:rPr lang="en-US" sz="2000" dirty="0" smtClean="0"/>
              <a:t>would the air parcel extend above the top of the layer of conditional instability?</a:t>
            </a:r>
            <a:endParaRPr lang="en-US" sz="2000" dirty="0"/>
          </a:p>
          <a:p>
            <a:pPr>
              <a:lnSpc>
                <a:spcPts val="3000"/>
              </a:lnSpc>
              <a:spcBef>
                <a:spcPts val="0"/>
              </a:spcBef>
            </a:pPr>
            <a:r>
              <a:rPr lang="en-US" sz="2000" dirty="0"/>
              <a:t>According to the video, why does the cloud go no higher than 3 km</a:t>
            </a:r>
            <a:r>
              <a:rPr lang="en-US" sz="2000" dirty="0" smtClean="0"/>
              <a:t>? Is their reasoning complete? If not, what is fundamental factor is not considered that could account for the cloud top terminating somewhat above 3 km? (Hint: Newton’s Laws of Motion apply to cloud growth too.)</a:t>
            </a:r>
            <a:endParaRPr lang="en-US" sz="2000" dirty="0"/>
          </a:p>
          <a:p>
            <a:pPr>
              <a:lnSpc>
                <a:spcPts val="3000"/>
              </a:lnSpc>
              <a:spcBef>
                <a:spcPts val="0"/>
              </a:spcBef>
            </a:pPr>
            <a:endParaRPr lang="en-US" sz="2400" dirty="0"/>
          </a:p>
        </p:txBody>
      </p:sp>
    </p:spTree>
    <p:extLst>
      <p:ext uri="{BB962C8B-B14F-4D97-AF65-F5344CB8AC3E}">
        <p14:creationId xmlns:p14="http://schemas.microsoft.com/office/powerpoint/2010/main" val="4090546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304800"/>
            <a:ext cx="4572000" cy="1066800"/>
          </a:xfrm>
        </p:spPr>
        <p:txBody>
          <a:bodyPr>
            <a:normAutofit fontScale="90000"/>
          </a:bodyPr>
          <a:lstStyle/>
          <a:p>
            <a:pPr eaLnBrk="1" hangingPunct="1">
              <a:defRPr/>
            </a:pPr>
            <a:r>
              <a:rPr lang="en-US" sz="3200" b="1" dirty="0">
                <a:latin typeface="Arial" charset="0"/>
                <a:cs typeface="+mj-cs"/>
              </a:rPr>
              <a:t>Clouds in a Conditionally Unstable Environment</a:t>
            </a:r>
          </a:p>
        </p:txBody>
      </p:sp>
      <p:pic>
        <p:nvPicPr>
          <p:cNvPr id="68610" name="Picture 4" descr="clouds2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62000" y="2286000"/>
            <a:ext cx="3429000" cy="2300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8611" name="Picture 5" descr="cumulus%20congestus"/>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181600" y="685800"/>
            <a:ext cx="3581400" cy="2686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8612" name="Picture 6" descr="cumulnimbus"/>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181600" y="4014788"/>
            <a:ext cx="3505200" cy="2305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06" name="Text Box 7"/>
          <p:cNvSpPr txBox="1">
            <a:spLocks noChangeArrowheads="1"/>
          </p:cNvSpPr>
          <p:nvPr/>
        </p:nvSpPr>
        <p:spPr bwMode="auto">
          <a:xfrm>
            <a:off x="1371600" y="1905000"/>
            <a:ext cx="20510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Cumulus Humilis</a:t>
            </a:r>
          </a:p>
        </p:txBody>
      </p:sp>
      <p:sp>
        <p:nvSpPr>
          <p:cNvPr id="25607" name="Text Box 8"/>
          <p:cNvSpPr txBox="1">
            <a:spLocks noChangeArrowheads="1"/>
          </p:cNvSpPr>
          <p:nvPr/>
        </p:nvSpPr>
        <p:spPr bwMode="auto">
          <a:xfrm>
            <a:off x="5715000" y="304800"/>
            <a:ext cx="24066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Cumulus Congestus</a:t>
            </a:r>
          </a:p>
        </p:txBody>
      </p:sp>
      <p:sp>
        <p:nvSpPr>
          <p:cNvPr id="25608" name="Text Box 9"/>
          <p:cNvSpPr txBox="1">
            <a:spLocks noChangeArrowheads="1"/>
          </p:cNvSpPr>
          <p:nvPr/>
        </p:nvSpPr>
        <p:spPr bwMode="auto">
          <a:xfrm>
            <a:off x="6096000" y="3657600"/>
            <a:ext cx="18478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Cumulonimbus</a:t>
            </a:r>
          </a:p>
        </p:txBody>
      </p:sp>
      <p:sp>
        <p:nvSpPr>
          <p:cNvPr id="25609" name="Text Box 10"/>
          <p:cNvSpPr txBox="1">
            <a:spLocks noChangeArrowheads="1"/>
          </p:cNvSpPr>
          <p:nvPr/>
        </p:nvSpPr>
        <p:spPr bwMode="auto">
          <a:xfrm>
            <a:off x="457200" y="4953000"/>
            <a:ext cx="4283075" cy="923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dirty="0" smtClean="0">
                <a:solidFill>
                  <a:prstClr val="black"/>
                </a:solidFill>
              </a:rPr>
              <a:t>Basically any type of cumulus cloud indicates conditional instability somewhere in the atmosphere.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137478963"/>
      </p:ext>
    </p:extLst>
  </p:cSld>
  <p:clrMapOvr>
    <a:masterClrMapping/>
  </p:clrMapOvr>
  <mc:AlternateContent xmlns:mc="http://schemas.openxmlformats.org/markup-compatibility/2006" xmlns:p14="http://schemas.microsoft.com/office/powerpoint/2010/main">
    <mc:Choice Requires="p14">
      <p:transition spd="slow" p14:dur="2000" advTm="47296"/>
    </mc:Choice>
    <mc:Fallback xmlns="">
      <p:transition spd="slow" advTm="472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sz="3200" b="1">
                <a:latin typeface="Arial" charset="0"/>
                <a:cs typeface="+mj-cs"/>
              </a:rPr>
              <a:t>Causes of Instability in the Atmosphere</a:t>
            </a:r>
          </a:p>
        </p:txBody>
      </p:sp>
      <p:sp>
        <p:nvSpPr>
          <p:cNvPr id="26627" name="Text Box 4"/>
          <p:cNvSpPr txBox="1">
            <a:spLocks noChangeArrowheads="1"/>
          </p:cNvSpPr>
          <p:nvPr/>
        </p:nvSpPr>
        <p:spPr bwMode="auto">
          <a:xfrm>
            <a:off x="685800" y="1676400"/>
            <a:ext cx="8001000" cy="47089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dirty="0" smtClean="0">
                <a:solidFill>
                  <a:prstClr val="black"/>
                </a:solidFill>
              </a:rPr>
              <a:t>Can occur from any process that increases the environmental lapse rate.  Any way you do it</a:t>
            </a:r>
            <a:r>
              <a:rPr lang="en-US" sz="2000" b="1" dirty="0">
                <a:solidFill>
                  <a:prstClr val="black"/>
                </a:solidFill>
              </a:rPr>
              <a:t>—chances of </a:t>
            </a:r>
            <a:r>
              <a:rPr lang="en-US" sz="2000" b="1" dirty="0" smtClean="0">
                <a:solidFill>
                  <a:prstClr val="black"/>
                </a:solidFill>
              </a:rPr>
              <a:t>convection increase!</a:t>
            </a:r>
          </a:p>
          <a:p>
            <a:pPr eaLnBrk="1" hangingPunct="1">
              <a:defRPr/>
            </a:pPr>
            <a:endParaRPr lang="en-US" sz="2000" b="1" dirty="0" smtClean="0">
              <a:solidFill>
                <a:prstClr val="black"/>
              </a:solidFill>
            </a:endParaRPr>
          </a:p>
          <a:p>
            <a:pPr eaLnBrk="1" hangingPunct="1">
              <a:defRPr/>
            </a:pPr>
            <a:endParaRPr lang="en-US" sz="2000" b="1" dirty="0" smtClean="0">
              <a:solidFill>
                <a:srgbClr val="3366FF"/>
              </a:solidFill>
            </a:endParaRPr>
          </a:p>
          <a:p>
            <a:pPr eaLnBrk="1" hangingPunct="1">
              <a:defRPr/>
            </a:pPr>
            <a:r>
              <a:rPr lang="en-US" sz="2000" b="1" u="sng" dirty="0" smtClean="0">
                <a:solidFill>
                  <a:srgbClr val="3366FF"/>
                </a:solidFill>
              </a:rPr>
              <a:t>Cooling Aloft</a:t>
            </a:r>
          </a:p>
          <a:p>
            <a:pPr eaLnBrk="1" hangingPunct="1">
              <a:defRPr/>
            </a:pPr>
            <a:endParaRPr lang="en-US" sz="2000" b="1" u="sng" dirty="0" smtClean="0">
              <a:solidFill>
                <a:srgbClr val="3366FF"/>
              </a:solidFill>
            </a:endParaRPr>
          </a:p>
          <a:p>
            <a:pPr eaLnBrk="1" hangingPunct="1">
              <a:defRPr/>
            </a:pPr>
            <a:r>
              <a:rPr lang="en-US" sz="2000" b="1" dirty="0" smtClean="0">
                <a:solidFill>
                  <a:srgbClr val="3366FF"/>
                </a:solidFill>
              </a:rPr>
              <a:t>Winds bringing in colder air</a:t>
            </a:r>
          </a:p>
          <a:p>
            <a:pPr eaLnBrk="1" hangingPunct="1">
              <a:defRPr/>
            </a:pPr>
            <a:r>
              <a:rPr lang="en-US" sz="2000" b="1" dirty="0" smtClean="0">
                <a:solidFill>
                  <a:srgbClr val="3366FF"/>
                </a:solidFill>
              </a:rPr>
              <a:t>Cloud tops (</a:t>
            </a:r>
            <a:r>
              <a:rPr lang="en-US" sz="2000" b="1" dirty="0" err="1" smtClean="0">
                <a:solidFill>
                  <a:srgbClr val="3366FF"/>
                </a:solidFill>
              </a:rPr>
              <a:t>radiative</a:t>
            </a:r>
            <a:r>
              <a:rPr lang="en-US" sz="2000" b="1" dirty="0" smtClean="0">
                <a:solidFill>
                  <a:srgbClr val="3366FF"/>
                </a:solidFill>
              </a:rPr>
              <a:t> cooling)</a:t>
            </a:r>
          </a:p>
          <a:p>
            <a:pPr eaLnBrk="1" hangingPunct="1">
              <a:defRPr/>
            </a:pPr>
            <a:endParaRPr lang="en-US" sz="2000" b="1" dirty="0" smtClean="0">
              <a:solidFill>
                <a:srgbClr val="C0504D"/>
              </a:solidFill>
            </a:endParaRPr>
          </a:p>
          <a:p>
            <a:pPr eaLnBrk="1" hangingPunct="1">
              <a:defRPr/>
            </a:pPr>
            <a:endParaRPr lang="en-US" sz="2000" dirty="0" smtClean="0">
              <a:solidFill>
                <a:prstClr val="black"/>
              </a:solidFill>
            </a:endParaRPr>
          </a:p>
          <a:p>
            <a:pPr eaLnBrk="1" hangingPunct="1">
              <a:defRPr/>
            </a:pPr>
            <a:r>
              <a:rPr lang="en-US" sz="2000" b="1" u="sng" dirty="0" smtClean="0">
                <a:solidFill>
                  <a:srgbClr val="FF0000"/>
                </a:solidFill>
              </a:rPr>
              <a:t>Warming of the surface</a:t>
            </a:r>
          </a:p>
          <a:p>
            <a:pPr eaLnBrk="1" hangingPunct="1">
              <a:defRPr/>
            </a:pPr>
            <a:endParaRPr lang="en-US" sz="2000" dirty="0" smtClean="0">
              <a:solidFill>
                <a:srgbClr val="FF0000"/>
              </a:solidFill>
            </a:endParaRPr>
          </a:p>
          <a:p>
            <a:pPr eaLnBrk="1" hangingPunct="1">
              <a:defRPr/>
            </a:pPr>
            <a:r>
              <a:rPr lang="en-US" sz="2000" b="1" dirty="0" smtClean="0">
                <a:solidFill>
                  <a:srgbClr val="FF0000"/>
                </a:solidFill>
              </a:rPr>
              <a:t>Daytime solar heating</a:t>
            </a:r>
          </a:p>
          <a:p>
            <a:pPr eaLnBrk="1" hangingPunct="1">
              <a:defRPr/>
            </a:pPr>
            <a:r>
              <a:rPr lang="en-US" sz="2000" b="1" dirty="0" smtClean="0">
                <a:solidFill>
                  <a:srgbClr val="FF0000"/>
                </a:solidFill>
              </a:rPr>
              <a:t>Winds bringing in warmer air</a:t>
            </a:r>
          </a:p>
          <a:p>
            <a:pPr eaLnBrk="1" hangingPunct="1">
              <a:defRPr/>
            </a:pPr>
            <a:r>
              <a:rPr lang="en-US" sz="2000" b="1" dirty="0" smtClean="0">
                <a:solidFill>
                  <a:srgbClr val="FF0000"/>
                </a:solidFill>
              </a:rPr>
              <a:t>Air moving over a warm surface.</a:t>
            </a:r>
          </a:p>
        </p:txBody>
      </p:sp>
      <p:sp>
        <p:nvSpPr>
          <p:cNvPr id="26628" name="Text Box 5"/>
          <p:cNvSpPr txBox="1">
            <a:spLocks noChangeArrowheads="1"/>
          </p:cNvSpPr>
          <p:nvPr/>
        </p:nvSpPr>
        <p:spPr bwMode="auto">
          <a:xfrm>
            <a:off x="5715000" y="2590800"/>
            <a:ext cx="29273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b="1" u="sng" dirty="0" smtClean="0">
                <a:solidFill>
                  <a:prstClr val="black"/>
                </a:solidFill>
              </a:rPr>
              <a:t>Similar to </a:t>
            </a:r>
          </a:p>
          <a:p>
            <a:pPr algn="ctr" eaLnBrk="1" hangingPunct="1">
              <a:defRPr/>
            </a:pPr>
            <a:r>
              <a:rPr lang="en-US" b="1" u="sng" dirty="0" smtClean="0">
                <a:solidFill>
                  <a:prstClr val="black"/>
                </a:solidFill>
              </a:rPr>
              <a:t>Convection in boiling pot</a:t>
            </a:r>
          </a:p>
        </p:txBody>
      </p:sp>
      <p:sp>
        <p:nvSpPr>
          <p:cNvPr id="26629" name="AutoShape 6"/>
          <p:cNvSpPr>
            <a:spLocks noChangeArrowheads="1"/>
          </p:cNvSpPr>
          <p:nvPr/>
        </p:nvSpPr>
        <p:spPr bwMode="auto">
          <a:xfrm>
            <a:off x="4800600" y="3657600"/>
            <a:ext cx="976313" cy="485775"/>
          </a:xfrm>
          <a:prstGeom prst="rightArrow">
            <a:avLst>
              <a:gd name="adj1" fmla="val 50000"/>
              <a:gd name="adj2" fmla="val 50245"/>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26630" name="AutoShape 7"/>
          <p:cNvSpPr>
            <a:spLocks noChangeArrowheads="1"/>
          </p:cNvSpPr>
          <p:nvPr/>
        </p:nvSpPr>
        <p:spPr bwMode="auto">
          <a:xfrm>
            <a:off x="4800600" y="5486400"/>
            <a:ext cx="976313" cy="485775"/>
          </a:xfrm>
          <a:prstGeom prst="rightArrow">
            <a:avLst>
              <a:gd name="adj1" fmla="val 50000"/>
              <a:gd name="adj2" fmla="val 50245"/>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26631" name="Text Box 8"/>
          <p:cNvSpPr txBox="1">
            <a:spLocks noChangeArrowheads="1"/>
          </p:cNvSpPr>
          <p:nvPr/>
        </p:nvSpPr>
        <p:spPr bwMode="auto">
          <a:xfrm>
            <a:off x="5954711" y="3657600"/>
            <a:ext cx="2527855"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400" b="1" dirty="0" smtClean="0">
                <a:solidFill>
                  <a:srgbClr val="3366FF"/>
                </a:solidFill>
              </a:rPr>
              <a:t>Put in ice cubes</a:t>
            </a:r>
          </a:p>
        </p:txBody>
      </p:sp>
      <p:sp>
        <p:nvSpPr>
          <p:cNvPr id="26632" name="Text Box 9"/>
          <p:cNvSpPr txBox="1">
            <a:spLocks noChangeArrowheads="1"/>
          </p:cNvSpPr>
          <p:nvPr/>
        </p:nvSpPr>
        <p:spPr bwMode="auto">
          <a:xfrm>
            <a:off x="5878511" y="5469467"/>
            <a:ext cx="265747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400" b="1" dirty="0" smtClean="0">
                <a:solidFill>
                  <a:srgbClr val="FF0000"/>
                </a:solidFill>
              </a:rPr>
              <a:t>Heat from burner</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601744106"/>
      </p:ext>
    </p:extLst>
  </p:cSld>
  <p:clrMapOvr>
    <a:masterClrMapping/>
  </p:clrMapOvr>
  <mc:AlternateContent xmlns:mc="http://schemas.openxmlformats.org/markup-compatibility/2006" xmlns:p14="http://schemas.microsoft.com/office/powerpoint/2010/main">
    <mc:Choice Requires="p14">
      <p:transition spd="slow" p14:dur="2000" advTm="90720"/>
    </mc:Choice>
    <mc:Fallback xmlns="">
      <p:transition spd="slow" advTm="907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5998" y="67732"/>
            <a:ext cx="9014908" cy="1143000"/>
          </a:xfrm>
        </p:spPr>
        <p:txBody>
          <a:bodyPr>
            <a:noAutofit/>
          </a:bodyPr>
          <a:lstStyle/>
          <a:p>
            <a:pPr eaLnBrk="1" hangingPunct="1">
              <a:defRPr/>
            </a:pPr>
            <a:r>
              <a:rPr lang="en-US" sz="2400" b="1" dirty="0" smtClean="0">
                <a:latin typeface="Arial" charset="0"/>
              </a:rPr>
              <a:t>The severity of convection depends upon how much warmer the air parcel is than the environmental air and how deep the layer of conditional instability is (plus other factors TBA)</a:t>
            </a:r>
            <a:endParaRPr lang="en-US" sz="2400" b="1" dirty="0">
              <a:latin typeface="Arial" charset="0"/>
            </a:endParaRPr>
          </a:p>
        </p:txBody>
      </p:sp>
      <p:pic>
        <p:nvPicPr>
          <p:cNvPr id="78852" name="Picture 6" descr="clouds2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7200" y="1766888"/>
            <a:ext cx="2819400" cy="1890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8853" name="Picture 7" descr="cumulus%20congestus"/>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429000" y="1714500"/>
            <a:ext cx="2590800" cy="1943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8854" name="Picture 8" descr="cumulnimbus"/>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172200" y="1676400"/>
            <a:ext cx="2438400" cy="198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703" name="Text Box 9"/>
          <p:cNvSpPr txBox="1">
            <a:spLocks noChangeArrowheads="1"/>
          </p:cNvSpPr>
          <p:nvPr/>
        </p:nvSpPr>
        <p:spPr bwMode="auto">
          <a:xfrm>
            <a:off x="914400" y="1371600"/>
            <a:ext cx="20256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Cumulus humilis</a:t>
            </a:r>
          </a:p>
        </p:txBody>
      </p:sp>
      <p:sp>
        <p:nvSpPr>
          <p:cNvPr id="29704" name="Text Box 10"/>
          <p:cNvSpPr txBox="1">
            <a:spLocks noChangeArrowheads="1"/>
          </p:cNvSpPr>
          <p:nvPr/>
        </p:nvSpPr>
        <p:spPr bwMode="auto">
          <a:xfrm>
            <a:off x="3581400" y="1371600"/>
            <a:ext cx="23685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Cumulus congestus</a:t>
            </a:r>
          </a:p>
        </p:txBody>
      </p:sp>
      <p:sp>
        <p:nvSpPr>
          <p:cNvPr id="29705" name="Text Box 11"/>
          <p:cNvSpPr txBox="1">
            <a:spLocks noChangeArrowheads="1"/>
          </p:cNvSpPr>
          <p:nvPr/>
        </p:nvSpPr>
        <p:spPr bwMode="auto">
          <a:xfrm>
            <a:off x="6477000" y="1371600"/>
            <a:ext cx="18478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Cumulonimbus</a:t>
            </a:r>
          </a:p>
        </p:txBody>
      </p:sp>
      <p:sp>
        <p:nvSpPr>
          <p:cNvPr id="29706" name="Text Box 12"/>
          <p:cNvSpPr txBox="1">
            <a:spLocks noChangeArrowheads="1"/>
          </p:cNvSpPr>
          <p:nvPr/>
        </p:nvSpPr>
        <p:spPr bwMode="auto">
          <a:xfrm>
            <a:off x="228600" y="5943600"/>
            <a:ext cx="2759075"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b="1" smtClean="0">
                <a:solidFill>
                  <a:prstClr val="black"/>
                </a:solidFill>
              </a:rPr>
              <a:t>Conditionally unstable in a shallow layer</a:t>
            </a:r>
          </a:p>
        </p:txBody>
      </p:sp>
      <p:sp>
        <p:nvSpPr>
          <p:cNvPr id="29707" name="Text Box 13"/>
          <p:cNvSpPr txBox="1">
            <a:spLocks noChangeArrowheads="1"/>
          </p:cNvSpPr>
          <p:nvPr/>
        </p:nvSpPr>
        <p:spPr bwMode="auto">
          <a:xfrm>
            <a:off x="3276600" y="5942013"/>
            <a:ext cx="2759075" cy="9159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b="1" smtClean="0">
                <a:solidFill>
                  <a:prstClr val="black"/>
                </a:solidFill>
              </a:rPr>
              <a:t>Conditionally unstable about midway through troposphere</a:t>
            </a:r>
          </a:p>
        </p:txBody>
      </p:sp>
      <p:sp>
        <p:nvSpPr>
          <p:cNvPr id="29708" name="Text Box 14"/>
          <p:cNvSpPr txBox="1">
            <a:spLocks noChangeArrowheads="1"/>
          </p:cNvSpPr>
          <p:nvPr/>
        </p:nvSpPr>
        <p:spPr bwMode="auto">
          <a:xfrm>
            <a:off x="6019800" y="6019800"/>
            <a:ext cx="312420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b="1" dirty="0" smtClean="0">
                <a:solidFill>
                  <a:prstClr val="black"/>
                </a:solidFill>
              </a:rPr>
              <a:t>Conditionally unstable nearly to the </a:t>
            </a:r>
            <a:r>
              <a:rPr lang="en-US" b="1" dirty="0" err="1" smtClean="0">
                <a:solidFill>
                  <a:prstClr val="black"/>
                </a:solidFill>
              </a:rPr>
              <a:t>tropopause</a:t>
            </a:r>
            <a:endParaRPr lang="en-US" b="1" dirty="0" smtClean="0">
              <a:solidFill>
                <a:prstClr val="black"/>
              </a:solidFill>
            </a:endParaRPr>
          </a:p>
        </p:txBody>
      </p:sp>
      <p:grpSp>
        <p:nvGrpSpPr>
          <p:cNvPr id="7" name="Group 6"/>
          <p:cNvGrpSpPr/>
          <p:nvPr/>
        </p:nvGrpSpPr>
        <p:grpSpPr>
          <a:xfrm>
            <a:off x="320675" y="3810000"/>
            <a:ext cx="8347075" cy="2057400"/>
            <a:chOff x="320675" y="3810000"/>
            <a:chExt cx="8347075" cy="2057400"/>
          </a:xfrm>
        </p:grpSpPr>
        <p:pic>
          <p:nvPicPr>
            <p:cNvPr id="78850" name="Picture 3"/>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20675" y="3810000"/>
              <a:ext cx="8347075" cy="205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7807" name="Oval 15"/>
            <p:cNvSpPr>
              <a:spLocks noChangeArrowheads="1"/>
            </p:cNvSpPr>
            <p:nvPr/>
          </p:nvSpPr>
          <p:spPr bwMode="auto">
            <a:xfrm>
              <a:off x="685800" y="4648200"/>
              <a:ext cx="762000" cy="1066800"/>
            </a:xfrm>
            <a:prstGeom prst="ellipse">
              <a:avLst/>
            </a:prstGeom>
            <a:noFill/>
            <a:ln w="38100">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cxnSp>
          <p:nvCxnSpPr>
            <p:cNvPr id="3" name="Straight Connector 2"/>
            <p:cNvCxnSpPr>
              <a:cxnSpLocks noChangeAspect="1"/>
            </p:cNvCxnSpPr>
            <p:nvPr/>
          </p:nvCxnSpPr>
          <p:spPr>
            <a:xfrm>
              <a:off x="2103976" y="4929724"/>
              <a:ext cx="56575" cy="334328"/>
            </a:xfrm>
            <a:prstGeom prst="line">
              <a:avLst/>
            </a:prstGeom>
            <a:ln w="38100" cmpd="sng">
              <a:solidFill>
                <a:srgbClr val="FF0000"/>
              </a:solidFill>
            </a:ln>
            <a:scene3d>
              <a:camera prst="orthographicFront">
                <a:rot lat="0" lon="0" rev="21540000"/>
              </a:camera>
              <a:lightRig rig="threePt" dir="t"/>
            </a:scene3d>
          </p:spPr>
          <p:style>
            <a:lnRef idx="2">
              <a:schemeClr val="accent1"/>
            </a:lnRef>
            <a:fillRef idx="0">
              <a:schemeClr val="accent1"/>
            </a:fillRef>
            <a:effectRef idx="1">
              <a:schemeClr val="accent1"/>
            </a:effectRef>
            <a:fontRef idx="minor">
              <a:schemeClr val="tx1"/>
            </a:fontRef>
          </p:style>
        </p:cxnSp>
        <p:cxnSp>
          <p:nvCxnSpPr>
            <p:cNvPr id="17" name="Straight Connector 16"/>
            <p:cNvCxnSpPr>
              <a:cxnSpLocks noChangeAspect="1"/>
            </p:cNvCxnSpPr>
            <p:nvPr/>
          </p:nvCxnSpPr>
          <p:spPr>
            <a:xfrm>
              <a:off x="4519083" y="4709581"/>
              <a:ext cx="167640" cy="562293"/>
            </a:xfrm>
            <a:prstGeom prst="line">
              <a:avLst/>
            </a:prstGeom>
            <a:ln w="38100" cmpd="sng">
              <a:solidFill>
                <a:srgbClr val="FF0000"/>
              </a:solidFill>
            </a:ln>
            <a:scene3d>
              <a:camera prst="orthographicFront">
                <a:rot lat="0" lon="0" rev="60000"/>
              </a:camera>
              <a:lightRig rig="threePt" dir="t"/>
            </a:scene3d>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7277100" y="4286250"/>
              <a:ext cx="469900" cy="125730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grpSp>
      <p:cxnSp>
        <p:nvCxnSpPr>
          <p:cNvPr id="23" name="Straight Connector 22"/>
          <p:cNvCxnSpPr>
            <a:cxnSpLocks noChangeAspect="1"/>
          </p:cNvCxnSpPr>
          <p:nvPr/>
        </p:nvCxnSpPr>
        <p:spPr>
          <a:xfrm>
            <a:off x="3718983" y="4978027"/>
            <a:ext cx="167640" cy="562293"/>
          </a:xfrm>
          <a:prstGeom prst="line">
            <a:avLst/>
          </a:prstGeom>
          <a:ln w="38100" cmpd="sng">
            <a:solidFill>
              <a:srgbClr val="FF0000"/>
            </a:solidFill>
          </a:ln>
          <a:scene3d>
            <a:camera prst="orthographicFront">
              <a:rot lat="0" lon="0" rev="60000"/>
            </a:camera>
            <a:lightRig rig="threePt" dir="t"/>
          </a:scene3d>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6197601" y="4282016"/>
            <a:ext cx="469900" cy="125730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a:cxnSpLocks noChangeAspect="1"/>
          </p:cNvCxnSpPr>
          <p:nvPr/>
        </p:nvCxnSpPr>
        <p:spPr>
          <a:xfrm>
            <a:off x="1046692" y="5207000"/>
            <a:ext cx="56575" cy="334328"/>
          </a:xfrm>
          <a:prstGeom prst="line">
            <a:avLst/>
          </a:prstGeom>
          <a:ln w="38100" cmpd="sng">
            <a:solidFill>
              <a:srgbClr val="FF0000"/>
            </a:solidFill>
          </a:ln>
          <a:scene3d>
            <a:camera prst="orthographicFront">
              <a:rot lat="0" lon="0" rev="180000"/>
            </a:camera>
            <a:lightRig rig="threePt" dir="t"/>
          </a:scene3d>
        </p:spPr>
        <p:style>
          <a:lnRef idx="2">
            <a:schemeClr val="accent1"/>
          </a:lnRef>
          <a:fillRef idx="0">
            <a:schemeClr val="accent1"/>
          </a:fillRef>
          <a:effectRef idx="1">
            <a:schemeClr val="accent1"/>
          </a:effectRef>
          <a:fontRef idx="minor">
            <a:schemeClr val="tx1"/>
          </a:fontRef>
        </p:style>
      </p:cxn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088332189"/>
      </p:ext>
    </p:extLst>
  </p:cSld>
  <p:clrMapOvr>
    <a:masterClrMapping/>
  </p:clrMapOvr>
  <mc:AlternateContent xmlns:mc="http://schemas.openxmlformats.org/markup-compatibility/2006" xmlns:p14="http://schemas.microsoft.com/office/powerpoint/2010/main">
    <mc:Choice Requires="p14">
      <p:transition spd="slow" p14:dur="2000" advTm="97498"/>
    </mc:Choice>
    <mc:Fallback xmlns="">
      <p:transition spd="slow" advTm="974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28543" x="174625" y="5273675"/>
          <p14:tracePt t="29101" x="182563" y="5273675"/>
          <p14:tracePt t="29110" x="198438" y="5273675"/>
          <p14:tracePt t="29119" x="206375" y="5273675"/>
          <p14:tracePt t="29184" x="350838" y="5273675"/>
          <p14:tracePt t="29213" x="373063" y="5273675"/>
          <p14:tracePt t="29222" x="396875" y="5273675"/>
          <p14:tracePt t="29241" x="441325" y="5273675"/>
          <p14:tracePt t="29271" x="525463" y="5273675"/>
          <p14:tracePt t="29289" x="563563" y="5273675"/>
          <p14:tracePt t="29304" x="601663" y="5273675"/>
          <p14:tracePt t="29320" x="639763" y="5280025"/>
          <p14:tracePt t="29341" x="693738" y="5295900"/>
          <p14:tracePt t="29358" x="715963" y="5295900"/>
          <p14:tracePt t="29372" x="754063" y="5295900"/>
          <p14:tracePt t="29389" x="784225" y="5303838"/>
          <p14:tracePt t="29404" x="800100" y="5303838"/>
          <p14:tracePt t="29420" x="815975" y="5303838"/>
          <p14:tracePt t="29441" x="838200" y="5303838"/>
          <p14:tracePt t="29457" x="846138" y="5303838"/>
          <p14:tracePt t="29473" x="876300" y="5303838"/>
          <p14:tracePt t="29488" x="906463" y="5303838"/>
          <p14:tracePt t="29503" x="952500" y="5303838"/>
          <p14:tracePt t="29519" x="1006475" y="5303838"/>
          <p14:tracePt t="29542" x="1066800" y="5303838"/>
          <p14:tracePt t="29559" x="1143000" y="5303838"/>
          <p14:tracePt t="29575" x="1203325" y="5303838"/>
          <p14:tracePt t="29592" x="1295400" y="5303838"/>
          <p14:tracePt t="29619" x="1387475" y="5303838"/>
          <p14:tracePt t="29643" x="1508125" y="5303838"/>
          <p14:tracePt t="29657" x="1570038" y="5303838"/>
          <p14:tracePt t="29673" x="1638300" y="5303838"/>
          <p14:tracePt t="29689" x="1714500" y="5303838"/>
          <p14:tracePt t="29719" x="1851025" y="5303838"/>
          <p14:tracePt t="29742" x="1905000" y="5303838"/>
          <p14:tracePt t="29788" x="2049463" y="5303838"/>
          <p14:tracePt t="29792" x="2073275" y="5303838"/>
          <p14:tracePt t="29819" x="2133600" y="5295900"/>
          <p14:tracePt t="29823" x="2155825" y="5295900"/>
          <p14:tracePt t="29842" x="2187575" y="5287963"/>
          <p14:tracePt t="29873" x="2263775" y="5280025"/>
          <p14:tracePt t="29888" x="2301875" y="5280025"/>
          <p14:tracePt t="29903" x="2332038" y="5273675"/>
          <p14:tracePt t="29920" x="2370138" y="5273675"/>
          <p14:tracePt t="29945" x="2416175" y="5265738"/>
          <p14:tracePt t="29959" x="2422525" y="5265738"/>
          <p14:tracePt t="29974" x="2446338" y="5265738"/>
          <p14:tracePt t="29988" x="2460625" y="5265738"/>
          <p14:tracePt t="30005" x="2468563" y="5265738"/>
          <p14:tracePt t="30291" x="2468563" y="5257800"/>
          <p14:tracePt t="30313" x="2460625" y="5249863"/>
          <p14:tracePt t="30344" x="2460625" y="5241925"/>
          <p14:tracePt t="30368" x="2460625" y="5235575"/>
          <p14:tracePt t="30418" x="2454275" y="5235575"/>
          <p14:tracePt t="30433" x="2454275" y="5227638"/>
          <p14:tracePt t="30482" x="2446338" y="5227638"/>
          <p14:tracePt t="30497" x="2438400" y="5219700"/>
          <p14:tracePt t="30513" x="2422525" y="5211763"/>
          <p14:tracePt t="30529" x="2416175" y="5211763"/>
          <p14:tracePt t="30543" x="2408238" y="5203825"/>
          <p14:tracePt t="30573" x="2384425" y="5197475"/>
          <p14:tracePt t="30601" x="2378075" y="5197475"/>
          <p14:tracePt t="30867" x="2370138" y="5197475"/>
          <p14:tracePt t="35200" x="2378075" y="5197475"/>
          <p14:tracePt t="35208" x="2384425" y="5197475"/>
          <p14:tracePt t="35218" x="2392363" y="5197475"/>
          <p14:tracePt t="35225" x="2400300" y="5197475"/>
          <p14:tracePt t="35248" x="2430463" y="5203825"/>
          <p14:tracePt t="35277" x="2460625" y="5219700"/>
          <p14:tracePt t="35282" x="2468563" y="5219700"/>
          <p14:tracePt t="35308" x="2498725" y="5227638"/>
          <p14:tracePt t="35325" x="2514600" y="5227638"/>
          <p14:tracePt t="35347" x="2544763" y="5227638"/>
          <p14:tracePt t="35378" x="2620963" y="5235575"/>
          <p14:tracePt t="35394" x="2667000" y="5241925"/>
          <p14:tracePt t="35409" x="2689225" y="5249863"/>
          <p14:tracePt t="35427" x="2789238" y="5257800"/>
          <p14:tracePt t="35447" x="2841625" y="5257800"/>
          <p14:tracePt t="35463" x="2887663" y="5257800"/>
          <p14:tracePt t="35478" x="2933700" y="5257800"/>
          <p14:tracePt t="35495" x="2971800" y="5257800"/>
          <p14:tracePt t="35510" x="3001963" y="5257800"/>
          <p14:tracePt t="35525" x="3040063" y="5257800"/>
          <p14:tracePt t="35547" x="3108325" y="5257800"/>
          <p14:tracePt t="35562" x="3162300" y="5257800"/>
          <p14:tracePt t="35579" x="3216275" y="5257800"/>
          <p14:tracePt t="35594" x="3276600" y="5257800"/>
          <p14:tracePt t="35611" x="3330575" y="5257800"/>
          <p14:tracePt t="35627" x="3382963" y="5257800"/>
          <p14:tracePt t="35648" x="3444875" y="5257800"/>
          <p14:tracePt t="35663" x="3543300" y="5257800"/>
          <p14:tracePt t="35693" x="3695700" y="5257800"/>
          <p14:tracePt t="35698" x="3741738" y="5257800"/>
          <p14:tracePt t="35724" x="3856038" y="5257800"/>
          <p14:tracePt t="35747" x="3946525" y="5257800"/>
          <p14:tracePt t="35778" x="4046538" y="5257800"/>
          <p14:tracePt t="35795" x="4068763" y="5257800"/>
          <p14:tracePt t="35810" x="4114800" y="5257800"/>
          <p14:tracePt t="35825" x="4160838" y="5257800"/>
          <p14:tracePt t="35848" x="4237038" y="5265738"/>
          <p14:tracePt t="35862" x="4275138" y="5265738"/>
          <p14:tracePt t="35878" x="4313238" y="5265738"/>
          <p14:tracePt t="35894" x="4359275" y="5265738"/>
          <p14:tracePt t="35910" x="4389438" y="5265738"/>
          <p14:tracePt t="35926" x="4419600" y="5265738"/>
          <p14:tracePt t="35947" x="4465638" y="5265738"/>
          <p14:tracePt t="35963" x="4495800" y="5273675"/>
          <p14:tracePt t="35979" x="4525963" y="5280025"/>
          <p14:tracePt t="35995" x="4564063" y="5280025"/>
          <p14:tracePt t="36011" x="4594225" y="5287963"/>
          <p14:tracePt t="36028" x="4618038" y="5287963"/>
          <p14:tracePt t="36047" x="4640263" y="5287963"/>
          <p14:tracePt t="36062" x="4648200" y="5287963"/>
          <p14:tracePt t="36079" x="4656138" y="5287963"/>
          <p14:tracePt t="36147" x="4664075" y="5287963"/>
          <p14:tracePt t="36164" x="4670425" y="5287963"/>
          <p14:tracePt t="36179" x="4678363" y="5287963"/>
          <p14:tracePt t="36187" x="4686300" y="5287963"/>
          <p14:tracePt t="36209" x="4702175" y="5287963"/>
          <p14:tracePt t="36213" x="4708525" y="5287963"/>
          <p14:tracePt t="36247" x="4724400" y="5287963"/>
          <p14:tracePt t="36277" x="4732338" y="5287963"/>
          <p14:tracePt t="36677" x="4732338" y="5295900"/>
          <p14:tracePt t="36717" x="4732338" y="5303838"/>
          <p14:tracePt t="36749" x="4740275" y="5303838"/>
          <p14:tracePt t="36773" x="4740275" y="5311775"/>
          <p14:tracePt t="36797" x="4740275" y="5318125"/>
          <p14:tracePt t="36810" x="4746625" y="5318125"/>
          <p14:tracePt t="36827" x="4746625" y="5326063"/>
          <p14:tracePt t="36848" x="4762500" y="5334000"/>
          <p14:tracePt t="36878" x="4778375" y="5349875"/>
          <p14:tracePt t="36894" x="4784725" y="5349875"/>
          <p14:tracePt t="36910" x="4784725" y="5356225"/>
          <p14:tracePt t="37230" x="4778375" y="5356225"/>
          <p14:tracePt t="37246" x="4770438" y="5356225"/>
          <p14:tracePt t="37255" x="4762500" y="5356225"/>
          <p14:tracePt t="37279" x="4754563" y="5356225"/>
          <p14:tracePt t="37287" x="4740275" y="5356225"/>
          <p14:tracePt t="37302" x="4732338" y="5356225"/>
          <p14:tracePt t="37312" x="4732338" y="5349875"/>
          <p14:tracePt t="37328" x="4724400" y="5341938"/>
          <p14:tracePt t="37350" x="4716463" y="5341938"/>
          <p14:tracePt t="37363" x="4702175" y="5334000"/>
          <p14:tracePt t="37379" x="4702175" y="5326063"/>
          <p14:tracePt t="37395" x="4694238" y="5318125"/>
          <p14:tracePt t="37410" x="4686300" y="5311775"/>
          <p14:tracePt t="37426" x="4686300" y="5303838"/>
          <p14:tracePt t="37448" x="4678363" y="5295900"/>
          <p14:tracePt t="37463" x="4678363" y="5287963"/>
          <p14:tracePt t="37479" x="4670425" y="5265738"/>
          <p14:tracePt t="37496" x="4664075" y="5249863"/>
          <p14:tracePt t="37528" x="4656138" y="5211763"/>
          <p14:tracePt t="37529" x="4648200" y="5197475"/>
          <p14:tracePt t="37549" x="4640263" y="5173663"/>
          <p14:tracePt t="37564" x="4640263" y="5151438"/>
          <p14:tracePt t="37579" x="4640263" y="5135563"/>
          <p14:tracePt t="37595" x="4640263" y="5121275"/>
          <p14:tracePt t="37627" x="4640263" y="5083175"/>
          <p14:tracePt t="37648" x="4640263" y="5059363"/>
          <p14:tracePt t="37681" x="4632325" y="4991100"/>
          <p14:tracePt t="37689" x="4625975" y="4968875"/>
          <p14:tracePt t="37696" x="4625975" y="4945063"/>
          <p14:tracePt t="37712" x="4618038" y="4899025"/>
          <p14:tracePt t="37728" x="4618038" y="4868863"/>
          <p14:tracePt t="37749" x="4602163" y="4816475"/>
          <p14:tracePt t="37764" x="4594225" y="4784725"/>
          <p14:tracePt t="37779" x="4594225" y="4762500"/>
          <p14:tracePt t="37794" x="4587875" y="4746625"/>
          <p14:tracePt t="37810" x="4579938" y="4732338"/>
          <p14:tracePt t="37827" x="4572000" y="4716463"/>
          <p14:tracePt t="37849" x="4564063" y="4702175"/>
          <p14:tracePt t="37865" x="4556125" y="4686300"/>
          <p14:tracePt t="37881" x="4549775" y="4670425"/>
          <p14:tracePt t="37897" x="4541838" y="4656138"/>
          <p14:tracePt t="37911" x="4533900" y="4648200"/>
          <p14:tracePt t="37948" x="4533900" y="4640263"/>
          <p14:tracePt t="38129" x="4533900" y="4656138"/>
          <p14:tracePt t="38137" x="4533900" y="4664075"/>
          <p14:tracePt t="38148" x="4533900" y="4678363"/>
          <p14:tracePt t="38179" x="4533900" y="4746625"/>
          <p14:tracePt t="38186" x="4533900" y="4762500"/>
          <p14:tracePt t="38195" x="4533900" y="4770438"/>
          <p14:tracePt t="38211" x="4533900" y="4800600"/>
          <p14:tracePt t="38227" x="4533900" y="4822825"/>
          <p14:tracePt t="38250" x="4541838" y="4838700"/>
          <p14:tracePt t="38266" x="4549775" y="4854575"/>
          <p14:tracePt t="38297" x="4549775" y="4860925"/>
          <p14:tracePt t="38331" x="4556125" y="4860925"/>
          <p14:tracePt t="38338" x="4556125" y="4868863"/>
          <p14:tracePt t="38370" x="4556125" y="4876800"/>
          <p14:tracePt t="38378" x="4564063" y="4884738"/>
          <p14:tracePt t="38396" x="4564063" y="4892675"/>
          <p14:tracePt t="38402" x="4572000" y="4899025"/>
          <p14:tracePt t="38411" x="4579938" y="4914900"/>
          <p14:tracePt t="38427" x="4587875" y="4953000"/>
          <p14:tracePt t="38450" x="4594225" y="4999038"/>
          <p14:tracePt t="38465" x="4602163" y="5045075"/>
          <p14:tracePt t="38480" x="4602163" y="5083175"/>
          <p14:tracePt t="38496" x="4602163" y="5105400"/>
          <p14:tracePt t="38511" x="4602163" y="5127625"/>
          <p14:tracePt t="38528" x="4602163" y="5135563"/>
          <p14:tracePt t="38549" x="4602163" y="5143500"/>
          <p14:tracePt t="39329" x="4594225" y="5143500"/>
          <p14:tracePt t="39337" x="4587875" y="5143500"/>
          <p14:tracePt t="39350" x="4587875" y="5151438"/>
          <p14:tracePt t="39366" x="4564063" y="5151438"/>
          <p14:tracePt t="39381" x="4549775" y="5159375"/>
          <p14:tracePt t="39397" x="4533900" y="5165725"/>
          <p14:tracePt t="39429" x="4511675" y="5181600"/>
          <p14:tracePt t="39457" x="4503738" y="5181600"/>
          <p14:tracePt t="39715" x="4503738" y="5189538"/>
          <p14:tracePt t="39722" x="4503738" y="5197475"/>
          <p14:tracePt t="39746" x="4503738" y="5203825"/>
          <p14:tracePt t="40132" x="4495800" y="5203825"/>
          <p14:tracePt t="40139" x="4487863" y="5203825"/>
          <p14:tracePt t="40151" x="4479925" y="5203825"/>
          <p14:tracePt t="40166" x="4449763" y="5219700"/>
          <p14:tracePt t="40181" x="4419600" y="5241925"/>
          <p14:tracePt t="40197" x="4397375" y="5265738"/>
          <p14:tracePt t="40213" x="4373563" y="5287963"/>
          <p14:tracePt t="40229" x="4351338" y="5303838"/>
          <p14:tracePt t="40251" x="4327525" y="5326063"/>
          <p14:tracePt t="40266" x="4313238" y="5334000"/>
          <p14:tracePt t="40282" x="4305300" y="5349875"/>
          <p14:tracePt t="40298" x="4289425" y="5356225"/>
          <p14:tracePt t="40313" x="4283075" y="5372100"/>
          <p14:tracePt t="40350" x="4229100" y="5410200"/>
          <p14:tracePt t="40381" x="4168775" y="5456238"/>
          <p14:tracePt t="40398" x="4137025" y="5478463"/>
          <p14:tracePt t="40413" x="4106863" y="5502275"/>
          <p14:tracePt t="40429" x="4084638" y="5524500"/>
          <p14:tracePt t="40452" x="4060825" y="5546725"/>
          <p14:tracePt t="40468" x="4038600" y="5562600"/>
          <p14:tracePt t="40483" x="4016375" y="5584825"/>
          <p14:tracePt t="40498" x="4000500" y="5592763"/>
          <p14:tracePt t="40514" x="3984625" y="5608638"/>
          <p14:tracePt t="40529" x="3970338" y="5622925"/>
          <p14:tracePt t="40552" x="3954463" y="5646738"/>
          <p14:tracePt t="40567" x="3932238" y="5654675"/>
          <p14:tracePt t="40583" x="3916363" y="5668963"/>
          <p14:tracePt t="40599" x="3908425" y="5676900"/>
          <p14:tracePt t="40614" x="3894138" y="5684838"/>
          <p14:tracePt t="40630" x="3886200" y="5692775"/>
          <p14:tracePt t="40652" x="3870325" y="5707063"/>
          <p14:tracePt t="40667" x="3863975" y="5707063"/>
          <p14:tracePt t="40854" x="3856038" y="5707063"/>
          <p14:tracePt t="40895" x="3856038" y="5699125"/>
          <p14:tracePt t="40927" x="3856038" y="5692775"/>
          <p14:tracePt t="40951" x="3856038" y="5684838"/>
          <p14:tracePt t="40975" x="3856038" y="5676900"/>
          <p14:tracePt t="40983" x="3856038" y="5668963"/>
          <p14:tracePt t="40990" x="3856038" y="5661025"/>
          <p14:tracePt t="41007" x="3856038" y="5646738"/>
          <p14:tracePt t="41022" x="3856038" y="5638800"/>
          <p14:tracePt t="41051" x="3856038" y="5630863"/>
          <p14:tracePt t="41055" x="3856038" y="5622925"/>
          <p14:tracePt t="41087" x="3856038" y="5616575"/>
          <p14:tracePt t="41127" x="3856038" y="5608638"/>
          <p14:tracePt t="41135" x="3863975" y="5608638"/>
          <p14:tracePt t="41152" x="3870325" y="5600700"/>
          <p14:tracePt t="41168" x="3878263" y="5584825"/>
          <p14:tracePt t="41184" x="3886200" y="5584825"/>
          <p14:tracePt t="41200" x="3886200" y="5578475"/>
          <p14:tracePt t="41215" x="3894138" y="5570538"/>
          <p14:tracePt t="41271" x="3894138" y="5562600"/>
          <p14:tracePt t="41287" x="3894138" y="5554663"/>
          <p14:tracePt t="41312" x="3894138" y="5546725"/>
          <p14:tracePt t="41328" x="3894138" y="5540375"/>
          <p14:tracePt t="41353" x="3894138" y="5532438"/>
          <p14:tracePt t="45047" x="3894138" y="5524500"/>
          <p14:tracePt t="45062" x="3894138" y="5516563"/>
          <p14:tracePt t="45071" x="3894138" y="5508625"/>
          <p14:tracePt t="45087" x="3886200" y="5494338"/>
          <p14:tracePt t="45095" x="3886200" y="5486400"/>
          <p14:tracePt t="45116" x="3886200" y="5470525"/>
          <p14:tracePt t="45120" x="3878263" y="5464175"/>
          <p14:tracePt t="45154" x="3870325" y="5448300"/>
          <p14:tracePt t="45185" x="3856038" y="5426075"/>
          <p14:tracePt t="45202" x="3848100" y="5418138"/>
          <p14:tracePt t="45218" x="3848100" y="5410200"/>
          <p14:tracePt t="45232" x="3840163" y="5394325"/>
          <p14:tracePt t="45255" x="3840163" y="5380038"/>
          <p14:tracePt t="45271" x="3840163" y="5372100"/>
          <p14:tracePt t="45287" x="3840163" y="5364163"/>
          <p14:tracePt t="45302" x="3840163" y="5349875"/>
          <p14:tracePt t="45318" x="3840163" y="5341938"/>
          <p14:tracePt t="45355" x="3840163" y="5334000"/>
          <p14:tracePt t="45370" x="3840163" y="5326063"/>
          <p14:tracePt t="45386" x="3840163" y="5318125"/>
          <p14:tracePt t="45415" x="3840163" y="5311775"/>
          <p14:tracePt t="45447" x="3840163" y="5303838"/>
          <p14:tracePt t="45480" x="3840163" y="5295900"/>
          <p14:tracePt t="45495" x="3832225" y="5295900"/>
          <p14:tracePt t="45504" x="3832225" y="5287963"/>
          <p14:tracePt t="45521" x="3832225" y="5280025"/>
          <p14:tracePt t="45546" x="3832225" y="5273675"/>
          <p14:tracePt t="45552" x="3825875" y="5273675"/>
          <p14:tracePt t="45568" x="3825875" y="5265738"/>
          <p14:tracePt t="45592" x="3817938" y="5257800"/>
          <p14:tracePt t="45648" x="3817938" y="5249863"/>
          <p14:tracePt t="45656" x="3810000" y="5249863"/>
          <p14:tracePt t="45664" x="3810000" y="5241925"/>
          <p14:tracePt t="45689" x="3810000" y="5235575"/>
          <p14:tracePt t="45696" x="3802063" y="5227638"/>
          <p14:tracePt t="45729" x="3802063" y="5219700"/>
          <p14:tracePt t="45736" x="3794125" y="5219700"/>
          <p14:tracePt t="45945" x="3794125" y="5211763"/>
          <p14:tracePt t="46017" x="3787775" y="5203825"/>
          <p14:tracePt t="46034" x="3787775" y="5197475"/>
          <p14:tracePt t="46049" x="3779838" y="5197475"/>
          <p14:tracePt t="46057" x="3779838" y="5189538"/>
          <p14:tracePt t="46073" x="3771900" y="5181600"/>
          <p14:tracePt t="46093" x="3771900" y="5173663"/>
          <p14:tracePt t="46101" x="3763963" y="5165725"/>
          <p14:tracePt t="46117" x="3756025" y="5165725"/>
          <p14:tracePt t="46133" x="3756025" y="5159375"/>
          <p14:tracePt t="46177" x="3756025" y="5151438"/>
          <p14:tracePt t="46218" x="3756025" y="5143500"/>
          <p14:tracePt t="46226" x="3749675" y="5143500"/>
          <p14:tracePt t="46234" x="3749675" y="5135563"/>
          <p14:tracePt t="46258" x="3749675" y="5127625"/>
          <p14:tracePt t="46274" x="3741738" y="5121275"/>
          <p14:tracePt t="46291" x="3741738" y="5113338"/>
          <p14:tracePt t="46302" x="3741738" y="5105400"/>
          <p14:tracePt t="46322" x="3741738" y="5097463"/>
          <p14:tracePt t="46346" x="3741738" y="5089525"/>
          <p14:tracePt t="46435" x="3741738" y="5083175"/>
          <p14:tracePt t="46451" x="3741738" y="5075238"/>
          <p14:tracePt t="46483" x="3741738" y="5067300"/>
          <p14:tracePt t="46499" x="3733800" y="5059363"/>
          <p14:tracePt t="46523" x="3725863" y="5051425"/>
          <p14:tracePt t="46538" x="3725863" y="5045075"/>
          <p14:tracePt t="46556" x="3725863" y="5037138"/>
          <p14:tracePt t="46603" x="3717925" y="5037138"/>
          <p14:tracePt t="46652" x="3717925" y="5029200"/>
          <p14:tracePt t="46684" x="3711575" y="5021263"/>
          <p14:tracePt t="46739" x="3711575" y="5013325"/>
          <p14:tracePt t="47842" x="3717925" y="5013325"/>
          <p14:tracePt t="47850" x="3725863" y="5013325"/>
          <p14:tracePt t="47860" x="3733800" y="5013325"/>
          <p14:tracePt t="47887" x="3749675" y="5013325"/>
          <p14:tracePt t="47903" x="3756025" y="5013325"/>
          <p14:tracePt t="47931" x="3763963" y="5013325"/>
          <p14:tracePt t="47939" x="3763963" y="5021263"/>
          <p14:tracePt t="47957" x="3771900" y="5021263"/>
          <p14:tracePt t="47972" x="3779838" y="5021263"/>
          <p14:tracePt t="47988" x="3787775" y="5029200"/>
          <p14:tracePt t="48021" x="3794125" y="5029200"/>
          <p14:tracePt t="48044" x="3802063" y="5029200"/>
          <p14:tracePt t="48051" x="3810000" y="5029200"/>
          <p14:tracePt t="48061" x="3810000" y="5037138"/>
          <p14:tracePt t="48073" x="3817938" y="5045075"/>
          <p14:tracePt t="48088" x="3825875" y="5045075"/>
          <p14:tracePt t="48104" x="3840163" y="5051425"/>
          <p14:tracePt t="48119" x="3856038" y="5051425"/>
          <p14:tracePt t="48135" x="3870325" y="5059363"/>
          <p14:tracePt t="48159" x="3886200" y="5067300"/>
          <p14:tracePt t="48702" x="3886200" y="5059363"/>
          <p14:tracePt t="48727" x="3878263" y="5059363"/>
          <p14:tracePt t="48735" x="3878263" y="5051425"/>
          <p14:tracePt t="48929" x="3878263" y="5059363"/>
          <p14:tracePt t="48934" x="3878263" y="5067300"/>
          <p14:tracePt t="48950" x="3878263" y="5075238"/>
          <p14:tracePt t="48966" x="3878263" y="5083175"/>
          <p14:tracePt t="48976" x="3878263" y="5089525"/>
          <p14:tracePt t="48991" x="3878263" y="5097463"/>
          <p14:tracePt t="49007" x="3878263" y="5105400"/>
          <p14:tracePt t="49023" x="3878263" y="5113338"/>
          <p14:tracePt t="49039" x="3878263" y="5121275"/>
          <p14:tracePt t="49059" x="3878263" y="5127625"/>
          <p14:tracePt t="49074" x="3878263" y="5135563"/>
          <p14:tracePt t="49095" x="3878263" y="5143500"/>
          <p14:tracePt t="49112" x="3878263" y="5151438"/>
          <p14:tracePt t="49120" x="3878263" y="5159375"/>
          <p14:tracePt t="49136" x="3878263" y="5165725"/>
          <p14:tracePt t="49159" x="3878263" y="5181600"/>
          <p14:tracePt t="49175" x="3878263" y="5189538"/>
          <p14:tracePt t="49190" x="3878263" y="5203825"/>
          <p14:tracePt t="49205" x="3878263" y="5211763"/>
          <p14:tracePt t="49221" x="3886200" y="5227638"/>
          <p14:tracePt t="49239" x="3886200" y="5235575"/>
          <p14:tracePt t="49260" x="3886200" y="5249863"/>
          <p14:tracePt t="49274" x="3894138" y="5249863"/>
          <p14:tracePt t="49304" x="3902075" y="5249863"/>
          <p14:tracePt t="50973" x="3902075" y="5257800"/>
          <p14:tracePt t="50981" x="3902075" y="5265738"/>
          <p14:tracePt t="50990" x="3908425" y="5273675"/>
          <p14:tracePt t="51007" x="3916363" y="5287963"/>
          <p14:tracePt t="51038" x="3940175" y="5311775"/>
          <p14:tracePt t="51060" x="3946525" y="5334000"/>
          <p14:tracePt t="51092" x="3970338" y="5380038"/>
          <p14:tracePt t="51106" x="3992563" y="5402263"/>
          <p14:tracePt t="51122" x="4008438" y="5432425"/>
          <p14:tracePt t="51138" x="4022725" y="5456238"/>
          <p14:tracePt t="51160" x="4046538" y="5494338"/>
          <p14:tracePt t="51175" x="4054475" y="5502275"/>
          <p14:tracePt t="51191" x="4060825" y="5516563"/>
          <p14:tracePt t="51207" x="4068763" y="5524500"/>
          <p14:tracePt t="51222" x="4068763" y="5532438"/>
          <p14:tracePt t="51263" x="4068763" y="5540375"/>
          <p14:tracePt t="51296" x="4068763" y="5546725"/>
          <p14:tracePt t="51318" x="4068763" y="5554663"/>
          <p14:tracePt t="51344" x="4068763" y="5562600"/>
          <p14:tracePt t="51358" x="4068763" y="5570538"/>
          <p14:tracePt t="51382" x="4068763" y="5578475"/>
          <p14:tracePt t="51392" x="4076700" y="5578475"/>
          <p14:tracePt t="51640" x="4084638" y="5584825"/>
          <p14:tracePt t="51655" x="4092575" y="5584825"/>
          <p14:tracePt t="51663" x="4092575" y="5592763"/>
          <p14:tracePt t="51676" x="4098925" y="5592763"/>
          <p14:tracePt t="51696" x="4106863" y="5592763"/>
          <p14:tracePt t="51707" x="4106863" y="5600700"/>
          <p14:tracePt t="51802" x="4106863" y="5608638"/>
          <p14:tracePt t="51841" x="4106863" y="5616575"/>
          <p14:tracePt t="51880" x="4106863" y="5622925"/>
          <p14:tracePt t="51897" x="4098925" y="5630863"/>
          <p14:tracePt t="51904" x="4092575" y="5630863"/>
          <p14:tracePt t="51920" x="4084638" y="5638800"/>
          <p14:tracePt t="51929" x="4076700" y="5646738"/>
          <p14:tracePt t="51939" x="4068763" y="5646738"/>
          <p14:tracePt t="51961" x="4060825" y="5646738"/>
          <p14:tracePt t="51977" x="4054475" y="5654675"/>
          <p14:tracePt t="51992" x="4038600" y="5654675"/>
          <p14:tracePt t="52008" x="4030663" y="5654675"/>
          <p14:tracePt t="52023" x="4022725" y="5654675"/>
          <p14:tracePt t="52038" x="4016375" y="5654675"/>
          <p14:tracePt t="52061" x="4000500" y="5654675"/>
          <p14:tracePt t="52077" x="3992563" y="5654675"/>
          <p14:tracePt t="52107" x="3984625" y="5654675"/>
          <p14:tracePt t="52123" x="3978275" y="5654675"/>
          <p14:tracePt t="52145" x="3970338" y="5654675"/>
          <p14:tracePt t="52181" x="3962400" y="5661025"/>
          <p14:tracePt t="52211" x="3954463" y="5661025"/>
          <p14:tracePt t="52226" x="3946525" y="5661025"/>
          <p14:tracePt t="52274" x="3940175" y="5661025"/>
          <p14:tracePt t="52932" x="3932238" y="5661025"/>
          <p14:tracePt t="52973" x="3924300" y="5661025"/>
          <p14:tracePt t="58928" x="3940175" y="5661025"/>
          <p14:tracePt t="58935" x="3954463" y="5661025"/>
          <p14:tracePt t="58948" x="3970338" y="5661025"/>
          <p14:tracePt t="58969" x="4016375" y="5661025"/>
          <p14:tracePt t="58985" x="4046538" y="5661025"/>
          <p14:tracePt t="59000" x="4084638" y="5661025"/>
          <p14:tracePt t="59017" x="4106863" y="5661025"/>
          <p14:tracePt t="59048" x="4144963" y="5661025"/>
          <p14:tracePt t="59069" x="4160838" y="5661025"/>
          <p14:tracePt t="59100" x="4191000" y="5661025"/>
          <p14:tracePt t="59117" x="4206875" y="5661025"/>
          <p14:tracePt t="59131" x="4229100" y="5661025"/>
          <p14:tracePt t="59148" x="4244975" y="5661025"/>
          <p14:tracePt t="59169" x="4289425" y="5661025"/>
          <p14:tracePt t="59186" x="4297363" y="5661025"/>
          <p14:tracePt t="59201" x="4327525" y="5661025"/>
          <p14:tracePt t="59217" x="4343400" y="5661025"/>
          <p14:tracePt t="59233" x="4365625" y="5661025"/>
          <p14:tracePt t="59249" x="4389438" y="5661025"/>
          <p14:tracePt t="59270" x="4427538" y="5661025"/>
          <p14:tracePt t="59285" x="4473575" y="5646738"/>
          <p14:tracePt t="59301" x="4518025" y="5630863"/>
          <p14:tracePt t="59316" x="4579938" y="5616575"/>
          <p14:tracePt t="59331" x="4656138" y="5592763"/>
          <p14:tracePt t="59347" x="4740275" y="5570538"/>
          <p14:tracePt t="59370" x="4899025" y="5532438"/>
          <p14:tracePt t="59385" x="4999038" y="5502275"/>
          <p14:tracePt t="59402" x="5083175" y="5486400"/>
          <p14:tracePt t="59418" x="5173663" y="5448300"/>
          <p14:tracePt t="59433" x="5219700" y="5426075"/>
          <p14:tracePt t="59448" x="5295900" y="5402263"/>
          <p14:tracePt t="59469" x="5356225" y="5380038"/>
          <p14:tracePt t="59485" x="5402263" y="5364163"/>
          <p14:tracePt t="59501" x="5432425" y="5349875"/>
          <p14:tracePt t="59516" x="5464175" y="5341938"/>
          <p14:tracePt t="59531" x="5470525" y="5341938"/>
          <p14:tracePt t="59547" x="5486400" y="5341938"/>
          <p14:tracePt t="59570" x="5508625" y="5341938"/>
          <p14:tracePt t="59586" x="5532438" y="5341938"/>
          <p14:tracePt t="59602" x="5554663" y="5341938"/>
          <p14:tracePt t="59618" x="5570538" y="5341938"/>
          <p14:tracePt t="59633" x="5608638" y="5334000"/>
          <p14:tracePt t="59649" x="5654675" y="5334000"/>
          <p14:tracePt t="59670" x="5745163" y="5318125"/>
          <p14:tracePt t="59686" x="5807075" y="5318125"/>
          <p14:tracePt t="59701" x="5859463" y="5311775"/>
          <p14:tracePt t="59718" x="5913438" y="5295900"/>
          <p14:tracePt t="59732" x="5951538" y="5287963"/>
          <p14:tracePt t="59770" x="6011863" y="5273675"/>
          <p14:tracePt t="59772" x="6019800" y="5273675"/>
          <p14:tracePt t="59801" x="6057900" y="5273675"/>
          <p14:tracePt t="59805" x="6073775" y="5273675"/>
          <p14:tracePt t="59818" x="6096000" y="5273675"/>
          <p14:tracePt t="59834" x="6111875" y="5273675"/>
          <p14:tracePt t="59849" x="6142038" y="5273675"/>
          <p14:tracePt t="59870" x="6194425" y="5273675"/>
          <p14:tracePt t="59885" x="6232525" y="5273675"/>
          <p14:tracePt t="59902" x="6264275" y="5273675"/>
          <p14:tracePt t="59917" x="6308725" y="5273675"/>
          <p14:tracePt t="59932" x="6340475" y="5273675"/>
          <p14:tracePt t="59949" x="6370638" y="5273675"/>
          <p14:tracePt t="59972" x="6423025" y="5273675"/>
          <p14:tracePt t="59987" x="6454775" y="5273675"/>
          <p14:tracePt t="60003" x="6492875" y="5273675"/>
          <p14:tracePt t="60019" x="6507163" y="5273675"/>
          <p14:tracePt t="60033" x="6553200" y="5273675"/>
          <p14:tracePt t="60049" x="6591300" y="5265738"/>
          <p14:tracePt t="60070" x="6659563" y="5249863"/>
          <p14:tracePt t="60086" x="6705600" y="5249863"/>
          <p14:tracePt t="60101" x="6765925" y="5241925"/>
          <p14:tracePt t="60118" x="6827838" y="5241925"/>
          <p14:tracePt t="60132" x="6880225" y="5241925"/>
          <p14:tracePt t="60148" x="6926263" y="5241925"/>
          <p14:tracePt t="60171" x="6972300" y="5235575"/>
          <p14:tracePt t="60188" x="7010400" y="5219700"/>
          <p14:tracePt t="60203" x="7026275" y="5219700"/>
          <p14:tracePt t="60219" x="7040563" y="5219700"/>
          <p14:tracePt t="60233" x="7048500" y="5219700"/>
          <p14:tracePt t="60248" x="7056438" y="5219700"/>
          <p14:tracePt t="60271" x="7078663" y="5219700"/>
          <p14:tracePt t="60286" x="7086600" y="5219700"/>
          <p14:tracePt t="60301" x="7094538" y="5219700"/>
          <p14:tracePt t="60318" x="7102475" y="5219700"/>
          <p14:tracePt t="60334" x="7108825" y="5219700"/>
          <p14:tracePt t="60371" x="7116763" y="5219700"/>
          <p14:tracePt t="63596" x="7140575" y="5219700"/>
          <p14:tracePt t="63602" x="7162800" y="5219700"/>
          <p14:tracePt t="63611" x="7192963" y="5219700"/>
          <p14:tracePt t="63624" x="7231063" y="5219700"/>
          <p14:tracePt t="63639" x="7323138" y="5241925"/>
          <p14:tracePt t="63655" x="7391400" y="5257800"/>
          <p14:tracePt t="63677" x="7513638" y="5280025"/>
          <p14:tracePt t="63692" x="7612063" y="5295900"/>
          <p14:tracePt t="63708" x="7680325" y="5303838"/>
          <p14:tracePt t="63723" x="7756525" y="5318125"/>
          <p14:tracePt t="63739" x="7826375" y="5334000"/>
          <p14:tracePt t="63755" x="7886700" y="5349875"/>
          <p14:tracePt t="63779" x="7954963" y="5356225"/>
          <p14:tracePt t="63794" x="8023225" y="5372100"/>
          <p14:tracePt t="63809" x="8085138" y="5387975"/>
          <p14:tracePt t="63824" x="8153400" y="5394325"/>
          <p14:tracePt t="63839" x="8221663" y="5402263"/>
          <p14:tracePt t="63855" x="8289925" y="5410200"/>
          <p14:tracePt t="63877" x="8382000" y="5410200"/>
          <p14:tracePt t="63892" x="8428038" y="5418138"/>
          <p14:tracePt t="63909" x="8466138" y="5426075"/>
          <p14:tracePt t="63924" x="8496300" y="5432425"/>
          <p14:tracePt t="63939" x="8518525" y="5448300"/>
          <p14:tracePt t="63956" x="8534400" y="5464175"/>
          <p14:tracePt t="63979" x="8542338" y="5470525"/>
          <p14:tracePt t="63994" x="8542338" y="5486400"/>
          <p14:tracePt t="64008" x="8542338" y="5494338"/>
          <p14:tracePt t="64023" x="8526463" y="5508625"/>
          <p14:tracePt t="64039" x="8488363" y="5532438"/>
          <p14:tracePt t="64055" x="8435975" y="5554663"/>
          <p14:tracePt t="64078" x="8374063" y="5584825"/>
          <p14:tracePt t="64093" x="8335963" y="5600700"/>
          <p14:tracePt t="64109" x="8313738" y="5616575"/>
          <p14:tracePt t="64125" x="8297863" y="5616575"/>
          <p14:tracePt t="64157" x="8267700" y="5638800"/>
          <p14:tracePt t="64179" x="8259763" y="5646738"/>
          <p14:tracePt t="64208" x="8237538" y="5668963"/>
          <p14:tracePt t="64224" x="8229600" y="5684838"/>
          <p14:tracePt t="64239" x="8213725" y="5692775"/>
          <p14:tracePt t="64255" x="8199438" y="5699125"/>
          <p14:tracePt t="64278" x="8161338" y="5715000"/>
          <p14:tracePt t="64293" x="8131175" y="5715000"/>
          <p14:tracePt t="64324" x="8069263" y="5715000"/>
          <p14:tracePt t="64329" x="8047038" y="5715000"/>
          <p14:tracePt t="64357" x="8008938" y="5715000"/>
          <p14:tracePt t="64360" x="7993063" y="5715000"/>
          <p14:tracePt t="64378" x="7978775" y="5715000"/>
          <p14:tracePt t="64407" x="7954963" y="5715000"/>
          <p14:tracePt t="64430" x="7947025" y="5715000"/>
          <p14:tracePt t="64454" x="7940675" y="5715000"/>
          <p14:tracePt t="64463" x="7932738" y="5715000"/>
          <p14:tracePt t="64479" x="7916863" y="5715000"/>
          <p14:tracePt t="64496" x="7902575" y="5715000"/>
          <p14:tracePt t="64509" x="7886700" y="5715000"/>
          <p14:tracePt t="64525" x="7878763" y="5715000"/>
          <p14:tracePt t="64540" x="7870825" y="5715000"/>
          <p14:tracePt t="64556" x="7856538" y="5707063"/>
          <p14:tracePt t="64579" x="7826375" y="5692775"/>
          <p14:tracePt t="64593" x="7802563" y="5676900"/>
          <p14:tracePt t="64609" x="7764463" y="5654675"/>
          <p14:tracePt t="64624" x="7734300" y="5630863"/>
          <p14:tracePt t="64640" x="7726363" y="5616575"/>
          <p14:tracePt t="64656" x="7712075" y="5608638"/>
          <p14:tracePt t="64679" x="7712075" y="5600700"/>
          <p14:tracePt t="64693" x="7712075" y="5592763"/>
          <p14:tracePt t="64895" x="7712075" y="5584825"/>
          <p14:tracePt t="68834" x="7712075" y="5570538"/>
          <p14:tracePt t="68842" x="7712075" y="5540375"/>
          <p14:tracePt t="68850" x="7712075" y="5502275"/>
          <p14:tracePt t="68882" x="7673975" y="5380038"/>
          <p14:tracePt t="68885" x="7666038" y="5356225"/>
          <p14:tracePt t="68913" x="7635875" y="5249863"/>
          <p14:tracePt t="68916" x="7627938" y="5211763"/>
          <p14:tracePt t="68929" x="7627938" y="5189538"/>
          <p14:tracePt t="68945" x="7620000" y="5135563"/>
          <p14:tracePt t="68960" x="7612063" y="5089525"/>
          <p14:tracePt t="68982" x="7597775" y="4983163"/>
          <p14:tracePt t="68997" x="7597775" y="4937125"/>
          <p14:tracePt t="69012" x="7581900" y="4868863"/>
          <p14:tracePt t="69029" x="7566025" y="4816475"/>
          <p14:tracePt t="69044" x="7551738" y="4770438"/>
          <p14:tracePt t="69060" x="7527925" y="4724400"/>
          <p14:tracePt t="69082" x="7521575" y="4686300"/>
          <p14:tracePt t="69098" x="7505700" y="4648200"/>
          <p14:tracePt t="69113" x="7497763" y="4625975"/>
          <p14:tracePt t="69129" x="7489825" y="4594225"/>
          <p14:tracePt t="69144" x="7483475" y="4572000"/>
          <p14:tracePt t="69160" x="7475538" y="4549775"/>
          <p14:tracePt t="69180" x="7459663" y="4511675"/>
          <p14:tracePt t="69197" x="7451725" y="4487863"/>
          <p14:tracePt t="69212" x="7437438" y="4457700"/>
          <p14:tracePt t="69228" x="7437438" y="4449763"/>
          <p14:tracePt t="69244" x="7429500" y="4427538"/>
          <p14:tracePt t="69260" x="7421563" y="4411663"/>
          <p14:tracePt t="69282" x="7413625" y="4403725"/>
          <p14:tracePt t="69298" x="7407275" y="4397375"/>
          <p14:tracePt t="69313" x="7399338" y="4389438"/>
          <p14:tracePt t="69329" x="7391400" y="4381500"/>
          <p14:tracePt t="69348" x="7391400" y="4373563"/>
          <p14:tracePt t="69360" x="7383463" y="4373563"/>
          <p14:tracePt t="69382" x="7375525" y="4359275"/>
          <p14:tracePt t="69398" x="7369175" y="4359275"/>
          <p14:tracePt t="69413" x="7369175" y="4351338"/>
          <p14:tracePt t="69447" x="7361238" y="4343400"/>
          <p14:tracePt t="69558" x="7353300" y="4343400"/>
          <p14:tracePt t="69588" x="7353300" y="4335463"/>
          <p14:tracePt t="69614" x="7345363" y="4335463"/>
          <p14:tracePt t="69637" x="7337425" y="4335463"/>
          <p14:tracePt t="69663" x="7331075" y="4335463"/>
          <p14:tracePt t="69686" x="7323138" y="4335463"/>
          <p14:tracePt t="69734" x="7315200" y="4335463"/>
          <p14:tracePt t="69741" x="7315200" y="4327525"/>
          <p14:tracePt t="69926" x="7315200" y="4335463"/>
          <p14:tracePt t="69934" x="7315200" y="4351338"/>
          <p14:tracePt t="69941" x="7315200" y="4359275"/>
          <p14:tracePt t="69949" x="7315200" y="4365625"/>
          <p14:tracePt t="69963" x="7315200" y="4381500"/>
          <p14:tracePt t="69983" x="7315200" y="4435475"/>
          <p14:tracePt t="69998" x="7307263" y="4473575"/>
          <p14:tracePt t="70015" x="7307263" y="4511675"/>
          <p14:tracePt t="70030" x="7307263" y="4549775"/>
          <p14:tracePt t="70047" x="7307263" y="4579938"/>
          <p14:tracePt t="70063" x="7307263" y="4587875"/>
          <p14:tracePt t="70084" x="7299325" y="4602163"/>
          <p14:tracePt t="70098" x="7299325" y="4610100"/>
          <p14:tracePt t="70114" x="7299325" y="4632325"/>
          <p14:tracePt t="70130" x="7292975" y="4656138"/>
          <p14:tracePt t="70146" x="7292975" y="4678363"/>
          <p14:tracePt t="70162" x="7292975" y="4708525"/>
          <p14:tracePt t="70183" x="7292975" y="4762500"/>
          <p14:tracePt t="70199" x="7292975" y="4800600"/>
          <p14:tracePt t="70215" x="7285038" y="4822825"/>
          <p14:tracePt t="70231" x="7277100" y="4884738"/>
          <p14:tracePt t="70247" x="7269163" y="4930775"/>
          <p14:tracePt t="70263" x="7269163" y="4960938"/>
          <p14:tracePt t="70283" x="7261225" y="5029200"/>
          <p14:tracePt t="70299" x="7254875" y="5075238"/>
          <p14:tracePt t="70315" x="7246938" y="5121275"/>
          <p14:tracePt t="70330" x="7246938" y="5165725"/>
          <p14:tracePt t="70347" x="7239000" y="5197475"/>
          <p14:tracePt t="70361" x="7239000" y="5219700"/>
          <p14:tracePt t="70383" x="7231063" y="5257800"/>
          <p14:tracePt t="70400" x="7223125" y="5280025"/>
          <p14:tracePt t="70416" x="7223125" y="5303838"/>
          <p14:tracePt t="70431" x="7223125" y="5311775"/>
          <p14:tracePt t="70447" x="7223125" y="5341938"/>
          <p14:tracePt t="70483" x="7208838" y="5394325"/>
          <p14:tracePt t="70514" x="7200900" y="5418138"/>
          <p14:tracePt t="70530" x="7192963" y="5432425"/>
          <p14:tracePt t="70546" x="7192963" y="5440363"/>
          <p14:tracePt t="70583" x="7192963" y="5448300"/>
          <p14:tracePt t="70615" x="7185025" y="5448300"/>
          <p14:tracePt t="78421" x="7185025" y="5440363"/>
          <p14:tracePt t="78428" x="7185025" y="5426075"/>
          <p14:tracePt t="78438" x="7192963" y="5418138"/>
          <p14:tracePt t="78453" x="7208838" y="5387975"/>
          <p14:tracePt t="78469" x="7216775" y="5364163"/>
          <p14:tracePt t="78492" x="7231063" y="5334000"/>
          <p14:tracePt t="78507" x="7239000" y="5311775"/>
          <p14:tracePt t="78522" x="7246938" y="5303838"/>
          <p14:tracePt t="78538" x="7254875" y="5295900"/>
          <p14:tracePt t="78554" x="7261225" y="5287963"/>
          <p14:tracePt t="78569" x="7269163" y="5287963"/>
          <p14:tracePt t="78695" x="7269163" y="5280025"/>
          <p14:tracePt t="78709" x="7269163" y="5273675"/>
          <p14:tracePt t="78718" x="7269163" y="5265738"/>
          <p14:tracePt t="78725" x="7277100" y="5265738"/>
          <p14:tracePt t="78738" x="7277100" y="5257800"/>
          <p14:tracePt t="78754" x="7292975" y="5241925"/>
          <p14:tracePt t="78791" x="7337425" y="5211763"/>
          <p14:tracePt t="78822" x="7383463" y="5173663"/>
          <p14:tracePt t="78839" x="7399338" y="5165725"/>
          <p14:tracePt t="78855" x="7407275" y="5165725"/>
          <p14:tracePt t="78871" x="7413625" y="5165725"/>
          <p14:tracePt t="78893" x="7421563" y="5165725"/>
          <p14:tracePt t="78909" x="7429500" y="5165725"/>
          <p14:tracePt t="78938" x="7451725" y="5165725"/>
          <p14:tracePt t="78970" x="7497763" y="5165725"/>
          <p14:tracePt t="78992" x="7527925" y="5165725"/>
          <p14:tracePt t="79023" x="7559675" y="5189538"/>
          <p14:tracePt t="79040" x="7566025" y="5197475"/>
          <p14:tracePt t="79055" x="7566025" y="5211763"/>
          <p14:tracePt t="79071" x="7566025" y="5227638"/>
          <p14:tracePt t="79093" x="7566025" y="5241925"/>
          <p14:tracePt t="79108" x="7566025" y="5257800"/>
          <p14:tracePt t="79124" x="7566025" y="5273675"/>
          <p14:tracePt t="79139" x="7566025" y="5287963"/>
          <p14:tracePt t="79155" x="7566025" y="5303838"/>
          <p14:tracePt t="79171" x="7566025" y="5311775"/>
          <p14:tracePt t="79192" x="7566025" y="5326063"/>
          <p14:tracePt t="79208" x="7566025" y="5334000"/>
          <p14:tracePt t="79224" x="7566025" y="5341938"/>
          <p14:tracePt t="79239" x="7566025" y="5349875"/>
          <p14:tracePt t="79256" x="7566025" y="5364163"/>
          <p14:tracePt t="79271" x="7566025" y="5372100"/>
          <p14:tracePt t="79293" x="7566025" y="5387975"/>
          <p14:tracePt t="79308" x="7566025" y="5402263"/>
          <p14:tracePt t="79323" x="7566025" y="5418138"/>
          <p14:tracePt t="79340" x="7566025" y="5448300"/>
          <p14:tracePt t="79355" x="7566025" y="5478463"/>
          <p14:tracePt t="79371" x="7573963" y="5502275"/>
          <p14:tracePt t="79393" x="7589838" y="5516563"/>
          <p14:tracePt t="79408" x="7597775" y="5532438"/>
          <p14:tracePt t="79424" x="7604125" y="5540375"/>
          <p14:tracePt t="79455" x="7612063" y="5546725"/>
          <p14:tracePt t="79514" x="7612063" y="5554663"/>
          <p14:tracePt t="79544" x="7620000" y="5554663"/>
          <p14:tracePt t="79553" x="7620000" y="5562600"/>
          <p14:tracePt t="79561" x="7627938" y="5562600"/>
          <p14:tracePt t="79570" x="7627938" y="5570538"/>
          <p14:tracePt t="79593" x="7635875" y="5570538"/>
          <p14:tracePt t="79625" x="7642225" y="5570538"/>
          <p14:tracePt t="79632" x="7642225" y="5578475"/>
          <p14:tracePt t="80264" x="7642225" y="5554663"/>
          <p14:tracePt t="80270" x="7642225" y="5540375"/>
          <p14:tracePt t="80280" x="7642225" y="5516563"/>
          <p14:tracePt t="80295" x="7635875" y="5470525"/>
          <p14:tracePt t="80309" x="7627938" y="5448300"/>
          <p14:tracePt t="80325" x="7612063" y="5394325"/>
          <p14:tracePt t="80340" x="7597775" y="5334000"/>
          <p14:tracePt t="80355" x="7581900" y="5273675"/>
          <p14:tracePt t="80372" x="7566025" y="5227638"/>
          <p14:tracePt t="80394" x="7527925" y="5135563"/>
          <p14:tracePt t="80409" x="7497763" y="5067300"/>
          <p14:tracePt t="80425" x="7451725" y="4937125"/>
          <p14:tracePt t="80440" x="7413625" y="4800600"/>
          <p14:tracePt t="80456" x="7375525" y="4664075"/>
          <p14:tracePt t="80472" x="7361238" y="4572000"/>
          <p14:tracePt t="80495" x="7337425" y="4479925"/>
          <p14:tracePt t="80510" x="7331075" y="4427538"/>
          <p14:tracePt t="80525" x="7323138" y="4389438"/>
          <p14:tracePt t="80541" x="7315200" y="4365625"/>
          <p14:tracePt t="80557" x="7307263" y="4359275"/>
          <p14:tracePt t="80572" x="7299325" y="4351338"/>
          <p14:tracePt t="80595" x="7285038" y="4335463"/>
          <p14:tracePt t="80610" x="7269163" y="4313238"/>
          <p14:tracePt t="80625" x="7254875" y="4259263"/>
          <p14:tracePt t="80641" x="7223125" y="4191000"/>
          <p14:tracePt t="80657" x="7185025" y="4106863"/>
          <p14:tracePt t="80695" x="7132638" y="3954463"/>
          <p14:tracePt t="80698" x="7124700" y="3924300"/>
          <p14:tracePt t="80724" x="7102475" y="3863975"/>
          <p14:tracePt t="80731" x="7094538" y="3856038"/>
          <p14:tracePt t="80742" x="7094538" y="3848100"/>
          <p14:tracePt t="80757" x="7094538" y="3840163"/>
          <p14:tracePt t="80777" x="7086600" y="3840163"/>
          <p14:tracePt t="80881" x="7086600" y="3848100"/>
          <p14:tracePt t="80888" x="7086600" y="3856038"/>
          <p14:tracePt t="80898" x="7086600" y="3863975"/>
          <p14:tracePt t="80910" x="7086600" y="3870325"/>
          <p14:tracePt t="80925" x="7086600" y="3886200"/>
          <p14:tracePt t="80940" x="7086600" y="3894138"/>
          <p14:tracePt t="80957" x="7086600" y="3902075"/>
          <p14:tracePt t="81011" x="7086600" y="3908425"/>
          <p14:tracePt t="81024" x="7086600" y="3932238"/>
          <p14:tracePt t="81033" x="7086600" y="3954463"/>
          <p14:tracePt t="81041" x="7086600" y="3992563"/>
          <p14:tracePt t="81057" x="7108825" y="4098925"/>
          <p14:tracePt t="81073" x="7124700" y="4175125"/>
          <p14:tracePt t="81097" x="7162800" y="4343400"/>
          <p14:tracePt t="81110" x="7185025" y="4419600"/>
          <p14:tracePt t="81125" x="7200900" y="4457700"/>
          <p14:tracePt t="81141" x="7208838" y="4473575"/>
          <p14:tracePt t="81156" x="7208838" y="4479925"/>
          <p14:tracePt t="81172" x="7208838" y="4487863"/>
          <p14:tracePt t="81321" x="7208838" y="4503738"/>
          <p14:tracePt t="81338" x="7208838" y="4518025"/>
          <p14:tracePt t="81347" x="7208838" y="4525963"/>
          <p14:tracePt t="81353" x="7208838" y="4533900"/>
          <p14:tracePt t="81364" x="7208838" y="4541838"/>
          <p14:tracePt t="81394" x="7208838" y="4564063"/>
          <p14:tracePt t="82172" x="7208838" y="4556125"/>
          <p14:tracePt t="82188" x="7200900" y="4549775"/>
          <p14:tracePt t="82198" x="7192963" y="4533900"/>
          <p14:tracePt t="82211" x="7185025" y="4525963"/>
          <p14:tracePt t="82227" x="7178675" y="4518025"/>
          <p14:tracePt t="82242" x="7170738" y="4503738"/>
          <p14:tracePt t="82273" x="7162800" y="4495800"/>
          <p14:tracePt t="82296" x="7154863" y="4487863"/>
          <p14:tracePt t="82311" x="7154863" y="4473575"/>
          <p14:tracePt t="82327" x="7154863" y="4465638"/>
          <p14:tracePt t="82343" x="7146925" y="4457700"/>
          <p14:tracePt t="82358" x="7146925" y="4449763"/>
          <p14:tracePt t="82405" x="7146925" y="4441825"/>
          <p14:tracePt t="82415" x="7140575" y="4441825"/>
          <p14:tracePt t="82427" x="7140575" y="4435475"/>
          <p14:tracePt t="82442" x="7124700" y="4419600"/>
          <p14:tracePt t="82457" x="7108825" y="4403725"/>
          <p14:tracePt t="82473" x="7094538" y="4381500"/>
          <p14:tracePt t="82496" x="7078663" y="4359275"/>
          <p14:tracePt t="82511" x="7070725" y="4351338"/>
          <p14:tracePt t="82527" x="7056438" y="4351338"/>
          <p14:tracePt t="82543" x="7056438" y="4343400"/>
          <p14:tracePt t="84464" x="7064375" y="4343400"/>
          <p14:tracePt t="84480" x="7070725" y="4343400"/>
          <p14:tracePt t="84488" x="7078663" y="4343400"/>
          <p14:tracePt t="84498" x="7086600" y="4343400"/>
          <p14:tracePt t="84515" x="7094538" y="4343400"/>
          <p14:tracePt t="84533" x="7102475" y="4343400"/>
          <p14:tracePt t="84547" x="7108825" y="4343400"/>
          <p14:tracePt t="84560" x="7116763" y="4343400"/>
          <p14:tracePt t="84665" x="7124700" y="4343400"/>
          <p14:tracePt t="84697" x="7132638" y="4343400"/>
          <p14:tracePt t="84714" x="7140575" y="4343400"/>
          <p14:tracePt t="84721" x="7146925" y="4343400"/>
          <p14:tracePt t="84737" x="7154863" y="4343400"/>
          <p14:tracePt t="84754" x="7162800" y="4343400"/>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5775" y="321736"/>
            <a:ext cx="6775262" cy="954107"/>
          </a:xfrm>
          <a:prstGeom prst="rect">
            <a:avLst/>
          </a:prstGeom>
          <a:noFill/>
        </p:spPr>
        <p:txBody>
          <a:bodyPr wrap="none" rtlCol="0">
            <a:spAutoFit/>
          </a:bodyPr>
          <a:lstStyle/>
          <a:p>
            <a:pPr algn="ctr"/>
            <a:r>
              <a:rPr lang="en-US" sz="2800" dirty="0" smtClean="0"/>
              <a:t>What determines whether the atmosphere is </a:t>
            </a:r>
          </a:p>
          <a:p>
            <a:pPr algn="ctr"/>
            <a:r>
              <a:rPr lang="en-US" sz="2800" dirty="0" smtClean="0"/>
              <a:t>stable, unstable or conditionally unstable?</a:t>
            </a:r>
            <a:endParaRPr lang="en-US" sz="2800" dirty="0"/>
          </a:p>
        </p:txBody>
      </p:sp>
      <p:sp>
        <p:nvSpPr>
          <p:cNvPr id="8" name="Rectangle 7"/>
          <p:cNvSpPr/>
          <p:nvPr/>
        </p:nvSpPr>
        <p:spPr>
          <a:xfrm>
            <a:off x="2485041" y="1275843"/>
            <a:ext cx="4072223" cy="523220"/>
          </a:xfrm>
          <a:prstGeom prst="rect">
            <a:avLst/>
          </a:prstGeom>
        </p:spPr>
        <p:txBody>
          <a:bodyPr wrap="none">
            <a:spAutoFit/>
          </a:bodyPr>
          <a:lstStyle/>
          <a:p>
            <a:r>
              <a:rPr lang="en-US" sz="2800" b="1" dirty="0"/>
              <a:t>Environmental Lapse Rate </a:t>
            </a:r>
            <a:endParaRPr lang="en-US" sz="2800" dirty="0"/>
          </a:p>
        </p:txBody>
      </p:sp>
      <p:grpSp>
        <p:nvGrpSpPr>
          <p:cNvPr id="12" name="Group 11"/>
          <p:cNvGrpSpPr/>
          <p:nvPr/>
        </p:nvGrpSpPr>
        <p:grpSpPr>
          <a:xfrm>
            <a:off x="2299013" y="1794928"/>
            <a:ext cx="4258251" cy="4831079"/>
            <a:chOff x="2299013" y="1794928"/>
            <a:chExt cx="4258251" cy="4831079"/>
          </a:xfrm>
        </p:grpSpPr>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299013" y="1794928"/>
              <a:ext cx="4258251" cy="4831079"/>
            </a:xfrm>
            <a:prstGeom prst="rect">
              <a:avLst/>
            </a:prstGeom>
          </p:spPr>
        </p:pic>
        <p:sp>
          <p:nvSpPr>
            <p:cNvPr id="4" name="TextBox 3"/>
            <p:cNvSpPr txBox="1"/>
            <p:nvPr/>
          </p:nvSpPr>
          <p:spPr>
            <a:xfrm>
              <a:off x="2794380" y="2662532"/>
              <a:ext cx="666849" cy="184666"/>
            </a:xfrm>
            <a:prstGeom prst="rect">
              <a:avLst/>
            </a:prstGeom>
            <a:noFill/>
            <a:scene3d>
              <a:camera prst="orthographicFront">
                <a:rot lat="0" lon="0" rev="18540000"/>
              </a:camera>
              <a:lightRig rig="threePt" dir="t"/>
            </a:scene3d>
          </p:spPr>
          <p:txBody>
            <a:bodyPr wrap="none" lIns="0" tIns="0" rIns="0" bIns="0" rtlCol="0">
              <a:spAutoFit/>
            </a:bodyPr>
            <a:lstStyle/>
            <a:p>
              <a:r>
                <a:rPr lang="en-US" sz="1200" b="1" dirty="0" smtClean="0">
                  <a:solidFill>
                    <a:srgbClr val="FF0000"/>
                  </a:solidFill>
                </a:rPr>
                <a:t>10°C km</a:t>
              </a:r>
              <a:r>
                <a:rPr lang="en-US" sz="1200" b="1" baseline="30000" dirty="0" smtClean="0">
                  <a:solidFill>
                    <a:srgbClr val="FF0000"/>
                  </a:solidFill>
                </a:rPr>
                <a:t>-1</a:t>
              </a:r>
              <a:endParaRPr lang="en-US" sz="1200" b="1" baseline="30000" dirty="0">
                <a:solidFill>
                  <a:srgbClr val="FF0000"/>
                </a:solidFill>
              </a:endParaRPr>
            </a:p>
          </p:txBody>
        </p:sp>
        <p:sp>
          <p:nvSpPr>
            <p:cNvPr id="5" name="TextBox 4"/>
            <p:cNvSpPr txBox="1"/>
            <p:nvPr/>
          </p:nvSpPr>
          <p:spPr>
            <a:xfrm>
              <a:off x="4279966" y="2285997"/>
              <a:ext cx="589905" cy="184666"/>
            </a:xfrm>
            <a:prstGeom prst="rect">
              <a:avLst/>
            </a:prstGeom>
            <a:noFill/>
            <a:scene3d>
              <a:camera prst="orthographicFront">
                <a:rot lat="0" lon="0" rev="17460000"/>
              </a:camera>
              <a:lightRig rig="threePt" dir="t"/>
            </a:scene3d>
          </p:spPr>
          <p:txBody>
            <a:bodyPr wrap="none" lIns="0" tIns="0" rIns="0" bIns="0" rtlCol="0">
              <a:spAutoFit/>
            </a:bodyPr>
            <a:lstStyle/>
            <a:p>
              <a:r>
                <a:rPr lang="en-US" sz="1200" b="1" dirty="0" smtClean="0">
                  <a:solidFill>
                    <a:srgbClr val="0000FF"/>
                  </a:solidFill>
                </a:rPr>
                <a:t>6°C km</a:t>
              </a:r>
              <a:r>
                <a:rPr lang="en-US" sz="1200" b="1" baseline="30000" dirty="0" smtClean="0">
                  <a:solidFill>
                    <a:srgbClr val="0000FF"/>
                  </a:solidFill>
                </a:rPr>
                <a:t>-1</a:t>
              </a:r>
              <a:endParaRPr lang="en-US" sz="1200" b="1" baseline="30000" dirty="0">
                <a:solidFill>
                  <a:srgbClr val="0000FF"/>
                </a:solidFill>
              </a:endParaRPr>
            </a:p>
          </p:txBody>
        </p:sp>
        <p:sp>
          <p:nvSpPr>
            <p:cNvPr id="10" name="TextBox 9"/>
            <p:cNvSpPr txBox="1"/>
            <p:nvPr/>
          </p:nvSpPr>
          <p:spPr>
            <a:xfrm>
              <a:off x="3001850" y="5980497"/>
              <a:ext cx="1425840" cy="276999"/>
            </a:xfrm>
            <a:prstGeom prst="rect">
              <a:avLst/>
            </a:prstGeom>
            <a:noFill/>
          </p:spPr>
          <p:txBody>
            <a:bodyPr wrap="none" rtlCol="0">
              <a:spAutoFit/>
            </a:bodyPr>
            <a:lstStyle/>
            <a:p>
              <a:pPr algn="ctr"/>
              <a:r>
                <a:rPr lang="en-US" sz="1200" b="1" dirty="0" smtClean="0"/>
                <a:t>Ahrens, Met. Today</a:t>
              </a:r>
              <a:endParaRPr lang="en-US" sz="1200" b="1" dirty="0"/>
            </a:p>
          </p:txBody>
        </p:sp>
      </p:grpSp>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661198995"/>
      </p:ext>
    </p:extLst>
  </p:cSld>
  <p:clrMapOvr>
    <a:masterClrMapping/>
  </p:clrMapOvr>
  <mc:AlternateContent xmlns:mc="http://schemas.openxmlformats.org/markup-compatibility/2006" xmlns:p14="http://schemas.microsoft.com/office/powerpoint/2010/main">
    <mc:Choice Requires="p14">
      <p:transition spd="slow" p14:dur="2000" advTm="73262"/>
    </mc:Choice>
    <mc:Fallback xmlns="">
      <p:transition spd="slow" advTm="73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AirRisingUpandOveraMountain.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2209800"/>
            <a:ext cx="9144000" cy="3978275"/>
          </a:xfrm>
          <a:prstGeom prst="rect">
            <a:avLst/>
          </a:prstGeom>
        </p:spPr>
      </p:pic>
      <p:sp>
        <p:nvSpPr>
          <p:cNvPr id="171011" name="Rectangle 3"/>
          <p:cNvSpPr>
            <a:spLocks noGrp="1" noChangeArrowheads="1"/>
          </p:cNvSpPr>
          <p:nvPr>
            <p:ph type="title"/>
          </p:nvPr>
        </p:nvSpPr>
        <p:spPr>
          <a:xfrm>
            <a:off x="685800" y="-152400"/>
            <a:ext cx="7772400" cy="1143000"/>
          </a:xfrm>
        </p:spPr>
        <p:txBody>
          <a:bodyPr>
            <a:normAutofit/>
          </a:bodyPr>
          <a:lstStyle/>
          <a:p>
            <a:pPr>
              <a:defRPr/>
            </a:pPr>
            <a:r>
              <a:rPr lang="en-US" sz="3600" b="1" dirty="0">
                <a:solidFill>
                  <a:schemeClr val="tx1"/>
                </a:solidFill>
                <a:effectLst>
                  <a:outerShdw blurRad="38100" dist="38100" dir="2700000" algn="tl">
                    <a:srgbClr val="FFFFFF"/>
                  </a:outerShdw>
                </a:effectLst>
                <a:latin typeface="Times New Roman" charset="0"/>
              </a:rPr>
              <a:t>Moist Flow over </a:t>
            </a:r>
            <a:r>
              <a:rPr lang="en-US" sz="3600" b="1" dirty="0" smtClean="0">
                <a:solidFill>
                  <a:schemeClr val="tx1"/>
                </a:solidFill>
                <a:effectLst>
                  <a:outerShdw blurRad="38100" dist="38100" dir="2700000" algn="tl">
                    <a:srgbClr val="FFFFFF"/>
                  </a:outerShdw>
                </a:effectLst>
                <a:latin typeface="Times New Roman" charset="0"/>
              </a:rPr>
              <a:t>Mountain Range</a:t>
            </a:r>
            <a:endParaRPr lang="en-US" sz="3600" dirty="0">
              <a:solidFill>
                <a:schemeClr val="tx1"/>
              </a:solidFill>
              <a:effectLst>
                <a:outerShdw blurRad="38100" dist="38100" dir="2700000" algn="tl">
                  <a:srgbClr val="FFFFFF"/>
                </a:outerShdw>
              </a:effectLst>
              <a:latin typeface="Times New Roman" charset="0"/>
            </a:endParaRPr>
          </a:p>
        </p:txBody>
      </p:sp>
      <p:sp>
        <p:nvSpPr>
          <p:cNvPr id="92163" name="TextBox 4"/>
          <p:cNvSpPr txBox="1">
            <a:spLocks noChangeArrowheads="1"/>
          </p:cNvSpPr>
          <p:nvPr/>
        </p:nvSpPr>
        <p:spPr bwMode="auto">
          <a:xfrm>
            <a:off x="0" y="1600200"/>
            <a:ext cx="5181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fontAlgn="auto" hangingPunct="1">
              <a:spcBef>
                <a:spcPts val="0"/>
              </a:spcBef>
              <a:spcAft>
                <a:spcPts val="0"/>
              </a:spcAft>
            </a:pPr>
            <a:r>
              <a:rPr lang="en-US" sz="1600" dirty="0">
                <a:solidFill>
                  <a:srgbClr val="000000"/>
                </a:solidFill>
                <a:latin typeface="Times New Roman" charset="0"/>
              </a:rPr>
              <a:t>Balloon measures ELR (environmental lapse rate</a:t>
            </a:r>
            <a:r>
              <a:rPr lang="en-US" sz="1600" dirty="0" smtClean="0">
                <a:solidFill>
                  <a:srgbClr val="000000"/>
                </a:solidFill>
                <a:latin typeface="Times New Roman" charset="0"/>
              </a:rPr>
              <a:t>)</a:t>
            </a:r>
          </a:p>
          <a:p>
            <a:pPr defTabSz="457200" eaLnBrk="1" fontAlgn="auto" hangingPunct="1">
              <a:spcBef>
                <a:spcPts val="0"/>
              </a:spcBef>
              <a:spcAft>
                <a:spcPts val="0"/>
              </a:spcAft>
            </a:pPr>
            <a:r>
              <a:rPr lang="en-US" sz="1600" dirty="0" smtClean="0">
                <a:solidFill>
                  <a:srgbClr val="000000"/>
                </a:solidFill>
                <a:latin typeface="Times New Roman" charset="0"/>
              </a:rPr>
              <a:t>Note parcel is always colder than environmental temperature</a:t>
            </a:r>
            <a:endParaRPr lang="en-US" sz="1600" dirty="0">
              <a:solidFill>
                <a:srgbClr val="000000"/>
              </a:solidFill>
              <a:latin typeface="Times New Roman" charset="0"/>
            </a:endParaRPr>
          </a:p>
        </p:txBody>
      </p:sp>
      <p:sp>
        <p:nvSpPr>
          <p:cNvPr id="92166" name="TextBox 24"/>
          <p:cNvSpPr txBox="1">
            <a:spLocks noChangeArrowheads="1"/>
          </p:cNvSpPr>
          <p:nvPr/>
        </p:nvSpPr>
        <p:spPr bwMode="auto">
          <a:xfrm>
            <a:off x="3733800" y="838200"/>
            <a:ext cx="52578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457200" eaLnBrk="1" fontAlgn="auto" hangingPunct="1">
              <a:spcBef>
                <a:spcPts val="0"/>
              </a:spcBef>
              <a:spcAft>
                <a:spcPts val="0"/>
              </a:spcAft>
            </a:pPr>
            <a:r>
              <a:rPr lang="en-US" b="1" dirty="0">
                <a:solidFill>
                  <a:srgbClr val="000000"/>
                </a:solidFill>
                <a:latin typeface="Times New Roman" charset="0"/>
                <a:hlinkClick r:id="rId8"/>
              </a:rPr>
              <a:t>Ahrens: Rain </a:t>
            </a:r>
            <a:r>
              <a:rPr lang="en-US" b="1" dirty="0" smtClean="0">
                <a:solidFill>
                  <a:srgbClr val="000000"/>
                </a:solidFill>
                <a:latin typeface="Times New Roman" charset="0"/>
                <a:hlinkClick r:id="rId8"/>
              </a:rPr>
              <a:t>Shadow Movie Link</a:t>
            </a:r>
            <a:endParaRPr lang="en-US" b="1" dirty="0">
              <a:solidFill>
                <a:srgbClr val="000000"/>
              </a:solidFill>
              <a:latin typeface="Times New Roman" charset="0"/>
            </a:endParaRPr>
          </a:p>
        </p:txBody>
      </p:sp>
      <p:sp>
        <p:nvSpPr>
          <p:cNvPr id="92164" name="TextBox 5"/>
          <p:cNvSpPr txBox="1">
            <a:spLocks noChangeArrowheads="1"/>
          </p:cNvSpPr>
          <p:nvPr/>
        </p:nvSpPr>
        <p:spPr bwMode="auto">
          <a:xfrm>
            <a:off x="5334001" y="1583264"/>
            <a:ext cx="3725333"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fontAlgn="auto" hangingPunct="1">
              <a:spcBef>
                <a:spcPts val="0"/>
              </a:spcBef>
              <a:spcAft>
                <a:spcPts val="0"/>
              </a:spcAft>
            </a:pPr>
            <a:r>
              <a:rPr lang="en-US" sz="1600" dirty="0" smtClean="0">
                <a:solidFill>
                  <a:prstClr val="black"/>
                </a:solidFill>
                <a:latin typeface="Times New Roman" charset="0"/>
              </a:rPr>
              <a:t>Presence of a conditionally </a:t>
            </a:r>
            <a:r>
              <a:rPr lang="en-US" sz="1600" dirty="0">
                <a:solidFill>
                  <a:prstClr val="black"/>
                </a:solidFill>
                <a:latin typeface="Times New Roman" charset="0"/>
              </a:rPr>
              <a:t>unstable lapse </a:t>
            </a:r>
            <a:r>
              <a:rPr lang="en-US" sz="1600" dirty="0" smtClean="0">
                <a:solidFill>
                  <a:prstClr val="black"/>
                </a:solidFill>
                <a:latin typeface="Times New Roman" charset="0"/>
              </a:rPr>
              <a:t>rate does not guarantee convection. </a:t>
            </a:r>
            <a:endParaRPr lang="en-US" sz="1600" dirty="0">
              <a:solidFill>
                <a:prstClr val="black"/>
              </a:solidFill>
              <a:latin typeface="Times New Roman" charset="0"/>
            </a:endParaRPr>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793243424"/>
      </p:ext>
    </p:extLst>
  </p:cSld>
  <p:clrMapOvr>
    <a:masterClrMapping/>
  </p:clrMapOvr>
  <p:transition spd="slow" advTm="1827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audio isNarration="1">
              <p:cMediaNode vol="80000" showWhenStopped="0">
                <p:cTn id="13"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71406" objId="9"/>
        <p14:stopEvt time="131579" objId="9"/>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5858" y="534461"/>
            <a:ext cx="8229600" cy="639763"/>
          </a:xfrm>
        </p:spPr>
        <p:txBody>
          <a:bodyPr/>
          <a:lstStyle/>
          <a:p>
            <a:pPr eaLnBrk="1" hangingPunct="1">
              <a:defRPr/>
            </a:pPr>
            <a:r>
              <a:rPr lang="en-US" sz="3200" b="1" dirty="0">
                <a:latin typeface="Arial" charset="0"/>
                <a:cs typeface="+mj-cs"/>
              </a:rPr>
              <a:t>Summary of </a:t>
            </a:r>
            <a:r>
              <a:rPr lang="en-US" sz="3200" b="1" dirty="0" smtClean="0">
                <a:latin typeface="Arial" charset="0"/>
                <a:cs typeface="+mj-cs"/>
              </a:rPr>
              <a:t>Major Lecture Points</a:t>
            </a:r>
            <a:endParaRPr lang="en-US" sz="3200" b="1" dirty="0">
              <a:latin typeface="Arial" charset="0"/>
              <a:cs typeface="+mj-cs"/>
            </a:endParaRPr>
          </a:p>
        </p:txBody>
      </p:sp>
      <p:sp>
        <p:nvSpPr>
          <p:cNvPr id="34819" name="Text Box 4"/>
          <p:cNvSpPr txBox="1">
            <a:spLocks noChangeArrowheads="1"/>
          </p:cNvSpPr>
          <p:nvPr/>
        </p:nvSpPr>
        <p:spPr bwMode="auto">
          <a:xfrm>
            <a:off x="812799" y="1667934"/>
            <a:ext cx="7632701" cy="40934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342900" indent="-3429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dirty="0" smtClean="0">
                <a:solidFill>
                  <a:prstClr val="black"/>
                </a:solidFill>
                <a:cs typeface="Arial" charset="0"/>
              </a:rPr>
              <a:t>Stability refers to the tendency of an object to return to its original position when disturbed.  In the atmosphere this is related to the buoyancy.  </a:t>
            </a:r>
          </a:p>
          <a:p>
            <a:pPr eaLnBrk="1" hangingPunct="1">
              <a:buFontTx/>
              <a:buChar char="•"/>
              <a:defRPr/>
            </a:pPr>
            <a:endParaRPr lang="en-US" sz="2000" b="1" dirty="0" smtClean="0">
              <a:solidFill>
                <a:prstClr val="black"/>
              </a:solidFill>
              <a:cs typeface="Arial" charset="0"/>
            </a:endParaRPr>
          </a:p>
          <a:p>
            <a:pPr eaLnBrk="1" hangingPunct="1">
              <a:buFontTx/>
              <a:buChar char="•"/>
              <a:defRPr/>
            </a:pPr>
            <a:r>
              <a:rPr lang="en-US" sz="2000" b="1" dirty="0" smtClean="0">
                <a:solidFill>
                  <a:prstClr val="black"/>
                </a:solidFill>
                <a:cs typeface="Arial" charset="0"/>
              </a:rPr>
              <a:t>Absolutely stable: Air resists upward motion.  Results in flat, spread out clouds.</a:t>
            </a:r>
          </a:p>
          <a:p>
            <a:pPr eaLnBrk="1" hangingPunct="1">
              <a:buFontTx/>
              <a:buChar char="•"/>
              <a:defRPr/>
            </a:pPr>
            <a:endParaRPr lang="en-US" sz="2000" b="1" dirty="0" smtClean="0">
              <a:solidFill>
                <a:prstClr val="black"/>
              </a:solidFill>
              <a:cs typeface="Arial" charset="0"/>
            </a:endParaRPr>
          </a:p>
          <a:p>
            <a:pPr eaLnBrk="1" hangingPunct="1">
              <a:buFontTx/>
              <a:buChar char="•"/>
              <a:defRPr/>
            </a:pPr>
            <a:r>
              <a:rPr lang="en-US" sz="2000" b="1" dirty="0" smtClean="0">
                <a:solidFill>
                  <a:prstClr val="black"/>
                </a:solidFill>
                <a:cs typeface="Arial" charset="0"/>
              </a:rPr>
              <a:t>Absolutely unstable: Air does not resist upward motion. Rare in the atmosphere.</a:t>
            </a:r>
          </a:p>
          <a:p>
            <a:pPr eaLnBrk="1" hangingPunct="1">
              <a:buFontTx/>
              <a:buChar char="•"/>
              <a:defRPr/>
            </a:pPr>
            <a:endParaRPr lang="en-US" sz="2000" b="1" dirty="0" smtClean="0">
              <a:solidFill>
                <a:prstClr val="black"/>
              </a:solidFill>
              <a:cs typeface="Arial" charset="0"/>
            </a:endParaRPr>
          </a:p>
          <a:p>
            <a:pPr eaLnBrk="1" hangingPunct="1">
              <a:buFontTx/>
              <a:buChar char="•"/>
              <a:defRPr/>
            </a:pPr>
            <a:r>
              <a:rPr lang="en-US" sz="2000" b="1" dirty="0" smtClean="0">
                <a:solidFill>
                  <a:prstClr val="black"/>
                </a:solidFill>
                <a:cs typeface="Arial" charset="0"/>
              </a:rPr>
              <a:t>Conditionally unstable: Air does not resist upward motion if a parcel is sufficiently lifted and condensation is occurring.     Results in vertically developed clouds. </a:t>
            </a:r>
          </a:p>
        </p:txBody>
      </p:sp>
      <p:sp>
        <p:nvSpPr>
          <p:cNvPr id="34820" name="Text Box 5"/>
          <p:cNvSpPr txBox="1">
            <a:spLocks noChangeArrowheads="1"/>
          </p:cNvSpPr>
          <p:nvPr/>
        </p:nvSpPr>
        <p:spPr bwMode="auto">
          <a:xfrm>
            <a:off x="8535458" y="28048"/>
            <a:ext cx="1841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endParaRPr lang="en-US" smtClean="0">
              <a:solidFill>
                <a:prstClr val="black"/>
              </a:solidFill>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161249227"/>
      </p:ext>
    </p:extLst>
  </p:cSld>
  <p:clrMapOvr>
    <a:masterClrMapping/>
  </p:clrMapOvr>
  <mc:AlternateContent xmlns:mc="http://schemas.openxmlformats.org/markup-compatibility/2006" xmlns:p14="http://schemas.microsoft.com/office/powerpoint/2010/main">
    <mc:Choice Requires="p14">
      <p:transition spd="slow" p14:dur="2000" advTm="62029"/>
    </mc:Choice>
    <mc:Fallback xmlns="">
      <p:transition spd="slow" advTm="620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5858" y="534461"/>
            <a:ext cx="8229600" cy="639763"/>
          </a:xfrm>
        </p:spPr>
        <p:txBody>
          <a:bodyPr/>
          <a:lstStyle/>
          <a:p>
            <a:pPr eaLnBrk="1" hangingPunct="1">
              <a:defRPr/>
            </a:pPr>
            <a:r>
              <a:rPr lang="en-US" sz="3200" b="1" dirty="0">
                <a:latin typeface="Arial" charset="0"/>
                <a:cs typeface="+mj-cs"/>
              </a:rPr>
              <a:t>Summary of </a:t>
            </a:r>
            <a:r>
              <a:rPr lang="en-US" sz="3200" b="1" dirty="0" smtClean="0">
                <a:latin typeface="Arial" charset="0"/>
                <a:cs typeface="+mj-cs"/>
              </a:rPr>
              <a:t>Major Lecture Points</a:t>
            </a:r>
            <a:endParaRPr lang="en-US" sz="3200" b="1" dirty="0">
              <a:latin typeface="Arial" charset="0"/>
              <a:cs typeface="+mj-cs"/>
            </a:endParaRPr>
          </a:p>
        </p:txBody>
      </p:sp>
      <p:sp>
        <p:nvSpPr>
          <p:cNvPr id="34819" name="Text Box 4"/>
          <p:cNvSpPr txBox="1">
            <a:spLocks noChangeArrowheads="1"/>
          </p:cNvSpPr>
          <p:nvPr/>
        </p:nvSpPr>
        <p:spPr bwMode="auto">
          <a:xfrm>
            <a:off x="825499" y="1667934"/>
            <a:ext cx="7556501" cy="3477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342900" indent="-3429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dirty="0" smtClean="0">
                <a:solidFill>
                  <a:prstClr val="black"/>
                </a:solidFill>
                <a:cs typeface="Arial" charset="0"/>
              </a:rPr>
              <a:t>Convective clouds are caused by warm air rising which condenses.  </a:t>
            </a:r>
          </a:p>
          <a:p>
            <a:pPr eaLnBrk="1" hangingPunct="1">
              <a:defRPr/>
            </a:pPr>
            <a:endParaRPr lang="en-US" sz="2000" b="1" dirty="0" smtClean="0">
              <a:solidFill>
                <a:prstClr val="black"/>
              </a:solidFill>
              <a:cs typeface="Arial" charset="0"/>
            </a:endParaRPr>
          </a:p>
          <a:p>
            <a:pPr eaLnBrk="1" hangingPunct="1">
              <a:defRPr/>
            </a:pPr>
            <a:r>
              <a:rPr lang="en-US" sz="2000" b="1" dirty="0" smtClean="0">
                <a:solidFill>
                  <a:prstClr val="black"/>
                </a:solidFill>
                <a:cs typeface="Arial" charset="0"/>
              </a:rPr>
              <a:t>The severity of the updraft and how high the cumuliform cloud extends depends on the temperature difference between the environment and the warmer rising parcel and on the depth of the conditional instability.</a:t>
            </a:r>
          </a:p>
          <a:p>
            <a:pPr eaLnBrk="1" hangingPunct="1">
              <a:defRPr/>
            </a:pPr>
            <a:endParaRPr lang="en-US" sz="2000" b="1" dirty="0">
              <a:solidFill>
                <a:prstClr val="black"/>
              </a:solidFill>
              <a:cs typeface="Arial" charset="0"/>
            </a:endParaRPr>
          </a:p>
          <a:p>
            <a:pPr eaLnBrk="1" hangingPunct="1">
              <a:defRPr/>
            </a:pPr>
            <a:r>
              <a:rPr lang="en-US" sz="2000" b="1" dirty="0" smtClean="0">
                <a:solidFill>
                  <a:prstClr val="black"/>
                </a:solidFill>
                <a:cs typeface="Arial" charset="0"/>
              </a:rPr>
              <a:t>Even the presence of a conditionally unstable lapse rate and a saturated parcel does not guarantee that cumuliform clouds will form.</a:t>
            </a:r>
          </a:p>
        </p:txBody>
      </p:sp>
      <p:sp>
        <p:nvSpPr>
          <p:cNvPr id="34820" name="Text Box 5"/>
          <p:cNvSpPr txBox="1">
            <a:spLocks noChangeArrowheads="1"/>
          </p:cNvSpPr>
          <p:nvPr/>
        </p:nvSpPr>
        <p:spPr bwMode="auto">
          <a:xfrm>
            <a:off x="8535458" y="28048"/>
            <a:ext cx="1841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endParaRPr lang="en-US" smtClean="0">
              <a:solidFill>
                <a:prstClr val="black"/>
              </a:solidFill>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08910307"/>
      </p:ext>
    </p:extLst>
  </p:cSld>
  <p:clrMapOvr>
    <a:masterClrMapping/>
  </p:clrMapOvr>
  <mc:AlternateContent xmlns:mc="http://schemas.openxmlformats.org/markup-compatibility/2006" xmlns:p14="http://schemas.microsoft.com/office/powerpoint/2010/main">
    <mc:Choice Requires="p14">
      <p:transition spd="slow" p14:dur="2000" advTm="46939"/>
    </mc:Choice>
    <mc:Fallback xmlns="">
      <p:transition spd="slow" advTm="469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HOTO" val="TRUE"/>
  <p:tag name="FILENAME" val="C:\WINDOWS\Desktop\Ahrens Art\chapter4\0415.jpg"/>
</p:tagLst>
</file>

<file path=ppt/tags/tag2.xml><?xml version="1.0" encoding="utf-8"?>
<p:tagLst xmlns:a="http://schemas.openxmlformats.org/drawingml/2006/main" xmlns:r="http://schemas.openxmlformats.org/officeDocument/2006/relationships" xmlns:p="http://schemas.openxmlformats.org/presentationml/2006/main">
  <p:tag name="TIMING" val="|6.5|2.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4228</TotalTime>
  <Words>902</Words>
  <Application>Microsoft Office PowerPoint</Application>
  <PresentationFormat>On-screen Show (4:3)</PresentationFormat>
  <Paragraphs>141</Paragraphs>
  <Slides>16</Slides>
  <Notes>13</Notes>
  <HiddenSlides>2</HiddenSlides>
  <MMClips>19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ＭＳ Ｐゴシック</vt:lpstr>
      <vt:lpstr>Arial</vt:lpstr>
      <vt:lpstr>Calibri</vt:lpstr>
      <vt:lpstr>Times New Roman</vt:lpstr>
      <vt:lpstr>Office Theme</vt:lpstr>
      <vt:lpstr>ATMO 170A1 Online  Vertical Stability  and Convection H&amp;P§6.9</vt:lpstr>
      <vt:lpstr>Stability and Buoyancy</vt:lpstr>
      <vt:lpstr>Absolutely Stable</vt:lpstr>
      <vt:lpstr>Clouds in a Stable Environment</vt:lpstr>
      <vt:lpstr>PowerPoint Presentation</vt:lpstr>
      <vt:lpstr>Absolutely Unstable</vt:lpstr>
      <vt:lpstr>Where Can Absolutely Unstable Lapse Rates Exist?</vt:lpstr>
      <vt:lpstr>Conditionally Unstable</vt:lpstr>
      <vt:lpstr>On your own time…</vt:lpstr>
      <vt:lpstr>Clouds in a Conditionally Unstable Environment</vt:lpstr>
      <vt:lpstr>Causes of Instability in the Atmosphere</vt:lpstr>
      <vt:lpstr>The severity of convection depends upon how much warmer the air parcel is than the environmental air and how deep the layer of conditional instability is (plus other factors TBA)</vt:lpstr>
      <vt:lpstr>PowerPoint Presentation</vt:lpstr>
      <vt:lpstr>Moist Flow over Mountain Range</vt:lpstr>
      <vt:lpstr>Summary of Major Lecture Points</vt:lpstr>
      <vt:lpstr>Summary of Major Lecture Points</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ATMO 170A1 Online  Atmospheric Stability</dc:title>
  <dc:creator>Steven Mullen</dc:creator>
  <cp:lastModifiedBy>Steven L Mullen</cp:lastModifiedBy>
  <cp:revision>31</cp:revision>
  <dcterms:created xsi:type="dcterms:W3CDTF">2017-10-12T00:03:32Z</dcterms:created>
  <dcterms:modified xsi:type="dcterms:W3CDTF">2019-03-13T21:02:54Z</dcterms:modified>
</cp:coreProperties>
</file>