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m4a" ContentType="audi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embeddings/oleObject1.bin" ContentType="application/vnd.openxmlformats-officedocument.oleObject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embeddings/oleObject2.bin" ContentType="application/vnd.openxmlformats-officedocument.oleObject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2" r:id="rId2"/>
  </p:sldMasterIdLst>
  <p:notesMasterIdLst>
    <p:notesMasterId r:id="rId28"/>
  </p:notesMasterIdLst>
  <p:handoutMasterIdLst>
    <p:handoutMasterId r:id="rId29"/>
  </p:handoutMasterIdLst>
  <p:sldIdLst>
    <p:sldId id="564" r:id="rId3"/>
    <p:sldId id="515" r:id="rId4"/>
    <p:sldId id="548" r:id="rId5"/>
    <p:sldId id="517" r:id="rId6"/>
    <p:sldId id="565" r:id="rId7"/>
    <p:sldId id="519" r:id="rId8"/>
    <p:sldId id="568" r:id="rId9"/>
    <p:sldId id="562" r:id="rId10"/>
    <p:sldId id="560" r:id="rId11"/>
    <p:sldId id="523" r:id="rId12"/>
    <p:sldId id="561" r:id="rId13"/>
    <p:sldId id="549" r:id="rId14"/>
    <p:sldId id="527" r:id="rId15"/>
    <p:sldId id="567" r:id="rId16"/>
    <p:sldId id="528" r:id="rId17"/>
    <p:sldId id="529" r:id="rId18"/>
    <p:sldId id="530" r:id="rId19"/>
    <p:sldId id="536" r:id="rId20"/>
    <p:sldId id="537" r:id="rId21"/>
    <p:sldId id="550" r:id="rId22"/>
    <p:sldId id="551" r:id="rId23"/>
    <p:sldId id="552" r:id="rId24"/>
    <p:sldId id="571" r:id="rId25"/>
    <p:sldId id="555" r:id="rId26"/>
    <p:sldId id="570" r:id="rId2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CECE9"/>
    <a:srgbClr val="E4F7FA"/>
    <a:srgbClr val="CDCDCD"/>
    <a:srgbClr val="CEFEFE"/>
    <a:srgbClr val="00FF00"/>
    <a:srgbClr val="C90000"/>
    <a:srgbClr val="FF0000"/>
    <a:srgbClr val="66FF66"/>
    <a:srgbClr val="66FF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3372" autoAdjust="0"/>
    <p:restoredTop sz="96185" autoAdjust="0"/>
  </p:normalViewPr>
  <p:slideViewPr>
    <p:cSldViewPr>
      <p:cViewPr varScale="1">
        <p:scale>
          <a:sx n="99" d="100"/>
          <a:sy n="99" d="100"/>
        </p:scale>
        <p:origin x="-109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23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notesMaster" Target="notesMasters/notesMaster1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7BB20CF-75A5-F94A-8D28-7BD998025CFE}" type="datetime1">
              <a:rPr lang="en-US"/>
              <a:pPr/>
              <a:t>3/14/19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73FE11F-E232-F249-9B4A-DF267F5FB18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8415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80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80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77A5FD9-9B85-5846-AE88-09B2CDC7410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3211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pitchFamily="-109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pitchFamily="-109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pitchFamily="-109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0B389DDD-C29E-EB4D-AB7F-4C75C8843EE4}" type="slidenum">
              <a:rPr lang="en-US" sz="1200">
                <a:solidFill>
                  <a:srgbClr val="000000"/>
                </a:solidFill>
              </a:rPr>
              <a:pPr/>
              <a:t>1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1440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102DBC32-3400-274D-AEEF-DF565E90BFC1}" type="slidenum">
              <a:rPr lang="en-US" sz="1200">
                <a:solidFill>
                  <a:srgbClr val="000000"/>
                </a:solidFill>
              </a:rPr>
              <a:pPr/>
              <a:t>2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1315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DDD9F45-5320-D043-B310-0DB38C8E9E02}" type="slidenum">
              <a:rPr lang="en-US" sz="1200"/>
              <a:pPr/>
              <a:t>3</a:t>
            </a:fld>
            <a:endParaRPr lang="en-US" sz="120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66720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1630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1177E2D9-0E6D-5C4E-9995-243AF41B4437}" type="slidenum">
              <a:rPr lang="en-US" sz="1200">
                <a:solidFill>
                  <a:srgbClr val="000000"/>
                </a:solidFill>
              </a:rPr>
              <a:pPr/>
              <a:t>5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3910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E01A3D0-52A3-6F4B-9047-BC4AF34F2C16}" type="slidenum">
              <a:rPr lang="en-US" sz="1200">
                <a:solidFill>
                  <a:srgbClr val="000000"/>
                </a:solidFill>
              </a:rPr>
              <a:pPr/>
              <a:t>6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60795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E01A3D0-52A3-6F4B-9047-BC4AF34F2C16}" type="slidenum">
              <a:rPr lang="en-US" sz="1200">
                <a:solidFill>
                  <a:srgbClr val="000000"/>
                </a:solidFill>
              </a:rPr>
              <a:pPr/>
              <a:t>7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8717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A9EA45E3-8EE0-E746-B698-5D340C6CBA9D}" type="slidenum">
              <a:rPr lang="en-US" sz="1200"/>
              <a:pPr/>
              <a:t>8</a:t>
            </a:fld>
            <a:endParaRPr lang="en-US" sz="120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3700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35574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D26A97EC-49C1-E74B-B810-25EF21192656}" type="slidenum">
              <a:rPr lang="en-US" sz="1200">
                <a:solidFill>
                  <a:srgbClr val="000000"/>
                </a:solidFill>
              </a:rPr>
              <a:pPr/>
              <a:t>10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2470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28978E9E-945F-5B4D-9055-8C3B74269A03}" type="slidenum">
              <a:rPr lang="en-US" sz="1200"/>
              <a:pPr/>
              <a:t>11</a:t>
            </a:fld>
            <a:endParaRPr lang="en-US" sz="1200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61736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1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04646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24B83AB1-6AC3-6F4F-8ADA-6E39DFFE870A}" type="slidenum">
              <a:rPr lang="en-US" sz="1200">
                <a:solidFill>
                  <a:srgbClr val="000000"/>
                </a:solidFill>
              </a:rPr>
              <a:pPr/>
              <a:t>15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1974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42E4FABE-A10B-6546-9C95-2C7911C62274}" type="slidenum">
              <a:rPr lang="en-US" sz="1200">
                <a:solidFill>
                  <a:srgbClr val="000000"/>
                </a:solidFill>
              </a:rPr>
              <a:pPr/>
              <a:t>16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336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88089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8194D3D6-EC7E-EC40-9765-63B91E2C90D3}" type="slidenum">
              <a:rPr lang="en-US" sz="1200">
                <a:solidFill>
                  <a:srgbClr val="000000"/>
                </a:solidFill>
              </a:rPr>
              <a:pPr/>
              <a:t>19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49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5EFE3E1-780C-B44D-9D80-7583B04516F9}" type="slidenum">
              <a:rPr lang="en-US" sz="1200"/>
              <a:pPr/>
              <a:t>20</a:t>
            </a:fld>
            <a:endParaRPr lang="en-US" sz="1200"/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138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2EA75E8F-26F5-D74F-BE40-5D4B956D7C57}" type="slidenum">
              <a:rPr lang="en-US" sz="1200">
                <a:solidFill>
                  <a:srgbClr val="000000"/>
                </a:solidFill>
              </a:rPr>
              <a:pPr/>
              <a:t>24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566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EC760E-2FAE-654E-A26D-76C78CB1E1A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788993"/>
      </p:ext>
    </p:extLst>
  </p:cSld>
  <p:clrMapOvr>
    <a:masterClrMapping/>
  </p:clrMapOvr>
  <p:transition xmlns:p14="http://schemas.microsoft.com/office/powerpoint/2010/main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ED34F9-36B9-0245-AA13-5BFCB401564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078121"/>
      </p:ext>
    </p:extLst>
  </p:cSld>
  <p:clrMapOvr>
    <a:masterClrMapping/>
  </p:clrMapOvr>
  <p:transition xmlns:p14="http://schemas.microsoft.com/office/powerpoint/2010/main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95DB16-B3A6-074B-ACC5-45A1D73F972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553513"/>
      </p:ext>
    </p:extLst>
  </p:cSld>
  <p:clrMapOvr>
    <a:masterClrMapping/>
  </p:clrMapOvr>
  <p:transition xmlns:p14="http://schemas.microsoft.com/office/powerpoint/2010/main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A99F98-9AA9-2F41-A4AC-77660FBAC00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846102"/>
      </p:ext>
    </p:extLst>
  </p:cSld>
  <p:clrMapOvr>
    <a:masterClrMapping/>
  </p:clrMapOvr>
  <p:transition xmlns:p14="http://schemas.microsoft.com/office/powerpoint/2010/main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B4A66E-0DE9-0846-8283-ABE3239AC15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293600"/>
      </p:ext>
    </p:extLst>
  </p:cSld>
  <p:clrMapOvr>
    <a:masterClrMapping/>
  </p:clrMapOvr>
  <p:transition xmlns:p14="http://schemas.microsoft.com/office/powerpoint/2010/main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840741-AB53-3743-85B0-9F21123ED1E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42320"/>
      </p:ext>
    </p:extLst>
  </p:cSld>
  <p:clrMapOvr>
    <a:masterClrMapping/>
  </p:clrMapOvr>
  <p:transition xmlns:p14="http://schemas.microsoft.com/office/powerpoint/2010/main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77DE27-AA77-AF4C-83B9-2AD3EA4F188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101485"/>
      </p:ext>
    </p:extLst>
  </p:cSld>
  <p:clrMapOvr>
    <a:masterClrMapping/>
  </p:clrMapOvr>
  <p:transition xmlns:p14="http://schemas.microsoft.com/office/powerpoint/2010/main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E1C434-94A4-6C47-9761-D2822115333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313817"/>
      </p:ext>
    </p:extLst>
  </p:cSld>
  <p:clrMapOvr>
    <a:masterClrMapping/>
  </p:clrMapOvr>
  <p:transition xmlns:p14="http://schemas.microsoft.com/office/powerpoint/2010/main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66B50F-7ED2-7F42-A3D7-646853E1119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840626"/>
      </p:ext>
    </p:extLst>
  </p:cSld>
  <p:clrMapOvr>
    <a:masterClrMapping/>
  </p:clrMapOvr>
  <p:transition xmlns:p14="http://schemas.microsoft.com/office/powerpoint/2010/main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26DDCF-6F2B-DE41-B3AF-7CEC4B7DD52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566980"/>
      </p:ext>
    </p:extLst>
  </p:cSld>
  <p:clrMapOvr>
    <a:masterClrMapping/>
  </p:clrMapOvr>
  <p:transition xmlns:p14="http://schemas.microsoft.com/office/powerpoint/2010/main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6F3B99-DC2B-A046-84E2-EC98CF998FE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66894"/>
      </p:ext>
    </p:extLst>
  </p:cSld>
  <p:clrMapOvr>
    <a:masterClrMapping/>
  </p:clrMapOvr>
  <p:transition xmlns:p14="http://schemas.microsoft.com/office/powerpoint/2010/main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9931B5-BC16-7148-8CD2-4DF690A73EA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672568"/>
      </p:ext>
    </p:extLst>
  </p:cSld>
  <p:clrMapOvr>
    <a:masterClrMapping/>
  </p:clrMapOvr>
  <p:transition xmlns:p14="http://schemas.microsoft.com/office/powerpoint/2010/main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3DE071-3AFF-6A4A-A8EB-67B847F72A7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865151"/>
      </p:ext>
    </p:extLst>
  </p:cSld>
  <p:clrMapOvr>
    <a:masterClrMapping/>
  </p:clrMapOvr>
  <p:transition xmlns:p14="http://schemas.microsoft.com/office/powerpoint/2010/main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EC760E-2FAE-654E-A26D-76C78CB1E1A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788993"/>
      </p:ext>
    </p:extLst>
  </p:cSld>
  <p:clrMapOvr>
    <a:masterClrMapping/>
  </p:clrMapOvr>
  <p:transition xmlns:p14="http://schemas.microsoft.com/office/powerpoint/2010/main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ED34F9-36B9-0245-AA13-5BFCB401564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078121"/>
      </p:ext>
    </p:extLst>
  </p:cSld>
  <p:clrMapOvr>
    <a:masterClrMapping/>
  </p:clrMapOvr>
  <p:transition xmlns:p14="http://schemas.microsoft.com/office/powerpoint/2010/main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95DB16-B3A6-074B-ACC5-45A1D73F972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553513"/>
      </p:ext>
    </p:extLst>
  </p:cSld>
  <p:clrMapOvr>
    <a:masterClrMapping/>
  </p:clrMapOvr>
  <p:transition xmlns:p14="http://schemas.microsoft.com/office/powerpoint/2010/main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A99F98-9AA9-2F41-A4AC-77660FBAC00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846102"/>
      </p:ext>
    </p:extLst>
  </p:cSld>
  <p:clrMapOvr>
    <a:masterClrMapping/>
  </p:clrMapOvr>
  <p:transition xmlns:p14="http://schemas.microsoft.com/office/powerpoint/2010/main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B4A66E-0DE9-0846-8283-ABE3239AC15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293600"/>
      </p:ext>
    </p:extLst>
  </p:cSld>
  <p:clrMapOvr>
    <a:masterClrMapping/>
  </p:clrMapOvr>
  <p:transition xmlns:p14="http://schemas.microsoft.com/office/powerpoint/2010/main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840741-AB53-3743-85B0-9F21123ED1E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42320"/>
      </p:ext>
    </p:extLst>
  </p:cSld>
  <p:clrMapOvr>
    <a:masterClrMapping/>
  </p:clrMapOvr>
  <p:transition xmlns:p14="http://schemas.microsoft.com/office/powerpoint/2010/main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77DE27-AA77-AF4C-83B9-2AD3EA4F188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101485"/>
      </p:ext>
    </p:extLst>
  </p:cSld>
  <p:clrMapOvr>
    <a:masterClrMapping/>
  </p:clrMapOvr>
  <p:transition xmlns:p14="http://schemas.microsoft.com/office/powerpoint/2010/main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E1C434-94A4-6C47-9761-D2822115333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313817"/>
      </p:ext>
    </p:extLst>
  </p:cSld>
  <p:clrMapOvr>
    <a:masterClrMapping/>
  </p:clrMapOvr>
  <p:transition xmlns:p14="http://schemas.microsoft.com/office/powerpoint/2010/main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66B50F-7ED2-7F42-A3D7-646853E1119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840626"/>
      </p:ext>
    </p:extLst>
  </p:cSld>
  <p:clrMapOvr>
    <a:masterClrMapping/>
  </p:clrMapOvr>
  <p:transition xmlns:p14="http://schemas.microsoft.com/office/powerpoint/2010/main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26DDCF-6F2B-DE41-B3AF-7CEC4B7DD52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566980"/>
      </p:ext>
    </p:extLst>
  </p:cSld>
  <p:clrMapOvr>
    <a:masterClrMapping/>
  </p:clrMapOvr>
  <p:transition xmlns:p14="http://schemas.microsoft.com/office/powerpoint/2010/main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6F3B99-DC2B-A046-84E2-EC98CF998FE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066894"/>
      </p:ext>
    </p:extLst>
  </p:cSld>
  <p:clrMapOvr>
    <a:masterClrMapping/>
  </p:clrMapOvr>
  <p:transition xmlns:p14="http://schemas.microsoft.com/office/powerpoint/2010/main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9931B5-BC16-7148-8CD2-4DF690A73EA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672568"/>
      </p:ext>
    </p:extLst>
  </p:cSld>
  <p:clrMapOvr>
    <a:masterClrMapping/>
  </p:clrMapOvr>
  <p:transition xmlns:p14="http://schemas.microsoft.com/office/powerpoint/2010/main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3DE071-3AFF-6A4A-A8EB-67B847F72A7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865151"/>
      </p:ext>
    </p:extLst>
  </p:cSld>
  <p:clrMapOvr>
    <a:masterClrMapping/>
  </p:clrMapOvr>
  <p:transition xmlns:p14="http://schemas.microsoft.com/office/powerpoint/2010/main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6.xml"/><Relationship Id="rId14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7A0D0A1F-8851-5C42-BE66-974A9EA4AF3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9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9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9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CC00"/>
          </a:solidFill>
          <a:latin typeface="+mn-lt"/>
          <a:ea typeface="ＭＳ Ｐゴシック" pitchFamily="-109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CC00"/>
          </a:solidFill>
          <a:latin typeface="+mn-lt"/>
          <a:ea typeface="ＭＳ Ｐゴシック" pitchFamily="-109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CC00"/>
          </a:solidFill>
          <a:latin typeface="+mn-lt"/>
          <a:ea typeface="ＭＳ Ｐゴシック" pitchFamily="-109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CC00"/>
          </a:solidFill>
          <a:latin typeface="+mn-lt"/>
          <a:ea typeface="ＭＳ Ｐゴシック" pitchFamily="-109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7A0D0A1F-8851-5C42-BE66-974A9EA4AF3A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9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9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9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CC00"/>
          </a:solidFill>
          <a:latin typeface="+mn-lt"/>
          <a:ea typeface="ＭＳ Ｐゴシック" pitchFamily="-109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CC00"/>
          </a:solidFill>
          <a:latin typeface="+mn-lt"/>
          <a:ea typeface="ＭＳ Ｐゴシック" pitchFamily="-109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CC00"/>
          </a:solidFill>
          <a:latin typeface="+mn-lt"/>
          <a:ea typeface="ＭＳ Ｐゴシック" pitchFamily="-109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CC00"/>
          </a:solidFill>
          <a:latin typeface="+mn-lt"/>
          <a:ea typeface="ＭＳ Ｐゴシック" pitchFamily="-109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Relationship Id="rId5" Type="http://schemas.openxmlformats.org/officeDocument/2006/relationships/image" Target="../media/image1.png"/><Relationship Id="rId6" Type="http://schemas.openxmlformats.org/officeDocument/2006/relationships/hyperlink" Target="https://iso.500px.com/wp-content/uploads/2015/10/Khumbu-fog-1024.jpg" TargetMode="External"/><Relationship Id="rId7" Type="http://schemas.openxmlformats.org/officeDocument/2006/relationships/image" Target="../media/image2.png"/><Relationship Id="rId1" Type="http://schemas.microsoft.com/office/2007/relationships/media" Target="../media/media1.m4a"/><Relationship Id="rId2" Type="http://schemas.openxmlformats.org/officeDocument/2006/relationships/audio" Target="../media/media1.m4a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4" Type="http://schemas.openxmlformats.org/officeDocument/2006/relationships/notesSlide" Target="../notesSlides/notesSlide2.xml"/><Relationship Id="rId5" Type="http://schemas.openxmlformats.org/officeDocument/2006/relationships/image" Target="../media/image2.png"/><Relationship Id="rId1" Type="http://schemas.microsoft.com/office/2007/relationships/media" Target="../media/media2.m4a"/><Relationship Id="rId2" Type="http://schemas.openxmlformats.org/officeDocument/2006/relationships/audio" Target="../media/media2.m4a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4" Type="http://schemas.openxmlformats.org/officeDocument/2006/relationships/notesSlide" Target="../notesSlides/notesSlide3.xml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1" Type="http://schemas.microsoft.com/office/2007/relationships/media" Target="../media/media3.m4a"/><Relationship Id="rId2" Type="http://schemas.openxmlformats.org/officeDocument/2006/relationships/audio" Target="../media/media3.m4a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4" Type="http://schemas.openxmlformats.org/officeDocument/2006/relationships/notesSlide" Target="../notesSlides/notesSlide4.xml"/><Relationship Id="rId5" Type="http://schemas.openxmlformats.org/officeDocument/2006/relationships/image" Target="../media/image4.png"/><Relationship Id="rId6" Type="http://schemas.openxmlformats.org/officeDocument/2006/relationships/hyperlink" Target="http://www.extremeinstability.com/" TargetMode="External"/><Relationship Id="rId7" Type="http://schemas.openxmlformats.org/officeDocument/2006/relationships/image" Target="../media/image2.png"/><Relationship Id="rId1" Type="http://schemas.microsoft.com/office/2007/relationships/media" Target="../media/media4.m4a"/><Relationship Id="rId2" Type="http://schemas.openxmlformats.org/officeDocument/2006/relationships/audio" Target="../media/media4.m4a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4" Type="http://schemas.openxmlformats.org/officeDocument/2006/relationships/notesSlide" Target="../notesSlides/notesSlide5.xml"/><Relationship Id="rId5" Type="http://schemas.openxmlformats.org/officeDocument/2006/relationships/image" Target="../media/image5.png"/><Relationship Id="rId6" Type="http://schemas.openxmlformats.org/officeDocument/2006/relationships/hyperlink" Target="https://www.ec.gc.ca/meteo-weather/default.asp?lang=En&amp;n=A1A5E6A7-1" TargetMode="External"/><Relationship Id="rId7" Type="http://schemas.openxmlformats.org/officeDocument/2006/relationships/image" Target="../media/image2.png"/><Relationship Id="rId1" Type="http://schemas.microsoft.com/office/2007/relationships/media" Target="../media/media5.m4a"/><Relationship Id="rId2" Type="http://schemas.openxmlformats.org/officeDocument/2006/relationships/audio" Target="../media/media5.m4a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4" Type="http://schemas.openxmlformats.org/officeDocument/2006/relationships/notesSlide" Target="../notesSlides/notesSlide6.xml"/><Relationship Id="rId5" Type="http://schemas.openxmlformats.org/officeDocument/2006/relationships/image" Target="../media/image6.jpeg"/><Relationship Id="rId6" Type="http://schemas.openxmlformats.org/officeDocument/2006/relationships/hyperlink" Target="http://www.blackheathweather.com/generalphotos/Jameisonvalley03PSa.jpg" TargetMode="External"/><Relationship Id="rId7" Type="http://schemas.openxmlformats.org/officeDocument/2006/relationships/image" Target="../media/image7.png"/><Relationship Id="rId8" Type="http://schemas.openxmlformats.org/officeDocument/2006/relationships/hyperlink" Target="http://www.cserc.org/wp-content/uploads/2012/02/california_tulefog_sm.jpg" TargetMode="External"/><Relationship Id="rId9" Type="http://schemas.openxmlformats.org/officeDocument/2006/relationships/image" Target="../media/image2.png"/><Relationship Id="rId1" Type="http://schemas.microsoft.com/office/2007/relationships/media" Target="../media/media6.m4a"/><Relationship Id="rId2" Type="http://schemas.openxmlformats.org/officeDocument/2006/relationships/audio" Target="../media/media6.m4a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4" Type="http://schemas.openxmlformats.org/officeDocument/2006/relationships/notesSlide" Target="../notesSlides/notesSlide7.xml"/><Relationship Id="rId5" Type="http://schemas.openxmlformats.org/officeDocument/2006/relationships/image" Target="../media/image8.png"/><Relationship Id="rId6" Type="http://schemas.openxmlformats.org/officeDocument/2006/relationships/hyperlink" Target="http://wnct.com/blog/2015/08/13/the-long-foggy-night-part-3/" TargetMode="External"/><Relationship Id="rId7" Type="http://schemas.openxmlformats.org/officeDocument/2006/relationships/image" Target="../media/image2.png"/><Relationship Id="rId1" Type="http://schemas.microsoft.com/office/2007/relationships/media" Target="../media/media7.m4a"/><Relationship Id="rId2" Type="http://schemas.openxmlformats.org/officeDocument/2006/relationships/audio" Target="../media/media7.m4a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4" Type="http://schemas.openxmlformats.org/officeDocument/2006/relationships/notesSlide" Target="../notesSlides/notesSlide8.xml"/><Relationship Id="rId5" Type="http://schemas.openxmlformats.org/officeDocument/2006/relationships/image" Target="../media/image9.png"/><Relationship Id="rId6" Type="http://schemas.openxmlformats.org/officeDocument/2006/relationships/hyperlink" Target="https://www.ec.gc.ca/meteo-weather/default.asp?lang=En&amp;n=A1A5E6A7-1" TargetMode="External"/><Relationship Id="rId7" Type="http://schemas.openxmlformats.org/officeDocument/2006/relationships/image" Target="../media/image2.png"/><Relationship Id="rId1" Type="http://schemas.microsoft.com/office/2007/relationships/media" Target="../media/media8.m4a"/><Relationship Id="rId2" Type="http://schemas.openxmlformats.org/officeDocument/2006/relationships/audio" Target="../media/media8.m4a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4" Type="http://schemas.openxmlformats.org/officeDocument/2006/relationships/notesSlide" Target="../notesSlides/notesSlide9.xml"/><Relationship Id="rId5" Type="http://schemas.openxmlformats.org/officeDocument/2006/relationships/image" Target="../media/image10.png"/><Relationship Id="rId6" Type="http://schemas.openxmlformats.org/officeDocument/2006/relationships/hyperlink" Target="http://www.meted.ucar.edu/mesoprim/dynfog/media/graphics/ca_dynfog.jpg" TargetMode="External"/><Relationship Id="rId7" Type="http://schemas.openxmlformats.org/officeDocument/2006/relationships/image" Target="../media/image2.png"/><Relationship Id="rId1" Type="http://schemas.microsoft.com/office/2007/relationships/media" Target="../media/media9.m4a"/><Relationship Id="rId2" Type="http://schemas.openxmlformats.org/officeDocument/2006/relationships/audio" Target="../media/media9.m4a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4" Type="http://schemas.openxmlformats.org/officeDocument/2006/relationships/notesSlide" Target="../notesSlides/notesSlide10.xml"/><Relationship Id="rId5" Type="http://schemas.openxmlformats.org/officeDocument/2006/relationships/image" Target="../media/image11.jpeg"/><Relationship Id="rId6" Type="http://schemas.openxmlformats.org/officeDocument/2006/relationships/hyperlink" Target="http://en.wikipedia.org/wiki/File:GGB_in_fog_2007_edit.jpg" TargetMode="External"/><Relationship Id="rId7" Type="http://schemas.openxmlformats.org/officeDocument/2006/relationships/image" Target="../media/image2.png"/><Relationship Id="rId1" Type="http://schemas.microsoft.com/office/2007/relationships/media" Target="../media/media10.m4a"/><Relationship Id="rId2" Type="http://schemas.openxmlformats.org/officeDocument/2006/relationships/audio" Target="../media/media10.m4a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4" Type="http://schemas.openxmlformats.org/officeDocument/2006/relationships/notesSlide" Target="../notesSlides/notesSlide11.xml"/><Relationship Id="rId5" Type="http://schemas.openxmlformats.org/officeDocument/2006/relationships/image" Target="../media/image12.png"/><Relationship Id="rId6" Type="http://schemas.openxmlformats.org/officeDocument/2006/relationships/hyperlink" Target="https://www.ec.gc.ca/meteo-weather/default.asp?lang=En&amp;n=A1A5E6A7-1" TargetMode="External"/><Relationship Id="rId7" Type="http://schemas.openxmlformats.org/officeDocument/2006/relationships/image" Target="../media/image2.png"/><Relationship Id="rId1" Type="http://schemas.microsoft.com/office/2007/relationships/media" Target="../media/media11.m4a"/><Relationship Id="rId2" Type="http://schemas.openxmlformats.org/officeDocument/2006/relationships/audio" Target="../media/media11.m4a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4" Type="http://schemas.openxmlformats.org/officeDocument/2006/relationships/notesSlide" Target="../notesSlides/notesSlide12.xml"/><Relationship Id="rId5" Type="http://schemas.openxmlformats.org/officeDocument/2006/relationships/image" Target="../media/image13.png"/><Relationship Id="rId6" Type="http://schemas.openxmlformats.org/officeDocument/2006/relationships/hyperlink" Target="http://apollo.lsc.vsc.edu/classes/met130/notes/chapter5/graphics/upslope_sat.gif" TargetMode="External"/><Relationship Id="rId7" Type="http://schemas.openxmlformats.org/officeDocument/2006/relationships/image" Target="../media/image2.png"/><Relationship Id="rId1" Type="http://schemas.microsoft.com/office/2007/relationships/media" Target="../media/media12.m4a"/><Relationship Id="rId2" Type="http://schemas.openxmlformats.org/officeDocument/2006/relationships/audio" Target="../media/media12.m4a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4" Type="http://schemas.openxmlformats.org/officeDocument/2006/relationships/notesSlide" Target="../notesSlides/notesSlide13.xml"/><Relationship Id="rId5" Type="http://schemas.openxmlformats.org/officeDocument/2006/relationships/image" Target="../media/image14.png"/><Relationship Id="rId6" Type="http://schemas.openxmlformats.org/officeDocument/2006/relationships/hyperlink" Target="http://lh4.ggpht.com/-oiee7XikZTQ/RpgLE5VscdI/AAAAAAAAATo/Kq59iGzZeII/s720/IMG_0347.JPG" TargetMode="External"/><Relationship Id="rId7" Type="http://schemas.openxmlformats.org/officeDocument/2006/relationships/image" Target="../media/image2.png"/><Relationship Id="rId1" Type="http://schemas.microsoft.com/office/2007/relationships/media" Target="../media/media13.m4a"/><Relationship Id="rId2" Type="http://schemas.openxmlformats.org/officeDocument/2006/relationships/audio" Target="../media/media13.m4a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hyperlink" Target="bostonglobe.com" TargetMode="External"/><Relationship Id="rId8" Type="http://schemas.openxmlformats.org/officeDocument/2006/relationships/hyperlink" Target="http://www.ehow.com" TargetMode="External"/><Relationship Id="rId9" Type="http://schemas.openxmlformats.org/officeDocument/2006/relationships/image" Target="../media/image2.png"/><Relationship Id="rId1" Type="http://schemas.microsoft.com/office/2007/relationships/media" Target="../media/media14.m4a"/><Relationship Id="rId2" Type="http://schemas.openxmlformats.org/officeDocument/2006/relationships/audio" Target="../media/media14.m4a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media15.m4a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14.xml"/><Relationship Id="rId6" Type="http://schemas.openxmlformats.org/officeDocument/2006/relationships/image" Target="../media/image18.png"/><Relationship Id="rId7" Type="http://schemas.openxmlformats.org/officeDocument/2006/relationships/image" Target="../media/image2.png"/><Relationship Id="rId1" Type="http://schemas.openxmlformats.org/officeDocument/2006/relationships/tags" Target="../tags/tag1.xml"/><Relationship Id="rId2" Type="http://schemas.microsoft.com/office/2007/relationships/media" Target="../media/media15.m4a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media16.m4a"/><Relationship Id="rId4" Type="http://schemas.openxmlformats.org/officeDocument/2006/relationships/slideLayout" Target="../slideLayouts/slideLayout26.xml"/><Relationship Id="rId5" Type="http://schemas.openxmlformats.org/officeDocument/2006/relationships/notesSlide" Target="../notesSlides/notesSlide15.xml"/><Relationship Id="rId6" Type="http://schemas.openxmlformats.org/officeDocument/2006/relationships/oleObject" Target="../embeddings/oleObject1.bin"/><Relationship Id="rId7" Type="http://schemas.openxmlformats.org/officeDocument/2006/relationships/image" Target="../media/image19.png"/><Relationship Id="rId8" Type="http://schemas.openxmlformats.org/officeDocument/2006/relationships/image" Target="../media/image2.png"/><Relationship Id="rId1" Type="http://schemas.openxmlformats.org/officeDocument/2006/relationships/vmlDrawing" Target="../drawings/vmlDrawing1.vml"/><Relationship Id="rId2" Type="http://schemas.microsoft.com/office/2007/relationships/media" Target="../media/media16.m4a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4" Type="http://schemas.openxmlformats.org/officeDocument/2006/relationships/image" Target="../media/image20.png"/><Relationship Id="rId5" Type="http://schemas.openxmlformats.org/officeDocument/2006/relationships/hyperlink" Target="http://media.trb.com/media/photo/2011-01/216881120-24150101.jpg" TargetMode="External"/><Relationship Id="rId6" Type="http://schemas.openxmlformats.org/officeDocument/2006/relationships/image" Target="../media/image2.png"/><Relationship Id="rId1" Type="http://schemas.microsoft.com/office/2007/relationships/media" Target="../media/media17.m4a"/><Relationship Id="rId2" Type="http://schemas.openxmlformats.org/officeDocument/2006/relationships/audio" Target="../media/media17.m4a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4" Type="http://schemas.openxmlformats.org/officeDocument/2006/relationships/notesSlide" Target="../notesSlides/notesSlide16.xml"/><Relationship Id="rId5" Type="http://schemas.openxmlformats.org/officeDocument/2006/relationships/image" Target="../media/image21.png"/><Relationship Id="rId6" Type="http://schemas.openxmlformats.org/officeDocument/2006/relationships/hyperlink" Target="http://farm3.static.flickr.com/2651/3724731423_abe14b195d_o.jpg" TargetMode="External"/><Relationship Id="rId7" Type="http://schemas.openxmlformats.org/officeDocument/2006/relationships/image" Target="../media/image2.png"/><Relationship Id="rId1" Type="http://schemas.microsoft.com/office/2007/relationships/media" Target="../media/media18.m4a"/><Relationship Id="rId2" Type="http://schemas.openxmlformats.org/officeDocument/2006/relationships/audio" Target="../media/media18.m4a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media19.m4a"/><Relationship Id="rId4" Type="http://schemas.openxmlformats.org/officeDocument/2006/relationships/slideLayout" Target="../slideLayouts/slideLayout26.xml"/><Relationship Id="rId5" Type="http://schemas.openxmlformats.org/officeDocument/2006/relationships/notesSlide" Target="../notesSlides/notesSlide17.xml"/><Relationship Id="rId6" Type="http://schemas.openxmlformats.org/officeDocument/2006/relationships/oleObject" Target="../embeddings/oleObject2.bin"/><Relationship Id="rId7" Type="http://schemas.openxmlformats.org/officeDocument/2006/relationships/image" Target="../media/image22.png"/><Relationship Id="rId8" Type="http://schemas.openxmlformats.org/officeDocument/2006/relationships/image" Target="../media/image2.png"/><Relationship Id="rId1" Type="http://schemas.openxmlformats.org/officeDocument/2006/relationships/vmlDrawing" Target="../drawings/vmlDrawing2.vml"/><Relationship Id="rId2" Type="http://schemas.microsoft.com/office/2007/relationships/media" Target="../media/media19.m4a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4" Type="http://schemas.openxmlformats.org/officeDocument/2006/relationships/notesSlide" Target="../notesSlides/notesSlide18.xml"/><Relationship Id="rId5" Type="http://schemas.openxmlformats.org/officeDocument/2006/relationships/image" Target="../media/image23.jpeg"/><Relationship Id="rId6" Type="http://schemas.openxmlformats.org/officeDocument/2006/relationships/image" Target="../media/image2.png"/><Relationship Id="rId1" Type="http://schemas.microsoft.com/office/2007/relationships/media" Target="../media/media20.m4a"/><Relationship Id="rId2" Type="http://schemas.openxmlformats.org/officeDocument/2006/relationships/audio" Target="../media/media20.m4a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4" Type="http://schemas.openxmlformats.org/officeDocument/2006/relationships/hyperlink" Target="http://azstarnet.com/gallery/news/local/photos-snow-and-fog-around-tucson-on-dec/collection_e8ffd55a-1eb3-11e1-b125-001871e3ce6c.html%231" TargetMode="External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.png"/><Relationship Id="rId1" Type="http://schemas.microsoft.com/office/2007/relationships/media" Target="../media/media21.m4a"/><Relationship Id="rId2" Type="http://schemas.openxmlformats.org/officeDocument/2006/relationships/audio" Target="../media/media21.m4a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hyperlink" Target="http://azstarnet.com/gallery/news/local/photos-snow-and-fog-around-tucson-on-dec/collection_e8ffd55a-1eb3-11e1-b125-001871e3ce6c.html%231" TargetMode="External"/><Relationship Id="rId7" Type="http://schemas.openxmlformats.org/officeDocument/2006/relationships/image" Target="../media/image2.png"/><Relationship Id="rId1" Type="http://schemas.microsoft.com/office/2007/relationships/media" Target="../media/media22.m4a"/><Relationship Id="rId2" Type="http://schemas.openxmlformats.org/officeDocument/2006/relationships/audio" Target="../media/media22.m4a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hyperlink" Target="http://azstarnet.com/gallery/news/local/photos-snow-and-fog-around-tucson-on-dec/collection_e8ffd55a-1eb3-11e1-b125-001871e3ce6c.html%231" TargetMode="External"/><Relationship Id="rId7" Type="http://schemas.openxmlformats.org/officeDocument/2006/relationships/image" Target="../media/image2.png"/><Relationship Id="rId1" Type="http://schemas.microsoft.com/office/2007/relationships/media" Target="../media/media23.m4a"/><Relationship Id="rId2" Type="http://schemas.openxmlformats.org/officeDocument/2006/relationships/audio" Target="../media/media23.m4a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4" Type="http://schemas.openxmlformats.org/officeDocument/2006/relationships/notesSlide" Target="../notesSlides/notesSlide19.xml"/><Relationship Id="rId5" Type="http://schemas.openxmlformats.org/officeDocument/2006/relationships/image" Target="../media/image2.png"/><Relationship Id="rId1" Type="http://schemas.microsoft.com/office/2007/relationships/media" Target="../media/media24.m4a"/><Relationship Id="rId2" Type="http://schemas.openxmlformats.org/officeDocument/2006/relationships/audio" Target="../media/media24.m4a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4" Type="http://schemas.openxmlformats.org/officeDocument/2006/relationships/image" Target="../media/image2.png"/><Relationship Id="rId1" Type="http://schemas.microsoft.com/office/2007/relationships/media" Target="../media/media25.m4a"/><Relationship Id="rId2" Type="http://schemas.openxmlformats.org/officeDocument/2006/relationships/audio" Target="../media/media25.m4a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5" name="Group 1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0" y="0"/>
                <a:ext cx="9144000" cy="5965031"/>
              </a:xfrm>
              <a:prstGeom prst="rect">
                <a:avLst/>
              </a:prstGeom>
            </p:spPr>
          </p:pic>
          <p:sp>
            <p:nvSpPr>
              <p:cNvPr id="18" name="Rectangle 17"/>
              <p:cNvSpPr/>
              <p:nvPr/>
            </p:nvSpPr>
            <p:spPr bwMode="auto">
              <a:xfrm>
                <a:off x="0" y="5943600"/>
                <a:ext cx="9144000" cy="914400"/>
              </a:xfrm>
              <a:prstGeom prst="rect">
                <a:avLst/>
              </a:prstGeom>
              <a:solidFill>
                <a:schemeClr val="tx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-109" charset="0"/>
                </a:endParaRPr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1600200" y="6280090"/>
              <a:ext cx="5943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chemeClr val="bg1"/>
                  </a:solidFill>
                  <a:hlinkClick r:id="rId6"/>
                </a:rPr>
                <a:t>Figure credit: Valley Fog in the Himalaya Mountains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1200" y="457200"/>
            <a:ext cx="7899400" cy="4038600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ATMO 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170A1</a:t>
            </a:r>
            <a:r>
              <a:rPr lang="en-US" b="1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b="1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 smtClean="0"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Online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b="1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Fog</a:t>
            </a:r>
            <a:br>
              <a:rPr lang="en-US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3600" b="1" i="1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H&amp;P Box 6.1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endParaRPr lang="en-US" b="1" dirty="0">
              <a:solidFill>
                <a:srgbClr val="FFFF00"/>
              </a:solidFill>
              <a:effectLst>
                <a:outerShdw blurRad="50800" dist="38100" dir="2700000" algn="tl" rotWithShape="0">
                  <a:schemeClr val="bg1">
                    <a:alpha val="43000"/>
                  </a:schemeClr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874402"/>
      </p:ext>
    </p:extLst>
  </p:cSld>
  <p:clrMapOvr>
    <a:masterClrMapping/>
  </p:clrMapOvr>
  <p:transition xmlns:p14="http://schemas.microsoft.com/office/powerpoint/2010/main" advTm="1351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 mod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What is Fog?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  <a:defRPr/>
            </a:pPr>
            <a:r>
              <a:rPr lang="en-US" sz="2800" dirty="0">
                <a:solidFill>
                  <a:schemeClr val="tx1"/>
                </a:solidFill>
              </a:rPr>
              <a:t>Fog - a cloud </a:t>
            </a:r>
            <a:r>
              <a:rPr lang="en-US" sz="2800" dirty="0" smtClean="0">
                <a:solidFill>
                  <a:schemeClr val="tx1"/>
                </a:solidFill>
              </a:rPr>
              <a:t>whose base is at </a:t>
            </a:r>
            <a:r>
              <a:rPr lang="en-US" sz="2800" dirty="0">
                <a:solidFill>
                  <a:schemeClr val="tx1"/>
                </a:solidFill>
              </a:rPr>
              <a:t>the ground</a:t>
            </a:r>
          </a:p>
          <a:p>
            <a:pPr>
              <a:buFontTx/>
              <a:buNone/>
              <a:defRPr/>
            </a:pPr>
            <a:r>
              <a:rPr lang="en-US" sz="2800" dirty="0">
                <a:solidFill>
                  <a:schemeClr val="tx1"/>
                </a:solidFill>
              </a:rPr>
              <a:t>There are four basic types of fog</a:t>
            </a:r>
          </a:p>
          <a:p>
            <a:pPr>
              <a:buFontTx/>
              <a:buNone/>
              <a:defRPr/>
            </a:pP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Radiation Fog</a:t>
            </a:r>
          </a:p>
          <a:p>
            <a:pPr>
              <a:buFontTx/>
              <a:buNone/>
              <a:defRPr/>
            </a:pP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Advection Fog</a:t>
            </a:r>
          </a:p>
          <a:p>
            <a:pPr>
              <a:buFontTx/>
              <a:buNone/>
              <a:defRPr/>
            </a:pP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Upslope Fog</a:t>
            </a:r>
          </a:p>
          <a:p>
            <a:pPr>
              <a:buFontTx/>
              <a:buNone/>
              <a:defRPr/>
            </a:pP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Steam 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Fog </a:t>
            </a:r>
          </a:p>
          <a:p>
            <a:pPr>
              <a:spcBef>
                <a:spcPts val="0"/>
              </a:spcBef>
              <a:buFontTx/>
              <a:buNone/>
              <a:defRPr/>
            </a:pP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(also called Mixing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Fog or Evaporation Fog)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FontTx/>
              <a:buNone/>
              <a:defRPr/>
            </a:pPr>
            <a:r>
              <a:rPr lang="en-US" sz="2800" dirty="0">
                <a:solidFill>
                  <a:schemeClr val="tx1"/>
                </a:solidFill>
              </a:rPr>
              <a:t>Combinations exist (Radiation-Advection)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420068"/>
      </p:ext>
    </p:extLst>
  </p:cSld>
  <p:clrMapOvr>
    <a:masterClrMapping/>
  </p:clrMapOvr>
  <p:transition xmlns:p14="http://schemas.microsoft.com/office/powerpoint/2010/main" advTm="41153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 mod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6400" y="2400300"/>
            <a:ext cx="5715000" cy="4000500"/>
          </a:xfrm>
          <a:prstGeom prst="rect">
            <a:avLst/>
          </a:prstGeom>
        </p:spPr>
      </p:pic>
      <p:sp>
        <p:nvSpPr>
          <p:cNvPr id="97283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90311"/>
            <a:ext cx="6324600" cy="1143000"/>
          </a:xfrm>
        </p:spPr>
        <p:txBody>
          <a:bodyPr/>
          <a:lstStyle/>
          <a:p>
            <a:r>
              <a:rPr lang="en-US" sz="3200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Radiation/Ground Fog Weather</a:t>
            </a:r>
          </a:p>
        </p:txBody>
      </p:sp>
      <p:sp>
        <p:nvSpPr>
          <p:cNvPr id="2" name="Rectangle 1"/>
          <p:cNvSpPr/>
          <p:nvPr/>
        </p:nvSpPr>
        <p:spPr>
          <a:xfrm>
            <a:off x="533400" y="2743200"/>
            <a:ext cx="1828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/>
              <a:t>Clear </a:t>
            </a:r>
            <a:r>
              <a:rPr lang="en-US" sz="2000" b="1" dirty="0" smtClean="0"/>
              <a:t>nights: IR loss to </a:t>
            </a:r>
            <a:r>
              <a:rPr lang="en-US" sz="2000" b="1" dirty="0"/>
              <a:t>form inversion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38689" y="1295400"/>
            <a:ext cx="23763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Weak winds: </a:t>
            </a:r>
          </a:p>
          <a:p>
            <a:pPr algn="ctr"/>
            <a:r>
              <a:rPr lang="en-US" sz="2000" b="1" dirty="0" smtClean="0"/>
              <a:t>no </a:t>
            </a:r>
            <a:r>
              <a:rPr lang="en-US" sz="2000" b="1" dirty="0"/>
              <a:t>mixing of warm air from </a:t>
            </a:r>
            <a:r>
              <a:rPr lang="en-US" sz="2000" b="1" dirty="0" smtClean="0"/>
              <a:t>aloft</a:t>
            </a:r>
            <a:endParaRPr lang="en-US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400800" y="2743200"/>
            <a:ext cx="2438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/>
              <a:t>Low-level </a:t>
            </a:r>
            <a:r>
              <a:rPr lang="en-US" sz="2000" b="1" dirty="0" smtClean="0"/>
              <a:t>moisture: </a:t>
            </a:r>
          </a:p>
          <a:p>
            <a:pPr algn="r"/>
            <a:r>
              <a:rPr lang="en-US" sz="2000" b="1" dirty="0" smtClean="0"/>
              <a:t>little </a:t>
            </a:r>
            <a:r>
              <a:rPr lang="en-US" sz="2000" b="1" dirty="0"/>
              <a:t>cooling needed </a:t>
            </a:r>
            <a:r>
              <a:rPr lang="en-US" sz="2000" b="1" dirty="0" smtClean="0"/>
              <a:t>    to </a:t>
            </a:r>
            <a:r>
              <a:rPr lang="en-US" sz="2000" b="1" dirty="0"/>
              <a:t>hit dew point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761005"/>
      </p:ext>
    </p:extLst>
  </p:cSld>
  <p:clrMapOvr>
    <a:masterClrMapping/>
  </p:clrMapOvr>
  <p:transition xmlns:p14="http://schemas.microsoft.com/office/powerpoint/2010/main" advTm="4154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 mod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6091535"/>
            <a:ext cx="807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Fog that forms over the lower deserts</a:t>
            </a:r>
            <a:r>
              <a:rPr lang="is-IS" dirty="0" smtClean="0">
                <a:solidFill>
                  <a:srgbClr val="000000"/>
                </a:solidFill>
              </a:rPr>
              <a:t>…when we get it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99330" name="Picture 5" descr="Radiation_Fog_small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743" r="108"/>
          <a:stretch>
            <a:fillRect/>
          </a:stretch>
        </p:blipFill>
        <p:spPr bwMode="auto">
          <a:xfrm>
            <a:off x="0" y="0"/>
            <a:ext cx="9159875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33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z="3600" b="1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Radiation Fog over Iowa</a:t>
            </a:r>
            <a:endParaRPr lang="en-US" sz="3600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9332" name="Text Box 6"/>
          <p:cNvSpPr txBox="1">
            <a:spLocks noChangeArrowheads="1"/>
          </p:cNvSpPr>
          <p:nvPr/>
        </p:nvSpPr>
        <p:spPr bwMode="auto">
          <a:xfrm>
            <a:off x="2286000" y="6553200"/>
            <a:ext cx="5410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600">
                <a:solidFill>
                  <a:srgbClr val="000000"/>
                </a:solidFill>
                <a:hlinkClick r:id="rId6"/>
              </a:rPr>
              <a:t>http://www.extremeinstability.com/</a:t>
            </a:r>
            <a:endParaRPr lang="en-US" sz="1600">
              <a:solidFill>
                <a:srgbClr val="000000"/>
              </a:solidFill>
            </a:endParaRP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35715"/>
      </p:ext>
    </p:extLst>
  </p:cSld>
  <p:clrMapOvr>
    <a:masterClrMapping/>
  </p:clrMapOvr>
  <p:transition xmlns:p14="http://schemas.microsoft.com/office/powerpoint/2010/main" advTm="948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US" sz="36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Valley Fog Conditions</a:t>
            </a:r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81000" y="4252913"/>
            <a:ext cx="8382000" cy="2528887"/>
          </a:xfrm>
          <a:noFill/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Valley fog is a deep (1,000 </a:t>
            </a:r>
            <a:r>
              <a:rPr lang="en-US" sz="2000" b="1" dirty="0" err="1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ft</a:t>
            </a: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thick), long-lived radiation fog </a:t>
            </a:r>
            <a:r>
              <a:rPr lang="en-US" sz="20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                 	that </a:t>
            </a: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occurs under persistent high pressure in cool season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Sun is too weak to evaporate fog completely during day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Fog persists until a winter storm with strong winds </a:t>
            </a:r>
            <a:r>
              <a:rPr lang="en-US" sz="20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scours out	        	the </a:t>
            </a: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cold air that is trapped in the valley</a:t>
            </a:r>
          </a:p>
          <a:p>
            <a:pPr>
              <a:spcAft>
                <a:spcPts val="600"/>
              </a:spcAft>
            </a:pPr>
            <a:r>
              <a:rPr lang="en-US" sz="20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Where: Central </a:t>
            </a: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Valley of </a:t>
            </a:r>
            <a:r>
              <a:rPr lang="en-US" sz="20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California, SLC, Valleys of Appalachian </a:t>
            </a:r>
            <a:r>
              <a:rPr lang="en-US" sz="2000" b="1" dirty="0" err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Mts</a:t>
            </a:r>
            <a:endParaRPr lang="en-US" sz="20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6400" y="304800"/>
            <a:ext cx="5715000" cy="3810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0" y="3822700"/>
            <a:ext cx="28520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hlinkClick r:id="rId6"/>
              </a:rPr>
              <a:t>https://www.ec.gc.ca/meteo-weather/</a:t>
            </a:r>
            <a:endParaRPr lang="en-US" sz="1400" dirty="0"/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610311"/>
      </p:ext>
    </p:extLst>
  </p:cSld>
  <p:clrMapOvr>
    <a:masterClrMapping/>
  </p:clrMapOvr>
  <p:transition xmlns:p14="http://schemas.microsoft.com/office/powerpoint/2010/main" advTm="70251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4516" grpId="0" build="p"/>
    </p:bldLst>
  </p:timing>
  <p:extLst mod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7" descr="Jameisonvalley03PS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3175"/>
            <a:ext cx="9144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5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14400"/>
            <a:ext cx="7772400" cy="1143000"/>
          </a:xfrm>
        </p:spPr>
        <p:txBody>
          <a:bodyPr/>
          <a:lstStyle/>
          <a:p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Radiation/Valley Fog</a:t>
            </a:r>
            <a:endParaRPr lang="en-US" sz="4000" dirty="0"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428" name="Text Box 8"/>
          <p:cNvSpPr txBox="1">
            <a:spLocks noChangeArrowheads="1"/>
          </p:cNvSpPr>
          <p:nvPr/>
        </p:nvSpPr>
        <p:spPr bwMode="auto">
          <a:xfrm>
            <a:off x="3048000" y="6381690"/>
            <a:ext cx="6070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2000" b="1" dirty="0" smtClean="0">
                <a:solidFill>
                  <a:srgbClr val="FFFFFF"/>
                </a:solidFill>
                <a:latin typeface="Calibri"/>
                <a:cs typeface="Calibri"/>
                <a:hlinkClick r:id="rId6"/>
              </a:rPr>
              <a:t>Jameison Valley, New South Wales, Australia </a:t>
            </a:r>
            <a:endParaRPr lang="en-US" sz="2800" b="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3848100"/>
            <a:ext cx="2589161" cy="3009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16000" y="3873500"/>
            <a:ext cx="15240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cs typeface="Calibri"/>
                <a:hlinkClick r:id="rId8"/>
              </a:rPr>
              <a:t>Tule Fog</a:t>
            </a:r>
            <a:endParaRPr lang="en-US" b="1" dirty="0">
              <a:effectLst>
                <a:outerShdw blurRad="50800" dist="38100" dir="2700000" algn="tl" rotWithShape="0">
                  <a:srgbClr val="000000"/>
                </a:outerShdw>
              </a:effectLst>
              <a:latin typeface="Calibri"/>
              <a:cs typeface="Calibri"/>
            </a:endParaRP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51034"/>
      </p:ext>
    </p:extLst>
  </p:cSld>
  <p:clrMapOvr>
    <a:masterClrMapping/>
  </p:clrMapOvr>
  <p:transition xmlns:p14="http://schemas.microsoft.com/office/powerpoint/2010/main" advTm="28352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800" y="1117600"/>
            <a:ext cx="8255000" cy="5511800"/>
          </a:xfrm>
          <a:prstGeom prst="rect">
            <a:avLst/>
          </a:prstGeom>
        </p:spPr>
      </p:pic>
      <p:sp>
        <p:nvSpPr>
          <p:cNvPr id="1095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Radiation/Valley Fog</a:t>
            </a:r>
            <a:endParaRPr lang="en-US" sz="4000" dirty="0"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428" name="Text Box 8"/>
          <p:cNvSpPr txBox="1">
            <a:spLocks noChangeArrowheads="1"/>
          </p:cNvSpPr>
          <p:nvPr/>
        </p:nvSpPr>
        <p:spPr bwMode="auto">
          <a:xfrm>
            <a:off x="533400" y="6091535"/>
            <a:ext cx="7924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US" b="1" dirty="0" smtClean="0">
                <a:solidFill>
                  <a:srgbClr val="FFFFFF">
                    <a:lumMod val="85000"/>
                  </a:srgb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Calibri"/>
                <a:hlinkClick r:id="rId6"/>
              </a:rPr>
              <a:t>Valley fog spills over a ridge of the Appalachian Mountains</a:t>
            </a:r>
            <a:endParaRPr lang="en-US" b="1" dirty="0" smtClean="0">
              <a:solidFill>
                <a:srgbClr val="FFFFFF">
                  <a:lumMod val="85000"/>
                </a:srgb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latin typeface="Calibri"/>
              <a:cs typeface="Calibri"/>
            </a:endParaRP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578107"/>
      </p:ext>
    </p:extLst>
  </p:cSld>
  <p:clrMapOvr>
    <a:masterClrMapping/>
  </p:clrMapOvr>
  <p:transition xmlns:p14="http://schemas.microsoft.com/office/powerpoint/2010/main" advTm="22613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sz="32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Advection Fog Weather</a:t>
            </a:r>
          </a:p>
        </p:txBody>
      </p:sp>
      <p:sp>
        <p:nvSpPr>
          <p:cNvPr id="6758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4114800"/>
            <a:ext cx="8229600" cy="2438400"/>
          </a:xfrm>
          <a:noFill/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Warm, humid air flows over colder </a:t>
            </a:r>
            <a:r>
              <a:rPr lang="en-US" sz="20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ground or water.</a:t>
            </a:r>
            <a:endParaRPr lang="en-US" sz="2000" b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Air cools to its dew point and fog forms.</a:t>
            </a:r>
          </a:p>
          <a:p>
            <a:pPr>
              <a:spcAft>
                <a:spcPts val="600"/>
              </a:spcAft>
            </a:pPr>
            <a:r>
              <a:rPr lang="en-US" sz="20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Occurs </a:t>
            </a: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over </a:t>
            </a:r>
            <a:r>
              <a:rPr lang="en-US" sz="20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Central </a:t>
            </a: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US in winter </a:t>
            </a:r>
            <a:r>
              <a:rPr lang="en-US" sz="20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as warm moist air </a:t>
            </a: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from Gulf of Mexico flows inland, especially over snow covered ground.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Occurs along West Coast </a:t>
            </a:r>
            <a:r>
              <a:rPr lang="en-US" sz="20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during spring/summer </a:t>
            </a: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when </a:t>
            </a:r>
            <a:r>
              <a:rPr lang="en-US" sz="20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warm </a:t>
            </a: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air from mid-Pacific flows over </a:t>
            </a:r>
            <a:r>
              <a:rPr lang="en-US" sz="20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cold</a:t>
            </a: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waters of California Current along coast.</a:t>
            </a:r>
            <a:endParaRPr lang="en-US" sz="2000" b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676400" y="381000"/>
            <a:ext cx="5747663" cy="3556000"/>
            <a:chOff x="1676400" y="381000"/>
            <a:chExt cx="5747663" cy="35560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76400" y="381000"/>
              <a:ext cx="5715000" cy="355600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72000" y="3578423"/>
              <a:ext cx="28520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hlinkClick r:id="rId6"/>
                </a:rPr>
                <a:t>https://www.ec.gc.ca/meteo-weather/</a:t>
              </a:r>
              <a:endParaRPr lang="en-US" sz="1400" dirty="0"/>
            </a:p>
          </p:txBody>
        </p:sp>
      </p:grp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256477"/>
      </p:ext>
    </p:extLst>
  </p:cSld>
  <p:clrMapOvr>
    <a:masterClrMapping/>
  </p:clrMapOvr>
  <p:transition xmlns:p14="http://schemas.microsoft.com/office/powerpoint/2010/main" advTm="50365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758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US" sz="32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Advection Fog</a:t>
            </a:r>
          </a:p>
        </p:txBody>
      </p:sp>
      <p:pic>
        <p:nvPicPr>
          <p:cNvPr id="111619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9500" y="1600200"/>
            <a:ext cx="4445000" cy="44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1620" name="Text Box 5"/>
          <p:cNvSpPr txBox="1">
            <a:spLocks noChangeArrowheads="1"/>
          </p:cNvSpPr>
          <p:nvPr/>
        </p:nvSpPr>
        <p:spPr bwMode="auto">
          <a:xfrm>
            <a:off x="990600" y="6216650"/>
            <a:ext cx="7162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600" dirty="0">
                <a:solidFill>
                  <a:srgbClr val="000000"/>
                </a:solidFill>
                <a:hlinkClick r:id="rId6"/>
              </a:rPr>
              <a:t>http://</a:t>
            </a:r>
            <a:r>
              <a:rPr lang="en-US" sz="1600" dirty="0" err="1">
                <a:solidFill>
                  <a:srgbClr val="000000"/>
                </a:solidFill>
                <a:hlinkClick r:id="rId6"/>
              </a:rPr>
              <a:t>www.meted.ucar.edu</a:t>
            </a:r>
            <a:r>
              <a:rPr lang="en-US" sz="1600" dirty="0">
                <a:solidFill>
                  <a:srgbClr val="000000"/>
                </a:solidFill>
                <a:hlinkClick r:id="rId6"/>
              </a:rPr>
              <a:t>/</a:t>
            </a:r>
            <a:r>
              <a:rPr lang="en-US" sz="1600" dirty="0" err="1">
                <a:solidFill>
                  <a:srgbClr val="000000"/>
                </a:solidFill>
                <a:hlinkClick r:id="rId6"/>
              </a:rPr>
              <a:t>mesoprim</a:t>
            </a:r>
            <a:r>
              <a:rPr lang="en-US" sz="1600" dirty="0">
                <a:solidFill>
                  <a:srgbClr val="000000"/>
                </a:solidFill>
                <a:hlinkClick r:id="rId6"/>
              </a:rPr>
              <a:t>/</a:t>
            </a:r>
            <a:r>
              <a:rPr lang="en-US" sz="1600" dirty="0" err="1">
                <a:solidFill>
                  <a:srgbClr val="000000"/>
                </a:solidFill>
                <a:hlinkClick r:id="rId6"/>
              </a:rPr>
              <a:t>dynfog</a:t>
            </a:r>
            <a:r>
              <a:rPr lang="en-US" sz="1600" dirty="0">
                <a:solidFill>
                  <a:srgbClr val="000000"/>
                </a:solidFill>
                <a:hlinkClick r:id="rId6"/>
              </a:rPr>
              <a:t>/media/graphics/</a:t>
            </a:r>
            <a:r>
              <a:rPr lang="en-US" sz="1600" dirty="0" err="1">
                <a:solidFill>
                  <a:srgbClr val="000000"/>
                </a:solidFill>
                <a:hlinkClick r:id="rId6"/>
              </a:rPr>
              <a:t>ca_dynfog.jpg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91000" y="4419600"/>
            <a:ext cx="10541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FF"/>
                </a:solidFill>
              </a:rPr>
              <a:t>Cold Water</a:t>
            </a:r>
          </a:p>
          <a:p>
            <a:pPr algn="ctr"/>
            <a:r>
              <a:rPr lang="en-US" b="1" dirty="0" smtClean="0">
                <a:solidFill>
                  <a:srgbClr val="0000FF"/>
                </a:solidFill>
              </a:rPr>
              <a:t>55˚F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4600" y="4114800"/>
            <a:ext cx="10668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Warm Water</a:t>
            </a:r>
          </a:p>
          <a:p>
            <a:pPr algn="ctr"/>
            <a:r>
              <a:rPr lang="en-US" b="1" dirty="0" smtClean="0">
                <a:solidFill>
                  <a:srgbClr val="FF0000"/>
                </a:solidFill>
              </a:rPr>
              <a:t>65</a:t>
            </a:r>
            <a:r>
              <a:rPr lang="en-US" b="1" dirty="0">
                <a:solidFill>
                  <a:srgbClr val="FF0000"/>
                </a:solidFill>
              </a:rPr>
              <a:t>˚</a:t>
            </a:r>
            <a:r>
              <a:rPr lang="en-US" b="1" dirty="0" smtClean="0">
                <a:solidFill>
                  <a:srgbClr val="FF0000"/>
                </a:solidFill>
              </a:rPr>
              <a:t>F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3124200" y="3809999"/>
            <a:ext cx="1171222" cy="423333"/>
          </a:xfrm>
          <a:custGeom>
            <a:avLst/>
            <a:gdLst>
              <a:gd name="connsiteX0" fmla="*/ 0 w 1876778"/>
              <a:gd name="connsiteY0" fmla="*/ 0 h 1086556"/>
              <a:gd name="connsiteX1" fmla="*/ 1114778 w 1876778"/>
              <a:gd name="connsiteY1" fmla="*/ 635000 h 1086556"/>
              <a:gd name="connsiteX2" fmla="*/ 1876778 w 1876778"/>
              <a:gd name="connsiteY2" fmla="*/ 1086556 h 1086556"/>
              <a:gd name="connsiteX0" fmla="*/ 0 w 1876778"/>
              <a:gd name="connsiteY0" fmla="*/ 0 h 1086556"/>
              <a:gd name="connsiteX1" fmla="*/ 1876778 w 1876778"/>
              <a:gd name="connsiteY1" fmla="*/ 1086556 h 1086556"/>
              <a:gd name="connsiteX0" fmla="*/ 0 w 1876778"/>
              <a:gd name="connsiteY0" fmla="*/ 0 h 649112"/>
              <a:gd name="connsiteX1" fmla="*/ 1876778 w 1876778"/>
              <a:gd name="connsiteY1" fmla="*/ 649112 h 649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76778" h="649112">
                <a:moveTo>
                  <a:pt x="0" y="0"/>
                </a:moveTo>
                <a:lnTo>
                  <a:pt x="1876778" y="649112"/>
                </a:lnTo>
              </a:path>
            </a:pathLst>
          </a:custGeom>
          <a:ln w="76200" cmpd="dbl">
            <a:solidFill>
              <a:srgbClr val="66FF66"/>
            </a:solidFill>
            <a:headEnd type="none"/>
            <a:tailEnd type="arrow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0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4600" y="335280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66FF66"/>
                </a:solidFill>
              </a:rPr>
              <a:t>Wind</a:t>
            </a:r>
            <a:endParaRPr lang="en-US" b="1" dirty="0">
              <a:solidFill>
                <a:srgbClr val="66FF66"/>
              </a:solidFill>
            </a:endParaRPr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787447"/>
      </p:ext>
    </p:extLst>
  </p:cSld>
  <p:clrMapOvr>
    <a:masterClrMapping/>
  </p:clrMapOvr>
  <p:transition xmlns:p14="http://schemas.microsoft.com/office/powerpoint/2010/main" advTm="36913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 mod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14" descr="800px-GGB_in_fog_2007_edit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2888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Advection Fog </a:t>
            </a: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Engulfs the Golden </a:t>
            </a: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Gate</a:t>
            </a:r>
            <a:endParaRPr lang="en-US" sz="3600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3668" name="Text Box 15"/>
          <p:cNvSpPr txBox="1">
            <a:spLocks noChangeArrowheads="1"/>
          </p:cNvSpPr>
          <p:nvPr/>
        </p:nvSpPr>
        <p:spPr bwMode="auto">
          <a:xfrm>
            <a:off x="990600" y="6421438"/>
            <a:ext cx="7162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4161750" indent="-24161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lvl="1">
              <a:spcBef>
                <a:spcPct val="50000"/>
              </a:spcBef>
            </a:pPr>
            <a:r>
              <a:rPr lang="en-US" sz="1800" dirty="0">
                <a:solidFill>
                  <a:srgbClr val="FFFFFF"/>
                </a:solidFill>
                <a:hlinkClick r:id="rId6"/>
              </a:rPr>
              <a:t>http://</a:t>
            </a:r>
            <a:r>
              <a:rPr lang="en-US" sz="1800" dirty="0" err="1">
                <a:solidFill>
                  <a:srgbClr val="FFFFFF"/>
                </a:solidFill>
                <a:hlinkClick r:id="rId6"/>
              </a:rPr>
              <a:t>en.wikipedia.org</a:t>
            </a:r>
            <a:r>
              <a:rPr lang="en-US" sz="1800" dirty="0">
                <a:solidFill>
                  <a:srgbClr val="FFFFFF"/>
                </a:solidFill>
                <a:hlinkClick r:id="rId6"/>
              </a:rPr>
              <a:t>/wiki/File:GGB_in_fog_2007_edit.jpg</a:t>
            </a:r>
            <a:endParaRPr lang="en-US" sz="2000" dirty="0">
              <a:solidFill>
                <a:srgbClr val="000000"/>
              </a:solidFill>
            </a:endParaRP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993320"/>
      </p:ext>
    </p:extLst>
  </p:cSld>
  <p:clrMapOvr>
    <a:masterClrMapping/>
  </p:clrMapOvr>
  <p:transition xmlns:p14="http://schemas.microsoft.com/office/powerpoint/2010/main" advTm="11578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sz="32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Upslope </a:t>
            </a:r>
            <a:r>
              <a:rPr lang="en-US" sz="32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Fog</a:t>
            </a:r>
            <a:endParaRPr lang="en-US" sz="32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963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765175" y="4572000"/>
            <a:ext cx="7997825" cy="2057400"/>
          </a:xfrm>
          <a:noFill/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Occurs along windward slopes of mountain </a:t>
            </a:r>
            <a:r>
              <a:rPr lang="en-US" sz="20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ranges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Air </a:t>
            </a: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cools to its dew point as it </a:t>
            </a:r>
            <a:r>
              <a:rPr lang="en-US" sz="20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rises up the slope of a mountain    		(Air always </a:t>
            </a: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cools as it </a:t>
            </a:r>
            <a:r>
              <a:rPr lang="en-US" sz="20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rises as </a:t>
            </a:r>
            <a:r>
              <a:rPr lang="en-US" sz="2000" b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we shall </a:t>
            </a:r>
            <a:r>
              <a:rPr lang="en-US" sz="20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soon understand.</a:t>
            </a: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)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Fog drifts up the slope.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Widespread upslope fog common over Upper Great Plains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667932" y="533400"/>
            <a:ext cx="5723468" cy="3810000"/>
            <a:chOff x="1667932" y="533400"/>
            <a:chExt cx="5723468" cy="381000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76400" y="533400"/>
              <a:ext cx="5715000" cy="3810000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667932" y="3942490"/>
              <a:ext cx="28520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hlinkClick r:id="rId6"/>
                </a:rPr>
                <a:t>https://www.ec.gc.ca/meteo-weather/</a:t>
              </a:r>
              <a:endParaRPr lang="en-US" sz="1400" dirty="0"/>
            </a:p>
          </p:txBody>
        </p:sp>
      </p:grp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850662"/>
      </p:ext>
    </p:extLst>
  </p:cSld>
  <p:clrMapOvr>
    <a:masterClrMapping/>
  </p:clrMapOvr>
  <p:transition xmlns:p14="http://schemas.microsoft.com/office/powerpoint/2010/main" advTm="35822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9636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6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65100" y="0"/>
            <a:ext cx="93853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643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09600" y="228600"/>
            <a:ext cx="7772400" cy="1143000"/>
          </a:xfrm>
        </p:spPr>
        <p:txBody>
          <a:bodyPr/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Upslope Fog Satellite</a:t>
            </a:r>
            <a:endParaRPr lang="en-US" sz="3600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1860" name="Text Box 7"/>
          <p:cNvSpPr txBox="1">
            <a:spLocks noChangeArrowheads="1"/>
          </p:cNvSpPr>
          <p:nvPr/>
        </p:nvSpPr>
        <p:spPr bwMode="auto">
          <a:xfrm>
            <a:off x="990600" y="6138334"/>
            <a:ext cx="7086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600" b="1" dirty="0">
                <a:hlinkClick r:id="rId6"/>
              </a:rPr>
              <a:t>http://</a:t>
            </a:r>
            <a:r>
              <a:rPr lang="en-US" sz="1600" b="1" dirty="0" err="1">
                <a:hlinkClick r:id="rId6"/>
              </a:rPr>
              <a:t>apollo.lsc.vsc.edu</a:t>
            </a:r>
            <a:r>
              <a:rPr lang="en-US" sz="1600" b="1" dirty="0">
                <a:hlinkClick r:id="rId6"/>
              </a:rPr>
              <a:t>/classes/met130/notes/chapter5/graphics/</a:t>
            </a:r>
            <a:r>
              <a:rPr lang="en-US" sz="1600" b="1" dirty="0" err="1">
                <a:hlinkClick r:id="rId6"/>
              </a:rPr>
              <a:t>upslope_sat.gif</a:t>
            </a:r>
            <a:endParaRPr lang="en-US" sz="1600" b="1" dirty="0"/>
          </a:p>
        </p:txBody>
      </p:sp>
      <p:sp>
        <p:nvSpPr>
          <p:cNvPr id="2" name="Freeform 1"/>
          <p:cNvSpPr/>
          <p:nvPr/>
        </p:nvSpPr>
        <p:spPr>
          <a:xfrm>
            <a:off x="3005667" y="1382889"/>
            <a:ext cx="4120444" cy="1735768"/>
          </a:xfrm>
          <a:custGeom>
            <a:avLst/>
            <a:gdLst>
              <a:gd name="connsiteX0" fmla="*/ 4120444 w 4120444"/>
              <a:gd name="connsiteY0" fmla="*/ 0 h 1735768"/>
              <a:gd name="connsiteX1" fmla="*/ 3259666 w 4120444"/>
              <a:gd name="connsiteY1" fmla="*/ 860778 h 1735768"/>
              <a:gd name="connsiteX2" fmla="*/ 2144889 w 4120444"/>
              <a:gd name="connsiteY2" fmla="*/ 1552222 h 1735768"/>
              <a:gd name="connsiteX3" fmla="*/ 1100666 w 4120444"/>
              <a:gd name="connsiteY3" fmla="*/ 1735667 h 1735768"/>
              <a:gd name="connsiteX4" fmla="*/ 0 w 4120444"/>
              <a:gd name="connsiteY4" fmla="*/ 1580444 h 1735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20444" h="1735768">
                <a:moveTo>
                  <a:pt x="4120444" y="0"/>
                </a:moveTo>
                <a:cubicBezTo>
                  <a:pt x="3854684" y="301037"/>
                  <a:pt x="3588925" y="602074"/>
                  <a:pt x="3259666" y="860778"/>
                </a:cubicBezTo>
                <a:cubicBezTo>
                  <a:pt x="2930407" y="1119482"/>
                  <a:pt x="2504722" y="1406407"/>
                  <a:pt x="2144889" y="1552222"/>
                </a:cubicBezTo>
                <a:cubicBezTo>
                  <a:pt x="1785056" y="1698037"/>
                  <a:pt x="1458147" y="1730963"/>
                  <a:pt x="1100666" y="1735667"/>
                </a:cubicBezTo>
                <a:cubicBezTo>
                  <a:pt x="743185" y="1740371"/>
                  <a:pt x="0" y="1580444"/>
                  <a:pt x="0" y="1580444"/>
                </a:cubicBezTo>
              </a:path>
            </a:pathLst>
          </a:custGeom>
          <a:ln w="76200" cmpd="sng">
            <a:solidFill>
              <a:srgbClr val="66FF66"/>
            </a:solidFill>
            <a:headEnd type="none"/>
            <a:tailEnd type="arrow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0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57600" y="2438400"/>
            <a:ext cx="1219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66FF66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Wind</a:t>
            </a:r>
            <a:endParaRPr lang="en-US" sz="3200" b="1" dirty="0">
              <a:solidFill>
                <a:srgbClr val="66FF66"/>
              </a:solidFill>
              <a:effectLst>
                <a:outerShdw blurRad="50800" dist="38100" dir="2700000" algn="tl" rotWithShape="0">
                  <a:srgbClr val="000000"/>
                </a:outerShdw>
              </a:effectLst>
            </a:endParaRP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458455"/>
      </p:ext>
    </p:extLst>
  </p:cSld>
  <p:clrMapOvr>
    <a:masterClrMapping/>
  </p:clrMapOvr>
  <p:transition xmlns:p14="http://schemas.microsoft.com/office/powerpoint/2010/main" advTm="41268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 mod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4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Upslope Fog</a:t>
            </a:r>
            <a:endParaRPr lang="en-US" sz="3600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3908" name="TextBox 5"/>
          <p:cNvSpPr txBox="1">
            <a:spLocks noChangeArrowheads="1"/>
          </p:cNvSpPr>
          <p:nvPr/>
        </p:nvSpPr>
        <p:spPr bwMode="auto">
          <a:xfrm>
            <a:off x="228600" y="6400800"/>
            <a:ext cx="8686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1400">
                <a:solidFill>
                  <a:srgbClr val="FFFFFF"/>
                </a:solidFill>
                <a:hlinkClick r:id="rId6"/>
              </a:rPr>
              <a:t>http://lh4.ggpht.com/-oiee7XikZTQ/RpgLE5VscdI/AAAAAAAAATo/Kq59iGzZeII/s720/IMG_0347.JPG</a:t>
            </a:r>
            <a:endParaRPr lang="en-US" sz="1400">
              <a:solidFill>
                <a:srgbClr val="FFFFFF"/>
              </a:solidFill>
            </a:endParaRPr>
          </a:p>
        </p:txBody>
      </p:sp>
      <p:sp>
        <p:nvSpPr>
          <p:cNvPr id="123909" name="TextBox 4"/>
          <p:cNvSpPr txBox="1">
            <a:spLocks noChangeArrowheads="1"/>
          </p:cNvSpPr>
          <p:nvPr/>
        </p:nvSpPr>
        <p:spPr bwMode="auto">
          <a:xfrm>
            <a:off x="76200" y="5341203"/>
            <a:ext cx="4876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dirty="0">
                <a:solidFill>
                  <a:srgbClr val="FFFFFF"/>
                </a:solidFill>
              </a:rPr>
              <a:t>Chasm Trail Longs </a:t>
            </a:r>
            <a:r>
              <a:rPr lang="en-US" dirty="0" smtClean="0">
                <a:solidFill>
                  <a:srgbClr val="FFFFFF"/>
                </a:solidFill>
              </a:rPr>
              <a:t>Peak, </a:t>
            </a:r>
            <a:r>
              <a:rPr lang="en-US" dirty="0">
                <a:solidFill>
                  <a:srgbClr val="FFFFFF"/>
                </a:solidFill>
              </a:rPr>
              <a:t>CO </a:t>
            </a:r>
            <a:r>
              <a:rPr lang="en-US" dirty="0" smtClean="0">
                <a:solidFill>
                  <a:srgbClr val="FFFFFF"/>
                </a:solidFill>
              </a:rPr>
              <a:t>  Looking east, </a:t>
            </a:r>
            <a:r>
              <a:rPr lang="en-US" dirty="0">
                <a:solidFill>
                  <a:srgbClr val="FFFFFF"/>
                </a:solidFill>
              </a:rPr>
              <a:t>toward the Upper Plains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465263"/>
      </p:ext>
    </p:extLst>
  </p:cSld>
  <p:clrMapOvr>
    <a:masterClrMapping/>
  </p:clrMapOvr>
  <p:transition xmlns:p14="http://schemas.microsoft.com/office/powerpoint/2010/main" advTm="15778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533400"/>
            <a:ext cx="3657600" cy="1143000"/>
          </a:xfrm>
        </p:spPr>
        <p:txBody>
          <a:bodyPr/>
          <a:lstStyle/>
          <a:p>
            <a:r>
              <a:rPr lang="en-US" sz="3600" b="1" dirty="0" smtClean="0"/>
              <a:t>Evaporation or</a:t>
            </a:r>
            <a:br>
              <a:rPr lang="en-US" sz="3600" b="1" dirty="0" smtClean="0"/>
            </a:br>
            <a:r>
              <a:rPr lang="en-US" sz="3600" b="1" dirty="0" smtClean="0"/>
              <a:t>Mixing Fog</a:t>
            </a:r>
            <a:endParaRPr lang="en-US" sz="36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2133600"/>
            <a:ext cx="2584323" cy="3886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6200" y="3885398"/>
            <a:ext cx="4876800" cy="25154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685800"/>
            <a:ext cx="4040245" cy="269997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239000" y="3352800"/>
            <a:ext cx="1253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hlinkClick r:id="rId7" action="ppaction://hlinkfile"/>
              </a:rPr>
              <a:t>bostonglobe.com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2438400" y="5742801"/>
            <a:ext cx="8130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hlinkClick r:id="rId8"/>
              </a:rPr>
              <a:t>ehow.com</a:t>
            </a:r>
            <a:endParaRPr lang="en-US" sz="1200" dirty="0"/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940728"/>
      </p:ext>
    </p:extLst>
  </p:cSld>
  <p:clrMapOvr>
    <a:masterClrMapping/>
  </p:clrMapOvr>
  <p:transition xmlns:p14="http://schemas.microsoft.com/office/powerpoint/2010/main" advTm="3022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 mod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103" name="Picture 5" descr="~AUT004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3200" y="1752600"/>
            <a:ext cx="3902075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2110" name="Text Box 12"/>
          <p:cNvSpPr txBox="1">
            <a:spLocks noChangeArrowheads="1"/>
          </p:cNvSpPr>
          <p:nvPr/>
        </p:nvSpPr>
        <p:spPr bwMode="auto">
          <a:xfrm>
            <a:off x="2971800" y="2971800"/>
            <a:ext cx="990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 b="1" dirty="0">
                <a:solidFill>
                  <a:srgbClr val="000000"/>
                </a:solidFill>
              </a:rPr>
              <a:t>Breath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2111" name="Text Box 13"/>
          <p:cNvSpPr txBox="1">
            <a:spLocks noChangeArrowheads="1"/>
          </p:cNvSpPr>
          <p:nvPr/>
        </p:nvSpPr>
        <p:spPr bwMode="auto">
          <a:xfrm>
            <a:off x="2057400" y="5562600"/>
            <a:ext cx="990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 b="1">
                <a:solidFill>
                  <a:srgbClr val="000000"/>
                </a:solidFill>
              </a:rPr>
              <a:t>Air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32112" name="Text Box 14"/>
          <p:cNvSpPr txBox="1">
            <a:spLocks noChangeArrowheads="1"/>
          </p:cNvSpPr>
          <p:nvPr/>
        </p:nvSpPr>
        <p:spPr bwMode="auto">
          <a:xfrm>
            <a:off x="2209800" y="4357688"/>
            <a:ext cx="990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 b="1" dirty="0">
                <a:solidFill>
                  <a:srgbClr val="000000"/>
                </a:solidFill>
              </a:rPr>
              <a:t>50-50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2101" name="Text Box 16"/>
          <p:cNvSpPr txBox="1">
            <a:spLocks noChangeArrowheads="1"/>
          </p:cNvSpPr>
          <p:nvPr/>
        </p:nvSpPr>
        <p:spPr bwMode="auto">
          <a:xfrm>
            <a:off x="2895600" y="5165725"/>
            <a:ext cx="12192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</a:rPr>
              <a:t>Clear Side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32102" name="Text Box 17"/>
          <p:cNvSpPr txBox="1">
            <a:spLocks noChangeArrowheads="1"/>
          </p:cNvSpPr>
          <p:nvPr/>
        </p:nvSpPr>
        <p:spPr bwMode="auto">
          <a:xfrm>
            <a:off x="1447800" y="4191000"/>
            <a:ext cx="10668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000" b="1" dirty="0" err="1" smtClean="0">
                <a:solidFill>
                  <a:srgbClr val="FF0000"/>
                </a:solidFill>
              </a:rPr>
              <a:t>CloudySide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304800"/>
            <a:ext cx="6324600" cy="1447800"/>
          </a:xfrm>
        </p:spPr>
        <p:txBody>
          <a:bodyPr/>
          <a:lstStyle/>
          <a:p>
            <a:r>
              <a:rPr lang="en-US" sz="36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Mixing Fog: Why </a:t>
            </a:r>
            <a:r>
              <a:rPr lang="en-US" sz="36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You See Your </a:t>
            </a:r>
            <a:r>
              <a:rPr lang="en-US" sz="36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Breath on </a:t>
            </a:r>
            <a:r>
              <a:rPr lang="en-US" sz="36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 Cold Winter Night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43400" y="1828800"/>
            <a:ext cx="4648200" cy="4876800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sz="2400" dirty="0">
                <a:solidFill>
                  <a:srgbClr val="000000"/>
                </a:solidFill>
                <a:ea typeface="+mn-ea"/>
                <a:cs typeface="+mn-cs"/>
              </a:rPr>
              <a:t>Condensation can occur </a:t>
            </a:r>
            <a:r>
              <a:rPr lang="en-US" sz="2400" dirty="0" smtClean="0">
                <a:solidFill>
                  <a:srgbClr val="000000"/>
                </a:solidFill>
                <a:ea typeface="+mn-ea"/>
                <a:cs typeface="+mn-cs"/>
              </a:rPr>
              <a:t>if you mix moist </a:t>
            </a:r>
            <a:r>
              <a:rPr lang="en-US" sz="2400" dirty="0">
                <a:solidFill>
                  <a:srgbClr val="000000"/>
                </a:solidFill>
                <a:ea typeface="+mn-ea"/>
                <a:cs typeface="+mn-cs"/>
              </a:rPr>
              <a:t>warm air </a:t>
            </a:r>
            <a:r>
              <a:rPr lang="en-US" sz="2400" dirty="0" smtClean="0">
                <a:solidFill>
                  <a:srgbClr val="000000"/>
                </a:solidFill>
                <a:ea typeface="+mn-ea"/>
                <a:cs typeface="+mn-cs"/>
              </a:rPr>
              <a:t>and cold </a:t>
            </a:r>
            <a:r>
              <a:rPr lang="en-US" sz="2400" dirty="0">
                <a:solidFill>
                  <a:srgbClr val="000000"/>
                </a:solidFill>
                <a:ea typeface="+mn-ea"/>
                <a:cs typeface="+mn-cs"/>
              </a:rPr>
              <a:t>dry </a:t>
            </a:r>
            <a:r>
              <a:rPr lang="en-US" sz="2400" dirty="0" smtClean="0">
                <a:solidFill>
                  <a:srgbClr val="000000"/>
                </a:solidFill>
                <a:ea typeface="+mn-ea"/>
                <a:cs typeface="+mn-cs"/>
              </a:rPr>
              <a:t>air.</a:t>
            </a:r>
            <a:endParaRPr lang="en-US" sz="2000" dirty="0">
              <a:solidFill>
                <a:srgbClr val="000000"/>
              </a:solidFill>
              <a:ea typeface="+mn-ea"/>
              <a:cs typeface="+mn-cs"/>
            </a:endParaRPr>
          </a:p>
          <a:p>
            <a:pPr>
              <a:buFontTx/>
              <a:buNone/>
              <a:defRPr/>
            </a:pPr>
            <a:r>
              <a:rPr lang="en-US" sz="18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+mn-ea"/>
                <a:cs typeface="+mn-cs"/>
              </a:rPr>
              <a:t>		</a:t>
            </a:r>
            <a:r>
              <a:rPr lang="en-US" sz="18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+mn-ea"/>
                <a:cs typeface="+mn-cs"/>
              </a:rPr>
              <a:t>Temp</a:t>
            </a:r>
            <a:r>
              <a:rPr lang="en-US" sz="18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+mn-ea"/>
                <a:cs typeface="+mn-cs"/>
              </a:rPr>
              <a:t> 	</a:t>
            </a:r>
            <a:r>
              <a:rPr lang="en-US" sz="18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+mn-ea"/>
                <a:cs typeface="+mn-cs"/>
              </a:rPr>
              <a:t>RH</a:t>
            </a:r>
            <a:r>
              <a:rPr lang="en-US" sz="18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+mn-ea"/>
                <a:cs typeface="+mn-cs"/>
              </a:rPr>
              <a:t> 	</a:t>
            </a:r>
            <a:r>
              <a:rPr lang="en-US" sz="18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+mn-ea"/>
                <a:cs typeface="+mn-cs"/>
              </a:rPr>
              <a:t>SVP</a:t>
            </a:r>
            <a:r>
              <a:rPr lang="en-US" sz="18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+mn-ea"/>
                <a:cs typeface="+mn-cs"/>
              </a:rPr>
              <a:t> 	</a:t>
            </a:r>
            <a:r>
              <a:rPr lang="en-US" sz="18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+mn-ea"/>
                <a:cs typeface="+mn-cs"/>
              </a:rPr>
              <a:t>VP</a:t>
            </a:r>
          </a:p>
          <a:p>
            <a:pPr>
              <a:buFontTx/>
              <a:buNone/>
              <a:defRPr/>
            </a:pPr>
            <a:r>
              <a:rPr lang="en-US" sz="18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+mn-ea"/>
                <a:cs typeface="+mn-cs"/>
              </a:rPr>
              <a:t>Air</a:t>
            </a:r>
            <a:r>
              <a:rPr lang="en-US" sz="1800" b="1" dirty="0">
                <a:solidFill>
                  <a:srgbClr val="000000"/>
                </a:solidFill>
                <a:ea typeface="+mn-ea"/>
                <a:cs typeface="+mn-cs"/>
              </a:rPr>
              <a:t>		</a:t>
            </a:r>
            <a:r>
              <a:rPr lang="en-US" sz="1800" b="1" dirty="0">
                <a:solidFill>
                  <a:srgbClr val="FF0000"/>
                </a:solidFill>
                <a:ea typeface="+mn-ea"/>
                <a:cs typeface="+mn-cs"/>
              </a:rPr>
              <a:t>0</a:t>
            </a:r>
            <a:r>
              <a:rPr lang="en-US" sz="1800" b="1" baseline="40000" dirty="0">
                <a:solidFill>
                  <a:srgbClr val="FF0000"/>
                </a:solidFill>
                <a:ea typeface="+mn-ea"/>
                <a:cs typeface="+mn-cs"/>
              </a:rPr>
              <a:t>o</a:t>
            </a:r>
            <a:r>
              <a:rPr lang="en-US" sz="1800" b="1" dirty="0">
                <a:solidFill>
                  <a:srgbClr val="FF0000"/>
                </a:solidFill>
                <a:ea typeface="+mn-ea"/>
                <a:cs typeface="+mn-cs"/>
              </a:rPr>
              <a:t>C	20%	6 mb </a:t>
            </a:r>
            <a:r>
              <a:rPr lang="en-US" sz="1800" b="1" dirty="0">
                <a:solidFill>
                  <a:srgbClr val="000000"/>
                </a:solidFill>
                <a:ea typeface="+mn-ea"/>
                <a:cs typeface="+mn-cs"/>
              </a:rPr>
              <a:t>	1 mb</a:t>
            </a:r>
          </a:p>
          <a:p>
            <a:pPr>
              <a:lnSpc>
                <a:spcPct val="70000"/>
              </a:lnSpc>
              <a:buFontTx/>
              <a:buNone/>
              <a:defRPr/>
            </a:pPr>
            <a:r>
              <a:rPr lang="en-US" sz="1800" b="1" dirty="0">
                <a:solidFill>
                  <a:srgbClr val="000000"/>
                </a:solidFill>
                <a:ea typeface="+mn-ea"/>
                <a:cs typeface="+mn-cs"/>
              </a:rPr>
              <a:t>					(clear)</a:t>
            </a:r>
          </a:p>
          <a:p>
            <a:pPr>
              <a:buFontTx/>
              <a:buNone/>
              <a:defRPr/>
            </a:pPr>
            <a:r>
              <a:rPr lang="en-US" sz="18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+mn-ea"/>
                <a:cs typeface="+mn-cs"/>
              </a:rPr>
              <a:t>Breath</a:t>
            </a:r>
            <a:r>
              <a:rPr lang="en-US" sz="1800" b="1" dirty="0">
                <a:solidFill>
                  <a:srgbClr val="FF0000"/>
                </a:solidFill>
                <a:ea typeface="+mn-ea"/>
                <a:cs typeface="+mn-cs"/>
              </a:rPr>
              <a:t>	36</a:t>
            </a:r>
            <a:r>
              <a:rPr lang="en-US" sz="1800" b="1" baseline="40000" dirty="0">
                <a:solidFill>
                  <a:srgbClr val="FF0000"/>
                </a:solidFill>
                <a:ea typeface="+mn-ea"/>
                <a:cs typeface="+mn-cs"/>
              </a:rPr>
              <a:t>o</a:t>
            </a:r>
            <a:r>
              <a:rPr lang="en-US" sz="1800" b="1" dirty="0">
                <a:solidFill>
                  <a:srgbClr val="FF0000"/>
                </a:solidFill>
                <a:ea typeface="+mn-ea"/>
                <a:cs typeface="+mn-cs"/>
              </a:rPr>
              <a:t>C	80%	63 mb</a:t>
            </a:r>
            <a:r>
              <a:rPr lang="en-US" sz="1800" b="1" dirty="0">
                <a:solidFill>
                  <a:srgbClr val="000000"/>
                </a:solidFill>
                <a:ea typeface="+mn-ea"/>
                <a:cs typeface="+mn-cs"/>
              </a:rPr>
              <a:t>	55 mb</a:t>
            </a:r>
          </a:p>
          <a:p>
            <a:pPr>
              <a:lnSpc>
                <a:spcPct val="70000"/>
              </a:lnSpc>
              <a:buFontTx/>
              <a:buNone/>
              <a:defRPr/>
            </a:pPr>
            <a:r>
              <a:rPr lang="en-US" sz="1800" b="1" dirty="0">
                <a:solidFill>
                  <a:srgbClr val="000000"/>
                </a:solidFill>
                <a:ea typeface="+mn-ea"/>
                <a:cs typeface="+mn-cs"/>
              </a:rPr>
              <a:t>					(clear)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18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+mn-ea"/>
                <a:cs typeface="+mn-cs"/>
              </a:rPr>
              <a:t>50-50</a:t>
            </a:r>
            <a:r>
              <a:rPr lang="en-US" sz="1800" b="1" dirty="0">
                <a:solidFill>
                  <a:srgbClr val="000000"/>
                </a:solidFill>
                <a:ea typeface="+mn-ea"/>
                <a:cs typeface="+mn-cs"/>
              </a:rPr>
              <a:t>	</a:t>
            </a:r>
            <a:r>
              <a:rPr lang="en-US" sz="1800" b="1" dirty="0">
                <a:solidFill>
                  <a:srgbClr val="FF0000"/>
                </a:solidFill>
                <a:ea typeface="+mn-ea"/>
                <a:cs typeface="+mn-cs"/>
              </a:rPr>
              <a:t>18</a:t>
            </a:r>
            <a:r>
              <a:rPr lang="en-US" sz="1800" b="1" baseline="40000" dirty="0">
                <a:solidFill>
                  <a:srgbClr val="FF0000"/>
                </a:solidFill>
                <a:ea typeface="+mn-ea"/>
                <a:cs typeface="+mn-cs"/>
              </a:rPr>
              <a:t>o</a:t>
            </a:r>
            <a:r>
              <a:rPr lang="en-US" sz="1800" b="1" dirty="0">
                <a:solidFill>
                  <a:srgbClr val="FF0000"/>
                </a:solidFill>
                <a:ea typeface="+mn-ea"/>
                <a:cs typeface="+mn-cs"/>
              </a:rPr>
              <a:t>C	140%	20 mb</a:t>
            </a:r>
            <a:r>
              <a:rPr lang="en-US" sz="1800" b="1" dirty="0">
                <a:solidFill>
                  <a:srgbClr val="000000"/>
                </a:solidFill>
                <a:ea typeface="+mn-ea"/>
                <a:cs typeface="+mn-cs"/>
              </a:rPr>
              <a:t>	28 mb				(</a:t>
            </a:r>
            <a:r>
              <a:rPr lang="en-US" sz="1800" b="1" dirty="0">
                <a:solidFill>
                  <a:srgbClr val="FF0000"/>
                </a:solidFill>
                <a:ea typeface="+mn-ea"/>
                <a:cs typeface="+mn-cs"/>
              </a:rPr>
              <a:t>cloud</a:t>
            </a:r>
            <a:r>
              <a:rPr lang="en-US" sz="1800" b="1" dirty="0">
                <a:solidFill>
                  <a:srgbClr val="000000"/>
                </a:solidFill>
                <a:ea typeface="+mn-ea"/>
                <a:cs typeface="+mn-cs"/>
              </a:rPr>
              <a:t>)</a:t>
            </a:r>
          </a:p>
          <a:p>
            <a:pPr>
              <a:buFontTx/>
              <a:buNone/>
              <a:defRPr/>
            </a:pPr>
            <a:r>
              <a:rPr lang="en-US" sz="1800" b="1" dirty="0">
                <a:effectLst>
                  <a:outerShdw blurRad="38100" dist="38100" dir="2700000" algn="tl">
                    <a:srgbClr val="FFFFFF"/>
                  </a:outerShdw>
                </a:effectLst>
                <a:ea typeface="+mn-ea"/>
                <a:cs typeface="+mn-cs"/>
              </a:rPr>
              <a:t>90-10</a:t>
            </a:r>
            <a:r>
              <a:rPr lang="en-US" sz="1800" b="1" dirty="0">
                <a:solidFill>
                  <a:srgbClr val="000000"/>
                </a:solidFill>
                <a:ea typeface="+mn-ea"/>
                <a:cs typeface="+mn-cs"/>
              </a:rPr>
              <a:t>	</a:t>
            </a:r>
            <a:r>
              <a:rPr lang="en-US" sz="1800" b="1" dirty="0">
                <a:solidFill>
                  <a:srgbClr val="FF0000"/>
                </a:solidFill>
                <a:ea typeface="+mn-ea"/>
                <a:cs typeface="+mn-cs"/>
              </a:rPr>
              <a:t>4</a:t>
            </a:r>
            <a:r>
              <a:rPr lang="en-US" sz="1800" b="1" baseline="40000" dirty="0">
                <a:solidFill>
                  <a:srgbClr val="FF0000"/>
                </a:solidFill>
                <a:ea typeface="+mn-ea"/>
                <a:cs typeface="+mn-cs"/>
              </a:rPr>
              <a:t>o</a:t>
            </a:r>
            <a:r>
              <a:rPr lang="en-US" sz="1800" b="1" dirty="0">
                <a:solidFill>
                  <a:srgbClr val="FF0000"/>
                </a:solidFill>
                <a:ea typeface="+mn-ea"/>
                <a:cs typeface="+mn-cs"/>
              </a:rPr>
              <a:t>C	90%	8 mb</a:t>
            </a:r>
            <a:r>
              <a:rPr lang="en-US" sz="1800" b="1" dirty="0">
                <a:solidFill>
                  <a:srgbClr val="000000"/>
                </a:solidFill>
                <a:ea typeface="+mn-ea"/>
                <a:cs typeface="+mn-cs"/>
              </a:rPr>
              <a:t>	6 mb</a:t>
            </a:r>
          </a:p>
          <a:p>
            <a:pPr>
              <a:lnSpc>
                <a:spcPct val="70000"/>
              </a:lnSpc>
              <a:buFontTx/>
              <a:buNone/>
              <a:defRPr/>
            </a:pPr>
            <a:r>
              <a:rPr lang="en-US" sz="1800" b="1" dirty="0">
                <a:solidFill>
                  <a:srgbClr val="000000"/>
                </a:solidFill>
                <a:ea typeface="+mn-ea"/>
                <a:cs typeface="+mn-cs"/>
              </a:rPr>
              <a:t>					(clear)</a:t>
            </a:r>
            <a:endParaRPr lang="en-US" sz="2000" b="1" dirty="0">
              <a:solidFill>
                <a:srgbClr val="000000"/>
              </a:solidFill>
              <a:ea typeface="+mn-ea"/>
              <a:cs typeface="+mn-cs"/>
            </a:endParaRPr>
          </a:p>
          <a:p>
            <a:pPr>
              <a:buFontTx/>
              <a:buNone/>
              <a:defRPr/>
            </a:pPr>
            <a:r>
              <a:rPr lang="en-US" sz="2400" dirty="0" smtClean="0">
                <a:solidFill>
                  <a:srgbClr val="FF0000"/>
                </a:solidFill>
                <a:ea typeface="+mn-ea"/>
                <a:cs typeface="+mn-cs"/>
              </a:rPr>
              <a:t>50-50 mix condenses into a cloud </a:t>
            </a:r>
            <a:r>
              <a:rPr lang="en-US" sz="2400" dirty="0" smtClean="0">
                <a:solidFill>
                  <a:srgbClr val="000000"/>
                </a:solidFill>
                <a:ea typeface="+mn-ea"/>
                <a:cs typeface="+mn-cs"/>
              </a:rPr>
              <a:t>that quickly evaporates as your exhalation is diluted further by mixing with 0˚C, 20% RH air. </a:t>
            </a:r>
            <a:endParaRPr lang="en-US" sz="2400" dirty="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132104" name="Text Box 6"/>
          <p:cNvSpPr txBox="1">
            <a:spLocks noChangeArrowheads="1"/>
          </p:cNvSpPr>
          <p:nvPr/>
        </p:nvSpPr>
        <p:spPr bwMode="auto">
          <a:xfrm>
            <a:off x="0" y="6400800"/>
            <a:ext cx="1828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>
                <a:solidFill>
                  <a:srgbClr val="000000"/>
                </a:solidFill>
              </a:rPr>
              <a:t>Ahrens older ed.</a:t>
            </a:r>
          </a:p>
        </p:txBody>
      </p:sp>
      <p:sp>
        <p:nvSpPr>
          <p:cNvPr id="132105" name="Line 7"/>
          <p:cNvSpPr>
            <a:spLocks noChangeShapeType="1"/>
          </p:cNvSpPr>
          <p:nvPr/>
        </p:nvSpPr>
        <p:spPr bwMode="auto">
          <a:xfrm flipV="1">
            <a:off x="2209800" y="3505200"/>
            <a:ext cx="1752600" cy="2286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32106" name="AutoShape 8"/>
          <p:cNvSpPr>
            <a:spLocks noChangeArrowheads="1"/>
          </p:cNvSpPr>
          <p:nvPr/>
        </p:nvSpPr>
        <p:spPr bwMode="auto">
          <a:xfrm>
            <a:off x="3014133" y="4654550"/>
            <a:ext cx="76200" cy="76200"/>
          </a:xfrm>
          <a:prstGeom prst="diamond">
            <a:avLst/>
          </a:prstGeom>
          <a:solidFill>
            <a:srgbClr val="FF0000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132107" name="AutoShape 9"/>
          <p:cNvSpPr>
            <a:spLocks noChangeArrowheads="1"/>
          </p:cNvSpPr>
          <p:nvPr/>
        </p:nvSpPr>
        <p:spPr bwMode="auto">
          <a:xfrm>
            <a:off x="2400300" y="5457825"/>
            <a:ext cx="76200" cy="76200"/>
          </a:xfrm>
          <a:prstGeom prst="diamond">
            <a:avLst/>
          </a:prstGeom>
          <a:solidFill>
            <a:srgbClr val="FF0000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32108" name="AutoShape 10"/>
          <p:cNvSpPr>
            <a:spLocks noChangeArrowheads="1"/>
          </p:cNvSpPr>
          <p:nvPr/>
        </p:nvSpPr>
        <p:spPr bwMode="auto">
          <a:xfrm>
            <a:off x="2193925" y="5727700"/>
            <a:ext cx="76200" cy="76200"/>
          </a:xfrm>
          <a:prstGeom prst="diamond">
            <a:avLst/>
          </a:prstGeom>
          <a:solidFill>
            <a:srgbClr val="FF0000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32109" name="AutoShape 11"/>
          <p:cNvSpPr>
            <a:spLocks noChangeArrowheads="1"/>
          </p:cNvSpPr>
          <p:nvPr/>
        </p:nvSpPr>
        <p:spPr bwMode="auto">
          <a:xfrm>
            <a:off x="3911600" y="3479800"/>
            <a:ext cx="76200" cy="76200"/>
          </a:xfrm>
          <a:prstGeom prst="diamond">
            <a:avLst/>
          </a:prstGeom>
          <a:solidFill>
            <a:srgbClr val="FF0000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132113" name="Text Box 15"/>
          <p:cNvSpPr txBox="1">
            <a:spLocks noChangeArrowheads="1"/>
          </p:cNvSpPr>
          <p:nvPr/>
        </p:nvSpPr>
        <p:spPr bwMode="auto">
          <a:xfrm>
            <a:off x="1752600" y="4953000"/>
            <a:ext cx="990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 b="1" dirty="0">
                <a:solidFill>
                  <a:srgbClr val="000000"/>
                </a:solidFill>
              </a:rPr>
              <a:t>90-10</a:t>
            </a:r>
            <a:endParaRPr lang="en-US" sz="1800" dirty="0">
              <a:solidFill>
                <a:srgbClr val="000000"/>
              </a:solidFill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65982737"/>
      </p:ext>
    </p:extLst>
  </p:cSld>
  <p:clrMapOvr>
    <a:masterClrMapping/>
  </p:clrMapOvr>
  <p:transition xmlns:p14="http://schemas.microsoft.com/office/powerpoint/2010/main" advTm="242375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32110" grpId="0"/>
      <p:bldP spid="132111" grpId="0"/>
      <p:bldP spid="132112" grpId="0"/>
      <p:bldP spid="132105" grpId="0" animBg="1"/>
      <p:bldP spid="132106" grpId="0" animBg="1"/>
      <p:bldP spid="132107" grpId="0" animBg="1"/>
      <p:bldP spid="132108" grpId="0" animBg="1"/>
      <p:bldP spid="132109" grpId="0" animBg="1"/>
      <p:bldP spid="132113" grpId="0"/>
    </p:bldLst>
  </p:timing>
  <p:extLst mod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US" sz="36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Steam Fog Conditions</a:t>
            </a:r>
          </a:p>
        </p:txBody>
      </p:sp>
      <p:graphicFrame>
        <p:nvGraphicFramePr>
          <p:cNvPr id="130050" name="Object 2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487915161"/>
              </p:ext>
            </p:extLst>
          </p:nvPr>
        </p:nvGraphicFramePr>
        <p:xfrm>
          <a:off x="-14288" y="1636713"/>
          <a:ext cx="9140826" cy="182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95" name="Photo Editor Photo" r:id="rId6" imgW="12142857" imgH="2419048" progId="">
                  <p:embed/>
                </p:oleObj>
              </mc:Choice>
              <mc:Fallback>
                <p:oleObj name="Photo Editor Photo" r:id="rId6" imgW="12142857" imgH="2419048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4288" y="1636713"/>
                        <a:ext cx="9140826" cy="1820862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6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28625" y="3657600"/>
            <a:ext cx="8226425" cy="2667000"/>
          </a:xfrm>
          <a:noFill/>
        </p:spPr>
        <p:txBody>
          <a:bodyPr/>
          <a:lstStyle/>
          <a:p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Type of Evaporation Fog</a:t>
            </a:r>
          </a:p>
          <a:p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Occurs </a:t>
            </a: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when cold air flows over much warmer water</a:t>
            </a:r>
          </a:p>
          <a:p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Cold air mixes with warm, moist air 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next to water </a:t>
            </a: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surface</a:t>
            </a:r>
          </a:p>
          <a:p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Mixture condenses into fog, a couple of feet above surface</a:t>
            </a:r>
          </a:p>
          <a:p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Common off of East Coast of US during winter 		 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 Over </a:t>
            </a: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lakes, ponds and rivers 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during early </a:t>
            </a: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fall </a:t>
            </a:r>
          </a:p>
        </p:txBody>
      </p:sp>
      <p:sp>
        <p:nvSpPr>
          <p:cNvPr id="130053" name="Text Box 5"/>
          <p:cNvSpPr txBox="1">
            <a:spLocks noChangeArrowheads="1"/>
          </p:cNvSpPr>
          <p:nvPr/>
        </p:nvSpPr>
        <p:spPr bwMode="auto">
          <a:xfrm>
            <a:off x="5867400" y="3124200"/>
            <a:ext cx="3276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dirty="0">
                <a:solidFill>
                  <a:srgbClr val="000000"/>
                </a:solidFill>
              </a:rPr>
              <a:t>Williams, The Weather Book, p68</a:t>
            </a: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552440"/>
      </p:ext>
    </p:extLst>
  </p:cSld>
  <p:clrMapOvr>
    <a:masterClrMapping/>
  </p:clrMapOvr>
  <p:transition xmlns:p14="http://schemas.microsoft.com/office/powerpoint/2010/main" advTm="77389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0660" grpId="0" uiExpand="1" build="p"/>
    </p:bldLst>
  </p:timing>
  <p:extLst mod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147" name="TextBox 4"/>
          <p:cNvSpPr txBox="1">
            <a:spLocks noChangeArrowheads="1"/>
          </p:cNvSpPr>
          <p:nvPr/>
        </p:nvSpPr>
        <p:spPr bwMode="auto">
          <a:xfrm>
            <a:off x="2514600" y="6172200"/>
            <a:ext cx="6096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1600" dirty="0">
                <a:solidFill>
                  <a:srgbClr val="FFFFFF"/>
                </a:solidFill>
                <a:hlinkClick r:id="rId5"/>
              </a:rPr>
              <a:t>http://</a:t>
            </a:r>
            <a:r>
              <a:rPr lang="en-US" sz="1600" dirty="0" err="1">
                <a:solidFill>
                  <a:srgbClr val="FFFFFF"/>
                </a:solidFill>
                <a:hlinkClick r:id="rId5"/>
              </a:rPr>
              <a:t>media.trb.com</a:t>
            </a:r>
            <a:r>
              <a:rPr lang="en-US" sz="1600" dirty="0">
                <a:solidFill>
                  <a:srgbClr val="FFFFFF"/>
                </a:solidFill>
                <a:hlinkClick r:id="rId5"/>
              </a:rPr>
              <a:t>/media/photo/2011-01/216881120-24150101.jpg</a:t>
            </a:r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68580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Steam Fog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91000" y="5029200"/>
            <a:ext cx="42672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Bitter cold </a:t>
            </a:r>
            <a:r>
              <a:rPr lang="en-US" sz="3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January air </a:t>
            </a:r>
            <a:r>
              <a:rPr lang="en-US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over Lake </a:t>
            </a:r>
            <a:r>
              <a:rPr lang="en-US" sz="3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Michigan</a:t>
            </a:r>
            <a:endParaRPr lang="en-US" sz="32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982305"/>
      </p:ext>
    </p:extLst>
  </p:cSld>
  <p:clrMapOvr>
    <a:masterClrMapping/>
  </p:clrMapOvr>
  <p:transition xmlns:p14="http://schemas.microsoft.com/office/powerpoint/2010/main" advTm="16709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 mod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7219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5486400"/>
            <a:ext cx="8915400" cy="1143000"/>
          </a:xfrm>
        </p:spPr>
        <p:txBody>
          <a:bodyPr/>
          <a:lstStyle/>
          <a:p>
            <a:r>
              <a:rPr lang="en-US" sz="3600" b="1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Steam Fog Rising from Hot Asphalt</a:t>
            </a:r>
            <a:endParaRPr lang="en-US" sz="3600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7220" name="Text Box 5"/>
          <p:cNvSpPr txBox="1">
            <a:spLocks noChangeArrowheads="1"/>
          </p:cNvSpPr>
          <p:nvPr/>
        </p:nvSpPr>
        <p:spPr bwMode="auto">
          <a:xfrm>
            <a:off x="1582738" y="6445250"/>
            <a:ext cx="6096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600" dirty="0">
                <a:solidFill>
                  <a:srgbClr val="FFFFFF"/>
                </a:solidFill>
                <a:hlinkClick r:id="rId6"/>
              </a:rPr>
              <a:t>http://farm3.static.flickr.com/2651/3724731423_abe14b195d_o.jpg</a:t>
            </a:r>
            <a:endParaRPr lang="en-US" sz="1600" dirty="0">
              <a:solidFill>
                <a:srgbClr val="FFFFFF"/>
              </a:solidFill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advTm="52251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 mod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077200" cy="1143000"/>
          </a:xfrm>
        </p:spPr>
        <p:txBody>
          <a:bodyPr/>
          <a:lstStyle/>
          <a:p>
            <a:r>
              <a:rPr lang="en-US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Precipitation/Frontal Fog Weather</a:t>
            </a:r>
          </a:p>
        </p:txBody>
      </p:sp>
      <p:graphicFrame>
        <p:nvGraphicFramePr>
          <p:cNvPr id="141314" name="Object 2"/>
          <p:cNvGraphicFramePr>
            <a:graphicFrameLocks noGrp="1" noChangeAspect="1"/>
          </p:cNvGraphicFramePr>
          <p:nvPr>
            <p:ph sz="half" idx="1"/>
          </p:nvPr>
        </p:nvGraphicFramePr>
        <p:xfrm>
          <a:off x="0" y="1811338"/>
          <a:ext cx="9140825" cy="177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445" name="Photo Editor Photo" r:id="rId6" imgW="12142857" imgH="2352381" progId="">
                  <p:embed/>
                </p:oleObj>
              </mc:Choice>
              <mc:Fallback>
                <p:oleObj name="Photo Editor Photo" r:id="rId6" imgW="12142857" imgH="235238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811338"/>
                        <a:ext cx="9140825" cy="1770062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73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00050" y="3705225"/>
            <a:ext cx="8226425" cy="2671763"/>
          </a:xfrm>
          <a:noFill/>
        </p:spPr>
        <p:txBody>
          <a:bodyPr/>
          <a:lstStyle/>
          <a:p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 type </a:t>
            </a:r>
            <a:r>
              <a:rPr lang="en-US" sz="20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of Evaporation </a:t>
            </a: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Fog</a:t>
            </a:r>
          </a:p>
          <a:p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Occurs when warm rain falls into colder unsaturated air</a:t>
            </a:r>
          </a:p>
          <a:p>
            <a:r>
              <a:rPr lang="en-US" sz="20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Warmer </a:t>
            </a: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rain drops evaporate as they fall</a:t>
            </a:r>
          </a:p>
          <a:p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Added water vapor increases dew point to saturate the air</a:t>
            </a:r>
          </a:p>
          <a:p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Most common in the shallow layer of cold air, just ahead of warm fronts (rarely occurs in AZ)</a:t>
            </a:r>
            <a:endParaRPr lang="en-US" sz="20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1317" name="Text Box 5"/>
          <p:cNvSpPr txBox="1">
            <a:spLocks noChangeArrowheads="1"/>
          </p:cNvSpPr>
          <p:nvPr/>
        </p:nvSpPr>
        <p:spPr bwMode="auto">
          <a:xfrm>
            <a:off x="5867400" y="3276600"/>
            <a:ext cx="3276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>
                <a:solidFill>
                  <a:srgbClr val="000000"/>
                </a:solidFill>
              </a:rPr>
              <a:t>Williams, The Weather Book, p68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advTm="57566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3732" grpId="0" uiExpand="1" build="p"/>
    </p:bldLst>
  </p:timing>
  <p:extLst mod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77800"/>
            <a:ext cx="7772400" cy="11430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Number of Days with </a:t>
            </a:r>
            <a:r>
              <a:rPr lang="en-US" sz="32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Fog</a:t>
            </a:r>
            <a:br>
              <a:rPr lang="en-US" sz="32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</a:br>
            <a:r>
              <a:rPr lang="en-US" sz="2800" i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Common surface flows for fog types</a:t>
            </a:r>
            <a:endParaRPr lang="en-US" sz="2800" i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-74789" y="1610189"/>
            <a:ext cx="9056337" cy="4920131"/>
            <a:chOff x="-74789" y="1584789"/>
            <a:chExt cx="9056337" cy="4920131"/>
          </a:xfrm>
        </p:grpSpPr>
        <p:pic>
          <p:nvPicPr>
            <p:cNvPr id="145410" name="Picture 22" descr="0420small.jp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203" y="1584789"/>
              <a:ext cx="8517890" cy="48938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5412" name="Text Box 22"/>
            <p:cNvSpPr txBox="1">
              <a:spLocks noChangeArrowheads="1"/>
            </p:cNvSpPr>
            <p:nvPr/>
          </p:nvSpPr>
          <p:spPr bwMode="auto">
            <a:xfrm>
              <a:off x="7353300" y="6170124"/>
              <a:ext cx="162824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400" b="1" dirty="0"/>
                <a:t>Ahrens, Fig 4.16</a:t>
              </a:r>
            </a:p>
          </p:txBody>
        </p:sp>
        <p:sp>
          <p:nvSpPr>
            <p:cNvPr id="4" name="Freeform 3"/>
            <p:cNvSpPr/>
            <p:nvPr/>
          </p:nvSpPr>
          <p:spPr>
            <a:xfrm>
              <a:off x="3958487" y="4168709"/>
              <a:ext cx="1037590" cy="860636"/>
            </a:xfrm>
            <a:custGeom>
              <a:avLst/>
              <a:gdLst>
                <a:gd name="connsiteX0" fmla="*/ 1270000 w 1270000"/>
                <a:gd name="connsiteY0" fmla="*/ 829733 h 829733"/>
                <a:gd name="connsiteX1" fmla="*/ 643466 w 1270000"/>
                <a:gd name="connsiteY1" fmla="*/ 237067 h 829733"/>
                <a:gd name="connsiteX2" fmla="*/ 0 w 1270000"/>
                <a:gd name="connsiteY2" fmla="*/ 0 h 829733"/>
                <a:gd name="connsiteX0" fmla="*/ 1270000 w 1270000"/>
                <a:gd name="connsiteY0" fmla="*/ 829733 h 829733"/>
                <a:gd name="connsiteX1" fmla="*/ 833966 w 1270000"/>
                <a:gd name="connsiteY1" fmla="*/ 249767 h 829733"/>
                <a:gd name="connsiteX2" fmla="*/ 0 w 1270000"/>
                <a:gd name="connsiteY2" fmla="*/ 0 h 829733"/>
                <a:gd name="connsiteX0" fmla="*/ 1143000 w 1143000"/>
                <a:gd name="connsiteY0" fmla="*/ 880533 h 880533"/>
                <a:gd name="connsiteX1" fmla="*/ 706966 w 1143000"/>
                <a:gd name="connsiteY1" fmla="*/ 300567 h 880533"/>
                <a:gd name="connsiteX2" fmla="*/ 0 w 1143000"/>
                <a:gd name="connsiteY2" fmla="*/ 0 h 880533"/>
                <a:gd name="connsiteX0" fmla="*/ 1143000 w 1143000"/>
                <a:gd name="connsiteY0" fmla="*/ 880533 h 880533"/>
                <a:gd name="connsiteX1" fmla="*/ 706966 w 1143000"/>
                <a:gd name="connsiteY1" fmla="*/ 237067 h 880533"/>
                <a:gd name="connsiteX2" fmla="*/ 0 w 1143000"/>
                <a:gd name="connsiteY2" fmla="*/ 0 h 880533"/>
                <a:gd name="connsiteX0" fmla="*/ 1143000 w 1143000"/>
                <a:gd name="connsiteY0" fmla="*/ 880533 h 880533"/>
                <a:gd name="connsiteX1" fmla="*/ 994833 w 1143000"/>
                <a:gd name="connsiteY1" fmla="*/ 571500 h 880533"/>
                <a:gd name="connsiteX2" fmla="*/ 706966 w 1143000"/>
                <a:gd name="connsiteY2" fmla="*/ 237067 h 880533"/>
                <a:gd name="connsiteX3" fmla="*/ 0 w 1143000"/>
                <a:gd name="connsiteY3" fmla="*/ 0 h 880533"/>
                <a:gd name="connsiteX0" fmla="*/ 1092200 w 1092200"/>
                <a:gd name="connsiteY0" fmla="*/ 994833 h 994833"/>
                <a:gd name="connsiteX1" fmla="*/ 994833 w 1092200"/>
                <a:gd name="connsiteY1" fmla="*/ 571500 h 994833"/>
                <a:gd name="connsiteX2" fmla="*/ 706966 w 1092200"/>
                <a:gd name="connsiteY2" fmla="*/ 237067 h 994833"/>
                <a:gd name="connsiteX3" fmla="*/ 0 w 1092200"/>
                <a:gd name="connsiteY3" fmla="*/ 0 h 994833"/>
                <a:gd name="connsiteX0" fmla="*/ 1092200 w 1092200"/>
                <a:gd name="connsiteY0" fmla="*/ 994833 h 994833"/>
                <a:gd name="connsiteX1" fmla="*/ 994833 w 1092200"/>
                <a:gd name="connsiteY1" fmla="*/ 609600 h 994833"/>
                <a:gd name="connsiteX2" fmla="*/ 706966 w 1092200"/>
                <a:gd name="connsiteY2" fmla="*/ 237067 h 994833"/>
                <a:gd name="connsiteX3" fmla="*/ 0 w 1092200"/>
                <a:gd name="connsiteY3" fmla="*/ 0 h 994833"/>
                <a:gd name="connsiteX0" fmla="*/ 1092200 w 1092200"/>
                <a:gd name="connsiteY0" fmla="*/ 994833 h 994833"/>
                <a:gd name="connsiteX1" fmla="*/ 994833 w 1092200"/>
                <a:gd name="connsiteY1" fmla="*/ 609600 h 994833"/>
                <a:gd name="connsiteX2" fmla="*/ 706966 w 1092200"/>
                <a:gd name="connsiteY2" fmla="*/ 237067 h 994833"/>
                <a:gd name="connsiteX3" fmla="*/ 0 w 1092200"/>
                <a:gd name="connsiteY3" fmla="*/ 0 h 994833"/>
                <a:gd name="connsiteX0" fmla="*/ 1092200 w 1092200"/>
                <a:gd name="connsiteY0" fmla="*/ 994833 h 994833"/>
                <a:gd name="connsiteX1" fmla="*/ 994833 w 1092200"/>
                <a:gd name="connsiteY1" fmla="*/ 609600 h 994833"/>
                <a:gd name="connsiteX2" fmla="*/ 706966 w 1092200"/>
                <a:gd name="connsiteY2" fmla="*/ 237067 h 994833"/>
                <a:gd name="connsiteX3" fmla="*/ 0 w 1092200"/>
                <a:gd name="connsiteY3" fmla="*/ 0 h 994833"/>
                <a:gd name="connsiteX0" fmla="*/ 1092200 w 1092200"/>
                <a:gd name="connsiteY0" fmla="*/ 905933 h 905933"/>
                <a:gd name="connsiteX1" fmla="*/ 994833 w 1092200"/>
                <a:gd name="connsiteY1" fmla="*/ 609600 h 905933"/>
                <a:gd name="connsiteX2" fmla="*/ 706966 w 1092200"/>
                <a:gd name="connsiteY2" fmla="*/ 237067 h 905933"/>
                <a:gd name="connsiteX3" fmla="*/ 0 w 1092200"/>
                <a:gd name="connsiteY3" fmla="*/ 0 h 905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2200" h="905933">
                  <a:moveTo>
                    <a:pt x="1092200" y="905933"/>
                  </a:moveTo>
                  <a:cubicBezTo>
                    <a:pt x="1054805" y="854427"/>
                    <a:pt x="1067505" y="754944"/>
                    <a:pt x="994833" y="609600"/>
                  </a:cubicBezTo>
                  <a:cubicBezTo>
                    <a:pt x="922161" y="502356"/>
                    <a:pt x="872771" y="338667"/>
                    <a:pt x="706966" y="237067"/>
                  </a:cubicBezTo>
                  <a:cubicBezTo>
                    <a:pt x="541161" y="135467"/>
                    <a:pt x="0" y="0"/>
                    <a:pt x="0" y="0"/>
                  </a:cubicBezTo>
                </a:path>
              </a:pathLst>
            </a:custGeom>
            <a:ln>
              <a:solidFill>
                <a:srgbClr val="8000FF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4131207" y="3783158"/>
              <a:ext cx="1186391" cy="941071"/>
            </a:xfrm>
            <a:custGeom>
              <a:avLst/>
              <a:gdLst>
                <a:gd name="connsiteX0" fmla="*/ 1270000 w 1270000"/>
                <a:gd name="connsiteY0" fmla="*/ 829733 h 829733"/>
                <a:gd name="connsiteX1" fmla="*/ 643466 w 1270000"/>
                <a:gd name="connsiteY1" fmla="*/ 237067 h 829733"/>
                <a:gd name="connsiteX2" fmla="*/ 0 w 1270000"/>
                <a:gd name="connsiteY2" fmla="*/ 0 h 829733"/>
                <a:gd name="connsiteX0" fmla="*/ 1270000 w 1270000"/>
                <a:gd name="connsiteY0" fmla="*/ 829733 h 829733"/>
                <a:gd name="connsiteX1" fmla="*/ 833966 w 1270000"/>
                <a:gd name="connsiteY1" fmla="*/ 249767 h 829733"/>
                <a:gd name="connsiteX2" fmla="*/ 0 w 1270000"/>
                <a:gd name="connsiteY2" fmla="*/ 0 h 829733"/>
                <a:gd name="connsiteX0" fmla="*/ 1143000 w 1143000"/>
                <a:gd name="connsiteY0" fmla="*/ 880533 h 880533"/>
                <a:gd name="connsiteX1" fmla="*/ 706966 w 1143000"/>
                <a:gd name="connsiteY1" fmla="*/ 300567 h 880533"/>
                <a:gd name="connsiteX2" fmla="*/ 0 w 1143000"/>
                <a:gd name="connsiteY2" fmla="*/ 0 h 880533"/>
                <a:gd name="connsiteX0" fmla="*/ 1143000 w 1143000"/>
                <a:gd name="connsiteY0" fmla="*/ 880533 h 880533"/>
                <a:gd name="connsiteX1" fmla="*/ 706966 w 1143000"/>
                <a:gd name="connsiteY1" fmla="*/ 237067 h 880533"/>
                <a:gd name="connsiteX2" fmla="*/ 0 w 1143000"/>
                <a:gd name="connsiteY2" fmla="*/ 0 h 880533"/>
                <a:gd name="connsiteX0" fmla="*/ 1143000 w 1143000"/>
                <a:gd name="connsiteY0" fmla="*/ 880533 h 880533"/>
                <a:gd name="connsiteX1" fmla="*/ 994833 w 1143000"/>
                <a:gd name="connsiteY1" fmla="*/ 571500 h 880533"/>
                <a:gd name="connsiteX2" fmla="*/ 706966 w 1143000"/>
                <a:gd name="connsiteY2" fmla="*/ 237067 h 880533"/>
                <a:gd name="connsiteX3" fmla="*/ 0 w 1143000"/>
                <a:gd name="connsiteY3" fmla="*/ 0 h 880533"/>
                <a:gd name="connsiteX0" fmla="*/ 1092200 w 1092200"/>
                <a:gd name="connsiteY0" fmla="*/ 994833 h 994833"/>
                <a:gd name="connsiteX1" fmla="*/ 994833 w 1092200"/>
                <a:gd name="connsiteY1" fmla="*/ 571500 h 994833"/>
                <a:gd name="connsiteX2" fmla="*/ 706966 w 1092200"/>
                <a:gd name="connsiteY2" fmla="*/ 237067 h 994833"/>
                <a:gd name="connsiteX3" fmla="*/ 0 w 1092200"/>
                <a:gd name="connsiteY3" fmla="*/ 0 h 994833"/>
                <a:gd name="connsiteX0" fmla="*/ 1193800 w 1193800"/>
                <a:gd name="connsiteY0" fmla="*/ 1020233 h 1020233"/>
                <a:gd name="connsiteX1" fmla="*/ 994833 w 1193800"/>
                <a:gd name="connsiteY1" fmla="*/ 571500 h 1020233"/>
                <a:gd name="connsiteX2" fmla="*/ 706966 w 1193800"/>
                <a:gd name="connsiteY2" fmla="*/ 237067 h 1020233"/>
                <a:gd name="connsiteX3" fmla="*/ 0 w 1193800"/>
                <a:gd name="connsiteY3" fmla="*/ 0 h 1020233"/>
                <a:gd name="connsiteX0" fmla="*/ 1193800 w 1193800"/>
                <a:gd name="connsiteY0" fmla="*/ 1020233 h 1020233"/>
                <a:gd name="connsiteX1" fmla="*/ 1058333 w 1193800"/>
                <a:gd name="connsiteY1" fmla="*/ 546100 h 1020233"/>
                <a:gd name="connsiteX2" fmla="*/ 706966 w 1193800"/>
                <a:gd name="connsiteY2" fmla="*/ 237067 h 1020233"/>
                <a:gd name="connsiteX3" fmla="*/ 0 w 1193800"/>
                <a:gd name="connsiteY3" fmla="*/ 0 h 1020233"/>
                <a:gd name="connsiteX0" fmla="*/ 1193800 w 1252807"/>
                <a:gd name="connsiteY0" fmla="*/ 1020233 h 1031935"/>
                <a:gd name="connsiteX1" fmla="*/ 1248833 w 1252807"/>
                <a:gd name="connsiteY1" fmla="*/ 990601 h 1031935"/>
                <a:gd name="connsiteX2" fmla="*/ 1058333 w 1252807"/>
                <a:gd name="connsiteY2" fmla="*/ 546100 h 1031935"/>
                <a:gd name="connsiteX3" fmla="*/ 706966 w 1252807"/>
                <a:gd name="connsiteY3" fmla="*/ 237067 h 1031935"/>
                <a:gd name="connsiteX4" fmla="*/ 0 w 1252807"/>
                <a:gd name="connsiteY4" fmla="*/ 0 h 1031935"/>
                <a:gd name="connsiteX0" fmla="*/ 1248833 w 1248833"/>
                <a:gd name="connsiteY0" fmla="*/ 990601 h 990601"/>
                <a:gd name="connsiteX1" fmla="*/ 1058333 w 1248833"/>
                <a:gd name="connsiteY1" fmla="*/ 546100 h 990601"/>
                <a:gd name="connsiteX2" fmla="*/ 706966 w 1248833"/>
                <a:gd name="connsiteY2" fmla="*/ 237067 h 990601"/>
                <a:gd name="connsiteX3" fmla="*/ 0 w 1248833"/>
                <a:gd name="connsiteY3" fmla="*/ 0 h 990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8833" h="990601">
                  <a:moveTo>
                    <a:pt x="1248833" y="990601"/>
                  </a:moveTo>
                  <a:cubicBezTo>
                    <a:pt x="1226255" y="911579"/>
                    <a:pt x="1135944" y="665339"/>
                    <a:pt x="1058333" y="546100"/>
                  </a:cubicBezTo>
                  <a:cubicBezTo>
                    <a:pt x="980722" y="426861"/>
                    <a:pt x="883355" y="328084"/>
                    <a:pt x="706966" y="237067"/>
                  </a:cubicBezTo>
                  <a:cubicBezTo>
                    <a:pt x="530577" y="146050"/>
                    <a:pt x="0" y="0"/>
                    <a:pt x="0" y="0"/>
                  </a:cubicBezTo>
                </a:path>
              </a:pathLst>
            </a:custGeom>
            <a:ln>
              <a:solidFill>
                <a:srgbClr val="8000FF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 4"/>
            <p:cNvSpPr/>
            <p:nvPr/>
          </p:nvSpPr>
          <p:spPr>
            <a:xfrm rot="910968">
              <a:off x="5301723" y="5543617"/>
              <a:ext cx="530860" cy="518795"/>
            </a:xfrm>
            <a:custGeom>
              <a:avLst/>
              <a:gdLst>
                <a:gd name="connsiteX0" fmla="*/ 708583 w 708583"/>
                <a:gd name="connsiteY0" fmla="*/ 609600 h 609600"/>
                <a:gd name="connsiteX1" fmla="*/ 264083 w 708583"/>
                <a:gd name="connsiteY1" fmla="*/ 381000 h 609600"/>
                <a:gd name="connsiteX2" fmla="*/ 22783 w 708583"/>
                <a:gd name="connsiteY2" fmla="*/ 63500 h 609600"/>
                <a:gd name="connsiteX3" fmla="*/ 10083 w 708583"/>
                <a:gd name="connsiteY3" fmla="*/ 0 h 609600"/>
                <a:gd name="connsiteX0" fmla="*/ 685800 w 685800"/>
                <a:gd name="connsiteY0" fmla="*/ 546100 h 546100"/>
                <a:gd name="connsiteX1" fmla="*/ 241300 w 685800"/>
                <a:gd name="connsiteY1" fmla="*/ 317500 h 546100"/>
                <a:gd name="connsiteX2" fmla="*/ 0 w 685800"/>
                <a:gd name="connsiteY2" fmla="*/ 0 h 546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85800" h="546100">
                  <a:moveTo>
                    <a:pt x="685800" y="546100"/>
                  </a:moveTo>
                  <a:cubicBezTo>
                    <a:pt x="520700" y="477308"/>
                    <a:pt x="355600" y="408517"/>
                    <a:pt x="241300" y="317500"/>
                  </a:cubicBezTo>
                  <a:cubicBezTo>
                    <a:pt x="127000" y="226483"/>
                    <a:pt x="42333" y="63500"/>
                    <a:pt x="0" y="0"/>
                  </a:cubicBezTo>
                </a:path>
              </a:pathLst>
            </a:custGeom>
            <a:ln>
              <a:solidFill>
                <a:srgbClr val="8000FF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 rot="910968">
              <a:off x="5808453" y="5517979"/>
              <a:ext cx="651510" cy="518795"/>
            </a:xfrm>
            <a:custGeom>
              <a:avLst/>
              <a:gdLst>
                <a:gd name="connsiteX0" fmla="*/ 708583 w 708583"/>
                <a:gd name="connsiteY0" fmla="*/ 609600 h 609600"/>
                <a:gd name="connsiteX1" fmla="*/ 264083 w 708583"/>
                <a:gd name="connsiteY1" fmla="*/ 381000 h 609600"/>
                <a:gd name="connsiteX2" fmla="*/ 22783 w 708583"/>
                <a:gd name="connsiteY2" fmla="*/ 63500 h 609600"/>
                <a:gd name="connsiteX3" fmla="*/ 10083 w 708583"/>
                <a:gd name="connsiteY3" fmla="*/ 0 h 609600"/>
                <a:gd name="connsiteX0" fmla="*/ 685800 w 685800"/>
                <a:gd name="connsiteY0" fmla="*/ 546100 h 546100"/>
                <a:gd name="connsiteX1" fmla="*/ 241300 w 685800"/>
                <a:gd name="connsiteY1" fmla="*/ 317500 h 546100"/>
                <a:gd name="connsiteX2" fmla="*/ 0 w 685800"/>
                <a:gd name="connsiteY2" fmla="*/ 0 h 546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85800" h="546100">
                  <a:moveTo>
                    <a:pt x="685800" y="546100"/>
                  </a:moveTo>
                  <a:cubicBezTo>
                    <a:pt x="520700" y="477308"/>
                    <a:pt x="355600" y="408517"/>
                    <a:pt x="241300" y="317500"/>
                  </a:cubicBezTo>
                  <a:cubicBezTo>
                    <a:pt x="127000" y="226483"/>
                    <a:pt x="42333" y="63500"/>
                    <a:pt x="0" y="0"/>
                  </a:cubicBezTo>
                </a:path>
              </a:pathLst>
            </a:custGeom>
            <a:ln>
              <a:solidFill>
                <a:srgbClr val="8000FF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 5"/>
            <p:cNvSpPr/>
            <p:nvPr/>
          </p:nvSpPr>
          <p:spPr>
            <a:xfrm>
              <a:off x="8098894" y="3380780"/>
              <a:ext cx="265640" cy="1472184"/>
            </a:xfrm>
            <a:custGeom>
              <a:avLst/>
              <a:gdLst>
                <a:gd name="connsiteX0" fmla="*/ 0 w 279621"/>
                <a:gd name="connsiteY0" fmla="*/ 2019300 h 2019300"/>
                <a:gd name="connsiteX1" fmla="*/ 279400 w 279621"/>
                <a:gd name="connsiteY1" fmla="*/ 863600 h 2019300"/>
                <a:gd name="connsiteX2" fmla="*/ 50800 w 279621"/>
                <a:gd name="connsiteY2" fmla="*/ 0 h 201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9621" h="2019300">
                  <a:moveTo>
                    <a:pt x="0" y="2019300"/>
                  </a:moveTo>
                  <a:cubicBezTo>
                    <a:pt x="135466" y="1609725"/>
                    <a:pt x="270933" y="1200150"/>
                    <a:pt x="279400" y="863600"/>
                  </a:cubicBezTo>
                  <a:cubicBezTo>
                    <a:pt x="287867" y="527050"/>
                    <a:pt x="50800" y="0"/>
                    <a:pt x="50800" y="0"/>
                  </a:cubicBezTo>
                </a:path>
              </a:pathLst>
            </a:custGeom>
            <a:ln>
              <a:solidFill>
                <a:srgbClr val="8000FF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8533234" y="3366516"/>
              <a:ext cx="265640" cy="1472184"/>
            </a:xfrm>
            <a:custGeom>
              <a:avLst/>
              <a:gdLst>
                <a:gd name="connsiteX0" fmla="*/ 0 w 279621"/>
                <a:gd name="connsiteY0" fmla="*/ 2019300 h 2019300"/>
                <a:gd name="connsiteX1" fmla="*/ 279400 w 279621"/>
                <a:gd name="connsiteY1" fmla="*/ 863600 h 2019300"/>
                <a:gd name="connsiteX2" fmla="*/ 50800 w 279621"/>
                <a:gd name="connsiteY2" fmla="*/ 0 h 201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9621" h="2019300">
                  <a:moveTo>
                    <a:pt x="0" y="2019300"/>
                  </a:moveTo>
                  <a:cubicBezTo>
                    <a:pt x="135466" y="1609725"/>
                    <a:pt x="270933" y="1200150"/>
                    <a:pt x="279400" y="863600"/>
                  </a:cubicBezTo>
                  <a:cubicBezTo>
                    <a:pt x="287867" y="527050"/>
                    <a:pt x="50800" y="0"/>
                    <a:pt x="50800" y="0"/>
                  </a:cubicBezTo>
                </a:path>
              </a:pathLst>
            </a:custGeom>
            <a:ln>
              <a:solidFill>
                <a:srgbClr val="8000FF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840134" y="4852075"/>
              <a:ext cx="9248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FF0000"/>
                  </a:solidFill>
                </a:rPr>
                <a:t>WARM </a:t>
              </a:r>
            </a:p>
            <a:p>
              <a:pPr algn="ctr"/>
              <a:r>
                <a:rPr lang="en-US" sz="1400" b="1" dirty="0" smtClean="0">
                  <a:solidFill>
                    <a:srgbClr val="FF0000"/>
                  </a:solidFill>
                </a:rPr>
                <a:t>AIR</a:t>
              </a:r>
              <a:endParaRPr 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585358" y="5981700"/>
              <a:ext cx="101864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8000FF"/>
                  </a:solidFill>
                </a:rPr>
                <a:t>WARM AIR</a:t>
              </a:r>
              <a:endParaRPr lang="en-US" sz="1400" b="1" dirty="0">
                <a:solidFill>
                  <a:srgbClr val="8000FF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617567" y="3859388"/>
              <a:ext cx="11343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8000FF"/>
                  </a:solidFill>
                </a:rPr>
                <a:t>WIND</a:t>
              </a:r>
              <a:endParaRPr lang="en-US" sz="1400" b="1" dirty="0">
                <a:solidFill>
                  <a:srgbClr val="8000FF"/>
                </a:solidFill>
              </a:endParaRPr>
            </a:p>
          </p:txBody>
        </p:sp>
        <p:sp>
          <p:nvSpPr>
            <p:cNvPr id="22" name="Freeform 21"/>
            <p:cNvSpPr/>
            <p:nvPr/>
          </p:nvSpPr>
          <p:spPr>
            <a:xfrm>
              <a:off x="379203" y="4002869"/>
              <a:ext cx="760095" cy="289731"/>
            </a:xfrm>
            <a:custGeom>
              <a:avLst/>
              <a:gdLst>
                <a:gd name="connsiteX0" fmla="*/ 0 w 800100"/>
                <a:gd name="connsiteY0" fmla="*/ 0 h 571500"/>
                <a:gd name="connsiteX1" fmla="*/ 444500 w 800100"/>
                <a:gd name="connsiteY1" fmla="*/ 330200 h 571500"/>
                <a:gd name="connsiteX2" fmla="*/ 800100 w 800100"/>
                <a:gd name="connsiteY2" fmla="*/ 571500 h 571500"/>
                <a:gd name="connsiteX0" fmla="*/ 0 w 800100"/>
                <a:gd name="connsiteY0" fmla="*/ 0 h 571500"/>
                <a:gd name="connsiteX1" fmla="*/ 495300 w 800100"/>
                <a:gd name="connsiteY1" fmla="*/ 254000 h 571500"/>
                <a:gd name="connsiteX2" fmla="*/ 800100 w 800100"/>
                <a:gd name="connsiteY2" fmla="*/ 571500 h 571500"/>
                <a:gd name="connsiteX0" fmla="*/ 0 w 698500"/>
                <a:gd name="connsiteY0" fmla="*/ 0 h 533400"/>
                <a:gd name="connsiteX1" fmla="*/ 393700 w 698500"/>
                <a:gd name="connsiteY1" fmla="*/ 215900 h 533400"/>
                <a:gd name="connsiteX2" fmla="*/ 698500 w 698500"/>
                <a:gd name="connsiteY2" fmla="*/ 533400 h 533400"/>
                <a:gd name="connsiteX0" fmla="*/ 0 w 698500"/>
                <a:gd name="connsiteY0" fmla="*/ 0 h 533400"/>
                <a:gd name="connsiteX1" fmla="*/ 393700 w 698500"/>
                <a:gd name="connsiteY1" fmla="*/ 215900 h 533400"/>
                <a:gd name="connsiteX2" fmla="*/ 698500 w 698500"/>
                <a:gd name="connsiteY2" fmla="*/ 533400 h 533400"/>
                <a:gd name="connsiteX0" fmla="*/ 0 w 736600"/>
                <a:gd name="connsiteY0" fmla="*/ 0 h 508000"/>
                <a:gd name="connsiteX1" fmla="*/ 431800 w 736600"/>
                <a:gd name="connsiteY1" fmla="*/ 190500 h 508000"/>
                <a:gd name="connsiteX2" fmla="*/ 736600 w 736600"/>
                <a:gd name="connsiteY2" fmla="*/ 508000 h 50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36600" h="508000">
                  <a:moveTo>
                    <a:pt x="0" y="0"/>
                  </a:moveTo>
                  <a:cubicBezTo>
                    <a:pt x="193675" y="66675"/>
                    <a:pt x="309033" y="105833"/>
                    <a:pt x="431800" y="190500"/>
                  </a:cubicBezTo>
                  <a:cubicBezTo>
                    <a:pt x="554567" y="275167"/>
                    <a:pt x="736600" y="508000"/>
                    <a:pt x="736600" y="508000"/>
                  </a:cubicBezTo>
                </a:path>
              </a:pathLst>
            </a:custGeom>
            <a:ln>
              <a:solidFill>
                <a:srgbClr val="8000FF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29446" y="4437141"/>
              <a:ext cx="977370" cy="4970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0000FF"/>
                  </a:solidFill>
                </a:rPr>
                <a:t>COLD WATER</a:t>
              </a:r>
              <a:endParaRPr lang="en-US" sz="1400" b="1" dirty="0">
                <a:solidFill>
                  <a:srgbClr val="0000FF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-74789" y="3494616"/>
              <a:ext cx="863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FF0000"/>
                  </a:solidFill>
                </a:rPr>
                <a:t>WARM AIR</a:t>
              </a:r>
              <a:endParaRPr 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135938" y="2718515"/>
              <a:ext cx="8202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0000FF"/>
                  </a:solidFill>
                </a:rPr>
                <a:t>COLD WATER</a:t>
              </a:r>
              <a:endParaRPr lang="en-US" sz="1400" b="1" dirty="0">
                <a:solidFill>
                  <a:srgbClr val="0000FF"/>
                </a:solidFill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5842000" y="-1651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8161338" y="609600"/>
            <a:ext cx="794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7391400" y="3581400"/>
            <a:ext cx="311675" cy="1075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b="1" dirty="0" smtClean="0">
                <a:ln>
                  <a:solidFill>
                    <a:schemeClr val="tx1">
                      <a:alpha val="59000"/>
                    </a:schemeClr>
                  </a:solidFill>
                </a:ln>
                <a:latin typeface="Apple Symbols"/>
                <a:cs typeface="Apple Symbols"/>
              </a:rPr>
              <a:t>STEAM</a:t>
            </a:r>
            <a:endParaRPr lang="en-US" b="1" dirty="0">
              <a:ln>
                <a:solidFill>
                  <a:schemeClr val="tx1">
                    <a:alpha val="59000"/>
                  </a:schemeClr>
                </a:solidFill>
              </a:ln>
              <a:latin typeface="Apple Symbols"/>
              <a:cs typeface="Apple Symbols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6720203" y="3691618"/>
            <a:ext cx="760095" cy="260902"/>
          </a:xfrm>
          <a:custGeom>
            <a:avLst/>
            <a:gdLst>
              <a:gd name="connsiteX0" fmla="*/ 0 w 800100"/>
              <a:gd name="connsiteY0" fmla="*/ 0 h 571500"/>
              <a:gd name="connsiteX1" fmla="*/ 444500 w 800100"/>
              <a:gd name="connsiteY1" fmla="*/ 330200 h 571500"/>
              <a:gd name="connsiteX2" fmla="*/ 800100 w 800100"/>
              <a:gd name="connsiteY2" fmla="*/ 571500 h 571500"/>
              <a:gd name="connsiteX0" fmla="*/ 0 w 800100"/>
              <a:gd name="connsiteY0" fmla="*/ 0 h 571500"/>
              <a:gd name="connsiteX1" fmla="*/ 495300 w 800100"/>
              <a:gd name="connsiteY1" fmla="*/ 254000 h 571500"/>
              <a:gd name="connsiteX2" fmla="*/ 800100 w 800100"/>
              <a:gd name="connsiteY2" fmla="*/ 571500 h 571500"/>
              <a:gd name="connsiteX0" fmla="*/ 0 w 698500"/>
              <a:gd name="connsiteY0" fmla="*/ 0 h 533400"/>
              <a:gd name="connsiteX1" fmla="*/ 393700 w 698500"/>
              <a:gd name="connsiteY1" fmla="*/ 215900 h 533400"/>
              <a:gd name="connsiteX2" fmla="*/ 698500 w 698500"/>
              <a:gd name="connsiteY2" fmla="*/ 533400 h 533400"/>
              <a:gd name="connsiteX0" fmla="*/ 0 w 698500"/>
              <a:gd name="connsiteY0" fmla="*/ 0 h 533400"/>
              <a:gd name="connsiteX1" fmla="*/ 393700 w 698500"/>
              <a:gd name="connsiteY1" fmla="*/ 215900 h 533400"/>
              <a:gd name="connsiteX2" fmla="*/ 698500 w 698500"/>
              <a:gd name="connsiteY2" fmla="*/ 533400 h 533400"/>
              <a:gd name="connsiteX0" fmla="*/ 0 w 736600"/>
              <a:gd name="connsiteY0" fmla="*/ 0 h 508000"/>
              <a:gd name="connsiteX1" fmla="*/ 431800 w 736600"/>
              <a:gd name="connsiteY1" fmla="*/ 190500 h 508000"/>
              <a:gd name="connsiteX2" fmla="*/ 736600 w 736600"/>
              <a:gd name="connsiteY2" fmla="*/ 508000 h 5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36600" h="508000">
                <a:moveTo>
                  <a:pt x="0" y="0"/>
                </a:moveTo>
                <a:cubicBezTo>
                  <a:pt x="193675" y="66675"/>
                  <a:pt x="309033" y="105833"/>
                  <a:pt x="431800" y="190500"/>
                </a:cubicBezTo>
                <a:cubicBezTo>
                  <a:pt x="554567" y="275167"/>
                  <a:pt x="736600" y="508000"/>
                  <a:pt x="736600" y="508000"/>
                </a:cubicBezTo>
              </a:path>
            </a:pathLst>
          </a:custGeom>
          <a:ln>
            <a:solidFill>
              <a:srgbClr val="8000FF"/>
            </a:solidFill>
            <a:headEnd type="none"/>
            <a:tailEnd type="arrow"/>
          </a:ln>
          <a:scene3d>
            <a:camera prst="orthographicFront">
              <a:rot lat="10799999" lon="0" rev="18900000"/>
            </a:camera>
            <a:lightRig rig="threePt" dir="t"/>
          </a:scene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6753219" y="3393870"/>
            <a:ext cx="8202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00FF"/>
                </a:solidFill>
              </a:rPr>
              <a:t>COLD AIR</a:t>
            </a:r>
            <a:endParaRPr lang="en-US" sz="1400" b="1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08910" y="3673094"/>
            <a:ext cx="728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latin typeface="Arial"/>
                <a:cs typeface="Arial"/>
              </a:rPr>
              <a:t>Valley </a:t>
            </a:r>
          </a:p>
          <a:p>
            <a:pPr algn="ctr"/>
            <a:r>
              <a:rPr lang="en-US" sz="1600" dirty="0" smtClean="0">
                <a:latin typeface="Arial"/>
                <a:cs typeface="Arial"/>
              </a:rPr>
              <a:t>Fog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105558" y="4267200"/>
            <a:ext cx="10186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00FF"/>
                </a:solidFill>
              </a:rPr>
              <a:t>CALM CLEAR</a:t>
            </a:r>
            <a:endParaRPr lang="en-US" sz="1400" b="1" dirty="0">
              <a:solidFill>
                <a:srgbClr val="0000FF"/>
              </a:solidFill>
            </a:endParaRPr>
          </a:p>
        </p:txBody>
      </p:sp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016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892"/>
    </mc:Choice>
    <mc:Fallback xmlns="">
      <p:transition xmlns:p14="http://schemas.microsoft.com/office/powerpoint/2010/main" spd="slow" advTm="4489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 mod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257800" y="1361182"/>
            <a:ext cx="3276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And yes, it can get foggy in Tucson </a:t>
            </a:r>
            <a:endParaRPr lang="en-US" sz="3200" dirty="0"/>
          </a:p>
        </p:txBody>
      </p:sp>
      <p:sp>
        <p:nvSpPr>
          <p:cNvPr id="6" name="TextBox 5">
            <a:hlinkClick r:id="rId4"/>
          </p:cNvPr>
          <p:cNvSpPr txBox="1"/>
          <p:nvPr/>
        </p:nvSpPr>
        <p:spPr>
          <a:xfrm>
            <a:off x="457200" y="3657600"/>
            <a:ext cx="8305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hlinkClick r:id="rId4"/>
              </a:rPr>
              <a:t>http://tucson.com/gallery/news/local/photos-snow-and-fog-around-tucson-on-dec/collection_e8ffd55a-1eb3-11e1-b125-001871e3ce6c.html#2</a:t>
            </a:r>
            <a:endParaRPr lang="en-US" sz="11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27543" y="609600"/>
            <a:ext cx="4173057" cy="3049024"/>
            <a:chOff x="627543" y="609600"/>
            <a:chExt cx="4173057" cy="304902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7543" y="609600"/>
              <a:ext cx="4173057" cy="3049024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651934" y="635001"/>
              <a:ext cx="1676400" cy="353943"/>
            </a:xfrm>
            <a:prstGeom prst="rect">
              <a:avLst/>
            </a:prstGeom>
            <a:noFill/>
          </p:spPr>
          <p:txBody>
            <a:bodyPr wrap="square" lIns="91440" tIns="0" rIns="91440" rtlCol="0" anchor="ctr" anchorCtr="0">
              <a:spAutoFit/>
            </a:bodyPr>
            <a:lstStyle/>
            <a:p>
              <a:pPr algn="ctr"/>
              <a:r>
                <a:rPr lang="en-US" sz="2000" dirty="0" smtClean="0"/>
                <a:t>4 Dec 2011</a:t>
              </a:r>
              <a:endParaRPr lang="en-US" sz="2000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09600" y="3962400"/>
            <a:ext cx="7874000" cy="2514600"/>
            <a:chOff x="609600" y="3962400"/>
            <a:chExt cx="7874000" cy="25146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9600" y="3962400"/>
              <a:ext cx="7874000" cy="2514600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6798733" y="6106124"/>
              <a:ext cx="1676400" cy="353943"/>
            </a:xfrm>
            <a:prstGeom prst="rect">
              <a:avLst/>
            </a:prstGeom>
            <a:noFill/>
          </p:spPr>
          <p:txBody>
            <a:bodyPr wrap="square" lIns="91440" tIns="0" rIns="91440" rtlCol="0" anchor="ctr" anchorCtr="0">
              <a:spAutoFit/>
            </a:bodyPr>
            <a:lstStyle/>
            <a:p>
              <a:pPr algn="ctr"/>
              <a:r>
                <a:rPr lang="en-US" sz="2000" dirty="0" smtClean="0"/>
                <a:t>4 Dec 2011</a:t>
              </a:r>
              <a:endParaRPr lang="en-US" sz="20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219200" y="3977156"/>
              <a:ext cx="6629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Fog over Tucson. </a:t>
              </a:r>
              <a:endParaRPr lang="en-US" sz="2000" dirty="0"/>
            </a:p>
          </p:txBody>
        </p:sp>
      </p:grp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442651"/>
      </p:ext>
    </p:extLst>
  </p:cSld>
  <p:clrMapOvr>
    <a:masterClrMapping/>
  </p:clrMapOvr>
  <p:transition xmlns:p14="http://schemas.microsoft.com/office/powerpoint/2010/main" advTm="2286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 mod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457200"/>
            <a:ext cx="7772400" cy="3581400"/>
          </a:xfrm>
        </p:spPr>
        <p:txBody>
          <a:bodyPr/>
          <a:lstStyle/>
          <a:p>
            <a:pPr marL="457200" indent="-457200">
              <a:buNone/>
            </a:pPr>
            <a:r>
              <a:rPr lang="en-US" sz="2400" dirty="0" smtClean="0"/>
              <a:t>When the lower deserts of Arizona get fog during the winter, what type of fog is it?</a:t>
            </a:r>
          </a:p>
          <a:p>
            <a:pPr marL="914400" lvl="1" indent="-514350">
              <a:buFont typeface="+mj-lt"/>
              <a:buAutoNum type="arabicParenR"/>
            </a:pPr>
            <a:r>
              <a:rPr lang="en-US" sz="2400" dirty="0" smtClean="0"/>
              <a:t>Advection</a:t>
            </a:r>
          </a:p>
          <a:p>
            <a:pPr marL="914400" lvl="1" indent="-514350">
              <a:buFont typeface="+mj-lt"/>
              <a:buAutoNum type="arabicParenR"/>
            </a:pPr>
            <a:r>
              <a:rPr lang="en-US" sz="2400" dirty="0" smtClean="0"/>
              <a:t>Radiation</a:t>
            </a:r>
          </a:p>
          <a:p>
            <a:pPr marL="914400" lvl="1" indent="-514350">
              <a:buFont typeface="+mj-lt"/>
              <a:buAutoNum type="arabicParenR"/>
            </a:pPr>
            <a:r>
              <a:rPr lang="en-US" sz="2400" dirty="0" smtClean="0"/>
              <a:t>Steam/Mixing</a:t>
            </a:r>
          </a:p>
          <a:p>
            <a:pPr marL="914400" lvl="1" indent="-514350">
              <a:buFont typeface="+mj-lt"/>
              <a:buAutoNum type="arabicParenR"/>
            </a:pPr>
            <a:r>
              <a:rPr lang="en-US" sz="2400" dirty="0" smtClean="0"/>
              <a:t>Upslope</a:t>
            </a:r>
            <a:endParaRPr lang="en-US" sz="2400" dirty="0"/>
          </a:p>
        </p:txBody>
      </p:sp>
      <p:grpSp>
        <p:nvGrpSpPr>
          <p:cNvPr id="4" name="Group 3"/>
          <p:cNvGrpSpPr/>
          <p:nvPr/>
        </p:nvGrpSpPr>
        <p:grpSpPr>
          <a:xfrm>
            <a:off x="4615343" y="990600"/>
            <a:ext cx="4173057" cy="3049024"/>
            <a:chOff x="627543" y="609600"/>
            <a:chExt cx="4173057" cy="304902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7543" y="609600"/>
              <a:ext cx="4173057" cy="3049024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651934" y="635001"/>
              <a:ext cx="1676400" cy="353943"/>
            </a:xfrm>
            <a:prstGeom prst="rect">
              <a:avLst/>
            </a:prstGeom>
            <a:noFill/>
          </p:spPr>
          <p:txBody>
            <a:bodyPr wrap="square" lIns="91440" tIns="0" rIns="91440" rtlCol="0" anchor="ctr" anchorCtr="0">
              <a:spAutoFit/>
            </a:bodyPr>
            <a:lstStyle/>
            <a:p>
              <a:pPr algn="ctr"/>
              <a:r>
                <a:rPr lang="en-US" sz="2000" dirty="0" smtClean="0"/>
                <a:t>4 Dec 2011</a:t>
              </a:r>
              <a:endParaRPr lang="en-US" sz="2000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62000" y="4205756"/>
            <a:ext cx="7874000" cy="2576044"/>
            <a:chOff x="609600" y="3977156"/>
            <a:chExt cx="7874000" cy="257604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9600" y="4038600"/>
              <a:ext cx="7874000" cy="251460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6798733" y="6106124"/>
              <a:ext cx="1676400" cy="353943"/>
            </a:xfrm>
            <a:prstGeom prst="rect">
              <a:avLst/>
            </a:prstGeom>
            <a:noFill/>
          </p:spPr>
          <p:txBody>
            <a:bodyPr wrap="square" lIns="91440" tIns="0" rIns="91440" rtlCol="0" anchor="ctr" anchorCtr="0">
              <a:spAutoFit/>
            </a:bodyPr>
            <a:lstStyle/>
            <a:p>
              <a:pPr algn="ctr"/>
              <a:r>
                <a:rPr lang="en-US" sz="2000" dirty="0" smtClean="0"/>
                <a:t>4 Dec 2011</a:t>
              </a:r>
              <a:endParaRPr lang="en-US" sz="20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219200" y="3977156"/>
              <a:ext cx="6629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Fog over Tucson. </a:t>
              </a:r>
              <a:endParaRPr lang="en-US" sz="2000" dirty="0"/>
            </a:p>
          </p:txBody>
        </p:sp>
      </p:grpSp>
      <p:sp>
        <p:nvSpPr>
          <p:cNvPr id="13" name="TextBox 12">
            <a:hlinkClick r:id="rId6"/>
          </p:cNvPr>
          <p:cNvSpPr txBox="1"/>
          <p:nvPr/>
        </p:nvSpPr>
        <p:spPr>
          <a:xfrm>
            <a:off x="609600" y="3987800"/>
            <a:ext cx="8305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hlinkClick r:id="rId6"/>
              </a:rPr>
              <a:t>http://tucson.com/gallery/news/local/photos-snow-and-fog-around-tucson-on-dec/collection_e8ffd55a-1eb3-11e1-b125-001871e3ce6c.html#2</a:t>
            </a:r>
            <a:endParaRPr lang="en-US" sz="1100" dirty="0"/>
          </a:p>
        </p:txBody>
      </p:sp>
      <p:sp>
        <p:nvSpPr>
          <p:cNvPr id="2" name="TextBox 1"/>
          <p:cNvSpPr txBox="1"/>
          <p:nvPr/>
        </p:nvSpPr>
        <p:spPr>
          <a:xfrm>
            <a:off x="1622104" y="32004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srgbClr val="000000"/>
              </a:solidFill>
              <a:sym typeface="Symbol" charset="0"/>
            </a:endParaRPr>
          </a:p>
        </p:txBody>
      </p:sp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771933"/>
      </p:ext>
    </p:extLst>
  </p:cSld>
  <p:clrMapOvr>
    <a:masterClrMapping/>
  </p:clrMapOvr>
  <p:transition xmlns:p14="http://schemas.microsoft.com/office/powerpoint/2010/main" advTm="33191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  <p:extLst mod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457200"/>
            <a:ext cx="7772400" cy="3581400"/>
          </a:xfrm>
        </p:spPr>
        <p:txBody>
          <a:bodyPr/>
          <a:lstStyle/>
          <a:p>
            <a:pPr marL="457200" indent="-457200">
              <a:buNone/>
            </a:pPr>
            <a:r>
              <a:rPr lang="en-US" sz="2400" dirty="0" smtClean="0"/>
              <a:t>When the lower deserts of Arizona get fog during the winter, what type of fog is it?</a:t>
            </a:r>
          </a:p>
          <a:p>
            <a:pPr marL="914400" lvl="1" indent="-514350">
              <a:buFont typeface="+mj-lt"/>
              <a:buAutoNum type="arabicParenR"/>
            </a:pP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Advection</a:t>
            </a:r>
          </a:p>
          <a:p>
            <a:pPr marL="914400" lvl="1" indent="-514350">
              <a:buFont typeface="+mj-lt"/>
              <a:buAutoNum type="arabicParenR"/>
            </a:pPr>
            <a:r>
              <a:rPr lang="en-US" sz="2400" dirty="0" smtClean="0">
                <a:solidFill>
                  <a:srgbClr val="FF0000"/>
                </a:solidFill>
              </a:rPr>
              <a:t>Radiation</a:t>
            </a:r>
          </a:p>
          <a:p>
            <a:pPr marL="914400" lvl="1" indent="-514350">
              <a:buFont typeface="+mj-lt"/>
              <a:buAutoNum type="arabicParenR"/>
            </a:pP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Steam/Mixing</a:t>
            </a:r>
          </a:p>
          <a:p>
            <a:pPr marL="914400" lvl="1" indent="-514350">
              <a:buFont typeface="+mj-lt"/>
              <a:buAutoNum type="arabicParenR"/>
            </a:pP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Upslope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615343" y="990600"/>
            <a:ext cx="4173057" cy="3049024"/>
            <a:chOff x="627543" y="609600"/>
            <a:chExt cx="4173057" cy="304902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7543" y="609600"/>
              <a:ext cx="4173057" cy="3049024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651934" y="635001"/>
              <a:ext cx="1676400" cy="353943"/>
            </a:xfrm>
            <a:prstGeom prst="rect">
              <a:avLst/>
            </a:prstGeom>
            <a:noFill/>
          </p:spPr>
          <p:txBody>
            <a:bodyPr wrap="square" lIns="91440" tIns="0" rIns="91440" rtlCol="0" anchor="ctr" anchorCtr="0">
              <a:spAutoFit/>
            </a:bodyPr>
            <a:lstStyle/>
            <a:p>
              <a:pPr algn="ctr"/>
              <a:r>
                <a:rPr lang="en-US" sz="2000" dirty="0" smtClean="0"/>
                <a:t>4 Dec 2011</a:t>
              </a:r>
              <a:endParaRPr lang="en-US" sz="2000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62000" y="4205756"/>
            <a:ext cx="7874000" cy="2576044"/>
            <a:chOff x="609600" y="3977156"/>
            <a:chExt cx="7874000" cy="257604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9600" y="4038600"/>
              <a:ext cx="7874000" cy="251460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6798733" y="6106124"/>
              <a:ext cx="1676400" cy="353943"/>
            </a:xfrm>
            <a:prstGeom prst="rect">
              <a:avLst/>
            </a:prstGeom>
            <a:noFill/>
          </p:spPr>
          <p:txBody>
            <a:bodyPr wrap="square" lIns="91440" tIns="0" rIns="91440" rtlCol="0" anchor="ctr" anchorCtr="0">
              <a:spAutoFit/>
            </a:bodyPr>
            <a:lstStyle/>
            <a:p>
              <a:pPr algn="ctr"/>
              <a:r>
                <a:rPr lang="en-US" sz="2000" dirty="0" smtClean="0"/>
                <a:t>4 Dec 2011</a:t>
              </a:r>
              <a:endParaRPr lang="en-US" sz="20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219200" y="3977156"/>
              <a:ext cx="6629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Fog over Tucson. </a:t>
              </a:r>
              <a:endParaRPr lang="en-US" sz="2000" dirty="0"/>
            </a:p>
          </p:txBody>
        </p:sp>
      </p:grpSp>
      <p:sp>
        <p:nvSpPr>
          <p:cNvPr id="13" name="TextBox 12">
            <a:hlinkClick r:id="rId6"/>
          </p:cNvPr>
          <p:cNvSpPr txBox="1"/>
          <p:nvPr/>
        </p:nvSpPr>
        <p:spPr>
          <a:xfrm>
            <a:off x="609600" y="3987800"/>
            <a:ext cx="8305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hlinkClick r:id="rId6"/>
              </a:rPr>
              <a:t>http://tucson.com/gallery/news/local/photos-snow-and-fog-around-tucson-on-dec/collection_e8ffd55a-1eb3-11e1-b125-001871e3ce6c.html#2</a:t>
            </a:r>
            <a:endParaRPr lang="en-US" sz="1100" dirty="0"/>
          </a:p>
        </p:txBody>
      </p:sp>
      <p:sp>
        <p:nvSpPr>
          <p:cNvPr id="2" name="TextBox 1"/>
          <p:cNvSpPr txBox="1"/>
          <p:nvPr/>
        </p:nvSpPr>
        <p:spPr>
          <a:xfrm>
            <a:off x="1622104" y="32004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srgbClr val="000000"/>
              </a:solidFill>
              <a:sym typeface="Symbol" charset="0"/>
            </a:endParaRPr>
          </a:p>
        </p:txBody>
      </p:sp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910547"/>
      </p:ext>
    </p:extLst>
  </p:cSld>
  <p:clrMapOvr>
    <a:masterClrMapping/>
  </p:clrMapOvr>
  <p:transition xmlns:p14="http://schemas.microsoft.com/office/powerpoint/2010/main" advTm="31051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0772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Summary: Fog</a:t>
            </a:r>
            <a:endParaRPr lang="en-US" sz="40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419600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  <a:buFontTx/>
              <a:buNone/>
              <a:defRPr/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Fog - a cloud at the ground</a:t>
            </a:r>
          </a:p>
          <a:p>
            <a:pPr>
              <a:spcBef>
                <a:spcPct val="50000"/>
              </a:spcBef>
              <a:buFontTx/>
              <a:buNone/>
              <a:defRPr/>
            </a:pPr>
            <a:r>
              <a:rPr lang="en-US" sz="24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	Composed </a:t>
            </a:r>
            <a:r>
              <a:rPr lang="en-US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of small (~20 </a:t>
            </a:r>
            <a:r>
              <a:rPr lang="en-US" sz="24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µm) </a:t>
            </a:r>
            <a:r>
              <a:rPr lang="en-US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water </a:t>
            </a:r>
            <a:r>
              <a:rPr lang="en-US" sz="24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droplets</a:t>
            </a:r>
            <a:endParaRPr lang="en-US" sz="2400" b="1" dirty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spcBef>
                <a:spcPct val="50000"/>
              </a:spcBef>
              <a:buFontTx/>
              <a:buNone/>
              <a:defRPr/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Four primary types of Fog</a:t>
            </a:r>
          </a:p>
          <a:p>
            <a:pPr>
              <a:spcBef>
                <a:spcPct val="50000"/>
              </a:spcBef>
              <a:buFontTx/>
              <a:buNone/>
              <a:defRPr/>
            </a:pPr>
            <a:r>
              <a:rPr lang="en-US" sz="24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	Radiation</a:t>
            </a:r>
            <a:r>
              <a:rPr lang="en-US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-Advection-Upslope-Steam</a:t>
            </a:r>
          </a:p>
          <a:p>
            <a:pPr>
              <a:spcBef>
                <a:spcPct val="50000"/>
              </a:spcBef>
              <a:buFontTx/>
              <a:buNone/>
              <a:defRPr/>
            </a:pP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Occurs </a:t>
            </a: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under distinct weather 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conditions         				for which fog types are named</a:t>
            </a:r>
            <a:endParaRPr lang="en-US" sz="28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774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99"/>
    </mc:Choice>
    <mc:Fallback xmlns="">
      <p:transition xmlns:p14="http://schemas.microsoft.com/office/powerpoint/2010/main" spd="slow" advTm="149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 mod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10556" y="2191168"/>
            <a:ext cx="411603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This ends the overview.</a:t>
            </a:r>
          </a:p>
          <a:p>
            <a:endParaRPr lang="en-US" sz="3200" dirty="0" smtClean="0"/>
          </a:p>
          <a:p>
            <a:r>
              <a:rPr lang="en-US" sz="3200" dirty="0" smtClean="0"/>
              <a:t>Thank you for listening.</a:t>
            </a:r>
            <a:endParaRPr lang="en-US" sz="3200" dirty="0"/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196590"/>
      </p:ext>
    </p:extLst>
  </p:cSld>
  <p:clrMapOvr>
    <a:masterClrMapping/>
  </p:clrMapOvr>
  <p:transition xmlns:p14="http://schemas.microsoft.com/office/powerpoint/2010/main" advTm="7242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 mod="1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6.9|28.6|48.4|55.1"/>
</p:tagLst>
</file>

<file path=ppt/theme/theme1.xml><?xml version="1.0" encoding="utf-8"?>
<a:theme xmlns:a="http://schemas.openxmlformats.org/drawingml/2006/main" name="Default Design">
  <a:themeElements>
    <a:clrScheme name="Custom 2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3366FF"/>
      </a:hlink>
      <a:folHlink>
        <a:srgbClr val="0066FF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109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109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Custom 2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3366FF"/>
      </a:hlink>
      <a:folHlink>
        <a:srgbClr val="0066FF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109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109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41502</TotalTime>
  <Words>843</Words>
  <Application>Microsoft Macintosh PowerPoint</Application>
  <PresentationFormat>On-screen Show (4:3)</PresentationFormat>
  <Paragraphs>158</Paragraphs>
  <Slides>25</Slides>
  <Notes>19</Notes>
  <HiddenSlides>0</HiddenSlides>
  <MMClips>25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Default Design</vt:lpstr>
      <vt:lpstr>1_Default Design</vt:lpstr>
      <vt:lpstr>Photo Editor Photo</vt:lpstr>
      <vt:lpstr>ATMO 170A1 Online   Fog H&amp;P Box 6.1 </vt:lpstr>
      <vt:lpstr>What is Fog?</vt:lpstr>
      <vt:lpstr>Radiation/Ground Fog Weather</vt:lpstr>
      <vt:lpstr>Radiation Fog over Iowa</vt:lpstr>
      <vt:lpstr>Valley Fog Conditions</vt:lpstr>
      <vt:lpstr>Radiation/Valley Fog</vt:lpstr>
      <vt:lpstr>Radiation/Valley Fog</vt:lpstr>
      <vt:lpstr>Advection Fog Weather</vt:lpstr>
      <vt:lpstr>Advection Fog</vt:lpstr>
      <vt:lpstr>Advection Fog Engulfs the Golden Gate</vt:lpstr>
      <vt:lpstr>Upslope Fog</vt:lpstr>
      <vt:lpstr>Upslope Fog Satellite</vt:lpstr>
      <vt:lpstr>Upslope Fog</vt:lpstr>
      <vt:lpstr>Evaporation or Mixing Fog</vt:lpstr>
      <vt:lpstr>Mixing Fog: Why You See Your Breath on a Cold Winter Night</vt:lpstr>
      <vt:lpstr>Steam Fog Conditions</vt:lpstr>
      <vt:lpstr>PowerPoint Presentation</vt:lpstr>
      <vt:lpstr>Steam Fog Rising from Hot Asphalt</vt:lpstr>
      <vt:lpstr>Precipitation/Frontal Fog Weather</vt:lpstr>
      <vt:lpstr>Number of Days with Fog Common surface flows for fog types</vt:lpstr>
      <vt:lpstr>PowerPoint Presentation</vt:lpstr>
      <vt:lpstr>PowerPoint Presentation</vt:lpstr>
      <vt:lpstr>PowerPoint Presentation</vt:lpstr>
      <vt:lpstr>Summary: Fog</vt:lpstr>
      <vt:lpstr>PowerPoint Presentation</vt:lpstr>
    </vt:vector>
  </TitlesOfParts>
  <Manager/>
  <Company>University of Arizona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Moisture, Condensation and Clouds</dc:title>
  <dc:subject/>
  <dc:creator>Steven L Mullen</dc:creator>
  <cp:keywords/>
  <dc:description/>
  <cp:lastModifiedBy>Steven Mullen</cp:lastModifiedBy>
  <cp:revision>395</cp:revision>
  <dcterms:created xsi:type="dcterms:W3CDTF">2012-02-08T20:52:15Z</dcterms:created>
  <dcterms:modified xsi:type="dcterms:W3CDTF">2019-03-14T21:51:45Z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2</vt:i4>
  </property>
  <property fmtid="{D5CDD505-2E9C-101B-9397-08002B2CF9AE}" pid="6" name="ScreenUsage">
    <vt:i4>1</vt:i4>
  </property>
  <property fmtid="{D5CDD505-2E9C-101B-9397-08002B2CF9AE}" pid="7" name="MailAddress">
    <vt:lpwstr>mullen@atmo.arizona.edu</vt:lpwstr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true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2</vt:i4>
  </property>
  <property fmtid="{D5CDD505-2E9C-101B-9397-08002B2CF9AE}" pid="21" name="OutputDir">
    <vt:lpwstr>D:\Office Documents\Courses\univ101</vt:lpwstr>
  </property>
</Properties>
</file>