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11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6DF33-E79F-6944-BE63-F3B5216EBC08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18A7-CABD-8D43-82FF-1D12E3891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0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5165187-18B4-8444-B64E-55E3440D3E6C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27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1348461-992B-6849-9BFA-1802D439E09A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9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B4B56-C56A-B448-A558-95FF526A3F81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26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429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AA3CAE1-2944-D844-B1BB-7708DA754CF7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821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38752E3F-34E2-1442-B1B6-24A800BD9FC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901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F83A68C-EBAE-2E46-AFFA-095675D087D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210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0334D440-816F-2249-BAD3-0CF63145D0EA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6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51C59B8D-81E2-A246-ACED-F7E5BB7E068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22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834B62-DF95-0748-BF64-3C3330FE22CB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99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85467A52-56B9-AF4A-8D47-299931CE3798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803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647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FB72E16-6FCB-EE47-AC70-CB3F54B45089}" type="slidenum">
              <a:rPr lang="en-US" smtClean="0">
                <a:solidFill>
                  <a:srgbClr val="000000"/>
                </a:solidFill>
              </a:rPr>
              <a:pPr eaLnBrk="1" hangingPunct="1">
                <a:defRPr/>
              </a:pPr>
              <a:t>14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733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5031428-96D9-0C42-81D5-4E6CCEC700B5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8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1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9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1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6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4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3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3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2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1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7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CEEA0-C8E6-C746-9F2E-57CE6D6DA590}" type="datetimeFigureOut">
              <a:rPr lang="en-US" smtClean="0"/>
              <a:t>10/11/17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D8867-A519-0545-8C8D-4F12C5FC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4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dspace.mit.edu/bitstream/handle/1721.1/47288/12-003Fall-2007/NR/rdonlyres/Earth--Atmospheric--and-Planetary-Sciences/12-003Fall-2007/D92915BF-9CB7-4B49-AD23-AC85FFF2A156/0/supersonic.jpg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1430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We just looked at all the various types of clouds.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>
                <a:latin typeface="Arial" charset="0"/>
                <a:cs typeface="+mn-cs"/>
              </a:rPr>
              <a:t>Now we will get some insights on how the clouds reflect the thermodynamic characteristics of the atmosphere.   </a:t>
            </a:r>
          </a:p>
        </p:txBody>
      </p:sp>
    </p:spTree>
    <p:extLst>
      <p:ext uri="{BB962C8B-B14F-4D97-AF65-F5344CB8AC3E}">
        <p14:creationId xmlns:p14="http://schemas.microsoft.com/office/powerpoint/2010/main" val="38184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49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596900"/>
            <a:ext cx="7899400" cy="41275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ATMO 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170A1</a:t>
            </a:r>
            <a:b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Online</a:t>
            </a: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solidFill>
                  <a:srgbClr val="FFCC66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Adiabatic Processes</a:t>
            </a:r>
            <a:endParaRPr lang="en-US" b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953000"/>
            <a:ext cx="7696200" cy="160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Condensation of water caused by rapid expansion and resultant adiabatic cooling of air parcels that are induced by shock waves (expansion/compression) as US Navy jet breaks the speed of sound at 75 feet above the Pacific Ocean. Photo by John Gay. Won 1</a:t>
            </a:r>
            <a:r>
              <a:rPr lang="en-US" sz="2000" b="1" baseline="30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</a:t>
            </a:r>
            <a:r>
              <a:rPr lang="en-US"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place.</a:t>
            </a:r>
          </a:p>
          <a:p>
            <a:pPr algn="just"/>
            <a:r>
              <a:rPr lang="en-US" sz="1200">
                <a:latin typeface="Times New Roman" charset="0"/>
                <a:ea typeface="ＭＳ Ｐゴシック" charset="0"/>
                <a:cs typeface="ＭＳ Ｐゴシック" charset="0"/>
                <a:hlinkClick r:id="rId6"/>
              </a:rPr>
              <a:t>http://dspace.mit.edu/bitstream/handle/1721.1/47288/12-003Fall-2007/NR/rdonlyres/Earth--Atmospheric--and-Planetary-Sciences/12-003Fall-2007/D92915BF-9CB7-4B49-AD23-AC85FFF2A156/0/supersonic.jpg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2057400" y="4114800"/>
            <a:ext cx="495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68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40"/>
    </mc:Choice>
    <mc:Fallback>
      <p:transition spd="slow" advTm="1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906" x="365125" y="5311775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600200"/>
            <a:ext cx="77851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Formalize the concept of an “air parcel”. 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>
              <a:solidFill>
                <a:srgbClr val="C9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Conservation of thermodynamic energy. </a:t>
            </a:r>
            <a:r>
              <a:rPr lang="en-US" sz="2800" dirty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Adiabatic process.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</a:t>
            </a:r>
            <a:r>
              <a:rPr lang="en-US" sz="2800" dirty="0"/>
              <a:t>g</a:t>
            </a:r>
            <a:r>
              <a:rPr lang="en-US" sz="2800" dirty="0" smtClean="0"/>
              <a:t>/sinking air parcels cool/warm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Why rising saturated air parcels cool at a slower rate than unsaturated air parcels.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	Consequences of the difference. </a:t>
            </a:r>
            <a:r>
              <a:rPr lang="en-US" sz="2800" dirty="0" smtClean="0">
                <a:solidFill>
                  <a:srgbClr val="C9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28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2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10"/>
    </mc:Choice>
    <mc:Fallback>
      <p:transition spd="slow" advTm="4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37" x="350838" y="5311775"/>
          <p14:tracePt t="545" x="334963" y="5311775"/>
          <p14:tracePt t="573" x="304800" y="5311775"/>
          <p14:tracePt t="577" x="296863" y="5318125"/>
          <p14:tracePt t="589" x="282575" y="5326063"/>
          <p14:tracePt t="605" x="250825" y="5341938"/>
          <p14:tracePt t="621" x="220663" y="5356225"/>
          <p14:tracePt t="642" x="160338" y="5387975"/>
          <p14:tracePt t="657" x="106363" y="5418138"/>
          <p14:tracePt t="673" x="60325" y="5440363"/>
          <p14:tracePt t="690" x="30163" y="5456238"/>
          <p14:tracePt t="705" x="0" y="5464175"/>
          <p14:tracePt t="1188" x="0" y="5364163"/>
          <p14:tracePt t="1219" x="60325" y="5364163"/>
          <p14:tracePt t="1242" x="92075" y="5356225"/>
          <p14:tracePt t="1271" x="98425" y="5349875"/>
          <p14:tracePt t="1289" x="114300" y="5349875"/>
          <p14:tracePt t="1322" x="122238" y="5349875"/>
          <p14:tracePt t="1341" x="136525" y="5334000"/>
          <p14:tracePt t="1356" x="144463" y="5326063"/>
          <p14:tracePt t="1373" x="152400" y="5326063"/>
          <p14:tracePt t="1390" x="160338" y="5318125"/>
          <p14:tracePt t="1428" x="168275" y="5318125"/>
          <p14:tracePt t="1443" x="174625" y="5318125"/>
          <p14:tracePt t="1458" x="182563" y="5318125"/>
          <p14:tracePt t="1474" x="212725" y="5318125"/>
          <p14:tracePt t="1489" x="244475" y="5318125"/>
          <p14:tracePt t="1505" x="274638" y="5311775"/>
          <p14:tracePt t="1521" x="296863" y="5303838"/>
          <p14:tracePt t="1541" x="304800" y="5287963"/>
          <p14:tracePt t="2516" x="296863" y="5265738"/>
          <p14:tracePt t="2525" x="288925" y="5257800"/>
          <p14:tracePt t="2533" x="282575" y="5241925"/>
          <p14:tracePt t="2543" x="244475" y="5227638"/>
          <p14:tracePt t="2575" x="212725" y="5235575"/>
          <p14:tracePt t="2590" x="212725" y="5287963"/>
          <p14:tracePt t="2606" x="206375" y="5341938"/>
          <p14:tracePt t="2622" x="206375" y="5372100"/>
          <p14:tracePt t="2644" x="198438" y="5380038"/>
          <p14:tracePt t="2660" x="182563" y="5380038"/>
          <p14:tracePt t="2675" x="174625" y="5380038"/>
          <p14:tracePt t="2706" x="168275" y="5380038"/>
          <p14:tracePt t="2723" x="168275" y="5387975"/>
          <p14:tracePt t="2744" x="168275" y="5464175"/>
          <p14:tracePt t="2759" x="168275" y="5502275"/>
          <p14:tracePt t="2774" x="168275" y="5516563"/>
          <p14:tracePt t="2791" x="168275" y="5524500"/>
          <p14:tracePt t="2823" x="168275" y="5532438"/>
          <p14:tracePt t="2844" x="168275" y="5562600"/>
          <p14:tracePt t="2860" x="168275" y="5600700"/>
          <p14:tracePt t="2876" x="182563" y="5646738"/>
          <p14:tracePt t="2892" x="190500" y="5668963"/>
          <p14:tracePt t="2906" x="190500" y="5676900"/>
          <p14:tracePt t="2944" x="190500" y="5584825"/>
          <p14:tracePt t="2960" x="174625" y="5532438"/>
          <p14:tracePt t="2975" x="160338" y="5516563"/>
          <p14:tracePt t="2991" x="160338" y="5524500"/>
          <p14:tracePt t="3006" x="160338" y="55546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A </a:t>
            </a:r>
            <a:r>
              <a:rPr lang="ja-JP" altLang="en-US" sz="3200" b="1">
                <a:latin typeface="Arial" charset="0"/>
                <a:cs typeface="+mj-cs"/>
              </a:rPr>
              <a:t>“</a:t>
            </a:r>
            <a:r>
              <a:rPr lang="en-US" sz="3200" b="1">
                <a:latin typeface="Arial" charset="0"/>
                <a:cs typeface="+mj-cs"/>
              </a:rPr>
              <a:t>Parcel</a:t>
            </a:r>
            <a:r>
              <a:rPr lang="ja-JP" altLang="en-US" sz="3200" b="1">
                <a:latin typeface="Arial" charset="0"/>
                <a:cs typeface="+mj-cs"/>
              </a:rPr>
              <a:t>”</a:t>
            </a:r>
            <a:r>
              <a:rPr lang="en-US" sz="3200" b="1">
                <a:latin typeface="Arial" charset="0"/>
                <a:cs typeface="+mj-cs"/>
              </a:rPr>
              <a:t> of Air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581025" y="1143000"/>
            <a:ext cx="831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In the case of the atmosphere, our 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“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object</a:t>
            </a:r>
            <a:r>
              <a:rPr lang="ja-JP" altLang="en-US" b="1" i="1" smtClean="0">
                <a:solidFill>
                  <a:srgbClr val="000000"/>
                </a:solidFill>
                <a:cs typeface="ＭＳ Ｐゴシック" charset="0"/>
              </a:rPr>
              <a:t>”</a:t>
            </a:r>
            <a:r>
              <a:rPr lang="en-US" b="1" i="1" smtClean="0">
                <a:solidFill>
                  <a:srgbClr val="000000"/>
                </a:solidFill>
                <a:cs typeface="ＭＳ Ｐゴシック" charset="0"/>
              </a:rPr>
              <a:t> is not a rock but a parcel of air.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69925" y="1752600"/>
            <a:ext cx="3749675" cy="45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 smtClean="0">
                <a:solidFill>
                  <a:srgbClr val="000000"/>
                </a:solidFill>
                <a:cs typeface="ＭＳ Ｐゴシック" charset="0"/>
              </a:rPr>
              <a:t>Characteristics of air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Volume which expands and contracts freely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break apart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Does not interact with the surrounding environment and remains a single unit.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has a temperature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T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), density (</a:t>
            </a:r>
            <a:r>
              <a:rPr lang="en-US" b="1" i="1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)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 and pressure (</a:t>
            </a:r>
            <a:r>
              <a:rPr lang="en-US" b="1" i="1" dirty="0" smtClean="0">
                <a:solidFill>
                  <a:srgbClr val="000000"/>
                </a:solidFill>
                <a:cs typeface="ＭＳ Ｐゴシック" charset="0"/>
              </a:rPr>
              <a:t>P</a:t>
            </a: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Pressure in the parcel is equal to the pressure outside.</a:t>
            </a:r>
          </a:p>
        </p:txBody>
      </p:sp>
      <p:sp>
        <p:nvSpPr>
          <p:cNvPr id="6149" name="Oval 6"/>
          <p:cNvSpPr>
            <a:spLocks noChangeArrowheads="1"/>
          </p:cNvSpPr>
          <p:nvPr/>
        </p:nvSpPr>
        <p:spPr bwMode="auto">
          <a:xfrm>
            <a:off x="5105400" y="2209800"/>
            <a:ext cx="3124200" cy="3352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T,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d,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</a:t>
            </a:r>
            <a:endParaRPr lang="el-GR" sz="3200" b="1" i="1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33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65"/>
    </mc:Choice>
    <mc:Fallback>
      <p:transition spd="slow" advTm="56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The First Law of Thermodynamics</a:t>
            </a:r>
            <a:br>
              <a:rPr lang="en-US" sz="3200" b="1">
                <a:latin typeface="Arial" charset="0"/>
                <a:cs typeface="+mj-cs"/>
              </a:rPr>
            </a:br>
            <a:r>
              <a:rPr lang="en-US" sz="3200" b="1">
                <a:latin typeface="Arial" charset="0"/>
                <a:cs typeface="+mj-cs"/>
              </a:rPr>
              <a:t>as applied to air parcel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40267" y="2083735"/>
            <a:ext cx="276013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Energy exchange between parcel and the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surrounding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environment</a:t>
            </a:r>
            <a:endParaRPr lang="en-US" sz="2400" b="1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036780" y="4809068"/>
            <a:ext cx="180019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Heating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6383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229"/>
    </mc:Choice>
    <mc:Fallback>
      <p:transition spd="slow" advTm="58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83" x="152400" y="5554663"/>
          <p14:tracePt t="10190" x="152400" y="5546725"/>
          <p14:tracePt t="10201" x="144463" y="5540375"/>
          <p14:tracePt t="10216" x="114300" y="5508625"/>
          <p14:tracePt t="10232" x="84138" y="5470525"/>
          <p14:tracePt t="10247" x="46038" y="5426075"/>
          <p14:tracePt t="10263" x="7938" y="5380038"/>
          <p14:tracePt t="10749" x="46038" y="4389438"/>
          <p14:tracePt t="10764" x="92075" y="4359275"/>
          <p14:tracePt t="10786" x="182563" y="4275138"/>
          <p14:tracePt t="10802" x="236538" y="4213225"/>
          <p14:tracePt t="10817" x="304800" y="4160838"/>
          <p14:tracePt t="10832" x="342900" y="4122738"/>
          <p14:tracePt t="10848" x="419100" y="4060825"/>
          <p14:tracePt t="10864" x="479425" y="4016375"/>
          <p14:tracePt t="10888" x="541338" y="3970338"/>
          <p14:tracePt t="10904" x="625475" y="3924300"/>
          <p14:tracePt t="10921" x="754063" y="3840163"/>
          <p14:tracePt t="10949" x="854075" y="3771900"/>
          <p14:tracePt t="10986" x="930275" y="3717925"/>
          <p14:tracePt t="11017" x="936625" y="3717925"/>
          <p14:tracePt t="11488" x="936625" y="3711575"/>
          <p14:tracePt t="11496" x="936625" y="3695700"/>
          <p14:tracePt t="11505" x="936625" y="3687763"/>
          <p14:tracePt t="11519" x="936625" y="3679825"/>
          <p14:tracePt t="11534" x="936625" y="3665538"/>
          <p14:tracePt t="11551" x="944563" y="3657600"/>
          <p14:tracePt t="18024" x="952500" y="3657600"/>
          <p14:tracePt t="18032" x="960438" y="3657600"/>
          <p14:tracePt t="18041" x="974725" y="3657600"/>
          <p14:tracePt t="18057" x="990600" y="3657600"/>
          <p14:tracePt t="18073" x="1020763" y="3641725"/>
          <p14:tracePt t="18095" x="1044575" y="3635375"/>
          <p14:tracePt t="18110" x="1074738" y="3627438"/>
          <p14:tracePt t="18126" x="1104900" y="3611563"/>
          <p14:tracePt t="18141" x="1143000" y="3597275"/>
          <p14:tracePt t="18157" x="1158875" y="3589338"/>
          <p14:tracePt t="18172" x="1173163" y="3589338"/>
          <p14:tracePt t="18195" x="1189038" y="3581400"/>
          <p14:tracePt t="18226" x="1196975" y="3581400"/>
          <p14:tracePt t="18257" x="1203325" y="3581400"/>
          <p14:tracePt t="18292" x="1211263" y="3581400"/>
          <p14:tracePt t="18312" x="1219200" y="3581400"/>
          <p14:tracePt t="18336" x="1227138" y="3581400"/>
          <p14:tracePt t="18353" x="1235075" y="3581400"/>
          <p14:tracePt t="18377" x="1241425" y="3581400"/>
          <p14:tracePt t="18396" x="1249363" y="3581400"/>
          <p14:tracePt t="18408" x="1265238" y="3581400"/>
          <p14:tracePt t="18418" x="1273175" y="3581400"/>
          <p14:tracePt t="18425" x="1287463" y="3581400"/>
          <p14:tracePt t="18441" x="1317625" y="3581400"/>
          <p14:tracePt t="18458" x="1355725" y="3581400"/>
          <p14:tracePt t="18473" x="1393825" y="3573463"/>
          <p14:tracePt t="18496" x="1431925" y="3565525"/>
          <p14:tracePt t="18512" x="1463675" y="3559175"/>
          <p14:tracePt t="18527" x="1508125" y="3551238"/>
          <p14:tracePt t="18541" x="1539875" y="3551238"/>
          <p14:tracePt t="18558" x="1577975" y="3543300"/>
          <p14:tracePt t="18573" x="1616075" y="3535363"/>
          <p14:tracePt t="18595" x="1684338" y="3521075"/>
          <p14:tracePt t="18611" x="1730375" y="3505200"/>
          <p14:tracePt t="18625" x="1782763" y="3489325"/>
          <p14:tracePt t="18642" x="1828800" y="3489325"/>
          <p14:tracePt t="18658" x="1889125" y="3467100"/>
          <p14:tracePt t="18673" x="1935163" y="3459163"/>
          <p14:tracePt t="18695" x="1989138" y="3436938"/>
          <p14:tracePt t="18712" x="2035175" y="3429000"/>
          <p14:tracePt t="18726" x="2073275" y="3406775"/>
          <p14:tracePt t="18742" x="2111375" y="3398838"/>
          <p14:tracePt t="18758" x="2149475" y="3390900"/>
          <p14:tracePt t="18773" x="2179638" y="3382963"/>
          <p14:tracePt t="18795" x="2232025" y="3368675"/>
          <p14:tracePt t="18825" x="2316163" y="3344863"/>
          <p14:tracePt t="18858" x="2408238" y="3330575"/>
          <p14:tracePt t="18874" x="2454275" y="3322638"/>
          <p14:tracePt t="18896" x="2492375" y="3322638"/>
          <p14:tracePt t="18925" x="2560638" y="3314700"/>
          <p14:tracePt t="18930" x="2574925" y="3314700"/>
          <p14:tracePt t="18941" x="2598738" y="3314700"/>
          <p14:tracePt t="18957" x="2644775" y="3314700"/>
          <p14:tracePt t="18973" x="2689225" y="3314700"/>
          <p14:tracePt t="18995" x="2781300" y="3314700"/>
          <p14:tracePt t="19011" x="2835275" y="3314700"/>
          <p14:tracePt t="19026" x="2903538" y="3314700"/>
          <p14:tracePt t="19042" x="2963863" y="3298825"/>
          <p14:tracePt t="19058" x="3017838" y="3292475"/>
          <p14:tracePt t="19074" x="3086100" y="3284538"/>
          <p14:tracePt t="19096" x="3154363" y="3284538"/>
          <p14:tracePt t="19112" x="3222625" y="3276600"/>
          <p14:tracePt t="19126" x="3276600" y="3276600"/>
          <p14:tracePt t="19142" x="3314700" y="3276600"/>
          <p14:tracePt t="19157" x="3344863" y="3276600"/>
          <p14:tracePt t="19173" x="3382963" y="3276600"/>
          <p14:tracePt t="19195" x="3436938" y="3260725"/>
          <p14:tracePt t="19210" x="3467100" y="3254375"/>
          <p14:tracePt t="19226" x="3505200" y="3254375"/>
          <p14:tracePt t="19242" x="3527425" y="3254375"/>
          <p14:tracePt t="19258" x="3551238" y="3254375"/>
          <p14:tracePt t="19274" x="3565525" y="3254375"/>
          <p14:tracePt t="19297" x="3573463" y="3254375"/>
          <p14:tracePt t="19312" x="3581400" y="3254375"/>
          <p14:tracePt t="19326" x="3597275" y="3254375"/>
          <p14:tracePt t="19342" x="3627438" y="3254375"/>
          <p14:tracePt t="19357" x="3649663" y="3254375"/>
          <p14:tracePt t="19373" x="3673475" y="3254375"/>
          <p14:tracePt t="19394" x="3703638" y="3254375"/>
          <p14:tracePt t="19410" x="3711575" y="3254375"/>
          <p14:tracePt t="19426" x="3725863" y="3254375"/>
          <p14:tracePt t="19458" x="3733800" y="3254375"/>
          <p14:tracePt t="19474" x="3741738" y="3254375"/>
          <p14:tracePt t="19496" x="3756025" y="3254375"/>
          <p14:tracePt t="19511" x="3763963" y="3254375"/>
          <p14:tracePt t="19526" x="3771900" y="3246438"/>
          <p14:tracePt t="19562" x="3779838" y="3246438"/>
          <p14:tracePt t="29908" x="3787775" y="3246438"/>
          <p14:tracePt t="29913" x="3802063" y="3246438"/>
          <p14:tracePt t="29931" x="3848100" y="3246438"/>
          <p14:tracePt t="29979" x="3984625" y="3216275"/>
          <p14:tracePt t="30002" x="4038600" y="3208338"/>
          <p14:tracePt t="30017" x="4068763" y="3208338"/>
          <p14:tracePt t="30032" x="4084638" y="3208338"/>
          <p14:tracePt t="30049" x="4130675" y="3208338"/>
          <p14:tracePt t="30081" x="4191000" y="3208338"/>
          <p14:tracePt t="30101" x="4221163" y="3200400"/>
          <p14:tracePt t="30131" x="4289425" y="3192463"/>
          <p14:tracePt t="30147" x="4321175" y="3192463"/>
          <p14:tracePt t="30163" x="4351338" y="3192463"/>
          <p14:tracePt t="30179" x="4381500" y="3192463"/>
          <p14:tracePt t="30201" x="4397375" y="3192463"/>
          <p14:tracePt t="30218" x="4403725" y="3192463"/>
          <p14:tracePt t="30233" x="4411663" y="3192463"/>
          <p14:tracePt t="30250" x="4427538" y="3192463"/>
          <p14:tracePt t="30263" x="4435475" y="3192463"/>
          <p14:tracePt t="30280" x="4465638" y="3192463"/>
          <p14:tracePt t="30302" x="4533900" y="3192463"/>
          <p14:tracePt t="30316" x="4587875" y="3200400"/>
          <p14:tracePt t="30332" x="4640263" y="3208338"/>
          <p14:tracePt t="30348" x="4702175" y="3208338"/>
          <p14:tracePt t="30363" x="4808538" y="3208338"/>
          <p14:tracePt t="30379" x="4922838" y="3208338"/>
          <p14:tracePt t="30402" x="5135563" y="3208338"/>
          <p14:tracePt t="30418" x="5287963" y="3208338"/>
          <p14:tracePt t="30433" x="5440363" y="3208338"/>
          <p14:tracePt t="30450" x="5578475" y="3208338"/>
          <p14:tracePt t="30465" x="5684838" y="3208338"/>
          <p14:tracePt t="30481" x="5837238" y="3208338"/>
          <p14:tracePt t="30502" x="5897563" y="3208338"/>
          <p14:tracePt t="30517" x="5997575" y="3208338"/>
          <p14:tracePt t="30533" x="6073775" y="3208338"/>
          <p14:tracePt t="30548" x="6142038" y="3208338"/>
          <p14:tracePt t="30564" x="6202363" y="3208338"/>
          <p14:tracePt t="30580" x="6256338" y="3208338"/>
          <p14:tracePt t="30603" x="6332538" y="3208338"/>
          <p14:tracePt t="30618" x="6378575" y="3208338"/>
          <p14:tracePt t="30634" x="6423025" y="3208338"/>
          <p14:tracePt t="30650" x="6461125" y="3208338"/>
          <p14:tracePt t="30664" x="6477000" y="3208338"/>
          <p14:tracePt t="30682" x="6507163" y="3208338"/>
          <p14:tracePt t="30702" x="6523038" y="3208338"/>
          <p14:tracePt t="30717" x="6545263" y="3208338"/>
          <p14:tracePt t="30734" x="6575425" y="3208338"/>
          <p14:tracePt t="30749" x="6607175" y="3208338"/>
          <p14:tracePt t="30764" x="6645275" y="3208338"/>
          <p14:tracePt t="30803" x="6689725" y="3184525"/>
          <p14:tracePt t="30834" x="6713538" y="317817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latin typeface="Arial" charset="0"/>
              </a:rPr>
              <a:t>Adiabatic process</a:t>
            </a:r>
            <a:br>
              <a:rPr lang="en-US" sz="3200" b="1" dirty="0">
                <a:latin typeface="Arial" charset="0"/>
              </a:rPr>
            </a:br>
            <a:r>
              <a:rPr lang="en-US" sz="3200" b="1" dirty="0">
                <a:latin typeface="Arial" charset="0"/>
              </a:rPr>
              <a:t>No exchange of heat with surroundings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3048000" y="2833159"/>
            <a:ext cx="317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=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3581400" y="2223559"/>
            <a:ext cx="1993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volume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cs typeface="ＭＳ Ｐゴシック" charset="0"/>
              </a:rPr>
              <a:t>work done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 </a:t>
            </a: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5638800" y="2731559"/>
            <a:ext cx="331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cs typeface="ＭＳ Ｐゴシック" charset="0"/>
              </a:rPr>
              <a:t>+</a:t>
            </a: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6172200" y="2223559"/>
            <a:ext cx="2571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Change in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parcel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(</a:t>
            </a:r>
            <a:r>
              <a:rPr lang="en-US" sz="2400" b="1" i="1" smtClean="0">
                <a:solidFill>
                  <a:srgbClr val="000000"/>
                </a:solidFill>
                <a:cs typeface="ＭＳ Ｐゴシック" charset="0"/>
              </a:rPr>
              <a:t>internal energy</a:t>
            </a: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42672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7239000" y="4128559"/>
            <a:ext cx="485775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697564" y="2621495"/>
            <a:ext cx="5698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t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solidFill>
                  <a:srgbClr val="000000"/>
                </a:solidFill>
                <a:cs typeface="ＭＳ Ｐゴシック" charset="0"/>
              </a:rPr>
              <a:t>0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234992" y="4814359"/>
            <a:ext cx="262163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Expansion (+)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Compression (−)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537169" y="4814359"/>
            <a:ext cx="197992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Warming (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+</a:t>
            </a: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)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Cooling (−</a:t>
            </a:r>
            <a:r>
              <a:rPr lang="en-US" sz="2400" b="1" dirty="0">
                <a:solidFill>
                  <a:srgbClr val="000000"/>
                </a:solidFill>
                <a:cs typeface="ＭＳ Ｐゴシック" charset="0"/>
              </a:rPr>
              <a:t>)</a:t>
            </a:r>
            <a:endParaRPr lang="en-US" sz="24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cs typeface="ＭＳ Ｐゴシック" charset="0"/>
              </a:rPr>
              <a:t>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638800" y="5054600"/>
            <a:ext cx="1054100" cy="7493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91200" y="5054600"/>
            <a:ext cx="745969" cy="8128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3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672"/>
    </mc:Choice>
    <mc:Fallback>
      <p:transition spd="slow" advTm="7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527" x="6705600" y="3178175"/>
          <p14:tracePt t="17536" x="6689725" y="3178175"/>
          <p14:tracePt t="17542" x="6683375" y="3178175"/>
          <p14:tracePt t="17567" x="6621463" y="3178175"/>
          <p14:tracePt t="17585" x="6569075" y="3192463"/>
          <p14:tracePt t="17616" x="6461125" y="3230563"/>
          <p14:tracePt t="17638" x="6346825" y="3246438"/>
          <p14:tracePt t="17655" x="6232525" y="3260725"/>
          <p14:tracePt t="17670" x="6149975" y="3260725"/>
          <p14:tracePt t="17686" x="6088063" y="3260725"/>
          <p14:tracePt t="17715" x="5897563" y="3238500"/>
          <p14:tracePt t="17719" x="5837238" y="3216275"/>
          <p14:tracePt t="17738" x="5699125" y="3162300"/>
          <p14:tracePt t="17768" x="5394325" y="3001963"/>
          <p14:tracePt t="17785" x="5249863" y="2917825"/>
          <p14:tracePt t="17800" x="5097463" y="2835275"/>
          <p14:tracePt t="17817" x="4945063" y="2765425"/>
          <p14:tracePt t="17839" x="4740275" y="2697163"/>
          <p14:tracePt t="17855" x="4640263" y="2682875"/>
          <p14:tracePt t="17870" x="4533900" y="2674938"/>
          <p14:tracePt t="17886" x="4465638" y="2674938"/>
          <p14:tracePt t="17902" x="4403725" y="2674938"/>
          <p14:tracePt t="17916" x="4321175" y="2674938"/>
          <p14:tracePt t="17938" x="4152900" y="2674938"/>
          <p14:tracePt t="17954" x="4008438" y="2689225"/>
          <p14:tracePt t="17969" x="3848100" y="2705100"/>
          <p14:tracePt t="17985" x="3679825" y="2720975"/>
          <p14:tracePt t="18000" x="3521075" y="2735263"/>
          <p14:tracePt t="18016" x="3368675" y="2743200"/>
          <p14:tracePt t="18039" x="3260725" y="2759075"/>
          <p14:tracePt t="18055" x="3078163" y="2773363"/>
          <p14:tracePt t="18071" x="2955925" y="2789238"/>
          <p14:tracePt t="18087" x="2857500" y="2797175"/>
          <p14:tracePt t="18102" x="2811463" y="2803525"/>
          <p14:tracePt t="18117" x="2689225" y="2819400"/>
          <p14:tracePt t="18139" x="2492375" y="2865438"/>
          <p14:tracePt t="18154" x="2362200" y="2895600"/>
          <p14:tracePt t="18169" x="2293938" y="2911475"/>
          <p14:tracePt t="18185" x="2193925" y="2933700"/>
          <p14:tracePt t="18201" x="2117725" y="2949575"/>
          <p14:tracePt t="18216" x="2057400" y="2963863"/>
          <p14:tracePt t="18239" x="1997075" y="2979738"/>
          <p14:tracePt t="18256" x="1965325" y="2987675"/>
          <p14:tracePt t="18272" x="1943100" y="2994025"/>
          <p14:tracePt t="18301" x="1905000" y="3009900"/>
          <p14:tracePt t="18305" x="1889125" y="3025775"/>
          <p14:tracePt t="18338" x="1798638" y="3108325"/>
          <p14:tracePt t="18368" x="1722438" y="3178175"/>
          <p14:tracePt t="18375" x="1714500" y="3184525"/>
          <p14:tracePt t="18385" x="1706563" y="3192463"/>
          <p14:tracePt t="18401" x="1706563" y="3200400"/>
          <p14:tracePt t="18417" x="1706563" y="3208338"/>
          <p14:tracePt t="18447" x="1714500" y="3208338"/>
          <p14:tracePt t="18456" x="1730375" y="3208338"/>
          <p14:tracePt t="18471" x="1744663" y="3216275"/>
          <p14:tracePt t="18485" x="1752600" y="3230563"/>
          <p14:tracePt t="18502" x="1760538" y="3254375"/>
          <p14:tracePt t="18517" x="1760538" y="3284538"/>
          <p14:tracePt t="18539" x="1760538" y="3306763"/>
          <p14:tracePt t="18555" x="1760538" y="3314700"/>
          <p14:tracePt t="18570" x="1760538" y="3322638"/>
          <p14:tracePt t="18585" x="1760538" y="3330575"/>
          <p14:tracePt t="18601" x="1760538" y="3336925"/>
          <p14:tracePt t="18616" x="1760538" y="3344863"/>
          <p14:tracePt t="18640" x="1760538" y="3352800"/>
          <p14:tracePt t="18655" x="1760538" y="3360738"/>
          <p14:tracePt t="18686" x="1760538" y="3368675"/>
          <p14:tracePt t="18702" x="1768475" y="3375025"/>
          <p14:tracePt t="18717" x="1782763" y="3375025"/>
          <p14:tracePt t="18738" x="1798638" y="3382963"/>
          <p14:tracePt t="18754" x="1806575" y="3390900"/>
          <p14:tracePt t="18800" x="1812925" y="3398838"/>
          <p14:tracePt t="18838" x="1812925" y="3406775"/>
          <p14:tracePt t="18841" x="1812925" y="3413125"/>
          <p14:tracePt t="18869" x="1820863" y="3421063"/>
          <p14:tracePt t="18873" x="1820863" y="3429000"/>
          <p14:tracePt t="18885" x="1820863" y="3436938"/>
          <p14:tracePt t="18901" x="1820863" y="3444875"/>
          <p14:tracePt t="18916" x="1828800" y="3444875"/>
          <p14:tracePt t="18938" x="1836738" y="3444875"/>
          <p14:tracePt t="18954" x="1844675" y="3444875"/>
          <p14:tracePt t="18969" x="1851025" y="3444875"/>
          <p14:tracePt t="18993" x="1858963" y="3444875"/>
          <p14:tracePt t="19065" x="1866900" y="3444875"/>
          <p14:tracePt t="19097" x="1874838" y="3444875"/>
          <p14:tracePt t="19152" x="1882775" y="3444875"/>
          <p14:tracePt t="25762" x="1897063" y="3444875"/>
          <p14:tracePt t="25769" x="1920875" y="3444875"/>
          <p14:tracePt t="25777" x="1943100" y="3444875"/>
          <p14:tracePt t="25805" x="2035175" y="3436938"/>
          <p14:tracePt t="25809" x="2065338" y="3429000"/>
          <p14:tracePt t="25822" x="2095500" y="3429000"/>
          <p14:tracePt t="25843" x="2187575" y="3413125"/>
          <p14:tracePt t="25873" x="2286000" y="3406775"/>
          <p14:tracePt t="25890" x="2332038" y="3406775"/>
          <p14:tracePt t="25906" x="2378075" y="3406775"/>
          <p14:tracePt t="25922" x="2416175" y="3406775"/>
          <p14:tracePt t="25945" x="2454275" y="3406775"/>
          <p14:tracePt t="25959" x="2498725" y="3406775"/>
          <p14:tracePt t="25989" x="2560638" y="3406775"/>
          <p14:tracePt t="25993" x="2568575" y="3406775"/>
          <p14:tracePt t="26021" x="2613025" y="3406775"/>
          <p14:tracePt t="26025" x="2620963" y="3406775"/>
          <p14:tracePt t="26044" x="2636838" y="3406775"/>
          <p14:tracePt t="26074" x="2667000" y="3406775"/>
          <p14:tracePt t="26091" x="2674938" y="3406775"/>
          <p14:tracePt t="26122" x="2720975" y="3406775"/>
          <p14:tracePt t="26146" x="2751138" y="3413125"/>
          <p14:tracePt t="26160" x="2765425" y="3413125"/>
          <p14:tracePt t="26176" x="2797175" y="3413125"/>
          <p14:tracePt t="26191" x="2827338" y="3413125"/>
          <p14:tracePt t="26222" x="2917825" y="3413125"/>
          <p14:tracePt t="26226" x="2941638" y="3413125"/>
          <p14:tracePt t="26244" x="3001963" y="3413125"/>
          <p14:tracePt t="26274" x="3140075" y="3413125"/>
          <p14:tracePt t="26290" x="3238500" y="3413125"/>
          <p14:tracePt t="26306" x="3306763" y="3413125"/>
          <p14:tracePt t="26322" x="3382963" y="3406775"/>
          <p14:tracePt t="26345" x="3497263" y="3390900"/>
          <p14:tracePt t="26348" x="3535363" y="3382963"/>
          <p14:tracePt t="26374" x="3687763" y="3360738"/>
          <p14:tracePt t="26378" x="3711575" y="3360738"/>
          <p14:tracePt t="26405" x="3878263" y="3336925"/>
          <p14:tracePt t="26409" x="3902075" y="3336925"/>
          <p14:tracePt t="26422" x="3932238" y="3330575"/>
          <p14:tracePt t="26445" x="4038600" y="3306763"/>
          <p14:tracePt t="26475" x="4152900" y="3284538"/>
          <p14:tracePt t="26491" x="4198938" y="3276600"/>
          <p14:tracePt t="26506" x="4251325" y="3268663"/>
          <p14:tracePt t="26523" x="4327525" y="3254375"/>
          <p14:tracePt t="26546" x="4365625" y="3246438"/>
          <p14:tracePt t="26560" x="4427538" y="3238500"/>
          <p14:tracePt t="26575" x="4479925" y="3222625"/>
          <p14:tracePt t="26605" x="4602163" y="3208338"/>
          <p14:tracePt t="26643" x="4724400" y="3208338"/>
          <p14:tracePt t="26675" x="4830763" y="3208338"/>
          <p14:tracePt t="26691" x="4884738" y="3208338"/>
          <p14:tracePt t="26707" x="4937125" y="3208338"/>
          <p14:tracePt t="26722" x="4960938" y="3208338"/>
          <p14:tracePt t="26746" x="4999038" y="3208338"/>
          <p14:tracePt t="26761" x="5013325" y="3208338"/>
          <p14:tracePt t="27403" x="5021263" y="3216275"/>
          <p14:tracePt t="32359" x="5029200" y="3216275"/>
          <p14:tracePt t="32367" x="5051425" y="3216275"/>
          <p14:tracePt t="32383" x="5075238" y="3216275"/>
          <p14:tracePt t="32398" x="5083175" y="3216275"/>
          <p14:tracePt t="32414" x="5105400" y="3200400"/>
          <p14:tracePt t="32430" x="5151438" y="3184525"/>
          <p14:tracePt t="32450" x="5197475" y="3178175"/>
          <p14:tracePt t="32466" x="5235575" y="3178175"/>
          <p14:tracePt t="32482" x="5265738" y="3178175"/>
          <p14:tracePt t="32497" x="5287963" y="3178175"/>
          <p14:tracePt t="32513" x="5311775" y="3178175"/>
          <p14:tracePt t="32529" x="5318125" y="3178175"/>
          <p14:tracePt t="32552" x="5334000" y="3178175"/>
          <p14:tracePt t="32567" x="5341938" y="3178175"/>
          <p14:tracePt t="32583" x="5349875" y="3178175"/>
          <p14:tracePt t="32598" x="5364163" y="3178175"/>
          <p14:tracePt t="32614" x="5372100" y="3178175"/>
          <p14:tracePt t="32629" x="5380038" y="3178175"/>
          <p14:tracePt t="32650" x="5394325" y="3178175"/>
          <p14:tracePt t="32666" x="5402263" y="3178175"/>
          <p14:tracePt t="32848" x="5410200" y="3178175"/>
          <p14:tracePt t="32872" x="5418138" y="3178175"/>
          <p14:tracePt t="32888" x="5426075" y="3178175"/>
          <p14:tracePt t="32904" x="5432425" y="3178175"/>
          <p14:tracePt t="32914" x="5432425" y="3184525"/>
          <p14:tracePt t="32929" x="5440363" y="3184525"/>
          <p14:tracePt t="32952" x="5456238" y="3200400"/>
          <p14:tracePt t="32982" x="5464175" y="3208338"/>
          <p14:tracePt t="32998" x="5464175" y="3216275"/>
          <p14:tracePt t="33013" x="5470525" y="3216275"/>
          <p14:tracePt t="33030" x="5470525" y="3222625"/>
          <p14:tracePt t="33067" x="5470525" y="3230563"/>
          <p14:tracePt t="33106" x="5478463" y="3230563"/>
          <p14:tracePt t="33136" x="5478463" y="3238500"/>
          <p14:tracePt t="33160" x="5478463" y="3246438"/>
          <p14:tracePt t="35916" x="5486400" y="3246438"/>
          <p14:tracePt t="35923" x="5494338" y="3246438"/>
          <p14:tracePt t="35933" x="5502275" y="3246438"/>
          <p14:tracePt t="35953" x="5524500" y="3246438"/>
          <p14:tracePt t="35969" x="5546725" y="3246438"/>
          <p14:tracePt t="35985" x="5570538" y="3246438"/>
          <p14:tracePt t="36000" x="5592763" y="3246438"/>
          <p14:tracePt t="36031" x="5638800" y="3246438"/>
          <p14:tracePt t="36053" x="5676900" y="3246438"/>
          <p14:tracePt t="36084" x="5707063" y="3246438"/>
          <p14:tracePt t="36100" x="5722938" y="3246438"/>
          <p14:tracePt t="36116" x="5730875" y="3246438"/>
          <p14:tracePt t="36133" x="5737225" y="3246438"/>
          <p14:tracePt t="36155" x="5745163" y="3246438"/>
          <p14:tracePt t="36169" x="5753100" y="3246438"/>
          <p14:tracePt t="36185" x="5761038" y="3246438"/>
          <p14:tracePt t="36200" x="5775325" y="3246438"/>
          <p14:tracePt t="36216" x="5783263" y="3246438"/>
          <p14:tracePt t="36232" x="5791200" y="3246438"/>
          <p14:tracePt t="36253" x="5799138" y="3246438"/>
          <p14:tracePt t="36269" x="5807075" y="3246438"/>
          <p14:tracePt t="36285" x="5813425" y="3246438"/>
          <p14:tracePt t="36301" x="5821363" y="3246438"/>
          <p14:tracePt t="36316" x="5829300" y="3254375"/>
          <p14:tracePt t="36333" x="5837238" y="3254375"/>
          <p14:tracePt t="36354" x="5845175" y="3260725"/>
          <p14:tracePt t="36369" x="5859463" y="3260725"/>
          <p14:tracePt t="36385" x="5875338" y="3268663"/>
          <p14:tracePt t="36400" x="5889625" y="3276600"/>
          <p14:tracePt t="36416" x="5897563" y="3284538"/>
          <p14:tracePt t="36432" x="5913438" y="3284538"/>
          <p14:tracePt t="36454" x="5927725" y="3284538"/>
          <p14:tracePt t="36469" x="5943600" y="3284538"/>
          <p14:tracePt t="36485" x="5973763" y="3284538"/>
          <p14:tracePt t="36501" x="6003925" y="3284538"/>
          <p14:tracePt t="36516" x="6035675" y="3284538"/>
          <p14:tracePt t="36533" x="6065838" y="3284538"/>
          <p14:tracePt t="36554" x="6088063" y="3284538"/>
          <p14:tracePt t="36570" x="6103938" y="3284538"/>
          <p14:tracePt t="36585" x="6118225" y="3284538"/>
          <p14:tracePt t="36600" x="6134100" y="3284538"/>
          <p14:tracePt t="36616" x="6142038" y="3284538"/>
          <p14:tracePt t="36632" x="6156325" y="3284538"/>
          <p14:tracePt t="36654" x="6164263" y="3284538"/>
          <p14:tracePt t="36693" x="6172200" y="3284538"/>
          <p14:tracePt t="36749" x="6180138" y="3284538"/>
          <p14:tracePt t="36766" x="6188075" y="3284538"/>
          <p14:tracePt t="36773" x="6194425" y="3284538"/>
          <p14:tracePt t="36789" x="6202363" y="3284538"/>
          <p14:tracePt t="36801" x="6210300" y="3284538"/>
          <p14:tracePt t="36816" x="6218238" y="3284538"/>
          <p14:tracePt t="39621" x="6218238" y="3292475"/>
          <p14:tracePt t="39629" x="6218238" y="3306763"/>
          <p14:tracePt t="39638" x="6218238" y="3314700"/>
          <p14:tracePt t="39656" x="6218238" y="3336925"/>
          <p14:tracePt t="39672" x="6218238" y="3360738"/>
          <p14:tracePt t="39688" x="6218238" y="3375025"/>
          <p14:tracePt t="39704" x="6218238" y="3382963"/>
          <p14:tracePt t="39734" x="6210300" y="3406775"/>
          <p14:tracePt t="39757" x="6210300" y="3413125"/>
          <p14:tracePt t="39788" x="6202363" y="3421063"/>
          <p14:tracePt t="39791" x="6202363" y="3429000"/>
          <p14:tracePt t="39807" x="6194425" y="3436938"/>
          <p14:tracePt t="39822" x="6194425" y="3444875"/>
          <p14:tracePt t="39836" x="6188075" y="3444875"/>
          <p14:tracePt t="39857" x="6180138" y="3459163"/>
          <p14:tracePt t="39872" x="6180138" y="3467100"/>
          <p14:tracePt t="39936" x="6180138" y="3475038"/>
          <p14:tracePt t="39974" x="6172200" y="3475038"/>
          <p14:tracePt t="39981" x="6172200" y="3482975"/>
          <p14:tracePt t="40006" x="6172200" y="3489325"/>
          <p14:tracePt t="40061" x="6164263" y="3489325"/>
          <p14:tracePt t="40069" x="6164263" y="3497263"/>
          <p14:tracePt t="40078" x="6156325" y="3497263"/>
          <p14:tracePt t="40095" x="6149975" y="3505200"/>
          <p14:tracePt t="40415" x="6149975" y="3513138"/>
          <p14:tracePt t="40423" x="6142038" y="3527425"/>
          <p14:tracePt t="40435" x="6126163" y="3551238"/>
          <p14:tracePt t="40457" x="6096000" y="3619500"/>
          <p14:tracePt t="40488" x="6027738" y="3717925"/>
          <p14:tracePt t="40504" x="6003925" y="3756025"/>
          <p14:tracePt t="40519" x="5981700" y="3794125"/>
          <p14:tracePt t="40535" x="5943600" y="3825875"/>
          <p14:tracePt t="40559" x="5905500" y="3870325"/>
          <p14:tracePt t="40575" x="5883275" y="3894138"/>
          <p14:tracePt t="40589" x="5867400" y="3908425"/>
          <p14:tracePt t="40605" x="5851525" y="3932238"/>
          <p14:tracePt t="40620" x="5837238" y="3946525"/>
          <p14:tracePt t="40635" x="5813425" y="3970338"/>
          <p14:tracePt t="40658" x="5783263" y="4000500"/>
          <p14:tracePt t="40673" x="5768975" y="4022725"/>
          <p14:tracePt t="40689" x="5753100" y="4054475"/>
          <p14:tracePt t="40705" x="5737225" y="4084638"/>
          <p14:tracePt t="40721" x="5722938" y="4114800"/>
          <p14:tracePt t="40735" x="5699125" y="4144963"/>
          <p14:tracePt t="40759" x="5668963" y="4198938"/>
          <p14:tracePt t="40776" x="5654675" y="4221163"/>
          <p14:tracePt t="40791" x="5630863" y="4244975"/>
          <p14:tracePt t="40807" x="5616575" y="4275138"/>
          <p14:tracePt t="40821" x="5616575" y="4283075"/>
          <p14:tracePt t="40837" x="5600700" y="4313238"/>
          <p14:tracePt t="40858" x="5570538" y="4359275"/>
          <p14:tracePt t="40874" x="5554663" y="4389438"/>
          <p14:tracePt t="40889" x="5516563" y="4441825"/>
          <p14:tracePt t="40906" x="5486400" y="4479925"/>
          <p14:tracePt t="40921" x="5456238" y="4525963"/>
          <p14:tracePt t="40936" x="5418138" y="4564063"/>
          <p14:tracePt t="40960" x="5380038" y="4602163"/>
          <p14:tracePt t="40975" x="5356225" y="4625975"/>
          <p14:tracePt t="40990" x="5349875" y="4632325"/>
          <p14:tracePt t="41006" x="5334000" y="4648200"/>
          <p14:tracePt t="41020" x="5326063" y="4656138"/>
          <p14:tracePt t="41036" x="5303838" y="4678363"/>
          <p14:tracePt t="41058" x="5265738" y="4732338"/>
          <p14:tracePt t="41074" x="5227638" y="4770438"/>
          <p14:tracePt t="41089" x="5197475" y="4816475"/>
          <p14:tracePt t="41105" x="5159375" y="4860925"/>
          <p14:tracePt t="41120" x="5127625" y="4899025"/>
          <p14:tracePt t="41157" x="5089525" y="4968875"/>
          <p14:tracePt t="41161" x="5075238" y="4991100"/>
          <p14:tracePt t="41190" x="5045075" y="5051425"/>
          <p14:tracePt t="41193" x="5029200" y="5067300"/>
          <p14:tracePt t="41220" x="4999038" y="5121275"/>
          <p14:tracePt t="41225" x="4991100" y="5135563"/>
          <p14:tracePt t="41258" x="4968875" y="5151438"/>
          <p14:tracePt t="41289" x="4968875" y="5159375"/>
          <p14:tracePt t="41303" x="4960938" y="5165725"/>
          <p14:tracePt t="41319" x="4960938" y="5181600"/>
          <p14:tracePt t="41327" x="4953000" y="5189538"/>
          <p14:tracePt t="41336" x="4953000" y="5197475"/>
          <p14:tracePt t="41359" x="4937125" y="5219700"/>
          <p14:tracePt t="41376" x="4937125" y="5227638"/>
          <p14:tracePt t="41439" x="4937125" y="5235575"/>
          <p14:tracePt t="41456" x="4937125" y="5241925"/>
          <p14:tracePt t="41472" x="4930775" y="5241925"/>
          <p14:tracePt t="41512" x="4922838" y="5241925"/>
          <p14:tracePt t="41625" x="4922838" y="5235575"/>
          <p14:tracePt t="41640" x="4922838" y="5227638"/>
          <p14:tracePt t="41648" x="4922838" y="5219700"/>
          <p14:tracePt t="41659" x="4922838" y="5211763"/>
          <p14:tracePt t="41675" x="4922838" y="5197475"/>
          <p14:tracePt t="41690" x="4922838" y="5189538"/>
          <p14:tracePt t="41706" x="4922838" y="5181600"/>
          <p14:tracePt t="41737" x="4914900" y="5173663"/>
          <p14:tracePt t="41781" x="4914900" y="5165725"/>
          <p14:tracePt t="41864" x="4914900" y="5159375"/>
          <p14:tracePt t="41880" x="4914900" y="5151438"/>
          <p14:tracePt t="41898" x="4914900" y="5143500"/>
          <p14:tracePt t="41906" x="4914900" y="5135563"/>
          <p14:tracePt t="41922" x="4914900" y="5121275"/>
          <p14:tracePt t="41937" x="4914900" y="5113338"/>
          <p14:tracePt t="41960" x="4914900" y="5105400"/>
          <p14:tracePt t="42041" x="4914900" y="5097463"/>
          <p14:tracePt t="42911" x="4937125" y="5097463"/>
          <p14:tracePt t="42920" x="4960938" y="5097463"/>
          <p14:tracePt t="42925" x="4975225" y="5097463"/>
          <p14:tracePt t="42960" x="5089525" y="5121275"/>
          <p14:tracePt t="42991" x="5211763" y="5127625"/>
          <p14:tracePt t="42999" x="5235575" y="5127625"/>
          <p14:tracePt t="43007" x="5265738" y="5127625"/>
          <p14:tracePt t="43023" x="5311775" y="5127625"/>
          <p14:tracePt t="43040" x="5364163" y="5135563"/>
          <p14:tracePt t="43063" x="5440363" y="5151438"/>
          <p14:tracePt t="43077" x="5448300" y="5151438"/>
          <p14:tracePt t="43093" x="5502275" y="5181600"/>
          <p14:tracePt t="43108" x="5546725" y="5203825"/>
          <p14:tracePt t="43123" x="5600700" y="5227638"/>
          <p14:tracePt t="43139" x="5646738" y="5249863"/>
          <p14:tracePt t="43160" x="5707063" y="5287963"/>
          <p14:tracePt t="43176" x="5737225" y="5311775"/>
          <p14:tracePt t="43192" x="5768975" y="5334000"/>
          <p14:tracePt t="43208" x="5783263" y="5349875"/>
          <p14:tracePt t="43222" x="5813425" y="5364163"/>
          <p14:tracePt t="43239" x="5837238" y="5380038"/>
          <p14:tracePt t="43262" x="5875338" y="5410200"/>
          <p14:tracePt t="43277" x="5883275" y="5418138"/>
          <p14:tracePt t="43293" x="5905500" y="5440363"/>
          <p14:tracePt t="43308" x="5927725" y="5464175"/>
          <p14:tracePt t="43323" x="5951538" y="5478463"/>
          <p14:tracePt t="43339" x="5973763" y="5502275"/>
          <p14:tracePt t="43361" x="6003925" y="5532438"/>
          <p14:tracePt t="43376" x="6027738" y="5546725"/>
          <p14:tracePt t="43392" x="6073775" y="5570538"/>
          <p14:tracePt t="43408" x="6111875" y="5584825"/>
          <p14:tracePt t="43423" x="6156325" y="5600700"/>
          <p14:tracePt t="43439" x="6194425" y="5608638"/>
          <p14:tracePt t="43463" x="6248400" y="5622925"/>
          <p14:tracePt t="43478" x="6294438" y="5638800"/>
          <p14:tracePt t="43494" x="6324600" y="5646738"/>
          <p14:tracePt t="43523" x="6384925" y="5668963"/>
          <p14:tracePt t="43528" x="6416675" y="5676900"/>
          <p14:tracePt t="43560" x="6499225" y="5699125"/>
          <p14:tracePt t="43592" x="6583363" y="5722938"/>
          <p14:tracePt t="43608" x="6637338" y="5737225"/>
          <p14:tracePt t="43624" x="6675438" y="5768975"/>
          <p14:tracePt t="43640" x="6721475" y="5807075"/>
          <p14:tracePt t="43663" x="6789738" y="5859463"/>
          <p14:tracePt t="43678" x="6819900" y="5889625"/>
          <p14:tracePt t="43694" x="6842125" y="5897563"/>
          <p14:tracePt t="43709" x="6880225" y="5913438"/>
          <p14:tracePt t="43725" x="6904038" y="5927725"/>
          <p14:tracePt t="43740" x="6934200" y="5935663"/>
          <p14:tracePt t="43762" x="6964363" y="5943600"/>
          <p14:tracePt t="43777" x="6994525" y="5959475"/>
          <p14:tracePt t="43793" x="7018338" y="5965825"/>
          <p14:tracePt t="43808" x="7040563" y="5981700"/>
          <p14:tracePt t="43824" x="7056438" y="5989638"/>
          <p14:tracePt t="43840" x="7070725" y="5989638"/>
          <p14:tracePt t="43863" x="7078663" y="5997575"/>
          <p14:tracePt t="43879" x="7086600" y="6003925"/>
          <p14:tracePt t="43895" x="7094538" y="6011863"/>
          <p14:tracePt t="43910" x="7108825" y="6011863"/>
          <p14:tracePt t="43925" x="7116763" y="6019800"/>
          <p14:tracePt t="43941" x="7132638" y="6035675"/>
          <p14:tracePt t="43963" x="7140575" y="6042025"/>
          <p14:tracePt t="43978" x="7154863" y="6049963"/>
          <p14:tracePt t="45120" x="7140575" y="6049963"/>
          <p14:tracePt t="45128" x="7124700" y="6049963"/>
          <p14:tracePt t="45143" x="7102475" y="6049963"/>
          <p14:tracePt t="45166" x="7018338" y="6057900"/>
          <p14:tracePt t="45195" x="6888163" y="6088063"/>
          <p14:tracePt t="45211" x="6811963" y="6096000"/>
          <p14:tracePt t="45227" x="6683375" y="6111875"/>
          <p14:tracePt t="45243" x="6545263" y="6126163"/>
          <p14:tracePt t="45266" x="6316663" y="6149975"/>
          <p14:tracePt t="45282" x="6142038" y="6156325"/>
          <p14:tracePt t="45298" x="5981700" y="6164263"/>
          <p14:tracePt t="45313" x="5905500" y="6164263"/>
          <p14:tracePt t="45328" x="5730875" y="6180138"/>
          <p14:tracePt t="45345" x="5630863" y="6188075"/>
          <p14:tracePt t="45366" x="5502275" y="6188075"/>
          <p14:tracePt t="45382" x="5432425" y="6188075"/>
          <p14:tracePt t="45396" x="5349875" y="6188075"/>
          <p14:tracePt t="45413" x="5287963" y="6164263"/>
          <p14:tracePt t="45427" x="5197475" y="6142038"/>
          <p14:tracePt t="45443" x="5089525" y="6126163"/>
          <p14:tracePt t="45466" x="4945063" y="6111875"/>
          <p14:tracePt t="45482" x="4854575" y="6103938"/>
          <p14:tracePt t="45513" x="4732338" y="6088063"/>
          <p14:tracePt t="45516" x="4702175" y="6088063"/>
          <p14:tracePt t="45543" x="4640263" y="6073775"/>
          <p14:tracePt t="45549" x="4632325" y="6073775"/>
          <p14:tracePt t="45565" x="4625975" y="6073775"/>
          <p14:tracePt t="45612" x="4625975" y="6049963"/>
          <p14:tracePt t="45643" x="4610100" y="6042025"/>
          <p14:tracePt t="45666" x="4602163" y="6027738"/>
          <p14:tracePt t="45696" x="4594225" y="5997575"/>
          <p14:tracePt t="45713" x="4594225" y="5959475"/>
          <p14:tracePt t="45730" x="4594225" y="5943600"/>
          <p14:tracePt t="45745" x="4594225" y="5935663"/>
          <p14:tracePt t="45767" x="4594225" y="5927725"/>
          <p14:tracePt t="46566" x="4610100" y="5927725"/>
          <p14:tracePt t="46574" x="4625975" y="5921375"/>
          <p14:tracePt t="46597" x="4656138" y="5921375"/>
          <p14:tracePt t="46600" x="4670425" y="5913438"/>
          <p14:tracePt t="46614" x="4686300" y="5905500"/>
          <p14:tracePt t="46645" x="4740275" y="5883275"/>
          <p14:tracePt t="46666" x="4784725" y="5859463"/>
          <p14:tracePt t="46682" x="4816475" y="5851525"/>
          <p14:tracePt t="46697" x="4846638" y="5837238"/>
          <p14:tracePt t="46713" x="4892675" y="5813425"/>
          <p14:tracePt t="46744" x="4975225" y="5783263"/>
          <p14:tracePt t="46767" x="5045075" y="5761038"/>
          <p14:tracePt t="46796" x="5121275" y="5730875"/>
          <p14:tracePt t="46800" x="5151438" y="5715000"/>
          <p14:tracePt t="46815" x="5173663" y="5699125"/>
          <p14:tracePt t="46829" x="5227638" y="5684838"/>
          <p14:tracePt t="46845" x="5273675" y="5668963"/>
          <p14:tracePt t="46866" x="5341938" y="5646738"/>
          <p14:tracePt t="46882" x="5372100" y="5630863"/>
          <p14:tracePt t="46897" x="5402263" y="5608638"/>
          <p14:tracePt t="46912" x="5440363" y="5584825"/>
          <p14:tracePt t="46927" x="5478463" y="5562600"/>
          <p14:tracePt t="46943" x="5524500" y="5540375"/>
          <p14:tracePt t="46967" x="5592763" y="5494338"/>
          <p14:tracePt t="46983" x="5654675" y="5456238"/>
          <p14:tracePt t="46998" x="5676900" y="5432425"/>
          <p14:tracePt t="47013" x="5737225" y="5402263"/>
          <p14:tracePt t="47027" x="5821363" y="5356225"/>
          <p14:tracePt t="47044" x="5913438" y="5311775"/>
          <p14:tracePt t="47046" x="5959475" y="5287963"/>
          <p14:tracePt t="47066" x="6049963" y="5257800"/>
          <p14:tracePt t="47082" x="6134100" y="5227638"/>
          <p14:tracePt t="47096" x="6188075" y="5203825"/>
          <p14:tracePt t="47112" x="6232525" y="5181600"/>
          <p14:tracePt t="47128" x="6278563" y="5165725"/>
          <p14:tracePt t="47143" x="6324600" y="5151438"/>
          <p14:tracePt t="47167" x="6378575" y="5135563"/>
          <p14:tracePt t="47182" x="6392863" y="5135563"/>
          <p14:tracePt t="47199" x="6438900" y="5121275"/>
          <p14:tracePt t="47214" x="6477000" y="5113338"/>
          <p14:tracePt t="47229" x="6515100" y="5105400"/>
          <p14:tracePt t="47245" x="6553200" y="5097463"/>
          <p14:tracePt t="47266" x="6607175" y="5089525"/>
          <p14:tracePt t="47282" x="6637338" y="5083175"/>
          <p14:tracePt t="47297" x="6675438" y="5075238"/>
          <p14:tracePt t="47314" x="6713538" y="5067300"/>
          <p14:tracePt t="47328" x="6735763" y="5059363"/>
          <p14:tracePt t="47344" x="6765925" y="5051425"/>
          <p14:tracePt t="47367" x="6789738" y="5045075"/>
          <p14:tracePt t="47383" x="6797675" y="5045075"/>
          <p14:tracePt t="47400" x="6804025" y="5045075"/>
          <p14:tracePt t="47480" x="6811963" y="5045075"/>
          <p14:tracePt t="47504" x="6819900" y="5045075"/>
          <p14:tracePt t="47511" x="6819900" y="5037138"/>
          <p14:tracePt t="47520" x="6827838" y="5037138"/>
          <p14:tracePt t="47528" x="6835775" y="5037138"/>
          <p14:tracePt t="47551" x="6842125" y="5037138"/>
          <p14:tracePt t="51707" x="6827838" y="5037138"/>
          <p14:tracePt t="51715" x="6804025" y="5037138"/>
          <p14:tracePt t="51723" x="6789738" y="5037138"/>
          <p14:tracePt t="51734" x="6765925" y="5037138"/>
          <p14:tracePt t="51749" x="6721475" y="5037138"/>
          <p14:tracePt t="51772" x="6621463" y="5021263"/>
          <p14:tracePt t="51802" x="6515100" y="5013325"/>
          <p14:tracePt t="51805" x="6477000" y="5006975"/>
          <p14:tracePt t="51832" x="6324600" y="5006975"/>
          <p14:tracePt t="51836" x="6302375" y="5006975"/>
          <p14:tracePt t="51850" x="6264275" y="4999038"/>
          <p14:tracePt t="51870" x="6149975" y="4991100"/>
          <p14:tracePt t="51901" x="6011863" y="4983163"/>
          <p14:tracePt t="51917" x="5959475" y="4983163"/>
          <p14:tracePt t="51933" x="5889625" y="4975225"/>
          <p14:tracePt t="51949" x="5821363" y="4975225"/>
          <p14:tracePt t="51972" x="5684838" y="4968875"/>
          <p14:tracePt t="51987" x="5646738" y="4968875"/>
          <p14:tracePt t="52003" x="5592763" y="4968875"/>
          <p14:tracePt t="52018" x="5524500" y="4968875"/>
          <p14:tracePt t="52034" x="5470525" y="4968875"/>
          <p14:tracePt t="52050" x="5426075" y="4968875"/>
          <p14:tracePt t="52071" x="5372100" y="4983163"/>
          <p14:tracePt t="52086" x="5334000" y="4999038"/>
          <p14:tracePt t="52102" x="5295900" y="5021263"/>
          <p14:tracePt t="52117" x="5249863" y="5059363"/>
          <p14:tracePt t="52133" x="5227638" y="5083175"/>
          <p14:tracePt t="52150" x="5159375" y="5113338"/>
          <p14:tracePt t="52172" x="5051425" y="5159375"/>
          <p14:tracePt t="52188" x="5021263" y="5173663"/>
          <p14:tracePt t="52204" x="4937125" y="5197475"/>
          <p14:tracePt t="52218" x="4914900" y="5203825"/>
          <p14:tracePt t="52235" x="4884738" y="5211763"/>
          <p14:tracePt t="52250" x="4860925" y="5227638"/>
          <p14:tracePt t="52271" x="4854575" y="5227638"/>
          <p14:tracePt t="52287" x="4846638" y="5227638"/>
          <p14:tracePt t="52316" x="4846638" y="5235575"/>
          <p14:tracePt t="52333" x="4846638" y="5241925"/>
          <p14:tracePt t="52340" x="4838700" y="5241925"/>
          <p14:tracePt t="52350" x="4830763" y="5257800"/>
          <p14:tracePt t="52372" x="4816475" y="5273675"/>
          <p14:tracePt t="52387" x="4808538" y="5280025"/>
          <p14:tracePt t="52403" x="4800600" y="5280025"/>
          <p14:tracePt t="52765" x="4800600" y="5273675"/>
          <p14:tracePt t="52773" x="4800600" y="5265738"/>
          <p14:tracePt t="52784" x="4800600" y="5257800"/>
          <p14:tracePt t="52789" x="4800600" y="5249863"/>
          <p14:tracePt t="52805" x="4800600" y="5241925"/>
          <p14:tracePt t="52818" x="4800600" y="5235575"/>
          <p14:tracePt t="52834" x="4800600" y="5227638"/>
          <p14:tracePt t="52850" x="4800600" y="5219700"/>
          <p14:tracePt t="52871" x="4792663" y="5211763"/>
          <p14:tracePt t="52887" x="4792663" y="5197475"/>
          <p14:tracePt t="52902" x="4784725" y="5189538"/>
          <p14:tracePt t="52918" x="4784725" y="5181600"/>
          <p14:tracePt t="52934" x="4784725" y="5165725"/>
          <p14:tracePt t="52951" x="4784725" y="5159375"/>
          <p14:tracePt t="52972" x="4784725" y="5151438"/>
          <p14:tracePt t="52987" x="4784725" y="5143500"/>
          <p14:tracePt t="53002" x="4784725" y="5135563"/>
          <p14:tracePt t="53018" x="4784725" y="5127625"/>
          <p14:tracePt t="65630" x="4784725" y="5151438"/>
          <p14:tracePt t="65638" x="4784725" y="5173663"/>
          <p14:tracePt t="65663" x="4784725" y="5241925"/>
          <p14:tracePt t="65685" x="4784725" y="5311775"/>
          <p14:tracePt t="65715" x="4778375" y="5464175"/>
          <p14:tracePt t="65719" x="4778375" y="5502275"/>
          <p14:tracePt t="65731" x="4770438" y="5532438"/>
          <p14:tracePt t="65747" x="4762500" y="5592763"/>
          <p14:tracePt t="65762" x="4746625" y="5646738"/>
          <p14:tracePt t="65785" x="4732338" y="5699125"/>
          <p14:tracePt t="65800" x="4724400" y="5722938"/>
          <p14:tracePt t="65817" x="4708525" y="5761038"/>
          <p14:tracePt t="65832" x="4708525" y="5799138"/>
          <p14:tracePt t="65847" x="4708525" y="5829300"/>
          <p14:tracePt t="65864" x="4708525" y="5859463"/>
          <p14:tracePt t="65886" x="4708525" y="5897563"/>
          <p14:tracePt t="65901" x="4708525" y="5913438"/>
          <p14:tracePt t="65916" x="4708525" y="5927725"/>
          <p14:tracePt t="65933" x="4702175" y="5935663"/>
          <p14:tracePt t="65947" x="4686300" y="5943600"/>
          <p14:tracePt t="65962" x="4670425" y="5951538"/>
          <p14:tracePt t="65985" x="4648200" y="5973763"/>
          <p14:tracePt t="66000" x="4640263" y="6003925"/>
          <p14:tracePt t="66017" x="4640263" y="6027738"/>
          <p14:tracePt t="66032" x="4632325" y="6042025"/>
          <p14:tracePt t="66048" x="4632325" y="6049963"/>
          <p14:tracePt t="69165" x="4640263" y="6049963"/>
          <p14:tracePt t="69172" x="4670425" y="6049963"/>
          <p14:tracePt t="69188" x="4716463" y="6049963"/>
          <p14:tracePt t="69219" x="4830763" y="6042025"/>
          <p14:tracePt t="69222" x="4860925" y="6035675"/>
          <p14:tracePt t="69236" x="4906963" y="6027738"/>
          <p14:tracePt t="69251" x="4968875" y="6011863"/>
          <p14:tracePt t="69267" x="5037138" y="5997575"/>
          <p14:tracePt t="69287" x="5127625" y="5981700"/>
          <p14:tracePt t="69303" x="5173663" y="5973763"/>
          <p14:tracePt t="69319" x="5203825" y="5959475"/>
          <p14:tracePt t="69335" x="5241925" y="5943600"/>
          <p14:tracePt t="69351" x="5273675" y="5921375"/>
          <p14:tracePt t="69366" x="5311775" y="5897563"/>
          <p14:tracePt t="69389" x="5364163" y="5875338"/>
          <p14:tracePt t="69406" x="5410200" y="5859463"/>
          <p14:tracePt t="69420" x="5432425" y="5851525"/>
          <p14:tracePt t="69422" x="5448300" y="5845175"/>
          <p14:tracePt t="69436" x="5470525" y="5837238"/>
          <p14:tracePt t="69451" x="5532438" y="5807075"/>
          <p14:tracePt t="69467" x="5570538" y="5783263"/>
          <p14:tracePt t="69488" x="5668963" y="5753100"/>
          <p14:tracePt t="69504" x="5722938" y="5722938"/>
          <p14:tracePt t="69519" x="5783263" y="5699125"/>
          <p14:tracePt t="69534" x="5851525" y="5654675"/>
          <p14:tracePt t="69551" x="5905500" y="5622925"/>
          <p14:tracePt t="69567" x="5951538" y="5600700"/>
          <p14:tracePt t="69589" x="6027738" y="5546725"/>
          <p14:tracePt t="69606" x="6134100" y="5494338"/>
          <p14:tracePt t="69621" x="6202363" y="5448300"/>
          <p14:tracePt t="69636" x="6240463" y="5440363"/>
          <p14:tracePt t="69652" x="6332538" y="5394325"/>
          <p14:tracePt t="69667" x="6416675" y="5349875"/>
          <p14:tracePt t="69688" x="6545263" y="5280025"/>
          <p14:tracePt t="69704" x="6629400" y="5241925"/>
          <p14:tracePt t="69719" x="6705600" y="5203825"/>
          <p14:tracePt t="69735" x="6751638" y="5173663"/>
          <p14:tracePt t="69751" x="6811963" y="5143500"/>
          <p14:tracePt t="69767" x="6850063" y="5121275"/>
          <p14:tracePt t="69789" x="6873875" y="5105400"/>
          <p14:tracePt t="69806" x="6888163" y="5097463"/>
          <p14:tracePt t="69820" x="6896100" y="5097463"/>
          <p14:tracePt t="69866" x="6911975" y="5097463"/>
          <p14:tracePt t="69869" x="6918325" y="5089525"/>
          <p14:tracePt t="69889" x="6950075" y="5083175"/>
          <p14:tracePt t="69919" x="7010400" y="5045075"/>
          <p14:tracePt t="69928" x="7026275" y="5045075"/>
          <p14:tracePt t="69936" x="7032625" y="5037138"/>
          <p14:tracePt t="69951" x="7048500" y="5029200"/>
          <p14:tracePt t="69967" x="7056438" y="5029200"/>
          <p14:tracePt t="69989" x="7064375" y="50292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4"/>
          <p:cNvSpPr>
            <a:spLocks noChangeArrowheads="1"/>
          </p:cNvSpPr>
          <p:nvPr/>
        </p:nvSpPr>
        <p:spPr bwMode="auto">
          <a:xfrm>
            <a:off x="1659464" y="1600200"/>
            <a:ext cx="2057400" cy="1968500"/>
          </a:xfrm>
          <a:prstGeom prst="ellipse">
            <a:avLst/>
          </a:prstGeom>
          <a:solidFill>
            <a:srgbClr val="333399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19" name="Oval 5"/>
          <p:cNvSpPr>
            <a:spLocks noChangeAspect="1" noChangeArrowheads="1"/>
          </p:cNvSpPr>
          <p:nvPr/>
        </p:nvSpPr>
        <p:spPr bwMode="auto">
          <a:xfrm>
            <a:off x="2003079" y="5012267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0" name="AutoShape 7"/>
          <p:cNvSpPr>
            <a:spLocks noChangeArrowheads="1"/>
          </p:cNvSpPr>
          <p:nvPr/>
        </p:nvSpPr>
        <p:spPr bwMode="auto">
          <a:xfrm rot="-5400000">
            <a:off x="2216332" y="4062412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0025" name="Text Box 9"/>
          <p:cNvSpPr txBox="1">
            <a:spLocks noChangeArrowheads="1"/>
          </p:cNvSpPr>
          <p:nvPr/>
        </p:nvSpPr>
        <p:spPr bwMode="auto">
          <a:xfrm>
            <a:off x="135464" y="1295400"/>
            <a:ext cx="17224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 decreases</a:t>
            </a:r>
          </a:p>
        </p:txBody>
      </p:sp>
      <p:sp>
        <p:nvSpPr>
          <p:cNvPr id="9222" name="Oval 11"/>
          <p:cNvSpPr>
            <a:spLocks noChangeAspect="1" noChangeArrowheads="1"/>
          </p:cNvSpPr>
          <p:nvPr/>
        </p:nvSpPr>
        <p:spPr bwMode="auto">
          <a:xfrm>
            <a:off x="5464176" y="2041526"/>
            <a:ext cx="1424940" cy="1257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 rot="5400000">
            <a:off x="5713413" y="39878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24" name="Oval 13"/>
          <p:cNvSpPr>
            <a:spLocks noChangeArrowheads="1"/>
          </p:cNvSpPr>
          <p:nvPr/>
        </p:nvSpPr>
        <p:spPr bwMode="auto">
          <a:xfrm>
            <a:off x="5907088" y="5257800"/>
            <a:ext cx="685800" cy="6858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3200" b="1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1604963" y="180975"/>
            <a:ext cx="1979612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EXPANSION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rising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i="1" smtClean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4886325" y="180975"/>
            <a:ext cx="24701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ADIABATIC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smtClean="0">
                <a:solidFill>
                  <a:srgbClr val="000000"/>
                </a:solidFill>
                <a:cs typeface="ＭＳ Ｐゴシック" charset="0"/>
              </a:rPr>
              <a:t>COMPRESSION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smtClean="0">
                <a:solidFill>
                  <a:srgbClr val="000000"/>
                </a:solidFill>
                <a:cs typeface="ＭＳ Ｐゴシック" charset="0"/>
              </a:rPr>
              <a:t>Parcel sinking</a:t>
            </a:r>
          </a:p>
        </p:txBody>
      </p:sp>
      <p:sp>
        <p:nvSpPr>
          <p:cNvPr id="470032" name="Text Box 16"/>
          <p:cNvSpPr txBox="1">
            <a:spLocks noChangeArrowheads="1"/>
          </p:cNvSpPr>
          <p:nvPr/>
        </p:nvSpPr>
        <p:spPr bwMode="auto">
          <a:xfrm>
            <a:off x="4294713" y="4926010"/>
            <a:ext cx="1792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Temperature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ＭＳ Ｐゴシック" charset="0"/>
              </a:rPr>
              <a:t>increases</a:t>
            </a:r>
          </a:p>
        </p:txBody>
      </p:sp>
      <p:sp>
        <p:nvSpPr>
          <p:cNvPr id="28683" name="TextBox 1"/>
          <p:cNvSpPr txBox="1">
            <a:spLocks noChangeArrowheads="1"/>
          </p:cNvSpPr>
          <p:nvPr/>
        </p:nvSpPr>
        <p:spPr bwMode="auto">
          <a:xfrm>
            <a:off x="7334250" y="2106613"/>
            <a:ext cx="1406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Lower air pressure</a:t>
            </a:r>
          </a:p>
        </p:txBody>
      </p:sp>
      <p:sp>
        <p:nvSpPr>
          <p:cNvPr id="28684" name="TextBox 14"/>
          <p:cNvSpPr txBox="1">
            <a:spLocks noChangeArrowheads="1"/>
          </p:cNvSpPr>
          <p:nvPr/>
        </p:nvSpPr>
        <p:spPr bwMode="auto">
          <a:xfrm>
            <a:off x="7334250" y="5297488"/>
            <a:ext cx="140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i="1" dirty="0" smtClean="0">
                <a:solidFill>
                  <a:srgbClr val="000000"/>
                </a:solidFill>
              </a:rPr>
              <a:t>Higher air pressure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40969" y="2294685"/>
            <a:ext cx="172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Parcel pushes outside air away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2303" y="2183344"/>
            <a:ext cx="1726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Outside air pushes parcel inward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1601" y="3903133"/>
            <a:ext cx="1568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Compression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93655" y="4184709"/>
            <a:ext cx="1270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Expansion</a:t>
            </a:r>
            <a:endParaRPr lang="en-US" sz="20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5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56"/>
    </mc:Choice>
    <mc:Fallback>
      <p:transition spd="slow" advTm="70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271" x="106363" y="5341938"/>
          <p14:tracePt t="5463" x="106363" y="5349875"/>
          <p14:tracePt t="5479" x="106363" y="5356225"/>
          <p14:tracePt t="5525" x="130175" y="5394325"/>
          <p14:tracePt t="5534" x="136525" y="5402263"/>
          <p14:tracePt t="5541" x="152400" y="5418138"/>
          <p14:tracePt t="5554" x="168275" y="5418138"/>
          <p14:tracePt t="5570" x="190500" y="5440363"/>
          <p14:tracePt t="5585" x="228600" y="5456238"/>
          <p14:tracePt t="5601" x="250825" y="5478463"/>
          <p14:tracePt t="5616" x="274638" y="5486400"/>
          <p14:tracePt t="5641" x="296863" y="5502275"/>
          <p14:tracePt t="5672" x="312738" y="5508625"/>
          <p14:tracePt t="5688" x="320675" y="5516563"/>
          <p14:tracePt t="5704" x="327025" y="5524500"/>
          <p14:tracePt t="5719" x="334963" y="5532438"/>
          <p14:tracePt t="5744" x="350838" y="5540375"/>
          <p14:tracePt t="5759" x="365125" y="5546725"/>
          <p14:tracePt t="5775" x="381000" y="5554663"/>
          <p14:tracePt t="5804" x="396875" y="5562600"/>
          <p14:tracePt t="5820" x="403225" y="5562600"/>
          <p14:tracePt t="5842" x="427038" y="5570538"/>
          <p14:tracePt t="5857" x="434975" y="5578475"/>
          <p14:tracePt t="5873" x="449263" y="5584825"/>
          <p14:tracePt t="5888" x="465138" y="5600700"/>
          <p14:tracePt t="5904" x="479425" y="5616575"/>
          <p14:tracePt t="5919" x="503238" y="5630863"/>
          <p14:tracePt t="5943" x="541338" y="5654675"/>
          <p14:tracePt t="5960" x="563563" y="5661025"/>
          <p14:tracePt t="5974" x="587375" y="5668963"/>
          <p14:tracePt t="5990" x="617538" y="5676900"/>
          <p14:tracePt t="6005" x="655638" y="5692775"/>
          <p14:tracePt t="6021" x="715963" y="5707063"/>
          <p14:tracePt t="6043" x="792163" y="5745163"/>
          <p14:tracePt t="6058" x="838200" y="5768975"/>
          <p14:tracePt t="6073" x="884238" y="5783263"/>
          <p14:tracePt t="6089" x="922338" y="5791200"/>
          <p14:tracePt t="6104" x="960438" y="5807075"/>
          <p14:tracePt t="6120" x="990600" y="5807075"/>
          <p14:tracePt t="6144" x="1028700" y="5807075"/>
          <p14:tracePt t="7020" x="1050925" y="5807075"/>
          <p14:tracePt t="7028" x="1066800" y="5807075"/>
          <p14:tracePt t="7044" x="1096963" y="5813425"/>
          <p14:tracePt t="7058" x="1158875" y="5821363"/>
          <p14:tracePt t="7074" x="1219200" y="5821363"/>
          <p14:tracePt t="7089" x="1295400" y="5821363"/>
          <p14:tracePt t="7105" x="1341438" y="5821363"/>
          <p14:tracePt t="7121" x="1387475" y="5821363"/>
          <p14:tracePt t="7144" x="1463675" y="5821363"/>
          <p14:tracePt t="7158" x="1508125" y="5821363"/>
          <p14:tracePt t="7174" x="1562100" y="5821363"/>
          <p14:tracePt t="7189" x="1608138" y="5821363"/>
          <p14:tracePt t="7206" x="1676400" y="5821363"/>
          <p14:tracePt t="7221" x="1744663" y="5821363"/>
          <p14:tracePt t="7244" x="1851025" y="5821363"/>
          <p14:tracePt t="7260" x="1951038" y="5821363"/>
          <p14:tracePt t="7289" x="2149475" y="5821363"/>
          <p14:tracePt t="7293" x="2179638" y="5821363"/>
          <p14:tracePt t="7320" x="2293938" y="5821363"/>
          <p14:tracePt t="7325" x="2324100" y="5821363"/>
          <p14:tracePt t="7343" x="2400300" y="5821363"/>
          <p14:tracePt t="7373" x="2514600" y="5837238"/>
          <p14:tracePt t="7390" x="2574925" y="5851525"/>
          <p14:tracePt t="7405" x="2606675" y="5851525"/>
          <p14:tracePt t="7422" x="2705100" y="5851525"/>
          <p14:tracePt t="7445" x="2781300" y="5813425"/>
          <p14:tracePt t="7459" x="2835275" y="5791200"/>
          <p14:tracePt t="7475" x="2903538" y="5775325"/>
          <p14:tracePt t="7490" x="2955925" y="5761038"/>
          <p14:tracePt t="7506" x="2994025" y="5761038"/>
          <p14:tracePt t="7522" x="3025775" y="5761038"/>
          <p14:tracePt t="7545" x="3055938" y="5761038"/>
          <p14:tracePt t="7559" x="3086100" y="5753100"/>
          <p14:tracePt t="7575" x="3101975" y="5753100"/>
          <p14:tracePt t="7590" x="3132138" y="5737225"/>
          <p14:tracePt t="7606" x="3162300" y="5730875"/>
          <p14:tracePt t="7622" x="3170238" y="5722938"/>
          <p14:tracePt t="7646" x="3184525" y="5715000"/>
          <p14:tracePt t="7660" x="3192463" y="5715000"/>
          <p14:tracePt t="7676" x="3200400" y="5707063"/>
          <p14:tracePt t="7695" x="3208338" y="5707063"/>
          <p14:tracePt t="7709" x="3216275" y="5699125"/>
          <p14:tracePt t="7725" x="3222625" y="5699125"/>
          <p14:tracePt t="7745" x="3222625" y="5692775"/>
          <p14:tracePt t="7886" x="3230563" y="5692775"/>
          <p14:tracePt t="7934" x="3238500" y="5692775"/>
          <p14:tracePt t="11539" x="3230563" y="5692775"/>
          <p14:tracePt t="11547" x="3222625" y="5684838"/>
          <p14:tracePt t="11555" x="3208338" y="5676900"/>
          <p14:tracePt t="11571" x="3200400" y="5661025"/>
          <p14:tracePt t="11580" x="3192463" y="5646738"/>
          <p14:tracePt t="11596" x="3184525" y="5616575"/>
          <p14:tracePt t="11611" x="3184525" y="5600700"/>
          <p14:tracePt t="11626" x="3178175" y="5562600"/>
          <p14:tracePt t="11648" x="3170238" y="5508625"/>
          <p14:tracePt t="11663" x="3154363" y="5470525"/>
          <p14:tracePt t="11679" x="3140075" y="5440363"/>
          <p14:tracePt t="11695" x="3124200" y="5410200"/>
          <p14:tracePt t="11710" x="3101975" y="5387975"/>
          <p14:tracePt t="11726" x="3086100" y="5356225"/>
          <p14:tracePt t="11748" x="3078163" y="5334000"/>
          <p14:tracePt t="11764" x="3070225" y="5311775"/>
          <p14:tracePt t="11779" x="3063875" y="5303838"/>
          <p14:tracePt t="11796" x="3063875" y="5280025"/>
          <p14:tracePt t="11827" x="3055938" y="5265738"/>
          <p14:tracePt t="11829" x="3055938" y="5257800"/>
          <p14:tracePt t="11848" x="3048000" y="5249863"/>
          <p14:tracePt t="11864" x="3048000" y="5235575"/>
          <p14:tracePt t="11879" x="3048000" y="5227638"/>
          <p14:tracePt t="11895" x="3040063" y="5211763"/>
          <p14:tracePt t="11926" x="3032125" y="5189538"/>
          <p14:tracePt t="11948" x="3032125" y="5173663"/>
          <p14:tracePt t="11980" x="3032125" y="5151438"/>
          <p14:tracePt t="11997" x="3032125" y="5143500"/>
          <p14:tracePt t="12019" x="3032125" y="5135563"/>
          <p14:tracePt t="12029" x="3032125" y="5127625"/>
          <p14:tracePt t="12051" x="3032125" y="5121275"/>
          <p14:tracePt t="12092" x="3032125" y="5113338"/>
          <p14:tracePt t="12108" x="3032125" y="5105400"/>
          <p14:tracePt t="12126" x="3032125" y="5089525"/>
          <p14:tracePt t="12148" x="3032125" y="5083175"/>
          <p14:tracePt t="12178" x="3032125" y="5067300"/>
          <p14:tracePt t="12197" x="3032125" y="5059363"/>
          <p14:tracePt t="12219" x="3032125" y="5051425"/>
          <p14:tracePt t="12244" x="3032125" y="5045075"/>
          <p14:tracePt t="12253" x="3032125" y="5037138"/>
          <p14:tracePt t="12268" x="3032125" y="5029200"/>
          <p14:tracePt t="12284" x="3032125" y="5021263"/>
          <p14:tracePt t="12295" x="3032125" y="5013325"/>
          <p14:tracePt t="12356" x="3032125" y="5006975"/>
          <p14:tracePt t="12380" x="3032125" y="4999038"/>
          <p14:tracePt t="12387" x="3032125" y="4991100"/>
          <p14:tracePt t="12396" x="3032125" y="4983163"/>
          <p14:tracePt t="12414" x="3032125" y="4975225"/>
          <p14:tracePt t="12426" x="3032125" y="4968875"/>
          <p14:tracePt t="12448" x="3032125" y="4953000"/>
          <p14:tracePt t="12464" x="3032125" y="4945063"/>
          <p14:tracePt t="12479" x="3032125" y="4937125"/>
          <p14:tracePt t="12496" x="3032125" y="4922838"/>
          <p14:tracePt t="12511" x="3032125" y="4914900"/>
          <p14:tracePt t="12526" x="3040063" y="4899025"/>
          <p14:tracePt t="12549" x="3040063" y="4892675"/>
          <p14:tracePt t="12597" x="3040063" y="4884738"/>
          <p14:tracePt t="12629" x="3040063" y="4876800"/>
          <p14:tracePt t="12636" x="3040063" y="4868863"/>
          <p14:tracePt t="12648" x="3040063" y="4860925"/>
          <p14:tracePt t="12665" x="3040063" y="4846638"/>
          <p14:tracePt t="12679" x="3040063" y="4838700"/>
          <p14:tracePt t="12695" x="3040063" y="4830763"/>
          <p14:tracePt t="12732" x="3040063" y="4822825"/>
          <p14:tracePt t="12749" x="3040063" y="4816475"/>
          <p14:tracePt t="12765" x="3040063" y="4808538"/>
          <p14:tracePt t="12781" x="3040063" y="4800600"/>
          <p14:tracePt t="12788" x="3040063" y="4784725"/>
          <p14:tracePt t="12797" x="3040063" y="4778375"/>
          <p14:tracePt t="12825" x="3048000" y="4754563"/>
          <p14:tracePt t="12829" x="3048000" y="4746625"/>
          <p14:tracePt t="12848" x="3048000" y="4740275"/>
          <p14:tracePt t="12878" x="3048000" y="4732338"/>
          <p14:tracePt t="12885" x="3048000" y="4724400"/>
          <p14:tracePt t="12895" x="3048000" y="4716463"/>
          <p14:tracePt t="12910" x="3048000" y="4702175"/>
          <p14:tracePt t="12926" x="3048000" y="4686300"/>
          <p14:tracePt t="12949" x="3048000" y="4640263"/>
          <p14:tracePt t="12964" x="3048000" y="4632325"/>
          <p14:tracePt t="12979" x="3048000" y="4610100"/>
          <p14:tracePt t="12997" x="3048000" y="4594225"/>
          <p14:tracePt t="13011" x="3048000" y="4572000"/>
          <p14:tracePt t="13027" x="3048000" y="4556125"/>
          <p14:tracePt t="13048" x="3048000" y="4518025"/>
          <p14:tracePt t="13063" x="3048000" y="4495800"/>
          <p14:tracePt t="13078" x="3048000" y="4465638"/>
          <p14:tracePt t="13095" x="3048000" y="4435475"/>
          <p14:tracePt t="13110" x="3048000" y="4411663"/>
          <p14:tracePt t="13126" x="3048000" y="4389438"/>
          <p14:tracePt t="13149" x="3048000" y="4351338"/>
          <p14:tracePt t="13165" x="3048000" y="4335463"/>
          <p14:tracePt t="13196" x="3048000" y="4305300"/>
          <p14:tracePt t="13199" x="3048000" y="4297363"/>
          <p14:tracePt t="13225" x="3048000" y="4244975"/>
          <p14:tracePt t="13230" x="3048000" y="4221163"/>
          <p14:tracePt t="13237" x="3048000" y="4198938"/>
          <p14:tracePt t="13248" x="3048000" y="4183063"/>
          <p14:tracePt t="13279" x="3048000" y="4122738"/>
          <p14:tracePt t="13296" x="3048000" y="4084638"/>
          <p14:tracePt t="13310" x="3040063" y="4060825"/>
          <p14:tracePt t="13326" x="3040063" y="4030663"/>
          <p14:tracePt t="13349" x="3040063" y="3984625"/>
          <p14:tracePt t="13365" x="3040063" y="3970338"/>
          <p14:tracePt t="13394" x="3025775" y="3902075"/>
          <p14:tracePt t="13398" x="3025775" y="3894138"/>
          <p14:tracePt t="13427" x="3017838" y="3856038"/>
          <p14:tracePt t="13448" x="3017838" y="3825875"/>
          <p14:tracePt t="13478" x="3001963" y="3763963"/>
          <p14:tracePt t="13495" x="3001963" y="3741738"/>
          <p14:tracePt t="13511" x="2994025" y="3717925"/>
          <p14:tracePt t="13527" x="2987675" y="3703638"/>
          <p14:tracePt t="13548" x="2987675" y="3687763"/>
          <p14:tracePt t="13565" x="2987675" y="3679825"/>
          <p14:tracePt t="13580" x="2987675" y="3673475"/>
          <p14:tracePt t="13610" x="2987675" y="3649663"/>
          <p14:tracePt t="13615" x="2979738" y="3641725"/>
          <p14:tracePt t="13648" x="2979738" y="3611563"/>
          <p14:tracePt t="13678" x="2979738" y="3581400"/>
          <p14:tracePt t="13695" x="2971800" y="3565525"/>
          <p14:tracePt t="13711" x="2971800" y="3559175"/>
          <p14:tracePt t="13727" x="2971800" y="3543300"/>
          <p14:tracePt t="13750" x="2963863" y="3521075"/>
          <p14:tracePt t="13779" x="2955925" y="3497263"/>
          <p14:tracePt t="13810" x="2941638" y="3475038"/>
          <p14:tracePt t="13814" x="2941638" y="3459163"/>
          <p14:tracePt t="13848" x="2925763" y="3436938"/>
          <p14:tracePt t="13879" x="2917825" y="3406775"/>
          <p14:tracePt t="13896" x="2917825" y="3390900"/>
          <p14:tracePt t="13913" x="2911475" y="3375025"/>
          <p14:tracePt t="13928" x="2903538" y="3360738"/>
          <p14:tracePt t="13950" x="2903538" y="3344863"/>
          <p14:tracePt t="13980" x="2887663" y="3292475"/>
          <p14:tracePt t="14010" x="2879725" y="3208338"/>
          <p14:tracePt t="14014" x="2873375" y="3178175"/>
          <p14:tracePt t="14028" x="2865438" y="3154363"/>
          <p14:tracePt t="14049" x="2857500" y="3086100"/>
          <p14:tracePt t="14079" x="2849563" y="3055938"/>
          <p14:tracePt t="14096" x="2841625" y="3048000"/>
          <p14:tracePt t="14112" x="2841625" y="3040063"/>
          <p14:tracePt t="44027" x="2849563" y="3040063"/>
          <p14:tracePt t="44034" x="2865438" y="3040063"/>
          <p14:tracePt t="44044" x="2879725" y="3040063"/>
          <p14:tracePt t="44056" x="2903538" y="3040063"/>
          <p14:tracePt t="44079" x="2971800" y="3040063"/>
          <p14:tracePt t="44094" x="3025775" y="3040063"/>
          <p14:tracePt t="44109" x="3078163" y="3040063"/>
          <p14:tracePt t="44124" x="3132138" y="3040063"/>
          <p14:tracePt t="44141" x="3184525" y="3040063"/>
          <p14:tracePt t="44156" x="3230563" y="3040063"/>
          <p14:tracePt t="44179" x="3314700" y="3032125"/>
          <p14:tracePt t="44196" x="3368675" y="3025775"/>
          <p14:tracePt t="44211" x="3429000" y="3017838"/>
          <p14:tracePt t="44227" x="3505200" y="3009900"/>
          <p14:tracePt t="44242" x="3565525" y="3001963"/>
          <p14:tracePt t="44257" x="3611563" y="2994025"/>
          <p14:tracePt t="44280" x="3687763" y="2987675"/>
          <p14:tracePt t="44295" x="3741738" y="2987675"/>
          <p14:tracePt t="44309" x="3779838" y="2987675"/>
          <p14:tracePt t="44326" x="3825875" y="2987675"/>
          <p14:tracePt t="44341" x="3878263" y="2987675"/>
          <p14:tracePt t="44357" x="3932238" y="2987675"/>
          <p14:tracePt t="44379" x="4016375" y="2987675"/>
          <p14:tracePt t="44395" x="4076700" y="2987675"/>
          <p14:tracePt t="44411" x="4183063" y="2987675"/>
          <p14:tracePt t="44426" x="4283075" y="2987675"/>
          <p14:tracePt t="44443" x="4427538" y="2987675"/>
          <p14:tracePt t="44458" x="4495800" y="2987675"/>
          <p14:tracePt t="44480" x="4732338" y="2979738"/>
          <p14:tracePt t="44495" x="4884738" y="2963863"/>
          <p14:tracePt t="44510" x="5021263" y="2955925"/>
          <p14:tracePt t="44526" x="5113338" y="2949575"/>
          <p14:tracePt t="44541" x="5249863" y="2925763"/>
          <p14:tracePt t="44557" x="5356225" y="2911475"/>
          <p14:tracePt t="44580" x="5464175" y="2895600"/>
          <p14:tracePt t="44596" x="5546725" y="2887663"/>
          <p14:tracePt t="44611" x="5622925" y="2879725"/>
          <p14:tracePt t="44627" x="5654675" y="2873375"/>
          <p14:tracePt t="44642" x="5715000" y="2865438"/>
          <p14:tracePt t="44679" x="5867400" y="2841625"/>
          <p14:tracePt t="44683" x="5897563" y="2841625"/>
          <p14:tracePt t="44710" x="5989638" y="2835275"/>
          <p14:tracePt t="44716" x="6035675" y="2827338"/>
          <p14:tracePt t="44725" x="6073775" y="2827338"/>
          <p14:tracePt t="44742" x="6156325" y="2803525"/>
          <p14:tracePt t="44757" x="6286500" y="2789238"/>
          <p14:tracePt t="44780" x="6446838" y="2759075"/>
          <p14:tracePt t="44796" x="6545263" y="2735263"/>
          <p14:tracePt t="44811" x="6613525" y="2713038"/>
          <p14:tracePt t="44827" x="6659563" y="2705100"/>
          <p14:tracePt t="44842" x="6667500" y="2705100"/>
          <p14:tracePt t="44858" x="6683375" y="2697163"/>
          <p14:tracePt t="44931" x="6667500" y="2697163"/>
          <p14:tracePt t="44948" x="6659563" y="2697163"/>
          <p14:tracePt t="44973" x="6651625" y="2697163"/>
          <p14:tracePt t="47425" x="6645275" y="2713038"/>
          <p14:tracePt t="47433" x="6645275" y="2720975"/>
          <p14:tracePt t="47442" x="6637338" y="2735263"/>
          <p14:tracePt t="47450" x="6629400" y="2759075"/>
          <p14:tracePt t="47463" x="6621463" y="2773363"/>
          <p14:tracePt t="47483" x="6607175" y="2841625"/>
          <p14:tracePt t="47498" x="6599238" y="2887663"/>
          <p14:tracePt t="47515" x="6591300" y="2971800"/>
          <p14:tracePt t="47531" x="6575425" y="3055938"/>
          <p14:tracePt t="47546" x="6561138" y="3162300"/>
          <p14:tracePt t="47564" x="6545263" y="3260725"/>
          <p14:tracePt t="47585" x="6523038" y="3436938"/>
          <p14:tracePt t="47600" x="6515100" y="3497263"/>
          <p14:tracePt t="47615" x="6499225" y="3581400"/>
          <p14:tracePt t="47631" x="6492875" y="3657600"/>
          <p14:tracePt t="47646" x="6484938" y="3725863"/>
          <p14:tracePt t="47664" x="6484938" y="3771900"/>
          <p14:tracePt t="47684" x="6469063" y="3870325"/>
          <p14:tracePt t="47699" x="6446838" y="3946525"/>
          <p14:tracePt t="47715" x="6423025" y="4016375"/>
          <p14:tracePt t="47731" x="6400800" y="4114800"/>
          <p14:tracePt t="47747" x="6370638" y="4229100"/>
          <p14:tracePt t="47764" x="6362700" y="4297363"/>
          <p14:tracePt t="47785" x="6332538" y="4419600"/>
          <p14:tracePt t="47801" x="6324600" y="4495800"/>
          <p14:tracePt t="47816" x="6316663" y="4533900"/>
          <p14:tracePt t="47832" x="6316663" y="4594225"/>
          <p14:tracePt t="47848" x="6302375" y="4702175"/>
          <p14:tracePt t="47864" x="6294438" y="4822825"/>
          <p14:tracePt t="47884" x="6264275" y="5051425"/>
          <p14:tracePt t="47899" x="6240463" y="5203825"/>
          <p14:tracePt t="47915" x="6226175" y="5295900"/>
          <p14:tracePt t="47931" x="6202363" y="5426075"/>
          <p14:tracePt t="47947" x="6188075" y="5508625"/>
          <p14:tracePt t="47963" x="6180138" y="5616575"/>
          <p14:tracePt t="47985" x="6180138" y="5730875"/>
          <p14:tracePt t="48002" x="6180138" y="5791200"/>
          <p14:tracePt t="48016" x="6180138" y="5829300"/>
          <p14:tracePt t="48033" x="6180138" y="5935663"/>
          <p14:tracePt t="48048" x="6180138" y="5959475"/>
          <p14:tracePt t="48083" x="6180138" y="6042025"/>
          <p14:tracePt t="48114" x="6172200" y="6065838"/>
          <p14:tracePt t="48131" x="6172200" y="6073775"/>
          <p14:tracePt t="48242" x="6164263" y="6073775"/>
          <p14:tracePt t="48338" x="6156325" y="6073775"/>
          <p14:tracePt t="48345" x="6149975" y="6073775"/>
          <p14:tracePt t="48369" x="6142038" y="6073775"/>
          <p14:tracePt t="48410" x="6142038" y="6065838"/>
          <p14:tracePt t="48419" x="6142038" y="6057900"/>
          <p14:tracePt t="48425" x="6142038" y="6049963"/>
          <p14:tracePt t="48442" x="6142038" y="6035675"/>
          <p14:tracePt t="48450" x="6142038" y="6019800"/>
          <p14:tracePt t="48464" x="6142038" y="6003925"/>
          <p14:tracePt t="48484" x="6142038" y="5935663"/>
          <p14:tracePt t="48500" x="6126163" y="5883275"/>
          <p14:tracePt t="48515" x="6103938" y="5775325"/>
          <p14:tracePt t="48531" x="6080125" y="5638800"/>
          <p14:tracePt t="48547" x="6065838" y="5486400"/>
          <p14:tracePt t="48563" x="6049963" y="5303838"/>
          <p14:tracePt t="48585" x="6049963" y="5105400"/>
          <p14:tracePt t="48601" x="6049963" y="4906963"/>
          <p14:tracePt t="48617" x="6049963" y="4732338"/>
          <p14:tracePt t="48632" x="6065838" y="4610100"/>
          <p14:tracePt t="48648" x="6088063" y="4435475"/>
          <p14:tracePt t="48664" x="6103938" y="4297363"/>
          <p14:tracePt t="48684" x="6118225" y="4038600"/>
          <p14:tracePt t="48700" x="6134100" y="3878263"/>
          <p14:tracePt t="48716" x="6142038" y="3763963"/>
          <p14:tracePt t="48732" x="6142038" y="3641725"/>
          <p14:tracePt t="48748" x="6142038" y="3559175"/>
          <p14:tracePt t="48764" x="6142038" y="3521075"/>
          <p14:tracePt t="48786" x="6142038" y="3421063"/>
          <p14:tracePt t="48803" x="6149975" y="3276600"/>
          <p14:tracePt t="48817" x="6149975" y="3238500"/>
          <p14:tracePt t="48832" x="6164263" y="3094038"/>
          <p14:tracePt t="48848" x="6180138" y="2941638"/>
          <p14:tracePt t="48866" x="6194425" y="2773363"/>
          <p14:tracePt t="48885" x="6218238" y="2598738"/>
          <p14:tracePt t="48901" x="6240463" y="2492375"/>
          <p14:tracePt t="48916" x="6264275" y="2422525"/>
          <p14:tracePt t="48933" x="6270625" y="2378075"/>
          <p14:tracePt t="48948" x="6286500" y="2339975"/>
          <p14:tracePt t="48964" x="6286500" y="2301875"/>
          <p14:tracePt t="48986" x="6294438" y="2278063"/>
          <p14:tracePt t="49002" x="6294438" y="2255838"/>
          <p14:tracePt t="49017" x="6294438" y="2247900"/>
          <p14:tracePt t="49048" x="6294438" y="2239963"/>
          <p14:tracePt t="49876" x="6294438" y="2255838"/>
          <p14:tracePt t="49884" x="6294438" y="2263775"/>
          <p14:tracePt t="49892" x="6294438" y="2278063"/>
          <p14:tracePt t="49902" x="6294438" y="2286000"/>
          <p14:tracePt t="49917" x="6294438" y="2316163"/>
          <p14:tracePt t="49933" x="6302375" y="2339975"/>
          <p14:tracePt t="49949" x="6302375" y="2354263"/>
          <p14:tracePt t="49965" x="6324600" y="2392363"/>
          <p14:tracePt t="49989" x="6332538" y="2430463"/>
          <p14:tracePt t="50005" x="6340475" y="2460625"/>
          <p14:tracePt t="50019" x="6346825" y="2468563"/>
          <p14:tracePt t="50035" x="6362700" y="2498725"/>
          <p14:tracePt t="50050" x="6370638" y="2514600"/>
          <p14:tracePt t="50066" x="6384925" y="2544763"/>
          <p14:tracePt t="50088" x="6400800" y="2568575"/>
          <p14:tracePt t="50104" x="6408738" y="2582863"/>
          <p14:tracePt t="50119" x="6408738" y="2590800"/>
          <p14:tracePt t="50134" x="6416675" y="2598738"/>
          <p14:tracePt t="50149" x="6416675" y="2613025"/>
          <p14:tracePt t="50188" x="6423025" y="2620963"/>
          <p14:tracePt t="50219" x="6438900" y="2628900"/>
          <p14:tracePt t="50234" x="6446838" y="2644775"/>
          <p14:tracePt t="50251" x="6461125" y="2644775"/>
          <p14:tracePt t="50253" x="6461125" y="2651125"/>
          <p14:tracePt t="50266" x="6469063" y="2651125"/>
          <p14:tracePt t="50288" x="6477000" y="2651125"/>
          <p14:tracePt t="50705" x="6477000" y="2659063"/>
          <p14:tracePt t="50713" x="6477000" y="2674938"/>
          <p14:tracePt t="50721" x="6484938" y="2682875"/>
          <p14:tracePt t="50736" x="6492875" y="2697163"/>
          <p14:tracePt t="50751" x="6515100" y="2727325"/>
          <p14:tracePt t="50754" x="6530975" y="2743200"/>
          <p14:tracePt t="50766" x="6545263" y="2759075"/>
          <p14:tracePt t="50788" x="6599238" y="2803525"/>
          <p14:tracePt t="50804" x="6621463" y="2835275"/>
          <p14:tracePt t="50819" x="6645275" y="2865438"/>
          <p14:tracePt t="50835" x="6667500" y="2903538"/>
          <p14:tracePt t="50850" x="6683375" y="2933700"/>
          <p14:tracePt t="50866" x="6697663" y="2971800"/>
          <p14:tracePt t="50889" x="6705600" y="3009900"/>
          <p14:tracePt t="50904" x="6721475" y="3040063"/>
          <p14:tracePt t="50919" x="6727825" y="3070225"/>
          <p14:tracePt t="50936" x="6727825" y="3101975"/>
          <p14:tracePt t="50950" x="6735763" y="3124200"/>
          <p14:tracePt t="50966" x="6735763" y="3132138"/>
          <p14:tracePt t="50988" x="6735763" y="3146425"/>
          <p14:tracePt t="51004" x="6735763" y="3154363"/>
          <p14:tracePt t="51019" x="6735763" y="3162300"/>
          <p14:tracePt t="51035" x="6735763" y="3178175"/>
          <p14:tracePt t="51050" x="6735763" y="3208338"/>
          <p14:tracePt t="51066" x="6735763" y="3222625"/>
          <p14:tracePt t="51090" x="6735763" y="3268663"/>
          <p14:tracePt t="51106" x="6735763" y="3284538"/>
          <p14:tracePt t="51120" x="6735763" y="3298825"/>
          <p14:tracePt t="51135" x="6735763" y="3306763"/>
          <p14:tracePt t="51151" x="6735763" y="3314700"/>
          <p14:tracePt t="51167" x="6735763" y="3330575"/>
          <p14:tracePt t="51188" x="6735763" y="3368675"/>
          <p14:tracePt t="51204" x="6735763" y="3406775"/>
          <p14:tracePt t="51219" x="6735763" y="3451225"/>
          <p14:tracePt t="51235" x="6735763" y="3497263"/>
          <p14:tracePt t="51250" x="6735763" y="3535363"/>
          <p14:tracePt t="51266" x="6735763" y="3559175"/>
          <p14:tracePt t="51611" x="6735763" y="3573463"/>
          <p14:tracePt t="51618" x="6727825" y="3589338"/>
          <p14:tracePt t="51626" x="6727825" y="3597275"/>
          <p14:tracePt t="51636" x="6713538" y="3611563"/>
          <p14:tracePt t="51651" x="6697663" y="3657600"/>
          <p14:tracePt t="51667" x="6683375" y="3717925"/>
          <p14:tracePt t="51689" x="6675438" y="3787775"/>
          <p14:tracePt t="51705" x="6667500" y="3856038"/>
          <p14:tracePt t="51720" x="6659563" y="3916363"/>
          <p14:tracePt t="51735" x="6651625" y="3984625"/>
          <p14:tracePt t="51752" x="6645275" y="4046538"/>
          <p14:tracePt t="51766" x="6629400" y="4144963"/>
          <p14:tracePt t="51788" x="6613525" y="4251325"/>
          <p14:tracePt t="51803" x="6599238" y="4343400"/>
          <p14:tracePt t="51819" x="6583363" y="4449763"/>
          <p14:tracePt t="51836" x="6575425" y="4525963"/>
          <p14:tracePt t="51851" x="6561138" y="4594225"/>
          <p14:tracePt t="51867" x="6561138" y="4640263"/>
          <p14:tracePt t="51888" x="6561138" y="4686300"/>
          <p14:tracePt t="51905" x="6561138" y="4724400"/>
          <p14:tracePt t="51920" x="6561138" y="4770438"/>
          <p14:tracePt t="51935" x="6561138" y="4822825"/>
          <p14:tracePt t="51951" x="6561138" y="4884738"/>
          <p14:tracePt t="51966" x="6561138" y="4945063"/>
          <p14:tracePt t="51988" x="6561138" y="5021263"/>
          <p14:tracePt t="52004" x="6561138" y="5075238"/>
          <p14:tracePt t="52020" x="6561138" y="5121275"/>
          <p14:tracePt t="52035" x="6553200" y="5165725"/>
          <p14:tracePt t="52052" x="6545263" y="5211763"/>
          <p14:tracePt t="52068" x="6530975" y="5249863"/>
          <p14:tracePt t="52089" x="6530975" y="5287963"/>
          <p14:tracePt t="52104" x="6530975" y="5311775"/>
          <p14:tracePt t="52120" x="6523038" y="5341938"/>
          <p14:tracePt t="52135" x="6515100" y="5349875"/>
          <p14:tracePt t="52151" x="6515100" y="5364163"/>
          <p14:tracePt t="52187" x="6507163" y="5402263"/>
          <p14:tracePt t="52191" x="6507163" y="5410200"/>
          <p14:tracePt t="52220" x="6499225" y="5432425"/>
          <p14:tracePt t="52236" x="6499225" y="5448300"/>
          <p14:tracePt t="52252" x="6499225" y="5456238"/>
          <p14:tracePt t="52268" x="6499225" y="5464175"/>
          <p14:tracePt t="52304" x="6499225" y="5478463"/>
          <p14:tracePt t="52320" x="6499225" y="5486400"/>
          <p14:tracePt t="52335" x="6499225" y="5494338"/>
          <p14:tracePt t="52367" x="6499225" y="5508625"/>
          <p14:tracePt t="52419" x="6499225" y="5516563"/>
          <p14:tracePt t="52636" x="6499225" y="5524500"/>
          <p14:tracePt t="52644" x="6499225" y="5532438"/>
          <p14:tracePt t="52653" x="6499225" y="5540375"/>
          <p14:tracePt t="52668" x="6499225" y="5546725"/>
          <p14:tracePt t="52690" x="6499225" y="5562600"/>
          <p14:tracePt t="52705" x="6492875" y="5570538"/>
          <p14:tracePt t="52721" x="6484938" y="5578475"/>
          <p14:tracePt t="52736" x="6477000" y="5584825"/>
          <p14:tracePt t="52752" x="6461125" y="5592763"/>
          <p14:tracePt t="52768" x="6446838" y="5600700"/>
          <p14:tracePt t="52789" x="6423025" y="5622925"/>
          <p14:tracePt t="52805" x="6400800" y="5638800"/>
          <p14:tracePt t="52820" x="6378575" y="5661025"/>
          <p14:tracePt t="52837" x="6362700" y="5676900"/>
          <p14:tracePt t="52852" x="6346825" y="5692775"/>
          <p14:tracePt t="52868" x="6346825" y="5699125"/>
          <p14:tracePt t="52891" x="6332538" y="5715000"/>
          <p14:tracePt t="52922" x="6332538" y="5722938"/>
          <p14:tracePt t="52941" x="6332538" y="5730875"/>
          <p14:tracePt t="52957" x="6324600" y="5737225"/>
          <p14:tracePt t="52968" x="6324600" y="5745163"/>
          <p14:tracePt t="52989" x="6316663" y="5753100"/>
          <p14:tracePt t="53005" x="6308725" y="5761038"/>
          <p14:tracePt t="53077" x="6302375" y="5761038"/>
          <p14:tracePt t="53109" x="6294438" y="5761038"/>
          <p14:tracePt t="53125" x="6286500" y="5761038"/>
          <p14:tracePt t="53141" x="6278563" y="5768975"/>
          <p14:tracePt t="53157" x="6270625" y="5775325"/>
          <p14:tracePt t="53165" x="6264275" y="5775325"/>
          <p14:tracePt t="61057" x="6256338" y="5775325"/>
          <p14:tracePt t="61065" x="6240463" y="5775325"/>
          <p14:tracePt t="61076" x="6226175" y="5775325"/>
          <p14:tracePt t="61098" x="6188075" y="5775325"/>
          <p14:tracePt t="61128" x="6164263" y="5775325"/>
          <p14:tracePt t="61132" x="6156325" y="5775325"/>
          <p14:tracePt t="61145" x="6134100" y="5775325"/>
          <p14:tracePt t="61161" x="6111875" y="5783263"/>
          <p14:tracePt t="61177" x="6073775" y="5783263"/>
          <p14:tracePt t="61200" x="6027738" y="5783263"/>
          <p14:tracePt t="61216" x="5981700" y="5783263"/>
          <p14:tracePt t="61230" x="5935663" y="5783263"/>
          <p14:tracePt t="61244" x="5889625" y="5791200"/>
          <p14:tracePt t="61261" x="5845175" y="5791200"/>
          <p14:tracePt t="61276" x="5799138" y="5799138"/>
          <p14:tracePt t="61299" x="5715000" y="5821363"/>
          <p14:tracePt t="61315" x="5622925" y="5837238"/>
          <p14:tracePt t="61330" x="5494338" y="5851525"/>
          <p14:tracePt t="61346" x="5349875" y="5875338"/>
          <p14:tracePt t="61362" x="5219700" y="5889625"/>
          <p14:tracePt t="61377" x="5143500" y="5905500"/>
          <p14:tracePt t="61401" x="5067300" y="5921375"/>
          <p14:tracePt t="61416" x="4991100" y="5935663"/>
          <p14:tracePt t="61430" x="4906963" y="5951538"/>
          <p14:tracePt t="61445" x="4838700" y="5951538"/>
          <p14:tracePt t="61461" x="4754563" y="5951538"/>
          <p14:tracePt t="61477" x="4702175" y="5951538"/>
          <p14:tracePt t="61500" x="4587875" y="5935663"/>
          <p14:tracePt t="61516" x="4473575" y="5921375"/>
          <p14:tracePt t="61547" x="4267200" y="5921375"/>
          <p14:tracePt t="61577" x="4046538" y="5935663"/>
          <p14:tracePt t="61580" x="3962400" y="5943600"/>
          <p14:tracePt t="61600" x="3787775" y="5943600"/>
          <p14:tracePt t="61630" x="3475038" y="5943600"/>
          <p14:tracePt t="61634" x="3406775" y="5943600"/>
          <p14:tracePt t="61646" x="3330575" y="5943600"/>
          <p14:tracePt t="61661" x="3192463" y="5943600"/>
          <p14:tracePt t="61676" x="3048000" y="5943600"/>
          <p14:tracePt t="61700" x="2857500" y="5943600"/>
          <p14:tracePt t="61715" x="2727325" y="5905500"/>
          <p14:tracePt t="61731" x="2636838" y="5867400"/>
          <p14:tracePt t="61747" x="2574925" y="5829300"/>
          <p14:tracePt t="61763" x="2498725" y="5799138"/>
          <p14:tracePt t="61778" x="2438400" y="5783263"/>
          <p14:tracePt t="61799" x="2384425" y="5775325"/>
          <p14:tracePt t="61816" x="2346325" y="5775325"/>
          <p14:tracePt t="61831" x="2316163" y="5768975"/>
          <p14:tracePt t="61847" x="2301875" y="5768975"/>
          <p14:tracePt t="61862" x="2301875" y="5753100"/>
          <p14:tracePt t="61877" x="2301875" y="5737225"/>
          <p14:tracePt t="61899" x="2301875" y="5730875"/>
          <p14:tracePt t="63793" x="2301875" y="5722938"/>
          <p14:tracePt t="63800" x="2301875" y="5707063"/>
          <p14:tracePt t="63810" x="2301875" y="5699125"/>
          <p14:tracePt t="63818" x="2301875" y="5684838"/>
          <p14:tracePt t="63834" x="2301875" y="5661025"/>
          <p14:tracePt t="63849" x="2301875" y="5622925"/>
          <p14:tracePt t="63880" x="2301875" y="5554663"/>
          <p14:tracePt t="63884" x="2301875" y="5532438"/>
          <p14:tracePt t="63904" x="2339975" y="5464175"/>
          <p14:tracePt t="63906" x="2346325" y="5440363"/>
          <p14:tracePt t="63934" x="2392363" y="5341938"/>
          <p14:tracePt t="63938" x="2408238" y="5318125"/>
          <p14:tracePt t="63949" x="2416175" y="5295900"/>
          <p14:tracePt t="63966" x="2430463" y="5241925"/>
          <p14:tracePt t="63982" x="2438400" y="5203825"/>
          <p14:tracePt t="64003" x="2460625" y="5105400"/>
          <p14:tracePt t="64018" x="2476500" y="5029200"/>
          <p14:tracePt t="64034" x="2498725" y="4937125"/>
          <p14:tracePt t="64050" x="2536825" y="4846638"/>
          <p14:tracePt t="64066" x="2552700" y="4784725"/>
          <p14:tracePt t="64083" x="2613025" y="4632325"/>
          <p14:tracePt t="64104" x="2651125" y="4541838"/>
          <p14:tracePt t="64119" x="2689225" y="4435475"/>
          <p14:tracePt t="64134" x="2727325" y="4297363"/>
          <p14:tracePt t="64149" x="2759075" y="4137025"/>
          <p14:tracePt t="64165" x="2797175" y="3978275"/>
          <p14:tracePt t="64182" x="2827338" y="3802063"/>
          <p14:tracePt t="64203" x="2857500" y="3603625"/>
          <p14:tracePt t="64218" x="2873375" y="3459163"/>
          <p14:tracePt t="64235" x="2887663" y="3352800"/>
          <p14:tracePt t="64250" x="2903538" y="3246438"/>
          <p14:tracePt t="64266" x="2917825" y="3116263"/>
          <p14:tracePt t="64283" x="2925763" y="2994025"/>
          <p14:tracePt t="64304" x="2941638" y="2849563"/>
          <p14:tracePt t="64320" x="2949575" y="2759075"/>
          <p14:tracePt t="64334" x="2955925" y="2659063"/>
          <p14:tracePt t="64350" x="2955925" y="2606675"/>
          <p14:tracePt t="64366" x="2955925" y="2560638"/>
          <p14:tracePt t="64383" x="2955925" y="2530475"/>
          <p14:tracePt t="64404" x="2955925" y="2514600"/>
          <p14:tracePt t="65500" x="2987675" y="2514600"/>
          <p14:tracePt t="65508" x="3017838" y="2514600"/>
          <p14:tracePt t="65516" x="3055938" y="2514600"/>
          <p14:tracePt t="65534" x="3184525" y="2530475"/>
          <p14:tracePt t="65551" x="3322638" y="2544763"/>
          <p14:tracePt t="65567" x="3497263" y="2560638"/>
          <p14:tracePt t="65583" x="3679825" y="2560638"/>
          <p14:tracePt t="65604" x="4000500" y="2560638"/>
          <p14:tracePt t="65620" x="4213225" y="2514600"/>
          <p14:tracePt t="65636" x="4435475" y="2476500"/>
          <p14:tracePt t="65652" x="4640263" y="2446338"/>
          <p14:tracePt t="65668" x="4846638" y="2430463"/>
          <p14:tracePt t="65684" x="5021263" y="2422525"/>
          <p14:tracePt t="65705" x="5197475" y="2416175"/>
          <p14:tracePt t="65720" x="5311775" y="2416175"/>
          <p14:tracePt t="65736" x="5470525" y="2416175"/>
          <p14:tracePt t="65752" x="5592763" y="2416175"/>
          <p14:tracePt t="65767" x="5707063" y="2416175"/>
          <p14:tracePt t="65783" x="5768975" y="2416175"/>
          <p14:tracePt t="65805" x="5883275" y="2400300"/>
          <p14:tracePt t="65821" x="5981700" y="2392363"/>
          <p14:tracePt t="65837" x="6049963" y="2392363"/>
          <p14:tracePt t="65852" x="6134100" y="2392363"/>
          <p14:tracePt t="65869" x="6240463" y="2392363"/>
          <p14:tracePt t="65884" x="6324600" y="2408238"/>
          <p14:tracePt t="65905" x="6408738" y="2416175"/>
          <p14:tracePt t="65920" x="6477000" y="2416175"/>
          <p14:tracePt t="65936" x="6545263" y="2416175"/>
          <p14:tracePt t="65952" x="6591300" y="2416175"/>
          <p14:tracePt t="65967" x="6629400" y="2416175"/>
          <p14:tracePt t="65983" x="6651625" y="2416175"/>
          <p14:tracePt t="66005" x="6667500" y="2416175"/>
          <p14:tracePt t="66022" x="6675438" y="2416175"/>
          <p14:tracePt t="66051" x="6675438" y="2422525"/>
          <p14:tracePt t="66086" x="6675438" y="2430463"/>
          <p14:tracePt t="66133" x="6675438" y="2438400"/>
          <p14:tracePt t="67379" x="6675438" y="2454275"/>
          <p14:tracePt t="67386" x="6675438" y="2476500"/>
          <p14:tracePt t="67394" x="6675438" y="2498725"/>
          <p14:tracePt t="67407" x="6675438" y="2522538"/>
          <p14:tracePt t="67423" x="6675438" y="2644775"/>
          <p14:tracePt t="67437" x="6659563" y="2743200"/>
          <p14:tracePt t="67454" x="6637338" y="2879725"/>
          <p14:tracePt t="67469" x="6621463" y="3009900"/>
          <p14:tracePt t="67484" x="6607175" y="3140075"/>
          <p14:tracePt t="67507" x="6575425" y="3336925"/>
          <p14:tracePt t="67523" x="6553200" y="3489325"/>
          <p14:tracePt t="67538" x="6530975" y="3589338"/>
          <p14:tracePt t="67555" x="6477000" y="3832225"/>
          <p14:tracePt t="67570" x="6461125" y="3916363"/>
          <p14:tracePt t="67585" x="6423025" y="4030663"/>
          <p14:tracePt t="67607" x="6378575" y="4198938"/>
          <p14:tracePt t="67622" x="6354763" y="4283075"/>
          <p14:tracePt t="67638" x="6340475" y="4403725"/>
          <p14:tracePt t="67654" x="6332538" y="4518025"/>
          <p14:tracePt t="67669" x="6316663" y="4670425"/>
          <p14:tracePt t="67684" x="6286500" y="4860925"/>
          <p14:tracePt t="67707" x="6248400" y="5135563"/>
          <p14:tracePt t="67723" x="6226175" y="5295900"/>
          <p14:tracePt t="67739" x="6188075" y="5456238"/>
          <p14:tracePt t="67755" x="6172200" y="5546725"/>
          <p14:tracePt t="67770" x="6164263" y="5608638"/>
          <p14:tracePt t="67785" x="6156325" y="5715000"/>
          <p14:tracePt t="67807" x="6149975" y="5821363"/>
          <p14:tracePt t="67823" x="6149975" y="5913438"/>
          <p14:tracePt t="67838" x="6142038" y="5997575"/>
          <p14:tracePt t="67855" x="6134100" y="6049963"/>
          <p14:tracePt t="67869" x="6126163" y="6126163"/>
          <p14:tracePt t="67885" x="6111875" y="6188075"/>
          <p14:tracePt t="67908" x="6103938" y="6248400"/>
          <p14:tracePt t="67924" x="6096000" y="6264275"/>
          <p14:tracePt t="67940" x="6096000" y="6270625"/>
          <p14:tracePt t="67955" x="6096000" y="6278563"/>
          <p14:tracePt t="68124" x="6096000" y="6270625"/>
          <p14:tracePt t="68164" x="6096000" y="6264275"/>
          <p14:tracePt t="68227" x="6096000" y="6256338"/>
          <p14:tracePt t="68235" x="6096000" y="6248400"/>
          <p14:tracePt t="68244" x="6096000" y="6240463"/>
          <p14:tracePt t="68255" x="6096000" y="6226175"/>
          <p14:tracePt t="68271" x="6103938" y="6202363"/>
          <p14:tracePt t="68286" x="6118225" y="6156325"/>
          <p14:tracePt t="68308" x="6142038" y="6111875"/>
          <p14:tracePt t="68324" x="6149975" y="6103938"/>
          <p14:tracePt t="68411" x="6142038" y="61039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49106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latin typeface="Arial" charset="0"/>
                <a:cs typeface="+mj-cs"/>
              </a:rPr>
              <a:t>In the atmosphere, the rate of adiabatic warming or cooling remains constant.</a:t>
            </a:r>
            <a:r>
              <a:rPr lang="en-US" sz="4000" dirty="0">
                <a:latin typeface="Arial" charset="0"/>
                <a:cs typeface="+mj-cs"/>
              </a:rPr>
              <a:t> 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99099"/>
            <a:ext cx="8001000" cy="97045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Dry Adiabatic Lapse rate =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9.8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km</a:t>
            </a:r>
          </a:p>
          <a:p>
            <a:pPr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We will use the approximate value ≈</a:t>
            </a:r>
            <a:r>
              <a:rPr lang="en-US" sz="2400" b="1" dirty="0" smtClean="0"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</a:rPr>
              <a:t>10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°</a:t>
            </a:r>
            <a:r>
              <a:rPr lang="en-US" sz="2400" b="1" dirty="0">
                <a:solidFill>
                  <a:srgbClr val="C80000"/>
                </a:solidFill>
                <a:latin typeface="Arial" charset="0"/>
                <a:cs typeface="Arial" charset="0"/>
              </a:rPr>
              <a:t>C per </a:t>
            </a:r>
            <a:r>
              <a:rPr lang="en-US" sz="2400" b="1" dirty="0" smtClean="0">
                <a:solidFill>
                  <a:srgbClr val="C80000"/>
                </a:solidFill>
                <a:latin typeface="Arial" charset="0"/>
                <a:cs typeface="Arial" charset="0"/>
              </a:rPr>
              <a:t>km</a:t>
            </a:r>
            <a:endParaRPr lang="en-US" sz="2400" b="1" dirty="0">
              <a:solidFill>
                <a:srgbClr val="C8000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6936" y="1964946"/>
            <a:ext cx="3844925" cy="325526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2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64"/>
    </mc:Choice>
    <mc:Fallback>
      <p:transition spd="slow" advTm="73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1295400"/>
            <a:ext cx="7010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latin typeface="Arial" charset="0"/>
                <a:cs typeface="+mj-cs"/>
              </a:rPr>
              <a:t>But the </a:t>
            </a:r>
            <a:r>
              <a:rPr lang="en-US" sz="3200" b="1" dirty="0">
                <a:latin typeface="Arial" charset="0"/>
                <a:cs typeface="+mj-cs"/>
              </a:rPr>
              <a:t>temperature profile </a:t>
            </a:r>
            <a:r>
              <a:rPr lang="en-US" sz="3200" b="1" dirty="0" smtClean="0">
                <a:latin typeface="Arial" charset="0"/>
                <a:cs typeface="+mj-cs"/>
              </a:rPr>
              <a:t>is</a:t>
            </a:r>
            <a:br>
              <a:rPr lang="en-US" sz="3200" b="1" dirty="0" smtClean="0">
                <a:latin typeface="Arial" charset="0"/>
                <a:cs typeface="+mj-cs"/>
              </a:rPr>
            </a:br>
            <a:r>
              <a:rPr lang="en-US" sz="3200" b="1" dirty="0" smtClean="0">
                <a:latin typeface="Arial" charset="0"/>
                <a:cs typeface="+mj-cs"/>
              </a:rPr>
              <a:t> </a:t>
            </a:r>
            <a:r>
              <a:rPr lang="en-US" sz="3200" b="1" dirty="0">
                <a:latin typeface="Arial" charset="0"/>
                <a:cs typeface="+mj-cs"/>
              </a:rPr>
              <a:t>rarely dry </a:t>
            </a:r>
            <a:r>
              <a:rPr lang="en-US" sz="3200" b="1" dirty="0">
                <a:latin typeface="Arial" charset="0"/>
              </a:rPr>
              <a:t>adiabatic </a:t>
            </a:r>
            <a:r>
              <a:rPr lang="en-US" sz="3200" b="1" dirty="0" smtClean="0">
                <a:latin typeface="Arial" charset="0"/>
              </a:rPr>
              <a:t/>
            </a:r>
            <a:br>
              <a:rPr lang="en-US" sz="3200" b="1" dirty="0" smtClean="0">
                <a:latin typeface="Arial" charset="0"/>
              </a:rPr>
            </a:br>
            <a:r>
              <a:rPr lang="en-US" sz="3200" b="1" dirty="0" smtClean="0">
                <a:latin typeface="Arial" charset="0"/>
              </a:rPr>
              <a:t>in </a:t>
            </a:r>
            <a:r>
              <a:rPr lang="en-US" sz="3200" b="1" dirty="0">
                <a:latin typeface="Arial" charset="0"/>
              </a:rPr>
              <a:t>the earth’s atmosphere </a:t>
            </a:r>
            <a:endParaRPr lang="en-US" sz="3200" b="1" dirty="0">
              <a:latin typeface="Arial" charset="0"/>
              <a:cs typeface="+mj-cs"/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i="1" dirty="0">
                <a:solidFill>
                  <a:srgbClr val="7F7F7F"/>
                </a:solidFill>
                <a:latin typeface="Arial" charset="0"/>
                <a:cs typeface="+mn-cs"/>
              </a:rPr>
              <a:t>We have not accounted for processes involving moisture.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84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47"/>
    </mc:Choice>
    <mc:Fallback>
      <p:transition spd="slow" advTm="25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Latent Heat Release by Condensation</a:t>
            </a:r>
          </a:p>
        </p:txBody>
      </p:sp>
      <p:sp>
        <p:nvSpPr>
          <p:cNvPr id="13315" name="Oval 4"/>
          <p:cNvSpPr>
            <a:spLocks noChangeArrowheads="1"/>
          </p:cNvSpPr>
          <p:nvPr/>
        </p:nvSpPr>
        <p:spPr bwMode="auto">
          <a:xfrm>
            <a:off x="2396066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 flipV="1">
            <a:off x="2802467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1998133" y="1600200"/>
            <a:ext cx="1600200" cy="1600200"/>
          </a:xfrm>
          <a:prstGeom prst="ellipse">
            <a:avLst/>
          </a:prstGeom>
          <a:solidFill>
            <a:srgbClr val="00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161607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Temperature is LESS than that of saturated parcel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Parcel unsaturated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(RH &lt; 100%).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862992" y="5943600"/>
            <a:ext cx="32936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DRY ADIABATIC PROCESS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cs typeface="ＭＳ Ｐゴシック" charset="0"/>
              </a:rPr>
              <a:t>LAPSE RATE = 10</a:t>
            </a: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°C per km</a:t>
            </a:r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6908799" y="4876800"/>
            <a:ext cx="838200" cy="7620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6493933" y="1659467"/>
            <a:ext cx="1600200" cy="1600200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 flipV="1">
            <a:off x="7315200" y="3276600"/>
            <a:ext cx="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3" name="Rectangle 13"/>
          <p:cNvSpPr>
            <a:spLocks noChangeArrowheads="1"/>
          </p:cNvSpPr>
          <p:nvPr/>
        </p:nvSpPr>
        <p:spPr bwMode="auto">
          <a:xfrm>
            <a:off x="4191000" y="1524000"/>
            <a:ext cx="20574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Temperature AT the dew point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Parcel saturated and RH = 100%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Condensation RELEASES latent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heat and warms the parcel.</a:t>
            </a: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&lt; T</a:t>
            </a:r>
            <a:r>
              <a:rPr lang="en-US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3324" name="Oval 14"/>
          <p:cNvSpPr>
            <a:spLocks noChangeArrowheads="1"/>
          </p:cNvSpPr>
          <p:nvPr/>
        </p:nvSpPr>
        <p:spPr bwMode="auto">
          <a:xfrm>
            <a:off x="6832599" y="2844801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5" name="Oval 15"/>
          <p:cNvSpPr>
            <a:spLocks noChangeArrowheads="1"/>
          </p:cNvSpPr>
          <p:nvPr/>
        </p:nvSpPr>
        <p:spPr bwMode="auto">
          <a:xfrm>
            <a:off x="7696200" y="1981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6" name="Oval 16"/>
          <p:cNvSpPr>
            <a:spLocks noChangeArrowheads="1"/>
          </p:cNvSpPr>
          <p:nvPr/>
        </p:nvSpPr>
        <p:spPr bwMode="auto">
          <a:xfrm>
            <a:off x="6934200" y="1828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7" name="Oval 17"/>
          <p:cNvSpPr>
            <a:spLocks noChangeArrowheads="1"/>
          </p:cNvSpPr>
          <p:nvPr/>
        </p:nvSpPr>
        <p:spPr bwMode="auto">
          <a:xfrm>
            <a:off x="7696200" y="2590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8" name="Oval 18"/>
          <p:cNvSpPr>
            <a:spLocks noChangeArrowheads="1"/>
          </p:cNvSpPr>
          <p:nvPr/>
        </p:nvSpPr>
        <p:spPr bwMode="auto">
          <a:xfrm>
            <a:off x="6553200" y="2209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9" name="Oval 19"/>
          <p:cNvSpPr>
            <a:spLocks noChangeArrowheads="1"/>
          </p:cNvSpPr>
          <p:nvPr/>
        </p:nvSpPr>
        <p:spPr bwMode="auto">
          <a:xfrm>
            <a:off x="7315200" y="2743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30" name="Rectangle 22"/>
          <p:cNvSpPr>
            <a:spLocks noChangeArrowheads="1"/>
          </p:cNvSpPr>
          <p:nvPr/>
        </p:nvSpPr>
        <p:spPr bwMode="auto">
          <a:xfrm>
            <a:off x="5029200" y="5943600"/>
            <a:ext cx="381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MOIST ADIABATIC PROCESS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LAPSE RATE &lt;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10°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 per km</a:t>
            </a:r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14400" y="990600"/>
            <a:ext cx="292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UNSATURATED PARCEL</a:t>
            </a:r>
          </a:p>
        </p:txBody>
      </p:sp>
      <p:sp>
        <p:nvSpPr>
          <p:cNvPr id="13332" name="Text Box 24"/>
          <p:cNvSpPr txBox="1">
            <a:spLocks noChangeArrowheads="1"/>
          </p:cNvSpPr>
          <p:nvPr/>
        </p:nvSpPr>
        <p:spPr bwMode="auto">
          <a:xfrm>
            <a:off x="5867400" y="990600"/>
            <a:ext cx="259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smtClean="0">
                <a:solidFill>
                  <a:srgbClr val="000000"/>
                </a:solidFill>
                <a:cs typeface="ＭＳ Ｐゴシック" charset="0"/>
              </a:rPr>
              <a:t>SATURATED PARCEL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1136" y="50546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9300" y="5029200"/>
            <a:ext cx="486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1" baseline="-25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4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439"/>
    </mc:Choice>
    <mc:Fallback>
      <p:transition spd="slow" advTm="113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3400" y="965200"/>
            <a:ext cx="7772400" cy="210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Arial" charset="0"/>
              </a:rPr>
              <a:t>The moist adiabatic lapse rate is NOT </a:t>
            </a:r>
            <a:r>
              <a:rPr lang="en-US" sz="2400" b="1" dirty="0" smtClean="0">
                <a:latin typeface="Arial" charset="0"/>
              </a:rPr>
              <a:t>constant. 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It </a:t>
            </a:r>
            <a:r>
              <a:rPr lang="en-US" sz="2400" b="1" dirty="0">
                <a:latin typeface="Arial" charset="0"/>
              </a:rPr>
              <a:t>varies </a:t>
            </a:r>
            <a:r>
              <a:rPr lang="en-US" sz="2400" b="1" dirty="0" smtClean="0">
                <a:latin typeface="Arial" charset="0"/>
              </a:rPr>
              <a:t>with </a:t>
            </a:r>
            <a:r>
              <a:rPr lang="en-US" sz="2400" b="1" dirty="0">
                <a:latin typeface="Arial" charset="0"/>
              </a:rPr>
              <a:t>temperature and moisture content.  </a:t>
            </a:r>
            <a:r>
              <a:rPr lang="en-US" sz="2400" b="1" u="sng" dirty="0">
                <a:latin typeface="Arial" charset="0"/>
              </a:rPr>
              <a:t>Always</a:t>
            </a:r>
            <a:r>
              <a:rPr lang="en-US" sz="2400" b="1" dirty="0">
                <a:latin typeface="Arial" charset="0"/>
              </a:rPr>
              <a:t> less than the dry adiabatic lapse rate.</a:t>
            </a:r>
            <a:br>
              <a:rPr lang="en-US" sz="2400" b="1" dirty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We will use the approximate </a:t>
            </a:r>
            <a:r>
              <a:rPr lang="en-US" sz="2400" b="1" dirty="0">
                <a:latin typeface="Arial" charset="0"/>
              </a:rPr>
              <a:t>value =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</a:rPr>
              <a:t>6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ºC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per km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66799" y="4343400"/>
            <a:ext cx="6891865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It approaches the dry adiabatic lapse rate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when the temperature gets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very cold because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the SVP approaches zero and the air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</a:rPr>
              <a:t>contains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little </a:t>
            </a:r>
            <a:r>
              <a:rPr lang="en-US" sz="2400" b="1" i="1" dirty="0" smtClean="0">
                <a:solidFill>
                  <a:srgbClr val="7F7F7F"/>
                </a:solidFill>
                <a:latin typeface="Arial" charset="0"/>
                <a:cs typeface="+mn-cs"/>
              </a:rPr>
              <a:t>water vapor at </a:t>
            </a:r>
            <a:r>
              <a:rPr lang="en-US" sz="2400" b="1" i="1" dirty="0">
                <a:solidFill>
                  <a:srgbClr val="7F7F7F"/>
                </a:solidFill>
                <a:latin typeface="Arial" charset="0"/>
                <a:cs typeface="+mn-cs"/>
              </a:rPr>
              <a:t>low temperatures.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7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087"/>
    </mc:Choice>
    <mc:Fallback>
      <p:transition spd="slow" advTm="58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latin typeface="Arial" charset="0"/>
                <a:cs typeface="+mj-cs"/>
              </a:rPr>
              <a:t>Why is the lapse rate the way it is in the troposphere?</a:t>
            </a:r>
          </a:p>
        </p:txBody>
      </p:sp>
      <p:sp>
        <p:nvSpPr>
          <p:cNvPr id="15364" name="Rectangle 13"/>
          <p:cNvSpPr>
            <a:spLocks noChangeArrowheads="1"/>
          </p:cNvSpPr>
          <p:nvPr/>
        </p:nvSpPr>
        <p:spPr bwMode="auto">
          <a:xfrm>
            <a:off x="5486400" y="2490211"/>
            <a:ext cx="3200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Because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there is condensation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the average lapse rate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of the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troposphere is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6.5°C per km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— much closer to the “average” moist lapse rate than the adiabatic lapse rate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4" name="Picture 6" descr="fig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00" y="1676405"/>
            <a:ext cx="37973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327150" y="426720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inversion</a:t>
            </a:r>
            <a:endParaRPr lang="en-US" sz="140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000250" y="475298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isothermal</a:t>
            </a:r>
            <a:endParaRPr lang="en-US" sz="1400" dirty="0" smtClean="0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H="1">
            <a:off x="1831975" y="4943480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 rot="14775847" flipH="1">
            <a:off x="1822450" y="45339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165225" y="539115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6.5</a:t>
            </a:r>
            <a:r>
              <a:rPr lang="en-US" sz="1400" b="1" baseline="50000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o</a:t>
            </a:r>
            <a:r>
              <a:rPr lang="en-US" sz="1400" b="1" smtClean="0">
                <a:solidFill>
                  <a:srgbClr val="FF0000"/>
                </a:solidFill>
                <a:latin typeface="Times New Roman" charset="0"/>
                <a:cs typeface="ＭＳ Ｐゴシック" charset="0"/>
              </a:rPr>
              <a:t>C/km</a:t>
            </a:r>
            <a:endParaRPr lang="en-US" sz="2400" b="1" smtClean="0">
              <a:solidFill>
                <a:srgbClr val="FF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rot="12919915" flipH="1">
            <a:off x="2012950" y="5486405"/>
            <a:ext cx="228600" cy="15240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5" name="Line 14"/>
          <p:cNvSpPr>
            <a:spLocks noChangeShapeType="1"/>
          </p:cNvSpPr>
          <p:nvPr/>
        </p:nvSpPr>
        <p:spPr bwMode="auto">
          <a:xfrm flipH="1">
            <a:off x="3556000" y="4267206"/>
            <a:ext cx="1854200" cy="116713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48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16"/>
    </mc:Choice>
    <mc:Fallback>
      <p:transition spd="slow" advTm="57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236" x="212725" y="5318125"/>
          <p14:tracePt t="19647" x="212725" y="5341938"/>
          <p14:tracePt t="19654" x="212725" y="5349875"/>
          <p14:tracePt t="19664" x="212725" y="5364163"/>
          <p14:tracePt t="19713" x="190500" y="5394325"/>
          <p14:tracePt t="19721" x="190500" y="5418138"/>
          <p14:tracePt t="19729" x="190500" y="5440363"/>
          <p14:tracePt t="19745" x="190500" y="5470525"/>
          <p14:tracePt t="19760" x="190500" y="5508625"/>
          <p14:tracePt t="19775" x="190500" y="5546725"/>
          <p14:tracePt t="19791" x="190500" y="5584825"/>
          <p14:tracePt t="19814" x="190500" y="5646738"/>
          <p14:tracePt t="19830" x="190500" y="5668963"/>
          <p14:tracePt t="19846" x="190500" y="5692775"/>
          <p14:tracePt t="19862" x="190500" y="5715000"/>
          <p14:tracePt t="19878" x="190500" y="5737225"/>
          <p14:tracePt t="19893" x="190500" y="5753100"/>
          <p14:tracePt t="19915" x="190500" y="5783263"/>
          <p14:tracePt t="19930" x="190500" y="5813425"/>
          <p14:tracePt t="19946" x="206375" y="5851525"/>
          <p14:tracePt t="19962" x="212725" y="5889625"/>
          <p14:tracePt t="19977" x="228600" y="5935663"/>
          <p14:tracePt t="19992" x="244475" y="5989638"/>
          <p14:tracePt t="20015" x="274638" y="6065838"/>
          <p14:tracePt t="20031" x="296863" y="6088063"/>
          <p14:tracePt t="20046" x="296863" y="6103938"/>
          <p14:tracePt t="20063" x="312738" y="6126163"/>
          <p14:tracePt t="20078" x="320675" y="6142038"/>
          <p14:tracePt t="20095" x="327025" y="6149975"/>
          <p14:tracePt t="20116" x="342900" y="6164263"/>
          <p14:tracePt t="20131" x="350838" y="6188075"/>
          <p14:tracePt t="20146" x="365125" y="6210300"/>
          <p14:tracePt t="20162" x="388938" y="6232525"/>
          <p14:tracePt t="20178" x="427038" y="6264275"/>
          <p14:tracePt t="20214" x="503238" y="6324600"/>
          <p14:tracePt t="20263" x="601663" y="6378575"/>
          <p14:tracePt t="20294" x="647700" y="6392863"/>
          <p14:tracePt t="20315" x="693738" y="6416675"/>
          <p14:tracePt t="20345" x="762000" y="6423025"/>
          <p14:tracePt t="20362" x="800100" y="6430963"/>
          <p14:tracePt t="20378" x="846138" y="6430963"/>
          <p14:tracePt t="20393" x="898525" y="6446838"/>
          <p14:tracePt t="20415" x="982663" y="6461125"/>
          <p14:tracePt t="20431" x="1036638" y="6477000"/>
          <p14:tracePt t="20447" x="1058863" y="6484938"/>
          <p14:tracePt t="20463" x="1135063" y="6492875"/>
          <p14:tracePt t="20479" x="1203325" y="6492875"/>
          <p14:tracePt t="20494" x="1235075" y="6492875"/>
          <p14:tracePt t="20515" x="1363663" y="6492875"/>
          <p14:tracePt t="20531" x="1439863" y="6492875"/>
          <p14:tracePt t="20546" x="1539875" y="6492875"/>
          <p14:tracePt t="20562" x="1638300" y="6492875"/>
          <p14:tracePt t="20578" x="1760538" y="6492875"/>
          <p14:tracePt t="20593" x="1844675" y="6492875"/>
          <p14:tracePt t="20616" x="1981200" y="6492875"/>
          <p14:tracePt t="20632" x="2049463" y="6484938"/>
          <p14:tracePt t="20647" x="2133600" y="6454775"/>
          <p14:tracePt t="20663" x="2201863" y="6416675"/>
          <p14:tracePt t="20679" x="2263775" y="6384925"/>
          <p14:tracePt t="20694" x="2301875" y="6354763"/>
          <p14:tracePt t="20716" x="2370138" y="6308725"/>
          <p14:tracePt t="20731" x="2430463" y="6270625"/>
          <p14:tracePt t="20747" x="2484438" y="6248400"/>
          <p14:tracePt t="20763" x="2544763" y="6218238"/>
          <p14:tracePt t="20778" x="2598738" y="6194425"/>
          <p14:tracePt t="20794" x="2644775" y="6180138"/>
          <p14:tracePt t="20816" x="2705100" y="6149975"/>
          <p14:tracePt t="20832" x="2743200" y="6126163"/>
          <p14:tracePt t="20847" x="2781300" y="6111875"/>
          <p14:tracePt t="20864" x="2797175" y="6103938"/>
          <p14:tracePt t="20878" x="2827338" y="6088063"/>
          <p14:tracePt t="20895" x="2849563" y="6073775"/>
          <p14:tracePt t="20915" x="2873375" y="6057900"/>
          <p14:tracePt t="20931" x="2887663" y="6042025"/>
          <p14:tracePt t="20947" x="2903538" y="6019800"/>
          <p14:tracePt t="20963" x="2917825" y="5997575"/>
          <p14:tracePt t="20993" x="2941638" y="5959475"/>
          <p14:tracePt t="20996" x="2949575" y="5951538"/>
          <p14:tracePt t="21016" x="2963863" y="5913438"/>
          <p14:tracePt t="21047" x="2963863" y="5875338"/>
          <p14:tracePt t="21050" x="2963863" y="5859463"/>
          <p14:tracePt t="21064" x="2963863" y="5837238"/>
          <p14:tracePt t="21078" x="2963863" y="5813425"/>
          <p14:tracePt t="21095" x="2971800" y="5783263"/>
          <p14:tracePt t="21116" x="2971800" y="5737225"/>
          <p14:tracePt t="21131" x="2979738" y="5715000"/>
          <p14:tracePt t="21147" x="2979738" y="5692775"/>
          <p14:tracePt t="21178" x="2979738" y="5684838"/>
          <p14:tracePt t="21194" x="2979738" y="5676900"/>
          <p14:tracePt t="21233" x="2979738" y="5668963"/>
          <p14:tracePt t="21432" x="2979738" y="5676900"/>
          <p14:tracePt t="21745" x="2971800" y="5676900"/>
          <p14:tracePt t="22114" x="2963863" y="5676900"/>
          <p14:tracePt t="23187" x="2949575" y="5676900"/>
          <p14:tracePt t="25581" x="2949575" y="5692775"/>
          <p14:tracePt t="25587" x="2949575" y="5707063"/>
          <p14:tracePt t="25597" x="2949575" y="5737225"/>
          <p14:tracePt t="25619" x="2987675" y="5821363"/>
          <p14:tracePt t="25635" x="3017838" y="5867400"/>
          <p14:tracePt t="25651" x="3048000" y="5927725"/>
          <p14:tracePt t="25666" x="3070225" y="5951538"/>
          <p14:tracePt t="25683" x="3101975" y="6011863"/>
          <p14:tracePt t="25698" x="3108325" y="6027738"/>
          <p14:tracePt t="25719" x="3124200" y="6073775"/>
          <p14:tracePt t="25734" x="3140075" y="6103938"/>
          <p14:tracePt t="25750" x="3146425" y="6118225"/>
          <p14:tracePt t="25765" x="3154363" y="6149975"/>
          <p14:tracePt t="25781" x="3170238" y="6172200"/>
          <p14:tracePt t="25797" x="3178175" y="6202363"/>
          <p14:tracePt t="25819" x="3192463" y="6232525"/>
          <p14:tracePt t="25835" x="3208338" y="6308725"/>
          <p14:tracePt t="25851" x="3216275" y="6332538"/>
          <p14:tracePt t="25867" x="3230563" y="6384925"/>
          <p14:tracePt t="25882" x="3238500" y="6400800"/>
          <p14:tracePt t="25898" x="3246438" y="6423025"/>
          <p14:tracePt t="25919" x="3260725" y="6438900"/>
          <p14:tracePt t="25934" x="3268663" y="6454775"/>
          <p14:tracePt t="25950" x="3292475" y="6477000"/>
          <p14:tracePt t="25965" x="3314700" y="6499225"/>
          <p14:tracePt t="25981" x="3330575" y="6523038"/>
          <p14:tracePt t="25997" x="3344863" y="6537325"/>
          <p14:tracePt t="26019" x="3352800" y="6545263"/>
          <p14:tracePt t="26035" x="3368675" y="6561138"/>
          <p14:tracePt t="26052" x="3382963" y="6575425"/>
          <p14:tracePt t="26067" x="3406775" y="6591300"/>
          <p14:tracePt t="26082" x="3413125" y="6591300"/>
          <p14:tracePt t="26099" x="3436938" y="6607175"/>
          <p14:tracePt t="26119" x="3467100" y="6621463"/>
          <p14:tracePt t="26134" x="3497263" y="6637338"/>
          <p14:tracePt t="26150" x="3521075" y="6645275"/>
          <p14:tracePt t="26166" x="3543300" y="6651625"/>
          <p14:tracePt t="26196" x="3565525" y="6659563"/>
          <p14:tracePt t="26219" x="3573463" y="6667500"/>
          <p14:tracePt t="29944" x="3581400" y="6667500"/>
          <p14:tracePt t="29950" x="3597275" y="6667500"/>
          <p14:tracePt t="29959" x="3611563" y="6667500"/>
          <p14:tracePt t="29971" x="3619500" y="6667500"/>
          <p14:tracePt t="29986" x="3649663" y="6667500"/>
          <p14:tracePt t="30002" x="3679825" y="6667500"/>
          <p14:tracePt t="30024" x="3703638" y="6659563"/>
          <p14:tracePt t="30040" x="3717925" y="6651625"/>
          <p14:tracePt t="30055" x="3725863" y="6645275"/>
          <p14:tracePt t="30151" x="3733800" y="6645275"/>
          <p14:tracePt t="30183" x="3741738" y="6645275"/>
          <p14:tracePt t="30375" x="3749675" y="6645275"/>
          <p14:tracePt t="30384" x="3756025" y="6645275"/>
          <p14:tracePt t="30416" x="3763963" y="6645275"/>
          <p14:tracePt t="30442" x="3771900" y="6645275"/>
          <p14:tracePt t="30457" x="3779838" y="6645275"/>
          <p14:tracePt t="30463" x="3787775" y="6645275"/>
          <p14:tracePt t="30481" x="3794125" y="6645275"/>
          <p14:tracePt t="30496" x="3802063" y="6645275"/>
          <p14:tracePt t="30505" x="3810000" y="6645275"/>
          <p14:tracePt t="30526" x="3840163" y="6645275"/>
          <p14:tracePt t="30540" x="3886200" y="6629400"/>
          <p14:tracePt t="30556" x="3970338" y="6613525"/>
          <p14:tracePt t="30572" x="4046538" y="6599238"/>
          <p14:tracePt t="30587" x="4130675" y="6583363"/>
          <p14:tracePt t="30603" x="4237038" y="6561138"/>
          <p14:tracePt t="30626" x="4381500" y="6530975"/>
          <p14:tracePt t="30640" x="4487863" y="6507163"/>
          <p14:tracePt t="30657" x="4556125" y="6492875"/>
          <p14:tracePt t="30673" x="4618038" y="6484938"/>
          <p14:tracePt t="30688" x="4664075" y="6469063"/>
          <p14:tracePt t="30704" x="4686300" y="6461125"/>
          <p14:tracePt t="30726" x="4694238" y="6461125"/>
          <p14:tracePt t="30742" x="4702175" y="6461125"/>
          <p14:tracePt t="32371" x="4702175" y="6454775"/>
          <p14:tracePt t="32378" x="4724400" y="6423025"/>
          <p14:tracePt t="32403" x="4816475" y="6324600"/>
          <p14:tracePt t="32427" x="4960938" y="6188075"/>
          <p14:tracePt t="32458" x="5105400" y="6042025"/>
          <p14:tracePt t="32461" x="5165725" y="5981700"/>
          <p14:tracePt t="32474" x="5219700" y="5927725"/>
          <p14:tracePt t="32489" x="5295900" y="5837238"/>
          <p14:tracePt t="32504" x="5364163" y="5745163"/>
          <p14:tracePt t="32526" x="5456238" y="5608638"/>
          <p14:tracePt t="32542" x="5502275" y="5524500"/>
          <p14:tracePt t="32557" x="5532438" y="5418138"/>
          <p14:tracePt t="32573" x="5554663" y="5303838"/>
          <p14:tracePt t="32588" x="5584825" y="5135563"/>
          <p14:tracePt t="32604" x="5608638" y="4945063"/>
          <p14:tracePt t="32627" x="5654675" y="4740275"/>
          <p14:tracePt t="32643" x="5745163" y="4479925"/>
          <p14:tracePt t="32658" x="5761038" y="4457700"/>
          <p14:tracePt t="32675" x="5813425" y="4373563"/>
          <p14:tracePt t="32689" x="5851525" y="4327525"/>
          <p14:tracePt t="32704" x="5875338" y="4313238"/>
          <p14:tracePt t="32727" x="5883275" y="4305300"/>
          <p14:tracePt t="33080" x="5889625" y="4305300"/>
          <p14:tracePt t="33087" x="5897563" y="4305300"/>
          <p14:tracePt t="33096" x="5897563" y="4313238"/>
          <p14:tracePt t="33105" x="5905500" y="4313238"/>
          <p14:tracePt t="33128" x="5905500" y="4327525"/>
          <p14:tracePt t="33158" x="5913438" y="4335463"/>
          <p14:tracePt t="33161" x="5921375" y="4335463"/>
          <p14:tracePt t="33168" x="5927725" y="4343400"/>
          <p14:tracePt t="33184" x="5935663" y="4351338"/>
          <p14:tracePt t="33193" x="5935663" y="4359275"/>
          <p14:tracePt t="33204" x="5943600" y="4359275"/>
          <p14:tracePt t="33226" x="5959475" y="4373563"/>
          <p14:tracePt t="33243" x="5965825" y="4381500"/>
          <p14:tracePt t="33258" x="5973763" y="4381500"/>
          <p14:tracePt t="33275" x="5973763" y="4389438"/>
          <p14:tracePt t="33344" x="5981700" y="4397375"/>
          <p14:tracePt t="33360" x="5989638" y="4397375"/>
          <p14:tracePt t="33376" x="5989638" y="4403725"/>
          <p14:tracePt t="33404" x="6003925" y="4403725"/>
          <p14:tracePt t="33681" x="6011863" y="4403725"/>
          <p14:tracePt t="33697" x="6011863" y="4411663"/>
          <p14:tracePt t="33706" x="6019800" y="4411663"/>
          <p14:tracePt t="37444" x="6035675" y="4403725"/>
          <p14:tracePt t="37452" x="6057900" y="4381500"/>
          <p14:tracePt t="37460" x="6096000" y="4359275"/>
          <p14:tracePt t="37476" x="6164263" y="4297363"/>
          <p14:tracePt t="37493" x="6240463" y="4229100"/>
          <p14:tracePt t="37508" x="6286500" y="4198938"/>
          <p14:tracePt t="37529" x="6416675" y="4098925"/>
          <p14:tracePt t="37559" x="6599238" y="3984625"/>
          <p14:tracePt t="37590" x="6743700" y="3878263"/>
          <p14:tracePt t="37607" x="6811963" y="3817938"/>
          <p14:tracePt t="37628" x="6918325" y="3741738"/>
          <p14:tracePt t="37660" x="7056438" y="3627438"/>
          <p14:tracePt t="37677" x="7124700" y="3551238"/>
          <p14:tracePt t="37693" x="7192963" y="3475038"/>
          <p14:tracePt t="37709" x="7223125" y="3444875"/>
          <p14:tracePt t="37729" x="7331075" y="3360738"/>
          <p14:tracePt t="37732" x="7375525" y="3330575"/>
          <p14:tracePt t="37744" x="7421563" y="3306763"/>
          <p14:tracePt t="37760" x="7505700" y="3260725"/>
          <p14:tracePt t="37776" x="7589838" y="3208338"/>
          <p14:tracePt t="37792" x="7673975" y="3154363"/>
          <p14:tracePt t="37808" x="7742238" y="3094038"/>
          <p14:tracePt t="37829" x="7878763" y="2963863"/>
          <p14:tracePt t="37844" x="7954963" y="2895600"/>
          <p14:tracePt t="37861" x="8008938" y="2835275"/>
          <p14:tracePt t="37877" x="8061325" y="2781300"/>
          <p14:tracePt t="37894" x="8107363" y="2743200"/>
          <p14:tracePt t="37909" x="8131175" y="2720975"/>
          <p14:tracePt t="37929" x="8191500" y="2674938"/>
          <p14:tracePt t="37945" x="8229600" y="2651125"/>
          <p14:tracePt t="37960" x="8259763" y="2636838"/>
          <p14:tracePt t="37976" x="8275638" y="2620963"/>
          <p14:tracePt t="37992" x="8283575" y="2613025"/>
          <p14:tracePt t="38008" x="8289925" y="2613025"/>
          <p14:tracePt t="38029" x="8297863" y="2606675"/>
          <p14:tracePt t="38045" x="8313738" y="2598738"/>
          <p14:tracePt t="38061" x="8313738" y="2590800"/>
          <p14:tracePt t="38077" x="8321675" y="2590800"/>
          <p14:tracePt t="38189" x="8328025" y="2590800"/>
          <p14:tracePt t="38221" x="8335963" y="2598738"/>
          <p14:tracePt t="38230" x="8343900" y="2598738"/>
          <p14:tracePt t="38237" x="8343900" y="2606675"/>
          <p14:tracePt t="38245" x="8343900" y="2620963"/>
          <p14:tracePt t="38262" x="8343900" y="2644775"/>
          <p14:tracePt t="38277" x="8343900" y="2667000"/>
          <p14:tracePt t="38294" x="8343900" y="2689225"/>
          <p14:tracePt t="38329" x="8343900" y="2781300"/>
          <p14:tracePt t="38333" x="8343900" y="2797175"/>
          <p14:tracePt t="38359" x="8343900" y="2827338"/>
          <p14:tracePt t="38376" x="8343900" y="2841625"/>
          <p14:tracePt t="38392" x="8343900" y="2849563"/>
          <p14:tracePt t="38408" x="8343900" y="2857500"/>
          <p14:tracePt t="38430" x="8343900" y="2865438"/>
          <p14:tracePt t="38477" x="8343900" y="2873375"/>
          <p14:tracePt t="38498" x="8343900" y="2879725"/>
          <p14:tracePt t="38511" x="8335963" y="2887663"/>
          <p14:tracePt t="38529" x="8328025" y="2895600"/>
          <p14:tracePt t="38560" x="8328025" y="2903538"/>
          <p14:tracePt t="42891" x="8328025" y="2911475"/>
          <p14:tracePt t="42899" x="8328025" y="2917825"/>
          <p14:tracePt t="42907" x="8328025" y="2925763"/>
          <p14:tracePt t="42915" x="8328025" y="2941638"/>
          <p14:tracePt t="42935" x="8328025" y="2955925"/>
          <p14:tracePt t="42950" x="8328025" y="2979738"/>
          <p14:tracePt t="42966" x="8343900" y="3001963"/>
          <p14:tracePt t="42981" x="8351838" y="3025775"/>
          <p14:tracePt t="42996" x="8359775" y="3063875"/>
          <p14:tracePt t="43013" x="8382000" y="3086100"/>
          <p14:tracePt t="43035" x="8397875" y="3124200"/>
          <p14:tracePt t="43052" x="8404225" y="3140075"/>
          <p14:tracePt t="43067" x="8404225" y="3146425"/>
          <p14:tracePt t="43082" x="8404225" y="3154363"/>
          <p14:tracePt t="43097" x="8404225" y="3162300"/>
          <p14:tracePt t="43114" x="8404225" y="3170238"/>
          <p14:tracePt t="43135" x="8404225" y="3178175"/>
          <p14:tracePt t="43179" x="8404225" y="3184525"/>
          <p14:tracePt t="43220" x="8404225" y="3192463"/>
          <p14:tracePt t="43236" x="8404225" y="3200400"/>
          <p14:tracePt t="43252" x="8404225" y="3208338"/>
          <p14:tracePt t="43268" x="8412163" y="3208338"/>
          <p14:tracePt t="43284" x="8412163" y="3216275"/>
          <p14:tracePt t="43293" x="8420100" y="3216275"/>
          <p14:tracePt t="43340" x="8420100" y="3222625"/>
          <p14:tracePt t="45633" x="8420100" y="3230563"/>
          <p14:tracePt t="45641" x="8420100" y="3238500"/>
          <p14:tracePt t="45668" x="8420100" y="3254375"/>
          <p14:tracePt t="45738" x="8420100" y="3260725"/>
          <p14:tracePt t="45754" x="8420100" y="3268663"/>
          <p14:tracePt t="45770" x="8420100" y="3276600"/>
          <p14:tracePt t="45786" x="8420100" y="3284538"/>
          <p14:tracePt t="45802" x="8420100" y="3298825"/>
          <p14:tracePt t="45818" x="8420100" y="3306763"/>
          <p14:tracePt t="45833" x="8420100" y="3322638"/>
          <p14:tracePt t="45849" x="8420100" y="3330575"/>
          <p14:tracePt t="45865" x="8420100" y="3336925"/>
          <p14:tracePt t="45881" x="8420100" y="3344863"/>
          <p14:tracePt t="45890" x="8420100" y="3352800"/>
          <p14:tracePt t="45906" x="8420100" y="3360738"/>
          <p14:tracePt t="45921" x="8420100" y="3368675"/>
          <p14:tracePt t="45945" x="8420100" y="3375025"/>
          <p14:tracePt t="46010" x="8420100" y="3382963"/>
          <p14:tracePt t="46042" x="8420100" y="3390900"/>
          <p14:tracePt t="46122" x="8420100" y="339883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latin typeface="Arial" charset="0"/>
                <a:cs typeface="+mj-cs"/>
              </a:rPr>
              <a:t>Recap of possibilities for the parcel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22300" y="1371600"/>
            <a:ext cx="82169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dry adiabatic lapse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10.0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kilometer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decreases at the moist adiabatic lapse rate, about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kilometer.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indent="0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Temperature increases at the dry adiabatic lapse rate, since the parcel is warming and no condensation is taking place.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6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533"/>
    </mc:Choice>
    <mc:Fallback>
      <p:transition spd="slow" advTm="72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69" x="8450263" y="3398838"/>
          <p14:tracePt t="1275" x="8480425" y="3398838"/>
          <p14:tracePt t="1286" x="8504238" y="3398838"/>
          <p14:tracePt t="1296" x="8526463" y="3398838"/>
          <p14:tracePt t="1311" x="8572500" y="3382963"/>
          <p14:tracePt t="1333" x="8664575" y="3344863"/>
          <p14:tracePt t="1348" x="8724900" y="3322638"/>
          <p14:tracePt t="1364" x="8778875" y="3292475"/>
          <p14:tracePt t="1380" x="8816975" y="3268663"/>
          <p14:tracePt t="1395" x="8869363" y="3246438"/>
          <p14:tracePt t="1412" x="8915400" y="3230563"/>
          <p14:tracePt t="1434" x="8975725" y="3208338"/>
          <p14:tracePt t="1450" x="8999538" y="3200400"/>
          <p14:tracePt t="1464" x="9007475" y="3200400"/>
          <p14:tracePt t="1481" x="9013825" y="3192463"/>
          <p14:tracePt t="1495" x="9021763" y="3192463"/>
          <p14:tracePt t="1512" x="9029700" y="3192463"/>
          <p14:tracePt t="1533" x="9037638" y="3192463"/>
          <p14:tracePt t="1549" x="9045575" y="3192463"/>
          <p14:tracePt t="1564" x="9059863" y="3192463"/>
          <p14:tracePt t="1602" x="9067800" y="3192463"/>
          <p14:tracePt t="1834" x="9067800" y="3200400"/>
          <p14:tracePt t="1843" x="9067800" y="3208338"/>
          <p14:tracePt t="1860" x="9075738" y="3216275"/>
          <p14:tracePt t="1876" x="9075738" y="3222625"/>
          <p14:tracePt t="1883" x="9083675" y="3222625"/>
          <p14:tracePt t="1896" x="9090025" y="3222625"/>
          <p14:tracePt t="1911" x="9097963" y="3238500"/>
          <p14:tracePt t="1934" x="9105900" y="3238500"/>
          <p14:tracePt t="1949" x="9113838" y="3238500"/>
          <p14:tracePt t="1965" x="9121775" y="32464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latin typeface="Arial" charset="0"/>
                <a:cs typeface="+mj-cs"/>
              </a:rPr>
              <a:t>What about Dew Point?</a:t>
            </a:r>
            <a:endParaRPr lang="en-US" sz="3600" b="1" dirty="0">
              <a:latin typeface="Arial" charset="0"/>
              <a:cs typeface="+mj-cs"/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96900" y="1371600"/>
            <a:ext cx="82423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1. Parcel rising and no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decreases at a rate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km</a:t>
            </a: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2. Parcel rising, saturated, and there is condensation: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must decrease at the moist adiabatic lapse rate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   of </a:t>
            </a:r>
            <a:r>
              <a:rPr lang="en-US" sz="2000" b="1" dirty="0" smtClean="0">
                <a:solidFill>
                  <a:srgbClr val="C80000"/>
                </a:solidFill>
                <a:cs typeface="ＭＳ Ｐゴシック" charset="0"/>
              </a:rPr>
              <a:t>6.0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°C per km</a:t>
            </a:r>
            <a:r>
              <a:rPr lang="en-US" sz="2000" b="1" dirty="0" smtClean="0">
                <a:cs typeface="Arial" charset="0"/>
              </a:rPr>
              <a:t>.</a:t>
            </a:r>
            <a:r>
              <a:rPr lang="en-US" sz="2000" b="1" dirty="0" smtClean="0">
                <a:cs typeface="ＭＳ Ｐゴシック" charset="0"/>
              </a:rPr>
              <a:t> 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cs typeface="ＭＳ Ｐゴシック" charset="0"/>
              </a:rPr>
              <a:t>Why? </a:t>
            </a:r>
            <a:r>
              <a:rPr lang="en-US" sz="2000" b="1" dirty="0">
                <a:cs typeface="ＭＳ Ｐゴシック" charset="0"/>
              </a:rPr>
              <a:t>W</a:t>
            </a:r>
            <a:r>
              <a:rPr lang="en-US" sz="2000" b="1" dirty="0" smtClean="0">
                <a:cs typeface="ＭＳ Ｐゴシック" charset="0"/>
              </a:rPr>
              <a:t>ater vapor is condensed. Latent heat released.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3. Parcel sinking 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cs typeface="ＭＳ Ｐゴシック" charset="0"/>
              </a:rPr>
              <a:t>Dew point always </a:t>
            </a:r>
            <a:r>
              <a:rPr lang="en-US" sz="2000" b="1" dirty="0">
                <a:solidFill>
                  <a:srgbClr val="000000"/>
                </a:solidFill>
                <a:cs typeface="ＭＳ Ｐゴシック" charset="0"/>
              </a:rPr>
              <a:t>increases at a rate of </a:t>
            </a:r>
            <a:r>
              <a:rPr lang="en-US" sz="2000" b="1" dirty="0">
                <a:solidFill>
                  <a:srgbClr val="C80000"/>
                </a:solidFill>
                <a:cs typeface="ＭＳ Ｐゴシック" charset="0"/>
              </a:rPr>
              <a:t>2.0</a:t>
            </a:r>
            <a:r>
              <a:rPr lang="en-US" sz="2000" b="1" dirty="0">
                <a:solidFill>
                  <a:srgbClr val="C80000"/>
                </a:solidFill>
                <a:cs typeface="Arial" charset="0"/>
              </a:rPr>
              <a:t>°C per </a:t>
            </a:r>
            <a:r>
              <a:rPr lang="en-US" sz="2000" b="1" dirty="0" smtClean="0">
                <a:solidFill>
                  <a:srgbClr val="C80000"/>
                </a:solidFill>
                <a:cs typeface="Arial" charset="0"/>
              </a:rPr>
              <a:t>km</a:t>
            </a:r>
            <a:endParaRPr lang="en-US" sz="2000" b="1" dirty="0">
              <a:solidFill>
                <a:srgbClr val="C80000"/>
              </a:solidFill>
              <a:cs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4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505"/>
    </mc:Choice>
    <mc:Fallback>
      <p:transition spd="slow" advTm="83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266" x="9121775" y="3238500"/>
          <p14:tracePt t="19275" x="9121775" y="3230563"/>
          <p14:tracePt t="19284" x="9121775" y="3208338"/>
          <p14:tracePt t="19305" x="9105900" y="3184525"/>
          <p14:tracePt t="19308" x="9105900" y="3170238"/>
          <p14:tracePt t="19322" x="9090025" y="3140075"/>
          <p14:tracePt t="19338" x="9067800" y="3108325"/>
          <p14:tracePt t="19354" x="9067800" y="3094038"/>
          <p14:tracePt t="19356" x="9059863" y="3086100"/>
          <p14:tracePt t="19374" x="9051925" y="3063875"/>
          <p14:tracePt t="19390" x="9037638" y="3048000"/>
          <p14:tracePt t="19405" x="9029700" y="3032125"/>
          <p14:tracePt t="19421" x="9013825" y="3017838"/>
          <p14:tracePt t="19436" x="8999538" y="2971800"/>
          <p14:tracePt t="19452" x="8975725" y="2925763"/>
          <p14:tracePt t="19475" x="8937625" y="2835275"/>
          <p14:tracePt t="19491" x="8923338" y="2781300"/>
          <p14:tracePt t="19506" x="8915400" y="2735263"/>
          <p14:tracePt t="19522" x="8899525" y="2705100"/>
          <p14:tracePt t="19538" x="8899525" y="2667000"/>
          <p14:tracePt t="19553" x="8899525" y="2644775"/>
          <p14:tracePt t="19574" x="8893175" y="2590800"/>
          <p14:tracePt t="19590" x="8885238" y="2560638"/>
          <p14:tracePt t="19606" x="8877300" y="2536825"/>
          <p14:tracePt t="19622" x="8869363" y="2514600"/>
          <p14:tracePt t="19637" x="8855075" y="2506663"/>
          <p14:tracePt t="19652" x="8855075" y="2498725"/>
          <p14:tracePt t="19675" x="8847138" y="2484438"/>
          <p14:tracePt t="19691" x="8847138" y="2468563"/>
          <p14:tracePt t="19707" x="8847138" y="2438400"/>
          <p14:tracePt t="19723" x="8839200" y="2408238"/>
          <p14:tracePt t="19739" x="8839200" y="2378075"/>
          <p14:tracePt t="19753" x="8839200" y="2362200"/>
          <p14:tracePt t="19776" x="8839200" y="2308225"/>
          <p14:tracePt t="19791" x="8839200" y="2278063"/>
          <p14:tracePt t="19806" x="8839200" y="2255838"/>
          <p14:tracePt t="19821" x="8839200" y="2225675"/>
          <p14:tracePt t="19837" x="8839200" y="2209800"/>
          <p14:tracePt t="19852" x="8839200" y="2193925"/>
          <p14:tracePt t="19875" x="8839200" y="2179638"/>
          <p14:tracePt t="19893" x="8839200" y="2171700"/>
          <p14:tracePt t="19907" x="8839200" y="2163763"/>
          <p14:tracePt t="19923" x="8839200" y="2155825"/>
          <p14:tracePt t="19940" x="8839200" y="2149475"/>
          <p14:tracePt t="19975" x="8839200" y="2141538"/>
          <p14:tracePt t="63144" x="8839200" y="2155825"/>
          <p14:tracePt t="63151" x="8839200" y="2179638"/>
          <p14:tracePt t="63160" x="8839200" y="2209800"/>
          <p14:tracePt t="63169" x="8839200" y="2232025"/>
          <p14:tracePt t="63185" x="8839200" y="2324100"/>
          <p14:tracePt t="63206" x="8847138" y="2408238"/>
          <p14:tracePt t="63223" x="8861425" y="2492375"/>
          <p14:tracePt t="63239" x="8877300" y="2568575"/>
          <p14:tracePt t="63254" x="8877300" y="2689225"/>
          <p14:tracePt t="63269" x="8877300" y="2751138"/>
          <p14:tracePt t="63284" x="8877300" y="2849563"/>
          <p14:tracePt t="63305" x="8816975" y="2987675"/>
          <p14:tracePt t="63321" x="8785225" y="3032125"/>
          <p14:tracePt t="63337" x="8656638" y="3184525"/>
          <p14:tracePt t="63353" x="8556625" y="3322638"/>
          <p14:tracePt t="63370" x="8442325" y="3467100"/>
          <p14:tracePt t="63385" x="8275638" y="3641725"/>
          <p14:tracePt t="63407" x="8115300" y="3848100"/>
          <p14:tracePt t="63422" x="7902575" y="4092575"/>
          <p14:tracePt t="63437" x="7673975" y="4343400"/>
          <p14:tracePt t="63454" x="7513638" y="4487863"/>
          <p14:tracePt t="63469" x="7208838" y="4732338"/>
          <p14:tracePt t="63484" x="7002463" y="4854575"/>
          <p14:tracePt t="63506" x="6659563" y="5006975"/>
          <p14:tracePt t="63521" x="6400800" y="5105400"/>
          <p14:tracePt t="63538" x="6264275" y="5173663"/>
          <p14:tracePt t="63554" x="5829300" y="5394325"/>
          <p14:tracePt t="63570" x="5303838" y="5692775"/>
          <p14:tracePt t="63585" x="4860925" y="5913438"/>
          <p14:tracePt t="63606" x="4373563" y="6126163"/>
          <p14:tracePt t="63623" x="3916363" y="6248400"/>
          <p14:tracePt t="63637" x="3497263" y="6324600"/>
          <p14:tracePt t="63653" x="3238500" y="6346825"/>
          <p14:tracePt t="63670" x="2949575" y="6370638"/>
          <p14:tracePt t="63705" x="2560638" y="6378575"/>
          <p14:tracePt t="63737" x="2422525" y="6362700"/>
          <p14:tracePt t="63754" x="2400300" y="6354763"/>
          <p14:tracePt t="63770" x="2392363" y="6346825"/>
          <p14:tracePt t="64050" x="2362200" y="6346825"/>
          <p14:tracePt t="64057" x="2301875" y="6346825"/>
          <p14:tracePt t="64070" x="2232025" y="6346825"/>
          <p14:tracePt t="64106" x="1790700" y="6278563"/>
          <p14:tracePt t="64138" x="1463675" y="6134100"/>
          <p14:tracePt t="64155" x="1333500" y="6057900"/>
          <p14:tracePt t="64172" x="1196975" y="5959475"/>
          <p14:tracePt t="64186" x="1150938" y="5889625"/>
          <p14:tracePt t="64207" x="982663" y="5707063"/>
          <p14:tracePt t="64223" x="898525" y="5592763"/>
          <p14:tracePt t="64238" x="815975" y="5502275"/>
          <p14:tracePt t="64254" x="762000" y="5440363"/>
          <p14:tracePt t="64270" x="685800" y="5341938"/>
          <p14:tracePt t="64286" x="617538" y="5280025"/>
          <p14:tracePt t="64307" x="517525" y="5173663"/>
          <p14:tracePt t="64323" x="449263" y="5097463"/>
          <p14:tracePt t="64338" x="403225" y="5059363"/>
          <p14:tracePt t="64354" x="388938" y="5029200"/>
          <p14:tracePt t="64371" x="350838" y="4991100"/>
          <p14:tracePt t="64386" x="327025" y="4960938"/>
          <p14:tracePt t="64407" x="304800" y="4922838"/>
          <p14:tracePt t="64423" x="296863" y="4899025"/>
          <p14:tracePt t="64438" x="282575" y="4884738"/>
          <p14:tracePt t="64455" x="282575" y="4868863"/>
          <p14:tracePt t="64472" x="282575" y="4860925"/>
          <p14:tracePt t="65848" x="282575" y="4868863"/>
          <p14:tracePt t="65856" x="282575" y="4876800"/>
          <p14:tracePt t="65863" x="282575" y="4892675"/>
          <p14:tracePt t="65873" x="282575" y="4899025"/>
          <p14:tracePt t="65889" x="282575" y="4914900"/>
          <p14:tracePt t="65908" x="282575" y="4922838"/>
          <p14:tracePt t="65924" x="282575" y="4930775"/>
          <p14:tracePt t="65939" x="282575" y="4937125"/>
          <p14:tracePt t="65955" x="282575" y="4945063"/>
          <p14:tracePt t="65971" x="282575" y="4953000"/>
          <p14:tracePt t="65987" x="282575" y="4960938"/>
          <p14:tracePt t="66009" x="282575" y="4975225"/>
          <p14:tracePt t="66024" x="282575" y="4991100"/>
          <p14:tracePt t="66041" x="282575" y="4999038"/>
          <p14:tracePt t="66056" x="282575" y="5013325"/>
          <p14:tracePt t="66072" x="288925" y="5021263"/>
          <p14:tracePt t="66088" x="296863" y="5021263"/>
          <p14:tracePt t="70932" x="312738" y="5021263"/>
          <p14:tracePt t="70939" x="334963" y="5021263"/>
          <p14:tracePt t="70948" x="388938" y="5021263"/>
          <p14:tracePt t="70973" x="479425" y="5021263"/>
          <p14:tracePt t="70989" x="549275" y="5029200"/>
          <p14:tracePt t="71012" x="631825" y="5051425"/>
          <p14:tracePt t="71043" x="701675" y="5059363"/>
          <p14:tracePt t="71045" x="723900" y="5067300"/>
          <p14:tracePt t="71060" x="746125" y="5067300"/>
          <p14:tracePt t="71074" x="792163" y="5083175"/>
          <p14:tracePt t="71091" x="854075" y="5089525"/>
          <p14:tracePt t="71092" x="884238" y="5089525"/>
          <p14:tracePt t="71113" x="936625" y="5105400"/>
          <p14:tracePt t="71128" x="990600" y="5113338"/>
          <p14:tracePt t="71143" x="1020763" y="5127625"/>
          <p14:tracePt t="71159" x="1050925" y="5135563"/>
          <p14:tracePt t="71174" x="1066800" y="5143500"/>
          <p14:tracePt t="71190" x="1089025" y="5151438"/>
          <p14:tracePt t="71212" x="1135063" y="5165725"/>
          <p14:tracePt t="71229" x="1165225" y="5189538"/>
          <p14:tracePt t="71244" x="1203325" y="5219700"/>
          <p14:tracePt t="71260" x="1235075" y="5241925"/>
          <p14:tracePt t="71276" x="1273175" y="5265738"/>
          <p14:tracePt t="71291" x="1287463" y="5287963"/>
          <p14:tracePt t="71312" x="1325563" y="5318125"/>
          <p14:tracePt t="71328" x="1363663" y="5349875"/>
          <p14:tracePt t="71343" x="1393825" y="5364163"/>
          <p14:tracePt t="71359" x="1431925" y="5387975"/>
          <p14:tracePt t="71375" x="1463675" y="5410200"/>
          <p14:tracePt t="71390" x="1501775" y="5440363"/>
          <p14:tracePt t="71412" x="1531938" y="5464175"/>
          <p14:tracePt t="71429" x="1562100" y="5486400"/>
          <p14:tracePt t="71444" x="1577975" y="5502275"/>
          <p14:tracePt t="71461" x="1584325" y="5516563"/>
          <p14:tracePt t="71475" x="1592263" y="5516563"/>
          <p14:tracePt t="71491" x="1600200" y="5524500"/>
          <p14:tracePt t="71513" x="1608138" y="5524500"/>
          <p14:tracePt t="71528" x="1616075" y="5532438"/>
          <p14:tracePt t="71544" x="1622425" y="5540375"/>
          <p14:tracePt t="71559" x="1630363" y="5546725"/>
          <p14:tracePt t="71575" x="1638300" y="5546725"/>
          <p14:tracePt t="71592" x="1646238" y="5546725"/>
          <p14:tracePt t="72590" x="1660525" y="5546725"/>
          <p14:tracePt t="72598" x="1676400" y="5546725"/>
          <p14:tracePt t="72614" x="1730375" y="5546725"/>
          <p14:tracePt t="72631" x="1798638" y="5546725"/>
          <p14:tracePt t="72646" x="1866900" y="5524500"/>
          <p14:tracePt t="72662" x="1912938" y="5524500"/>
          <p14:tracePt t="72692" x="2103438" y="5486400"/>
          <p14:tracePt t="72695" x="2125663" y="5478463"/>
          <p14:tracePt t="72714" x="2232025" y="5456238"/>
          <p14:tracePt t="72744" x="2438400" y="5410200"/>
          <p14:tracePt t="72762" x="2514600" y="5387975"/>
          <p14:tracePt t="72777" x="2620963" y="5364163"/>
          <p14:tracePt t="72792" x="2682875" y="5356225"/>
          <p14:tracePt t="72815" x="2849563" y="5341938"/>
          <p14:tracePt t="72831" x="2949575" y="5341938"/>
          <p14:tracePt t="72846" x="3032125" y="5341938"/>
          <p14:tracePt t="72862" x="3108325" y="5341938"/>
          <p14:tracePt t="72878" x="3146425" y="5341938"/>
          <p14:tracePt t="72893" x="3222625" y="5341938"/>
          <p14:tracePt t="72914" x="3306763" y="5334000"/>
          <p14:tracePt t="72930" x="3360738" y="5326063"/>
          <p14:tracePt t="72945" x="3406775" y="5326063"/>
          <p14:tracePt t="72962" x="3444875" y="5326063"/>
          <p14:tracePt t="72976" x="3489325" y="5326063"/>
          <p14:tracePt t="72992" x="3527425" y="5326063"/>
          <p14:tracePt t="73015" x="3589338" y="5326063"/>
          <p14:tracePt t="73032" x="3635375" y="5326063"/>
          <p14:tracePt t="73061" x="3725863" y="5326063"/>
          <p14:tracePt t="73064" x="3756025" y="5326063"/>
          <p14:tracePt t="73093" x="3848100" y="5326063"/>
          <p14:tracePt t="73095" x="3886200" y="5326063"/>
          <p14:tracePt t="73114" x="3954463" y="5326063"/>
          <p14:tracePt t="73144" x="4046538" y="5326063"/>
          <p14:tracePt t="73153" x="4068763" y="5326063"/>
          <p14:tracePt t="73161" x="4084638" y="5326063"/>
          <p14:tracePt t="73176" x="4122738" y="5326063"/>
          <p14:tracePt t="73192" x="4160838" y="5326063"/>
          <p14:tracePt t="73214" x="4191000" y="5326063"/>
          <p14:tracePt t="73232" x="4229100" y="5326063"/>
          <p14:tracePt t="73260" x="4251325" y="5326063"/>
          <p14:tracePt t="73264" x="4259263" y="5326063"/>
          <p14:tracePt t="73292" x="4275138" y="5326063"/>
          <p14:tracePt t="73295" x="4283075" y="5334000"/>
          <p14:tracePt t="73314" x="4313238" y="5334000"/>
          <p14:tracePt t="73345" x="4389438" y="5349875"/>
          <p14:tracePt t="73361" x="4435475" y="5349875"/>
          <p14:tracePt t="73376" x="4487863" y="5356225"/>
          <p14:tracePt t="73392" x="4533900" y="5364163"/>
          <p14:tracePt t="73415" x="4572000" y="5364163"/>
          <p14:tracePt t="73432" x="4610100" y="5372100"/>
          <p14:tracePt t="73461" x="4640263" y="5380038"/>
          <p14:tracePt t="73492" x="4664075" y="5380038"/>
          <p14:tracePt t="73496" x="4670425" y="5380038"/>
          <p14:tracePt t="73514" x="4686300" y="5387975"/>
          <p14:tracePt t="73544" x="4724400" y="5394325"/>
          <p14:tracePt t="73561" x="4740275" y="5410200"/>
          <p14:tracePt t="73577" x="4746625" y="5410200"/>
          <p14:tracePt t="74060" x="4754563" y="5410200"/>
          <p14:tracePt t="74068" x="4778375" y="5410200"/>
          <p14:tracePt t="74077" x="4800600" y="5410200"/>
          <p14:tracePt t="74093" x="4884738" y="5410200"/>
          <p14:tracePt t="74115" x="4945063" y="5410200"/>
          <p14:tracePt t="74131" x="5045075" y="5410200"/>
          <p14:tracePt t="74146" x="5151438" y="5410200"/>
          <p14:tracePt t="74163" x="5227638" y="5410200"/>
          <p14:tracePt t="74177" x="5334000" y="5410200"/>
          <p14:tracePt t="74193" x="5432425" y="5410200"/>
          <p14:tracePt t="74215" x="5562600" y="5410200"/>
          <p14:tracePt t="74230" x="5661025" y="5410200"/>
          <p14:tracePt t="74246" x="5783263" y="5410200"/>
          <p14:tracePt t="74262" x="5883275" y="5410200"/>
          <p14:tracePt t="74278" x="5965825" y="5410200"/>
          <p14:tracePt t="74293" x="6073775" y="5410200"/>
          <p14:tracePt t="74316" x="6172200" y="5410200"/>
          <p14:tracePt t="74331" x="6256338" y="5410200"/>
          <p14:tracePt t="74347" x="6378575" y="5410200"/>
          <p14:tracePt t="74362" x="6499225" y="5410200"/>
          <p14:tracePt t="74377" x="6637338" y="5410200"/>
          <p14:tracePt t="74393" x="6727825" y="5410200"/>
          <p14:tracePt t="74414" x="6842125" y="5410200"/>
          <p14:tracePt t="74430" x="6888163" y="5410200"/>
          <p14:tracePt t="74446" x="6918325" y="5410200"/>
          <p14:tracePt t="74462" x="6934200" y="5410200"/>
          <p14:tracePt t="74477" x="6956425" y="5410200"/>
          <p14:tracePt t="74514" x="7002463" y="5410200"/>
          <p14:tracePt t="74518" x="7002463" y="5418138"/>
          <p14:tracePt t="74546" x="7026275" y="5418138"/>
          <p14:tracePt t="74613" x="7032625" y="5418138"/>
          <p14:tracePt t="74741" x="7032625" y="5426075"/>
          <p14:tracePt t="74766" x="7026275" y="5426075"/>
          <p14:tracePt t="74782" x="7018338" y="5426075"/>
          <p14:tracePt t="74794" x="7010400" y="5426075"/>
          <p14:tracePt t="74816" x="6994525" y="5426075"/>
          <p14:tracePt t="74846" x="6980238" y="5426075"/>
          <p14:tracePt t="74877" x="6972300" y="5426075"/>
          <p14:tracePt t="74885" x="6964363" y="5432425"/>
          <p14:tracePt t="74904" x="6950075" y="5440363"/>
          <p14:tracePt t="74916" x="6942138" y="5440363"/>
          <p14:tracePt t="74932" x="6926263" y="5448300"/>
          <p14:tracePt t="74948" x="6911975" y="5448300"/>
          <p14:tracePt t="74978" x="6888163" y="5448300"/>
          <p14:tracePt t="74981" x="6880225" y="5448300"/>
          <p14:tracePt t="75016" x="6873875" y="5448300"/>
          <p14:tracePt t="75046" x="6865938" y="5448300"/>
          <p14:tracePt t="77426" x="6880225" y="5448300"/>
          <p14:tracePt t="77436" x="6896100" y="5448300"/>
          <p14:tracePt t="77450" x="6926263" y="5432425"/>
          <p14:tracePt t="77466" x="7010400" y="5394325"/>
          <p14:tracePt t="77482" x="7094538" y="5364163"/>
          <p14:tracePt t="77497" x="7170738" y="5334000"/>
          <p14:tracePt t="77518" x="7246938" y="5295900"/>
          <p14:tracePt t="77533" x="7315200" y="5249863"/>
          <p14:tracePt t="77550" x="7391400" y="5197475"/>
          <p14:tracePt t="77565" x="7475538" y="5135563"/>
          <p14:tracePt t="77581" x="7566025" y="5075238"/>
          <p14:tracePt t="77596" x="7658100" y="5006975"/>
          <p14:tracePt t="77618" x="7764463" y="4922838"/>
          <p14:tracePt t="77634" x="7962900" y="4808538"/>
          <p14:tracePt t="77650" x="8093075" y="4724400"/>
          <p14:tracePt t="77666" x="8145463" y="4670425"/>
          <p14:tracePt t="77683" x="8289925" y="4549775"/>
          <p14:tracePt t="77698" x="8351838" y="4487863"/>
          <p14:tracePt t="77717" x="8428038" y="4397375"/>
          <p14:tracePt t="77733" x="8466138" y="4359275"/>
          <p14:tracePt t="77749" x="8512175" y="4313238"/>
          <p14:tracePt t="77765" x="8542338" y="4267200"/>
          <p14:tracePt t="77781" x="8564563" y="4237038"/>
          <p14:tracePt t="77796" x="8588375" y="4198938"/>
          <p14:tracePt t="77819" x="8610600" y="4144963"/>
          <p14:tracePt t="77834" x="8618538" y="4114800"/>
          <p14:tracePt t="77851" x="8632825" y="4084638"/>
          <p14:tracePt t="77866" x="8640763" y="4016375"/>
          <p14:tracePt t="77883" x="8648700" y="3932238"/>
          <p14:tracePt t="77898" x="8656638" y="3870325"/>
          <p14:tracePt t="77919" x="8664575" y="3665538"/>
          <p14:tracePt t="77934" x="8664575" y="3535363"/>
          <p14:tracePt t="77950" x="8664575" y="3451225"/>
          <p14:tracePt t="77965" x="8664575" y="3382963"/>
          <p14:tracePt t="77981" x="8664575" y="3330575"/>
          <p14:tracePt t="77996" x="8664575" y="3292475"/>
          <p14:tracePt t="78020" x="8640763" y="3216275"/>
          <p14:tracePt t="78035" x="8594725" y="3146425"/>
          <p14:tracePt t="78051" x="8542338" y="3063875"/>
          <p14:tracePt t="78067" x="8480425" y="2971800"/>
          <p14:tracePt t="78083" x="8420100" y="2879725"/>
          <p14:tracePt t="78119" x="8328025" y="2765425"/>
          <p14:tracePt t="78122" x="8297863" y="2735263"/>
          <p14:tracePt t="78149" x="8221663" y="2651125"/>
          <p14:tracePt t="78166" x="8183563" y="2613025"/>
          <p14:tracePt t="78182" x="8137525" y="2544763"/>
          <p14:tracePt t="78197" x="8085138" y="2484438"/>
          <p14:tracePt t="78220" x="8031163" y="2416175"/>
          <p14:tracePt t="78235" x="7978775" y="2354263"/>
          <p14:tracePt t="78252" x="7908925" y="2301875"/>
          <p14:tracePt t="78282" x="7818438" y="2225675"/>
          <p14:tracePt t="78284" x="7788275" y="2201863"/>
          <p14:tracePt t="78318" x="7620000" y="2073275"/>
          <p14:tracePt t="78323" x="7573963" y="2035175"/>
          <p14:tracePt t="78350" x="7445375" y="1920875"/>
          <p14:tracePt t="78366" x="7391400" y="1874838"/>
          <p14:tracePt t="78382" x="7323138" y="1820863"/>
          <p14:tracePt t="78397" x="7285038" y="1798638"/>
          <p14:tracePt t="78421" x="7239000" y="1768475"/>
          <p14:tracePt t="78436" x="7208838" y="1752600"/>
          <p14:tracePt t="78452" x="7185025" y="1736725"/>
          <p14:tracePt t="78467" x="7154863" y="1730375"/>
          <p14:tracePt t="78483" x="7116763" y="1714500"/>
          <p14:tracePt t="78500" x="7078663" y="1706563"/>
          <p14:tracePt t="78521" x="7032625" y="1692275"/>
          <p14:tracePt t="78536" x="6988175" y="1684338"/>
          <p14:tracePt t="78551" x="6950075" y="1668463"/>
          <p14:tracePt t="78566" x="6918325" y="1668463"/>
          <p14:tracePt t="78582" x="6904038" y="1660525"/>
          <p14:tracePt t="78598" x="6896100" y="1660525"/>
          <p14:tracePt t="79040" x="6896100" y="1668463"/>
          <p14:tracePt t="79048" x="6896100" y="1684338"/>
          <p14:tracePt t="79057" x="6896100" y="1692275"/>
          <p14:tracePt t="79067" x="6896100" y="1706563"/>
          <p14:tracePt t="79083" x="6896100" y="1730375"/>
          <p14:tracePt t="79098" x="6896100" y="1736725"/>
          <p14:tracePt t="79121" x="6896100" y="1752600"/>
          <p14:tracePt t="82091" x="6918325" y="1752600"/>
          <p14:tracePt t="82099" x="6942138" y="1752600"/>
          <p14:tracePt t="82107" x="6956425" y="1752600"/>
          <p14:tracePt t="82123" x="6988175" y="1752600"/>
          <p14:tracePt t="82155" x="7056438" y="1752600"/>
          <p14:tracePt t="82172" x="7094538" y="1752600"/>
          <p14:tracePt t="82187" x="7116763" y="1752600"/>
          <p14:tracePt t="82204" x="7192963" y="1760538"/>
          <p14:tracePt t="82223" x="7285038" y="1774825"/>
          <p14:tracePt t="82239" x="7369175" y="1782763"/>
          <p14:tracePt t="82255" x="7451725" y="1790700"/>
          <p14:tracePt t="82270" x="7535863" y="1806575"/>
          <p14:tracePt t="82285" x="7612063" y="1812925"/>
          <p14:tracePt t="82301" x="7726363" y="1820863"/>
          <p14:tracePt t="82324" x="7908925" y="1836738"/>
          <p14:tracePt t="82340" x="8031163" y="1851025"/>
          <p14:tracePt t="82356" x="8077200" y="1858963"/>
          <p14:tracePt t="82372" x="8145463" y="1882775"/>
          <p14:tracePt t="82388" x="8213725" y="1905000"/>
          <p14:tracePt t="82404" x="8297863" y="1965325"/>
          <p14:tracePt t="82423" x="8374063" y="2011363"/>
          <p14:tracePt t="82439" x="8435975" y="2065338"/>
          <p14:tracePt t="82455" x="8512175" y="2133600"/>
          <p14:tracePt t="82470" x="8594725" y="2239963"/>
          <p14:tracePt t="82485" x="8732838" y="2408238"/>
          <p14:tracePt t="82501" x="8855075" y="2574925"/>
          <p14:tracePt t="82524" x="9029700" y="281940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Take Home Points</a:t>
            </a:r>
            <a: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  <a:t/>
            </a:r>
            <a:br>
              <a:rPr lang="en-US" b="1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ＭＳ Ｐゴシック" charset="0"/>
                <a:cs typeface="ＭＳ Ｐゴシック" charset="0"/>
              </a:rPr>
              <a:t>Know These Important Concepts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7704"/>
            <a:ext cx="7772400" cy="4965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unsaturated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 and all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sinking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10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8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Dew Point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changes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rate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Saturation occurs with sufficient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lifting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Rising </a:t>
            </a:r>
            <a:r>
              <a:rPr lang="en-US" sz="20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saturated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air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Temperature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Dew Point decrease at 						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Adiabatic Rate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6</a:t>
            </a:r>
            <a:r>
              <a:rPr lang="en-US" sz="2000" b="1" baseline="4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C/km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Moist Rate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u="sng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always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latin typeface="Arial"/>
                <a:ea typeface="ＭＳ Ｐゴシック" charset="0"/>
                <a:cs typeface="Arial"/>
              </a:rPr>
              <a:t>less than the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000" b="1" dirty="0" smtClean="0">
                <a:solidFill>
                  <a:srgbClr val="C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Dry Rate</a:t>
            </a:r>
            <a:endParaRPr lang="en-US" sz="2000" b="1" dirty="0">
              <a:solidFill>
                <a:srgbClr val="C9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Latent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h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eating </a:t>
            </a:r>
            <a:r>
              <a:rPr lang="en-US" sz="2000" b="1" dirty="0">
                <a:latin typeface="Arial"/>
                <a:ea typeface="ＭＳ Ｐゴシック" charset="0"/>
                <a:cs typeface="Arial"/>
              </a:rPr>
              <a:t>m</a:t>
            </a:r>
            <a:r>
              <a:rPr lang="en-US" sz="2000" b="1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itigates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diabatic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ooling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05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111"/>
    </mc:Choice>
    <mc:Fallback>
      <p:transition spd="slow" advTm="8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857" x="9090025" y="4473575"/>
          <p14:tracePt t="39873" x="9037638" y="4457700"/>
          <p14:tracePt t="39875" x="9021763" y="4441825"/>
          <p14:tracePt t="39911" x="8855075" y="4403725"/>
          <p14:tracePt t="39922" x="8488363" y="4335463"/>
          <p14:tracePt t="39931" x="8450263" y="4327525"/>
          <p14:tracePt t="40188" x="8435975" y="4327525"/>
          <p14:tracePt t="40192" x="8397875" y="4321175"/>
          <p14:tracePt t="40204" x="8351838" y="4305300"/>
          <p14:tracePt t="40221" x="8245475" y="4283075"/>
          <p14:tracePt t="40236" x="8145463" y="4267200"/>
          <p14:tracePt t="40258" x="7894638" y="4251325"/>
          <p14:tracePt t="40274" x="7718425" y="4244975"/>
          <p14:tracePt t="40288" x="7620000" y="4229100"/>
          <p14:tracePt t="40305" x="7429500" y="4213225"/>
          <p14:tracePt t="40322" x="7132638" y="4183063"/>
          <p14:tracePt t="40336" x="7032625" y="4168775"/>
          <p14:tracePt t="40357" x="6727825" y="4098925"/>
          <p14:tracePt t="40373" x="6523038" y="4046538"/>
          <p14:tracePt t="40388" x="6324600" y="3984625"/>
          <p14:tracePt t="40404" x="6156325" y="3916363"/>
          <p14:tracePt t="40420" x="6003925" y="3840163"/>
          <p14:tracePt t="40435" x="5875338" y="3779838"/>
          <p14:tracePt t="40458" x="5753100" y="3673475"/>
          <p14:tracePt t="40474" x="5668963" y="3597275"/>
          <p14:tracePt t="40489" x="5546725" y="3535363"/>
          <p14:tracePt t="40505" x="5486400" y="3497263"/>
          <p14:tracePt t="40521" x="5257800" y="3390900"/>
          <p14:tracePt t="40536" x="5189538" y="3360738"/>
          <p14:tracePt t="40557" x="5083175" y="3284538"/>
          <p14:tracePt t="40572" x="5037138" y="3230563"/>
          <p14:tracePt t="40588" x="5006975" y="3192463"/>
          <p14:tracePt t="40603" x="4999038" y="3162300"/>
          <p14:tracePt t="40621" x="4991100" y="3140075"/>
          <p14:tracePt t="40635" x="4983163" y="3108325"/>
          <p14:tracePt t="40658" x="4968875" y="3063875"/>
          <p14:tracePt t="40674" x="4968875" y="3025775"/>
          <p14:tracePt t="40690" x="4960938" y="2987675"/>
          <p14:tracePt t="40706" x="4960938" y="2955925"/>
          <p14:tracePt t="40721" x="4960938" y="2949575"/>
          <p14:tracePt t="40737" x="4960938" y="2941638"/>
          <p14:tracePt t="40758" x="4960938" y="2933700"/>
          <p14:tracePt t="40787" x="4968875" y="2933700"/>
          <p14:tracePt t="40795" x="4975225" y="2933700"/>
          <p14:tracePt t="40804" x="4983163" y="2933700"/>
          <p14:tracePt t="40821" x="5013325" y="2933700"/>
          <p14:tracePt t="40858" x="5135563" y="2949575"/>
          <p14:tracePt t="40889" x="5197475" y="2979738"/>
          <p14:tracePt t="40892" x="5227638" y="2994025"/>
          <p14:tracePt t="40899" x="5249863" y="3001963"/>
          <p14:tracePt t="40906" x="5265738" y="3017838"/>
          <p14:tracePt t="40922" x="5295900" y="3032125"/>
          <p14:tracePt t="40938" x="5311775" y="3040063"/>
          <p14:tracePt t="40958" x="5341938" y="3055938"/>
          <p14:tracePt t="40974" x="5349875" y="3063875"/>
          <p14:tracePt t="40990" x="5364163" y="3070225"/>
          <p14:tracePt t="41004" x="5372100" y="3078163"/>
          <p14:tracePt t="41021" x="5387975" y="3101975"/>
          <p14:tracePt t="41036" x="5402263" y="3116263"/>
          <p14:tracePt t="41059" x="5432425" y="3162300"/>
          <p14:tracePt t="41074" x="5456238" y="3178175"/>
          <p14:tracePt t="41091" x="5464175" y="3200400"/>
          <p14:tracePt t="41106" x="5470525" y="3208338"/>
          <p14:tracePt t="41122" x="5478463" y="3216275"/>
          <p14:tracePt t="41139" x="5486400" y="3230563"/>
          <p14:tracePt t="41159" x="5502275" y="3238500"/>
          <p14:tracePt t="41174" x="5524500" y="3254375"/>
          <p14:tracePt t="41190" x="5540375" y="3260725"/>
          <p14:tracePt t="41205" x="5546725" y="3268663"/>
          <p14:tracePt t="41221" x="5554663" y="3276600"/>
          <p14:tracePt t="41237" x="5562600" y="3276600"/>
          <p14:tracePt t="41259" x="5578475" y="3284538"/>
          <p14:tracePt t="41275" x="5584825" y="3292475"/>
          <p14:tracePt t="41291" x="5592763" y="3298825"/>
          <p14:tracePt t="41321" x="5608638" y="3314700"/>
          <p14:tracePt t="41324" x="5616575" y="3322638"/>
          <p14:tracePt t="41358" x="5661025" y="3368675"/>
          <p14:tracePt t="41362" x="5676900" y="3382963"/>
          <p14:tracePt t="41391" x="5722938" y="3406775"/>
          <p14:tracePt t="41394" x="5737225" y="3421063"/>
          <p14:tracePt t="41405" x="5745163" y="3421063"/>
          <p14:tracePt t="41421" x="5768975" y="3436938"/>
          <p14:tracePt t="41437" x="5783263" y="3436938"/>
          <p14:tracePt t="41460" x="5821363" y="3459163"/>
          <p14:tracePt t="41475" x="5845175" y="3467100"/>
          <p14:tracePt t="41491" x="5859463" y="3475038"/>
          <p14:tracePt t="41507" x="5875338" y="3482975"/>
          <p14:tracePt t="41539" x="5889625" y="3482975"/>
          <p14:tracePt t="41559" x="5897563" y="3482975"/>
          <p14:tracePt t="41574" x="5905500" y="3482975"/>
          <p14:tracePt t="41605" x="5913438" y="3482975"/>
          <p14:tracePt t="41622" x="5927725" y="3489325"/>
          <p14:tracePt t="41637" x="5943600" y="3497263"/>
          <p14:tracePt t="41659" x="5965825" y="3505200"/>
          <p14:tracePt t="41675" x="5973763" y="3505200"/>
          <p14:tracePt t="41691" x="5997575" y="3505200"/>
          <p14:tracePt t="41722" x="6011863" y="3505200"/>
          <p14:tracePt t="41738" x="6019800" y="3505200"/>
          <p14:tracePt t="41760" x="6042025" y="3497263"/>
          <p14:tracePt t="41774" x="6049963" y="3497263"/>
          <p14:tracePt t="41791" x="6065838" y="3489325"/>
          <p14:tracePt t="41875" x="6065838" y="3482975"/>
          <p14:tracePt t="41892" x="6065838" y="3475038"/>
          <p14:tracePt t="41908" x="6065838" y="3459163"/>
          <p14:tracePt t="41923" x="6065838" y="3451225"/>
          <p14:tracePt t="41940" x="6065838" y="3444875"/>
          <p14:tracePt t="42501" x="6065838" y="3436938"/>
          <p14:tracePt t="42533" x="6065838" y="3429000"/>
          <p14:tracePt t="42549" x="6073775" y="3429000"/>
          <p14:tracePt t="42565" x="6073775" y="3421063"/>
          <p14:tracePt t="42998" x="6073775" y="3406775"/>
          <p14:tracePt t="43510" x="6073775" y="3398838"/>
          <p14:tracePt t="43606" x="6073775" y="3390900"/>
          <p14:tracePt t="43646" x="6073775" y="3382963"/>
          <p14:tracePt t="43662" x="6073775" y="3375025"/>
          <p14:tracePt t="43718" x="6073775" y="3368675"/>
          <p14:tracePt t="43742" x="6073775" y="3360738"/>
          <p14:tracePt t="43758" x="6073775" y="3352800"/>
          <p14:tracePt t="43766" x="6073775" y="3344863"/>
          <p14:tracePt t="43782" x="6073775" y="3336925"/>
          <p14:tracePt t="43791" x="6065838" y="3336925"/>
          <p14:tracePt t="43815" x="6065838" y="3330575"/>
          <p14:tracePt t="43823" x="6057900" y="3330575"/>
          <p14:tracePt t="46062" x="6057900" y="3344863"/>
          <p14:tracePt t="46070" x="6042025" y="3360738"/>
          <p14:tracePt t="46094" x="6019800" y="3413125"/>
          <p14:tracePt t="46111" x="5997575" y="3444875"/>
          <p14:tracePt t="46126" x="5973763" y="3475038"/>
          <p14:tracePt t="46142" x="5943600" y="3505200"/>
          <p14:tracePt t="46162" x="5913438" y="3535363"/>
          <p14:tracePt t="46178" x="5883275" y="3573463"/>
          <p14:tracePt t="46194" x="5859463" y="3603625"/>
          <p14:tracePt t="46210" x="5813425" y="3649663"/>
          <p14:tracePt t="46225" x="5783263" y="3679825"/>
          <p14:tracePt t="46241" x="5753100" y="3717925"/>
          <p14:tracePt t="46263" x="5699125" y="3779838"/>
          <p14:tracePt t="46279" x="5668963" y="3802063"/>
          <p14:tracePt t="46294" x="5638800" y="3840163"/>
          <p14:tracePt t="46311" x="5608638" y="3870325"/>
          <p14:tracePt t="46326" x="5570538" y="3886200"/>
          <p14:tracePt t="46342" x="5524500" y="3908425"/>
          <p14:tracePt t="46363" x="5432425" y="3932238"/>
          <p14:tracePt t="46378" x="5380038" y="3946525"/>
          <p14:tracePt t="46394" x="5295900" y="3970338"/>
          <p14:tracePt t="46409" x="5181600" y="4000500"/>
          <p14:tracePt t="46425" x="5127625" y="4022725"/>
          <p14:tracePt t="46441" x="5059363" y="4046538"/>
          <p14:tracePt t="46463" x="4930775" y="4084638"/>
          <p14:tracePt t="46479" x="4830763" y="4106863"/>
          <p14:tracePt t="46495" x="4732338" y="4130675"/>
          <p14:tracePt t="46511" x="4640263" y="4152900"/>
          <p14:tracePt t="46525" x="4594225" y="4160838"/>
          <p14:tracePt t="46542" x="4511675" y="4183063"/>
          <p14:tracePt t="46562" x="4343400" y="4221163"/>
          <p14:tracePt t="46578" x="4283075" y="4244975"/>
          <p14:tracePt t="46594" x="4221163" y="4259263"/>
          <p14:tracePt t="46610" x="4175125" y="4283075"/>
          <p14:tracePt t="46625" x="4122738" y="4305300"/>
          <p14:tracePt t="46641" x="4076700" y="4313238"/>
          <p14:tracePt t="46663" x="4008438" y="4335463"/>
          <p14:tracePt t="46680" x="3946525" y="4351338"/>
          <p14:tracePt t="46695" x="3902075" y="4365625"/>
          <p14:tracePt t="46711" x="3856038" y="4365625"/>
          <p14:tracePt t="46726" x="3840163" y="4365625"/>
          <p14:tracePt t="46762" x="3779838" y="4365625"/>
          <p14:tracePt t="46793" x="3771900" y="4365625"/>
          <p14:tracePt t="46800" x="3763963" y="4365625"/>
          <p14:tracePt t="46816" x="3756025" y="4365625"/>
          <p14:tracePt t="46848" x="3749675" y="4365625"/>
          <p14:tracePt t="48033" x="3749675" y="4359275"/>
          <p14:tracePt t="48042" x="3741738" y="4351338"/>
          <p14:tracePt t="48049" x="3733800" y="4335463"/>
          <p14:tracePt t="48063" x="3733800" y="4327525"/>
          <p14:tracePt t="48079" x="3717925" y="4313238"/>
          <p14:tracePt t="48094" x="3711575" y="4297363"/>
          <p14:tracePt t="48111" x="3695700" y="4289425"/>
          <p14:tracePt t="48142" x="3687763" y="4283075"/>
          <p14:tracePt t="48163" x="3679825" y="4275138"/>
          <p14:tracePt t="48194" x="3665538" y="4267200"/>
          <p14:tracePt t="48211" x="3665538" y="4259263"/>
          <p14:tracePt t="48226" x="3657600" y="4259263"/>
          <p14:tracePt t="48274" x="3657600" y="4251325"/>
          <p14:tracePt t="49704" x="3665538" y="4251325"/>
          <p14:tracePt t="49713" x="3679825" y="4251325"/>
          <p14:tracePt t="49723" x="3695700" y="4251325"/>
          <p14:tracePt t="49729" x="3717925" y="4251325"/>
          <p14:tracePt t="49742" x="3733800" y="4251325"/>
          <p14:tracePt t="49765" x="3771900" y="4259263"/>
          <p14:tracePt t="49781" x="3787775" y="4275138"/>
          <p14:tracePt t="49795" x="3802063" y="4275138"/>
          <p14:tracePt t="49812" x="3817938" y="4289425"/>
          <p14:tracePt t="49827" x="3825875" y="4289425"/>
          <p14:tracePt t="49842" x="3832225" y="4289425"/>
          <p14:tracePt t="49865" x="3848100" y="4289425"/>
          <p14:tracePt t="49881" x="3856038" y="4289425"/>
          <p14:tracePt t="49897" x="3863975" y="4289425"/>
          <p14:tracePt t="49913" x="3878263" y="4289425"/>
          <p14:tracePt t="49929" x="3886200" y="4289425"/>
          <p14:tracePt t="49943" x="3902075" y="4289425"/>
          <p14:tracePt t="49964" x="3946525" y="4297363"/>
          <p14:tracePt t="49980" x="3992563" y="4313238"/>
          <p14:tracePt t="49996" x="4046538" y="4313238"/>
          <p14:tracePt t="50011" x="4098925" y="4321175"/>
          <p14:tracePt t="50027" x="4144963" y="4321175"/>
          <p14:tracePt t="50042" x="4198938" y="4327525"/>
          <p14:tracePt t="50065" x="4251325" y="4335463"/>
          <p14:tracePt t="50081" x="4289425" y="4351338"/>
          <p14:tracePt t="50098" x="4321175" y="4351338"/>
          <p14:tracePt t="50113" x="4359275" y="4359275"/>
          <p14:tracePt t="50129" x="4389438" y="4359275"/>
          <p14:tracePt t="50144" x="4403725" y="4359275"/>
          <p14:tracePt t="50165" x="4441825" y="4359275"/>
          <p14:tracePt t="50181" x="4457700" y="4359275"/>
          <p14:tracePt t="50196" x="4473575" y="4359275"/>
          <p14:tracePt t="50212" x="4487863" y="4359275"/>
          <p14:tracePt t="50228" x="4503738" y="4359275"/>
          <p14:tracePt t="50265" x="4525963" y="4359275"/>
          <p14:tracePt t="50268" x="4541838" y="4359275"/>
          <p14:tracePt t="50296" x="4572000" y="4359275"/>
          <p14:tracePt t="50299" x="4594225" y="4359275"/>
          <p14:tracePt t="50314" x="4618038" y="4359275"/>
          <p14:tracePt t="50328" x="4632325" y="4359275"/>
          <p14:tracePt t="50343" x="4670425" y="4359275"/>
          <p14:tracePt t="50365" x="4732338" y="4359275"/>
          <p14:tracePt t="50381" x="4770438" y="4359275"/>
          <p14:tracePt t="50396" x="4816475" y="4359275"/>
          <p14:tracePt t="50412" x="4868863" y="4359275"/>
          <p14:tracePt t="50427" x="4930775" y="4359275"/>
          <p14:tracePt t="50443" x="4991100" y="4359275"/>
          <p14:tracePt t="50466" x="5075238" y="4359275"/>
          <p14:tracePt t="50482" x="5219700" y="4373563"/>
          <p14:tracePt t="50497" x="5241925" y="4373563"/>
          <p14:tracePt t="50512" x="5334000" y="4389438"/>
          <p14:tracePt t="50528" x="5387975" y="4403725"/>
          <p14:tracePt t="50543" x="5440363" y="4419600"/>
          <p14:tracePt t="50565" x="5486400" y="4441825"/>
          <p14:tracePt t="50581" x="5516563" y="4457700"/>
          <p14:tracePt t="50595" x="5546725" y="4473575"/>
          <p14:tracePt t="50611" x="5578475" y="4487863"/>
          <p14:tracePt t="50627" x="5608638" y="4495800"/>
          <p14:tracePt t="50643" x="5622925" y="4511675"/>
          <p14:tracePt t="50666" x="5646738" y="4518025"/>
          <p14:tracePt t="50696" x="5661025" y="4518025"/>
          <p14:tracePt t="50738" x="5668963" y="4518025"/>
          <p14:tracePt t="50762" x="5676900" y="4518025"/>
          <p14:tracePt t="50787" x="5684838" y="4518025"/>
          <p14:tracePt t="50794" x="5692775" y="4518025"/>
          <p14:tracePt t="50803" x="5692775" y="4525963"/>
          <p14:tracePt t="50811" x="5699125" y="4525963"/>
          <p14:tracePt t="50827" x="5722938" y="4533900"/>
          <p14:tracePt t="50843" x="5753100" y="4541838"/>
          <p14:tracePt t="50866" x="5821363" y="4556125"/>
          <p14:tracePt t="50881" x="5845175" y="4564063"/>
          <p14:tracePt t="50896" x="5883275" y="4579938"/>
          <p14:tracePt t="50913" x="5913438" y="4587875"/>
          <p14:tracePt t="50941" x="5973763" y="4602163"/>
          <p14:tracePt t="50964" x="6027738" y="4610100"/>
          <p14:tracePt t="50995" x="6096000" y="4625975"/>
          <p14:tracePt t="51003" x="6118225" y="4625975"/>
          <p14:tracePt t="51011" x="6126163" y="4632325"/>
          <p14:tracePt t="51027" x="6142038" y="4632325"/>
          <p14:tracePt t="51043" x="6156325" y="4640263"/>
          <p14:tracePt t="51066" x="6172200" y="4640263"/>
          <p14:tracePt t="51081" x="6180138" y="4648200"/>
          <p14:tracePt t="51096" x="6188075" y="4656138"/>
          <p14:tracePt t="51112" x="6194425" y="4670425"/>
          <p14:tracePt t="51127" x="6210300" y="4686300"/>
          <p14:tracePt t="51142" x="6226175" y="4702175"/>
          <p14:tracePt t="51164" x="6240463" y="4724400"/>
          <p14:tracePt t="51180" x="6248400" y="4732338"/>
          <p14:tracePt t="51196" x="6256338" y="4740275"/>
          <p14:tracePt t="51211" x="6256338" y="4746625"/>
          <p14:tracePt t="51227" x="6264275" y="4754563"/>
          <p14:tracePt t="51243" x="6270625" y="4762500"/>
          <p14:tracePt t="51265" x="6270625" y="4770438"/>
          <p14:tracePt t="51281" x="6270625" y="4784725"/>
          <p14:tracePt t="51297" x="6278563" y="4792663"/>
          <p14:tracePt t="51997" x="6278563" y="4808538"/>
          <p14:tracePt t="52004" x="6278563" y="4816475"/>
          <p14:tracePt t="52013" x="6278563" y="4830763"/>
          <p14:tracePt t="52028" x="6248400" y="4868863"/>
          <p14:tracePt t="52044" x="6218238" y="4892675"/>
          <p14:tracePt t="52065" x="6172200" y="4922838"/>
          <p14:tracePt t="52081" x="6118225" y="4953000"/>
          <p14:tracePt t="52096" x="6057900" y="4983163"/>
          <p14:tracePt t="52112" x="6011863" y="5006975"/>
          <p14:tracePt t="52128" x="5965825" y="5029200"/>
          <p14:tracePt t="52143" x="5935663" y="5037138"/>
          <p14:tracePt t="52165" x="5913438" y="5051425"/>
          <p14:tracePt t="52181" x="5897563" y="5059363"/>
          <p14:tracePt t="52213" x="5883275" y="5059363"/>
          <p14:tracePt t="52229" x="5867400" y="5075238"/>
          <p14:tracePt t="52265" x="5845175" y="5083175"/>
          <p14:tracePt t="52281" x="5829300" y="5083175"/>
          <p14:tracePt t="52296" x="5821363" y="5083175"/>
          <p14:tracePt t="52312" x="5813425" y="5083175"/>
          <p14:tracePt t="52389" x="5813425" y="5089525"/>
          <p14:tracePt t="52446" x="5813425" y="5097463"/>
          <p14:tracePt t="52461" x="5813425" y="5105400"/>
          <p14:tracePt t="52477" x="5813425" y="5113338"/>
          <p14:tracePt t="52492" x="5813425" y="5121275"/>
          <p14:tracePt t="52517" x="5813425" y="5127625"/>
          <p14:tracePt t="52525" x="5813425" y="5135563"/>
          <p14:tracePt t="52598" x="5813425" y="5143500"/>
          <p14:tracePt t="52621" x="5813425" y="5151438"/>
          <p14:tracePt t="52638" x="5821363" y="5159375"/>
          <p14:tracePt t="52646" x="5821363" y="5165725"/>
          <p14:tracePt t="52677" x="5821363" y="5173663"/>
          <p14:tracePt t="56868" x="5821363" y="5181600"/>
          <p14:tracePt t="56883" x="5821363" y="5189538"/>
          <p14:tracePt t="56891" x="5821363" y="5197475"/>
          <p14:tracePt t="56908" x="5821363" y="5203825"/>
          <p14:tracePt t="57019" x="5821363" y="5197475"/>
          <p14:tracePt t="57156" x="5829300" y="5197475"/>
          <p14:tracePt t="57163" x="5837238" y="5197475"/>
          <p14:tracePt t="57173" x="5845175" y="5197475"/>
          <p14:tracePt t="57205" x="5875338" y="5197475"/>
          <p14:tracePt t="57221" x="5889625" y="5197475"/>
          <p14:tracePt t="57235" x="5913438" y="5197475"/>
          <p14:tracePt t="57252" x="5943600" y="5197475"/>
          <p14:tracePt t="57272" x="5989638" y="5197475"/>
          <p14:tracePt t="57288" x="6003925" y="5197475"/>
          <p14:tracePt t="57304" x="6035675" y="5197475"/>
          <p14:tracePt t="57320" x="6057900" y="5197475"/>
          <p14:tracePt t="57335" x="6096000" y="5219700"/>
          <p14:tracePt t="57350" x="6118225" y="5235575"/>
          <p14:tracePt t="57372" x="6164263" y="5265738"/>
          <p14:tracePt t="57389" x="6188075" y="5287963"/>
          <p14:tracePt t="57404" x="6194425" y="5295900"/>
          <p14:tracePt t="57421" x="6210300" y="5318125"/>
          <p14:tracePt t="57436" x="6226175" y="5334000"/>
          <p14:tracePt t="57451" x="6232525" y="5349875"/>
          <p14:tracePt t="57472" x="6248400" y="5372100"/>
          <p14:tracePt t="57488" x="6256338" y="5394325"/>
          <p14:tracePt t="57504" x="6270625" y="5426075"/>
          <p14:tracePt t="57520" x="6278563" y="5440363"/>
          <p14:tracePt t="57535" x="6286500" y="5470525"/>
          <p14:tracePt t="57550" x="6302375" y="5486400"/>
          <p14:tracePt t="57573" x="6316663" y="5502275"/>
          <p14:tracePt t="57590" x="6324600" y="5516563"/>
          <p14:tracePt t="57604" x="6332538" y="5524500"/>
          <p14:tracePt t="57621" x="6340475" y="5546725"/>
          <p14:tracePt t="57635" x="6362700" y="5570538"/>
          <p14:tracePt t="57650" x="6370638" y="5592763"/>
          <p14:tracePt t="57672" x="6392863" y="5616575"/>
          <p14:tracePt t="57688" x="6400800" y="5630863"/>
          <p14:tracePt t="57704" x="6400800" y="5638800"/>
          <p14:tracePt t="57720" x="6400800" y="5646738"/>
          <p14:tracePt t="57735" x="6408738" y="5654675"/>
          <p14:tracePt t="57751" x="6408738" y="5661025"/>
          <p14:tracePt t="57772" x="6408738" y="5668963"/>
          <p14:tracePt t="57788" x="6408738" y="5676900"/>
          <p14:tracePt t="62792" x="6408738" y="5668963"/>
          <p14:tracePt t="62799" x="6408738" y="5646738"/>
          <p14:tracePt t="62821" x="6400800" y="5622925"/>
          <p14:tracePt t="62824" x="6400800" y="5616575"/>
          <p14:tracePt t="62851" x="6400800" y="5592763"/>
          <p14:tracePt t="62874" x="6392863" y="5584825"/>
          <p14:tracePt t="63019" x="6392863" y="5578475"/>
          <p14:tracePt t="63024" x="6392863" y="5570538"/>
          <p14:tracePt t="63052" x="6392863" y="5554663"/>
          <p14:tracePt t="63075" x="6392863" y="5546725"/>
          <p14:tracePt t="63105" x="6392863" y="5540375"/>
          <p14:tracePt t="64411" x="6400800" y="5540375"/>
          <p14:tracePt t="64419" x="6408738" y="5540375"/>
          <p14:tracePt t="64429" x="6408738" y="5546725"/>
          <p14:tracePt t="64439" x="6423025" y="5546725"/>
          <p14:tracePt t="64453" x="6430963" y="5546725"/>
          <p14:tracePt t="64476" x="6454775" y="5562600"/>
          <p14:tracePt t="64492" x="6469063" y="5570538"/>
          <p14:tracePt t="64508" x="6492875" y="5584825"/>
          <p14:tracePt t="64524" x="6523038" y="5600700"/>
          <p14:tracePt t="64540" x="6545263" y="5622925"/>
          <p14:tracePt t="64556" x="6561138" y="5646738"/>
          <p14:tracePt t="64576" x="6575425" y="5661025"/>
          <p14:tracePt t="64591" x="6591300" y="5668963"/>
          <p14:tracePt t="64607" x="6599238" y="5684838"/>
          <p14:tracePt t="64622" x="6607175" y="5699125"/>
          <p14:tracePt t="64639" x="6613525" y="5722938"/>
          <p14:tracePt t="64655" x="6621463" y="5737225"/>
          <p14:tracePt t="64676" x="6637338" y="5768975"/>
          <p14:tracePt t="64691" x="6645275" y="5783263"/>
          <p14:tracePt t="64707" x="6659563" y="5813425"/>
          <p14:tracePt t="64724" x="6667500" y="5837238"/>
          <p14:tracePt t="64740" x="6683375" y="5867400"/>
          <p14:tracePt t="64755" x="6689725" y="5875338"/>
          <p14:tracePt t="64776" x="6705600" y="5905500"/>
          <p14:tracePt t="64792" x="6713538" y="5921375"/>
          <p14:tracePt t="64807" x="6713538" y="5927725"/>
          <p14:tracePt t="64822" x="6713538" y="5943600"/>
          <p14:tracePt t="64839" x="6713538" y="5951538"/>
          <p14:tracePt t="64855" x="6713538" y="5959475"/>
          <p14:tracePt t="64876" x="6713538" y="5981700"/>
          <p14:tracePt t="64892" x="6713538" y="5997575"/>
          <p14:tracePt t="64908" x="6705600" y="6003925"/>
          <p14:tracePt t="64924" x="6689725" y="6019800"/>
          <p14:tracePt t="64940" x="6689725" y="6042025"/>
          <p14:tracePt t="64956" x="6683375" y="6057900"/>
          <p14:tracePt t="64976" x="6683375" y="6065838"/>
          <p14:tracePt t="64992" x="6683375" y="6073775"/>
          <p14:tracePt t="65007" x="6683375" y="6080125"/>
          <p14:tracePt t="65022" x="6667500" y="6088063"/>
          <p14:tracePt t="65039" x="6667500" y="6118225"/>
          <p14:tracePt t="65076" x="6645275" y="6164263"/>
          <p14:tracePt t="65106" x="6645275" y="6172200"/>
          <p14:tracePt t="65236" x="6629400" y="6172200"/>
          <p14:tracePt t="65252" x="6629400" y="6164263"/>
          <p14:tracePt t="65261" x="6621463" y="6156325"/>
          <p14:tracePt t="65277" x="6613525" y="6142038"/>
          <p14:tracePt t="65307" x="6607175" y="6134100"/>
          <p14:tracePt t="65310" x="6607175" y="6126163"/>
          <p14:tracePt t="65348" x="6599238" y="6126163"/>
          <p14:tracePt t="65397" x="6599238" y="6118225"/>
          <p14:tracePt t="65461" x="6599238" y="6111875"/>
          <p14:tracePt t="65492" x="6599238" y="6103938"/>
          <p14:tracePt t="65527" x="6599238" y="6096000"/>
          <p14:tracePt t="65532" x="6591300" y="6096000"/>
          <p14:tracePt t="65564" x="6591300" y="6088063"/>
          <p14:tracePt t="65572" x="6583363" y="6088063"/>
          <p14:tracePt t="65580" x="6583363" y="6080125"/>
          <p14:tracePt t="65605" x="6583363" y="6073775"/>
          <p14:tracePt t="65613" x="6583363" y="60658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694</Words>
  <Application>Microsoft Office PowerPoint</Application>
  <PresentationFormat>On-screen Show (4:3)</PresentationFormat>
  <Paragraphs>184</Paragraphs>
  <Slides>15</Slides>
  <Notes>14</Notes>
  <HiddenSlides>1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Times New Roman</vt:lpstr>
      <vt:lpstr>Zapf Dingbats</vt:lpstr>
      <vt:lpstr>Office Theme</vt:lpstr>
      <vt:lpstr>We just looked at all the various types of clouds.</vt:lpstr>
      <vt:lpstr>ATMO 170A1 Online   Adiabatic Processes</vt:lpstr>
      <vt:lpstr>Goals of this Overview</vt:lpstr>
      <vt:lpstr>A “Parcel” of Air</vt:lpstr>
      <vt:lpstr>The First Law of Thermodynamics as applied to air parcel</vt:lpstr>
      <vt:lpstr>Adiabatic process No exchange of heat with surroundings</vt:lpstr>
      <vt:lpstr>PowerPoint Presentation</vt:lpstr>
      <vt:lpstr>In the atmosphere, the rate of adiabatic warming or cooling remains constant. </vt:lpstr>
      <vt:lpstr>But the temperature profile is  rarely dry adiabatic  in the earth’s atmosphere </vt:lpstr>
      <vt:lpstr>Latent Heat Release by Condensation</vt:lpstr>
      <vt:lpstr>The moist adiabatic lapse rate is NOT constant.  It varies with temperature and moisture content.  Always less than the dry adiabatic lapse rate.  We will use the approximate value = 6ºC per km</vt:lpstr>
      <vt:lpstr>Why is the lapse rate the way it is in the troposphere?</vt:lpstr>
      <vt:lpstr>Recap of possibilities for the parcel</vt:lpstr>
      <vt:lpstr>What about Dew Point?</vt:lpstr>
      <vt:lpstr>Take Home Points Know These Important Concepts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just looked at all the various types of clouds.</dc:title>
  <dc:creator>Steven Mullen</dc:creator>
  <cp:lastModifiedBy>Steven L Mullen</cp:lastModifiedBy>
  <cp:revision>3</cp:revision>
  <dcterms:created xsi:type="dcterms:W3CDTF">2017-10-11T21:50:16Z</dcterms:created>
  <dcterms:modified xsi:type="dcterms:W3CDTF">2017-10-12T00:29:17Z</dcterms:modified>
</cp:coreProperties>
</file>