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96" r:id="rId2"/>
    <p:sldId id="423" r:id="rId3"/>
    <p:sldId id="424" r:id="rId4"/>
    <p:sldId id="425" r:id="rId5"/>
    <p:sldId id="426" r:id="rId6"/>
    <p:sldId id="427" r:id="rId7"/>
    <p:sldId id="428" r:id="rId8"/>
    <p:sldId id="454" r:id="rId9"/>
    <p:sldId id="492" r:id="rId10"/>
    <p:sldId id="494" r:id="rId11"/>
    <p:sldId id="488" r:id="rId12"/>
    <p:sldId id="391" r:id="rId13"/>
    <p:sldId id="474" r:id="rId14"/>
    <p:sldId id="475" r:id="rId15"/>
    <p:sldId id="476" r:id="rId16"/>
    <p:sldId id="477" r:id="rId17"/>
    <p:sldId id="489" r:id="rId18"/>
    <p:sldId id="490" r:id="rId19"/>
    <p:sldId id="49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EFE"/>
    <a:srgbClr val="CDCDCD"/>
    <a:srgbClr val="00FF00"/>
    <a:srgbClr val="C90000"/>
    <a:srgbClr val="FF0000"/>
    <a:srgbClr val="66FF66"/>
    <a:srgbClr val="66FFFF"/>
    <a:srgbClr val="FFFF00"/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185" autoAdjust="0"/>
  </p:normalViewPr>
  <p:slideViewPr>
    <p:cSldViewPr>
      <p:cViewPr varScale="1">
        <p:scale>
          <a:sx n="75" d="100"/>
          <a:sy n="75" d="100"/>
        </p:scale>
        <p:origin x="10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7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B20CF-75A5-F94A-8D28-7BD998025CFE}" type="datetime1">
              <a:rPr lang="en-US"/>
              <a:pPr/>
              <a:t>10/4/17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FE11F-E232-F249-9B4A-DF267F5FB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4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A5FD9-9B85-5846-AE88-09B2CDC741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6F7D65B-9812-BA4D-8C27-A0907043E254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90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AB9273-A15D-BB46-B4ED-7ACD1136A462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66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7CF4A7-615F-1F4F-B09B-D24DFC3C019D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793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0139A33-1DB8-064C-A134-A9ECC68078AB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02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AA530CF-A423-2641-9AC8-6E3257D0FA33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266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12464B8-D5A4-CB43-B953-915A54EFE0C2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09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0BE2BD0-DB04-DD4E-B65C-72D478A338D3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59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9443224-9C09-9743-BB63-BB49296FABAA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AEDDEF9-8BA9-CD4B-B016-CE386BDC1103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43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881DC8-ADFB-7045-9312-BCEB92976636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91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E6FE1B6-9928-4943-BC96-2AD9E2AFDBC1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0418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366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B425852-5697-1D4D-A55E-593E64E8C471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62466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62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C760E-2FAE-654E-A26D-76C78CB1E1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899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D34F9-36B9-0245-AA13-5BFCB4015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781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5DB16-B3A6-074B-ACC5-45A1D73F9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351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99F98-9AA9-2F41-A4AC-77660FBAC0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61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A66E-0DE9-0846-8283-ABE3239AC1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360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40741-AB53-3743-85B0-9F21123ED1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3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7DE27-AA77-AF4C-83B9-2AD3EA4F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014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1C434-94A4-6C47-9761-D28221153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381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B50F-7ED2-7F42-A3D7-646853E111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062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DDCF-6F2B-DE41-B3AF-7CEC4B7DD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669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6F3B99-DC2B-A046-84E2-EC98CF998F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8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31B5-BC16-7148-8CD2-4DF690A73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7256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DE071-3AFF-6A4A-A8EB-67B847F72A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51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7A0D0A1F-8851-5C42-BE66-974A9EA4AF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microsoft.com/office/2007/relationships/media" Target="../media/media2.m4a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3.m4a"/><Relationship Id="rId7" Type="http://schemas.openxmlformats.org/officeDocument/2006/relationships/oleObject" Target="../embeddings/oleObject2.bin"/><Relationship Id="rId2" Type="http://schemas.microsoft.com/office/2007/relationships/media" Target="../media/media3.m4a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hyperlink" Target="http://www.atmo.arizona.edu/~mullen/atmo170A1/animations/45_Water_Vapor/A_45.html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6.m4a"/><Relationship Id="rId7" Type="http://schemas.openxmlformats.org/officeDocument/2006/relationships/oleObject" Target="../embeddings/oleObject3.bin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://www.kwangu.com/work/psychrometric.htm" TargetMode="External"/><Relationship Id="rId5" Type="http://schemas.openxmlformats.org/officeDocument/2006/relationships/hyperlink" Target="http://www.weather.gov/epz/wxcalc" TargetMode="Externa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hyperlink" Target="http://www.123rf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hyperlink" Target="http://www.123rf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hyperlink" Target="http://www.kwangu.com/work/psychrometric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hyperlink" Target="http://www.weather.gov/epz/wxcalc_wxcalc2go" TargetMode="External"/><Relationship Id="rId4" Type="http://schemas.openxmlformats.org/officeDocument/2006/relationships/hyperlink" Target="http://www.weather.gov/epz/wxcal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71500" y="596900"/>
            <a:ext cx="7899400" cy="458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CC00"/>
                </a:solidFill>
                <a:latin typeface="Times New Roman" pitchFamily="-109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ATMO 170A1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Online </a:t>
            </a:r>
            <a:r>
              <a:rPr lang="en-US" b="1" dirty="0" smtClean="0"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effectLst>
                  <a:outerShdw blurRad="50800" dist="38100" dir="2700000" algn="tl" rotWithShape="0">
                    <a:schemeClr val="bg1">
                      <a:alpha val="99000"/>
                    </a:scheme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b="1" dirty="0" smtClean="0">
              <a:effectLst>
                <a:outerShdw blurRad="50800" dist="38100" dir="2700000" algn="tl" rotWithShape="0">
                  <a:schemeClr val="bg1">
                    <a:alpha val="99000"/>
                  </a:scheme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b="1" dirty="0">
              <a:solidFill>
                <a:srgbClr val="FF0000"/>
              </a:solidFill>
              <a:effectLst>
                <a:outerShdw blurRad="50800" dist="38100" dir="2700000" algn="tl" rotWithShape="0">
                  <a:schemeClr val="bg1">
                    <a:alpha val="99000"/>
                  </a:scheme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dist="38100" dir="2700000" algn="tl" rotWithShape="0">
                    <a:schemeClr val="bg1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Measures of Moisture</a:t>
            </a:r>
            <a:endParaRPr lang="en-US" b="1" dirty="0">
              <a:solidFill>
                <a:srgbClr val="FF0000"/>
              </a:solidFill>
              <a:effectLst>
                <a:outerShdw dist="38100" dir="2700000" algn="tl" rotWithShape="0">
                  <a:schemeClr val="bg1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00" y="6324600"/>
            <a:ext cx="623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Sling </a:t>
            </a:r>
            <a:r>
              <a:rPr lang="en-US" sz="1800" b="1" dirty="0" err="1" smtClean="0">
                <a:solidFill>
                  <a:schemeClr val="bg1"/>
                </a:solidFill>
              </a:rPr>
              <a:t>psychrometer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</a:rPr>
              <a:t>is used to measure wet-bulb temperature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53736"/>
      </p:ext>
    </p:extLst>
  </p:cSld>
  <p:clrMapOvr>
    <a:masterClrMapping/>
  </p:clrMapOvr>
  <p:transition advTm="289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473" x="315913" y="5143500"/>
          <p14:tracePt t="6958" x="280988" y="5176838"/>
          <p14:tracePt t="7010" x="247650" y="5219700"/>
          <p14:tracePt t="7082" x="25400" y="541655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Measures of Atmospheric Moisture </a:t>
            </a:r>
            <a:b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Relative Humidity (RH)</a:t>
            </a:r>
            <a:endParaRPr lang="en-US" sz="32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0755" y="3657600"/>
            <a:ext cx="6053667" cy="2133600"/>
          </a:xfrm>
        </p:spPr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RH changes by either changing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water vapor content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 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Air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with a 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RH=100%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is said to be </a:t>
            </a:r>
            <a:r>
              <a:rPr lang="en-US" sz="24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saturated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		at which point condensation occurs</a:t>
            </a:r>
            <a:endParaRPr lang="en-US" sz="24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37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240694"/>
              </p:ext>
            </p:extLst>
          </p:nvPr>
        </p:nvGraphicFramePr>
        <p:xfrm>
          <a:off x="1725613" y="1879600"/>
          <a:ext cx="5221287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Equation" r:id="rId7" imgW="5219700" imgH="1485900" progId="Equation.DSMT4">
                  <p:embed/>
                </p:oleObj>
              </mc:Choice>
              <mc:Fallback>
                <p:oleObj name="Equation" r:id="rId7" imgW="52197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1879600"/>
                        <a:ext cx="5221287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087087151"/>
      </p:ext>
    </p:extLst>
  </p:cSld>
  <p:clrMapOvr>
    <a:masterClrMapping/>
  </p:clrMapOvr>
  <p:transition advTm="714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5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 descr="0407sm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139686"/>
            <a:ext cx="6448425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Relative </a:t>
            </a:r>
            <a:r>
              <a:rPr lang="en-US" sz="32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Humidity Temperature Sensitivity</a:t>
            </a:r>
            <a:endParaRPr lang="en-US" sz="32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914400" y="4875073"/>
            <a:ext cx="7162800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dirty="0"/>
              <a:t>RH </a:t>
            </a:r>
            <a:r>
              <a:rPr lang="en-US" dirty="0" smtClean="0"/>
              <a:t>is very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sensitive to air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temperature. 			It can vary radially even if VP remains constant</a:t>
            </a:r>
          </a:p>
          <a:p>
            <a:pPr>
              <a:spcBef>
                <a:spcPct val="50000"/>
              </a:spcBef>
              <a:defRPr/>
            </a:pPr>
            <a:r>
              <a:rPr lang="en-US" dirty="0" smtClean="0"/>
              <a:t>Because of the sensitivity of RH to temperature change, meteorologists use other measures for water vapor</a:t>
            </a:r>
            <a:endParaRPr lang="en-US" dirty="0"/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1828799" y="4009886"/>
            <a:ext cx="114300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100" b="1" dirty="0" smtClean="0"/>
              <a:t>Ahrens 6</a:t>
            </a:r>
            <a:r>
              <a:rPr lang="en-US" sz="1100" b="1" baseline="30000" dirty="0" smtClean="0"/>
              <a:t>th</a:t>
            </a:r>
            <a:r>
              <a:rPr lang="en-US" sz="1100" b="1" dirty="0" smtClean="0"/>
              <a:t> ed.</a:t>
            </a:r>
            <a:endParaRPr lang="en-US" sz="11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267200" y="184826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FF"/>
                </a:solidFill>
              </a:rPr>
              <a:t>Vapor Pressure Constant</a:t>
            </a:r>
            <a:endParaRPr lang="en-US" sz="1800" b="1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264547"/>
              </p:ext>
            </p:extLst>
          </p:nvPr>
        </p:nvGraphicFramePr>
        <p:xfrm>
          <a:off x="4927600" y="3733800"/>
          <a:ext cx="220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86" name="Equation" r:id="rId7" imgW="2209800" imgH="444500" progId="Equation.DSMT4">
                  <p:embed/>
                </p:oleObj>
              </mc:Choice>
              <mc:Fallback>
                <p:oleObj name="Equation" r:id="rId7" imgW="22098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3733800"/>
                        <a:ext cx="22098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40438"/>
      </p:ext>
    </p:extLst>
  </p:cSld>
  <p:clrMapOvr>
    <a:masterClrMapping/>
  </p:clrMapOvr>
  <p:transition advTm="745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3155" x="179388" y="5356225"/>
          <p14:tracePt t="23198" x="230188" y="5287963"/>
          <p14:tracePt t="23281" x="442913" y="5126038"/>
          <p14:tracePt t="23298" x="469900" y="5092700"/>
          <p14:tracePt t="23333" x="588963" y="4862513"/>
          <p14:tracePt t="23390" x="862013" y="4700588"/>
          <p14:tracePt t="23421" x="1014413" y="4665663"/>
          <p14:tracePt t="23452" x="1117600" y="4640263"/>
          <p14:tracePt t="23483" x="1185863" y="4605338"/>
          <p14:tracePt t="23530" x="1296988" y="4589463"/>
          <p14:tracePt t="23562" x="1355725" y="4572000"/>
          <p14:tracePt t="23594" x="1398588" y="4554538"/>
          <p14:tracePt t="23610" x="1416050" y="4546600"/>
          <p14:tracePt t="23640" x="1466850" y="4511675"/>
          <p14:tracePt t="23671" x="1552575" y="4478338"/>
          <p14:tracePt t="23703" x="1638300" y="4435475"/>
          <p14:tracePt t="23733" x="1722438" y="4367213"/>
          <p14:tracePt t="23765" x="1790700" y="4273550"/>
          <p14:tracePt t="23817" x="1893888" y="4137025"/>
          <p14:tracePt t="23843" x="1952625" y="4086225"/>
          <p14:tracePt t="23875" x="2012950" y="4043363"/>
          <p14:tracePt t="23906" x="2038350" y="3992563"/>
          <p14:tracePt t="23949" x="2047875" y="3975100"/>
          <p14:tracePt t="24531" x="2055813" y="3957638"/>
          <p14:tracePt t="24561" x="2081213" y="3914775"/>
          <p14:tracePt t="24593" x="2098675" y="3871913"/>
          <p14:tracePt t="24624" x="2098675" y="3838575"/>
          <p14:tracePt t="24664" x="2106613" y="3830638"/>
          <p14:tracePt t="24672" x="2116138" y="3821113"/>
          <p14:tracePt t="24702" x="2132013" y="3803650"/>
          <p14:tracePt t="24734" x="2157413" y="3778250"/>
          <p14:tracePt t="24780" x="2209800" y="3735388"/>
          <p14:tracePt t="24812" x="2209800" y="3727450"/>
          <p14:tracePt t="29046" x="2235200" y="3752850"/>
          <p14:tracePt t="29077" x="2293938" y="3795713"/>
          <p14:tracePt t="29109" x="2336800" y="3838575"/>
          <p14:tracePt t="29149" x="2387600" y="3871913"/>
          <p14:tracePt t="29186" x="2397125" y="3881438"/>
          <p14:tracePt t="29218" x="2405063" y="3881438"/>
          <p14:tracePt t="29264" x="2414588" y="3881438"/>
          <p14:tracePt t="29296" x="2422525" y="3889375"/>
          <p14:tracePt t="29327" x="2430463" y="3898900"/>
          <p14:tracePt t="29391" x="2439988" y="3898900"/>
          <p14:tracePt t="29422" x="2447925" y="3898900"/>
          <p14:tracePt t="29439" x="2455863" y="3898900"/>
          <p14:tracePt t="29468" x="2473325" y="3898900"/>
          <p14:tracePt t="29500" x="2490788" y="3898900"/>
          <p14:tracePt t="29530" x="2498725" y="3898900"/>
          <p14:tracePt t="29564" x="2524125" y="3898900"/>
          <p14:tracePt t="29593" x="2541588" y="3898900"/>
          <p14:tracePt t="29624" x="2559050" y="3898900"/>
          <p14:tracePt t="29656" x="2584450" y="3898900"/>
          <p14:tracePt t="29688" x="2601913" y="3898900"/>
          <p14:tracePt t="29734" x="2627313" y="3898900"/>
          <p14:tracePt t="29750" x="2635250" y="3898900"/>
          <p14:tracePt t="29812" x="2652713" y="3898900"/>
          <p14:tracePt t="29843" x="2670175" y="3906838"/>
          <p14:tracePt t="29890" x="2695575" y="3914775"/>
          <p14:tracePt t="29921" x="2713038" y="3924300"/>
          <p14:tracePt t="29944" x="2728913" y="3924300"/>
          <p14:tracePt t="29984" x="2746375" y="3932238"/>
          <p14:tracePt t="30015" x="2763838" y="3940175"/>
          <p14:tracePt t="30047" x="2781300" y="3940175"/>
          <p14:tracePt t="30080" x="2806700" y="3949700"/>
          <p14:tracePt t="30126" x="2832100" y="3949700"/>
          <p14:tracePt t="30171" x="2849563" y="3949700"/>
          <p14:tracePt t="30202" x="2865438" y="3949700"/>
          <p14:tracePt t="30237" x="2890838" y="3957638"/>
          <p14:tracePt t="30280" x="2925763" y="3975100"/>
          <p14:tracePt t="30312" x="2943225" y="3975100"/>
          <p14:tracePt t="30344" x="2976563" y="3975100"/>
          <p14:tracePt t="30376" x="3011488" y="3975100"/>
          <p14:tracePt t="30406" x="3044825" y="3975100"/>
          <p14:tracePt t="30436" x="3087688" y="3975100"/>
          <p14:tracePt t="30468" x="3122613" y="3975100"/>
          <p14:tracePt t="30500" x="3155950" y="3975100"/>
          <p14:tracePt t="30530" x="3163888" y="3975100"/>
          <p14:tracePt t="30642" x="3173413" y="3975100"/>
          <p14:tracePt t="30687" x="3190875" y="3983038"/>
          <p14:tracePt t="30718" x="3198813" y="3983038"/>
          <p14:tracePt t="30766" x="3206750" y="3992563"/>
          <p14:tracePt t="30796" x="3206750" y="4008438"/>
          <p14:tracePt t="30843" x="3216275" y="4008438"/>
          <p14:tracePt t="30877" x="3224213" y="4017963"/>
          <p14:tracePt t="42069" x="3752850" y="3940175"/>
          <p14:tracePt t="43517" x="3762375" y="3940175"/>
          <p14:tracePt t="43526" x="3778250" y="3932238"/>
          <p14:tracePt t="43535" x="3803650" y="3932238"/>
          <p14:tracePt t="43549" x="3821113" y="3914775"/>
          <p14:tracePt t="43563" x="3863975" y="3881438"/>
          <p14:tracePt t="43580" x="3924300" y="3846513"/>
          <p14:tracePt t="43594" x="3992563" y="3803650"/>
          <p14:tracePt t="43610" x="4076700" y="3752850"/>
          <p14:tracePt t="43613" x="4094163" y="3744913"/>
          <p14:tracePt t="43632" x="4154488" y="3694113"/>
          <p14:tracePt t="43647" x="4213225" y="3633788"/>
          <p14:tracePt t="43663" x="4265613" y="3582988"/>
          <p14:tracePt t="43680" x="4298950" y="3530600"/>
          <p14:tracePt t="43694" x="4333875" y="3497263"/>
          <p14:tracePt t="43711" x="4359275" y="3462338"/>
          <p14:tracePt t="43733" x="4384675" y="3429000"/>
          <p14:tracePt t="43747" x="4410075" y="3411538"/>
          <p14:tracePt t="43764" x="4427538" y="3386138"/>
          <p14:tracePt t="43780" x="4452938" y="3368675"/>
          <p14:tracePt t="43794" x="4470400" y="3352800"/>
          <p14:tracePt t="43810" x="4495800" y="3327400"/>
          <p14:tracePt t="43832" x="4521200" y="3309938"/>
          <p14:tracePt t="43848" x="4538663" y="3300413"/>
          <p14:tracePt t="43863" x="4554538" y="3284538"/>
          <p14:tracePt t="43879" x="4564063" y="3267075"/>
          <p14:tracePt t="43894" x="4572000" y="3249613"/>
          <p14:tracePt t="43931" x="4597400" y="3216275"/>
          <p14:tracePt t="43935" x="4605338" y="3206750"/>
          <p14:tracePt t="43963" x="4622800" y="3181350"/>
          <p14:tracePt t="43967" x="4632325" y="3163888"/>
          <p14:tracePt t="43980" x="4632325" y="3155950"/>
          <p14:tracePt t="43994" x="4648200" y="3130550"/>
          <p14:tracePt t="44010" x="4665663" y="3105150"/>
          <p14:tracePt t="44032" x="4708525" y="3079750"/>
          <p14:tracePt t="44048" x="4733925" y="3062288"/>
          <p14:tracePt t="44063" x="4768850" y="3044825"/>
          <p14:tracePt t="44079" x="4784725" y="3027363"/>
          <p14:tracePt t="44095" x="4802188" y="3011488"/>
          <p14:tracePt t="44112" x="4810125" y="3001963"/>
          <p14:tracePt t="44133" x="4819650" y="2986088"/>
          <p14:tracePt t="44148" x="4827588" y="2976563"/>
          <p14:tracePt t="44164" x="4845050" y="2951163"/>
          <p14:tracePt t="44179" x="4862513" y="2917825"/>
          <p14:tracePt t="44194" x="4887913" y="2890838"/>
          <p14:tracePt t="44210" x="4930775" y="2832100"/>
          <p14:tracePt t="44232" x="4989513" y="2763838"/>
          <p14:tracePt t="44247" x="5041900" y="2703513"/>
          <p14:tracePt t="44263" x="5092700" y="2644775"/>
          <p14:tracePt t="44280" x="5135563" y="2592388"/>
          <p14:tracePt t="44295" x="5186363" y="2541588"/>
          <p14:tracePt t="44311" x="5237163" y="2490788"/>
          <p14:tracePt t="44333" x="5272088" y="2455863"/>
          <p14:tracePt t="44349" x="5305425" y="2422525"/>
          <p14:tracePt t="44364" x="5330825" y="2397125"/>
          <p14:tracePt t="44379" x="5348288" y="2379663"/>
          <p14:tracePt t="44394" x="5373688" y="2362200"/>
          <p14:tracePt t="44410" x="5391150" y="2346325"/>
          <p14:tracePt t="44432" x="5424488" y="2311400"/>
          <p14:tracePt t="44449" x="5449888" y="2286000"/>
          <p14:tracePt t="44463" x="5476875" y="2252663"/>
          <p14:tracePt t="44481" x="5492750" y="2225675"/>
          <p14:tracePt t="44496" x="5518150" y="2209800"/>
          <p14:tracePt t="44532" x="5553075" y="2174875"/>
          <p14:tracePt t="44563" x="5578475" y="2157413"/>
          <p14:tracePt t="44735" x="5578475" y="2166938"/>
          <p14:tracePt t="44752" x="5578475" y="2174875"/>
          <p14:tracePt t="44775" x="5578475" y="2184400"/>
          <p14:tracePt t="44832" x="5578475" y="2192338"/>
          <p14:tracePt t="44843" x="5578475" y="2200275"/>
          <p14:tracePt t="44859" x="5578475" y="2209800"/>
          <p14:tracePt t="44865" x="5578475" y="2217738"/>
          <p14:tracePt t="44881" x="5578475" y="2235200"/>
          <p14:tracePt t="44896" x="5578475" y="2243138"/>
          <p14:tracePt t="44912" x="5578475" y="2260600"/>
          <p14:tracePt t="44934" x="5578475" y="2278063"/>
          <p14:tracePt t="44950" x="5578475" y="2293938"/>
          <p14:tracePt t="44964" x="5578475" y="2319338"/>
          <p14:tracePt t="44980" x="5578475" y="2328863"/>
          <p14:tracePt t="44995" x="5578475" y="2346325"/>
          <p14:tracePt t="45011" x="5578475" y="2354263"/>
          <p14:tracePt t="45527" x="5578475" y="2371725"/>
          <p14:tracePt t="45532" x="5578475" y="2397125"/>
          <p14:tracePt t="45542" x="5578475" y="2422525"/>
          <p14:tracePt t="45550" x="5578475" y="2447925"/>
          <p14:tracePt t="45565" x="5578475" y="2508250"/>
          <p14:tracePt t="45581" x="5578475" y="2566988"/>
          <p14:tracePt t="45598" x="5578475" y="2627313"/>
          <p14:tracePt t="45613" x="5570538" y="2695575"/>
          <p14:tracePt t="45633" x="5561013" y="2763838"/>
          <p14:tracePt t="45636" x="5561013" y="2824163"/>
          <p14:tracePt t="45649" x="5553075" y="2849563"/>
          <p14:tracePt t="45665" x="5545138" y="2959100"/>
          <p14:tracePt t="45681" x="5527675" y="3044825"/>
          <p14:tracePt t="45696" x="5527675" y="3138488"/>
          <p14:tracePt t="45712" x="5510213" y="3224213"/>
          <p14:tracePt t="45733" x="5476875" y="3360738"/>
          <p14:tracePt t="45750" x="5449888" y="3436938"/>
          <p14:tracePt t="45766" x="5424488" y="3522663"/>
          <p14:tracePt t="45782" x="5399088" y="3616325"/>
          <p14:tracePt t="45798" x="5373688" y="3727450"/>
          <p14:tracePt t="45813" x="5365750" y="3752850"/>
          <p14:tracePt t="45835" x="5330825" y="3906838"/>
          <p14:tracePt t="45849" x="5322888" y="3992563"/>
          <p14:tracePt t="45865" x="5305425" y="4076700"/>
          <p14:tracePt t="45880" x="5287963" y="4154488"/>
          <p14:tracePt t="45896" x="5272088" y="4222750"/>
          <p14:tracePt t="45911" x="5272088" y="4273550"/>
          <p14:tracePt t="45934" x="5254625" y="4341813"/>
          <p14:tracePt t="45950" x="5245100" y="4375150"/>
          <p14:tracePt t="45966" x="5237163" y="4410075"/>
          <p14:tracePt t="45981" x="5229225" y="4418013"/>
          <p14:tracePt t="45997" x="5229225" y="4435475"/>
          <p14:tracePt t="46032" x="5211763" y="4460875"/>
          <p14:tracePt t="46065" x="5211763" y="4470400"/>
          <p14:tracePt t="46102" x="5203825" y="4470400"/>
          <p14:tracePt t="46117" x="5203825" y="4452938"/>
          <p14:tracePt t="46126" x="5203825" y="4435475"/>
          <p14:tracePt t="46135" x="5203825" y="4418013"/>
          <p14:tracePt t="46151" x="5194300" y="4384675"/>
          <p14:tracePt t="46166" x="5194300" y="4349750"/>
          <p14:tracePt t="46182" x="5194300" y="4333875"/>
          <p14:tracePt t="46199" x="5194300" y="4316413"/>
          <p14:tracePt t="46213" x="5194300" y="4306888"/>
          <p14:tracePt t="46235" x="5186363" y="4281488"/>
          <p14:tracePt t="46249" x="5186363" y="4248150"/>
          <p14:tracePt t="46265" x="5186363" y="4205288"/>
          <p14:tracePt t="46281" x="5186363" y="4137025"/>
          <p14:tracePt t="46297" x="5194300" y="4060825"/>
          <p14:tracePt t="46313" x="5211763" y="3992563"/>
          <p14:tracePt t="46335" x="5219700" y="3914775"/>
          <p14:tracePt t="46350" x="5219700" y="3889375"/>
          <p14:tracePt t="46367" x="5229225" y="3881438"/>
          <p14:tracePt t="46422" x="5229225" y="3871913"/>
          <p14:tracePt t="46438" x="5229225" y="3863975"/>
          <p14:tracePt t="46446" x="5229225" y="3856038"/>
          <p14:tracePt t="46454" x="5229225" y="3846513"/>
          <p14:tracePt t="46465" x="5229225" y="3838575"/>
          <p14:tracePt t="46481" x="5229225" y="3821113"/>
          <p14:tracePt t="46497" x="5237163" y="3803650"/>
          <p14:tracePt t="46512" x="5245100" y="3795713"/>
          <p14:tracePt t="46535" x="5245100" y="3787775"/>
          <p14:tracePt t="46551" x="5245100" y="3778250"/>
          <p14:tracePt t="46566" x="5254625" y="3778250"/>
          <p14:tracePt t="46582" x="5254625" y="3762375"/>
          <p14:tracePt t="46597" x="5262563" y="3752850"/>
          <p14:tracePt t="46612" x="5262563" y="3744913"/>
          <p14:tracePt t="46634" x="5272088" y="3727450"/>
          <p14:tracePt t="46665" x="5272088" y="3719513"/>
          <p14:tracePt t="46682" x="5280025" y="3709988"/>
          <p14:tracePt t="46711" x="5280025" y="3694113"/>
          <p14:tracePt t="47600" x="5280025" y="3702050"/>
          <p14:tracePt t="47608" x="5280025" y="3719513"/>
          <p14:tracePt t="47635" x="5297488" y="3787775"/>
          <p14:tracePt t="47666" x="5348288" y="3906838"/>
          <p14:tracePt t="47682" x="5381625" y="3967163"/>
          <p14:tracePt t="47699" x="5408613" y="4000500"/>
          <p14:tracePt t="47713" x="5424488" y="4033838"/>
          <p14:tracePt t="47736" x="5449888" y="4060825"/>
          <p14:tracePt t="47751" x="5459413" y="4076700"/>
          <p14:tracePt t="47768" x="5476875" y="4094163"/>
          <p14:tracePt t="47782" x="5492750" y="4111625"/>
          <p14:tracePt t="47799" x="5518150" y="4137025"/>
          <p14:tracePt t="47814" x="5545138" y="4162425"/>
          <p14:tracePt t="47836" x="5578475" y="4205288"/>
          <p14:tracePt t="47851" x="5595938" y="4222750"/>
          <p14:tracePt t="47867" x="5603875" y="4230688"/>
          <p14:tracePt t="47882" x="5613400" y="4238625"/>
          <p14:tracePt t="47899" x="5621338" y="4238625"/>
          <p14:tracePt t="47914" x="5629275" y="4238625"/>
          <p14:tracePt t="47939" x="5664200" y="4256088"/>
          <p14:tracePt t="47953" x="5672138" y="4256088"/>
          <p14:tracePt t="47968" x="5707063" y="4273550"/>
          <p14:tracePt t="47983" x="5732463" y="4281488"/>
          <p14:tracePt t="47999" x="5765800" y="4298950"/>
          <p14:tracePt t="48015" x="5791200" y="4298950"/>
          <p14:tracePt t="48036" x="5868988" y="4298950"/>
          <p14:tracePt t="48051" x="5927725" y="4298950"/>
          <p14:tracePt t="48068" x="5995988" y="4291013"/>
          <p14:tracePt t="48083" x="6107113" y="4265613"/>
          <p14:tracePt t="48100" x="6167438" y="4256088"/>
          <p14:tracePt t="48114" x="6253163" y="4238625"/>
          <p14:tracePt t="48138" x="6329363" y="4238625"/>
          <p14:tracePt t="48153" x="6388100" y="4238625"/>
          <p14:tracePt t="48168" x="6456363" y="4238625"/>
          <p14:tracePt t="48184" x="6534150" y="4238625"/>
          <p14:tracePt t="48186" x="6559550" y="4238625"/>
          <p14:tracePt t="48200" x="6592888" y="4238625"/>
          <p14:tracePt t="48214" x="6645275" y="4238625"/>
          <p14:tracePt t="48236" x="6721475" y="4238625"/>
          <p14:tracePt t="48252" x="6756400" y="4238625"/>
          <p14:tracePt t="48268" x="6772275" y="4238625"/>
          <p14:tracePt t="48283" x="6789738" y="4238625"/>
          <p14:tracePt t="48298" x="6807200" y="4238625"/>
          <p14:tracePt t="48337" x="6840538" y="4238625"/>
          <p14:tracePt t="48340" x="6850063" y="4238625"/>
          <p14:tracePt t="48369" x="6865938" y="4238625"/>
          <p14:tracePt t="48372" x="6875463" y="4238625"/>
          <p14:tracePt t="48400" x="6891338" y="4238625"/>
          <p14:tracePt t="48626" x="6891338" y="4230688"/>
          <p14:tracePt t="48866" x="6891338" y="4222750"/>
          <p14:tracePt t="48892" x="6891338" y="4213225"/>
          <p14:tracePt t="48907" x="6891338" y="4205288"/>
          <p14:tracePt t="48954" x="6891338" y="4197350"/>
          <p14:tracePt t="56253" x="6891338" y="4187825"/>
          <p14:tracePt t="56284" x="6891338" y="4179888"/>
          <p14:tracePt t="56300" x="6891338" y="4170363"/>
          <p14:tracePt t="56332" x="6883400" y="4162425"/>
          <p14:tracePt t="56365" x="6883400" y="4154488"/>
          <p14:tracePt t="56383" x="6875463" y="4154488"/>
          <p14:tracePt t="56397" x="6875463" y="4144963"/>
          <p14:tracePt t="56419" x="6875463" y="4137025"/>
          <p14:tracePt t="56437" x="6865938" y="4137025"/>
          <p14:tracePt t="56445" x="6865938" y="4129088"/>
          <p14:tracePt t="56486" x="6865938" y="4111625"/>
          <p14:tracePt t="56520" x="6858000" y="4102100"/>
          <p14:tracePt t="56542" x="6858000" y="40941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Measures of Atmospheric Moisture </a:t>
            </a:r>
            <a:br>
              <a:rPr lang="en-US" sz="32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Relative Humidity (RH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4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6934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air that starts saturated at 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</a:p>
          <a:p>
            <a:pPr>
              <a:buFontTx/>
              <a:buNone/>
            </a:pPr>
            <a:r>
              <a:rPr lang="en-US" sz="2400" u="sng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VP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  </a:t>
            </a:r>
            <a:r>
              <a:rPr lang="en-US" sz="2400" u="sng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SVP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</a:t>
            </a:r>
            <a:r>
              <a:rPr lang="en-US" sz="2400" u="sng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RH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		6 mb		  6 mb	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100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		6 mb		12 mb	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 50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		6 mb		22 mb	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 26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		6 mb		40 mb	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 14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40</a:t>
            </a:r>
            <a:r>
              <a:rPr lang="en-US" sz="2400" baseline="40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		6 mb		70 mb	  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   8%</a:t>
            </a:r>
          </a:p>
          <a:p>
            <a:pPr>
              <a:buFontTx/>
              <a:buNone/>
            </a:pP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 smtClean="0">
                <a:latin typeface="Times New Roman" charset="0"/>
                <a:ea typeface="ＭＳ Ｐゴシック" charset="0"/>
                <a:cs typeface="ＭＳ Ｐゴシック" charset="0"/>
              </a:rPr>
              <a:t>(See Appendix B of Ahrens)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651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Measures of Atmospheric Moisture </a:t>
            </a:r>
            <a:b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Dew </a:t>
            </a:r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Point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(T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32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C9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Dew Point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(T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400" dirty="0" smtClean="0">
              <a:solidFill>
                <a:srgbClr val="C9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marL="400050" lvl="1" indent="0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T</a:t>
            </a:r>
            <a:r>
              <a:rPr lang="en-US" sz="2400" dirty="0" smtClean="0">
                <a:solidFill>
                  <a:srgbClr val="000000"/>
                </a:solidFill>
              </a:rPr>
              <a:t>emperature </a:t>
            </a:r>
            <a:r>
              <a:rPr lang="en-US" sz="2400" dirty="0">
                <a:solidFill>
                  <a:srgbClr val="000000"/>
                </a:solidFill>
              </a:rPr>
              <a:t>to which air must be cooled </a:t>
            </a:r>
            <a:r>
              <a:rPr lang="en-US" sz="2400" dirty="0" smtClean="0">
                <a:solidFill>
                  <a:srgbClr val="000000"/>
                </a:solidFill>
              </a:rPr>
              <a:t>			</a:t>
            </a:r>
            <a:r>
              <a:rPr lang="en-US" sz="2400" dirty="0" smtClean="0">
                <a:solidFill>
                  <a:srgbClr val="000000"/>
                </a:solidFill>
              </a:rPr>
              <a:t> at </a:t>
            </a:r>
            <a:r>
              <a:rPr lang="en-US" sz="2400" dirty="0">
                <a:solidFill>
                  <a:srgbClr val="000000"/>
                </a:solidFill>
              </a:rPr>
              <a:t>constant pressure to become saturated.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Higher T</a:t>
            </a:r>
            <a:r>
              <a:rPr lang="en-US" sz="2400" baseline="-25000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en-US" sz="2400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T Symbol" pitchFamily="82" charset="2"/>
              </a:rPr>
              <a:t>=&gt;</a:t>
            </a:r>
            <a:r>
              <a:rPr lang="en-US" sz="2400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higher </a:t>
            </a:r>
            <a:r>
              <a:rPr lang="en-US" sz="2400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 vapor </a:t>
            </a:r>
            <a:r>
              <a:rPr lang="en-US" sz="2400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content</a:t>
            </a:r>
            <a:endParaRPr lang="en-US" sz="2400" dirty="0" smtClean="0">
              <a:solidFill>
                <a:srgbClr val="C90000"/>
              </a:solidFill>
              <a:latin typeface="Wingdings"/>
              <a:ea typeface="Wingdings"/>
              <a:cs typeface="Wingdings"/>
              <a:sym typeface="Wingdings"/>
            </a:endParaRPr>
          </a:p>
          <a:p>
            <a:pPr>
              <a:lnSpc>
                <a:spcPct val="0"/>
              </a:lnSpc>
              <a:buFont typeface="Wingdings" charset="0"/>
              <a:buChar char=" "/>
              <a:defRPr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Because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aseline="-25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does not vary as temperature </a:t>
            </a:r>
            <a:r>
              <a:rPr lang="en-US" sz="2400" dirty="0" smtClean="0">
                <a:solidFill>
                  <a:srgbClr val="000000"/>
                </a:solidFill>
              </a:rPr>
              <a:t>changes</a:t>
            </a:r>
            <a:endParaRPr lang="en-US" sz="2400" dirty="0" smtClean="0">
              <a:solidFill>
                <a:srgbClr val="C90000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  <a:p>
            <a:pPr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 smtClean="0">
                <a:solidFill>
                  <a:srgbClr val="C9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Excellent indicator of </a:t>
            </a:r>
            <a:r>
              <a:rPr lang="en-US" sz="2400" dirty="0">
                <a:solidFill>
                  <a:srgbClr val="C9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the </a:t>
            </a:r>
            <a:r>
              <a:rPr lang="en-US" sz="2400" dirty="0" smtClean="0">
                <a:solidFill>
                  <a:srgbClr val="C9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water vapor content</a:t>
            </a:r>
            <a:r>
              <a:rPr lang="en-US" sz="2400" dirty="0" smtClean="0">
                <a:solidFill>
                  <a:srgbClr val="C9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>
              <a:lnSpc>
                <a:spcPct val="0"/>
              </a:lnSpc>
              <a:buFont typeface="Wingdings" charset="0"/>
              <a:buChar char=" "/>
              <a:defRPr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</a:t>
            </a:r>
            <a:r>
              <a:rPr lang="en-US" sz="2400" baseline="-25000" dirty="0" smtClean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 is relatively insensitive to modest pressure changes</a:t>
            </a:r>
          </a:p>
          <a:p>
            <a:pPr lvl="3"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2˚C </a:t>
            </a:r>
            <a:r>
              <a:rPr lang="en-US" sz="2400" dirty="0" smtClean="0">
                <a:solidFill>
                  <a:srgbClr val="000000"/>
                </a:solidFill>
              </a:rPr>
              <a:t>smaller per 100 </a:t>
            </a:r>
            <a:r>
              <a:rPr lang="en-US" sz="2400" dirty="0" err="1" smtClean="0">
                <a:solidFill>
                  <a:srgbClr val="000000"/>
                </a:solidFill>
              </a:rPr>
              <a:t>mb</a:t>
            </a:r>
            <a:r>
              <a:rPr lang="en-US" sz="2400" dirty="0" smtClean="0">
                <a:solidFill>
                  <a:srgbClr val="000000"/>
                </a:solidFill>
              </a:rPr>
              <a:t> decrease</a:t>
            </a:r>
          </a:p>
          <a:p>
            <a:pPr lvl="3"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2˚C </a:t>
            </a:r>
            <a:r>
              <a:rPr lang="en-US" sz="2400" dirty="0" smtClean="0">
                <a:solidFill>
                  <a:srgbClr val="000000"/>
                </a:solidFill>
              </a:rPr>
              <a:t>smaller per km increase in altitude</a:t>
            </a:r>
          </a:p>
          <a:p>
            <a:pPr lvl="3">
              <a:lnSpc>
                <a:spcPct val="90000"/>
              </a:lnSpc>
              <a:buFont typeface="Wingdings" charset="0"/>
              <a:buChar char=" "/>
              <a:defRPr/>
            </a:pP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smtClean="0">
                <a:solidFill>
                  <a:srgbClr val="000000"/>
                </a:solidFill>
              </a:rPr>
              <a:t>15˚C </a:t>
            </a:r>
            <a:r>
              <a:rPr lang="en-US" sz="2400" dirty="0">
                <a:solidFill>
                  <a:srgbClr val="000000"/>
                </a:solidFill>
              </a:rPr>
              <a:t>in Denver </a:t>
            </a:r>
            <a:r>
              <a:rPr lang="en-US" sz="2400" dirty="0" smtClean="0">
                <a:solidFill>
                  <a:srgbClr val="000000"/>
                </a:solidFill>
              </a:rPr>
              <a:t>&lt;=&gt; </a:t>
            </a:r>
            <a:r>
              <a:rPr lang="en-US" sz="2400" dirty="0">
                <a:solidFill>
                  <a:srgbClr val="000000"/>
                </a:solidFill>
              </a:rPr>
              <a:t>17°C in </a:t>
            </a:r>
            <a:r>
              <a:rPr lang="en-US" sz="2400" dirty="0" smtClean="0">
                <a:solidFill>
                  <a:srgbClr val="000000"/>
                </a:solidFill>
              </a:rPr>
              <a:t>Tucson)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    Reason T</a:t>
            </a:r>
            <a:r>
              <a:rPr lang="en-US" sz="2400" baseline="-25000" dirty="0" smtClean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 is plotted on surface weather maps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74243"/>
      </p:ext>
    </p:extLst>
  </p:cSld>
  <p:clrMapOvr>
    <a:masterClrMapping/>
  </p:clrMapOvr>
  <p:transition advTm="1058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630" grpId="0" uiExpand="1" build="p"/>
    </p:bldLst>
  </p:timing>
  <p:extLst>
    <p:ext uri="{3A86A75C-4F4B-4683-9AE1-C65F6400EC91}">
      <p14:laserTraceLst xmlns:p14="http://schemas.microsoft.com/office/powerpoint/2010/main">
        <p14:tracePtLst>
          <p14:tracePt t="10410" x="204788" y="5151438"/>
          <p14:tracePt t="10908" x="204788" y="5143500"/>
          <p14:tracePt t="10916" x="204788" y="5118100"/>
          <p14:tracePt t="10926" x="204788" y="5092700"/>
          <p14:tracePt t="10987" x="153988" y="4546600"/>
          <p14:tracePt t="11013" x="169863" y="4452938"/>
          <p14:tracePt t="11019" x="212725" y="4265613"/>
          <p14:tracePt t="11029" x="273050" y="4102100"/>
          <p14:tracePt t="11041" x="333375" y="3992563"/>
          <p14:tracePt t="11062" x="469900" y="3813175"/>
          <p14:tracePt t="11079" x="546100" y="3727450"/>
          <p14:tracePt t="11348" x="546100" y="3719513"/>
          <p14:tracePt t="11358" x="546100" y="3702050"/>
          <p14:tracePt t="11365" x="563563" y="3676650"/>
          <p14:tracePt t="11378" x="571500" y="3659188"/>
          <p14:tracePt t="11393" x="604838" y="3598863"/>
          <p14:tracePt t="11409" x="631825" y="3514725"/>
          <p14:tracePt t="11424" x="665163" y="3429000"/>
          <p14:tracePt t="11441" x="700088" y="3335338"/>
          <p14:tracePt t="11462" x="733425" y="3216275"/>
          <p14:tracePt t="11477" x="768350" y="3138488"/>
          <p14:tracePt t="11493" x="809625" y="3054350"/>
          <p14:tracePt t="11510" x="819150" y="3019425"/>
          <p14:tracePt t="11526" x="869950" y="2933700"/>
          <p14:tracePt t="11542" x="912813" y="2890838"/>
          <p14:tracePt t="11563" x="973138" y="2789238"/>
          <p14:tracePt t="11578" x="1006475" y="2738438"/>
          <p14:tracePt t="11594" x="1049338" y="2678113"/>
          <p14:tracePt t="11609" x="1082675" y="2635250"/>
          <p14:tracePt t="11625" x="1117600" y="2601913"/>
          <p14:tracePt t="11641" x="1143000" y="2576513"/>
          <p14:tracePt t="11662" x="1168400" y="2533650"/>
          <p14:tracePt t="11678" x="1185863" y="2490788"/>
          <p14:tracePt t="11694" x="1193800" y="2447925"/>
          <p14:tracePt t="11709" x="1193800" y="2414588"/>
          <p14:tracePt t="11725" x="1193800" y="2379663"/>
          <p14:tracePt t="11743" x="1193800" y="2362200"/>
          <p14:tracePt t="11871" x="1185863" y="2362200"/>
          <p14:tracePt t="11895" x="1176338" y="2362200"/>
          <p14:tracePt t="11901" x="1176338" y="2371725"/>
          <p14:tracePt t="11911" x="1168400" y="2379663"/>
          <p14:tracePt t="11926" x="1150938" y="2414588"/>
          <p14:tracePt t="11943" x="1135063" y="2447925"/>
          <p14:tracePt t="11963" x="1100138" y="2498725"/>
          <p14:tracePt t="11979" x="1092200" y="2516188"/>
          <p14:tracePt t="11993" x="1082675" y="2533650"/>
          <p14:tracePt t="12009" x="1074738" y="2541588"/>
          <p14:tracePt t="12025" x="1074738" y="2559050"/>
          <p14:tracePt t="12041" x="1074738" y="2566988"/>
          <p14:tracePt t="12062" x="1057275" y="2592388"/>
          <p14:tracePt t="12078" x="1041400" y="2619375"/>
          <p14:tracePt t="12094" x="1031875" y="2627313"/>
          <p14:tracePt t="12125" x="1023938" y="2635250"/>
          <p14:tracePt t="12141" x="1014413" y="2635250"/>
          <p14:tracePt t="12163" x="1006475" y="2635250"/>
          <p14:tracePt t="12192" x="1006475" y="2644775"/>
          <p14:tracePt t="12216" x="1006475" y="2652713"/>
          <p14:tracePt t="12224" x="1006475" y="2660650"/>
          <p14:tracePt t="12241" x="998538" y="2687638"/>
          <p14:tracePt t="12263" x="989013" y="2703513"/>
          <p14:tracePt t="12293" x="981075" y="2720975"/>
          <p14:tracePt t="27137" x="981075" y="2738438"/>
          <p14:tracePt t="27146" x="981075" y="2814638"/>
          <p14:tracePt t="27157" x="981075" y="2900363"/>
          <p14:tracePt t="27179" x="981075" y="3070225"/>
          <p14:tracePt t="27194" x="981075" y="3130550"/>
          <p14:tracePt t="27210" x="981075" y="3198813"/>
          <p14:tracePt t="27227" x="981075" y="3224213"/>
          <p14:tracePt t="27258" x="981075" y="3309938"/>
          <p14:tracePt t="27260" x="981075" y="3335338"/>
          <p14:tracePt t="27278" x="981075" y="3395663"/>
          <p14:tracePt t="27308" x="981075" y="3548063"/>
          <p14:tracePt t="27327" x="981075" y="3616325"/>
          <p14:tracePt t="27342" x="981075" y="3709988"/>
          <p14:tracePt t="27356" x="981075" y="3803650"/>
          <p14:tracePt t="27379" x="981075" y="3983038"/>
          <p14:tracePt t="27395" x="981075" y="4086225"/>
          <p14:tracePt t="27410" x="981075" y="4205288"/>
          <p14:tracePt t="27428" x="981075" y="4281488"/>
          <p14:tracePt t="27442" x="981075" y="4316413"/>
          <p14:tracePt t="27458" x="981075" y="4359275"/>
          <p14:tracePt t="27479" x="981075" y="4418013"/>
          <p14:tracePt t="27494" x="981075" y="4443413"/>
          <p14:tracePt t="27509" x="981075" y="4486275"/>
          <p14:tracePt t="27526" x="973138" y="4503738"/>
          <p14:tracePt t="27541" x="963613" y="4521200"/>
          <p14:tracePt t="27557" x="963613" y="4529138"/>
          <p14:tracePt t="27580" x="963613" y="4538663"/>
          <p14:tracePt t="27634" x="955675" y="4538663"/>
          <p14:tracePt t="27682" x="946150" y="4538663"/>
          <p14:tracePt t="27690" x="938213" y="4538663"/>
          <p14:tracePt t="27710" x="930275" y="4511675"/>
          <p14:tracePt t="27714" x="920750" y="4495800"/>
          <p14:tracePt t="27727" x="920750" y="4470400"/>
          <p14:tracePt t="27742" x="904875" y="4427538"/>
          <p14:tracePt t="27758" x="895350" y="4392613"/>
          <p14:tracePt t="27780" x="877888" y="4341813"/>
          <p14:tracePt t="27795" x="877888" y="4316413"/>
          <p14:tracePt t="27811" x="877888" y="4298950"/>
          <p14:tracePt t="27828" x="877888" y="4265613"/>
          <p14:tracePt t="27844" x="877888" y="4222750"/>
          <p14:tracePt t="27859" x="877888" y="4197350"/>
          <p14:tracePt t="27879" x="869950" y="4086225"/>
          <p14:tracePt t="27895" x="852488" y="4017963"/>
          <p14:tracePt t="27911" x="836613" y="3967163"/>
          <p14:tracePt t="27927" x="836613" y="3932238"/>
          <p14:tracePt t="27942" x="827088" y="3924300"/>
          <p14:tracePt t="27959" x="827088" y="3914775"/>
          <p14:tracePt t="27997" x="827088" y="3906838"/>
          <p14:tracePt t="28028" x="827088" y="3898900"/>
          <p14:tracePt t="28044" x="827088" y="3889375"/>
          <p14:tracePt t="28051" x="827088" y="3881438"/>
          <p14:tracePt t="28075" x="819150" y="3871913"/>
          <p14:tracePt t="28099" x="819150" y="3863975"/>
          <p14:tracePt t="28108" x="809625" y="3863975"/>
          <p14:tracePt t="28127" x="809625" y="3856038"/>
          <p14:tracePt t="28158" x="809625" y="3838575"/>
          <p14:tracePt t="35653" x="809625" y="3846513"/>
          <p14:tracePt t="35660" x="809625" y="3863975"/>
          <p14:tracePt t="35671" x="801688" y="3881438"/>
          <p14:tracePt t="35687" x="793750" y="3914775"/>
          <p14:tracePt t="35702" x="776288" y="3940175"/>
          <p14:tracePt t="35717" x="776288" y="3957638"/>
          <p14:tracePt t="35733" x="768350" y="3975100"/>
          <p14:tracePt t="35765" x="758825" y="4000500"/>
          <p14:tracePt t="35789" x="758825" y="4008438"/>
          <p14:tracePt t="35817" x="758825" y="4033838"/>
          <p14:tracePt t="35822" x="758825" y="4043363"/>
          <p14:tracePt t="35849" x="758825" y="4060825"/>
          <p14:tracePt t="35868" x="758825" y="4076700"/>
          <p14:tracePt t="35887" x="750888" y="4129088"/>
          <p14:tracePt t="35903" x="741363" y="4162425"/>
          <p14:tracePt t="35919" x="741363" y="4187825"/>
          <p14:tracePt t="35934" x="733425" y="4205288"/>
          <p14:tracePt t="35950" x="725488" y="4213225"/>
          <p14:tracePt t="36303" x="715963" y="4213225"/>
          <p14:tracePt t="36344" x="708025" y="4213225"/>
          <p14:tracePt t="36360" x="700088" y="4213225"/>
          <p14:tracePt t="36407" x="690563" y="4213225"/>
          <p14:tracePt t="36439" x="690563" y="4205288"/>
          <p14:tracePt t="36455" x="682625" y="4205288"/>
          <p14:tracePt t="36465" x="682625" y="4197350"/>
          <p14:tracePt t="36494" x="673100" y="4187825"/>
          <p14:tracePt t="36534" x="665163" y="4179888"/>
          <p14:tracePt t="36568" x="665163" y="4170363"/>
          <p14:tracePt t="36575" x="665163" y="4162425"/>
          <p14:tracePt t="36589" x="657225" y="4162425"/>
          <p14:tracePt t="36617" x="657225" y="4154488"/>
          <p14:tracePt t="42276" x="647700" y="4170363"/>
          <p14:tracePt t="42283" x="639763" y="4187825"/>
          <p14:tracePt t="42292" x="639763" y="4205288"/>
          <p14:tracePt t="42309" x="631825" y="4222750"/>
          <p14:tracePt t="42324" x="614363" y="4306888"/>
          <p14:tracePt t="42340" x="604838" y="4367213"/>
          <p14:tracePt t="42355" x="604838" y="4427538"/>
          <p14:tracePt t="42371" x="604838" y="4460875"/>
          <p14:tracePt t="42393" x="604838" y="4546600"/>
          <p14:tracePt t="42408" x="604838" y="4597400"/>
          <p14:tracePt t="42424" x="604838" y="4640263"/>
          <p14:tracePt t="42439" x="604838" y="4673600"/>
          <p14:tracePt t="42455" x="604838" y="4708525"/>
          <p14:tracePt t="42470" x="614363" y="4759325"/>
          <p14:tracePt t="42493" x="614363" y="4794250"/>
          <p14:tracePt t="42496" x="622300" y="4810125"/>
          <p14:tracePt t="42509" x="622300" y="4827588"/>
          <p14:tracePt t="42524" x="631825" y="4887913"/>
          <p14:tracePt t="42540" x="639763" y="4913313"/>
          <p14:tracePt t="42556" x="647700" y="4930775"/>
          <p14:tracePt t="42572" x="657225" y="4946650"/>
          <p14:tracePt t="42594" x="657225" y="4964113"/>
          <p14:tracePt t="42608" x="657225" y="4973638"/>
          <p14:tracePt t="42624" x="657225" y="4989513"/>
          <p14:tracePt t="42640" x="657225" y="4999038"/>
          <p14:tracePt t="44310" x="657225" y="4989513"/>
          <p14:tracePt t="44318" x="657225" y="4981575"/>
          <p14:tracePt t="44328" x="657225" y="4964113"/>
          <p14:tracePt t="44341" x="657225" y="4956175"/>
          <p14:tracePt t="44357" x="657225" y="4938713"/>
          <p14:tracePt t="44372" x="657225" y="4921250"/>
          <p14:tracePt t="44394" x="657225" y="4905375"/>
          <p14:tracePt t="44410" x="657225" y="4895850"/>
          <p14:tracePt t="49075" x="657225" y="4905375"/>
          <p14:tracePt t="49082" x="673100" y="4905375"/>
          <p14:tracePt t="49100" x="690563" y="4921250"/>
          <p14:tracePt t="49114" x="700088" y="4930775"/>
          <p14:tracePt t="49128" x="725488" y="4938713"/>
          <p14:tracePt t="49145" x="733425" y="4946650"/>
          <p14:tracePt t="49161" x="758825" y="4946650"/>
          <p14:tracePt t="49178" x="776288" y="4946650"/>
          <p14:tracePt t="49198" x="801688" y="4964113"/>
          <p14:tracePt t="49213" x="827088" y="4964113"/>
          <p14:tracePt t="49229" x="836613" y="4981575"/>
          <p14:tracePt t="49246" x="862013" y="4989513"/>
          <p14:tracePt t="49261" x="877888" y="4999038"/>
          <p14:tracePt t="49276" x="895350" y="5006975"/>
          <p14:tracePt t="49298" x="912813" y="5014913"/>
          <p14:tracePt t="49313" x="930275" y="5024438"/>
          <p14:tracePt t="49329" x="938213" y="5032375"/>
          <p14:tracePt t="49345" x="955675" y="5032375"/>
          <p14:tracePt t="49361" x="973138" y="5041900"/>
          <p14:tracePt t="49377" x="989013" y="5041900"/>
          <p14:tracePt t="49399" x="1023938" y="5041900"/>
          <p14:tracePt t="49413" x="1066800" y="5041900"/>
          <p14:tracePt t="49429" x="1117600" y="5041900"/>
          <p14:tracePt t="49446" x="1185863" y="5057775"/>
          <p14:tracePt t="49462" x="1236663" y="5067300"/>
          <p14:tracePt t="49477" x="1279525" y="5092700"/>
          <p14:tracePt t="49500" x="1330325" y="5135563"/>
          <p14:tracePt t="49514" x="1355725" y="5143500"/>
          <p14:tracePt t="49530" x="1390650" y="5160963"/>
          <p14:tracePt t="49533" x="1416050" y="5168900"/>
          <p14:tracePt t="49545" x="1449388" y="5176838"/>
          <p14:tracePt t="49561" x="1527175" y="5176838"/>
          <p14:tracePt t="49578" x="1595438" y="5176838"/>
          <p14:tracePt t="49598" x="1697038" y="5168900"/>
          <p14:tracePt t="49614" x="1774825" y="5151438"/>
          <p14:tracePt t="49630" x="1825625" y="5126038"/>
          <p14:tracePt t="49645" x="1868488" y="5126038"/>
          <p14:tracePt t="49661" x="1884363" y="5118100"/>
          <p14:tracePt t="49697" x="1893888" y="51181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Measures of Atmospheric Moisture </a:t>
            </a:r>
            <a:b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Dew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Point Ranges for Arizona</a:t>
            </a:r>
            <a:endParaRPr lang="en-US" sz="36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828800"/>
            <a:ext cx="5562600" cy="2438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n-ea"/>
                <a:cs typeface="+mn-cs"/>
              </a:rPr>
              <a:t>	</a:t>
            </a:r>
            <a:r>
              <a:rPr lang="en-US" sz="2400" u="sng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Vapor </a:t>
            </a:r>
            <a:r>
              <a:rPr lang="en-US" sz="2400" u="sng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Pressure</a:t>
            </a:r>
            <a:r>
              <a:rPr lang="en-US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	      </a:t>
            </a:r>
            <a:r>
              <a:rPr lang="en-US" sz="2400" u="sng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Dew Point</a:t>
            </a:r>
          </a:p>
          <a:p>
            <a:pPr>
              <a:buFontTx/>
              <a:buNone/>
              <a:defRPr/>
            </a:pPr>
            <a:r>
              <a:rPr lang="en-US" sz="2400" dirty="0">
                <a:ea typeface="+mn-ea"/>
                <a:cs typeface="+mn-cs"/>
              </a:rPr>
              <a:t>		</a:t>
            </a:r>
            <a:r>
              <a:rPr lang="en-US" sz="2400" dirty="0" smtClean="0">
                <a:ea typeface="+mn-ea"/>
                <a:cs typeface="+mn-cs"/>
              </a:rPr>
              <a:t>24 </a:t>
            </a:r>
            <a:r>
              <a:rPr lang="en-US" sz="2400" dirty="0">
                <a:ea typeface="+mn-ea"/>
                <a:cs typeface="+mn-cs"/>
              </a:rPr>
              <a:t>mb			 20</a:t>
            </a:r>
            <a:r>
              <a:rPr lang="en-US" sz="2400" baseline="40000" dirty="0">
                <a:ea typeface="+mn-ea"/>
                <a:cs typeface="+mn-cs"/>
              </a:rPr>
              <a:t>o</a:t>
            </a:r>
            <a:r>
              <a:rPr lang="en-US" sz="2400" dirty="0">
                <a:ea typeface="+mn-ea"/>
                <a:cs typeface="+mn-cs"/>
              </a:rPr>
              <a:t>C</a:t>
            </a:r>
          </a:p>
          <a:p>
            <a:pPr>
              <a:buFontTx/>
              <a:buNone/>
              <a:defRPr/>
            </a:pPr>
            <a:r>
              <a:rPr lang="en-US" sz="2400" dirty="0">
                <a:ea typeface="+mn-ea"/>
                <a:cs typeface="+mn-cs"/>
              </a:rPr>
              <a:t>		</a:t>
            </a:r>
            <a:r>
              <a:rPr lang="en-US" sz="2400" dirty="0" smtClean="0">
                <a:ea typeface="+mn-ea"/>
                <a:cs typeface="+mn-cs"/>
              </a:rPr>
              <a:t>12 </a:t>
            </a:r>
            <a:r>
              <a:rPr lang="en-US" sz="2400" dirty="0">
                <a:ea typeface="+mn-ea"/>
                <a:cs typeface="+mn-cs"/>
              </a:rPr>
              <a:t>mb			 10</a:t>
            </a:r>
            <a:r>
              <a:rPr lang="en-US" sz="2400" baseline="40000" dirty="0">
                <a:ea typeface="+mn-ea"/>
                <a:cs typeface="+mn-cs"/>
              </a:rPr>
              <a:t>o</a:t>
            </a:r>
            <a:r>
              <a:rPr lang="en-US" sz="2400" dirty="0">
                <a:ea typeface="+mn-ea"/>
                <a:cs typeface="+mn-cs"/>
              </a:rPr>
              <a:t>C</a:t>
            </a:r>
          </a:p>
          <a:p>
            <a:pPr>
              <a:buFontTx/>
              <a:buNone/>
              <a:defRPr/>
            </a:pPr>
            <a:r>
              <a:rPr lang="en-US" sz="2400" dirty="0">
                <a:ea typeface="+mn-ea"/>
                <a:cs typeface="+mn-cs"/>
              </a:rPr>
              <a:t>		</a:t>
            </a:r>
            <a:r>
              <a:rPr lang="en-US" sz="2400" dirty="0" smtClean="0">
                <a:ea typeface="+mn-ea"/>
                <a:cs typeface="+mn-cs"/>
              </a:rPr>
              <a:t>  </a:t>
            </a:r>
            <a:r>
              <a:rPr lang="en-US" sz="2400" dirty="0">
                <a:ea typeface="+mn-ea"/>
                <a:cs typeface="+mn-cs"/>
              </a:rPr>
              <a:t>6 mb			   0</a:t>
            </a:r>
            <a:r>
              <a:rPr lang="en-US" sz="2400" baseline="40000" dirty="0">
                <a:ea typeface="+mn-ea"/>
                <a:cs typeface="+mn-cs"/>
              </a:rPr>
              <a:t>o</a:t>
            </a:r>
            <a:r>
              <a:rPr lang="en-US" sz="2400" dirty="0">
                <a:ea typeface="+mn-ea"/>
                <a:cs typeface="+mn-cs"/>
              </a:rPr>
              <a:t>C</a:t>
            </a:r>
          </a:p>
          <a:p>
            <a:pPr>
              <a:buFontTx/>
              <a:buNone/>
              <a:defRPr/>
            </a:pPr>
            <a:r>
              <a:rPr lang="en-US" sz="2400" dirty="0">
                <a:ea typeface="+mn-ea"/>
                <a:cs typeface="+mn-cs"/>
              </a:rPr>
              <a:t> 		</a:t>
            </a:r>
            <a:r>
              <a:rPr lang="en-US" sz="2400" dirty="0" smtClean="0">
                <a:ea typeface="+mn-ea"/>
                <a:cs typeface="+mn-cs"/>
              </a:rPr>
              <a:t>  </a:t>
            </a:r>
            <a:r>
              <a:rPr lang="en-US" sz="2400" dirty="0">
                <a:ea typeface="+mn-ea"/>
                <a:cs typeface="+mn-cs"/>
              </a:rPr>
              <a:t>3 mb			-10</a:t>
            </a:r>
            <a:r>
              <a:rPr lang="en-US" sz="2400" baseline="40000" dirty="0">
                <a:ea typeface="+mn-ea"/>
                <a:cs typeface="+mn-cs"/>
              </a:rPr>
              <a:t>o</a:t>
            </a:r>
            <a:r>
              <a:rPr lang="en-US" sz="2400" dirty="0">
                <a:ea typeface="+mn-ea"/>
                <a:cs typeface="+mn-cs"/>
              </a:rPr>
              <a:t>C</a:t>
            </a:r>
          </a:p>
        </p:txBody>
      </p:sp>
      <p:sp>
        <p:nvSpPr>
          <p:cNvPr id="41987" name="TextBox 3"/>
          <p:cNvSpPr txBox="1">
            <a:spLocks noChangeArrowheads="1"/>
          </p:cNvSpPr>
          <p:nvPr/>
        </p:nvSpPr>
        <p:spPr bwMode="auto">
          <a:xfrm>
            <a:off x="838200" y="4419600"/>
            <a:ext cx="7467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dirty="0" smtClean="0"/>
              <a:t>Rule of Thumb: Vapor pressure almost doubles </a:t>
            </a:r>
          </a:p>
          <a:p>
            <a:pPr algn="ctr"/>
            <a:r>
              <a:rPr lang="en-US" dirty="0" smtClean="0"/>
              <a:t>for every T</a:t>
            </a:r>
            <a:r>
              <a:rPr lang="en-US" baseline="-25000" dirty="0" smtClean="0"/>
              <a:t>d</a:t>
            </a:r>
            <a:r>
              <a:rPr lang="en-US" dirty="0" smtClean="0"/>
              <a:t> increase of </a:t>
            </a:r>
            <a:r>
              <a:rPr lang="en-US" dirty="0" smtClean="0"/>
              <a:t>10˚C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Water Vapor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Applet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35278"/>
      </p:ext>
    </p:extLst>
  </p:cSld>
  <p:clrMapOvr>
    <a:masterClrMapping/>
  </p:clrMapOvr>
  <p:transition advTm="55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91" x="392113" y="5126038"/>
          <p14:tracePt t="12707" x="392113" y="5118100"/>
          <p14:tracePt t="12715" x="392113" y="5110163"/>
          <p14:tracePt t="12724" x="392113" y="5092700"/>
          <p14:tracePt t="12760" x="401638" y="5067300"/>
          <p14:tracePt t="12793" x="469900" y="4716463"/>
          <p14:tracePt t="12820" x="477838" y="4564063"/>
          <p14:tracePt t="12829" x="503238" y="4392613"/>
          <p14:tracePt t="12837" x="511175" y="4298950"/>
          <p14:tracePt t="12876" x="579438" y="3830638"/>
          <p14:tracePt t="12915" x="604838" y="3659188"/>
          <p14:tracePt t="12918" x="614363" y="3633788"/>
          <p14:tracePt t="12925" x="622300" y="3590925"/>
          <p14:tracePt t="12940" x="639763" y="3514725"/>
          <p14:tracePt t="12955" x="657225" y="3395663"/>
          <p14:tracePt t="12974" x="682625" y="3241675"/>
          <p14:tracePt t="12993" x="700088" y="3070225"/>
          <p14:tracePt t="13008" x="700088" y="2900363"/>
          <p14:tracePt t="13022" x="700088" y="2797175"/>
          <p14:tracePt t="13041" x="700088" y="2728913"/>
          <p14:tracePt t="13055" x="700088" y="2687638"/>
          <p14:tracePt t="13077" x="700088" y="2678113"/>
          <p14:tracePt t="13094" x="700088" y="2660650"/>
          <p14:tracePt t="13109" x="700088" y="2635250"/>
          <p14:tracePt t="13127" x="700088" y="2601913"/>
          <p14:tracePt t="13140" x="700088" y="2541588"/>
          <p14:tracePt t="13157" x="700088" y="2473325"/>
          <p14:tracePt t="13178" x="715963" y="2405063"/>
          <p14:tracePt t="13192" x="733425" y="2387600"/>
          <p14:tracePt t="13620" x="733425" y="2405063"/>
          <p14:tracePt t="13628" x="733425" y="2422525"/>
          <p14:tracePt t="13639" x="733425" y="2430463"/>
          <p14:tracePt t="13655" x="733425" y="2447925"/>
          <p14:tracePt t="13679" x="733425" y="2455863"/>
          <p14:tracePt t="13693" x="741363" y="2465388"/>
          <p14:tracePt t="13709" x="741363" y="2473325"/>
          <p14:tracePt t="13733" x="741363" y="2482850"/>
          <p14:tracePt t="13741" x="750888" y="2482850"/>
          <p14:tracePt t="13758" x="750888" y="2490788"/>
          <p14:tracePt t="13777" x="758825" y="2498725"/>
          <p14:tracePt t="13793" x="758825" y="2524125"/>
          <p14:tracePt t="13808" x="776288" y="2551113"/>
          <p14:tracePt t="13824" x="776288" y="2576513"/>
          <p14:tracePt t="13840" x="784225" y="2584450"/>
          <p14:tracePt t="13856" x="793750" y="2592388"/>
          <p14:tracePt t="13877" x="793750" y="2609850"/>
          <p14:tracePt t="13893" x="801688" y="2609850"/>
          <p14:tracePt t="13925" x="809625" y="2619375"/>
          <p14:tracePt t="13958" x="819150" y="2619375"/>
          <p14:tracePt t="13977" x="827088" y="2627313"/>
          <p14:tracePt t="13994" x="827088" y="2635250"/>
          <p14:tracePt t="14125" x="827088" y="2644775"/>
          <p14:tracePt t="14132" x="827088" y="2652713"/>
          <p14:tracePt t="14143" x="827088" y="2670175"/>
          <p14:tracePt t="14157" x="827088" y="2678113"/>
          <p14:tracePt t="28842" x="827088" y="2687638"/>
          <p14:tracePt t="28851" x="827088" y="2695575"/>
          <p14:tracePt t="28899" x="827088" y="2703513"/>
          <p14:tracePt t="31167" x="844550" y="2720975"/>
          <p14:tracePt t="31175" x="862013" y="2755900"/>
          <p14:tracePt t="31192" x="912813" y="2814638"/>
          <p14:tracePt t="31208" x="981075" y="2900363"/>
          <p14:tracePt t="31224" x="1066800" y="2994025"/>
          <p14:tracePt t="31239" x="1150938" y="3087688"/>
          <p14:tracePt t="31255" x="1236663" y="3181350"/>
          <p14:tracePt t="31272" x="1287463" y="3232150"/>
          <p14:tracePt t="31292" x="1339850" y="3284538"/>
          <p14:tracePt t="31308" x="1373188" y="3309938"/>
          <p14:tracePt t="31323" x="1398588" y="3343275"/>
          <p14:tracePt t="31339" x="1408113" y="3360738"/>
          <p14:tracePt t="31355" x="1416050" y="3378200"/>
          <p14:tracePt t="31371" x="1416050" y="3421063"/>
          <p14:tracePt t="31392" x="1423988" y="3471863"/>
          <p14:tracePt t="31407" x="1433513" y="3514725"/>
          <p14:tracePt t="31424" x="1433513" y="3540125"/>
          <p14:tracePt t="31440" x="1441450" y="3565525"/>
          <p14:tracePt t="31456" x="1449388" y="3582988"/>
          <p14:tracePt t="31472" x="1458913" y="3590925"/>
          <p14:tracePt t="31493" x="1466850" y="3608388"/>
          <p14:tracePt t="31507" x="1476375" y="3616325"/>
          <p14:tracePt t="31523" x="1476375" y="3633788"/>
          <p14:tracePt t="31555" x="1476375" y="3641725"/>
          <p14:tracePt t="32213" x="1476375" y="3659188"/>
          <p14:tracePt t="32220" x="1476375" y="3684588"/>
          <p14:tracePt t="32228" x="1476375" y="3702050"/>
          <p14:tracePt t="32239" x="1466850" y="3727450"/>
          <p14:tracePt t="32255" x="1441450" y="3770313"/>
          <p14:tracePt t="32271" x="1408113" y="3821113"/>
          <p14:tracePt t="32294" x="1365250" y="3871913"/>
          <p14:tracePt t="32310" x="1330325" y="3914775"/>
          <p14:tracePt t="32326" x="1322388" y="3932238"/>
          <p14:tracePt t="32341" x="1296988" y="3967163"/>
          <p14:tracePt t="32356" x="1271588" y="4000500"/>
          <p14:tracePt t="32372" x="1254125" y="4033838"/>
          <p14:tracePt t="32393" x="1228725" y="4094163"/>
          <p14:tracePt t="32408" x="1211263" y="4129088"/>
          <p14:tracePt t="32426" x="1203325" y="4154488"/>
          <p14:tracePt t="32440" x="1203325" y="4162425"/>
          <p14:tracePt t="32456" x="1193800" y="4170363"/>
          <p14:tracePt t="32472" x="1193800" y="4179888"/>
          <p14:tracePt t="32558" x="1193800" y="4187825"/>
          <p14:tracePt t="32589" x="1193800" y="4197350"/>
          <p14:tracePt t="32614" x="1193800" y="4205288"/>
          <p14:tracePt t="32629" x="1193800" y="4213225"/>
          <p14:tracePt t="32702" x="1193800" y="4222750"/>
          <p14:tracePt t="33912" x="1211263" y="4222750"/>
          <p14:tracePt t="33919" x="1244600" y="4222750"/>
          <p14:tracePt t="33929" x="1296988" y="4222750"/>
          <p14:tracePt t="33942" x="1322388" y="4222750"/>
          <p14:tracePt t="33958" x="1408113" y="4222750"/>
          <p14:tracePt t="33973" x="1492250" y="4222750"/>
          <p14:tracePt t="33995" x="1585913" y="4222750"/>
          <p14:tracePt t="34010" x="1620838" y="4222750"/>
          <p14:tracePt t="34026" x="1638300" y="4222750"/>
          <p14:tracePt t="34041" x="1646238" y="4222750"/>
          <p14:tracePt t="39486" x="1646238" y="4238625"/>
          <p14:tracePt t="39493" x="1646238" y="4256088"/>
          <p14:tracePt t="39502" x="1646238" y="4281488"/>
          <p14:tracePt t="39532" x="1663700" y="4367213"/>
          <p14:tracePt t="39561" x="1681163" y="4460875"/>
          <p14:tracePt t="39568" x="1689100" y="4486275"/>
          <p14:tracePt t="39599" x="1714500" y="4546600"/>
          <p14:tracePt t="39631" x="1757363" y="4614863"/>
          <p14:tracePt t="39647" x="1782763" y="4648200"/>
          <p14:tracePt t="39662" x="1816100" y="4691063"/>
          <p14:tracePt t="39678" x="1858963" y="4741863"/>
          <p14:tracePt t="39701" x="1893888" y="4794250"/>
          <p14:tracePt t="39716" x="1936750" y="4845050"/>
          <p14:tracePt t="39732" x="1979613" y="4887913"/>
          <p14:tracePt t="39747" x="2005013" y="4921250"/>
          <p14:tracePt t="39762" x="2038350" y="4956175"/>
          <p14:tracePt t="39778" x="2063750" y="4981575"/>
          <p14:tracePt t="39801" x="2081213" y="4989513"/>
          <p14:tracePt t="39816" x="2089150" y="5006975"/>
          <p14:tracePt t="39846" x="2098675" y="5006975"/>
          <p14:tracePt t="39862" x="2116138" y="5006975"/>
          <p14:tracePt t="39879" x="2157413" y="5006975"/>
          <p14:tracePt t="39902" x="2217738" y="5006975"/>
          <p14:tracePt t="39918" x="2293938" y="5006975"/>
          <p14:tracePt t="39933" x="2405063" y="5006975"/>
          <p14:tracePt t="39962" x="2695575" y="4973638"/>
          <p14:tracePt t="39967" x="2771775" y="4973638"/>
          <p14:tracePt t="39999" x="3019425" y="4964113"/>
          <p14:tracePt t="40031" x="3224213" y="4946650"/>
          <p14:tracePt t="40048" x="3327400" y="4913313"/>
          <p14:tracePt t="40065" x="3368675" y="4887913"/>
          <p14:tracePt t="40079" x="3436938" y="4852988"/>
          <p14:tracePt t="40102" x="3479800" y="4819650"/>
          <p14:tracePt t="40119" x="3514725" y="4794250"/>
          <p14:tracePt t="40485" x="3530600" y="4794250"/>
          <p14:tracePt t="40490" x="3557588" y="4794250"/>
          <p14:tracePt t="40501" x="3582988" y="4794250"/>
          <p14:tracePt t="40518" x="3641725" y="4794250"/>
          <p14:tracePt t="40533" x="3702050" y="4810125"/>
          <p14:tracePt t="40548" x="3752850" y="4827588"/>
          <p14:tracePt t="40563" x="3803650" y="4845050"/>
          <p14:tracePt t="40579" x="3856038" y="4862513"/>
          <p14:tracePt t="40603" x="3906838" y="4878388"/>
          <p14:tracePt t="40617" x="3924300" y="4887913"/>
          <p14:tracePt t="40633" x="3967163" y="4895850"/>
          <p14:tracePt t="40648" x="4000500" y="4905375"/>
          <p14:tracePt t="40664" x="4033838" y="4913313"/>
          <p14:tracePt t="40680" x="4068763" y="4913313"/>
          <p14:tracePt t="40702" x="4102100" y="4913313"/>
          <p14:tracePt t="40731" x="4129088" y="4913313"/>
          <p14:tracePt t="40764" x="4137025" y="4913313"/>
          <p14:tracePt t="43543" x="4144963" y="4921250"/>
          <p14:tracePt t="43551" x="4162425" y="4930775"/>
          <p14:tracePt t="43567" x="4205288" y="4956175"/>
          <p14:tracePt t="43604" x="4273550" y="5006975"/>
          <p14:tracePt t="43634" x="4333875" y="5049838"/>
          <p14:tracePt t="43639" x="4341813" y="5057775"/>
          <p14:tracePt t="43651" x="4359275" y="5067300"/>
          <p14:tracePt t="43667" x="4375150" y="5083175"/>
          <p14:tracePt t="43683" x="4392613" y="5100638"/>
          <p14:tracePt t="43704" x="4410075" y="5118100"/>
          <p14:tracePt t="43720" x="4427538" y="5135563"/>
          <p14:tracePt t="43736" x="4435475" y="5143500"/>
          <p14:tracePt t="43766" x="4443413" y="5151438"/>
          <p14:tracePt t="43768" x="4452938" y="5151438"/>
          <p14:tracePt t="43804" x="4478338" y="5168900"/>
          <p14:tracePt t="43808" x="4486275" y="5176838"/>
          <p14:tracePt t="43836" x="4546600" y="5176838"/>
          <p14:tracePt t="43852" x="4589463" y="5176838"/>
          <p14:tracePt t="43867" x="4640263" y="5176838"/>
          <p14:tracePt t="43882" x="4683125" y="5176838"/>
          <p14:tracePt t="43905" x="4751388" y="5143500"/>
          <p14:tracePt t="43920" x="4759325" y="5135563"/>
          <p14:tracePt t="43936" x="4794250" y="5118100"/>
          <p14:tracePt t="43952" x="4802188" y="5118100"/>
          <p14:tracePt t="43967" x="4810125" y="5118100"/>
          <p14:tracePt t="47588" x="4810125" y="5135563"/>
          <p14:tracePt t="47596" x="4810125" y="5143500"/>
          <p14:tracePt t="47608" x="4810125" y="5168900"/>
          <p14:tracePt t="47623" x="4802188" y="5211763"/>
          <p14:tracePt t="47639" x="4776788" y="5272088"/>
          <p14:tracePt t="47656" x="4759325" y="5356225"/>
          <p14:tracePt t="47670" x="4733925" y="5441950"/>
          <p14:tracePt t="47686" x="4716463" y="5502275"/>
          <p14:tracePt t="47709" x="4691063" y="5586413"/>
          <p14:tracePt t="47725" x="4665663" y="5629275"/>
          <p14:tracePt t="47741" x="4648200" y="5672138"/>
          <p14:tracePt t="47758" x="4622800" y="5697538"/>
          <p14:tracePt t="47772" x="4614863" y="5722938"/>
          <p14:tracePt t="47788" x="4597400" y="5748338"/>
          <p14:tracePt t="47809" x="4572000" y="5808663"/>
          <p14:tracePt t="47824" x="4554538" y="5834063"/>
          <p14:tracePt t="47839" x="4538663" y="5876925"/>
          <p14:tracePt t="47856" x="4529138" y="5911850"/>
          <p14:tracePt t="47870" x="4503738" y="5953125"/>
          <p14:tracePt t="47886" x="4495800" y="5970588"/>
          <p14:tracePt t="47908" x="4478338" y="6013450"/>
          <p14:tracePt t="47925" x="4470400" y="6030913"/>
          <p14:tracePt t="47941" x="4460875" y="6056313"/>
          <p14:tracePt t="47957" x="4452938" y="6064250"/>
          <p14:tracePt t="47974" x="4452938" y="6081713"/>
          <p14:tracePt t="48009" x="4443413" y="6089650"/>
          <p14:tracePt t="48221" x="4435475" y="6089650"/>
          <p14:tracePt t="48238" x="4427538" y="6089650"/>
          <p14:tracePt t="48245" x="4427538" y="6073775"/>
          <p14:tracePt t="48256" x="4418013" y="6073775"/>
          <p14:tracePt t="48272" x="4410075" y="6048375"/>
          <p14:tracePt t="48287" x="4402138" y="6038850"/>
          <p14:tracePt t="48310" x="4384675" y="6030913"/>
          <p14:tracePt t="48326" x="4375150" y="6021388"/>
          <p14:tracePt t="48342" x="4367213" y="6021388"/>
          <p14:tracePt t="48357" x="4359275" y="6021388"/>
          <p14:tracePt t="48388" x="4349750" y="6021388"/>
          <p14:tracePt t="48429" x="4341813" y="6021388"/>
          <p14:tracePt t="48437" x="4341813" y="6013450"/>
          <p14:tracePt t="48461" x="4341813" y="6005513"/>
          <p14:tracePt t="48469" x="4333875" y="6005513"/>
          <p14:tracePt t="48487" x="4324350" y="5995988"/>
          <p14:tracePt t="48510" x="4306888" y="5970588"/>
          <p14:tracePt t="48540" x="4298950" y="5962650"/>
          <p14:tracePt t="48544" x="4291013" y="5953125"/>
          <p14:tracePt t="48559" x="4291013" y="5945188"/>
          <p14:tracePt t="48587" x="4273550" y="5937250"/>
          <p14:tracePt t="48615" x="4265613" y="5937250"/>
          <p14:tracePt t="48705" x="4256088" y="5937250"/>
          <p14:tracePt t="48752" x="4256088" y="5927725"/>
          <p14:tracePt t="48928" x="4256088" y="5919788"/>
          <p14:tracePt t="48952" x="4256088" y="5911850"/>
          <p14:tracePt t="48959" x="4256088" y="5902325"/>
          <p14:tracePt t="48968" x="4238625" y="5902325"/>
          <p14:tracePt t="48975" x="4238625" y="5894388"/>
          <p14:tracePt t="48991" x="4238625" y="5884863"/>
          <p14:tracePt t="49009" x="4238625" y="5876925"/>
          <p14:tracePt t="49025" x="4230688" y="5868988"/>
          <p14:tracePt t="49057" x="4230688" y="5859463"/>
          <p14:tracePt t="49167" x="4222750" y="5859463"/>
          <p14:tracePt t="52639" x="4205288" y="5859463"/>
          <p14:tracePt t="52647" x="4179888" y="5859463"/>
          <p14:tracePt t="52654" x="4144963" y="5859463"/>
          <p14:tracePt t="52663" x="4102100" y="5859463"/>
          <p14:tracePt t="52676" x="4025900" y="5884863"/>
          <p14:tracePt t="52691" x="3863975" y="5927725"/>
          <p14:tracePt t="52713" x="3522663" y="6005513"/>
          <p14:tracePt t="52728" x="3275013" y="6064250"/>
          <p14:tracePt t="52745" x="3001963" y="6132513"/>
          <p14:tracePt t="52760" x="2627313" y="6200775"/>
          <p14:tracePt t="52777" x="2243138" y="6261100"/>
          <p14:tracePt t="52813" x="1433513" y="6362700"/>
          <p14:tracePt t="52843" x="604838" y="6448425"/>
          <p14:tracePt t="52847" x="427038" y="6491288"/>
          <p14:tracePt t="52861" x="341313" y="6508750"/>
          <p14:tracePt t="52877" x="68263" y="655161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6858000" cy="4114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Wet Bulb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Temp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- Lowest temp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to which air can be cooled by evaporation of water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into it.</a:t>
            </a:r>
            <a:endParaRPr lang="en-US" sz="24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Higher than Dew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oint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- H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O vapor is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added to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unsaturated air which raises its dew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point.</a:t>
            </a:r>
          </a:p>
          <a:p>
            <a:pPr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Measured with sling </a:t>
            </a:r>
            <a:r>
              <a:rPr lang="en-US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psychrometer</a:t>
            </a:r>
            <a:endParaRPr lang="en-US" sz="24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Measures of Atmospheric Moisture </a:t>
            </a:r>
            <a: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Wet </a:t>
            </a:r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Bulb Temperature </a:t>
            </a:r>
            <a:r>
              <a:rPr lang="en-US" sz="3200" dirty="0" smtClean="0">
                <a:latin typeface="Times New Roman" charset="0"/>
                <a:ea typeface="ＭＳ Ｐゴシック" charset="0"/>
                <a:cs typeface="ＭＳ Ｐゴシック" charset="0"/>
              </a:rPr>
              <a:t>(T</a:t>
            </a:r>
            <a:r>
              <a:rPr lang="en-US" sz="32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w</a:t>
            </a:r>
            <a:r>
              <a:rPr lang="en-US" sz="3200" dirty="0"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grpSp>
        <p:nvGrpSpPr>
          <p:cNvPr id="45059" name="Group 1"/>
          <p:cNvGrpSpPr>
            <a:grpSpLocks/>
          </p:cNvGrpSpPr>
          <p:nvPr/>
        </p:nvGrpSpPr>
        <p:grpSpPr bwMode="auto">
          <a:xfrm>
            <a:off x="1219200" y="4724400"/>
            <a:ext cx="6858000" cy="977900"/>
            <a:chOff x="1371600" y="4838700"/>
            <a:chExt cx="6858000" cy="977900"/>
          </a:xfrm>
        </p:grpSpPr>
        <p:sp>
          <p:nvSpPr>
            <p:cNvPr id="45060" name="Text Box 7"/>
            <p:cNvSpPr txBox="1">
              <a:spLocks noChangeArrowheads="1"/>
            </p:cNvSpPr>
            <p:nvPr/>
          </p:nvSpPr>
          <p:spPr bwMode="auto">
            <a:xfrm>
              <a:off x="1371600" y="5054600"/>
              <a:ext cx="2235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="1"/>
                <a:t>dry thermometer</a:t>
              </a:r>
              <a:endParaRPr lang="en-US"/>
            </a:p>
          </p:txBody>
        </p:sp>
        <p:sp>
          <p:nvSpPr>
            <p:cNvPr id="45061" name="Text Box 5"/>
            <p:cNvSpPr txBox="1">
              <a:spLocks noChangeArrowheads="1"/>
            </p:cNvSpPr>
            <p:nvPr/>
          </p:nvSpPr>
          <p:spPr bwMode="auto">
            <a:xfrm>
              <a:off x="1371600" y="4845050"/>
              <a:ext cx="1219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="1"/>
                <a:t>wet bulb</a:t>
              </a:r>
              <a:endParaRPr lang="en-US"/>
            </a:p>
          </p:txBody>
        </p:sp>
        <p:sp>
          <p:nvSpPr>
            <p:cNvPr id="45062" name="Line 6"/>
            <p:cNvSpPr>
              <a:spLocks noChangeShapeType="1"/>
            </p:cNvSpPr>
            <p:nvPr/>
          </p:nvSpPr>
          <p:spPr bwMode="auto">
            <a:xfrm>
              <a:off x="2362200" y="5029200"/>
              <a:ext cx="9906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5063" name="Object 2"/>
            <p:cNvGraphicFramePr>
              <a:graphicFrameLocks noChangeAspect="1"/>
            </p:cNvGraphicFramePr>
            <p:nvPr/>
          </p:nvGraphicFramePr>
          <p:xfrm>
            <a:off x="3352800" y="4838700"/>
            <a:ext cx="4429125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266" name="Photo Editor Photo" r:id="rId7" imgW="4428571" imgH="724001" progId="">
                    <p:embed/>
                  </p:oleObj>
                </mc:Choice>
                <mc:Fallback>
                  <p:oleObj name="Photo Editor Photo" r:id="rId7" imgW="4428571" imgH="72400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4838700"/>
                          <a:ext cx="4429125" cy="723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4" name="Line 11"/>
            <p:cNvSpPr>
              <a:spLocks noChangeShapeType="1"/>
            </p:cNvSpPr>
            <p:nvPr/>
          </p:nvSpPr>
          <p:spPr bwMode="auto">
            <a:xfrm>
              <a:off x="3124200" y="5257800"/>
              <a:ext cx="9906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5" name="Text Box 12"/>
            <p:cNvSpPr txBox="1">
              <a:spLocks noChangeArrowheads="1"/>
            </p:cNvSpPr>
            <p:nvPr/>
          </p:nvSpPr>
          <p:spPr bwMode="auto">
            <a:xfrm>
              <a:off x="6172200" y="5511800"/>
              <a:ext cx="2057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b="1" dirty="0" smtClean="0"/>
                <a:t>Ahrens 6</a:t>
              </a:r>
              <a:r>
                <a:rPr lang="en-US" sz="1400" b="1" baseline="30000" dirty="0" smtClean="0"/>
                <a:t>th</a:t>
              </a:r>
              <a:r>
                <a:rPr lang="en-US" sz="1400" b="1" dirty="0" smtClean="0"/>
                <a:t> ed.</a:t>
              </a:r>
              <a:endParaRPr lang="en-US" sz="1400" b="1" dirty="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045386525"/>
      </p:ext>
    </p:extLst>
  </p:cSld>
  <p:clrMapOvr>
    <a:masterClrMapping/>
  </p:clrMapOvr>
  <p:transition advTm="920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272" grpId="0" uiExpand="1" build="p"/>
    </p:bldLst>
  </p:timing>
  <p:extLst>
    <p:ext uri="{3A86A75C-4F4B-4683-9AE1-C65F6400EC91}">
      <p14:laserTraceLst xmlns:p14="http://schemas.microsoft.com/office/powerpoint/2010/main">
        <p14:tracePtLst>
          <p14:tracePt t="76345" x="511175" y="5126038"/>
          <p14:tracePt t="76572" x="538163" y="5126038"/>
          <p14:tracePt t="76578" x="563563" y="5135563"/>
          <p14:tracePt t="76588" x="588963" y="5143500"/>
          <p14:tracePt t="76654" x="1322388" y="5186363"/>
          <p14:tracePt t="76676" x="4119563" y="5297488"/>
          <p14:tracePt t="76682" x="4316413" y="5262563"/>
          <p14:tracePt t="76702" x="4708525" y="5176838"/>
          <p14:tracePt t="76705" x="4887913" y="5143500"/>
          <p14:tracePt t="76717" x="5092700" y="5100638"/>
          <p14:tracePt t="76743" x="5697538" y="4989513"/>
          <p14:tracePt t="76774" x="6653213" y="4913313"/>
          <p14:tracePt t="76780" x="6918325" y="4895850"/>
          <p14:tracePt t="76790" x="7148513" y="4895850"/>
          <p14:tracePt t="76805" x="7429500" y="4887913"/>
          <p14:tracePt t="76821" x="7778750" y="4887913"/>
          <p14:tracePt t="76843" x="8077200" y="4887913"/>
          <p14:tracePt t="77180" x="8051800" y="4887913"/>
          <p14:tracePt t="77187" x="8008938" y="4887913"/>
          <p14:tracePt t="77204" x="7889875" y="4956175"/>
          <p14:tracePt t="77223" x="7796213" y="5014913"/>
          <p14:tracePt t="77243" x="7573963" y="5151438"/>
          <p14:tracePt t="77273" x="7216775" y="5287963"/>
          <p14:tracePt t="77277" x="7131050" y="5305425"/>
          <p14:tracePt t="77290" x="6969125" y="5330825"/>
          <p14:tracePt t="77305" x="6850063" y="5340350"/>
          <p14:tracePt t="77524" x="6832600" y="5340350"/>
          <p14:tracePt t="77531" x="6789738" y="5340350"/>
          <p14:tracePt t="77543" x="6746875" y="5340350"/>
          <p14:tracePt t="77558" x="6645275" y="5356225"/>
          <p14:tracePt t="77573" x="6559550" y="5356225"/>
          <p14:tracePt t="77589" x="6405563" y="5356225"/>
          <p14:tracePt t="77620" x="6210300" y="5356225"/>
          <p14:tracePt t="77644" x="6149975" y="5340350"/>
          <p14:tracePt t="77646" x="6124575" y="5340350"/>
          <p14:tracePt t="77673" x="6073775" y="5313363"/>
          <p14:tracePt t="77678" x="6048375" y="5305425"/>
          <p14:tracePt t="77691" x="6013450" y="5287963"/>
          <p14:tracePt t="77706" x="5953125" y="5254625"/>
          <p14:tracePt t="77721" x="5884863" y="5211763"/>
          <p14:tracePt t="77745" x="5808663" y="5160963"/>
          <p14:tracePt t="77772" x="5740400" y="5118100"/>
          <p14:tracePt t="77806" x="5715000" y="5083175"/>
          <p14:tracePt t="77822" x="5707063" y="5075238"/>
          <p14:tracePt t="77844" x="5697538" y="5057775"/>
          <p14:tracePt t="77874" x="5689600" y="5049838"/>
          <p14:tracePt t="77900" x="5681663" y="5049838"/>
          <p14:tracePt t="77911" x="5681663" y="5041900"/>
          <p14:tracePt t="77926" x="5672138" y="5024438"/>
          <p14:tracePt t="77943" x="5664200" y="4999038"/>
          <p14:tracePt t="77959" x="5638800" y="4956175"/>
          <p14:tracePt t="77974" x="5613400" y="4921250"/>
          <p14:tracePt t="77990" x="5595938" y="4887913"/>
          <p14:tracePt t="78006" x="5578475" y="4878388"/>
          <p14:tracePt t="78022" x="5578475" y="4870450"/>
          <p14:tracePt t="78043" x="5570538" y="4870450"/>
          <p14:tracePt t="78175" x="5570538" y="4878388"/>
          <p14:tracePt t="78287" x="5570538" y="4887913"/>
          <p14:tracePt t="78343" x="5570538" y="4895850"/>
          <p14:tracePt t="78376" x="5570538" y="4905375"/>
          <p14:tracePt t="78407" x="5570538" y="4913313"/>
          <p14:tracePt t="78494" x="5570538" y="4921250"/>
          <p14:tracePt t="78522" x="5570538" y="4930775"/>
          <p14:tracePt t="78577" x="5570538" y="4938713"/>
          <p14:tracePt t="78623" x="5570538" y="494665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Very crude approximation of </a:t>
            </a:r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3600" b="1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</a:t>
            </a:r>
            <a:endParaRPr lang="en-US" sz="3200" baseline="-25000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010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Wet bulb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temperature T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w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 is close to the average of T and T</a:t>
            </a:r>
            <a:r>
              <a:rPr lang="en-US" sz="2400" baseline="-25000" dirty="0" smtClean="0">
                <a:latin typeface="Times New Roman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.                            Smaller than average when temperatures warmer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than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~65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˚F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buFontTx/>
              <a:buNone/>
            </a:pP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Wet bulb temperature gives the maximum possible cooling     of a swamp cooler…or in the downdraft of a thunderstorm.</a:t>
            </a:r>
            <a:endParaRPr lang="en-US" sz="2000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0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Month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0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Dew </a:t>
            </a:r>
            <a:r>
              <a:rPr lang="en-US" sz="2000" u="sng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Point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</a:t>
            </a:r>
            <a:r>
              <a:rPr lang="en-US" sz="2000" u="sng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Web Bulb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	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Dec	       40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   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20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  33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  	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Jan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       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60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    </a:t>
            </a:r>
            <a:r>
              <a:rPr lang="en-US" sz="2000" dirty="0">
                <a:solidFill>
                  <a:srgbClr val="C9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30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  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46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	June	     100</a:t>
            </a:r>
            <a:r>
              <a:rPr lang="en-US" sz="2000" baseline="40000" dirty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F     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37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  64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      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  		July	     100</a:t>
            </a:r>
            <a:r>
              <a:rPr lang="en-US" sz="2000" baseline="40000" dirty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F     </a:t>
            </a:r>
            <a:r>
              <a:rPr lang="en-US" sz="2000" dirty="0">
                <a:solidFill>
                  <a:srgbClr val="C9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63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  74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	 	      </a:t>
            </a:r>
            <a:r>
              <a:rPr lang="en-US" sz="20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Approximation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		            </a:t>
            </a:r>
            <a:r>
              <a:rPr lang="en-US" sz="2000" u="sng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Approximation</a:t>
            </a:r>
            <a:endParaRPr lang="en-US" sz="200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40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+ 20˚F)/2 = 30˚F                          (100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+ 37˚F)/2 = 62˚F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	(60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+ 30˚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)/2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45˚F                          (100</a:t>
            </a:r>
            <a:r>
              <a:rPr lang="en-US" sz="2000" baseline="40000" dirty="0" smtClean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F + 63˚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F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)/2 </a:t>
            </a:r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dirty="0" smtClean="0">
                <a:latin typeface="Times New Roman" charset="0"/>
                <a:ea typeface="ＭＳ Ｐゴシック" charset="0"/>
                <a:cs typeface="ＭＳ Ｐゴシック" charset="0"/>
              </a:rPr>
              <a:t>82˚F</a:t>
            </a:r>
          </a:p>
          <a:p>
            <a:pPr>
              <a:spcBef>
                <a:spcPts val="0"/>
              </a:spcBef>
              <a:buNone/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>
                <a:latin typeface="Calibri"/>
                <a:ea typeface="ＭＳ Ｐゴシック" charset="0"/>
                <a:cs typeface="Calibri"/>
              </a:rPr>
              <a:t>		</a:t>
            </a:r>
            <a:r>
              <a:rPr lang="en-US" sz="2000" dirty="0">
                <a:latin typeface="Calibri"/>
                <a:ea typeface="ＭＳ Ｐゴシック" charset="0"/>
                <a:cs typeface="Calibri"/>
                <a:hlinkClick r:id="rId5"/>
              </a:rPr>
              <a:t>Calculator - http://www.weather.gov/epz/wxcalc</a:t>
            </a: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>
                <a:latin typeface="Calibri"/>
                <a:ea typeface="ＭＳ Ｐゴシック" charset="0"/>
                <a:cs typeface="Calibri"/>
              </a:rPr>
              <a:t>		</a:t>
            </a:r>
            <a:r>
              <a:rPr lang="en-US" sz="2000" dirty="0">
                <a:latin typeface="Calibri"/>
                <a:ea typeface="ＭＳ Ｐゴシック" charset="0"/>
                <a:cs typeface="Calibri"/>
                <a:hlinkClick r:id="rId6"/>
              </a:rPr>
              <a:t>Calculator - http://www.kwangu.com/work/psychrometric.htm</a:t>
            </a:r>
            <a:endParaRPr lang="en-US" sz="2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33900" y="6654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45071"/>
      </p:ext>
    </p:extLst>
  </p:cSld>
  <p:clrMapOvr>
    <a:masterClrMapping/>
  </p:clrMapOvr>
  <p:transition advTm="1347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781800" cy="1143000"/>
          </a:xfrm>
        </p:spPr>
        <p:txBody>
          <a:bodyPr/>
          <a:lstStyle/>
          <a:p>
            <a:r>
              <a:rPr lang="en-US" sz="3200" dirty="0" smtClean="0"/>
              <a:t>Is the dew point temperature higher or lower than the glass temperature?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981200"/>
            <a:ext cx="5181600" cy="4114800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Yes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No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Insufficient information. Must know air temperature too.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800100" y="5562600"/>
            <a:ext cx="205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hlinkClick r:id="rId4"/>
              </a:rPr>
              <a:t>http://www.123rf.com/</a:t>
            </a:r>
            <a:endParaRPr lang="en-US" sz="1400" b="1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81200"/>
            <a:ext cx="23241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3087"/>
      </p:ext>
    </p:extLst>
  </p:cSld>
  <p:clrMapOvr>
    <a:masterClrMapping/>
  </p:clrMapOvr>
  <p:transition advTm="557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781800" cy="1143000"/>
          </a:xfrm>
        </p:spPr>
        <p:txBody>
          <a:bodyPr/>
          <a:lstStyle/>
          <a:p>
            <a:r>
              <a:rPr lang="en-US" sz="3200" dirty="0" smtClean="0"/>
              <a:t>Is the dew point temperature higher or lower than the glass temperature?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981200"/>
            <a:ext cx="5181600" cy="4114800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>
                <a:solidFill>
                  <a:srgbClr val="FF0000"/>
                </a:solidFill>
              </a:rPr>
              <a:t>Yes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Insufficient information. Must know air temperature too.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800100" y="5562600"/>
            <a:ext cx="205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hlinkClick r:id="rId4"/>
              </a:rPr>
              <a:t>http://www.123rf.com/</a:t>
            </a:r>
            <a:endParaRPr lang="en-US" sz="1400" b="1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81200"/>
            <a:ext cx="23241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20884"/>
      </p:ext>
    </p:extLst>
  </p:cSld>
  <p:clrMapOvr>
    <a:masterClrMapping/>
  </p:clrMapOvr>
  <p:transition advTm="364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Human comfort and atmospheric moisture</a:t>
            </a:r>
            <a:endParaRPr lang="en-US" sz="3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7315"/>
      </p:ext>
    </p:extLst>
  </p:cSld>
  <p:clrMapOvr>
    <a:masterClrMapping/>
  </p:clrMapOvr>
  <p:transition advTm="9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4" descr="041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" y="838200"/>
            <a:ext cx="8966200" cy="55435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Heat Index </a:t>
            </a:r>
            <a:endParaRPr lang="en-US" sz="3600" b="1" i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5257800" y="2362200"/>
            <a:ext cx="3644900" cy="1015663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b="1" dirty="0" smtClean="0"/>
              <a:t>Higher humidity reduces the rate at which sweat evaporates. Thus, the cooling rate is lower.</a:t>
            </a:r>
            <a:endParaRPr lang="en-US" sz="2000" dirty="0" smtClean="0"/>
          </a:p>
        </p:txBody>
      </p:sp>
      <p:sp>
        <p:nvSpPr>
          <p:cNvPr id="49156" name="Line 5"/>
          <p:cNvSpPr>
            <a:spLocks noChangeShapeType="1"/>
          </p:cNvSpPr>
          <p:nvPr/>
        </p:nvSpPr>
        <p:spPr bwMode="auto">
          <a:xfrm flipH="1" flipV="1">
            <a:off x="1185863" y="962025"/>
            <a:ext cx="287337" cy="2065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381000"/>
            <a:ext cx="1905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Record MAX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419600" y="6316134"/>
            <a:ext cx="1371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Rocky Pt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49159" name="Line 9"/>
          <p:cNvSpPr>
            <a:spLocks noChangeShapeType="1"/>
          </p:cNvSpPr>
          <p:nvPr/>
        </p:nvSpPr>
        <p:spPr bwMode="auto">
          <a:xfrm flipH="1">
            <a:off x="5324475" y="4233334"/>
            <a:ext cx="9525" cy="210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227263" y="6324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July MAX   </a:t>
            </a:r>
          </a:p>
        </p:txBody>
      </p:sp>
      <p:sp>
        <p:nvSpPr>
          <p:cNvPr id="49161" name="Line 11"/>
          <p:cNvSpPr>
            <a:spLocks noChangeShapeType="1"/>
          </p:cNvSpPr>
          <p:nvPr/>
        </p:nvSpPr>
        <p:spPr bwMode="auto">
          <a:xfrm flipH="1">
            <a:off x="3048000" y="4221163"/>
            <a:ext cx="0" cy="2192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68338" y="6324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June MAX   </a:t>
            </a:r>
          </a:p>
        </p:txBody>
      </p:sp>
      <p:sp>
        <p:nvSpPr>
          <p:cNvPr id="49163" name="Text Box 14"/>
          <p:cNvSpPr txBox="1">
            <a:spLocks noChangeArrowheads="1"/>
          </p:cNvSpPr>
          <p:nvPr/>
        </p:nvSpPr>
        <p:spPr bwMode="auto">
          <a:xfrm>
            <a:off x="7543800" y="6324600"/>
            <a:ext cx="1447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Ahrens 6</a:t>
            </a:r>
            <a:r>
              <a:rPr lang="en-US" sz="1400" b="1" baseline="30000"/>
              <a:t>th</a:t>
            </a:r>
            <a:r>
              <a:rPr lang="en-US" sz="1400" b="1"/>
              <a:t> ed.</a:t>
            </a:r>
          </a:p>
        </p:txBody>
      </p:sp>
      <p:sp>
        <p:nvSpPr>
          <p:cNvPr id="49164" name="Line 13"/>
          <p:cNvSpPr>
            <a:spLocks noChangeShapeType="1"/>
          </p:cNvSpPr>
          <p:nvPr/>
        </p:nvSpPr>
        <p:spPr bwMode="auto">
          <a:xfrm rot="21355908" flipH="1">
            <a:off x="1412875" y="4241800"/>
            <a:ext cx="179388" cy="2152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Oval 15"/>
          <p:cNvSpPr>
            <a:spLocks noChangeAspect="1" noChangeArrowheads="1"/>
          </p:cNvSpPr>
          <p:nvPr/>
        </p:nvSpPr>
        <p:spPr bwMode="auto">
          <a:xfrm>
            <a:off x="1461911" y="4086578"/>
            <a:ext cx="136525" cy="1365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6" name="Oval 15"/>
          <p:cNvSpPr>
            <a:spLocks noChangeAspect="1" noChangeArrowheads="1"/>
          </p:cNvSpPr>
          <p:nvPr/>
        </p:nvSpPr>
        <p:spPr bwMode="auto">
          <a:xfrm>
            <a:off x="2971800" y="4072467"/>
            <a:ext cx="136525" cy="1365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5268030" y="4100689"/>
            <a:ext cx="136525" cy="1365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46045"/>
      </p:ext>
    </p:extLst>
  </p:cSld>
  <p:clrMapOvr>
    <a:masterClrMapping/>
  </p:clrMapOvr>
  <p:transition advTm="1436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310" x="179388" y="5092700"/>
          <p14:tracePt t="27495" x="179388" y="5083175"/>
          <p14:tracePt t="27519" x="179388" y="5075238"/>
          <p14:tracePt t="27543" x="179388" y="5067300"/>
          <p14:tracePt t="27599" x="179388" y="5057775"/>
          <p14:tracePt t="27632" x="179388" y="5049838"/>
          <p14:tracePt t="27648" x="179388" y="5041900"/>
          <p14:tracePt t="27663" x="179388" y="5032375"/>
          <p14:tracePt t="27776" x="179388" y="5024438"/>
          <p14:tracePt t="27921" x="179388" y="5014913"/>
          <p14:tracePt t="28033" x="179388" y="5006975"/>
          <p14:tracePt t="28050" x="179388" y="4999038"/>
          <p14:tracePt t="28488" x="179388" y="4989513"/>
          <p14:tracePt t="28538" x="179388" y="4981575"/>
          <p14:tracePt t="28561" x="179388" y="4973638"/>
          <p14:tracePt t="28569" x="179388" y="4964113"/>
          <p14:tracePt t="28587" x="179388" y="4956175"/>
          <p14:tracePt t="28593" x="187325" y="4956175"/>
          <p14:tracePt t="28605" x="196850" y="4938713"/>
          <p14:tracePt t="28620" x="204788" y="4930775"/>
          <p14:tracePt t="28635" x="212725" y="4921250"/>
          <p14:tracePt t="28650" x="222250" y="4905375"/>
          <p14:tracePt t="28667" x="230188" y="4895850"/>
          <p14:tracePt t="28682" x="238125" y="4895850"/>
          <p14:tracePt t="28705" x="238125" y="4887913"/>
          <p14:tracePt t="28720" x="247650" y="4870450"/>
          <p14:tracePt t="28736" x="255588" y="4862513"/>
          <p14:tracePt t="28754" x="255588" y="4852988"/>
          <p14:tracePt t="28766" x="255588" y="4845050"/>
          <p14:tracePt t="28782" x="265113" y="4845050"/>
          <p14:tracePt t="28804" x="265113" y="4837113"/>
          <p14:tracePt t="28826" x="273050" y="4837113"/>
          <p14:tracePt t="28849" x="273050" y="4827588"/>
          <p14:tracePt t="28866" x="280988" y="4827588"/>
          <p14:tracePt t="28874" x="290513" y="4827588"/>
          <p14:tracePt t="28883" x="290513" y="4819650"/>
          <p14:tracePt t="28905" x="298450" y="4810125"/>
          <p14:tracePt t="28920" x="306388" y="4802188"/>
          <p14:tracePt t="28940" x="315913" y="4794250"/>
          <p14:tracePt t="28951" x="323850" y="4794250"/>
          <p14:tracePt t="28967" x="323850" y="4784725"/>
          <p14:tracePt t="28983" x="333375" y="4776788"/>
          <p14:tracePt t="29004" x="341313" y="4759325"/>
          <p14:tracePt t="29020" x="358775" y="4751388"/>
          <p14:tracePt t="29035" x="366713" y="4733925"/>
          <p14:tracePt t="29051" x="374650" y="4725988"/>
          <p14:tracePt t="29067" x="384175" y="4708525"/>
          <p14:tracePt t="29082" x="392113" y="4700588"/>
          <p14:tracePt t="29107" x="417513" y="4683125"/>
          <p14:tracePt t="29121" x="417513" y="4673600"/>
          <p14:tracePt t="29137" x="442913" y="4657725"/>
          <p14:tracePt t="29152" x="469900" y="4632325"/>
          <p14:tracePt t="29169" x="495300" y="4605338"/>
          <p14:tracePt t="29204" x="571500" y="4538663"/>
          <p14:tracePt t="29235" x="631825" y="4486275"/>
          <p14:tracePt t="29242" x="647700" y="4470400"/>
          <p14:tracePt t="29251" x="665163" y="4460875"/>
          <p14:tracePt t="29267" x="700088" y="4435475"/>
          <p14:tracePt t="29283" x="733425" y="4410075"/>
          <p14:tracePt t="29309" x="768350" y="4384675"/>
          <p14:tracePt t="29321" x="801688" y="4367213"/>
          <p14:tracePt t="29338" x="836613" y="4341813"/>
          <p14:tracePt t="29352" x="869950" y="4316413"/>
          <p14:tracePt t="29369" x="904875" y="4291013"/>
          <p14:tracePt t="29383" x="938213" y="4265613"/>
          <p14:tracePt t="29406" x="998538" y="4213225"/>
          <p14:tracePt t="29421" x="1041400" y="4187825"/>
          <p14:tracePt t="29436" x="1092200" y="4154488"/>
          <p14:tracePt t="29451" x="1150938" y="4129088"/>
          <p14:tracePt t="29467" x="1185863" y="4102100"/>
          <p14:tracePt t="29486" x="1228725" y="4076700"/>
          <p14:tracePt t="29507" x="1254125" y="4060825"/>
          <p14:tracePt t="29522" x="1287463" y="4051300"/>
          <p14:tracePt t="29538" x="1304925" y="4043363"/>
          <p14:tracePt t="29551" x="1330325" y="4033838"/>
          <p14:tracePt t="29568" x="1355725" y="4033838"/>
          <p14:tracePt t="29583" x="1373188" y="4025900"/>
          <p14:tracePt t="29606" x="1416050" y="4008438"/>
          <p14:tracePt t="29621" x="1449388" y="4008438"/>
          <p14:tracePt t="29636" x="1484313" y="4000500"/>
          <p14:tracePt t="29651" x="1509713" y="3992563"/>
          <p14:tracePt t="29667" x="1552575" y="3992563"/>
          <p14:tracePt t="29683" x="1585913" y="3983038"/>
          <p14:tracePt t="29708" x="1654175" y="3967163"/>
          <p14:tracePt t="29722" x="1681163" y="3967163"/>
          <p14:tracePt t="29726" x="1697038" y="3967163"/>
          <p14:tracePt t="29739" x="1706563" y="3967163"/>
          <p14:tracePt t="29753" x="1731963" y="3967163"/>
          <p14:tracePt t="29768" x="1739900" y="3967163"/>
          <p14:tracePt t="29784" x="1757363" y="3967163"/>
          <p14:tracePt t="29806" x="1765300" y="3967163"/>
          <p14:tracePt t="29822" x="1774825" y="3967163"/>
          <p14:tracePt t="29838" x="1782763" y="3967163"/>
          <p14:tracePt t="29852" x="1790700" y="3967163"/>
          <p14:tracePt t="29868" x="1800225" y="3967163"/>
          <p14:tracePt t="29906" x="1825625" y="3983038"/>
          <p14:tracePt t="29910" x="1833563" y="3983038"/>
          <p14:tracePt t="29937" x="1833563" y="3992563"/>
          <p14:tracePt t="29964" x="1833563" y="4000500"/>
          <p14:tracePt t="29991" x="1833563" y="4008438"/>
          <p14:tracePt t="30003" x="1825625" y="4025900"/>
          <p14:tracePt t="30011" x="1808163" y="4025900"/>
          <p14:tracePt t="30023" x="1790700" y="4043363"/>
          <p14:tracePt t="30038" x="1757363" y="4068763"/>
          <p14:tracePt t="30053" x="1706563" y="4094163"/>
          <p14:tracePt t="30084" x="1638300" y="4129088"/>
          <p14:tracePt t="30108" x="1612900" y="4144963"/>
          <p14:tracePt t="30138" x="1585913" y="4162425"/>
          <p14:tracePt t="30154" x="1577975" y="4162425"/>
          <p14:tracePt t="30170" x="1570038" y="4162425"/>
          <p14:tracePt t="30185" x="1570038" y="4170363"/>
          <p14:tracePt t="30208" x="1560513" y="4170363"/>
          <p14:tracePt t="30222" x="1552575" y="4179888"/>
          <p14:tracePt t="30239" x="1535113" y="4187825"/>
          <p14:tracePt t="30254" x="1509713" y="4205288"/>
          <p14:tracePt t="30269" x="1492250" y="4213225"/>
          <p14:tracePt t="30285" x="1476375" y="4222750"/>
          <p14:tracePt t="30309" x="1449388" y="4238625"/>
          <p14:tracePt t="30325" x="1441450" y="4248150"/>
          <p14:tracePt t="30341" x="1433513" y="4248150"/>
          <p14:tracePt t="30357" x="1423988" y="4248150"/>
          <p14:tracePt t="35640" x="1433513" y="4248150"/>
          <p14:tracePt t="35769" x="1441450" y="4248150"/>
          <p14:tracePt t="35816" x="1441450" y="4238625"/>
          <p14:tracePt t="35824" x="1449388" y="4238625"/>
          <p14:tracePt t="35857" x="1458913" y="4238625"/>
          <p14:tracePt t="35864" x="1466850" y="4238625"/>
          <p14:tracePt t="35874" x="1466850" y="4230688"/>
          <p14:tracePt t="35891" x="1476375" y="4230688"/>
          <p14:tracePt t="35913" x="1492250" y="4213225"/>
          <p14:tracePt t="35929" x="1501775" y="4205288"/>
          <p14:tracePt t="36040" x="1509713" y="4205288"/>
          <p14:tracePt t="36145" x="1509713" y="4197350"/>
          <p14:tracePt t="36152" x="1517650" y="4197350"/>
          <p14:tracePt t="36169" x="1527175" y="4197350"/>
          <p14:tracePt t="36178" x="1535113" y="4197350"/>
          <p14:tracePt t="36191" x="1535113" y="4187825"/>
          <p14:tracePt t="36213" x="1544638" y="4179888"/>
          <p14:tracePt t="36231" x="1552575" y="4179888"/>
          <p14:tracePt t="60361" x="1570038" y="4179888"/>
          <p14:tracePt t="60369" x="1585913" y="4179888"/>
          <p14:tracePt t="60376" x="1612900" y="4179888"/>
          <p14:tracePt t="60400" x="1646238" y="4179888"/>
          <p14:tracePt t="60403" x="1671638" y="4179888"/>
          <p14:tracePt t="60418" x="1697038" y="4179888"/>
          <p14:tracePt t="60440" x="1731963" y="4179888"/>
          <p14:tracePt t="60469" x="1757363" y="4179888"/>
          <p14:tracePt t="60485" x="1765300" y="4179888"/>
          <p14:tracePt t="60500" x="1774825" y="4179888"/>
          <p14:tracePt t="60521" x="1782763" y="4179888"/>
          <p14:tracePt t="60561" x="1790700" y="4179888"/>
          <p14:tracePt t="60577" x="1800225" y="4179888"/>
          <p14:tracePt t="60593" x="1808163" y="4170363"/>
          <p14:tracePt t="60602" x="1816100" y="4170363"/>
          <p14:tracePt t="60609" x="1825625" y="4170363"/>
          <p14:tracePt t="60618" x="1833563" y="4170363"/>
          <p14:tracePt t="60640" x="1851025" y="4170363"/>
          <p14:tracePt t="60654" x="1868488" y="4170363"/>
          <p14:tracePt t="60684" x="1876425" y="4170363"/>
          <p14:tracePt t="60745" x="1884363" y="4170363"/>
          <p14:tracePt t="60770" x="1893888" y="4170363"/>
          <p14:tracePt t="60777" x="1901825" y="4170363"/>
          <p14:tracePt t="60793" x="1911350" y="4170363"/>
          <p14:tracePt t="60809" x="1919288" y="4170363"/>
          <p14:tracePt t="60826" x="1927225" y="4170363"/>
          <p14:tracePt t="60840" x="1936750" y="4170363"/>
          <p14:tracePt t="60854" x="1944688" y="4170363"/>
          <p14:tracePt t="60869" x="1952625" y="4170363"/>
          <p14:tracePt t="60885" x="1962150" y="4170363"/>
          <p14:tracePt t="60901" x="1970088" y="4170363"/>
          <p14:tracePt t="60916" x="1987550" y="4170363"/>
          <p14:tracePt t="60939" x="2005013" y="4170363"/>
          <p14:tracePt t="60955" x="2030413" y="4170363"/>
          <p14:tracePt t="60984" x="2055813" y="4170363"/>
          <p14:tracePt t="60988" x="2063750" y="4170363"/>
          <p14:tracePt t="61016" x="2106613" y="4154488"/>
          <p14:tracePt t="61020" x="2124075" y="4154488"/>
          <p14:tracePt t="61040" x="2157413" y="4144963"/>
          <p14:tracePt t="61068" x="2217738" y="4137025"/>
          <p14:tracePt t="61087" x="2243138" y="4137025"/>
          <p14:tracePt t="61101" x="2268538" y="4137025"/>
          <p14:tracePt t="61118" x="2311400" y="4137025"/>
          <p14:tracePt t="61139" x="2379663" y="4137025"/>
          <p14:tracePt t="61154" x="2405063" y="4137025"/>
          <p14:tracePt t="61170" x="2498725" y="4137025"/>
          <p14:tracePt t="61186" x="2566988" y="4137025"/>
          <p14:tracePt t="61201" x="2601913" y="4137025"/>
          <p14:tracePt t="61218" x="2695575" y="4137025"/>
          <p14:tracePt t="61239" x="2746375" y="4137025"/>
          <p14:tracePt t="61253" x="2806700" y="4137025"/>
          <p14:tracePt t="61269" x="2865438" y="4137025"/>
          <p14:tracePt t="61285" x="2933700" y="4137025"/>
          <p14:tracePt t="61300" x="2994025" y="4137025"/>
          <p14:tracePt t="61316" x="3070225" y="4137025"/>
          <p14:tracePt t="61339" x="3155950" y="4137025"/>
          <p14:tracePt t="61354" x="3206750" y="4137025"/>
          <p14:tracePt t="61370" x="3249613" y="4137025"/>
          <p14:tracePt t="61386" x="3267075" y="4137025"/>
          <p14:tracePt t="61401" x="3309938" y="4137025"/>
          <p14:tracePt t="61417" x="3343275" y="4137025"/>
          <p14:tracePt t="61439" x="3421063" y="4137025"/>
          <p14:tracePt t="61454" x="3471863" y="4144963"/>
          <p14:tracePt t="61469" x="3522663" y="4144963"/>
          <p14:tracePt t="61485" x="3565525" y="4162425"/>
          <p14:tracePt t="61501" x="3590925" y="4170363"/>
          <p14:tracePt t="61516" x="3616325" y="4170363"/>
          <p14:tracePt t="61539" x="3633788" y="4179888"/>
          <p14:tracePt t="61666" x="3625850" y="4179888"/>
          <p14:tracePt t="61676" x="3608388" y="4179888"/>
          <p14:tracePt t="61685" x="3590925" y="4179888"/>
          <p14:tracePt t="61716" x="3557588" y="4179888"/>
          <p14:tracePt t="61720" x="3548063" y="4179888"/>
          <p14:tracePt t="61739" x="3530600" y="4179888"/>
          <p14:tracePt t="61771" x="3514725" y="4179888"/>
          <p14:tracePt t="61787" x="3497263" y="4179888"/>
          <p14:tracePt t="61802" x="3489325" y="4179888"/>
          <p14:tracePt t="61820" x="3436938" y="4179888"/>
          <p14:tracePt t="61840" x="3403600" y="4179888"/>
          <p14:tracePt t="61854" x="3360738" y="4179888"/>
          <p14:tracePt t="61869" x="3317875" y="4197350"/>
          <p14:tracePt t="61885" x="3292475" y="4205288"/>
          <p14:tracePt t="61901" x="3259138" y="4205288"/>
          <p14:tracePt t="61916" x="3241675" y="4205288"/>
          <p14:tracePt t="61940" x="3232150" y="4205288"/>
          <p14:tracePt t="61955" x="3224213" y="4205288"/>
          <p14:tracePt t="61995" x="3216275" y="4205288"/>
          <p14:tracePt t="62018" x="3206750" y="4205288"/>
          <p14:tracePt t="62027" x="3198813" y="4205288"/>
          <p14:tracePt t="62039" x="3190875" y="4213225"/>
          <p14:tracePt t="62055" x="3163888" y="4222750"/>
          <p14:tracePt t="62070" x="3138488" y="4222750"/>
          <p14:tracePt t="62087" x="3113088" y="4222750"/>
          <p14:tracePt t="62116" x="3079750" y="4222750"/>
          <p14:tracePt t="62120" x="3062288" y="4222750"/>
          <p14:tracePt t="62140" x="3054350" y="4222750"/>
          <p14:tracePt t="62220" x="3062288" y="4222750"/>
          <p14:tracePt t="62235" x="3070225" y="4222750"/>
          <p14:tracePt t="62243" x="3079750" y="4222750"/>
          <p14:tracePt t="62261" x="3095625" y="4222750"/>
          <p14:tracePt t="62271" x="3095625" y="4230688"/>
          <p14:tracePt t="62287" x="3105150" y="4238625"/>
          <p14:tracePt t="62318" x="3113088" y="4248150"/>
          <p14:tracePt t="62331" x="3113088" y="4256088"/>
          <p14:tracePt t="62347" x="3122613" y="4256088"/>
          <p14:tracePt t="62373" x="3130550" y="4256088"/>
          <p14:tracePt t="62411" x="3138488" y="4256088"/>
          <p14:tracePt t="62612" x="3148013" y="4256088"/>
          <p14:tracePt t="62621" x="3155950" y="4256088"/>
          <p14:tracePt t="62627" x="3173413" y="4265613"/>
          <p14:tracePt t="62641" x="3181350" y="4265613"/>
          <p14:tracePt t="62656" x="3206750" y="4273550"/>
          <p14:tracePt t="62672" x="3232150" y="4273550"/>
          <p14:tracePt t="62687" x="3241675" y="4273550"/>
          <p14:tracePt t="62703" x="3249613" y="4273550"/>
          <p14:tracePt t="62718" x="3259138" y="4273550"/>
          <p14:tracePt t="63068" x="3249613" y="4273550"/>
          <p14:tracePt t="63084" x="3241675" y="4265613"/>
          <p14:tracePt t="63100" x="3241675" y="4256088"/>
          <p14:tracePt t="63126" x="3232150" y="4256088"/>
          <p14:tracePt t="63148" x="3232150" y="4248150"/>
          <p14:tracePt t="63165" x="3224213" y="4248150"/>
          <p14:tracePt t="63188" x="3216275" y="4238625"/>
          <p14:tracePt t="63197" x="3206750" y="4238625"/>
          <p14:tracePt t="63212" x="3198813" y="4238625"/>
          <p14:tracePt t="63240" x="3190875" y="4230688"/>
          <p14:tracePt t="63272" x="3173413" y="4222750"/>
          <p14:tracePt t="63293" x="3163888" y="4222750"/>
          <p14:tracePt t="63317" x="3163888" y="4213225"/>
          <p14:tracePt t="63335" x="3155950" y="4213225"/>
          <p14:tracePt t="63774" x="3148013" y="4213225"/>
          <p14:tracePt t="63797" x="3138488" y="4213225"/>
          <p14:tracePt t="63847" x="3130550" y="4213225"/>
          <p14:tracePt t="63893" x="3122613" y="4213225"/>
          <p14:tracePt t="63943" x="3113088" y="4213225"/>
          <p14:tracePt t="63959" x="3105150" y="4213225"/>
          <p14:tracePt t="63992" x="3095625" y="4213225"/>
          <p14:tracePt t="75284" x="3095625" y="4205288"/>
          <p14:tracePt t="98120" x="3105150" y="4205288"/>
          <p14:tracePt t="98128" x="3113088" y="4205288"/>
          <p14:tracePt t="98137" x="3122613" y="4205288"/>
          <p14:tracePt t="98153" x="3155950" y="4205288"/>
          <p14:tracePt t="98176" x="3198813" y="4205288"/>
          <p14:tracePt t="98191" x="3232150" y="4205288"/>
          <p14:tracePt t="98207" x="3249613" y="4205288"/>
          <p14:tracePt t="98222" x="3275013" y="4205288"/>
          <p14:tracePt t="98224" x="3292475" y="4205288"/>
          <p14:tracePt t="98241" x="3300413" y="4205288"/>
          <p14:tracePt t="98253" x="3317875" y="4205288"/>
          <p14:tracePt t="98275" x="3327400" y="4205288"/>
          <p14:tracePt t="98290" x="3343275" y="4205288"/>
          <p14:tracePt t="98306" x="3352800" y="4205288"/>
          <p14:tracePt t="98321" x="3360738" y="4213225"/>
          <p14:tracePt t="98337" x="3368675" y="4222750"/>
          <p14:tracePt t="98352" x="3386138" y="4222750"/>
          <p14:tracePt t="98376" x="3421063" y="4222750"/>
          <p14:tracePt t="98391" x="3429000" y="4222750"/>
          <p14:tracePt t="98407" x="3446463" y="4222750"/>
          <p14:tracePt t="98423" x="3462338" y="4222750"/>
          <p14:tracePt t="98438" x="3471863" y="4222750"/>
          <p14:tracePt t="98453" x="3479800" y="4222750"/>
          <p14:tracePt t="98475" x="3489325" y="4230688"/>
          <p14:tracePt t="98490" x="3497263" y="4238625"/>
          <p14:tracePt t="98506" x="3505200" y="4248150"/>
          <p14:tracePt t="98521" x="3514725" y="4256088"/>
          <p14:tracePt t="98537" x="3530600" y="4256088"/>
          <p14:tracePt t="98553" x="3548063" y="4265613"/>
          <p14:tracePt t="98576" x="3582988" y="4265613"/>
          <p14:tracePt t="98591" x="3590925" y="4265613"/>
          <p14:tracePt t="98607" x="3625850" y="4265613"/>
          <p14:tracePt t="98639" x="3641725" y="4265613"/>
          <p14:tracePt t="98654" x="3667125" y="4265613"/>
          <p14:tracePt t="98676" x="3702050" y="4265613"/>
          <p14:tracePt t="98691" x="3727450" y="4248150"/>
          <p14:tracePt t="98706" x="3778250" y="4222750"/>
          <p14:tracePt t="98722" x="3821113" y="4205288"/>
          <p14:tracePt t="98738" x="3871913" y="4187825"/>
          <p14:tracePt t="98775" x="4000500" y="4162425"/>
          <p14:tracePt t="98807" x="4068763" y="4144963"/>
          <p14:tracePt t="98811" x="4094163" y="4137025"/>
          <p14:tracePt t="98824" x="4154488" y="4129088"/>
          <p14:tracePt t="98840" x="4222750" y="4111625"/>
          <p14:tracePt t="98854" x="4248150" y="4102100"/>
          <p14:tracePt t="98875" x="4349750" y="4086225"/>
          <p14:tracePt t="98891" x="4402138" y="4068763"/>
          <p14:tracePt t="98907" x="4443413" y="4060825"/>
          <p14:tracePt t="98922" x="4486275" y="4043363"/>
          <p14:tracePt t="98938" x="4529138" y="4033838"/>
          <p14:tracePt t="98953" x="4579938" y="4025900"/>
          <p14:tracePt t="98978" x="4632325" y="4017963"/>
          <p14:tracePt t="98992" x="4716463" y="4008438"/>
          <p14:tracePt t="99009" x="4768850" y="4000500"/>
          <p14:tracePt t="99024" x="4794250" y="3992563"/>
          <p14:tracePt t="99040" x="4862513" y="3992563"/>
          <p14:tracePt t="99055" x="4878388" y="3992563"/>
          <p14:tracePt t="99075" x="4921250" y="3992563"/>
          <p14:tracePt t="99091" x="4946650" y="3992563"/>
          <p14:tracePt t="99107" x="4964113" y="3992563"/>
          <p14:tracePt t="99122" x="4973638" y="3992563"/>
          <p14:tracePt t="99138" x="4981575" y="4000500"/>
          <p14:tracePt t="99154" x="4989513" y="4000500"/>
          <p14:tracePt t="99192" x="5006975" y="4000500"/>
          <p14:tracePt t="99208" x="5014913" y="4000500"/>
          <p14:tracePt t="99223" x="5024438" y="4000500"/>
          <p14:tracePt t="99224" x="5024438" y="4008438"/>
          <p14:tracePt t="99241" x="5032375" y="4017963"/>
          <p14:tracePt t="99257" x="5041900" y="4025900"/>
          <p14:tracePt t="99275" x="5049838" y="4025900"/>
          <p14:tracePt t="99291" x="5057775" y="4033838"/>
          <p14:tracePt t="99306" x="5067300" y="4051300"/>
          <p14:tracePt t="99322" x="5092700" y="4068763"/>
          <p14:tracePt t="99338" x="5118100" y="4086225"/>
          <p14:tracePt t="99353" x="5135563" y="4111625"/>
          <p14:tracePt t="99376" x="5168900" y="4119563"/>
          <p14:tracePt t="99392" x="5194300" y="4137025"/>
          <p14:tracePt t="99408" x="5211763" y="4144963"/>
          <p14:tracePt t="99423" x="5237163" y="4170363"/>
          <p14:tracePt t="99455" x="5287963" y="4187825"/>
          <p14:tracePt t="99459" x="5305425" y="4197350"/>
          <p14:tracePt t="99475" x="5330825" y="4205288"/>
          <p14:tracePt t="99507" x="5381625" y="4205288"/>
          <p14:tracePt t="99522" x="5408613" y="4205288"/>
          <p14:tracePt t="99538" x="5416550" y="4222750"/>
          <p14:tracePt t="99553" x="5424488" y="4222750"/>
          <p14:tracePt t="99578" x="5441950" y="4230688"/>
          <p14:tracePt t="99591" x="5441950" y="4238625"/>
          <p14:tracePt t="99608" x="5449888" y="4238625"/>
          <p14:tracePt t="99624" x="5467350" y="4248150"/>
          <p14:tracePt t="99639" x="5484813" y="4248150"/>
          <p14:tracePt t="99655" x="5502275" y="4248150"/>
          <p14:tracePt t="99676" x="5527675" y="4248150"/>
          <p14:tracePt t="99692" x="5535613" y="4248150"/>
          <p14:tracePt t="99707" x="5545138" y="4248150"/>
          <p14:tracePt t="99993" x="5527675" y="4238625"/>
          <p14:tracePt t="100012" x="5518150" y="4238625"/>
          <p14:tracePt t="100027" x="5510213" y="4230688"/>
          <p14:tracePt t="100033" x="5502275" y="4230688"/>
          <p14:tracePt t="100053" x="5492750" y="4230688"/>
          <p14:tracePt t="100059" x="5484813" y="4230688"/>
          <p14:tracePt t="110910" x="5467350" y="4230688"/>
          <p14:tracePt t="110917" x="5449888" y="4230688"/>
          <p14:tracePt t="110925" x="5441950" y="4230688"/>
          <p14:tracePt t="110937" x="5434013" y="4230688"/>
          <p14:tracePt t="110952" x="5416550" y="4230688"/>
          <p14:tracePt t="110968" x="5391150" y="4230688"/>
          <p14:tracePt t="110990" x="5381625" y="4230688"/>
          <p14:tracePt t="111007" x="5373688" y="4230688"/>
          <p14:tracePt t="111022" x="5356225" y="4222750"/>
          <p14:tracePt t="111039" x="5330825" y="4222750"/>
          <p14:tracePt t="111054" x="5313363" y="4213225"/>
          <p14:tracePt t="111068" x="5297488" y="4213225"/>
          <p14:tracePt t="111090" x="5272088" y="4197350"/>
          <p14:tracePt t="111106" x="5262563" y="4197350"/>
          <p14:tracePt t="111121" x="5254625" y="4197350"/>
          <p14:tracePt t="111138" x="5245100" y="4197350"/>
          <p14:tracePt t="111170" x="5237163" y="4197350"/>
          <p14:tracePt t="111191" x="5237163" y="4187825"/>
          <p14:tracePt t="111270" x="5245100" y="4187825"/>
          <p14:tracePt t="111495" x="5254625" y="4187825"/>
          <p14:tracePt t="111502" x="5262563" y="4187825"/>
          <p14:tracePt t="111535" x="5272088" y="4187825"/>
          <p14:tracePt t="111590" x="5280025" y="4187825"/>
          <p14:tracePt t="111712" x="5287963" y="4187825"/>
          <p14:tracePt t="111728" x="5297488" y="4187825"/>
          <p14:tracePt t="111751" x="5305425" y="4187825"/>
          <p14:tracePt t="111783" x="5313363" y="4187825"/>
          <p14:tracePt t="115876" x="5330825" y="4187825"/>
          <p14:tracePt t="115884" x="5340350" y="4187825"/>
          <p14:tracePt t="115895" x="5348288" y="4187825"/>
          <p14:tracePt t="115907" x="5356225" y="4187825"/>
          <p14:tracePt t="115923" x="5373688" y="4187825"/>
          <p14:tracePt t="115939" x="5381625" y="4187825"/>
          <p14:tracePt t="115953" x="5391150" y="4187825"/>
          <p14:tracePt t="116208" x="5391150" y="4197350"/>
          <p14:tracePt t="116222" x="5391150" y="4205288"/>
          <p14:tracePt t="116229" x="5391150" y="4213225"/>
          <p14:tracePt t="116269" x="5399088" y="4222750"/>
          <p14:tracePt t="116318" x="5399088" y="4230688"/>
          <p14:tracePt t="116552" x="5399088" y="4238625"/>
          <p14:tracePt t="116559" x="5399088" y="4248150"/>
          <p14:tracePt t="116569" x="5399088" y="4256088"/>
          <p14:tracePt t="116591" x="5399088" y="4281488"/>
          <p14:tracePt t="116623" x="5399088" y="4298950"/>
          <p14:tracePt t="116639" x="5391150" y="4306888"/>
          <p14:tracePt t="116791" x="5381625" y="4306888"/>
          <p14:tracePt t="116824" x="5381625" y="4316413"/>
          <p14:tracePt t="117201" x="5373688" y="4316413"/>
          <p14:tracePt t="117288" x="5373688" y="430688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Summary: Moisture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Water vapor mostly comes from the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	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evaporation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of sea water 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85% 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800" baseline="-25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 molecules reside in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atmosphere 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for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7-10 days</a:t>
            </a: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Humid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is any air that contains H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 molecules.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Less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dense </a:t>
            </a:r>
            <a:r>
              <a:rPr lang="en-US" sz="28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than dry 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air since the molecular weight 	of H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 (18 </a:t>
            </a:r>
            <a:r>
              <a:rPr lang="en-US" sz="28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gm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/mole) is less than that of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     N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(28 </a:t>
            </a:r>
            <a:r>
              <a:rPr lang="en-US" sz="28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gm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/mole) and O</a:t>
            </a:r>
            <a:r>
              <a:rPr lang="en-US" sz="2800" baseline="-25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(32 </a:t>
            </a:r>
            <a:r>
              <a:rPr lang="en-US" sz="28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gm</a:t>
            </a:r>
            <a:r>
              <a:rPr lang="en-US" sz="28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/mole).</a:t>
            </a:r>
            <a:endParaRPr lang="en-US" sz="28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7079"/>
      </p:ext>
    </p:extLst>
  </p:cSld>
  <p:clrMapOvr>
    <a:masterClrMapping/>
  </p:clrMapOvr>
  <p:transition advTm="42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8915" grpId="0" build="p"/>
    </p:bldLst>
  </p:timing>
  <p:extLst>
    <p:ext uri="{3A86A75C-4F4B-4683-9AE1-C65F6400EC91}">
      <p14:laserTraceLst xmlns:p14="http://schemas.microsoft.com/office/powerpoint/2010/main">
        <p14:tracePtLst>
          <p14:tracePt t="2275" x="5373688" y="4291013"/>
          <p14:tracePt t="2283" x="5373688" y="4273550"/>
          <p14:tracePt t="2291" x="5373688" y="4256088"/>
          <p14:tracePt t="2300" x="5373688" y="4238625"/>
          <p14:tracePt t="2311" x="5373688" y="4222750"/>
          <p14:tracePt t="2328" x="5373688" y="4179888"/>
          <p14:tracePt t="2349" x="5408613" y="4111625"/>
          <p14:tracePt t="2365" x="5434013" y="4076700"/>
          <p14:tracePt t="2382" x="5467350" y="4033838"/>
          <p14:tracePt t="2398" x="5492750" y="4000500"/>
          <p14:tracePt t="2412" x="5510213" y="3983038"/>
          <p14:tracePt t="2428" x="5518150" y="3957638"/>
          <p14:tracePt t="2451" x="5535613" y="3932238"/>
          <p14:tracePt t="2466" x="5545138" y="3914775"/>
          <p14:tracePt t="2482" x="5561013" y="3898900"/>
          <p14:tracePt t="2497" x="5570538" y="3889375"/>
          <p14:tracePt t="2512" x="5578475" y="3871913"/>
          <p14:tracePt t="2528" x="5586413" y="3863975"/>
          <p14:tracePt t="2550" x="5603875" y="3830638"/>
          <p14:tracePt t="2566" x="5621338" y="3803650"/>
          <p14:tracePt t="2581" x="5629275" y="3787775"/>
          <p14:tracePt t="2597" x="5654675" y="3744913"/>
          <p14:tracePt t="2613" x="5672138" y="3727450"/>
          <p14:tracePt t="2628" x="5689600" y="3694113"/>
          <p14:tracePt t="2651" x="5707063" y="3659188"/>
          <p14:tracePt t="2666" x="5732463" y="3625850"/>
          <p14:tracePt t="2681" x="5748338" y="3590925"/>
          <p14:tracePt t="2696" x="5765800" y="3557588"/>
          <p14:tracePt t="2712" x="5791200" y="3522663"/>
          <p14:tracePt t="2727" x="5808663" y="3489325"/>
          <p14:tracePt t="2749" x="5859463" y="3421063"/>
          <p14:tracePt t="2766" x="5884863" y="3386138"/>
          <p14:tracePt t="2782" x="5919788" y="3352800"/>
          <p14:tracePt t="2798" x="5937250" y="3327400"/>
          <p14:tracePt t="2812" x="5970588" y="3300413"/>
          <p14:tracePt t="2849" x="6038850" y="3216275"/>
          <p14:tracePt t="2854" x="6056313" y="3198813"/>
          <p14:tracePt t="2881" x="6099175" y="3148013"/>
          <p14:tracePt t="2884" x="6107113" y="3130550"/>
          <p14:tracePt t="2897" x="6124575" y="3113088"/>
          <p14:tracePt t="2914" x="6157913" y="3062288"/>
          <p14:tracePt t="2929" x="6192838" y="3019425"/>
          <p14:tracePt t="2950" x="6253163" y="2933700"/>
          <p14:tracePt t="2966" x="6294438" y="2874963"/>
          <p14:tracePt t="2983" x="6346825" y="2814638"/>
          <p14:tracePt t="3013" x="6483350" y="2660650"/>
          <p14:tracePt t="3051" x="6645275" y="2508250"/>
          <p14:tracePt t="3053" x="6678613" y="2473325"/>
          <p14:tracePt t="3081" x="6789738" y="2387600"/>
          <p14:tracePt t="3098" x="6832600" y="2346325"/>
          <p14:tracePt t="3113" x="6883400" y="2293938"/>
          <p14:tracePt t="3129" x="6926263" y="2252663"/>
          <p14:tracePt t="3150" x="6986588" y="2174875"/>
          <p14:tracePt t="3166" x="7019925" y="2124075"/>
          <p14:tracePt t="3182" x="7045325" y="2081213"/>
          <p14:tracePt t="3198" x="7080250" y="2047875"/>
          <p14:tracePt t="3214" x="7096125" y="2030413"/>
          <p14:tracePt t="3217" x="7105650" y="2005013"/>
          <p14:tracePt t="3229" x="7123113" y="1995488"/>
          <p14:tracePt t="3251" x="7148513" y="1970088"/>
          <p14:tracePt t="3280" x="7164388" y="1952625"/>
          <p14:tracePt t="3285" x="7173913" y="1944688"/>
          <p14:tracePt t="3500" x="7173913" y="1952625"/>
          <p14:tracePt t="3508" x="7173913" y="1962150"/>
          <p14:tracePt t="3525" x="7173913" y="1970088"/>
          <p14:tracePt t="3589" x="7173913" y="1979613"/>
          <p14:tracePt t="3605" x="7173913" y="1987550"/>
          <p14:tracePt t="3621" x="7173913" y="1995488"/>
          <p14:tracePt t="3632" x="7173913" y="2005013"/>
          <p14:tracePt t="3637" x="7173913" y="2012950"/>
          <p14:tracePt t="3654" x="7173913" y="2020888"/>
          <p14:tracePt t="3666" x="7173913" y="2038350"/>
          <p14:tracePt t="3682" x="7173913" y="2047875"/>
          <p14:tracePt t="3697" x="7173913" y="2055813"/>
          <p14:tracePt t="3715" x="7173913" y="2063750"/>
          <p14:tracePt t="3730" x="7173913" y="2081213"/>
          <p14:tracePt t="3751" x="7173913" y="2116138"/>
          <p14:tracePt t="3766" x="7173913" y="2132013"/>
          <p14:tracePt t="3783" x="7173913" y="2149475"/>
          <p14:tracePt t="3798" x="7173913" y="2157413"/>
          <p14:tracePt t="3816" x="7173913" y="2166938"/>
          <p14:tracePt t="3831" x="7173913" y="2174875"/>
          <p14:tracePt t="3871" x="7173913" y="2184400"/>
          <p14:tracePt t="3885" x="7173913" y="2192338"/>
          <p14:tracePt t="3901" x="7173913" y="2200275"/>
          <p14:tracePt t="3909" x="7173913" y="2209800"/>
          <p14:tracePt t="3917" x="7173913" y="2217738"/>
          <p14:tracePt t="3933" x="7173913" y="2235200"/>
          <p14:tracePt t="3952" x="7164388" y="2243138"/>
          <p14:tracePt t="3968" x="7164388" y="2252663"/>
          <p14:tracePt t="3984" x="7164388" y="2260600"/>
          <p14:tracePt t="3998" x="7164388" y="2268538"/>
          <p14:tracePt t="4028" x="7164388" y="2286000"/>
          <p14:tracePt t="4032" x="7164388" y="2293938"/>
          <p14:tracePt t="4051" x="7164388" y="2303463"/>
          <p14:tracePt t="4081" x="7164388" y="2319338"/>
          <p14:tracePt t="4102" x="7164388" y="2328863"/>
          <p14:tracePt t="4114" x="7164388" y="2336800"/>
          <p14:tracePt t="4129" x="7164388" y="2346325"/>
          <p14:tracePt t="4150" x="7164388" y="2362200"/>
          <p14:tracePt t="25203" x="7164388" y="2371725"/>
          <p14:tracePt t="25211" x="7164388" y="2397125"/>
          <p14:tracePt t="25220" x="7181850" y="2430463"/>
          <p14:tracePt t="25236" x="7224713" y="2508250"/>
          <p14:tracePt t="25251" x="7300913" y="2619375"/>
          <p14:tracePt t="25274" x="7353300" y="2720975"/>
          <p14:tracePt t="25288" x="7404100" y="2824163"/>
          <p14:tracePt t="25304" x="7454900" y="2925763"/>
          <p14:tracePt t="25319" x="7497763" y="2986088"/>
          <p14:tracePt t="25335" x="7548563" y="3087688"/>
          <p14:tracePt t="25351" x="7591425" y="3155950"/>
          <p14:tracePt t="25372" x="7667625" y="3284538"/>
          <p14:tracePt t="25388" x="7694613" y="3343275"/>
          <p14:tracePt t="25405" x="7735888" y="3429000"/>
          <p14:tracePt t="25420" x="7778750" y="3505200"/>
          <p14:tracePt t="25436" x="7804150" y="3582988"/>
          <p14:tracePt t="25452" x="7821613" y="3608388"/>
          <p14:tracePt t="25473" x="7856538" y="3694113"/>
          <p14:tracePt t="25488" x="7881938" y="3752850"/>
          <p14:tracePt t="25504" x="7907338" y="3795713"/>
          <p14:tracePt t="25519" x="7932738" y="3863975"/>
          <p14:tracePt t="25535" x="7958138" y="3914775"/>
          <p14:tracePt t="25551" x="7983538" y="3992563"/>
          <p14:tracePt t="25572" x="8008938" y="4086225"/>
          <p14:tracePt t="25588" x="8026400" y="4162425"/>
          <p14:tracePt t="25605" x="8043863" y="4248150"/>
          <p14:tracePt t="25635" x="8051800" y="4367213"/>
          <p14:tracePt t="25638" x="8061325" y="4402138"/>
          <p14:tracePt t="25672" x="8094663" y="4622800"/>
          <p14:tracePt t="25676" x="8102600" y="4648200"/>
          <p14:tracePt t="25703" x="8129588" y="4784725"/>
          <p14:tracePt t="25719" x="8154988" y="4930775"/>
          <p14:tracePt t="25735" x="8162925" y="4999038"/>
          <p14:tracePt t="25751" x="8162925" y="5092700"/>
          <p14:tracePt t="25772" x="8162925" y="5211763"/>
          <p14:tracePt t="25789" x="8162925" y="5272088"/>
          <p14:tracePt t="25804" x="8162925" y="5322888"/>
          <p14:tracePt t="25820" x="8162925" y="5365750"/>
          <p14:tracePt t="25835" x="8162925" y="5381625"/>
          <p14:tracePt t="25853" x="8162925" y="5434013"/>
          <p14:tracePt t="25873" x="8162925" y="5467350"/>
          <p14:tracePt t="25888" x="8162925" y="5492750"/>
          <p14:tracePt t="25904" x="8162925" y="5527675"/>
          <p14:tracePt t="25919" x="8162925" y="5535613"/>
          <p14:tracePt t="25935" x="8162925" y="5545138"/>
          <p14:tracePt t="26044" x="8162925" y="5535613"/>
          <p14:tracePt t="26052" x="8162925" y="5518150"/>
          <p14:tracePt t="26072" x="8145463" y="5459413"/>
          <p14:tracePt t="26103" x="8129588" y="5356225"/>
          <p14:tracePt t="26120" x="8129588" y="5322888"/>
          <p14:tracePt t="26135" x="8129588" y="5297488"/>
          <p14:tracePt t="26151" x="8129588" y="5280025"/>
          <p14:tracePt t="26173" x="8129588" y="5254625"/>
          <p14:tracePt t="26189" x="8129588" y="5245100"/>
          <p14:tracePt t="26205" x="8129588" y="5229225"/>
          <p14:tracePt t="26221" x="8129588" y="5219700"/>
          <p14:tracePt t="26237" x="8129588" y="5203825"/>
          <p14:tracePt t="26252" x="8129588" y="5194300"/>
          <p14:tracePt t="26275" x="8129588" y="5186363"/>
          <p14:tracePt t="26290" x="8129588" y="5176838"/>
          <p14:tracePt t="29881" x="8120063" y="5176838"/>
          <p14:tracePt t="29908" x="7924800" y="5176838"/>
          <p14:tracePt t="29911" x="7839075" y="5176838"/>
          <p14:tracePt t="29925" x="7762875" y="5176838"/>
          <p14:tracePt t="29940" x="7608888" y="5186363"/>
          <p14:tracePt t="29955" x="7378700" y="5194300"/>
          <p14:tracePt t="29976" x="7070725" y="5203825"/>
          <p14:tracePt t="29992" x="6824663" y="5219700"/>
          <p14:tracePt t="30007" x="6653213" y="5237163"/>
          <p14:tracePt t="30024" x="6337300" y="5262563"/>
          <p14:tracePt t="30039" x="5995988" y="5287963"/>
          <p14:tracePt t="30055" x="5613400" y="5313363"/>
          <p14:tracePt t="30079" x="5176838" y="5313363"/>
          <p14:tracePt t="30081" x="4921250" y="5313363"/>
          <p14:tracePt t="30094" x="4683125" y="5313363"/>
          <p14:tracePt t="30109" x="4222750" y="5313363"/>
          <p14:tracePt t="30126" x="3770313" y="5297488"/>
          <p14:tracePt t="30155" x="3044825" y="5254625"/>
          <p14:tracePt t="30159" x="2959100" y="5254625"/>
          <p14:tracePt t="30177" x="2566988" y="5254625"/>
          <p14:tracePt t="30193" x="2319338" y="5254625"/>
          <p14:tracePt t="30208" x="1911350" y="5254625"/>
          <p14:tracePt t="30225" x="1585913" y="5229225"/>
          <p14:tracePt t="30254" x="1262063" y="5168900"/>
          <p14:tracePt t="30258" x="1160463" y="5143500"/>
          <p14:tracePt t="30278" x="963613" y="5083175"/>
          <p14:tracePt t="30307" x="768350" y="4999038"/>
          <p14:tracePt t="30312" x="750888" y="4973638"/>
          <p14:tracePt t="30522" x="768350" y="4973638"/>
          <p14:tracePt t="30531" x="793750" y="4973638"/>
          <p14:tracePt t="30557" x="869950" y="4964113"/>
          <p14:tracePt t="30579" x="930275" y="4946650"/>
          <p14:tracePt t="30608" x="1082675" y="4887913"/>
          <p14:tracePt t="30612" x="1109663" y="4870450"/>
          <p14:tracePt t="30626" x="1135063" y="4852988"/>
          <p14:tracePt t="30640" x="1203325" y="4819650"/>
          <p14:tracePt t="30655" x="1262063" y="4794250"/>
          <p14:tracePt t="30678" x="1339850" y="4759325"/>
          <p14:tracePt t="30693" x="1390650" y="4741863"/>
          <p14:tracePt t="30708" x="1441450" y="4733925"/>
          <p14:tracePt t="30724" x="1492250" y="4733925"/>
          <p14:tracePt t="30740" x="1535113" y="4733925"/>
          <p14:tracePt t="30756" x="1585913" y="4733925"/>
          <p14:tracePt t="30779" x="1628775" y="4733925"/>
          <p14:tracePt t="30793" x="1663700" y="4733925"/>
          <p14:tracePt t="30809" x="1689100" y="4741863"/>
          <p14:tracePt t="30826" x="1706563" y="4741863"/>
          <p14:tracePt t="30840" x="1722438" y="4741863"/>
          <p14:tracePt t="30855" x="1739900" y="4741863"/>
          <p14:tracePt t="30878" x="1774825" y="4751388"/>
          <p14:tracePt t="30893" x="1800225" y="4759325"/>
          <p14:tracePt t="30909" x="1825625" y="4768850"/>
          <p14:tracePt t="30925" x="1868488" y="4776788"/>
          <p14:tracePt t="30940" x="1911350" y="4794250"/>
          <p14:tracePt t="30956" x="1952625" y="4802188"/>
          <p14:tracePt t="30981" x="2020888" y="4827588"/>
          <p14:tracePt t="30995" x="2038350" y="4837113"/>
          <p14:tracePt t="31010" x="2073275" y="4852988"/>
          <p14:tracePt t="31027" x="2116138" y="4878388"/>
          <p14:tracePt t="31041" x="2149475" y="4913313"/>
          <p14:tracePt t="31057" x="2166938" y="4946650"/>
          <p14:tracePt t="31079" x="2192338" y="4973638"/>
          <p14:tracePt t="31094" x="2200275" y="4989513"/>
          <p14:tracePt t="31110" x="2200275" y="4999038"/>
          <p14:tracePt t="32918" x="2200275" y="4989513"/>
          <p14:tracePt t="33872" x="2200275" y="4999038"/>
          <p14:tracePt t="33881" x="2200275" y="5006975"/>
          <p14:tracePt t="33888" x="2200275" y="5014913"/>
          <p14:tracePt t="33910" x="2200275" y="5041900"/>
          <p14:tracePt t="33915" x="2200275" y="5057775"/>
          <p14:tracePt t="33927" x="2200275" y="5067300"/>
          <p14:tracePt t="33944" x="2200275" y="5100638"/>
          <p14:tracePt t="33959" x="2217738" y="5135563"/>
          <p14:tracePt t="33980" x="2252663" y="5194300"/>
          <p14:tracePt t="33995" x="2268538" y="5229225"/>
          <p14:tracePt t="34010" x="2286000" y="5280025"/>
          <p14:tracePt t="34026" x="2303463" y="5322888"/>
          <p14:tracePt t="34042" x="2311400" y="5365750"/>
          <p14:tracePt t="34058" x="2328863" y="5408613"/>
          <p14:tracePt t="34080" x="2346325" y="5441950"/>
          <p14:tracePt t="34096" x="2379663" y="5492750"/>
          <p14:tracePt t="34111" x="2379663" y="5510213"/>
          <p14:tracePt t="34127" x="2405063" y="5553075"/>
          <p14:tracePt t="34143" x="2430463" y="5603875"/>
          <p14:tracePt t="34158" x="2439988" y="5621338"/>
          <p14:tracePt t="34160" x="2447925" y="5629275"/>
          <p14:tracePt t="34179" x="2455863" y="5646738"/>
          <p14:tracePt t="34195" x="2465388" y="5654675"/>
          <p14:tracePt t="34211" x="2473325" y="5664200"/>
          <p14:tracePt t="34226" x="2473325" y="5672138"/>
          <p14:tracePt t="34242" x="2482850" y="5689600"/>
          <p14:tracePt t="34258" x="2498725" y="5697538"/>
          <p14:tracePt t="34281" x="2524125" y="5715000"/>
          <p14:tracePt t="34297" x="2541588" y="5722938"/>
          <p14:tracePt t="34312" x="2566988" y="5732463"/>
          <p14:tracePt t="34328" x="2592388" y="5748338"/>
          <p14:tracePt t="34344" x="2627313" y="5748338"/>
          <p14:tracePt t="34359" x="2644775" y="5748338"/>
          <p14:tracePt t="34381" x="2713038" y="5757863"/>
          <p14:tracePt t="34396" x="2763838" y="5757863"/>
          <p14:tracePt t="34411" x="2814638" y="5757863"/>
          <p14:tracePt t="34427" x="2865438" y="5757863"/>
          <p14:tracePt t="34443" x="2917825" y="5757863"/>
          <p14:tracePt t="34458" x="2959100" y="5757863"/>
          <p14:tracePt t="34481" x="3019425" y="5757863"/>
          <p14:tracePt t="34497" x="3054350" y="5757863"/>
          <p14:tracePt t="34512" x="3095625" y="5757863"/>
          <p14:tracePt t="34528" x="3130550" y="5757863"/>
          <p14:tracePt t="34544" x="3163888" y="5748338"/>
          <p14:tracePt t="34580" x="3232150" y="5732463"/>
          <p14:tracePt t="34584" x="3249613" y="5732463"/>
          <p14:tracePt t="34611" x="3284538" y="5732463"/>
          <p14:tracePt t="34627" x="3309938" y="5732463"/>
          <p14:tracePt t="34643" x="3335338" y="5732463"/>
          <p14:tracePt t="34658" x="3360738" y="5732463"/>
          <p14:tracePt t="34681" x="3403600" y="5715000"/>
          <p14:tracePt t="34697" x="3446463" y="5697538"/>
          <p14:tracePt t="34712" x="3479800" y="5681663"/>
          <p14:tracePt t="34728" x="3522663" y="5654675"/>
          <p14:tracePt t="34744" x="3548063" y="5638800"/>
          <p14:tracePt t="34759" x="3573463" y="5629275"/>
          <p14:tracePt t="34780" x="3608388" y="5613400"/>
          <p14:tracePt t="34796" x="3625850" y="5603875"/>
          <p14:tracePt t="34811" x="3633788" y="5595938"/>
          <p14:tracePt t="34827" x="3641725" y="5595938"/>
          <p14:tracePt t="34907" x="3641725" y="5586413"/>
          <p14:tracePt t="34914" x="3641725" y="5578475"/>
          <p14:tracePt t="34920" x="3651250" y="5578475"/>
          <p14:tracePt t="34929" x="3659188" y="5570538"/>
          <p14:tracePt t="34945" x="3667125" y="5553075"/>
          <p14:tracePt t="34960" x="3667125" y="5535613"/>
          <p14:tracePt t="34981" x="3684588" y="5518150"/>
          <p14:tracePt t="34996" x="3694113" y="5510213"/>
          <p14:tracePt t="35012" x="3702050" y="5502275"/>
          <p14:tracePt t="35027" x="3702050" y="5492750"/>
          <p14:tracePt t="38459" x="3709988" y="5492750"/>
          <p14:tracePt t="38467" x="3719513" y="5492750"/>
          <p14:tracePt t="38484" x="3727450" y="5492750"/>
          <p14:tracePt t="38500" x="3735388" y="5492750"/>
          <p14:tracePt t="38516" x="3744913" y="5492750"/>
          <p14:tracePt t="38523" x="3752850" y="5492750"/>
          <p14:tracePt t="38534" x="3762375" y="5492750"/>
          <p14:tracePt t="38549" x="3770313" y="5492750"/>
          <p14:tracePt t="38565" x="3795713" y="5492750"/>
          <p14:tracePt t="38587" x="3821113" y="5510213"/>
          <p14:tracePt t="38604" x="3838575" y="5510213"/>
          <p14:tracePt t="38618" x="3846513" y="5518150"/>
          <p14:tracePt t="38635" x="3863975" y="5527675"/>
          <p14:tracePt t="38650" x="3871913" y="5527675"/>
          <p14:tracePt t="38666" x="3898900" y="5535613"/>
          <p14:tracePt t="38668" x="3906838" y="5545138"/>
          <p14:tracePt t="38687" x="3940175" y="5545138"/>
          <p14:tracePt t="38702" x="3983038" y="5553075"/>
          <p14:tracePt t="38717" x="4033838" y="5553075"/>
          <p14:tracePt t="38735" x="4102100" y="5561013"/>
          <p14:tracePt t="38750" x="4187825" y="5570538"/>
          <p14:tracePt t="38765" x="4265613" y="5578475"/>
          <p14:tracePt t="38788" x="4418013" y="5595938"/>
          <p14:tracePt t="38804" x="4486275" y="5613400"/>
          <p14:tracePt t="38820" x="4564063" y="5638800"/>
          <p14:tracePt t="38836" x="4648200" y="5664200"/>
          <p14:tracePt t="38852" x="4751388" y="5689600"/>
          <p14:tracePt t="38886" x="4921250" y="5722938"/>
          <p14:tracePt t="38917" x="5083175" y="5722938"/>
          <p14:tracePt t="38934" x="5168900" y="5722938"/>
          <p14:tracePt t="38950" x="5297488" y="5722938"/>
          <p14:tracePt t="38966" x="5399088" y="5722938"/>
          <p14:tracePt t="38988" x="5570538" y="5722938"/>
          <p14:tracePt t="39004" x="5689600" y="5722938"/>
          <p14:tracePt t="39020" x="5775325" y="5715000"/>
          <p14:tracePt t="39037" x="5876925" y="5707063"/>
          <p14:tracePt t="39051" x="5919788" y="5707063"/>
          <p14:tracePt t="39067" x="6005513" y="5697538"/>
          <p14:tracePt t="39087" x="6116638" y="5689600"/>
          <p14:tracePt t="39103" x="6192838" y="5681663"/>
          <p14:tracePt t="39118" x="6269038" y="5672138"/>
          <p14:tracePt t="39134" x="6354763" y="5664200"/>
          <p14:tracePt t="39150" x="6423025" y="5654675"/>
          <p14:tracePt t="39166" x="6499225" y="5638800"/>
          <p14:tracePt t="39188" x="6602413" y="5621338"/>
          <p14:tracePt t="39204" x="6653213" y="5613400"/>
          <p14:tracePt t="39220" x="6704013" y="5603875"/>
          <p14:tracePt t="39237" x="6772275" y="5586413"/>
          <p14:tracePt t="39251" x="6797675" y="5586413"/>
          <p14:tracePt t="39268" x="6850063" y="5570538"/>
          <p14:tracePt t="39288" x="6900863" y="5570538"/>
          <p14:tracePt t="39304" x="6918325" y="5570538"/>
          <p14:tracePt t="39319" x="6926263" y="5570538"/>
          <p14:tracePt t="39413" x="6926263" y="5561013"/>
          <p14:tracePt t="39661" x="6926263" y="5553075"/>
          <p14:tracePt t="39701" x="6926263" y="5545138"/>
          <p14:tracePt t="39734" x="6918325" y="5545138"/>
          <p14:tracePt t="39740" x="6908800" y="5545138"/>
          <p14:tracePt t="39766" x="6900863" y="5545138"/>
          <p14:tracePt t="39772" x="6891338" y="5545138"/>
          <p14:tracePt t="39790" x="6883400" y="5545138"/>
          <p14:tracePt t="39818" x="6865938" y="55451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Summary: Moisture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4196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Air has a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saturation level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for water vapor, beyond which it cannot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get bigger</a:t>
            </a:r>
            <a:endParaRPr lang="en-US" sz="28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Saturation level depends on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air temperature</a:t>
            </a:r>
          </a:p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Actual water vapor content of air can be quantified by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several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measures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Vapor Pressure, Relative Humidity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Dew Point, Wet-Bulb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25621"/>
      </p:ext>
    </p:extLst>
  </p:cSld>
  <p:clrMapOvr>
    <a:masterClrMapping/>
  </p:clrMapOvr>
  <p:transition advTm="415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Summary: Moisture Measures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Saturation Vapor Pressure (SVP) </a:t>
            </a:r>
            <a:r>
              <a:rPr lang="en-US" sz="2800" dirty="0" smtClean="0"/>
              <a:t>-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sz="2800" dirty="0" smtClean="0"/>
              <a:t>    Highest possible </a:t>
            </a:r>
            <a:r>
              <a:rPr lang="en-US" sz="2800" dirty="0"/>
              <a:t>partial pressure for water vapor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Vapor Pressure </a:t>
            </a:r>
            <a:r>
              <a:rPr lang="en-US" sz="2800" dirty="0" smtClean="0"/>
              <a:t>–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Actual </a:t>
            </a:r>
            <a:r>
              <a:rPr lang="en-US" sz="2800" dirty="0"/>
              <a:t>partial pressure of water vapor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Relative Humidity </a:t>
            </a:r>
            <a:r>
              <a:rPr lang="en-US" sz="2800" dirty="0"/>
              <a:t>– R</a:t>
            </a:r>
            <a:r>
              <a:rPr lang="en-US" sz="2800" dirty="0" smtClean="0"/>
              <a:t>atio of </a:t>
            </a:r>
            <a:endParaRPr lang="en-US" sz="2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2800" dirty="0"/>
              <a:t>actual </a:t>
            </a:r>
            <a:r>
              <a:rPr lang="en-US" sz="2800" dirty="0" smtClean="0"/>
              <a:t>content (VP)</a:t>
            </a:r>
            <a:endParaRPr lang="en-US" sz="2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sz="2800" dirty="0"/>
              <a:t>saturation </a:t>
            </a:r>
            <a:r>
              <a:rPr lang="en-US" sz="2800" dirty="0" smtClean="0"/>
              <a:t>value (SVP)</a:t>
            </a:r>
            <a:endParaRPr lang="en-US" sz="2800" dirty="0"/>
          </a:p>
        </p:txBody>
      </p:sp>
      <p:sp>
        <p:nvSpPr>
          <p:cNvPr id="59395" name="Line 4"/>
          <p:cNvSpPr>
            <a:spLocks noChangeShapeType="1"/>
          </p:cNvSpPr>
          <p:nvPr/>
        </p:nvSpPr>
        <p:spPr bwMode="auto">
          <a:xfrm>
            <a:off x="2667000" y="5511800"/>
            <a:ext cx="36393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00537"/>
      </p:ext>
    </p:extLst>
  </p:cSld>
  <p:clrMapOvr>
    <a:masterClrMapping/>
  </p:clrMapOvr>
  <p:transition advTm="171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Summary: Moisture Measures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924800" cy="4419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Dew Point (DP)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- temperature to which air must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 be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cooled at constant pressure to become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saturated. </a:t>
            </a:r>
            <a:r>
              <a:rPr lang="en-US" sz="2400" dirty="0" smtClean="0">
                <a:latin typeface="Times New Roman" charset="0"/>
                <a:ea typeface="ＭＳ Ｐゴシック" charset="0"/>
                <a:cs typeface="ＭＳ Ｐゴシック" charset="0"/>
              </a:rPr>
              <a:t>Plotted </a:t>
            </a:r>
            <a:r>
              <a:rPr lang="en-US" sz="2400" dirty="0">
                <a:latin typeface="Times New Roman" charset="0"/>
                <a:ea typeface="ＭＳ Ｐゴシック" charset="0"/>
                <a:cs typeface="ＭＳ Ｐゴシック" charset="0"/>
              </a:rPr>
              <a:t>on WX maps.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Wet Bulb Temperature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- lowest temperature to which air can be cooled by evaporation of water into the air.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                                                     Higher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than DP since water vapor is added to air.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Temp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≥ Wet Bulb Temp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≥ Dew Point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  <a:sym typeface="Symbol" charset="0"/>
              </a:rPr>
              <a:t>Only Equal When R.H.=100%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8422"/>
      </p:ext>
    </p:extLst>
  </p:cSld>
  <p:clrMapOvr>
    <a:masterClrMapping/>
  </p:clrMapOvr>
  <p:transition advTm="520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926" x="6865938" y="5535613"/>
          <p14:tracePt t="45933" x="6865938" y="5527675"/>
          <p14:tracePt t="45942" x="6865938" y="5518150"/>
          <p14:tracePt t="45973" x="6918325" y="5467350"/>
          <p14:tracePt t="45976" x="6951663" y="5441950"/>
          <p14:tracePt t="45989" x="6986588" y="5424488"/>
          <p14:tracePt t="46004" x="7054850" y="5399088"/>
          <p14:tracePt t="46008" x="7096125" y="5373688"/>
          <p14:tracePt t="46020" x="7131050" y="5356225"/>
          <p14:tracePt t="46041" x="7199313" y="5340350"/>
          <p14:tracePt t="46057" x="7216775" y="5340350"/>
          <p14:tracePt t="46088" x="7148513" y="5340350"/>
          <p14:tracePt t="46103" x="6986588" y="5356225"/>
          <p14:tracePt t="46119" x="6789738" y="5391150"/>
          <p14:tracePt t="46142" x="6362700" y="5502275"/>
          <p14:tracePt t="46158" x="6243638" y="5535613"/>
          <p14:tracePt t="46173" x="5937250" y="5629275"/>
          <p14:tracePt t="46189" x="5570538" y="5732463"/>
          <p14:tracePt t="46204" x="5135563" y="5816600"/>
          <p14:tracePt t="46220" x="4700588" y="5859463"/>
          <p14:tracePt t="46240" x="4043363" y="5868988"/>
          <p14:tracePt t="46256" x="3778250" y="5834063"/>
          <p14:tracePt t="46272" x="3573463" y="5715000"/>
          <p14:tracePt t="46290" x="3479800" y="5621338"/>
          <p14:tracePt t="46303" x="3395663" y="5502275"/>
          <p14:tracePt t="46318" x="3368675" y="5399088"/>
          <p14:tracePt t="46509" x="3335338" y="5399088"/>
          <p14:tracePt t="46517" x="3292475" y="5399088"/>
          <p14:tracePt t="46525" x="3241675" y="5399088"/>
          <p14:tracePt t="46542" x="3190875" y="5399088"/>
          <p14:tracePt t="46572" x="2814638" y="5399088"/>
          <p14:tracePt t="46577" x="2687638" y="5399088"/>
          <p14:tracePt t="46592" x="2439988" y="5399088"/>
          <p14:tracePt t="46605" x="2328863" y="5399088"/>
          <p14:tracePt t="46620" x="2089150" y="5416550"/>
          <p14:tracePt t="46642" x="1757363" y="5518150"/>
          <p14:tracePt t="46658" x="1570038" y="5595938"/>
          <p14:tracePt t="46673" x="1416050" y="5664200"/>
          <p14:tracePt t="46690" x="1312863" y="5715000"/>
          <p14:tracePt t="46704" x="1203325" y="5775325"/>
          <p14:tracePt t="46720" x="1082675" y="5816600"/>
          <p14:tracePt t="46743" x="973138" y="5851525"/>
          <p14:tracePt t="46758" x="912813" y="5868988"/>
          <p14:tracePt t="46774" x="877888" y="5884863"/>
          <p14:tracePt t="46792" x="844550" y="5884863"/>
          <p14:tracePt t="46805" x="819150" y="5894388"/>
          <p14:tracePt t="46821" x="776288" y="5927725"/>
          <p14:tracePt t="46843" x="700088" y="5988050"/>
          <p14:tracePt t="46857" x="631825" y="6021388"/>
          <p14:tracePt t="46873" x="571500" y="6038850"/>
          <p14:tracePt t="46890" x="538163" y="6048375"/>
          <p14:tracePt t="46904" x="511175" y="6048375"/>
          <p14:tracePt t="46920" x="495300" y="6048375"/>
          <p14:tracePt t="46943" x="485775" y="6048375"/>
          <p14:tracePt t="46992" x="485775" y="6038850"/>
          <p14:tracePt t="46998" x="485775" y="6030913"/>
          <p14:tracePt t="47009" x="485775" y="6005513"/>
          <p14:tracePt t="47020" x="485775" y="5995988"/>
          <p14:tracePt t="47042" x="538163" y="5919788"/>
          <p14:tracePt t="47058" x="622300" y="5851525"/>
          <p14:tracePt t="47074" x="741363" y="5783263"/>
          <p14:tracePt t="47090" x="852488" y="5732463"/>
          <p14:tracePt t="47105" x="973138" y="5697538"/>
          <p14:tracePt t="47120" x="1049338" y="5672138"/>
          <p14:tracePt t="47143" x="1100138" y="5664200"/>
          <p14:tracePt t="47160" x="1117600" y="5654675"/>
          <p14:tracePt t="47175" x="1125538" y="5654675"/>
          <p14:tracePt t="47215" x="1135063" y="5654675"/>
          <p14:tracePt t="47242" x="1150938" y="5638800"/>
          <p14:tracePt t="47272" x="1193800" y="5621338"/>
          <p14:tracePt t="47291" x="1211263" y="5613400"/>
          <p14:tracePt t="47305" x="1219200" y="5613400"/>
          <p14:tracePt t="47321" x="1228725" y="5603875"/>
          <p14:tracePt t="47415" x="1236663" y="5603875"/>
          <p14:tracePt t="47431" x="1244600" y="5603875"/>
          <p14:tracePt t="47447" x="1254125" y="5603875"/>
          <p14:tracePt t="47463" x="1262063" y="5603875"/>
          <p14:tracePt t="47479" x="1262063" y="5595938"/>
          <p14:tracePt t="47847" x="1262063" y="5586413"/>
          <p14:tracePt t="47863" x="1271588" y="5586413"/>
          <p14:tracePt t="47879" x="1279525" y="5586413"/>
          <p14:tracePt t="47898" x="1287463" y="5586413"/>
          <p14:tracePt t="47904" x="1296988" y="5586413"/>
          <p14:tracePt t="47920" x="1304925" y="5586413"/>
          <p14:tracePt t="47945" x="1312863" y="5586413"/>
          <p14:tracePt t="47974" x="1330325" y="5586413"/>
          <p14:tracePt t="48000" x="1339850" y="55864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Moisture parameter calculator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 </a:t>
            </a:r>
            <a:r>
              <a:rPr lang="en-US" dirty="0" smtClean="0"/>
              <a:t>T</a:t>
            </a:r>
            <a:r>
              <a:rPr lang="en-US" dirty="0"/>
              <a:t> </a:t>
            </a:r>
            <a:r>
              <a:rPr lang="en-US" dirty="0" smtClean="0"/>
              <a:t>in ˚C and station altitude in meters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plus </a:t>
            </a:r>
            <a:r>
              <a:rPr lang="en-US" dirty="0"/>
              <a:t>either T</a:t>
            </a:r>
            <a:r>
              <a:rPr lang="en-US" baseline="-25000" dirty="0"/>
              <a:t>d</a:t>
            </a:r>
            <a:r>
              <a:rPr lang="en-US" dirty="0"/>
              <a:t> </a:t>
            </a:r>
            <a:r>
              <a:rPr lang="en-US" dirty="0" smtClean="0"/>
              <a:t>(˚C), T</a:t>
            </a:r>
            <a:r>
              <a:rPr lang="en-US" baseline="-25000" dirty="0" smtClean="0"/>
              <a:t>w</a:t>
            </a:r>
            <a:r>
              <a:rPr lang="en-US" dirty="0" smtClean="0"/>
              <a:t> (</a:t>
            </a:r>
            <a:r>
              <a:rPr lang="en-US" dirty="0"/>
              <a:t>˚</a:t>
            </a:r>
            <a:r>
              <a:rPr lang="en-US" dirty="0" smtClean="0"/>
              <a:t>C) or RH (%)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get the other moisture parameters.</a:t>
            </a:r>
          </a:p>
          <a:p>
            <a:r>
              <a:rPr lang="en-US" dirty="0" smtClean="0"/>
              <a:t>Link to calculator  </a:t>
            </a:r>
            <a:r>
              <a:rPr lang="en-US" sz="2800" dirty="0" smtClean="0">
                <a:hlinkClick r:id="rId4"/>
              </a:rPr>
              <a:t>http://www.kwangu.com/work/psychrometric.htm</a:t>
            </a:r>
            <a:endParaRPr lang="en-US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4834"/>
      </p:ext>
    </p:extLst>
  </p:cSld>
  <p:clrMapOvr>
    <a:masterClrMapping/>
  </p:clrMapOvr>
  <p:transition advTm="197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Moisture parameter calculator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 </a:t>
            </a:r>
            <a:r>
              <a:rPr lang="en-US" dirty="0" smtClean="0"/>
              <a:t>T (˚</a:t>
            </a:r>
            <a:r>
              <a:rPr lang="en-US" dirty="0" smtClean="0"/>
              <a:t>C/˚</a:t>
            </a:r>
            <a:r>
              <a:rPr lang="en-US" dirty="0" smtClean="0"/>
              <a:t>F) and station pressure plus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one of T</a:t>
            </a:r>
            <a:r>
              <a:rPr lang="en-US" baseline="-25000" dirty="0" smtClean="0"/>
              <a:t>d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/>
              <a:t>˚C</a:t>
            </a:r>
            <a:r>
              <a:rPr lang="en-US" dirty="0" smtClean="0"/>
              <a:t>/</a:t>
            </a:r>
            <a:r>
              <a:rPr lang="en-US" dirty="0"/>
              <a:t>˚</a:t>
            </a:r>
            <a:r>
              <a:rPr lang="en-US" dirty="0" smtClean="0"/>
              <a:t>F), T</a:t>
            </a:r>
            <a:r>
              <a:rPr lang="en-US" baseline="-25000" dirty="0" smtClean="0"/>
              <a:t>w</a:t>
            </a:r>
            <a:r>
              <a:rPr lang="en-US" dirty="0" smtClean="0"/>
              <a:t> (˚C/˚F) or RH (%)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get the other moisture parameters.</a:t>
            </a:r>
          </a:p>
          <a:p>
            <a:r>
              <a:rPr lang="en-US" dirty="0" smtClean="0"/>
              <a:t>Link to calculator  </a:t>
            </a:r>
            <a:r>
              <a:rPr lang="en-US" sz="2800" dirty="0" smtClean="0">
                <a:hlinkClick r:id="rId4"/>
              </a:rPr>
              <a:t>http://</a:t>
            </a:r>
            <a:r>
              <a:rPr lang="en-US" sz="2800" dirty="0" smtClean="0">
                <a:hlinkClick r:id="rId4"/>
              </a:rPr>
              <a:t>www.weather.gov/epz/wxcalc</a:t>
            </a:r>
            <a:endParaRPr lang="en-US" sz="2800" dirty="0" smtClean="0"/>
          </a:p>
          <a:p>
            <a:r>
              <a:rPr lang="en-US" sz="2800" dirty="0" smtClean="0"/>
              <a:t>Portable version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800" dirty="0" smtClean="0">
                <a:hlinkClick r:id="rId5"/>
              </a:rPr>
              <a:t>http://www.weather.gov/epz/wxcalc_wxcalc2go</a:t>
            </a:r>
            <a:endParaRPr lang="en-US" sz="28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03221"/>
      </p:ext>
    </p:extLst>
  </p:cSld>
  <p:clrMapOvr>
    <a:masterClrMapping/>
  </p:clrMapOvr>
  <p:transition advTm="234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72" x="1330325" y="5586413"/>
          <p14:tracePt t="2580" x="1312863" y="5586413"/>
          <p14:tracePt t="2592" x="1296988" y="5586413"/>
          <p14:tracePt t="2615" x="1244600" y="5586413"/>
          <p14:tracePt t="2644" x="1117600" y="5603875"/>
          <p14:tracePt t="2662" x="1066800" y="5621338"/>
          <p14:tracePt t="2677" x="1023938" y="5646738"/>
          <p14:tracePt t="2693" x="963613" y="5664200"/>
          <p14:tracePt t="2717" x="895350" y="5689600"/>
          <p14:tracePt t="2731" x="844550" y="5715000"/>
          <p14:tracePt t="2746" x="784225" y="5732463"/>
          <p14:tracePt t="2762" x="725488" y="5748338"/>
          <p14:tracePt t="2777" x="682625" y="5757863"/>
          <p14:tracePt t="2793" x="647700" y="5765800"/>
          <p14:tracePt t="2815" x="596900" y="5775325"/>
          <p14:tracePt t="2830" x="579438" y="5775325"/>
          <p14:tracePt t="2846" x="563563" y="5775325"/>
          <p14:tracePt t="2862" x="554038" y="5775325"/>
          <p14:tracePt t="14087" x="554038" y="5765800"/>
          <p14:tracePt t="14125" x="554038" y="5757863"/>
          <p14:tracePt t="14167" x="554038" y="5748338"/>
          <p14:tracePt t="14221" x="554038" y="5740400"/>
          <p14:tracePt t="14257" x="563563" y="5740400"/>
          <p14:tracePt t="14295" x="571500" y="5732463"/>
          <p14:tracePt t="14318" x="579438" y="5732463"/>
          <p14:tracePt t="14359" x="588963" y="5732463"/>
          <p14:tracePt t="14385" x="588963" y="5722938"/>
          <p14:tracePt t="14390" x="596900" y="5722938"/>
          <p14:tracePt t="14422" x="614363" y="5715000"/>
          <p14:tracePt t="14453" x="639763" y="5697538"/>
          <p14:tracePt t="14456" x="657225" y="5697538"/>
          <p14:tracePt t="14474" x="665163" y="5697538"/>
          <p14:tracePt t="14489" x="673100" y="5689600"/>
          <p14:tracePt t="14631" x="673100" y="5681663"/>
          <p14:tracePt t="14640" x="682625" y="5672138"/>
          <p14:tracePt t="14655" x="690563" y="5664200"/>
          <p14:tracePt t="14662" x="700088" y="5654675"/>
          <p14:tracePt t="14673" x="700088" y="5646738"/>
          <p14:tracePt t="14701" x="708025" y="5638800"/>
          <p14:tracePt t="14895" x="708025" y="5629275"/>
          <p14:tracePt t="14903" x="700088" y="5629275"/>
          <p14:tracePt t="14911" x="690563" y="5629275"/>
          <p14:tracePt t="14922" x="690563" y="5621338"/>
          <p14:tracePt t="14943" x="682625" y="5621338"/>
          <p14:tracePt t="14985" x="682625" y="5613400"/>
          <p14:tracePt t="15024" x="682625" y="5603875"/>
          <p14:tracePt t="15041" x="673100" y="5603875"/>
          <p14:tracePt t="15048" x="673100" y="5595938"/>
          <p14:tracePt t="15064" x="673100" y="5586413"/>
          <p14:tracePt t="15079" x="665163" y="5578475"/>
          <p14:tracePt t="15105" x="665163" y="5570538"/>
          <p14:tracePt t="15111" x="657225" y="5570538"/>
          <p14:tracePt t="15128" x="657225" y="5561013"/>
          <p14:tracePt t="15153" x="647700" y="5561013"/>
          <p14:tracePt t="15160" x="647700" y="5553075"/>
          <p14:tracePt t="17655" x="657225" y="5553075"/>
          <p14:tracePt t="17673" x="665163" y="5553075"/>
          <p14:tracePt t="17678" x="682625" y="5553075"/>
          <p14:tracePt t="17688" x="690563" y="5553075"/>
          <p14:tracePt t="17705" x="708025" y="5553075"/>
          <p14:tracePt t="17727" x="725488" y="5553075"/>
          <p14:tracePt t="17730" x="741363" y="5553075"/>
          <p14:tracePt t="17743" x="758825" y="5553075"/>
          <p14:tracePt t="17759" x="768350" y="5553075"/>
          <p14:tracePt t="17774" x="776288" y="5553075"/>
          <p14:tracePt t="17790" x="784225" y="5561013"/>
          <p14:tracePt t="17805" x="793750" y="5561013"/>
          <p14:tracePt t="17871" x="793750" y="5570538"/>
          <p14:tracePt t="17990" x="793750" y="5578475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0556" y="2191168"/>
            <a:ext cx="41160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End of overview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r>
              <a:rPr lang="en-US" sz="3200" dirty="0" smtClean="0"/>
              <a:t>Thank you for listening.</a:t>
            </a:r>
            <a:endParaRPr lang="en-US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32592"/>
      </p:ext>
    </p:extLst>
  </p:cSld>
  <p:clrMapOvr>
    <a:masterClrMapping/>
  </p:clrMapOvr>
  <p:transition advTm="261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885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8|19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2|1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"/>
</p:tagLst>
</file>

<file path=ppt/theme/theme1.xml><?xml version="1.0" encoding="utf-8"?>
<a:theme xmlns:a="http://schemas.openxmlformats.org/drawingml/2006/main" name="Default Design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FF"/>
      </a:hlink>
      <a:folHlink>
        <a:srgbClr val="00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37376</TotalTime>
  <Words>510</Words>
  <Application>Microsoft Office PowerPoint</Application>
  <PresentationFormat>On-screen Show (4:3)</PresentationFormat>
  <Paragraphs>138</Paragraphs>
  <Slides>19</Slides>
  <Notes>12</Notes>
  <HiddenSlides>1</HiddenSlides>
  <MMClips>18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ＭＳ Ｐゴシック</vt:lpstr>
      <vt:lpstr>Arial</vt:lpstr>
      <vt:lpstr>Calibri</vt:lpstr>
      <vt:lpstr>MT Symbol</vt:lpstr>
      <vt:lpstr>Symbol</vt:lpstr>
      <vt:lpstr>Times New Roman</vt:lpstr>
      <vt:lpstr>Wingdings</vt:lpstr>
      <vt:lpstr>Default Design</vt:lpstr>
      <vt:lpstr>Equation</vt:lpstr>
      <vt:lpstr>Photo Editor Photo</vt:lpstr>
      <vt:lpstr>PowerPoint Presentation</vt:lpstr>
      <vt:lpstr>Measures of Atmospheric Moisture  Relative Humidity (RH)</vt:lpstr>
      <vt:lpstr>Relative Humidity Temperature Sensitivity</vt:lpstr>
      <vt:lpstr>Measures of Atmospheric Moisture  Relative Humidity (RH)</vt:lpstr>
      <vt:lpstr>Measures of Atmospheric Moisture  Dew Point (Td)</vt:lpstr>
      <vt:lpstr>Measures of Atmospheric Moisture  Dew Point Ranges for Arizona</vt:lpstr>
      <vt:lpstr>Measures of Atmospheric Moisture  Wet Bulb Temperature (Tw)</vt:lpstr>
      <vt:lpstr>Very crude approximation of Tw</vt:lpstr>
      <vt:lpstr>Is the dew point temperature higher or lower than the glass temperature?</vt:lpstr>
      <vt:lpstr>Is the dew point temperature higher or lower than the glass temperature?</vt:lpstr>
      <vt:lpstr>Human comfort and atmospheric moisture</vt:lpstr>
      <vt:lpstr>Heat Index </vt:lpstr>
      <vt:lpstr>Summary: Moisture</vt:lpstr>
      <vt:lpstr>Summary: Moisture</vt:lpstr>
      <vt:lpstr>Summary: Moisture Measures</vt:lpstr>
      <vt:lpstr>Summary: Moisture Measures</vt:lpstr>
      <vt:lpstr>Moisture parameter calculator</vt:lpstr>
      <vt:lpstr>Moisture parameter calculator</vt:lpstr>
      <vt:lpstr>PowerPoint Presentation</vt:lpstr>
    </vt:vector>
  </TitlesOfParts>
  <Manager/>
  <Company>University of Arizona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Moisture, Condensation and Clouds</dc:title>
  <dc:subject/>
  <dc:creator>Steven L Mullen</dc:creator>
  <cp:keywords/>
  <dc:description/>
  <cp:lastModifiedBy>Steven L Mullen</cp:lastModifiedBy>
  <cp:revision>387</cp:revision>
  <dcterms:created xsi:type="dcterms:W3CDTF">2012-02-08T20:52:15Z</dcterms:created>
  <dcterms:modified xsi:type="dcterms:W3CDTF">2017-10-04T23:36:00Z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2</vt:i4>
  </property>
  <property fmtid="{D5CDD505-2E9C-101B-9397-08002B2CF9AE}" pid="21" name="OutputDir">
    <vt:lpwstr>D:\Office Documents\Courses\univ101</vt:lpwstr>
  </property>
</Properties>
</file>