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m4a" ContentType="audi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481" r:id="rId2"/>
    <p:sldId id="451" r:id="rId3"/>
    <p:sldId id="459" r:id="rId4"/>
    <p:sldId id="457" r:id="rId5"/>
    <p:sldId id="460" r:id="rId6"/>
    <p:sldId id="471" r:id="rId7"/>
    <p:sldId id="400" r:id="rId8"/>
    <p:sldId id="473" r:id="rId9"/>
    <p:sldId id="483" r:id="rId10"/>
    <p:sldId id="467" r:id="rId11"/>
    <p:sldId id="465" r:id="rId12"/>
    <p:sldId id="470" r:id="rId13"/>
    <p:sldId id="464" r:id="rId14"/>
    <p:sldId id="491" r:id="rId15"/>
    <p:sldId id="480" r:id="rId16"/>
    <p:sldId id="422" r:id="rId17"/>
    <p:sldId id="468" r:id="rId18"/>
    <p:sldId id="492" r:id="rId19"/>
    <p:sldId id="487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EFEFE"/>
    <a:srgbClr val="CDCDCD"/>
    <a:srgbClr val="00FF00"/>
    <a:srgbClr val="C90000"/>
    <a:srgbClr val="FF0000"/>
    <a:srgbClr val="66FF66"/>
    <a:srgbClr val="66FFFF"/>
    <a:srgbClr val="FFFF00"/>
    <a:srgbClr val="FFFFCC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6185" autoAdjust="0"/>
  </p:normalViewPr>
  <p:slideViewPr>
    <p:cSldViewPr>
      <p:cViewPr varScale="1">
        <p:scale>
          <a:sx n="101" d="100"/>
          <a:sy n="101" d="100"/>
        </p:scale>
        <p:origin x="-145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7BB20CF-75A5-F94A-8D28-7BD998025CFE}" type="datetime1">
              <a:rPr lang="en-US"/>
              <a:pPr/>
              <a:t>3/14/19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73FE11F-E232-F249-9B4A-DF267F5FB1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8415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77A5FD9-9B85-5846-AE88-09B2CDC741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3211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18C3F60-BE77-A849-A251-F33E701E55FE}" type="slidenum">
              <a:rPr lang="en-US" sz="1200"/>
              <a:pPr/>
              <a:t>1</a:t>
            </a:fld>
            <a:endParaRPr lang="en-US" sz="1200" dirty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227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DD9D37F-A476-6E43-A648-94CAC25D4304}" type="slidenum">
              <a:rPr lang="en-US" sz="1200"/>
              <a:pPr/>
              <a:t>7</a:t>
            </a:fld>
            <a:endParaRPr lang="en-US" sz="1200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462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B0BFA44-F5E1-294E-B9B0-D9ED8EFB19E9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Just define partial</a:t>
            </a:r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pressure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144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B0BFA44-F5E1-294E-B9B0-D9ED8EFB19E9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Example</a:t>
            </a:r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N2+O2=pressure of dry air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741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B0BFA44-F5E1-294E-B9B0-D9ED8EFB19E9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Just define partial</a:t>
            </a:r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pressure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006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25299C9-EF54-5946-A6EF-15BB55413C76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908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C8FB043-B5D2-E64F-87FF-34E577D1F7AA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320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B0BFA44-F5E1-294E-B9B0-D9ED8EFB19E9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Just define partial</a:t>
            </a:r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pressure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7723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3F72322-C1E6-7F47-B5D3-CDEFAA60FED6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3385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25299C9-EF54-5946-A6EF-15BB55413C76}" type="slidenum">
              <a:rPr lang="en-US" sz="1200"/>
              <a:pPr/>
              <a:t>17</a:t>
            </a:fld>
            <a:endParaRPr lang="en-US" sz="120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570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EC760E-2FAE-654E-A26D-76C78CB1E1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88993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ED34F9-36B9-0245-AA13-5BFCB40156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78121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95DB16-B3A6-074B-ACC5-45A1D73F97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53513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A99F98-9AA9-2F41-A4AC-77660FBAC0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46102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B4A66E-0DE9-0846-8283-ABE3239AC1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293600"/>
      </p:ext>
    </p:extLst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840741-AB53-3743-85B0-9F21123ED1E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42320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7DE27-AA77-AF4C-83B9-2AD3EA4F188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101485"/>
      </p:ext>
    </p:extLst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E1C434-94A4-6C47-9761-D282211533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313817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66B50F-7ED2-7F42-A3D7-646853E111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40626"/>
      </p:ext>
    </p:extLst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26DDCF-6F2B-DE41-B3AF-7CEC4B7DD5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566980"/>
      </p:ext>
    </p:extLst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6F3B99-DC2B-A046-84E2-EC98CF998FE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66894"/>
      </p:ext>
    </p:extLst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9931B5-BC16-7148-8CD2-4DF690A73E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72568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3DE071-3AFF-6A4A-A8EB-67B847F72A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65151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7A0D0A1F-8851-5C42-BE66-974A9EA4AF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9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4" Type="http://schemas.openxmlformats.org/officeDocument/2006/relationships/slideLayout" Target="../slideLayouts/slideLayout2.xml"/><Relationship Id="rId5" Type="http://schemas.openxmlformats.org/officeDocument/2006/relationships/hyperlink" Target="http://www.chem1.com/acad/sci/aboutwater.html" TargetMode="External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2.png"/><Relationship Id="rId1" Type="http://schemas.openxmlformats.org/officeDocument/2006/relationships/tags" Target="../tags/tag1.xml"/><Relationship Id="rId2" Type="http://schemas.microsoft.com/office/2007/relationships/media" Target="../media/media2.m4a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5" Type="http://schemas.openxmlformats.org/officeDocument/2006/relationships/hyperlink" Target="https://etd.auburn.edu/bitstream/handle/10415/2707/Dissertation_Fan_0717.pdf?sequence=2" TargetMode="External"/><Relationship Id="rId6" Type="http://schemas.openxmlformats.org/officeDocument/2006/relationships/image" Target="../media/image2.png"/><Relationship Id="rId1" Type="http://schemas.microsoft.com/office/2007/relationships/media" Target="../media/media3.m4a"/><Relationship Id="rId2" Type="http://schemas.openxmlformats.org/officeDocument/2006/relationships/audio" Target="../media/media3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hyperlink" Target="http://earthguide.ucsd.edu/virtualmuseum/climatechange1/07_2.shtml" TargetMode="External"/><Relationship Id="rId5" Type="http://schemas.openxmlformats.org/officeDocument/2006/relationships/image" Target="../media/image6.png"/><Relationship Id="rId6" Type="http://schemas.openxmlformats.org/officeDocument/2006/relationships/hyperlink" Target="http://www.kshitij-iitjee.com/Study/Physics/Part3/Chapter20/15.jpg" TargetMode="External"/><Relationship Id="rId7" Type="http://schemas.openxmlformats.org/officeDocument/2006/relationships/image" Target="../media/image2.png"/><Relationship Id="rId1" Type="http://schemas.microsoft.com/office/2007/relationships/media" Target="../media/media4.m4a"/><Relationship Id="rId2" Type="http://schemas.openxmlformats.org/officeDocument/2006/relationships/audio" Target="../media/media4.m4a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1" Type="http://schemas.microsoft.com/office/2007/relationships/media" Target="../media/media5.m4a"/><Relationship Id="rId2" Type="http://schemas.openxmlformats.org/officeDocument/2006/relationships/audio" Target="../media/media5.m4a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1" Type="http://schemas.microsoft.com/office/2007/relationships/media" Target="../media/media6.m4a"/><Relationship Id="rId2" Type="http://schemas.openxmlformats.org/officeDocument/2006/relationships/audio" Target="../media/media6.m4a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4" Type="http://schemas.openxmlformats.org/officeDocument/2006/relationships/slideLayout" Target="../slideLayouts/slideLayout6.xml"/><Relationship Id="rId5" Type="http://schemas.openxmlformats.org/officeDocument/2006/relationships/notesSlide" Target="../notesSlides/notesSlide2.xml"/><Relationship Id="rId6" Type="http://schemas.openxmlformats.org/officeDocument/2006/relationships/image" Target="../media/image8.jpeg"/><Relationship Id="rId7" Type="http://schemas.openxmlformats.org/officeDocument/2006/relationships/image" Target="../media/image2.png"/><Relationship Id="rId1" Type="http://schemas.openxmlformats.org/officeDocument/2006/relationships/tags" Target="../tags/tag2.xml"/><Relationship Id="rId2" Type="http://schemas.microsoft.com/office/2007/relationships/media" Target="../media/media7.m4a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1" Type="http://schemas.microsoft.com/office/2007/relationships/media" Target="../media/media8.m4a"/><Relationship Id="rId2" Type="http://schemas.openxmlformats.org/officeDocument/2006/relationships/audio" Target="../media/media8.m4a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.xml"/><Relationship Id="rId6" Type="http://schemas.openxmlformats.org/officeDocument/2006/relationships/hyperlink" Target="http://en.wikipedia.org/wiki/Dalton's_law" TargetMode="External"/><Relationship Id="rId7" Type="http://schemas.openxmlformats.org/officeDocument/2006/relationships/hyperlink" Target="http://en.wikipedia.org/wiki/Partial_pressure%23cite_note-1" TargetMode="External"/><Relationship Id="rId8" Type="http://schemas.openxmlformats.org/officeDocument/2006/relationships/image" Target="../media/image2.png"/><Relationship Id="rId1" Type="http://schemas.openxmlformats.org/officeDocument/2006/relationships/tags" Target="../tags/tag3.xml"/><Relationship Id="rId2" Type="http://schemas.microsoft.com/office/2007/relationships/media" Target="../media/media9.m4a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hyperlink" Target="http://resources.yesican-science.ca/plp/csa/trans_daltons_law1.gif" TargetMode="External"/><Relationship Id="rId12" Type="http://schemas.openxmlformats.org/officeDocument/2006/relationships/image" Target="../media/image2.png"/><Relationship Id="rId1" Type="http://schemas.microsoft.com/office/2007/relationships/media" Target="../media/media10.m4a"/><Relationship Id="rId2" Type="http://schemas.openxmlformats.org/officeDocument/2006/relationships/audio" Target="../media/media10.m4a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Relationship Id="rId5" Type="http://schemas.openxmlformats.org/officeDocument/2006/relationships/hyperlink" Target="http://christianevidences.org/scientific-evidence/aerostatics/law-of-partial-pressure/" TargetMode="External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Relationship Id="rId5" Type="http://schemas.openxmlformats.org/officeDocument/2006/relationships/image" Target="../media/image14.png"/><Relationship Id="rId6" Type="http://schemas.openxmlformats.org/officeDocument/2006/relationships/hyperlink" Target="http://en.wikipedia.org/wiki/Vapor_pressure" TargetMode="External"/><Relationship Id="rId7" Type="http://schemas.openxmlformats.org/officeDocument/2006/relationships/image" Target="../media/image2.png"/><Relationship Id="rId1" Type="http://schemas.microsoft.com/office/2007/relationships/media" Target="../media/media11.m4a"/><Relationship Id="rId2" Type="http://schemas.openxmlformats.org/officeDocument/2006/relationships/audio" Target="../media/media11.m4a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Relationship Id="rId5" Type="http://schemas.openxmlformats.org/officeDocument/2006/relationships/image" Target="../media/image14.png"/><Relationship Id="rId6" Type="http://schemas.openxmlformats.org/officeDocument/2006/relationships/hyperlink" Target="http://en.wikipedia.org/wiki/Vapor_pressure" TargetMode="External"/><Relationship Id="rId7" Type="http://schemas.openxmlformats.org/officeDocument/2006/relationships/image" Target="../media/image15.png"/><Relationship Id="rId8" Type="http://schemas.openxmlformats.org/officeDocument/2006/relationships/image" Target="../media/image2.png"/><Relationship Id="rId1" Type="http://schemas.microsoft.com/office/2007/relationships/media" Target="../media/media12.m4a"/><Relationship Id="rId2" Type="http://schemas.openxmlformats.org/officeDocument/2006/relationships/audio" Target="../media/media12.m4a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16.png"/><Relationship Id="rId6" Type="http://schemas.openxmlformats.org/officeDocument/2006/relationships/hyperlink" Target="http://chemwiki.ucdavis.edu/Wikitexts/Simon_Fraser_Chem1:_Lower/06._States_of_Matter/Changes_of_State" TargetMode="External"/><Relationship Id="rId7" Type="http://schemas.openxmlformats.org/officeDocument/2006/relationships/image" Target="../media/image2.png"/><Relationship Id="rId1" Type="http://schemas.microsoft.com/office/2007/relationships/media" Target="../media/media13.m4a"/><Relationship Id="rId2" Type="http://schemas.openxmlformats.org/officeDocument/2006/relationships/audio" Target="../media/media13.m4a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hyperlink" Target="http://www.atmo.arizona.edu/~mullen/atmo170A1/flash/vpressure0603_5.swf" TargetMode="External"/><Relationship Id="rId5" Type="http://schemas.openxmlformats.org/officeDocument/2006/relationships/hyperlink" Target="http://www.e-education.psu.edu/meteo3/sites/www.e-education.psu.edu.meteo3/files/image/Lesson%204/vpressure0603_5.swf" TargetMode="External"/><Relationship Id="rId6" Type="http://schemas.openxmlformats.org/officeDocument/2006/relationships/image" Target="../media/image2.png"/><Relationship Id="rId1" Type="http://schemas.microsoft.com/office/2007/relationships/media" Target="../media/media14.m4a"/><Relationship Id="rId2" Type="http://schemas.openxmlformats.org/officeDocument/2006/relationships/audio" Target="../media/media14.m4a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Relationship Id="rId5" Type="http://schemas.openxmlformats.org/officeDocument/2006/relationships/image" Target="../media/image14.png"/><Relationship Id="rId6" Type="http://schemas.openxmlformats.org/officeDocument/2006/relationships/hyperlink" Target="http://en.wikipedia.org/wiki/Vapor_pressure" TargetMode="External"/><Relationship Id="rId7" Type="http://schemas.openxmlformats.org/officeDocument/2006/relationships/hyperlink" Target="http://chemwiki.ucdavis.edu/Wikitexts/Simon_Fraser_Chem1:_Lower/06._States_of_Matter/Changes_of_State" TargetMode="External"/><Relationship Id="rId8" Type="http://schemas.openxmlformats.org/officeDocument/2006/relationships/image" Target="../media/image15.png"/><Relationship Id="rId9" Type="http://schemas.openxmlformats.org/officeDocument/2006/relationships/image" Target="../media/image17.png"/><Relationship Id="rId10" Type="http://schemas.openxmlformats.org/officeDocument/2006/relationships/image" Target="../media/image2.png"/><Relationship Id="rId1" Type="http://schemas.microsoft.com/office/2007/relationships/media" Target="../media/media15.m4a"/><Relationship Id="rId2" Type="http://schemas.openxmlformats.org/officeDocument/2006/relationships/audio" Target="../media/media15.m4a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9.xml"/><Relationship Id="rId6" Type="http://schemas.openxmlformats.org/officeDocument/2006/relationships/hyperlink" Target="http://www.atmo.arizona.edu/~mullen/atmo170A1/animations/45_Water_Vapor/A_45.html" TargetMode="External"/><Relationship Id="rId7" Type="http://schemas.openxmlformats.org/officeDocument/2006/relationships/image" Target="../media/image18.png"/><Relationship Id="rId8" Type="http://schemas.openxmlformats.org/officeDocument/2006/relationships/image" Target="../media/image2.png"/><Relationship Id="rId1" Type="http://schemas.openxmlformats.org/officeDocument/2006/relationships/tags" Target="../tags/tag4.xml"/><Relationship Id="rId2" Type="http://schemas.microsoft.com/office/2007/relationships/media" Target="../media/media16.m4a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Relationship Id="rId5" Type="http://schemas.openxmlformats.org/officeDocument/2006/relationships/image" Target="../media/image2.png"/><Relationship Id="rId1" Type="http://schemas.microsoft.com/office/2007/relationships/media" Target="../media/media17.m4a"/><Relationship Id="rId2" Type="http://schemas.openxmlformats.org/officeDocument/2006/relationships/audio" Target="../media/media17.m4a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1" Type="http://schemas.microsoft.com/office/2007/relationships/media" Target="../media/media18.m4a"/><Relationship Id="rId2" Type="http://schemas.openxmlformats.org/officeDocument/2006/relationships/audio" Target="../media/media18.m4a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tmo.arizona.edu/index.php?section=weath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6350"/>
            <a:ext cx="9153525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500" y="596900"/>
            <a:ext cx="7899400" cy="3517900"/>
          </a:xfrm>
          <a:effectLst/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ATMO </a:t>
            </a:r>
            <a:r>
              <a:rPr lang="en-US" b="1" dirty="0" smtClean="0">
                <a:solidFill>
                  <a:schemeClr val="tx1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170A1</a:t>
            </a:r>
            <a:r>
              <a:rPr lang="en-US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99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99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effectLst>
                  <a:outerShdw blurRad="50800" dist="38100" dir="2700000" algn="tl" rotWithShape="0">
                    <a:schemeClr val="bg1">
                      <a:alpha val="99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Online </a:t>
            </a:r>
            <a:r>
              <a:rPr lang="en-US" b="1" dirty="0">
                <a:effectLst>
                  <a:outerShdw blurRad="50800" dist="38100" dir="2700000" algn="tl" rotWithShape="0">
                    <a:schemeClr val="bg1">
                      <a:alpha val="99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effectLst>
                  <a:outerShdw blurRad="50800" dist="38100" dir="2700000" algn="tl" rotWithShape="0">
                    <a:schemeClr val="bg1">
                      <a:alpha val="99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>
                <a:solidFill>
                  <a:srgbClr val="FF0000"/>
                </a:solidFill>
                <a:effectLst>
                  <a:outerShdw dist="38100" dir="2700000" algn="tl" rotWithShape="0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Atmospheric </a:t>
            </a:r>
            <a:r>
              <a:rPr lang="en-US" b="1" dirty="0" smtClean="0">
                <a:solidFill>
                  <a:srgbClr val="FF0000"/>
                </a:solidFill>
                <a:effectLst>
                  <a:outerShdw dist="38100" dir="2700000" algn="tl" rotWithShape="0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Moisture</a:t>
            </a:r>
            <a:br>
              <a:rPr lang="en-US" b="1" dirty="0" smtClean="0">
                <a:solidFill>
                  <a:srgbClr val="FF0000"/>
                </a:solidFill>
                <a:effectLst>
                  <a:outerShdw dist="38100" dir="2700000" algn="tl" rotWithShape="0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4000" b="1" i="1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H&amp;P </a:t>
            </a:r>
            <a:r>
              <a:rPr lang="en-US" sz="4000" b="1" i="1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§5.1</a:t>
            </a:r>
            <a:r>
              <a:rPr lang="en-US" sz="4000" b="1" i="1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-5.7</a:t>
            </a:r>
            <a:endParaRPr lang="en-US" sz="4000" b="1" i="1" dirty="0">
              <a:effectLst>
                <a:outerShdw dist="38100" dir="2700000" algn="tl" rotWithShape="0">
                  <a:schemeClr val="bg1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328258"/>
      </p:ext>
    </p:extLst>
  </p:cSld>
  <p:clrMapOvr>
    <a:masterClrMapping/>
  </p:clrMapOvr>
  <p:transition xmlns:p14="http://schemas.microsoft.com/office/powerpoint/2010/main" advTm="1662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3600" dirty="0" smtClean="0"/>
              <a:t>Some unusual properties of water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7924800" cy="48006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400" dirty="0" smtClean="0"/>
              <a:t>Boiling points and freezing points of polarized hydrogen compounds typically decrease </a:t>
            </a:r>
            <a:r>
              <a:rPr lang="en-US" sz="2400" dirty="0"/>
              <a:t>as molecule size </a:t>
            </a:r>
            <a:r>
              <a:rPr lang="en-US" sz="2400" dirty="0" smtClean="0"/>
              <a:t>decreases. </a:t>
            </a:r>
          </a:p>
          <a:p>
            <a:pPr marL="365760" lvl="1" indent="0">
              <a:spcBef>
                <a:spcPts val="600"/>
              </a:spcBef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H</a:t>
            </a:r>
            <a:r>
              <a:rPr lang="en-US" sz="240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dirty="0" smtClean="0">
                <a:solidFill>
                  <a:srgbClr val="000000"/>
                </a:solidFill>
              </a:rPr>
              <a:t>O has an incredibly </a:t>
            </a:r>
            <a:r>
              <a:rPr lang="en-US" sz="2400" i="1" dirty="0" smtClean="0">
                <a:solidFill>
                  <a:srgbClr val="C90000"/>
                </a:solidFill>
              </a:rPr>
              <a:t>high</a:t>
            </a:r>
            <a:r>
              <a:rPr lang="en-US" sz="2400" dirty="0" smtClean="0">
                <a:solidFill>
                  <a:srgbClr val="C90000"/>
                </a:solidFill>
              </a:rPr>
              <a:t> boiling point and freezing point </a:t>
            </a:r>
            <a:r>
              <a:rPr lang="en-US" sz="2400" dirty="0">
                <a:solidFill>
                  <a:srgbClr val="000000"/>
                </a:solidFill>
              </a:rPr>
              <a:t>for its molecular </a:t>
            </a:r>
            <a:r>
              <a:rPr lang="en-US" sz="2400" dirty="0" smtClean="0">
                <a:solidFill>
                  <a:srgbClr val="000000"/>
                </a:solidFill>
              </a:rPr>
              <a:t>weight</a:t>
            </a:r>
            <a:r>
              <a:rPr lang="en-US" sz="2400" dirty="0" smtClean="0"/>
              <a:t>.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Cohesion is an intermolecular force between like molecules.  It is why liquids can hold themselves together </a:t>
            </a:r>
            <a:r>
              <a:rPr lang="en-US" sz="2400" dirty="0"/>
              <a:t>as </a:t>
            </a:r>
            <a:r>
              <a:rPr lang="en-US" sz="2400" dirty="0" smtClean="0"/>
              <a:t>a</a:t>
            </a:r>
            <a:r>
              <a:rPr lang="en-US" sz="2400" dirty="0"/>
              <a:t> </a:t>
            </a:r>
            <a:r>
              <a:rPr lang="en-US" sz="2400" dirty="0" smtClean="0"/>
              <a:t>drop.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38400" y="3962400"/>
            <a:ext cx="41910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indent="0" algn="just">
              <a:spcBef>
                <a:spcPts val="1200"/>
              </a:spcBef>
              <a:buNone/>
            </a:pP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 is very cohesive because of the molecule’s polarity</a:t>
            </a:r>
            <a:r>
              <a:rPr lang="en-US" dirty="0" smtClean="0"/>
              <a:t>.</a:t>
            </a:r>
          </a:p>
          <a:p>
            <a:pPr marL="0" lvl="1" indent="0" algn="just">
              <a:spcBef>
                <a:spcPts val="1200"/>
              </a:spcBef>
              <a:buNone/>
            </a:pPr>
            <a:r>
              <a:rPr lang="en-US" dirty="0" smtClean="0"/>
              <a:t>Strong cohesion is why </a:t>
            </a:r>
            <a:r>
              <a:rPr lang="en-US" dirty="0" smtClean="0">
                <a:solidFill>
                  <a:srgbClr val="000000"/>
                </a:solidFill>
              </a:rPr>
              <a:t>H</a:t>
            </a:r>
            <a:r>
              <a:rPr lang="en-US" baseline="-25000" dirty="0" smtClean="0">
                <a:solidFill>
                  <a:srgbClr val="000000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O</a:t>
            </a:r>
            <a:r>
              <a:rPr lang="en-US" dirty="0" smtClean="0">
                <a:solidFill>
                  <a:srgbClr val="C9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can</a:t>
            </a:r>
            <a:r>
              <a:rPr lang="en-US" dirty="0" smtClean="0">
                <a:solidFill>
                  <a:srgbClr val="C90000"/>
                </a:solidFill>
              </a:rPr>
              <a:t>  easily form and maintain drops.</a:t>
            </a:r>
          </a:p>
          <a:p>
            <a:pPr marL="0" lvl="1" indent="0" algn="just">
              <a:spcBef>
                <a:spcPts val="1200"/>
              </a:spcBef>
              <a:buNone/>
            </a:pPr>
            <a:r>
              <a:rPr lang="en-US" dirty="0" smtClean="0">
                <a:solidFill>
                  <a:srgbClr val="C90000"/>
                </a:solidFill>
                <a:hlinkClick r:id="rId5"/>
              </a:rPr>
              <a:t>Intro to the Uniqueness of Water</a:t>
            </a:r>
            <a:endParaRPr lang="en-US" dirty="0" smtClean="0">
              <a:solidFill>
                <a:srgbClr val="C90000"/>
              </a:solidFill>
            </a:endParaRPr>
          </a:p>
          <a:p>
            <a:pPr marL="0" lvl="1" indent="0" algn="ctr">
              <a:spcBef>
                <a:spcPts val="0"/>
              </a:spcBef>
              <a:buNone/>
            </a:pPr>
            <a:r>
              <a:rPr lang="en-US" sz="2000" i="1" dirty="0" smtClean="0"/>
              <a:t>(Recommended article)</a:t>
            </a:r>
            <a:endParaRPr lang="en-US" sz="2000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5600" y="4100689"/>
            <a:ext cx="2286000" cy="21788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" y="4100689"/>
            <a:ext cx="2184400" cy="2184400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20424938"/>
      </p:ext>
    </p:extLst>
  </p:cSld>
  <p:clrMapOvr>
    <a:masterClrMapping/>
  </p:clrMapOvr>
  <p:transition xmlns:p14="http://schemas.microsoft.com/office/powerpoint/2010/main" advTm="88302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3600" dirty="0" smtClean="0"/>
              <a:t>Some unusual properties of water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7848600" cy="4724400"/>
          </a:xfrm>
        </p:spPr>
        <p:txBody>
          <a:bodyPr/>
          <a:lstStyle/>
          <a:p>
            <a:pPr>
              <a:lnSpc>
                <a:spcPts val="2880"/>
              </a:lnSpc>
            </a:pPr>
            <a:r>
              <a:rPr lang="en-US" sz="2400" dirty="0" smtClean="0"/>
              <a:t>Substances typically become less dense when heated and more dense when cooled.  </a:t>
            </a:r>
          </a:p>
          <a:p>
            <a:pPr marL="365760" indent="0">
              <a:lnSpc>
                <a:spcPts val="2880"/>
              </a:lnSpc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H</a:t>
            </a:r>
            <a:r>
              <a:rPr lang="en-US" sz="240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dirty="0" smtClean="0">
                <a:solidFill>
                  <a:srgbClr val="000000"/>
                </a:solidFill>
              </a:rPr>
              <a:t>O </a:t>
            </a:r>
            <a:r>
              <a:rPr lang="en-US" sz="2400" dirty="0">
                <a:solidFill>
                  <a:srgbClr val="000000"/>
                </a:solidFill>
              </a:rPr>
              <a:t>is </a:t>
            </a:r>
            <a:r>
              <a:rPr lang="en-US" sz="2400" dirty="0" smtClean="0">
                <a:solidFill>
                  <a:srgbClr val="000000"/>
                </a:solidFill>
              </a:rPr>
              <a:t>rare in that</a:t>
            </a:r>
            <a:r>
              <a:rPr lang="en-US" sz="2400" dirty="0" smtClean="0">
                <a:solidFill>
                  <a:srgbClr val="C90000"/>
                </a:solidFill>
              </a:rPr>
              <a:t> its solid state floats </a:t>
            </a:r>
            <a:r>
              <a:rPr lang="en-US" sz="2400" dirty="0">
                <a:solidFill>
                  <a:srgbClr val="C90000"/>
                </a:solidFill>
              </a:rPr>
              <a:t>on its liquid </a:t>
            </a:r>
            <a:r>
              <a:rPr lang="en-US" sz="2400" dirty="0" smtClean="0">
                <a:solidFill>
                  <a:srgbClr val="C90000"/>
                </a:solidFill>
              </a:rPr>
              <a:t>state.</a:t>
            </a:r>
            <a:endParaRPr lang="en-US" sz="2400" dirty="0"/>
          </a:p>
          <a:p>
            <a:pPr marL="365760" indent="0">
              <a:lnSpc>
                <a:spcPts val="2880"/>
              </a:lnSpc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When H</a:t>
            </a:r>
            <a:r>
              <a:rPr lang="en-US" sz="240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dirty="0" smtClean="0">
                <a:solidFill>
                  <a:srgbClr val="000000"/>
                </a:solidFill>
              </a:rPr>
              <a:t>O cools below 4</a:t>
            </a:r>
            <a:r>
              <a:rPr lang="en-US" sz="2400" dirty="0">
                <a:solidFill>
                  <a:srgbClr val="000000"/>
                </a:solidFill>
              </a:rPr>
              <a:t>°C,</a:t>
            </a:r>
            <a:r>
              <a:rPr lang="en-US" sz="2400" dirty="0">
                <a:solidFill>
                  <a:srgbClr val="C90000"/>
                </a:solidFill>
              </a:rPr>
              <a:t> it becomes </a:t>
            </a:r>
            <a:r>
              <a:rPr lang="en-US" sz="2400" i="1" dirty="0">
                <a:solidFill>
                  <a:srgbClr val="C90000"/>
                </a:solidFill>
              </a:rPr>
              <a:t>LESS</a:t>
            </a:r>
            <a:r>
              <a:rPr lang="en-US" sz="2400" dirty="0">
                <a:solidFill>
                  <a:srgbClr val="C90000"/>
                </a:solidFill>
              </a:rPr>
              <a:t> dense. </a:t>
            </a:r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2895600" y="3200400"/>
            <a:ext cx="3276600" cy="3441002"/>
            <a:chOff x="5813398" y="4008120"/>
            <a:chExt cx="2568602" cy="26974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13398" y="4008120"/>
              <a:ext cx="2568602" cy="269748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7724422" y="6089740"/>
              <a:ext cx="5237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hlinkClick r:id="rId5"/>
                </a:rPr>
                <a:t>Link</a:t>
              </a:r>
              <a:endParaRPr lang="en-US" sz="1400" dirty="0"/>
            </a:p>
          </p:txBody>
        </p:sp>
      </p:grpSp>
      <p:cxnSp>
        <p:nvCxnSpPr>
          <p:cNvPr id="7" name="Straight Arrow Connector 6"/>
          <p:cNvCxnSpPr/>
          <p:nvPr/>
        </p:nvCxnSpPr>
        <p:spPr bwMode="auto">
          <a:xfrm flipV="1">
            <a:off x="4387850" y="3559175"/>
            <a:ext cx="0" cy="26670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9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120268"/>
      </p:ext>
    </p:extLst>
  </p:cSld>
  <p:clrMapOvr>
    <a:masterClrMapping/>
  </p:clrMapOvr>
  <p:transition xmlns:p14="http://schemas.microsoft.com/office/powerpoint/2010/main" advTm="38558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3600" dirty="0" smtClean="0"/>
              <a:t>Some unusual properties of water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7924800" cy="1981200"/>
          </a:xfrm>
        </p:spPr>
        <p:txBody>
          <a:bodyPr/>
          <a:lstStyle/>
          <a:p>
            <a:pPr marL="365760" indent="-365760">
              <a:lnSpc>
                <a:spcPts val="2880"/>
              </a:lnSpc>
            </a:pPr>
            <a:r>
              <a:rPr lang="en-US" sz="2400" dirty="0"/>
              <a:t>H</a:t>
            </a:r>
            <a:r>
              <a:rPr lang="en-US" sz="2400" baseline="-25000" dirty="0"/>
              <a:t>2</a:t>
            </a:r>
            <a:r>
              <a:rPr lang="en-US" sz="2400" dirty="0"/>
              <a:t>O has </a:t>
            </a:r>
            <a:r>
              <a:rPr lang="en-US" sz="2400" dirty="0" smtClean="0"/>
              <a:t>a </a:t>
            </a:r>
            <a:r>
              <a:rPr lang="en-US" sz="2400" dirty="0" smtClean="0">
                <a:solidFill>
                  <a:srgbClr val="C90000"/>
                </a:solidFill>
              </a:rPr>
              <a:t>very high </a:t>
            </a:r>
            <a:r>
              <a:rPr lang="en-US" sz="2400" dirty="0">
                <a:solidFill>
                  <a:srgbClr val="C90000"/>
                </a:solidFill>
              </a:rPr>
              <a:t>latent heat of </a:t>
            </a:r>
            <a:r>
              <a:rPr lang="en-US" sz="2400" dirty="0" smtClean="0">
                <a:solidFill>
                  <a:srgbClr val="C90000"/>
                </a:solidFill>
              </a:rPr>
              <a:t>vaporization, </a:t>
            </a:r>
            <a:r>
              <a:rPr lang="en-US" sz="2400" dirty="0">
                <a:solidFill>
                  <a:srgbClr val="000000"/>
                </a:solidFill>
              </a:rPr>
              <a:t>540 </a:t>
            </a:r>
            <a:r>
              <a:rPr lang="en-US" sz="2400" dirty="0" err="1">
                <a:solidFill>
                  <a:srgbClr val="000000"/>
                </a:solidFill>
              </a:rPr>
              <a:t>cal</a:t>
            </a:r>
            <a:r>
              <a:rPr lang="en-US" sz="2400" dirty="0">
                <a:solidFill>
                  <a:srgbClr val="000000"/>
                </a:solidFill>
              </a:rPr>
              <a:t>/</a:t>
            </a:r>
            <a:r>
              <a:rPr lang="en-US" sz="2400" dirty="0" err="1" smtClean="0">
                <a:solidFill>
                  <a:srgbClr val="000000"/>
                </a:solidFill>
              </a:rPr>
              <a:t>gm</a:t>
            </a:r>
            <a:r>
              <a:rPr lang="en-US" sz="2400" dirty="0" smtClean="0">
                <a:solidFill>
                  <a:srgbClr val="000000"/>
                </a:solidFill>
              </a:rPr>
              <a:t>, for its molecular weight. Its value rivals that of metals.</a:t>
            </a:r>
          </a:p>
          <a:p>
            <a:pPr marL="365760" indent="0">
              <a:lnSpc>
                <a:spcPts val="2880"/>
              </a:lnSpc>
              <a:buNone/>
            </a:pPr>
            <a:r>
              <a:rPr lang="en-US" sz="2400" dirty="0" smtClean="0"/>
              <a:t>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 </a:t>
            </a:r>
            <a:r>
              <a:rPr lang="en-US" sz="2400" dirty="0" smtClean="0">
                <a:solidFill>
                  <a:srgbClr val="000000"/>
                </a:solidFill>
              </a:rPr>
              <a:t>vapor flows from the tropics to the poles, where it later condenses and warms the surrounding air. Phase changes of water play a major role transferring heat </a:t>
            </a:r>
            <a:r>
              <a:rPr lang="en-US" sz="2400" dirty="0" err="1" smtClean="0">
                <a:solidFill>
                  <a:srgbClr val="000000"/>
                </a:solidFill>
              </a:rPr>
              <a:t>poleward</a:t>
            </a:r>
            <a:r>
              <a:rPr lang="en-US" sz="2400" dirty="0" smtClean="0">
                <a:solidFill>
                  <a:srgbClr val="000000"/>
                </a:solidFill>
              </a:rPr>
              <a:t>/upward.</a:t>
            </a:r>
            <a:endParaRPr lang="en-US" sz="2400" dirty="0"/>
          </a:p>
          <a:p>
            <a:pPr marL="347472">
              <a:lnSpc>
                <a:spcPts val="2880"/>
              </a:lnSpc>
            </a:pPr>
            <a:endParaRPr lang="en-US" sz="2400" dirty="0">
              <a:solidFill>
                <a:srgbClr val="C9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62800" y="5715000"/>
            <a:ext cx="1415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hlinkClick r:id="rId4"/>
              </a:rPr>
              <a:t>earthguide.ucsd.edu</a:t>
            </a:r>
            <a:endParaRPr lang="en-US" sz="1600" dirty="0"/>
          </a:p>
        </p:txBody>
      </p:sp>
      <p:grpSp>
        <p:nvGrpSpPr>
          <p:cNvPr id="10" name="Group 9"/>
          <p:cNvGrpSpPr/>
          <p:nvPr/>
        </p:nvGrpSpPr>
        <p:grpSpPr>
          <a:xfrm>
            <a:off x="826729" y="3810000"/>
            <a:ext cx="4735871" cy="2590800"/>
            <a:chOff x="826729" y="3810000"/>
            <a:chExt cx="4735871" cy="25908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6729" y="3810000"/>
              <a:ext cx="4735871" cy="259080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 bwMode="auto">
            <a:xfrm>
              <a:off x="4597400" y="5283200"/>
              <a:ext cx="685800" cy="155448"/>
            </a:xfrm>
            <a:prstGeom prst="rect">
              <a:avLst/>
            </a:prstGeom>
            <a:noFill/>
            <a:ln w="28575" cap="flat" cmpd="sng" algn="ctr">
              <a:solidFill>
                <a:srgbClr val="C9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09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819400" y="6337300"/>
            <a:ext cx="10182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hlinkClick r:id="rId6"/>
              </a:rPr>
              <a:t>Figure Credit</a:t>
            </a:r>
            <a:endParaRPr lang="en-US" sz="1200" dirty="0"/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386572"/>
      </p:ext>
    </p:extLst>
  </p:cSld>
  <p:clrMapOvr>
    <a:masterClrMapping/>
  </p:clrMapOvr>
  <p:transition xmlns:p14="http://schemas.microsoft.com/office/powerpoint/2010/main" advTm="63515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077200" cy="2209800"/>
          </a:xfrm>
        </p:spPr>
        <p:txBody>
          <a:bodyPr/>
          <a:lstStyle/>
          <a:p>
            <a:pPr marL="365760" indent="-365760">
              <a:lnSpc>
                <a:spcPts val="2880"/>
              </a:lnSpc>
            </a:pPr>
            <a:r>
              <a:rPr lang="en-US" sz="2400" dirty="0" smtClean="0">
                <a:solidFill>
                  <a:srgbClr val="000000"/>
                </a:solidFill>
              </a:rPr>
              <a:t>H</a:t>
            </a:r>
            <a:r>
              <a:rPr lang="en-US" sz="240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dirty="0" smtClean="0">
                <a:solidFill>
                  <a:srgbClr val="000000"/>
                </a:solidFill>
              </a:rPr>
              <a:t>O </a:t>
            </a:r>
            <a:r>
              <a:rPr lang="en-US" sz="2400" dirty="0">
                <a:solidFill>
                  <a:srgbClr val="000000"/>
                </a:solidFill>
              </a:rPr>
              <a:t>is unusual in that it can exist as </a:t>
            </a:r>
            <a:r>
              <a:rPr lang="en-US" sz="2400" dirty="0">
                <a:solidFill>
                  <a:srgbClr val="C90000"/>
                </a:solidFill>
              </a:rPr>
              <a:t>solid , </a:t>
            </a:r>
            <a:r>
              <a:rPr lang="en-US" sz="2400" dirty="0" smtClean="0">
                <a:solidFill>
                  <a:srgbClr val="C90000"/>
                </a:solidFill>
              </a:rPr>
              <a:t>liquid </a:t>
            </a:r>
            <a:r>
              <a:rPr lang="en-US" sz="2400" dirty="0">
                <a:solidFill>
                  <a:srgbClr val="C90000"/>
                </a:solidFill>
              </a:rPr>
              <a:t>or </a:t>
            </a:r>
            <a:r>
              <a:rPr lang="en-US" sz="2400" dirty="0" smtClean="0">
                <a:solidFill>
                  <a:srgbClr val="C90000"/>
                </a:solidFill>
              </a:rPr>
              <a:t>gas</a:t>
            </a:r>
            <a:r>
              <a:rPr lang="en-US" sz="2400" dirty="0"/>
              <a:t> </a:t>
            </a:r>
            <a:r>
              <a:rPr lang="en-US" sz="2400" dirty="0" smtClean="0"/>
              <a:t>       at the temperatures and pressures that characterize Earth.</a:t>
            </a:r>
          </a:p>
          <a:p>
            <a:pPr marL="365760" indent="0">
              <a:lnSpc>
                <a:spcPts val="2880"/>
              </a:lnSpc>
              <a:buNone/>
            </a:pPr>
            <a:r>
              <a:rPr lang="en-US" sz="2400" dirty="0" smtClean="0"/>
              <a:t>This property of </a:t>
            </a:r>
            <a:r>
              <a:rPr lang="en-US" sz="2400" dirty="0" smtClean="0">
                <a:solidFill>
                  <a:srgbClr val="000000"/>
                </a:solidFill>
              </a:rPr>
              <a:t>H</a:t>
            </a:r>
            <a:r>
              <a:rPr lang="en-US" sz="240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dirty="0" smtClean="0">
                <a:solidFill>
                  <a:srgbClr val="000000"/>
                </a:solidFill>
              </a:rPr>
              <a:t>O</a:t>
            </a:r>
            <a:r>
              <a:rPr lang="en-US" sz="2400" dirty="0" smtClean="0"/>
              <a:t> greatly facilitates the formation of precipitation and hence production of fresh </a:t>
            </a:r>
            <a:r>
              <a:rPr lang="en-US" sz="2400" dirty="0"/>
              <a:t>water on Earth</a:t>
            </a:r>
            <a:r>
              <a:rPr lang="en-US" sz="2400" dirty="0" smtClean="0"/>
              <a:t>.</a:t>
            </a:r>
          </a:p>
          <a:p>
            <a:pPr marL="365760" indent="0" algn="ctr">
              <a:lnSpc>
                <a:spcPts val="2880"/>
              </a:lnSpc>
              <a:buNone/>
            </a:pPr>
            <a:endParaRPr lang="en-US" sz="2400" dirty="0" smtClean="0"/>
          </a:p>
          <a:p>
            <a:pPr marL="365760" indent="0" algn="ctr">
              <a:lnSpc>
                <a:spcPts val="2880"/>
              </a:lnSpc>
              <a:buNone/>
            </a:pPr>
            <a:endParaRPr lang="en-US" sz="2400" dirty="0" smtClean="0"/>
          </a:p>
          <a:p>
            <a:pPr marL="365760" indent="0" algn="ctr">
              <a:lnSpc>
                <a:spcPts val="2880"/>
              </a:lnSpc>
              <a:buNone/>
            </a:pPr>
            <a:endParaRPr lang="en-US" sz="2400" dirty="0" smtClean="0"/>
          </a:p>
          <a:p>
            <a:pPr marL="365760" indent="0" algn="ctr">
              <a:lnSpc>
                <a:spcPts val="2880"/>
              </a:lnSpc>
              <a:buNone/>
            </a:pPr>
            <a:endParaRPr lang="en-US" sz="2400" dirty="0" smtClean="0"/>
          </a:p>
          <a:p>
            <a:pPr marL="365760" indent="0" algn="ctr">
              <a:lnSpc>
                <a:spcPts val="2880"/>
              </a:lnSpc>
              <a:buNone/>
            </a:pPr>
            <a:endParaRPr lang="en-US" sz="2400" dirty="0" smtClean="0"/>
          </a:p>
          <a:p>
            <a:pPr marL="365760" indent="0" algn="ctr">
              <a:lnSpc>
                <a:spcPts val="2880"/>
              </a:lnSpc>
              <a:buNone/>
            </a:pPr>
            <a:endParaRPr lang="en-US" sz="2400" dirty="0" smtClean="0"/>
          </a:p>
          <a:p>
            <a:pPr marL="365760" indent="0" algn="ctr">
              <a:lnSpc>
                <a:spcPts val="2880"/>
              </a:lnSpc>
              <a:buNone/>
            </a:pPr>
            <a:r>
              <a:rPr lang="en-US" sz="2400" dirty="0" smtClean="0"/>
              <a:t>And life on our planet!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3600" dirty="0" smtClean="0"/>
              <a:t>Some unusual properties of water</a:t>
            </a:r>
            <a:endParaRPr lang="en-US" sz="3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3030470"/>
            <a:ext cx="3775983" cy="253213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027256"/>
      </p:ext>
    </p:extLst>
  </p:cSld>
  <p:clrMapOvr>
    <a:masterClrMapping/>
  </p:clrMapOvr>
  <p:transition xmlns:p14="http://schemas.microsoft.com/office/powerpoint/2010/main" advTm="3104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Hydrological Cycle</a:t>
            </a:r>
            <a:endParaRPr lang="en-US" sz="36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marL="457200" indent="0">
              <a:buNone/>
            </a:pPr>
            <a:r>
              <a:rPr lang="en-US" dirty="0" smtClean="0"/>
              <a:t>Atmospheric Sciences deals with the </a:t>
            </a:r>
            <a:r>
              <a:rPr lang="en-US" dirty="0" err="1" smtClean="0"/>
              <a:t>aerological</a:t>
            </a:r>
            <a:r>
              <a:rPr lang="en-US" dirty="0" smtClean="0"/>
              <a:t> branch of the </a:t>
            </a:r>
            <a:r>
              <a:rPr lang="en-US" dirty="0"/>
              <a:t>h</a:t>
            </a:r>
            <a:r>
              <a:rPr lang="en-US" dirty="0" smtClean="0"/>
              <a:t>ydrological cycle.</a:t>
            </a:r>
          </a:p>
          <a:p>
            <a:pPr marL="800100" lvl="2" indent="0">
              <a:buNone/>
            </a:pPr>
            <a:r>
              <a:rPr lang="en-US" sz="3200" dirty="0" smtClean="0"/>
              <a:t>–  sources/sinks of atmospheric water</a:t>
            </a:r>
          </a:p>
          <a:p>
            <a:pPr marL="800100" lvl="2" indent="0">
              <a:buNone/>
            </a:pPr>
            <a:r>
              <a:rPr lang="en-US" sz="3200" dirty="0" smtClean="0"/>
              <a:t>–  transport of water in the atmosphere</a:t>
            </a:r>
          </a:p>
          <a:p>
            <a:pPr marL="800100" lvl="2" indent="0">
              <a:buNone/>
            </a:pPr>
            <a:r>
              <a:rPr lang="en-US" sz="3200" dirty="0" smtClean="0"/>
              <a:t>–  phase changes of water in atmosphere</a:t>
            </a:r>
          </a:p>
          <a:p>
            <a:pPr marL="800100" lvl="2" indent="0">
              <a:buNone/>
            </a:pPr>
            <a:r>
              <a:rPr lang="en-US" sz="3200" dirty="0" smtClean="0"/>
              <a:t>–  precipitation</a:t>
            </a: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314756"/>
      </p:ext>
    </p:extLst>
  </p:cSld>
  <p:clrMapOvr>
    <a:masterClrMapping/>
  </p:clrMapOvr>
  <p:transition xmlns:p14="http://schemas.microsoft.com/office/powerpoint/2010/main" advTm="35672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6" descr="040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1213555"/>
            <a:ext cx="6998106" cy="360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36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Hydrological </a:t>
            </a:r>
            <a:r>
              <a:rPr lang="en-US" sz="36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Cycle</a:t>
            </a:r>
            <a:br>
              <a:rPr lang="en-US" sz="36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2800" b="1" i="1" dirty="0">
                <a:effectLst>
                  <a:outerShdw dist="38100" dir="2700000" algn="tl" rotWithShape="0">
                    <a:schemeClr val="bg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H&amp;P §</a:t>
            </a:r>
            <a:r>
              <a:rPr lang="en-US" sz="2800" b="1" i="1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5.1</a:t>
            </a:r>
            <a:endParaRPr lang="en-US" sz="36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609600" y="4848225"/>
            <a:ext cx="800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FF0000"/>
                </a:solidFill>
              </a:rPr>
              <a:t>85% </a:t>
            </a:r>
            <a:r>
              <a:rPr lang="en-US" b="1" dirty="0">
                <a:solidFill>
                  <a:srgbClr val="000000"/>
                </a:solidFill>
              </a:rPr>
              <a:t>of water vapor in atmosphere </a:t>
            </a:r>
            <a:r>
              <a:rPr lang="en-US" b="1" dirty="0">
                <a:solidFill>
                  <a:srgbClr val="FF0000"/>
                </a:solidFill>
              </a:rPr>
              <a:t>evaporates from oceans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6019800" y="4495800"/>
            <a:ext cx="20574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200" b="1" dirty="0">
                <a:solidFill>
                  <a:srgbClr val="FF0000"/>
                </a:solidFill>
              </a:rPr>
              <a:t>Ahrens </a:t>
            </a:r>
            <a:r>
              <a:rPr lang="en-US" sz="1200" b="1" dirty="0" smtClean="0">
                <a:solidFill>
                  <a:srgbClr val="FF0000"/>
                </a:solidFill>
              </a:rPr>
              <a:t>&amp; Hanson Fig</a:t>
            </a:r>
            <a:r>
              <a:rPr lang="en-US" sz="1200" b="1" dirty="0">
                <a:solidFill>
                  <a:srgbClr val="FF0000"/>
                </a:solidFill>
              </a:rPr>
              <a:t>. 4.1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6248400" y="31242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85%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4940300" y="29591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15%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2667000" y="39624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50%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3644900" y="33274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50%</a:t>
            </a:r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2514600" y="2514600"/>
            <a:ext cx="533400" cy="1524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 rot="-2356956">
            <a:off x="2946400" y="2197100"/>
            <a:ext cx="533400" cy="1524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609600" y="5181600"/>
            <a:ext cx="8001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 smtClean="0">
                <a:solidFill>
                  <a:srgbClr val="000000"/>
                </a:solidFill>
              </a:rPr>
              <a:t>Precipitation </a:t>
            </a:r>
            <a:r>
              <a:rPr lang="en-US" b="1" dirty="0">
                <a:solidFill>
                  <a:srgbClr val="000000"/>
                </a:solidFill>
              </a:rPr>
              <a:t>that falls over </a:t>
            </a:r>
            <a:r>
              <a:rPr lang="en-US" b="1" dirty="0" smtClean="0"/>
              <a:t>land</a:t>
            </a:r>
            <a:r>
              <a:rPr lang="en-US" b="1" dirty="0" smtClean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50</a:t>
            </a:r>
            <a:r>
              <a:rPr lang="en-US" b="1" dirty="0" smtClean="0">
                <a:solidFill>
                  <a:srgbClr val="FF0000"/>
                </a:solidFill>
              </a:rPr>
              <a:t>%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is runoff to the ocean</a:t>
            </a:r>
            <a:r>
              <a:rPr lang="en-US" b="1" dirty="0">
                <a:solidFill>
                  <a:srgbClr val="000000"/>
                </a:solidFill>
              </a:rPr>
              <a:t>	</a:t>
            </a:r>
            <a:r>
              <a:rPr lang="en-US" b="1" dirty="0" smtClean="0">
                <a:solidFill>
                  <a:srgbClr val="000000"/>
                </a:solidFill>
              </a:rPr>
              <a:t>        </a:t>
            </a:r>
            <a:r>
              <a:rPr lang="en-US" b="1" dirty="0" smtClean="0">
                <a:solidFill>
                  <a:srgbClr val="FF0000"/>
                </a:solidFill>
              </a:rPr>
              <a:t>50</a:t>
            </a:r>
            <a:r>
              <a:rPr lang="en-US" b="1" dirty="0">
                <a:solidFill>
                  <a:srgbClr val="FF0000"/>
                </a:solidFill>
              </a:rPr>
              <a:t>% </a:t>
            </a:r>
            <a:r>
              <a:rPr lang="en-US" b="1" dirty="0" smtClean="0">
                <a:solidFill>
                  <a:srgbClr val="FF0000"/>
                </a:solidFill>
              </a:rPr>
              <a:t>evaporated</a:t>
            </a:r>
            <a:r>
              <a:rPr lang="en-US" b="1" dirty="0">
                <a:solidFill>
                  <a:srgbClr val="FF0000"/>
                </a:solidFill>
              </a:rPr>
              <a:t>/transpired </a:t>
            </a:r>
            <a:r>
              <a:rPr lang="en-US" b="1" dirty="0" smtClean="0">
                <a:solidFill>
                  <a:srgbClr val="FF0000"/>
                </a:solidFill>
              </a:rPr>
              <a:t>back to atmosphere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609600" y="5867400"/>
            <a:ext cx="800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000000"/>
                </a:solidFill>
              </a:rPr>
              <a:t>Water vapor molecules reside in atmosphere for </a:t>
            </a:r>
            <a:r>
              <a:rPr lang="en-US" b="1" dirty="0" smtClean="0">
                <a:solidFill>
                  <a:srgbClr val="FF0000"/>
                </a:solidFill>
              </a:rPr>
              <a:t>7-10 days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3505200" y="1181100"/>
            <a:ext cx="198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FF0000"/>
                </a:solidFill>
              </a:rPr>
              <a:t>1 week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9880693"/>
      </p:ext>
    </p:extLst>
  </p:cSld>
  <p:clrMapOvr>
    <a:masterClrMapping/>
  </p:clrMapOvr>
  <p:transition xmlns:p14="http://schemas.microsoft.com/office/powerpoint/2010/main" advTm="79344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4340" grpId="0"/>
      <p:bldP spid="14342" grpId="0"/>
      <p:bldP spid="14343" grpId="0"/>
      <p:bldP spid="14344" grpId="0"/>
      <p:bldP spid="14345" grpId="0"/>
      <p:bldP spid="14346" grpId="0" animBg="1"/>
      <p:bldP spid="14347" grpId="0" animBg="1"/>
      <p:bldP spid="14349" grpId="0"/>
      <p:bldP spid="14351" grpId="0"/>
      <p:bldP spid="143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7924800" cy="1143000"/>
          </a:xfrm>
        </p:spPr>
        <p:txBody>
          <a:bodyPr/>
          <a:lstStyle/>
          <a:p>
            <a:r>
              <a:rPr lang="en-US" sz="3600" b="1" dirty="0" smtClean="0"/>
              <a:t>Metrics for Atmospheric Water Vapor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First order of business for this module…</a:t>
            </a:r>
          </a:p>
          <a:p>
            <a:pPr marL="0" indent="0">
              <a:buNone/>
            </a:pPr>
            <a:r>
              <a:rPr lang="en-US" dirty="0" smtClean="0"/>
              <a:t> How do we measure water content of the air?</a:t>
            </a:r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015877"/>
      </p:ext>
    </p:extLst>
  </p:cSld>
  <p:clrMapOvr>
    <a:masterClrMapping/>
  </p:clrMapOvr>
  <p:transition xmlns:p14="http://schemas.microsoft.com/office/powerpoint/2010/main" advTm="9719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Measures of Water Vapor</a:t>
            </a:r>
            <a:br>
              <a:rPr lang="en-US" sz="3600" b="1" dirty="0" smtClean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  <a:t>Dalton’s </a:t>
            </a:r>
            <a:r>
              <a:rPr lang="en-US" sz="36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Law of Partial Pressures</a:t>
            </a:r>
            <a:endParaRPr lang="en-US" sz="36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001000" cy="3429000"/>
          </a:xfrm>
        </p:spPr>
        <p:txBody>
          <a:bodyPr/>
          <a:lstStyle/>
          <a:p>
            <a:pPr>
              <a:spcAft>
                <a:spcPts val="1200"/>
              </a:spcAft>
              <a:defRPr/>
            </a:pPr>
            <a:r>
              <a:rPr lang="en-US" sz="2800" dirty="0" smtClean="0"/>
              <a:t>“In a mixture of gases (such as air), each gas has a </a:t>
            </a:r>
            <a:r>
              <a:rPr lang="en-US" sz="2800" b="1" dirty="0" smtClean="0">
                <a:hlinkClick r:id="rId6"/>
              </a:rPr>
              <a:t>partial pressure</a:t>
            </a:r>
            <a:r>
              <a:rPr lang="en-US" sz="2800" dirty="0" smtClean="0"/>
              <a:t> which is the hypothetical pressure of that gas if it alone occupied the volume of the mixture at the same temperature.</a:t>
            </a:r>
            <a:r>
              <a:rPr lang="en-US" sz="2800" baseline="30000" dirty="0" smtClean="0">
                <a:hlinkClick r:id="rId7"/>
              </a:rPr>
              <a:t>[1]</a:t>
            </a:r>
            <a:r>
              <a:rPr lang="en-US" sz="2800" dirty="0" smtClean="0"/>
              <a:t> ”       </a:t>
            </a:r>
            <a:r>
              <a:rPr lang="en-US" sz="1800" dirty="0" smtClean="0"/>
              <a:t>From </a:t>
            </a:r>
            <a:r>
              <a:rPr lang="en-US" sz="1800" dirty="0" err="1" smtClean="0"/>
              <a:t>en.wiki.org</a:t>
            </a:r>
            <a:endParaRPr lang="en-US" sz="2800" dirty="0" smtClean="0"/>
          </a:p>
          <a:p>
            <a:pPr>
              <a:spcAft>
                <a:spcPts val="1200"/>
              </a:spcAft>
              <a:defRPr/>
            </a:pPr>
            <a:r>
              <a:rPr lang="en-US" sz="2800" dirty="0" smtClean="0"/>
              <a:t>“The </a:t>
            </a:r>
            <a:r>
              <a:rPr lang="en-US" sz="2800" dirty="0"/>
              <a:t>total pressure of </a:t>
            </a:r>
            <a:r>
              <a:rPr lang="en-US" sz="2800" dirty="0" smtClean="0"/>
              <a:t>a mixture of gases </a:t>
            </a:r>
            <a:r>
              <a:rPr lang="en-US" sz="2800" dirty="0"/>
              <a:t>is the </a:t>
            </a:r>
            <a:r>
              <a:rPr lang="en-US" sz="2800" dirty="0" smtClean="0"/>
              <a:t>  </a:t>
            </a:r>
            <a:r>
              <a:rPr lang="en-US" sz="2800" dirty="0" smtClean="0">
                <a:solidFill>
                  <a:srgbClr val="C90000"/>
                </a:solidFill>
              </a:rPr>
              <a:t>sum </a:t>
            </a:r>
            <a:r>
              <a:rPr lang="en-US" sz="2800" dirty="0">
                <a:solidFill>
                  <a:srgbClr val="C90000"/>
                </a:solidFill>
              </a:rPr>
              <a:t>of the partial pressures of each individual gas in the </a:t>
            </a:r>
            <a:r>
              <a:rPr lang="en-US" sz="2800" dirty="0" smtClean="0">
                <a:solidFill>
                  <a:srgbClr val="C90000"/>
                </a:solidFill>
              </a:rPr>
              <a:t>mixture.</a:t>
            </a:r>
            <a:r>
              <a:rPr lang="en-US" sz="2800" dirty="0" smtClean="0"/>
              <a:t>”				        </a:t>
            </a:r>
            <a:r>
              <a:rPr lang="en-US" sz="1800" dirty="0" smtClean="0">
                <a:latin typeface="Times New Roman" charset="0"/>
                <a:ea typeface="ＭＳ Ｐゴシック" charset="0"/>
                <a:cs typeface="ＭＳ Ｐゴシック" charset="0"/>
              </a:rPr>
              <a:t>From </a:t>
            </a:r>
            <a:r>
              <a:rPr lang="en-US" sz="1800" dirty="0" err="1" smtClean="0">
                <a:latin typeface="Times New Roman" charset="0"/>
                <a:ea typeface="ＭＳ Ｐゴシック" charset="0"/>
                <a:cs typeface="ＭＳ Ｐゴシック" charset="0"/>
              </a:rPr>
              <a:t>en.wiki.org</a:t>
            </a:r>
            <a:endParaRPr lang="en-US" sz="180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spcAft>
                <a:spcPts val="1200"/>
              </a:spcAft>
              <a:defRPr/>
            </a:pPr>
            <a:endParaRPr lang="en-US" sz="180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3842007"/>
      </p:ext>
    </p:extLst>
  </p:cSld>
  <p:clrMapOvr>
    <a:masterClrMapping/>
  </p:clrMapOvr>
  <p:transition xmlns:p14="http://schemas.microsoft.com/office/powerpoint/2010/main" advTm="41873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150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z="4000" b="1" i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Dalton’s Law of Partial Pressures</a:t>
            </a:r>
            <a:endParaRPr lang="en-US" b="1" dirty="0">
              <a:solidFill>
                <a:srgbClr val="FF0000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28600" y="5238690"/>
            <a:ext cx="8630613" cy="1512220"/>
            <a:chOff x="228600" y="5181600"/>
            <a:chExt cx="8630613" cy="1512220"/>
          </a:xfrm>
        </p:grpSpPr>
        <p:sp>
          <p:nvSpPr>
            <p:cNvPr id="6" name="TextBox 5"/>
            <p:cNvSpPr txBox="1"/>
            <p:nvPr/>
          </p:nvSpPr>
          <p:spPr>
            <a:xfrm>
              <a:off x="228600" y="5181600"/>
              <a:ext cx="8630613" cy="8463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2200" dirty="0"/>
                <a:t>Humid air is a mixture </a:t>
              </a:r>
              <a:r>
                <a:rPr lang="en-US" sz="2200" dirty="0" smtClean="0"/>
                <a:t>of </a:t>
              </a:r>
              <a:r>
                <a:rPr lang="en-US" sz="2200" dirty="0"/>
                <a:t>dry air (</a:t>
              </a:r>
              <a:r>
                <a:rPr lang="en-US" sz="2200" dirty="0" smtClean="0"/>
                <a:t>N</a:t>
              </a:r>
              <a:r>
                <a:rPr lang="en-US" sz="2200" baseline="-25000" dirty="0" smtClean="0"/>
                <a:t>2</a:t>
              </a:r>
              <a:r>
                <a:rPr lang="en-US" sz="2200" dirty="0" smtClean="0"/>
                <a:t>, O</a:t>
              </a:r>
              <a:r>
                <a:rPr lang="en-US" sz="2200" baseline="-25000" dirty="0" smtClean="0"/>
                <a:t>2</a:t>
              </a:r>
              <a:r>
                <a:rPr lang="en-US" sz="2200" dirty="0" smtClean="0"/>
                <a:t>, trace gases) and </a:t>
              </a:r>
              <a:r>
                <a:rPr lang="en-US" sz="2200" dirty="0"/>
                <a:t>lighter </a:t>
              </a:r>
              <a:r>
                <a:rPr lang="en-US" sz="2200" dirty="0" smtClean="0"/>
                <a:t>H</a:t>
              </a:r>
              <a:r>
                <a:rPr lang="en-US" sz="2200" baseline="-25000" dirty="0" smtClean="0"/>
                <a:t>2</a:t>
              </a:r>
              <a:r>
                <a:rPr lang="en-US" sz="2200" dirty="0" smtClean="0"/>
                <a:t>O</a:t>
              </a:r>
            </a:p>
            <a:p>
              <a:pPr algn="ctr">
                <a:spcAft>
                  <a:spcPts val="600"/>
                </a:spcAft>
              </a:pPr>
              <a:r>
                <a:rPr lang="en-US" sz="2200" dirty="0" smtClean="0"/>
                <a:t>Pressure Moist </a:t>
              </a:r>
              <a:r>
                <a:rPr lang="en-US" sz="2200" dirty="0"/>
                <a:t>Air = Partial Pressures of </a:t>
              </a:r>
              <a:r>
                <a:rPr lang="en-US" sz="2200" dirty="0" smtClean="0"/>
                <a:t>N</a:t>
              </a:r>
              <a:r>
                <a:rPr lang="en-US" sz="2200" baseline="-25000" dirty="0" smtClean="0"/>
                <a:t>2</a:t>
              </a:r>
              <a:r>
                <a:rPr lang="en-US" sz="2200" dirty="0" smtClean="0"/>
                <a:t>+O</a:t>
              </a:r>
              <a:r>
                <a:rPr lang="en-US" sz="2200" baseline="-25000" dirty="0" smtClean="0"/>
                <a:t>2</a:t>
              </a:r>
              <a:r>
                <a:rPr lang="en-US" sz="2200" dirty="0" smtClean="0"/>
                <a:t>+H</a:t>
              </a:r>
              <a:r>
                <a:rPr lang="en-US" sz="2200" baseline="-25000" dirty="0" smtClean="0"/>
                <a:t>2</a:t>
              </a:r>
              <a:r>
                <a:rPr lang="en-US" sz="2200" dirty="0" smtClean="0"/>
                <a:t>O+(Other Trace </a:t>
              </a:r>
              <a:r>
                <a:rPr lang="en-US" sz="2200" dirty="0"/>
                <a:t>Gases</a:t>
              </a:r>
              <a:r>
                <a:rPr lang="en-US" sz="2200" dirty="0" smtClean="0"/>
                <a:t>)</a:t>
              </a:r>
              <a:endParaRPr lang="en-US" sz="2200" dirty="0"/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5743223" y="5596467"/>
              <a:ext cx="691444" cy="482600"/>
            </a:xfrm>
            <a:prstGeom prst="ellipse">
              <a:avLst/>
            </a:prstGeom>
            <a:noFill/>
            <a:ln w="38100" cap="flat" cmpd="sng" algn="ctr">
              <a:solidFill>
                <a:srgbClr val="C9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09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144912" y="5985934"/>
              <a:ext cx="192066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C90000"/>
                  </a:solidFill>
                </a:rPr>
                <a:t>partial pressure</a:t>
              </a:r>
            </a:p>
            <a:p>
              <a:r>
                <a:rPr lang="en-US" sz="2000" b="1" dirty="0">
                  <a:solidFill>
                    <a:srgbClr val="C90000"/>
                  </a:solidFill>
                </a:rPr>
                <a:t>o</a:t>
              </a:r>
              <a:r>
                <a:rPr lang="en-US" sz="2000" b="1" dirty="0" smtClean="0">
                  <a:solidFill>
                    <a:srgbClr val="C90000"/>
                  </a:solidFill>
                </a:rPr>
                <a:t>f water vapor</a:t>
              </a:r>
              <a:endParaRPr lang="en-US" sz="2000" b="1" dirty="0">
                <a:solidFill>
                  <a:srgbClr val="C90000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7947377" y="4143022"/>
            <a:ext cx="479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hlinkClick r:id="rId5"/>
              </a:rPr>
              <a:t>Link</a:t>
            </a:r>
            <a:endParaRPr lang="en-US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8099777" y="4295422"/>
            <a:ext cx="479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hlinkClick r:id="rId5"/>
              </a:rPr>
              <a:t>Link</a:t>
            </a:r>
            <a:endParaRPr lang="en-U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318518" y="4478635"/>
            <a:ext cx="8673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209 </a:t>
            </a:r>
            <a:r>
              <a:rPr lang="en-US" sz="2000" b="1" dirty="0" err="1" smtClean="0"/>
              <a:t>mb</a:t>
            </a:r>
            <a:r>
              <a:rPr lang="en-US" sz="2000" b="1" dirty="0" smtClean="0"/>
              <a:t>  +  781 </a:t>
            </a:r>
            <a:r>
              <a:rPr lang="en-US" sz="2000" b="1" dirty="0" err="1" smtClean="0"/>
              <a:t>mb</a:t>
            </a:r>
            <a:r>
              <a:rPr lang="en-US" sz="2000" b="1" dirty="0" smtClean="0"/>
              <a:t>  +  12.9 </a:t>
            </a:r>
            <a:r>
              <a:rPr lang="en-US" sz="2000" b="1" dirty="0" err="1" smtClean="0"/>
              <a:t>mb</a:t>
            </a:r>
            <a:r>
              <a:rPr lang="en-US" sz="2000" b="1" dirty="0" smtClean="0"/>
              <a:t>  +  9.7 </a:t>
            </a:r>
            <a:r>
              <a:rPr lang="en-US" sz="2000" b="1" dirty="0" err="1" smtClean="0"/>
              <a:t>mb</a:t>
            </a:r>
            <a:r>
              <a:rPr lang="en-US" sz="2000" b="1" dirty="0" smtClean="0"/>
              <a:t>  +  0.4 </a:t>
            </a:r>
            <a:r>
              <a:rPr lang="en-US" sz="2000" b="1" dirty="0" err="1" smtClean="0"/>
              <a:t>mb</a:t>
            </a:r>
            <a:r>
              <a:rPr lang="en-US" sz="2000" b="1" dirty="0" smtClean="0"/>
              <a:t>               </a:t>
            </a:r>
            <a:r>
              <a:rPr lang="en-US" b="1" dirty="0" smtClean="0"/>
              <a:t>=</a:t>
            </a:r>
            <a:r>
              <a:rPr lang="en-US" sz="2000" b="1" dirty="0" smtClean="0"/>
              <a:t>           1013.0 </a:t>
            </a:r>
            <a:r>
              <a:rPr lang="en-US" sz="2000" b="1" dirty="0" err="1" smtClean="0"/>
              <a:t>mb</a:t>
            </a:r>
            <a:r>
              <a:rPr lang="en-US" sz="2000" b="1" dirty="0" smtClean="0"/>
              <a:t>         </a:t>
            </a:r>
            <a:endParaRPr lang="en-US" sz="2000" b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361245" y="1736413"/>
            <a:ext cx="8371025" cy="292608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5555" y="2743200"/>
            <a:ext cx="508000" cy="4699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1733" y="2757311"/>
            <a:ext cx="1054100" cy="4699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177845" y="2791178"/>
            <a:ext cx="501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Wingdings"/>
                <a:ea typeface="Wingdings"/>
                <a:cs typeface="Wingdings"/>
                <a:sym typeface="Wingdings"/>
              </a:rPr>
              <a:t></a:t>
            </a:r>
            <a:endParaRPr lang="en-US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41600" y="3695700"/>
            <a:ext cx="952500" cy="685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60800" y="3657600"/>
            <a:ext cx="927100" cy="723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09999" y="4953000"/>
            <a:ext cx="52578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hlinkClick r:id="rId11"/>
              </a:rPr>
              <a:t>Figure Credit: http://resources.yesican-science.ca/plp/csa/trans_daltons_law1.gif</a:t>
            </a:r>
            <a:endParaRPr lang="en-US" sz="1200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551944"/>
      </p:ext>
    </p:extLst>
  </p:cSld>
  <p:clrMapOvr>
    <a:masterClrMapping/>
  </p:clrMapOvr>
  <p:transition xmlns:p14="http://schemas.microsoft.com/office/powerpoint/2010/main" advTm="5419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Partial Pressure of Water </a:t>
            </a:r>
            <a:r>
              <a:rPr lang="en-US" sz="40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Vapor</a:t>
            </a:r>
            <a:br>
              <a:rPr lang="en-US" sz="4000" b="1" dirty="0" smtClean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200" b="1" i="1" dirty="0">
                <a:effectLst>
                  <a:outerShdw dist="38100" dir="2700000" algn="tl" rotWithShape="0">
                    <a:schemeClr val="bg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H&amp;P </a:t>
            </a:r>
            <a:r>
              <a:rPr lang="en-US" sz="3200" b="1" i="1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Box 5.1</a:t>
            </a:r>
            <a:endParaRPr lang="en-US" sz="40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001000" cy="3429000"/>
          </a:xfrm>
        </p:spPr>
        <p:txBody>
          <a:bodyPr/>
          <a:lstStyle/>
          <a:p>
            <a:pPr>
              <a:spcAft>
                <a:spcPts val="1200"/>
              </a:spcAft>
              <a:defRPr/>
            </a:pPr>
            <a:r>
              <a:rPr lang="en-US" dirty="0" smtClean="0"/>
              <a:t>The partial pressure of H</a:t>
            </a:r>
            <a:r>
              <a:rPr lang="en-US" baseline="-25000" dirty="0" smtClean="0"/>
              <a:t>2</a:t>
            </a:r>
            <a:r>
              <a:rPr lang="en-US" dirty="0" smtClean="0"/>
              <a:t>O vapor is termed </a:t>
            </a:r>
            <a:endParaRPr lang="en-US" sz="2800" dirty="0"/>
          </a:p>
          <a:p>
            <a:pPr marL="0" indent="0">
              <a:spcAft>
                <a:spcPts val="1200"/>
              </a:spcAft>
              <a:buNone/>
              <a:defRPr/>
            </a:pPr>
            <a:r>
              <a:rPr lang="en-US" sz="2800" dirty="0" smtClean="0"/>
              <a:t>		</a:t>
            </a:r>
            <a:r>
              <a:rPr lang="en-US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Vapor Pressure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210300" y="2603079"/>
            <a:ext cx="2483226" cy="3721521"/>
            <a:chOff x="4800600" y="2755900"/>
            <a:chExt cx="2483226" cy="372152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00600" y="2755900"/>
              <a:ext cx="2470579" cy="349250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13" name="TextBox 12"/>
            <p:cNvSpPr txBox="1"/>
            <p:nvPr/>
          </p:nvSpPr>
          <p:spPr>
            <a:xfrm>
              <a:off x="6067778" y="6200422"/>
              <a:ext cx="12160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en.wikipedia.org</a:t>
              </a:r>
              <a:endParaRPr lang="en-US" sz="1200" dirty="0"/>
            </a:p>
          </p:txBody>
        </p:sp>
      </p:grp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48280"/>
      </p:ext>
    </p:extLst>
  </p:cSld>
  <p:clrMapOvr>
    <a:masterClrMapping/>
  </p:clrMapOvr>
  <p:transition xmlns:p14="http://schemas.microsoft.com/office/powerpoint/2010/main" advTm="2772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1507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Times New Roman" charset="0"/>
                <a:ea typeface="ＭＳ Ｐゴシック" charset="0"/>
                <a:cs typeface="ＭＳ Ｐゴシック" charset="0"/>
              </a:rPr>
              <a:t>Saturation Vapor </a:t>
            </a:r>
            <a:r>
              <a:rPr lang="en-US" sz="40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Pressure</a:t>
            </a:r>
            <a:br>
              <a:rPr lang="en-US" sz="4000" b="1" dirty="0" smtClean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200" b="1" i="1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3200" b="1" i="1" dirty="0">
                <a:effectLst>
                  <a:outerShdw dist="38100" dir="2700000" algn="tl" rotWithShape="0">
                    <a:schemeClr val="bg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&amp;P </a:t>
            </a:r>
            <a:r>
              <a:rPr lang="en-US" sz="3200" b="1" i="1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§5.2</a:t>
            </a:r>
            <a:endParaRPr lang="en-US" sz="32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648200"/>
          </a:xfrm>
        </p:spPr>
        <p:txBody>
          <a:bodyPr/>
          <a:lstStyle/>
          <a:p>
            <a:pPr>
              <a:spcAft>
                <a:spcPts val="1200"/>
              </a:spcAft>
              <a:defRPr/>
            </a:pPr>
            <a:r>
              <a:rPr lang="en-US" sz="2800" dirty="0" smtClean="0"/>
              <a:t>Partial pressure of water vapor has an upper-limit above which it cannot exceed. </a:t>
            </a:r>
          </a:p>
          <a:p>
            <a:pPr>
              <a:spcAft>
                <a:spcPts val="0"/>
              </a:spcAft>
              <a:defRPr/>
            </a:pPr>
            <a:r>
              <a:rPr lang="en-US" sz="2800" dirty="0" smtClean="0"/>
              <a:t>The limiting value is termed 				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Saturation Vapor Pressure </a:t>
            </a:r>
          </a:p>
          <a:p>
            <a:pPr>
              <a:spcAft>
                <a:spcPts val="0"/>
              </a:spcAft>
              <a:defRPr/>
            </a:pPr>
            <a:r>
              <a:rPr lang="en-US" sz="2800" dirty="0" smtClean="0"/>
              <a:t>Depends 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strongly on 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temperature</a:t>
            </a:r>
          </a:p>
          <a:p>
            <a:pPr marL="0" indent="0">
              <a:buNone/>
              <a:defRPr/>
            </a:pPr>
            <a:r>
              <a:rPr lang="en-US" sz="2800" dirty="0" smtClean="0"/>
              <a:t>        higher temp ⇾ higher SVP</a:t>
            </a:r>
            <a:endParaRPr lang="en-US" sz="2800" dirty="0"/>
          </a:p>
          <a:p>
            <a:pPr marL="0" indent="0">
              <a:buNone/>
              <a:defRPr/>
            </a:pPr>
            <a:endParaRPr lang="en-US" sz="28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6203574" y="2603079"/>
            <a:ext cx="2483226" cy="3721521"/>
            <a:chOff x="5715000" y="1981200"/>
            <a:chExt cx="2483226" cy="372152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15000" y="1981200"/>
              <a:ext cx="2470579" cy="349250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6" name="TextBox 5"/>
            <p:cNvSpPr txBox="1"/>
            <p:nvPr/>
          </p:nvSpPr>
          <p:spPr>
            <a:xfrm>
              <a:off x="6982178" y="5425722"/>
              <a:ext cx="12160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en.wikipedia.org</a:t>
              </a:r>
              <a:endParaRPr lang="en-US" sz="1200" dirty="0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477000" y="2895600"/>
              <a:ext cx="114300" cy="1143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29400" y="3048000"/>
              <a:ext cx="114300" cy="11430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972300" y="2590800"/>
              <a:ext cx="114300" cy="11430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77100" y="2552700"/>
              <a:ext cx="114300" cy="11430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15200" y="3086100"/>
              <a:ext cx="114300" cy="11430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67600" y="2667000"/>
              <a:ext cx="114300" cy="1143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58100" y="2590800"/>
              <a:ext cx="114300" cy="11430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848600" y="2743200"/>
              <a:ext cx="114300" cy="11430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848600" y="3238500"/>
              <a:ext cx="114300" cy="114300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20000" y="3390900"/>
              <a:ext cx="114300" cy="114300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67600" y="3200400"/>
              <a:ext cx="114300" cy="1143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53200" y="2362200"/>
              <a:ext cx="114300" cy="114300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400800" y="2705100"/>
              <a:ext cx="114300" cy="114300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48400" y="3009900"/>
              <a:ext cx="114300" cy="1143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019800" y="3314700"/>
              <a:ext cx="114300" cy="114300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43600" y="2819400"/>
              <a:ext cx="114300" cy="11430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10300" y="2590800"/>
              <a:ext cx="114300" cy="114300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62700" y="2209800"/>
              <a:ext cx="114300" cy="114300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43600" y="2209800"/>
              <a:ext cx="114300" cy="114300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91200" y="2552700"/>
              <a:ext cx="114300" cy="114300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96100" y="2781300"/>
              <a:ext cx="114300" cy="114300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24700" y="2438400"/>
              <a:ext cx="114300" cy="114300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934200" y="2209800"/>
              <a:ext cx="114300" cy="114300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477000" y="3314700"/>
              <a:ext cx="114300" cy="114300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43600" y="3124200"/>
              <a:ext cx="114300" cy="114300"/>
            </a:xfrm>
            <a:prstGeom prst="rect">
              <a:avLst/>
            </a:prstGeom>
          </p:spPr>
        </p:pic>
      </p:grpSp>
      <p:grpSp>
        <p:nvGrpSpPr>
          <p:cNvPr id="39" name="Group 38"/>
          <p:cNvGrpSpPr/>
          <p:nvPr/>
        </p:nvGrpSpPr>
        <p:grpSpPr>
          <a:xfrm>
            <a:off x="6210300" y="2603079"/>
            <a:ext cx="2483226" cy="3721521"/>
            <a:chOff x="4800600" y="2755900"/>
            <a:chExt cx="2483226" cy="3721521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00600" y="2755900"/>
              <a:ext cx="2470579" cy="349250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41" name="TextBox 40"/>
            <p:cNvSpPr txBox="1"/>
            <p:nvPr/>
          </p:nvSpPr>
          <p:spPr>
            <a:xfrm>
              <a:off x="6067778" y="6200422"/>
              <a:ext cx="12160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en.wikipedia.org</a:t>
              </a:r>
              <a:endParaRPr lang="en-US" sz="1200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967265" y="2599265"/>
            <a:ext cx="1064707" cy="31803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400" dirty="0"/>
              <a:t>s</a:t>
            </a:r>
            <a:r>
              <a:rPr lang="en-US" sz="1400" dirty="0" smtClean="0"/>
              <a:t>aturation</a:t>
            </a:r>
          </a:p>
          <a:p>
            <a:pPr algn="ctr">
              <a:lnSpc>
                <a:spcPts val="1200"/>
              </a:lnSpc>
            </a:pPr>
            <a:r>
              <a:rPr lang="en-US" sz="1400" dirty="0"/>
              <a:t>v</a:t>
            </a:r>
            <a:r>
              <a:rPr lang="en-US" sz="1400" dirty="0" smtClean="0"/>
              <a:t>apor pressure</a:t>
            </a:r>
            <a:endParaRPr lang="en-US" sz="1400" dirty="0"/>
          </a:p>
        </p:txBody>
      </p:sp>
      <p:sp>
        <p:nvSpPr>
          <p:cNvPr id="43" name="TextBox 42"/>
          <p:cNvSpPr txBox="1"/>
          <p:nvPr/>
        </p:nvSpPr>
        <p:spPr>
          <a:xfrm>
            <a:off x="7481712" y="6035322"/>
            <a:ext cx="12160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hlinkClick r:id="rId6"/>
              </a:rPr>
              <a:t>en.wikipedia.org</a:t>
            </a:r>
            <a:endParaRPr lang="en-US" sz="1200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351327"/>
      </p:ext>
    </p:extLst>
  </p:cSld>
  <p:clrMapOvr>
    <a:masterClrMapping/>
  </p:clrMapOvr>
  <p:transition xmlns:p14="http://schemas.microsoft.com/office/powerpoint/2010/main" advTm="3013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1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7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40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What is Saturation?</a:t>
            </a:r>
            <a:endParaRPr lang="en-US" sz="40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295400"/>
            <a:ext cx="7239000" cy="41148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Saturation is a state of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equilibrium</a:t>
            </a: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 where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Evaporation Rate = Condensation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Rate    </a:t>
            </a:r>
          </a:p>
          <a:p>
            <a:pPr>
              <a:buFontTx/>
              <a:buNone/>
              <a:defRPr/>
            </a:pPr>
            <a:r>
              <a:rPr lang="en-US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800" i="1" dirty="0" smtClean="0">
                <a:latin typeface="Times New Roman" charset="0"/>
                <a:ea typeface="ＭＳ Ｐゴシック" charset="0"/>
                <a:cs typeface="ＭＳ Ｐゴシック" charset="0"/>
              </a:rPr>
              <a:t>(It is not Evaporation = Condensation = 0)</a:t>
            </a:r>
          </a:p>
          <a:p>
            <a:pPr algn="ctr">
              <a:buFontTx/>
              <a:buNone/>
              <a:defRPr/>
            </a:pPr>
            <a:r>
              <a:rPr lang="en-US" sz="2800" dirty="0" smtClean="0">
                <a:latin typeface="Times New Roman" charset="0"/>
                <a:ea typeface="ＭＳ Ｐゴシック" charset="0"/>
                <a:cs typeface="ＭＳ Ｐゴシック" charset="0"/>
              </a:rPr>
              <a:t>Example of Dynamic Equilibrium</a:t>
            </a:r>
          </a:p>
          <a:p>
            <a:pPr algn="ctr">
              <a:buFontTx/>
              <a:buNone/>
              <a:defRPr/>
            </a:pPr>
            <a:r>
              <a:rPr lang="en-US" sz="3600" dirty="0" smtClean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endParaRPr lang="en-US" sz="36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73312" y="6172200"/>
            <a:ext cx="996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90000"/>
                </a:solidFill>
              </a:rPr>
              <a:t>dry air</a:t>
            </a:r>
            <a:endParaRPr lang="en-US" dirty="0">
              <a:solidFill>
                <a:srgbClr val="C9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0" y="5634335"/>
            <a:ext cx="748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90000"/>
                </a:solidFill>
              </a:rPr>
              <a:t>SVP</a:t>
            </a:r>
            <a:endParaRPr lang="en-US" dirty="0">
              <a:solidFill>
                <a:srgbClr val="C90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057400" y="3390900"/>
            <a:ext cx="5029200" cy="3314700"/>
            <a:chOff x="2057400" y="3390900"/>
            <a:chExt cx="5029200" cy="33147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57400" y="3390900"/>
              <a:ext cx="5029200" cy="33147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5410200" y="6400800"/>
              <a:ext cx="15607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chemwiki.ucdavis.edu</a:t>
              </a:r>
              <a:endParaRPr lang="en-US" sz="1200" dirty="0"/>
            </a:p>
          </p:txBody>
        </p:sp>
      </p:grp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273721"/>
      </p:ext>
    </p:extLst>
  </p:cSld>
  <p:clrMapOvr>
    <a:masterClrMapping/>
  </p:clrMapOvr>
  <p:transition xmlns:p14="http://schemas.microsoft.com/office/powerpoint/2010/main" advTm="3600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174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marL="400050" lvl="1" indent="0">
              <a:buNone/>
            </a:pPr>
            <a:r>
              <a:rPr lang="en-US" dirty="0" smtClean="0">
                <a:cs typeface="Calibri"/>
              </a:rPr>
              <a:t>Vapor pressure and saturation vapor pressure, illustrated by an applet from the Department of Meteorology at Penn State.</a:t>
            </a:r>
          </a:p>
          <a:p>
            <a:pPr marL="400050" lvl="1" indent="0" algn="ctr">
              <a:buNone/>
            </a:pPr>
            <a:r>
              <a:rPr lang="en-US" dirty="0" smtClean="0">
                <a:hlinkClick r:id="rId4"/>
              </a:rPr>
              <a:t>Quick link from local mirror </a:t>
            </a:r>
            <a:r>
              <a:rPr lang="en-US" dirty="0" smtClean="0">
                <a:hlinkClick r:id="rId4"/>
              </a:rPr>
              <a:t>site</a:t>
            </a:r>
            <a:endParaRPr lang="en-US" dirty="0" smtClean="0"/>
          </a:p>
          <a:p>
            <a:pPr marL="400050" lvl="1" indent="0" algn="ctr">
              <a:buNone/>
            </a:pPr>
            <a:r>
              <a:rPr lang="en-US" sz="1800" dirty="0" smtClean="0">
                <a:hlinkClick r:id="rId4"/>
              </a:rPr>
              <a:t>http://www.atmo.arizona.edu/~mullen/atmo170A1/flash/vpressure0603_5.swf</a:t>
            </a:r>
            <a:endParaRPr lang="en-US" sz="1800" dirty="0"/>
          </a:p>
          <a:p>
            <a:pPr marL="400050" lvl="1" indent="0" algn="ctr">
              <a:buNone/>
            </a:pPr>
            <a:endParaRPr lang="en-US" sz="3200" dirty="0" smtClean="0"/>
          </a:p>
          <a:p>
            <a:pPr marL="0" indent="0" algn="ctr">
              <a:buNone/>
            </a:pPr>
            <a:r>
              <a:rPr lang="en-US" sz="2000" dirty="0" smtClean="0">
                <a:hlinkClick r:id="rId5"/>
              </a:rPr>
              <a:t>Figure Credit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dirty="0" smtClean="0"/>
              <a:t>      </a:t>
            </a:r>
            <a:r>
              <a:rPr lang="en-US" sz="2000" i="1" dirty="0" smtClean="0"/>
              <a:t>Might have to cut </a:t>
            </a:r>
            <a:r>
              <a:rPr lang="en-US" sz="2000" i="1" dirty="0" smtClean="0"/>
              <a:t>and paste the credit URL into your browser. </a:t>
            </a:r>
            <a:endParaRPr lang="en-US" sz="2000" i="1" dirty="0"/>
          </a:p>
          <a:p>
            <a:pPr marL="0" indent="0" algn="ctr">
              <a:buNone/>
            </a:pPr>
            <a:r>
              <a:rPr lang="en-US" sz="2000" i="1" dirty="0" smtClean="0"/>
              <a:t>Active link does not </a:t>
            </a:r>
            <a:r>
              <a:rPr lang="en-US" sz="2000" i="1" dirty="0" smtClean="0"/>
              <a:t>always work for </a:t>
            </a:r>
            <a:r>
              <a:rPr lang="en-US" sz="2000" i="1" dirty="0" smtClean="0"/>
              <a:t>some reason.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893156"/>
      </p:ext>
    </p:extLst>
  </p:cSld>
  <p:clrMapOvr>
    <a:masterClrMapping/>
  </p:clrMapOvr>
  <p:transition xmlns:p14="http://schemas.microsoft.com/office/powerpoint/2010/main" advTm="22232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z="36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SVP of Ice and </a:t>
            </a:r>
            <a:r>
              <a:rPr lang="en-US" sz="36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Liquid</a:t>
            </a:r>
            <a:br>
              <a:rPr lang="en-US" sz="3600" b="1" dirty="0" smtClean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2800" b="1" i="1" dirty="0">
                <a:effectLst>
                  <a:outerShdw dist="38100" dir="2700000" algn="tl" rotWithShape="0">
                    <a:schemeClr val="bg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H&amp;P </a:t>
            </a:r>
            <a:r>
              <a:rPr lang="en-US" sz="2800" b="1" i="1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§7.3</a:t>
            </a:r>
            <a:endParaRPr lang="en-US" sz="36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153400" cy="1295400"/>
          </a:xfrm>
        </p:spPr>
        <p:txBody>
          <a:bodyPr/>
          <a:lstStyle/>
          <a:p>
            <a:pPr>
              <a:spcAft>
                <a:spcPts val="1200"/>
              </a:spcAft>
              <a:defRPr/>
            </a:pPr>
            <a:r>
              <a:rPr lang="en-US" sz="2800" dirty="0" smtClean="0"/>
              <a:t>Water can exist </a:t>
            </a:r>
            <a:r>
              <a:rPr lang="en-US" sz="2800" dirty="0"/>
              <a:t>simultaneously </a:t>
            </a:r>
            <a:r>
              <a:rPr lang="en-US" sz="2800" dirty="0" smtClean="0"/>
              <a:t>as a solid and liquid.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800" dirty="0" smtClean="0">
                <a:latin typeface="Times New Roman" charset="0"/>
                <a:ea typeface="ＭＳ Ｐゴシック" charset="0"/>
                <a:cs typeface="ＭＳ Ｐゴシック" charset="0"/>
              </a:rPr>
              <a:t>But SVP over ice is less than SVP over liquid. Why?</a:t>
            </a:r>
          </a:p>
        </p:txBody>
      </p:sp>
      <p:grpSp>
        <p:nvGrpSpPr>
          <p:cNvPr id="21506" name="Group 21505"/>
          <p:cNvGrpSpPr/>
          <p:nvPr/>
        </p:nvGrpSpPr>
        <p:grpSpPr>
          <a:xfrm>
            <a:off x="412374" y="2895600"/>
            <a:ext cx="2483226" cy="3721521"/>
            <a:chOff x="412374" y="2895600"/>
            <a:chExt cx="2483226" cy="3721521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2374" y="2895600"/>
              <a:ext cx="2470579" cy="349250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71" name="TextBox 70"/>
            <p:cNvSpPr txBox="1"/>
            <p:nvPr/>
          </p:nvSpPr>
          <p:spPr>
            <a:xfrm>
              <a:off x="1679552" y="6340122"/>
              <a:ext cx="12160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en.wikipedia.org</a:t>
              </a:r>
              <a:endParaRPr lang="en-US" sz="1200" dirty="0"/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2363001" y="4326467"/>
            <a:ext cx="423989" cy="430887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0" rIns="91440" bIns="0" rtlCol="0">
            <a:spAutoFit/>
          </a:bodyPr>
          <a:lstStyle/>
          <a:p>
            <a:pPr algn="ctr"/>
            <a:r>
              <a:rPr lang="en-US" sz="1400" dirty="0"/>
              <a:t>g</a:t>
            </a:r>
            <a:r>
              <a:rPr lang="en-US" sz="1400" dirty="0" smtClean="0"/>
              <a:t>as</a:t>
            </a:r>
          </a:p>
          <a:p>
            <a:pPr algn="ctr"/>
            <a:r>
              <a:rPr lang="en-US" sz="1400" dirty="0" smtClean="0"/>
              <a:t>ice</a:t>
            </a:r>
            <a:endParaRPr lang="en-US" sz="1400" dirty="0"/>
          </a:p>
        </p:txBody>
      </p:sp>
      <p:sp>
        <p:nvSpPr>
          <p:cNvPr id="21505" name="Rectangle 21504"/>
          <p:cNvSpPr/>
          <p:nvPr/>
        </p:nvSpPr>
        <p:spPr bwMode="auto">
          <a:xfrm>
            <a:off x="415925" y="4572000"/>
            <a:ext cx="2479675" cy="1828800"/>
          </a:xfrm>
          <a:prstGeom prst="rect">
            <a:avLst/>
          </a:prstGeom>
          <a:solidFill>
            <a:srgbClr val="000090">
              <a:alpha val="3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9" charset="0"/>
            </a:endParaRPr>
          </a:p>
        </p:txBody>
      </p:sp>
      <p:grpSp>
        <p:nvGrpSpPr>
          <p:cNvPr id="21508" name="Group 21507"/>
          <p:cNvGrpSpPr/>
          <p:nvPr/>
        </p:nvGrpSpPr>
        <p:grpSpPr>
          <a:xfrm>
            <a:off x="6358466" y="2895600"/>
            <a:ext cx="2480734" cy="3705999"/>
            <a:chOff x="6358466" y="2895600"/>
            <a:chExt cx="2480734" cy="3705999"/>
          </a:xfrm>
        </p:grpSpPr>
        <p:sp>
          <p:nvSpPr>
            <p:cNvPr id="16" name="TextBox 15"/>
            <p:cNvSpPr txBox="1"/>
            <p:nvPr/>
          </p:nvSpPr>
          <p:spPr>
            <a:xfrm>
              <a:off x="7128933" y="5735850"/>
              <a:ext cx="15607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7"/>
                </a:rPr>
                <a:t>chemwiki.ucdavis.edu</a:t>
              </a:r>
              <a:endParaRPr lang="en-US" sz="1200" dirty="0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68621" y="2895600"/>
              <a:ext cx="2470579" cy="3492500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30621" y="3810000"/>
              <a:ext cx="114300" cy="11430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83021" y="3962400"/>
              <a:ext cx="114300" cy="11430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25921" y="3505200"/>
              <a:ext cx="114300" cy="114300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30721" y="3467100"/>
              <a:ext cx="114300" cy="114300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68821" y="4000500"/>
              <a:ext cx="114300" cy="1143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121221" y="3581400"/>
              <a:ext cx="114300" cy="114300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11721" y="3505200"/>
              <a:ext cx="114300" cy="114300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502221" y="3657600"/>
              <a:ext cx="114300" cy="1143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502221" y="4152900"/>
              <a:ext cx="114300" cy="114300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273621" y="4305300"/>
              <a:ext cx="114300" cy="11430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121221" y="4114800"/>
              <a:ext cx="114300" cy="114300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06821" y="3276600"/>
              <a:ext cx="114300" cy="114300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54421" y="3619500"/>
              <a:ext cx="114300" cy="114300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902021" y="3924300"/>
              <a:ext cx="114300" cy="114300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73421" y="4229100"/>
              <a:ext cx="114300" cy="114300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597221" y="3733800"/>
              <a:ext cx="114300" cy="114300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63921" y="3505200"/>
              <a:ext cx="114300" cy="114300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16321" y="3124200"/>
              <a:ext cx="114300" cy="114300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597221" y="3124200"/>
              <a:ext cx="114300" cy="114300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44821" y="3467100"/>
              <a:ext cx="114300" cy="114300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549721" y="3695700"/>
              <a:ext cx="114300" cy="114300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778321" y="3352800"/>
              <a:ext cx="114300" cy="114300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587821" y="3124200"/>
              <a:ext cx="114300" cy="114300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30621" y="4229100"/>
              <a:ext cx="114300" cy="114300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597221" y="4038600"/>
              <a:ext cx="114300" cy="114300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83021" y="3797721"/>
              <a:ext cx="114300" cy="114300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435421" y="3950121"/>
              <a:ext cx="114300" cy="114300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778321" y="3492921"/>
              <a:ext cx="114300" cy="114300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039100" y="3467100"/>
              <a:ext cx="114300" cy="114300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121221" y="3988221"/>
              <a:ext cx="114300" cy="114300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273621" y="3619500"/>
              <a:ext cx="114300" cy="114300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464121" y="3492921"/>
              <a:ext cx="114300" cy="114300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654621" y="3645321"/>
              <a:ext cx="114300" cy="114300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654621" y="4140621"/>
              <a:ext cx="114300" cy="114300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82000" y="4191000"/>
              <a:ext cx="114300" cy="114300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273621" y="4102521"/>
              <a:ext cx="114300" cy="114300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59221" y="3264321"/>
              <a:ext cx="114300" cy="114300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06821" y="3607221"/>
              <a:ext cx="114300" cy="114300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54421" y="3912021"/>
              <a:ext cx="114300" cy="114300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25821" y="4216821"/>
              <a:ext cx="114300" cy="114300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49621" y="3721521"/>
              <a:ext cx="114300" cy="114300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19900" y="3314700"/>
              <a:ext cx="114300" cy="114300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68721" y="3111921"/>
              <a:ext cx="114300" cy="114300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49621" y="3009900"/>
              <a:ext cx="114300" cy="114300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597221" y="3314700"/>
              <a:ext cx="114300" cy="114300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702121" y="3683421"/>
              <a:ext cx="114300" cy="114300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30721" y="3340521"/>
              <a:ext cx="114300" cy="114300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740221" y="3111921"/>
              <a:ext cx="114300" cy="114300"/>
            </a:xfrm>
            <a:prstGeom prst="rect">
              <a:avLst/>
            </a:prstGeom>
          </p:spPr>
        </p:pic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83021" y="4216821"/>
              <a:ext cx="114300" cy="114300"/>
            </a:xfrm>
            <a:prstGeom prst="rect">
              <a:avLst/>
            </a:prstGeom>
          </p:spPr>
        </p:pic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19900" y="4026321"/>
              <a:ext cx="114300" cy="1143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8390862" y="4325890"/>
              <a:ext cx="423193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dirty="0"/>
                <a:t>g</a:t>
              </a:r>
              <a:r>
                <a:rPr lang="en-US" sz="1400" dirty="0" smtClean="0"/>
                <a:t>as</a:t>
              </a:r>
            </a:p>
            <a:p>
              <a:pPr algn="ctr"/>
              <a:r>
                <a:rPr lang="en-US" sz="1400" dirty="0" smtClean="0"/>
                <a:t>liquid</a:t>
              </a:r>
              <a:endParaRPr lang="en-US" sz="140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7623152" y="6324600"/>
              <a:ext cx="12160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en.wikipedia.org</a:t>
              </a:r>
              <a:endParaRPr lang="en-US" sz="1200" dirty="0"/>
            </a:p>
          </p:txBody>
        </p:sp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001000" y="3695700"/>
              <a:ext cx="114300" cy="114300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420100" y="4267200"/>
              <a:ext cx="114300" cy="114300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01000" y="3813048"/>
              <a:ext cx="91440" cy="91440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53400" y="3733800"/>
              <a:ext cx="91440" cy="91440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62800" y="3429000"/>
              <a:ext cx="91440" cy="91440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315200" y="3429000"/>
              <a:ext cx="91440" cy="91440"/>
            </a:xfrm>
            <a:prstGeom prst="rect">
              <a:avLst/>
            </a:prstGeom>
          </p:spPr>
        </p:pic>
        <p:sp>
          <p:nvSpPr>
            <p:cNvPr id="84" name="Rectangle 83"/>
            <p:cNvSpPr/>
            <p:nvPr/>
          </p:nvSpPr>
          <p:spPr bwMode="auto">
            <a:xfrm>
              <a:off x="6358466" y="4563532"/>
              <a:ext cx="2479675" cy="1828800"/>
            </a:xfrm>
            <a:prstGeom prst="rect">
              <a:avLst/>
            </a:prstGeom>
            <a:solidFill>
              <a:srgbClr val="3366FF">
                <a:alpha val="2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09" charset="0"/>
              </a:endParaRPr>
            </a:p>
          </p:txBody>
        </p:sp>
      </p:grpSp>
      <p:sp>
        <p:nvSpPr>
          <p:cNvPr id="21509" name="TextBox 21508"/>
          <p:cNvSpPr txBox="1"/>
          <p:nvPr/>
        </p:nvSpPr>
        <p:spPr>
          <a:xfrm>
            <a:off x="3429000" y="2922925"/>
            <a:ext cx="2514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  <a:spcAft>
                <a:spcPts val="1200"/>
              </a:spcAft>
            </a:pPr>
            <a:r>
              <a:rPr lang="en-US" sz="2000" dirty="0" smtClean="0"/>
              <a:t>Molecular bonds </a:t>
            </a:r>
            <a:r>
              <a:rPr lang="en-US" sz="2000" dirty="0"/>
              <a:t>are stronger in </a:t>
            </a:r>
            <a:r>
              <a:rPr lang="en-US" sz="2000" dirty="0" smtClean="0"/>
              <a:t>ice than liquid. It takes more energy to break them.</a:t>
            </a:r>
          </a:p>
          <a:p>
            <a:pPr>
              <a:lnSpc>
                <a:spcPts val="2400"/>
              </a:lnSpc>
              <a:spcAft>
                <a:spcPts val="1200"/>
              </a:spcAft>
            </a:pPr>
            <a:r>
              <a:rPr lang="en-US" sz="2000" dirty="0" smtClean="0"/>
              <a:t>Thus, at the same temperature </a:t>
            </a:r>
            <a:r>
              <a:rPr lang="en-US" sz="2000" b="1" dirty="0" smtClean="0"/>
              <a:t>fewer molecules can escape </a:t>
            </a:r>
            <a:r>
              <a:rPr lang="en-US" sz="2000" b="1" dirty="0"/>
              <a:t>from </a:t>
            </a:r>
            <a:r>
              <a:rPr lang="en-US" sz="2000" b="1" dirty="0" smtClean="0"/>
              <a:t>ice than liquid</a:t>
            </a:r>
            <a:r>
              <a:rPr lang="en-US" sz="2000" dirty="0" smtClean="0"/>
              <a:t>. </a:t>
            </a:r>
          </a:p>
          <a:p>
            <a:pPr algn="ctr">
              <a:lnSpc>
                <a:spcPts val="2400"/>
              </a:lnSpc>
              <a:spcAft>
                <a:spcPts val="1200"/>
              </a:spcAft>
            </a:pPr>
            <a:r>
              <a:rPr lang="en-US" sz="2000" b="1" dirty="0" smtClean="0"/>
              <a:t>SVP </a:t>
            </a:r>
            <a:r>
              <a:rPr lang="en-US" sz="2000" b="1" dirty="0"/>
              <a:t>is lower over ice </a:t>
            </a:r>
            <a:r>
              <a:rPr lang="en-US" sz="2000" b="1" dirty="0" smtClean="0"/>
              <a:t>than over liquid</a:t>
            </a:r>
            <a:endParaRPr lang="en-US" sz="2000" dirty="0"/>
          </a:p>
        </p:txBody>
      </p:sp>
      <p:sp>
        <p:nvSpPr>
          <p:cNvPr id="21510" name="TextBox 21509"/>
          <p:cNvSpPr txBox="1"/>
          <p:nvPr/>
        </p:nvSpPr>
        <p:spPr>
          <a:xfrm>
            <a:off x="1196676" y="2898800"/>
            <a:ext cx="1028567" cy="246221"/>
          </a:xfrm>
          <a:prstGeom prst="rect">
            <a:avLst/>
          </a:prstGeom>
          <a:solidFill>
            <a:schemeClr val="bg1"/>
          </a:solidFill>
        </p:spPr>
        <p:txBody>
          <a:bodyPr wrap="none" lIns="182880" tIns="0" rIns="182880" bIns="0" rtlCol="0">
            <a:spAutoFit/>
          </a:bodyPr>
          <a:lstStyle/>
          <a:p>
            <a:r>
              <a:rPr lang="en-US" sz="1600" dirty="0" smtClean="0"/>
              <a:t>SVP ice</a:t>
            </a:r>
            <a:endParaRPr lang="en-US" sz="1600" dirty="0"/>
          </a:p>
        </p:txBody>
      </p:sp>
      <p:sp>
        <p:nvSpPr>
          <p:cNvPr id="89" name="TextBox 88"/>
          <p:cNvSpPr txBox="1"/>
          <p:nvPr/>
        </p:nvSpPr>
        <p:spPr>
          <a:xfrm>
            <a:off x="7031703" y="2895600"/>
            <a:ext cx="1268216" cy="246221"/>
          </a:xfrm>
          <a:prstGeom prst="rect">
            <a:avLst/>
          </a:prstGeom>
          <a:solidFill>
            <a:schemeClr val="bg1"/>
          </a:solidFill>
        </p:spPr>
        <p:txBody>
          <a:bodyPr wrap="none" lIns="182880" tIns="0" rIns="182880" bIns="0" rtlCol="0">
            <a:spAutoFit/>
          </a:bodyPr>
          <a:lstStyle/>
          <a:p>
            <a:r>
              <a:rPr lang="en-US" sz="1600" dirty="0" smtClean="0"/>
              <a:t>SVP liquid</a:t>
            </a:r>
            <a:endParaRPr lang="en-US" sz="16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272580"/>
      </p:ext>
    </p:extLst>
  </p:cSld>
  <p:clrMapOvr>
    <a:masterClrMapping/>
  </p:clrMapOvr>
  <p:transition xmlns:p14="http://schemas.microsoft.com/office/powerpoint/2010/main" advTm="89976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150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title"/>
          </p:nvPr>
        </p:nvSpPr>
        <p:spPr>
          <a:xfrm>
            <a:off x="4724400" y="304800"/>
            <a:ext cx="3733800" cy="1143000"/>
          </a:xfrm>
        </p:spPr>
        <p:txBody>
          <a:bodyPr/>
          <a:lstStyle/>
          <a:p>
            <a:r>
              <a:rPr lang="en-US" sz="36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SVP and Temperature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0" y="1676400"/>
            <a:ext cx="4343400" cy="49530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SVP </a:t>
            </a: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nearly </a:t>
            </a:r>
            <a:r>
              <a:rPr lang="en-US" sz="2800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doubles </a:t>
            </a: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for each </a:t>
            </a:r>
            <a:r>
              <a:rPr lang="en-US" sz="2800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10</a:t>
            </a:r>
            <a:r>
              <a:rPr lang="en-US" sz="2800" baseline="40000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800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 warming </a:t>
            </a:r>
            <a:r>
              <a:rPr lang="en-US" sz="2800" dirty="0" smtClean="0">
                <a:latin typeface="Times New Roman" charset="0"/>
                <a:ea typeface="ＭＳ Ｐゴシック" charset="0"/>
                <a:cs typeface="ＭＳ Ｐゴシック" charset="0"/>
              </a:rPr>
              <a:t>at temps that characterize Tucson</a:t>
            </a:r>
            <a:endParaRPr lang="en-US" sz="2800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800" dirty="0" err="1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Supercooled</a:t>
            </a:r>
            <a:r>
              <a:rPr lang="en-US" sz="2800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water </a:t>
            </a: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droplets </a:t>
            </a:r>
            <a:r>
              <a:rPr lang="en-US" sz="28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can </a:t>
            </a: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exist down to temps as cold as </a:t>
            </a:r>
            <a:r>
              <a:rPr lang="en-US" sz="2800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-</a:t>
            </a:r>
            <a:r>
              <a:rPr lang="en-US" sz="28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40</a:t>
            </a:r>
            <a:r>
              <a:rPr lang="en-US" sz="2800" baseline="400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8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</a:p>
          <a:p>
            <a:pPr>
              <a:buFontTx/>
              <a:buNone/>
            </a:pPr>
            <a:r>
              <a:rPr lang="en-US" sz="28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For temps below </a:t>
            </a: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0</a:t>
            </a:r>
            <a:r>
              <a:rPr lang="en-US" sz="2800" baseline="400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8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   </a:t>
            </a:r>
            <a:r>
              <a:rPr lang="en-US" sz="2800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SVP runs up to 15% </a:t>
            </a:r>
            <a:r>
              <a:rPr lang="en-US" sz="28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lower over </a:t>
            </a:r>
            <a:r>
              <a:rPr lang="en-US" sz="2800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ice than liquid</a:t>
            </a:r>
          </a:p>
          <a:p>
            <a:pPr algn="ctr">
              <a:buNone/>
            </a:pPr>
            <a:endParaRPr lang="en-US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  <a:hlinkClick r:id="rId6"/>
            </a:endParaRPr>
          </a:p>
          <a:p>
            <a:pPr algn="ctr">
              <a:buNone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  <a:hlinkClick r:id="rId6"/>
              </a:rPr>
              <a:t>Water 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  <a:hlinkClick r:id="rId6"/>
              </a:rPr>
              <a:t>Vapor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  <a:hlinkClick r:id="rId6"/>
              </a:rPr>
              <a:t>Applet</a:t>
            </a:r>
            <a:endParaRPr lang="en-US" sz="24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/>
          <a:srcRect l="4610" r="211"/>
          <a:stretch/>
        </p:blipFill>
        <p:spPr>
          <a:xfrm>
            <a:off x="0" y="0"/>
            <a:ext cx="4343400" cy="6858000"/>
          </a:xfrm>
          <a:prstGeom prst="rect">
            <a:avLst/>
          </a:prstGeom>
          <a:ln>
            <a:solidFill>
              <a:schemeClr val="tx1"/>
            </a:solidFill>
            <a:headEnd type="none"/>
            <a:tailEnd type="arrow"/>
          </a:ln>
        </p:spPr>
      </p:pic>
      <p:sp>
        <p:nvSpPr>
          <p:cNvPr id="31748" name="Text Box 5"/>
          <p:cNvSpPr txBox="1">
            <a:spLocks noChangeArrowheads="1"/>
          </p:cNvSpPr>
          <p:nvPr/>
        </p:nvSpPr>
        <p:spPr bwMode="auto">
          <a:xfrm>
            <a:off x="18288" y="6553200"/>
            <a:ext cx="424891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</a:rPr>
              <a:t>Ahrens &amp; </a:t>
            </a:r>
            <a:r>
              <a:rPr lang="en-US" sz="1200" b="1" dirty="0" smtClean="0">
                <a:solidFill>
                  <a:srgbClr val="000000"/>
                </a:solidFill>
              </a:rPr>
              <a:t>Henson </a:t>
            </a:r>
            <a:r>
              <a:rPr lang="en-US" sz="1200" b="1" dirty="0" smtClean="0">
                <a:solidFill>
                  <a:srgbClr val="000000"/>
                </a:solidFill>
              </a:rPr>
              <a:t>Fig. </a:t>
            </a:r>
            <a:r>
              <a:rPr lang="en-US" sz="1200" b="1" dirty="0" smtClean="0">
                <a:solidFill>
                  <a:srgbClr val="000000"/>
                </a:solidFill>
              </a:rPr>
              <a:t>4.5	           </a:t>
            </a:r>
            <a:r>
              <a:rPr lang="en-US" sz="1200" b="1" dirty="0" smtClean="0">
                <a:solidFill>
                  <a:srgbClr val="000000"/>
                </a:solidFill>
              </a:rPr>
              <a:t>Akin to </a:t>
            </a:r>
            <a:r>
              <a:rPr lang="en-US" sz="1200" b="1" dirty="0">
                <a:solidFill>
                  <a:srgbClr val="000000"/>
                </a:solidFill>
              </a:rPr>
              <a:t>H&amp;P </a:t>
            </a:r>
            <a:r>
              <a:rPr lang="en-US" sz="1200" b="1" dirty="0" smtClean="0">
                <a:solidFill>
                  <a:srgbClr val="000000"/>
                </a:solidFill>
              </a:rPr>
              <a:t>Fig. 5. 10</a:t>
            </a:r>
            <a:endParaRPr lang="en-US" sz="1200" b="1" dirty="0">
              <a:solidFill>
                <a:srgbClr val="000000"/>
              </a:solidFill>
            </a:endParaRPr>
          </a:p>
        </p:txBody>
      </p:sp>
      <p:sp>
        <p:nvSpPr>
          <p:cNvPr id="31751" name="Line 9"/>
          <p:cNvSpPr>
            <a:spLocks noChangeShapeType="1"/>
          </p:cNvSpPr>
          <p:nvPr/>
        </p:nvSpPr>
        <p:spPr bwMode="auto">
          <a:xfrm flipV="1">
            <a:off x="3281434" y="4014788"/>
            <a:ext cx="11112" cy="18875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Line 10"/>
          <p:cNvSpPr>
            <a:spLocks noChangeShapeType="1"/>
          </p:cNvSpPr>
          <p:nvPr/>
        </p:nvSpPr>
        <p:spPr bwMode="auto">
          <a:xfrm>
            <a:off x="633484" y="4025900"/>
            <a:ext cx="2651760" cy="12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arrow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Line 11"/>
          <p:cNvSpPr>
            <a:spLocks noChangeShapeType="1"/>
          </p:cNvSpPr>
          <p:nvPr/>
        </p:nvSpPr>
        <p:spPr bwMode="auto">
          <a:xfrm flipV="1">
            <a:off x="2864451" y="4856163"/>
            <a:ext cx="0" cy="1041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Line 12"/>
          <p:cNvSpPr>
            <a:spLocks noChangeShapeType="1"/>
          </p:cNvSpPr>
          <p:nvPr/>
        </p:nvSpPr>
        <p:spPr bwMode="auto">
          <a:xfrm flipH="1">
            <a:off x="644068" y="4862513"/>
            <a:ext cx="2209800" cy="79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Text Box 13"/>
          <p:cNvSpPr txBox="1">
            <a:spLocks noChangeArrowheads="1"/>
          </p:cNvSpPr>
          <p:nvPr/>
        </p:nvSpPr>
        <p:spPr bwMode="auto">
          <a:xfrm>
            <a:off x="317571" y="5159375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  <a:latin typeface="Calibri"/>
                <a:cs typeface="Calibri"/>
              </a:rPr>
              <a:t>12</a:t>
            </a:r>
          </a:p>
        </p:txBody>
      </p:sp>
      <p:sp>
        <p:nvSpPr>
          <p:cNvPr id="31756" name="Text Box 14"/>
          <p:cNvSpPr txBox="1">
            <a:spLocks noChangeArrowheads="1"/>
          </p:cNvSpPr>
          <p:nvPr/>
        </p:nvSpPr>
        <p:spPr bwMode="auto">
          <a:xfrm>
            <a:off x="314396" y="4697413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  <a:latin typeface="Calibri"/>
                <a:cs typeface="Calibri"/>
              </a:rPr>
              <a:t>23</a:t>
            </a:r>
          </a:p>
        </p:txBody>
      </p:sp>
      <p:sp>
        <p:nvSpPr>
          <p:cNvPr id="31757" name="Text Box 15"/>
          <p:cNvSpPr txBox="1">
            <a:spLocks noChangeArrowheads="1"/>
          </p:cNvSpPr>
          <p:nvPr/>
        </p:nvSpPr>
        <p:spPr bwMode="auto">
          <a:xfrm>
            <a:off x="314396" y="3863975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  <a:latin typeface="Calibri"/>
                <a:cs typeface="Calibri"/>
              </a:rPr>
              <a:t>42</a:t>
            </a:r>
          </a:p>
        </p:txBody>
      </p:sp>
      <p:sp>
        <p:nvSpPr>
          <p:cNvPr id="31759" name="Oval 17"/>
          <p:cNvSpPr>
            <a:spLocks noChangeArrowheads="1"/>
          </p:cNvSpPr>
          <p:nvPr/>
        </p:nvSpPr>
        <p:spPr bwMode="auto">
          <a:xfrm>
            <a:off x="2735334" y="5927725"/>
            <a:ext cx="228600" cy="2286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1760" name="Oval 18"/>
          <p:cNvSpPr>
            <a:spLocks noChangeArrowheads="1"/>
          </p:cNvSpPr>
          <p:nvPr/>
        </p:nvSpPr>
        <p:spPr bwMode="auto">
          <a:xfrm>
            <a:off x="3175071" y="5926138"/>
            <a:ext cx="228600" cy="2286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1" name="Line 7"/>
          <p:cNvSpPr>
            <a:spLocks noChangeShapeType="1"/>
          </p:cNvSpPr>
          <p:nvPr/>
        </p:nvSpPr>
        <p:spPr bwMode="auto">
          <a:xfrm flipV="1">
            <a:off x="2406721" y="5330296"/>
            <a:ext cx="11113" cy="56991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Line 8"/>
          <p:cNvSpPr>
            <a:spLocks noChangeShapeType="1"/>
          </p:cNvSpPr>
          <p:nvPr/>
        </p:nvSpPr>
        <p:spPr bwMode="auto">
          <a:xfrm>
            <a:off x="635072" y="5327650"/>
            <a:ext cx="1778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arrow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Oval 16"/>
          <p:cNvSpPr>
            <a:spLocks noChangeArrowheads="1"/>
          </p:cNvSpPr>
          <p:nvPr/>
        </p:nvSpPr>
        <p:spPr bwMode="auto">
          <a:xfrm>
            <a:off x="2309884" y="5924550"/>
            <a:ext cx="228600" cy="2286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4" name="Line 7"/>
          <p:cNvSpPr>
            <a:spLocks noChangeShapeType="1"/>
          </p:cNvSpPr>
          <p:nvPr/>
        </p:nvSpPr>
        <p:spPr bwMode="auto">
          <a:xfrm flipV="1">
            <a:off x="1962149" y="5602732"/>
            <a:ext cx="11113" cy="30175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8"/>
          <p:cNvSpPr>
            <a:spLocks noChangeShapeType="1"/>
          </p:cNvSpPr>
          <p:nvPr/>
        </p:nvSpPr>
        <p:spPr bwMode="auto">
          <a:xfrm>
            <a:off x="647700" y="5588000"/>
            <a:ext cx="132588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arrow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Oval 16"/>
          <p:cNvSpPr>
            <a:spLocks noChangeArrowheads="1"/>
          </p:cNvSpPr>
          <p:nvPr/>
        </p:nvSpPr>
        <p:spPr bwMode="auto">
          <a:xfrm>
            <a:off x="1852612" y="5934075"/>
            <a:ext cx="228600" cy="2286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311150" y="54102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400" b="1" dirty="0" smtClean="0">
                <a:solidFill>
                  <a:srgbClr val="FF0000"/>
                </a:solidFill>
                <a:latin typeface="Calibri"/>
                <a:cs typeface="Calibri"/>
              </a:rPr>
              <a:t>6</a:t>
            </a:r>
            <a:endParaRPr lang="en-US" sz="1400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5124092"/>
      </p:ext>
    </p:extLst>
  </p:cSld>
  <p:clrMapOvr>
    <a:masterClrMapping/>
  </p:clrMapOvr>
  <p:transition xmlns:p14="http://schemas.microsoft.com/office/powerpoint/2010/main" advTm="16821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316" grpId="0" build="p"/>
      <p:bldP spid="31751" grpId="0" animBg="1"/>
      <p:bldP spid="31752" grpId="0" animBg="1"/>
      <p:bldP spid="31753" grpId="0" animBg="1"/>
      <p:bldP spid="31754" grpId="0" animBg="1"/>
      <p:bldP spid="31754" grpId="1" animBg="1"/>
      <p:bldP spid="31755" grpId="0"/>
      <p:bldP spid="31756" grpId="0"/>
      <p:bldP spid="31757" grpId="0"/>
      <p:bldP spid="31759" grpId="0" animBg="1"/>
      <p:bldP spid="31760" grpId="0" animBg="1"/>
      <p:bldP spid="21" grpId="0" animBg="1"/>
      <p:bldP spid="22" grpId="0" animBg="1"/>
      <p:bldP spid="22" grpId="1" animBg="1"/>
      <p:bldP spid="23" grpId="0" animBg="1"/>
      <p:bldP spid="24" grpId="0" animBg="1"/>
      <p:bldP spid="25" grpId="0" animBg="1"/>
      <p:bldP spid="26" grpId="0" animBg="1"/>
      <p:bldP spid="27" grpId="0"/>
      <p:bldP spid="2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Summary</a:t>
            </a:r>
            <a:endParaRPr lang="en-US" sz="40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848600" cy="41148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800" dirty="0" smtClean="0"/>
              <a:t>Vapor pressure is a measure of </a:t>
            </a:r>
          </a:p>
          <a:p>
            <a:pPr marL="0" indent="0">
              <a:buNone/>
              <a:defRPr/>
            </a:pPr>
            <a:r>
              <a:rPr lang="en-US" sz="2800" dirty="0" smtClean="0"/>
              <a:t>	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actual </a:t>
            </a:r>
            <a:r>
              <a:rPr lang="en-US" sz="28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water 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vapor content</a:t>
            </a:r>
          </a:p>
          <a:p>
            <a:pPr marL="0" indent="0">
              <a:buNone/>
              <a:defRPr/>
            </a:pPr>
            <a:endParaRPr lang="en-US" sz="2800" dirty="0" smtClean="0">
              <a:solidFill>
                <a:srgbClr val="FF0000"/>
              </a:solidFill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  <a:p>
            <a:pPr marL="0" indent="0">
              <a:buNone/>
              <a:defRPr/>
            </a:pPr>
            <a:r>
              <a:rPr lang="en-US" sz="2800" dirty="0" smtClean="0"/>
              <a:t>Saturation vapor pressure (SVP) is a </a:t>
            </a:r>
            <a:r>
              <a:rPr lang="en-US" sz="2800" dirty="0"/>
              <a:t>measure of </a:t>
            </a:r>
            <a:endParaRPr lang="en-US" sz="2800" dirty="0" smtClean="0"/>
          </a:p>
          <a:p>
            <a:pPr marL="0" indent="0">
              <a:buNone/>
              <a:defRPr/>
            </a:pPr>
            <a:r>
              <a:rPr lang="en-US" sz="2800" dirty="0"/>
              <a:t>	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potential water vapor capacity </a:t>
            </a:r>
          </a:p>
          <a:p>
            <a:pPr marL="0" indent="0">
              <a:buNone/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	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strong temperature dependence</a:t>
            </a:r>
          </a:p>
          <a:p>
            <a:pPr marL="0" indent="0">
              <a:buNone/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	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higher over liquid than ice at the same temp</a:t>
            </a:r>
            <a:r>
              <a:rPr lang="en-US" sz="2800" dirty="0" smtClean="0"/>
              <a:t> 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598830"/>
      </p:ext>
    </p:extLst>
  </p:cSld>
  <p:clrMapOvr>
    <a:masterClrMapping/>
  </p:clrMapOvr>
  <p:transition xmlns:p14="http://schemas.microsoft.com/office/powerpoint/2010/main" advTm="3758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174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10556" y="2191168"/>
            <a:ext cx="411603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This ends the overview.</a:t>
            </a:r>
          </a:p>
          <a:p>
            <a:endParaRPr lang="en-US" sz="3200" dirty="0" smtClean="0"/>
          </a:p>
          <a:p>
            <a:r>
              <a:rPr lang="en-US" sz="3200" dirty="0" smtClean="0"/>
              <a:t>Thank you for listening.</a:t>
            </a:r>
            <a:endParaRPr lang="en-US" sz="32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979242"/>
      </p:ext>
    </p:extLst>
  </p:cSld>
  <p:clrMapOvr>
    <a:masterClrMapping/>
  </p:clrMapOvr>
  <p:transition xmlns:p14="http://schemas.microsoft.com/office/powerpoint/2010/main" advTm="11289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Map 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6048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2.4|12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7|41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1|10.3|7.6|2.2|3.5|1.4|5.9|1.7|17.5|46.7|29.4"/>
</p:tagLst>
</file>

<file path=ppt/theme/theme1.xml><?xml version="1.0" encoding="utf-8"?>
<a:theme xmlns:a="http://schemas.openxmlformats.org/drawingml/2006/main" name="Default Design">
  <a:themeElements>
    <a:clrScheme name="Custom 2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66FF"/>
      </a:hlink>
      <a:folHlink>
        <a:srgbClr val="0066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9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9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37377</TotalTime>
  <Words>852</Words>
  <Application>Microsoft Macintosh PowerPoint</Application>
  <PresentationFormat>On-screen Show (4:3)</PresentationFormat>
  <Paragraphs>142</Paragraphs>
  <Slides>19</Slides>
  <Notes>10</Notes>
  <HiddenSlides>1</HiddenSlides>
  <MMClips>18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Default Design</vt:lpstr>
      <vt:lpstr>ATMO 170A1 Online   Atmospheric Moisture H&amp;P §5.1-5.7</vt:lpstr>
      <vt:lpstr>Some unusual properties of water</vt:lpstr>
      <vt:lpstr>Some unusual properties of water</vt:lpstr>
      <vt:lpstr>Some unusual properties of water</vt:lpstr>
      <vt:lpstr>Some unusual properties of water</vt:lpstr>
      <vt:lpstr>Hydrological Cycle</vt:lpstr>
      <vt:lpstr>Hydrological Cycle H&amp;P §5.1</vt:lpstr>
      <vt:lpstr>Metrics for Atmospheric Water Vapor</vt:lpstr>
      <vt:lpstr>Measures of Water Vapor Dalton’s Law of Partial Pressures</vt:lpstr>
      <vt:lpstr>Dalton’s Law of Partial Pressures</vt:lpstr>
      <vt:lpstr>Partial Pressure of Water Vapor H&amp;P Box 5.1</vt:lpstr>
      <vt:lpstr>Saturation Vapor Pressure H&amp;P §5.2</vt:lpstr>
      <vt:lpstr>What is Saturation?</vt:lpstr>
      <vt:lpstr>PowerPoint Presentation</vt:lpstr>
      <vt:lpstr>SVP of Ice and Liquid H&amp;P §7.3</vt:lpstr>
      <vt:lpstr>SVP and Temperature</vt:lpstr>
      <vt:lpstr>Summary</vt:lpstr>
      <vt:lpstr>PowerPoint Presentation</vt:lpstr>
      <vt:lpstr>PowerPoint Presentation</vt:lpstr>
    </vt:vector>
  </TitlesOfParts>
  <Manager/>
  <Company>University of Arizona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Moisture, Condensation and Clouds</dc:title>
  <dc:subject/>
  <dc:creator>Steven L Mullen</dc:creator>
  <cp:keywords/>
  <dc:description/>
  <cp:lastModifiedBy>Steven Mullen</cp:lastModifiedBy>
  <cp:revision>404</cp:revision>
  <dcterms:created xsi:type="dcterms:W3CDTF">2012-02-08T20:52:15Z</dcterms:created>
  <dcterms:modified xsi:type="dcterms:W3CDTF">2019-03-14T21:53:35Z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1</vt:i4>
  </property>
  <property fmtid="{D5CDD505-2E9C-101B-9397-08002B2CF9AE}" pid="7" name="MailAddress">
    <vt:lpwstr>mullen@atmo.arizona.edu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2</vt:i4>
  </property>
  <property fmtid="{D5CDD505-2E9C-101B-9397-08002B2CF9AE}" pid="21" name="OutputDir">
    <vt:lpwstr>D:\Office Documents\Courses\univ101</vt:lpwstr>
  </property>
</Properties>
</file>