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3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4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5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6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4162" r:id="rId2"/>
    <p:sldMasterId id="2147484178" r:id="rId3"/>
  </p:sldMasterIdLst>
  <p:notesMasterIdLst>
    <p:notesMasterId r:id="rId31"/>
  </p:notesMasterIdLst>
  <p:handoutMasterIdLst>
    <p:handoutMasterId r:id="rId32"/>
  </p:handoutMasterIdLst>
  <p:sldIdLst>
    <p:sldId id="642" r:id="rId4"/>
    <p:sldId id="635" r:id="rId5"/>
    <p:sldId id="535" r:id="rId6"/>
    <p:sldId id="607" r:id="rId7"/>
    <p:sldId id="652" r:id="rId8"/>
    <p:sldId id="675" r:id="rId9"/>
    <p:sldId id="637" r:id="rId10"/>
    <p:sldId id="688" r:id="rId11"/>
    <p:sldId id="690" r:id="rId12"/>
    <p:sldId id="693" r:id="rId13"/>
    <p:sldId id="613" r:id="rId14"/>
    <p:sldId id="614" r:id="rId15"/>
    <p:sldId id="682" r:id="rId16"/>
    <p:sldId id="615" r:id="rId17"/>
    <p:sldId id="657" r:id="rId18"/>
    <p:sldId id="677" r:id="rId19"/>
    <p:sldId id="694" r:id="rId20"/>
    <p:sldId id="678" r:id="rId21"/>
    <p:sldId id="695" r:id="rId22"/>
    <p:sldId id="679" r:id="rId23"/>
    <p:sldId id="697" r:id="rId24"/>
    <p:sldId id="699" r:id="rId25"/>
    <p:sldId id="681" r:id="rId26"/>
    <p:sldId id="698" r:id="rId27"/>
    <p:sldId id="696" r:id="rId28"/>
    <p:sldId id="663" r:id="rId29"/>
    <p:sldId id="612" r:id="rId30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FF00"/>
    <a:srgbClr val="C80000"/>
    <a:srgbClr val="EE9B26"/>
    <a:srgbClr val="80ADE0"/>
    <a:srgbClr val="7DAAE3"/>
    <a:srgbClr val="00FFFF"/>
    <a:srgbClr val="DD9500"/>
    <a:srgbClr val="FF8000"/>
    <a:srgbClr val="FF00FF"/>
    <a:srgbClr val="FBF2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636" autoAdjust="0"/>
  </p:normalViewPr>
  <p:slideViewPr>
    <p:cSldViewPr>
      <p:cViewPr>
        <p:scale>
          <a:sx n="60" d="100"/>
          <a:sy n="60" d="100"/>
        </p:scale>
        <p:origin x="1470" y="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1620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86120FE-6F7E-BD40-824F-6EFEFA7D8B4D}" type="datetime1">
              <a:rPr lang="en-US"/>
              <a:pPr/>
              <a:t>8/17/17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3246337-B43C-384F-92E6-A18B37CBAF4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3392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4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A0DAC80-A805-2A44-B189-B5C9E75EB18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04116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240C93D-37E6-4C41-ADE5-7A05FAF97DCA}" type="slidenum">
              <a:rPr lang="en-US" sz="1200">
                <a:solidFill>
                  <a:srgbClr val="000000"/>
                </a:solidFill>
              </a:rPr>
              <a:pPr/>
              <a:t>1</a:t>
            </a:fld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7569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80F244D-DA8D-4641-A699-743A624E2E6A}" type="slidenum">
              <a:rPr lang="en-US" sz="1200"/>
              <a:pPr/>
              <a:t>2</a:t>
            </a:fld>
            <a:endParaRPr lang="en-US" sz="120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r>
              <a:rPr lang="en-US" dirty="0" smtClean="0">
                <a:ea typeface="ＭＳ Ｐゴシック" charset="0"/>
                <a:cs typeface="ＭＳ Ｐゴシック" charset="0"/>
              </a:rPr>
              <a:t>Four possible fates for a photon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when it encounters matter</a:t>
            </a:r>
            <a:r>
              <a:rPr lang="mr-IN" baseline="0" dirty="0" smtClean="0">
                <a:ea typeface="ＭＳ Ｐゴシック" charset="0"/>
                <a:cs typeface="ＭＳ Ｐゴシック" charset="0"/>
              </a:rPr>
              <a:t>…</a:t>
            </a:r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Absorbed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Transmitted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Reflected	NOT ABSORBED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Scattered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604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D85186B-25C4-AF4F-AB73-0EB692D251D0}" type="slidenum">
              <a:rPr lang="en-US" sz="1200"/>
              <a:pPr/>
              <a:t>3</a:t>
            </a:fld>
            <a:endParaRPr lang="en-US" sz="120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7404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b="1" dirty="0" smtClean="0">
                <a:solidFill>
                  <a:srgbClr val="000000"/>
                </a:solidFill>
                <a:latin typeface="FrutigerLTStd-Light" charset="0"/>
              </a:rPr>
              <a:t>Absorption spectrum</a:t>
            </a:r>
            <a:r>
              <a:rPr lang="en-US" b="1" baseline="0" dirty="0" smtClean="0">
                <a:solidFill>
                  <a:srgbClr val="000000"/>
                </a:solidFill>
                <a:latin typeface="FrutigerLTStd-Light" charset="0"/>
              </a:rPr>
              <a:t> for</a:t>
            </a:r>
            <a:r>
              <a:rPr lang="en-US" b="1" dirty="0" smtClean="0">
                <a:solidFill>
                  <a:srgbClr val="000000"/>
                </a:solidFill>
                <a:latin typeface="FrutigerLTStd-Light" charset="0"/>
              </a:rPr>
              <a:t> the </a:t>
            </a:r>
            <a:r>
              <a:rPr lang="en-US" b="1" dirty="0">
                <a:solidFill>
                  <a:srgbClr val="000000"/>
                </a:solidFill>
                <a:latin typeface="FrutigerLTStd-Light" charset="0"/>
              </a:rPr>
              <a:t>atmosphere</a:t>
            </a:r>
            <a:r>
              <a:rPr lang="en-US" b="1" dirty="0" smtClean="0">
                <a:solidFill>
                  <a:srgbClr val="000000"/>
                </a:solidFill>
                <a:latin typeface="FrutigerLTStd-Light" charset="0"/>
              </a:rPr>
              <a:t>. Percent of wavelength</a:t>
            </a:r>
            <a:r>
              <a:rPr lang="en-US" b="1" baseline="0" dirty="0" smtClean="0">
                <a:solidFill>
                  <a:srgbClr val="000000"/>
                </a:solidFill>
                <a:latin typeface="FrutigerLTStd-Light" charset="0"/>
              </a:rPr>
              <a:t> absorbed.</a:t>
            </a:r>
            <a:endParaRPr lang="en-US" b="1" dirty="0" smtClean="0">
              <a:solidFill>
                <a:srgbClr val="000000"/>
              </a:solidFill>
              <a:latin typeface="FrutigerLTStd-Light" charset="0"/>
            </a:endParaRPr>
          </a:p>
          <a:p>
            <a:pPr>
              <a:spcBef>
                <a:spcPct val="0"/>
              </a:spcBef>
            </a:pPr>
            <a:endParaRPr lang="en-US" b="1" dirty="0">
              <a:solidFill>
                <a:srgbClr val="000000"/>
              </a:solidFill>
              <a:latin typeface="FrutigerLTStd-Light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X-axis: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 wavelength in microns. Y-axis: purple shading denotes percent of wavelength absorbed</a:t>
            </a: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.</a:t>
            </a:r>
          </a:p>
          <a:p>
            <a:pPr>
              <a:spcBef>
                <a:spcPct val="0"/>
              </a:spcBef>
            </a:pPr>
            <a:endParaRPr lang="en-US" dirty="0" smtClean="0">
              <a:solidFill>
                <a:srgbClr val="000000"/>
              </a:solidFill>
              <a:latin typeface="FrutigerLTStd-Light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Air is</a:t>
            </a:r>
            <a:r>
              <a:rPr lang="mr-IN" dirty="0" smtClean="0">
                <a:solidFill>
                  <a:srgbClr val="000000"/>
                </a:solidFill>
                <a:latin typeface="FrutigerLTStd-Light" charset="0"/>
              </a:rPr>
              <a:t>…</a:t>
            </a: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 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Transparent to incoming visible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 radiation.</a:t>
            </a:r>
            <a:endParaRPr lang="en-US" dirty="0">
              <a:solidFill>
                <a:srgbClr val="000000"/>
              </a:solidFill>
              <a:latin typeface="FrutigerLTStd-Light" charset="0"/>
            </a:endParaRPr>
          </a:p>
          <a:p>
            <a:pPr>
              <a:spcBef>
                <a:spcPct val="0"/>
              </a:spcBef>
            </a:pPr>
            <a:endParaRPr lang="en-US" dirty="0" smtClean="0">
              <a:solidFill>
                <a:srgbClr val="000000"/>
              </a:solidFill>
              <a:latin typeface="FrutigerLTStd-Light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Selectively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 absorbent of emitted IR </a:t>
            </a:r>
            <a:r>
              <a:rPr lang="en-US" baseline="0" dirty="0" err="1" smtClean="0">
                <a:solidFill>
                  <a:srgbClr val="000000"/>
                </a:solidFill>
                <a:latin typeface="FrutigerLTStd-Light" charset="0"/>
              </a:rPr>
              <a:t>radation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. 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Strongest 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a</a:t>
            </a: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bsorbers </a:t>
            </a:r>
            <a:r>
              <a:rPr lang="en-US" dirty="0">
                <a:solidFill>
                  <a:srgbClr val="000000"/>
                </a:solidFill>
                <a:latin typeface="FrutigerLTStd-Light" charset="0"/>
              </a:rPr>
              <a:t>of </a:t>
            </a: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IR radiation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are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water </a:t>
            </a:r>
            <a:r>
              <a:rPr lang="en-US" dirty="0">
                <a:solidFill>
                  <a:srgbClr val="000000"/>
                </a:solidFill>
                <a:latin typeface="FrutigerLTStd-Light" charset="0"/>
              </a:rPr>
              <a:t>vapor and carbon dioxide. </a:t>
            </a:r>
            <a:endParaRPr lang="en-US" dirty="0" smtClean="0">
              <a:solidFill>
                <a:srgbClr val="000000"/>
              </a:solidFill>
              <a:latin typeface="FrutigerLTStd-Light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Spike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 at 8 microns is due to O</a:t>
            </a:r>
            <a:r>
              <a:rPr lang="en-US" baseline="-25000" dirty="0" smtClean="0">
                <a:solidFill>
                  <a:srgbClr val="000000"/>
                </a:solidFill>
                <a:latin typeface="FrutigerLTStd-Light" charset="0"/>
              </a:rPr>
              <a:t>3</a:t>
            </a: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. 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Atmospheric Window between 8-14 microns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 where most IR is emitted from the SFC. The window plays in important role in preventing the Earth from getting too hot.</a:t>
            </a:r>
            <a:endParaRPr lang="en-US" dirty="0" smtClean="0">
              <a:solidFill>
                <a:srgbClr val="000000"/>
              </a:solidFill>
              <a:latin typeface="FrutigerLTStd-Light" charset="0"/>
            </a:endParaRPr>
          </a:p>
          <a:p>
            <a:pPr>
              <a:spcBef>
                <a:spcPct val="0"/>
              </a:spcBef>
            </a:pPr>
            <a:endParaRPr lang="en-US" dirty="0" smtClean="0">
              <a:solidFill>
                <a:srgbClr val="000000"/>
              </a:solidFill>
              <a:latin typeface="FrutigerLTStd-Light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Last, air absorbs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 UV up to 0.3 microns due to dissociation of O</a:t>
            </a:r>
            <a:r>
              <a:rPr lang="en-US" baseline="-25000" dirty="0" smtClean="0">
                <a:solidFill>
                  <a:srgbClr val="000000"/>
                </a:solidFill>
                <a:latin typeface="FrutigerLTStd-Light" charset="0"/>
              </a:rPr>
              <a:t>2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 and O</a:t>
            </a:r>
            <a:r>
              <a:rPr lang="en-US" baseline="-25000" dirty="0" smtClean="0">
                <a:solidFill>
                  <a:srgbClr val="000000"/>
                </a:solidFill>
                <a:latin typeface="FrutigerLTStd-Light" charset="0"/>
              </a:rPr>
              <a:t>3</a:t>
            </a:r>
            <a:endParaRPr lang="en-US" baseline="-25000" dirty="0">
              <a:solidFill>
                <a:srgbClr val="000000"/>
              </a:solidFill>
              <a:latin typeface="FrutigerLTStd-Light" charset="0"/>
            </a:endParaRPr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A9816F39-264E-8C4F-A18F-D3979779BB30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5453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Atmosphere with and without GHG’s if the same amount</a:t>
            </a:r>
            <a:r>
              <a:rPr lang="en-US" baseline="0" dirty="0" smtClean="0"/>
              <a:t> of solar radiation is absorbed by the Earth’s surface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</a:t>
            </a:r>
            <a:r>
              <a:rPr lang="en-US" baseline="0" dirty="0" smtClean="0"/>
              <a:t>ithout GHG’s 0°F.</a:t>
            </a:r>
          </a:p>
          <a:p>
            <a:r>
              <a:rPr lang="en-US" baseline="0" dirty="0" smtClean="0"/>
              <a:t>With GHG’s 59°F.</a:t>
            </a:r>
          </a:p>
          <a:p>
            <a:endParaRPr lang="en-US" baseline="0" dirty="0" smtClean="0"/>
          </a:p>
          <a:p>
            <a:r>
              <a:rPr lang="en-US" baseline="0" dirty="0" smtClean="0"/>
              <a:t>Presence of Atmospheric Window prevents too much outbound IR from being absorbed.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DAC80-A805-2A44-B189-B5C9E75EB18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9852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DA065185-010C-8048-A0E0-EA1FE99B7671}" type="slidenum">
              <a:rPr lang="en-US" sz="1200">
                <a:solidFill>
                  <a:srgbClr val="000000"/>
                </a:solidFill>
              </a:rPr>
              <a:pPr/>
              <a:t>8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u="none" dirty="0">
              <a:ea typeface="ＭＳ Ｐゴシック" charset="0"/>
              <a:cs typeface="ＭＳ Ｐゴシック" charset="0"/>
            </a:endParaRPr>
          </a:p>
          <a:p>
            <a:r>
              <a:rPr lang="en-US" u="none" dirty="0" smtClean="0">
                <a:ea typeface="ＭＳ Ｐゴシック" charset="0"/>
                <a:cs typeface="ＭＳ Ｐゴシック" charset="0"/>
              </a:rPr>
              <a:t>Introdu</a:t>
            </a:r>
            <a:r>
              <a:rPr lang="en-US" u="none" baseline="0" dirty="0" smtClean="0">
                <a:ea typeface="ＭＳ Ｐゴシック" charset="0"/>
                <a:cs typeface="ＭＳ Ｐゴシック" charset="0"/>
              </a:rPr>
              <a:t>ce a simple but powerful concept that is used throughout science: Equilibrium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First apply concept to the water level in a bathtub and what can happen when the faucet on and the drain open.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312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26F2C16-E001-444D-9079-EFA89CD68BA5}" type="slidenum">
              <a:rPr lang="en-US" sz="1200">
                <a:solidFill>
                  <a:srgbClr val="000000"/>
                </a:solidFill>
              </a:rPr>
              <a:pPr/>
              <a:t>9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5544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BADC0A4-9CB1-364D-AE10-6BCF3491C862}" type="slidenum">
              <a:rPr lang="en-US" sz="1200">
                <a:solidFill>
                  <a:srgbClr val="000000"/>
                </a:solidFill>
              </a:rPr>
              <a:pPr/>
              <a:t>10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  <a:p>
            <a:r>
              <a:rPr lang="en-US" dirty="0" err="1" smtClean="0">
                <a:ea typeface="ＭＳ Ｐゴシック" charset="0"/>
                <a:cs typeface="ＭＳ Ｐゴシック" charset="0"/>
              </a:rPr>
              <a:t>Radiative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Equilibrium occurs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when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Absorbed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= Emitted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Radiative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Equilibrium Temperature =&gt; constant temperature that occurs when there is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Radiative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Equilibrium 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We can apply the idea of equilibrium to components of the earth-atmosphere-ocean system. For example, Rad Eq. Temp for Earth’s surface is currently 59°F or 15°C.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8857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6537B32B-81E7-1E45-B6D3-5C38F0E79B46}" type="slidenum">
              <a:rPr lang="en-US" sz="1200">
                <a:solidFill>
                  <a:srgbClr val="000000"/>
                </a:solidFill>
              </a:rPr>
              <a:pPr/>
              <a:t>11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4301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 anchor="b"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/>
            <a:fld id="{4674B6EF-06C0-CA44-9E49-9113C0ECE75E}" type="slidenum">
              <a:rPr lang="en-US" sz="1200">
                <a:solidFill>
                  <a:srgbClr val="000000"/>
                </a:solidFill>
                <a:latin typeface="Arial" charset="0"/>
              </a:rPr>
              <a:pPr algn="r" eaLnBrk="1" hangingPunct="1"/>
              <a:t>11</a:t>
            </a:fld>
            <a:endParaRPr lang="en-US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1195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CB9C4F6-D2FA-2145-BFA3-F83D8E630667}" type="slidenum">
              <a:rPr lang="en-US" sz="1200">
                <a:solidFill>
                  <a:srgbClr val="000000"/>
                </a:solidFill>
              </a:rPr>
              <a:pPr/>
              <a:t>12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4505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0" indent="0">
              <a:buNone/>
            </a:pPr>
            <a:endParaRPr lang="en-US" dirty="0" smtClean="0"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r>
              <a:rPr lang="en-US" dirty="0" smtClean="0">
                <a:ea typeface="ＭＳ Ｐゴシック" charset="0"/>
                <a:cs typeface="ＭＳ Ｐゴシック" charset="0"/>
              </a:rPr>
              <a:t>Start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by considering the fate of incoming solar radiation</a:t>
            </a:r>
            <a:endParaRPr lang="en-US" dirty="0"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r>
              <a:rPr lang="en-US" baseline="0" dirty="0" smtClean="0">
                <a:ea typeface="ＭＳ Ｐゴシック" charset="0"/>
                <a:cs typeface="ＭＳ Ｐゴシック" charset="0"/>
              </a:rPr>
              <a:t>The average intensity of solar radiation that hits the TOP is 340 Wm</a:t>
            </a:r>
            <a:r>
              <a:rPr lang="en-US" baseline="30000" dirty="0" smtClean="0">
                <a:ea typeface="ＭＳ Ｐゴシック" charset="0"/>
                <a:cs typeface="ＭＳ Ｐゴシック" charset="0"/>
              </a:rPr>
              <a:t>-2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. We will call that value 100 units, which would denote the percentage of solar radiation that hits TOP.</a:t>
            </a:r>
          </a:p>
          <a:p>
            <a:pPr marL="228600" indent="-228600">
              <a:buAutoNum type="arabicParenR"/>
            </a:pPr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pPr marL="228600" indent="-228600">
              <a:buAutoNum type="arabicParenR"/>
            </a:pPr>
            <a:r>
              <a:rPr lang="en-US" baseline="0" dirty="0" smtClean="0">
                <a:ea typeface="ＭＳ Ｐゴシック" charset="0"/>
                <a:cs typeface="ＭＳ Ｐゴシック" charset="0"/>
              </a:rPr>
              <a:t>Reflection: Total Albedo is 30%...mostly reflected by tops of clouds</a:t>
            </a:r>
          </a:p>
          <a:p>
            <a:pPr marL="228600" indent="-228600">
              <a:buAutoNum type="arabicParenR"/>
            </a:pPr>
            <a:r>
              <a:rPr lang="en-US" baseline="0" dirty="0" smtClean="0">
                <a:ea typeface="ＭＳ Ｐゴシック" charset="0"/>
                <a:cs typeface="ＭＳ Ｐゴシック" charset="0"/>
              </a:rPr>
              <a:t>Absorption by Air: About 20% is absorbed by air</a:t>
            </a:r>
            <a:r>
              <a:rPr lang="mr-IN" baseline="0" dirty="0" smtClean="0">
                <a:ea typeface="ＭＳ Ｐゴシック" charset="0"/>
                <a:cs typeface="ＭＳ Ｐゴシック" charset="0"/>
              </a:rPr>
              <a:t>…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mostly by clouds</a:t>
            </a:r>
          </a:p>
          <a:p>
            <a:pPr marL="228600" indent="-228600">
              <a:buAutoNum type="arabicParenR"/>
            </a:pPr>
            <a:r>
              <a:rPr lang="en-US" baseline="0" dirty="0" smtClean="0">
                <a:ea typeface="ＭＳ Ｐゴシック" charset="0"/>
                <a:cs typeface="ＭＳ Ｐゴシック" charset="0"/>
              </a:rPr>
              <a:t>Absorption by Surface: About 50% is absorbed by surface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322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And these</a:t>
            </a:r>
            <a:r>
              <a:rPr lang="en-US" baseline="0" dirty="0" smtClean="0"/>
              <a:t> ideas are summarized on this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DAC80-A805-2A44-B189-B5C9E75EB189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7026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6C157AD-D347-5C4B-A38B-E9EAF15BDF8A}" type="slidenum">
              <a:rPr lang="en-US" sz="1200">
                <a:solidFill>
                  <a:srgbClr val="000000"/>
                </a:solidFill>
              </a:rPr>
              <a:pPr/>
              <a:t>14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4710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The prior slide leads to 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a question that must be answered</a:t>
            </a:r>
            <a:r>
              <a:rPr lang="mr-IN" baseline="0" dirty="0" smtClean="0">
                <a:ea typeface="ＭＳ Ｐゴシック" charset="0"/>
                <a:cs typeface="ＭＳ Ｐゴシック" charset="0"/>
              </a:rPr>
              <a:t>…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If air is mostly transparent to incoming solar radiation with only 20% absorbed by water substance, 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             how does atmosphere gain the heat that is necessary to maintain an average surface temp of 278 K = 15°C (59°F)?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      Stefan-Boltzmann Law would give a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radiative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equilibrium temperature of 20% x 340 Wm</a:t>
            </a:r>
            <a:r>
              <a:rPr lang="en-US" baseline="30000" dirty="0" smtClean="0">
                <a:ea typeface="ＭＳ Ｐゴシック" charset="0"/>
                <a:cs typeface="ＭＳ Ｐゴシック" charset="0"/>
              </a:rPr>
              <a:t>-2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=&gt; 186 K = -87°C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pPr marL="228600" indent="-228600">
              <a:buAutoNum type="arabicParenR"/>
            </a:pPr>
            <a:r>
              <a:rPr lang="en-US" baseline="0" dirty="0" smtClean="0">
                <a:ea typeface="ＭＳ Ｐゴシック" charset="0"/>
                <a:cs typeface="ＭＳ Ｐゴシック" charset="0"/>
              </a:rPr>
              <a:t>Let’s consider what happens to the solar radiation that is absorbed by the surface</a:t>
            </a:r>
          </a:p>
          <a:p>
            <a:pPr marL="0" indent="0">
              <a:buNone/>
            </a:pPr>
            <a:r>
              <a:rPr lang="en-US" baseline="0" dirty="0" smtClean="0">
                <a:ea typeface="ＭＳ Ｐゴシック" charset="0"/>
                <a:cs typeface="ＭＳ Ｐゴシック" charset="0"/>
              </a:rPr>
              <a:t>     =&gt; It goes into warming surface and evaporating ocean water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2) As the surface warms, it emits IR radiation upward, 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So the air aloft warms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Absorption of IR that is emitted from surface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Convection currents (fluid motion)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Condensation of Water Vapor (Latent Heating)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Air “touching” the surface would get a boost from conduction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3) But there is another source of energy input for the surface</a:t>
            </a:r>
            <a:r>
              <a:rPr lang="mr-IN" baseline="0" dirty="0" smtClean="0">
                <a:ea typeface="ＭＳ Ｐゴシック" charset="0"/>
                <a:cs typeface="ＭＳ Ｐゴシック" charset="0"/>
              </a:rPr>
              <a:t>…</a:t>
            </a:r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Surface warms further though absorption of IR from air, 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            which in turns increasing heat transport from the surface to the atmosphere by IR emission, convection, latent heating and conduction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It turns out that heat transport from the surface accounts of 85% of the energy absorbed by the atmosphere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4) As a consequence</a:t>
            </a:r>
            <a:r>
              <a:rPr lang="mr-IN" baseline="0" dirty="0" smtClean="0">
                <a:ea typeface="ＭＳ Ｐゴシック" charset="0"/>
                <a:cs typeface="ＭＳ Ｐゴシック" charset="0"/>
              </a:rPr>
              <a:t>…</a:t>
            </a:r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baseline="0" dirty="0" smtClean="0">
                <a:ea typeface="ＭＳ Ｐゴシック" charset="0"/>
                <a:cs typeface="ＭＳ Ｐゴシック" charset="0"/>
              </a:rPr>
              <a:t>Atmosphere is primarily heating from below!!!</a:t>
            </a:r>
          </a:p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04874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3D2FFA5-3073-1043-AD05-80B06FBD3CA6}" type="slidenum">
              <a:rPr lang="en-US" sz="1200">
                <a:solidFill>
                  <a:srgbClr val="000000"/>
                </a:solidFill>
              </a:rPr>
              <a:pPr/>
              <a:t>15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4915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baseline="0" dirty="0" smtClean="0">
                <a:ea typeface="ＭＳ Ｐゴシック" charset="0"/>
                <a:cs typeface="ＭＳ Ｐゴシック" charset="0"/>
              </a:rPr>
              <a:t>Strive to understand the BIG picture</a:t>
            </a:r>
            <a:r>
              <a:rPr lang="mr-IN" b="1" baseline="0" dirty="0" smtClean="0">
                <a:ea typeface="ＭＳ Ｐゴシック" charset="0"/>
                <a:cs typeface="ＭＳ Ｐゴシック" charset="0"/>
              </a:rPr>
              <a:t>…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Separate the Forest from the Trees</a:t>
            </a:r>
          </a:p>
          <a:p>
            <a:endParaRPr lang="en-US" dirty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Specific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values are not important. Values can vary by a few percent between studies.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 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6206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3D2FFA5-3073-1043-AD05-80B06FBD3CA6}" type="slidenum">
              <a:rPr lang="en-US" sz="1200">
                <a:solidFill>
                  <a:srgbClr val="000000"/>
                </a:solidFill>
              </a:rPr>
              <a:pPr/>
              <a:t>16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4915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100 units of solar radiation</a:t>
            </a:r>
            <a:r>
              <a:rPr lang="en-US" b="1" baseline="0" dirty="0" smtClean="0"/>
              <a:t> </a:t>
            </a:r>
            <a:r>
              <a:rPr lang="en-US" b="1" dirty="0" smtClean="0"/>
              <a:t>that hits the</a:t>
            </a:r>
            <a:r>
              <a:rPr lang="en-US" b="1" baseline="0" dirty="0" smtClean="0"/>
              <a:t> Earth must be balanced by an equal amount of energy transferred back to Space</a:t>
            </a:r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Approximate percentages</a:t>
            </a:r>
            <a:r>
              <a:rPr lang="en-US" b="1" baseline="0" dirty="0" smtClean="0"/>
              <a:t> of radiation are</a:t>
            </a:r>
            <a:r>
              <a:rPr lang="mr-IN" b="1" baseline="0" dirty="0" smtClean="0"/>
              <a:t>…</a:t>
            </a:r>
            <a:endParaRPr lang="en-US" b="1" dirty="0" smtClean="0"/>
          </a:p>
          <a:p>
            <a:r>
              <a:rPr lang="en-US" b="1" dirty="0" smtClean="0"/>
              <a:t>30%</a:t>
            </a:r>
            <a:r>
              <a:rPr lang="en-US" b="0" dirty="0" smtClean="0"/>
              <a:t> is reflected SW</a:t>
            </a:r>
            <a:r>
              <a:rPr lang="en-US" b="0" baseline="0" dirty="0" smtClean="0"/>
              <a:t> radiation, mostly be clouds</a:t>
            </a:r>
            <a:endParaRPr lang="en-US" b="1" dirty="0" smtClean="0"/>
          </a:p>
          <a:p>
            <a:r>
              <a:rPr lang="en-US" b="1" dirty="0" smtClean="0"/>
              <a:t>65%</a:t>
            </a:r>
            <a:r>
              <a:rPr lang="en-US" dirty="0" smtClean="0"/>
              <a:t> is IR</a:t>
            </a:r>
            <a:r>
              <a:rPr lang="en-US" baseline="0" dirty="0" smtClean="0"/>
              <a:t> from Atmosphere (64 units)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5%</a:t>
            </a:r>
            <a:r>
              <a:rPr lang="en-US" dirty="0" smtClean="0"/>
              <a:t> is IR</a:t>
            </a:r>
            <a:r>
              <a:rPr lang="en-US" baseline="0" dirty="0" smtClean="0"/>
              <a:t> emitted directly from Surface (6 units)</a:t>
            </a:r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 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4676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100 units of radiation</a:t>
            </a:r>
            <a:r>
              <a:rPr lang="en-US" b="1" baseline="0" dirty="0" smtClean="0"/>
              <a:t> </a:t>
            </a:r>
            <a:r>
              <a:rPr lang="en-US" b="1" dirty="0" smtClean="0"/>
              <a:t>absorbed</a:t>
            </a:r>
            <a:r>
              <a:rPr lang="en-US" b="1" baseline="0" dirty="0" smtClean="0"/>
              <a:t> by Earth from Sun must balance that emitted by Earth to Space</a:t>
            </a:r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30%</a:t>
            </a:r>
            <a:r>
              <a:rPr lang="en-US" b="0" dirty="0" smtClean="0"/>
              <a:t> reflected SW</a:t>
            </a:r>
            <a:r>
              <a:rPr lang="en-US" b="0" baseline="0" dirty="0" smtClean="0"/>
              <a:t> radiation</a:t>
            </a:r>
            <a:endParaRPr lang="en-US" b="1" dirty="0" smtClean="0"/>
          </a:p>
          <a:p>
            <a:r>
              <a:rPr lang="en-US" b="1" dirty="0" smtClean="0"/>
              <a:t>60%</a:t>
            </a:r>
            <a:r>
              <a:rPr lang="en-US" dirty="0" smtClean="0"/>
              <a:t> IR</a:t>
            </a:r>
            <a:r>
              <a:rPr lang="en-US" baseline="0" dirty="0" smtClean="0"/>
              <a:t> from Atmosphere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10%</a:t>
            </a:r>
            <a:r>
              <a:rPr lang="en-US" dirty="0" smtClean="0"/>
              <a:t> IR</a:t>
            </a:r>
            <a:r>
              <a:rPr lang="en-US" baseline="0" dirty="0" smtClean="0"/>
              <a:t> from Surface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DAC80-A805-2A44-B189-B5C9E75EB189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69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3D2FFA5-3073-1043-AD05-80B06FBD3CA6}" type="slidenum">
              <a:rPr lang="en-US" sz="1200">
                <a:solidFill>
                  <a:srgbClr val="000000"/>
                </a:solidFill>
              </a:rPr>
              <a:pPr/>
              <a:t>18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4915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baseline="0" dirty="0" smtClean="0">
                <a:ea typeface="ＭＳ Ｐゴシック" charset="0"/>
                <a:cs typeface="ＭＳ Ｐゴシック" charset="0"/>
              </a:rPr>
              <a:t>Surface Balance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1) Energy Absorbed =  Energy Emitted =&gt;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Radiative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Equilibrium =&gt; Constant Temperature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                    147 in   =    147 out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sz="1200" b="0" baseline="0" dirty="0" smtClean="0">
                <a:ea typeface="ＭＳ Ｐゴシック" charset="0"/>
                <a:cs typeface="ＭＳ Ｐゴシック" charset="0"/>
              </a:rPr>
              <a:t>2) </a:t>
            </a:r>
            <a:r>
              <a:rPr lang="en-US" sz="1200" b="0" dirty="0" smtClean="0">
                <a:latin typeface="Calibri"/>
                <a:cs typeface="Calibri"/>
              </a:rPr>
              <a:t>147units absorbed at Surface</a:t>
            </a:r>
          </a:p>
          <a:p>
            <a:pPr marL="457200" lvl="1" indent="0">
              <a:buNone/>
            </a:pPr>
            <a:r>
              <a:rPr lang="en-US" sz="1200" b="0" dirty="0" smtClean="0">
                <a:latin typeface="Calibri"/>
                <a:cs typeface="Calibri"/>
              </a:rPr>
              <a:t>	65% IR from Atmosphere</a:t>
            </a:r>
          </a:p>
          <a:p>
            <a:pPr marL="457200" lvl="1" indent="0">
              <a:buNone/>
            </a:pPr>
            <a:r>
              <a:rPr lang="en-US" sz="1200" b="0" dirty="0" smtClean="0">
                <a:latin typeface="Calibri"/>
                <a:cs typeface="Calibri"/>
              </a:rPr>
              <a:t>	35% Solar</a:t>
            </a:r>
          </a:p>
          <a:p>
            <a:pPr marL="457200" lvl="1" indent="0">
              <a:buNone/>
            </a:pPr>
            <a:endParaRPr lang="en-US" sz="1200" b="0" dirty="0" smtClean="0">
              <a:latin typeface="Calibri"/>
              <a:cs typeface="Calibri"/>
            </a:endParaRPr>
          </a:p>
          <a:p>
            <a:r>
              <a:rPr lang="en-US" sz="1200" b="0" dirty="0" smtClean="0">
                <a:latin typeface="Calibri"/>
                <a:cs typeface="Calibri"/>
              </a:rPr>
              <a:t>3) 147units emitted from Surface</a:t>
            </a:r>
          </a:p>
          <a:p>
            <a:pPr marL="457200" lvl="1" indent="0">
              <a:buNone/>
            </a:pPr>
            <a:r>
              <a:rPr lang="en-US" sz="1200" b="0" dirty="0" smtClean="0">
                <a:latin typeface="Calibri"/>
                <a:cs typeface="Calibri"/>
              </a:rPr>
              <a:t>	80% IR emission</a:t>
            </a:r>
          </a:p>
          <a:p>
            <a:pPr marL="457200" lvl="1" indent="0">
              <a:buNone/>
            </a:pPr>
            <a:r>
              <a:rPr lang="en-US" sz="1200" b="0" dirty="0" smtClean="0">
                <a:latin typeface="Calibri"/>
                <a:cs typeface="Calibri"/>
              </a:rPr>
              <a:t>	Remaining</a:t>
            </a:r>
            <a:r>
              <a:rPr lang="en-US" sz="1200" b="0" baseline="0" dirty="0" smtClean="0">
                <a:latin typeface="Calibri"/>
                <a:cs typeface="Calibri"/>
              </a:rPr>
              <a:t> 20%</a:t>
            </a:r>
            <a:r>
              <a:rPr lang="en-US" sz="1200" b="0" dirty="0" smtClean="0">
                <a:latin typeface="Calibri"/>
                <a:cs typeface="Calibri"/>
              </a:rPr>
              <a:t> mostly goes into Evaporation</a:t>
            </a:r>
          </a:p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0834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Surface Emission</a:t>
            </a:r>
          </a:p>
          <a:p>
            <a:r>
              <a:rPr lang="en-US" dirty="0" smtClean="0"/>
              <a:t>Vast majority is </a:t>
            </a:r>
            <a:r>
              <a:rPr lang="en-US" baseline="0" dirty="0" smtClean="0"/>
              <a:t>upwelling IR </a:t>
            </a:r>
            <a:r>
              <a:rPr lang="en-US" b="1" baseline="0" dirty="0" smtClean="0"/>
              <a:t>80%</a:t>
            </a:r>
          </a:p>
          <a:p>
            <a:r>
              <a:rPr lang="en-US" baseline="0" dirty="0" smtClean="0"/>
              <a:t>Remainder mostly goes to evaporation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Surface Absorption</a:t>
            </a:r>
          </a:p>
          <a:p>
            <a:r>
              <a:rPr lang="en-US" b="0" baseline="0" dirty="0" smtClean="0"/>
              <a:t>Majority is </a:t>
            </a:r>
            <a:r>
              <a:rPr lang="en-US" b="0" baseline="0" dirty="0" err="1" smtClean="0"/>
              <a:t>downwelling</a:t>
            </a:r>
            <a:r>
              <a:rPr lang="en-US" b="0" baseline="0" dirty="0" smtClean="0"/>
              <a:t> IR from Air </a:t>
            </a:r>
            <a:r>
              <a:rPr lang="en-US" b="1" baseline="0" dirty="0" smtClean="0"/>
              <a:t>65%</a:t>
            </a:r>
          </a:p>
          <a:p>
            <a:r>
              <a:rPr lang="en-US" b="0" baseline="0" dirty="0" smtClean="0"/>
              <a:t>Remainder is from Solar</a:t>
            </a:r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DAC80-A805-2A44-B189-B5C9E75EB189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9254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3D2FFA5-3073-1043-AD05-80B06FBD3CA6}" type="slidenum">
              <a:rPr lang="en-US" sz="1200">
                <a:solidFill>
                  <a:srgbClr val="000000"/>
                </a:solidFill>
              </a:rPr>
              <a:pPr/>
              <a:t>20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4915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r>
              <a:rPr lang="en-US" b="1" baseline="0" dirty="0" smtClean="0">
                <a:ea typeface="ＭＳ Ｐゴシック" charset="0"/>
                <a:cs typeface="ＭＳ Ｐゴシック" charset="0"/>
              </a:rPr>
              <a:t>Now that we have discussed energy balance at the upper and lower boundaries of the Atmosphere, we are can examine the Atmosphere’s Energy Balance</a:t>
            </a:r>
          </a:p>
          <a:p>
            <a:endParaRPr lang="en-US" b="1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baseline="0" dirty="0" smtClean="0">
                <a:ea typeface="ＭＳ Ｐゴシック" charset="0"/>
                <a:cs typeface="ＭＳ Ｐゴシック" charset="0"/>
              </a:rPr>
              <a:t>Energy Absorbed =  Energy Emitted =&gt; </a:t>
            </a:r>
            <a:r>
              <a:rPr lang="en-US" b="1" baseline="0" dirty="0" err="1" smtClean="0">
                <a:ea typeface="ＭＳ Ｐゴシック" charset="0"/>
                <a:cs typeface="ＭＳ Ｐゴシック" charset="0"/>
              </a:rPr>
              <a:t>Radiative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 Equilibrium</a:t>
            </a:r>
          </a:p>
          <a:p>
            <a:r>
              <a:rPr lang="en-US" b="1" baseline="0" dirty="0" smtClean="0">
                <a:ea typeface="ＭＳ Ｐゴシック" charset="0"/>
                <a:cs typeface="ＭＳ Ｐゴシック" charset="0"/>
              </a:rPr>
              <a:t>                    160 in   =    160 out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 </a:t>
            </a:r>
            <a:endParaRPr lang="en-US" b="1" dirty="0" smtClean="0"/>
          </a:p>
          <a:p>
            <a:r>
              <a:rPr lang="en-US" b="1" dirty="0" smtClean="0"/>
              <a:t>1) The 160 units of absorbed energy</a:t>
            </a:r>
            <a:r>
              <a:rPr lang="en-US" b="1" baseline="0" dirty="0" smtClean="0"/>
              <a:t> come from</a:t>
            </a:r>
            <a:r>
              <a:rPr lang="mr-IN" b="1" baseline="0" dirty="0" smtClean="0"/>
              <a:t>…</a:t>
            </a:r>
            <a:endParaRPr lang="en-US" b="1" dirty="0" smtClean="0"/>
          </a:p>
          <a:p>
            <a:r>
              <a:rPr lang="en-US" b="1" dirty="0" smtClean="0"/>
              <a:t>70%</a:t>
            </a:r>
            <a:r>
              <a:rPr lang="en-US" dirty="0" smtClean="0"/>
              <a:t> IR</a:t>
            </a:r>
            <a:r>
              <a:rPr lang="en-US" baseline="0" dirty="0" smtClean="0"/>
              <a:t> from Surface (111 units)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12%</a:t>
            </a:r>
            <a:r>
              <a:rPr lang="en-US" dirty="0" smtClean="0"/>
              <a:t> SW </a:t>
            </a:r>
            <a:r>
              <a:rPr lang="en-US" baseline="0" dirty="0" smtClean="0"/>
              <a:t>absorbed by clouds, aerosols, water vapor  and ozone (19 units)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18%</a:t>
            </a:r>
            <a:r>
              <a:rPr lang="en-US" dirty="0" smtClean="0"/>
              <a:t> Latent Heat Release, Convection</a:t>
            </a:r>
            <a:r>
              <a:rPr lang="en-US" baseline="0" dirty="0" smtClean="0"/>
              <a:t> and Conduction</a:t>
            </a:r>
            <a:r>
              <a:rPr lang="en-US" dirty="0" smtClean="0"/>
              <a:t> (30 units)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2) The 160 units of emitted IR</a:t>
            </a:r>
            <a:r>
              <a:rPr lang="en-US" b="1" baseline="0" dirty="0" smtClean="0"/>
              <a:t> r</a:t>
            </a:r>
            <a:r>
              <a:rPr lang="en-US" b="1" dirty="0" smtClean="0"/>
              <a:t>adiation</a:t>
            </a:r>
            <a:r>
              <a:rPr lang="en-US" b="1" baseline="0" dirty="0" smtClean="0"/>
              <a:t> is partitioned between</a:t>
            </a:r>
            <a:r>
              <a:rPr lang="mr-IN" b="1" baseline="0" dirty="0" smtClean="0"/>
              <a:t>…</a:t>
            </a:r>
            <a:endParaRPr lang="en-US" b="1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60%</a:t>
            </a:r>
            <a:r>
              <a:rPr lang="en-US" dirty="0" smtClean="0"/>
              <a:t> is</a:t>
            </a:r>
            <a:r>
              <a:rPr lang="en-US" baseline="0" dirty="0" smtClean="0"/>
              <a:t> directed to the Surface where it is absorbed (96 units)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40%</a:t>
            </a:r>
            <a:r>
              <a:rPr lang="en-US" dirty="0" smtClean="0"/>
              <a:t> is emitted to Space (64 units)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1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3) Net IR</a:t>
            </a:r>
            <a:r>
              <a:rPr lang="en-US" b="1" baseline="0" dirty="0" smtClean="0"/>
              <a:t> radiation absorbed by Atmosphere must equal 64 units emitted to Space for </a:t>
            </a:r>
            <a:r>
              <a:rPr lang="en-US" b="1" baseline="0" dirty="0" err="1" smtClean="0"/>
              <a:t>Radiative</a:t>
            </a:r>
            <a:r>
              <a:rPr lang="en-US" b="1" baseline="0" dirty="0" smtClean="0"/>
              <a:t> Equilibrium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+19 directly from Sun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+30 from Latent Heating, Convection and Conduction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+15 net IR absorbed from Surface, which comes from 111 units absorbed </a:t>
            </a:r>
            <a:r>
              <a:rPr lang="mr-IN" baseline="0" dirty="0" smtClean="0"/>
              <a:t>–</a:t>
            </a:r>
            <a:r>
              <a:rPr lang="en-US" baseline="0" dirty="0" smtClean="0"/>
              <a:t> 96 units emitted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baseline="0" dirty="0" smtClean="0"/>
              <a:t>The net IR denotes the Greenhouse Effect</a:t>
            </a:r>
            <a:endParaRPr lang="en-US" b="1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 smtClean="0"/>
          </a:p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1405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Atmospheric Absorption of the 160 units of radiation</a:t>
            </a:r>
            <a:r>
              <a:rPr lang="en-US" b="1" baseline="0" dirty="0" smtClean="0"/>
              <a:t> is partitioned between</a:t>
            </a:r>
            <a:r>
              <a:rPr lang="mr-IN" b="1" baseline="0" dirty="0" smtClean="0"/>
              <a:t>…</a:t>
            </a:r>
            <a:endParaRPr lang="en-US" b="1" dirty="0" smtClean="0"/>
          </a:p>
          <a:p>
            <a:r>
              <a:rPr lang="en-US" b="1" dirty="0" smtClean="0"/>
              <a:t>70%</a:t>
            </a:r>
            <a:r>
              <a:rPr lang="en-US" dirty="0" smtClean="0"/>
              <a:t> IR</a:t>
            </a:r>
            <a:r>
              <a:rPr lang="en-US" baseline="0" dirty="0" smtClean="0"/>
              <a:t> from Surface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12%</a:t>
            </a:r>
            <a:r>
              <a:rPr lang="en-US" dirty="0" smtClean="0"/>
              <a:t> Solar</a:t>
            </a:r>
            <a:r>
              <a:rPr lang="en-US" baseline="0" dirty="0" smtClean="0"/>
              <a:t> by clouds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18%</a:t>
            </a:r>
            <a:r>
              <a:rPr lang="en-US" dirty="0" smtClean="0"/>
              <a:t> Convection</a:t>
            </a:r>
            <a:r>
              <a:rPr lang="en-US" baseline="0" dirty="0" smtClean="0"/>
              <a:t> and associated </a:t>
            </a:r>
            <a:r>
              <a:rPr lang="en-US" dirty="0" smtClean="0"/>
              <a:t>Latent Heat Release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Atmospheric Emission</a:t>
            </a:r>
            <a:r>
              <a:rPr lang="en-US" b="1" baseline="0" dirty="0" smtClean="0"/>
              <a:t> </a:t>
            </a:r>
            <a:r>
              <a:rPr lang="en-US" b="1" dirty="0" smtClean="0"/>
              <a:t>of the 160 units of IR</a:t>
            </a:r>
            <a:r>
              <a:rPr lang="en-US" b="1" baseline="0" dirty="0" smtClean="0"/>
              <a:t> r</a:t>
            </a:r>
            <a:r>
              <a:rPr lang="en-US" b="1" dirty="0" smtClean="0"/>
              <a:t>adiation</a:t>
            </a:r>
            <a:r>
              <a:rPr lang="en-US" b="1" baseline="0" dirty="0" smtClean="0"/>
              <a:t> is partitioned between</a:t>
            </a:r>
            <a:r>
              <a:rPr lang="mr-IN" b="1" baseline="0" dirty="0" smtClean="0"/>
              <a:t>…</a:t>
            </a:r>
            <a:endParaRPr lang="en-US" b="1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60%</a:t>
            </a:r>
            <a:r>
              <a:rPr lang="en-US" dirty="0" smtClean="0"/>
              <a:t> goes</a:t>
            </a:r>
            <a:r>
              <a:rPr lang="en-US" baseline="0" dirty="0" smtClean="0"/>
              <a:t> to Surface where it is re-absorbed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40%</a:t>
            </a:r>
            <a:r>
              <a:rPr lang="en-US" dirty="0" smtClean="0"/>
              <a:t> goes</a:t>
            </a:r>
            <a:r>
              <a:rPr lang="en-US" baseline="0" dirty="0" smtClean="0"/>
              <a:t> to Surface</a:t>
            </a:r>
            <a:endParaRPr lang="en-US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DAC80-A805-2A44-B189-B5C9E75EB189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69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Atmospheric Absorption of the 160 units of radiation</a:t>
            </a:r>
            <a:r>
              <a:rPr lang="en-US" b="1" baseline="0" dirty="0" smtClean="0"/>
              <a:t> is partitioned between</a:t>
            </a:r>
            <a:r>
              <a:rPr lang="mr-IN" b="1" baseline="0" dirty="0" smtClean="0"/>
              <a:t>…</a:t>
            </a:r>
            <a:endParaRPr lang="en-US" b="1" dirty="0" smtClean="0"/>
          </a:p>
          <a:p>
            <a:r>
              <a:rPr lang="en-US" b="1" dirty="0" smtClean="0"/>
              <a:t>70%</a:t>
            </a:r>
            <a:r>
              <a:rPr lang="en-US" dirty="0" smtClean="0"/>
              <a:t> IR</a:t>
            </a:r>
            <a:r>
              <a:rPr lang="en-US" baseline="0" dirty="0" smtClean="0"/>
              <a:t> from Surface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12%</a:t>
            </a:r>
            <a:r>
              <a:rPr lang="en-US" dirty="0" smtClean="0"/>
              <a:t> Solar</a:t>
            </a:r>
            <a:r>
              <a:rPr lang="en-US" baseline="0" dirty="0" smtClean="0"/>
              <a:t> by clouds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18%</a:t>
            </a:r>
            <a:r>
              <a:rPr lang="en-US" dirty="0" smtClean="0"/>
              <a:t> Convection</a:t>
            </a:r>
            <a:r>
              <a:rPr lang="en-US" baseline="0" dirty="0" smtClean="0"/>
              <a:t> and associated </a:t>
            </a:r>
            <a:r>
              <a:rPr lang="en-US" dirty="0" smtClean="0"/>
              <a:t>Latent Heat Release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Atmospheric Emission</a:t>
            </a:r>
            <a:r>
              <a:rPr lang="en-US" b="1" baseline="0" dirty="0" smtClean="0"/>
              <a:t> </a:t>
            </a:r>
            <a:r>
              <a:rPr lang="en-US" b="1" dirty="0" smtClean="0"/>
              <a:t>of the 160 units of IR</a:t>
            </a:r>
            <a:r>
              <a:rPr lang="en-US" b="1" baseline="0" dirty="0" smtClean="0"/>
              <a:t> r</a:t>
            </a:r>
            <a:r>
              <a:rPr lang="en-US" b="1" dirty="0" smtClean="0"/>
              <a:t>adiation</a:t>
            </a:r>
            <a:r>
              <a:rPr lang="en-US" b="1" baseline="0" dirty="0" smtClean="0"/>
              <a:t> is partitioned between</a:t>
            </a:r>
            <a:r>
              <a:rPr lang="mr-IN" b="1" baseline="0" dirty="0" smtClean="0"/>
              <a:t>…</a:t>
            </a:r>
            <a:endParaRPr lang="en-US" b="1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60%</a:t>
            </a:r>
            <a:r>
              <a:rPr lang="en-US" dirty="0" smtClean="0"/>
              <a:t> goes</a:t>
            </a:r>
            <a:r>
              <a:rPr lang="en-US" baseline="0" dirty="0" smtClean="0"/>
              <a:t> to Surface where it is re-absorbed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40%</a:t>
            </a:r>
            <a:r>
              <a:rPr lang="en-US" dirty="0" smtClean="0"/>
              <a:t> goes</a:t>
            </a:r>
            <a:r>
              <a:rPr lang="en-US" baseline="0" dirty="0" smtClean="0"/>
              <a:t> to Surface</a:t>
            </a:r>
            <a:endParaRPr lang="en-US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DAC80-A805-2A44-B189-B5C9E75EB189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69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3D2FFA5-3073-1043-AD05-80B06FBD3CA6}" type="slidenum">
              <a:rPr lang="en-US" sz="1200">
                <a:solidFill>
                  <a:srgbClr val="000000"/>
                </a:solidFill>
              </a:rPr>
              <a:pPr/>
              <a:t>23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4915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Specific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values are not important. Values vary by 1%-2% between studies.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Strive to understand the BIG picture</a:t>
            </a:r>
            <a:r>
              <a:rPr lang="mr-IN" baseline="0" dirty="0" smtClean="0">
                <a:ea typeface="ＭＳ Ｐゴシック" charset="0"/>
                <a:cs typeface="ＭＳ Ｐゴシック" charset="0"/>
              </a:rPr>
              <a:t>…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Forest from the Trees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 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5330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Instead</a:t>
            </a:r>
            <a:r>
              <a:rPr lang="en-US" baseline="0" dirty="0" smtClean="0"/>
              <a:t> of averaging over the entire globe, if we only average in an East-West direction or along latitude bands</a:t>
            </a:r>
            <a:r>
              <a:rPr lang="mr-IN" baseline="0" dirty="0" smtClean="0"/>
              <a:t>…</a:t>
            </a:r>
            <a:r>
              <a:rPr lang="en-US" baseline="0" dirty="0" smtClean="0"/>
              <a:t> </a:t>
            </a:r>
          </a:p>
          <a:p>
            <a:r>
              <a:rPr lang="en-US" dirty="0" smtClean="0"/>
              <a:t>What emerges </a:t>
            </a:r>
            <a:r>
              <a:rPr lang="en-US" baseline="0" dirty="0" smtClean="0"/>
              <a:t>is the North-South Distribution of Net Radiation at the T.O.A.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Surplus of absorbed energy in tropics =&gt; warming</a:t>
            </a:r>
          </a:p>
          <a:p>
            <a:r>
              <a:rPr lang="en-US" baseline="0" dirty="0" smtClean="0"/>
              <a:t>Deficit of absorbed energy at the poles =&gt; cooling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observed, however, that temperatures remain essentially constant from year-to-year.</a:t>
            </a:r>
          </a:p>
          <a:p>
            <a:endParaRPr lang="en-US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There must be </a:t>
            </a:r>
            <a:r>
              <a:rPr lang="en-US" b="1" baseline="0" dirty="0" smtClean="0"/>
              <a:t>Heat Transfer from the tropics to the poles to keep temperatures constant</a:t>
            </a:r>
            <a:r>
              <a:rPr lang="en-US" baseline="0" dirty="0" smtClean="0"/>
              <a:t>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 energy transport is done mostly by the atmosphere, but there is significant contributions from ocean currents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DAC80-A805-2A44-B189-B5C9E75EB189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747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Consider</a:t>
            </a:r>
            <a:r>
              <a:rPr lang="en-US" baseline="0" dirty="0" smtClean="0"/>
              <a:t> the Global Distribution of Net Radiation at the T.O.P.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Surplus of inbound radiation in tropics (absorbed SW &gt; emitted IR)</a:t>
            </a:r>
          </a:p>
          <a:p>
            <a:r>
              <a:rPr lang="en-US" baseline="0" dirty="0" smtClean="0"/>
              <a:t>Deficit of outbound radiation at the poles (absorbed SW &lt; emitted IR)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What prevents tropics from warming?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What prevents poles from cooling?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Tropics-to-Poles heat transport by Atmosphere-Ocean System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DAC80-A805-2A44-B189-B5C9E75EB189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747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2799167-652F-F34F-AC82-77DCCDCBC915}" type="slidenum">
              <a:rPr lang="en-US" sz="1200">
                <a:solidFill>
                  <a:srgbClr val="000000"/>
                </a:solidFill>
              </a:rPr>
              <a:pPr/>
              <a:t>26</a:t>
            </a:fld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r>
              <a:rPr lang="en-US" sz="1200" b="1" dirty="0" err="1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Radiative</a:t>
            </a:r>
            <a:r>
              <a:rPr lang="en-US" sz="1200" b="1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 Equilibrium</a:t>
            </a:r>
          </a:p>
          <a:p>
            <a:pPr marL="0" indent="0">
              <a:buNone/>
            </a:pPr>
            <a:r>
              <a:rPr lang="en-US" sz="1200" b="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     When energy absorbed equals energy emitted</a:t>
            </a:r>
          </a:p>
          <a:p>
            <a:pPr marL="0" indent="0">
              <a:buNone/>
            </a:pPr>
            <a:r>
              <a:rPr lang="en-US" sz="1200" b="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       Temperature is constant</a:t>
            </a:r>
          </a:p>
          <a:p>
            <a:pPr marL="0" indent="0">
              <a:buNone/>
            </a:pPr>
            <a:r>
              <a:rPr lang="en-US" sz="1200" b="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       </a:t>
            </a:r>
            <a:r>
              <a:rPr lang="en-US" sz="1200" b="0" dirty="0" err="1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Radiative</a:t>
            </a:r>
            <a:r>
              <a:rPr lang="en-US" sz="1200" b="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 Equilibrium Temperature</a:t>
            </a:r>
          </a:p>
          <a:p>
            <a:endParaRPr lang="en-US" sz="1200" b="1" dirty="0" smtClean="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  <a:p>
            <a:r>
              <a:rPr lang="en-US" sz="1200" b="1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Energy Balance </a:t>
            </a:r>
          </a:p>
          <a:p>
            <a:pPr>
              <a:buFontTx/>
              <a:buNone/>
            </a:pPr>
            <a:r>
              <a:rPr lang="en-US" sz="1200" b="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Complex system with an intricate balance. Must consider all sources and sinks of heat. Change one component of the system</a:t>
            </a:r>
            <a:r>
              <a:rPr lang="en-US" sz="1200" b="0" baseline="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, the others will change.</a:t>
            </a:r>
            <a:endParaRPr lang="en-US" sz="1200" b="0" dirty="0" smtClean="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  <a:p>
            <a:pPr>
              <a:buNone/>
            </a:pPr>
            <a:r>
              <a:rPr lang="en-US" sz="1200" b="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Greenhouse Effect comes from net absorption</a:t>
            </a:r>
            <a:r>
              <a:rPr lang="en-US" sz="1200" b="0" baseline="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1200" b="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of IR radiation from the Surface. Accounts</a:t>
            </a:r>
            <a:r>
              <a:rPr lang="en-US" sz="1200" b="0" baseline="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 for nearly 25% of the total content of the Atmosphere.</a:t>
            </a:r>
            <a:endParaRPr lang="en-US" sz="1200" b="0" dirty="0" smtClean="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  <a:p>
            <a:pPr>
              <a:buNone/>
            </a:pPr>
            <a:r>
              <a:rPr lang="en-US" sz="1200" b="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Surplus of radiation in tropics; deficit at poles =&gt; Requires</a:t>
            </a:r>
            <a:r>
              <a:rPr lang="en-US" sz="1200" b="0" baseline="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 tropics-to-poles heat transfer to maintain constant temperatures =&gt; </a:t>
            </a:r>
            <a:r>
              <a:rPr lang="en-US" sz="1200" b="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Driving force</a:t>
            </a:r>
            <a:r>
              <a:rPr lang="en-US" sz="1200" b="0" baseline="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 for wind and ocean currents</a:t>
            </a:r>
            <a:endParaRPr lang="en-US" sz="1200" b="0" dirty="0" smtClean="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  <a:p>
            <a:endParaRPr lang="en-US" sz="1200" b="0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80470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91429" tIns="45715" rIns="91429" bIns="45715"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468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1F8DBF-E049-5844-B548-D2F34115DB0B}" type="datetime1">
              <a:rPr lang="en-US" smtClean="0"/>
              <a:t>8/17/17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04D48C-ADB8-6D4F-AD86-25C97EFAB50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791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0FEB65-682F-6F49-8ECC-DE1CE42843ED}" type="datetime1">
              <a:rPr lang="en-US" smtClean="0"/>
              <a:t>8/17/17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/>
              <a:t>ATMO 171A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1D56C8-5C02-5F44-B48A-6176402810A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20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A8851AA-A967-4B42-A4FE-E5F0E184D40A}" type="datetime1">
              <a:rPr lang="en-US" smtClean="0"/>
              <a:t>8/17/17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AF5453-9290-414E-8363-B36A85809B5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25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2F9899-ADA6-7D4F-918D-03A3199F6B90}" type="datetime1">
              <a:rPr lang="en-US" smtClean="0"/>
              <a:t>8/17/17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270F87-08C3-5348-A25D-93EB1A23D10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643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8AE4D7A-2AB4-644B-B5E8-3AE145281FC3}" type="datetime1">
              <a:rPr lang="en-US" smtClean="0"/>
              <a:t>8/17/17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876B0C-840F-AB45-B8D9-068D3DE4749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620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0566AB-D0EB-5D47-80CA-1E7684F16393}" type="datetime1">
              <a:rPr lang="en-US" smtClean="0"/>
              <a:t>8/17/17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E0298D-56E2-1044-84CF-AD511F55816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380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ADE8F0-3DF6-304F-A905-1D90CCBC253F}" type="datetime1">
              <a:rPr lang="en-US" smtClean="0"/>
              <a:t>8/17/17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C9B81A-C125-5447-B5C7-BE3DAD92B7D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306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F1DEDC-46DD-4B4D-9FF8-45F19597F9AE}" type="datetime1">
              <a:rPr lang="en-US" smtClean="0"/>
              <a:t>8/17/17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BFBD5F-ED16-B94D-BDA1-0556C405DAB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155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CB30D30-D094-D744-85A4-3D88465A9FFC}" type="datetime1">
              <a:rPr lang="en-US" smtClean="0"/>
              <a:t>8/17/17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9AFD7D-E474-B742-864F-4997D7C1B74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88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2AD63A-22E8-0644-B8D6-42B5DF6E01B4}" type="datetime1">
              <a:rPr lang="en-US" smtClean="0"/>
              <a:t>8/17/17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D26C06-7934-C248-96CB-BB9541E8D7C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272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4352C9-0417-8A4F-A4E8-CDB16EFB10DA}" type="datetime1">
              <a:rPr lang="en-US" smtClean="0"/>
              <a:t>8/17/17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D47AFC-9894-9D46-BCAE-A426854FEC7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416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E37DE8-418A-DA49-A174-2451DC7D0686}" type="datetime1">
              <a:rPr lang="en-US" smtClean="0"/>
              <a:t>8/17/17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97F8B3-A6D4-4A47-93A2-D5034A81882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273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7AA9802-81AB-3841-BEBB-C817DD2A9DC6}" type="datetime1">
              <a:rPr lang="en-US" smtClean="0"/>
              <a:t>8/17/17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DF2178-9041-9345-B236-01D518C07D4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638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4AF274-E5DD-CE4B-AF65-55D9EDCE5DE9}" type="datetime1">
              <a:rPr lang="en-US" smtClean="0"/>
              <a:t>8/17/17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67A0B3-B282-FA42-B1F8-36090D9B465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6464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22B7EF-8D42-894A-8AEB-EAA65124B975}" type="datetime1">
              <a:rPr lang="en-US" smtClean="0">
                <a:latin typeface="Times New Roman"/>
              </a:rPr>
              <a:pPr/>
              <a:t>8/17/17</a:t>
            </a:fld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7003B3-0466-814B-851B-F91F1A704365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065375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E366D4-01D9-9844-8AFA-F8202FE6385A}" type="datetime1">
              <a:rPr lang="en-US" smtClean="0">
                <a:latin typeface="Times New Roman"/>
              </a:rPr>
              <a:pPr/>
              <a:t>8/17/17</a:t>
            </a:fld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ACCDC1-2DD3-7F4D-BF6B-84595E8A135F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718560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5D0B0F-6004-8349-AE55-4027F1D32450}" type="datetime1">
              <a:rPr lang="en-US" smtClean="0">
                <a:latin typeface="Times New Roman"/>
              </a:rPr>
              <a:pPr/>
              <a:t>8/17/17</a:t>
            </a:fld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B8678E-7D24-B949-A2F9-99FE7B9CCF28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704801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C286E5-4E33-E543-8D4F-37873FF8189F}" type="datetime1">
              <a:rPr lang="en-US" smtClean="0">
                <a:latin typeface="Times New Roman"/>
              </a:rPr>
              <a:pPr/>
              <a:t>8/17/17</a:t>
            </a:fld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79C7CB-8102-2746-8BF2-10646660411D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071712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40EB31-2B5D-3D43-9FD1-735E0E20DF70}" type="datetime1">
              <a:rPr lang="en-US" smtClean="0">
                <a:latin typeface="Times New Roman"/>
              </a:rPr>
              <a:pPr/>
              <a:t>8/17/17</a:t>
            </a:fld>
            <a:endParaRPr lang="en-US">
              <a:latin typeface="Times New Roman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C047BE-3192-3948-B984-99B446421655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64997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C44427-01AF-924B-B51A-56941E05AA99}" type="datetime1">
              <a:rPr lang="en-US" smtClean="0">
                <a:latin typeface="Times New Roman"/>
              </a:rPr>
              <a:pPr/>
              <a:t>8/17/17</a:t>
            </a:fld>
            <a:endParaRPr lang="en-US">
              <a:latin typeface="Times New Roman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A428B2-7991-7B42-9B25-6BEC860D7DEE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715098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D797D9-26D8-DE41-AB4B-FCD3332086C9}" type="datetime1">
              <a:rPr lang="en-US" smtClean="0">
                <a:latin typeface="Times New Roman"/>
              </a:rPr>
              <a:pPr/>
              <a:t>8/17/17</a:t>
            </a:fld>
            <a:endParaRPr lang="en-US">
              <a:latin typeface="Times New Roman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14D2B3-9D70-BA4D-BE3B-C7F220F7474C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269935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ECFA54-9113-D24B-8C7F-640EC0C658FD}" type="datetime1">
              <a:rPr lang="en-US" smtClean="0">
                <a:latin typeface="Times New Roman"/>
              </a:rPr>
              <a:pPr/>
              <a:t>8/17/17</a:t>
            </a:fld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4D9926-66E9-BF4D-BD3E-22646A7F7745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636644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8C94A5-CD84-114A-A620-12C7EEA1177D}" type="datetime1">
              <a:rPr lang="en-US" smtClean="0">
                <a:latin typeface="Times New Roman"/>
              </a:rPr>
              <a:pPr/>
              <a:t>8/17/17</a:t>
            </a:fld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A6E789-BB3D-A84F-AA64-AFE36F2818BE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1263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06A8EA-F60E-C848-A324-F3C8C5BFF9C9}" type="datetime1">
              <a:rPr lang="en-US" smtClean="0">
                <a:latin typeface="Times New Roman"/>
              </a:rPr>
              <a:pPr/>
              <a:t>8/17/17</a:t>
            </a:fld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08070E-C2D7-8C4B-B6F7-15952B6EC5A9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867798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318379-E432-F24F-ACA3-AC826217A168}" type="datetime1">
              <a:rPr lang="en-US" smtClean="0">
                <a:latin typeface="Times New Roman"/>
              </a:rPr>
              <a:pPr/>
              <a:t>8/17/17</a:t>
            </a:fld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298D0F-9CE6-1C49-BB25-404BE4FE3081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570109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FD09FB-9D9D-0F4B-8D97-DD395777BA9A}" type="datetime1">
              <a:rPr lang="en-US" smtClean="0">
                <a:latin typeface="Times New Roman"/>
              </a:rPr>
              <a:pPr/>
              <a:t>8/17/17</a:t>
            </a:fld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8E846D-06F2-CF41-90E6-BEF1B069D009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505358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DE9E92-7510-034D-B5A4-C5C5D2D83216}" type="datetime1">
              <a:rPr lang="en-US" smtClean="0">
                <a:latin typeface="Times New Roman"/>
              </a:rPr>
              <a:pPr/>
              <a:t>8/17/17</a:t>
            </a:fld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1D66AC-5B6F-B44A-86F9-27A28E7CF00C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883886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2689EF-C159-4444-AEB9-61C62B8C0ACB}" type="datetime1">
              <a:rPr lang="en-US" smtClean="0">
                <a:latin typeface="Times New Roman"/>
              </a:rPr>
              <a:pPr/>
              <a:t>8/17/17</a:t>
            </a:fld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latin typeface="Times New Roman"/>
              </a:rPr>
              <a:t>ATMO 171A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67A0B3-B282-FA42-B1F8-36090D9B4650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241764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D6B882-DB53-6941-9F55-740A9B6E55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051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1F8DBF-E049-5844-B548-D2F34115DB0B}" type="datetime1">
              <a:rPr lang="en-US" smtClean="0">
                <a:solidFill>
                  <a:srgbClr val="000000"/>
                </a:solidFill>
              </a:rPr>
              <a:pPr/>
              <a:t>8/17/17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ATMO 171A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04D48C-ADB8-6D4F-AD86-25C97EFAB50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7915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0FEB65-682F-6F49-8ECC-DE1CE42843ED}" type="datetime1">
              <a:rPr lang="en-US" smtClean="0">
                <a:solidFill>
                  <a:srgbClr val="000000"/>
                </a:solidFill>
              </a:rPr>
              <a:pPr/>
              <a:t>8/17/17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>
                <a:solidFill>
                  <a:srgbClr val="000000"/>
                </a:solidFill>
              </a:rPr>
              <a:t>ATMO 171A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1D56C8-5C02-5F44-B48A-6176402810A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2047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A8851AA-A967-4B42-A4FE-E5F0E184D40A}" type="datetime1">
              <a:rPr lang="en-US" smtClean="0">
                <a:solidFill>
                  <a:srgbClr val="000000"/>
                </a:solidFill>
              </a:rPr>
              <a:pPr/>
              <a:t>8/17/17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ATMO 171A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AF5453-9290-414E-8363-B36A85809B5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256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2F9899-ADA6-7D4F-918D-03A3199F6B90}" type="datetime1">
              <a:rPr lang="en-US" smtClean="0">
                <a:solidFill>
                  <a:srgbClr val="000000"/>
                </a:solidFill>
              </a:rPr>
              <a:pPr/>
              <a:t>8/17/17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ATMO 171A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270F87-08C3-5348-A25D-93EB1A23D10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6430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8AE4D7A-2AB4-644B-B5E8-3AE145281FC3}" type="datetime1">
              <a:rPr lang="en-US" smtClean="0">
                <a:solidFill>
                  <a:srgbClr val="000000"/>
                </a:solidFill>
              </a:rPr>
              <a:pPr/>
              <a:t>8/17/17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ATMO 171A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876B0C-840F-AB45-B8D9-068D3DE4749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6204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0566AB-D0EB-5D47-80CA-1E7684F16393}" type="datetime1">
              <a:rPr lang="en-US" smtClean="0">
                <a:solidFill>
                  <a:srgbClr val="000000"/>
                </a:solidFill>
              </a:rPr>
              <a:pPr/>
              <a:t>8/17/17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ATMO 171A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E0298D-56E2-1044-84CF-AD511F55816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3802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ADE8F0-3DF6-304F-A905-1D90CCBC253F}" type="datetime1">
              <a:rPr lang="en-US" smtClean="0">
                <a:solidFill>
                  <a:srgbClr val="000000"/>
                </a:solidFill>
              </a:rPr>
              <a:pPr/>
              <a:t>8/17/17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ATMO 171A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C9B81A-C125-5447-B5C7-BE3DAD92B7D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3066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F1DEDC-46DD-4B4D-9FF8-45F19597F9AE}" type="datetime1">
              <a:rPr lang="en-US" smtClean="0">
                <a:solidFill>
                  <a:srgbClr val="000000"/>
                </a:solidFill>
              </a:rPr>
              <a:pPr/>
              <a:t>8/17/17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ATMO 171A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BFBD5F-ED16-B94D-BDA1-0556C405DAB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1557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CB30D30-D094-D744-85A4-3D88465A9FFC}" type="datetime1">
              <a:rPr lang="en-US" smtClean="0">
                <a:solidFill>
                  <a:srgbClr val="000000"/>
                </a:solidFill>
              </a:rPr>
              <a:pPr/>
              <a:t>8/17/17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ATMO 171A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9AFD7D-E474-B742-864F-4997D7C1B74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8865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2AD63A-22E8-0644-B8D6-42B5DF6E01B4}" type="datetime1">
              <a:rPr lang="en-US" smtClean="0">
                <a:solidFill>
                  <a:srgbClr val="000000"/>
                </a:solidFill>
              </a:rPr>
              <a:pPr/>
              <a:t>8/17/17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ATMO 171A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D26C06-7934-C248-96CB-BB9541E8D7C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2723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4352C9-0417-8A4F-A4E8-CDB16EFB10DA}" type="datetime1">
              <a:rPr lang="en-US" smtClean="0">
                <a:solidFill>
                  <a:srgbClr val="000000"/>
                </a:solidFill>
              </a:rPr>
              <a:pPr/>
              <a:t>8/17/17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ATMO 171A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D47AFC-9894-9D46-BCAE-A426854FEC7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41690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E37DE8-418A-DA49-A174-2451DC7D0686}" type="datetime1">
              <a:rPr lang="en-US" smtClean="0">
                <a:solidFill>
                  <a:srgbClr val="000000"/>
                </a:solidFill>
              </a:rPr>
              <a:pPr/>
              <a:t>8/17/17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ATMO 171A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97F8B3-A6D4-4A47-93A2-D5034A81882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2734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7AA9802-81AB-3841-BEBB-C817DD2A9DC6}" type="datetime1">
              <a:rPr lang="en-US" smtClean="0">
                <a:solidFill>
                  <a:srgbClr val="000000"/>
                </a:solidFill>
              </a:rPr>
              <a:pPr/>
              <a:t>8/17/17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ATMO 171A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DF2178-9041-9345-B236-01D518C07D4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63891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4AF274-E5DD-CE4B-AF65-55D9EDCE5DE9}" type="datetime1">
              <a:rPr lang="en-US" smtClean="0">
                <a:solidFill>
                  <a:srgbClr val="000000"/>
                </a:solidFill>
              </a:rPr>
              <a:pPr/>
              <a:t>8/17/17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ATMO 171A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67A0B3-B282-FA42-B1F8-36090D9B465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64645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AD1C9D-938B-AA49-835F-CB38345D0D06}" type="datetime1">
              <a:rPr lang="en-US">
                <a:solidFill>
                  <a:srgbClr val="000000"/>
                </a:solidFill>
              </a:rPr>
              <a:pPr/>
              <a:t>8/17/17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1D66AC-5B6F-B44A-86F9-27A28E7CF00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336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B5044C7E-E461-7C41-A9C5-8B83D1B70BD4}" type="datetime1">
              <a:rPr lang="en-US" smtClean="0"/>
              <a:t>8/17/17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r>
              <a:rPr lang="pt-BR" smtClean="0"/>
              <a:t>ATMO 171A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481F3CA-DB5A-7A42-8E82-A2D6D8E8864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1" r:id="rId2"/>
    <p:sldLayoutId id="2147484135" r:id="rId3"/>
    <p:sldLayoutId id="2147484136" r:id="rId4"/>
    <p:sldLayoutId id="2147484137" r:id="rId5"/>
    <p:sldLayoutId id="2147484138" r:id="rId6"/>
    <p:sldLayoutId id="2147484139" r:id="rId7"/>
    <p:sldLayoutId id="2147484140" r:id="rId8"/>
    <p:sldLayoutId id="2147484141" r:id="rId9"/>
    <p:sldLayoutId id="2147484142" r:id="rId10"/>
    <p:sldLayoutId id="2147484143" r:id="rId11"/>
    <p:sldLayoutId id="2147484144" r:id="rId12"/>
    <p:sldLayoutId id="2147484145" r:id="rId13"/>
    <p:sldLayoutId id="2147484146" r:id="rId14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6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 algn="l"/>
            <a:fld id="{CE2E7BDF-66A1-4642-B5C2-AACB709AC1A4}" type="datetime1">
              <a:rPr lang="en-US" smtClean="0"/>
              <a:pPr algn="l"/>
              <a:t>8/17/17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ATMO 171A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E43F2F9D-6CFC-A448-A264-4DE24AE8B2E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3" r:id="rId1"/>
    <p:sldLayoutId id="2147484164" r:id="rId2"/>
    <p:sldLayoutId id="2147484165" r:id="rId3"/>
    <p:sldLayoutId id="2147484166" r:id="rId4"/>
    <p:sldLayoutId id="2147484167" r:id="rId5"/>
    <p:sldLayoutId id="2147484168" r:id="rId6"/>
    <p:sldLayoutId id="2147484169" r:id="rId7"/>
    <p:sldLayoutId id="2147484170" r:id="rId8"/>
    <p:sldLayoutId id="2147484171" r:id="rId9"/>
    <p:sldLayoutId id="2147484172" r:id="rId10"/>
    <p:sldLayoutId id="2147484173" r:id="rId11"/>
    <p:sldLayoutId id="2147484174" r:id="rId12"/>
    <p:sldLayoutId id="2147484175" r:id="rId13"/>
    <p:sldLayoutId id="2147484176" r:id="rId14"/>
    <p:sldLayoutId id="2147484177" r:id="rId1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00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00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B5044C7E-E461-7C41-A9C5-8B83D1B70BD4}" type="datetime1">
              <a:rPr lang="en-US" smtClean="0">
                <a:solidFill>
                  <a:srgbClr val="000000"/>
                </a:solidFill>
              </a:rPr>
              <a:pPr/>
              <a:t>8/17/17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r>
              <a:rPr lang="pt-BR" smtClean="0">
                <a:solidFill>
                  <a:srgbClr val="000000"/>
                </a:solidFill>
              </a:rPr>
              <a:t>ATMO 171A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481F3CA-DB5A-7A42-8E82-A2D6D8E8864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9" r:id="rId1"/>
    <p:sldLayoutId id="2147484180" r:id="rId2"/>
    <p:sldLayoutId id="2147484181" r:id="rId3"/>
    <p:sldLayoutId id="2147484182" r:id="rId4"/>
    <p:sldLayoutId id="2147484183" r:id="rId5"/>
    <p:sldLayoutId id="2147484184" r:id="rId6"/>
    <p:sldLayoutId id="2147484185" r:id="rId7"/>
    <p:sldLayoutId id="2147484186" r:id="rId8"/>
    <p:sldLayoutId id="2147484187" r:id="rId9"/>
    <p:sldLayoutId id="2147484188" r:id="rId10"/>
    <p:sldLayoutId id="2147484189" r:id="rId11"/>
    <p:sldLayoutId id="2147484190" r:id="rId12"/>
    <p:sldLayoutId id="2147484191" r:id="rId13"/>
    <p:sldLayoutId id="2147484192" r:id="rId14"/>
    <p:sldLayoutId id="2147484193" r:id="rId15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6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arthobservatory.nasa.gov/Features/EnergyBalance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3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hyperlink" Target="http://www.sumanasinc.com/webcontent/animations/content/greenhouse.html" TargetMode="External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-education.psu.edu/earth104/node/1379" TargetMode="External"/><Relationship Id="rId3" Type="http://schemas.openxmlformats.org/officeDocument/2006/relationships/slideLayout" Target="../slideLayouts/slideLayout31.xml"/><Relationship Id="rId7" Type="http://schemas.openxmlformats.org/officeDocument/2006/relationships/image" Target="../media/image8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1.xml"/><Relationship Id="rId7" Type="http://schemas.openxmlformats.org/officeDocument/2006/relationships/hyperlink" Target="https://earthobservatory.nasa.gov/Features/EnergyBalance/" TargetMode="Externa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1.xml"/><Relationship Id="rId7" Type="http://schemas.openxmlformats.org/officeDocument/2006/relationships/hyperlink" Target="https://earthobservatory.nasa.gov/Features/EnergyBalance/" TargetMode="Externa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wav"/><Relationship Id="rId7" Type="http://schemas.openxmlformats.org/officeDocument/2006/relationships/image" Target="../media/image3.png"/><Relationship Id="rId2" Type="http://schemas.microsoft.com/office/2007/relationships/media" Target="../media/media9.wav"/><Relationship Id="rId1" Type="http://schemas.openxmlformats.org/officeDocument/2006/relationships/tags" Target="../tags/tag1.xml"/><Relationship Id="rId6" Type="http://schemas.openxmlformats.org/officeDocument/2006/relationships/image" Target="../media/image9.jpe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wav"/><Relationship Id="rId7" Type="http://schemas.openxmlformats.org/officeDocument/2006/relationships/image" Target="../media/image3.png"/><Relationship Id="rId2" Type="http://schemas.microsoft.com/office/2007/relationships/media" Target="../media/media11.wav"/><Relationship Id="rId1" Type="http://schemas.openxmlformats.org/officeDocument/2006/relationships/tags" Target="../tags/tag2.xml"/><Relationship Id="rId6" Type="http://schemas.openxmlformats.org/officeDocument/2006/relationships/image" Target="../media/image10.jpeg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wav"/><Relationship Id="rId7" Type="http://schemas.openxmlformats.org/officeDocument/2006/relationships/image" Target="../media/image3.png"/><Relationship Id="rId2" Type="http://schemas.microsoft.com/office/2007/relationships/media" Target="../media/media13.wav"/><Relationship Id="rId1" Type="http://schemas.openxmlformats.org/officeDocument/2006/relationships/tags" Target="../tags/tag3.xml"/><Relationship Id="rId6" Type="http://schemas.openxmlformats.org/officeDocument/2006/relationships/image" Target="../media/image11.png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wav"/><Relationship Id="rId7" Type="http://schemas.openxmlformats.org/officeDocument/2006/relationships/image" Target="../media/image3.png"/><Relationship Id="rId2" Type="http://schemas.microsoft.com/office/2007/relationships/media" Target="../media/media15.wav"/><Relationship Id="rId1" Type="http://schemas.openxmlformats.org/officeDocument/2006/relationships/tags" Target="../tags/tag4.xml"/><Relationship Id="rId6" Type="http://schemas.openxmlformats.org/officeDocument/2006/relationships/image" Target="../media/image11.png"/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7.wav"/><Relationship Id="rId7" Type="http://schemas.openxmlformats.org/officeDocument/2006/relationships/image" Target="../media/image3.png"/><Relationship Id="rId2" Type="http://schemas.microsoft.com/office/2007/relationships/media" Target="../media/media17.wav"/><Relationship Id="rId1" Type="http://schemas.openxmlformats.org/officeDocument/2006/relationships/tags" Target="../tags/tag5.xml"/><Relationship Id="rId6" Type="http://schemas.openxmlformats.org/officeDocument/2006/relationships/image" Target="../media/image11.png"/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audio" Target="../media/media18.wav"/><Relationship Id="rId1" Type="http://schemas.microsoft.com/office/2007/relationships/media" Target="../media/media18.wav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audio" Target="../media/media19.wav"/><Relationship Id="rId1" Type="http://schemas.microsoft.com/office/2007/relationships/media" Target="../media/media19.wav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audio" Target="../media/media20.wav"/><Relationship Id="rId1" Type="http://schemas.microsoft.com/office/2007/relationships/media" Target="../media/media20.wav"/><Relationship Id="rId6" Type="http://schemas.openxmlformats.org/officeDocument/2006/relationships/image" Target="../media/image3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1.xml"/><Relationship Id="rId5" Type="http://schemas.openxmlformats.org/officeDocument/2006/relationships/hyperlink" Target="https://earthobservatory.nasa.gov/Features/EnergyBalance/page3.php" TargetMode="External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media21.wav"/><Relationship Id="rId2" Type="http://schemas.microsoft.com/office/2007/relationships/media" Target="../media/media21.wav"/><Relationship Id="rId1" Type="http://schemas.openxmlformats.org/officeDocument/2006/relationships/tags" Target="../tags/tag6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2.wav"/><Relationship Id="rId1" Type="http://schemas.microsoft.com/office/2007/relationships/media" Target="../media/media22.wav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438400" y="6248400"/>
            <a:ext cx="403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  <a:hlinkClick r:id="rId3"/>
              </a:rPr>
              <a:t>Figure Credit: NASA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500" y="1143000"/>
            <a:ext cx="7899400" cy="443230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ATMO 170A1</a:t>
            </a:r>
            <a:b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Online</a:t>
            </a:r>
            <a:r>
              <a:rPr lang="en-US" sz="40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40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40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40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40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40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40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40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40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40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>
                <a:solidFill>
                  <a:srgbClr val="FFCC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b="1" dirty="0">
                <a:solidFill>
                  <a:srgbClr val="FFCC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Earth’s Energy Balance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893065" y="2070100"/>
            <a:ext cx="7412735" cy="3120955"/>
            <a:chOff x="914400" y="3886200"/>
            <a:chExt cx="7412735" cy="3120955"/>
          </a:xfrm>
        </p:grpSpPr>
        <p:grpSp>
          <p:nvGrpSpPr>
            <p:cNvPr id="9" name="Group 8"/>
            <p:cNvGrpSpPr>
              <a:grpSpLocks noChangeAspect="1"/>
            </p:cNvGrpSpPr>
            <p:nvPr/>
          </p:nvGrpSpPr>
          <p:grpSpPr>
            <a:xfrm>
              <a:off x="914400" y="3886200"/>
              <a:ext cx="7412735" cy="3120955"/>
              <a:chOff x="228600" y="1882987"/>
              <a:chExt cx="8669867" cy="3650240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228600" y="1882987"/>
                <a:ext cx="8669867" cy="3230880"/>
                <a:chOff x="228600" y="3178387"/>
                <a:chExt cx="8669867" cy="3230880"/>
              </a:xfrm>
            </p:grpSpPr>
            <p:pic>
              <p:nvPicPr>
                <p:cNvPr id="14" name="Picture 13"/>
                <p:cNvPicPr>
                  <a:picLocks noChangeAspect="1"/>
                </p:cNvPicPr>
                <p:nvPr/>
              </p:nvPicPr>
              <p:blipFill rotWithShape="1">
                <a:blip r:embed="rId4"/>
                <a:srcRect t="15283" b="10331"/>
                <a:stretch/>
              </p:blipFill>
              <p:spPr>
                <a:xfrm>
                  <a:off x="228600" y="3178387"/>
                  <a:ext cx="4343400" cy="3230880"/>
                </a:xfrm>
                <a:prstGeom prst="rect">
                  <a:avLst/>
                </a:prstGeom>
              </p:spPr>
            </p:pic>
            <p:pic>
              <p:nvPicPr>
                <p:cNvPr id="15" name="Picture 14"/>
                <p:cNvPicPr>
                  <a:picLocks noChangeAspect="1"/>
                </p:cNvPicPr>
                <p:nvPr/>
              </p:nvPicPr>
              <p:blipFill rotWithShape="1">
                <a:blip r:embed="rId5"/>
                <a:srcRect t="15282" b="10334"/>
                <a:stretch/>
              </p:blipFill>
              <p:spPr>
                <a:xfrm>
                  <a:off x="4555067" y="3178387"/>
                  <a:ext cx="4343400" cy="3230880"/>
                </a:xfrm>
                <a:prstGeom prst="rect">
                  <a:avLst/>
                </a:prstGeom>
              </p:spPr>
            </p:pic>
          </p:grpSp>
          <p:sp>
            <p:nvSpPr>
              <p:cNvPr id="12" name="TextBox 11"/>
              <p:cNvSpPr txBox="1"/>
              <p:nvPr/>
            </p:nvSpPr>
            <p:spPr>
              <a:xfrm>
                <a:off x="829374" y="4700825"/>
                <a:ext cx="3148232" cy="8279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solidFill>
                      <a:srgbClr val="FFFFFF"/>
                    </a:solidFill>
                  </a:rPr>
                  <a:t>Solar radiation absorbed</a:t>
                </a:r>
              </a:p>
              <a:p>
                <a:r>
                  <a:rPr lang="en-US" sz="2000" dirty="0" smtClean="0">
                    <a:solidFill>
                      <a:srgbClr val="FFFFFF"/>
                    </a:solidFill>
                  </a:rPr>
                  <a:t>by Earth</a:t>
                </a:r>
                <a:endParaRPr 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5066186" y="4705290"/>
                <a:ext cx="3297634" cy="8279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solidFill>
                      <a:srgbClr val="FFFFFF"/>
                    </a:solidFill>
                  </a:rPr>
                  <a:t>Infrared radiation emitted</a:t>
                </a:r>
              </a:p>
              <a:p>
                <a:r>
                  <a:rPr lang="en-US" sz="2000" dirty="0">
                    <a:solidFill>
                      <a:srgbClr val="FFFFFF"/>
                    </a:solidFill>
                  </a:rPr>
                  <a:t>f</a:t>
                </a:r>
                <a:r>
                  <a:rPr lang="en-US" sz="2000" dirty="0" smtClean="0">
                    <a:solidFill>
                      <a:srgbClr val="FFFFFF"/>
                    </a:solidFill>
                  </a:rPr>
                  <a:t>rom Earth</a:t>
                </a:r>
                <a:endParaRPr lang="en-US" sz="20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4059935" y="4648200"/>
              <a:ext cx="49124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b="1" dirty="0" smtClean="0">
                  <a:solidFill>
                    <a:srgbClr val="FFFFFF"/>
                  </a:solidFill>
                  <a:latin typeface="Calibri"/>
                  <a:cs typeface="Calibri"/>
                </a:rPr>
                <a:t>=</a:t>
              </a:r>
              <a:endParaRPr lang="en-US" sz="4800" b="1" dirty="0">
                <a:solidFill>
                  <a:srgbClr val="FFFFFF"/>
                </a:solidFill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2544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04800" y="1938784"/>
            <a:ext cx="8539163" cy="4385816"/>
            <a:chOff x="304800" y="778163"/>
            <a:chExt cx="8539163" cy="4385816"/>
          </a:xfrm>
        </p:grpSpPr>
        <p:sp>
          <p:nvSpPr>
            <p:cNvPr id="79874" name="Text Box 4"/>
            <p:cNvSpPr txBox="1">
              <a:spLocks noChangeArrowheads="1"/>
            </p:cNvSpPr>
            <p:nvPr/>
          </p:nvSpPr>
          <p:spPr bwMode="auto">
            <a:xfrm>
              <a:off x="304800" y="778163"/>
              <a:ext cx="8539163" cy="4385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342900" indent="-342900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Aft>
                  <a:spcPts val="1800"/>
                </a:spcAft>
              </a:pPr>
              <a:r>
                <a:rPr lang="en-US" sz="2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FOUR </a:t>
              </a:r>
              <a:r>
                <a:rPr lang="en-US" sz="2800" b="1" dirty="0">
                  <a:solidFill>
                    <a:srgbClr val="000000"/>
                  </a:solidFill>
                  <a:latin typeface="Calibri"/>
                  <a:cs typeface="Calibri"/>
                </a:rPr>
                <a:t>POSSIBLE FATES FOR A </a:t>
              </a:r>
              <a:r>
                <a:rPr lang="en-US" sz="2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PHOTON OF RADIATION WHEN </a:t>
              </a:r>
              <a:r>
                <a:rPr lang="en-US" sz="2800" b="1" dirty="0">
                  <a:solidFill>
                    <a:srgbClr val="000000"/>
                  </a:solidFill>
                  <a:latin typeface="Calibri"/>
                  <a:cs typeface="Calibri"/>
                </a:rPr>
                <a:t>IT ENCOUNTERS MATTER</a:t>
              </a:r>
              <a:endParaRPr lang="en-US" sz="2800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marL="2343150" lvl="4" indent="-514350" algn="l">
                <a:spcAft>
                  <a:spcPts val="1200"/>
                </a:spcAft>
                <a:buFont typeface="+mj-lt"/>
                <a:buAutoNum type="arabicPeriod"/>
              </a:pPr>
              <a:r>
                <a:rPr lang="en-US" sz="2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Absorbed</a:t>
              </a:r>
              <a:endParaRPr lang="en-US" sz="2800" b="1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marL="2343150" lvl="4" indent="-514350" algn="l">
                <a:spcAft>
                  <a:spcPts val="1200"/>
                </a:spcAft>
                <a:buFont typeface="+mj-lt"/>
                <a:buAutoNum type="arabicPeriod"/>
              </a:pPr>
              <a:r>
                <a:rPr lang="en-US" sz="2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Transmitted</a:t>
              </a:r>
              <a:endParaRPr lang="en-US" sz="2800" b="1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marL="2343150" lvl="4" indent="-514350" algn="l">
                <a:spcAft>
                  <a:spcPts val="1200"/>
                </a:spcAft>
                <a:buFont typeface="+mj-lt"/>
                <a:buAutoNum type="arabicPeriod"/>
              </a:pPr>
              <a:r>
                <a:rPr lang="en-US" sz="2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Scattered	    NOT Absorbed</a:t>
              </a:r>
              <a:endParaRPr lang="en-US" sz="2800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marL="2343150" lvl="4" indent="-514350" algn="l">
                <a:spcAft>
                  <a:spcPts val="1200"/>
                </a:spcAft>
                <a:buFont typeface="+mj-lt"/>
                <a:buAutoNum type="arabicPeriod"/>
              </a:pPr>
              <a:r>
                <a:rPr lang="en-US" sz="2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Reflected</a:t>
              </a:r>
              <a:endParaRPr lang="en-US" sz="2800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lvl="2" algn="l"/>
              <a:endParaRPr lang="en-US" sz="2800" b="1" dirty="0" smtClean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lvl="2" algn="l"/>
              <a:r>
                <a:rPr lang="en-US" sz="2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The </a:t>
              </a:r>
              <a:r>
                <a:rPr lang="en-US" sz="2800" b="1" dirty="0">
                  <a:solidFill>
                    <a:srgbClr val="000000"/>
                  </a:solidFill>
                  <a:latin typeface="Calibri"/>
                  <a:cs typeface="Calibri"/>
                </a:rPr>
                <a:t>atmosphere does ALL of </a:t>
              </a:r>
              <a:r>
                <a:rPr lang="en-US" sz="2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these…</a:t>
              </a:r>
            </a:p>
          </p:txBody>
        </p:sp>
        <p:sp>
          <p:nvSpPr>
            <p:cNvPr id="2" name="Right Brace 1"/>
            <p:cNvSpPr/>
            <p:nvPr/>
          </p:nvSpPr>
          <p:spPr bwMode="auto">
            <a:xfrm>
              <a:off x="4533520" y="2519200"/>
              <a:ext cx="609600" cy="1600200"/>
            </a:xfrm>
            <a:prstGeom prst="rightBrace">
              <a:avLst>
                <a:gd name="adj1" fmla="val 5176"/>
                <a:gd name="adj2" fmla="val 50000"/>
              </a:avLst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65" charset="0"/>
              </a:endParaRPr>
            </a:p>
          </p:txBody>
        </p:sp>
      </p:grp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295400"/>
          </a:xfrm>
        </p:spPr>
        <p:txBody>
          <a:bodyPr/>
          <a:lstStyle/>
          <a:p>
            <a:r>
              <a:rPr lang="en-US" sz="4000" b="1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Key Points from Last Time</a:t>
            </a:r>
            <a:endParaRPr lang="en-US" sz="4000" dirty="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89945691"/>
      </p:ext>
    </p:extLst>
  </p:cSld>
  <p:clrMapOvr>
    <a:masterClrMapping/>
  </p:clrMapOvr>
  <p:transition advTm="3360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295400"/>
          </a:xfrm>
        </p:spPr>
        <p:txBody>
          <a:bodyPr/>
          <a:lstStyle/>
          <a:p>
            <a:r>
              <a:rPr lang="en-US" sz="4000" b="1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Key Points from Last Time</a:t>
            </a:r>
            <a:endParaRPr lang="en-US" sz="4000" dirty="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23449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572000"/>
          </a:xfrm>
        </p:spPr>
        <p:txBody>
          <a:bodyPr/>
          <a:lstStyle/>
          <a:p>
            <a:r>
              <a:rPr lang="en-US" sz="2800" b="1" dirty="0" smtClean="0">
                <a:latin typeface="Calibri"/>
                <a:ea typeface="ＭＳ Ｐゴシック" charset="0"/>
                <a:cs typeface="Calibri"/>
              </a:rPr>
              <a:t>Each </a:t>
            </a:r>
            <a:r>
              <a:rPr lang="en-US" sz="2800" b="1" dirty="0">
                <a:latin typeface="Calibri"/>
                <a:ea typeface="ＭＳ Ｐゴシック" charset="0"/>
                <a:cs typeface="Calibri"/>
              </a:rPr>
              <a:t>molecule has an </a:t>
            </a:r>
            <a:r>
              <a:rPr lang="en-US" sz="2800" b="1" u="sng" dirty="0">
                <a:latin typeface="Calibri"/>
                <a:ea typeface="ＭＳ Ｐゴシック" charset="0"/>
                <a:cs typeface="Calibri"/>
              </a:rPr>
              <a:t>unique</a:t>
            </a:r>
            <a:r>
              <a:rPr lang="en-US" sz="2800" b="1" dirty="0">
                <a:latin typeface="Calibri"/>
                <a:ea typeface="ＭＳ Ｐゴシック" charset="0"/>
                <a:cs typeface="Calibri"/>
              </a:rPr>
              <a:t> distribution of permitted, quantum energy states</a:t>
            </a:r>
          </a:p>
          <a:p>
            <a:pPr>
              <a:buFontTx/>
              <a:buNone/>
            </a:pPr>
            <a:r>
              <a:rPr lang="en-US" sz="2800" b="1" dirty="0">
                <a:solidFill>
                  <a:srgbClr val="FF0000"/>
                </a:solidFill>
                <a:latin typeface="Calibri"/>
                <a:ea typeface="ＭＳ Ｐゴシック" charset="0"/>
                <a:cs typeface="Calibri"/>
              </a:rPr>
              <a:t>	</a:t>
            </a:r>
            <a:r>
              <a:rPr lang="en-US" sz="2800" b="1" dirty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Unique spectrum of </a:t>
            </a:r>
            <a:r>
              <a:rPr lang="en-US" sz="2800" b="1" dirty="0" smtClean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absorbed and emitted 	wavelengths of </a:t>
            </a:r>
            <a:r>
              <a:rPr lang="en-US" sz="2800" b="1" dirty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radiation</a:t>
            </a:r>
          </a:p>
          <a:p>
            <a:r>
              <a:rPr lang="en-US" sz="2800" b="1" dirty="0" smtClean="0">
                <a:latin typeface="Calibri"/>
                <a:ea typeface="ＭＳ Ｐゴシック" charset="0"/>
                <a:cs typeface="Calibri"/>
              </a:rPr>
              <a:t>Good absorbers are good emitters of radiation</a:t>
            </a:r>
          </a:p>
          <a:p>
            <a:r>
              <a:rPr lang="en-US" sz="2800" b="1" dirty="0" smtClean="0">
                <a:latin typeface="Calibri"/>
                <a:ea typeface="ＭＳ Ｐゴシック" charset="0"/>
                <a:cs typeface="Calibri"/>
              </a:rPr>
              <a:t>Air </a:t>
            </a:r>
            <a:r>
              <a:rPr lang="en-US" sz="2800" b="1" dirty="0">
                <a:latin typeface="Calibri"/>
                <a:ea typeface="ＭＳ Ｐゴシック" charset="0"/>
                <a:cs typeface="Calibri"/>
              </a:rPr>
              <a:t>is </a:t>
            </a:r>
            <a:r>
              <a:rPr lang="en-US" sz="2800" b="1" dirty="0">
                <a:solidFill>
                  <a:srgbClr val="FF0000"/>
                </a:solidFill>
                <a:latin typeface="Calibri"/>
                <a:ea typeface="ＭＳ Ｐゴシック" charset="0"/>
                <a:cs typeface="Calibri"/>
              </a:rPr>
              <a:t>transparent </a:t>
            </a:r>
            <a:r>
              <a:rPr lang="en-US" sz="2800" b="1" dirty="0">
                <a:latin typeface="Calibri"/>
                <a:ea typeface="ＭＳ Ｐゴシック" charset="0"/>
                <a:cs typeface="Calibri"/>
              </a:rPr>
              <a:t>to </a:t>
            </a:r>
            <a:r>
              <a:rPr lang="en-US" sz="2800" b="1" dirty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incoming </a:t>
            </a:r>
            <a:r>
              <a:rPr lang="en-US" sz="2800" b="1" dirty="0" smtClean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solar              </a:t>
            </a:r>
            <a:r>
              <a:rPr lang="en-US" sz="2800" b="1" dirty="0" smtClean="0">
                <a:latin typeface="Calibri"/>
                <a:ea typeface="ＭＳ Ｐゴシック" charset="0"/>
                <a:cs typeface="Calibri"/>
              </a:rPr>
              <a:t>	 	 	  </a:t>
            </a:r>
            <a:r>
              <a:rPr lang="en-US" sz="2800" b="1" dirty="0" smtClean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opaque </a:t>
            </a:r>
            <a:r>
              <a:rPr lang="en-US" sz="2800" b="1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to</a:t>
            </a:r>
            <a:r>
              <a:rPr lang="en-US" sz="2800" b="1" dirty="0">
                <a:solidFill>
                  <a:schemeClr val="bg2"/>
                </a:solidFill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2800" b="1" dirty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outgoing infrared </a:t>
            </a:r>
          </a:p>
        </p:txBody>
      </p:sp>
      <p:sp>
        <p:nvSpPr>
          <p:cNvPr id="11776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F04BC72-DAA9-5D41-ADF7-03A60CC2BD1E}" type="slidenum">
              <a:rPr lang="en-US" sz="1400">
                <a:latin typeface="Calibri"/>
                <a:cs typeface="Calibri"/>
              </a:rPr>
              <a:pPr/>
              <a:t>3</a:t>
            </a:fld>
            <a:endParaRPr lang="en-US" sz="1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77426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499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B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583267" y="3810000"/>
            <a:ext cx="6060779" cy="91440"/>
            <a:chOff x="1583267" y="3810000"/>
            <a:chExt cx="6060779" cy="91440"/>
          </a:xfrm>
        </p:grpSpPr>
        <p:sp>
          <p:nvSpPr>
            <p:cNvPr id="12" name="Rectangle 11"/>
            <p:cNvSpPr/>
            <p:nvPr/>
          </p:nvSpPr>
          <p:spPr bwMode="auto">
            <a:xfrm>
              <a:off x="1583267" y="3810000"/>
              <a:ext cx="731520" cy="91440"/>
            </a:xfrm>
            <a:prstGeom prst="rect">
              <a:avLst/>
            </a:prstGeom>
            <a:solidFill>
              <a:srgbClr val="8000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65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2328334" y="3810000"/>
              <a:ext cx="2221992" cy="91440"/>
            </a:xfrm>
            <a:prstGeom prst="rect">
              <a:avLst/>
            </a:prstGeom>
            <a:solidFill>
              <a:srgbClr val="DD95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65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4553374" y="3810000"/>
              <a:ext cx="3090672" cy="91440"/>
            </a:xfrm>
            <a:prstGeom prst="rect">
              <a:avLst/>
            </a:prstGeom>
            <a:solidFill>
              <a:srgbClr val="C800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65" charset="0"/>
              </a:endParaRPr>
            </a:p>
          </p:txBody>
        </p:sp>
      </p:grpSp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1124713" y="1295400"/>
            <a:ext cx="6675121" cy="4032504"/>
            <a:chOff x="4331970" y="2286000"/>
            <a:chExt cx="4171950" cy="2520316"/>
          </a:xfrm>
        </p:grpSpPr>
        <p:pic>
          <p:nvPicPr>
            <p:cNvPr id="4" name="Picture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36" t="73711" r="3934" b="4239"/>
            <a:stretch/>
          </p:blipFill>
          <p:spPr bwMode="auto">
            <a:xfrm>
              <a:off x="4331970" y="2286000"/>
              <a:ext cx="4171950" cy="2520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 bwMode="auto">
            <a:xfrm>
              <a:off x="6486524" y="2631723"/>
              <a:ext cx="1922638" cy="1287640"/>
            </a:xfrm>
            <a:prstGeom prst="rect">
              <a:avLst/>
            </a:prstGeom>
            <a:gradFill flip="none" rotWithShape="1">
              <a:gsLst>
                <a:gs pos="0">
                  <a:srgbClr val="DD0005">
                    <a:alpha val="5000"/>
                  </a:srgbClr>
                </a:gs>
                <a:gs pos="100000">
                  <a:srgbClr val="FF0000">
                    <a:alpha val="5000"/>
                  </a:srgbClr>
                </a:gs>
                <a:gs pos="36000">
                  <a:srgbClr val="DD0005">
                    <a:alpha val="40000"/>
                  </a:srgbClr>
                </a:gs>
              </a:gsLst>
              <a:lin ang="0" scaled="1"/>
              <a:tileRect/>
            </a:gra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cs typeface="Calibri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2576163" y="152400"/>
            <a:ext cx="380925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Calibri"/>
                <a:cs typeface="Calibri"/>
              </a:rPr>
              <a:t> </a:t>
            </a:r>
            <a:r>
              <a:rPr lang="en-US" sz="3200" dirty="0" smtClean="0">
                <a:latin typeface="Calibri"/>
                <a:cs typeface="Calibri"/>
              </a:rPr>
              <a:t>Absorption Spectrum</a:t>
            </a:r>
          </a:p>
          <a:p>
            <a:r>
              <a:rPr lang="en-US" sz="3200" dirty="0" smtClean="0">
                <a:latin typeface="Calibri"/>
                <a:cs typeface="Calibri"/>
              </a:rPr>
              <a:t>All Gases</a:t>
            </a:r>
            <a:endParaRPr lang="en-US" sz="3200" dirty="0">
              <a:latin typeface="Calibri"/>
              <a:cs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5303855"/>
            <a:ext cx="8534400" cy="1207008"/>
          </a:xfrm>
          <a:prstGeom prst="rect">
            <a:avLst/>
          </a:prstGeom>
          <a:noFill/>
          <a:ln>
            <a:noFill/>
          </a:ln>
        </p:spPr>
        <p:txBody>
          <a:bodyPr wrap="square" numCol="2" rtlCol="0">
            <a:spAutoFit/>
          </a:bodyPr>
          <a:lstStyle/>
          <a:p>
            <a:pPr algn="l"/>
            <a:r>
              <a:rPr lang="en-US" dirty="0" smtClean="0">
                <a:latin typeface="Calibri"/>
                <a:cs typeface="Calibri"/>
              </a:rPr>
              <a:t>O</a:t>
            </a:r>
            <a:r>
              <a:rPr lang="en-US" baseline="-25000" dirty="0" smtClean="0">
                <a:latin typeface="Calibri"/>
                <a:cs typeface="Calibri"/>
              </a:rPr>
              <a:t>2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sz="1800" dirty="0" smtClean="0">
                <a:latin typeface="Calibri"/>
                <a:cs typeface="Calibri"/>
              </a:rPr>
              <a:t>&amp;</a:t>
            </a:r>
            <a:r>
              <a:rPr lang="en-US" dirty="0" smtClean="0">
                <a:latin typeface="Calibri"/>
                <a:cs typeface="Calibri"/>
              </a:rPr>
              <a:t> O</a:t>
            </a:r>
            <a:r>
              <a:rPr lang="en-US" baseline="-25000" dirty="0" smtClean="0">
                <a:latin typeface="Calibri"/>
                <a:cs typeface="Calibri"/>
              </a:rPr>
              <a:t>3</a:t>
            </a:r>
            <a:r>
              <a:rPr lang="en-US" dirty="0" smtClean="0">
                <a:latin typeface="Calibri"/>
                <a:cs typeface="Calibri"/>
              </a:rPr>
              <a:t> absorb </a:t>
            </a:r>
            <a:r>
              <a:rPr lang="en-US" b="1" dirty="0" smtClean="0">
                <a:ln w="0">
                  <a:solidFill>
                    <a:schemeClr val="tx1"/>
                  </a:solidFill>
                </a:ln>
                <a:solidFill>
                  <a:srgbClr val="660066"/>
                </a:solidFill>
                <a:latin typeface="Calibri"/>
                <a:cs typeface="Calibri"/>
              </a:rPr>
              <a:t>UV Radiation</a:t>
            </a:r>
            <a:endParaRPr lang="en-US" b="1" baseline="-25000" dirty="0" smtClean="0">
              <a:ln w="0">
                <a:solidFill>
                  <a:schemeClr val="tx1"/>
                </a:solidFill>
              </a:ln>
              <a:solidFill>
                <a:srgbClr val="660066"/>
              </a:solidFill>
              <a:latin typeface="Calibri"/>
              <a:cs typeface="Calibri"/>
            </a:endParaRPr>
          </a:p>
          <a:p>
            <a:pPr algn="l"/>
            <a:r>
              <a:rPr lang="en-US" dirty="0" smtClean="0">
                <a:latin typeface="Calibri"/>
                <a:cs typeface="Calibri"/>
              </a:rPr>
              <a:t>Transparent to </a:t>
            </a:r>
            <a:r>
              <a:rPr lang="en-US" b="1" dirty="0" smtClean="0">
                <a:ln w="0">
                  <a:solidFill>
                    <a:schemeClr val="tx1"/>
                  </a:solidFill>
                </a:ln>
                <a:solidFill>
                  <a:srgbClr val="DD9500"/>
                </a:solidFill>
                <a:latin typeface="Calibri"/>
                <a:cs typeface="Calibri"/>
              </a:rPr>
              <a:t>Visible Light</a:t>
            </a:r>
            <a:endParaRPr lang="en-US" dirty="0" smtClean="0">
              <a:latin typeface="Calibri"/>
              <a:cs typeface="Calibri"/>
            </a:endParaRPr>
          </a:p>
          <a:p>
            <a:pPr algn="l"/>
            <a:endParaRPr lang="en-US" dirty="0" smtClean="0">
              <a:latin typeface="Calibri"/>
              <a:cs typeface="Calibri"/>
            </a:endParaRPr>
          </a:p>
          <a:p>
            <a:pPr algn="l"/>
            <a:r>
              <a:rPr lang="en-US" dirty="0" smtClean="0">
                <a:latin typeface="Calibri"/>
                <a:cs typeface="Calibri"/>
              </a:rPr>
              <a:t>Selective of </a:t>
            </a:r>
            <a:r>
              <a:rPr lang="en-US" b="1" dirty="0" smtClean="0">
                <a:ln w="0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/>
                <a:cs typeface="Calibri"/>
              </a:rPr>
              <a:t>Infrared Radiation</a:t>
            </a:r>
          </a:p>
          <a:p>
            <a:pPr algn="l"/>
            <a:r>
              <a:rPr lang="en-US" dirty="0" smtClean="0">
                <a:latin typeface="Calibri"/>
                <a:cs typeface="Calibri"/>
              </a:rPr>
              <a:t>    H</a:t>
            </a:r>
            <a:r>
              <a:rPr lang="en-US" baseline="-25000" dirty="0" smtClean="0">
                <a:latin typeface="Calibri"/>
                <a:cs typeface="Calibri"/>
              </a:rPr>
              <a:t>2</a:t>
            </a:r>
            <a:r>
              <a:rPr lang="en-US" dirty="0" smtClean="0">
                <a:latin typeface="Calibri"/>
                <a:cs typeface="Calibri"/>
              </a:rPr>
              <a:t>O </a:t>
            </a:r>
            <a:r>
              <a:rPr lang="en-US" sz="1800" dirty="0" smtClean="0">
                <a:latin typeface="Calibri"/>
                <a:cs typeface="Calibri"/>
              </a:rPr>
              <a:t>&amp;</a:t>
            </a:r>
            <a:r>
              <a:rPr lang="en-US" dirty="0" smtClean="0">
                <a:latin typeface="Calibri"/>
                <a:cs typeface="Calibri"/>
              </a:rPr>
              <a:t> CO</a:t>
            </a:r>
            <a:r>
              <a:rPr lang="en-US" baseline="-25000" dirty="0" smtClean="0">
                <a:latin typeface="Calibri"/>
                <a:cs typeface="Calibri"/>
              </a:rPr>
              <a:t>2</a:t>
            </a:r>
            <a:r>
              <a:rPr lang="en-US" dirty="0" smtClean="0">
                <a:latin typeface="Calibri"/>
                <a:cs typeface="Calibri"/>
              </a:rPr>
              <a:t> strong absorbers</a:t>
            </a:r>
          </a:p>
          <a:p>
            <a:pPr algn="l"/>
            <a:r>
              <a:rPr lang="en-US" dirty="0" smtClean="0">
                <a:latin typeface="Calibri"/>
                <a:cs typeface="Calibri"/>
              </a:rPr>
              <a:t>    Little absorption near </a:t>
            </a:r>
            <a:r>
              <a:rPr lang="en-US" b="1" dirty="0" smtClean="0">
                <a:solidFill>
                  <a:srgbClr val="FF0000"/>
                </a:solidFill>
                <a:latin typeface="Calibri"/>
                <a:cs typeface="Calibri"/>
              </a:rPr>
              <a:t>10 </a:t>
            </a:r>
            <a:r>
              <a:rPr lang="en-US" b="1" dirty="0" err="1" smtClean="0">
                <a:solidFill>
                  <a:srgbClr val="FF0000"/>
                </a:solidFill>
                <a:latin typeface="Calibri"/>
                <a:cs typeface="Calibri"/>
              </a:rPr>
              <a:t>μm</a:t>
            </a:r>
            <a:endParaRPr lang="en-US" b="1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00800" y="4447401"/>
            <a:ext cx="20954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u="sng" dirty="0" smtClean="0">
                <a:solidFill>
                  <a:srgbClr val="0000FF"/>
                </a:solidFill>
              </a:rPr>
              <a:t>Source: Ahrens and Hanson 8</a:t>
            </a:r>
            <a:r>
              <a:rPr lang="en-US" sz="1200" u="sng" baseline="30000" dirty="0" smtClean="0">
                <a:solidFill>
                  <a:srgbClr val="0000FF"/>
                </a:solidFill>
              </a:rPr>
              <a:t>th</a:t>
            </a:r>
            <a:endParaRPr lang="en-US" sz="1200" u="sng" dirty="0" smtClean="0">
              <a:solidFill>
                <a:srgbClr val="0000FF"/>
              </a:solidFill>
            </a:endParaRPr>
          </a:p>
        </p:txBody>
      </p:sp>
      <p:sp>
        <p:nvSpPr>
          <p:cNvPr id="10" name="Donut 9"/>
          <p:cNvSpPr>
            <a:spLocks noChangeAspect="1"/>
          </p:cNvSpPr>
          <p:nvPr/>
        </p:nvSpPr>
        <p:spPr bwMode="auto">
          <a:xfrm>
            <a:off x="2386118" y="3851910"/>
            <a:ext cx="548640" cy="548640"/>
          </a:xfrm>
          <a:prstGeom prst="donut">
            <a:avLst>
              <a:gd name="adj" fmla="val 9710"/>
            </a:avLst>
          </a:prstGeom>
          <a:solidFill>
            <a:srgbClr val="DD95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65" charset="0"/>
            </a:endParaRPr>
          </a:p>
        </p:txBody>
      </p:sp>
      <p:sp>
        <p:nvSpPr>
          <p:cNvPr id="11" name="Donut 10"/>
          <p:cNvSpPr>
            <a:spLocks noChangeAspect="1"/>
          </p:cNvSpPr>
          <p:nvPr/>
        </p:nvSpPr>
        <p:spPr bwMode="auto">
          <a:xfrm>
            <a:off x="5318760" y="3854027"/>
            <a:ext cx="548640" cy="548640"/>
          </a:xfrm>
          <a:prstGeom prst="donut">
            <a:avLst>
              <a:gd name="adj" fmla="val 9710"/>
            </a:avLst>
          </a:prstGeom>
          <a:solidFill>
            <a:srgbClr val="C8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12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812"/>
    </mc:Choice>
    <mc:Fallback xmlns="">
      <p:transition xmlns:p14="http://schemas.microsoft.com/office/powerpoint/2010/main" spd="slow" advTm="77812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b="4215"/>
          <a:stretch/>
        </p:blipFill>
        <p:spPr>
          <a:xfrm>
            <a:off x="0" y="1219200"/>
            <a:ext cx="9144000" cy="40873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36388" y="304800"/>
            <a:ext cx="673954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0000"/>
                </a:solidFill>
                <a:latin typeface="Calibri"/>
                <a:cs typeface="Calibri"/>
              </a:rPr>
              <a:t>The Greenhouse Effect is a Good Thing</a:t>
            </a:r>
            <a:endParaRPr lang="en-US" sz="32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4491335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n>
                  <a:solidFill>
                    <a:schemeClr val="bg2"/>
                  </a:solidFill>
                </a:ln>
                <a:solidFill>
                  <a:srgbClr val="FF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0°F   (265 K)</a:t>
            </a:r>
            <a:endParaRPr lang="en-US" sz="2800" b="1" dirty="0">
              <a:ln>
                <a:solidFill>
                  <a:schemeClr val="bg2"/>
                </a:solidFill>
              </a:ln>
              <a:solidFill>
                <a:srgbClr val="FF00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57800" y="4491335"/>
            <a:ext cx="34758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n>
                  <a:solidFill>
                    <a:schemeClr val="bg2"/>
                  </a:solidFill>
                </a:ln>
                <a:solidFill>
                  <a:srgbClr val="FF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59°F   (288 K)</a:t>
            </a:r>
            <a:endParaRPr lang="en-US" sz="2800" b="1" dirty="0">
              <a:ln>
                <a:solidFill>
                  <a:schemeClr val="bg2"/>
                </a:solidFill>
              </a:ln>
              <a:solidFill>
                <a:srgbClr val="FF00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762000" y="4953000"/>
            <a:ext cx="76200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 eaLnBrk="1" hangingPunct="1"/>
            <a:endParaRPr lang="en-US" sz="2000" dirty="0">
              <a:solidFill>
                <a:srgbClr val="000000"/>
              </a:solidFill>
              <a:latin typeface="Arial" charset="0"/>
            </a:endParaRPr>
          </a:p>
          <a:p>
            <a:pPr eaLnBrk="1" hangingPunct="1"/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The presence of the gases in our atmosphere that absorb and emit </a:t>
            </a:r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IR radiation </a:t>
            </a:r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helps maintain the </a:t>
            </a:r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Earth’s average surface </a:t>
            </a:r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temperature </a:t>
            </a:r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of 59°</a:t>
            </a:r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F.  </a:t>
            </a:r>
          </a:p>
          <a:p>
            <a:pPr eaLnBrk="1" hangingPunct="1"/>
            <a:r>
              <a:rPr lang="en-US" sz="2000" b="1" dirty="0">
                <a:solidFill>
                  <a:srgbClr val="FF3300"/>
                </a:solidFill>
                <a:latin typeface="Arial" charset="0"/>
                <a:cs typeface="Arial" charset="0"/>
                <a:hlinkClick r:id="rId6"/>
              </a:rPr>
              <a:t>Greenhouse </a:t>
            </a:r>
            <a:r>
              <a:rPr lang="en-US" sz="2000" b="1" dirty="0" smtClean="0">
                <a:solidFill>
                  <a:srgbClr val="FF3300"/>
                </a:solidFill>
                <a:latin typeface="Arial" charset="0"/>
                <a:cs typeface="Arial" charset="0"/>
                <a:hlinkClick r:id="rId6"/>
              </a:rPr>
              <a:t>Explanation</a:t>
            </a:r>
            <a:endParaRPr lang="en-US" sz="2000" b="1" dirty="0">
              <a:solidFill>
                <a:srgbClr val="FF3300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766700" y="5029200"/>
            <a:ext cx="13773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00"/>
                </a:solidFill>
              </a:rPr>
              <a:t>Ahrens &amp; Hanson</a:t>
            </a:r>
            <a:endParaRPr lang="en-US" sz="1200" b="1" dirty="0">
              <a:solidFill>
                <a:srgbClr val="000000"/>
              </a:solidFill>
            </a:endParaRPr>
          </a:p>
        </p:txBody>
      </p:sp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70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711"/>
    </mc:Choice>
    <mc:Fallback xmlns="">
      <p:transition xmlns:p14="http://schemas.microsoft.com/office/powerpoint/2010/main" spd="slow" advTm="747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8001000" cy="4114800"/>
          </a:xfrm>
        </p:spPr>
        <p:txBody>
          <a:bodyPr/>
          <a:lstStyle/>
          <a:p>
            <a:r>
              <a:rPr lang="en-US" dirty="0" smtClean="0"/>
              <a:t>Quantum properties of matter accounts 	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for the selective absorption of radiation</a:t>
            </a:r>
          </a:p>
          <a:p>
            <a:r>
              <a:rPr lang="en-US" dirty="0" smtClean="0"/>
              <a:t>The Earth’s atmosphere is... </a:t>
            </a:r>
          </a:p>
          <a:p>
            <a:pPr lvl="1"/>
            <a:r>
              <a:rPr lang="en-US" sz="3200" dirty="0" smtClean="0"/>
              <a:t>Transparent to incoming visible radiation</a:t>
            </a:r>
          </a:p>
          <a:p>
            <a:pPr lvl="1"/>
            <a:r>
              <a:rPr lang="en-US" sz="3200" dirty="0" smtClean="0"/>
              <a:t>Selectively absorbent of IR radiation</a:t>
            </a:r>
          </a:p>
          <a:p>
            <a:pPr lvl="1"/>
            <a:r>
              <a:rPr lang="en-US" sz="3200" dirty="0" smtClean="0"/>
              <a:t>Opaque to incoming UV radiation</a:t>
            </a:r>
            <a:endParaRPr lang="en-US" sz="3200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126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58"/>
    </mc:Choice>
    <mc:Fallback xmlns="">
      <p:transition xmlns:p14="http://schemas.microsoft.com/office/powerpoint/2010/main" spd="slow" advTm="330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829733"/>
            <a:ext cx="7772400" cy="5317067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b="1" dirty="0" smtClean="0">
                <a:latin typeface="Calibri"/>
                <a:cs typeface="Calibri"/>
              </a:rPr>
              <a:t>Learning Goals for this Overview</a:t>
            </a:r>
          </a:p>
          <a:p>
            <a:endParaRPr lang="en-US" sz="2800" b="1" dirty="0" smtClean="0">
              <a:latin typeface="Calibri"/>
              <a:cs typeface="Calibri"/>
            </a:endParaRPr>
          </a:p>
          <a:p>
            <a:r>
              <a:rPr lang="en-US" sz="2800" b="1" dirty="0" err="1" smtClean="0">
                <a:latin typeface="Calibri"/>
                <a:cs typeface="Calibri"/>
              </a:rPr>
              <a:t>Radiative</a:t>
            </a:r>
            <a:r>
              <a:rPr lang="en-US" sz="2800" b="1" dirty="0" smtClean="0">
                <a:latin typeface="Calibri"/>
                <a:cs typeface="Calibri"/>
              </a:rPr>
              <a:t> Equilibrium</a:t>
            </a:r>
          </a:p>
          <a:p>
            <a:pPr>
              <a:spcBef>
                <a:spcPts val="600"/>
              </a:spcBef>
            </a:pPr>
            <a:r>
              <a:rPr lang="en-US" sz="2800" b="1" dirty="0" smtClean="0">
                <a:latin typeface="Calibri"/>
                <a:cs typeface="Calibri"/>
              </a:rPr>
              <a:t>Earth’s Energy Balance</a:t>
            </a:r>
          </a:p>
          <a:p>
            <a:pPr marL="857250" lvl="2" indent="0">
              <a:spcBef>
                <a:spcPts val="600"/>
              </a:spcBef>
              <a:buNone/>
            </a:pPr>
            <a:r>
              <a:rPr lang="en-US" sz="2800" b="1" dirty="0" smtClean="0">
                <a:latin typeface="Calibri"/>
                <a:cs typeface="Calibri"/>
              </a:rPr>
              <a:t>Incoming Solar Radiation</a:t>
            </a:r>
          </a:p>
          <a:p>
            <a:pPr marL="857250" lvl="2" indent="0">
              <a:spcBef>
                <a:spcPts val="600"/>
              </a:spcBef>
              <a:buNone/>
            </a:pPr>
            <a:r>
              <a:rPr lang="en-US" sz="2800" b="1" dirty="0" smtClean="0">
                <a:latin typeface="Calibri"/>
                <a:cs typeface="Calibri"/>
              </a:rPr>
              <a:t>Outgoing IR Radiation from Surface</a:t>
            </a:r>
          </a:p>
          <a:p>
            <a:pPr marL="857250" lvl="2" indent="0">
              <a:spcBef>
                <a:spcPts val="600"/>
              </a:spcBef>
              <a:buNone/>
            </a:pPr>
            <a:r>
              <a:rPr lang="en-US" sz="2800" b="1" dirty="0" smtClean="0">
                <a:latin typeface="Calibri"/>
                <a:cs typeface="Calibri"/>
              </a:rPr>
              <a:t>Space-Atmosphere-Surface Balance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478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152"/>
    </mc:Choice>
    <mc:Fallback xmlns="">
      <p:transition xmlns:p14="http://schemas.microsoft.com/office/powerpoint/2010/main" spd="slow" advTm="261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2800" b="1" dirty="0" err="1" smtClean="0">
                <a:latin typeface="Capitals"/>
                <a:ea typeface="ＭＳ Ｐゴシック" charset="0"/>
                <a:cs typeface="Capitals"/>
              </a:rPr>
              <a:t>Radiative</a:t>
            </a:r>
            <a:r>
              <a:rPr lang="en-US" sz="2800" b="1" dirty="0" smtClean="0">
                <a:latin typeface="Capitals"/>
                <a:ea typeface="ＭＳ Ｐゴシック" charset="0"/>
                <a:cs typeface="Capitals"/>
              </a:rPr>
              <a:t> Equilibrium</a:t>
            </a:r>
            <a:endParaRPr lang="en-US" sz="2800" b="1" dirty="0">
              <a:latin typeface="Capitals"/>
              <a:ea typeface="ＭＳ Ｐゴシック" charset="0"/>
              <a:cs typeface="Capitals"/>
            </a:endParaRPr>
          </a:p>
        </p:txBody>
      </p:sp>
      <p:sp>
        <p:nvSpPr>
          <p:cNvPr id="7373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19D62ACB-9CB9-0142-94D9-94F890CA30B0}" type="slidenum">
              <a:rPr lang="en-US" sz="1400">
                <a:solidFill>
                  <a:srgbClr val="000000"/>
                </a:solidFill>
              </a:rPr>
              <a:pPr/>
              <a:t>8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78486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Concept is analogous </a:t>
            </a:r>
            <a:r>
              <a:rPr lang="en-US" sz="2400" b="1" dirty="0">
                <a:latin typeface="Times New Roman" charset="0"/>
                <a:ea typeface="ＭＳ Ｐゴシック" charset="0"/>
                <a:cs typeface="ＭＳ Ｐゴシック" charset="0"/>
              </a:rPr>
              <a:t>to a </a:t>
            </a:r>
            <a:r>
              <a:rPr lang="en-US" sz="24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filling a bathtub with water 	when the faucet is on and the drain is open.</a:t>
            </a:r>
            <a:endParaRPr lang="en-US" sz="24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5410200" y="2819400"/>
            <a:ext cx="3389250" cy="2647874"/>
            <a:chOff x="2056345" y="2834640"/>
            <a:chExt cx="5021111" cy="3922776"/>
          </a:xfrm>
        </p:grpSpPr>
        <p:grpSp>
          <p:nvGrpSpPr>
            <p:cNvPr id="6" name="Group 5"/>
            <p:cNvGrpSpPr/>
            <p:nvPr/>
          </p:nvGrpSpPr>
          <p:grpSpPr>
            <a:xfrm>
              <a:off x="2056345" y="2834640"/>
              <a:ext cx="5021111" cy="3922776"/>
              <a:chOff x="2056345" y="2834640"/>
              <a:chExt cx="5021111" cy="3922776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 rotWithShape="1">
              <a:blip r:embed="rId5"/>
              <a:srcRect l="13362" t="2278" r="13304" b="-24"/>
              <a:stretch/>
            </p:blipFill>
            <p:spPr>
              <a:xfrm>
                <a:off x="2057400" y="2834640"/>
                <a:ext cx="5020056" cy="3922776"/>
              </a:xfrm>
              <a:prstGeom prst="rect">
                <a:avLst/>
              </a:prstGeom>
            </p:spPr>
          </p:pic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427133" y="5820833"/>
                <a:ext cx="1600199" cy="876300"/>
              </a:xfrm>
              <a:prstGeom prst="rect">
                <a:avLst/>
              </a:prstGeom>
            </p:spPr>
          </p:pic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38400" y="5867400"/>
                <a:ext cx="2362200" cy="876300"/>
              </a:xfrm>
              <a:prstGeom prst="rect">
                <a:avLst/>
              </a:prstGeom>
            </p:spPr>
          </p:pic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248275" y="2971800"/>
                <a:ext cx="1828800" cy="1080911"/>
              </a:xfrm>
              <a:prstGeom prst="rect">
                <a:avLst/>
              </a:prstGeom>
            </p:spPr>
          </p:pic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56345" y="2971800"/>
                <a:ext cx="1752600" cy="876301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10000" y="2971800"/>
                <a:ext cx="1752600" cy="1219200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 rot="16200000" flipH="1">
                <a:off x="3554589" y="5422900"/>
                <a:ext cx="1054100" cy="1181100"/>
              </a:xfrm>
              <a:prstGeom prst="rect">
                <a:avLst/>
              </a:prstGeom>
            </p:spPr>
          </p:pic>
          <p:pic>
            <p:nvPicPr>
              <p:cNvPr id="16" name="Picture 15"/>
              <p:cNvPicPr>
                <a:picLocks noChangeAspect="1"/>
              </p:cNvPicPr>
              <p:nvPr/>
            </p:nvPicPr>
            <p:blipFill rotWithShape="1">
              <a:blip r:embed="rId7"/>
              <a:srcRect t="-1097" b="2777"/>
              <a:stretch/>
            </p:blipFill>
            <p:spPr>
              <a:xfrm>
                <a:off x="4660900" y="3090037"/>
                <a:ext cx="1054100" cy="1161288"/>
              </a:xfrm>
              <a:prstGeom prst="rect">
                <a:avLst/>
              </a:prstGeom>
            </p:spPr>
          </p:pic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76800" y="5476875"/>
                <a:ext cx="1752600" cy="1219200"/>
              </a:xfrm>
              <a:prstGeom prst="rect">
                <a:avLst/>
              </a:prstGeom>
            </p:spPr>
          </p:pic>
        </p:grpSp>
        <p:sp>
          <p:nvSpPr>
            <p:cNvPr id="7" name="TextBox 6"/>
            <p:cNvSpPr txBox="1"/>
            <p:nvPr/>
          </p:nvSpPr>
          <p:spPr>
            <a:xfrm>
              <a:off x="2564346" y="2882080"/>
              <a:ext cx="2388653" cy="697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Flow In</a:t>
              </a:r>
              <a:endParaRPr lang="en-US" sz="2800" b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394514" y="5676708"/>
              <a:ext cx="2513547" cy="697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Flow Out</a:t>
              </a:r>
              <a:endParaRPr lang="en-US" sz="2800" b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990600" y="2743200"/>
            <a:ext cx="4419600" cy="3090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rgbClr val="000000"/>
                </a:solidFill>
              </a:rPr>
              <a:t>Flow In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Exceeds </a:t>
            </a:r>
            <a:r>
              <a:rPr lang="en-US" b="1" dirty="0" smtClean="0">
                <a:solidFill>
                  <a:srgbClr val="000000"/>
                </a:solidFill>
              </a:rPr>
              <a:t>Flow Out       </a:t>
            </a:r>
            <a:r>
              <a:rPr lang="en-US" b="1" dirty="0" smtClean="0">
                <a:solidFill>
                  <a:srgbClr val="000000"/>
                </a:solidFill>
                <a:sym typeface="Wingdings"/>
              </a:rPr>
              <a:t>⇒</a:t>
            </a:r>
            <a:r>
              <a:rPr lang="en-US" b="1" dirty="0" smtClean="0">
                <a:solidFill>
                  <a:srgbClr val="808080"/>
                </a:solidFill>
              </a:rPr>
              <a:t> </a:t>
            </a:r>
            <a:r>
              <a:rPr lang="en-US" b="1" dirty="0">
                <a:solidFill>
                  <a:srgbClr val="000000"/>
                </a:solidFill>
              </a:rPr>
              <a:t>Water Level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Rises</a:t>
            </a:r>
          </a:p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rgbClr val="000000"/>
                </a:solidFill>
              </a:rPr>
              <a:t>Flow Out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Exceeds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000000"/>
                </a:solidFill>
              </a:rPr>
              <a:t>Flow In       </a:t>
            </a:r>
            <a:r>
              <a:rPr lang="en-US" b="1" dirty="0" smtClean="0">
                <a:solidFill>
                  <a:srgbClr val="000000"/>
                </a:solidFill>
                <a:sym typeface="Wingdings"/>
              </a:rPr>
              <a:t>⇒</a:t>
            </a:r>
            <a:r>
              <a:rPr lang="en-US" b="1" dirty="0" smtClean="0">
                <a:solidFill>
                  <a:srgbClr val="000000"/>
                </a:solidFill>
              </a:rPr>
              <a:t> </a:t>
            </a:r>
            <a:r>
              <a:rPr lang="en-US" b="1" dirty="0">
                <a:solidFill>
                  <a:srgbClr val="000000"/>
                </a:solidFill>
              </a:rPr>
              <a:t>Water Level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Falls</a:t>
            </a:r>
          </a:p>
          <a:p>
            <a:pPr>
              <a:lnSpc>
                <a:spcPct val="90000"/>
              </a:lnSpc>
            </a:pPr>
            <a:endParaRPr lang="en-US" b="1" dirty="0">
              <a:solidFill>
                <a:srgbClr val="00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rgbClr val="000000"/>
                </a:solidFill>
              </a:rPr>
              <a:t>Flow In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Equals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000000"/>
                </a:solidFill>
              </a:rPr>
              <a:t>Flow Out         </a:t>
            </a:r>
            <a:r>
              <a:rPr lang="en-US" b="1" dirty="0" smtClean="0">
                <a:solidFill>
                  <a:srgbClr val="000000"/>
                </a:solidFill>
                <a:sym typeface="Wingdings"/>
              </a:rPr>
              <a:t>⇒ </a:t>
            </a:r>
            <a:r>
              <a:rPr lang="en-US" b="1" dirty="0">
                <a:solidFill>
                  <a:srgbClr val="000000"/>
                </a:solidFill>
              </a:rPr>
              <a:t>Water Level is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Constant</a:t>
            </a:r>
          </a:p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rgbClr val="000000"/>
                </a:solidFill>
              </a:rPr>
              <a:t>  Or it can be said that the...       Water </a:t>
            </a:r>
            <a:r>
              <a:rPr lang="en-US" b="1" dirty="0">
                <a:solidFill>
                  <a:srgbClr val="000000"/>
                </a:solidFill>
              </a:rPr>
              <a:t>Level is at </a:t>
            </a:r>
            <a:r>
              <a:rPr lang="en-U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Equilibrium</a:t>
            </a:r>
            <a:endParaRPr lang="en-US" b="1" i="1" dirty="0">
              <a:solidFill>
                <a:srgbClr val="00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10200" y="5209401"/>
            <a:ext cx="11376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  <a:hlinkClick r:id="rId8"/>
              </a:rPr>
              <a:t>Original source</a:t>
            </a:r>
            <a:endParaRPr lang="en-US" sz="1200" dirty="0">
              <a:solidFill>
                <a:srgbClr val="000000"/>
              </a:solidFill>
            </a:endParaRPr>
          </a:p>
        </p:txBody>
      </p:sp>
      <p:pic>
        <p:nvPicPr>
          <p:cNvPr id="18" name="Sound 1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37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685"/>
    </mc:Choice>
    <mc:Fallback xmlns="">
      <p:transition xmlns:p14="http://schemas.microsoft.com/office/powerpoint/2010/main" spd="slow" advTm="676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2800" b="1" dirty="0" err="1">
                <a:latin typeface="Capitals"/>
                <a:ea typeface="ＭＳ Ｐゴシック" charset="0"/>
                <a:cs typeface="Capitals"/>
              </a:rPr>
              <a:t>Radiative</a:t>
            </a:r>
            <a:r>
              <a:rPr lang="en-US" sz="2800" b="1" dirty="0">
                <a:latin typeface="Capitals"/>
                <a:ea typeface="ＭＳ Ｐゴシック" charset="0"/>
                <a:cs typeface="Capitals"/>
              </a:rPr>
              <a:t> Equilibrium</a:t>
            </a:r>
            <a:endParaRPr lang="en-US" sz="2800" b="1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6963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5BB31CB0-A9B4-7E4C-824C-0CF3B340A06C}" type="slidenum">
              <a:rPr lang="en-US" sz="1400" smtClean="0">
                <a:solidFill>
                  <a:srgbClr val="000000"/>
                </a:solidFill>
                <a:latin typeface="Calibri"/>
                <a:cs typeface="Calibri"/>
              </a:rPr>
              <a:pPr/>
              <a:t>9</a:t>
            </a:fld>
            <a:endParaRPr lang="en-US" sz="14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643466" y="4462272"/>
            <a:ext cx="7772400" cy="1786128"/>
          </a:xfrm>
        </p:spPr>
        <p:txBody>
          <a:bodyPr/>
          <a:lstStyle/>
          <a:p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If solar radiation absorbed exceeds IR radiation emitted 	=&gt; Earth’s Average Temperature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W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arms</a:t>
            </a:r>
            <a:endParaRPr lang="en-US" sz="2400" b="1" dirty="0">
              <a:solidFill>
                <a:srgbClr val="FFCC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/>
              <a:ea typeface="ＭＳ Ｐゴシック" charset="0"/>
              <a:cs typeface="Calibri"/>
            </a:endParaRPr>
          </a:p>
          <a:p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If IR radiation emitted exceeds solar radiation absorbed 	=&gt; Earth’s Average Temperature </a:t>
            </a:r>
            <a:r>
              <a:rPr lang="en-US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Cools</a:t>
            </a:r>
            <a:endParaRPr lang="en-US" sz="2400" b="1" dirty="0">
              <a:solidFill>
                <a:srgbClr val="FFCC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/>
              <a:ea typeface="ＭＳ Ｐゴシック" charset="0"/>
              <a:cs typeface="Calibri"/>
            </a:endParaRPr>
          </a:p>
        </p:txBody>
      </p:sp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893065" y="1295400"/>
            <a:ext cx="7412735" cy="2813179"/>
            <a:chOff x="228600" y="1882987"/>
            <a:chExt cx="8669867" cy="3290268"/>
          </a:xfrm>
        </p:grpSpPr>
        <p:grpSp>
          <p:nvGrpSpPr>
            <p:cNvPr id="12" name="Group 11"/>
            <p:cNvGrpSpPr/>
            <p:nvPr/>
          </p:nvGrpSpPr>
          <p:grpSpPr>
            <a:xfrm>
              <a:off x="228600" y="1882987"/>
              <a:ext cx="8669867" cy="3230880"/>
              <a:chOff x="228600" y="3178387"/>
              <a:chExt cx="8669867" cy="3230880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 rotWithShape="1">
              <a:blip r:embed="rId5"/>
              <a:srcRect t="15283" b="10331"/>
              <a:stretch/>
            </p:blipFill>
            <p:spPr>
              <a:xfrm>
                <a:off x="228600" y="3178387"/>
                <a:ext cx="4343400" cy="3230880"/>
              </a:xfrm>
              <a:prstGeom prst="rect">
                <a:avLst/>
              </a:prstGeom>
            </p:spPr>
          </p:pic>
          <p:pic>
            <p:nvPicPr>
              <p:cNvPr id="16" name="Picture 15"/>
              <p:cNvPicPr>
                <a:picLocks noChangeAspect="1"/>
              </p:cNvPicPr>
              <p:nvPr/>
            </p:nvPicPr>
            <p:blipFill rotWithShape="1">
              <a:blip r:embed="rId6"/>
              <a:srcRect t="15282" b="10334"/>
              <a:stretch/>
            </p:blipFill>
            <p:spPr>
              <a:xfrm>
                <a:off x="4555067" y="3178387"/>
                <a:ext cx="4343400" cy="3230880"/>
              </a:xfrm>
              <a:prstGeom prst="rect">
                <a:avLst/>
              </a:prstGeom>
            </p:spPr>
          </p:pic>
        </p:grpSp>
        <p:sp>
          <p:nvSpPr>
            <p:cNvPr id="13" name="TextBox 12"/>
            <p:cNvSpPr txBox="1"/>
            <p:nvPr/>
          </p:nvSpPr>
          <p:spPr>
            <a:xfrm>
              <a:off x="1057620" y="4700825"/>
              <a:ext cx="26917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FFFFFF"/>
                  </a:solidFill>
                </a:rPr>
                <a:t>Solar radiation absorbed</a:t>
              </a:r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066186" y="4705290"/>
              <a:ext cx="3297634" cy="4679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FFFFFF"/>
                  </a:solidFill>
                </a:rPr>
                <a:t>Infrared radiation emitted</a:t>
              </a:r>
              <a:endParaRPr lang="en-US" sz="2000" dirty="0">
                <a:solidFill>
                  <a:srgbClr val="FFFFFF"/>
                </a:solidFill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7196666" y="1295400"/>
            <a:ext cx="1107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Calibri"/>
                <a:cs typeface="Calibri"/>
                <a:hlinkClick r:id="rId7"/>
              </a:rPr>
              <a:t>Figure credit</a:t>
            </a:r>
            <a:endParaRPr lang="en-US" sz="14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27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460"/>
    </mc:Choice>
    <mc:Fallback xmlns="">
      <p:transition xmlns:p14="http://schemas.microsoft.com/office/powerpoint/2010/main" spd="slow" advTm="424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2800" b="1" dirty="0" err="1">
                <a:latin typeface="Capitals"/>
                <a:ea typeface="ＭＳ Ｐゴシック" charset="0"/>
                <a:cs typeface="Capitals"/>
              </a:rPr>
              <a:t>Radiative</a:t>
            </a:r>
            <a:r>
              <a:rPr lang="en-US" sz="2800" b="1" dirty="0">
                <a:latin typeface="Capitals"/>
                <a:ea typeface="ＭＳ Ｐゴシック" charset="0"/>
                <a:cs typeface="Capitals"/>
              </a:rPr>
              <a:t> Equilibrium</a:t>
            </a:r>
            <a:endParaRPr lang="en-US" sz="2800" b="1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4233672"/>
            <a:ext cx="7924800" cy="224332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When radiation absorbed </a:t>
            </a:r>
            <a:r>
              <a:rPr lang="en-US" sz="2400" b="1" dirty="0">
                <a:latin typeface="Calibri"/>
                <a:ea typeface="ＭＳ Ｐゴシック" charset="0"/>
                <a:cs typeface="Calibri"/>
              </a:rPr>
              <a:t>equals </a:t>
            </a:r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radiation emitted,        the balance is termed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Radiative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Equilibrium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.</a:t>
            </a:r>
            <a:endParaRPr lang="en-US" sz="2400" b="1" dirty="0">
              <a:solidFill>
                <a:srgbClr val="00FFFF"/>
              </a:solidFill>
              <a:latin typeface="Calibri"/>
              <a:ea typeface="ＭＳ Ｐゴシック" charset="0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sz="2400" b="1" dirty="0">
                <a:latin typeface="Calibri"/>
                <a:ea typeface="ＭＳ Ｐゴシック" charset="0"/>
                <a:cs typeface="Calibri"/>
              </a:rPr>
              <a:t>The corresponding </a:t>
            </a:r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constant temperature </a:t>
            </a:r>
            <a:r>
              <a:rPr lang="en-US" sz="2400" b="1" dirty="0">
                <a:latin typeface="Calibri"/>
                <a:ea typeface="ＭＳ Ｐゴシック" charset="0"/>
                <a:cs typeface="Calibri"/>
              </a:rPr>
              <a:t>is </a:t>
            </a:r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the termed 		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Radiative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Equilibrium Temperature. </a:t>
            </a:r>
            <a:endParaRPr lang="en-US" sz="2400" b="1" dirty="0">
              <a:solidFill>
                <a:srgbClr val="00FFFF"/>
              </a:solidFill>
              <a:latin typeface="Calibri"/>
              <a:ea typeface="ＭＳ Ｐゴシック" charset="0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The </a:t>
            </a:r>
            <a:r>
              <a:rPr lang="en-US" sz="2400" b="1" dirty="0" err="1" smtClean="0">
                <a:latin typeface="Calibri"/>
                <a:ea typeface="ＭＳ Ｐゴシック" charset="0"/>
                <a:cs typeface="Calibri"/>
              </a:rPr>
              <a:t>Radiative</a:t>
            </a:r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 Equilibrium Temperature of the Earth’s average surface temperature is currently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15°C or 59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°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F. 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/>
              <a:ea typeface="ＭＳ Ｐゴシック" charset="0"/>
              <a:cs typeface="Calibri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7168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67FFF61-B3A1-5A45-A4F6-07E8EBEF33BF}" type="slidenum">
              <a:rPr lang="en-US" sz="1400">
                <a:solidFill>
                  <a:srgbClr val="000000"/>
                </a:solidFill>
                <a:latin typeface="Calibri"/>
                <a:cs typeface="Calibri"/>
              </a:rPr>
              <a:pPr/>
              <a:t>10</a:t>
            </a:fld>
            <a:endParaRPr lang="en-US" sz="1400">
              <a:solidFill>
                <a:srgbClr val="000000"/>
              </a:solidFill>
              <a:latin typeface="Calibri"/>
              <a:cs typeface="Calibri"/>
            </a:endParaRPr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893065" y="1295400"/>
            <a:ext cx="7412735" cy="2813179"/>
            <a:chOff x="228600" y="1882987"/>
            <a:chExt cx="8669867" cy="3290268"/>
          </a:xfrm>
        </p:grpSpPr>
        <p:grpSp>
          <p:nvGrpSpPr>
            <p:cNvPr id="6" name="Group 5"/>
            <p:cNvGrpSpPr/>
            <p:nvPr/>
          </p:nvGrpSpPr>
          <p:grpSpPr>
            <a:xfrm>
              <a:off x="228600" y="1882987"/>
              <a:ext cx="8669867" cy="3230880"/>
              <a:chOff x="228600" y="3178387"/>
              <a:chExt cx="8669867" cy="3230880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 rotWithShape="1">
              <a:blip r:embed="rId5"/>
              <a:srcRect t="15283" b="10331"/>
              <a:stretch/>
            </p:blipFill>
            <p:spPr>
              <a:xfrm>
                <a:off x="228600" y="3178387"/>
                <a:ext cx="4343400" cy="3230880"/>
              </a:xfrm>
              <a:prstGeom prst="rect">
                <a:avLst/>
              </a:prstGeom>
            </p:spPr>
          </p:pic>
          <p:pic>
            <p:nvPicPr>
              <p:cNvPr id="10" name="Picture 9"/>
              <p:cNvPicPr>
                <a:picLocks noChangeAspect="1"/>
              </p:cNvPicPr>
              <p:nvPr/>
            </p:nvPicPr>
            <p:blipFill rotWithShape="1">
              <a:blip r:embed="rId6"/>
              <a:srcRect t="15282" b="10334"/>
              <a:stretch/>
            </p:blipFill>
            <p:spPr>
              <a:xfrm>
                <a:off x="4555067" y="3178387"/>
                <a:ext cx="4343400" cy="3230880"/>
              </a:xfrm>
              <a:prstGeom prst="rect">
                <a:avLst/>
              </a:prstGeom>
            </p:spPr>
          </p:pic>
        </p:grpSp>
        <p:sp>
          <p:nvSpPr>
            <p:cNvPr id="7" name="TextBox 6"/>
            <p:cNvSpPr txBox="1"/>
            <p:nvPr/>
          </p:nvSpPr>
          <p:spPr>
            <a:xfrm>
              <a:off x="1057620" y="4700825"/>
              <a:ext cx="26917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FFFFFF"/>
                  </a:solidFill>
                </a:rPr>
                <a:t>Solar radiation absorbed</a:t>
              </a:r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066186" y="4705290"/>
              <a:ext cx="3297634" cy="4679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FFFFFF"/>
                  </a:solidFill>
                </a:rPr>
                <a:t>Infrared radiation emitted</a:t>
              </a:r>
              <a:endParaRPr lang="en-US" sz="2000" dirty="0">
                <a:solidFill>
                  <a:srgbClr val="FFFFFF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7179733" y="1295400"/>
            <a:ext cx="1107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Calibri"/>
                <a:cs typeface="Calibri"/>
                <a:hlinkClick r:id="rId7"/>
              </a:rPr>
              <a:t>Figure credit</a:t>
            </a:r>
            <a:endParaRPr lang="en-US" sz="14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14" name="Sound 1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000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746"/>
    </mc:Choice>
    <mc:Fallback xmlns="">
      <p:transition xmlns:p14="http://schemas.microsoft.com/office/powerpoint/2010/main" spd="slow" advTm="707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5"/>
          <p:cNvSpPr txBox="1">
            <a:spLocks noChangeArrowheads="1"/>
          </p:cNvSpPr>
          <p:nvPr/>
        </p:nvSpPr>
        <p:spPr bwMode="auto">
          <a:xfrm>
            <a:off x="533400" y="2286000"/>
            <a:ext cx="7940675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b="1" dirty="0" smtClean="0">
                <a:solidFill>
                  <a:srgbClr val="000000"/>
                </a:solidFill>
                <a:latin typeface="Calibri"/>
                <a:cs typeface="Calibri"/>
              </a:rPr>
              <a:t>Let’s </a:t>
            </a:r>
            <a:r>
              <a:rPr lang="en-US" sz="3200" b="1" dirty="0">
                <a:solidFill>
                  <a:srgbClr val="000000"/>
                </a:solidFill>
                <a:latin typeface="Calibri"/>
                <a:cs typeface="Calibri"/>
              </a:rPr>
              <a:t>look at the </a:t>
            </a:r>
            <a:r>
              <a:rPr lang="en-US" sz="3200" b="1" dirty="0" smtClean="0">
                <a:solidFill>
                  <a:srgbClr val="000000"/>
                </a:solidFill>
                <a:latin typeface="Calibri"/>
                <a:cs typeface="Calibri"/>
              </a:rPr>
              <a:t>radiation balance </a:t>
            </a:r>
            <a:r>
              <a:rPr lang="en-US" sz="3200" b="1" dirty="0">
                <a:solidFill>
                  <a:srgbClr val="000000"/>
                </a:solidFill>
                <a:latin typeface="Calibri"/>
                <a:cs typeface="Calibri"/>
              </a:rPr>
              <a:t>for the earth-</a:t>
            </a:r>
            <a:r>
              <a:rPr lang="en-US" sz="3200" b="1" dirty="0" smtClean="0">
                <a:solidFill>
                  <a:srgbClr val="000000"/>
                </a:solidFill>
                <a:latin typeface="Calibri"/>
                <a:cs typeface="Calibri"/>
              </a:rPr>
              <a:t>atmosphere</a:t>
            </a:r>
            <a:r>
              <a:rPr lang="en-US" sz="3200" b="1" dirty="0">
                <a:solidFill>
                  <a:srgbClr val="000000"/>
                </a:solidFill>
                <a:latin typeface="Calibri"/>
                <a:cs typeface="Calibri"/>
              </a:rPr>
              <a:t>-ocean </a:t>
            </a:r>
            <a:r>
              <a:rPr lang="en-US" sz="3200" b="1" dirty="0" smtClean="0">
                <a:solidFill>
                  <a:srgbClr val="000000"/>
                </a:solidFill>
                <a:latin typeface="Calibri"/>
                <a:cs typeface="Calibri"/>
              </a:rPr>
              <a:t>system</a:t>
            </a:r>
          </a:p>
          <a:p>
            <a:pPr eaLnBrk="1" hangingPunct="1"/>
            <a:endParaRPr lang="en-US" sz="3200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eaLnBrk="1" hangingPunct="1"/>
            <a:r>
              <a:rPr lang="en-US" sz="3200" b="1" dirty="0" smtClean="0">
                <a:solidFill>
                  <a:srgbClr val="000000"/>
                </a:solidFill>
                <a:latin typeface="Calibri"/>
                <a:cs typeface="Calibri"/>
              </a:rPr>
              <a:t>We will emphasize the global energy balance that is averaged over all seasons</a:t>
            </a:r>
            <a:endParaRPr lang="en-US" sz="28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176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846"/>
    </mc:Choice>
    <mc:Fallback xmlns="">
      <p:transition xmlns:p14="http://schemas.microsoft.com/office/powerpoint/2010/main" spd="slow" advTm="168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14" descr="0215.jpg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7"/>
          <a:stretch>
            <a:fillRect/>
          </a:stretch>
        </p:blipFill>
        <p:spPr bwMode="auto">
          <a:xfrm>
            <a:off x="0" y="0"/>
            <a:ext cx="9144000" cy="686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5" name="Text Box 1031"/>
          <p:cNvSpPr txBox="1">
            <a:spLocks noChangeArrowheads="1"/>
          </p:cNvSpPr>
          <p:nvPr/>
        </p:nvSpPr>
        <p:spPr bwMode="auto">
          <a:xfrm>
            <a:off x="3200400" y="685800"/>
            <a:ext cx="464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ln w="3175">
                  <a:solidFill>
                    <a:srgbClr val="000000">
                      <a:alpha val="50000"/>
                    </a:srgbClr>
                  </a:solidFill>
                </a:ln>
                <a:solidFill>
                  <a:srgbClr val="FF6600"/>
                </a:solidFill>
                <a:latin typeface="Calibri"/>
                <a:cs typeface="Calibri"/>
              </a:rPr>
              <a:t>30% Solar </a:t>
            </a:r>
            <a:r>
              <a:rPr lang="en-US" b="1" dirty="0" smtClean="0">
                <a:ln w="3175">
                  <a:solidFill>
                    <a:srgbClr val="000000">
                      <a:alpha val="50000"/>
                    </a:srgbClr>
                  </a:solidFill>
                </a:ln>
                <a:solidFill>
                  <a:srgbClr val="FF6600"/>
                </a:solidFill>
                <a:latin typeface="Calibri"/>
                <a:cs typeface="Calibri"/>
              </a:rPr>
              <a:t>reflected </a:t>
            </a:r>
            <a:r>
              <a:rPr lang="en-US" b="1" dirty="0">
                <a:ln w="3175">
                  <a:solidFill>
                    <a:srgbClr val="000000">
                      <a:alpha val="50000"/>
                    </a:srgbClr>
                  </a:solidFill>
                </a:ln>
                <a:solidFill>
                  <a:srgbClr val="FF6600"/>
                </a:solidFill>
                <a:latin typeface="Calibri"/>
                <a:cs typeface="Calibri"/>
              </a:rPr>
              <a:t>back to space</a:t>
            </a:r>
          </a:p>
        </p:txBody>
      </p:sp>
      <p:sp>
        <p:nvSpPr>
          <p:cNvPr id="30" name="Text Box 1031"/>
          <p:cNvSpPr txBox="1">
            <a:spLocks noChangeArrowheads="1"/>
          </p:cNvSpPr>
          <p:nvPr/>
        </p:nvSpPr>
        <p:spPr bwMode="auto">
          <a:xfrm>
            <a:off x="3200400" y="685800"/>
            <a:ext cx="464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ln w="3175">
                  <a:solidFill>
                    <a:srgbClr val="000000">
                      <a:alpha val="50000"/>
                    </a:srgbClr>
                  </a:solidFill>
                </a:ln>
                <a:solidFill>
                  <a:srgbClr val="E03722"/>
                </a:solidFill>
                <a:latin typeface="Calibri"/>
                <a:cs typeface="Calibri"/>
              </a:rPr>
              <a:t>30% Solar </a:t>
            </a:r>
            <a:r>
              <a:rPr lang="en-US" b="1" dirty="0" smtClean="0">
                <a:ln w="3175">
                  <a:solidFill>
                    <a:srgbClr val="000000">
                      <a:alpha val="50000"/>
                    </a:srgbClr>
                  </a:solidFill>
                </a:ln>
                <a:solidFill>
                  <a:srgbClr val="E03722"/>
                </a:solidFill>
                <a:latin typeface="Calibri"/>
                <a:cs typeface="Calibri"/>
              </a:rPr>
              <a:t>reflected </a:t>
            </a:r>
            <a:r>
              <a:rPr lang="en-US" b="1" dirty="0">
                <a:ln w="3175">
                  <a:solidFill>
                    <a:srgbClr val="000000">
                      <a:alpha val="50000"/>
                    </a:srgbClr>
                  </a:solidFill>
                </a:ln>
                <a:solidFill>
                  <a:srgbClr val="E03722"/>
                </a:solidFill>
                <a:latin typeface="Calibri"/>
                <a:cs typeface="Calibri"/>
              </a:rPr>
              <a:t>back to space</a:t>
            </a:r>
          </a:p>
        </p:txBody>
      </p:sp>
      <p:sp>
        <p:nvSpPr>
          <p:cNvPr id="32771" name="Rectangle 1027"/>
          <p:cNvSpPr>
            <a:spLocks noGrp="1" noChangeArrowheads="1"/>
          </p:cNvSpPr>
          <p:nvPr>
            <p:ph type="title"/>
          </p:nvPr>
        </p:nvSpPr>
        <p:spPr>
          <a:xfrm>
            <a:off x="236538" y="0"/>
            <a:ext cx="8534400" cy="593725"/>
          </a:xfrm>
          <a:solidFill>
            <a:srgbClr val="7EACE4"/>
          </a:solidFill>
        </p:spPr>
        <p:txBody>
          <a:bodyPr/>
          <a:lstStyle/>
          <a:p>
            <a:pPr>
              <a:lnSpc>
                <a:spcPts val="3875"/>
              </a:lnSpc>
            </a:pPr>
            <a:r>
              <a:rPr lang="en-US" sz="4000" b="1" i="1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Global Balance of Solar </a:t>
            </a:r>
            <a:r>
              <a:rPr lang="en-US" sz="4000" b="1" i="1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Radiation</a:t>
            </a:r>
          </a:p>
        </p:txBody>
      </p:sp>
      <p:sp>
        <p:nvSpPr>
          <p:cNvPr id="44036" name="Text Box 1028"/>
          <p:cNvSpPr txBox="1">
            <a:spLocks noChangeArrowheads="1"/>
          </p:cNvSpPr>
          <p:nvPr/>
        </p:nvSpPr>
        <p:spPr bwMode="auto">
          <a:xfrm>
            <a:off x="6858000" y="6324600"/>
            <a:ext cx="19812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 dirty="0" smtClean="0">
                <a:solidFill>
                  <a:srgbClr val="FFFF66"/>
                </a:solidFill>
                <a:latin typeface="Calibri"/>
                <a:cs typeface="Calibri"/>
              </a:rPr>
              <a:t>Ahrens &amp; Hanson </a:t>
            </a:r>
            <a:r>
              <a:rPr lang="en-US" sz="1400" b="1" dirty="0">
                <a:solidFill>
                  <a:srgbClr val="FFFF66"/>
                </a:solidFill>
                <a:latin typeface="Calibri"/>
                <a:cs typeface="Calibri"/>
              </a:rPr>
              <a:t>8</a:t>
            </a:r>
            <a:r>
              <a:rPr lang="en-US" sz="1400" b="1" dirty="0" smtClean="0">
                <a:solidFill>
                  <a:srgbClr val="FFFF66"/>
                </a:solidFill>
                <a:latin typeface="Calibri"/>
                <a:cs typeface="Calibri"/>
              </a:rPr>
              <a:t>th</a:t>
            </a:r>
            <a:endParaRPr lang="en-US" sz="14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7893" name="Text Box 1029"/>
          <p:cNvSpPr txBox="1">
            <a:spLocks noChangeArrowheads="1"/>
          </p:cNvSpPr>
          <p:nvPr/>
        </p:nvSpPr>
        <p:spPr bwMode="auto">
          <a:xfrm>
            <a:off x="6286500" y="5113338"/>
            <a:ext cx="2933700" cy="830262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70% absorbed by surface-atmosphere</a:t>
            </a:r>
            <a:endParaRPr lang="en-US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7894" name="Text Box 1030"/>
          <p:cNvSpPr txBox="1">
            <a:spLocks noChangeArrowheads="1"/>
          </p:cNvSpPr>
          <p:nvPr/>
        </p:nvSpPr>
        <p:spPr bwMode="auto">
          <a:xfrm>
            <a:off x="322263" y="6324600"/>
            <a:ext cx="426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~50% absorbed by surface</a:t>
            </a:r>
          </a:p>
        </p:txBody>
      </p:sp>
      <p:sp>
        <p:nvSpPr>
          <p:cNvPr id="37896" name="Text Box 1032"/>
          <p:cNvSpPr txBox="1">
            <a:spLocks noChangeArrowheads="1"/>
          </p:cNvSpPr>
          <p:nvPr/>
        </p:nvSpPr>
        <p:spPr bwMode="auto">
          <a:xfrm>
            <a:off x="6062133" y="1971470"/>
            <a:ext cx="2700867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i="1" dirty="0" err="1">
                <a:ln w="3175">
                  <a:solidFill>
                    <a:srgbClr val="000000">
                      <a:alpha val="50000"/>
                    </a:srgbClr>
                  </a:solidFill>
                </a:ln>
                <a:solidFill>
                  <a:srgbClr val="E03722"/>
                </a:solidFill>
                <a:latin typeface="Calibri"/>
                <a:cs typeface="Calibri"/>
              </a:rPr>
              <a:t>Albedo</a:t>
            </a:r>
            <a:r>
              <a:rPr lang="en-US" b="1" dirty="0">
                <a:ln w="3175">
                  <a:solidFill>
                    <a:srgbClr val="000000">
                      <a:alpha val="50000"/>
                    </a:srgbClr>
                  </a:solidFill>
                </a:ln>
                <a:solidFill>
                  <a:srgbClr val="E03722"/>
                </a:solidFill>
                <a:latin typeface="Calibri"/>
                <a:cs typeface="Calibri"/>
              </a:rPr>
              <a:t>: percent of solar reflected back to space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1058863" y="533400"/>
            <a:ext cx="2093912" cy="927100"/>
            <a:chOff x="1106488" y="533400"/>
            <a:chExt cx="2093912" cy="927100"/>
          </a:xfrm>
        </p:grpSpPr>
        <p:sp>
          <p:nvSpPr>
            <p:cNvPr id="44045" name="Oval 1033"/>
            <p:cNvSpPr>
              <a:spLocks noChangeAspect="1" noChangeArrowheads="1"/>
            </p:cNvSpPr>
            <p:nvPr/>
          </p:nvSpPr>
          <p:spPr bwMode="auto">
            <a:xfrm>
              <a:off x="1106488" y="533400"/>
              <a:ext cx="2093912" cy="927100"/>
            </a:xfrm>
            <a:prstGeom prst="ellips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l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44046" name="Oval 1033"/>
            <p:cNvSpPr>
              <a:spLocks noChangeAspect="1" noChangeArrowheads="1"/>
            </p:cNvSpPr>
            <p:nvPr/>
          </p:nvSpPr>
          <p:spPr bwMode="auto">
            <a:xfrm>
              <a:off x="1106488" y="533400"/>
              <a:ext cx="2093912" cy="927100"/>
            </a:xfrm>
            <a:prstGeom prst="ellips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l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37898" name="Oval 1034"/>
          <p:cNvSpPr>
            <a:spLocks noChangeArrowheads="1"/>
          </p:cNvSpPr>
          <p:nvPr/>
        </p:nvSpPr>
        <p:spPr bwMode="auto">
          <a:xfrm>
            <a:off x="3962400" y="6134100"/>
            <a:ext cx="2743200" cy="6477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pPr algn="l"/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7899" name="Text Box 1035"/>
          <p:cNvSpPr txBox="1">
            <a:spLocks noChangeArrowheads="1"/>
          </p:cNvSpPr>
          <p:nvPr/>
        </p:nvSpPr>
        <p:spPr bwMode="auto">
          <a:xfrm>
            <a:off x="6248400" y="3038270"/>
            <a:ext cx="2463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ln w="3175">
                  <a:solidFill>
                    <a:srgbClr val="000000"/>
                  </a:solidFill>
                </a:ln>
                <a:solidFill>
                  <a:srgbClr val="FF0000"/>
                </a:solidFill>
                <a:latin typeface="Calibri"/>
                <a:cs typeface="Calibri"/>
              </a:rPr>
              <a:t>~20% absorbed by atmosphere</a:t>
            </a:r>
          </a:p>
        </p:txBody>
      </p:sp>
      <p:sp>
        <p:nvSpPr>
          <p:cNvPr id="37900" name="Rectangle 1036"/>
          <p:cNvSpPr>
            <a:spLocks noChangeAspect="1" noChangeArrowheads="1"/>
          </p:cNvSpPr>
          <p:nvPr/>
        </p:nvSpPr>
        <p:spPr bwMode="auto">
          <a:xfrm>
            <a:off x="6517217" y="3886200"/>
            <a:ext cx="1974850" cy="762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l"/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grpSp>
        <p:nvGrpSpPr>
          <p:cNvPr id="22" name="Group 17"/>
          <p:cNvGrpSpPr>
            <a:grpSpLocks/>
          </p:cNvGrpSpPr>
          <p:nvPr/>
        </p:nvGrpSpPr>
        <p:grpSpPr bwMode="auto">
          <a:xfrm>
            <a:off x="1058863" y="533400"/>
            <a:ext cx="2093912" cy="927100"/>
            <a:chOff x="1106488" y="533400"/>
            <a:chExt cx="2093912" cy="927100"/>
          </a:xfrm>
        </p:grpSpPr>
        <p:sp>
          <p:nvSpPr>
            <p:cNvPr id="23" name="Oval 1033"/>
            <p:cNvSpPr>
              <a:spLocks noChangeAspect="1" noChangeArrowheads="1"/>
            </p:cNvSpPr>
            <p:nvPr/>
          </p:nvSpPr>
          <p:spPr bwMode="auto">
            <a:xfrm>
              <a:off x="1106488" y="533400"/>
              <a:ext cx="2093912" cy="927100"/>
            </a:xfrm>
            <a:prstGeom prst="ellips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l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24" name="Oval 1033"/>
            <p:cNvSpPr>
              <a:spLocks noChangeAspect="1" noChangeArrowheads="1"/>
            </p:cNvSpPr>
            <p:nvPr/>
          </p:nvSpPr>
          <p:spPr bwMode="auto">
            <a:xfrm>
              <a:off x="1106488" y="533400"/>
              <a:ext cx="2093912" cy="927100"/>
            </a:xfrm>
            <a:prstGeom prst="ellipse">
              <a:avLst/>
            </a:prstGeom>
            <a:noFill/>
            <a:ln w="38100">
              <a:solidFill>
                <a:srgbClr val="E0372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l"/>
              <a:endParaRPr lang="en-US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25" name="Frame 24"/>
          <p:cNvSpPr/>
          <p:nvPr/>
        </p:nvSpPr>
        <p:spPr bwMode="auto">
          <a:xfrm>
            <a:off x="6477000" y="3848100"/>
            <a:ext cx="2057400" cy="838200"/>
          </a:xfrm>
          <a:prstGeom prst="frame">
            <a:avLst>
              <a:gd name="adj1" fmla="val 7449"/>
            </a:avLst>
          </a:prstGeom>
          <a:solidFill>
            <a:srgbClr val="E0372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grpSp>
        <p:nvGrpSpPr>
          <p:cNvPr id="26" name="Group 17"/>
          <p:cNvGrpSpPr>
            <a:grpSpLocks/>
          </p:cNvGrpSpPr>
          <p:nvPr/>
        </p:nvGrpSpPr>
        <p:grpSpPr bwMode="auto">
          <a:xfrm>
            <a:off x="3962400" y="6132576"/>
            <a:ext cx="2743200" cy="649224"/>
            <a:chOff x="1106488" y="533400"/>
            <a:chExt cx="2093912" cy="927100"/>
          </a:xfrm>
        </p:grpSpPr>
        <p:sp>
          <p:nvSpPr>
            <p:cNvPr id="27" name="Oval 1033"/>
            <p:cNvSpPr>
              <a:spLocks noChangeAspect="1" noChangeArrowheads="1"/>
            </p:cNvSpPr>
            <p:nvPr/>
          </p:nvSpPr>
          <p:spPr bwMode="auto">
            <a:xfrm>
              <a:off x="1106488" y="533400"/>
              <a:ext cx="2093912" cy="927100"/>
            </a:xfrm>
            <a:prstGeom prst="ellips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l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28" name="Oval 1033"/>
            <p:cNvSpPr>
              <a:spLocks noChangeAspect="1" noChangeArrowheads="1"/>
            </p:cNvSpPr>
            <p:nvPr/>
          </p:nvSpPr>
          <p:spPr bwMode="auto">
            <a:xfrm>
              <a:off x="1106488" y="533400"/>
              <a:ext cx="2093912" cy="927100"/>
            </a:xfrm>
            <a:prstGeom prst="ellipse">
              <a:avLst/>
            </a:prstGeom>
            <a:noFill/>
            <a:ln w="38100">
              <a:solidFill>
                <a:srgbClr val="E0372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l"/>
              <a:endParaRPr lang="en-US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29" name="Text Box 1029"/>
          <p:cNvSpPr txBox="1">
            <a:spLocks noChangeArrowheads="1"/>
          </p:cNvSpPr>
          <p:nvPr/>
        </p:nvSpPr>
        <p:spPr bwMode="auto">
          <a:xfrm>
            <a:off x="6286500" y="5118100"/>
            <a:ext cx="2933700" cy="830997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>
              <a:spcBef>
                <a:spcPct val="50000"/>
              </a:spcBef>
              <a:defRPr/>
            </a:pPr>
            <a:r>
              <a:rPr lang="en-US" b="1" dirty="0" smtClean="0">
                <a:ln w="0">
                  <a:solidFill>
                    <a:srgbClr val="000000">
                      <a:alpha val="50000"/>
                    </a:srgbClr>
                  </a:solidFill>
                </a:ln>
                <a:solidFill>
                  <a:srgbClr val="E03722"/>
                </a:solidFill>
                <a:latin typeface="Calibri"/>
                <a:cs typeface="Calibri"/>
              </a:rPr>
              <a:t>70% absorbed by surface-atmosphere</a:t>
            </a:r>
            <a:endParaRPr lang="en-US" b="1" dirty="0">
              <a:ln w="0">
                <a:solidFill>
                  <a:srgbClr val="000000">
                    <a:alpha val="50000"/>
                  </a:srgbClr>
                </a:solidFill>
              </a:ln>
              <a:solidFill>
                <a:srgbClr val="E03722"/>
              </a:solidFill>
              <a:latin typeface="Calibri"/>
              <a:cs typeface="Calibri"/>
            </a:endParaRPr>
          </a:p>
        </p:txBody>
      </p:sp>
      <p:sp>
        <p:nvSpPr>
          <p:cNvPr id="31" name="Text Box 1035"/>
          <p:cNvSpPr txBox="1">
            <a:spLocks noChangeArrowheads="1"/>
          </p:cNvSpPr>
          <p:nvPr/>
        </p:nvSpPr>
        <p:spPr bwMode="auto">
          <a:xfrm>
            <a:off x="6248400" y="3055203"/>
            <a:ext cx="2463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ln w="3175">
                  <a:solidFill>
                    <a:srgbClr val="000000"/>
                  </a:solidFill>
                </a:ln>
                <a:solidFill>
                  <a:srgbClr val="FF0000"/>
                </a:solidFill>
                <a:latin typeface="Calibri"/>
                <a:cs typeface="Calibri"/>
              </a:rPr>
              <a:t>~20% absorbed by atmosphere</a:t>
            </a:r>
          </a:p>
        </p:txBody>
      </p:sp>
      <p:sp>
        <p:nvSpPr>
          <p:cNvPr id="32" name="Text Box 1030"/>
          <p:cNvSpPr txBox="1">
            <a:spLocks noChangeArrowheads="1"/>
          </p:cNvSpPr>
          <p:nvPr/>
        </p:nvSpPr>
        <p:spPr bwMode="auto">
          <a:xfrm>
            <a:off x="304800" y="6324600"/>
            <a:ext cx="426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~50% absorbed by surface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90533" y="465780"/>
            <a:ext cx="1219201" cy="584776"/>
          </a:xfrm>
          <a:prstGeom prst="rect">
            <a:avLst/>
          </a:prstGeom>
          <a:solidFill>
            <a:srgbClr val="80ADE0"/>
          </a:solidFill>
        </p:spPr>
        <p:txBody>
          <a:bodyPr wrap="square" rtlCol="0">
            <a:spAutoFit/>
          </a:bodyPr>
          <a:lstStyle/>
          <a:p>
            <a:r>
              <a:rPr lang="en-US" sz="1600" b="1" dirty="0"/>
              <a:t>340 Wm</a:t>
            </a:r>
            <a:r>
              <a:rPr lang="en-US" sz="1600" b="1" baseline="30000" dirty="0">
                <a:latin typeface="Calibri"/>
                <a:cs typeface="Calibri"/>
              </a:rPr>
              <a:t>-</a:t>
            </a:r>
            <a:r>
              <a:rPr lang="en-US" sz="1600" b="1" baseline="30000" dirty="0" smtClean="0"/>
              <a:t>2</a:t>
            </a:r>
            <a:endParaRPr lang="en-US" sz="1600" b="1" dirty="0" smtClean="0"/>
          </a:p>
          <a:p>
            <a:r>
              <a:rPr lang="en-US" sz="1600" b="1" dirty="0" smtClean="0"/>
              <a:t>100 units</a:t>
            </a:r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22697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636"/>
    </mc:Choice>
    <mc:Fallback xmlns="">
      <p:transition xmlns:p14="http://schemas.microsoft.com/office/powerpoint/2010/main" spd="slow" advTm="996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2771" grpId="0" animBg="1"/>
      <p:bldP spid="37893" grpId="0" animBg="1"/>
      <p:bldP spid="37893" grpId="1" animBg="1"/>
      <p:bldP spid="37894" grpId="0"/>
      <p:bldP spid="37894" grpId="1"/>
      <p:bldP spid="37898" grpId="0" animBg="1"/>
      <p:bldP spid="37898" grpId="1" animBg="1"/>
      <p:bldP spid="37898" grpId="2" animBg="1"/>
      <p:bldP spid="37898" grpId="3" animBg="1"/>
      <p:bldP spid="37900" grpId="0" animBg="1"/>
      <p:bldP spid="37900" grpId="1" animBg="1"/>
      <p:bldP spid="37900" grpId="2" animBg="1"/>
      <p:bldP spid="37900" grpId="3" animBg="1"/>
      <p:bldP spid="25" grpId="0" animBg="1"/>
      <p:bldP spid="29" grpId="0"/>
      <p:bldP spid="29" grpId="1"/>
      <p:bldP spid="32" grpId="0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/>
                <a:cs typeface="Calibri"/>
              </a:rPr>
              <a:t>100 Units of Incoming Solar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Calibri"/>
                <a:cs typeface="Calibri"/>
              </a:rPr>
              <a:t>30 units </a:t>
            </a:r>
            <a:r>
              <a:rPr lang="en-US" sz="2800" dirty="0">
                <a:latin typeface="Calibri"/>
                <a:cs typeface="Calibri"/>
              </a:rPr>
              <a:t>r</a:t>
            </a:r>
            <a:r>
              <a:rPr lang="en-US" sz="2800" dirty="0" smtClean="0">
                <a:latin typeface="Calibri"/>
                <a:cs typeface="Calibri"/>
              </a:rPr>
              <a:t>eflected </a:t>
            </a:r>
            <a:r>
              <a:rPr lang="en-US" sz="2800" dirty="0">
                <a:latin typeface="Calibri"/>
                <a:cs typeface="Calibri"/>
              </a:rPr>
              <a:t>b</a:t>
            </a:r>
            <a:r>
              <a:rPr lang="en-US" sz="2800" dirty="0" smtClean="0">
                <a:latin typeface="Calibri"/>
                <a:cs typeface="Calibri"/>
              </a:rPr>
              <a:t>ack to Space</a:t>
            </a:r>
          </a:p>
          <a:p>
            <a:pPr marL="457200" lvl="1" indent="0">
              <a:buNone/>
            </a:pPr>
            <a:r>
              <a:rPr lang="en-US" dirty="0" smtClean="0">
                <a:latin typeface="Calibri"/>
                <a:cs typeface="Calibri"/>
              </a:rPr>
              <a:t>	Mostly by clouds</a:t>
            </a:r>
          </a:p>
          <a:p>
            <a:r>
              <a:rPr lang="en-US" sz="2800" dirty="0" smtClean="0">
                <a:latin typeface="Calibri"/>
                <a:cs typeface="Calibri"/>
              </a:rPr>
              <a:t>20 units </a:t>
            </a:r>
            <a:r>
              <a:rPr lang="en-US" sz="2800" dirty="0">
                <a:latin typeface="Calibri"/>
                <a:cs typeface="Calibri"/>
              </a:rPr>
              <a:t>a</a:t>
            </a:r>
            <a:r>
              <a:rPr lang="en-US" sz="2800" dirty="0" smtClean="0">
                <a:latin typeface="Calibri"/>
                <a:cs typeface="Calibri"/>
              </a:rPr>
              <a:t>bsorbed by Atmosphere</a:t>
            </a:r>
            <a:endParaRPr lang="en-US" sz="2800" dirty="0">
              <a:latin typeface="Calibri"/>
              <a:cs typeface="Calibri"/>
            </a:endParaRPr>
          </a:p>
          <a:p>
            <a:pPr marL="457200" lvl="1" indent="0">
              <a:buNone/>
            </a:pPr>
            <a:r>
              <a:rPr lang="en-US" dirty="0" smtClean="0">
                <a:latin typeface="Calibri"/>
                <a:cs typeface="Calibri"/>
              </a:rPr>
              <a:t>	Mostly </a:t>
            </a:r>
            <a:r>
              <a:rPr lang="en-US" dirty="0">
                <a:latin typeface="Calibri"/>
                <a:cs typeface="Calibri"/>
              </a:rPr>
              <a:t>by clouds</a:t>
            </a:r>
          </a:p>
          <a:p>
            <a:r>
              <a:rPr lang="en-US" sz="2800" dirty="0" smtClean="0">
                <a:latin typeface="Calibri"/>
                <a:cs typeface="Calibri"/>
              </a:rPr>
              <a:t>50 units </a:t>
            </a:r>
            <a:r>
              <a:rPr lang="en-US" sz="2800" dirty="0">
                <a:latin typeface="Calibri"/>
                <a:cs typeface="Calibri"/>
              </a:rPr>
              <a:t>a</a:t>
            </a:r>
            <a:r>
              <a:rPr lang="en-US" sz="2800" dirty="0" smtClean="0">
                <a:latin typeface="Calibri"/>
                <a:cs typeface="Calibri"/>
              </a:rPr>
              <a:t>bsorbed by Ground</a:t>
            </a:r>
          </a:p>
          <a:p>
            <a:endParaRPr lang="en-US" sz="2800" dirty="0" smtClean="0">
              <a:latin typeface="Calibri"/>
              <a:cs typeface="Calibri"/>
            </a:endParaRPr>
          </a:p>
          <a:p>
            <a:r>
              <a:rPr lang="en-US" sz="2800" dirty="0" smtClean="0">
                <a:latin typeface="Calibri"/>
                <a:cs typeface="Calibri"/>
              </a:rPr>
              <a:t>70 units </a:t>
            </a:r>
            <a:r>
              <a:rPr lang="en-US" sz="2800" dirty="0">
                <a:latin typeface="Calibri"/>
                <a:cs typeface="Calibri"/>
              </a:rPr>
              <a:t>a</a:t>
            </a:r>
            <a:r>
              <a:rPr lang="en-US" sz="2800" dirty="0" smtClean="0">
                <a:latin typeface="Calibri"/>
                <a:cs typeface="Calibri"/>
              </a:rPr>
              <a:t>bsorbed by Earth System</a:t>
            </a:r>
            <a:endParaRPr lang="en-US" dirty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60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07"/>
    </mc:Choice>
    <mc:Fallback xmlns="">
      <p:transition xmlns:p14="http://schemas.microsoft.com/office/powerpoint/2010/main" spd="slow" advTm="73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1" descr="0212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6"/>
          <a:stretch>
            <a:fillRect/>
          </a:stretch>
        </p:blipFill>
        <p:spPr bwMode="auto">
          <a:xfrm>
            <a:off x="0" y="1624013"/>
            <a:ext cx="9144000" cy="529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76400"/>
          </a:xfrm>
          <a:solidFill>
            <a:srgbClr val="71B7E1"/>
          </a:solidFill>
        </p:spPr>
        <p:txBody>
          <a:bodyPr tIns="228600" anchor="t" anchorCtr="0"/>
          <a:lstStyle/>
          <a:p>
            <a:pPr>
              <a:lnSpc>
                <a:spcPts val="3600"/>
              </a:lnSpc>
            </a:pPr>
            <a:r>
              <a:rPr lang="en-US" sz="36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    If air is mostly transparent to incoming solar,     then how does the atmosphere warm?</a:t>
            </a:r>
            <a:endParaRPr lang="en-US" sz="3600" dirty="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0" y="1619250"/>
            <a:ext cx="21336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 dirty="0" smtClean="0">
                <a:solidFill>
                  <a:srgbClr val="000000"/>
                </a:solidFill>
                <a:latin typeface="Calibri"/>
                <a:cs typeface="Calibri"/>
              </a:rPr>
              <a:t>Ahrens &amp; Hanson, </a:t>
            </a:r>
            <a:r>
              <a:rPr lang="en-US" sz="1400" b="1" dirty="0">
                <a:solidFill>
                  <a:srgbClr val="000000"/>
                </a:solidFill>
                <a:latin typeface="Calibri"/>
                <a:cs typeface="Calibri"/>
              </a:rPr>
              <a:t>8</a:t>
            </a:r>
            <a:r>
              <a:rPr lang="en-US" sz="1400" b="1" baseline="30000" dirty="0" smtClean="0">
                <a:solidFill>
                  <a:srgbClr val="000000"/>
                </a:solidFill>
                <a:latin typeface="Calibri"/>
                <a:cs typeface="Calibri"/>
              </a:rPr>
              <a:t>th</a:t>
            </a:r>
            <a:r>
              <a:rPr lang="en-US" sz="1400" b="1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1400" b="1" dirty="0">
                <a:solidFill>
                  <a:srgbClr val="000000"/>
                </a:solidFill>
                <a:latin typeface="Calibri"/>
                <a:cs typeface="Calibri"/>
              </a:rPr>
              <a:t>ed.</a:t>
            </a:r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4876800" y="1619250"/>
            <a:ext cx="41148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/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Air </a:t>
            </a:r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aloft heats </a:t>
            </a:r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by</a:t>
            </a:r>
          </a:p>
          <a:p>
            <a:pPr algn="r"/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/>
                  </a:outerShdw>
                </a:effectLst>
                <a:latin typeface="Calibri"/>
                <a:cs typeface="Calibri"/>
              </a:rPr>
              <a:t>Absorption of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/>
                  </a:outerShdw>
                </a:effectLst>
                <a:latin typeface="Calibri"/>
                <a:cs typeface="Calibri"/>
              </a:rPr>
              <a:t>IR 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 rotWithShape="0">
                  <a:srgbClr val="000000"/>
                </a:outerShdw>
              </a:effectLst>
              <a:latin typeface="Calibri"/>
              <a:cs typeface="Calibri"/>
            </a:endParaRPr>
          </a:p>
          <a:p>
            <a:pPr algn="r"/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/>
                  </a:outerShdw>
                </a:effectLst>
                <a:latin typeface="Calibri"/>
                <a:cs typeface="Calibri"/>
              </a:rPr>
              <a:t>Latent heating</a:t>
            </a:r>
          </a:p>
          <a:p>
            <a:pPr algn="r"/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/>
                  </a:outerShdw>
                </a:effectLst>
                <a:latin typeface="Calibri"/>
                <a:cs typeface="Calibri"/>
              </a:rPr>
              <a:t>Convection   </a:t>
            </a:r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4376738" y="6199717"/>
            <a:ext cx="4767262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lnSpc>
                <a:spcPts val="2400"/>
              </a:lnSpc>
            </a:pPr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Ground heats further through absorption of IR from atmosphere</a:t>
            </a:r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>
            <a:off x="829206" y="2415116"/>
            <a:ext cx="550862" cy="3733800"/>
          </a:xfrm>
          <a:prstGeom prst="line">
            <a:avLst/>
          </a:prstGeom>
          <a:noFill/>
          <a:ln w="104775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>
            <a:spAutoFit/>
          </a:bodyPr>
          <a:lstStyle/>
          <a:p>
            <a:pPr algn="l"/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8921" name="Text Box 9"/>
          <p:cNvSpPr txBox="1">
            <a:spLocks noChangeArrowheads="1"/>
          </p:cNvSpPr>
          <p:nvPr/>
        </p:nvSpPr>
        <p:spPr bwMode="auto">
          <a:xfrm>
            <a:off x="304800" y="6248400"/>
            <a:ext cx="8382000" cy="584776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b="1" dirty="0" smtClean="0">
                <a:ln w="3175">
                  <a:solidFill>
                    <a:srgbClr val="000000"/>
                  </a:solidFill>
                </a:ln>
                <a:solidFill>
                  <a:srgbClr val="00FFFF"/>
                </a:solidFill>
                <a:latin typeface="Arial Black"/>
                <a:cs typeface="Arial Black"/>
              </a:rPr>
              <a:t>Atmosphere </a:t>
            </a:r>
            <a:r>
              <a:rPr lang="en-US" sz="3200" b="1" dirty="0">
                <a:ln w="3175">
                  <a:solidFill>
                    <a:srgbClr val="000000"/>
                  </a:solidFill>
                </a:ln>
                <a:solidFill>
                  <a:srgbClr val="00FFFF"/>
                </a:solidFill>
                <a:latin typeface="Arial Black"/>
                <a:cs typeface="Arial Black"/>
              </a:rPr>
              <a:t>is Heated From Below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990600" y="6219381"/>
            <a:ext cx="7010400" cy="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Air </a:t>
            </a:r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“touching” the ground heats by conduction, and by absorption of IR and moistening from evaporation</a:t>
            </a:r>
            <a:endParaRPr lang="en-US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152400" y="6199425"/>
            <a:ext cx="5562600" cy="718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>
              <a:lnSpc>
                <a:spcPts val="2400"/>
              </a:lnSpc>
              <a:spcBef>
                <a:spcPts val="0"/>
              </a:spcBef>
            </a:pPr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Absorbed solar </a:t>
            </a:r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radiation </a:t>
            </a:r>
            <a:endParaRPr lang="en-US" b="1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algn="l">
              <a:lnSpc>
                <a:spcPts val="2400"/>
              </a:lnSpc>
              <a:spcBef>
                <a:spcPts val="0"/>
              </a:spcBef>
            </a:pPr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warms </a:t>
            </a:r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the </a:t>
            </a:r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surface and evaporates water</a:t>
            </a:r>
            <a:endParaRPr lang="en-US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3299342"/>
      </p:ext>
    </p:extLst>
  </p:cSld>
  <p:clrMapOvr>
    <a:masterClrMapping/>
  </p:clrMapOvr>
  <p:transition advTm="15898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8922" grpId="0" animBg="1"/>
      <p:bldP spid="38922" grpId="1" animBg="1"/>
      <p:bldP spid="15" grpId="0"/>
      <p:bldP spid="15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57"/>
          <a:stretch/>
        </p:blipFill>
        <p:spPr bwMode="auto">
          <a:xfrm>
            <a:off x="685800" y="1676400"/>
            <a:ext cx="7705725" cy="4663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534400" cy="1524000"/>
          </a:xfrm>
        </p:spPr>
        <p:txBody>
          <a:bodyPr/>
          <a:lstStyle/>
          <a:p>
            <a:r>
              <a:rPr lang="en-US" sz="3600" b="1" dirty="0" smtClean="0">
                <a:solidFill>
                  <a:schemeClr val="bg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Atmospheric </a:t>
            </a:r>
            <a:r>
              <a:rPr lang="en-US" sz="3600" b="1" dirty="0">
                <a:solidFill>
                  <a:schemeClr val="bg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Energy Balance</a:t>
            </a:r>
            <a:br>
              <a:rPr lang="en-US" sz="3600" b="1" dirty="0">
                <a:solidFill>
                  <a:schemeClr val="bg2"/>
                </a:solidFill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3600" b="1" i="1" dirty="0">
                <a:solidFill>
                  <a:schemeClr val="bg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Complex Balance</a:t>
            </a:r>
          </a:p>
        </p:txBody>
      </p:sp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119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349"/>
    </mc:Choice>
    <mc:Fallback xmlns="">
      <p:transition xmlns:p14="http://schemas.microsoft.com/office/powerpoint/2010/main" spd="slow" advTm="433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57"/>
          <a:stretch/>
        </p:blipFill>
        <p:spPr bwMode="auto">
          <a:xfrm>
            <a:off x="685800" y="1676400"/>
            <a:ext cx="7705725" cy="4663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534400" cy="1524000"/>
          </a:xfrm>
        </p:spPr>
        <p:txBody>
          <a:bodyPr/>
          <a:lstStyle/>
          <a:p>
            <a:r>
              <a:rPr lang="en-US" sz="3600" b="1" dirty="0" smtClean="0">
                <a:solidFill>
                  <a:schemeClr val="bg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Atmospheric </a:t>
            </a:r>
            <a:r>
              <a:rPr lang="en-US" sz="3600" b="1" dirty="0">
                <a:solidFill>
                  <a:schemeClr val="bg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Energy Balance</a:t>
            </a:r>
            <a:br>
              <a:rPr lang="en-US" sz="3600" b="1" dirty="0">
                <a:solidFill>
                  <a:schemeClr val="bg2"/>
                </a:solidFill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3600" b="1" i="1" dirty="0" smtClean="0">
                <a:solidFill>
                  <a:schemeClr val="bg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Consider Top of Atmosphere</a:t>
            </a:r>
            <a:endParaRPr lang="en-US" sz="3600" b="1" i="1" dirty="0">
              <a:solidFill>
                <a:schemeClr val="bg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8133" name="Text Box 4"/>
          <p:cNvSpPr txBox="1">
            <a:spLocks noChangeArrowheads="1"/>
          </p:cNvSpPr>
          <p:nvPr/>
        </p:nvSpPr>
        <p:spPr bwMode="auto">
          <a:xfrm>
            <a:off x="6172200" y="1752600"/>
            <a:ext cx="22098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 dirty="0" smtClean="0">
                <a:solidFill>
                  <a:srgbClr val="000000"/>
                </a:solidFill>
              </a:rPr>
              <a:t>Ahrens &amp; Hanson </a:t>
            </a:r>
            <a:r>
              <a:rPr lang="en-US" sz="1400" b="1" dirty="0">
                <a:solidFill>
                  <a:srgbClr val="000000"/>
                </a:solidFill>
              </a:rPr>
              <a:t>8</a:t>
            </a:r>
            <a:r>
              <a:rPr lang="en-US" sz="1400" b="1" baseline="30000" dirty="0" smtClean="0">
                <a:solidFill>
                  <a:srgbClr val="000000"/>
                </a:solidFill>
              </a:rPr>
              <a:t>th</a:t>
            </a:r>
            <a:r>
              <a:rPr lang="en-US" sz="1400" b="1" dirty="0" smtClean="0">
                <a:solidFill>
                  <a:srgbClr val="000000"/>
                </a:solidFill>
              </a:rPr>
              <a:t> </a:t>
            </a:r>
            <a:r>
              <a:rPr lang="en-US" sz="1400" b="1" dirty="0">
                <a:solidFill>
                  <a:srgbClr val="000000"/>
                </a:solidFill>
              </a:rPr>
              <a:t>ed.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30601" y="1583267"/>
            <a:ext cx="1905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en-US" sz="2800" b="1" dirty="0" smtClean="0">
                <a:ln w="127">
                  <a:solidFill>
                    <a:srgbClr val="000000">
                      <a:lumMod val="75000"/>
                      <a:lumOff val="25000"/>
                    </a:srgbClr>
                  </a:solidFill>
                </a:ln>
                <a:solidFill>
                  <a:srgbClr val="FF9B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Incoming</a:t>
            </a:r>
          </a:p>
          <a:p>
            <a:pPr>
              <a:spcBef>
                <a:spcPts val="0"/>
              </a:spcBef>
              <a:defRPr/>
            </a:pPr>
            <a:r>
              <a:rPr lang="en-US" b="1" dirty="0" smtClean="0">
                <a:ln w="127">
                  <a:solidFill>
                    <a:srgbClr val="000000">
                      <a:lumMod val="75000"/>
                      <a:lumOff val="25000"/>
                    </a:srgbClr>
                  </a:solidFill>
                </a:ln>
                <a:solidFill>
                  <a:srgbClr val="FF9B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100</a:t>
            </a:r>
            <a:endParaRPr lang="en-US" b="1" dirty="0">
              <a:ln w="127">
                <a:solidFill>
                  <a:srgbClr val="000000">
                    <a:lumMod val="75000"/>
                    <a:lumOff val="25000"/>
                  </a:srgbClr>
                </a:solidFill>
              </a:ln>
              <a:solidFill>
                <a:srgbClr val="FF9B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1329277" y="1651337"/>
            <a:ext cx="4470391" cy="4207595"/>
            <a:chOff x="1329277" y="1651337"/>
            <a:chExt cx="4470391" cy="4207595"/>
          </a:xfrm>
        </p:grpSpPr>
        <p:grpSp>
          <p:nvGrpSpPr>
            <p:cNvPr id="22" name="Group 21"/>
            <p:cNvGrpSpPr/>
            <p:nvPr/>
          </p:nvGrpSpPr>
          <p:grpSpPr>
            <a:xfrm>
              <a:off x="1329277" y="1651337"/>
              <a:ext cx="4470391" cy="2209462"/>
              <a:chOff x="1329277" y="1651337"/>
              <a:chExt cx="4470391" cy="2209462"/>
            </a:xfrm>
          </p:grpSpPr>
          <p:sp>
            <p:nvSpPr>
              <p:cNvPr id="24" name="Text Box 9"/>
              <p:cNvSpPr txBox="1">
                <a:spLocks noChangeArrowheads="1"/>
              </p:cNvSpPr>
              <p:nvPr/>
            </p:nvSpPr>
            <p:spPr bwMode="auto">
              <a:xfrm>
                <a:off x="1329277" y="1651337"/>
                <a:ext cx="1989656" cy="13234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  <a:defRPr/>
                </a:pPr>
                <a:r>
                  <a:rPr lang="en-US" sz="3200" b="1" dirty="0">
                    <a:ln w="127"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</a:ln>
                    <a:solidFill>
                      <a:srgbClr val="FF8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Solar</a:t>
                </a:r>
              </a:p>
              <a:p>
                <a:pPr>
                  <a:spcBef>
                    <a:spcPts val="0"/>
                  </a:spcBef>
                  <a:defRPr/>
                </a:pPr>
                <a:r>
                  <a:rPr lang="en-US" b="1" dirty="0">
                    <a:ln w="127"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</a:ln>
                    <a:solidFill>
                      <a:srgbClr val="FF8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70 in = 70 </a:t>
                </a:r>
                <a:r>
                  <a:rPr lang="en-US" b="1" dirty="0" smtClean="0">
                    <a:ln w="127"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</a:ln>
                    <a:solidFill>
                      <a:srgbClr val="FF8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out 30 </a:t>
                </a:r>
                <a:r>
                  <a:rPr lang="en-US" b="1" dirty="0">
                    <a:ln w="127"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</a:ln>
                    <a:solidFill>
                      <a:srgbClr val="FF8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r</a:t>
                </a:r>
                <a:r>
                  <a:rPr lang="en-US" b="1" dirty="0" smtClean="0">
                    <a:ln w="127"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</a:ln>
                    <a:solidFill>
                      <a:srgbClr val="FF8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eflected</a:t>
                </a:r>
                <a:endParaRPr lang="en-US" b="1" dirty="0">
                  <a:ln w="127">
                    <a:solidFill>
                      <a:srgbClr val="000000">
                        <a:lumMod val="75000"/>
                        <a:lumOff val="25000"/>
                      </a:srgbClr>
                    </a:solidFill>
                  </a:ln>
                  <a:solidFill>
                    <a:srgbClr val="FF8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5" name="Oval 24"/>
              <p:cNvSpPr/>
              <p:nvPr/>
            </p:nvSpPr>
            <p:spPr bwMode="auto">
              <a:xfrm>
                <a:off x="5190068" y="2342956"/>
                <a:ext cx="609600" cy="381000"/>
              </a:xfrm>
              <a:prstGeom prst="ellipse">
                <a:avLst/>
              </a:prstGeom>
              <a:noFill/>
              <a:ln w="57150" cap="flat" cmpd="sng" algn="ctr">
                <a:solidFill>
                  <a:srgbClr val="FF8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/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endParaRPr lang="en-US" sz="3200">
                  <a:solidFill>
                    <a:srgbClr val="CCCCCC"/>
                  </a:solidFill>
                </a:endParaRPr>
              </a:p>
            </p:txBody>
          </p:sp>
          <p:sp>
            <p:nvSpPr>
              <p:cNvPr id="26" name="Oval 25"/>
              <p:cNvSpPr/>
              <p:nvPr/>
            </p:nvSpPr>
            <p:spPr bwMode="auto">
              <a:xfrm>
                <a:off x="3606804" y="3479799"/>
                <a:ext cx="609600" cy="381000"/>
              </a:xfrm>
              <a:prstGeom prst="ellipse">
                <a:avLst/>
              </a:prstGeom>
              <a:noFill/>
              <a:ln w="57150" cap="flat" cmpd="sng" algn="ctr">
                <a:solidFill>
                  <a:srgbClr val="FF8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/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endParaRPr lang="en-US" sz="3200">
                  <a:solidFill>
                    <a:srgbClr val="CCCCCC"/>
                  </a:solidFill>
                </a:endParaRPr>
              </a:p>
            </p:txBody>
          </p:sp>
        </p:grpSp>
        <p:sp>
          <p:nvSpPr>
            <p:cNvPr id="23" name="Oval 22"/>
            <p:cNvSpPr/>
            <p:nvPr/>
          </p:nvSpPr>
          <p:spPr bwMode="auto">
            <a:xfrm>
              <a:off x="4165604" y="5477932"/>
              <a:ext cx="609600" cy="381000"/>
            </a:xfrm>
            <a:prstGeom prst="ellipse">
              <a:avLst/>
            </a:prstGeom>
            <a:noFill/>
            <a:ln w="57150" cap="flat" cmpd="sng" algn="ctr">
              <a:solidFill>
                <a:srgbClr val="FF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en-US" sz="3200">
                <a:solidFill>
                  <a:srgbClr val="CCCCCC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295840" y="2590800"/>
            <a:ext cx="2533080" cy="400244"/>
            <a:chOff x="3295840" y="2590800"/>
            <a:chExt cx="2533080" cy="400244"/>
          </a:xfrm>
        </p:grpSpPr>
        <p:sp>
          <p:nvSpPr>
            <p:cNvPr id="27" name="Oval 26"/>
            <p:cNvSpPr/>
            <p:nvPr/>
          </p:nvSpPr>
          <p:spPr bwMode="auto">
            <a:xfrm>
              <a:off x="3295840" y="2610044"/>
              <a:ext cx="609600" cy="381000"/>
            </a:xfrm>
            <a:prstGeom prst="ellips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en-US" sz="3200">
                <a:solidFill>
                  <a:srgbClr val="CCCCCC"/>
                </a:solidFill>
              </a:endParaRPr>
            </a:p>
          </p:txBody>
        </p:sp>
        <p:sp>
          <p:nvSpPr>
            <p:cNvPr id="28" name="Oval 27"/>
            <p:cNvSpPr/>
            <p:nvPr/>
          </p:nvSpPr>
          <p:spPr bwMode="auto">
            <a:xfrm>
              <a:off x="5219320" y="2590800"/>
              <a:ext cx="609600" cy="381000"/>
            </a:xfrm>
            <a:prstGeom prst="ellips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en-US" sz="3200">
                <a:solidFill>
                  <a:srgbClr val="CCCCCC"/>
                </a:solidFill>
              </a:endParaRPr>
            </a:p>
          </p:txBody>
        </p:sp>
      </p:grpSp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83722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278"/>
    </mc:Choice>
    <mc:Fallback xmlns="">
      <p:transition xmlns:p14="http://schemas.microsoft.com/office/powerpoint/2010/main" spd="slow" advTm="642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/>
                <a:cs typeface="Calibri"/>
              </a:rPr>
              <a:t>Energy Back to Space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Calibri"/>
                <a:cs typeface="Calibri"/>
              </a:rPr>
              <a:t>100 units Solar at the Top of the Atmosphere</a:t>
            </a:r>
          </a:p>
          <a:p>
            <a:pPr marL="457200" lvl="1" indent="0">
              <a:buNone/>
            </a:pPr>
            <a:r>
              <a:rPr lang="en-US" dirty="0" smtClean="0">
                <a:latin typeface="Calibri"/>
                <a:cs typeface="Calibri"/>
              </a:rPr>
              <a:t>	30% is Solar reflected by mostly clouds</a:t>
            </a:r>
          </a:p>
          <a:p>
            <a:pPr marL="457200" lvl="1" indent="0">
              <a:buNone/>
            </a:pPr>
            <a:r>
              <a:rPr lang="en-US" dirty="0">
                <a:latin typeface="Calibri"/>
                <a:cs typeface="Calibri"/>
              </a:rPr>
              <a:t>	</a:t>
            </a:r>
            <a:r>
              <a:rPr lang="en-US" dirty="0" smtClean="0">
                <a:latin typeface="Calibri"/>
                <a:cs typeface="Calibri"/>
              </a:rPr>
              <a:t>65% is IR emitted by the Atmosphere</a:t>
            </a:r>
          </a:p>
          <a:p>
            <a:pPr marL="457200" lvl="1" indent="0">
              <a:buNone/>
            </a:pPr>
            <a:r>
              <a:rPr lang="en-US" dirty="0">
                <a:latin typeface="Calibri"/>
                <a:cs typeface="Calibri"/>
              </a:rPr>
              <a:t>	</a:t>
            </a:r>
            <a:r>
              <a:rPr lang="en-US" dirty="0" smtClean="0">
                <a:latin typeface="Calibri"/>
                <a:cs typeface="Calibri"/>
              </a:rPr>
              <a:t>  5% is IR directly from Surface</a:t>
            </a:r>
          </a:p>
          <a:p>
            <a:pPr marL="457200" lvl="1" indent="0">
              <a:buNone/>
            </a:pPr>
            <a:endParaRPr lang="en-US" dirty="0">
              <a:latin typeface="Calibri"/>
              <a:cs typeface="Calibri"/>
            </a:endParaRPr>
          </a:p>
          <a:p>
            <a:pPr marL="400050"/>
            <a:r>
              <a:rPr lang="en-US" sz="2800" dirty="0" smtClean="0">
                <a:latin typeface="Calibri"/>
                <a:cs typeface="Calibri"/>
              </a:rPr>
              <a:t>100 Units In = 100 Units Out</a:t>
            </a:r>
          </a:p>
          <a:p>
            <a:pPr marL="57150" indent="0">
              <a:buNone/>
            </a:pPr>
            <a:r>
              <a:rPr lang="en-US" sz="2800" dirty="0">
                <a:latin typeface="Calibri"/>
                <a:cs typeface="Calibri"/>
              </a:rPr>
              <a:t>	</a:t>
            </a:r>
            <a:r>
              <a:rPr lang="en-US" sz="2800" dirty="0" smtClean="0">
                <a:latin typeface="Calibri"/>
                <a:cs typeface="Calibri"/>
              </a:rPr>
              <a:t>Earth is in </a:t>
            </a:r>
            <a:r>
              <a:rPr lang="en-US" sz="2800" dirty="0" err="1" smtClean="0">
                <a:latin typeface="Calibri"/>
                <a:cs typeface="Calibri"/>
              </a:rPr>
              <a:t>Radiative</a:t>
            </a:r>
            <a:r>
              <a:rPr lang="en-US" sz="2800" dirty="0" smtClean="0">
                <a:latin typeface="Calibri"/>
                <a:cs typeface="Calibri"/>
              </a:rPr>
              <a:t> Balance</a:t>
            </a:r>
          </a:p>
          <a:p>
            <a:pPr marL="514350" lvl="1" indent="0">
              <a:buNone/>
            </a:pPr>
            <a:r>
              <a:rPr lang="en-US" dirty="0" smtClean="0">
                <a:latin typeface="Calibri"/>
                <a:cs typeface="Calibri"/>
              </a:rPr>
              <a:t>	Temperature of Earth System Constant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094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244"/>
    </mc:Choice>
    <mc:Fallback xmlns="">
      <p:transition xmlns:p14="http://schemas.microsoft.com/office/powerpoint/2010/main" spd="slow" advTm="432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534400" cy="1524000"/>
          </a:xfrm>
        </p:spPr>
        <p:txBody>
          <a:bodyPr/>
          <a:lstStyle/>
          <a:p>
            <a:r>
              <a:rPr lang="en-US" sz="3600" b="1" dirty="0" smtClean="0">
                <a:solidFill>
                  <a:schemeClr val="bg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Atmospheric </a:t>
            </a:r>
            <a:r>
              <a:rPr lang="en-US" sz="3600" b="1" dirty="0">
                <a:solidFill>
                  <a:schemeClr val="bg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Energy </a:t>
            </a:r>
            <a:r>
              <a:rPr lang="en-US" sz="3600" b="1" dirty="0" smtClean="0">
                <a:solidFill>
                  <a:schemeClr val="bg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Balance</a:t>
            </a:r>
            <a:br>
              <a:rPr lang="en-US" sz="3600" b="1" dirty="0" smtClean="0">
                <a:solidFill>
                  <a:schemeClr val="bg2"/>
                </a:solidFill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3600" b="1" i="1" dirty="0" smtClean="0">
                <a:solidFill>
                  <a:schemeClr val="bg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Consider Surface</a:t>
            </a:r>
            <a:endParaRPr lang="en-US" sz="3600" b="1" i="1" dirty="0">
              <a:solidFill>
                <a:schemeClr val="bg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8133" name="Text Box 4"/>
          <p:cNvSpPr txBox="1">
            <a:spLocks noChangeArrowheads="1"/>
          </p:cNvSpPr>
          <p:nvPr/>
        </p:nvSpPr>
        <p:spPr bwMode="auto">
          <a:xfrm>
            <a:off x="6172200" y="1752600"/>
            <a:ext cx="22098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 dirty="0" smtClean="0">
                <a:solidFill>
                  <a:srgbClr val="000000"/>
                </a:solidFill>
              </a:rPr>
              <a:t>Ahrens &amp; Hanson </a:t>
            </a:r>
            <a:r>
              <a:rPr lang="en-US" sz="1400" b="1" dirty="0">
                <a:solidFill>
                  <a:srgbClr val="000000"/>
                </a:solidFill>
              </a:rPr>
              <a:t>8</a:t>
            </a:r>
            <a:r>
              <a:rPr lang="en-US" sz="1400" b="1" baseline="30000" dirty="0" smtClean="0">
                <a:solidFill>
                  <a:srgbClr val="000000"/>
                </a:solidFill>
              </a:rPr>
              <a:t>th</a:t>
            </a:r>
            <a:r>
              <a:rPr lang="en-US" sz="1400" b="1" dirty="0" smtClean="0">
                <a:solidFill>
                  <a:srgbClr val="000000"/>
                </a:solidFill>
              </a:rPr>
              <a:t> </a:t>
            </a:r>
            <a:r>
              <a:rPr lang="en-US" sz="1400" b="1" dirty="0">
                <a:solidFill>
                  <a:srgbClr val="000000"/>
                </a:solidFill>
              </a:rPr>
              <a:t>ed.</a:t>
            </a:r>
            <a:endParaRPr lang="en-US" sz="1400" dirty="0">
              <a:solidFill>
                <a:srgbClr val="000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363135" y="4588933"/>
            <a:ext cx="7052731" cy="1693333"/>
            <a:chOff x="1363135" y="4588933"/>
            <a:chExt cx="7052731" cy="1693333"/>
          </a:xfrm>
        </p:grpSpPr>
        <p:sp>
          <p:nvSpPr>
            <p:cNvPr id="39946" name="Text Box 10"/>
            <p:cNvSpPr txBox="1">
              <a:spLocks noChangeArrowheads="1"/>
            </p:cNvSpPr>
            <p:nvPr/>
          </p:nvSpPr>
          <p:spPr bwMode="auto">
            <a:xfrm>
              <a:off x="6053666" y="4588933"/>
              <a:ext cx="2362200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ts val="0"/>
                </a:spcBef>
                <a:defRPr/>
              </a:pPr>
              <a:r>
                <a:rPr lang="en-US" sz="3200" b="1" dirty="0">
                  <a:ln w="127">
                    <a:solidFill>
                      <a:srgbClr val="000000">
                        <a:lumMod val="65000"/>
                        <a:lumOff val="35000"/>
                      </a:srgbClr>
                    </a:solidFill>
                  </a:ln>
                  <a:solidFill>
                    <a:srgbClr val="8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Ground</a:t>
              </a:r>
            </a:p>
            <a:p>
              <a:pPr>
                <a:spcBef>
                  <a:spcPts val="0"/>
                </a:spcBef>
                <a:defRPr/>
              </a:pPr>
              <a:r>
                <a:rPr lang="en-US" b="1" dirty="0">
                  <a:ln w="127">
                    <a:solidFill>
                      <a:srgbClr val="000000">
                        <a:lumMod val="65000"/>
                        <a:lumOff val="35000"/>
                      </a:srgbClr>
                    </a:solidFill>
                  </a:ln>
                  <a:solidFill>
                    <a:srgbClr val="8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147 in = 147 out</a:t>
              </a:r>
            </a:p>
          </p:txBody>
        </p:sp>
        <p:sp>
          <p:nvSpPr>
            <p:cNvPr id="3" name="Oval 2"/>
            <p:cNvSpPr/>
            <p:nvPr/>
          </p:nvSpPr>
          <p:spPr bwMode="auto">
            <a:xfrm>
              <a:off x="5190068" y="5892800"/>
              <a:ext cx="609600" cy="381000"/>
            </a:xfrm>
            <a:prstGeom prst="ellipse">
              <a:avLst/>
            </a:prstGeom>
            <a:noFill/>
            <a:ln w="57150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en-US" sz="3200">
                <a:solidFill>
                  <a:srgbClr val="CCCCCC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1363135" y="5901266"/>
              <a:ext cx="609600" cy="381000"/>
            </a:xfrm>
            <a:prstGeom prst="ellipse">
              <a:avLst/>
            </a:prstGeom>
            <a:noFill/>
            <a:ln w="57150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en-US" sz="3200">
                <a:solidFill>
                  <a:srgbClr val="CCCCCC"/>
                </a:solidFill>
              </a:endParaRPr>
            </a:p>
          </p:txBody>
        </p:sp>
      </p:grpSp>
      <p:pic>
        <p:nvPicPr>
          <p:cNvPr id="21" name="Picture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57"/>
          <a:stretch/>
        </p:blipFill>
        <p:spPr bwMode="auto">
          <a:xfrm>
            <a:off x="685800" y="1676400"/>
            <a:ext cx="7705725" cy="4663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6053666" y="4588933"/>
            <a:ext cx="23622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en-US" sz="3200" b="1" dirty="0" smtClean="0">
                <a:ln w="127">
                  <a:solidFill>
                    <a:srgbClr val="000000">
                      <a:lumMod val="65000"/>
                      <a:lumOff val="35000"/>
                    </a:srgbClr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Surface</a:t>
            </a:r>
            <a:endParaRPr lang="en-US" sz="3200" b="1" dirty="0">
              <a:ln w="127">
                <a:solidFill>
                  <a:srgbClr val="000000">
                    <a:lumMod val="65000"/>
                    <a:lumOff val="35000"/>
                  </a:srgbClr>
                </a:solidFill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0"/>
              </a:spcBef>
              <a:defRPr/>
            </a:pPr>
            <a:r>
              <a:rPr lang="en-US" b="1" dirty="0">
                <a:ln w="127">
                  <a:solidFill>
                    <a:srgbClr val="000000">
                      <a:lumMod val="65000"/>
                      <a:lumOff val="35000"/>
                    </a:srgbClr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147 in = 147 out</a:t>
            </a:r>
          </a:p>
        </p:txBody>
      </p:sp>
      <p:sp>
        <p:nvSpPr>
          <p:cNvPr id="25" name="Oval 24"/>
          <p:cNvSpPr/>
          <p:nvPr/>
        </p:nvSpPr>
        <p:spPr bwMode="auto">
          <a:xfrm>
            <a:off x="1363135" y="5901266"/>
            <a:ext cx="609600" cy="381000"/>
          </a:xfrm>
          <a:prstGeom prst="ellipse">
            <a:avLst/>
          </a:prstGeom>
          <a:noFill/>
          <a:ln w="5715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/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3200">
              <a:solidFill>
                <a:srgbClr val="CCCCCC"/>
              </a:solidFill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5179293" y="5905112"/>
            <a:ext cx="609600" cy="381000"/>
          </a:xfrm>
          <a:prstGeom prst="ellipse">
            <a:avLst/>
          </a:prstGeom>
          <a:noFill/>
          <a:ln w="5715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/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3200">
              <a:solidFill>
                <a:srgbClr val="CCCCCC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157134" y="5486400"/>
            <a:ext cx="2396066" cy="397933"/>
            <a:chOff x="4157134" y="5486400"/>
            <a:chExt cx="2396066" cy="397933"/>
          </a:xfrm>
        </p:grpSpPr>
        <p:sp>
          <p:nvSpPr>
            <p:cNvPr id="29" name="Oval 28"/>
            <p:cNvSpPr/>
            <p:nvPr/>
          </p:nvSpPr>
          <p:spPr bwMode="auto">
            <a:xfrm>
              <a:off x="4157134" y="5503333"/>
              <a:ext cx="609600" cy="381000"/>
            </a:xfrm>
            <a:prstGeom prst="ellipse">
              <a:avLst/>
            </a:prstGeom>
            <a:noFill/>
            <a:ln w="57150" cap="flat" cmpd="sng" algn="ctr">
              <a:solidFill>
                <a:srgbClr val="EE9B2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en-US" sz="3200">
                <a:solidFill>
                  <a:srgbClr val="CCCCCC"/>
                </a:solidFill>
              </a:endParaRPr>
            </a:p>
          </p:txBody>
        </p:sp>
        <p:sp>
          <p:nvSpPr>
            <p:cNvPr id="30" name="Oval 29"/>
            <p:cNvSpPr/>
            <p:nvPr/>
          </p:nvSpPr>
          <p:spPr bwMode="auto">
            <a:xfrm>
              <a:off x="5943600" y="5486400"/>
              <a:ext cx="609600" cy="381000"/>
            </a:xfrm>
            <a:prstGeom prst="ellipse">
              <a:avLst/>
            </a:prstGeom>
            <a:noFill/>
            <a:ln w="57150" cap="flat" cmpd="sng" algn="ctr">
              <a:solidFill>
                <a:srgbClr val="C8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en-US" sz="3200">
                <a:solidFill>
                  <a:srgbClr val="CCCCCC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143000" y="5477935"/>
            <a:ext cx="2455336" cy="406398"/>
            <a:chOff x="1143000" y="5477935"/>
            <a:chExt cx="2455336" cy="406398"/>
          </a:xfrm>
        </p:grpSpPr>
        <p:sp>
          <p:nvSpPr>
            <p:cNvPr id="31" name="Oval 30"/>
            <p:cNvSpPr/>
            <p:nvPr/>
          </p:nvSpPr>
          <p:spPr bwMode="auto">
            <a:xfrm>
              <a:off x="1143000" y="5477935"/>
              <a:ext cx="609600" cy="381000"/>
            </a:xfrm>
            <a:prstGeom prst="ellipse">
              <a:avLst/>
            </a:prstGeom>
            <a:noFill/>
            <a:ln w="571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en-US" sz="3200">
                <a:solidFill>
                  <a:srgbClr val="CCCCCC"/>
                </a:solidFill>
              </a:endParaRPr>
            </a:p>
          </p:txBody>
        </p:sp>
        <p:sp>
          <p:nvSpPr>
            <p:cNvPr id="32" name="Oval 31"/>
            <p:cNvSpPr/>
            <p:nvPr/>
          </p:nvSpPr>
          <p:spPr bwMode="auto">
            <a:xfrm>
              <a:off x="2988736" y="5503333"/>
              <a:ext cx="609600" cy="381000"/>
            </a:xfrm>
            <a:prstGeom prst="ellips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en-US" sz="3200">
                <a:solidFill>
                  <a:srgbClr val="CCCCCC"/>
                </a:solidFill>
              </a:endParaRPr>
            </a:p>
          </p:txBody>
        </p:sp>
        <p:sp>
          <p:nvSpPr>
            <p:cNvPr id="33" name="Oval 32"/>
            <p:cNvSpPr/>
            <p:nvPr/>
          </p:nvSpPr>
          <p:spPr bwMode="auto">
            <a:xfrm>
              <a:off x="2057400" y="5494866"/>
              <a:ext cx="609600" cy="381000"/>
            </a:xfrm>
            <a:prstGeom prst="ellipse">
              <a:avLst/>
            </a:prstGeom>
            <a:noFill/>
            <a:ln w="57150" cap="flat" cmpd="sng" algn="ctr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en-US" sz="3200">
                <a:solidFill>
                  <a:srgbClr val="CCCCCC"/>
                </a:solidFill>
              </a:endParaRPr>
            </a:p>
          </p:txBody>
        </p:sp>
      </p:grp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0449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335"/>
    </mc:Choice>
    <mc:Fallback xmlns="">
      <p:transition xmlns:p14="http://schemas.microsoft.com/office/powerpoint/2010/main" spd="slow" advTm="593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3" grpId="0"/>
      <p:bldP spid="23" grpId="1"/>
      <p:bldP spid="25" grpId="0" animBg="1"/>
      <p:bldP spid="25" grpId="1" animBg="1"/>
      <p:bldP spid="25" grpId="2" animBg="1"/>
      <p:bldP spid="27" grpId="0" animBg="1"/>
      <p:bldP spid="27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/>
                <a:cs typeface="Calibri"/>
              </a:rPr>
              <a:t>Surface Balance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latin typeface="Calibri"/>
                <a:cs typeface="Calibri"/>
              </a:rPr>
              <a:t>150 units absorbed at Surface</a:t>
            </a:r>
          </a:p>
          <a:p>
            <a:pPr marL="457200" lvl="1" indent="0">
              <a:buNone/>
            </a:pPr>
            <a:r>
              <a:rPr lang="en-US" dirty="0">
                <a:latin typeface="Calibri"/>
                <a:cs typeface="Calibri"/>
              </a:rPr>
              <a:t>	65% IR from Atmosphere</a:t>
            </a:r>
          </a:p>
          <a:p>
            <a:pPr marL="457200" lvl="1" indent="0">
              <a:buNone/>
            </a:pPr>
            <a:r>
              <a:rPr lang="en-US" dirty="0">
                <a:latin typeface="Calibri"/>
                <a:cs typeface="Calibri"/>
              </a:rPr>
              <a:t>	35% </a:t>
            </a:r>
            <a:r>
              <a:rPr lang="en-US" dirty="0" smtClean="0">
                <a:latin typeface="Calibri"/>
                <a:cs typeface="Calibri"/>
              </a:rPr>
              <a:t>Solar</a:t>
            </a:r>
          </a:p>
          <a:p>
            <a:pPr marL="457200" lvl="1" indent="0">
              <a:buNone/>
            </a:pPr>
            <a:endParaRPr lang="en-US" dirty="0">
              <a:latin typeface="Calibri"/>
              <a:cs typeface="Calibri"/>
            </a:endParaRPr>
          </a:p>
          <a:p>
            <a:r>
              <a:rPr lang="en-US" sz="2800" dirty="0" smtClean="0">
                <a:latin typeface="Calibri"/>
                <a:cs typeface="Calibri"/>
              </a:rPr>
              <a:t>150 units </a:t>
            </a:r>
            <a:r>
              <a:rPr lang="en-US" sz="2800" dirty="0">
                <a:latin typeface="Calibri"/>
                <a:cs typeface="Calibri"/>
              </a:rPr>
              <a:t>e</a:t>
            </a:r>
            <a:r>
              <a:rPr lang="en-US" sz="2800" dirty="0" smtClean="0">
                <a:latin typeface="Calibri"/>
                <a:cs typeface="Calibri"/>
              </a:rPr>
              <a:t>mitted from Surface</a:t>
            </a:r>
          </a:p>
          <a:p>
            <a:pPr marL="457200" lvl="1" indent="0">
              <a:buNone/>
            </a:pPr>
            <a:r>
              <a:rPr lang="en-US" dirty="0" smtClean="0">
                <a:latin typeface="Calibri"/>
                <a:cs typeface="Calibri"/>
              </a:rPr>
              <a:t>	80% IR emission</a:t>
            </a:r>
          </a:p>
          <a:p>
            <a:pPr marL="457200" lvl="1" indent="0">
              <a:buNone/>
            </a:pPr>
            <a:r>
              <a:rPr lang="en-US" dirty="0">
                <a:latin typeface="Calibri"/>
                <a:cs typeface="Calibri"/>
              </a:rPr>
              <a:t>	</a:t>
            </a:r>
            <a:r>
              <a:rPr lang="en-US" dirty="0" smtClean="0">
                <a:latin typeface="Calibri"/>
                <a:cs typeface="Calibri"/>
              </a:rPr>
              <a:t>Remaining 20% mostly goes into Evaporation</a:t>
            </a:r>
          </a:p>
          <a:p>
            <a:pPr marL="0" indent="0">
              <a:buNone/>
            </a:pPr>
            <a:endParaRPr lang="en-US" dirty="0">
              <a:latin typeface="Calibri"/>
              <a:cs typeface="Calibri"/>
            </a:endParaRP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01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06"/>
    </mc:Choice>
    <mc:Fallback xmlns="">
      <p:transition xmlns:p14="http://schemas.microsoft.com/office/powerpoint/2010/main" spd="slow" advTm="102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57"/>
          <a:stretch/>
        </p:blipFill>
        <p:spPr bwMode="auto">
          <a:xfrm>
            <a:off x="685800" y="1676400"/>
            <a:ext cx="7705725" cy="4663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534400" cy="1524000"/>
          </a:xfrm>
        </p:spPr>
        <p:txBody>
          <a:bodyPr/>
          <a:lstStyle/>
          <a:p>
            <a:r>
              <a:rPr lang="en-US" sz="3600" b="1" dirty="0" smtClean="0">
                <a:solidFill>
                  <a:schemeClr val="bg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Atmospheric </a:t>
            </a:r>
            <a:r>
              <a:rPr lang="en-US" sz="3600" b="1" dirty="0">
                <a:solidFill>
                  <a:schemeClr val="bg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Energy Balance</a:t>
            </a:r>
            <a:br>
              <a:rPr lang="en-US" sz="3600" b="1" dirty="0">
                <a:solidFill>
                  <a:schemeClr val="bg2"/>
                </a:solidFill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3600" b="1" i="1" dirty="0" smtClean="0">
                <a:solidFill>
                  <a:schemeClr val="bg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Consider Atmosphere</a:t>
            </a:r>
            <a:endParaRPr lang="en-US" sz="3600" b="1" i="1" dirty="0">
              <a:solidFill>
                <a:schemeClr val="bg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8133" name="Text Box 4"/>
          <p:cNvSpPr txBox="1">
            <a:spLocks noChangeArrowheads="1"/>
          </p:cNvSpPr>
          <p:nvPr/>
        </p:nvSpPr>
        <p:spPr bwMode="auto">
          <a:xfrm>
            <a:off x="6172200" y="1752600"/>
            <a:ext cx="22098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 dirty="0" smtClean="0">
                <a:solidFill>
                  <a:srgbClr val="000000"/>
                </a:solidFill>
              </a:rPr>
              <a:t>Ahrens &amp; Hanson </a:t>
            </a:r>
            <a:r>
              <a:rPr lang="en-US" sz="1400" b="1" dirty="0">
                <a:solidFill>
                  <a:srgbClr val="000000"/>
                </a:solidFill>
              </a:rPr>
              <a:t>8</a:t>
            </a:r>
            <a:r>
              <a:rPr lang="en-US" sz="1400" b="1" baseline="30000" dirty="0" smtClean="0">
                <a:solidFill>
                  <a:srgbClr val="000000"/>
                </a:solidFill>
              </a:rPr>
              <a:t>th</a:t>
            </a:r>
            <a:r>
              <a:rPr lang="en-US" sz="1400" b="1" dirty="0" smtClean="0">
                <a:solidFill>
                  <a:srgbClr val="000000"/>
                </a:solidFill>
              </a:rPr>
              <a:t> </a:t>
            </a:r>
            <a:r>
              <a:rPr lang="en-US" sz="1400" b="1" dirty="0">
                <a:solidFill>
                  <a:srgbClr val="000000"/>
                </a:solidFill>
              </a:rPr>
              <a:t>ed.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39947" name="Text Box 11"/>
          <p:cNvSpPr txBox="1">
            <a:spLocks noChangeArrowheads="1"/>
          </p:cNvSpPr>
          <p:nvPr/>
        </p:nvSpPr>
        <p:spPr bwMode="auto">
          <a:xfrm>
            <a:off x="5943600" y="2819400"/>
            <a:ext cx="2438400" cy="641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en-US" sz="2800" b="1" baseline="3000" dirty="0">
                <a:ln w="127">
                  <a:solidFill>
                    <a:srgbClr val="000000">
                      <a:lumMod val="75000"/>
                      <a:lumOff val="25000"/>
                    </a:srgbClr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/>
                <a:cs typeface="Arial Black"/>
              </a:rPr>
              <a:t>Atmosphere </a:t>
            </a:r>
            <a:endParaRPr lang="en-US" sz="2800" b="1" baseline="3000" dirty="0" smtClean="0">
              <a:ln w="127">
                <a:solidFill>
                  <a:srgbClr val="000000">
                    <a:lumMod val="75000"/>
                    <a:lumOff val="25000"/>
                  </a:srgbClr>
                </a:solidFill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/>
              <a:cs typeface="Arial Black"/>
            </a:endParaRPr>
          </a:p>
          <a:p>
            <a:pPr>
              <a:spcBef>
                <a:spcPts val="0"/>
              </a:spcBef>
              <a:defRPr/>
            </a:pPr>
            <a:r>
              <a:rPr lang="en-US" b="1" baseline="3000" dirty="0" smtClean="0">
                <a:ln w="127">
                  <a:solidFill>
                    <a:srgbClr val="000000">
                      <a:lumMod val="75000"/>
                      <a:lumOff val="25000"/>
                    </a:srgbClr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/>
                <a:cs typeface="Arial Black"/>
              </a:rPr>
              <a:t>160 </a:t>
            </a:r>
            <a:r>
              <a:rPr lang="en-US" b="1" baseline="3000" dirty="0">
                <a:ln w="127">
                  <a:solidFill>
                    <a:srgbClr val="000000">
                      <a:lumMod val="75000"/>
                      <a:lumOff val="25000"/>
                    </a:srgbClr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/>
                <a:cs typeface="Arial Black"/>
              </a:rPr>
              <a:t>in = 160 out</a:t>
            </a:r>
            <a:endParaRPr lang="en-US" sz="3200" b="1" baseline="3000" dirty="0">
              <a:ln w="127">
                <a:solidFill>
                  <a:srgbClr val="000000">
                    <a:lumMod val="75000"/>
                    <a:lumOff val="25000"/>
                  </a:srgbClr>
                </a:solidFill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2506135" y="3124200"/>
            <a:ext cx="609600" cy="381000"/>
          </a:xfrm>
          <a:prstGeom prst="ellipse">
            <a:avLst/>
          </a:prstGeom>
          <a:noFill/>
          <a:ln w="57150" cap="flat" cmpd="sng" algn="ctr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/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3200">
              <a:solidFill>
                <a:srgbClr val="CCCCCC"/>
              </a:solidFill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6443137" y="3750733"/>
            <a:ext cx="609600" cy="381000"/>
          </a:xfrm>
          <a:prstGeom prst="ellipse">
            <a:avLst/>
          </a:prstGeom>
          <a:noFill/>
          <a:ln w="57150" cap="flat" cmpd="sng" algn="ctr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/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3200">
              <a:solidFill>
                <a:srgbClr val="CCCCCC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198532" y="2633134"/>
            <a:ext cx="1278468" cy="1507067"/>
            <a:chOff x="5198532" y="2633134"/>
            <a:chExt cx="1278468" cy="1507067"/>
          </a:xfrm>
        </p:grpSpPr>
        <p:sp>
          <p:nvSpPr>
            <p:cNvPr id="26" name="Oval 25"/>
            <p:cNvSpPr/>
            <p:nvPr/>
          </p:nvSpPr>
          <p:spPr bwMode="auto">
            <a:xfrm>
              <a:off x="5198532" y="2633134"/>
              <a:ext cx="609600" cy="381000"/>
            </a:xfrm>
            <a:prstGeom prst="ellips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en-US" sz="3200">
                <a:solidFill>
                  <a:srgbClr val="CCCCCC"/>
                </a:solidFill>
              </a:endParaRPr>
            </a:p>
          </p:txBody>
        </p:sp>
        <p:sp>
          <p:nvSpPr>
            <p:cNvPr id="27" name="Oval 26"/>
            <p:cNvSpPr/>
            <p:nvPr/>
          </p:nvSpPr>
          <p:spPr bwMode="auto">
            <a:xfrm>
              <a:off x="5867400" y="3759201"/>
              <a:ext cx="609600" cy="381000"/>
            </a:xfrm>
            <a:prstGeom prst="ellips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en-US" sz="3200">
                <a:solidFill>
                  <a:srgbClr val="CCCCCC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143000" y="3462864"/>
            <a:ext cx="3073404" cy="397935"/>
            <a:chOff x="1143000" y="3462864"/>
            <a:chExt cx="3073404" cy="397935"/>
          </a:xfrm>
        </p:grpSpPr>
        <p:sp>
          <p:nvSpPr>
            <p:cNvPr id="22" name="Oval 21"/>
            <p:cNvSpPr/>
            <p:nvPr/>
          </p:nvSpPr>
          <p:spPr bwMode="auto">
            <a:xfrm>
              <a:off x="1143000" y="3479799"/>
              <a:ext cx="609600" cy="381000"/>
            </a:xfrm>
            <a:prstGeom prst="ellipse">
              <a:avLst/>
            </a:prstGeom>
            <a:noFill/>
            <a:ln w="571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en-US" sz="3200">
                <a:solidFill>
                  <a:srgbClr val="CCCCCC"/>
                </a:solidFill>
              </a:endParaRPr>
            </a:p>
          </p:txBody>
        </p:sp>
        <p:sp>
          <p:nvSpPr>
            <p:cNvPr id="23" name="Oval 22"/>
            <p:cNvSpPr/>
            <p:nvPr/>
          </p:nvSpPr>
          <p:spPr bwMode="auto">
            <a:xfrm>
              <a:off x="2590800" y="3471331"/>
              <a:ext cx="609600" cy="381000"/>
            </a:xfrm>
            <a:prstGeom prst="ellips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en-US" sz="3200">
                <a:solidFill>
                  <a:srgbClr val="CCCCCC"/>
                </a:solidFill>
              </a:endParaRPr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1905000" y="3462864"/>
              <a:ext cx="609600" cy="381000"/>
            </a:xfrm>
            <a:prstGeom prst="ellipse">
              <a:avLst/>
            </a:prstGeom>
            <a:noFill/>
            <a:ln w="57150" cap="flat" cmpd="sng" algn="ctr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en-US" sz="3200">
                <a:solidFill>
                  <a:srgbClr val="CCCCCC"/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3606804" y="3479799"/>
              <a:ext cx="609600" cy="381000"/>
            </a:xfrm>
            <a:prstGeom prst="ellipse">
              <a:avLst/>
            </a:prstGeom>
            <a:noFill/>
            <a:ln w="57150" cap="flat" cmpd="sng" algn="ctr">
              <a:solidFill>
                <a:srgbClr val="FF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en-US" sz="3200">
                <a:solidFill>
                  <a:srgbClr val="CCCCCC"/>
                </a:solidFill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607733" y="3488267"/>
            <a:ext cx="3869267" cy="651931"/>
            <a:chOff x="2607733" y="3488267"/>
            <a:chExt cx="3869267" cy="651931"/>
          </a:xfrm>
        </p:grpSpPr>
        <p:sp>
          <p:nvSpPr>
            <p:cNvPr id="19" name="Oval 18"/>
            <p:cNvSpPr/>
            <p:nvPr/>
          </p:nvSpPr>
          <p:spPr bwMode="auto">
            <a:xfrm>
              <a:off x="5867400" y="3759198"/>
              <a:ext cx="609600" cy="381000"/>
            </a:xfrm>
            <a:prstGeom prst="ellipse">
              <a:avLst/>
            </a:prstGeom>
            <a:noFill/>
            <a:ln w="57150" cap="flat" cmpd="sng" algn="ctr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en-US" sz="3200">
                <a:solidFill>
                  <a:srgbClr val="CCCCCC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 bwMode="auto">
            <a:xfrm>
              <a:off x="2607733" y="3488267"/>
              <a:ext cx="609600" cy="381000"/>
            </a:xfrm>
            <a:prstGeom prst="ellipse">
              <a:avLst/>
            </a:prstGeom>
            <a:noFill/>
            <a:ln w="57150" cap="flat" cmpd="sng" algn="ctr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en-US" sz="3200">
                <a:solidFill>
                  <a:srgbClr val="CCCCCC"/>
                </a:solidFill>
              </a:endParaRPr>
            </a:p>
          </p:txBody>
        </p:sp>
      </p:grp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3166534" y="4191000"/>
            <a:ext cx="3048000" cy="748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en-US" sz="3200" b="1" baseline="3000" dirty="0" smtClean="0">
                <a:ln w="127">
                  <a:solidFill>
                    <a:srgbClr val="000000">
                      <a:lumMod val="75000"/>
                      <a:lumOff val="25000"/>
                    </a:srgbClr>
                  </a:solidFill>
                </a:ln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/>
                <a:cs typeface="Arial Black"/>
              </a:rPr>
              <a:t>Greenhouse</a:t>
            </a:r>
          </a:p>
          <a:p>
            <a:pPr>
              <a:spcBef>
                <a:spcPts val="0"/>
              </a:spcBef>
              <a:defRPr/>
            </a:pPr>
            <a:r>
              <a:rPr lang="en-US" sz="3200" b="1" baseline="3000" dirty="0" smtClean="0">
                <a:ln w="127">
                  <a:solidFill>
                    <a:srgbClr val="000000">
                      <a:lumMod val="75000"/>
                      <a:lumOff val="25000"/>
                    </a:srgbClr>
                  </a:solidFill>
                </a:ln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/>
                <a:cs typeface="Arial Black"/>
              </a:rPr>
              <a:t>Effect</a:t>
            </a:r>
            <a:endParaRPr lang="en-US" sz="2800" b="1" baseline="3000" dirty="0" smtClean="0">
              <a:ln w="127">
                <a:solidFill>
                  <a:srgbClr val="000000">
                    <a:lumMod val="75000"/>
                    <a:lumOff val="25000"/>
                  </a:srgbClr>
                </a:solidFill>
              </a:ln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5" name="TextBox 4"/>
          <p:cNvSpPr txBox="1"/>
          <p:nvPr/>
        </p:nvSpPr>
        <p:spPr>
          <a:xfrm rot="373207">
            <a:off x="3657600" y="3633692"/>
            <a:ext cx="1828800" cy="400110"/>
          </a:xfrm>
          <a:prstGeom prst="rect">
            <a:avLst/>
          </a:prstGeom>
          <a:noFill/>
          <a:scene3d>
            <a:camera prst="orthographicFront">
              <a:rot lat="0" lon="0" rev="12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 w="3175">
                  <a:solidFill>
                    <a:schemeClr val="bg2"/>
                  </a:solidFill>
                </a:ln>
                <a:solidFill>
                  <a:srgbClr val="00FF00"/>
                </a:solidFill>
                <a:latin typeface="Arial Black"/>
              </a:rPr>
              <a:t>+15 units</a:t>
            </a:r>
            <a:endParaRPr lang="en-US" sz="2000" dirty="0">
              <a:ln w="3175">
                <a:solidFill>
                  <a:schemeClr val="bg2"/>
                </a:solidFill>
              </a:ln>
              <a:solidFill>
                <a:srgbClr val="00FF00"/>
              </a:solidFill>
              <a:latin typeface="Arial Black"/>
            </a:endParaRPr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05121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1004"/>
    </mc:Choice>
    <mc:Fallback xmlns="">
      <p:transition xmlns:p14="http://schemas.microsoft.com/office/powerpoint/2010/main" spd="slow" advTm="1410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9947" grpId="0"/>
      <p:bldP spid="39947" grpId="1"/>
      <p:bldP spid="17" grpId="0" animBg="1"/>
      <p:bldP spid="17" grpId="1" animBg="1"/>
      <p:bldP spid="18" grpId="0" animBg="1"/>
      <p:bldP spid="18" grpId="1" animBg="1"/>
      <p:bldP spid="18" grpId="2" animBg="1"/>
      <p:bldP spid="18" grpId="3" animBg="1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Atmospheric Balance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Calibri"/>
                <a:cs typeface="Calibri"/>
              </a:rPr>
              <a:t>160 units absorbed by Atmosphere</a:t>
            </a:r>
          </a:p>
          <a:p>
            <a:pPr marL="457200" lvl="1" indent="0">
              <a:buNone/>
            </a:pPr>
            <a:r>
              <a:rPr lang="en-US" dirty="0" smtClean="0">
                <a:latin typeface="Calibri"/>
                <a:cs typeface="Calibri"/>
              </a:rPr>
              <a:t>	70% comes from IR from Surface</a:t>
            </a:r>
          </a:p>
          <a:p>
            <a:pPr marL="457200" lvl="1" indent="0">
              <a:buNone/>
            </a:pPr>
            <a:r>
              <a:rPr lang="en-US" dirty="0">
                <a:latin typeface="Calibri"/>
                <a:cs typeface="Calibri"/>
              </a:rPr>
              <a:t>	</a:t>
            </a:r>
            <a:r>
              <a:rPr lang="en-US" dirty="0" smtClean="0">
                <a:latin typeface="Calibri"/>
                <a:cs typeface="Calibri"/>
              </a:rPr>
              <a:t>12% is Shortwave from Sun</a:t>
            </a:r>
          </a:p>
          <a:p>
            <a:pPr marL="457200" lvl="1" indent="0">
              <a:buNone/>
            </a:pPr>
            <a:r>
              <a:rPr lang="en-US" dirty="0">
                <a:latin typeface="Calibri"/>
                <a:cs typeface="Calibri"/>
              </a:rPr>
              <a:t>	</a:t>
            </a:r>
            <a:r>
              <a:rPr lang="en-US" dirty="0" smtClean="0">
                <a:latin typeface="Calibri"/>
                <a:cs typeface="Calibri"/>
              </a:rPr>
              <a:t>18% is Latent Heating/Convection/Conduction</a:t>
            </a:r>
          </a:p>
          <a:p>
            <a:endParaRPr lang="en-US" sz="2800" dirty="0" smtClean="0">
              <a:latin typeface="Calibri"/>
              <a:cs typeface="Calibri"/>
            </a:endParaRPr>
          </a:p>
          <a:p>
            <a:r>
              <a:rPr lang="en-US" sz="2800" dirty="0" smtClean="0">
                <a:latin typeface="Calibri"/>
                <a:cs typeface="Calibri"/>
              </a:rPr>
              <a:t>160 units of IR emitted by Atmosphere</a:t>
            </a:r>
            <a:endParaRPr lang="en-US" sz="2800" dirty="0">
              <a:latin typeface="Calibri"/>
              <a:cs typeface="Calibri"/>
            </a:endParaRPr>
          </a:p>
          <a:p>
            <a:pPr marL="457200" lvl="1" indent="0">
              <a:buNone/>
            </a:pPr>
            <a:r>
              <a:rPr lang="en-US" dirty="0">
                <a:latin typeface="Calibri"/>
                <a:cs typeface="Calibri"/>
              </a:rPr>
              <a:t>	</a:t>
            </a:r>
            <a:r>
              <a:rPr lang="en-US" dirty="0" smtClean="0">
                <a:latin typeface="Calibri"/>
                <a:cs typeface="Calibri"/>
              </a:rPr>
              <a:t>60% is directed to the Surface</a:t>
            </a:r>
          </a:p>
          <a:p>
            <a:pPr marL="457200" lvl="1" indent="0">
              <a:buNone/>
            </a:pPr>
            <a:r>
              <a:rPr lang="en-US" dirty="0">
                <a:latin typeface="Calibri"/>
                <a:cs typeface="Calibri"/>
              </a:rPr>
              <a:t>	</a:t>
            </a:r>
            <a:r>
              <a:rPr lang="en-US" dirty="0" smtClean="0">
                <a:latin typeface="Calibri"/>
                <a:cs typeface="Calibri"/>
              </a:rPr>
              <a:t>40% goes to Outer Space</a:t>
            </a:r>
            <a:endParaRPr lang="en-US" dirty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0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343"/>
    </mc:Choice>
    <mc:Fallback xmlns="">
      <p:transition xmlns:p14="http://schemas.microsoft.com/office/powerpoint/2010/main" spd="slow" advTm="423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Atmospheric Balance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Calibri"/>
                <a:cs typeface="Calibri"/>
              </a:rPr>
              <a:t>Radiation Equilibrium requires that</a:t>
            </a:r>
            <a:r>
              <a:rPr lang="mr-IN" sz="2800" dirty="0" smtClean="0">
                <a:latin typeface="Calibri"/>
                <a:cs typeface="Calibri"/>
              </a:rPr>
              <a:t>…</a:t>
            </a:r>
            <a:r>
              <a:rPr lang="en-US" sz="2800" dirty="0" smtClean="0">
                <a:latin typeface="Calibri"/>
                <a:cs typeface="Calibri"/>
              </a:rPr>
              <a:t> 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 smtClean="0">
                <a:latin typeface="Calibri"/>
                <a:cs typeface="Calibri"/>
              </a:rPr>
              <a:t>Amount of energy absorbed by the Atmosphere   must equal the 64 units of IR emitted to Space	+19 units directly from Sun</a:t>
            </a:r>
            <a:endParaRPr lang="en-US" dirty="0">
              <a:latin typeface="Calibri"/>
              <a:cs typeface="Calibri"/>
            </a:endParaRP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 smtClean="0">
                <a:latin typeface="Calibri"/>
                <a:cs typeface="Calibri"/>
              </a:rPr>
              <a:t>	+30 units from Latent Heating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smtClean="0">
                <a:latin typeface="Calibri"/>
                <a:cs typeface="Calibri"/>
              </a:rPr>
              <a:t>and Convection</a:t>
            </a:r>
            <a:endParaRPr lang="en-US" dirty="0">
              <a:latin typeface="Calibri"/>
              <a:cs typeface="Calibri"/>
            </a:endParaRP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 smtClean="0">
                <a:latin typeface="Calibri"/>
                <a:cs typeface="Calibri"/>
              </a:rPr>
              <a:t>	+15 units net from Surface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smtClean="0">
                <a:latin typeface="Calibri"/>
                <a:cs typeface="Calibri"/>
              </a:rPr>
              <a:t>       64 units absorbed =  64 units emitted</a:t>
            </a:r>
            <a:endParaRPr lang="en-US" sz="2800" dirty="0" smtClean="0">
              <a:latin typeface="Calibri"/>
              <a:cs typeface="Calibri"/>
            </a:endParaRPr>
          </a:p>
          <a:p>
            <a:pPr>
              <a:spcBef>
                <a:spcPts val="1200"/>
              </a:spcBef>
            </a:pPr>
            <a:r>
              <a:rPr lang="en-US" sz="2800" dirty="0" smtClean="0">
                <a:latin typeface="Calibri"/>
                <a:cs typeface="Calibri"/>
              </a:rPr>
              <a:t>The 15 units of net IR from the surface is the Greenhouse (Gases) Effect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23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830"/>
    </mc:Choice>
    <mc:Fallback xmlns="">
      <p:transition xmlns:p14="http://schemas.microsoft.com/office/powerpoint/2010/main" spd="slow" advTm="538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57"/>
          <a:stretch/>
        </p:blipFill>
        <p:spPr bwMode="auto">
          <a:xfrm>
            <a:off x="685800" y="1676400"/>
            <a:ext cx="7705725" cy="4663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534400" cy="1524000"/>
          </a:xfrm>
        </p:spPr>
        <p:txBody>
          <a:bodyPr/>
          <a:lstStyle/>
          <a:p>
            <a:r>
              <a:rPr lang="en-US" sz="3600" b="1" dirty="0" smtClean="0">
                <a:solidFill>
                  <a:schemeClr val="bg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Atmospheric </a:t>
            </a:r>
            <a:r>
              <a:rPr lang="en-US" sz="3600" b="1" dirty="0">
                <a:solidFill>
                  <a:schemeClr val="bg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Energy Balance</a:t>
            </a:r>
            <a:br>
              <a:rPr lang="en-US" sz="3600" b="1" dirty="0">
                <a:solidFill>
                  <a:schemeClr val="bg2"/>
                </a:solidFill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3600" b="1" i="1" dirty="0">
                <a:solidFill>
                  <a:schemeClr val="bg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Complex Balance</a:t>
            </a:r>
          </a:p>
        </p:txBody>
      </p:sp>
      <p:sp>
        <p:nvSpPr>
          <p:cNvPr id="48133" name="Text Box 4"/>
          <p:cNvSpPr txBox="1">
            <a:spLocks noChangeArrowheads="1"/>
          </p:cNvSpPr>
          <p:nvPr/>
        </p:nvSpPr>
        <p:spPr bwMode="auto">
          <a:xfrm>
            <a:off x="6172200" y="1752600"/>
            <a:ext cx="22098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 dirty="0" smtClean="0">
                <a:solidFill>
                  <a:srgbClr val="000000"/>
                </a:solidFill>
              </a:rPr>
              <a:t>Ahrens &amp; Hanson </a:t>
            </a:r>
            <a:r>
              <a:rPr lang="en-US" sz="1400" b="1" dirty="0">
                <a:solidFill>
                  <a:srgbClr val="000000"/>
                </a:solidFill>
              </a:rPr>
              <a:t>8</a:t>
            </a:r>
            <a:r>
              <a:rPr lang="en-US" sz="1400" b="1" baseline="30000" dirty="0" smtClean="0">
                <a:solidFill>
                  <a:srgbClr val="000000"/>
                </a:solidFill>
              </a:rPr>
              <a:t>th</a:t>
            </a:r>
            <a:r>
              <a:rPr lang="en-US" sz="1400" b="1" dirty="0" smtClean="0">
                <a:solidFill>
                  <a:srgbClr val="000000"/>
                </a:solidFill>
              </a:rPr>
              <a:t> </a:t>
            </a:r>
            <a:r>
              <a:rPr lang="en-US" sz="1400" b="1" dirty="0">
                <a:solidFill>
                  <a:srgbClr val="000000"/>
                </a:solidFill>
              </a:rPr>
              <a:t>ed.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30601" y="1583267"/>
            <a:ext cx="1905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en-US" sz="2800" b="1" dirty="0" smtClean="0">
                <a:ln w="127">
                  <a:solidFill>
                    <a:srgbClr val="000000">
                      <a:lumMod val="75000"/>
                      <a:lumOff val="25000"/>
                    </a:srgbClr>
                  </a:solidFill>
                </a:ln>
                <a:solidFill>
                  <a:srgbClr val="FF9B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Incoming</a:t>
            </a:r>
          </a:p>
          <a:p>
            <a:pPr>
              <a:spcBef>
                <a:spcPts val="0"/>
              </a:spcBef>
              <a:defRPr/>
            </a:pPr>
            <a:r>
              <a:rPr lang="en-US" b="1" dirty="0" smtClean="0">
                <a:ln w="127">
                  <a:solidFill>
                    <a:srgbClr val="000000">
                      <a:lumMod val="75000"/>
                      <a:lumOff val="25000"/>
                    </a:srgbClr>
                  </a:solidFill>
                </a:ln>
                <a:solidFill>
                  <a:srgbClr val="FF9B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100</a:t>
            </a:r>
            <a:endParaRPr lang="en-US" b="1" dirty="0">
              <a:ln w="127">
                <a:solidFill>
                  <a:srgbClr val="000000">
                    <a:lumMod val="75000"/>
                    <a:lumOff val="25000"/>
                  </a:srgbClr>
                </a:solidFill>
              </a:ln>
              <a:solidFill>
                <a:srgbClr val="FF9B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329277" y="1651337"/>
            <a:ext cx="4470391" cy="2209462"/>
            <a:chOff x="1329277" y="1651337"/>
            <a:chExt cx="4470391" cy="2209462"/>
          </a:xfrm>
        </p:grpSpPr>
        <p:sp>
          <p:nvSpPr>
            <p:cNvPr id="39945" name="Text Box 9"/>
            <p:cNvSpPr txBox="1">
              <a:spLocks noChangeArrowheads="1"/>
            </p:cNvSpPr>
            <p:nvPr/>
          </p:nvSpPr>
          <p:spPr bwMode="auto">
            <a:xfrm>
              <a:off x="1329277" y="1651337"/>
              <a:ext cx="1989656" cy="1323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  <a:defRPr/>
              </a:pPr>
              <a:r>
                <a:rPr lang="en-US" sz="3200" b="1" dirty="0">
                  <a:ln w="127">
                    <a:solidFill>
                      <a:srgbClr val="000000">
                        <a:lumMod val="75000"/>
                        <a:lumOff val="25000"/>
                      </a:srgbClr>
                    </a:solidFill>
                  </a:ln>
                  <a:solidFill>
                    <a:srgbClr val="FF8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Solar</a:t>
              </a:r>
            </a:p>
            <a:p>
              <a:pPr>
                <a:spcBef>
                  <a:spcPts val="0"/>
                </a:spcBef>
                <a:defRPr/>
              </a:pPr>
              <a:r>
                <a:rPr lang="en-US" b="1" dirty="0">
                  <a:ln w="127">
                    <a:solidFill>
                      <a:srgbClr val="000000">
                        <a:lumMod val="75000"/>
                        <a:lumOff val="25000"/>
                      </a:srgbClr>
                    </a:solidFill>
                  </a:ln>
                  <a:solidFill>
                    <a:srgbClr val="FF8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70 in = 70 </a:t>
              </a:r>
              <a:r>
                <a:rPr lang="en-US" b="1" dirty="0" smtClean="0">
                  <a:ln w="127">
                    <a:solidFill>
                      <a:srgbClr val="000000">
                        <a:lumMod val="75000"/>
                        <a:lumOff val="25000"/>
                      </a:srgbClr>
                    </a:solidFill>
                  </a:ln>
                  <a:solidFill>
                    <a:srgbClr val="FF8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out 30 </a:t>
              </a:r>
              <a:r>
                <a:rPr lang="en-US" b="1" dirty="0">
                  <a:ln w="127">
                    <a:solidFill>
                      <a:srgbClr val="000000">
                        <a:lumMod val="75000"/>
                        <a:lumOff val="25000"/>
                      </a:srgbClr>
                    </a:solidFill>
                  </a:ln>
                  <a:solidFill>
                    <a:srgbClr val="FF8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</a:t>
              </a:r>
              <a:r>
                <a:rPr lang="en-US" b="1" dirty="0" smtClean="0">
                  <a:ln w="127">
                    <a:solidFill>
                      <a:srgbClr val="000000">
                        <a:lumMod val="75000"/>
                        <a:lumOff val="25000"/>
                      </a:srgbClr>
                    </a:solidFill>
                  </a:ln>
                  <a:solidFill>
                    <a:srgbClr val="FF8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eflected</a:t>
              </a:r>
              <a:endParaRPr lang="en-US" b="1" dirty="0">
                <a:ln w="127">
                  <a:solidFill>
                    <a:srgbClr val="000000">
                      <a:lumMod val="75000"/>
                      <a:lumOff val="25000"/>
                    </a:srgbClr>
                  </a:solidFill>
                </a:ln>
                <a:solidFill>
                  <a:srgbClr val="FF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5190068" y="2362200"/>
              <a:ext cx="609600" cy="381000"/>
            </a:xfrm>
            <a:prstGeom prst="ellipse">
              <a:avLst/>
            </a:prstGeom>
            <a:noFill/>
            <a:ln w="57150" cap="flat" cmpd="sng" algn="ctr">
              <a:solidFill>
                <a:srgbClr val="FF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en-US" sz="3200">
                <a:solidFill>
                  <a:srgbClr val="CCCCCC"/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3606804" y="3479799"/>
              <a:ext cx="609600" cy="381000"/>
            </a:xfrm>
            <a:prstGeom prst="ellipse">
              <a:avLst/>
            </a:prstGeom>
            <a:noFill/>
            <a:ln w="57150" cap="flat" cmpd="sng" algn="ctr">
              <a:solidFill>
                <a:srgbClr val="FF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en-US" sz="3200">
                <a:solidFill>
                  <a:srgbClr val="CCCCCC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506135" y="2819400"/>
            <a:ext cx="5875865" cy="1312333"/>
            <a:chOff x="2506135" y="2819400"/>
            <a:chExt cx="5875865" cy="1312333"/>
          </a:xfrm>
        </p:grpSpPr>
        <p:sp>
          <p:nvSpPr>
            <p:cNvPr id="39947" name="Text Box 11"/>
            <p:cNvSpPr txBox="1">
              <a:spLocks noChangeArrowheads="1"/>
            </p:cNvSpPr>
            <p:nvPr/>
          </p:nvSpPr>
          <p:spPr bwMode="auto">
            <a:xfrm>
              <a:off x="5943600" y="2819400"/>
              <a:ext cx="2438400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3200" b="1" dirty="0">
                  <a:ln w="127">
                    <a:solidFill>
                      <a:srgbClr val="000000">
                        <a:lumMod val="75000"/>
                        <a:lumOff val="25000"/>
                      </a:srgbClr>
                    </a:solidFill>
                  </a:ln>
                  <a:solidFill>
                    <a:srgbClr val="00009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Atmosphere </a:t>
              </a:r>
              <a:r>
                <a:rPr lang="en-US" b="1" dirty="0">
                  <a:ln w="127">
                    <a:solidFill>
                      <a:srgbClr val="000000">
                        <a:lumMod val="75000"/>
                        <a:lumOff val="25000"/>
                      </a:srgbClr>
                    </a:solidFill>
                  </a:ln>
                  <a:solidFill>
                    <a:srgbClr val="00009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160 in = 160 out</a:t>
              </a:r>
              <a:endParaRPr lang="en-US" sz="3200" b="1" dirty="0">
                <a:ln w="127">
                  <a:solidFill>
                    <a:srgbClr val="000000">
                      <a:lumMod val="75000"/>
                      <a:lumOff val="25000"/>
                    </a:srgbClr>
                  </a:solidFill>
                </a:ln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2506135" y="3124200"/>
              <a:ext cx="609600" cy="381000"/>
            </a:xfrm>
            <a:prstGeom prst="ellipse">
              <a:avLst/>
            </a:prstGeom>
            <a:noFill/>
            <a:ln w="57150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en-US" sz="3200">
                <a:solidFill>
                  <a:srgbClr val="CCCCCC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 bwMode="auto">
            <a:xfrm>
              <a:off x="6443137" y="3750733"/>
              <a:ext cx="609600" cy="381000"/>
            </a:xfrm>
            <a:prstGeom prst="ellipse">
              <a:avLst/>
            </a:prstGeom>
            <a:noFill/>
            <a:ln w="57150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en-US" sz="3200">
                <a:solidFill>
                  <a:srgbClr val="CCCCCC"/>
                </a:solidFill>
              </a:endParaRPr>
            </a:p>
          </p:txBody>
        </p:sp>
      </p:grpSp>
      <p:sp>
        <p:nvSpPr>
          <p:cNvPr id="20" name="Oval 19"/>
          <p:cNvSpPr/>
          <p:nvPr/>
        </p:nvSpPr>
        <p:spPr bwMode="auto">
          <a:xfrm>
            <a:off x="4165604" y="5477932"/>
            <a:ext cx="609600" cy="381000"/>
          </a:xfrm>
          <a:prstGeom prst="ellipse">
            <a:avLst/>
          </a:prstGeom>
          <a:noFill/>
          <a:ln w="57150" cap="flat" cmpd="sng" algn="ctr">
            <a:solidFill>
              <a:srgbClr val="FF8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/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3200">
              <a:solidFill>
                <a:srgbClr val="CCCCCC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363135" y="4588933"/>
            <a:ext cx="7052731" cy="1697179"/>
            <a:chOff x="1363135" y="4588933"/>
            <a:chExt cx="7052731" cy="1697179"/>
          </a:xfrm>
        </p:grpSpPr>
        <p:sp>
          <p:nvSpPr>
            <p:cNvPr id="39946" name="Text Box 10"/>
            <p:cNvSpPr txBox="1">
              <a:spLocks noChangeArrowheads="1"/>
            </p:cNvSpPr>
            <p:nvPr/>
          </p:nvSpPr>
          <p:spPr bwMode="auto">
            <a:xfrm>
              <a:off x="6053666" y="4588933"/>
              <a:ext cx="2362200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ts val="0"/>
                </a:spcBef>
                <a:defRPr/>
              </a:pPr>
              <a:r>
                <a:rPr lang="en-US" sz="3200" b="1" dirty="0" smtClean="0">
                  <a:ln w="127">
                    <a:solidFill>
                      <a:srgbClr val="000000">
                        <a:lumMod val="65000"/>
                        <a:lumOff val="35000"/>
                      </a:srgbClr>
                    </a:solidFill>
                  </a:ln>
                  <a:solidFill>
                    <a:srgbClr val="8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Surface</a:t>
              </a:r>
              <a:endParaRPr lang="en-US" sz="3200" b="1" dirty="0">
                <a:ln w="127">
                  <a:solidFill>
                    <a:srgbClr val="000000">
                      <a:lumMod val="65000"/>
                      <a:lumOff val="35000"/>
                    </a:srgbClr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spcBef>
                  <a:spcPts val="0"/>
                </a:spcBef>
                <a:defRPr/>
              </a:pPr>
              <a:r>
                <a:rPr lang="en-US" b="1" dirty="0">
                  <a:ln w="127">
                    <a:solidFill>
                      <a:srgbClr val="000000">
                        <a:lumMod val="65000"/>
                        <a:lumOff val="35000"/>
                      </a:srgbClr>
                    </a:solidFill>
                  </a:ln>
                  <a:solidFill>
                    <a:srgbClr val="8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147 in = 147 out</a:t>
              </a:r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1363135" y="5901266"/>
              <a:ext cx="609600" cy="381000"/>
            </a:xfrm>
            <a:prstGeom prst="ellipse">
              <a:avLst/>
            </a:prstGeom>
            <a:noFill/>
            <a:ln w="57150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en-US" sz="3200">
                <a:solidFill>
                  <a:srgbClr val="CCCCCC"/>
                </a:solidFill>
              </a:endParaRPr>
            </a:p>
          </p:txBody>
        </p:sp>
        <p:sp>
          <p:nvSpPr>
            <p:cNvPr id="21" name="Oval 20"/>
            <p:cNvSpPr/>
            <p:nvPr/>
          </p:nvSpPr>
          <p:spPr bwMode="auto">
            <a:xfrm>
              <a:off x="5943600" y="5486400"/>
              <a:ext cx="609600" cy="381000"/>
            </a:xfrm>
            <a:prstGeom prst="ellipse">
              <a:avLst/>
            </a:prstGeom>
            <a:noFill/>
            <a:ln w="57150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en-US" sz="3200">
                <a:solidFill>
                  <a:srgbClr val="CCCCCC"/>
                </a:solidFill>
              </a:endParaRPr>
            </a:p>
          </p:txBody>
        </p:sp>
        <p:sp>
          <p:nvSpPr>
            <p:cNvPr id="22" name="Oval 21"/>
            <p:cNvSpPr/>
            <p:nvPr/>
          </p:nvSpPr>
          <p:spPr bwMode="auto">
            <a:xfrm>
              <a:off x="5162360" y="5905112"/>
              <a:ext cx="609600" cy="381000"/>
            </a:xfrm>
            <a:prstGeom prst="ellipse">
              <a:avLst/>
            </a:prstGeom>
            <a:noFill/>
            <a:ln w="57150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en-US" sz="3200">
                <a:solidFill>
                  <a:srgbClr val="CCCCCC"/>
                </a:solidFill>
              </a:endParaRPr>
            </a:p>
          </p:txBody>
        </p:sp>
        <p:sp>
          <p:nvSpPr>
            <p:cNvPr id="23" name="Oval 22"/>
            <p:cNvSpPr/>
            <p:nvPr/>
          </p:nvSpPr>
          <p:spPr bwMode="auto">
            <a:xfrm>
              <a:off x="2971800" y="5505644"/>
              <a:ext cx="609600" cy="381000"/>
            </a:xfrm>
            <a:prstGeom prst="ellipse">
              <a:avLst/>
            </a:prstGeom>
            <a:noFill/>
            <a:ln w="57150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en-US" sz="3200">
                <a:solidFill>
                  <a:srgbClr val="CCCCC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572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 animBg="1"/>
      <p:bldP spid="20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73508" y="381000"/>
            <a:ext cx="81172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2"/>
                </a:solidFill>
                <a:latin typeface="Calibri"/>
                <a:cs typeface="Calibri"/>
              </a:rPr>
              <a:t>Radiation at the Top of the Atmosphere</a:t>
            </a:r>
            <a:endParaRPr lang="en-US" sz="3600" b="1" dirty="0">
              <a:solidFill>
                <a:schemeClr val="bg2"/>
              </a:solidFill>
              <a:latin typeface="Calibri"/>
              <a:cs typeface="Calibri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56008" y="5352872"/>
            <a:ext cx="8697050" cy="1200328"/>
            <a:chOff x="356008" y="5257800"/>
            <a:chExt cx="8697050" cy="1200328"/>
          </a:xfrm>
        </p:grpSpPr>
        <p:sp>
          <p:nvSpPr>
            <p:cNvPr id="10" name="TextBox 9"/>
            <p:cNvSpPr txBox="1"/>
            <p:nvPr/>
          </p:nvSpPr>
          <p:spPr>
            <a:xfrm>
              <a:off x="356008" y="5434336"/>
              <a:ext cx="238719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Surplus in tropics</a:t>
              </a:r>
            </a:p>
            <a:p>
              <a:pPr algn="l"/>
              <a:r>
                <a:rPr lang="en-US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Deficit at poles</a:t>
              </a:r>
              <a:endParaRPr lang="en-US" b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402803" y="5257800"/>
              <a:ext cx="5650255" cy="1200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Begs the question</a:t>
              </a:r>
              <a:r>
                <a:rPr lang="mr-IN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…</a:t>
              </a:r>
              <a:endParaRPr lang="en-US" b="1" dirty="0" smtClean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algn="l"/>
              <a:r>
                <a:rPr lang="en-US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What keeps tropics from getting warmer</a:t>
              </a:r>
            </a:p>
            <a:p>
              <a:pPr algn="l"/>
              <a:r>
                <a:rPr lang="en-US" b="1" dirty="0">
                  <a:solidFill>
                    <a:srgbClr val="000000"/>
                  </a:solidFill>
                  <a:latin typeface="Calibri"/>
                  <a:cs typeface="Calibri"/>
                </a:rPr>
                <a:t>	</a:t>
              </a:r>
              <a:r>
                <a:rPr lang="en-US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and the poles from growing colder?</a:t>
              </a:r>
              <a:endParaRPr lang="en-US" b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706853" y="5475996"/>
              <a:ext cx="6976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 smtClean="0">
                  <a:solidFill>
                    <a:srgbClr val="000000"/>
                  </a:solidFill>
                  <a:latin typeface="Symbol" charset="2"/>
                  <a:cs typeface="Symbol" charset="2"/>
                </a:rPr>
                <a:t>=&gt;</a:t>
              </a:r>
              <a:endParaRPr lang="en-US" sz="3600" b="1" dirty="0">
                <a:solidFill>
                  <a:srgbClr val="000000"/>
                </a:solidFill>
                <a:latin typeface="Symbol" charset="2"/>
                <a:cs typeface="Symbol" charset="2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691642" y="1161289"/>
            <a:ext cx="5439641" cy="4081882"/>
            <a:chOff x="1691642" y="1161289"/>
            <a:chExt cx="5439641" cy="408188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5"/>
            <a:srcRect l="6883" t="5360" r="2640" b="5360"/>
            <a:stretch/>
          </p:blipFill>
          <p:spPr>
            <a:xfrm>
              <a:off x="1691642" y="1161289"/>
              <a:ext cx="5439641" cy="4081882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3733800" y="4267200"/>
              <a:ext cx="174919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chemeClr val="bg2"/>
                  </a:solidFill>
                </a:rPr>
                <a:t>Ahrens and Hanson 8</a:t>
              </a:r>
              <a:r>
                <a:rPr lang="en-US" sz="1200" b="1" baseline="30000" dirty="0" smtClean="0">
                  <a:solidFill>
                    <a:schemeClr val="bg2"/>
                  </a:solidFill>
                </a:rPr>
                <a:t>th</a:t>
              </a:r>
              <a:endParaRPr lang="en-US" sz="1200" b="1" dirty="0">
                <a:solidFill>
                  <a:schemeClr val="bg2"/>
                </a:solidFill>
              </a:endParaRPr>
            </a:p>
          </p:txBody>
        </p:sp>
      </p:grpSp>
      <p:pic>
        <p:nvPicPr>
          <p:cNvPr id="28" name="Sound 2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179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407"/>
    </mc:Choice>
    <mc:Fallback xmlns="">
      <p:transition xmlns:p14="http://schemas.microsoft.com/office/powerpoint/2010/main" spd="slow" advTm="1104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81000" y="1295400"/>
            <a:ext cx="8432800" cy="3657600"/>
            <a:chOff x="381000" y="1600200"/>
            <a:chExt cx="8432800" cy="36576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1000" y="1600200"/>
              <a:ext cx="5943600" cy="36576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00800" y="1642534"/>
              <a:ext cx="2413000" cy="3581400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225093" y="381000"/>
            <a:ext cx="86141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2"/>
                </a:solidFill>
                <a:latin typeface="Calibri"/>
                <a:cs typeface="Calibri"/>
              </a:rPr>
              <a:t>Net Radiation at the Top of the Atmosphere</a:t>
            </a:r>
            <a:endParaRPr lang="en-US" sz="3600" b="1" dirty="0">
              <a:solidFill>
                <a:schemeClr val="bg2"/>
              </a:solidFill>
              <a:latin typeface="Calibri"/>
              <a:cs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6008" y="5434336"/>
            <a:ext cx="23871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Surplus in tropics</a:t>
            </a:r>
          </a:p>
          <a:p>
            <a:pPr algn="l"/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Deficit at poles</a:t>
            </a:r>
            <a:endParaRPr lang="en-US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02803" y="5257800"/>
            <a:ext cx="5512597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Begs the question</a:t>
            </a:r>
            <a:r>
              <a:rPr lang="mr-IN" b="1" dirty="0" smtClean="0">
                <a:solidFill>
                  <a:srgbClr val="000000"/>
                </a:solidFill>
                <a:latin typeface="Calibri"/>
                <a:cs typeface="Calibri"/>
              </a:rPr>
              <a:t>…</a:t>
            </a:r>
            <a:endParaRPr lang="en-US" b="1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algn="l"/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What keeps tropics from getting warmer?</a:t>
            </a:r>
          </a:p>
          <a:p>
            <a:pPr algn="l"/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What keeps poles from growing colder?</a:t>
            </a:r>
            <a:endParaRPr lang="en-US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5977" y="4447401"/>
            <a:ext cx="11094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hlinkClick r:id="rId5"/>
              </a:rPr>
              <a:t>Credit: NASA</a:t>
            </a:r>
            <a:endParaRPr lang="en-US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706853" y="5475996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=&gt;</a:t>
            </a:r>
            <a:endParaRPr lang="en-US" sz="3600" b="1" dirty="0">
              <a:solidFill>
                <a:srgbClr val="000000"/>
              </a:solidFill>
              <a:latin typeface="Symbol" charset="2"/>
              <a:cs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59880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295400"/>
          </a:xfrm>
        </p:spPr>
        <p:txBody>
          <a:bodyPr/>
          <a:lstStyle/>
          <a:p>
            <a:r>
              <a:rPr lang="en-US" sz="4000" b="1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Take Home Points</a:t>
            </a:r>
            <a:endParaRPr lang="en-US" sz="4000" dirty="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8153400" cy="5029200"/>
          </a:xfrm>
        </p:spPr>
        <p:txBody>
          <a:bodyPr/>
          <a:lstStyle/>
          <a:p>
            <a:r>
              <a:rPr lang="en-US" sz="2800" b="1" dirty="0" err="1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Radiative</a:t>
            </a:r>
            <a:r>
              <a:rPr lang="en-US" sz="2800" b="1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2800" b="1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Equilibrium</a:t>
            </a:r>
          </a:p>
          <a:p>
            <a:pPr marL="0" indent="0">
              <a:buNone/>
            </a:pPr>
            <a:r>
              <a:rPr lang="en-US" sz="2800" b="1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     When energy absorbed equals energy emitted</a:t>
            </a:r>
          </a:p>
          <a:p>
            <a:pPr marL="0" indent="0">
              <a:buNone/>
            </a:pPr>
            <a:r>
              <a:rPr lang="en-US" sz="2800" b="1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	</a:t>
            </a:r>
            <a:r>
              <a:rPr lang="en-US" sz="2800" b="1" dirty="0" smtClean="0">
                <a:latin typeface="Calibri"/>
                <a:ea typeface="ＭＳ Ｐゴシック" charset="0"/>
                <a:cs typeface="Calibri"/>
              </a:rPr>
              <a:t>Temperature is constant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	</a:t>
            </a:r>
            <a:r>
              <a:rPr lang="en-US" sz="2800" b="1" dirty="0" err="1" smtClean="0">
                <a:solidFill>
                  <a:srgbClr val="FF0000"/>
                </a:solidFill>
                <a:latin typeface="Calibri"/>
                <a:ea typeface="ＭＳ Ｐゴシック" charset="0"/>
                <a:cs typeface="Calibri"/>
              </a:rPr>
              <a:t>Radiative</a:t>
            </a:r>
            <a:r>
              <a:rPr lang="en-US" sz="2800" b="1" dirty="0" smtClean="0">
                <a:solidFill>
                  <a:srgbClr val="FF0000"/>
                </a:solidFill>
                <a:latin typeface="Calibri"/>
                <a:ea typeface="ＭＳ Ｐゴシック" charset="0"/>
                <a:cs typeface="Calibri"/>
              </a:rPr>
              <a:t> Equilibrium Temperature</a:t>
            </a:r>
          </a:p>
          <a:p>
            <a:r>
              <a:rPr lang="en-US" sz="2800" b="1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Energy Balance </a:t>
            </a:r>
          </a:p>
          <a:p>
            <a:pPr>
              <a:buFontTx/>
              <a:buNone/>
            </a:pPr>
            <a:r>
              <a:rPr lang="en-US" sz="2800" b="1" dirty="0">
                <a:solidFill>
                  <a:srgbClr val="33CC33"/>
                </a:solidFill>
                <a:latin typeface="Calibri"/>
                <a:ea typeface="ＭＳ Ｐゴシック" charset="0"/>
                <a:cs typeface="Calibri"/>
              </a:rPr>
              <a:t>	</a:t>
            </a:r>
            <a:r>
              <a:rPr lang="en-US" sz="2800" b="1" dirty="0">
                <a:latin typeface="Calibri"/>
                <a:ea typeface="ＭＳ Ｐゴシック" charset="0"/>
                <a:cs typeface="Calibri"/>
              </a:rPr>
              <a:t>Complex system with </a:t>
            </a:r>
            <a:r>
              <a:rPr lang="en-US" sz="2800" b="1" dirty="0" smtClean="0">
                <a:latin typeface="Calibri"/>
                <a:ea typeface="ＭＳ Ｐゴシック" charset="0"/>
                <a:cs typeface="Calibri"/>
              </a:rPr>
              <a:t>an intricate balance</a:t>
            </a:r>
          </a:p>
          <a:p>
            <a:pPr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Calibri"/>
                <a:ea typeface="ＭＳ Ｐゴシック" charset="0"/>
                <a:cs typeface="Calibri"/>
              </a:rPr>
              <a:t>	Greenhouse Effect comes from net absorption       	of IR radiation from the Surface</a:t>
            </a:r>
          </a:p>
          <a:p>
            <a:pPr>
              <a:buNone/>
            </a:pPr>
            <a:r>
              <a:rPr lang="en-US" sz="2800" b="1" dirty="0">
                <a:solidFill>
                  <a:srgbClr val="FF0000"/>
                </a:solidFill>
                <a:latin typeface="Calibri"/>
                <a:ea typeface="ＭＳ Ｐゴシック" charset="0"/>
                <a:cs typeface="Calibri"/>
              </a:rPr>
              <a:t>	</a:t>
            </a:r>
            <a:r>
              <a:rPr lang="en-US" sz="2800" b="1" dirty="0" smtClean="0">
                <a:solidFill>
                  <a:srgbClr val="FF0000"/>
                </a:solidFill>
                <a:latin typeface="Calibri"/>
                <a:ea typeface="ＭＳ Ｐゴシック" charset="0"/>
                <a:cs typeface="Calibri"/>
              </a:rPr>
              <a:t>Surplus of radiation in tropics; deficit at poles</a:t>
            </a:r>
            <a:endParaRPr lang="en-US" sz="2800" b="1" dirty="0">
              <a:solidFill>
                <a:srgbClr val="FF0000"/>
              </a:solidFill>
              <a:latin typeface="Calibri"/>
              <a:ea typeface="ＭＳ Ｐゴシック" charset="0"/>
              <a:cs typeface="Calibri"/>
            </a:endParaRPr>
          </a:p>
        </p:txBody>
      </p:sp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13959355"/>
      </p:ext>
    </p:extLst>
  </p:cSld>
  <p:clrMapOvr>
    <a:masterClrMapping/>
  </p:clrMapOvr>
  <p:transition advTm="112199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096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6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/>
            <a:fld id="{6349FE96-4E1F-4E46-8342-37299B3D89E7}" type="slidenum">
              <a:rPr lang="en-US" sz="1400">
                <a:solidFill>
                  <a:srgbClr val="000000"/>
                </a:solidFill>
              </a:rPr>
              <a:pPr algn="r"/>
              <a:t>27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62000" y="1752600"/>
            <a:ext cx="7696200" cy="44958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endParaRPr lang="en-US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dirty="0" smtClean="0">
                <a:latin typeface="Times New Roman" charset="0"/>
                <a:ea typeface="ＭＳ Ｐゴシック" charset="0"/>
                <a:cs typeface="ＭＳ Ｐゴシック" charset="0"/>
              </a:rPr>
              <a:t>Thank you for listening.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sz="3200" dirty="0" smtClean="0">
                <a:latin typeface="Times New Roman" charset="0"/>
                <a:ea typeface="ＭＳ Ｐゴシック" charset="0"/>
                <a:cs typeface="ＭＳ Ｐゴシック" charset="0"/>
              </a:rPr>
              <a:t>This ends the overview on</a:t>
            </a:r>
            <a:endParaRPr lang="en-US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dirty="0" smtClean="0">
                <a:latin typeface="Times New Roman" charset="0"/>
                <a:ea typeface="ＭＳ Ｐゴシック" charset="0"/>
                <a:cs typeface="ＭＳ Ｐゴシック" charset="0"/>
              </a:rPr>
              <a:t>Earth’s Energy Balance</a:t>
            </a:r>
            <a:endParaRPr lang="en-US" sz="20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591489"/>
      </p:ext>
    </p:extLst>
  </p:cSld>
  <p:clrMapOvr>
    <a:masterClrMapping/>
  </p:clrMapOvr>
  <p:transition advTm="114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6|26.5|13.6|11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7.8|16.5|43.3|49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8|30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7|24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4|25.8|19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4|15.8|20.7|17.4"/>
</p:tagLst>
</file>

<file path=ppt/theme/theme1.xml><?xml version="1.0" encoding="utf-8"?>
<a:theme xmlns:a="http://schemas.openxmlformats.org/drawingml/2006/main" name="Default Design">
  <a:themeElements>
    <a:clrScheme name="Custom 49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80FF"/>
      </a:hlink>
      <a:folHlink>
        <a:srgbClr val="0081FF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65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Custom 17">
      <a:dk1>
        <a:srgbClr val="CCCCCC"/>
      </a:dk1>
      <a:lt1>
        <a:srgbClr val="FFFFFF"/>
      </a:lt1>
      <a:dk2>
        <a:srgbClr val="000000"/>
      </a:dk2>
      <a:lt2>
        <a:srgbClr val="00000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3399FF"/>
      </a:hlink>
      <a:folHlink>
        <a:srgbClr val="0066FF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Custom 49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80FF"/>
      </a:hlink>
      <a:folHlink>
        <a:srgbClr val="0081FF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65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60408</TotalTime>
  <Words>2045</Words>
  <Application>Microsoft Office PowerPoint</Application>
  <PresentationFormat>On-screen Show (4:3)</PresentationFormat>
  <Paragraphs>426</Paragraphs>
  <Slides>27</Slides>
  <Notes>25</Notes>
  <HiddenSlides>4</HiddenSlides>
  <MMClips>22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9" baseType="lpstr">
      <vt:lpstr>ＭＳ Ｐゴシック</vt:lpstr>
      <vt:lpstr>Arial</vt:lpstr>
      <vt:lpstr>Arial Black</vt:lpstr>
      <vt:lpstr>Calibri</vt:lpstr>
      <vt:lpstr>Capitals</vt:lpstr>
      <vt:lpstr>FrutigerLTStd-Light</vt:lpstr>
      <vt:lpstr>Symbol</vt:lpstr>
      <vt:lpstr>Times New Roman</vt:lpstr>
      <vt:lpstr>Wingdings</vt:lpstr>
      <vt:lpstr>Default Design</vt:lpstr>
      <vt:lpstr>2_Default Design</vt:lpstr>
      <vt:lpstr>1_Default Design</vt:lpstr>
      <vt:lpstr>ATMO 170A1 Online      Earth’s Energy Balance</vt:lpstr>
      <vt:lpstr>Key Points from Last Time</vt:lpstr>
      <vt:lpstr>Key Points from Last Time</vt:lpstr>
      <vt:lpstr>PowerPoint Presentation</vt:lpstr>
      <vt:lpstr>PowerPoint Presentation</vt:lpstr>
      <vt:lpstr>Summary</vt:lpstr>
      <vt:lpstr>PowerPoint Presentation</vt:lpstr>
      <vt:lpstr>Radiative Equilibrium</vt:lpstr>
      <vt:lpstr>Radiative Equilibrium</vt:lpstr>
      <vt:lpstr>Radiative Equilibrium</vt:lpstr>
      <vt:lpstr>PowerPoint Presentation</vt:lpstr>
      <vt:lpstr>Global Balance of Solar Radiation</vt:lpstr>
      <vt:lpstr>100 Units of Incoming Solar</vt:lpstr>
      <vt:lpstr>    If air is mostly transparent to incoming solar,     then how does the atmosphere warm?</vt:lpstr>
      <vt:lpstr>Atmospheric Energy Balance Complex Balance</vt:lpstr>
      <vt:lpstr>Atmospheric Energy Balance Consider Top of Atmosphere</vt:lpstr>
      <vt:lpstr>Energy Back to Space</vt:lpstr>
      <vt:lpstr>Atmospheric Energy Balance Consider Surface</vt:lpstr>
      <vt:lpstr>Surface Balance</vt:lpstr>
      <vt:lpstr>Atmospheric Energy Balance Consider Atmosphere</vt:lpstr>
      <vt:lpstr>Atmospheric Balance</vt:lpstr>
      <vt:lpstr>Atmospheric Balance</vt:lpstr>
      <vt:lpstr>Atmospheric Energy Balance Complex Balance</vt:lpstr>
      <vt:lpstr>PowerPoint Presentation</vt:lpstr>
      <vt:lpstr>PowerPoint Presentation</vt:lpstr>
      <vt:lpstr>Take Home Points</vt:lpstr>
      <vt:lpstr>PowerPoint Presentation</vt:lpstr>
    </vt:vector>
  </TitlesOfParts>
  <Manager/>
  <Company>University of Arizona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Weather &amp; Climate, Temperature, Heat Transfer</dc:title>
  <dc:subject/>
  <dc:creator>Steven L Mullen</dc:creator>
  <cp:keywords/>
  <dc:description/>
  <cp:lastModifiedBy>Steven L Mullen</cp:lastModifiedBy>
  <cp:revision>561</cp:revision>
  <dcterms:created xsi:type="dcterms:W3CDTF">2011-08-31T19:12:27Z</dcterms:created>
  <dcterms:modified xsi:type="dcterms:W3CDTF">2017-08-18T01:01:07Z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2</vt:i4>
  </property>
  <property fmtid="{D5CDD505-2E9C-101B-9397-08002B2CF9AE}" pid="6" name="ScreenUsage">
    <vt:i4>1</vt:i4>
  </property>
  <property fmtid="{D5CDD505-2E9C-101B-9397-08002B2CF9AE}" pid="7" name="MailAddress">
    <vt:lpwstr>mullen@atmo.arizona.edu</vt:lpwstr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1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C:\My Documents\Courses\univ101</vt:lpwstr>
  </property>
</Properties>
</file>