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62" r:id="rId2"/>
    <p:sldMasterId id="2147484178" r:id="rId3"/>
  </p:sldMasterIdLst>
  <p:notesMasterIdLst>
    <p:notesMasterId r:id="rId30"/>
  </p:notesMasterIdLst>
  <p:handoutMasterIdLst>
    <p:handoutMasterId r:id="rId31"/>
  </p:handoutMasterIdLst>
  <p:sldIdLst>
    <p:sldId id="665" r:id="rId4"/>
    <p:sldId id="643" r:id="rId5"/>
    <p:sldId id="637" r:id="rId6"/>
    <p:sldId id="635" r:id="rId7"/>
    <p:sldId id="526" r:id="rId8"/>
    <p:sldId id="524" r:id="rId9"/>
    <p:sldId id="597" r:id="rId10"/>
    <p:sldId id="525" r:id="rId11"/>
    <p:sldId id="676" r:id="rId12"/>
    <p:sldId id="574" r:id="rId13"/>
    <p:sldId id="672" r:id="rId14"/>
    <p:sldId id="673" r:id="rId15"/>
    <p:sldId id="554" r:id="rId16"/>
    <p:sldId id="555" r:id="rId17"/>
    <p:sldId id="666" r:id="rId18"/>
    <p:sldId id="674" r:id="rId19"/>
    <p:sldId id="681" r:id="rId20"/>
    <p:sldId id="667" r:id="rId21"/>
    <p:sldId id="682" r:id="rId22"/>
    <p:sldId id="683" r:id="rId23"/>
    <p:sldId id="669" r:id="rId24"/>
    <p:sldId id="607" r:id="rId25"/>
    <p:sldId id="652" r:id="rId26"/>
    <p:sldId id="641" r:id="rId27"/>
    <p:sldId id="675" r:id="rId28"/>
    <p:sldId id="612" r:id="rId2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9500"/>
    <a:srgbClr val="FF8000"/>
    <a:srgbClr val="FF00FF"/>
    <a:srgbClr val="FBF2E6"/>
    <a:srgbClr val="36567E"/>
    <a:srgbClr val="F6D8B3"/>
    <a:srgbClr val="999999"/>
    <a:srgbClr val="CCCCCC"/>
    <a:srgbClr val="00B4FF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604" autoAdjust="0"/>
  </p:normalViewPr>
  <p:slideViewPr>
    <p:cSldViewPr>
      <p:cViewPr varScale="1">
        <p:scale>
          <a:sx n="82" d="100"/>
          <a:sy n="82" d="100"/>
        </p:scale>
        <p:origin x="-21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6120FE-6F7E-BD40-824F-6EFEFA7D8B4D}" type="datetime1">
              <a:rPr lang="en-US"/>
              <a:pPr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46337-B43C-384F-92E6-A18B37CBAF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DAC80-A805-2A44-B189-B5C9E75E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240C93D-37E6-4C41-ADE5-7A05FAF97DCA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6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8AF0143-66C7-F344-855E-E649E7021878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1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3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B4AF3B-749A-4F4F-B2E7-35A5894C8FE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9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F5313-B853-3146-AACC-18C64C349096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05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44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9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50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F61B1B3-F83E-0741-938C-EB0734B93382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 isolated slab of air as a black box that only absorbs shortwave (solar) radiation and is in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 sunlight can be consider to come from a single direction since Earth is far away from the sun).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Emitted IR radiation would be sent in all directions equally.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23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The atmosphere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is not a block box!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Shortwave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radiation that is not scattered back to space would be transmitted by pristine, dry air to the ground.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reality, H2O (clouds especially) absorbs some SW radiation though.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If the atmosphere only received energy from absorption of solar, it would be much colder than it currently is.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2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Most of the IR radiation emitted from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Earth’s surface is absorbed by air.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much of that absorbed IR from the Earth in redirected back to the Earth’s surface where it is absorbed!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Causes air to be much warmer than it be otherwise.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45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08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From an atomic/molecular perspective, behavior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quantized. Sort of like living your entire life under a strobe light.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Consider a Hydrogen atom. One proton; one electron.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Unlike the marble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rolling inside the bowl,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electron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s can only orbit at discrete distances form the proton.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Each interval between orbital distances corresponds to a specific amount of energy.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6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Animation shows a photon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hitting a hydrogen atom.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photon is absorbed by the atom, and instantaneously, the electron jumps from its lowest orbital distance (lowest shell) to the next higher permitted shell.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electron then jumps from shell level #2 to the lowest shell as it emits a photon radiation with the exact same energy that it absorbed.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specific energy needed to jump from shell #1 to #2 is 10.4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which corresponds to a wavelength of 0.12 </a:t>
            </a:r>
            <a:r>
              <a:rPr lang="en-US" dirty="0" err="1" smtClean="0">
                <a:solidFill>
                  <a:schemeClr val="tx1"/>
                </a:solidFill>
              </a:rPr>
              <a:t>μ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EM radiation (UV light).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36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Bohr Model of Hydrogen</a:t>
            </a:r>
          </a:p>
          <a:p>
            <a:endParaRPr lang="en-US" dirty="0" smtClean="0"/>
          </a:p>
          <a:p>
            <a:r>
              <a:rPr lang="en-US" dirty="0" smtClean="0"/>
              <a:t>There are 7</a:t>
            </a:r>
            <a:r>
              <a:rPr lang="en-US" baseline="0" dirty="0" smtClean="0"/>
              <a:t> permitted shells or orbit levels for hydrogen. The shells are quantized.</a:t>
            </a:r>
          </a:p>
          <a:p>
            <a:r>
              <a:rPr lang="en-US" baseline="0" dirty="0" smtClean="0"/>
              <a:t>Transitions from a lower to a higher orbit requires absorption of a specific wavelength of EM radiation.</a:t>
            </a:r>
          </a:p>
          <a:p>
            <a:r>
              <a:rPr lang="en-US" baseline="0" dirty="0" smtClean="0"/>
              <a:t>Transitions from the same higher to lower orbit would emit a specific wavelength of EM radiation that was absorbed.</a:t>
            </a:r>
          </a:p>
          <a:p>
            <a:r>
              <a:rPr lang="en-US" b="1" baseline="0" dirty="0" smtClean="0"/>
              <a:t>Energy levels between shells are additive. EXPLAIN 1.20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(1=&gt;2 jump) + 0.66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(2=&gt;3 jump) - 1.88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(3=&gt;1 fall) = 0 </a:t>
            </a:r>
          </a:p>
          <a:p>
            <a:endParaRPr lang="en-US" baseline="0" dirty="0" smtClean="0"/>
          </a:p>
          <a:p>
            <a:r>
              <a:rPr lang="en-US" b="1" dirty="0" smtClean="0"/>
              <a:t>Spectrum</a:t>
            </a:r>
            <a:r>
              <a:rPr lang="en-US" b="1" baseline="0" dirty="0" smtClean="0"/>
              <a:t> for H2 gas in the visible range is shown to right.</a:t>
            </a:r>
          </a:p>
          <a:p>
            <a:r>
              <a:rPr lang="en-US" b="1" baseline="0" dirty="0" smtClean="0"/>
              <a:t>Top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visible spectrum</a:t>
            </a:r>
          </a:p>
          <a:p>
            <a:r>
              <a:rPr lang="en-US" b="1" baseline="0" dirty="0" smtClean="0"/>
              <a:t>Middle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after visible light penetrates H2 gas. </a:t>
            </a:r>
            <a:r>
              <a:rPr lang="en-US" b="1" baseline="0" dirty="0" smtClean="0"/>
              <a:t>Black lines denote photons that are absorbed. Colored bands photons transmitted.</a:t>
            </a:r>
          </a:p>
          <a:p>
            <a:r>
              <a:rPr lang="en-US" b="1" baseline="0" dirty="0" smtClean="0"/>
              <a:t>Bottom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emitted in visible range by H2 gas. </a:t>
            </a:r>
            <a:r>
              <a:rPr lang="en-US" b="1" baseline="0" dirty="0" smtClean="0"/>
              <a:t>Colored lines denote photons that are emitted by H2 gas.</a:t>
            </a:r>
          </a:p>
          <a:p>
            <a:r>
              <a:rPr lang="en-US" b="1" baseline="0" dirty="0" smtClean="0"/>
              <a:t>Emitted lines match absorbed lines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21 possible transitions between different orbit levels for simple hydrogen with its single electron and 7 shells.</a:t>
            </a:r>
          </a:p>
          <a:p>
            <a:r>
              <a:rPr lang="en-US" b="1" baseline="0" dirty="0" smtClean="0"/>
              <a:t>Most of these transitions are outside of the visible range.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Elements with more electrons have many more possible transitions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22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 it’s likely clear that atoms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with more electrons than hydrogen would have many more transitions between permitted orbits,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Molecules can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also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vibrate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and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rotate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general, the complex the molecule =&gt; the more quantum frequencies of vibration and rotation (called modes).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just like electron transitions, each vibrational mode or rotational mode corresponds to a specific wavelength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 CO2 molecule is shown to the left. Example shows photon of 0.08 </a:t>
            </a:r>
            <a:r>
              <a:rPr lang="en-US" baseline="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(15 </a:t>
            </a:r>
            <a:r>
              <a:rPr lang="en-US" b="0" dirty="0" err="1" smtClean="0">
                <a:solidFill>
                  <a:srgbClr val="000000"/>
                </a:solidFill>
                <a:latin typeface="Calibri"/>
                <a:cs typeface="Calibri"/>
              </a:rPr>
              <a:t>μm</a:t>
            </a: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) hitting the CO2 molecule.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absorbs the photon of IR =&gt; oscillates =&gt; emits the same photon of IR.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Note that O-C-O atoms are along a line. Only one rotation of consequence exists</a:t>
            </a:r>
            <a:r>
              <a:rPr lang="mr-IN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 dumbbell spinning motion. Rotation along the alignment axis do not exist.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H2O is shown in the right column). It is polarized: H-O-H are at an angle of 104.  It has many vibrational and rotational bands, and they are broader.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Vibrations include Symmetric Stretching. Scissoring. Asymmetric Stretching.  There are other possible vibration types, and the same type can have many permitted frequencies.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Rotation can occur about three axis as shown in the lower right.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Animation shows a rotation about the vertical axis as depicted in the lower hand picture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90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 it’s likely clear that atoms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with more electrons than hydrogen would have many more transitions between permitted orbits,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Molecules can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also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vibrate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and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rotate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general, the complex the molecule =&gt; the more quantum frequencies of vibration and rotation (called modes).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just like electron transitions, each vibrational mode or rotational mode corresponds to a specific wavelength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 CO2 molecule is shown to the left. Example shows photon of 0.08 </a:t>
            </a:r>
            <a:r>
              <a:rPr lang="en-US" baseline="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(15 </a:t>
            </a:r>
            <a:r>
              <a:rPr lang="en-US" b="0" dirty="0" err="1" smtClean="0">
                <a:solidFill>
                  <a:srgbClr val="000000"/>
                </a:solidFill>
                <a:latin typeface="Calibri"/>
                <a:cs typeface="Calibri"/>
              </a:rPr>
              <a:t>μm</a:t>
            </a: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) hitting the CO2 molecule.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absorbs the photon of IR =&gt; oscillates =&gt; emits the same photon of IR.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Note that O-C-O atoms are along a line. Only one rotation of consequence exists</a:t>
            </a:r>
            <a:r>
              <a:rPr lang="mr-IN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 dumbbell spinning motion. Rotation along the alignment axis do not exist.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H2O is shown in the right column). It is polarized: H-O-H are at an angle of 104.  It has many vibrational and rotational bands, and they are broader.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Vibrations include Symmetric Stretching. Scissoring. Asymmetric Stretching.  There are other possible vibration types, and the same type can have many permitted frequencies.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Rotation can occur about three axis as shown in the lower right.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Animation shows a rotation about the vertical axis as depicted in the lower hand picture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90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Absorption spectrum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for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 the </a:t>
            </a:r>
            <a:r>
              <a:rPr lang="en-US" b="1" dirty="0">
                <a:solidFill>
                  <a:srgbClr val="000000"/>
                </a:solidFill>
                <a:latin typeface="FrutigerLTStd-Light" charset="0"/>
              </a:rPr>
              <a:t>atmosphere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. Percent of wavelength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absorbed.</a:t>
            </a:r>
            <a:endParaRPr lang="en-US" b="1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X-axis: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wavelength in microns. Y-axis: purple shading denotes percent of wavelength absorbed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Air is</a:t>
            </a:r>
            <a:r>
              <a:rPr lang="mr-IN" dirty="0" smtClean="0">
                <a:solidFill>
                  <a:srgbClr val="000000"/>
                </a:solidFill>
                <a:latin typeface="FrutigerLTStd-Light" charset="0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Transparent to incoming visible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radiation.</a:t>
            </a:r>
            <a:endParaRPr lang="en-US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Selectively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absorbent of emitted IR </a:t>
            </a:r>
            <a:r>
              <a:rPr lang="en-US" baseline="0" dirty="0" err="1" smtClean="0">
                <a:solidFill>
                  <a:srgbClr val="000000"/>
                </a:solidFill>
                <a:latin typeface="FrutigerLTStd-Light" charset="0"/>
              </a:rPr>
              <a:t>radation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Strongest 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bsorbers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IR radiation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are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water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vapor and carbon dioxide. 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Spike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at 8 microns is due to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Atmospheric Window between 8-14 microns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where most IR is emitted from the SFC. The window plays in important role in preventing the Earth from getting too hot.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Last, air absorbs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UV up to 0.3 microns due to dissociation of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2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and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endParaRPr lang="en-US" baseline="-25000" dirty="0">
              <a:solidFill>
                <a:srgbClr val="000000"/>
              </a:solidFill>
              <a:latin typeface="FrutigerLTStd-Light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816F39-264E-8C4F-A18F-D3979779BB30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58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Atmosphere with and without GHG’s if the same amount</a:t>
            </a:r>
            <a:r>
              <a:rPr lang="en-US" baseline="0" dirty="0" smtClean="0"/>
              <a:t> of solar radiation is absorbed by the Earth’s surface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baseline="0" dirty="0" smtClean="0"/>
              <a:t>ithout GHG’s 0°F.</a:t>
            </a:r>
          </a:p>
          <a:p>
            <a:r>
              <a:rPr lang="en-US" baseline="0" dirty="0" smtClean="0"/>
              <a:t>With GHG’s 59°F.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Presence of Atmospheric Window prevents too much outbound IR from being absorbed.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85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8939BE-B74F-5045-8F6A-C420EF6A3A72}" type="slidenum">
              <a:rPr lang="en-US" sz="1200">
                <a:solidFill>
                  <a:srgbClr val="000000"/>
                </a:solidFill>
              </a:rPr>
              <a:pPr/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C2646D70-3B7E-E54B-A87D-D9AFF23A3896}" type="slidenum">
              <a:rPr lang="en-US" sz="1200">
                <a:solidFill>
                  <a:srgbClr val="000000"/>
                </a:solidFill>
                <a:latin typeface="Arial" charset="0"/>
              </a:rPr>
              <a:pPr algn="r" eaLnBrk="1" hangingPunct="1"/>
              <a:t>24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dirty="0" smtClean="0">
                <a:ea typeface="ＭＳ Ｐゴシック" charset="0"/>
                <a:cs typeface="ＭＳ Ｐゴシック" charset="0"/>
              </a:rPr>
              <a:t>Venus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Same size as Earth. Gravity 90% of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Earth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108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 atmosphere with SFC pressure of 93,000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482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Mars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Half size of Earth. Gravity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38% of Earth.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228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atmosphere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with SFC pressure of 8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-63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Earth</a:t>
            </a:r>
          </a:p>
          <a:p>
            <a:pPr eaLnBrk="1" hangingPunct="1"/>
            <a:r>
              <a:rPr lang="en-US" baseline="0" dirty="0" smtClean="0">
                <a:ea typeface="ＭＳ Ｐゴシック" charset="0"/>
                <a:cs typeface="ＭＳ Ｐゴシック" charset="0"/>
              </a:rPr>
              <a:t>Goldilocks zone!</a:t>
            </a: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368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9" tIns="45715" rIns="91429" bIns="45715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04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F8DBF-E049-5844-B548-D2F34115DB0B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FEB65-682F-6F49-8ECC-DE1CE42843ED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851AA-A967-4B42-A4FE-E5F0E184D40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F9899-ADA6-7D4F-918D-03A3199F6B90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E4D7A-2AB4-644B-B5E8-3AE145281FC3}" type="datetime1">
              <a:rPr lang="en-US" smtClean="0"/>
              <a:t>1/30/19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566AB-D0EB-5D47-80CA-1E7684F16393}" type="datetime1">
              <a:rPr lang="en-US" smtClean="0"/>
              <a:t>1/30/19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DE8F0-3DF6-304F-A905-1D90CCBC253F}" type="datetime1">
              <a:rPr lang="en-US" smtClean="0"/>
              <a:t>1/30/19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1DEDC-46DD-4B4D-9FF8-45F19597F9AE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B30D30-D094-D744-85A4-3D88465A9FFC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2AD63A-22E8-0644-B8D6-42B5DF6E01B4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52C9-0417-8A4F-A4E8-CDB16EFB10D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AA9802-81AB-3841-BEBB-C817DD2A9DC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AF274-E5DD-CE4B-AF65-55D9EDCE5DE9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2B7EF-8D42-894A-8AEB-EAA65124B975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003B3-0466-814B-851B-F91F1A70436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537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366D4-01D9-9844-8AFA-F8202FE6385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CCDC1-2DD3-7F4D-BF6B-84595E8A135F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185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0B0F-6004-8349-AE55-4027F1D3245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678E-7D24-B949-A2F9-99FE7B9CCF28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480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286E5-4E33-E543-8D4F-37873FF8189F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C7CB-8102-2746-8BF2-10646660411D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171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0EB31-2B5D-3D43-9FD1-735E0E20DF7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C047BE-3192-3948-B984-99B44642165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99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44427-01AF-924B-B51A-56941E05AA9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428B2-7991-7B42-9B25-6BEC860D7DE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1509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797D9-26D8-DE41-AB4B-FCD3332086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4D2B3-9D70-BA4D-BE3B-C7F220F7474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99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CFA54-9113-D24B-8C7F-640EC0C658F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D9926-66E9-BF4D-BD3E-22646A7F774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3664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C94A5-CD84-114A-A620-12C7EEA1177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789-BB3D-A84F-AA64-AFE36F2818B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6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A8EA-F60E-C848-A324-F3C8C5BFF9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8070E-C2D7-8C4B-B6F7-15952B6EC5A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98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18379-E432-F24F-ACA3-AC826217A168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8D0F-9CE6-1C49-BB25-404BE4FE3081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7010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09FB-9D9D-0F4B-8D97-DD395777BA9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E846D-06F2-CF41-90E6-BEF1B069D00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535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E9E92-7510-034D-B5A4-C5C5D2D83216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388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689EF-C159-4444-AEB9-61C62B8C0ACB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Times New Roman"/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176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6B882-DB53-6941-9F55-740A9B6E55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5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841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2237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326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650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280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146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92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8967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442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2226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84873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01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1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5044C7E-E461-7C41-A9C5-8B83D1B70BD4}" type="datetime1">
              <a:rPr lang="en-US" smtClean="0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1F3CA-DB5A-7A42-8E82-A2D6D8E886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1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l"/>
            <a:fld id="{CE2E7BDF-66A1-4642-B5C2-AACB709AC1A4}" type="datetime1">
              <a:rPr lang="en-US" smtClean="0"/>
              <a:pPr algn="l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E43F2F9D-6CFC-A448-A264-4DE24AE8B2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6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s://saylordotorg.github.io/text_general-chemistry-principles-patterns-and-applications-v1.0/section_10/b9bbdd38b91f87f39070da7115830b86.jpg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4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4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4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4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4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4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4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4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4.m4a"/><Relationship Id="rId2" Type="http://schemas.openxmlformats.org/officeDocument/2006/relationships/audio" Target="../media/media14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1" Type="http://schemas.microsoft.com/office/2007/relationships/media" Target="../media/media15.m4a"/><Relationship Id="rId2" Type="http://schemas.openxmlformats.org/officeDocument/2006/relationships/audio" Target="../media/media15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1" Type="http://schemas.microsoft.com/office/2007/relationships/media" Target="../media/media16.m4a"/><Relationship Id="rId2" Type="http://schemas.openxmlformats.org/officeDocument/2006/relationships/audio" Target="../media/media16.m4a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8.m4a"/><Relationship Id="rId4" Type="http://schemas.openxmlformats.org/officeDocument/2006/relationships/audio" Target="../media/media18.m4a"/><Relationship Id="rId5" Type="http://schemas.openxmlformats.org/officeDocument/2006/relationships/slideLayout" Target="../slideLayouts/slideLayout41.xml"/><Relationship Id="rId6" Type="http://schemas.openxmlformats.org/officeDocument/2006/relationships/notesSlide" Target="../notesSlides/notesSlide14.xml"/><Relationship Id="rId7" Type="http://schemas.openxmlformats.org/officeDocument/2006/relationships/image" Target="../media/image8.png"/><Relationship Id="rId8" Type="http://schemas.openxmlformats.org/officeDocument/2006/relationships/hyperlink" Target="http://www.kcvs.ca/martin/astro/au/unit2/61/chp6_1.html" TargetMode="External"/><Relationship Id="rId9" Type="http://schemas.openxmlformats.org/officeDocument/2006/relationships/image" Target="../media/image9.png"/><Relationship Id="rId10" Type="http://schemas.openxmlformats.org/officeDocument/2006/relationships/image" Target="../media/image4.png"/><Relationship Id="rId1" Type="http://schemas.microsoft.com/office/2007/relationships/media" Target="../media/media17.mp4"/><Relationship Id="rId2" Type="http://schemas.openxmlformats.org/officeDocument/2006/relationships/video" Target="../media/media17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10.png"/><Relationship Id="rId6" Type="http://schemas.openxmlformats.org/officeDocument/2006/relationships/hyperlink" Target="http://study.com/cimages/multimages/16/spectral_lines_new.png" TargetMode="External"/><Relationship Id="rId7" Type="http://schemas.openxmlformats.org/officeDocument/2006/relationships/image" Target="../media/image11.png"/><Relationship Id="rId8" Type="http://schemas.openxmlformats.org/officeDocument/2006/relationships/hyperlink" Target="http://chemed.chem.purdue.edu/genchem/history/bohr.html" TargetMode="External"/><Relationship Id="rId9" Type="http://schemas.openxmlformats.org/officeDocument/2006/relationships/image" Target="../media/image4.png"/><Relationship Id="rId1" Type="http://schemas.microsoft.com/office/2007/relationships/media" Target="../media/media19.m4a"/><Relationship Id="rId2" Type="http://schemas.openxmlformats.org/officeDocument/2006/relationships/audio" Target="../media/media19.m4a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hyperlink" Target="comet.ucar.edu" TargetMode="External"/><Relationship Id="rId12" Type="http://schemas.openxmlformats.org/officeDocument/2006/relationships/hyperlink" Target="http://linus.highpoint.edu/~mdewitt/phy1050/?page=week3" TargetMode="External"/><Relationship Id="rId13" Type="http://schemas.openxmlformats.org/officeDocument/2006/relationships/image" Target="../media/image12.png"/><Relationship Id="rId14" Type="http://schemas.openxmlformats.org/officeDocument/2006/relationships/hyperlink" Target="http://www.drcruzan.com/Water.html" TargetMode="External"/><Relationship Id="rId15" Type="http://schemas.openxmlformats.org/officeDocument/2006/relationships/hyperlink" Target="https://commons.wikimedia.org/wiki/File:Water_molecule_rotation_animation_large.gif%23/media/File:Water_molecule_rotation_animation.gif" TargetMode="External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4.png"/><Relationship Id="rId19" Type="http://schemas.openxmlformats.org/officeDocument/2006/relationships/image" Target="../media/image15.png"/><Relationship Id="rId1" Type="http://schemas.microsoft.com/office/2007/relationships/media" Target="../media/media20.mp4"/><Relationship Id="rId2" Type="http://schemas.openxmlformats.org/officeDocument/2006/relationships/video" Target="../media/media20.mp4"/><Relationship Id="rId3" Type="http://schemas.microsoft.com/office/2007/relationships/media" Target="../media/media21.mp4"/><Relationship Id="rId4" Type="http://schemas.openxmlformats.org/officeDocument/2006/relationships/video" Target="../media/media21.mp4"/><Relationship Id="rId5" Type="http://schemas.microsoft.com/office/2007/relationships/media" Target="../media/media22.m4a"/><Relationship Id="rId6" Type="http://schemas.openxmlformats.org/officeDocument/2006/relationships/audio" Target="../media/media22.m4a"/><Relationship Id="rId7" Type="http://schemas.microsoft.com/office/2007/relationships/media" Target="../media/media23.mp4"/><Relationship Id="rId8" Type="http://schemas.openxmlformats.org/officeDocument/2006/relationships/video" Target="../media/media23.mp4"/><Relationship Id="rId9" Type="http://schemas.openxmlformats.org/officeDocument/2006/relationships/slideLayout" Target="../slideLayouts/slideLayout41.xml"/><Relationship Id="rId10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hyperlink" Target="comet.ucar.edu" TargetMode="External"/><Relationship Id="rId12" Type="http://schemas.openxmlformats.org/officeDocument/2006/relationships/hyperlink" Target="http://linus.highpoint.edu/~mdewitt/phy1050/?page=week3" TargetMode="External"/><Relationship Id="rId13" Type="http://schemas.openxmlformats.org/officeDocument/2006/relationships/image" Target="../media/image12.png"/><Relationship Id="rId14" Type="http://schemas.openxmlformats.org/officeDocument/2006/relationships/hyperlink" Target="http://www.drcruzan.com/Water.html" TargetMode="External"/><Relationship Id="rId15" Type="http://schemas.openxmlformats.org/officeDocument/2006/relationships/hyperlink" Target="https://commons.wikimedia.org/wiki/File:Water_molecule_rotation_animation_large.gif%23/media/File:Water_molecule_rotation_animation.gif" TargetMode="External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4.png"/><Relationship Id="rId19" Type="http://schemas.openxmlformats.org/officeDocument/2006/relationships/image" Target="../media/image15.png"/><Relationship Id="rId1" Type="http://schemas.microsoft.com/office/2007/relationships/media" Target="../media/media20.mp4"/><Relationship Id="rId2" Type="http://schemas.openxmlformats.org/officeDocument/2006/relationships/video" Target="../media/media20.mp4"/><Relationship Id="rId3" Type="http://schemas.microsoft.com/office/2007/relationships/media" Target="../media/media21.mp4"/><Relationship Id="rId4" Type="http://schemas.openxmlformats.org/officeDocument/2006/relationships/video" Target="../media/media21.mp4"/><Relationship Id="rId5" Type="http://schemas.microsoft.com/office/2007/relationships/media" Target="../media/media22.m4a"/><Relationship Id="rId6" Type="http://schemas.openxmlformats.org/officeDocument/2006/relationships/audio" Target="../media/media22.m4a"/><Relationship Id="rId7" Type="http://schemas.microsoft.com/office/2007/relationships/media" Target="../media/media23.mp4"/><Relationship Id="rId8" Type="http://schemas.openxmlformats.org/officeDocument/2006/relationships/video" Target="../media/media23.mp4"/><Relationship Id="rId9" Type="http://schemas.openxmlformats.org/officeDocument/2006/relationships/slideLayout" Target="../slideLayouts/slideLayout41.xml"/><Relationship Id="rId10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4.m4a"/><Relationship Id="rId2" Type="http://schemas.openxmlformats.org/officeDocument/2006/relationships/audio" Target="../media/media24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16.jpeg"/><Relationship Id="rId6" Type="http://schemas.openxmlformats.org/officeDocument/2006/relationships/image" Target="../media/image4.png"/><Relationship Id="rId1" Type="http://schemas.microsoft.com/office/2007/relationships/media" Target="../media/media25.m4a"/><Relationship Id="rId2" Type="http://schemas.openxmlformats.org/officeDocument/2006/relationships/audio" Target="../media/media25.m4a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17.png"/><Relationship Id="rId6" Type="http://schemas.openxmlformats.org/officeDocument/2006/relationships/hyperlink" Target="http://www.sumanasinc.com/webcontent/animations/content/greenhouse.html" TargetMode="External"/><Relationship Id="rId7" Type="http://schemas.openxmlformats.org/officeDocument/2006/relationships/image" Target="../media/image4.png"/><Relationship Id="rId1" Type="http://schemas.microsoft.com/office/2007/relationships/media" Target="../media/media26.m4a"/><Relationship Id="rId2" Type="http://schemas.openxmlformats.org/officeDocument/2006/relationships/audio" Target="../media/media26.m4a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18.jpe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8" Type="http://schemas.openxmlformats.org/officeDocument/2006/relationships/image" Target="../media/image4.png"/><Relationship Id="rId1" Type="http://schemas.microsoft.com/office/2007/relationships/media" Target="../media/media27.m4a"/><Relationship Id="rId2" Type="http://schemas.openxmlformats.org/officeDocument/2006/relationships/audio" Target="../media/media27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8.m4a"/><Relationship Id="rId2" Type="http://schemas.openxmlformats.org/officeDocument/2006/relationships/audio" Target="../media/media28.m4a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4.png"/><Relationship Id="rId1" Type="http://schemas.microsoft.com/office/2007/relationships/media" Target="../media/media29.m4a"/><Relationship Id="rId2" Type="http://schemas.openxmlformats.org/officeDocument/2006/relationships/audio" Target="../media/media29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50000" b="-4"/>
          <a:stretch/>
        </p:blipFill>
        <p:spPr>
          <a:xfrm>
            <a:off x="0" y="3457222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4062034" y="0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825500"/>
            <a:ext cx="3822700" cy="18415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5867400"/>
            <a:ext cx="4495800" cy="1543050"/>
          </a:xfrm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 dirty="0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5638800" y="5968424"/>
            <a:ext cx="29718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  <a:hlinkClick r:id="rId6"/>
              </a:rPr>
              <a:t>Emission and Absorption Spectra of Hydrogen Gas in the Visible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410200" y="3962400"/>
            <a:ext cx="3429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Selective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Absorption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55" y="3457222"/>
            <a:ext cx="5071984" cy="3419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6834" y="-8467"/>
            <a:ext cx="5067166" cy="3419856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4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49"/>
    </mc:Choice>
    <mc:Fallback xmlns="">
      <p:transition xmlns:p14="http://schemas.microsoft.com/office/powerpoint/2010/main" spd="slow" advTm="1954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Prior slide sets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80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01000" cy="4572000"/>
          </a:xfrm>
        </p:spPr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Three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modes of heat transfer</a:t>
            </a: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Conduction: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molecule-to-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molecule con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Convection-Advection: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fluid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motion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				✚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Latent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Heating: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phase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change </a:t>
            </a:r>
            <a:r>
              <a:rPr lang="en-US" sz="3200" b="1" dirty="0" err="1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gas⬄liquid</a:t>
            </a:r>
            <a:endParaRPr lang="en-US" sz="3200" b="1" dirty="0" smtClean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solidFill>
                  <a:srgbClr val="DD0005"/>
                </a:solidFill>
                <a:latin typeface="Calibri"/>
                <a:ea typeface="ＭＳ Ｐゴシック" charset="0"/>
                <a:cs typeface="Calibri"/>
              </a:rPr>
              <a:t>				      works with fluid motion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electromagnetic waves</a:t>
            </a:r>
          </a:p>
          <a:p>
            <a:pPr lvl="1">
              <a:buFontTx/>
              <a:buNone/>
            </a:pPr>
            <a:endParaRPr lang="en-US" sz="3200" b="1" dirty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16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99700EF-6751-F64C-8F7F-FCE23C81D5E3}" type="slidenum">
              <a:rPr lang="en-US" sz="1400">
                <a:solidFill>
                  <a:srgbClr val="CCCCCC"/>
                </a:solidFill>
                <a:latin typeface="Calibri"/>
                <a:cs typeface="Calibri"/>
              </a:rPr>
              <a:pPr/>
              <a:t>2</a:t>
            </a:fld>
            <a:endParaRPr lang="en-US" sz="1400">
              <a:solidFill>
                <a:srgbClr val="CCCCCC"/>
              </a:solidFill>
              <a:latin typeface="Calibri"/>
              <a:cs typeface="Calibri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57578" y="5093073"/>
            <a:ext cx="6722534" cy="822305"/>
          </a:xfrm>
          <a:prstGeom prst="ellips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09522"/>
      </p:ext>
    </p:extLst>
  </p:cSld>
  <p:clrMapOvr>
    <a:masterClrMapping/>
  </p:clrMapOvr>
  <p:transition xmlns:p14="http://schemas.microsoft.com/office/powerpoint/2010/main" advTm="2736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29733"/>
            <a:ext cx="7772400" cy="5317067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Learning Goals for this Overview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What is Selective Absorption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Why Selective Absorption/Emission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latin typeface="Calibri"/>
                <a:cs typeface="Calibri"/>
              </a:rPr>
              <a:t>Earth’s “Greenhouse” Effect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2"/>
    </mc:Choice>
    <mc:Fallback xmlns="">
      <p:transition xmlns:p14="http://schemas.microsoft.com/office/powerpoint/2010/main" spd="slow" advTm="261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778163"/>
            <a:ext cx="8539163" cy="5232202"/>
            <a:chOff x="304800" y="778163"/>
            <a:chExt cx="8539163" cy="5232202"/>
          </a:xfrm>
        </p:grpSpPr>
        <p:sp>
          <p:nvSpPr>
            <p:cNvPr id="79874" name="Text Box 4"/>
            <p:cNvSpPr txBox="1">
              <a:spLocks noChangeArrowheads="1"/>
            </p:cNvSpPr>
            <p:nvPr/>
          </p:nvSpPr>
          <p:spPr bwMode="auto">
            <a:xfrm>
              <a:off x="304800" y="778163"/>
              <a:ext cx="8539163" cy="52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1800"/>
                </a:spcAft>
              </a:pPr>
              <a:r>
                <a:rPr lang="en-US" sz="2800" b="1" dirty="0" smtClean="0">
                  <a:solidFill>
                    <a:srgbClr val="000000"/>
                  </a:solidFill>
                  <a:latin typeface="Capitals"/>
                  <a:cs typeface="Capitals"/>
                </a:rPr>
                <a:t>Selective Absorption of Radiation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FOUR </a:t>
              </a:r>
              <a:r>
                <a:rPr lang="en-US" sz="2400" b="1" dirty="0">
                  <a:solidFill>
                    <a:srgbClr val="000000"/>
                  </a:solidFill>
                  <a:latin typeface="Calibri"/>
                  <a:cs typeface="Calibri"/>
                </a:rPr>
                <a:t>POSSIBLE FATES </a:t>
              </a: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FOR A PHOTON OF RADIATION</a:t>
              </a:r>
            </a:p>
            <a:p>
              <a:pPr>
                <a:spcAft>
                  <a:spcPts val="180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WHEN IT ENCOUNTERS MATTER: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Absorbed</a:t>
              </a: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Transmitted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Scattered	    NOT Absorbed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Reflected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does ALL of </a:t>
              </a: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these…</a:t>
              </a: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Lets look at each in the above order</a:t>
              </a:r>
            </a:p>
          </p:txBody>
        </p:sp>
        <p:sp>
          <p:nvSpPr>
            <p:cNvPr id="2" name="Right Brace 1"/>
            <p:cNvSpPr/>
            <p:nvPr/>
          </p:nvSpPr>
          <p:spPr bwMode="auto">
            <a:xfrm>
              <a:off x="4495800" y="3200400"/>
              <a:ext cx="609600" cy="1600200"/>
            </a:xfrm>
            <a:prstGeom prst="rightBrace">
              <a:avLst>
                <a:gd name="adj1" fmla="val 5176"/>
                <a:gd name="adj2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45691"/>
      </p:ext>
    </p:extLst>
  </p:cSld>
  <p:clrMapOvr>
    <a:masterClrMapping/>
  </p:clrMapOvr>
  <p:transition xmlns:p14="http://schemas.microsoft.com/office/powerpoint/2010/main" advTm="3360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Absorbed: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 transferred to object</a:t>
            </a:r>
          </a:p>
        </p:txBody>
      </p:sp>
      <p:sp>
        <p:nvSpPr>
          <p:cNvPr id="88069" name="Rectangle 7"/>
          <p:cNvSpPr>
            <a:spLocks noChangeArrowheads="1"/>
          </p:cNvSpPr>
          <p:nvPr/>
        </p:nvSpPr>
        <p:spPr bwMode="auto">
          <a:xfrm>
            <a:off x="5181600" y="289560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000000"/>
                </a:solidFill>
                <a:latin typeface="Calibri"/>
                <a:cs typeface="Calibri"/>
              </a:rPr>
              <a:t>Blackbody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</a:rPr>
              <a:t>perfect absorber and emitter of radiation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of all wavelengths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8070" name="Text Box 8"/>
          <p:cNvSpPr txBox="1">
            <a:spLocks noChangeArrowheads="1"/>
          </p:cNvSpPr>
          <p:nvPr/>
        </p:nvSpPr>
        <p:spPr bwMode="auto">
          <a:xfrm>
            <a:off x="5699125" y="2017713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62087" y="1905000"/>
            <a:ext cx="3186113" cy="4114800"/>
            <a:chOff x="1462087" y="1905000"/>
            <a:chExt cx="3186113" cy="4114800"/>
          </a:xfrm>
        </p:grpSpPr>
        <p:sp>
          <p:nvSpPr>
            <p:cNvPr id="88067" name="Rectangle 3"/>
            <p:cNvSpPr>
              <a:spLocks noChangeArrowheads="1"/>
            </p:cNvSpPr>
            <p:nvPr/>
          </p:nvSpPr>
          <p:spPr bwMode="auto">
            <a:xfrm>
              <a:off x="3733800" y="1905000"/>
              <a:ext cx="914400" cy="41148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68" name="AutoShape 4"/>
            <p:cNvSpPr>
              <a:spLocks noChangeArrowheads="1"/>
            </p:cNvSpPr>
            <p:nvPr/>
          </p:nvSpPr>
          <p:spPr bwMode="auto">
            <a:xfrm>
              <a:off x="1462087" y="32766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71" name="Rectangle 9"/>
            <p:cNvSpPr>
              <a:spLocks noChangeArrowheads="1"/>
            </p:cNvSpPr>
            <p:nvPr/>
          </p:nvSpPr>
          <p:spPr bwMode="auto">
            <a:xfrm rot="-5400000">
              <a:off x="2759604" y="368353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</a:t>
              </a:r>
              <a:r>
                <a:rPr lang="en-US" sz="18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BOX</a:t>
              </a:r>
              <a:endParaRPr lang="en-US" sz="1800" b="1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88072" name="Text Box 10"/>
            <p:cNvSpPr txBox="1">
              <a:spLocks noChangeArrowheads="1"/>
            </p:cNvSpPr>
            <p:nvPr/>
          </p:nvSpPr>
          <p:spPr bwMode="auto">
            <a:xfrm>
              <a:off x="1511243" y="3962400"/>
              <a:ext cx="13304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5"/>
    </mc:Choice>
    <mc:Fallback xmlns="">
      <p:transition xmlns:p14="http://schemas.microsoft.com/office/powerpoint/2010/main" spd="slow" advTm="186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Calibri"/>
                <a:ea typeface="ＭＳ Ｐゴシック" charset="0"/>
                <a:cs typeface="Calibri"/>
              </a:rPr>
              <a:t>Transmitted: </a:t>
            </a:r>
            <a:br>
              <a:rPr lang="en-US" sz="3200" b="1">
                <a:latin typeface="Calibri"/>
                <a:ea typeface="ＭＳ Ｐゴシック" charset="0"/>
                <a:cs typeface="Calibri"/>
              </a:rPr>
            </a:br>
            <a:r>
              <a:rPr lang="en-US" sz="3200" b="1">
                <a:latin typeface="Calibri"/>
                <a:ea typeface="ＭＳ Ｐゴシック" charset="0"/>
                <a:cs typeface="Calibri"/>
              </a:rPr>
              <a:t>Radiation passes through object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581400" y="1981200"/>
            <a:ext cx="1447800" cy="3581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1309687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5" name="AutoShape 5"/>
          <p:cNvSpPr>
            <a:spLocks noChangeArrowheads="1"/>
          </p:cNvSpPr>
          <p:nvPr/>
        </p:nvSpPr>
        <p:spPr bwMode="auto">
          <a:xfrm>
            <a:off x="5410200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1301693" y="396240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1927" name="Rectangle 9"/>
          <p:cNvSpPr>
            <a:spLocks noChangeArrowheads="1"/>
          </p:cNvSpPr>
          <p:nvPr/>
        </p:nvSpPr>
        <p:spPr bwMode="auto">
          <a:xfrm rot="-5400000">
            <a:off x="3369942" y="3514209"/>
            <a:ext cx="18389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GLASS  WINDOW</a:t>
            </a:r>
          </a:p>
        </p:txBody>
      </p:sp>
      <p:sp>
        <p:nvSpPr>
          <p:cNvPr id="81928" name="Rectangle 10"/>
          <p:cNvSpPr>
            <a:spLocks noChangeArrowheads="1"/>
          </p:cNvSpPr>
          <p:nvPr/>
        </p:nvSpPr>
        <p:spPr bwMode="auto">
          <a:xfrm>
            <a:off x="5334000" y="4495800"/>
            <a:ext cx="4562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</a:p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10"/>
    </mc:Choice>
    <mc:Fallback xmlns="">
      <p:transition xmlns:p14="http://schemas.microsoft.com/office/powerpoint/2010/main" spd="slow" advTm="2191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Scattered: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  Path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of radiation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deflected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in all directions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2133600"/>
            <a:ext cx="914400" cy="4114800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>
            <a:off x="1752600" y="37338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-2367239">
            <a:off x="4902029" y="2854136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2" name="AutoShape 8"/>
          <p:cNvSpPr>
            <a:spLocks noChangeArrowheads="1"/>
          </p:cNvSpPr>
          <p:nvPr/>
        </p:nvSpPr>
        <p:spPr bwMode="auto">
          <a:xfrm rot="2199625">
            <a:off x="5008815" y="5320670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3" name="Text Box 9"/>
          <p:cNvSpPr txBox="1">
            <a:spLocks noChangeArrowheads="1"/>
          </p:cNvSpPr>
          <p:nvPr/>
        </p:nvSpPr>
        <p:spPr bwMode="auto">
          <a:xfrm>
            <a:off x="1784823" y="4428068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852863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FROSTED  GLASS</a:t>
            </a: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6345712" y="3031067"/>
            <a:ext cx="1464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SCATTERED </a:t>
            </a:r>
          </a:p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 rot="2367239" flipH="1">
            <a:off x="1987173" y="2871284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9400375" flipH="1">
            <a:off x="1868555" y="5337818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5181600" y="4032689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08"/>
    </mc:Choice>
    <mc:Fallback xmlns="">
      <p:transition xmlns:p14="http://schemas.microsoft.com/office/powerpoint/2010/main" spd="slow" advTm="2440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Reflected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angle of incident = angle of reflection 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1752600"/>
            <a:ext cx="914400" cy="41148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 rot="20425575">
            <a:off x="1899148" y="4127421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12006494">
            <a:off x="1822948" y="2443839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549650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/>
                <a:cs typeface="Calibri"/>
              </a:rPr>
              <a:t>MIRROR</a:t>
            </a:r>
            <a:endParaRPr lang="en-US" sz="1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5486400" y="3429000"/>
            <a:ext cx="26405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 smtClean="0">
                <a:solidFill>
                  <a:srgbClr val="000000"/>
                </a:solidFill>
                <a:latin typeface="Calibri"/>
                <a:cs typeface="Calibri"/>
              </a:rPr>
              <a:t>FORM OF SCATTERING </a:t>
            </a:r>
            <a:endParaRPr lang="en-US" sz="2000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76400" y="394329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02"/>
    </mc:Choice>
    <mc:Fallback xmlns="">
      <p:transition xmlns:p14="http://schemas.microsoft.com/office/powerpoint/2010/main" spd="slow" advTm="218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304800" y="778163"/>
            <a:ext cx="8539163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1800"/>
              </a:spcAft>
            </a:pPr>
            <a:endParaRPr lang="en-US" sz="24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Aft>
                <a:spcPts val="180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FOUR POSSIBLE FATES FOR A WAVELENGTH OF RADIATION WHEN IT ENCOUNTERS MATTER</a:t>
            </a:r>
            <a:endParaRPr lang="en-US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Absorbed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Scattered	    NOT Absorbed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Reflected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Right Brace 1"/>
          <p:cNvSpPr/>
          <p:nvPr/>
        </p:nvSpPr>
        <p:spPr bwMode="auto">
          <a:xfrm>
            <a:off x="4572000" y="3257356"/>
            <a:ext cx="609600" cy="1600200"/>
          </a:xfrm>
          <a:prstGeom prst="rightBrace">
            <a:avLst>
              <a:gd name="adj1" fmla="val 5176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7438"/>
      </p:ext>
    </p:extLst>
  </p:cSld>
  <p:clrMapOvr>
    <a:masterClrMapping/>
  </p:clrMapOvr>
  <p:transition xmlns:p14="http://schemas.microsoft.com/office/powerpoint/2010/main" advTm="202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447800"/>
          </a:xfrm>
        </p:spPr>
        <p:txBody>
          <a:bodyPr/>
          <a:lstStyle/>
          <a:p>
            <a:r>
              <a:rPr lang="en-US" sz="3200" b="1" dirty="0" err="1"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Equilibrium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Absorption = Emission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10821" y="1905000"/>
            <a:ext cx="5407958" cy="4114800"/>
            <a:chOff x="2329517" y="1981200"/>
            <a:chExt cx="5407958" cy="4114800"/>
          </a:xfrm>
        </p:grpSpPr>
        <p:sp>
          <p:nvSpPr>
            <p:cNvPr id="90115" name="Rectangle 3"/>
            <p:cNvSpPr>
              <a:spLocks noChangeArrowheads="1"/>
            </p:cNvSpPr>
            <p:nvPr/>
          </p:nvSpPr>
          <p:spPr bwMode="auto">
            <a:xfrm>
              <a:off x="4703762" y="1981200"/>
              <a:ext cx="914400" cy="411480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2533183" y="33528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7" name="Text Box 6"/>
            <p:cNvSpPr txBox="1">
              <a:spLocks noChangeArrowheads="1"/>
            </p:cNvSpPr>
            <p:nvPr/>
          </p:nvSpPr>
          <p:spPr bwMode="auto">
            <a:xfrm>
              <a:off x="2329517" y="4038600"/>
              <a:ext cx="179480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0118" name="AutoShape 7"/>
            <p:cNvSpPr>
              <a:spLocks noChangeArrowheads="1"/>
            </p:cNvSpPr>
            <p:nvPr/>
          </p:nvSpPr>
          <p:spPr bwMode="auto">
            <a:xfrm rot="20060303">
              <a:off x="5694362" y="2286000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9" name="AutoShape 8"/>
            <p:cNvSpPr>
              <a:spLocks noChangeArrowheads="1"/>
            </p:cNvSpPr>
            <p:nvPr/>
          </p:nvSpPr>
          <p:spPr bwMode="auto">
            <a:xfrm rot="1626747">
              <a:off x="5770562" y="5003453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22" name="Text Box 11"/>
            <p:cNvSpPr txBox="1">
              <a:spLocks noChangeArrowheads="1"/>
            </p:cNvSpPr>
            <p:nvPr/>
          </p:nvSpPr>
          <p:spPr bwMode="auto">
            <a:xfrm>
              <a:off x="5950883" y="3260725"/>
              <a:ext cx="168247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0123" name="Rectangle 12"/>
            <p:cNvSpPr>
              <a:spLocks noChangeArrowheads="1"/>
            </p:cNvSpPr>
            <p:nvPr/>
          </p:nvSpPr>
          <p:spPr bwMode="auto">
            <a:xfrm rot="16200000">
              <a:off x="3746499" y="377825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BOX</a:t>
              </a: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rot="1539697" flipH="1">
              <a:off x="2576730" y="2290459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endParaRPr lang="en-US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 rot="19973253" flipH="1">
              <a:off x="2679186" y="5020385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12900" y="64897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8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51"/>
    </mc:Choice>
    <mc:Fallback xmlns="">
      <p:transition xmlns:p14="http://schemas.microsoft.com/office/powerpoint/2010/main" spd="slow" advTm="4485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Solar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75678" y="1793811"/>
            <a:ext cx="8364332" cy="4889259"/>
            <a:chOff x="375678" y="1793811"/>
            <a:chExt cx="8364332" cy="488925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99823" y="4114800"/>
              <a:ext cx="1634820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697238" y="574636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6553200" y="5579533"/>
              <a:ext cx="1533718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581400"/>
              <a:ext cx="1966913" cy="6400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7010400" y="33962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THROUGH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4" name="AutoShape 12"/>
            <p:cNvSpPr>
              <a:spLocks noChangeArrowheads="1"/>
            </p:cNvSpPr>
            <p:nvPr/>
          </p:nvSpPr>
          <p:spPr bwMode="auto">
            <a:xfrm rot="12420000">
              <a:off x="1759629" y="2648806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5" name="AutoShape 12"/>
            <p:cNvSpPr>
              <a:spLocks noChangeArrowheads="1"/>
            </p:cNvSpPr>
            <p:nvPr/>
          </p:nvSpPr>
          <p:spPr bwMode="auto">
            <a:xfrm rot="9180000" flipV="1">
              <a:off x="1794257" y="5291234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6" name="Text Box 13"/>
            <p:cNvSpPr txBox="1">
              <a:spLocks noChangeArrowheads="1"/>
            </p:cNvSpPr>
            <p:nvPr/>
          </p:nvSpPr>
          <p:spPr bwMode="auto">
            <a:xfrm>
              <a:off x="375678" y="1793811"/>
              <a:ext cx="1529322" cy="125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REFELECTION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SCATTERING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 rot="12789391" flipV="1">
              <a:off x="1731188" y="2200195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 rot="8810609" flipH="1" flipV="1">
              <a:off x="4912499" y="219172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94623" y="5747729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116248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SUNLIGHT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4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64"/>
    </mc:Choice>
    <mc:Fallback xmlns="">
      <p:transition xmlns:p14="http://schemas.microsoft.com/office/powerpoint/2010/main" spd="slow" advTm="4936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IR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 rot="12789391" flipV="1">
            <a:off x="1999655" y="2116199"/>
            <a:ext cx="1966913" cy="32004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 rot="8810609" flipH="1" flipV="1">
            <a:off x="4754182" y="2355514"/>
            <a:ext cx="1966913" cy="13716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34274" y="1998133"/>
            <a:ext cx="7076326" cy="4664689"/>
            <a:chOff x="1534274" y="1998133"/>
            <a:chExt cx="7076326" cy="466468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34274" y="4114800"/>
              <a:ext cx="1751476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 RADIAITON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915693" y="5662372"/>
              <a:ext cx="1966913" cy="32004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5630314" y="4953000"/>
              <a:ext cx="1389899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749040"/>
              <a:ext cx="1966913" cy="1828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6880990" y="33200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69617" y="5584526"/>
              <a:ext cx="1966913" cy="13716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096000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 rot="2036580">
              <a:off x="2200554" y="2401672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2154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 rot="19564128">
              <a:off x="5236957" y="2426907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6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 rot="19564128">
              <a:off x="2073386" y="5133184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07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84"/>
    </mc:Choice>
    <mc:Fallback xmlns="">
      <p:transition xmlns:p14="http://schemas.microsoft.com/office/powerpoint/2010/main" spd="slow" advTm="4468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b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But why selective absorption?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1"/>
    </mc:Choice>
    <mc:Fallback xmlns="">
      <p:transition xmlns:p14="http://schemas.microsoft.com/office/powerpoint/2010/main" spd="slow" advTm="138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latin typeface="Calibri"/>
                <a:cs typeface="Calibri"/>
              </a:rPr>
              <a:t>To </a:t>
            </a:r>
            <a:r>
              <a:rPr lang="en-US" sz="2800" b="1" dirty="0" smtClean="0">
                <a:latin typeface="Calibri"/>
                <a:cs typeface="Calibri"/>
              </a:rPr>
              <a:t>explain the selective absorption radiation by air, </a:t>
            </a:r>
            <a:r>
              <a:rPr lang="en-US" sz="2800" b="1" dirty="0">
                <a:latin typeface="Calibri"/>
                <a:cs typeface="Calibri"/>
              </a:rPr>
              <a:t>we must turn to the strange, fascinating world of </a:t>
            </a: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C80000"/>
                </a:solidFill>
                <a:latin typeface="Calibri"/>
                <a:cs typeface="Calibri"/>
              </a:rPr>
              <a:t>Quantum Mechanics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4"/>
    </mc:Choice>
    <mc:Fallback xmlns="">
      <p:transition xmlns:p14="http://schemas.microsoft.com/office/powerpoint/2010/main" spd="slow" advTm="145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Macroscopic Perspective</a:t>
            </a:r>
            <a:br>
              <a:rPr lang="en-US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>Continuous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95235" name="Picture 4" descr="~AUT003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555875"/>
            <a:ext cx="3810000" cy="2549525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Life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as we perceive it: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Continuous world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where marbles can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orbit in  a bowl at any level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5238" name="Text Box 5"/>
          <p:cNvSpPr txBox="1">
            <a:spLocks noChangeArrowheads="1"/>
          </p:cNvSpPr>
          <p:nvPr/>
        </p:nvSpPr>
        <p:spPr bwMode="auto">
          <a:xfrm>
            <a:off x="2667000" y="480060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err="1">
                <a:solidFill>
                  <a:srgbClr val="000000"/>
                </a:solidFill>
                <a:latin typeface="Calibri"/>
                <a:cs typeface="Calibri"/>
              </a:rPr>
              <a:t>Gedzelman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 1980, p 103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44"/>
    </mc:Choice>
    <mc:Fallback xmlns="">
      <p:transition xmlns:p14="http://schemas.microsoft.com/office/powerpoint/2010/main" spd="slow" advTm="453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:   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world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here electrons can only orbit about the nucleus  at a specific levels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latin typeface="Calibri"/>
                <a:ea typeface="ＭＳ Ｐゴシック" charset="0"/>
                <a:cs typeface="Calibri"/>
              </a:rPr>
            </a:br>
            <a:r>
              <a:rPr lang="en-US" b="1" dirty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Quantum 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3200" y="1981200"/>
            <a:ext cx="4737882" cy="4175760"/>
            <a:chOff x="203200" y="1981200"/>
            <a:chExt cx="4737882" cy="4175760"/>
          </a:xfrm>
        </p:grpSpPr>
        <p:grpSp>
          <p:nvGrpSpPr>
            <p:cNvPr id="8" name="Group 7"/>
            <p:cNvGrpSpPr/>
            <p:nvPr/>
          </p:nvGrpSpPr>
          <p:grpSpPr>
            <a:xfrm>
              <a:off x="203200" y="1981200"/>
              <a:ext cx="4737882" cy="4175760"/>
              <a:chOff x="76200" y="1981200"/>
              <a:chExt cx="4737882" cy="417576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l="444" t="4124" r="8842" b="20162"/>
              <a:stretch/>
            </p:blipFill>
            <p:spPr>
              <a:xfrm>
                <a:off x="76200" y="1981200"/>
                <a:ext cx="4737882" cy="4175760"/>
              </a:xfrm>
              <a:prstGeom prst="rect">
                <a:avLst/>
              </a:prstGeom>
            </p:spPr>
          </p:pic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auto">
              <a:xfrm>
                <a:off x="132016" y="1981200"/>
                <a:ext cx="1981200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Hydrogen Atom</a:t>
                </a:r>
                <a:endParaRPr lang="en-US" sz="1400" b="1" dirty="0">
                  <a:solidFill>
                    <a:srgbClr val="000000"/>
                  </a:solidFill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1400" b="1" dirty="0" err="1" smtClean="0">
                    <a:solidFill>
                      <a:srgbClr val="000000"/>
                    </a:solidFill>
                  </a:rPr>
                  <a:t>Gedzelman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1980, p 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104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25240" y="3928533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0.12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087823" y="2666998"/>
                <a:ext cx="4841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0.66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57511" y="3298756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0.09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5200" y="5562600"/>
              <a:ext cx="1295400" cy="518160"/>
            </a:xfrm>
            <a:prstGeom prst="rect">
              <a:avLst/>
            </a:prstGeom>
          </p:spPr>
        </p:pic>
      </p:grpSp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2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25"/>
    </mc:Choice>
    <mc:Fallback xmlns="">
      <p:transition xmlns:p14="http://schemas.microsoft.com/office/powerpoint/2010/main" spd="slow" advTm="4992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alibri"/>
                <a:ea typeface="ＭＳ Ｐゴシック" charset="0"/>
                <a:cs typeface="Calibri"/>
              </a:rPr>
              <a:t>Energy States for Atoms</a:t>
            </a:r>
          </a:p>
        </p:txBody>
      </p:sp>
      <p:pic>
        <p:nvPicPr>
          <p:cNvPr id="97283" name="Picture 4" descr="~AUT003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58975"/>
            <a:ext cx="4343400" cy="4087813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5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2600"/>
            <a:ext cx="3810000" cy="46482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Electrons </a:t>
            </a:r>
            <a:r>
              <a:rPr lang="en-US" sz="2400" b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only orbit in   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permitted states or shells</a:t>
            </a: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shell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energy level </a:t>
            </a:r>
          </a:p>
          <a:p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jumps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only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allowed between shells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quantum jump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wavelength of radiation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pPr algn="ctr"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  <a:hlinkClick r:id="rId8"/>
              </a:rPr>
              <a:t>How Atoms Produce Light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7286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1981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  <a:latin typeface="Calibri"/>
                <a:cs typeface="Calibri"/>
              </a:rPr>
              <a:t>Gedzelman 1980, p 104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Hydrogen Atom</a:t>
            </a:r>
            <a:endParaRPr lang="en-US" sz="1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Hydrogen_1_to_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2272" y="1871130"/>
            <a:ext cx="4450662" cy="4428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422" y="5895201"/>
            <a:ext cx="3935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/>
                <a:cs typeface="Calibri"/>
                <a:hlinkClick r:id="rId8"/>
              </a:rPr>
              <a:t>http://www.kcvs.ca/martin/astro/au/unit2/61/chp6_1.html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8640" y="4724400"/>
            <a:ext cx="1204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10.4 </a:t>
            </a:r>
            <a:r>
              <a:rPr lang="en-US" dirty="0" err="1">
                <a:solidFill>
                  <a:schemeClr val="bg1"/>
                </a:solidFill>
              </a:rPr>
              <a:t>eV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0.12 </a:t>
            </a:r>
            <a:r>
              <a:rPr lang="en-US" dirty="0" err="1" smtClean="0">
                <a:solidFill>
                  <a:schemeClr val="bg1"/>
                </a:solidFill>
              </a:rPr>
              <a:t>μm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76"/>
    </mc:Choice>
    <mc:Fallback xmlns="">
      <p:transition xmlns:p14="http://schemas.microsoft.com/office/powerpoint/2010/main" spd="slow" advTm="5907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75459" grpId="0" build="p"/>
    </p:bldLst>
  </p:timing>
  <p:extLst mod="1">
    <p:ext uri="{E180D4A7-C9FB-4DFB-919C-405C955672EB}">
      <p14:showEvtLst xmlns:p14="http://schemas.microsoft.com/office/powerpoint/2010/main">
        <p14:playEvt time="0" objId="2"/>
        <p14:playEvt time="3741" objId="2"/>
        <p14:playEvt time="7374" objId="2"/>
        <p14:playEvt time="11095" objId="2"/>
        <p14:playEvt time="14723" objId="2"/>
        <p14:playEvt time="18396" objId="2"/>
        <p14:playEvt time="22059" objId="2"/>
        <p14:playEvt time="25755" objId="2"/>
        <p14:playEvt time="29392" objId="2"/>
        <p14:playEvt time="33025" objId="2"/>
        <p14:playEvt time="36718" objId="2"/>
        <p14:playEvt time="40415" objId="2"/>
        <p14:playEvt time="44103" objId="2"/>
        <p14:playEvt time="47817" objId="2"/>
        <p14:playEvt time="51519" objId="2"/>
        <p14:playEvt time="55235" objId="2"/>
        <p14:playEvt time="59076" objId="2"/>
        <p14:stopEvt time="59076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14400" y="2743200"/>
            <a:ext cx="173647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 smtClean="0">
                <a:latin typeface="Calibri"/>
                <a:cs typeface="Calibri"/>
              </a:rPr>
              <a:t>=&gt; absorbed</a:t>
            </a:r>
            <a:endParaRPr lang="en-US" dirty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=&gt; emitted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Absorption-Emission </a:t>
            </a:r>
            <a:r>
              <a:rPr lang="en-US" sz="3200" b="1" dirty="0" err="1" smtClean="0"/>
              <a:t>Spectrocopy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of Hydrogen Gas in the Visible</a:t>
            </a:r>
            <a:endParaRPr lang="en-US" sz="32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667204" y="1812667"/>
            <a:ext cx="4482482" cy="5002887"/>
            <a:chOff x="2336800" y="1812667"/>
            <a:chExt cx="4482482" cy="5002887"/>
          </a:xfrm>
        </p:grpSpPr>
        <p:sp>
          <p:nvSpPr>
            <p:cNvPr id="7" name="TextBox 6"/>
            <p:cNvSpPr txBox="1"/>
            <p:nvPr/>
          </p:nvSpPr>
          <p:spPr>
            <a:xfrm>
              <a:off x="2698304" y="4415135"/>
              <a:ext cx="3691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reflected light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98604" y="6015335"/>
              <a:ext cx="35445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emitted light</a:t>
              </a:r>
              <a:endParaRPr lang="en-US" b="1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/>
            <a:srcRect t="1" b="66613"/>
            <a:stretch/>
          </p:blipFill>
          <p:spPr>
            <a:xfrm>
              <a:off x="2362200" y="1812667"/>
              <a:ext cx="4368800" cy="105156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566315" y="6477000"/>
              <a:ext cx="12529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6"/>
                </a:rPr>
                <a:t>Figure 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t="32351" b="32811"/>
            <a:stretch/>
          </p:blipFill>
          <p:spPr>
            <a:xfrm>
              <a:off x="2362200" y="3351907"/>
              <a:ext cx="4368800" cy="10972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t="66321" b="-1162"/>
            <a:stretch/>
          </p:blipFill>
          <p:spPr>
            <a:xfrm>
              <a:off x="2336800" y="4979539"/>
              <a:ext cx="4368800" cy="109728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66320" y="1600200"/>
            <a:ext cx="2934080" cy="3281065"/>
            <a:chOff x="266320" y="2052935"/>
            <a:chExt cx="2934080" cy="328106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8428" y="2527300"/>
              <a:ext cx="2871972" cy="28067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6320" y="4957734"/>
              <a:ext cx="8719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8"/>
                </a:rPr>
                <a:t>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06332" y="2052935"/>
              <a:ext cx="1760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alibri"/>
                  <a:cs typeface="Calibri"/>
                </a:rPr>
                <a:t>Bohr Model</a:t>
              </a:r>
              <a:endParaRPr lang="en-US" b="1" dirty="0">
                <a:latin typeface="Calibri"/>
                <a:cs typeface="Calibri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26547" y="4907340"/>
            <a:ext cx="199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1=&gt;2: 1.20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2=&gt;3: 0.66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3=&gt;1: -1.88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</p:txBody>
      </p: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2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84"/>
    </mc:Choice>
    <mc:Fallback xmlns="">
      <p:transition xmlns:p14="http://schemas.microsoft.com/office/powerpoint/2010/main" spd="slow" advTm="13848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libri"/>
                <a:ea typeface="ＭＳ Ｐゴシック" charset="0"/>
                <a:cs typeface="Calibri"/>
              </a:rPr>
              <a:t>Quantum States of Molecules</a:t>
            </a:r>
            <a:endParaRPr lang="en-US" sz="40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40467"/>
            <a:ext cx="3962400" cy="3429000"/>
          </a:xfrm>
        </p:spPr>
        <p:txBody>
          <a:bodyPr/>
          <a:lstStyle/>
          <a:p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Molecules also                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rotate and vibrate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But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at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frequencies or energy </a:t>
            </a:r>
            <a:r>
              <a:rPr lang="en-US" sz="2400" b="1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levels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only</a:t>
            </a:r>
            <a:endParaRPr lang="en-US" sz="24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Intervals between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energy levels correspond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wavelengths of electromagnetic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4919246"/>
            <a:ext cx="284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 vibrational mode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3960" y="705044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O vibrational modes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52059" y="5164256"/>
            <a:ext cx="3840480" cy="1382016"/>
            <a:chOff x="4913770" y="1443408"/>
            <a:chExt cx="3840480" cy="1382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13770" y="1661643"/>
              <a:ext cx="3840480" cy="1163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19511" y="1443408"/>
              <a:ext cx="3375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H</a:t>
              </a:r>
              <a:r>
                <a:rPr lang="en-US" sz="1600" b="1" baseline="-25000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2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r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otational modes</a:t>
              </a:r>
              <a:endParaRPr lang="en-US" sz="16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789189" y="5602069"/>
            <a:ext cx="782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ym typeface="Wingdings"/>
              </a:rPr>
              <a:t>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0449" y="6248400"/>
            <a:ext cx="76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  <a:hlinkClick r:id="rId15"/>
              </a:rPr>
              <a:t>Source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4" name="carb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1343" y="2103544"/>
            <a:ext cx="3759200" cy="2789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62000" y="3581400"/>
            <a:ext cx="99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15 </a:t>
            </a:r>
            <a:r>
              <a:rPr lang="en-US" b="1" dirty="0" err="1" smtClean="0">
                <a:solidFill>
                  <a:srgbClr val="FFFF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8" name="Diamond 17"/>
          <p:cNvSpPr/>
          <p:nvPr/>
        </p:nvSpPr>
        <p:spPr bwMode="auto">
          <a:xfrm>
            <a:off x="2286000" y="5429444"/>
            <a:ext cx="1371600" cy="1219200"/>
          </a:xfrm>
          <a:prstGeom prst="diamond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2" name="Rotation of H2O molecul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553080" y="5677288"/>
            <a:ext cx="899160" cy="77724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4" name="vibrating-molecules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55644" y="1050383"/>
            <a:ext cx="41148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1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931"/>
    </mc:Choice>
    <mc:Fallback>
      <p:transition xmlns:p14="http://schemas.microsoft.com/office/powerpoint/2010/main" spd="slow" advTm="1389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1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166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29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2"/>
        <p14:playEvt time="0" objId="10"/>
        <p14:playEvt time="0" objId="8"/>
        <p14:playEvt time="716" objId="8"/>
        <p14:playEvt time="1348" objId="8"/>
        <p14:playEvt time="1984" objId="8"/>
        <p14:playEvt time="2617" objId="8"/>
        <p14:playEvt time="3251" objId="8"/>
        <p14:playEvt time="3871" objId="8"/>
        <p14:playEvt time="4483" objId="8"/>
        <p14:playEvt time="4957" objId="10"/>
        <p14:playEvt time="5118" objId="8"/>
        <p14:playEvt time="5753" objId="8"/>
        <p14:playEvt time="6370" objId="8"/>
        <p14:playEvt time="7000" objId="8"/>
        <p14:playEvt time="7617" objId="8"/>
        <p14:playEvt time="8254" objId="8"/>
        <p14:playEvt time="8888" objId="8"/>
        <p14:playEvt time="9245" objId="12"/>
        <p14:playEvt time="9502" objId="8"/>
        <p14:playEvt time="9873" objId="10"/>
        <p14:playEvt time="10138" objId="8"/>
        <p14:playEvt time="10751" objId="8"/>
        <p14:playEvt time="11371" objId="8"/>
        <p14:playEvt time="11988" objId="8"/>
        <p14:playEvt time="12618" objId="8"/>
        <p14:playEvt time="13268" objId="8"/>
        <p14:playEvt time="13918" objId="8"/>
        <p14:playEvt time="14569" objId="8"/>
        <p14:playEvt time="14801" objId="10"/>
        <p14:playEvt time="15218" objId="8"/>
        <p14:playEvt time="15868" objId="8"/>
        <p14:playEvt time="16485" objId="8"/>
        <p14:playEvt time="17135" objId="8"/>
        <p14:playEvt time="17769" objId="8"/>
        <p14:playEvt time="18401" objId="8"/>
        <p14:playEvt time="18452" objId="12"/>
        <p14:playEvt time="19035" objId="8"/>
        <p14:playEvt time="19685" objId="8"/>
        <p14:playEvt time="19735" objId="10"/>
        <p14:playEvt time="20318" objId="8"/>
        <p14:playEvt time="20968" objId="8"/>
        <p14:playEvt time="21569" objId="8"/>
        <p14:playEvt time="22185" objId="8"/>
        <p14:playEvt time="22835" objId="8"/>
        <p14:playEvt time="23468" objId="8"/>
        <p14:playEvt time="24069" objId="8"/>
        <p14:playEvt time="24668" objId="10"/>
        <p14:playEvt time="25285" objId="8"/>
        <p14:playEvt time="25935" objId="8"/>
        <p14:playEvt time="26585" objId="8"/>
        <p14:playEvt time="27235" objId="8"/>
        <p14:playEvt time="27685" objId="12"/>
        <p14:playEvt time="27868" objId="8"/>
        <p14:playEvt time="28519" objId="8"/>
        <p14:playEvt time="29168" objId="8"/>
        <p14:playEvt time="29569" objId="10"/>
        <p14:playEvt time="29786" objId="8"/>
        <p14:playEvt time="30435" objId="8"/>
        <p14:playEvt time="31085" objId="8"/>
        <p14:playEvt time="31735" objId="8"/>
        <p14:playEvt time="32384" objId="8"/>
        <p14:playEvt time="33035" objId="8"/>
        <p14:playEvt time="33685" objId="8"/>
        <p14:playEvt time="34334" objId="8"/>
        <p14:playEvt time="34485" objId="10"/>
        <p14:playEvt time="34951" objId="8"/>
        <p14:playEvt time="35552" objId="8"/>
        <p14:playEvt time="36201" objId="8"/>
        <p14:playEvt time="36851" objId="8"/>
        <p14:playEvt time="36907" objId="12"/>
        <p14:playEvt time="37502" objId="8"/>
        <p14:playEvt time="38151" objId="8"/>
        <p14:playEvt time="38801" objId="8"/>
        <p14:playEvt time="39402" objId="10"/>
        <p14:playEvt time="39402" objId="8"/>
        <p14:playEvt time="40018" objId="8"/>
        <p14:playEvt time="40668" objId="8"/>
        <p14:playEvt time="41318" objId="8"/>
        <p14:playEvt time="41968" objId="8"/>
        <p14:playEvt time="42618" objId="8"/>
        <p14:playEvt time="43268" objId="8"/>
        <p14:playEvt time="43919" objId="8"/>
        <p14:playEvt time="44318" objId="10"/>
        <p14:playEvt time="44535" objId="8"/>
        <p14:playEvt time="45185" objId="8"/>
        <p14:playEvt time="45835" objId="8"/>
        <p14:playEvt time="46137" objId="12"/>
        <p14:playEvt time="46485" objId="8"/>
        <p14:playEvt time="47135" objId="8"/>
        <p14:playEvt time="47785" objId="8"/>
        <p14:playEvt time="48435" objId="8"/>
        <p14:playEvt time="49085" objId="8"/>
        <p14:playEvt time="49235" objId="10"/>
        <p14:playEvt time="49702" objId="8"/>
        <p14:playEvt time="50352" objId="8"/>
        <p14:playEvt time="51003" objId="8"/>
        <p14:playEvt time="51652" objId="8"/>
        <p14:playEvt time="52302" objId="8"/>
        <p14:playEvt time="52952" objId="8"/>
        <p14:playEvt time="53602" objId="8"/>
        <p14:playEvt time="54152" objId="10"/>
        <p14:playEvt time="54219" objId="8"/>
        <p14:playEvt time="54869" objId="8"/>
        <p14:playEvt time="55372" objId="12"/>
        <p14:playEvt time="55519" objId="8"/>
        <p14:playEvt time="56169" objId="8"/>
        <p14:playEvt time="56818" objId="8"/>
        <p14:playEvt time="57469" objId="8"/>
        <p14:playEvt time="58085" objId="8"/>
        <p14:playEvt time="58735" objId="8"/>
        <p14:playEvt time="59085" objId="10"/>
        <p14:playEvt time="59352" objId="8"/>
        <p14:playEvt time="60002" objId="8"/>
        <p14:playEvt time="60652" objId="8"/>
        <p14:playEvt time="61303" objId="8"/>
        <p14:playEvt time="61953" objId="8"/>
        <p14:playEvt time="62602" objId="8"/>
        <p14:playEvt time="63253" objId="8"/>
        <p14:playEvt time="63870" objId="8"/>
        <p14:playEvt time="63986" objId="10"/>
        <p14:playEvt time="64503" objId="8"/>
        <p14:playEvt time="64608" objId="12"/>
        <p14:playEvt time="65153" objId="8"/>
        <p14:playEvt time="65802" objId="8"/>
        <p14:playEvt time="66419" objId="8"/>
        <p14:playEvt time="67069" objId="8"/>
        <p14:playEvt time="67686" objId="8"/>
        <p14:playEvt time="68336" objId="8"/>
        <p14:playEvt time="68886" objId="10"/>
        <p14:playEvt time="68953" objId="8"/>
        <p14:playEvt time="69603" objId="8"/>
        <p14:playEvt time="70253" objId="8"/>
        <p14:playEvt time="70902" objId="8"/>
        <p14:playEvt time="71505" objId="8"/>
        <p14:playEvt time="72153" objId="8"/>
        <p14:playEvt time="72803" objId="8"/>
        <p14:playEvt time="73423" objId="8"/>
        <p14:playEvt time="73786" objId="10"/>
        <p14:playEvt time="73856" objId="12"/>
        <p14:playEvt time="74053" objId="8"/>
        <p14:playEvt time="74669" objId="8"/>
        <p14:playEvt time="75286" objId="8"/>
        <p14:playEvt time="75903" objId="8"/>
        <p14:playEvt time="76536" objId="8"/>
        <p14:playEvt time="77153" objId="8"/>
        <p14:playEvt time="77803" objId="8"/>
        <p14:playEvt time="78424" objId="8"/>
        <p14:playEvt time="78692" objId="10"/>
        <p14:playEvt time="79055" objId="8"/>
        <p14:playEvt time="79672" objId="8"/>
        <p14:playEvt time="80286" objId="8"/>
        <p14:playEvt time="80903" objId="8"/>
        <p14:playEvt time="81510" objId="8"/>
        <p14:playEvt time="82120" objId="8"/>
        <p14:playEvt time="82769" objId="8"/>
        <p14:playEvt time="83090" objId="12"/>
        <p14:playEvt time="83386" objId="8"/>
        <p14:playEvt time="83610" objId="10"/>
        <p14:playEvt time="84021" objId="8"/>
        <p14:playEvt time="84653" objId="8"/>
        <p14:playEvt time="85270" objId="8"/>
        <p14:playEvt time="85903" objId="8"/>
        <p14:playEvt time="86520" objId="8"/>
        <p14:playEvt time="87140" objId="8"/>
        <p14:playEvt time="87770" objId="8"/>
        <p14:playEvt time="88424" objId="8"/>
        <p14:playEvt time="88545" objId="10"/>
        <p14:playEvt time="89054" objId="8"/>
        <p14:playEvt time="89670" objId="8"/>
        <p14:playEvt time="90325" objId="8"/>
        <p14:playEvt time="90937" objId="8"/>
        <p14:playEvt time="91571" objId="8"/>
        <p14:playEvt time="92187" objId="8"/>
        <p14:playEvt time="92315" objId="12"/>
        <p14:playEvt time="92791" objId="8"/>
        <p14:playEvt time="93454" objId="10"/>
        <p14:playEvt time="93454" objId="8"/>
        <p14:playEvt time="94104" objId="8"/>
        <p14:playEvt time="94754" objId="8"/>
        <p14:playEvt time="95371" objId="8"/>
        <p14:playEvt time="96004" objId="8"/>
        <p14:playEvt time="96659" objId="8"/>
        <p14:playEvt time="97287" objId="8"/>
        <p14:playEvt time="97937" objId="8"/>
        <p14:playEvt time="98376" objId="10"/>
        <p14:playEvt time="98571" objId="8"/>
        <p14:playEvt time="99210" objId="8"/>
        <p14:playEvt time="99842" objId="8"/>
        <p14:playEvt time="100476" objId="8"/>
        <p14:playEvt time="101124" objId="8"/>
        <p14:playEvt time="101562" objId="12"/>
        <p14:playEvt time="101737" objId="8"/>
        <p14:playEvt time="102372" objId="8"/>
        <p14:playEvt time="102975" objId="8"/>
        <p14:playEvt time="103270" objId="10"/>
        <p14:playEvt time="103637" objId="8"/>
        <p14:playEvt time="104288" objId="8"/>
        <p14:playEvt time="104921" objId="8"/>
        <p14:playEvt time="105573" objId="8"/>
        <p14:playEvt time="106192" objId="8"/>
        <p14:playEvt time="106843" objId="8"/>
        <p14:playEvt time="107472" objId="8"/>
        <p14:playEvt time="108121" objId="8"/>
        <p14:playEvt time="108187" objId="10"/>
        <p14:playEvt time="108754" objId="8"/>
        <p14:playEvt time="109421" objId="8"/>
        <p14:playEvt time="110037" objId="8"/>
        <p14:playEvt time="110654" objId="8"/>
        <p14:playEvt time="110782" objId="12"/>
        <p14:playEvt time="111321" objId="8"/>
        <p14:playEvt time="111955" objId="8"/>
        <p14:playEvt time="112571" objId="8"/>
        <p14:playEvt time="113097" objId="10"/>
        <p14:playEvt time="113237" objId="8"/>
        <p14:playEvt time="113877" objId="8"/>
        <p14:playEvt time="114521" objId="8"/>
        <p14:playEvt time="115155" objId="8"/>
        <p14:playEvt time="115805" objId="8"/>
        <p14:playEvt time="116455" objId="8"/>
        <p14:playEvt time="117104" objId="8"/>
        <p14:playEvt time="117772" objId="8"/>
        <p14:playEvt time="118038" objId="10"/>
        <p14:playEvt time="118388" objId="8"/>
        <p14:playEvt time="119038" objId="8"/>
        <p14:playEvt time="119692" objId="8"/>
        <p14:playEvt time="120021" objId="12"/>
        <p14:playEvt time="120338" objId="8"/>
        <p14:playEvt time="121005" objId="8"/>
        <p14:playEvt time="121672" objId="8"/>
        <p14:playEvt time="122321" objId="8"/>
        <p14:playEvt time="122988" objId="10"/>
        <p14:playEvt time="122988" objId="8"/>
        <p14:playEvt time="123605" objId="8"/>
        <p14:playEvt time="124255" objId="8"/>
        <p14:playEvt time="124922" objId="8"/>
        <p14:playEvt time="125588" objId="8"/>
        <p14:playEvt time="126255" objId="8"/>
        <p14:playEvt time="126922" objId="8"/>
        <p14:playEvt time="127577" objId="8"/>
        <p14:playEvt time="127905" objId="10"/>
        <p14:playEvt time="128187" objId="8"/>
        <p14:playEvt time="128854" objId="8"/>
        <p14:playEvt time="129255" objId="12"/>
        <p14:playEvt time="129488" objId="8"/>
        <p14:playEvt time="130155" objId="8"/>
        <p14:playEvt time="130822" objId="8"/>
        <p14:playEvt time="131488" objId="8"/>
        <p14:playEvt time="132155" objId="8"/>
        <p14:playEvt time="132755" objId="8"/>
        <p14:playEvt time="132823" objId="10"/>
        <p14:playEvt time="133372" objId="8"/>
        <p14:playEvt time="134038" objId="8"/>
        <p14:playEvt time="134705" objId="8"/>
        <p14:playEvt time="135372" objId="8"/>
        <p14:playEvt time="136038" objId="8"/>
        <p14:playEvt time="136705" objId="8"/>
        <p14:pauseEvt time="136973" objId="8"/>
        <p14:triggerEvt type="onClick" time="136973" objId="8"/>
        <p14:playEvt time="137731" objId="10"/>
        <p14:playEvt time="138487" objId="12"/>
        <p14:stopEvt time="138931" objId="12"/>
        <p14:stopEvt time="138931" objId="10"/>
        <p14:stopEvt time="138931" objId="8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libri"/>
                <a:ea typeface="ＭＳ Ｐゴシック" charset="0"/>
                <a:cs typeface="Calibri"/>
              </a:rPr>
              <a:t>Quantum States of Molecules</a:t>
            </a:r>
            <a:endParaRPr lang="en-US" sz="40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40467"/>
            <a:ext cx="3962400" cy="3429000"/>
          </a:xfrm>
        </p:spPr>
        <p:txBody>
          <a:bodyPr/>
          <a:lstStyle/>
          <a:p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Molecules also                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rotate and vibrate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But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at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frequencies or energy </a:t>
            </a:r>
            <a:r>
              <a:rPr lang="en-US" sz="2400" b="1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levels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only</a:t>
            </a:r>
            <a:endParaRPr lang="en-US" sz="24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Intervals between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energy levels correspond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wavelengths of electromagnetic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4919246"/>
            <a:ext cx="284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 vibrational mode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3960" y="705044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O vibrational modes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52059" y="5164256"/>
            <a:ext cx="3840480" cy="1382016"/>
            <a:chOff x="4913770" y="1443408"/>
            <a:chExt cx="3840480" cy="1382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13770" y="1661643"/>
              <a:ext cx="3840480" cy="1163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19511" y="1443408"/>
              <a:ext cx="3375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H</a:t>
              </a:r>
              <a:r>
                <a:rPr lang="en-US" sz="1600" b="1" baseline="-25000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2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r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otational modes</a:t>
              </a:r>
              <a:endParaRPr lang="en-US" sz="16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86200" y="5602069"/>
            <a:ext cx="782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ym typeface="Wingdings"/>
              </a:rPr>
              <a:t>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0449" y="6248400"/>
            <a:ext cx="76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  <a:hlinkClick r:id="rId15"/>
              </a:rPr>
              <a:t>Source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4" name="carb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1343" y="2103544"/>
            <a:ext cx="3759200" cy="2789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62000" y="3581400"/>
            <a:ext cx="99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15 </a:t>
            </a:r>
            <a:r>
              <a:rPr lang="en-US" b="1" dirty="0" err="1" smtClean="0">
                <a:solidFill>
                  <a:srgbClr val="FFFF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8" name="Diamond 17"/>
          <p:cNvSpPr/>
          <p:nvPr/>
        </p:nvSpPr>
        <p:spPr bwMode="auto">
          <a:xfrm>
            <a:off x="2286000" y="5429444"/>
            <a:ext cx="1371600" cy="1219200"/>
          </a:xfrm>
          <a:prstGeom prst="diamond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2" name="Rotation of H2O molecul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553080" y="5677288"/>
            <a:ext cx="899160" cy="77724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4" name="vibrating-molecules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55644" y="1050383"/>
            <a:ext cx="4114800" cy="101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7768" y="4538246"/>
            <a:ext cx="1981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linear molecule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4904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31"/>
    </mc:Choice>
    <mc:Fallback xmlns="">
      <p:transition xmlns:p14="http://schemas.microsoft.com/office/powerpoint/2010/main" spd="slow" advTm="1389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83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4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207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2"/>
        <p14:playEvt time="0" objId="10"/>
        <p14:playEvt time="0" objId="8"/>
        <p14:playEvt time="716" objId="8"/>
        <p14:playEvt time="1348" objId="8"/>
        <p14:playEvt time="1984" objId="8"/>
        <p14:playEvt time="2617" objId="8"/>
        <p14:playEvt time="3251" objId="8"/>
        <p14:playEvt time="3871" objId="8"/>
        <p14:playEvt time="4483" objId="8"/>
        <p14:playEvt time="4957" objId="10"/>
        <p14:playEvt time="5118" objId="8"/>
        <p14:playEvt time="5753" objId="8"/>
        <p14:playEvt time="6370" objId="8"/>
        <p14:playEvt time="7000" objId="8"/>
        <p14:playEvt time="7617" objId="8"/>
        <p14:playEvt time="8254" objId="8"/>
        <p14:playEvt time="8888" objId="8"/>
        <p14:playEvt time="9245" objId="12"/>
        <p14:playEvt time="9502" objId="8"/>
        <p14:playEvt time="9873" objId="10"/>
        <p14:playEvt time="10138" objId="8"/>
        <p14:playEvt time="10751" objId="8"/>
        <p14:playEvt time="11371" objId="8"/>
        <p14:playEvt time="11988" objId="8"/>
        <p14:playEvt time="12618" objId="8"/>
        <p14:playEvt time="13268" objId="8"/>
        <p14:playEvt time="13918" objId="8"/>
        <p14:playEvt time="14569" objId="8"/>
        <p14:playEvt time="14801" objId="10"/>
        <p14:playEvt time="15218" objId="8"/>
        <p14:playEvt time="15868" objId="8"/>
        <p14:playEvt time="16485" objId="8"/>
        <p14:playEvt time="17135" objId="8"/>
        <p14:playEvt time="17769" objId="8"/>
        <p14:playEvt time="18401" objId="8"/>
        <p14:playEvt time="18452" objId="12"/>
        <p14:playEvt time="19035" objId="8"/>
        <p14:playEvt time="19685" objId="8"/>
        <p14:playEvt time="19735" objId="10"/>
        <p14:playEvt time="20318" objId="8"/>
        <p14:playEvt time="20968" objId="8"/>
        <p14:playEvt time="21569" objId="8"/>
        <p14:playEvt time="22185" objId="8"/>
        <p14:playEvt time="22835" objId="8"/>
        <p14:playEvt time="23468" objId="8"/>
        <p14:playEvt time="24069" objId="8"/>
        <p14:playEvt time="24668" objId="10"/>
        <p14:playEvt time="25285" objId="8"/>
        <p14:playEvt time="25935" objId="8"/>
        <p14:playEvt time="26585" objId="8"/>
        <p14:playEvt time="27235" objId="8"/>
        <p14:playEvt time="27685" objId="12"/>
        <p14:playEvt time="27868" objId="8"/>
        <p14:playEvt time="28519" objId="8"/>
        <p14:playEvt time="29168" objId="8"/>
        <p14:playEvt time="29569" objId="10"/>
        <p14:playEvt time="29786" objId="8"/>
        <p14:playEvt time="30435" objId="8"/>
        <p14:playEvt time="31085" objId="8"/>
        <p14:playEvt time="31735" objId="8"/>
        <p14:playEvt time="32384" objId="8"/>
        <p14:playEvt time="33035" objId="8"/>
        <p14:playEvt time="33685" objId="8"/>
        <p14:playEvt time="34334" objId="8"/>
        <p14:playEvt time="34485" objId="10"/>
        <p14:playEvt time="34951" objId="8"/>
        <p14:playEvt time="35552" objId="8"/>
        <p14:playEvt time="36201" objId="8"/>
        <p14:playEvt time="36851" objId="8"/>
        <p14:playEvt time="36907" objId="12"/>
        <p14:playEvt time="37502" objId="8"/>
        <p14:playEvt time="38151" objId="8"/>
        <p14:playEvt time="38801" objId="8"/>
        <p14:playEvt time="39402" objId="10"/>
        <p14:playEvt time="39402" objId="8"/>
        <p14:playEvt time="40018" objId="8"/>
        <p14:playEvt time="40668" objId="8"/>
        <p14:playEvt time="41318" objId="8"/>
        <p14:playEvt time="41968" objId="8"/>
        <p14:playEvt time="42618" objId="8"/>
        <p14:playEvt time="43268" objId="8"/>
        <p14:playEvt time="43919" objId="8"/>
        <p14:playEvt time="44318" objId="10"/>
        <p14:playEvt time="44535" objId="8"/>
        <p14:playEvt time="45185" objId="8"/>
        <p14:playEvt time="45835" objId="8"/>
        <p14:playEvt time="46137" objId="12"/>
        <p14:playEvt time="46485" objId="8"/>
        <p14:playEvt time="47135" objId="8"/>
        <p14:playEvt time="47785" objId="8"/>
        <p14:playEvt time="48435" objId="8"/>
        <p14:playEvt time="49085" objId="8"/>
        <p14:playEvt time="49235" objId="10"/>
        <p14:playEvt time="49702" objId="8"/>
        <p14:playEvt time="50352" objId="8"/>
        <p14:playEvt time="51003" objId="8"/>
        <p14:playEvt time="51652" objId="8"/>
        <p14:playEvt time="52302" objId="8"/>
        <p14:playEvt time="52952" objId="8"/>
        <p14:playEvt time="53602" objId="8"/>
        <p14:playEvt time="54152" objId="10"/>
        <p14:playEvt time="54219" objId="8"/>
        <p14:playEvt time="54869" objId="8"/>
        <p14:playEvt time="55372" objId="12"/>
        <p14:playEvt time="55519" objId="8"/>
        <p14:playEvt time="56169" objId="8"/>
        <p14:playEvt time="56818" objId="8"/>
        <p14:playEvt time="57469" objId="8"/>
        <p14:playEvt time="58085" objId="8"/>
        <p14:playEvt time="58735" objId="8"/>
        <p14:playEvt time="59085" objId="10"/>
        <p14:playEvt time="59352" objId="8"/>
        <p14:playEvt time="60002" objId="8"/>
        <p14:playEvt time="60652" objId="8"/>
        <p14:playEvt time="61303" objId="8"/>
        <p14:playEvt time="61953" objId="8"/>
        <p14:playEvt time="62602" objId="8"/>
        <p14:playEvt time="63253" objId="8"/>
        <p14:playEvt time="63870" objId="8"/>
        <p14:playEvt time="63986" objId="10"/>
        <p14:playEvt time="64503" objId="8"/>
        <p14:playEvt time="64608" objId="12"/>
        <p14:playEvt time="65153" objId="8"/>
        <p14:playEvt time="65802" objId="8"/>
        <p14:playEvt time="66419" objId="8"/>
        <p14:playEvt time="67069" objId="8"/>
        <p14:playEvt time="67686" objId="8"/>
        <p14:playEvt time="68336" objId="8"/>
        <p14:playEvt time="68886" objId="10"/>
        <p14:playEvt time="68953" objId="8"/>
        <p14:playEvt time="69603" objId="8"/>
        <p14:playEvt time="70253" objId="8"/>
        <p14:playEvt time="70902" objId="8"/>
        <p14:playEvt time="71505" objId="8"/>
        <p14:playEvt time="72153" objId="8"/>
        <p14:playEvt time="72803" objId="8"/>
        <p14:playEvt time="73423" objId="8"/>
        <p14:playEvt time="73786" objId="10"/>
        <p14:playEvt time="73856" objId="12"/>
        <p14:playEvt time="74053" objId="8"/>
        <p14:playEvt time="74669" objId="8"/>
        <p14:playEvt time="75286" objId="8"/>
        <p14:playEvt time="75903" objId="8"/>
        <p14:playEvt time="76536" objId="8"/>
        <p14:playEvt time="77153" objId="8"/>
        <p14:playEvt time="77803" objId="8"/>
        <p14:playEvt time="78424" objId="8"/>
        <p14:playEvt time="78692" objId="10"/>
        <p14:playEvt time="79055" objId="8"/>
        <p14:playEvt time="79672" objId="8"/>
        <p14:playEvt time="80286" objId="8"/>
        <p14:playEvt time="80903" objId="8"/>
        <p14:playEvt time="81510" objId="8"/>
        <p14:playEvt time="82120" objId="8"/>
        <p14:playEvt time="82769" objId="8"/>
        <p14:playEvt time="83090" objId="12"/>
        <p14:playEvt time="83386" objId="8"/>
        <p14:playEvt time="83610" objId="10"/>
        <p14:playEvt time="84021" objId="8"/>
        <p14:playEvt time="84653" objId="8"/>
        <p14:playEvt time="85270" objId="8"/>
        <p14:playEvt time="85903" objId="8"/>
        <p14:playEvt time="86520" objId="8"/>
        <p14:playEvt time="87140" objId="8"/>
        <p14:playEvt time="87770" objId="8"/>
        <p14:playEvt time="88424" objId="8"/>
        <p14:playEvt time="88545" objId="10"/>
        <p14:playEvt time="89054" objId="8"/>
        <p14:playEvt time="89670" objId="8"/>
        <p14:playEvt time="90325" objId="8"/>
        <p14:playEvt time="90937" objId="8"/>
        <p14:playEvt time="91571" objId="8"/>
        <p14:playEvt time="92187" objId="8"/>
        <p14:playEvt time="92315" objId="12"/>
        <p14:playEvt time="92791" objId="8"/>
        <p14:playEvt time="93454" objId="10"/>
        <p14:playEvt time="93454" objId="8"/>
        <p14:playEvt time="94104" objId="8"/>
        <p14:playEvt time="94754" objId="8"/>
        <p14:playEvt time="95371" objId="8"/>
        <p14:playEvt time="96004" objId="8"/>
        <p14:playEvt time="96659" objId="8"/>
        <p14:playEvt time="97287" objId="8"/>
        <p14:playEvt time="97937" objId="8"/>
        <p14:playEvt time="98376" objId="10"/>
        <p14:playEvt time="98571" objId="8"/>
        <p14:playEvt time="99210" objId="8"/>
        <p14:playEvt time="99842" objId="8"/>
        <p14:playEvt time="100476" objId="8"/>
        <p14:playEvt time="101124" objId="8"/>
        <p14:playEvt time="101562" objId="12"/>
        <p14:playEvt time="101737" objId="8"/>
        <p14:playEvt time="102372" objId="8"/>
        <p14:playEvt time="102975" objId="8"/>
        <p14:playEvt time="103270" objId="10"/>
        <p14:playEvt time="103637" objId="8"/>
        <p14:playEvt time="104288" objId="8"/>
        <p14:playEvt time="104921" objId="8"/>
        <p14:playEvt time="105573" objId="8"/>
        <p14:playEvt time="106192" objId="8"/>
        <p14:playEvt time="106843" objId="8"/>
        <p14:playEvt time="107472" objId="8"/>
        <p14:playEvt time="108121" objId="8"/>
        <p14:playEvt time="108187" objId="10"/>
        <p14:playEvt time="108754" objId="8"/>
        <p14:playEvt time="109421" objId="8"/>
        <p14:playEvt time="110037" objId="8"/>
        <p14:playEvt time="110654" objId="8"/>
        <p14:playEvt time="110782" objId="12"/>
        <p14:playEvt time="111321" objId="8"/>
        <p14:playEvt time="111955" objId="8"/>
        <p14:playEvt time="112571" objId="8"/>
        <p14:playEvt time="113097" objId="10"/>
        <p14:playEvt time="113237" objId="8"/>
        <p14:playEvt time="113877" objId="8"/>
        <p14:playEvt time="114521" objId="8"/>
        <p14:playEvt time="115155" objId="8"/>
        <p14:playEvt time="115805" objId="8"/>
        <p14:playEvt time="116455" objId="8"/>
        <p14:playEvt time="117104" objId="8"/>
        <p14:playEvt time="117772" objId="8"/>
        <p14:playEvt time="118038" objId="10"/>
        <p14:playEvt time="118388" objId="8"/>
        <p14:playEvt time="119038" objId="8"/>
        <p14:playEvt time="119692" objId="8"/>
        <p14:playEvt time="120021" objId="12"/>
        <p14:playEvt time="120338" objId="8"/>
        <p14:playEvt time="121005" objId="8"/>
        <p14:playEvt time="121672" objId="8"/>
        <p14:playEvt time="122321" objId="8"/>
        <p14:playEvt time="122988" objId="10"/>
        <p14:playEvt time="122988" objId="8"/>
        <p14:playEvt time="123605" objId="8"/>
        <p14:playEvt time="124255" objId="8"/>
        <p14:playEvt time="124922" objId="8"/>
        <p14:playEvt time="125588" objId="8"/>
        <p14:playEvt time="126255" objId="8"/>
        <p14:playEvt time="126922" objId="8"/>
        <p14:playEvt time="127577" objId="8"/>
        <p14:playEvt time="127905" objId="10"/>
        <p14:playEvt time="128187" objId="8"/>
        <p14:playEvt time="128854" objId="8"/>
        <p14:playEvt time="129255" objId="12"/>
        <p14:playEvt time="129488" objId="8"/>
        <p14:playEvt time="130155" objId="8"/>
        <p14:playEvt time="130822" objId="8"/>
        <p14:playEvt time="131488" objId="8"/>
        <p14:playEvt time="132155" objId="8"/>
        <p14:playEvt time="132755" objId="8"/>
        <p14:playEvt time="132823" objId="10"/>
        <p14:playEvt time="133372" objId="8"/>
        <p14:playEvt time="134038" objId="8"/>
        <p14:playEvt time="134705" objId="8"/>
        <p14:playEvt time="135372" objId="8"/>
        <p14:playEvt time="136038" objId="8"/>
        <p14:playEvt time="136705" objId="8"/>
        <p14:pauseEvt time="136973" objId="8"/>
        <p14:triggerEvt type="onClick" time="136973" objId="8"/>
        <p14:playEvt time="137731" objId="10"/>
        <p14:playEvt time="138487" objId="12"/>
        <p14:stopEvt time="138931" objId="12"/>
        <p14:stopEvt time="138931" objId="10"/>
        <p14:stopEvt time="138931" objId="8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To generalize for the Earth’s atmosphere</a:t>
            </a:r>
            <a:r>
              <a:rPr lang="mr-IN" dirty="0" smtClean="0">
                <a:latin typeface="Calibri"/>
                <a:cs typeface="Calibri"/>
              </a:rPr>
              <a:t>…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UV &amp; VIS =&gt; electron levels</a:t>
            </a:r>
          </a:p>
          <a:p>
            <a:r>
              <a:rPr lang="en-US" dirty="0" smtClean="0">
                <a:latin typeface="Calibri"/>
                <a:cs typeface="Calibri"/>
              </a:rPr>
              <a:t>IR =&gt; vibrational modes</a:t>
            </a:r>
          </a:p>
          <a:p>
            <a:r>
              <a:rPr lang="en-US" dirty="0" smtClean="0">
                <a:latin typeface="Calibri"/>
                <a:cs typeface="Calibri"/>
              </a:rPr>
              <a:t>Microwave =&gt; rotational modes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86"/>
    </mc:Choice>
    <mc:Fallback xmlns="">
      <p:transition xmlns:p14="http://schemas.microsoft.com/office/powerpoint/2010/main" spd="slow" advTm="2608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83267" y="3810000"/>
            <a:ext cx="6060779" cy="91440"/>
            <a:chOff x="1583267" y="3810000"/>
            <a:chExt cx="6060779" cy="9144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583267" y="3810000"/>
              <a:ext cx="731520" cy="91440"/>
            </a:xfrm>
            <a:prstGeom prst="rect">
              <a:avLst/>
            </a:prstGeom>
            <a:solidFill>
              <a:srgbClr val="8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328334" y="3810000"/>
              <a:ext cx="2221992" cy="91440"/>
            </a:xfrm>
            <a:prstGeom prst="rect">
              <a:avLst/>
            </a:prstGeom>
            <a:solidFill>
              <a:srgbClr val="DD95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553374" y="3810000"/>
              <a:ext cx="3090672" cy="91440"/>
            </a:xfrm>
            <a:prstGeom prst="rect">
              <a:avLst/>
            </a:prstGeom>
            <a:solidFill>
              <a:srgbClr val="C8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124713" y="1295400"/>
            <a:ext cx="6675121" cy="4032504"/>
            <a:chOff x="4331970" y="2286000"/>
            <a:chExt cx="4171950" cy="2520316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36" t="73711" r="3934" b="4239"/>
            <a:stretch/>
          </p:blipFill>
          <p:spPr bwMode="auto">
            <a:xfrm>
              <a:off x="4331970" y="2286000"/>
              <a:ext cx="4171950" cy="252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6486524" y="2631723"/>
              <a:ext cx="1922638" cy="1287640"/>
            </a:xfrm>
            <a:prstGeom prst="rect">
              <a:avLst/>
            </a:prstGeom>
            <a:gradFill flip="none" rotWithShape="1">
              <a:gsLst>
                <a:gs pos="0">
                  <a:srgbClr val="DD0005">
                    <a:alpha val="5000"/>
                  </a:srgbClr>
                </a:gs>
                <a:gs pos="100000">
                  <a:srgbClr val="FF0000">
                    <a:alpha val="5000"/>
                  </a:srgbClr>
                </a:gs>
                <a:gs pos="36000">
                  <a:srgbClr val="DD0005">
                    <a:alpha val="40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76163" y="152400"/>
            <a:ext cx="38092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Absorption Spectrum</a:t>
            </a:r>
          </a:p>
          <a:p>
            <a:r>
              <a:rPr lang="en-US" sz="3200" dirty="0" smtClean="0">
                <a:latin typeface="Calibri"/>
                <a:cs typeface="Calibri"/>
              </a:rPr>
              <a:t>All Gases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03855"/>
            <a:ext cx="8534400" cy="1207008"/>
          </a:xfrm>
          <a:prstGeom prst="rect">
            <a:avLst/>
          </a:prstGeom>
          <a:noFill/>
          <a:ln>
            <a:noFill/>
          </a:ln>
        </p:spPr>
        <p:txBody>
          <a:bodyPr wrap="square" numCol="2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O</a:t>
            </a:r>
            <a:r>
              <a:rPr lang="en-US" baseline="-25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 absorb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660066"/>
                </a:solidFill>
                <a:latin typeface="Calibri"/>
                <a:cs typeface="Calibri"/>
              </a:rPr>
              <a:t>UV Radiation</a:t>
            </a:r>
            <a:endParaRPr lang="en-US" b="1" baseline="-25000" dirty="0" smtClean="0">
              <a:ln w="0">
                <a:solidFill>
                  <a:schemeClr val="tx1"/>
                </a:solidFill>
              </a:ln>
              <a:solidFill>
                <a:srgbClr val="660066"/>
              </a:solidFill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Transparent to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DD9500"/>
                </a:solidFill>
                <a:latin typeface="Calibri"/>
                <a:cs typeface="Calibri"/>
              </a:rPr>
              <a:t>Visible Light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Selective of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Infrared Radiation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H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O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CO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strong absorbers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Little absorption near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447401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>
                <a:solidFill>
                  <a:srgbClr val="0000FF"/>
                </a:solidFill>
              </a:rPr>
              <a:t>Source: Ahrens and Hanson 8</a:t>
            </a:r>
            <a:r>
              <a:rPr lang="en-US" sz="1200" u="sng" baseline="30000" dirty="0" smtClean="0">
                <a:solidFill>
                  <a:srgbClr val="0000FF"/>
                </a:solidFill>
              </a:rPr>
              <a:t>th</a:t>
            </a:r>
            <a:endParaRPr lang="en-US" sz="1200" u="sng" dirty="0" smtClean="0">
              <a:solidFill>
                <a:srgbClr val="0000FF"/>
              </a:solidFill>
            </a:endParaRPr>
          </a:p>
        </p:txBody>
      </p:sp>
      <p:sp>
        <p:nvSpPr>
          <p:cNvPr id="10" name="Donut 9"/>
          <p:cNvSpPr>
            <a:spLocks noChangeAspect="1"/>
          </p:cNvSpPr>
          <p:nvPr/>
        </p:nvSpPr>
        <p:spPr bwMode="auto">
          <a:xfrm>
            <a:off x="2386118" y="3851910"/>
            <a:ext cx="548640" cy="548640"/>
          </a:xfrm>
          <a:prstGeom prst="donut">
            <a:avLst>
              <a:gd name="adj" fmla="val 9710"/>
            </a:avLst>
          </a:prstGeom>
          <a:solidFill>
            <a:srgbClr val="DD95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11" name="Donut 10"/>
          <p:cNvSpPr>
            <a:spLocks noChangeAspect="1"/>
          </p:cNvSpPr>
          <p:nvPr/>
        </p:nvSpPr>
        <p:spPr bwMode="auto">
          <a:xfrm>
            <a:off x="5318760" y="3854027"/>
            <a:ext cx="548640" cy="548640"/>
          </a:xfrm>
          <a:prstGeom prst="donut">
            <a:avLst>
              <a:gd name="adj" fmla="val 9710"/>
            </a:avLst>
          </a:prstGeom>
          <a:solidFill>
            <a:srgbClr val="C8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12"/>
    </mc:Choice>
    <mc:Fallback xmlns="">
      <p:transition xmlns:p14="http://schemas.microsoft.com/office/powerpoint/2010/main" spd="slow" advTm="778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b="4215"/>
          <a:stretch/>
        </p:blipFill>
        <p:spPr>
          <a:xfrm>
            <a:off x="0" y="1219200"/>
            <a:ext cx="9144000" cy="4087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388" y="304800"/>
            <a:ext cx="6739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The Greenhouse Effect is a Good Thing</a:t>
            </a:r>
            <a:endParaRPr lang="en-US" sz="3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9133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0°F   (265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491335"/>
            <a:ext cx="347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59°F   (288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4953000"/>
            <a:ext cx="7620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The presence of the gases in our atmosphere that absorb and emit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IR radiation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helps maintain the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Earth’s average surface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temperature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of 59°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F.  </a:t>
            </a:r>
          </a:p>
          <a:p>
            <a:pPr eaLnBrk="1" hangingPunct="1"/>
            <a:r>
              <a:rPr lang="en-US" sz="2000" b="1" dirty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Greenhouse </a:t>
            </a:r>
            <a:r>
              <a:rPr lang="en-US" sz="2000" b="1" dirty="0" smtClean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Explanation</a:t>
            </a:r>
            <a:endParaRPr lang="en-US" sz="2000" b="1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66700" y="5029200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Ahrens &amp; Hanson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11"/>
    </mc:Choice>
    <mc:Fallback xmlns="">
      <p:transition xmlns:p14="http://schemas.microsoft.com/office/powerpoint/2010/main" spd="slow" advTm="74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0"/>
          <p:cNvSpPr txBox="1">
            <a:spLocks noChangeArrowheads="1"/>
          </p:cNvSpPr>
          <p:nvPr/>
        </p:nvSpPr>
        <p:spPr bwMode="auto">
          <a:xfrm>
            <a:off x="1456482" y="152400"/>
            <a:ext cx="69255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But too much/little Greenhouse Effect is Not  </a:t>
            </a:r>
          </a:p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Consider Venus</a:t>
            </a: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, Earth, and Mars</a:t>
            </a:r>
          </a:p>
        </p:txBody>
      </p:sp>
      <p:sp>
        <p:nvSpPr>
          <p:cNvPr id="39939" name="Text Box 14"/>
          <p:cNvSpPr txBox="1">
            <a:spLocks noChangeArrowheads="1"/>
          </p:cNvSpPr>
          <p:nvPr/>
        </p:nvSpPr>
        <p:spPr bwMode="auto">
          <a:xfrm>
            <a:off x="7146925" y="1408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180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28600" y="1141412"/>
            <a:ext cx="2743200" cy="5599331"/>
            <a:chOff x="228600" y="1066800"/>
            <a:chExt cx="2743200" cy="5599332"/>
          </a:xfrm>
        </p:grpSpPr>
        <p:pic>
          <p:nvPicPr>
            <p:cNvPr id="39951" name="Picture 5" descr="venu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2667000" cy="267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2" name="Text Box 12"/>
            <p:cNvSpPr txBox="1">
              <a:spLocks noChangeArrowheads="1"/>
            </p:cNvSpPr>
            <p:nvPr/>
          </p:nvSpPr>
          <p:spPr bwMode="auto">
            <a:xfrm>
              <a:off x="662097" y="1066800"/>
              <a:ext cx="208734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VENUS</a:t>
              </a:r>
            </a:p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(Same size as Earth)</a:t>
              </a:r>
            </a:p>
          </p:txBody>
        </p:sp>
        <p:sp>
          <p:nvSpPr>
            <p:cNvPr id="39953" name="Text Box 18"/>
            <p:cNvSpPr txBox="1">
              <a:spLocks noChangeArrowheads="1"/>
            </p:cNvSpPr>
            <p:nvPr/>
          </p:nvSpPr>
          <p:spPr bwMode="auto">
            <a:xfrm>
              <a:off x="228600" y="4495801"/>
              <a:ext cx="24115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93,000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    of 96% CO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Temperature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=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482°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39954" name="Text Box 21"/>
            <p:cNvSpPr txBox="1">
              <a:spLocks noChangeArrowheads="1"/>
            </p:cNvSpPr>
            <p:nvPr/>
          </p:nvSpPr>
          <p:spPr bwMode="auto">
            <a:xfrm>
              <a:off x="490311" y="6019801"/>
              <a:ext cx="22388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ON  STERIODS!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124200" y="1293812"/>
            <a:ext cx="2895600" cy="5441950"/>
            <a:chOff x="3124200" y="1219200"/>
            <a:chExt cx="2895600" cy="5441951"/>
          </a:xfrm>
        </p:grpSpPr>
        <p:pic>
          <p:nvPicPr>
            <p:cNvPr id="39947" name="Picture 9" descr="earth_1_apollo17_bi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0" y="1676400"/>
              <a:ext cx="2667000" cy="264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8" name="Text Box 13"/>
            <p:cNvSpPr txBox="1">
              <a:spLocks noChangeArrowheads="1"/>
            </p:cNvSpPr>
            <p:nvPr/>
          </p:nvSpPr>
          <p:spPr bwMode="auto">
            <a:xfrm>
              <a:off x="4086225" y="1219200"/>
              <a:ext cx="827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1800" b="1">
                  <a:solidFill>
                    <a:srgbClr val="000000"/>
                  </a:solidFill>
                  <a:latin typeface="Calibri"/>
                  <a:cs typeface="Calibri"/>
                </a:rPr>
                <a:t>EARTH</a:t>
              </a:r>
            </a:p>
          </p:txBody>
        </p:sp>
        <p:sp>
          <p:nvSpPr>
            <p:cNvPr id="39949" name="Rectangle 19"/>
            <p:cNvSpPr>
              <a:spLocks noChangeArrowheads="1"/>
            </p:cNvSpPr>
            <p:nvPr/>
          </p:nvSpPr>
          <p:spPr bwMode="auto">
            <a:xfrm>
              <a:off x="3124200" y="4497389"/>
              <a:ext cx="28956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1,013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of                       1% H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O +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0.04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%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CO</a:t>
              </a:r>
              <a:r>
                <a:rPr lang="en-US" sz="1800" b="1" baseline="-25000" dirty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Temperature = 15°C</a:t>
              </a:r>
            </a:p>
          </p:txBody>
        </p:sp>
        <p:sp>
          <p:nvSpPr>
            <p:cNvPr id="39950" name="Rectangle 22"/>
            <p:cNvSpPr>
              <a:spLocks noChangeArrowheads="1"/>
            </p:cNvSpPr>
            <p:nvPr/>
          </p:nvSpPr>
          <p:spPr bwMode="auto">
            <a:xfrm>
              <a:off x="3162300" y="6019801"/>
              <a:ext cx="28194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JUST RIGHT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62134" y="1126067"/>
            <a:ext cx="3081866" cy="5616264"/>
            <a:chOff x="6062134" y="1126067"/>
            <a:chExt cx="3081866" cy="5616264"/>
          </a:xfrm>
        </p:grpSpPr>
        <p:sp>
          <p:nvSpPr>
            <p:cNvPr id="5" name="Rectangle 4"/>
            <p:cNvSpPr/>
            <p:nvPr/>
          </p:nvSpPr>
          <p:spPr bwMode="auto">
            <a:xfrm>
              <a:off x="6087532" y="1763847"/>
              <a:ext cx="2667000" cy="262432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6062134" y="1126067"/>
              <a:ext cx="3081866" cy="5616264"/>
              <a:chOff x="6062134" y="1430867"/>
              <a:chExt cx="3081866" cy="5616264"/>
            </a:xfrm>
          </p:grpSpPr>
          <p:pic>
            <p:nvPicPr>
              <p:cNvPr id="39943" name="Picture 7" descr="marsglobe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200" y="2438400"/>
                <a:ext cx="1752600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44" name="Text Box 17"/>
              <p:cNvSpPr txBox="1">
                <a:spLocks noChangeArrowheads="1"/>
              </p:cNvSpPr>
              <p:nvPr/>
            </p:nvSpPr>
            <p:spPr bwMode="auto">
              <a:xfrm>
                <a:off x="6500422" y="1430867"/>
                <a:ext cx="194070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MARS</a:t>
                </a:r>
              </a:p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(Half size of Earth)</a:t>
                </a:r>
              </a:p>
            </p:txBody>
          </p:sp>
          <p:sp>
            <p:nvSpPr>
              <p:cNvPr id="39945" name="Rectangle 20"/>
              <p:cNvSpPr>
                <a:spLocks noChangeArrowheads="1"/>
              </p:cNvSpPr>
              <p:nvPr/>
            </p:nvSpPr>
            <p:spPr bwMode="auto">
              <a:xfrm>
                <a:off x="6248400" y="4861804"/>
                <a:ext cx="28956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274320" indent="-274320" algn="l" eaLnBrk="1" hangingPunct="1"/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Pressure 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= 8 mb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Atmosphere composed </a:t>
                </a:r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      of 95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% CO</a:t>
                </a:r>
                <a:r>
                  <a:rPr lang="en-US" sz="1800" b="1" baseline="-25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2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Temperature = -63°C</a:t>
                </a:r>
              </a:p>
            </p:txBody>
          </p:sp>
          <p:sp>
            <p:nvSpPr>
              <p:cNvPr id="39946" name="Rectangle 23"/>
              <p:cNvSpPr>
                <a:spLocks noChangeArrowheads="1"/>
              </p:cNvSpPr>
              <p:nvPr/>
            </p:nvSpPr>
            <p:spPr bwMode="auto">
              <a:xfrm>
                <a:off x="6062134" y="6400800"/>
                <a:ext cx="3048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VIRTUALLY NO ATMOSPHERE </a:t>
                </a:r>
                <a:r>
                  <a:rPr lang="en-US" sz="1800" b="1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NO </a:t>
                </a:r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GREENHOUSE EFFECT</a:t>
                </a:r>
              </a:p>
            </p:txBody>
          </p:sp>
        </p:grp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57"/>
    </mc:Choice>
    <mc:Fallback xmlns="">
      <p:transition xmlns:p14="http://schemas.microsoft.com/office/powerpoint/2010/main" spd="slow" advTm="10135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Quantum properties of matter accounts 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the selective absorption of radiation</a:t>
            </a:r>
          </a:p>
          <a:p>
            <a:r>
              <a:rPr lang="en-US" dirty="0" smtClean="0"/>
              <a:t>The Earth’s atmosphere is... </a:t>
            </a:r>
          </a:p>
          <a:p>
            <a:pPr lvl="1"/>
            <a:r>
              <a:rPr lang="en-US" sz="3200" dirty="0" smtClean="0"/>
              <a:t>Transparent to incoming visible radiation</a:t>
            </a:r>
          </a:p>
          <a:p>
            <a:pPr lvl="1"/>
            <a:r>
              <a:rPr lang="en-US" sz="3200" dirty="0" smtClean="0"/>
              <a:t>Selectively absorbent of IR radiation</a:t>
            </a:r>
          </a:p>
          <a:p>
            <a:pPr lvl="1"/>
            <a:r>
              <a:rPr lang="en-US" sz="3200" dirty="0" smtClean="0"/>
              <a:t>Opaque to incoming UV radiation</a:t>
            </a:r>
            <a:endParaRPr lang="en-US" sz="32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8"/>
    </mc:Choice>
    <mc:Fallback xmlns="">
      <p:transition xmlns:p14="http://schemas.microsoft.com/office/powerpoint/2010/main" spd="slow" advTm="330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fld id="{6349FE96-4E1F-4E46-8342-37299B3D89E7}" type="slidenum">
              <a:rPr lang="en-US" sz="1400">
                <a:solidFill>
                  <a:srgbClr val="000000"/>
                </a:solidFill>
              </a:rPr>
              <a:pPr algn="r"/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752600"/>
            <a:ext cx="7696200" cy="4495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Thank you for listening.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ends the overview on greenhouse gases and selective absorption.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91489"/>
      </p:ext>
    </p:extLst>
  </p:cSld>
  <p:clrMapOvr>
    <a:masterClrMapping/>
  </p:clrMapOvr>
  <p:transition xmlns:p14="http://schemas.microsoft.com/office/powerpoint/2010/main" advTm="1084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Custom 17">
      <a:dk1>
        <a:srgbClr val="CCCCCC"/>
      </a:dk1>
      <a:lt1>
        <a:srgbClr val="FFFFFF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FF"/>
      </a:hlink>
      <a:folHlink>
        <a:srgbClr val="0066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63214</TotalTime>
  <Words>2026</Words>
  <Application>Microsoft Macintosh PowerPoint</Application>
  <PresentationFormat>On-screen Show (4:3)</PresentationFormat>
  <Paragraphs>362</Paragraphs>
  <Slides>26</Slides>
  <Notes>21</Notes>
  <HiddenSlides>1</HiddenSlides>
  <MMClips>33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Default Design</vt:lpstr>
      <vt:lpstr>2_Default Design</vt:lpstr>
      <vt:lpstr>Office Theme</vt:lpstr>
      <vt:lpstr>ATMO 170A1 Online</vt:lpstr>
      <vt:lpstr>Prior slide sets</vt:lpstr>
      <vt:lpstr>PowerPoint Presentation</vt:lpstr>
      <vt:lpstr>PowerPoint Presentation</vt:lpstr>
      <vt:lpstr>Absorbed:  Radiation transferred to object</vt:lpstr>
      <vt:lpstr>Transmitted:  Radiation passes through object</vt:lpstr>
      <vt:lpstr>Scattered:    Path of radiation deflected in all directions</vt:lpstr>
      <vt:lpstr>Reflected:  angle of incident = angle of reflection </vt:lpstr>
      <vt:lpstr>PowerPoint Presentation</vt:lpstr>
      <vt:lpstr>Radiative Equilibrium:  Absorption = Emission  </vt:lpstr>
      <vt:lpstr>“Grey Body” = Not all radiation absorbed Some wavelengths are. Some are not. How the Earth’s Atmosphere Responds to Solar</vt:lpstr>
      <vt:lpstr>“Grey Body” = Not all radiation absorbed Some wavelengths are. Some are not. How the Earth’s Atmosphere Responds to IR</vt:lpstr>
      <vt:lpstr>PowerPoint Presentation</vt:lpstr>
      <vt:lpstr>PowerPoint Presentation</vt:lpstr>
      <vt:lpstr>Macroscopic Perspective A Continuous World</vt:lpstr>
      <vt:lpstr>PowerPoint Presentation</vt:lpstr>
      <vt:lpstr>Energy States for Atoms</vt:lpstr>
      <vt:lpstr>Absorption-Emission Spectrocopy of Hydrogen Gas in the Visible</vt:lpstr>
      <vt:lpstr>Quantum States of Molecules</vt:lpstr>
      <vt:lpstr>Quantum States of Molecules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&amp; Climate, Temperature, Heat Transfer</dc:title>
  <dc:subject/>
  <dc:creator>Steven L Mullen</dc:creator>
  <cp:keywords/>
  <dc:description/>
  <cp:lastModifiedBy>Steven Mullen</cp:lastModifiedBy>
  <cp:revision>505</cp:revision>
  <dcterms:created xsi:type="dcterms:W3CDTF">2011-08-31T19:12:27Z</dcterms:created>
  <dcterms:modified xsi:type="dcterms:W3CDTF">2019-01-31T18:11:50Z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