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m4a" ContentType="audi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4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47" r:id="rId1"/>
  </p:sldMasterIdLst>
  <p:notesMasterIdLst>
    <p:notesMasterId r:id="rId33"/>
  </p:notesMasterIdLst>
  <p:handoutMasterIdLst>
    <p:handoutMasterId r:id="rId34"/>
  </p:handoutMasterIdLst>
  <p:sldIdLst>
    <p:sldId id="722" r:id="rId2"/>
    <p:sldId id="616" r:id="rId3"/>
    <p:sldId id="617" r:id="rId4"/>
    <p:sldId id="712" r:id="rId5"/>
    <p:sldId id="618" r:id="rId6"/>
    <p:sldId id="619" r:id="rId7"/>
    <p:sldId id="620" r:id="rId8"/>
    <p:sldId id="621" r:id="rId9"/>
    <p:sldId id="706" r:id="rId10"/>
    <p:sldId id="707" r:id="rId11"/>
    <p:sldId id="703" r:id="rId12"/>
    <p:sldId id="622" r:id="rId13"/>
    <p:sldId id="623" r:id="rId14"/>
    <p:sldId id="711" r:id="rId15"/>
    <p:sldId id="713" r:id="rId16"/>
    <p:sldId id="667" r:id="rId17"/>
    <p:sldId id="626" r:id="rId18"/>
    <p:sldId id="728" r:id="rId19"/>
    <p:sldId id="708" r:id="rId20"/>
    <p:sldId id="717" r:id="rId21"/>
    <p:sldId id="726" r:id="rId22"/>
    <p:sldId id="727" r:id="rId23"/>
    <p:sldId id="627" r:id="rId24"/>
    <p:sldId id="628" r:id="rId25"/>
    <p:sldId id="723" r:id="rId26"/>
    <p:sldId id="729" r:id="rId27"/>
    <p:sldId id="629" r:id="rId28"/>
    <p:sldId id="724" r:id="rId29"/>
    <p:sldId id="720" r:id="rId30"/>
    <p:sldId id="721" r:id="rId31"/>
    <p:sldId id="709" r:id="rId32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B6C00"/>
    <a:srgbClr val="BB8700"/>
    <a:srgbClr val="22FF06"/>
    <a:srgbClr val="72FFFF"/>
    <a:srgbClr val="FF0000"/>
    <a:srgbClr val="FFDA00"/>
    <a:srgbClr val="00FFFF"/>
    <a:srgbClr val="9F93CD"/>
    <a:srgbClr val="70628B"/>
    <a:srgbClr val="FAF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83" autoAdjust="0"/>
    <p:restoredTop sz="92610" autoAdjust="0"/>
  </p:normalViewPr>
  <p:slideViewPr>
    <p:cSldViewPr>
      <p:cViewPr>
        <p:scale>
          <a:sx n="100" d="100"/>
          <a:sy n="100" d="100"/>
        </p:scale>
        <p:origin x="-1376" y="-96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1408"/>
    </p:cViewPr>
  </p:sorterViewPr>
  <p:notesViewPr>
    <p:cSldViewPr>
      <p:cViewPr varScale="1">
        <p:scale>
          <a:sx n="57" d="100"/>
          <a:sy n="57" d="100"/>
        </p:scale>
        <p:origin x="-1620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86120FE-6F7E-BD40-824F-6EFEFA7D8B4D}" type="datetime1">
              <a:rPr lang="en-US"/>
              <a:pPr/>
              <a:t>1/30/19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3246337-B43C-384F-92E6-A18B37CBAF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3392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A0DAC80-A805-2A44-B189-B5C9E75EB1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04116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BF5FC75-8FA0-3A4D-A126-ED4D0177210C}" type="slidenum">
              <a:rPr lang="en-US" sz="1200">
                <a:solidFill>
                  <a:srgbClr val="000000"/>
                </a:solidFill>
              </a:rPr>
              <a:pPr/>
              <a:t>1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796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4E4FF23-C93F-0D40-8751-F035C9484F95}" type="slidenum">
              <a:rPr lang="en-US" sz="1200">
                <a:solidFill>
                  <a:srgbClr val="000000"/>
                </a:solidFill>
              </a:rPr>
              <a:pPr/>
              <a:t>2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123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06AC93B-685D-9E42-BF33-34F8EC27A4B6}" type="slidenum">
              <a:rPr lang="en-US" sz="1200">
                <a:solidFill>
                  <a:srgbClr val="000000"/>
                </a:solidFill>
              </a:rPr>
              <a:pPr/>
              <a:t>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949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DBD5BA8-A964-8B47-9583-A6B73AD19F7D}" type="slidenum">
              <a:rPr lang="en-US" sz="1200">
                <a:solidFill>
                  <a:srgbClr val="000000"/>
                </a:solidFill>
              </a:rPr>
              <a:pPr/>
              <a:t>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091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E3359F2-7152-F048-937F-DE279D926FB0}" type="slidenum">
              <a:rPr lang="en-US" sz="1200">
                <a:solidFill>
                  <a:srgbClr val="000000"/>
                </a:solidFill>
              </a:rPr>
              <a:pPr/>
              <a:t>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251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78923F2-ED87-4745-8FBF-AAC3C933C772}" type="slidenum">
              <a:rPr lang="en-US" sz="1200">
                <a:solidFill>
                  <a:srgbClr val="000000"/>
                </a:solidFill>
              </a:rPr>
              <a:pPr/>
              <a:t>8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037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E3359F2-7152-F048-937F-DE279D926FB0}" type="slidenum">
              <a:rPr lang="en-US" sz="1200">
                <a:solidFill>
                  <a:srgbClr val="000000"/>
                </a:solidFill>
              </a:rPr>
              <a:pPr/>
              <a:t>11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8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6791A43-7BEE-2A4F-8A8E-3536634C5682}" type="slidenum">
              <a:rPr lang="en-US" sz="1200">
                <a:solidFill>
                  <a:srgbClr val="000000"/>
                </a:solidFill>
              </a:rPr>
              <a:pPr/>
              <a:t>12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Intensity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of radiation is controlled by solar zenith angle.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Angle between the Sun and a line extending straight overhead is called the Solar Zenith Angle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Larger the angle =&gt; the lower the sun is in the sky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Zenith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angle depends on latitude, season, and time of day.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ADVANCE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Zenith angle affects two things:</a:t>
            </a: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Larger the angle =&gt;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the greater area an equivalent amount of solar radiation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covers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</a:t>
            </a: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Larger the angle =&gt;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the longer the path length through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the atmosphere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Let’s look at these factors in more detail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7798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3D perspective of insolation varying with latitude</a:t>
            </a: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39F5035-2227-9B4A-B0DB-FE10650858EE}" type="slidenum">
              <a:rPr lang="en-US" sz="1200">
                <a:solidFill>
                  <a:srgbClr val="000000"/>
                </a:solidFill>
              </a:rPr>
              <a:pPr/>
              <a:t>13</a:t>
            </a:fld>
            <a:endParaRPr 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0042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How </a:t>
            </a:r>
            <a:r>
              <a:rPr lang="en-US" dirty="0">
                <a:ea typeface="ＭＳ Ｐゴシック" charset="0"/>
                <a:cs typeface="ＭＳ Ｐゴシック" charset="0"/>
              </a:rPr>
              <a:t>insolation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(solar radiation) varies </a:t>
            </a:r>
            <a:r>
              <a:rPr lang="en-US" dirty="0">
                <a:ea typeface="ＭＳ Ｐゴシック" charset="0"/>
                <a:cs typeface="ＭＳ Ｐゴシック" charset="0"/>
              </a:rPr>
              <a:t>with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latitude</a:t>
            </a:r>
          </a:p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Two sets of 3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parallel lines denote same amount of solar energy</a:t>
            </a: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Set A hits high latitudes. Set B hits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equator. 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1) Because of the curvature of the earth, the same amount of energy is distributed over a smaller surface area at equator then near the poles.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2) Secondary factor: Because the path length through the atmosphere is shorter over the equator, there is less absorption of solar radiation by air over equator than poles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39F5035-2227-9B4A-B0DB-FE10650858EE}" type="slidenum">
              <a:rPr lang="en-US" sz="1200">
                <a:solidFill>
                  <a:srgbClr val="000000"/>
                </a:solidFill>
              </a:rPr>
              <a:pPr/>
              <a:t>14</a:t>
            </a:fld>
            <a:endParaRPr 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4157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3D perspective of insolation varying with latitude</a:t>
            </a: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39F5035-2227-9B4A-B0DB-FE10650858EE}" type="slidenum">
              <a:rPr lang="en-US" sz="1200">
                <a:solidFill>
                  <a:srgbClr val="000000"/>
                </a:solidFill>
              </a:rPr>
              <a:pPr/>
              <a:t>15</a:t>
            </a:fld>
            <a:endParaRPr 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7940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0E2F507-1320-DA41-A18F-882BA6B7FF38}" type="slidenum">
              <a:rPr lang="en-US" sz="1200">
                <a:solidFill>
                  <a:srgbClr val="000000"/>
                </a:solidFill>
              </a:rPr>
              <a:pPr/>
              <a:t>17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The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second factor that o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bliquity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affects is the number of daylight hours.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Table shows hours of daylight every 10° latitude on the equinoxes and solstices (time of maximum tilt toward or away from Sun).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Daylight hours vary by season and latitude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12 hours daylight everywhere at equinoxes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Equator has12 hours of daylight year round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Summer-Winter differences at the solstices increase with latitude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North Pole has approximately 185 days of 24 hours of light; 180 days of no daylight.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Arctic Circle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Red line gives latitude of Tucson AZ (32°N) where there are 14 &amp; 10 hours of day/night on solstices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1504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smtClean="0"/>
              <a:t>Seasonal Cycle</a:t>
            </a:r>
            <a:r>
              <a:rPr lang="en-US" b="1" baseline="0" dirty="0" smtClean="0"/>
              <a:t> of </a:t>
            </a:r>
            <a:r>
              <a:rPr lang="en-US" b="1" dirty="0" smtClean="0"/>
              <a:t>Daylight Hours for Northern</a:t>
            </a:r>
            <a:r>
              <a:rPr lang="en-US" b="1" baseline="0" dirty="0" smtClean="0"/>
              <a:t> Hemisphere</a:t>
            </a:r>
            <a:endParaRPr lang="en-US" b="1" baseline="30000" dirty="0" smtClean="0"/>
          </a:p>
          <a:p>
            <a:endParaRPr lang="en-US" b="1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Curves give insolation in W m</a:t>
            </a:r>
            <a:r>
              <a:rPr lang="en-US" b="0" baseline="30000" dirty="0" smtClean="0"/>
              <a:t>-2</a:t>
            </a:r>
            <a:r>
              <a:rPr lang="en-US" b="0" baseline="0" dirty="0" smtClean="0"/>
              <a:t>. Four latitudes shown: Equator (Amazon River), 30° (New Orleans LA), 50° (Vancouver BC) , 60° (Anchorage AK), 70° (Barrow AK)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Y-axis is hour of light.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X-axis is date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Equinoxes and solstices are noted.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Note following features:</a:t>
            </a:r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Daylight hours vary by season and latitude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12 hours daylight everywhere at equinoxes</a:t>
            </a:r>
            <a:endParaRPr lang="en-US" b="0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Equator has12 hours of daylight year round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Difference in summer-winter hours of daylight increases with latitude.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North Pole has approximately 185 days of 24 hours of light; 180 days of no daylight.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 smtClean="0"/>
          </a:p>
          <a:p>
            <a:endParaRPr lang="en-US" b="0" baseline="0" dirty="0" smtClean="0"/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DAC80-A805-2A44-B189-B5C9E75EB18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2263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smtClean="0"/>
              <a:t>Annual Mean Insolation</a:t>
            </a:r>
            <a:r>
              <a:rPr lang="en-US" b="1" baseline="0" dirty="0" smtClean="0"/>
              <a:t> at T.O.A.</a:t>
            </a:r>
          </a:p>
          <a:p>
            <a:r>
              <a:rPr lang="en-US" b="1" baseline="0" dirty="0" smtClean="0"/>
              <a:t>Averaged over all seasons</a:t>
            </a:r>
          </a:p>
          <a:p>
            <a:endParaRPr lang="en-US" baseline="0" dirty="0" smtClean="0"/>
          </a:p>
          <a:p>
            <a:r>
              <a:rPr lang="en-US" baseline="0" dirty="0" smtClean="0"/>
              <a:t>Essentially symmetric about equator</a:t>
            </a:r>
          </a:p>
          <a:p>
            <a:r>
              <a:rPr lang="en-US" baseline="0" dirty="0" smtClean="0"/>
              <a:t>Tropics receive 2.5X more radiation than poles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But</a:t>
            </a:r>
            <a:r>
              <a:rPr lang="mr-IN" baseline="0" dirty="0" smtClean="0"/>
              <a:t>…</a:t>
            </a:r>
            <a:r>
              <a:rPr lang="en-US" baseline="0" dirty="0" smtClean="0"/>
              <a:t>there are significant seasonal variations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DAC80-A805-2A44-B189-B5C9E75EB18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722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smtClean="0"/>
              <a:t>Total solar radiation for date at T.O.A.</a:t>
            </a:r>
            <a:r>
              <a:rPr lang="en-US" b="1" baseline="0" dirty="0" smtClean="0"/>
              <a:t> by latitude in W m</a:t>
            </a:r>
            <a:r>
              <a:rPr lang="en-US" b="1" baseline="30000" dirty="0" smtClean="0"/>
              <a:t>-2</a:t>
            </a:r>
          </a:p>
          <a:p>
            <a:endParaRPr lang="en-US" b="1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Contours with shading give irradiance every 20 W m</a:t>
            </a:r>
            <a:r>
              <a:rPr lang="en-US" b="0" baseline="30000" dirty="0" smtClean="0"/>
              <a:t>-2</a:t>
            </a:r>
            <a:r>
              <a:rPr lang="en-US" b="0" baseline="0" dirty="0" smtClean="0"/>
              <a:t>. Contours range from 0 to 560 W m</a:t>
            </a:r>
            <a:r>
              <a:rPr lang="en-US" b="0" baseline="30000" dirty="0" smtClean="0"/>
              <a:t>-2</a:t>
            </a:r>
            <a:r>
              <a:rPr lang="en-US" b="0" baseline="0" dirty="0" smtClean="0"/>
              <a:t> at South Pole.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Y-axis is latitude.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X-axis is date in Julian Day. (Jan 01 =</a:t>
            </a:r>
            <a:r>
              <a:rPr lang="en-US" b="0" baseline="0" dirty="0" err="1" smtClean="0"/>
              <a:t>JDay</a:t>
            </a:r>
            <a:r>
              <a:rPr lang="en-US" b="0" baseline="0" dirty="0" smtClean="0"/>
              <a:t> 01; Dec 31 = </a:t>
            </a:r>
            <a:r>
              <a:rPr lang="en-US" b="0" baseline="0" dirty="0" err="1" smtClean="0"/>
              <a:t>JDay</a:t>
            </a:r>
            <a:r>
              <a:rPr lang="en-US" b="0" baseline="0" dirty="0" smtClean="0"/>
              <a:t> 365 for non-leap years)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Sun icons denote dates of solstices and equinoxes.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Note following features: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Asymmetry between hemispheres. (Insolation in Southern Hemisphere is larger than in Northern Hemisphere. Why?)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	Seasonal change of insolation increases with latitude.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Equator has two maxima of insolation at equinoxes. (Why?)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 smtClean="0"/>
          </a:p>
          <a:p>
            <a:endParaRPr lang="en-US" b="0" baseline="0" dirty="0" smtClean="0"/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DAC80-A805-2A44-B189-B5C9E75EB18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2263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How does incoming solar radiation vary by season and latitude?</a:t>
            </a:r>
          </a:p>
          <a:p>
            <a:endParaRPr lang="en-US" dirty="0" smtClean="0"/>
          </a:p>
          <a:p>
            <a:r>
              <a:rPr lang="en-US" b="1" dirty="0" smtClean="0"/>
              <a:t>Annual Cycle of Total</a:t>
            </a:r>
            <a:r>
              <a:rPr lang="en-US" b="1" baseline="0" dirty="0" smtClean="0"/>
              <a:t> </a:t>
            </a:r>
            <a:r>
              <a:rPr lang="en-US" b="1" dirty="0" smtClean="0"/>
              <a:t>Insolation</a:t>
            </a:r>
            <a:r>
              <a:rPr lang="en-US" b="1" baseline="0" dirty="0" smtClean="0"/>
              <a:t> </a:t>
            </a:r>
            <a:r>
              <a:rPr lang="en-US" b="1" dirty="0" smtClean="0"/>
              <a:t>at T.O.A.</a:t>
            </a:r>
            <a:r>
              <a:rPr lang="en-US" b="1" baseline="0" dirty="0" smtClean="0"/>
              <a:t> by latitude in W m</a:t>
            </a:r>
            <a:r>
              <a:rPr lang="en-US" b="1" baseline="30000" dirty="0" smtClean="0"/>
              <a:t>-2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Curves give insolation as a function of time of year. Four latitudes shown: 0° (Blue-Amazon Basin), 30° (Green-New Orleans LA), 60° (Red-Anchorage AK), 90° (Gold-North Pole)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Y-axis is Insolation (W m</a:t>
            </a:r>
            <a:r>
              <a:rPr lang="en-US" b="0" baseline="30000" dirty="0" smtClean="0"/>
              <a:t>-2</a:t>
            </a:r>
            <a:r>
              <a:rPr lang="en-US" b="0" baseline="0" dirty="0" smtClean="0"/>
              <a:t>)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X-axis is date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Equinoxes and solstices are noted by vertical dashed lines.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Note following features: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Seasonal variation of insolation increases with latitude.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	Pole is extreme: maximum value anywhere/anytime at June solstice to zero for approximately six months between Sept and March equinoxes.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Asymmetry at equator.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Equator has two maxima of insolation at equinoxes and not the solstices. (Why?)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Insolation at equator is larger on December Solstice than June Solstice. (Why?)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 smtClean="0"/>
          </a:p>
          <a:p>
            <a:endParaRPr lang="en-US" b="0" baseline="0" dirty="0" smtClean="0"/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DAC80-A805-2A44-B189-B5C9E75EB18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2263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Warmest / Coldest</a:t>
            </a:r>
            <a:r>
              <a:rPr lang="en-US" baseline="0" dirty="0" smtClean="0"/>
              <a:t> times of years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Figure shows angle of sun above the horizon (90- zenith angle) at solar noon (green) and daily average temperature (red) for date</a:t>
            </a:r>
          </a:p>
          <a:p>
            <a:endParaRPr lang="en-US" baseline="0" dirty="0" smtClean="0"/>
          </a:p>
          <a:p>
            <a:r>
              <a:rPr lang="en-US" baseline="0" dirty="0" smtClean="0"/>
              <a:t>Extreme values of insolation at solstices occur a few weeks prior to warmest/coldest times of year</a:t>
            </a:r>
          </a:p>
          <a:p>
            <a:r>
              <a:rPr lang="en-US" baseline="0" dirty="0" smtClean="0"/>
              <a:t>WARMEST/COLDEST TIMES OF YEAR LAG SUMMER/WINTER SOLSTICES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DAC80-A805-2A44-B189-B5C9E75EB18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9850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2BEF30D-6B2C-CE47-A046-5BCDE7643D45}" type="slidenum">
              <a:rPr lang="en-US" sz="1200">
                <a:solidFill>
                  <a:srgbClr val="000000"/>
                </a:solidFill>
              </a:rPr>
              <a:pPr/>
              <a:t>27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6975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BCC591B-A658-BD44-B6C4-5C61623E8029}" type="slidenum">
              <a:rPr lang="en-US" sz="1200">
                <a:solidFill>
                  <a:srgbClr val="000000"/>
                </a:solidFill>
              </a:rPr>
              <a:pPr/>
              <a:t>29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4059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BCC591B-A658-BD44-B6C4-5C61623E8029}" type="slidenum">
              <a:rPr lang="en-US" sz="1200">
                <a:solidFill>
                  <a:srgbClr val="000000"/>
                </a:solidFill>
              </a:rPr>
              <a:pPr/>
              <a:t>30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823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2EA4579-BE5F-514F-AA0A-E614F12089AC}" type="slidenum">
              <a:rPr lang="en-US" sz="1200">
                <a:solidFill>
                  <a:srgbClr val="000000"/>
                </a:solidFill>
              </a:rPr>
              <a:pPr/>
              <a:t>31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163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22B7EF-8D42-894A-8AEB-EAA65124B975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7003B3-0466-814B-851B-F91F1A704365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06537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E366D4-01D9-9844-8AFA-F8202FE6385A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ACCDC1-2DD3-7F4D-BF6B-84595E8A135F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71856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5D0B0F-6004-8349-AE55-4027F1D32450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B8678E-7D24-B949-A2F9-99FE7B9CCF28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70480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C286E5-4E33-E543-8D4F-37873FF8189F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79C7CB-8102-2746-8BF2-10646660411D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0717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0EB31-2B5D-3D43-9FD1-735E0E20DF70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C047BE-3192-3948-B984-99B446421655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6499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C44427-01AF-924B-B51A-56941E05AA99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A428B2-7991-7B42-9B25-6BEC860D7DEE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71509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D797D9-26D8-DE41-AB4B-FCD3332086C9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14D2B3-9D70-BA4D-BE3B-C7F220F7474C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26993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ECFA54-9113-D24B-8C7F-640EC0C658FD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4D9926-66E9-BF4D-BD3E-22646A7F7745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63664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8C94A5-CD84-114A-A620-12C7EEA1177D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A6E789-BB3D-A84F-AA64-AFE36F2818BE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126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06A8EA-F60E-C848-A324-F3C8C5BFF9C9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08070E-C2D7-8C4B-B6F7-15952B6EC5A9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86779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18379-E432-F24F-ACA3-AC826217A168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298D0F-9CE6-1C49-BB25-404BE4FE3081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570109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FD09FB-9D9D-0F4B-8D97-DD395777BA9A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8E846D-06F2-CF41-90E6-BEF1B069D009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505358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DE9E92-7510-034D-B5A4-C5C5D2D83216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1D66AC-5B6F-B44A-86F9-27A28E7CF00C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883886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2689EF-C159-4444-AEB9-61C62B8C0ACB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Times New Roman"/>
              </a:rPr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7A0B3-B282-FA42-B1F8-36090D9B4650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24176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 algn="l"/>
            <a:fld id="{CE2E7BDF-66A1-4642-B5C2-AACB709AC1A4}" type="datetime1">
              <a:rPr lang="en-US" smtClean="0"/>
              <a:pPr algn="l"/>
              <a:t>1/30/19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ATMO 171A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E43F2F9D-6CFC-A448-A264-4DE24AE8B2E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  <p:sldLayoutId id="2147484159" r:id="rId12"/>
    <p:sldLayoutId id="2147484160" r:id="rId13"/>
    <p:sldLayoutId id="2147484161" r:id="rId14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1" Type="http://schemas.microsoft.com/office/2007/relationships/media" Target="../media/media1.m4a"/><Relationship Id="rId2" Type="http://schemas.openxmlformats.org/officeDocument/2006/relationships/audio" Target="../media/media1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.xml"/><Relationship Id="rId6" Type="http://schemas.openxmlformats.org/officeDocument/2006/relationships/image" Target="../media/image2.png"/><Relationship Id="rId1" Type="http://schemas.openxmlformats.org/officeDocument/2006/relationships/tags" Target="../tags/tag1.xml"/><Relationship Id="rId2" Type="http://schemas.microsoft.com/office/2007/relationships/media" Target="../media/media2.m4a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1" Type="http://schemas.microsoft.com/office/2007/relationships/media" Target="../media/media3.m4a"/><Relationship Id="rId2" Type="http://schemas.openxmlformats.org/officeDocument/2006/relationships/audio" Target="../media/media3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1" Type="http://schemas.microsoft.com/office/2007/relationships/media" Target="../media/media4.m4a"/><Relationship Id="rId2" Type="http://schemas.openxmlformats.org/officeDocument/2006/relationships/audio" Target="../media/media4.m4a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4.jpeg"/><Relationship Id="rId6" Type="http://schemas.openxmlformats.org/officeDocument/2006/relationships/image" Target="../media/image2.png"/><Relationship Id="rId1" Type="http://schemas.microsoft.com/office/2007/relationships/media" Target="../media/media5.m4a"/><Relationship Id="rId2" Type="http://schemas.openxmlformats.org/officeDocument/2006/relationships/audio" Target="../media/media5.m4a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5.xml"/><Relationship Id="rId5" Type="http://schemas.openxmlformats.org/officeDocument/2006/relationships/image" Target="../media/image5.jpeg"/><Relationship Id="rId6" Type="http://schemas.openxmlformats.org/officeDocument/2006/relationships/image" Target="../media/image2.png"/><Relationship Id="rId1" Type="http://schemas.microsoft.com/office/2007/relationships/media" Target="../media/media6.m4a"/><Relationship Id="rId2" Type="http://schemas.openxmlformats.org/officeDocument/2006/relationships/audio" Target="../media/media6.m4a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5" Type="http://schemas.openxmlformats.org/officeDocument/2006/relationships/image" Target="../media/image2.png"/><Relationship Id="rId1" Type="http://schemas.microsoft.com/office/2007/relationships/media" Target="../media/media7.m4a"/><Relationship Id="rId2" Type="http://schemas.openxmlformats.org/officeDocument/2006/relationships/audio" Target="../media/media7.m4a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6.xml"/><Relationship Id="rId5" Type="http://schemas.openxmlformats.org/officeDocument/2006/relationships/image" Target="../media/image2.png"/><Relationship Id="rId6" Type="http://schemas.openxmlformats.org/officeDocument/2006/relationships/hyperlink" Target="http://www.atmo.arizona.edu/~mullen/atmo170A1/animations/01_EarthSun_E2.swf" TargetMode="External"/><Relationship Id="rId7" Type="http://schemas.openxmlformats.org/officeDocument/2006/relationships/hyperlink" Target="http://astro.unl.edu/naap/motion1/animations/seasons_ecliptic.html" TargetMode="External"/><Relationship Id="rId1" Type="http://schemas.microsoft.com/office/2007/relationships/media" Target="../media/media8.m4a"/><Relationship Id="rId2" Type="http://schemas.openxmlformats.org/officeDocument/2006/relationships/audio" Target="../media/media8.m4a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1" Type="http://schemas.microsoft.com/office/2007/relationships/media" Target="../media/media9.m4a"/><Relationship Id="rId2" Type="http://schemas.openxmlformats.org/officeDocument/2006/relationships/audio" Target="../media/media9.m4a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hyperlink" Target="http://astro.unl.edu/naap/motion1/animations/seasons_ecliptic.html" TargetMode="External"/><Relationship Id="rId5" Type="http://schemas.openxmlformats.org/officeDocument/2006/relationships/image" Target="../media/image2.png"/><Relationship Id="rId1" Type="http://schemas.microsoft.com/office/2007/relationships/media" Target="../media/media10.m4a"/><Relationship Id="rId2" Type="http://schemas.openxmlformats.org/officeDocument/2006/relationships/audio" Target="../media/media10.m4a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7.xml"/><Relationship Id="rId5" Type="http://schemas.openxmlformats.org/officeDocument/2006/relationships/image" Target="../media/image7.jpeg"/><Relationship Id="rId6" Type="http://schemas.openxmlformats.org/officeDocument/2006/relationships/image" Target="../media/image8.png"/><Relationship Id="rId7" Type="http://schemas.openxmlformats.org/officeDocument/2006/relationships/hyperlink" Target="http://www.atmo.arizona.edu/~mullen/atmo170A1/animations/01_EarthSun_E2.swf" TargetMode="External"/><Relationship Id="rId8" Type="http://schemas.openxmlformats.org/officeDocument/2006/relationships/hyperlink" Target="http://astro.unl.edu/naap/motion1/animations/seasons_ecliptic.html" TargetMode="External"/><Relationship Id="rId9" Type="http://schemas.openxmlformats.org/officeDocument/2006/relationships/image" Target="../media/image2.png"/><Relationship Id="rId1" Type="http://schemas.microsoft.com/office/2007/relationships/media" Target="../media/media11.m4a"/><Relationship Id="rId2" Type="http://schemas.openxmlformats.org/officeDocument/2006/relationships/audio" Target="../media/media11.m4a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8.xml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2.png"/><Relationship Id="rId1" Type="http://schemas.openxmlformats.org/officeDocument/2006/relationships/tags" Target="../tags/tag2.xml"/><Relationship Id="rId2" Type="http://schemas.microsoft.com/office/2007/relationships/media" Target="../media/media12.m4a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hyperlink" Target="http://hendrix2.uoregon.edu/~imamura/102/section3/chapter15.html" TargetMode="Externa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0.xml"/><Relationship Id="rId5" Type="http://schemas.openxmlformats.org/officeDocument/2006/relationships/image" Target="../media/image13.png"/><Relationship Id="rId6" Type="http://schemas.openxmlformats.org/officeDocument/2006/relationships/hyperlink" Target="https://upload.wikimedia.org/wikipedia/commons/thumb/e/e6/Oblique_rays_04_Pengo.svg/1200px-Oblique_rays_04_Pengo.svg.png" TargetMode="External"/><Relationship Id="rId7" Type="http://schemas.openxmlformats.org/officeDocument/2006/relationships/image" Target="../media/image2.png"/><Relationship Id="rId1" Type="http://schemas.microsoft.com/office/2007/relationships/media" Target="../media/media13.m4a"/><Relationship Id="rId2" Type="http://schemas.openxmlformats.org/officeDocument/2006/relationships/audio" Target="../media/media13.m4a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hyperlink" Target="http://geogrify.net/GEO1/Images/Geosystems/EG_7e_Figure_02_08_L.jpg" TargetMode="Externa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2.xml"/><Relationship Id="rId5" Type="http://schemas.openxmlformats.org/officeDocument/2006/relationships/image" Target="../media/image16.jpeg"/><Relationship Id="rId6" Type="http://schemas.openxmlformats.org/officeDocument/2006/relationships/hyperlink" Target="http://aa.usno.navy.mil/data/docs/RS_OneYear.php" TargetMode="External"/><Relationship Id="rId7" Type="http://schemas.openxmlformats.org/officeDocument/2006/relationships/hyperlink" Target="http://science.sbcc.edu/physics/flash/LengthofDay.swf" TargetMode="External"/><Relationship Id="rId8" Type="http://schemas.openxmlformats.org/officeDocument/2006/relationships/image" Target="../media/image2.png"/><Relationship Id="rId1" Type="http://schemas.microsoft.com/office/2007/relationships/media" Target="../media/media14.m4a"/><Relationship Id="rId2" Type="http://schemas.openxmlformats.org/officeDocument/2006/relationships/audio" Target="../media/media14.m4a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17.png"/><Relationship Id="rId5" Type="http://schemas.openxmlformats.org/officeDocument/2006/relationships/hyperlink" Target="http://aa.usno.navy.mil/data/docs/RS_OneYear.php" TargetMode="External"/><Relationship Id="rId6" Type="http://schemas.openxmlformats.org/officeDocument/2006/relationships/hyperlink" Target="http://science.sbcc.edu/physics/flash/LengthofDay.swf" TargetMode="External"/><Relationship Id="rId7" Type="http://schemas.openxmlformats.org/officeDocument/2006/relationships/hyperlink" Target="http://www.physicalgeography.net/fundamentals/6i.html" TargetMode="External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hyperlink" Target="http://www.geog.ucsb.edu/ideas/Insolation.html%23downwellin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4.xml"/><Relationship Id="rId5" Type="http://schemas.openxmlformats.org/officeDocument/2006/relationships/image" Target="../media/image19.png"/><Relationship Id="rId6" Type="http://schemas.openxmlformats.org/officeDocument/2006/relationships/hyperlink" Target="https://en.wikipedia.org/wiki/Solar_irradiance" TargetMode="External"/><Relationship Id="rId7" Type="http://schemas.openxmlformats.org/officeDocument/2006/relationships/image" Target="../media/image2.png"/><Relationship Id="rId1" Type="http://schemas.microsoft.com/office/2007/relationships/media" Target="../media/media15.m4a"/><Relationship Id="rId2" Type="http://schemas.openxmlformats.org/officeDocument/2006/relationships/audio" Target="../media/media15.m4a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hyperlink" Target="http://www.aos.wisc.edu/~sco/clim-history/global/EIAplot.gif" TargetMode="External"/><Relationship Id="rId5" Type="http://schemas.openxmlformats.org/officeDocument/2006/relationships/hyperlink" Target="https://www.timeanddate.com/calendar/custom.html?year=2017&amp;cols=3&amp;doy=1&amp;df=1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6.xml"/><Relationship Id="rId5" Type="http://schemas.openxmlformats.org/officeDocument/2006/relationships/hyperlink" Target="https://www.timeanddate.com/calendar/custom.html?year=2017&amp;cols=3&amp;doy=1&amp;df=1" TargetMode="External"/><Relationship Id="rId6" Type="http://schemas.openxmlformats.org/officeDocument/2006/relationships/image" Target="../media/image21.png"/><Relationship Id="rId7" Type="http://schemas.openxmlformats.org/officeDocument/2006/relationships/hyperlink" Target="http://www.physicalgeography.net/fundamentals/6i.html" TargetMode="External"/><Relationship Id="rId8" Type="http://schemas.openxmlformats.org/officeDocument/2006/relationships/image" Target="../media/image2.png"/><Relationship Id="rId1" Type="http://schemas.microsoft.com/office/2007/relationships/media" Target="../media/media16.m4a"/><Relationship Id="rId2" Type="http://schemas.openxmlformats.org/officeDocument/2006/relationships/audio" Target="../media/media16.m4a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1" Type="http://schemas.microsoft.com/office/2007/relationships/media" Target="../media/media17.m4a"/><Relationship Id="rId2" Type="http://schemas.openxmlformats.org/officeDocument/2006/relationships/audio" Target="../media/media17.m4a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17.xml"/><Relationship Id="rId5" Type="http://schemas.openxmlformats.org/officeDocument/2006/relationships/image" Target="../media/image22.png"/><Relationship Id="rId6" Type="http://schemas.openxmlformats.org/officeDocument/2006/relationships/image" Target="../media/image2.png"/><Relationship Id="rId1" Type="http://schemas.microsoft.com/office/2007/relationships/media" Target="../media/media18.m4a"/><Relationship Id="rId2" Type="http://schemas.openxmlformats.org/officeDocument/2006/relationships/audio" Target="../media/media18.m4a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23.png"/><Relationship Id="rId5" Type="http://schemas.openxmlformats.org/officeDocument/2006/relationships/hyperlink" Target="https://www.ncdc.noaa.gov/news/warmest-day-of-the-year" TargetMode="External"/><Relationship Id="rId6" Type="http://schemas.openxmlformats.org/officeDocument/2006/relationships/image" Target="../media/image2.png"/><Relationship Id="rId1" Type="http://schemas.microsoft.com/office/2007/relationships/media" Target="../media/media19.m4a"/><Relationship Id="rId2" Type="http://schemas.openxmlformats.org/officeDocument/2006/relationships/audio" Target="../media/media19.m4a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23.png"/><Relationship Id="rId5" Type="http://schemas.openxmlformats.org/officeDocument/2006/relationships/image" Target="../media/image2.png"/><Relationship Id="rId1" Type="http://schemas.microsoft.com/office/2007/relationships/media" Target="../media/media20.m4a"/><Relationship Id="rId2" Type="http://schemas.openxmlformats.org/officeDocument/2006/relationships/audio" Target="../media/media20.m4a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18.xml"/><Relationship Id="rId5" Type="http://schemas.openxmlformats.org/officeDocument/2006/relationships/image" Target="../media/image24.png"/><Relationship Id="rId6" Type="http://schemas.openxmlformats.org/officeDocument/2006/relationships/image" Target="../media/image2.png"/><Relationship Id="rId1" Type="http://schemas.microsoft.com/office/2007/relationships/media" Target="../media/media21.m4a"/><Relationship Id="rId2" Type="http://schemas.openxmlformats.org/officeDocument/2006/relationships/audio" Target="../media/media21.m4a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25.png"/><Relationship Id="rId5" Type="http://schemas.openxmlformats.org/officeDocument/2006/relationships/hyperlink" Target="https://www.ncdc.noaa.gov/news/when-to-expect-coldest-day-of-year" TargetMode="External"/><Relationship Id="rId6" Type="http://schemas.openxmlformats.org/officeDocument/2006/relationships/image" Target="../media/image2.png"/><Relationship Id="rId1" Type="http://schemas.microsoft.com/office/2007/relationships/media" Target="../media/media22.m4a"/><Relationship Id="rId2" Type="http://schemas.openxmlformats.org/officeDocument/2006/relationships/audio" Target="../media/media22.m4a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media23.m4a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9.xml"/><Relationship Id="rId6" Type="http://schemas.openxmlformats.org/officeDocument/2006/relationships/image" Target="../media/image2.png"/><Relationship Id="rId1" Type="http://schemas.openxmlformats.org/officeDocument/2006/relationships/tags" Target="../tags/tag4.xml"/><Relationship Id="rId2" Type="http://schemas.microsoft.com/office/2007/relationships/media" Target="../media/media23.m4a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0.xml"/><Relationship Id="rId5" Type="http://schemas.openxmlformats.org/officeDocument/2006/relationships/image" Target="../media/image2.png"/><Relationship Id="rId1" Type="http://schemas.microsoft.com/office/2007/relationships/media" Target="../media/media24.m4a"/><Relationship Id="rId2" Type="http://schemas.openxmlformats.org/officeDocument/2006/relationships/audio" Target="../media/media24.m4a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790700"/>
            <a:ext cx="9144000" cy="4000500"/>
          </a:xfrm>
          <a:prstGeom prst="rect">
            <a:avLst/>
          </a:prstGeom>
        </p:spPr>
      </p:pic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500" y="12700"/>
            <a:ext cx="7899400" cy="6781800"/>
          </a:xfrm>
        </p:spPr>
        <p:txBody>
          <a:bodyPr/>
          <a:lstStyle/>
          <a:p>
            <a:pPr>
              <a:lnSpc>
                <a:spcPts val="5400"/>
              </a:lnSpc>
              <a:spcAft>
                <a:spcPts val="600"/>
              </a:spcAft>
            </a:pPr>
            <a:r>
              <a:rPr lang="en-US" b="1" dirty="0">
                <a:solidFill>
                  <a:schemeClr val="tx2"/>
                </a:solidFill>
                <a:effectLst>
                  <a:outerShdw blurRad="50800" dist="38100" dir="2700000" algn="tl" rotWithShape="0">
                    <a:schemeClr val="bg1">
                      <a:lumMod val="65000"/>
                    </a:schemeClr>
                  </a:outerShdw>
                </a:effectLst>
                <a:latin typeface="Calibri"/>
                <a:ea typeface="ＭＳ Ｐゴシック" charset="0"/>
                <a:cs typeface="Calibri"/>
              </a:rPr>
              <a:t>ATMO </a:t>
            </a:r>
            <a:r>
              <a:rPr lang="en-US" b="1" dirty="0" smtClean="0">
                <a:solidFill>
                  <a:schemeClr val="tx2"/>
                </a:solidFill>
                <a:effectLst>
                  <a:outerShdw blurRad="50800" dist="38100" dir="2700000" algn="tl" rotWithShape="0">
                    <a:schemeClr val="bg1">
                      <a:lumMod val="65000"/>
                    </a:schemeClr>
                  </a:outerShdw>
                </a:effectLst>
                <a:latin typeface="Calibri"/>
                <a:ea typeface="ＭＳ Ｐゴシック" charset="0"/>
                <a:cs typeface="Calibri"/>
              </a:rPr>
              <a:t>170A1</a:t>
            </a:r>
            <a:r>
              <a:rPr lang="en-US" b="1" dirty="0">
                <a:solidFill>
                  <a:srgbClr val="FFCC00"/>
                </a:solidFill>
                <a:effectLst>
                  <a:outerShdw blurRad="50800" dist="38100" dir="2700000" algn="tl" rotWithShape="0">
                    <a:schemeClr val="bg1">
                      <a:lumMod val="65000"/>
                    </a:schemeClr>
                  </a:outerShdw>
                </a:effectLst>
                <a:latin typeface="Calibri"/>
                <a:ea typeface="ＭＳ Ｐゴシック" charset="0"/>
                <a:cs typeface="Calibri"/>
              </a:rPr>
              <a:t/>
            </a:r>
            <a:br>
              <a:rPr lang="en-US" b="1" dirty="0">
                <a:solidFill>
                  <a:srgbClr val="FFCC00"/>
                </a:solidFill>
                <a:effectLst>
                  <a:outerShdw blurRad="50800" dist="38100" dir="2700000" algn="tl" rotWithShape="0">
                    <a:schemeClr val="bg1">
                      <a:lumMod val="65000"/>
                    </a:schemeClr>
                  </a:outerShdw>
                </a:effectLst>
                <a:latin typeface="Calibri"/>
                <a:ea typeface="ＭＳ Ｐゴシック" charset="0"/>
                <a:cs typeface="Calibri"/>
              </a:rPr>
            </a:br>
            <a:r>
              <a:rPr lang="en-US" b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chemeClr val="bg1">
                      <a:lumMod val="65000"/>
                    </a:schemeClr>
                  </a:outerShdw>
                </a:effectLst>
                <a:latin typeface="Calibri"/>
                <a:ea typeface="ＭＳ Ｐゴシック" charset="0"/>
                <a:cs typeface="Calibri"/>
              </a:rPr>
              <a:t>Online</a:t>
            </a:r>
            <a:r>
              <a:rPr lang="en-US" b="1" dirty="0">
                <a:solidFill>
                  <a:srgbClr val="FFCC00"/>
                </a:solidFill>
                <a:latin typeface="Calibri"/>
                <a:ea typeface="ＭＳ Ｐゴシック" charset="0"/>
                <a:cs typeface="Calibri"/>
              </a:rPr>
              <a:t/>
            </a:r>
            <a:br>
              <a:rPr lang="en-US" b="1" dirty="0">
                <a:solidFill>
                  <a:srgbClr val="FFCC00"/>
                </a:solidFill>
                <a:latin typeface="Calibri"/>
                <a:ea typeface="ＭＳ Ｐゴシック" charset="0"/>
                <a:cs typeface="Calibri"/>
              </a:rPr>
            </a:br>
            <a:r>
              <a:rPr lang="en-US" b="1" dirty="0" smtClean="0">
                <a:solidFill>
                  <a:srgbClr val="FFCC00"/>
                </a:solidFill>
                <a:latin typeface="Calibri"/>
                <a:ea typeface="ＭＳ Ｐゴシック" charset="0"/>
                <a:cs typeface="Calibri"/>
              </a:rPr>
              <a:t/>
            </a:r>
            <a:br>
              <a:rPr lang="en-US" b="1" dirty="0" smtClean="0">
                <a:solidFill>
                  <a:srgbClr val="FFCC00"/>
                </a:solidFill>
                <a:latin typeface="Calibri"/>
                <a:ea typeface="ＭＳ Ｐゴシック" charset="0"/>
                <a:cs typeface="Calibri"/>
              </a:rPr>
            </a:br>
            <a:r>
              <a:rPr lang="en-US" b="1" dirty="0">
                <a:solidFill>
                  <a:srgbClr val="FFCC00"/>
                </a:solidFill>
                <a:latin typeface="Calibri"/>
                <a:ea typeface="ＭＳ Ｐゴシック" charset="0"/>
                <a:cs typeface="Calibri"/>
              </a:rPr>
              <a:t/>
            </a:r>
            <a:br>
              <a:rPr lang="en-US" b="1" dirty="0">
                <a:solidFill>
                  <a:srgbClr val="FFCC00"/>
                </a:solidFill>
                <a:latin typeface="Calibri"/>
                <a:ea typeface="ＭＳ Ｐゴシック" charset="0"/>
                <a:cs typeface="Calibri"/>
              </a:rPr>
            </a:br>
            <a:r>
              <a:rPr lang="en-US" b="1" dirty="0" smtClean="0">
                <a:solidFill>
                  <a:srgbClr val="FFCC00"/>
                </a:solidFill>
                <a:latin typeface="Calibri"/>
                <a:ea typeface="ＭＳ Ｐゴシック" charset="0"/>
                <a:cs typeface="Calibri"/>
              </a:rPr>
              <a:t/>
            </a:r>
            <a:br>
              <a:rPr lang="en-US" b="1" dirty="0" smtClean="0">
                <a:solidFill>
                  <a:srgbClr val="FFCC00"/>
                </a:solidFill>
                <a:latin typeface="Calibri"/>
                <a:ea typeface="ＭＳ Ｐゴシック" charset="0"/>
                <a:cs typeface="Calibri"/>
              </a:rPr>
            </a:br>
            <a:r>
              <a:rPr lang="en-US" b="1" dirty="0" smtClean="0">
                <a:solidFill>
                  <a:srgbClr val="FFCC00"/>
                </a:solidFill>
                <a:latin typeface="Calibri"/>
                <a:ea typeface="ＭＳ Ｐゴシック" charset="0"/>
                <a:cs typeface="Calibri"/>
              </a:rPr>
              <a:t/>
            </a:r>
            <a:br>
              <a:rPr lang="en-US" b="1" dirty="0" smtClean="0">
                <a:solidFill>
                  <a:srgbClr val="FFCC00"/>
                </a:solidFill>
                <a:latin typeface="Calibri"/>
                <a:ea typeface="ＭＳ Ｐゴシック" charset="0"/>
                <a:cs typeface="Calibri"/>
              </a:rPr>
            </a:br>
            <a:r>
              <a:rPr lang="en-US" b="1" dirty="0" smtClean="0">
                <a:solidFill>
                  <a:srgbClr val="FFCC00"/>
                </a:solidFill>
                <a:latin typeface="Calibri"/>
                <a:ea typeface="ＭＳ Ｐゴシック" charset="0"/>
                <a:cs typeface="Calibri"/>
              </a:rPr>
              <a:t/>
            </a:r>
            <a:br>
              <a:rPr lang="en-US" b="1" dirty="0" smtClean="0">
                <a:solidFill>
                  <a:srgbClr val="FFCC00"/>
                </a:solidFill>
                <a:latin typeface="Calibri"/>
                <a:ea typeface="ＭＳ Ｐゴシック" charset="0"/>
                <a:cs typeface="Calibri"/>
              </a:rPr>
            </a:br>
            <a:r>
              <a:rPr lang="en-US" b="1" dirty="0" smtClean="0">
                <a:solidFill>
                  <a:srgbClr val="FFCC00"/>
                </a:solidFill>
                <a:latin typeface="Calibri"/>
                <a:ea typeface="ＭＳ Ｐゴシック" charset="0"/>
                <a:cs typeface="Calibri"/>
              </a:rPr>
              <a:t/>
            </a:r>
            <a:br>
              <a:rPr lang="en-US" b="1" dirty="0" smtClean="0">
                <a:solidFill>
                  <a:srgbClr val="FFCC00"/>
                </a:solidFill>
                <a:latin typeface="Calibri"/>
                <a:ea typeface="ＭＳ Ｐゴシック" charset="0"/>
                <a:cs typeface="Calibri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Calibri"/>
                <a:ea typeface="ＭＳ Ｐゴシック" charset="0"/>
                <a:cs typeface="Calibri"/>
              </a:rPr>
              <a:t>Temperature Variations</a:t>
            </a:r>
            <a:endParaRPr lang="en-US" b="1" dirty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/>
              <a:ea typeface="ＭＳ Ｐゴシック" charset="0"/>
              <a:cs typeface="Calibri"/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621292"/>
      </p:ext>
    </p:extLst>
  </p:cSld>
  <p:clrMapOvr>
    <a:masterClrMapping/>
  </p:clrMapOvr>
  <p:transition xmlns:p14="http://schemas.microsoft.com/office/powerpoint/2010/main" advTm="17022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Temperature Questions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114800"/>
          </a:xfrm>
        </p:spPr>
        <p:txBody>
          <a:bodyPr/>
          <a:lstStyle/>
          <a:p>
            <a:r>
              <a:rPr lang="en-US" sz="28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What </a:t>
            </a: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is the cause </a:t>
            </a:r>
            <a:r>
              <a:rPr lang="en-US" sz="2800" dirty="0" smtClean="0">
                <a:latin typeface="Times New Roman" charset="0"/>
                <a:ea typeface="ＭＳ Ｐゴシック" charset="0"/>
                <a:cs typeface="ＭＳ Ｐゴシック" charset="0"/>
              </a:rPr>
              <a:t>of </a:t>
            </a: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seasonal changes and       day-to-night changes in the temperature?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Do the </a:t>
            </a:r>
            <a:r>
              <a:rPr lang="en-US" sz="2800" dirty="0" smtClean="0">
                <a:latin typeface="Times New Roman" charset="0"/>
                <a:ea typeface="ＭＳ Ｐゴシック" charset="0"/>
                <a:cs typeface="ＭＳ Ｐゴシック" charset="0"/>
              </a:rPr>
              <a:t>warm</a:t>
            </a: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est/coldest temperatures occur at the same time as the</a:t>
            </a:r>
            <a:r>
              <a:rPr lang="en-US" sz="2800" dirty="0" smtClean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maximum/minimum input of solar radiation? If not, then why not?</a:t>
            </a:r>
            <a:endParaRPr lang="en-US" sz="280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What physical processes modulate local variations </a:t>
            </a:r>
            <a:r>
              <a:rPr lang="en-US" sz="2800" dirty="0" smtClean="0">
                <a:latin typeface="Times New Roman" charset="0"/>
                <a:ea typeface="ＭＳ Ｐゴシック" charset="0"/>
                <a:cs typeface="ＭＳ Ｐゴシック" charset="0"/>
              </a:rPr>
              <a:t>in temperature?</a:t>
            </a:r>
            <a:endParaRPr lang="en-US" sz="28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2745966"/>
      </p:ext>
    </p:extLst>
  </p:cSld>
  <p:clrMapOvr>
    <a:masterClrMapping/>
  </p:clrMapOvr>
  <p:transition xmlns:p14="http://schemas.microsoft.com/office/powerpoint/2010/main" advTm="32619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5779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500" y="596900"/>
            <a:ext cx="7899400" cy="4432300"/>
          </a:xfrm>
        </p:spPr>
        <p:txBody>
          <a:bodyPr/>
          <a:lstStyle/>
          <a:p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ATMO 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170A1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Online</a:t>
            </a:r>
            <a:r>
              <a:rPr lang="en-US" sz="40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40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4000" b="1" dirty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4000" b="1" dirty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Seasons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14600" y="4476750"/>
            <a:ext cx="4495800" cy="1543050"/>
          </a:xfrm>
        </p:spPr>
        <p:txBody>
          <a:bodyPr/>
          <a:lstStyle/>
          <a:p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algn="l"/>
            <a:r>
              <a:rPr lang="en-US" sz="2800" i="1" dirty="0">
                <a:latin typeface="Times New Roman" charset="0"/>
                <a:ea typeface="ＭＳ Ｐゴシック" charset="0"/>
                <a:cs typeface="ＭＳ Ｐゴシック" charset="0"/>
              </a:rPr>
              <a:t>               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4277" name="TextBox 5"/>
          <p:cNvSpPr txBox="1">
            <a:spLocks noChangeArrowheads="1"/>
          </p:cNvSpPr>
          <p:nvPr/>
        </p:nvSpPr>
        <p:spPr bwMode="auto">
          <a:xfrm>
            <a:off x="3886200" y="6519863"/>
            <a:ext cx="5257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FFFFFF"/>
                </a:solidFill>
              </a:rPr>
              <a:t>http://</a:t>
            </a:r>
            <a:r>
              <a:rPr lang="en-US" sz="1600" dirty="0" err="1">
                <a:solidFill>
                  <a:srgbClr val="FFFFFF"/>
                </a:solidFill>
              </a:rPr>
              <a:t>yashikibuta.wordpress.com</a:t>
            </a:r>
            <a:r>
              <a:rPr lang="en-US" sz="1600" dirty="0">
                <a:solidFill>
                  <a:srgbClr val="FFFFFF"/>
                </a:solidFill>
              </a:rPr>
              <a:t>/2011/05/20/four-seasons/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52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40"/>
    </mc:Choice>
    <mc:Fallback xmlns="">
      <p:transition xmlns:p14="http://schemas.microsoft.com/office/powerpoint/2010/main" spd="slow" advTm="424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829733"/>
            <a:ext cx="7772400" cy="5317067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b="1" dirty="0" smtClean="0">
                <a:latin typeface="Calibri"/>
                <a:cs typeface="Calibri"/>
              </a:rPr>
              <a:t>Learning Goals for this Overview</a:t>
            </a:r>
          </a:p>
          <a:p>
            <a:endParaRPr lang="en-US" sz="2800" b="1" dirty="0" smtClean="0">
              <a:latin typeface="Calibri"/>
              <a:cs typeface="Calibri"/>
            </a:endParaRPr>
          </a:p>
          <a:p>
            <a:r>
              <a:rPr lang="en-US" sz="2800" b="1" dirty="0" smtClean="0">
                <a:latin typeface="Calibri"/>
                <a:cs typeface="Calibri"/>
              </a:rPr>
              <a:t>Why do seasons exist?</a:t>
            </a:r>
          </a:p>
          <a:p>
            <a:pPr>
              <a:spcBef>
                <a:spcPts val="600"/>
              </a:spcBef>
            </a:pPr>
            <a:r>
              <a:rPr lang="en-US" sz="2800" b="1" dirty="0" smtClean="0">
                <a:latin typeface="Calibri"/>
                <a:cs typeface="Calibri"/>
              </a:rPr>
              <a:t>What is the impact of the seasons on</a:t>
            </a:r>
            <a:r>
              <a:rPr lang="mr-IN" sz="2800" b="1" dirty="0" smtClean="0">
                <a:latin typeface="Calibri"/>
                <a:cs typeface="Calibri"/>
              </a:rPr>
              <a:t>…</a:t>
            </a:r>
            <a:endParaRPr lang="en-US" sz="2800" b="1" dirty="0" smtClean="0">
              <a:latin typeface="Calibri"/>
              <a:cs typeface="Calibri"/>
            </a:endParaRPr>
          </a:p>
          <a:p>
            <a:pPr marL="857250" lvl="2" indent="0">
              <a:spcBef>
                <a:spcPts val="600"/>
              </a:spcBef>
              <a:buNone/>
            </a:pPr>
            <a:r>
              <a:rPr lang="en-US" sz="2800" b="1" dirty="0" smtClean="0">
                <a:latin typeface="Calibri"/>
                <a:cs typeface="Calibri"/>
              </a:rPr>
              <a:t>Distribution of Incoming Solar Radiation</a:t>
            </a:r>
          </a:p>
          <a:p>
            <a:pPr marL="857250" lvl="2" indent="0">
              <a:spcBef>
                <a:spcPts val="600"/>
              </a:spcBef>
              <a:buNone/>
            </a:pPr>
            <a:r>
              <a:rPr lang="en-US" sz="2800" b="1" dirty="0" smtClean="0">
                <a:latin typeface="Calibri"/>
                <a:cs typeface="Calibri"/>
              </a:rPr>
              <a:t>Temperatures and Outgoing IR Radiation</a:t>
            </a:r>
          </a:p>
          <a:p>
            <a:pPr marL="857250" lvl="2" indent="0">
              <a:spcBef>
                <a:spcPts val="600"/>
              </a:spcBef>
              <a:buNone/>
            </a:pPr>
            <a:r>
              <a:rPr lang="en-US" sz="2800" b="1" dirty="0" smtClean="0">
                <a:latin typeface="Calibri"/>
                <a:cs typeface="Calibri"/>
              </a:rPr>
              <a:t>Atmospheric Energy Balance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63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16"/>
    </mc:Choice>
    <mc:Fallback xmlns="">
      <p:transition xmlns:p14="http://schemas.microsoft.com/office/powerpoint/2010/main" spd="slow" advTm="2371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Reasons for Seasons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28194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Possible Suspects</a:t>
            </a:r>
          </a:p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Eccentricity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of Earth’s Orbit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  <a:p>
            <a:pPr>
              <a:buFontTx/>
              <a:buNone/>
              <a:defRPr/>
            </a:pPr>
            <a:r>
              <a:rPr lang="en-US" dirty="0">
                <a:solidFill>
                  <a:srgbClr val="FFCC00"/>
                </a:solidFill>
                <a:latin typeface="Calibri"/>
                <a:cs typeface="Calibri"/>
              </a:rPr>
              <a:t>	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Earth-Sun distance varies during year</a:t>
            </a: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Tilt of Earth’s Axis - Obliquity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  <a:p>
            <a:pPr>
              <a:buFontTx/>
              <a:buNone/>
              <a:defRPr/>
            </a:pPr>
            <a:r>
              <a:rPr lang="en-US" dirty="0">
                <a:solidFill>
                  <a:srgbClr val="FFCC00"/>
                </a:solidFill>
                <a:latin typeface="Calibri"/>
                <a:cs typeface="Calibri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Angle 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between the </a:t>
            </a:r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equatorial </a:t>
            </a:r>
            <a:r>
              <a:rPr lang="en-US" dirty="0">
                <a:latin typeface="Calibri"/>
                <a:cs typeface="Calibri"/>
              </a:rPr>
              <a:t>p</a:t>
            </a:r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lane and 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the </a:t>
            </a:r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orbital plane</a:t>
            </a: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2380683" y="4495800"/>
            <a:ext cx="4324917" cy="1914525"/>
            <a:chOff x="2380683" y="4495800"/>
            <a:chExt cx="4324917" cy="1914525"/>
          </a:xfrm>
        </p:grpSpPr>
        <p:pic>
          <p:nvPicPr>
            <p:cNvPr id="12" name="Picture 9" descr="0218.jp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0683" y="4495800"/>
              <a:ext cx="4324917" cy="191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" name="Group 19"/>
            <p:cNvGrpSpPr/>
            <p:nvPr/>
          </p:nvGrpSpPr>
          <p:grpSpPr>
            <a:xfrm>
              <a:off x="2557993" y="5012267"/>
              <a:ext cx="3903979" cy="280374"/>
              <a:chOff x="2557993" y="5012267"/>
              <a:chExt cx="3903979" cy="280374"/>
            </a:xfrm>
          </p:grpSpPr>
          <p:cxnSp>
            <p:nvCxnSpPr>
              <p:cNvPr id="10" name="Straight Connector 9"/>
              <p:cNvCxnSpPr/>
              <p:nvPr/>
            </p:nvCxnSpPr>
            <p:spPr bwMode="auto">
              <a:xfrm>
                <a:off x="2621492" y="5291667"/>
                <a:ext cx="384048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0"/>
                </a:camera>
                <a:lightRig rig="threePt" dir="t"/>
              </a:scene3d>
            </p:spPr>
          </p:cxnSp>
          <p:cxnSp>
            <p:nvCxnSpPr>
              <p:cNvPr id="6" name="Straight Connector 5"/>
              <p:cNvCxnSpPr/>
              <p:nvPr/>
            </p:nvCxnSpPr>
            <p:spPr bwMode="auto">
              <a:xfrm>
                <a:off x="2557993" y="5012267"/>
                <a:ext cx="1415604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1410000"/>
                </a:camera>
                <a:lightRig rig="threePt" dir="t"/>
              </a:scene3d>
            </p:spPr>
          </p:cxnSp>
          <p:sp>
            <p:nvSpPr>
              <p:cNvPr id="15" name="Freeform 14"/>
              <p:cNvSpPr/>
              <p:nvPr/>
            </p:nvSpPr>
            <p:spPr>
              <a:xfrm>
                <a:off x="3146425" y="5070476"/>
                <a:ext cx="107950" cy="215900"/>
              </a:xfrm>
              <a:custGeom>
                <a:avLst/>
                <a:gdLst>
                  <a:gd name="connsiteX0" fmla="*/ 127000 w 127000"/>
                  <a:gd name="connsiteY0" fmla="*/ 219075 h 219075"/>
                  <a:gd name="connsiteX1" fmla="*/ 85725 w 127000"/>
                  <a:gd name="connsiteY1" fmla="*/ 82550 h 219075"/>
                  <a:gd name="connsiteX2" fmla="*/ 0 w 127000"/>
                  <a:gd name="connsiteY2" fmla="*/ 0 h 219075"/>
                  <a:gd name="connsiteX0" fmla="*/ 127000 w 127000"/>
                  <a:gd name="connsiteY0" fmla="*/ 219075 h 219075"/>
                  <a:gd name="connsiteX1" fmla="*/ 88900 w 127000"/>
                  <a:gd name="connsiteY1" fmla="*/ 101600 h 219075"/>
                  <a:gd name="connsiteX2" fmla="*/ 0 w 127000"/>
                  <a:gd name="connsiteY2" fmla="*/ 0 h 219075"/>
                  <a:gd name="connsiteX0" fmla="*/ 127000 w 127000"/>
                  <a:gd name="connsiteY0" fmla="*/ 219075 h 219075"/>
                  <a:gd name="connsiteX1" fmla="*/ 92075 w 127000"/>
                  <a:gd name="connsiteY1" fmla="*/ 111125 h 219075"/>
                  <a:gd name="connsiteX2" fmla="*/ 0 w 127000"/>
                  <a:gd name="connsiteY2" fmla="*/ 0 h 219075"/>
                  <a:gd name="connsiteX0" fmla="*/ 107950 w 107950"/>
                  <a:gd name="connsiteY0" fmla="*/ 215900 h 215900"/>
                  <a:gd name="connsiteX1" fmla="*/ 73025 w 107950"/>
                  <a:gd name="connsiteY1" fmla="*/ 107950 h 215900"/>
                  <a:gd name="connsiteX2" fmla="*/ 0 w 107950"/>
                  <a:gd name="connsiteY2" fmla="*/ 0 h 215900"/>
                  <a:gd name="connsiteX0" fmla="*/ 107950 w 107950"/>
                  <a:gd name="connsiteY0" fmla="*/ 215900 h 215900"/>
                  <a:gd name="connsiteX1" fmla="*/ 73025 w 107950"/>
                  <a:gd name="connsiteY1" fmla="*/ 107950 h 215900"/>
                  <a:gd name="connsiteX2" fmla="*/ 0 w 107950"/>
                  <a:gd name="connsiteY2" fmla="*/ 0 h 215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7950" h="215900">
                    <a:moveTo>
                      <a:pt x="107950" y="215900"/>
                    </a:moveTo>
                    <a:cubicBezTo>
                      <a:pt x="97896" y="165893"/>
                      <a:pt x="91017" y="143933"/>
                      <a:pt x="73025" y="107950"/>
                    </a:cubicBezTo>
                    <a:cubicBezTo>
                      <a:pt x="55033" y="71967"/>
                      <a:pt x="32279" y="29369"/>
                      <a:pt x="0" y="0"/>
                    </a:cubicBezTo>
                  </a:path>
                </a:pathLst>
              </a:custGeom>
              <a:ln>
                <a:solidFill>
                  <a:srgbClr val="FFFF00"/>
                </a:solidFill>
                <a:headEnd type="none"/>
                <a:tailEnd type="arrow" w="sm" len="sm"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175000" y="5038725"/>
                <a:ext cx="558800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solidFill>
                      <a:srgbClr val="FFFF00"/>
                    </a:solidFill>
                  </a:rPr>
                  <a:t>23.5°</a:t>
                </a:r>
                <a:endParaRPr lang="en-US" sz="1050" dirty="0">
                  <a:solidFill>
                    <a:srgbClr val="FFFF00"/>
                  </a:solidFill>
                </a:endParaRPr>
              </a:p>
            </p:txBody>
          </p:sp>
        </p:grpSp>
      </p:grpSp>
      <p:pic>
        <p:nvPicPr>
          <p:cNvPr id="22" name="Sound 2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86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759"/>
    </mc:Choice>
    <mc:Fallback xmlns="">
      <p:transition xmlns:p14="http://schemas.microsoft.com/office/powerpoint/2010/main" spd="slow" advTm="6575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9" descr="0218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0563" y="1066800"/>
            <a:ext cx="7767637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609600" y="4495800"/>
            <a:ext cx="8229600" cy="225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Earth is 5 million km closer to 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the Sun </a:t>
            </a: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o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n Jan. 4 than July 4.*</a:t>
            </a:r>
          </a:p>
          <a:p>
            <a:pPr algn="l">
              <a:spcBef>
                <a:spcPct val="50000"/>
              </a:spcBef>
            </a:pP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Solar 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radiation </a:t>
            </a: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is 7% more intense 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on January 3 </a:t>
            </a: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than 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July 4.</a:t>
            </a:r>
            <a:endParaRPr lang="en-US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algn="l">
              <a:spcBef>
                <a:spcPct val="50000"/>
              </a:spcBef>
            </a:pP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Makes a noticeable difference in the apparent size of the Sun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.</a:t>
            </a:r>
          </a:p>
          <a:p>
            <a:pPr marL="137160" indent="-457200" algn="l">
              <a:spcBef>
                <a:spcPts val="126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srgbClr val="000000"/>
                </a:solidFill>
                <a:latin typeface="Calibri"/>
                <a:cs typeface="Calibri"/>
              </a:rPr>
              <a:t>*</a:t>
            </a:r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</a:rPr>
              <a:t>The date of perihelion currently varies from 1-2 to 1-5 and aphelion from 7-3 to 7-6. The dates progress through the season, and complete an annual cycle every 22,000 to 24,000 years.</a:t>
            </a:r>
            <a:endParaRPr lang="en-US" sz="16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3600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Eccentricity of Orbit</a:t>
            </a:r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5105400" y="2339975"/>
            <a:ext cx="2590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b="1">
                <a:solidFill>
                  <a:srgbClr val="FF0000"/>
                </a:solidFill>
                <a:latin typeface="Calibri"/>
                <a:cs typeface="Calibri"/>
              </a:rPr>
              <a:t>Aphelion</a:t>
            </a:r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1143000" y="2308225"/>
            <a:ext cx="2590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b="1">
                <a:solidFill>
                  <a:srgbClr val="FF0000"/>
                </a:solidFill>
                <a:latin typeface="Calibri"/>
                <a:cs typeface="Calibri"/>
              </a:rPr>
              <a:t>Perihelion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5410200" y="4114800"/>
            <a:ext cx="3048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latin typeface="Calibri"/>
                <a:cs typeface="Calibri"/>
              </a:rPr>
              <a:t>Ahrens 6</a:t>
            </a:r>
            <a:r>
              <a:rPr lang="en-US" sz="1400" b="1" baseline="30000">
                <a:solidFill>
                  <a:srgbClr val="000000"/>
                </a:solidFill>
                <a:latin typeface="Calibri"/>
                <a:cs typeface="Calibri"/>
              </a:rPr>
              <a:t>th</a:t>
            </a:r>
            <a:r>
              <a:rPr lang="en-US" sz="1400" b="1">
                <a:solidFill>
                  <a:srgbClr val="000000"/>
                </a:solidFill>
                <a:latin typeface="Calibri"/>
                <a:cs typeface="Calibri"/>
              </a:rPr>
              <a:t> Ed.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33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651"/>
    </mc:Choice>
    <mc:Fallback xmlns="">
      <p:transition xmlns:p14="http://schemas.microsoft.com/office/powerpoint/2010/main" spd="slow" advTm="4265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19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36513"/>
            <a:ext cx="8013700" cy="682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9" name="TextBox 2"/>
          <p:cNvSpPr txBox="1">
            <a:spLocks noChangeArrowheads="1"/>
          </p:cNvSpPr>
          <p:nvPr/>
        </p:nvSpPr>
        <p:spPr bwMode="auto">
          <a:xfrm>
            <a:off x="2895600" y="2827338"/>
            <a:ext cx="3429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Apparent size of 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Sun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January     July      </a:t>
            </a:r>
            <a:endParaRPr lang="en-US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i="1" dirty="0">
                <a:solidFill>
                  <a:srgbClr val="000000"/>
                </a:solidFill>
                <a:latin typeface="Calibri"/>
                <a:cs typeface="Calibri"/>
              </a:rPr>
              <a:t>perihelion   aphelion </a:t>
            </a:r>
          </a:p>
        </p:txBody>
      </p:sp>
      <p:sp>
        <p:nvSpPr>
          <p:cNvPr id="60420" name="TextBox 4"/>
          <p:cNvSpPr txBox="1">
            <a:spLocks noChangeArrowheads="1"/>
          </p:cNvSpPr>
          <p:nvPr/>
        </p:nvSpPr>
        <p:spPr bwMode="auto">
          <a:xfrm>
            <a:off x="76200" y="5997575"/>
            <a:ext cx="2819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FFFFFF"/>
                </a:solidFill>
                <a:latin typeface="Calibri"/>
                <a:cs typeface="Calibri"/>
              </a:rPr>
              <a:t>Apparent size of sun at perihelion and aphelion</a:t>
            </a:r>
          </a:p>
        </p:txBody>
      </p:sp>
      <p:sp>
        <p:nvSpPr>
          <p:cNvPr id="60421" name="TextBox 5"/>
          <p:cNvSpPr txBox="1">
            <a:spLocks noChangeArrowheads="1"/>
          </p:cNvSpPr>
          <p:nvPr/>
        </p:nvSpPr>
        <p:spPr bwMode="auto">
          <a:xfrm>
            <a:off x="7620000" y="6172200"/>
            <a:ext cx="129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FFFFFF"/>
                </a:solidFill>
                <a:latin typeface="Calibri"/>
                <a:cs typeface="Calibri"/>
              </a:rPr>
              <a:t>wikipedia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12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472"/>
    </mc:Choice>
    <mc:Fallback xmlns="">
      <p:transition xmlns:p14="http://schemas.microsoft.com/office/powerpoint/2010/main" spd="slow" advTm="2247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1295400" y="2607329"/>
            <a:ext cx="6400800" cy="3370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ts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 Why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is July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(aphelion) warmer   than January (perihelion) </a:t>
            </a:r>
          </a:p>
          <a:p>
            <a:pPr algn="ctr" defTabSz="914400" eaLnBrk="0" fontAlgn="base" hangingPunct="0">
              <a:spcBef>
                <a:spcPts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in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Northern Hemisphere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?</a:t>
            </a:r>
          </a:p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Why doesn’t summer and winter occur at the same time in both hemispheres?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/>
              <a:cs typeface="Calibri"/>
            </a:endParaRPr>
          </a:p>
        </p:txBody>
      </p:sp>
      <p:sp>
        <p:nvSpPr>
          <p:cNvPr id="61443" name="TextBox 11"/>
          <p:cNvSpPr txBox="1">
            <a:spLocks noChangeArrowheads="1"/>
          </p:cNvSpPr>
          <p:nvPr/>
        </p:nvSpPr>
        <p:spPr bwMode="auto">
          <a:xfrm>
            <a:off x="381000" y="776942"/>
            <a:ext cx="84582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/>
                <a:cs typeface="Calibri"/>
              </a:rPr>
              <a:t>If Earth is 3% closer to the Sun in January than </a:t>
            </a:r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July 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and</a:t>
            </a:r>
            <a:endParaRPr lang="en-US" sz="2800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/>
                <a:cs typeface="Calibri"/>
              </a:rPr>
              <a:t>If solar radiation is 7% stronger in January than </a:t>
            </a:r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July</a:t>
            </a:r>
            <a:endParaRPr lang="en-US" sz="28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1600200" y="5950803"/>
            <a:ext cx="5791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hlinkClick r:id="rId6"/>
              </a:rPr>
              <a:t>Earth</a:t>
            </a:r>
            <a:r>
              <a:rPr lang="en-US" dirty="0">
                <a:solidFill>
                  <a:srgbClr val="000000"/>
                </a:solidFill>
                <a:hlinkClick r:id="rId6"/>
              </a:rPr>
              <a:t>-Sun Relationship (animation</a:t>
            </a:r>
            <a:r>
              <a:rPr lang="en-US" dirty="0" smtClean="0">
                <a:solidFill>
                  <a:srgbClr val="000000"/>
                </a:solidFill>
                <a:hlinkClick r:id="rId6"/>
              </a:rPr>
              <a:t>)</a:t>
            </a:r>
            <a:endParaRPr lang="en-US" dirty="0" smtClean="0">
              <a:solidFill>
                <a:srgbClr val="000000"/>
              </a:solidFill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hlinkClick r:id="rId7"/>
              </a:rPr>
              <a:t>Seaasons Simulator App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55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578"/>
    </mc:Choice>
    <mc:Fallback xmlns="">
      <p:transition xmlns:p14="http://schemas.microsoft.com/office/powerpoint/2010/main" spd="slow" advTm="5257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latin typeface="Calibri"/>
                <a:cs typeface="Calibri"/>
              </a:rPr>
              <a:t>Conclusion</a:t>
            </a:r>
            <a:endParaRPr lang="en-US" sz="4000" b="1" dirty="0">
              <a:latin typeface="Calibri"/>
              <a:cs typeface="Calibri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200" b="1" dirty="0" smtClean="0">
                <a:latin typeface="Calibri"/>
                <a:cs typeface="Calibri"/>
              </a:rPr>
              <a:t>     Eccentricity of the Earth’s orbit is not      the primary reason for seasons. </a:t>
            </a:r>
          </a:p>
          <a:p>
            <a:pPr marL="0" indent="0" algn="ctr">
              <a:buNone/>
            </a:pPr>
            <a:endParaRPr lang="en-US" sz="3200" b="1" dirty="0" smtClean="0">
              <a:latin typeface="Calibri"/>
              <a:cs typeface="Calibri"/>
            </a:endParaRPr>
          </a:p>
          <a:p>
            <a:pPr marL="0" indent="0" algn="ctr">
              <a:buNone/>
            </a:pPr>
            <a:r>
              <a:rPr lang="en-US" sz="3200" b="1" dirty="0" smtClean="0">
                <a:latin typeface="Calibri"/>
                <a:cs typeface="Calibri"/>
              </a:rPr>
              <a:t>Tilt of the Earth’s axis is.</a:t>
            </a:r>
            <a:endParaRPr lang="en-US" sz="3200" b="1" dirty="0">
              <a:latin typeface="Calibri"/>
              <a:cs typeface="Calibri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72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24"/>
    </mc:Choice>
    <mc:Fallback xmlns="">
      <p:transition xmlns:p14="http://schemas.microsoft.com/office/powerpoint/2010/main" spd="slow" advTm="1212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b="1" dirty="0" smtClean="0">
                <a:latin typeface="Calibri"/>
                <a:cs typeface="Calibri"/>
              </a:rPr>
              <a:t>Obliquity affects two important factors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3200" b="1" dirty="0" smtClean="0">
                <a:latin typeface="Calibri"/>
                <a:cs typeface="Calibri"/>
              </a:rPr>
              <a:t>Intensity of solar radiation at the surface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3200" b="1" dirty="0" smtClean="0">
                <a:latin typeface="Calibri"/>
                <a:cs typeface="Calibri"/>
              </a:rPr>
              <a:t>Length of day</a:t>
            </a:r>
            <a:endParaRPr lang="en-US" sz="3200" b="1" dirty="0"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1762" y="5943600"/>
            <a:ext cx="85896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alibri"/>
                <a:cs typeface="Calibri"/>
                <a:hlinkClick r:id="rId4"/>
              </a:rPr>
              <a:t>Seasons and Ecliptic Simulator: http://astro.unl.edu/naap/motion1/animations/seasons_ecliptic.html</a:t>
            </a:r>
            <a:endParaRPr lang="en-US" sz="1600" dirty="0">
              <a:latin typeface="Calibri"/>
              <a:cs typeface="Calibri"/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8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35"/>
    </mc:Choice>
    <mc:Fallback xmlns="">
      <p:transition xmlns:p14="http://schemas.microsoft.com/office/powerpoint/2010/main" spd="slow" advTm="1803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FF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Tilt of </a:t>
            </a:r>
            <a:r>
              <a:rPr lang="en-US" sz="3600" b="1" dirty="0">
                <a:solidFill>
                  <a:srgbClr val="FFFF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Orbit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17525" y="1339698"/>
            <a:ext cx="7767637" cy="2856373"/>
            <a:chOff x="717525" y="1339698"/>
            <a:chExt cx="7767637" cy="2856373"/>
          </a:xfrm>
        </p:grpSpPr>
        <p:pic>
          <p:nvPicPr>
            <p:cNvPr id="15" name="Picture 9" descr="0218.jpg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426229">
              <a:off x="717525" y="2403847"/>
              <a:ext cx="7767637" cy="1792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426229">
              <a:off x="1332364" y="1339698"/>
              <a:ext cx="977900" cy="2921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426229">
              <a:off x="7316446" y="3892047"/>
              <a:ext cx="977900" cy="292100"/>
            </a:xfrm>
            <a:prstGeom prst="rect">
              <a:avLst/>
            </a:prstGeom>
          </p:spPr>
        </p:pic>
      </p:grp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1600200" y="5801380"/>
            <a:ext cx="5791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hlinkClick r:id="rId7"/>
              </a:rPr>
              <a:t>Earth</a:t>
            </a:r>
            <a:r>
              <a:rPr lang="en-US" dirty="0">
                <a:solidFill>
                  <a:srgbClr val="000000"/>
                </a:solidFill>
                <a:hlinkClick r:id="rId7"/>
              </a:rPr>
              <a:t>-Sun Relationship (animation</a:t>
            </a:r>
            <a:r>
              <a:rPr lang="en-US" dirty="0" smtClean="0">
                <a:solidFill>
                  <a:srgbClr val="000000"/>
                </a:solidFill>
                <a:hlinkClick r:id="rId7"/>
              </a:rPr>
              <a:t>)</a:t>
            </a:r>
            <a:endParaRPr lang="en-US" dirty="0" smtClean="0">
              <a:solidFill>
                <a:srgbClr val="000000"/>
              </a:solidFill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hlinkClick r:id="rId8"/>
              </a:rPr>
              <a:t>Seasons Simulator App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4309533" y="2757311"/>
            <a:ext cx="0" cy="762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228600" y="1181318"/>
            <a:ext cx="17399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 smtClean="0"/>
              <a:t>Northern </a:t>
            </a:r>
            <a:r>
              <a:rPr lang="en-US" sz="1400" dirty="0"/>
              <a:t>Hemisphere W</a:t>
            </a:r>
            <a:r>
              <a:rPr lang="en-US" sz="1400" dirty="0" smtClean="0"/>
              <a:t>inter</a:t>
            </a:r>
          </a:p>
          <a:p>
            <a:pPr algn="l"/>
            <a:endParaRPr lang="en-US" sz="1400" dirty="0" smtClean="0"/>
          </a:p>
          <a:p>
            <a:pPr algn="l"/>
            <a:endParaRPr lang="en-US" sz="1400" dirty="0"/>
          </a:p>
          <a:p>
            <a:pPr algn="l"/>
            <a:endParaRPr lang="en-US" sz="1400" dirty="0" smtClean="0"/>
          </a:p>
          <a:p>
            <a:pPr algn="l"/>
            <a:endParaRPr lang="en-US" sz="1400" dirty="0"/>
          </a:p>
          <a:p>
            <a:pPr algn="r"/>
            <a:r>
              <a:rPr lang="en-US" sz="1400" dirty="0" smtClean="0"/>
              <a:t>Southern </a:t>
            </a:r>
            <a:r>
              <a:rPr lang="en-US" sz="1400" dirty="0"/>
              <a:t>Hemisphere S</a:t>
            </a:r>
            <a:r>
              <a:rPr lang="en-US" sz="1400" dirty="0" smtClean="0"/>
              <a:t>ummer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6959600" y="3581400"/>
            <a:ext cx="1727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Northern Hemisphere Summer</a:t>
            </a:r>
          </a:p>
          <a:p>
            <a:pPr algn="r"/>
            <a:endParaRPr lang="en-US" sz="1400" dirty="0" smtClean="0"/>
          </a:p>
          <a:p>
            <a:pPr algn="r"/>
            <a:endParaRPr lang="en-US" sz="1400" dirty="0"/>
          </a:p>
          <a:p>
            <a:pPr algn="r"/>
            <a:endParaRPr lang="en-US" sz="1400" dirty="0" smtClean="0"/>
          </a:p>
          <a:p>
            <a:pPr algn="r"/>
            <a:endParaRPr lang="en-US" sz="1400" dirty="0"/>
          </a:p>
          <a:p>
            <a:pPr algn="r"/>
            <a:endParaRPr lang="en-US" sz="1400" dirty="0" smtClean="0"/>
          </a:p>
          <a:p>
            <a:pPr algn="l"/>
            <a:r>
              <a:rPr lang="en-US" sz="1400" dirty="0" smtClean="0"/>
              <a:t>Southern Hemisphere Winter</a:t>
            </a:r>
            <a:endParaRPr lang="en-US" sz="1400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1428044" y="3290711"/>
            <a:ext cx="64008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  <a:effectLst/>
          <a:scene3d>
            <a:camera prst="orthographicFront">
              <a:rot lat="0" lon="0" rev="20190000"/>
            </a:camera>
            <a:lightRig rig="threePt" dir="t"/>
          </a:scene3d>
        </p:spPr>
      </p:cxn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29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770"/>
    </mc:Choice>
    <mc:Fallback xmlns="">
      <p:transition xmlns:p14="http://schemas.microsoft.com/office/powerpoint/2010/main" spd="slow" advTm="6277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2133600"/>
            <a:ext cx="2908300" cy="34417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1828800"/>
            <a:ext cx="3984119" cy="4191000"/>
          </a:xfrm>
          <a:prstGeom prst="rect">
            <a:avLst/>
          </a:prstGeom>
        </p:spPr>
      </p:pic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4495800" cy="1143000"/>
          </a:xfrm>
        </p:spPr>
        <p:txBody>
          <a:bodyPr/>
          <a:lstStyle/>
          <a:p>
            <a:pPr algn="l"/>
            <a:r>
              <a:rPr lang="en-US" sz="40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Solar Zenith Angle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724400" y="2057400"/>
            <a:ext cx="3962400" cy="4038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Depends on </a:t>
            </a:r>
            <a:r>
              <a:rPr lang="en-US" b="1" dirty="0" smtClean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latitude, season, and time </a:t>
            </a:r>
            <a:r>
              <a:rPr lang="en-US" b="1" dirty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of </a:t>
            </a:r>
            <a:r>
              <a:rPr lang="en-US" b="1" dirty="0" smtClean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day</a:t>
            </a:r>
            <a:endParaRPr lang="en-US" b="1" dirty="0">
              <a:latin typeface="Calibri"/>
              <a:ea typeface="ＭＳ Ｐゴシック" charset="0"/>
              <a:cs typeface="Calibri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Has two effects on an incoming solar beam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Primary Factor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Surface area </a:t>
            </a:r>
            <a:r>
              <a:rPr lang="en-US" b="1" dirty="0" smtClean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covered </a:t>
            </a:r>
            <a:r>
              <a:rPr lang="en-US" b="1" dirty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Spreading of beam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Secondary </a:t>
            </a:r>
            <a:r>
              <a:rPr lang="en-US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Factor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Path </a:t>
            </a:r>
            <a:r>
              <a:rPr lang="en-US" b="1" dirty="0" smtClean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length through air  </a:t>
            </a:r>
            <a:r>
              <a:rPr lang="en-US" b="1" dirty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Attenuation of beam</a:t>
            </a:r>
            <a:endParaRPr lang="en-US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2590800" y="5715000"/>
            <a:ext cx="1752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dirty="0" err="1" smtClean="0">
                <a:solidFill>
                  <a:srgbClr val="FFFF00"/>
                </a:solidFill>
              </a:rPr>
              <a:t>Lutgens</a:t>
            </a:r>
            <a:r>
              <a:rPr lang="en-US" sz="1400" b="1" dirty="0" smtClean="0">
                <a:solidFill>
                  <a:srgbClr val="FFFF00"/>
                </a:solidFill>
              </a:rPr>
              <a:t> </a:t>
            </a:r>
            <a:r>
              <a:rPr lang="en-US" sz="1400" b="1" dirty="0" err="1" smtClean="0">
                <a:solidFill>
                  <a:srgbClr val="FFFF00"/>
                </a:solidFill>
              </a:rPr>
              <a:t>Tarbuck</a:t>
            </a:r>
            <a:endParaRPr lang="en-US" sz="1400" b="1" dirty="0">
              <a:solidFill>
                <a:srgbClr val="FFFF00"/>
              </a:solidFill>
            </a:endParaRP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 rot="3439273">
            <a:off x="2096294" y="2866626"/>
            <a:ext cx="973137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eaLnBrk="0" fontAlgn="base" hangingPunct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Large Area</a:t>
            </a:r>
            <a:endParaRPr lang="en-US" sz="1800" b="1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 rot="6352">
            <a:off x="1752066" y="3695700"/>
            <a:ext cx="97790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eaLnBrk="0" fontAlgn="base" hangingPunct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Small Area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824966" y="3644900"/>
            <a:ext cx="9144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Short Path</a:t>
            </a: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1054100" y="2432444"/>
            <a:ext cx="7620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Long Path</a:t>
            </a:r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>
            <a:off x="1066800" y="2758313"/>
            <a:ext cx="10668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51" name="Line 11"/>
          <p:cNvSpPr>
            <a:spLocks noChangeShapeType="1"/>
          </p:cNvSpPr>
          <p:nvPr/>
        </p:nvSpPr>
        <p:spPr bwMode="auto">
          <a:xfrm rot="158950" flipV="1">
            <a:off x="990066" y="3968711"/>
            <a:ext cx="685800" cy="25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8140" name="Text Box 12"/>
          <p:cNvSpPr txBox="1">
            <a:spLocks noChangeArrowheads="1"/>
          </p:cNvSpPr>
          <p:nvPr/>
        </p:nvSpPr>
        <p:spPr bwMode="auto">
          <a:xfrm>
            <a:off x="406400" y="4178300"/>
            <a:ext cx="91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Equal Energy</a:t>
            </a:r>
          </a:p>
        </p:txBody>
      </p:sp>
      <p:sp>
        <p:nvSpPr>
          <p:cNvPr id="63501" name="Line 13"/>
          <p:cNvSpPr>
            <a:spLocks noChangeShapeType="1"/>
          </p:cNvSpPr>
          <p:nvPr/>
        </p:nvSpPr>
        <p:spPr bwMode="auto">
          <a:xfrm>
            <a:off x="381000" y="4038600"/>
            <a:ext cx="0" cy="9144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778"/>
          <a:stretch/>
        </p:blipFill>
        <p:spPr>
          <a:xfrm>
            <a:off x="5638800" y="280351"/>
            <a:ext cx="1828800" cy="1548449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8435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844"/>
    </mc:Choice>
    <mc:Fallback xmlns="">
      <p:transition xmlns:p14="http://schemas.microsoft.com/office/powerpoint/2010/main" spd="slow" advTm="7484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243" grpId="0" uiExpand="1" build="p"/>
      <p:bldP spid="10246" grpId="0" uiExpand="1"/>
      <p:bldP spid="10247" grpId="0" uiExpand="1"/>
      <p:bldP spid="10248" grpId="0"/>
      <p:bldP spid="10249" grpId="0"/>
      <p:bldP spid="10250" grpId="0" animBg="1"/>
      <p:bldP spid="1025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A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6304" y="838200"/>
            <a:ext cx="8878824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152400"/>
            <a:ext cx="7848600" cy="1143000"/>
          </a:xfrm>
        </p:spPr>
        <p:txBody>
          <a:bodyPr/>
          <a:lstStyle/>
          <a:p>
            <a:r>
              <a:rPr lang="en-US" sz="40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Beam Spreading with Latitude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7001" y="6318955"/>
            <a:ext cx="26692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Calibri"/>
                <a:cs typeface="Calibri"/>
                <a:hlinkClick r:id="rId4"/>
              </a:rPr>
              <a:t>hendrix2.oregon.edu/~imamura</a:t>
            </a:r>
            <a:endParaRPr lang="en-US" sz="1400" b="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7291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848600" cy="11430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How Beam </a:t>
            </a:r>
            <a:r>
              <a:rPr lang="en-US" sz="3600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Spreading </a:t>
            </a:r>
            <a:r>
              <a:rPr lang="en-US" sz="36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and</a:t>
            </a:r>
            <a:r>
              <a:rPr lang="en-US" sz="3600" b="1" dirty="0"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3600" b="1" dirty="0" smtClean="0">
                <a:latin typeface="Calibri"/>
                <a:ea typeface="ＭＳ Ｐゴシック" charset="0"/>
                <a:cs typeface="Calibri"/>
              </a:rPr>
              <a:t>Path Length Vary with </a:t>
            </a:r>
            <a:r>
              <a:rPr lang="en-US" sz="3600" b="1" dirty="0">
                <a:latin typeface="Calibri"/>
                <a:ea typeface="ＭＳ Ｐゴシック" charset="0"/>
                <a:cs typeface="Calibri"/>
              </a:rPr>
              <a:t>Latitude</a:t>
            </a:r>
            <a:endParaRPr lang="en-US" sz="3600" b="1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3137" y="6318955"/>
            <a:ext cx="20569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Calibri"/>
                <a:cs typeface="Calibri"/>
                <a:hlinkClick r:id="rId6"/>
              </a:rPr>
              <a:t>Credit: upload.wikimedia.org</a:t>
            </a:r>
            <a:endParaRPr lang="en-US" sz="1200" b="1" dirty="0"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2209800"/>
            <a:ext cx="472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dirty="0" smtClean="0">
                <a:solidFill>
                  <a:srgbClr val="000000"/>
                </a:solidFill>
                <a:latin typeface="Calibri"/>
                <a:cs typeface="Calibri"/>
              </a:rPr>
              <a:t>Insolation spread over a larger area</a:t>
            </a:r>
            <a:endParaRPr lang="en-US" sz="20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4953000"/>
            <a:ext cx="441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000000"/>
                </a:solidFill>
                <a:latin typeface="Calibri"/>
                <a:cs typeface="Calibri"/>
              </a:rPr>
              <a:t>Insolation spread a smaller area</a:t>
            </a:r>
            <a:endParaRPr lang="en-US" sz="20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203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642"/>
    </mc:Choice>
    <mc:Fallback xmlns="">
      <p:transition xmlns:p14="http://schemas.microsoft.com/office/powerpoint/2010/main" spd="slow" advTm="10964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" y="274320"/>
            <a:ext cx="8430768" cy="6172200"/>
          </a:xfrm>
          <a:prstGeom prst="rect">
            <a:avLst/>
          </a:prstGeom>
        </p:spPr>
      </p:pic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3200400" y="-304800"/>
            <a:ext cx="5867400" cy="1143000"/>
          </a:xfrm>
        </p:spPr>
        <p:txBody>
          <a:bodyPr/>
          <a:lstStyle/>
          <a:p>
            <a:r>
              <a:rPr lang="en-US" sz="3200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Beam Spreading with Latitude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78922" y="6318955"/>
            <a:ext cx="1005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Calibri"/>
                <a:cs typeface="Calibri"/>
                <a:hlinkClick r:id="rId4"/>
              </a:rPr>
              <a:t>Figure Credit</a:t>
            </a:r>
            <a:endParaRPr lang="en-US" sz="1200" b="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73709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flip="none" rotWithShape="1">
          <a:gsLst>
            <a:gs pos="10000">
              <a:schemeClr val="bg2"/>
            </a:gs>
            <a:gs pos="100000">
              <a:srgbClr val="9F93CD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892759"/>
            <a:ext cx="7324344" cy="512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609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6018" name="Picture 8" descr="02T3.jp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925" y="0"/>
              <a:ext cx="8626475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6019" name="TextBox 7"/>
            <p:cNvSpPr txBox="1">
              <a:spLocks noChangeArrowheads="1"/>
            </p:cNvSpPr>
            <p:nvPr/>
          </p:nvSpPr>
          <p:spPr bwMode="auto">
            <a:xfrm>
              <a:off x="0" y="6367463"/>
              <a:ext cx="9144000" cy="414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0000"/>
                  </a:solidFill>
                  <a:hlinkClick r:id="rId6"/>
                </a:rPr>
                <a:t>Navy Sunrise-Sunset and Twilight </a:t>
              </a:r>
              <a:r>
                <a:rPr lang="en-US" sz="2000" dirty="0" smtClean="0">
                  <a:solidFill>
                    <a:srgbClr val="000000"/>
                  </a:solidFill>
                  <a:hlinkClick r:id="rId6"/>
                </a:rPr>
                <a:t>Calendar</a:t>
              </a:r>
              <a:r>
                <a:rPr lang="en-US" sz="2000" dirty="0" smtClean="0">
                  <a:solidFill>
                    <a:srgbClr val="000000"/>
                  </a:solidFill>
                </a:rPr>
                <a:t>             </a:t>
              </a:r>
              <a:r>
                <a:rPr lang="en-US" sz="2000" dirty="0">
                  <a:solidFill>
                    <a:srgbClr val="000000"/>
                  </a:solidFill>
                  <a:hlinkClick r:id="rId7"/>
                </a:rPr>
                <a:t>UCSB Length of Day </a:t>
              </a:r>
              <a:r>
                <a:rPr lang="en-US" sz="2000" dirty="0" smtClean="0">
                  <a:solidFill>
                    <a:srgbClr val="000000"/>
                  </a:solidFill>
                  <a:hlinkClick r:id="rId7"/>
                </a:rPr>
                <a:t>Applet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cxnSp>
          <p:nvCxnSpPr>
            <p:cNvPr id="3" name="Straight Connector 2"/>
            <p:cNvCxnSpPr/>
            <p:nvPr/>
          </p:nvCxnSpPr>
          <p:spPr bwMode="auto">
            <a:xfrm>
              <a:off x="533400" y="3928534"/>
              <a:ext cx="8229600" cy="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" name="TextBox 7"/>
          <p:cNvSpPr txBox="1"/>
          <p:nvPr/>
        </p:nvSpPr>
        <p:spPr>
          <a:xfrm>
            <a:off x="6781800" y="1292423"/>
            <a:ext cx="20185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/>
                </a:solidFill>
              </a:rPr>
              <a:t>Credit: Ahrens &amp; Hanson</a:t>
            </a:r>
            <a:endParaRPr lang="en-US" sz="1400" dirty="0">
              <a:solidFill>
                <a:schemeClr val="bg2"/>
              </a:solidFill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540998"/>
      </p:ext>
    </p:extLst>
  </p:cSld>
  <p:clrMapOvr>
    <a:masterClrMapping/>
  </p:clrMapOvr>
  <p:transition xmlns:p14="http://schemas.microsoft.com/office/powerpoint/2010/main" advTm="9409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914400"/>
            <a:ext cx="8112988" cy="53213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202942" y="304800"/>
            <a:ext cx="2774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Hours of Daylight</a:t>
            </a:r>
            <a:endParaRPr lang="en-US" sz="28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0" y="6367463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  <a:hlinkClick r:id="rId5"/>
              </a:rPr>
              <a:t>Navy Sunrise-Sunset and Twilight </a:t>
            </a:r>
            <a:r>
              <a:rPr lang="en-US" sz="1800" dirty="0" smtClean="0">
                <a:solidFill>
                  <a:srgbClr val="000000"/>
                </a:solidFill>
                <a:latin typeface="Calibri"/>
                <a:cs typeface="Calibri"/>
                <a:hlinkClick r:id="rId5"/>
              </a:rPr>
              <a:t>Calendar</a:t>
            </a:r>
            <a:r>
              <a:rPr lang="en-US" sz="1800" dirty="0" smtClean="0">
                <a:solidFill>
                  <a:srgbClr val="000000"/>
                </a:solidFill>
                <a:latin typeface="Calibri"/>
                <a:cs typeface="Calibri"/>
              </a:rPr>
              <a:t>             </a:t>
            </a:r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  <a:hlinkClick r:id="rId6"/>
              </a:rPr>
              <a:t>UCSB Length of Day </a:t>
            </a:r>
            <a:r>
              <a:rPr lang="en-US" sz="1800" dirty="0" smtClean="0">
                <a:solidFill>
                  <a:srgbClr val="000000"/>
                </a:solidFill>
                <a:latin typeface="Calibri"/>
                <a:cs typeface="Calibri"/>
                <a:hlinkClick r:id="rId6"/>
              </a:rPr>
              <a:t>Applet</a:t>
            </a:r>
            <a:endParaRPr lang="en-US" sz="18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79001" y="5483423"/>
            <a:ext cx="1197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hlinkClick r:id="rId7"/>
              </a:rPr>
              <a:t>Figure Source</a:t>
            </a:r>
            <a:endParaRPr lang="en-US" sz="14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1554480" y="677332"/>
            <a:ext cx="7001935" cy="5130801"/>
            <a:chOff x="1554480" y="677332"/>
            <a:chExt cx="7001935" cy="5130801"/>
          </a:xfrm>
        </p:grpSpPr>
        <p:grpSp>
          <p:nvGrpSpPr>
            <p:cNvPr id="16" name="Group 15"/>
            <p:cNvGrpSpPr/>
            <p:nvPr/>
          </p:nvGrpSpPr>
          <p:grpSpPr>
            <a:xfrm>
              <a:off x="1554480" y="1066800"/>
              <a:ext cx="7001935" cy="4741333"/>
              <a:chOff x="1554480" y="1066800"/>
              <a:chExt cx="7001935" cy="4741333"/>
            </a:xfrm>
          </p:grpSpPr>
          <p:cxnSp>
            <p:nvCxnSpPr>
              <p:cNvPr id="9" name="Straight Connector 8"/>
              <p:cNvCxnSpPr/>
              <p:nvPr/>
            </p:nvCxnSpPr>
            <p:spPr bwMode="auto">
              <a:xfrm>
                <a:off x="1554480" y="5808133"/>
                <a:ext cx="1600200" cy="0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" name="Straight Connector 17"/>
              <p:cNvCxnSpPr/>
              <p:nvPr/>
            </p:nvCxnSpPr>
            <p:spPr bwMode="auto">
              <a:xfrm>
                <a:off x="6544735" y="5808133"/>
                <a:ext cx="2011680" cy="0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" name="Straight Connector 18"/>
              <p:cNvCxnSpPr/>
              <p:nvPr/>
            </p:nvCxnSpPr>
            <p:spPr bwMode="auto">
              <a:xfrm>
                <a:off x="3107267" y="1083736"/>
                <a:ext cx="3474720" cy="0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" name="Straight Connector 14"/>
              <p:cNvCxnSpPr/>
              <p:nvPr/>
            </p:nvCxnSpPr>
            <p:spPr bwMode="auto">
              <a:xfrm flipH="1" flipV="1">
                <a:off x="3132665" y="1066800"/>
                <a:ext cx="0" cy="4724400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/>
              <p:cNvCxnSpPr/>
              <p:nvPr/>
            </p:nvCxnSpPr>
            <p:spPr bwMode="auto">
              <a:xfrm flipH="1" flipV="1">
                <a:off x="6578601" y="1066800"/>
                <a:ext cx="0" cy="4724400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7" name="TextBox 16"/>
            <p:cNvSpPr txBox="1"/>
            <p:nvPr/>
          </p:nvSpPr>
          <p:spPr>
            <a:xfrm>
              <a:off x="5870631" y="677332"/>
              <a:ext cx="64588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solidFill>
                    <a:srgbClr val="0000FF"/>
                  </a:solidFill>
                  <a:latin typeface="Calibri"/>
                  <a:cs typeface="Calibri"/>
                </a:rPr>
                <a:t>90°N</a:t>
              </a:r>
              <a:endParaRPr lang="en-US" sz="18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43990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34"/>
    </mc:Choice>
    <mc:Fallback>
      <p:transition xmlns:p14="http://schemas.microsoft.com/office/powerpoint/2010/main" spd="slow" advTm="463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wnwellingSWatTOAdiurnalUCS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2100"/>
            <a:ext cx="9144000" cy="62513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91400" y="6516356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hlinkClick r:id="rId3"/>
              </a:rPr>
              <a:t>Link to figure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829576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800" y="1371600"/>
            <a:ext cx="8775700" cy="4953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08036" y="5331023"/>
            <a:ext cx="1197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hlinkClick r:id="rId6"/>
              </a:rPr>
              <a:t>Figure Source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288462" y="647700"/>
            <a:ext cx="855073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2"/>
                </a:solidFill>
                <a:latin typeface="Calibri"/>
                <a:cs typeface="Calibri"/>
              </a:rPr>
              <a:t>Annual </a:t>
            </a:r>
            <a:r>
              <a:rPr lang="en-US" sz="3200" dirty="0" smtClean="0">
                <a:solidFill>
                  <a:schemeClr val="bg2"/>
                </a:solidFill>
                <a:latin typeface="Calibri"/>
                <a:cs typeface="Calibri"/>
              </a:rPr>
              <a:t>Mean Insolation </a:t>
            </a:r>
            <a:r>
              <a:rPr lang="en-US" sz="3200" dirty="0">
                <a:solidFill>
                  <a:schemeClr val="bg2"/>
                </a:solidFill>
                <a:latin typeface="Calibri"/>
                <a:cs typeface="Calibri"/>
              </a:rPr>
              <a:t>at the T</a:t>
            </a:r>
            <a:r>
              <a:rPr lang="en-US" sz="3200" dirty="0" smtClean="0">
                <a:solidFill>
                  <a:schemeClr val="bg2"/>
                </a:solidFill>
                <a:latin typeface="Calibri"/>
                <a:cs typeface="Calibri"/>
              </a:rPr>
              <a:t>op of Atmosphere</a:t>
            </a:r>
            <a:endParaRPr lang="en-US" sz="3200" dirty="0">
              <a:solidFill>
                <a:schemeClr val="bg2"/>
              </a:solidFill>
              <a:latin typeface="Calibri"/>
              <a:cs typeface="Calibri"/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27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638"/>
    </mc:Choice>
    <mc:Fallback xmlns="">
      <p:transition xmlns:p14="http://schemas.microsoft.com/office/powerpoint/2010/main" spd="slow" advTm="3663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296283" y="5704125"/>
            <a:ext cx="269817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" dirty="0" smtClean="0">
                <a:solidFill>
                  <a:srgbClr val="000000"/>
                </a:solidFill>
                <a:latin typeface="Calibri"/>
                <a:cs typeface="Calibri"/>
              </a:rPr>
              <a:t>        80* </a:t>
            </a:r>
            <a:r>
              <a:rPr lang="en-US" baseline="3000" dirty="0">
                <a:solidFill>
                  <a:srgbClr val="000000"/>
                </a:solidFill>
                <a:latin typeface="Calibri"/>
                <a:cs typeface="Calibri"/>
              </a:rPr>
              <a:t>(March </a:t>
            </a:r>
            <a:r>
              <a:rPr lang="en-US" baseline="3000" dirty="0" smtClean="0">
                <a:solidFill>
                  <a:srgbClr val="000000"/>
                </a:solidFill>
                <a:latin typeface="Calibri"/>
                <a:cs typeface="Calibri"/>
              </a:rPr>
              <a:t>21) </a:t>
            </a:r>
            <a:r>
              <a:rPr lang="mr-IN" baseline="3000" dirty="0" smtClean="0">
                <a:solidFill>
                  <a:srgbClr val="000000"/>
                </a:solidFill>
                <a:latin typeface="Calibri"/>
                <a:cs typeface="Calibri"/>
              </a:rPr>
              <a:t>–</a:t>
            </a:r>
            <a:r>
              <a:rPr lang="en-US" baseline="3000" dirty="0" smtClean="0">
                <a:solidFill>
                  <a:srgbClr val="000000"/>
                </a:solidFill>
                <a:latin typeface="Calibri"/>
                <a:cs typeface="Calibri"/>
              </a:rPr>
              <a:t> Equinox</a:t>
            </a:r>
          </a:p>
          <a:p>
            <a:r>
              <a:rPr lang="en-US" baseline="3000" dirty="0" smtClean="0">
                <a:solidFill>
                  <a:srgbClr val="000000"/>
                </a:solidFill>
                <a:latin typeface="Calibri"/>
                <a:cs typeface="Calibri"/>
              </a:rPr>
              <a:t>172 (June 21) </a:t>
            </a:r>
            <a:r>
              <a:rPr lang="mr-IN" baseline="3000" dirty="0">
                <a:solidFill>
                  <a:srgbClr val="000000"/>
                </a:solidFill>
                <a:latin typeface="Calibri"/>
                <a:cs typeface="Calibri"/>
              </a:rPr>
              <a:t>–</a:t>
            </a:r>
            <a:r>
              <a:rPr lang="en-US" baseline="3000" dirty="0" smtClean="0">
                <a:solidFill>
                  <a:srgbClr val="000000"/>
                </a:solidFill>
                <a:latin typeface="Calibri"/>
                <a:cs typeface="Calibri"/>
              </a:rPr>
              <a:t> Solstice</a:t>
            </a:r>
            <a:endParaRPr lang="en-US" baseline="30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28826" y="5704125"/>
            <a:ext cx="275127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" dirty="0" smtClean="0">
                <a:solidFill>
                  <a:srgbClr val="000000"/>
                </a:solidFill>
                <a:latin typeface="Calibri"/>
                <a:cs typeface="Calibri"/>
              </a:rPr>
              <a:t> 265 (September 22) </a:t>
            </a:r>
            <a:r>
              <a:rPr lang="mr-IN" baseline="3000" dirty="0" smtClean="0">
                <a:solidFill>
                  <a:srgbClr val="000000"/>
                </a:solidFill>
                <a:latin typeface="Calibri"/>
                <a:cs typeface="Calibri"/>
              </a:rPr>
              <a:t>–</a:t>
            </a:r>
            <a:r>
              <a:rPr lang="en-US" baseline="3000" dirty="0" smtClean="0">
                <a:solidFill>
                  <a:srgbClr val="000000"/>
                </a:solidFill>
                <a:latin typeface="Calibri"/>
                <a:cs typeface="Calibri"/>
              </a:rPr>
              <a:t> Equinox</a:t>
            </a:r>
          </a:p>
          <a:p>
            <a:r>
              <a:rPr lang="en-US" baseline="3000" dirty="0" smtClean="0">
                <a:solidFill>
                  <a:srgbClr val="000000"/>
                </a:solidFill>
                <a:latin typeface="Calibri"/>
                <a:cs typeface="Calibri"/>
              </a:rPr>
              <a:t>355 (December 21) </a:t>
            </a:r>
            <a:r>
              <a:rPr lang="mr-IN" baseline="3000" dirty="0" smtClean="0">
                <a:solidFill>
                  <a:srgbClr val="000000"/>
                </a:solidFill>
                <a:latin typeface="Calibri"/>
                <a:cs typeface="Calibri"/>
              </a:rPr>
              <a:t>–</a:t>
            </a:r>
            <a:r>
              <a:rPr lang="en-US" baseline="3000" dirty="0" smtClean="0">
                <a:solidFill>
                  <a:srgbClr val="000000"/>
                </a:solidFill>
                <a:latin typeface="Calibri"/>
                <a:cs typeface="Calibri"/>
              </a:rPr>
              <a:t> Solstice</a:t>
            </a:r>
            <a:endParaRPr lang="en-US" baseline="30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90694" y="304800"/>
            <a:ext cx="5398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Isolation at Top of the Atmosphere </a:t>
            </a:r>
            <a:endParaRPr lang="en-US" sz="28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698750" y="1531620"/>
            <a:ext cx="1924050" cy="3629660"/>
            <a:chOff x="2698750" y="1531620"/>
            <a:chExt cx="1924050" cy="3629660"/>
          </a:xfrm>
        </p:grpSpPr>
        <p:cxnSp>
          <p:nvCxnSpPr>
            <p:cNvPr id="22" name="Straight Connector 21"/>
            <p:cNvCxnSpPr/>
            <p:nvPr/>
          </p:nvCxnSpPr>
          <p:spPr bwMode="auto">
            <a:xfrm>
              <a:off x="2698750" y="3881120"/>
              <a:ext cx="6350" cy="128016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22FF0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>
              <a:off x="4616450" y="3881120"/>
              <a:ext cx="6350" cy="128016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>
              <a:off x="2698750" y="1531620"/>
              <a:ext cx="6350" cy="128016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>
              <a:off x="4616450" y="1531620"/>
              <a:ext cx="6350" cy="128016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22FF0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" name="Group 1"/>
          <p:cNvGrpSpPr/>
          <p:nvPr/>
        </p:nvGrpSpPr>
        <p:grpSpPr>
          <a:xfrm>
            <a:off x="2146300" y="850900"/>
            <a:ext cx="4648200" cy="4800600"/>
            <a:chOff x="457200" y="914400"/>
            <a:chExt cx="4648200" cy="4800600"/>
          </a:xfrm>
        </p:grpSpPr>
        <p:grpSp>
          <p:nvGrpSpPr>
            <p:cNvPr id="10" name="Group 9"/>
            <p:cNvGrpSpPr/>
            <p:nvPr/>
          </p:nvGrpSpPr>
          <p:grpSpPr>
            <a:xfrm>
              <a:off x="457200" y="914400"/>
              <a:ext cx="4648200" cy="4800600"/>
              <a:chOff x="457200" y="914400"/>
              <a:chExt cx="4648200" cy="4800600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7200" y="914400"/>
                <a:ext cx="4648200" cy="4800600"/>
              </a:xfrm>
              <a:prstGeom prst="rect">
                <a:avLst/>
              </a:prstGeom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3225800" y="5334000"/>
                <a:ext cx="105224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hlinkClick r:id="rId4"/>
                  </a:rPr>
                  <a:t>Figure Source</a:t>
                </a:r>
                <a:endParaRPr lang="en-US" sz="1200" dirty="0"/>
              </a:p>
            </p:txBody>
          </p:sp>
        </p:grpSp>
        <p:sp>
          <p:nvSpPr>
            <p:cNvPr id="19" name="Sun 18"/>
            <p:cNvSpPr>
              <a:spLocks noChangeAspect="1"/>
            </p:cNvSpPr>
            <p:nvPr/>
          </p:nvSpPr>
          <p:spPr bwMode="auto">
            <a:xfrm>
              <a:off x="2336800" y="2730500"/>
              <a:ext cx="411480" cy="411480"/>
            </a:xfrm>
            <a:prstGeom prst="sun">
              <a:avLst/>
            </a:prstGeom>
            <a:solidFill>
              <a:srgbClr val="FFDA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0" name="Sun 19"/>
            <p:cNvSpPr>
              <a:spLocks noChangeAspect="1"/>
            </p:cNvSpPr>
            <p:nvPr/>
          </p:nvSpPr>
          <p:spPr bwMode="auto">
            <a:xfrm>
              <a:off x="4191000" y="3670300"/>
              <a:ext cx="411480" cy="411480"/>
            </a:xfrm>
            <a:prstGeom prst="sun">
              <a:avLst/>
            </a:prstGeom>
            <a:solidFill>
              <a:srgbClr val="FFDA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6" name="Sun 25"/>
            <p:cNvSpPr>
              <a:spLocks noChangeAspect="1"/>
            </p:cNvSpPr>
            <p:nvPr/>
          </p:nvSpPr>
          <p:spPr bwMode="auto">
            <a:xfrm>
              <a:off x="1384300" y="3200400"/>
              <a:ext cx="411480" cy="411480"/>
            </a:xfrm>
            <a:prstGeom prst="sun">
              <a:avLst/>
            </a:prstGeom>
            <a:solidFill>
              <a:srgbClr val="FFDA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8" name="Sun 27"/>
            <p:cNvSpPr>
              <a:spLocks noChangeAspect="1"/>
            </p:cNvSpPr>
            <p:nvPr/>
          </p:nvSpPr>
          <p:spPr bwMode="auto">
            <a:xfrm>
              <a:off x="3263900" y="3200400"/>
              <a:ext cx="411480" cy="411480"/>
            </a:xfrm>
            <a:prstGeom prst="sun">
              <a:avLst/>
            </a:prstGeom>
            <a:solidFill>
              <a:srgbClr val="FFDA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3276600" y="6286500"/>
            <a:ext cx="2420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Calibri"/>
                <a:cs typeface="Calibri"/>
                <a:hlinkClick r:id="rId5"/>
              </a:rPr>
              <a:t>Link to Julian Day Calendar for 2017</a:t>
            </a:r>
            <a:endParaRPr lang="en-US" sz="1200" dirty="0" smtClean="0">
              <a:latin typeface="Calibri"/>
              <a:cs typeface="Calibri"/>
            </a:endParaRPr>
          </a:p>
          <a:p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*All dates are GMT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cxnSp>
        <p:nvCxnSpPr>
          <p:cNvPr id="21" name="Straight Connector 20"/>
          <p:cNvCxnSpPr/>
          <p:nvPr/>
        </p:nvCxnSpPr>
        <p:spPr bwMode="auto">
          <a:xfrm>
            <a:off x="2514600" y="2667000"/>
            <a:ext cx="36576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32452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597649" y="5638800"/>
            <a:ext cx="5844305" cy="584776"/>
            <a:chOff x="1597649" y="5704125"/>
            <a:chExt cx="5844305" cy="584776"/>
          </a:xfrm>
        </p:grpSpPr>
        <p:sp>
          <p:nvSpPr>
            <p:cNvPr id="11" name="TextBox 10"/>
            <p:cNvSpPr txBox="1"/>
            <p:nvPr/>
          </p:nvSpPr>
          <p:spPr>
            <a:xfrm>
              <a:off x="1597649" y="5704125"/>
              <a:ext cx="2095445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aseline="3000" dirty="0" smtClean="0">
                  <a:solidFill>
                    <a:srgbClr val="000000"/>
                  </a:solidFill>
                  <a:latin typeface="Calibri"/>
                  <a:cs typeface="Calibri"/>
                </a:rPr>
                <a:t>    March 21 </a:t>
              </a:r>
              <a:r>
                <a:rPr lang="mr-IN" baseline="3000" dirty="0" smtClean="0">
                  <a:solidFill>
                    <a:srgbClr val="000000"/>
                  </a:solidFill>
                  <a:latin typeface="Calibri"/>
                  <a:cs typeface="Calibri"/>
                </a:rPr>
                <a:t>–</a:t>
              </a:r>
              <a:r>
                <a:rPr lang="en-US" baseline="3000" dirty="0" smtClean="0">
                  <a:solidFill>
                    <a:srgbClr val="000000"/>
                  </a:solidFill>
                  <a:latin typeface="Calibri"/>
                  <a:cs typeface="Calibri"/>
                </a:rPr>
                <a:t> Equinox</a:t>
              </a:r>
            </a:p>
            <a:p>
              <a:r>
                <a:rPr lang="en-US" baseline="3000" dirty="0" smtClean="0">
                  <a:solidFill>
                    <a:srgbClr val="000000"/>
                  </a:solidFill>
                  <a:latin typeface="Calibri"/>
                  <a:cs typeface="Calibri"/>
                </a:rPr>
                <a:t>June 21 </a:t>
              </a:r>
              <a:r>
                <a:rPr lang="mr-IN" baseline="3000" dirty="0">
                  <a:solidFill>
                    <a:srgbClr val="000000"/>
                  </a:solidFill>
                  <a:latin typeface="Calibri"/>
                  <a:cs typeface="Calibri"/>
                </a:rPr>
                <a:t>–</a:t>
              </a:r>
              <a:r>
                <a:rPr lang="en-US" baseline="3000" dirty="0" smtClean="0">
                  <a:solidFill>
                    <a:srgbClr val="000000"/>
                  </a:solidFill>
                  <a:latin typeface="Calibri"/>
                  <a:cs typeface="Calibri"/>
                </a:rPr>
                <a:t> Solstice</a:t>
              </a:r>
              <a:endParaRPr lang="en-US" baseline="3000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166972" y="5704125"/>
              <a:ext cx="2274982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aseline="3000" dirty="0" smtClean="0">
                  <a:solidFill>
                    <a:srgbClr val="000000"/>
                  </a:solidFill>
                  <a:latin typeface="Calibri"/>
                  <a:cs typeface="Calibri"/>
                </a:rPr>
                <a:t> September 22 </a:t>
              </a:r>
              <a:r>
                <a:rPr lang="mr-IN" baseline="3000" dirty="0" smtClean="0">
                  <a:solidFill>
                    <a:srgbClr val="000000"/>
                  </a:solidFill>
                  <a:latin typeface="Calibri"/>
                  <a:cs typeface="Calibri"/>
                </a:rPr>
                <a:t>–</a:t>
              </a:r>
              <a:r>
                <a:rPr lang="en-US" baseline="3000" dirty="0" smtClean="0">
                  <a:solidFill>
                    <a:srgbClr val="000000"/>
                  </a:solidFill>
                  <a:latin typeface="Calibri"/>
                  <a:cs typeface="Calibri"/>
                </a:rPr>
                <a:t> Equinox</a:t>
              </a:r>
            </a:p>
            <a:p>
              <a:r>
                <a:rPr lang="en-US" baseline="3000" dirty="0" smtClean="0">
                  <a:solidFill>
                    <a:srgbClr val="000000"/>
                  </a:solidFill>
                  <a:latin typeface="Calibri"/>
                  <a:cs typeface="Calibri"/>
                </a:rPr>
                <a:t>December 21 </a:t>
              </a:r>
              <a:r>
                <a:rPr lang="mr-IN" baseline="3000" dirty="0" smtClean="0">
                  <a:solidFill>
                    <a:srgbClr val="000000"/>
                  </a:solidFill>
                  <a:latin typeface="Calibri"/>
                  <a:cs typeface="Calibri"/>
                </a:rPr>
                <a:t>–</a:t>
              </a:r>
              <a:r>
                <a:rPr lang="en-US" baseline="3000" dirty="0" smtClean="0">
                  <a:solidFill>
                    <a:srgbClr val="000000"/>
                  </a:solidFill>
                  <a:latin typeface="Calibri"/>
                  <a:cs typeface="Calibri"/>
                </a:rPr>
                <a:t> Solstice</a:t>
              </a:r>
              <a:endParaRPr lang="en-US" baseline="3000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890694" y="304800"/>
            <a:ext cx="5398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Isolation at Top of the Atmosphere </a:t>
            </a:r>
            <a:endParaRPr lang="en-US" sz="28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276600" y="6286500"/>
            <a:ext cx="2420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Calibri"/>
                <a:cs typeface="Calibri"/>
                <a:hlinkClick r:id="rId5"/>
              </a:rPr>
              <a:t>Link to Julian Day Calendar for 2017</a:t>
            </a:r>
            <a:endParaRPr lang="en-US" sz="1200" dirty="0" smtClean="0">
              <a:latin typeface="Calibri"/>
              <a:cs typeface="Calibri"/>
            </a:endParaRPr>
          </a:p>
          <a:p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*All dates are GMT non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86308" y="990599"/>
            <a:ext cx="6705092" cy="4688459"/>
            <a:chOff x="686308" y="990599"/>
            <a:chExt cx="6705092" cy="468845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6308" y="990599"/>
              <a:ext cx="6705092" cy="4688459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6193636" y="5334000"/>
              <a:ext cx="11977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hlinkClick r:id="rId7"/>
                </a:rPr>
                <a:t>Figure Source</a:t>
              </a:r>
              <a:endParaRPr lang="en-US" sz="1400" dirty="0"/>
            </a:p>
          </p:txBody>
        </p:sp>
      </p:grp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78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140"/>
    </mc:Choice>
    <mc:Fallback xmlns="">
      <p:transition xmlns:p14="http://schemas.microsoft.com/office/powerpoint/2010/main" spd="slow" advTm="15914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Calibri"/>
                <a:cs typeface="Calibri"/>
              </a:rPr>
              <a:t>When is the warmest/coldest time of year?</a:t>
            </a:r>
            <a:endParaRPr lang="en-US" sz="2800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981200"/>
            <a:ext cx="7315200" cy="4114800"/>
          </a:xfrm>
        </p:spPr>
        <p:txBody>
          <a:bodyPr/>
          <a:lstStyle/>
          <a:p>
            <a:pPr marL="365760" indent="-365760">
              <a:buNone/>
            </a:pPr>
            <a:r>
              <a:rPr lang="en-US" sz="2800" dirty="0" smtClean="0">
                <a:latin typeface="Calibri"/>
                <a:cs typeface="Calibri"/>
              </a:rPr>
              <a:t>The first day of summer/winter (solstices), when insolation at T.O.A. is at their extreme values.</a:t>
            </a:r>
          </a:p>
          <a:p>
            <a:pPr marL="365760" indent="-365760">
              <a:buNone/>
            </a:pPr>
            <a:endParaRPr lang="en-US" sz="2800" dirty="0">
              <a:latin typeface="Calibri"/>
              <a:cs typeface="Calibri"/>
            </a:endParaRPr>
          </a:p>
          <a:p>
            <a:pPr marL="365760" indent="-365760">
              <a:buNone/>
            </a:pPr>
            <a:r>
              <a:rPr lang="en-US" sz="2800" dirty="0" smtClean="0">
                <a:latin typeface="Calibri"/>
                <a:cs typeface="Calibri"/>
              </a:rPr>
              <a:t>Another date. If so, when and why?</a:t>
            </a: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26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593"/>
    </mc:Choice>
    <mc:Fallback xmlns="">
      <p:transition xmlns:p14="http://schemas.microsoft.com/office/powerpoint/2010/main" spd="slow" advTm="2359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2450" y="569893"/>
            <a:ext cx="5492750" cy="47763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54200" y="5054600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 err="1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comet.ucar.edu</a:t>
            </a:r>
            <a:endParaRPr lang="en-US" sz="1200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5000" y="5334000"/>
            <a:ext cx="56388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chemeClr val="bg2"/>
                </a:solidFill>
                <a:latin typeface="Calibri"/>
                <a:cs typeface="Calibri"/>
              </a:rPr>
              <a:t>Warmest and coldest times of year occur typically about one month after solstices,</a:t>
            </a:r>
          </a:p>
          <a:p>
            <a:pPr algn="l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chemeClr val="bg2"/>
                </a:solidFill>
                <a:latin typeface="Calibri"/>
                <a:cs typeface="Calibri"/>
              </a:rPr>
              <a:t>but there is significant variability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endParaRPr lang="en-US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331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331"/>
    </mc:Choice>
    <mc:Fallback xmlns="">
      <p:transition xmlns:p14="http://schemas.microsoft.com/office/powerpoint/2010/main" spd="slow" advTm="6133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00" y="0"/>
            <a:ext cx="8961564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53000" y="5715000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hlinkClick r:id="rId5"/>
              </a:rPr>
              <a:t>Figure Source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5715000" y="25400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n>
                  <a:solidFill>
                    <a:schemeClr val="bg2"/>
                  </a:solidFill>
                </a:ln>
                <a:solidFill>
                  <a:srgbClr val="FF0000">
                    <a:alpha val="50000"/>
                  </a:srgb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Zapf Dingbats"/>
                <a:ea typeface="Zapf Dingbats"/>
                <a:cs typeface="Zapf Dingbats"/>
                <a:sym typeface="Zapf Dingbats"/>
              </a:rPr>
              <a:t>★</a:t>
            </a:r>
            <a:endParaRPr lang="en-US" sz="2800" dirty="0">
              <a:ln>
                <a:solidFill>
                  <a:schemeClr val="bg2"/>
                </a:solidFill>
              </a:ln>
              <a:solidFill>
                <a:srgbClr val="FF0000">
                  <a:alpha val="50000"/>
                </a:srgb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52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469"/>
    </mc:Choice>
    <mc:Fallback xmlns="">
      <p:transition xmlns:p14="http://schemas.microsoft.com/office/powerpoint/2010/main" spd="slow" advTm="9046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828800" y="914400"/>
            <a:ext cx="5489820" cy="4393572"/>
            <a:chOff x="5120640" y="2194560"/>
            <a:chExt cx="5489820" cy="439357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6148" t="31998" r="23445" b="46666"/>
            <a:stretch/>
          </p:blipFill>
          <p:spPr>
            <a:xfrm>
              <a:off x="5120640" y="2194560"/>
              <a:ext cx="5489820" cy="4393572"/>
            </a:xfrm>
            <a:prstGeom prst="rect">
              <a:avLst/>
            </a:prstGeom>
            <a:ln w="38100">
              <a:solidFill>
                <a:schemeClr val="bg2"/>
              </a:solidFill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7222067" y="3335867"/>
              <a:ext cx="9906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dirty="0" smtClean="0">
                  <a:ln w="19050">
                    <a:solidFill>
                      <a:schemeClr val="bg2"/>
                    </a:solidFill>
                  </a:ln>
                  <a:solidFill>
                    <a:srgbClr val="FF0000">
                      <a:alpha val="5000"/>
                    </a:srgbClr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  <a:latin typeface="Zapf Dingbats"/>
                  <a:ea typeface="Zapf Dingbats"/>
                  <a:cs typeface="Zapf Dingbats"/>
                  <a:sym typeface="Zapf Dingbats"/>
                </a:rPr>
                <a:t>★</a:t>
              </a:r>
              <a:endParaRPr lang="en-US" sz="8000" dirty="0">
                <a:ln w="19050">
                  <a:solidFill>
                    <a:schemeClr val="bg2"/>
                  </a:solidFill>
                </a:ln>
                <a:solidFill>
                  <a:srgbClr val="FF0000">
                    <a:alpha val="5000"/>
                  </a:srgb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3333"/>
          <a:stretch/>
        </p:blipFill>
        <p:spPr>
          <a:xfrm>
            <a:off x="88900" y="6400800"/>
            <a:ext cx="8961564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07987" y="5486400"/>
            <a:ext cx="70692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Sliver of bright yellow along shoreline of Lake Michigan</a:t>
            </a:r>
          </a:p>
          <a:p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Chicago: July 16-20</a:t>
            </a: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82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37"/>
    </mc:Choice>
    <mc:Fallback xmlns="">
      <p:transition xmlns:p14="http://schemas.microsoft.com/office/powerpoint/2010/main" spd="slow" advTm="2393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r>
              <a:rPr lang="en-US" sz="32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Chicago, where the hottest day of year occurs about one month after the summer solstice</a:t>
            </a:r>
            <a:endParaRPr lang="en-US" sz="3200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  <p:pic>
        <p:nvPicPr>
          <p:cNvPr id="16387" name="Picture 3" descr="Summer T USA Toda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2174875"/>
            <a:ext cx="7543800" cy="40735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4953000" y="6248400"/>
            <a:ext cx="3352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</a:rPr>
              <a:t>USA Today WWW Site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592667" y="1659467"/>
            <a:ext cx="7924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FF0000"/>
                </a:solidFill>
                <a:latin typeface="Calibri"/>
                <a:cs typeface="Calibri"/>
              </a:rPr>
              <a:t>Consider Average Daily Temperature for Chicago IL (42°N)</a:t>
            </a: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4572000" y="3200400"/>
            <a:ext cx="182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="1">
                <a:solidFill>
                  <a:srgbClr val="FFFFFF"/>
                </a:solidFill>
                <a:latin typeface="Arial" charset="0"/>
                <a:cs typeface="Arial" charset="0"/>
              </a:rPr>
              <a:t>equilibruim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2667000" y="2819400"/>
            <a:ext cx="182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="1">
                <a:solidFill>
                  <a:srgbClr val="FFFF00"/>
                </a:solidFill>
                <a:latin typeface="Arial" charset="0"/>
                <a:cs typeface="Arial" charset="0"/>
              </a:rPr>
              <a:t>warming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762000" y="2819400"/>
            <a:ext cx="182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="1">
                <a:solidFill>
                  <a:srgbClr val="FFFF00"/>
                </a:solidFill>
                <a:latin typeface="Arial" charset="0"/>
                <a:cs typeface="Arial" charset="0"/>
              </a:rPr>
              <a:t>warming</a:t>
            </a: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6019800" y="3581400"/>
            <a:ext cx="182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="1">
                <a:solidFill>
                  <a:srgbClr val="3333CC"/>
                </a:solidFill>
                <a:latin typeface="Arial" charset="0"/>
                <a:cs typeface="Arial" charset="0"/>
              </a:rPr>
              <a:t>cooling</a:t>
            </a:r>
            <a:endParaRPr lang="en-US" b="1">
              <a:solidFill>
                <a:srgbClr val="66FFFF"/>
              </a:solidFill>
              <a:latin typeface="Arial" charset="0"/>
              <a:cs typeface="Arial" charset="0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06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748"/>
    </mc:Choice>
    <mc:Fallback xmlns="">
      <p:transition xmlns:p14="http://schemas.microsoft.com/office/powerpoint/2010/main" spd="slow" advTm="8174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6388" grpId="0"/>
      <p:bldP spid="16389" grpId="0"/>
      <p:bldP spid="16390" grpId="0"/>
      <p:bldP spid="16391" grpId="0"/>
      <p:bldP spid="16392" grpId="0"/>
      <p:bldP spid="1639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0" y="0"/>
            <a:ext cx="900112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53000" y="5715000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hlinkClick r:id="rId5"/>
              </a:rPr>
              <a:t>Figure Source</a:t>
            </a:r>
            <a:endParaRPr lang="en-US" sz="14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58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813"/>
    </mc:Choice>
    <mc:Fallback xmlns="">
      <p:transition xmlns:p14="http://schemas.microsoft.com/office/powerpoint/2010/main" spd="slow" advTm="4481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Take Home Points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343400"/>
          </a:xfrm>
        </p:spPr>
        <p:txBody>
          <a:bodyPr/>
          <a:lstStyle/>
          <a:p>
            <a:r>
              <a:rPr lang="en-US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Seasons </a:t>
            </a:r>
            <a:r>
              <a:rPr lang="mr-IN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–</a:t>
            </a:r>
            <a:r>
              <a:rPr lang="en-US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 </a:t>
            </a:r>
          </a:p>
          <a:p>
            <a:pPr marL="365760" indent="0">
              <a:buNone/>
            </a:pPr>
            <a:r>
              <a:rPr lang="en-US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Tilt </a:t>
            </a:r>
            <a:r>
              <a:rPr lang="en-US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(23.5</a:t>
            </a:r>
            <a:r>
              <a:rPr lang="en-US" b="1" baseline="400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o</a:t>
            </a:r>
            <a:r>
              <a:rPr lang="en-US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) is primary reason for seasons</a:t>
            </a:r>
            <a:endParaRPr lang="en-US" sz="2800" b="1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  <a:p>
            <a:pPr marL="365760">
              <a:buFontTx/>
              <a:buNone/>
            </a:pPr>
            <a:r>
              <a:rPr lang="en-US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	Tilt changes two important </a:t>
            </a:r>
            <a:r>
              <a:rPr lang="en-US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factors</a:t>
            </a:r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marL="457200" lvl="1" indent="0">
              <a:buNone/>
            </a:pPr>
            <a:r>
              <a:rPr lang="en-US" sz="2400" b="1" dirty="0" smtClean="0">
                <a:solidFill>
                  <a:srgbClr val="C90000"/>
                </a:solidFill>
                <a:latin typeface="Calibri"/>
                <a:ea typeface="ＭＳ Ｐゴシック" charset="0"/>
                <a:cs typeface="Calibri"/>
              </a:rPr>
              <a:t>Angle </a:t>
            </a:r>
            <a:r>
              <a:rPr lang="en-US" sz="2400" b="1" dirty="0">
                <a:solidFill>
                  <a:srgbClr val="C90000"/>
                </a:solidFill>
                <a:latin typeface="Calibri"/>
                <a:ea typeface="ＭＳ Ｐゴシック" charset="0"/>
                <a:cs typeface="Calibri"/>
              </a:rPr>
              <a:t>at which solar rays strike the E</a:t>
            </a:r>
            <a:r>
              <a:rPr lang="en-US" sz="2400" b="1" dirty="0" smtClean="0">
                <a:solidFill>
                  <a:srgbClr val="C90000"/>
                </a:solidFill>
                <a:latin typeface="Calibri"/>
                <a:ea typeface="ＭＳ Ｐゴシック" charset="0"/>
                <a:cs typeface="Calibri"/>
              </a:rPr>
              <a:t>arth’s surface </a:t>
            </a:r>
          </a:p>
          <a:p>
            <a:pPr marL="457200" lvl="1" indent="0">
              <a:buNone/>
            </a:pPr>
            <a:r>
              <a:rPr lang="en-US" sz="2400" b="1" dirty="0" smtClean="0">
                <a:solidFill>
                  <a:srgbClr val="C90000"/>
                </a:solidFill>
                <a:latin typeface="Calibri"/>
                <a:ea typeface="ＭＳ Ｐゴシック" charset="0"/>
                <a:cs typeface="Calibri"/>
              </a:rPr>
              <a:t>Number </a:t>
            </a:r>
            <a:r>
              <a:rPr lang="en-US" sz="2400" b="1" dirty="0">
                <a:solidFill>
                  <a:srgbClr val="C90000"/>
                </a:solidFill>
                <a:latin typeface="Calibri"/>
                <a:ea typeface="ＭＳ Ｐゴシック" charset="0"/>
                <a:cs typeface="Calibri"/>
              </a:rPr>
              <a:t>of hours of </a:t>
            </a:r>
            <a:r>
              <a:rPr lang="en-US" sz="2400" b="1" dirty="0" smtClean="0">
                <a:solidFill>
                  <a:srgbClr val="C90000"/>
                </a:solidFill>
                <a:latin typeface="Calibri"/>
                <a:ea typeface="ＭＳ Ｐゴシック" charset="0"/>
                <a:cs typeface="Calibri"/>
              </a:rPr>
              <a:t>daylight </a:t>
            </a:r>
            <a:endParaRPr lang="en-US" sz="2400" b="1" dirty="0">
              <a:solidFill>
                <a:srgbClr val="C90000"/>
              </a:solidFill>
              <a:latin typeface="Calibri"/>
              <a:ea typeface="ＭＳ Ｐゴシック" charset="0"/>
              <a:cs typeface="Calibri"/>
            </a:endParaRPr>
          </a:p>
          <a:p>
            <a:r>
              <a:rPr lang="en-US" b="1" dirty="0" smtClean="0">
                <a:latin typeface="Calibri"/>
                <a:cs typeface="Calibri"/>
              </a:rPr>
              <a:t>Warmest/Coldest Times of Year </a:t>
            </a:r>
            <a:r>
              <a:rPr lang="mr-IN" b="1" dirty="0" smtClean="0">
                <a:latin typeface="Calibri"/>
                <a:cs typeface="Calibri"/>
              </a:rPr>
              <a:t>–</a:t>
            </a:r>
            <a:r>
              <a:rPr lang="en-US" b="1" dirty="0" smtClean="0">
                <a:latin typeface="Calibri"/>
                <a:cs typeface="Calibri"/>
              </a:rPr>
              <a:t> </a:t>
            </a:r>
          </a:p>
          <a:p>
            <a:pPr marL="365760" indent="0">
              <a:buNone/>
            </a:pPr>
            <a:r>
              <a:rPr lang="en-US" b="1" dirty="0" smtClean="0">
                <a:latin typeface="Calibri"/>
                <a:cs typeface="Calibri"/>
              </a:rPr>
              <a:t>Balance </a:t>
            </a:r>
            <a:r>
              <a:rPr lang="en-US" b="1" dirty="0">
                <a:latin typeface="Calibri"/>
                <a:cs typeface="Calibri"/>
              </a:rPr>
              <a:t>between incoming and outgoing energy </a:t>
            </a:r>
            <a:r>
              <a:rPr lang="en-US" b="1" dirty="0" smtClean="0">
                <a:latin typeface="Calibri"/>
                <a:cs typeface="Calibri"/>
              </a:rPr>
              <a:t>determines warmest and coldest times of the year</a:t>
            </a:r>
            <a:r>
              <a:rPr lang="en-US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  </a:t>
            </a:r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marL="457200" lvl="1" indent="0">
              <a:buNone/>
            </a:pPr>
            <a:r>
              <a:rPr lang="en-US" sz="2400" b="1" dirty="0" smtClean="0">
                <a:solidFill>
                  <a:srgbClr val="C90000"/>
                </a:solidFill>
                <a:latin typeface="Calibri"/>
                <a:ea typeface="ＭＳ Ｐゴシック" charset="0"/>
                <a:cs typeface="Calibri"/>
              </a:rPr>
              <a:t>Occur </a:t>
            </a:r>
            <a:r>
              <a:rPr lang="en-US" sz="2400" b="1" dirty="0">
                <a:solidFill>
                  <a:srgbClr val="C90000"/>
                </a:solidFill>
                <a:latin typeface="Calibri"/>
                <a:ea typeface="ＭＳ Ｐゴシック" charset="0"/>
                <a:cs typeface="Calibri"/>
              </a:rPr>
              <a:t>after </a:t>
            </a:r>
            <a:r>
              <a:rPr lang="en-US" sz="2400" b="1" dirty="0" smtClean="0">
                <a:solidFill>
                  <a:srgbClr val="C90000"/>
                </a:solidFill>
                <a:latin typeface="Calibri"/>
                <a:ea typeface="ＭＳ Ｐゴシック" charset="0"/>
                <a:cs typeface="Calibri"/>
              </a:rPr>
              <a:t>solstices; on average about one </a:t>
            </a:r>
            <a:r>
              <a:rPr lang="en-US" sz="2400" b="1" dirty="0">
                <a:solidFill>
                  <a:srgbClr val="C90000"/>
                </a:solidFill>
                <a:latin typeface="Calibri"/>
                <a:ea typeface="ＭＳ Ｐゴシック" charset="0"/>
                <a:cs typeface="Calibri"/>
              </a:rPr>
              <a:t>month </a:t>
            </a:r>
            <a:r>
              <a:rPr lang="en-US" sz="2400" b="1" dirty="0" smtClean="0">
                <a:solidFill>
                  <a:srgbClr val="C90000"/>
                </a:solidFill>
                <a:latin typeface="Calibri"/>
                <a:ea typeface="ＭＳ Ｐゴシック" charset="0"/>
                <a:cs typeface="Calibri"/>
              </a:rPr>
              <a:t>later</a:t>
            </a:r>
            <a:endParaRPr lang="en-US" sz="2400" b="1" dirty="0">
              <a:solidFill>
                <a:srgbClr val="C90000"/>
              </a:solidFill>
              <a:latin typeface="Calibri"/>
              <a:ea typeface="ＭＳ Ｐゴシック" charset="0"/>
              <a:cs typeface="Calibri"/>
            </a:endParaRPr>
          </a:p>
          <a:p>
            <a:pPr marL="457200" lvl="1" indent="0">
              <a:buNone/>
            </a:pPr>
            <a:r>
              <a:rPr lang="en-US" sz="2400" b="1" dirty="0" smtClean="0">
                <a:solidFill>
                  <a:srgbClr val="C90000"/>
                </a:solidFill>
                <a:latin typeface="Calibri"/>
                <a:cs typeface="Calibri"/>
              </a:rPr>
              <a:t>On date at which </a:t>
            </a:r>
            <a:r>
              <a:rPr lang="en-US" sz="2400" b="1" dirty="0" err="1" smtClean="0">
                <a:solidFill>
                  <a:srgbClr val="C90000"/>
                </a:solidFill>
                <a:latin typeface="Calibri"/>
                <a:cs typeface="Calibri"/>
              </a:rPr>
              <a:t>radiative</a:t>
            </a:r>
            <a:r>
              <a:rPr lang="en-US" sz="2400" b="1" dirty="0" smtClean="0">
                <a:solidFill>
                  <a:srgbClr val="C90000"/>
                </a:solidFill>
                <a:latin typeface="Calibri"/>
                <a:cs typeface="Calibri"/>
              </a:rPr>
              <a:t> equilibrium is reached </a:t>
            </a:r>
            <a:endParaRPr lang="en-US" sz="2400" b="1" dirty="0">
              <a:solidFill>
                <a:srgbClr val="C90000"/>
              </a:solidFill>
              <a:latin typeface="Calibri"/>
              <a:cs typeface="Calibri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54385747"/>
      </p:ext>
    </p:extLst>
  </p:cSld>
  <p:clrMapOvr>
    <a:masterClrMapping/>
  </p:clrMapOvr>
  <p:transition xmlns:p14="http://schemas.microsoft.com/office/powerpoint/2010/main" advTm="53365">
    <p:zoom dir="in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147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343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 smtClean="0">
                <a:solidFill>
                  <a:schemeClr val="bg2"/>
                </a:solidFill>
                <a:latin typeface="Calibri"/>
                <a:cs typeface="Calibri"/>
              </a:rPr>
              <a:t>This ends the discussion on seasons</a:t>
            </a:r>
            <a:endParaRPr lang="en-US" sz="2800" b="1" dirty="0">
              <a:solidFill>
                <a:schemeClr val="bg2"/>
              </a:solidFill>
              <a:latin typeface="Calibri"/>
              <a:cs typeface="Calibri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634795"/>
      </p:ext>
    </p:extLst>
  </p:cSld>
  <p:clrMapOvr>
    <a:masterClrMapping/>
  </p:clrMapOvr>
  <p:transition xmlns:p14="http://schemas.microsoft.com/office/powerpoint/2010/main" advTm="6916">
    <p:zoom dir="in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147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295400"/>
          </a:xfrm>
        </p:spPr>
        <p:txBody>
          <a:bodyPr/>
          <a:lstStyle/>
          <a:p>
            <a:r>
              <a:rPr lang="en-US" b="1" dirty="0">
                <a:latin typeface="Calibri"/>
                <a:ea typeface="ＭＳ Ｐゴシック" charset="0"/>
                <a:cs typeface="Calibri"/>
              </a:rPr>
              <a:t>Next Class Assignment</a:t>
            </a:r>
            <a:r>
              <a:rPr lang="en-US" b="1" dirty="0">
                <a:solidFill>
                  <a:srgbClr val="FFCC00"/>
                </a:solidFill>
                <a:latin typeface="Calibri"/>
                <a:ea typeface="ＭＳ Ｐゴシック" charset="0"/>
                <a:cs typeface="Calibri"/>
              </a:rPr>
              <a:t/>
            </a:r>
            <a:br>
              <a:rPr lang="en-US" b="1" dirty="0">
                <a:solidFill>
                  <a:srgbClr val="FFCC00"/>
                </a:solidFill>
                <a:latin typeface="Calibri"/>
                <a:ea typeface="ＭＳ Ｐゴシック" charset="0"/>
                <a:cs typeface="Calibri"/>
              </a:rPr>
            </a:br>
            <a:r>
              <a:rPr lang="en-US" sz="3600" b="1" i="1" dirty="0" smtClean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Temperature Variations</a:t>
            </a:r>
            <a:endParaRPr lang="en-US" i="1" dirty="0">
              <a:solidFill>
                <a:srgbClr val="FFCC00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1198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133600"/>
            <a:ext cx="7772400" cy="4114800"/>
          </a:xfrm>
        </p:spPr>
        <p:txBody>
          <a:bodyPr/>
          <a:lstStyle/>
          <a:p>
            <a:r>
              <a:rPr lang="en-US" sz="2800" b="1" dirty="0">
                <a:solidFill>
                  <a:srgbClr val="000090"/>
                </a:solidFill>
                <a:latin typeface="Calibri"/>
                <a:ea typeface="ＭＳ Ｐゴシック" charset="0"/>
                <a:cs typeface="Calibri"/>
              </a:rPr>
              <a:t>Reading – </a:t>
            </a:r>
            <a:r>
              <a:rPr lang="en-US" sz="2800" b="1" dirty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Ahrens</a:t>
            </a:r>
          </a:p>
          <a:p>
            <a:pPr>
              <a:buFontTx/>
              <a:buNone/>
            </a:pPr>
            <a:r>
              <a:rPr lang="en-US" dirty="0">
                <a:latin typeface="Calibri"/>
                <a:ea typeface="ＭＳ Ｐゴシック" charset="0"/>
                <a:cs typeface="Calibri"/>
              </a:rPr>
              <a:t>	</a:t>
            </a:r>
            <a:r>
              <a:rPr lang="en-US" sz="2800" b="1" dirty="0" err="1" smtClean="0">
                <a:latin typeface="Calibri"/>
                <a:ea typeface="ＭＳ Ｐゴシック" charset="0"/>
                <a:cs typeface="Calibri"/>
              </a:rPr>
              <a:t>Pg</a:t>
            </a:r>
            <a:r>
              <a:rPr lang="en-US" sz="2800" b="1" dirty="0" smtClean="0">
                <a:latin typeface="Calibri"/>
                <a:ea typeface="ＭＳ Ｐゴシック" charset="0"/>
                <a:cs typeface="Calibri"/>
              </a:rPr>
              <a:t>: </a:t>
            </a:r>
            <a:r>
              <a:rPr lang="en-US" sz="2800" b="1" dirty="0" smtClean="0">
                <a:latin typeface="Calibri"/>
                <a:cs typeface="Calibri"/>
              </a:rPr>
              <a:t>46-55; 59</a:t>
            </a:r>
            <a:r>
              <a:rPr lang="en-US" sz="2800" b="1" dirty="0">
                <a:latin typeface="Calibri"/>
                <a:cs typeface="Calibri"/>
              </a:rPr>
              <a:t>-77</a:t>
            </a:r>
            <a:r>
              <a:rPr lang="en-US" sz="2800" dirty="0">
                <a:latin typeface="Calibri"/>
                <a:cs typeface="Calibri"/>
              </a:rPr>
              <a:t> </a:t>
            </a:r>
            <a:endParaRPr lang="en-US" sz="2800" dirty="0" smtClean="0">
              <a:latin typeface="Calibri"/>
              <a:cs typeface="Calibri"/>
            </a:endParaRPr>
          </a:p>
          <a:p>
            <a:r>
              <a:rPr lang="en-US" sz="2800" b="1" dirty="0" smtClean="0">
                <a:solidFill>
                  <a:srgbClr val="000090"/>
                </a:solidFill>
                <a:latin typeface="Calibri"/>
                <a:ea typeface="ＭＳ Ｐゴシック" charset="0"/>
                <a:cs typeface="Calibri"/>
              </a:rPr>
              <a:t>Study “Questions for Review” – </a:t>
            </a:r>
            <a:r>
              <a:rPr lang="en-US" sz="2800" b="1" dirty="0" smtClean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Ahrens</a:t>
            </a:r>
          </a:p>
          <a:p>
            <a:pPr>
              <a:buFontTx/>
              <a:buNone/>
            </a:pPr>
            <a:r>
              <a:rPr lang="en-US" sz="2800" b="1" dirty="0" smtClean="0">
                <a:latin typeface="Calibri"/>
                <a:ea typeface="ＭＳ Ｐゴシック" charset="0"/>
                <a:cs typeface="Calibri"/>
              </a:rPr>
              <a:t>	Pg. 81-82: 1, 2, 5, 6, 14, 17,18</a:t>
            </a:r>
            <a:endParaRPr lang="en-US" sz="2800" b="1" dirty="0"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4201144"/>
      </p:ext>
    </p:extLst>
  </p:cSld>
  <p:clrMapOvr>
    <a:masterClrMapping/>
  </p:clrMapOvr>
  <p:transition xmlns:p14="http://schemas.microsoft.com/office/powerpoint/2010/main">
    <p:zoom dir="in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1"/>
</p:tagLst>
</file>

<file path=ppt/theme/theme1.xml><?xml version="1.0" encoding="utf-8"?>
<a:theme xmlns:a="http://schemas.openxmlformats.org/drawingml/2006/main" name="1_Default Design">
  <a:themeElements>
    <a:clrScheme name="Custom 17">
      <a:dk1>
        <a:srgbClr val="CCCCCC"/>
      </a:dk1>
      <a:lt1>
        <a:srgbClr val="FFFFFF"/>
      </a:lt1>
      <a:dk2>
        <a:srgbClr val="000000"/>
      </a:dk2>
      <a:lt2>
        <a:srgbClr val="00000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99FF"/>
      </a:hlink>
      <a:folHlink>
        <a:srgbClr val="0066FF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51937</TotalTime>
  <Words>1532</Words>
  <Application>Microsoft Macintosh PowerPoint</Application>
  <PresentationFormat>On-screen Show (4:3)</PresentationFormat>
  <Paragraphs>268</Paragraphs>
  <Slides>31</Slides>
  <Notes>21</Notes>
  <HiddenSlides>7</HiddenSlides>
  <MMClips>24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1_Default Design</vt:lpstr>
      <vt:lpstr>ATMO 170A1 Online       Temperature Variations</vt:lpstr>
      <vt:lpstr>Temperature Questions</vt:lpstr>
      <vt:lpstr>ATMO 170A1 Online  Seasons</vt:lpstr>
      <vt:lpstr>PowerPoint Presentation</vt:lpstr>
      <vt:lpstr>Reasons for Seasons</vt:lpstr>
      <vt:lpstr>Eccentricity of Orbit</vt:lpstr>
      <vt:lpstr>PowerPoint Presentation</vt:lpstr>
      <vt:lpstr>PowerPoint Presentation</vt:lpstr>
      <vt:lpstr>Conclusion</vt:lpstr>
      <vt:lpstr>PowerPoint Presentation</vt:lpstr>
      <vt:lpstr>Tilt of Orbit</vt:lpstr>
      <vt:lpstr>Solar Zenith Angle</vt:lpstr>
      <vt:lpstr>Beam Spreading with Latitude</vt:lpstr>
      <vt:lpstr>How Beam Spreading and Path Length Vary with Latitude</vt:lpstr>
      <vt:lpstr>Beam Spreading with Latitude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When is the warmest/coldest time of year?</vt:lpstr>
      <vt:lpstr>PowerPoint Presentation</vt:lpstr>
      <vt:lpstr>PowerPoint Presentation</vt:lpstr>
      <vt:lpstr>PowerPoint Presentation</vt:lpstr>
      <vt:lpstr>Chicago, where the hottest day of year occurs about one month after the summer solstice</vt:lpstr>
      <vt:lpstr>PowerPoint Presentation</vt:lpstr>
      <vt:lpstr>Take Home Points </vt:lpstr>
      <vt:lpstr>PowerPoint Presentation</vt:lpstr>
      <vt:lpstr>Next Class Assignment Temperature Variations</vt:lpstr>
    </vt:vector>
  </TitlesOfParts>
  <Manager/>
  <Company>University of Arizona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Weather &amp; Climate, Temperature, Heat Transfer</dc:title>
  <dc:subject/>
  <dc:creator>Steven L Mullen</dc:creator>
  <cp:keywords/>
  <dc:description/>
  <cp:lastModifiedBy>Steven Mullen</cp:lastModifiedBy>
  <cp:revision>518</cp:revision>
  <dcterms:created xsi:type="dcterms:W3CDTF">2011-08-31T19:12:27Z</dcterms:created>
  <dcterms:modified xsi:type="dcterms:W3CDTF">2019-01-31T01:19:30Z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1</vt:i4>
  </property>
  <property fmtid="{D5CDD505-2E9C-101B-9397-08002B2CF9AE}" pid="7" name="MailAddress">
    <vt:lpwstr>mullen@atmo.arizona.edu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C:\My Documents\Courses\univ101</vt:lpwstr>
  </property>
</Properties>
</file>