
<file path=[Content_Types].xml><?xml version="1.0" encoding="utf-8"?>
<Types xmlns="http://schemas.openxmlformats.org/package/2006/content-types">
  <Default Extension="xml" ContentType="application/xml"/>
  <Default Extension="png" ContentType="image/png"/>
  <Default Extension="jpeg" ContentType="image/jpeg"/>
  <Default Extension="rels" ContentType="application/vnd.openxmlformats-package.relationships+xml"/>
  <Default Extension="mp4" ContentType="video/unknown"/>
  <Default Extension="emf" ContentType="image/x-emf"/>
  <Default Extension="vml" ContentType="application/vnd.openxmlformats-officedocument.vmlDrawing"/>
  <Default Extension="mov" ContentType="video/unknown"/>
  <Default Extension="wav" ContentType="audio/wav"/>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4149" r:id="rId2"/>
  </p:sldMasterIdLst>
  <p:notesMasterIdLst>
    <p:notesMasterId r:id="rId49"/>
  </p:notesMasterIdLst>
  <p:handoutMasterIdLst>
    <p:handoutMasterId r:id="rId50"/>
  </p:handoutMasterIdLst>
  <p:sldIdLst>
    <p:sldId id="639" r:id="rId3"/>
    <p:sldId id="618" r:id="rId4"/>
    <p:sldId id="631" r:id="rId5"/>
    <p:sldId id="586" r:id="rId6"/>
    <p:sldId id="630" r:id="rId7"/>
    <p:sldId id="641" r:id="rId8"/>
    <p:sldId id="624" r:id="rId9"/>
    <p:sldId id="625" r:id="rId10"/>
    <p:sldId id="626" r:id="rId11"/>
    <p:sldId id="629" r:id="rId12"/>
    <p:sldId id="623" r:id="rId13"/>
    <p:sldId id="642" r:id="rId14"/>
    <p:sldId id="600" r:id="rId15"/>
    <p:sldId id="580" r:id="rId16"/>
    <p:sldId id="570" r:id="rId17"/>
    <p:sldId id="633" r:id="rId18"/>
    <p:sldId id="601" r:id="rId19"/>
    <p:sldId id="516" r:id="rId20"/>
    <p:sldId id="578" r:id="rId21"/>
    <p:sldId id="518" r:id="rId22"/>
    <p:sldId id="579" r:id="rId23"/>
    <p:sldId id="619" r:id="rId24"/>
    <p:sldId id="617" r:id="rId25"/>
    <p:sldId id="599" r:id="rId26"/>
    <p:sldId id="635" r:id="rId27"/>
    <p:sldId id="595" r:id="rId28"/>
    <p:sldId id="637" r:id="rId29"/>
    <p:sldId id="636" r:id="rId30"/>
    <p:sldId id="596" r:id="rId31"/>
    <p:sldId id="638" r:id="rId32"/>
    <p:sldId id="634" r:id="rId33"/>
    <p:sldId id="523" r:id="rId34"/>
    <p:sldId id="524" r:id="rId35"/>
    <p:sldId id="525" r:id="rId36"/>
    <p:sldId id="597" r:id="rId37"/>
    <p:sldId id="526" r:id="rId38"/>
    <p:sldId id="574" r:id="rId39"/>
    <p:sldId id="575" r:id="rId40"/>
    <p:sldId id="592" r:id="rId41"/>
    <p:sldId id="554" r:id="rId42"/>
    <p:sldId id="555" r:id="rId43"/>
    <p:sldId id="585" r:id="rId44"/>
    <p:sldId id="632" r:id="rId45"/>
    <p:sldId id="534" r:id="rId46"/>
    <p:sldId id="602" r:id="rId47"/>
    <p:sldId id="612" r:id="rId48"/>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1pPr>
    <a:lvl2pPr marL="4572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2pPr>
    <a:lvl3pPr marL="9144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3pPr>
    <a:lvl4pPr marL="13716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4pPr>
    <a:lvl5pPr marL="18288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FF"/>
    <a:srgbClr val="CDCDCD"/>
    <a:srgbClr val="FBF2E6"/>
    <a:srgbClr val="36567E"/>
    <a:srgbClr val="F6D8B3"/>
    <a:srgbClr val="999999"/>
    <a:srgbClr val="CCCCCC"/>
    <a:srgbClr val="00B4FF"/>
    <a:srgbClr val="C8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288" autoAdjust="0"/>
    <p:restoredTop sz="90625" autoAdjust="0"/>
  </p:normalViewPr>
  <p:slideViewPr>
    <p:cSldViewPr>
      <p:cViewPr>
        <p:scale>
          <a:sx n="75" d="100"/>
          <a:sy n="75" d="100"/>
        </p:scale>
        <p:origin x="-2608" y="-5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0592"/>
    </p:cViewPr>
  </p:sorterViewPr>
  <p:notesViewPr>
    <p:cSldViewPr>
      <p:cViewPr varScale="1">
        <p:scale>
          <a:sx n="57" d="100"/>
          <a:sy n="57" d="100"/>
        </p:scale>
        <p:origin x="-162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 Id="rId2"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86120FE-6F7E-BD40-824F-6EFEFA7D8B4D}" type="datetime1">
              <a:rPr lang="en-US"/>
              <a:pPr/>
              <a:t>1/30/19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3246337-B43C-384F-92E6-A18B37CBAF46}" type="slidenum">
              <a:rPr lang="en-US"/>
              <a:pPr/>
              <a:t>‹#›</a:t>
            </a:fld>
            <a:endParaRPr lang="en-US"/>
          </a:p>
        </p:txBody>
      </p:sp>
    </p:spTree>
    <p:extLst>
      <p:ext uri="{BB962C8B-B14F-4D97-AF65-F5344CB8AC3E}">
        <p14:creationId xmlns:p14="http://schemas.microsoft.com/office/powerpoint/2010/main" val="8903392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128"/>
                <a:cs typeface="ＭＳ Ｐゴシック" charset="-128"/>
              </a:defRPr>
            </a:lvl1pPr>
          </a:lstStyle>
          <a:p>
            <a:pPr>
              <a:defRPr/>
            </a:pPr>
            <a:endParaRPr lang="en-US"/>
          </a:p>
        </p:txBody>
      </p:sp>
      <p:sp>
        <p:nvSpPr>
          <p:cNvPr id="54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128"/>
                <a:cs typeface="ＭＳ Ｐゴシック" charset="-128"/>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4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128"/>
                <a:cs typeface="ＭＳ Ｐゴシック" charset="-128"/>
              </a:defRPr>
            </a:lvl1pPr>
          </a:lstStyle>
          <a:p>
            <a:pPr>
              <a:defRPr/>
            </a:pPr>
            <a:endParaRPr lang="en-US"/>
          </a:p>
        </p:txBody>
      </p:sp>
      <p:sp>
        <p:nvSpPr>
          <p:cNvPr id="54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A0DAC80-A805-2A44-B189-B5C9E75EB189}" type="slidenum">
              <a:rPr lang="en-US"/>
              <a:pPr/>
              <a:t>‹#›</a:t>
            </a:fld>
            <a:endParaRPr lang="en-US"/>
          </a:p>
        </p:txBody>
      </p:sp>
    </p:spTree>
    <p:extLst>
      <p:ext uri="{BB962C8B-B14F-4D97-AF65-F5344CB8AC3E}">
        <p14:creationId xmlns:p14="http://schemas.microsoft.com/office/powerpoint/2010/main" val="48304116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65"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Conduction-heat</a:t>
            </a:r>
            <a:r>
              <a:rPr lang="en-US" baseline="0" dirty="0" smtClean="0"/>
              <a:t> transfer by molecular collisions</a:t>
            </a:r>
          </a:p>
          <a:p>
            <a:endParaRPr lang="en-US" baseline="0" dirty="0" smtClean="0"/>
          </a:p>
          <a:p>
            <a:r>
              <a:rPr lang="en-US" baseline="0" dirty="0" smtClean="0"/>
              <a:t>Convection/Advection-heat transfer by fluid motions</a:t>
            </a:r>
          </a:p>
          <a:p>
            <a:endParaRPr lang="en-US" baseline="0" dirty="0" smtClean="0"/>
          </a:p>
          <a:p>
            <a:r>
              <a:rPr lang="en-US" baseline="0" dirty="0" smtClean="0"/>
              <a:t>Latent Heating-energy of phase changes</a:t>
            </a:r>
          </a:p>
          <a:p>
            <a:endParaRPr lang="en-US" baseline="0" dirty="0" smtClean="0"/>
          </a:p>
          <a:p>
            <a:r>
              <a:rPr lang="en-US" baseline="0" dirty="0" smtClean="0"/>
              <a:t>Radiation-heat transfer by EM waves</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6</a:t>
            </a:fld>
            <a:endParaRPr lang="en-US"/>
          </a:p>
        </p:txBody>
      </p:sp>
    </p:spTree>
    <p:extLst>
      <p:ext uri="{BB962C8B-B14F-4D97-AF65-F5344CB8AC3E}">
        <p14:creationId xmlns:p14="http://schemas.microsoft.com/office/powerpoint/2010/main" val="3881129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7E040392-B8A4-EE48-AE01-BA7C7CFD7604}" type="slidenum">
              <a:rPr lang="en-US" sz="1200">
                <a:solidFill>
                  <a:srgbClr val="000000"/>
                </a:solidFill>
              </a:rPr>
              <a:pPr/>
              <a:t>7</a:t>
            </a:fld>
            <a:endParaRPr 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u="sng">
                <a:ea typeface="ＭＳ Ｐゴシック" charset="0"/>
                <a:cs typeface="ＭＳ Ｐゴシック" charset="0"/>
              </a:rPr>
              <a:t>Radiation</a:t>
            </a:r>
            <a:r>
              <a:rPr lang="en-US">
                <a:ea typeface="ＭＳ Ｐゴシック" charset="0"/>
                <a:cs typeface="ＭＳ Ｐゴシック" charset="0"/>
              </a:rPr>
              <a:t> - </a:t>
            </a:r>
          </a:p>
          <a:p>
            <a:r>
              <a:rPr lang="en-US">
                <a:ea typeface="ＭＳ Ｐゴシック" charset="0"/>
                <a:cs typeface="ＭＳ Ｐゴシック" charset="0"/>
              </a:rPr>
              <a:t>Any object that has a temperature greater than absolute zero (0 K), emits radiant energy.  The radiation is in the form of waves that have both electric and magnetic properties.  Thus, they are called electromagnetic wave.</a:t>
            </a:r>
          </a:p>
          <a:p>
            <a:r>
              <a:rPr lang="en-US">
                <a:ea typeface="ＭＳ Ｐゴシック" charset="0"/>
                <a:cs typeface="ＭＳ Ｐゴシック" charset="0"/>
              </a:rPr>
              <a:t>The waves are produced by electric charges moving.</a:t>
            </a:r>
          </a:p>
          <a:p>
            <a:r>
              <a:rPr lang="en-US">
                <a:ea typeface="ＭＳ Ｐゴシック" charset="0"/>
                <a:cs typeface="ＭＳ Ｐゴシック" charset="0"/>
              </a:rPr>
              <a:t>This means of energy transfer does not involve matter, but instead electro-magnetic waves that travel at 300,000 km/sec.  This is the major method of transferring energy from the sun to the earth, and at this rate it takes about 8 minutes for radiation to travel from the sun to the earth.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55970434-8F97-1C48-91EF-8950389B43D2}" type="slidenum">
              <a:rPr lang="en-US" sz="1200">
                <a:solidFill>
                  <a:srgbClr val="000000"/>
                </a:solidFill>
              </a:rPr>
              <a:pPr/>
              <a:t>8</a:t>
            </a:fld>
            <a:endParaRPr lang="en-US" sz="1200">
              <a:solidFill>
                <a:srgbClr val="000000"/>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The picture of electromagnetic waves passing through the atmosphere is much like that of the waves on the surface of the water.  There are </a:t>
            </a:r>
            <a:r>
              <a:rPr lang="en-US" dirty="0" smtClean="0">
                <a:ea typeface="ＭＳ Ｐゴシック" charset="0"/>
                <a:cs typeface="ＭＳ Ｐゴシック" charset="0"/>
              </a:rPr>
              <a:t>three important </a:t>
            </a:r>
            <a:r>
              <a:rPr lang="en-US" dirty="0">
                <a:ea typeface="ＭＳ Ｐゴシック" charset="0"/>
                <a:cs typeface="ＭＳ Ｐゴシック" charset="0"/>
              </a:rPr>
              <a:t>aspects about the waves:</a:t>
            </a:r>
          </a:p>
          <a:p>
            <a:r>
              <a:rPr lang="en-US" dirty="0">
                <a:ea typeface="ＭＳ Ｐゴシック" charset="0"/>
                <a:cs typeface="ＭＳ Ｐゴシック" charset="0"/>
              </a:rPr>
              <a:t>1. What kind of wave is it?:  Wavelength or distance between the peaks of the waves.</a:t>
            </a:r>
          </a:p>
          <a:p>
            <a:r>
              <a:rPr lang="en-US" dirty="0">
                <a:ea typeface="ＭＳ Ｐゴシック" charset="0"/>
                <a:cs typeface="ＭＳ Ｐゴシック" charset="0"/>
              </a:rPr>
              <a:t>2. How big is it</a:t>
            </a:r>
            <a:r>
              <a:rPr lang="en-US" dirty="0" smtClean="0">
                <a:ea typeface="ＭＳ Ｐゴシック" charset="0"/>
                <a:cs typeface="ＭＳ Ｐゴシック" charset="0"/>
              </a:rPr>
              <a:t>? </a:t>
            </a:r>
            <a:r>
              <a:rPr lang="en-US" dirty="0">
                <a:ea typeface="ＭＳ Ｐゴシック" charset="0"/>
                <a:cs typeface="ＭＳ Ｐゴシック" charset="0"/>
              </a:rPr>
              <a:t>Amplitude or distance between peaks and valley.  When more radiation is emitted, the amplitude increases</a:t>
            </a:r>
            <a:r>
              <a:rPr lang="en-US" dirty="0" smtClean="0">
                <a:ea typeface="ＭＳ Ｐゴシック" charset="0"/>
                <a:cs typeface="ＭＳ Ｐゴシック" charset="0"/>
              </a:rPr>
              <a:t>.</a:t>
            </a:r>
          </a:p>
          <a:p>
            <a:r>
              <a:rPr lang="en-US" dirty="0" smtClean="0">
                <a:ea typeface="ＭＳ Ｐゴシック" charset="0"/>
                <a:cs typeface="ＭＳ Ｐゴシック" charset="0"/>
              </a:rPr>
              <a:t>3. How fast is the wave moving?</a:t>
            </a:r>
            <a:r>
              <a:rPr lang="en-US" baseline="0" dirty="0" smtClean="0">
                <a:ea typeface="ＭＳ Ｐゴシック" charset="0"/>
                <a:cs typeface="ＭＳ Ｐゴシック" charset="0"/>
              </a:rPr>
              <a:t> How many waves pass a point per unit time.</a:t>
            </a:r>
            <a:endParaRPr lang="en-US" dirty="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DEAD5576-C1D0-F840-92AC-166A3D87B27A}" type="slidenum">
              <a:rPr lang="en-US" sz="1200">
                <a:solidFill>
                  <a:srgbClr val="000000"/>
                </a:solidFill>
              </a:rPr>
              <a:pPr/>
              <a:t>9</a:t>
            </a:fld>
            <a:endParaRPr lang="en-US" sz="1200">
              <a:solidFill>
                <a:srgbClr val="000000"/>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Not to confuse you, but I just wanted to touch on the fact that sometimes it is convenient to think of radiation in terms of particles or discrete packets of energy or </a:t>
            </a:r>
            <a:r>
              <a:rPr lang="ja-JP" altLang="en-US" dirty="0">
                <a:ea typeface="ＭＳ Ｐゴシック" charset="0"/>
                <a:cs typeface="ＭＳ Ｐゴシック" charset="0"/>
              </a:rPr>
              <a:t>“</a:t>
            </a:r>
            <a:r>
              <a:rPr lang="en-US" dirty="0">
                <a:ea typeface="ＭＳ Ｐゴシック" charset="0"/>
                <a:cs typeface="ＭＳ Ｐゴシック" charset="0"/>
              </a:rPr>
              <a:t>photons.</a:t>
            </a:r>
            <a:r>
              <a:rPr lang="ja-JP" altLang="en-US" dirty="0">
                <a:ea typeface="ＭＳ Ｐゴシック" charset="0"/>
                <a:cs typeface="ＭＳ Ｐゴシック" charset="0"/>
              </a:rPr>
              <a:t>”</a:t>
            </a:r>
            <a:r>
              <a:rPr lang="en-US" dirty="0">
                <a:ea typeface="ＭＳ Ｐゴシック" charset="0"/>
                <a:cs typeface="ＭＳ Ｐゴシック" charset="0"/>
              </a:rPr>
              <a:t>  When doing this remember the relation, photons with shorter wavelengths have more energy.  That is why, in spite of the fact that the sun emits more visible photons than UV photons, the UV photons have much more energy than visible photons and are thus more dangerous to humans than visible </a:t>
            </a:r>
            <a:r>
              <a:rPr lang="en-US" dirty="0" smtClean="0">
                <a:ea typeface="ＭＳ Ｐゴシック" charset="0"/>
                <a:cs typeface="ＭＳ Ｐゴシック" charset="0"/>
              </a:rPr>
              <a:t>photons…although </a:t>
            </a:r>
            <a:r>
              <a:rPr lang="en-US" dirty="0">
                <a:ea typeface="ＭＳ Ｐゴシック" charset="0"/>
                <a:cs typeface="ＭＳ Ｐゴシック" charset="0"/>
              </a:rPr>
              <a:t>visible photons can harm a person in large doses, i.e. looking directly at the bright light.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52204DCD-58C3-0A46-93F2-E06BE62A3FC4}" type="slidenum">
              <a:rPr lang="en-US" sz="1200">
                <a:solidFill>
                  <a:srgbClr val="000000"/>
                </a:solidFill>
              </a:rPr>
              <a:pPr/>
              <a:t>10</a:t>
            </a:fld>
            <a:endParaRPr lang="en-US" sz="1200">
              <a:solidFill>
                <a:srgbClr val="000000"/>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The electromagnetic waves can occurs with any size of wavelength.  In meteorology, however, the unit of measure commonly for the EM waves is the micrometer.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Looked</a:t>
            </a:r>
            <a:r>
              <a:rPr lang="en-US" baseline="0" dirty="0" smtClean="0"/>
              <a:t> at EM spectrum</a:t>
            </a:r>
          </a:p>
          <a:p>
            <a:endParaRPr lang="en-US" baseline="0" dirty="0" smtClean="0"/>
          </a:p>
          <a:p>
            <a:r>
              <a:rPr lang="en-US" baseline="0" dirty="0" smtClean="0"/>
              <a:t>EM waves span all wavelengths. No upper or lower bound on their size.</a:t>
            </a:r>
          </a:p>
          <a:p>
            <a:r>
              <a:rPr lang="en-US" baseline="0" dirty="0" smtClean="0"/>
              <a:t>Certain wavelength bands of spectrum are given special names, e.g. Infrared-Visible-Ultraviolet</a:t>
            </a:r>
          </a:p>
          <a:p>
            <a:endParaRPr lang="en-US" baseline="0" dirty="0" smtClean="0"/>
          </a:p>
          <a:p>
            <a:r>
              <a:rPr lang="en-US" baseline="0" dirty="0" smtClean="0"/>
              <a:t>Character of an EM wave is uniquely defined by either its wavelength or frequency.</a:t>
            </a:r>
          </a:p>
          <a:p>
            <a:r>
              <a:rPr lang="en-US" baseline="0" dirty="0" smtClean="0"/>
              <a:t>Shorter wavelengths are more energetic than longer wavelengths.</a:t>
            </a:r>
          </a:p>
          <a:p>
            <a:r>
              <a:rPr lang="en-US" baseline="0" dirty="0" smtClean="0"/>
              <a:t>Higher frequencies more energetic than longer frequencies</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11</a:t>
            </a:fld>
            <a:endParaRPr lang="en-US"/>
          </a:p>
        </p:txBody>
      </p:sp>
    </p:spTree>
    <p:extLst>
      <p:ext uri="{BB962C8B-B14F-4D97-AF65-F5344CB8AC3E}">
        <p14:creationId xmlns:p14="http://schemas.microsoft.com/office/powerpoint/2010/main" val="2185499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EM</a:t>
            </a:r>
            <a:r>
              <a:rPr lang="en-US" baseline="0" dirty="0" smtClean="0"/>
              <a:t> waves of significance in the study of the Earth’s atmosphere are between 0.1 microns </a:t>
            </a:r>
            <a:r>
              <a:rPr lang="mr-IN" baseline="0" dirty="0" smtClean="0"/>
              <a:t>–</a:t>
            </a:r>
            <a:r>
              <a:rPr lang="en-US" baseline="0" dirty="0" smtClean="0"/>
              <a:t> 20 microns</a:t>
            </a:r>
          </a:p>
          <a:p>
            <a:endParaRPr lang="en-US" baseline="0" dirty="0" smtClean="0"/>
          </a:p>
          <a:p>
            <a:r>
              <a:rPr lang="en-US" baseline="0" dirty="0" smtClean="0"/>
              <a:t>Infrared (20-10 microns) - Visible (0.5 microns) </a:t>
            </a:r>
            <a:r>
              <a:rPr lang="mr-IN" baseline="0" dirty="0" smtClean="0"/>
              <a:t>–</a:t>
            </a:r>
            <a:r>
              <a:rPr lang="en-US" baseline="0" dirty="0" smtClean="0"/>
              <a:t> UV </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12</a:t>
            </a:fld>
            <a:endParaRPr lang="en-US"/>
          </a:p>
        </p:txBody>
      </p:sp>
    </p:spTree>
    <p:extLst>
      <p:ext uri="{BB962C8B-B14F-4D97-AF65-F5344CB8AC3E}">
        <p14:creationId xmlns:p14="http://schemas.microsoft.com/office/powerpoint/2010/main" val="2736072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BB781D5F-BD57-9148-9F64-3B46DD7A340D}" type="slidenum">
              <a:rPr lang="en-US" sz="1200"/>
              <a:pPr/>
              <a:t>15</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All objects warmer than 0 K emit radiation</a:t>
            </a:r>
          </a:p>
          <a:p>
            <a:endParaRPr lang="en-US" dirty="0" smtClean="0">
              <a:ea typeface="ＭＳ Ｐゴシック" charset="0"/>
              <a:cs typeface="ＭＳ Ｐゴシック" charset="0"/>
            </a:endParaRPr>
          </a:p>
          <a:p>
            <a:r>
              <a:rPr lang="en-US" dirty="0" smtClean="0">
                <a:ea typeface="ＭＳ Ｐゴシック" charset="0"/>
                <a:cs typeface="ＭＳ Ｐゴシック" charset="0"/>
              </a:rPr>
              <a:t>Temperature uniquely determines the emission</a:t>
            </a:r>
            <a:r>
              <a:rPr lang="en-US" baseline="0" dirty="0" smtClean="0">
                <a:ea typeface="ＭＳ Ｐゴシック" charset="0"/>
                <a:cs typeface="ＭＳ Ｐゴシック" charset="0"/>
              </a:rPr>
              <a:t> spectrum of radiation emitted by an object. Shape and amplitude of EM curve.</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Figure shows emission spectrum for the Sun, which has an effective </a:t>
            </a:r>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temperature 5800 K. </a:t>
            </a:r>
          </a:p>
          <a:p>
            <a:r>
              <a:rPr lang="en-US" baseline="0" dirty="0" smtClean="0">
                <a:ea typeface="ＭＳ Ｐゴシック" charset="0"/>
                <a:cs typeface="ＭＳ Ｐゴシック" charset="0"/>
              </a:rPr>
              <a:t>X-axis: wavelength in microns. Y-axis: intensity per wavelength.</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Peak emission occurs at 0.5 micron, which corresponds to green light in the visible band of 0.4-0.7 micron.</a:t>
            </a:r>
          </a:p>
          <a:p>
            <a:r>
              <a:rPr lang="en-US" baseline="0" dirty="0" smtClean="0">
                <a:ea typeface="ＭＳ Ｐゴシック" charset="0"/>
                <a:cs typeface="ＭＳ Ｐゴシック" charset="0"/>
              </a:rPr>
              <a:t>UV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7%. VIS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44%. IR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48%.</a:t>
            </a:r>
          </a:p>
          <a:p>
            <a:r>
              <a:rPr lang="en-US" baseline="0" dirty="0" smtClean="0">
                <a:ea typeface="ＭＳ Ｐゴシック" charset="0"/>
                <a:cs typeface="ＭＳ Ｐゴシック" charset="0"/>
              </a:rPr>
              <a:t>Nearly 99% of emitted energy lies between 0.1-5.0 microns.</a:t>
            </a:r>
          </a:p>
          <a:p>
            <a:endParaRPr lang="en-US" baseline="0" dirty="0" smtClean="0">
              <a:ea typeface="ＭＳ Ｐゴシック" charset="0"/>
              <a:cs typeface="ＭＳ Ｐゴシック" charset="0"/>
            </a:endParaRPr>
          </a:p>
          <a:p>
            <a:endParaRPr lang="en-US" dirty="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02510DF8-EC82-6A4A-BF05-D352D4DDD178}" type="slidenum">
              <a:rPr lang="en-US" sz="1200"/>
              <a:pPr/>
              <a:t>16</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Can u</a:t>
            </a:r>
            <a:r>
              <a:rPr lang="en-US" baseline="0" dirty="0" smtClean="0">
                <a:ea typeface="ＭＳ Ｐゴシック" charset="0"/>
                <a:cs typeface="ＭＳ Ｐゴシック" charset="0"/>
              </a:rPr>
              <a:t>se Planck’s Law to compare the emission spectrum from the Sun to Earth, and the spectrum from the Earth to outer space.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a typeface="ＭＳ Ｐゴシック" charset="0"/>
                <a:cs typeface="ＭＳ Ｐゴシック" charset="0"/>
              </a:rPr>
              <a:t>Sun (left) shows max emission near 0.5 microns (green), where the intensity is 10 x 10</a:t>
            </a:r>
            <a:r>
              <a:rPr lang="en-US" baseline="30000" dirty="0" smtClean="0">
                <a:ea typeface="ＭＳ Ｐゴシック" charset="0"/>
                <a:cs typeface="ＭＳ Ｐゴシック" charset="0"/>
              </a:rPr>
              <a:t>7</a:t>
            </a:r>
            <a:r>
              <a:rPr lang="en-US" baseline="0" dirty="0" smtClean="0">
                <a:ea typeface="ＭＳ Ｐゴシック" charset="0"/>
                <a:cs typeface="ＭＳ Ｐゴシック" charset="0"/>
              </a:rPr>
              <a:t> W/m</a:t>
            </a:r>
            <a:r>
              <a:rPr lang="en-US" baseline="30000" dirty="0" smtClean="0">
                <a:ea typeface="ＭＳ Ｐゴシック" charset="0"/>
                <a:cs typeface="ＭＳ Ｐゴシック" charset="0"/>
              </a:rPr>
              <a:t>2</a:t>
            </a:r>
            <a:r>
              <a:rPr lang="en-US" baseline="0" dirty="0" smtClean="0">
                <a:ea typeface="ＭＳ Ｐゴシック" charset="0"/>
                <a:cs typeface="ＭＳ Ｐゴシック" charset="0"/>
              </a:rPr>
              <a:t>/micron (4 million times larger than peak emission from earth at 20 microns). </a:t>
            </a:r>
          </a:p>
          <a:p>
            <a:r>
              <a:rPr lang="en-US" baseline="0" dirty="0" smtClean="0">
                <a:ea typeface="ＭＳ Ｐゴシック" charset="0"/>
                <a:cs typeface="ＭＳ Ｐゴシック" charset="0"/>
              </a:rPr>
              <a:t>Nearly 99% of emitted energy lies between 0.1-5.0 microns.</a:t>
            </a:r>
          </a:p>
          <a:p>
            <a:endParaRPr lang="en-US" baseline="0" dirty="0" smtClean="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a typeface="ＭＳ Ｐゴシック" charset="0"/>
                <a:cs typeface="ＭＳ Ｐゴシック" charset="0"/>
              </a:rPr>
              <a:t>Earth (right) has max emission at 10 microns, where the intensity is 25 W/m</a:t>
            </a:r>
            <a:r>
              <a:rPr lang="en-US" baseline="30000" dirty="0" smtClean="0">
                <a:ea typeface="ＭＳ Ｐゴシック" charset="0"/>
                <a:cs typeface="ＭＳ Ｐゴシック" charset="0"/>
              </a:rPr>
              <a:t>2</a:t>
            </a:r>
            <a:r>
              <a:rPr lang="en-US" baseline="0" dirty="0" smtClean="0">
                <a:ea typeface="ＭＳ Ｐゴシック" charset="0"/>
                <a:cs typeface="ＭＳ Ｐゴシック" charset="0"/>
              </a:rPr>
              <a:t>/microns. (4 million times smaller than peak emission at 0.5 from sun.)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a typeface="ＭＳ Ｐゴシック" charset="0"/>
                <a:cs typeface="ＭＳ Ｐゴシック" charset="0"/>
              </a:rPr>
              <a:t>99% of emitted energy lies between 5-30 microns.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ea typeface="ＭＳ Ｐゴシック" charset="0"/>
                <a:cs typeface="ＭＳ Ｐゴシック" charset="0"/>
              </a:rPr>
              <a:t>=&gt; Sun’s and Earth’s spectra are widely separated!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41BD7866-79D2-D843-97E3-E5EBFD740961}" type="slidenum">
              <a:rPr lang="en-US" sz="1200">
                <a:solidFill>
                  <a:srgbClr val="000000"/>
                </a:solidFill>
              </a:rPr>
              <a:pPr/>
              <a:t>19</a:t>
            </a:fld>
            <a:endParaRPr lang="en-US" sz="1200">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Calibri"/>
                <a:cs typeface="Calibri"/>
                <a:sym typeface="Euclid Symbol" charset="0"/>
              </a:rPr>
              <a:t>Planck’s Law quantifies distribution of emitted radiation over all wavelengths as a function of temperature.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Calibri"/>
                <a:cs typeface="Calibri"/>
                <a:sym typeface="Euclid Symbol" charset="0"/>
              </a:rPr>
              <a:t>Amplitude of curve</a:t>
            </a:r>
            <a:r>
              <a:rPr lang="en-US" b="1" baseline="0" dirty="0" smtClean="0">
                <a:latin typeface="Calibri"/>
                <a:cs typeface="Calibri"/>
                <a:sym typeface="Euclid Symbol" charset="0"/>
              </a:rPr>
              <a:t> as function of wavelength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baseline="0" dirty="0" smtClean="0">
              <a:latin typeface="Calibri"/>
              <a:cs typeface="Calibri"/>
              <a:sym typeface="Euclid Symbol" charset="0"/>
            </a:endParaRPr>
          </a:p>
          <a:p>
            <a:r>
              <a:rPr lang="en-US" b="1" dirty="0" smtClean="0">
                <a:latin typeface="Calibri"/>
                <a:ea typeface="ＭＳ Ｐゴシック" charset="0"/>
                <a:cs typeface="Calibri"/>
                <a:sym typeface="Euclid Symbol" charset="0"/>
              </a:rPr>
              <a:t>Wien’s Law gives the wavelength of maximum emission</a:t>
            </a:r>
          </a:p>
          <a:p>
            <a:r>
              <a:rPr lang="en-US" b="1" dirty="0" smtClean="0">
                <a:latin typeface="Calibri"/>
                <a:ea typeface="ＭＳ Ｐゴシック" charset="0"/>
                <a:cs typeface="Calibri"/>
                <a:sym typeface="Euclid Symbol" charset="0"/>
              </a:rPr>
              <a:t>Peak</a:t>
            </a:r>
            <a:r>
              <a:rPr lang="en-US" b="1" baseline="0" dirty="0" smtClean="0">
                <a:latin typeface="Calibri"/>
                <a:ea typeface="ＭＳ Ｐゴシック" charset="0"/>
                <a:cs typeface="Calibri"/>
                <a:sym typeface="Euclid Symbol" charset="0"/>
              </a:rPr>
              <a:t> of curve as function of temperature</a:t>
            </a:r>
          </a:p>
          <a:p>
            <a:endParaRPr lang="en-US" b="1" baseline="0" dirty="0" smtClean="0">
              <a:latin typeface="Calibri"/>
              <a:ea typeface="ＭＳ Ｐゴシック" charset="0"/>
              <a:cs typeface="Calibri"/>
              <a:sym typeface="Euclid Symbol" charset="0"/>
            </a:endParaRPr>
          </a:p>
          <a:p>
            <a:r>
              <a:rPr lang="en-US" b="1" dirty="0" smtClean="0">
                <a:latin typeface="Calibri"/>
                <a:ea typeface="ＭＳ Ｐゴシック" charset="0"/>
                <a:cs typeface="Calibri"/>
              </a:rPr>
              <a:t>Stefan-Boltzmann’s Law gives total emission of radiation</a:t>
            </a:r>
          </a:p>
          <a:p>
            <a:r>
              <a:rPr lang="en-US" b="1" dirty="0" smtClean="0">
                <a:latin typeface="Calibri"/>
                <a:ea typeface="ＭＳ Ｐゴシック" charset="0"/>
                <a:cs typeface="Calibri"/>
              </a:rPr>
              <a:t>Area of curve as function of temperature</a:t>
            </a:r>
            <a:endParaRPr lang="en-US" dirty="0" smtClean="0"/>
          </a:p>
          <a:p>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22</a:t>
            </a:fld>
            <a:endParaRPr lang="en-US"/>
          </a:p>
        </p:txBody>
      </p:sp>
    </p:spTree>
    <p:extLst>
      <p:ext uri="{BB962C8B-B14F-4D97-AF65-F5344CB8AC3E}">
        <p14:creationId xmlns:p14="http://schemas.microsoft.com/office/powerpoint/2010/main" val="3145958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23555"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lIns="91429" tIns="45715" rIns="91429" bIns="45715"/>
          <a:lstStyle/>
          <a:p>
            <a:endParaRPr lang="en-US">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DA065185-010C-8048-A0E0-EA1FE99B7671}" type="slidenum">
              <a:rPr lang="en-US" sz="1200"/>
              <a:pPr/>
              <a:t>24</a:t>
            </a:fld>
            <a:endParaRPr 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DA065185-010C-8048-A0E0-EA1FE99B7671}" type="slidenum">
              <a:rPr lang="en-US" sz="1200"/>
              <a:pPr/>
              <a:t>25</a:t>
            </a:fld>
            <a:endParaRPr 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Introdu</a:t>
            </a:r>
            <a:r>
              <a:rPr lang="en-US" baseline="0" dirty="0" smtClean="0">
                <a:ea typeface="ＭＳ Ｐゴシック" charset="0"/>
                <a:cs typeface="ＭＳ Ｐゴシック" charset="0"/>
              </a:rPr>
              <a:t>ce a simple but powerful concept used throughout science: equilibrium.</a:t>
            </a:r>
          </a:p>
          <a:p>
            <a:r>
              <a:rPr lang="en-US" baseline="0" dirty="0" smtClean="0">
                <a:ea typeface="ＭＳ Ｐゴシック" charset="0"/>
                <a:cs typeface="ＭＳ Ｐゴシック" charset="0"/>
              </a:rPr>
              <a:t>First apply concept to a bathtub with the faucet on and the drain open.</a:t>
            </a:r>
            <a:endParaRPr lang="en-US" dirty="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226F2C16-E001-444D-9079-EFA89CD68BA5}" type="slidenum">
              <a:rPr lang="en-US" sz="1200"/>
              <a:pPr/>
              <a:t>26</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226F2C16-E001-444D-9079-EFA89CD68BA5}" type="slidenum">
              <a:rPr lang="en-US" sz="1200"/>
              <a:pPr/>
              <a:t>27</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226F2C16-E001-444D-9079-EFA89CD68BA5}" type="slidenum">
              <a:rPr lang="en-US" sz="1200"/>
              <a:pPr/>
              <a:t>28</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EBADC0A4-9CB1-364D-AE10-6BCF3491C862}" type="slidenum">
              <a:rPr lang="en-US" sz="1200"/>
              <a:pPr/>
              <a:t>29</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EBADC0A4-9CB1-364D-AE10-6BCF3491C862}" type="slidenum">
              <a:rPr lang="en-US" sz="1200"/>
              <a:pPr/>
              <a:t>30</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ea typeface="ＭＳ Ｐゴシック" charset="0"/>
              <a:cs typeface="ＭＳ Ｐゴシック" charset="0"/>
            </a:endParaRPr>
          </a:p>
          <a:p>
            <a:r>
              <a:rPr lang="en-US" dirty="0" err="1" smtClean="0">
                <a:ea typeface="ＭＳ Ｐゴシック" charset="0"/>
                <a:cs typeface="ＭＳ Ｐゴシック" charset="0"/>
              </a:rPr>
              <a:t>Radiative</a:t>
            </a:r>
            <a:r>
              <a:rPr lang="en-US" dirty="0" smtClean="0">
                <a:ea typeface="ＭＳ Ｐゴシック" charset="0"/>
                <a:cs typeface="ＭＳ Ｐゴシック" charset="0"/>
              </a:rPr>
              <a:t> Equilibrium occurs</a:t>
            </a:r>
            <a:r>
              <a:rPr lang="en-US" baseline="0" dirty="0" smtClean="0">
                <a:ea typeface="ＭＳ Ｐゴシック" charset="0"/>
                <a:cs typeface="ＭＳ Ｐゴシック" charset="0"/>
              </a:rPr>
              <a:t> when </a:t>
            </a:r>
            <a:r>
              <a:rPr lang="en-US" dirty="0" smtClean="0">
                <a:ea typeface="ＭＳ Ｐゴシック" charset="0"/>
                <a:cs typeface="ＭＳ Ｐゴシック" charset="0"/>
              </a:rPr>
              <a:t>Absorbed</a:t>
            </a:r>
            <a:r>
              <a:rPr lang="en-US" baseline="0" dirty="0" smtClean="0">
                <a:ea typeface="ＭＳ Ｐゴシック" charset="0"/>
                <a:cs typeface="ＭＳ Ｐゴシック" charset="0"/>
              </a:rPr>
              <a:t> = Emitted</a:t>
            </a:r>
          </a:p>
          <a:p>
            <a:endParaRPr lang="en-US" baseline="0" dirty="0" smtClean="0">
              <a:ea typeface="ＭＳ Ｐゴシック" charset="0"/>
              <a:cs typeface="ＭＳ Ｐゴシック" charset="0"/>
            </a:endParaRPr>
          </a:p>
          <a:p>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Equilibrium Temperature =&gt; constant temperature that occurs when there is </a:t>
            </a:r>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Equilibrium </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We can apply the idea of equilibrium to components of the earth-atmosphere-ocean system. For example, Rad Eq. Temp for Earth’s surface is currently 59F or 15C.</a:t>
            </a:r>
          </a:p>
          <a:p>
            <a:endParaRPr lang="en-US" baseline="0" dirty="0" smtClean="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C80F244D-DA8D-4641-A699-743A624E2E6A}" type="slidenum">
              <a:rPr lang="en-US" sz="1200"/>
              <a:pPr/>
              <a:t>32</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C5EF5313-B853-3146-AACC-18C64C349096}" type="slidenum">
              <a:rPr lang="en-US" sz="1200"/>
              <a:pPr/>
              <a:t>33</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9F34CBFE-8767-4E41-A737-620BA9C0D815}" type="slidenum">
              <a:rPr lang="en-US" sz="1200"/>
              <a:pPr/>
              <a:t>34</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9F34CBFE-8767-4E41-A737-620BA9C0D815}" type="slidenum">
              <a:rPr lang="en-US" sz="1200"/>
              <a:pPr/>
              <a:t>35</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25B4AF3B-749A-4F4F-B2E7-35A5894C8FE7}" type="slidenum">
              <a:rPr lang="en-US" sz="1200"/>
              <a:pPr/>
              <a:t>36</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DF61B1B3-F83E-0741-938C-EB0734B93382}" type="slidenum">
              <a:rPr lang="en-US" sz="1200"/>
              <a:pPr/>
              <a:t>37</a:t>
            </a:fld>
            <a:endParaRPr 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E56E1C70-37A2-1E4C-8367-B566EF0135AE}" type="slidenum">
              <a:rPr lang="en-US" sz="1200"/>
              <a:pPr/>
              <a:t>38</a:t>
            </a:fld>
            <a:endParaRPr 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9B6337F1-4E98-1344-AA9F-E6B9B51FC3BE}" type="slidenum">
              <a:rPr lang="en-US" sz="1200"/>
              <a:pPr/>
              <a:t>44</a:t>
            </a:fld>
            <a:endParaRPr lang="en-US" sz="120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23">
              <a:defRPr sz="3100">
                <a:solidFill>
                  <a:schemeClr val="tx1"/>
                </a:solidFill>
                <a:latin typeface="Times New Roman" charset="0"/>
                <a:ea typeface="ＭＳ Ｐゴシック" charset="0"/>
                <a:cs typeface="ＭＳ Ｐゴシック" charset="0"/>
              </a:defRPr>
            </a:lvl1pPr>
            <a:lvl2pPr marL="37252747" indent="-36803731" defTabSz="913623">
              <a:defRPr sz="3100">
                <a:solidFill>
                  <a:schemeClr val="tx1"/>
                </a:solidFill>
                <a:latin typeface="Times New Roman" charset="0"/>
                <a:ea typeface="ＭＳ Ｐゴシック" charset="0"/>
              </a:defRPr>
            </a:lvl2pPr>
            <a:lvl3pPr>
              <a:defRPr sz="3100">
                <a:solidFill>
                  <a:schemeClr val="tx1"/>
                </a:solidFill>
                <a:latin typeface="Times New Roman" charset="0"/>
                <a:ea typeface="ＭＳ Ｐゴシック" charset="0"/>
              </a:defRPr>
            </a:lvl3pPr>
            <a:lvl4pPr>
              <a:defRPr sz="3100">
                <a:solidFill>
                  <a:schemeClr val="tx1"/>
                </a:solidFill>
                <a:latin typeface="Times New Roman" charset="0"/>
                <a:ea typeface="ＭＳ Ｐゴシック" charset="0"/>
              </a:defRPr>
            </a:lvl4pPr>
            <a:lvl5pPr>
              <a:defRPr sz="3100">
                <a:solidFill>
                  <a:schemeClr val="tx1"/>
                </a:solidFill>
                <a:latin typeface="Times New Roman" charset="0"/>
                <a:ea typeface="ＭＳ Ｐゴシック" charset="0"/>
              </a:defRPr>
            </a:lvl5pPr>
            <a:lvl6pPr marL="449016" eaLnBrk="0" fontAlgn="base" hangingPunct="0">
              <a:spcBef>
                <a:spcPct val="0"/>
              </a:spcBef>
              <a:spcAft>
                <a:spcPct val="0"/>
              </a:spcAft>
              <a:defRPr sz="3100">
                <a:solidFill>
                  <a:schemeClr val="tx1"/>
                </a:solidFill>
                <a:latin typeface="Times New Roman" charset="0"/>
                <a:ea typeface="ＭＳ Ｐゴシック" charset="0"/>
              </a:defRPr>
            </a:lvl6pPr>
            <a:lvl7pPr marL="898032" eaLnBrk="0" fontAlgn="base" hangingPunct="0">
              <a:spcBef>
                <a:spcPct val="0"/>
              </a:spcBef>
              <a:spcAft>
                <a:spcPct val="0"/>
              </a:spcAft>
              <a:defRPr sz="3100">
                <a:solidFill>
                  <a:schemeClr val="tx1"/>
                </a:solidFill>
                <a:latin typeface="Times New Roman" charset="0"/>
                <a:ea typeface="ＭＳ Ｐゴシック" charset="0"/>
              </a:defRPr>
            </a:lvl7pPr>
            <a:lvl8pPr marL="1347048" eaLnBrk="0" fontAlgn="base" hangingPunct="0">
              <a:spcBef>
                <a:spcPct val="0"/>
              </a:spcBef>
              <a:spcAft>
                <a:spcPct val="0"/>
              </a:spcAft>
              <a:defRPr sz="3100">
                <a:solidFill>
                  <a:schemeClr val="tx1"/>
                </a:solidFill>
                <a:latin typeface="Times New Roman" charset="0"/>
                <a:ea typeface="ＭＳ Ｐゴシック" charset="0"/>
              </a:defRPr>
            </a:lvl8pPr>
            <a:lvl9pPr marL="1796064" eaLnBrk="0" fontAlgn="base" hangingPunct="0">
              <a:spcBef>
                <a:spcPct val="0"/>
              </a:spcBef>
              <a:spcAft>
                <a:spcPct val="0"/>
              </a:spcAft>
              <a:defRPr sz="3100">
                <a:solidFill>
                  <a:schemeClr val="tx1"/>
                </a:solidFill>
                <a:latin typeface="Times New Roman" charset="0"/>
                <a:ea typeface="ＭＳ Ｐゴシック" charset="0"/>
              </a:defRPr>
            </a:lvl9pPr>
          </a:lstStyle>
          <a:p>
            <a:fld id="{82EA4579-BE5F-514F-AA0A-E614F12089AC}" type="slidenum">
              <a:rPr lang="en-US" sz="1200"/>
              <a:pPr/>
              <a:t>45</a:t>
            </a:fld>
            <a:endParaRPr lang="en-US" sz="12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23555"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lIns="91429" tIns="45715" rIns="91429" bIns="45715"/>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9A1F8DBF-E049-5844-B548-D2F34115DB0B}"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0304D48C-ADB8-6D4F-AD86-25C97EFAB501}" type="slidenum">
              <a:rPr lang="en-US"/>
              <a:pPr/>
              <a:t>‹#›</a:t>
            </a:fld>
            <a:endParaRPr lang="en-US"/>
          </a:p>
        </p:txBody>
      </p:sp>
    </p:spTree>
    <p:extLst>
      <p:ext uri="{BB962C8B-B14F-4D97-AF65-F5344CB8AC3E}">
        <p14:creationId xmlns:p14="http://schemas.microsoft.com/office/powerpoint/2010/main" val="777791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E0FEB65-682F-6F49-8ECC-DE1CE42843ED}" type="datetime1">
              <a:rPr lang="en-US" smtClean="0"/>
              <a:t>1/30/19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pt-BR" smtClean="0"/>
              <a:t>ATMO 171A</a:t>
            </a:r>
            <a:endParaRPr lang="en-US"/>
          </a:p>
        </p:txBody>
      </p:sp>
      <p:sp>
        <p:nvSpPr>
          <p:cNvPr id="6" name="Rectangle 6"/>
          <p:cNvSpPr>
            <a:spLocks noGrp="1" noChangeArrowheads="1"/>
          </p:cNvSpPr>
          <p:nvPr>
            <p:ph type="sldNum" sz="quarter" idx="12"/>
          </p:nvPr>
        </p:nvSpPr>
        <p:spPr>
          <a:ln/>
        </p:spPr>
        <p:txBody>
          <a:bodyPr/>
          <a:lstStyle>
            <a:lvl1pPr>
              <a:defRPr/>
            </a:lvl1pPr>
          </a:lstStyle>
          <a:p>
            <a:fld id="{B01D56C8-5C02-5F44-B48A-6176402810A8}" type="slidenum">
              <a:rPr lang="en-US"/>
              <a:pPr/>
              <a:t>‹#›</a:t>
            </a:fld>
            <a:endParaRPr lang="en-US"/>
          </a:p>
        </p:txBody>
      </p:sp>
    </p:spTree>
    <p:extLst>
      <p:ext uri="{BB962C8B-B14F-4D97-AF65-F5344CB8AC3E}">
        <p14:creationId xmlns:p14="http://schemas.microsoft.com/office/powerpoint/2010/main" val="52320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fld id="{5A8851AA-A967-4B42-A4FE-E5F0E184D40A}"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C2AF5453-9290-414E-8363-B36A85809B5A}" type="slidenum">
              <a:rPr lang="en-US"/>
              <a:pPr/>
              <a:t>‹#›</a:t>
            </a:fld>
            <a:endParaRPr lang="en-US"/>
          </a:p>
        </p:txBody>
      </p:sp>
    </p:spTree>
    <p:extLst>
      <p:ext uri="{BB962C8B-B14F-4D97-AF65-F5344CB8AC3E}">
        <p14:creationId xmlns:p14="http://schemas.microsoft.com/office/powerpoint/2010/main" val="18032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7A2F9899-ADA6-7D4F-918D-03A3199F6B90}"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4C270F87-08C3-5348-A25D-93EB1A23D102}" type="slidenum">
              <a:rPr lang="en-US"/>
              <a:pPr/>
              <a:t>‹#›</a:t>
            </a:fld>
            <a:endParaRPr lang="en-US"/>
          </a:p>
        </p:txBody>
      </p:sp>
    </p:spTree>
    <p:extLst>
      <p:ext uri="{BB962C8B-B14F-4D97-AF65-F5344CB8AC3E}">
        <p14:creationId xmlns:p14="http://schemas.microsoft.com/office/powerpoint/2010/main" val="142864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fld id="{C8AE4D7A-2AB4-644B-B5E8-3AE145281FC3}" type="datetime1">
              <a:rPr lang="en-US" smtClean="0"/>
              <a:t>1/30/19</a:t>
            </a:fld>
            <a:endParaRPr lang="en-US"/>
          </a:p>
        </p:txBody>
      </p:sp>
      <p:sp>
        <p:nvSpPr>
          <p:cNvPr id="8" name="Rectangle 5"/>
          <p:cNvSpPr>
            <a:spLocks noGrp="1" noChangeArrowheads="1"/>
          </p:cNvSpPr>
          <p:nvPr>
            <p:ph type="ftr" sz="quarter" idx="11"/>
          </p:nvPr>
        </p:nvSpPr>
        <p:spPr/>
        <p:txBody>
          <a:bodyPr/>
          <a:lstStyle>
            <a:lvl1pPr>
              <a:defRPr/>
            </a:lvl1pPr>
          </a:lstStyle>
          <a:p>
            <a:pPr>
              <a:defRPr/>
            </a:pPr>
            <a:r>
              <a:rPr lang="en-US"/>
              <a:t>ATMO 171A</a:t>
            </a:r>
          </a:p>
        </p:txBody>
      </p:sp>
      <p:sp>
        <p:nvSpPr>
          <p:cNvPr id="9" name="Rectangle 6"/>
          <p:cNvSpPr>
            <a:spLocks noGrp="1" noChangeArrowheads="1"/>
          </p:cNvSpPr>
          <p:nvPr>
            <p:ph type="sldNum" sz="quarter" idx="12"/>
          </p:nvPr>
        </p:nvSpPr>
        <p:spPr/>
        <p:txBody>
          <a:bodyPr/>
          <a:lstStyle>
            <a:lvl1pPr>
              <a:defRPr/>
            </a:lvl1pPr>
          </a:lstStyle>
          <a:p>
            <a:fld id="{46876B0C-840F-AB45-B8D9-068D3DE47496}" type="slidenum">
              <a:rPr lang="en-US"/>
              <a:pPr/>
              <a:t>‹#›</a:t>
            </a:fld>
            <a:endParaRPr lang="en-US"/>
          </a:p>
        </p:txBody>
      </p:sp>
    </p:spTree>
    <p:extLst>
      <p:ext uri="{BB962C8B-B14F-4D97-AF65-F5344CB8AC3E}">
        <p14:creationId xmlns:p14="http://schemas.microsoft.com/office/powerpoint/2010/main" val="3533620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fld id="{FA0566AB-D0EB-5D47-80CA-1E7684F16393}" type="datetime1">
              <a:rPr lang="en-US" smtClean="0"/>
              <a:t>1/30/19</a:t>
            </a:fld>
            <a:endParaRPr lang="en-US"/>
          </a:p>
        </p:txBody>
      </p:sp>
      <p:sp>
        <p:nvSpPr>
          <p:cNvPr id="4" name="Rectangle 5"/>
          <p:cNvSpPr>
            <a:spLocks noGrp="1" noChangeArrowheads="1"/>
          </p:cNvSpPr>
          <p:nvPr>
            <p:ph type="ftr" sz="quarter" idx="11"/>
          </p:nvPr>
        </p:nvSpPr>
        <p:spPr/>
        <p:txBody>
          <a:bodyPr/>
          <a:lstStyle>
            <a:lvl1pPr>
              <a:defRPr/>
            </a:lvl1pPr>
          </a:lstStyle>
          <a:p>
            <a:pPr>
              <a:defRPr/>
            </a:pPr>
            <a:r>
              <a:rPr lang="en-US"/>
              <a:t>ATMO 171A</a:t>
            </a:r>
          </a:p>
        </p:txBody>
      </p:sp>
      <p:sp>
        <p:nvSpPr>
          <p:cNvPr id="5" name="Rectangle 6"/>
          <p:cNvSpPr>
            <a:spLocks noGrp="1" noChangeArrowheads="1"/>
          </p:cNvSpPr>
          <p:nvPr>
            <p:ph type="sldNum" sz="quarter" idx="12"/>
          </p:nvPr>
        </p:nvSpPr>
        <p:spPr/>
        <p:txBody>
          <a:bodyPr/>
          <a:lstStyle>
            <a:lvl1pPr>
              <a:defRPr/>
            </a:lvl1pPr>
          </a:lstStyle>
          <a:p>
            <a:fld id="{3EE0298D-56E2-1044-84CF-AD511F55816A}" type="slidenum">
              <a:rPr lang="en-US"/>
              <a:pPr/>
              <a:t>‹#›</a:t>
            </a:fld>
            <a:endParaRPr lang="en-US"/>
          </a:p>
        </p:txBody>
      </p:sp>
    </p:spTree>
    <p:extLst>
      <p:ext uri="{BB962C8B-B14F-4D97-AF65-F5344CB8AC3E}">
        <p14:creationId xmlns:p14="http://schemas.microsoft.com/office/powerpoint/2010/main" val="372138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fld id="{B7ADE8F0-3DF6-304F-A905-1D90CCBC253F}" type="datetime1">
              <a:rPr lang="en-US" smtClean="0"/>
              <a:t>1/30/19</a:t>
            </a:fld>
            <a:endParaRPr lang="en-US"/>
          </a:p>
        </p:txBody>
      </p:sp>
      <p:sp>
        <p:nvSpPr>
          <p:cNvPr id="3" name="Rectangle 5"/>
          <p:cNvSpPr>
            <a:spLocks noGrp="1" noChangeArrowheads="1"/>
          </p:cNvSpPr>
          <p:nvPr>
            <p:ph type="ftr" sz="quarter" idx="11"/>
          </p:nvPr>
        </p:nvSpPr>
        <p:spPr/>
        <p:txBody>
          <a:bodyPr/>
          <a:lstStyle>
            <a:lvl1pPr>
              <a:defRPr/>
            </a:lvl1pPr>
          </a:lstStyle>
          <a:p>
            <a:pPr>
              <a:defRPr/>
            </a:pPr>
            <a:r>
              <a:rPr lang="en-US"/>
              <a:t>ATMO 171A</a:t>
            </a:r>
          </a:p>
        </p:txBody>
      </p:sp>
      <p:sp>
        <p:nvSpPr>
          <p:cNvPr id="4" name="Rectangle 6"/>
          <p:cNvSpPr>
            <a:spLocks noGrp="1" noChangeArrowheads="1"/>
          </p:cNvSpPr>
          <p:nvPr>
            <p:ph type="sldNum" sz="quarter" idx="12"/>
          </p:nvPr>
        </p:nvSpPr>
        <p:spPr/>
        <p:txBody>
          <a:bodyPr/>
          <a:lstStyle>
            <a:lvl1pPr>
              <a:defRPr/>
            </a:lvl1pPr>
          </a:lstStyle>
          <a:p>
            <a:fld id="{BCC9B81A-C125-5447-B5C7-BE3DAD92B7D7}" type="slidenum">
              <a:rPr lang="en-US"/>
              <a:pPr/>
              <a:t>‹#›</a:t>
            </a:fld>
            <a:endParaRPr lang="en-US"/>
          </a:p>
        </p:txBody>
      </p:sp>
    </p:spTree>
    <p:extLst>
      <p:ext uri="{BB962C8B-B14F-4D97-AF65-F5344CB8AC3E}">
        <p14:creationId xmlns:p14="http://schemas.microsoft.com/office/powerpoint/2010/main" val="1675306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C3F1DEDC-46DD-4B4D-9FF8-45F19597F9AE}"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40BFBD5F-ED16-B94D-BDA1-0556C405DABE}" type="slidenum">
              <a:rPr lang="en-US"/>
              <a:pPr/>
              <a:t>‹#›</a:t>
            </a:fld>
            <a:endParaRPr lang="en-US"/>
          </a:p>
        </p:txBody>
      </p:sp>
    </p:spTree>
    <p:extLst>
      <p:ext uri="{BB962C8B-B14F-4D97-AF65-F5344CB8AC3E}">
        <p14:creationId xmlns:p14="http://schemas.microsoft.com/office/powerpoint/2010/main" val="2034155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9CB30D30-D094-D744-85A4-3D88465A9FFC}"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3F9AFD7D-E474-B742-864F-4997D7C1B747}" type="slidenum">
              <a:rPr lang="en-US"/>
              <a:pPr/>
              <a:t>‹#›</a:t>
            </a:fld>
            <a:endParaRPr lang="en-US"/>
          </a:p>
        </p:txBody>
      </p:sp>
    </p:spTree>
    <p:extLst>
      <p:ext uri="{BB962C8B-B14F-4D97-AF65-F5344CB8AC3E}">
        <p14:creationId xmlns:p14="http://schemas.microsoft.com/office/powerpoint/2010/main" val="129188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6D2AD63A-22E8-0644-B8D6-42B5DF6E01B4}"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72D26C06-7934-C248-96CB-BB9541E8D7CA}" type="slidenum">
              <a:rPr lang="en-US"/>
              <a:pPr/>
              <a:t>‹#›</a:t>
            </a:fld>
            <a:endParaRPr lang="en-US"/>
          </a:p>
        </p:txBody>
      </p:sp>
    </p:spTree>
    <p:extLst>
      <p:ext uri="{BB962C8B-B14F-4D97-AF65-F5344CB8AC3E}">
        <p14:creationId xmlns:p14="http://schemas.microsoft.com/office/powerpoint/2010/main" val="2539272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A34352C9-0417-8A4F-A4E8-CDB16EFB10DA}"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87D47AFC-9894-9D46-BCAE-A426854FEC7A}" type="slidenum">
              <a:rPr lang="en-US"/>
              <a:pPr/>
              <a:t>‹#›</a:t>
            </a:fld>
            <a:endParaRPr lang="en-US"/>
          </a:p>
        </p:txBody>
      </p:sp>
    </p:spTree>
    <p:extLst>
      <p:ext uri="{BB962C8B-B14F-4D97-AF65-F5344CB8AC3E}">
        <p14:creationId xmlns:p14="http://schemas.microsoft.com/office/powerpoint/2010/main" val="2407416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53E37DE8-418A-DA49-A174-2451DC7D0686}"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0C97F8B3-A6D4-4A47-93A2-D5034A818820}" type="slidenum">
              <a:rPr lang="en-US"/>
              <a:pPr/>
              <a:t>‹#›</a:t>
            </a:fld>
            <a:endParaRPr lang="en-US"/>
          </a:p>
        </p:txBody>
      </p:sp>
    </p:spTree>
    <p:extLst>
      <p:ext uri="{BB962C8B-B14F-4D97-AF65-F5344CB8AC3E}">
        <p14:creationId xmlns:p14="http://schemas.microsoft.com/office/powerpoint/2010/main" val="415027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87AA9802-81AB-3841-BEBB-C817DD2A9DC6}" type="datetime1">
              <a:rPr lang="en-US" smtClean="0"/>
              <a:t>1/30/19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D6DF2178-9041-9345-B236-01D518C07D4A}" type="slidenum">
              <a:rPr lang="en-US"/>
              <a:pPr/>
              <a:t>‹#›</a:t>
            </a:fld>
            <a:endParaRPr lang="en-US"/>
          </a:p>
        </p:txBody>
      </p:sp>
    </p:spTree>
    <p:extLst>
      <p:ext uri="{BB962C8B-B14F-4D97-AF65-F5344CB8AC3E}">
        <p14:creationId xmlns:p14="http://schemas.microsoft.com/office/powerpoint/2010/main" val="2522638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fld id="{904AF274-E5DD-CE4B-AF65-55D9EDCE5DE9}" type="datetime1">
              <a:rPr lang="en-US" smtClean="0"/>
              <a:t>1/30/19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pPr/>
              <a:t>‹#›</a:t>
            </a:fld>
            <a:endParaRPr lang="en-US"/>
          </a:p>
        </p:txBody>
      </p:sp>
    </p:spTree>
    <p:extLst>
      <p:ext uri="{BB962C8B-B14F-4D97-AF65-F5344CB8AC3E}">
        <p14:creationId xmlns:p14="http://schemas.microsoft.com/office/powerpoint/2010/main" val="2295646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EEAD1C9D-938B-AA49-835F-CB38345D0D06}" type="datetime1">
              <a:rPr lang="en-US"/>
              <a:pPr/>
              <a:t>1/30/19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A1D66AC-5B6F-B44A-86F9-27A28E7CF00C}" type="slidenum">
              <a:rPr lang="en-US"/>
              <a:pPr/>
              <a:t>‹#›</a:t>
            </a:fld>
            <a:endParaRPr lang="en-US"/>
          </a:p>
        </p:txBody>
      </p:sp>
    </p:spTree>
    <p:extLst>
      <p:ext uri="{BB962C8B-B14F-4D97-AF65-F5344CB8AC3E}">
        <p14:creationId xmlns:p14="http://schemas.microsoft.com/office/powerpoint/2010/main" val="2255336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5722B7EF-8D42-894A-8AEB-EAA65124B975}"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17003B3-0466-814B-851B-F91F1A70436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206537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3FE366D4-01D9-9844-8AFA-F8202FE6385A}"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9ACCDC1-2DD3-7F4D-BF6B-84595E8A135F}"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71856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9F5D0B0F-6004-8349-AE55-4027F1D32450}"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1B8678E-7D24-B949-A2F9-99FE7B9CCF28}"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070480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65C286E5-4E33-E543-8D4F-37873FF8189F}"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E579C7CB-8102-2746-8BF2-10646660411D}"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07171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8240EB31-2B5D-3D43-9FD1-735E0E20DF70}" type="datetime1">
              <a:rPr lang="en-US" smtClean="0">
                <a:latin typeface="Times New Roman"/>
              </a:rPr>
              <a:pPr/>
              <a:t>1/30/19</a:t>
            </a:fld>
            <a:endParaRPr lang="en-US">
              <a:latin typeface="Times New Roman"/>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9" name="Rectangle 6"/>
          <p:cNvSpPr>
            <a:spLocks noGrp="1" noChangeArrowheads="1"/>
          </p:cNvSpPr>
          <p:nvPr>
            <p:ph type="sldNum" sz="quarter" idx="12"/>
          </p:nvPr>
        </p:nvSpPr>
        <p:spPr>
          <a:ln/>
        </p:spPr>
        <p:txBody>
          <a:bodyPr/>
          <a:lstStyle>
            <a:lvl1pPr>
              <a:defRPr/>
            </a:lvl1pPr>
          </a:lstStyle>
          <a:p>
            <a:fld id="{7DC047BE-3192-3948-B984-99B44642165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86499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F0C44427-01AF-924B-B51A-56941E05AA99}" type="datetime1">
              <a:rPr lang="en-US" smtClean="0">
                <a:latin typeface="Times New Roman"/>
              </a:rPr>
              <a:pPr/>
              <a:t>1/30/19</a:t>
            </a:fld>
            <a:endParaRPr lang="en-US">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fld id="{52A428B2-7991-7B42-9B25-6BEC860D7DEE}"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771509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CD797D9-26D8-DE41-AB4B-FCD3332086C9}" type="datetime1">
              <a:rPr lang="en-US" smtClean="0">
                <a:latin typeface="Times New Roman"/>
              </a:rPr>
              <a:pPr/>
              <a:t>1/30/19</a:t>
            </a:fld>
            <a:endParaRPr lang="en-US">
              <a:latin typeface="Times New Roman"/>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4" name="Rectangle 6"/>
          <p:cNvSpPr>
            <a:spLocks noGrp="1" noChangeArrowheads="1"/>
          </p:cNvSpPr>
          <p:nvPr>
            <p:ph type="sldNum" sz="quarter" idx="12"/>
          </p:nvPr>
        </p:nvSpPr>
        <p:spPr>
          <a:ln/>
        </p:spPr>
        <p:txBody>
          <a:bodyPr/>
          <a:lstStyle>
            <a:lvl1pPr>
              <a:defRPr/>
            </a:lvl1pPr>
          </a:lstStyle>
          <a:p>
            <a:fld id="{5014D2B3-9D70-BA4D-BE3B-C7F220F7474C}"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2726993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7ECFA54-9113-D24B-8C7F-640EC0C658FD}"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044D9926-66E9-BF4D-BD3E-22646A7F774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963664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CB8C94A5-CD84-114A-A620-12C7EEA1177D}"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47A6E789-BB3D-A84F-AA64-AFE36F2818BE}"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0126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B06A8EA-F60E-C848-A324-F3C8C5BFF9C9}"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CD08070E-C2D7-8C4B-B6F7-15952B6EC5A9}"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86779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8318379-E432-F24F-ACA3-AC826217A168}"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1298D0F-9CE6-1C49-BB25-404BE4FE3081}"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957010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D7FD09FB-9D9D-0F4B-8D97-DD395777BA9A}"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7A8E846D-06F2-CF41-90E6-BEF1B069D009}"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4250535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BFDE9E92-7510-034D-B5A4-C5C5D2D83216}" type="datetime1">
              <a:rPr lang="en-US" smtClean="0">
                <a:latin typeface="Times New Roman"/>
              </a:rPr>
              <a:pPr/>
              <a:t>1/30/19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9A1D66AC-5B6F-B44A-86F9-27A28E7CF00C}"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4883886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fld id="{782689EF-C159-4444-AEB9-61C62B8C0ACB}" type="datetime1">
              <a:rPr lang="en-US" smtClean="0">
                <a:latin typeface="Times New Roman"/>
              </a:rPr>
              <a:pPr/>
              <a:t>1/30/19</a:t>
            </a:fld>
            <a:endParaRPr lang="en-US">
              <a:latin typeface="Times New Roman"/>
            </a:endParaRPr>
          </a:p>
        </p:txBody>
      </p:sp>
      <p:sp>
        <p:nvSpPr>
          <p:cNvPr id="5" name="Rectangle 5"/>
          <p:cNvSpPr>
            <a:spLocks noGrp="1" noChangeArrowheads="1"/>
          </p:cNvSpPr>
          <p:nvPr>
            <p:ph type="ftr" sz="quarter" idx="11"/>
          </p:nvPr>
        </p:nvSpPr>
        <p:spPr/>
        <p:txBody>
          <a:bodyPr/>
          <a:lstStyle>
            <a:lvl1pPr>
              <a:defRPr/>
            </a:lvl1pPr>
          </a:lstStyle>
          <a:p>
            <a:pPr>
              <a:defRPr/>
            </a:pPr>
            <a:r>
              <a:rPr lang="en-US">
                <a:latin typeface="Times New Roman"/>
              </a:rPr>
              <a:t>ATMO 171A</a:t>
            </a: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28241764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theme" Target="../theme/theme2.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B5044C7E-E461-7C41-A9C5-8B83D1B70BD4}" type="datetime1">
              <a:rPr lang="en-US" smtClean="0"/>
              <a:t>1/30/19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128"/>
                <a:cs typeface="ＭＳ Ｐゴシック" charset="-128"/>
              </a:defRPr>
            </a:lvl1pPr>
          </a:lstStyle>
          <a:p>
            <a:pPr>
              <a:defRPr/>
            </a:pPr>
            <a:r>
              <a:rPr lang="pt-BR" smtClean="0"/>
              <a:t>ATMO 171A</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481F3CA-DB5A-7A42-8E82-A2D6D8E8864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34" r:id="rId1"/>
    <p:sldLayoutId id="2147484121"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 id="2147484148" r:id="rId15"/>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lgn="l"/>
            <a:fld id="{CE2E7BDF-66A1-4642-B5C2-AACB709AC1A4}" type="datetime1">
              <a:rPr lang="en-US" smtClean="0"/>
              <a:pPr algn="l"/>
              <a:t>1/30/19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ea typeface="+mn-ea"/>
                <a:cs typeface="+mn-cs"/>
              </a:defRPr>
            </a:lvl1pPr>
          </a:lstStyle>
          <a:p>
            <a:pPr>
              <a:defRPr/>
            </a:pPr>
            <a:r>
              <a:rPr lang="en-US" smtClean="0"/>
              <a:t>ATMO 171A</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E43F2F9D-6CFC-A448-A264-4DE24AE8B2E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 id="2147484161" r:id="rId12"/>
    <p:sldLayoutId id="2147484162" r:id="rId13"/>
    <p:sldLayoutId id="2147484163" r:id="rId14"/>
  </p:sldLayoutIdLst>
  <p:timing>
    <p:tnLst>
      <p:par>
        <p:cTn xmlns:p14="http://schemas.microsoft.com/office/powerpoint/2010/main" id="1" dur="indefinite" restart="never" nodeType="tmRoot"/>
      </p:par>
    </p:tnLst>
  </p:timing>
  <p:hf sldNum="0" hdr="0" ftr="0" dt="0"/>
  <p:txStyles>
    <p:titleStyle>
      <a:lvl1pPr algn="ctr" rtl="0" eaLnBrk="0" fontAlgn="base" hangingPunct="0">
        <a:spcBef>
          <a:spcPct val="0"/>
        </a:spcBef>
        <a:spcAft>
          <a:spcPct val="0"/>
        </a:spcAft>
        <a:defRPr sz="4400">
          <a:solidFill>
            <a:srgbClr val="000000"/>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2400">
          <a:solidFill>
            <a:srgbClr val="000000"/>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har char="»"/>
        <a:defRPr sz="2000">
          <a:solidFill>
            <a:srgbClr val="000000"/>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5" Type="http://schemas.openxmlformats.org/officeDocument/2006/relationships/hyperlink" Target="http://www.esrl.noaa.gov_gmd_education_faq_cat-1.html" TargetMode="External"/><Relationship Id="rId6" Type="http://schemas.openxmlformats.org/officeDocument/2006/relationships/image" Target="../media/image2.png"/><Relationship Id="rId1" Type="http://schemas.microsoft.com/office/2007/relationships/media" Target="../media/media1.wav"/><Relationship Id="rId2" Type="http://schemas.openxmlformats.org/officeDocument/2006/relationships/audio" Target="../media/media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tmo.arizona.edu/index.php?section=weath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xml"/><Relationship Id="rId5" Type="http://schemas.openxmlformats.org/officeDocument/2006/relationships/image" Target="../media/image4.jpeg"/><Relationship Id="rId6" Type="http://schemas.openxmlformats.org/officeDocument/2006/relationships/image" Target="../media/image2.png"/><Relationship Id="rId1" Type="http://schemas.microsoft.com/office/2007/relationships/media" Target="../media/media2.wav"/><Relationship Id="rId2" Type="http://schemas.openxmlformats.org/officeDocument/2006/relationships/audio" Target="../media/media2.wav"/></Relationships>
</file>

<file path=ppt/slides/_rels/slide7.xml.rels><?xml version="1.0" encoding="UTF-8" standalone="yes"?>
<Relationships xmlns="http://schemas.openxmlformats.org/package/2006/relationships"><Relationship Id="rId3" Type="http://schemas.microsoft.com/office/2007/relationships/media" Target="../media/media4.wav"/><Relationship Id="rId4" Type="http://schemas.openxmlformats.org/officeDocument/2006/relationships/audio" Target="../media/media4.wav"/><Relationship Id="rId5" Type="http://schemas.openxmlformats.org/officeDocument/2006/relationships/slideLayout" Target="../slideLayouts/slideLayout2.xml"/><Relationship Id="rId6" Type="http://schemas.openxmlformats.org/officeDocument/2006/relationships/notesSlide" Target="../notesSlides/notesSlide2.xml"/><Relationship Id="rId7" Type="http://schemas.openxmlformats.org/officeDocument/2006/relationships/image" Target="../media/image5.png"/><Relationship Id="rId8" Type="http://schemas.openxmlformats.org/officeDocument/2006/relationships/hyperlink" Target="https://www.e-education.psu.edu/meteo003/sites/www.e-education.psu.edu.meteo003/files/image/Lesson%202/EMradiation.swf" TargetMode="External"/><Relationship Id="rId9" Type="http://schemas.openxmlformats.org/officeDocument/2006/relationships/image" Target="../media/image2.png"/><Relationship Id="rId1" Type="http://schemas.microsoft.com/office/2007/relationships/media" Target="../media/media3.mov"/><Relationship Id="rId2" Type="http://schemas.openxmlformats.org/officeDocument/2006/relationships/video" Target="../media/media3.mo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image" Target="../media/image6.png"/><Relationship Id="rId6" Type="http://schemas.openxmlformats.org/officeDocument/2006/relationships/hyperlink" Target="http://www.google.com/url?sa=i&amp;rct=j&amp;q=&amp;esrc=s&amp;source=images&amp;cd=&amp;cad=rja&amp;uact=8&amp;ved=0CAMQjxw&amp;url=http://www.youtube.com/watch?v=oeO-0CQCyfw&amp;ei=ftfBVKvjIcizggSS1YHABg&amp;bvm=bv.84349003,d.cWc&amp;psig=AFQjCNEmXnGUkcZ3zfFh3_Ire7NjJW0v3Q&amp;ust=1422074513621953" TargetMode="External"/><Relationship Id="rId1" Type="http://schemas.microsoft.com/office/2007/relationships/media" Target="../media/media5.mp4"/><Relationship Id="rId2" Type="http://schemas.openxmlformats.org/officeDocument/2006/relationships/video" Target="../media/media5.mp4"/></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7.png"/><Relationship Id="rId1" Type="http://schemas.microsoft.com/office/2007/relationships/media" Target="../media/media6.mp4"/><Relationship Id="rId2" Type="http://schemas.openxmlformats.org/officeDocument/2006/relationships/video" Target="../media/media6.mp4"/></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http://www2.lbl.gov/MicroWorlds/ALSTool/EMSpec/EMSpec2.html"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audio" Target="../media/media7.wav"/><Relationship Id="rId4" Type="http://schemas.openxmlformats.org/officeDocument/2006/relationships/slideLayout" Target="../slideLayouts/slideLayout2.xml"/><Relationship Id="rId5" Type="http://schemas.openxmlformats.org/officeDocument/2006/relationships/notesSlide" Target="../notesSlides/notesSlide6.xml"/><Relationship Id="rId6" Type="http://schemas.openxmlformats.org/officeDocument/2006/relationships/image" Target="../media/image10.png"/><Relationship Id="rId7" Type="http://schemas.openxmlformats.org/officeDocument/2006/relationships/image" Target="../media/image2.png"/><Relationship Id="rId1" Type="http://schemas.openxmlformats.org/officeDocument/2006/relationships/tags" Target="../tags/tag1.xml"/><Relationship Id="rId2" Type="http://schemas.microsoft.com/office/2007/relationships/media" Target="../media/media7.wav"/></Relationships>
</file>

<file path=ppt/slides/_rels/slide12.xml.rels><?xml version="1.0" encoding="UTF-8" standalone="yes"?>
<Relationships xmlns="http://schemas.openxmlformats.org/package/2006/relationships"><Relationship Id="rId3" Type="http://schemas.openxmlformats.org/officeDocument/2006/relationships/audio" Target="../media/media8.wav"/><Relationship Id="rId4" Type="http://schemas.openxmlformats.org/officeDocument/2006/relationships/slideLayout" Target="../slideLayouts/slideLayout2.xml"/><Relationship Id="rId5" Type="http://schemas.openxmlformats.org/officeDocument/2006/relationships/notesSlide" Target="../notesSlides/notesSlide7.xml"/><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2.png"/><Relationship Id="rId1" Type="http://schemas.openxmlformats.org/officeDocument/2006/relationships/tags" Target="../tags/tag2.xml"/><Relationship Id="rId2" Type="http://schemas.microsoft.com/office/2007/relationships/media" Target="../media/media8.wav"/></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1" Type="http://schemas.microsoft.com/office/2007/relationships/media" Target="../media/media9.wav"/><Relationship Id="rId2" Type="http://schemas.openxmlformats.org/officeDocument/2006/relationships/audio" Target="../media/media9.wav"/></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1" Type="http://schemas.microsoft.com/office/2007/relationships/media" Target="../media/media10.wav"/><Relationship Id="rId2" Type="http://schemas.openxmlformats.org/officeDocument/2006/relationships/audio" Target="../media/media10.wav"/></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hyperlink" Target="https://www.famousscientists.org/max-planck/" TargetMode="External"/><Relationship Id="rId8" Type="http://schemas.openxmlformats.org/officeDocument/2006/relationships/image" Target="../media/image2.png"/><Relationship Id="rId1" Type="http://schemas.microsoft.com/office/2007/relationships/media" Target="../media/media11.wav"/><Relationship Id="rId2" Type="http://schemas.openxmlformats.org/officeDocument/2006/relationships/audio" Target="../media/media11.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5" Type="http://schemas.openxmlformats.org/officeDocument/2006/relationships/image" Target="../media/image14.png"/><Relationship Id="rId6" Type="http://schemas.openxmlformats.org/officeDocument/2006/relationships/image" Target="../media/image2.png"/><Relationship Id="rId1" Type="http://schemas.microsoft.com/office/2007/relationships/media" Target="../media/media12.wav"/><Relationship Id="rId2" Type="http://schemas.openxmlformats.org/officeDocument/2006/relationships/audio" Target="../media/media12.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notesSlide" Target="../notesSlides/notesSlide10.xml"/><Relationship Id="rId5" Type="http://schemas.openxmlformats.org/officeDocument/2006/relationships/image" Target="../media/image2.png"/><Relationship Id="rId1" Type="http://schemas.microsoft.com/office/2007/relationships/media" Target="../media/media13.wav"/><Relationship Id="rId2" Type="http://schemas.openxmlformats.org/officeDocument/2006/relationships/audio" Target="../media/media13.wav"/></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notesSlide" Target="../notesSlides/notesSlide11.xml"/><Relationship Id="rId5" Type="http://schemas.openxmlformats.org/officeDocument/2006/relationships/hyperlink" Target="http://www.atmo.arizona.edu/~mullen/atmo170A1/animations/EMradiation.swf" TargetMode="External"/><Relationship Id="rId6" Type="http://schemas.openxmlformats.org/officeDocument/2006/relationships/image" Target="../media/image2.png"/><Relationship Id="rId1" Type="http://schemas.microsoft.com/office/2007/relationships/media" Target="../media/media14.wav"/><Relationship Id="rId2" Type="http://schemas.openxmlformats.org/officeDocument/2006/relationships/audio" Target="../media/media14.wav"/></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notesSlide" Target="../notesSlides/notesSlide12.xml"/><Relationship Id="rId5" Type="http://schemas.openxmlformats.org/officeDocument/2006/relationships/image" Target="../media/image15.jpeg"/><Relationship Id="rId6" Type="http://schemas.openxmlformats.org/officeDocument/2006/relationships/image" Target="../media/image2.png"/><Relationship Id="rId1" Type="http://schemas.microsoft.com/office/2007/relationships/media" Target="../media/media15.wav"/><Relationship Id="rId2" Type="http://schemas.openxmlformats.org/officeDocument/2006/relationships/audio" Target="../media/media15.wav"/></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3.xml"/><Relationship Id="rId5" Type="http://schemas.openxmlformats.org/officeDocument/2006/relationships/image" Target="../media/image16.png"/><Relationship Id="rId6" Type="http://schemas.openxmlformats.org/officeDocument/2006/relationships/image" Target="../media/image2.png"/><Relationship Id="rId1" Type="http://schemas.microsoft.com/office/2007/relationships/media" Target="../media/media16.wav"/><Relationship Id="rId2" Type="http://schemas.openxmlformats.org/officeDocument/2006/relationships/audio" Target="../media/media16.wa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notesSlide" Target="../notesSlides/notesSlide15.xml"/><Relationship Id="rId5" Type="http://schemas.openxmlformats.org/officeDocument/2006/relationships/image" Target="../media/image18.png"/><Relationship Id="rId6" Type="http://schemas.openxmlformats.org/officeDocument/2006/relationships/image" Target="../media/image2.png"/><Relationship Id="rId1" Type="http://schemas.microsoft.com/office/2007/relationships/media" Target="../media/media17.wav"/><Relationship Id="rId2" Type="http://schemas.openxmlformats.org/officeDocument/2006/relationships/audio" Target="../media/media17.wa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8.xml"/><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hyperlink" Target="https://www.e-education.psu.edu/earth104/node/1379" TargetMode="External"/><Relationship Id="rId9" Type="http://schemas.openxmlformats.org/officeDocument/2006/relationships/image" Target="../media/image2.png"/><Relationship Id="rId1" Type="http://schemas.microsoft.com/office/2007/relationships/media" Target="../media/media18.wav"/><Relationship Id="rId2" Type="http://schemas.openxmlformats.org/officeDocument/2006/relationships/audio" Target="../media/media18.wa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0.xml"/><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hyperlink" Target="https://earthobservatory.nasa.gov/Features/EnergyBalance/" TargetMode="External"/><Relationship Id="rId8" Type="http://schemas.openxmlformats.org/officeDocument/2006/relationships/image" Target="../media/image2.png"/><Relationship Id="rId1" Type="http://schemas.microsoft.com/office/2007/relationships/media" Target="../media/media19.wav"/><Relationship Id="rId2" Type="http://schemas.openxmlformats.org/officeDocument/2006/relationships/audio" Target="../media/media19.wav"/></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3.xml"/><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hyperlink" Target="https://earthobservatory.nasa.gov/Features/EnergyBalance/" TargetMode="External"/><Relationship Id="rId8" Type="http://schemas.openxmlformats.org/officeDocument/2006/relationships/image" Target="../media/image2.png"/><Relationship Id="rId1" Type="http://schemas.microsoft.com/office/2007/relationships/media" Target="../media/media20.wav"/><Relationship Id="rId2" Type="http://schemas.openxmlformats.org/officeDocument/2006/relationships/audio" Target="../media/media20.wav"/></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image" Target="../media/image2.png"/><Relationship Id="rId1" Type="http://schemas.microsoft.com/office/2007/relationships/media" Target="../media/media21.wav"/><Relationship Id="rId2" Type="http://schemas.openxmlformats.org/officeDocument/2006/relationships/audio" Target="../media/media21.wav"/></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1.bin"/><Relationship Id="rId5" Type="http://schemas.openxmlformats.org/officeDocument/2006/relationships/image" Target="../media/image24.emf"/><Relationship Id="rId6" Type="http://schemas.openxmlformats.org/officeDocument/2006/relationships/oleObject" Target="../embeddings/oleObject2.bin"/><Relationship Id="rId7" Type="http://schemas.openxmlformats.org/officeDocument/2006/relationships/image" Target="../media/image25.e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2"/>
          <p:cNvSpPr>
            <a:spLocks noGrp="1" noChangeArrowheads="1"/>
          </p:cNvSpPr>
          <p:nvPr>
            <p:ph type="ctrTitle"/>
          </p:nvPr>
        </p:nvSpPr>
        <p:spPr>
          <a:xfrm>
            <a:off x="571500" y="152400"/>
            <a:ext cx="7899400" cy="6553200"/>
          </a:xfrm>
        </p:spPr>
        <p:txBody>
          <a:bodyPr/>
          <a:lstStyle/>
          <a:p>
            <a:r>
              <a:rPr lang="en-US" b="1" dirty="0" smtClean="0">
                <a:solidFill>
                  <a:schemeClr val="bg1"/>
                </a:solidFill>
                <a:latin typeface="Arial" charset="0"/>
                <a:ea typeface="ＭＳ Ｐゴシック" charset="0"/>
                <a:cs typeface="ＭＳ Ｐゴシック" charset="0"/>
              </a:rPr>
              <a:t>ATMO 170A1</a:t>
            </a:r>
            <a:br>
              <a:rPr lang="en-US" b="1" dirty="0" smtClean="0">
                <a:solidFill>
                  <a:schemeClr val="bg1"/>
                </a:solidFill>
                <a:latin typeface="Arial" charset="0"/>
                <a:ea typeface="ＭＳ Ｐゴシック" charset="0"/>
                <a:cs typeface="ＭＳ Ｐゴシック" charset="0"/>
              </a:rPr>
            </a:br>
            <a:r>
              <a:rPr lang="en-US" b="1" dirty="0" smtClean="0">
                <a:solidFill>
                  <a:schemeClr val="bg1"/>
                </a:solidFill>
                <a:latin typeface="Arial" charset="0"/>
                <a:ea typeface="ＭＳ Ｐゴシック" charset="0"/>
                <a:cs typeface="ＭＳ Ｐゴシック" charset="0"/>
              </a:rPr>
              <a:t>Online</a:t>
            </a:r>
            <a: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smtClean="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smtClean="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FFCC00"/>
                </a:solidFill>
                <a:effectLst>
                  <a:outerShdw blurRad="38100" dist="38100" dir="2700000" algn="tl">
                    <a:srgbClr val="FFFFFF"/>
                  </a:outerShdw>
                </a:effectLst>
                <a:latin typeface="Arial" charset="0"/>
                <a:ea typeface="ＭＳ Ｐゴシック" charset="0"/>
                <a:cs typeface="ＭＳ Ｐゴシック" charset="0"/>
              </a:rPr>
            </a:br>
            <a:r>
              <a:rPr lang="en-US" b="1" dirty="0">
                <a:solidFill>
                  <a:srgbClr val="000000"/>
                </a:solidFill>
                <a:effectLst>
                  <a:outerShdw blurRad="38100" dist="38100" dir="2700000" algn="tl">
                    <a:srgbClr val="FFFFFF"/>
                  </a:outerShdw>
                </a:effectLst>
                <a:latin typeface="Arial" charset="0"/>
                <a:ea typeface="ＭＳ Ｐゴシック" charset="0"/>
                <a:cs typeface="ＭＳ Ｐゴシック" charset="0"/>
              </a:rPr>
              <a:t/>
            </a:r>
            <a:br>
              <a:rPr lang="en-US" b="1" dirty="0">
                <a:solidFill>
                  <a:srgbClr val="000000"/>
                </a:solidFill>
                <a:effectLst>
                  <a:outerShdw blurRad="38100" dist="38100" dir="2700000" algn="tl">
                    <a:srgbClr val="FFFFFF"/>
                  </a:outerShdw>
                </a:effectLst>
                <a:latin typeface="Arial" charset="0"/>
                <a:ea typeface="ＭＳ Ｐゴシック" charset="0"/>
                <a:cs typeface="ＭＳ Ｐゴシック" charset="0"/>
              </a:rPr>
            </a:br>
            <a:r>
              <a:rPr lang="en-US" b="1" dirty="0" smtClean="0">
                <a:solidFill>
                  <a:srgbClr val="FF0000"/>
                </a:solidFill>
                <a:effectLst>
                  <a:outerShdw blurRad="38100" dist="38100" dir="2700000" algn="tl">
                    <a:srgbClr val="FFFFFF"/>
                  </a:outerShdw>
                </a:effectLst>
                <a:latin typeface="Arial" charset="0"/>
                <a:ea typeface="ＭＳ Ｐゴシック" charset="0"/>
                <a:cs typeface="ＭＳ Ｐゴシック" charset="0"/>
              </a:rPr>
              <a:t/>
            </a:r>
            <a:br>
              <a:rPr lang="en-US" b="1" dirty="0" smtClean="0">
                <a:solidFill>
                  <a:srgbClr val="FF0000"/>
                </a:solidFill>
                <a:effectLst>
                  <a:outerShdw blurRad="38100" dist="38100" dir="2700000" algn="tl">
                    <a:srgbClr val="FFFFFF"/>
                  </a:outerShdw>
                </a:effectLst>
                <a:latin typeface="Arial" charset="0"/>
                <a:ea typeface="ＭＳ Ｐゴシック" charset="0"/>
                <a:cs typeface="ＭＳ Ｐゴシック" charset="0"/>
              </a:rPr>
            </a:br>
            <a:r>
              <a:rPr lang="en-US" b="1" dirty="0" smtClean="0">
                <a:solidFill>
                  <a:srgbClr val="FF0000"/>
                </a:solidFill>
                <a:latin typeface="Arial" charset="0"/>
                <a:ea typeface="ＭＳ Ｐゴシック" charset="0"/>
                <a:cs typeface="ＭＳ Ｐゴシック" charset="0"/>
              </a:rPr>
              <a:t>Laws of Radiation</a:t>
            </a:r>
            <a:endParaRPr lang="en-US" b="1" dirty="0">
              <a:solidFill>
                <a:schemeClr val="accent1">
                  <a:lumMod val="75000"/>
                </a:schemeClr>
              </a:solidFill>
              <a:latin typeface="Arial" charset="0"/>
              <a:ea typeface="ＭＳ Ｐゴシック" charset="0"/>
              <a:cs typeface="ＭＳ Ｐゴシック" charset="0"/>
            </a:endParaRPr>
          </a:p>
        </p:txBody>
      </p:sp>
      <p:pic>
        <p:nvPicPr>
          <p:cNvPr id="4" name="Picture 3"/>
          <p:cNvPicPr>
            <a:picLocks noChangeAspect="1"/>
          </p:cNvPicPr>
          <p:nvPr/>
        </p:nvPicPr>
        <p:blipFill>
          <a:blip r:embed="rId4"/>
          <a:stretch>
            <a:fillRect/>
          </a:stretch>
        </p:blipFill>
        <p:spPr>
          <a:xfrm>
            <a:off x="2286000" y="2108200"/>
            <a:ext cx="4445000" cy="3378200"/>
          </a:xfrm>
          <a:prstGeom prst="rect">
            <a:avLst/>
          </a:prstGeom>
        </p:spPr>
      </p:pic>
      <p:sp>
        <p:nvSpPr>
          <p:cNvPr id="6" name="TextBox 5"/>
          <p:cNvSpPr txBox="1"/>
          <p:nvPr/>
        </p:nvSpPr>
        <p:spPr>
          <a:xfrm>
            <a:off x="2031038" y="6397823"/>
            <a:ext cx="4826962" cy="307777"/>
          </a:xfrm>
          <a:prstGeom prst="rect">
            <a:avLst/>
          </a:prstGeom>
          <a:noFill/>
        </p:spPr>
        <p:txBody>
          <a:bodyPr wrap="none" rtlCol="0">
            <a:spAutoFit/>
          </a:bodyPr>
          <a:lstStyle/>
          <a:p>
            <a:r>
              <a:rPr lang="en-US" sz="1400" dirty="0" smtClean="0">
                <a:solidFill>
                  <a:srgbClr val="FFFFFF"/>
                </a:solidFill>
                <a:latin typeface="Calibri"/>
                <a:cs typeface="Calibri"/>
              </a:rPr>
              <a:t>Depiction of the Earth’s radiation balance as viewed from space</a:t>
            </a:r>
            <a:endParaRPr lang="en-US" sz="1400" dirty="0">
              <a:solidFill>
                <a:srgbClr val="FFFFFF"/>
              </a:solidFill>
              <a:latin typeface="Calibri"/>
              <a:cs typeface="Calibri"/>
            </a:endParaRPr>
          </a:p>
        </p:txBody>
      </p:sp>
      <p:sp>
        <p:nvSpPr>
          <p:cNvPr id="7" name="TextBox 6"/>
          <p:cNvSpPr txBox="1"/>
          <p:nvPr/>
        </p:nvSpPr>
        <p:spPr>
          <a:xfrm>
            <a:off x="5393266" y="5147846"/>
            <a:ext cx="1295401" cy="338554"/>
          </a:xfrm>
          <a:prstGeom prst="rect">
            <a:avLst/>
          </a:prstGeom>
          <a:noFill/>
        </p:spPr>
        <p:txBody>
          <a:bodyPr wrap="square" rtlCol="0">
            <a:spAutoFit/>
          </a:bodyPr>
          <a:lstStyle/>
          <a:p>
            <a:r>
              <a:rPr lang="en-US" sz="1600" dirty="0" smtClean="0">
                <a:hlinkClick r:id="rId5"/>
              </a:rPr>
              <a:t>Figure credit</a:t>
            </a:r>
            <a:endParaRPr lang="en-US" sz="1600" dirty="0"/>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80595383"/>
      </p:ext>
    </p:extLst>
  </p:cSld>
  <p:clrMapOvr>
    <a:masterClrMapping/>
  </p:clrMapOvr>
  <mc:AlternateContent xmlns:mc="http://schemas.openxmlformats.org/markup-compatibility/2006" xmlns:p14="http://schemas.microsoft.com/office/powerpoint/2010/main">
    <mc:Choice Requires="p14">
      <p:transition spd="slow" p14:dur="2000" advTm="15542"/>
    </mc:Choice>
    <mc:Fallback xmlns="">
      <p:transition xmlns:p14="http://schemas.microsoft.com/office/powerpoint/2010/main" spd="slow" advTm="1554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a:cs typeface="Calibri"/>
              </a:rPr>
              <a:t>Weather</a:t>
            </a:r>
            <a:endParaRPr lang="en-US" dirty="0">
              <a:latin typeface="Calibri"/>
              <a:cs typeface="Calibri"/>
            </a:endParaRPr>
          </a:p>
        </p:txBody>
      </p:sp>
      <p:sp>
        <p:nvSpPr>
          <p:cNvPr id="3" name="Content Placeholder 2"/>
          <p:cNvSpPr>
            <a:spLocks noGrp="1"/>
          </p:cNvSpPr>
          <p:nvPr>
            <p:ph idx="1"/>
          </p:nvPr>
        </p:nvSpPr>
        <p:spPr/>
        <p:txBody>
          <a:bodyPr/>
          <a:lstStyle/>
          <a:p>
            <a:r>
              <a:rPr lang="en-US" dirty="0" smtClean="0">
                <a:latin typeface="Calibri"/>
                <a:cs typeface="Calibri"/>
                <a:hlinkClick r:id="rId2"/>
              </a:rPr>
              <a:t>Map Time</a:t>
            </a:r>
            <a:endParaRPr lang="en-US" dirty="0">
              <a:latin typeface="Calibri"/>
              <a:cs typeface="Calibri"/>
            </a:endParaRPr>
          </a:p>
        </p:txBody>
      </p:sp>
    </p:spTree>
    <p:extLst>
      <p:ext uri="{BB962C8B-B14F-4D97-AF65-F5344CB8AC3E}">
        <p14:creationId xmlns:p14="http://schemas.microsoft.com/office/powerpoint/2010/main" val="38807178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0" y="1981200"/>
            <a:ext cx="7848600" cy="4114800"/>
          </a:xfrm>
        </p:spPr>
        <p:txBody>
          <a:bodyPr/>
          <a:lstStyle/>
          <a:p>
            <a:r>
              <a:rPr lang="en-US" dirty="0" smtClean="0"/>
              <a:t>You wearily deplane after an all-night flight to London when you hear in the terminal, “Today’s maximum temperature in London will be 25˚ Celsius.” </a:t>
            </a:r>
          </a:p>
          <a:p>
            <a:pPr marL="0" indent="0">
              <a:buNone/>
            </a:pPr>
            <a:r>
              <a:rPr lang="en-US" dirty="0" smtClean="0"/>
              <a:t>   What is the maximum temperature in ˚F?</a:t>
            </a:r>
          </a:p>
          <a:p>
            <a:pPr marL="0" indent="0" algn="ctr">
              <a:buNone/>
            </a:pPr>
            <a:endParaRPr lang="en-US" dirty="0"/>
          </a:p>
          <a:p>
            <a:pPr marL="0" indent="0" algn="ctr">
              <a:buNone/>
            </a:pPr>
            <a:r>
              <a:rPr lang="en-US" dirty="0" smtClean="0"/>
              <a:t>(Give answer to the nearest whole </a:t>
            </a:r>
            <a:r>
              <a:rPr lang="en-US" dirty="0"/>
              <a:t>˚</a:t>
            </a:r>
            <a:r>
              <a:rPr lang="en-US" dirty="0" smtClean="0"/>
              <a:t>F.)</a:t>
            </a:r>
            <a:endParaRPr lang="en-US" dirty="0"/>
          </a:p>
        </p:txBody>
      </p:sp>
    </p:spTree>
    <p:extLst>
      <p:ext uri="{BB962C8B-B14F-4D97-AF65-F5344CB8AC3E}">
        <p14:creationId xmlns:p14="http://schemas.microsoft.com/office/powerpoint/2010/main" val="27370703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5800" y="381000"/>
            <a:ext cx="7772400" cy="1295400"/>
          </a:xfrm>
        </p:spPr>
        <p:txBody>
          <a:bodyPr/>
          <a:lstStyle/>
          <a:p>
            <a:r>
              <a:rPr lang="en-US" sz="3600" b="1" dirty="0" smtClean="0">
                <a:solidFill>
                  <a:schemeClr val="tx1"/>
                </a:solidFill>
                <a:latin typeface="Calibri"/>
                <a:ea typeface="ＭＳ Ｐゴシック" charset="0"/>
                <a:cs typeface="Calibri"/>
              </a:rPr>
              <a:t>Big Picture from Last Time</a:t>
            </a:r>
            <a:endParaRPr lang="en-US" sz="3600" dirty="0">
              <a:solidFill>
                <a:schemeClr val="tx1"/>
              </a:solidFill>
              <a:latin typeface="Calibri"/>
              <a:ea typeface="ＭＳ Ｐゴシック" charset="0"/>
              <a:cs typeface="Calibri"/>
            </a:endParaRPr>
          </a:p>
        </p:txBody>
      </p:sp>
      <p:sp>
        <p:nvSpPr>
          <p:cNvPr id="113667" name="Rectangle 3"/>
          <p:cNvSpPr>
            <a:spLocks noGrp="1" noChangeArrowheads="1"/>
          </p:cNvSpPr>
          <p:nvPr>
            <p:ph type="body" idx="1"/>
          </p:nvPr>
        </p:nvSpPr>
        <p:spPr>
          <a:xfrm>
            <a:off x="685800" y="1752600"/>
            <a:ext cx="7772400" cy="4724400"/>
          </a:xfrm>
        </p:spPr>
        <p:txBody>
          <a:bodyPr/>
          <a:lstStyle/>
          <a:p>
            <a:pPr>
              <a:lnSpc>
                <a:spcPct val="90000"/>
              </a:lnSpc>
              <a:buFontTx/>
              <a:buNone/>
            </a:pPr>
            <a:r>
              <a:rPr lang="en-US" sz="2800" b="1" dirty="0" smtClean="0">
                <a:solidFill>
                  <a:srgbClr val="000000"/>
                </a:solidFill>
                <a:latin typeface="Calibri"/>
                <a:ea typeface="ＭＳ Ｐゴシック" charset="0"/>
                <a:cs typeface="Calibri"/>
              </a:rPr>
              <a:t>Three primary modes of heat transfer	</a:t>
            </a:r>
          </a:p>
          <a:p>
            <a:pPr>
              <a:lnSpc>
                <a:spcPct val="90000"/>
              </a:lnSpc>
              <a:buFontTx/>
              <a:buNone/>
            </a:pPr>
            <a:r>
              <a:rPr lang="en-US" sz="2800" b="1" dirty="0" smtClean="0">
                <a:solidFill>
                  <a:srgbClr val="000000"/>
                </a:solidFill>
                <a:latin typeface="Calibri"/>
                <a:ea typeface="ＭＳ Ｐゴシック" charset="0"/>
                <a:cs typeface="Calibri"/>
              </a:rPr>
              <a:t>1) </a:t>
            </a:r>
            <a:r>
              <a:rPr lang="en-US" sz="2800" b="1" dirty="0" smtClean="0">
                <a:solidFill>
                  <a:srgbClr val="C80000"/>
                </a:solidFill>
                <a:latin typeface="Calibri"/>
                <a:ea typeface="ＭＳ Ｐゴシック" charset="0"/>
                <a:cs typeface="Calibri"/>
              </a:rPr>
              <a:t>Conduction </a:t>
            </a:r>
            <a:r>
              <a:rPr lang="en-US" sz="2800" b="1" dirty="0" smtClean="0">
                <a:solidFill>
                  <a:srgbClr val="000000"/>
                </a:solidFill>
                <a:latin typeface="Calibri"/>
                <a:ea typeface="ＭＳ Ｐゴシック" charset="0"/>
                <a:cs typeface="Calibri"/>
              </a:rPr>
              <a:t>– molecule to molecule</a:t>
            </a:r>
          </a:p>
          <a:p>
            <a:pPr>
              <a:lnSpc>
                <a:spcPct val="90000"/>
              </a:lnSpc>
              <a:buFontTx/>
              <a:buNone/>
            </a:pPr>
            <a:r>
              <a:rPr lang="en-US" sz="2800" b="1" dirty="0" smtClean="0">
                <a:solidFill>
                  <a:srgbClr val="000000"/>
                </a:solidFill>
                <a:latin typeface="Calibri"/>
                <a:ea typeface="ＭＳ Ｐゴシック" charset="0"/>
                <a:cs typeface="Calibri"/>
              </a:rPr>
              <a:t>2) </a:t>
            </a:r>
            <a:r>
              <a:rPr lang="en-US" sz="2800" b="1" dirty="0" smtClean="0">
                <a:solidFill>
                  <a:srgbClr val="C80000"/>
                </a:solidFill>
                <a:latin typeface="Calibri"/>
                <a:ea typeface="ＭＳ Ｐゴシック" charset="0"/>
                <a:cs typeface="Calibri"/>
              </a:rPr>
              <a:t>Convection </a:t>
            </a:r>
            <a:r>
              <a:rPr lang="en-US" sz="2800" b="1" dirty="0">
                <a:solidFill>
                  <a:srgbClr val="000000"/>
                </a:solidFill>
                <a:latin typeface="Calibri"/>
                <a:ea typeface="ＭＳ Ｐゴシック" charset="0"/>
                <a:cs typeface="Calibri"/>
              </a:rPr>
              <a:t>– v</a:t>
            </a:r>
            <a:r>
              <a:rPr lang="en-US" sz="2800" b="1" dirty="0" smtClean="0">
                <a:solidFill>
                  <a:srgbClr val="000000"/>
                </a:solidFill>
                <a:latin typeface="Calibri"/>
                <a:ea typeface="ＭＳ Ｐゴシック" charset="0"/>
                <a:cs typeface="Calibri"/>
              </a:rPr>
              <a:t>ertical transport </a:t>
            </a:r>
            <a:r>
              <a:rPr lang="en-US" sz="2800" b="1" dirty="0">
                <a:solidFill>
                  <a:srgbClr val="000000"/>
                </a:solidFill>
                <a:latin typeface="Calibri"/>
                <a:ea typeface="ＭＳ Ｐゴシック" charset="0"/>
                <a:cs typeface="Calibri"/>
              </a:rPr>
              <a:t>of </a:t>
            </a:r>
            <a:r>
              <a:rPr lang="en-US" sz="2800" b="1" dirty="0" smtClean="0">
                <a:solidFill>
                  <a:srgbClr val="000000"/>
                </a:solidFill>
                <a:latin typeface="Calibri"/>
                <a:ea typeface="ＭＳ Ｐゴシック" charset="0"/>
                <a:cs typeface="Calibri"/>
              </a:rPr>
              <a:t>fluid</a:t>
            </a:r>
          </a:p>
          <a:p>
            <a:pPr>
              <a:lnSpc>
                <a:spcPct val="90000"/>
              </a:lnSpc>
              <a:buFontTx/>
              <a:buNone/>
            </a:pPr>
            <a:r>
              <a:rPr lang="en-US" sz="2800" b="1" dirty="0">
                <a:solidFill>
                  <a:srgbClr val="000000"/>
                </a:solidFill>
                <a:latin typeface="Calibri"/>
                <a:ea typeface="ＭＳ Ｐゴシック" charset="0"/>
                <a:cs typeface="Calibri"/>
              </a:rPr>
              <a:t>	 </a:t>
            </a:r>
            <a:r>
              <a:rPr lang="en-US" sz="2800" b="1" dirty="0" smtClean="0">
                <a:solidFill>
                  <a:srgbClr val="C90000"/>
                </a:solidFill>
                <a:latin typeface="Calibri"/>
                <a:ea typeface="ＭＳ Ｐゴシック" charset="0"/>
                <a:cs typeface="Calibri"/>
              </a:rPr>
              <a:t>Advection</a:t>
            </a:r>
            <a:r>
              <a:rPr lang="en-US" sz="2800" b="1" dirty="0" smtClean="0">
                <a:solidFill>
                  <a:srgbClr val="000000"/>
                </a:solidFill>
                <a:latin typeface="Calibri"/>
                <a:ea typeface="ＭＳ Ｐゴシック" charset="0"/>
                <a:cs typeface="Calibri"/>
              </a:rPr>
              <a:t> – horizontal transport of fluid</a:t>
            </a:r>
          </a:p>
          <a:p>
            <a:pPr algn="ctr">
              <a:lnSpc>
                <a:spcPct val="90000"/>
              </a:lnSpc>
              <a:buFontTx/>
              <a:buNone/>
            </a:pPr>
            <a:r>
              <a:rPr lang="en-US" sz="2800" b="1" dirty="0" smtClean="0">
                <a:solidFill>
                  <a:srgbClr val="000000"/>
                </a:solidFill>
                <a:latin typeface="Calibri"/>
                <a:ea typeface="ＭＳ Ｐゴシック" charset="0"/>
                <a:cs typeface="Calibri"/>
              </a:rPr>
              <a:t>+</a:t>
            </a:r>
            <a:endParaRPr lang="en-US" sz="2800" b="1" dirty="0">
              <a:solidFill>
                <a:srgbClr val="000000"/>
              </a:solidFill>
              <a:latin typeface="Calibri"/>
              <a:ea typeface="ＭＳ Ｐゴシック" charset="0"/>
              <a:cs typeface="Calibri"/>
            </a:endParaRPr>
          </a:p>
          <a:p>
            <a:pPr>
              <a:lnSpc>
                <a:spcPct val="90000"/>
              </a:lnSpc>
              <a:buFontTx/>
              <a:buNone/>
            </a:pPr>
            <a:r>
              <a:rPr lang="en-US" sz="2800" b="1" dirty="0" smtClean="0">
                <a:solidFill>
                  <a:srgbClr val="000000"/>
                </a:solidFill>
                <a:latin typeface="Calibri"/>
                <a:ea typeface="ＭＳ Ｐゴシック" charset="0"/>
                <a:cs typeface="Calibri"/>
              </a:rPr>
              <a:t>	 </a:t>
            </a:r>
            <a:r>
              <a:rPr lang="en-US" sz="2800" b="1" dirty="0" smtClean="0">
                <a:solidFill>
                  <a:srgbClr val="C80000"/>
                </a:solidFill>
                <a:latin typeface="Calibri"/>
                <a:ea typeface="ＭＳ Ｐゴシック" charset="0"/>
                <a:cs typeface="Calibri"/>
              </a:rPr>
              <a:t>Latent </a:t>
            </a:r>
            <a:r>
              <a:rPr lang="en-US" sz="2800" b="1" dirty="0">
                <a:solidFill>
                  <a:srgbClr val="C80000"/>
                </a:solidFill>
                <a:latin typeface="Calibri"/>
                <a:ea typeface="ＭＳ Ｐゴシック" charset="0"/>
                <a:cs typeface="Calibri"/>
              </a:rPr>
              <a:t>Heat </a:t>
            </a:r>
            <a:r>
              <a:rPr lang="en-US" sz="2800" b="1" dirty="0">
                <a:solidFill>
                  <a:srgbClr val="000000"/>
                </a:solidFill>
                <a:latin typeface="Calibri"/>
                <a:ea typeface="ＭＳ Ｐゴシック" charset="0"/>
                <a:cs typeface="Calibri"/>
              </a:rPr>
              <a:t>– energy of phase </a:t>
            </a:r>
            <a:r>
              <a:rPr lang="en-US" sz="2800" b="1" dirty="0" smtClean="0">
                <a:solidFill>
                  <a:srgbClr val="000000"/>
                </a:solidFill>
                <a:latin typeface="Calibri"/>
                <a:ea typeface="ＭＳ Ｐゴシック" charset="0"/>
                <a:cs typeface="Calibri"/>
              </a:rPr>
              <a:t>changes</a:t>
            </a:r>
          </a:p>
          <a:p>
            <a:pPr>
              <a:lnSpc>
                <a:spcPct val="90000"/>
              </a:lnSpc>
              <a:buFontTx/>
              <a:buNone/>
            </a:pPr>
            <a:r>
              <a:rPr lang="en-US" sz="2800" b="1" dirty="0" smtClean="0">
                <a:solidFill>
                  <a:srgbClr val="000000"/>
                </a:solidFill>
                <a:latin typeface="Calibri"/>
                <a:ea typeface="ＭＳ Ｐゴシック" charset="0"/>
                <a:cs typeface="Calibri"/>
              </a:rPr>
              <a:t>		Works with convection/advection</a:t>
            </a:r>
            <a:endParaRPr lang="en-US" sz="2800" b="1" dirty="0">
              <a:solidFill>
                <a:srgbClr val="000000"/>
              </a:solidFill>
              <a:latin typeface="Calibri"/>
              <a:ea typeface="ＭＳ Ｐゴシック" charset="0"/>
              <a:cs typeface="Calibri"/>
            </a:endParaRPr>
          </a:p>
          <a:p>
            <a:pPr>
              <a:lnSpc>
                <a:spcPct val="90000"/>
              </a:lnSpc>
              <a:buFontTx/>
              <a:buNone/>
            </a:pPr>
            <a:r>
              <a:rPr lang="en-US" sz="2800" b="1" dirty="0">
                <a:solidFill>
                  <a:srgbClr val="000000"/>
                </a:solidFill>
                <a:latin typeface="Calibri"/>
                <a:ea typeface="ＭＳ Ｐゴシック" charset="0"/>
                <a:cs typeface="Calibri"/>
              </a:rPr>
              <a:t>		Large for H</a:t>
            </a:r>
            <a:r>
              <a:rPr lang="en-US" sz="2800" b="1" baseline="-25000" dirty="0">
                <a:solidFill>
                  <a:srgbClr val="000000"/>
                </a:solidFill>
                <a:latin typeface="Calibri"/>
                <a:ea typeface="ＭＳ Ｐゴシック" charset="0"/>
                <a:cs typeface="Calibri"/>
              </a:rPr>
              <a:t>2</a:t>
            </a:r>
            <a:r>
              <a:rPr lang="en-US" sz="2800" b="1" dirty="0">
                <a:solidFill>
                  <a:srgbClr val="000000"/>
                </a:solidFill>
                <a:latin typeface="Calibri"/>
                <a:ea typeface="ＭＳ Ｐゴシック" charset="0"/>
                <a:cs typeface="Calibri"/>
              </a:rPr>
              <a:t>O </a:t>
            </a:r>
            <a:r>
              <a:rPr lang="en-US" sz="2800" b="1" dirty="0" smtClean="0">
                <a:solidFill>
                  <a:srgbClr val="000000"/>
                </a:solidFill>
                <a:latin typeface="Calibri"/>
                <a:ea typeface="ＭＳ Ｐゴシック" charset="0"/>
                <a:cs typeface="Calibri"/>
              </a:rPr>
              <a:t>Vapor </a:t>
            </a:r>
            <a:r>
              <a:rPr lang="en-US" sz="2800" b="1" dirty="0">
                <a:solidFill>
                  <a:srgbClr val="000000"/>
                </a:solidFill>
                <a:latin typeface="Calibri"/>
                <a:ea typeface="ＭＳ Ｐゴシック" charset="0"/>
                <a:cs typeface="Calibri"/>
              </a:rPr>
              <a:t>&lt;=&gt; </a:t>
            </a:r>
            <a:r>
              <a:rPr lang="en-US" sz="2800" b="1" dirty="0" smtClean="0">
                <a:solidFill>
                  <a:srgbClr val="000000"/>
                </a:solidFill>
                <a:latin typeface="Calibri"/>
                <a:ea typeface="ＭＳ Ｐゴシック" charset="0"/>
                <a:cs typeface="Calibri"/>
              </a:rPr>
              <a:t>Cloud Droplets</a:t>
            </a:r>
          </a:p>
          <a:p>
            <a:pPr>
              <a:lnSpc>
                <a:spcPct val="90000"/>
              </a:lnSpc>
              <a:buFontTx/>
              <a:buNone/>
            </a:pPr>
            <a:r>
              <a:rPr lang="en-US" sz="2800" b="1" dirty="0" smtClean="0">
                <a:solidFill>
                  <a:srgbClr val="000000"/>
                </a:solidFill>
                <a:latin typeface="Calibri"/>
                <a:ea typeface="ＭＳ Ｐゴシック" charset="0"/>
                <a:cs typeface="Calibri"/>
              </a:rPr>
              <a:t>		Vapor =</a:t>
            </a:r>
            <a:r>
              <a:rPr lang="en-US" sz="2800" b="1" dirty="0">
                <a:solidFill>
                  <a:srgbClr val="000000"/>
                </a:solidFill>
                <a:latin typeface="Calibri"/>
                <a:ea typeface="ＭＳ Ｐゴシック" charset="0"/>
                <a:cs typeface="Calibri"/>
              </a:rPr>
              <a:t>&gt; </a:t>
            </a:r>
            <a:r>
              <a:rPr lang="en-US" sz="2800" b="1" dirty="0" smtClean="0">
                <a:solidFill>
                  <a:srgbClr val="000000"/>
                </a:solidFill>
                <a:latin typeface="Calibri"/>
                <a:ea typeface="ＭＳ Ｐゴシック" charset="0"/>
                <a:cs typeface="Calibri"/>
              </a:rPr>
              <a:t>Droplets </a:t>
            </a:r>
            <a:r>
              <a:rPr lang="en-US" sz="2800" b="1" dirty="0">
                <a:solidFill>
                  <a:srgbClr val="000000"/>
                </a:solidFill>
                <a:latin typeface="Calibri"/>
                <a:ea typeface="ＭＳ Ｐゴシック" charset="0"/>
                <a:cs typeface="Calibri"/>
              </a:rPr>
              <a:t>=&gt; </a:t>
            </a:r>
            <a:r>
              <a:rPr lang="en-US" sz="2800" b="1" dirty="0" smtClean="0">
                <a:solidFill>
                  <a:srgbClr val="000000"/>
                </a:solidFill>
                <a:latin typeface="Calibri"/>
                <a:ea typeface="ＭＳ Ｐゴシック" charset="0"/>
                <a:cs typeface="Calibri"/>
              </a:rPr>
              <a:t>surrounding air </a:t>
            </a:r>
            <a:r>
              <a:rPr lang="en-US" sz="2800" b="1" dirty="0" smtClean="0">
                <a:solidFill>
                  <a:srgbClr val="C80000"/>
                </a:solidFill>
                <a:latin typeface="Calibri"/>
                <a:ea typeface="ＭＳ Ｐゴシック" charset="0"/>
                <a:cs typeface="Calibri"/>
              </a:rPr>
              <a:t>warms</a:t>
            </a:r>
          </a:p>
          <a:p>
            <a:pPr>
              <a:lnSpc>
                <a:spcPct val="90000"/>
              </a:lnSpc>
              <a:buNone/>
            </a:pPr>
            <a:r>
              <a:rPr lang="en-US" sz="2800" b="1" dirty="0">
                <a:solidFill>
                  <a:srgbClr val="000000"/>
                </a:solidFill>
                <a:latin typeface="Calibri"/>
                <a:ea typeface="ＭＳ Ｐゴシック" charset="0"/>
                <a:cs typeface="Calibri"/>
              </a:rPr>
              <a:t>		</a:t>
            </a:r>
            <a:r>
              <a:rPr lang="en-US" sz="2800" b="1" dirty="0" smtClean="0">
                <a:solidFill>
                  <a:srgbClr val="000000"/>
                </a:solidFill>
                <a:latin typeface="Calibri"/>
                <a:ea typeface="ＭＳ Ｐゴシック" charset="0"/>
                <a:cs typeface="Calibri"/>
              </a:rPr>
              <a:t>Liquid =</a:t>
            </a:r>
            <a:r>
              <a:rPr lang="en-US" sz="2800" b="1" dirty="0">
                <a:solidFill>
                  <a:srgbClr val="000000"/>
                </a:solidFill>
                <a:latin typeface="Calibri"/>
                <a:ea typeface="ＭＳ Ｐゴシック" charset="0"/>
                <a:cs typeface="Calibri"/>
              </a:rPr>
              <a:t>&gt; </a:t>
            </a:r>
            <a:r>
              <a:rPr lang="en-US" sz="2800" b="1" dirty="0" smtClean="0">
                <a:solidFill>
                  <a:srgbClr val="000000"/>
                </a:solidFill>
                <a:latin typeface="Calibri"/>
                <a:ea typeface="ＭＳ Ｐゴシック" charset="0"/>
                <a:cs typeface="Calibri"/>
              </a:rPr>
              <a:t>Vapor </a:t>
            </a:r>
            <a:r>
              <a:rPr lang="en-US" sz="2800" b="1" dirty="0">
                <a:solidFill>
                  <a:srgbClr val="000000"/>
                </a:solidFill>
                <a:latin typeface="Calibri"/>
                <a:ea typeface="ＭＳ Ｐゴシック" charset="0"/>
                <a:cs typeface="Calibri"/>
              </a:rPr>
              <a:t>=&gt; </a:t>
            </a:r>
            <a:r>
              <a:rPr lang="en-US" sz="2800" b="1" dirty="0" smtClean="0">
                <a:solidFill>
                  <a:srgbClr val="000000"/>
                </a:solidFill>
                <a:latin typeface="Calibri"/>
                <a:ea typeface="ＭＳ Ｐゴシック" charset="0"/>
                <a:cs typeface="Calibri"/>
              </a:rPr>
              <a:t>surrounding </a:t>
            </a:r>
            <a:r>
              <a:rPr lang="en-US" sz="2800" b="1" dirty="0">
                <a:solidFill>
                  <a:srgbClr val="000000"/>
                </a:solidFill>
                <a:latin typeface="Calibri"/>
                <a:ea typeface="ＭＳ Ｐゴシック" charset="0"/>
                <a:cs typeface="Calibri"/>
              </a:rPr>
              <a:t>air </a:t>
            </a:r>
            <a:r>
              <a:rPr lang="en-US" sz="2800" b="1" dirty="0" smtClean="0">
                <a:solidFill>
                  <a:srgbClr val="000090"/>
                </a:solidFill>
                <a:latin typeface="Calibri"/>
                <a:ea typeface="ＭＳ Ｐゴシック" charset="0"/>
                <a:cs typeface="Calibri"/>
              </a:rPr>
              <a:t>cools</a:t>
            </a:r>
            <a:endParaRPr lang="en-US" sz="2800" b="1" dirty="0">
              <a:solidFill>
                <a:srgbClr val="000090"/>
              </a:solidFill>
              <a:latin typeface="Calibri"/>
              <a:ea typeface="ＭＳ Ｐゴシック" charset="0"/>
              <a:cs typeface="Calibri"/>
            </a:endParaRPr>
          </a:p>
        </p:txBody>
      </p:sp>
    </p:spTree>
    <p:extLst>
      <p:ext uri="{BB962C8B-B14F-4D97-AF65-F5344CB8AC3E}">
        <p14:creationId xmlns:p14="http://schemas.microsoft.com/office/powerpoint/2010/main" val="222010773"/>
      </p:ext>
    </p:extLst>
  </p:cSld>
  <p:clrMapOvr>
    <a:masterClrMapping/>
  </p:clrMapOvr>
  <p:transition xmlns:p14="http://schemas.microsoft.com/office/powerpoint/2010/main">
    <p:zoom dir="in"/>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solidFill>
                  <a:srgbClr val="000000"/>
                </a:solidFill>
                <a:latin typeface="Times New Roman" charset="0"/>
                <a:ea typeface="ＭＳ Ｐゴシック" charset="0"/>
                <a:cs typeface="ＭＳ Ｐゴシック" charset="0"/>
              </a:rPr>
              <a:t>Modes of Heat Transfer</a:t>
            </a:r>
          </a:p>
        </p:txBody>
      </p:sp>
      <p:pic>
        <p:nvPicPr>
          <p:cNvPr id="112643" name="Picture 3" descr="~AUT001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530350"/>
            <a:ext cx="8229600" cy="49466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644" name="Text Box 4"/>
          <p:cNvSpPr txBox="1">
            <a:spLocks noChangeArrowheads="1"/>
          </p:cNvSpPr>
          <p:nvPr/>
        </p:nvSpPr>
        <p:spPr bwMode="auto">
          <a:xfrm>
            <a:off x="6248400" y="5943600"/>
            <a:ext cx="182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spcBef>
                <a:spcPct val="50000"/>
              </a:spcBef>
              <a:spcAft>
                <a:spcPct val="0"/>
              </a:spcAft>
            </a:pPr>
            <a:r>
              <a:rPr lang="en-US" sz="1400" b="1">
                <a:solidFill>
                  <a:srgbClr val="000000"/>
                </a:solidFill>
              </a:rPr>
              <a:t>Williams, p. 19</a:t>
            </a:r>
            <a:endParaRPr lang="en-US" sz="1400">
              <a:solidFill>
                <a:srgbClr val="000000"/>
              </a:solidFill>
            </a:endParaRPr>
          </a:p>
        </p:txBody>
      </p:sp>
      <p:sp>
        <p:nvSpPr>
          <p:cNvPr id="112645" name="Text Box 5"/>
          <p:cNvSpPr txBox="1">
            <a:spLocks noChangeArrowheads="1"/>
          </p:cNvSpPr>
          <p:nvPr/>
        </p:nvSpPr>
        <p:spPr bwMode="auto">
          <a:xfrm>
            <a:off x="3810000" y="3978275"/>
            <a:ext cx="12192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lnSpc>
                <a:spcPct val="70000"/>
              </a:lnSpc>
              <a:spcBef>
                <a:spcPct val="50000"/>
              </a:spcBef>
              <a:spcAft>
                <a:spcPct val="0"/>
              </a:spcAft>
            </a:pPr>
            <a:r>
              <a:rPr lang="en-US" sz="2000" b="1" dirty="0">
                <a:solidFill>
                  <a:srgbClr val="000000"/>
                </a:solidFill>
              </a:rPr>
              <a:t>Latent Heat</a:t>
            </a:r>
            <a:endParaRPr lang="en-US" sz="1600" dirty="0">
              <a:solidFill>
                <a:srgbClr val="000000"/>
              </a:solidFill>
            </a:endParaRPr>
          </a:p>
        </p:txBody>
      </p:sp>
    </p:spTree>
    <p:extLst>
      <p:ext uri="{BB962C8B-B14F-4D97-AF65-F5344CB8AC3E}">
        <p14:creationId xmlns:p14="http://schemas.microsoft.com/office/powerpoint/2010/main" val="9618676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solidFill>
                  <a:srgbClr val="000000"/>
                </a:solidFill>
                <a:latin typeface="Times New Roman" charset="0"/>
                <a:ea typeface="ＭＳ Ｐゴシック" charset="0"/>
                <a:cs typeface="ＭＳ Ｐゴシック" charset="0"/>
              </a:rPr>
              <a:t>Modes of Heat Transfer</a:t>
            </a:r>
          </a:p>
        </p:txBody>
      </p:sp>
      <p:grpSp>
        <p:nvGrpSpPr>
          <p:cNvPr id="3" name="Group 2"/>
          <p:cNvGrpSpPr/>
          <p:nvPr/>
        </p:nvGrpSpPr>
        <p:grpSpPr>
          <a:xfrm>
            <a:off x="1066800" y="1828800"/>
            <a:ext cx="7016750" cy="4267200"/>
            <a:chOff x="1066800" y="1752600"/>
            <a:chExt cx="7016750" cy="4267200"/>
          </a:xfrm>
        </p:grpSpPr>
        <p:grpSp>
          <p:nvGrpSpPr>
            <p:cNvPr id="2" name="Group 1"/>
            <p:cNvGrpSpPr/>
            <p:nvPr/>
          </p:nvGrpSpPr>
          <p:grpSpPr>
            <a:xfrm>
              <a:off x="1066800" y="1752600"/>
              <a:ext cx="7016750" cy="4222750"/>
              <a:chOff x="1066800" y="1644650"/>
              <a:chExt cx="7016750" cy="4222750"/>
            </a:xfrm>
          </p:grpSpPr>
          <p:pic>
            <p:nvPicPr>
              <p:cNvPr id="4" name="Picture 3"/>
              <p:cNvPicPr>
                <a:picLocks noChangeAspect="1"/>
              </p:cNvPicPr>
              <p:nvPr/>
            </p:nvPicPr>
            <p:blipFill>
              <a:blip r:embed="rId5"/>
              <a:stretch>
                <a:fillRect/>
              </a:stretch>
            </p:blipFill>
            <p:spPr>
              <a:xfrm rot="5400000">
                <a:off x="2463800" y="247650"/>
                <a:ext cx="4222750" cy="7016750"/>
              </a:xfrm>
              <a:prstGeom prst="rect">
                <a:avLst/>
              </a:prstGeom>
            </p:spPr>
          </p:pic>
          <p:sp>
            <p:nvSpPr>
              <p:cNvPr id="112645" name="Text Box 5"/>
              <p:cNvSpPr txBox="1">
                <a:spLocks noChangeArrowheads="1"/>
              </p:cNvSpPr>
              <p:nvPr/>
            </p:nvSpPr>
            <p:spPr bwMode="auto">
              <a:xfrm>
                <a:off x="3810000" y="3886200"/>
                <a:ext cx="12192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lnSpc>
                    <a:spcPct val="70000"/>
                  </a:lnSpc>
                  <a:spcBef>
                    <a:spcPct val="50000"/>
                  </a:spcBef>
                  <a:spcAft>
                    <a:spcPct val="0"/>
                  </a:spcAft>
                </a:pPr>
                <a:r>
                  <a:rPr lang="en-US" sz="2000" b="1" dirty="0">
                    <a:solidFill>
                      <a:srgbClr val="000000"/>
                    </a:solidFill>
                  </a:rPr>
                  <a:t>Latent Heat</a:t>
                </a:r>
                <a:endParaRPr lang="en-US" sz="1600" dirty="0">
                  <a:solidFill>
                    <a:srgbClr val="000000"/>
                  </a:solidFill>
                </a:endParaRPr>
              </a:p>
            </p:txBody>
          </p:sp>
        </p:grpSp>
        <p:sp>
          <p:nvSpPr>
            <p:cNvPr id="112644" name="Text Box 4"/>
            <p:cNvSpPr txBox="1">
              <a:spLocks noChangeArrowheads="1"/>
            </p:cNvSpPr>
            <p:nvPr/>
          </p:nvSpPr>
          <p:spPr bwMode="auto">
            <a:xfrm>
              <a:off x="6248400" y="5715000"/>
              <a:ext cx="182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spcBef>
                  <a:spcPct val="50000"/>
                </a:spcBef>
                <a:spcAft>
                  <a:spcPct val="0"/>
                </a:spcAft>
              </a:pPr>
              <a:r>
                <a:rPr lang="en-US" sz="1400" b="1">
                  <a:solidFill>
                    <a:srgbClr val="000000"/>
                  </a:solidFill>
                </a:rPr>
                <a:t>Williams, p. 19</a:t>
              </a:r>
              <a:endParaRPr lang="en-US" sz="1400">
                <a:solidFill>
                  <a:srgbClr val="000000"/>
                </a:solidFill>
              </a:endParaRPr>
            </a:p>
          </p:txBody>
        </p:sp>
      </p:gr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522937169"/>
      </p:ext>
    </p:extLst>
  </p:cSld>
  <p:clrMapOvr>
    <a:masterClrMapping/>
  </p:clrMapOvr>
  <p:transition xmlns:p14="http://schemas.microsoft.com/office/powerpoint/2010/main" advTm="25474"/>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latin typeface="Calibri"/>
                <a:ea typeface="ＭＳ Ｐゴシック" charset="0"/>
                <a:cs typeface="Calibri"/>
              </a:rPr>
              <a:t>Radiation</a:t>
            </a:r>
          </a:p>
        </p:txBody>
      </p:sp>
      <p:sp>
        <p:nvSpPr>
          <p:cNvPr id="40963" name="Rectangle 3"/>
          <p:cNvSpPr>
            <a:spLocks noGrp="1" noChangeArrowheads="1"/>
          </p:cNvSpPr>
          <p:nvPr>
            <p:ph idx="1"/>
          </p:nvPr>
        </p:nvSpPr>
        <p:spPr/>
        <p:txBody>
          <a:bodyPr/>
          <a:lstStyle/>
          <a:p>
            <a:pPr>
              <a:spcBef>
                <a:spcPts val="0"/>
              </a:spcBef>
              <a:spcAft>
                <a:spcPts val="600"/>
              </a:spcAft>
            </a:pPr>
            <a:r>
              <a:rPr lang="en-US" sz="2800" dirty="0">
                <a:latin typeface="Calibri"/>
                <a:ea typeface="ＭＳ Ｐゴシック" charset="0"/>
                <a:cs typeface="Calibri"/>
              </a:rPr>
              <a:t>All mass that has a temperature greater than 0 </a:t>
            </a:r>
            <a:r>
              <a:rPr lang="en-US" sz="2800" dirty="0" smtClean="0">
                <a:latin typeface="Calibri"/>
                <a:ea typeface="ＭＳ Ｐゴシック" charset="0"/>
                <a:cs typeface="Calibri"/>
              </a:rPr>
              <a:t>K </a:t>
            </a:r>
            <a:r>
              <a:rPr lang="en-US" sz="2800" dirty="0">
                <a:latin typeface="Calibri"/>
                <a:ea typeface="ＭＳ Ｐゴシック" charset="0"/>
                <a:cs typeface="Calibri"/>
              </a:rPr>
              <a:t>emits radiation.</a:t>
            </a:r>
          </a:p>
          <a:p>
            <a:pPr>
              <a:spcBef>
                <a:spcPts val="0"/>
              </a:spcBef>
              <a:spcAft>
                <a:spcPts val="600"/>
              </a:spcAft>
            </a:pPr>
            <a:r>
              <a:rPr lang="en-US" sz="2800" dirty="0" smtClean="0">
                <a:latin typeface="Calibri"/>
                <a:ea typeface="ＭＳ Ｐゴシック" charset="0"/>
                <a:cs typeface="Calibri"/>
              </a:rPr>
              <a:t>Radiation </a:t>
            </a:r>
            <a:r>
              <a:rPr lang="en-US" sz="2800" dirty="0">
                <a:latin typeface="Calibri"/>
                <a:ea typeface="ＭＳ Ｐゴシック" charset="0"/>
                <a:cs typeface="Calibri"/>
              </a:rPr>
              <a:t>is in the form </a:t>
            </a:r>
            <a:endParaRPr lang="en-US" sz="2800" dirty="0" smtClean="0">
              <a:latin typeface="Calibri"/>
              <a:ea typeface="ＭＳ Ｐゴシック" charset="0"/>
              <a:cs typeface="Calibri"/>
            </a:endParaRPr>
          </a:p>
          <a:p>
            <a:pPr marL="0" indent="0">
              <a:spcBef>
                <a:spcPts val="0"/>
              </a:spcBef>
              <a:spcAft>
                <a:spcPts val="600"/>
              </a:spcAft>
              <a:buNone/>
            </a:pPr>
            <a:r>
              <a:rPr lang="en-US" sz="2800" dirty="0" smtClean="0">
                <a:latin typeface="Calibri"/>
                <a:ea typeface="ＭＳ Ｐゴシック" charset="0"/>
                <a:cs typeface="Calibri"/>
              </a:rPr>
              <a:t>    of </a:t>
            </a:r>
            <a:r>
              <a:rPr lang="en-US" sz="2800" dirty="0">
                <a:latin typeface="Calibri"/>
                <a:ea typeface="ＭＳ Ｐゴシック" charset="0"/>
                <a:cs typeface="Calibri"/>
              </a:rPr>
              <a:t>electromagnetic </a:t>
            </a:r>
            <a:r>
              <a:rPr lang="en-US" sz="2800" dirty="0" smtClean="0">
                <a:latin typeface="Calibri"/>
                <a:ea typeface="ＭＳ Ｐゴシック" charset="0"/>
                <a:cs typeface="Calibri"/>
              </a:rPr>
              <a:t>waves.</a:t>
            </a:r>
          </a:p>
          <a:p>
            <a:pPr marL="0" indent="0">
              <a:spcBef>
                <a:spcPts val="0"/>
              </a:spcBef>
              <a:spcAft>
                <a:spcPts val="600"/>
              </a:spcAft>
              <a:buNone/>
            </a:pPr>
            <a:r>
              <a:rPr lang="en-US" sz="2800" dirty="0" smtClean="0">
                <a:latin typeface="Calibri"/>
                <a:ea typeface="ＭＳ Ｐゴシック" charset="0"/>
                <a:cs typeface="Calibri"/>
              </a:rPr>
              <a:t>    Produced </a:t>
            </a:r>
            <a:r>
              <a:rPr lang="en-US" sz="2800" dirty="0">
                <a:latin typeface="Calibri"/>
                <a:ea typeface="ＭＳ Ｐゴシック" charset="0"/>
                <a:cs typeface="Calibri"/>
              </a:rPr>
              <a:t>by the </a:t>
            </a:r>
            <a:r>
              <a:rPr lang="en-US" sz="2800" dirty="0" smtClean="0">
                <a:latin typeface="Calibri"/>
                <a:ea typeface="ＭＳ Ｐゴシック" charset="0"/>
                <a:cs typeface="Calibri"/>
              </a:rPr>
              <a:t>acceleration</a:t>
            </a:r>
          </a:p>
          <a:p>
            <a:pPr marL="0" indent="0">
              <a:spcBef>
                <a:spcPts val="0"/>
              </a:spcBef>
              <a:spcAft>
                <a:spcPts val="600"/>
              </a:spcAft>
              <a:buNone/>
            </a:pPr>
            <a:r>
              <a:rPr lang="en-US" sz="2800" dirty="0" smtClean="0">
                <a:latin typeface="Calibri"/>
                <a:ea typeface="ＭＳ Ｐゴシック" charset="0"/>
                <a:cs typeface="Calibri"/>
              </a:rPr>
              <a:t>    of </a:t>
            </a:r>
            <a:r>
              <a:rPr lang="en-US" sz="2800" dirty="0">
                <a:latin typeface="Calibri"/>
                <a:ea typeface="ＭＳ Ｐゴシック" charset="0"/>
                <a:cs typeface="Calibri"/>
              </a:rPr>
              <a:t>electric charges</a:t>
            </a:r>
            <a:r>
              <a:rPr lang="en-US" sz="2800" dirty="0" smtClean="0">
                <a:latin typeface="Calibri"/>
                <a:ea typeface="ＭＳ Ｐゴシック" charset="0"/>
                <a:cs typeface="Calibri"/>
              </a:rPr>
              <a:t>.</a:t>
            </a:r>
          </a:p>
          <a:p>
            <a:pPr>
              <a:spcBef>
                <a:spcPts val="0"/>
              </a:spcBef>
              <a:spcAft>
                <a:spcPts val="600"/>
              </a:spcAft>
            </a:pPr>
            <a:r>
              <a:rPr lang="en-US" sz="2800" dirty="0" smtClean="0">
                <a:latin typeface="Calibri"/>
                <a:ea typeface="ＭＳ Ｐゴシック" charset="0"/>
                <a:cs typeface="Calibri"/>
              </a:rPr>
              <a:t>These waves do not need matter to propagate; they move at the “speed of light” in a vacuum.</a:t>
            </a:r>
            <a:endParaRPr lang="en-US" sz="2800" dirty="0">
              <a:latin typeface="Calibri"/>
              <a:ea typeface="ＭＳ Ｐゴシック" charset="0"/>
              <a:cs typeface="Calibri"/>
            </a:endParaRPr>
          </a:p>
          <a:p>
            <a:pPr marL="0" indent="0" algn="ctr">
              <a:spcBef>
                <a:spcPts val="624"/>
              </a:spcBef>
              <a:buNone/>
            </a:pPr>
            <a:r>
              <a:rPr lang="en-US" sz="2800" dirty="0" smtClean="0">
                <a:latin typeface="Calibri"/>
                <a:ea typeface="ＭＳ Ｐゴシック" charset="0"/>
                <a:cs typeface="Calibri"/>
              </a:rPr>
              <a:t>300,000 km s</a:t>
            </a:r>
            <a:r>
              <a:rPr lang="en-US" sz="2800" baseline="30000" dirty="0" smtClean="0">
                <a:latin typeface="Calibri"/>
                <a:ea typeface="ＭＳ Ｐゴシック" charset="0"/>
                <a:cs typeface="Calibri"/>
              </a:rPr>
              <a:t>-1</a:t>
            </a:r>
            <a:r>
              <a:rPr lang="en-US" sz="2800" dirty="0" smtClean="0">
                <a:latin typeface="Calibri"/>
                <a:ea typeface="ＭＳ Ｐゴシック" charset="0"/>
                <a:cs typeface="Calibri"/>
              </a:rPr>
              <a:t> or 186,000 miles s</a:t>
            </a:r>
            <a:r>
              <a:rPr lang="en-US" sz="2800" baseline="30000" dirty="0" smtClean="0">
                <a:latin typeface="Calibri"/>
                <a:ea typeface="ＭＳ Ｐゴシック" charset="0"/>
                <a:cs typeface="Calibri"/>
              </a:rPr>
              <a:t>-1</a:t>
            </a:r>
            <a:endParaRPr lang="en-US" dirty="0">
              <a:latin typeface="Calibri"/>
              <a:ea typeface="ＭＳ Ｐゴシック" charset="0"/>
              <a:cs typeface="Calibri"/>
            </a:endParaRPr>
          </a:p>
        </p:txBody>
      </p:sp>
      <p:pic>
        <p:nvPicPr>
          <p:cNvPr id="5" name="Charge Oscillation 480.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019800" y="2590800"/>
            <a:ext cx="1781810" cy="1752600"/>
          </a:xfrm>
          <a:prstGeom prst="rect">
            <a:avLst/>
          </a:prstGeom>
        </p:spPr>
      </p:pic>
      <p:sp>
        <p:nvSpPr>
          <p:cNvPr id="6" name="TextBox 5"/>
          <p:cNvSpPr txBox="1"/>
          <p:nvPr/>
        </p:nvSpPr>
        <p:spPr>
          <a:xfrm>
            <a:off x="5833533" y="4619978"/>
            <a:ext cx="2173191" cy="276999"/>
          </a:xfrm>
          <a:prstGeom prst="rect">
            <a:avLst/>
          </a:prstGeom>
          <a:noFill/>
        </p:spPr>
        <p:txBody>
          <a:bodyPr wrap="none" rtlCol="0">
            <a:spAutoFit/>
          </a:bodyPr>
          <a:lstStyle/>
          <a:p>
            <a:pPr defTabSz="914400" eaLnBrk="0" fontAlgn="base" hangingPunct="0">
              <a:spcBef>
                <a:spcPct val="0"/>
              </a:spcBef>
              <a:spcAft>
                <a:spcPct val="0"/>
              </a:spcAft>
            </a:pPr>
            <a:r>
              <a:rPr lang="en-US" sz="1200" dirty="0">
                <a:solidFill>
                  <a:srgbClr val="000000"/>
                </a:solidFill>
                <a:latin typeface="Calibri"/>
                <a:ea typeface="ＭＳ Ｐゴシック" charset="0"/>
                <a:cs typeface="Calibri"/>
                <a:hlinkClick r:id="rId8"/>
              </a:rPr>
              <a:t>e-education.psu.edu/meteo003</a:t>
            </a:r>
            <a:endParaRPr lang="en-US" sz="1200" dirty="0">
              <a:solidFill>
                <a:srgbClr val="000000"/>
              </a:solidFill>
              <a:latin typeface="Calibri"/>
              <a:ea typeface="ＭＳ Ｐゴシック" charset="0"/>
              <a:cs typeface="Calibri"/>
            </a:endParaRPr>
          </a:p>
        </p:txBody>
      </p:sp>
      <p:pic>
        <p:nvPicPr>
          <p:cNvPr id="4" name="Sound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73258549"/>
      </p:ext>
    </p:extLst>
  </p:cSld>
  <p:clrMapOvr>
    <a:masterClrMapping/>
  </p:clrMapOvr>
  <mc:AlternateContent xmlns:mc="http://schemas.openxmlformats.org/markup-compatibility/2006" xmlns:p14="http://schemas.microsoft.com/office/powerpoint/2010/main">
    <mc:Choice Requires="p14">
      <p:transition spd="slow" p14:dur="2000" advTm="62558"/>
    </mc:Choice>
    <mc:Fallback xmlns="">
      <p:transition xmlns:p14="http://schemas.microsoft.com/office/powerpoint/2010/main" spd="slow" advTm="6255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7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0">
                <p:cTn id="15" repeatCount="indefinite" fill="hold" display="0">
                  <p:stCondLst>
                    <p:cond delay="indefinite"/>
                  </p:stCondLst>
                </p:cTn>
                <p:tgtEl>
                  <p:spTgt spid="5"/>
                </p:tgtEl>
              </p:cMediaNode>
            </p:video>
            <p:audio isNarration="1">
              <p:cMediaNode vol="80000" showWhenStopped="0">
                <p:cTn id="16"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0" objId="5"/>
        <p14:playEvt time="4897" objId="5"/>
        <p14:playEvt time="9732" objId="5"/>
        <p14:playEvt time="14557" objId="5"/>
        <p14:playEvt time="19399" objId="5"/>
        <p14:playEvt time="24218" objId="5"/>
        <p14:playEvt time="29049" objId="5"/>
        <p14:playEvt time="33867" objId="5"/>
        <p14:playEvt time="38700" objId="5"/>
        <p14:playEvt time="43533" objId="5"/>
        <p14:playEvt time="48368" objId="5"/>
        <p14:playEvt time="53200" objId="5"/>
        <p14:playEvt time="58019" objId="5"/>
        <p14:pauseEvt time="59531" objId="5"/>
        <p14:stopEvt time="62558" objId="5"/>
      </p14:showEvtLst>
    </p:ext>
  </p:extLs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b="1" dirty="0" smtClean="0">
                <a:latin typeface="Calibri"/>
                <a:ea typeface="ＭＳ Ｐゴシック" charset="0"/>
                <a:cs typeface="Calibri"/>
              </a:rPr>
              <a:t>Wave Principles</a:t>
            </a:r>
            <a:endParaRPr lang="en-US" b="1" dirty="0">
              <a:latin typeface="Calibri"/>
              <a:ea typeface="ＭＳ Ｐゴシック" charset="0"/>
              <a:cs typeface="Calibri"/>
            </a:endParaRPr>
          </a:p>
        </p:txBody>
      </p:sp>
      <p:sp>
        <p:nvSpPr>
          <p:cNvPr id="43011" name="Rectangle 3"/>
          <p:cNvSpPr>
            <a:spLocks noGrp="1" noChangeArrowheads="1"/>
          </p:cNvSpPr>
          <p:nvPr>
            <p:ph idx="1"/>
          </p:nvPr>
        </p:nvSpPr>
        <p:spPr>
          <a:xfrm>
            <a:off x="685800" y="1752600"/>
            <a:ext cx="8001000" cy="2438400"/>
          </a:xfrm>
        </p:spPr>
        <p:txBody>
          <a:bodyPr/>
          <a:lstStyle/>
          <a:p>
            <a:r>
              <a:rPr lang="en-US" sz="2800" dirty="0" smtClean="0">
                <a:latin typeface="Calibri"/>
                <a:ea typeface="ＭＳ Ｐゴシック" charset="0"/>
                <a:cs typeface="Calibri"/>
              </a:rPr>
              <a:t>Important </a:t>
            </a:r>
            <a:r>
              <a:rPr lang="en-US" sz="2800" dirty="0">
                <a:latin typeface="Calibri"/>
                <a:ea typeface="ＭＳ Ｐゴシック" charset="0"/>
                <a:cs typeface="Calibri"/>
              </a:rPr>
              <a:t>aspects of waves </a:t>
            </a:r>
            <a:r>
              <a:rPr lang="en-US" sz="2800" dirty="0" smtClean="0">
                <a:latin typeface="Calibri"/>
                <a:ea typeface="ＭＳ Ｐゴシック" charset="0"/>
                <a:cs typeface="Calibri"/>
              </a:rPr>
              <a:t>are:</a:t>
            </a:r>
          </a:p>
          <a:p>
            <a:pPr lvl="1"/>
            <a:r>
              <a:rPr lang="en-US" dirty="0" smtClean="0">
                <a:latin typeface="Calibri"/>
                <a:ea typeface="ＭＳ Ｐゴシック" charset="0"/>
                <a:cs typeface="Calibri"/>
              </a:rPr>
              <a:t>Wavelength: Distance between peaks.</a:t>
            </a:r>
          </a:p>
          <a:p>
            <a:pPr lvl="1"/>
            <a:r>
              <a:rPr lang="en-US" dirty="0" smtClean="0">
                <a:latin typeface="Calibri"/>
                <a:ea typeface="ＭＳ Ｐゴシック" charset="0"/>
                <a:cs typeface="Calibri"/>
              </a:rPr>
              <a:t>Amplitude: Height of crests</a:t>
            </a:r>
          </a:p>
          <a:p>
            <a:pPr lvl="1"/>
            <a:r>
              <a:rPr lang="en-US" dirty="0">
                <a:latin typeface="Calibri"/>
                <a:ea typeface="ＭＳ Ｐゴシック" charset="0"/>
                <a:cs typeface="Calibri"/>
              </a:rPr>
              <a:t>Frequency: # waves that pass a point per second</a:t>
            </a:r>
          </a:p>
          <a:p>
            <a:pPr lvl="1"/>
            <a:r>
              <a:rPr lang="en-US" dirty="0" smtClean="0">
                <a:latin typeface="Calibri"/>
                <a:ea typeface="ＭＳ Ｐゴシック" charset="0"/>
                <a:cs typeface="Calibri"/>
              </a:rPr>
              <a:t>Period: Time it takes one wave to pass a point</a:t>
            </a:r>
          </a:p>
        </p:txBody>
      </p:sp>
      <p:sp>
        <p:nvSpPr>
          <p:cNvPr id="43013" name="Line 9"/>
          <p:cNvSpPr>
            <a:spLocks noChangeShapeType="1"/>
          </p:cNvSpPr>
          <p:nvPr/>
        </p:nvSpPr>
        <p:spPr bwMode="auto">
          <a:xfrm flipV="1">
            <a:off x="5486400" y="4648200"/>
            <a:ext cx="0" cy="838200"/>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Calibri"/>
              <a:ea typeface="ＭＳ Ｐゴシック" charset="0"/>
              <a:cs typeface="Calibri"/>
            </a:endParaRPr>
          </a:p>
        </p:txBody>
      </p:sp>
      <p:pic>
        <p:nvPicPr>
          <p:cNvPr id="2" name="transverse wav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9499" t="10002" r="26492" b="5998"/>
          <a:stretch/>
        </p:blipFill>
        <p:spPr>
          <a:xfrm>
            <a:off x="1447800" y="4478867"/>
            <a:ext cx="6120123" cy="1871131"/>
          </a:xfrm>
          <a:prstGeom prst="rect">
            <a:avLst/>
          </a:prstGeom>
        </p:spPr>
      </p:pic>
      <p:sp>
        <p:nvSpPr>
          <p:cNvPr id="3" name="TextBox 2"/>
          <p:cNvSpPr txBox="1"/>
          <p:nvPr/>
        </p:nvSpPr>
        <p:spPr>
          <a:xfrm>
            <a:off x="8153400" y="6324600"/>
            <a:ext cx="686306" cy="461665"/>
          </a:xfrm>
          <a:prstGeom prst="rect">
            <a:avLst/>
          </a:prstGeom>
          <a:noFill/>
        </p:spPr>
        <p:txBody>
          <a:bodyPr wrap="none" rtlCol="0">
            <a:spAutoFit/>
          </a:bodyPr>
          <a:lstStyle/>
          <a:p>
            <a:pPr defTabSz="914400" eaLnBrk="0" fontAlgn="base" hangingPunct="0">
              <a:spcBef>
                <a:spcPct val="0"/>
              </a:spcBef>
              <a:spcAft>
                <a:spcPct val="0"/>
              </a:spcAft>
            </a:pPr>
            <a:r>
              <a:rPr lang="en-US" sz="2400" dirty="0">
                <a:solidFill>
                  <a:srgbClr val="000000"/>
                </a:solidFill>
                <a:latin typeface="Calibri"/>
                <a:ea typeface="ＭＳ Ｐゴシック" charset="0"/>
                <a:cs typeface="Calibri"/>
                <a:hlinkClick r:id="rId6"/>
              </a:rPr>
              <a:t>Link</a:t>
            </a:r>
            <a:endParaRPr lang="en-US" sz="2400" dirty="0">
              <a:solidFill>
                <a:srgbClr val="000000"/>
              </a:solidFill>
              <a:latin typeface="Calibri"/>
              <a:ea typeface="ＭＳ Ｐゴシック" charset="0"/>
              <a:cs typeface="Calibri"/>
            </a:endParaRPr>
          </a:p>
        </p:txBody>
      </p:sp>
      <p:cxnSp>
        <p:nvCxnSpPr>
          <p:cNvPr id="5" name="Straight Connector 4"/>
          <p:cNvCxnSpPr/>
          <p:nvPr/>
        </p:nvCxnSpPr>
        <p:spPr bwMode="auto">
          <a:xfrm flipV="1">
            <a:off x="1443397" y="5393267"/>
            <a:ext cx="6117336" cy="4233"/>
          </a:xfrm>
          <a:prstGeom prst="line">
            <a:avLst/>
          </a:prstGeom>
          <a:solidFill>
            <a:schemeClr val="tx1"/>
          </a:solidFill>
          <a:ln w="38100" cap="flat" cmpd="sng" algn="ctr">
            <a:solidFill>
              <a:srgbClr val="FF0000"/>
            </a:solidFill>
            <a:prstDash val="solid"/>
            <a:round/>
            <a:headEnd type="none" w="med" len="med"/>
            <a:tailEnd type="none" w="med" len="med"/>
          </a:ln>
          <a:effectLst/>
        </p:spPr>
      </p:cxnSp>
      <p:grpSp>
        <p:nvGrpSpPr>
          <p:cNvPr id="4" name="Group 3"/>
          <p:cNvGrpSpPr/>
          <p:nvPr/>
        </p:nvGrpSpPr>
        <p:grpSpPr>
          <a:xfrm>
            <a:off x="2252133" y="4486867"/>
            <a:ext cx="4391378" cy="1751107"/>
            <a:chOff x="2252133" y="4486867"/>
            <a:chExt cx="4391378" cy="1751107"/>
          </a:xfrm>
        </p:grpSpPr>
        <p:sp>
          <p:nvSpPr>
            <p:cNvPr id="18" name="Text Box 5"/>
            <p:cNvSpPr txBox="1">
              <a:spLocks noChangeArrowheads="1"/>
            </p:cNvSpPr>
            <p:nvPr/>
          </p:nvSpPr>
          <p:spPr bwMode="auto">
            <a:xfrm>
              <a:off x="3846208" y="4486867"/>
              <a:ext cx="12145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defTabSz="914400" eaLnBrk="0" fontAlgn="base" hangingPunct="0">
                <a:spcBef>
                  <a:spcPct val="0"/>
                </a:spcBef>
                <a:spcAft>
                  <a:spcPct val="0"/>
                </a:spcAft>
              </a:pPr>
              <a:r>
                <a:rPr lang="en-US" sz="1600" b="1" dirty="0">
                  <a:solidFill>
                    <a:srgbClr val="FFFFFF"/>
                  </a:solidFill>
                  <a:latin typeface="Calibri"/>
                  <a:cs typeface="Calibri"/>
                </a:rPr>
                <a:t>Wavelength</a:t>
              </a:r>
            </a:p>
            <a:p>
              <a:pPr algn="ctr" defTabSz="914400" eaLnBrk="0" fontAlgn="base" hangingPunct="0">
                <a:spcBef>
                  <a:spcPct val="0"/>
                </a:spcBef>
                <a:spcAft>
                  <a:spcPct val="0"/>
                </a:spcAft>
              </a:pPr>
              <a:r>
                <a:rPr lang="en-US" sz="1600" b="1" dirty="0">
                  <a:solidFill>
                    <a:srgbClr val="FFFFFF"/>
                  </a:solidFill>
                  <a:latin typeface="Calibri"/>
                  <a:cs typeface="Calibri"/>
                </a:rPr>
                <a:t>Distance </a:t>
              </a:r>
            </a:p>
            <a:p>
              <a:pPr algn="ctr" defTabSz="914400" eaLnBrk="0" fontAlgn="base" hangingPunct="0">
                <a:spcBef>
                  <a:spcPct val="0"/>
                </a:spcBef>
                <a:spcAft>
                  <a:spcPct val="0"/>
                </a:spcAft>
              </a:pPr>
              <a:r>
                <a:rPr lang="en-US" sz="1600" b="1" dirty="0">
                  <a:solidFill>
                    <a:srgbClr val="FFFFFF"/>
                  </a:solidFill>
                  <a:latin typeface="Calibri"/>
                  <a:cs typeface="Calibri"/>
                </a:rPr>
                <a:t>btw peaks</a:t>
              </a:r>
            </a:p>
          </p:txBody>
        </p:sp>
        <p:sp>
          <p:nvSpPr>
            <p:cNvPr id="19" name="Line 6"/>
            <p:cNvSpPr>
              <a:spLocks noChangeShapeType="1"/>
            </p:cNvSpPr>
            <p:nvPr/>
          </p:nvSpPr>
          <p:spPr bwMode="auto">
            <a:xfrm flipH="1">
              <a:off x="3026341" y="4673272"/>
              <a:ext cx="509868"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endParaRPr lang="en-US" sz="2400">
                <a:solidFill>
                  <a:srgbClr val="FFFFFF"/>
                </a:solidFill>
                <a:latin typeface="Calibri"/>
                <a:ea typeface="ＭＳ Ｐゴシック" charset="0"/>
                <a:cs typeface="Calibri"/>
              </a:endParaRPr>
            </a:p>
          </p:txBody>
        </p:sp>
        <p:sp>
          <p:nvSpPr>
            <p:cNvPr id="20" name="Line 7"/>
            <p:cNvSpPr>
              <a:spLocks noChangeShapeType="1"/>
            </p:cNvSpPr>
            <p:nvPr/>
          </p:nvSpPr>
          <p:spPr bwMode="auto">
            <a:xfrm>
              <a:off x="5357166" y="4673273"/>
              <a:ext cx="728383"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endParaRPr lang="en-US" sz="2400">
                <a:solidFill>
                  <a:srgbClr val="FFFFFF"/>
                </a:solidFill>
                <a:latin typeface="Calibri"/>
                <a:ea typeface="ＭＳ Ｐゴシック" charset="0"/>
                <a:cs typeface="Calibri"/>
              </a:endParaRPr>
            </a:p>
          </p:txBody>
        </p:sp>
        <p:sp>
          <p:nvSpPr>
            <p:cNvPr id="21" name="Text Box 8"/>
            <p:cNvSpPr txBox="1">
              <a:spLocks noChangeArrowheads="1"/>
            </p:cNvSpPr>
            <p:nvPr/>
          </p:nvSpPr>
          <p:spPr bwMode="auto">
            <a:xfrm>
              <a:off x="2252133" y="5401532"/>
              <a:ext cx="152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dirty="0" smtClean="0">
                  <a:solidFill>
                    <a:srgbClr val="FFFFFF"/>
                  </a:solidFill>
                  <a:latin typeface="Calibri"/>
                  <a:cs typeface="Calibri"/>
                </a:rPr>
                <a:t>Amplitude Height </a:t>
              </a:r>
              <a:r>
                <a:rPr lang="en-US" sz="1600" b="1" dirty="0">
                  <a:solidFill>
                    <a:srgbClr val="FFFFFF"/>
                  </a:solidFill>
                  <a:latin typeface="Calibri"/>
                  <a:cs typeface="Calibri"/>
                </a:rPr>
                <a:t>of crests/troughs</a:t>
              </a:r>
            </a:p>
          </p:txBody>
        </p:sp>
        <p:sp>
          <p:nvSpPr>
            <p:cNvPr id="22" name="Line 9"/>
            <p:cNvSpPr>
              <a:spLocks noChangeShapeType="1"/>
            </p:cNvSpPr>
            <p:nvPr/>
          </p:nvSpPr>
          <p:spPr bwMode="auto">
            <a:xfrm flipH="1" flipV="1">
              <a:off x="3014133" y="4792134"/>
              <a:ext cx="0" cy="592667"/>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square" anchor="ctr">
              <a:spAutoFit/>
            </a:bodyPr>
            <a:lstStyle/>
            <a:p>
              <a:pPr defTabSz="914400" eaLnBrk="0" fontAlgn="base" hangingPunct="0">
                <a:spcBef>
                  <a:spcPct val="0"/>
                </a:spcBef>
                <a:spcAft>
                  <a:spcPct val="0"/>
                </a:spcAft>
              </a:pPr>
              <a:endParaRPr lang="en-US" sz="2400">
                <a:solidFill>
                  <a:srgbClr val="FFFFFF"/>
                </a:solidFill>
                <a:latin typeface="Calibri"/>
                <a:ea typeface="ＭＳ Ｐゴシック" charset="0"/>
                <a:cs typeface="Calibri"/>
              </a:endParaRPr>
            </a:p>
          </p:txBody>
        </p:sp>
        <p:sp>
          <p:nvSpPr>
            <p:cNvPr id="23" name="Text Box 10"/>
            <p:cNvSpPr txBox="1">
              <a:spLocks noChangeArrowheads="1"/>
            </p:cNvSpPr>
            <p:nvPr/>
          </p:nvSpPr>
          <p:spPr bwMode="auto">
            <a:xfrm>
              <a:off x="5500511" y="5376200"/>
              <a:ext cx="1143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defTabSz="914400" eaLnBrk="0" fontAlgn="base" hangingPunct="0">
                <a:spcBef>
                  <a:spcPct val="0"/>
                </a:spcBef>
                <a:spcAft>
                  <a:spcPct val="0"/>
                </a:spcAft>
              </a:pPr>
              <a:r>
                <a:rPr lang="en-US" sz="1800" b="1" dirty="0" smtClean="0">
                  <a:solidFill>
                    <a:srgbClr val="FFFFFF"/>
                  </a:solidFill>
                  <a:latin typeface="Calibri"/>
                  <a:cs typeface="Calibri"/>
                </a:rPr>
                <a:t> </a:t>
              </a:r>
              <a:r>
                <a:rPr lang="en-US" sz="1600" b="1" dirty="0" smtClean="0">
                  <a:solidFill>
                    <a:srgbClr val="FFFFFF"/>
                  </a:solidFill>
                  <a:latin typeface="Calibri"/>
                  <a:cs typeface="Calibri"/>
                </a:rPr>
                <a:t>Frequency   # crests per second</a:t>
              </a:r>
              <a:endParaRPr lang="en-US" sz="1600" b="1" dirty="0">
                <a:solidFill>
                  <a:srgbClr val="FFFFFF"/>
                </a:solidFill>
                <a:latin typeface="Calibri"/>
                <a:cs typeface="Calibri"/>
              </a:endParaRPr>
            </a:p>
          </p:txBody>
        </p:sp>
        <p:sp>
          <p:nvSpPr>
            <p:cNvPr id="16" name="Line 9"/>
            <p:cNvSpPr>
              <a:spLocks noChangeShapeType="1"/>
            </p:cNvSpPr>
            <p:nvPr/>
          </p:nvSpPr>
          <p:spPr bwMode="auto">
            <a:xfrm flipH="1" flipV="1">
              <a:off x="6070599" y="4800600"/>
              <a:ext cx="0" cy="592667"/>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square" anchor="ctr">
              <a:spAutoFit/>
            </a:bodyPr>
            <a:lstStyle/>
            <a:p>
              <a:pPr defTabSz="914400" eaLnBrk="0" fontAlgn="base" hangingPunct="0">
                <a:spcBef>
                  <a:spcPct val="0"/>
                </a:spcBef>
                <a:spcAft>
                  <a:spcPct val="0"/>
                </a:spcAft>
              </a:pPr>
              <a:endParaRPr lang="en-US" sz="2400">
                <a:solidFill>
                  <a:srgbClr val="FFFFFF"/>
                </a:solidFill>
                <a:latin typeface="Calibri"/>
                <a:ea typeface="ＭＳ Ｐゴシック" charset="0"/>
                <a:cs typeface="Calibri"/>
              </a:endParaRPr>
            </a:p>
          </p:txBody>
        </p:sp>
      </p:grpSp>
    </p:spTree>
    <p:extLst>
      <p:ext uri="{BB962C8B-B14F-4D97-AF65-F5344CB8AC3E}">
        <p14:creationId xmlns:p14="http://schemas.microsoft.com/office/powerpoint/2010/main" val="12029428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b="1" dirty="0">
                <a:latin typeface="Calibri"/>
                <a:ea typeface="ＭＳ Ｐゴシック" charset="0"/>
                <a:cs typeface="Calibri"/>
              </a:rPr>
              <a:t>Photons</a:t>
            </a:r>
          </a:p>
        </p:txBody>
      </p:sp>
      <p:sp>
        <p:nvSpPr>
          <p:cNvPr id="47107" name="Rectangle 3"/>
          <p:cNvSpPr>
            <a:spLocks noGrp="1" noChangeArrowheads="1"/>
          </p:cNvSpPr>
          <p:nvPr>
            <p:ph idx="1"/>
          </p:nvPr>
        </p:nvSpPr>
        <p:spPr>
          <a:xfrm>
            <a:off x="685800" y="1905000"/>
            <a:ext cx="7848600" cy="3962400"/>
          </a:xfrm>
        </p:spPr>
        <p:txBody>
          <a:bodyPr/>
          <a:lstStyle/>
          <a:p>
            <a:r>
              <a:rPr lang="en-US" sz="2800" dirty="0" smtClean="0">
                <a:latin typeface="Calibri"/>
                <a:ea typeface="ＭＳ Ｐゴシック" charset="0"/>
                <a:cs typeface="Calibri"/>
              </a:rPr>
              <a:t>One </a:t>
            </a:r>
            <a:r>
              <a:rPr lang="en-US" sz="2800" dirty="0">
                <a:latin typeface="Calibri"/>
                <a:ea typeface="ＭＳ Ｐゴシック" charset="0"/>
                <a:cs typeface="Calibri"/>
              </a:rPr>
              <a:t>can also think of radiation as </a:t>
            </a:r>
            <a:r>
              <a:rPr lang="en-US" sz="2800" dirty="0" smtClean="0">
                <a:latin typeface="Calibri"/>
                <a:ea typeface="ＭＳ Ｐゴシック" charset="0"/>
                <a:cs typeface="Calibri"/>
              </a:rPr>
              <a:t>discrete packets </a:t>
            </a:r>
            <a:r>
              <a:rPr lang="en-US" sz="2800" dirty="0">
                <a:latin typeface="Calibri"/>
                <a:ea typeface="ＭＳ Ｐゴシック" charset="0"/>
                <a:cs typeface="Calibri"/>
              </a:rPr>
              <a:t>of energy or </a:t>
            </a:r>
            <a:r>
              <a:rPr lang="en-US" sz="2800" dirty="0" smtClean="0">
                <a:solidFill>
                  <a:srgbClr val="FF0000"/>
                </a:solidFill>
                <a:latin typeface="Calibri"/>
                <a:ea typeface="ＭＳ Ｐゴシック" charset="0"/>
                <a:cs typeface="Calibri"/>
              </a:rPr>
              <a:t>PHOTONS</a:t>
            </a:r>
            <a:r>
              <a:rPr lang="en-US" sz="2800" dirty="0" smtClean="0">
                <a:latin typeface="Calibri"/>
                <a:ea typeface="ＭＳ Ｐゴシック" charset="0"/>
                <a:cs typeface="Calibri"/>
              </a:rPr>
              <a:t>. </a:t>
            </a:r>
          </a:p>
          <a:p>
            <a:r>
              <a:rPr lang="en-US" sz="2800" dirty="0" smtClean="0">
                <a:latin typeface="Calibri"/>
                <a:ea typeface="ＭＳ Ｐゴシック" charset="0"/>
                <a:cs typeface="Calibri"/>
              </a:rPr>
              <a:t>Photons are massless. </a:t>
            </a:r>
          </a:p>
          <a:p>
            <a:r>
              <a:rPr lang="en-US" sz="2800" dirty="0" smtClean="0">
                <a:latin typeface="Calibri"/>
                <a:ea typeface="ＭＳ Ｐゴシック" charset="0"/>
                <a:cs typeface="Calibri"/>
              </a:rPr>
              <a:t>Their energy is measured </a:t>
            </a:r>
          </a:p>
          <a:p>
            <a:pPr marL="0" indent="0">
              <a:spcBef>
                <a:spcPts val="0"/>
              </a:spcBef>
              <a:buNone/>
            </a:pPr>
            <a:r>
              <a:rPr lang="en-US" sz="2800" dirty="0">
                <a:latin typeface="Calibri"/>
                <a:ea typeface="ＭＳ Ｐゴシック" charset="0"/>
                <a:cs typeface="Calibri"/>
              </a:rPr>
              <a:t> </a:t>
            </a:r>
            <a:r>
              <a:rPr lang="en-US" sz="2800" dirty="0" smtClean="0">
                <a:latin typeface="Calibri"/>
                <a:ea typeface="ＭＳ Ｐゴシック" charset="0"/>
                <a:cs typeface="Calibri"/>
              </a:rPr>
              <a:t>    in electron Volts (</a:t>
            </a:r>
            <a:r>
              <a:rPr lang="en-US" sz="2800" dirty="0" err="1" smtClean="0">
                <a:latin typeface="Calibri"/>
                <a:ea typeface="ＭＳ Ｐゴシック" charset="0"/>
                <a:cs typeface="Calibri"/>
              </a:rPr>
              <a:t>eV</a:t>
            </a:r>
            <a:r>
              <a:rPr lang="en-US" sz="2800" dirty="0" smtClean="0">
                <a:latin typeface="Calibri"/>
                <a:ea typeface="ＭＳ Ｐゴシック" charset="0"/>
                <a:cs typeface="Calibri"/>
              </a:rPr>
              <a:t>)</a:t>
            </a:r>
          </a:p>
          <a:p>
            <a:pPr marL="0" indent="0">
              <a:spcBef>
                <a:spcPts val="0"/>
              </a:spcBef>
              <a:buNone/>
            </a:pPr>
            <a:endParaRPr lang="en-US" sz="2800" dirty="0" smtClean="0">
              <a:latin typeface="Calibri"/>
              <a:ea typeface="ＭＳ Ｐゴシック" charset="0"/>
              <a:cs typeface="Calibri"/>
            </a:endParaRPr>
          </a:p>
          <a:p>
            <a:pPr marL="0" indent="0">
              <a:buNone/>
            </a:pPr>
            <a:endParaRPr lang="en-US" sz="1600" dirty="0" smtClean="0">
              <a:solidFill>
                <a:srgbClr val="FF0000"/>
              </a:solidFill>
              <a:latin typeface="Calibri"/>
              <a:ea typeface="ＭＳ Ｐゴシック" charset="0"/>
              <a:cs typeface="Calibri"/>
            </a:endParaRPr>
          </a:p>
          <a:p>
            <a:pPr marL="365760" indent="0">
              <a:buNone/>
            </a:pPr>
            <a:r>
              <a:rPr lang="en-US" sz="2800" dirty="0" smtClean="0">
                <a:solidFill>
                  <a:srgbClr val="FF0000"/>
                </a:solidFill>
                <a:latin typeface="Calibri"/>
                <a:ea typeface="ＭＳ Ｐゴシック" charset="0"/>
                <a:cs typeface="Calibri"/>
              </a:rPr>
              <a:t>Photons of short wavelengths have more energy 	than ones with longer wavelengths </a:t>
            </a:r>
            <a:endParaRPr lang="en-US" sz="2800" dirty="0">
              <a:solidFill>
                <a:srgbClr val="FF0000"/>
              </a:solidFill>
              <a:latin typeface="Calibri"/>
              <a:ea typeface="ＭＳ Ｐゴシック" charset="0"/>
              <a:cs typeface="Calibri"/>
            </a:endParaRPr>
          </a:p>
        </p:txBody>
      </p:sp>
      <p:sp>
        <p:nvSpPr>
          <p:cNvPr id="4710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82831482-3E95-7446-853C-4876ABB9E201}" type="slidenum">
              <a:rPr lang="en-US" sz="1400">
                <a:solidFill>
                  <a:srgbClr val="000000"/>
                </a:solidFill>
                <a:latin typeface="Calibri"/>
                <a:cs typeface="Calibri"/>
              </a:rPr>
              <a:pPr/>
              <a:t>9</a:t>
            </a:fld>
            <a:endParaRPr lang="en-US" sz="1400">
              <a:solidFill>
                <a:srgbClr val="000000"/>
              </a:solidFill>
              <a:latin typeface="Calibri"/>
              <a:cs typeface="Calibri"/>
            </a:endParaRPr>
          </a:p>
        </p:txBody>
      </p:sp>
      <p:pic>
        <p:nvPicPr>
          <p:cNvPr id="7" name="Electromagnetic wave H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53000" y="2514600"/>
            <a:ext cx="3251200" cy="1828800"/>
          </a:xfrm>
          <a:prstGeom prst="rect">
            <a:avLst/>
          </a:prstGeom>
        </p:spPr>
      </p:pic>
    </p:spTree>
    <p:extLst>
      <p:ext uri="{BB962C8B-B14F-4D97-AF65-F5344CB8AC3E}">
        <p14:creationId xmlns:p14="http://schemas.microsoft.com/office/powerpoint/2010/main" val="12641802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1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0">
                <p:cTn id="12" repeatCount="indefinite"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2260600" y="2038290"/>
            <a:ext cx="6324600" cy="1441510"/>
            <a:chOff x="2260600" y="2038290"/>
            <a:chExt cx="6324600" cy="1441510"/>
          </a:xfrm>
        </p:grpSpPr>
        <p:sp>
          <p:nvSpPr>
            <p:cNvPr id="39" name="Text Box 12"/>
            <p:cNvSpPr txBox="1">
              <a:spLocks noChangeArrowheads="1"/>
            </p:cNvSpPr>
            <p:nvPr/>
          </p:nvSpPr>
          <p:spPr bwMode="auto">
            <a:xfrm>
              <a:off x="2260600" y="2038290"/>
              <a:ext cx="6324600" cy="4001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2000" b="1" dirty="0">
                  <a:ln w="3175">
                    <a:solidFill>
                      <a:srgbClr val="000000"/>
                    </a:solidFill>
                  </a:ln>
                  <a:solidFill>
                    <a:srgbClr val="E21E1E"/>
                  </a:solidFill>
                </a:rPr>
                <a:t>Wavelengths of Meteorological Significance</a:t>
              </a:r>
            </a:p>
          </p:txBody>
        </p:sp>
        <p:sp>
          <p:nvSpPr>
            <p:cNvPr id="40" name="AutoShape 13"/>
            <p:cNvSpPr>
              <a:spLocks/>
            </p:cNvSpPr>
            <p:nvPr/>
          </p:nvSpPr>
          <p:spPr bwMode="auto">
            <a:xfrm rot="5400000">
              <a:off x="5484814" y="2801939"/>
              <a:ext cx="560385" cy="642937"/>
            </a:xfrm>
            <a:prstGeom prst="leftBrace">
              <a:avLst>
                <a:gd name="adj1" fmla="val 24110"/>
                <a:gd name="adj2" fmla="val 47037"/>
              </a:avLst>
            </a:pr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41" name="AutoShape 13"/>
            <p:cNvSpPr>
              <a:spLocks/>
            </p:cNvSpPr>
            <p:nvPr/>
          </p:nvSpPr>
          <p:spPr bwMode="auto">
            <a:xfrm rot="16200000" flipV="1">
              <a:off x="5256911" y="280288"/>
              <a:ext cx="400051" cy="4690872"/>
            </a:xfrm>
            <a:prstGeom prst="leftBrace">
              <a:avLst>
                <a:gd name="adj1" fmla="val 13915"/>
                <a:gd name="adj2" fmla="val 43184"/>
              </a:avLst>
            </a:pr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15" name="Line 7"/>
            <p:cNvSpPr>
              <a:spLocks noChangeShapeType="1"/>
            </p:cNvSpPr>
            <p:nvPr/>
          </p:nvSpPr>
          <p:spPr bwMode="auto">
            <a:xfrm flipH="1">
              <a:off x="5464273" y="3441700"/>
              <a:ext cx="594360" cy="0"/>
            </a:xfrm>
            <a:prstGeom prst="line">
              <a:avLst/>
            </a:prstGeom>
            <a:noFill/>
            <a:ln w="76200" cmpd="sng">
              <a:solidFill>
                <a:srgbClr val="E900FF"/>
              </a:solidFill>
              <a:round/>
              <a:headEnd type="diamond" w="sm" len="sm"/>
              <a:tailEnd type="diamond" w="sm" len="sm"/>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r>
                <a:rPr lang="en-US" sz="2400" dirty="0">
                  <a:solidFill>
                    <a:srgbClr val="000000"/>
                  </a:solidFill>
                  <a:latin typeface="Times New Roman" charset="0"/>
                  <a:ea typeface="ＭＳ Ｐゴシック" charset="0"/>
                  <a:cs typeface="ＭＳ Ｐゴシック" charset="0"/>
                </a:rPr>
                <a:t> </a:t>
              </a:r>
            </a:p>
          </p:txBody>
        </p:sp>
        <p:sp>
          <p:nvSpPr>
            <p:cNvPr id="3" name="Left-Right Arrow 2"/>
            <p:cNvSpPr/>
            <p:nvPr/>
          </p:nvSpPr>
          <p:spPr bwMode="auto">
            <a:xfrm>
              <a:off x="5422900" y="3403600"/>
              <a:ext cx="685800" cy="76200"/>
            </a:xfrm>
            <a:prstGeom prst="leftRightArrow">
              <a:avLst/>
            </a:prstGeom>
            <a:solidFill>
              <a:srgbClr val="000000"/>
            </a:solidFill>
            <a:ln w="38100" cap="flat" cmpd="sng" algn="ctr">
              <a:solidFill>
                <a:srgbClr val="C8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ctr" defTabSz="914400" eaLnBrk="0" fontAlgn="base" hangingPunct="0">
                <a:spcBef>
                  <a:spcPct val="0"/>
                </a:spcBef>
                <a:spcAft>
                  <a:spcPct val="0"/>
                </a:spcAft>
              </a:pPr>
              <a:endParaRPr lang="en-US" sz="2400" dirty="0">
                <a:solidFill>
                  <a:srgbClr val="000000"/>
                </a:solidFill>
                <a:latin typeface="Times New Roman" pitchFamily="-65" charset="0"/>
                <a:ea typeface="ＭＳ Ｐゴシック" charset="0"/>
                <a:cs typeface="ＭＳ Ｐゴシック" charset="0"/>
              </a:endParaRPr>
            </a:p>
          </p:txBody>
        </p:sp>
      </p:grpSp>
      <p:pic>
        <p:nvPicPr>
          <p:cNvPr id="16" name="Picture 15"/>
          <p:cNvPicPr>
            <a:picLocks noChangeAspect="1"/>
          </p:cNvPicPr>
          <p:nvPr/>
        </p:nvPicPr>
        <p:blipFill>
          <a:blip r:embed="rId3"/>
          <a:stretch>
            <a:fillRect/>
          </a:stretch>
        </p:blipFill>
        <p:spPr>
          <a:xfrm>
            <a:off x="2895600" y="2819400"/>
            <a:ext cx="4064000" cy="2857500"/>
          </a:xfrm>
          <a:prstGeom prst="rect">
            <a:avLst/>
          </a:prstGeom>
        </p:spPr>
      </p:pic>
      <p:sp>
        <p:nvSpPr>
          <p:cNvPr id="33" name="Rectangle 2"/>
          <p:cNvSpPr>
            <a:spLocks noGrp="1" noChangeArrowheads="1"/>
          </p:cNvSpPr>
          <p:nvPr>
            <p:ph type="title"/>
          </p:nvPr>
        </p:nvSpPr>
        <p:spPr>
          <a:xfrm>
            <a:off x="685800" y="304800"/>
            <a:ext cx="7772400" cy="1143000"/>
          </a:xfrm>
        </p:spPr>
        <p:txBody>
          <a:bodyPr/>
          <a:lstStyle/>
          <a:p>
            <a:r>
              <a:rPr lang="en-US">
                <a:latin typeface="Arial" charset="0"/>
                <a:ea typeface="ＭＳ Ｐゴシック" charset="0"/>
                <a:cs typeface="ＭＳ Ｐゴシック" charset="0"/>
              </a:rPr>
              <a:t>Electromagnetic Spectrum</a:t>
            </a:r>
          </a:p>
        </p:txBody>
      </p:sp>
      <p:pic>
        <p:nvPicPr>
          <p:cNvPr id="38" name="Picture 10"/>
          <p:cNvPicPr preferRelativeResize="0">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1000" y="1559983"/>
            <a:ext cx="8458200" cy="417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ine 7"/>
          <p:cNvSpPr>
            <a:spLocks noChangeShapeType="1"/>
          </p:cNvSpPr>
          <p:nvPr/>
        </p:nvSpPr>
        <p:spPr bwMode="auto">
          <a:xfrm flipH="1">
            <a:off x="5997673" y="6548735"/>
            <a:ext cx="914400" cy="0"/>
          </a:xfrm>
          <a:prstGeom prst="line">
            <a:avLst/>
          </a:prstGeom>
          <a:noFill/>
          <a:ln w="7620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36" name="Line 7"/>
          <p:cNvSpPr>
            <a:spLocks noChangeShapeType="1"/>
          </p:cNvSpPr>
          <p:nvPr/>
        </p:nvSpPr>
        <p:spPr bwMode="auto">
          <a:xfrm>
            <a:off x="2590800" y="6172200"/>
            <a:ext cx="914400" cy="0"/>
          </a:xfrm>
          <a:prstGeom prst="line">
            <a:avLst/>
          </a:prstGeom>
          <a:noFill/>
          <a:ln w="7620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37" name="Text Box 8"/>
          <p:cNvSpPr txBox="1">
            <a:spLocks noChangeArrowheads="1"/>
          </p:cNvSpPr>
          <p:nvPr/>
        </p:nvSpPr>
        <p:spPr bwMode="auto">
          <a:xfrm>
            <a:off x="3657600" y="5943600"/>
            <a:ext cx="2317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defTabSz="914400" eaLnBrk="0" fontAlgn="base" hangingPunct="0">
              <a:spcBef>
                <a:spcPct val="0"/>
              </a:spcBef>
              <a:spcAft>
                <a:spcPct val="0"/>
              </a:spcAft>
            </a:pPr>
            <a:r>
              <a:rPr lang="en-US" sz="2400" dirty="0">
                <a:solidFill>
                  <a:srgbClr val="000000"/>
                </a:solidFill>
                <a:latin typeface="Arial" charset="0"/>
              </a:rPr>
              <a:t>WAVELENGTH</a:t>
            </a:r>
          </a:p>
        </p:txBody>
      </p:sp>
      <p:sp>
        <p:nvSpPr>
          <p:cNvPr id="42" name="Text Box 8"/>
          <p:cNvSpPr txBox="1">
            <a:spLocks noChangeArrowheads="1"/>
          </p:cNvSpPr>
          <p:nvPr/>
        </p:nvSpPr>
        <p:spPr bwMode="auto">
          <a:xfrm flipH="1">
            <a:off x="3733800" y="6320135"/>
            <a:ext cx="21210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defTabSz="914400" eaLnBrk="0" fontAlgn="base" hangingPunct="0">
              <a:spcBef>
                <a:spcPct val="0"/>
              </a:spcBef>
              <a:spcAft>
                <a:spcPct val="0"/>
              </a:spcAft>
            </a:pPr>
            <a:r>
              <a:rPr lang="en-US" sz="2400" dirty="0" smtClean="0">
                <a:solidFill>
                  <a:srgbClr val="000000"/>
                </a:solidFill>
                <a:latin typeface="Arial" charset="0"/>
              </a:rPr>
              <a:t>FREQUENCY</a:t>
            </a:r>
            <a:endParaRPr lang="en-US" sz="2400" dirty="0">
              <a:solidFill>
                <a:srgbClr val="000000"/>
              </a:solidFill>
              <a:latin typeface="Arial" charset="0"/>
            </a:endParaRPr>
          </a:p>
        </p:txBody>
      </p:sp>
      <p:sp>
        <p:nvSpPr>
          <p:cNvPr id="2" name="TextBox 1"/>
          <p:cNvSpPr txBox="1"/>
          <p:nvPr/>
        </p:nvSpPr>
        <p:spPr>
          <a:xfrm>
            <a:off x="7696200" y="5715000"/>
            <a:ext cx="1147044" cy="307777"/>
          </a:xfrm>
          <a:prstGeom prst="rect">
            <a:avLst/>
          </a:prstGeom>
          <a:noFill/>
        </p:spPr>
        <p:txBody>
          <a:bodyPr wrap="none" rtlCol="0">
            <a:spAutoFit/>
          </a:bodyPr>
          <a:lstStyle/>
          <a:p>
            <a:r>
              <a:rPr lang="en-US" sz="1400" dirty="0" smtClean="0">
                <a:hlinkClick r:id="rId5"/>
              </a:rPr>
              <a:t>Figure Credit</a:t>
            </a:r>
            <a:endParaRPr lang="en-US" sz="1400" dirty="0"/>
          </a:p>
        </p:txBody>
      </p:sp>
    </p:spTree>
    <p:extLst>
      <p:ext uri="{BB962C8B-B14F-4D97-AF65-F5344CB8AC3E}">
        <p14:creationId xmlns:p14="http://schemas.microsoft.com/office/powerpoint/2010/main" val="33396384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81000"/>
            <a:ext cx="7772400" cy="1143000"/>
          </a:xfrm>
        </p:spPr>
        <p:txBody>
          <a:bodyPr/>
          <a:lstStyle/>
          <a:p>
            <a:r>
              <a:rPr lang="en-US" sz="3600" b="1" dirty="0" smtClean="0">
                <a:solidFill>
                  <a:srgbClr val="C80000"/>
                </a:solidFill>
                <a:latin typeface="Calibri"/>
                <a:cs typeface="Calibri"/>
              </a:rPr>
              <a:t>Radiation </a:t>
            </a:r>
            <a:r>
              <a:rPr lang="en-US" sz="3600" b="1" dirty="0">
                <a:solidFill>
                  <a:srgbClr val="000000"/>
                </a:solidFill>
                <a:latin typeface="Calibri"/>
                <a:ea typeface="ＭＳ Ｐゴシック" charset="0"/>
                <a:cs typeface="Calibri"/>
              </a:rPr>
              <a:t>– </a:t>
            </a:r>
            <a:r>
              <a:rPr lang="en-US" sz="3600" b="1" dirty="0" smtClean="0">
                <a:solidFill>
                  <a:srgbClr val="000000"/>
                </a:solidFill>
                <a:latin typeface="Calibri"/>
                <a:ea typeface="ＭＳ Ｐゴシック" charset="0"/>
                <a:cs typeface="Calibri"/>
              </a:rPr>
              <a:t>Last Time</a:t>
            </a:r>
            <a:endParaRPr lang="en-US" sz="3600" dirty="0">
              <a:latin typeface="Calibri"/>
              <a:cs typeface="Calibri"/>
            </a:endParaRPr>
          </a:p>
        </p:txBody>
      </p:sp>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r="-225"/>
          <a:stretch/>
        </p:blipFill>
        <p:spPr>
          <a:xfrm>
            <a:off x="1158240" y="1600200"/>
            <a:ext cx="6766560" cy="4754880"/>
          </a:xfrm>
          <a:prstGeom prst="rect">
            <a:avLst/>
          </a:prstGeom>
        </p:spPr>
      </p:pic>
      <p:sp>
        <p:nvSpPr>
          <p:cNvPr id="9" name="TextBox 8"/>
          <p:cNvSpPr txBox="1"/>
          <p:nvPr/>
        </p:nvSpPr>
        <p:spPr>
          <a:xfrm>
            <a:off x="6172200" y="6400800"/>
            <a:ext cx="1736373" cy="276999"/>
          </a:xfrm>
          <a:prstGeom prst="rect">
            <a:avLst/>
          </a:prstGeom>
          <a:noFill/>
        </p:spPr>
        <p:txBody>
          <a:bodyPr wrap="none" rtlCol="0">
            <a:spAutoFit/>
          </a:bodyPr>
          <a:lstStyle/>
          <a:p>
            <a:r>
              <a:rPr lang="en-US" sz="1200" b="1" dirty="0" smtClean="0">
                <a:latin typeface="Calibri"/>
                <a:cs typeface="Calibri"/>
              </a:rPr>
              <a:t>Ahrens &amp; Hanson 8</a:t>
            </a:r>
            <a:r>
              <a:rPr lang="en-US" sz="1200" b="1" baseline="30000" dirty="0" smtClean="0">
                <a:latin typeface="Calibri"/>
                <a:cs typeface="Calibri"/>
              </a:rPr>
              <a:t>th</a:t>
            </a:r>
            <a:r>
              <a:rPr lang="en-US" sz="1200" b="1" dirty="0" smtClean="0">
                <a:latin typeface="Calibri"/>
                <a:cs typeface="Calibri"/>
              </a:rPr>
              <a:t> ed.</a:t>
            </a:r>
            <a:endParaRPr lang="en-US" sz="1200" b="1" dirty="0">
              <a:latin typeface="Calibri"/>
              <a:cs typeface="Calibri"/>
            </a:endParaRPr>
          </a:p>
        </p:txBody>
      </p:sp>
      <p:pic>
        <p:nvPicPr>
          <p:cNvPr id="13" name="Sound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958603374"/>
      </p:ext>
    </p:extLst>
  </p:cSld>
  <p:clrMapOvr>
    <a:masterClrMapping/>
  </p:clrMapOvr>
  <mc:AlternateContent xmlns:mc="http://schemas.openxmlformats.org/markup-compatibility/2006" xmlns:p14="http://schemas.microsoft.com/office/powerpoint/2010/main">
    <mc:Choice Requires="p14">
      <p:transition spd="slow" p14:dur="2000" advTm="45926"/>
    </mc:Choice>
    <mc:Fallback xmlns="">
      <p:transition xmlns:p14="http://schemas.microsoft.com/office/powerpoint/2010/main" spd="slow" advTm="4592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81000"/>
            <a:ext cx="7772400" cy="1143000"/>
          </a:xfrm>
        </p:spPr>
        <p:txBody>
          <a:bodyPr/>
          <a:lstStyle/>
          <a:p>
            <a:r>
              <a:rPr lang="en-US" sz="3600" b="1" dirty="0" smtClean="0">
                <a:solidFill>
                  <a:srgbClr val="C80000"/>
                </a:solidFill>
                <a:latin typeface="Calibri"/>
                <a:cs typeface="Calibri"/>
              </a:rPr>
              <a:t>Radiation </a:t>
            </a:r>
            <a:r>
              <a:rPr lang="en-US" sz="3600" b="1" dirty="0">
                <a:solidFill>
                  <a:srgbClr val="000000"/>
                </a:solidFill>
                <a:latin typeface="Calibri"/>
                <a:ea typeface="ＭＳ Ｐゴシック" charset="0"/>
                <a:cs typeface="Calibri"/>
              </a:rPr>
              <a:t>– </a:t>
            </a:r>
            <a:r>
              <a:rPr lang="en-US" sz="3600" b="1" dirty="0" smtClean="0">
                <a:solidFill>
                  <a:srgbClr val="000000"/>
                </a:solidFill>
                <a:latin typeface="Calibri"/>
                <a:ea typeface="ＭＳ Ｐゴシック" charset="0"/>
                <a:cs typeface="Calibri"/>
              </a:rPr>
              <a:t>Last Time</a:t>
            </a:r>
            <a:endParaRPr lang="en-US" sz="3600" dirty="0">
              <a:latin typeface="Calibri"/>
              <a:cs typeface="Calibri"/>
            </a:endParaRPr>
          </a:p>
        </p:txBody>
      </p:sp>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r="-225"/>
          <a:stretch/>
        </p:blipFill>
        <p:spPr>
          <a:xfrm>
            <a:off x="1158240" y="1600200"/>
            <a:ext cx="6766560" cy="4754880"/>
          </a:xfrm>
          <a:prstGeom prst="rect">
            <a:avLst/>
          </a:prstGeom>
        </p:spPr>
      </p:pic>
      <p:grpSp>
        <p:nvGrpSpPr>
          <p:cNvPr id="8" name="Group 7"/>
          <p:cNvGrpSpPr/>
          <p:nvPr/>
        </p:nvGrpSpPr>
        <p:grpSpPr>
          <a:xfrm>
            <a:off x="5715000" y="2785534"/>
            <a:ext cx="2044700" cy="3462866"/>
            <a:chOff x="5715000" y="2785534"/>
            <a:chExt cx="2044700" cy="3462866"/>
          </a:xfrm>
        </p:grpSpPr>
        <p:pic>
          <p:nvPicPr>
            <p:cNvPr id="2" name="Picture 1"/>
            <p:cNvPicPr>
              <a:picLocks noChangeAspect="1"/>
            </p:cNvPicPr>
            <p:nvPr/>
          </p:nvPicPr>
          <p:blipFill>
            <a:blip r:embed="rId7"/>
            <a:stretch>
              <a:fillRect/>
            </a:stretch>
          </p:blipFill>
          <p:spPr>
            <a:xfrm>
              <a:off x="6400800" y="2785534"/>
              <a:ext cx="1066800" cy="3462866"/>
            </a:xfrm>
            <a:prstGeom prst="rect">
              <a:avLst/>
            </a:prstGeom>
          </p:spPr>
        </p:pic>
        <p:sp>
          <p:nvSpPr>
            <p:cNvPr id="5" name="Right Brace 4"/>
            <p:cNvSpPr/>
            <p:nvPr/>
          </p:nvSpPr>
          <p:spPr bwMode="auto">
            <a:xfrm>
              <a:off x="5715000" y="4470396"/>
              <a:ext cx="304800" cy="1115568"/>
            </a:xfrm>
            <a:prstGeom prst="rightBrace">
              <a:avLst>
                <a:gd name="adj1" fmla="val 8333"/>
                <a:gd name="adj2" fmla="val 53415"/>
              </a:avLst>
            </a:prstGeom>
            <a:solidFill>
              <a:schemeClr val="tx1"/>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FF"/>
                </a:solidFill>
                <a:effectLst/>
                <a:latin typeface="Times New Roman" pitchFamily="-65" charset="0"/>
              </a:endParaRPr>
            </a:p>
          </p:txBody>
        </p:sp>
        <p:sp>
          <p:nvSpPr>
            <p:cNvPr id="7" name="TextBox 6"/>
            <p:cNvSpPr txBox="1"/>
            <p:nvPr/>
          </p:nvSpPr>
          <p:spPr>
            <a:xfrm>
              <a:off x="6019800" y="4724400"/>
              <a:ext cx="1739900" cy="646331"/>
            </a:xfrm>
            <a:prstGeom prst="rect">
              <a:avLst/>
            </a:prstGeom>
            <a:noFill/>
          </p:spPr>
          <p:txBody>
            <a:bodyPr wrap="square" rtlCol="0">
              <a:spAutoFit/>
            </a:bodyPr>
            <a:lstStyle/>
            <a:p>
              <a:r>
                <a:rPr lang="en-US" sz="1800" dirty="0" smtClean="0">
                  <a:solidFill>
                    <a:srgbClr val="FFFFFF"/>
                  </a:solidFill>
                </a:rPr>
                <a:t>Meteorological Significance</a:t>
              </a:r>
              <a:endParaRPr lang="en-US" sz="1800" dirty="0">
                <a:solidFill>
                  <a:srgbClr val="FFFFFF"/>
                </a:solidFill>
              </a:endParaRPr>
            </a:p>
          </p:txBody>
        </p:sp>
      </p:grpSp>
      <p:sp>
        <p:nvSpPr>
          <p:cNvPr id="9" name="TextBox 8"/>
          <p:cNvSpPr txBox="1"/>
          <p:nvPr/>
        </p:nvSpPr>
        <p:spPr>
          <a:xfrm>
            <a:off x="6172200" y="6400800"/>
            <a:ext cx="1736373" cy="276999"/>
          </a:xfrm>
          <a:prstGeom prst="rect">
            <a:avLst/>
          </a:prstGeom>
          <a:noFill/>
        </p:spPr>
        <p:txBody>
          <a:bodyPr wrap="none" rtlCol="0">
            <a:spAutoFit/>
          </a:bodyPr>
          <a:lstStyle/>
          <a:p>
            <a:r>
              <a:rPr lang="en-US" sz="1200" b="1" dirty="0" smtClean="0">
                <a:latin typeface="Calibri"/>
                <a:cs typeface="Calibri"/>
              </a:rPr>
              <a:t>Ahrens &amp; Hanson 8</a:t>
            </a:r>
            <a:r>
              <a:rPr lang="en-US" sz="1200" b="1" baseline="30000" dirty="0" smtClean="0">
                <a:latin typeface="Calibri"/>
                <a:cs typeface="Calibri"/>
              </a:rPr>
              <a:t>th</a:t>
            </a:r>
            <a:r>
              <a:rPr lang="en-US" sz="1200" b="1" dirty="0" smtClean="0">
                <a:latin typeface="Calibri"/>
                <a:cs typeface="Calibri"/>
              </a:rPr>
              <a:t> ed.</a:t>
            </a:r>
            <a:endParaRPr lang="en-US" sz="1200" b="1" dirty="0">
              <a:latin typeface="Calibri"/>
              <a:cs typeface="Calibri"/>
            </a:endParaRPr>
          </a:p>
        </p:txBody>
      </p:sp>
      <p:sp>
        <p:nvSpPr>
          <p:cNvPr id="4" name="TextBox 3"/>
          <p:cNvSpPr txBox="1"/>
          <p:nvPr/>
        </p:nvSpPr>
        <p:spPr>
          <a:xfrm>
            <a:off x="5095232" y="4343400"/>
            <a:ext cx="621835" cy="1338828"/>
          </a:xfrm>
          <a:prstGeom prst="rect">
            <a:avLst/>
          </a:prstGeom>
          <a:solidFill>
            <a:schemeClr val="tx1"/>
          </a:solidFill>
        </p:spPr>
        <p:txBody>
          <a:bodyPr wrap="none" rtlCol="0">
            <a:spAutoFit/>
          </a:bodyPr>
          <a:lstStyle/>
          <a:p>
            <a:pPr>
              <a:spcAft>
                <a:spcPts val="2700"/>
              </a:spcAft>
            </a:pPr>
            <a:r>
              <a:rPr lang="en-US" sz="1200" dirty="0" smtClean="0">
                <a:solidFill>
                  <a:srgbClr val="FFFFFF"/>
                </a:solidFill>
                <a:latin typeface="Calibri"/>
                <a:cs typeface="Calibri"/>
              </a:rPr>
              <a:t>20 </a:t>
            </a:r>
            <a:r>
              <a:rPr lang="en-US" sz="1200" dirty="0" err="1" smtClean="0">
                <a:solidFill>
                  <a:srgbClr val="FFFFFF"/>
                </a:solidFill>
                <a:latin typeface="Calibri"/>
                <a:cs typeface="Calibri"/>
              </a:rPr>
              <a:t>μm</a:t>
            </a:r>
            <a:endParaRPr lang="en-US" sz="1200" dirty="0" smtClean="0">
              <a:solidFill>
                <a:srgbClr val="FFFFFF"/>
              </a:solidFill>
              <a:latin typeface="Calibri"/>
              <a:cs typeface="Calibri"/>
            </a:endParaRPr>
          </a:p>
          <a:p>
            <a:pPr>
              <a:spcAft>
                <a:spcPts val="2700"/>
              </a:spcAft>
            </a:pPr>
            <a:r>
              <a:rPr lang="en-US" sz="1200" dirty="0" smtClean="0">
                <a:solidFill>
                  <a:srgbClr val="FFFFFF"/>
                </a:solidFill>
                <a:latin typeface="Calibri"/>
                <a:cs typeface="Calibri"/>
              </a:rPr>
              <a:t>0.5</a:t>
            </a:r>
            <a:r>
              <a:rPr lang="en-US" sz="1200" dirty="0">
                <a:solidFill>
                  <a:srgbClr val="FFFFFF"/>
                </a:solidFill>
                <a:latin typeface="Calibri"/>
                <a:cs typeface="Calibri"/>
              </a:rPr>
              <a:t> </a:t>
            </a:r>
            <a:r>
              <a:rPr lang="en-US" sz="1200" dirty="0" err="1" smtClean="0">
                <a:solidFill>
                  <a:srgbClr val="FFFFFF"/>
                </a:solidFill>
                <a:latin typeface="Calibri"/>
                <a:cs typeface="Calibri"/>
              </a:rPr>
              <a:t>μm</a:t>
            </a:r>
            <a:endParaRPr lang="en-US" sz="1200" dirty="0" smtClean="0">
              <a:solidFill>
                <a:srgbClr val="FFFFFF"/>
              </a:solidFill>
              <a:latin typeface="Calibri"/>
              <a:cs typeface="Calibri"/>
            </a:endParaRPr>
          </a:p>
          <a:p>
            <a:r>
              <a:rPr lang="en-US" sz="1200" dirty="0" smtClean="0">
                <a:solidFill>
                  <a:srgbClr val="FFFFFF"/>
                </a:solidFill>
                <a:latin typeface="Calibri"/>
                <a:cs typeface="Calibri"/>
              </a:rPr>
              <a:t>0.1 </a:t>
            </a:r>
            <a:r>
              <a:rPr lang="en-US" sz="1200" dirty="0" err="1">
                <a:solidFill>
                  <a:srgbClr val="FFFFFF"/>
                </a:solidFill>
                <a:latin typeface="Calibri"/>
                <a:cs typeface="Calibri"/>
              </a:rPr>
              <a:t>μm</a:t>
            </a:r>
            <a:endParaRPr lang="en-US" sz="1200" dirty="0">
              <a:solidFill>
                <a:srgbClr val="FFFFFF"/>
              </a:solidFill>
              <a:latin typeface="Calibri"/>
              <a:cs typeface="Calibri"/>
            </a:endParaRPr>
          </a:p>
        </p:txBody>
      </p:sp>
      <p:pic>
        <p:nvPicPr>
          <p:cNvPr id="10" name="Sound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895577152"/>
      </p:ext>
    </p:extLst>
  </p:cSld>
  <p:clrMapOvr>
    <a:masterClrMapping/>
  </p:clrMapOvr>
  <mc:AlternateContent xmlns:mc="http://schemas.openxmlformats.org/markup-compatibility/2006" xmlns:p14="http://schemas.microsoft.com/office/powerpoint/2010/main">
    <mc:Choice Requires="p14">
      <p:transition spd="slow" p14:dur="2000" advTm="32343"/>
    </mc:Choice>
    <mc:Fallback xmlns="">
      <p:transition xmlns:p14="http://schemas.microsoft.com/office/powerpoint/2010/main" spd="slow" advTm="3234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b="1" dirty="0">
                <a:solidFill>
                  <a:schemeClr val="tx1"/>
                </a:solidFill>
                <a:latin typeface="Calibri"/>
                <a:cs typeface="Calibri"/>
              </a:rPr>
              <a:t> Today</a:t>
            </a:r>
            <a:r>
              <a:rPr lang="en-US" sz="3200" b="1" dirty="0" smtClean="0">
                <a:solidFill>
                  <a:schemeClr val="tx1"/>
                </a:solidFill>
                <a:latin typeface="Calibri"/>
                <a:cs typeface="Calibri"/>
              </a:rPr>
              <a:t>, the last mode </a:t>
            </a:r>
            <a:r>
              <a:rPr lang="en-US" sz="3200" b="1" dirty="0">
                <a:solidFill>
                  <a:schemeClr val="tx1"/>
                </a:solidFill>
                <a:latin typeface="Calibri"/>
                <a:cs typeface="Calibri"/>
              </a:rPr>
              <a:t>of heat transfer       </a:t>
            </a:r>
            <a:r>
              <a:rPr lang="en-US" sz="3200" b="1" dirty="0" smtClean="0">
                <a:solidFill>
                  <a:srgbClr val="C80000"/>
                </a:solidFill>
                <a:latin typeface="Calibri"/>
                <a:cs typeface="Calibri"/>
              </a:rPr>
              <a:t>Radiation </a:t>
            </a:r>
            <a:r>
              <a:rPr lang="en-US" sz="3200" b="1" dirty="0">
                <a:solidFill>
                  <a:srgbClr val="000000"/>
                </a:solidFill>
                <a:latin typeface="Calibri"/>
                <a:ea typeface="ＭＳ Ｐゴシック" charset="0"/>
                <a:cs typeface="Calibri"/>
              </a:rPr>
              <a:t>– electromagnetic waves </a:t>
            </a:r>
            <a:endParaRPr lang="en-US" sz="3200" dirty="0">
              <a:latin typeface="Calibri"/>
              <a:cs typeface="Calibri"/>
            </a:endParaRPr>
          </a:p>
        </p:txBody>
      </p:sp>
      <p:sp>
        <p:nvSpPr>
          <p:cNvPr id="7" name="Content Placeholder 6"/>
          <p:cNvSpPr>
            <a:spLocks noGrp="1"/>
          </p:cNvSpPr>
          <p:nvPr>
            <p:ph idx="1"/>
          </p:nvPr>
        </p:nvSpPr>
        <p:spPr>
          <a:xfrm>
            <a:off x="685800" y="1981200"/>
            <a:ext cx="8001000" cy="4114800"/>
          </a:xfrm>
        </p:spPr>
        <p:txBody>
          <a:bodyPr/>
          <a:lstStyle/>
          <a:p>
            <a:pPr marL="514350" indent="-514350">
              <a:buFont typeface="+mj-lt"/>
              <a:buAutoNum type="arabicParenR"/>
            </a:pPr>
            <a:r>
              <a:rPr lang="en-US" dirty="0" smtClean="0">
                <a:latin typeface="Calibri"/>
                <a:cs typeface="Calibri"/>
              </a:rPr>
              <a:t>Laws of radiation</a:t>
            </a:r>
          </a:p>
          <a:p>
            <a:pPr marL="514350" indent="-514350">
              <a:buFont typeface="+mj-lt"/>
              <a:buAutoNum type="arabicParenR"/>
            </a:pPr>
            <a:r>
              <a:rPr lang="en-US" dirty="0" err="1" smtClean="0">
                <a:latin typeface="Calibri"/>
                <a:cs typeface="Calibri"/>
              </a:rPr>
              <a:t>Radiative</a:t>
            </a:r>
            <a:r>
              <a:rPr lang="en-US" dirty="0" smtClean="0">
                <a:latin typeface="Calibri"/>
                <a:cs typeface="Calibri"/>
              </a:rPr>
              <a:t> equilibrium</a:t>
            </a:r>
            <a:endParaRPr lang="en-US" dirty="0" smtClean="0">
              <a:solidFill>
                <a:schemeClr val="bg1">
                  <a:lumMod val="85000"/>
                </a:schemeClr>
              </a:solidFill>
              <a:latin typeface="Calibri"/>
              <a:cs typeface="Calibri"/>
            </a:endParaRPr>
          </a:p>
          <a:p>
            <a:pPr marL="514350" indent="-514350">
              <a:buFont typeface="+mj-lt"/>
              <a:buAutoNum type="arabicParenR"/>
            </a:pPr>
            <a:r>
              <a:rPr lang="en-US" dirty="0" smtClean="0">
                <a:solidFill>
                  <a:schemeClr val="bg1">
                    <a:lumMod val="85000"/>
                  </a:schemeClr>
                </a:solidFill>
                <a:latin typeface="Calibri"/>
                <a:cs typeface="Calibri"/>
              </a:rPr>
              <a:t>Selective absorption/emission</a:t>
            </a:r>
            <a:endParaRPr lang="en-US" dirty="0">
              <a:solidFill>
                <a:schemeClr val="bg1">
                  <a:lumMod val="85000"/>
                </a:schemeClr>
              </a:solidFill>
              <a:latin typeface="Calibri"/>
              <a:cs typeface="Calibri"/>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37154163"/>
      </p:ext>
    </p:extLst>
  </p:cSld>
  <p:clrMapOvr>
    <a:masterClrMapping/>
  </p:clrMapOvr>
  <mc:AlternateContent xmlns:mc="http://schemas.openxmlformats.org/markup-compatibility/2006">
    <mc:Choice xmlns:p14="http://schemas.microsoft.com/office/powerpoint/2010/main" Requires="p14">
      <p:transition spd="slow" p14:dur="2000" advTm="17934"/>
    </mc:Choice>
    <mc:Fallback>
      <p:transition xmlns:p14="http://schemas.microsoft.com/office/powerpoint/2010/main" spd="slow" advTm="1793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chemeClr val="tx1"/>
                </a:solidFill>
                <a:latin typeface="Calibri"/>
                <a:cs typeface="Calibri"/>
              </a:rPr>
              <a:t> </a:t>
            </a:r>
            <a:endParaRPr lang="en-US" sz="3200" b="1" dirty="0">
              <a:solidFill>
                <a:srgbClr val="C80000"/>
              </a:solidFill>
              <a:latin typeface="Calibri"/>
              <a:cs typeface="Calibri"/>
            </a:endParaRPr>
          </a:p>
        </p:txBody>
      </p:sp>
      <p:sp>
        <p:nvSpPr>
          <p:cNvPr id="3" name="Content Placeholder 2"/>
          <p:cNvSpPr>
            <a:spLocks noGrp="1"/>
          </p:cNvSpPr>
          <p:nvPr>
            <p:ph idx="1"/>
          </p:nvPr>
        </p:nvSpPr>
        <p:spPr>
          <a:xfrm>
            <a:off x="685800" y="1676400"/>
            <a:ext cx="7772400" cy="4114800"/>
          </a:xfrm>
        </p:spPr>
        <p:txBody>
          <a:bodyPr/>
          <a:lstStyle/>
          <a:p>
            <a:pPr>
              <a:spcBef>
                <a:spcPts val="0"/>
              </a:spcBef>
              <a:spcAft>
                <a:spcPts val="1200"/>
              </a:spcAft>
            </a:pPr>
            <a:r>
              <a:rPr lang="en-US" b="1" dirty="0" smtClean="0">
                <a:latin typeface="Calibri"/>
                <a:cs typeface="Calibri"/>
              </a:rPr>
              <a:t>We now examine three fundamental laws of electromagnetic radiation</a:t>
            </a:r>
            <a:endParaRPr lang="en-US" dirty="0" smtClean="0">
              <a:latin typeface="Calibri"/>
              <a:cs typeface="Calibri"/>
            </a:endParaRPr>
          </a:p>
          <a:p>
            <a:pPr marL="0" indent="0">
              <a:buNone/>
            </a:pPr>
            <a:r>
              <a:rPr lang="en-US" dirty="0" smtClean="0">
                <a:latin typeface="Calibri"/>
                <a:cs typeface="Calibri"/>
              </a:rPr>
              <a:t>	Planck’s Law of radiation</a:t>
            </a:r>
          </a:p>
          <a:p>
            <a:pPr marL="0" indent="0">
              <a:buNone/>
            </a:pPr>
            <a:r>
              <a:rPr lang="en-US" dirty="0">
                <a:latin typeface="Calibri"/>
                <a:cs typeface="Calibri"/>
              </a:rPr>
              <a:t>	</a:t>
            </a:r>
            <a:r>
              <a:rPr lang="en-US" dirty="0" smtClean="0">
                <a:latin typeface="Calibri"/>
                <a:cs typeface="Calibri"/>
              </a:rPr>
              <a:t>Wien’s Law of maximum emission</a:t>
            </a:r>
          </a:p>
          <a:p>
            <a:pPr marL="0" indent="0">
              <a:buNone/>
            </a:pPr>
            <a:r>
              <a:rPr lang="en-US" dirty="0">
                <a:latin typeface="Calibri"/>
                <a:cs typeface="Calibri"/>
              </a:rPr>
              <a:t>	</a:t>
            </a:r>
            <a:r>
              <a:rPr lang="en-US" dirty="0" smtClean="0">
                <a:latin typeface="Calibri"/>
                <a:cs typeface="Calibri"/>
              </a:rPr>
              <a:t>Stefan-Boltzmann Law of total emission</a:t>
            </a:r>
            <a:endParaRPr lang="en-US" dirty="0">
              <a:latin typeface="Calibri"/>
              <a:cs typeface="Calibri"/>
            </a:endParaRP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571230013"/>
      </p:ext>
    </p:extLst>
  </p:cSld>
  <p:clrMapOvr>
    <a:masterClrMapping/>
  </p:clrMapOvr>
  <mc:AlternateContent xmlns:mc="http://schemas.openxmlformats.org/markup-compatibility/2006" xmlns:p14="http://schemas.microsoft.com/office/powerpoint/2010/main">
    <mc:Choice Requires="p14">
      <p:transition spd="slow" p14:dur="2000" advTm="29637"/>
    </mc:Choice>
    <mc:Fallback xmlns="">
      <p:transition xmlns:p14="http://schemas.microsoft.com/office/powerpoint/2010/main" spd="slow" advTm="2963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762000" y="457200"/>
            <a:ext cx="7620000" cy="1143000"/>
          </a:xfrm>
        </p:spPr>
        <p:txBody>
          <a:bodyPr/>
          <a:lstStyle/>
          <a:p>
            <a:r>
              <a:rPr lang="en-US" sz="4000" b="1" dirty="0" smtClean="0">
                <a:latin typeface="Calibri"/>
                <a:ea typeface="ＭＳ Ｐゴシック" charset="0"/>
                <a:cs typeface="Calibri"/>
              </a:rPr>
              <a:t>1) Planck’s Law</a:t>
            </a:r>
            <a:endParaRPr lang="en-US" sz="4000" b="1" dirty="0">
              <a:latin typeface="Calibri"/>
              <a:ea typeface="ＭＳ Ｐゴシック" charset="0"/>
              <a:cs typeface="Calibri"/>
            </a:endParaRPr>
          </a:p>
        </p:txBody>
      </p:sp>
      <p:sp>
        <p:nvSpPr>
          <p:cNvPr id="53252" name="Text Box 11"/>
          <p:cNvSpPr txBox="1">
            <a:spLocks noChangeArrowheads="1"/>
          </p:cNvSpPr>
          <p:nvPr/>
        </p:nvSpPr>
        <p:spPr bwMode="auto">
          <a:xfrm>
            <a:off x="762000" y="1600200"/>
            <a:ext cx="7543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marL="457200" indent="-457200" algn="l">
              <a:spcBef>
                <a:spcPct val="50000"/>
              </a:spcBef>
              <a:buFont typeface="Arial"/>
              <a:buChar char="•"/>
            </a:pPr>
            <a:r>
              <a:rPr lang="en-US" sz="2400" b="1" dirty="0" smtClean="0">
                <a:solidFill>
                  <a:srgbClr val="000000"/>
                </a:solidFill>
                <a:latin typeface="Calibri"/>
                <a:cs typeface="Calibri"/>
              </a:rPr>
              <a:t>All objects warmer than 0 K emit radiation.</a:t>
            </a:r>
          </a:p>
          <a:p>
            <a:pPr marL="457200" indent="-457200" algn="l">
              <a:spcBef>
                <a:spcPct val="50000"/>
              </a:spcBef>
              <a:buFont typeface="Arial"/>
              <a:buChar char="•"/>
            </a:pPr>
            <a:r>
              <a:rPr lang="en-US" sz="2400" b="1" dirty="0" smtClean="0">
                <a:solidFill>
                  <a:srgbClr val="000000"/>
                </a:solidFill>
                <a:latin typeface="Calibri"/>
                <a:cs typeface="Calibri"/>
              </a:rPr>
              <a:t>Temperature determines the distribution of electromagnetic waves emitted by an object.</a:t>
            </a:r>
            <a:endParaRPr lang="en-US" sz="2400" dirty="0">
              <a:solidFill>
                <a:srgbClr val="000000"/>
              </a:solidFill>
              <a:latin typeface="Calibri"/>
              <a:cs typeface="Calibri"/>
            </a:endParaRPr>
          </a:p>
        </p:txBody>
      </p:sp>
      <p:pic>
        <p:nvPicPr>
          <p:cNvPr id="2" name="Picture 1"/>
          <p:cNvPicPr>
            <a:picLocks noChangeAspect="1"/>
          </p:cNvPicPr>
          <p:nvPr/>
        </p:nvPicPr>
        <p:blipFill>
          <a:blip r:embed="rId5"/>
          <a:stretch>
            <a:fillRect/>
          </a:stretch>
        </p:blipFill>
        <p:spPr>
          <a:xfrm>
            <a:off x="7595401" y="101602"/>
            <a:ext cx="1463931" cy="2175933"/>
          </a:xfrm>
          <a:prstGeom prst="rect">
            <a:avLst/>
          </a:prstGeom>
        </p:spPr>
      </p:pic>
      <p:grpSp>
        <p:nvGrpSpPr>
          <p:cNvPr id="6" name="Group 5"/>
          <p:cNvGrpSpPr/>
          <p:nvPr/>
        </p:nvGrpSpPr>
        <p:grpSpPr>
          <a:xfrm>
            <a:off x="693641" y="3276600"/>
            <a:ext cx="7677426" cy="3393589"/>
            <a:chOff x="693641" y="3312011"/>
            <a:chExt cx="7677426" cy="3393589"/>
          </a:xfrm>
        </p:grpSpPr>
        <p:grpSp>
          <p:nvGrpSpPr>
            <p:cNvPr id="4" name="Group 3"/>
            <p:cNvGrpSpPr/>
            <p:nvPr/>
          </p:nvGrpSpPr>
          <p:grpSpPr>
            <a:xfrm>
              <a:off x="693641" y="3312011"/>
              <a:ext cx="7677426" cy="3393589"/>
              <a:chOff x="693641" y="2819400"/>
              <a:chExt cx="7677426" cy="3393589"/>
            </a:xfrm>
          </p:grpSpPr>
          <p:pic>
            <p:nvPicPr>
              <p:cNvPr id="5" name="Picture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3641" y="2819400"/>
                <a:ext cx="7677426" cy="3352800"/>
              </a:xfrm>
              <a:prstGeom prst="rect">
                <a:avLst/>
              </a:prstGeom>
            </p:spPr>
          </p:pic>
          <p:sp>
            <p:nvSpPr>
              <p:cNvPr id="53258" name="Text Box 22"/>
              <p:cNvSpPr txBox="1">
                <a:spLocks noChangeArrowheads="1"/>
              </p:cNvSpPr>
              <p:nvPr/>
            </p:nvSpPr>
            <p:spPr bwMode="auto">
              <a:xfrm>
                <a:off x="6731000" y="5935990"/>
                <a:ext cx="1600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r">
                  <a:spcBef>
                    <a:spcPct val="50000"/>
                  </a:spcBef>
                </a:pPr>
                <a:r>
                  <a:rPr lang="en-US" sz="1200" dirty="0" smtClean="0">
                    <a:solidFill>
                      <a:schemeClr val="bg1"/>
                    </a:solidFill>
                    <a:latin typeface="Calibri"/>
                    <a:cs typeface="Calibri"/>
                  </a:rPr>
                  <a:t>Ahrens &amp; Hanson </a:t>
                </a:r>
                <a:r>
                  <a:rPr lang="en-US" sz="1200" dirty="0">
                    <a:solidFill>
                      <a:schemeClr val="bg1"/>
                    </a:solidFill>
                    <a:latin typeface="Calibri"/>
                    <a:cs typeface="Calibri"/>
                  </a:rPr>
                  <a:t>8</a:t>
                </a:r>
                <a:r>
                  <a:rPr lang="en-US" sz="1200" baseline="30000" dirty="0" smtClean="0">
                    <a:solidFill>
                      <a:schemeClr val="bg1"/>
                    </a:solidFill>
                    <a:latin typeface="Calibri"/>
                    <a:cs typeface="Calibri"/>
                  </a:rPr>
                  <a:t>th</a:t>
                </a:r>
                <a:r>
                  <a:rPr lang="en-US" sz="1200" dirty="0" smtClean="0">
                    <a:solidFill>
                      <a:schemeClr val="bg1"/>
                    </a:solidFill>
                    <a:latin typeface="Calibri"/>
                    <a:cs typeface="Calibri"/>
                  </a:rPr>
                  <a:t> </a:t>
                </a:r>
                <a:endParaRPr lang="en-US" sz="1200" dirty="0">
                  <a:solidFill>
                    <a:schemeClr val="bg1"/>
                  </a:solidFill>
                  <a:latin typeface="Calibri"/>
                  <a:cs typeface="Calibri"/>
                </a:endParaRPr>
              </a:p>
            </p:txBody>
          </p:sp>
        </p:grpSp>
        <p:sp>
          <p:nvSpPr>
            <p:cNvPr id="53257" name="Text Box 21"/>
            <p:cNvSpPr txBox="1">
              <a:spLocks noChangeArrowheads="1"/>
            </p:cNvSpPr>
            <p:nvPr/>
          </p:nvSpPr>
          <p:spPr bwMode="auto">
            <a:xfrm>
              <a:off x="3505200" y="3486090"/>
              <a:ext cx="4419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spcBef>
                  <a:spcPct val="50000"/>
                </a:spcBef>
              </a:pPr>
              <a:r>
                <a:rPr lang="en-US" sz="2000" b="1" dirty="0">
                  <a:solidFill>
                    <a:srgbClr val="FFFFFF"/>
                  </a:solidFill>
                  <a:latin typeface="Arial" charset="0"/>
                </a:rPr>
                <a:t>Emission spectrum of </a:t>
              </a:r>
              <a:r>
                <a:rPr lang="en-US" sz="2000" b="1" dirty="0" smtClean="0">
                  <a:solidFill>
                    <a:srgbClr val="FFFFFF"/>
                  </a:solidFill>
                  <a:latin typeface="Arial" charset="0"/>
                </a:rPr>
                <a:t>the Sun</a:t>
              </a:r>
              <a:endParaRPr lang="en-US" sz="2000" b="1" dirty="0">
                <a:solidFill>
                  <a:srgbClr val="FFFFFF"/>
                </a:solidFill>
                <a:latin typeface="Arial" charset="0"/>
              </a:endParaRPr>
            </a:p>
          </p:txBody>
        </p:sp>
      </p:grpSp>
      <p:sp>
        <p:nvSpPr>
          <p:cNvPr id="10" name="TextBox 9"/>
          <p:cNvSpPr txBox="1"/>
          <p:nvPr/>
        </p:nvSpPr>
        <p:spPr>
          <a:xfrm>
            <a:off x="7712895" y="2286000"/>
            <a:ext cx="1293744" cy="369332"/>
          </a:xfrm>
          <a:prstGeom prst="rect">
            <a:avLst/>
          </a:prstGeom>
          <a:noFill/>
        </p:spPr>
        <p:txBody>
          <a:bodyPr wrap="none" rtlCol="0">
            <a:spAutoFit/>
          </a:bodyPr>
          <a:lstStyle/>
          <a:p>
            <a:r>
              <a:rPr lang="en-US" sz="1800" dirty="0" smtClean="0">
                <a:hlinkClick r:id="rId7"/>
              </a:rPr>
              <a:t>Max Planck</a:t>
            </a:r>
            <a:endParaRPr lang="en-US" sz="1800" dirty="0"/>
          </a:p>
        </p:txBody>
      </p:sp>
      <p:pic>
        <p:nvPicPr>
          <p:cNvPr id="12" name="Sound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64955822"/>
      </p:ext>
    </p:extLst>
  </p:cSld>
  <p:clrMapOvr>
    <a:masterClrMapping/>
  </p:clrMapOvr>
  <mc:AlternateContent xmlns:mc="http://schemas.openxmlformats.org/markup-compatibility/2006" xmlns:p14="http://schemas.microsoft.com/office/powerpoint/2010/main">
    <mc:Choice Requires="p14">
      <p:transition spd="slow" p14:dur="2000" advTm="77119"/>
    </mc:Choice>
    <mc:Fallback xmlns="">
      <p:transition xmlns:p14="http://schemas.microsoft.com/office/powerpoint/2010/main" spd="slow" advTm="7711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0"/>
            <a:ext cx="7772400" cy="1143000"/>
          </a:xfrm>
        </p:spPr>
        <p:txBody>
          <a:bodyPr/>
          <a:lstStyle/>
          <a:p>
            <a:r>
              <a:rPr lang="en-US" sz="4000" b="1" dirty="0" smtClean="0">
                <a:latin typeface="Calibri"/>
                <a:ea typeface="ＭＳ Ｐゴシック" charset="0"/>
                <a:cs typeface="Calibri"/>
              </a:rPr>
              <a:t>Planck’s Law</a:t>
            </a:r>
            <a:endParaRPr lang="en-US" sz="4000" b="1" dirty="0">
              <a:latin typeface="Calibri"/>
              <a:ea typeface="ＭＳ Ｐゴシック" charset="0"/>
              <a:cs typeface="Calibri"/>
            </a:endParaRPr>
          </a:p>
        </p:txBody>
      </p:sp>
      <p:sp>
        <p:nvSpPr>
          <p:cNvPr id="55299" name="Rectangle 3"/>
          <p:cNvSpPr>
            <a:spLocks noGrp="1" noChangeArrowheads="1"/>
          </p:cNvSpPr>
          <p:nvPr>
            <p:ph idx="1"/>
          </p:nvPr>
        </p:nvSpPr>
        <p:spPr>
          <a:xfrm>
            <a:off x="457200" y="5880100"/>
            <a:ext cx="8077200" cy="722313"/>
          </a:xfrm>
        </p:spPr>
        <p:txBody>
          <a:bodyPr/>
          <a:lstStyle/>
          <a:p>
            <a:pPr algn="ctr">
              <a:spcBef>
                <a:spcPts val="300"/>
              </a:spcBef>
              <a:buFontTx/>
              <a:buNone/>
            </a:pPr>
            <a:r>
              <a:rPr lang="en-US" sz="2000" b="1" dirty="0" smtClean="0">
                <a:latin typeface="Calibri"/>
                <a:ea typeface="ＭＳ Ｐゴシック" charset="0"/>
                <a:cs typeface="Calibri"/>
              </a:rPr>
              <a:t>Hotter </a:t>
            </a:r>
            <a:r>
              <a:rPr lang="en-US" sz="2000" b="1" dirty="0">
                <a:latin typeface="Calibri"/>
                <a:ea typeface="ＭＳ Ｐゴシック" charset="0"/>
                <a:cs typeface="Calibri"/>
              </a:rPr>
              <a:t>the </a:t>
            </a:r>
            <a:r>
              <a:rPr lang="en-US" sz="2000" b="1" dirty="0" smtClean="0">
                <a:latin typeface="Calibri"/>
                <a:ea typeface="ＭＳ Ｐゴシック" charset="0"/>
                <a:cs typeface="Calibri"/>
              </a:rPr>
              <a:t>object =&gt; Shorter </a:t>
            </a:r>
            <a:r>
              <a:rPr lang="en-US" sz="2000" b="1" dirty="0">
                <a:latin typeface="Calibri"/>
                <a:ea typeface="ＭＳ Ｐゴシック" charset="0"/>
                <a:cs typeface="Calibri"/>
              </a:rPr>
              <a:t>the </a:t>
            </a:r>
            <a:r>
              <a:rPr lang="en-US" sz="2000" b="1" dirty="0" smtClean="0">
                <a:latin typeface="Calibri"/>
                <a:ea typeface="ＭＳ Ｐゴシック" charset="0"/>
                <a:cs typeface="Calibri"/>
              </a:rPr>
              <a:t>wavelength of maximum emission.</a:t>
            </a:r>
          </a:p>
          <a:p>
            <a:pPr algn="ctr">
              <a:spcBef>
                <a:spcPts val="300"/>
              </a:spcBef>
              <a:buFontTx/>
              <a:buNone/>
            </a:pPr>
            <a:r>
              <a:rPr lang="en-US" sz="2000" b="1" dirty="0" smtClean="0">
                <a:latin typeface="Calibri"/>
                <a:ea typeface="ＭＳ Ｐゴシック" charset="0"/>
                <a:cs typeface="Calibri"/>
              </a:rPr>
              <a:t>Hotter </a:t>
            </a:r>
            <a:r>
              <a:rPr lang="en-US" sz="2000" b="1" dirty="0">
                <a:latin typeface="Calibri"/>
                <a:ea typeface="ＭＳ Ｐゴシック" charset="0"/>
                <a:cs typeface="Calibri"/>
              </a:rPr>
              <a:t>the </a:t>
            </a:r>
            <a:r>
              <a:rPr lang="en-US" sz="2000" b="1" dirty="0" smtClean="0">
                <a:latin typeface="Calibri"/>
                <a:ea typeface="ＭＳ Ｐゴシック" charset="0"/>
                <a:cs typeface="Calibri"/>
              </a:rPr>
              <a:t>object =&gt; More </a:t>
            </a:r>
            <a:r>
              <a:rPr lang="en-US" sz="2000" b="1" dirty="0">
                <a:latin typeface="Calibri"/>
                <a:ea typeface="ＭＳ Ｐゴシック" charset="0"/>
                <a:cs typeface="Calibri"/>
              </a:rPr>
              <a:t>radiation </a:t>
            </a:r>
            <a:r>
              <a:rPr lang="en-US" sz="2000" b="1" dirty="0" smtClean="0">
                <a:latin typeface="Calibri"/>
                <a:ea typeface="ＭＳ Ｐゴシック" charset="0"/>
                <a:cs typeface="Calibri"/>
              </a:rPr>
              <a:t>emitted - larger area under curve.</a:t>
            </a:r>
            <a:endParaRPr lang="en-US" dirty="0">
              <a:latin typeface="Calibri"/>
              <a:ea typeface="ＭＳ Ｐゴシック" charset="0"/>
              <a:cs typeface="Calibri"/>
            </a:endParaRPr>
          </a:p>
        </p:txBody>
      </p:sp>
      <p:grpSp>
        <p:nvGrpSpPr>
          <p:cNvPr id="8" name="Group 7"/>
          <p:cNvGrpSpPr/>
          <p:nvPr/>
        </p:nvGrpSpPr>
        <p:grpSpPr>
          <a:xfrm>
            <a:off x="1219200" y="1066800"/>
            <a:ext cx="6446520" cy="4660900"/>
            <a:chOff x="1219200" y="1130300"/>
            <a:chExt cx="6446520" cy="4660900"/>
          </a:xfrm>
        </p:grpSpPr>
        <p:pic>
          <p:nvPicPr>
            <p:cNvPr id="2" name="Picture 1"/>
            <p:cNvPicPr>
              <a:picLocks noChangeAspect="1"/>
            </p:cNvPicPr>
            <p:nvPr/>
          </p:nvPicPr>
          <p:blipFill rotWithShape="1">
            <a:blip r:embed="rId5"/>
            <a:srcRect l="3466" r="-152"/>
            <a:stretch/>
          </p:blipFill>
          <p:spPr>
            <a:xfrm>
              <a:off x="1219200" y="1130300"/>
              <a:ext cx="6446520" cy="4660900"/>
            </a:xfrm>
            <a:prstGeom prst="rect">
              <a:avLst/>
            </a:prstGeom>
          </p:spPr>
        </p:pic>
        <p:sp>
          <p:nvSpPr>
            <p:cNvPr id="10" name="Text Box 22"/>
            <p:cNvSpPr txBox="1">
              <a:spLocks noChangeArrowheads="1"/>
            </p:cNvSpPr>
            <p:nvPr/>
          </p:nvSpPr>
          <p:spPr bwMode="auto">
            <a:xfrm>
              <a:off x="6033911" y="5529590"/>
              <a:ext cx="16002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r">
                <a:spcBef>
                  <a:spcPct val="50000"/>
                </a:spcBef>
              </a:pPr>
              <a:r>
                <a:rPr lang="en-US" sz="1100" dirty="0" smtClean="0">
                  <a:solidFill>
                    <a:schemeClr val="bg1"/>
                  </a:solidFill>
                  <a:latin typeface="Calibri"/>
                  <a:cs typeface="Calibri"/>
                </a:rPr>
                <a:t>Ahrens &amp; Hanson </a:t>
              </a:r>
              <a:r>
                <a:rPr lang="en-US" sz="1100" dirty="0">
                  <a:solidFill>
                    <a:schemeClr val="bg1"/>
                  </a:solidFill>
                  <a:latin typeface="Calibri"/>
                  <a:cs typeface="Calibri"/>
                </a:rPr>
                <a:t>8</a:t>
              </a:r>
              <a:r>
                <a:rPr lang="en-US" sz="1100" baseline="30000" dirty="0" smtClean="0">
                  <a:solidFill>
                    <a:schemeClr val="bg1"/>
                  </a:solidFill>
                  <a:latin typeface="Calibri"/>
                  <a:cs typeface="Calibri"/>
                </a:rPr>
                <a:t>th</a:t>
              </a:r>
              <a:r>
                <a:rPr lang="en-US" sz="1100" dirty="0" smtClean="0">
                  <a:solidFill>
                    <a:schemeClr val="bg1"/>
                  </a:solidFill>
                  <a:latin typeface="Calibri"/>
                  <a:cs typeface="Calibri"/>
                </a:rPr>
                <a:t> </a:t>
              </a:r>
              <a:endParaRPr lang="en-US" sz="1100" dirty="0">
                <a:solidFill>
                  <a:schemeClr val="bg1"/>
                </a:solidFill>
                <a:latin typeface="Calibri"/>
                <a:cs typeface="Calibri"/>
              </a:endParaRPr>
            </a:p>
          </p:txBody>
        </p:sp>
        <p:sp>
          <p:nvSpPr>
            <p:cNvPr id="3" name="TextBox 2"/>
            <p:cNvSpPr txBox="1"/>
            <p:nvPr/>
          </p:nvSpPr>
          <p:spPr>
            <a:xfrm>
              <a:off x="4876800" y="1371600"/>
              <a:ext cx="2653591" cy="338554"/>
            </a:xfrm>
            <a:prstGeom prst="rect">
              <a:avLst/>
            </a:prstGeom>
            <a:noFill/>
          </p:spPr>
          <p:txBody>
            <a:bodyPr wrap="none" rtlCol="0">
              <a:spAutoFit/>
            </a:bodyPr>
            <a:lstStyle/>
            <a:p>
              <a:r>
                <a:rPr lang="en-US" sz="1600" dirty="0" smtClean="0">
                  <a:solidFill>
                    <a:schemeClr val="bg1"/>
                  </a:solidFill>
                  <a:latin typeface="Calibri"/>
                  <a:cs typeface="Calibri"/>
                </a:rPr>
                <a:t>Note different scales of y-axis</a:t>
              </a:r>
              <a:endParaRPr lang="en-US" sz="1600" dirty="0">
                <a:solidFill>
                  <a:schemeClr val="bg1"/>
                </a:solidFill>
                <a:latin typeface="Calibri"/>
                <a:cs typeface="Calibri"/>
              </a:endParaRPr>
            </a:p>
          </p:txBody>
        </p:sp>
      </p:grpSp>
      <p:pic>
        <p:nvPicPr>
          <p:cNvPr id="14" name="Sound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031417596"/>
      </p:ext>
    </p:extLst>
  </p:cSld>
  <p:clrMapOvr>
    <a:masterClrMapping/>
  </p:clrMapOvr>
  <mc:AlternateContent xmlns:mc="http://schemas.openxmlformats.org/markup-compatibility/2006" xmlns:p14="http://schemas.microsoft.com/office/powerpoint/2010/main">
    <mc:Choice Requires="p14">
      <p:transition spd="slow" p14:dur="2000" advTm="77911"/>
    </mc:Choice>
    <mc:Fallback xmlns="">
      <p:transition xmlns:p14="http://schemas.microsoft.com/office/powerpoint/2010/main" spd="slow" advTm="7791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4000" b="1" dirty="0" smtClean="0">
                <a:latin typeface="Arial" charset="0"/>
                <a:ea typeface="ＭＳ Ｐゴシック" charset="0"/>
                <a:cs typeface="ＭＳ Ｐゴシック" charset="0"/>
              </a:rPr>
              <a:t>Laws of Radiation</a:t>
            </a:r>
            <a:endParaRPr lang="en-US" sz="4000" b="1" dirty="0">
              <a:latin typeface="Arial" charset="0"/>
              <a:ea typeface="ＭＳ Ｐゴシック" charset="0"/>
              <a:cs typeface="ＭＳ Ｐゴシック" charset="0"/>
            </a:endParaRPr>
          </a:p>
        </p:txBody>
      </p:sp>
      <p:sp>
        <p:nvSpPr>
          <p:cNvPr id="50179" name="Rectangle 3"/>
          <p:cNvSpPr>
            <a:spLocks noGrp="1" noChangeArrowheads="1"/>
          </p:cNvSpPr>
          <p:nvPr>
            <p:ph type="body" sz="half" idx="1"/>
          </p:nvPr>
        </p:nvSpPr>
        <p:spPr>
          <a:xfrm>
            <a:off x="685800" y="1828800"/>
            <a:ext cx="7315200" cy="4343400"/>
          </a:xfrm>
        </p:spPr>
        <p:txBody>
          <a:bodyPr/>
          <a:lstStyle/>
          <a:p>
            <a:pPr>
              <a:buFontTx/>
              <a:buNone/>
            </a:pPr>
            <a:r>
              <a:rPr lang="en-US" sz="2400" b="1" dirty="0" smtClean="0">
                <a:latin typeface="Calibri"/>
                <a:ea typeface="ＭＳ Ｐゴシック" charset="0"/>
                <a:cs typeface="Calibri"/>
                <a:sym typeface="Euclid Symbol" charset="0"/>
              </a:rPr>
              <a:t>The key properties of Planck’s Law can be summarized by two simple equations… </a:t>
            </a:r>
          </a:p>
          <a:p>
            <a:pPr>
              <a:buFontTx/>
              <a:buNone/>
            </a:pPr>
            <a:endParaRPr lang="en-US" sz="2400" b="1" dirty="0">
              <a:latin typeface="Calibri"/>
              <a:ea typeface="ＭＳ Ｐゴシック" charset="0"/>
              <a:cs typeface="Calibri"/>
              <a:sym typeface="Euclid Symbol" charset="0"/>
            </a:endParaRPr>
          </a:p>
          <a:p>
            <a:r>
              <a:rPr lang="en-US" sz="2400" b="1" dirty="0" smtClean="0">
                <a:latin typeface="Calibri"/>
                <a:ea typeface="ＭＳ Ｐゴシック" charset="0"/>
                <a:cs typeface="Calibri"/>
                <a:sym typeface="Euclid Symbol" charset="0"/>
              </a:rPr>
              <a:t>Wien’s Law - wavelength of max emission:</a:t>
            </a:r>
            <a:endParaRPr lang="en-US" sz="2400" b="1" dirty="0">
              <a:latin typeface="Calibri"/>
              <a:ea typeface="ＭＳ Ｐゴシック" charset="0"/>
              <a:cs typeface="Calibri"/>
              <a:sym typeface="Euclid Symbol" charset="0"/>
            </a:endParaRPr>
          </a:p>
          <a:p>
            <a:pPr algn="ctr">
              <a:buFontTx/>
              <a:buNone/>
            </a:pPr>
            <a:r>
              <a:rPr lang="en-US" sz="2400" b="1" dirty="0" err="1" smtClean="0">
                <a:solidFill>
                  <a:srgbClr val="FF0000"/>
                </a:solidFill>
                <a:latin typeface="Calibri"/>
                <a:ea typeface="ＭＳ Ｐゴシック" charset="0"/>
                <a:cs typeface="Calibri"/>
                <a:sym typeface="Euclid Symbol" charset="0"/>
              </a:rPr>
              <a:t>λ</a:t>
            </a:r>
            <a:r>
              <a:rPr lang="en-US" sz="1800" b="1" baseline="-25000" dirty="0" err="1" smtClean="0">
                <a:solidFill>
                  <a:srgbClr val="FF0000"/>
                </a:solidFill>
                <a:latin typeface="Calibri"/>
                <a:ea typeface="ＭＳ Ｐゴシック" charset="0"/>
                <a:cs typeface="Calibri"/>
                <a:sym typeface="Euclid Symbol" charset="0"/>
              </a:rPr>
              <a:t>MAX</a:t>
            </a:r>
            <a:r>
              <a:rPr lang="en-US" sz="1800" b="1" baseline="-25000" dirty="0" smtClean="0">
                <a:solidFill>
                  <a:srgbClr val="FF0000"/>
                </a:solidFill>
                <a:latin typeface="Calibri"/>
                <a:ea typeface="ＭＳ Ｐゴシック" charset="0"/>
                <a:cs typeface="Calibri"/>
                <a:sym typeface="Euclid Symbol" charset="0"/>
              </a:rPr>
              <a:t> </a:t>
            </a:r>
            <a:r>
              <a:rPr lang="en-US" sz="2000" b="1" dirty="0" smtClean="0">
                <a:solidFill>
                  <a:srgbClr val="FF0000"/>
                </a:solidFill>
                <a:latin typeface="Calibri"/>
                <a:ea typeface="ＭＳ Ｐゴシック" charset="0"/>
                <a:cs typeface="Calibri"/>
                <a:sym typeface="Euclid Symbol" charset="0"/>
              </a:rPr>
              <a:t>(</a:t>
            </a:r>
            <a:r>
              <a:rPr lang="en-US" sz="2000" b="1" i="1" dirty="0" err="1">
                <a:solidFill>
                  <a:srgbClr val="FF0000"/>
                </a:solidFill>
                <a:latin typeface="Calibri"/>
                <a:ea typeface="ＭＳ Ｐゴシック" charset="0"/>
                <a:cs typeface="Calibri"/>
                <a:sym typeface="Euclid Symbol" charset="0"/>
              </a:rPr>
              <a:t>μm</a:t>
            </a:r>
            <a:r>
              <a:rPr lang="en-US" sz="2000" b="1" dirty="0" smtClean="0">
                <a:solidFill>
                  <a:srgbClr val="FF0000"/>
                </a:solidFill>
                <a:latin typeface="Calibri"/>
                <a:ea typeface="ＭＳ Ｐゴシック" charset="0"/>
                <a:cs typeface="Calibri"/>
                <a:sym typeface="Euclid Symbol" charset="0"/>
              </a:rPr>
              <a:t>) </a:t>
            </a:r>
            <a:r>
              <a:rPr lang="en-US" sz="2400" b="1" dirty="0" smtClean="0">
                <a:latin typeface="Calibri"/>
                <a:ea typeface="ＭＳ Ｐゴシック" charset="0"/>
                <a:cs typeface="Calibri"/>
                <a:sym typeface="Euclid Symbol" charset="0"/>
              </a:rPr>
              <a:t>=</a:t>
            </a:r>
            <a:r>
              <a:rPr lang="en-US" sz="2400" b="1" dirty="0" smtClean="0">
                <a:solidFill>
                  <a:srgbClr val="FF0000"/>
                </a:solidFill>
                <a:latin typeface="Calibri"/>
                <a:ea typeface="ＭＳ Ｐゴシック" charset="0"/>
                <a:cs typeface="Calibri"/>
                <a:sym typeface="Euclid Symbol" charset="0"/>
              </a:rPr>
              <a:t> </a:t>
            </a:r>
            <a:r>
              <a:rPr lang="en-US" sz="2400" b="1" dirty="0" smtClean="0">
                <a:solidFill>
                  <a:srgbClr val="000000"/>
                </a:solidFill>
                <a:latin typeface="Calibri"/>
                <a:ea typeface="ＭＳ Ｐゴシック" charset="0"/>
                <a:cs typeface="Calibri"/>
                <a:sym typeface="Euclid Symbol" charset="0"/>
              </a:rPr>
              <a:t>(0.29 </a:t>
            </a:r>
            <a:r>
              <a:rPr lang="en-US" sz="2400" b="1" dirty="0">
                <a:solidFill>
                  <a:srgbClr val="000000"/>
                </a:solidFill>
                <a:latin typeface="Calibri"/>
                <a:ea typeface="ＭＳ ゴシック" charset="0"/>
                <a:cs typeface="Calibri"/>
                <a:sym typeface="Euclid Symbol" charset="0"/>
              </a:rPr>
              <a:t>×</a:t>
            </a:r>
            <a:r>
              <a:rPr lang="en-US" sz="2400" b="1" dirty="0" smtClean="0">
                <a:solidFill>
                  <a:srgbClr val="000000"/>
                </a:solidFill>
                <a:latin typeface="Calibri"/>
                <a:ea typeface="ＭＳ Ｐゴシック" charset="0"/>
                <a:cs typeface="Calibri"/>
                <a:sym typeface="Euclid Symbol" charset="0"/>
              </a:rPr>
              <a:t>10</a:t>
            </a:r>
            <a:r>
              <a:rPr lang="en-US" sz="2400" b="1" baseline="30000" dirty="0" smtClean="0">
                <a:solidFill>
                  <a:srgbClr val="000000"/>
                </a:solidFill>
                <a:latin typeface="Calibri"/>
                <a:ea typeface="ＭＳ Ｐゴシック" charset="0"/>
                <a:cs typeface="Calibri"/>
                <a:sym typeface="Euclid Symbol" charset="0"/>
              </a:rPr>
              <a:t>4</a:t>
            </a:r>
            <a:r>
              <a:rPr lang="en-US" sz="2400" b="1" dirty="0" smtClean="0">
                <a:solidFill>
                  <a:srgbClr val="000000"/>
                </a:solidFill>
                <a:latin typeface="Calibri"/>
                <a:ea typeface="ＭＳ Ｐゴシック" charset="0"/>
                <a:cs typeface="Calibri"/>
                <a:sym typeface="Euclid Symbol" charset="0"/>
              </a:rPr>
              <a:t> </a:t>
            </a:r>
            <a:r>
              <a:rPr lang="en-US" sz="2400" b="1" i="1" dirty="0" err="1" smtClean="0">
                <a:solidFill>
                  <a:srgbClr val="000000"/>
                </a:solidFill>
                <a:latin typeface="Calibri"/>
                <a:ea typeface="ＭＳ Ｐゴシック" charset="0"/>
                <a:cs typeface="Calibri"/>
                <a:sym typeface="Euclid Symbol" charset="0"/>
              </a:rPr>
              <a:t>μm</a:t>
            </a:r>
            <a:r>
              <a:rPr lang="en-US" sz="2400" b="1" i="1" dirty="0" smtClean="0">
                <a:solidFill>
                  <a:srgbClr val="000000"/>
                </a:solidFill>
                <a:latin typeface="Calibri"/>
                <a:ea typeface="ＭＳ Ｐゴシック" charset="0"/>
                <a:cs typeface="Calibri"/>
                <a:sym typeface="Euclid Symbol" charset="0"/>
              </a:rPr>
              <a:t> </a:t>
            </a:r>
            <a:r>
              <a:rPr lang="en-US" sz="2400" b="1" i="1" dirty="0">
                <a:solidFill>
                  <a:srgbClr val="000000"/>
                </a:solidFill>
                <a:latin typeface="Calibri"/>
                <a:ea typeface="ＭＳ Ｐゴシック" charset="0"/>
                <a:cs typeface="Calibri"/>
                <a:sym typeface="Euclid Symbol" charset="0"/>
              </a:rPr>
              <a:t>K</a:t>
            </a:r>
            <a:r>
              <a:rPr lang="en-US" sz="2400" b="1" dirty="0" smtClean="0">
                <a:solidFill>
                  <a:srgbClr val="000000"/>
                </a:solidFill>
                <a:latin typeface="Calibri"/>
                <a:ea typeface="ＭＳ Ｐゴシック" charset="0"/>
                <a:cs typeface="Calibri"/>
                <a:sym typeface="Euclid Symbol" charset="0"/>
              </a:rPr>
              <a:t>) </a:t>
            </a:r>
            <a:r>
              <a:rPr lang="en-US" sz="2400" b="1" dirty="0" smtClean="0">
                <a:solidFill>
                  <a:srgbClr val="FF0000"/>
                </a:solidFill>
                <a:latin typeface="Calibri"/>
                <a:ea typeface="ＭＳ ゴシック" charset="0"/>
                <a:cs typeface="Calibri"/>
                <a:sym typeface="Euclid Symbol" charset="0"/>
              </a:rPr>
              <a:t>× </a:t>
            </a:r>
            <a:r>
              <a:rPr lang="en-US" sz="2400" b="1" dirty="0" smtClean="0">
                <a:solidFill>
                  <a:srgbClr val="FF0000"/>
                </a:solidFill>
                <a:latin typeface="Calibri"/>
                <a:ea typeface="ＭＳ Ｐゴシック" charset="0"/>
                <a:cs typeface="Calibri"/>
                <a:sym typeface="Euclid Symbol" charset="0"/>
              </a:rPr>
              <a:t>T</a:t>
            </a:r>
            <a:r>
              <a:rPr lang="en-US" sz="2400" b="1" baseline="30000" dirty="0">
                <a:solidFill>
                  <a:srgbClr val="FF0000"/>
                </a:solidFill>
                <a:latin typeface="Calibri"/>
                <a:ea typeface="ＭＳ Ｐゴシック" charset="0"/>
                <a:cs typeface="Calibri"/>
                <a:sym typeface="Euclid Symbol" charset="0"/>
              </a:rPr>
              <a:t>-</a:t>
            </a:r>
            <a:r>
              <a:rPr lang="en-US" sz="2400" b="1" baseline="30000" dirty="0" smtClean="0">
                <a:solidFill>
                  <a:srgbClr val="FF0000"/>
                </a:solidFill>
                <a:latin typeface="Calibri"/>
                <a:ea typeface="ＭＳ Ｐゴシック" charset="0"/>
                <a:cs typeface="Calibri"/>
                <a:sym typeface="Euclid Symbol" charset="0"/>
              </a:rPr>
              <a:t>1</a:t>
            </a:r>
          </a:p>
          <a:p>
            <a:pPr algn="ctr">
              <a:buFontTx/>
              <a:buNone/>
            </a:pPr>
            <a:r>
              <a:rPr lang="en-US" sz="2000" b="1" i="1" dirty="0" smtClean="0">
                <a:solidFill>
                  <a:srgbClr val="FF0000"/>
                </a:solidFill>
                <a:latin typeface="Calibri"/>
                <a:ea typeface="ＭＳ Ｐゴシック" charset="0"/>
                <a:cs typeface="Calibri"/>
                <a:sym typeface="Euclid Symbol" charset="0"/>
              </a:rPr>
              <a:t>1 micron</a:t>
            </a:r>
            <a:r>
              <a:rPr lang="en-US" sz="1800" b="1" dirty="0" smtClean="0">
                <a:solidFill>
                  <a:srgbClr val="FF0000"/>
                </a:solidFill>
                <a:latin typeface="Calibri"/>
                <a:ea typeface="ＭＳ Ｐゴシック" charset="0"/>
                <a:cs typeface="Calibri"/>
                <a:sym typeface="Euclid Symbol" charset="0"/>
              </a:rPr>
              <a:t> (</a:t>
            </a:r>
            <a:r>
              <a:rPr lang="en-US" sz="2000" b="1" i="1" dirty="0" err="1" smtClean="0">
                <a:solidFill>
                  <a:srgbClr val="FF0000"/>
                </a:solidFill>
                <a:latin typeface="Calibri"/>
                <a:ea typeface="ＭＳ Ｐゴシック" charset="0"/>
                <a:cs typeface="Calibri"/>
                <a:sym typeface="Euclid Symbol" charset="0"/>
              </a:rPr>
              <a:t>μm</a:t>
            </a:r>
            <a:r>
              <a:rPr lang="en-US" sz="2000" b="1" i="1" dirty="0" smtClean="0">
                <a:solidFill>
                  <a:srgbClr val="FF0000"/>
                </a:solidFill>
                <a:latin typeface="Calibri"/>
                <a:ea typeface="ＭＳ Ｐゴシック" charset="0"/>
                <a:cs typeface="Calibri"/>
                <a:sym typeface="Euclid Symbol" charset="0"/>
              </a:rPr>
              <a:t>) </a:t>
            </a:r>
            <a:r>
              <a:rPr lang="en-US" sz="2000" b="1" dirty="0" smtClean="0">
                <a:latin typeface="Calibri"/>
                <a:ea typeface="ＭＳ Ｐゴシック" charset="0"/>
                <a:cs typeface="Calibri"/>
                <a:sym typeface="Euclid Symbol" charset="0"/>
              </a:rPr>
              <a:t>=</a:t>
            </a:r>
            <a:r>
              <a:rPr lang="en-US" sz="2000" b="1" dirty="0" smtClean="0">
                <a:solidFill>
                  <a:srgbClr val="FF0000"/>
                </a:solidFill>
                <a:latin typeface="Calibri"/>
                <a:ea typeface="ＭＳ Ｐゴシック" charset="0"/>
                <a:cs typeface="Calibri"/>
                <a:sym typeface="Euclid Symbol" charset="0"/>
              </a:rPr>
              <a:t> </a:t>
            </a:r>
            <a:r>
              <a:rPr lang="en-US" sz="2000" b="1" i="1" dirty="0" smtClean="0">
                <a:solidFill>
                  <a:srgbClr val="000000"/>
                </a:solidFill>
                <a:latin typeface="Calibri"/>
                <a:ea typeface="ＭＳ Ｐゴシック" charset="0"/>
                <a:cs typeface="Calibri"/>
                <a:sym typeface="Euclid Symbol" charset="0"/>
              </a:rPr>
              <a:t>10</a:t>
            </a:r>
            <a:r>
              <a:rPr lang="en-US" sz="2000" b="1" i="1" baseline="30000" dirty="0" smtClean="0">
                <a:solidFill>
                  <a:srgbClr val="000000"/>
                </a:solidFill>
                <a:latin typeface="Calibri"/>
                <a:ea typeface="ＭＳ Ｐゴシック" charset="0"/>
                <a:cs typeface="Calibri"/>
                <a:sym typeface="Euclid Symbol" charset="0"/>
              </a:rPr>
              <a:t>-6 </a:t>
            </a:r>
            <a:r>
              <a:rPr lang="en-US" sz="2000" b="1" i="1" dirty="0" smtClean="0">
                <a:solidFill>
                  <a:srgbClr val="000000"/>
                </a:solidFill>
                <a:latin typeface="Calibri"/>
                <a:ea typeface="ＭＳ Ｐゴシック" charset="0"/>
                <a:cs typeface="Calibri"/>
                <a:sym typeface="Euclid Symbol" charset="0"/>
              </a:rPr>
              <a:t>m</a:t>
            </a:r>
            <a:endParaRPr lang="en-US" sz="2000" b="1" i="1" baseline="30000" dirty="0">
              <a:solidFill>
                <a:srgbClr val="FF0000"/>
              </a:solidFill>
              <a:latin typeface="Calibri"/>
              <a:ea typeface="ＭＳ Ｐゴシック" charset="0"/>
              <a:cs typeface="Calibri"/>
              <a:sym typeface="Euclid Symbol" charset="0"/>
            </a:endParaRPr>
          </a:p>
          <a:p>
            <a:r>
              <a:rPr lang="en-US" sz="2400" b="1" dirty="0" smtClean="0">
                <a:latin typeface="Calibri"/>
                <a:ea typeface="ＭＳ Ｐゴシック" charset="0"/>
                <a:cs typeface="Calibri"/>
                <a:sym typeface="Euclid Symbol" charset="0"/>
              </a:rPr>
              <a:t>Stefan-Boltzmann Law - total emission:</a:t>
            </a:r>
            <a:endParaRPr lang="en-US" sz="2400" b="1" dirty="0">
              <a:latin typeface="Calibri"/>
              <a:ea typeface="ＭＳ Ｐゴシック" charset="0"/>
              <a:cs typeface="Calibri"/>
              <a:sym typeface="Euclid Symbol" charset="0"/>
            </a:endParaRPr>
          </a:p>
          <a:p>
            <a:pPr algn="ctr">
              <a:buFontTx/>
              <a:buNone/>
            </a:pPr>
            <a:r>
              <a:rPr lang="en-US" sz="2400" b="1" dirty="0">
                <a:latin typeface="Calibri"/>
                <a:ea typeface="ＭＳ Ｐゴシック" charset="0"/>
                <a:cs typeface="Calibri"/>
              </a:rPr>
              <a:t> </a:t>
            </a:r>
            <a:r>
              <a:rPr lang="en-US" sz="2400" b="1" dirty="0" smtClean="0">
                <a:solidFill>
                  <a:srgbClr val="FF0000"/>
                </a:solidFill>
                <a:latin typeface="Calibri"/>
                <a:ea typeface="ＭＳ Ｐゴシック" charset="0"/>
                <a:cs typeface="Calibri"/>
                <a:sym typeface="Euclid Symbol" charset="0"/>
              </a:rPr>
              <a:t>E</a:t>
            </a:r>
            <a:r>
              <a:rPr lang="en-US" sz="2000" b="1" dirty="0" smtClean="0">
                <a:solidFill>
                  <a:srgbClr val="FF0000"/>
                </a:solidFill>
                <a:latin typeface="Calibri"/>
                <a:ea typeface="ＭＳ Ｐゴシック" charset="0"/>
                <a:cs typeface="Calibri"/>
                <a:sym typeface="Euclid Symbol" charset="0"/>
              </a:rPr>
              <a:t> (</a:t>
            </a:r>
            <a:r>
              <a:rPr lang="en-US" sz="2000" b="1" i="1" dirty="0" smtClean="0">
                <a:solidFill>
                  <a:srgbClr val="FF0000"/>
                </a:solidFill>
                <a:latin typeface="Calibri"/>
                <a:ea typeface="ＭＳ Ｐゴシック" charset="0"/>
                <a:cs typeface="Calibri"/>
                <a:sym typeface="Euclid Symbol" charset="0"/>
              </a:rPr>
              <a:t>W m</a:t>
            </a:r>
            <a:r>
              <a:rPr lang="en-US" sz="2000" b="1" i="1" baseline="30000" dirty="0" smtClean="0">
                <a:solidFill>
                  <a:srgbClr val="FF0000"/>
                </a:solidFill>
                <a:latin typeface="Calibri"/>
                <a:ea typeface="ＭＳ Ｐゴシック" charset="0"/>
                <a:cs typeface="Calibri"/>
                <a:sym typeface="Euclid Symbol" charset="0"/>
              </a:rPr>
              <a:t>-2</a:t>
            </a:r>
            <a:r>
              <a:rPr lang="en-US" sz="2000" b="1" dirty="0" smtClean="0">
                <a:solidFill>
                  <a:srgbClr val="FF0000"/>
                </a:solidFill>
                <a:latin typeface="Calibri"/>
                <a:ea typeface="ＭＳ Ｐゴシック" charset="0"/>
                <a:cs typeface="Calibri"/>
                <a:sym typeface="Euclid Symbol" charset="0"/>
              </a:rPr>
              <a:t>)</a:t>
            </a:r>
            <a:r>
              <a:rPr lang="en-US" sz="2400" b="1" dirty="0" smtClean="0">
                <a:solidFill>
                  <a:srgbClr val="FF0000"/>
                </a:solidFill>
                <a:latin typeface="Calibri"/>
                <a:ea typeface="ＭＳ Ｐゴシック" charset="0"/>
                <a:cs typeface="Calibri"/>
                <a:sym typeface="Euclid Symbol" charset="0"/>
              </a:rPr>
              <a:t> </a:t>
            </a:r>
            <a:r>
              <a:rPr lang="en-US" sz="2400" b="1" dirty="0" smtClean="0">
                <a:latin typeface="Calibri"/>
                <a:ea typeface="ＭＳ Ｐゴシック" charset="0"/>
                <a:cs typeface="Calibri"/>
              </a:rPr>
              <a:t>= </a:t>
            </a:r>
            <a:r>
              <a:rPr lang="en-US" sz="2400" b="1" dirty="0">
                <a:latin typeface="Calibri"/>
                <a:ea typeface="ＭＳ Ｐゴシック" charset="0"/>
                <a:cs typeface="Calibri"/>
              </a:rPr>
              <a:t>(</a:t>
            </a:r>
            <a:r>
              <a:rPr lang="en-US" sz="2400" b="1" dirty="0">
                <a:latin typeface="Calibri"/>
                <a:ea typeface="ＭＳ Ｐゴシック" charset="0"/>
                <a:cs typeface="Calibri"/>
                <a:sym typeface="Euclid Symbol" charset="0"/>
              </a:rPr>
              <a:t>5.67×10</a:t>
            </a:r>
            <a:r>
              <a:rPr lang="en-US" sz="2400" b="1" baseline="30000" dirty="0">
                <a:latin typeface="Calibri"/>
                <a:ea typeface="ＭＳ Ｐゴシック" charset="0"/>
                <a:cs typeface="Calibri"/>
                <a:sym typeface="Euclid Symbol" charset="0"/>
              </a:rPr>
              <a:t>-8</a:t>
            </a:r>
            <a:r>
              <a:rPr lang="en-US" sz="2400" b="1" dirty="0">
                <a:latin typeface="Calibri"/>
                <a:ea typeface="ＭＳ Ｐゴシック" charset="0"/>
                <a:cs typeface="Calibri"/>
                <a:sym typeface="Euclid Symbol" charset="0"/>
              </a:rPr>
              <a:t> </a:t>
            </a:r>
            <a:r>
              <a:rPr lang="en-US" sz="2400" b="1" i="1" dirty="0" smtClean="0">
                <a:latin typeface="Calibri"/>
                <a:ea typeface="ＭＳ Ｐゴシック" charset="0"/>
                <a:cs typeface="Calibri"/>
                <a:sym typeface="Euclid Symbol" charset="0"/>
              </a:rPr>
              <a:t>W m</a:t>
            </a:r>
            <a:r>
              <a:rPr lang="en-US" sz="2400" b="1" i="1" baseline="30000" dirty="0">
                <a:latin typeface="Calibri"/>
                <a:ea typeface="ＭＳ Ｐゴシック" charset="0"/>
                <a:cs typeface="Calibri"/>
                <a:sym typeface="Euclid Symbol" charset="0"/>
              </a:rPr>
              <a:t>-</a:t>
            </a:r>
            <a:r>
              <a:rPr lang="en-US" sz="2400" b="1" i="1" baseline="30000" dirty="0" smtClean="0">
                <a:latin typeface="Calibri"/>
                <a:ea typeface="ＭＳ Ｐゴシック" charset="0"/>
                <a:cs typeface="Calibri"/>
                <a:sym typeface="Euclid Symbol" charset="0"/>
              </a:rPr>
              <a:t>2 </a:t>
            </a:r>
            <a:r>
              <a:rPr lang="en-US" sz="2400" b="1" i="1" dirty="0" smtClean="0">
                <a:latin typeface="Calibri"/>
                <a:ea typeface="ＭＳ Ｐゴシック" charset="0"/>
                <a:cs typeface="Calibri"/>
                <a:sym typeface="Euclid Symbol" charset="0"/>
              </a:rPr>
              <a:t>K</a:t>
            </a:r>
            <a:r>
              <a:rPr lang="en-US" sz="2400" b="1" i="1" baseline="30000" dirty="0">
                <a:latin typeface="Calibri"/>
                <a:ea typeface="ＭＳ Ｐゴシック" charset="0"/>
                <a:cs typeface="Calibri"/>
                <a:sym typeface="Euclid Symbol" charset="0"/>
              </a:rPr>
              <a:t>-4</a:t>
            </a:r>
            <a:r>
              <a:rPr lang="en-US" sz="2400" b="1" baseline="30000" dirty="0">
                <a:latin typeface="Calibri"/>
                <a:ea typeface="ＭＳ Ｐゴシック" charset="0"/>
                <a:cs typeface="Calibri"/>
                <a:sym typeface="Euclid Symbol" charset="0"/>
              </a:rPr>
              <a:t> </a:t>
            </a:r>
            <a:r>
              <a:rPr lang="en-US" sz="2400" b="1" dirty="0" smtClean="0">
                <a:latin typeface="Calibri"/>
                <a:ea typeface="ＭＳ Ｐゴシック" charset="0"/>
                <a:cs typeface="Calibri"/>
                <a:sym typeface="Euclid Symbol" charset="0"/>
              </a:rPr>
              <a:t>) </a:t>
            </a:r>
            <a:r>
              <a:rPr lang="en-US" sz="2400" b="1" dirty="0" smtClean="0">
                <a:solidFill>
                  <a:srgbClr val="FF0000"/>
                </a:solidFill>
                <a:latin typeface="Calibri"/>
                <a:ea typeface="ＭＳ ゴシック" charset="0"/>
                <a:cs typeface="Calibri"/>
                <a:sym typeface="Euclid Symbol" charset="0"/>
              </a:rPr>
              <a:t>× </a:t>
            </a:r>
            <a:r>
              <a:rPr lang="en-US" sz="2400" b="1" dirty="0" smtClean="0">
                <a:solidFill>
                  <a:srgbClr val="FF0000"/>
                </a:solidFill>
                <a:latin typeface="Calibri"/>
                <a:ea typeface="ＭＳ Ｐゴシック" charset="0"/>
                <a:cs typeface="Calibri"/>
                <a:sym typeface="Euclid Symbol" charset="0"/>
              </a:rPr>
              <a:t>T</a:t>
            </a:r>
            <a:r>
              <a:rPr lang="en-US" sz="2400" b="1" baseline="30000" dirty="0" smtClean="0">
                <a:solidFill>
                  <a:srgbClr val="FF0000"/>
                </a:solidFill>
                <a:latin typeface="Calibri"/>
                <a:ea typeface="ＭＳ Ｐゴシック" charset="0"/>
                <a:cs typeface="Calibri"/>
                <a:sym typeface="Euclid Symbol" charset="0"/>
              </a:rPr>
              <a:t>4</a:t>
            </a:r>
          </a:p>
          <a:p>
            <a:pPr algn="ctr">
              <a:buFontTx/>
              <a:buNone/>
            </a:pPr>
            <a:r>
              <a:rPr lang="en-US" sz="2400" b="1" dirty="0" smtClean="0">
                <a:latin typeface="Calibri"/>
                <a:ea typeface="ＭＳ Ｐゴシック" charset="0"/>
                <a:cs typeface="Calibri"/>
                <a:sym typeface="Euclid Symbol" charset="0"/>
              </a:rPr>
              <a:t>W = Watt (power = Joule s</a:t>
            </a:r>
            <a:r>
              <a:rPr lang="en-US" sz="2400" b="1" baseline="30000" dirty="0" smtClean="0">
                <a:latin typeface="Calibri"/>
                <a:ea typeface="ＭＳ Ｐゴシック" charset="0"/>
                <a:cs typeface="Calibri"/>
                <a:sym typeface="Euclid Symbol" charset="0"/>
              </a:rPr>
              <a:t>-1</a:t>
            </a:r>
            <a:r>
              <a:rPr lang="en-US" sz="2400" b="1" dirty="0" smtClean="0">
                <a:latin typeface="Calibri"/>
                <a:ea typeface="ＭＳ Ｐゴシック" charset="0"/>
                <a:cs typeface="Calibri"/>
                <a:sym typeface="Euclid Symbol" charset="0"/>
              </a:rPr>
              <a:t>)</a:t>
            </a:r>
            <a:endParaRPr lang="en-US" sz="2400" b="1" dirty="0">
              <a:latin typeface="Calibri"/>
              <a:ea typeface="ＭＳ Ｐゴシック" charset="0"/>
              <a:cs typeface="Calibri"/>
              <a:sym typeface="Euclid Symbol" charset="0"/>
            </a:endParaRPr>
          </a:p>
          <a:p>
            <a:pPr algn="ctr">
              <a:buFontTx/>
              <a:buNone/>
            </a:pPr>
            <a:endParaRPr lang="en-US" sz="2400" b="1" dirty="0">
              <a:latin typeface="Calibri"/>
              <a:ea typeface="ＭＳ Ｐゴシック" charset="0"/>
              <a:cs typeface="Calibri"/>
              <a:sym typeface="Euclid Symbol" charset="0"/>
            </a:endParaRPr>
          </a:p>
        </p:txBody>
      </p:sp>
      <p:sp>
        <p:nvSpPr>
          <p:cNvPr id="5939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B22289E9-C0A2-7647-B8BA-6BDCFD40DA26}" type="slidenum">
              <a:rPr lang="en-US" sz="1400">
                <a:solidFill>
                  <a:srgbClr val="000000"/>
                </a:solidFill>
              </a:rPr>
              <a:pPr/>
              <a:t>17</a:t>
            </a:fld>
            <a:endParaRPr lang="en-US" sz="1400">
              <a:solidFill>
                <a:srgbClr val="000000"/>
              </a:solidFill>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47836183"/>
      </p:ext>
    </p:extLst>
  </p:cSld>
  <p:clrMapOvr>
    <a:masterClrMapping/>
  </p:clrMapOvr>
  <mc:AlternateContent xmlns:mc="http://schemas.openxmlformats.org/markup-compatibility/2006" xmlns:p14="http://schemas.microsoft.com/office/powerpoint/2010/main">
    <mc:Choice Requires="p14">
      <p:transition spd="slow" p14:dur="2000" advTm="74059"/>
    </mc:Choice>
    <mc:Fallback xmlns="">
      <p:transition xmlns:p14="http://schemas.microsoft.com/office/powerpoint/2010/main" spd="slow" advTm="7405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4000" b="1" dirty="0" smtClean="0">
                <a:latin typeface="Calibri"/>
                <a:ea typeface="ＭＳ Ｐゴシック" charset="0"/>
                <a:cs typeface="Calibri"/>
              </a:rPr>
              <a:t>2) Wien’s </a:t>
            </a:r>
            <a:r>
              <a:rPr lang="en-US" sz="4000" b="1" dirty="0">
                <a:latin typeface="Calibri"/>
                <a:ea typeface="ＭＳ Ｐゴシック" charset="0"/>
                <a:cs typeface="Calibri"/>
              </a:rPr>
              <a:t>Law</a:t>
            </a:r>
          </a:p>
        </p:txBody>
      </p:sp>
      <p:sp>
        <p:nvSpPr>
          <p:cNvPr id="50179" name="Rectangle 3"/>
          <p:cNvSpPr>
            <a:spLocks noGrp="1" noChangeArrowheads="1"/>
          </p:cNvSpPr>
          <p:nvPr>
            <p:ph type="body" sz="half" idx="1"/>
          </p:nvPr>
        </p:nvSpPr>
        <p:spPr>
          <a:xfrm>
            <a:off x="685800" y="1828800"/>
            <a:ext cx="7315200" cy="4114800"/>
          </a:xfrm>
        </p:spPr>
        <p:txBody>
          <a:bodyPr/>
          <a:lstStyle/>
          <a:p>
            <a:pPr>
              <a:spcBef>
                <a:spcPts val="0"/>
              </a:spcBef>
              <a:spcAft>
                <a:spcPts val="1200"/>
              </a:spcAft>
              <a:buFontTx/>
              <a:buNone/>
            </a:pPr>
            <a:r>
              <a:rPr lang="en-US" sz="2800" b="1" dirty="0">
                <a:latin typeface="Calibri"/>
                <a:ea typeface="ＭＳ Ｐゴシック" charset="0"/>
                <a:cs typeface="Calibri"/>
                <a:sym typeface="Euclid Symbol" charset="0"/>
              </a:rPr>
              <a:t>What </a:t>
            </a:r>
            <a:r>
              <a:rPr lang="en-US" sz="2800" b="1" dirty="0" smtClean="0">
                <a:latin typeface="Calibri"/>
                <a:ea typeface="ＭＳ Ｐゴシック" charset="0"/>
                <a:cs typeface="Calibri"/>
                <a:sym typeface="Euclid Symbol" charset="0"/>
              </a:rPr>
              <a:t>is the </a:t>
            </a:r>
            <a:r>
              <a:rPr lang="en-US" sz="2800" b="1" dirty="0">
                <a:latin typeface="Calibri"/>
                <a:ea typeface="ＭＳ Ｐゴシック" charset="0"/>
                <a:cs typeface="Calibri"/>
                <a:sym typeface="Euclid Symbol" charset="0"/>
              </a:rPr>
              <a:t>radiative temperature </a:t>
            </a:r>
            <a:r>
              <a:rPr lang="en-US" sz="2800" b="1" dirty="0" smtClean="0">
                <a:latin typeface="Calibri"/>
                <a:ea typeface="ＭＳ Ｐゴシック" charset="0"/>
                <a:cs typeface="Calibri"/>
                <a:sym typeface="Euclid Symbol" charset="0"/>
              </a:rPr>
              <a:t>of the Sun whose wavelength </a:t>
            </a:r>
            <a:r>
              <a:rPr lang="en-US" sz="2800" b="1" dirty="0">
                <a:latin typeface="Calibri"/>
                <a:ea typeface="ＭＳ Ｐゴシック" charset="0"/>
                <a:cs typeface="Calibri"/>
                <a:sym typeface="Euclid Symbol" charset="0"/>
              </a:rPr>
              <a:t>of maximum emission is </a:t>
            </a:r>
            <a:r>
              <a:rPr lang="en-US" sz="2800" b="1" dirty="0" smtClean="0">
                <a:latin typeface="Calibri"/>
                <a:ea typeface="ＭＳ Ｐゴシック" charset="0"/>
                <a:cs typeface="Calibri"/>
                <a:sym typeface="Euclid Symbol" charset="0"/>
              </a:rPr>
              <a:t>approximately </a:t>
            </a:r>
            <a:r>
              <a:rPr lang="en-US" sz="28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0.5 </a:t>
            </a:r>
            <a:r>
              <a:rPr lang="en-US" sz="2800" b="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μ</a:t>
            </a:r>
            <a:r>
              <a:rPr lang="en-US" sz="2800" b="1" i="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m</a:t>
            </a:r>
            <a:r>
              <a:rPr lang="en-US" sz="2800" b="1" dirty="0" smtClean="0">
                <a:latin typeface="Calibri"/>
                <a:ea typeface="ＭＳ Ｐゴシック" charset="0"/>
                <a:cs typeface="Calibri"/>
                <a:sym typeface="Euclid Symbol" charset="0"/>
              </a:rPr>
              <a:t>?</a:t>
            </a:r>
            <a:endParaRPr lang="en-US" sz="2400" b="1" dirty="0">
              <a:latin typeface="Calibri"/>
              <a:ea typeface="ＭＳ Ｐゴシック" charset="0"/>
              <a:cs typeface="Calibri"/>
              <a:sym typeface="Euclid Symbol" charset="0"/>
            </a:endParaRPr>
          </a:p>
          <a:p>
            <a:r>
              <a:rPr lang="en-US" sz="2400" b="1" dirty="0">
                <a:latin typeface="Calibri"/>
                <a:ea typeface="ＭＳ Ｐゴシック" charset="0"/>
                <a:cs typeface="Calibri"/>
                <a:sym typeface="Euclid Symbol" charset="0"/>
              </a:rPr>
              <a:t>Apply </a:t>
            </a:r>
            <a:r>
              <a:rPr lang="en-US" sz="2400" b="1" dirty="0" smtClean="0">
                <a:latin typeface="Calibri"/>
                <a:ea typeface="ＭＳ Ｐゴシック" charset="0"/>
                <a:cs typeface="Calibri"/>
                <a:sym typeface="Euclid Symbol" charset="0"/>
              </a:rPr>
              <a:t>Wien’s </a:t>
            </a:r>
            <a:r>
              <a:rPr lang="en-US" sz="2400" b="1" dirty="0">
                <a:latin typeface="Calibri"/>
                <a:ea typeface="ＭＳ Ｐゴシック" charset="0"/>
                <a:cs typeface="Calibri"/>
                <a:sym typeface="Euclid Symbol" charset="0"/>
              </a:rPr>
              <a:t>Law:</a:t>
            </a:r>
          </a:p>
          <a:p>
            <a:pPr algn="ctr">
              <a:buFontTx/>
              <a:buNone/>
            </a:pPr>
            <a:r>
              <a:rPr lang="en-US" sz="2400" b="1"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λ</a:t>
            </a:r>
            <a:r>
              <a:rPr lang="en-US" sz="2400" b="1" baseline="-25000"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MAX</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 (0.29 </a:t>
            </a:r>
            <a:r>
              <a:rPr lang="en-US" sz="2400" b="1" dirty="0">
                <a:solidFill>
                  <a:srgbClr val="FF0000"/>
                </a:solidFill>
                <a:effectLst>
                  <a:outerShdw blurRad="38100" dist="38100" dir="2700000" algn="tl">
                    <a:srgbClr val="000000"/>
                  </a:outerShdw>
                </a:effectLst>
                <a:latin typeface="Calibri"/>
                <a:ea typeface="ＭＳ ゴシック" charset="0"/>
                <a:cs typeface="Calibri"/>
                <a:sym typeface="Euclid Symbol" charset="0"/>
              </a:rPr>
              <a:t>×</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10</a:t>
            </a:r>
            <a:r>
              <a:rPr lang="en-US" sz="2400"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4</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sz="2400" b="1"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μ</a:t>
            </a:r>
            <a:r>
              <a:rPr lang="en-US" sz="2400" b="1" i="1" dirty="0" err="1">
                <a:solidFill>
                  <a:srgbClr val="FF0000"/>
                </a:solidFill>
                <a:effectLst>
                  <a:outerShdw blurRad="38100" dist="38100" dir="2700000" algn="tl">
                    <a:srgbClr val="000000"/>
                  </a:outerShdw>
                </a:effectLst>
                <a:latin typeface="Calibri"/>
                <a:ea typeface="ＭＳ Ｐゴシック" charset="0"/>
                <a:cs typeface="Calibri"/>
                <a:sym typeface="Euclid Symbol" charset="0"/>
              </a:rPr>
              <a:t>m</a:t>
            </a:r>
            <a:r>
              <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 K</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sz="2400" b="1" dirty="0" smtClean="0">
                <a:solidFill>
                  <a:srgbClr val="FF0000"/>
                </a:solidFill>
                <a:effectLst>
                  <a:outerShdw blurRad="38100" dist="38100" dir="2700000" algn="tl">
                    <a:srgbClr val="000000"/>
                  </a:outerShdw>
                </a:effectLst>
                <a:latin typeface="Calibri"/>
                <a:ea typeface="ＭＳ ゴシック" charset="0"/>
                <a:cs typeface="Calibri"/>
                <a:sym typeface="Euclid Symbol" charset="0"/>
              </a:rPr>
              <a:t>×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T</a:t>
            </a:r>
            <a:r>
              <a:rPr lang="en-US" sz="2400"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-1</a:t>
            </a:r>
          </a:p>
          <a:p>
            <a:r>
              <a:rPr lang="en-US" sz="2400" b="1" dirty="0" smtClean="0">
                <a:latin typeface="Calibri"/>
                <a:ea typeface="ＭＳ Ｐゴシック" charset="0"/>
                <a:cs typeface="Calibri"/>
                <a:sym typeface="Euclid Symbol" charset="0"/>
              </a:rPr>
              <a:t>Effective </a:t>
            </a:r>
            <a:r>
              <a:rPr lang="en-US" sz="2400" b="1" dirty="0" err="1" smtClean="0">
                <a:latin typeface="Calibri"/>
                <a:ea typeface="ＭＳ Ｐゴシック" charset="0"/>
                <a:cs typeface="Calibri"/>
                <a:sym typeface="Euclid Symbol" charset="0"/>
              </a:rPr>
              <a:t>radiative</a:t>
            </a:r>
            <a:r>
              <a:rPr lang="en-US" sz="2400" b="1" dirty="0" smtClean="0">
                <a:latin typeface="Calibri"/>
                <a:ea typeface="ＭＳ Ｐゴシック" charset="0"/>
                <a:cs typeface="Calibri"/>
                <a:sym typeface="Euclid Symbol" charset="0"/>
              </a:rPr>
              <a:t> temperature </a:t>
            </a:r>
            <a:r>
              <a:rPr lang="en-US" sz="2400" b="1" dirty="0">
                <a:latin typeface="Calibri"/>
                <a:ea typeface="ＭＳ Ｐゴシック" charset="0"/>
                <a:cs typeface="Calibri"/>
                <a:sym typeface="Euclid Symbol" charset="0"/>
              </a:rPr>
              <a:t>of S</a:t>
            </a:r>
            <a:r>
              <a:rPr lang="en-US" sz="2400" b="1" dirty="0" smtClean="0">
                <a:latin typeface="Calibri"/>
                <a:ea typeface="ＭＳ Ｐゴシック" charset="0"/>
                <a:cs typeface="Calibri"/>
                <a:sym typeface="Euclid Symbol" charset="0"/>
              </a:rPr>
              <a:t>un</a:t>
            </a:r>
            <a:endParaRPr lang="en-US" sz="2400" b="1" dirty="0">
              <a:latin typeface="Calibri"/>
              <a:ea typeface="ＭＳ Ｐゴシック" charset="0"/>
              <a:cs typeface="Calibri"/>
              <a:sym typeface="Euclid Symbol" charset="0"/>
            </a:endParaRPr>
          </a:p>
          <a:p>
            <a:pPr algn="ctr">
              <a:buFontTx/>
              <a:buNone/>
            </a:pPr>
            <a:r>
              <a:rPr lang="en-US" sz="2400" b="1" dirty="0" smtClean="0">
                <a:latin typeface="Calibri"/>
                <a:ea typeface="ＭＳ Ｐゴシック" charset="0"/>
                <a:cs typeface="Calibri"/>
                <a:sym typeface="Euclid Symbol" charset="0"/>
              </a:rPr>
              <a:t>T(K) = </a:t>
            </a:r>
            <a:r>
              <a:rPr lang="en-US" sz="2400" b="1" dirty="0">
                <a:latin typeface="Calibri"/>
                <a:ea typeface="ＭＳ Ｐゴシック" charset="0"/>
                <a:cs typeface="Calibri"/>
                <a:sym typeface="Euclid Symbol" charset="0"/>
              </a:rPr>
              <a:t>(0.29 × 10</a:t>
            </a:r>
            <a:r>
              <a:rPr lang="en-US" sz="2400" b="1" baseline="30000" dirty="0">
                <a:latin typeface="Calibri"/>
                <a:ea typeface="ＭＳ Ｐゴシック" charset="0"/>
                <a:cs typeface="Calibri"/>
                <a:sym typeface="Euclid Symbol" charset="0"/>
              </a:rPr>
              <a:t>4</a:t>
            </a:r>
            <a:r>
              <a:rPr lang="en-US" sz="2400" b="1" dirty="0">
                <a:latin typeface="Calibri"/>
                <a:ea typeface="ＭＳ Ｐゴシック" charset="0"/>
                <a:cs typeface="Calibri"/>
                <a:sym typeface="Euclid Symbol" charset="0"/>
              </a:rPr>
              <a:t> </a:t>
            </a:r>
            <a:r>
              <a:rPr lang="en-US" sz="2400" b="1" dirty="0" err="1">
                <a:latin typeface="Calibri"/>
                <a:ea typeface="ＭＳ Ｐゴシック" charset="0"/>
                <a:cs typeface="Calibri"/>
                <a:sym typeface="Euclid Symbol" charset="0"/>
              </a:rPr>
              <a:t>μ</a:t>
            </a:r>
            <a:r>
              <a:rPr lang="en-US" sz="2400" b="1" i="1" dirty="0" err="1">
                <a:latin typeface="Calibri"/>
                <a:ea typeface="ＭＳ Ｐゴシック" charset="0"/>
                <a:cs typeface="Calibri"/>
                <a:sym typeface="Euclid Symbol" charset="0"/>
              </a:rPr>
              <a:t>m</a:t>
            </a:r>
            <a:r>
              <a:rPr lang="en-US" sz="2400" b="1" dirty="0">
                <a:latin typeface="Calibri"/>
                <a:ea typeface="ＭＳ Ｐゴシック" charset="0"/>
                <a:cs typeface="Calibri"/>
                <a:sym typeface="Euclid Symbol" charset="0"/>
              </a:rPr>
              <a:t> K) × (</a:t>
            </a:r>
            <a:r>
              <a:rPr lang="en-US" sz="2400" b="1" dirty="0" err="1">
                <a:latin typeface="Calibri"/>
                <a:ea typeface="ＭＳ Ｐゴシック" charset="0"/>
                <a:cs typeface="Calibri"/>
                <a:sym typeface="Euclid Symbol" charset="0"/>
              </a:rPr>
              <a:t>λ</a:t>
            </a:r>
            <a:r>
              <a:rPr lang="en-US" sz="2400" b="1" baseline="-25000" dirty="0" err="1">
                <a:latin typeface="Calibri"/>
                <a:ea typeface="ＭＳ Ｐゴシック" charset="0"/>
                <a:cs typeface="Calibri"/>
                <a:sym typeface="Euclid Symbol" charset="0"/>
              </a:rPr>
              <a:t>MAX</a:t>
            </a:r>
            <a:r>
              <a:rPr lang="en-US" sz="2400" b="1" dirty="0">
                <a:latin typeface="Calibri"/>
                <a:ea typeface="ＭＳ Ｐゴシック" charset="0"/>
                <a:cs typeface="Calibri"/>
                <a:sym typeface="Euclid Symbol" charset="0"/>
              </a:rPr>
              <a:t>)</a:t>
            </a:r>
            <a:r>
              <a:rPr lang="en-US" sz="2400" b="1" baseline="30000" dirty="0">
                <a:latin typeface="Calibri"/>
                <a:ea typeface="ＭＳ Ｐゴシック" charset="0"/>
                <a:cs typeface="Calibri"/>
                <a:sym typeface="Euclid Symbol" charset="0"/>
              </a:rPr>
              <a:t>-1</a:t>
            </a:r>
            <a:endParaRPr lang="en-US" sz="2400" b="1" dirty="0">
              <a:latin typeface="Calibri"/>
              <a:ea typeface="ＭＳ Ｐゴシック" charset="0"/>
              <a:cs typeface="Calibri"/>
              <a:sym typeface="Euclid Symbol" charset="0"/>
            </a:endParaRPr>
          </a:p>
          <a:p>
            <a:pPr algn="ctr">
              <a:buFontTx/>
              <a:buNone/>
            </a:pPr>
            <a:r>
              <a:rPr lang="en-US" sz="2400" b="1" dirty="0" smtClean="0">
                <a:latin typeface="Calibri"/>
                <a:ea typeface="ＭＳ Ｐゴシック" charset="0"/>
                <a:cs typeface="Calibri"/>
                <a:sym typeface="Euclid Symbol" charset="0"/>
              </a:rPr>
              <a:t>T(K) = </a:t>
            </a:r>
            <a:r>
              <a:rPr lang="en-US" sz="2400" b="1" dirty="0">
                <a:latin typeface="Calibri"/>
                <a:ea typeface="ＭＳ Ｐゴシック" charset="0"/>
                <a:cs typeface="Calibri"/>
                <a:sym typeface="Euclid Symbol" charset="0"/>
              </a:rPr>
              <a:t>(0.29 × 10</a:t>
            </a:r>
            <a:r>
              <a:rPr lang="en-US" sz="2400" b="1" baseline="30000" dirty="0">
                <a:latin typeface="Calibri"/>
                <a:ea typeface="ＭＳ Ｐゴシック" charset="0"/>
                <a:cs typeface="Calibri"/>
                <a:sym typeface="Euclid Symbol" charset="0"/>
              </a:rPr>
              <a:t>4</a:t>
            </a:r>
            <a:r>
              <a:rPr lang="en-US" sz="2400" b="1" dirty="0">
                <a:latin typeface="Calibri"/>
                <a:ea typeface="ＭＳ Ｐゴシック" charset="0"/>
                <a:cs typeface="Calibri"/>
                <a:sym typeface="Euclid Symbol" charset="0"/>
              </a:rPr>
              <a:t> </a:t>
            </a:r>
            <a:r>
              <a:rPr lang="en-US" sz="2400" b="1" dirty="0" err="1">
                <a:latin typeface="Calibri"/>
                <a:ea typeface="ＭＳ Ｐゴシック" charset="0"/>
                <a:cs typeface="Calibri"/>
                <a:sym typeface="Euclid Symbol" charset="0"/>
              </a:rPr>
              <a:t>μ</a:t>
            </a:r>
            <a:r>
              <a:rPr lang="en-US" sz="2400" b="1" i="1" dirty="0" err="1">
                <a:latin typeface="Calibri"/>
                <a:ea typeface="ＭＳ Ｐゴシック" charset="0"/>
                <a:cs typeface="Calibri"/>
                <a:sym typeface="Euclid Symbol" charset="0"/>
              </a:rPr>
              <a:t>m</a:t>
            </a:r>
            <a:r>
              <a:rPr lang="en-US" sz="2400" b="1" dirty="0">
                <a:latin typeface="Calibri"/>
                <a:ea typeface="ＭＳ Ｐゴシック" charset="0"/>
                <a:cs typeface="Calibri"/>
                <a:sym typeface="Euclid Symbol" charset="0"/>
              </a:rPr>
              <a:t> K) × </a:t>
            </a:r>
            <a:r>
              <a:rPr lang="en-US" sz="2400" b="1" dirty="0" smtClean="0">
                <a:latin typeface="Calibri"/>
                <a:ea typeface="ＭＳ Ｐゴシック" charset="0"/>
                <a:cs typeface="Calibri"/>
                <a:sym typeface="Euclid Symbol" charset="0"/>
              </a:rPr>
              <a:t>(0.5 </a:t>
            </a:r>
            <a:r>
              <a:rPr lang="en-US" sz="2400" b="1" dirty="0" err="1">
                <a:latin typeface="Calibri"/>
                <a:ea typeface="ＭＳ Ｐゴシック" charset="0"/>
                <a:cs typeface="Calibri"/>
                <a:sym typeface="Euclid Symbol" charset="0"/>
              </a:rPr>
              <a:t>μ</a:t>
            </a:r>
            <a:r>
              <a:rPr lang="en-US" sz="2400" b="1" i="1" dirty="0" err="1">
                <a:latin typeface="Calibri"/>
                <a:ea typeface="ＭＳ Ｐゴシック" charset="0"/>
                <a:cs typeface="Calibri"/>
                <a:sym typeface="Euclid Symbol" charset="0"/>
              </a:rPr>
              <a:t>m</a:t>
            </a:r>
            <a:r>
              <a:rPr lang="en-US" sz="2400" b="1" dirty="0">
                <a:latin typeface="Calibri"/>
                <a:ea typeface="ＭＳ Ｐゴシック" charset="0"/>
                <a:cs typeface="Calibri"/>
                <a:sym typeface="Euclid Symbol" charset="0"/>
              </a:rPr>
              <a:t>)</a:t>
            </a:r>
            <a:r>
              <a:rPr lang="en-US" sz="2400" b="1" baseline="30000" dirty="0">
                <a:latin typeface="Calibri"/>
                <a:ea typeface="ＭＳ Ｐゴシック" charset="0"/>
                <a:cs typeface="Calibri"/>
                <a:sym typeface="Euclid Symbol" charset="0"/>
              </a:rPr>
              <a:t>-1 </a:t>
            </a:r>
            <a:r>
              <a:rPr lang="en-US" sz="2400" b="1" dirty="0">
                <a:latin typeface="Calibri"/>
                <a:ea typeface="ＭＳ Ｐゴシック" charset="0"/>
                <a:cs typeface="Calibri"/>
                <a:sym typeface="Euclid Symbol" charset="0"/>
              </a:rPr>
              <a:t>≈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5800K</a:t>
            </a:r>
          </a:p>
          <a:p>
            <a:pPr algn="ctr">
              <a:buFontTx/>
              <a:buNone/>
            </a:pPr>
            <a:endParaRPr lang="en-US" sz="2400" b="1" dirty="0">
              <a:solidFill>
                <a:srgbClr val="FF0000"/>
              </a:solidFill>
              <a:effectLst>
                <a:outerShdw blurRad="38100" dist="38100" dir="2700000" algn="tl">
                  <a:srgbClr val="000000"/>
                </a:outerShdw>
              </a:effectLst>
              <a:latin typeface="Calibri"/>
              <a:ea typeface="ＭＳ Ｐゴシック" charset="0"/>
              <a:cs typeface="Calibri"/>
              <a:sym typeface="Euclid Symbol" charset="0"/>
            </a:endParaRPr>
          </a:p>
          <a:p>
            <a:pPr algn="ctr">
              <a:buFontTx/>
              <a:buNone/>
            </a:pPr>
            <a:r>
              <a:rPr lang="en-US" sz="2400" b="1" dirty="0" smtClean="0">
                <a:latin typeface="Calibri"/>
                <a:ea typeface="ＭＳ Ｐゴシック" charset="0"/>
                <a:cs typeface="Calibri"/>
                <a:sym typeface="Euclid Symbol" charset="0"/>
              </a:rPr>
              <a:t> </a:t>
            </a:r>
            <a:endParaRPr lang="en-US" sz="2400" b="1" dirty="0">
              <a:latin typeface="Calibri"/>
              <a:ea typeface="ＭＳ Ｐゴシック" charset="0"/>
              <a:cs typeface="Calibri"/>
              <a:sym typeface="Euclid Symbol" charset="0"/>
            </a:endParaRPr>
          </a:p>
        </p:txBody>
      </p:sp>
      <p:sp>
        <p:nvSpPr>
          <p:cNvPr id="5939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B22289E9-C0A2-7647-B8BA-6BDCFD40DA26}" type="slidenum">
              <a:rPr lang="en-US" sz="1400">
                <a:solidFill>
                  <a:srgbClr val="000000"/>
                </a:solidFill>
                <a:latin typeface="Calibri"/>
                <a:cs typeface="Calibri"/>
              </a:rPr>
              <a:pPr/>
              <a:t>18</a:t>
            </a:fld>
            <a:endParaRPr lang="en-US" sz="1400">
              <a:solidFill>
                <a:srgbClr val="000000"/>
              </a:solidFill>
              <a:latin typeface="Calibri"/>
              <a:cs typeface="Calibri"/>
            </a:endParaRPr>
          </a:p>
        </p:txBody>
      </p:sp>
      <p:sp>
        <p:nvSpPr>
          <p:cNvPr id="6" name="TextBox 5"/>
          <p:cNvSpPr txBox="1"/>
          <p:nvPr/>
        </p:nvSpPr>
        <p:spPr>
          <a:xfrm>
            <a:off x="993388" y="5791200"/>
            <a:ext cx="6922689" cy="461665"/>
          </a:xfrm>
          <a:prstGeom prst="rect">
            <a:avLst/>
          </a:prstGeom>
          <a:noFill/>
        </p:spPr>
        <p:txBody>
          <a:bodyPr wrap="none" rtlCol="0">
            <a:spAutoFit/>
          </a:bodyPr>
          <a:lstStyle/>
          <a:p>
            <a:r>
              <a:rPr lang="en-US" dirty="0" smtClean="0">
                <a:latin typeface="Calibri"/>
                <a:cs typeface="Calibri"/>
                <a:hlinkClick r:id="rId5"/>
              </a:rPr>
              <a:t>Wien’s Law Applet by e-education.psu.edu/meteo003</a:t>
            </a:r>
            <a:endParaRPr lang="en-US" dirty="0">
              <a:latin typeface="Calibri"/>
              <a:cs typeface="Calibri"/>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46685649"/>
      </p:ext>
    </p:extLst>
  </p:cSld>
  <p:clrMapOvr>
    <a:masterClrMapping/>
  </p:clrMapOvr>
  <mc:AlternateContent xmlns:mc="http://schemas.openxmlformats.org/markup-compatibility/2006" xmlns:p14="http://schemas.microsoft.com/office/powerpoint/2010/main">
    <mc:Choice Requires="p14">
      <p:transition spd="slow" p14:dur="2000" advTm="68820"/>
    </mc:Choice>
    <mc:Fallback xmlns="">
      <p:transition xmlns:p14="http://schemas.microsoft.com/office/powerpoint/2010/main" spd="slow" advTm="6882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z="4000" b="1" dirty="0" smtClean="0">
                <a:latin typeface="Calibri"/>
                <a:ea typeface="ＭＳ Ｐゴシック" charset="0"/>
                <a:cs typeface="Calibri"/>
              </a:rPr>
              <a:t>3) Stefan</a:t>
            </a:r>
            <a:r>
              <a:rPr lang="en-US" sz="4000" b="1" dirty="0">
                <a:latin typeface="Calibri"/>
                <a:ea typeface="ＭＳ Ｐゴシック" charset="0"/>
                <a:cs typeface="Calibri"/>
              </a:rPr>
              <a:t>-</a:t>
            </a:r>
            <a:r>
              <a:rPr lang="en-US" sz="4000" b="1" dirty="0" smtClean="0">
                <a:latin typeface="Calibri"/>
                <a:ea typeface="ＭＳ Ｐゴシック" charset="0"/>
                <a:cs typeface="Calibri"/>
              </a:rPr>
              <a:t>Boltzmann </a:t>
            </a:r>
            <a:r>
              <a:rPr lang="en-US" sz="4000" b="1" dirty="0">
                <a:latin typeface="Calibri"/>
                <a:ea typeface="ＭＳ Ｐゴシック" charset="0"/>
                <a:cs typeface="Calibri"/>
              </a:rPr>
              <a:t>Law</a:t>
            </a:r>
          </a:p>
        </p:txBody>
      </p:sp>
      <p:sp>
        <p:nvSpPr>
          <p:cNvPr id="54275" name="Rectangle 3"/>
          <p:cNvSpPr>
            <a:spLocks noGrp="1" noChangeArrowheads="1"/>
          </p:cNvSpPr>
          <p:nvPr>
            <p:ph idx="1"/>
          </p:nvPr>
        </p:nvSpPr>
        <p:spPr>
          <a:xfrm>
            <a:off x="533400" y="1752600"/>
            <a:ext cx="4191000" cy="4953000"/>
          </a:xfrm>
        </p:spPr>
        <p:txBody>
          <a:bodyPr/>
          <a:lstStyle/>
          <a:p>
            <a:pPr marL="457200" indent="-457200">
              <a:spcBef>
                <a:spcPts val="0"/>
              </a:spcBef>
              <a:spcAft>
                <a:spcPts val="0"/>
              </a:spcAft>
              <a:buNone/>
            </a:pPr>
            <a:r>
              <a:rPr lang="en-US" sz="2800" b="1" i="1" dirty="0" smtClean="0">
                <a:latin typeface="Calibri"/>
                <a:ea typeface="ＭＳ Ｐゴシック" charset="0"/>
                <a:cs typeface="Calibri"/>
              </a:rPr>
              <a:t>Relates the total radiation emitted to temperature</a:t>
            </a:r>
          </a:p>
          <a:p>
            <a:pPr marL="457200" indent="-457200">
              <a:spcBef>
                <a:spcPts val="0"/>
              </a:spcBef>
              <a:spcAft>
                <a:spcPts val="0"/>
              </a:spcAft>
              <a:buNone/>
            </a:pPr>
            <a:r>
              <a:rPr lang="en-US" b="1" i="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Warmer the Object  =&gt;        More Radiation Emitted</a:t>
            </a:r>
            <a:endParaRPr lang="en-US" b="1" i="1" dirty="0" smtClean="0">
              <a:solidFill>
                <a:srgbClr val="FF0000"/>
              </a:solidFill>
              <a:latin typeface="Calibri"/>
              <a:ea typeface="ＭＳ Ｐゴシック" charset="0"/>
              <a:cs typeface="Calibri"/>
            </a:endParaRPr>
          </a:p>
          <a:p>
            <a:r>
              <a:rPr lang="en-US" b="1" dirty="0" smtClean="0">
                <a:latin typeface="Calibri"/>
                <a:ea typeface="ＭＳ Ｐゴシック" charset="0"/>
                <a:cs typeface="Calibri"/>
              </a:rPr>
              <a:t>Double the temperature: Total emitted radiation increases </a:t>
            </a:r>
            <a:r>
              <a:rPr lang="en-US" b="1" dirty="0" smtClean="0">
                <a:solidFill>
                  <a:srgbClr val="FF0000"/>
                </a:solidFill>
                <a:effectLst>
                  <a:outerShdw blurRad="38100" dist="38100" dir="2700000" algn="tl">
                    <a:srgbClr val="000000"/>
                  </a:outerShdw>
                </a:effectLst>
                <a:latin typeface="Calibri"/>
                <a:ea typeface="ＭＳ Ｐゴシック" charset="0"/>
                <a:cs typeface="Calibri"/>
              </a:rPr>
              <a:t>16 times!</a:t>
            </a:r>
            <a:endParaRPr lang="en-US" b="1" dirty="0" smtClean="0">
              <a:effectLst>
                <a:outerShdw blurRad="38100" dist="38100" dir="2700000" algn="tl">
                  <a:srgbClr val="FFFFFF"/>
                </a:outerShdw>
              </a:effectLst>
              <a:latin typeface="Calibri"/>
              <a:ea typeface="ＭＳ Ｐゴシック" charset="0"/>
              <a:cs typeface="Calibri"/>
            </a:endParaRPr>
          </a:p>
          <a:p>
            <a:r>
              <a:rPr lang="en-US" b="1" dirty="0" smtClean="0">
                <a:latin typeface="Calibri"/>
                <a:ea typeface="ＭＳ Ｐゴシック" charset="0"/>
                <a:cs typeface="Calibri"/>
              </a:rPr>
              <a:t>Stefan</a:t>
            </a:r>
            <a:r>
              <a:rPr lang="en-US" b="1" dirty="0">
                <a:latin typeface="Calibri"/>
                <a:ea typeface="ＭＳ Ｐゴシック" charset="0"/>
                <a:cs typeface="Calibri"/>
              </a:rPr>
              <a:t>-</a:t>
            </a:r>
            <a:r>
              <a:rPr lang="en-US" b="1" dirty="0" smtClean="0">
                <a:latin typeface="Calibri"/>
                <a:ea typeface="ＭＳ Ｐゴシック" charset="0"/>
                <a:cs typeface="Calibri"/>
              </a:rPr>
              <a:t>Boltzmann </a:t>
            </a:r>
            <a:r>
              <a:rPr lang="en-US" b="1" dirty="0">
                <a:latin typeface="Calibri"/>
                <a:ea typeface="ＭＳ Ｐゴシック" charset="0"/>
                <a:cs typeface="Calibri"/>
              </a:rPr>
              <a:t>Law</a:t>
            </a:r>
          </a:p>
          <a:p>
            <a:pPr>
              <a:buFontTx/>
              <a:buNone/>
            </a:pPr>
            <a:r>
              <a:rPr lang="en-US" b="1" dirty="0" smtClean="0">
                <a:latin typeface="Calibri"/>
                <a:ea typeface="ＭＳ Ｐゴシック" charset="0"/>
                <a:cs typeface="Calibri"/>
              </a:rPr>
              <a:t>     E</a:t>
            </a:r>
            <a:r>
              <a:rPr lang="en-US" b="1" dirty="0">
                <a:latin typeface="Calibri"/>
                <a:ea typeface="ＭＳ Ｐゴシック" charset="0"/>
                <a:cs typeface="Calibri"/>
              </a:rPr>
              <a:t>= (</a:t>
            </a:r>
            <a:r>
              <a:rPr lang="en-US" b="1" dirty="0">
                <a:latin typeface="Calibri"/>
                <a:ea typeface="ＭＳ Ｐゴシック" charset="0"/>
                <a:cs typeface="Calibri"/>
                <a:sym typeface="Euclid Symbol" charset="0"/>
              </a:rPr>
              <a:t>5.67×10</a:t>
            </a:r>
            <a:r>
              <a:rPr lang="en-US" b="1" baseline="30000" dirty="0">
                <a:latin typeface="Calibri"/>
                <a:ea typeface="ＭＳ Ｐゴシック" charset="0"/>
                <a:cs typeface="Calibri"/>
                <a:sym typeface="Euclid Symbol" charset="0"/>
              </a:rPr>
              <a:t>-</a:t>
            </a:r>
            <a:r>
              <a:rPr lang="en-US" b="1" baseline="30000" dirty="0" smtClean="0">
                <a:latin typeface="Calibri"/>
                <a:ea typeface="ＭＳ Ｐゴシック" charset="0"/>
                <a:cs typeface="Calibri"/>
                <a:sym typeface="Euclid Symbol" charset="0"/>
              </a:rPr>
              <a:t>8</a:t>
            </a:r>
            <a:r>
              <a:rPr lang="en-US" b="1" dirty="0" smtClean="0">
                <a:latin typeface="Calibri"/>
                <a:ea typeface="ＭＳ Ｐゴシック" charset="0"/>
                <a:cs typeface="Calibri"/>
                <a:sym typeface="Euclid Symbol" charset="0"/>
              </a:rPr>
              <a:t> W m</a:t>
            </a:r>
            <a:r>
              <a:rPr lang="en-US" b="1" baseline="30000" dirty="0">
                <a:latin typeface="Calibri"/>
                <a:ea typeface="ＭＳ Ｐゴシック" charset="0"/>
                <a:cs typeface="Calibri"/>
                <a:sym typeface="Euclid Symbol" charset="0"/>
              </a:rPr>
              <a:t>-</a:t>
            </a:r>
            <a:r>
              <a:rPr lang="en-US" b="1" baseline="30000" dirty="0" smtClean="0">
                <a:latin typeface="Calibri"/>
                <a:ea typeface="ＭＳ Ｐゴシック" charset="0"/>
                <a:cs typeface="Calibri"/>
                <a:sym typeface="Euclid Symbol" charset="0"/>
              </a:rPr>
              <a:t>2 </a:t>
            </a:r>
            <a:r>
              <a:rPr lang="en-US" b="1" dirty="0" smtClean="0">
                <a:latin typeface="Calibri"/>
                <a:ea typeface="ＭＳ Ｐゴシック" charset="0"/>
                <a:cs typeface="Calibri"/>
                <a:sym typeface="Euclid Symbol" charset="0"/>
              </a:rPr>
              <a:t>K</a:t>
            </a:r>
            <a:r>
              <a:rPr lang="en-US" b="1" baseline="30000" dirty="0">
                <a:latin typeface="Calibri"/>
                <a:ea typeface="ＭＳ Ｐゴシック" charset="0"/>
                <a:cs typeface="Calibri"/>
                <a:sym typeface="Euclid Symbol" charset="0"/>
              </a:rPr>
              <a:t>-4 </a:t>
            </a:r>
            <a:r>
              <a:rPr lang="en-US" b="1" dirty="0" smtClean="0">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T</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4                   </a:t>
            </a:r>
            <a:r>
              <a:rPr lang="en-US" sz="2400" b="1" dirty="0" smtClean="0">
                <a:latin typeface="Calibri"/>
                <a:ea typeface="ＭＳ Ｐゴシック" charset="0"/>
                <a:cs typeface="Calibri"/>
                <a:sym typeface="Euclid Symbol" charset="0"/>
              </a:rPr>
              <a:t>E=2×2×2×2=16</a:t>
            </a:r>
          </a:p>
          <a:p>
            <a:pPr lvl="1">
              <a:buFontTx/>
              <a:buNone/>
            </a:pPr>
            <a:r>
              <a:rPr lang="en-US" sz="2400" dirty="0" smtClean="0">
                <a:solidFill>
                  <a:srgbClr val="FFFF00"/>
                </a:solidFill>
                <a:latin typeface="Calibri"/>
                <a:ea typeface="ＭＳ Ｐゴシック" charset="0"/>
                <a:cs typeface="Calibri"/>
              </a:rPr>
              <a:t>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2</a:t>
            </a:r>
            <a:r>
              <a:rPr lang="en-US" sz="2400" b="1" baseline="30000" dirty="0" smtClean="0">
                <a:solidFill>
                  <a:srgbClr val="FF0000"/>
                </a:solidFill>
                <a:effectLst>
                  <a:outerShdw blurRad="38100" dist="38100" dir="2700000" algn="tl">
                    <a:srgbClr val="000000"/>
                  </a:outerShdw>
                </a:effectLst>
                <a:latin typeface="Calibri"/>
                <a:ea typeface="ＭＳ Ｐゴシック" charset="0"/>
                <a:cs typeface="Calibri"/>
              </a:rPr>
              <a:t>4</a:t>
            </a: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p:txBody>
      </p:sp>
      <p:pic>
        <p:nvPicPr>
          <p:cNvPr id="63493" name="Picture 4" descr="S-E_BB_Aguado"/>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16488" y="1828800"/>
            <a:ext cx="3694112"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4" name="Text Box 5"/>
          <p:cNvSpPr txBox="1">
            <a:spLocks noChangeArrowheads="1"/>
          </p:cNvSpPr>
          <p:nvPr/>
        </p:nvSpPr>
        <p:spPr bwMode="auto">
          <a:xfrm>
            <a:off x="6096000" y="1828800"/>
            <a:ext cx="2819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l">
              <a:spcBef>
                <a:spcPct val="50000"/>
              </a:spcBef>
            </a:pPr>
            <a:r>
              <a:rPr lang="en-US" sz="2000" b="1">
                <a:solidFill>
                  <a:srgbClr val="000000"/>
                </a:solidFill>
                <a:latin typeface="Arial" charset="0"/>
              </a:rPr>
              <a:t>Sun Temp: 6000K</a:t>
            </a:r>
          </a:p>
        </p:txBody>
      </p:sp>
      <p:sp>
        <p:nvSpPr>
          <p:cNvPr id="63495" name="Text Box 6"/>
          <p:cNvSpPr txBox="1">
            <a:spLocks noChangeArrowheads="1"/>
          </p:cNvSpPr>
          <p:nvPr/>
        </p:nvSpPr>
        <p:spPr bwMode="auto">
          <a:xfrm>
            <a:off x="5943600" y="4114800"/>
            <a:ext cx="243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l">
              <a:spcBef>
                <a:spcPct val="50000"/>
              </a:spcBef>
            </a:pPr>
            <a:r>
              <a:rPr lang="en-US" sz="2000" b="1">
                <a:solidFill>
                  <a:srgbClr val="000000"/>
                </a:solidFill>
                <a:latin typeface="Arial" charset="0"/>
              </a:rPr>
              <a:t>Earth Temp: 300K</a:t>
            </a:r>
          </a:p>
        </p:txBody>
      </p:sp>
      <p:sp>
        <p:nvSpPr>
          <p:cNvPr id="63496" name="Line 7"/>
          <p:cNvSpPr>
            <a:spLocks noChangeShapeType="1"/>
          </p:cNvSpPr>
          <p:nvPr/>
        </p:nvSpPr>
        <p:spPr bwMode="auto">
          <a:xfrm flipV="1">
            <a:off x="6400800" y="3886200"/>
            <a:ext cx="1676400" cy="762000"/>
          </a:xfrm>
          <a:prstGeom prst="line">
            <a:avLst/>
          </a:prstGeom>
          <a:noFill/>
          <a:ln w="28575">
            <a:solidFill>
              <a:srgbClr val="36567E"/>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algn="l"/>
            <a:endParaRPr lang="en-US" sz="3200">
              <a:solidFill>
                <a:srgbClr val="CCCCCC"/>
              </a:solidFill>
            </a:endParaRPr>
          </a:p>
        </p:txBody>
      </p:sp>
      <p:sp>
        <p:nvSpPr>
          <p:cNvPr id="63497" name="Text Box 8"/>
          <p:cNvSpPr txBox="1">
            <a:spLocks noChangeArrowheads="1"/>
          </p:cNvSpPr>
          <p:nvPr/>
        </p:nvSpPr>
        <p:spPr bwMode="auto">
          <a:xfrm>
            <a:off x="5562600" y="6248400"/>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spcBef>
                <a:spcPct val="50000"/>
              </a:spcBef>
            </a:pPr>
            <a:r>
              <a:rPr lang="en-US" sz="1400" dirty="0" err="1" smtClean="0">
                <a:solidFill>
                  <a:srgbClr val="000000"/>
                </a:solidFill>
                <a:latin typeface="Arial" charset="0"/>
              </a:rPr>
              <a:t>Aguado</a:t>
            </a:r>
            <a:r>
              <a:rPr lang="en-US" sz="1400" dirty="0" smtClean="0">
                <a:solidFill>
                  <a:srgbClr val="000000"/>
                </a:solidFill>
                <a:latin typeface="Arial" charset="0"/>
              </a:rPr>
              <a:t> and Burt</a:t>
            </a:r>
            <a:endParaRPr lang="en-US" sz="1400" dirty="0">
              <a:solidFill>
                <a:srgbClr val="000000"/>
              </a:solidFill>
              <a:latin typeface="Arial" charset="0"/>
            </a:endParaRPr>
          </a:p>
        </p:txBody>
      </p:sp>
      <p:sp>
        <p:nvSpPr>
          <p:cNvPr id="63498" name="AutoShape 9"/>
          <p:cNvSpPr>
            <a:spLocks/>
          </p:cNvSpPr>
          <p:nvPr/>
        </p:nvSpPr>
        <p:spPr bwMode="auto">
          <a:xfrm rot="-5400000">
            <a:off x="1687866" y="5315480"/>
            <a:ext cx="225425" cy="1143000"/>
          </a:xfrm>
          <a:prstGeom prst="leftBrace">
            <a:avLst>
              <a:gd name="adj1" fmla="val 22911"/>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algn="l"/>
            <a:endParaRPr lang="en-US" sz="3200">
              <a:solidFill>
                <a:srgbClr val="CCCCCC"/>
              </a:solidFill>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2074"/>
    </mc:Choice>
    <mc:Fallback xmlns="">
      <p:transition xmlns:p14="http://schemas.microsoft.com/office/powerpoint/2010/main" spd="slow" advTm="4207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533400" y="609600"/>
            <a:ext cx="8077200" cy="1143000"/>
          </a:xfrm>
        </p:spPr>
        <p:txBody>
          <a:bodyPr/>
          <a:lstStyle/>
          <a:p>
            <a:r>
              <a:rPr lang="en-US" sz="4000" b="1" dirty="0" smtClean="0">
                <a:latin typeface="Calibri"/>
                <a:ea typeface="ＭＳ Ｐゴシック" charset="0"/>
                <a:cs typeface="Calibri"/>
              </a:rPr>
              <a:t>3) Stefan-Boltzmann Law</a:t>
            </a:r>
            <a:endParaRPr lang="en-US" sz="4000" b="1" dirty="0">
              <a:latin typeface="Calibri"/>
              <a:ea typeface="ＭＳ Ｐゴシック" charset="0"/>
              <a:cs typeface="Calibri"/>
            </a:endParaRPr>
          </a:p>
        </p:txBody>
      </p:sp>
      <p:sp>
        <p:nvSpPr>
          <p:cNvPr id="56324" name="Rectangle 3"/>
          <p:cNvSpPr>
            <a:spLocks noGrp="1" noChangeArrowheads="1"/>
          </p:cNvSpPr>
          <p:nvPr>
            <p:ph idx="1"/>
          </p:nvPr>
        </p:nvSpPr>
        <p:spPr>
          <a:xfrm>
            <a:off x="685800" y="1828800"/>
            <a:ext cx="7772400" cy="4724400"/>
          </a:xfrm>
        </p:spPr>
        <p:txBody>
          <a:bodyPr/>
          <a:lstStyle/>
          <a:p>
            <a:pPr marL="347472" indent="-347472">
              <a:buNone/>
            </a:pPr>
            <a:r>
              <a:rPr lang="en-US" sz="2800" b="1" dirty="0">
                <a:latin typeface="Calibri"/>
                <a:ea typeface="ＭＳ Ｐゴシック" charset="0"/>
                <a:cs typeface="Calibri"/>
              </a:rPr>
              <a:t>How much more power per meter </a:t>
            </a:r>
            <a:r>
              <a:rPr lang="en-US" sz="2800" b="1" dirty="0" smtClean="0">
                <a:latin typeface="Calibri"/>
                <a:ea typeface="ＭＳ Ｐゴシック" charset="0"/>
                <a:cs typeface="Calibri"/>
              </a:rPr>
              <a:t>squared </a:t>
            </a:r>
            <a:r>
              <a:rPr lang="en-US" sz="2800" b="1" dirty="0">
                <a:latin typeface="Calibri"/>
                <a:ea typeface="ＭＳ Ｐゴシック" charset="0"/>
                <a:cs typeface="Calibri"/>
              </a:rPr>
              <a:t>is emitted by the Sun than the Earth?</a:t>
            </a:r>
            <a:endParaRPr lang="en-US" sz="2800" b="1" dirty="0" smtClean="0">
              <a:latin typeface="Calibri"/>
              <a:ea typeface="ＭＳ Ｐゴシック" charset="0"/>
              <a:cs typeface="Calibri"/>
            </a:endParaRPr>
          </a:p>
          <a:p>
            <a:pPr>
              <a:spcBef>
                <a:spcPts val="600"/>
              </a:spcBef>
              <a:spcAft>
                <a:spcPts val="600"/>
              </a:spcAft>
            </a:pPr>
            <a:r>
              <a:rPr lang="en-US" sz="2400" b="1" dirty="0" smtClean="0">
                <a:latin typeface="Calibri"/>
                <a:ea typeface="ＭＳ Ｐゴシック" charset="0"/>
                <a:cs typeface="Calibri"/>
              </a:rPr>
              <a:t>Apply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Stefan-Boltzmann Law</a:t>
            </a:r>
          </a:p>
          <a:p>
            <a:pPr>
              <a:spcBef>
                <a:spcPts val="600"/>
              </a:spcBef>
              <a:spcAft>
                <a:spcPts val="600"/>
              </a:spcAft>
              <a:buFontTx/>
              <a:buNone/>
            </a:pPr>
            <a:endParaRPr lang="en-US" sz="2000" b="1" dirty="0">
              <a:solidFill>
                <a:srgbClr val="FF0000"/>
              </a:solidFill>
              <a:latin typeface="Calibri"/>
              <a:ea typeface="ＭＳ Ｐゴシック" charset="0"/>
              <a:cs typeface="Calibri"/>
            </a:endParaRPr>
          </a:p>
          <a:p>
            <a:pPr>
              <a:spcBef>
                <a:spcPts val="600"/>
              </a:spcBef>
              <a:spcAft>
                <a:spcPts val="600"/>
              </a:spcAft>
            </a:pPr>
            <a:endParaRPr lang="en-US" sz="2400" b="1" dirty="0">
              <a:solidFill>
                <a:srgbClr val="FF0000"/>
              </a:solidFill>
              <a:latin typeface="Calibri"/>
              <a:ea typeface="ＭＳ Ｐゴシック" charset="0"/>
              <a:cs typeface="Calibri"/>
            </a:endParaRPr>
          </a:p>
          <a:p>
            <a:pPr marL="0" indent="0">
              <a:spcBef>
                <a:spcPts val="600"/>
              </a:spcBef>
              <a:spcAft>
                <a:spcPts val="600"/>
              </a:spcAft>
              <a:buNone/>
            </a:pPr>
            <a:endParaRPr lang="en-US" sz="2400" dirty="0" smtClean="0">
              <a:solidFill>
                <a:srgbClr val="FF0000"/>
              </a:solidFill>
              <a:latin typeface="Calibri"/>
              <a:ea typeface="ＭＳ Ｐゴシック" charset="0"/>
              <a:cs typeface="Calibri"/>
            </a:endParaRPr>
          </a:p>
          <a:p>
            <a:pPr marL="0" indent="0">
              <a:buNone/>
            </a:pPr>
            <a:endParaRPr lang="en-US" sz="2400" dirty="0">
              <a:solidFill>
                <a:srgbClr val="FF0000"/>
              </a:solidFill>
              <a:latin typeface="Calibri"/>
              <a:ea typeface="ＭＳ Ｐゴシック" charset="0"/>
              <a:cs typeface="Calibri"/>
            </a:endParaRPr>
          </a:p>
          <a:p>
            <a:r>
              <a:rPr lang="en-US" sz="2400" b="1" dirty="0" smtClean="0">
                <a:latin typeface="Calibri"/>
                <a:ea typeface="ＭＳ Ｐゴシック" charset="0"/>
                <a:cs typeface="Calibri"/>
              </a:rPr>
              <a:t>Sun </a:t>
            </a:r>
            <a:r>
              <a:rPr lang="en-US" sz="2400" b="1" dirty="0">
                <a:latin typeface="Calibri"/>
                <a:ea typeface="ＭＳ Ｐゴシック" charset="0"/>
                <a:cs typeface="Calibri"/>
              </a:rPr>
              <a:t>is 160,000 t</a:t>
            </a:r>
            <a:r>
              <a:rPr lang="en-US" sz="2400" b="1" dirty="0" smtClean="0">
                <a:latin typeface="Calibri"/>
                <a:ea typeface="ＭＳ Ｐゴシック" charset="0"/>
                <a:cs typeface="Calibri"/>
              </a:rPr>
              <a:t>imes more energetic </a:t>
            </a:r>
            <a:r>
              <a:rPr lang="en-US" sz="2400" b="1" dirty="0">
                <a:latin typeface="Calibri"/>
                <a:ea typeface="ＭＳ Ｐゴシック" charset="0"/>
                <a:cs typeface="Calibri"/>
              </a:rPr>
              <a:t>per m</a:t>
            </a:r>
            <a:r>
              <a:rPr lang="en-US" sz="2400" b="1" baseline="30000" dirty="0">
                <a:latin typeface="Calibri"/>
                <a:ea typeface="ＭＳ Ｐゴシック" charset="0"/>
                <a:cs typeface="Calibri"/>
              </a:rPr>
              <a:t>2</a:t>
            </a:r>
            <a:r>
              <a:rPr lang="en-US" sz="2400" b="1" dirty="0">
                <a:latin typeface="Calibri"/>
                <a:ea typeface="ＭＳ Ｐゴシック" charset="0"/>
                <a:cs typeface="Calibri"/>
              </a:rPr>
              <a:t>. </a:t>
            </a:r>
            <a:r>
              <a:rPr lang="en-US" sz="2400" b="1" dirty="0" smtClean="0">
                <a:latin typeface="Calibri"/>
                <a:ea typeface="ＭＳ Ｐゴシック" charset="0"/>
                <a:cs typeface="Calibri"/>
              </a:rPr>
              <a:t>Hence, the </a:t>
            </a:r>
            <a:r>
              <a:rPr lang="en-US" sz="2400" b="1" dirty="0">
                <a:latin typeface="Calibri"/>
                <a:ea typeface="ＭＳ Ｐゴシック" charset="0"/>
                <a:cs typeface="Calibri"/>
              </a:rPr>
              <a:t>area under the S</a:t>
            </a:r>
            <a:r>
              <a:rPr lang="en-US" sz="2400" b="1" dirty="0" smtClean="0">
                <a:latin typeface="Calibri"/>
                <a:ea typeface="ＭＳ Ｐゴシック" charset="0"/>
                <a:cs typeface="Calibri"/>
              </a:rPr>
              <a:t>un’s </a:t>
            </a:r>
            <a:r>
              <a:rPr lang="en-US" sz="2400" b="1" dirty="0">
                <a:latin typeface="Calibri"/>
                <a:ea typeface="ＭＳ Ｐゴシック" charset="0"/>
                <a:cs typeface="Calibri"/>
              </a:rPr>
              <a:t>energy curve is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160,000 </a:t>
            </a:r>
            <a:r>
              <a:rPr lang="en-US" sz="2400" b="1" dirty="0">
                <a:latin typeface="Calibri"/>
                <a:ea typeface="ＭＳ Ｐゴシック" charset="0"/>
                <a:cs typeface="Calibri"/>
              </a:rPr>
              <a:t>times </a:t>
            </a:r>
            <a:r>
              <a:rPr lang="en-US" sz="2400" b="1" dirty="0" smtClean="0">
                <a:latin typeface="Calibri"/>
                <a:ea typeface="ＭＳ Ｐゴシック" charset="0"/>
                <a:cs typeface="Calibri"/>
              </a:rPr>
              <a:t>larger than </a:t>
            </a:r>
            <a:r>
              <a:rPr lang="en-US" sz="2400" b="1" dirty="0">
                <a:latin typeface="Calibri"/>
                <a:ea typeface="ＭＳ Ｐゴシック" charset="0"/>
                <a:cs typeface="Calibri"/>
              </a:rPr>
              <a:t>under the E</a:t>
            </a:r>
            <a:r>
              <a:rPr lang="en-US" sz="2400" b="1" dirty="0" smtClean="0">
                <a:latin typeface="Calibri"/>
                <a:ea typeface="ＭＳ Ｐゴシック" charset="0"/>
                <a:cs typeface="Calibri"/>
              </a:rPr>
              <a:t>arth’s </a:t>
            </a:r>
            <a:r>
              <a:rPr lang="en-US" sz="2400" b="1" dirty="0">
                <a:latin typeface="Calibri"/>
                <a:ea typeface="ＭＳ Ｐゴシック" charset="0"/>
                <a:cs typeface="Calibri"/>
              </a:rPr>
              <a:t>energy curve</a:t>
            </a:r>
            <a:r>
              <a:rPr lang="en-US" sz="2400" b="1" dirty="0" smtClean="0">
                <a:latin typeface="Calibri"/>
                <a:ea typeface="ＭＳ Ｐゴシック" charset="0"/>
                <a:cs typeface="Calibri"/>
              </a:rPr>
              <a:t>.</a:t>
            </a:r>
            <a:endParaRPr lang="en-US" sz="2400" b="1" dirty="0">
              <a:latin typeface="Calibri"/>
              <a:ea typeface="ＭＳ Ｐゴシック" charset="0"/>
              <a:cs typeface="Calibri"/>
            </a:endParaRPr>
          </a:p>
        </p:txBody>
      </p:sp>
      <p:sp>
        <p:nvSpPr>
          <p:cNvPr id="6554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433E1E19-D876-FC47-B3DA-D1124C356410}" type="slidenum">
              <a:rPr lang="en-US" sz="1400">
                <a:latin typeface="Calibri"/>
                <a:cs typeface="Calibri"/>
              </a:rPr>
              <a:pPr/>
              <a:t>20</a:t>
            </a:fld>
            <a:endParaRPr lang="en-US" sz="1400" dirty="0">
              <a:latin typeface="Calibri"/>
              <a:cs typeface="Calibri"/>
            </a:endParaRPr>
          </a:p>
        </p:txBody>
      </p:sp>
      <p:pic>
        <p:nvPicPr>
          <p:cNvPr id="3" name="Picture 2" descr="Untitl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912" y="3276600"/>
            <a:ext cx="4742688" cy="1999488"/>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50775051"/>
      </p:ext>
    </p:extLst>
  </p:cSld>
  <p:clrMapOvr>
    <a:masterClrMapping/>
  </p:clrMapOvr>
  <mc:AlternateContent xmlns:mc="http://schemas.openxmlformats.org/markup-compatibility/2006" xmlns:p14="http://schemas.microsoft.com/office/powerpoint/2010/main">
    <mc:Choice Requires="p14">
      <p:transition spd="slow" p14:dur="2000" advTm="97963"/>
    </mc:Choice>
    <mc:Fallback xmlns="">
      <p:transition xmlns:p14="http://schemas.microsoft.com/office/powerpoint/2010/main" spd="slow" advTm="9796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a:xfrm>
            <a:off x="509588" y="609600"/>
            <a:ext cx="8077200" cy="1143000"/>
          </a:xfrm>
        </p:spPr>
        <p:txBody>
          <a:bodyPr/>
          <a:lstStyle/>
          <a:p>
            <a:r>
              <a:rPr lang="en-US" sz="3200" b="1" dirty="0" smtClean="0">
                <a:latin typeface="Calibri"/>
                <a:ea typeface="ＭＳ Ｐゴシック" charset="0"/>
                <a:cs typeface="Calibri"/>
              </a:rPr>
              <a:t>3) Stefan-Boltzmann Law’s</a:t>
            </a:r>
            <a:endParaRPr lang="en-US" sz="3200" b="1" dirty="0">
              <a:latin typeface="Calibri"/>
              <a:ea typeface="ＭＳ Ｐゴシック" charset="0"/>
              <a:cs typeface="Calibri"/>
            </a:endParaRPr>
          </a:p>
        </p:txBody>
      </p:sp>
      <p:sp>
        <p:nvSpPr>
          <p:cNvPr id="58372" name="Rectangle 3"/>
          <p:cNvSpPr>
            <a:spLocks noGrp="1" noChangeArrowheads="1"/>
          </p:cNvSpPr>
          <p:nvPr>
            <p:ph idx="1"/>
          </p:nvPr>
        </p:nvSpPr>
        <p:spPr>
          <a:xfrm>
            <a:off x="661988" y="1828800"/>
            <a:ext cx="7772400" cy="4114800"/>
          </a:xfrm>
        </p:spPr>
        <p:txBody>
          <a:bodyPr/>
          <a:lstStyle/>
          <a:p>
            <a:pPr marL="347472" indent="-347472">
              <a:spcBef>
                <a:spcPts val="0"/>
              </a:spcBef>
              <a:buNone/>
            </a:pPr>
            <a:r>
              <a:rPr lang="en-US" sz="2800" b="1" dirty="0">
                <a:latin typeface="Calibri"/>
                <a:ea typeface="ＭＳ Ｐゴシック" charset="0"/>
                <a:cs typeface="Calibri"/>
              </a:rPr>
              <a:t>How much more energy is emitted by the Sun </a:t>
            </a:r>
            <a:r>
              <a:rPr lang="en-US" sz="2800" b="1" dirty="0" smtClean="0">
                <a:latin typeface="Calibri"/>
                <a:ea typeface="ＭＳ Ｐゴシック" charset="0"/>
                <a:cs typeface="Calibri"/>
              </a:rPr>
              <a:t>than by </a:t>
            </a:r>
            <a:r>
              <a:rPr lang="en-US" sz="2800" b="1" dirty="0">
                <a:latin typeface="Calibri"/>
                <a:ea typeface="ＭＳ Ｐゴシック" charset="0"/>
                <a:cs typeface="Calibri"/>
              </a:rPr>
              <a:t>the Earth’s surface?</a:t>
            </a:r>
          </a:p>
          <a:p>
            <a:r>
              <a:rPr lang="en-US" sz="2400" b="1" dirty="0" smtClean="0">
                <a:latin typeface="Calibri"/>
                <a:ea typeface="ＭＳ Ｐゴシック" charset="0"/>
                <a:cs typeface="Calibri"/>
              </a:rPr>
              <a:t>Apply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Stefan-Boltzmann Law</a:t>
            </a:r>
            <a:endParaRPr lang="en-US" sz="2400" b="1" dirty="0">
              <a:effectLst>
                <a:outerShdw blurRad="38100" dist="38100" dir="2700000" algn="tl">
                  <a:srgbClr val="FFFFFF"/>
                </a:outerShdw>
              </a:effectLst>
              <a:latin typeface="Calibri"/>
              <a:ea typeface="ＭＳ Ｐゴシック" charset="0"/>
              <a:cs typeface="Calibri"/>
            </a:endParaRPr>
          </a:p>
          <a:p>
            <a:endParaRPr lang="en-US" sz="2800" b="1" dirty="0">
              <a:latin typeface="Calibri"/>
              <a:ea typeface="ＭＳ Ｐゴシック" charset="0"/>
              <a:cs typeface="Calibri"/>
            </a:endParaRPr>
          </a:p>
          <a:p>
            <a:endParaRPr lang="en-US" dirty="0">
              <a:latin typeface="Calibri"/>
              <a:ea typeface="ＭＳ Ｐゴシック" charset="0"/>
              <a:cs typeface="Calibri"/>
            </a:endParaRPr>
          </a:p>
        </p:txBody>
      </p:sp>
      <p:pic>
        <p:nvPicPr>
          <p:cNvPr id="2" name="Picture 1"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102864"/>
            <a:ext cx="7187184" cy="3450336"/>
          </a:xfrm>
          <a:prstGeom prst="rect">
            <a:avLst/>
          </a:prstGeom>
        </p:spPr>
      </p:pic>
    </p:spTree>
    <p:extLst>
      <p:ext uri="{BB962C8B-B14F-4D97-AF65-F5344CB8AC3E}">
        <p14:creationId xmlns:p14="http://schemas.microsoft.com/office/powerpoint/2010/main" val="39932172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0" y="685800"/>
            <a:ext cx="3352800" cy="2057400"/>
          </a:xfrm>
        </p:spPr>
        <p:txBody>
          <a:bodyPr/>
          <a:lstStyle/>
          <a:p>
            <a:pPr>
              <a:spcAft>
                <a:spcPts val="1200"/>
              </a:spcAft>
            </a:pPr>
            <a:r>
              <a:rPr lang="en-US" sz="4000" b="1" dirty="0" smtClean="0">
                <a:latin typeface="Calibri"/>
                <a:cs typeface="Calibri"/>
              </a:rPr>
              <a:t>Laws of Radiation</a:t>
            </a:r>
            <a:endParaRPr lang="en-US" sz="4000" b="1" dirty="0">
              <a:latin typeface="Calibri"/>
              <a:cs typeface="Calibri"/>
            </a:endParaRPr>
          </a:p>
        </p:txBody>
      </p:sp>
      <p:sp>
        <p:nvSpPr>
          <p:cNvPr id="3" name="Content Placeholder 2"/>
          <p:cNvSpPr>
            <a:spLocks noGrp="1"/>
          </p:cNvSpPr>
          <p:nvPr>
            <p:ph idx="1"/>
          </p:nvPr>
        </p:nvSpPr>
        <p:spPr>
          <a:xfrm>
            <a:off x="685800" y="3505200"/>
            <a:ext cx="7696200" cy="2971800"/>
          </a:xfrm>
        </p:spPr>
        <p:txBody>
          <a:bodyPr/>
          <a:lstStyle/>
          <a:p>
            <a:pPr>
              <a:spcBef>
                <a:spcPts val="0"/>
              </a:spcBef>
              <a:spcAft>
                <a:spcPts val="1200"/>
              </a:spcAft>
            </a:pPr>
            <a:r>
              <a:rPr lang="en-US" b="1" dirty="0">
                <a:latin typeface="Calibri"/>
                <a:cs typeface="Calibri"/>
                <a:sym typeface="Euclid Symbol" charset="0"/>
              </a:rPr>
              <a:t>Planck’s Law quantifies distribution of emitted </a:t>
            </a:r>
            <a:r>
              <a:rPr lang="en-US" b="1" dirty="0" smtClean="0">
                <a:latin typeface="Calibri"/>
                <a:cs typeface="Calibri"/>
                <a:sym typeface="Euclid Symbol" charset="0"/>
              </a:rPr>
              <a:t>radiation over all wavelengths as a function of temperature</a:t>
            </a:r>
            <a:endParaRPr lang="en-US" dirty="0" smtClean="0"/>
          </a:p>
          <a:p>
            <a:r>
              <a:rPr lang="en-US" b="1" dirty="0" smtClean="0">
                <a:latin typeface="Calibri"/>
                <a:ea typeface="ＭＳ Ｐゴシック" charset="0"/>
                <a:cs typeface="Calibri"/>
                <a:sym typeface="Euclid Symbol" charset="0"/>
              </a:rPr>
              <a:t>Wien’s Law gives the wavelength of maximum emission</a:t>
            </a:r>
            <a:endParaRPr lang="en-US" b="1" dirty="0">
              <a:latin typeface="Calibri"/>
              <a:ea typeface="ＭＳ Ｐゴシック" charset="0"/>
              <a:cs typeface="Calibri"/>
              <a:sym typeface="Euclid Symbol" charset="0"/>
            </a:endParaRPr>
          </a:p>
          <a:p>
            <a:pPr algn="ctr">
              <a:spcBef>
                <a:spcPts val="0"/>
              </a:spcBef>
              <a:spcAft>
                <a:spcPts val="1200"/>
              </a:spcAft>
              <a:buFontTx/>
              <a:buNone/>
            </a:pPr>
            <a:r>
              <a:rPr lang="en-US" b="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λ</a:t>
            </a:r>
            <a:r>
              <a:rPr lang="en-US" b="1" baseline="-25000"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MAX</a:t>
            </a:r>
            <a:r>
              <a:rPr lang="en-US" b="1" baseline="-25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a:t>
            </a:r>
            <a:r>
              <a:rPr lang="en-US" b="1" dirty="0" err="1"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μm</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b="1" dirty="0" smtClean="0">
                <a:solidFill>
                  <a:schemeClr val="bg2"/>
                </a:solidFill>
                <a:latin typeface="Calibri"/>
                <a:ea typeface="ＭＳ Ｐゴシック" charset="0"/>
                <a:cs typeface="Calibri"/>
                <a:sym typeface="Euclid Symbol" charset="0"/>
              </a:rPr>
              <a:t>= </a:t>
            </a:r>
            <a:r>
              <a:rPr lang="en-US" b="1" dirty="0">
                <a:solidFill>
                  <a:schemeClr val="bg2"/>
                </a:solidFill>
                <a:latin typeface="Calibri"/>
                <a:ea typeface="ＭＳ Ｐゴシック" charset="0"/>
                <a:cs typeface="Calibri"/>
                <a:sym typeface="Euclid Symbol" charset="0"/>
              </a:rPr>
              <a:t>(0.29 </a:t>
            </a:r>
            <a:r>
              <a:rPr lang="en-US" b="1" dirty="0">
                <a:solidFill>
                  <a:schemeClr val="bg2"/>
                </a:solidFill>
                <a:latin typeface="Calibri"/>
                <a:ea typeface="ＭＳ ゴシック" charset="0"/>
                <a:cs typeface="Calibri"/>
                <a:sym typeface="Euclid Symbol" charset="0"/>
              </a:rPr>
              <a:t>×</a:t>
            </a:r>
            <a:r>
              <a:rPr lang="en-US" b="1" dirty="0">
                <a:solidFill>
                  <a:schemeClr val="bg2"/>
                </a:solidFill>
                <a:latin typeface="Calibri"/>
                <a:ea typeface="ＭＳ Ｐゴシック" charset="0"/>
                <a:cs typeface="Calibri"/>
                <a:sym typeface="Euclid Symbol" charset="0"/>
              </a:rPr>
              <a:t>10</a:t>
            </a:r>
            <a:r>
              <a:rPr lang="en-US" b="1" baseline="30000" dirty="0">
                <a:solidFill>
                  <a:schemeClr val="bg2"/>
                </a:solidFill>
                <a:latin typeface="Calibri"/>
                <a:ea typeface="ＭＳ Ｐゴシック" charset="0"/>
                <a:cs typeface="Calibri"/>
                <a:sym typeface="Euclid Symbol" charset="0"/>
              </a:rPr>
              <a:t>4</a:t>
            </a:r>
            <a:r>
              <a:rPr lang="en-US" b="1" dirty="0">
                <a:solidFill>
                  <a:schemeClr val="bg2"/>
                </a:solidFill>
                <a:latin typeface="Calibri"/>
                <a:ea typeface="ＭＳ Ｐゴシック" charset="0"/>
                <a:cs typeface="Calibri"/>
                <a:sym typeface="Euclid Symbol" charset="0"/>
              </a:rPr>
              <a:t> </a:t>
            </a:r>
            <a:r>
              <a:rPr lang="en-US" b="1" dirty="0" err="1">
                <a:solidFill>
                  <a:schemeClr val="bg2"/>
                </a:solidFill>
                <a:latin typeface="Calibri"/>
                <a:ea typeface="ＭＳ Ｐゴシック" charset="0"/>
                <a:cs typeface="Calibri"/>
                <a:sym typeface="Euclid Symbol" charset="0"/>
              </a:rPr>
              <a:t>μ</a:t>
            </a:r>
            <a:r>
              <a:rPr lang="en-US" b="1" i="1" dirty="0" err="1">
                <a:solidFill>
                  <a:schemeClr val="bg2"/>
                </a:solidFill>
                <a:latin typeface="Calibri"/>
                <a:ea typeface="ＭＳ Ｐゴシック" charset="0"/>
                <a:cs typeface="Calibri"/>
                <a:sym typeface="Euclid Symbol" charset="0"/>
              </a:rPr>
              <a:t>m</a:t>
            </a:r>
            <a:r>
              <a:rPr lang="en-US" b="1" dirty="0">
                <a:solidFill>
                  <a:schemeClr val="bg2"/>
                </a:solidFill>
                <a:latin typeface="Calibri"/>
                <a:ea typeface="ＭＳ Ｐゴシック" charset="0"/>
                <a:cs typeface="Calibri"/>
                <a:sym typeface="Euclid Symbol" charset="0"/>
              </a:rPr>
              <a:t> K</a:t>
            </a:r>
            <a:r>
              <a:rPr lang="en-US" b="1" dirty="0" smtClean="0">
                <a:solidFill>
                  <a:schemeClr val="bg2"/>
                </a:solidFill>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T</a:t>
            </a:r>
            <a:r>
              <a:rPr lang="en-US"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rPr>
              <a:t>-</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1</a:t>
            </a:r>
            <a:endParaRPr lang="en-US"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endParaRPr>
          </a:p>
          <a:p>
            <a:r>
              <a:rPr lang="en-US" b="1" dirty="0">
                <a:latin typeface="Calibri"/>
                <a:ea typeface="ＭＳ Ｐゴシック" charset="0"/>
                <a:cs typeface="Calibri"/>
              </a:rPr>
              <a:t>Stefan-Boltzmann’s </a:t>
            </a:r>
            <a:r>
              <a:rPr lang="en-US" b="1" dirty="0" smtClean="0">
                <a:latin typeface="Calibri"/>
                <a:ea typeface="ＭＳ Ｐゴシック" charset="0"/>
                <a:cs typeface="Calibri"/>
              </a:rPr>
              <a:t>Law gives total emission of radiation</a:t>
            </a:r>
            <a:endParaRPr lang="en-US" b="1" dirty="0">
              <a:latin typeface="Calibri"/>
              <a:ea typeface="ＭＳ Ｐゴシック" charset="0"/>
              <a:cs typeface="Calibri"/>
            </a:endParaRPr>
          </a:p>
          <a:p>
            <a:pPr algn="ctr">
              <a:buFontTx/>
              <a:buNone/>
            </a:pPr>
            <a:r>
              <a:rPr lang="en-US" b="1" dirty="0">
                <a:solidFill>
                  <a:srgbClr val="FF0000"/>
                </a:solidFill>
                <a:latin typeface="Calibri"/>
                <a:ea typeface="ＭＳ Ｐゴシック" charset="0"/>
                <a:cs typeface="Calibri"/>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E (W m</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-2</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a:t>
            </a:r>
            <a:r>
              <a:rPr lang="en-US" b="1" dirty="0" smtClean="0">
                <a:latin typeface="Calibri"/>
                <a:ea typeface="ＭＳ Ｐゴシック" charset="0"/>
                <a:cs typeface="Calibri"/>
              </a:rPr>
              <a:t>= </a:t>
            </a:r>
            <a:r>
              <a:rPr lang="en-US" b="1" dirty="0">
                <a:latin typeface="Calibri"/>
                <a:ea typeface="ＭＳ Ｐゴシック" charset="0"/>
                <a:cs typeface="Calibri"/>
              </a:rPr>
              <a:t>(</a:t>
            </a:r>
            <a:r>
              <a:rPr lang="en-US" b="1" dirty="0">
                <a:latin typeface="Calibri"/>
                <a:ea typeface="ＭＳ Ｐゴシック" charset="0"/>
                <a:cs typeface="Calibri"/>
                <a:sym typeface="Euclid Symbol" charset="0"/>
              </a:rPr>
              <a:t>5.67×10</a:t>
            </a:r>
            <a:r>
              <a:rPr lang="en-US" b="1" baseline="30000" dirty="0">
                <a:latin typeface="Calibri"/>
                <a:ea typeface="ＭＳ Ｐゴシック" charset="0"/>
                <a:cs typeface="Calibri"/>
                <a:sym typeface="Euclid Symbol" charset="0"/>
              </a:rPr>
              <a:t>-8</a:t>
            </a:r>
            <a:r>
              <a:rPr lang="en-US" b="1" dirty="0">
                <a:latin typeface="Calibri"/>
                <a:ea typeface="ＭＳ Ｐゴシック" charset="0"/>
                <a:cs typeface="Calibri"/>
                <a:sym typeface="Euclid Symbol" charset="0"/>
              </a:rPr>
              <a:t> Wm</a:t>
            </a:r>
            <a:r>
              <a:rPr lang="en-US" b="1" baseline="30000" dirty="0">
                <a:latin typeface="Calibri"/>
                <a:ea typeface="ＭＳ Ｐゴシック" charset="0"/>
                <a:cs typeface="Calibri"/>
                <a:sym typeface="Euclid Symbol" charset="0"/>
              </a:rPr>
              <a:t>-2</a:t>
            </a:r>
            <a:r>
              <a:rPr lang="en-US" b="1" dirty="0">
                <a:latin typeface="Calibri"/>
                <a:ea typeface="ＭＳ Ｐゴシック" charset="0"/>
                <a:cs typeface="Calibri"/>
                <a:sym typeface="Euclid Symbol" charset="0"/>
              </a:rPr>
              <a:t>K</a:t>
            </a:r>
            <a:r>
              <a:rPr lang="en-US" b="1" baseline="30000" dirty="0">
                <a:latin typeface="Calibri"/>
                <a:ea typeface="ＭＳ Ｐゴシック" charset="0"/>
                <a:cs typeface="Calibri"/>
                <a:sym typeface="Euclid Symbol" charset="0"/>
              </a:rPr>
              <a:t>-4 </a:t>
            </a:r>
            <a:r>
              <a:rPr lang="en-US" b="1" dirty="0" smtClean="0">
                <a:latin typeface="Calibri"/>
                <a:ea typeface="ＭＳ Ｐゴシック" charset="0"/>
                <a:cs typeface="Calibri"/>
                <a:sym typeface="Euclid Symbol" charset="0"/>
              </a:rPr>
              <a:t>) </a:t>
            </a:r>
            <a:r>
              <a:rPr lang="en-US" b="1"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 T</a:t>
            </a:r>
            <a:r>
              <a:rPr lang="en-US" b="1" baseline="30000" dirty="0" smtClean="0">
                <a:solidFill>
                  <a:srgbClr val="FF0000"/>
                </a:solidFill>
                <a:effectLst>
                  <a:outerShdw blurRad="38100" dist="38100" dir="2700000" algn="tl">
                    <a:srgbClr val="000000"/>
                  </a:outerShdw>
                </a:effectLst>
                <a:latin typeface="Calibri"/>
                <a:ea typeface="ＭＳ Ｐゴシック" charset="0"/>
                <a:cs typeface="Calibri"/>
                <a:sym typeface="Euclid Symbol" charset="0"/>
              </a:rPr>
              <a:t>4</a:t>
            </a:r>
            <a:endParaRPr lang="en-US" b="1" baseline="30000" dirty="0">
              <a:solidFill>
                <a:srgbClr val="FF0000"/>
              </a:solidFill>
              <a:effectLst>
                <a:outerShdw blurRad="38100" dist="38100" dir="2700000" algn="tl">
                  <a:srgbClr val="000000"/>
                </a:outerShdw>
              </a:effectLst>
              <a:latin typeface="Calibri"/>
              <a:ea typeface="ＭＳ Ｐゴシック" charset="0"/>
              <a:cs typeface="Calibri"/>
              <a:sym typeface="Euclid Symbol" charset="0"/>
            </a:endParaRPr>
          </a:p>
          <a:p>
            <a:endParaRPr lang="en-US" dirty="0">
              <a:latin typeface="Calibri"/>
              <a:cs typeface="Calibri"/>
            </a:endParaRPr>
          </a:p>
        </p:txBody>
      </p:sp>
      <p:grpSp>
        <p:nvGrpSpPr>
          <p:cNvPr id="12" name="Group 11"/>
          <p:cNvGrpSpPr/>
          <p:nvPr/>
        </p:nvGrpSpPr>
        <p:grpSpPr>
          <a:xfrm>
            <a:off x="844550" y="304800"/>
            <a:ext cx="4489450" cy="3041650"/>
            <a:chOff x="1828800" y="3048000"/>
            <a:chExt cx="4489450" cy="3041650"/>
          </a:xfrm>
        </p:grpSpPr>
        <p:pic>
          <p:nvPicPr>
            <p:cNvPr id="4" name="Picture 3"/>
            <p:cNvPicPr>
              <a:picLocks noChangeAspect="1"/>
            </p:cNvPicPr>
            <p:nvPr/>
          </p:nvPicPr>
          <p:blipFill>
            <a:blip r:embed="rId5"/>
            <a:stretch>
              <a:fillRect/>
            </a:stretch>
          </p:blipFill>
          <p:spPr>
            <a:xfrm>
              <a:off x="1828800" y="3048000"/>
              <a:ext cx="4489450" cy="3041650"/>
            </a:xfrm>
            <a:prstGeom prst="rect">
              <a:avLst/>
            </a:prstGeom>
          </p:spPr>
        </p:pic>
        <p:sp>
          <p:nvSpPr>
            <p:cNvPr id="5" name="TextBox 4"/>
            <p:cNvSpPr txBox="1"/>
            <p:nvPr/>
          </p:nvSpPr>
          <p:spPr>
            <a:xfrm>
              <a:off x="4038600" y="3352800"/>
              <a:ext cx="1973066" cy="1200328"/>
            </a:xfrm>
            <a:prstGeom prst="rect">
              <a:avLst/>
            </a:prstGeom>
            <a:noFill/>
          </p:spPr>
          <p:txBody>
            <a:bodyPr wrap="none" rtlCol="0">
              <a:spAutoFit/>
            </a:bodyPr>
            <a:lstStyle/>
            <a:p>
              <a:pPr algn="l"/>
              <a:r>
                <a:rPr lang="en-US" b="1" dirty="0" smtClean="0">
                  <a:solidFill>
                    <a:srgbClr val="FF0000"/>
                  </a:solidFill>
                </a:rPr>
                <a:t>Wien’s Law</a:t>
              </a:r>
            </a:p>
            <a:p>
              <a:pPr algn="l"/>
              <a:r>
                <a:rPr lang="en-US" b="1" dirty="0" smtClean="0">
                  <a:solidFill>
                    <a:srgbClr val="FF00FF"/>
                  </a:solidFill>
                </a:rPr>
                <a:t>SB Law</a:t>
              </a:r>
            </a:p>
            <a:p>
              <a:pPr algn="l"/>
              <a:r>
                <a:rPr lang="en-US" b="1" dirty="0" smtClean="0">
                  <a:solidFill>
                    <a:srgbClr val="0000FF"/>
                  </a:solidFill>
                </a:rPr>
                <a:t>Planck’s Law</a:t>
              </a:r>
              <a:endParaRPr lang="en-US" b="1" dirty="0">
                <a:solidFill>
                  <a:srgbClr val="0000FF"/>
                </a:solidFill>
              </a:endParaRPr>
            </a:p>
          </p:txBody>
        </p:sp>
        <p:cxnSp>
          <p:nvCxnSpPr>
            <p:cNvPr id="7" name="Straight Arrow Connector 6"/>
            <p:cNvCxnSpPr/>
            <p:nvPr/>
          </p:nvCxnSpPr>
          <p:spPr bwMode="auto">
            <a:xfrm flipH="1" flipV="1">
              <a:off x="3276600" y="3429000"/>
              <a:ext cx="762000" cy="152400"/>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cxnSp>
          <p:nvCxnSpPr>
            <p:cNvPr id="8" name="Straight Arrow Connector 7"/>
            <p:cNvCxnSpPr/>
            <p:nvPr/>
          </p:nvCxnSpPr>
          <p:spPr bwMode="auto">
            <a:xfrm flipH="1">
              <a:off x="3657600" y="4038600"/>
              <a:ext cx="381000" cy="838200"/>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sp>
          <p:nvSpPr>
            <p:cNvPr id="10" name="TextBox 9"/>
            <p:cNvSpPr txBox="1"/>
            <p:nvPr/>
          </p:nvSpPr>
          <p:spPr>
            <a:xfrm>
              <a:off x="3025977" y="4796135"/>
              <a:ext cx="828472" cy="461665"/>
            </a:xfrm>
            <a:prstGeom prst="rect">
              <a:avLst/>
            </a:prstGeom>
            <a:noFill/>
          </p:spPr>
          <p:txBody>
            <a:bodyPr wrap="none" rtlCol="0">
              <a:spAutoFit/>
            </a:bodyPr>
            <a:lstStyle/>
            <a:p>
              <a:r>
                <a:rPr lang="en-US" b="1" dirty="0" smtClean="0">
                  <a:solidFill>
                    <a:srgbClr val="FF00FF"/>
                  </a:solidFill>
                </a:rPr>
                <a:t>Area</a:t>
              </a:r>
              <a:endParaRPr lang="en-US" b="1" dirty="0">
                <a:solidFill>
                  <a:srgbClr val="FF00FF"/>
                </a:solidFill>
              </a:endParaRPr>
            </a:p>
          </p:txBody>
        </p:sp>
        <p:sp>
          <p:nvSpPr>
            <p:cNvPr id="11" name="TextBox 10"/>
            <p:cNvSpPr txBox="1"/>
            <p:nvPr/>
          </p:nvSpPr>
          <p:spPr>
            <a:xfrm>
              <a:off x="2397693" y="3124200"/>
              <a:ext cx="838691" cy="461665"/>
            </a:xfrm>
            <a:prstGeom prst="rect">
              <a:avLst/>
            </a:prstGeom>
            <a:noFill/>
          </p:spPr>
          <p:txBody>
            <a:bodyPr wrap="none" rtlCol="0">
              <a:spAutoFit/>
            </a:bodyPr>
            <a:lstStyle/>
            <a:p>
              <a:r>
                <a:rPr lang="en-US" b="1" dirty="0" smtClean="0">
                  <a:solidFill>
                    <a:srgbClr val="FF0000"/>
                  </a:solidFill>
                </a:rPr>
                <a:t>Peak</a:t>
              </a:r>
              <a:endParaRPr lang="en-US" b="1" dirty="0">
                <a:solidFill>
                  <a:srgbClr val="FF0000"/>
                </a:solidFill>
              </a:endParaRPr>
            </a:p>
          </p:txBody>
        </p:sp>
      </p:grpSp>
      <p:cxnSp>
        <p:nvCxnSpPr>
          <p:cNvPr id="14" name="Straight Arrow Connector 13"/>
          <p:cNvCxnSpPr/>
          <p:nvPr/>
        </p:nvCxnSpPr>
        <p:spPr bwMode="auto">
          <a:xfrm flipH="1">
            <a:off x="3962400" y="1752600"/>
            <a:ext cx="76200" cy="838200"/>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sp>
        <p:nvSpPr>
          <p:cNvPr id="16" name="TextBox 15"/>
          <p:cNvSpPr txBox="1"/>
          <p:nvPr/>
        </p:nvSpPr>
        <p:spPr>
          <a:xfrm>
            <a:off x="4066452" y="2281535"/>
            <a:ext cx="988672" cy="461665"/>
          </a:xfrm>
          <a:prstGeom prst="rect">
            <a:avLst/>
          </a:prstGeom>
          <a:noFill/>
        </p:spPr>
        <p:txBody>
          <a:bodyPr wrap="none" rtlCol="0">
            <a:spAutoFit/>
          </a:bodyPr>
          <a:lstStyle/>
          <a:p>
            <a:r>
              <a:rPr lang="en-US" b="1" dirty="0" smtClean="0">
                <a:solidFill>
                  <a:srgbClr val="0000FF"/>
                </a:solidFill>
              </a:rPr>
              <a:t>Shape</a:t>
            </a:r>
            <a:endParaRPr lang="en-US" b="1" dirty="0">
              <a:solidFill>
                <a:srgbClr val="0000FF"/>
              </a:solidFill>
            </a:endParaRPr>
          </a:p>
        </p:txBody>
      </p:sp>
      <p:pic>
        <p:nvPicPr>
          <p:cNvPr id="23" name="Sound 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10172000"/>
      </p:ext>
    </p:extLst>
  </p:cSld>
  <p:clrMapOvr>
    <a:masterClrMapping/>
  </p:clrMapOvr>
  <mc:AlternateContent xmlns:mc="http://schemas.openxmlformats.org/markup-compatibility/2006" xmlns:p14="http://schemas.microsoft.com/office/powerpoint/2010/main">
    <mc:Choice Requires="p14">
      <p:transition spd="slow" p14:dur="2000" advTm="58502"/>
    </mc:Choice>
    <mc:Fallback xmlns="">
      <p:transition xmlns:p14="http://schemas.microsoft.com/office/powerpoint/2010/main" spd="slow" advTm="5850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p:txBody>
          <a:bodyPr/>
          <a:lstStyle/>
          <a:p>
            <a:endParaRPr lang="en-US">
              <a:latin typeface="Calibri"/>
              <a:ea typeface="ＭＳ Ｐゴシック" charset="0"/>
              <a:cs typeface="Calibri"/>
            </a:endParaRPr>
          </a:p>
        </p:txBody>
      </p:sp>
      <p:sp>
        <p:nvSpPr>
          <p:cNvPr id="22532" name="Rectangle 3"/>
          <p:cNvSpPr>
            <a:spLocks noGrp="1" noChangeArrowheads="1"/>
          </p:cNvSpPr>
          <p:nvPr>
            <p:ph type="body" sz="half" idx="4294967295"/>
          </p:nvPr>
        </p:nvSpPr>
        <p:spPr>
          <a:xfrm>
            <a:off x="762000" y="1752600"/>
            <a:ext cx="7696200" cy="4495800"/>
          </a:xfrm>
        </p:spPr>
        <p:txBody>
          <a:bodyPr/>
          <a:lstStyle/>
          <a:p>
            <a:pPr algn="ctr">
              <a:lnSpc>
                <a:spcPct val="90000"/>
              </a:lnSpc>
              <a:buFontTx/>
              <a:buNone/>
            </a:pPr>
            <a:endParaRPr lang="en-US" b="1" dirty="0">
              <a:latin typeface="Calibri"/>
              <a:ea typeface="ＭＳ Ｐゴシック" charset="0"/>
              <a:cs typeface="Calibri"/>
            </a:endParaRPr>
          </a:p>
          <a:p>
            <a:pPr algn="ctr">
              <a:lnSpc>
                <a:spcPct val="90000"/>
              </a:lnSpc>
              <a:buFontTx/>
              <a:buNone/>
            </a:pPr>
            <a:endParaRPr lang="en-US" b="1" dirty="0">
              <a:latin typeface="Calibri"/>
              <a:ea typeface="ＭＳ Ｐゴシック" charset="0"/>
              <a:cs typeface="Calibri"/>
            </a:endParaRPr>
          </a:p>
          <a:p>
            <a:pPr algn="ctr">
              <a:lnSpc>
                <a:spcPct val="90000"/>
              </a:lnSpc>
              <a:buFontTx/>
              <a:buNone/>
            </a:pPr>
            <a:r>
              <a:rPr lang="en-US" sz="3200" b="1" dirty="0">
                <a:latin typeface="Calibri"/>
                <a:ea typeface="ＭＳ Ｐゴシック" charset="0"/>
                <a:cs typeface="Calibri"/>
              </a:rPr>
              <a:t>Light bulbs obey </a:t>
            </a:r>
            <a:endParaRPr lang="en-US" sz="3200" b="1" dirty="0" smtClean="0">
              <a:latin typeface="Calibri"/>
              <a:ea typeface="ＭＳ Ｐゴシック" charset="0"/>
              <a:cs typeface="Calibri"/>
            </a:endParaRPr>
          </a:p>
          <a:p>
            <a:pPr algn="ctr">
              <a:lnSpc>
                <a:spcPct val="90000"/>
              </a:lnSpc>
              <a:buFontTx/>
              <a:buNone/>
            </a:pPr>
            <a:r>
              <a:rPr lang="en-US" sz="3200" b="1" dirty="0" smtClean="0">
                <a:latin typeface="Calibri"/>
                <a:ea typeface="ＭＳ Ｐゴシック" charset="0"/>
                <a:cs typeface="Calibri"/>
              </a:rPr>
              <a:t>Wien’s Law</a:t>
            </a:r>
            <a:endParaRPr lang="en-US" sz="3200" b="1" dirty="0">
              <a:latin typeface="Calibri"/>
              <a:ea typeface="ＭＳ Ｐゴシック" charset="0"/>
              <a:cs typeface="Calibri"/>
            </a:endParaRPr>
          </a:p>
          <a:p>
            <a:pPr algn="ctr">
              <a:lnSpc>
                <a:spcPct val="90000"/>
              </a:lnSpc>
              <a:buFontTx/>
              <a:buNone/>
            </a:pPr>
            <a:r>
              <a:rPr lang="en-US" sz="3200" b="1" dirty="0" smtClean="0">
                <a:latin typeface="Calibri"/>
                <a:ea typeface="ＭＳ Ｐゴシック" charset="0"/>
                <a:cs typeface="Calibri"/>
              </a:rPr>
              <a:t>Stefan</a:t>
            </a:r>
            <a:r>
              <a:rPr lang="en-US" sz="3200" b="1" dirty="0">
                <a:latin typeface="Calibri"/>
                <a:ea typeface="ＭＳ Ｐゴシック" charset="0"/>
                <a:cs typeface="Calibri"/>
              </a:rPr>
              <a:t>-Boltzmann Law</a:t>
            </a:r>
          </a:p>
        </p:txBody>
      </p:sp>
    </p:spTree>
    <p:extLst>
      <p:ext uri="{BB962C8B-B14F-4D97-AF65-F5344CB8AC3E}">
        <p14:creationId xmlns:p14="http://schemas.microsoft.com/office/powerpoint/2010/main" val="7774683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sz="2800" b="1" dirty="0" err="1" smtClean="0">
                <a:latin typeface="Capitals"/>
                <a:ea typeface="ＭＳ Ｐゴシック" charset="0"/>
                <a:cs typeface="Capitals"/>
              </a:rPr>
              <a:t>Radiative</a:t>
            </a:r>
            <a:r>
              <a:rPr lang="en-US" sz="2800" b="1" dirty="0" smtClean="0">
                <a:latin typeface="Capitals"/>
                <a:ea typeface="ＭＳ Ｐゴシック" charset="0"/>
                <a:cs typeface="Capitals"/>
              </a:rPr>
              <a:t> Equilibrium</a:t>
            </a:r>
            <a:endParaRPr lang="en-US" sz="2800" b="1" dirty="0">
              <a:latin typeface="Capitals"/>
              <a:ea typeface="ＭＳ Ｐゴシック" charset="0"/>
              <a:cs typeface="Capitals"/>
            </a:endParaRPr>
          </a:p>
        </p:txBody>
      </p:sp>
      <p:sp>
        <p:nvSpPr>
          <p:cNvPr id="62467" name="Rectangle 3"/>
          <p:cNvSpPr>
            <a:spLocks noGrp="1" noChangeArrowheads="1"/>
          </p:cNvSpPr>
          <p:nvPr>
            <p:ph idx="1"/>
          </p:nvPr>
        </p:nvSpPr>
        <p:spPr>
          <a:xfrm>
            <a:off x="685800" y="1981200"/>
            <a:ext cx="7772400" cy="4572000"/>
          </a:xfrm>
        </p:spPr>
        <p:txBody>
          <a:bodyPr/>
          <a:lstStyle/>
          <a:p>
            <a:pPr>
              <a:lnSpc>
                <a:spcPct val="90000"/>
              </a:lnSpc>
            </a:pPr>
            <a:r>
              <a:rPr lang="en-US" sz="2400" b="1" dirty="0">
                <a:latin typeface="Times New Roman" charset="0"/>
                <a:ea typeface="ＭＳ Ｐゴシック" charset="0"/>
                <a:cs typeface="ＭＳ Ｐゴシック" charset="0"/>
              </a:rPr>
              <a:t>Analogous to a </a:t>
            </a:r>
            <a:r>
              <a:rPr lang="en-US" sz="2400" b="1" dirty="0" smtClean="0">
                <a:latin typeface="Times New Roman" charset="0"/>
                <a:ea typeface="ＭＳ Ｐゴシック" charset="0"/>
                <a:cs typeface="ＭＳ Ｐゴシック" charset="0"/>
              </a:rPr>
              <a:t>checking account </a:t>
            </a:r>
            <a:r>
              <a:rPr lang="en-US" sz="2400" b="1" dirty="0">
                <a:latin typeface="Times New Roman" charset="0"/>
                <a:ea typeface="ＭＳ Ｐゴシック" charset="0"/>
                <a:cs typeface="ＭＳ Ｐゴシック" charset="0"/>
              </a:rPr>
              <a:t>with </a:t>
            </a:r>
            <a:r>
              <a:rPr lang="en-US" sz="2400" b="1" dirty="0" smtClean="0">
                <a:latin typeface="Times New Roman" charset="0"/>
                <a:ea typeface="ＭＳ Ｐゴシック" charset="0"/>
                <a:cs typeface="ＭＳ Ｐゴシック" charset="0"/>
              </a:rPr>
              <a:t>deposits of paychecks </a:t>
            </a:r>
            <a:r>
              <a:rPr lang="en-US" sz="2400" b="1" dirty="0">
                <a:latin typeface="Times New Roman" charset="0"/>
                <a:ea typeface="ＭＳ Ｐゴシック" charset="0"/>
                <a:cs typeface="ＭＳ Ｐゴシック" charset="0"/>
              </a:rPr>
              <a:t>and withdrawals for </a:t>
            </a:r>
            <a:r>
              <a:rPr lang="en-US" sz="2400" b="1" dirty="0" smtClean="0">
                <a:latin typeface="Times New Roman" charset="0"/>
                <a:ea typeface="ＭＳ Ｐゴシック" charset="0"/>
                <a:cs typeface="ＭＳ Ｐゴシック" charset="0"/>
              </a:rPr>
              <a:t>bills.</a:t>
            </a:r>
            <a:endParaRPr lang="en-US" sz="2400" b="1" dirty="0">
              <a:latin typeface="Times New Roman" charset="0"/>
              <a:ea typeface="ＭＳ Ｐゴシック" charset="0"/>
              <a:cs typeface="ＭＳ Ｐゴシック" charset="0"/>
            </a:endParaRPr>
          </a:p>
          <a:p>
            <a:pPr>
              <a:lnSpc>
                <a:spcPct val="90000"/>
              </a:lnSpc>
              <a:buFontTx/>
              <a:buNone/>
            </a:pPr>
            <a:r>
              <a:rPr lang="en-US" sz="2400" b="1" dirty="0" smtClean="0">
                <a:solidFill>
                  <a:schemeClr val="bg2"/>
                </a:solidFill>
                <a:latin typeface="Times New Roman" charset="0"/>
                <a:ea typeface="ＭＳ Ｐゴシック" charset="0"/>
                <a:cs typeface="ＭＳ Ｐゴシック" charset="0"/>
              </a:rPr>
              <a:t>         </a:t>
            </a:r>
            <a:endParaRPr lang="en-US" sz="2400" b="1" dirty="0">
              <a:solidFill>
                <a:schemeClr val="bg2"/>
              </a:solidFill>
              <a:latin typeface="Times New Roman" charset="0"/>
              <a:ea typeface="ＭＳ Ｐゴシック" charset="0"/>
              <a:cs typeface="ＭＳ Ｐゴシック" charset="0"/>
            </a:endParaRPr>
          </a:p>
          <a:p>
            <a:pPr>
              <a:lnSpc>
                <a:spcPct val="90000"/>
              </a:lnSpc>
              <a:buFontTx/>
              <a:buNone/>
            </a:pPr>
            <a:r>
              <a:rPr lang="en-US" sz="2400" b="1" dirty="0">
                <a:latin typeface="Times New Roman" charset="0"/>
                <a:ea typeface="ＭＳ Ｐゴシック" charset="0"/>
                <a:cs typeface="ＭＳ Ｐゴシック" charset="0"/>
              </a:rPr>
              <a:t>	</a:t>
            </a:r>
            <a:r>
              <a:rPr lang="en-US" sz="2400" b="1" dirty="0" smtClean="0">
                <a:latin typeface="Times New Roman" charset="0"/>
                <a:ea typeface="ＭＳ Ｐゴシック" charset="0"/>
                <a:cs typeface="ＭＳ Ｐゴシック" charset="0"/>
              </a:rPr>
              <a:t>Deposits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Exceed </a:t>
            </a:r>
            <a:r>
              <a:rPr lang="en-US" sz="2400" b="1" dirty="0" smtClean="0">
                <a:solidFill>
                  <a:srgbClr val="000000"/>
                </a:solidFill>
                <a:latin typeface="Times New Roman" charset="0"/>
                <a:ea typeface="ＭＳ Ｐゴシック" charset="0"/>
                <a:cs typeface="ＭＳ Ｐゴシック" charset="0"/>
              </a:rPr>
              <a:t>Withdrawals </a:t>
            </a:r>
            <a:r>
              <a:rPr lang="en-US" sz="2400" b="1" dirty="0" smtClean="0">
                <a:latin typeface="Times New Roman" charset="0"/>
                <a:ea typeface="ＭＳ Ｐゴシック" charset="0"/>
                <a:cs typeface="ＭＳ Ｐゴシック" charset="0"/>
                <a:sym typeface="Wingdings"/>
              </a:rPr>
              <a:t>⇒</a:t>
            </a:r>
            <a:r>
              <a:rPr lang="en-US" sz="2400" b="1" dirty="0" smtClean="0">
                <a:solidFill>
                  <a:schemeClr val="bg2"/>
                </a:solidFill>
                <a:latin typeface="Times New Roman" charset="0"/>
                <a:ea typeface="ＭＳ Ｐゴシック" charset="0"/>
                <a:cs typeface="ＭＳ Ｐゴシック" charset="0"/>
              </a:rPr>
              <a:t> </a:t>
            </a:r>
            <a:r>
              <a:rPr lang="en-US" sz="2400" b="1" dirty="0">
                <a:latin typeface="Times New Roman" charset="0"/>
                <a:ea typeface="ＭＳ Ｐゴシック" charset="0"/>
                <a:cs typeface="ＭＳ Ｐゴシック" charset="0"/>
              </a:rPr>
              <a:t>B</a:t>
            </a:r>
            <a:r>
              <a:rPr lang="en-US" sz="2400" b="1" dirty="0" smtClean="0">
                <a:latin typeface="Times New Roman" charset="0"/>
                <a:ea typeface="ＭＳ Ｐゴシック" charset="0"/>
                <a:cs typeface="ＭＳ Ｐゴシック" charset="0"/>
              </a:rPr>
              <a:t>alance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Rises</a:t>
            </a:r>
            <a:endParaRPr lang="en-US" sz="24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a:solidFill>
                  <a:srgbClr val="FF0000"/>
                </a:solidFill>
                <a:latin typeface="Times New Roman" charset="0"/>
                <a:ea typeface="ＭＳ Ｐゴシック" charset="0"/>
                <a:cs typeface="ＭＳ Ｐゴシック" charset="0"/>
              </a:rPr>
              <a:t>	</a:t>
            </a:r>
            <a:r>
              <a:rPr lang="en-US" sz="2400" b="1" dirty="0" smtClean="0">
                <a:latin typeface="Times New Roman" charset="0"/>
                <a:ea typeface="ＭＳ Ｐゴシック" charset="0"/>
                <a:cs typeface="ＭＳ Ｐゴシック" charset="0"/>
              </a:rPr>
              <a:t>Withdrawals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Exceed</a:t>
            </a:r>
            <a:r>
              <a:rPr lang="en-US" sz="2400" b="1" dirty="0" smtClean="0">
                <a:solidFill>
                  <a:srgbClr val="FF0000"/>
                </a:solidFill>
                <a:latin typeface="Times New Roman" charset="0"/>
                <a:ea typeface="ＭＳ Ｐゴシック" charset="0"/>
                <a:cs typeface="ＭＳ Ｐゴシック" charset="0"/>
              </a:rPr>
              <a:t> </a:t>
            </a:r>
            <a:r>
              <a:rPr lang="en-US" sz="2400" b="1" dirty="0" smtClean="0">
                <a:latin typeface="Times New Roman" charset="0"/>
                <a:ea typeface="ＭＳ Ｐゴシック" charset="0"/>
                <a:cs typeface="ＭＳ Ｐゴシック" charset="0"/>
              </a:rPr>
              <a:t>Deposits </a:t>
            </a:r>
            <a:r>
              <a:rPr lang="en-US" sz="2400" b="1" dirty="0" smtClean="0">
                <a:latin typeface="Times New Roman" charset="0"/>
                <a:ea typeface="ＭＳ Ｐゴシック" charset="0"/>
                <a:cs typeface="ＭＳ Ｐゴシック" charset="0"/>
                <a:sym typeface="Wingdings"/>
              </a:rPr>
              <a:t>⇒</a:t>
            </a:r>
            <a:r>
              <a:rPr lang="en-US" sz="2400" b="1" dirty="0" smtClean="0">
                <a:latin typeface="Times New Roman" charset="0"/>
                <a:ea typeface="ＭＳ Ｐゴシック" charset="0"/>
                <a:cs typeface="ＭＳ Ｐゴシック" charset="0"/>
              </a:rPr>
              <a:t> </a:t>
            </a:r>
            <a:r>
              <a:rPr lang="en-US" sz="2400" b="1" dirty="0">
                <a:latin typeface="Times New Roman" charset="0"/>
                <a:ea typeface="ＭＳ Ｐゴシック" charset="0"/>
                <a:cs typeface="ＭＳ Ｐゴシック" charset="0"/>
              </a:rPr>
              <a:t>B</a:t>
            </a:r>
            <a:r>
              <a:rPr lang="en-US" sz="2400" b="1" dirty="0" smtClean="0">
                <a:latin typeface="Times New Roman" charset="0"/>
                <a:ea typeface="ＭＳ Ｐゴシック" charset="0"/>
                <a:cs typeface="ＭＳ Ｐゴシック" charset="0"/>
              </a:rPr>
              <a:t>alance </a:t>
            </a:r>
            <a:r>
              <a:rPr lang="en-US" sz="24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F</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alls</a:t>
            </a:r>
            <a:endParaRPr lang="en-US" sz="24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endParaRPr lang="en-US" sz="2400" b="1" dirty="0">
              <a:solidFill>
                <a:srgbClr val="00FFFF"/>
              </a:solidFill>
              <a:effectLst>
                <a:outerShdw blurRad="38100" dist="38100" dir="2700000" algn="tl">
                  <a:srgbClr val="000000"/>
                </a:outerShdw>
              </a:effectLst>
              <a:latin typeface="Calibri"/>
              <a:ea typeface="ＭＳ Ｐゴシック" charset="0"/>
              <a:cs typeface="Calibri"/>
            </a:endParaRPr>
          </a:p>
          <a:p>
            <a:pPr>
              <a:lnSpc>
                <a:spcPct val="90000"/>
              </a:lnSpc>
              <a:buFontTx/>
              <a:buNone/>
            </a:pPr>
            <a:r>
              <a:rPr lang="en-US" sz="2400" b="1" dirty="0">
                <a:solidFill>
                  <a:srgbClr val="FF0000"/>
                </a:solidFill>
                <a:latin typeface="Times New Roman" charset="0"/>
                <a:ea typeface="ＭＳ Ｐゴシック" charset="0"/>
                <a:cs typeface="ＭＳ Ｐゴシック" charset="0"/>
              </a:rPr>
              <a:t>	</a:t>
            </a:r>
            <a:r>
              <a:rPr lang="en-US" sz="2400" b="1" dirty="0">
                <a:latin typeface="Times New Roman" charset="0"/>
                <a:ea typeface="ＭＳ Ｐゴシック" charset="0"/>
                <a:cs typeface="ＭＳ Ｐゴシック" charset="0"/>
              </a:rPr>
              <a:t>D</a:t>
            </a:r>
            <a:r>
              <a:rPr lang="en-US" sz="2400" b="1" dirty="0" smtClean="0">
                <a:latin typeface="Times New Roman" charset="0"/>
                <a:ea typeface="ＭＳ Ｐゴシック" charset="0"/>
                <a:cs typeface="ＭＳ Ｐゴシック" charset="0"/>
              </a:rPr>
              <a:t>eposits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Equal</a:t>
            </a:r>
            <a:r>
              <a:rPr lang="en-US" sz="2400" b="1" dirty="0" smtClean="0">
                <a:solidFill>
                  <a:srgbClr val="FF0000"/>
                </a:solidFill>
                <a:latin typeface="Times New Roman" charset="0"/>
                <a:ea typeface="ＭＳ Ｐゴシック" charset="0"/>
                <a:cs typeface="ＭＳ Ｐゴシック" charset="0"/>
              </a:rPr>
              <a:t> </a:t>
            </a:r>
            <a:r>
              <a:rPr lang="en-US" sz="2400" b="1" dirty="0" smtClean="0">
                <a:latin typeface="Times New Roman" charset="0"/>
                <a:ea typeface="ＭＳ Ｐゴシック" charset="0"/>
                <a:cs typeface="ＭＳ Ｐゴシック" charset="0"/>
              </a:rPr>
              <a:t>Withdrawals </a:t>
            </a:r>
            <a:r>
              <a:rPr lang="en-US" sz="2400" b="1" dirty="0" smtClean="0">
                <a:latin typeface="Times New Roman" charset="0"/>
                <a:ea typeface="ＭＳ Ｐゴシック" charset="0"/>
                <a:cs typeface="ＭＳ Ｐゴシック" charset="0"/>
                <a:sym typeface="Wingdings"/>
              </a:rPr>
              <a:t>⇒ </a:t>
            </a:r>
            <a:r>
              <a:rPr lang="en-US" sz="2400" b="1" dirty="0" smtClean="0">
                <a:latin typeface="Times New Roman" charset="0"/>
                <a:ea typeface="ＭＳ Ｐゴシック" charset="0"/>
                <a:cs typeface="ＭＳ Ｐゴシック" charset="0"/>
              </a:rPr>
              <a:t>Balance </a:t>
            </a:r>
            <a:r>
              <a:rPr lang="en-US" sz="2400" b="1" dirty="0" smtClean="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Constant</a:t>
            </a:r>
          </a:p>
          <a:p>
            <a:pPr algn="ctr">
              <a:lnSpc>
                <a:spcPct val="90000"/>
              </a:lnSpc>
              <a:buNone/>
            </a:pPr>
            <a:r>
              <a:rPr lang="en-US" sz="2400" b="1" dirty="0">
                <a:latin typeface="Times New Roman" charset="0"/>
                <a:ea typeface="ＭＳ Ｐゴシック" charset="0"/>
                <a:cs typeface="ＭＳ Ｐゴシック" charset="0"/>
              </a:rPr>
              <a:t>Or it </a:t>
            </a:r>
            <a:r>
              <a:rPr lang="en-US" sz="2400" b="1" dirty="0" smtClean="0">
                <a:latin typeface="Times New Roman" charset="0"/>
                <a:ea typeface="ＭＳ Ｐゴシック" charset="0"/>
                <a:cs typeface="ＭＳ Ｐゴシック" charset="0"/>
              </a:rPr>
              <a:t>can be </a:t>
            </a:r>
            <a:r>
              <a:rPr lang="en-US" sz="2400" b="1" dirty="0">
                <a:latin typeface="Times New Roman" charset="0"/>
                <a:ea typeface="ＭＳ Ｐゴシック" charset="0"/>
                <a:cs typeface="ＭＳ Ｐゴシック" charset="0"/>
              </a:rPr>
              <a:t>said </a:t>
            </a:r>
            <a:r>
              <a:rPr lang="en-US" sz="2400" b="1" dirty="0" smtClean="0">
                <a:latin typeface="Times New Roman" charset="0"/>
                <a:ea typeface="ＭＳ Ｐゴシック" charset="0"/>
                <a:cs typeface="ＭＳ Ｐゴシック" charset="0"/>
              </a:rPr>
              <a:t>that the account is </a:t>
            </a:r>
            <a:r>
              <a:rPr lang="en-US" sz="2400" b="1" dirty="0">
                <a:latin typeface="Times New Roman" charset="0"/>
                <a:ea typeface="ＭＳ Ｐゴシック" charset="0"/>
                <a:cs typeface="ＭＳ Ｐゴシック" charset="0"/>
              </a:rPr>
              <a:t>at an</a:t>
            </a:r>
            <a:r>
              <a:rPr lang="en-US" sz="2400" b="1" dirty="0">
                <a:effectLst>
                  <a:outerShdw blurRad="38100" dist="38100" dir="2700000" algn="tl">
                    <a:srgbClr val="FFFFFF"/>
                  </a:outerShdw>
                </a:effectLst>
                <a:latin typeface="Times New Roman" charset="0"/>
                <a:ea typeface="ＭＳ Ｐゴシック" charset="0"/>
                <a:cs typeface="ＭＳ Ｐゴシック" charset="0"/>
              </a:rPr>
              <a:t> </a:t>
            </a:r>
            <a:r>
              <a:rPr lang="en-US" sz="2400" b="1" i="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Equilibrium</a:t>
            </a:r>
            <a:endParaRPr lang="en-US" sz="2400" b="1" i="1" dirty="0">
              <a:solidFill>
                <a:srgbClr val="00FFFF"/>
              </a:solidFill>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endParaRPr lang="en-US" sz="2400" b="1" i="1" dirty="0">
              <a:solidFill>
                <a:srgbClr val="00FFFF"/>
              </a:solidFill>
              <a:effectLst>
                <a:outerShdw blurRad="38100" dist="38100" dir="2700000" algn="tl">
                  <a:srgbClr val="000000"/>
                </a:outerShdw>
              </a:effectLst>
              <a:latin typeface="Times New Roman" charset="0"/>
              <a:ea typeface="ＭＳ Ｐゴシック" charset="0"/>
              <a:cs typeface="ＭＳ Ｐゴシック" charset="0"/>
            </a:endParaRPr>
          </a:p>
        </p:txBody>
      </p:sp>
      <p:sp>
        <p:nvSpPr>
          <p:cNvPr id="7373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19D62ACB-9CB9-0142-94D9-94F890CA30B0}" type="slidenum">
              <a:rPr lang="en-US" sz="1400"/>
              <a:pPr/>
              <a:t>24</a:t>
            </a:fld>
            <a:endParaRPr lang="en-US" sz="1400"/>
          </a:p>
        </p:txBody>
      </p:sp>
    </p:spTree>
    <p:extLst>
      <p:ext uri="{BB962C8B-B14F-4D97-AF65-F5344CB8AC3E}">
        <p14:creationId xmlns:p14="http://schemas.microsoft.com/office/powerpoint/2010/main" val="42652901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228600"/>
            <a:ext cx="7772400" cy="1143000"/>
          </a:xfrm>
        </p:spPr>
        <p:txBody>
          <a:bodyPr/>
          <a:lstStyle/>
          <a:p>
            <a:r>
              <a:rPr lang="en-US" sz="2800" b="1" dirty="0" smtClean="0">
                <a:latin typeface="Capitals"/>
                <a:ea typeface="ＭＳ Ｐゴシック" charset="0"/>
                <a:cs typeface="Capitals"/>
              </a:rPr>
              <a:t>2) </a:t>
            </a:r>
            <a:r>
              <a:rPr lang="en-US" sz="2800" b="1" dirty="0" err="1" smtClean="0">
                <a:latin typeface="Capitals"/>
                <a:ea typeface="ＭＳ Ｐゴシック" charset="0"/>
                <a:cs typeface="Capitals"/>
              </a:rPr>
              <a:t>Radiative</a:t>
            </a:r>
            <a:r>
              <a:rPr lang="en-US" sz="2800" b="1" dirty="0" smtClean="0">
                <a:latin typeface="Capitals"/>
                <a:ea typeface="ＭＳ Ｐゴシック" charset="0"/>
                <a:cs typeface="Capitals"/>
              </a:rPr>
              <a:t> Equilibrium</a:t>
            </a:r>
            <a:endParaRPr lang="en-US" sz="2800" b="1" dirty="0">
              <a:latin typeface="Capitals"/>
              <a:ea typeface="ＭＳ Ｐゴシック" charset="0"/>
              <a:cs typeface="Capitals"/>
            </a:endParaRPr>
          </a:p>
        </p:txBody>
      </p:sp>
      <p:sp>
        <p:nvSpPr>
          <p:cNvPr id="7373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19D62ACB-9CB9-0142-94D9-94F890CA30B0}" type="slidenum">
              <a:rPr lang="en-US" sz="1400"/>
              <a:pPr/>
              <a:t>25</a:t>
            </a:fld>
            <a:endParaRPr lang="en-US" sz="1400"/>
          </a:p>
        </p:txBody>
      </p:sp>
      <p:sp>
        <p:nvSpPr>
          <p:cNvPr id="62467" name="Rectangle 3"/>
          <p:cNvSpPr>
            <a:spLocks noGrp="1" noChangeArrowheads="1"/>
          </p:cNvSpPr>
          <p:nvPr>
            <p:ph idx="1"/>
          </p:nvPr>
        </p:nvSpPr>
        <p:spPr>
          <a:xfrm>
            <a:off x="685800" y="1600200"/>
            <a:ext cx="7848600" cy="4572000"/>
          </a:xfrm>
        </p:spPr>
        <p:txBody>
          <a:bodyPr/>
          <a:lstStyle/>
          <a:p>
            <a:pPr>
              <a:lnSpc>
                <a:spcPct val="90000"/>
              </a:lnSpc>
            </a:pPr>
            <a:r>
              <a:rPr lang="en-US" sz="2400" b="1" dirty="0" smtClean="0">
                <a:latin typeface="Times New Roman" charset="0"/>
                <a:ea typeface="ＭＳ Ｐゴシック" charset="0"/>
                <a:cs typeface="ＭＳ Ｐゴシック" charset="0"/>
              </a:rPr>
              <a:t>Concept is analogous </a:t>
            </a:r>
            <a:r>
              <a:rPr lang="en-US" sz="2400" b="1" dirty="0">
                <a:latin typeface="Times New Roman" charset="0"/>
                <a:ea typeface="ＭＳ Ｐゴシック" charset="0"/>
                <a:cs typeface="ＭＳ Ｐゴシック" charset="0"/>
              </a:rPr>
              <a:t>to a </a:t>
            </a:r>
            <a:r>
              <a:rPr lang="en-US" sz="2400" b="1" dirty="0" smtClean="0">
                <a:latin typeface="Times New Roman" charset="0"/>
                <a:ea typeface="ＭＳ Ｐゴシック" charset="0"/>
                <a:cs typeface="ＭＳ Ｐゴシック" charset="0"/>
              </a:rPr>
              <a:t>filling a bathtub with water 	when the faucet is on and the drain is open.</a:t>
            </a:r>
            <a:endParaRPr lang="en-US" sz="2400" b="1" dirty="0">
              <a:latin typeface="Times New Roman" charset="0"/>
              <a:ea typeface="ＭＳ Ｐゴシック" charset="0"/>
              <a:cs typeface="ＭＳ Ｐゴシック" charset="0"/>
            </a:endParaRPr>
          </a:p>
        </p:txBody>
      </p:sp>
      <p:grpSp>
        <p:nvGrpSpPr>
          <p:cNvPr id="5" name="Group 4"/>
          <p:cNvGrpSpPr>
            <a:grpSpLocks noChangeAspect="1"/>
          </p:cNvGrpSpPr>
          <p:nvPr/>
        </p:nvGrpSpPr>
        <p:grpSpPr>
          <a:xfrm>
            <a:off x="5410200" y="2819400"/>
            <a:ext cx="3389250" cy="2647874"/>
            <a:chOff x="2056345" y="2834640"/>
            <a:chExt cx="5021111" cy="3922776"/>
          </a:xfrm>
        </p:grpSpPr>
        <p:grpSp>
          <p:nvGrpSpPr>
            <p:cNvPr id="6" name="Group 5"/>
            <p:cNvGrpSpPr/>
            <p:nvPr/>
          </p:nvGrpSpPr>
          <p:grpSpPr>
            <a:xfrm>
              <a:off x="2056345" y="2834640"/>
              <a:ext cx="5021111" cy="3922776"/>
              <a:chOff x="2056345" y="2834640"/>
              <a:chExt cx="5021111" cy="3922776"/>
            </a:xfrm>
          </p:grpSpPr>
          <p:pic>
            <p:nvPicPr>
              <p:cNvPr id="9" name="Picture 8"/>
              <p:cNvPicPr>
                <a:picLocks noChangeAspect="1"/>
              </p:cNvPicPr>
              <p:nvPr/>
            </p:nvPicPr>
            <p:blipFill rotWithShape="1">
              <a:blip r:embed="rId5"/>
              <a:srcRect l="13362" t="2278" r="13304" b="-24"/>
              <a:stretch/>
            </p:blipFill>
            <p:spPr>
              <a:xfrm>
                <a:off x="2057400" y="2834640"/>
                <a:ext cx="5020056" cy="3922776"/>
              </a:xfrm>
              <a:prstGeom prst="rect">
                <a:avLst/>
              </a:prstGeom>
            </p:spPr>
          </p:pic>
          <p:pic>
            <p:nvPicPr>
              <p:cNvPr id="10" name="Picture 9"/>
              <p:cNvPicPr>
                <a:picLocks noChangeAspect="1"/>
              </p:cNvPicPr>
              <p:nvPr/>
            </p:nvPicPr>
            <p:blipFill>
              <a:blip r:embed="rId6"/>
              <a:stretch>
                <a:fillRect/>
              </a:stretch>
            </p:blipFill>
            <p:spPr>
              <a:xfrm>
                <a:off x="5427133" y="5820833"/>
                <a:ext cx="1600199" cy="876300"/>
              </a:xfrm>
              <a:prstGeom prst="rect">
                <a:avLst/>
              </a:prstGeom>
            </p:spPr>
          </p:pic>
          <p:pic>
            <p:nvPicPr>
              <p:cNvPr id="11" name="Picture 10"/>
              <p:cNvPicPr>
                <a:picLocks noChangeAspect="1"/>
              </p:cNvPicPr>
              <p:nvPr/>
            </p:nvPicPr>
            <p:blipFill>
              <a:blip r:embed="rId6"/>
              <a:stretch>
                <a:fillRect/>
              </a:stretch>
            </p:blipFill>
            <p:spPr>
              <a:xfrm>
                <a:off x="2438400" y="5867400"/>
                <a:ext cx="2362200" cy="876300"/>
              </a:xfrm>
              <a:prstGeom prst="rect">
                <a:avLst/>
              </a:prstGeom>
            </p:spPr>
          </p:pic>
          <p:pic>
            <p:nvPicPr>
              <p:cNvPr id="12" name="Picture 11"/>
              <p:cNvPicPr>
                <a:picLocks noChangeAspect="1"/>
              </p:cNvPicPr>
              <p:nvPr/>
            </p:nvPicPr>
            <p:blipFill>
              <a:blip r:embed="rId6"/>
              <a:stretch>
                <a:fillRect/>
              </a:stretch>
            </p:blipFill>
            <p:spPr>
              <a:xfrm>
                <a:off x="5248275" y="2971800"/>
                <a:ext cx="1828800" cy="1080911"/>
              </a:xfrm>
              <a:prstGeom prst="rect">
                <a:avLst/>
              </a:prstGeom>
            </p:spPr>
          </p:pic>
          <p:pic>
            <p:nvPicPr>
              <p:cNvPr id="13" name="Picture 12"/>
              <p:cNvPicPr>
                <a:picLocks noChangeAspect="1"/>
              </p:cNvPicPr>
              <p:nvPr/>
            </p:nvPicPr>
            <p:blipFill>
              <a:blip r:embed="rId6"/>
              <a:stretch>
                <a:fillRect/>
              </a:stretch>
            </p:blipFill>
            <p:spPr>
              <a:xfrm>
                <a:off x="2056345" y="2971800"/>
                <a:ext cx="1752600" cy="876301"/>
              </a:xfrm>
              <a:prstGeom prst="rect">
                <a:avLst/>
              </a:prstGeom>
            </p:spPr>
          </p:pic>
          <p:pic>
            <p:nvPicPr>
              <p:cNvPr id="14" name="Picture 13"/>
              <p:cNvPicPr>
                <a:picLocks noChangeAspect="1"/>
              </p:cNvPicPr>
              <p:nvPr/>
            </p:nvPicPr>
            <p:blipFill>
              <a:blip r:embed="rId6"/>
              <a:stretch>
                <a:fillRect/>
              </a:stretch>
            </p:blipFill>
            <p:spPr>
              <a:xfrm>
                <a:off x="3810000" y="2971800"/>
                <a:ext cx="1752600" cy="1219200"/>
              </a:xfrm>
              <a:prstGeom prst="rect">
                <a:avLst/>
              </a:prstGeom>
            </p:spPr>
          </p:pic>
          <p:pic>
            <p:nvPicPr>
              <p:cNvPr id="15" name="Picture 14"/>
              <p:cNvPicPr>
                <a:picLocks noChangeAspect="1"/>
              </p:cNvPicPr>
              <p:nvPr/>
            </p:nvPicPr>
            <p:blipFill>
              <a:blip r:embed="rId7"/>
              <a:stretch>
                <a:fillRect/>
              </a:stretch>
            </p:blipFill>
            <p:spPr>
              <a:xfrm rot="16200000" flipH="1">
                <a:off x="3554589" y="5422900"/>
                <a:ext cx="1054100" cy="1181100"/>
              </a:xfrm>
              <a:prstGeom prst="rect">
                <a:avLst/>
              </a:prstGeom>
            </p:spPr>
          </p:pic>
          <p:pic>
            <p:nvPicPr>
              <p:cNvPr id="16" name="Picture 15"/>
              <p:cNvPicPr>
                <a:picLocks noChangeAspect="1"/>
              </p:cNvPicPr>
              <p:nvPr/>
            </p:nvPicPr>
            <p:blipFill rotWithShape="1">
              <a:blip r:embed="rId7"/>
              <a:srcRect t="-1097" b="2777"/>
              <a:stretch/>
            </p:blipFill>
            <p:spPr>
              <a:xfrm>
                <a:off x="4660900" y="3090037"/>
                <a:ext cx="1054100" cy="1161288"/>
              </a:xfrm>
              <a:prstGeom prst="rect">
                <a:avLst/>
              </a:prstGeom>
            </p:spPr>
          </p:pic>
          <p:pic>
            <p:nvPicPr>
              <p:cNvPr id="17" name="Picture 16"/>
              <p:cNvPicPr>
                <a:picLocks noChangeAspect="1"/>
              </p:cNvPicPr>
              <p:nvPr/>
            </p:nvPicPr>
            <p:blipFill>
              <a:blip r:embed="rId6"/>
              <a:stretch>
                <a:fillRect/>
              </a:stretch>
            </p:blipFill>
            <p:spPr>
              <a:xfrm>
                <a:off x="4876800" y="5476875"/>
                <a:ext cx="1752600" cy="1219200"/>
              </a:xfrm>
              <a:prstGeom prst="rect">
                <a:avLst/>
              </a:prstGeom>
            </p:spPr>
          </p:pic>
        </p:grpSp>
        <p:sp>
          <p:nvSpPr>
            <p:cNvPr id="7" name="TextBox 6"/>
            <p:cNvSpPr txBox="1"/>
            <p:nvPr/>
          </p:nvSpPr>
          <p:spPr>
            <a:xfrm>
              <a:off x="2564346" y="2882080"/>
              <a:ext cx="2388653" cy="697627"/>
            </a:xfrm>
            <a:prstGeom prst="rect">
              <a:avLst/>
            </a:prstGeom>
            <a:noFill/>
          </p:spPr>
          <p:txBody>
            <a:bodyPr wrap="square" rtlCol="0">
              <a:spAutoFit/>
            </a:bodyPr>
            <a:lstStyle/>
            <a:p>
              <a:r>
                <a:rPr lang="en-US" sz="2800" b="1" dirty="0" smtClean="0">
                  <a:latin typeface="Calibri"/>
                  <a:cs typeface="Calibri"/>
                </a:rPr>
                <a:t>Flow In</a:t>
              </a:r>
              <a:endParaRPr lang="en-US" sz="2800" b="1" dirty="0">
                <a:latin typeface="Calibri"/>
                <a:cs typeface="Calibri"/>
              </a:endParaRPr>
            </a:p>
          </p:txBody>
        </p:sp>
        <p:sp>
          <p:nvSpPr>
            <p:cNvPr id="8" name="TextBox 7"/>
            <p:cNvSpPr txBox="1"/>
            <p:nvPr/>
          </p:nvSpPr>
          <p:spPr>
            <a:xfrm>
              <a:off x="4394514" y="5676708"/>
              <a:ext cx="2513547" cy="697627"/>
            </a:xfrm>
            <a:prstGeom prst="rect">
              <a:avLst/>
            </a:prstGeom>
            <a:noFill/>
          </p:spPr>
          <p:txBody>
            <a:bodyPr wrap="square" rtlCol="0">
              <a:spAutoFit/>
            </a:bodyPr>
            <a:lstStyle/>
            <a:p>
              <a:r>
                <a:rPr lang="en-US" sz="2800" b="1" dirty="0" smtClean="0">
                  <a:latin typeface="Calibri"/>
                  <a:cs typeface="Calibri"/>
                </a:rPr>
                <a:t>Flow Out</a:t>
              </a:r>
              <a:endParaRPr lang="en-US" sz="2800" b="1" dirty="0">
                <a:latin typeface="Calibri"/>
                <a:cs typeface="Calibri"/>
              </a:endParaRPr>
            </a:p>
          </p:txBody>
        </p:sp>
      </p:grpSp>
      <p:sp>
        <p:nvSpPr>
          <p:cNvPr id="2" name="TextBox 1"/>
          <p:cNvSpPr txBox="1"/>
          <p:nvPr/>
        </p:nvSpPr>
        <p:spPr>
          <a:xfrm>
            <a:off x="990600" y="2743200"/>
            <a:ext cx="4419600" cy="3090077"/>
          </a:xfrm>
          <a:prstGeom prst="rect">
            <a:avLst/>
          </a:prstGeom>
          <a:noFill/>
        </p:spPr>
        <p:txBody>
          <a:bodyPr wrap="square" rtlCol="0">
            <a:spAutoFit/>
          </a:bodyPr>
          <a:lstStyle/>
          <a:p>
            <a:pPr>
              <a:lnSpc>
                <a:spcPct val="90000"/>
              </a:lnSpc>
              <a:buFontTx/>
              <a:buNone/>
            </a:pPr>
            <a:r>
              <a:rPr lang="en-US" b="1" dirty="0" smtClean="0"/>
              <a:t>Flow In </a:t>
            </a:r>
            <a:r>
              <a:rPr lang="en-US" b="1" dirty="0">
                <a:solidFill>
                  <a:srgbClr val="FF0000"/>
                </a:solidFill>
                <a:effectLst>
                  <a:outerShdw blurRad="38100" dist="38100" dir="2700000" algn="tl">
                    <a:srgbClr val="000000"/>
                  </a:outerShdw>
                </a:effectLst>
              </a:rPr>
              <a:t>Exceeds </a:t>
            </a:r>
            <a:r>
              <a:rPr lang="en-US" b="1" dirty="0" smtClean="0">
                <a:solidFill>
                  <a:srgbClr val="000000"/>
                </a:solidFill>
              </a:rPr>
              <a:t>Flow Out       </a:t>
            </a:r>
            <a:r>
              <a:rPr lang="en-US" b="1" dirty="0" smtClean="0">
                <a:sym typeface="Wingdings"/>
              </a:rPr>
              <a:t>⇒</a:t>
            </a:r>
            <a:r>
              <a:rPr lang="en-US" b="1" dirty="0" smtClean="0">
                <a:solidFill>
                  <a:schemeClr val="bg2"/>
                </a:solidFill>
              </a:rPr>
              <a:t> </a:t>
            </a:r>
            <a:r>
              <a:rPr lang="en-US" b="1" dirty="0"/>
              <a:t>Water Level </a:t>
            </a:r>
            <a:r>
              <a:rPr lang="en-US" b="1" dirty="0">
                <a:solidFill>
                  <a:srgbClr val="FF0000"/>
                </a:solidFill>
                <a:effectLst>
                  <a:outerShdw blurRad="38100" dist="38100" dir="2700000" algn="tl">
                    <a:srgbClr val="000000"/>
                  </a:outerShdw>
                </a:effectLst>
              </a:rPr>
              <a:t>Rises</a:t>
            </a:r>
          </a:p>
          <a:p>
            <a:pPr>
              <a:lnSpc>
                <a:spcPct val="90000"/>
              </a:lnSpc>
              <a:buFontTx/>
              <a:buNone/>
            </a:pPr>
            <a:r>
              <a:rPr lang="en-US" b="1" dirty="0" smtClean="0"/>
              <a:t>Flow Out </a:t>
            </a:r>
            <a:r>
              <a:rPr lang="en-US" b="1" dirty="0">
                <a:solidFill>
                  <a:srgbClr val="FF0000"/>
                </a:solidFill>
                <a:effectLst>
                  <a:outerShdw blurRad="38100" dist="38100" dir="2700000" algn="tl">
                    <a:srgbClr val="000000"/>
                  </a:outerShdw>
                </a:effectLst>
              </a:rPr>
              <a:t>Exceeds</a:t>
            </a:r>
            <a:r>
              <a:rPr lang="en-US" b="1" dirty="0">
                <a:solidFill>
                  <a:srgbClr val="FF0000"/>
                </a:solidFill>
              </a:rPr>
              <a:t> </a:t>
            </a:r>
            <a:r>
              <a:rPr lang="en-US" b="1" dirty="0" smtClean="0"/>
              <a:t>Flow In       </a:t>
            </a:r>
            <a:r>
              <a:rPr lang="en-US" b="1" dirty="0" smtClean="0">
                <a:sym typeface="Wingdings"/>
              </a:rPr>
              <a:t>⇒</a:t>
            </a:r>
            <a:r>
              <a:rPr lang="en-US" b="1" dirty="0" smtClean="0"/>
              <a:t> </a:t>
            </a:r>
            <a:r>
              <a:rPr lang="en-US" b="1" dirty="0"/>
              <a:t>Water Level </a:t>
            </a:r>
            <a:r>
              <a:rPr lang="en-US" b="1" dirty="0">
                <a:solidFill>
                  <a:srgbClr val="FF0000"/>
                </a:solidFill>
                <a:effectLst>
                  <a:outerShdw blurRad="38100" dist="38100" dir="2700000" algn="tl">
                    <a:srgbClr val="000000"/>
                  </a:outerShdw>
                </a:effectLst>
              </a:rPr>
              <a:t>Falls</a:t>
            </a:r>
          </a:p>
          <a:p>
            <a:pPr>
              <a:lnSpc>
                <a:spcPct val="90000"/>
              </a:lnSpc>
              <a:buFontTx/>
              <a:buNone/>
            </a:pPr>
            <a:endParaRPr lang="en-US" b="1" dirty="0">
              <a:solidFill>
                <a:srgbClr val="00FFFF"/>
              </a:solidFill>
              <a:effectLst>
                <a:outerShdw blurRad="38100" dist="38100" dir="2700000" algn="tl">
                  <a:srgbClr val="000000"/>
                </a:outerShdw>
              </a:effectLst>
              <a:latin typeface="Calibri"/>
              <a:cs typeface="Calibri"/>
            </a:endParaRPr>
          </a:p>
          <a:p>
            <a:pPr>
              <a:lnSpc>
                <a:spcPct val="90000"/>
              </a:lnSpc>
              <a:buFontTx/>
              <a:buNone/>
            </a:pPr>
            <a:r>
              <a:rPr lang="en-US" b="1" dirty="0" smtClean="0"/>
              <a:t>Flow In </a:t>
            </a:r>
            <a:r>
              <a:rPr lang="en-US" b="1" dirty="0" smtClean="0">
                <a:solidFill>
                  <a:srgbClr val="FF0000"/>
                </a:solidFill>
                <a:effectLst>
                  <a:outerShdw blurRad="38100" dist="38100" dir="2700000" algn="tl">
                    <a:srgbClr val="000000"/>
                  </a:outerShdw>
                </a:effectLst>
              </a:rPr>
              <a:t>Equals</a:t>
            </a:r>
            <a:r>
              <a:rPr lang="en-US" b="1" dirty="0" smtClean="0">
                <a:solidFill>
                  <a:srgbClr val="FF0000"/>
                </a:solidFill>
              </a:rPr>
              <a:t> </a:t>
            </a:r>
            <a:r>
              <a:rPr lang="en-US" b="1" dirty="0" smtClean="0"/>
              <a:t>Flow Out         </a:t>
            </a:r>
            <a:r>
              <a:rPr lang="en-US" b="1" dirty="0" smtClean="0">
                <a:sym typeface="Wingdings"/>
              </a:rPr>
              <a:t>⇒ </a:t>
            </a:r>
            <a:r>
              <a:rPr lang="en-US" b="1" dirty="0"/>
              <a:t>Water Level is </a:t>
            </a:r>
            <a:r>
              <a:rPr lang="en-US" b="1" dirty="0">
                <a:solidFill>
                  <a:srgbClr val="FF0000"/>
                </a:solidFill>
                <a:effectLst>
                  <a:outerShdw blurRad="38100" dist="38100" dir="2700000" algn="tl">
                    <a:srgbClr val="000000"/>
                  </a:outerShdw>
                </a:effectLst>
              </a:rPr>
              <a:t>Constant</a:t>
            </a:r>
          </a:p>
          <a:p>
            <a:pPr>
              <a:lnSpc>
                <a:spcPct val="90000"/>
              </a:lnSpc>
            </a:pPr>
            <a:r>
              <a:rPr lang="en-US" b="1" dirty="0" smtClean="0"/>
              <a:t>  Or it can be said that the...       Water </a:t>
            </a:r>
            <a:r>
              <a:rPr lang="en-US" b="1" dirty="0"/>
              <a:t>Level is at </a:t>
            </a:r>
            <a:r>
              <a:rPr lang="en-US" b="1" i="1" dirty="0" smtClean="0">
                <a:solidFill>
                  <a:srgbClr val="FF0000"/>
                </a:solidFill>
                <a:effectLst>
                  <a:outerShdw blurRad="38100" dist="38100" dir="2700000" algn="tl">
                    <a:srgbClr val="000000"/>
                  </a:outerShdw>
                </a:effectLst>
              </a:rPr>
              <a:t>Equilibrium</a:t>
            </a:r>
            <a:endParaRPr lang="en-US" b="1" i="1" dirty="0">
              <a:solidFill>
                <a:srgbClr val="00FFFF"/>
              </a:solidFill>
              <a:effectLst>
                <a:outerShdw blurRad="38100" dist="38100" dir="2700000" algn="tl">
                  <a:srgbClr val="000000"/>
                </a:outerShdw>
              </a:effectLst>
            </a:endParaRPr>
          </a:p>
        </p:txBody>
      </p:sp>
      <p:sp>
        <p:nvSpPr>
          <p:cNvPr id="4" name="TextBox 3"/>
          <p:cNvSpPr txBox="1"/>
          <p:nvPr/>
        </p:nvSpPr>
        <p:spPr>
          <a:xfrm>
            <a:off x="5410200" y="5209401"/>
            <a:ext cx="1137601" cy="276999"/>
          </a:xfrm>
          <a:prstGeom prst="rect">
            <a:avLst/>
          </a:prstGeom>
          <a:noFill/>
        </p:spPr>
        <p:txBody>
          <a:bodyPr wrap="none" rtlCol="0">
            <a:spAutoFit/>
          </a:bodyPr>
          <a:lstStyle/>
          <a:p>
            <a:r>
              <a:rPr lang="en-US" sz="1200" dirty="0" smtClean="0">
                <a:hlinkClick r:id="rId8"/>
              </a:rPr>
              <a:t>Original source</a:t>
            </a:r>
            <a:endParaRPr lang="en-US" sz="1200" dirty="0"/>
          </a:p>
        </p:txBody>
      </p:sp>
      <p:pic>
        <p:nvPicPr>
          <p:cNvPr id="18" name="Sound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
        <p:nvSpPr>
          <p:cNvPr id="3" name="TextBox 2"/>
          <p:cNvSpPr txBox="1"/>
          <p:nvPr/>
        </p:nvSpPr>
        <p:spPr>
          <a:xfrm>
            <a:off x="7049622" y="5209401"/>
            <a:ext cx="1569736" cy="276999"/>
          </a:xfrm>
          <a:prstGeom prst="rect">
            <a:avLst/>
          </a:prstGeom>
          <a:noFill/>
        </p:spPr>
        <p:txBody>
          <a:bodyPr wrap="none" rtlCol="0">
            <a:spAutoFit/>
          </a:bodyPr>
          <a:lstStyle/>
          <a:p>
            <a:r>
              <a:rPr lang="en-US" sz="1200" b="1" dirty="0" smtClean="0"/>
              <a:t>Akin to Fig. 3.4 H&amp;P</a:t>
            </a:r>
            <a:endParaRPr lang="en-US" sz="1200" b="1" dirty="0"/>
          </a:p>
        </p:txBody>
      </p:sp>
    </p:spTree>
    <p:extLst>
      <p:ext uri="{BB962C8B-B14F-4D97-AF65-F5344CB8AC3E}">
        <p14:creationId xmlns:p14="http://schemas.microsoft.com/office/powerpoint/2010/main" val="742371254"/>
      </p:ext>
    </p:extLst>
  </p:cSld>
  <p:clrMapOvr>
    <a:masterClrMapping/>
  </p:clrMapOvr>
  <mc:AlternateContent xmlns:mc="http://schemas.openxmlformats.org/markup-compatibility/2006" xmlns:p14="http://schemas.microsoft.com/office/powerpoint/2010/main">
    <mc:Choice Requires="p14">
      <p:transition spd="slow" p14:dur="2000" advTm="67685"/>
    </mc:Choice>
    <mc:Fallback xmlns="">
      <p:transition xmlns:p14="http://schemas.microsoft.com/office/powerpoint/2010/main" spd="slow" advTm="6768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z="3200" b="1" dirty="0" err="1">
                <a:latin typeface="Calibri"/>
                <a:ea typeface="ＭＳ Ｐゴシック" charset="0"/>
                <a:cs typeface="Calibri"/>
              </a:rPr>
              <a:t>Radiative</a:t>
            </a:r>
            <a:r>
              <a:rPr lang="en-US" sz="3200" b="1" dirty="0">
                <a:latin typeface="Calibri"/>
                <a:ea typeface="ＭＳ Ｐゴシック" charset="0"/>
                <a:cs typeface="Calibri"/>
              </a:rPr>
              <a:t> Equilibrium</a:t>
            </a:r>
          </a:p>
        </p:txBody>
      </p:sp>
      <p:sp>
        <p:nvSpPr>
          <p:cNvPr id="60419" name="Rectangle 3"/>
          <p:cNvSpPr>
            <a:spLocks noGrp="1" noChangeArrowheads="1"/>
          </p:cNvSpPr>
          <p:nvPr>
            <p:ph idx="1"/>
          </p:nvPr>
        </p:nvSpPr>
        <p:spPr/>
        <p:txBody>
          <a:bodyPr/>
          <a:lstStyle/>
          <a:p>
            <a:r>
              <a:rPr lang="en-US" sz="2400" b="1" dirty="0">
                <a:latin typeface="Calibri"/>
                <a:ea typeface="ＭＳ Ｐゴシック" charset="0"/>
                <a:cs typeface="Calibri"/>
              </a:rPr>
              <a:t>Radiation </a:t>
            </a:r>
            <a:r>
              <a:rPr lang="en-US" sz="2400" b="1" dirty="0" smtClean="0">
                <a:latin typeface="Calibri"/>
                <a:ea typeface="ＭＳ Ｐゴシック" charset="0"/>
                <a:cs typeface="Calibri"/>
              </a:rPr>
              <a:t>absorbed/emitted </a:t>
            </a:r>
            <a:r>
              <a:rPr lang="en-US" sz="2400" b="1" dirty="0">
                <a:latin typeface="Calibri"/>
                <a:ea typeface="ＭＳ Ｐゴシック" charset="0"/>
                <a:cs typeface="Calibri"/>
              </a:rPr>
              <a:t>by an object </a:t>
            </a:r>
            <a:r>
              <a:rPr lang="en-US" sz="2400" b="1" dirty="0" smtClean="0">
                <a:latin typeface="Calibri"/>
                <a:ea typeface="ＭＳ Ｐゴシック" charset="0"/>
                <a:cs typeface="Calibri"/>
              </a:rPr>
              <a:t>increases/decreases </a:t>
            </a:r>
            <a:r>
              <a:rPr lang="en-US" sz="2400" b="1" dirty="0">
                <a:latin typeface="Calibri"/>
                <a:ea typeface="ＭＳ Ｐゴシック" charset="0"/>
                <a:cs typeface="Calibri"/>
              </a:rPr>
              <a:t>the energy of the object</a:t>
            </a:r>
            <a:r>
              <a:rPr lang="en-US" sz="2400" b="1" dirty="0" smtClean="0">
                <a:latin typeface="Calibri"/>
                <a:ea typeface="ＭＳ Ｐゴシック" charset="0"/>
                <a:cs typeface="Calibri"/>
              </a:rPr>
              <a:t>.</a:t>
            </a:r>
          </a:p>
          <a:p>
            <a:pPr lvl="1"/>
            <a:r>
              <a:rPr lang="en-US" sz="2400" b="1" dirty="0" smtClean="0">
                <a:latin typeface="Calibri"/>
                <a:ea typeface="ＭＳ Ｐゴシック" charset="0"/>
                <a:cs typeface="Calibri"/>
              </a:rPr>
              <a:t>If absorbed radiation exceeds emitted radiation, temperature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warms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a:p>
            <a:pPr lvl="1"/>
            <a:r>
              <a:rPr lang="en-US" sz="2400" b="1" dirty="0" smtClean="0">
                <a:latin typeface="Calibri"/>
                <a:ea typeface="ＭＳ Ｐゴシック" charset="0"/>
                <a:cs typeface="Calibri"/>
              </a:rPr>
              <a:t>If emitted radiation </a:t>
            </a:r>
            <a:r>
              <a:rPr lang="en-US" sz="2400" b="1" dirty="0">
                <a:latin typeface="Calibri"/>
                <a:ea typeface="ＭＳ Ｐゴシック" charset="0"/>
                <a:cs typeface="Calibri"/>
              </a:rPr>
              <a:t>exceeds </a:t>
            </a:r>
            <a:r>
              <a:rPr lang="en-US" sz="2400" b="1" dirty="0" smtClean="0">
                <a:latin typeface="Calibri"/>
                <a:ea typeface="ＭＳ Ｐゴシック" charset="0"/>
                <a:cs typeface="Calibri"/>
              </a:rPr>
              <a:t>absorbed radiation, </a:t>
            </a:r>
            <a:r>
              <a:rPr lang="en-US" sz="2400" b="1" dirty="0">
                <a:latin typeface="Calibri"/>
                <a:ea typeface="ＭＳ Ｐゴシック" charset="0"/>
                <a:cs typeface="Calibri"/>
              </a:rPr>
              <a:t>temperature </a:t>
            </a:r>
            <a:r>
              <a:rPr lang="en-US" sz="2400" b="1" dirty="0" smtClean="0">
                <a:solidFill>
                  <a:srgbClr val="0000FF"/>
                </a:solidFill>
                <a:effectLst>
                  <a:outerShdw blurRad="38100" dist="38100" dir="2700000" algn="tl">
                    <a:srgbClr val="000000"/>
                  </a:outerShdw>
                </a:effectLst>
                <a:latin typeface="Calibri"/>
                <a:ea typeface="ＭＳ Ｐゴシック" charset="0"/>
                <a:cs typeface="Calibri"/>
              </a:rPr>
              <a:t>cools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p:txBody>
      </p:sp>
      <p:sp>
        <p:nvSpPr>
          <p:cNvPr id="6963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5BB31CB0-A9B4-7E4C-824C-0CF3B340A06C}" type="slidenum">
              <a:rPr lang="en-US" sz="1400" smtClean="0">
                <a:latin typeface="Calibri"/>
                <a:cs typeface="Calibri"/>
              </a:rPr>
              <a:pPr/>
              <a:t>26</a:t>
            </a:fld>
            <a:endParaRPr lang="en-US" sz="1400" dirty="0">
              <a:latin typeface="Calibri"/>
              <a:cs typeface="Calibri"/>
            </a:endParaRPr>
          </a:p>
        </p:txBody>
      </p:sp>
    </p:spTree>
    <p:extLst>
      <p:ext uri="{BB962C8B-B14F-4D97-AF65-F5344CB8AC3E}">
        <p14:creationId xmlns:p14="http://schemas.microsoft.com/office/powerpoint/2010/main" val="19520876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228600"/>
            <a:ext cx="7772400" cy="1143000"/>
          </a:xfrm>
        </p:spPr>
        <p:txBody>
          <a:bodyPr/>
          <a:lstStyle/>
          <a:p>
            <a:r>
              <a:rPr lang="en-US" sz="2800" b="1" dirty="0" err="1">
                <a:latin typeface="Capitals"/>
                <a:ea typeface="ＭＳ Ｐゴシック" charset="0"/>
                <a:cs typeface="Capitals"/>
              </a:rPr>
              <a:t>Radiative</a:t>
            </a:r>
            <a:r>
              <a:rPr lang="en-US" sz="2800" b="1" dirty="0">
                <a:latin typeface="Capitals"/>
                <a:ea typeface="ＭＳ Ｐゴシック" charset="0"/>
                <a:cs typeface="Capitals"/>
              </a:rPr>
              <a:t> Equilibrium</a:t>
            </a:r>
            <a:endParaRPr lang="en-US" sz="2800" b="1" dirty="0">
              <a:latin typeface="Calibri"/>
              <a:ea typeface="ＭＳ Ｐゴシック" charset="0"/>
              <a:cs typeface="Calibri"/>
            </a:endParaRPr>
          </a:p>
        </p:txBody>
      </p:sp>
      <p:sp>
        <p:nvSpPr>
          <p:cNvPr id="6963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5BB31CB0-A9B4-7E4C-824C-0CF3B340A06C}" type="slidenum">
              <a:rPr lang="en-US" sz="1400" smtClean="0">
                <a:latin typeface="Calibri"/>
                <a:cs typeface="Calibri"/>
              </a:rPr>
              <a:pPr/>
              <a:t>27</a:t>
            </a:fld>
            <a:endParaRPr lang="en-US" sz="1400" dirty="0">
              <a:latin typeface="Calibri"/>
              <a:cs typeface="Calibri"/>
            </a:endParaRPr>
          </a:p>
        </p:txBody>
      </p:sp>
      <p:sp>
        <p:nvSpPr>
          <p:cNvPr id="60419" name="Rectangle 3"/>
          <p:cNvSpPr>
            <a:spLocks noGrp="1" noChangeArrowheads="1"/>
          </p:cNvSpPr>
          <p:nvPr>
            <p:ph idx="1"/>
          </p:nvPr>
        </p:nvSpPr>
        <p:spPr>
          <a:xfrm>
            <a:off x="643466" y="4462272"/>
            <a:ext cx="7772400" cy="1786128"/>
          </a:xfrm>
        </p:spPr>
        <p:txBody>
          <a:bodyPr/>
          <a:lstStyle/>
          <a:p>
            <a:r>
              <a:rPr lang="en-US" sz="2400" b="1" dirty="0" smtClean="0">
                <a:latin typeface="Calibri"/>
                <a:ea typeface="ＭＳ Ｐゴシック" charset="0"/>
                <a:cs typeface="Calibri"/>
              </a:rPr>
              <a:t>If solar radiation absorbed exceeds IR radiation emitted 	=&gt; Earth’s Average Temperature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W</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arms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a:p>
            <a:r>
              <a:rPr lang="en-US" sz="2400" b="1" dirty="0" smtClean="0">
                <a:latin typeface="Calibri"/>
                <a:ea typeface="ＭＳ Ｐゴシック" charset="0"/>
                <a:cs typeface="Calibri"/>
              </a:rPr>
              <a:t>If IR radiation emitted exceeds solar radiation absorbed 	=&gt; Earth’s Average Temperature </a:t>
            </a:r>
            <a:r>
              <a:rPr lang="en-US" sz="2400" b="1" dirty="0" smtClean="0">
                <a:solidFill>
                  <a:srgbClr val="0000FF"/>
                </a:solidFill>
                <a:effectLst>
                  <a:outerShdw blurRad="38100" dist="38100" dir="2700000" algn="tl">
                    <a:srgbClr val="000000"/>
                  </a:outerShdw>
                </a:effectLst>
                <a:latin typeface="Calibri"/>
                <a:ea typeface="ＭＳ Ｐゴシック" charset="0"/>
                <a:cs typeface="Calibri"/>
              </a:rPr>
              <a:t>Cools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p:txBody>
      </p:sp>
      <p:grpSp>
        <p:nvGrpSpPr>
          <p:cNvPr id="11" name="Group 10"/>
          <p:cNvGrpSpPr>
            <a:grpSpLocks noChangeAspect="1"/>
          </p:cNvGrpSpPr>
          <p:nvPr/>
        </p:nvGrpSpPr>
        <p:grpSpPr>
          <a:xfrm>
            <a:off x="893065" y="1295400"/>
            <a:ext cx="7412735" cy="2813179"/>
            <a:chOff x="228600" y="1882987"/>
            <a:chExt cx="8669867" cy="3290268"/>
          </a:xfrm>
        </p:grpSpPr>
        <p:grpSp>
          <p:nvGrpSpPr>
            <p:cNvPr id="12" name="Group 11"/>
            <p:cNvGrpSpPr/>
            <p:nvPr/>
          </p:nvGrpSpPr>
          <p:grpSpPr>
            <a:xfrm>
              <a:off x="228600" y="1882987"/>
              <a:ext cx="8669867" cy="3230880"/>
              <a:chOff x="228600" y="3178387"/>
              <a:chExt cx="8669867" cy="3230880"/>
            </a:xfrm>
          </p:grpSpPr>
          <p:pic>
            <p:nvPicPr>
              <p:cNvPr id="15" name="Picture 14"/>
              <p:cNvPicPr>
                <a:picLocks noChangeAspect="1"/>
              </p:cNvPicPr>
              <p:nvPr/>
            </p:nvPicPr>
            <p:blipFill rotWithShape="1">
              <a:blip r:embed="rId5"/>
              <a:srcRect t="15283" b="10331"/>
              <a:stretch/>
            </p:blipFill>
            <p:spPr>
              <a:xfrm>
                <a:off x="228600" y="3178387"/>
                <a:ext cx="4343400" cy="3230880"/>
              </a:xfrm>
              <a:prstGeom prst="rect">
                <a:avLst/>
              </a:prstGeom>
            </p:spPr>
          </p:pic>
          <p:pic>
            <p:nvPicPr>
              <p:cNvPr id="16" name="Picture 15"/>
              <p:cNvPicPr>
                <a:picLocks noChangeAspect="1"/>
              </p:cNvPicPr>
              <p:nvPr/>
            </p:nvPicPr>
            <p:blipFill rotWithShape="1">
              <a:blip r:embed="rId6"/>
              <a:srcRect t="15282" b="10334"/>
              <a:stretch/>
            </p:blipFill>
            <p:spPr>
              <a:xfrm>
                <a:off x="4555067" y="3178387"/>
                <a:ext cx="4343400" cy="3230880"/>
              </a:xfrm>
              <a:prstGeom prst="rect">
                <a:avLst/>
              </a:prstGeom>
            </p:spPr>
          </p:pic>
        </p:grpSp>
        <p:sp>
          <p:nvSpPr>
            <p:cNvPr id="13" name="TextBox 12"/>
            <p:cNvSpPr txBox="1"/>
            <p:nvPr/>
          </p:nvSpPr>
          <p:spPr>
            <a:xfrm>
              <a:off x="1057620" y="4700825"/>
              <a:ext cx="2691738" cy="400110"/>
            </a:xfrm>
            <a:prstGeom prst="rect">
              <a:avLst/>
            </a:prstGeom>
            <a:noFill/>
          </p:spPr>
          <p:txBody>
            <a:bodyPr wrap="none" rtlCol="0">
              <a:spAutoFit/>
            </a:bodyPr>
            <a:lstStyle/>
            <a:p>
              <a:r>
                <a:rPr lang="en-US" sz="2000" dirty="0" smtClean="0">
                  <a:solidFill>
                    <a:srgbClr val="FFFFFF"/>
                  </a:solidFill>
                </a:rPr>
                <a:t>Solar radiation absorbed</a:t>
              </a:r>
              <a:endParaRPr lang="en-US" sz="2000" dirty="0">
                <a:solidFill>
                  <a:srgbClr val="FFFFFF"/>
                </a:solidFill>
              </a:endParaRPr>
            </a:p>
          </p:txBody>
        </p:sp>
        <p:sp>
          <p:nvSpPr>
            <p:cNvPr id="14" name="TextBox 13"/>
            <p:cNvSpPr txBox="1"/>
            <p:nvPr/>
          </p:nvSpPr>
          <p:spPr>
            <a:xfrm>
              <a:off x="5066186" y="4705290"/>
              <a:ext cx="3297634" cy="467965"/>
            </a:xfrm>
            <a:prstGeom prst="rect">
              <a:avLst/>
            </a:prstGeom>
            <a:noFill/>
          </p:spPr>
          <p:txBody>
            <a:bodyPr wrap="none" rtlCol="0">
              <a:spAutoFit/>
            </a:bodyPr>
            <a:lstStyle/>
            <a:p>
              <a:r>
                <a:rPr lang="en-US" sz="2000" dirty="0" smtClean="0">
                  <a:solidFill>
                    <a:srgbClr val="FFFFFF"/>
                  </a:solidFill>
                </a:rPr>
                <a:t>Infrared radiation emitted</a:t>
              </a:r>
              <a:endParaRPr lang="en-US" sz="2000" dirty="0">
                <a:solidFill>
                  <a:srgbClr val="FFFFFF"/>
                </a:solidFill>
              </a:endParaRPr>
            </a:p>
          </p:txBody>
        </p:sp>
      </p:grpSp>
      <p:sp>
        <p:nvSpPr>
          <p:cNvPr id="5" name="TextBox 4"/>
          <p:cNvSpPr txBox="1"/>
          <p:nvPr/>
        </p:nvSpPr>
        <p:spPr>
          <a:xfrm>
            <a:off x="7196666" y="1295400"/>
            <a:ext cx="1107996" cy="307777"/>
          </a:xfrm>
          <a:prstGeom prst="rect">
            <a:avLst/>
          </a:prstGeom>
          <a:noFill/>
        </p:spPr>
        <p:txBody>
          <a:bodyPr wrap="none" rtlCol="0">
            <a:spAutoFit/>
          </a:bodyPr>
          <a:lstStyle/>
          <a:p>
            <a:r>
              <a:rPr lang="en-US" sz="1400" dirty="0" smtClean="0">
                <a:latin typeface="Calibri"/>
                <a:cs typeface="Calibri"/>
                <a:hlinkClick r:id="rId7"/>
              </a:rPr>
              <a:t>Figure credit</a:t>
            </a:r>
            <a:endParaRPr lang="en-US" sz="1400" dirty="0">
              <a:latin typeface="Calibri"/>
              <a:cs typeface="Calibri"/>
            </a:endParaRPr>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74275337"/>
      </p:ext>
    </p:extLst>
  </p:cSld>
  <p:clrMapOvr>
    <a:masterClrMapping/>
  </p:clrMapOvr>
  <mc:AlternateContent xmlns:mc="http://schemas.openxmlformats.org/markup-compatibility/2006" xmlns:p14="http://schemas.microsoft.com/office/powerpoint/2010/main">
    <mc:Choice Requires="p14">
      <p:transition spd="slow" p14:dur="2000" advTm="42460"/>
    </mc:Choice>
    <mc:Fallback xmlns="">
      <p:transition xmlns:p14="http://schemas.microsoft.com/office/powerpoint/2010/main" spd="slow" advTm="4246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z="3200" b="1" dirty="0" err="1">
                <a:latin typeface="Calibri"/>
                <a:ea typeface="ＭＳ Ｐゴシック" charset="0"/>
                <a:cs typeface="Calibri"/>
              </a:rPr>
              <a:t>Radiative</a:t>
            </a:r>
            <a:r>
              <a:rPr lang="en-US" sz="3200" b="1" dirty="0">
                <a:latin typeface="Calibri"/>
                <a:ea typeface="ＭＳ Ｐゴシック" charset="0"/>
                <a:cs typeface="Calibri"/>
              </a:rPr>
              <a:t> Equilibrium</a:t>
            </a:r>
          </a:p>
        </p:txBody>
      </p:sp>
      <p:sp>
        <p:nvSpPr>
          <p:cNvPr id="60419" name="Rectangle 3"/>
          <p:cNvSpPr>
            <a:spLocks noGrp="1" noChangeArrowheads="1"/>
          </p:cNvSpPr>
          <p:nvPr>
            <p:ph idx="1"/>
          </p:nvPr>
        </p:nvSpPr>
        <p:spPr/>
        <p:txBody>
          <a:bodyPr/>
          <a:lstStyle/>
          <a:p>
            <a:r>
              <a:rPr lang="en-US" sz="2400" b="1" dirty="0">
                <a:latin typeface="Calibri"/>
                <a:ea typeface="ＭＳ Ｐゴシック" charset="0"/>
                <a:cs typeface="Calibri"/>
              </a:rPr>
              <a:t>Radiation </a:t>
            </a:r>
            <a:r>
              <a:rPr lang="en-US" sz="2400" b="1" dirty="0" smtClean="0">
                <a:latin typeface="Calibri"/>
                <a:ea typeface="ＭＳ Ｐゴシック" charset="0"/>
                <a:cs typeface="Calibri"/>
              </a:rPr>
              <a:t>absorbed/emitted </a:t>
            </a:r>
            <a:r>
              <a:rPr lang="en-US" sz="2400" b="1" dirty="0">
                <a:latin typeface="Calibri"/>
                <a:ea typeface="ＭＳ Ｐゴシック" charset="0"/>
                <a:cs typeface="Calibri"/>
              </a:rPr>
              <a:t>by an object </a:t>
            </a:r>
            <a:r>
              <a:rPr lang="en-US" sz="2400" b="1" dirty="0" smtClean="0">
                <a:latin typeface="Calibri"/>
                <a:ea typeface="ＭＳ Ｐゴシック" charset="0"/>
                <a:cs typeface="Calibri"/>
              </a:rPr>
              <a:t>increases/decreases </a:t>
            </a:r>
            <a:r>
              <a:rPr lang="en-US" sz="2400" b="1" dirty="0">
                <a:latin typeface="Calibri"/>
                <a:ea typeface="ＭＳ Ｐゴシック" charset="0"/>
                <a:cs typeface="Calibri"/>
              </a:rPr>
              <a:t>the energy of the object</a:t>
            </a:r>
            <a:r>
              <a:rPr lang="en-US" sz="2400" b="1" dirty="0" smtClean="0">
                <a:latin typeface="Calibri"/>
                <a:ea typeface="ＭＳ Ｐゴシック" charset="0"/>
                <a:cs typeface="Calibri"/>
              </a:rPr>
              <a:t>.</a:t>
            </a:r>
          </a:p>
          <a:p>
            <a:pPr lvl="1"/>
            <a:r>
              <a:rPr lang="en-US" sz="2400" b="1" dirty="0" smtClean="0">
                <a:latin typeface="Calibri"/>
                <a:ea typeface="ＭＳ Ｐゴシック" charset="0"/>
                <a:cs typeface="Calibri"/>
              </a:rPr>
              <a:t>If absorbed radiation exceeds emitted radiation, temperature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warms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a:p>
            <a:pPr lvl="1"/>
            <a:r>
              <a:rPr lang="en-US" sz="2400" b="1" dirty="0" smtClean="0">
                <a:latin typeface="Calibri"/>
                <a:ea typeface="ＭＳ Ｐゴシック" charset="0"/>
                <a:cs typeface="Calibri"/>
              </a:rPr>
              <a:t>If emitted radiation </a:t>
            </a:r>
            <a:r>
              <a:rPr lang="en-US" sz="2400" b="1" dirty="0">
                <a:latin typeface="Calibri"/>
                <a:ea typeface="ＭＳ Ｐゴシック" charset="0"/>
                <a:cs typeface="Calibri"/>
              </a:rPr>
              <a:t>exceeds </a:t>
            </a:r>
            <a:r>
              <a:rPr lang="en-US" sz="2400" b="1" dirty="0" smtClean="0">
                <a:latin typeface="Calibri"/>
                <a:ea typeface="ＭＳ Ｐゴシック" charset="0"/>
                <a:cs typeface="Calibri"/>
              </a:rPr>
              <a:t>absorbed radiation, </a:t>
            </a:r>
            <a:r>
              <a:rPr lang="en-US" sz="2400" b="1" dirty="0">
                <a:latin typeface="Calibri"/>
                <a:ea typeface="ＭＳ Ｐゴシック" charset="0"/>
                <a:cs typeface="Calibri"/>
              </a:rPr>
              <a:t>temperature </a:t>
            </a:r>
            <a:r>
              <a:rPr lang="en-US" sz="2400" b="1" dirty="0" smtClean="0">
                <a:solidFill>
                  <a:srgbClr val="0000FF"/>
                </a:solidFill>
                <a:effectLst>
                  <a:outerShdw blurRad="38100" dist="38100" dir="2700000" algn="tl">
                    <a:srgbClr val="000000"/>
                  </a:outerShdw>
                </a:effectLst>
                <a:latin typeface="Calibri"/>
                <a:ea typeface="ＭＳ Ｐゴシック" charset="0"/>
                <a:cs typeface="Calibri"/>
              </a:rPr>
              <a:t>cools</a:t>
            </a:r>
            <a:endParaRPr lang="en-US" sz="2400" b="1" dirty="0">
              <a:solidFill>
                <a:srgbClr val="FFCC00"/>
              </a:solidFill>
              <a:effectLst>
                <a:outerShdw blurRad="38100" dist="38100" dir="2700000" algn="tl">
                  <a:srgbClr val="000000"/>
                </a:outerShdw>
              </a:effectLst>
              <a:latin typeface="Calibri"/>
              <a:ea typeface="ＭＳ Ｐゴシック" charset="0"/>
              <a:cs typeface="Calibri"/>
            </a:endParaRPr>
          </a:p>
        </p:txBody>
      </p:sp>
      <p:sp>
        <p:nvSpPr>
          <p:cNvPr id="6963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5BB31CB0-A9B4-7E4C-824C-0CF3B340A06C}" type="slidenum">
              <a:rPr lang="en-US" sz="1400" smtClean="0">
                <a:latin typeface="Calibri"/>
                <a:cs typeface="Calibri"/>
              </a:rPr>
              <a:pPr/>
              <a:t>28</a:t>
            </a:fld>
            <a:endParaRPr lang="en-US" sz="1400" dirty="0">
              <a:latin typeface="Calibri"/>
              <a:cs typeface="Calibri"/>
            </a:endParaRPr>
          </a:p>
        </p:txBody>
      </p:sp>
      <p:grpSp>
        <p:nvGrpSpPr>
          <p:cNvPr id="15" name="Group 14"/>
          <p:cNvGrpSpPr/>
          <p:nvPr/>
        </p:nvGrpSpPr>
        <p:grpSpPr>
          <a:xfrm>
            <a:off x="1143000" y="2743200"/>
            <a:ext cx="6845300" cy="4013200"/>
            <a:chOff x="1143000" y="2743200"/>
            <a:chExt cx="6845300" cy="4013200"/>
          </a:xfrm>
        </p:grpSpPr>
        <p:grpSp>
          <p:nvGrpSpPr>
            <p:cNvPr id="13" name="Group 12"/>
            <p:cNvGrpSpPr/>
            <p:nvPr/>
          </p:nvGrpSpPr>
          <p:grpSpPr>
            <a:xfrm>
              <a:off x="1143000" y="2743200"/>
              <a:ext cx="6845300" cy="4013200"/>
              <a:chOff x="1143000" y="2743200"/>
              <a:chExt cx="6845300" cy="4013200"/>
            </a:xfrm>
          </p:grpSpPr>
          <p:pic>
            <p:nvPicPr>
              <p:cNvPr id="3" name="Picture 2"/>
              <p:cNvPicPr>
                <a:picLocks noChangeAspect="1"/>
              </p:cNvPicPr>
              <p:nvPr/>
            </p:nvPicPr>
            <p:blipFill>
              <a:blip r:embed="rId3"/>
              <a:stretch>
                <a:fillRect/>
              </a:stretch>
            </p:blipFill>
            <p:spPr>
              <a:xfrm>
                <a:off x="1143000" y="2743200"/>
                <a:ext cx="6845300" cy="4013200"/>
              </a:xfrm>
              <a:prstGeom prst="rect">
                <a:avLst/>
              </a:prstGeom>
            </p:spPr>
          </p:pic>
          <p:pic>
            <p:nvPicPr>
              <p:cNvPr id="4" name="Picture 3"/>
              <p:cNvPicPr>
                <a:picLocks noChangeAspect="1"/>
              </p:cNvPicPr>
              <p:nvPr/>
            </p:nvPicPr>
            <p:blipFill>
              <a:blip r:embed="rId4"/>
              <a:stretch>
                <a:fillRect/>
              </a:stretch>
            </p:blipFill>
            <p:spPr>
              <a:xfrm>
                <a:off x="5562601" y="5820833"/>
                <a:ext cx="2362200" cy="876300"/>
              </a:xfrm>
              <a:prstGeom prst="rect">
                <a:avLst/>
              </a:prstGeom>
            </p:spPr>
          </p:pic>
          <p:pic>
            <p:nvPicPr>
              <p:cNvPr id="8" name="Picture 7"/>
              <p:cNvPicPr>
                <a:picLocks noChangeAspect="1"/>
              </p:cNvPicPr>
              <p:nvPr/>
            </p:nvPicPr>
            <p:blipFill>
              <a:blip r:embed="rId4"/>
              <a:stretch>
                <a:fillRect/>
              </a:stretch>
            </p:blipFill>
            <p:spPr>
              <a:xfrm>
                <a:off x="2438400" y="5867400"/>
                <a:ext cx="2362200" cy="876300"/>
              </a:xfrm>
              <a:prstGeom prst="rect">
                <a:avLst/>
              </a:prstGeom>
            </p:spPr>
          </p:pic>
          <p:pic>
            <p:nvPicPr>
              <p:cNvPr id="9" name="Picture 8"/>
              <p:cNvPicPr>
                <a:picLocks noChangeAspect="1"/>
              </p:cNvPicPr>
              <p:nvPr/>
            </p:nvPicPr>
            <p:blipFill>
              <a:blip r:embed="rId4"/>
              <a:stretch>
                <a:fillRect/>
              </a:stretch>
            </p:blipFill>
            <p:spPr>
              <a:xfrm>
                <a:off x="5410200" y="2971800"/>
                <a:ext cx="2362200" cy="1080911"/>
              </a:xfrm>
              <a:prstGeom prst="rect">
                <a:avLst/>
              </a:prstGeom>
            </p:spPr>
          </p:pic>
          <p:pic>
            <p:nvPicPr>
              <p:cNvPr id="10" name="Picture 9"/>
              <p:cNvPicPr>
                <a:picLocks noChangeAspect="1"/>
              </p:cNvPicPr>
              <p:nvPr/>
            </p:nvPicPr>
            <p:blipFill>
              <a:blip r:embed="rId4"/>
              <a:stretch>
                <a:fillRect/>
              </a:stretch>
            </p:blipFill>
            <p:spPr>
              <a:xfrm>
                <a:off x="1295400" y="2971800"/>
                <a:ext cx="2743200" cy="876300"/>
              </a:xfrm>
              <a:prstGeom prst="rect">
                <a:avLst/>
              </a:prstGeom>
            </p:spPr>
          </p:pic>
          <p:pic>
            <p:nvPicPr>
              <p:cNvPr id="17" name="Picture 16"/>
              <p:cNvPicPr>
                <a:picLocks noChangeAspect="1"/>
              </p:cNvPicPr>
              <p:nvPr/>
            </p:nvPicPr>
            <p:blipFill>
              <a:blip r:embed="rId4"/>
              <a:stretch>
                <a:fillRect/>
              </a:stretch>
            </p:blipFill>
            <p:spPr>
              <a:xfrm>
                <a:off x="4038600" y="2971800"/>
                <a:ext cx="1752600" cy="1219200"/>
              </a:xfrm>
              <a:prstGeom prst="rect">
                <a:avLst/>
              </a:prstGeom>
            </p:spPr>
          </p:pic>
          <p:pic>
            <p:nvPicPr>
              <p:cNvPr id="16" name="Picture 15"/>
              <p:cNvPicPr>
                <a:picLocks noChangeAspect="1"/>
              </p:cNvPicPr>
              <p:nvPr/>
            </p:nvPicPr>
            <p:blipFill>
              <a:blip r:embed="rId5"/>
              <a:stretch>
                <a:fillRect/>
              </a:stretch>
            </p:blipFill>
            <p:spPr>
              <a:xfrm rot="16200000" flipH="1">
                <a:off x="3554589" y="5422900"/>
                <a:ext cx="1054100" cy="1181100"/>
              </a:xfrm>
              <a:prstGeom prst="rect">
                <a:avLst/>
              </a:prstGeom>
            </p:spPr>
          </p:pic>
          <p:pic>
            <p:nvPicPr>
              <p:cNvPr id="12" name="Picture 11"/>
              <p:cNvPicPr>
                <a:picLocks noChangeAspect="1"/>
              </p:cNvPicPr>
              <p:nvPr/>
            </p:nvPicPr>
            <p:blipFill rotWithShape="1">
              <a:blip r:embed="rId5"/>
              <a:srcRect t="-1097" b="2777"/>
              <a:stretch/>
            </p:blipFill>
            <p:spPr>
              <a:xfrm>
                <a:off x="4660900" y="3090037"/>
                <a:ext cx="1054100" cy="1161288"/>
              </a:xfrm>
              <a:prstGeom prst="rect">
                <a:avLst/>
              </a:prstGeom>
            </p:spPr>
          </p:pic>
          <p:pic>
            <p:nvPicPr>
              <p:cNvPr id="18" name="Picture 17"/>
              <p:cNvPicPr>
                <a:picLocks noChangeAspect="1"/>
              </p:cNvPicPr>
              <p:nvPr/>
            </p:nvPicPr>
            <p:blipFill>
              <a:blip r:embed="rId4"/>
              <a:stretch>
                <a:fillRect/>
              </a:stretch>
            </p:blipFill>
            <p:spPr>
              <a:xfrm>
                <a:off x="4876800" y="5476875"/>
                <a:ext cx="1752600" cy="1219200"/>
              </a:xfrm>
              <a:prstGeom prst="rect">
                <a:avLst/>
              </a:prstGeom>
            </p:spPr>
          </p:pic>
        </p:grpSp>
        <p:sp>
          <p:nvSpPr>
            <p:cNvPr id="14" name="TextBox 13"/>
            <p:cNvSpPr txBox="1"/>
            <p:nvPr/>
          </p:nvSpPr>
          <p:spPr>
            <a:xfrm>
              <a:off x="2743200" y="2996624"/>
              <a:ext cx="2057400" cy="584776"/>
            </a:xfrm>
            <a:prstGeom prst="rect">
              <a:avLst/>
            </a:prstGeom>
            <a:noFill/>
          </p:spPr>
          <p:txBody>
            <a:bodyPr wrap="square" rtlCol="0">
              <a:spAutoFit/>
            </a:bodyPr>
            <a:lstStyle/>
            <a:p>
              <a:r>
                <a:rPr lang="en-US" sz="3200" b="1" dirty="0" smtClean="0">
                  <a:latin typeface="Calibri"/>
                  <a:cs typeface="Calibri"/>
                </a:rPr>
                <a:t>Absorbed</a:t>
              </a:r>
              <a:endParaRPr lang="en-US" sz="3200" b="1" dirty="0">
                <a:latin typeface="Calibri"/>
                <a:cs typeface="Calibri"/>
              </a:endParaRPr>
            </a:p>
          </p:txBody>
        </p:sp>
        <p:sp>
          <p:nvSpPr>
            <p:cNvPr id="21" name="TextBox 20"/>
            <p:cNvSpPr txBox="1"/>
            <p:nvPr/>
          </p:nvSpPr>
          <p:spPr>
            <a:xfrm>
              <a:off x="4309534" y="5773690"/>
              <a:ext cx="2057400" cy="584776"/>
            </a:xfrm>
            <a:prstGeom prst="rect">
              <a:avLst/>
            </a:prstGeom>
            <a:noFill/>
          </p:spPr>
          <p:txBody>
            <a:bodyPr wrap="square" rtlCol="0">
              <a:spAutoFit/>
            </a:bodyPr>
            <a:lstStyle/>
            <a:p>
              <a:r>
                <a:rPr lang="en-US" sz="3200" b="1" dirty="0" smtClean="0">
                  <a:latin typeface="Calibri"/>
                  <a:cs typeface="Calibri"/>
                </a:rPr>
                <a:t>Emitted</a:t>
              </a:r>
              <a:endParaRPr lang="en-US" sz="3200" b="1" dirty="0">
                <a:latin typeface="Calibri"/>
                <a:cs typeface="Calibri"/>
              </a:endParaRPr>
            </a:p>
          </p:txBody>
        </p:sp>
      </p:grpSp>
    </p:spTree>
    <p:extLst>
      <p:ext uri="{BB962C8B-B14F-4D97-AF65-F5344CB8AC3E}">
        <p14:creationId xmlns:p14="http://schemas.microsoft.com/office/powerpoint/2010/main" val="15353996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z="3200" b="1" dirty="0" err="1">
                <a:latin typeface="Calibri"/>
                <a:ea typeface="ＭＳ Ｐゴシック" charset="0"/>
                <a:cs typeface="Calibri"/>
              </a:rPr>
              <a:t>Radiative</a:t>
            </a:r>
            <a:r>
              <a:rPr lang="en-US" sz="3200" b="1" dirty="0">
                <a:latin typeface="Calibri"/>
                <a:ea typeface="ＭＳ Ｐゴシック" charset="0"/>
                <a:cs typeface="Calibri"/>
              </a:rPr>
              <a:t> </a:t>
            </a:r>
            <a:r>
              <a:rPr lang="en-US" sz="3200" b="1" dirty="0" smtClean="0">
                <a:latin typeface="Calibri"/>
                <a:ea typeface="ＭＳ Ｐゴシック" charset="0"/>
                <a:cs typeface="Calibri"/>
              </a:rPr>
              <a:t>Equilibrium</a:t>
            </a:r>
            <a:endParaRPr lang="en-US" sz="3200" b="1" dirty="0">
              <a:latin typeface="Calibri"/>
              <a:ea typeface="ＭＳ Ｐゴシック" charset="0"/>
              <a:cs typeface="Calibri"/>
            </a:endParaRPr>
          </a:p>
        </p:txBody>
      </p:sp>
      <p:sp>
        <p:nvSpPr>
          <p:cNvPr id="62467" name="Rectangle 3"/>
          <p:cNvSpPr>
            <a:spLocks noGrp="1" noChangeArrowheads="1"/>
          </p:cNvSpPr>
          <p:nvPr>
            <p:ph idx="1"/>
          </p:nvPr>
        </p:nvSpPr>
        <p:spPr>
          <a:xfrm>
            <a:off x="685800" y="1981200"/>
            <a:ext cx="7772400" cy="4572000"/>
          </a:xfrm>
        </p:spPr>
        <p:txBody>
          <a:bodyPr/>
          <a:lstStyle/>
          <a:p>
            <a:pPr>
              <a:lnSpc>
                <a:spcPct val="90000"/>
              </a:lnSpc>
            </a:pPr>
            <a:r>
              <a:rPr lang="en-US" sz="2400" b="1" dirty="0" smtClean="0">
                <a:latin typeface="Calibri"/>
                <a:ea typeface="ＭＳ Ｐゴシック" charset="0"/>
                <a:cs typeface="Calibri"/>
              </a:rPr>
              <a:t>When radiation absorbed </a:t>
            </a:r>
            <a:r>
              <a:rPr lang="en-US" sz="2400" b="1" dirty="0">
                <a:latin typeface="Calibri"/>
                <a:ea typeface="ＭＳ Ｐゴシック" charset="0"/>
                <a:cs typeface="Calibri"/>
              </a:rPr>
              <a:t>equals </a:t>
            </a:r>
            <a:r>
              <a:rPr lang="en-US" sz="2400" b="1" dirty="0" smtClean="0">
                <a:latin typeface="Calibri"/>
                <a:ea typeface="ＭＳ Ｐゴシック" charset="0"/>
                <a:cs typeface="Calibri"/>
              </a:rPr>
              <a:t>that emitted</a:t>
            </a:r>
            <a:r>
              <a:rPr lang="en-US" sz="2400" b="1" dirty="0">
                <a:latin typeface="Calibri"/>
                <a:ea typeface="ＭＳ Ｐゴシック" charset="0"/>
                <a:cs typeface="Calibri"/>
              </a:rPr>
              <a:t>, </a:t>
            </a:r>
            <a:r>
              <a:rPr lang="en-US" sz="2400" b="1" dirty="0" smtClean="0">
                <a:latin typeface="Calibri"/>
                <a:ea typeface="ＭＳ Ｐゴシック" charset="0"/>
                <a:cs typeface="Calibri"/>
              </a:rPr>
              <a:t>the condition </a:t>
            </a:r>
            <a:r>
              <a:rPr lang="en-US" sz="2400" b="1" dirty="0">
                <a:latin typeface="Calibri"/>
                <a:ea typeface="ＭＳ Ｐゴシック" charset="0"/>
                <a:cs typeface="Calibri"/>
              </a:rPr>
              <a:t>is </a:t>
            </a:r>
            <a:r>
              <a:rPr lang="en-US" sz="2400" b="1" dirty="0" smtClean="0">
                <a:latin typeface="Calibri"/>
                <a:ea typeface="ＭＳ Ｐゴシック" charset="0"/>
                <a:cs typeface="Calibri"/>
              </a:rPr>
              <a:t>termed </a:t>
            </a:r>
            <a:r>
              <a:rPr lang="en-US" sz="2400" b="1" dirty="0" err="1" smtClean="0">
                <a:solidFill>
                  <a:srgbClr val="FF0000"/>
                </a:solidFill>
                <a:effectLst>
                  <a:outerShdw blurRad="38100" dist="38100" dir="2700000" algn="tl">
                    <a:srgbClr val="000000"/>
                  </a:outerShdw>
                </a:effectLst>
                <a:latin typeface="Calibri"/>
                <a:ea typeface="ＭＳ Ｐゴシック" charset="0"/>
                <a:cs typeface="Calibri"/>
              </a:rPr>
              <a:t>Radiative</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Equilibrium.</a:t>
            </a:r>
          </a:p>
          <a:p>
            <a:pPr>
              <a:lnSpc>
                <a:spcPct val="90000"/>
              </a:lnSpc>
            </a:pPr>
            <a:endParaRPr lang="en-US" sz="2400" b="1" dirty="0">
              <a:solidFill>
                <a:srgbClr val="00FFFF"/>
              </a:solidFill>
              <a:latin typeface="Calibri"/>
              <a:ea typeface="ＭＳ Ｐゴシック" charset="0"/>
              <a:cs typeface="Calibri"/>
            </a:endParaRPr>
          </a:p>
          <a:p>
            <a:pPr>
              <a:lnSpc>
                <a:spcPct val="90000"/>
              </a:lnSpc>
            </a:pPr>
            <a:r>
              <a:rPr lang="en-US" sz="2400" b="1" dirty="0">
                <a:latin typeface="Calibri"/>
                <a:ea typeface="ＭＳ Ｐゴシック" charset="0"/>
                <a:cs typeface="Calibri"/>
              </a:rPr>
              <a:t>The corresponding </a:t>
            </a:r>
            <a:r>
              <a:rPr lang="en-US" sz="2400" b="1" dirty="0" smtClean="0">
                <a:latin typeface="Calibri"/>
                <a:ea typeface="ＭＳ Ｐゴシック" charset="0"/>
                <a:cs typeface="Calibri"/>
              </a:rPr>
              <a:t>constant temperature </a:t>
            </a:r>
            <a:r>
              <a:rPr lang="en-US" sz="2400" b="1" dirty="0">
                <a:latin typeface="Calibri"/>
                <a:ea typeface="ＭＳ Ｐゴシック" charset="0"/>
                <a:cs typeface="Calibri"/>
              </a:rPr>
              <a:t>is </a:t>
            </a:r>
            <a:r>
              <a:rPr lang="en-US" sz="2400" b="1" dirty="0" smtClean="0">
                <a:latin typeface="Calibri"/>
                <a:ea typeface="ＭＳ Ｐゴシック" charset="0"/>
                <a:cs typeface="Calibri"/>
              </a:rPr>
              <a:t>the termed </a:t>
            </a:r>
            <a:r>
              <a:rPr lang="en-US" sz="2400" b="1" dirty="0" err="1">
                <a:solidFill>
                  <a:srgbClr val="FF0000"/>
                </a:solidFill>
                <a:effectLst>
                  <a:outerShdw blurRad="38100" dist="38100" dir="2700000" algn="tl">
                    <a:srgbClr val="000000"/>
                  </a:outerShdw>
                </a:effectLst>
                <a:latin typeface="Calibri"/>
                <a:ea typeface="ＭＳ Ｐゴシック" charset="0"/>
                <a:cs typeface="Calibri"/>
              </a:rPr>
              <a:t>Radiative</a:t>
            </a:r>
            <a:r>
              <a:rPr lang="en-US" sz="2400" b="1" dirty="0">
                <a:solidFill>
                  <a:srgbClr val="FF0000"/>
                </a:solidFill>
                <a:effectLst>
                  <a:outerShdw blurRad="38100" dist="38100" dir="2700000" algn="tl">
                    <a:srgbClr val="000000"/>
                  </a:outerShdw>
                </a:effectLst>
                <a:latin typeface="Calibri"/>
                <a:ea typeface="ＭＳ Ｐゴシック" charset="0"/>
                <a:cs typeface="Calibri"/>
              </a:rPr>
              <a:t> Equilibrium Temperature. </a:t>
            </a:r>
            <a:endParaRPr lang="en-US" sz="2400" b="1" dirty="0" smtClean="0">
              <a:solidFill>
                <a:srgbClr val="FF0000"/>
              </a:solidFill>
              <a:effectLst>
                <a:outerShdw blurRad="38100" dist="38100" dir="2700000" algn="tl">
                  <a:srgbClr val="000000"/>
                </a:outerShdw>
              </a:effectLst>
              <a:latin typeface="Calibri"/>
              <a:ea typeface="ＭＳ Ｐゴシック" charset="0"/>
              <a:cs typeface="Calibri"/>
            </a:endParaRPr>
          </a:p>
          <a:p>
            <a:pPr>
              <a:lnSpc>
                <a:spcPct val="90000"/>
              </a:lnSpc>
            </a:pPr>
            <a:endParaRPr lang="en-US" sz="2400" b="1" dirty="0">
              <a:solidFill>
                <a:srgbClr val="00FFFF"/>
              </a:solidFill>
              <a:latin typeface="Calibri"/>
              <a:ea typeface="ＭＳ Ｐゴシック" charset="0"/>
              <a:cs typeface="Calibri"/>
            </a:endParaRPr>
          </a:p>
          <a:p>
            <a:pPr>
              <a:lnSpc>
                <a:spcPct val="90000"/>
              </a:lnSpc>
            </a:pPr>
            <a:r>
              <a:rPr lang="en-US" sz="2400" b="1" dirty="0" smtClean="0">
                <a:latin typeface="Calibri"/>
                <a:ea typeface="ＭＳ Ｐゴシック" charset="0"/>
                <a:cs typeface="Calibri"/>
              </a:rPr>
              <a:t>The </a:t>
            </a:r>
            <a:r>
              <a:rPr lang="en-US" sz="2400" b="1" dirty="0" err="1" smtClean="0">
                <a:latin typeface="Calibri"/>
                <a:ea typeface="ＭＳ Ｐゴシック" charset="0"/>
                <a:cs typeface="Calibri"/>
              </a:rPr>
              <a:t>Radiative</a:t>
            </a:r>
            <a:r>
              <a:rPr lang="en-US" sz="2400" b="1" dirty="0" smtClean="0">
                <a:latin typeface="Calibri"/>
                <a:ea typeface="ＭＳ Ｐゴシック" charset="0"/>
                <a:cs typeface="Calibri"/>
              </a:rPr>
              <a:t> Equilibrium Temperature of the Earth’s average surface temperature is currently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15°C or 59</a:t>
            </a:r>
            <a:r>
              <a:rPr lang="en-US" sz="2400" b="1" dirty="0">
                <a:solidFill>
                  <a:srgbClr val="FF0000"/>
                </a:solidFill>
                <a:effectLst>
                  <a:outerShdw blurRad="38100" dist="38100" dir="2700000" algn="tl">
                    <a:srgbClr val="000000"/>
                  </a:outerShdw>
                </a:effectLst>
                <a:latin typeface="Calibri"/>
                <a:ea typeface="ＭＳ Ｐゴシック" charset="0"/>
                <a:cs typeface="Calibri"/>
              </a:rPr>
              <a:t>°</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F. </a:t>
            </a: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a:p>
            <a:pPr marL="0" indent="0">
              <a:lnSpc>
                <a:spcPct val="90000"/>
              </a:lnSpc>
              <a:buNone/>
            </a:pP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p:txBody>
      </p:sp>
      <p:sp>
        <p:nvSpPr>
          <p:cNvPr id="7168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F67FFF61-B3A1-5A45-A4F6-07E8EBEF33BF}" type="slidenum">
              <a:rPr lang="en-US" sz="1400">
                <a:latin typeface="Calibri"/>
                <a:cs typeface="Calibri"/>
              </a:rPr>
              <a:pPr/>
              <a:t>29</a:t>
            </a:fld>
            <a:endParaRPr lang="en-US" sz="1400">
              <a:latin typeface="Calibri"/>
              <a:cs typeface="Calibri"/>
            </a:endParaRPr>
          </a:p>
        </p:txBody>
      </p:sp>
    </p:spTree>
    <p:extLst>
      <p:ext uri="{BB962C8B-B14F-4D97-AF65-F5344CB8AC3E}">
        <p14:creationId xmlns:p14="http://schemas.microsoft.com/office/powerpoint/2010/main" val="8345235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228600"/>
            <a:ext cx="7772400" cy="1143000"/>
          </a:xfrm>
        </p:spPr>
        <p:txBody>
          <a:bodyPr/>
          <a:lstStyle/>
          <a:p>
            <a:r>
              <a:rPr lang="en-US" sz="2800" b="1" dirty="0" err="1">
                <a:latin typeface="Capitals"/>
                <a:ea typeface="ＭＳ Ｐゴシック" charset="0"/>
                <a:cs typeface="Capitals"/>
              </a:rPr>
              <a:t>Radiative</a:t>
            </a:r>
            <a:r>
              <a:rPr lang="en-US" sz="2800" b="1" dirty="0">
                <a:latin typeface="Capitals"/>
                <a:ea typeface="ＭＳ Ｐゴシック" charset="0"/>
                <a:cs typeface="Capitals"/>
              </a:rPr>
              <a:t> Equilibrium</a:t>
            </a:r>
            <a:endParaRPr lang="en-US" sz="2800" b="1" dirty="0">
              <a:latin typeface="Calibri"/>
              <a:ea typeface="ＭＳ Ｐゴシック" charset="0"/>
              <a:cs typeface="Calibri"/>
            </a:endParaRPr>
          </a:p>
        </p:txBody>
      </p:sp>
      <p:sp>
        <p:nvSpPr>
          <p:cNvPr id="62467" name="Rectangle 3"/>
          <p:cNvSpPr>
            <a:spLocks noGrp="1" noChangeArrowheads="1"/>
          </p:cNvSpPr>
          <p:nvPr>
            <p:ph idx="1"/>
          </p:nvPr>
        </p:nvSpPr>
        <p:spPr>
          <a:xfrm>
            <a:off x="609600" y="4233672"/>
            <a:ext cx="7924800" cy="2243328"/>
          </a:xfrm>
        </p:spPr>
        <p:txBody>
          <a:bodyPr/>
          <a:lstStyle/>
          <a:p>
            <a:pPr>
              <a:lnSpc>
                <a:spcPct val="90000"/>
              </a:lnSpc>
            </a:pPr>
            <a:r>
              <a:rPr lang="en-US" sz="2400" b="1" dirty="0" smtClean="0">
                <a:latin typeface="Calibri"/>
                <a:ea typeface="ＭＳ Ｐゴシック" charset="0"/>
                <a:cs typeface="Calibri"/>
              </a:rPr>
              <a:t>When radiation absorbed </a:t>
            </a:r>
            <a:r>
              <a:rPr lang="en-US" sz="2400" b="1" dirty="0">
                <a:latin typeface="Calibri"/>
                <a:ea typeface="ＭＳ Ｐゴシック" charset="0"/>
                <a:cs typeface="Calibri"/>
              </a:rPr>
              <a:t>equals </a:t>
            </a:r>
            <a:r>
              <a:rPr lang="en-US" sz="2400" b="1" dirty="0" smtClean="0">
                <a:latin typeface="Calibri"/>
                <a:ea typeface="ＭＳ Ｐゴシック" charset="0"/>
                <a:cs typeface="Calibri"/>
              </a:rPr>
              <a:t>radiation emitted,        the balance is termed </a:t>
            </a:r>
            <a:r>
              <a:rPr lang="en-US" sz="2400" b="1" dirty="0" err="1" smtClean="0">
                <a:solidFill>
                  <a:srgbClr val="FF0000"/>
                </a:solidFill>
                <a:effectLst>
                  <a:outerShdw blurRad="38100" dist="38100" dir="2700000" algn="tl">
                    <a:srgbClr val="000000"/>
                  </a:outerShdw>
                </a:effectLst>
                <a:latin typeface="Calibri"/>
                <a:ea typeface="ＭＳ Ｐゴシック" charset="0"/>
                <a:cs typeface="Calibri"/>
              </a:rPr>
              <a:t>Radiative</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Equilibrium</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a:t>
            </a:r>
            <a:endParaRPr lang="en-US" sz="2400" b="1" dirty="0">
              <a:solidFill>
                <a:srgbClr val="00FFFF"/>
              </a:solidFill>
              <a:latin typeface="Calibri"/>
              <a:ea typeface="ＭＳ Ｐゴシック" charset="0"/>
              <a:cs typeface="Calibri"/>
            </a:endParaRPr>
          </a:p>
          <a:p>
            <a:pPr>
              <a:lnSpc>
                <a:spcPct val="90000"/>
              </a:lnSpc>
            </a:pPr>
            <a:r>
              <a:rPr lang="en-US" sz="2400" b="1" dirty="0">
                <a:latin typeface="Calibri"/>
                <a:ea typeface="ＭＳ Ｐゴシック" charset="0"/>
                <a:cs typeface="Calibri"/>
              </a:rPr>
              <a:t>The corresponding </a:t>
            </a:r>
            <a:r>
              <a:rPr lang="en-US" sz="2400" b="1" dirty="0" smtClean="0">
                <a:latin typeface="Calibri"/>
                <a:ea typeface="ＭＳ Ｐゴシック" charset="0"/>
                <a:cs typeface="Calibri"/>
              </a:rPr>
              <a:t>constant temperature </a:t>
            </a:r>
            <a:r>
              <a:rPr lang="en-US" sz="2400" b="1" dirty="0">
                <a:latin typeface="Calibri"/>
                <a:ea typeface="ＭＳ Ｐゴシック" charset="0"/>
                <a:cs typeface="Calibri"/>
              </a:rPr>
              <a:t>is </a:t>
            </a:r>
            <a:r>
              <a:rPr lang="en-US" sz="2400" b="1" dirty="0" smtClean="0">
                <a:latin typeface="Calibri"/>
                <a:ea typeface="ＭＳ Ｐゴシック" charset="0"/>
                <a:cs typeface="Calibri"/>
              </a:rPr>
              <a:t>the termed 		</a:t>
            </a:r>
            <a:r>
              <a:rPr lang="en-US" sz="2400" b="1" dirty="0" err="1" smtClean="0">
                <a:solidFill>
                  <a:srgbClr val="FF0000"/>
                </a:solidFill>
                <a:effectLst>
                  <a:outerShdw blurRad="38100" dist="38100" dir="2700000" algn="tl">
                    <a:srgbClr val="000000"/>
                  </a:outerShdw>
                </a:effectLst>
                <a:latin typeface="Calibri"/>
                <a:ea typeface="ＭＳ Ｐゴシック" charset="0"/>
                <a:cs typeface="Calibri"/>
              </a:rPr>
              <a:t>Radiative</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 </a:t>
            </a:r>
            <a:r>
              <a:rPr lang="en-US" sz="2400" b="1" dirty="0">
                <a:solidFill>
                  <a:srgbClr val="FF0000"/>
                </a:solidFill>
                <a:effectLst>
                  <a:outerShdw blurRad="38100" dist="38100" dir="2700000" algn="tl">
                    <a:srgbClr val="000000"/>
                  </a:outerShdw>
                </a:effectLst>
                <a:latin typeface="Calibri"/>
                <a:ea typeface="ＭＳ Ｐゴシック" charset="0"/>
                <a:cs typeface="Calibri"/>
              </a:rPr>
              <a:t>Equilibrium Temperature. </a:t>
            </a:r>
            <a:endParaRPr lang="en-US" sz="2400" b="1" dirty="0">
              <a:solidFill>
                <a:srgbClr val="00FFFF"/>
              </a:solidFill>
              <a:latin typeface="Calibri"/>
              <a:ea typeface="ＭＳ Ｐゴシック" charset="0"/>
              <a:cs typeface="Calibri"/>
            </a:endParaRPr>
          </a:p>
          <a:p>
            <a:pPr>
              <a:lnSpc>
                <a:spcPct val="90000"/>
              </a:lnSpc>
            </a:pPr>
            <a:r>
              <a:rPr lang="en-US" sz="2400" b="1" dirty="0" smtClean="0">
                <a:latin typeface="Calibri"/>
                <a:ea typeface="ＭＳ Ｐゴシック" charset="0"/>
                <a:cs typeface="Calibri"/>
              </a:rPr>
              <a:t>The </a:t>
            </a:r>
            <a:r>
              <a:rPr lang="en-US" sz="2400" b="1" dirty="0" err="1" smtClean="0">
                <a:latin typeface="Calibri"/>
                <a:ea typeface="ＭＳ Ｐゴシック" charset="0"/>
                <a:cs typeface="Calibri"/>
              </a:rPr>
              <a:t>Radiative</a:t>
            </a:r>
            <a:r>
              <a:rPr lang="en-US" sz="2400" b="1" dirty="0" smtClean="0">
                <a:latin typeface="Calibri"/>
                <a:ea typeface="ＭＳ Ｐゴシック" charset="0"/>
                <a:cs typeface="Calibri"/>
              </a:rPr>
              <a:t> Equilibrium Temperature of the Earth’s average surface temperature is currently </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15°C or 59</a:t>
            </a:r>
            <a:r>
              <a:rPr lang="en-US" sz="2400" b="1" dirty="0">
                <a:solidFill>
                  <a:srgbClr val="FF0000"/>
                </a:solidFill>
                <a:effectLst>
                  <a:outerShdw blurRad="38100" dist="38100" dir="2700000" algn="tl">
                    <a:srgbClr val="000000"/>
                  </a:outerShdw>
                </a:effectLst>
                <a:latin typeface="Calibri"/>
                <a:ea typeface="ＭＳ Ｐゴシック" charset="0"/>
                <a:cs typeface="Calibri"/>
              </a:rPr>
              <a:t>°</a:t>
            </a:r>
            <a:r>
              <a:rPr lang="en-US" sz="2400" b="1" dirty="0" smtClean="0">
                <a:solidFill>
                  <a:srgbClr val="FF0000"/>
                </a:solidFill>
                <a:effectLst>
                  <a:outerShdw blurRad="38100" dist="38100" dir="2700000" algn="tl">
                    <a:srgbClr val="000000"/>
                  </a:outerShdw>
                </a:effectLst>
                <a:latin typeface="Calibri"/>
                <a:ea typeface="ＭＳ Ｐゴシック" charset="0"/>
                <a:cs typeface="Calibri"/>
              </a:rPr>
              <a:t>F. </a:t>
            </a: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a:p>
            <a:pPr marL="0" indent="0">
              <a:lnSpc>
                <a:spcPct val="90000"/>
              </a:lnSpc>
              <a:buNone/>
            </a:pPr>
            <a:endParaRPr lang="en-US" sz="2400" b="1" dirty="0">
              <a:solidFill>
                <a:srgbClr val="FF0000"/>
              </a:solidFill>
              <a:effectLst>
                <a:outerShdw blurRad="38100" dist="38100" dir="2700000" algn="tl">
                  <a:srgbClr val="000000"/>
                </a:outerShdw>
              </a:effectLst>
              <a:latin typeface="Calibri"/>
              <a:ea typeface="ＭＳ Ｐゴシック" charset="0"/>
              <a:cs typeface="Calibri"/>
            </a:endParaRPr>
          </a:p>
        </p:txBody>
      </p:sp>
      <p:sp>
        <p:nvSpPr>
          <p:cNvPr id="7168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F67FFF61-B3A1-5A45-A4F6-07E8EBEF33BF}" type="slidenum">
              <a:rPr lang="en-US" sz="1400">
                <a:latin typeface="Calibri"/>
                <a:cs typeface="Calibri"/>
              </a:rPr>
              <a:pPr/>
              <a:t>30</a:t>
            </a:fld>
            <a:endParaRPr lang="en-US" sz="1400">
              <a:latin typeface="Calibri"/>
              <a:cs typeface="Calibri"/>
            </a:endParaRPr>
          </a:p>
        </p:txBody>
      </p:sp>
      <p:grpSp>
        <p:nvGrpSpPr>
          <p:cNvPr id="5" name="Group 4"/>
          <p:cNvGrpSpPr>
            <a:grpSpLocks noChangeAspect="1"/>
          </p:cNvGrpSpPr>
          <p:nvPr/>
        </p:nvGrpSpPr>
        <p:grpSpPr>
          <a:xfrm>
            <a:off x="893065" y="1295400"/>
            <a:ext cx="7412735" cy="2813179"/>
            <a:chOff x="228600" y="1882987"/>
            <a:chExt cx="8669867" cy="3290268"/>
          </a:xfrm>
        </p:grpSpPr>
        <p:grpSp>
          <p:nvGrpSpPr>
            <p:cNvPr id="6" name="Group 5"/>
            <p:cNvGrpSpPr/>
            <p:nvPr/>
          </p:nvGrpSpPr>
          <p:grpSpPr>
            <a:xfrm>
              <a:off x="228600" y="1882987"/>
              <a:ext cx="8669867" cy="3230880"/>
              <a:chOff x="228600" y="3178387"/>
              <a:chExt cx="8669867" cy="3230880"/>
            </a:xfrm>
          </p:grpSpPr>
          <p:pic>
            <p:nvPicPr>
              <p:cNvPr id="9" name="Picture 8"/>
              <p:cNvPicPr>
                <a:picLocks noChangeAspect="1"/>
              </p:cNvPicPr>
              <p:nvPr/>
            </p:nvPicPr>
            <p:blipFill rotWithShape="1">
              <a:blip r:embed="rId5"/>
              <a:srcRect t="15283" b="10331"/>
              <a:stretch/>
            </p:blipFill>
            <p:spPr>
              <a:xfrm>
                <a:off x="228600" y="3178387"/>
                <a:ext cx="4343400" cy="3230880"/>
              </a:xfrm>
              <a:prstGeom prst="rect">
                <a:avLst/>
              </a:prstGeom>
            </p:spPr>
          </p:pic>
          <p:pic>
            <p:nvPicPr>
              <p:cNvPr id="10" name="Picture 9"/>
              <p:cNvPicPr>
                <a:picLocks noChangeAspect="1"/>
              </p:cNvPicPr>
              <p:nvPr/>
            </p:nvPicPr>
            <p:blipFill rotWithShape="1">
              <a:blip r:embed="rId6"/>
              <a:srcRect t="15282" b="10334"/>
              <a:stretch/>
            </p:blipFill>
            <p:spPr>
              <a:xfrm>
                <a:off x="4555067" y="3178387"/>
                <a:ext cx="4343400" cy="3230880"/>
              </a:xfrm>
              <a:prstGeom prst="rect">
                <a:avLst/>
              </a:prstGeom>
            </p:spPr>
          </p:pic>
        </p:grpSp>
        <p:sp>
          <p:nvSpPr>
            <p:cNvPr id="7" name="TextBox 6"/>
            <p:cNvSpPr txBox="1"/>
            <p:nvPr/>
          </p:nvSpPr>
          <p:spPr>
            <a:xfrm>
              <a:off x="1057620" y="4700825"/>
              <a:ext cx="2691738" cy="400110"/>
            </a:xfrm>
            <a:prstGeom prst="rect">
              <a:avLst/>
            </a:prstGeom>
            <a:noFill/>
          </p:spPr>
          <p:txBody>
            <a:bodyPr wrap="none" rtlCol="0">
              <a:spAutoFit/>
            </a:bodyPr>
            <a:lstStyle/>
            <a:p>
              <a:r>
                <a:rPr lang="en-US" sz="2000" dirty="0" smtClean="0">
                  <a:solidFill>
                    <a:srgbClr val="FFFFFF"/>
                  </a:solidFill>
                </a:rPr>
                <a:t>Solar radiation absorbed</a:t>
              </a:r>
              <a:endParaRPr lang="en-US" sz="2000" dirty="0">
                <a:solidFill>
                  <a:srgbClr val="FFFFFF"/>
                </a:solidFill>
              </a:endParaRPr>
            </a:p>
          </p:txBody>
        </p:sp>
        <p:sp>
          <p:nvSpPr>
            <p:cNvPr id="8" name="TextBox 7"/>
            <p:cNvSpPr txBox="1"/>
            <p:nvPr/>
          </p:nvSpPr>
          <p:spPr>
            <a:xfrm>
              <a:off x="5066186" y="4705290"/>
              <a:ext cx="3297634" cy="467965"/>
            </a:xfrm>
            <a:prstGeom prst="rect">
              <a:avLst/>
            </a:prstGeom>
            <a:noFill/>
          </p:spPr>
          <p:txBody>
            <a:bodyPr wrap="none" rtlCol="0">
              <a:spAutoFit/>
            </a:bodyPr>
            <a:lstStyle/>
            <a:p>
              <a:r>
                <a:rPr lang="en-US" sz="2000" dirty="0" smtClean="0">
                  <a:solidFill>
                    <a:srgbClr val="FFFFFF"/>
                  </a:solidFill>
                </a:rPr>
                <a:t>Infrared radiation emitted</a:t>
              </a:r>
              <a:endParaRPr lang="en-US" sz="2000" dirty="0">
                <a:solidFill>
                  <a:srgbClr val="FFFFFF"/>
                </a:solidFill>
              </a:endParaRPr>
            </a:p>
          </p:txBody>
        </p:sp>
      </p:grpSp>
      <p:sp>
        <p:nvSpPr>
          <p:cNvPr id="12" name="TextBox 11"/>
          <p:cNvSpPr txBox="1"/>
          <p:nvPr/>
        </p:nvSpPr>
        <p:spPr>
          <a:xfrm>
            <a:off x="7179733" y="1295400"/>
            <a:ext cx="1107996" cy="307777"/>
          </a:xfrm>
          <a:prstGeom prst="rect">
            <a:avLst/>
          </a:prstGeom>
          <a:noFill/>
        </p:spPr>
        <p:txBody>
          <a:bodyPr wrap="none" rtlCol="0">
            <a:spAutoFit/>
          </a:bodyPr>
          <a:lstStyle/>
          <a:p>
            <a:r>
              <a:rPr lang="en-US" sz="1400" dirty="0" smtClean="0">
                <a:latin typeface="Calibri"/>
                <a:cs typeface="Calibri"/>
                <a:hlinkClick r:id="rId7"/>
              </a:rPr>
              <a:t>Figure credit</a:t>
            </a:r>
            <a:endParaRPr lang="en-US" sz="1400" dirty="0">
              <a:latin typeface="Calibri"/>
              <a:cs typeface="Calibri"/>
            </a:endParaRPr>
          </a:p>
        </p:txBody>
      </p:sp>
      <p:pic>
        <p:nvPicPr>
          <p:cNvPr id="14" name="Sound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
        <p:nvSpPr>
          <p:cNvPr id="13" name="TextBox 12"/>
          <p:cNvSpPr txBox="1"/>
          <p:nvPr/>
        </p:nvSpPr>
        <p:spPr>
          <a:xfrm>
            <a:off x="4114800" y="2057400"/>
            <a:ext cx="491240" cy="830997"/>
          </a:xfrm>
          <a:prstGeom prst="rect">
            <a:avLst/>
          </a:prstGeom>
          <a:noFill/>
        </p:spPr>
        <p:txBody>
          <a:bodyPr wrap="none" rtlCol="0">
            <a:spAutoFit/>
          </a:bodyPr>
          <a:lstStyle/>
          <a:p>
            <a:r>
              <a:rPr lang="en-US" sz="4800" b="1" dirty="0" smtClean="0">
                <a:solidFill>
                  <a:srgbClr val="FFFFFF"/>
                </a:solidFill>
                <a:latin typeface="Calibri"/>
                <a:cs typeface="Calibri"/>
              </a:rPr>
              <a:t>=</a:t>
            </a:r>
            <a:endParaRPr lang="en-US" sz="4800" b="1" dirty="0">
              <a:solidFill>
                <a:srgbClr val="FFFFFF"/>
              </a:solidFill>
              <a:latin typeface="Calibri"/>
              <a:cs typeface="Calibri"/>
            </a:endParaRPr>
          </a:p>
        </p:txBody>
      </p:sp>
    </p:spTree>
    <p:extLst>
      <p:ext uri="{BB962C8B-B14F-4D97-AF65-F5344CB8AC3E}">
        <p14:creationId xmlns:p14="http://schemas.microsoft.com/office/powerpoint/2010/main" val="981000989"/>
      </p:ext>
    </p:extLst>
  </p:cSld>
  <p:clrMapOvr>
    <a:masterClrMapping/>
  </p:clrMapOvr>
  <mc:AlternateContent xmlns:mc="http://schemas.openxmlformats.org/markup-compatibility/2006" xmlns:p14="http://schemas.microsoft.com/office/powerpoint/2010/main">
    <mc:Choice Requires="p14">
      <p:transition spd="slow" p14:dur="2000" advTm="70746"/>
    </mc:Choice>
    <mc:Fallback xmlns="">
      <p:transition xmlns:p14="http://schemas.microsoft.com/office/powerpoint/2010/main" spd="slow" advTm="7074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sz="2800" dirty="0" smtClean="0"/>
          </a:p>
          <a:p>
            <a:pPr marL="0" indent="0" algn="ctr">
              <a:buNone/>
            </a:pPr>
            <a:r>
              <a:rPr lang="en-US" sz="2800" dirty="0" smtClean="0"/>
              <a:t>Thank you for listening.</a:t>
            </a:r>
          </a:p>
          <a:p>
            <a:pPr marL="0" indent="0" algn="ctr">
              <a:buNone/>
            </a:pPr>
            <a:r>
              <a:rPr lang="en-US" sz="2800" dirty="0" smtClean="0"/>
              <a:t>  </a:t>
            </a:r>
          </a:p>
          <a:p>
            <a:pPr marL="0" indent="0" algn="ctr">
              <a:buNone/>
            </a:pPr>
            <a:r>
              <a:rPr lang="en-US" sz="2800" dirty="0" smtClean="0"/>
              <a:t>This ends the overview of </a:t>
            </a:r>
          </a:p>
          <a:p>
            <a:pPr marL="0" indent="0" algn="ctr">
              <a:buNone/>
            </a:pPr>
            <a:r>
              <a:rPr lang="en-US" sz="2800" dirty="0" smtClean="0"/>
              <a:t>Laws of Radiation and </a:t>
            </a:r>
          </a:p>
          <a:p>
            <a:pPr marL="0" indent="0" algn="ctr">
              <a:buNone/>
            </a:pPr>
            <a:r>
              <a:rPr lang="en-US" sz="2800" dirty="0" err="1" smtClean="0"/>
              <a:t>Radiative</a:t>
            </a:r>
            <a:r>
              <a:rPr lang="en-US" sz="2800" dirty="0" smtClean="0"/>
              <a:t> Equilibrium.</a:t>
            </a:r>
            <a:endParaRPr lang="en-US" sz="2800"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499529898"/>
      </p:ext>
    </p:extLst>
  </p:cSld>
  <p:clrMapOvr>
    <a:masterClrMapping/>
  </p:clrMapOvr>
  <mc:AlternateContent xmlns:mc="http://schemas.openxmlformats.org/markup-compatibility/2006" xmlns:p14="http://schemas.microsoft.com/office/powerpoint/2010/main">
    <mc:Choice Requires="p14">
      <p:transition spd="slow" p14:dur="2000" advTm="9929"/>
    </mc:Choice>
    <mc:Fallback xmlns="">
      <p:transition xmlns:p14="http://schemas.microsoft.com/office/powerpoint/2010/main" spd="slow" advTm="992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4"/>
          <p:cNvSpPr txBox="1">
            <a:spLocks noChangeArrowheads="1"/>
          </p:cNvSpPr>
          <p:nvPr/>
        </p:nvSpPr>
        <p:spPr bwMode="auto">
          <a:xfrm>
            <a:off x="304800" y="778163"/>
            <a:ext cx="853916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spcAft>
                <a:spcPts val="1800"/>
              </a:spcAft>
            </a:pPr>
            <a:r>
              <a:rPr lang="en-US" sz="2800" b="1" dirty="0" smtClean="0">
                <a:solidFill>
                  <a:srgbClr val="000000"/>
                </a:solidFill>
                <a:latin typeface="Capitals"/>
                <a:cs typeface="Capitals"/>
              </a:rPr>
              <a:t>3) Selective Absorption of Radiation</a:t>
            </a:r>
          </a:p>
          <a:p>
            <a:pPr>
              <a:spcAft>
                <a:spcPts val="1800"/>
              </a:spcAft>
            </a:pPr>
            <a:r>
              <a:rPr lang="en-US" sz="2400" b="1" dirty="0" smtClean="0">
                <a:solidFill>
                  <a:srgbClr val="000000"/>
                </a:solidFill>
                <a:latin typeface="Calibri"/>
                <a:cs typeface="Calibri"/>
              </a:rPr>
              <a:t>FOUR </a:t>
            </a:r>
            <a:r>
              <a:rPr lang="en-US" sz="2400" b="1" dirty="0">
                <a:solidFill>
                  <a:srgbClr val="000000"/>
                </a:solidFill>
                <a:latin typeface="Calibri"/>
                <a:cs typeface="Calibri"/>
              </a:rPr>
              <a:t>POSSIBLE FATES OF RADIATION</a:t>
            </a:r>
            <a:r>
              <a:rPr lang="en-US" sz="2400" b="1" dirty="0" smtClean="0">
                <a:solidFill>
                  <a:srgbClr val="000000"/>
                </a:solidFill>
                <a:latin typeface="Calibri"/>
                <a:cs typeface="Calibri"/>
              </a:rPr>
              <a:t>:</a:t>
            </a:r>
            <a:endParaRPr lang="en-US" sz="2400" b="1" u="sng" dirty="0">
              <a:solidFill>
                <a:srgbClr val="000000"/>
              </a:solidFill>
              <a:latin typeface="Calibri"/>
              <a:cs typeface="Calibri"/>
            </a:endParaRPr>
          </a:p>
          <a:p>
            <a:pPr marL="2343150" lvl="4" indent="-514350" algn="l">
              <a:spcAft>
                <a:spcPts val="1800"/>
              </a:spcAft>
              <a:buFont typeface="+mj-lt"/>
              <a:buAutoNum type="arabicPeriod"/>
            </a:pPr>
            <a:r>
              <a:rPr lang="en-US" sz="2800" b="1" dirty="0" smtClean="0">
                <a:solidFill>
                  <a:srgbClr val="000000"/>
                </a:solidFill>
                <a:latin typeface="Calibri"/>
                <a:cs typeface="Calibri"/>
              </a:rPr>
              <a:t>Transmitted</a:t>
            </a:r>
            <a:endParaRPr lang="en-US" sz="2800" b="1" dirty="0">
              <a:solidFill>
                <a:srgbClr val="000000"/>
              </a:solidFill>
              <a:latin typeface="Calibri"/>
              <a:cs typeface="Calibri"/>
            </a:endParaRPr>
          </a:p>
          <a:p>
            <a:pPr marL="2343150" lvl="4" indent="-514350" algn="l">
              <a:spcAft>
                <a:spcPts val="1800"/>
              </a:spcAft>
              <a:buFont typeface="+mj-lt"/>
              <a:buAutoNum type="arabicPeriod"/>
            </a:pPr>
            <a:r>
              <a:rPr lang="en-US" sz="2800" b="1" dirty="0" smtClean="0">
                <a:solidFill>
                  <a:srgbClr val="000000"/>
                </a:solidFill>
                <a:latin typeface="Calibri"/>
                <a:cs typeface="Calibri"/>
              </a:rPr>
              <a:t>Reflected</a:t>
            </a:r>
            <a:endParaRPr lang="en-US" sz="2800" dirty="0">
              <a:solidFill>
                <a:srgbClr val="000000"/>
              </a:solidFill>
              <a:latin typeface="Calibri"/>
              <a:cs typeface="Calibri"/>
            </a:endParaRPr>
          </a:p>
          <a:p>
            <a:pPr marL="2343150" lvl="4" indent="-514350" algn="l">
              <a:spcAft>
                <a:spcPts val="1800"/>
              </a:spcAft>
              <a:buFont typeface="+mj-lt"/>
              <a:buAutoNum type="arabicPeriod"/>
            </a:pPr>
            <a:r>
              <a:rPr lang="en-US" sz="2800" b="1" dirty="0" smtClean="0">
                <a:solidFill>
                  <a:srgbClr val="000000"/>
                </a:solidFill>
                <a:latin typeface="Calibri"/>
                <a:cs typeface="Calibri"/>
              </a:rPr>
              <a:t>Scattered</a:t>
            </a:r>
            <a:endParaRPr lang="en-US" sz="2800" dirty="0">
              <a:solidFill>
                <a:srgbClr val="000000"/>
              </a:solidFill>
              <a:latin typeface="Calibri"/>
              <a:cs typeface="Calibri"/>
            </a:endParaRPr>
          </a:p>
          <a:p>
            <a:pPr marL="2343150" lvl="4" indent="-514350" algn="l">
              <a:spcAft>
                <a:spcPts val="1800"/>
              </a:spcAft>
              <a:buFont typeface="+mj-lt"/>
              <a:buAutoNum type="arabicPeriod"/>
            </a:pPr>
            <a:r>
              <a:rPr lang="en-US" sz="2800" b="1" dirty="0" smtClean="0">
                <a:solidFill>
                  <a:srgbClr val="000000"/>
                </a:solidFill>
                <a:latin typeface="Calibri"/>
                <a:cs typeface="Calibri"/>
              </a:rPr>
              <a:t>Absorbed</a:t>
            </a:r>
          </a:p>
          <a:p>
            <a:pPr lvl="2" algn="l"/>
            <a:r>
              <a:rPr lang="en-US" sz="2800" b="1" dirty="0" smtClean="0">
                <a:solidFill>
                  <a:srgbClr val="000000"/>
                </a:solidFill>
                <a:latin typeface="Calibri"/>
                <a:cs typeface="Calibri"/>
              </a:rPr>
              <a:t>The </a:t>
            </a:r>
            <a:r>
              <a:rPr lang="en-US" sz="2800" b="1" dirty="0">
                <a:solidFill>
                  <a:srgbClr val="000000"/>
                </a:solidFill>
                <a:latin typeface="Calibri"/>
                <a:cs typeface="Calibri"/>
              </a:rPr>
              <a:t>atmosphere does ALL of </a:t>
            </a:r>
            <a:r>
              <a:rPr lang="en-US" sz="2800" b="1" dirty="0" smtClean="0">
                <a:solidFill>
                  <a:srgbClr val="000000"/>
                </a:solidFill>
                <a:latin typeface="Calibri"/>
                <a:cs typeface="Calibri"/>
              </a:rPr>
              <a:t>these…</a:t>
            </a:r>
          </a:p>
          <a:p>
            <a:pPr lvl="2" algn="l"/>
            <a:r>
              <a:rPr lang="en-US" sz="2800" b="1" dirty="0" smtClean="0">
                <a:solidFill>
                  <a:srgbClr val="000000"/>
                </a:solidFill>
                <a:latin typeface="Calibri"/>
                <a:cs typeface="Calibri"/>
              </a:rPr>
              <a:t>Lets look at each in the above order</a:t>
            </a:r>
            <a:endParaRPr lang="en-US" sz="2800" b="1" dirty="0">
              <a:solidFill>
                <a:srgbClr val="000000"/>
              </a:solidFill>
              <a:latin typeface="Calibri"/>
              <a:cs typeface="Calibri"/>
            </a:endParaRPr>
          </a:p>
        </p:txBody>
      </p:sp>
    </p:spTree>
    <p:extLst>
      <p:ext uri="{BB962C8B-B14F-4D97-AF65-F5344CB8AC3E}">
        <p14:creationId xmlns:p14="http://schemas.microsoft.com/office/powerpoint/2010/main" val="3582387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sz="3200" b="1">
                <a:latin typeface="Calibri"/>
                <a:ea typeface="ＭＳ Ｐゴシック" charset="0"/>
                <a:cs typeface="Calibri"/>
              </a:rPr>
              <a:t>Transmitted: </a:t>
            </a:r>
            <a:br>
              <a:rPr lang="en-US" sz="3200" b="1">
                <a:latin typeface="Calibri"/>
                <a:ea typeface="ＭＳ Ｐゴシック" charset="0"/>
                <a:cs typeface="Calibri"/>
              </a:rPr>
            </a:br>
            <a:r>
              <a:rPr lang="en-US" sz="3200" b="1">
                <a:latin typeface="Calibri"/>
                <a:ea typeface="ＭＳ Ｐゴシック" charset="0"/>
                <a:cs typeface="Calibri"/>
              </a:rPr>
              <a:t>Radiation passes through object</a:t>
            </a:r>
          </a:p>
        </p:txBody>
      </p:sp>
      <p:sp>
        <p:nvSpPr>
          <p:cNvPr id="81923" name="Rectangle 3"/>
          <p:cNvSpPr>
            <a:spLocks noChangeArrowheads="1"/>
          </p:cNvSpPr>
          <p:nvPr/>
        </p:nvSpPr>
        <p:spPr bwMode="auto">
          <a:xfrm>
            <a:off x="3581400" y="1981200"/>
            <a:ext cx="1447800" cy="3581400"/>
          </a:xfrm>
          <a:prstGeom prst="rect">
            <a:avLst/>
          </a:prstGeom>
          <a:solidFill>
            <a:schemeClr val="bg1"/>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1924" name="AutoShape 4"/>
          <p:cNvSpPr>
            <a:spLocks noChangeArrowheads="1"/>
          </p:cNvSpPr>
          <p:nvPr/>
        </p:nvSpPr>
        <p:spPr bwMode="auto">
          <a:xfrm>
            <a:off x="990600" y="3276600"/>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81925" name="AutoShape 5"/>
          <p:cNvSpPr>
            <a:spLocks noChangeArrowheads="1"/>
          </p:cNvSpPr>
          <p:nvPr/>
        </p:nvSpPr>
        <p:spPr bwMode="auto">
          <a:xfrm>
            <a:off x="5410200" y="3276600"/>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1926" name="Text Box 6"/>
          <p:cNvSpPr txBox="1">
            <a:spLocks noChangeArrowheads="1"/>
          </p:cNvSpPr>
          <p:nvPr/>
        </p:nvSpPr>
        <p:spPr bwMode="auto">
          <a:xfrm>
            <a:off x="982606" y="3962400"/>
            <a:ext cx="1330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r>
              <a:rPr lang="en-US" sz="2000" b="1" i="1" dirty="0">
                <a:solidFill>
                  <a:srgbClr val="000000"/>
                </a:solidFill>
                <a:latin typeface="Calibri"/>
                <a:cs typeface="Calibri"/>
              </a:rPr>
              <a:t>SUNLIGHT</a:t>
            </a:r>
          </a:p>
        </p:txBody>
      </p:sp>
      <p:sp>
        <p:nvSpPr>
          <p:cNvPr id="81927" name="Rectangle 9"/>
          <p:cNvSpPr>
            <a:spLocks noChangeArrowheads="1"/>
          </p:cNvSpPr>
          <p:nvPr/>
        </p:nvSpPr>
        <p:spPr bwMode="auto">
          <a:xfrm rot="-5400000">
            <a:off x="3369942" y="3514209"/>
            <a:ext cx="1838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b="1">
                <a:solidFill>
                  <a:srgbClr val="000000"/>
                </a:solidFill>
                <a:latin typeface="Calibri"/>
                <a:cs typeface="Calibri"/>
              </a:rPr>
              <a:t>GLASS  WINDOW</a:t>
            </a:r>
          </a:p>
        </p:txBody>
      </p:sp>
      <p:sp>
        <p:nvSpPr>
          <p:cNvPr id="81928" name="Rectangle 10"/>
          <p:cNvSpPr>
            <a:spLocks noChangeArrowheads="1"/>
          </p:cNvSpPr>
          <p:nvPr/>
        </p:nvSpPr>
        <p:spPr bwMode="auto">
          <a:xfrm>
            <a:off x="5334000" y="4495800"/>
            <a:ext cx="45624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i="1">
                <a:solidFill>
                  <a:srgbClr val="000000"/>
                </a:solidFill>
                <a:latin typeface="Calibri"/>
                <a:cs typeface="Calibri"/>
              </a:rPr>
              <a:t>TRANSMITTED</a:t>
            </a:r>
          </a:p>
          <a:p>
            <a:r>
              <a:rPr lang="en-US" b="1" i="1">
                <a:solidFill>
                  <a:srgbClr val="000000"/>
                </a:solidFill>
                <a:latin typeface="Calibri"/>
                <a:cs typeface="Calibri"/>
              </a:rPr>
              <a:t>SUNLIGHT</a:t>
            </a:r>
          </a:p>
        </p:txBody>
      </p:sp>
    </p:spTree>
    <p:extLst>
      <p:ext uri="{BB962C8B-B14F-4D97-AF65-F5344CB8AC3E}">
        <p14:creationId xmlns:p14="http://schemas.microsoft.com/office/powerpoint/2010/main" val="294127213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p:txBody>
          <a:bodyPr/>
          <a:lstStyle/>
          <a:p>
            <a:r>
              <a:rPr lang="en-US" sz="3200" b="1" dirty="0" smtClean="0">
                <a:latin typeface="Calibri"/>
                <a:ea typeface="ＭＳ Ｐゴシック" charset="0"/>
                <a:cs typeface="Calibri"/>
              </a:rPr>
              <a:t>Reflected</a:t>
            </a:r>
            <a:r>
              <a:rPr lang="en-US" sz="3200" b="1" dirty="0">
                <a:latin typeface="Calibri"/>
                <a:ea typeface="ＭＳ Ｐゴシック" charset="0"/>
                <a:cs typeface="Calibri"/>
              </a:rPr>
              <a:t>: </a:t>
            </a:r>
            <a:br>
              <a:rPr lang="en-US" sz="3200" b="1" dirty="0">
                <a:latin typeface="Calibri"/>
                <a:ea typeface="ＭＳ Ｐゴシック" charset="0"/>
                <a:cs typeface="Calibri"/>
              </a:rPr>
            </a:br>
            <a:r>
              <a:rPr lang="en-US" sz="3200" b="1" dirty="0">
                <a:latin typeface="Calibri"/>
                <a:ea typeface="ＭＳ Ｐゴシック" charset="0"/>
                <a:cs typeface="Calibri"/>
              </a:rPr>
              <a:t>Path of radiation </a:t>
            </a:r>
            <a:r>
              <a:rPr lang="en-US" sz="3200" b="1" dirty="0" smtClean="0">
                <a:latin typeface="Calibri"/>
                <a:ea typeface="ＭＳ Ｐゴシック" charset="0"/>
                <a:cs typeface="Calibri"/>
              </a:rPr>
              <a:t>reflected</a:t>
            </a:r>
            <a:endParaRPr lang="en-US" sz="3200" b="1" dirty="0">
              <a:latin typeface="Calibri"/>
              <a:ea typeface="ＭＳ Ｐゴシック" charset="0"/>
              <a:cs typeface="Calibri"/>
            </a:endParaRPr>
          </a:p>
        </p:txBody>
      </p:sp>
      <p:sp>
        <p:nvSpPr>
          <p:cNvPr id="86019" name="Rectangle 5" descr="25%"/>
          <p:cNvSpPr>
            <a:spLocks noChangeArrowheads="1"/>
          </p:cNvSpPr>
          <p:nvPr/>
        </p:nvSpPr>
        <p:spPr bwMode="auto">
          <a:xfrm>
            <a:off x="3962400" y="1752600"/>
            <a:ext cx="914400" cy="4114800"/>
          </a:xfrm>
          <a:prstGeom prst="rect">
            <a:avLst/>
          </a:prstGeom>
          <a:solidFill>
            <a:schemeClr val="bg1">
              <a:lumMod val="75000"/>
            </a:schemeClr>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0" name="AutoShape 6"/>
          <p:cNvSpPr>
            <a:spLocks noChangeArrowheads="1"/>
          </p:cNvSpPr>
          <p:nvPr/>
        </p:nvSpPr>
        <p:spPr bwMode="auto">
          <a:xfrm rot="20425575">
            <a:off x="1899148" y="4127421"/>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1" name="AutoShape 7"/>
          <p:cNvSpPr>
            <a:spLocks noChangeArrowheads="1"/>
          </p:cNvSpPr>
          <p:nvPr/>
        </p:nvSpPr>
        <p:spPr bwMode="auto">
          <a:xfrm rot="12006494">
            <a:off x="1822948" y="2443839"/>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4" name="Rectangle 10"/>
          <p:cNvSpPr>
            <a:spLocks noChangeArrowheads="1"/>
          </p:cNvSpPr>
          <p:nvPr/>
        </p:nvSpPr>
        <p:spPr bwMode="auto">
          <a:xfrm rot="-5400000">
            <a:off x="3003550" y="3549650"/>
            <a:ext cx="2894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b="1" dirty="0" smtClean="0">
                <a:solidFill>
                  <a:srgbClr val="000000"/>
                </a:solidFill>
                <a:latin typeface="Calibri"/>
                <a:cs typeface="Calibri"/>
              </a:rPr>
              <a:t>MIRROR</a:t>
            </a:r>
            <a:endParaRPr lang="en-US" sz="1800" b="1" dirty="0">
              <a:solidFill>
                <a:srgbClr val="000000"/>
              </a:solidFill>
              <a:latin typeface="Calibri"/>
              <a:cs typeface="Calibri"/>
            </a:endParaRPr>
          </a:p>
        </p:txBody>
      </p:sp>
      <p:sp>
        <p:nvSpPr>
          <p:cNvPr id="86025" name="Text Box 11"/>
          <p:cNvSpPr txBox="1">
            <a:spLocks noChangeArrowheads="1"/>
          </p:cNvSpPr>
          <p:nvPr/>
        </p:nvSpPr>
        <p:spPr bwMode="auto">
          <a:xfrm>
            <a:off x="6345712" y="3429000"/>
            <a:ext cx="14643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r>
              <a:rPr lang="en-US" sz="2000" b="1" i="1">
                <a:solidFill>
                  <a:srgbClr val="000000"/>
                </a:solidFill>
                <a:latin typeface="Calibri"/>
                <a:cs typeface="Calibri"/>
              </a:rPr>
              <a:t>SCATTERED </a:t>
            </a:r>
          </a:p>
          <a:p>
            <a:r>
              <a:rPr lang="en-US" sz="2000" b="1" i="1">
                <a:solidFill>
                  <a:srgbClr val="000000"/>
                </a:solidFill>
                <a:latin typeface="Calibri"/>
                <a:cs typeface="Calibri"/>
              </a:rPr>
              <a:t>SUNLIGHT</a:t>
            </a:r>
          </a:p>
        </p:txBody>
      </p:sp>
      <p:sp>
        <p:nvSpPr>
          <p:cNvPr id="10" name="Text Box 9"/>
          <p:cNvSpPr txBox="1">
            <a:spLocks noChangeArrowheads="1"/>
          </p:cNvSpPr>
          <p:nvPr/>
        </p:nvSpPr>
        <p:spPr bwMode="auto">
          <a:xfrm>
            <a:off x="1676400" y="3943290"/>
            <a:ext cx="1330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r>
              <a:rPr lang="en-US" sz="2000" b="1" i="1" dirty="0">
                <a:solidFill>
                  <a:srgbClr val="000000"/>
                </a:solidFill>
                <a:latin typeface="Calibri"/>
                <a:cs typeface="Calibri"/>
              </a:rPr>
              <a:t>SUNLIGHT</a:t>
            </a:r>
          </a:p>
        </p:txBody>
      </p:sp>
    </p:spTree>
    <p:extLst>
      <p:ext uri="{BB962C8B-B14F-4D97-AF65-F5344CB8AC3E}">
        <p14:creationId xmlns:p14="http://schemas.microsoft.com/office/powerpoint/2010/main" val="280994394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p:txBody>
          <a:bodyPr/>
          <a:lstStyle/>
          <a:p>
            <a:r>
              <a:rPr lang="en-US" sz="3200" b="1" dirty="0">
                <a:latin typeface="Calibri"/>
                <a:ea typeface="ＭＳ Ｐゴシック" charset="0"/>
                <a:cs typeface="Calibri"/>
              </a:rPr>
              <a:t>Scattered: </a:t>
            </a:r>
            <a:br>
              <a:rPr lang="en-US" sz="3200" b="1" dirty="0">
                <a:latin typeface="Calibri"/>
                <a:ea typeface="ＭＳ Ｐゴシック" charset="0"/>
                <a:cs typeface="Calibri"/>
              </a:rPr>
            </a:br>
            <a:r>
              <a:rPr lang="en-US" sz="3200" b="1" dirty="0" smtClean="0">
                <a:latin typeface="Calibri"/>
                <a:ea typeface="ＭＳ Ｐゴシック" charset="0"/>
                <a:cs typeface="Calibri"/>
              </a:rPr>
              <a:t>  Path </a:t>
            </a:r>
            <a:r>
              <a:rPr lang="en-US" sz="3200" b="1" dirty="0">
                <a:latin typeface="Calibri"/>
                <a:ea typeface="ＭＳ Ｐゴシック" charset="0"/>
                <a:cs typeface="Calibri"/>
              </a:rPr>
              <a:t>of radiation </a:t>
            </a:r>
            <a:r>
              <a:rPr lang="en-US" sz="3200" b="1" dirty="0" smtClean="0">
                <a:latin typeface="Calibri"/>
                <a:ea typeface="ＭＳ Ｐゴシック" charset="0"/>
                <a:cs typeface="Calibri"/>
              </a:rPr>
              <a:t>deflected (equally)</a:t>
            </a:r>
            <a:br>
              <a:rPr lang="en-US" sz="3200" b="1" dirty="0" smtClean="0">
                <a:latin typeface="Calibri"/>
                <a:ea typeface="ＭＳ Ｐゴシック" charset="0"/>
                <a:cs typeface="Calibri"/>
              </a:rPr>
            </a:br>
            <a:r>
              <a:rPr lang="en-US" sz="3200" b="1" dirty="0" smtClean="0">
                <a:latin typeface="Calibri"/>
                <a:ea typeface="ＭＳ Ｐゴシック" charset="0"/>
                <a:cs typeface="Calibri"/>
              </a:rPr>
              <a:t>in all directions</a:t>
            </a:r>
            <a:endParaRPr lang="en-US" sz="3200" b="1" dirty="0">
              <a:latin typeface="Calibri"/>
              <a:ea typeface="ＭＳ Ｐゴシック" charset="0"/>
              <a:cs typeface="Calibri"/>
            </a:endParaRPr>
          </a:p>
        </p:txBody>
      </p:sp>
      <p:sp>
        <p:nvSpPr>
          <p:cNvPr id="86019" name="Rectangle 5" descr="25%"/>
          <p:cNvSpPr>
            <a:spLocks noChangeArrowheads="1"/>
          </p:cNvSpPr>
          <p:nvPr/>
        </p:nvSpPr>
        <p:spPr bwMode="auto">
          <a:xfrm>
            <a:off x="3962400" y="2133600"/>
            <a:ext cx="914400" cy="4114800"/>
          </a:xfrm>
          <a:prstGeom prst="rect">
            <a:avLst/>
          </a:prstGeom>
          <a:pattFill prst="pct25">
            <a:fgClr>
              <a:schemeClr val="tx1"/>
            </a:fgClr>
            <a:bgClr>
              <a:schemeClr val="bg1"/>
            </a:bgClr>
          </a:patt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0" name="AutoShape 6"/>
          <p:cNvSpPr>
            <a:spLocks noChangeArrowheads="1"/>
          </p:cNvSpPr>
          <p:nvPr/>
        </p:nvSpPr>
        <p:spPr bwMode="auto">
          <a:xfrm>
            <a:off x="1752600" y="3733800"/>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1" name="AutoShape 7"/>
          <p:cNvSpPr>
            <a:spLocks noChangeArrowheads="1"/>
          </p:cNvSpPr>
          <p:nvPr/>
        </p:nvSpPr>
        <p:spPr bwMode="auto">
          <a:xfrm rot="-2367239">
            <a:off x="4902029" y="2854136"/>
            <a:ext cx="1966913" cy="27432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2" name="AutoShape 8"/>
          <p:cNvSpPr>
            <a:spLocks noChangeArrowheads="1"/>
          </p:cNvSpPr>
          <p:nvPr/>
        </p:nvSpPr>
        <p:spPr bwMode="auto">
          <a:xfrm rot="2199625">
            <a:off x="5008815" y="5320670"/>
            <a:ext cx="1966913" cy="27432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6023" name="Text Box 9"/>
          <p:cNvSpPr txBox="1">
            <a:spLocks noChangeArrowheads="1"/>
          </p:cNvSpPr>
          <p:nvPr/>
        </p:nvSpPr>
        <p:spPr bwMode="auto">
          <a:xfrm>
            <a:off x="1784823" y="4428068"/>
            <a:ext cx="1330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r>
              <a:rPr lang="en-US" sz="2000" b="1" i="1" dirty="0">
                <a:solidFill>
                  <a:srgbClr val="000000"/>
                </a:solidFill>
                <a:latin typeface="Calibri"/>
                <a:cs typeface="Calibri"/>
              </a:rPr>
              <a:t>SUNLIGHT</a:t>
            </a:r>
          </a:p>
        </p:txBody>
      </p:sp>
      <p:sp>
        <p:nvSpPr>
          <p:cNvPr id="86024" name="Rectangle 10"/>
          <p:cNvSpPr>
            <a:spLocks noChangeArrowheads="1"/>
          </p:cNvSpPr>
          <p:nvPr/>
        </p:nvSpPr>
        <p:spPr bwMode="auto">
          <a:xfrm rot="-5400000">
            <a:off x="3003550" y="3852863"/>
            <a:ext cx="2894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b="1">
                <a:solidFill>
                  <a:srgbClr val="000000"/>
                </a:solidFill>
                <a:latin typeface="Calibri"/>
                <a:cs typeface="Calibri"/>
              </a:rPr>
              <a:t>FROSTED  GLASS</a:t>
            </a:r>
          </a:p>
        </p:txBody>
      </p:sp>
      <p:sp>
        <p:nvSpPr>
          <p:cNvPr id="86025" name="Text Box 11"/>
          <p:cNvSpPr txBox="1">
            <a:spLocks noChangeArrowheads="1"/>
          </p:cNvSpPr>
          <p:nvPr/>
        </p:nvSpPr>
        <p:spPr bwMode="auto">
          <a:xfrm>
            <a:off x="6345712" y="3031067"/>
            <a:ext cx="14643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r>
              <a:rPr lang="en-US" sz="2000" b="1" i="1" dirty="0">
                <a:solidFill>
                  <a:srgbClr val="000000"/>
                </a:solidFill>
                <a:latin typeface="Calibri"/>
                <a:cs typeface="Calibri"/>
              </a:rPr>
              <a:t>SCATTERED </a:t>
            </a:r>
          </a:p>
          <a:p>
            <a:r>
              <a:rPr lang="en-US" sz="2000" b="1" i="1" dirty="0">
                <a:solidFill>
                  <a:srgbClr val="000000"/>
                </a:solidFill>
                <a:latin typeface="Calibri"/>
                <a:cs typeface="Calibri"/>
              </a:rPr>
              <a:t>SUNLIGHT</a:t>
            </a:r>
          </a:p>
        </p:txBody>
      </p:sp>
      <p:sp>
        <p:nvSpPr>
          <p:cNvPr id="10" name="AutoShape 7"/>
          <p:cNvSpPr>
            <a:spLocks noChangeArrowheads="1"/>
          </p:cNvSpPr>
          <p:nvPr/>
        </p:nvSpPr>
        <p:spPr bwMode="auto">
          <a:xfrm rot="2367239" flipH="1">
            <a:off x="1987173" y="2871284"/>
            <a:ext cx="1966913" cy="27432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11" name="AutoShape 8"/>
          <p:cNvSpPr>
            <a:spLocks noChangeArrowheads="1"/>
          </p:cNvSpPr>
          <p:nvPr/>
        </p:nvSpPr>
        <p:spPr bwMode="auto">
          <a:xfrm rot="19400375" flipH="1">
            <a:off x="1868555" y="5337818"/>
            <a:ext cx="1966913" cy="27432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12" name="AutoShape 7"/>
          <p:cNvSpPr>
            <a:spLocks noChangeArrowheads="1"/>
          </p:cNvSpPr>
          <p:nvPr/>
        </p:nvSpPr>
        <p:spPr bwMode="auto">
          <a:xfrm>
            <a:off x="5181600" y="4032689"/>
            <a:ext cx="1966913" cy="27432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Tree>
    <p:extLst>
      <p:ext uri="{BB962C8B-B14F-4D97-AF65-F5344CB8AC3E}">
        <p14:creationId xmlns:p14="http://schemas.microsoft.com/office/powerpoint/2010/main" val="3268611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sz="3200" b="1" dirty="0">
                <a:latin typeface="Calibri"/>
                <a:ea typeface="ＭＳ Ｐゴシック" charset="0"/>
                <a:cs typeface="Calibri"/>
              </a:rPr>
              <a:t>Absorbed: </a:t>
            </a:r>
            <a:br>
              <a:rPr lang="en-US" sz="3200" b="1" dirty="0">
                <a:latin typeface="Calibri"/>
                <a:ea typeface="ＭＳ Ｐゴシック" charset="0"/>
                <a:cs typeface="Calibri"/>
              </a:rPr>
            </a:br>
            <a:r>
              <a:rPr lang="en-US" sz="3200" b="1" dirty="0">
                <a:latin typeface="Calibri"/>
                <a:ea typeface="ＭＳ Ｐゴシック" charset="0"/>
                <a:cs typeface="Calibri"/>
              </a:rPr>
              <a:t>Radiation transferred to object</a:t>
            </a:r>
          </a:p>
        </p:txBody>
      </p:sp>
      <p:sp>
        <p:nvSpPr>
          <p:cNvPr id="88069" name="Rectangle 7"/>
          <p:cNvSpPr>
            <a:spLocks noChangeArrowheads="1"/>
          </p:cNvSpPr>
          <p:nvPr/>
        </p:nvSpPr>
        <p:spPr bwMode="auto">
          <a:xfrm>
            <a:off x="5181600" y="2895600"/>
            <a:ext cx="3200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u="sng" dirty="0" smtClean="0">
                <a:solidFill>
                  <a:srgbClr val="000000"/>
                </a:solidFill>
                <a:latin typeface="Calibri"/>
                <a:cs typeface="Calibri"/>
              </a:rPr>
              <a:t>Blackbody</a:t>
            </a:r>
            <a:r>
              <a:rPr lang="en-US" sz="2400" b="1" dirty="0" smtClean="0">
                <a:solidFill>
                  <a:srgbClr val="000000"/>
                </a:solidFill>
                <a:latin typeface="Calibri"/>
                <a:cs typeface="Calibri"/>
              </a:rPr>
              <a:t> </a:t>
            </a:r>
          </a:p>
          <a:p>
            <a:r>
              <a:rPr lang="en-US" sz="2400" b="1" dirty="0" smtClean="0">
                <a:solidFill>
                  <a:srgbClr val="000000"/>
                </a:solidFill>
                <a:latin typeface="Calibri"/>
                <a:cs typeface="Calibri"/>
              </a:rPr>
              <a:t>A </a:t>
            </a:r>
            <a:r>
              <a:rPr lang="en-US" sz="2400" b="1" dirty="0">
                <a:solidFill>
                  <a:srgbClr val="000000"/>
                </a:solidFill>
                <a:latin typeface="Calibri"/>
                <a:cs typeface="Calibri"/>
              </a:rPr>
              <a:t>perfect absorber and emitter of radiation in equilibrium, with no reflection or </a:t>
            </a:r>
            <a:r>
              <a:rPr lang="en-US" sz="2400" b="1" dirty="0" smtClean="0">
                <a:solidFill>
                  <a:srgbClr val="000000"/>
                </a:solidFill>
                <a:latin typeface="Calibri"/>
                <a:cs typeface="Calibri"/>
              </a:rPr>
              <a:t>scattering</a:t>
            </a:r>
            <a:endParaRPr lang="en-US" sz="2400" b="1" dirty="0">
              <a:solidFill>
                <a:srgbClr val="000000"/>
              </a:solidFill>
              <a:latin typeface="Calibri"/>
              <a:cs typeface="Calibri"/>
            </a:endParaRPr>
          </a:p>
        </p:txBody>
      </p:sp>
      <p:sp>
        <p:nvSpPr>
          <p:cNvPr id="88070" name="Text Box 8"/>
          <p:cNvSpPr txBox="1">
            <a:spLocks noChangeArrowheads="1"/>
          </p:cNvSpPr>
          <p:nvPr/>
        </p:nvSpPr>
        <p:spPr bwMode="auto">
          <a:xfrm>
            <a:off x="5699125" y="201771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endParaRPr lang="en-US">
              <a:solidFill>
                <a:srgbClr val="000000"/>
              </a:solidFill>
              <a:latin typeface="Calibri"/>
              <a:cs typeface="Calibri"/>
            </a:endParaRPr>
          </a:p>
        </p:txBody>
      </p:sp>
      <p:grpSp>
        <p:nvGrpSpPr>
          <p:cNvPr id="2" name="Group 1"/>
          <p:cNvGrpSpPr/>
          <p:nvPr/>
        </p:nvGrpSpPr>
        <p:grpSpPr>
          <a:xfrm>
            <a:off x="1462087" y="1905000"/>
            <a:ext cx="3186113" cy="4114800"/>
            <a:chOff x="1462087" y="1905000"/>
            <a:chExt cx="3186113" cy="4114800"/>
          </a:xfrm>
        </p:grpSpPr>
        <p:sp>
          <p:nvSpPr>
            <p:cNvPr id="88067" name="Rectangle 3"/>
            <p:cNvSpPr>
              <a:spLocks noChangeArrowheads="1"/>
            </p:cNvSpPr>
            <p:nvPr/>
          </p:nvSpPr>
          <p:spPr bwMode="auto">
            <a:xfrm>
              <a:off x="3733800" y="1905000"/>
              <a:ext cx="914400" cy="4114800"/>
            </a:xfrm>
            <a:prstGeom prst="rect">
              <a:avLst/>
            </a:prstGeom>
            <a:solidFill>
              <a:schemeClr val="tx1"/>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8068" name="AutoShape 4"/>
            <p:cNvSpPr>
              <a:spLocks noChangeArrowheads="1"/>
            </p:cNvSpPr>
            <p:nvPr/>
          </p:nvSpPr>
          <p:spPr bwMode="auto">
            <a:xfrm>
              <a:off x="1462087" y="3276600"/>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88071" name="Rectangle 9"/>
            <p:cNvSpPr>
              <a:spLocks noChangeArrowheads="1"/>
            </p:cNvSpPr>
            <p:nvPr/>
          </p:nvSpPr>
          <p:spPr bwMode="auto">
            <a:xfrm rot="-5400000">
              <a:off x="2759604" y="3683530"/>
              <a:ext cx="2894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1" dirty="0">
                  <a:solidFill>
                    <a:schemeClr val="bg1"/>
                  </a:solidFill>
                  <a:latin typeface="Calibri"/>
                  <a:cs typeface="Calibri"/>
                </a:rPr>
                <a:t>BLACK  </a:t>
              </a:r>
              <a:r>
                <a:rPr lang="en-US" sz="1800" b="1" dirty="0" smtClean="0">
                  <a:solidFill>
                    <a:schemeClr val="bg1"/>
                  </a:solidFill>
                  <a:latin typeface="Calibri"/>
                  <a:cs typeface="Calibri"/>
                </a:rPr>
                <a:t>BOX</a:t>
              </a:r>
              <a:endParaRPr lang="en-US" sz="1800" b="1" dirty="0">
                <a:solidFill>
                  <a:schemeClr val="bg1"/>
                </a:solidFill>
                <a:latin typeface="Calibri"/>
                <a:cs typeface="Calibri"/>
              </a:endParaRPr>
            </a:p>
          </p:txBody>
        </p:sp>
        <p:sp>
          <p:nvSpPr>
            <p:cNvPr id="88072" name="Text Box 10"/>
            <p:cNvSpPr txBox="1">
              <a:spLocks noChangeArrowheads="1"/>
            </p:cNvSpPr>
            <p:nvPr/>
          </p:nvSpPr>
          <p:spPr bwMode="auto">
            <a:xfrm>
              <a:off x="1511243" y="3962400"/>
              <a:ext cx="1330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r>
                <a:rPr lang="en-US" sz="2000" b="1" i="1" dirty="0">
                  <a:solidFill>
                    <a:srgbClr val="000000"/>
                  </a:solidFill>
                  <a:latin typeface="Calibri"/>
                  <a:cs typeface="Calibri"/>
                </a:rPr>
                <a:t>SUNLIGHT</a:t>
              </a:r>
            </a:p>
          </p:txBody>
        </p:sp>
      </p:grpSp>
    </p:spTree>
    <p:extLst>
      <p:ext uri="{BB962C8B-B14F-4D97-AF65-F5344CB8AC3E}">
        <p14:creationId xmlns:p14="http://schemas.microsoft.com/office/powerpoint/2010/main" val="126668911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152400"/>
            <a:ext cx="8229600" cy="1447800"/>
          </a:xfrm>
        </p:spPr>
        <p:txBody>
          <a:bodyPr/>
          <a:lstStyle/>
          <a:p>
            <a:r>
              <a:rPr lang="en-US" sz="3200" b="1" dirty="0" err="1">
                <a:latin typeface="Calibri"/>
                <a:ea typeface="ＭＳ Ｐゴシック" charset="0"/>
                <a:cs typeface="Calibri"/>
              </a:rPr>
              <a:t>Radiative</a:t>
            </a:r>
            <a:r>
              <a:rPr lang="en-US" sz="3200" b="1" dirty="0">
                <a:latin typeface="Calibri"/>
                <a:ea typeface="ＭＳ Ｐゴシック" charset="0"/>
                <a:cs typeface="Calibri"/>
              </a:rPr>
              <a:t> equilibrium: </a:t>
            </a:r>
            <a:br>
              <a:rPr lang="en-US" sz="3200" b="1" dirty="0">
                <a:latin typeface="Calibri"/>
                <a:ea typeface="ＭＳ Ｐゴシック" charset="0"/>
                <a:cs typeface="Calibri"/>
              </a:rPr>
            </a:br>
            <a:r>
              <a:rPr lang="en-US" sz="3200" b="1" dirty="0">
                <a:latin typeface="Calibri"/>
                <a:ea typeface="ＭＳ Ｐゴシック" charset="0"/>
                <a:cs typeface="Calibri"/>
              </a:rPr>
              <a:t>Absorption = Emission  </a:t>
            </a:r>
            <a:r>
              <a:rPr lang="en-US" sz="3200" b="1" dirty="0" smtClean="0">
                <a:latin typeface="Calibri"/>
                <a:ea typeface="ＭＳ Ｐゴシック" charset="0"/>
                <a:cs typeface="Calibri"/>
              </a:rPr>
              <a:t/>
            </a:r>
            <a:br>
              <a:rPr lang="en-US" sz="3200" b="1" dirty="0" smtClean="0">
                <a:latin typeface="Calibri"/>
                <a:ea typeface="ＭＳ Ｐゴシック" charset="0"/>
                <a:cs typeface="Calibri"/>
              </a:rPr>
            </a:br>
            <a:r>
              <a:rPr lang="en-US" sz="3200" b="1" dirty="0" smtClean="0">
                <a:latin typeface="Calibri"/>
                <a:ea typeface="ＭＳ Ｐゴシック" charset="0"/>
                <a:cs typeface="Calibri"/>
              </a:rPr>
              <a:t>(</a:t>
            </a:r>
            <a:r>
              <a:rPr lang="en-US" sz="3200" b="1" dirty="0" err="1" smtClean="0">
                <a:latin typeface="Calibri"/>
                <a:ea typeface="ＭＳ Ｐゴシック" charset="0"/>
                <a:cs typeface="Calibri"/>
              </a:rPr>
              <a:t>Kirchoff’s</a:t>
            </a:r>
            <a:r>
              <a:rPr lang="en-US" sz="3200" b="1" dirty="0" smtClean="0">
                <a:latin typeface="Calibri"/>
                <a:ea typeface="ＭＳ Ｐゴシック" charset="0"/>
                <a:cs typeface="Calibri"/>
              </a:rPr>
              <a:t> Law</a:t>
            </a:r>
            <a:r>
              <a:rPr lang="en-US" sz="3200" b="1" dirty="0">
                <a:latin typeface="Calibri"/>
                <a:ea typeface="ＭＳ Ｐゴシック" charset="0"/>
                <a:cs typeface="Calibri"/>
              </a:rPr>
              <a:t>)</a:t>
            </a:r>
          </a:p>
        </p:txBody>
      </p:sp>
      <p:grpSp>
        <p:nvGrpSpPr>
          <p:cNvPr id="3" name="Group 2"/>
          <p:cNvGrpSpPr/>
          <p:nvPr/>
        </p:nvGrpSpPr>
        <p:grpSpPr>
          <a:xfrm>
            <a:off x="1706096" y="1905000"/>
            <a:ext cx="5599579" cy="4114800"/>
            <a:chOff x="2137896" y="1981200"/>
            <a:chExt cx="5599579" cy="4114800"/>
          </a:xfrm>
        </p:grpSpPr>
        <p:sp>
          <p:nvSpPr>
            <p:cNvPr id="90115" name="Rectangle 3"/>
            <p:cNvSpPr>
              <a:spLocks noChangeArrowheads="1"/>
            </p:cNvSpPr>
            <p:nvPr/>
          </p:nvSpPr>
          <p:spPr bwMode="auto">
            <a:xfrm>
              <a:off x="4703762" y="1981200"/>
              <a:ext cx="914400" cy="4114800"/>
            </a:xfrm>
            <a:prstGeom prst="rect">
              <a:avLst/>
            </a:prstGeom>
            <a:solidFill>
              <a:srgbClr val="00000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90116" name="AutoShape 4"/>
            <p:cNvSpPr>
              <a:spLocks noChangeArrowheads="1"/>
            </p:cNvSpPr>
            <p:nvPr/>
          </p:nvSpPr>
          <p:spPr bwMode="auto">
            <a:xfrm>
              <a:off x="2341562" y="3352800"/>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0117" name="Text Box 6"/>
            <p:cNvSpPr txBox="1">
              <a:spLocks noChangeArrowheads="1"/>
            </p:cNvSpPr>
            <p:nvPr/>
          </p:nvSpPr>
          <p:spPr bwMode="auto">
            <a:xfrm>
              <a:off x="2137896" y="4038600"/>
              <a:ext cx="17948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dirty="0">
                  <a:solidFill>
                    <a:srgbClr val="000000"/>
                  </a:solidFill>
                  <a:latin typeface="Calibri"/>
                  <a:cs typeface="Calibri"/>
                </a:rPr>
                <a:t>SUNLIGHT</a:t>
              </a:r>
            </a:p>
            <a:p>
              <a:pPr algn="ctr"/>
              <a:r>
                <a:rPr lang="en-US" sz="2000" b="1" i="1" dirty="0">
                  <a:solidFill>
                    <a:srgbClr val="000000"/>
                  </a:solidFill>
                  <a:latin typeface="Calibri"/>
                  <a:cs typeface="Calibri"/>
                </a:rPr>
                <a:t>(SHORTWAVE)</a:t>
              </a:r>
            </a:p>
          </p:txBody>
        </p:sp>
        <p:sp>
          <p:nvSpPr>
            <p:cNvPr id="90118" name="AutoShape 7"/>
            <p:cNvSpPr>
              <a:spLocks noChangeArrowheads="1"/>
            </p:cNvSpPr>
            <p:nvPr/>
          </p:nvSpPr>
          <p:spPr bwMode="auto">
            <a:xfrm rot="20060303">
              <a:off x="5694362" y="2286000"/>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0119" name="AutoShape 8"/>
            <p:cNvSpPr>
              <a:spLocks noChangeArrowheads="1"/>
            </p:cNvSpPr>
            <p:nvPr/>
          </p:nvSpPr>
          <p:spPr bwMode="auto">
            <a:xfrm rot="1626747">
              <a:off x="5770562" y="5003453"/>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0122" name="Text Box 11"/>
            <p:cNvSpPr txBox="1">
              <a:spLocks noChangeArrowheads="1"/>
            </p:cNvSpPr>
            <p:nvPr/>
          </p:nvSpPr>
          <p:spPr bwMode="auto">
            <a:xfrm>
              <a:off x="5950883" y="3260725"/>
              <a:ext cx="16824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dirty="0">
                  <a:solidFill>
                    <a:srgbClr val="000000"/>
                  </a:solidFill>
                  <a:latin typeface="Calibri"/>
                  <a:cs typeface="Calibri"/>
                </a:rPr>
                <a:t>INFRARED </a:t>
              </a:r>
            </a:p>
            <a:p>
              <a:pPr algn="ctr"/>
              <a:r>
                <a:rPr lang="en-US" sz="2000" b="1" i="1" dirty="0">
                  <a:solidFill>
                    <a:srgbClr val="000000"/>
                  </a:solidFill>
                  <a:latin typeface="Calibri"/>
                  <a:cs typeface="Calibri"/>
                </a:rPr>
                <a:t>(LONGWAVE)</a:t>
              </a:r>
            </a:p>
            <a:p>
              <a:pPr algn="ctr"/>
              <a:r>
                <a:rPr lang="en-US" sz="2000" b="1" i="1" dirty="0">
                  <a:solidFill>
                    <a:srgbClr val="000000"/>
                  </a:solidFill>
                  <a:latin typeface="Calibri"/>
                  <a:cs typeface="Calibri"/>
                </a:rPr>
                <a:t>EMISSION</a:t>
              </a:r>
            </a:p>
          </p:txBody>
        </p:sp>
        <p:sp>
          <p:nvSpPr>
            <p:cNvPr id="90123" name="Rectangle 12"/>
            <p:cNvSpPr>
              <a:spLocks noChangeArrowheads="1"/>
            </p:cNvSpPr>
            <p:nvPr/>
          </p:nvSpPr>
          <p:spPr bwMode="auto">
            <a:xfrm rot="16200000">
              <a:off x="3746499" y="3778250"/>
              <a:ext cx="2894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1" dirty="0">
                  <a:solidFill>
                    <a:schemeClr val="bg1"/>
                  </a:solidFill>
                  <a:latin typeface="Calibri"/>
                  <a:cs typeface="Calibri"/>
                </a:rPr>
                <a:t>BLACK  BOX</a:t>
              </a:r>
            </a:p>
          </p:txBody>
        </p:sp>
        <p:sp>
          <p:nvSpPr>
            <p:cNvPr id="14" name="AutoShape 7"/>
            <p:cNvSpPr>
              <a:spLocks noChangeArrowheads="1"/>
            </p:cNvSpPr>
            <p:nvPr/>
          </p:nvSpPr>
          <p:spPr bwMode="auto">
            <a:xfrm rot="1539697" flipH="1">
              <a:off x="2576730" y="2290459"/>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wrap="none" anchor="ctr"/>
            <a:lstStyle/>
            <a:p>
              <a:pPr algn="ctr"/>
              <a:r>
                <a:rPr lang="en-US" dirty="0" smtClean="0">
                  <a:solidFill>
                    <a:srgbClr val="000000"/>
                  </a:solidFill>
                  <a:latin typeface="Calibri"/>
                  <a:cs typeface="Calibri"/>
                </a:rPr>
                <a:t> </a:t>
              </a:r>
              <a:endParaRPr lang="en-US" dirty="0">
                <a:solidFill>
                  <a:srgbClr val="000000"/>
                </a:solidFill>
                <a:latin typeface="Calibri"/>
                <a:cs typeface="Calibri"/>
              </a:endParaRPr>
            </a:p>
          </p:txBody>
        </p:sp>
        <p:sp>
          <p:nvSpPr>
            <p:cNvPr id="15" name="AutoShape 8"/>
            <p:cNvSpPr>
              <a:spLocks noChangeArrowheads="1"/>
            </p:cNvSpPr>
            <p:nvPr/>
          </p:nvSpPr>
          <p:spPr bwMode="auto">
            <a:xfrm rot="19973253" flipH="1">
              <a:off x="2679186" y="5020385"/>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grpSp>
      <p:sp>
        <p:nvSpPr>
          <p:cNvPr id="2" name="TextBox 1"/>
          <p:cNvSpPr txBox="1"/>
          <p:nvPr/>
        </p:nvSpPr>
        <p:spPr>
          <a:xfrm>
            <a:off x="1612900" y="6489700"/>
            <a:ext cx="184666"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2188284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228600" y="152400"/>
            <a:ext cx="8763000" cy="1524000"/>
          </a:xfrm>
        </p:spPr>
        <p:txBody>
          <a:bodyPr/>
          <a:lstStyle/>
          <a:p>
            <a:r>
              <a:rPr lang="en-US" sz="3200" b="1" dirty="0">
                <a:latin typeface="Calibri"/>
                <a:ea typeface="ＭＳ Ｐゴシック" charset="0"/>
                <a:cs typeface="Calibri"/>
              </a:rPr>
              <a:t>A </a:t>
            </a:r>
            <a:r>
              <a:rPr lang="ja-JP" altLang="en-US" sz="3200" b="1" dirty="0">
                <a:latin typeface="Calibri"/>
                <a:ea typeface="ＭＳ Ｐゴシック" charset="0"/>
                <a:cs typeface="Calibri"/>
              </a:rPr>
              <a:t>“</a:t>
            </a:r>
            <a:r>
              <a:rPr lang="en-US" sz="3200" b="1" dirty="0">
                <a:latin typeface="Calibri"/>
                <a:ea typeface="ＭＳ Ｐゴシック" charset="0"/>
                <a:cs typeface="Calibri"/>
              </a:rPr>
              <a:t>Grey Body</a:t>
            </a:r>
            <a:r>
              <a:rPr lang="ja-JP" altLang="en-US" sz="3200" b="1" dirty="0">
                <a:latin typeface="Calibri"/>
                <a:ea typeface="ＭＳ Ｐゴシック" charset="0"/>
                <a:cs typeface="Calibri"/>
              </a:rPr>
              <a:t>”</a:t>
            </a:r>
            <a:r>
              <a:rPr lang="en-US" sz="3200" b="1" dirty="0">
                <a:latin typeface="Calibri"/>
                <a:ea typeface="ＭＳ Ｐゴシック" charset="0"/>
                <a:cs typeface="Calibri"/>
              </a:rPr>
              <a:t> = Not all </a:t>
            </a:r>
            <a:r>
              <a:rPr lang="en-US" sz="3200" b="1" dirty="0" smtClean="0">
                <a:latin typeface="Calibri"/>
                <a:ea typeface="ＭＳ Ｐゴシック" charset="0"/>
                <a:cs typeface="Calibri"/>
              </a:rPr>
              <a:t>wavelengths absorbed</a:t>
            </a:r>
            <a:r>
              <a:rPr lang="en-US" sz="3200" b="1" dirty="0">
                <a:latin typeface="Calibri"/>
                <a:ea typeface="ＭＳ Ｐゴシック" charset="0"/>
                <a:cs typeface="Calibri"/>
              </a:rPr>
              <a:t/>
            </a:r>
            <a:br>
              <a:rPr lang="en-US" sz="3200" b="1" dirty="0">
                <a:latin typeface="Calibri"/>
                <a:ea typeface="ＭＳ Ｐゴシック" charset="0"/>
                <a:cs typeface="Calibri"/>
              </a:rPr>
            </a:br>
            <a:r>
              <a:rPr lang="en-US" sz="3200" b="1" dirty="0">
                <a:latin typeface="Calibri"/>
                <a:ea typeface="ＭＳ Ｐゴシック" charset="0"/>
                <a:cs typeface="Calibri"/>
              </a:rPr>
              <a:t>Some </a:t>
            </a:r>
            <a:r>
              <a:rPr lang="en-US" sz="3200" b="1" dirty="0" smtClean="0">
                <a:latin typeface="Calibri"/>
                <a:ea typeface="ＭＳ Ｐゴシック" charset="0"/>
                <a:cs typeface="Calibri"/>
              </a:rPr>
              <a:t>are.</a:t>
            </a:r>
            <a:r>
              <a:rPr lang="en-US" sz="3200" b="1" dirty="0">
                <a:latin typeface="Calibri"/>
                <a:ea typeface="ＭＳ Ｐゴシック" charset="0"/>
                <a:cs typeface="Calibri"/>
              </a:rPr>
              <a:t> </a:t>
            </a:r>
            <a:r>
              <a:rPr lang="en-US" sz="3200" b="1" dirty="0" smtClean="0">
                <a:latin typeface="Calibri"/>
                <a:ea typeface="ＭＳ Ｐゴシック" charset="0"/>
                <a:cs typeface="Calibri"/>
              </a:rPr>
              <a:t>Some are not.</a:t>
            </a:r>
            <a:br>
              <a:rPr lang="en-US" sz="3200" b="1" dirty="0" smtClean="0">
                <a:latin typeface="Calibri"/>
                <a:ea typeface="ＭＳ Ｐゴシック" charset="0"/>
                <a:cs typeface="Calibri"/>
              </a:rPr>
            </a:br>
            <a:r>
              <a:rPr lang="en-US" sz="3200" b="1" dirty="0" smtClean="0">
                <a:solidFill>
                  <a:srgbClr val="FF0000"/>
                </a:solidFill>
                <a:latin typeface="Calibri"/>
                <a:ea typeface="ＭＳ Ｐゴシック" charset="0"/>
                <a:cs typeface="Calibri"/>
              </a:rPr>
              <a:t>This is How the Atmosphere Behaves</a:t>
            </a:r>
            <a:endParaRPr lang="en-US" sz="3200" b="1" dirty="0">
              <a:solidFill>
                <a:srgbClr val="FF0000"/>
              </a:solidFill>
              <a:latin typeface="Calibri"/>
              <a:ea typeface="ＭＳ Ｐゴシック" charset="0"/>
              <a:cs typeface="Calibri"/>
            </a:endParaRPr>
          </a:p>
        </p:txBody>
      </p:sp>
      <p:grpSp>
        <p:nvGrpSpPr>
          <p:cNvPr id="3" name="Group 2"/>
          <p:cNvGrpSpPr/>
          <p:nvPr/>
        </p:nvGrpSpPr>
        <p:grpSpPr>
          <a:xfrm>
            <a:off x="220068" y="1752600"/>
            <a:ext cx="8654797" cy="5071534"/>
            <a:chOff x="220068" y="1752600"/>
            <a:chExt cx="8654797" cy="5071534"/>
          </a:xfrm>
        </p:grpSpPr>
        <p:grpSp>
          <p:nvGrpSpPr>
            <p:cNvPr id="2" name="Group 1"/>
            <p:cNvGrpSpPr/>
            <p:nvPr/>
          </p:nvGrpSpPr>
          <p:grpSpPr>
            <a:xfrm>
              <a:off x="220068" y="1752600"/>
              <a:ext cx="8654797" cy="4842596"/>
              <a:chOff x="220068" y="1811867"/>
              <a:chExt cx="8654797" cy="4842596"/>
            </a:xfrm>
          </p:grpSpPr>
          <p:sp>
            <p:nvSpPr>
              <p:cNvPr id="92163" name="Rectangle 3"/>
              <p:cNvSpPr>
                <a:spLocks noChangeArrowheads="1"/>
              </p:cNvSpPr>
              <p:nvPr/>
            </p:nvSpPr>
            <p:spPr bwMode="auto">
              <a:xfrm>
                <a:off x="3886200" y="2057400"/>
                <a:ext cx="914400" cy="4114800"/>
              </a:xfrm>
              <a:prstGeom prst="rect">
                <a:avLst/>
              </a:prstGeom>
              <a:solidFill>
                <a:srgbClr val="808080"/>
              </a:solidFill>
              <a:ln w="9525">
                <a:solidFill>
                  <a:schemeClr val="tx1"/>
                </a:solidFill>
                <a:miter lim="800000"/>
                <a:headEnd/>
                <a:tailEnd/>
              </a:ln>
            </p:spPr>
            <p:txBody>
              <a:bodyPr wrap="none" anchor="ctr"/>
              <a:lstStyle/>
              <a:p>
                <a:endParaRPr lang="en-US">
                  <a:solidFill>
                    <a:srgbClr val="000000"/>
                  </a:solidFill>
                  <a:latin typeface="Calibri"/>
                  <a:cs typeface="Calibri"/>
                </a:endParaRPr>
              </a:p>
            </p:txBody>
          </p:sp>
          <p:sp>
            <p:nvSpPr>
              <p:cNvPr id="92164" name="AutoShape 4"/>
              <p:cNvSpPr>
                <a:spLocks noChangeArrowheads="1"/>
              </p:cNvSpPr>
              <p:nvPr/>
            </p:nvSpPr>
            <p:spPr bwMode="auto">
              <a:xfrm>
                <a:off x="1690687" y="3505200"/>
                <a:ext cx="1966913" cy="914400"/>
              </a:xfrm>
              <a:prstGeom prst="rightArrow">
                <a:avLst>
                  <a:gd name="adj1" fmla="val 50000"/>
                  <a:gd name="adj2" fmla="val 53776"/>
                </a:avLst>
              </a:prstGeom>
              <a:solidFill>
                <a:srgbClr val="FFFF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2165" name="Text Box 5"/>
              <p:cNvSpPr txBox="1">
                <a:spLocks noChangeArrowheads="1"/>
              </p:cNvSpPr>
              <p:nvPr/>
            </p:nvSpPr>
            <p:spPr bwMode="auto">
              <a:xfrm>
                <a:off x="1519830" y="4174067"/>
                <a:ext cx="17948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dirty="0">
                    <a:solidFill>
                      <a:srgbClr val="000000"/>
                    </a:solidFill>
                    <a:latin typeface="Calibri"/>
                    <a:cs typeface="Calibri"/>
                  </a:rPr>
                  <a:t>SUNLIGHT</a:t>
                </a:r>
              </a:p>
              <a:p>
                <a:pPr algn="ctr"/>
                <a:r>
                  <a:rPr lang="en-US" sz="2000" b="1" i="1" dirty="0">
                    <a:solidFill>
                      <a:srgbClr val="000000"/>
                    </a:solidFill>
                    <a:latin typeface="Calibri"/>
                    <a:cs typeface="Calibri"/>
                  </a:rPr>
                  <a:t>(SHORTWAVE)</a:t>
                </a:r>
              </a:p>
            </p:txBody>
          </p:sp>
          <p:sp>
            <p:nvSpPr>
              <p:cNvPr id="92168" name="AutoShape 8"/>
              <p:cNvSpPr>
                <a:spLocks noChangeArrowheads="1"/>
              </p:cNvSpPr>
              <p:nvPr/>
            </p:nvSpPr>
            <p:spPr bwMode="auto">
              <a:xfrm rot="8810609">
                <a:off x="1676400" y="5735638"/>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rot="10800000" wrap="none" anchor="ctr"/>
              <a:lstStyle/>
              <a:p>
                <a:pPr algn="ctr"/>
                <a:endParaRPr lang="en-US">
                  <a:solidFill>
                    <a:srgbClr val="000000"/>
                  </a:solidFill>
                  <a:latin typeface="Calibri"/>
                  <a:cs typeface="Calibri"/>
                </a:endParaRPr>
              </a:p>
            </p:txBody>
          </p:sp>
          <p:sp>
            <p:nvSpPr>
              <p:cNvPr id="92170" name="Text Box 10"/>
              <p:cNvSpPr txBox="1">
                <a:spLocks noChangeArrowheads="1"/>
              </p:cNvSpPr>
              <p:nvPr/>
            </p:nvSpPr>
            <p:spPr bwMode="auto">
              <a:xfrm>
                <a:off x="6865283" y="5638800"/>
                <a:ext cx="16824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a:solidFill>
                      <a:srgbClr val="000000"/>
                    </a:solidFill>
                    <a:latin typeface="Calibri"/>
                    <a:cs typeface="Calibri"/>
                  </a:rPr>
                  <a:t>INFRARED </a:t>
                </a:r>
              </a:p>
              <a:p>
                <a:pPr algn="ctr"/>
                <a:r>
                  <a:rPr lang="en-US" sz="2000" b="1" i="1">
                    <a:solidFill>
                      <a:srgbClr val="000000"/>
                    </a:solidFill>
                    <a:latin typeface="Calibri"/>
                    <a:cs typeface="Calibri"/>
                  </a:rPr>
                  <a:t>(LONGWAVE)</a:t>
                </a:r>
              </a:p>
              <a:p>
                <a:pPr algn="ctr"/>
                <a:r>
                  <a:rPr lang="en-US" sz="2000" b="1" i="1">
                    <a:solidFill>
                      <a:srgbClr val="000000"/>
                    </a:solidFill>
                    <a:latin typeface="Calibri"/>
                    <a:cs typeface="Calibri"/>
                  </a:rPr>
                  <a:t>EMISSION</a:t>
                </a:r>
              </a:p>
            </p:txBody>
          </p:sp>
          <p:sp>
            <p:nvSpPr>
              <p:cNvPr id="92171" name="Rectangle 11"/>
              <p:cNvSpPr>
                <a:spLocks noChangeArrowheads="1"/>
              </p:cNvSpPr>
              <p:nvPr/>
            </p:nvSpPr>
            <p:spPr bwMode="auto">
              <a:xfrm rot="-5400000">
                <a:off x="2886604" y="3871383"/>
                <a:ext cx="2894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1" dirty="0">
                    <a:solidFill>
                      <a:schemeClr val="bg1"/>
                    </a:solidFill>
                    <a:latin typeface="Calibri"/>
                    <a:cs typeface="Calibri"/>
                  </a:rPr>
                  <a:t>GREY  BOX</a:t>
                </a:r>
              </a:p>
            </p:txBody>
          </p:sp>
          <p:sp>
            <p:nvSpPr>
              <p:cNvPr id="92172" name="AutoShape 12"/>
              <p:cNvSpPr>
                <a:spLocks noChangeArrowheads="1"/>
              </p:cNvSpPr>
              <p:nvPr/>
            </p:nvSpPr>
            <p:spPr bwMode="auto">
              <a:xfrm>
                <a:off x="4953000" y="3794125"/>
                <a:ext cx="1966913" cy="320675"/>
              </a:xfrm>
              <a:prstGeom prst="rightArrow">
                <a:avLst>
                  <a:gd name="adj1" fmla="val 50000"/>
                  <a:gd name="adj2" fmla="val 107339"/>
                </a:avLst>
              </a:prstGeom>
              <a:solidFill>
                <a:srgbClr val="FFFF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2173" name="Text Box 13"/>
              <p:cNvSpPr txBox="1">
                <a:spLocks noChangeArrowheads="1"/>
              </p:cNvSpPr>
              <p:nvPr/>
            </p:nvSpPr>
            <p:spPr bwMode="auto">
              <a:xfrm>
                <a:off x="6974735" y="3078692"/>
                <a:ext cx="190013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dirty="0">
                    <a:solidFill>
                      <a:srgbClr val="000000"/>
                    </a:solidFill>
                    <a:latin typeface="Calibri"/>
                    <a:cs typeface="Calibri"/>
                  </a:rPr>
                  <a:t>SOME</a:t>
                </a:r>
              </a:p>
              <a:p>
                <a:pPr algn="ctr"/>
                <a:r>
                  <a:rPr lang="en-US" sz="2000" b="1" i="1" dirty="0">
                    <a:solidFill>
                      <a:srgbClr val="000000"/>
                    </a:solidFill>
                    <a:latin typeface="Calibri"/>
                    <a:cs typeface="Calibri"/>
                  </a:rPr>
                  <a:t>TRANSMISSION</a:t>
                </a:r>
              </a:p>
              <a:p>
                <a:pPr algn="ctr"/>
                <a:r>
                  <a:rPr lang="en-US" sz="2000" b="1" i="1" dirty="0">
                    <a:solidFill>
                      <a:srgbClr val="000000"/>
                    </a:solidFill>
                    <a:latin typeface="Calibri"/>
                    <a:cs typeface="Calibri"/>
                  </a:rPr>
                  <a:t>OF SUNLIGHT</a:t>
                </a:r>
              </a:p>
              <a:p>
                <a:pPr algn="ctr"/>
                <a:r>
                  <a:rPr lang="en-US" sz="2000" b="1" i="1" dirty="0">
                    <a:solidFill>
                      <a:srgbClr val="000000"/>
                    </a:solidFill>
                    <a:latin typeface="Calibri"/>
                    <a:cs typeface="Calibri"/>
                  </a:rPr>
                  <a:t>THROUGH </a:t>
                </a:r>
                <a:r>
                  <a:rPr lang="en-US" sz="2000" b="1" i="1" dirty="0" smtClean="0">
                    <a:solidFill>
                      <a:srgbClr val="000000"/>
                    </a:solidFill>
                    <a:latin typeface="Calibri"/>
                    <a:cs typeface="Calibri"/>
                  </a:rPr>
                  <a:t>BOX</a:t>
                </a:r>
                <a:endParaRPr lang="en-US" sz="2000" b="1" i="1" dirty="0">
                  <a:solidFill>
                    <a:srgbClr val="000000"/>
                  </a:solidFill>
                  <a:latin typeface="Calibri"/>
                  <a:cs typeface="Calibri"/>
                </a:endParaRPr>
              </a:p>
            </p:txBody>
          </p:sp>
          <p:sp>
            <p:nvSpPr>
              <p:cNvPr id="92174" name="AutoShape 12"/>
              <p:cNvSpPr>
                <a:spLocks noChangeArrowheads="1"/>
              </p:cNvSpPr>
              <p:nvPr/>
            </p:nvSpPr>
            <p:spPr bwMode="auto">
              <a:xfrm rot="-9180000">
                <a:off x="1801285" y="2714625"/>
                <a:ext cx="1966913" cy="320675"/>
              </a:xfrm>
              <a:prstGeom prst="rightArrow">
                <a:avLst>
                  <a:gd name="adj1" fmla="val 50000"/>
                  <a:gd name="adj2" fmla="val 107339"/>
                </a:avLst>
              </a:prstGeom>
              <a:solidFill>
                <a:srgbClr val="FFFF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2175" name="AutoShape 12"/>
              <p:cNvSpPr>
                <a:spLocks noChangeArrowheads="1"/>
              </p:cNvSpPr>
              <p:nvPr/>
            </p:nvSpPr>
            <p:spPr bwMode="auto">
              <a:xfrm rot="9180000" flipV="1">
                <a:off x="1877485" y="5194300"/>
                <a:ext cx="1966913" cy="320675"/>
              </a:xfrm>
              <a:prstGeom prst="rightArrow">
                <a:avLst>
                  <a:gd name="adj1" fmla="val 50000"/>
                  <a:gd name="adj2" fmla="val 107339"/>
                </a:avLst>
              </a:prstGeom>
              <a:solidFill>
                <a:srgbClr val="FFFF00"/>
              </a:solidFill>
              <a:ln w="9525">
                <a:solidFill>
                  <a:schemeClr val="tx1"/>
                </a:solidFill>
                <a:miter lim="800000"/>
                <a:headEnd/>
                <a:tailEnd/>
              </a:ln>
            </p:spPr>
            <p:txBody>
              <a:bodyPr wrap="none" anchor="ctr"/>
              <a:lstStyle/>
              <a:p>
                <a:pPr algn="ctr"/>
                <a:endParaRPr lang="en-US">
                  <a:solidFill>
                    <a:srgbClr val="000000"/>
                  </a:solidFill>
                  <a:latin typeface="Calibri"/>
                  <a:cs typeface="Calibri"/>
                </a:endParaRPr>
              </a:p>
            </p:txBody>
          </p:sp>
          <p:sp>
            <p:nvSpPr>
              <p:cNvPr id="92176" name="Text Box 13"/>
              <p:cNvSpPr txBox="1">
                <a:spLocks noChangeArrowheads="1"/>
              </p:cNvSpPr>
              <p:nvPr/>
            </p:nvSpPr>
            <p:spPr bwMode="auto">
              <a:xfrm>
                <a:off x="220068" y="1811867"/>
                <a:ext cx="167758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dirty="0">
                    <a:solidFill>
                      <a:srgbClr val="000000"/>
                    </a:solidFill>
                    <a:latin typeface="Calibri"/>
                    <a:cs typeface="Calibri"/>
                  </a:rPr>
                  <a:t>SOME</a:t>
                </a:r>
              </a:p>
              <a:p>
                <a:pPr algn="ctr"/>
                <a:r>
                  <a:rPr lang="en-US" sz="2000" b="1" i="1" dirty="0">
                    <a:solidFill>
                      <a:srgbClr val="000000"/>
                    </a:solidFill>
                    <a:latin typeface="Calibri"/>
                    <a:cs typeface="Calibri"/>
                  </a:rPr>
                  <a:t>REFELECTION </a:t>
                </a:r>
              </a:p>
              <a:p>
                <a:pPr algn="ctr"/>
                <a:r>
                  <a:rPr lang="en-US" sz="2000" b="1" i="1" dirty="0">
                    <a:solidFill>
                      <a:srgbClr val="000000"/>
                    </a:solidFill>
                    <a:latin typeface="Calibri"/>
                    <a:cs typeface="Calibri"/>
                  </a:rPr>
                  <a:t> SCATTERING</a:t>
                </a:r>
              </a:p>
              <a:p>
                <a:pPr algn="ctr"/>
                <a:r>
                  <a:rPr lang="en-US" sz="2000" b="1" i="1" dirty="0">
                    <a:solidFill>
                      <a:srgbClr val="000000"/>
                    </a:solidFill>
                    <a:latin typeface="Calibri"/>
                    <a:cs typeface="Calibri"/>
                  </a:rPr>
                  <a:t>OF SUNLIGHT</a:t>
                </a:r>
              </a:p>
              <a:p>
                <a:pPr algn="ctr"/>
                <a:r>
                  <a:rPr lang="en-US" sz="2000" b="1" i="1" dirty="0">
                    <a:solidFill>
                      <a:srgbClr val="000000"/>
                    </a:solidFill>
                    <a:latin typeface="Calibri"/>
                    <a:cs typeface="Calibri"/>
                  </a:rPr>
                  <a:t>FROM </a:t>
                </a:r>
                <a:r>
                  <a:rPr lang="en-US" sz="2000" b="1" i="1" dirty="0" smtClean="0">
                    <a:solidFill>
                      <a:srgbClr val="000000"/>
                    </a:solidFill>
                    <a:latin typeface="Calibri"/>
                    <a:cs typeface="Calibri"/>
                  </a:rPr>
                  <a:t>BOX</a:t>
                </a:r>
                <a:endParaRPr lang="en-US" sz="2000" b="1" i="1" dirty="0">
                  <a:solidFill>
                    <a:srgbClr val="000000"/>
                  </a:solidFill>
                  <a:latin typeface="Calibri"/>
                  <a:cs typeface="Calibri"/>
                </a:endParaRPr>
              </a:p>
            </p:txBody>
          </p:sp>
          <p:sp>
            <p:nvSpPr>
              <p:cNvPr id="17" name="AutoShape 8"/>
              <p:cNvSpPr>
                <a:spLocks noChangeArrowheads="1"/>
              </p:cNvSpPr>
              <p:nvPr/>
            </p:nvSpPr>
            <p:spPr bwMode="auto">
              <a:xfrm rot="12789391" flipV="1">
                <a:off x="1752026" y="2189465"/>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rot="10800000" wrap="none" anchor="ctr"/>
              <a:lstStyle/>
              <a:p>
                <a:pPr algn="ctr"/>
                <a:endParaRPr lang="en-US">
                  <a:solidFill>
                    <a:srgbClr val="000000"/>
                  </a:solidFill>
                  <a:latin typeface="Calibri"/>
                  <a:cs typeface="Calibri"/>
                </a:endParaRPr>
              </a:p>
            </p:txBody>
          </p:sp>
          <p:sp>
            <p:nvSpPr>
              <p:cNvPr id="22" name="AutoShape 8"/>
              <p:cNvSpPr>
                <a:spLocks noChangeArrowheads="1"/>
              </p:cNvSpPr>
              <p:nvPr/>
            </p:nvSpPr>
            <p:spPr bwMode="auto">
              <a:xfrm rot="8810609" flipH="1" flipV="1">
                <a:off x="4891661" y="2180998"/>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rot="10800000" wrap="none" anchor="ctr"/>
              <a:lstStyle/>
              <a:p>
                <a:pPr algn="ctr"/>
                <a:endParaRPr lang="en-US">
                  <a:solidFill>
                    <a:srgbClr val="000000"/>
                  </a:solidFill>
                  <a:latin typeface="Calibri"/>
                  <a:cs typeface="Calibri"/>
                </a:endParaRPr>
              </a:p>
            </p:txBody>
          </p:sp>
          <p:sp>
            <p:nvSpPr>
              <p:cNvPr id="24" name="AutoShape 8"/>
              <p:cNvSpPr>
                <a:spLocks noChangeArrowheads="1"/>
              </p:cNvSpPr>
              <p:nvPr/>
            </p:nvSpPr>
            <p:spPr bwMode="auto">
              <a:xfrm rot="12789391" flipH="1">
                <a:off x="4815461" y="5736999"/>
                <a:ext cx="1966913" cy="304800"/>
              </a:xfrm>
              <a:prstGeom prst="rightArrow">
                <a:avLst>
                  <a:gd name="adj1" fmla="val 50000"/>
                  <a:gd name="adj2" fmla="val 161328"/>
                </a:avLst>
              </a:prstGeom>
              <a:solidFill>
                <a:srgbClr val="FF0000"/>
              </a:solidFill>
              <a:ln w="9525">
                <a:solidFill>
                  <a:schemeClr val="tx1"/>
                </a:solidFill>
                <a:miter lim="800000"/>
                <a:headEnd/>
                <a:tailEnd/>
              </a:ln>
            </p:spPr>
            <p:txBody>
              <a:bodyPr rot="10800000" wrap="none" anchor="ctr"/>
              <a:lstStyle/>
              <a:p>
                <a:pPr algn="ctr"/>
                <a:endParaRPr lang="en-US">
                  <a:solidFill>
                    <a:srgbClr val="000000"/>
                  </a:solidFill>
                  <a:latin typeface="Calibri"/>
                  <a:cs typeface="Calibri"/>
                </a:endParaRPr>
              </a:p>
            </p:txBody>
          </p:sp>
        </p:grpSp>
        <p:sp>
          <p:nvSpPr>
            <p:cNvPr id="18" name="Text Box 13"/>
            <p:cNvSpPr txBox="1">
              <a:spLocks noChangeArrowheads="1"/>
            </p:cNvSpPr>
            <p:nvPr/>
          </p:nvSpPr>
          <p:spPr bwMode="auto">
            <a:xfrm>
              <a:off x="2971800" y="6116248"/>
              <a:ext cx="2895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pPr algn="ctr"/>
              <a:r>
                <a:rPr lang="en-US" sz="2000" b="1" i="1" dirty="0" smtClean="0">
                  <a:solidFill>
                    <a:srgbClr val="000000"/>
                  </a:solidFill>
                  <a:latin typeface="Calibri"/>
                  <a:cs typeface="Calibri"/>
                </a:rPr>
                <a:t>SOME ABSORPTION</a:t>
              </a:r>
              <a:endParaRPr lang="en-US" sz="2000" b="1" i="1" dirty="0">
                <a:solidFill>
                  <a:srgbClr val="000000"/>
                </a:solidFill>
                <a:latin typeface="Calibri"/>
                <a:cs typeface="Calibri"/>
              </a:endParaRPr>
            </a:p>
            <a:p>
              <a:pPr algn="ctr"/>
              <a:r>
                <a:rPr lang="en-US" sz="2000" b="1" i="1" dirty="0">
                  <a:solidFill>
                    <a:srgbClr val="000000"/>
                  </a:solidFill>
                  <a:latin typeface="Calibri"/>
                  <a:cs typeface="Calibri"/>
                </a:rPr>
                <a:t>OF </a:t>
              </a:r>
              <a:r>
                <a:rPr lang="en-US" sz="2000" b="1" i="1" dirty="0" smtClean="0">
                  <a:solidFill>
                    <a:srgbClr val="000000"/>
                  </a:solidFill>
                  <a:latin typeface="Calibri"/>
                  <a:cs typeface="Calibri"/>
                </a:rPr>
                <a:t>SUNLIGHT BY BOX</a:t>
              </a:r>
              <a:endParaRPr lang="en-US" sz="2000" b="1" i="1" dirty="0">
                <a:solidFill>
                  <a:srgbClr val="000000"/>
                </a:solidFill>
                <a:latin typeface="Calibri"/>
                <a:cs typeface="Calibri"/>
              </a:endParaRPr>
            </a:p>
          </p:txBody>
        </p:sp>
      </p:grpSp>
    </p:spTree>
    <p:extLst>
      <p:ext uri="{BB962C8B-B14F-4D97-AF65-F5344CB8AC3E}">
        <p14:creationId xmlns:p14="http://schemas.microsoft.com/office/powerpoint/2010/main" val="406984218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85800" y="990600"/>
            <a:ext cx="7772400" cy="5105400"/>
          </a:xfrm>
        </p:spPr>
        <p:txBody>
          <a:bodyPr/>
          <a:lstStyle/>
          <a:p>
            <a:pPr marL="0" indent="0">
              <a:buNone/>
            </a:pPr>
            <a:r>
              <a:rPr lang="en-US" dirty="0" smtClean="0">
                <a:latin typeface="Calibri"/>
                <a:cs typeface="Calibri"/>
              </a:rPr>
              <a:t>Why are my blue jeans “blue”?</a:t>
            </a:r>
          </a:p>
          <a:p>
            <a:pPr marL="914400" lvl="1" indent="-514350">
              <a:buFont typeface="+mj-lt"/>
              <a:buAutoNum type="arabicParenR"/>
            </a:pPr>
            <a:r>
              <a:rPr lang="en-US" dirty="0" smtClean="0">
                <a:latin typeface="Calibri"/>
                <a:cs typeface="Calibri"/>
              </a:rPr>
              <a:t>They absorb the color blue</a:t>
            </a:r>
          </a:p>
          <a:p>
            <a:pPr marL="914400" lvl="1" indent="-514350">
              <a:buFont typeface="+mj-lt"/>
              <a:buAutoNum type="arabicParenR"/>
            </a:pPr>
            <a:r>
              <a:rPr lang="en-US" dirty="0" smtClean="0">
                <a:latin typeface="Calibri"/>
                <a:cs typeface="Calibri"/>
              </a:rPr>
              <a:t>They emit the color blue</a:t>
            </a:r>
          </a:p>
          <a:p>
            <a:pPr marL="914400" lvl="1" indent="-514350">
              <a:buFont typeface="+mj-lt"/>
              <a:buAutoNum type="arabicParenR"/>
            </a:pPr>
            <a:r>
              <a:rPr lang="en-US" dirty="0" smtClean="0">
                <a:latin typeface="Calibri"/>
                <a:cs typeface="Calibri"/>
              </a:rPr>
              <a:t>They scatter the color blue</a:t>
            </a:r>
          </a:p>
        </p:txBody>
      </p:sp>
    </p:spTree>
    <p:extLst>
      <p:ext uri="{BB962C8B-B14F-4D97-AF65-F5344CB8AC3E}">
        <p14:creationId xmlns:p14="http://schemas.microsoft.com/office/powerpoint/2010/main" val="317722562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latin typeface="Calibri"/>
              <a:cs typeface="Calibri"/>
            </a:endParaRPr>
          </a:p>
        </p:txBody>
      </p:sp>
      <p:sp>
        <p:nvSpPr>
          <p:cNvPr id="4" name="Content Placeholder 3"/>
          <p:cNvSpPr>
            <a:spLocks noGrp="1"/>
          </p:cNvSpPr>
          <p:nvPr>
            <p:ph idx="1"/>
          </p:nvPr>
        </p:nvSpPr>
        <p:spPr/>
        <p:txBody>
          <a:bodyPr/>
          <a:lstStyle/>
          <a:p>
            <a:pPr marL="0" indent="0" algn="ctr">
              <a:buNone/>
            </a:pPr>
            <a:endParaRPr lang="en-US" sz="3600" b="1" dirty="0" smtClean="0">
              <a:latin typeface="Calibri"/>
              <a:cs typeface="Calibri"/>
            </a:endParaRPr>
          </a:p>
          <a:p>
            <a:pPr marL="0" indent="0" algn="ctr">
              <a:buNone/>
            </a:pPr>
            <a:r>
              <a:rPr lang="en-US" sz="3600" b="1" dirty="0" smtClean="0">
                <a:latin typeface="Calibri"/>
                <a:cs typeface="Calibri"/>
              </a:rPr>
              <a:t>But why selective absorption?</a:t>
            </a:r>
            <a:endParaRPr lang="en-US" sz="3600" b="1" dirty="0">
              <a:latin typeface="Calibri"/>
              <a:cs typeface="Calibri"/>
            </a:endParaRPr>
          </a:p>
        </p:txBody>
      </p:sp>
    </p:spTree>
    <p:extLst>
      <p:ext uri="{BB962C8B-B14F-4D97-AF65-F5344CB8AC3E}">
        <p14:creationId xmlns:p14="http://schemas.microsoft.com/office/powerpoint/2010/main" val="222167365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Calibri"/>
              <a:cs typeface="Calibri"/>
            </a:endParaRPr>
          </a:p>
        </p:txBody>
      </p:sp>
      <p:sp>
        <p:nvSpPr>
          <p:cNvPr id="3" name="Content Placeholder 2"/>
          <p:cNvSpPr>
            <a:spLocks noGrp="1"/>
          </p:cNvSpPr>
          <p:nvPr>
            <p:ph idx="1"/>
          </p:nvPr>
        </p:nvSpPr>
        <p:spPr/>
        <p:txBody>
          <a:bodyPr/>
          <a:lstStyle/>
          <a:p>
            <a:pPr marL="0" indent="0" algn="ctr">
              <a:spcBef>
                <a:spcPts val="0"/>
              </a:spcBef>
              <a:buNone/>
            </a:pPr>
            <a:endParaRPr lang="en-US" sz="2800" b="1" dirty="0" smtClean="0">
              <a:latin typeface="Calibri"/>
              <a:cs typeface="Calibri"/>
            </a:endParaRPr>
          </a:p>
          <a:p>
            <a:pPr marL="0" indent="0" algn="ctr">
              <a:spcBef>
                <a:spcPts val="0"/>
              </a:spcBef>
              <a:buNone/>
            </a:pPr>
            <a:r>
              <a:rPr lang="en-US" sz="2800" b="1" dirty="0">
                <a:latin typeface="Calibri"/>
                <a:cs typeface="Calibri"/>
              </a:rPr>
              <a:t>To explain selective absorption, we must turn to the </a:t>
            </a:r>
            <a:r>
              <a:rPr lang="en-US" sz="2800" b="1" dirty="0" smtClean="0">
                <a:latin typeface="Calibri"/>
                <a:cs typeface="Calibri"/>
              </a:rPr>
              <a:t>strange and </a:t>
            </a:r>
            <a:r>
              <a:rPr lang="en-US" sz="2800" b="1" dirty="0">
                <a:latin typeface="Calibri"/>
                <a:cs typeface="Calibri"/>
              </a:rPr>
              <a:t>fascinating world of </a:t>
            </a:r>
            <a:endParaRPr lang="en-US" sz="2800" b="1" dirty="0" smtClean="0">
              <a:latin typeface="Calibri"/>
              <a:cs typeface="Calibri"/>
            </a:endParaRPr>
          </a:p>
          <a:p>
            <a:pPr marL="0" indent="0" algn="ctr">
              <a:spcBef>
                <a:spcPts val="0"/>
              </a:spcBef>
              <a:buNone/>
            </a:pPr>
            <a:r>
              <a:rPr lang="en-US" sz="2800" b="1" dirty="0" smtClean="0">
                <a:solidFill>
                  <a:srgbClr val="C80000"/>
                </a:solidFill>
                <a:latin typeface="Calibri"/>
                <a:cs typeface="Calibri"/>
              </a:rPr>
              <a:t>Quantum Mechanics</a:t>
            </a:r>
          </a:p>
          <a:p>
            <a:pPr marL="0" indent="0" algn="ctr">
              <a:spcBef>
                <a:spcPts val="0"/>
              </a:spcBef>
              <a:buNone/>
            </a:pPr>
            <a:endParaRPr lang="en-US" sz="2800" b="1" dirty="0">
              <a:solidFill>
                <a:srgbClr val="C80000"/>
              </a:solidFill>
              <a:latin typeface="Calibri"/>
              <a:cs typeface="Calibri"/>
            </a:endParaRPr>
          </a:p>
          <a:p>
            <a:pPr marL="0" indent="0" algn="ctr">
              <a:spcBef>
                <a:spcPts val="0"/>
              </a:spcBef>
              <a:buNone/>
            </a:pPr>
            <a:r>
              <a:rPr lang="en-US" sz="2800" b="1" dirty="0" smtClean="0">
                <a:solidFill>
                  <a:srgbClr val="C80000"/>
                </a:solidFill>
                <a:latin typeface="Calibri"/>
                <a:cs typeface="Calibri"/>
              </a:rPr>
              <a:t>Next Time</a:t>
            </a:r>
            <a:endParaRPr lang="en-US" sz="2800" b="1" dirty="0">
              <a:latin typeface="Calibri"/>
              <a:cs typeface="Calibri"/>
            </a:endParaRPr>
          </a:p>
        </p:txBody>
      </p:sp>
    </p:spTree>
    <p:extLst>
      <p:ext uri="{BB962C8B-B14F-4D97-AF65-F5344CB8AC3E}">
        <p14:creationId xmlns:p14="http://schemas.microsoft.com/office/powerpoint/2010/main" val="12310818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2"/>
          <p:cNvSpPr>
            <a:spLocks noGrp="1" noChangeArrowheads="1"/>
          </p:cNvSpPr>
          <p:nvPr>
            <p:ph type="title"/>
          </p:nvPr>
        </p:nvSpPr>
        <p:spPr>
          <a:xfrm>
            <a:off x="685800" y="533400"/>
            <a:ext cx="7772400" cy="1143000"/>
          </a:xfrm>
        </p:spPr>
        <p:txBody>
          <a:bodyPr/>
          <a:lstStyle/>
          <a:p>
            <a:r>
              <a:rPr lang="en-US" b="1">
                <a:latin typeface="Calibri"/>
                <a:ea typeface="ＭＳ Ｐゴシック" charset="0"/>
                <a:cs typeface="Calibri"/>
              </a:rPr>
              <a:t>Take Home Points</a:t>
            </a:r>
            <a:endParaRPr lang="en-US">
              <a:latin typeface="Calibri"/>
              <a:ea typeface="ＭＳ Ｐゴシック" charset="0"/>
              <a:cs typeface="Calibri"/>
            </a:endParaRPr>
          </a:p>
        </p:txBody>
      </p:sp>
      <p:sp>
        <p:nvSpPr>
          <p:cNvPr id="107525" name="Rectangle 3"/>
          <p:cNvSpPr>
            <a:spLocks noGrp="1" noChangeArrowheads="1"/>
          </p:cNvSpPr>
          <p:nvPr>
            <p:ph type="body" sz="half" idx="2"/>
          </p:nvPr>
        </p:nvSpPr>
        <p:spPr>
          <a:xfrm>
            <a:off x="762000" y="1676400"/>
            <a:ext cx="7696200" cy="4267200"/>
          </a:xfrm>
        </p:spPr>
        <p:txBody>
          <a:bodyPr/>
          <a:lstStyle/>
          <a:p>
            <a:pPr>
              <a:defRPr/>
            </a:pPr>
            <a:r>
              <a:rPr lang="en-US" sz="2800" b="1" dirty="0">
                <a:latin typeface="Calibri"/>
                <a:ea typeface="ＭＳ Ｐゴシック" charset="-128"/>
                <a:cs typeface="Calibri"/>
              </a:rPr>
              <a:t>All objects above 0K emit radiation</a:t>
            </a:r>
          </a:p>
          <a:p>
            <a:pPr>
              <a:defRPr/>
            </a:pPr>
            <a:r>
              <a:rPr lang="en-US" sz="2800" b="1" dirty="0">
                <a:latin typeface="Calibri"/>
                <a:ea typeface="ＭＳ Ｐゴシック" charset="-128"/>
                <a:cs typeface="Calibri"/>
              </a:rPr>
              <a:t>Hotter the object, shorter the wavelength of maximum emission</a:t>
            </a:r>
            <a:r>
              <a:rPr lang="en-US" sz="2800" b="1" dirty="0">
                <a:effectLst>
                  <a:outerShdw blurRad="38100" dist="38100" dir="2700000" algn="tl">
                    <a:srgbClr val="FFFFFF"/>
                  </a:outerShdw>
                </a:effectLst>
                <a:latin typeface="Calibri"/>
                <a:ea typeface="ＭＳ Ｐゴシック" charset="-128"/>
                <a:cs typeface="Calibri"/>
              </a:rPr>
              <a:t>: </a:t>
            </a:r>
            <a:r>
              <a:rPr lang="en-US" sz="2800" b="1" dirty="0">
                <a:solidFill>
                  <a:srgbClr val="E6021A"/>
                </a:solidFill>
                <a:effectLst>
                  <a:outerShdw blurRad="38100" dist="38100" dir="2700000" algn="tl">
                    <a:srgbClr val="000000"/>
                  </a:outerShdw>
                </a:effectLst>
                <a:latin typeface="Calibri"/>
                <a:ea typeface="ＭＳ Ｐゴシック" charset="-128"/>
                <a:cs typeface="Calibri"/>
              </a:rPr>
              <a:t>Wien’s </a:t>
            </a:r>
            <a:r>
              <a:rPr lang="en-US" sz="2800" b="1" dirty="0" smtClean="0">
                <a:solidFill>
                  <a:srgbClr val="E6021A"/>
                </a:solidFill>
                <a:effectLst>
                  <a:outerShdw blurRad="38100" dist="38100" dir="2700000" algn="tl">
                    <a:srgbClr val="000000"/>
                  </a:outerShdw>
                </a:effectLst>
                <a:latin typeface="Calibri"/>
                <a:ea typeface="ＭＳ Ｐゴシック" charset="-128"/>
                <a:cs typeface="Calibri"/>
              </a:rPr>
              <a:t>Law    </a:t>
            </a:r>
            <a:r>
              <a:rPr lang="en-US" sz="2800" b="1" dirty="0" smtClean="0">
                <a:solidFill>
                  <a:srgbClr val="E6021A"/>
                </a:solidFill>
                <a:latin typeface="Calibri"/>
                <a:ea typeface="ＭＳ Ｐゴシック" charset="-128"/>
                <a:cs typeface="Calibri"/>
              </a:rPr>
              <a:t> </a:t>
            </a:r>
            <a:r>
              <a:rPr lang="en-US" sz="2800" b="1" i="1" u="sng" dirty="0" smtClean="0">
                <a:latin typeface="Calibri"/>
                <a:ea typeface="ＭＳ Ｐゴシック" charset="-128"/>
                <a:cs typeface="Calibri"/>
              </a:rPr>
              <a:t>Know i</a:t>
            </a:r>
            <a:r>
              <a:rPr lang="en-US" sz="2800" b="1" i="1" dirty="0" smtClean="0">
                <a:latin typeface="Calibri"/>
                <a:ea typeface="ＭＳ Ｐゴシック" charset="-128"/>
                <a:cs typeface="Calibri"/>
              </a:rPr>
              <a:t>t</a:t>
            </a:r>
            <a:endParaRPr lang="en-US" sz="2800" b="1" i="1" dirty="0">
              <a:latin typeface="Calibri"/>
              <a:ea typeface="ＭＳ Ｐゴシック" charset="-128"/>
              <a:cs typeface="Calibri"/>
            </a:endParaRPr>
          </a:p>
          <a:p>
            <a:pPr>
              <a:defRPr/>
            </a:pPr>
            <a:endParaRPr lang="en-US" sz="2800" b="1" dirty="0">
              <a:latin typeface="Calibri"/>
              <a:ea typeface="ＭＳ Ｐゴシック" charset="-128"/>
              <a:cs typeface="Calibri"/>
            </a:endParaRPr>
          </a:p>
          <a:p>
            <a:pPr>
              <a:defRPr/>
            </a:pPr>
            <a:endParaRPr lang="en-US" sz="2800" b="1" dirty="0" smtClean="0">
              <a:latin typeface="Calibri"/>
              <a:ea typeface="ＭＳ Ｐゴシック" charset="-128"/>
              <a:cs typeface="Calibri"/>
            </a:endParaRPr>
          </a:p>
          <a:p>
            <a:pPr>
              <a:defRPr/>
            </a:pPr>
            <a:r>
              <a:rPr lang="en-US" sz="2800" b="1" dirty="0" smtClean="0">
                <a:latin typeface="Calibri"/>
                <a:ea typeface="ＭＳ Ｐゴシック" charset="-128"/>
                <a:cs typeface="Calibri"/>
              </a:rPr>
              <a:t>Hotter </a:t>
            </a:r>
            <a:r>
              <a:rPr lang="en-US" sz="2800" b="1" dirty="0">
                <a:latin typeface="Calibri"/>
                <a:ea typeface="ＭＳ Ｐゴシック" charset="-128"/>
                <a:cs typeface="Calibri"/>
              </a:rPr>
              <a:t>objects radiate more energy than colder objects: </a:t>
            </a:r>
            <a:r>
              <a:rPr lang="en-US" sz="2800" b="1" dirty="0">
                <a:solidFill>
                  <a:srgbClr val="E6021A"/>
                </a:solidFill>
                <a:effectLst>
                  <a:outerShdw blurRad="38100" dist="38100" dir="2700000" algn="tl">
                    <a:srgbClr val="000000"/>
                  </a:outerShdw>
                </a:effectLst>
                <a:latin typeface="Calibri"/>
                <a:ea typeface="ＭＳ Ｐゴシック" charset="-128"/>
                <a:cs typeface="Calibri"/>
              </a:rPr>
              <a:t>Stefan-</a:t>
            </a:r>
            <a:r>
              <a:rPr lang="en-US" sz="2800" b="1" dirty="0" err="1">
                <a:solidFill>
                  <a:srgbClr val="E6021A"/>
                </a:solidFill>
                <a:effectLst>
                  <a:outerShdw blurRad="38100" dist="38100" dir="2700000" algn="tl">
                    <a:srgbClr val="000000"/>
                  </a:outerShdw>
                </a:effectLst>
                <a:latin typeface="Calibri"/>
                <a:ea typeface="ＭＳ Ｐゴシック" charset="-128"/>
                <a:cs typeface="Calibri"/>
              </a:rPr>
              <a:t>Boltzman</a:t>
            </a:r>
            <a:r>
              <a:rPr lang="en-US" sz="2800" b="1" dirty="0">
                <a:solidFill>
                  <a:srgbClr val="E6021A"/>
                </a:solidFill>
                <a:effectLst>
                  <a:outerShdw blurRad="38100" dist="38100" dir="2700000" algn="tl">
                    <a:srgbClr val="000000"/>
                  </a:outerShdw>
                </a:effectLst>
                <a:latin typeface="Calibri"/>
                <a:ea typeface="ＭＳ Ｐゴシック" charset="-128"/>
                <a:cs typeface="Calibri"/>
              </a:rPr>
              <a:t> </a:t>
            </a:r>
            <a:r>
              <a:rPr lang="en-US" sz="2800" b="1" dirty="0" smtClean="0">
                <a:solidFill>
                  <a:srgbClr val="E6021A"/>
                </a:solidFill>
                <a:effectLst>
                  <a:outerShdw blurRad="38100" dist="38100" dir="2700000" algn="tl">
                    <a:srgbClr val="000000"/>
                  </a:outerShdw>
                </a:effectLst>
                <a:latin typeface="Calibri"/>
                <a:ea typeface="ＭＳ Ｐゴシック" charset="-128"/>
                <a:cs typeface="Calibri"/>
              </a:rPr>
              <a:t>Law        </a:t>
            </a:r>
            <a:r>
              <a:rPr lang="en-US" sz="2800" b="1" dirty="0" smtClean="0">
                <a:solidFill>
                  <a:schemeClr val="bg2"/>
                </a:solidFill>
                <a:effectLst>
                  <a:outerShdw blurRad="38100" dist="38100" dir="2700000" algn="tl">
                    <a:srgbClr val="000000"/>
                  </a:outerShdw>
                </a:effectLst>
                <a:latin typeface="Calibri"/>
                <a:ea typeface="ＭＳ Ｐゴシック" charset="-128"/>
                <a:cs typeface="Calibri"/>
              </a:rPr>
              <a:t> </a:t>
            </a:r>
            <a:r>
              <a:rPr lang="en-US" sz="2800" b="1" i="1" u="sng" dirty="0" smtClean="0">
                <a:solidFill>
                  <a:srgbClr val="000000"/>
                </a:solidFill>
                <a:latin typeface="Calibri"/>
                <a:ea typeface="ＭＳ Ｐゴシック" charset="-128"/>
                <a:cs typeface="Calibri"/>
              </a:rPr>
              <a:t>Know it</a:t>
            </a:r>
            <a:endParaRPr lang="en-US" sz="2800" b="1" i="1" u="sng" dirty="0">
              <a:solidFill>
                <a:srgbClr val="000000"/>
              </a:solidFill>
              <a:latin typeface="Calibri"/>
              <a:ea typeface="ＭＳ Ｐゴシック" charset="-128"/>
              <a:cs typeface="Calibri"/>
            </a:endParaRPr>
          </a:p>
          <a:p>
            <a:pPr>
              <a:buFontTx/>
              <a:buNone/>
              <a:defRPr/>
            </a:pPr>
            <a:endParaRPr lang="en-US" sz="2800" b="1" dirty="0">
              <a:solidFill>
                <a:srgbClr val="FFCC00"/>
              </a:solidFill>
              <a:latin typeface="Calibri"/>
              <a:ea typeface="ＭＳ Ｐゴシック" charset="-128"/>
              <a:cs typeface="Calibri"/>
            </a:endParaRPr>
          </a:p>
        </p:txBody>
      </p:sp>
      <p:sp>
        <p:nvSpPr>
          <p:cNvPr id="113670" name="Slide Number Placeholder 6"/>
          <p:cNvSpPr>
            <a:spLocks noGrp="1"/>
          </p:cNvSpPr>
          <p:nvPr>
            <p:ph type="sldNum" sz="quarter" idx="12"/>
          </p:nvPr>
        </p:nvSpPr>
        <p:spPr>
          <a:xfrm>
            <a:off x="6553200" y="61722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ECA73C7A-8448-364C-A740-799EDF6F97A5}" type="slidenum">
              <a:rPr lang="en-US" sz="1400">
                <a:solidFill>
                  <a:srgbClr val="CCCCCC"/>
                </a:solidFill>
                <a:latin typeface="Calibri"/>
                <a:cs typeface="Calibri"/>
              </a:rPr>
              <a:pPr/>
              <a:t>42</a:t>
            </a:fld>
            <a:endParaRPr lang="en-US" sz="1400">
              <a:solidFill>
                <a:srgbClr val="CCCCCC"/>
              </a:solidFill>
              <a:latin typeface="Calibri"/>
              <a:cs typeface="Calibri"/>
            </a:endParaRPr>
          </a:p>
        </p:txBody>
      </p:sp>
      <p:graphicFrame>
        <p:nvGraphicFramePr>
          <p:cNvPr id="113666" name="Object 2"/>
          <p:cNvGraphicFramePr>
            <a:graphicFrameLocks noChangeAspect="1"/>
          </p:cNvGraphicFramePr>
          <p:nvPr>
            <p:extLst>
              <p:ext uri="{D42A27DB-BD31-4B8C-83A1-F6EECF244321}">
                <p14:modId xmlns:p14="http://schemas.microsoft.com/office/powerpoint/2010/main" val="1015430533"/>
              </p:ext>
            </p:extLst>
          </p:nvPr>
        </p:nvGraphicFramePr>
        <p:xfrm>
          <a:off x="1905000" y="3124200"/>
          <a:ext cx="5105400" cy="608013"/>
        </p:xfrm>
        <a:graphic>
          <a:graphicData uri="http://schemas.openxmlformats.org/presentationml/2006/ole">
            <mc:AlternateContent xmlns:mc="http://schemas.openxmlformats.org/markup-compatibility/2006">
              <mc:Choice xmlns:v="urn:schemas-microsoft-com:vml" Requires="v">
                <p:oleObj spid="_x0000_s1291" name="Equation" r:id="rId4" imgW="5105400" imgH="609600" progId="Equation.DSMT4">
                  <p:embed/>
                </p:oleObj>
              </mc:Choice>
              <mc:Fallback>
                <p:oleObj name="Equation" r:id="rId4" imgW="5105400" imgH="609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124200"/>
                        <a:ext cx="5105400"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3667" name="Object 3"/>
          <p:cNvGraphicFramePr>
            <a:graphicFrameLocks noChangeAspect="1"/>
          </p:cNvGraphicFramePr>
          <p:nvPr>
            <p:extLst>
              <p:ext uri="{D42A27DB-BD31-4B8C-83A1-F6EECF244321}">
                <p14:modId xmlns:p14="http://schemas.microsoft.com/office/powerpoint/2010/main" val="3496281263"/>
              </p:ext>
            </p:extLst>
          </p:nvPr>
        </p:nvGraphicFramePr>
        <p:xfrm>
          <a:off x="1905000" y="5181600"/>
          <a:ext cx="5384800" cy="406400"/>
        </p:xfrm>
        <a:graphic>
          <a:graphicData uri="http://schemas.openxmlformats.org/presentationml/2006/ole">
            <mc:AlternateContent xmlns:mc="http://schemas.openxmlformats.org/markup-compatibility/2006">
              <mc:Choice xmlns:v="urn:schemas-microsoft-com:vml" Requires="v">
                <p:oleObj spid="_x0000_s1292" name="Equation" r:id="rId6" imgW="5384800" imgH="406400" progId="Equation.DSMT4">
                  <p:embed/>
                </p:oleObj>
              </mc:Choice>
              <mc:Fallback>
                <p:oleObj name="Equation" r:id="rId6" imgW="5384800" imgH="406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5181600"/>
                        <a:ext cx="5384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1436323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2"/>
          <p:cNvSpPr>
            <a:spLocks noGrp="1" noChangeArrowheads="1"/>
          </p:cNvSpPr>
          <p:nvPr>
            <p:ph type="title"/>
          </p:nvPr>
        </p:nvSpPr>
        <p:spPr>
          <a:xfrm>
            <a:off x="685800" y="533400"/>
            <a:ext cx="7772400" cy="1143000"/>
          </a:xfrm>
        </p:spPr>
        <p:txBody>
          <a:bodyPr/>
          <a:lstStyle/>
          <a:p>
            <a:r>
              <a:rPr lang="en-US" b="1">
                <a:latin typeface="Calibri"/>
                <a:ea typeface="ＭＳ Ｐゴシック" charset="0"/>
                <a:cs typeface="Calibri"/>
              </a:rPr>
              <a:t>Take Home Points</a:t>
            </a:r>
            <a:endParaRPr lang="en-US">
              <a:latin typeface="Calibri"/>
              <a:ea typeface="ＭＳ Ｐゴシック" charset="0"/>
              <a:cs typeface="Calibri"/>
            </a:endParaRPr>
          </a:p>
        </p:txBody>
      </p:sp>
      <p:sp>
        <p:nvSpPr>
          <p:cNvPr id="107525" name="Rectangle 3"/>
          <p:cNvSpPr>
            <a:spLocks noGrp="1" noChangeArrowheads="1"/>
          </p:cNvSpPr>
          <p:nvPr>
            <p:ph type="body" sz="half" idx="2"/>
          </p:nvPr>
        </p:nvSpPr>
        <p:spPr>
          <a:xfrm>
            <a:off x="762000" y="1676400"/>
            <a:ext cx="7696200" cy="4267200"/>
          </a:xfrm>
        </p:spPr>
        <p:txBody>
          <a:bodyPr/>
          <a:lstStyle/>
          <a:p>
            <a:r>
              <a:rPr lang="en-US" sz="2800" b="1" dirty="0" err="1">
                <a:latin typeface="Calibri"/>
                <a:ea typeface="ＭＳ Ｐゴシック" charset="0"/>
                <a:cs typeface="Calibri"/>
              </a:rPr>
              <a:t>Radiative</a:t>
            </a:r>
            <a:r>
              <a:rPr lang="en-US" sz="2800" b="1" dirty="0">
                <a:latin typeface="Calibri"/>
                <a:ea typeface="ＭＳ Ｐゴシック" charset="0"/>
                <a:cs typeface="Calibri"/>
              </a:rPr>
              <a:t> </a:t>
            </a:r>
            <a:r>
              <a:rPr lang="en-US" sz="2800" b="1" dirty="0" smtClean="0">
                <a:latin typeface="Calibri"/>
                <a:ea typeface="ＭＳ Ｐゴシック" charset="0"/>
                <a:cs typeface="Calibri"/>
              </a:rPr>
              <a:t>Equilibrium and</a:t>
            </a:r>
          </a:p>
          <a:p>
            <a:pPr marL="0" indent="0">
              <a:buNone/>
            </a:pPr>
            <a:r>
              <a:rPr lang="en-US" sz="2800" b="1" dirty="0" smtClean="0">
                <a:solidFill>
                  <a:srgbClr val="E6021A"/>
                </a:solidFill>
                <a:latin typeface="Calibri"/>
                <a:ea typeface="ＭＳ Ｐゴシック" charset="0"/>
                <a:cs typeface="Calibri"/>
              </a:rPr>
              <a:t>    Energy In = Energy Out</a:t>
            </a:r>
          </a:p>
          <a:p>
            <a:r>
              <a:rPr lang="en-US" sz="2800" b="1" dirty="0" err="1" smtClean="0">
                <a:latin typeface="Calibri"/>
                <a:ea typeface="ＭＳ Ｐゴシック" charset="0"/>
                <a:cs typeface="Calibri"/>
              </a:rPr>
              <a:t>Radiative</a:t>
            </a:r>
            <a:r>
              <a:rPr lang="en-US" sz="2800" b="1" dirty="0" smtClean="0">
                <a:latin typeface="Calibri"/>
                <a:ea typeface="ＭＳ Ｐゴシック" charset="0"/>
                <a:cs typeface="Calibri"/>
              </a:rPr>
              <a:t> </a:t>
            </a:r>
            <a:r>
              <a:rPr lang="en-US" sz="2800" b="1" dirty="0">
                <a:latin typeface="Calibri"/>
                <a:ea typeface="ＭＳ Ｐゴシック" charset="0"/>
                <a:cs typeface="Calibri"/>
              </a:rPr>
              <a:t>Equilibrium </a:t>
            </a:r>
            <a:r>
              <a:rPr lang="en-US" sz="2800" b="1" dirty="0" smtClean="0">
                <a:latin typeface="Calibri"/>
                <a:ea typeface="ＭＳ Ｐゴシック" charset="0"/>
                <a:cs typeface="Calibri"/>
              </a:rPr>
              <a:t>Temperature</a:t>
            </a:r>
            <a:r>
              <a:rPr lang="en-US" sz="2800" b="1" dirty="0" smtClean="0">
                <a:solidFill>
                  <a:srgbClr val="E6021A"/>
                </a:solidFill>
                <a:latin typeface="Calibri"/>
                <a:ea typeface="ＭＳ Ｐゴシック" charset="0"/>
                <a:cs typeface="Calibri"/>
              </a:rPr>
              <a:t> </a:t>
            </a:r>
          </a:p>
          <a:p>
            <a:pPr marL="0" indent="0">
              <a:buNone/>
            </a:pPr>
            <a:r>
              <a:rPr lang="en-US" sz="2800" b="1" dirty="0">
                <a:solidFill>
                  <a:srgbClr val="E6021A"/>
                </a:solidFill>
                <a:latin typeface="Calibri"/>
                <a:ea typeface="ＭＳ Ｐゴシック" charset="0"/>
                <a:cs typeface="Calibri"/>
              </a:rPr>
              <a:t> </a:t>
            </a:r>
            <a:r>
              <a:rPr lang="en-US" sz="2800" b="1" dirty="0" smtClean="0">
                <a:solidFill>
                  <a:srgbClr val="E6021A"/>
                </a:solidFill>
                <a:latin typeface="Calibri"/>
                <a:ea typeface="ＭＳ Ｐゴシック" charset="0"/>
                <a:cs typeface="Calibri"/>
              </a:rPr>
              <a:t>   Temperature of object at </a:t>
            </a:r>
            <a:r>
              <a:rPr lang="en-US" sz="2800" b="1" dirty="0" err="1" smtClean="0">
                <a:solidFill>
                  <a:srgbClr val="E6021A"/>
                </a:solidFill>
                <a:latin typeface="Calibri"/>
                <a:ea typeface="ＭＳ Ｐゴシック" charset="0"/>
                <a:cs typeface="Calibri"/>
              </a:rPr>
              <a:t>radiative</a:t>
            </a:r>
            <a:r>
              <a:rPr lang="en-US" sz="2800" b="1" dirty="0" smtClean="0">
                <a:solidFill>
                  <a:srgbClr val="E6021A"/>
                </a:solidFill>
                <a:latin typeface="Calibri"/>
                <a:ea typeface="ＭＳ Ｐゴシック" charset="0"/>
                <a:cs typeface="Calibri"/>
              </a:rPr>
              <a:t> equilibrium</a:t>
            </a:r>
            <a:endParaRPr lang="en-US" sz="2800" b="1" dirty="0">
              <a:solidFill>
                <a:srgbClr val="E6021A"/>
              </a:solidFill>
              <a:latin typeface="Calibri"/>
              <a:ea typeface="ＭＳ Ｐゴシック" charset="0"/>
              <a:cs typeface="Calibri"/>
            </a:endParaRPr>
          </a:p>
          <a:p>
            <a:pPr>
              <a:defRPr/>
            </a:pPr>
            <a:r>
              <a:rPr lang="en-US" sz="2800" b="1" dirty="0" smtClean="0">
                <a:latin typeface="Calibri"/>
                <a:ea typeface="ＭＳ Ｐゴシック" charset="-128"/>
                <a:cs typeface="Calibri"/>
              </a:rPr>
              <a:t>Objects </a:t>
            </a:r>
            <a:r>
              <a:rPr lang="en-US" sz="2800" b="1" dirty="0">
                <a:latin typeface="Calibri"/>
                <a:ea typeface="ＭＳ Ｐゴシック" charset="-128"/>
                <a:cs typeface="Calibri"/>
              </a:rPr>
              <a:t>that are good absorbers of radiation are also good emitters</a:t>
            </a:r>
            <a:r>
              <a:rPr lang="en-US" sz="2800" b="1" dirty="0" smtClean="0">
                <a:latin typeface="Calibri"/>
                <a:ea typeface="ＭＳ Ｐゴシック" charset="-128"/>
                <a:cs typeface="Calibri"/>
              </a:rPr>
              <a:t>.</a:t>
            </a:r>
          </a:p>
          <a:p>
            <a:pPr>
              <a:defRPr/>
            </a:pPr>
            <a:endParaRPr lang="en-US" sz="2800" b="1" dirty="0">
              <a:latin typeface="Calibri"/>
              <a:ea typeface="ＭＳ Ｐゴシック" charset="-128"/>
              <a:cs typeface="Calibri"/>
            </a:endParaRPr>
          </a:p>
        </p:txBody>
      </p:sp>
      <p:sp>
        <p:nvSpPr>
          <p:cNvPr id="113670" name="Slide Number Placeholder 6"/>
          <p:cNvSpPr>
            <a:spLocks noGrp="1"/>
          </p:cNvSpPr>
          <p:nvPr>
            <p:ph type="sldNum" sz="quarter" idx="12"/>
          </p:nvPr>
        </p:nvSpPr>
        <p:spPr>
          <a:xfrm>
            <a:off x="6553200" y="61722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ECA73C7A-8448-364C-A740-799EDF6F97A5}" type="slidenum">
              <a:rPr lang="en-US" sz="1400">
                <a:solidFill>
                  <a:srgbClr val="CCCCCC"/>
                </a:solidFill>
                <a:latin typeface="Calibri"/>
                <a:cs typeface="Calibri"/>
              </a:rPr>
              <a:pPr/>
              <a:t>43</a:t>
            </a:fld>
            <a:endParaRPr lang="en-US" sz="1400">
              <a:solidFill>
                <a:srgbClr val="CCCCCC"/>
              </a:solidFill>
              <a:latin typeface="Calibri"/>
              <a:cs typeface="Calibri"/>
            </a:endParaRPr>
          </a:p>
        </p:txBody>
      </p:sp>
    </p:spTree>
    <p:extLst>
      <p:ext uri="{BB962C8B-B14F-4D97-AF65-F5344CB8AC3E}">
        <p14:creationId xmlns:p14="http://schemas.microsoft.com/office/powerpoint/2010/main" val="32925560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381000"/>
            <a:ext cx="7772400" cy="1295400"/>
          </a:xfrm>
        </p:spPr>
        <p:txBody>
          <a:bodyPr/>
          <a:lstStyle/>
          <a:p>
            <a:r>
              <a:rPr lang="en-US" b="1" dirty="0">
                <a:solidFill>
                  <a:srgbClr val="000000"/>
                </a:solidFill>
                <a:latin typeface="Calibri"/>
                <a:ea typeface="ＭＳ Ｐゴシック" charset="0"/>
                <a:cs typeface="Calibri"/>
              </a:rPr>
              <a:t>Take Home </a:t>
            </a:r>
            <a:r>
              <a:rPr lang="en-US" b="1" dirty="0" smtClean="0">
                <a:solidFill>
                  <a:srgbClr val="000000"/>
                </a:solidFill>
                <a:latin typeface="Calibri"/>
                <a:ea typeface="ＭＳ Ｐゴシック" charset="0"/>
                <a:cs typeface="Calibri"/>
              </a:rPr>
              <a:t>Points</a:t>
            </a:r>
            <a:endParaRPr lang="en-US" dirty="0">
              <a:solidFill>
                <a:srgbClr val="000000"/>
              </a:solidFill>
              <a:latin typeface="Calibri"/>
              <a:ea typeface="ＭＳ Ｐゴシック" charset="0"/>
              <a:cs typeface="Calibri"/>
            </a:endParaRPr>
          </a:p>
        </p:txBody>
      </p:sp>
      <p:sp>
        <p:nvSpPr>
          <p:cNvPr id="234499" name="Rectangle 3"/>
          <p:cNvSpPr>
            <a:spLocks noGrp="1" noChangeArrowheads="1"/>
          </p:cNvSpPr>
          <p:nvPr>
            <p:ph idx="1"/>
          </p:nvPr>
        </p:nvSpPr>
        <p:spPr>
          <a:xfrm>
            <a:off x="685800" y="1981200"/>
            <a:ext cx="7772400" cy="4572000"/>
          </a:xfrm>
        </p:spPr>
        <p:txBody>
          <a:bodyPr/>
          <a:lstStyle/>
          <a:p>
            <a:r>
              <a:rPr lang="en-US" sz="3200" b="1" dirty="0">
                <a:latin typeface="Calibri"/>
                <a:ea typeface="ＭＳ Ｐゴシック" charset="0"/>
                <a:cs typeface="Calibri"/>
              </a:rPr>
              <a:t>Radiation has four possible fates</a:t>
            </a:r>
          </a:p>
          <a:p>
            <a:pPr marL="2514600" lvl="4" indent="-742950">
              <a:buFontTx/>
              <a:buAutoNum type="arabicPeriod"/>
            </a:pPr>
            <a:r>
              <a:rPr lang="en-US" sz="3200" b="1" dirty="0">
                <a:solidFill>
                  <a:srgbClr val="FF0000"/>
                </a:solidFill>
                <a:effectLst>
                  <a:outerShdw blurRad="38100" dist="38100" dir="2700000" algn="tl">
                    <a:srgbClr val="000000"/>
                  </a:outerShdw>
                </a:effectLst>
                <a:latin typeface="Calibri"/>
                <a:ea typeface="ＭＳ Ｐゴシック" charset="0"/>
                <a:cs typeface="Calibri"/>
              </a:rPr>
              <a:t>Transmitted</a:t>
            </a:r>
          </a:p>
          <a:p>
            <a:pPr marL="2514600" lvl="4" indent="-742950">
              <a:buFontTx/>
              <a:buAutoNum type="arabicPeriod"/>
            </a:pPr>
            <a:r>
              <a:rPr lang="en-US" sz="3200" b="1" dirty="0">
                <a:solidFill>
                  <a:srgbClr val="FF0000"/>
                </a:solidFill>
                <a:effectLst>
                  <a:outerShdw blurRad="38100" dist="38100" dir="2700000" algn="tl">
                    <a:srgbClr val="000000"/>
                  </a:outerShdw>
                </a:effectLst>
                <a:latin typeface="Calibri"/>
                <a:ea typeface="ＭＳ Ｐゴシック" charset="0"/>
                <a:cs typeface="Calibri"/>
              </a:rPr>
              <a:t>Reflected</a:t>
            </a:r>
          </a:p>
          <a:p>
            <a:pPr marL="2514600" lvl="4" indent="-742950">
              <a:buFontTx/>
              <a:buAutoNum type="arabicPeriod"/>
            </a:pPr>
            <a:r>
              <a:rPr lang="en-US" sz="3200" b="1" dirty="0">
                <a:solidFill>
                  <a:srgbClr val="FF0000"/>
                </a:solidFill>
                <a:effectLst>
                  <a:outerShdw blurRad="38100" dist="38100" dir="2700000" algn="tl">
                    <a:srgbClr val="000000"/>
                  </a:outerShdw>
                </a:effectLst>
                <a:latin typeface="Calibri"/>
                <a:ea typeface="ＭＳ Ｐゴシック" charset="0"/>
                <a:cs typeface="Calibri"/>
              </a:rPr>
              <a:t>Scattered</a:t>
            </a:r>
          </a:p>
          <a:p>
            <a:pPr marL="2514600" lvl="4" indent="-742950">
              <a:buFontTx/>
              <a:buAutoNum type="arabicPeriod"/>
            </a:pPr>
            <a:r>
              <a:rPr lang="en-US" sz="3200" b="1" dirty="0">
                <a:solidFill>
                  <a:srgbClr val="FF0000"/>
                </a:solidFill>
                <a:effectLst>
                  <a:outerShdw blurRad="38100" dist="38100" dir="2700000" algn="tl">
                    <a:srgbClr val="000000"/>
                  </a:outerShdw>
                </a:effectLst>
                <a:latin typeface="Calibri"/>
                <a:ea typeface="ＭＳ Ｐゴシック" charset="0"/>
                <a:cs typeface="Calibri"/>
              </a:rPr>
              <a:t>Absorbed</a:t>
            </a:r>
            <a:endParaRPr lang="en-US" sz="2400" b="1" dirty="0">
              <a:latin typeface="Calibri"/>
              <a:ea typeface="ＭＳ Ｐゴシック" charset="0"/>
              <a:cs typeface="Calibri"/>
            </a:endParaRPr>
          </a:p>
          <a:p>
            <a:r>
              <a:rPr lang="en-US" sz="3200" b="1" dirty="0">
                <a:latin typeface="Calibri"/>
                <a:ea typeface="ＭＳ Ｐゴシック" charset="0"/>
                <a:cs typeface="Calibri"/>
              </a:rPr>
              <a:t>All four are important in the atmosphere</a:t>
            </a:r>
          </a:p>
          <a:p>
            <a:pPr>
              <a:buFontTx/>
              <a:buNone/>
            </a:pPr>
            <a:endParaRPr lang="en-US" sz="3200" b="1" dirty="0">
              <a:latin typeface="Calibri"/>
              <a:ea typeface="ＭＳ Ｐゴシック" charset="0"/>
              <a:cs typeface="Calibri"/>
            </a:endParaRPr>
          </a:p>
        </p:txBody>
      </p:sp>
      <p:sp>
        <p:nvSpPr>
          <p:cNvPr id="11571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9C440133-A0D8-2143-8679-0FA60A78F3D8}" type="slidenum">
              <a:rPr lang="en-US" sz="1400">
                <a:latin typeface="Calibri"/>
                <a:cs typeface="Calibri"/>
              </a:rPr>
              <a:pPr/>
              <a:t>44</a:t>
            </a:fld>
            <a:endParaRPr lang="en-US" sz="1400">
              <a:latin typeface="Calibri"/>
              <a:cs typeface="Calibri"/>
            </a:endParaRPr>
          </a:p>
        </p:txBody>
      </p:sp>
    </p:spTree>
    <p:extLst>
      <p:ext uri="{BB962C8B-B14F-4D97-AF65-F5344CB8AC3E}">
        <p14:creationId xmlns:p14="http://schemas.microsoft.com/office/powerpoint/2010/main" val="41629935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44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44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449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449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4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685800" y="609600"/>
            <a:ext cx="7772400" cy="1295400"/>
          </a:xfrm>
        </p:spPr>
        <p:txBody>
          <a:bodyPr/>
          <a:lstStyle/>
          <a:p>
            <a:r>
              <a:rPr lang="en-US" sz="4000" b="1" dirty="0">
                <a:latin typeface="Calibri"/>
                <a:ea typeface="ＭＳ Ｐゴシック" charset="0"/>
                <a:cs typeface="Calibri"/>
              </a:rPr>
              <a:t>Next </a:t>
            </a:r>
            <a:r>
              <a:rPr lang="en-US" sz="4000" b="1" dirty="0" smtClean="0">
                <a:latin typeface="Calibri"/>
                <a:ea typeface="ＭＳ Ｐゴシック" charset="0"/>
                <a:cs typeface="Calibri"/>
              </a:rPr>
              <a:t>Time</a:t>
            </a:r>
            <a:br>
              <a:rPr lang="en-US" sz="4000" b="1" dirty="0" smtClean="0">
                <a:latin typeface="Calibri"/>
                <a:ea typeface="ＭＳ Ｐゴシック" charset="0"/>
                <a:cs typeface="Calibri"/>
              </a:rPr>
            </a:br>
            <a:r>
              <a:rPr lang="en-US" sz="3200" b="1" i="1" dirty="0" smtClean="0">
                <a:solidFill>
                  <a:srgbClr val="E6021A"/>
                </a:solidFill>
                <a:latin typeface="Calibri"/>
                <a:ea typeface="ＭＳ Ｐゴシック" charset="0"/>
                <a:cs typeface="Calibri"/>
              </a:rPr>
              <a:t>Greenhouse Effect </a:t>
            </a:r>
            <a:br>
              <a:rPr lang="en-US" sz="3200" b="1" i="1" dirty="0" smtClean="0">
                <a:solidFill>
                  <a:srgbClr val="E6021A"/>
                </a:solidFill>
                <a:latin typeface="Calibri"/>
                <a:ea typeface="ＭＳ Ｐゴシック" charset="0"/>
                <a:cs typeface="Calibri"/>
              </a:rPr>
            </a:br>
            <a:r>
              <a:rPr lang="en-US" sz="3200" b="1" i="1" dirty="0" smtClean="0">
                <a:solidFill>
                  <a:srgbClr val="E6021A"/>
                </a:solidFill>
                <a:latin typeface="Calibri"/>
                <a:ea typeface="ＭＳ Ｐゴシック" charset="0"/>
                <a:cs typeface="Calibri"/>
              </a:rPr>
              <a:t>Energy Balance </a:t>
            </a:r>
            <a:r>
              <a:rPr lang="en-US" sz="3200" b="1" i="1" dirty="0">
                <a:solidFill>
                  <a:srgbClr val="E6021A"/>
                </a:solidFill>
                <a:latin typeface="Calibri"/>
                <a:ea typeface="ＭＳ Ｐゴシック" charset="0"/>
                <a:cs typeface="Calibri"/>
              </a:rPr>
              <a:t>&amp; Seasons</a:t>
            </a:r>
            <a:endParaRPr lang="en-US" sz="3600" i="1" dirty="0">
              <a:solidFill>
                <a:srgbClr val="FFCC00"/>
              </a:solidFill>
              <a:latin typeface="Calibri"/>
              <a:ea typeface="ＭＳ Ｐゴシック" charset="0"/>
              <a:cs typeface="Calibri"/>
            </a:endParaRPr>
          </a:p>
        </p:txBody>
      </p:sp>
      <p:sp>
        <p:nvSpPr>
          <p:cNvPr id="119811" name="Rectangle 3"/>
          <p:cNvSpPr>
            <a:spLocks noGrp="1" noChangeArrowheads="1"/>
          </p:cNvSpPr>
          <p:nvPr>
            <p:ph idx="1"/>
          </p:nvPr>
        </p:nvSpPr>
        <p:spPr>
          <a:xfrm>
            <a:off x="685800" y="2133600"/>
            <a:ext cx="7772400" cy="4114800"/>
          </a:xfrm>
        </p:spPr>
        <p:txBody>
          <a:bodyPr/>
          <a:lstStyle/>
          <a:p>
            <a:r>
              <a:rPr lang="en-US" sz="2800" b="1" dirty="0">
                <a:solidFill>
                  <a:srgbClr val="000090"/>
                </a:solidFill>
                <a:latin typeface="Calibri"/>
                <a:ea typeface="ＭＳ Ｐゴシック" charset="0"/>
                <a:cs typeface="Calibri"/>
              </a:rPr>
              <a:t>Reading – </a:t>
            </a:r>
            <a:r>
              <a:rPr lang="en-US" sz="2800" b="1" dirty="0">
                <a:solidFill>
                  <a:srgbClr val="E6021A"/>
                </a:solidFill>
                <a:latin typeface="Calibri"/>
                <a:ea typeface="ＭＳ Ｐゴシック" charset="0"/>
                <a:cs typeface="Calibri"/>
              </a:rPr>
              <a:t>Ahrens</a:t>
            </a:r>
          </a:p>
          <a:p>
            <a:pPr>
              <a:buFontTx/>
              <a:buNone/>
            </a:pPr>
            <a:r>
              <a:rPr lang="en-US" b="1" dirty="0">
                <a:latin typeface="Calibri"/>
                <a:ea typeface="ＭＳ Ｐゴシック" charset="0"/>
                <a:cs typeface="Calibri"/>
              </a:rPr>
              <a:t>	</a:t>
            </a:r>
            <a:r>
              <a:rPr lang="en-US" b="1" dirty="0" smtClean="0">
                <a:latin typeface="Calibri"/>
                <a:ea typeface="ＭＳ Ｐゴシック" charset="0"/>
                <a:cs typeface="Calibri"/>
              </a:rPr>
              <a:t>	</a:t>
            </a:r>
            <a:r>
              <a:rPr lang="en-US" sz="2800" b="1" dirty="0" smtClean="0">
                <a:latin typeface="Calibri"/>
                <a:cs typeface="Calibri"/>
              </a:rPr>
              <a:t>7th</a:t>
            </a:r>
            <a:r>
              <a:rPr lang="en-US" sz="2800" b="1" dirty="0">
                <a:latin typeface="Calibri"/>
                <a:cs typeface="Calibri"/>
              </a:rPr>
              <a:t>: 35-</a:t>
            </a:r>
            <a:r>
              <a:rPr lang="en-US" sz="2800" b="1" dirty="0" smtClean="0">
                <a:latin typeface="Calibri"/>
                <a:cs typeface="Calibri"/>
              </a:rPr>
              <a:t>46; </a:t>
            </a:r>
            <a:r>
              <a:rPr lang="en-US" sz="2800" b="1" dirty="0">
                <a:latin typeface="Calibri"/>
                <a:cs typeface="Calibri"/>
              </a:rPr>
              <a:t>46-55</a:t>
            </a:r>
            <a:r>
              <a:rPr lang="en-US" sz="2800" b="1" dirty="0" smtClean="0">
                <a:latin typeface="Calibri"/>
                <a:cs typeface="Calibri"/>
              </a:rPr>
              <a:t> </a:t>
            </a:r>
          </a:p>
          <a:p>
            <a:r>
              <a:rPr lang="en-US" sz="2800" b="1" dirty="0" smtClean="0">
                <a:solidFill>
                  <a:srgbClr val="000090"/>
                </a:solidFill>
                <a:latin typeface="Calibri"/>
                <a:ea typeface="ＭＳ Ｐゴシック" charset="0"/>
                <a:cs typeface="Calibri"/>
              </a:rPr>
              <a:t>Suggested “Questions for Review” – </a:t>
            </a:r>
            <a:r>
              <a:rPr lang="en-US" sz="2800" b="1" dirty="0" smtClean="0">
                <a:solidFill>
                  <a:srgbClr val="E6021A"/>
                </a:solidFill>
                <a:latin typeface="Calibri"/>
                <a:ea typeface="ＭＳ Ｐゴシック" charset="0"/>
                <a:cs typeface="Calibri"/>
              </a:rPr>
              <a:t>Ahrens</a:t>
            </a:r>
            <a:endParaRPr lang="en-US" dirty="0">
              <a:latin typeface="Calibri"/>
              <a:cs typeface="Calibri"/>
            </a:endParaRPr>
          </a:p>
          <a:p>
            <a:pPr marL="0" indent="0">
              <a:buNone/>
            </a:pPr>
            <a:r>
              <a:rPr lang="en-US" b="1" dirty="0" smtClean="0">
                <a:latin typeface="Calibri"/>
                <a:cs typeface="Calibri"/>
              </a:rPr>
              <a:t>	</a:t>
            </a:r>
            <a:r>
              <a:rPr lang="en-US" sz="2800" b="1" dirty="0" smtClean="0">
                <a:latin typeface="Calibri"/>
                <a:cs typeface="Calibri"/>
              </a:rPr>
              <a:t>Pg. 55-56: 7, 9, 10, 11, 12, 13, 14</a:t>
            </a:r>
          </a:p>
          <a:p>
            <a:pPr marL="0" indent="0">
              <a:buNone/>
            </a:pPr>
            <a:r>
              <a:rPr lang="en-US" sz="2800" b="1" dirty="0" smtClean="0">
                <a:latin typeface="Calibri"/>
                <a:cs typeface="Calibri"/>
              </a:rPr>
              <a:t>	15, 17, 18, 19, 21</a:t>
            </a:r>
            <a:r>
              <a:rPr lang="en-US" b="1" dirty="0" smtClean="0">
                <a:latin typeface="Calibri"/>
                <a:cs typeface="Calibri"/>
              </a:rPr>
              <a:t> </a:t>
            </a:r>
            <a:endParaRPr lang="en-US" b="1" dirty="0">
              <a:latin typeface="Calibri"/>
              <a:ea typeface="ＭＳ Ｐゴシック" charset="0"/>
              <a:cs typeface="Calibri"/>
            </a:endParaRPr>
          </a:p>
        </p:txBody>
      </p:sp>
      <p:sp>
        <p:nvSpPr>
          <p:cNvPr id="11981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ea typeface="ＭＳ Ｐゴシック" charset="0"/>
                <a:cs typeface="ＭＳ Ｐゴシック" charset="0"/>
              </a:defRPr>
            </a:lvl1pPr>
            <a:lvl2pPr marL="37931725" indent="-37474525">
              <a:defRPr sz="3200">
                <a:solidFill>
                  <a:schemeClr val="tx1"/>
                </a:solidFill>
                <a:latin typeface="Times New Roman" charset="0"/>
                <a:ea typeface="ＭＳ Ｐゴシック" charset="0"/>
              </a:defRPr>
            </a:lvl2pPr>
            <a:lvl3pPr>
              <a:defRPr sz="3200">
                <a:solidFill>
                  <a:schemeClr val="tx1"/>
                </a:solidFill>
                <a:latin typeface="Times New Roman" charset="0"/>
                <a:ea typeface="ＭＳ Ｐゴシック" charset="0"/>
              </a:defRPr>
            </a:lvl3pPr>
            <a:lvl4pPr>
              <a:defRPr sz="3200">
                <a:solidFill>
                  <a:schemeClr val="tx1"/>
                </a:solidFill>
                <a:latin typeface="Times New Roman" charset="0"/>
                <a:ea typeface="ＭＳ Ｐゴシック" charset="0"/>
              </a:defRPr>
            </a:lvl4pPr>
            <a:lvl5pPr>
              <a:defRPr sz="3200">
                <a:solidFill>
                  <a:schemeClr val="tx1"/>
                </a:solidFill>
                <a:latin typeface="Times New Roman" charset="0"/>
                <a:ea typeface="ＭＳ Ｐゴシック" charset="0"/>
              </a:defRPr>
            </a:lvl5pPr>
            <a:lvl6pPr marL="457200" eaLnBrk="0" fontAlgn="base" hangingPunct="0">
              <a:spcBef>
                <a:spcPct val="0"/>
              </a:spcBef>
              <a:spcAft>
                <a:spcPct val="0"/>
              </a:spcAft>
              <a:defRPr sz="3200">
                <a:solidFill>
                  <a:schemeClr val="tx1"/>
                </a:solidFill>
                <a:latin typeface="Times New Roman" charset="0"/>
                <a:ea typeface="ＭＳ Ｐゴシック" charset="0"/>
              </a:defRPr>
            </a:lvl6pPr>
            <a:lvl7pPr marL="914400" eaLnBrk="0" fontAlgn="base" hangingPunct="0">
              <a:spcBef>
                <a:spcPct val="0"/>
              </a:spcBef>
              <a:spcAft>
                <a:spcPct val="0"/>
              </a:spcAft>
              <a:defRPr sz="3200">
                <a:solidFill>
                  <a:schemeClr val="tx1"/>
                </a:solidFill>
                <a:latin typeface="Times New Roman" charset="0"/>
                <a:ea typeface="ＭＳ Ｐゴシック" charset="0"/>
              </a:defRPr>
            </a:lvl7pPr>
            <a:lvl8pPr marL="1371600" eaLnBrk="0" fontAlgn="base" hangingPunct="0">
              <a:spcBef>
                <a:spcPct val="0"/>
              </a:spcBef>
              <a:spcAft>
                <a:spcPct val="0"/>
              </a:spcAft>
              <a:defRPr sz="3200">
                <a:solidFill>
                  <a:schemeClr val="tx1"/>
                </a:solidFill>
                <a:latin typeface="Times New Roman" charset="0"/>
                <a:ea typeface="ＭＳ Ｐゴシック" charset="0"/>
              </a:defRPr>
            </a:lvl8pPr>
            <a:lvl9pPr marL="1828800" eaLnBrk="0" fontAlgn="base" hangingPunct="0">
              <a:spcBef>
                <a:spcPct val="0"/>
              </a:spcBef>
              <a:spcAft>
                <a:spcPct val="0"/>
              </a:spcAft>
              <a:defRPr sz="3200">
                <a:solidFill>
                  <a:schemeClr val="tx1"/>
                </a:solidFill>
                <a:latin typeface="Times New Roman" charset="0"/>
                <a:ea typeface="ＭＳ Ｐゴシック" charset="0"/>
              </a:defRPr>
            </a:lvl9pPr>
          </a:lstStyle>
          <a:p>
            <a:fld id="{E768F56C-8328-8D4D-997F-9153E36DD403}" type="slidenum">
              <a:rPr lang="en-US" sz="1400">
                <a:latin typeface="Calibri"/>
                <a:cs typeface="Calibri"/>
              </a:rPr>
              <a:pPr/>
              <a:t>45</a:t>
            </a:fld>
            <a:endParaRPr lang="en-US" sz="1400">
              <a:latin typeface="Calibri"/>
              <a:cs typeface="Calibri"/>
            </a:endParaRPr>
          </a:p>
        </p:txBody>
      </p:sp>
    </p:spTree>
    <p:extLst>
      <p:ext uri="{BB962C8B-B14F-4D97-AF65-F5344CB8AC3E}">
        <p14:creationId xmlns:p14="http://schemas.microsoft.com/office/powerpoint/2010/main" val="3906732210"/>
      </p:ext>
    </p:extLst>
  </p:cSld>
  <p:clrMapOvr>
    <a:masterClrMapping/>
  </p:clrMapOvr>
  <p:transition xmlns:p14="http://schemas.microsoft.com/office/powerpoint/2010/main">
    <p:zoom dir="in"/>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6"/>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a:fld id="{6349FE96-4E1F-4E46-8342-37299B3D89E7}" type="slidenum">
              <a:rPr lang="en-US" sz="1400">
                <a:solidFill>
                  <a:srgbClr val="000000"/>
                </a:solidFill>
              </a:rPr>
              <a:pPr algn="r"/>
              <a:t>46</a:t>
            </a:fld>
            <a:endParaRPr lang="en-US" sz="1400">
              <a:solidFill>
                <a:srgbClr val="000000"/>
              </a:solidFill>
            </a:endParaRPr>
          </a:p>
        </p:txBody>
      </p:sp>
      <p:sp>
        <p:nvSpPr>
          <p:cNvPr id="22532" name="Rectangle 3"/>
          <p:cNvSpPr>
            <a:spLocks noGrp="1" noChangeArrowheads="1"/>
          </p:cNvSpPr>
          <p:nvPr>
            <p:ph type="body" sz="half" idx="4294967295"/>
          </p:nvPr>
        </p:nvSpPr>
        <p:spPr>
          <a:xfrm>
            <a:off x="762000" y="1752600"/>
            <a:ext cx="7696200" cy="4495800"/>
          </a:xfrm>
        </p:spPr>
        <p:txBody>
          <a:bodyPr/>
          <a:lstStyle/>
          <a:p>
            <a:pPr algn="ctr">
              <a:lnSpc>
                <a:spcPct val="90000"/>
              </a:lnSpc>
              <a:buFontTx/>
              <a:buNone/>
            </a:pPr>
            <a:endParaRPr lang="en-US" b="1" dirty="0">
              <a:latin typeface="Times New Roman" charset="0"/>
              <a:ea typeface="ＭＳ Ｐゴシック" charset="0"/>
              <a:cs typeface="ＭＳ Ｐゴシック" charset="0"/>
            </a:endParaRPr>
          </a:p>
          <a:p>
            <a:pPr algn="ctr">
              <a:lnSpc>
                <a:spcPct val="90000"/>
              </a:lnSpc>
              <a:buFontTx/>
              <a:buNone/>
            </a:pPr>
            <a:endParaRPr lang="en-US" b="1" dirty="0">
              <a:latin typeface="Times New Roman" charset="0"/>
              <a:ea typeface="ＭＳ Ｐゴシック" charset="0"/>
              <a:cs typeface="ＭＳ Ｐゴシック" charset="0"/>
            </a:endParaRPr>
          </a:p>
          <a:p>
            <a:pPr algn="ctr">
              <a:lnSpc>
                <a:spcPct val="90000"/>
              </a:lnSpc>
              <a:buFontTx/>
              <a:buNone/>
            </a:pPr>
            <a:r>
              <a:rPr lang="en-US" sz="3200" dirty="0" smtClean="0">
                <a:latin typeface="Times New Roman" charset="0"/>
                <a:ea typeface="ＭＳ Ｐゴシック" charset="0"/>
                <a:cs typeface="ＭＳ Ｐゴシック" charset="0"/>
              </a:rPr>
              <a:t>End of lecture 20160902F</a:t>
            </a:r>
            <a:endParaRPr lang="en-US" sz="2000"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2035914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2.7"/>
</p:tagLst>
</file>

<file path=ppt/tags/tag2.xml><?xml version="1.0" encoding="utf-8"?>
<p:tagLst xmlns:a="http://schemas.openxmlformats.org/drawingml/2006/main" xmlns:r="http://schemas.openxmlformats.org/officeDocument/2006/relationships" xmlns:p="http://schemas.openxmlformats.org/presentationml/2006/main">
  <p:tag name="TIMING" val="|32.7"/>
</p:tagLst>
</file>

<file path=ppt/theme/theme1.xml><?xml version="1.0" encoding="utf-8"?>
<a:theme xmlns:a="http://schemas.openxmlformats.org/drawingml/2006/main" name="Default Design">
  <a:themeElements>
    <a:clrScheme name="Custom 4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80FF"/>
      </a:hlink>
      <a:folHlink>
        <a:srgbClr val="0081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1"/>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65" charset="0"/>
          </a:defRPr>
        </a:defPPr>
      </a:lstStyle>
    </a:spDef>
    <a:lnDef>
      <a:spPr bwMode="auto">
        <a:xfrm>
          <a:off x="0" y="0"/>
          <a:ext cx="1" cy="1"/>
        </a:xfrm>
        <a:custGeom>
          <a:avLst/>
          <a:gdLst/>
          <a:ahLst/>
          <a:cxnLst/>
          <a:rect l="0" t="0" r="0" b="0"/>
          <a:pathLst/>
        </a:custGeom>
        <a:solidFill>
          <a:schemeClr val="tx1"/>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65"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Custom 17">
      <a:dk1>
        <a:srgbClr val="CCCCCC"/>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3399FF"/>
      </a:hlink>
      <a:folHlink>
        <a:srgbClr val="0066F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47522</TotalTime>
  <Words>2319</Words>
  <Application>Microsoft Macintosh PowerPoint</Application>
  <PresentationFormat>On-screen Show (4:3)</PresentationFormat>
  <Paragraphs>407</Paragraphs>
  <Slides>46</Slides>
  <Notes>35</Notes>
  <HiddenSlides>14</HiddenSlides>
  <MMClips>21</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46</vt:i4>
      </vt:variant>
    </vt:vector>
  </HeadingPairs>
  <TitlesOfParts>
    <vt:vector size="49" baseType="lpstr">
      <vt:lpstr>Default Design</vt:lpstr>
      <vt:lpstr>2_Default Design</vt:lpstr>
      <vt:lpstr>Equation</vt:lpstr>
      <vt:lpstr>ATMO 170A1 Online      Laws of Radiation</vt:lpstr>
      <vt:lpstr>Weather</vt:lpstr>
      <vt:lpstr>PowerPoint Presentation</vt:lpstr>
      <vt:lpstr>Big Picture from Last Time</vt:lpstr>
      <vt:lpstr>Modes of Heat Transfer</vt:lpstr>
      <vt:lpstr>Modes of Heat Transfer</vt:lpstr>
      <vt:lpstr>Radiation</vt:lpstr>
      <vt:lpstr>Wave Principles</vt:lpstr>
      <vt:lpstr>Photons</vt:lpstr>
      <vt:lpstr>Electromagnetic Spectrum</vt:lpstr>
      <vt:lpstr>Radiation – Last Time</vt:lpstr>
      <vt:lpstr>Radiation – Last Time</vt:lpstr>
      <vt:lpstr> Today, the last mode of heat transfer       Radiation – electromagnetic waves </vt:lpstr>
      <vt:lpstr> </vt:lpstr>
      <vt:lpstr>1) Planck’s Law</vt:lpstr>
      <vt:lpstr>Planck’s Law</vt:lpstr>
      <vt:lpstr>Laws of Radiation</vt:lpstr>
      <vt:lpstr>2) Wien’s Law</vt:lpstr>
      <vt:lpstr>3) Stefan-Boltzmann Law</vt:lpstr>
      <vt:lpstr>3) Stefan-Boltzmann Law</vt:lpstr>
      <vt:lpstr>3) Stefan-Boltzmann Law’s</vt:lpstr>
      <vt:lpstr>Laws of Radiation</vt:lpstr>
      <vt:lpstr>PowerPoint Presentation</vt:lpstr>
      <vt:lpstr>Radiative Equilibrium</vt:lpstr>
      <vt:lpstr>2) Radiative Equilibrium</vt:lpstr>
      <vt:lpstr>Radiative Equilibrium</vt:lpstr>
      <vt:lpstr>Radiative Equilibrium</vt:lpstr>
      <vt:lpstr>Radiative Equilibrium</vt:lpstr>
      <vt:lpstr>Radiative Equilibrium</vt:lpstr>
      <vt:lpstr>Radiative Equilibrium</vt:lpstr>
      <vt:lpstr>PowerPoint Presentation</vt:lpstr>
      <vt:lpstr>PowerPoint Presentation</vt:lpstr>
      <vt:lpstr>Transmitted:  Radiation passes through object</vt:lpstr>
      <vt:lpstr>Reflected:  Path of radiation reflected</vt:lpstr>
      <vt:lpstr>Scattered:    Path of radiation deflected (equally) in all directions</vt:lpstr>
      <vt:lpstr>Absorbed:  Radiation transferred to object</vt:lpstr>
      <vt:lpstr>Radiative equilibrium:  Absorption = Emission   (Kirchoff’s Law)</vt:lpstr>
      <vt:lpstr>A “Grey Body” = Not all wavelengths absorbed Some are. Some are not. This is How the Atmosphere Behaves</vt:lpstr>
      <vt:lpstr>PowerPoint Presentation</vt:lpstr>
      <vt:lpstr>PowerPoint Presentation</vt:lpstr>
      <vt:lpstr>PowerPoint Presentation</vt:lpstr>
      <vt:lpstr>Take Home Points</vt:lpstr>
      <vt:lpstr>Take Home Points</vt:lpstr>
      <vt:lpstr>Take Home Points</vt:lpstr>
      <vt:lpstr>Next Time Greenhouse Effect  Energy Balance &amp; Seasons</vt:lpstr>
      <vt:lpstr>PowerPoint Presentation</vt:lpstr>
    </vt:vector>
  </TitlesOfParts>
  <Manager/>
  <Company>University of Arizona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&amp; Climate, Temperature, Heat Transfer</dc:title>
  <dc:subject/>
  <dc:creator>Steven L Mullen</dc:creator>
  <cp:keywords/>
  <dc:description/>
  <cp:lastModifiedBy>Steven Mullen</cp:lastModifiedBy>
  <cp:revision>440</cp:revision>
  <dcterms:created xsi:type="dcterms:W3CDTF">2011-08-31T19:12:27Z</dcterms:created>
  <dcterms:modified xsi:type="dcterms:W3CDTF">2019-01-30T22:23:17Z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1</vt:i4>
  </property>
  <property fmtid="{D5CDD505-2E9C-101B-9397-08002B2CF9AE}" pid="7" name="MailAddress">
    <vt:lpwstr>mullen@atmo.arizona.edu</vt:lpwstr>
  </property>
  <property fmtid="{D5CDD505-2E9C-101B-9397-08002B2CF9AE}" pid="8" name="HomePage">
    <vt:lpwstr/>
  </property>
  <property fmtid="{D5CDD505-2E9C-101B-9397-08002B2CF9AE}" pid="9" name="Other">
    <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1</vt:i4>
  </property>
  <property fmtid="{D5CDD505-2E9C-101B-9397-08002B2CF9AE}" pid="19" name="ShowNotes">
    <vt:bool>false</vt:bool>
  </property>
  <property fmtid="{D5CDD505-2E9C-101B-9397-08002B2CF9AE}" pid="20" name="NavBtnPos">
    <vt:i4>1</vt:i4>
  </property>
  <property fmtid="{D5CDD505-2E9C-101B-9397-08002B2CF9AE}" pid="21" name="OutputDir">
    <vt:lpwstr>C:\My Documents\Courses\univ101</vt:lpwstr>
  </property>
</Properties>
</file>