
<file path=[Content_Types].xml><?xml version="1.0" encoding="utf-8"?>
<Types xmlns="http://schemas.openxmlformats.org/package/2006/content-types">
  <Default Extension="xml" ContentType="application/xml"/>
  <Default Extension="png" ContentType="image/png"/>
  <Default Extension="jpeg" ContentType="image/jpeg"/>
  <Default Extension="rels" ContentType="application/vnd.openxmlformats-package.relationships+xml"/>
  <Default Extension="mov" ContentType="video/unknown"/>
  <Default Extension="wav" ContentType="audio/wav"/>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4149" r:id="rId2"/>
  </p:sldMasterIdLst>
  <p:notesMasterIdLst>
    <p:notesMasterId r:id="rId20"/>
  </p:notesMasterIdLst>
  <p:handoutMasterIdLst>
    <p:handoutMasterId r:id="rId21"/>
  </p:handoutMasterIdLst>
  <p:sldIdLst>
    <p:sldId id="639" r:id="rId3"/>
    <p:sldId id="641" r:id="rId4"/>
    <p:sldId id="624" r:id="rId5"/>
    <p:sldId id="623" r:id="rId6"/>
    <p:sldId id="642" r:id="rId7"/>
    <p:sldId id="580" r:id="rId8"/>
    <p:sldId id="570" r:id="rId9"/>
    <p:sldId id="633" r:id="rId10"/>
    <p:sldId id="601" r:id="rId11"/>
    <p:sldId id="516" r:id="rId12"/>
    <p:sldId id="578" r:id="rId13"/>
    <p:sldId id="518" r:id="rId14"/>
    <p:sldId id="619" r:id="rId15"/>
    <p:sldId id="635" r:id="rId16"/>
    <p:sldId id="637" r:id="rId17"/>
    <p:sldId id="638" r:id="rId18"/>
    <p:sldId id="634" r:id="rId19"/>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1pPr>
    <a:lvl2pPr marL="4572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2pPr>
    <a:lvl3pPr marL="9144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3pPr>
    <a:lvl4pPr marL="13716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4pPr>
    <a:lvl5pPr marL="18288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FF"/>
    <a:srgbClr val="CDCDCD"/>
    <a:srgbClr val="FBF2E6"/>
    <a:srgbClr val="36567E"/>
    <a:srgbClr val="F6D8B3"/>
    <a:srgbClr val="999999"/>
    <a:srgbClr val="CCCCCC"/>
    <a:srgbClr val="00B4FF"/>
    <a:srgbClr val="C8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288" autoAdjust="0"/>
    <p:restoredTop sz="90625" autoAdjust="0"/>
  </p:normalViewPr>
  <p:slideViewPr>
    <p:cSldViewPr>
      <p:cViewPr>
        <p:scale>
          <a:sx n="75" d="100"/>
          <a:sy n="75" d="100"/>
        </p:scale>
        <p:origin x="-2608" y="-5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4736"/>
    </p:cViewPr>
  </p:sorterViewPr>
  <p:notesViewPr>
    <p:cSldViewPr>
      <p:cViewPr varScale="1">
        <p:scale>
          <a:sx n="57" d="100"/>
          <a:sy n="57" d="100"/>
        </p:scale>
        <p:origin x="-162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86120FE-6F7E-BD40-824F-6EFEFA7D8B4D}" type="datetime1">
              <a:rPr lang="en-US"/>
              <a:pPr/>
              <a:t>1/30/19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3246337-B43C-384F-92E6-A18B37CBAF46}" type="slidenum">
              <a:rPr lang="en-US"/>
              <a:pPr/>
              <a:t>‹#›</a:t>
            </a:fld>
            <a:endParaRPr lang="en-US"/>
          </a:p>
        </p:txBody>
      </p:sp>
    </p:spTree>
    <p:extLst>
      <p:ext uri="{BB962C8B-B14F-4D97-AF65-F5344CB8AC3E}">
        <p14:creationId xmlns:p14="http://schemas.microsoft.com/office/powerpoint/2010/main" val="8903392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128"/>
                <a:cs typeface="ＭＳ Ｐゴシック" charset="-128"/>
              </a:defRPr>
            </a:lvl1pPr>
          </a:lstStyle>
          <a:p>
            <a:pPr>
              <a:defRPr/>
            </a:pPr>
            <a:endParaRPr lang="en-US"/>
          </a:p>
        </p:txBody>
      </p:sp>
      <p:sp>
        <p:nvSpPr>
          <p:cNvPr id="54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128"/>
                <a:cs typeface="ＭＳ Ｐゴシック" charset="-128"/>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4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128"/>
                <a:cs typeface="ＭＳ Ｐゴシック" charset="-128"/>
              </a:defRPr>
            </a:lvl1pPr>
          </a:lstStyle>
          <a:p>
            <a:pPr>
              <a:defRPr/>
            </a:pPr>
            <a:endParaRPr lang="en-US"/>
          </a:p>
        </p:txBody>
      </p:sp>
      <p:sp>
        <p:nvSpPr>
          <p:cNvPr id="54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A0DAC80-A805-2A44-B189-B5C9E75EB189}" type="slidenum">
              <a:rPr lang="en-US"/>
              <a:pPr/>
              <a:t>‹#›</a:t>
            </a:fld>
            <a:endParaRPr lang="en-US"/>
          </a:p>
        </p:txBody>
      </p:sp>
    </p:spTree>
    <p:extLst>
      <p:ext uri="{BB962C8B-B14F-4D97-AF65-F5344CB8AC3E}">
        <p14:creationId xmlns:p14="http://schemas.microsoft.com/office/powerpoint/2010/main" val="48304116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65"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Conduction-heat</a:t>
            </a:r>
            <a:r>
              <a:rPr lang="en-US" baseline="0" dirty="0" smtClean="0"/>
              <a:t> transfer by molecular collisions</a:t>
            </a:r>
          </a:p>
          <a:p>
            <a:endParaRPr lang="en-US" baseline="0" dirty="0" smtClean="0"/>
          </a:p>
          <a:p>
            <a:r>
              <a:rPr lang="en-US" baseline="0" dirty="0" smtClean="0"/>
              <a:t>Convection/Advection-heat transfer by fluid motions</a:t>
            </a:r>
          </a:p>
          <a:p>
            <a:endParaRPr lang="en-US" baseline="0" dirty="0" smtClean="0"/>
          </a:p>
          <a:p>
            <a:r>
              <a:rPr lang="en-US" baseline="0" dirty="0" smtClean="0"/>
              <a:t>Latent Heating-energy of phase changes</a:t>
            </a:r>
          </a:p>
          <a:p>
            <a:endParaRPr lang="en-US" baseline="0" dirty="0" smtClean="0"/>
          </a:p>
          <a:p>
            <a:r>
              <a:rPr lang="en-US" baseline="0" dirty="0" smtClean="0"/>
              <a:t>Radiation-heat transfer by EM waves</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2</a:t>
            </a:fld>
            <a:endParaRPr lang="en-US"/>
          </a:p>
        </p:txBody>
      </p:sp>
    </p:spTree>
    <p:extLst>
      <p:ext uri="{BB962C8B-B14F-4D97-AF65-F5344CB8AC3E}">
        <p14:creationId xmlns:p14="http://schemas.microsoft.com/office/powerpoint/2010/main" val="3881129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7E040392-B8A4-EE48-AE01-BA7C7CFD7604}" type="slidenum">
              <a:rPr lang="en-US" sz="1200">
                <a:solidFill>
                  <a:srgbClr val="000000"/>
                </a:solidFill>
              </a:rPr>
              <a:pPr/>
              <a:t>3</a:t>
            </a:fld>
            <a:endParaRPr 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u="sng">
                <a:ea typeface="ＭＳ Ｐゴシック" charset="0"/>
                <a:cs typeface="ＭＳ Ｐゴシック" charset="0"/>
              </a:rPr>
              <a:t>Radiation</a:t>
            </a:r>
            <a:r>
              <a:rPr lang="en-US">
                <a:ea typeface="ＭＳ Ｐゴシック" charset="0"/>
                <a:cs typeface="ＭＳ Ｐゴシック" charset="0"/>
              </a:rPr>
              <a:t> - </a:t>
            </a:r>
          </a:p>
          <a:p>
            <a:r>
              <a:rPr lang="en-US">
                <a:ea typeface="ＭＳ Ｐゴシック" charset="0"/>
                <a:cs typeface="ＭＳ Ｐゴシック" charset="0"/>
              </a:rPr>
              <a:t>Any object that has a temperature greater than absolute zero (0 K), emits radiant energy.  The radiation is in the form of waves that have both electric and magnetic properties.  Thus, they are called electromagnetic wave.</a:t>
            </a:r>
          </a:p>
          <a:p>
            <a:r>
              <a:rPr lang="en-US">
                <a:ea typeface="ＭＳ Ｐゴシック" charset="0"/>
                <a:cs typeface="ＭＳ Ｐゴシック" charset="0"/>
              </a:rPr>
              <a:t>The waves are produced by electric charges moving.</a:t>
            </a:r>
          </a:p>
          <a:p>
            <a:r>
              <a:rPr lang="en-US">
                <a:ea typeface="ＭＳ Ｐゴシック" charset="0"/>
                <a:cs typeface="ＭＳ Ｐゴシック" charset="0"/>
              </a:rPr>
              <a:t>This means of energy transfer does not involve matter, but instead electro-magnetic waves that travel at 300,000 km/sec.  This is the major method of transferring energy from the sun to the earth, and at this rate it takes about 8 minutes for radiation to travel from the sun to the earth.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Looked</a:t>
            </a:r>
            <a:r>
              <a:rPr lang="en-US" baseline="0" dirty="0" smtClean="0"/>
              <a:t> at EM spectrum</a:t>
            </a:r>
          </a:p>
          <a:p>
            <a:endParaRPr lang="en-US" baseline="0" dirty="0" smtClean="0"/>
          </a:p>
          <a:p>
            <a:r>
              <a:rPr lang="en-US" baseline="0" dirty="0" smtClean="0"/>
              <a:t>EM waves span all wavelengths. No upper or lower bound on their size.</a:t>
            </a:r>
          </a:p>
          <a:p>
            <a:r>
              <a:rPr lang="en-US" baseline="0" dirty="0" smtClean="0"/>
              <a:t>Certain wavelength bands of spectrum are given special names, e.g. Infrared-Visible-Ultraviolet</a:t>
            </a:r>
          </a:p>
          <a:p>
            <a:endParaRPr lang="en-US" baseline="0" dirty="0" smtClean="0"/>
          </a:p>
          <a:p>
            <a:r>
              <a:rPr lang="en-US" baseline="0" dirty="0" smtClean="0"/>
              <a:t>Character of an EM wave is uniquely defined by either its wavelength or frequency.</a:t>
            </a:r>
          </a:p>
          <a:p>
            <a:r>
              <a:rPr lang="en-US" baseline="0" dirty="0" smtClean="0"/>
              <a:t>Shorter wavelengths are more energetic than longer wavelengths.</a:t>
            </a:r>
          </a:p>
          <a:p>
            <a:r>
              <a:rPr lang="en-US" baseline="0" dirty="0" smtClean="0"/>
              <a:t>Higher frequencies more energetic than longer frequencies</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4</a:t>
            </a:fld>
            <a:endParaRPr lang="en-US"/>
          </a:p>
        </p:txBody>
      </p:sp>
    </p:spTree>
    <p:extLst>
      <p:ext uri="{BB962C8B-B14F-4D97-AF65-F5344CB8AC3E}">
        <p14:creationId xmlns:p14="http://schemas.microsoft.com/office/powerpoint/2010/main" val="2185499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EM</a:t>
            </a:r>
            <a:r>
              <a:rPr lang="en-US" baseline="0" dirty="0" smtClean="0"/>
              <a:t> waves of significance in the study of the Earth’s atmosphere are between 0.1 microns </a:t>
            </a:r>
            <a:r>
              <a:rPr lang="mr-IN" baseline="0" dirty="0" smtClean="0"/>
              <a:t>–</a:t>
            </a:r>
            <a:r>
              <a:rPr lang="en-US" baseline="0" dirty="0" smtClean="0"/>
              <a:t> 20 microns</a:t>
            </a:r>
          </a:p>
          <a:p>
            <a:endParaRPr lang="en-US" baseline="0" dirty="0" smtClean="0"/>
          </a:p>
          <a:p>
            <a:r>
              <a:rPr lang="en-US" baseline="0" dirty="0" smtClean="0"/>
              <a:t>Infrared (20-10 microns) - Visible (0.5 microns) </a:t>
            </a:r>
            <a:r>
              <a:rPr lang="mr-IN" baseline="0" dirty="0" smtClean="0"/>
              <a:t>–</a:t>
            </a:r>
            <a:r>
              <a:rPr lang="en-US" baseline="0" dirty="0" smtClean="0"/>
              <a:t> UV </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5</a:t>
            </a:fld>
            <a:endParaRPr lang="en-US"/>
          </a:p>
        </p:txBody>
      </p:sp>
    </p:spTree>
    <p:extLst>
      <p:ext uri="{BB962C8B-B14F-4D97-AF65-F5344CB8AC3E}">
        <p14:creationId xmlns:p14="http://schemas.microsoft.com/office/powerpoint/2010/main" val="2736072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BB781D5F-BD57-9148-9F64-3B46DD7A340D}" type="slidenum">
              <a:rPr lang="en-US" sz="1200"/>
              <a:pPr/>
              <a:t>7</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All objects warmer than 0 K emit radiation</a:t>
            </a:r>
          </a:p>
          <a:p>
            <a:endParaRPr lang="en-US" dirty="0" smtClean="0">
              <a:ea typeface="ＭＳ Ｐゴシック" charset="0"/>
              <a:cs typeface="ＭＳ Ｐゴシック" charset="0"/>
            </a:endParaRPr>
          </a:p>
          <a:p>
            <a:r>
              <a:rPr lang="en-US" dirty="0" smtClean="0">
                <a:ea typeface="ＭＳ Ｐゴシック" charset="0"/>
                <a:cs typeface="ＭＳ Ｐゴシック" charset="0"/>
              </a:rPr>
              <a:t>Temperature uniquely determines the emission</a:t>
            </a:r>
            <a:r>
              <a:rPr lang="en-US" baseline="0" dirty="0" smtClean="0">
                <a:ea typeface="ＭＳ Ｐゴシック" charset="0"/>
                <a:cs typeface="ＭＳ Ｐゴシック" charset="0"/>
              </a:rPr>
              <a:t> spectrum of radiation emitted by an object. Shape and amplitude of EM curve.</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Figure shows emission spectrum for the Sun, which has an effective </a:t>
            </a:r>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temperature 5800 K. </a:t>
            </a:r>
          </a:p>
          <a:p>
            <a:r>
              <a:rPr lang="en-US" baseline="0" dirty="0" smtClean="0">
                <a:ea typeface="ＭＳ Ｐゴシック" charset="0"/>
                <a:cs typeface="ＭＳ Ｐゴシック" charset="0"/>
              </a:rPr>
              <a:t>X-axis: wavelength in microns. Y-axis: intensity per wavelength.</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Peak emission occurs at 0.5 micron, which corresponds to green light in the visible band of 0.4-0.7 micron.</a:t>
            </a:r>
          </a:p>
          <a:p>
            <a:r>
              <a:rPr lang="en-US" baseline="0" dirty="0" smtClean="0">
                <a:ea typeface="ＭＳ Ｐゴシック" charset="0"/>
                <a:cs typeface="ＭＳ Ｐゴシック" charset="0"/>
              </a:rPr>
              <a:t>UV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7%. VIS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44%. IR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48%.</a:t>
            </a:r>
          </a:p>
          <a:p>
            <a:r>
              <a:rPr lang="en-US" baseline="0" dirty="0" smtClean="0">
                <a:ea typeface="ＭＳ Ｐゴシック" charset="0"/>
                <a:cs typeface="ＭＳ Ｐゴシック" charset="0"/>
              </a:rPr>
              <a:t>Nearly 99% of emitted energy lies between 0.1-5.0 microns.</a:t>
            </a:r>
          </a:p>
          <a:p>
            <a:endParaRPr lang="en-US" baseline="0" dirty="0" smtClean="0">
              <a:ea typeface="ＭＳ Ｐゴシック" charset="0"/>
              <a:cs typeface="ＭＳ Ｐゴシック" charset="0"/>
            </a:endParaRPr>
          </a:p>
          <a:p>
            <a:endParaRPr lang="en-US"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02510DF8-EC82-6A4A-BF05-D352D4DDD178}" type="slidenum">
              <a:rPr lang="en-US" sz="1200"/>
              <a:pPr/>
              <a:t>8</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Can u</a:t>
            </a:r>
            <a:r>
              <a:rPr lang="en-US" baseline="0" dirty="0" smtClean="0">
                <a:ea typeface="ＭＳ Ｐゴシック" charset="0"/>
                <a:cs typeface="ＭＳ Ｐゴシック" charset="0"/>
              </a:rPr>
              <a:t>se Planck’s Law to compare the emission spectrum from the Sun to Earth, and the spectrum from the Earth to outer space.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a typeface="ＭＳ Ｐゴシック" charset="0"/>
                <a:cs typeface="ＭＳ Ｐゴシック" charset="0"/>
              </a:rPr>
              <a:t>Sun (left) shows max emission near 0.5 microns (green), where the intensity is 10 x 10</a:t>
            </a:r>
            <a:r>
              <a:rPr lang="en-US" baseline="30000" dirty="0" smtClean="0">
                <a:ea typeface="ＭＳ Ｐゴシック" charset="0"/>
                <a:cs typeface="ＭＳ Ｐゴシック" charset="0"/>
              </a:rPr>
              <a:t>7</a:t>
            </a:r>
            <a:r>
              <a:rPr lang="en-US" baseline="0" dirty="0" smtClean="0">
                <a:ea typeface="ＭＳ Ｐゴシック" charset="0"/>
                <a:cs typeface="ＭＳ Ｐゴシック" charset="0"/>
              </a:rPr>
              <a:t> W/m</a:t>
            </a:r>
            <a:r>
              <a:rPr lang="en-US" baseline="30000" dirty="0" smtClean="0">
                <a:ea typeface="ＭＳ Ｐゴシック" charset="0"/>
                <a:cs typeface="ＭＳ Ｐゴシック" charset="0"/>
              </a:rPr>
              <a:t>2</a:t>
            </a:r>
            <a:r>
              <a:rPr lang="en-US" baseline="0" dirty="0" smtClean="0">
                <a:ea typeface="ＭＳ Ｐゴシック" charset="0"/>
                <a:cs typeface="ＭＳ Ｐゴシック" charset="0"/>
              </a:rPr>
              <a:t>/micron (4 million times larger than peak emission from earth at 20 microns). </a:t>
            </a:r>
          </a:p>
          <a:p>
            <a:r>
              <a:rPr lang="en-US" baseline="0" dirty="0" smtClean="0">
                <a:ea typeface="ＭＳ Ｐゴシック" charset="0"/>
                <a:cs typeface="ＭＳ Ｐゴシック" charset="0"/>
              </a:rPr>
              <a:t>Nearly 99% of emitted energy lies between 0.1-5.0 microns.</a:t>
            </a:r>
          </a:p>
          <a:p>
            <a:endParaRPr lang="en-US" baseline="0" dirty="0" smtClean="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a typeface="ＭＳ Ｐゴシック" charset="0"/>
                <a:cs typeface="ＭＳ Ｐゴシック" charset="0"/>
              </a:rPr>
              <a:t>Earth (right) has max emission at 10 microns, where the intensity is 25 W/m</a:t>
            </a:r>
            <a:r>
              <a:rPr lang="en-US" baseline="30000" dirty="0" smtClean="0">
                <a:ea typeface="ＭＳ Ｐゴシック" charset="0"/>
                <a:cs typeface="ＭＳ Ｐゴシック" charset="0"/>
              </a:rPr>
              <a:t>2</a:t>
            </a:r>
            <a:r>
              <a:rPr lang="en-US" baseline="0" dirty="0" smtClean="0">
                <a:ea typeface="ＭＳ Ｐゴシック" charset="0"/>
                <a:cs typeface="ＭＳ Ｐゴシック" charset="0"/>
              </a:rPr>
              <a:t>/microns. (4 million times smaller than peak emission at 0.5 from sun.)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a typeface="ＭＳ Ｐゴシック" charset="0"/>
                <a:cs typeface="ＭＳ Ｐゴシック" charset="0"/>
              </a:rPr>
              <a:t>99% of emitted energy lies between 5-30 microns.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ea typeface="ＭＳ Ｐゴシック" charset="0"/>
                <a:cs typeface="ＭＳ Ｐゴシック" charset="0"/>
              </a:rPr>
              <a:t>=&gt; Sun’s and Earth’s spectra are widely separated!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41BD7866-79D2-D843-97E3-E5EBFD740961}" type="slidenum">
              <a:rPr lang="en-US" sz="1200">
                <a:solidFill>
                  <a:srgbClr val="000000"/>
                </a:solidFill>
              </a:rPr>
              <a:pPr/>
              <a:t>11</a:t>
            </a:fld>
            <a:endParaRPr lang="en-US" sz="1200">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Calibri"/>
                <a:cs typeface="Calibri"/>
                <a:sym typeface="Euclid Symbol" charset="0"/>
              </a:rPr>
              <a:t>Planck’s Law quantifies distribution of emitted radiation over all wavelengths as a function of temperature.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Calibri"/>
                <a:cs typeface="Calibri"/>
                <a:sym typeface="Euclid Symbol" charset="0"/>
              </a:rPr>
              <a:t>Amplitude of curve</a:t>
            </a:r>
            <a:r>
              <a:rPr lang="en-US" b="1" baseline="0" dirty="0" smtClean="0">
                <a:latin typeface="Calibri"/>
                <a:cs typeface="Calibri"/>
                <a:sym typeface="Euclid Symbol" charset="0"/>
              </a:rPr>
              <a:t> as function of wavelength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baseline="0" dirty="0" smtClean="0">
              <a:latin typeface="Calibri"/>
              <a:cs typeface="Calibri"/>
              <a:sym typeface="Euclid Symbol" charset="0"/>
            </a:endParaRPr>
          </a:p>
          <a:p>
            <a:r>
              <a:rPr lang="en-US" b="1" dirty="0" smtClean="0">
                <a:latin typeface="Calibri"/>
                <a:ea typeface="ＭＳ Ｐゴシック" charset="0"/>
                <a:cs typeface="Calibri"/>
                <a:sym typeface="Euclid Symbol" charset="0"/>
              </a:rPr>
              <a:t>Wien’s Law gives the wavelength of maximum emission</a:t>
            </a:r>
          </a:p>
          <a:p>
            <a:r>
              <a:rPr lang="en-US" b="1" dirty="0" smtClean="0">
                <a:latin typeface="Calibri"/>
                <a:ea typeface="ＭＳ Ｐゴシック" charset="0"/>
                <a:cs typeface="Calibri"/>
                <a:sym typeface="Euclid Symbol" charset="0"/>
              </a:rPr>
              <a:t>Peak</a:t>
            </a:r>
            <a:r>
              <a:rPr lang="en-US" b="1" baseline="0" dirty="0" smtClean="0">
                <a:latin typeface="Calibri"/>
                <a:ea typeface="ＭＳ Ｐゴシック" charset="0"/>
                <a:cs typeface="Calibri"/>
                <a:sym typeface="Euclid Symbol" charset="0"/>
              </a:rPr>
              <a:t> of curve as function of temperature</a:t>
            </a:r>
          </a:p>
          <a:p>
            <a:endParaRPr lang="en-US" b="1" baseline="0" dirty="0" smtClean="0">
              <a:latin typeface="Calibri"/>
              <a:ea typeface="ＭＳ Ｐゴシック" charset="0"/>
              <a:cs typeface="Calibri"/>
              <a:sym typeface="Euclid Symbol" charset="0"/>
            </a:endParaRPr>
          </a:p>
          <a:p>
            <a:r>
              <a:rPr lang="en-US" b="1" dirty="0" smtClean="0">
                <a:latin typeface="Calibri"/>
                <a:ea typeface="ＭＳ Ｐゴシック" charset="0"/>
                <a:cs typeface="Calibri"/>
              </a:rPr>
              <a:t>Stefan-Boltzmann’s Law gives total emission of radiation</a:t>
            </a:r>
          </a:p>
          <a:p>
            <a:r>
              <a:rPr lang="en-US" b="1" dirty="0" smtClean="0">
                <a:latin typeface="Calibri"/>
                <a:ea typeface="ＭＳ Ｐゴシック" charset="0"/>
                <a:cs typeface="Calibri"/>
              </a:rPr>
              <a:t>Area of curve as function of temperature</a:t>
            </a:r>
            <a:endParaRPr lang="en-US" dirty="0" smtClean="0"/>
          </a:p>
          <a:p>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13</a:t>
            </a:fld>
            <a:endParaRPr lang="en-US"/>
          </a:p>
        </p:txBody>
      </p:sp>
    </p:spTree>
    <p:extLst>
      <p:ext uri="{BB962C8B-B14F-4D97-AF65-F5344CB8AC3E}">
        <p14:creationId xmlns:p14="http://schemas.microsoft.com/office/powerpoint/2010/main" val="3145958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DA065185-010C-8048-A0E0-EA1FE99B7671}" type="slidenum">
              <a:rPr lang="en-US" sz="1200"/>
              <a:pPr/>
              <a:t>14</a:t>
            </a:fld>
            <a:endParaRPr 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Introdu</a:t>
            </a:r>
            <a:r>
              <a:rPr lang="en-US" baseline="0" dirty="0" smtClean="0">
                <a:ea typeface="ＭＳ Ｐゴシック" charset="0"/>
                <a:cs typeface="ＭＳ Ｐゴシック" charset="0"/>
              </a:rPr>
              <a:t>ce a simple but powerful concept used throughout science: equilibrium.</a:t>
            </a:r>
          </a:p>
          <a:p>
            <a:r>
              <a:rPr lang="en-US" baseline="0" dirty="0" smtClean="0">
                <a:ea typeface="ＭＳ Ｐゴシック" charset="0"/>
                <a:cs typeface="ＭＳ Ｐゴシック" charset="0"/>
              </a:rPr>
              <a:t>First apply concept to a bathtub with the faucet on and the drain open.</a:t>
            </a:r>
            <a:endParaRPr lang="en-US" dirty="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226F2C16-E001-444D-9079-EFA89CD68BA5}" type="slidenum">
              <a:rPr lang="en-US" sz="1200"/>
              <a:pPr/>
              <a:t>15</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EBADC0A4-9CB1-364D-AE10-6BCF3491C862}" type="slidenum">
              <a:rPr lang="en-US" sz="1200"/>
              <a:pPr/>
              <a:t>16</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ea typeface="ＭＳ Ｐゴシック" charset="0"/>
              <a:cs typeface="ＭＳ Ｐゴシック" charset="0"/>
            </a:endParaRPr>
          </a:p>
          <a:p>
            <a:r>
              <a:rPr lang="en-US" dirty="0" err="1" smtClean="0">
                <a:ea typeface="ＭＳ Ｐゴシック" charset="0"/>
                <a:cs typeface="ＭＳ Ｐゴシック" charset="0"/>
              </a:rPr>
              <a:t>Radiative</a:t>
            </a:r>
            <a:r>
              <a:rPr lang="en-US" dirty="0" smtClean="0">
                <a:ea typeface="ＭＳ Ｐゴシック" charset="0"/>
                <a:cs typeface="ＭＳ Ｐゴシック" charset="0"/>
              </a:rPr>
              <a:t> Equilibrium occurs</a:t>
            </a:r>
            <a:r>
              <a:rPr lang="en-US" baseline="0" dirty="0" smtClean="0">
                <a:ea typeface="ＭＳ Ｐゴシック" charset="0"/>
                <a:cs typeface="ＭＳ Ｐゴシック" charset="0"/>
              </a:rPr>
              <a:t> when </a:t>
            </a:r>
            <a:r>
              <a:rPr lang="en-US" dirty="0" smtClean="0">
                <a:ea typeface="ＭＳ Ｐゴシック" charset="0"/>
                <a:cs typeface="ＭＳ Ｐゴシック" charset="0"/>
              </a:rPr>
              <a:t>Absorbed</a:t>
            </a:r>
            <a:r>
              <a:rPr lang="en-US" baseline="0" dirty="0" smtClean="0">
                <a:ea typeface="ＭＳ Ｐゴシック" charset="0"/>
                <a:cs typeface="ＭＳ Ｐゴシック" charset="0"/>
              </a:rPr>
              <a:t> = Emitted</a:t>
            </a:r>
          </a:p>
          <a:p>
            <a:endParaRPr lang="en-US" baseline="0" dirty="0" smtClean="0">
              <a:ea typeface="ＭＳ Ｐゴシック" charset="0"/>
              <a:cs typeface="ＭＳ Ｐゴシック" charset="0"/>
            </a:endParaRPr>
          </a:p>
          <a:p>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Equilibrium Temperature =&gt; constant temperature that occurs when there is </a:t>
            </a:r>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Equilibrium </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We can apply the idea of equilibrium to components of the earth-atmosphere-ocean system. For example, Rad Eq. Temp for Earth’s surface is currently 59F or 15C.</a:t>
            </a:r>
          </a:p>
          <a:p>
            <a:endParaRPr lang="en-US" baseline="0" dirty="0" smtClean="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9A1F8DBF-E049-5844-B548-D2F34115DB0B}"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0304D48C-ADB8-6D4F-AD86-25C97EFAB501}" type="slidenum">
              <a:rPr lang="en-US"/>
              <a:pPr/>
              <a:t>‹#›</a:t>
            </a:fld>
            <a:endParaRPr lang="en-US"/>
          </a:p>
        </p:txBody>
      </p:sp>
    </p:spTree>
    <p:extLst>
      <p:ext uri="{BB962C8B-B14F-4D97-AF65-F5344CB8AC3E}">
        <p14:creationId xmlns:p14="http://schemas.microsoft.com/office/powerpoint/2010/main" val="777791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E0FEB65-682F-6F49-8ECC-DE1CE42843ED}" type="datetime1">
              <a:rPr lang="en-US" smtClean="0"/>
              <a:t>1/30/19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pt-BR" smtClean="0"/>
              <a:t>ATMO 171A</a:t>
            </a:r>
            <a:endParaRPr lang="en-US"/>
          </a:p>
        </p:txBody>
      </p:sp>
      <p:sp>
        <p:nvSpPr>
          <p:cNvPr id="6" name="Rectangle 6"/>
          <p:cNvSpPr>
            <a:spLocks noGrp="1" noChangeArrowheads="1"/>
          </p:cNvSpPr>
          <p:nvPr>
            <p:ph type="sldNum" sz="quarter" idx="12"/>
          </p:nvPr>
        </p:nvSpPr>
        <p:spPr>
          <a:ln/>
        </p:spPr>
        <p:txBody>
          <a:bodyPr/>
          <a:lstStyle>
            <a:lvl1pPr>
              <a:defRPr/>
            </a:lvl1pPr>
          </a:lstStyle>
          <a:p>
            <a:fld id="{B01D56C8-5C02-5F44-B48A-6176402810A8}" type="slidenum">
              <a:rPr lang="en-US"/>
              <a:pPr/>
              <a:t>‹#›</a:t>
            </a:fld>
            <a:endParaRPr lang="en-US"/>
          </a:p>
        </p:txBody>
      </p:sp>
    </p:spTree>
    <p:extLst>
      <p:ext uri="{BB962C8B-B14F-4D97-AF65-F5344CB8AC3E}">
        <p14:creationId xmlns:p14="http://schemas.microsoft.com/office/powerpoint/2010/main" val="52320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fld id="{5A8851AA-A967-4B42-A4FE-E5F0E184D40A}"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C2AF5453-9290-414E-8363-B36A85809B5A}" type="slidenum">
              <a:rPr lang="en-US"/>
              <a:pPr/>
              <a:t>‹#›</a:t>
            </a:fld>
            <a:endParaRPr lang="en-US"/>
          </a:p>
        </p:txBody>
      </p:sp>
    </p:spTree>
    <p:extLst>
      <p:ext uri="{BB962C8B-B14F-4D97-AF65-F5344CB8AC3E}">
        <p14:creationId xmlns:p14="http://schemas.microsoft.com/office/powerpoint/2010/main" val="18032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7A2F9899-ADA6-7D4F-918D-03A3199F6B90}"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4C270F87-08C3-5348-A25D-93EB1A23D102}" type="slidenum">
              <a:rPr lang="en-US"/>
              <a:pPr/>
              <a:t>‹#›</a:t>
            </a:fld>
            <a:endParaRPr lang="en-US"/>
          </a:p>
        </p:txBody>
      </p:sp>
    </p:spTree>
    <p:extLst>
      <p:ext uri="{BB962C8B-B14F-4D97-AF65-F5344CB8AC3E}">
        <p14:creationId xmlns:p14="http://schemas.microsoft.com/office/powerpoint/2010/main" val="142864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fld id="{C8AE4D7A-2AB4-644B-B5E8-3AE145281FC3}" type="datetime1">
              <a:rPr lang="en-US" smtClean="0"/>
              <a:t>1/30/19</a:t>
            </a:fld>
            <a:endParaRPr lang="en-US"/>
          </a:p>
        </p:txBody>
      </p:sp>
      <p:sp>
        <p:nvSpPr>
          <p:cNvPr id="8" name="Rectangle 5"/>
          <p:cNvSpPr>
            <a:spLocks noGrp="1" noChangeArrowheads="1"/>
          </p:cNvSpPr>
          <p:nvPr>
            <p:ph type="ftr" sz="quarter" idx="11"/>
          </p:nvPr>
        </p:nvSpPr>
        <p:spPr/>
        <p:txBody>
          <a:bodyPr/>
          <a:lstStyle>
            <a:lvl1pPr>
              <a:defRPr/>
            </a:lvl1pPr>
          </a:lstStyle>
          <a:p>
            <a:pPr>
              <a:defRPr/>
            </a:pPr>
            <a:r>
              <a:rPr lang="en-US"/>
              <a:t>ATMO 171A</a:t>
            </a:r>
          </a:p>
        </p:txBody>
      </p:sp>
      <p:sp>
        <p:nvSpPr>
          <p:cNvPr id="9" name="Rectangle 6"/>
          <p:cNvSpPr>
            <a:spLocks noGrp="1" noChangeArrowheads="1"/>
          </p:cNvSpPr>
          <p:nvPr>
            <p:ph type="sldNum" sz="quarter" idx="12"/>
          </p:nvPr>
        </p:nvSpPr>
        <p:spPr/>
        <p:txBody>
          <a:bodyPr/>
          <a:lstStyle>
            <a:lvl1pPr>
              <a:defRPr/>
            </a:lvl1pPr>
          </a:lstStyle>
          <a:p>
            <a:fld id="{46876B0C-840F-AB45-B8D9-068D3DE47496}" type="slidenum">
              <a:rPr lang="en-US"/>
              <a:pPr/>
              <a:t>‹#›</a:t>
            </a:fld>
            <a:endParaRPr lang="en-US"/>
          </a:p>
        </p:txBody>
      </p:sp>
    </p:spTree>
    <p:extLst>
      <p:ext uri="{BB962C8B-B14F-4D97-AF65-F5344CB8AC3E}">
        <p14:creationId xmlns:p14="http://schemas.microsoft.com/office/powerpoint/2010/main" val="3533620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fld id="{FA0566AB-D0EB-5D47-80CA-1E7684F16393}" type="datetime1">
              <a:rPr lang="en-US" smtClean="0"/>
              <a:t>1/30/19</a:t>
            </a:fld>
            <a:endParaRPr lang="en-US"/>
          </a:p>
        </p:txBody>
      </p:sp>
      <p:sp>
        <p:nvSpPr>
          <p:cNvPr id="4" name="Rectangle 5"/>
          <p:cNvSpPr>
            <a:spLocks noGrp="1" noChangeArrowheads="1"/>
          </p:cNvSpPr>
          <p:nvPr>
            <p:ph type="ftr" sz="quarter" idx="11"/>
          </p:nvPr>
        </p:nvSpPr>
        <p:spPr/>
        <p:txBody>
          <a:bodyPr/>
          <a:lstStyle>
            <a:lvl1pPr>
              <a:defRPr/>
            </a:lvl1pPr>
          </a:lstStyle>
          <a:p>
            <a:pPr>
              <a:defRPr/>
            </a:pPr>
            <a:r>
              <a:rPr lang="en-US"/>
              <a:t>ATMO 171A</a:t>
            </a:r>
          </a:p>
        </p:txBody>
      </p:sp>
      <p:sp>
        <p:nvSpPr>
          <p:cNvPr id="5" name="Rectangle 6"/>
          <p:cNvSpPr>
            <a:spLocks noGrp="1" noChangeArrowheads="1"/>
          </p:cNvSpPr>
          <p:nvPr>
            <p:ph type="sldNum" sz="quarter" idx="12"/>
          </p:nvPr>
        </p:nvSpPr>
        <p:spPr/>
        <p:txBody>
          <a:bodyPr/>
          <a:lstStyle>
            <a:lvl1pPr>
              <a:defRPr/>
            </a:lvl1pPr>
          </a:lstStyle>
          <a:p>
            <a:fld id="{3EE0298D-56E2-1044-84CF-AD511F55816A}" type="slidenum">
              <a:rPr lang="en-US"/>
              <a:pPr/>
              <a:t>‹#›</a:t>
            </a:fld>
            <a:endParaRPr lang="en-US"/>
          </a:p>
        </p:txBody>
      </p:sp>
    </p:spTree>
    <p:extLst>
      <p:ext uri="{BB962C8B-B14F-4D97-AF65-F5344CB8AC3E}">
        <p14:creationId xmlns:p14="http://schemas.microsoft.com/office/powerpoint/2010/main" val="372138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fld id="{B7ADE8F0-3DF6-304F-A905-1D90CCBC253F}" type="datetime1">
              <a:rPr lang="en-US" smtClean="0"/>
              <a:t>1/30/19</a:t>
            </a:fld>
            <a:endParaRPr lang="en-US"/>
          </a:p>
        </p:txBody>
      </p:sp>
      <p:sp>
        <p:nvSpPr>
          <p:cNvPr id="3" name="Rectangle 5"/>
          <p:cNvSpPr>
            <a:spLocks noGrp="1" noChangeArrowheads="1"/>
          </p:cNvSpPr>
          <p:nvPr>
            <p:ph type="ftr" sz="quarter" idx="11"/>
          </p:nvPr>
        </p:nvSpPr>
        <p:spPr/>
        <p:txBody>
          <a:bodyPr/>
          <a:lstStyle>
            <a:lvl1pPr>
              <a:defRPr/>
            </a:lvl1pPr>
          </a:lstStyle>
          <a:p>
            <a:pPr>
              <a:defRPr/>
            </a:pPr>
            <a:r>
              <a:rPr lang="en-US"/>
              <a:t>ATMO 171A</a:t>
            </a:r>
          </a:p>
        </p:txBody>
      </p:sp>
      <p:sp>
        <p:nvSpPr>
          <p:cNvPr id="4" name="Rectangle 6"/>
          <p:cNvSpPr>
            <a:spLocks noGrp="1" noChangeArrowheads="1"/>
          </p:cNvSpPr>
          <p:nvPr>
            <p:ph type="sldNum" sz="quarter" idx="12"/>
          </p:nvPr>
        </p:nvSpPr>
        <p:spPr/>
        <p:txBody>
          <a:bodyPr/>
          <a:lstStyle>
            <a:lvl1pPr>
              <a:defRPr/>
            </a:lvl1pPr>
          </a:lstStyle>
          <a:p>
            <a:fld id="{BCC9B81A-C125-5447-B5C7-BE3DAD92B7D7}" type="slidenum">
              <a:rPr lang="en-US"/>
              <a:pPr/>
              <a:t>‹#›</a:t>
            </a:fld>
            <a:endParaRPr lang="en-US"/>
          </a:p>
        </p:txBody>
      </p:sp>
    </p:spTree>
    <p:extLst>
      <p:ext uri="{BB962C8B-B14F-4D97-AF65-F5344CB8AC3E}">
        <p14:creationId xmlns:p14="http://schemas.microsoft.com/office/powerpoint/2010/main" val="1675306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C3F1DEDC-46DD-4B4D-9FF8-45F19597F9AE}"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40BFBD5F-ED16-B94D-BDA1-0556C405DABE}" type="slidenum">
              <a:rPr lang="en-US"/>
              <a:pPr/>
              <a:t>‹#›</a:t>
            </a:fld>
            <a:endParaRPr lang="en-US"/>
          </a:p>
        </p:txBody>
      </p:sp>
    </p:spTree>
    <p:extLst>
      <p:ext uri="{BB962C8B-B14F-4D97-AF65-F5344CB8AC3E}">
        <p14:creationId xmlns:p14="http://schemas.microsoft.com/office/powerpoint/2010/main" val="2034155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9CB30D30-D094-D744-85A4-3D88465A9FFC}"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3F9AFD7D-E474-B742-864F-4997D7C1B747}" type="slidenum">
              <a:rPr lang="en-US"/>
              <a:pPr/>
              <a:t>‹#›</a:t>
            </a:fld>
            <a:endParaRPr lang="en-US"/>
          </a:p>
        </p:txBody>
      </p:sp>
    </p:spTree>
    <p:extLst>
      <p:ext uri="{BB962C8B-B14F-4D97-AF65-F5344CB8AC3E}">
        <p14:creationId xmlns:p14="http://schemas.microsoft.com/office/powerpoint/2010/main" val="129188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6D2AD63A-22E8-0644-B8D6-42B5DF6E01B4}"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72D26C06-7934-C248-96CB-BB9541E8D7CA}" type="slidenum">
              <a:rPr lang="en-US"/>
              <a:pPr/>
              <a:t>‹#›</a:t>
            </a:fld>
            <a:endParaRPr lang="en-US"/>
          </a:p>
        </p:txBody>
      </p:sp>
    </p:spTree>
    <p:extLst>
      <p:ext uri="{BB962C8B-B14F-4D97-AF65-F5344CB8AC3E}">
        <p14:creationId xmlns:p14="http://schemas.microsoft.com/office/powerpoint/2010/main" val="2539272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A34352C9-0417-8A4F-A4E8-CDB16EFB10DA}"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87D47AFC-9894-9D46-BCAE-A426854FEC7A}" type="slidenum">
              <a:rPr lang="en-US"/>
              <a:pPr/>
              <a:t>‹#›</a:t>
            </a:fld>
            <a:endParaRPr lang="en-US"/>
          </a:p>
        </p:txBody>
      </p:sp>
    </p:spTree>
    <p:extLst>
      <p:ext uri="{BB962C8B-B14F-4D97-AF65-F5344CB8AC3E}">
        <p14:creationId xmlns:p14="http://schemas.microsoft.com/office/powerpoint/2010/main" val="2407416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53E37DE8-418A-DA49-A174-2451DC7D0686}"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0C97F8B3-A6D4-4A47-93A2-D5034A818820}" type="slidenum">
              <a:rPr lang="en-US"/>
              <a:pPr/>
              <a:t>‹#›</a:t>
            </a:fld>
            <a:endParaRPr lang="en-US"/>
          </a:p>
        </p:txBody>
      </p:sp>
    </p:spTree>
    <p:extLst>
      <p:ext uri="{BB962C8B-B14F-4D97-AF65-F5344CB8AC3E}">
        <p14:creationId xmlns:p14="http://schemas.microsoft.com/office/powerpoint/2010/main" val="415027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87AA9802-81AB-3841-BEBB-C817DD2A9DC6}"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D6DF2178-9041-9345-B236-01D518C07D4A}" type="slidenum">
              <a:rPr lang="en-US"/>
              <a:pPr/>
              <a:t>‹#›</a:t>
            </a:fld>
            <a:endParaRPr lang="en-US"/>
          </a:p>
        </p:txBody>
      </p:sp>
    </p:spTree>
    <p:extLst>
      <p:ext uri="{BB962C8B-B14F-4D97-AF65-F5344CB8AC3E}">
        <p14:creationId xmlns:p14="http://schemas.microsoft.com/office/powerpoint/2010/main" val="2522638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fld id="{904AF274-E5DD-CE4B-AF65-55D9EDCE5DE9}"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pPr/>
              <a:t>‹#›</a:t>
            </a:fld>
            <a:endParaRPr lang="en-US"/>
          </a:p>
        </p:txBody>
      </p:sp>
    </p:spTree>
    <p:extLst>
      <p:ext uri="{BB962C8B-B14F-4D97-AF65-F5344CB8AC3E}">
        <p14:creationId xmlns:p14="http://schemas.microsoft.com/office/powerpoint/2010/main" val="2295646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EEAD1C9D-938B-AA49-835F-CB38345D0D06}" type="datetime1">
              <a:rPr lang="en-US"/>
              <a:pPr/>
              <a:t>1/30/19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A1D66AC-5B6F-B44A-86F9-27A28E7CF00C}" type="slidenum">
              <a:rPr lang="en-US"/>
              <a:pPr/>
              <a:t>‹#›</a:t>
            </a:fld>
            <a:endParaRPr lang="en-US"/>
          </a:p>
        </p:txBody>
      </p:sp>
    </p:spTree>
    <p:extLst>
      <p:ext uri="{BB962C8B-B14F-4D97-AF65-F5344CB8AC3E}">
        <p14:creationId xmlns:p14="http://schemas.microsoft.com/office/powerpoint/2010/main" val="2255336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5722B7EF-8D42-894A-8AEB-EAA65124B975}"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17003B3-0466-814B-851B-F91F1A70436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206537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3FE366D4-01D9-9844-8AFA-F8202FE6385A}"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9ACCDC1-2DD3-7F4D-BF6B-84595E8A135F}"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71856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9F5D0B0F-6004-8349-AE55-4027F1D32450}"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1B8678E-7D24-B949-A2F9-99FE7B9CCF28}"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070480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65C286E5-4E33-E543-8D4F-37873FF8189F}"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E579C7CB-8102-2746-8BF2-10646660411D}"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07171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8240EB31-2B5D-3D43-9FD1-735E0E20DF70}" type="datetime1">
              <a:rPr lang="en-US" smtClean="0">
                <a:latin typeface="Times New Roman"/>
              </a:rPr>
              <a:pPr/>
              <a:t>1/30/19</a:t>
            </a:fld>
            <a:endParaRPr lang="en-US">
              <a:latin typeface="Times New Roman"/>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9" name="Rectangle 6"/>
          <p:cNvSpPr>
            <a:spLocks noGrp="1" noChangeArrowheads="1"/>
          </p:cNvSpPr>
          <p:nvPr>
            <p:ph type="sldNum" sz="quarter" idx="12"/>
          </p:nvPr>
        </p:nvSpPr>
        <p:spPr>
          <a:ln/>
        </p:spPr>
        <p:txBody>
          <a:bodyPr/>
          <a:lstStyle>
            <a:lvl1pPr>
              <a:defRPr/>
            </a:lvl1pPr>
          </a:lstStyle>
          <a:p>
            <a:fld id="{7DC047BE-3192-3948-B984-99B44642165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86499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F0C44427-01AF-924B-B51A-56941E05AA99}" type="datetime1">
              <a:rPr lang="en-US" smtClean="0">
                <a:latin typeface="Times New Roman"/>
              </a:rPr>
              <a:pPr/>
              <a:t>1/30/19</a:t>
            </a:fld>
            <a:endParaRPr lang="en-US">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fld id="{52A428B2-7991-7B42-9B25-6BEC860D7DEE}"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771509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CD797D9-26D8-DE41-AB4B-FCD3332086C9}" type="datetime1">
              <a:rPr lang="en-US" smtClean="0">
                <a:latin typeface="Times New Roman"/>
              </a:rPr>
              <a:pPr/>
              <a:t>1/30/19</a:t>
            </a:fld>
            <a:endParaRPr lang="en-US">
              <a:latin typeface="Times New Roman"/>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4" name="Rectangle 6"/>
          <p:cNvSpPr>
            <a:spLocks noGrp="1" noChangeArrowheads="1"/>
          </p:cNvSpPr>
          <p:nvPr>
            <p:ph type="sldNum" sz="quarter" idx="12"/>
          </p:nvPr>
        </p:nvSpPr>
        <p:spPr>
          <a:ln/>
        </p:spPr>
        <p:txBody>
          <a:bodyPr/>
          <a:lstStyle>
            <a:lvl1pPr>
              <a:defRPr/>
            </a:lvl1pPr>
          </a:lstStyle>
          <a:p>
            <a:fld id="{5014D2B3-9D70-BA4D-BE3B-C7F220F7474C}"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2726993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7ECFA54-9113-D24B-8C7F-640EC0C658FD}"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044D9926-66E9-BF4D-BD3E-22646A7F774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963664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CB8C94A5-CD84-114A-A620-12C7EEA1177D}"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47A6E789-BB3D-A84F-AA64-AFE36F2818BE}"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0126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B06A8EA-F60E-C848-A324-F3C8C5BFF9C9}"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CD08070E-C2D7-8C4B-B6F7-15952B6EC5A9}"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86779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8318379-E432-F24F-ACA3-AC826217A168}"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1298D0F-9CE6-1C49-BB25-404BE4FE3081}"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957010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D7FD09FB-9D9D-0F4B-8D97-DD395777BA9A}"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7A8E846D-06F2-CF41-90E6-BEF1B069D009}"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4250535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BFDE9E92-7510-034D-B5A4-C5C5D2D83216}"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9A1D66AC-5B6F-B44A-86F9-27A28E7CF00C}"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4883886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fld id="{782689EF-C159-4444-AEB9-61C62B8C0ACB}"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p:txBody>
          <a:bodyPr/>
          <a:lstStyle>
            <a:lvl1pPr>
              <a:defRPr/>
            </a:lvl1pPr>
          </a:lstStyle>
          <a:p>
            <a:pPr>
              <a:defRPr/>
            </a:pPr>
            <a:r>
              <a:rPr lang="en-US">
                <a:latin typeface="Times New Roman"/>
              </a:rPr>
              <a:t>ATMO 171A</a:t>
            </a: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28241764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theme" Target="../theme/theme2.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B5044C7E-E461-7C41-A9C5-8B83D1B70BD4}" type="datetime1">
              <a:rPr lang="en-US" smtClean="0"/>
              <a:t>1/30/19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128"/>
                <a:cs typeface="ＭＳ Ｐゴシック" charset="-128"/>
              </a:defRPr>
            </a:lvl1pPr>
          </a:lstStyle>
          <a:p>
            <a:pPr>
              <a:defRPr/>
            </a:pPr>
            <a:r>
              <a:rPr lang="pt-BR" smtClean="0"/>
              <a:t>ATMO 171A</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481F3CA-DB5A-7A42-8E82-A2D6D8E8864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34" r:id="rId1"/>
    <p:sldLayoutId id="2147484121"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 id="2147484148" r:id="rId15"/>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lgn="l"/>
            <a:fld id="{CE2E7BDF-66A1-4642-B5C2-AACB709AC1A4}" type="datetime1">
              <a:rPr lang="en-US" smtClean="0"/>
              <a:pPr algn="l"/>
              <a:t>1/30/19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ea typeface="+mn-ea"/>
                <a:cs typeface="+mn-cs"/>
              </a:defRPr>
            </a:lvl1pPr>
          </a:lstStyle>
          <a:p>
            <a:pPr>
              <a:defRPr/>
            </a:pPr>
            <a:r>
              <a:rPr lang="en-US" smtClean="0"/>
              <a:t>ATMO 171A</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E43F2F9D-6CFC-A448-A264-4DE24AE8B2E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 id="2147484161" r:id="rId12"/>
    <p:sldLayoutId id="2147484162" r:id="rId13"/>
    <p:sldLayoutId id="2147484163" r:id="rId14"/>
  </p:sldLayoutIdLst>
  <p:timing>
    <p:tnLst>
      <p:par>
        <p:cTn xmlns:p14="http://schemas.microsoft.com/office/powerpoint/2010/main" id="1" dur="indefinite" restart="never" nodeType="tmRoot"/>
      </p:par>
    </p:tnLst>
  </p:timing>
  <p:hf sldNum="0" hdr="0" ftr="0" dt="0"/>
  <p:txStyles>
    <p:titleStyle>
      <a:lvl1pPr algn="ctr" rtl="0" eaLnBrk="0" fontAlgn="base" hangingPunct="0">
        <a:spcBef>
          <a:spcPct val="0"/>
        </a:spcBef>
        <a:spcAft>
          <a:spcPct val="0"/>
        </a:spcAft>
        <a:defRPr sz="4400">
          <a:solidFill>
            <a:srgbClr val="000000"/>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2400">
          <a:solidFill>
            <a:srgbClr val="000000"/>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har char="»"/>
        <a:defRPr sz="2000">
          <a:solidFill>
            <a:srgbClr val="000000"/>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5" Type="http://schemas.openxmlformats.org/officeDocument/2006/relationships/hyperlink" Target="http://www.esrl.noaa.gov_gmd_education_faq_cat-1.html" TargetMode="External"/><Relationship Id="rId6" Type="http://schemas.openxmlformats.org/officeDocument/2006/relationships/image" Target="../media/image2.png"/><Relationship Id="rId1" Type="http://schemas.microsoft.com/office/2007/relationships/media" Target="../media/media1.wav"/><Relationship Id="rId2" Type="http://schemas.openxmlformats.org/officeDocument/2006/relationships/audio" Target="../media/media1.wav"/></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xml"/><Relationship Id="rId5" Type="http://schemas.openxmlformats.org/officeDocument/2006/relationships/image" Target="../media/image3.jpeg"/><Relationship Id="rId6" Type="http://schemas.openxmlformats.org/officeDocument/2006/relationships/image" Target="../media/image2.png"/><Relationship Id="rId1" Type="http://schemas.microsoft.com/office/2007/relationships/media" Target="../media/media2.wav"/><Relationship Id="rId2" Type="http://schemas.openxmlformats.org/officeDocument/2006/relationships/audio" Target="../media/media2.wav"/></Relationships>
</file>

<file path=ppt/slides/_rels/slide3.xml.rels><?xml version="1.0" encoding="UTF-8" standalone="yes"?>
<Relationships xmlns="http://schemas.openxmlformats.org/package/2006/relationships"><Relationship Id="rId3" Type="http://schemas.microsoft.com/office/2007/relationships/media" Target="../media/media4.wav"/><Relationship Id="rId4" Type="http://schemas.openxmlformats.org/officeDocument/2006/relationships/audio" Target="../media/media4.wav"/><Relationship Id="rId5" Type="http://schemas.openxmlformats.org/officeDocument/2006/relationships/slideLayout" Target="../slideLayouts/slideLayout2.xml"/><Relationship Id="rId6" Type="http://schemas.openxmlformats.org/officeDocument/2006/relationships/notesSlide" Target="../notesSlides/notesSlide2.xml"/><Relationship Id="rId7" Type="http://schemas.openxmlformats.org/officeDocument/2006/relationships/image" Target="../media/image4.png"/><Relationship Id="rId8" Type="http://schemas.openxmlformats.org/officeDocument/2006/relationships/hyperlink" Target="https://www.e-education.psu.edu/meteo003/sites/www.e-education.psu.edu.meteo003/files/image/Lesson%202/EMradiation.swf" TargetMode="External"/><Relationship Id="rId9" Type="http://schemas.openxmlformats.org/officeDocument/2006/relationships/image" Target="../media/image2.png"/><Relationship Id="rId1" Type="http://schemas.microsoft.com/office/2007/relationships/media" Target="../media/media3.mov"/><Relationship Id="rId2" Type="http://schemas.openxmlformats.org/officeDocument/2006/relationships/video" Target="../media/media3.mov"/></Relationships>
</file>

<file path=ppt/slides/_rels/slide4.xml.rels><?xml version="1.0" encoding="UTF-8" standalone="yes"?>
<Relationships xmlns="http://schemas.openxmlformats.org/package/2006/relationships"><Relationship Id="rId3" Type="http://schemas.openxmlformats.org/officeDocument/2006/relationships/audio" Target="../media/media5.wav"/><Relationship Id="rId4" Type="http://schemas.openxmlformats.org/officeDocument/2006/relationships/slideLayout" Target="../slideLayouts/slideLayout2.xml"/><Relationship Id="rId5" Type="http://schemas.openxmlformats.org/officeDocument/2006/relationships/notesSlide" Target="../notesSlides/notesSlide3.xml"/><Relationship Id="rId6" Type="http://schemas.openxmlformats.org/officeDocument/2006/relationships/image" Target="../media/image5.png"/><Relationship Id="rId7" Type="http://schemas.openxmlformats.org/officeDocument/2006/relationships/image" Target="../media/image2.png"/><Relationship Id="rId1" Type="http://schemas.openxmlformats.org/officeDocument/2006/relationships/tags" Target="../tags/tag1.xml"/><Relationship Id="rId2" Type="http://schemas.microsoft.com/office/2007/relationships/media" Target="../media/media5.wav"/></Relationships>
</file>

<file path=ppt/slides/_rels/slide5.xml.rels><?xml version="1.0" encoding="UTF-8" standalone="yes"?>
<Relationships xmlns="http://schemas.openxmlformats.org/package/2006/relationships"><Relationship Id="rId3" Type="http://schemas.openxmlformats.org/officeDocument/2006/relationships/audio" Target="../media/media6.wav"/><Relationship Id="rId4" Type="http://schemas.openxmlformats.org/officeDocument/2006/relationships/slideLayout" Target="../slideLayouts/slideLayout2.xml"/><Relationship Id="rId5" Type="http://schemas.openxmlformats.org/officeDocument/2006/relationships/notesSlide" Target="../notesSlides/notesSlide4.xml"/><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2.png"/><Relationship Id="rId1" Type="http://schemas.openxmlformats.org/officeDocument/2006/relationships/tags" Target="../tags/tag2.xml"/><Relationship Id="rId2" Type="http://schemas.microsoft.com/office/2007/relationships/media" Target="../media/media6.wa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1" Type="http://schemas.microsoft.com/office/2007/relationships/media" Target="../media/media7.wav"/><Relationship Id="rId2" Type="http://schemas.openxmlformats.org/officeDocument/2006/relationships/audio" Target="../media/media7.wav"/></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hyperlink" Target="https://www.famousscientists.org/max-planck/" TargetMode="External"/><Relationship Id="rId8" Type="http://schemas.openxmlformats.org/officeDocument/2006/relationships/image" Target="../media/image2.png"/><Relationship Id="rId1" Type="http://schemas.microsoft.com/office/2007/relationships/media" Target="../media/media8.wav"/><Relationship Id="rId2" Type="http://schemas.openxmlformats.org/officeDocument/2006/relationships/audio" Target="../media/media8.wa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image" Target="../media/image9.png"/><Relationship Id="rId6" Type="http://schemas.openxmlformats.org/officeDocument/2006/relationships/image" Target="../media/image2.png"/><Relationship Id="rId1" Type="http://schemas.microsoft.com/office/2007/relationships/media" Target="../media/media9.wav"/><Relationship Id="rId2" Type="http://schemas.openxmlformats.org/officeDocument/2006/relationships/audio" Target="../media/media9.wav"/></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notesSlide" Target="../notesSlides/notesSlide7.xml"/><Relationship Id="rId5" Type="http://schemas.openxmlformats.org/officeDocument/2006/relationships/image" Target="../media/image2.png"/><Relationship Id="rId1" Type="http://schemas.microsoft.com/office/2007/relationships/media" Target="../media/media10.wav"/><Relationship Id="rId2" Type="http://schemas.openxmlformats.org/officeDocument/2006/relationships/audio" Target="../media/media10.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notesSlide" Target="../notesSlides/notesSlide8.xml"/><Relationship Id="rId5" Type="http://schemas.openxmlformats.org/officeDocument/2006/relationships/hyperlink" Target="http://www.atmo.arizona.edu/~mullen/atmo170A1/animations/EMradiation.swf" TargetMode="External"/><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hyperlink" Target="https://en.wikipedia.org/wiki/Wilhelm_Wien" TargetMode="External"/><Relationship Id="rId1" Type="http://schemas.microsoft.com/office/2007/relationships/media" Target="../media/media11.wav"/><Relationship Id="rId2" Type="http://schemas.openxmlformats.org/officeDocument/2006/relationships/audio" Target="../media/media11.wav"/></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notesSlide" Target="../notesSlides/notesSlide9.xml"/><Relationship Id="rId5" Type="http://schemas.openxmlformats.org/officeDocument/2006/relationships/image" Target="../media/image11.jpeg"/><Relationship Id="rId6" Type="http://schemas.openxmlformats.org/officeDocument/2006/relationships/image" Target="../media/image2.png"/><Relationship Id="rId1" Type="http://schemas.microsoft.com/office/2007/relationships/media" Target="../media/media12.wav"/><Relationship Id="rId2" Type="http://schemas.openxmlformats.org/officeDocument/2006/relationships/audio" Target="../media/media12.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0.xml"/><Relationship Id="rId5" Type="http://schemas.openxmlformats.org/officeDocument/2006/relationships/image" Target="../media/image12.png"/><Relationship Id="rId6" Type="http://schemas.openxmlformats.org/officeDocument/2006/relationships/image" Target="../media/image2.png"/><Relationship Id="rId1" Type="http://schemas.microsoft.com/office/2007/relationships/media" Target="../media/media13.wav"/><Relationship Id="rId2" Type="http://schemas.openxmlformats.org/officeDocument/2006/relationships/audio" Target="../media/media13.wav"/></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notesSlide" Target="../notesSlides/notesSlide11.xml"/><Relationship Id="rId5" Type="http://schemas.openxmlformats.org/officeDocument/2006/relationships/image" Target="../media/image13.png"/><Relationship Id="rId6" Type="http://schemas.openxmlformats.org/officeDocument/2006/relationships/image" Target="../media/image2.png"/><Relationship Id="rId1" Type="http://schemas.microsoft.com/office/2007/relationships/media" Target="../media/media14.wav"/><Relationship Id="rId2" Type="http://schemas.openxmlformats.org/officeDocument/2006/relationships/audio" Target="../media/media14.wav"/></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2.xml"/><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hyperlink" Target="https://www.e-education.psu.edu/earth104/node/1379" TargetMode="External"/><Relationship Id="rId9" Type="http://schemas.openxmlformats.org/officeDocument/2006/relationships/image" Target="../media/image2.png"/><Relationship Id="rId1" Type="http://schemas.microsoft.com/office/2007/relationships/media" Target="../media/media15.wav"/><Relationship Id="rId2" Type="http://schemas.openxmlformats.org/officeDocument/2006/relationships/audio" Target="../media/media15.wav"/></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3.xml"/><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hyperlink" Target="https://earthobservatory.nasa.gov/Features/EnergyBalance/" TargetMode="External"/><Relationship Id="rId8" Type="http://schemas.openxmlformats.org/officeDocument/2006/relationships/image" Target="../media/image2.png"/><Relationship Id="rId1" Type="http://schemas.microsoft.com/office/2007/relationships/media" Target="../media/media16.wav"/><Relationship Id="rId2" Type="http://schemas.openxmlformats.org/officeDocument/2006/relationships/audio" Target="../media/media16.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4.xml"/><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hyperlink" Target="https://earthobservatory.nasa.gov/Features/EnergyBalance/" TargetMode="External"/><Relationship Id="rId8" Type="http://schemas.openxmlformats.org/officeDocument/2006/relationships/image" Target="../media/image2.png"/><Relationship Id="rId1" Type="http://schemas.microsoft.com/office/2007/relationships/media" Target="../media/media17.wav"/><Relationship Id="rId2" Type="http://schemas.openxmlformats.org/officeDocument/2006/relationships/audio" Target="../media/media17.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image" Target="../media/image2.png"/><Relationship Id="rId1" Type="http://schemas.microsoft.com/office/2007/relationships/media" Target="../media/media18.wav"/><Relationship Id="rId2" Type="http://schemas.openxmlformats.org/officeDocument/2006/relationships/audio" Target="../media/media18.wav"/></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2"/>
          <p:cNvSpPr>
            <a:spLocks noGrp="1" noChangeArrowheads="1"/>
          </p:cNvSpPr>
          <p:nvPr>
            <p:ph type="ctrTitle"/>
          </p:nvPr>
        </p:nvSpPr>
        <p:spPr>
          <a:xfrm>
            <a:off x="571500" y="152400"/>
            <a:ext cx="7899400" cy="6553200"/>
          </a:xfrm>
        </p:spPr>
        <p:txBody>
          <a:bodyPr/>
          <a:lstStyle/>
          <a:p>
            <a:r>
              <a:rPr lang="en-US" b="1" dirty="0" smtClean="0">
                <a:solidFill>
                  <a:schemeClr val="bg1"/>
                </a:solidFill>
                <a:latin typeface="Arial" charset="0"/>
                <a:ea typeface="ＭＳ Ｐゴシック" charset="0"/>
                <a:cs typeface="ＭＳ Ｐゴシック" charset="0"/>
              </a:rPr>
              <a:t>ATMO 170A1</a:t>
            </a:r>
            <a:br>
              <a:rPr lang="en-US" b="1" dirty="0" smtClean="0">
                <a:solidFill>
                  <a:schemeClr val="bg1"/>
                </a:solidFill>
                <a:latin typeface="Arial" charset="0"/>
                <a:ea typeface="ＭＳ Ｐゴシック" charset="0"/>
                <a:cs typeface="ＭＳ Ｐゴシック" charset="0"/>
              </a:rPr>
            </a:br>
            <a:r>
              <a:rPr lang="en-US" b="1" dirty="0" smtClean="0">
                <a:solidFill>
                  <a:schemeClr val="bg1"/>
                </a:solidFill>
                <a:latin typeface="Arial" charset="0"/>
                <a:ea typeface="ＭＳ Ｐゴシック" charset="0"/>
                <a:cs typeface="ＭＳ Ｐゴシック" charset="0"/>
              </a:rPr>
              <a:t>Online</a:t>
            </a:r>
            <a: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smtClean="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smtClean="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a:solidFill>
                  <a:srgbClr val="0000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000000"/>
                </a:solidFill>
                <a:effectLst>
                  <a:outerShdw blurRad="38100" dist="38100" dir="2700000" algn="tl">
                    <a:srgbClr val="FFFFFF"/>
                  </a:outerShdw>
                </a:effectLst>
                <a:latin typeface="Arial" charset="0"/>
                <a:ea typeface="ＭＳ Ｐゴシック" charset="0"/>
                <a:cs typeface="ＭＳ Ｐゴシック" charset="0"/>
              </a:rPr>
            </a:br>
            <a:r>
              <a:rPr lang="en-US" b="1" dirty="0" smtClean="0">
                <a:solidFill>
                  <a:srgbClr val="FF0000"/>
                </a:solidFill>
                <a:effectLst>
                  <a:outerShdw blurRad="38100" dist="38100" dir="2700000" algn="tl">
                    <a:srgbClr val="FFFFFF"/>
                  </a:outerShdw>
                </a:effectLst>
                <a:latin typeface="Arial" charset="0"/>
                <a:ea typeface="ＭＳ Ｐゴシック" charset="0"/>
                <a:cs typeface="ＭＳ Ｐゴシック" charset="0"/>
              </a:rPr>
              <a:t/>
            </a:r>
            <a:br>
              <a:rPr lang="en-US" b="1" dirty="0" smtClean="0">
                <a:solidFill>
                  <a:srgbClr val="FF0000"/>
                </a:solidFill>
                <a:effectLst>
                  <a:outerShdw blurRad="38100" dist="38100" dir="2700000" algn="tl">
                    <a:srgbClr val="FFFFFF"/>
                  </a:outerShdw>
                </a:effectLst>
                <a:latin typeface="Arial" charset="0"/>
                <a:ea typeface="ＭＳ Ｐゴシック" charset="0"/>
                <a:cs typeface="ＭＳ Ｐゴシック" charset="0"/>
              </a:rPr>
            </a:br>
            <a:r>
              <a:rPr lang="en-US" b="1" dirty="0" smtClean="0">
                <a:solidFill>
                  <a:srgbClr val="FF0000"/>
                </a:solidFill>
                <a:latin typeface="Arial" charset="0"/>
                <a:ea typeface="ＭＳ Ｐゴシック" charset="0"/>
                <a:cs typeface="ＭＳ Ｐゴシック" charset="0"/>
              </a:rPr>
              <a:t>Laws of Radiation</a:t>
            </a:r>
            <a:endParaRPr lang="en-US" b="1" dirty="0">
              <a:solidFill>
                <a:schemeClr val="accent1">
                  <a:lumMod val="75000"/>
                </a:schemeClr>
              </a:solidFill>
              <a:latin typeface="Arial" charset="0"/>
              <a:ea typeface="ＭＳ Ｐゴシック" charset="0"/>
              <a:cs typeface="ＭＳ Ｐゴシック" charset="0"/>
            </a:endParaRPr>
          </a:p>
        </p:txBody>
      </p:sp>
      <p:pic>
        <p:nvPicPr>
          <p:cNvPr id="4" name="Picture 3"/>
          <p:cNvPicPr>
            <a:picLocks noChangeAspect="1"/>
          </p:cNvPicPr>
          <p:nvPr/>
        </p:nvPicPr>
        <p:blipFill>
          <a:blip r:embed="rId4"/>
          <a:stretch>
            <a:fillRect/>
          </a:stretch>
        </p:blipFill>
        <p:spPr>
          <a:xfrm>
            <a:off x="2286000" y="2108200"/>
            <a:ext cx="4445000" cy="3378200"/>
          </a:xfrm>
          <a:prstGeom prst="rect">
            <a:avLst/>
          </a:prstGeom>
        </p:spPr>
      </p:pic>
      <p:sp>
        <p:nvSpPr>
          <p:cNvPr id="6" name="TextBox 5"/>
          <p:cNvSpPr txBox="1"/>
          <p:nvPr/>
        </p:nvSpPr>
        <p:spPr>
          <a:xfrm>
            <a:off x="2031038" y="6397823"/>
            <a:ext cx="4826962" cy="307777"/>
          </a:xfrm>
          <a:prstGeom prst="rect">
            <a:avLst/>
          </a:prstGeom>
          <a:noFill/>
        </p:spPr>
        <p:txBody>
          <a:bodyPr wrap="none" rtlCol="0">
            <a:spAutoFit/>
          </a:bodyPr>
          <a:lstStyle/>
          <a:p>
            <a:r>
              <a:rPr lang="en-US" sz="1400" dirty="0" smtClean="0">
                <a:solidFill>
                  <a:srgbClr val="FFFFFF"/>
                </a:solidFill>
                <a:latin typeface="Calibri"/>
                <a:cs typeface="Calibri"/>
              </a:rPr>
              <a:t>Depiction of the Earth’s radiation balance as viewed from space</a:t>
            </a:r>
            <a:endParaRPr lang="en-US" sz="1400" dirty="0">
              <a:solidFill>
                <a:srgbClr val="FFFFFF"/>
              </a:solidFill>
              <a:latin typeface="Calibri"/>
              <a:cs typeface="Calibri"/>
            </a:endParaRPr>
          </a:p>
        </p:txBody>
      </p:sp>
      <p:sp>
        <p:nvSpPr>
          <p:cNvPr id="7" name="TextBox 6"/>
          <p:cNvSpPr txBox="1"/>
          <p:nvPr/>
        </p:nvSpPr>
        <p:spPr>
          <a:xfrm>
            <a:off x="5393266" y="5147846"/>
            <a:ext cx="1295401" cy="338554"/>
          </a:xfrm>
          <a:prstGeom prst="rect">
            <a:avLst/>
          </a:prstGeom>
          <a:noFill/>
        </p:spPr>
        <p:txBody>
          <a:bodyPr wrap="square" rtlCol="0">
            <a:spAutoFit/>
          </a:bodyPr>
          <a:lstStyle/>
          <a:p>
            <a:r>
              <a:rPr lang="en-US" sz="1600" dirty="0" smtClean="0">
                <a:hlinkClick r:id="rId5"/>
              </a:rPr>
              <a:t>Figure credit</a:t>
            </a:r>
            <a:endParaRPr lang="en-US" sz="1600" dirty="0"/>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80595383"/>
      </p:ext>
    </p:extLst>
  </p:cSld>
  <p:clrMapOvr>
    <a:masterClrMapping/>
  </p:clrMapOvr>
  <mc:AlternateContent xmlns:mc="http://schemas.openxmlformats.org/markup-compatibility/2006" xmlns:p14="http://schemas.microsoft.com/office/powerpoint/2010/main">
    <mc:Choice Requires="p14">
      <p:transition spd="slow" p14:dur="2000" advTm="15542"/>
    </mc:Choice>
    <mc:Fallback xmlns="">
      <p:transition xmlns:p14="http://schemas.microsoft.com/office/powerpoint/2010/main" spd="slow" advTm="1554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solidFill>
                  <a:srgbClr val="000000"/>
                </a:solidFill>
                <a:latin typeface="Times New Roman" charset="0"/>
                <a:ea typeface="ＭＳ Ｐゴシック" charset="0"/>
                <a:cs typeface="ＭＳ Ｐゴシック" charset="0"/>
              </a:rPr>
              <a:t>Modes of Heat Transfer</a:t>
            </a:r>
          </a:p>
        </p:txBody>
      </p:sp>
      <p:grpSp>
        <p:nvGrpSpPr>
          <p:cNvPr id="3" name="Group 2"/>
          <p:cNvGrpSpPr/>
          <p:nvPr/>
        </p:nvGrpSpPr>
        <p:grpSpPr>
          <a:xfrm>
            <a:off x="1066800" y="1828800"/>
            <a:ext cx="7016750" cy="4267200"/>
            <a:chOff x="1066800" y="1752600"/>
            <a:chExt cx="7016750" cy="4267200"/>
          </a:xfrm>
        </p:grpSpPr>
        <p:grpSp>
          <p:nvGrpSpPr>
            <p:cNvPr id="2" name="Group 1"/>
            <p:cNvGrpSpPr/>
            <p:nvPr/>
          </p:nvGrpSpPr>
          <p:grpSpPr>
            <a:xfrm>
              <a:off x="1066800" y="1752600"/>
              <a:ext cx="7016750" cy="4222750"/>
              <a:chOff x="1066800" y="1644650"/>
              <a:chExt cx="7016750" cy="4222750"/>
            </a:xfrm>
          </p:grpSpPr>
          <p:pic>
            <p:nvPicPr>
              <p:cNvPr id="4" name="Picture 3"/>
              <p:cNvPicPr>
                <a:picLocks noChangeAspect="1"/>
              </p:cNvPicPr>
              <p:nvPr/>
            </p:nvPicPr>
            <p:blipFill>
              <a:blip r:embed="rId5"/>
              <a:stretch>
                <a:fillRect/>
              </a:stretch>
            </p:blipFill>
            <p:spPr>
              <a:xfrm rot="5400000">
                <a:off x="2463800" y="247650"/>
                <a:ext cx="4222750" cy="7016750"/>
              </a:xfrm>
              <a:prstGeom prst="rect">
                <a:avLst/>
              </a:prstGeom>
            </p:spPr>
          </p:pic>
          <p:sp>
            <p:nvSpPr>
              <p:cNvPr id="112645" name="Text Box 5"/>
              <p:cNvSpPr txBox="1">
                <a:spLocks noChangeArrowheads="1"/>
              </p:cNvSpPr>
              <p:nvPr/>
            </p:nvSpPr>
            <p:spPr bwMode="auto">
              <a:xfrm>
                <a:off x="3810000" y="3886200"/>
                <a:ext cx="12192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lnSpc>
                    <a:spcPct val="70000"/>
                  </a:lnSpc>
                  <a:spcBef>
                    <a:spcPct val="50000"/>
                  </a:spcBef>
                  <a:spcAft>
                    <a:spcPct val="0"/>
                  </a:spcAft>
                </a:pPr>
                <a:r>
                  <a:rPr lang="en-US" sz="2000" b="1" dirty="0">
                    <a:solidFill>
                      <a:srgbClr val="000000"/>
                    </a:solidFill>
                  </a:rPr>
                  <a:t>Latent Heat</a:t>
                </a:r>
                <a:endParaRPr lang="en-US" sz="1600" dirty="0">
                  <a:solidFill>
                    <a:srgbClr val="000000"/>
                  </a:solidFill>
                </a:endParaRPr>
              </a:p>
            </p:txBody>
          </p:sp>
        </p:grpSp>
        <p:sp>
          <p:nvSpPr>
            <p:cNvPr id="112644" name="Text Box 4"/>
            <p:cNvSpPr txBox="1">
              <a:spLocks noChangeArrowheads="1"/>
            </p:cNvSpPr>
            <p:nvPr/>
          </p:nvSpPr>
          <p:spPr bwMode="auto">
            <a:xfrm>
              <a:off x="6248400" y="5715000"/>
              <a:ext cx="182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spcBef>
                  <a:spcPct val="50000"/>
                </a:spcBef>
                <a:spcAft>
                  <a:spcPct val="0"/>
                </a:spcAft>
              </a:pPr>
              <a:r>
                <a:rPr lang="en-US" sz="1400" b="1">
                  <a:solidFill>
                    <a:srgbClr val="000000"/>
                  </a:solidFill>
                </a:rPr>
                <a:t>Williams, p. 19</a:t>
              </a:r>
              <a:endParaRPr lang="en-US" sz="1400">
                <a:solidFill>
                  <a:srgbClr val="000000"/>
                </a:solidFill>
              </a:endParaRPr>
            </a:p>
          </p:txBody>
        </p:sp>
      </p:gr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522937169"/>
      </p:ext>
    </p:extLst>
  </p:cSld>
  <p:clrMapOvr>
    <a:masterClrMapping/>
  </p:clrMapOvr>
  <p:transition xmlns:p14="http://schemas.microsoft.com/office/powerpoint/2010/main" advTm="25474"/>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latin typeface="Calibri"/>
                <a:ea typeface="ＭＳ Ｐゴシック" charset="0"/>
                <a:cs typeface="Calibri"/>
              </a:rPr>
              <a:t>Radiation</a:t>
            </a:r>
          </a:p>
        </p:txBody>
      </p:sp>
      <p:sp>
        <p:nvSpPr>
          <p:cNvPr id="40963" name="Rectangle 3"/>
          <p:cNvSpPr>
            <a:spLocks noGrp="1" noChangeArrowheads="1"/>
          </p:cNvSpPr>
          <p:nvPr>
            <p:ph idx="1"/>
          </p:nvPr>
        </p:nvSpPr>
        <p:spPr/>
        <p:txBody>
          <a:bodyPr/>
          <a:lstStyle/>
          <a:p>
            <a:pPr>
              <a:spcBef>
                <a:spcPts val="0"/>
              </a:spcBef>
              <a:spcAft>
                <a:spcPts val="600"/>
              </a:spcAft>
            </a:pPr>
            <a:r>
              <a:rPr lang="en-US" sz="2800" dirty="0">
                <a:latin typeface="Calibri"/>
                <a:ea typeface="ＭＳ Ｐゴシック" charset="0"/>
                <a:cs typeface="Calibri"/>
              </a:rPr>
              <a:t>All mass that has a temperature greater than 0 </a:t>
            </a:r>
            <a:r>
              <a:rPr lang="en-US" sz="2800" dirty="0" smtClean="0">
                <a:latin typeface="Calibri"/>
                <a:ea typeface="ＭＳ Ｐゴシック" charset="0"/>
                <a:cs typeface="Calibri"/>
              </a:rPr>
              <a:t>K </a:t>
            </a:r>
            <a:r>
              <a:rPr lang="en-US" sz="2800" dirty="0">
                <a:latin typeface="Calibri"/>
                <a:ea typeface="ＭＳ Ｐゴシック" charset="0"/>
                <a:cs typeface="Calibri"/>
              </a:rPr>
              <a:t>emits radiation.</a:t>
            </a:r>
          </a:p>
          <a:p>
            <a:pPr>
              <a:spcBef>
                <a:spcPts val="0"/>
              </a:spcBef>
              <a:spcAft>
                <a:spcPts val="600"/>
              </a:spcAft>
            </a:pPr>
            <a:r>
              <a:rPr lang="en-US" sz="2800" dirty="0" smtClean="0">
                <a:latin typeface="Calibri"/>
                <a:ea typeface="ＭＳ Ｐゴシック" charset="0"/>
                <a:cs typeface="Calibri"/>
              </a:rPr>
              <a:t>Radiation </a:t>
            </a:r>
            <a:r>
              <a:rPr lang="en-US" sz="2800" dirty="0">
                <a:latin typeface="Calibri"/>
                <a:ea typeface="ＭＳ Ｐゴシック" charset="0"/>
                <a:cs typeface="Calibri"/>
              </a:rPr>
              <a:t>is in the form </a:t>
            </a:r>
            <a:endParaRPr lang="en-US" sz="2800" dirty="0" smtClean="0">
              <a:latin typeface="Calibri"/>
              <a:ea typeface="ＭＳ Ｐゴシック" charset="0"/>
              <a:cs typeface="Calibri"/>
            </a:endParaRPr>
          </a:p>
          <a:p>
            <a:pPr marL="0" indent="0">
              <a:spcBef>
                <a:spcPts val="0"/>
              </a:spcBef>
              <a:spcAft>
                <a:spcPts val="600"/>
              </a:spcAft>
              <a:buNone/>
            </a:pPr>
            <a:r>
              <a:rPr lang="en-US" sz="2800" dirty="0" smtClean="0">
                <a:latin typeface="Calibri"/>
                <a:ea typeface="ＭＳ Ｐゴシック" charset="0"/>
                <a:cs typeface="Calibri"/>
              </a:rPr>
              <a:t>    of </a:t>
            </a:r>
            <a:r>
              <a:rPr lang="en-US" sz="2800" dirty="0">
                <a:latin typeface="Calibri"/>
                <a:ea typeface="ＭＳ Ｐゴシック" charset="0"/>
                <a:cs typeface="Calibri"/>
              </a:rPr>
              <a:t>electromagnetic </a:t>
            </a:r>
            <a:r>
              <a:rPr lang="en-US" sz="2800" dirty="0" smtClean="0">
                <a:latin typeface="Calibri"/>
                <a:ea typeface="ＭＳ Ｐゴシック" charset="0"/>
                <a:cs typeface="Calibri"/>
              </a:rPr>
              <a:t>waves.</a:t>
            </a:r>
          </a:p>
          <a:p>
            <a:pPr marL="0" indent="0">
              <a:spcBef>
                <a:spcPts val="0"/>
              </a:spcBef>
              <a:spcAft>
                <a:spcPts val="600"/>
              </a:spcAft>
              <a:buNone/>
            </a:pPr>
            <a:r>
              <a:rPr lang="en-US" sz="2800" dirty="0" smtClean="0">
                <a:latin typeface="Calibri"/>
                <a:ea typeface="ＭＳ Ｐゴシック" charset="0"/>
                <a:cs typeface="Calibri"/>
              </a:rPr>
              <a:t>    Produced </a:t>
            </a:r>
            <a:r>
              <a:rPr lang="en-US" sz="2800" dirty="0">
                <a:latin typeface="Calibri"/>
                <a:ea typeface="ＭＳ Ｐゴシック" charset="0"/>
                <a:cs typeface="Calibri"/>
              </a:rPr>
              <a:t>by the </a:t>
            </a:r>
            <a:r>
              <a:rPr lang="en-US" sz="2800" dirty="0" smtClean="0">
                <a:latin typeface="Calibri"/>
                <a:ea typeface="ＭＳ Ｐゴシック" charset="0"/>
                <a:cs typeface="Calibri"/>
              </a:rPr>
              <a:t>acceleration</a:t>
            </a:r>
          </a:p>
          <a:p>
            <a:pPr marL="0" indent="0">
              <a:spcBef>
                <a:spcPts val="0"/>
              </a:spcBef>
              <a:spcAft>
                <a:spcPts val="600"/>
              </a:spcAft>
              <a:buNone/>
            </a:pPr>
            <a:r>
              <a:rPr lang="en-US" sz="2800" dirty="0" smtClean="0">
                <a:latin typeface="Calibri"/>
                <a:ea typeface="ＭＳ Ｐゴシック" charset="0"/>
                <a:cs typeface="Calibri"/>
              </a:rPr>
              <a:t>    of </a:t>
            </a:r>
            <a:r>
              <a:rPr lang="en-US" sz="2800" dirty="0">
                <a:latin typeface="Calibri"/>
                <a:ea typeface="ＭＳ Ｐゴシック" charset="0"/>
                <a:cs typeface="Calibri"/>
              </a:rPr>
              <a:t>electric charges</a:t>
            </a:r>
            <a:r>
              <a:rPr lang="en-US" sz="2800" dirty="0" smtClean="0">
                <a:latin typeface="Calibri"/>
                <a:ea typeface="ＭＳ Ｐゴシック" charset="0"/>
                <a:cs typeface="Calibri"/>
              </a:rPr>
              <a:t>.</a:t>
            </a:r>
          </a:p>
          <a:p>
            <a:pPr>
              <a:spcBef>
                <a:spcPts val="0"/>
              </a:spcBef>
              <a:spcAft>
                <a:spcPts val="600"/>
              </a:spcAft>
            </a:pPr>
            <a:r>
              <a:rPr lang="en-US" sz="2800" dirty="0" smtClean="0">
                <a:latin typeface="Calibri"/>
                <a:ea typeface="ＭＳ Ｐゴシック" charset="0"/>
                <a:cs typeface="Calibri"/>
              </a:rPr>
              <a:t>These waves do not need matter to propagate; they move at the “speed of light” in a vacuum.</a:t>
            </a:r>
            <a:endParaRPr lang="en-US" sz="2800" dirty="0">
              <a:latin typeface="Calibri"/>
              <a:ea typeface="ＭＳ Ｐゴシック" charset="0"/>
              <a:cs typeface="Calibri"/>
            </a:endParaRPr>
          </a:p>
          <a:p>
            <a:pPr marL="0" indent="0" algn="ctr">
              <a:spcBef>
                <a:spcPts val="624"/>
              </a:spcBef>
              <a:buNone/>
            </a:pPr>
            <a:r>
              <a:rPr lang="en-US" sz="2800" dirty="0" smtClean="0">
                <a:latin typeface="Calibri"/>
                <a:ea typeface="ＭＳ Ｐゴシック" charset="0"/>
                <a:cs typeface="Calibri"/>
              </a:rPr>
              <a:t>300,000 km s</a:t>
            </a:r>
            <a:r>
              <a:rPr lang="en-US" sz="2800" baseline="30000" dirty="0" smtClean="0">
                <a:latin typeface="Calibri"/>
                <a:ea typeface="ＭＳ Ｐゴシック" charset="0"/>
                <a:cs typeface="Calibri"/>
              </a:rPr>
              <a:t>-1</a:t>
            </a:r>
            <a:r>
              <a:rPr lang="en-US" sz="2800" dirty="0" smtClean="0">
                <a:latin typeface="Calibri"/>
                <a:ea typeface="ＭＳ Ｐゴシック" charset="0"/>
                <a:cs typeface="Calibri"/>
              </a:rPr>
              <a:t> or 186,000 miles s</a:t>
            </a:r>
            <a:r>
              <a:rPr lang="en-US" sz="2800" baseline="30000" dirty="0" smtClean="0">
                <a:latin typeface="Calibri"/>
                <a:ea typeface="ＭＳ Ｐゴシック" charset="0"/>
                <a:cs typeface="Calibri"/>
              </a:rPr>
              <a:t>-1</a:t>
            </a:r>
            <a:endParaRPr lang="en-US" dirty="0">
              <a:latin typeface="Calibri"/>
              <a:ea typeface="ＭＳ Ｐゴシック" charset="0"/>
              <a:cs typeface="Calibri"/>
            </a:endParaRPr>
          </a:p>
        </p:txBody>
      </p:sp>
      <p:pic>
        <p:nvPicPr>
          <p:cNvPr id="5" name="Charge Oscillation 480.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019800" y="2590800"/>
            <a:ext cx="1781810" cy="1752600"/>
          </a:xfrm>
          <a:prstGeom prst="rect">
            <a:avLst/>
          </a:prstGeom>
        </p:spPr>
      </p:pic>
      <p:sp>
        <p:nvSpPr>
          <p:cNvPr id="6" name="TextBox 5"/>
          <p:cNvSpPr txBox="1"/>
          <p:nvPr/>
        </p:nvSpPr>
        <p:spPr>
          <a:xfrm>
            <a:off x="5833533" y="4619978"/>
            <a:ext cx="2173191" cy="276999"/>
          </a:xfrm>
          <a:prstGeom prst="rect">
            <a:avLst/>
          </a:prstGeom>
          <a:noFill/>
        </p:spPr>
        <p:txBody>
          <a:bodyPr wrap="none" rtlCol="0">
            <a:spAutoFit/>
          </a:bodyPr>
          <a:lstStyle/>
          <a:p>
            <a:pPr defTabSz="914400" eaLnBrk="0" fontAlgn="base" hangingPunct="0">
              <a:spcBef>
                <a:spcPct val="0"/>
              </a:spcBef>
              <a:spcAft>
                <a:spcPct val="0"/>
              </a:spcAft>
            </a:pPr>
            <a:r>
              <a:rPr lang="en-US" sz="1200" dirty="0">
                <a:solidFill>
                  <a:srgbClr val="000000"/>
                </a:solidFill>
                <a:latin typeface="Calibri"/>
                <a:ea typeface="ＭＳ Ｐゴシック" charset="0"/>
                <a:cs typeface="Calibri"/>
                <a:hlinkClick r:id="rId8"/>
              </a:rPr>
              <a:t>e-education.psu.edu/meteo003</a:t>
            </a:r>
            <a:endParaRPr lang="en-US" sz="1200" dirty="0">
              <a:solidFill>
                <a:srgbClr val="000000"/>
              </a:solidFill>
              <a:latin typeface="Calibri"/>
              <a:ea typeface="ＭＳ Ｐゴシック" charset="0"/>
              <a:cs typeface="Calibri"/>
            </a:endParaRPr>
          </a:p>
        </p:txBody>
      </p:sp>
      <p:pic>
        <p:nvPicPr>
          <p:cNvPr id="4" name="Sound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73258549"/>
      </p:ext>
    </p:extLst>
  </p:cSld>
  <p:clrMapOvr>
    <a:masterClrMapping/>
  </p:clrMapOvr>
  <mc:AlternateContent xmlns:mc="http://schemas.openxmlformats.org/markup-compatibility/2006" xmlns:p14="http://schemas.microsoft.com/office/powerpoint/2010/main">
    <mc:Choice Requires="p14">
      <p:transition spd="slow" p14:dur="2000" advTm="62558"/>
    </mc:Choice>
    <mc:Fallback xmlns="">
      <p:transition xmlns:p14="http://schemas.microsoft.com/office/powerpoint/2010/main" spd="slow" advTm="6255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7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0">
                <p:cTn id="15" repeatCount="indefinite" fill="hold" display="0">
                  <p:stCondLst>
                    <p:cond delay="indefinite"/>
                  </p:stCondLst>
                </p:cTn>
                <p:tgtEl>
                  <p:spTgt spid="5"/>
                </p:tgtEl>
              </p:cMediaNode>
            </p:video>
            <p:audio isNarration="1">
              <p:cMediaNode vol="80000" showWhenStopped="0">
                <p:cTn id="16"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0" objId="5"/>
        <p14:playEvt time="4897" objId="5"/>
        <p14:playEvt time="9732" objId="5"/>
        <p14:playEvt time="14557" objId="5"/>
        <p14:playEvt time="19399" objId="5"/>
        <p14:playEvt time="24218" objId="5"/>
        <p14:playEvt time="29049" objId="5"/>
        <p14:playEvt time="33867" objId="5"/>
        <p14:playEvt time="38700" objId="5"/>
        <p14:playEvt time="43533" objId="5"/>
        <p14:playEvt time="48368" objId="5"/>
        <p14:playEvt time="53200" objId="5"/>
        <p14:playEvt time="58019" objId="5"/>
        <p14:pauseEvt time="59531" objId="5"/>
        <p14:stopEvt time="62558" objId="5"/>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81000"/>
            <a:ext cx="7772400" cy="1143000"/>
          </a:xfrm>
        </p:spPr>
        <p:txBody>
          <a:bodyPr/>
          <a:lstStyle/>
          <a:p>
            <a:r>
              <a:rPr lang="en-US" sz="3600" b="1" dirty="0" smtClean="0">
                <a:solidFill>
                  <a:srgbClr val="C80000"/>
                </a:solidFill>
                <a:latin typeface="Calibri"/>
                <a:cs typeface="Calibri"/>
              </a:rPr>
              <a:t>Radiation </a:t>
            </a:r>
            <a:r>
              <a:rPr lang="en-US" sz="3600" b="1" dirty="0">
                <a:solidFill>
                  <a:srgbClr val="000000"/>
                </a:solidFill>
                <a:latin typeface="Calibri"/>
                <a:ea typeface="ＭＳ Ｐゴシック" charset="0"/>
                <a:cs typeface="Calibri"/>
              </a:rPr>
              <a:t>– </a:t>
            </a:r>
            <a:r>
              <a:rPr lang="en-US" sz="3600" b="1" dirty="0" smtClean="0">
                <a:solidFill>
                  <a:srgbClr val="000000"/>
                </a:solidFill>
                <a:latin typeface="Calibri"/>
                <a:ea typeface="ＭＳ Ｐゴシック" charset="0"/>
                <a:cs typeface="Calibri"/>
              </a:rPr>
              <a:t>Last Time</a:t>
            </a:r>
            <a:endParaRPr lang="en-US" sz="3600" dirty="0">
              <a:latin typeface="Calibri"/>
              <a:cs typeface="Calibri"/>
            </a:endParaRPr>
          </a:p>
        </p:txBody>
      </p:sp>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r="-225"/>
          <a:stretch/>
        </p:blipFill>
        <p:spPr>
          <a:xfrm>
            <a:off x="1158240" y="1600200"/>
            <a:ext cx="6766560" cy="4754880"/>
          </a:xfrm>
          <a:prstGeom prst="rect">
            <a:avLst/>
          </a:prstGeom>
        </p:spPr>
      </p:pic>
      <p:sp>
        <p:nvSpPr>
          <p:cNvPr id="9" name="TextBox 8"/>
          <p:cNvSpPr txBox="1"/>
          <p:nvPr/>
        </p:nvSpPr>
        <p:spPr>
          <a:xfrm>
            <a:off x="6172200" y="6400800"/>
            <a:ext cx="1736373" cy="276999"/>
          </a:xfrm>
          <a:prstGeom prst="rect">
            <a:avLst/>
          </a:prstGeom>
          <a:noFill/>
        </p:spPr>
        <p:txBody>
          <a:bodyPr wrap="none" rtlCol="0">
            <a:spAutoFit/>
          </a:bodyPr>
          <a:lstStyle/>
          <a:p>
            <a:r>
              <a:rPr lang="en-US" sz="1200" b="1" dirty="0" smtClean="0">
                <a:latin typeface="Calibri"/>
                <a:cs typeface="Calibri"/>
              </a:rPr>
              <a:t>Ahrens &amp; Hanson 8</a:t>
            </a:r>
            <a:r>
              <a:rPr lang="en-US" sz="1200" b="1" baseline="30000" dirty="0" smtClean="0">
                <a:latin typeface="Calibri"/>
                <a:cs typeface="Calibri"/>
              </a:rPr>
              <a:t>th</a:t>
            </a:r>
            <a:r>
              <a:rPr lang="en-US" sz="1200" b="1" dirty="0" smtClean="0">
                <a:latin typeface="Calibri"/>
                <a:cs typeface="Calibri"/>
              </a:rPr>
              <a:t> ed.</a:t>
            </a:r>
            <a:endParaRPr lang="en-US" sz="1200" b="1" dirty="0">
              <a:latin typeface="Calibri"/>
              <a:cs typeface="Calibri"/>
            </a:endParaRPr>
          </a:p>
        </p:txBody>
      </p:sp>
      <p:pic>
        <p:nvPicPr>
          <p:cNvPr id="13" name="Sound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958603374"/>
      </p:ext>
    </p:extLst>
  </p:cSld>
  <p:clrMapOvr>
    <a:masterClrMapping/>
  </p:clrMapOvr>
  <mc:AlternateContent xmlns:mc="http://schemas.openxmlformats.org/markup-compatibility/2006" xmlns:p14="http://schemas.microsoft.com/office/powerpoint/2010/main">
    <mc:Choice Requires="p14">
      <p:transition spd="slow" p14:dur="2000" advTm="45926"/>
    </mc:Choice>
    <mc:Fallback xmlns="">
      <p:transition xmlns:p14="http://schemas.microsoft.com/office/powerpoint/2010/main" spd="slow" advTm="4592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81000"/>
            <a:ext cx="7772400" cy="1143000"/>
          </a:xfrm>
        </p:spPr>
        <p:txBody>
          <a:bodyPr/>
          <a:lstStyle/>
          <a:p>
            <a:r>
              <a:rPr lang="en-US" sz="3600" b="1" dirty="0" smtClean="0">
                <a:solidFill>
                  <a:srgbClr val="C80000"/>
                </a:solidFill>
                <a:latin typeface="Calibri"/>
                <a:cs typeface="Calibri"/>
              </a:rPr>
              <a:t>Radiation </a:t>
            </a:r>
            <a:r>
              <a:rPr lang="en-US" sz="3600" b="1" dirty="0">
                <a:solidFill>
                  <a:srgbClr val="000000"/>
                </a:solidFill>
                <a:latin typeface="Calibri"/>
                <a:ea typeface="ＭＳ Ｐゴシック" charset="0"/>
                <a:cs typeface="Calibri"/>
              </a:rPr>
              <a:t>– </a:t>
            </a:r>
            <a:r>
              <a:rPr lang="en-US" sz="3600" b="1" dirty="0" smtClean="0">
                <a:solidFill>
                  <a:srgbClr val="000000"/>
                </a:solidFill>
                <a:latin typeface="Calibri"/>
                <a:ea typeface="ＭＳ Ｐゴシック" charset="0"/>
                <a:cs typeface="Calibri"/>
              </a:rPr>
              <a:t>Last Time</a:t>
            </a:r>
            <a:endParaRPr lang="en-US" sz="3600" dirty="0">
              <a:latin typeface="Calibri"/>
              <a:cs typeface="Calibri"/>
            </a:endParaRPr>
          </a:p>
        </p:txBody>
      </p:sp>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r="-225"/>
          <a:stretch/>
        </p:blipFill>
        <p:spPr>
          <a:xfrm>
            <a:off x="1158240" y="1600200"/>
            <a:ext cx="6766560" cy="4754880"/>
          </a:xfrm>
          <a:prstGeom prst="rect">
            <a:avLst/>
          </a:prstGeom>
        </p:spPr>
      </p:pic>
      <p:grpSp>
        <p:nvGrpSpPr>
          <p:cNvPr id="8" name="Group 7"/>
          <p:cNvGrpSpPr/>
          <p:nvPr/>
        </p:nvGrpSpPr>
        <p:grpSpPr>
          <a:xfrm>
            <a:off x="5715000" y="2785534"/>
            <a:ext cx="2044700" cy="3462866"/>
            <a:chOff x="5715000" y="2785534"/>
            <a:chExt cx="2044700" cy="3462866"/>
          </a:xfrm>
        </p:grpSpPr>
        <p:pic>
          <p:nvPicPr>
            <p:cNvPr id="2" name="Picture 1"/>
            <p:cNvPicPr>
              <a:picLocks noChangeAspect="1"/>
            </p:cNvPicPr>
            <p:nvPr/>
          </p:nvPicPr>
          <p:blipFill>
            <a:blip r:embed="rId7"/>
            <a:stretch>
              <a:fillRect/>
            </a:stretch>
          </p:blipFill>
          <p:spPr>
            <a:xfrm>
              <a:off x="6400800" y="2785534"/>
              <a:ext cx="1066800" cy="3462866"/>
            </a:xfrm>
            <a:prstGeom prst="rect">
              <a:avLst/>
            </a:prstGeom>
          </p:spPr>
        </p:pic>
        <p:sp>
          <p:nvSpPr>
            <p:cNvPr id="5" name="Right Brace 4"/>
            <p:cNvSpPr/>
            <p:nvPr/>
          </p:nvSpPr>
          <p:spPr bwMode="auto">
            <a:xfrm>
              <a:off x="5715000" y="4470396"/>
              <a:ext cx="304800" cy="1115568"/>
            </a:xfrm>
            <a:prstGeom prst="rightBrace">
              <a:avLst>
                <a:gd name="adj1" fmla="val 8333"/>
                <a:gd name="adj2" fmla="val 53415"/>
              </a:avLst>
            </a:prstGeom>
            <a:solidFill>
              <a:schemeClr val="tx1"/>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FF"/>
                </a:solidFill>
                <a:effectLst/>
                <a:latin typeface="Times New Roman" pitchFamily="-65" charset="0"/>
              </a:endParaRPr>
            </a:p>
          </p:txBody>
        </p:sp>
        <p:sp>
          <p:nvSpPr>
            <p:cNvPr id="7" name="TextBox 6"/>
            <p:cNvSpPr txBox="1"/>
            <p:nvPr/>
          </p:nvSpPr>
          <p:spPr>
            <a:xfrm>
              <a:off x="6019800" y="4724400"/>
              <a:ext cx="1739900" cy="646331"/>
            </a:xfrm>
            <a:prstGeom prst="rect">
              <a:avLst/>
            </a:prstGeom>
            <a:noFill/>
          </p:spPr>
          <p:txBody>
            <a:bodyPr wrap="square" rtlCol="0">
              <a:spAutoFit/>
            </a:bodyPr>
            <a:lstStyle/>
            <a:p>
              <a:r>
                <a:rPr lang="en-US" sz="1800" dirty="0" smtClean="0">
                  <a:solidFill>
                    <a:srgbClr val="FFFFFF"/>
                  </a:solidFill>
                </a:rPr>
                <a:t>Meteorological Significance</a:t>
              </a:r>
              <a:endParaRPr lang="en-US" sz="1800" dirty="0">
                <a:solidFill>
                  <a:srgbClr val="FFFFFF"/>
                </a:solidFill>
              </a:endParaRPr>
            </a:p>
          </p:txBody>
        </p:sp>
      </p:grpSp>
      <p:sp>
        <p:nvSpPr>
          <p:cNvPr id="9" name="TextBox 8"/>
          <p:cNvSpPr txBox="1"/>
          <p:nvPr/>
        </p:nvSpPr>
        <p:spPr>
          <a:xfrm>
            <a:off x="6172200" y="6400800"/>
            <a:ext cx="1736373" cy="276999"/>
          </a:xfrm>
          <a:prstGeom prst="rect">
            <a:avLst/>
          </a:prstGeom>
          <a:noFill/>
        </p:spPr>
        <p:txBody>
          <a:bodyPr wrap="none" rtlCol="0">
            <a:spAutoFit/>
          </a:bodyPr>
          <a:lstStyle/>
          <a:p>
            <a:r>
              <a:rPr lang="en-US" sz="1200" b="1" dirty="0" smtClean="0">
                <a:latin typeface="Calibri"/>
                <a:cs typeface="Calibri"/>
              </a:rPr>
              <a:t>Ahrens &amp; Hanson 8</a:t>
            </a:r>
            <a:r>
              <a:rPr lang="en-US" sz="1200" b="1" baseline="30000" dirty="0" smtClean="0">
                <a:latin typeface="Calibri"/>
                <a:cs typeface="Calibri"/>
              </a:rPr>
              <a:t>th</a:t>
            </a:r>
            <a:r>
              <a:rPr lang="en-US" sz="1200" b="1" dirty="0" smtClean="0">
                <a:latin typeface="Calibri"/>
                <a:cs typeface="Calibri"/>
              </a:rPr>
              <a:t> ed.</a:t>
            </a:r>
            <a:endParaRPr lang="en-US" sz="1200" b="1" dirty="0">
              <a:latin typeface="Calibri"/>
              <a:cs typeface="Calibri"/>
            </a:endParaRPr>
          </a:p>
        </p:txBody>
      </p:sp>
      <p:sp>
        <p:nvSpPr>
          <p:cNvPr id="4" name="TextBox 3"/>
          <p:cNvSpPr txBox="1"/>
          <p:nvPr/>
        </p:nvSpPr>
        <p:spPr>
          <a:xfrm>
            <a:off x="5095232" y="4343400"/>
            <a:ext cx="621835" cy="1338828"/>
          </a:xfrm>
          <a:prstGeom prst="rect">
            <a:avLst/>
          </a:prstGeom>
          <a:solidFill>
            <a:schemeClr val="tx1"/>
          </a:solidFill>
        </p:spPr>
        <p:txBody>
          <a:bodyPr wrap="none" rtlCol="0">
            <a:spAutoFit/>
          </a:bodyPr>
          <a:lstStyle/>
          <a:p>
            <a:pPr>
              <a:spcAft>
                <a:spcPts val="2700"/>
              </a:spcAft>
            </a:pPr>
            <a:r>
              <a:rPr lang="en-US" sz="1200" dirty="0" smtClean="0">
                <a:solidFill>
                  <a:srgbClr val="FFFFFF"/>
                </a:solidFill>
                <a:latin typeface="Calibri"/>
                <a:cs typeface="Calibri"/>
              </a:rPr>
              <a:t>20 </a:t>
            </a:r>
            <a:r>
              <a:rPr lang="en-US" sz="1200" dirty="0" err="1" smtClean="0">
                <a:solidFill>
                  <a:srgbClr val="FFFFFF"/>
                </a:solidFill>
                <a:latin typeface="Calibri"/>
                <a:cs typeface="Calibri"/>
              </a:rPr>
              <a:t>μm</a:t>
            </a:r>
            <a:endParaRPr lang="en-US" sz="1200" dirty="0" smtClean="0">
              <a:solidFill>
                <a:srgbClr val="FFFFFF"/>
              </a:solidFill>
              <a:latin typeface="Calibri"/>
              <a:cs typeface="Calibri"/>
            </a:endParaRPr>
          </a:p>
          <a:p>
            <a:pPr>
              <a:spcAft>
                <a:spcPts val="2700"/>
              </a:spcAft>
            </a:pPr>
            <a:r>
              <a:rPr lang="en-US" sz="1200" dirty="0" smtClean="0">
                <a:solidFill>
                  <a:srgbClr val="FFFFFF"/>
                </a:solidFill>
                <a:latin typeface="Calibri"/>
                <a:cs typeface="Calibri"/>
              </a:rPr>
              <a:t>0.5</a:t>
            </a:r>
            <a:r>
              <a:rPr lang="en-US" sz="1200" dirty="0">
                <a:solidFill>
                  <a:srgbClr val="FFFFFF"/>
                </a:solidFill>
                <a:latin typeface="Calibri"/>
                <a:cs typeface="Calibri"/>
              </a:rPr>
              <a:t> </a:t>
            </a:r>
            <a:r>
              <a:rPr lang="en-US" sz="1200" dirty="0" err="1" smtClean="0">
                <a:solidFill>
                  <a:srgbClr val="FFFFFF"/>
                </a:solidFill>
                <a:latin typeface="Calibri"/>
                <a:cs typeface="Calibri"/>
              </a:rPr>
              <a:t>μm</a:t>
            </a:r>
            <a:endParaRPr lang="en-US" sz="1200" dirty="0" smtClean="0">
              <a:solidFill>
                <a:srgbClr val="FFFFFF"/>
              </a:solidFill>
              <a:latin typeface="Calibri"/>
              <a:cs typeface="Calibri"/>
            </a:endParaRPr>
          </a:p>
          <a:p>
            <a:r>
              <a:rPr lang="en-US" sz="1200" dirty="0" smtClean="0">
                <a:solidFill>
                  <a:srgbClr val="FFFFFF"/>
                </a:solidFill>
                <a:latin typeface="Calibri"/>
                <a:cs typeface="Calibri"/>
              </a:rPr>
              <a:t>0.1 </a:t>
            </a:r>
            <a:r>
              <a:rPr lang="en-US" sz="1200" dirty="0" err="1">
                <a:solidFill>
                  <a:srgbClr val="FFFFFF"/>
                </a:solidFill>
                <a:latin typeface="Calibri"/>
                <a:cs typeface="Calibri"/>
              </a:rPr>
              <a:t>μm</a:t>
            </a:r>
            <a:endParaRPr lang="en-US" sz="1200" dirty="0">
              <a:solidFill>
                <a:srgbClr val="FFFFFF"/>
              </a:solidFill>
              <a:latin typeface="Calibri"/>
              <a:cs typeface="Calibri"/>
            </a:endParaRPr>
          </a:p>
        </p:txBody>
      </p:sp>
      <p:pic>
        <p:nvPicPr>
          <p:cNvPr id="10" name="Sound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895577152"/>
      </p:ext>
    </p:extLst>
  </p:cSld>
  <p:clrMapOvr>
    <a:masterClrMapping/>
  </p:clrMapOvr>
  <mc:AlternateContent xmlns:mc="http://schemas.openxmlformats.org/markup-compatibility/2006" xmlns:p14="http://schemas.microsoft.com/office/powerpoint/2010/main">
    <mc:Choice Requires="p14">
      <p:transition spd="slow" p14:dur="2000" advTm="32343"/>
    </mc:Choice>
    <mc:Fallback xmlns="">
      <p:transition xmlns:p14="http://schemas.microsoft.com/office/powerpoint/2010/main" spd="slow" advTm="3234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chemeClr val="tx1"/>
                </a:solidFill>
                <a:latin typeface="Calibri"/>
                <a:cs typeface="Calibri"/>
              </a:rPr>
              <a:t> </a:t>
            </a:r>
            <a:endParaRPr lang="en-US" sz="3200" b="1" dirty="0">
              <a:solidFill>
                <a:srgbClr val="C80000"/>
              </a:solidFill>
              <a:latin typeface="Calibri"/>
              <a:cs typeface="Calibri"/>
            </a:endParaRPr>
          </a:p>
        </p:txBody>
      </p:sp>
      <p:sp>
        <p:nvSpPr>
          <p:cNvPr id="3" name="Content Placeholder 2"/>
          <p:cNvSpPr>
            <a:spLocks noGrp="1"/>
          </p:cNvSpPr>
          <p:nvPr>
            <p:ph idx="1"/>
          </p:nvPr>
        </p:nvSpPr>
        <p:spPr>
          <a:xfrm>
            <a:off x="685800" y="1676400"/>
            <a:ext cx="7772400" cy="4114800"/>
          </a:xfrm>
        </p:spPr>
        <p:txBody>
          <a:bodyPr/>
          <a:lstStyle/>
          <a:p>
            <a:pPr>
              <a:spcBef>
                <a:spcPts val="0"/>
              </a:spcBef>
              <a:spcAft>
                <a:spcPts val="1200"/>
              </a:spcAft>
            </a:pPr>
            <a:r>
              <a:rPr lang="en-US" b="1" dirty="0" smtClean="0">
                <a:latin typeface="Calibri"/>
                <a:cs typeface="Calibri"/>
              </a:rPr>
              <a:t>We now examine three fundamental laws of electromagnetic radiation</a:t>
            </a:r>
            <a:endParaRPr lang="en-US" dirty="0" smtClean="0">
              <a:latin typeface="Calibri"/>
              <a:cs typeface="Calibri"/>
            </a:endParaRPr>
          </a:p>
          <a:p>
            <a:pPr marL="0" indent="0">
              <a:buNone/>
            </a:pPr>
            <a:r>
              <a:rPr lang="en-US" dirty="0" smtClean="0">
                <a:latin typeface="Calibri"/>
                <a:cs typeface="Calibri"/>
              </a:rPr>
              <a:t>	Planck’s Law of radiation</a:t>
            </a:r>
          </a:p>
          <a:p>
            <a:pPr marL="0" indent="0">
              <a:buNone/>
            </a:pPr>
            <a:r>
              <a:rPr lang="en-US" dirty="0">
                <a:latin typeface="Calibri"/>
                <a:cs typeface="Calibri"/>
              </a:rPr>
              <a:t>	</a:t>
            </a:r>
            <a:r>
              <a:rPr lang="en-US" dirty="0" smtClean="0">
                <a:latin typeface="Calibri"/>
                <a:cs typeface="Calibri"/>
              </a:rPr>
              <a:t>Wien’s Law of maximum emission</a:t>
            </a:r>
          </a:p>
          <a:p>
            <a:pPr marL="0" indent="0">
              <a:buNone/>
            </a:pPr>
            <a:r>
              <a:rPr lang="en-US" dirty="0">
                <a:latin typeface="Calibri"/>
                <a:cs typeface="Calibri"/>
              </a:rPr>
              <a:t>	</a:t>
            </a:r>
            <a:r>
              <a:rPr lang="en-US" dirty="0" smtClean="0">
                <a:latin typeface="Calibri"/>
                <a:cs typeface="Calibri"/>
              </a:rPr>
              <a:t>Stefan-Boltzmann Law of total emission</a:t>
            </a:r>
            <a:endParaRPr lang="en-US" dirty="0">
              <a:latin typeface="Calibri"/>
              <a:cs typeface="Calibri"/>
            </a:endParaRP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571230013"/>
      </p:ext>
    </p:extLst>
  </p:cSld>
  <p:clrMapOvr>
    <a:masterClrMapping/>
  </p:clrMapOvr>
  <mc:AlternateContent xmlns:mc="http://schemas.openxmlformats.org/markup-compatibility/2006" xmlns:p14="http://schemas.microsoft.com/office/powerpoint/2010/main">
    <mc:Choice Requires="p14">
      <p:transition spd="slow" p14:dur="2000" advTm="29637"/>
    </mc:Choice>
    <mc:Fallback xmlns="">
      <p:transition xmlns:p14="http://schemas.microsoft.com/office/powerpoint/2010/main" spd="slow" advTm="2963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762000" y="457200"/>
            <a:ext cx="7620000" cy="1143000"/>
          </a:xfrm>
        </p:spPr>
        <p:txBody>
          <a:bodyPr/>
          <a:lstStyle/>
          <a:p>
            <a:r>
              <a:rPr lang="en-US" sz="4000" b="1" dirty="0" smtClean="0">
                <a:latin typeface="Calibri"/>
                <a:ea typeface="ＭＳ Ｐゴシック" charset="0"/>
                <a:cs typeface="Calibri"/>
              </a:rPr>
              <a:t>1) Planck’s Law</a:t>
            </a:r>
            <a:endParaRPr lang="en-US" sz="4000" b="1" dirty="0">
              <a:latin typeface="Calibri"/>
              <a:ea typeface="ＭＳ Ｐゴシック" charset="0"/>
              <a:cs typeface="Calibri"/>
            </a:endParaRPr>
          </a:p>
        </p:txBody>
      </p:sp>
      <p:sp>
        <p:nvSpPr>
          <p:cNvPr id="53252" name="Text Box 11"/>
          <p:cNvSpPr txBox="1">
            <a:spLocks noChangeArrowheads="1"/>
          </p:cNvSpPr>
          <p:nvPr/>
        </p:nvSpPr>
        <p:spPr bwMode="auto">
          <a:xfrm>
            <a:off x="762000" y="1600200"/>
            <a:ext cx="7543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marL="457200" indent="-457200" algn="l">
              <a:spcBef>
                <a:spcPct val="50000"/>
              </a:spcBef>
              <a:buFont typeface="Arial"/>
              <a:buChar char="•"/>
            </a:pPr>
            <a:r>
              <a:rPr lang="en-US" sz="2400" b="1" dirty="0" smtClean="0">
                <a:solidFill>
                  <a:srgbClr val="000000"/>
                </a:solidFill>
                <a:latin typeface="Calibri"/>
                <a:cs typeface="Calibri"/>
              </a:rPr>
              <a:t>All objects warmer than 0 K emit radiation.</a:t>
            </a:r>
          </a:p>
          <a:p>
            <a:pPr marL="457200" indent="-457200" algn="l">
              <a:spcBef>
                <a:spcPct val="50000"/>
              </a:spcBef>
              <a:buFont typeface="Arial"/>
              <a:buChar char="•"/>
            </a:pPr>
            <a:r>
              <a:rPr lang="en-US" sz="2400" b="1" dirty="0" smtClean="0">
                <a:solidFill>
                  <a:srgbClr val="000000"/>
                </a:solidFill>
                <a:latin typeface="Calibri"/>
                <a:cs typeface="Calibri"/>
              </a:rPr>
              <a:t>Temperature determines the distribution of electromagnetic waves emitted by an object.</a:t>
            </a:r>
            <a:endParaRPr lang="en-US" sz="2400" dirty="0">
              <a:solidFill>
                <a:srgbClr val="000000"/>
              </a:solidFill>
              <a:latin typeface="Calibri"/>
              <a:cs typeface="Calibri"/>
            </a:endParaRPr>
          </a:p>
        </p:txBody>
      </p:sp>
      <p:pic>
        <p:nvPicPr>
          <p:cNvPr id="2" name="Picture 1"/>
          <p:cNvPicPr>
            <a:picLocks noChangeAspect="1"/>
          </p:cNvPicPr>
          <p:nvPr/>
        </p:nvPicPr>
        <p:blipFill>
          <a:blip r:embed="rId5"/>
          <a:stretch>
            <a:fillRect/>
          </a:stretch>
        </p:blipFill>
        <p:spPr>
          <a:xfrm>
            <a:off x="7595401" y="101602"/>
            <a:ext cx="1463931" cy="2175933"/>
          </a:xfrm>
          <a:prstGeom prst="rect">
            <a:avLst/>
          </a:prstGeom>
        </p:spPr>
      </p:pic>
      <p:grpSp>
        <p:nvGrpSpPr>
          <p:cNvPr id="6" name="Group 5"/>
          <p:cNvGrpSpPr/>
          <p:nvPr/>
        </p:nvGrpSpPr>
        <p:grpSpPr>
          <a:xfrm>
            <a:off x="693641" y="3276600"/>
            <a:ext cx="7677426" cy="3393589"/>
            <a:chOff x="693641" y="3312011"/>
            <a:chExt cx="7677426" cy="3393589"/>
          </a:xfrm>
        </p:grpSpPr>
        <p:grpSp>
          <p:nvGrpSpPr>
            <p:cNvPr id="4" name="Group 3"/>
            <p:cNvGrpSpPr/>
            <p:nvPr/>
          </p:nvGrpSpPr>
          <p:grpSpPr>
            <a:xfrm>
              <a:off x="693641" y="3312011"/>
              <a:ext cx="7677426" cy="3393589"/>
              <a:chOff x="693641" y="2819400"/>
              <a:chExt cx="7677426" cy="3393589"/>
            </a:xfrm>
          </p:grpSpPr>
          <p:pic>
            <p:nvPicPr>
              <p:cNvPr id="5" name="Picture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3641" y="2819400"/>
                <a:ext cx="7677426" cy="3352800"/>
              </a:xfrm>
              <a:prstGeom prst="rect">
                <a:avLst/>
              </a:prstGeom>
            </p:spPr>
          </p:pic>
          <p:sp>
            <p:nvSpPr>
              <p:cNvPr id="53258" name="Text Box 22"/>
              <p:cNvSpPr txBox="1">
                <a:spLocks noChangeArrowheads="1"/>
              </p:cNvSpPr>
              <p:nvPr/>
            </p:nvSpPr>
            <p:spPr bwMode="auto">
              <a:xfrm>
                <a:off x="6731000" y="5935990"/>
                <a:ext cx="1600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r">
                  <a:spcBef>
                    <a:spcPct val="50000"/>
                  </a:spcBef>
                </a:pPr>
                <a:r>
                  <a:rPr lang="en-US" sz="1200" dirty="0" smtClean="0">
                    <a:solidFill>
                      <a:schemeClr val="bg1"/>
                    </a:solidFill>
                    <a:latin typeface="Calibri"/>
                    <a:cs typeface="Calibri"/>
                  </a:rPr>
                  <a:t>Ahrens &amp; Hanson </a:t>
                </a:r>
                <a:r>
                  <a:rPr lang="en-US" sz="1200" dirty="0">
                    <a:solidFill>
                      <a:schemeClr val="bg1"/>
                    </a:solidFill>
                    <a:latin typeface="Calibri"/>
                    <a:cs typeface="Calibri"/>
                  </a:rPr>
                  <a:t>8</a:t>
                </a:r>
                <a:r>
                  <a:rPr lang="en-US" sz="1200" baseline="30000" dirty="0" smtClean="0">
                    <a:solidFill>
                      <a:schemeClr val="bg1"/>
                    </a:solidFill>
                    <a:latin typeface="Calibri"/>
                    <a:cs typeface="Calibri"/>
                  </a:rPr>
                  <a:t>th</a:t>
                </a:r>
                <a:r>
                  <a:rPr lang="en-US" sz="1200" dirty="0" smtClean="0">
                    <a:solidFill>
                      <a:schemeClr val="bg1"/>
                    </a:solidFill>
                    <a:latin typeface="Calibri"/>
                    <a:cs typeface="Calibri"/>
                  </a:rPr>
                  <a:t> </a:t>
                </a:r>
                <a:endParaRPr lang="en-US" sz="1200" dirty="0">
                  <a:solidFill>
                    <a:schemeClr val="bg1"/>
                  </a:solidFill>
                  <a:latin typeface="Calibri"/>
                  <a:cs typeface="Calibri"/>
                </a:endParaRPr>
              </a:p>
            </p:txBody>
          </p:sp>
        </p:grpSp>
        <p:sp>
          <p:nvSpPr>
            <p:cNvPr id="53257" name="Text Box 21"/>
            <p:cNvSpPr txBox="1">
              <a:spLocks noChangeArrowheads="1"/>
            </p:cNvSpPr>
            <p:nvPr/>
          </p:nvSpPr>
          <p:spPr bwMode="auto">
            <a:xfrm>
              <a:off x="3505200" y="3486090"/>
              <a:ext cx="4419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spcBef>
                  <a:spcPct val="50000"/>
                </a:spcBef>
              </a:pPr>
              <a:r>
                <a:rPr lang="en-US" sz="2000" b="1" dirty="0">
                  <a:solidFill>
                    <a:srgbClr val="FFFFFF"/>
                  </a:solidFill>
                  <a:latin typeface="Arial" charset="0"/>
                </a:rPr>
                <a:t>Emission spectrum of </a:t>
              </a:r>
              <a:r>
                <a:rPr lang="en-US" sz="2000" b="1" dirty="0" smtClean="0">
                  <a:solidFill>
                    <a:srgbClr val="FFFFFF"/>
                  </a:solidFill>
                  <a:latin typeface="Arial" charset="0"/>
                </a:rPr>
                <a:t>the Sun</a:t>
              </a:r>
              <a:endParaRPr lang="en-US" sz="2000" b="1" dirty="0">
                <a:solidFill>
                  <a:srgbClr val="FFFFFF"/>
                </a:solidFill>
                <a:latin typeface="Arial" charset="0"/>
              </a:endParaRPr>
            </a:p>
          </p:txBody>
        </p:sp>
      </p:grpSp>
      <p:sp>
        <p:nvSpPr>
          <p:cNvPr id="10" name="TextBox 9"/>
          <p:cNvSpPr txBox="1"/>
          <p:nvPr/>
        </p:nvSpPr>
        <p:spPr>
          <a:xfrm>
            <a:off x="7712895" y="2286000"/>
            <a:ext cx="1293744" cy="369332"/>
          </a:xfrm>
          <a:prstGeom prst="rect">
            <a:avLst/>
          </a:prstGeom>
          <a:noFill/>
        </p:spPr>
        <p:txBody>
          <a:bodyPr wrap="none" rtlCol="0">
            <a:spAutoFit/>
          </a:bodyPr>
          <a:lstStyle/>
          <a:p>
            <a:r>
              <a:rPr lang="en-US" sz="1800" dirty="0" smtClean="0">
                <a:hlinkClick r:id="rId7"/>
              </a:rPr>
              <a:t>Max Planck</a:t>
            </a:r>
            <a:endParaRPr lang="en-US" sz="1800" dirty="0"/>
          </a:p>
        </p:txBody>
      </p:sp>
      <p:pic>
        <p:nvPicPr>
          <p:cNvPr id="12" name="Sound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64955822"/>
      </p:ext>
    </p:extLst>
  </p:cSld>
  <p:clrMapOvr>
    <a:masterClrMapping/>
  </p:clrMapOvr>
  <mc:AlternateContent xmlns:mc="http://schemas.openxmlformats.org/markup-compatibility/2006" xmlns:p14="http://schemas.microsoft.com/office/powerpoint/2010/main">
    <mc:Choice Requires="p14">
      <p:transition spd="slow" p14:dur="2000" advTm="77119"/>
    </mc:Choice>
    <mc:Fallback xmlns="">
      <p:transition xmlns:p14="http://schemas.microsoft.com/office/powerpoint/2010/main" spd="slow" advTm="7711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0"/>
            <a:ext cx="7772400" cy="1143000"/>
          </a:xfrm>
        </p:spPr>
        <p:txBody>
          <a:bodyPr/>
          <a:lstStyle/>
          <a:p>
            <a:r>
              <a:rPr lang="en-US" sz="4000" b="1" dirty="0" smtClean="0">
                <a:latin typeface="Calibri"/>
                <a:ea typeface="ＭＳ Ｐゴシック" charset="0"/>
                <a:cs typeface="Calibri"/>
              </a:rPr>
              <a:t>Planck’s Law</a:t>
            </a:r>
            <a:endParaRPr lang="en-US" sz="4000" b="1" dirty="0">
              <a:latin typeface="Calibri"/>
              <a:ea typeface="ＭＳ Ｐゴシック" charset="0"/>
              <a:cs typeface="Calibri"/>
            </a:endParaRPr>
          </a:p>
        </p:txBody>
      </p:sp>
      <p:sp>
        <p:nvSpPr>
          <p:cNvPr id="55299" name="Rectangle 3"/>
          <p:cNvSpPr>
            <a:spLocks noGrp="1" noChangeArrowheads="1"/>
          </p:cNvSpPr>
          <p:nvPr>
            <p:ph idx="1"/>
          </p:nvPr>
        </p:nvSpPr>
        <p:spPr>
          <a:xfrm>
            <a:off x="457200" y="5880100"/>
            <a:ext cx="8077200" cy="722313"/>
          </a:xfrm>
        </p:spPr>
        <p:txBody>
          <a:bodyPr/>
          <a:lstStyle/>
          <a:p>
            <a:pPr algn="ctr">
              <a:spcBef>
                <a:spcPts val="300"/>
              </a:spcBef>
              <a:buFontTx/>
              <a:buNone/>
            </a:pPr>
            <a:r>
              <a:rPr lang="en-US" sz="2000" b="1" dirty="0" smtClean="0">
                <a:latin typeface="Calibri"/>
                <a:ea typeface="ＭＳ Ｐゴシック" charset="0"/>
                <a:cs typeface="Calibri"/>
              </a:rPr>
              <a:t>Hotter </a:t>
            </a:r>
            <a:r>
              <a:rPr lang="en-US" sz="2000" b="1" dirty="0">
                <a:latin typeface="Calibri"/>
                <a:ea typeface="ＭＳ Ｐゴシック" charset="0"/>
                <a:cs typeface="Calibri"/>
              </a:rPr>
              <a:t>the </a:t>
            </a:r>
            <a:r>
              <a:rPr lang="en-US" sz="2000" b="1" dirty="0" smtClean="0">
                <a:latin typeface="Calibri"/>
                <a:ea typeface="ＭＳ Ｐゴシック" charset="0"/>
                <a:cs typeface="Calibri"/>
              </a:rPr>
              <a:t>object =&gt; Shorter </a:t>
            </a:r>
            <a:r>
              <a:rPr lang="en-US" sz="2000" b="1" dirty="0">
                <a:latin typeface="Calibri"/>
                <a:ea typeface="ＭＳ Ｐゴシック" charset="0"/>
                <a:cs typeface="Calibri"/>
              </a:rPr>
              <a:t>the </a:t>
            </a:r>
            <a:r>
              <a:rPr lang="en-US" sz="2000" b="1" dirty="0" smtClean="0">
                <a:latin typeface="Calibri"/>
                <a:ea typeface="ＭＳ Ｐゴシック" charset="0"/>
                <a:cs typeface="Calibri"/>
              </a:rPr>
              <a:t>wavelength of maximum emission.</a:t>
            </a:r>
          </a:p>
          <a:p>
            <a:pPr algn="ctr">
              <a:spcBef>
                <a:spcPts val="300"/>
              </a:spcBef>
              <a:buFontTx/>
              <a:buNone/>
            </a:pPr>
            <a:r>
              <a:rPr lang="en-US" sz="2000" b="1" dirty="0" smtClean="0">
                <a:latin typeface="Calibri"/>
                <a:ea typeface="ＭＳ Ｐゴシック" charset="0"/>
                <a:cs typeface="Calibri"/>
              </a:rPr>
              <a:t>Hotter </a:t>
            </a:r>
            <a:r>
              <a:rPr lang="en-US" sz="2000" b="1" dirty="0">
                <a:latin typeface="Calibri"/>
                <a:ea typeface="ＭＳ Ｐゴシック" charset="0"/>
                <a:cs typeface="Calibri"/>
              </a:rPr>
              <a:t>the </a:t>
            </a:r>
            <a:r>
              <a:rPr lang="en-US" sz="2000" b="1" dirty="0" smtClean="0">
                <a:latin typeface="Calibri"/>
                <a:ea typeface="ＭＳ Ｐゴシック" charset="0"/>
                <a:cs typeface="Calibri"/>
              </a:rPr>
              <a:t>object =&gt; More </a:t>
            </a:r>
            <a:r>
              <a:rPr lang="en-US" sz="2000" b="1" dirty="0">
                <a:latin typeface="Calibri"/>
                <a:ea typeface="ＭＳ Ｐゴシック" charset="0"/>
                <a:cs typeface="Calibri"/>
              </a:rPr>
              <a:t>radiation </a:t>
            </a:r>
            <a:r>
              <a:rPr lang="en-US" sz="2000" b="1" dirty="0" smtClean="0">
                <a:latin typeface="Calibri"/>
                <a:ea typeface="ＭＳ Ｐゴシック" charset="0"/>
                <a:cs typeface="Calibri"/>
              </a:rPr>
              <a:t>emitted - larger area under curve.</a:t>
            </a:r>
            <a:endParaRPr lang="en-US" dirty="0">
              <a:latin typeface="Calibri"/>
              <a:ea typeface="ＭＳ Ｐゴシック" charset="0"/>
              <a:cs typeface="Calibri"/>
            </a:endParaRPr>
          </a:p>
        </p:txBody>
      </p:sp>
      <p:grpSp>
        <p:nvGrpSpPr>
          <p:cNvPr id="8" name="Group 7"/>
          <p:cNvGrpSpPr/>
          <p:nvPr/>
        </p:nvGrpSpPr>
        <p:grpSpPr>
          <a:xfrm>
            <a:off x="1219200" y="1066800"/>
            <a:ext cx="6446520" cy="4660900"/>
            <a:chOff x="1219200" y="1130300"/>
            <a:chExt cx="6446520" cy="4660900"/>
          </a:xfrm>
        </p:grpSpPr>
        <p:pic>
          <p:nvPicPr>
            <p:cNvPr id="2" name="Picture 1"/>
            <p:cNvPicPr>
              <a:picLocks noChangeAspect="1"/>
            </p:cNvPicPr>
            <p:nvPr/>
          </p:nvPicPr>
          <p:blipFill rotWithShape="1">
            <a:blip r:embed="rId5"/>
            <a:srcRect l="3466" r="-152"/>
            <a:stretch/>
          </p:blipFill>
          <p:spPr>
            <a:xfrm>
              <a:off x="1219200" y="1130300"/>
              <a:ext cx="6446520" cy="4660900"/>
            </a:xfrm>
            <a:prstGeom prst="rect">
              <a:avLst/>
            </a:prstGeom>
          </p:spPr>
        </p:pic>
        <p:sp>
          <p:nvSpPr>
            <p:cNvPr id="10" name="Text Box 22"/>
            <p:cNvSpPr txBox="1">
              <a:spLocks noChangeArrowheads="1"/>
            </p:cNvSpPr>
            <p:nvPr/>
          </p:nvSpPr>
          <p:spPr bwMode="auto">
            <a:xfrm>
              <a:off x="6033911" y="5529590"/>
              <a:ext cx="16002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r">
                <a:spcBef>
                  <a:spcPct val="50000"/>
                </a:spcBef>
              </a:pPr>
              <a:r>
                <a:rPr lang="en-US" sz="1100" dirty="0" smtClean="0">
                  <a:solidFill>
                    <a:schemeClr val="bg1"/>
                  </a:solidFill>
                  <a:latin typeface="Calibri"/>
                  <a:cs typeface="Calibri"/>
                </a:rPr>
                <a:t>Ahrens &amp; Hanson </a:t>
              </a:r>
              <a:r>
                <a:rPr lang="en-US" sz="1100" dirty="0">
                  <a:solidFill>
                    <a:schemeClr val="bg1"/>
                  </a:solidFill>
                  <a:latin typeface="Calibri"/>
                  <a:cs typeface="Calibri"/>
                </a:rPr>
                <a:t>8</a:t>
              </a:r>
              <a:r>
                <a:rPr lang="en-US" sz="1100" baseline="30000" dirty="0" smtClean="0">
                  <a:solidFill>
                    <a:schemeClr val="bg1"/>
                  </a:solidFill>
                  <a:latin typeface="Calibri"/>
                  <a:cs typeface="Calibri"/>
                </a:rPr>
                <a:t>th</a:t>
              </a:r>
              <a:r>
                <a:rPr lang="en-US" sz="1100" dirty="0" smtClean="0">
                  <a:solidFill>
                    <a:schemeClr val="bg1"/>
                  </a:solidFill>
                  <a:latin typeface="Calibri"/>
                  <a:cs typeface="Calibri"/>
                </a:rPr>
                <a:t> </a:t>
              </a:r>
              <a:endParaRPr lang="en-US" sz="1100" dirty="0">
                <a:solidFill>
                  <a:schemeClr val="bg1"/>
                </a:solidFill>
                <a:latin typeface="Calibri"/>
                <a:cs typeface="Calibri"/>
              </a:endParaRPr>
            </a:p>
          </p:txBody>
        </p:sp>
        <p:sp>
          <p:nvSpPr>
            <p:cNvPr id="3" name="TextBox 2"/>
            <p:cNvSpPr txBox="1"/>
            <p:nvPr/>
          </p:nvSpPr>
          <p:spPr>
            <a:xfrm>
              <a:off x="4876800" y="1371600"/>
              <a:ext cx="2653591" cy="338554"/>
            </a:xfrm>
            <a:prstGeom prst="rect">
              <a:avLst/>
            </a:prstGeom>
            <a:noFill/>
          </p:spPr>
          <p:txBody>
            <a:bodyPr wrap="none" rtlCol="0">
              <a:spAutoFit/>
            </a:bodyPr>
            <a:lstStyle/>
            <a:p>
              <a:r>
                <a:rPr lang="en-US" sz="1600" dirty="0" smtClean="0">
                  <a:solidFill>
                    <a:schemeClr val="bg1"/>
                  </a:solidFill>
                  <a:latin typeface="Calibri"/>
                  <a:cs typeface="Calibri"/>
                </a:rPr>
                <a:t>Note different scales of y-axis</a:t>
              </a:r>
              <a:endParaRPr lang="en-US" sz="1600" dirty="0">
                <a:solidFill>
                  <a:schemeClr val="bg1"/>
                </a:solidFill>
                <a:latin typeface="Calibri"/>
                <a:cs typeface="Calibri"/>
              </a:endParaRPr>
            </a:p>
          </p:txBody>
        </p:sp>
      </p:grpSp>
      <p:pic>
        <p:nvPicPr>
          <p:cNvPr id="14" name="Sound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031417596"/>
      </p:ext>
    </p:extLst>
  </p:cSld>
  <p:clrMapOvr>
    <a:masterClrMapping/>
  </p:clrMapOvr>
  <mc:AlternateContent xmlns:mc="http://schemas.openxmlformats.org/markup-compatibility/2006" xmlns:p14="http://schemas.microsoft.com/office/powerpoint/2010/main">
    <mc:Choice Requires="p14">
      <p:transition spd="slow" p14:dur="2000" advTm="77911"/>
    </mc:Choice>
    <mc:Fallback xmlns="">
      <p:transition xmlns:p14="http://schemas.microsoft.com/office/powerpoint/2010/main" spd="slow" advTm="7791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4000" b="1" dirty="0" smtClean="0">
                <a:latin typeface="Arial" charset="0"/>
                <a:ea typeface="ＭＳ Ｐゴシック" charset="0"/>
                <a:cs typeface="ＭＳ Ｐゴシック" charset="0"/>
              </a:rPr>
              <a:t>Laws of Radiation</a:t>
            </a:r>
            <a:endParaRPr lang="en-US" sz="4000" b="1" dirty="0">
              <a:latin typeface="Arial" charset="0"/>
              <a:ea typeface="ＭＳ Ｐゴシック" charset="0"/>
              <a:cs typeface="ＭＳ Ｐゴシック" charset="0"/>
            </a:endParaRPr>
          </a:p>
        </p:txBody>
      </p:sp>
      <p:sp>
        <p:nvSpPr>
          <p:cNvPr id="50179" name="Rectangle 3"/>
          <p:cNvSpPr>
            <a:spLocks noGrp="1" noChangeArrowheads="1"/>
          </p:cNvSpPr>
          <p:nvPr>
            <p:ph type="body" sz="half" idx="1"/>
          </p:nvPr>
        </p:nvSpPr>
        <p:spPr>
          <a:xfrm>
            <a:off x="685800" y="1828800"/>
            <a:ext cx="7315200" cy="4343400"/>
          </a:xfrm>
        </p:spPr>
        <p:txBody>
          <a:bodyPr/>
          <a:lstStyle/>
          <a:p>
            <a:pPr>
              <a:buFontTx/>
              <a:buNone/>
            </a:pPr>
            <a:r>
              <a:rPr lang="en-US" sz="2400" b="1" dirty="0" smtClean="0">
                <a:latin typeface="Calibri"/>
                <a:ea typeface="ＭＳ Ｐゴシック" charset="0"/>
                <a:cs typeface="Calibri"/>
                <a:sym typeface="Euclid Symbol" charset="0"/>
              </a:rPr>
              <a:t>The key properties of Planck’s Law can be summarized by two simple equations… </a:t>
            </a:r>
          </a:p>
          <a:p>
            <a:pPr>
              <a:buFontTx/>
              <a:buNone/>
            </a:pPr>
            <a:endParaRPr lang="en-US" sz="2400" b="1" dirty="0">
              <a:latin typeface="Calibri"/>
              <a:ea typeface="ＭＳ Ｐゴシック" charset="0"/>
              <a:cs typeface="Calibri"/>
              <a:sym typeface="Euclid Symbol" charset="0"/>
            </a:endParaRPr>
          </a:p>
          <a:p>
            <a:r>
              <a:rPr lang="en-US" sz="2400" b="1" dirty="0" smtClean="0">
                <a:latin typeface="Calibri"/>
                <a:ea typeface="ＭＳ Ｐゴシック" charset="0"/>
                <a:cs typeface="Calibri"/>
                <a:sym typeface="Euclid Symbol" charset="0"/>
              </a:rPr>
              <a:t>Wien’s Law - wavelength of max emission:</a:t>
            </a:r>
            <a:endParaRPr lang="en-US" sz="2400" b="1" dirty="0">
              <a:latin typeface="Calibri"/>
              <a:ea typeface="ＭＳ Ｐゴシック" charset="0"/>
              <a:cs typeface="Calibri"/>
              <a:sym typeface="Euclid Symbol" charset="0"/>
            </a:endParaRPr>
          </a:p>
          <a:p>
            <a:pPr algn="ctr">
              <a:buFontTx/>
              <a:buNone/>
            </a:pPr>
            <a:r>
              <a:rPr lang="en-US" sz="2400" b="1" dirty="0" err="1" smtClean="0">
                <a:solidFill>
                  <a:srgbClr val="FF0000"/>
                </a:solidFill>
                <a:latin typeface="Calibri"/>
                <a:ea typeface="ＭＳ Ｐゴシック" charset="0"/>
                <a:cs typeface="Calibri"/>
                <a:sym typeface="Euclid Symbol" charset="0"/>
              </a:rPr>
              <a:t>λ</a:t>
            </a:r>
            <a:r>
              <a:rPr lang="en-US" sz="1800" b="1" baseline="-25000" dirty="0" err="1" smtClean="0">
                <a:solidFill>
                  <a:srgbClr val="FF0000"/>
                </a:solidFill>
                <a:latin typeface="Calibri"/>
                <a:ea typeface="ＭＳ Ｐゴシック" charset="0"/>
                <a:cs typeface="Calibri"/>
                <a:sym typeface="Euclid Symbol" charset="0"/>
              </a:rPr>
              <a:t>MAX</a:t>
            </a:r>
            <a:r>
              <a:rPr lang="en-US" sz="1800" b="1" baseline="-25000" dirty="0" smtClean="0">
                <a:solidFill>
                  <a:srgbClr val="FF0000"/>
                </a:solidFill>
                <a:latin typeface="Calibri"/>
                <a:ea typeface="ＭＳ Ｐゴシック" charset="0"/>
                <a:cs typeface="Calibri"/>
                <a:sym typeface="Euclid Symbol" charset="0"/>
              </a:rPr>
              <a:t> </a:t>
            </a:r>
            <a:r>
              <a:rPr lang="en-US" sz="2000" b="1" dirty="0" smtClean="0">
                <a:solidFill>
                  <a:srgbClr val="FF0000"/>
                </a:solidFill>
                <a:latin typeface="Calibri"/>
                <a:ea typeface="ＭＳ Ｐゴシック" charset="0"/>
                <a:cs typeface="Calibri"/>
                <a:sym typeface="Euclid Symbol" charset="0"/>
              </a:rPr>
              <a:t>(</a:t>
            </a:r>
            <a:r>
              <a:rPr lang="en-US" sz="2000" b="1" i="1" dirty="0" err="1">
                <a:solidFill>
                  <a:srgbClr val="FF0000"/>
                </a:solidFill>
                <a:latin typeface="Calibri"/>
                <a:ea typeface="ＭＳ Ｐゴシック" charset="0"/>
                <a:cs typeface="Calibri"/>
                <a:sym typeface="Euclid Symbol" charset="0"/>
              </a:rPr>
              <a:t>μm</a:t>
            </a:r>
            <a:r>
              <a:rPr lang="en-US" sz="2000" b="1" dirty="0" smtClean="0">
                <a:solidFill>
                  <a:srgbClr val="FF0000"/>
                </a:solidFill>
                <a:latin typeface="Calibri"/>
                <a:ea typeface="ＭＳ Ｐゴシック" charset="0"/>
                <a:cs typeface="Calibri"/>
                <a:sym typeface="Euclid Symbol" charset="0"/>
              </a:rPr>
              <a:t>) </a:t>
            </a:r>
            <a:r>
              <a:rPr lang="en-US" sz="2400" b="1" dirty="0" smtClean="0">
                <a:latin typeface="Calibri"/>
                <a:ea typeface="ＭＳ Ｐゴシック" charset="0"/>
                <a:cs typeface="Calibri"/>
                <a:sym typeface="Euclid Symbol" charset="0"/>
              </a:rPr>
              <a:t>=</a:t>
            </a:r>
            <a:r>
              <a:rPr lang="en-US" sz="2400" b="1" dirty="0" smtClean="0">
                <a:solidFill>
                  <a:srgbClr val="FF0000"/>
                </a:solidFill>
                <a:latin typeface="Calibri"/>
                <a:ea typeface="ＭＳ Ｐゴシック" charset="0"/>
                <a:cs typeface="Calibri"/>
                <a:sym typeface="Euclid Symbol" charset="0"/>
              </a:rPr>
              <a:t> </a:t>
            </a:r>
            <a:r>
              <a:rPr lang="en-US" sz="2400" b="1" dirty="0" smtClean="0">
                <a:solidFill>
                  <a:srgbClr val="000000"/>
                </a:solidFill>
                <a:latin typeface="Calibri"/>
                <a:ea typeface="ＭＳ Ｐゴシック" charset="0"/>
                <a:cs typeface="Calibri"/>
                <a:sym typeface="Euclid Symbol" charset="0"/>
              </a:rPr>
              <a:t>(0.29 </a:t>
            </a:r>
            <a:r>
              <a:rPr lang="en-US" sz="2400" b="1" dirty="0">
                <a:solidFill>
                  <a:srgbClr val="000000"/>
                </a:solidFill>
                <a:latin typeface="Calibri"/>
                <a:ea typeface="ＭＳ ゴシック" charset="0"/>
                <a:cs typeface="Calibri"/>
                <a:sym typeface="Euclid Symbol" charset="0"/>
              </a:rPr>
              <a:t>×</a:t>
            </a:r>
            <a:r>
              <a:rPr lang="en-US" sz="2400" b="1" dirty="0" smtClean="0">
                <a:solidFill>
                  <a:srgbClr val="000000"/>
                </a:solidFill>
                <a:latin typeface="Calibri"/>
                <a:ea typeface="ＭＳ Ｐゴシック" charset="0"/>
                <a:cs typeface="Calibri"/>
                <a:sym typeface="Euclid Symbol" charset="0"/>
              </a:rPr>
              <a:t>10</a:t>
            </a:r>
            <a:r>
              <a:rPr lang="en-US" sz="2400" b="1" baseline="30000" dirty="0" smtClean="0">
                <a:solidFill>
                  <a:srgbClr val="000000"/>
                </a:solidFill>
                <a:latin typeface="Calibri"/>
                <a:ea typeface="ＭＳ Ｐゴシック" charset="0"/>
                <a:cs typeface="Calibri"/>
                <a:sym typeface="Euclid Symbol" charset="0"/>
              </a:rPr>
              <a:t>4</a:t>
            </a:r>
            <a:r>
              <a:rPr lang="en-US" sz="2400" b="1" dirty="0" smtClean="0">
                <a:solidFill>
                  <a:srgbClr val="000000"/>
                </a:solidFill>
                <a:latin typeface="Calibri"/>
                <a:ea typeface="ＭＳ Ｐゴシック" charset="0"/>
                <a:cs typeface="Calibri"/>
                <a:sym typeface="Euclid Symbol" charset="0"/>
              </a:rPr>
              <a:t> </a:t>
            </a:r>
            <a:r>
              <a:rPr lang="en-US" sz="2400" b="1" i="1" dirty="0" err="1" smtClean="0">
                <a:solidFill>
                  <a:srgbClr val="000000"/>
                </a:solidFill>
                <a:latin typeface="Calibri"/>
                <a:ea typeface="ＭＳ Ｐゴシック" charset="0"/>
                <a:cs typeface="Calibri"/>
                <a:sym typeface="Euclid Symbol" charset="0"/>
              </a:rPr>
              <a:t>μm</a:t>
            </a:r>
            <a:r>
              <a:rPr lang="en-US" sz="2400" b="1" i="1" dirty="0" smtClean="0">
                <a:solidFill>
                  <a:srgbClr val="000000"/>
                </a:solidFill>
                <a:latin typeface="Calibri"/>
                <a:ea typeface="ＭＳ Ｐゴシック" charset="0"/>
                <a:cs typeface="Calibri"/>
                <a:sym typeface="Euclid Symbol" charset="0"/>
              </a:rPr>
              <a:t> </a:t>
            </a:r>
            <a:r>
              <a:rPr lang="en-US" sz="2400" b="1" i="1" dirty="0">
                <a:solidFill>
                  <a:srgbClr val="000000"/>
                </a:solidFill>
                <a:latin typeface="Calibri"/>
                <a:ea typeface="ＭＳ Ｐゴシック" charset="0"/>
                <a:cs typeface="Calibri"/>
                <a:sym typeface="Euclid Symbol" charset="0"/>
              </a:rPr>
              <a:t>K</a:t>
            </a:r>
            <a:r>
              <a:rPr lang="en-US" sz="2400" b="1" dirty="0" smtClean="0">
                <a:solidFill>
                  <a:srgbClr val="000000"/>
                </a:solidFill>
                <a:latin typeface="Calibri"/>
                <a:ea typeface="ＭＳ Ｐゴシック" charset="0"/>
                <a:cs typeface="Calibri"/>
                <a:sym typeface="Euclid Symbol" charset="0"/>
              </a:rPr>
              <a:t>) </a:t>
            </a:r>
            <a:r>
              <a:rPr lang="en-US" sz="2400" b="1" dirty="0" smtClean="0">
                <a:solidFill>
                  <a:srgbClr val="FF0000"/>
                </a:solidFill>
                <a:latin typeface="Calibri"/>
                <a:ea typeface="ＭＳ ゴシック" charset="0"/>
                <a:cs typeface="Calibri"/>
                <a:sym typeface="Euclid Symbol" charset="0"/>
              </a:rPr>
              <a:t>× </a:t>
            </a:r>
            <a:r>
              <a:rPr lang="en-US" sz="2400" b="1" dirty="0" smtClean="0">
                <a:solidFill>
                  <a:srgbClr val="FF0000"/>
                </a:solidFill>
                <a:latin typeface="Calibri"/>
                <a:ea typeface="ＭＳ Ｐゴシック" charset="0"/>
                <a:cs typeface="Calibri"/>
                <a:sym typeface="Euclid Symbol" charset="0"/>
              </a:rPr>
              <a:t>T</a:t>
            </a:r>
            <a:r>
              <a:rPr lang="en-US" sz="2400" b="1" baseline="30000" dirty="0">
                <a:solidFill>
                  <a:srgbClr val="FF0000"/>
                </a:solidFill>
                <a:latin typeface="Calibri"/>
                <a:ea typeface="ＭＳ Ｐゴシック" charset="0"/>
                <a:cs typeface="Calibri"/>
                <a:sym typeface="Euclid Symbol" charset="0"/>
              </a:rPr>
              <a:t>-</a:t>
            </a:r>
            <a:r>
              <a:rPr lang="en-US" sz="2400" b="1" baseline="30000" dirty="0" smtClean="0">
                <a:solidFill>
                  <a:srgbClr val="FF0000"/>
                </a:solidFill>
                <a:latin typeface="Calibri"/>
                <a:ea typeface="ＭＳ Ｐゴシック" charset="0"/>
                <a:cs typeface="Calibri"/>
                <a:sym typeface="Euclid Symbol" charset="0"/>
              </a:rPr>
              <a:t>1</a:t>
            </a:r>
          </a:p>
          <a:p>
            <a:pPr algn="ctr">
              <a:buFontTx/>
              <a:buNone/>
            </a:pPr>
            <a:r>
              <a:rPr lang="en-US" sz="2000" b="1" i="1" dirty="0" smtClean="0">
                <a:solidFill>
                  <a:srgbClr val="FF0000"/>
                </a:solidFill>
                <a:latin typeface="Calibri"/>
                <a:ea typeface="ＭＳ Ｐゴシック" charset="0"/>
                <a:cs typeface="Calibri"/>
                <a:sym typeface="Euclid Symbol" charset="0"/>
              </a:rPr>
              <a:t>1 micron</a:t>
            </a:r>
            <a:r>
              <a:rPr lang="en-US" sz="1800" b="1" dirty="0" smtClean="0">
                <a:solidFill>
                  <a:srgbClr val="FF0000"/>
                </a:solidFill>
                <a:latin typeface="Calibri"/>
                <a:ea typeface="ＭＳ Ｐゴシック" charset="0"/>
                <a:cs typeface="Calibri"/>
                <a:sym typeface="Euclid Symbol" charset="0"/>
              </a:rPr>
              <a:t> (</a:t>
            </a:r>
            <a:r>
              <a:rPr lang="en-US" sz="2000" b="1" i="1" dirty="0" err="1" smtClean="0">
                <a:solidFill>
                  <a:srgbClr val="FF0000"/>
                </a:solidFill>
                <a:latin typeface="Calibri"/>
                <a:ea typeface="ＭＳ Ｐゴシック" charset="0"/>
                <a:cs typeface="Calibri"/>
                <a:sym typeface="Euclid Symbol" charset="0"/>
              </a:rPr>
              <a:t>μm</a:t>
            </a:r>
            <a:r>
              <a:rPr lang="en-US" sz="2000" b="1" i="1" dirty="0" smtClean="0">
                <a:solidFill>
                  <a:srgbClr val="FF0000"/>
                </a:solidFill>
                <a:latin typeface="Calibri"/>
                <a:ea typeface="ＭＳ Ｐゴシック" charset="0"/>
                <a:cs typeface="Calibri"/>
                <a:sym typeface="Euclid Symbol" charset="0"/>
              </a:rPr>
              <a:t>) </a:t>
            </a:r>
            <a:r>
              <a:rPr lang="en-US" sz="2000" b="1" dirty="0" smtClean="0">
                <a:latin typeface="Calibri"/>
                <a:ea typeface="ＭＳ Ｐゴシック" charset="0"/>
                <a:cs typeface="Calibri"/>
                <a:sym typeface="Euclid Symbol" charset="0"/>
              </a:rPr>
              <a:t>=</a:t>
            </a:r>
            <a:r>
              <a:rPr lang="en-US" sz="2000" b="1" dirty="0" smtClean="0">
                <a:solidFill>
                  <a:srgbClr val="FF0000"/>
                </a:solidFill>
                <a:latin typeface="Calibri"/>
                <a:ea typeface="ＭＳ Ｐゴシック" charset="0"/>
                <a:cs typeface="Calibri"/>
                <a:sym typeface="Euclid Symbol" charset="0"/>
              </a:rPr>
              <a:t> </a:t>
            </a:r>
            <a:r>
              <a:rPr lang="en-US" sz="2000" b="1" i="1" dirty="0" smtClean="0">
                <a:solidFill>
                  <a:srgbClr val="000000"/>
                </a:solidFill>
                <a:latin typeface="Calibri"/>
                <a:ea typeface="ＭＳ Ｐゴシック" charset="0"/>
                <a:cs typeface="Calibri"/>
                <a:sym typeface="Euclid Symbol" charset="0"/>
              </a:rPr>
              <a:t>10</a:t>
            </a:r>
            <a:r>
              <a:rPr lang="en-US" sz="2000" b="1" i="1" baseline="30000" dirty="0" smtClean="0">
                <a:solidFill>
                  <a:srgbClr val="000000"/>
                </a:solidFill>
                <a:latin typeface="Calibri"/>
                <a:ea typeface="ＭＳ Ｐゴシック" charset="0"/>
                <a:cs typeface="Calibri"/>
                <a:sym typeface="Euclid Symbol" charset="0"/>
              </a:rPr>
              <a:t>-6 </a:t>
            </a:r>
            <a:r>
              <a:rPr lang="en-US" sz="2000" b="1" i="1" dirty="0" smtClean="0">
                <a:solidFill>
                  <a:srgbClr val="000000"/>
                </a:solidFill>
                <a:latin typeface="Calibri"/>
                <a:ea typeface="ＭＳ Ｐゴシック" charset="0"/>
                <a:cs typeface="Calibri"/>
                <a:sym typeface="Euclid Symbol" charset="0"/>
              </a:rPr>
              <a:t>m</a:t>
            </a:r>
            <a:endParaRPr lang="en-US" sz="2000" b="1" i="1" baseline="30000" dirty="0">
              <a:solidFill>
                <a:srgbClr val="FF0000"/>
              </a:solidFill>
              <a:latin typeface="Calibri"/>
              <a:ea typeface="ＭＳ Ｐゴシック" charset="0"/>
              <a:cs typeface="Calibri"/>
              <a:sym typeface="Euclid Symbol" charset="0"/>
            </a:endParaRPr>
          </a:p>
          <a:p>
            <a:r>
              <a:rPr lang="en-US" sz="2400" b="1" dirty="0" smtClean="0">
                <a:latin typeface="Calibri"/>
                <a:ea typeface="ＭＳ Ｐゴシック" charset="0"/>
                <a:cs typeface="Calibri"/>
                <a:sym typeface="Euclid Symbol" charset="0"/>
              </a:rPr>
              <a:t>Stefan-Boltzmann Law - total emission:</a:t>
            </a:r>
            <a:endParaRPr lang="en-US" sz="2400" b="1" dirty="0">
              <a:latin typeface="Calibri"/>
              <a:ea typeface="ＭＳ Ｐゴシック" charset="0"/>
              <a:cs typeface="Calibri"/>
              <a:sym typeface="Euclid Symbol" charset="0"/>
            </a:endParaRPr>
          </a:p>
          <a:p>
            <a:pPr algn="ctr">
              <a:buFontTx/>
              <a:buNone/>
            </a:pPr>
            <a:r>
              <a:rPr lang="en-US" sz="2400" b="1" dirty="0">
                <a:latin typeface="Calibri"/>
                <a:ea typeface="ＭＳ Ｐゴシック" charset="0"/>
                <a:cs typeface="Calibri"/>
              </a:rPr>
              <a:t> </a:t>
            </a:r>
            <a:r>
              <a:rPr lang="en-US" sz="2400" b="1" dirty="0" smtClean="0">
                <a:solidFill>
                  <a:srgbClr val="FF0000"/>
                </a:solidFill>
                <a:latin typeface="Calibri"/>
                <a:ea typeface="ＭＳ Ｐゴシック" charset="0"/>
                <a:cs typeface="Calibri"/>
                <a:sym typeface="Euclid Symbol" charset="0"/>
              </a:rPr>
              <a:t>E</a:t>
            </a:r>
            <a:r>
              <a:rPr lang="en-US" sz="2000" b="1" dirty="0" smtClean="0">
                <a:solidFill>
                  <a:srgbClr val="FF0000"/>
                </a:solidFill>
                <a:latin typeface="Calibri"/>
                <a:ea typeface="ＭＳ Ｐゴシック" charset="0"/>
                <a:cs typeface="Calibri"/>
                <a:sym typeface="Euclid Symbol" charset="0"/>
              </a:rPr>
              <a:t> (</a:t>
            </a:r>
            <a:r>
              <a:rPr lang="en-US" sz="2000" b="1" i="1" dirty="0" smtClean="0">
                <a:solidFill>
                  <a:srgbClr val="FF0000"/>
                </a:solidFill>
                <a:latin typeface="Calibri"/>
                <a:ea typeface="ＭＳ Ｐゴシック" charset="0"/>
                <a:cs typeface="Calibri"/>
                <a:sym typeface="Euclid Symbol" charset="0"/>
              </a:rPr>
              <a:t>W m</a:t>
            </a:r>
            <a:r>
              <a:rPr lang="en-US" sz="2000" b="1" i="1" baseline="30000" dirty="0" smtClean="0">
                <a:solidFill>
                  <a:srgbClr val="FF0000"/>
                </a:solidFill>
                <a:latin typeface="Calibri"/>
                <a:ea typeface="ＭＳ Ｐゴシック" charset="0"/>
                <a:cs typeface="Calibri"/>
                <a:sym typeface="Euclid Symbol" charset="0"/>
              </a:rPr>
              <a:t>-2</a:t>
            </a:r>
            <a:r>
              <a:rPr lang="en-US" sz="2000" b="1" dirty="0" smtClean="0">
                <a:solidFill>
                  <a:srgbClr val="FF0000"/>
                </a:solidFill>
                <a:latin typeface="Calibri"/>
                <a:ea typeface="ＭＳ Ｐゴシック" charset="0"/>
                <a:cs typeface="Calibri"/>
                <a:sym typeface="Euclid Symbol" charset="0"/>
              </a:rPr>
              <a:t>)</a:t>
            </a:r>
            <a:r>
              <a:rPr lang="en-US" sz="2400" b="1" dirty="0" smtClean="0">
                <a:solidFill>
                  <a:srgbClr val="FF0000"/>
                </a:solidFill>
                <a:latin typeface="Calibri"/>
                <a:ea typeface="ＭＳ Ｐゴシック" charset="0"/>
                <a:cs typeface="Calibri"/>
                <a:sym typeface="Euclid Symbol" charset="0"/>
              </a:rPr>
              <a:t> </a:t>
            </a:r>
            <a:r>
              <a:rPr lang="en-US" sz="2400" b="1" dirty="0" smtClean="0">
                <a:latin typeface="Calibri"/>
                <a:ea typeface="ＭＳ Ｐゴシック" charset="0"/>
                <a:cs typeface="Calibri"/>
              </a:rPr>
              <a:t>= </a:t>
            </a:r>
            <a:r>
              <a:rPr lang="en-US" sz="2400" b="1" dirty="0">
                <a:latin typeface="Calibri"/>
                <a:ea typeface="ＭＳ Ｐゴシック" charset="0"/>
                <a:cs typeface="Calibri"/>
              </a:rPr>
              <a:t>(</a:t>
            </a:r>
            <a:r>
              <a:rPr lang="en-US" sz="2400" b="1" dirty="0">
                <a:latin typeface="Calibri"/>
                <a:ea typeface="ＭＳ Ｐゴシック" charset="0"/>
                <a:cs typeface="Calibri"/>
                <a:sym typeface="Euclid Symbol" charset="0"/>
              </a:rPr>
              <a:t>5.67×10</a:t>
            </a:r>
            <a:r>
              <a:rPr lang="en-US" sz="2400" b="1" baseline="30000" dirty="0">
                <a:latin typeface="Calibri"/>
                <a:ea typeface="ＭＳ Ｐゴシック" charset="0"/>
                <a:cs typeface="Calibri"/>
                <a:sym typeface="Euclid Symbol" charset="0"/>
              </a:rPr>
              <a:t>-8</a:t>
            </a:r>
            <a:r>
              <a:rPr lang="en-US" sz="2400" b="1" dirty="0">
                <a:latin typeface="Calibri"/>
                <a:ea typeface="ＭＳ Ｐゴシック" charset="0"/>
                <a:cs typeface="Calibri"/>
                <a:sym typeface="Euclid Symbol" charset="0"/>
              </a:rPr>
              <a:t> </a:t>
            </a:r>
            <a:r>
              <a:rPr lang="en-US" sz="2400" b="1" i="1" dirty="0" smtClean="0">
                <a:latin typeface="Calibri"/>
                <a:ea typeface="ＭＳ Ｐゴシック" charset="0"/>
                <a:cs typeface="Calibri"/>
                <a:sym typeface="Euclid Symbol" charset="0"/>
              </a:rPr>
              <a:t>W m</a:t>
            </a:r>
            <a:r>
              <a:rPr lang="en-US" sz="2400" b="1" i="1" baseline="30000" dirty="0">
                <a:latin typeface="Calibri"/>
                <a:ea typeface="ＭＳ Ｐゴシック" charset="0"/>
                <a:cs typeface="Calibri"/>
                <a:sym typeface="Euclid Symbol" charset="0"/>
              </a:rPr>
              <a:t>-</a:t>
            </a:r>
            <a:r>
              <a:rPr lang="en-US" sz="2400" b="1" i="1" baseline="30000" dirty="0" smtClean="0">
                <a:latin typeface="Calibri"/>
                <a:ea typeface="ＭＳ Ｐゴシック" charset="0"/>
                <a:cs typeface="Calibri"/>
                <a:sym typeface="Euclid Symbol" charset="0"/>
              </a:rPr>
              <a:t>2 </a:t>
            </a:r>
            <a:r>
              <a:rPr lang="en-US" sz="2400" b="1" i="1" dirty="0" smtClean="0">
                <a:latin typeface="Calibri"/>
                <a:ea typeface="ＭＳ Ｐゴシック" charset="0"/>
                <a:cs typeface="Calibri"/>
                <a:sym typeface="Euclid Symbol" charset="0"/>
              </a:rPr>
              <a:t>K</a:t>
            </a:r>
            <a:r>
              <a:rPr lang="en-US" sz="2400" b="1" i="1" baseline="30000" dirty="0">
                <a:latin typeface="Calibri"/>
                <a:ea typeface="ＭＳ Ｐゴシック" charset="0"/>
                <a:cs typeface="Calibri"/>
                <a:sym typeface="Euclid Symbol" charset="0"/>
              </a:rPr>
              <a:t>-4</a:t>
            </a:r>
            <a:r>
              <a:rPr lang="en-US" sz="2400" b="1" baseline="30000" dirty="0">
                <a:latin typeface="Calibri"/>
                <a:ea typeface="ＭＳ Ｐゴシック" charset="0"/>
                <a:cs typeface="Calibri"/>
                <a:sym typeface="Euclid Symbol" charset="0"/>
              </a:rPr>
              <a:t> </a:t>
            </a:r>
            <a:r>
              <a:rPr lang="en-US" sz="2400" b="1" dirty="0" smtClean="0">
                <a:latin typeface="Calibri"/>
                <a:ea typeface="ＭＳ Ｐゴシック" charset="0"/>
                <a:cs typeface="Calibri"/>
                <a:sym typeface="Euclid Symbol" charset="0"/>
              </a:rPr>
              <a:t>) </a:t>
            </a:r>
            <a:r>
              <a:rPr lang="en-US" sz="2400" b="1" dirty="0" smtClean="0">
                <a:solidFill>
                  <a:srgbClr val="FF0000"/>
                </a:solidFill>
                <a:latin typeface="Calibri"/>
                <a:ea typeface="ＭＳ ゴシック" charset="0"/>
                <a:cs typeface="Calibri"/>
                <a:sym typeface="Euclid Symbol" charset="0"/>
              </a:rPr>
              <a:t>× </a:t>
            </a:r>
            <a:r>
              <a:rPr lang="en-US" sz="2400" b="1" dirty="0" smtClean="0">
                <a:solidFill>
                  <a:srgbClr val="FF0000"/>
                </a:solidFill>
                <a:latin typeface="Calibri"/>
                <a:ea typeface="ＭＳ Ｐゴシック" charset="0"/>
                <a:cs typeface="Calibri"/>
                <a:sym typeface="Euclid Symbol" charset="0"/>
              </a:rPr>
              <a:t>T</a:t>
            </a:r>
            <a:r>
              <a:rPr lang="en-US" sz="2400" b="1" baseline="30000" dirty="0" smtClean="0">
                <a:solidFill>
                  <a:srgbClr val="FF0000"/>
                </a:solidFill>
                <a:latin typeface="Calibri"/>
                <a:ea typeface="ＭＳ Ｐゴシック" charset="0"/>
                <a:cs typeface="Calibri"/>
                <a:sym typeface="Euclid Symbol" charset="0"/>
              </a:rPr>
              <a:t>4</a:t>
            </a:r>
          </a:p>
          <a:p>
            <a:pPr algn="ctr">
              <a:buFontTx/>
              <a:buNone/>
            </a:pPr>
            <a:r>
              <a:rPr lang="en-US" sz="2400" b="1" dirty="0" smtClean="0">
                <a:latin typeface="Calibri"/>
                <a:ea typeface="ＭＳ Ｐゴシック" charset="0"/>
                <a:cs typeface="Calibri"/>
                <a:sym typeface="Euclid Symbol" charset="0"/>
              </a:rPr>
              <a:t>W = Watt (power = Joule s</a:t>
            </a:r>
            <a:r>
              <a:rPr lang="en-US" sz="2400" b="1" baseline="30000" dirty="0" smtClean="0">
                <a:latin typeface="Calibri"/>
                <a:ea typeface="ＭＳ Ｐゴシック" charset="0"/>
                <a:cs typeface="Calibri"/>
                <a:sym typeface="Euclid Symbol" charset="0"/>
              </a:rPr>
              <a:t>-1</a:t>
            </a:r>
            <a:r>
              <a:rPr lang="en-US" sz="2400" b="1" dirty="0" smtClean="0">
                <a:latin typeface="Calibri"/>
                <a:ea typeface="ＭＳ Ｐゴシック" charset="0"/>
                <a:cs typeface="Calibri"/>
                <a:sym typeface="Euclid Symbol" charset="0"/>
              </a:rPr>
              <a:t>)</a:t>
            </a:r>
            <a:endParaRPr lang="en-US" sz="2400" b="1" dirty="0">
              <a:latin typeface="Calibri"/>
              <a:ea typeface="ＭＳ Ｐゴシック" charset="0"/>
              <a:cs typeface="Calibri"/>
              <a:sym typeface="Euclid Symbol" charset="0"/>
            </a:endParaRPr>
          </a:p>
          <a:p>
            <a:pPr algn="ctr">
              <a:buFontTx/>
              <a:buNone/>
            </a:pPr>
            <a:endParaRPr lang="en-US" sz="2400" b="1" dirty="0">
              <a:latin typeface="Calibri"/>
              <a:ea typeface="ＭＳ Ｐゴシック" charset="0"/>
              <a:cs typeface="Calibri"/>
              <a:sym typeface="Euclid Symbol" charset="0"/>
            </a:endParaRPr>
          </a:p>
        </p:txBody>
      </p:sp>
      <p:sp>
        <p:nvSpPr>
          <p:cNvPr id="5939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B22289E9-C0A2-7647-B8BA-6BDCFD40DA26}" type="slidenum">
              <a:rPr lang="en-US" sz="1400">
                <a:solidFill>
                  <a:srgbClr val="000000"/>
                </a:solidFill>
              </a:rPr>
              <a:pPr/>
              <a:t>9</a:t>
            </a:fld>
            <a:endParaRPr lang="en-US" sz="1400">
              <a:solidFill>
                <a:srgbClr val="000000"/>
              </a:solidFill>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47836183"/>
      </p:ext>
    </p:extLst>
  </p:cSld>
  <p:clrMapOvr>
    <a:masterClrMapping/>
  </p:clrMapOvr>
  <mc:AlternateContent xmlns:mc="http://schemas.openxmlformats.org/markup-compatibility/2006" xmlns:p14="http://schemas.microsoft.com/office/powerpoint/2010/main">
    <mc:Choice Requires="p14">
      <p:transition spd="slow" p14:dur="2000" advTm="74059"/>
    </mc:Choice>
    <mc:Fallback xmlns="">
      <p:transition xmlns:p14="http://schemas.microsoft.com/office/powerpoint/2010/main" spd="slow" advTm="7405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4000" b="1" dirty="0" smtClean="0">
                <a:latin typeface="Calibri"/>
                <a:ea typeface="ＭＳ Ｐゴシック" charset="0"/>
                <a:cs typeface="Calibri"/>
              </a:rPr>
              <a:t>2) Wien’s </a:t>
            </a:r>
            <a:r>
              <a:rPr lang="en-US" sz="4000" b="1" dirty="0">
                <a:latin typeface="Calibri"/>
                <a:ea typeface="ＭＳ Ｐゴシック" charset="0"/>
                <a:cs typeface="Calibri"/>
              </a:rPr>
              <a:t>Law</a:t>
            </a:r>
          </a:p>
        </p:txBody>
      </p:sp>
      <p:sp>
        <p:nvSpPr>
          <p:cNvPr id="50179" name="Rectangle 3"/>
          <p:cNvSpPr>
            <a:spLocks noGrp="1" noChangeArrowheads="1"/>
          </p:cNvSpPr>
          <p:nvPr>
            <p:ph type="body" sz="half" idx="1"/>
          </p:nvPr>
        </p:nvSpPr>
        <p:spPr>
          <a:xfrm>
            <a:off x="685800" y="1828800"/>
            <a:ext cx="7315200" cy="4114800"/>
          </a:xfrm>
        </p:spPr>
        <p:txBody>
          <a:bodyPr/>
          <a:lstStyle/>
          <a:p>
            <a:pPr>
              <a:spcBef>
                <a:spcPts val="0"/>
              </a:spcBef>
              <a:spcAft>
                <a:spcPts val="1200"/>
              </a:spcAft>
              <a:buFontTx/>
              <a:buNone/>
            </a:pPr>
            <a:r>
              <a:rPr lang="en-US" sz="2800" b="1" dirty="0">
                <a:latin typeface="Calibri"/>
                <a:ea typeface="ＭＳ Ｐゴシック" charset="0"/>
                <a:cs typeface="Calibri"/>
                <a:sym typeface="Euclid Symbol" charset="0"/>
              </a:rPr>
              <a:t>What </a:t>
            </a:r>
            <a:r>
              <a:rPr lang="en-US" sz="2800" b="1" dirty="0" smtClean="0">
                <a:latin typeface="Calibri"/>
                <a:ea typeface="ＭＳ Ｐゴシック" charset="0"/>
                <a:cs typeface="Calibri"/>
                <a:sym typeface="Euclid Symbol" charset="0"/>
              </a:rPr>
              <a:t>is the </a:t>
            </a:r>
            <a:r>
              <a:rPr lang="en-US" sz="2800" b="1" dirty="0">
                <a:latin typeface="Calibri"/>
                <a:ea typeface="ＭＳ Ｐゴシック" charset="0"/>
                <a:cs typeface="Calibri"/>
                <a:sym typeface="Euclid Symbol" charset="0"/>
              </a:rPr>
              <a:t>radiative temperature </a:t>
            </a:r>
            <a:r>
              <a:rPr lang="en-US" sz="2800" b="1" dirty="0" smtClean="0">
                <a:latin typeface="Calibri"/>
                <a:ea typeface="ＭＳ Ｐゴシック" charset="0"/>
                <a:cs typeface="Calibri"/>
                <a:sym typeface="Euclid Symbol" charset="0"/>
              </a:rPr>
              <a:t>of the </a:t>
            </a:r>
            <a:r>
              <a:rPr lang="en-US" sz="2800" b="1" dirty="0" smtClean="0">
                <a:latin typeface="Calibri"/>
                <a:ea typeface="ＭＳ Ｐゴシック" charset="0"/>
                <a:cs typeface="Calibri"/>
                <a:sym typeface="Euclid Symbol" charset="0"/>
              </a:rPr>
              <a:t>       Sun </a:t>
            </a:r>
            <a:r>
              <a:rPr lang="en-US" sz="2800" b="1" dirty="0" smtClean="0">
                <a:latin typeface="Calibri"/>
                <a:ea typeface="ＭＳ Ｐゴシック" charset="0"/>
                <a:cs typeface="Calibri"/>
                <a:sym typeface="Euclid Symbol" charset="0"/>
              </a:rPr>
              <a:t>whose wavelength </a:t>
            </a:r>
            <a:r>
              <a:rPr lang="en-US" sz="2800" b="1" dirty="0">
                <a:latin typeface="Calibri"/>
                <a:ea typeface="ＭＳ Ｐゴシック" charset="0"/>
                <a:cs typeface="Calibri"/>
                <a:sym typeface="Euclid Symbol" charset="0"/>
              </a:rPr>
              <a:t>of maximum </a:t>
            </a:r>
            <a:r>
              <a:rPr lang="en-US" sz="2800" b="1" dirty="0" smtClean="0">
                <a:latin typeface="Calibri"/>
                <a:ea typeface="ＭＳ Ｐゴシック" charset="0"/>
                <a:cs typeface="Calibri"/>
                <a:sym typeface="Euclid Symbol" charset="0"/>
              </a:rPr>
              <a:t>  emission </a:t>
            </a:r>
            <a:r>
              <a:rPr lang="en-US" sz="2800" b="1" dirty="0">
                <a:latin typeface="Calibri"/>
                <a:ea typeface="ＭＳ Ｐゴシック" charset="0"/>
                <a:cs typeface="Calibri"/>
                <a:sym typeface="Euclid Symbol" charset="0"/>
              </a:rPr>
              <a:t>is </a:t>
            </a:r>
            <a:r>
              <a:rPr lang="en-US" sz="2800" b="1" dirty="0" smtClean="0">
                <a:latin typeface="Calibri"/>
                <a:ea typeface="ＭＳ Ｐゴシック" charset="0"/>
                <a:cs typeface="Calibri"/>
                <a:sym typeface="Euclid Symbol" charset="0"/>
              </a:rPr>
              <a:t>approximately </a:t>
            </a:r>
            <a:r>
              <a:rPr lang="en-US" sz="28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0.5 </a:t>
            </a:r>
            <a:r>
              <a:rPr lang="en-US" sz="2800" b="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μ</a:t>
            </a:r>
            <a:r>
              <a:rPr lang="en-US" sz="2800" b="1" i="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m</a:t>
            </a:r>
            <a:r>
              <a:rPr lang="en-US" sz="2800" b="1" dirty="0" smtClean="0">
                <a:latin typeface="Calibri"/>
                <a:ea typeface="ＭＳ Ｐゴシック" charset="0"/>
                <a:cs typeface="Calibri"/>
                <a:sym typeface="Euclid Symbol" charset="0"/>
              </a:rPr>
              <a:t>?</a:t>
            </a:r>
            <a:endParaRPr lang="en-US" sz="2400" b="1" dirty="0">
              <a:latin typeface="Calibri"/>
              <a:ea typeface="ＭＳ Ｐゴシック" charset="0"/>
              <a:cs typeface="Calibri"/>
              <a:sym typeface="Euclid Symbol" charset="0"/>
            </a:endParaRPr>
          </a:p>
          <a:p>
            <a:r>
              <a:rPr lang="en-US" sz="2400" b="1" dirty="0">
                <a:latin typeface="Calibri"/>
                <a:ea typeface="ＭＳ Ｐゴシック" charset="0"/>
                <a:cs typeface="Calibri"/>
                <a:sym typeface="Euclid Symbol" charset="0"/>
              </a:rPr>
              <a:t>Apply </a:t>
            </a:r>
            <a:r>
              <a:rPr lang="en-US" sz="2400" b="1" dirty="0" smtClean="0">
                <a:latin typeface="Calibri"/>
                <a:ea typeface="ＭＳ Ｐゴシック" charset="0"/>
                <a:cs typeface="Calibri"/>
                <a:sym typeface="Euclid Symbol" charset="0"/>
              </a:rPr>
              <a:t>Wien’s </a:t>
            </a:r>
            <a:r>
              <a:rPr lang="en-US" sz="2400" b="1" dirty="0">
                <a:latin typeface="Calibri"/>
                <a:ea typeface="ＭＳ Ｐゴシック" charset="0"/>
                <a:cs typeface="Calibri"/>
                <a:sym typeface="Euclid Symbol" charset="0"/>
              </a:rPr>
              <a:t>Law:</a:t>
            </a:r>
          </a:p>
          <a:p>
            <a:pPr algn="ctr">
              <a:buFontTx/>
              <a:buNone/>
            </a:pPr>
            <a:r>
              <a:rPr lang="en-US" sz="2400" b="1"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λ</a:t>
            </a:r>
            <a:r>
              <a:rPr lang="en-US" sz="2400" b="1" baseline="-25000"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MAX</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 (0.29 </a:t>
            </a:r>
            <a:r>
              <a:rPr lang="en-US" sz="2400" b="1" dirty="0">
                <a:solidFill>
                  <a:srgbClr val="FF0000"/>
                </a:solidFill>
                <a:effectLst>
                  <a:outerShdw blurRad="38100" dist="38100" dir="2700000" algn="tl">
                    <a:srgbClr val="000000"/>
                  </a:outerShdw>
                </a:effectLst>
                <a:latin typeface="Calibri"/>
                <a:ea typeface="ＭＳ ゴシック" charset="0"/>
                <a:cs typeface="Calibri"/>
                <a:sym typeface="Euclid Symbol" charset="0"/>
              </a:rPr>
              <a:t>×</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10</a:t>
            </a:r>
            <a:r>
              <a:rPr lang="en-US" sz="2400"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4</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sz="2400" b="1"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μ</a:t>
            </a:r>
            <a:r>
              <a:rPr lang="en-US" sz="2400" b="1" i="1"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m</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 K</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sz="2400" b="1" dirty="0" smtClean="0">
                <a:solidFill>
                  <a:srgbClr val="FF0000"/>
                </a:solidFill>
                <a:effectLst>
                  <a:outerShdw blurRad="38100" dist="38100" dir="2700000" algn="tl">
                    <a:srgbClr val="000000"/>
                  </a:outerShdw>
                </a:effectLst>
                <a:latin typeface="Calibri"/>
                <a:ea typeface="ＭＳ ゴシック" charset="0"/>
                <a:cs typeface="Calibri"/>
                <a:sym typeface="Euclid Symbol" charset="0"/>
              </a:rPr>
              <a:t>×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T</a:t>
            </a:r>
            <a:r>
              <a:rPr lang="en-US" sz="2400"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-1</a:t>
            </a:r>
          </a:p>
          <a:p>
            <a:r>
              <a:rPr lang="en-US" sz="2400" b="1" dirty="0" smtClean="0">
                <a:latin typeface="Calibri"/>
                <a:ea typeface="ＭＳ Ｐゴシック" charset="0"/>
                <a:cs typeface="Calibri"/>
                <a:sym typeface="Euclid Symbol" charset="0"/>
              </a:rPr>
              <a:t>Effective </a:t>
            </a:r>
            <a:r>
              <a:rPr lang="en-US" sz="2400" b="1" dirty="0" err="1" smtClean="0">
                <a:latin typeface="Calibri"/>
                <a:ea typeface="ＭＳ Ｐゴシック" charset="0"/>
                <a:cs typeface="Calibri"/>
                <a:sym typeface="Euclid Symbol" charset="0"/>
              </a:rPr>
              <a:t>radiative</a:t>
            </a:r>
            <a:r>
              <a:rPr lang="en-US" sz="2400" b="1" dirty="0" smtClean="0">
                <a:latin typeface="Calibri"/>
                <a:ea typeface="ＭＳ Ｐゴシック" charset="0"/>
                <a:cs typeface="Calibri"/>
                <a:sym typeface="Euclid Symbol" charset="0"/>
              </a:rPr>
              <a:t> temperature </a:t>
            </a:r>
            <a:r>
              <a:rPr lang="en-US" sz="2400" b="1" dirty="0">
                <a:latin typeface="Calibri"/>
                <a:ea typeface="ＭＳ Ｐゴシック" charset="0"/>
                <a:cs typeface="Calibri"/>
                <a:sym typeface="Euclid Symbol" charset="0"/>
              </a:rPr>
              <a:t>of S</a:t>
            </a:r>
            <a:r>
              <a:rPr lang="en-US" sz="2400" b="1" dirty="0" smtClean="0">
                <a:latin typeface="Calibri"/>
                <a:ea typeface="ＭＳ Ｐゴシック" charset="0"/>
                <a:cs typeface="Calibri"/>
                <a:sym typeface="Euclid Symbol" charset="0"/>
              </a:rPr>
              <a:t>un</a:t>
            </a:r>
            <a:endParaRPr lang="en-US" sz="2400" b="1" dirty="0">
              <a:latin typeface="Calibri"/>
              <a:ea typeface="ＭＳ Ｐゴシック" charset="0"/>
              <a:cs typeface="Calibri"/>
              <a:sym typeface="Euclid Symbol" charset="0"/>
            </a:endParaRPr>
          </a:p>
          <a:p>
            <a:pPr algn="ctr">
              <a:buFontTx/>
              <a:buNone/>
            </a:pPr>
            <a:r>
              <a:rPr lang="en-US" sz="2400" b="1" dirty="0" smtClean="0">
                <a:latin typeface="Calibri"/>
                <a:ea typeface="ＭＳ Ｐゴシック" charset="0"/>
                <a:cs typeface="Calibri"/>
                <a:sym typeface="Euclid Symbol" charset="0"/>
              </a:rPr>
              <a:t>T(K) = </a:t>
            </a:r>
            <a:r>
              <a:rPr lang="en-US" sz="2400" b="1" dirty="0">
                <a:latin typeface="Calibri"/>
                <a:ea typeface="ＭＳ Ｐゴシック" charset="0"/>
                <a:cs typeface="Calibri"/>
                <a:sym typeface="Euclid Symbol" charset="0"/>
              </a:rPr>
              <a:t>(0.29 × 10</a:t>
            </a:r>
            <a:r>
              <a:rPr lang="en-US" sz="2400" b="1" baseline="30000" dirty="0">
                <a:latin typeface="Calibri"/>
                <a:ea typeface="ＭＳ Ｐゴシック" charset="0"/>
                <a:cs typeface="Calibri"/>
                <a:sym typeface="Euclid Symbol" charset="0"/>
              </a:rPr>
              <a:t>4</a:t>
            </a:r>
            <a:r>
              <a:rPr lang="en-US" sz="2400" b="1" dirty="0">
                <a:latin typeface="Calibri"/>
                <a:ea typeface="ＭＳ Ｐゴシック" charset="0"/>
                <a:cs typeface="Calibri"/>
                <a:sym typeface="Euclid Symbol" charset="0"/>
              </a:rPr>
              <a:t> </a:t>
            </a:r>
            <a:r>
              <a:rPr lang="en-US" sz="2400" b="1" dirty="0" err="1">
                <a:latin typeface="Calibri"/>
                <a:ea typeface="ＭＳ Ｐゴシック" charset="0"/>
                <a:cs typeface="Calibri"/>
                <a:sym typeface="Euclid Symbol" charset="0"/>
              </a:rPr>
              <a:t>μ</a:t>
            </a:r>
            <a:r>
              <a:rPr lang="en-US" sz="2400" b="1" i="1" dirty="0" err="1">
                <a:latin typeface="Calibri"/>
                <a:ea typeface="ＭＳ Ｐゴシック" charset="0"/>
                <a:cs typeface="Calibri"/>
                <a:sym typeface="Euclid Symbol" charset="0"/>
              </a:rPr>
              <a:t>m</a:t>
            </a:r>
            <a:r>
              <a:rPr lang="en-US" sz="2400" b="1" dirty="0">
                <a:latin typeface="Calibri"/>
                <a:ea typeface="ＭＳ Ｐゴシック" charset="0"/>
                <a:cs typeface="Calibri"/>
                <a:sym typeface="Euclid Symbol" charset="0"/>
              </a:rPr>
              <a:t> K) × (</a:t>
            </a:r>
            <a:r>
              <a:rPr lang="en-US" sz="2400" b="1" dirty="0" err="1">
                <a:latin typeface="Calibri"/>
                <a:ea typeface="ＭＳ Ｐゴシック" charset="0"/>
                <a:cs typeface="Calibri"/>
                <a:sym typeface="Euclid Symbol" charset="0"/>
              </a:rPr>
              <a:t>λ</a:t>
            </a:r>
            <a:r>
              <a:rPr lang="en-US" sz="2400" b="1" baseline="-25000" dirty="0" err="1">
                <a:latin typeface="Calibri"/>
                <a:ea typeface="ＭＳ Ｐゴシック" charset="0"/>
                <a:cs typeface="Calibri"/>
                <a:sym typeface="Euclid Symbol" charset="0"/>
              </a:rPr>
              <a:t>MAX</a:t>
            </a:r>
            <a:r>
              <a:rPr lang="en-US" sz="2400" b="1" dirty="0">
                <a:latin typeface="Calibri"/>
                <a:ea typeface="ＭＳ Ｐゴシック" charset="0"/>
                <a:cs typeface="Calibri"/>
                <a:sym typeface="Euclid Symbol" charset="0"/>
              </a:rPr>
              <a:t>)</a:t>
            </a:r>
            <a:r>
              <a:rPr lang="en-US" sz="2400" b="1" baseline="30000" dirty="0">
                <a:latin typeface="Calibri"/>
                <a:ea typeface="ＭＳ Ｐゴシック" charset="0"/>
                <a:cs typeface="Calibri"/>
                <a:sym typeface="Euclid Symbol" charset="0"/>
              </a:rPr>
              <a:t>-1</a:t>
            </a:r>
            <a:endParaRPr lang="en-US" sz="2400" b="1" dirty="0">
              <a:latin typeface="Calibri"/>
              <a:ea typeface="ＭＳ Ｐゴシック" charset="0"/>
              <a:cs typeface="Calibri"/>
              <a:sym typeface="Euclid Symbol" charset="0"/>
            </a:endParaRPr>
          </a:p>
          <a:p>
            <a:pPr algn="ctr">
              <a:buFontTx/>
              <a:buNone/>
            </a:pPr>
            <a:r>
              <a:rPr lang="en-US" sz="2400" b="1" dirty="0" smtClean="0">
                <a:latin typeface="Calibri"/>
                <a:ea typeface="ＭＳ Ｐゴシック" charset="0"/>
                <a:cs typeface="Calibri"/>
                <a:sym typeface="Euclid Symbol" charset="0"/>
              </a:rPr>
              <a:t>T(K) = </a:t>
            </a:r>
            <a:r>
              <a:rPr lang="en-US" sz="2400" b="1" dirty="0">
                <a:latin typeface="Calibri"/>
                <a:ea typeface="ＭＳ Ｐゴシック" charset="0"/>
                <a:cs typeface="Calibri"/>
                <a:sym typeface="Euclid Symbol" charset="0"/>
              </a:rPr>
              <a:t>(0.29 × 10</a:t>
            </a:r>
            <a:r>
              <a:rPr lang="en-US" sz="2400" b="1" baseline="30000" dirty="0">
                <a:latin typeface="Calibri"/>
                <a:ea typeface="ＭＳ Ｐゴシック" charset="0"/>
                <a:cs typeface="Calibri"/>
                <a:sym typeface="Euclid Symbol" charset="0"/>
              </a:rPr>
              <a:t>4</a:t>
            </a:r>
            <a:r>
              <a:rPr lang="en-US" sz="2400" b="1" dirty="0">
                <a:latin typeface="Calibri"/>
                <a:ea typeface="ＭＳ Ｐゴシック" charset="0"/>
                <a:cs typeface="Calibri"/>
                <a:sym typeface="Euclid Symbol" charset="0"/>
              </a:rPr>
              <a:t> </a:t>
            </a:r>
            <a:r>
              <a:rPr lang="en-US" sz="2400" b="1" dirty="0" err="1">
                <a:latin typeface="Calibri"/>
                <a:ea typeface="ＭＳ Ｐゴシック" charset="0"/>
                <a:cs typeface="Calibri"/>
                <a:sym typeface="Euclid Symbol" charset="0"/>
              </a:rPr>
              <a:t>μ</a:t>
            </a:r>
            <a:r>
              <a:rPr lang="en-US" sz="2400" b="1" i="1" dirty="0" err="1">
                <a:latin typeface="Calibri"/>
                <a:ea typeface="ＭＳ Ｐゴシック" charset="0"/>
                <a:cs typeface="Calibri"/>
                <a:sym typeface="Euclid Symbol" charset="0"/>
              </a:rPr>
              <a:t>m</a:t>
            </a:r>
            <a:r>
              <a:rPr lang="en-US" sz="2400" b="1" dirty="0">
                <a:latin typeface="Calibri"/>
                <a:ea typeface="ＭＳ Ｐゴシック" charset="0"/>
                <a:cs typeface="Calibri"/>
                <a:sym typeface="Euclid Symbol" charset="0"/>
              </a:rPr>
              <a:t> K) × </a:t>
            </a:r>
            <a:r>
              <a:rPr lang="en-US" sz="2400" b="1" dirty="0" smtClean="0">
                <a:latin typeface="Calibri"/>
                <a:ea typeface="ＭＳ Ｐゴシック" charset="0"/>
                <a:cs typeface="Calibri"/>
                <a:sym typeface="Euclid Symbol" charset="0"/>
              </a:rPr>
              <a:t>(0.5 </a:t>
            </a:r>
            <a:r>
              <a:rPr lang="en-US" sz="2400" b="1" dirty="0" err="1">
                <a:latin typeface="Calibri"/>
                <a:ea typeface="ＭＳ Ｐゴシック" charset="0"/>
                <a:cs typeface="Calibri"/>
                <a:sym typeface="Euclid Symbol" charset="0"/>
              </a:rPr>
              <a:t>μ</a:t>
            </a:r>
            <a:r>
              <a:rPr lang="en-US" sz="2400" b="1" i="1" dirty="0" err="1">
                <a:latin typeface="Calibri"/>
                <a:ea typeface="ＭＳ Ｐゴシック" charset="0"/>
                <a:cs typeface="Calibri"/>
                <a:sym typeface="Euclid Symbol" charset="0"/>
              </a:rPr>
              <a:t>m</a:t>
            </a:r>
            <a:r>
              <a:rPr lang="en-US" sz="2400" b="1" dirty="0">
                <a:latin typeface="Calibri"/>
                <a:ea typeface="ＭＳ Ｐゴシック" charset="0"/>
                <a:cs typeface="Calibri"/>
                <a:sym typeface="Euclid Symbol" charset="0"/>
              </a:rPr>
              <a:t>)</a:t>
            </a:r>
            <a:r>
              <a:rPr lang="en-US" sz="2400" b="1" baseline="30000" dirty="0">
                <a:latin typeface="Calibri"/>
                <a:ea typeface="ＭＳ Ｐゴシック" charset="0"/>
                <a:cs typeface="Calibri"/>
                <a:sym typeface="Euclid Symbol" charset="0"/>
              </a:rPr>
              <a:t>-1 </a:t>
            </a:r>
            <a:r>
              <a:rPr lang="en-US" sz="2400" b="1" dirty="0">
                <a:latin typeface="Calibri"/>
                <a:ea typeface="ＭＳ Ｐゴシック" charset="0"/>
                <a:cs typeface="Calibri"/>
                <a:sym typeface="Euclid Symbol" charset="0"/>
              </a:rPr>
              <a:t>≈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5800K</a:t>
            </a:r>
          </a:p>
          <a:p>
            <a:pPr algn="ctr">
              <a:buFontTx/>
              <a:buNone/>
            </a:pPr>
            <a:endPar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endParaRPr>
          </a:p>
          <a:p>
            <a:pPr algn="ctr">
              <a:buFontTx/>
              <a:buNone/>
            </a:pPr>
            <a:r>
              <a:rPr lang="en-US" sz="2400" b="1" dirty="0" smtClean="0">
                <a:latin typeface="Calibri"/>
                <a:ea typeface="ＭＳ Ｐゴシック" charset="0"/>
                <a:cs typeface="Calibri"/>
                <a:sym typeface="Euclid Symbol" charset="0"/>
              </a:rPr>
              <a:t> </a:t>
            </a:r>
            <a:endParaRPr lang="en-US" sz="2400" b="1" dirty="0">
              <a:latin typeface="Calibri"/>
              <a:ea typeface="ＭＳ Ｐゴシック" charset="0"/>
              <a:cs typeface="Calibri"/>
              <a:sym typeface="Euclid Symbol" charset="0"/>
            </a:endParaRPr>
          </a:p>
        </p:txBody>
      </p:sp>
      <p:sp>
        <p:nvSpPr>
          <p:cNvPr id="5939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B22289E9-C0A2-7647-B8BA-6BDCFD40DA26}" type="slidenum">
              <a:rPr lang="en-US" sz="1400">
                <a:solidFill>
                  <a:srgbClr val="000000"/>
                </a:solidFill>
                <a:latin typeface="Calibri"/>
                <a:cs typeface="Calibri"/>
              </a:rPr>
              <a:pPr/>
              <a:t>10</a:t>
            </a:fld>
            <a:endParaRPr lang="en-US" sz="1400">
              <a:solidFill>
                <a:srgbClr val="000000"/>
              </a:solidFill>
              <a:latin typeface="Calibri"/>
              <a:cs typeface="Calibri"/>
            </a:endParaRPr>
          </a:p>
        </p:txBody>
      </p:sp>
      <p:sp>
        <p:nvSpPr>
          <p:cNvPr id="6" name="TextBox 5"/>
          <p:cNvSpPr txBox="1"/>
          <p:nvPr/>
        </p:nvSpPr>
        <p:spPr>
          <a:xfrm>
            <a:off x="993388" y="5791200"/>
            <a:ext cx="6922689" cy="461665"/>
          </a:xfrm>
          <a:prstGeom prst="rect">
            <a:avLst/>
          </a:prstGeom>
          <a:noFill/>
        </p:spPr>
        <p:txBody>
          <a:bodyPr wrap="none" rtlCol="0">
            <a:spAutoFit/>
          </a:bodyPr>
          <a:lstStyle/>
          <a:p>
            <a:r>
              <a:rPr lang="en-US" dirty="0" smtClean="0">
                <a:latin typeface="Calibri"/>
                <a:cs typeface="Calibri"/>
                <a:hlinkClick r:id="rId5"/>
              </a:rPr>
              <a:t>Wien’s Law Applet by e-education.psu.edu/meteo003</a:t>
            </a:r>
            <a:endParaRPr lang="en-US" dirty="0">
              <a:latin typeface="Calibri"/>
              <a:cs typeface="Calibri"/>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pic>
        <p:nvPicPr>
          <p:cNvPr id="7" name="Picture 6"/>
          <p:cNvPicPr>
            <a:picLocks noChangeAspect="1"/>
          </p:cNvPicPr>
          <p:nvPr/>
        </p:nvPicPr>
        <p:blipFill>
          <a:blip r:embed="rId7"/>
          <a:stretch>
            <a:fillRect/>
          </a:stretch>
        </p:blipFill>
        <p:spPr>
          <a:xfrm>
            <a:off x="7315200" y="140970"/>
            <a:ext cx="1680210" cy="2373630"/>
          </a:xfrm>
          <a:prstGeom prst="rect">
            <a:avLst/>
          </a:prstGeom>
        </p:spPr>
      </p:pic>
      <p:sp>
        <p:nvSpPr>
          <p:cNvPr id="8" name="TextBox 7"/>
          <p:cNvSpPr txBox="1"/>
          <p:nvPr/>
        </p:nvSpPr>
        <p:spPr>
          <a:xfrm>
            <a:off x="7501278" y="2514600"/>
            <a:ext cx="1531188" cy="369332"/>
          </a:xfrm>
          <a:prstGeom prst="rect">
            <a:avLst/>
          </a:prstGeom>
          <a:noFill/>
        </p:spPr>
        <p:txBody>
          <a:bodyPr wrap="none" rtlCol="0">
            <a:spAutoFit/>
          </a:bodyPr>
          <a:lstStyle/>
          <a:p>
            <a:r>
              <a:rPr lang="en-US" sz="1800" dirty="0" smtClean="0">
                <a:hlinkClick r:id="rId8"/>
              </a:rPr>
              <a:t>Wilhelm Wien</a:t>
            </a:r>
            <a:endParaRPr lang="en-US" sz="1800" dirty="0"/>
          </a:p>
        </p:txBody>
      </p:sp>
    </p:spTree>
    <p:extLst>
      <p:ext uri="{BB962C8B-B14F-4D97-AF65-F5344CB8AC3E}">
        <p14:creationId xmlns:p14="http://schemas.microsoft.com/office/powerpoint/2010/main" val="746685649"/>
      </p:ext>
    </p:extLst>
  </p:cSld>
  <p:clrMapOvr>
    <a:masterClrMapping/>
  </p:clrMapOvr>
  <mc:AlternateContent xmlns:mc="http://schemas.openxmlformats.org/markup-compatibility/2006" xmlns:p14="http://schemas.microsoft.com/office/powerpoint/2010/main">
    <mc:Choice Requires="p14">
      <p:transition spd="slow" p14:dur="2000" advTm="68820"/>
    </mc:Choice>
    <mc:Fallback xmlns="">
      <p:transition xmlns:p14="http://schemas.microsoft.com/office/powerpoint/2010/main" spd="slow" advTm="6882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z="4000" b="1" dirty="0" smtClean="0">
                <a:latin typeface="Calibri"/>
                <a:ea typeface="ＭＳ Ｐゴシック" charset="0"/>
                <a:cs typeface="Calibri"/>
              </a:rPr>
              <a:t>3) Stefan</a:t>
            </a:r>
            <a:r>
              <a:rPr lang="en-US" sz="4000" b="1" dirty="0">
                <a:latin typeface="Calibri"/>
                <a:ea typeface="ＭＳ Ｐゴシック" charset="0"/>
                <a:cs typeface="Calibri"/>
              </a:rPr>
              <a:t>-</a:t>
            </a:r>
            <a:r>
              <a:rPr lang="en-US" sz="4000" b="1" dirty="0" smtClean="0">
                <a:latin typeface="Calibri"/>
                <a:ea typeface="ＭＳ Ｐゴシック" charset="0"/>
                <a:cs typeface="Calibri"/>
              </a:rPr>
              <a:t>Boltzmann </a:t>
            </a:r>
            <a:r>
              <a:rPr lang="en-US" sz="4000" b="1" dirty="0">
                <a:latin typeface="Calibri"/>
                <a:ea typeface="ＭＳ Ｐゴシック" charset="0"/>
                <a:cs typeface="Calibri"/>
              </a:rPr>
              <a:t>Law</a:t>
            </a:r>
          </a:p>
        </p:txBody>
      </p:sp>
      <p:sp>
        <p:nvSpPr>
          <p:cNvPr id="54275" name="Rectangle 3"/>
          <p:cNvSpPr>
            <a:spLocks noGrp="1" noChangeArrowheads="1"/>
          </p:cNvSpPr>
          <p:nvPr>
            <p:ph idx="1"/>
          </p:nvPr>
        </p:nvSpPr>
        <p:spPr>
          <a:xfrm>
            <a:off x="533400" y="1752600"/>
            <a:ext cx="4191000" cy="4953000"/>
          </a:xfrm>
        </p:spPr>
        <p:txBody>
          <a:bodyPr/>
          <a:lstStyle/>
          <a:p>
            <a:pPr marL="457200" indent="-457200">
              <a:spcBef>
                <a:spcPts val="0"/>
              </a:spcBef>
              <a:spcAft>
                <a:spcPts val="0"/>
              </a:spcAft>
              <a:buNone/>
            </a:pPr>
            <a:r>
              <a:rPr lang="en-US" sz="2800" b="1" i="1" dirty="0" smtClean="0">
                <a:latin typeface="Calibri"/>
                <a:ea typeface="ＭＳ Ｐゴシック" charset="0"/>
                <a:cs typeface="Calibri"/>
              </a:rPr>
              <a:t>Relates the total radiation emitted to temperature</a:t>
            </a:r>
          </a:p>
          <a:p>
            <a:pPr marL="457200" indent="-457200">
              <a:spcBef>
                <a:spcPts val="0"/>
              </a:spcBef>
              <a:spcAft>
                <a:spcPts val="0"/>
              </a:spcAft>
              <a:buNone/>
            </a:pPr>
            <a:r>
              <a:rPr lang="en-US" b="1" i="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Warmer the Object  =&gt;        More Radiation Emitted</a:t>
            </a:r>
            <a:endParaRPr lang="en-US" b="1" i="1" dirty="0" smtClean="0">
              <a:solidFill>
                <a:srgbClr val="FF0000"/>
              </a:solidFill>
              <a:latin typeface="Calibri"/>
              <a:ea typeface="ＭＳ Ｐゴシック" charset="0"/>
              <a:cs typeface="Calibri"/>
            </a:endParaRPr>
          </a:p>
          <a:p>
            <a:r>
              <a:rPr lang="en-US" b="1" dirty="0" smtClean="0">
                <a:latin typeface="Calibri"/>
                <a:ea typeface="ＭＳ Ｐゴシック" charset="0"/>
                <a:cs typeface="Calibri"/>
              </a:rPr>
              <a:t>Double the temperature: Total emitted radiation increases </a:t>
            </a:r>
            <a:r>
              <a:rPr lang="en-US" b="1" dirty="0" smtClean="0">
                <a:solidFill>
                  <a:srgbClr val="FF0000"/>
                </a:solidFill>
                <a:effectLst>
                  <a:outerShdw blurRad="38100" dist="38100" dir="2700000" algn="tl">
                    <a:srgbClr val="000000"/>
                  </a:outerShdw>
                </a:effectLst>
                <a:latin typeface="Calibri"/>
                <a:ea typeface="ＭＳ Ｐゴシック" charset="0"/>
                <a:cs typeface="Calibri"/>
              </a:rPr>
              <a:t>16 times!</a:t>
            </a:r>
            <a:endParaRPr lang="en-US" b="1" dirty="0" smtClean="0">
              <a:effectLst>
                <a:outerShdw blurRad="38100" dist="38100" dir="2700000" algn="tl">
                  <a:srgbClr val="FFFFFF"/>
                </a:outerShdw>
              </a:effectLst>
              <a:latin typeface="Calibri"/>
              <a:ea typeface="ＭＳ Ｐゴシック" charset="0"/>
              <a:cs typeface="Calibri"/>
            </a:endParaRPr>
          </a:p>
          <a:p>
            <a:r>
              <a:rPr lang="en-US" b="1" dirty="0" smtClean="0">
                <a:latin typeface="Calibri"/>
                <a:ea typeface="ＭＳ Ｐゴシック" charset="0"/>
                <a:cs typeface="Calibri"/>
              </a:rPr>
              <a:t>Stefan</a:t>
            </a:r>
            <a:r>
              <a:rPr lang="en-US" b="1" dirty="0">
                <a:latin typeface="Calibri"/>
                <a:ea typeface="ＭＳ Ｐゴシック" charset="0"/>
                <a:cs typeface="Calibri"/>
              </a:rPr>
              <a:t>-</a:t>
            </a:r>
            <a:r>
              <a:rPr lang="en-US" b="1" dirty="0" smtClean="0">
                <a:latin typeface="Calibri"/>
                <a:ea typeface="ＭＳ Ｐゴシック" charset="0"/>
                <a:cs typeface="Calibri"/>
              </a:rPr>
              <a:t>Boltzmann </a:t>
            </a:r>
            <a:r>
              <a:rPr lang="en-US" b="1" dirty="0">
                <a:latin typeface="Calibri"/>
                <a:ea typeface="ＭＳ Ｐゴシック" charset="0"/>
                <a:cs typeface="Calibri"/>
              </a:rPr>
              <a:t>Law</a:t>
            </a:r>
          </a:p>
          <a:p>
            <a:pPr>
              <a:buFontTx/>
              <a:buNone/>
            </a:pPr>
            <a:r>
              <a:rPr lang="en-US" b="1" dirty="0" smtClean="0">
                <a:latin typeface="Calibri"/>
                <a:ea typeface="ＭＳ Ｐゴシック" charset="0"/>
                <a:cs typeface="Calibri"/>
              </a:rPr>
              <a:t>     E</a:t>
            </a:r>
            <a:r>
              <a:rPr lang="en-US" b="1" dirty="0">
                <a:latin typeface="Calibri"/>
                <a:ea typeface="ＭＳ Ｐゴシック" charset="0"/>
                <a:cs typeface="Calibri"/>
              </a:rPr>
              <a:t>= (</a:t>
            </a:r>
            <a:r>
              <a:rPr lang="en-US" b="1" dirty="0">
                <a:latin typeface="Calibri"/>
                <a:ea typeface="ＭＳ Ｐゴシック" charset="0"/>
                <a:cs typeface="Calibri"/>
                <a:sym typeface="Euclid Symbol" charset="0"/>
              </a:rPr>
              <a:t>5.67×10</a:t>
            </a:r>
            <a:r>
              <a:rPr lang="en-US" b="1" baseline="30000" dirty="0">
                <a:latin typeface="Calibri"/>
                <a:ea typeface="ＭＳ Ｐゴシック" charset="0"/>
                <a:cs typeface="Calibri"/>
                <a:sym typeface="Euclid Symbol" charset="0"/>
              </a:rPr>
              <a:t>-</a:t>
            </a:r>
            <a:r>
              <a:rPr lang="en-US" b="1" baseline="30000" dirty="0" smtClean="0">
                <a:latin typeface="Calibri"/>
                <a:ea typeface="ＭＳ Ｐゴシック" charset="0"/>
                <a:cs typeface="Calibri"/>
                <a:sym typeface="Euclid Symbol" charset="0"/>
              </a:rPr>
              <a:t>8</a:t>
            </a:r>
            <a:r>
              <a:rPr lang="en-US" b="1" dirty="0" smtClean="0">
                <a:latin typeface="Calibri"/>
                <a:ea typeface="ＭＳ Ｐゴシック" charset="0"/>
                <a:cs typeface="Calibri"/>
                <a:sym typeface="Euclid Symbol" charset="0"/>
              </a:rPr>
              <a:t> W m</a:t>
            </a:r>
            <a:r>
              <a:rPr lang="en-US" b="1" baseline="30000" dirty="0">
                <a:latin typeface="Calibri"/>
                <a:ea typeface="ＭＳ Ｐゴシック" charset="0"/>
                <a:cs typeface="Calibri"/>
                <a:sym typeface="Euclid Symbol" charset="0"/>
              </a:rPr>
              <a:t>-</a:t>
            </a:r>
            <a:r>
              <a:rPr lang="en-US" b="1" baseline="30000" dirty="0" smtClean="0">
                <a:latin typeface="Calibri"/>
                <a:ea typeface="ＭＳ Ｐゴシック" charset="0"/>
                <a:cs typeface="Calibri"/>
                <a:sym typeface="Euclid Symbol" charset="0"/>
              </a:rPr>
              <a:t>2 </a:t>
            </a:r>
            <a:r>
              <a:rPr lang="en-US" b="1" dirty="0" smtClean="0">
                <a:latin typeface="Calibri"/>
                <a:ea typeface="ＭＳ Ｐゴシック" charset="0"/>
                <a:cs typeface="Calibri"/>
                <a:sym typeface="Euclid Symbol" charset="0"/>
              </a:rPr>
              <a:t>K</a:t>
            </a:r>
            <a:r>
              <a:rPr lang="en-US" b="1" baseline="30000" dirty="0">
                <a:latin typeface="Calibri"/>
                <a:ea typeface="ＭＳ Ｐゴシック" charset="0"/>
                <a:cs typeface="Calibri"/>
                <a:sym typeface="Euclid Symbol" charset="0"/>
              </a:rPr>
              <a:t>-4 </a:t>
            </a:r>
            <a:r>
              <a:rPr lang="en-US" b="1" dirty="0" smtClean="0">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T</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4                   </a:t>
            </a:r>
            <a:r>
              <a:rPr lang="en-US" sz="2400" b="1" dirty="0" smtClean="0">
                <a:latin typeface="Calibri"/>
                <a:ea typeface="ＭＳ Ｐゴシック" charset="0"/>
                <a:cs typeface="Calibri"/>
                <a:sym typeface="Euclid Symbol" charset="0"/>
              </a:rPr>
              <a:t>E=2×2×2×2=16</a:t>
            </a:r>
          </a:p>
          <a:p>
            <a:pPr lvl="1">
              <a:buFontTx/>
              <a:buNone/>
            </a:pPr>
            <a:r>
              <a:rPr lang="en-US" sz="2400" dirty="0" smtClean="0">
                <a:solidFill>
                  <a:srgbClr val="FFFF00"/>
                </a:solidFill>
                <a:latin typeface="Calibri"/>
                <a:ea typeface="ＭＳ Ｐゴシック" charset="0"/>
                <a:cs typeface="Calibri"/>
              </a:rPr>
              <a:t>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2</a:t>
            </a:r>
            <a:r>
              <a:rPr lang="en-US" sz="2400" b="1" baseline="30000" dirty="0" smtClean="0">
                <a:solidFill>
                  <a:srgbClr val="FF0000"/>
                </a:solidFill>
                <a:effectLst>
                  <a:outerShdw blurRad="38100" dist="38100" dir="2700000" algn="tl">
                    <a:srgbClr val="000000"/>
                  </a:outerShdw>
                </a:effectLst>
                <a:latin typeface="Calibri"/>
                <a:ea typeface="ＭＳ Ｐゴシック" charset="0"/>
                <a:cs typeface="Calibri"/>
              </a:rPr>
              <a:t>4</a:t>
            </a: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p:txBody>
      </p:sp>
      <p:pic>
        <p:nvPicPr>
          <p:cNvPr id="63493" name="Picture 4" descr="S-E_BB_Aguado"/>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16488" y="1828800"/>
            <a:ext cx="3694112"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4" name="Text Box 5"/>
          <p:cNvSpPr txBox="1">
            <a:spLocks noChangeArrowheads="1"/>
          </p:cNvSpPr>
          <p:nvPr/>
        </p:nvSpPr>
        <p:spPr bwMode="auto">
          <a:xfrm>
            <a:off x="6096000" y="1828800"/>
            <a:ext cx="2819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l">
              <a:spcBef>
                <a:spcPct val="50000"/>
              </a:spcBef>
            </a:pPr>
            <a:r>
              <a:rPr lang="en-US" sz="2000" b="1">
                <a:solidFill>
                  <a:srgbClr val="000000"/>
                </a:solidFill>
                <a:latin typeface="Arial" charset="0"/>
              </a:rPr>
              <a:t>Sun Temp: 6000K</a:t>
            </a:r>
          </a:p>
        </p:txBody>
      </p:sp>
      <p:sp>
        <p:nvSpPr>
          <p:cNvPr id="63495" name="Text Box 6"/>
          <p:cNvSpPr txBox="1">
            <a:spLocks noChangeArrowheads="1"/>
          </p:cNvSpPr>
          <p:nvPr/>
        </p:nvSpPr>
        <p:spPr bwMode="auto">
          <a:xfrm>
            <a:off x="5943600" y="4114800"/>
            <a:ext cx="243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l">
              <a:spcBef>
                <a:spcPct val="50000"/>
              </a:spcBef>
            </a:pPr>
            <a:r>
              <a:rPr lang="en-US" sz="2000" b="1">
                <a:solidFill>
                  <a:srgbClr val="000000"/>
                </a:solidFill>
                <a:latin typeface="Arial" charset="0"/>
              </a:rPr>
              <a:t>Earth Temp: 300K</a:t>
            </a:r>
          </a:p>
        </p:txBody>
      </p:sp>
      <p:sp>
        <p:nvSpPr>
          <p:cNvPr id="63496" name="Line 7"/>
          <p:cNvSpPr>
            <a:spLocks noChangeShapeType="1"/>
          </p:cNvSpPr>
          <p:nvPr/>
        </p:nvSpPr>
        <p:spPr bwMode="auto">
          <a:xfrm flipV="1">
            <a:off x="6400800" y="3886200"/>
            <a:ext cx="1676400" cy="762000"/>
          </a:xfrm>
          <a:prstGeom prst="line">
            <a:avLst/>
          </a:prstGeom>
          <a:noFill/>
          <a:ln w="28575">
            <a:solidFill>
              <a:srgbClr val="36567E"/>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algn="l"/>
            <a:endParaRPr lang="en-US" sz="3200">
              <a:solidFill>
                <a:srgbClr val="CCCCCC"/>
              </a:solidFill>
            </a:endParaRPr>
          </a:p>
        </p:txBody>
      </p:sp>
      <p:sp>
        <p:nvSpPr>
          <p:cNvPr id="63497" name="Text Box 8"/>
          <p:cNvSpPr txBox="1">
            <a:spLocks noChangeArrowheads="1"/>
          </p:cNvSpPr>
          <p:nvPr/>
        </p:nvSpPr>
        <p:spPr bwMode="auto">
          <a:xfrm>
            <a:off x="5562600" y="6248400"/>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spcBef>
                <a:spcPct val="50000"/>
              </a:spcBef>
            </a:pPr>
            <a:r>
              <a:rPr lang="en-US" sz="1400" dirty="0" err="1" smtClean="0">
                <a:solidFill>
                  <a:srgbClr val="000000"/>
                </a:solidFill>
                <a:latin typeface="Arial" charset="0"/>
              </a:rPr>
              <a:t>Aguado</a:t>
            </a:r>
            <a:r>
              <a:rPr lang="en-US" sz="1400" dirty="0" smtClean="0">
                <a:solidFill>
                  <a:srgbClr val="000000"/>
                </a:solidFill>
                <a:latin typeface="Arial" charset="0"/>
              </a:rPr>
              <a:t> and Burt</a:t>
            </a:r>
            <a:endParaRPr lang="en-US" sz="1400" dirty="0">
              <a:solidFill>
                <a:srgbClr val="000000"/>
              </a:solidFill>
              <a:latin typeface="Arial" charset="0"/>
            </a:endParaRPr>
          </a:p>
        </p:txBody>
      </p:sp>
      <p:sp>
        <p:nvSpPr>
          <p:cNvPr id="63498" name="AutoShape 9"/>
          <p:cNvSpPr>
            <a:spLocks/>
          </p:cNvSpPr>
          <p:nvPr/>
        </p:nvSpPr>
        <p:spPr bwMode="auto">
          <a:xfrm rot="-5400000">
            <a:off x="1687866" y="5315480"/>
            <a:ext cx="225425" cy="1143000"/>
          </a:xfrm>
          <a:prstGeom prst="leftBrace">
            <a:avLst>
              <a:gd name="adj1" fmla="val 22911"/>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algn="l"/>
            <a:endParaRPr lang="en-US" sz="3200">
              <a:solidFill>
                <a:srgbClr val="CCCCCC"/>
              </a:solidFill>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2074"/>
    </mc:Choice>
    <mc:Fallback xmlns="">
      <p:transition xmlns:p14="http://schemas.microsoft.com/office/powerpoint/2010/main" spd="slow" advTm="4207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533400" y="609600"/>
            <a:ext cx="8077200" cy="1143000"/>
          </a:xfrm>
        </p:spPr>
        <p:txBody>
          <a:bodyPr/>
          <a:lstStyle/>
          <a:p>
            <a:r>
              <a:rPr lang="en-US" sz="4000" b="1" dirty="0" smtClean="0">
                <a:latin typeface="Calibri"/>
                <a:ea typeface="ＭＳ Ｐゴシック" charset="0"/>
                <a:cs typeface="Calibri"/>
              </a:rPr>
              <a:t>3) Stefan-Boltzmann Law</a:t>
            </a:r>
            <a:endParaRPr lang="en-US" sz="4000" b="1" dirty="0">
              <a:latin typeface="Calibri"/>
              <a:ea typeface="ＭＳ Ｐゴシック" charset="0"/>
              <a:cs typeface="Calibri"/>
            </a:endParaRPr>
          </a:p>
        </p:txBody>
      </p:sp>
      <p:sp>
        <p:nvSpPr>
          <p:cNvPr id="56324" name="Rectangle 3"/>
          <p:cNvSpPr>
            <a:spLocks noGrp="1" noChangeArrowheads="1"/>
          </p:cNvSpPr>
          <p:nvPr>
            <p:ph idx="1"/>
          </p:nvPr>
        </p:nvSpPr>
        <p:spPr>
          <a:xfrm>
            <a:off x="685800" y="1828800"/>
            <a:ext cx="7772400" cy="4724400"/>
          </a:xfrm>
        </p:spPr>
        <p:txBody>
          <a:bodyPr/>
          <a:lstStyle/>
          <a:p>
            <a:pPr marL="347472" indent="-347472">
              <a:buNone/>
            </a:pPr>
            <a:r>
              <a:rPr lang="en-US" sz="2800" b="1" dirty="0">
                <a:latin typeface="Calibri"/>
                <a:ea typeface="ＭＳ Ｐゴシック" charset="0"/>
                <a:cs typeface="Calibri"/>
              </a:rPr>
              <a:t>How much more power per meter </a:t>
            </a:r>
            <a:r>
              <a:rPr lang="en-US" sz="2800" b="1" dirty="0" smtClean="0">
                <a:latin typeface="Calibri"/>
                <a:ea typeface="ＭＳ Ｐゴシック" charset="0"/>
                <a:cs typeface="Calibri"/>
              </a:rPr>
              <a:t>squared </a:t>
            </a:r>
            <a:r>
              <a:rPr lang="en-US" sz="2800" b="1" dirty="0">
                <a:latin typeface="Calibri"/>
                <a:ea typeface="ＭＳ Ｐゴシック" charset="0"/>
                <a:cs typeface="Calibri"/>
              </a:rPr>
              <a:t>is emitted by the Sun than the Earth?</a:t>
            </a:r>
            <a:endParaRPr lang="en-US" sz="2800" b="1" dirty="0" smtClean="0">
              <a:latin typeface="Calibri"/>
              <a:ea typeface="ＭＳ Ｐゴシック" charset="0"/>
              <a:cs typeface="Calibri"/>
            </a:endParaRPr>
          </a:p>
          <a:p>
            <a:pPr>
              <a:spcBef>
                <a:spcPts val="600"/>
              </a:spcBef>
              <a:spcAft>
                <a:spcPts val="600"/>
              </a:spcAft>
            </a:pPr>
            <a:r>
              <a:rPr lang="en-US" sz="2400" b="1" dirty="0" smtClean="0">
                <a:latin typeface="Calibri"/>
                <a:ea typeface="ＭＳ Ｐゴシック" charset="0"/>
                <a:cs typeface="Calibri"/>
              </a:rPr>
              <a:t>Apply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Stefan-Boltzmann Law</a:t>
            </a:r>
          </a:p>
          <a:p>
            <a:pPr>
              <a:spcBef>
                <a:spcPts val="600"/>
              </a:spcBef>
              <a:spcAft>
                <a:spcPts val="600"/>
              </a:spcAft>
              <a:buFontTx/>
              <a:buNone/>
            </a:pPr>
            <a:endParaRPr lang="en-US" sz="2000" b="1" dirty="0">
              <a:solidFill>
                <a:srgbClr val="FF0000"/>
              </a:solidFill>
              <a:latin typeface="Calibri"/>
              <a:ea typeface="ＭＳ Ｐゴシック" charset="0"/>
              <a:cs typeface="Calibri"/>
            </a:endParaRPr>
          </a:p>
          <a:p>
            <a:pPr>
              <a:spcBef>
                <a:spcPts val="600"/>
              </a:spcBef>
              <a:spcAft>
                <a:spcPts val="600"/>
              </a:spcAft>
            </a:pPr>
            <a:endParaRPr lang="en-US" sz="2400" b="1" dirty="0">
              <a:solidFill>
                <a:srgbClr val="FF0000"/>
              </a:solidFill>
              <a:latin typeface="Calibri"/>
              <a:ea typeface="ＭＳ Ｐゴシック" charset="0"/>
              <a:cs typeface="Calibri"/>
            </a:endParaRPr>
          </a:p>
          <a:p>
            <a:pPr marL="0" indent="0">
              <a:spcBef>
                <a:spcPts val="600"/>
              </a:spcBef>
              <a:spcAft>
                <a:spcPts val="600"/>
              </a:spcAft>
              <a:buNone/>
            </a:pPr>
            <a:endParaRPr lang="en-US" sz="2400" dirty="0" smtClean="0">
              <a:solidFill>
                <a:srgbClr val="FF0000"/>
              </a:solidFill>
              <a:latin typeface="Calibri"/>
              <a:ea typeface="ＭＳ Ｐゴシック" charset="0"/>
              <a:cs typeface="Calibri"/>
            </a:endParaRPr>
          </a:p>
          <a:p>
            <a:pPr marL="0" indent="0">
              <a:buNone/>
            </a:pPr>
            <a:endParaRPr lang="en-US" sz="2400" dirty="0">
              <a:solidFill>
                <a:srgbClr val="FF0000"/>
              </a:solidFill>
              <a:latin typeface="Calibri"/>
              <a:ea typeface="ＭＳ Ｐゴシック" charset="0"/>
              <a:cs typeface="Calibri"/>
            </a:endParaRPr>
          </a:p>
          <a:p>
            <a:r>
              <a:rPr lang="en-US" sz="2400" b="1" dirty="0" smtClean="0">
                <a:latin typeface="Calibri"/>
                <a:ea typeface="ＭＳ Ｐゴシック" charset="0"/>
                <a:cs typeface="Calibri"/>
              </a:rPr>
              <a:t>Sun </a:t>
            </a:r>
            <a:r>
              <a:rPr lang="en-US" sz="2400" b="1" dirty="0">
                <a:latin typeface="Calibri"/>
                <a:ea typeface="ＭＳ Ｐゴシック" charset="0"/>
                <a:cs typeface="Calibri"/>
              </a:rPr>
              <a:t>is 160,000 t</a:t>
            </a:r>
            <a:r>
              <a:rPr lang="en-US" sz="2400" b="1" dirty="0" smtClean="0">
                <a:latin typeface="Calibri"/>
                <a:ea typeface="ＭＳ Ｐゴシック" charset="0"/>
                <a:cs typeface="Calibri"/>
              </a:rPr>
              <a:t>imes more energetic </a:t>
            </a:r>
            <a:r>
              <a:rPr lang="en-US" sz="2400" b="1" dirty="0">
                <a:latin typeface="Calibri"/>
                <a:ea typeface="ＭＳ Ｐゴシック" charset="0"/>
                <a:cs typeface="Calibri"/>
              </a:rPr>
              <a:t>per m</a:t>
            </a:r>
            <a:r>
              <a:rPr lang="en-US" sz="2400" b="1" baseline="30000" dirty="0">
                <a:latin typeface="Calibri"/>
                <a:ea typeface="ＭＳ Ｐゴシック" charset="0"/>
                <a:cs typeface="Calibri"/>
              </a:rPr>
              <a:t>2</a:t>
            </a:r>
            <a:r>
              <a:rPr lang="en-US" sz="2400" b="1" dirty="0">
                <a:latin typeface="Calibri"/>
                <a:ea typeface="ＭＳ Ｐゴシック" charset="0"/>
                <a:cs typeface="Calibri"/>
              </a:rPr>
              <a:t>. </a:t>
            </a:r>
            <a:r>
              <a:rPr lang="en-US" sz="2400" b="1" dirty="0" smtClean="0">
                <a:latin typeface="Calibri"/>
                <a:ea typeface="ＭＳ Ｐゴシック" charset="0"/>
                <a:cs typeface="Calibri"/>
              </a:rPr>
              <a:t>Hence, the </a:t>
            </a:r>
            <a:r>
              <a:rPr lang="en-US" sz="2400" b="1" dirty="0">
                <a:latin typeface="Calibri"/>
                <a:ea typeface="ＭＳ Ｐゴシック" charset="0"/>
                <a:cs typeface="Calibri"/>
              </a:rPr>
              <a:t>area under the S</a:t>
            </a:r>
            <a:r>
              <a:rPr lang="en-US" sz="2400" b="1" dirty="0" smtClean="0">
                <a:latin typeface="Calibri"/>
                <a:ea typeface="ＭＳ Ｐゴシック" charset="0"/>
                <a:cs typeface="Calibri"/>
              </a:rPr>
              <a:t>un’s </a:t>
            </a:r>
            <a:r>
              <a:rPr lang="en-US" sz="2400" b="1" dirty="0">
                <a:latin typeface="Calibri"/>
                <a:ea typeface="ＭＳ Ｐゴシック" charset="0"/>
                <a:cs typeface="Calibri"/>
              </a:rPr>
              <a:t>energy curve is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160,000 </a:t>
            </a:r>
            <a:r>
              <a:rPr lang="en-US" sz="2400" b="1" dirty="0">
                <a:latin typeface="Calibri"/>
                <a:ea typeface="ＭＳ Ｐゴシック" charset="0"/>
                <a:cs typeface="Calibri"/>
              </a:rPr>
              <a:t>times </a:t>
            </a:r>
            <a:r>
              <a:rPr lang="en-US" sz="2400" b="1" dirty="0" smtClean="0">
                <a:latin typeface="Calibri"/>
                <a:ea typeface="ＭＳ Ｐゴシック" charset="0"/>
                <a:cs typeface="Calibri"/>
              </a:rPr>
              <a:t>larger than </a:t>
            </a:r>
            <a:r>
              <a:rPr lang="en-US" sz="2400" b="1" dirty="0">
                <a:latin typeface="Calibri"/>
                <a:ea typeface="ＭＳ Ｐゴシック" charset="0"/>
                <a:cs typeface="Calibri"/>
              </a:rPr>
              <a:t>under the E</a:t>
            </a:r>
            <a:r>
              <a:rPr lang="en-US" sz="2400" b="1" dirty="0" smtClean="0">
                <a:latin typeface="Calibri"/>
                <a:ea typeface="ＭＳ Ｐゴシック" charset="0"/>
                <a:cs typeface="Calibri"/>
              </a:rPr>
              <a:t>arth’s </a:t>
            </a:r>
            <a:r>
              <a:rPr lang="en-US" sz="2400" b="1" dirty="0">
                <a:latin typeface="Calibri"/>
                <a:ea typeface="ＭＳ Ｐゴシック" charset="0"/>
                <a:cs typeface="Calibri"/>
              </a:rPr>
              <a:t>energy curve</a:t>
            </a:r>
            <a:r>
              <a:rPr lang="en-US" sz="2400" b="1" dirty="0" smtClean="0">
                <a:latin typeface="Calibri"/>
                <a:ea typeface="ＭＳ Ｐゴシック" charset="0"/>
                <a:cs typeface="Calibri"/>
              </a:rPr>
              <a:t>.</a:t>
            </a:r>
            <a:endParaRPr lang="en-US" sz="2400" b="1" dirty="0">
              <a:latin typeface="Calibri"/>
              <a:ea typeface="ＭＳ Ｐゴシック" charset="0"/>
              <a:cs typeface="Calibri"/>
            </a:endParaRPr>
          </a:p>
        </p:txBody>
      </p:sp>
      <p:sp>
        <p:nvSpPr>
          <p:cNvPr id="6554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433E1E19-D876-FC47-B3DA-D1124C356410}" type="slidenum">
              <a:rPr lang="en-US" sz="1400">
                <a:latin typeface="Calibri"/>
                <a:cs typeface="Calibri"/>
              </a:rPr>
              <a:pPr/>
              <a:t>12</a:t>
            </a:fld>
            <a:endParaRPr lang="en-US" sz="1400" dirty="0">
              <a:latin typeface="Calibri"/>
              <a:cs typeface="Calibri"/>
            </a:endParaRPr>
          </a:p>
        </p:txBody>
      </p:sp>
      <p:pic>
        <p:nvPicPr>
          <p:cNvPr id="3" name="Picture 2" descr="Untitl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912" y="3276600"/>
            <a:ext cx="4742688" cy="1999488"/>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50775051"/>
      </p:ext>
    </p:extLst>
  </p:cSld>
  <p:clrMapOvr>
    <a:masterClrMapping/>
  </p:clrMapOvr>
  <mc:AlternateContent xmlns:mc="http://schemas.openxmlformats.org/markup-compatibility/2006" xmlns:p14="http://schemas.microsoft.com/office/powerpoint/2010/main">
    <mc:Choice Requires="p14">
      <p:transition spd="slow" p14:dur="2000" advTm="97963"/>
    </mc:Choice>
    <mc:Fallback xmlns="">
      <p:transition xmlns:p14="http://schemas.microsoft.com/office/powerpoint/2010/main" spd="slow" advTm="9796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0" y="685800"/>
            <a:ext cx="3352800" cy="2057400"/>
          </a:xfrm>
        </p:spPr>
        <p:txBody>
          <a:bodyPr/>
          <a:lstStyle/>
          <a:p>
            <a:pPr>
              <a:spcAft>
                <a:spcPts val="1200"/>
              </a:spcAft>
            </a:pPr>
            <a:r>
              <a:rPr lang="en-US" sz="4000" b="1" dirty="0" smtClean="0">
                <a:latin typeface="Calibri"/>
                <a:cs typeface="Calibri"/>
              </a:rPr>
              <a:t>Laws of Radiation</a:t>
            </a:r>
            <a:endParaRPr lang="en-US" sz="4000" b="1" dirty="0">
              <a:latin typeface="Calibri"/>
              <a:cs typeface="Calibri"/>
            </a:endParaRPr>
          </a:p>
        </p:txBody>
      </p:sp>
      <p:sp>
        <p:nvSpPr>
          <p:cNvPr id="3" name="Content Placeholder 2"/>
          <p:cNvSpPr>
            <a:spLocks noGrp="1"/>
          </p:cNvSpPr>
          <p:nvPr>
            <p:ph idx="1"/>
          </p:nvPr>
        </p:nvSpPr>
        <p:spPr>
          <a:xfrm>
            <a:off x="685800" y="3505200"/>
            <a:ext cx="7696200" cy="2971800"/>
          </a:xfrm>
        </p:spPr>
        <p:txBody>
          <a:bodyPr/>
          <a:lstStyle/>
          <a:p>
            <a:pPr>
              <a:spcBef>
                <a:spcPts val="0"/>
              </a:spcBef>
              <a:spcAft>
                <a:spcPts val="1200"/>
              </a:spcAft>
            </a:pPr>
            <a:r>
              <a:rPr lang="en-US" b="1" dirty="0">
                <a:latin typeface="Calibri"/>
                <a:cs typeface="Calibri"/>
                <a:sym typeface="Euclid Symbol" charset="0"/>
              </a:rPr>
              <a:t>Planck’s Law quantifies distribution of emitted </a:t>
            </a:r>
            <a:r>
              <a:rPr lang="en-US" b="1" dirty="0" smtClean="0">
                <a:latin typeface="Calibri"/>
                <a:cs typeface="Calibri"/>
                <a:sym typeface="Euclid Symbol" charset="0"/>
              </a:rPr>
              <a:t>radiation over all wavelengths as a function of temperature</a:t>
            </a:r>
            <a:endParaRPr lang="en-US" dirty="0" smtClean="0"/>
          </a:p>
          <a:p>
            <a:r>
              <a:rPr lang="en-US" b="1" dirty="0" smtClean="0">
                <a:latin typeface="Calibri"/>
                <a:ea typeface="ＭＳ Ｐゴシック" charset="0"/>
                <a:cs typeface="Calibri"/>
                <a:sym typeface="Euclid Symbol" charset="0"/>
              </a:rPr>
              <a:t>Wien’s Law gives the wavelength of maximum emission</a:t>
            </a:r>
            <a:endParaRPr lang="en-US" b="1" dirty="0">
              <a:latin typeface="Calibri"/>
              <a:ea typeface="ＭＳ Ｐゴシック" charset="0"/>
              <a:cs typeface="Calibri"/>
              <a:sym typeface="Euclid Symbol" charset="0"/>
            </a:endParaRPr>
          </a:p>
          <a:p>
            <a:pPr algn="ctr">
              <a:spcBef>
                <a:spcPts val="0"/>
              </a:spcBef>
              <a:spcAft>
                <a:spcPts val="1200"/>
              </a:spcAft>
              <a:buFontTx/>
              <a:buNone/>
            </a:pPr>
            <a:r>
              <a:rPr lang="en-US" b="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λ</a:t>
            </a:r>
            <a:r>
              <a:rPr lang="en-US" b="1" baseline="-25000"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MAX</a:t>
            </a:r>
            <a:r>
              <a:rPr lang="en-US" b="1" baseline="-25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a:t>
            </a:r>
            <a:r>
              <a:rPr lang="en-US" b="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μm</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b="1" dirty="0" smtClean="0">
                <a:solidFill>
                  <a:schemeClr val="bg2"/>
                </a:solidFill>
                <a:latin typeface="Calibri"/>
                <a:ea typeface="ＭＳ Ｐゴシック" charset="0"/>
                <a:cs typeface="Calibri"/>
                <a:sym typeface="Euclid Symbol" charset="0"/>
              </a:rPr>
              <a:t>= </a:t>
            </a:r>
            <a:r>
              <a:rPr lang="en-US" b="1" dirty="0">
                <a:solidFill>
                  <a:schemeClr val="bg2"/>
                </a:solidFill>
                <a:latin typeface="Calibri"/>
                <a:ea typeface="ＭＳ Ｐゴシック" charset="0"/>
                <a:cs typeface="Calibri"/>
                <a:sym typeface="Euclid Symbol" charset="0"/>
              </a:rPr>
              <a:t>(0.29 </a:t>
            </a:r>
            <a:r>
              <a:rPr lang="en-US" b="1" dirty="0">
                <a:solidFill>
                  <a:schemeClr val="bg2"/>
                </a:solidFill>
                <a:latin typeface="Calibri"/>
                <a:ea typeface="ＭＳ ゴシック" charset="0"/>
                <a:cs typeface="Calibri"/>
                <a:sym typeface="Euclid Symbol" charset="0"/>
              </a:rPr>
              <a:t>×</a:t>
            </a:r>
            <a:r>
              <a:rPr lang="en-US" b="1" dirty="0">
                <a:solidFill>
                  <a:schemeClr val="bg2"/>
                </a:solidFill>
                <a:latin typeface="Calibri"/>
                <a:ea typeface="ＭＳ Ｐゴシック" charset="0"/>
                <a:cs typeface="Calibri"/>
                <a:sym typeface="Euclid Symbol" charset="0"/>
              </a:rPr>
              <a:t>10</a:t>
            </a:r>
            <a:r>
              <a:rPr lang="en-US" b="1" baseline="30000" dirty="0">
                <a:solidFill>
                  <a:schemeClr val="bg2"/>
                </a:solidFill>
                <a:latin typeface="Calibri"/>
                <a:ea typeface="ＭＳ Ｐゴシック" charset="0"/>
                <a:cs typeface="Calibri"/>
                <a:sym typeface="Euclid Symbol" charset="0"/>
              </a:rPr>
              <a:t>4</a:t>
            </a:r>
            <a:r>
              <a:rPr lang="en-US" b="1" dirty="0">
                <a:solidFill>
                  <a:schemeClr val="bg2"/>
                </a:solidFill>
                <a:latin typeface="Calibri"/>
                <a:ea typeface="ＭＳ Ｐゴシック" charset="0"/>
                <a:cs typeface="Calibri"/>
                <a:sym typeface="Euclid Symbol" charset="0"/>
              </a:rPr>
              <a:t> </a:t>
            </a:r>
            <a:r>
              <a:rPr lang="en-US" b="1" dirty="0" err="1">
                <a:solidFill>
                  <a:schemeClr val="bg2"/>
                </a:solidFill>
                <a:latin typeface="Calibri"/>
                <a:ea typeface="ＭＳ Ｐゴシック" charset="0"/>
                <a:cs typeface="Calibri"/>
                <a:sym typeface="Euclid Symbol" charset="0"/>
              </a:rPr>
              <a:t>μ</a:t>
            </a:r>
            <a:r>
              <a:rPr lang="en-US" b="1" i="1" dirty="0" err="1">
                <a:solidFill>
                  <a:schemeClr val="bg2"/>
                </a:solidFill>
                <a:latin typeface="Calibri"/>
                <a:ea typeface="ＭＳ Ｐゴシック" charset="0"/>
                <a:cs typeface="Calibri"/>
                <a:sym typeface="Euclid Symbol" charset="0"/>
              </a:rPr>
              <a:t>m</a:t>
            </a:r>
            <a:r>
              <a:rPr lang="en-US" b="1" dirty="0">
                <a:solidFill>
                  <a:schemeClr val="bg2"/>
                </a:solidFill>
                <a:latin typeface="Calibri"/>
                <a:ea typeface="ＭＳ Ｐゴシック" charset="0"/>
                <a:cs typeface="Calibri"/>
                <a:sym typeface="Euclid Symbol" charset="0"/>
              </a:rPr>
              <a:t> K</a:t>
            </a:r>
            <a:r>
              <a:rPr lang="en-US" b="1" dirty="0" smtClean="0">
                <a:solidFill>
                  <a:schemeClr val="bg2"/>
                </a:solidFill>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T</a:t>
            </a:r>
            <a:r>
              <a:rPr lang="en-US"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1</a:t>
            </a:r>
            <a:endParaRPr lang="en-US"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endParaRPr>
          </a:p>
          <a:p>
            <a:r>
              <a:rPr lang="en-US" b="1" dirty="0">
                <a:latin typeface="Calibri"/>
                <a:ea typeface="ＭＳ Ｐゴシック" charset="0"/>
                <a:cs typeface="Calibri"/>
              </a:rPr>
              <a:t>Stefan-Boltzmann’s </a:t>
            </a:r>
            <a:r>
              <a:rPr lang="en-US" b="1" dirty="0" smtClean="0">
                <a:latin typeface="Calibri"/>
                <a:ea typeface="ＭＳ Ｐゴシック" charset="0"/>
                <a:cs typeface="Calibri"/>
              </a:rPr>
              <a:t>Law gives total emission of radiation</a:t>
            </a:r>
            <a:endParaRPr lang="en-US" b="1" dirty="0">
              <a:latin typeface="Calibri"/>
              <a:ea typeface="ＭＳ Ｐゴシック" charset="0"/>
              <a:cs typeface="Calibri"/>
            </a:endParaRPr>
          </a:p>
          <a:p>
            <a:pPr algn="ctr">
              <a:buFontTx/>
              <a:buNone/>
            </a:pPr>
            <a:r>
              <a:rPr lang="en-US" b="1" dirty="0">
                <a:solidFill>
                  <a:srgbClr val="FF0000"/>
                </a:solidFill>
                <a:latin typeface="Calibri"/>
                <a:ea typeface="ＭＳ Ｐゴシック" charset="0"/>
                <a:cs typeface="Calibri"/>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E (W m</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-2</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b="1" dirty="0" smtClean="0">
                <a:latin typeface="Calibri"/>
                <a:ea typeface="ＭＳ Ｐゴシック" charset="0"/>
                <a:cs typeface="Calibri"/>
              </a:rPr>
              <a:t>= </a:t>
            </a:r>
            <a:r>
              <a:rPr lang="en-US" b="1" dirty="0">
                <a:latin typeface="Calibri"/>
                <a:ea typeface="ＭＳ Ｐゴシック" charset="0"/>
                <a:cs typeface="Calibri"/>
              </a:rPr>
              <a:t>(</a:t>
            </a:r>
            <a:r>
              <a:rPr lang="en-US" b="1" dirty="0">
                <a:latin typeface="Calibri"/>
                <a:ea typeface="ＭＳ Ｐゴシック" charset="0"/>
                <a:cs typeface="Calibri"/>
                <a:sym typeface="Euclid Symbol" charset="0"/>
              </a:rPr>
              <a:t>5.67×10</a:t>
            </a:r>
            <a:r>
              <a:rPr lang="en-US" b="1" baseline="30000" dirty="0">
                <a:latin typeface="Calibri"/>
                <a:ea typeface="ＭＳ Ｐゴシック" charset="0"/>
                <a:cs typeface="Calibri"/>
                <a:sym typeface="Euclid Symbol" charset="0"/>
              </a:rPr>
              <a:t>-8</a:t>
            </a:r>
            <a:r>
              <a:rPr lang="en-US" b="1" dirty="0">
                <a:latin typeface="Calibri"/>
                <a:ea typeface="ＭＳ Ｐゴシック" charset="0"/>
                <a:cs typeface="Calibri"/>
                <a:sym typeface="Euclid Symbol" charset="0"/>
              </a:rPr>
              <a:t> Wm</a:t>
            </a:r>
            <a:r>
              <a:rPr lang="en-US" b="1" baseline="30000" dirty="0">
                <a:latin typeface="Calibri"/>
                <a:ea typeface="ＭＳ Ｐゴシック" charset="0"/>
                <a:cs typeface="Calibri"/>
                <a:sym typeface="Euclid Symbol" charset="0"/>
              </a:rPr>
              <a:t>-2</a:t>
            </a:r>
            <a:r>
              <a:rPr lang="en-US" b="1" dirty="0">
                <a:latin typeface="Calibri"/>
                <a:ea typeface="ＭＳ Ｐゴシック" charset="0"/>
                <a:cs typeface="Calibri"/>
                <a:sym typeface="Euclid Symbol" charset="0"/>
              </a:rPr>
              <a:t>K</a:t>
            </a:r>
            <a:r>
              <a:rPr lang="en-US" b="1" baseline="30000" dirty="0">
                <a:latin typeface="Calibri"/>
                <a:ea typeface="ＭＳ Ｐゴシック" charset="0"/>
                <a:cs typeface="Calibri"/>
                <a:sym typeface="Euclid Symbol" charset="0"/>
              </a:rPr>
              <a:t>-4 </a:t>
            </a:r>
            <a:r>
              <a:rPr lang="en-US" b="1" dirty="0" smtClean="0">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T</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4</a:t>
            </a:r>
            <a:endParaRPr lang="en-US"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endParaRPr>
          </a:p>
          <a:p>
            <a:endParaRPr lang="en-US" dirty="0">
              <a:latin typeface="Calibri"/>
              <a:cs typeface="Calibri"/>
            </a:endParaRPr>
          </a:p>
        </p:txBody>
      </p:sp>
      <p:grpSp>
        <p:nvGrpSpPr>
          <p:cNvPr id="12" name="Group 11"/>
          <p:cNvGrpSpPr/>
          <p:nvPr/>
        </p:nvGrpSpPr>
        <p:grpSpPr>
          <a:xfrm>
            <a:off x="844550" y="304800"/>
            <a:ext cx="4489450" cy="3041650"/>
            <a:chOff x="1828800" y="3048000"/>
            <a:chExt cx="4489450" cy="3041650"/>
          </a:xfrm>
        </p:grpSpPr>
        <p:pic>
          <p:nvPicPr>
            <p:cNvPr id="4" name="Picture 3"/>
            <p:cNvPicPr>
              <a:picLocks noChangeAspect="1"/>
            </p:cNvPicPr>
            <p:nvPr/>
          </p:nvPicPr>
          <p:blipFill>
            <a:blip r:embed="rId5"/>
            <a:stretch>
              <a:fillRect/>
            </a:stretch>
          </p:blipFill>
          <p:spPr>
            <a:xfrm>
              <a:off x="1828800" y="3048000"/>
              <a:ext cx="4489450" cy="3041650"/>
            </a:xfrm>
            <a:prstGeom prst="rect">
              <a:avLst/>
            </a:prstGeom>
          </p:spPr>
        </p:pic>
        <p:sp>
          <p:nvSpPr>
            <p:cNvPr id="5" name="TextBox 4"/>
            <p:cNvSpPr txBox="1"/>
            <p:nvPr/>
          </p:nvSpPr>
          <p:spPr>
            <a:xfrm>
              <a:off x="4038600" y="3352800"/>
              <a:ext cx="1973066" cy="1200328"/>
            </a:xfrm>
            <a:prstGeom prst="rect">
              <a:avLst/>
            </a:prstGeom>
            <a:noFill/>
          </p:spPr>
          <p:txBody>
            <a:bodyPr wrap="none" rtlCol="0">
              <a:spAutoFit/>
            </a:bodyPr>
            <a:lstStyle/>
            <a:p>
              <a:pPr algn="l"/>
              <a:r>
                <a:rPr lang="en-US" b="1" dirty="0" smtClean="0">
                  <a:solidFill>
                    <a:srgbClr val="FF0000"/>
                  </a:solidFill>
                </a:rPr>
                <a:t>Wien’s Law</a:t>
              </a:r>
            </a:p>
            <a:p>
              <a:pPr algn="l"/>
              <a:r>
                <a:rPr lang="en-US" b="1" dirty="0" smtClean="0">
                  <a:solidFill>
                    <a:srgbClr val="FF00FF"/>
                  </a:solidFill>
                </a:rPr>
                <a:t>SB Law</a:t>
              </a:r>
            </a:p>
            <a:p>
              <a:pPr algn="l"/>
              <a:r>
                <a:rPr lang="en-US" b="1" dirty="0" smtClean="0">
                  <a:solidFill>
                    <a:srgbClr val="0000FF"/>
                  </a:solidFill>
                </a:rPr>
                <a:t>Planck’s Law</a:t>
              </a:r>
              <a:endParaRPr lang="en-US" b="1" dirty="0">
                <a:solidFill>
                  <a:srgbClr val="0000FF"/>
                </a:solidFill>
              </a:endParaRPr>
            </a:p>
          </p:txBody>
        </p:sp>
        <p:cxnSp>
          <p:nvCxnSpPr>
            <p:cNvPr id="7" name="Straight Arrow Connector 6"/>
            <p:cNvCxnSpPr/>
            <p:nvPr/>
          </p:nvCxnSpPr>
          <p:spPr bwMode="auto">
            <a:xfrm flipH="1" flipV="1">
              <a:off x="3276600" y="3429000"/>
              <a:ext cx="762000" cy="152400"/>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cxnSp>
          <p:nvCxnSpPr>
            <p:cNvPr id="8" name="Straight Arrow Connector 7"/>
            <p:cNvCxnSpPr/>
            <p:nvPr/>
          </p:nvCxnSpPr>
          <p:spPr bwMode="auto">
            <a:xfrm flipH="1">
              <a:off x="3657600" y="4038600"/>
              <a:ext cx="381000" cy="838200"/>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sp>
          <p:nvSpPr>
            <p:cNvPr id="10" name="TextBox 9"/>
            <p:cNvSpPr txBox="1"/>
            <p:nvPr/>
          </p:nvSpPr>
          <p:spPr>
            <a:xfrm>
              <a:off x="3025977" y="4796135"/>
              <a:ext cx="828472" cy="461665"/>
            </a:xfrm>
            <a:prstGeom prst="rect">
              <a:avLst/>
            </a:prstGeom>
            <a:noFill/>
          </p:spPr>
          <p:txBody>
            <a:bodyPr wrap="none" rtlCol="0">
              <a:spAutoFit/>
            </a:bodyPr>
            <a:lstStyle/>
            <a:p>
              <a:r>
                <a:rPr lang="en-US" b="1" dirty="0" smtClean="0">
                  <a:solidFill>
                    <a:srgbClr val="FF00FF"/>
                  </a:solidFill>
                </a:rPr>
                <a:t>Area</a:t>
              </a:r>
              <a:endParaRPr lang="en-US" b="1" dirty="0">
                <a:solidFill>
                  <a:srgbClr val="FF00FF"/>
                </a:solidFill>
              </a:endParaRPr>
            </a:p>
          </p:txBody>
        </p:sp>
        <p:sp>
          <p:nvSpPr>
            <p:cNvPr id="11" name="TextBox 10"/>
            <p:cNvSpPr txBox="1"/>
            <p:nvPr/>
          </p:nvSpPr>
          <p:spPr>
            <a:xfrm>
              <a:off x="2397693" y="3124200"/>
              <a:ext cx="838691" cy="461665"/>
            </a:xfrm>
            <a:prstGeom prst="rect">
              <a:avLst/>
            </a:prstGeom>
            <a:noFill/>
          </p:spPr>
          <p:txBody>
            <a:bodyPr wrap="none" rtlCol="0">
              <a:spAutoFit/>
            </a:bodyPr>
            <a:lstStyle/>
            <a:p>
              <a:r>
                <a:rPr lang="en-US" b="1" dirty="0" smtClean="0">
                  <a:solidFill>
                    <a:srgbClr val="FF0000"/>
                  </a:solidFill>
                </a:rPr>
                <a:t>Peak</a:t>
              </a:r>
              <a:endParaRPr lang="en-US" b="1" dirty="0">
                <a:solidFill>
                  <a:srgbClr val="FF0000"/>
                </a:solidFill>
              </a:endParaRPr>
            </a:p>
          </p:txBody>
        </p:sp>
      </p:grpSp>
      <p:cxnSp>
        <p:nvCxnSpPr>
          <p:cNvPr id="14" name="Straight Arrow Connector 13"/>
          <p:cNvCxnSpPr/>
          <p:nvPr/>
        </p:nvCxnSpPr>
        <p:spPr bwMode="auto">
          <a:xfrm flipH="1">
            <a:off x="3962400" y="1752600"/>
            <a:ext cx="76200" cy="838200"/>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sp>
        <p:nvSpPr>
          <p:cNvPr id="16" name="TextBox 15"/>
          <p:cNvSpPr txBox="1"/>
          <p:nvPr/>
        </p:nvSpPr>
        <p:spPr>
          <a:xfrm>
            <a:off x="4066452" y="2281535"/>
            <a:ext cx="988672" cy="461665"/>
          </a:xfrm>
          <a:prstGeom prst="rect">
            <a:avLst/>
          </a:prstGeom>
          <a:noFill/>
        </p:spPr>
        <p:txBody>
          <a:bodyPr wrap="none" rtlCol="0">
            <a:spAutoFit/>
          </a:bodyPr>
          <a:lstStyle/>
          <a:p>
            <a:r>
              <a:rPr lang="en-US" b="1" dirty="0" smtClean="0">
                <a:solidFill>
                  <a:srgbClr val="0000FF"/>
                </a:solidFill>
              </a:rPr>
              <a:t>Shape</a:t>
            </a:r>
            <a:endParaRPr lang="en-US" b="1" dirty="0">
              <a:solidFill>
                <a:srgbClr val="0000FF"/>
              </a:solidFill>
            </a:endParaRPr>
          </a:p>
        </p:txBody>
      </p:sp>
      <p:pic>
        <p:nvPicPr>
          <p:cNvPr id="23" name="Sound 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10172000"/>
      </p:ext>
    </p:extLst>
  </p:cSld>
  <p:clrMapOvr>
    <a:masterClrMapping/>
  </p:clrMapOvr>
  <mc:AlternateContent xmlns:mc="http://schemas.openxmlformats.org/markup-compatibility/2006" xmlns:p14="http://schemas.microsoft.com/office/powerpoint/2010/main">
    <mc:Choice Requires="p14">
      <p:transition spd="slow" p14:dur="2000" advTm="58502"/>
    </mc:Choice>
    <mc:Fallback xmlns="">
      <p:transition xmlns:p14="http://schemas.microsoft.com/office/powerpoint/2010/main" spd="slow" advTm="5850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228600"/>
            <a:ext cx="7772400" cy="1143000"/>
          </a:xfrm>
        </p:spPr>
        <p:txBody>
          <a:bodyPr/>
          <a:lstStyle/>
          <a:p>
            <a:r>
              <a:rPr lang="en-US" sz="2800" b="1" dirty="0" smtClean="0">
                <a:latin typeface="Capitals"/>
                <a:ea typeface="ＭＳ Ｐゴシック" charset="0"/>
                <a:cs typeface="Capitals"/>
              </a:rPr>
              <a:t>2) </a:t>
            </a:r>
            <a:r>
              <a:rPr lang="en-US" sz="2800" b="1" dirty="0" err="1" smtClean="0">
                <a:latin typeface="Capitals"/>
                <a:ea typeface="ＭＳ Ｐゴシック" charset="0"/>
                <a:cs typeface="Capitals"/>
              </a:rPr>
              <a:t>Radiative</a:t>
            </a:r>
            <a:r>
              <a:rPr lang="en-US" sz="2800" b="1" dirty="0" smtClean="0">
                <a:latin typeface="Capitals"/>
                <a:ea typeface="ＭＳ Ｐゴシック" charset="0"/>
                <a:cs typeface="Capitals"/>
              </a:rPr>
              <a:t> Equilibrium</a:t>
            </a:r>
            <a:endParaRPr lang="en-US" sz="2800" b="1" dirty="0">
              <a:latin typeface="Capitals"/>
              <a:ea typeface="ＭＳ Ｐゴシック" charset="0"/>
              <a:cs typeface="Capitals"/>
            </a:endParaRPr>
          </a:p>
        </p:txBody>
      </p:sp>
      <p:sp>
        <p:nvSpPr>
          <p:cNvPr id="7373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19D62ACB-9CB9-0142-94D9-94F890CA30B0}" type="slidenum">
              <a:rPr lang="en-US" sz="1400"/>
              <a:pPr/>
              <a:t>14</a:t>
            </a:fld>
            <a:endParaRPr lang="en-US" sz="1400"/>
          </a:p>
        </p:txBody>
      </p:sp>
      <p:sp>
        <p:nvSpPr>
          <p:cNvPr id="62467" name="Rectangle 3"/>
          <p:cNvSpPr>
            <a:spLocks noGrp="1" noChangeArrowheads="1"/>
          </p:cNvSpPr>
          <p:nvPr>
            <p:ph idx="1"/>
          </p:nvPr>
        </p:nvSpPr>
        <p:spPr>
          <a:xfrm>
            <a:off x="685800" y="1600200"/>
            <a:ext cx="7848600" cy="4572000"/>
          </a:xfrm>
        </p:spPr>
        <p:txBody>
          <a:bodyPr/>
          <a:lstStyle/>
          <a:p>
            <a:pPr>
              <a:lnSpc>
                <a:spcPct val="90000"/>
              </a:lnSpc>
            </a:pPr>
            <a:r>
              <a:rPr lang="en-US" sz="2400" b="1" dirty="0" smtClean="0">
                <a:latin typeface="Times New Roman" charset="0"/>
                <a:ea typeface="ＭＳ Ｐゴシック" charset="0"/>
                <a:cs typeface="ＭＳ Ｐゴシック" charset="0"/>
              </a:rPr>
              <a:t>Concept is analogous </a:t>
            </a:r>
            <a:r>
              <a:rPr lang="en-US" sz="2400" b="1" dirty="0">
                <a:latin typeface="Times New Roman" charset="0"/>
                <a:ea typeface="ＭＳ Ｐゴシック" charset="0"/>
                <a:cs typeface="ＭＳ Ｐゴシック" charset="0"/>
              </a:rPr>
              <a:t>to a </a:t>
            </a:r>
            <a:r>
              <a:rPr lang="en-US" sz="2400" b="1" dirty="0" smtClean="0">
                <a:latin typeface="Times New Roman" charset="0"/>
                <a:ea typeface="ＭＳ Ｐゴシック" charset="0"/>
                <a:cs typeface="ＭＳ Ｐゴシック" charset="0"/>
              </a:rPr>
              <a:t>filling a bathtub with water 	when the faucet is on and the drain is open.</a:t>
            </a:r>
            <a:endParaRPr lang="en-US" sz="2400" b="1" dirty="0">
              <a:latin typeface="Times New Roman" charset="0"/>
              <a:ea typeface="ＭＳ Ｐゴシック" charset="0"/>
              <a:cs typeface="ＭＳ Ｐゴシック" charset="0"/>
            </a:endParaRPr>
          </a:p>
        </p:txBody>
      </p:sp>
      <p:grpSp>
        <p:nvGrpSpPr>
          <p:cNvPr id="5" name="Group 4"/>
          <p:cNvGrpSpPr>
            <a:grpSpLocks noChangeAspect="1"/>
          </p:cNvGrpSpPr>
          <p:nvPr/>
        </p:nvGrpSpPr>
        <p:grpSpPr>
          <a:xfrm>
            <a:off x="5410200" y="2819400"/>
            <a:ext cx="3389250" cy="2647874"/>
            <a:chOff x="2056345" y="2834640"/>
            <a:chExt cx="5021111" cy="3922776"/>
          </a:xfrm>
        </p:grpSpPr>
        <p:grpSp>
          <p:nvGrpSpPr>
            <p:cNvPr id="6" name="Group 5"/>
            <p:cNvGrpSpPr/>
            <p:nvPr/>
          </p:nvGrpSpPr>
          <p:grpSpPr>
            <a:xfrm>
              <a:off x="2056345" y="2834640"/>
              <a:ext cx="5021111" cy="3922776"/>
              <a:chOff x="2056345" y="2834640"/>
              <a:chExt cx="5021111" cy="3922776"/>
            </a:xfrm>
          </p:grpSpPr>
          <p:pic>
            <p:nvPicPr>
              <p:cNvPr id="9" name="Picture 8"/>
              <p:cNvPicPr>
                <a:picLocks noChangeAspect="1"/>
              </p:cNvPicPr>
              <p:nvPr/>
            </p:nvPicPr>
            <p:blipFill rotWithShape="1">
              <a:blip r:embed="rId5"/>
              <a:srcRect l="13362" t="2278" r="13304" b="-24"/>
              <a:stretch/>
            </p:blipFill>
            <p:spPr>
              <a:xfrm>
                <a:off x="2057400" y="2834640"/>
                <a:ext cx="5020056" cy="3922776"/>
              </a:xfrm>
              <a:prstGeom prst="rect">
                <a:avLst/>
              </a:prstGeom>
            </p:spPr>
          </p:pic>
          <p:pic>
            <p:nvPicPr>
              <p:cNvPr id="10" name="Picture 9"/>
              <p:cNvPicPr>
                <a:picLocks noChangeAspect="1"/>
              </p:cNvPicPr>
              <p:nvPr/>
            </p:nvPicPr>
            <p:blipFill>
              <a:blip r:embed="rId6"/>
              <a:stretch>
                <a:fillRect/>
              </a:stretch>
            </p:blipFill>
            <p:spPr>
              <a:xfrm>
                <a:off x="5427133" y="5820833"/>
                <a:ext cx="1600199" cy="876300"/>
              </a:xfrm>
              <a:prstGeom prst="rect">
                <a:avLst/>
              </a:prstGeom>
            </p:spPr>
          </p:pic>
          <p:pic>
            <p:nvPicPr>
              <p:cNvPr id="11" name="Picture 10"/>
              <p:cNvPicPr>
                <a:picLocks noChangeAspect="1"/>
              </p:cNvPicPr>
              <p:nvPr/>
            </p:nvPicPr>
            <p:blipFill>
              <a:blip r:embed="rId6"/>
              <a:stretch>
                <a:fillRect/>
              </a:stretch>
            </p:blipFill>
            <p:spPr>
              <a:xfrm>
                <a:off x="2438400" y="5867400"/>
                <a:ext cx="2362200" cy="876300"/>
              </a:xfrm>
              <a:prstGeom prst="rect">
                <a:avLst/>
              </a:prstGeom>
            </p:spPr>
          </p:pic>
          <p:pic>
            <p:nvPicPr>
              <p:cNvPr id="12" name="Picture 11"/>
              <p:cNvPicPr>
                <a:picLocks noChangeAspect="1"/>
              </p:cNvPicPr>
              <p:nvPr/>
            </p:nvPicPr>
            <p:blipFill>
              <a:blip r:embed="rId6"/>
              <a:stretch>
                <a:fillRect/>
              </a:stretch>
            </p:blipFill>
            <p:spPr>
              <a:xfrm>
                <a:off x="5248275" y="2971800"/>
                <a:ext cx="1828800" cy="1080911"/>
              </a:xfrm>
              <a:prstGeom prst="rect">
                <a:avLst/>
              </a:prstGeom>
            </p:spPr>
          </p:pic>
          <p:pic>
            <p:nvPicPr>
              <p:cNvPr id="13" name="Picture 12"/>
              <p:cNvPicPr>
                <a:picLocks noChangeAspect="1"/>
              </p:cNvPicPr>
              <p:nvPr/>
            </p:nvPicPr>
            <p:blipFill>
              <a:blip r:embed="rId6"/>
              <a:stretch>
                <a:fillRect/>
              </a:stretch>
            </p:blipFill>
            <p:spPr>
              <a:xfrm>
                <a:off x="2056345" y="2971800"/>
                <a:ext cx="1752600" cy="876301"/>
              </a:xfrm>
              <a:prstGeom prst="rect">
                <a:avLst/>
              </a:prstGeom>
            </p:spPr>
          </p:pic>
          <p:pic>
            <p:nvPicPr>
              <p:cNvPr id="14" name="Picture 13"/>
              <p:cNvPicPr>
                <a:picLocks noChangeAspect="1"/>
              </p:cNvPicPr>
              <p:nvPr/>
            </p:nvPicPr>
            <p:blipFill>
              <a:blip r:embed="rId6"/>
              <a:stretch>
                <a:fillRect/>
              </a:stretch>
            </p:blipFill>
            <p:spPr>
              <a:xfrm>
                <a:off x="3810000" y="2971800"/>
                <a:ext cx="1752600" cy="1219200"/>
              </a:xfrm>
              <a:prstGeom prst="rect">
                <a:avLst/>
              </a:prstGeom>
            </p:spPr>
          </p:pic>
          <p:pic>
            <p:nvPicPr>
              <p:cNvPr id="15" name="Picture 14"/>
              <p:cNvPicPr>
                <a:picLocks noChangeAspect="1"/>
              </p:cNvPicPr>
              <p:nvPr/>
            </p:nvPicPr>
            <p:blipFill>
              <a:blip r:embed="rId7"/>
              <a:stretch>
                <a:fillRect/>
              </a:stretch>
            </p:blipFill>
            <p:spPr>
              <a:xfrm rot="16200000" flipH="1">
                <a:off x="3554589" y="5422900"/>
                <a:ext cx="1054100" cy="1181100"/>
              </a:xfrm>
              <a:prstGeom prst="rect">
                <a:avLst/>
              </a:prstGeom>
            </p:spPr>
          </p:pic>
          <p:pic>
            <p:nvPicPr>
              <p:cNvPr id="16" name="Picture 15"/>
              <p:cNvPicPr>
                <a:picLocks noChangeAspect="1"/>
              </p:cNvPicPr>
              <p:nvPr/>
            </p:nvPicPr>
            <p:blipFill rotWithShape="1">
              <a:blip r:embed="rId7"/>
              <a:srcRect t="-1097" b="2777"/>
              <a:stretch/>
            </p:blipFill>
            <p:spPr>
              <a:xfrm>
                <a:off x="4660900" y="3090037"/>
                <a:ext cx="1054100" cy="1161288"/>
              </a:xfrm>
              <a:prstGeom prst="rect">
                <a:avLst/>
              </a:prstGeom>
            </p:spPr>
          </p:pic>
          <p:pic>
            <p:nvPicPr>
              <p:cNvPr id="17" name="Picture 16"/>
              <p:cNvPicPr>
                <a:picLocks noChangeAspect="1"/>
              </p:cNvPicPr>
              <p:nvPr/>
            </p:nvPicPr>
            <p:blipFill>
              <a:blip r:embed="rId6"/>
              <a:stretch>
                <a:fillRect/>
              </a:stretch>
            </p:blipFill>
            <p:spPr>
              <a:xfrm>
                <a:off x="4876800" y="5476875"/>
                <a:ext cx="1752600" cy="1219200"/>
              </a:xfrm>
              <a:prstGeom prst="rect">
                <a:avLst/>
              </a:prstGeom>
            </p:spPr>
          </p:pic>
        </p:grpSp>
        <p:sp>
          <p:nvSpPr>
            <p:cNvPr id="7" name="TextBox 6"/>
            <p:cNvSpPr txBox="1"/>
            <p:nvPr/>
          </p:nvSpPr>
          <p:spPr>
            <a:xfrm>
              <a:off x="2564346" y="2882080"/>
              <a:ext cx="2388653" cy="697627"/>
            </a:xfrm>
            <a:prstGeom prst="rect">
              <a:avLst/>
            </a:prstGeom>
            <a:noFill/>
          </p:spPr>
          <p:txBody>
            <a:bodyPr wrap="square" rtlCol="0">
              <a:spAutoFit/>
            </a:bodyPr>
            <a:lstStyle/>
            <a:p>
              <a:r>
                <a:rPr lang="en-US" sz="2800" b="1" dirty="0" smtClean="0">
                  <a:latin typeface="Calibri"/>
                  <a:cs typeface="Calibri"/>
                </a:rPr>
                <a:t>Flow In</a:t>
              </a:r>
              <a:endParaRPr lang="en-US" sz="2800" b="1" dirty="0">
                <a:latin typeface="Calibri"/>
                <a:cs typeface="Calibri"/>
              </a:endParaRPr>
            </a:p>
          </p:txBody>
        </p:sp>
        <p:sp>
          <p:nvSpPr>
            <p:cNvPr id="8" name="TextBox 7"/>
            <p:cNvSpPr txBox="1"/>
            <p:nvPr/>
          </p:nvSpPr>
          <p:spPr>
            <a:xfrm>
              <a:off x="4394514" y="5676708"/>
              <a:ext cx="2513547" cy="697627"/>
            </a:xfrm>
            <a:prstGeom prst="rect">
              <a:avLst/>
            </a:prstGeom>
            <a:noFill/>
          </p:spPr>
          <p:txBody>
            <a:bodyPr wrap="square" rtlCol="0">
              <a:spAutoFit/>
            </a:bodyPr>
            <a:lstStyle/>
            <a:p>
              <a:r>
                <a:rPr lang="en-US" sz="2800" b="1" dirty="0" smtClean="0">
                  <a:latin typeface="Calibri"/>
                  <a:cs typeface="Calibri"/>
                </a:rPr>
                <a:t>Flow Out</a:t>
              </a:r>
              <a:endParaRPr lang="en-US" sz="2800" b="1" dirty="0">
                <a:latin typeface="Calibri"/>
                <a:cs typeface="Calibri"/>
              </a:endParaRPr>
            </a:p>
          </p:txBody>
        </p:sp>
      </p:grpSp>
      <p:sp>
        <p:nvSpPr>
          <p:cNvPr id="2" name="TextBox 1"/>
          <p:cNvSpPr txBox="1"/>
          <p:nvPr/>
        </p:nvSpPr>
        <p:spPr>
          <a:xfrm>
            <a:off x="990600" y="2743200"/>
            <a:ext cx="4419600" cy="3090077"/>
          </a:xfrm>
          <a:prstGeom prst="rect">
            <a:avLst/>
          </a:prstGeom>
          <a:noFill/>
        </p:spPr>
        <p:txBody>
          <a:bodyPr wrap="square" rtlCol="0">
            <a:spAutoFit/>
          </a:bodyPr>
          <a:lstStyle/>
          <a:p>
            <a:pPr>
              <a:lnSpc>
                <a:spcPct val="90000"/>
              </a:lnSpc>
              <a:buFontTx/>
              <a:buNone/>
            </a:pPr>
            <a:r>
              <a:rPr lang="en-US" b="1" dirty="0" smtClean="0"/>
              <a:t>Flow In </a:t>
            </a:r>
            <a:r>
              <a:rPr lang="en-US" b="1" dirty="0">
                <a:solidFill>
                  <a:srgbClr val="FF0000"/>
                </a:solidFill>
                <a:effectLst>
                  <a:outerShdw blurRad="38100" dist="38100" dir="2700000" algn="tl">
                    <a:srgbClr val="000000"/>
                  </a:outerShdw>
                </a:effectLst>
              </a:rPr>
              <a:t>Exceeds </a:t>
            </a:r>
            <a:r>
              <a:rPr lang="en-US" b="1" dirty="0" smtClean="0">
                <a:solidFill>
                  <a:srgbClr val="000000"/>
                </a:solidFill>
              </a:rPr>
              <a:t>Flow Out       </a:t>
            </a:r>
            <a:r>
              <a:rPr lang="en-US" b="1" dirty="0" smtClean="0">
                <a:sym typeface="Wingdings"/>
              </a:rPr>
              <a:t>⇒</a:t>
            </a:r>
            <a:r>
              <a:rPr lang="en-US" b="1" dirty="0" smtClean="0">
                <a:solidFill>
                  <a:schemeClr val="bg2"/>
                </a:solidFill>
              </a:rPr>
              <a:t> </a:t>
            </a:r>
            <a:r>
              <a:rPr lang="en-US" b="1" dirty="0"/>
              <a:t>Water Level </a:t>
            </a:r>
            <a:r>
              <a:rPr lang="en-US" b="1" dirty="0">
                <a:solidFill>
                  <a:srgbClr val="FF0000"/>
                </a:solidFill>
                <a:effectLst>
                  <a:outerShdw blurRad="38100" dist="38100" dir="2700000" algn="tl">
                    <a:srgbClr val="000000"/>
                  </a:outerShdw>
                </a:effectLst>
              </a:rPr>
              <a:t>Rises</a:t>
            </a:r>
          </a:p>
          <a:p>
            <a:pPr>
              <a:lnSpc>
                <a:spcPct val="90000"/>
              </a:lnSpc>
              <a:buFontTx/>
              <a:buNone/>
            </a:pPr>
            <a:r>
              <a:rPr lang="en-US" b="1" dirty="0" smtClean="0"/>
              <a:t>Flow Out </a:t>
            </a:r>
            <a:r>
              <a:rPr lang="en-US" b="1" dirty="0">
                <a:solidFill>
                  <a:srgbClr val="FF0000"/>
                </a:solidFill>
                <a:effectLst>
                  <a:outerShdw blurRad="38100" dist="38100" dir="2700000" algn="tl">
                    <a:srgbClr val="000000"/>
                  </a:outerShdw>
                </a:effectLst>
              </a:rPr>
              <a:t>Exceeds</a:t>
            </a:r>
            <a:r>
              <a:rPr lang="en-US" b="1" dirty="0">
                <a:solidFill>
                  <a:srgbClr val="FF0000"/>
                </a:solidFill>
              </a:rPr>
              <a:t> </a:t>
            </a:r>
            <a:r>
              <a:rPr lang="en-US" b="1" dirty="0" smtClean="0"/>
              <a:t>Flow In       </a:t>
            </a:r>
            <a:r>
              <a:rPr lang="en-US" b="1" dirty="0" smtClean="0">
                <a:sym typeface="Wingdings"/>
              </a:rPr>
              <a:t>⇒</a:t>
            </a:r>
            <a:r>
              <a:rPr lang="en-US" b="1" dirty="0" smtClean="0"/>
              <a:t> </a:t>
            </a:r>
            <a:r>
              <a:rPr lang="en-US" b="1" dirty="0"/>
              <a:t>Water Level </a:t>
            </a:r>
            <a:r>
              <a:rPr lang="en-US" b="1" dirty="0">
                <a:solidFill>
                  <a:srgbClr val="FF0000"/>
                </a:solidFill>
                <a:effectLst>
                  <a:outerShdw blurRad="38100" dist="38100" dir="2700000" algn="tl">
                    <a:srgbClr val="000000"/>
                  </a:outerShdw>
                </a:effectLst>
              </a:rPr>
              <a:t>Falls</a:t>
            </a:r>
          </a:p>
          <a:p>
            <a:pPr>
              <a:lnSpc>
                <a:spcPct val="90000"/>
              </a:lnSpc>
              <a:buFontTx/>
              <a:buNone/>
            </a:pPr>
            <a:endParaRPr lang="en-US" b="1" dirty="0">
              <a:solidFill>
                <a:srgbClr val="00FFFF"/>
              </a:solidFill>
              <a:effectLst>
                <a:outerShdw blurRad="38100" dist="38100" dir="2700000" algn="tl">
                  <a:srgbClr val="000000"/>
                </a:outerShdw>
              </a:effectLst>
              <a:latin typeface="Calibri"/>
              <a:cs typeface="Calibri"/>
            </a:endParaRPr>
          </a:p>
          <a:p>
            <a:pPr>
              <a:lnSpc>
                <a:spcPct val="90000"/>
              </a:lnSpc>
              <a:buFontTx/>
              <a:buNone/>
            </a:pPr>
            <a:r>
              <a:rPr lang="en-US" b="1" dirty="0" smtClean="0"/>
              <a:t>Flow In </a:t>
            </a:r>
            <a:r>
              <a:rPr lang="en-US" b="1" dirty="0" smtClean="0">
                <a:solidFill>
                  <a:srgbClr val="FF0000"/>
                </a:solidFill>
                <a:effectLst>
                  <a:outerShdw blurRad="38100" dist="38100" dir="2700000" algn="tl">
                    <a:srgbClr val="000000"/>
                  </a:outerShdw>
                </a:effectLst>
              </a:rPr>
              <a:t>Equals</a:t>
            </a:r>
            <a:r>
              <a:rPr lang="en-US" b="1" dirty="0" smtClean="0">
                <a:solidFill>
                  <a:srgbClr val="FF0000"/>
                </a:solidFill>
              </a:rPr>
              <a:t> </a:t>
            </a:r>
            <a:r>
              <a:rPr lang="en-US" b="1" dirty="0" smtClean="0"/>
              <a:t>Flow Out         </a:t>
            </a:r>
            <a:r>
              <a:rPr lang="en-US" b="1" dirty="0" smtClean="0">
                <a:sym typeface="Wingdings"/>
              </a:rPr>
              <a:t>⇒ </a:t>
            </a:r>
            <a:r>
              <a:rPr lang="en-US" b="1" dirty="0"/>
              <a:t>Water Level is </a:t>
            </a:r>
            <a:r>
              <a:rPr lang="en-US" b="1" dirty="0">
                <a:solidFill>
                  <a:srgbClr val="FF0000"/>
                </a:solidFill>
                <a:effectLst>
                  <a:outerShdw blurRad="38100" dist="38100" dir="2700000" algn="tl">
                    <a:srgbClr val="000000"/>
                  </a:outerShdw>
                </a:effectLst>
              </a:rPr>
              <a:t>Constant</a:t>
            </a:r>
          </a:p>
          <a:p>
            <a:pPr>
              <a:lnSpc>
                <a:spcPct val="90000"/>
              </a:lnSpc>
            </a:pPr>
            <a:r>
              <a:rPr lang="en-US" b="1" dirty="0" smtClean="0"/>
              <a:t>  Or it can be said that the...       Water </a:t>
            </a:r>
            <a:r>
              <a:rPr lang="en-US" b="1" dirty="0"/>
              <a:t>Level is at </a:t>
            </a:r>
            <a:r>
              <a:rPr lang="en-US" b="1" i="1" dirty="0" smtClean="0">
                <a:solidFill>
                  <a:srgbClr val="FF0000"/>
                </a:solidFill>
                <a:effectLst>
                  <a:outerShdw blurRad="38100" dist="38100" dir="2700000" algn="tl">
                    <a:srgbClr val="000000"/>
                  </a:outerShdw>
                </a:effectLst>
              </a:rPr>
              <a:t>Equilibrium</a:t>
            </a:r>
            <a:endParaRPr lang="en-US" b="1" i="1" dirty="0">
              <a:solidFill>
                <a:srgbClr val="00FFFF"/>
              </a:solidFill>
              <a:effectLst>
                <a:outerShdw blurRad="38100" dist="38100" dir="2700000" algn="tl">
                  <a:srgbClr val="000000"/>
                </a:outerShdw>
              </a:effectLst>
            </a:endParaRPr>
          </a:p>
        </p:txBody>
      </p:sp>
      <p:sp>
        <p:nvSpPr>
          <p:cNvPr id="4" name="TextBox 3"/>
          <p:cNvSpPr txBox="1"/>
          <p:nvPr/>
        </p:nvSpPr>
        <p:spPr>
          <a:xfrm>
            <a:off x="5410200" y="5209401"/>
            <a:ext cx="1137601" cy="276999"/>
          </a:xfrm>
          <a:prstGeom prst="rect">
            <a:avLst/>
          </a:prstGeom>
          <a:noFill/>
        </p:spPr>
        <p:txBody>
          <a:bodyPr wrap="none" rtlCol="0">
            <a:spAutoFit/>
          </a:bodyPr>
          <a:lstStyle/>
          <a:p>
            <a:r>
              <a:rPr lang="en-US" sz="1200" dirty="0" smtClean="0">
                <a:hlinkClick r:id="rId8"/>
              </a:rPr>
              <a:t>Original source</a:t>
            </a:r>
            <a:endParaRPr lang="en-US" sz="1200" dirty="0"/>
          </a:p>
        </p:txBody>
      </p:sp>
      <p:pic>
        <p:nvPicPr>
          <p:cNvPr id="18" name="Sound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
        <p:nvSpPr>
          <p:cNvPr id="3" name="TextBox 2"/>
          <p:cNvSpPr txBox="1"/>
          <p:nvPr/>
        </p:nvSpPr>
        <p:spPr>
          <a:xfrm>
            <a:off x="7049622" y="5209401"/>
            <a:ext cx="1569736" cy="276999"/>
          </a:xfrm>
          <a:prstGeom prst="rect">
            <a:avLst/>
          </a:prstGeom>
          <a:noFill/>
        </p:spPr>
        <p:txBody>
          <a:bodyPr wrap="none" rtlCol="0">
            <a:spAutoFit/>
          </a:bodyPr>
          <a:lstStyle/>
          <a:p>
            <a:r>
              <a:rPr lang="en-US" sz="1200" b="1" dirty="0" smtClean="0"/>
              <a:t>Akin to Fig. 3.4 H&amp;P</a:t>
            </a:r>
            <a:endParaRPr lang="en-US" sz="1200" b="1" dirty="0"/>
          </a:p>
        </p:txBody>
      </p:sp>
    </p:spTree>
    <p:extLst>
      <p:ext uri="{BB962C8B-B14F-4D97-AF65-F5344CB8AC3E}">
        <p14:creationId xmlns:p14="http://schemas.microsoft.com/office/powerpoint/2010/main" val="742371254"/>
      </p:ext>
    </p:extLst>
  </p:cSld>
  <p:clrMapOvr>
    <a:masterClrMapping/>
  </p:clrMapOvr>
  <mc:AlternateContent xmlns:mc="http://schemas.openxmlformats.org/markup-compatibility/2006" xmlns:p14="http://schemas.microsoft.com/office/powerpoint/2010/main">
    <mc:Choice Requires="p14">
      <p:transition spd="slow" p14:dur="2000" advTm="67685"/>
    </mc:Choice>
    <mc:Fallback xmlns="">
      <p:transition xmlns:p14="http://schemas.microsoft.com/office/powerpoint/2010/main" spd="slow" advTm="6768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228600"/>
            <a:ext cx="7772400" cy="1143000"/>
          </a:xfrm>
        </p:spPr>
        <p:txBody>
          <a:bodyPr/>
          <a:lstStyle/>
          <a:p>
            <a:r>
              <a:rPr lang="en-US" sz="2800" b="1" dirty="0" err="1">
                <a:latin typeface="Capitals"/>
                <a:ea typeface="ＭＳ Ｐゴシック" charset="0"/>
                <a:cs typeface="Capitals"/>
              </a:rPr>
              <a:t>Radiative</a:t>
            </a:r>
            <a:r>
              <a:rPr lang="en-US" sz="2800" b="1" dirty="0">
                <a:latin typeface="Capitals"/>
                <a:ea typeface="ＭＳ Ｐゴシック" charset="0"/>
                <a:cs typeface="Capitals"/>
              </a:rPr>
              <a:t> Equilibrium</a:t>
            </a:r>
            <a:endParaRPr lang="en-US" sz="2800" b="1" dirty="0">
              <a:latin typeface="Calibri"/>
              <a:ea typeface="ＭＳ Ｐゴシック" charset="0"/>
              <a:cs typeface="Calibri"/>
            </a:endParaRPr>
          </a:p>
        </p:txBody>
      </p:sp>
      <p:sp>
        <p:nvSpPr>
          <p:cNvPr id="6963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5BB31CB0-A9B4-7E4C-824C-0CF3B340A06C}" type="slidenum">
              <a:rPr lang="en-US" sz="1400" smtClean="0">
                <a:latin typeface="Calibri"/>
                <a:cs typeface="Calibri"/>
              </a:rPr>
              <a:pPr/>
              <a:t>15</a:t>
            </a:fld>
            <a:endParaRPr lang="en-US" sz="1400" dirty="0">
              <a:latin typeface="Calibri"/>
              <a:cs typeface="Calibri"/>
            </a:endParaRPr>
          </a:p>
        </p:txBody>
      </p:sp>
      <p:sp>
        <p:nvSpPr>
          <p:cNvPr id="60419" name="Rectangle 3"/>
          <p:cNvSpPr>
            <a:spLocks noGrp="1" noChangeArrowheads="1"/>
          </p:cNvSpPr>
          <p:nvPr>
            <p:ph idx="1"/>
          </p:nvPr>
        </p:nvSpPr>
        <p:spPr>
          <a:xfrm>
            <a:off x="643466" y="4462272"/>
            <a:ext cx="7772400" cy="1786128"/>
          </a:xfrm>
        </p:spPr>
        <p:txBody>
          <a:bodyPr/>
          <a:lstStyle/>
          <a:p>
            <a:r>
              <a:rPr lang="en-US" sz="2400" b="1" dirty="0" smtClean="0">
                <a:latin typeface="Calibri"/>
                <a:ea typeface="ＭＳ Ｐゴシック" charset="0"/>
                <a:cs typeface="Calibri"/>
              </a:rPr>
              <a:t>If solar radiation absorbed exceeds IR radiation emitted 	=&gt; Earth’s Average Temperature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W</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arms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a:p>
            <a:r>
              <a:rPr lang="en-US" sz="2400" b="1" dirty="0" smtClean="0">
                <a:latin typeface="Calibri"/>
                <a:ea typeface="ＭＳ Ｐゴシック" charset="0"/>
                <a:cs typeface="Calibri"/>
              </a:rPr>
              <a:t>If IR radiation emitted exceeds solar radiation absorbed 	=&gt; Earth’s Average Temperature </a:t>
            </a:r>
            <a:r>
              <a:rPr lang="en-US" sz="2400" b="1" dirty="0" smtClean="0">
                <a:solidFill>
                  <a:srgbClr val="0000FF"/>
                </a:solidFill>
                <a:effectLst>
                  <a:outerShdw blurRad="38100" dist="38100" dir="2700000" algn="tl">
                    <a:srgbClr val="000000"/>
                  </a:outerShdw>
                </a:effectLst>
                <a:latin typeface="Calibri"/>
                <a:ea typeface="ＭＳ Ｐゴシック" charset="0"/>
                <a:cs typeface="Calibri"/>
              </a:rPr>
              <a:t>Cools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p:txBody>
      </p:sp>
      <p:grpSp>
        <p:nvGrpSpPr>
          <p:cNvPr id="11" name="Group 10"/>
          <p:cNvGrpSpPr>
            <a:grpSpLocks noChangeAspect="1"/>
          </p:cNvGrpSpPr>
          <p:nvPr/>
        </p:nvGrpSpPr>
        <p:grpSpPr>
          <a:xfrm>
            <a:off x="893065" y="1295400"/>
            <a:ext cx="7412735" cy="2813179"/>
            <a:chOff x="228600" y="1882987"/>
            <a:chExt cx="8669867" cy="3290268"/>
          </a:xfrm>
        </p:grpSpPr>
        <p:grpSp>
          <p:nvGrpSpPr>
            <p:cNvPr id="12" name="Group 11"/>
            <p:cNvGrpSpPr/>
            <p:nvPr/>
          </p:nvGrpSpPr>
          <p:grpSpPr>
            <a:xfrm>
              <a:off x="228600" y="1882987"/>
              <a:ext cx="8669867" cy="3230880"/>
              <a:chOff x="228600" y="3178387"/>
              <a:chExt cx="8669867" cy="3230880"/>
            </a:xfrm>
          </p:grpSpPr>
          <p:pic>
            <p:nvPicPr>
              <p:cNvPr id="15" name="Picture 14"/>
              <p:cNvPicPr>
                <a:picLocks noChangeAspect="1"/>
              </p:cNvPicPr>
              <p:nvPr/>
            </p:nvPicPr>
            <p:blipFill rotWithShape="1">
              <a:blip r:embed="rId5"/>
              <a:srcRect t="15283" b="10331"/>
              <a:stretch/>
            </p:blipFill>
            <p:spPr>
              <a:xfrm>
                <a:off x="228600" y="3178387"/>
                <a:ext cx="4343400" cy="3230880"/>
              </a:xfrm>
              <a:prstGeom prst="rect">
                <a:avLst/>
              </a:prstGeom>
            </p:spPr>
          </p:pic>
          <p:pic>
            <p:nvPicPr>
              <p:cNvPr id="16" name="Picture 15"/>
              <p:cNvPicPr>
                <a:picLocks noChangeAspect="1"/>
              </p:cNvPicPr>
              <p:nvPr/>
            </p:nvPicPr>
            <p:blipFill rotWithShape="1">
              <a:blip r:embed="rId6"/>
              <a:srcRect t="15282" b="10334"/>
              <a:stretch/>
            </p:blipFill>
            <p:spPr>
              <a:xfrm>
                <a:off x="4555067" y="3178387"/>
                <a:ext cx="4343400" cy="3230880"/>
              </a:xfrm>
              <a:prstGeom prst="rect">
                <a:avLst/>
              </a:prstGeom>
            </p:spPr>
          </p:pic>
        </p:grpSp>
        <p:sp>
          <p:nvSpPr>
            <p:cNvPr id="13" name="TextBox 12"/>
            <p:cNvSpPr txBox="1"/>
            <p:nvPr/>
          </p:nvSpPr>
          <p:spPr>
            <a:xfrm>
              <a:off x="1057620" y="4700825"/>
              <a:ext cx="2691738" cy="400110"/>
            </a:xfrm>
            <a:prstGeom prst="rect">
              <a:avLst/>
            </a:prstGeom>
            <a:noFill/>
          </p:spPr>
          <p:txBody>
            <a:bodyPr wrap="none" rtlCol="0">
              <a:spAutoFit/>
            </a:bodyPr>
            <a:lstStyle/>
            <a:p>
              <a:r>
                <a:rPr lang="en-US" sz="2000" dirty="0" smtClean="0">
                  <a:solidFill>
                    <a:srgbClr val="FFFFFF"/>
                  </a:solidFill>
                </a:rPr>
                <a:t>Solar radiation absorbed</a:t>
              </a:r>
              <a:endParaRPr lang="en-US" sz="2000" dirty="0">
                <a:solidFill>
                  <a:srgbClr val="FFFFFF"/>
                </a:solidFill>
              </a:endParaRPr>
            </a:p>
          </p:txBody>
        </p:sp>
        <p:sp>
          <p:nvSpPr>
            <p:cNvPr id="14" name="TextBox 13"/>
            <p:cNvSpPr txBox="1"/>
            <p:nvPr/>
          </p:nvSpPr>
          <p:spPr>
            <a:xfrm>
              <a:off x="5066186" y="4705290"/>
              <a:ext cx="3297634" cy="467965"/>
            </a:xfrm>
            <a:prstGeom prst="rect">
              <a:avLst/>
            </a:prstGeom>
            <a:noFill/>
          </p:spPr>
          <p:txBody>
            <a:bodyPr wrap="none" rtlCol="0">
              <a:spAutoFit/>
            </a:bodyPr>
            <a:lstStyle/>
            <a:p>
              <a:r>
                <a:rPr lang="en-US" sz="2000" dirty="0" smtClean="0">
                  <a:solidFill>
                    <a:srgbClr val="FFFFFF"/>
                  </a:solidFill>
                </a:rPr>
                <a:t>Infrared radiation emitted</a:t>
              </a:r>
              <a:endParaRPr lang="en-US" sz="2000" dirty="0">
                <a:solidFill>
                  <a:srgbClr val="FFFFFF"/>
                </a:solidFill>
              </a:endParaRPr>
            </a:p>
          </p:txBody>
        </p:sp>
      </p:grpSp>
      <p:sp>
        <p:nvSpPr>
          <p:cNvPr id="5" name="TextBox 4"/>
          <p:cNvSpPr txBox="1"/>
          <p:nvPr/>
        </p:nvSpPr>
        <p:spPr>
          <a:xfrm>
            <a:off x="7196666" y="1295400"/>
            <a:ext cx="1107996" cy="307777"/>
          </a:xfrm>
          <a:prstGeom prst="rect">
            <a:avLst/>
          </a:prstGeom>
          <a:noFill/>
        </p:spPr>
        <p:txBody>
          <a:bodyPr wrap="none" rtlCol="0">
            <a:spAutoFit/>
          </a:bodyPr>
          <a:lstStyle/>
          <a:p>
            <a:r>
              <a:rPr lang="en-US" sz="1400" dirty="0" smtClean="0">
                <a:latin typeface="Calibri"/>
                <a:cs typeface="Calibri"/>
                <a:hlinkClick r:id="rId7"/>
              </a:rPr>
              <a:t>Figure credit</a:t>
            </a:r>
            <a:endParaRPr lang="en-US" sz="1400" dirty="0">
              <a:latin typeface="Calibri"/>
              <a:cs typeface="Calibri"/>
            </a:endParaRPr>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74275337"/>
      </p:ext>
    </p:extLst>
  </p:cSld>
  <p:clrMapOvr>
    <a:masterClrMapping/>
  </p:clrMapOvr>
  <mc:AlternateContent xmlns:mc="http://schemas.openxmlformats.org/markup-compatibility/2006" xmlns:p14="http://schemas.microsoft.com/office/powerpoint/2010/main">
    <mc:Choice Requires="p14">
      <p:transition spd="slow" p14:dur="2000" advTm="42460"/>
    </mc:Choice>
    <mc:Fallback xmlns="">
      <p:transition xmlns:p14="http://schemas.microsoft.com/office/powerpoint/2010/main" spd="slow" advTm="4246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228600"/>
            <a:ext cx="7772400" cy="1143000"/>
          </a:xfrm>
        </p:spPr>
        <p:txBody>
          <a:bodyPr/>
          <a:lstStyle/>
          <a:p>
            <a:r>
              <a:rPr lang="en-US" sz="2800" b="1" dirty="0" err="1">
                <a:latin typeface="Capitals"/>
                <a:ea typeface="ＭＳ Ｐゴシック" charset="0"/>
                <a:cs typeface="Capitals"/>
              </a:rPr>
              <a:t>Radiative</a:t>
            </a:r>
            <a:r>
              <a:rPr lang="en-US" sz="2800" b="1" dirty="0">
                <a:latin typeface="Capitals"/>
                <a:ea typeface="ＭＳ Ｐゴシック" charset="0"/>
                <a:cs typeface="Capitals"/>
              </a:rPr>
              <a:t> Equilibrium</a:t>
            </a:r>
            <a:endParaRPr lang="en-US" sz="2800" b="1" dirty="0">
              <a:latin typeface="Calibri"/>
              <a:ea typeface="ＭＳ Ｐゴシック" charset="0"/>
              <a:cs typeface="Calibri"/>
            </a:endParaRPr>
          </a:p>
        </p:txBody>
      </p:sp>
      <p:sp>
        <p:nvSpPr>
          <p:cNvPr id="62467" name="Rectangle 3"/>
          <p:cNvSpPr>
            <a:spLocks noGrp="1" noChangeArrowheads="1"/>
          </p:cNvSpPr>
          <p:nvPr>
            <p:ph idx="1"/>
          </p:nvPr>
        </p:nvSpPr>
        <p:spPr>
          <a:xfrm>
            <a:off x="609600" y="4233672"/>
            <a:ext cx="7924800" cy="2243328"/>
          </a:xfrm>
        </p:spPr>
        <p:txBody>
          <a:bodyPr/>
          <a:lstStyle/>
          <a:p>
            <a:pPr>
              <a:lnSpc>
                <a:spcPct val="90000"/>
              </a:lnSpc>
            </a:pPr>
            <a:r>
              <a:rPr lang="en-US" sz="2400" b="1" dirty="0" smtClean="0">
                <a:latin typeface="Calibri"/>
                <a:ea typeface="ＭＳ Ｐゴシック" charset="0"/>
                <a:cs typeface="Calibri"/>
              </a:rPr>
              <a:t>When radiation absorbed </a:t>
            </a:r>
            <a:r>
              <a:rPr lang="en-US" sz="2400" b="1" dirty="0">
                <a:latin typeface="Calibri"/>
                <a:ea typeface="ＭＳ Ｐゴシック" charset="0"/>
                <a:cs typeface="Calibri"/>
              </a:rPr>
              <a:t>equals </a:t>
            </a:r>
            <a:r>
              <a:rPr lang="en-US" sz="2400" b="1" dirty="0" smtClean="0">
                <a:latin typeface="Calibri"/>
                <a:ea typeface="ＭＳ Ｐゴシック" charset="0"/>
                <a:cs typeface="Calibri"/>
              </a:rPr>
              <a:t>radiation emitted,        the balance is termed </a:t>
            </a:r>
            <a:r>
              <a:rPr lang="en-US" sz="2400" b="1" dirty="0" err="1" smtClean="0">
                <a:solidFill>
                  <a:srgbClr val="FF0000"/>
                </a:solidFill>
                <a:effectLst>
                  <a:outerShdw blurRad="38100" dist="38100" dir="2700000" algn="tl">
                    <a:srgbClr val="000000"/>
                  </a:outerShdw>
                </a:effectLst>
                <a:latin typeface="Calibri"/>
                <a:ea typeface="ＭＳ Ｐゴシック" charset="0"/>
                <a:cs typeface="Calibri"/>
              </a:rPr>
              <a:t>Radiative</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Equilibrium</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a:t>
            </a:r>
            <a:endParaRPr lang="en-US" sz="2400" b="1" dirty="0">
              <a:solidFill>
                <a:srgbClr val="00FFFF"/>
              </a:solidFill>
              <a:latin typeface="Calibri"/>
              <a:ea typeface="ＭＳ Ｐゴシック" charset="0"/>
              <a:cs typeface="Calibri"/>
            </a:endParaRPr>
          </a:p>
          <a:p>
            <a:pPr>
              <a:lnSpc>
                <a:spcPct val="90000"/>
              </a:lnSpc>
            </a:pPr>
            <a:r>
              <a:rPr lang="en-US" sz="2400" b="1" dirty="0">
                <a:latin typeface="Calibri"/>
                <a:ea typeface="ＭＳ Ｐゴシック" charset="0"/>
                <a:cs typeface="Calibri"/>
              </a:rPr>
              <a:t>The corresponding </a:t>
            </a:r>
            <a:r>
              <a:rPr lang="en-US" sz="2400" b="1" dirty="0" smtClean="0">
                <a:latin typeface="Calibri"/>
                <a:ea typeface="ＭＳ Ｐゴシック" charset="0"/>
                <a:cs typeface="Calibri"/>
              </a:rPr>
              <a:t>constant temperature </a:t>
            </a:r>
            <a:r>
              <a:rPr lang="en-US" sz="2400" b="1" dirty="0">
                <a:latin typeface="Calibri"/>
                <a:ea typeface="ＭＳ Ｐゴシック" charset="0"/>
                <a:cs typeface="Calibri"/>
              </a:rPr>
              <a:t>is </a:t>
            </a:r>
            <a:r>
              <a:rPr lang="en-US" sz="2400" b="1" dirty="0" smtClean="0">
                <a:latin typeface="Calibri"/>
                <a:ea typeface="ＭＳ Ｐゴシック" charset="0"/>
                <a:cs typeface="Calibri"/>
              </a:rPr>
              <a:t>the termed 		</a:t>
            </a:r>
            <a:r>
              <a:rPr lang="en-US" sz="2400" b="1" dirty="0" err="1" smtClean="0">
                <a:solidFill>
                  <a:srgbClr val="FF0000"/>
                </a:solidFill>
                <a:effectLst>
                  <a:outerShdw blurRad="38100" dist="38100" dir="2700000" algn="tl">
                    <a:srgbClr val="000000"/>
                  </a:outerShdw>
                </a:effectLst>
                <a:latin typeface="Calibri"/>
                <a:ea typeface="ＭＳ Ｐゴシック" charset="0"/>
                <a:cs typeface="Calibri"/>
              </a:rPr>
              <a:t>Radiative</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Equilibrium Temperature. </a:t>
            </a:r>
            <a:endParaRPr lang="en-US" sz="2400" b="1" dirty="0">
              <a:solidFill>
                <a:srgbClr val="00FFFF"/>
              </a:solidFill>
              <a:latin typeface="Calibri"/>
              <a:ea typeface="ＭＳ Ｐゴシック" charset="0"/>
              <a:cs typeface="Calibri"/>
            </a:endParaRPr>
          </a:p>
          <a:p>
            <a:pPr>
              <a:lnSpc>
                <a:spcPct val="90000"/>
              </a:lnSpc>
            </a:pPr>
            <a:r>
              <a:rPr lang="en-US" sz="2400" b="1" dirty="0" smtClean="0">
                <a:latin typeface="Calibri"/>
                <a:ea typeface="ＭＳ Ｐゴシック" charset="0"/>
                <a:cs typeface="Calibri"/>
              </a:rPr>
              <a:t>The </a:t>
            </a:r>
            <a:r>
              <a:rPr lang="en-US" sz="2400" b="1" dirty="0" err="1" smtClean="0">
                <a:latin typeface="Calibri"/>
                <a:ea typeface="ＭＳ Ｐゴシック" charset="0"/>
                <a:cs typeface="Calibri"/>
              </a:rPr>
              <a:t>Radiative</a:t>
            </a:r>
            <a:r>
              <a:rPr lang="en-US" sz="2400" b="1" dirty="0" smtClean="0">
                <a:latin typeface="Calibri"/>
                <a:ea typeface="ＭＳ Ｐゴシック" charset="0"/>
                <a:cs typeface="Calibri"/>
              </a:rPr>
              <a:t> Equilibrium Temperature of the Earth’s average surface temperature is currently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15°C or 59</a:t>
            </a:r>
            <a:r>
              <a:rPr lang="en-US" sz="2400" b="1" dirty="0">
                <a:solidFill>
                  <a:srgbClr val="FF0000"/>
                </a:solidFill>
                <a:effectLst>
                  <a:outerShdw blurRad="38100" dist="38100" dir="2700000" algn="tl">
                    <a:srgbClr val="000000"/>
                  </a:outerShdw>
                </a:effectLst>
                <a:latin typeface="Calibri"/>
                <a:ea typeface="ＭＳ Ｐゴシック" charset="0"/>
                <a:cs typeface="Calibri"/>
              </a:rPr>
              <a:t>°</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F. </a:t>
            </a: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a:p>
            <a:pPr marL="0" indent="0">
              <a:lnSpc>
                <a:spcPct val="90000"/>
              </a:lnSpc>
              <a:buNone/>
            </a:pP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p:txBody>
      </p:sp>
      <p:sp>
        <p:nvSpPr>
          <p:cNvPr id="7168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F67FFF61-B3A1-5A45-A4F6-07E8EBEF33BF}" type="slidenum">
              <a:rPr lang="en-US" sz="1400">
                <a:latin typeface="Calibri"/>
                <a:cs typeface="Calibri"/>
              </a:rPr>
              <a:pPr/>
              <a:t>16</a:t>
            </a:fld>
            <a:endParaRPr lang="en-US" sz="1400">
              <a:latin typeface="Calibri"/>
              <a:cs typeface="Calibri"/>
            </a:endParaRPr>
          </a:p>
        </p:txBody>
      </p:sp>
      <p:grpSp>
        <p:nvGrpSpPr>
          <p:cNvPr id="5" name="Group 4"/>
          <p:cNvGrpSpPr>
            <a:grpSpLocks noChangeAspect="1"/>
          </p:cNvGrpSpPr>
          <p:nvPr/>
        </p:nvGrpSpPr>
        <p:grpSpPr>
          <a:xfrm>
            <a:off x="893065" y="1295400"/>
            <a:ext cx="7412735" cy="2813179"/>
            <a:chOff x="228600" y="1882987"/>
            <a:chExt cx="8669867" cy="3290268"/>
          </a:xfrm>
        </p:grpSpPr>
        <p:grpSp>
          <p:nvGrpSpPr>
            <p:cNvPr id="6" name="Group 5"/>
            <p:cNvGrpSpPr/>
            <p:nvPr/>
          </p:nvGrpSpPr>
          <p:grpSpPr>
            <a:xfrm>
              <a:off x="228600" y="1882987"/>
              <a:ext cx="8669867" cy="3230880"/>
              <a:chOff x="228600" y="3178387"/>
              <a:chExt cx="8669867" cy="3230880"/>
            </a:xfrm>
          </p:grpSpPr>
          <p:pic>
            <p:nvPicPr>
              <p:cNvPr id="9" name="Picture 8"/>
              <p:cNvPicPr>
                <a:picLocks noChangeAspect="1"/>
              </p:cNvPicPr>
              <p:nvPr/>
            </p:nvPicPr>
            <p:blipFill rotWithShape="1">
              <a:blip r:embed="rId5"/>
              <a:srcRect t="15283" b="10331"/>
              <a:stretch/>
            </p:blipFill>
            <p:spPr>
              <a:xfrm>
                <a:off x="228600" y="3178387"/>
                <a:ext cx="4343400" cy="3230880"/>
              </a:xfrm>
              <a:prstGeom prst="rect">
                <a:avLst/>
              </a:prstGeom>
            </p:spPr>
          </p:pic>
          <p:pic>
            <p:nvPicPr>
              <p:cNvPr id="10" name="Picture 9"/>
              <p:cNvPicPr>
                <a:picLocks noChangeAspect="1"/>
              </p:cNvPicPr>
              <p:nvPr/>
            </p:nvPicPr>
            <p:blipFill rotWithShape="1">
              <a:blip r:embed="rId6"/>
              <a:srcRect t="15282" b="10334"/>
              <a:stretch/>
            </p:blipFill>
            <p:spPr>
              <a:xfrm>
                <a:off x="4555067" y="3178387"/>
                <a:ext cx="4343400" cy="3230880"/>
              </a:xfrm>
              <a:prstGeom prst="rect">
                <a:avLst/>
              </a:prstGeom>
            </p:spPr>
          </p:pic>
        </p:grpSp>
        <p:sp>
          <p:nvSpPr>
            <p:cNvPr id="7" name="TextBox 6"/>
            <p:cNvSpPr txBox="1"/>
            <p:nvPr/>
          </p:nvSpPr>
          <p:spPr>
            <a:xfrm>
              <a:off x="1057620" y="4700825"/>
              <a:ext cx="2691738" cy="400110"/>
            </a:xfrm>
            <a:prstGeom prst="rect">
              <a:avLst/>
            </a:prstGeom>
            <a:noFill/>
          </p:spPr>
          <p:txBody>
            <a:bodyPr wrap="none" rtlCol="0">
              <a:spAutoFit/>
            </a:bodyPr>
            <a:lstStyle/>
            <a:p>
              <a:r>
                <a:rPr lang="en-US" sz="2000" dirty="0" smtClean="0">
                  <a:solidFill>
                    <a:srgbClr val="FFFFFF"/>
                  </a:solidFill>
                </a:rPr>
                <a:t>Solar radiation absorbed</a:t>
              </a:r>
              <a:endParaRPr lang="en-US" sz="2000" dirty="0">
                <a:solidFill>
                  <a:srgbClr val="FFFFFF"/>
                </a:solidFill>
              </a:endParaRPr>
            </a:p>
          </p:txBody>
        </p:sp>
        <p:sp>
          <p:nvSpPr>
            <p:cNvPr id="8" name="TextBox 7"/>
            <p:cNvSpPr txBox="1"/>
            <p:nvPr/>
          </p:nvSpPr>
          <p:spPr>
            <a:xfrm>
              <a:off x="5066186" y="4705290"/>
              <a:ext cx="3297634" cy="467965"/>
            </a:xfrm>
            <a:prstGeom prst="rect">
              <a:avLst/>
            </a:prstGeom>
            <a:noFill/>
          </p:spPr>
          <p:txBody>
            <a:bodyPr wrap="none" rtlCol="0">
              <a:spAutoFit/>
            </a:bodyPr>
            <a:lstStyle/>
            <a:p>
              <a:r>
                <a:rPr lang="en-US" sz="2000" dirty="0" smtClean="0">
                  <a:solidFill>
                    <a:srgbClr val="FFFFFF"/>
                  </a:solidFill>
                </a:rPr>
                <a:t>Infrared radiation emitted</a:t>
              </a:r>
              <a:endParaRPr lang="en-US" sz="2000" dirty="0">
                <a:solidFill>
                  <a:srgbClr val="FFFFFF"/>
                </a:solidFill>
              </a:endParaRPr>
            </a:p>
          </p:txBody>
        </p:sp>
      </p:grpSp>
      <p:sp>
        <p:nvSpPr>
          <p:cNvPr id="12" name="TextBox 11"/>
          <p:cNvSpPr txBox="1"/>
          <p:nvPr/>
        </p:nvSpPr>
        <p:spPr>
          <a:xfrm>
            <a:off x="7179733" y="1295400"/>
            <a:ext cx="1107996" cy="307777"/>
          </a:xfrm>
          <a:prstGeom prst="rect">
            <a:avLst/>
          </a:prstGeom>
          <a:noFill/>
        </p:spPr>
        <p:txBody>
          <a:bodyPr wrap="none" rtlCol="0">
            <a:spAutoFit/>
          </a:bodyPr>
          <a:lstStyle/>
          <a:p>
            <a:r>
              <a:rPr lang="en-US" sz="1400" dirty="0" smtClean="0">
                <a:latin typeface="Calibri"/>
                <a:cs typeface="Calibri"/>
                <a:hlinkClick r:id="rId7"/>
              </a:rPr>
              <a:t>Figure credit</a:t>
            </a:r>
            <a:endParaRPr lang="en-US" sz="1400" dirty="0">
              <a:latin typeface="Calibri"/>
              <a:cs typeface="Calibri"/>
            </a:endParaRPr>
          </a:p>
        </p:txBody>
      </p:sp>
      <p:pic>
        <p:nvPicPr>
          <p:cNvPr id="14" name="Sound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
        <p:nvSpPr>
          <p:cNvPr id="13" name="TextBox 12"/>
          <p:cNvSpPr txBox="1"/>
          <p:nvPr/>
        </p:nvSpPr>
        <p:spPr>
          <a:xfrm>
            <a:off x="4114800" y="2057400"/>
            <a:ext cx="491240" cy="830997"/>
          </a:xfrm>
          <a:prstGeom prst="rect">
            <a:avLst/>
          </a:prstGeom>
          <a:noFill/>
        </p:spPr>
        <p:txBody>
          <a:bodyPr wrap="none" rtlCol="0">
            <a:spAutoFit/>
          </a:bodyPr>
          <a:lstStyle/>
          <a:p>
            <a:r>
              <a:rPr lang="en-US" sz="4800" b="1" dirty="0" smtClean="0">
                <a:solidFill>
                  <a:srgbClr val="FFFFFF"/>
                </a:solidFill>
                <a:latin typeface="Calibri"/>
                <a:cs typeface="Calibri"/>
              </a:rPr>
              <a:t>=</a:t>
            </a:r>
            <a:endParaRPr lang="en-US" sz="4800" b="1" dirty="0">
              <a:solidFill>
                <a:srgbClr val="FFFFFF"/>
              </a:solidFill>
              <a:latin typeface="Calibri"/>
              <a:cs typeface="Calibri"/>
            </a:endParaRPr>
          </a:p>
        </p:txBody>
      </p:sp>
    </p:spTree>
    <p:extLst>
      <p:ext uri="{BB962C8B-B14F-4D97-AF65-F5344CB8AC3E}">
        <p14:creationId xmlns:p14="http://schemas.microsoft.com/office/powerpoint/2010/main" val="981000989"/>
      </p:ext>
    </p:extLst>
  </p:cSld>
  <p:clrMapOvr>
    <a:masterClrMapping/>
  </p:clrMapOvr>
  <mc:AlternateContent xmlns:mc="http://schemas.openxmlformats.org/markup-compatibility/2006" xmlns:p14="http://schemas.microsoft.com/office/powerpoint/2010/main">
    <mc:Choice Requires="p14">
      <p:transition spd="slow" p14:dur="2000" advTm="70746"/>
    </mc:Choice>
    <mc:Fallback xmlns="">
      <p:transition xmlns:p14="http://schemas.microsoft.com/office/powerpoint/2010/main" spd="slow" advTm="7074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sz="2800" dirty="0" smtClean="0"/>
          </a:p>
          <a:p>
            <a:pPr marL="0" indent="0" algn="ctr">
              <a:buNone/>
            </a:pPr>
            <a:r>
              <a:rPr lang="en-US" sz="2800" dirty="0" smtClean="0"/>
              <a:t>Thank you for listening.</a:t>
            </a:r>
          </a:p>
          <a:p>
            <a:pPr marL="0" indent="0" algn="ctr">
              <a:buNone/>
            </a:pPr>
            <a:r>
              <a:rPr lang="en-US" sz="2800" dirty="0" smtClean="0"/>
              <a:t>  </a:t>
            </a:r>
          </a:p>
          <a:p>
            <a:pPr marL="0" indent="0" algn="ctr">
              <a:buNone/>
            </a:pPr>
            <a:r>
              <a:rPr lang="en-US" sz="2800" dirty="0" smtClean="0"/>
              <a:t>This ends the overview of </a:t>
            </a:r>
          </a:p>
          <a:p>
            <a:pPr marL="0" indent="0" algn="ctr">
              <a:buNone/>
            </a:pPr>
            <a:r>
              <a:rPr lang="en-US" sz="2800" dirty="0" smtClean="0"/>
              <a:t>Laws of Radiation and </a:t>
            </a:r>
          </a:p>
          <a:p>
            <a:pPr marL="0" indent="0" algn="ctr">
              <a:buNone/>
            </a:pPr>
            <a:r>
              <a:rPr lang="en-US" sz="2800" dirty="0" err="1" smtClean="0"/>
              <a:t>Radiative</a:t>
            </a:r>
            <a:r>
              <a:rPr lang="en-US" sz="2800" dirty="0" smtClean="0"/>
              <a:t> Equilibrium.</a:t>
            </a:r>
            <a:endParaRPr lang="en-US" sz="2800"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499529898"/>
      </p:ext>
    </p:extLst>
  </p:cSld>
  <p:clrMapOvr>
    <a:masterClrMapping/>
  </p:clrMapOvr>
  <mc:AlternateContent xmlns:mc="http://schemas.openxmlformats.org/markup-compatibility/2006" xmlns:p14="http://schemas.microsoft.com/office/powerpoint/2010/main">
    <mc:Choice Requires="p14">
      <p:transition spd="slow" p14:dur="2000" advTm="9929"/>
    </mc:Choice>
    <mc:Fallback xmlns="">
      <p:transition xmlns:p14="http://schemas.microsoft.com/office/powerpoint/2010/main" spd="slow" advTm="992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2.7"/>
</p:tagLst>
</file>

<file path=ppt/tags/tag2.xml><?xml version="1.0" encoding="utf-8"?>
<p:tagLst xmlns:a="http://schemas.openxmlformats.org/drawingml/2006/main" xmlns:r="http://schemas.openxmlformats.org/officeDocument/2006/relationships" xmlns:p="http://schemas.openxmlformats.org/presentationml/2006/main">
  <p:tag name="TIMING" val="|32.7"/>
</p:tagLst>
</file>

<file path=ppt/theme/theme1.xml><?xml version="1.0" encoding="utf-8"?>
<a:theme xmlns:a="http://schemas.openxmlformats.org/drawingml/2006/main" name="Default Design">
  <a:themeElements>
    <a:clrScheme name="Custom 4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80FF"/>
      </a:hlink>
      <a:folHlink>
        <a:srgbClr val="0081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1"/>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65" charset="0"/>
          </a:defRPr>
        </a:defPPr>
      </a:lstStyle>
    </a:spDef>
    <a:lnDef>
      <a:spPr bwMode="auto">
        <a:xfrm>
          <a:off x="0" y="0"/>
          <a:ext cx="1" cy="1"/>
        </a:xfrm>
        <a:custGeom>
          <a:avLst/>
          <a:gdLst/>
          <a:ahLst/>
          <a:cxnLst/>
          <a:rect l="0" t="0" r="0" b="0"/>
          <a:pathLst/>
        </a:custGeom>
        <a:solidFill>
          <a:schemeClr val="tx1"/>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65"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Custom 17">
      <a:dk1>
        <a:srgbClr val="CCCCCC"/>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3399FF"/>
      </a:hlink>
      <a:folHlink>
        <a:srgbClr val="0066F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47539</TotalTime>
  <Words>1403</Words>
  <Application>Microsoft Macintosh PowerPoint</Application>
  <PresentationFormat>On-screen Show (4:3)</PresentationFormat>
  <Paragraphs>201</Paragraphs>
  <Slides>17</Slides>
  <Notes>14</Notes>
  <HiddenSlides>0</HiddenSlides>
  <MMClips>18</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Default Design</vt:lpstr>
      <vt:lpstr>2_Default Design</vt:lpstr>
      <vt:lpstr>ATMO 170A1 Online      Laws of Radiation</vt:lpstr>
      <vt:lpstr>Modes of Heat Transfer</vt:lpstr>
      <vt:lpstr>Radiation</vt:lpstr>
      <vt:lpstr>Radiation – Last Time</vt:lpstr>
      <vt:lpstr>Radiation – Last Time</vt:lpstr>
      <vt:lpstr> </vt:lpstr>
      <vt:lpstr>1) Planck’s Law</vt:lpstr>
      <vt:lpstr>Planck’s Law</vt:lpstr>
      <vt:lpstr>Laws of Radiation</vt:lpstr>
      <vt:lpstr>2) Wien’s Law</vt:lpstr>
      <vt:lpstr>3) Stefan-Boltzmann Law</vt:lpstr>
      <vt:lpstr>3) Stefan-Boltzmann Law</vt:lpstr>
      <vt:lpstr>Laws of Radiation</vt:lpstr>
      <vt:lpstr>2) Radiative Equilibrium</vt:lpstr>
      <vt:lpstr>Radiative Equilibrium</vt:lpstr>
      <vt:lpstr>Radiative Equilibrium</vt:lpstr>
      <vt:lpstr>PowerPoint Presentation</vt:lpstr>
    </vt:vector>
  </TitlesOfParts>
  <Manager/>
  <Company>University of Arizona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&amp; Climate, Temperature, Heat Transfer</dc:title>
  <dc:subject/>
  <dc:creator>Steven L Mullen</dc:creator>
  <cp:keywords/>
  <dc:description/>
  <cp:lastModifiedBy>Steven Mullen</cp:lastModifiedBy>
  <cp:revision>443</cp:revision>
  <dcterms:created xsi:type="dcterms:W3CDTF">2011-08-31T19:12:27Z</dcterms:created>
  <dcterms:modified xsi:type="dcterms:W3CDTF">2019-01-30T22:40:43Z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1</vt:i4>
  </property>
  <property fmtid="{D5CDD505-2E9C-101B-9397-08002B2CF9AE}" pid="7" name="MailAddress">
    <vt:lpwstr>mullen@atmo.arizona.edu</vt:lpwstr>
  </property>
  <property fmtid="{D5CDD505-2E9C-101B-9397-08002B2CF9AE}" pid="8" name="HomePage">
    <vt:lpwstr/>
  </property>
  <property fmtid="{D5CDD505-2E9C-101B-9397-08002B2CF9AE}" pid="9" name="Other">
    <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1</vt:i4>
  </property>
  <property fmtid="{D5CDD505-2E9C-101B-9397-08002B2CF9AE}" pid="19" name="ShowNotes">
    <vt:bool>false</vt:bool>
  </property>
  <property fmtid="{D5CDD505-2E9C-101B-9397-08002B2CF9AE}" pid="20" name="NavBtnPos">
    <vt:i4>1</vt:i4>
  </property>
  <property fmtid="{D5CDD505-2E9C-101B-9397-08002B2CF9AE}" pid="21" name="OutputDir">
    <vt:lpwstr>C:\My Documents\Courses\univ101</vt:lpwstr>
  </property>
</Properties>
</file>