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5" r:id="rId3"/>
  </p:sldMasterIdLst>
  <p:notesMasterIdLst>
    <p:notesMasterId r:id="rId20"/>
  </p:notesMasterIdLst>
  <p:sldIdLst>
    <p:sldId id="347" r:id="rId4"/>
    <p:sldId id="367" r:id="rId5"/>
    <p:sldId id="352" r:id="rId6"/>
    <p:sldId id="353" r:id="rId7"/>
    <p:sldId id="284" r:id="rId8"/>
    <p:sldId id="285" r:id="rId9"/>
    <p:sldId id="286" r:id="rId10"/>
    <p:sldId id="370" r:id="rId11"/>
    <p:sldId id="374" r:id="rId12"/>
    <p:sldId id="289" r:id="rId13"/>
    <p:sldId id="372" r:id="rId14"/>
    <p:sldId id="291" r:id="rId15"/>
    <p:sldId id="292" r:id="rId16"/>
    <p:sldId id="293" r:id="rId17"/>
    <p:sldId id="356" r:id="rId18"/>
    <p:sldId id="37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1C6"/>
    <a:srgbClr val="E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50" autoAdjust="0"/>
  </p:normalViewPr>
  <p:slideViewPr>
    <p:cSldViewPr snapToGrid="0" snapToObjects="1">
      <p:cViewPr>
        <p:scale>
          <a:sx n="75" d="100"/>
          <a:sy n="75" d="100"/>
        </p:scale>
        <p:origin x="1200" y="-66"/>
      </p:cViewPr>
      <p:guideLst>
        <p:guide orient="horz" pos="212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2EAFF-61B8-EF44-ADCD-2B8709D73F8F}" type="datetimeFigureOut">
              <a:rPr lang="en-US" smtClean="0"/>
              <a:t>1/30/19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938FC-C33F-7E4F-A071-02995AC73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2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E040392-B8A4-EE48-AE01-BA7C7CFD7604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u="sng" dirty="0" smtClean="0">
              <a:ea typeface="ＭＳ Ｐゴシック" charset="0"/>
              <a:cs typeface="ＭＳ Ｐゴシック" charset="0"/>
            </a:endParaRPr>
          </a:p>
          <a:p>
            <a:r>
              <a:rPr lang="en-US" u="sng" dirty="0" smtClean="0">
                <a:ea typeface="ＭＳ Ｐゴシック" charset="0"/>
                <a:cs typeface="ＭＳ Ｐゴシック" charset="0"/>
              </a:rPr>
              <a:t>Radiation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- 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Any object that has a temperature greater than absolute zero (0 K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) </a:t>
            </a:r>
            <a:r>
              <a:rPr lang="en-US" dirty="0">
                <a:ea typeface="ＭＳ Ｐゴシック" charset="0"/>
                <a:cs typeface="ＭＳ Ｐゴシック" charset="0"/>
              </a:rPr>
              <a:t>emits radiant energy. 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Radiation </a:t>
            </a:r>
            <a:r>
              <a:rPr lang="en-US" dirty="0">
                <a:ea typeface="ＭＳ Ｐゴシック" charset="0"/>
                <a:cs typeface="ＭＳ Ｐゴシック" charset="0"/>
              </a:rPr>
              <a:t>is in the form of waves that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has both </a:t>
            </a:r>
            <a:r>
              <a:rPr lang="en-US" dirty="0">
                <a:ea typeface="ＭＳ Ｐゴシック" charset="0"/>
                <a:cs typeface="ＭＳ Ｐゴシック" charset="0"/>
              </a:rPr>
              <a:t>electric and magnetic properties. 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Hence, </a:t>
            </a:r>
            <a:r>
              <a:rPr lang="en-US" dirty="0">
                <a:ea typeface="ＭＳ Ｐゴシック" charset="0"/>
                <a:cs typeface="ＭＳ Ｐゴシック" charset="0"/>
              </a:rPr>
              <a:t>they are called electromagnetic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waves.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Waves </a:t>
            </a:r>
            <a:r>
              <a:rPr lang="en-US" dirty="0">
                <a:ea typeface="ＭＳ Ｐゴシック" charset="0"/>
                <a:cs typeface="ＭＳ Ｐゴシック" charset="0"/>
              </a:rPr>
              <a:t>are produced by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the acceleration of electric charges.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This means of energy transfer does not involve matter, but instead electro-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magnetic (EM) </a:t>
            </a:r>
            <a:r>
              <a:rPr lang="en-US" dirty="0">
                <a:ea typeface="ＭＳ Ｐゴシック" charset="0"/>
                <a:cs typeface="ＭＳ Ｐゴシック" charset="0"/>
              </a:rPr>
              <a:t>waves that travel at 300,000 km/sec.  This is the major method of transferring energy from the sun to the earth, and at this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speed it </a:t>
            </a:r>
            <a:r>
              <a:rPr lang="en-US" dirty="0">
                <a:ea typeface="ＭＳ Ｐゴシック" charset="0"/>
                <a:cs typeface="ＭＳ Ｐゴシック" charset="0"/>
              </a:rPr>
              <a:t>takes about 8 minutes for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solar radiation </a:t>
            </a:r>
            <a:r>
              <a:rPr lang="en-US" dirty="0">
                <a:ea typeface="ＭＳ Ｐゴシック" charset="0"/>
                <a:cs typeface="ＭＳ Ｐゴシック" charset="0"/>
              </a:rPr>
              <a:t>to travel from the sun to the earth.</a:t>
            </a:r>
          </a:p>
        </p:txBody>
      </p:sp>
    </p:spTree>
    <p:extLst>
      <p:ext uri="{BB962C8B-B14F-4D97-AF65-F5344CB8AC3E}">
        <p14:creationId xmlns:p14="http://schemas.microsoft.com/office/powerpoint/2010/main" val="497912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5970434-8F97-1C48-91EF-8950389B43D2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The </a:t>
            </a:r>
            <a:r>
              <a:rPr lang="en-US" dirty="0">
                <a:ea typeface="ＭＳ Ｐゴシック" charset="0"/>
                <a:cs typeface="ＭＳ Ｐゴシック" charset="0"/>
              </a:rPr>
              <a:t>picture of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EM waves </a:t>
            </a:r>
            <a:r>
              <a:rPr lang="en-US" dirty="0">
                <a:ea typeface="ＭＳ Ｐゴシック" charset="0"/>
                <a:cs typeface="ＭＳ Ｐゴシック" charset="0"/>
              </a:rPr>
              <a:t>passing through the atmosphere is much like that of the waves on the surface of the water.  There are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three important </a:t>
            </a:r>
            <a:r>
              <a:rPr lang="en-US" dirty="0">
                <a:ea typeface="ＭＳ Ｐゴシック" charset="0"/>
                <a:cs typeface="ＭＳ Ｐゴシック" charset="0"/>
              </a:rPr>
              <a:t>aspects about the waves: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1. </a:t>
            </a:r>
            <a:r>
              <a:rPr lang="en-US" u="sng" dirty="0" smtClean="0">
                <a:ea typeface="ＭＳ Ｐゴシック" charset="0"/>
                <a:cs typeface="ＭＳ Ｐゴシック" charset="0"/>
              </a:rPr>
              <a:t>Wavelength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or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horizontal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distance (as portrayed) </a:t>
            </a:r>
            <a:r>
              <a:rPr lang="en-US" dirty="0">
                <a:ea typeface="ＭＳ Ｐゴシック" charset="0"/>
                <a:cs typeface="ＭＳ Ｐゴシック" charset="0"/>
              </a:rPr>
              <a:t>between the peaks of the waves.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2. How big is it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? </a:t>
            </a:r>
            <a:r>
              <a:rPr lang="en-US" u="sng" dirty="0">
                <a:ea typeface="ＭＳ Ｐゴシック" charset="0"/>
                <a:cs typeface="ＭＳ Ｐゴシック" charset="0"/>
              </a:rPr>
              <a:t>Amplitude</a:t>
            </a:r>
            <a:r>
              <a:rPr lang="en-US" dirty="0">
                <a:ea typeface="ＭＳ Ｐゴシック" charset="0"/>
                <a:cs typeface="ＭＳ Ｐゴシック" charset="0"/>
              </a:rPr>
              <a:t> or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half the vertical distance (as pictured)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between </a:t>
            </a:r>
            <a:r>
              <a:rPr lang="en-US" dirty="0">
                <a:ea typeface="ＭＳ Ｐゴシック" charset="0"/>
                <a:cs typeface="ＭＳ Ｐゴシック" charset="0"/>
              </a:rPr>
              <a:t>peaks and valley.  When more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intense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radiation at a specific wavelength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is emitted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, one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can think of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the </a:t>
            </a:r>
            <a:r>
              <a:rPr lang="en-US" dirty="0">
                <a:ea typeface="ＭＳ Ｐゴシック" charset="0"/>
                <a:cs typeface="ＭＳ Ｐゴシック" charset="0"/>
              </a:rPr>
              <a:t>amplitude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increasing.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ADVANCE SLIDE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3. How fast is the wave moving</a:t>
            </a:r>
            <a:r>
              <a:rPr lang="mr-IN" dirty="0" smtClean="0">
                <a:ea typeface="ＭＳ Ｐゴシック" charset="0"/>
                <a:cs typeface="ＭＳ Ｐゴシック" charset="0"/>
              </a:rPr>
              <a:t>…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its </a:t>
            </a:r>
            <a:r>
              <a:rPr lang="en-US" u="sng" dirty="0" smtClean="0">
                <a:ea typeface="ＭＳ Ｐゴシック" charset="0"/>
                <a:cs typeface="ＭＳ Ｐゴシック" charset="0"/>
              </a:rPr>
              <a:t>Speed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?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Or how many waves pass a point per unit time</a:t>
            </a:r>
            <a:r>
              <a:rPr lang="mr-IN" baseline="0" dirty="0" smtClean="0">
                <a:ea typeface="ＭＳ Ｐゴシック" charset="0"/>
                <a:cs typeface="ＭＳ Ｐゴシック" charset="0"/>
              </a:rPr>
              <a:t>…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its </a:t>
            </a:r>
            <a:r>
              <a:rPr lang="en-US" u="sng" baseline="0" dirty="0" smtClean="0">
                <a:ea typeface="ＭＳ Ｐゴシック" charset="0"/>
                <a:cs typeface="ＭＳ Ｐゴシック" charset="0"/>
              </a:rPr>
              <a:t>Frequency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199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EAD5576-C1D0-F840-92AC-166A3D87B27A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Not </a:t>
            </a:r>
            <a:r>
              <a:rPr lang="en-US" dirty="0">
                <a:ea typeface="ＭＳ Ｐゴシック" charset="0"/>
                <a:cs typeface="ＭＳ Ｐゴシック" charset="0"/>
              </a:rPr>
              <a:t>to confuse you, but I just wanted to touch on the fact that sometimes it is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also convenient </a:t>
            </a:r>
            <a:r>
              <a:rPr lang="en-US" dirty="0">
                <a:ea typeface="ＭＳ Ｐゴシック" charset="0"/>
                <a:cs typeface="ＭＳ Ｐゴシック" charset="0"/>
              </a:rPr>
              <a:t>to think of radiation in terms of particles or discrete packets of energy or </a:t>
            </a:r>
            <a:r>
              <a:rPr lang="ja-JP" altLang="en-US" dirty="0"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ea typeface="ＭＳ Ｐゴシック" charset="0"/>
                <a:cs typeface="ＭＳ Ｐゴシック" charset="0"/>
              </a:rPr>
              <a:t>photons.</a:t>
            </a:r>
            <a:r>
              <a:rPr lang="ja-JP" altLang="en-US" dirty="0"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ea typeface="ＭＳ Ｐゴシック" charset="0"/>
                <a:cs typeface="ＭＳ Ｐゴシック" charset="0"/>
              </a:rPr>
              <a:t> 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When considering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photons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remember the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relation: </a:t>
            </a:r>
            <a:r>
              <a:rPr lang="en-US" dirty="0">
                <a:ea typeface="ＭＳ Ｐゴシック" charset="0"/>
                <a:cs typeface="ＭＳ Ｐゴシック" charset="0"/>
              </a:rPr>
              <a:t>photons with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higher frequencies (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i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,.e. shorter wavelengths) </a:t>
            </a:r>
            <a:r>
              <a:rPr lang="en-US" dirty="0">
                <a:ea typeface="ＭＳ Ｐゴシック" charset="0"/>
                <a:cs typeface="ＭＳ Ｐゴシック" charset="0"/>
              </a:rPr>
              <a:t>have more energy.  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That </a:t>
            </a:r>
            <a:r>
              <a:rPr lang="en-US" dirty="0">
                <a:ea typeface="ＭＳ Ｐゴシック" charset="0"/>
                <a:cs typeface="ＭＳ Ｐゴシック" charset="0"/>
              </a:rPr>
              <a:t>is why, in spite of the fact that the sun emits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far more visible </a:t>
            </a:r>
            <a:r>
              <a:rPr lang="en-US" dirty="0">
                <a:ea typeface="ＭＳ Ｐゴシック" charset="0"/>
                <a:cs typeface="ＭＳ Ｐゴシック" charset="0"/>
              </a:rPr>
              <a:t>photons than UV photons, the UV photons have much more energy than visible photons and are thus more dangerous to humans than visible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photons…although </a:t>
            </a:r>
            <a:r>
              <a:rPr lang="en-US" dirty="0">
                <a:ea typeface="ＭＳ Ｐゴシック" charset="0"/>
                <a:cs typeface="ＭＳ Ｐゴシック" charset="0"/>
              </a:rPr>
              <a:t>visible photons can harm a person in large doses, i.e. looking directly at the bright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light of the sun.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373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2204DCD-58C3-0A46-93F2-E06BE62A3FC4}" type="slidenum">
              <a:rPr lang="en-US" sz="1200">
                <a:solidFill>
                  <a:srgbClr val="000000"/>
                </a:solidFill>
              </a:rPr>
              <a:pPr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OVERVIEW OF EM radiation.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Figure portrays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wavelengths (meters) by red curvy line.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Longest wavelengths to the left; shortest to the right. (Wavelengths are NOT draw to scale.)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ea typeface="ＭＳ Ｐゴシック" charset="0"/>
                <a:cs typeface="ＭＳ Ｐゴシック" charset="0"/>
              </a:rPr>
              <a:t>=&gt; The electromagnetic waves can be any wavelength. No upper or lower bound.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Below the red curve, </a:t>
            </a:r>
            <a:r>
              <a:rPr lang="en-US" b="1" u="none" baseline="0" dirty="0" smtClean="0">
                <a:ea typeface="ＭＳ Ｐゴシック" charset="0"/>
                <a:cs typeface="ＭＳ Ｐゴシック" charset="0"/>
              </a:rPr>
              <a:t>names of bands of radiation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appear that are associated with particular wavelengths. (Name some: IR, Vis, UV.)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figure also shows for comparative purposes objects of similar size that occur in nature.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Figure shows wavelengths are in meters. IR: 10 x 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-5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VIS 0.5 x 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-6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 UV: 1.0 x 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-8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In the atmospheric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sciences, the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unit </a:t>
            </a:r>
            <a:r>
              <a:rPr lang="en-US" dirty="0">
                <a:ea typeface="ＭＳ Ｐゴシック" charset="0"/>
                <a:cs typeface="ＭＳ Ｐゴシック" charset="0"/>
              </a:rPr>
              <a:t>of measure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that is commonly used to quantify wavelength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EM radiation is </a:t>
            </a:r>
            <a:r>
              <a:rPr lang="en-US" dirty="0">
                <a:ea typeface="ＭＳ Ｐゴシック" charset="0"/>
                <a:cs typeface="ＭＳ Ｐゴシック" charset="0"/>
              </a:rPr>
              <a:t>the </a:t>
            </a:r>
            <a:r>
              <a:rPr lang="en-US" b="1" u="none" dirty="0" smtClean="0">
                <a:ea typeface="ＭＳ Ｐゴシック" charset="0"/>
                <a:cs typeface="ＭＳ Ｐゴシック" charset="0"/>
              </a:rPr>
              <a:t>micrometer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(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μm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) =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10</a:t>
            </a:r>
            <a:r>
              <a:rPr lang="en-US" b="1" baseline="30000" dirty="0" smtClean="0">
                <a:ea typeface="ＭＳ Ｐゴシック" charset="0"/>
                <a:cs typeface="ＭＳ Ｐゴシック" charset="0"/>
              </a:rPr>
              <a:t>-6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meters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 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(Nanometer (nm)=10</a:t>
            </a:r>
            <a:r>
              <a:rPr lang="en-US" baseline="30000" dirty="0" smtClean="0">
                <a:ea typeface="ＭＳ Ｐゴシック" charset="0"/>
                <a:cs typeface="ＭＳ Ｐゴシック" charset="0"/>
              </a:rPr>
              <a:t>-9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m is sometimes encountered.)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=&gt; Wavelength uniquely determines the energy associated with a band of radiation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Shorter wavelengths are more energetic than longer waves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Black bar with the rainbow colors 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in middle shows the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frequency of radiation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. </a:t>
            </a:r>
          </a:p>
          <a:p>
            <a:r>
              <a:rPr lang="en-US" b="1" baseline="0" dirty="0" smtClean="0">
                <a:ea typeface="ＭＳ Ｐゴシック" charset="0"/>
                <a:cs typeface="ＭＳ Ｐゴシック" charset="0"/>
              </a:rPr>
              <a:t>=&gt; Frequency also uniquely defines radiation.  (wavelength x frequency = wave speed = 3.0 x 10</a:t>
            </a:r>
            <a:r>
              <a:rPr lang="en-US" b="1" baseline="30000" dirty="0" smtClean="0">
                <a:ea typeface="ＭＳ Ｐゴシック" charset="0"/>
                <a:cs typeface="ＭＳ Ｐゴシック" charset="0"/>
              </a:rPr>
              <a:t>8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 m/s)</a:t>
            </a:r>
            <a:endParaRPr lang="en-US" b="1" dirty="0" smtClean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Relevance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t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hermometer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(at bottom) will become clear next slide set.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000" b="1" baseline="0" dirty="0" smtClean="0">
                <a:ea typeface="ＭＳ Ｐゴシック" charset="0"/>
                <a:cs typeface="ＭＳ Ｐゴシック" charset="0"/>
              </a:rPr>
              <a:t>PAGE FORWARD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Top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bar indicates whether the atmosphere transmits (Y) or absorbs (N) a band of EM radiation. Grey denotes some wavelengths are absorbed, some transmitted.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IR and Visible bands are of the greatest importance in the study of weather and climate.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Air is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transparent to visible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light, but it is </a:t>
            </a:r>
            <a:r>
              <a:rPr lang="en-US" b="1" baseline="0" dirty="0" smtClean="0">
                <a:ea typeface="ＭＳ Ｐゴシック" charset="0"/>
                <a:cs typeface="ＭＳ Ｐゴシック" charset="0"/>
              </a:rPr>
              <a:t>selectively absorbent of IR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radiation.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IR region of interest is centered around</a:t>
            </a:r>
            <a:r>
              <a:rPr lang="en-US" sz="1200" b="1" baseline="0" dirty="0" smtClean="0"/>
              <a:t> 1</a:t>
            </a:r>
            <a:r>
              <a:rPr lang="en-US" sz="1200" b="1" dirty="0" smtClean="0"/>
              <a:t>0 </a:t>
            </a:r>
            <a:r>
              <a:rPr lang="en-US" sz="1200" b="1" dirty="0" err="1" smtClean="0">
                <a:latin typeface="+mn-lt"/>
                <a:cs typeface="Calibri"/>
              </a:rPr>
              <a:t>μm</a:t>
            </a:r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Visible range</a:t>
            </a:r>
            <a:r>
              <a:rPr lang="en-US" sz="1200" b="1" baseline="0" dirty="0" smtClean="0"/>
              <a:t> </a:t>
            </a:r>
            <a:r>
              <a:rPr lang="en-US" sz="1200" b="1" dirty="0" smtClean="0"/>
              <a:t>is 0.4</a:t>
            </a:r>
            <a:r>
              <a:rPr lang="en-US" sz="1200" b="1" baseline="0" dirty="0" smtClean="0"/>
              <a:t> </a:t>
            </a:r>
            <a:r>
              <a:rPr lang="en-US" sz="1200" b="1" dirty="0" err="1" smtClean="0">
                <a:latin typeface="+mn-lt"/>
                <a:cs typeface="Calibri"/>
              </a:rPr>
              <a:t>μ</a:t>
            </a:r>
            <a:r>
              <a:rPr lang="en-US" sz="1200" b="1" dirty="0" err="1" smtClean="0"/>
              <a:t>m</a:t>
            </a:r>
            <a:r>
              <a:rPr lang="en-US" sz="1200" b="1" dirty="0" smtClean="0"/>
              <a:t> </a:t>
            </a:r>
            <a:r>
              <a:rPr lang="en-US" sz="1200" b="1" dirty="0" smtClean="0">
                <a:sym typeface="Wingdings"/>
              </a:rPr>
              <a:t></a:t>
            </a:r>
            <a:r>
              <a:rPr lang="en-US" sz="1200" b="1" dirty="0" smtClean="0"/>
              <a:t> 0.7 </a:t>
            </a:r>
            <a:r>
              <a:rPr lang="en-US" sz="1200" b="1" dirty="0" err="1" smtClean="0">
                <a:latin typeface="+mn-lt"/>
                <a:cs typeface="Calibri"/>
              </a:rPr>
              <a:t>μm</a:t>
            </a:r>
            <a:endParaRPr lang="en-US" sz="1200" b="1" dirty="0" smtClean="0">
              <a:latin typeface="+mn-lt"/>
              <a:cs typeface="Calibri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>
                <a:latin typeface="+mn-lt"/>
                <a:ea typeface="ＭＳ Ｐゴシック" charset="0"/>
                <a:cs typeface="Calibri"/>
              </a:rPr>
              <a:t>(UV between 0.1 </a:t>
            </a:r>
            <a:r>
              <a:rPr lang="en-US" sz="1200" b="0" dirty="0" err="1" smtClean="0">
                <a:latin typeface="+mn-lt"/>
                <a:cs typeface="Calibri"/>
              </a:rPr>
              <a:t>μ</a:t>
            </a:r>
            <a:r>
              <a:rPr lang="en-US" sz="1200" b="0" dirty="0" err="1" smtClean="0"/>
              <a:t>m</a:t>
            </a:r>
            <a:r>
              <a:rPr lang="en-US" sz="1200" b="0" dirty="0" smtClean="0"/>
              <a:t> </a:t>
            </a:r>
            <a:r>
              <a:rPr lang="en-US" sz="1200" b="0" dirty="0" smtClean="0">
                <a:sym typeface="Wingdings"/>
              </a:rPr>
              <a:t></a:t>
            </a:r>
            <a:r>
              <a:rPr lang="en-US" sz="1200" b="0" baseline="0" dirty="0" smtClean="0">
                <a:latin typeface="+mn-lt"/>
                <a:ea typeface="ＭＳ Ｐゴシック" charset="0"/>
                <a:cs typeface="Calibri"/>
              </a:rPr>
              <a:t> 0.4 </a:t>
            </a:r>
            <a:r>
              <a:rPr lang="en-US" sz="1200" b="0" dirty="0" err="1" smtClean="0">
                <a:latin typeface="+mn-lt"/>
                <a:cs typeface="Calibri"/>
              </a:rPr>
              <a:t>μ</a:t>
            </a:r>
            <a:r>
              <a:rPr lang="en-US" sz="1200" b="0" dirty="0" err="1" smtClean="0"/>
              <a:t>m</a:t>
            </a:r>
            <a:r>
              <a:rPr lang="en-US" sz="1200" b="0" dirty="0" smtClean="0"/>
              <a:t>)</a:t>
            </a:r>
            <a:endParaRPr lang="en-US" b="0" baseline="0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23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2204DCD-58C3-0A46-93F2-E06BE62A3FC4}" type="slidenum">
              <a:rPr lang="en-US" sz="1200">
                <a:solidFill>
                  <a:srgbClr val="000000"/>
                </a:solidFill>
              </a:rPr>
              <a:pPr/>
              <a:t>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3600" b="1" baseline="0" dirty="0" smtClean="0">
                <a:ea typeface="ＭＳ Ｐゴシック" charset="0"/>
                <a:cs typeface="ＭＳ Ｐゴシック" charset="0"/>
              </a:rPr>
              <a:t>PAGE FORWARD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ea typeface="ＭＳ Ｐゴシック" charset="0"/>
                <a:cs typeface="ＭＳ Ｐゴシック" charset="0"/>
              </a:rPr>
              <a:t>Top</a:t>
            </a:r>
            <a:r>
              <a:rPr lang="en-US" sz="2000" baseline="0" dirty="0" smtClean="0">
                <a:ea typeface="ＭＳ Ｐゴシック" charset="0"/>
                <a:cs typeface="ＭＳ Ｐゴシック" charset="0"/>
              </a:rPr>
              <a:t> bar indicates whether the atmosphere transmits (Clear segment Y) or absorbs (Black portion N) a band of EM radiation.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aseline="0" dirty="0" smtClean="0">
                <a:ea typeface="ＭＳ Ｐゴシック" charset="0"/>
                <a:cs typeface="ＭＳ Ｐゴシック" charset="0"/>
              </a:rPr>
              <a:t>Grey denotes some wavelengths are absorbed, some transmitted.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aseline="0" dirty="0" smtClean="0">
                <a:ea typeface="ＭＳ Ｐゴシック" charset="0"/>
                <a:cs typeface="ＭＳ Ｐゴシック" charset="0"/>
              </a:rPr>
              <a:t>Air is t</a:t>
            </a:r>
            <a:r>
              <a:rPr lang="en-US" sz="2000" b="1" baseline="0" dirty="0" smtClean="0">
                <a:ea typeface="ＭＳ Ｐゴシック" charset="0"/>
                <a:cs typeface="ＭＳ Ｐゴシック" charset="0"/>
              </a:rPr>
              <a:t>ransparent to visible</a:t>
            </a:r>
            <a:r>
              <a:rPr lang="en-US" sz="2000" baseline="0" dirty="0" smtClean="0">
                <a:ea typeface="ＭＳ Ｐゴシック" charset="0"/>
                <a:cs typeface="ＭＳ Ｐゴシック" charset="0"/>
              </a:rPr>
              <a:t> light, but it is </a:t>
            </a:r>
            <a:r>
              <a:rPr lang="en-US" sz="2000" b="1" baseline="0" dirty="0" smtClean="0">
                <a:ea typeface="ＭＳ Ｐゴシック" charset="0"/>
                <a:cs typeface="ＭＳ Ｐゴシック" charset="0"/>
              </a:rPr>
              <a:t>selectively absorbent of IR</a:t>
            </a:r>
            <a:r>
              <a:rPr lang="en-US" sz="2000" baseline="0" dirty="0" smtClean="0">
                <a:ea typeface="ＭＳ Ｐゴシック" charset="0"/>
                <a:cs typeface="ＭＳ Ｐゴシック" charset="0"/>
              </a:rPr>
              <a:t> radiation. Air is </a:t>
            </a:r>
            <a:r>
              <a:rPr lang="en-US" sz="2000" b="1" baseline="0" dirty="0" smtClean="0">
                <a:ea typeface="ＭＳ Ｐゴシック" charset="0"/>
                <a:cs typeface="ＭＳ Ｐゴシック" charset="0"/>
              </a:rPr>
              <a:t>opaque to UV</a:t>
            </a:r>
            <a:r>
              <a:rPr lang="en-US" sz="2000" baseline="0" dirty="0" smtClean="0">
                <a:ea typeface="ＭＳ Ｐゴシック" charset="0"/>
                <a:cs typeface="ＭＳ Ｐゴシック" charset="0"/>
              </a:rPr>
              <a:t> radiation.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baseline="0" dirty="0" smtClean="0">
                <a:ea typeface="ＭＳ Ｐゴシック" charset="0"/>
                <a:cs typeface="ＭＳ Ｐゴシック" charset="0"/>
              </a:rPr>
              <a:t>IR and Visible bands are of the greatest importance in the study of weather and climate. </a:t>
            </a:r>
            <a:endParaRPr lang="en-US" sz="2000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/>
              <a:t>IR region of interest is centered around</a:t>
            </a:r>
            <a:r>
              <a:rPr lang="en-US" sz="2000" b="1" baseline="0" dirty="0" smtClean="0"/>
              <a:t> 1</a:t>
            </a:r>
            <a:r>
              <a:rPr lang="en-US" sz="2000" b="1" dirty="0" smtClean="0"/>
              <a:t>0 </a:t>
            </a:r>
            <a:r>
              <a:rPr lang="en-US" sz="2000" b="1" dirty="0" err="1" smtClean="0">
                <a:latin typeface="+mn-lt"/>
                <a:cs typeface="Calibri"/>
              </a:rPr>
              <a:t>μm</a:t>
            </a:r>
            <a:r>
              <a:rPr lang="en-US" sz="2000" b="1" dirty="0" smtClean="0">
                <a:latin typeface="+mn-lt"/>
                <a:cs typeface="Calibri"/>
              </a:rPr>
              <a:t> (20</a:t>
            </a:r>
            <a:r>
              <a:rPr lang="en-US" sz="2000" b="1" dirty="0" smtClean="0"/>
              <a:t> </a:t>
            </a:r>
            <a:r>
              <a:rPr lang="en-US" sz="2000" b="1" dirty="0" err="1" smtClean="0">
                <a:latin typeface="+mn-lt"/>
                <a:cs typeface="Calibri"/>
              </a:rPr>
              <a:t>μm</a:t>
            </a:r>
            <a:r>
              <a:rPr lang="en-US" sz="2000" b="1" dirty="0" smtClean="0">
                <a:latin typeface="+mn-lt"/>
                <a:cs typeface="Calibri"/>
              </a:rPr>
              <a:t> </a:t>
            </a:r>
            <a:r>
              <a:rPr lang="en-US" sz="2000" b="1" dirty="0" smtClean="0">
                <a:sym typeface="Wingdings"/>
              </a:rPr>
              <a:t></a:t>
            </a:r>
            <a:r>
              <a:rPr lang="en-US" sz="2000" b="1" dirty="0" smtClean="0"/>
              <a:t> </a:t>
            </a:r>
            <a:r>
              <a:rPr lang="en-US" sz="2000" b="1" dirty="0" smtClean="0">
                <a:latin typeface="+mn-lt"/>
                <a:cs typeface="Calibri"/>
              </a:rPr>
              <a:t>5</a:t>
            </a:r>
            <a:r>
              <a:rPr lang="en-US" sz="2000" b="1" dirty="0" smtClean="0"/>
              <a:t> </a:t>
            </a:r>
            <a:r>
              <a:rPr lang="en-US" sz="2000" b="1" dirty="0" err="1" smtClean="0">
                <a:latin typeface="+mn-lt"/>
                <a:cs typeface="Calibri"/>
              </a:rPr>
              <a:t>μm</a:t>
            </a:r>
            <a:r>
              <a:rPr lang="en-US" sz="2000" b="1" dirty="0" smtClean="0">
                <a:latin typeface="+mn-lt"/>
                <a:cs typeface="Calibri"/>
              </a:rPr>
              <a:t>)</a:t>
            </a:r>
            <a:endParaRPr lang="en-US" sz="2000" baseline="0" dirty="0" smtClean="0"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/>
              <a:t>Visible range</a:t>
            </a:r>
            <a:r>
              <a:rPr lang="en-US" sz="2000" b="1" baseline="0" dirty="0" smtClean="0"/>
              <a:t> </a:t>
            </a:r>
            <a:r>
              <a:rPr lang="en-US" sz="2000" b="1" dirty="0" smtClean="0"/>
              <a:t>is 0.4</a:t>
            </a:r>
            <a:r>
              <a:rPr lang="en-US" sz="2000" b="1" baseline="0" dirty="0" smtClean="0"/>
              <a:t> </a:t>
            </a:r>
            <a:r>
              <a:rPr lang="en-US" sz="2000" b="1" dirty="0" err="1" smtClean="0">
                <a:latin typeface="+mn-lt"/>
                <a:cs typeface="Calibri"/>
              </a:rPr>
              <a:t>μ</a:t>
            </a:r>
            <a:r>
              <a:rPr lang="en-US" sz="2000" b="1" dirty="0" err="1" smtClean="0"/>
              <a:t>m</a:t>
            </a:r>
            <a:r>
              <a:rPr lang="en-US" sz="2000" b="1" dirty="0" smtClean="0"/>
              <a:t> </a:t>
            </a:r>
            <a:r>
              <a:rPr lang="en-US" sz="2000" b="1" dirty="0" smtClean="0">
                <a:sym typeface="Wingdings"/>
              </a:rPr>
              <a:t></a:t>
            </a:r>
            <a:r>
              <a:rPr lang="en-US" sz="2000" b="1" dirty="0" smtClean="0"/>
              <a:t> 0.7 </a:t>
            </a:r>
            <a:r>
              <a:rPr lang="en-US" sz="2000" b="1" dirty="0" err="1" smtClean="0">
                <a:latin typeface="+mn-lt"/>
                <a:cs typeface="Calibri"/>
              </a:rPr>
              <a:t>μm</a:t>
            </a:r>
            <a:endParaRPr lang="en-US" sz="2000" b="1" dirty="0" smtClean="0">
              <a:latin typeface="+mn-lt"/>
              <a:cs typeface="Calibri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baseline="0" dirty="0" smtClean="0">
                <a:latin typeface="+mn-lt"/>
                <a:ea typeface="ＭＳ Ｐゴシック" charset="0"/>
                <a:cs typeface="Calibri"/>
              </a:rPr>
              <a:t>(UV between 0.1 </a:t>
            </a:r>
            <a:r>
              <a:rPr lang="en-US" sz="2000" b="0" dirty="0" err="1" smtClean="0">
                <a:latin typeface="+mn-lt"/>
                <a:cs typeface="Calibri"/>
              </a:rPr>
              <a:t>μ</a:t>
            </a:r>
            <a:r>
              <a:rPr lang="en-US" sz="2000" b="0" dirty="0" err="1" smtClean="0"/>
              <a:t>m</a:t>
            </a:r>
            <a:r>
              <a:rPr lang="en-US" sz="2000" b="0" dirty="0" smtClean="0"/>
              <a:t> </a:t>
            </a:r>
            <a:r>
              <a:rPr lang="en-US" sz="2000" b="0" dirty="0" smtClean="0">
                <a:sym typeface="Wingdings"/>
              </a:rPr>
              <a:t></a:t>
            </a:r>
            <a:r>
              <a:rPr lang="en-US" sz="2000" b="0" baseline="0" dirty="0" smtClean="0">
                <a:latin typeface="+mn-lt"/>
                <a:ea typeface="ＭＳ Ｐゴシック" charset="0"/>
                <a:cs typeface="Calibri"/>
              </a:rPr>
              <a:t> 0.4 </a:t>
            </a:r>
            <a:r>
              <a:rPr lang="en-US" sz="2000" b="0" dirty="0" err="1" smtClean="0">
                <a:latin typeface="+mn-lt"/>
                <a:cs typeface="Calibri"/>
              </a:rPr>
              <a:t>μ</a:t>
            </a:r>
            <a:r>
              <a:rPr lang="en-US" sz="2000" b="0" dirty="0" err="1" smtClean="0"/>
              <a:t>m</a:t>
            </a:r>
            <a:r>
              <a:rPr lang="en-US" sz="2000" b="0" dirty="0" smtClean="0"/>
              <a:t>)</a:t>
            </a:r>
            <a:endParaRPr lang="en-US" sz="2000" b="0" baseline="0" dirty="0" smtClean="0">
              <a:ea typeface="ＭＳ Ｐゴシック" charset="0"/>
              <a:cs typeface="ＭＳ Ｐゴシック" charset="0"/>
            </a:endParaRP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90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17B2907-47E6-BF49-BB44-55AE4A4C529A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You are intuitively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familiar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with the concept of visible light being composed of different wavelengths of EM radiation.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Visible light, when passed through a prism, disperses into the separate colors (i.e. wavelengths) of the “rainbow.”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088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Why?</a:t>
            </a:r>
          </a:p>
          <a:p>
            <a:endParaRPr lang="en-US" dirty="0" smtClean="0"/>
          </a:p>
          <a:p>
            <a:pPr marL="0" lvl="1" indent="0" algn="l">
              <a:buNone/>
            </a:pPr>
            <a:r>
              <a:rPr lang="en-US" dirty="0" smtClean="0">
                <a:latin typeface="+mn-lt"/>
                <a:ea typeface="ＭＳ Ｐゴシック" charset="0"/>
                <a:cs typeface="Calibri"/>
              </a:rPr>
              <a:t>Because their speed is a constant 300,000 km s</a:t>
            </a:r>
            <a:r>
              <a:rPr lang="en-US" baseline="30000" dirty="0" smtClean="0">
                <a:latin typeface="+mn-lt"/>
                <a:ea typeface="ＭＳ Ｐゴシック" charset="0"/>
                <a:cs typeface="Calibri"/>
              </a:rPr>
              <a:t>-1</a:t>
            </a:r>
            <a:endParaRPr lang="en-US" dirty="0" smtClean="0">
              <a:latin typeface="+mn-lt"/>
              <a:ea typeface="ＭＳ Ｐゴシック" charset="0"/>
              <a:cs typeface="Calibri"/>
            </a:endParaRPr>
          </a:p>
          <a:p>
            <a:pPr marL="0" lvl="1" indent="0" algn="l">
              <a:buNone/>
            </a:pPr>
            <a:r>
              <a:rPr lang="en-US" dirty="0" smtClean="0">
                <a:latin typeface="+mn-lt"/>
                <a:ea typeface="ＭＳ Ｐゴシック" charset="0"/>
                <a:cs typeface="Calibri"/>
              </a:rPr>
              <a:t>Frequency = Speed/Wavelength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38FC-C33F-7E4F-A071-02995AC738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26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252747" indent="-36803731" defTabSz="913623"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49016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98032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4704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96064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88AA354-E036-944B-9EAC-1C166F49D3AC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1. Energy can only be converted from one form to another or transferred from one place to another.  It cannot be created or destroyed.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2. Energy transfer is done from hot to cold</a:t>
            </a:r>
          </a:p>
        </p:txBody>
      </p:sp>
    </p:spTree>
    <p:extLst>
      <p:ext uri="{BB962C8B-B14F-4D97-AF65-F5344CB8AC3E}">
        <p14:creationId xmlns:p14="http://schemas.microsoft.com/office/powerpoint/2010/main" val="1601721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84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50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6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54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5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2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2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4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0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18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4442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550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611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116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4145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8359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0672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1704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526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8676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3935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717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4D48C-ADB8-6D4F-AD86-25C97EFAB50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7915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56C8-5C02-5F44-B48A-6176402810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2047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F5453-9290-414E-8363-B36A85809B5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25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70F87-08C3-5348-A25D-93EB1A23D1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6430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76B0C-840F-AB45-B8D9-068D3DE4749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204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0298D-56E2-1044-84CF-AD511F5581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3802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9B81A-C125-5447-B5C7-BE3DAD92B7D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306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FBD5F-ED16-B94D-BDA1-0556C405DA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155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AFD7D-E474-B742-864F-4997D7C1B74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865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26C06-7934-C248-96CB-BB9541E8D7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2723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47AFC-9894-9D46-BCAE-A426854FEC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16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7F8B3-A6D4-4A47-93A2-D5034A81882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273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F2178-9041-9345-B236-01D518C07D4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6389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A0B3-B282-FA42-B1F8-36090D9B465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4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33272-31A1-264B-AE80-73E06DF3F83B}" type="datetimeFigureOut">
              <a:rPr lang="en-US" smtClean="0"/>
              <a:t>1/30/19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60E35-803E-1748-A32C-A0FC23BA1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9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453F-5F97-AB4E-B7C3-86FEDC0079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C9398-CF46-774A-BD1D-DB1E89DD536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82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4481F3CA-DB5A-7A42-8E82-A2D6D8E88648}" type="slidenum"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hyperlink" Target="https://upload.wikimedia.org/wikipedia/commons/7/7b/Rendering_of_Van_Allen_radiation_belts_of_Earth_2.jpg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-education.psu.edu/meteo003/sites/www.e-education.psu.edu.meteo003/files/image/Lesson%202/EMradiation.swf" TargetMode="External"/><Relationship Id="rId3" Type="http://schemas.microsoft.com/office/2007/relationships/media" Target="../media/media6.wav"/><Relationship Id="rId7" Type="http://schemas.openxmlformats.org/officeDocument/2006/relationships/image" Target="../media/image4.png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5.xml"/><Relationship Id="rId4" Type="http://schemas.openxmlformats.org/officeDocument/2006/relationships/audio" Target="../media/media6.wav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video" Target="../media/media7.mp4"/><Relationship Id="rId7" Type="http://schemas.openxmlformats.org/officeDocument/2006/relationships/notesSlide" Target="../notesSlides/notesSlide2.xml"/><Relationship Id="rId2" Type="http://schemas.microsoft.com/office/2007/relationships/media" Target="../media/media7.mp4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5.xml"/><Relationship Id="rId5" Type="http://schemas.openxmlformats.org/officeDocument/2006/relationships/audio" Target="../media/media8.wav"/><Relationship Id="rId10" Type="http://schemas.openxmlformats.org/officeDocument/2006/relationships/image" Target="../media/image3.png"/><Relationship Id="rId4" Type="http://schemas.microsoft.com/office/2007/relationships/media" Target="../media/media8.wav"/><Relationship Id="rId9" Type="http://schemas.openxmlformats.org/officeDocument/2006/relationships/hyperlink" Target="http://www.google.com/url?sa=i&amp;rct=j&amp;q=&amp;esrc=s&amp;source=images&amp;cd=&amp;cad=rja&amp;uact=8&amp;ved=0CAMQjxw&amp;url=http://www.youtube.com/watch?v=oeO-0CQCyfw&amp;ei=ftfBVKvjIcizggSS1YHABg&amp;bvm=bv.84349003,d.cWc&amp;psig=AFQjCNEmXnGUkcZ3zfFh3_Ire7NjJW0v3Q&amp;ust=1422074513621953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-education.psu.edu/meteo003/sites/www.e-education.psu.edu.meteo003/files/image/Lesson%202/EMradiation.swf" TargetMode="External"/><Relationship Id="rId3" Type="http://schemas.microsoft.com/office/2007/relationships/media" Target="../media/media9.wav"/><Relationship Id="rId7" Type="http://schemas.openxmlformats.org/officeDocument/2006/relationships/image" Target="../media/image4.png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5.xml"/><Relationship Id="rId4" Type="http://schemas.openxmlformats.org/officeDocument/2006/relationships/audio" Target="../media/media9.wav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wav"/><Relationship Id="rId7" Type="http://schemas.openxmlformats.org/officeDocument/2006/relationships/hyperlink" Target="https://upload.wikimedia.org/wikipedia/commons/thumb/c/cf/EM_Spectrum_Properties_edit.svg/1280px-EM_Spectrum_Properties_edit.svg.png" TargetMode="External"/><Relationship Id="rId2" Type="http://schemas.microsoft.com/office/2007/relationships/media" Target="../media/media10.wav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wav"/><Relationship Id="rId7" Type="http://schemas.openxmlformats.org/officeDocument/2006/relationships/hyperlink" Target="https://upload.wikimedia.org/wikipedia/commons/thumb/c/cf/EM_Spectrum_Properties_edit.svg/1280px-EM_Spectrum_Properties_edit.svg.png" TargetMode="External"/><Relationship Id="rId2" Type="http://schemas.microsoft.com/office/2007/relationships/media" Target="../media/media11.wav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8.jpeg"/><Relationship Id="rId5" Type="http://schemas.openxmlformats.org/officeDocument/2006/relationships/image" Target="../media/image7.gif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hyperlink" Target="https://en.wikipedia.org/wiki/Wavelength" TargetMode="External"/><Relationship Id="rId5" Type="http://schemas.openxmlformats.org/officeDocument/2006/relationships/hyperlink" Target="https://en.wikipedia.org/wiki/Frequency" TargetMode="External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0" y="660400"/>
            <a:ext cx="7366000" cy="5524500"/>
          </a:xfrm>
          <a:prstGeom prst="rect">
            <a:avLst/>
          </a:prstGeom>
        </p:spPr>
      </p:pic>
      <p:sp>
        <p:nvSpPr>
          <p:cNvPr id="32773" name="TextBox 5"/>
          <p:cNvSpPr txBox="1">
            <a:spLocks noChangeArrowheads="1"/>
          </p:cNvSpPr>
          <p:nvPr/>
        </p:nvSpPr>
        <p:spPr bwMode="auto">
          <a:xfrm>
            <a:off x="304800" y="6336268"/>
            <a:ext cx="853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D9D9D9"/>
                </a:solidFill>
              </a:rPr>
              <a:t>Rendering of Van Allen belt that protects Earth from harmful output from the sun</a:t>
            </a:r>
            <a:endParaRPr lang="en-US" sz="1800" b="1" dirty="0">
              <a:solidFill>
                <a:srgbClr val="D9D9D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5575300"/>
            <a:ext cx="977900" cy="520700"/>
          </a:xfrm>
          <a:prstGeom prst="rect">
            <a:avLst/>
          </a:prstGeom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063066"/>
            <a:ext cx="6400800" cy="855133"/>
          </a:xfrm>
        </p:spPr>
        <p:txBody>
          <a:bodyPr>
            <a:normAutofit/>
          </a:bodyPr>
          <a:lstStyle/>
          <a:p>
            <a:r>
              <a:rPr lang="en-US" sz="2400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ＭＳ Ｐゴシック" charset="0"/>
                <a:cs typeface="ＭＳ Ｐゴシック" charset="0"/>
              </a:rPr>
              <a:t>Use Slide Show mode for narrative</a:t>
            </a:r>
            <a:endParaRPr lang="en-US" sz="2400" dirty="0">
              <a:latin typeface="+mj-lt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4331" y="660400"/>
            <a:ext cx="7569200" cy="440266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  <a:r>
              <a:rPr lang="en-US" sz="4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sz="4000" b="1" dirty="0">
                <a:solidFill>
                  <a:srgbClr val="FFCC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FFCC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Heat 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and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 Energy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Transfer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Properties of Radiation</a:t>
            </a:r>
            <a:endParaRPr lang="en-US" sz="40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22937" y="5472210"/>
            <a:ext cx="1031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hlinkClick r:id="rId6"/>
              </a:rPr>
              <a:t>Figure source</a:t>
            </a:r>
            <a:endParaRPr lang="en-US" sz="1200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3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37"/>
    </mc:Choice>
    <mc:Fallback xmlns="">
      <p:transition xmlns:p14="http://schemas.microsoft.com/office/powerpoint/2010/main" spd="slow" advTm="15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Last Time</a:t>
            </a:r>
            <a:endParaRPr lang="en-US" dirty="0">
              <a:solidFill>
                <a:srgbClr val="000000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– average speed of molecules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contrasted temperature and wind</a:t>
            </a:r>
            <a:endParaRPr lang="en-US" dirty="0" smtClean="0">
              <a:latin typeface="Zapf Dingbats"/>
              <a:ea typeface="Zapf Dingbats"/>
              <a:cs typeface="Zapf Dingbats"/>
              <a:sym typeface="Zapf Dingbats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00"/>
                </a:solidFill>
                <a:ea typeface="Zapf Dingbats"/>
                <a:cs typeface="Zapf Dingbats"/>
                <a:sym typeface="Zapf Dingbats"/>
              </a:rPr>
              <a:t>- different temperature scales</a:t>
            </a:r>
            <a:endParaRPr lang="en-US" sz="28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Internal Energy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	- 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energy associated with random, disordered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		  motion 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of an object’s molecules </a:t>
            </a:r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Heat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 energy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transfer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- due to temperature differences</a:t>
            </a:r>
            <a:r>
              <a:rPr lang="en-US" sz="2800" dirty="0" smtClean="0"/>
              <a:t> </a:t>
            </a:r>
            <a:endParaRPr lang="en-US" sz="28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- heat flows from </a:t>
            </a:r>
            <a:r>
              <a:rPr lang="en-US" sz="2800" dirty="0" smtClean="0">
                <a:solidFill>
                  <a:srgbClr val="C90000"/>
                </a:solidFill>
                <a:ea typeface="ＭＳ Ｐゴシック" charset="0"/>
                <a:cs typeface="ＭＳ Ｐゴシック" charset="0"/>
              </a:rPr>
              <a:t>warmer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=&gt; </a:t>
            </a:r>
            <a:r>
              <a:rPr lang="en-US" sz="2800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colder</a:t>
            </a:r>
            <a:r>
              <a:rPr lang="en-US" sz="2800" dirty="0"/>
              <a:t> </a:t>
            </a:r>
            <a:endParaRPr lang="en-US" sz="28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- works to equilibrate temperature differences</a:t>
            </a:r>
            <a:r>
              <a:rPr lang="en-US" sz="2800" dirty="0"/>
              <a:t> </a:t>
            </a:r>
            <a:endParaRPr lang="en-US" sz="2800" dirty="0" smtClean="0">
              <a:latin typeface="Zapf Dingbats"/>
              <a:ea typeface="Zapf Dingbats"/>
              <a:cs typeface="Zapf Dingbats"/>
              <a:sym typeface="Zapf Dingbats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93606"/>
      </p:ext>
    </p:extLst>
  </p:cSld>
  <p:clrMapOvr>
    <a:masterClrMapping/>
  </p:clrMapOvr>
  <p:transition advTm="57444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Last Time</a:t>
            </a:r>
            <a:endParaRPr lang="en-US" dirty="0">
              <a:solidFill>
                <a:srgbClr val="000000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Three modes of heat transfer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1) Conduction – molecule to molecule</a:t>
            </a:r>
            <a:r>
              <a:rPr lang="en-US" sz="2800" dirty="0"/>
              <a:t> </a:t>
            </a:r>
            <a:endParaRPr lang="en-US" sz="28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2) Convection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 v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ertical transport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of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fluid</a:t>
            </a:r>
            <a:r>
              <a:rPr lang="en-US" sz="2800" dirty="0"/>
              <a:t> </a:t>
            </a:r>
            <a:endParaRPr lang="en-US" sz="28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Advection – horizontal transport of fluid</a:t>
            </a:r>
            <a:r>
              <a:rPr lang="en-US" sz="2800" dirty="0"/>
              <a:t> </a:t>
            </a:r>
            <a:endParaRPr lang="en-US" sz="28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+</a:t>
            </a:r>
            <a:endParaRPr lang="en-US" sz="28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 Latent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Heat – energy of phase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changes</a:t>
            </a:r>
            <a:r>
              <a:rPr lang="en-US" sz="28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		Works with convection &amp;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advection</a:t>
            </a:r>
            <a:r>
              <a:rPr lang="en-US" sz="28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endParaRPr lang="en-US" sz="2800" dirty="0" smtClean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3) Radiation – discussion starts with this lecture</a:t>
            </a:r>
            <a:endParaRPr lang="en-US" sz="2800" dirty="0" smtClean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	</a:t>
            </a:r>
          </a:p>
          <a:p>
            <a:pPr>
              <a:lnSpc>
                <a:spcPct val="40000"/>
              </a:lnSpc>
              <a:spcBef>
                <a:spcPts val="0"/>
              </a:spcBef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		</a:t>
            </a:r>
            <a:endParaRPr lang="en-US" sz="20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96100"/>
      </p:ext>
    </p:extLst>
  </p:cSld>
  <p:clrMapOvr>
    <a:masterClrMapping/>
  </p:clrMapOvr>
  <p:transition advTm="69573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Specific Goals</a:t>
            </a:r>
            <a:endParaRPr lang="en-US" dirty="0">
              <a:solidFill>
                <a:srgbClr val="000000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) Radiation – electromagnetic waves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What are EM waves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Properties of EM waves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Electromagnetic Spectrum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	</a:t>
            </a:r>
          </a:p>
          <a:p>
            <a:pPr>
              <a:lnSpc>
                <a:spcPct val="40000"/>
              </a:lnSpc>
              <a:spcBef>
                <a:spcPts val="0"/>
              </a:spcBef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		</a:t>
            </a:r>
            <a:endParaRPr lang="en-US" sz="2000" dirty="0" smtClean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96776"/>
      </p:ext>
    </p:extLst>
  </p:cSld>
  <p:clrMapOvr>
    <a:masterClrMapping/>
  </p:clrMapOvr>
  <p:transition advTm="23733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/>
                <a:ea typeface="ＭＳ Ｐゴシック" charset="0"/>
                <a:cs typeface="Calibri"/>
              </a:rPr>
              <a:t>Radiation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47333"/>
            <a:ext cx="7772400" cy="450426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>
                <a:latin typeface="Calibri"/>
                <a:ea typeface="ＭＳ Ｐゴシック" charset="0"/>
                <a:cs typeface="Calibri"/>
              </a:rPr>
              <a:t>All mass that has a temperature greater than 0 K, emits radiation.</a:t>
            </a:r>
          </a:p>
          <a:p>
            <a:pPr>
              <a:spcBef>
                <a:spcPts val="600"/>
              </a:spcBef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Radiation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is in the form </a:t>
            </a:r>
            <a:endParaRPr lang="en-US" sz="2800" dirty="0" smtClean="0">
              <a:latin typeface="Calibri"/>
              <a:ea typeface="ＭＳ Ｐゴシック" charset="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    of electromagnetic waves.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    Produced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by the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acceleration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    of electric charges.</a:t>
            </a:r>
          </a:p>
          <a:p>
            <a:pPr>
              <a:spcBef>
                <a:spcPts val="624"/>
              </a:spcBef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These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waves do not need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matter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to propagate;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 they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move at the </a:t>
            </a:r>
            <a:r>
              <a:rPr lang="ja-JP" altLang="en-US" sz="2800" dirty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speed of light</a:t>
            </a:r>
            <a:r>
              <a:rPr lang="ja-JP" altLang="en-US" sz="2800" dirty="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 in a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vacuum</a:t>
            </a:r>
            <a:endParaRPr lang="en-US" sz="2800" dirty="0">
              <a:latin typeface="Calibri"/>
              <a:ea typeface="ＭＳ Ｐゴシック" charset="0"/>
              <a:cs typeface="Calibri"/>
            </a:endParaRPr>
          </a:p>
          <a:p>
            <a:pPr marL="0" indent="0" algn="ctr">
              <a:spcBef>
                <a:spcPts val="624"/>
              </a:spcBef>
              <a:buNone/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300,000 km s</a:t>
            </a:r>
            <a:r>
              <a:rPr lang="en-US" sz="2800" baseline="30000" dirty="0" smtClean="0"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 or 186,000 miles s</a:t>
            </a:r>
            <a:r>
              <a:rPr lang="en-US" sz="2800" baseline="30000" dirty="0" smtClean="0">
                <a:latin typeface="Calibri"/>
                <a:ea typeface="ＭＳ Ｐゴシック" charset="0"/>
                <a:cs typeface="Calibri"/>
              </a:rPr>
              <a:t>-1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6ED78B8-30ED-FF45-B727-476933326E59}" type="slidenum">
              <a:rPr lang="en-US" sz="1400">
                <a:solidFill>
                  <a:srgbClr val="000000"/>
                </a:solidFill>
                <a:latin typeface="Calibri"/>
                <a:cs typeface="Calibri"/>
              </a:rPr>
              <a:pPr/>
              <a:t>5</a:t>
            </a:fld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Charge Oscillation 480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38800" y="2489202"/>
            <a:ext cx="2438400" cy="23984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5046" y="4814559"/>
            <a:ext cx="2505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  <a:hlinkClick r:id="rId8"/>
              </a:rPr>
              <a:t>e-education.psu.edu/meteo003</a:t>
            </a:r>
            <a:endParaRPr lang="en-US" sz="1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6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154"/>
    </mc:Choice>
    <mc:Fallback xmlns="">
      <p:transition xmlns:p14="http://schemas.microsoft.com/office/powerpoint/2010/main" spd="slow" advTm="90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playEvt time="4892" objId="4"/>
        <p14:playEvt time="9733" objId="4"/>
        <p14:playEvt time="14549" objId="4"/>
        <p14:playEvt time="19383" objId="4"/>
        <p14:playEvt time="24201" objId="4"/>
        <p14:playEvt time="29034" objId="4"/>
        <p14:playEvt time="33867" objId="4"/>
        <p14:playEvt time="38694" objId="4"/>
        <p14:playEvt time="43518" objId="4"/>
        <p14:playEvt time="48351" objId="4"/>
        <p14:playEvt time="53189" objId="4"/>
        <p14:playEvt time="58018" objId="4"/>
        <p14:playEvt time="62855" objId="4"/>
        <p14:playEvt time="67687" objId="4"/>
        <p14:playEvt time="72524" objId="4"/>
        <p14:playEvt time="77337" objId="4"/>
        <p14:playEvt time="82179" objId="4"/>
        <p14:playEvt time="87008" objId="4"/>
        <p14:stopEvt time="90154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/>
                <a:ea typeface="ＭＳ Ｐゴシック" charset="0"/>
                <a:cs typeface="Calibri"/>
              </a:rPr>
              <a:t>Wave Principles</a:t>
            </a:r>
            <a:endParaRPr lang="en-US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86466"/>
            <a:ext cx="8001000" cy="2438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Important </a:t>
            </a:r>
            <a:r>
              <a:rPr lang="en-US" sz="2400" dirty="0">
                <a:latin typeface="Calibri"/>
                <a:ea typeface="ＭＳ Ｐゴシック" charset="0"/>
                <a:cs typeface="Calibri"/>
              </a:rPr>
              <a:t>aspects </a:t>
            </a: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that define </a:t>
            </a:r>
            <a:r>
              <a:rPr lang="en-US" sz="2400" dirty="0">
                <a:latin typeface="Calibri"/>
                <a:ea typeface="ＭＳ Ｐゴシック" charset="0"/>
                <a:cs typeface="Calibri"/>
              </a:rPr>
              <a:t>waves </a:t>
            </a: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are: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Wavelength: Distance between peaks.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Amplitude: Height of crests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Frequency: # waves that pass a point per second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Period: Time it takes one wave to pass a point</a:t>
            </a:r>
          </a:p>
        </p:txBody>
      </p:sp>
      <p:sp>
        <p:nvSpPr>
          <p:cNvPr id="43013" name="Line 9"/>
          <p:cNvSpPr>
            <a:spLocks noChangeShapeType="1"/>
          </p:cNvSpPr>
          <p:nvPr/>
        </p:nvSpPr>
        <p:spPr bwMode="auto">
          <a:xfrm flipV="1">
            <a:off x="5486400" y="4648200"/>
            <a:ext cx="0" cy="838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2" name="transverse wav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8"/>
          <a:srcRect l="9499" t="10002" r="26492" b="5998"/>
          <a:stretch/>
        </p:blipFill>
        <p:spPr>
          <a:xfrm>
            <a:off x="1447800" y="4478867"/>
            <a:ext cx="6120123" cy="18711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6869" y="6429163"/>
            <a:ext cx="2571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  <a:hlinkClick r:id="rId9"/>
              </a:rPr>
              <a:t>Figure credit: Link to figure</a:t>
            </a:r>
            <a:endParaRPr lang="en-US" sz="16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1443397" y="5393267"/>
            <a:ext cx="6117336" cy="4233"/>
          </a:xfrm>
          <a:prstGeom prst="line">
            <a:avLst/>
          </a:prstGeom>
          <a:solidFill>
            <a:schemeClr val="tx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Group 3"/>
          <p:cNvGrpSpPr/>
          <p:nvPr/>
        </p:nvGrpSpPr>
        <p:grpSpPr>
          <a:xfrm>
            <a:off x="2142073" y="4486867"/>
            <a:ext cx="4639727" cy="1751107"/>
            <a:chOff x="2142073" y="4486867"/>
            <a:chExt cx="4639727" cy="1751107"/>
          </a:xfrm>
        </p:grpSpPr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3846208" y="4486867"/>
              <a:ext cx="121459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FFFF"/>
                  </a:solidFill>
                  <a:latin typeface="Calibri"/>
                  <a:cs typeface="Calibri"/>
                </a:rPr>
                <a:t>Wavelength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FFFF"/>
                  </a:solidFill>
                  <a:latin typeface="Calibri"/>
                  <a:cs typeface="Calibri"/>
                </a:rPr>
                <a:t>Distance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FFFF"/>
                  </a:solidFill>
                  <a:latin typeface="Calibri"/>
                  <a:cs typeface="Calibri"/>
                </a:rPr>
                <a:t>btw peaks</a:t>
              </a:r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 flipH="1">
              <a:off x="3026341" y="4673272"/>
              <a:ext cx="50986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>
              <a:off x="5357166" y="4673273"/>
              <a:ext cx="72838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2142073" y="5401532"/>
              <a:ext cx="1735665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FFFF"/>
                  </a:solidFill>
                  <a:latin typeface="Calibri"/>
                  <a:cs typeface="Calibri"/>
                </a:rPr>
                <a:t>Amplitude Height of crests/troughs</a:t>
              </a:r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 flipH="1" flipV="1">
              <a:off x="3014133" y="4792134"/>
              <a:ext cx="0" cy="59266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5410205" y="5376200"/>
              <a:ext cx="1371595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 b="1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1600" b="1" dirty="0" smtClean="0">
                  <a:solidFill>
                    <a:srgbClr val="FFFFFF"/>
                  </a:solidFill>
                  <a:latin typeface="Calibri"/>
                  <a:cs typeface="Calibri"/>
                </a:rPr>
                <a:t>Frequency # crests per second</a:t>
              </a:r>
              <a:endParaRPr lang="en-US" sz="1600" b="1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H="1" flipV="1">
              <a:off x="6070599" y="4800600"/>
              <a:ext cx="0" cy="59266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98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158"/>
    </mc:Choice>
    <mc:Fallback xmlns="">
      <p:transition xmlns:p14="http://schemas.microsoft.com/office/powerpoint/2010/main" spd="slow" advTm="77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3543" objId="2"/>
        <p14:playEvt time="63678" objId="2"/>
        <p14:playEvt time="73732" objId="2"/>
        <p14:stopEvt time="77158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/>
                <a:ea typeface="ＭＳ Ｐゴシック" charset="0"/>
                <a:cs typeface="Calibri"/>
              </a:rPr>
              <a:t>Photons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474260"/>
            <a:ext cx="7772400" cy="3570940"/>
          </a:xfrm>
        </p:spPr>
        <p:txBody>
          <a:bodyPr/>
          <a:lstStyle/>
          <a:p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One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can also think of radiation as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discrete packets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of energy or </a:t>
            </a:r>
            <a:r>
              <a:rPr lang="en-US" sz="2800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PHOTONS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. </a:t>
            </a:r>
          </a:p>
          <a:p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Photons are massless.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   Their energy is measured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    in electron Volts (</a:t>
            </a:r>
            <a:r>
              <a:rPr lang="en-US" sz="2800" dirty="0" err="1" smtClean="0">
                <a:latin typeface="Calibri"/>
                <a:ea typeface="ＭＳ Ｐゴシック" charset="0"/>
                <a:cs typeface="Calibri"/>
              </a:rPr>
              <a:t>eV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)</a:t>
            </a:r>
          </a:p>
          <a:p>
            <a:r>
              <a:rPr lang="en-US" sz="800" dirty="0" smtClean="0">
                <a:solidFill>
                  <a:schemeClr val="bg1">
                    <a:lumMod val="85000"/>
                  </a:schemeClr>
                </a:solidFill>
                <a:latin typeface="Calibri"/>
                <a:ea typeface="ＭＳ Ｐゴシック" charset="0"/>
                <a:cs typeface="Calibri"/>
              </a:rPr>
              <a:t>Photons of shorter wavelengths have more energy </a:t>
            </a:r>
            <a:r>
              <a:rPr lang="en-US" sz="800" dirty="0" err="1" smtClean="0">
                <a:solidFill>
                  <a:schemeClr val="bg1">
                    <a:lumMod val="85000"/>
                  </a:schemeClr>
                </a:solidFill>
                <a:latin typeface="Calibri"/>
                <a:ea typeface="ＭＳ Ｐゴシック" charset="0"/>
                <a:cs typeface="Calibri"/>
              </a:rPr>
              <a:t>ts</a:t>
            </a:r>
            <a:r>
              <a:rPr lang="en-US" sz="800" dirty="0" smtClean="0">
                <a:solidFill>
                  <a:schemeClr val="bg1">
                    <a:lumMod val="85000"/>
                  </a:schemeClr>
                </a:solidFill>
                <a:latin typeface="Calibri"/>
                <a:ea typeface="ＭＳ Ｐゴシック" charset="0"/>
                <a:cs typeface="Calibri"/>
              </a:rPr>
              <a:t> of longer wavelength </a:t>
            </a:r>
            <a:endParaRPr lang="en-US" sz="800" dirty="0">
              <a:solidFill>
                <a:schemeClr val="bg1">
                  <a:lumMod val="85000"/>
                </a:schemeClr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71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2831482-3E95-7446-853C-4876ABB9E201}" type="slidenum">
              <a:rPr lang="en-US" sz="1400">
                <a:solidFill>
                  <a:srgbClr val="000000"/>
                </a:solidFill>
                <a:latin typeface="Calibri"/>
                <a:cs typeface="Calibri"/>
              </a:rPr>
              <a:pPr/>
              <a:t>7</a:t>
            </a:fld>
            <a:endParaRPr lang="en-US" sz="140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Charge Oscillation 480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34000" y="3124200"/>
            <a:ext cx="2438400" cy="23984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0200" y="5486400"/>
            <a:ext cx="2505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  <a:hlinkClick r:id="rId8"/>
              </a:rPr>
              <a:t>e-education.psu.edu/meteo003</a:t>
            </a:r>
            <a:endParaRPr lang="en-US" sz="1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2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81"/>
    </mc:Choice>
    <mc:Fallback xmlns="">
      <p:transition xmlns:p14="http://schemas.microsoft.com/office/powerpoint/2010/main" spd="slow" advTm="27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playEvt time="4904" objId="6"/>
        <p14:playEvt time="9718" objId="6"/>
        <p14:playEvt time="14559" objId="6"/>
        <p14:playEvt time="19400" objId="6"/>
        <p14:playEvt time="24234" objId="6"/>
        <p14:stopEvt time="27581" objId="6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18525"/>
            <a:ext cx="7772400" cy="1143000"/>
          </a:xfrm>
        </p:spPr>
        <p:txBody>
          <a:bodyPr/>
          <a:lstStyle/>
          <a:p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Electromagnetic Spectrum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46664"/>
            <a:ext cx="9144000" cy="5422106"/>
          </a:xfrm>
          <a:prstGeom prst="rect">
            <a:avLst/>
          </a:prstGeom>
        </p:spPr>
      </p:pic>
      <p:sp>
        <p:nvSpPr>
          <p:cNvPr id="34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4724400"/>
            <a:ext cx="4191000" cy="609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00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00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895594" y="6028265"/>
            <a:ext cx="3406891" cy="691980"/>
            <a:chOff x="2895594" y="6028265"/>
            <a:chExt cx="3406891" cy="691980"/>
          </a:xfrm>
        </p:grpSpPr>
        <p:sp>
          <p:nvSpPr>
            <p:cNvPr id="35" name="Line 7"/>
            <p:cNvSpPr>
              <a:spLocks noChangeShapeType="1"/>
            </p:cNvSpPr>
            <p:nvPr/>
          </p:nvSpPr>
          <p:spPr bwMode="auto">
            <a:xfrm flipH="1">
              <a:off x="5388085" y="6548735"/>
              <a:ext cx="91440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Line 7"/>
            <p:cNvSpPr>
              <a:spLocks noChangeShapeType="1"/>
            </p:cNvSpPr>
            <p:nvPr/>
          </p:nvSpPr>
          <p:spPr bwMode="auto">
            <a:xfrm>
              <a:off x="2895594" y="6239932"/>
              <a:ext cx="91440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Text Box 8"/>
            <p:cNvSpPr txBox="1">
              <a:spLocks noChangeArrowheads="1"/>
            </p:cNvSpPr>
            <p:nvPr/>
          </p:nvSpPr>
          <p:spPr bwMode="auto">
            <a:xfrm>
              <a:off x="3826930" y="6028265"/>
              <a:ext cx="167721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Calibri"/>
                  <a:cs typeface="Calibri"/>
                </a:rPr>
                <a:t>WAVELENGTH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 flipH="1">
              <a:off x="3936996" y="6320135"/>
              <a:ext cx="14566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000000"/>
                  </a:solidFill>
                  <a:latin typeface="Calibri"/>
                  <a:cs typeface="Calibri"/>
                </a:rPr>
                <a:t>FREQUENCY</a:t>
              </a:r>
              <a:endParaRPr lang="en-US" sz="20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681971" y="6578599"/>
            <a:ext cx="2446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hlinkClick r:id="rId7"/>
              </a:rPr>
              <a:t>Figure credit: upload.wikimedia.org</a:t>
            </a:r>
            <a:endParaRPr lang="en-US" sz="12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85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405"/>
    </mc:Choice>
    <mc:Fallback xmlns="">
      <p:transition xmlns:p14="http://schemas.microsoft.com/office/powerpoint/2010/main" spd="slow" advTm="193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18525"/>
            <a:ext cx="7772400" cy="1143000"/>
          </a:xfrm>
        </p:spPr>
        <p:txBody>
          <a:bodyPr/>
          <a:lstStyle/>
          <a:p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Electromagnetic Spectrum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46664"/>
            <a:ext cx="9144000" cy="5422106"/>
          </a:xfrm>
          <a:prstGeom prst="rect">
            <a:avLst/>
          </a:prstGeom>
        </p:spPr>
      </p:pic>
      <p:sp>
        <p:nvSpPr>
          <p:cNvPr id="34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4724400"/>
            <a:ext cx="4191000" cy="609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00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00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895594" y="6028265"/>
            <a:ext cx="3406891" cy="691980"/>
            <a:chOff x="2895594" y="6028265"/>
            <a:chExt cx="3406891" cy="691980"/>
          </a:xfrm>
        </p:grpSpPr>
        <p:sp>
          <p:nvSpPr>
            <p:cNvPr id="35" name="Line 7"/>
            <p:cNvSpPr>
              <a:spLocks noChangeShapeType="1"/>
            </p:cNvSpPr>
            <p:nvPr/>
          </p:nvSpPr>
          <p:spPr bwMode="auto">
            <a:xfrm flipH="1">
              <a:off x="5388085" y="6548735"/>
              <a:ext cx="91440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Line 7"/>
            <p:cNvSpPr>
              <a:spLocks noChangeShapeType="1"/>
            </p:cNvSpPr>
            <p:nvPr/>
          </p:nvSpPr>
          <p:spPr bwMode="auto">
            <a:xfrm>
              <a:off x="2895594" y="6239932"/>
              <a:ext cx="91440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Text Box 8"/>
            <p:cNvSpPr txBox="1">
              <a:spLocks noChangeArrowheads="1"/>
            </p:cNvSpPr>
            <p:nvPr/>
          </p:nvSpPr>
          <p:spPr bwMode="auto">
            <a:xfrm>
              <a:off x="3826930" y="6028265"/>
              <a:ext cx="167721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Calibri"/>
                  <a:cs typeface="Calibri"/>
                </a:rPr>
                <a:t>WAVELENGTH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 flipH="1">
              <a:off x="3936996" y="6320135"/>
              <a:ext cx="14566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000000"/>
                  </a:solidFill>
                  <a:latin typeface="Calibri"/>
                  <a:cs typeface="Calibri"/>
                </a:rPr>
                <a:t>FREQUENCY</a:t>
              </a:r>
              <a:endParaRPr lang="en-US" sz="20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4199467" y="2129366"/>
            <a:ext cx="1896533" cy="50292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81971" y="6578599"/>
            <a:ext cx="2446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hlinkClick r:id="rId7"/>
              </a:rPr>
              <a:t>Figure credit: upload.wikimedia.org</a:t>
            </a:r>
            <a:endParaRPr lang="en-US" sz="1200" dirty="0"/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1498603" y="4029077"/>
            <a:ext cx="3291840" cy="3566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algn="ctr"/>
            <a:endParaRPr lang="en-US" sz="1400" b="1" dirty="0"/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5985937" y="4030132"/>
            <a:ext cx="2971800" cy="3566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algn="ctr"/>
            <a:endParaRPr lang="en-US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42569" y="4016067"/>
            <a:ext cx="2018352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alibri"/>
                <a:cs typeface="Calibri"/>
              </a:rPr>
              <a:t> 20 μm-0.1 </a:t>
            </a:r>
            <a:r>
              <a:rPr lang="en-US" sz="1400" b="1" dirty="0" err="1">
                <a:solidFill>
                  <a:schemeClr val="bg1"/>
                </a:solidFill>
                <a:latin typeface="Calibri"/>
                <a:cs typeface="Calibri"/>
              </a:rPr>
              <a:t>μm</a:t>
            </a:r>
            <a:endParaRPr lang="en-US"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255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49"/>
    </mc:Choice>
    <mc:Fallback xmlns="">
      <p:transition xmlns:p14="http://schemas.microsoft.com/office/powerpoint/2010/main" spd="slow" advTm="87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ight_dispersion_conceptual_wave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1" y="3611035"/>
            <a:ext cx="4216400" cy="3162300"/>
          </a:xfrm>
          <a:prstGeom prst="rect">
            <a:avLst/>
          </a:prstGeom>
        </p:spPr>
      </p:pic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Visible Light Spectrum</a:t>
            </a:r>
            <a:endParaRPr lang="en-US" b="1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93418" y="1602850"/>
            <a:ext cx="6276446" cy="3208398"/>
            <a:chOff x="1913468" y="1295400"/>
            <a:chExt cx="6276446" cy="3208398"/>
          </a:xfrm>
        </p:grpSpPr>
        <p:pic>
          <p:nvPicPr>
            <p:cNvPr id="49162" name="Picture 4" descr="Prisim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1295400"/>
              <a:ext cx="4389438" cy="287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3" name="Text Box 5"/>
            <p:cNvSpPr txBox="1">
              <a:spLocks noChangeArrowheads="1"/>
            </p:cNvSpPr>
            <p:nvPr/>
          </p:nvSpPr>
          <p:spPr bwMode="auto">
            <a:xfrm>
              <a:off x="1913468" y="1735667"/>
              <a:ext cx="1371600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Calibri"/>
                  <a:cs typeface="Calibri"/>
                </a:rPr>
                <a:t>White Light</a:t>
              </a:r>
            </a:p>
          </p:txBody>
        </p:sp>
        <p:sp>
          <p:nvSpPr>
            <p:cNvPr id="49164" name="Text Box 7"/>
            <p:cNvSpPr txBox="1">
              <a:spLocks noChangeArrowheads="1"/>
            </p:cNvSpPr>
            <p:nvPr/>
          </p:nvSpPr>
          <p:spPr bwMode="auto">
            <a:xfrm>
              <a:off x="5980105" y="4103688"/>
              <a:ext cx="1066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660066"/>
                  </a:solidFill>
                  <a:latin typeface="Calibri"/>
                  <a:cs typeface="Calibri"/>
                </a:rPr>
                <a:t>Purple</a:t>
              </a:r>
              <a:endParaRPr lang="en-US" sz="2800" dirty="0">
                <a:solidFill>
                  <a:srgbClr val="660066"/>
                </a:solidFill>
                <a:latin typeface="Calibri"/>
                <a:cs typeface="Calibri"/>
              </a:endParaRPr>
            </a:p>
          </p:txBody>
        </p:sp>
        <p:sp>
          <p:nvSpPr>
            <p:cNvPr id="49165" name="Text Box 8"/>
            <p:cNvSpPr txBox="1">
              <a:spLocks noChangeArrowheads="1"/>
            </p:cNvSpPr>
            <p:nvPr/>
          </p:nvSpPr>
          <p:spPr bwMode="auto">
            <a:xfrm>
              <a:off x="6886040" y="4103688"/>
              <a:ext cx="1143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8000"/>
                  </a:solidFill>
                  <a:latin typeface="Calibri"/>
                  <a:cs typeface="Calibri"/>
                </a:rPr>
                <a:t>Green</a:t>
              </a:r>
            </a:p>
          </p:txBody>
        </p:sp>
        <p:sp>
          <p:nvSpPr>
            <p:cNvPr id="49166" name="Text Box 9"/>
            <p:cNvSpPr txBox="1">
              <a:spLocks noChangeArrowheads="1"/>
            </p:cNvSpPr>
            <p:nvPr/>
          </p:nvSpPr>
          <p:spPr bwMode="auto">
            <a:xfrm>
              <a:off x="7427914" y="3773490"/>
              <a:ext cx="762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FF0000"/>
                  </a:solidFill>
                  <a:latin typeface="Calibri"/>
                  <a:cs typeface="Calibri"/>
                </a:rPr>
                <a:t>Red</a:t>
              </a:r>
            </a:p>
          </p:txBody>
        </p:sp>
        <p:sp>
          <p:nvSpPr>
            <p:cNvPr id="49158" name="Text Box 13"/>
            <p:cNvSpPr txBox="1">
              <a:spLocks noChangeArrowheads="1"/>
            </p:cNvSpPr>
            <p:nvPr/>
          </p:nvSpPr>
          <p:spPr bwMode="auto">
            <a:xfrm>
              <a:off x="4981046" y="1721379"/>
              <a:ext cx="1219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FFFFFF"/>
                  </a:solidFill>
                  <a:latin typeface="Calibri"/>
                  <a:cs typeface="Calibri"/>
                </a:rPr>
                <a:t>Prism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525227" y="5164673"/>
            <a:ext cx="45375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Calibri"/>
                <a:cs typeface="Calibri"/>
              </a:rPr>
              <a:t>Wavelengths between 0.4 to 0.7 microns</a:t>
            </a:r>
          </a:p>
          <a:p>
            <a:pPr algn="ctr">
              <a:spcBef>
                <a:spcPts val="600"/>
              </a:spcBef>
            </a:pPr>
            <a:r>
              <a:rPr lang="en-US" dirty="0" smtClean="0">
                <a:latin typeface="Calibri"/>
                <a:cs typeface="Calibri"/>
              </a:rPr>
              <a:t>Shorter Wavelengths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=&gt; Longer Wavelengths</a:t>
            </a:r>
            <a:endParaRPr lang="en-US" dirty="0" smtClean="0">
              <a:latin typeface="Calibri"/>
              <a:cs typeface="Calibri"/>
            </a:endParaRPr>
          </a:p>
          <a:p>
            <a:pPr algn="ctr">
              <a:spcBef>
                <a:spcPts val="600"/>
              </a:spcBef>
            </a:pPr>
            <a:r>
              <a:rPr lang="en-US" dirty="0" smtClean="0">
                <a:latin typeface="Calibri"/>
                <a:cs typeface="Calibri"/>
              </a:rPr>
              <a:t>violet=&gt;blue=&gt;green=&gt;yellow=&gt;orange=&gt;red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0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96"/>
    </mc:Choice>
    <mc:Fallback xmlns="">
      <p:transition xmlns:p14="http://schemas.microsoft.com/office/powerpoint/2010/main" spd="slow" advTm="35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algn="ctr">
              <a:buNone/>
            </a:pPr>
            <a:r>
              <a:rPr lang="en-US" dirty="0" smtClean="0">
                <a:latin typeface="Calibri"/>
                <a:cs typeface="Calibri"/>
              </a:rPr>
              <a:t>Electromagnetic waves are uniquely determined by</a:t>
            </a:r>
          </a:p>
          <a:p>
            <a:pPr marL="0" lvl="1" indent="0" algn="ctr">
              <a:buNone/>
            </a:pPr>
            <a:r>
              <a:rPr lang="en-US" dirty="0" smtClean="0">
                <a:latin typeface="Calibri"/>
                <a:cs typeface="Calibri"/>
              </a:rPr>
              <a:t> either their </a:t>
            </a:r>
            <a:r>
              <a:rPr lang="en-US" dirty="0">
                <a:latin typeface="Calibri"/>
                <a:cs typeface="Calibri"/>
                <a:hlinkClick r:id="rId5" tooltip="Frequency"/>
              </a:rPr>
              <a:t>frequency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or their </a:t>
            </a:r>
            <a:r>
              <a:rPr lang="en-US" dirty="0" smtClean="0">
                <a:latin typeface="Calibri"/>
                <a:cs typeface="Calibri"/>
                <a:hlinkClick r:id="rId6" tooltip="Wavelength"/>
              </a:rPr>
              <a:t>wavelength</a:t>
            </a:r>
            <a:endParaRPr lang="en-US" dirty="0" smtClean="0">
              <a:latin typeface="Calibri"/>
              <a:cs typeface="Calibri"/>
            </a:endParaRPr>
          </a:p>
          <a:p>
            <a:pPr marL="0" lvl="1" indent="0" algn="ctr">
              <a:buNone/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marL="0" lvl="1" indent="0" algn="ctr">
              <a:buNone/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(Frequency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= Speed/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Wavelength)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0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94"/>
    </mc:Choice>
    <mc:Fallback xmlns="">
      <p:transition xmlns:p14="http://schemas.microsoft.com/office/powerpoint/2010/main" spd="slow" advTm="418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Modes of Heat Transfer</a:t>
            </a:r>
          </a:p>
        </p:txBody>
      </p:sp>
      <p:pic>
        <p:nvPicPr>
          <p:cNvPr id="112643" name="Picture 3" descr="~AUT00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530350"/>
            <a:ext cx="8229600" cy="49466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6248400" y="59436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</a:rPr>
              <a:t>Williams, p. 19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3810000" y="3978275"/>
            <a:ext cx="121920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Latent Heat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87126"/>
      </p:ext>
    </p:extLst>
  </p:cSld>
  <p:clrMapOvr>
    <a:masterClrMapping/>
  </p:clrMapOvr>
  <p:transition advTm="699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Take Home Points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Temperature – a measure of the average speed			speed of molecules</a:t>
            </a:r>
          </a:p>
          <a:p>
            <a:pPr>
              <a:lnSpc>
                <a:spcPct val="90000"/>
              </a:lnSpc>
            </a:pPr>
            <a:endParaRPr lang="en-US" sz="2800" dirty="0" smtClean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Heat 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– energy transfer due to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				temperature differences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Heat flows from warmer =&gt; colder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Equilibrates temperature differences</a:t>
            </a:r>
            <a:endParaRPr lang="en-US" sz="28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8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04616"/>
      </p:ext>
    </p:extLst>
  </p:cSld>
  <p:clrMapOvr>
    <a:masterClrMapping/>
  </p:clrMapOvr>
  <p:transition advTm="20946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Take Home Points</a:t>
            </a:r>
            <a:endParaRPr lang="en-US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Three primary modes of heat transfer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1) </a:t>
            </a:r>
            <a:r>
              <a:rPr lang="en-US" sz="2800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Conduction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– molecule to molecule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2) </a:t>
            </a:r>
            <a:r>
              <a:rPr lang="en-US" sz="2800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Convection 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– v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ertical transport 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of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fluid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 </a:t>
            </a:r>
            <a:r>
              <a:rPr lang="en-US" sz="2800" dirty="0" smtClean="0">
                <a:solidFill>
                  <a:srgbClr val="C90000"/>
                </a:solidFill>
                <a:latin typeface="Calibri"/>
                <a:ea typeface="ＭＳ Ｐゴシック" charset="0"/>
                <a:cs typeface="Calibri"/>
              </a:rPr>
              <a:t>Advection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– horizontal transport of fluid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+</a:t>
            </a:r>
            <a:endParaRPr lang="en-US" sz="28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 </a:t>
            </a:r>
            <a:r>
              <a:rPr lang="en-US" sz="2800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Latent </a:t>
            </a:r>
            <a:r>
              <a:rPr lang="en-US" sz="2800" dirty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Heat 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– energy of phase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changes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	Works with convection &amp; advection</a:t>
            </a:r>
            <a:endParaRPr lang="en-US" sz="28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	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Large 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for H</a:t>
            </a:r>
            <a:r>
              <a:rPr lang="en-US" sz="2800" baseline="-250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vapor </a:t>
            </a: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&lt;=&gt;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liquid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3) </a:t>
            </a:r>
            <a:r>
              <a:rPr lang="en-US" sz="2800" dirty="0" smtClean="0">
                <a:solidFill>
                  <a:srgbClr val="C80000"/>
                </a:solidFill>
                <a:latin typeface="Calibri"/>
                <a:ea typeface="ＭＳ Ｐゴシック" charset="0"/>
                <a:cs typeface="Calibri"/>
              </a:rPr>
              <a:t>Radiation 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– electromagnetic waves</a:t>
            </a:r>
          </a:p>
          <a:p>
            <a:pPr>
              <a:lnSpc>
                <a:spcPct val="40000"/>
              </a:lnSpc>
              <a:spcBef>
                <a:spcPts val="0"/>
              </a:spcBef>
              <a:buFontTx/>
              <a:buNone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</a:t>
            </a: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			</a:t>
            </a:r>
            <a:endParaRPr lang="en-US" sz="2000" dirty="0" smtClean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52683"/>
      </p:ext>
    </p:extLst>
  </p:cSld>
  <p:clrMapOvr>
    <a:masterClrMapping/>
  </p:clrMapOvr>
  <p:transition advTm="10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charset="0"/>
                <a:cs typeface="Calibri"/>
              </a:rPr>
              <a:t>Energy and Heat Transfer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charset="0"/>
                <a:cs typeface="Calibri"/>
              </a:rPr>
              <a:t>Energy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can only be</a:t>
            </a:r>
          </a:p>
          <a:p>
            <a:pPr marL="0" indent="0">
              <a:buNone/>
            </a:pP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	converted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from one form to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another or 	transferred </a:t>
            </a:r>
            <a:r>
              <a:rPr lang="en-US" sz="2800" dirty="0">
                <a:latin typeface="Calibri"/>
                <a:ea typeface="ＭＳ Ｐゴシック" charset="0"/>
                <a:cs typeface="Calibri"/>
              </a:rPr>
              <a:t>from one place to </a:t>
            </a:r>
            <a:r>
              <a:rPr lang="en-US" sz="2800" dirty="0" smtClean="0">
                <a:latin typeface="Calibri"/>
                <a:ea typeface="ＭＳ Ｐゴシック" charset="0"/>
                <a:cs typeface="Calibri"/>
              </a:rPr>
              <a:t>another </a:t>
            </a:r>
            <a:endParaRPr lang="en-US" sz="2800" dirty="0">
              <a:latin typeface="Calibri"/>
              <a:ea typeface="ＭＳ Ｐゴシック" charset="0"/>
              <a:cs typeface="Calibri"/>
            </a:endParaRPr>
          </a:p>
          <a:p>
            <a:pPr algn="ctr"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Total </a:t>
            </a:r>
            <a:r>
              <a:rPr lang="en-US" sz="2800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energy is conserved</a:t>
            </a:r>
          </a:p>
          <a:p>
            <a:pPr algn="ctr"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It </a:t>
            </a:r>
            <a:r>
              <a:rPr lang="en-US" sz="2800" dirty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cannot be </a:t>
            </a:r>
            <a:r>
              <a:rPr lang="en-US" sz="2800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destroyed</a:t>
            </a:r>
            <a:endParaRPr lang="en-US" sz="2800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4066F96-7141-1542-9A5D-43758DA08645}" type="slidenum">
              <a:rPr lang="en-US" sz="1400">
                <a:solidFill>
                  <a:srgbClr val="000000"/>
                </a:solidFill>
                <a:latin typeface="Calibri"/>
                <a:cs typeface="Calibri"/>
              </a:rPr>
              <a:pPr/>
              <a:t>15</a:t>
            </a:fld>
            <a:endParaRPr lang="en-US" sz="140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61486"/>
      </p:ext>
    </p:extLst>
  </p:cSld>
  <p:clrMapOvr>
    <a:masterClrMapping/>
  </p:clrMapOvr>
  <p:transition advTm="237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	Thank you for listening.</a:t>
            </a:r>
          </a:p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	This </a:t>
            </a:r>
            <a:r>
              <a:rPr lang="en-US" dirty="0">
                <a:latin typeface="Calibri"/>
                <a:cs typeface="Calibri"/>
              </a:rPr>
              <a:t>ends the </a:t>
            </a:r>
            <a:r>
              <a:rPr lang="en-US" dirty="0" smtClean="0">
                <a:latin typeface="Calibri"/>
                <a:cs typeface="Calibri"/>
              </a:rPr>
              <a:t>presentation.</a:t>
            </a:r>
            <a:endParaRPr lang="en-US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7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08"/>
    </mc:Choice>
    <mc:Fallback xmlns="">
      <p:transition xmlns:p14="http://schemas.microsoft.com/office/powerpoint/2010/main" spd="slow" advTm="113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3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Default Design">
  <a:themeElements>
    <a:clrScheme name="Custom 4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80FF"/>
      </a:hlink>
      <a:folHlink>
        <a:srgbClr val="0081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6907</TotalTime>
  <Words>1225</Words>
  <Application>Microsoft Office PowerPoint</Application>
  <PresentationFormat>On-screen Show (4:3)</PresentationFormat>
  <Paragraphs>187</Paragraphs>
  <Slides>16</Slides>
  <Notes>8</Notes>
  <HiddenSlides>0</HiddenSlides>
  <MMClips>19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ＭＳ Ｐゴシック</vt:lpstr>
      <vt:lpstr>Arial</vt:lpstr>
      <vt:lpstr>Calibri</vt:lpstr>
      <vt:lpstr>Times New Roman</vt:lpstr>
      <vt:lpstr>Wingdings</vt:lpstr>
      <vt:lpstr>Zapf Dingbats</vt:lpstr>
      <vt:lpstr>Office Theme</vt:lpstr>
      <vt:lpstr>1_Office Theme</vt:lpstr>
      <vt:lpstr>3_Default Design</vt:lpstr>
      <vt:lpstr>ATMO 170A1 Online   Heat and Energy Transfer Properties of Radiation</vt:lpstr>
      <vt:lpstr>Last Time</vt:lpstr>
      <vt:lpstr>Last Time</vt:lpstr>
      <vt:lpstr>Specific Goals</vt:lpstr>
      <vt:lpstr>Radiation</vt:lpstr>
      <vt:lpstr>Wave Principles</vt:lpstr>
      <vt:lpstr>Photons</vt:lpstr>
      <vt:lpstr>Electromagnetic Spectrum</vt:lpstr>
      <vt:lpstr>Electromagnetic Spectrum</vt:lpstr>
      <vt:lpstr>Visible Light Spectrum</vt:lpstr>
      <vt:lpstr>Remember...</vt:lpstr>
      <vt:lpstr>Modes of Heat Transfer</vt:lpstr>
      <vt:lpstr>Take Home Points</vt:lpstr>
      <vt:lpstr>Take Home Points</vt:lpstr>
      <vt:lpstr>Energy and Heat Transfer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</dc:title>
  <dc:creator>Steven Mullen</dc:creator>
  <cp:lastModifiedBy>Steven L Mullen</cp:lastModifiedBy>
  <cp:revision>92</cp:revision>
  <dcterms:created xsi:type="dcterms:W3CDTF">2016-08-31T15:45:46Z</dcterms:created>
  <dcterms:modified xsi:type="dcterms:W3CDTF">2019-01-30T22:06:38Z</dcterms:modified>
</cp:coreProperties>
</file>