
<file path=[Content_Types].xml><?xml version="1.0" encoding="utf-8"?>
<Types xmlns="http://schemas.openxmlformats.org/package/2006/content-types">
  <Default Extension="png" ContentType="image/png"/>
  <Default Extension="mov" ContentType="video/quicktime"/>
  <Default Extension="jpeg" ContentType="image/jpeg"/>
  <Default Extension="rels" ContentType="application/vnd.openxmlformats-package.relationships+xml"/>
  <Default Extension="xml" ContentType="application/xml"/>
  <Default Extension="wav" ContentType="audio/x-wav"/>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334" r:id="rId2"/>
    <p:sldId id="311" r:id="rId3"/>
    <p:sldId id="312" r:id="rId4"/>
    <p:sldId id="336" r:id="rId5"/>
    <p:sldId id="314" r:id="rId6"/>
    <p:sldId id="337" r:id="rId7"/>
    <p:sldId id="316" r:id="rId8"/>
    <p:sldId id="317" r:id="rId9"/>
    <p:sldId id="330" r:id="rId10"/>
    <p:sldId id="331" r:id="rId11"/>
    <p:sldId id="333" r:id="rId12"/>
    <p:sldId id="332" r:id="rId13"/>
    <p:sldId id="320" r:id="rId14"/>
    <p:sldId id="325"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3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082" autoAdjust="0"/>
  </p:normalViewPr>
  <p:slideViewPr>
    <p:cSldViewPr snapToGrid="0" snapToObjects="1">
      <p:cViewPr varScale="1">
        <p:scale>
          <a:sx n="69" d="100"/>
          <a:sy n="69" d="100"/>
        </p:scale>
        <p:origin x="1380" y="60"/>
      </p:cViewPr>
      <p:guideLst>
        <p:guide orient="horz" pos="2160"/>
        <p:guide pos="2832"/>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718813-07DA-BC43-B7B5-E567560B978A}" type="datetimeFigureOut">
              <a:rPr lang="en-US" smtClean="0"/>
              <a:t>1/30/19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D064634-04BE-1F4C-82B2-878B464BD321}" type="slidenum">
              <a:rPr lang="en-US" smtClean="0"/>
              <a:t>‹#›</a:t>
            </a:fld>
            <a:endParaRPr lang="en-US"/>
          </a:p>
        </p:txBody>
      </p:sp>
    </p:spTree>
    <p:extLst>
      <p:ext uri="{BB962C8B-B14F-4D97-AF65-F5344CB8AC3E}">
        <p14:creationId xmlns:p14="http://schemas.microsoft.com/office/powerpoint/2010/main" val="211369111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fld id="{87B39443-A6D3-4042-9596-8BFD39568A51}" type="slidenum">
              <a:rPr lang="en-US" sz="1200"/>
              <a:pPr/>
              <a:t>1</a:t>
            </a:fld>
            <a:endParaRPr lang="en-US" sz="120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36490245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Molecular perspective of the three phases</a:t>
            </a:r>
            <a:r>
              <a:rPr lang="en-US" baseline="0" dirty="0" smtClean="0"/>
              <a:t> of water aids our understanding</a:t>
            </a:r>
          </a:p>
          <a:p>
            <a:endParaRPr lang="en-US" baseline="0" dirty="0" smtClean="0"/>
          </a:p>
          <a:p>
            <a:r>
              <a:rPr lang="en-US" baseline="0" dirty="0" smtClean="0"/>
              <a:t>Solid - molecules close together; aligned in regular pattern; only vibrate; object maintains its shape (for our purposes), does not flow; cannot (for our purposes) be compressed. VERY LOW ENERGY STATE</a:t>
            </a:r>
          </a:p>
          <a:p>
            <a:endParaRPr lang="en-US" baseline="0" dirty="0" smtClean="0"/>
          </a:p>
          <a:p>
            <a:r>
              <a:rPr lang="en-US" baseline="0" dirty="0" smtClean="0"/>
              <a:t>Liquid - molecules still close together but in random arrangement; can move around each other but remain next to each other; can flow and take shape of container; cannot be compressed. MODERATE ENERGY STATE</a:t>
            </a:r>
          </a:p>
          <a:p>
            <a:endParaRPr lang="en-US" baseline="0" dirty="0" smtClean="0"/>
          </a:p>
          <a:p>
            <a:r>
              <a:rPr lang="en-US" baseline="0" dirty="0" smtClean="0"/>
              <a:t>Vapor - molecules far part and have space to move; move quickly in all directions; completely fill container; can be compressed or squished. VERY HIGH ENERGY STATE</a:t>
            </a:r>
          </a:p>
          <a:p>
            <a:endParaRPr lang="en-US" baseline="0" dirty="0" smtClean="0"/>
          </a:p>
          <a:p>
            <a:r>
              <a:rPr lang="en-US" baseline="0" dirty="0" smtClean="0"/>
              <a:t>Solid =&gt; Liquid 	requires heat transfer to object</a:t>
            </a:r>
          </a:p>
          <a:p>
            <a:r>
              <a:rPr lang="en-US" baseline="0" dirty="0" smtClean="0"/>
              <a:t>Liquid =&gt; Vapor 	requires a lot of heat transfer to the object</a:t>
            </a:r>
            <a:endParaRPr lang="en-US" dirty="0" smtClean="0"/>
          </a:p>
        </p:txBody>
      </p:sp>
      <p:sp>
        <p:nvSpPr>
          <p:cNvPr id="4" name="Slide Number Placeholder 3"/>
          <p:cNvSpPr>
            <a:spLocks noGrp="1"/>
          </p:cNvSpPr>
          <p:nvPr>
            <p:ph type="sldNum" sz="quarter" idx="10"/>
          </p:nvPr>
        </p:nvSpPr>
        <p:spPr/>
        <p:txBody>
          <a:bodyPr/>
          <a:lstStyle/>
          <a:p>
            <a:fld id="{1D064634-04BE-1F4C-82B2-878B464BD321}" type="slidenum">
              <a:rPr lang="en-US" smtClean="0"/>
              <a:t>9</a:t>
            </a:fld>
            <a:endParaRPr lang="en-US"/>
          </a:p>
        </p:txBody>
      </p:sp>
    </p:spTree>
    <p:extLst>
      <p:ext uri="{BB962C8B-B14F-4D97-AF65-F5344CB8AC3E}">
        <p14:creationId xmlns:p14="http://schemas.microsoft.com/office/powerpoint/2010/main" val="28297872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b="1" baseline="0" dirty="0" smtClean="0"/>
              <a:t>Energy associated with changes of state for water</a:t>
            </a:r>
          </a:p>
          <a:p>
            <a:endParaRPr lang="en-US" baseline="0" dirty="0" smtClean="0"/>
          </a:p>
          <a:p>
            <a:endParaRPr lang="en-US" baseline="0" dirty="0" smtClean="0"/>
          </a:p>
          <a:p>
            <a:r>
              <a:rPr lang="en-US" baseline="0" dirty="0" smtClean="0"/>
              <a:t>Aside: the calories of science that are discussed above are not equal to calories that are listed in the ingredients of food manufactured in the US. The calorie listed for US food packages is in reality a kilo-calorie (kcal) or 1000 “scientific” calories. If you purchased a food item produced outside of the US, its caloric content will be specified as kcal. To relate this aside to the above diagram, It would take 80 kcal to melt one kilogram (2.2 </a:t>
            </a:r>
            <a:r>
              <a:rPr lang="en-US" baseline="0" dirty="0" err="1" smtClean="0"/>
              <a:t>lbs</a:t>
            </a:r>
            <a:r>
              <a:rPr lang="en-US" baseline="0" dirty="0" smtClean="0"/>
              <a:t>) of ice.</a:t>
            </a:r>
          </a:p>
          <a:p>
            <a:endParaRPr lang="en-US" dirty="0"/>
          </a:p>
        </p:txBody>
      </p:sp>
      <p:sp>
        <p:nvSpPr>
          <p:cNvPr id="4" name="Slide Number Placeholder 3"/>
          <p:cNvSpPr>
            <a:spLocks noGrp="1"/>
          </p:cNvSpPr>
          <p:nvPr>
            <p:ph type="sldNum" sz="quarter" idx="10"/>
          </p:nvPr>
        </p:nvSpPr>
        <p:spPr/>
        <p:txBody>
          <a:bodyPr/>
          <a:lstStyle/>
          <a:p>
            <a:fld id="{1D064634-04BE-1F4C-82B2-878B464BD321}" type="slidenum">
              <a:rPr lang="en-US" smtClean="0"/>
              <a:t>11</a:t>
            </a:fld>
            <a:endParaRPr lang="en-US"/>
          </a:p>
        </p:txBody>
      </p:sp>
    </p:spTree>
    <p:extLst>
      <p:ext uri="{BB962C8B-B14F-4D97-AF65-F5344CB8AC3E}">
        <p14:creationId xmlns:p14="http://schemas.microsoft.com/office/powerpoint/2010/main" val="24650345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988453F-5F97-AB4E-B7C3-86FEDC00792F}" type="datetimeFigureOut">
              <a:rPr lang="en-US" smtClean="0"/>
              <a:t>1/30/19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FC9398-CF46-774A-BD1D-DB1E89DD5363}" type="slidenum">
              <a:rPr lang="en-US" smtClean="0"/>
              <a:t>‹#›</a:t>
            </a:fld>
            <a:endParaRPr lang="en-US"/>
          </a:p>
        </p:txBody>
      </p:sp>
    </p:spTree>
    <p:extLst>
      <p:ext uri="{BB962C8B-B14F-4D97-AF65-F5344CB8AC3E}">
        <p14:creationId xmlns:p14="http://schemas.microsoft.com/office/powerpoint/2010/main" val="2464442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88453F-5F97-AB4E-B7C3-86FEDC00792F}" type="datetimeFigureOut">
              <a:rPr lang="en-US" smtClean="0"/>
              <a:t>1/30/19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FC9398-CF46-774A-BD1D-DB1E89DD5363}" type="slidenum">
              <a:rPr lang="en-US" smtClean="0"/>
              <a:t>‹#›</a:t>
            </a:fld>
            <a:endParaRPr lang="en-US"/>
          </a:p>
        </p:txBody>
      </p:sp>
    </p:spTree>
    <p:extLst>
      <p:ext uri="{BB962C8B-B14F-4D97-AF65-F5344CB8AC3E}">
        <p14:creationId xmlns:p14="http://schemas.microsoft.com/office/powerpoint/2010/main" val="35655067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88453F-5F97-AB4E-B7C3-86FEDC00792F}" type="datetimeFigureOut">
              <a:rPr lang="en-US" smtClean="0"/>
              <a:t>1/30/19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FC9398-CF46-774A-BD1D-DB1E89DD5363}" type="slidenum">
              <a:rPr lang="en-US" smtClean="0"/>
              <a:t>‹#›</a:t>
            </a:fld>
            <a:endParaRPr lang="en-US"/>
          </a:p>
        </p:txBody>
      </p:sp>
    </p:spTree>
    <p:extLst>
      <p:ext uri="{BB962C8B-B14F-4D97-AF65-F5344CB8AC3E}">
        <p14:creationId xmlns:p14="http://schemas.microsoft.com/office/powerpoint/2010/main" val="152611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988453F-5F97-AB4E-B7C3-86FEDC00792F}" type="datetimeFigureOut">
              <a:rPr lang="en-US" smtClean="0"/>
              <a:t>1/30/19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FC9398-CF46-774A-BD1D-DB1E89DD5363}" type="slidenum">
              <a:rPr lang="en-US" smtClean="0"/>
              <a:t>‹#›</a:t>
            </a:fld>
            <a:endParaRPr lang="en-US"/>
          </a:p>
        </p:txBody>
      </p:sp>
    </p:spTree>
    <p:extLst>
      <p:ext uri="{BB962C8B-B14F-4D97-AF65-F5344CB8AC3E}">
        <p14:creationId xmlns:p14="http://schemas.microsoft.com/office/powerpoint/2010/main" val="3520116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988453F-5F97-AB4E-B7C3-86FEDC00792F}" type="datetimeFigureOut">
              <a:rPr lang="en-US" smtClean="0"/>
              <a:t>1/30/19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FC9398-CF46-774A-BD1D-DB1E89DD5363}" type="slidenum">
              <a:rPr lang="en-US" smtClean="0"/>
              <a:t>‹#›</a:t>
            </a:fld>
            <a:endParaRPr lang="en-US"/>
          </a:p>
        </p:txBody>
      </p:sp>
    </p:spTree>
    <p:extLst>
      <p:ext uri="{BB962C8B-B14F-4D97-AF65-F5344CB8AC3E}">
        <p14:creationId xmlns:p14="http://schemas.microsoft.com/office/powerpoint/2010/main" val="26941455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988453F-5F97-AB4E-B7C3-86FEDC00792F}" type="datetimeFigureOut">
              <a:rPr lang="en-US" smtClean="0"/>
              <a:t>1/30/19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FC9398-CF46-774A-BD1D-DB1E89DD5363}" type="slidenum">
              <a:rPr lang="en-US" smtClean="0"/>
              <a:t>‹#›</a:t>
            </a:fld>
            <a:endParaRPr lang="en-US"/>
          </a:p>
        </p:txBody>
      </p:sp>
    </p:spTree>
    <p:extLst>
      <p:ext uri="{BB962C8B-B14F-4D97-AF65-F5344CB8AC3E}">
        <p14:creationId xmlns:p14="http://schemas.microsoft.com/office/powerpoint/2010/main" val="29083597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88453F-5F97-AB4E-B7C3-86FEDC00792F}" type="datetimeFigureOut">
              <a:rPr lang="en-US" smtClean="0"/>
              <a:t>1/30/19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FC9398-CF46-774A-BD1D-DB1E89DD5363}" type="slidenum">
              <a:rPr lang="en-US" smtClean="0"/>
              <a:t>‹#›</a:t>
            </a:fld>
            <a:endParaRPr lang="en-US"/>
          </a:p>
        </p:txBody>
      </p:sp>
    </p:spTree>
    <p:extLst>
      <p:ext uri="{BB962C8B-B14F-4D97-AF65-F5344CB8AC3E}">
        <p14:creationId xmlns:p14="http://schemas.microsoft.com/office/powerpoint/2010/main" val="3890672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88453F-5F97-AB4E-B7C3-86FEDC00792F}" type="datetimeFigureOut">
              <a:rPr lang="en-US" smtClean="0"/>
              <a:t>1/30/19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FC9398-CF46-774A-BD1D-DB1E89DD5363}" type="slidenum">
              <a:rPr lang="en-US" smtClean="0"/>
              <a:t>‹#›</a:t>
            </a:fld>
            <a:endParaRPr lang="en-US"/>
          </a:p>
        </p:txBody>
      </p:sp>
    </p:spTree>
    <p:extLst>
      <p:ext uri="{BB962C8B-B14F-4D97-AF65-F5344CB8AC3E}">
        <p14:creationId xmlns:p14="http://schemas.microsoft.com/office/powerpoint/2010/main" val="1011704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88453F-5F97-AB4E-B7C3-86FEDC00792F}" type="datetimeFigureOut">
              <a:rPr lang="en-US" smtClean="0"/>
              <a:t>1/30/19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FC9398-CF46-774A-BD1D-DB1E89DD5363}" type="slidenum">
              <a:rPr lang="en-US" smtClean="0"/>
              <a:t>‹#›</a:t>
            </a:fld>
            <a:endParaRPr lang="en-US"/>
          </a:p>
        </p:txBody>
      </p:sp>
    </p:spTree>
    <p:extLst>
      <p:ext uri="{BB962C8B-B14F-4D97-AF65-F5344CB8AC3E}">
        <p14:creationId xmlns:p14="http://schemas.microsoft.com/office/powerpoint/2010/main" val="45526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88453F-5F97-AB4E-B7C3-86FEDC00792F}" type="datetimeFigureOut">
              <a:rPr lang="en-US" smtClean="0"/>
              <a:t>1/30/19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FC9398-CF46-774A-BD1D-DB1E89DD5363}" type="slidenum">
              <a:rPr lang="en-US" smtClean="0"/>
              <a:t>‹#›</a:t>
            </a:fld>
            <a:endParaRPr lang="en-US"/>
          </a:p>
        </p:txBody>
      </p:sp>
    </p:spTree>
    <p:extLst>
      <p:ext uri="{BB962C8B-B14F-4D97-AF65-F5344CB8AC3E}">
        <p14:creationId xmlns:p14="http://schemas.microsoft.com/office/powerpoint/2010/main" val="3658676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88453F-5F97-AB4E-B7C3-86FEDC00792F}" type="datetimeFigureOut">
              <a:rPr lang="en-US" smtClean="0"/>
              <a:t>1/30/19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FC9398-CF46-774A-BD1D-DB1E89DD5363}" type="slidenum">
              <a:rPr lang="en-US" smtClean="0"/>
              <a:t>‹#›</a:t>
            </a:fld>
            <a:endParaRPr lang="en-US"/>
          </a:p>
        </p:txBody>
      </p:sp>
    </p:spTree>
    <p:extLst>
      <p:ext uri="{BB962C8B-B14F-4D97-AF65-F5344CB8AC3E}">
        <p14:creationId xmlns:p14="http://schemas.microsoft.com/office/powerpoint/2010/main" val="38439350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smtClean="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solidFill>
                <a:srgbClr val="000000"/>
              </a:solidFill>
            </a:endParaRPr>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r>
              <a:rPr lang="en-US" smtClean="0">
                <a:solidFill>
                  <a:srgbClr val="000000"/>
                </a:solidFill>
              </a:rPr>
              <a:t>Lecture 1-ATMO171A1</a:t>
            </a:r>
            <a:endParaRPr lang="en-US">
              <a:solidFill>
                <a:srgbClr val="000000"/>
              </a:solidFill>
            </a:endParaRPr>
          </a:p>
        </p:txBody>
      </p:sp>
      <p:sp>
        <p:nvSpPr>
          <p:cNvPr id="7" name="Slide Number Placeholder 6"/>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pPr>
              <a:defRPr/>
            </a:pPr>
            <a:fld id="{82E0D495-52BD-C24F-B3D7-E694DEA8DC4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345930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pPr lvl="0"/>
            <a:endParaRPr lang="en-US" noProof="0" smtClean="0"/>
          </a:p>
        </p:txBody>
      </p:sp>
      <p:sp>
        <p:nvSpPr>
          <p:cNvPr id="4" name="Rectangle 4"/>
          <p:cNvSpPr>
            <a:spLocks noGrp="1" noChangeArrowheads="1"/>
          </p:cNvSpPr>
          <p:nvPr>
            <p:ph type="dt" sz="half" idx="10"/>
          </p:nvPr>
        </p:nvSpPr>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fld id="{7867A0B3-B282-FA42-B1F8-36090D9B465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2150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88453F-5F97-AB4E-B7C3-86FEDC00792F}" type="datetimeFigureOut">
              <a:rPr lang="en-US" smtClean="0"/>
              <a:t>1/30/19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FC9398-CF46-774A-BD1D-DB1E89DD5363}" type="slidenum">
              <a:rPr lang="en-US" smtClean="0"/>
              <a:t>‹#›</a:t>
            </a:fld>
            <a:endParaRPr lang="en-US"/>
          </a:p>
        </p:txBody>
      </p:sp>
    </p:spTree>
    <p:extLst>
      <p:ext uri="{BB962C8B-B14F-4D97-AF65-F5344CB8AC3E}">
        <p14:creationId xmlns:p14="http://schemas.microsoft.com/office/powerpoint/2010/main" val="24678259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hyperlink" Target="https://upload.wikimedia.org/wikipedia/commons/a/aa/Annual_Average_Temperature_Map.jpg" TargetMode="External"/><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hyperlink" Target="https://www.e-education.psu.edu/meteo3/sites/www.e-education.psu.edu.meteo3/files/image/Lesson%202/conduction0403_5.swf" TargetMode="External"/><Relationship Id="rId3" Type="http://schemas.microsoft.com/office/2007/relationships/media" Target="../media/media5.wav"/><Relationship Id="rId7" Type="http://schemas.openxmlformats.org/officeDocument/2006/relationships/hyperlink" Target="https://sites.google.com/site/mrkochs9thgradephysicalscience/unit-3-energy/chap-16----thermal-energy/thermal-energy-conduction-convection-radiation/conduction" TargetMode="External"/><Relationship Id="rId2" Type="http://schemas.openxmlformats.org/officeDocument/2006/relationships/video" Target="../media/media4.mov"/><Relationship Id="rId1" Type="http://schemas.microsoft.com/office/2007/relationships/media" Target="../media/media4.mov"/><Relationship Id="rId6" Type="http://schemas.openxmlformats.org/officeDocument/2006/relationships/image" Target="../media/image5.png"/><Relationship Id="rId5" Type="http://schemas.openxmlformats.org/officeDocument/2006/relationships/slideLayout" Target="../slideLayouts/slideLayout2.xml"/><Relationship Id="rId10" Type="http://schemas.openxmlformats.org/officeDocument/2006/relationships/image" Target="../media/image2.png"/><Relationship Id="rId4" Type="http://schemas.openxmlformats.org/officeDocument/2006/relationships/audio" Target="../media/media5.wav"/><Relationship Id="rId9" Type="http://schemas.openxmlformats.org/officeDocument/2006/relationships/hyperlink" Target="http://tdflashzone.net23.net/1_6_Physics-Flashes.html" TargetMode="Externa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2.png"/><Relationship Id="rId3" Type="http://schemas.microsoft.com/office/2007/relationships/media" Target="../media/media8.wav"/><Relationship Id="rId7" Type="http://schemas.openxmlformats.org/officeDocument/2006/relationships/hyperlink" Target="https://www.e-education.psu.edu/meteo003/sites/www.e-education.psu.edu.meteo003/files/image/Lesson%202/schlerien.swf" TargetMode="External"/><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6.png"/><Relationship Id="rId5" Type="http://schemas.openxmlformats.org/officeDocument/2006/relationships/slideLayout" Target="../slideLayouts/slideLayout2.xml"/><Relationship Id="rId4" Type="http://schemas.openxmlformats.org/officeDocument/2006/relationships/audio" Target="../media/media8.wav"/><Relationship Id="rId9" Type="http://schemas.openxmlformats.org/officeDocument/2006/relationships/hyperlink" Target="http://upload.wikimedia.org/wikipedia/commons/0/08/Convection.gif" TargetMode="Externa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hyperlink" Target="http://tornado.sfsu.edu/Geosciences/classes/m301/Graphics/TempAdvection.jpg" TargetMode="Externa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11.wav"/><Relationship Id="rId1" Type="http://schemas.microsoft.com/office/2007/relationships/media" Target="../media/media11.wav"/><Relationship Id="rId6" Type="http://schemas.openxmlformats.org/officeDocument/2006/relationships/hyperlink" Target="http://www.bbc.co.uk/education/guides/zgr2pv4/revision/1" TargetMode="External"/><Relationship Id="rId5" Type="http://schemas.openxmlformats.org/officeDocument/2006/relationships/image" Target="../media/image8.png"/><Relationship Id="rId4" Type="http://schemas.openxmlformats.org/officeDocument/2006/relationships/notesSlide" Target="../notesSlides/notesSlide2.xml"/></Relationships>
</file>

<file path=ppt/slides/_rels/slide10.xml.rels><?xml version="1.0" encoding="UTF-8" standalone="yes"?>
<Relationships xmlns="http://schemas.openxmlformats.org/package/2006/relationships"><Relationship Id="rId3" Type="http://schemas.openxmlformats.org/officeDocument/2006/relationships/hyperlink" Target="http://www.bbc.co.uk/education/guides/zgr2pv4/revision/1" TargetMode="External"/><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2.wav"/><Relationship Id="rId1" Type="http://schemas.microsoft.com/office/2007/relationships/media" Target="../media/media12.wav"/><Relationship Id="rId6" Type="http://schemas.openxmlformats.org/officeDocument/2006/relationships/image" Target="../media/image2.png"/><Relationship Id="rId5" Type="http://schemas.openxmlformats.org/officeDocument/2006/relationships/image" Target="../media/image11.png"/><Relationship Id="rId4" Type="http://schemas.openxmlformats.org/officeDocument/2006/relationships/notesSlide" Target="../notesSlides/notesSlide3.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hyperlink" Target="http://tornado.sfsu.edu/Geosciences/classes/m301/Graphics/TempAdvection.jpg" TargetMode="Externa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4.wav"/><Relationship Id="rId1" Type="http://schemas.microsoft.com/office/2007/relationships/media" Target="../media/media14.wav"/><Relationship Id="rId5" Type="http://schemas.openxmlformats.org/officeDocument/2006/relationships/image" Target="../media/image2.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5"/>
          <a:stretch>
            <a:fillRect/>
          </a:stretch>
        </p:blipFill>
        <p:spPr>
          <a:xfrm>
            <a:off x="-7469" y="-14941"/>
            <a:ext cx="9144000" cy="7057506"/>
          </a:xfrm>
          <a:prstGeom prst="rect">
            <a:avLst/>
          </a:prstGeom>
        </p:spPr>
      </p:pic>
      <p:sp>
        <p:nvSpPr>
          <p:cNvPr id="5" name="Text Box 3"/>
          <p:cNvSpPr txBox="1">
            <a:spLocks noChangeArrowheads="1"/>
          </p:cNvSpPr>
          <p:nvPr/>
        </p:nvSpPr>
        <p:spPr bwMode="auto">
          <a:xfrm>
            <a:off x="7261411" y="4232760"/>
            <a:ext cx="1778001"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r" defTabSz="914400" eaLnBrk="0" fontAlgn="base" hangingPunct="0">
              <a:spcAft>
                <a:spcPct val="0"/>
              </a:spcAft>
            </a:pPr>
            <a:r>
              <a:rPr lang="en-US" sz="1400" dirty="0" smtClean="0">
                <a:solidFill>
                  <a:srgbClr val="FFFF00"/>
                </a:solidFill>
                <a:hlinkClick r:id="rId6"/>
              </a:rPr>
              <a:t>Figure credit upload.wikimedia.org</a:t>
            </a:r>
            <a:endParaRPr lang="en-US" sz="1400" dirty="0">
              <a:solidFill>
                <a:srgbClr val="FFFF00"/>
              </a:solidFill>
            </a:endParaRPr>
          </a:p>
        </p:txBody>
      </p:sp>
      <p:sp>
        <p:nvSpPr>
          <p:cNvPr id="6" name="Rectangle 2"/>
          <p:cNvSpPr txBox="1">
            <a:spLocks noChangeArrowheads="1"/>
          </p:cNvSpPr>
          <p:nvPr/>
        </p:nvSpPr>
        <p:spPr>
          <a:xfrm>
            <a:off x="914400" y="851199"/>
            <a:ext cx="6934200" cy="1302343"/>
          </a:xfrm>
          <a:prstGeom prst="rect">
            <a:avLst/>
          </a:prstGeom>
          <a:ln>
            <a:miter lim="800000"/>
            <a:headEnd/>
            <a:tailEnd/>
          </a:ln>
          <a:extLst/>
        </p:spPr>
        <p:txBody>
          <a:bodyPr vert="horz" lIns="91440" tIns="45720" rIns="91440" bIns="45720" rtlCol="0" anchor="ct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spcBef>
                <a:spcPts val="600"/>
              </a:spcBef>
              <a:spcAft>
                <a:spcPts val="600"/>
              </a:spcAft>
              <a:defRPr/>
            </a:pPr>
            <a:r>
              <a:rPr lang="en-US"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Arial Black"/>
                <a:cs typeface="Arial Black"/>
              </a:rPr>
              <a:t>ATMO 170A1</a:t>
            </a:r>
            <a:br>
              <a:rPr lang="en-US"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Arial Black"/>
                <a:cs typeface="Arial Black"/>
              </a:rPr>
            </a:br>
            <a:r>
              <a:rPr lang="en-US" sz="3600"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Arial Black"/>
                <a:cs typeface="Arial Black"/>
              </a:rPr>
              <a:t>Online</a:t>
            </a:r>
            <a:endParaRPr lang="en-US" sz="360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Arial Black"/>
              <a:cs typeface="Arial Black"/>
            </a:endParaRPr>
          </a:p>
        </p:txBody>
      </p:sp>
      <p:sp>
        <p:nvSpPr>
          <p:cNvPr id="7" name="TextBox 6"/>
          <p:cNvSpPr txBox="1"/>
          <p:nvPr/>
        </p:nvSpPr>
        <p:spPr>
          <a:xfrm>
            <a:off x="1295400" y="2955168"/>
            <a:ext cx="6324600" cy="646331"/>
          </a:xfrm>
          <a:prstGeom prst="rect">
            <a:avLst/>
          </a:prstGeom>
          <a:noFill/>
        </p:spPr>
        <p:txBody>
          <a:bodyPr wrap="square" rtlCol="0">
            <a:spAutoFit/>
          </a:bodyPr>
          <a:lstStyle/>
          <a:p>
            <a:pPr algn="ctr" defTabSz="914400" eaLnBrk="0" fontAlgn="base" hangingPunct="0">
              <a:spcBef>
                <a:spcPct val="0"/>
              </a:spcBef>
              <a:spcAft>
                <a:spcPts val="1200"/>
              </a:spcAft>
            </a:pPr>
            <a:r>
              <a:rPr lang="en-US" sz="3600" b="1" dirty="0" smtClean="0">
                <a:ln w="12700">
                  <a:solidFill>
                    <a:srgbClr val="000000">
                      <a:satMod val="155000"/>
                    </a:srgbClr>
                  </a:solidFill>
                  <a:prstDash val="solid"/>
                </a:ln>
                <a:solidFill>
                  <a:srgbClr val="FFFFFF"/>
                </a:solidFill>
                <a:effectLst>
                  <a:outerShdw blurRad="41275" dist="20320" dir="1800000" algn="tl" rotWithShape="0">
                    <a:srgbClr val="000000">
                      <a:alpha val="40000"/>
                    </a:srgbClr>
                  </a:outerShdw>
                </a:effectLst>
                <a:latin typeface="Arial Black"/>
                <a:ea typeface="ＭＳ Ｐゴシック" charset="0"/>
                <a:cs typeface="Arial Black"/>
              </a:rPr>
              <a:t>Heat &amp; Energy Transfer</a:t>
            </a:r>
            <a:endParaRPr lang="en-US" sz="3600" b="1" dirty="0">
              <a:ln w="12700">
                <a:solidFill>
                  <a:srgbClr val="000000">
                    <a:satMod val="155000"/>
                  </a:srgbClr>
                </a:solidFill>
                <a:prstDash val="solid"/>
              </a:ln>
              <a:solidFill>
                <a:srgbClr val="FFFFFF"/>
              </a:solidFill>
              <a:effectLst>
                <a:outerShdw blurRad="41275" dist="20320" dir="1800000" algn="tl" rotWithShape="0">
                  <a:srgbClr val="000000">
                    <a:alpha val="40000"/>
                  </a:srgbClr>
                </a:outerShdw>
              </a:effectLst>
              <a:latin typeface="Arial Black"/>
              <a:ea typeface="ＭＳ Ｐゴシック" charset="0"/>
              <a:cs typeface="Arial Black"/>
            </a:endParaRPr>
          </a:p>
        </p:txBody>
      </p:sp>
      <p:sp>
        <p:nvSpPr>
          <p:cNvPr id="8" name="TextBox 7"/>
          <p:cNvSpPr txBox="1"/>
          <p:nvPr/>
        </p:nvSpPr>
        <p:spPr>
          <a:xfrm>
            <a:off x="1718235" y="3982955"/>
            <a:ext cx="5707530" cy="400110"/>
          </a:xfrm>
          <a:prstGeom prst="rect">
            <a:avLst/>
          </a:prstGeom>
          <a:noFill/>
        </p:spPr>
        <p:txBody>
          <a:bodyPr wrap="square" rtlCol="0">
            <a:spAutoFit/>
          </a:bodyPr>
          <a:lstStyle/>
          <a:p>
            <a:pPr algn="ctr"/>
            <a:r>
              <a:rPr lang="en-US" sz="2000" b="1" dirty="0">
                <a:ln w="6350">
                  <a:solidFill>
                    <a:schemeClr val="tx1"/>
                  </a:solidFill>
                </a:ln>
                <a:solidFill>
                  <a:schemeClr val="bg1"/>
                </a:solidFill>
                <a:effectLst>
                  <a:outerShdw blurRad="38100" dist="38100" dir="2700000" algn="tl">
                    <a:srgbClr val="808080"/>
                  </a:outerShdw>
                </a:effectLst>
                <a:latin typeface="Arial Black"/>
                <a:ea typeface="ＭＳ Ｐゴシック" charset="0"/>
                <a:cs typeface="Arial Black"/>
              </a:rPr>
              <a:t>Use </a:t>
            </a:r>
            <a:r>
              <a:rPr lang="en-US" sz="2000" b="1">
                <a:ln w="6350">
                  <a:solidFill>
                    <a:schemeClr val="tx1"/>
                  </a:solidFill>
                </a:ln>
                <a:solidFill>
                  <a:schemeClr val="bg1"/>
                </a:solidFill>
                <a:effectLst>
                  <a:outerShdw blurRad="38100" dist="38100" dir="2700000" algn="tl">
                    <a:srgbClr val="808080"/>
                  </a:outerShdw>
                </a:effectLst>
                <a:latin typeface="Arial Black"/>
                <a:ea typeface="ＭＳ Ｐゴシック" charset="0"/>
                <a:cs typeface="Arial Black"/>
              </a:rPr>
              <a:t>Slide </a:t>
            </a:r>
            <a:r>
              <a:rPr lang="en-US" sz="2000" b="1" smtClean="0">
                <a:ln w="6350">
                  <a:solidFill>
                    <a:schemeClr val="tx1"/>
                  </a:solidFill>
                </a:ln>
                <a:solidFill>
                  <a:schemeClr val="bg1"/>
                </a:solidFill>
                <a:effectLst>
                  <a:outerShdw blurRad="38100" dist="38100" dir="2700000" algn="tl">
                    <a:srgbClr val="808080"/>
                  </a:outerShdw>
                </a:effectLst>
                <a:latin typeface="Arial Black"/>
                <a:ea typeface="ＭＳ Ｐゴシック" charset="0"/>
                <a:cs typeface="Arial Black"/>
              </a:rPr>
              <a:t>mode </a:t>
            </a:r>
            <a:r>
              <a:rPr lang="en-US" sz="2000" b="1" dirty="0" smtClean="0">
                <a:ln w="6350">
                  <a:solidFill>
                    <a:schemeClr val="tx1"/>
                  </a:solidFill>
                </a:ln>
                <a:solidFill>
                  <a:schemeClr val="bg1"/>
                </a:solidFill>
                <a:effectLst>
                  <a:outerShdw blurRad="38100" dist="38100" dir="2700000" algn="tl">
                    <a:srgbClr val="808080"/>
                  </a:outerShdw>
                </a:effectLst>
                <a:latin typeface="Arial Black"/>
                <a:ea typeface="ＭＳ Ｐゴシック" charset="0"/>
                <a:cs typeface="Arial Black"/>
              </a:rPr>
              <a:t>to hear narrative </a:t>
            </a:r>
            <a:endParaRPr lang="en-US" b="1" dirty="0">
              <a:ln w="6350">
                <a:solidFill>
                  <a:schemeClr val="tx1"/>
                </a:solidFill>
              </a:ln>
              <a:solidFill>
                <a:schemeClr val="bg1"/>
              </a:solidFill>
              <a:effectLst>
                <a:outerShdw blurRad="38100" dist="38100" dir="2700000" algn="tl">
                  <a:srgbClr val="808080"/>
                </a:outerShdw>
              </a:effectLst>
              <a:latin typeface="Arial Black"/>
              <a:ea typeface="ＭＳ Ｐゴシック" charset="0"/>
              <a:cs typeface="Arial Black"/>
            </a:endParaRPr>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4071245458"/>
      </p:ext>
    </p:extLst>
  </p:cSld>
  <p:clrMapOvr>
    <a:masterClrMapping/>
  </p:clrMapOvr>
  <mc:AlternateContent xmlns:mc="http://schemas.openxmlformats.org/markup-compatibility/2006" xmlns:p14="http://schemas.microsoft.com/office/powerpoint/2010/main">
    <mc:Choice Requires="p14">
      <p:transition spd="slow" p14:dur="2000" advTm="10955"/>
    </mc:Choice>
    <mc:Fallback xmlns="">
      <p:transition xmlns:p14="http://schemas.microsoft.com/office/powerpoint/2010/main" spd="slow" advTm="109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104452" name="Picture 4" descr="~AUT0012"/>
          <p:cNvPicPr>
            <a:picLocks noGrp="1" noChangeAspect="1" noChangeArrowheads="1"/>
          </p:cNvPicPr>
          <p:nvPr>
            <p:ph type="clipArt" sz="half" idx="1"/>
          </p:nvPr>
        </p:nvPicPr>
        <p:blipFill>
          <a:blip r:embed="rId4">
            <a:extLst>
              <a:ext uri="{28A0092B-C50C-407E-A947-70E740481C1C}">
                <a14:useLocalDpi xmlns:a14="http://schemas.microsoft.com/office/drawing/2010/main"/>
              </a:ext>
            </a:extLst>
          </a:blip>
          <a:srcRect/>
          <a:stretch>
            <a:fillRect/>
          </a:stretch>
        </p:blipFill>
        <p:spPr>
          <a:xfrm>
            <a:off x="685800" y="2479675"/>
            <a:ext cx="3810000" cy="3116263"/>
          </a:xfrm>
          <a:noFill/>
          <a:ln w="38100">
            <a:solidFill>
              <a:schemeClr val="tx1"/>
            </a:solidFill>
            <a:miter lim="800000"/>
            <a:headEnd/>
            <a:tailEnd/>
          </a:ln>
        </p:spPr>
      </p:pic>
      <p:sp>
        <p:nvSpPr>
          <p:cNvPr id="104453" name="Text Box 5"/>
          <p:cNvSpPr txBox="1">
            <a:spLocks noChangeArrowheads="1"/>
          </p:cNvSpPr>
          <p:nvPr/>
        </p:nvSpPr>
        <p:spPr bwMode="auto">
          <a:xfrm>
            <a:off x="3057525" y="5305425"/>
            <a:ext cx="15240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400" b="1"/>
              <a:t>Williams, p. 19</a:t>
            </a:r>
            <a:endParaRPr lang="en-US" sz="1400"/>
          </a:p>
        </p:txBody>
      </p:sp>
      <p:pic>
        <p:nvPicPr>
          <p:cNvPr id="7" name="Picture 4"/>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09600" y="2133600"/>
            <a:ext cx="3962400" cy="3933049"/>
          </a:xfrm>
          <a:prstGeom prst="rect">
            <a:avLst/>
          </a:prstGeom>
          <a:noFill/>
          <a:ln w="381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
        <p:nvSpPr>
          <p:cNvPr id="8" name="TextBox 5"/>
          <p:cNvSpPr txBox="1">
            <a:spLocks noChangeArrowheads="1"/>
          </p:cNvSpPr>
          <p:nvPr/>
        </p:nvSpPr>
        <p:spPr bwMode="auto">
          <a:xfrm>
            <a:off x="990600" y="2209800"/>
            <a:ext cx="2895600"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sz="1400" b="1" dirty="0"/>
              <a:t>A boiling pot of water </a:t>
            </a:r>
            <a:r>
              <a:rPr lang="en-US" sz="1400" b="1" dirty="0" smtClean="0"/>
              <a:t>examplifies all </a:t>
            </a:r>
            <a:r>
              <a:rPr lang="en-US" sz="1400" b="1" dirty="0"/>
              <a:t>modes of heat transfer</a:t>
            </a:r>
          </a:p>
        </p:txBody>
      </p:sp>
      <p:sp>
        <p:nvSpPr>
          <p:cNvPr id="10" name="Rectangle 2"/>
          <p:cNvSpPr>
            <a:spLocks noGrp="1" noChangeArrowheads="1"/>
          </p:cNvSpPr>
          <p:nvPr>
            <p:ph type="title"/>
          </p:nvPr>
        </p:nvSpPr>
        <p:spPr>
          <a:xfrm>
            <a:off x="685800" y="609600"/>
            <a:ext cx="7772400" cy="1143000"/>
          </a:xfrm>
        </p:spPr>
        <p:txBody>
          <a:bodyPr/>
          <a:lstStyle/>
          <a:p>
            <a:r>
              <a:rPr lang="en-US">
                <a:solidFill>
                  <a:srgbClr val="000000"/>
                </a:solidFill>
                <a:latin typeface="Times New Roman" charset="0"/>
                <a:ea typeface="ＭＳ Ｐゴシック" charset="0"/>
                <a:cs typeface="ＭＳ Ｐゴシック" charset="0"/>
              </a:rPr>
              <a:t>What is Heat?</a:t>
            </a:r>
          </a:p>
        </p:txBody>
      </p:sp>
      <p:sp>
        <p:nvSpPr>
          <p:cNvPr id="11" name="Rectangle 3"/>
          <p:cNvSpPr>
            <a:spLocks noGrp="1" noChangeArrowheads="1"/>
          </p:cNvSpPr>
          <p:nvPr>
            <p:ph type="body" sz="half" idx="2"/>
          </p:nvPr>
        </p:nvSpPr>
        <p:spPr>
          <a:xfrm>
            <a:off x="4648200" y="1981200"/>
            <a:ext cx="4114800" cy="4114800"/>
          </a:xfrm>
        </p:spPr>
        <p:txBody>
          <a:bodyPr/>
          <a:lstStyle/>
          <a:p>
            <a:pPr>
              <a:buFontTx/>
              <a:buNone/>
            </a:pPr>
            <a:r>
              <a:rPr lang="en-US" sz="2400" b="1" i="1" dirty="0">
                <a:solidFill>
                  <a:srgbClr val="000000"/>
                </a:solidFill>
                <a:latin typeface="Times New Roman" charset="0"/>
                <a:ea typeface="ＭＳ Ｐゴシック" charset="0"/>
                <a:cs typeface="ＭＳ Ｐゴシック" charset="0"/>
              </a:rPr>
              <a:t>Internal Energy </a:t>
            </a:r>
            <a:r>
              <a:rPr lang="en-US" sz="2400" b="1" dirty="0">
                <a:solidFill>
                  <a:srgbClr val="000000"/>
                </a:solidFill>
                <a:latin typeface="Times New Roman" charset="0"/>
                <a:ea typeface="ＭＳ Ｐゴシック" charset="0"/>
                <a:cs typeface="ＭＳ Ｐゴシック" charset="0"/>
              </a:rPr>
              <a:t>– </a:t>
            </a:r>
            <a:r>
              <a:rPr lang="en-US" sz="2400" b="1" dirty="0" smtClean="0">
                <a:solidFill>
                  <a:srgbClr val="FF0000"/>
                </a:solidFill>
                <a:effectLst>
                  <a:outerShdw blurRad="38100" dist="38100" dir="2700000" algn="tl">
                    <a:srgbClr val="000000"/>
                  </a:outerShdw>
                </a:effectLst>
                <a:latin typeface="Times New Roman" charset="0"/>
                <a:ea typeface="ＭＳ Ｐゴシック" charset="0"/>
                <a:cs typeface="ＭＳ Ｐゴシック" charset="0"/>
              </a:rPr>
              <a:t>energy associated with random, disordered motion of an object’s molecules </a:t>
            </a:r>
            <a:endParaRPr lang="en-US" sz="2400" b="1" dirty="0">
              <a:solidFill>
                <a:srgbClr val="FF0000"/>
              </a:solidFill>
              <a:effectLst>
                <a:outerShdw blurRad="38100" dist="38100" dir="2700000" algn="tl">
                  <a:srgbClr val="000000"/>
                </a:outerShdw>
              </a:effectLst>
              <a:latin typeface="Times New Roman" charset="0"/>
              <a:ea typeface="ＭＳ Ｐゴシック" charset="0"/>
              <a:cs typeface="ＭＳ Ｐゴシック" charset="0"/>
            </a:endParaRPr>
          </a:p>
          <a:p>
            <a:pPr>
              <a:buFontTx/>
              <a:buNone/>
            </a:pPr>
            <a:r>
              <a:rPr lang="en-US" sz="2400" b="1" i="1" dirty="0">
                <a:solidFill>
                  <a:srgbClr val="000000"/>
                </a:solidFill>
                <a:latin typeface="Times New Roman" charset="0"/>
                <a:ea typeface="ＭＳ Ｐゴシック" charset="0"/>
                <a:cs typeface="ＭＳ Ｐゴシック" charset="0"/>
              </a:rPr>
              <a:t>Heat </a:t>
            </a:r>
            <a:r>
              <a:rPr lang="en-US" sz="2400" b="1" i="1" dirty="0" smtClean="0">
                <a:solidFill>
                  <a:srgbClr val="000000"/>
                </a:solidFill>
                <a:latin typeface="Times New Roman" charset="0"/>
                <a:ea typeface="ＭＳ Ｐゴシック" charset="0"/>
                <a:cs typeface="ＭＳ Ｐゴシック" charset="0"/>
              </a:rPr>
              <a:t>or Heat Transfer </a:t>
            </a:r>
            <a:r>
              <a:rPr lang="en-US" sz="2400" b="1" dirty="0" smtClean="0">
                <a:solidFill>
                  <a:srgbClr val="000000"/>
                </a:solidFill>
                <a:latin typeface="Times New Roman" charset="0"/>
                <a:ea typeface="ＭＳ Ｐゴシック" charset="0"/>
                <a:cs typeface="ＭＳ Ｐゴシック" charset="0"/>
              </a:rPr>
              <a:t>–          </a:t>
            </a:r>
            <a:r>
              <a:rPr lang="en-US" sz="2400" b="1" dirty="0" smtClean="0">
                <a:solidFill>
                  <a:srgbClr val="FF0000"/>
                </a:solidFill>
                <a:effectLst>
                  <a:outerShdw blurRad="38100" dist="38100" dir="2700000" algn="tl">
                    <a:srgbClr val="000000"/>
                  </a:outerShdw>
                </a:effectLst>
                <a:latin typeface="Times New Roman" charset="0"/>
                <a:ea typeface="ＭＳ Ｐゴシック" charset="0"/>
                <a:cs typeface="ＭＳ Ｐゴシック" charset="0"/>
              </a:rPr>
              <a:t>energy transfer from </a:t>
            </a:r>
            <a:r>
              <a:rPr lang="en-US" sz="2400" b="1" dirty="0">
                <a:solidFill>
                  <a:srgbClr val="FF0000"/>
                </a:solidFill>
                <a:effectLst>
                  <a:outerShdw blurRad="38100" dist="38100" dir="2700000" algn="tl">
                    <a:srgbClr val="000000"/>
                  </a:outerShdw>
                </a:effectLst>
                <a:latin typeface="Times New Roman" charset="0"/>
                <a:ea typeface="ＭＳ Ｐゴシック" charset="0"/>
                <a:cs typeface="ＭＳ Ｐゴシック" charset="0"/>
              </a:rPr>
              <a:t>a </a:t>
            </a:r>
            <a:r>
              <a:rPr lang="en-US" sz="2400" b="1" dirty="0" smtClean="0">
                <a:solidFill>
                  <a:srgbClr val="FF0000"/>
                </a:solidFill>
                <a:effectLst>
                  <a:outerShdw blurRad="38100" dist="38100" dir="2700000" algn="tl">
                    <a:srgbClr val="000000"/>
                  </a:outerShdw>
                </a:effectLst>
                <a:latin typeface="Times New Roman" charset="0"/>
                <a:ea typeface="ＭＳ Ｐゴシック" charset="0"/>
                <a:cs typeface="ＭＳ Ｐゴシック" charset="0"/>
              </a:rPr>
              <a:t>hotter to colder object</a:t>
            </a:r>
            <a:endParaRPr lang="en-US" sz="2400" b="1" dirty="0">
              <a:solidFill>
                <a:srgbClr val="FF0000"/>
              </a:solidFill>
              <a:effectLst>
                <a:outerShdw blurRad="38100" dist="38100" dir="2700000" algn="tl">
                  <a:srgbClr val="000000"/>
                </a:outerShdw>
              </a:effectLst>
              <a:latin typeface="Times New Roman" charset="0"/>
              <a:ea typeface="ＭＳ Ｐゴシック" charset="0"/>
              <a:cs typeface="ＭＳ Ｐゴシック" charset="0"/>
            </a:endParaRPr>
          </a:p>
          <a:p>
            <a:pPr>
              <a:buFontTx/>
              <a:buNone/>
            </a:pPr>
            <a:r>
              <a:rPr lang="en-US" sz="2400" b="1" dirty="0">
                <a:solidFill>
                  <a:srgbClr val="000000"/>
                </a:solidFill>
                <a:latin typeface="Times New Roman" charset="0"/>
                <a:ea typeface="ＭＳ Ｐゴシック" charset="0"/>
                <a:cs typeface="ＭＳ Ｐゴシック" charset="0"/>
              </a:rPr>
              <a:t>Consider a pot of water </a:t>
            </a:r>
            <a:r>
              <a:rPr lang="en-US" sz="2400" b="1" dirty="0" smtClean="0">
                <a:solidFill>
                  <a:srgbClr val="000000"/>
                </a:solidFill>
                <a:latin typeface="Times New Roman" charset="0"/>
                <a:ea typeface="ＭＳ Ｐゴシック" charset="0"/>
                <a:cs typeface="ＭＳ Ｐゴシック" charset="0"/>
              </a:rPr>
              <a:t>       on </a:t>
            </a:r>
            <a:r>
              <a:rPr lang="en-US" sz="2400" b="1" dirty="0">
                <a:solidFill>
                  <a:srgbClr val="000000"/>
                </a:solidFill>
                <a:latin typeface="Times New Roman" charset="0"/>
                <a:ea typeface="ＭＳ Ｐゴシック" charset="0"/>
                <a:cs typeface="ＭＳ Ｐゴシック" charset="0"/>
              </a:rPr>
              <a:t>a hot </a:t>
            </a:r>
            <a:r>
              <a:rPr lang="en-US" sz="2400" b="1" dirty="0" smtClean="0">
                <a:solidFill>
                  <a:srgbClr val="000000"/>
                </a:solidFill>
                <a:latin typeface="Times New Roman" charset="0"/>
                <a:ea typeface="ＭＳ Ｐゴシック" charset="0"/>
                <a:cs typeface="ＭＳ Ｐゴシック" charset="0"/>
              </a:rPr>
              <a:t>burner and        the </a:t>
            </a:r>
            <a:r>
              <a:rPr lang="en-US" sz="2400" b="1" dirty="0">
                <a:solidFill>
                  <a:srgbClr val="000000"/>
                </a:solidFill>
                <a:latin typeface="Times New Roman" charset="0"/>
                <a:ea typeface="ＭＳ Ｐゴシック" charset="0"/>
                <a:cs typeface="ＭＳ Ｐゴシック" charset="0"/>
              </a:rPr>
              <a:t>following questions:</a:t>
            </a:r>
            <a:endParaRPr lang="en-US" sz="2400" dirty="0">
              <a:solidFill>
                <a:srgbClr val="000000"/>
              </a:solidFill>
              <a:latin typeface="Times New Roman" charset="0"/>
              <a:ea typeface="ＭＳ Ｐゴシック" charset="0"/>
              <a:cs typeface="ＭＳ Ｐゴシック" charset="0"/>
            </a:endParaRPr>
          </a:p>
        </p:txBody>
      </p:sp>
      <p:pic>
        <p:nvPicPr>
          <p:cNvPr id="5" name="Sou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214327164"/>
      </p:ext>
    </p:extLst>
  </p:cSld>
  <p:clrMapOvr>
    <a:masterClrMapping/>
  </p:clrMapOvr>
  <mc:AlternateContent xmlns:mc="http://schemas.openxmlformats.org/markup-compatibility/2006" xmlns:p14="http://schemas.microsoft.com/office/powerpoint/2010/main">
    <mc:Choice Requires="p14">
      <p:transition spd="slow" p14:dur="2000" advTm="55561"/>
    </mc:Choice>
    <mc:Fallback xmlns="">
      <p:transition xmlns:p14="http://schemas.microsoft.com/office/powerpoint/2010/main" spd="slow" advTm="555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en-US">
                <a:solidFill>
                  <a:srgbClr val="000000"/>
                </a:solidFill>
                <a:latin typeface="Times New Roman" charset="0"/>
                <a:ea typeface="ＭＳ Ｐゴシック" charset="0"/>
                <a:cs typeface="ＭＳ Ｐゴシック" charset="0"/>
              </a:rPr>
              <a:t>Heat Transfer Questions</a:t>
            </a:r>
          </a:p>
        </p:txBody>
      </p:sp>
      <p:sp>
        <p:nvSpPr>
          <p:cNvPr id="104451" name="Rectangle 3"/>
          <p:cNvSpPr>
            <a:spLocks noGrp="1" noChangeArrowheads="1"/>
          </p:cNvSpPr>
          <p:nvPr>
            <p:ph type="body" sz="half" idx="2"/>
          </p:nvPr>
        </p:nvSpPr>
        <p:spPr>
          <a:xfrm>
            <a:off x="4767728" y="2006600"/>
            <a:ext cx="3810000" cy="4546600"/>
          </a:xfrm>
        </p:spPr>
        <p:txBody>
          <a:bodyPr/>
          <a:lstStyle/>
          <a:p>
            <a:pPr>
              <a:buFontTx/>
              <a:buNone/>
            </a:pPr>
            <a:r>
              <a:rPr lang="en-US" sz="2400" b="1" u="sng" dirty="0">
                <a:solidFill>
                  <a:srgbClr val="000000"/>
                </a:solidFill>
                <a:latin typeface="Times New Roman" charset="0"/>
                <a:ea typeface="ＭＳ Ｐゴシック" charset="0"/>
                <a:cs typeface="ＭＳ Ｐゴシック" charset="0"/>
              </a:rPr>
              <a:t>What causes the</a:t>
            </a:r>
            <a:r>
              <a:rPr lang="en-US" sz="2400" b="1" dirty="0">
                <a:solidFill>
                  <a:srgbClr val="000000"/>
                </a:solidFill>
                <a:latin typeface="Times New Roman" charset="0"/>
                <a:ea typeface="ＭＳ Ｐゴシック" charset="0"/>
                <a:cs typeface="ＭＳ Ｐゴシック" charset="0"/>
              </a:rPr>
              <a:t>… </a:t>
            </a:r>
          </a:p>
          <a:p>
            <a:pPr>
              <a:buFontTx/>
              <a:buNone/>
            </a:pPr>
            <a:r>
              <a:rPr lang="en-US" sz="2400" b="1" dirty="0" smtClean="0">
                <a:solidFill>
                  <a:srgbClr val="000000"/>
                </a:solidFill>
                <a:latin typeface="Times New Roman" charset="0"/>
                <a:ea typeface="ＭＳ Ｐゴシック" charset="0"/>
                <a:cs typeface="ＭＳ Ｐゴシック" charset="0"/>
              </a:rPr>
              <a:t>Bottom of the pot to </a:t>
            </a:r>
            <a:r>
              <a:rPr lang="en-US" sz="2400" b="1" dirty="0">
                <a:solidFill>
                  <a:srgbClr val="000000"/>
                </a:solidFill>
                <a:latin typeface="Times New Roman" charset="0"/>
                <a:ea typeface="ＭＳ Ｐゴシック" charset="0"/>
                <a:cs typeface="ＭＳ Ｐゴシック" charset="0"/>
              </a:rPr>
              <a:t>get warmer?</a:t>
            </a:r>
          </a:p>
          <a:p>
            <a:pPr>
              <a:buFontTx/>
              <a:buNone/>
            </a:pPr>
            <a:r>
              <a:rPr lang="en-US" sz="2400" b="1" dirty="0">
                <a:solidFill>
                  <a:srgbClr val="000000"/>
                </a:solidFill>
                <a:latin typeface="Times New Roman" charset="0"/>
                <a:ea typeface="ＭＳ Ｐゴシック" charset="0"/>
                <a:cs typeface="ＭＳ Ｐゴシック" charset="0"/>
              </a:rPr>
              <a:t>Top of the water to </a:t>
            </a:r>
            <a:r>
              <a:rPr lang="en-US" sz="2400" b="1" dirty="0" smtClean="0">
                <a:solidFill>
                  <a:srgbClr val="000000"/>
                </a:solidFill>
                <a:latin typeface="Times New Roman" charset="0"/>
                <a:ea typeface="ＭＳ Ｐゴシック" charset="0"/>
                <a:cs typeface="ＭＳ Ｐゴシック" charset="0"/>
              </a:rPr>
              <a:t>get warmer</a:t>
            </a:r>
            <a:r>
              <a:rPr lang="en-US" sz="2400" b="1" dirty="0">
                <a:solidFill>
                  <a:srgbClr val="000000"/>
                </a:solidFill>
                <a:latin typeface="Times New Roman" charset="0"/>
                <a:ea typeface="ＭＳ Ｐゴシック" charset="0"/>
                <a:cs typeface="ＭＳ Ｐゴシック" charset="0"/>
              </a:rPr>
              <a:t>?</a:t>
            </a:r>
          </a:p>
          <a:p>
            <a:pPr>
              <a:buFontTx/>
              <a:buNone/>
            </a:pPr>
            <a:r>
              <a:rPr lang="en-US" sz="2400" b="1" dirty="0" smtClean="0">
                <a:solidFill>
                  <a:srgbClr val="000000"/>
                </a:solidFill>
                <a:latin typeface="Times New Roman" charset="0"/>
                <a:ea typeface="ＭＳ Ｐゴシック" charset="0"/>
                <a:cs typeface="ＭＳ Ｐゴシック" charset="0"/>
              </a:rPr>
              <a:t>Temperature of the water to not </a:t>
            </a:r>
            <a:r>
              <a:rPr lang="en-US" sz="2400" b="1" dirty="0">
                <a:solidFill>
                  <a:srgbClr val="000000"/>
                </a:solidFill>
                <a:latin typeface="Times New Roman" charset="0"/>
                <a:ea typeface="ＭＳ Ｐゴシック" charset="0"/>
                <a:cs typeface="ＭＳ Ｐゴシック" charset="0"/>
              </a:rPr>
              <a:t>exceed 100</a:t>
            </a:r>
            <a:r>
              <a:rPr lang="en-US" sz="2400" b="1" baseline="40000" dirty="0">
                <a:solidFill>
                  <a:srgbClr val="000000"/>
                </a:solidFill>
                <a:latin typeface="Times New Roman" charset="0"/>
                <a:ea typeface="ＭＳ Ｐゴシック" charset="0"/>
                <a:cs typeface="ＭＳ Ｐゴシック" charset="0"/>
              </a:rPr>
              <a:t>o</a:t>
            </a:r>
            <a:r>
              <a:rPr lang="en-US" sz="2400" b="1" dirty="0">
                <a:solidFill>
                  <a:srgbClr val="000000"/>
                </a:solidFill>
                <a:latin typeface="Times New Roman" charset="0"/>
                <a:ea typeface="ＭＳ Ｐゴシック" charset="0"/>
                <a:cs typeface="ＭＳ Ｐゴシック" charset="0"/>
              </a:rPr>
              <a:t>C?</a:t>
            </a:r>
          </a:p>
          <a:p>
            <a:pPr>
              <a:buFontTx/>
              <a:buNone/>
            </a:pPr>
            <a:r>
              <a:rPr lang="en-US" sz="2400" b="1" dirty="0" smtClean="0">
                <a:solidFill>
                  <a:srgbClr val="000000"/>
                </a:solidFill>
                <a:latin typeface="Times New Roman" charset="0"/>
                <a:ea typeface="ＭＳ Ｐゴシック" charset="0"/>
                <a:cs typeface="ＭＳ Ｐゴシック" charset="0"/>
              </a:rPr>
              <a:t>Region away from the side of the pot to </a:t>
            </a:r>
            <a:r>
              <a:rPr lang="en-US" sz="2400" b="1" dirty="0">
                <a:solidFill>
                  <a:srgbClr val="000000"/>
                </a:solidFill>
                <a:latin typeface="Times New Roman" charset="0"/>
                <a:ea typeface="ＭＳ Ｐゴシック" charset="0"/>
                <a:cs typeface="ＭＳ Ｐゴシック" charset="0"/>
              </a:rPr>
              <a:t>feel warm</a:t>
            </a:r>
            <a:r>
              <a:rPr lang="en-US" sz="2800" b="1" dirty="0">
                <a:solidFill>
                  <a:srgbClr val="000000"/>
                </a:solidFill>
                <a:latin typeface="Times New Roman" charset="0"/>
                <a:ea typeface="ＭＳ Ｐゴシック" charset="0"/>
                <a:cs typeface="ＭＳ Ｐゴシック" charset="0"/>
              </a:rPr>
              <a:t>? </a:t>
            </a:r>
            <a:endParaRPr lang="en-US" sz="2800" dirty="0">
              <a:solidFill>
                <a:srgbClr val="000000"/>
              </a:solidFill>
              <a:latin typeface="Times New Roman" charset="0"/>
              <a:ea typeface="ＭＳ Ｐゴシック" charset="0"/>
              <a:cs typeface="ＭＳ Ｐゴシック" charset="0"/>
            </a:endParaRPr>
          </a:p>
        </p:txBody>
      </p:sp>
      <p:pic>
        <p:nvPicPr>
          <p:cNvPr id="104452" name="Picture 4" descr="~AUT0012"/>
          <p:cNvPicPr>
            <a:picLocks noGrp="1" noChangeAspect="1" noChangeArrowheads="1"/>
          </p:cNvPicPr>
          <p:nvPr>
            <p:ph type="clipArt" sz="half" idx="1"/>
          </p:nvPr>
        </p:nvPicPr>
        <p:blipFill>
          <a:blip r:embed="rId4">
            <a:extLst>
              <a:ext uri="{28A0092B-C50C-407E-A947-70E740481C1C}">
                <a14:useLocalDpi xmlns:a14="http://schemas.microsoft.com/office/drawing/2010/main"/>
              </a:ext>
            </a:extLst>
          </a:blip>
          <a:srcRect/>
          <a:stretch>
            <a:fillRect/>
          </a:stretch>
        </p:blipFill>
        <p:spPr>
          <a:xfrm>
            <a:off x="685800" y="2479675"/>
            <a:ext cx="3810000" cy="3116263"/>
          </a:xfrm>
          <a:noFill/>
          <a:ln w="38100">
            <a:solidFill>
              <a:schemeClr val="tx1"/>
            </a:solidFill>
            <a:miter lim="800000"/>
            <a:headEnd/>
            <a:tailEnd/>
          </a:ln>
        </p:spPr>
      </p:pic>
      <p:sp>
        <p:nvSpPr>
          <p:cNvPr id="104453" name="Text Box 5"/>
          <p:cNvSpPr txBox="1">
            <a:spLocks noChangeArrowheads="1"/>
          </p:cNvSpPr>
          <p:nvPr/>
        </p:nvSpPr>
        <p:spPr bwMode="auto">
          <a:xfrm>
            <a:off x="3057525" y="5305425"/>
            <a:ext cx="15240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400" b="1"/>
              <a:t>Williams, p. 19</a:t>
            </a:r>
            <a:endParaRPr lang="en-US" sz="1400"/>
          </a:p>
        </p:txBody>
      </p:sp>
      <p:pic>
        <p:nvPicPr>
          <p:cNvPr id="7" name="Picture 4"/>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09600" y="2133600"/>
            <a:ext cx="3962400" cy="3933049"/>
          </a:xfrm>
          <a:prstGeom prst="rect">
            <a:avLst/>
          </a:prstGeom>
          <a:noFill/>
          <a:ln w="381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
        <p:nvSpPr>
          <p:cNvPr id="8" name="TextBox 5"/>
          <p:cNvSpPr txBox="1">
            <a:spLocks noChangeArrowheads="1"/>
          </p:cNvSpPr>
          <p:nvPr/>
        </p:nvSpPr>
        <p:spPr bwMode="auto">
          <a:xfrm>
            <a:off x="990600" y="2209800"/>
            <a:ext cx="2895600"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sz="1400" b="1" dirty="0"/>
              <a:t>A boiling pot of water </a:t>
            </a:r>
            <a:r>
              <a:rPr lang="en-US" sz="1400" b="1" dirty="0" smtClean="0"/>
              <a:t>examplifies all </a:t>
            </a:r>
            <a:r>
              <a:rPr lang="en-US" sz="1400" b="1" dirty="0"/>
              <a:t>modes of heat transfer</a:t>
            </a:r>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614355557"/>
      </p:ext>
    </p:extLst>
  </p:cSld>
  <p:clrMapOvr>
    <a:masterClrMapping/>
  </p:clrMapOvr>
  <mc:AlternateContent xmlns:mc="http://schemas.openxmlformats.org/markup-compatibility/2006" xmlns:p14="http://schemas.microsoft.com/office/powerpoint/2010/main">
    <mc:Choice Requires="p14">
      <p:transition spd="slow" p14:dur="2000" advTm="41037"/>
    </mc:Choice>
    <mc:Fallback xmlns="">
      <p:transition xmlns:p14="http://schemas.microsoft.com/office/powerpoint/2010/main" spd="slow" advTm="410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9" name="Conduction Candle.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498600" y="1702744"/>
            <a:ext cx="6146800" cy="2413000"/>
          </a:xfrm>
          <a:prstGeom prst="rect">
            <a:avLst/>
          </a:prstGeom>
        </p:spPr>
      </p:pic>
      <p:sp>
        <p:nvSpPr>
          <p:cNvPr id="105474" name="Rectangle 2"/>
          <p:cNvSpPr>
            <a:spLocks noGrp="1" noChangeArrowheads="1"/>
          </p:cNvSpPr>
          <p:nvPr>
            <p:ph type="title"/>
          </p:nvPr>
        </p:nvSpPr>
        <p:spPr>
          <a:xfrm>
            <a:off x="0" y="304800"/>
            <a:ext cx="9144000" cy="1143000"/>
          </a:xfrm>
        </p:spPr>
        <p:txBody>
          <a:bodyPr/>
          <a:lstStyle/>
          <a:p>
            <a:r>
              <a:rPr lang="en-US" sz="4000" b="1" dirty="0">
                <a:solidFill>
                  <a:srgbClr val="000000"/>
                </a:solidFill>
                <a:latin typeface="Times New Roman" charset="0"/>
                <a:ea typeface="ＭＳ Ｐゴシック" charset="0"/>
                <a:cs typeface="ＭＳ Ｐゴシック" charset="0"/>
              </a:rPr>
              <a:t>Conduction</a:t>
            </a:r>
          </a:p>
        </p:txBody>
      </p:sp>
      <p:sp>
        <p:nvSpPr>
          <p:cNvPr id="105475" name="Rectangle 3"/>
          <p:cNvSpPr>
            <a:spLocks noGrp="1" noChangeArrowheads="1"/>
          </p:cNvSpPr>
          <p:nvPr>
            <p:ph type="body" idx="1"/>
          </p:nvPr>
        </p:nvSpPr>
        <p:spPr>
          <a:xfrm>
            <a:off x="801378" y="4414524"/>
            <a:ext cx="7413462" cy="1350710"/>
          </a:xfrm>
        </p:spPr>
        <p:txBody>
          <a:bodyPr>
            <a:normAutofit/>
          </a:bodyPr>
          <a:lstStyle/>
          <a:p>
            <a:pPr>
              <a:lnSpc>
                <a:spcPct val="90000"/>
              </a:lnSpc>
              <a:buFontTx/>
              <a:buNone/>
            </a:pPr>
            <a:r>
              <a:rPr lang="en-US" sz="2400" b="1" dirty="0">
                <a:solidFill>
                  <a:srgbClr val="FF0000"/>
                </a:solidFill>
                <a:latin typeface="Times New Roman" charset="0"/>
                <a:ea typeface="ＭＳ Ｐゴシック" charset="0"/>
                <a:cs typeface="ＭＳ Ｐゴシック" charset="0"/>
              </a:rPr>
              <a:t>Heat transfer due to collision of </a:t>
            </a:r>
            <a:r>
              <a:rPr lang="en-US" sz="2400" b="1" dirty="0" smtClean="0">
                <a:solidFill>
                  <a:srgbClr val="FF0000"/>
                </a:solidFill>
                <a:latin typeface="Times New Roman" charset="0"/>
                <a:ea typeface="ＭＳ Ｐゴシック" charset="0"/>
                <a:cs typeface="ＭＳ Ｐゴシック" charset="0"/>
              </a:rPr>
              <a:t>molecules</a:t>
            </a:r>
            <a:endParaRPr lang="en-US" sz="2400" b="1" dirty="0">
              <a:solidFill>
                <a:srgbClr val="FF0000"/>
              </a:solidFill>
              <a:latin typeface="Times New Roman" charset="0"/>
              <a:ea typeface="ＭＳ Ｐゴシック" charset="0"/>
              <a:cs typeface="ＭＳ Ｐゴシック" charset="0"/>
            </a:endParaRPr>
          </a:p>
          <a:p>
            <a:pPr>
              <a:lnSpc>
                <a:spcPct val="90000"/>
              </a:lnSpc>
              <a:buFontTx/>
              <a:buNone/>
            </a:pPr>
            <a:r>
              <a:rPr lang="en-US" sz="2400" b="1" dirty="0">
                <a:solidFill>
                  <a:srgbClr val="FF0000"/>
                </a:solidFill>
                <a:latin typeface="Times New Roman" charset="0"/>
                <a:ea typeface="ＭＳ Ｐゴシック" charset="0"/>
                <a:cs typeface="ＭＳ Ｐゴシック" charset="0"/>
              </a:rPr>
              <a:t>	</a:t>
            </a:r>
            <a:r>
              <a:rPr lang="en-US" sz="2400" b="1" dirty="0">
                <a:solidFill>
                  <a:srgbClr val="000000"/>
                </a:solidFill>
                <a:latin typeface="Times New Roman" charset="0"/>
                <a:ea typeface="ＭＳ Ｐゴシック" charset="0"/>
                <a:cs typeface="ＭＳ Ｐゴシック" charset="0"/>
              </a:rPr>
              <a:t>Conduction warms the bottom of the pan!</a:t>
            </a:r>
          </a:p>
          <a:p>
            <a:pPr>
              <a:lnSpc>
                <a:spcPct val="90000"/>
              </a:lnSpc>
              <a:buFontTx/>
              <a:buNone/>
            </a:pPr>
            <a:r>
              <a:rPr lang="en-US" sz="2400" b="1" dirty="0">
                <a:solidFill>
                  <a:srgbClr val="000000"/>
                </a:solidFill>
                <a:latin typeface="Times New Roman" charset="0"/>
                <a:ea typeface="ＭＳ Ｐゴシック" charset="0"/>
                <a:cs typeface="ＭＳ Ｐゴシック" charset="0"/>
              </a:rPr>
              <a:t>	It warms air </a:t>
            </a:r>
            <a:r>
              <a:rPr lang="en-US" sz="2400" b="1" dirty="0" smtClean="0">
                <a:solidFill>
                  <a:srgbClr val="000000"/>
                </a:solidFill>
                <a:latin typeface="Times New Roman" charset="0"/>
                <a:ea typeface="ＭＳ Ｐゴシック" charset="0"/>
                <a:cs typeface="ＭＳ Ｐゴシック" charset="0"/>
              </a:rPr>
              <a:t>on top of asphalt </a:t>
            </a:r>
            <a:r>
              <a:rPr lang="en-US" sz="2400" b="1" dirty="0">
                <a:solidFill>
                  <a:srgbClr val="000000"/>
                </a:solidFill>
                <a:latin typeface="Times New Roman" charset="0"/>
                <a:ea typeface="ＭＳ Ｐゴシック" charset="0"/>
                <a:cs typeface="ＭＳ Ｐゴシック" charset="0"/>
              </a:rPr>
              <a:t>on a hot summer </a:t>
            </a:r>
            <a:r>
              <a:rPr lang="en-US" sz="2400" b="1" dirty="0" smtClean="0">
                <a:solidFill>
                  <a:srgbClr val="000000"/>
                </a:solidFill>
                <a:latin typeface="Times New Roman" charset="0"/>
                <a:ea typeface="ＭＳ Ｐゴシック" charset="0"/>
                <a:cs typeface="ＭＳ Ｐゴシック" charset="0"/>
              </a:rPr>
              <a:t>day</a:t>
            </a:r>
            <a:endParaRPr lang="en-US" sz="2400" b="1" dirty="0">
              <a:solidFill>
                <a:srgbClr val="000000"/>
              </a:solidFill>
              <a:latin typeface="Times New Roman" charset="0"/>
              <a:ea typeface="ＭＳ Ｐゴシック" charset="0"/>
              <a:cs typeface="ＭＳ Ｐゴシック" charset="0"/>
            </a:endParaRPr>
          </a:p>
        </p:txBody>
      </p:sp>
      <p:sp>
        <p:nvSpPr>
          <p:cNvPr id="3" name="TextBox 2"/>
          <p:cNvSpPr txBox="1"/>
          <p:nvPr/>
        </p:nvSpPr>
        <p:spPr>
          <a:xfrm>
            <a:off x="6934200" y="6007122"/>
            <a:ext cx="1584288" cy="338554"/>
          </a:xfrm>
          <a:prstGeom prst="rect">
            <a:avLst/>
          </a:prstGeom>
          <a:noFill/>
        </p:spPr>
        <p:txBody>
          <a:bodyPr wrap="none" rtlCol="0">
            <a:spAutoFit/>
          </a:bodyPr>
          <a:lstStyle/>
          <a:p>
            <a:r>
              <a:rPr lang="en-US" sz="1600" dirty="0" err="1" smtClean="0">
                <a:hlinkClick r:id="rId7"/>
              </a:rPr>
              <a:t>sites.google.com</a:t>
            </a:r>
            <a:endParaRPr lang="en-US" sz="1600" dirty="0"/>
          </a:p>
        </p:txBody>
      </p:sp>
      <p:sp>
        <p:nvSpPr>
          <p:cNvPr id="2" name="TextBox 1"/>
          <p:cNvSpPr txBox="1"/>
          <p:nvPr/>
        </p:nvSpPr>
        <p:spPr>
          <a:xfrm>
            <a:off x="1001882" y="5930922"/>
            <a:ext cx="4426888" cy="646331"/>
          </a:xfrm>
          <a:prstGeom prst="rect">
            <a:avLst/>
          </a:prstGeom>
          <a:noFill/>
        </p:spPr>
        <p:txBody>
          <a:bodyPr wrap="none" rtlCol="0">
            <a:spAutoFit/>
          </a:bodyPr>
          <a:lstStyle/>
          <a:p>
            <a:pPr algn="ctr"/>
            <a:r>
              <a:rPr lang="en-US" dirty="0" smtClean="0">
                <a:hlinkClick r:id="rId8"/>
              </a:rPr>
              <a:t>Conduction Applet from </a:t>
            </a:r>
            <a:r>
              <a:rPr lang="en-US" dirty="0">
                <a:hlinkClick r:id="rId8"/>
              </a:rPr>
              <a:t>e-</a:t>
            </a:r>
            <a:r>
              <a:rPr lang="en-US" dirty="0" smtClean="0">
                <a:hlinkClick r:id="rId8"/>
              </a:rPr>
              <a:t>education.psu.edu</a:t>
            </a:r>
            <a:endParaRPr lang="en-US" dirty="0" smtClean="0"/>
          </a:p>
          <a:p>
            <a:pPr algn="ctr"/>
            <a:r>
              <a:rPr lang="en-US" dirty="0" smtClean="0"/>
              <a:t>Recommended</a:t>
            </a:r>
            <a:endParaRPr lang="en-US" dirty="0"/>
          </a:p>
        </p:txBody>
      </p:sp>
      <p:sp>
        <p:nvSpPr>
          <p:cNvPr id="5" name="TextBox 4"/>
          <p:cNvSpPr txBox="1"/>
          <p:nvPr/>
        </p:nvSpPr>
        <p:spPr>
          <a:xfrm>
            <a:off x="5870623" y="3723329"/>
            <a:ext cx="1471051" cy="261610"/>
          </a:xfrm>
          <a:prstGeom prst="rect">
            <a:avLst/>
          </a:prstGeom>
          <a:noFill/>
        </p:spPr>
        <p:txBody>
          <a:bodyPr wrap="none" rtlCol="0">
            <a:spAutoFit/>
          </a:bodyPr>
          <a:lstStyle/>
          <a:p>
            <a:pPr algn="ctr"/>
            <a:r>
              <a:rPr lang="en-US" sz="1100" dirty="0" smtClean="0">
                <a:hlinkClick r:id="rId9"/>
              </a:rPr>
              <a:t>Source: T Davies 2011</a:t>
            </a:r>
            <a:endParaRPr lang="en-US" sz="1100" dirty="0"/>
          </a:p>
        </p:txBody>
      </p:sp>
      <p:pic>
        <p:nvPicPr>
          <p:cNvPr id="11" name="Sound 1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728018783"/>
      </p:ext>
    </p:extLst>
  </p:cSld>
  <p:clrMapOvr>
    <a:masterClrMapping/>
  </p:clrMapOvr>
  <p:transition advTm="6738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par>
                                <p:cTn id="7" presetID="1" presetClass="mediacall" presetSubtype="0" fill="hold" nodeType="withEffect">
                                  <p:stCondLst>
                                    <p:cond delay="0"/>
                                  </p:stCondLst>
                                  <p:childTnLst>
                                    <p:cmd type="call" cmd="playFrom(0.0)">
                                      <p:cBhvr>
                                        <p:cTn id="8" dur="1164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9" fill="hold" display="0">
                  <p:stCondLst>
                    <p:cond delay="indefinite"/>
                  </p:stCondLst>
                  <p:endCondLst>
                    <p:cond evt="onStopAudio" delay="0">
                      <p:tgtEl>
                        <p:sldTgt/>
                      </p:tgtEl>
                    </p:cond>
                  </p:endCondLst>
                </p:cTn>
                <p:tgtEl>
                  <p:spTgt spid="11"/>
                </p:tgtEl>
              </p:cMediaNode>
            </p:audio>
            <p:video>
              <p:cMediaNode vol="80000">
                <p:cTn id="10" repeatCount="indefinite" fill="hold" display="0">
                  <p:stCondLst>
                    <p:cond delay="indefinite"/>
                  </p:stCondLst>
                </p:cTn>
                <p:tgtEl>
                  <p:spTgt spid="9"/>
                </p:tgtEl>
              </p:cMediaNode>
            </p:video>
            <p:seq concurrent="1" nextAc="seek">
              <p:cTn id="11" restart="whenNotActive" fill="hold" evtFilter="cancelBubble" nodeType="interactiveSeq">
                <p:stCondLst>
                  <p:cond evt="onClick" delay="0">
                    <p:tgtEl>
                      <p:spTgt spid="9"/>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9"/>
                                        </p:tgtEl>
                                      </p:cBhvr>
                                    </p:cmd>
                                  </p:childTnLst>
                                </p:cTn>
                              </p:par>
                            </p:childTnLst>
                          </p:cTn>
                        </p:par>
                      </p:childTnLst>
                    </p:cTn>
                  </p:par>
                </p:childTnLst>
              </p:cTn>
              <p:nextCondLst>
                <p:cond evt="onClick" delay="0">
                  <p:tgtEl>
                    <p:spTgt spid="9"/>
                  </p:tgtEl>
                </p:cond>
              </p:nextCondLst>
            </p:seq>
          </p:childTnLst>
        </p:cTn>
      </p:par>
    </p:tnLst>
  </p:timing>
  <p:extLst mod="1">
    <p:ext uri="{E180D4A7-C9FB-4DFB-919C-405C955672EB}">
      <p14:showEvtLst xmlns:p14="http://schemas.microsoft.com/office/powerpoint/2010/main">
        <p14:playEvt time="0" objId="4"/>
        <p14:playEvt time="21242" objId="4"/>
        <p14:playEvt time="42466" objId="4"/>
        <p14:playEvt time="63679" objId="4"/>
        <p14:stopEvt time="67389" objId="4"/>
      </p14:showEvtLst>
    </p:ext>
  </p:extLs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106499" name="Rectangle 2"/>
          <p:cNvSpPr>
            <a:spLocks noGrp="1" noChangeArrowheads="1"/>
          </p:cNvSpPr>
          <p:nvPr>
            <p:ph type="title"/>
          </p:nvPr>
        </p:nvSpPr>
        <p:spPr>
          <a:xfrm>
            <a:off x="685800" y="76200"/>
            <a:ext cx="7772400" cy="1143000"/>
          </a:xfrm>
        </p:spPr>
        <p:txBody>
          <a:bodyPr/>
          <a:lstStyle/>
          <a:p>
            <a:r>
              <a:rPr lang="en-US" b="1" dirty="0">
                <a:solidFill>
                  <a:srgbClr val="000000"/>
                </a:solidFill>
                <a:latin typeface="Times New Roman" charset="0"/>
                <a:ea typeface="ＭＳ Ｐゴシック" charset="0"/>
                <a:cs typeface="ＭＳ Ｐゴシック" charset="0"/>
              </a:rPr>
              <a:t>Heat </a:t>
            </a:r>
            <a:r>
              <a:rPr lang="en-US" b="1" dirty="0" smtClean="0">
                <a:solidFill>
                  <a:srgbClr val="000000"/>
                </a:solidFill>
                <a:latin typeface="Times New Roman" charset="0"/>
                <a:ea typeface="ＭＳ Ｐゴシック" charset="0"/>
                <a:cs typeface="ＭＳ Ｐゴシック" charset="0"/>
              </a:rPr>
              <a:t>Conductivity</a:t>
            </a:r>
            <a:endParaRPr lang="en-US" b="1" dirty="0">
              <a:solidFill>
                <a:srgbClr val="000000"/>
              </a:solidFill>
              <a:latin typeface="Times New Roman" charset="0"/>
              <a:ea typeface="ＭＳ Ｐゴシック" charset="0"/>
              <a:cs typeface="ＭＳ Ｐゴシック" charset="0"/>
            </a:endParaRPr>
          </a:p>
        </p:txBody>
      </p:sp>
      <p:sp>
        <p:nvSpPr>
          <p:cNvPr id="2" name="Rectangle 1"/>
          <p:cNvSpPr/>
          <p:nvPr/>
        </p:nvSpPr>
        <p:spPr>
          <a:xfrm>
            <a:off x="2521066" y="4854939"/>
            <a:ext cx="4127051" cy="707886"/>
          </a:xfrm>
          <a:prstGeom prst="rect">
            <a:avLst/>
          </a:prstGeom>
        </p:spPr>
        <p:txBody>
          <a:bodyPr wrap="none">
            <a:spAutoFit/>
          </a:bodyPr>
          <a:lstStyle/>
          <a:p>
            <a:r>
              <a:rPr lang="en-US" sz="2000" dirty="0"/>
              <a:t>Bigger </a:t>
            </a:r>
            <a:r>
              <a:rPr lang="en-US" sz="2000" dirty="0" smtClean="0"/>
              <a:t>value =&gt; </a:t>
            </a:r>
            <a:r>
              <a:rPr lang="en-US" sz="2000" dirty="0"/>
              <a:t>better heat </a:t>
            </a:r>
            <a:r>
              <a:rPr lang="en-US" sz="2000" dirty="0" smtClean="0"/>
              <a:t>conductor</a:t>
            </a:r>
          </a:p>
          <a:p>
            <a:r>
              <a:rPr lang="en-US" sz="2000" dirty="0" smtClean="0">
                <a:solidFill>
                  <a:srgbClr val="FF0000"/>
                </a:solidFill>
                <a:effectLst>
                  <a:outerShdw blurRad="50800" dist="38100" dir="2700000" algn="tl" rotWithShape="0">
                    <a:prstClr val="black">
                      <a:alpha val="40000"/>
                    </a:prstClr>
                  </a:outerShdw>
                </a:effectLst>
              </a:rPr>
              <a:t>☞Air </a:t>
            </a:r>
            <a:r>
              <a:rPr lang="en-US" sz="2000" dirty="0">
                <a:solidFill>
                  <a:srgbClr val="FF0000"/>
                </a:solidFill>
                <a:effectLst>
                  <a:outerShdw blurRad="50800" dist="38100" dir="2700000" algn="tl" rotWithShape="0">
                    <a:prstClr val="black">
                      <a:alpha val="40000"/>
                    </a:prstClr>
                  </a:outerShdw>
                </a:effectLst>
              </a:rPr>
              <a:t>is a very poor conductor of </a:t>
            </a:r>
            <a:r>
              <a:rPr lang="en-US" sz="2000" dirty="0" smtClean="0">
                <a:solidFill>
                  <a:srgbClr val="FF0000"/>
                </a:solidFill>
                <a:effectLst>
                  <a:outerShdw blurRad="50800" dist="38100" dir="2700000" algn="tl" rotWithShape="0">
                    <a:prstClr val="black">
                      <a:alpha val="40000"/>
                    </a:prstClr>
                  </a:outerShdw>
                </a:effectLst>
              </a:rPr>
              <a:t>heat</a:t>
            </a:r>
            <a:endParaRPr lang="en-US" sz="2000" dirty="0">
              <a:solidFill>
                <a:srgbClr val="FF0000"/>
              </a:solidFill>
              <a:effectLst>
                <a:outerShdw blurRad="50800" dist="38100" dir="2700000" algn="tl" rotWithShape="0">
                  <a:prstClr val="black">
                    <a:alpha val="40000"/>
                  </a:prstClr>
                </a:outerShdw>
              </a:effectLst>
            </a:endParaRPr>
          </a:p>
        </p:txBody>
      </p:sp>
      <p:graphicFrame>
        <p:nvGraphicFramePr>
          <p:cNvPr id="39" name="Table Placeholder 38"/>
          <p:cNvGraphicFramePr>
            <a:graphicFrameLocks noGrp="1"/>
          </p:cNvGraphicFramePr>
          <p:nvPr>
            <p:ph type="tbl" idx="1"/>
            <p:extLst>
              <p:ext uri="{D42A27DB-BD31-4B8C-83A1-F6EECF244321}">
                <p14:modId xmlns:p14="http://schemas.microsoft.com/office/powerpoint/2010/main" val="839556661"/>
              </p:ext>
            </p:extLst>
          </p:nvPr>
        </p:nvGraphicFramePr>
        <p:xfrm>
          <a:off x="2162989" y="2040013"/>
          <a:ext cx="4800600" cy="2750571"/>
        </p:xfrm>
        <a:graphic>
          <a:graphicData uri="http://schemas.openxmlformats.org/drawingml/2006/table">
            <a:tbl>
              <a:tblPr firstRow="1" bandRow="1">
                <a:tableStyleId>{5C22544A-7EE6-4342-B048-85BDC9FD1C3A}</a:tableStyleId>
              </a:tblPr>
              <a:tblGrid>
                <a:gridCol w="2157517"/>
                <a:gridCol w="2643083"/>
              </a:tblGrid>
              <a:tr h="602228">
                <a:tc>
                  <a:txBody>
                    <a:bodyPr/>
                    <a:lstStyle/>
                    <a:p>
                      <a:pPr marL="228600" marR="0">
                        <a:spcBef>
                          <a:spcPts val="0"/>
                        </a:spcBef>
                        <a:spcAft>
                          <a:spcPts val="0"/>
                        </a:spcAft>
                      </a:pPr>
                      <a:r>
                        <a:rPr lang="en-US" sz="2000" b="0" dirty="0">
                          <a:solidFill>
                            <a:srgbClr val="000000"/>
                          </a:solidFill>
                          <a:effectLst/>
                          <a:latin typeface="Times New Roman"/>
                          <a:ea typeface="Times New Roman"/>
                        </a:rPr>
                        <a:t>Material</a:t>
                      </a:r>
                      <a:endParaRPr lang="en-US" sz="2000" b="0" dirty="0">
                        <a:effectLst/>
                        <a:latin typeface="Times New Roman"/>
                        <a:ea typeface="Times New Roman"/>
                      </a:endParaRPr>
                    </a:p>
                  </a:txBody>
                  <a:tcPr marL="68580" marR="68580" marT="0" marB="0" anchor="ctr"/>
                </a:tc>
                <a:tc>
                  <a:txBody>
                    <a:bodyPr/>
                    <a:lstStyle/>
                    <a:p>
                      <a:pPr marL="228600" marR="0">
                        <a:spcBef>
                          <a:spcPts val="0"/>
                        </a:spcBef>
                        <a:spcAft>
                          <a:spcPts val="0"/>
                        </a:spcAft>
                      </a:pPr>
                      <a:r>
                        <a:rPr lang="en-US" sz="2000" b="0" dirty="0">
                          <a:solidFill>
                            <a:srgbClr val="000000"/>
                          </a:solidFill>
                          <a:effectLst/>
                          <a:latin typeface="Times New Roman"/>
                          <a:ea typeface="Times New Roman"/>
                        </a:rPr>
                        <a:t>Heat Conductivity</a:t>
                      </a:r>
                      <a:endParaRPr lang="en-US" sz="2000" b="0" dirty="0">
                        <a:effectLst/>
                        <a:latin typeface="Times New Roman"/>
                        <a:ea typeface="Times New Roman"/>
                      </a:endParaRPr>
                    </a:p>
                    <a:p>
                      <a:pPr marL="228600" marR="0">
                        <a:spcBef>
                          <a:spcPts val="0"/>
                        </a:spcBef>
                        <a:spcAft>
                          <a:spcPts val="0"/>
                        </a:spcAft>
                      </a:pPr>
                      <a:r>
                        <a:rPr lang="en-US" sz="2000" b="0" dirty="0">
                          <a:solidFill>
                            <a:srgbClr val="000000"/>
                          </a:solidFill>
                          <a:effectLst/>
                          <a:latin typeface="Times New Roman"/>
                          <a:ea typeface="Times New Roman"/>
                        </a:rPr>
                        <a:t>(Cal s</a:t>
                      </a:r>
                      <a:r>
                        <a:rPr lang="en-US" sz="2000" b="0" baseline="30000" dirty="0">
                          <a:solidFill>
                            <a:srgbClr val="000000"/>
                          </a:solidFill>
                          <a:effectLst/>
                          <a:latin typeface="Times New Roman"/>
                          <a:ea typeface="Times New Roman"/>
                        </a:rPr>
                        <a:t>-1</a:t>
                      </a:r>
                      <a:r>
                        <a:rPr lang="en-US" sz="2000" b="0" dirty="0">
                          <a:solidFill>
                            <a:srgbClr val="000000"/>
                          </a:solidFill>
                          <a:effectLst/>
                          <a:latin typeface="Times New Roman"/>
                          <a:ea typeface="Times New Roman"/>
                        </a:rPr>
                        <a:t> cm</a:t>
                      </a:r>
                      <a:r>
                        <a:rPr lang="en-US" sz="2000" b="0" baseline="30000" dirty="0">
                          <a:solidFill>
                            <a:srgbClr val="000000"/>
                          </a:solidFill>
                          <a:effectLst/>
                          <a:latin typeface="Times New Roman"/>
                          <a:ea typeface="Times New Roman"/>
                        </a:rPr>
                        <a:t>-1</a:t>
                      </a:r>
                      <a:r>
                        <a:rPr lang="en-US" sz="2000" b="0" dirty="0">
                          <a:solidFill>
                            <a:srgbClr val="000000"/>
                          </a:solidFill>
                          <a:effectLst/>
                          <a:latin typeface="Times New Roman"/>
                          <a:ea typeface="Times New Roman"/>
                        </a:rPr>
                        <a:t> </a:t>
                      </a:r>
                      <a:r>
                        <a:rPr lang="en-US" sz="2000" b="0" baseline="30000" dirty="0">
                          <a:solidFill>
                            <a:srgbClr val="000000"/>
                          </a:solidFill>
                          <a:effectLst/>
                          <a:latin typeface="Times New Roman"/>
                          <a:ea typeface="Times New Roman"/>
                        </a:rPr>
                        <a:t>o</a:t>
                      </a:r>
                      <a:r>
                        <a:rPr lang="en-US" sz="2000" b="0" dirty="0">
                          <a:solidFill>
                            <a:srgbClr val="000000"/>
                          </a:solidFill>
                          <a:effectLst/>
                          <a:latin typeface="Times New Roman"/>
                          <a:ea typeface="Times New Roman"/>
                        </a:rPr>
                        <a:t>C</a:t>
                      </a:r>
                      <a:r>
                        <a:rPr lang="en-US" sz="2000" b="0" baseline="30000" dirty="0">
                          <a:solidFill>
                            <a:srgbClr val="000000"/>
                          </a:solidFill>
                          <a:effectLst/>
                          <a:latin typeface="Times New Roman"/>
                          <a:ea typeface="Times New Roman"/>
                        </a:rPr>
                        <a:t>-1</a:t>
                      </a:r>
                      <a:r>
                        <a:rPr lang="en-US" sz="2000" b="0" dirty="0">
                          <a:solidFill>
                            <a:srgbClr val="000000"/>
                          </a:solidFill>
                          <a:effectLst/>
                          <a:latin typeface="Times New Roman"/>
                          <a:ea typeface="Times New Roman"/>
                        </a:rPr>
                        <a:t>)</a:t>
                      </a:r>
                      <a:endParaRPr lang="en-US" sz="2000" b="0" dirty="0">
                        <a:effectLst/>
                        <a:latin typeface="Times New Roman"/>
                        <a:ea typeface="Times New Roman"/>
                      </a:endParaRPr>
                    </a:p>
                  </a:txBody>
                  <a:tcPr marL="68580" marR="68580" marT="0" marB="0" anchor="ctr"/>
                </a:tc>
              </a:tr>
              <a:tr h="305853">
                <a:tc>
                  <a:txBody>
                    <a:bodyPr/>
                    <a:lstStyle/>
                    <a:p>
                      <a:pPr marL="228600" marR="0">
                        <a:spcBef>
                          <a:spcPts val="0"/>
                        </a:spcBef>
                        <a:spcAft>
                          <a:spcPts val="0"/>
                        </a:spcAft>
                      </a:pPr>
                      <a:r>
                        <a:rPr lang="en-US" sz="2000" b="0" dirty="0">
                          <a:solidFill>
                            <a:srgbClr val="FF0000"/>
                          </a:solidFill>
                          <a:effectLst/>
                          <a:latin typeface="Times New Roman"/>
                          <a:ea typeface="Times New Roman"/>
                        </a:rPr>
                        <a:t>Still Air</a:t>
                      </a:r>
                    </a:p>
                  </a:txBody>
                  <a:tcPr marL="68580" marR="68580" marT="0" marB="0" anchor="ctr"/>
                </a:tc>
                <a:tc>
                  <a:txBody>
                    <a:bodyPr/>
                    <a:lstStyle/>
                    <a:p>
                      <a:pPr marL="228600" marR="0" algn="ctr">
                        <a:spcBef>
                          <a:spcPts val="0"/>
                        </a:spcBef>
                        <a:spcAft>
                          <a:spcPts val="0"/>
                        </a:spcAft>
                      </a:pPr>
                      <a:r>
                        <a:rPr lang="en-US" sz="2000" b="0" dirty="0">
                          <a:solidFill>
                            <a:srgbClr val="FF0000"/>
                          </a:solidFill>
                          <a:effectLst/>
                          <a:latin typeface="Times New Roman"/>
                          <a:ea typeface="Times New Roman"/>
                        </a:rPr>
                        <a:t>6.1 x 10</a:t>
                      </a:r>
                      <a:r>
                        <a:rPr lang="en-US" sz="2000" b="0" baseline="30000" dirty="0">
                          <a:solidFill>
                            <a:srgbClr val="FF0000"/>
                          </a:solidFill>
                          <a:effectLst/>
                          <a:latin typeface="Times New Roman"/>
                          <a:ea typeface="Times New Roman"/>
                        </a:rPr>
                        <a:t>-</a:t>
                      </a:r>
                      <a:r>
                        <a:rPr lang="en-US" sz="2000" b="0" baseline="30000" dirty="0" smtClean="0">
                          <a:solidFill>
                            <a:srgbClr val="FF0000"/>
                          </a:solidFill>
                          <a:effectLst/>
                          <a:latin typeface="Times New Roman"/>
                          <a:ea typeface="Times New Roman"/>
                        </a:rPr>
                        <a:t>5</a:t>
                      </a:r>
                      <a:endParaRPr lang="en-US" sz="2000" b="0" dirty="0">
                        <a:solidFill>
                          <a:srgbClr val="FF0000"/>
                        </a:solidFill>
                        <a:effectLst/>
                        <a:latin typeface="Times New Roman"/>
                        <a:ea typeface="Times New Roman"/>
                      </a:endParaRPr>
                    </a:p>
                  </a:txBody>
                  <a:tcPr marL="68580" marR="68580" marT="0" marB="0" anchor="ctr"/>
                </a:tc>
              </a:tr>
              <a:tr h="305853">
                <a:tc>
                  <a:txBody>
                    <a:bodyPr/>
                    <a:lstStyle/>
                    <a:p>
                      <a:pPr marL="228600" marR="0">
                        <a:spcBef>
                          <a:spcPts val="0"/>
                        </a:spcBef>
                        <a:spcAft>
                          <a:spcPts val="0"/>
                        </a:spcAft>
                      </a:pPr>
                      <a:r>
                        <a:rPr lang="en-US" sz="2000" b="0" dirty="0">
                          <a:solidFill>
                            <a:srgbClr val="000000"/>
                          </a:solidFill>
                          <a:effectLst/>
                          <a:latin typeface="Times New Roman"/>
                          <a:ea typeface="Times New Roman"/>
                        </a:rPr>
                        <a:t>Dry Soil</a:t>
                      </a:r>
                      <a:endParaRPr lang="en-US" sz="2000" b="0" dirty="0">
                        <a:effectLst/>
                        <a:latin typeface="Times New Roman"/>
                        <a:ea typeface="Times New Roman"/>
                      </a:endParaRPr>
                    </a:p>
                  </a:txBody>
                  <a:tcPr marL="68580" marR="68580" marT="0" marB="0" anchor="ctr"/>
                </a:tc>
                <a:tc>
                  <a:txBody>
                    <a:bodyPr/>
                    <a:lstStyle/>
                    <a:p>
                      <a:pPr marL="228600" marR="0" algn="ctr">
                        <a:spcBef>
                          <a:spcPts val="0"/>
                        </a:spcBef>
                        <a:spcAft>
                          <a:spcPts val="0"/>
                        </a:spcAft>
                      </a:pPr>
                      <a:r>
                        <a:rPr lang="en-US" sz="2000" b="0" dirty="0">
                          <a:solidFill>
                            <a:schemeClr val="tx1"/>
                          </a:solidFill>
                          <a:effectLst/>
                          <a:latin typeface="Times New Roman"/>
                          <a:ea typeface="Times New Roman"/>
                        </a:rPr>
                        <a:t>6.0 x 10</a:t>
                      </a:r>
                      <a:r>
                        <a:rPr lang="en-US" sz="2000" b="0" baseline="30000" dirty="0">
                          <a:solidFill>
                            <a:schemeClr val="tx1"/>
                          </a:solidFill>
                          <a:effectLst/>
                          <a:latin typeface="Times New Roman"/>
                          <a:ea typeface="Times New Roman"/>
                        </a:rPr>
                        <a:t>-4</a:t>
                      </a:r>
                      <a:endParaRPr lang="en-US" sz="2000" b="0" dirty="0">
                        <a:solidFill>
                          <a:schemeClr val="tx1"/>
                        </a:solidFill>
                        <a:effectLst/>
                        <a:latin typeface="Times New Roman"/>
                        <a:ea typeface="Times New Roman"/>
                      </a:endParaRPr>
                    </a:p>
                  </a:txBody>
                  <a:tcPr marL="68580" marR="68580" marT="0" marB="0" anchor="ctr"/>
                </a:tc>
              </a:tr>
              <a:tr h="305853">
                <a:tc>
                  <a:txBody>
                    <a:bodyPr/>
                    <a:lstStyle/>
                    <a:p>
                      <a:pPr marL="228600" marR="0">
                        <a:spcBef>
                          <a:spcPts val="0"/>
                        </a:spcBef>
                        <a:spcAft>
                          <a:spcPts val="0"/>
                        </a:spcAft>
                      </a:pPr>
                      <a:r>
                        <a:rPr lang="en-US" sz="2000" b="0" dirty="0">
                          <a:solidFill>
                            <a:srgbClr val="000000"/>
                          </a:solidFill>
                          <a:effectLst/>
                          <a:latin typeface="Times New Roman"/>
                          <a:ea typeface="Times New Roman"/>
                        </a:rPr>
                        <a:t>Still Water</a:t>
                      </a:r>
                      <a:endParaRPr lang="en-US" sz="2000" b="0" dirty="0">
                        <a:effectLst/>
                        <a:latin typeface="Times New Roman"/>
                        <a:ea typeface="Times New Roman"/>
                      </a:endParaRPr>
                    </a:p>
                  </a:txBody>
                  <a:tcPr marL="68580" marR="68580" marT="0" marB="0" anchor="ctr"/>
                </a:tc>
                <a:tc>
                  <a:txBody>
                    <a:bodyPr/>
                    <a:lstStyle/>
                    <a:p>
                      <a:pPr marL="228600" marR="0" algn="ctr">
                        <a:spcBef>
                          <a:spcPts val="0"/>
                        </a:spcBef>
                        <a:spcAft>
                          <a:spcPts val="0"/>
                        </a:spcAft>
                      </a:pPr>
                      <a:r>
                        <a:rPr lang="en-US" sz="2000" b="0" dirty="0">
                          <a:solidFill>
                            <a:schemeClr val="tx1"/>
                          </a:solidFill>
                          <a:effectLst/>
                          <a:latin typeface="Times New Roman"/>
                          <a:ea typeface="Times New Roman"/>
                        </a:rPr>
                        <a:t>1.4 x 10</a:t>
                      </a:r>
                      <a:r>
                        <a:rPr lang="en-US" sz="2000" b="0" baseline="30000" dirty="0">
                          <a:solidFill>
                            <a:schemeClr val="tx1"/>
                          </a:solidFill>
                          <a:effectLst/>
                          <a:latin typeface="Times New Roman"/>
                          <a:ea typeface="Times New Roman"/>
                        </a:rPr>
                        <a:t>-3</a:t>
                      </a:r>
                      <a:endParaRPr lang="en-US" sz="2000" b="0" dirty="0">
                        <a:solidFill>
                          <a:schemeClr val="tx1"/>
                        </a:solidFill>
                        <a:effectLst/>
                        <a:latin typeface="Times New Roman"/>
                        <a:ea typeface="Times New Roman"/>
                      </a:endParaRPr>
                    </a:p>
                  </a:txBody>
                  <a:tcPr marL="68580" marR="68580" marT="0" marB="0" anchor="ctr"/>
                </a:tc>
              </a:tr>
              <a:tr h="305853">
                <a:tc>
                  <a:txBody>
                    <a:bodyPr/>
                    <a:lstStyle/>
                    <a:p>
                      <a:pPr marL="228600" marR="0">
                        <a:spcBef>
                          <a:spcPts val="0"/>
                        </a:spcBef>
                        <a:spcAft>
                          <a:spcPts val="0"/>
                        </a:spcAft>
                      </a:pPr>
                      <a:r>
                        <a:rPr lang="en-US" sz="2000" b="0" dirty="0">
                          <a:solidFill>
                            <a:srgbClr val="000000"/>
                          </a:solidFill>
                          <a:effectLst/>
                          <a:latin typeface="Times New Roman"/>
                          <a:ea typeface="Times New Roman"/>
                        </a:rPr>
                        <a:t>Wet Soil</a:t>
                      </a:r>
                      <a:endParaRPr lang="en-US" sz="2000" b="0" dirty="0">
                        <a:effectLst/>
                        <a:latin typeface="Times New Roman"/>
                        <a:ea typeface="Times New Roman"/>
                      </a:endParaRPr>
                    </a:p>
                  </a:txBody>
                  <a:tcPr marL="68580" marR="68580" marT="0" marB="0" anchor="ctr"/>
                </a:tc>
                <a:tc>
                  <a:txBody>
                    <a:bodyPr/>
                    <a:lstStyle/>
                    <a:p>
                      <a:pPr marL="228600" marR="0" algn="ctr">
                        <a:spcBef>
                          <a:spcPts val="0"/>
                        </a:spcBef>
                        <a:spcAft>
                          <a:spcPts val="0"/>
                        </a:spcAft>
                      </a:pPr>
                      <a:r>
                        <a:rPr lang="en-US" sz="2000" b="0" dirty="0" smtClean="0">
                          <a:solidFill>
                            <a:schemeClr val="tx1"/>
                          </a:solidFill>
                          <a:effectLst/>
                          <a:latin typeface="Times New Roman"/>
                          <a:ea typeface="Times New Roman"/>
                        </a:rPr>
                        <a:t>5.0 x 10</a:t>
                      </a:r>
                      <a:r>
                        <a:rPr lang="en-US" sz="2000" b="0" baseline="30000" dirty="0" smtClean="0">
                          <a:solidFill>
                            <a:schemeClr val="tx1"/>
                          </a:solidFill>
                          <a:effectLst/>
                          <a:latin typeface="Times New Roman"/>
                          <a:ea typeface="Times New Roman"/>
                        </a:rPr>
                        <a:t>-2</a:t>
                      </a:r>
                      <a:endParaRPr lang="en-US" sz="2000" b="0" dirty="0">
                        <a:solidFill>
                          <a:schemeClr val="tx1"/>
                        </a:solidFill>
                        <a:effectLst/>
                        <a:latin typeface="Times New Roman"/>
                        <a:ea typeface="Times New Roman"/>
                      </a:endParaRPr>
                    </a:p>
                  </a:txBody>
                  <a:tcPr marL="68580" marR="68580" marT="0" marB="0" anchor="ctr"/>
                </a:tc>
              </a:tr>
              <a:tr h="305853">
                <a:tc>
                  <a:txBody>
                    <a:bodyPr/>
                    <a:lstStyle/>
                    <a:p>
                      <a:pPr marL="228600" marR="0">
                        <a:spcBef>
                          <a:spcPts val="0"/>
                        </a:spcBef>
                        <a:spcAft>
                          <a:spcPts val="0"/>
                        </a:spcAft>
                      </a:pPr>
                      <a:r>
                        <a:rPr lang="en-US" sz="2000" b="0">
                          <a:solidFill>
                            <a:srgbClr val="000000"/>
                          </a:solidFill>
                          <a:effectLst/>
                          <a:latin typeface="Times New Roman"/>
                          <a:ea typeface="Times New Roman"/>
                        </a:rPr>
                        <a:t>Granite (Rock)</a:t>
                      </a:r>
                      <a:endParaRPr lang="en-US" sz="2000" b="0">
                        <a:effectLst/>
                        <a:latin typeface="Times New Roman"/>
                        <a:ea typeface="Times New Roman"/>
                      </a:endParaRPr>
                    </a:p>
                  </a:txBody>
                  <a:tcPr marL="68580" marR="68580" marT="0" marB="0" anchor="ctr"/>
                </a:tc>
                <a:tc>
                  <a:txBody>
                    <a:bodyPr/>
                    <a:lstStyle/>
                    <a:p>
                      <a:pPr marL="228600" marR="0" algn="ctr">
                        <a:spcBef>
                          <a:spcPts val="0"/>
                        </a:spcBef>
                        <a:spcAft>
                          <a:spcPts val="0"/>
                        </a:spcAft>
                      </a:pPr>
                      <a:r>
                        <a:rPr lang="en-US" sz="2000" b="0" dirty="0" smtClean="0">
                          <a:solidFill>
                            <a:schemeClr val="tx1"/>
                          </a:solidFill>
                          <a:effectLst/>
                          <a:latin typeface="Times New Roman"/>
                          <a:ea typeface="Times New Roman"/>
                        </a:rPr>
                        <a:t>6.5 x 10</a:t>
                      </a:r>
                      <a:r>
                        <a:rPr lang="en-US" sz="2000" b="0" baseline="30000" dirty="0" smtClean="0">
                          <a:solidFill>
                            <a:schemeClr val="tx1"/>
                          </a:solidFill>
                          <a:effectLst/>
                          <a:latin typeface="Times New Roman"/>
                          <a:ea typeface="Times New Roman"/>
                        </a:rPr>
                        <a:t>-2</a:t>
                      </a:r>
                      <a:endParaRPr lang="en-US" sz="2000" b="0" dirty="0">
                        <a:solidFill>
                          <a:schemeClr val="tx1"/>
                        </a:solidFill>
                        <a:effectLst/>
                        <a:latin typeface="Times New Roman"/>
                        <a:ea typeface="Times New Roman"/>
                      </a:endParaRPr>
                    </a:p>
                  </a:txBody>
                  <a:tcPr marL="68580" marR="68580" marT="0" marB="0" anchor="ctr"/>
                </a:tc>
              </a:tr>
              <a:tr h="305853">
                <a:tc>
                  <a:txBody>
                    <a:bodyPr/>
                    <a:lstStyle/>
                    <a:p>
                      <a:pPr marL="228600" marR="0">
                        <a:spcBef>
                          <a:spcPts val="0"/>
                        </a:spcBef>
                        <a:spcAft>
                          <a:spcPts val="0"/>
                        </a:spcAft>
                      </a:pPr>
                      <a:r>
                        <a:rPr lang="en-US" sz="2000" b="0" dirty="0">
                          <a:solidFill>
                            <a:srgbClr val="000000"/>
                          </a:solidFill>
                          <a:effectLst/>
                          <a:latin typeface="Times New Roman"/>
                          <a:ea typeface="Times New Roman"/>
                        </a:rPr>
                        <a:t>Iron (Metal)</a:t>
                      </a:r>
                      <a:endParaRPr lang="en-US" sz="2000" b="0" dirty="0">
                        <a:effectLst/>
                        <a:latin typeface="Times New Roman"/>
                        <a:ea typeface="Times New Roman"/>
                      </a:endParaRPr>
                    </a:p>
                  </a:txBody>
                  <a:tcPr marL="68580" marR="68580" marT="0" marB="0" anchor="ctr"/>
                </a:tc>
                <a:tc>
                  <a:txBody>
                    <a:bodyPr/>
                    <a:lstStyle/>
                    <a:p>
                      <a:pPr marL="228600" marR="0" algn="ctr">
                        <a:spcBef>
                          <a:spcPts val="0"/>
                        </a:spcBef>
                        <a:spcAft>
                          <a:spcPts val="0"/>
                        </a:spcAft>
                      </a:pPr>
                      <a:r>
                        <a:rPr lang="en-US" sz="2000" b="0" dirty="0" smtClean="0">
                          <a:solidFill>
                            <a:schemeClr val="tx1"/>
                          </a:solidFill>
                          <a:effectLst/>
                          <a:latin typeface="Times New Roman"/>
                          <a:ea typeface="Times New Roman"/>
                        </a:rPr>
                        <a:t>0.16</a:t>
                      </a:r>
                      <a:endParaRPr lang="en-US" sz="2000" b="0" dirty="0">
                        <a:solidFill>
                          <a:schemeClr val="tx1"/>
                        </a:solidFill>
                        <a:effectLst/>
                        <a:latin typeface="Times New Roman"/>
                        <a:ea typeface="Times New Roman"/>
                      </a:endParaRPr>
                    </a:p>
                  </a:txBody>
                  <a:tcPr marL="68580" marR="68580" marT="0" marB="0" anchor="ctr"/>
                </a:tc>
              </a:tr>
              <a:tr h="305853">
                <a:tc>
                  <a:txBody>
                    <a:bodyPr/>
                    <a:lstStyle/>
                    <a:p>
                      <a:pPr marL="228600" marR="0">
                        <a:spcBef>
                          <a:spcPts val="0"/>
                        </a:spcBef>
                        <a:spcAft>
                          <a:spcPts val="0"/>
                        </a:spcAft>
                      </a:pPr>
                      <a:r>
                        <a:rPr lang="en-US" sz="2000" b="0" dirty="0">
                          <a:solidFill>
                            <a:srgbClr val="000000"/>
                          </a:solidFill>
                          <a:effectLst/>
                          <a:latin typeface="Times New Roman"/>
                          <a:ea typeface="Times New Roman"/>
                        </a:rPr>
                        <a:t>Silver (Metal)</a:t>
                      </a:r>
                      <a:endParaRPr lang="en-US" sz="2000" b="0" dirty="0">
                        <a:effectLst/>
                        <a:latin typeface="Times New Roman"/>
                        <a:ea typeface="Times New Roman"/>
                      </a:endParaRPr>
                    </a:p>
                  </a:txBody>
                  <a:tcPr marL="68580" marR="68580" marT="0" marB="0" anchor="ctr"/>
                </a:tc>
                <a:tc>
                  <a:txBody>
                    <a:bodyPr/>
                    <a:lstStyle/>
                    <a:p>
                      <a:pPr marL="228600" marR="0" algn="ctr">
                        <a:spcBef>
                          <a:spcPts val="0"/>
                        </a:spcBef>
                        <a:spcAft>
                          <a:spcPts val="0"/>
                        </a:spcAft>
                      </a:pPr>
                      <a:r>
                        <a:rPr lang="en-US" sz="2000" b="0" dirty="0" smtClean="0">
                          <a:solidFill>
                            <a:schemeClr val="tx1"/>
                          </a:solidFill>
                          <a:effectLst/>
                          <a:latin typeface="Times New Roman"/>
                          <a:ea typeface="Times New Roman"/>
                        </a:rPr>
                        <a:t>1.01</a:t>
                      </a:r>
                      <a:endParaRPr lang="en-US" sz="2000" b="0" dirty="0">
                        <a:solidFill>
                          <a:schemeClr val="tx1"/>
                        </a:solidFill>
                        <a:effectLst/>
                        <a:latin typeface="Times New Roman"/>
                        <a:ea typeface="Times New Roman"/>
                      </a:endParaRPr>
                    </a:p>
                  </a:txBody>
                  <a:tcPr marL="68580" marR="68580" marT="0" marB="0" anchor="ctr"/>
                </a:tc>
              </a:tr>
            </a:tbl>
          </a:graphicData>
        </a:graphic>
      </p:graphicFrame>
      <p:grpSp>
        <p:nvGrpSpPr>
          <p:cNvPr id="42" name="Group 41"/>
          <p:cNvGrpSpPr/>
          <p:nvPr/>
        </p:nvGrpSpPr>
        <p:grpSpPr>
          <a:xfrm>
            <a:off x="2071040" y="5563230"/>
            <a:ext cx="5017196" cy="1142370"/>
            <a:chOff x="2082422" y="4871083"/>
            <a:chExt cx="5017196" cy="1142370"/>
          </a:xfrm>
        </p:grpSpPr>
        <p:sp>
          <p:nvSpPr>
            <p:cNvPr id="41" name="Cube 40"/>
            <p:cNvSpPr/>
            <p:nvPr/>
          </p:nvSpPr>
          <p:spPr bwMode="auto">
            <a:xfrm>
              <a:off x="5854700" y="5143500"/>
              <a:ext cx="1193800" cy="584200"/>
            </a:xfrm>
            <a:prstGeom prst="cube">
              <a:avLst>
                <a:gd name="adj" fmla="val 18478"/>
              </a:avLst>
            </a:prstGeom>
            <a:solidFill>
              <a:srgbClr val="999999"/>
            </a:solidFill>
            <a:ln w="381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65" charset="0"/>
              </a:endParaRPr>
            </a:p>
          </p:txBody>
        </p:sp>
        <p:sp>
          <p:nvSpPr>
            <p:cNvPr id="48" name="Cube 47"/>
            <p:cNvSpPr/>
            <p:nvPr/>
          </p:nvSpPr>
          <p:spPr bwMode="auto">
            <a:xfrm>
              <a:off x="4152900" y="5168900"/>
              <a:ext cx="1193800" cy="584200"/>
            </a:xfrm>
            <a:prstGeom prst="cube">
              <a:avLst>
                <a:gd name="adj" fmla="val 18478"/>
              </a:avLst>
            </a:prstGeom>
            <a:solidFill>
              <a:srgbClr val="3366FF"/>
            </a:solidFill>
            <a:ln w="381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65" charset="0"/>
              </a:endParaRPr>
            </a:p>
          </p:txBody>
        </p:sp>
        <p:sp>
          <p:nvSpPr>
            <p:cNvPr id="49" name="Cube 48"/>
            <p:cNvSpPr/>
            <p:nvPr/>
          </p:nvSpPr>
          <p:spPr bwMode="auto">
            <a:xfrm>
              <a:off x="2489200" y="5168900"/>
              <a:ext cx="1193800" cy="584200"/>
            </a:xfrm>
            <a:prstGeom prst="cube">
              <a:avLst>
                <a:gd name="adj" fmla="val 18478"/>
              </a:avLst>
            </a:prstGeom>
            <a:solidFill>
              <a:srgbClr val="6699FF"/>
            </a:solidFill>
            <a:ln w="381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65" charset="0"/>
              </a:endParaRPr>
            </a:p>
          </p:txBody>
        </p:sp>
        <p:grpSp>
          <p:nvGrpSpPr>
            <p:cNvPr id="22" name="Group 27"/>
            <p:cNvGrpSpPr>
              <a:grpSpLocks noChangeAspect="1"/>
            </p:cNvGrpSpPr>
            <p:nvPr/>
          </p:nvGrpSpPr>
          <p:grpSpPr bwMode="auto">
            <a:xfrm>
              <a:off x="2379029" y="4871083"/>
              <a:ext cx="4720589" cy="1122998"/>
              <a:chOff x="1157" y="2847"/>
              <a:chExt cx="3304" cy="786"/>
            </a:xfrm>
          </p:grpSpPr>
          <p:sp>
            <p:nvSpPr>
              <p:cNvPr id="23" name="Line 18"/>
              <p:cNvSpPr>
                <a:spLocks noChangeShapeType="1"/>
              </p:cNvSpPr>
              <p:nvPr/>
            </p:nvSpPr>
            <p:spPr bwMode="auto">
              <a:xfrm>
                <a:off x="1157" y="3100"/>
                <a:ext cx="0" cy="374"/>
              </a:xfrm>
              <a:prstGeom prst="line">
                <a:avLst/>
              </a:prstGeom>
              <a:noFill/>
              <a:ln w="28575">
                <a:solidFill>
                  <a:schemeClr val="tx1"/>
                </a:solidFill>
                <a:round/>
                <a:headEnd type="arrow" w="med" len="med"/>
                <a:tailEnd type="arrow" w="med" len="med"/>
              </a:ln>
              <a:extLst>
                <a:ext uri="{909E8E84-426E-40dd-AFC4-6F175D3DCCD1}">
                  <a14:hiddenFill xmlns:a14="http://schemas.microsoft.com/office/drawing/2010/main" xmlns="">
                    <a:noFill/>
                  </a14:hiddenFill>
                </a:ext>
              </a:extLst>
            </p:spPr>
            <p:txBody>
              <a:bodyPr anchor="ctr">
                <a:spAutoFit/>
              </a:bodyPr>
              <a:lstStyle/>
              <a:p>
                <a:endParaRPr lang="en-US"/>
              </a:p>
            </p:txBody>
          </p:sp>
          <p:sp>
            <p:nvSpPr>
              <p:cNvPr id="37" name="Text Box 6"/>
              <p:cNvSpPr txBox="1">
                <a:spLocks noChangeArrowheads="1"/>
              </p:cNvSpPr>
              <p:nvPr/>
            </p:nvSpPr>
            <p:spPr bwMode="auto">
              <a:xfrm>
                <a:off x="1233" y="3158"/>
                <a:ext cx="587" cy="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600" b="1" dirty="0" smtClean="0">
                    <a:solidFill>
                      <a:srgbClr val="FFCC00"/>
                    </a:solidFill>
                  </a:rPr>
                  <a:t>Air</a:t>
                </a:r>
                <a:endParaRPr lang="en-US" dirty="0"/>
              </a:p>
            </p:txBody>
          </p:sp>
          <p:sp>
            <p:nvSpPr>
              <p:cNvPr id="28" name="Text Box 10"/>
              <p:cNvSpPr txBox="1">
                <a:spLocks noChangeArrowheads="1"/>
              </p:cNvSpPr>
              <p:nvPr/>
            </p:nvSpPr>
            <p:spPr bwMode="auto">
              <a:xfrm>
                <a:off x="2400" y="3150"/>
                <a:ext cx="531" cy="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600" b="1" dirty="0">
                    <a:solidFill>
                      <a:srgbClr val="FFCC00"/>
                    </a:solidFill>
                  </a:rPr>
                  <a:t>Water</a:t>
                </a:r>
                <a:endParaRPr lang="en-US" dirty="0"/>
              </a:p>
            </p:txBody>
          </p:sp>
          <p:sp>
            <p:nvSpPr>
              <p:cNvPr id="29" name="Text Box 13"/>
              <p:cNvSpPr txBox="1">
                <a:spLocks noChangeArrowheads="1"/>
              </p:cNvSpPr>
              <p:nvPr/>
            </p:nvSpPr>
            <p:spPr bwMode="auto">
              <a:xfrm>
                <a:off x="3534" y="3141"/>
                <a:ext cx="491" cy="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600" b="1" dirty="0" smtClean="0">
                    <a:solidFill>
                      <a:srgbClr val="FFCC00"/>
                    </a:solidFill>
                  </a:rPr>
                  <a:t>Metal</a:t>
                </a:r>
                <a:endParaRPr lang="en-US" dirty="0"/>
              </a:p>
            </p:txBody>
          </p:sp>
          <p:sp>
            <p:nvSpPr>
              <p:cNvPr id="30" name="Text Box 21"/>
              <p:cNvSpPr txBox="1">
                <a:spLocks noChangeArrowheads="1"/>
              </p:cNvSpPr>
              <p:nvPr/>
            </p:nvSpPr>
            <p:spPr bwMode="auto">
              <a:xfrm>
                <a:off x="3784" y="2847"/>
                <a:ext cx="677" cy="7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ts val="0"/>
                  </a:spcBef>
                  <a:spcAft>
                    <a:spcPts val="4200"/>
                  </a:spcAft>
                </a:pPr>
                <a:r>
                  <a:rPr lang="en-US" sz="1600" b="1" dirty="0">
                    <a:solidFill>
                      <a:srgbClr val="FF0000"/>
                    </a:solidFill>
                  </a:rPr>
                  <a:t>Heat </a:t>
                </a:r>
              </a:p>
              <a:p>
                <a:pPr>
                  <a:spcBef>
                    <a:spcPts val="0"/>
                  </a:spcBef>
                  <a:spcAft>
                    <a:spcPts val="4200"/>
                  </a:spcAft>
                </a:pPr>
                <a:r>
                  <a:rPr lang="en-US" sz="1600" b="1" dirty="0" smtClean="0">
                    <a:solidFill>
                      <a:srgbClr val="FF0000"/>
                    </a:solidFill>
                  </a:rPr>
                  <a:t>Transfer</a:t>
                </a:r>
                <a:endParaRPr lang="en-US" dirty="0"/>
              </a:p>
            </p:txBody>
          </p:sp>
          <p:sp>
            <p:nvSpPr>
              <p:cNvPr id="31" name="AutoShape 22"/>
              <p:cNvSpPr>
                <a:spLocks noChangeArrowheads="1"/>
              </p:cNvSpPr>
              <p:nvPr/>
            </p:nvSpPr>
            <p:spPr bwMode="auto">
              <a:xfrm flipV="1">
                <a:off x="3909" y="3095"/>
                <a:ext cx="432" cy="336"/>
              </a:xfrm>
              <a:prstGeom prst="downArrow">
                <a:avLst>
                  <a:gd name="adj1" fmla="val 50000"/>
                  <a:gd name="adj2" fmla="val 25000"/>
                </a:avLst>
              </a:prstGeom>
              <a:solidFill>
                <a:srgbClr val="FF0000"/>
              </a:solidFill>
              <a:ln w="9525">
                <a:solidFill>
                  <a:schemeClr val="tx1"/>
                </a:solidFill>
                <a:miter lim="800000"/>
                <a:headEnd/>
                <a:tailEnd/>
              </a:ln>
            </p:spPr>
            <p:txBody>
              <a:bodyPr wrap="none" anchor="ctr">
                <a:spAutoFit/>
              </a:bodyPr>
              <a:lstStyle/>
              <a:p>
                <a:endParaRPr lang="en-US"/>
              </a:p>
            </p:txBody>
          </p:sp>
          <p:sp>
            <p:nvSpPr>
              <p:cNvPr id="32" name="AutoShape 23"/>
              <p:cNvSpPr>
                <a:spLocks noChangeArrowheads="1"/>
              </p:cNvSpPr>
              <p:nvPr/>
            </p:nvSpPr>
            <p:spPr bwMode="auto">
              <a:xfrm flipV="1">
                <a:off x="2868" y="3158"/>
                <a:ext cx="224" cy="216"/>
              </a:xfrm>
              <a:prstGeom prst="downArrow">
                <a:avLst>
                  <a:gd name="adj1" fmla="val 50000"/>
                  <a:gd name="adj2" fmla="val 25000"/>
                </a:avLst>
              </a:prstGeom>
              <a:solidFill>
                <a:srgbClr val="FF0000"/>
              </a:solidFill>
              <a:ln w="9525">
                <a:solidFill>
                  <a:schemeClr val="tx1"/>
                </a:solidFill>
                <a:miter lim="800000"/>
                <a:headEnd/>
                <a:tailEnd/>
              </a:ln>
            </p:spPr>
            <p:txBody>
              <a:bodyPr anchor="ctr">
                <a:spAutoFit/>
              </a:bodyPr>
              <a:lstStyle/>
              <a:p>
                <a:endParaRPr lang="en-US"/>
              </a:p>
            </p:txBody>
          </p:sp>
          <p:sp>
            <p:nvSpPr>
              <p:cNvPr id="33" name="AutoShape 24"/>
              <p:cNvSpPr>
                <a:spLocks noChangeArrowheads="1"/>
              </p:cNvSpPr>
              <p:nvPr/>
            </p:nvSpPr>
            <p:spPr bwMode="auto">
              <a:xfrm flipV="1">
                <a:off x="1679" y="3220"/>
                <a:ext cx="96" cy="144"/>
              </a:xfrm>
              <a:prstGeom prst="downArrow">
                <a:avLst>
                  <a:gd name="adj1" fmla="val 50000"/>
                  <a:gd name="adj2" fmla="val 37500"/>
                </a:avLst>
              </a:prstGeom>
              <a:solidFill>
                <a:srgbClr val="FF0000"/>
              </a:solidFill>
              <a:ln w="9525">
                <a:solidFill>
                  <a:schemeClr val="tx1"/>
                </a:solidFill>
                <a:miter lim="800000"/>
                <a:headEnd/>
                <a:tailEnd/>
              </a:ln>
            </p:spPr>
            <p:txBody>
              <a:bodyPr anchor="ctr">
                <a:spAutoFit/>
              </a:bodyPr>
              <a:lstStyle/>
              <a:p>
                <a:endParaRPr lang="en-US"/>
              </a:p>
            </p:txBody>
          </p:sp>
        </p:grpSp>
        <p:sp>
          <p:nvSpPr>
            <p:cNvPr id="43" name="Text Box 17"/>
            <p:cNvSpPr txBox="1">
              <a:spLocks noChangeArrowheads="1"/>
            </p:cNvSpPr>
            <p:nvPr/>
          </p:nvSpPr>
          <p:spPr bwMode="auto">
            <a:xfrm rot="16200000">
              <a:off x="1961991" y="5372673"/>
              <a:ext cx="548640" cy="307777"/>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sz="1400" b="1" dirty="0" smtClean="0"/>
                <a:t>cm</a:t>
              </a:r>
              <a:endParaRPr lang="en-US" dirty="0"/>
            </a:p>
          </p:txBody>
        </p:sp>
        <p:sp>
          <p:nvSpPr>
            <p:cNvPr id="45" name="Text Box 26"/>
            <p:cNvSpPr txBox="1">
              <a:spLocks noChangeArrowheads="1"/>
            </p:cNvSpPr>
            <p:nvPr/>
          </p:nvSpPr>
          <p:spPr bwMode="auto">
            <a:xfrm>
              <a:off x="4300061" y="4890069"/>
              <a:ext cx="891540" cy="11233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ts val="0"/>
                </a:spcBef>
                <a:spcAft>
                  <a:spcPts val="4200"/>
                </a:spcAft>
              </a:pPr>
              <a:r>
                <a:rPr lang="en-US" sz="1600" b="1" dirty="0" smtClean="0">
                  <a:solidFill>
                    <a:srgbClr val="FF0000"/>
                  </a:solidFill>
                </a:rPr>
                <a:t>0</a:t>
              </a:r>
              <a:r>
                <a:rPr lang="en-US" sz="1600" b="1" baseline="40000" dirty="0" smtClean="0">
                  <a:solidFill>
                    <a:srgbClr val="FF0000"/>
                  </a:solidFill>
                </a:rPr>
                <a:t>o</a:t>
              </a:r>
              <a:r>
                <a:rPr lang="en-US" sz="1600" b="1" dirty="0" smtClean="0">
                  <a:solidFill>
                    <a:srgbClr val="FF0000"/>
                  </a:solidFill>
                </a:rPr>
                <a:t>C</a:t>
              </a:r>
            </a:p>
            <a:p>
              <a:pPr>
                <a:spcBef>
                  <a:spcPts val="0"/>
                </a:spcBef>
                <a:spcAft>
                  <a:spcPts val="4200"/>
                </a:spcAft>
              </a:pPr>
              <a:r>
                <a:rPr lang="en-US" sz="1600" b="1" dirty="0" smtClean="0">
                  <a:solidFill>
                    <a:srgbClr val="FF0000"/>
                  </a:solidFill>
                </a:rPr>
                <a:t>1</a:t>
              </a:r>
              <a:r>
                <a:rPr lang="en-US" sz="1600" b="1" baseline="40000" dirty="0" smtClean="0">
                  <a:solidFill>
                    <a:srgbClr val="FF0000"/>
                  </a:solidFill>
                </a:rPr>
                <a:t>o</a:t>
              </a:r>
              <a:r>
                <a:rPr lang="en-US" sz="1600" b="1" dirty="0" smtClean="0">
                  <a:solidFill>
                    <a:srgbClr val="FF0000"/>
                  </a:solidFill>
                </a:rPr>
                <a:t>C</a:t>
              </a:r>
              <a:endParaRPr lang="en-US" sz="1600" b="1" dirty="0"/>
            </a:p>
          </p:txBody>
        </p:sp>
      </p:grpSp>
      <p:sp>
        <p:nvSpPr>
          <p:cNvPr id="4" name="TextBox 3"/>
          <p:cNvSpPr txBox="1"/>
          <p:nvPr/>
        </p:nvSpPr>
        <p:spPr>
          <a:xfrm>
            <a:off x="1414360" y="1196931"/>
            <a:ext cx="6360843" cy="707886"/>
          </a:xfrm>
          <a:prstGeom prst="rect">
            <a:avLst/>
          </a:prstGeom>
          <a:noFill/>
        </p:spPr>
        <p:txBody>
          <a:bodyPr wrap="square" rtlCol="0">
            <a:spAutoFit/>
          </a:bodyPr>
          <a:lstStyle/>
          <a:p>
            <a:r>
              <a:rPr lang="en-US" sz="2000" b="1" dirty="0">
                <a:solidFill>
                  <a:srgbClr val="000000"/>
                </a:solidFill>
                <a:latin typeface="Times New Roman" charset="0"/>
                <a:ea typeface="ＭＳ Ｐゴシック" charset="0"/>
                <a:cs typeface="ＭＳ Ｐゴシック" charset="0"/>
              </a:rPr>
              <a:t>Conductivity - </a:t>
            </a:r>
            <a:r>
              <a:rPr lang="en-US" sz="2000" b="1" dirty="0">
                <a:solidFill>
                  <a:srgbClr val="FF0000"/>
                </a:solidFill>
                <a:latin typeface="Times New Roman" charset="0"/>
                <a:ea typeface="ＭＳ Ｐゴシック" charset="0"/>
                <a:cs typeface="ＭＳ Ｐゴシック" charset="0"/>
              </a:rPr>
              <a:t>rate of heat transfer across a 1 cm slab of material if one side is kept 1</a:t>
            </a:r>
            <a:r>
              <a:rPr lang="en-US" sz="2000" b="1" baseline="40000" dirty="0">
                <a:solidFill>
                  <a:srgbClr val="FF0000"/>
                </a:solidFill>
                <a:latin typeface="Times New Roman" charset="0"/>
                <a:ea typeface="ＭＳ Ｐゴシック" charset="0"/>
                <a:cs typeface="ＭＳ Ｐゴシック" charset="0"/>
              </a:rPr>
              <a:t>o</a:t>
            </a:r>
            <a:r>
              <a:rPr lang="en-US" sz="2000" b="1" dirty="0">
                <a:solidFill>
                  <a:srgbClr val="FF0000"/>
                </a:solidFill>
                <a:latin typeface="Times New Roman" charset="0"/>
                <a:ea typeface="ＭＳ Ｐゴシック" charset="0"/>
                <a:cs typeface="ＭＳ Ｐゴシック" charset="0"/>
              </a:rPr>
              <a:t>C warmer than the </a:t>
            </a:r>
            <a:r>
              <a:rPr lang="en-US" sz="2000" b="1" dirty="0" smtClean="0">
                <a:solidFill>
                  <a:srgbClr val="FF0000"/>
                </a:solidFill>
                <a:latin typeface="Times New Roman" charset="0"/>
                <a:ea typeface="ＭＳ Ｐゴシック" charset="0"/>
                <a:cs typeface="ＭＳ Ｐゴシック" charset="0"/>
              </a:rPr>
              <a:t>other</a:t>
            </a:r>
            <a:endParaRPr lang="en-US" sz="2000" b="1" dirty="0">
              <a:solidFill>
                <a:srgbClr val="000000"/>
              </a:solidFill>
              <a:latin typeface="Times New Roman" charset="0"/>
              <a:ea typeface="ＭＳ Ｐゴシック" charset="0"/>
              <a:cs typeface="ＭＳ Ｐゴシック" charset="0"/>
            </a:endParaRPr>
          </a:p>
        </p:txBody>
      </p:sp>
      <p:pic>
        <p:nvPicPr>
          <p:cNvPr id="7" name="Sound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071273300"/>
      </p:ext>
    </p:extLst>
  </p:cSld>
  <p:clrMapOvr>
    <a:masterClrMapping/>
  </p:clrMapOvr>
  <p:transition advTm="8537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17" name="Convection.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502273" y="2922111"/>
            <a:ext cx="3924300" cy="2943225"/>
          </a:xfrm>
          <a:prstGeom prst="rect">
            <a:avLst/>
          </a:prstGeom>
        </p:spPr>
      </p:pic>
      <p:sp>
        <p:nvSpPr>
          <p:cNvPr id="108546" name="Rectangle 2"/>
          <p:cNvSpPr>
            <a:spLocks noGrp="1" noChangeArrowheads="1"/>
          </p:cNvSpPr>
          <p:nvPr>
            <p:ph type="title"/>
          </p:nvPr>
        </p:nvSpPr>
        <p:spPr>
          <a:xfrm>
            <a:off x="609600" y="-152400"/>
            <a:ext cx="7772400" cy="1143000"/>
          </a:xfrm>
        </p:spPr>
        <p:txBody>
          <a:bodyPr/>
          <a:lstStyle/>
          <a:p>
            <a:r>
              <a:rPr lang="en-US" sz="4000" b="1" dirty="0">
                <a:solidFill>
                  <a:schemeClr val="tx1"/>
                </a:solidFill>
                <a:latin typeface="Times New Roman" charset="0"/>
                <a:ea typeface="ＭＳ Ｐゴシック" charset="0"/>
                <a:cs typeface="ＭＳ Ｐゴシック" charset="0"/>
              </a:rPr>
              <a:t>Convection</a:t>
            </a:r>
            <a:endParaRPr lang="en-US" b="1" dirty="0">
              <a:solidFill>
                <a:schemeClr val="tx1"/>
              </a:solidFill>
              <a:latin typeface="Times New Roman" charset="0"/>
              <a:ea typeface="ＭＳ Ｐゴシック" charset="0"/>
              <a:cs typeface="ＭＳ Ｐゴシック" charset="0"/>
            </a:endParaRPr>
          </a:p>
        </p:txBody>
      </p:sp>
      <p:sp>
        <p:nvSpPr>
          <p:cNvPr id="95236" name="Rectangle 3"/>
          <p:cNvSpPr>
            <a:spLocks noGrp="1" noChangeArrowheads="1"/>
          </p:cNvSpPr>
          <p:nvPr>
            <p:ph type="body" idx="1"/>
          </p:nvPr>
        </p:nvSpPr>
        <p:spPr>
          <a:xfrm>
            <a:off x="609600" y="838200"/>
            <a:ext cx="7924800" cy="2362200"/>
          </a:xfrm>
        </p:spPr>
        <p:txBody>
          <a:bodyPr/>
          <a:lstStyle/>
          <a:p>
            <a:pPr>
              <a:lnSpc>
                <a:spcPct val="90000"/>
              </a:lnSpc>
              <a:buFontTx/>
              <a:buNone/>
              <a:defRPr/>
            </a:pPr>
            <a:r>
              <a:rPr lang="en-US" sz="2800" b="1" dirty="0">
                <a:solidFill>
                  <a:srgbClr val="FF0000"/>
                </a:solidFill>
                <a:effectLst>
                  <a:outerShdw blurRad="38100" dist="38100" dir="2700000" algn="tl">
                    <a:srgbClr val="000000">
                      <a:alpha val="43137"/>
                    </a:srgbClr>
                  </a:outerShdw>
                </a:effectLst>
              </a:rPr>
              <a:t>Heat transfer due to vertical exchange of </a:t>
            </a:r>
            <a:r>
              <a:rPr lang="en-US" sz="2800" b="1" dirty="0" smtClean="0">
                <a:solidFill>
                  <a:srgbClr val="FF0000"/>
                </a:solidFill>
                <a:effectLst>
                  <a:outerShdw blurRad="38100" dist="38100" dir="2700000" algn="tl">
                    <a:srgbClr val="000000">
                      <a:alpha val="43137"/>
                    </a:srgbClr>
                  </a:outerShdw>
                </a:effectLst>
              </a:rPr>
              <a:t>mass</a:t>
            </a:r>
            <a:endParaRPr lang="en-US" sz="2800" b="1" dirty="0">
              <a:solidFill>
                <a:srgbClr val="FF0000"/>
              </a:solidFill>
              <a:effectLst>
                <a:outerShdw blurRad="38100" dist="38100" dir="2700000" algn="tl">
                  <a:srgbClr val="000000">
                    <a:alpha val="43137"/>
                  </a:srgbClr>
                </a:outerShdw>
              </a:effectLst>
            </a:endParaRPr>
          </a:p>
          <a:p>
            <a:pPr algn="ctr">
              <a:lnSpc>
                <a:spcPct val="90000"/>
              </a:lnSpc>
              <a:buFontTx/>
              <a:buNone/>
              <a:defRPr/>
            </a:pPr>
            <a:r>
              <a:rPr lang="en-US" sz="2800" b="1" dirty="0">
                <a:solidFill>
                  <a:srgbClr val="000000"/>
                </a:solidFill>
              </a:rPr>
              <a:t>Occurs in fluids (liquids, gases</a:t>
            </a:r>
            <a:r>
              <a:rPr lang="en-US" sz="2800" b="1" dirty="0" smtClean="0">
                <a:solidFill>
                  <a:srgbClr val="000000"/>
                </a:solidFill>
              </a:rPr>
              <a:t>)</a:t>
            </a:r>
          </a:p>
          <a:p>
            <a:pPr>
              <a:lnSpc>
                <a:spcPct val="90000"/>
              </a:lnSpc>
              <a:buFontTx/>
              <a:buNone/>
              <a:defRPr/>
            </a:pPr>
            <a:r>
              <a:rPr lang="en-US" sz="2800" b="1" dirty="0" smtClean="0">
                <a:solidFill>
                  <a:srgbClr val="FF0000"/>
                </a:solidFill>
                <a:effectLst>
                  <a:outerShdw blurRad="38100" dist="38100" dir="2700000" algn="tl">
                    <a:srgbClr val="000000">
                      <a:alpha val="43137"/>
                    </a:srgbClr>
                  </a:outerShdw>
                </a:effectLst>
              </a:rPr>
              <a:t>Warm, buoyant fluid rises </a:t>
            </a:r>
            <a:r>
              <a:rPr lang="en-US" sz="2800" b="1" dirty="0" smtClean="0">
                <a:effectLst>
                  <a:outerShdw blurRad="38100" dist="38100" dir="2700000" algn="tl">
                    <a:srgbClr val="000000">
                      <a:alpha val="43137"/>
                    </a:srgbClr>
                  </a:outerShdw>
                </a:effectLst>
              </a:rPr>
              <a:t>-</a:t>
            </a:r>
            <a:r>
              <a:rPr lang="en-US" sz="2800" b="1" dirty="0" smtClean="0">
                <a:solidFill>
                  <a:srgbClr val="FF0000"/>
                </a:solidFill>
                <a:effectLst>
                  <a:outerShdw blurRad="38100" dist="38100" dir="2700000" algn="tl">
                    <a:srgbClr val="000000">
                      <a:alpha val="43137"/>
                    </a:srgbClr>
                  </a:outerShdw>
                </a:effectLst>
              </a:rPr>
              <a:t> </a:t>
            </a:r>
            <a:r>
              <a:rPr lang="en-US" sz="2800" b="1" dirty="0" smtClean="0">
                <a:solidFill>
                  <a:srgbClr val="0000FF"/>
                </a:solidFill>
                <a:effectLst>
                  <a:outerShdw blurRad="38100" dist="38100" dir="2700000" algn="tl">
                    <a:srgbClr val="000000">
                      <a:alpha val="43137"/>
                    </a:srgbClr>
                  </a:outerShdw>
                </a:effectLst>
              </a:rPr>
              <a:t>Cool, dense fluid sinks </a:t>
            </a:r>
          </a:p>
          <a:p>
            <a:pPr algn="ctr">
              <a:lnSpc>
                <a:spcPct val="90000"/>
              </a:lnSpc>
              <a:buNone/>
              <a:defRPr/>
            </a:pPr>
            <a:r>
              <a:rPr lang="en-US" sz="2800" b="1" dirty="0" smtClean="0">
                <a:solidFill>
                  <a:srgbClr val="000000"/>
                </a:solidFill>
              </a:rPr>
              <a:t>Convection warms top of liquid!</a:t>
            </a:r>
            <a:endParaRPr lang="en-US" sz="2800" b="1" dirty="0">
              <a:solidFill>
                <a:srgbClr val="000000"/>
              </a:solidFill>
            </a:endParaRPr>
          </a:p>
        </p:txBody>
      </p:sp>
      <p:sp>
        <p:nvSpPr>
          <p:cNvPr id="2" name="TextBox 1"/>
          <p:cNvSpPr txBox="1"/>
          <p:nvPr/>
        </p:nvSpPr>
        <p:spPr>
          <a:xfrm>
            <a:off x="1910731" y="6324600"/>
            <a:ext cx="5545997" cy="369332"/>
          </a:xfrm>
          <a:prstGeom prst="rect">
            <a:avLst/>
          </a:prstGeom>
          <a:noFill/>
        </p:spPr>
        <p:txBody>
          <a:bodyPr wrap="none" rtlCol="0">
            <a:spAutoFit/>
          </a:bodyPr>
          <a:lstStyle/>
          <a:p>
            <a:pPr algn="ctr"/>
            <a:r>
              <a:rPr lang="en-US" dirty="0" smtClean="0">
                <a:hlinkClick r:id="rId7"/>
              </a:rPr>
              <a:t>Schlieren movie of convection from e-education. psu.edu</a:t>
            </a:r>
            <a:endParaRPr lang="en-US" dirty="0"/>
          </a:p>
        </p:txBody>
      </p:sp>
      <p:pic>
        <p:nvPicPr>
          <p:cNvPr id="9" name="Sound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178800" y="5892800"/>
            <a:ext cx="812800" cy="812800"/>
          </a:xfrm>
          <a:prstGeom prst="rect">
            <a:avLst/>
          </a:prstGeom>
        </p:spPr>
      </p:pic>
      <p:sp>
        <p:nvSpPr>
          <p:cNvPr id="7" name="TextBox 6"/>
          <p:cNvSpPr txBox="1"/>
          <p:nvPr/>
        </p:nvSpPr>
        <p:spPr>
          <a:xfrm>
            <a:off x="4828241" y="5470604"/>
            <a:ext cx="1511927" cy="369332"/>
          </a:xfrm>
          <a:prstGeom prst="rect">
            <a:avLst/>
          </a:prstGeom>
          <a:noFill/>
        </p:spPr>
        <p:txBody>
          <a:bodyPr wrap="none" rtlCol="0">
            <a:spAutoFit/>
          </a:bodyPr>
          <a:lstStyle/>
          <a:p>
            <a:r>
              <a:rPr lang="en-US" sz="1800" dirty="0" err="1" smtClean="0">
                <a:hlinkClick r:id="rId9"/>
              </a:rPr>
              <a:t>www.wiki.org</a:t>
            </a:r>
            <a:endParaRPr lang="en-US" sz="1800" dirty="0"/>
          </a:p>
        </p:txBody>
      </p:sp>
    </p:spTree>
    <p:extLst>
      <p:ext uri="{BB962C8B-B14F-4D97-AF65-F5344CB8AC3E}">
        <p14:creationId xmlns:p14="http://schemas.microsoft.com/office/powerpoint/2010/main" val="3816541052"/>
      </p:ext>
    </p:extLst>
  </p:cSld>
  <p:clrMapOvr>
    <a:masterClrMapping/>
  </p:clrMapOvr>
  <p:transition advTm="73535"/>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par>
                                <p:cTn id="7" presetID="1" presetClass="mediacall" presetSubtype="0" fill="hold" nodeType="withEffect">
                                  <p:stCondLst>
                                    <p:cond delay="0"/>
                                  </p:stCondLst>
                                  <p:childTnLst>
                                    <p:cmd type="call" cmd="playFrom(0.0)">
                                      <p:cBhvr>
                                        <p:cTn id="8" dur="760"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9" fill="hold" display="0">
                  <p:stCondLst>
                    <p:cond delay="indefinite"/>
                  </p:stCondLst>
                  <p:endCondLst>
                    <p:cond evt="onStopAudio" delay="0">
                      <p:tgtEl>
                        <p:sldTgt/>
                      </p:tgtEl>
                    </p:cond>
                  </p:endCondLst>
                </p:cTn>
                <p:tgtEl>
                  <p:spTgt spid="9"/>
                </p:tgtEl>
              </p:cMediaNode>
            </p:audio>
            <p:video>
              <p:cMediaNode vol="80000">
                <p:cTn id="10" repeatCount="indefinite" fill="hold" display="0">
                  <p:stCondLst>
                    <p:cond delay="indefinite"/>
                  </p:stCondLst>
                </p:cTn>
                <p:tgtEl>
                  <p:spTgt spid="17"/>
                </p:tgtEl>
              </p:cMediaNode>
            </p:video>
            <p:seq concurrent="1" nextAc="seek">
              <p:cTn id="11" restart="whenNotActive" fill="hold" evtFilter="cancelBubble" nodeType="interactiveSeq">
                <p:stCondLst>
                  <p:cond evt="onClick" delay="0">
                    <p:tgtEl>
                      <p:spTgt spid="17"/>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17"/>
                                        </p:tgtEl>
                                      </p:cBhvr>
                                    </p:cmd>
                                  </p:childTnLst>
                                </p:cTn>
                              </p:par>
                            </p:childTnLst>
                          </p:cTn>
                        </p:par>
                      </p:childTnLst>
                    </p:cTn>
                  </p:par>
                </p:childTnLst>
              </p:cTn>
              <p:nextCondLst>
                <p:cond evt="onClick" delay="0">
                  <p:tgtEl>
                    <p:spTgt spid="17"/>
                  </p:tgtEl>
                </p:cond>
              </p:nextCondLst>
            </p:seq>
          </p:childTnLst>
        </p:cTn>
      </p:par>
    </p:tnLst>
  </p:timing>
  <p:extLst mod="1">
    <p:ext uri="{E180D4A7-C9FB-4DFB-919C-405C955672EB}">
      <p14:showEvtLst xmlns:p14="http://schemas.microsoft.com/office/powerpoint/2010/main">
        <p14:playEvt time="0" objId="8"/>
        <p14:playEvt time="784" objId="8"/>
        <p14:playEvt time="1557" objId="8"/>
        <p14:playEvt time="2334" objId="8"/>
        <p14:playEvt time="3103" objId="8"/>
        <p14:playEvt time="3866" objId="8"/>
        <p14:playEvt time="4634" objId="8"/>
        <p14:playEvt time="5401" objId="8"/>
        <p14:playEvt time="6167" objId="8"/>
        <p14:playEvt time="6950" objId="8"/>
        <p14:playEvt time="7719" objId="8"/>
        <p14:playEvt time="8483" objId="8"/>
        <p14:playEvt time="9267" objId="8"/>
        <p14:playEvt time="10036" objId="8"/>
        <p14:playEvt time="10803" objId="8"/>
        <p14:playEvt time="11567" objId="8"/>
        <p14:playEvt time="12334" objId="8"/>
        <p14:playEvt time="13102" objId="8"/>
        <p14:playEvt time="13867" objId="8"/>
        <p14:playEvt time="14635" objId="8"/>
        <p14:playEvt time="15400" objId="8"/>
        <p14:playEvt time="16168" objId="8"/>
        <p14:playEvt time="16934" objId="8"/>
        <p14:playEvt time="17701" objId="8"/>
        <p14:playEvt time="18483" objId="8"/>
        <p14:playEvt time="19266" objId="8"/>
        <p14:playEvt time="20033" objId="8"/>
        <p14:playEvt time="20816" objId="8"/>
        <p14:playEvt time="21583" objId="8"/>
        <p14:playEvt time="22350" objId="8"/>
        <p14:playEvt time="23119" objId="8"/>
        <p14:playEvt time="23884" objId="8"/>
        <p14:playEvt time="24652" objId="8"/>
        <p14:playEvt time="25434" objId="8"/>
        <p14:playEvt time="26216" objId="8"/>
        <p14:playEvt time="27000" objId="8"/>
        <p14:playEvt time="27769" objId="8"/>
        <p14:playEvt time="28550" objId="8"/>
        <p14:playEvt time="29334" objId="8"/>
        <p14:playEvt time="30102" objId="8"/>
        <p14:playEvt time="30884" objId="8"/>
        <p14:playEvt time="31651" objId="8"/>
        <p14:playEvt time="32418" objId="8"/>
        <p14:playEvt time="33200" objId="8"/>
        <p14:playEvt time="33968" objId="8"/>
        <p14:playEvt time="34736" objId="8"/>
        <p14:playEvt time="35517" objId="8"/>
        <p14:playEvt time="36301" objId="8"/>
        <p14:playEvt time="37084" objId="8"/>
        <p14:playEvt time="37868" objId="8"/>
        <p14:playEvt time="38634" objId="8"/>
        <p14:playEvt time="39418" objId="8"/>
        <p14:playEvt time="40185" objId="8"/>
        <p14:playEvt time="40968" objId="8"/>
        <p14:playEvt time="41735" objId="8"/>
        <p14:playEvt time="42501" objId="8"/>
        <p14:playEvt time="43268" objId="8"/>
        <p14:playEvt time="44034" objId="8"/>
        <p14:playEvt time="44801" objId="8"/>
        <p14:playEvt time="45568" objId="8"/>
        <p14:playEvt time="46334" objId="8"/>
        <p14:playEvt time="47101" objId="8"/>
        <p14:playEvt time="47868" objId="8"/>
        <p14:playEvt time="48635" objId="8"/>
        <p14:playEvt time="49402" objId="8"/>
        <p14:playEvt time="50168" objId="8"/>
        <p14:playEvt time="50935" objId="8"/>
        <p14:playEvt time="51701" objId="8"/>
        <p14:playEvt time="52468" objId="8"/>
        <p14:playEvt time="53238" objId="8"/>
        <p14:playEvt time="54001" objId="8"/>
        <p14:playEvt time="54768" objId="8"/>
        <p14:playEvt time="55535" objId="8"/>
        <p14:playEvt time="56301" objId="8"/>
        <p14:playEvt time="57068" objId="8"/>
        <p14:playEvt time="57835" objId="8"/>
        <p14:playEvt time="58601" objId="8"/>
        <p14:playEvt time="59368" objId="8"/>
        <p14:playEvt time="60135" objId="8"/>
        <p14:playEvt time="60902" objId="8"/>
        <p14:playEvt time="61669" objId="8"/>
        <p14:playEvt time="62436" objId="8"/>
        <p14:playEvt time="63202" objId="8"/>
        <p14:playEvt time="63969" objId="8"/>
        <p14:playEvt time="64736" objId="8"/>
        <p14:playEvt time="65501" objId="8"/>
        <p14:playEvt time="66268" objId="8"/>
        <p14:playEvt time="67035" objId="8"/>
        <p14:playEvt time="67802" objId="8"/>
        <p14:playEvt time="68568" objId="8"/>
        <p14:playEvt time="69335" objId="8"/>
        <p14:playEvt time="70102" objId="8"/>
        <p14:playEvt time="70869" objId="8"/>
        <p14:playEvt time="71636" objId="8"/>
        <p14:playEvt time="72402" objId="8"/>
        <p14:playEvt time="73169" objId="8"/>
        <p14:stopEvt time="73535" objId="8"/>
      </p14:showEvtLst>
    </p:ext>
  </p:extLs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609600" y="152400"/>
            <a:ext cx="7772400" cy="1143000"/>
          </a:xfrm>
        </p:spPr>
        <p:txBody>
          <a:bodyPr/>
          <a:lstStyle/>
          <a:p>
            <a:r>
              <a:rPr lang="en-US" sz="4000" b="1" dirty="0" smtClean="0">
                <a:solidFill>
                  <a:schemeClr val="tx1"/>
                </a:solidFill>
                <a:latin typeface="Times New Roman" charset="0"/>
                <a:ea typeface="ＭＳ Ｐゴシック" charset="0"/>
                <a:cs typeface="ＭＳ Ｐゴシック" charset="0"/>
              </a:rPr>
              <a:t>Advection</a:t>
            </a:r>
            <a:endParaRPr lang="en-US" b="1" dirty="0">
              <a:solidFill>
                <a:schemeClr val="tx1"/>
              </a:solidFill>
              <a:latin typeface="Times New Roman" charset="0"/>
              <a:ea typeface="ＭＳ Ｐゴシック" charset="0"/>
              <a:cs typeface="ＭＳ Ｐゴシック" charset="0"/>
            </a:endParaRPr>
          </a:p>
        </p:txBody>
      </p:sp>
      <p:sp>
        <p:nvSpPr>
          <p:cNvPr id="95236" name="Rectangle 3"/>
          <p:cNvSpPr>
            <a:spLocks noGrp="1" noChangeArrowheads="1"/>
          </p:cNvSpPr>
          <p:nvPr>
            <p:ph type="body" idx="1"/>
          </p:nvPr>
        </p:nvSpPr>
        <p:spPr>
          <a:xfrm>
            <a:off x="685800" y="1219200"/>
            <a:ext cx="7772400" cy="1295400"/>
          </a:xfrm>
        </p:spPr>
        <p:txBody>
          <a:bodyPr/>
          <a:lstStyle/>
          <a:p>
            <a:pPr>
              <a:buFontTx/>
              <a:buNone/>
              <a:defRPr/>
            </a:pPr>
            <a:r>
              <a:rPr lang="en-US" sz="2800" b="1" dirty="0">
                <a:solidFill>
                  <a:srgbClr val="000000"/>
                </a:solidFill>
                <a:effectLst>
                  <a:outerShdw blurRad="38100" dist="38100" dir="2700000" algn="tl">
                    <a:srgbClr val="000000">
                      <a:alpha val="43137"/>
                    </a:srgbClr>
                  </a:outerShdw>
                </a:effectLst>
              </a:rPr>
              <a:t>Heat transfer due to </a:t>
            </a:r>
            <a:r>
              <a:rPr lang="en-US" sz="2800" b="1" dirty="0" smtClean="0">
                <a:solidFill>
                  <a:srgbClr val="000000"/>
                </a:solidFill>
                <a:effectLst>
                  <a:outerShdw blurRad="38100" dist="38100" dir="2700000" algn="tl">
                    <a:srgbClr val="000000">
                      <a:alpha val="43137"/>
                    </a:srgbClr>
                  </a:outerShdw>
                </a:effectLst>
              </a:rPr>
              <a:t>horizontal exchange </a:t>
            </a:r>
            <a:r>
              <a:rPr lang="en-US" sz="2800" b="1" dirty="0">
                <a:solidFill>
                  <a:srgbClr val="000000"/>
                </a:solidFill>
                <a:effectLst>
                  <a:outerShdw blurRad="38100" dist="38100" dir="2700000" algn="tl">
                    <a:srgbClr val="000000">
                      <a:alpha val="43137"/>
                    </a:srgbClr>
                  </a:outerShdw>
                </a:effectLst>
              </a:rPr>
              <a:t>of mass</a:t>
            </a:r>
          </a:p>
          <a:p>
            <a:pPr algn="ctr">
              <a:lnSpc>
                <a:spcPct val="90000"/>
              </a:lnSpc>
              <a:buFontTx/>
              <a:buNone/>
              <a:defRPr/>
            </a:pPr>
            <a:r>
              <a:rPr lang="en-US" sz="2800" b="1" dirty="0">
                <a:solidFill>
                  <a:srgbClr val="000000"/>
                </a:solidFill>
              </a:rPr>
              <a:t>i</a:t>
            </a:r>
            <a:r>
              <a:rPr lang="en-US" sz="2800" b="1" dirty="0" smtClean="0">
                <a:solidFill>
                  <a:srgbClr val="000000"/>
                </a:solidFill>
              </a:rPr>
              <a:t>s termed </a:t>
            </a:r>
            <a:r>
              <a:rPr lang="en-US" sz="2800" b="1" dirty="0" smtClean="0">
                <a:solidFill>
                  <a:srgbClr val="C80000"/>
                </a:solidFill>
                <a:latin typeface="Capitals"/>
                <a:cs typeface="Capitals"/>
              </a:rPr>
              <a:t>Advection</a:t>
            </a:r>
          </a:p>
          <a:p>
            <a:pPr>
              <a:buFontTx/>
              <a:buNone/>
              <a:defRPr/>
            </a:pPr>
            <a:endParaRPr lang="en-US" sz="2800" b="1" dirty="0">
              <a:solidFill>
                <a:srgbClr val="0000FF"/>
              </a:solidFill>
              <a:effectLst>
                <a:outerShdw blurRad="38100" dist="38100" dir="2700000" algn="tl">
                  <a:srgbClr val="000000">
                    <a:alpha val="43137"/>
                  </a:srgbClr>
                </a:outerShdw>
              </a:effectLst>
            </a:endParaRPr>
          </a:p>
          <a:p>
            <a:pPr>
              <a:buFontTx/>
              <a:buNone/>
              <a:defRPr/>
            </a:pPr>
            <a:endParaRPr lang="en-US" sz="2800" b="1" dirty="0">
              <a:solidFill>
                <a:srgbClr val="0000FF"/>
              </a:solidFill>
              <a:effectLst>
                <a:outerShdw blurRad="38100" dist="38100" dir="2700000" algn="tl">
                  <a:srgbClr val="000000">
                    <a:alpha val="43137"/>
                  </a:srgbClr>
                </a:outerShdw>
              </a:effectLst>
            </a:endParaRPr>
          </a:p>
        </p:txBody>
      </p:sp>
      <p:sp>
        <p:nvSpPr>
          <p:cNvPr id="3" name="TextBox 2"/>
          <p:cNvSpPr txBox="1"/>
          <p:nvPr/>
        </p:nvSpPr>
        <p:spPr>
          <a:xfrm>
            <a:off x="6321672" y="6014070"/>
            <a:ext cx="2249334" cy="584776"/>
          </a:xfrm>
          <a:prstGeom prst="rect">
            <a:avLst/>
          </a:prstGeom>
          <a:noFill/>
        </p:spPr>
        <p:txBody>
          <a:bodyPr wrap="none" rtlCol="0">
            <a:spAutoFit/>
          </a:bodyPr>
          <a:lstStyle/>
          <a:p>
            <a:pPr algn="ctr"/>
            <a:r>
              <a:rPr lang="en-US" sz="1600" dirty="0" smtClean="0">
                <a:hlinkClick r:id="rId4"/>
              </a:rPr>
              <a:t>Figure Credit</a:t>
            </a:r>
          </a:p>
          <a:p>
            <a:pPr algn="ctr"/>
            <a:r>
              <a:rPr lang="en-US" sz="1600" dirty="0" smtClean="0">
                <a:hlinkClick r:id="rId4"/>
              </a:rPr>
              <a:t>http://tornado.sfsu.edu/</a:t>
            </a:r>
            <a:endParaRPr lang="en-US" sz="1600" dirty="0"/>
          </a:p>
        </p:txBody>
      </p:sp>
      <p:grpSp>
        <p:nvGrpSpPr>
          <p:cNvPr id="8" name="Group 7"/>
          <p:cNvGrpSpPr>
            <a:grpSpLocks noChangeAspect="1"/>
          </p:cNvGrpSpPr>
          <p:nvPr/>
        </p:nvGrpSpPr>
        <p:grpSpPr>
          <a:xfrm>
            <a:off x="135464" y="2520858"/>
            <a:ext cx="5985942" cy="4168394"/>
            <a:chOff x="304800" y="2916151"/>
            <a:chExt cx="5441768" cy="3789449"/>
          </a:xfrm>
        </p:grpSpPr>
        <p:pic>
          <p:nvPicPr>
            <p:cNvPr id="2" name="Picture 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04800" y="2916151"/>
              <a:ext cx="5441768" cy="3789449"/>
            </a:xfrm>
            <a:prstGeom prst="rect">
              <a:avLst/>
            </a:prstGeom>
          </p:spPr>
        </p:pic>
        <p:sp>
          <p:nvSpPr>
            <p:cNvPr id="4" name="Freeform 3"/>
            <p:cNvSpPr/>
            <p:nvPr/>
          </p:nvSpPr>
          <p:spPr>
            <a:xfrm>
              <a:off x="4857716" y="4889500"/>
              <a:ext cx="190534" cy="1784350"/>
            </a:xfrm>
            <a:custGeom>
              <a:avLst/>
              <a:gdLst>
                <a:gd name="connsiteX0" fmla="*/ 190534 w 190534"/>
                <a:gd name="connsiteY0" fmla="*/ 1784350 h 1784350"/>
                <a:gd name="connsiteX1" fmla="*/ 44484 w 190534"/>
                <a:gd name="connsiteY1" fmla="*/ 1524000 h 1784350"/>
                <a:gd name="connsiteX2" fmla="*/ 34 w 190534"/>
                <a:gd name="connsiteY2" fmla="*/ 1263650 h 1784350"/>
                <a:gd name="connsiteX3" fmla="*/ 38134 w 190534"/>
                <a:gd name="connsiteY3" fmla="*/ 977900 h 1784350"/>
                <a:gd name="connsiteX4" fmla="*/ 95284 w 190534"/>
                <a:gd name="connsiteY4" fmla="*/ 666750 h 1784350"/>
                <a:gd name="connsiteX5" fmla="*/ 133384 w 190534"/>
                <a:gd name="connsiteY5" fmla="*/ 330200 h 1784350"/>
                <a:gd name="connsiteX6" fmla="*/ 120684 w 190534"/>
                <a:gd name="connsiteY6" fmla="*/ 0 h 178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34" h="1784350">
                  <a:moveTo>
                    <a:pt x="190534" y="1784350"/>
                  </a:moveTo>
                  <a:cubicBezTo>
                    <a:pt x="133384" y="1697566"/>
                    <a:pt x="76234" y="1610783"/>
                    <a:pt x="44484" y="1524000"/>
                  </a:cubicBezTo>
                  <a:cubicBezTo>
                    <a:pt x="12734" y="1437217"/>
                    <a:pt x="1092" y="1354667"/>
                    <a:pt x="34" y="1263650"/>
                  </a:cubicBezTo>
                  <a:cubicBezTo>
                    <a:pt x="-1024" y="1172633"/>
                    <a:pt x="22259" y="1077383"/>
                    <a:pt x="38134" y="977900"/>
                  </a:cubicBezTo>
                  <a:cubicBezTo>
                    <a:pt x="54009" y="878417"/>
                    <a:pt x="79409" y="774700"/>
                    <a:pt x="95284" y="666750"/>
                  </a:cubicBezTo>
                  <a:cubicBezTo>
                    <a:pt x="111159" y="558800"/>
                    <a:pt x="129151" y="441325"/>
                    <a:pt x="133384" y="330200"/>
                  </a:cubicBezTo>
                  <a:cubicBezTo>
                    <a:pt x="137617" y="219075"/>
                    <a:pt x="120684" y="0"/>
                    <a:pt x="120684" y="0"/>
                  </a:cubicBezTo>
                </a:path>
              </a:pathLst>
            </a:custGeom>
            <a:ln w="57150" cmpd="sng">
              <a:solidFill>
                <a:srgbClr val="C80000"/>
              </a:solidFill>
              <a:headEnd type="none"/>
              <a:tailEnd type="arrow"/>
            </a:ln>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65" charset="0"/>
              </a:endParaRPr>
            </a:p>
          </p:txBody>
        </p:sp>
        <p:sp>
          <p:nvSpPr>
            <p:cNvPr id="5" name="Freeform 4"/>
            <p:cNvSpPr/>
            <p:nvPr/>
          </p:nvSpPr>
          <p:spPr>
            <a:xfrm>
              <a:off x="5326898" y="4927600"/>
              <a:ext cx="219467" cy="1371600"/>
            </a:xfrm>
            <a:custGeom>
              <a:avLst/>
              <a:gdLst>
                <a:gd name="connsiteX0" fmla="*/ 209754 w 218919"/>
                <a:gd name="connsiteY0" fmla="*/ 1371600 h 1371600"/>
                <a:gd name="connsiteX1" fmla="*/ 209754 w 218919"/>
                <a:gd name="connsiteY1" fmla="*/ 1231900 h 1371600"/>
                <a:gd name="connsiteX2" fmla="*/ 114504 w 218919"/>
                <a:gd name="connsiteY2" fmla="*/ 844550 h 1371600"/>
                <a:gd name="connsiteX3" fmla="*/ 51004 w 218919"/>
                <a:gd name="connsiteY3" fmla="*/ 571500 h 1371600"/>
                <a:gd name="connsiteX4" fmla="*/ 204 w 218919"/>
                <a:gd name="connsiteY4" fmla="*/ 254000 h 1371600"/>
                <a:gd name="connsiteX5" fmla="*/ 31954 w 218919"/>
                <a:gd name="connsiteY5" fmla="*/ 0 h 1371600"/>
                <a:gd name="connsiteX0" fmla="*/ 210302 w 219467"/>
                <a:gd name="connsiteY0" fmla="*/ 1371600 h 1371600"/>
                <a:gd name="connsiteX1" fmla="*/ 210302 w 219467"/>
                <a:gd name="connsiteY1" fmla="*/ 1231900 h 1371600"/>
                <a:gd name="connsiteX2" fmla="*/ 115052 w 219467"/>
                <a:gd name="connsiteY2" fmla="*/ 844550 h 1371600"/>
                <a:gd name="connsiteX3" fmla="*/ 51552 w 219467"/>
                <a:gd name="connsiteY3" fmla="*/ 571500 h 1371600"/>
                <a:gd name="connsiteX4" fmla="*/ 752 w 219467"/>
                <a:gd name="connsiteY4" fmla="*/ 254000 h 1371600"/>
                <a:gd name="connsiteX5" fmla="*/ 19802 w 219467"/>
                <a:gd name="connsiteY5"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467" h="1371600">
                  <a:moveTo>
                    <a:pt x="210302" y="1371600"/>
                  </a:moveTo>
                  <a:cubicBezTo>
                    <a:pt x="218239" y="1345670"/>
                    <a:pt x="226177" y="1319741"/>
                    <a:pt x="210302" y="1231900"/>
                  </a:cubicBezTo>
                  <a:cubicBezTo>
                    <a:pt x="194427" y="1144059"/>
                    <a:pt x="141510" y="954617"/>
                    <a:pt x="115052" y="844550"/>
                  </a:cubicBezTo>
                  <a:cubicBezTo>
                    <a:pt x="88594" y="734483"/>
                    <a:pt x="70602" y="669925"/>
                    <a:pt x="51552" y="571500"/>
                  </a:cubicBezTo>
                  <a:cubicBezTo>
                    <a:pt x="32502" y="473075"/>
                    <a:pt x="6044" y="349250"/>
                    <a:pt x="752" y="254000"/>
                  </a:cubicBezTo>
                  <a:cubicBezTo>
                    <a:pt x="-4540" y="158750"/>
                    <a:pt x="19802" y="0"/>
                    <a:pt x="19802" y="0"/>
                  </a:cubicBezTo>
                </a:path>
              </a:pathLst>
            </a:custGeom>
            <a:ln w="57150" cmpd="sng">
              <a:solidFill>
                <a:srgbClr val="C80000"/>
              </a:solidFill>
              <a:headEnd type="none"/>
              <a:tailEnd type="arrow"/>
            </a:ln>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65" charset="0"/>
              </a:endParaRPr>
            </a:p>
          </p:txBody>
        </p:sp>
        <p:sp>
          <p:nvSpPr>
            <p:cNvPr id="6" name="Freeform 5"/>
            <p:cNvSpPr/>
            <p:nvPr/>
          </p:nvSpPr>
          <p:spPr>
            <a:xfrm>
              <a:off x="3175000" y="4483100"/>
              <a:ext cx="1447800" cy="749300"/>
            </a:xfrm>
            <a:custGeom>
              <a:avLst/>
              <a:gdLst>
                <a:gd name="connsiteX0" fmla="*/ 0 w 1447800"/>
                <a:gd name="connsiteY0" fmla="*/ 0 h 749300"/>
                <a:gd name="connsiteX1" fmla="*/ 127000 w 1447800"/>
                <a:gd name="connsiteY1" fmla="*/ 215900 h 749300"/>
                <a:gd name="connsiteX2" fmla="*/ 381000 w 1447800"/>
                <a:gd name="connsiteY2" fmla="*/ 393700 h 749300"/>
                <a:gd name="connsiteX3" fmla="*/ 711200 w 1447800"/>
                <a:gd name="connsiteY3" fmla="*/ 552450 h 749300"/>
                <a:gd name="connsiteX4" fmla="*/ 1009650 w 1447800"/>
                <a:gd name="connsiteY4" fmla="*/ 660400 h 749300"/>
                <a:gd name="connsiteX5" fmla="*/ 1447800 w 1447800"/>
                <a:gd name="connsiteY5" fmla="*/ 749300 h 74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7800" h="749300">
                  <a:moveTo>
                    <a:pt x="0" y="0"/>
                  </a:moveTo>
                  <a:cubicBezTo>
                    <a:pt x="31750" y="75141"/>
                    <a:pt x="63500" y="150283"/>
                    <a:pt x="127000" y="215900"/>
                  </a:cubicBezTo>
                  <a:cubicBezTo>
                    <a:pt x="190500" y="281517"/>
                    <a:pt x="283633" y="337608"/>
                    <a:pt x="381000" y="393700"/>
                  </a:cubicBezTo>
                  <a:cubicBezTo>
                    <a:pt x="478367" y="449792"/>
                    <a:pt x="606425" y="508000"/>
                    <a:pt x="711200" y="552450"/>
                  </a:cubicBezTo>
                  <a:cubicBezTo>
                    <a:pt x="815975" y="596900"/>
                    <a:pt x="886883" y="627592"/>
                    <a:pt x="1009650" y="660400"/>
                  </a:cubicBezTo>
                  <a:cubicBezTo>
                    <a:pt x="1132417" y="693208"/>
                    <a:pt x="1447800" y="749300"/>
                    <a:pt x="1447800" y="749300"/>
                  </a:cubicBezTo>
                </a:path>
              </a:pathLst>
            </a:custGeom>
            <a:ln w="57150" cmpd="sng">
              <a:solidFill>
                <a:srgbClr val="0000FF"/>
              </a:solidFill>
              <a:headEnd type="none"/>
              <a:tailEnd type="arrow"/>
            </a:ln>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65" charset="0"/>
              </a:endParaRPr>
            </a:p>
          </p:txBody>
        </p:sp>
        <p:sp>
          <p:nvSpPr>
            <p:cNvPr id="7" name="Freeform 6"/>
            <p:cNvSpPr/>
            <p:nvPr/>
          </p:nvSpPr>
          <p:spPr>
            <a:xfrm>
              <a:off x="2876550" y="4933950"/>
              <a:ext cx="1517650" cy="939800"/>
            </a:xfrm>
            <a:custGeom>
              <a:avLst/>
              <a:gdLst>
                <a:gd name="connsiteX0" fmla="*/ 0 w 1517650"/>
                <a:gd name="connsiteY0" fmla="*/ 0 h 939800"/>
                <a:gd name="connsiteX1" fmla="*/ 222250 w 1517650"/>
                <a:gd name="connsiteY1" fmla="*/ 330200 h 939800"/>
                <a:gd name="connsiteX2" fmla="*/ 393700 w 1517650"/>
                <a:gd name="connsiteY2" fmla="*/ 596900 h 939800"/>
                <a:gd name="connsiteX3" fmla="*/ 584200 w 1517650"/>
                <a:gd name="connsiteY3" fmla="*/ 787400 h 939800"/>
                <a:gd name="connsiteX4" fmla="*/ 812800 w 1517650"/>
                <a:gd name="connsiteY4" fmla="*/ 869950 h 939800"/>
                <a:gd name="connsiteX5" fmla="*/ 1035050 w 1517650"/>
                <a:gd name="connsiteY5" fmla="*/ 908050 h 939800"/>
                <a:gd name="connsiteX6" fmla="*/ 1276350 w 1517650"/>
                <a:gd name="connsiteY6" fmla="*/ 914400 h 939800"/>
                <a:gd name="connsiteX7" fmla="*/ 1517650 w 1517650"/>
                <a:gd name="connsiteY7" fmla="*/ 939800 h 93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7650" h="939800">
                  <a:moveTo>
                    <a:pt x="0" y="0"/>
                  </a:moveTo>
                  <a:cubicBezTo>
                    <a:pt x="78316" y="115358"/>
                    <a:pt x="156633" y="230717"/>
                    <a:pt x="222250" y="330200"/>
                  </a:cubicBezTo>
                  <a:cubicBezTo>
                    <a:pt x="287867" y="429683"/>
                    <a:pt x="333375" y="520700"/>
                    <a:pt x="393700" y="596900"/>
                  </a:cubicBezTo>
                  <a:cubicBezTo>
                    <a:pt x="454025" y="673100"/>
                    <a:pt x="514350" y="741892"/>
                    <a:pt x="584200" y="787400"/>
                  </a:cubicBezTo>
                  <a:cubicBezTo>
                    <a:pt x="654050" y="832908"/>
                    <a:pt x="737658" y="849842"/>
                    <a:pt x="812800" y="869950"/>
                  </a:cubicBezTo>
                  <a:cubicBezTo>
                    <a:pt x="887942" y="890058"/>
                    <a:pt x="957792" y="900642"/>
                    <a:pt x="1035050" y="908050"/>
                  </a:cubicBezTo>
                  <a:cubicBezTo>
                    <a:pt x="1112308" y="915458"/>
                    <a:pt x="1195917" y="909108"/>
                    <a:pt x="1276350" y="914400"/>
                  </a:cubicBezTo>
                  <a:cubicBezTo>
                    <a:pt x="1356783" y="919692"/>
                    <a:pt x="1517650" y="939800"/>
                    <a:pt x="1517650" y="939800"/>
                  </a:cubicBezTo>
                </a:path>
              </a:pathLst>
            </a:custGeom>
            <a:ln w="57150" cmpd="sng">
              <a:solidFill>
                <a:srgbClr val="0000FF"/>
              </a:solidFill>
              <a:headEnd type="none"/>
              <a:tailEnd type="arrow"/>
            </a:ln>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65" charset="0"/>
              </a:endParaRPr>
            </a:p>
          </p:txBody>
        </p:sp>
      </p:grpSp>
      <p:sp>
        <p:nvSpPr>
          <p:cNvPr id="9" name="TextBox 8"/>
          <p:cNvSpPr txBox="1"/>
          <p:nvPr/>
        </p:nvSpPr>
        <p:spPr>
          <a:xfrm>
            <a:off x="6248400" y="3048000"/>
            <a:ext cx="2667000" cy="2616101"/>
          </a:xfrm>
          <a:prstGeom prst="rect">
            <a:avLst/>
          </a:prstGeom>
          <a:noFill/>
        </p:spPr>
        <p:txBody>
          <a:bodyPr wrap="square" rtlCol="0">
            <a:spAutoFit/>
          </a:bodyPr>
          <a:lstStyle/>
          <a:p>
            <a:pPr>
              <a:buFontTx/>
              <a:buNone/>
              <a:defRPr/>
            </a:pPr>
            <a:r>
              <a:rPr lang="en-US" sz="2800" b="1" dirty="0">
                <a:solidFill>
                  <a:srgbClr val="FF0000"/>
                </a:solidFill>
                <a:effectLst>
                  <a:outerShdw blurRad="38100" dist="38100" dir="2700000" algn="tl">
                    <a:srgbClr val="000000">
                      <a:alpha val="43137"/>
                    </a:srgbClr>
                  </a:outerShdw>
                </a:effectLst>
              </a:rPr>
              <a:t>Warm air flows </a:t>
            </a:r>
            <a:r>
              <a:rPr lang="en-US" sz="2800" b="1" dirty="0" err="1" smtClean="0">
                <a:solidFill>
                  <a:srgbClr val="FF0000"/>
                </a:solidFill>
                <a:effectLst>
                  <a:outerShdw blurRad="38100" dist="38100" dir="2700000" algn="tl">
                    <a:srgbClr val="000000">
                      <a:alpha val="43137"/>
                    </a:srgbClr>
                  </a:outerShdw>
                </a:effectLst>
              </a:rPr>
              <a:t>poleward</a:t>
            </a:r>
            <a:endParaRPr lang="en-US" sz="2800" b="1" dirty="0" smtClean="0">
              <a:solidFill>
                <a:srgbClr val="FF0000"/>
              </a:solidFill>
              <a:effectLst>
                <a:outerShdw blurRad="38100" dist="38100" dir="2700000" algn="tl">
                  <a:srgbClr val="000000">
                    <a:alpha val="43137"/>
                  </a:srgbClr>
                </a:outerShdw>
              </a:effectLst>
            </a:endParaRPr>
          </a:p>
          <a:p>
            <a:pPr>
              <a:buFontTx/>
              <a:buNone/>
              <a:defRPr/>
            </a:pPr>
            <a:endParaRPr lang="en-US" sz="2800" b="1" dirty="0" smtClean="0">
              <a:solidFill>
                <a:srgbClr val="FF0000"/>
              </a:solidFill>
              <a:effectLst>
                <a:outerShdw blurRad="38100" dist="38100" dir="2700000" algn="tl">
                  <a:srgbClr val="000000">
                    <a:alpha val="43137"/>
                  </a:srgbClr>
                </a:outerShdw>
              </a:effectLst>
            </a:endParaRPr>
          </a:p>
          <a:p>
            <a:pPr>
              <a:buFontTx/>
              <a:buNone/>
              <a:defRPr/>
            </a:pPr>
            <a:r>
              <a:rPr lang="en-US" sz="2800" b="1" dirty="0" smtClean="0">
                <a:solidFill>
                  <a:srgbClr val="0000FF"/>
                </a:solidFill>
                <a:effectLst>
                  <a:outerShdw blurRad="38100" dist="38100" dir="2700000" algn="tl">
                    <a:srgbClr val="000000">
                      <a:alpha val="43137"/>
                    </a:srgbClr>
                  </a:outerShdw>
                </a:effectLst>
              </a:rPr>
              <a:t>Cold </a:t>
            </a:r>
            <a:r>
              <a:rPr lang="en-US" sz="2800" b="1" dirty="0">
                <a:solidFill>
                  <a:srgbClr val="0000FF"/>
                </a:solidFill>
                <a:effectLst>
                  <a:outerShdw blurRad="38100" dist="38100" dir="2700000" algn="tl">
                    <a:srgbClr val="000000">
                      <a:alpha val="43137"/>
                    </a:srgbClr>
                  </a:outerShdw>
                </a:effectLst>
              </a:rPr>
              <a:t>air flows </a:t>
            </a:r>
            <a:r>
              <a:rPr lang="en-US" sz="2800" b="1" dirty="0" err="1">
                <a:solidFill>
                  <a:srgbClr val="0000FF"/>
                </a:solidFill>
                <a:effectLst>
                  <a:outerShdw blurRad="38100" dist="38100" dir="2700000" algn="tl">
                    <a:srgbClr val="000000">
                      <a:alpha val="43137"/>
                    </a:srgbClr>
                  </a:outerShdw>
                </a:effectLst>
              </a:rPr>
              <a:t>equatorward</a:t>
            </a:r>
            <a:endParaRPr lang="en-US" sz="2800" b="1" dirty="0">
              <a:solidFill>
                <a:srgbClr val="0000FF"/>
              </a:solidFill>
              <a:effectLst>
                <a:outerShdw blurRad="38100" dist="38100" dir="2700000" algn="tl">
                  <a:srgbClr val="000000">
                    <a:alpha val="43137"/>
                  </a:srgbClr>
                </a:outerShdw>
              </a:effectLst>
            </a:endParaRPr>
          </a:p>
          <a:p>
            <a:endParaRPr lang="en-US" dirty="0"/>
          </a:p>
        </p:txBody>
      </p:sp>
      <p:sp>
        <p:nvSpPr>
          <p:cNvPr id="10" name="TextBox 9"/>
          <p:cNvSpPr txBox="1"/>
          <p:nvPr/>
        </p:nvSpPr>
        <p:spPr>
          <a:xfrm>
            <a:off x="685800" y="3238500"/>
            <a:ext cx="2099733" cy="1353312"/>
          </a:xfrm>
          <a:prstGeom prst="rect">
            <a:avLst/>
          </a:prstGeom>
          <a:solidFill>
            <a:srgbClr val="FFFFFF"/>
          </a:solidFill>
          <a:ln w="19050">
            <a:solidFill>
              <a:schemeClr val="tx1"/>
            </a:solidFill>
          </a:ln>
        </p:spPr>
        <p:txBody>
          <a:bodyPr wrap="square" rtlCol="0">
            <a:noAutofit/>
          </a:bodyPr>
          <a:lstStyle/>
          <a:p>
            <a:pPr algn="l">
              <a:spcAft>
                <a:spcPts val="600"/>
              </a:spcAft>
            </a:pPr>
            <a:r>
              <a:rPr lang="en-US" sz="1600" dirty="0"/>
              <a:t>Cold advection -  where wind blows from colder to warmer </a:t>
            </a:r>
            <a:r>
              <a:rPr lang="en-US" sz="1600" dirty="0" smtClean="0"/>
              <a:t>temperatures. Usually winds from poles.</a:t>
            </a:r>
            <a:endParaRPr lang="en-US" sz="1600" dirty="0"/>
          </a:p>
        </p:txBody>
      </p:sp>
      <p:sp>
        <p:nvSpPr>
          <p:cNvPr id="13" name="TextBox 12"/>
          <p:cNvSpPr txBox="1"/>
          <p:nvPr/>
        </p:nvSpPr>
        <p:spPr>
          <a:xfrm>
            <a:off x="685800" y="4813300"/>
            <a:ext cx="2099733" cy="1353312"/>
          </a:xfrm>
          <a:prstGeom prst="rect">
            <a:avLst/>
          </a:prstGeom>
          <a:solidFill>
            <a:srgbClr val="FFFFFF"/>
          </a:solidFill>
          <a:ln w="19050">
            <a:solidFill>
              <a:schemeClr val="tx1"/>
            </a:solidFill>
          </a:ln>
        </p:spPr>
        <p:txBody>
          <a:bodyPr wrap="square" rtlCol="0">
            <a:noAutofit/>
          </a:bodyPr>
          <a:lstStyle/>
          <a:p>
            <a:pPr algn="l">
              <a:spcAft>
                <a:spcPts val="600"/>
              </a:spcAft>
            </a:pPr>
            <a:r>
              <a:rPr lang="en-US" sz="1600" dirty="0" smtClean="0"/>
              <a:t>Warm advection </a:t>
            </a:r>
            <a:r>
              <a:rPr lang="en-US" sz="1600" dirty="0"/>
              <a:t>-  where wind blows from </a:t>
            </a:r>
            <a:r>
              <a:rPr lang="en-US" sz="1600" dirty="0" smtClean="0"/>
              <a:t>warmer to colder temperatures. </a:t>
            </a:r>
            <a:r>
              <a:rPr lang="en-US" sz="1600" dirty="0"/>
              <a:t>Usually winds from </a:t>
            </a:r>
            <a:r>
              <a:rPr lang="en-US" sz="1600" dirty="0" smtClean="0"/>
              <a:t>tropics.</a:t>
            </a:r>
            <a:endParaRPr lang="en-US" sz="1600" dirty="0"/>
          </a:p>
        </p:txBody>
      </p:sp>
      <p:pic>
        <p:nvPicPr>
          <p:cNvPr id="11" name="Sound 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44073969"/>
      </p:ext>
    </p:extLst>
  </p:cSld>
  <p:clrMapOvr>
    <a:masterClrMapping/>
  </p:clrMapOvr>
  <p:transition advTm="6825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003300"/>
            <a:ext cx="7772400" cy="5156200"/>
          </a:xfrm>
        </p:spPr>
        <p:txBody>
          <a:bodyPr>
            <a:normAutofit fontScale="92500" lnSpcReduction="20000"/>
          </a:bodyPr>
          <a:lstStyle/>
          <a:p>
            <a:r>
              <a:rPr lang="en-US" sz="3900" dirty="0" smtClean="0"/>
              <a:t>Why does the temperature of boiling water never exceed 100°C (212</a:t>
            </a:r>
            <a:r>
              <a:rPr lang="en-US" sz="3900" dirty="0"/>
              <a:t>°</a:t>
            </a:r>
            <a:r>
              <a:rPr lang="en-US" sz="3900" dirty="0" smtClean="0"/>
              <a:t>F*) at mean sea level? </a:t>
            </a:r>
          </a:p>
          <a:p>
            <a:pPr marL="400050" lvl="1" indent="0">
              <a:buNone/>
            </a:pPr>
            <a:r>
              <a:rPr lang="en-US" sz="3500" i="1" dirty="0" smtClean="0"/>
              <a:t>A look ahead to a topic  in Chapter 5 that has important ramifications to heat transfer in our atmosphere. </a:t>
            </a:r>
          </a:p>
          <a:p>
            <a:pPr marL="0" indent="0" algn="ctr">
              <a:buNone/>
            </a:pPr>
            <a:r>
              <a:rPr lang="en-US" sz="3600" dirty="0" smtClean="0"/>
              <a:t>   </a:t>
            </a:r>
          </a:p>
          <a:p>
            <a:pPr marL="0" indent="0" algn="ctr">
              <a:buNone/>
            </a:pPr>
            <a:r>
              <a:rPr lang="en-US" sz="3000" dirty="0" smtClean="0"/>
              <a:t>*(≈207°F in Tucson at ~2,500’)</a:t>
            </a:r>
          </a:p>
          <a:p>
            <a:pPr marL="0" indent="0" algn="ctr">
              <a:buNone/>
            </a:pPr>
            <a:r>
              <a:rPr lang="en-US" sz="3000" dirty="0" smtClean="0"/>
              <a:t>*</a:t>
            </a:r>
            <a:r>
              <a:rPr lang="en-US" sz="3000" dirty="0"/>
              <a:t>(</a:t>
            </a:r>
            <a:r>
              <a:rPr lang="en-US" sz="3000" dirty="0" smtClean="0"/>
              <a:t>≈202°F in Denver at ~5,200’)</a:t>
            </a:r>
          </a:p>
          <a:p>
            <a:pPr marL="0" indent="0" algn="ctr">
              <a:buNone/>
            </a:pPr>
            <a:r>
              <a:rPr lang="en-US" sz="3000" dirty="0" smtClean="0"/>
              <a:t>                    Boiling point is approximately 1°F lower 			     for every 500’ increase above MSL</a:t>
            </a:r>
            <a:endParaRPr lang="en-US" sz="3000" dirty="0"/>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511588733"/>
      </p:ext>
    </p:extLst>
  </p:cSld>
  <p:clrMapOvr>
    <a:masterClrMapping/>
  </p:clrMapOvr>
  <mc:AlternateContent xmlns:mc="http://schemas.openxmlformats.org/markup-compatibility/2006" xmlns:p14="http://schemas.microsoft.com/office/powerpoint/2010/main">
    <mc:Choice Requires="p14">
      <p:transition spd="slow" p14:dur="2000" advTm="20159"/>
    </mc:Choice>
    <mc:Fallback xmlns="">
      <p:transition xmlns:p14="http://schemas.microsoft.com/office/powerpoint/2010/main" spd="slow" advTm="201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5"/>
          <a:stretch>
            <a:fillRect/>
          </a:stretch>
        </p:blipFill>
        <p:spPr>
          <a:xfrm>
            <a:off x="748665" y="1462884"/>
            <a:ext cx="7580630" cy="3485896"/>
          </a:xfrm>
          <a:prstGeom prst="rect">
            <a:avLst/>
          </a:prstGeom>
        </p:spPr>
      </p:pic>
      <p:sp>
        <p:nvSpPr>
          <p:cNvPr id="110594" name="Rectangle 2"/>
          <p:cNvSpPr>
            <a:spLocks noGrp="1" noChangeArrowheads="1"/>
          </p:cNvSpPr>
          <p:nvPr>
            <p:ph type="title"/>
          </p:nvPr>
        </p:nvSpPr>
        <p:spPr>
          <a:xfrm>
            <a:off x="416764" y="132812"/>
            <a:ext cx="8255896" cy="1143000"/>
          </a:xfrm>
        </p:spPr>
        <p:txBody>
          <a:bodyPr>
            <a:normAutofit/>
          </a:bodyPr>
          <a:lstStyle/>
          <a:p>
            <a:r>
              <a:rPr lang="en-US" sz="3600" dirty="0">
                <a:solidFill>
                  <a:srgbClr val="000000"/>
                </a:solidFill>
                <a:ea typeface="ＭＳ Ｐゴシック" charset="0"/>
                <a:cs typeface="ＭＳ Ｐゴシック" charset="0"/>
              </a:rPr>
              <a:t>Energy </a:t>
            </a:r>
            <a:r>
              <a:rPr lang="en-US" sz="3600" dirty="0" smtClean="0">
                <a:solidFill>
                  <a:srgbClr val="000000"/>
                </a:solidFill>
                <a:ea typeface="ＭＳ Ｐゴシック" charset="0"/>
                <a:cs typeface="ＭＳ Ｐゴシック" charset="0"/>
              </a:rPr>
              <a:t>Levels of Phases of State</a:t>
            </a:r>
            <a:endParaRPr lang="en-US" sz="3600" dirty="0">
              <a:solidFill>
                <a:srgbClr val="000000"/>
              </a:solidFill>
              <a:ea typeface="ＭＳ Ｐゴシック" charset="0"/>
              <a:cs typeface="ＭＳ Ｐゴシック" charset="0"/>
            </a:endParaRPr>
          </a:p>
        </p:txBody>
      </p:sp>
      <p:sp>
        <p:nvSpPr>
          <p:cNvPr id="180230" name="Text Box 6"/>
          <p:cNvSpPr txBox="1">
            <a:spLocks noChangeArrowheads="1"/>
          </p:cNvSpPr>
          <p:nvPr/>
        </p:nvSpPr>
        <p:spPr bwMode="auto">
          <a:xfrm>
            <a:off x="2756372" y="5035904"/>
            <a:ext cx="1513303"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sz="1600" b="1" u="sng" dirty="0" smtClean="0">
                <a:solidFill>
                  <a:srgbClr val="0000FF"/>
                </a:solidFill>
                <a:latin typeface="+mj-lt"/>
              </a:rPr>
              <a:t>LOWEST</a:t>
            </a:r>
            <a:r>
              <a:rPr lang="en-US" sz="1600" b="1" dirty="0" smtClean="0">
                <a:solidFill>
                  <a:srgbClr val="0000FF"/>
                </a:solidFill>
                <a:latin typeface="+mj-lt"/>
              </a:rPr>
              <a:t> </a:t>
            </a:r>
            <a:r>
              <a:rPr lang="en-US" sz="1600" b="1" dirty="0">
                <a:solidFill>
                  <a:srgbClr val="0000FF"/>
                </a:solidFill>
                <a:latin typeface="+mj-lt"/>
              </a:rPr>
              <a:t>ENERGY STATE</a:t>
            </a:r>
          </a:p>
        </p:txBody>
      </p:sp>
      <p:sp>
        <p:nvSpPr>
          <p:cNvPr id="180231" name="Text Box 7"/>
          <p:cNvSpPr txBox="1">
            <a:spLocks noChangeArrowheads="1"/>
          </p:cNvSpPr>
          <p:nvPr/>
        </p:nvSpPr>
        <p:spPr bwMode="auto">
          <a:xfrm>
            <a:off x="4660084" y="5029670"/>
            <a:ext cx="1486280"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sz="1600" b="1" u="sng" dirty="0" smtClean="0">
                <a:solidFill>
                  <a:srgbClr val="0000FF"/>
                </a:solidFill>
                <a:latin typeface="+mj-lt"/>
              </a:rPr>
              <a:t>HIGHER</a:t>
            </a:r>
            <a:r>
              <a:rPr lang="en-US" sz="1600" b="1" dirty="0" smtClean="0">
                <a:solidFill>
                  <a:srgbClr val="0000FF"/>
                </a:solidFill>
                <a:latin typeface="+mj-lt"/>
              </a:rPr>
              <a:t> </a:t>
            </a:r>
            <a:r>
              <a:rPr lang="en-US" sz="1600" b="1" dirty="0">
                <a:solidFill>
                  <a:srgbClr val="0000FF"/>
                </a:solidFill>
                <a:latin typeface="+mj-lt"/>
              </a:rPr>
              <a:t>ENERGY STATE</a:t>
            </a:r>
          </a:p>
        </p:txBody>
      </p:sp>
      <p:sp>
        <p:nvSpPr>
          <p:cNvPr id="180232" name="Text Box 8"/>
          <p:cNvSpPr txBox="1">
            <a:spLocks noChangeArrowheads="1"/>
          </p:cNvSpPr>
          <p:nvPr/>
        </p:nvSpPr>
        <p:spPr bwMode="auto">
          <a:xfrm>
            <a:off x="6307769" y="5029670"/>
            <a:ext cx="1927094"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sz="1600" b="1" u="sng" dirty="0" smtClean="0">
                <a:solidFill>
                  <a:srgbClr val="0000FF"/>
                </a:solidFill>
                <a:latin typeface="+mj-lt"/>
              </a:rPr>
              <a:t>EXTEMELY</a:t>
            </a:r>
            <a:r>
              <a:rPr lang="en-US" sz="1600" b="1" dirty="0" smtClean="0">
                <a:solidFill>
                  <a:srgbClr val="0000FF"/>
                </a:solidFill>
                <a:latin typeface="+mj-lt"/>
              </a:rPr>
              <a:t> </a:t>
            </a:r>
            <a:r>
              <a:rPr lang="en-US" sz="1600" b="1" u="sng" dirty="0">
                <a:solidFill>
                  <a:srgbClr val="0000FF"/>
                </a:solidFill>
                <a:latin typeface="+mj-lt"/>
              </a:rPr>
              <a:t>HIGH</a:t>
            </a:r>
            <a:r>
              <a:rPr lang="en-US" sz="1600" b="1" dirty="0">
                <a:solidFill>
                  <a:srgbClr val="0000FF"/>
                </a:solidFill>
                <a:latin typeface="+mj-lt"/>
              </a:rPr>
              <a:t> ENERGY STATE</a:t>
            </a:r>
          </a:p>
        </p:txBody>
      </p:sp>
      <p:sp>
        <p:nvSpPr>
          <p:cNvPr id="18" name="TextBox 17"/>
          <p:cNvSpPr txBox="1"/>
          <p:nvPr/>
        </p:nvSpPr>
        <p:spPr>
          <a:xfrm>
            <a:off x="1378186" y="6522390"/>
            <a:ext cx="6539632" cy="276999"/>
          </a:xfrm>
          <a:prstGeom prst="rect">
            <a:avLst/>
          </a:prstGeom>
          <a:noFill/>
        </p:spPr>
        <p:txBody>
          <a:bodyPr wrap="square" rtlCol="0">
            <a:spAutoFit/>
          </a:bodyPr>
          <a:lstStyle/>
          <a:p>
            <a:pPr algn="ctr"/>
            <a:r>
              <a:rPr lang="en-US" sz="1200" dirty="0" smtClean="0">
                <a:latin typeface="+mj-lt"/>
                <a:hlinkClick r:id="rId6"/>
              </a:rPr>
              <a:t>Figure Credit: http://www.bbc.co.uk/education/guides/zgr2pv4/revision/1</a:t>
            </a:r>
            <a:endParaRPr lang="en-US" sz="1200" dirty="0">
              <a:latin typeface="+mj-lt"/>
            </a:endParaRPr>
          </a:p>
        </p:txBody>
      </p:sp>
      <p:pic>
        <p:nvPicPr>
          <p:cNvPr id="9" name="Sound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228522920"/>
      </p:ext>
    </p:extLst>
  </p:cSld>
  <p:clrMapOvr>
    <a:masterClrMapping/>
  </p:clrMapOvr>
  <p:transition advTm="11869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685800" y="132812"/>
            <a:ext cx="7772400" cy="1143000"/>
          </a:xfrm>
        </p:spPr>
        <p:txBody>
          <a:bodyPr>
            <a:normAutofit/>
          </a:bodyPr>
          <a:lstStyle/>
          <a:p>
            <a:r>
              <a:rPr lang="en-US" sz="3600" dirty="0" smtClean="0">
                <a:solidFill>
                  <a:srgbClr val="000000"/>
                </a:solidFill>
                <a:latin typeface="Times New Roman" charset="0"/>
                <a:ea typeface="ＭＳ Ｐゴシック" charset="0"/>
                <a:cs typeface="ＭＳ Ｐゴシック" charset="0"/>
              </a:rPr>
              <a:t>Solids, Liquids, Gases</a:t>
            </a:r>
            <a:endParaRPr lang="en-US" sz="3600" dirty="0">
              <a:solidFill>
                <a:srgbClr val="000000"/>
              </a:solidFill>
              <a:latin typeface="Times New Roman" charset="0"/>
              <a:ea typeface="ＭＳ Ｐゴシック" charset="0"/>
              <a:cs typeface="ＭＳ Ｐゴシック" charset="0"/>
            </a:endParaRPr>
          </a:p>
        </p:txBody>
      </p:sp>
      <p:pic>
        <p:nvPicPr>
          <p:cNvPr id="6" name="Picture 5"/>
          <p:cNvPicPr>
            <a:picLocks noChangeAspect="1"/>
          </p:cNvPicPr>
          <p:nvPr/>
        </p:nvPicPr>
        <p:blipFill>
          <a:blip r:embed="rId2"/>
          <a:stretch>
            <a:fillRect/>
          </a:stretch>
        </p:blipFill>
        <p:spPr>
          <a:xfrm>
            <a:off x="431800" y="444500"/>
            <a:ext cx="8280400" cy="5956300"/>
          </a:xfrm>
          <a:prstGeom prst="rect">
            <a:avLst/>
          </a:prstGeom>
        </p:spPr>
      </p:pic>
      <p:sp>
        <p:nvSpPr>
          <p:cNvPr id="7" name="TextBox 6"/>
          <p:cNvSpPr txBox="1"/>
          <p:nvPr/>
        </p:nvSpPr>
        <p:spPr>
          <a:xfrm>
            <a:off x="1378186" y="6522390"/>
            <a:ext cx="6539632" cy="276999"/>
          </a:xfrm>
          <a:prstGeom prst="rect">
            <a:avLst/>
          </a:prstGeom>
          <a:noFill/>
        </p:spPr>
        <p:txBody>
          <a:bodyPr wrap="square" rtlCol="0">
            <a:spAutoFit/>
          </a:bodyPr>
          <a:lstStyle/>
          <a:p>
            <a:pPr algn="ctr"/>
            <a:r>
              <a:rPr lang="en-US" sz="1200" dirty="0" smtClean="0">
                <a:hlinkClick r:id="rId3"/>
              </a:rPr>
              <a:t>Figure Credit: http://www.bbc.co.uk/education/guides/zgr2pv4/revision/1</a:t>
            </a:r>
            <a:endParaRPr lang="en-US" sz="1200" dirty="0"/>
          </a:p>
        </p:txBody>
      </p:sp>
      <p:pic>
        <p:nvPicPr>
          <p:cNvPr id="8" name="Picture 7"/>
          <p:cNvPicPr>
            <a:picLocks noChangeAspect="1"/>
          </p:cNvPicPr>
          <p:nvPr/>
        </p:nvPicPr>
        <p:blipFill>
          <a:blip r:embed="rId4"/>
          <a:stretch>
            <a:fillRect/>
          </a:stretch>
        </p:blipFill>
        <p:spPr>
          <a:xfrm>
            <a:off x="419100" y="431800"/>
            <a:ext cx="8293100" cy="5981700"/>
          </a:xfrm>
          <a:prstGeom prst="rect">
            <a:avLst/>
          </a:prstGeom>
        </p:spPr>
      </p:pic>
      <p:pic>
        <p:nvPicPr>
          <p:cNvPr id="9" name="Picture 8"/>
          <p:cNvPicPr>
            <a:picLocks noChangeAspect="1"/>
          </p:cNvPicPr>
          <p:nvPr/>
        </p:nvPicPr>
        <p:blipFill>
          <a:blip r:embed="rId4"/>
          <a:stretch>
            <a:fillRect/>
          </a:stretch>
        </p:blipFill>
        <p:spPr>
          <a:xfrm>
            <a:off x="419100" y="431800"/>
            <a:ext cx="8293100" cy="5981700"/>
          </a:xfrm>
          <a:prstGeom prst="rect">
            <a:avLst/>
          </a:prstGeom>
        </p:spPr>
      </p:pic>
    </p:spTree>
    <p:extLst>
      <p:ext uri="{BB962C8B-B14F-4D97-AF65-F5344CB8AC3E}">
        <p14:creationId xmlns:p14="http://schemas.microsoft.com/office/powerpoint/2010/main" val="3298098651"/>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grpSp>
        <p:nvGrpSpPr>
          <p:cNvPr id="3" name="Group 2"/>
          <p:cNvGrpSpPr/>
          <p:nvPr/>
        </p:nvGrpSpPr>
        <p:grpSpPr>
          <a:xfrm>
            <a:off x="453990" y="1618757"/>
            <a:ext cx="8103138" cy="5080381"/>
            <a:chOff x="508038" y="1455477"/>
            <a:chExt cx="8103138" cy="5080381"/>
          </a:xfrm>
        </p:grpSpPr>
        <p:pic>
          <p:nvPicPr>
            <p:cNvPr id="2" name="Picture 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08038" y="1455477"/>
              <a:ext cx="8103138" cy="5080381"/>
            </a:xfrm>
            <a:prstGeom prst="rect">
              <a:avLst/>
            </a:prstGeom>
            <a:ln w="25400">
              <a:solidFill>
                <a:schemeClr val="tx1"/>
              </a:solidFill>
            </a:ln>
          </p:spPr>
        </p:pic>
        <p:sp>
          <p:nvSpPr>
            <p:cNvPr id="111620" name="Text Box 4"/>
            <p:cNvSpPr txBox="1">
              <a:spLocks noChangeArrowheads="1"/>
            </p:cNvSpPr>
            <p:nvPr/>
          </p:nvSpPr>
          <p:spPr bwMode="auto">
            <a:xfrm>
              <a:off x="6132843" y="5818420"/>
              <a:ext cx="1932217" cy="682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ts val="1200"/>
                </a:spcBef>
              </a:pPr>
              <a:r>
                <a:rPr lang="en-US" sz="1400" b="1" dirty="0" smtClean="0"/>
                <a:t>Ahrens &amp; Hanson</a:t>
              </a:r>
            </a:p>
            <a:p>
              <a:pPr algn="ctr">
                <a:spcBef>
                  <a:spcPts val="1200"/>
                </a:spcBef>
              </a:pPr>
              <a:r>
                <a:rPr lang="en-US" sz="1400" b="1" dirty="0" smtClean="0"/>
                <a:t>Akin to Fig. 5.2 H&amp;P</a:t>
              </a:r>
              <a:endParaRPr lang="en-US" sz="1400" b="1" dirty="0"/>
            </a:p>
          </p:txBody>
        </p:sp>
        <p:sp>
          <p:nvSpPr>
            <p:cNvPr id="111621" name="Text Box 5"/>
            <p:cNvSpPr txBox="1">
              <a:spLocks noChangeArrowheads="1"/>
            </p:cNvSpPr>
            <p:nvPr/>
          </p:nvSpPr>
          <p:spPr bwMode="auto">
            <a:xfrm>
              <a:off x="6840854" y="3581584"/>
              <a:ext cx="1066800" cy="942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400" b="1" dirty="0"/>
                <a:t>Weak attraction between molecules</a:t>
              </a:r>
              <a:endParaRPr lang="en-US" sz="1400" dirty="0"/>
            </a:p>
          </p:txBody>
        </p:sp>
        <p:sp>
          <p:nvSpPr>
            <p:cNvPr id="111622" name="Text Box 6"/>
            <p:cNvSpPr txBox="1">
              <a:spLocks noChangeArrowheads="1"/>
            </p:cNvSpPr>
            <p:nvPr/>
          </p:nvSpPr>
          <p:spPr bwMode="auto">
            <a:xfrm>
              <a:off x="5174530" y="4118699"/>
              <a:ext cx="12192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400" b="1" dirty="0">
                  <a:solidFill>
                    <a:srgbClr val="FF0000"/>
                  </a:solidFill>
                </a:rPr>
                <a:t>+540 </a:t>
              </a:r>
              <a:r>
                <a:rPr lang="en-US" sz="1400" b="1" dirty="0" err="1">
                  <a:solidFill>
                    <a:srgbClr val="FF0000"/>
                  </a:solidFill>
                </a:rPr>
                <a:t>cal</a:t>
              </a:r>
              <a:r>
                <a:rPr lang="en-US" sz="1400" b="1" dirty="0">
                  <a:solidFill>
                    <a:srgbClr val="FF0000"/>
                  </a:solidFill>
                </a:rPr>
                <a:t>/</a:t>
              </a:r>
              <a:r>
                <a:rPr lang="en-US" sz="1400" b="1" dirty="0" err="1">
                  <a:solidFill>
                    <a:srgbClr val="FF0000"/>
                  </a:solidFill>
                </a:rPr>
                <a:t>gm</a:t>
              </a:r>
              <a:endParaRPr lang="en-US" sz="1400" dirty="0"/>
            </a:p>
          </p:txBody>
        </p:sp>
        <p:sp>
          <p:nvSpPr>
            <p:cNvPr id="111623" name="Text Box 7"/>
            <p:cNvSpPr txBox="1">
              <a:spLocks noChangeArrowheads="1"/>
            </p:cNvSpPr>
            <p:nvPr/>
          </p:nvSpPr>
          <p:spPr bwMode="auto">
            <a:xfrm>
              <a:off x="2405360" y="4156799"/>
              <a:ext cx="12192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400" b="1" dirty="0">
                  <a:solidFill>
                    <a:srgbClr val="FF0000"/>
                  </a:solidFill>
                </a:rPr>
                <a:t>+80 </a:t>
              </a:r>
              <a:r>
                <a:rPr lang="en-US" sz="1400" b="1" dirty="0" err="1">
                  <a:solidFill>
                    <a:srgbClr val="FF0000"/>
                  </a:solidFill>
                </a:rPr>
                <a:t>cal</a:t>
              </a:r>
              <a:r>
                <a:rPr lang="en-US" sz="1400" b="1" dirty="0">
                  <a:solidFill>
                    <a:srgbClr val="FF0000"/>
                  </a:solidFill>
                </a:rPr>
                <a:t>/</a:t>
              </a:r>
              <a:r>
                <a:rPr lang="en-US" sz="1400" b="1" dirty="0" err="1">
                  <a:solidFill>
                    <a:srgbClr val="FF0000"/>
                  </a:solidFill>
                </a:rPr>
                <a:t>gm</a:t>
              </a:r>
              <a:endParaRPr lang="en-US" sz="1400" dirty="0"/>
            </a:p>
          </p:txBody>
        </p:sp>
        <p:sp>
          <p:nvSpPr>
            <p:cNvPr id="111624" name="Text Box 8"/>
            <p:cNvSpPr txBox="1">
              <a:spLocks noChangeArrowheads="1"/>
            </p:cNvSpPr>
            <p:nvPr/>
          </p:nvSpPr>
          <p:spPr bwMode="auto">
            <a:xfrm>
              <a:off x="5179783" y="3362429"/>
              <a:ext cx="12192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400" b="1" dirty="0">
                  <a:solidFill>
                    <a:srgbClr val="0033CC"/>
                  </a:solidFill>
                </a:rPr>
                <a:t>-540 </a:t>
              </a:r>
              <a:r>
                <a:rPr lang="en-US" sz="1400" b="1" dirty="0" err="1">
                  <a:solidFill>
                    <a:srgbClr val="0033CC"/>
                  </a:solidFill>
                </a:rPr>
                <a:t>cal</a:t>
              </a:r>
              <a:r>
                <a:rPr lang="en-US" sz="1400" b="1" dirty="0">
                  <a:solidFill>
                    <a:srgbClr val="0033CC"/>
                  </a:solidFill>
                </a:rPr>
                <a:t>/</a:t>
              </a:r>
              <a:r>
                <a:rPr lang="en-US" sz="1400" b="1" dirty="0" err="1">
                  <a:solidFill>
                    <a:srgbClr val="0033CC"/>
                  </a:solidFill>
                </a:rPr>
                <a:t>gm</a:t>
              </a:r>
              <a:endParaRPr lang="en-US" sz="1400" dirty="0"/>
            </a:p>
          </p:txBody>
        </p:sp>
        <p:sp>
          <p:nvSpPr>
            <p:cNvPr id="111625" name="Text Box 9"/>
            <p:cNvSpPr txBox="1">
              <a:spLocks noChangeArrowheads="1"/>
            </p:cNvSpPr>
            <p:nvPr/>
          </p:nvSpPr>
          <p:spPr bwMode="auto">
            <a:xfrm>
              <a:off x="2414885" y="3364624"/>
              <a:ext cx="12192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400" b="1" dirty="0">
                  <a:solidFill>
                    <a:srgbClr val="0033CC"/>
                  </a:solidFill>
                </a:rPr>
                <a:t>-80 </a:t>
              </a:r>
              <a:r>
                <a:rPr lang="en-US" sz="1400" b="1" dirty="0" err="1">
                  <a:solidFill>
                    <a:srgbClr val="0033CC"/>
                  </a:solidFill>
                </a:rPr>
                <a:t>cal</a:t>
              </a:r>
              <a:r>
                <a:rPr lang="en-US" sz="1400" b="1" dirty="0">
                  <a:solidFill>
                    <a:srgbClr val="0033CC"/>
                  </a:solidFill>
                </a:rPr>
                <a:t>/</a:t>
              </a:r>
              <a:r>
                <a:rPr lang="en-US" sz="1400" b="1" dirty="0" err="1">
                  <a:solidFill>
                    <a:srgbClr val="0033CC"/>
                  </a:solidFill>
                </a:rPr>
                <a:t>gm</a:t>
              </a:r>
              <a:endParaRPr lang="en-US" sz="1400" dirty="0"/>
            </a:p>
          </p:txBody>
        </p:sp>
        <p:sp>
          <p:nvSpPr>
            <p:cNvPr id="111626" name="Text Box 10"/>
            <p:cNvSpPr txBox="1">
              <a:spLocks noChangeArrowheads="1"/>
            </p:cNvSpPr>
            <p:nvPr/>
          </p:nvSpPr>
          <p:spPr bwMode="auto">
            <a:xfrm>
              <a:off x="3816660" y="2882957"/>
              <a:ext cx="121920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400" b="1" dirty="0">
                  <a:solidFill>
                    <a:srgbClr val="0033CC"/>
                  </a:solidFill>
                </a:rPr>
                <a:t>-620 </a:t>
              </a:r>
              <a:r>
                <a:rPr lang="en-US" sz="1400" b="1" dirty="0" err="1">
                  <a:solidFill>
                    <a:srgbClr val="0033CC"/>
                  </a:solidFill>
                </a:rPr>
                <a:t>cal</a:t>
              </a:r>
              <a:r>
                <a:rPr lang="en-US" sz="1400" b="1" dirty="0">
                  <a:solidFill>
                    <a:srgbClr val="0033CC"/>
                  </a:solidFill>
                </a:rPr>
                <a:t>/</a:t>
              </a:r>
              <a:r>
                <a:rPr lang="en-US" sz="1400" b="1" dirty="0" err="1">
                  <a:solidFill>
                    <a:srgbClr val="0033CC"/>
                  </a:solidFill>
                </a:rPr>
                <a:t>gm</a:t>
              </a:r>
              <a:endParaRPr lang="en-US" sz="1400" dirty="0"/>
            </a:p>
          </p:txBody>
        </p:sp>
        <p:sp>
          <p:nvSpPr>
            <p:cNvPr id="111627" name="Text Box 11"/>
            <p:cNvSpPr txBox="1">
              <a:spLocks noChangeArrowheads="1"/>
            </p:cNvSpPr>
            <p:nvPr/>
          </p:nvSpPr>
          <p:spPr bwMode="auto">
            <a:xfrm>
              <a:off x="3741390" y="4914226"/>
              <a:ext cx="142875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400" b="1" dirty="0">
                  <a:solidFill>
                    <a:srgbClr val="FF0000"/>
                  </a:solidFill>
                </a:rPr>
                <a:t>+620 </a:t>
              </a:r>
              <a:r>
                <a:rPr lang="en-US" sz="1400" b="1" dirty="0" err="1">
                  <a:solidFill>
                    <a:srgbClr val="FF0000"/>
                  </a:solidFill>
                </a:rPr>
                <a:t>cal</a:t>
              </a:r>
              <a:r>
                <a:rPr lang="en-US" sz="1400" b="1" dirty="0">
                  <a:solidFill>
                    <a:srgbClr val="FF0000"/>
                  </a:solidFill>
                </a:rPr>
                <a:t>/</a:t>
              </a:r>
              <a:r>
                <a:rPr lang="en-US" sz="1400" b="1" dirty="0" err="1">
                  <a:solidFill>
                    <a:srgbClr val="FF0000"/>
                  </a:solidFill>
                </a:rPr>
                <a:t>gm</a:t>
              </a:r>
              <a:endParaRPr lang="en-US" sz="1400" dirty="0"/>
            </a:p>
          </p:txBody>
        </p:sp>
        <p:sp>
          <p:nvSpPr>
            <p:cNvPr id="111628" name="Text Box 12"/>
            <p:cNvSpPr txBox="1">
              <a:spLocks noChangeArrowheads="1"/>
            </p:cNvSpPr>
            <p:nvPr/>
          </p:nvSpPr>
          <p:spPr bwMode="auto">
            <a:xfrm>
              <a:off x="1118037" y="3545104"/>
              <a:ext cx="1066800" cy="942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400" b="1" dirty="0"/>
                <a:t>Strong attraction between molecules</a:t>
              </a:r>
              <a:endParaRPr lang="en-US" sz="1400" dirty="0"/>
            </a:p>
          </p:txBody>
        </p:sp>
        <p:sp>
          <p:nvSpPr>
            <p:cNvPr id="111629" name="Text Box 13"/>
            <p:cNvSpPr txBox="1">
              <a:spLocks noChangeArrowheads="1"/>
            </p:cNvSpPr>
            <p:nvPr/>
          </p:nvSpPr>
          <p:spPr bwMode="auto">
            <a:xfrm>
              <a:off x="3905250" y="3740402"/>
              <a:ext cx="990600"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sz="1400" b="1" dirty="0"/>
                <a:t>Some attraction</a:t>
              </a:r>
              <a:endParaRPr lang="en-US" sz="1400" dirty="0"/>
            </a:p>
          </p:txBody>
        </p:sp>
        <p:sp>
          <p:nvSpPr>
            <p:cNvPr id="111630" name="Text Box 14"/>
            <p:cNvSpPr txBox="1">
              <a:spLocks noChangeArrowheads="1"/>
            </p:cNvSpPr>
            <p:nvPr/>
          </p:nvSpPr>
          <p:spPr bwMode="auto">
            <a:xfrm>
              <a:off x="1132361" y="2727201"/>
              <a:ext cx="1143000" cy="730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400" b="1" dirty="0"/>
                <a:t>More Ordered Phase</a:t>
              </a:r>
              <a:endParaRPr lang="en-US" dirty="0"/>
            </a:p>
          </p:txBody>
        </p:sp>
        <p:sp>
          <p:nvSpPr>
            <p:cNvPr id="111631" name="Text Box 15"/>
            <p:cNvSpPr txBox="1">
              <a:spLocks noChangeArrowheads="1"/>
            </p:cNvSpPr>
            <p:nvPr/>
          </p:nvSpPr>
          <p:spPr bwMode="auto">
            <a:xfrm>
              <a:off x="6853554" y="2723914"/>
              <a:ext cx="1143000" cy="730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400" b="1" dirty="0"/>
                <a:t>Less Ordered Phase</a:t>
              </a:r>
              <a:endParaRPr lang="en-US" dirty="0"/>
            </a:p>
          </p:txBody>
        </p:sp>
        <p:sp>
          <p:nvSpPr>
            <p:cNvPr id="111632" name="Rectangle 17"/>
            <p:cNvSpPr>
              <a:spLocks noChangeArrowheads="1"/>
            </p:cNvSpPr>
            <p:nvPr/>
          </p:nvSpPr>
          <p:spPr bwMode="auto">
            <a:xfrm>
              <a:off x="3093239" y="5494029"/>
              <a:ext cx="251440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a:tailEnd/>
                </a14:hiddenLine>
              </a:ext>
            </a:extLst>
          </p:spPr>
          <p:txBody>
            <a:bodyPr wrap="none" anchor="ctr">
              <a:spAutoFit/>
            </a:bodyPr>
            <a:lstStyle/>
            <a:p>
              <a:pPr algn="ctr"/>
              <a:r>
                <a:rPr lang="en-US" b="1" dirty="0"/>
                <a:t>Surrounding air </a:t>
              </a:r>
              <a:r>
                <a:rPr lang="en-US" b="1" dirty="0" smtClean="0">
                  <a:solidFill>
                    <a:srgbClr val="FF0000"/>
                  </a:solidFill>
                </a:rPr>
                <a:t>WARMS</a:t>
              </a:r>
              <a:endParaRPr lang="en-US" b="1" dirty="0">
                <a:solidFill>
                  <a:srgbClr val="FF0000"/>
                </a:solidFill>
              </a:endParaRPr>
            </a:p>
          </p:txBody>
        </p:sp>
        <p:sp>
          <p:nvSpPr>
            <p:cNvPr id="111633" name="Rectangle 18"/>
            <p:cNvSpPr>
              <a:spLocks noChangeArrowheads="1"/>
            </p:cNvSpPr>
            <p:nvPr/>
          </p:nvSpPr>
          <p:spPr bwMode="auto">
            <a:xfrm>
              <a:off x="3164467" y="2084916"/>
              <a:ext cx="236562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a:tailEnd/>
                </a14:hiddenLine>
              </a:ext>
            </a:extLst>
          </p:spPr>
          <p:txBody>
            <a:bodyPr wrap="none" anchor="ctr">
              <a:spAutoFit/>
            </a:bodyPr>
            <a:lstStyle/>
            <a:p>
              <a:pPr algn="ctr"/>
              <a:r>
                <a:rPr lang="en-US" b="1" dirty="0">
                  <a:solidFill>
                    <a:srgbClr val="000000"/>
                  </a:solidFill>
                </a:rPr>
                <a:t>Surrounding air </a:t>
              </a:r>
              <a:r>
                <a:rPr lang="en-US" b="1" dirty="0" smtClean="0">
                  <a:solidFill>
                    <a:srgbClr val="0000FF"/>
                  </a:solidFill>
                </a:rPr>
                <a:t>COOLS</a:t>
              </a:r>
              <a:endParaRPr lang="en-US" b="1" dirty="0">
                <a:solidFill>
                  <a:srgbClr val="0000FF"/>
                </a:solidFill>
              </a:endParaRPr>
            </a:p>
          </p:txBody>
        </p:sp>
      </p:grpSp>
      <p:sp>
        <p:nvSpPr>
          <p:cNvPr id="20" name="Rectangle 3"/>
          <p:cNvSpPr>
            <a:spLocks noGrp="1" noChangeArrowheads="1"/>
          </p:cNvSpPr>
          <p:nvPr>
            <p:ph type="title"/>
          </p:nvPr>
        </p:nvSpPr>
        <p:spPr>
          <a:xfrm>
            <a:off x="685800" y="134029"/>
            <a:ext cx="7772400" cy="1390157"/>
          </a:xfrm>
        </p:spPr>
        <p:txBody>
          <a:bodyPr>
            <a:normAutofit/>
          </a:bodyPr>
          <a:lstStyle/>
          <a:p>
            <a:r>
              <a:rPr lang="en-US" dirty="0">
                <a:solidFill>
                  <a:schemeClr val="tx1"/>
                </a:solidFill>
                <a:ea typeface="ＭＳ Ｐゴシック" charset="0"/>
                <a:cs typeface="ＭＳ Ｐゴシック" charset="0"/>
              </a:rPr>
              <a:t>Latent </a:t>
            </a:r>
            <a:r>
              <a:rPr lang="en-US" dirty="0" smtClean="0">
                <a:solidFill>
                  <a:schemeClr val="tx1"/>
                </a:solidFill>
                <a:ea typeface="ＭＳ Ｐゴシック" charset="0"/>
                <a:cs typeface="ＭＳ Ｐゴシック" charset="0"/>
              </a:rPr>
              <a:t>Heat</a:t>
            </a:r>
            <a:br>
              <a:rPr lang="en-US" dirty="0" smtClean="0">
                <a:solidFill>
                  <a:schemeClr val="tx1"/>
                </a:solidFill>
                <a:ea typeface="ＭＳ Ｐゴシック" charset="0"/>
                <a:cs typeface="ＭＳ Ｐゴシック" charset="0"/>
              </a:rPr>
            </a:br>
            <a:r>
              <a:rPr lang="en-US" sz="3200" i="1" dirty="0" smtClean="0">
                <a:solidFill>
                  <a:schemeClr val="tx1"/>
                </a:solidFill>
                <a:ea typeface="ＭＳ Ｐゴシック" charset="0"/>
                <a:cs typeface="ＭＳ Ｐゴシック" charset="0"/>
              </a:rPr>
              <a:t>works with fluid motions to transfer heat</a:t>
            </a:r>
            <a:endParaRPr lang="en-US" sz="4000" i="1" dirty="0">
              <a:solidFill>
                <a:schemeClr val="tx1"/>
              </a:solidFill>
              <a:ea typeface="ＭＳ Ｐゴシック" charset="0"/>
              <a:cs typeface="ＭＳ Ｐゴシック" charset="0"/>
            </a:endParaRPr>
          </a:p>
        </p:txBody>
      </p:sp>
      <p:pic>
        <p:nvPicPr>
          <p:cNvPr id="9" name="Sound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822874472"/>
      </p:ext>
    </p:extLst>
  </p:cSld>
  <p:clrMapOvr>
    <a:masterClrMapping/>
  </p:clrMapOvr>
  <p:transition advTm="12508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609600" y="152400"/>
            <a:ext cx="7772400" cy="1143000"/>
          </a:xfrm>
        </p:spPr>
        <p:txBody>
          <a:bodyPr>
            <a:normAutofit/>
          </a:bodyPr>
          <a:lstStyle/>
          <a:p>
            <a:r>
              <a:rPr lang="en-US" sz="3200" b="1" dirty="0" smtClean="0">
                <a:solidFill>
                  <a:schemeClr val="tx1"/>
                </a:solidFill>
                <a:ea typeface="ＭＳ Ｐゴシック" charset="0"/>
                <a:cs typeface="ＭＳ Ｐゴシック" charset="0"/>
              </a:rPr>
              <a:t>Latent heating works with </a:t>
            </a:r>
            <a:r>
              <a:rPr lang="en-US" sz="3200" b="1" dirty="0" smtClean="0">
                <a:ea typeface="ＭＳ Ｐゴシック" charset="0"/>
                <a:cs typeface="ＭＳ Ｐゴシック" charset="0"/>
              </a:rPr>
              <a:t>the fluid motions</a:t>
            </a:r>
            <a:endParaRPr lang="en-US" sz="3600" b="1" dirty="0">
              <a:solidFill>
                <a:schemeClr val="tx1"/>
              </a:solidFill>
              <a:ea typeface="ＭＳ Ｐゴシック" charset="0"/>
              <a:cs typeface="ＭＳ Ｐゴシック" charset="0"/>
            </a:endParaRPr>
          </a:p>
        </p:txBody>
      </p:sp>
      <p:sp>
        <p:nvSpPr>
          <p:cNvPr id="95236" name="Rectangle 3"/>
          <p:cNvSpPr>
            <a:spLocks noGrp="1" noChangeArrowheads="1"/>
          </p:cNvSpPr>
          <p:nvPr>
            <p:ph type="body" idx="1"/>
          </p:nvPr>
        </p:nvSpPr>
        <p:spPr>
          <a:xfrm>
            <a:off x="685800" y="1280208"/>
            <a:ext cx="7583322" cy="927023"/>
          </a:xfrm>
        </p:spPr>
        <p:txBody>
          <a:bodyPr>
            <a:normAutofit fontScale="85000" lnSpcReduction="10000"/>
          </a:bodyPr>
          <a:lstStyle/>
          <a:p>
            <a:pPr marL="0" indent="0" algn="ctr">
              <a:buFontTx/>
              <a:buNone/>
              <a:defRPr/>
            </a:pPr>
            <a:r>
              <a:rPr lang="en-US" sz="2400" b="1" dirty="0">
                <a:solidFill>
                  <a:srgbClr val="000000"/>
                </a:solidFill>
                <a:effectLst>
                  <a:outerShdw blurRad="38100" dist="38100" dir="2700000" algn="tl">
                    <a:srgbClr val="000000">
                      <a:alpha val="43137"/>
                    </a:srgbClr>
                  </a:outerShdw>
                </a:effectLst>
              </a:rPr>
              <a:t>Heat transfer due to </a:t>
            </a:r>
            <a:r>
              <a:rPr lang="en-US" sz="2400" b="1" dirty="0" smtClean="0">
                <a:solidFill>
                  <a:srgbClr val="000000"/>
                </a:solidFill>
                <a:effectLst>
                  <a:outerShdw blurRad="38100" dist="38100" dir="2700000" algn="tl">
                    <a:srgbClr val="000000">
                      <a:alpha val="43137"/>
                    </a:srgbClr>
                  </a:outerShdw>
                </a:effectLst>
              </a:rPr>
              <a:t>transport of water vapor upward and </a:t>
            </a:r>
            <a:r>
              <a:rPr lang="en-US" sz="2400" b="1" dirty="0" err="1" smtClean="0">
                <a:solidFill>
                  <a:srgbClr val="000000"/>
                </a:solidFill>
                <a:effectLst>
                  <a:outerShdw blurRad="38100" dist="38100" dir="2700000" algn="tl">
                    <a:srgbClr val="000000">
                      <a:alpha val="43137"/>
                    </a:srgbClr>
                  </a:outerShdw>
                </a:effectLst>
              </a:rPr>
              <a:t>poleward</a:t>
            </a:r>
            <a:r>
              <a:rPr lang="en-US" sz="2400" b="1" dirty="0" smtClean="0">
                <a:solidFill>
                  <a:srgbClr val="000000"/>
                </a:solidFill>
                <a:effectLst>
                  <a:outerShdw blurRad="38100" dist="38100" dir="2700000" algn="tl">
                    <a:srgbClr val="000000">
                      <a:alpha val="43137"/>
                    </a:srgbClr>
                  </a:outerShdw>
                </a:effectLst>
              </a:rPr>
              <a:t>.</a:t>
            </a:r>
          </a:p>
          <a:p>
            <a:pPr marL="0" indent="0" algn="ctr">
              <a:buFontTx/>
              <a:buNone/>
              <a:defRPr/>
            </a:pPr>
            <a:r>
              <a:rPr lang="en-US" sz="2400" b="1" dirty="0" smtClean="0">
                <a:solidFill>
                  <a:srgbClr val="000000"/>
                </a:solidFill>
                <a:effectLst>
                  <a:outerShdw blurRad="38100" dist="38100" dir="2700000" algn="tl">
                    <a:srgbClr val="000000">
                      <a:alpha val="43137"/>
                    </a:srgbClr>
                  </a:outerShdw>
                </a:effectLst>
              </a:rPr>
              <a:t>Evaporation Tropics =&gt; Transport =&gt; Condensation Higher </a:t>
            </a:r>
            <a:r>
              <a:rPr lang="en-US" sz="2400" b="1" dirty="0">
                <a:solidFill>
                  <a:srgbClr val="000000"/>
                </a:solidFill>
                <a:effectLst>
                  <a:outerShdw blurRad="38100" dist="38100" dir="2700000" algn="tl">
                    <a:srgbClr val="000000">
                      <a:alpha val="43137"/>
                    </a:srgbClr>
                  </a:outerShdw>
                </a:effectLst>
              </a:rPr>
              <a:t>L</a:t>
            </a:r>
            <a:r>
              <a:rPr lang="en-US" sz="2400" b="1" dirty="0" smtClean="0">
                <a:solidFill>
                  <a:srgbClr val="000000"/>
                </a:solidFill>
                <a:effectLst>
                  <a:outerShdw blurRad="38100" dist="38100" dir="2700000" algn="tl">
                    <a:srgbClr val="000000">
                      <a:alpha val="43137"/>
                    </a:srgbClr>
                  </a:outerShdw>
                </a:effectLst>
              </a:rPr>
              <a:t>atitudes.</a:t>
            </a:r>
            <a:endParaRPr lang="en-US" sz="2400" b="1" dirty="0">
              <a:solidFill>
                <a:srgbClr val="0000FF"/>
              </a:solidFill>
              <a:effectLst>
                <a:outerShdw blurRad="38100" dist="38100" dir="2700000" algn="tl">
                  <a:srgbClr val="000000">
                    <a:alpha val="43137"/>
                  </a:srgbClr>
                </a:outerShdw>
              </a:effectLst>
            </a:endParaRPr>
          </a:p>
        </p:txBody>
      </p:sp>
      <p:sp>
        <p:nvSpPr>
          <p:cNvPr id="3" name="TextBox 2"/>
          <p:cNvSpPr txBox="1"/>
          <p:nvPr/>
        </p:nvSpPr>
        <p:spPr>
          <a:xfrm>
            <a:off x="6302672" y="5960900"/>
            <a:ext cx="2326278" cy="369332"/>
          </a:xfrm>
          <a:prstGeom prst="rect">
            <a:avLst/>
          </a:prstGeom>
          <a:noFill/>
        </p:spPr>
        <p:txBody>
          <a:bodyPr wrap="none" rtlCol="0">
            <a:spAutoFit/>
          </a:bodyPr>
          <a:lstStyle/>
          <a:p>
            <a:r>
              <a:rPr lang="en-US" sz="1800" dirty="0" smtClean="0">
                <a:hlinkClick r:id="rId4"/>
              </a:rPr>
              <a:t>http://tornado.sfsu.edu/</a:t>
            </a:r>
            <a:endParaRPr lang="en-US" sz="1800" dirty="0"/>
          </a:p>
        </p:txBody>
      </p:sp>
      <p:sp>
        <p:nvSpPr>
          <p:cNvPr id="9" name="TextBox 8"/>
          <p:cNvSpPr txBox="1"/>
          <p:nvPr/>
        </p:nvSpPr>
        <p:spPr>
          <a:xfrm>
            <a:off x="6235171" y="2794718"/>
            <a:ext cx="2760011" cy="3077766"/>
          </a:xfrm>
          <a:prstGeom prst="rect">
            <a:avLst/>
          </a:prstGeom>
          <a:noFill/>
        </p:spPr>
        <p:txBody>
          <a:bodyPr wrap="square" rtlCol="0">
            <a:spAutoFit/>
          </a:bodyPr>
          <a:lstStyle/>
          <a:p>
            <a:pPr>
              <a:buFontTx/>
              <a:buNone/>
              <a:defRPr/>
            </a:pPr>
            <a:r>
              <a:rPr lang="en-US" sz="2000" b="1" dirty="0" smtClean="0">
                <a:solidFill>
                  <a:srgbClr val="FF0000"/>
                </a:solidFill>
                <a:effectLst>
                  <a:outerShdw blurRad="38100" dist="38100" dir="2700000" algn="tl">
                    <a:srgbClr val="000000">
                      <a:alpha val="43137"/>
                    </a:srgbClr>
                  </a:outerShdw>
                </a:effectLst>
              </a:rPr>
              <a:t>Warm,</a:t>
            </a:r>
            <a:r>
              <a:rPr lang="en-US" sz="2000" b="1" dirty="0" smtClean="0">
                <a:solidFill>
                  <a:srgbClr val="008000"/>
                </a:solidFill>
                <a:effectLst>
                  <a:outerShdw blurRad="38100" dist="38100" dir="2700000" algn="tl">
                    <a:srgbClr val="000000">
                      <a:alpha val="43137"/>
                    </a:srgbClr>
                  </a:outerShdw>
                </a:effectLst>
              </a:rPr>
              <a:t> moist </a:t>
            </a:r>
            <a:r>
              <a:rPr lang="en-US" sz="2000" b="1" dirty="0" smtClean="0">
                <a:solidFill>
                  <a:srgbClr val="000000"/>
                </a:solidFill>
                <a:effectLst>
                  <a:outerShdw blurRad="38100" dist="38100" dir="2700000" algn="tl">
                    <a:srgbClr val="000000">
                      <a:alpha val="43137"/>
                    </a:srgbClr>
                  </a:outerShdw>
                </a:effectLst>
              </a:rPr>
              <a:t>air </a:t>
            </a:r>
            <a:r>
              <a:rPr lang="en-US" sz="2000" b="1" dirty="0">
                <a:solidFill>
                  <a:srgbClr val="000000"/>
                </a:solidFill>
                <a:effectLst>
                  <a:outerShdw blurRad="38100" dist="38100" dir="2700000" algn="tl">
                    <a:srgbClr val="000000">
                      <a:alpha val="43137"/>
                    </a:srgbClr>
                  </a:outerShdw>
                </a:effectLst>
              </a:rPr>
              <a:t>flows </a:t>
            </a:r>
            <a:r>
              <a:rPr lang="en-US" sz="2000" b="1" dirty="0" err="1" smtClean="0">
                <a:solidFill>
                  <a:srgbClr val="000000"/>
                </a:solidFill>
                <a:effectLst>
                  <a:outerShdw blurRad="38100" dist="38100" dir="2700000" algn="tl">
                    <a:srgbClr val="000000">
                      <a:alpha val="43137"/>
                    </a:srgbClr>
                  </a:outerShdw>
                </a:effectLst>
              </a:rPr>
              <a:t>poleward</a:t>
            </a:r>
            <a:r>
              <a:rPr lang="en-US" sz="2000" b="1" dirty="0" smtClean="0">
                <a:solidFill>
                  <a:srgbClr val="000000"/>
                </a:solidFill>
                <a:effectLst>
                  <a:outerShdw blurRad="38100" dist="38100" dir="2700000" algn="tl">
                    <a:srgbClr val="000000">
                      <a:alpha val="43137"/>
                    </a:srgbClr>
                  </a:outerShdw>
                </a:effectLst>
              </a:rPr>
              <a:t> where it rises, cools and condenses,</a:t>
            </a:r>
            <a:r>
              <a:rPr lang="en-US" sz="2000" b="1" dirty="0" smtClean="0">
                <a:solidFill>
                  <a:srgbClr val="008000"/>
                </a:solidFill>
                <a:effectLst>
                  <a:outerShdw blurRad="38100" dist="38100" dir="2700000" algn="tl">
                    <a:srgbClr val="000000">
                      <a:alpha val="43137"/>
                    </a:srgbClr>
                  </a:outerShdw>
                </a:effectLst>
              </a:rPr>
              <a:t> </a:t>
            </a:r>
            <a:r>
              <a:rPr lang="en-US" sz="2000" b="1" dirty="0" smtClean="0">
                <a:solidFill>
                  <a:srgbClr val="000000"/>
                </a:solidFill>
                <a:effectLst>
                  <a:outerShdw blurRad="38100" dist="38100" dir="2700000" algn="tl">
                    <a:srgbClr val="000000">
                      <a:alpha val="43137"/>
                    </a:srgbClr>
                  </a:outerShdw>
                </a:effectLst>
              </a:rPr>
              <a:t>releasing</a:t>
            </a:r>
            <a:r>
              <a:rPr lang="en-US" sz="2000" b="1" dirty="0" smtClean="0">
                <a:solidFill>
                  <a:srgbClr val="008000"/>
                </a:solidFill>
                <a:effectLst>
                  <a:outerShdw blurRad="38100" dist="38100" dir="2700000" algn="tl">
                    <a:srgbClr val="000000">
                      <a:alpha val="43137"/>
                    </a:srgbClr>
                  </a:outerShdw>
                </a:effectLst>
              </a:rPr>
              <a:t> </a:t>
            </a:r>
            <a:r>
              <a:rPr lang="en-US" sz="2000" b="1" dirty="0" smtClean="0">
                <a:solidFill>
                  <a:srgbClr val="FF0000"/>
                </a:solidFill>
                <a:effectLst>
                  <a:outerShdw blurRad="38100" dist="38100" dir="2700000" algn="tl">
                    <a:srgbClr val="000000">
                      <a:alpha val="43137"/>
                    </a:srgbClr>
                  </a:outerShdw>
                </a:effectLst>
              </a:rPr>
              <a:t>latent heat</a:t>
            </a:r>
          </a:p>
          <a:p>
            <a:pPr>
              <a:buFontTx/>
              <a:buNone/>
              <a:defRPr/>
            </a:pPr>
            <a:endParaRPr lang="en-US" sz="2000" b="1" dirty="0" smtClean="0">
              <a:solidFill>
                <a:schemeClr val="accent6">
                  <a:lumMod val="50000"/>
                </a:schemeClr>
              </a:solidFill>
              <a:effectLst>
                <a:outerShdw blurRad="38100" dist="38100" dir="2700000" algn="tl">
                  <a:srgbClr val="000000">
                    <a:alpha val="43137"/>
                  </a:srgbClr>
                </a:outerShdw>
              </a:effectLst>
            </a:endParaRPr>
          </a:p>
          <a:p>
            <a:pPr>
              <a:buFontTx/>
              <a:buNone/>
              <a:defRPr/>
            </a:pPr>
            <a:r>
              <a:rPr lang="en-US" sz="2000" b="1" dirty="0" smtClean="0">
                <a:solidFill>
                  <a:srgbClr val="0000FF"/>
                </a:solidFill>
                <a:effectLst>
                  <a:outerShdw blurRad="38100" dist="38100" dir="2700000" algn="tl">
                    <a:srgbClr val="000000">
                      <a:alpha val="43137"/>
                    </a:srgbClr>
                  </a:outerShdw>
                </a:effectLst>
              </a:rPr>
              <a:t>Cold,</a:t>
            </a:r>
            <a:r>
              <a:rPr lang="en-US" sz="2000" b="1" dirty="0" smtClean="0">
                <a:solidFill>
                  <a:schemeClr val="accent6">
                    <a:lumMod val="50000"/>
                  </a:schemeClr>
                </a:solidFill>
                <a:effectLst>
                  <a:outerShdw blurRad="38100" dist="38100" dir="2700000" algn="tl">
                    <a:srgbClr val="000000">
                      <a:alpha val="43137"/>
                    </a:srgbClr>
                  </a:outerShdw>
                </a:effectLst>
              </a:rPr>
              <a:t> dry </a:t>
            </a:r>
            <a:r>
              <a:rPr lang="en-US" sz="2000" b="1" dirty="0" smtClean="0">
                <a:effectLst>
                  <a:outerShdw blurRad="38100" dist="38100" dir="2700000" algn="tl">
                    <a:srgbClr val="000000">
                      <a:alpha val="43137"/>
                    </a:srgbClr>
                  </a:outerShdw>
                </a:effectLst>
              </a:rPr>
              <a:t>air flows </a:t>
            </a:r>
            <a:r>
              <a:rPr lang="en-US" sz="2000" b="1" dirty="0" err="1" smtClean="0">
                <a:effectLst>
                  <a:outerShdw blurRad="38100" dist="38100" dir="2700000" algn="tl">
                    <a:srgbClr val="000000">
                      <a:alpha val="43137"/>
                    </a:srgbClr>
                  </a:outerShdw>
                </a:effectLst>
              </a:rPr>
              <a:t>equatorward</a:t>
            </a:r>
            <a:r>
              <a:rPr lang="en-US" sz="2000" b="1" dirty="0" smtClean="0">
                <a:effectLst>
                  <a:outerShdw blurRad="38100" dist="38100" dir="2700000" algn="tl">
                    <a:srgbClr val="000000">
                      <a:alpha val="43137"/>
                    </a:srgbClr>
                  </a:outerShdw>
                </a:effectLst>
              </a:rPr>
              <a:t> and does not release appreciable  latent heat.</a:t>
            </a:r>
            <a:endParaRPr lang="en-US" sz="2000" b="1" dirty="0">
              <a:effectLst>
                <a:outerShdw blurRad="38100" dist="38100" dir="2700000" algn="tl">
                  <a:srgbClr val="000000">
                    <a:alpha val="43137"/>
                  </a:srgbClr>
                </a:outerShdw>
              </a:effectLst>
            </a:endParaRPr>
          </a:p>
          <a:p>
            <a:endParaRPr lang="en-US" sz="1400" dirty="0"/>
          </a:p>
        </p:txBody>
      </p:sp>
      <p:grpSp>
        <p:nvGrpSpPr>
          <p:cNvPr id="21" name="Group 20"/>
          <p:cNvGrpSpPr>
            <a:grpSpLocks noChangeAspect="1"/>
          </p:cNvGrpSpPr>
          <p:nvPr/>
        </p:nvGrpSpPr>
        <p:grpSpPr>
          <a:xfrm>
            <a:off x="135464" y="2407088"/>
            <a:ext cx="5985942" cy="4168394"/>
            <a:chOff x="304800" y="2916151"/>
            <a:chExt cx="5441768" cy="3789449"/>
          </a:xfrm>
        </p:grpSpPr>
        <p:pic>
          <p:nvPicPr>
            <p:cNvPr id="22" name="Picture 2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04800" y="2916151"/>
              <a:ext cx="5441768" cy="3789449"/>
            </a:xfrm>
            <a:prstGeom prst="rect">
              <a:avLst/>
            </a:prstGeom>
          </p:spPr>
        </p:pic>
        <p:sp>
          <p:nvSpPr>
            <p:cNvPr id="23" name="Freeform 22"/>
            <p:cNvSpPr/>
            <p:nvPr/>
          </p:nvSpPr>
          <p:spPr>
            <a:xfrm>
              <a:off x="4857716" y="4889500"/>
              <a:ext cx="190534" cy="1784350"/>
            </a:xfrm>
            <a:custGeom>
              <a:avLst/>
              <a:gdLst>
                <a:gd name="connsiteX0" fmla="*/ 190534 w 190534"/>
                <a:gd name="connsiteY0" fmla="*/ 1784350 h 1784350"/>
                <a:gd name="connsiteX1" fmla="*/ 44484 w 190534"/>
                <a:gd name="connsiteY1" fmla="*/ 1524000 h 1784350"/>
                <a:gd name="connsiteX2" fmla="*/ 34 w 190534"/>
                <a:gd name="connsiteY2" fmla="*/ 1263650 h 1784350"/>
                <a:gd name="connsiteX3" fmla="*/ 38134 w 190534"/>
                <a:gd name="connsiteY3" fmla="*/ 977900 h 1784350"/>
                <a:gd name="connsiteX4" fmla="*/ 95284 w 190534"/>
                <a:gd name="connsiteY4" fmla="*/ 666750 h 1784350"/>
                <a:gd name="connsiteX5" fmla="*/ 133384 w 190534"/>
                <a:gd name="connsiteY5" fmla="*/ 330200 h 1784350"/>
                <a:gd name="connsiteX6" fmla="*/ 120684 w 190534"/>
                <a:gd name="connsiteY6" fmla="*/ 0 h 178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34" h="1784350">
                  <a:moveTo>
                    <a:pt x="190534" y="1784350"/>
                  </a:moveTo>
                  <a:cubicBezTo>
                    <a:pt x="133384" y="1697566"/>
                    <a:pt x="76234" y="1610783"/>
                    <a:pt x="44484" y="1524000"/>
                  </a:cubicBezTo>
                  <a:cubicBezTo>
                    <a:pt x="12734" y="1437217"/>
                    <a:pt x="1092" y="1354667"/>
                    <a:pt x="34" y="1263650"/>
                  </a:cubicBezTo>
                  <a:cubicBezTo>
                    <a:pt x="-1024" y="1172633"/>
                    <a:pt x="22259" y="1077383"/>
                    <a:pt x="38134" y="977900"/>
                  </a:cubicBezTo>
                  <a:cubicBezTo>
                    <a:pt x="54009" y="878417"/>
                    <a:pt x="79409" y="774700"/>
                    <a:pt x="95284" y="666750"/>
                  </a:cubicBezTo>
                  <a:cubicBezTo>
                    <a:pt x="111159" y="558800"/>
                    <a:pt x="129151" y="441325"/>
                    <a:pt x="133384" y="330200"/>
                  </a:cubicBezTo>
                  <a:cubicBezTo>
                    <a:pt x="137617" y="219075"/>
                    <a:pt x="120684" y="0"/>
                    <a:pt x="120684" y="0"/>
                  </a:cubicBezTo>
                </a:path>
              </a:pathLst>
            </a:custGeom>
            <a:ln w="57150" cmpd="sng">
              <a:solidFill>
                <a:srgbClr val="008000"/>
              </a:solidFill>
              <a:headEnd type="none"/>
              <a:tailEnd type="arrow"/>
            </a:ln>
          </p:spPr>
          <p:txBody>
            <a:bodyPr vert="horz" wrap="none" lIns="91440" tIns="45720" rIns="91440" bIns="45720" numCol="1" rtlCol="0" anchor="ctr" anchorCtr="0" compatLnSpc="1">
              <a:prstTxWarp prst="textNoShape">
                <a:avLst/>
              </a:prstTxWarp>
              <a:spAutoFit/>
            </a:bodyPr>
            <a:lstStyle/>
            <a:p>
              <a:pPr algn="ctr" defTabSz="914400" eaLnBrk="0" fontAlgn="base" hangingPunct="0">
                <a:spcBef>
                  <a:spcPct val="0"/>
                </a:spcBef>
                <a:spcAft>
                  <a:spcPct val="0"/>
                </a:spcAft>
              </a:pPr>
              <a:endParaRPr lang="en-US" sz="2400">
                <a:solidFill>
                  <a:prstClr val="black"/>
                </a:solidFill>
                <a:latin typeface="Times New Roman" pitchFamily="-65" charset="0"/>
              </a:endParaRPr>
            </a:p>
          </p:txBody>
        </p:sp>
        <p:sp>
          <p:nvSpPr>
            <p:cNvPr id="24" name="Freeform 23"/>
            <p:cNvSpPr/>
            <p:nvPr/>
          </p:nvSpPr>
          <p:spPr>
            <a:xfrm>
              <a:off x="5326898" y="4927600"/>
              <a:ext cx="219467" cy="1371600"/>
            </a:xfrm>
            <a:custGeom>
              <a:avLst/>
              <a:gdLst>
                <a:gd name="connsiteX0" fmla="*/ 209754 w 218919"/>
                <a:gd name="connsiteY0" fmla="*/ 1371600 h 1371600"/>
                <a:gd name="connsiteX1" fmla="*/ 209754 w 218919"/>
                <a:gd name="connsiteY1" fmla="*/ 1231900 h 1371600"/>
                <a:gd name="connsiteX2" fmla="*/ 114504 w 218919"/>
                <a:gd name="connsiteY2" fmla="*/ 844550 h 1371600"/>
                <a:gd name="connsiteX3" fmla="*/ 51004 w 218919"/>
                <a:gd name="connsiteY3" fmla="*/ 571500 h 1371600"/>
                <a:gd name="connsiteX4" fmla="*/ 204 w 218919"/>
                <a:gd name="connsiteY4" fmla="*/ 254000 h 1371600"/>
                <a:gd name="connsiteX5" fmla="*/ 31954 w 218919"/>
                <a:gd name="connsiteY5" fmla="*/ 0 h 1371600"/>
                <a:gd name="connsiteX0" fmla="*/ 210302 w 219467"/>
                <a:gd name="connsiteY0" fmla="*/ 1371600 h 1371600"/>
                <a:gd name="connsiteX1" fmla="*/ 210302 w 219467"/>
                <a:gd name="connsiteY1" fmla="*/ 1231900 h 1371600"/>
                <a:gd name="connsiteX2" fmla="*/ 115052 w 219467"/>
                <a:gd name="connsiteY2" fmla="*/ 844550 h 1371600"/>
                <a:gd name="connsiteX3" fmla="*/ 51552 w 219467"/>
                <a:gd name="connsiteY3" fmla="*/ 571500 h 1371600"/>
                <a:gd name="connsiteX4" fmla="*/ 752 w 219467"/>
                <a:gd name="connsiteY4" fmla="*/ 254000 h 1371600"/>
                <a:gd name="connsiteX5" fmla="*/ 19802 w 219467"/>
                <a:gd name="connsiteY5"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467" h="1371600">
                  <a:moveTo>
                    <a:pt x="210302" y="1371600"/>
                  </a:moveTo>
                  <a:cubicBezTo>
                    <a:pt x="218239" y="1345670"/>
                    <a:pt x="226177" y="1319741"/>
                    <a:pt x="210302" y="1231900"/>
                  </a:cubicBezTo>
                  <a:cubicBezTo>
                    <a:pt x="194427" y="1144059"/>
                    <a:pt x="141510" y="954617"/>
                    <a:pt x="115052" y="844550"/>
                  </a:cubicBezTo>
                  <a:cubicBezTo>
                    <a:pt x="88594" y="734483"/>
                    <a:pt x="70602" y="669925"/>
                    <a:pt x="51552" y="571500"/>
                  </a:cubicBezTo>
                  <a:cubicBezTo>
                    <a:pt x="32502" y="473075"/>
                    <a:pt x="6044" y="349250"/>
                    <a:pt x="752" y="254000"/>
                  </a:cubicBezTo>
                  <a:cubicBezTo>
                    <a:pt x="-4540" y="158750"/>
                    <a:pt x="19802" y="0"/>
                    <a:pt x="19802" y="0"/>
                  </a:cubicBezTo>
                </a:path>
              </a:pathLst>
            </a:custGeom>
            <a:ln w="57150" cmpd="sng">
              <a:solidFill>
                <a:srgbClr val="008000"/>
              </a:solidFill>
              <a:headEnd type="none"/>
              <a:tailEnd type="arrow"/>
            </a:ln>
          </p:spPr>
          <p:txBody>
            <a:bodyPr vert="horz" wrap="none" lIns="91440" tIns="45720" rIns="91440" bIns="45720" numCol="1" rtlCol="0" anchor="ctr" anchorCtr="0" compatLnSpc="1">
              <a:prstTxWarp prst="textNoShape">
                <a:avLst/>
              </a:prstTxWarp>
              <a:spAutoFit/>
            </a:bodyPr>
            <a:lstStyle/>
            <a:p>
              <a:pPr algn="ctr" defTabSz="914400" eaLnBrk="0" fontAlgn="base" hangingPunct="0">
                <a:spcBef>
                  <a:spcPct val="0"/>
                </a:spcBef>
                <a:spcAft>
                  <a:spcPct val="0"/>
                </a:spcAft>
              </a:pPr>
              <a:endParaRPr lang="en-US" sz="2400">
                <a:solidFill>
                  <a:prstClr val="black"/>
                </a:solidFill>
                <a:latin typeface="Times New Roman" pitchFamily="-65" charset="0"/>
              </a:endParaRPr>
            </a:p>
          </p:txBody>
        </p:sp>
        <p:sp>
          <p:nvSpPr>
            <p:cNvPr id="25" name="Freeform 24"/>
            <p:cNvSpPr/>
            <p:nvPr/>
          </p:nvSpPr>
          <p:spPr>
            <a:xfrm>
              <a:off x="3175000" y="4483100"/>
              <a:ext cx="1447800" cy="749300"/>
            </a:xfrm>
            <a:custGeom>
              <a:avLst/>
              <a:gdLst>
                <a:gd name="connsiteX0" fmla="*/ 0 w 1447800"/>
                <a:gd name="connsiteY0" fmla="*/ 0 h 749300"/>
                <a:gd name="connsiteX1" fmla="*/ 127000 w 1447800"/>
                <a:gd name="connsiteY1" fmla="*/ 215900 h 749300"/>
                <a:gd name="connsiteX2" fmla="*/ 381000 w 1447800"/>
                <a:gd name="connsiteY2" fmla="*/ 393700 h 749300"/>
                <a:gd name="connsiteX3" fmla="*/ 711200 w 1447800"/>
                <a:gd name="connsiteY3" fmla="*/ 552450 h 749300"/>
                <a:gd name="connsiteX4" fmla="*/ 1009650 w 1447800"/>
                <a:gd name="connsiteY4" fmla="*/ 660400 h 749300"/>
                <a:gd name="connsiteX5" fmla="*/ 1447800 w 1447800"/>
                <a:gd name="connsiteY5" fmla="*/ 749300 h 74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7800" h="749300">
                  <a:moveTo>
                    <a:pt x="0" y="0"/>
                  </a:moveTo>
                  <a:cubicBezTo>
                    <a:pt x="31750" y="75141"/>
                    <a:pt x="63500" y="150283"/>
                    <a:pt x="127000" y="215900"/>
                  </a:cubicBezTo>
                  <a:cubicBezTo>
                    <a:pt x="190500" y="281517"/>
                    <a:pt x="283633" y="337608"/>
                    <a:pt x="381000" y="393700"/>
                  </a:cubicBezTo>
                  <a:cubicBezTo>
                    <a:pt x="478367" y="449792"/>
                    <a:pt x="606425" y="508000"/>
                    <a:pt x="711200" y="552450"/>
                  </a:cubicBezTo>
                  <a:cubicBezTo>
                    <a:pt x="815975" y="596900"/>
                    <a:pt x="886883" y="627592"/>
                    <a:pt x="1009650" y="660400"/>
                  </a:cubicBezTo>
                  <a:cubicBezTo>
                    <a:pt x="1132417" y="693208"/>
                    <a:pt x="1447800" y="749300"/>
                    <a:pt x="1447800" y="749300"/>
                  </a:cubicBezTo>
                </a:path>
              </a:pathLst>
            </a:custGeom>
            <a:ln w="57150" cmpd="sng">
              <a:solidFill>
                <a:schemeClr val="accent6">
                  <a:lumMod val="50000"/>
                </a:schemeClr>
              </a:solidFill>
              <a:headEnd type="none"/>
              <a:tailEnd type="arrow"/>
            </a:ln>
          </p:spPr>
          <p:txBody>
            <a:bodyPr vert="horz" wrap="none" lIns="91440" tIns="45720" rIns="91440" bIns="45720" numCol="1" rtlCol="0" anchor="ctr" anchorCtr="0" compatLnSpc="1">
              <a:prstTxWarp prst="textNoShape">
                <a:avLst/>
              </a:prstTxWarp>
              <a:spAutoFit/>
            </a:bodyPr>
            <a:lstStyle/>
            <a:p>
              <a:pPr algn="ctr" defTabSz="914400" eaLnBrk="0" fontAlgn="base" hangingPunct="0">
                <a:spcBef>
                  <a:spcPct val="0"/>
                </a:spcBef>
                <a:spcAft>
                  <a:spcPct val="0"/>
                </a:spcAft>
              </a:pPr>
              <a:endParaRPr lang="en-US" sz="2400">
                <a:solidFill>
                  <a:prstClr val="black"/>
                </a:solidFill>
                <a:latin typeface="Times New Roman" pitchFamily="-65" charset="0"/>
              </a:endParaRPr>
            </a:p>
          </p:txBody>
        </p:sp>
        <p:sp>
          <p:nvSpPr>
            <p:cNvPr id="26" name="Freeform 25"/>
            <p:cNvSpPr/>
            <p:nvPr/>
          </p:nvSpPr>
          <p:spPr>
            <a:xfrm>
              <a:off x="2876550" y="4933950"/>
              <a:ext cx="1517650" cy="939800"/>
            </a:xfrm>
            <a:custGeom>
              <a:avLst/>
              <a:gdLst>
                <a:gd name="connsiteX0" fmla="*/ 0 w 1517650"/>
                <a:gd name="connsiteY0" fmla="*/ 0 h 939800"/>
                <a:gd name="connsiteX1" fmla="*/ 222250 w 1517650"/>
                <a:gd name="connsiteY1" fmla="*/ 330200 h 939800"/>
                <a:gd name="connsiteX2" fmla="*/ 393700 w 1517650"/>
                <a:gd name="connsiteY2" fmla="*/ 596900 h 939800"/>
                <a:gd name="connsiteX3" fmla="*/ 584200 w 1517650"/>
                <a:gd name="connsiteY3" fmla="*/ 787400 h 939800"/>
                <a:gd name="connsiteX4" fmla="*/ 812800 w 1517650"/>
                <a:gd name="connsiteY4" fmla="*/ 869950 h 939800"/>
                <a:gd name="connsiteX5" fmla="*/ 1035050 w 1517650"/>
                <a:gd name="connsiteY5" fmla="*/ 908050 h 939800"/>
                <a:gd name="connsiteX6" fmla="*/ 1276350 w 1517650"/>
                <a:gd name="connsiteY6" fmla="*/ 914400 h 939800"/>
                <a:gd name="connsiteX7" fmla="*/ 1517650 w 1517650"/>
                <a:gd name="connsiteY7" fmla="*/ 939800 h 93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7650" h="939800">
                  <a:moveTo>
                    <a:pt x="0" y="0"/>
                  </a:moveTo>
                  <a:cubicBezTo>
                    <a:pt x="78316" y="115358"/>
                    <a:pt x="156633" y="230717"/>
                    <a:pt x="222250" y="330200"/>
                  </a:cubicBezTo>
                  <a:cubicBezTo>
                    <a:pt x="287867" y="429683"/>
                    <a:pt x="333375" y="520700"/>
                    <a:pt x="393700" y="596900"/>
                  </a:cubicBezTo>
                  <a:cubicBezTo>
                    <a:pt x="454025" y="673100"/>
                    <a:pt x="514350" y="741892"/>
                    <a:pt x="584200" y="787400"/>
                  </a:cubicBezTo>
                  <a:cubicBezTo>
                    <a:pt x="654050" y="832908"/>
                    <a:pt x="737658" y="849842"/>
                    <a:pt x="812800" y="869950"/>
                  </a:cubicBezTo>
                  <a:cubicBezTo>
                    <a:pt x="887942" y="890058"/>
                    <a:pt x="957792" y="900642"/>
                    <a:pt x="1035050" y="908050"/>
                  </a:cubicBezTo>
                  <a:cubicBezTo>
                    <a:pt x="1112308" y="915458"/>
                    <a:pt x="1195917" y="909108"/>
                    <a:pt x="1276350" y="914400"/>
                  </a:cubicBezTo>
                  <a:cubicBezTo>
                    <a:pt x="1356783" y="919692"/>
                    <a:pt x="1517650" y="939800"/>
                    <a:pt x="1517650" y="939800"/>
                  </a:cubicBezTo>
                </a:path>
              </a:pathLst>
            </a:custGeom>
            <a:ln w="57150" cmpd="sng">
              <a:solidFill>
                <a:schemeClr val="accent6">
                  <a:lumMod val="50000"/>
                </a:schemeClr>
              </a:solidFill>
              <a:headEnd type="none"/>
              <a:tailEnd type="arrow"/>
            </a:ln>
          </p:spPr>
          <p:txBody>
            <a:bodyPr vert="horz" wrap="none" lIns="91440" tIns="45720" rIns="91440" bIns="45720" numCol="1" rtlCol="0" anchor="ctr" anchorCtr="0" compatLnSpc="1">
              <a:prstTxWarp prst="textNoShape">
                <a:avLst/>
              </a:prstTxWarp>
              <a:spAutoFit/>
            </a:bodyPr>
            <a:lstStyle/>
            <a:p>
              <a:pPr algn="ctr" defTabSz="914400" eaLnBrk="0" fontAlgn="base" hangingPunct="0">
                <a:spcBef>
                  <a:spcPct val="0"/>
                </a:spcBef>
                <a:spcAft>
                  <a:spcPct val="0"/>
                </a:spcAft>
              </a:pPr>
              <a:endParaRPr lang="en-US" sz="2400">
                <a:solidFill>
                  <a:prstClr val="black"/>
                </a:solidFill>
                <a:latin typeface="Times New Roman" pitchFamily="-65" charset="0"/>
              </a:endParaRPr>
            </a:p>
          </p:txBody>
        </p:sp>
      </p:grpSp>
      <p:sp>
        <p:nvSpPr>
          <p:cNvPr id="10" name="TextBox 9"/>
          <p:cNvSpPr txBox="1"/>
          <p:nvPr/>
        </p:nvSpPr>
        <p:spPr>
          <a:xfrm>
            <a:off x="685800" y="3103400"/>
            <a:ext cx="2099733" cy="1353312"/>
          </a:xfrm>
          <a:prstGeom prst="rect">
            <a:avLst/>
          </a:prstGeom>
          <a:solidFill>
            <a:srgbClr val="FFFFFF"/>
          </a:solidFill>
          <a:ln w="19050">
            <a:solidFill>
              <a:schemeClr val="tx1"/>
            </a:solidFill>
          </a:ln>
        </p:spPr>
        <p:txBody>
          <a:bodyPr wrap="square" rtlCol="0">
            <a:noAutofit/>
          </a:bodyPr>
          <a:lstStyle/>
          <a:p>
            <a:pPr algn="l">
              <a:spcAft>
                <a:spcPts val="600"/>
              </a:spcAft>
            </a:pPr>
            <a:r>
              <a:rPr lang="en-US" sz="1600" dirty="0"/>
              <a:t>Cold advection -  where </a:t>
            </a:r>
            <a:r>
              <a:rPr lang="en-US" sz="1600" dirty="0" smtClean="0"/>
              <a:t>dry air flows </a:t>
            </a:r>
            <a:r>
              <a:rPr lang="en-US" sz="1600" dirty="0"/>
              <a:t>from colder to warmer </a:t>
            </a:r>
            <a:r>
              <a:rPr lang="en-US" sz="1600" dirty="0" smtClean="0"/>
              <a:t>temperatures. Usually winds from poles.</a:t>
            </a:r>
            <a:endParaRPr lang="en-US" sz="1600" dirty="0"/>
          </a:p>
        </p:txBody>
      </p:sp>
      <p:sp>
        <p:nvSpPr>
          <p:cNvPr id="13" name="TextBox 12"/>
          <p:cNvSpPr txBox="1"/>
          <p:nvPr/>
        </p:nvSpPr>
        <p:spPr>
          <a:xfrm>
            <a:off x="685800" y="4678200"/>
            <a:ext cx="2099733" cy="1353312"/>
          </a:xfrm>
          <a:prstGeom prst="rect">
            <a:avLst/>
          </a:prstGeom>
          <a:solidFill>
            <a:srgbClr val="FFFFFF"/>
          </a:solidFill>
          <a:ln w="19050">
            <a:solidFill>
              <a:schemeClr val="tx1"/>
            </a:solidFill>
          </a:ln>
        </p:spPr>
        <p:txBody>
          <a:bodyPr wrap="square" rtlCol="0">
            <a:noAutofit/>
          </a:bodyPr>
          <a:lstStyle/>
          <a:p>
            <a:pPr algn="l">
              <a:spcAft>
                <a:spcPts val="600"/>
              </a:spcAft>
            </a:pPr>
            <a:r>
              <a:rPr lang="en-US" sz="1600" dirty="0" smtClean="0"/>
              <a:t>Warm advection </a:t>
            </a:r>
            <a:r>
              <a:rPr lang="en-US" sz="1600" dirty="0"/>
              <a:t>-  where </a:t>
            </a:r>
            <a:r>
              <a:rPr lang="en-US" sz="1600" dirty="0" smtClean="0"/>
              <a:t>moist air flows from warmer to colder temperatures. </a:t>
            </a:r>
            <a:r>
              <a:rPr lang="en-US" sz="1600" dirty="0"/>
              <a:t>Usually winds from </a:t>
            </a:r>
            <a:r>
              <a:rPr lang="en-US" sz="1600" dirty="0" smtClean="0"/>
              <a:t>tropics.</a:t>
            </a:r>
            <a:endParaRPr lang="en-US" sz="1600" dirty="0"/>
          </a:p>
        </p:txBody>
      </p:sp>
      <p:pic>
        <p:nvPicPr>
          <p:cNvPr id="11" name="Sound 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
        <p:nvSpPr>
          <p:cNvPr id="27" name="Oval 26"/>
          <p:cNvSpPr/>
          <p:nvPr/>
        </p:nvSpPr>
        <p:spPr>
          <a:xfrm rot="1169272">
            <a:off x="4571999" y="4047563"/>
            <a:ext cx="1624112" cy="506506"/>
          </a:xfrm>
          <a:prstGeom prst="ellipse">
            <a:avLst/>
          </a:prstGeom>
          <a:solidFill>
            <a:srgbClr val="008000">
              <a:alpha val="20000"/>
            </a:srgbClr>
          </a:solid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2494013"/>
      </p:ext>
    </p:extLst>
  </p:cSld>
  <p:clrMapOvr>
    <a:masterClrMapping/>
  </p:clrMapOvr>
  <p:transition advTm="549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4"/>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676400" y="533400"/>
            <a:ext cx="5943600" cy="5899574"/>
          </a:xfrm>
          <a:prstGeom prst="rect">
            <a:avLst/>
          </a:prstGeom>
          <a:noFill/>
          <a:ln w="381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
        <p:nvSpPr>
          <p:cNvPr id="4" name="TextBox 3"/>
          <p:cNvSpPr txBox="1"/>
          <p:nvPr/>
        </p:nvSpPr>
        <p:spPr>
          <a:xfrm>
            <a:off x="3276600" y="2854325"/>
            <a:ext cx="1905000" cy="1626086"/>
          </a:xfrm>
          <a:prstGeom prst="rect">
            <a:avLst/>
          </a:prstGeom>
          <a:noFill/>
        </p:spPr>
        <p:txBody>
          <a:bodyPr wrap="square" rtlCol="0">
            <a:spAutoFit/>
          </a:bodyPr>
          <a:lstStyle/>
          <a:p>
            <a:pPr algn="ctr">
              <a:lnSpc>
                <a:spcPts val="2400"/>
              </a:lnSpc>
            </a:pPr>
            <a:r>
              <a:rPr lang="en-US" b="1" dirty="0" smtClean="0"/>
              <a:t>Water Vapor Bubbles</a:t>
            </a:r>
          </a:p>
          <a:p>
            <a:pPr algn="ctr">
              <a:lnSpc>
                <a:spcPts val="2400"/>
              </a:lnSpc>
            </a:pPr>
            <a:endParaRPr lang="en-US" b="1" dirty="0" smtClean="0"/>
          </a:p>
          <a:p>
            <a:pPr algn="ctr">
              <a:lnSpc>
                <a:spcPts val="2400"/>
              </a:lnSpc>
            </a:pPr>
            <a:r>
              <a:rPr lang="en-US" b="1" dirty="0" smtClean="0"/>
              <a:t>Boiling liquid + heat =&gt; gas</a:t>
            </a:r>
            <a:endParaRPr lang="en-US" b="1" dirty="0"/>
          </a:p>
        </p:txBody>
      </p:sp>
      <p:sp>
        <p:nvSpPr>
          <p:cNvPr id="5" name="TextBox 4"/>
          <p:cNvSpPr txBox="1"/>
          <p:nvPr/>
        </p:nvSpPr>
        <p:spPr>
          <a:xfrm>
            <a:off x="3048000" y="1266031"/>
            <a:ext cx="2362200" cy="410369"/>
          </a:xfrm>
          <a:prstGeom prst="rect">
            <a:avLst/>
          </a:prstGeom>
          <a:noFill/>
        </p:spPr>
        <p:txBody>
          <a:bodyPr wrap="square" rtlCol="0">
            <a:spAutoFit/>
          </a:bodyPr>
          <a:lstStyle/>
          <a:p>
            <a:pPr algn="ctr">
              <a:lnSpc>
                <a:spcPts val="2400"/>
              </a:lnSpc>
            </a:pPr>
            <a:r>
              <a:rPr lang="en-US" b="1" dirty="0" smtClean="0"/>
              <a:t>Invisible gas</a:t>
            </a:r>
            <a:endParaRPr lang="en-US" b="1" dirty="0"/>
          </a:p>
        </p:txBody>
      </p:sp>
      <p:pic>
        <p:nvPicPr>
          <p:cNvPr id="6" name="Sound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086835927"/>
      </p:ext>
    </p:extLst>
  </p:cSld>
  <p:clrMapOvr>
    <a:masterClrMapping/>
  </p:clrMapOvr>
  <mc:AlternateContent xmlns:mc="http://schemas.openxmlformats.org/markup-compatibility/2006" xmlns:p14="http://schemas.microsoft.com/office/powerpoint/2010/main">
    <mc:Choice Requires="p14">
      <p:transition spd="slow" p14:dur="2000" advTm="36597"/>
    </mc:Choice>
    <mc:Fallback xmlns="">
      <p:transition xmlns:p14="http://schemas.microsoft.com/office/powerpoint/2010/main" spd="slow" advTm="365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685800" y="381000"/>
            <a:ext cx="7772400" cy="1295400"/>
          </a:xfrm>
        </p:spPr>
        <p:txBody>
          <a:bodyPr/>
          <a:lstStyle/>
          <a:p>
            <a:r>
              <a:rPr lang="en-US" b="1" dirty="0" smtClean="0">
                <a:solidFill>
                  <a:srgbClr val="000090"/>
                </a:solidFill>
                <a:latin typeface="+mn-lt"/>
                <a:ea typeface="ＭＳ Ｐゴシック" charset="0"/>
                <a:cs typeface="ＭＳ Ｐゴシック" charset="0"/>
              </a:rPr>
              <a:t>Take Home Points</a:t>
            </a:r>
            <a:endParaRPr lang="en-US" dirty="0">
              <a:solidFill>
                <a:srgbClr val="000090"/>
              </a:solidFill>
              <a:latin typeface="+mn-lt"/>
              <a:ea typeface="ＭＳ Ｐゴシック" charset="0"/>
              <a:cs typeface="ＭＳ Ｐゴシック" charset="0"/>
            </a:endParaRPr>
          </a:p>
        </p:txBody>
      </p:sp>
      <p:sp>
        <p:nvSpPr>
          <p:cNvPr id="113667" name="Rectangle 3"/>
          <p:cNvSpPr>
            <a:spLocks noGrp="1" noChangeArrowheads="1"/>
          </p:cNvSpPr>
          <p:nvPr>
            <p:ph type="body" idx="1"/>
          </p:nvPr>
        </p:nvSpPr>
        <p:spPr>
          <a:xfrm>
            <a:off x="685800" y="1752600"/>
            <a:ext cx="7772400" cy="4724400"/>
          </a:xfrm>
        </p:spPr>
        <p:txBody>
          <a:bodyPr>
            <a:noAutofit/>
          </a:bodyPr>
          <a:lstStyle/>
          <a:p>
            <a:pPr>
              <a:lnSpc>
                <a:spcPct val="90000"/>
              </a:lnSpc>
              <a:buFontTx/>
              <a:buNone/>
            </a:pPr>
            <a:r>
              <a:rPr lang="en-US" sz="2800" b="1" dirty="0" smtClean="0">
                <a:solidFill>
                  <a:srgbClr val="000000"/>
                </a:solidFill>
                <a:ea typeface="ＭＳ Ｐゴシック" charset="0"/>
                <a:cs typeface="ＭＳ Ｐゴシック" charset="0"/>
              </a:rPr>
              <a:t>Three primary modes of heat transfer	</a:t>
            </a:r>
          </a:p>
          <a:p>
            <a:pPr>
              <a:lnSpc>
                <a:spcPct val="90000"/>
              </a:lnSpc>
              <a:buFontTx/>
              <a:buNone/>
            </a:pPr>
            <a:r>
              <a:rPr lang="en-US" sz="2800" b="1" dirty="0" smtClean="0">
                <a:solidFill>
                  <a:srgbClr val="000000"/>
                </a:solidFill>
                <a:ea typeface="ＭＳ Ｐゴシック" charset="0"/>
                <a:cs typeface="ＭＳ Ｐゴシック" charset="0"/>
              </a:rPr>
              <a:t>1) </a:t>
            </a:r>
            <a:r>
              <a:rPr lang="en-US" sz="2800" b="1" dirty="0" smtClean="0">
                <a:solidFill>
                  <a:srgbClr val="C80000"/>
                </a:solidFill>
                <a:ea typeface="ＭＳ Ｐゴシック" charset="0"/>
                <a:cs typeface="ＭＳ Ｐゴシック" charset="0"/>
              </a:rPr>
              <a:t>Conduction </a:t>
            </a:r>
            <a:r>
              <a:rPr lang="en-US" sz="2800" b="1" dirty="0" smtClean="0">
                <a:solidFill>
                  <a:srgbClr val="000000"/>
                </a:solidFill>
                <a:ea typeface="ＭＳ Ｐゴシック" charset="0"/>
                <a:cs typeface="ＭＳ Ｐゴシック" charset="0"/>
              </a:rPr>
              <a:t>– molecule to molecule</a:t>
            </a:r>
          </a:p>
          <a:p>
            <a:pPr>
              <a:lnSpc>
                <a:spcPct val="90000"/>
              </a:lnSpc>
              <a:buFontTx/>
              <a:buNone/>
            </a:pPr>
            <a:r>
              <a:rPr lang="en-US" sz="2800" b="1" dirty="0" smtClean="0">
                <a:solidFill>
                  <a:srgbClr val="000000"/>
                </a:solidFill>
                <a:ea typeface="ＭＳ Ｐゴシック" charset="0"/>
                <a:cs typeface="ＭＳ Ｐゴシック" charset="0"/>
              </a:rPr>
              <a:t>2) </a:t>
            </a:r>
            <a:r>
              <a:rPr lang="en-US" sz="2800" b="1" dirty="0" smtClean="0">
                <a:solidFill>
                  <a:srgbClr val="C80000"/>
                </a:solidFill>
                <a:ea typeface="ＭＳ Ｐゴシック" charset="0"/>
                <a:cs typeface="ＭＳ Ｐゴシック" charset="0"/>
              </a:rPr>
              <a:t>Convection </a:t>
            </a:r>
            <a:r>
              <a:rPr lang="en-US" sz="2800" b="1" dirty="0">
                <a:solidFill>
                  <a:srgbClr val="000000"/>
                </a:solidFill>
                <a:ea typeface="ＭＳ Ｐゴシック" charset="0"/>
                <a:cs typeface="ＭＳ Ｐゴシック" charset="0"/>
              </a:rPr>
              <a:t>– v</a:t>
            </a:r>
            <a:r>
              <a:rPr lang="en-US" sz="2800" b="1" dirty="0" smtClean="0">
                <a:solidFill>
                  <a:srgbClr val="000000"/>
                </a:solidFill>
                <a:ea typeface="ＭＳ Ｐゴシック" charset="0"/>
                <a:cs typeface="ＭＳ Ｐゴシック" charset="0"/>
              </a:rPr>
              <a:t>ertical transport </a:t>
            </a:r>
            <a:r>
              <a:rPr lang="en-US" sz="2800" b="1" dirty="0">
                <a:solidFill>
                  <a:srgbClr val="000000"/>
                </a:solidFill>
                <a:ea typeface="ＭＳ Ｐゴシック" charset="0"/>
                <a:cs typeface="ＭＳ Ｐゴシック" charset="0"/>
              </a:rPr>
              <a:t>of </a:t>
            </a:r>
            <a:r>
              <a:rPr lang="en-US" sz="2800" b="1" dirty="0" smtClean="0">
                <a:solidFill>
                  <a:srgbClr val="000000"/>
                </a:solidFill>
                <a:ea typeface="ＭＳ Ｐゴシック" charset="0"/>
                <a:cs typeface="ＭＳ Ｐゴシック" charset="0"/>
              </a:rPr>
              <a:t>fluid</a:t>
            </a:r>
          </a:p>
          <a:p>
            <a:pPr>
              <a:lnSpc>
                <a:spcPct val="90000"/>
              </a:lnSpc>
              <a:buFontTx/>
              <a:buNone/>
            </a:pPr>
            <a:r>
              <a:rPr lang="en-US" sz="2800" b="1" dirty="0">
                <a:solidFill>
                  <a:srgbClr val="000000"/>
                </a:solidFill>
                <a:ea typeface="ＭＳ Ｐゴシック" charset="0"/>
                <a:cs typeface="ＭＳ Ｐゴシック" charset="0"/>
              </a:rPr>
              <a:t>	 </a:t>
            </a:r>
            <a:r>
              <a:rPr lang="en-US" sz="2800" b="1" dirty="0" smtClean="0">
                <a:solidFill>
                  <a:srgbClr val="C90000"/>
                </a:solidFill>
                <a:ea typeface="ＭＳ Ｐゴシック" charset="0"/>
                <a:cs typeface="ＭＳ Ｐゴシック" charset="0"/>
              </a:rPr>
              <a:t>Advection</a:t>
            </a:r>
            <a:r>
              <a:rPr lang="en-US" sz="2800" b="1" dirty="0" smtClean="0">
                <a:solidFill>
                  <a:srgbClr val="000000"/>
                </a:solidFill>
                <a:ea typeface="ＭＳ Ｐゴシック" charset="0"/>
                <a:cs typeface="ＭＳ Ｐゴシック" charset="0"/>
              </a:rPr>
              <a:t> – horizontal transport of fluid</a:t>
            </a:r>
          </a:p>
          <a:p>
            <a:pPr algn="ctr">
              <a:lnSpc>
                <a:spcPct val="90000"/>
              </a:lnSpc>
              <a:spcBef>
                <a:spcPts val="0"/>
              </a:spcBef>
              <a:buFontTx/>
              <a:buNone/>
            </a:pPr>
            <a:r>
              <a:rPr lang="en-US" sz="2800" b="1" dirty="0" smtClean="0">
                <a:solidFill>
                  <a:srgbClr val="000000"/>
                </a:solidFill>
                <a:ea typeface="ＭＳ Ｐゴシック" charset="0"/>
                <a:cs typeface="ＭＳ Ｐゴシック" charset="0"/>
              </a:rPr>
              <a:t>+</a:t>
            </a:r>
            <a:endParaRPr lang="en-US" sz="2800" b="1" dirty="0">
              <a:solidFill>
                <a:srgbClr val="000000"/>
              </a:solidFill>
              <a:ea typeface="ＭＳ Ｐゴシック" charset="0"/>
              <a:cs typeface="ＭＳ Ｐゴシック" charset="0"/>
            </a:endParaRPr>
          </a:p>
          <a:p>
            <a:pPr>
              <a:lnSpc>
                <a:spcPct val="90000"/>
              </a:lnSpc>
              <a:buFontTx/>
              <a:buNone/>
            </a:pPr>
            <a:r>
              <a:rPr lang="en-US" sz="2800" b="1" dirty="0" smtClean="0">
                <a:solidFill>
                  <a:srgbClr val="000000"/>
                </a:solidFill>
                <a:ea typeface="ＭＳ Ｐゴシック" charset="0"/>
                <a:cs typeface="ＭＳ Ｐゴシック" charset="0"/>
              </a:rPr>
              <a:t>	 </a:t>
            </a:r>
            <a:r>
              <a:rPr lang="en-US" sz="2800" b="1" dirty="0" smtClean="0">
                <a:solidFill>
                  <a:srgbClr val="C80000"/>
                </a:solidFill>
                <a:ea typeface="ＭＳ Ｐゴシック" charset="0"/>
                <a:cs typeface="ＭＳ Ｐゴシック" charset="0"/>
              </a:rPr>
              <a:t>Latent </a:t>
            </a:r>
            <a:r>
              <a:rPr lang="en-US" sz="2800" b="1" dirty="0">
                <a:solidFill>
                  <a:srgbClr val="C80000"/>
                </a:solidFill>
                <a:ea typeface="ＭＳ Ｐゴシック" charset="0"/>
                <a:cs typeface="ＭＳ Ｐゴシック" charset="0"/>
              </a:rPr>
              <a:t>Heat </a:t>
            </a:r>
            <a:r>
              <a:rPr lang="en-US" sz="2800" b="1" dirty="0">
                <a:solidFill>
                  <a:srgbClr val="000000"/>
                </a:solidFill>
                <a:ea typeface="ＭＳ Ｐゴシック" charset="0"/>
                <a:cs typeface="ＭＳ Ｐゴシック" charset="0"/>
              </a:rPr>
              <a:t>– energy of phase </a:t>
            </a:r>
            <a:r>
              <a:rPr lang="en-US" sz="2800" b="1" dirty="0" smtClean="0">
                <a:solidFill>
                  <a:srgbClr val="000000"/>
                </a:solidFill>
                <a:ea typeface="ＭＳ Ｐゴシック" charset="0"/>
                <a:cs typeface="ＭＳ Ｐゴシック" charset="0"/>
              </a:rPr>
              <a:t>changes</a:t>
            </a:r>
          </a:p>
          <a:p>
            <a:pPr>
              <a:lnSpc>
                <a:spcPct val="90000"/>
              </a:lnSpc>
              <a:buFontTx/>
              <a:buNone/>
            </a:pPr>
            <a:r>
              <a:rPr lang="en-US" sz="2800" b="1" dirty="0" smtClean="0">
                <a:solidFill>
                  <a:srgbClr val="000000"/>
                </a:solidFill>
                <a:ea typeface="ＭＳ Ｐゴシック" charset="0"/>
                <a:cs typeface="ＭＳ Ｐゴシック" charset="0"/>
              </a:rPr>
              <a:t>		Works with convection &amp; advection</a:t>
            </a:r>
            <a:endParaRPr lang="en-US" sz="2800" b="1" dirty="0">
              <a:solidFill>
                <a:srgbClr val="000000"/>
              </a:solidFill>
              <a:ea typeface="ＭＳ Ｐゴシック" charset="0"/>
              <a:cs typeface="ＭＳ Ｐゴシック" charset="0"/>
            </a:endParaRPr>
          </a:p>
          <a:p>
            <a:pPr>
              <a:lnSpc>
                <a:spcPct val="90000"/>
              </a:lnSpc>
              <a:buFontTx/>
              <a:buNone/>
            </a:pPr>
            <a:r>
              <a:rPr lang="en-US" sz="2800" b="1" dirty="0">
                <a:solidFill>
                  <a:srgbClr val="000000"/>
                </a:solidFill>
                <a:ea typeface="ＭＳ Ｐゴシック" charset="0"/>
                <a:cs typeface="ＭＳ Ｐゴシック" charset="0"/>
              </a:rPr>
              <a:t>		</a:t>
            </a:r>
            <a:r>
              <a:rPr lang="en-US" sz="2800" b="1" dirty="0" smtClean="0">
                <a:solidFill>
                  <a:srgbClr val="000000"/>
                </a:solidFill>
                <a:ea typeface="ＭＳ Ｐゴシック" charset="0"/>
                <a:cs typeface="ＭＳ Ｐゴシック" charset="0"/>
              </a:rPr>
              <a:t>Large </a:t>
            </a:r>
            <a:r>
              <a:rPr lang="en-US" sz="2800" b="1" dirty="0">
                <a:solidFill>
                  <a:srgbClr val="000000"/>
                </a:solidFill>
                <a:ea typeface="ＭＳ Ｐゴシック" charset="0"/>
                <a:cs typeface="ＭＳ Ｐゴシック" charset="0"/>
              </a:rPr>
              <a:t>for H</a:t>
            </a:r>
            <a:r>
              <a:rPr lang="en-US" sz="2800" b="1" baseline="-25000" dirty="0">
                <a:solidFill>
                  <a:srgbClr val="000000"/>
                </a:solidFill>
                <a:ea typeface="ＭＳ Ｐゴシック" charset="0"/>
                <a:cs typeface="ＭＳ Ｐゴシック" charset="0"/>
              </a:rPr>
              <a:t>2</a:t>
            </a:r>
            <a:r>
              <a:rPr lang="en-US" sz="2800" b="1" dirty="0">
                <a:solidFill>
                  <a:srgbClr val="000000"/>
                </a:solidFill>
                <a:ea typeface="ＭＳ Ｐゴシック" charset="0"/>
                <a:cs typeface="ＭＳ Ｐゴシック" charset="0"/>
              </a:rPr>
              <a:t>O </a:t>
            </a:r>
            <a:r>
              <a:rPr lang="en-US" sz="2800" b="1" dirty="0" smtClean="0">
                <a:solidFill>
                  <a:srgbClr val="000000"/>
                </a:solidFill>
                <a:ea typeface="ＭＳ Ｐゴシック" charset="0"/>
                <a:cs typeface="ＭＳ Ｐゴシック" charset="0"/>
              </a:rPr>
              <a:t>transitions btw vapor </a:t>
            </a:r>
            <a:r>
              <a:rPr lang="en-US" sz="2800" b="1" dirty="0">
                <a:solidFill>
                  <a:srgbClr val="000000"/>
                </a:solidFill>
                <a:ea typeface="ＭＳ Ｐゴシック" charset="0"/>
                <a:cs typeface="ＭＳ Ｐゴシック" charset="0"/>
              </a:rPr>
              <a:t>&lt;=&gt; </a:t>
            </a:r>
            <a:r>
              <a:rPr lang="en-US" sz="2800" b="1" dirty="0" smtClean="0">
                <a:solidFill>
                  <a:srgbClr val="000000"/>
                </a:solidFill>
                <a:ea typeface="ＭＳ Ｐゴシック" charset="0"/>
                <a:cs typeface="ＭＳ Ｐゴシック" charset="0"/>
              </a:rPr>
              <a:t>liquid</a:t>
            </a:r>
          </a:p>
          <a:p>
            <a:pPr>
              <a:lnSpc>
                <a:spcPct val="90000"/>
              </a:lnSpc>
              <a:buNone/>
            </a:pPr>
            <a:r>
              <a:rPr lang="en-US" sz="2800" b="1" dirty="0" smtClean="0">
                <a:ea typeface="ＭＳ Ｐゴシック" charset="0"/>
                <a:cs typeface="ＭＳ Ｐゴシック" charset="0"/>
              </a:rPr>
              <a:t>3) </a:t>
            </a:r>
            <a:r>
              <a:rPr lang="en-US" sz="2800" b="1" dirty="0" smtClean="0">
                <a:solidFill>
                  <a:srgbClr val="C80000"/>
                </a:solidFill>
                <a:ea typeface="ＭＳ Ｐゴシック" charset="0"/>
                <a:cs typeface="ＭＳ Ｐゴシック" charset="0"/>
              </a:rPr>
              <a:t>Radiation </a:t>
            </a:r>
            <a:r>
              <a:rPr lang="en-US" sz="2800" b="1" dirty="0" smtClean="0">
                <a:solidFill>
                  <a:srgbClr val="000000"/>
                </a:solidFill>
                <a:ea typeface="ＭＳ Ｐゴシック" charset="0"/>
                <a:cs typeface="ＭＳ Ｐゴシック" charset="0"/>
              </a:rPr>
              <a:t>– electromagnetic waves</a:t>
            </a:r>
          </a:p>
          <a:p>
            <a:pPr algn="ctr">
              <a:lnSpc>
                <a:spcPct val="90000"/>
              </a:lnSpc>
              <a:buNone/>
            </a:pPr>
            <a:r>
              <a:rPr lang="en-US" sz="2800" b="1" dirty="0">
                <a:solidFill>
                  <a:srgbClr val="000000"/>
                </a:solidFill>
                <a:ea typeface="ＭＳ Ｐゴシック" charset="0"/>
                <a:cs typeface="ＭＳ Ｐゴシック" charset="0"/>
              </a:rPr>
              <a:t>	</a:t>
            </a:r>
            <a:r>
              <a:rPr lang="en-US" sz="2800" b="1" dirty="0" smtClean="0">
                <a:solidFill>
                  <a:srgbClr val="000000"/>
                </a:solidFill>
                <a:ea typeface="ＭＳ Ｐゴシック" charset="0"/>
                <a:cs typeface="ＭＳ Ｐゴシック" charset="0"/>
              </a:rPr>
              <a:t>		(next discussion)</a:t>
            </a:r>
          </a:p>
          <a:p>
            <a:pPr>
              <a:lnSpc>
                <a:spcPct val="40000"/>
              </a:lnSpc>
              <a:spcBef>
                <a:spcPts val="0"/>
              </a:spcBef>
              <a:buFontTx/>
              <a:buNone/>
            </a:pPr>
            <a:r>
              <a:rPr lang="en-US" sz="2800" b="1" dirty="0">
                <a:solidFill>
                  <a:srgbClr val="000000"/>
                </a:solidFill>
                <a:ea typeface="ＭＳ Ｐゴシック" charset="0"/>
                <a:cs typeface="ＭＳ Ｐゴシック" charset="0"/>
              </a:rPr>
              <a:t>	</a:t>
            </a:r>
            <a:r>
              <a:rPr lang="en-US" sz="2800" b="1" dirty="0" smtClean="0">
                <a:solidFill>
                  <a:srgbClr val="000000"/>
                </a:solidFill>
                <a:ea typeface="ＭＳ Ｐゴシック" charset="0"/>
                <a:cs typeface="ＭＳ Ｐゴシック" charset="0"/>
              </a:rPr>
              <a:t>			</a:t>
            </a:r>
            <a:endParaRPr lang="en-US" sz="2000" b="1" dirty="0" smtClean="0">
              <a:solidFill>
                <a:srgbClr val="FF0000"/>
              </a:solidFill>
              <a:ea typeface="ＭＳ Ｐゴシック" charset="0"/>
              <a:cs typeface="ＭＳ Ｐゴシック" charset="0"/>
            </a:endParaRPr>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751109597"/>
      </p:ext>
    </p:extLst>
  </p:cSld>
  <p:clrMapOvr>
    <a:masterClrMapping/>
  </p:clrMapOvr>
  <p:transition advTm="84608">
    <p:zoom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6068</TotalTime>
  <Words>849</Words>
  <Application>Microsoft Office PowerPoint</Application>
  <PresentationFormat>On-screen Show (4:3)</PresentationFormat>
  <Paragraphs>144</Paragraphs>
  <Slides>14</Slides>
  <Notes>3</Notes>
  <HiddenSlides>1</HiddenSlides>
  <MMClips>15</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ＭＳ Ｐゴシック</vt:lpstr>
      <vt:lpstr>Arial</vt:lpstr>
      <vt:lpstr>Arial Black</vt:lpstr>
      <vt:lpstr>Calibri</vt:lpstr>
      <vt:lpstr>Capitals</vt:lpstr>
      <vt:lpstr>Times New Roman</vt:lpstr>
      <vt:lpstr>Office Theme</vt:lpstr>
      <vt:lpstr>PowerPoint Presentation</vt:lpstr>
      <vt:lpstr>What is Heat?</vt:lpstr>
      <vt:lpstr>Heat Transfer Questions</vt:lpstr>
      <vt:lpstr>Conduction</vt:lpstr>
      <vt:lpstr>Heat Conductivity</vt:lpstr>
      <vt:lpstr>Convection</vt:lpstr>
      <vt:lpstr>Advection</vt:lpstr>
      <vt:lpstr>PowerPoint Presentation</vt:lpstr>
      <vt:lpstr>Energy Levels of Phases of State</vt:lpstr>
      <vt:lpstr>Solids, Liquids, Gases</vt:lpstr>
      <vt:lpstr>Latent Heat works with fluid motions to transfer heat</vt:lpstr>
      <vt:lpstr>Latent heating works with the fluid motions</vt:lpstr>
      <vt:lpstr>PowerPoint Presentation</vt:lpstr>
      <vt:lpstr>Take Home Points</vt:lpstr>
    </vt:vector>
  </TitlesOfParts>
  <Company>Home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Climate and Weather</dc:title>
  <dc:creator>Steven Mullen</dc:creator>
  <cp:lastModifiedBy>Steven L Mullen</cp:lastModifiedBy>
  <cp:revision>67</cp:revision>
  <dcterms:created xsi:type="dcterms:W3CDTF">2016-08-29T15:41:14Z</dcterms:created>
  <dcterms:modified xsi:type="dcterms:W3CDTF">2019-01-30T21:44:09Z</dcterms:modified>
</cp:coreProperties>
</file>