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eg" ContentType="image/jpeg"/>
  <Default Extension="rels" ContentType="application/vnd.openxmlformats-package.relationships+xml"/>
  <Default Extension="emf" ContentType="image/x-emf"/>
  <Default Extension="xlsx" ContentType="application/vnd.openxmlformats-officedocument.spreadsheetml.sheet"/>
  <Default Extension="vml" ContentType="application/vnd.openxmlformats-officedocument.vmlDrawing"/>
  <Default Extension="gif" ContentType="video/unknown"/>
  <Default Extension="wav" ContentType="audio/wav"/>
  <Default Extension="bin" ContentType="application/vnd.openxmlformats-officedocument.presentationml.printerSettings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embeddings/oleObject1.bin" ContentType="application/vnd.openxmlformats-officedocument.oleObject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3.xml" ContentType="application/vnd.openxmlformats-officedocument.presentationml.tags+xml"/>
  <Override PartName="/ppt/notesSlides/notesSlide7.xml" ContentType="application/vnd.openxmlformats-officedocument.presentationml.notesSlide+xml"/>
  <Override PartName="/ppt/tags/tag4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5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1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76" r:id="rId13"/>
    <p:sldId id="280" r:id="rId14"/>
    <p:sldId id="270" r:id="rId15"/>
    <p:sldId id="271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2E1DA"/>
    <a:srgbClr val="C80000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81981" autoAdjust="0"/>
  </p:normalViewPr>
  <p:slideViewPr>
    <p:cSldViewPr snapToGrid="0" snapToObjects="1">
      <p:cViewPr varScale="1">
        <p:scale>
          <a:sx n="85" d="100"/>
          <a:sy n="85" d="100"/>
        </p:scale>
        <p:origin x="-2032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CBD32A-6622-DC49-AEEE-21B970F23F0E}" type="datetimeFigureOut">
              <a:rPr lang="en-US" smtClean="0"/>
              <a:t>1/29/19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41A3A3-08FF-7B4E-98FE-C826306D4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4542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5745B915-9F70-8241-A781-1ECF6DCAC706}" type="slidenum">
              <a:rPr lang="en-US" sz="1200">
                <a:solidFill>
                  <a:srgbClr val="000000"/>
                </a:solidFill>
              </a:rPr>
              <a:pPr/>
              <a:t>1</a:t>
            </a:fld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3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3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3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3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3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93487E7F-BE29-6A42-903E-B2BCFD4A5AFB}" type="slidenum">
              <a:rPr lang="en-US" sz="1200">
                <a:solidFill>
                  <a:srgbClr val="000000"/>
                </a:solidFill>
              </a:rPr>
              <a:pPr/>
              <a:t>8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C82AD012-F876-0746-ACBE-61A30EAE1006}" type="slidenum">
              <a:rPr lang="en-US" sz="1200">
                <a:solidFill>
                  <a:srgbClr val="000000"/>
                </a:solidFill>
              </a:rPr>
              <a:pPr/>
              <a:t>9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r>
              <a:rPr lang="en-US" dirty="0" smtClean="0">
                <a:ea typeface="ＭＳ Ｐゴシック" charset="0"/>
                <a:cs typeface="ＭＳ Ｐゴシック" charset="0"/>
              </a:rPr>
              <a:t>Water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vapor is invisible. It is not what we see in clouds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E422C9E7-3B0D-7A47-81A9-DC7C1C75A3B7}" type="slidenum">
              <a:rPr lang="en-US" sz="1200">
                <a:solidFill>
                  <a:srgbClr val="000000"/>
                </a:solidFill>
              </a:rPr>
              <a:pPr/>
              <a:t>10</a:t>
            </a:fld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4D5CA112-9820-6A46-AE58-E96CD1DE947A}" type="slidenum">
              <a:rPr lang="en-US" sz="1200">
                <a:solidFill>
                  <a:srgbClr val="000000"/>
                </a:solidFill>
              </a:rPr>
              <a:pPr/>
              <a:t>11</a:t>
            </a:fld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A50E7998-42F0-024F-9FA6-BB72B914ABD5}" type="slidenum">
              <a:rPr lang="en-US" sz="1200">
                <a:solidFill>
                  <a:srgbClr val="000000"/>
                </a:solidFill>
              </a:rPr>
              <a:pPr/>
              <a:t>12</a:t>
            </a:fld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Earth</a:t>
            </a:r>
            <a:r>
              <a:rPr lang="en-US" baseline="0" dirty="0" smtClean="0"/>
              <a:t> is approximately 4.5 billion years old. (4. 5 </a:t>
            </a:r>
            <a:r>
              <a:rPr lang="en-US" baseline="0" dirty="0" err="1" smtClean="0"/>
              <a:t>Ga</a:t>
            </a:r>
            <a:r>
              <a:rPr lang="en-US" baseline="0" dirty="0" smtClean="0"/>
              <a:t>)</a:t>
            </a:r>
          </a:p>
          <a:p>
            <a:endParaRPr lang="en-US" baseline="0" dirty="0" smtClean="0"/>
          </a:p>
          <a:p>
            <a:r>
              <a:rPr lang="en-US" baseline="0" dirty="0" smtClean="0"/>
              <a:t>Consider </a:t>
            </a:r>
            <a:r>
              <a:rPr lang="en-US" b="1" baseline="0" dirty="0" smtClean="0"/>
              <a:t>oxygen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Cyanobacteria that created the first O2 appeared about 3.8 </a:t>
            </a:r>
            <a:r>
              <a:rPr lang="en-US" baseline="0" dirty="0" err="1" smtClean="0"/>
              <a:t>Gya</a:t>
            </a:r>
            <a:r>
              <a:rPr lang="en-US" baseline="0" dirty="0" smtClean="0"/>
              <a:t>, but atmospheric O2 levels were not appreciable until 2.5 - 2.0 </a:t>
            </a:r>
            <a:r>
              <a:rPr lang="en-US" baseline="0" dirty="0" err="1" smtClean="0"/>
              <a:t>Gya</a:t>
            </a:r>
            <a:r>
              <a:rPr lang="en-US" baseline="0" dirty="0" smtClean="0"/>
              <a:t> when photosynthesis was established.</a:t>
            </a:r>
          </a:p>
          <a:p>
            <a:endParaRPr lang="en-US" baseline="0" dirty="0" smtClean="0"/>
          </a:p>
          <a:p>
            <a:r>
              <a:rPr lang="en-US" dirty="0" smtClean="0"/>
              <a:t>Stage 1 (≈ 3.85–2.45 </a:t>
            </a:r>
            <a:r>
              <a:rPr lang="en-US" dirty="0" err="1" smtClean="0"/>
              <a:t>Ga</a:t>
            </a:r>
            <a:r>
              <a:rPr lang="en-US" dirty="0" smtClean="0"/>
              <a:t>) basically indicates that no O2 was in the atmosphere. Life began around</a:t>
            </a:r>
            <a:r>
              <a:rPr lang="en-US" baseline="0" dirty="0" smtClean="0"/>
              <a:t> 3.8 </a:t>
            </a:r>
            <a:r>
              <a:rPr lang="en-US" baseline="0" dirty="0" err="1" smtClean="0"/>
              <a:t>Gya</a:t>
            </a:r>
            <a:endParaRPr lang="en-US" dirty="0" smtClean="0"/>
          </a:p>
          <a:p>
            <a:r>
              <a:rPr lang="en-US" dirty="0" smtClean="0"/>
              <a:t>Stage 2 (≈ 2.45–1.85 </a:t>
            </a:r>
            <a:r>
              <a:rPr lang="en-US" dirty="0" err="1" smtClean="0"/>
              <a:t>Ga</a:t>
            </a:r>
            <a:r>
              <a:rPr lang="en-US" dirty="0" smtClean="0"/>
              <a:t>) describes a phase of production of O2, but most was absorbed in oceans and seabed rocks. </a:t>
            </a:r>
          </a:p>
          <a:p>
            <a:r>
              <a:rPr lang="en-US" dirty="0" smtClean="0"/>
              <a:t>Stage 3 (≈ 1.85–0.85 </a:t>
            </a:r>
            <a:r>
              <a:rPr lang="en-US" dirty="0" err="1" smtClean="0"/>
              <a:t>Ga</a:t>
            </a:r>
            <a:r>
              <a:rPr lang="en-US" dirty="0" smtClean="0"/>
              <a:t>) reveals that O2 starts to gas out of the oceans but is absorbed by land surfaces. </a:t>
            </a:r>
          </a:p>
          <a:p>
            <a:r>
              <a:rPr lang="en-US" dirty="0" smtClean="0"/>
              <a:t>Finally, during stages 4 (≈ 0.85–0.54 </a:t>
            </a:r>
            <a:r>
              <a:rPr lang="en-US" dirty="0" err="1" smtClean="0"/>
              <a:t>Ga</a:t>
            </a:r>
            <a:r>
              <a:rPr lang="en-US" dirty="0" smtClean="0"/>
              <a:t>) and 5 (≈ 0.54 </a:t>
            </a:r>
            <a:r>
              <a:rPr lang="en-US" dirty="0" err="1" smtClean="0"/>
              <a:t>Ga</a:t>
            </a:r>
            <a:r>
              <a:rPr lang="en-US" dirty="0" smtClean="0"/>
              <a:t>–present), sinks of O2 fill and the gas accumulates in the atmosphere.</a:t>
            </a:r>
            <a:endParaRPr lang="en-US" b="1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41A3A3-08FF-7B4E-98FE-C826306D4E4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7897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0EA47B06-C452-FB4C-B670-6BD416EB321F}" type="slidenum">
              <a:rPr lang="en-US" sz="1200">
                <a:solidFill>
                  <a:srgbClr val="000000"/>
                </a:solidFill>
              </a:rPr>
              <a:pPr/>
              <a:t>14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0EA47B06-C452-FB4C-B670-6BD416EB321F}" type="slidenum">
              <a:rPr lang="en-US" sz="1200">
                <a:solidFill>
                  <a:srgbClr val="000000"/>
                </a:solidFill>
              </a:rPr>
              <a:pPr/>
              <a:t>15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DEADAB0E-1C72-A04A-888D-BBC7D7C49C9A}" type="slidenum">
              <a:rPr lang="en-US" sz="1200">
                <a:solidFill>
                  <a:srgbClr val="000000"/>
                </a:solidFill>
              </a:rPr>
              <a:pPr/>
              <a:t>16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DEADAB0E-1C72-A04A-888D-BBC7D7C49C9A}" type="slidenum">
              <a:rPr lang="en-US" sz="1200">
                <a:solidFill>
                  <a:srgbClr val="000000"/>
                </a:solidFill>
              </a:rPr>
              <a:pPr/>
              <a:t>17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7829B127-CABB-A549-AEA6-E131E511011F}" type="slidenum">
              <a:rPr lang="en-US" sz="1200">
                <a:solidFill>
                  <a:srgbClr val="000000"/>
                </a:solidFill>
              </a:rPr>
              <a:pPr/>
              <a:t>18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0EA47B06-C452-FB4C-B670-6BD416EB321F}" type="slidenum">
              <a:rPr lang="en-US" sz="1200">
                <a:solidFill>
                  <a:srgbClr val="000000"/>
                </a:solidFill>
              </a:rPr>
              <a:pPr/>
              <a:t>19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Lecture 1-ATMO171A1</a:t>
            </a:r>
            <a:endParaRPr lang="en-US" sz="2400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477E8D-769E-0748-AC4D-03B1C8D6F29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0451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Lecture 1-ATMO171A1</a:t>
            </a:r>
            <a:endParaRPr lang="en-US" sz="2400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73261A-83C2-664D-886E-9638A6ADE42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583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Lecture 1-ATMO171A1</a:t>
            </a:r>
            <a:endParaRPr lang="en-US" sz="2400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D4ABBA-A6DF-5540-85FB-253B90D69B1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817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Lecture 1-ATMO171A1</a:t>
            </a:r>
            <a:endParaRPr lang="en-US" sz="2400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9D803C-9693-A64F-B9A9-D0E8C6DAB8B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9197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Lecture 1-ATMO171A1</a:t>
            </a:r>
            <a:endParaRPr lang="en-US" sz="2400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AC5F07-CDB0-6D4E-886C-B45BD74A808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9724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Lecture 1-ATMO171A1</a:t>
            </a:r>
            <a:endParaRPr lang="en-US" sz="2400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F3E71F-BE94-5444-901F-28E14B6FDD3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5986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Lecture 1-ATMO171A1</a:t>
            </a:r>
            <a:endParaRPr lang="en-US" sz="2400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5B427B1-9E7E-E54C-BF81-F9E1B90245C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573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Lecture 1-ATMO171A1</a:t>
            </a:r>
            <a:endParaRPr lang="en-US" sz="2400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6181EE-9A38-D246-9891-2DB039B0960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8286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Lecture 1-ATMO171A1</a:t>
            </a:r>
            <a:endParaRPr lang="en-US" sz="2400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EDAFD9-98ED-2C45-A35C-DC659828226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4490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Lecture 1-ATMO171A1</a:t>
            </a:r>
            <a:endParaRPr lang="en-US" sz="2400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6F98D4-4A37-CF41-8637-C5DED4D7E2F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7215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Lecture 1-ATMO171A1</a:t>
            </a:r>
            <a:endParaRPr lang="en-US" sz="2400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F2A2CA-080E-7E47-8A06-4F13AECA2B3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60414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Lecture 1-ATMO171A1</a:t>
            </a:r>
            <a:endParaRPr lang="en-US" sz="2400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1D9464-7D0A-C74F-B79E-F449284DA9F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7069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Lecture 1-ATMO171A1</a:t>
            </a:r>
            <a:endParaRPr lang="en-US" sz="2400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C97CF7-D438-8242-B00A-2BEFEA5DE34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0977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24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06" charset="0"/>
                <a:ea typeface="+mn-ea"/>
                <a:cs typeface="+mn-cs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866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fld id="{CD855520-2435-5B41-8AEF-40B0BC7E2B29}" type="slidenum">
              <a:rPr lang="en-US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charset="0"/>
          <a:ea typeface="ＭＳ Ｐゴシック" pitchFamily="-65" charset="-128"/>
          <a:cs typeface="ＭＳ Ｐゴシック" pitchFamily="-65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charset="0"/>
          <a:ea typeface="ＭＳ Ｐゴシック" pitchFamily="-65" charset="-128"/>
          <a:cs typeface="ＭＳ Ｐゴシック" pitchFamily="-65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charset="0"/>
          <a:ea typeface="ＭＳ Ｐゴシック" pitchFamily="-65" charset="-128"/>
          <a:cs typeface="ＭＳ Ｐゴシック" pitchFamily="-65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charset="0"/>
          <a:ea typeface="ＭＳ Ｐゴシック" pitchFamily="-65" charset="-128"/>
          <a:cs typeface="ＭＳ Ｐゴシック" pitchFamily="-65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wav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Relationship Id="rId6" Type="http://schemas.openxmlformats.org/officeDocument/2006/relationships/image" Target="../media/image2.png"/><Relationship Id="rId7" Type="http://schemas.openxmlformats.org/officeDocument/2006/relationships/hyperlink" Target="http://earthobservatory.nasa.gov/IOTD/view.php?id=3338" TargetMode="External"/><Relationship Id="rId8" Type="http://schemas.openxmlformats.org/officeDocument/2006/relationships/oleObject" Target="../embeddings/oleObject1.bin"/><Relationship Id="rId9" Type="http://schemas.openxmlformats.org/officeDocument/2006/relationships/package" Target="../embeddings/Microsoft_Excel_Sheet1.xlsx"/><Relationship Id="rId10" Type="http://schemas.openxmlformats.org/officeDocument/2006/relationships/image" Target="../media/image1.emf"/><Relationship Id="rId11" Type="http://schemas.openxmlformats.org/officeDocument/2006/relationships/image" Target="../media/image3.png"/><Relationship Id="rId1" Type="http://schemas.openxmlformats.org/officeDocument/2006/relationships/vmlDrawing" Target="../drawings/vmlDrawing1.vml"/><Relationship Id="rId2" Type="http://schemas.microsoft.com/office/2007/relationships/media" Target="../media/media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.png"/><Relationship Id="rId1" Type="http://schemas.microsoft.com/office/2007/relationships/media" Target="../media/media2.wav"/><Relationship Id="rId2" Type="http://schemas.openxmlformats.org/officeDocument/2006/relationships/audio" Target="../media/media2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.xml"/><Relationship Id="rId5" Type="http://schemas.openxmlformats.org/officeDocument/2006/relationships/image" Target="../media/image3.png"/><Relationship Id="rId1" Type="http://schemas.microsoft.com/office/2007/relationships/media" Target="../media/media3.wav"/><Relationship Id="rId2" Type="http://schemas.openxmlformats.org/officeDocument/2006/relationships/audio" Target="../media/media3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wav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3.xml"/><Relationship Id="rId6" Type="http://schemas.openxmlformats.org/officeDocument/2006/relationships/image" Target="../media/image3.png"/><Relationship Id="rId1" Type="http://schemas.openxmlformats.org/officeDocument/2006/relationships/tags" Target="../tags/tag1.xml"/><Relationship Id="rId2" Type="http://schemas.microsoft.com/office/2007/relationships/media" Target="../media/media4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.xml"/><Relationship Id="rId5" Type="http://schemas.openxmlformats.org/officeDocument/2006/relationships/image" Target="../media/image3.png"/><Relationship Id="rId1" Type="http://schemas.microsoft.com/office/2007/relationships/media" Target="../media/media5.wav"/><Relationship Id="rId2" Type="http://schemas.openxmlformats.org/officeDocument/2006/relationships/audio" Target="../media/media5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wav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.xml"/><Relationship Id="rId6" Type="http://schemas.openxmlformats.org/officeDocument/2006/relationships/image" Target="../media/image3.png"/><Relationship Id="rId1" Type="http://schemas.openxmlformats.org/officeDocument/2006/relationships/tags" Target="../tags/tag2.xml"/><Relationship Id="rId2" Type="http://schemas.microsoft.com/office/2007/relationships/media" Target="../media/media6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.xml"/><Relationship Id="rId5" Type="http://schemas.openxmlformats.org/officeDocument/2006/relationships/image" Target="../media/image3.png"/><Relationship Id="rId1" Type="http://schemas.microsoft.com/office/2007/relationships/media" Target="../media/media7.wav"/><Relationship Id="rId2" Type="http://schemas.openxmlformats.org/officeDocument/2006/relationships/audio" Target="../media/media7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media8.wav"/><Relationship Id="rId4" Type="http://schemas.openxmlformats.org/officeDocument/2006/relationships/slideLayout" Target="../slideLayouts/slideLayout12.xml"/><Relationship Id="rId5" Type="http://schemas.openxmlformats.org/officeDocument/2006/relationships/notesSlide" Target="../notesSlides/notesSlide7.xml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8" Type="http://schemas.openxmlformats.org/officeDocument/2006/relationships/image" Target="../media/image3.png"/><Relationship Id="rId1" Type="http://schemas.openxmlformats.org/officeDocument/2006/relationships/tags" Target="../tags/tag3.xml"/><Relationship Id="rId2" Type="http://schemas.microsoft.com/office/2007/relationships/media" Target="../media/media8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media9.wav"/><Relationship Id="rId4" Type="http://schemas.openxmlformats.org/officeDocument/2006/relationships/slideLayout" Target="../slideLayouts/slideLayout12.xml"/><Relationship Id="rId5" Type="http://schemas.openxmlformats.org/officeDocument/2006/relationships/notesSlide" Target="../notesSlides/notesSlide8.xml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3.png"/><Relationship Id="rId1" Type="http://schemas.openxmlformats.org/officeDocument/2006/relationships/tags" Target="../tags/tag4.xml"/><Relationship Id="rId2" Type="http://schemas.microsoft.com/office/2007/relationships/media" Target="../media/media9.wav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media" Target="../media/media11.wav"/><Relationship Id="rId4" Type="http://schemas.openxmlformats.org/officeDocument/2006/relationships/audio" Target="../media/media11.wav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9.xml"/><Relationship Id="rId7" Type="http://schemas.openxmlformats.org/officeDocument/2006/relationships/image" Target="../media/image8.png"/><Relationship Id="rId8" Type="http://schemas.openxmlformats.org/officeDocument/2006/relationships/hyperlink" Target="http://www.esrl.noaa.gov/psd/atmrivers/questions/" TargetMode="External"/><Relationship Id="rId9" Type="http://schemas.openxmlformats.org/officeDocument/2006/relationships/image" Target="../media/image3.png"/><Relationship Id="rId1" Type="http://schemas.microsoft.com/office/2007/relationships/media" Target="../media/media10.gif"/><Relationship Id="rId2" Type="http://schemas.openxmlformats.org/officeDocument/2006/relationships/video" Target="../media/media10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10.xml"/><Relationship Id="rId5" Type="http://schemas.openxmlformats.org/officeDocument/2006/relationships/image" Target="../media/image9.png"/><Relationship Id="rId6" Type="http://schemas.openxmlformats.org/officeDocument/2006/relationships/hyperlink" Target="https://www.youtube.com/watch?v=x1SgmFa0r04" TargetMode="External"/><Relationship Id="rId7" Type="http://schemas.openxmlformats.org/officeDocument/2006/relationships/image" Target="../media/image3.png"/><Relationship Id="rId1" Type="http://schemas.microsoft.com/office/2007/relationships/media" Target="../media/media12.wav"/><Relationship Id="rId2" Type="http://schemas.openxmlformats.org/officeDocument/2006/relationships/audio" Target="../media/media12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11.xml"/><Relationship Id="rId5" Type="http://schemas.openxmlformats.org/officeDocument/2006/relationships/image" Target="../media/image10.png"/><Relationship Id="rId6" Type="http://schemas.openxmlformats.org/officeDocument/2006/relationships/hyperlink" Target="http://www.esrl.noaa.gov/gmd/ccgg/trends/" TargetMode="External"/><Relationship Id="rId7" Type="http://schemas.openxmlformats.org/officeDocument/2006/relationships/image" Target="../media/image3.png"/><Relationship Id="rId8" Type="http://schemas.openxmlformats.org/officeDocument/2006/relationships/image" Target="../media/image11.png"/><Relationship Id="rId1" Type="http://schemas.microsoft.com/office/2007/relationships/media" Target="../media/media13.wav"/><Relationship Id="rId2" Type="http://schemas.openxmlformats.org/officeDocument/2006/relationships/audio" Target="../media/media13.wa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2.xml"/><Relationship Id="rId5" Type="http://schemas.openxmlformats.org/officeDocument/2006/relationships/hyperlink" Target="http://www.snowballearth.org/images/geologic_column.gif" TargetMode="External"/><Relationship Id="rId6" Type="http://schemas.openxmlformats.org/officeDocument/2006/relationships/image" Target="../media/image3.png"/><Relationship Id="rId7" Type="http://schemas.openxmlformats.org/officeDocument/2006/relationships/image" Target="../media/image12.png"/><Relationship Id="rId1" Type="http://schemas.microsoft.com/office/2007/relationships/media" Target="../media/media14.wav"/><Relationship Id="rId2" Type="http://schemas.openxmlformats.org/officeDocument/2006/relationships/audio" Target="../media/media14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3.xml"/><Relationship Id="rId5" Type="http://schemas.openxmlformats.org/officeDocument/2006/relationships/hyperlink" Target="http://glossary.ametsoc.org/wiki/Radiatively_active_gas" TargetMode="External"/><Relationship Id="rId6" Type="http://schemas.openxmlformats.org/officeDocument/2006/relationships/image" Target="../media/image3.png"/><Relationship Id="rId1" Type="http://schemas.microsoft.com/office/2007/relationships/media" Target="../media/media15.wav"/><Relationship Id="rId2" Type="http://schemas.openxmlformats.org/officeDocument/2006/relationships/audio" Target="../media/media15.wav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4.xml"/><Relationship Id="rId5" Type="http://schemas.openxmlformats.org/officeDocument/2006/relationships/image" Target="../media/image3.png"/><Relationship Id="rId1" Type="http://schemas.microsoft.com/office/2007/relationships/media" Target="../media/media16.wav"/><Relationship Id="rId2" Type="http://schemas.openxmlformats.org/officeDocument/2006/relationships/audio" Target="../media/media16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media17.wav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5.xml"/><Relationship Id="rId6" Type="http://schemas.openxmlformats.org/officeDocument/2006/relationships/image" Target="../media/image13.png"/><Relationship Id="rId7" Type="http://schemas.openxmlformats.org/officeDocument/2006/relationships/hyperlink" Target="http://vimeo.com/26045314" TargetMode="External"/><Relationship Id="rId8" Type="http://schemas.openxmlformats.org/officeDocument/2006/relationships/image" Target="../media/image14.png"/><Relationship Id="rId9" Type="http://schemas.openxmlformats.org/officeDocument/2006/relationships/image" Target="../media/image15.jpeg"/><Relationship Id="rId10" Type="http://schemas.openxmlformats.org/officeDocument/2006/relationships/hyperlink" Target="http://apollo.lsc.vsc.edu/classes/met130/notes/chapter1/early.html" TargetMode="External"/><Relationship Id="rId11" Type="http://schemas.openxmlformats.org/officeDocument/2006/relationships/image" Target="../media/image3.png"/><Relationship Id="rId1" Type="http://schemas.openxmlformats.org/officeDocument/2006/relationships/tags" Target="../tags/tag5.xml"/><Relationship Id="rId2" Type="http://schemas.microsoft.com/office/2007/relationships/media" Target="../media/media17.wav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6.xml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8" Type="http://schemas.openxmlformats.org/officeDocument/2006/relationships/image" Target="../media/image19.png"/><Relationship Id="rId9" Type="http://schemas.openxmlformats.org/officeDocument/2006/relationships/image" Target="../media/image3.png"/><Relationship Id="rId1" Type="http://schemas.microsoft.com/office/2007/relationships/media" Target="../media/media18.wav"/><Relationship Id="rId2" Type="http://schemas.openxmlformats.org/officeDocument/2006/relationships/audio" Target="../media/media18.wav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7.xml"/><Relationship Id="rId5" Type="http://schemas.openxmlformats.org/officeDocument/2006/relationships/image" Target="../media/image3.png"/><Relationship Id="rId1" Type="http://schemas.microsoft.com/office/2007/relationships/media" Target="../media/media19.wav"/><Relationship Id="rId2" Type="http://schemas.openxmlformats.org/officeDocument/2006/relationships/audio" Target="../media/media19.wav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8.xml"/><Relationship Id="rId5" Type="http://schemas.openxmlformats.org/officeDocument/2006/relationships/image" Target="../media/image3.png"/><Relationship Id="rId1" Type="http://schemas.microsoft.com/office/2007/relationships/media" Target="../media/media20.wav"/><Relationship Id="rId2" Type="http://schemas.openxmlformats.org/officeDocument/2006/relationships/audio" Target="../media/media20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111"/>
            <a:ext cx="9144000" cy="6088057"/>
          </a:xfrm>
          <a:prstGeom prst="rect">
            <a:avLst/>
          </a:prstGeom>
        </p:spPr>
      </p:pic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762000" y="6179742"/>
            <a:ext cx="746760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defTabSz="914400" eaLnBrk="0" fontAlgn="base" hangingPunct="0">
              <a:spcAft>
                <a:spcPct val="0"/>
              </a:spcAft>
            </a:pPr>
            <a:r>
              <a:rPr lang="en-US" sz="1600" dirty="0" smtClean="0">
                <a:solidFill>
                  <a:srgbClr val="FFFF00"/>
                </a:solidFill>
              </a:rPr>
              <a:t>Earth’s limb from the International Space Station</a:t>
            </a:r>
          </a:p>
          <a:p>
            <a:pPr algn="ctr" defTabSz="914400" eaLnBrk="0" fontAlgn="base" hangingPunct="0">
              <a:spcAft>
                <a:spcPct val="0"/>
              </a:spcAft>
            </a:pPr>
            <a:r>
              <a:rPr lang="en-US" sz="1400" dirty="0" smtClean="0">
                <a:solidFill>
                  <a:srgbClr val="FFFF00"/>
                </a:solidFill>
                <a:hlinkClick r:id="rId7"/>
              </a:rPr>
              <a:t>Source: earthobservatory.nasa.gov</a:t>
            </a:r>
            <a:endParaRPr lang="en-US" sz="1400" dirty="0">
              <a:solidFill>
                <a:srgbClr val="FFFF00"/>
              </a:solidFill>
            </a:endParaRPr>
          </a:p>
        </p:txBody>
      </p:sp>
      <p:sp>
        <p:nvSpPr>
          <p:cNvPr id="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512035"/>
            <a:ext cx="6934200" cy="1302343"/>
          </a:xfrm>
          <a:ln>
            <a:miter lim="800000"/>
            <a:headEnd/>
            <a:tailEnd/>
          </a:ln>
          <a:extLst/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8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cs typeface="Arial Black"/>
              </a:rPr>
              <a:t>ATMO 170A1</a:t>
            </a:r>
            <a:b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8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cs typeface="Arial Black"/>
              </a:rPr>
            </a:br>
            <a:r>
              <a:rPr lang="en-US" sz="36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8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cs typeface="Arial Black"/>
              </a:rPr>
              <a:t>Online</a:t>
            </a:r>
            <a:endParaRPr lang="en-US" sz="36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8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/>
              <a:cs typeface="Arial Black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95400" y="5181377"/>
            <a:ext cx="6324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ts val="1200"/>
              </a:spcAft>
            </a:pPr>
            <a:r>
              <a:rPr lang="en-US" sz="3200" b="1" dirty="0">
                <a:ln w="12700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ea typeface="ＭＳ Ｐゴシック" charset="0"/>
                <a:cs typeface="Arial Black"/>
              </a:rPr>
              <a:t>Atmospheric </a:t>
            </a:r>
            <a:r>
              <a:rPr lang="en-US" sz="3200" b="1" dirty="0" smtClean="0">
                <a:ln w="12700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ea typeface="ＭＳ Ｐゴシック" charset="0"/>
                <a:cs typeface="Arial Black"/>
              </a:rPr>
              <a:t>Composition</a:t>
            </a:r>
            <a:endParaRPr lang="en-US" sz="3200" b="1" dirty="0">
              <a:ln w="12700">
                <a:solidFill>
                  <a:srgbClr val="000000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/>
              <a:ea typeface="ＭＳ Ｐゴシック" charset="0"/>
              <a:cs typeface="Arial Black"/>
            </a:endParaRP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8230204"/>
              </p:ext>
            </p:extLst>
          </p:nvPr>
        </p:nvGraphicFramePr>
        <p:xfrm>
          <a:off x="265113" y="1773238"/>
          <a:ext cx="8561387" cy="339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3" name="Worksheet" r:id="rId9" imgW="10668000" imgH="4229100" progId="Excel.Sheet.12">
                  <p:embed/>
                </p:oleObj>
              </mc:Choice>
              <mc:Fallback>
                <p:oleObj name="Worksheet" r:id="rId9" imgW="10668000" imgH="42291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65113" y="1773238"/>
                        <a:ext cx="8561387" cy="3394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218842" y="5766272"/>
            <a:ext cx="44516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>
                <a:ln w="6350"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rial"/>
                <a:ea typeface="ＭＳ Ｐゴシック" charset="0"/>
                <a:cs typeface="Arial"/>
              </a:rPr>
              <a:t>Use Slide Show </a:t>
            </a:r>
            <a:r>
              <a:rPr lang="en-US" b="1" i="1" dirty="0" smtClean="0">
                <a:ln w="6350"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rial"/>
                <a:ea typeface="ＭＳ Ｐゴシック" charset="0"/>
                <a:cs typeface="Arial"/>
              </a:rPr>
              <a:t>mode to hear narrative </a:t>
            </a:r>
            <a:endParaRPr lang="en-US" sz="1600" b="1" dirty="0">
              <a:ln w="6350">
                <a:solidFill>
                  <a:schemeClr val="tx1"/>
                </a:solidFill>
              </a:ln>
              <a:solidFill>
                <a:srgbClr val="FFCC00"/>
              </a:solidFill>
              <a:effectLst>
                <a:outerShdw blurRad="38100" dist="38100" dir="2700000" algn="tl">
                  <a:srgbClr val="808080"/>
                </a:outerShdw>
              </a:effectLst>
              <a:latin typeface="Arial"/>
              <a:ea typeface="ＭＳ Ｐゴシック" charset="0"/>
              <a:cs typeface="Arial"/>
            </a:endParaRPr>
          </a:p>
        </p:txBody>
      </p:sp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480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47"/>
    </mc:Choice>
    <mc:Fallback xmlns="">
      <p:transition xmlns:p14="http://schemas.microsoft.com/office/powerpoint/2010/main" spd="slow" advTm="8647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dirty="0" smtClean="0"/>
              <a:t>Overview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44958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 dirty="0" smtClean="0"/>
              <a:t>Atmospheric Composition</a:t>
            </a:r>
          </a:p>
          <a:p>
            <a:pPr marL="457200" lvl="1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en-US" dirty="0"/>
              <a:t>Primary </a:t>
            </a:r>
            <a:r>
              <a:rPr lang="en-US" dirty="0" smtClean="0"/>
              <a:t>constituents</a:t>
            </a:r>
          </a:p>
          <a:p>
            <a:pPr marL="457200" lvl="1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en-US" dirty="0" smtClean="0"/>
              <a:t>Trace gases</a:t>
            </a:r>
          </a:p>
          <a:p>
            <a:pPr marL="457200" lvl="1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en-US" dirty="0" smtClean="0"/>
              <a:t>Aerosols </a:t>
            </a:r>
          </a:p>
          <a:p>
            <a:pPr lvl="1"/>
            <a:endParaRPr lang="en-US" dirty="0"/>
          </a:p>
        </p:txBody>
      </p: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881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307"/>
    </mc:Choice>
    <mc:Fallback xmlns="">
      <p:transition xmlns:p14="http://schemas.microsoft.com/office/powerpoint/2010/main" spd="slow" advTm="19307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6" name="Rectangle 3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F</a:t>
            </a:r>
            <a:r>
              <a:rPr lang="en-US" b="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irst order of business</a:t>
            </a:r>
            <a:br>
              <a:rPr lang="en-US" b="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</a:br>
            <a:r>
              <a:rPr lang="en-US" b="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What is air?</a:t>
            </a:r>
            <a:r>
              <a:rPr lang="en-US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/>
            </a:r>
            <a:br>
              <a:rPr lang="en-US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</a:br>
            <a:endParaRPr lang="en-US" b="0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7861" name="Rectangle 3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742950" indent="-742950">
              <a:buFont typeface="+mj-lt"/>
              <a:buAutoNum type="arabicParenR"/>
            </a:pPr>
            <a:r>
              <a:rPr lang="en-US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Can you see air?</a:t>
            </a:r>
          </a:p>
          <a:p>
            <a:pPr marL="742950" indent="-742950">
              <a:buFont typeface="+mj-lt"/>
              <a:buAutoNum type="arabicParenR"/>
            </a:pPr>
            <a:r>
              <a:rPr lang="en-US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Can you smell or taste air?</a:t>
            </a:r>
          </a:p>
          <a:p>
            <a:pPr marL="742950" indent="-742950">
              <a:buFont typeface="+mj-lt"/>
              <a:buAutoNum type="arabicParenR"/>
            </a:pPr>
            <a:r>
              <a:rPr lang="en-US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Can you feel or touch air?</a:t>
            </a:r>
          </a:p>
          <a:p>
            <a:pPr marL="742950" indent="-742950">
              <a:buFont typeface="+mj-lt"/>
              <a:buAutoNum type="arabicParenR"/>
            </a:pPr>
            <a:r>
              <a:rPr lang="en-US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What is air made of?</a:t>
            </a:r>
            <a:r>
              <a:rPr lang="en-US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	</a:t>
            </a:r>
            <a:endParaRPr lang="en-US" dirty="0" smtClean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At first glance, these questions seem simple.</a:t>
            </a:r>
            <a:endParaRPr lang="en-US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64520"/>
      </p:ext>
    </p:extLst>
  </p:cSld>
  <p:clrMapOvr>
    <a:masterClrMapping/>
  </p:clrMapOvr>
  <p:transition xmlns:p14="http://schemas.microsoft.com/office/powerpoint/2010/main" advTm="21128">
    <p:zoom dir="in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7786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6" name="Rectangle 3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What </a:t>
            </a:r>
            <a:r>
              <a:rPr lang="en-US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is air</a:t>
            </a:r>
            <a:r>
              <a:rPr lang="en-US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?</a:t>
            </a:r>
            <a:endParaRPr lang="en-US" b="0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7861" name="Rectangle 3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1) Can you see air?</a:t>
            </a:r>
          </a:p>
          <a:p>
            <a:pPr marL="857250" lvl="1" indent="-457200">
              <a:buNone/>
            </a:pPr>
            <a:r>
              <a:rPr lang="en-US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No. Air is clear, transparent…</a:t>
            </a:r>
          </a:p>
          <a:p>
            <a:pPr marL="857250" lvl="1" indent="-457200">
              <a:buNone/>
            </a:pPr>
            <a:r>
              <a:rPr lang="en-US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But </a:t>
            </a:r>
            <a:r>
              <a:rPr lang="en-US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a</a:t>
            </a:r>
            <a:r>
              <a:rPr lang="en-US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ir is reflective. The sky is blue!</a:t>
            </a:r>
          </a:p>
          <a:p>
            <a:pPr marL="857250" lvl="1" indent="-457200">
              <a:buNone/>
            </a:pPr>
            <a:r>
              <a:rPr lang="en-US" dirty="0" smtClean="0"/>
              <a:t>And sometimes air </a:t>
            </a:r>
            <a:r>
              <a:rPr lang="en-US" dirty="0"/>
              <a:t>looks foggy or hazy because you are seeing </a:t>
            </a:r>
            <a:r>
              <a:rPr lang="en-US" dirty="0" smtClean="0"/>
              <a:t>the bulk </a:t>
            </a:r>
            <a:r>
              <a:rPr lang="en-US" dirty="0"/>
              <a:t>effects of small water droplets (fog) or small particles of some material (aerosols) that are suspended in </a:t>
            </a:r>
            <a:r>
              <a:rPr lang="en-US" dirty="0" smtClean="0"/>
              <a:t>air</a:t>
            </a:r>
            <a:r>
              <a:rPr lang="en-US" dirty="0"/>
              <a:t>. </a:t>
            </a:r>
            <a:r>
              <a:rPr lang="en-US" dirty="0" smtClean="0"/>
              <a:t>Droplets and particles may </a:t>
            </a:r>
            <a:r>
              <a:rPr lang="en-US" dirty="0"/>
              <a:t>be too small to be seen with the naked </a:t>
            </a:r>
            <a:r>
              <a:rPr lang="en-US" dirty="0" smtClean="0"/>
              <a:t>eye, but they redirect light. </a:t>
            </a:r>
            <a:endParaRPr lang="en-US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44955653"/>
      </p:ext>
    </p:extLst>
  </p:cSld>
  <p:clrMapOvr>
    <a:masterClrMapping/>
  </p:clrMapOvr>
  <p:transition xmlns:p14="http://schemas.microsoft.com/office/powerpoint/2010/main" advTm="42452">
    <p:zoom dir="in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7786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6" name="Rectangle 3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What </a:t>
            </a:r>
            <a:r>
              <a:rPr lang="en-US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is air</a:t>
            </a:r>
            <a:r>
              <a:rPr lang="en-US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?</a:t>
            </a:r>
            <a:endParaRPr lang="en-US" b="0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7861" name="Rectangle 3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2) </a:t>
            </a:r>
            <a:r>
              <a:rPr lang="en-US" sz="2800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Can you smell or taste air?</a:t>
            </a:r>
          </a:p>
          <a:p>
            <a:pPr marL="948690" lvl="1" indent="-457200">
              <a:buNone/>
            </a:pPr>
            <a:r>
              <a:rPr lang="en-US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Not usually.</a:t>
            </a:r>
          </a:p>
          <a:p>
            <a:pPr marL="948690" lvl="1" indent="-457200">
              <a:buNone/>
            </a:pPr>
            <a:r>
              <a:rPr lang="en-US" dirty="0" smtClean="0"/>
              <a:t>We can, however</a:t>
            </a:r>
            <a:r>
              <a:rPr lang="en-US" smtClean="0"/>
              <a:t>, smell certain </a:t>
            </a:r>
            <a:r>
              <a:rPr lang="en-US" dirty="0"/>
              <a:t>air pollutants and trace </a:t>
            </a:r>
            <a:r>
              <a:rPr lang="en-US" dirty="0" smtClean="0"/>
              <a:t>gases, </a:t>
            </a:r>
            <a:r>
              <a:rPr lang="en-US" dirty="0"/>
              <a:t>even when their concentrations are </a:t>
            </a:r>
            <a:r>
              <a:rPr lang="en-US" dirty="0" smtClean="0"/>
              <a:t>as small as a few parts per million. </a:t>
            </a:r>
            <a:endParaRPr lang="en-US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892623"/>
      </p:ext>
    </p:extLst>
  </p:cSld>
  <p:clrMapOvr>
    <a:masterClrMapping/>
  </p:clrMapOvr>
  <p:transition xmlns:p14="http://schemas.microsoft.com/office/powerpoint/2010/main" advTm="21266">
    <p:zoom dir="in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7786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6" name="Rectangle 3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What </a:t>
            </a:r>
            <a:r>
              <a:rPr lang="en-US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is air</a:t>
            </a:r>
            <a:r>
              <a:rPr lang="en-US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?</a:t>
            </a:r>
            <a:endParaRPr lang="en-US" b="0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7861" name="Rectangle 3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3</a:t>
            </a:r>
            <a:r>
              <a:rPr lang="en-US" sz="2800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) Can you feel or touch air?</a:t>
            </a:r>
          </a:p>
          <a:p>
            <a:pPr marL="948690" lvl="1" indent="-457200">
              <a:buNone/>
            </a:pPr>
            <a:r>
              <a:rPr lang="en-US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Complicated.</a:t>
            </a:r>
          </a:p>
          <a:p>
            <a:pPr marL="948690" lvl="1" indent="-457200">
              <a:buNone/>
            </a:pPr>
            <a:r>
              <a:rPr lang="en-US" dirty="0"/>
              <a:t>At sea </a:t>
            </a:r>
            <a:r>
              <a:rPr lang="en-US" dirty="0" smtClean="0"/>
              <a:t>level, air </a:t>
            </a:r>
            <a:r>
              <a:rPr lang="en-US" dirty="0"/>
              <a:t>pressure </a:t>
            </a:r>
            <a:r>
              <a:rPr lang="en-US" dirty="0" smtClean="0"/>
              <a:t>pushes </a:t>
            </a:r>
            <a:r>
              <a:rPr lang="en-US" dirty="0"/>
              <a:t>on every square inch of our bodies with almost 15 pounds of </a:t>
            </a:r>
            <a:r>
              <a:rPr lang="en-US" dirty="0" smtClean="0"/>
              <a:t>force.  If </a:t>
            </a:r>
            <a:r>
              <a:rPr lang="en-US" dirty="0"/>
              <a:t>that were to change </a:t>
            </a:r>
            <a:r>
              <a:rPr lang="en-US" dirty="0" smtClean="0"/>
              <a:t>suddenly, </a:t>
            </a:r>
            <a:r>
              <a:rPr lang="en-US" dirty="0"/>
              <a:t>we'd feel </a:t>
            </a:r>
            <a:r>
              <a:rPr lang="en-US" dirty="0" smtClean="0"/>
              <a:t>it, probably painfully…ears popping!</a:t>
            </a:r>
          </a:p>
          <a:p>
            <a:pPr marL="948690" lvl="1" indent="-457200">
              <a:buNone/>
            </a:pPr>
            <a:r>
              <a:rPr lang="en-US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We feel air when the wind blows.</a:t>
            </a:r>
          </a:p>
          <a:p>
            <a:pPr marL="948690" lvl="1" indent="-457200">
              <a:buNone/>
            </a:pPr>
            <a:r>
              <a:rPr lang="en-US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We sense air through temperature, which is a measure of the random speed of air molecules.</a:t>
            </a:r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65878990"/>
      </p:ext>
    </p:extLst>
  </p:cSld>
  <p:clrMapOvr>
    <a:masterClrMapping/>
  </p:clrMapOvr>
  <p:transition xmlns:p14="http://schemas.microsoft.com/office/powerpoint/2010/main" advTm="33110">
    <p:zoom dir="in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77861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6" name="Rectangle 3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What </a:t>
            </a:r>
            <a:r>
              <a:rPr lang="en-US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is air</a:t>
            </a:r>
            <a:r>
              <a:rPr lang="en-US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?</a:t>
            </a:r>
            <a:endParaRPr lang="en-US" b="0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7861" name="Rectangle 3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4) What is air made of?</a:t>
            </a:r>
          </a:p>
          <a:p>
            <a:pPr marL="948690" lvl="1" indent="-457200">
              <a:buNone/>
            </a:pPr>
            <a:r>
              <a:rPr lang="en-US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Simplest answer. Lots of different gases.</a:t>
            </a:r>
            <a:endParaRPr lang="en-US" dirty="0" smtClean="0"/>
          </a:p>
          <a:p>
            <a:pPr marL="948690" lvl="1" indent="-457200">
              <a:buNone/>
            </a:pPr>
            <a:endParaRPr lang="en-US" dirty="0" smtClean="0">
              <a:solidFill>
                <a:schemeClr val="bg1">
                  <a:lumMod val="85000"/>
                </a:schemeClr>
              </a:solidFill>
            </a:endParaRPr>
          </a:p>
          <a:p>
            <a:pPr marL="948690" lvl="1" indent="-457200">
              <a:buNone/>
            </a:pPr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pPr marL="948690" lvl="1" indent="-457200">
              <a:buNone/>
            </a:pPr>
            <a:endParaRPr lang="en-US" dirty="0" smtClean="0">
              <a:solidFill>
                <a:schemeClr val="bg1">
                  <a:lumMod val="85000"/>
                </a:schemeClr>
              </a:solidFill>
            </a:endParaRPr>
          </a:p>
          <a:p>
            <a:pPr marL="948690" lvl="1" indent="-457200">
              <a:buNone/>
            </a:pPr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pPr marL="948690" lvl="1" indent="-457200">
              <a:buNone/>
            </a:pPr>
            <a:endParaRPr lang="en-US" dirty="0" smtClean="0">
              <a:solidFill>
                <a:schemeClr val="bg1">
                  <a:lumMod val="85000"/>
                </a:schemeClr>
              </a:solidFill>
            </a:endParaRPr>
          </a:p>
          <a:p>
            <a:pPr marL="948690" lvl="1" indent="-457200">
              <a:buNone/>
            </a:pPr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pPr marL="948690" lvl="1" indent="-457200">
              <a:buNone/>
            </a:pPr>
            <a:endParaRPr lang="en-US" dirty="0" smtClean="0">
              <a:solidFill>
                <a:schemeClr val="bg1">
                  <a:lumMod val="85000"/>
                </a:schemeClr>
              </a:solidFill>
            </a:endParaRPr>
          </a:p>
          <a:p>
            <a:pPr marL="948690" lvl="1" indent="-457200">
              <a:buNone/>
            </a:pPr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pPr marL="948690" lvl="1" indent="-457200">
              <a:buNone/>
            </a:pP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Two most abundant gases are</a:t>
            </a:r>
          </a:p>
          <a:p>
            <a:pPr marL="948690" lvl="1" indent="-457200">
              <a:buNone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	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N</a:t>
            </a:r>
            <a:r>
              <a:rPr lang="en-US" baseline="-25000" dirty="0" smtClean="0">
                <a:solidFill>
                  <a:schemeClr val="bg1">
                    <a:lumMod val="85000"/>
                  </a:schemeClr>
                </a:solidFill>
              </a:rPr>
              <a:t>2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ea typeface="ＭＳ Ｐゴシック" charset="0"/>
                <a:cs typeface="ＭＳ Ｐゴシック" charset="0"/>
              </a:rPr>
              <a:t>(28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ea typeface="ＭＳ Ｐゴシック" charset="0"/>
                <a:cs typeface="ＭＳ Ｐゴシック" charset="0"/>
              </a:rPr>
              <a:t>gm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ea typeface="ＭＳ Ｐゴシック" charset="0"/>
                <a:cs typeface="ＭＳ Ｐゴシック" charset="0"/>
              </a:rPr>
              <a:t>/mole</a:t>
            </a: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  <a:ea typeface="ＭＳ Ｐゴシック" charset="0"/>
                <a:cs typeface="ＭＳ Ｐゴシック" charset="0"/>
              </a:rPr>
              <a:t>)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and O</a:t>
            </a:r>
            <a:r>
              <a:rPr lang="en-US" baseline="-25000" dirty="0" smtClean="0">
                <a:solidFill>
                  <a:schemeClr val="bg1">
                    <a:lumMod val="85000"/>
                  </a:schemeClr>
                </a:solidFill>
              </a:rPr>
              <a:t>2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ea typeface="ＭＳ Ｐゴシック" charset="0"/>
                <a:cs typeface="ＭＳ Ｐゴシック" charset="0"/>
              </a:rPr>
              <a:t>(32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ea typeface="ＭＳ Ｐゴシック" charset="0"/>
                <a:cs typeface="ＭＳ Ｐゴシック" charset="0"/>
              </a:rPr>
              <a:t>gm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ea typeface="ＭＳ Ｐゴシック" charset="0"/>
                <a:cs typeface="ＭＳ Ｐゴシック" charset="0"/>
              </a:rPr>
              <a:t>/mole</a:t>
            </a: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  <a:ea typeface="ＭＳ Ｐゴシック" charset="0"/>
                <a:cs typeface="ＭＳ Ｐゴシック" charset="0"/>
              </a:rPr>
              <a:t>)</a:t>
            </a:r>
            <a:endParaRPr lang="en-US" dirty="0" smtClean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238105"/>
      </p:ext>
    </p:extLst>
  </p:cSld>
  <p:clrMapOvr>
    <a:masterClrMapping/>
  </p:clrMapOvr>
  <p:transition xmlns:p14="http://schemas.microsoft.com/office/powerpoint/2010/main" advTm="8111">
    <p:zoom dir="in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6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6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77861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5800" y="2209800"/>
            <a:ext cx="4114800" cy="3749040"/>
          </a:xfrm>
          <a:prstGeom prst="rect">
            <a:avLst/>
          </a:prstGeom>
        </p:spPr>
      </p:pic>
      <p:sp>
        <p:nvSpPr>
          <p:cNvPr id="317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Atmospheric Composition</a:t>
            </a:r>
            <a:br>
              <a:rPr lang="en-US" b="1" dirty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</a:br>
            <a:r>
              <a:rPr lang="en-US" b="1" dirty="0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Permanent Gases </a:t>
            </a:r>
            <a:r>
              <a:rPr lang="en-US" b="1" u="sng" dirty="0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Today</a:t>
            </a:r>
            <a:endParaRPr lang="en-US" u="sng" dirty="0">
              <a:solidFill>
                <a:schemeClr val="tx1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1749" name="Rectangle 9"/>
          <p:cNvSpPr>
            <a:spLocks noGrp="1" noChangeArrowheads="1"/>
          </p:cNvSpPr>
          <p:nvPr>
            <p:ph type="body" sz="half" idx="2"/>
          </p:nvPr>
        </p:nvSpPr>
        <p:spPr>
          <a:xfrm>
            <a:off x="4876800" y="1905000"/>
            <a:ext cx="3917280" cy="3925495"/>
          </a:xfrm>
          <a:ln>
            <a:noFill/>
          </a:ln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400" dirty="0" smtClean="0">
                <a:latin typeface="Times New Roman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24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Dominant Gases</a:t>
            </a:r>
          </a:p>
          <a:p>
            <a:pPr>
              <a:spcBef>
                <a:spcPts val="0"/>
              </a:spcBef>
            </a:pPr>
            <a:r>
              <a:rPr lang="en-US" sz="2400" dirty="0" smtClean="0">
                <a:latin typeface="Times New Roman" charset="0"/>
                <a:ea typeface="ＭＳ Ｐゴシック" charset="0"/>
                <a:cs typeface="ＭＳ Ｐゴシック" charset="0"/>
              </a:rPr>
              <a:t>N</a:t>
            </a:r>
            <a:r>
              <a:rPr lang="en-US" sz="2400" baseline="-25000" dirty="0" smtClean="0">
                <a:latin typeface="Times New Roman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400" dirty="0" smtClean="0"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>
                <a:latin typeface="Times New Roman" charset="0"/>
                <a:ea typeface="ＭＳ Ｐゴシック" charset="0"/>
                <a:cs typeface="ＭＳ Ｐゴシック" charset="0"/>
              </a:rPr>
              <a:t>and O</a:t>
            </a:r>
            <a:r>
              <a:rPr lang="en-US" sz="2400" baseline="-25000" dirty="0">
                <a:latin typeface="Times New Roman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400" dirty="0">
                <a:latin typeface="Times New Roman" charset="0"/>
                <a:ea typeface="ＭＳ Ｐゴシック" charset="0"/>
                <a:cs typeface="ＭＳ Ｐゴシック" charset="0"/>
              </a:rPr>
              <a:t> are </a:t>
            </a:r>
            <a:r>
              <a:rPr lang="en-US" sz="2400" dirty="0" smtClean="0">
                <a:latin typeface="Times New Roman" charset="0"/>
                <a:ea typeface="ＭＳ Ｐゴシック" charset="0"/>
                <a:cs typeface="ＭＳ Ｐゴシック" charset="0"/>
              </a:rPr>
              <a:t>the most </a:t>
            </a:r>
            <a:r>
              <a:rPr lang="en-US" sz="2400" dirty="0">
                <a:latin typeface="Times New Roman" charset="0"/>
                <a:ea typeface="ＭＳ Ｐゴシック" charset="0"/>
                <a:cs typeface="ＭＳ Ｐゴシック" charset="0"/>
              </a:rPr>
              <a:t>abundant gases</a:t>
            </a:r>
          </a:p>
          <a:p>
            <a:pPr>
              <a:spcBef>
                <a:spcPts val="0"/>
              </a:spcBef>
            </a:pPr>
            <a:r>
              <a:rPr lang="en-US" sz="2400" dirty="0" smtClean="0">
                <a:latin typeface="Times New Roman" charset="0"/>
                <a:ea typeface="ＭＳ Ｐゴシック" charset="0"/>
                <a:cs typeface="ＭＳ Ｐゴシック" charset="0"/>
              </a:rPr>
              <a:t>N</a:t>
            </a:r>
            <a:r>
              <a:rPr lang="en-US" sz="2400" baseline="-25000" dirty="0" smtClean="0">
                <a:latin typeface="Times New Roman" charset="0"/>
                <a:ea typeface="ＭＳ Ｐゴシック" charset="0"/>
                <a:cs typeface="ＭＳ Ｐゴシック" charset="0"/>
              </a:rPr>
              <a:t>2 </a:t>
            </a:r>
            <a:r>
              <a:rPr lang="en-US" sz="2400" dirty="0" smtClean="0">
                <a:latin typeface="Times New Roman" charset="0"/>
                <a:ea typeface="ＭＳ Ｐゴシック" charset="0"/>
                <a:cs typeface="ＭＳ Ｐゴシック" charset="0"/>
              </a:rPr>
              <a:t>and O</a:t>
            </a:r>
            <a:r>
              <a:rPr lang="en-US" sz="2400" baseline="-25000" dirty="0" smtClean="0">
                <a:latin typeface="Times New Roman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400" dirty="0" smtClean="0">
                <a:latin typeface="Times New Roman" charset="0"/>
                <a:ea typeface="ＭＳ Ｐゴシック" charset="0"/>
                <a:cs typeface="ＭＳ Ｐゴシック" charset="0"/>
              </a:rPr>
              <a:t> are </a:t>
            </a:r>
            <a:r>
              <a:rPr lang="en-US" sz="2400" dirty="0">
                <a:latin typeface="Times New Roman" charset="0"/>
                <a:ea typeface="ＭＳ Ｐゴシック" charset="0"/>
                <a:cs typeface="ＭＳ Ｐゴシック" charset="0"/>
              </a:rPr>
              <a:t>chemically active, </a:t>
            </a:r>
            <a:r>
              <a:rPr lang="en-US" sz="2400" dirty="0" smtClean="0">
                <a:latin typeface="Times New Roman" charset="0"/>
                <a:ea typeface="ＭＳ Ｐゴシック" charset="0"/>
                <a:cs typeface="ＭＳ Ｐゴシック" charset="0"/>
              </a:rPr>
              <a:t>continuously cycled 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dirty="0" smtClean="0">
                <a:latin typeface="Times New Roman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24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Trace Gases</a:t>
            </a:r>
          </a:p>
          <a:p>
            <a:pPr>
              <a:spcBef>
                <a:spcPts val="0"/>
              </a:spcBef>
            </a:pPr>
            <a:r>
              <a:rPr lang="en-US" sz="2400" dirty="0" err="1" smtClean="0">
                <a:latin typeface="Times New Roman" charset="0"/>
                <a:ea typeface="ＭＳ Ｐゴシック" charset="0"/>
                <a:cs typeface="ＭＳ Ｐゴシック" charset="0"/>
              </a:rPr>
              <a:t>Ar</a:t>
            </a:r>
            <a:r>
              <a:rPr lang="en-US" sz="2400" dirty="0">
                <a:latin typeface="Times New Roman" charset="0"/>
                <a:ea typeface="ＭＳ Ｐゴシック" charset="0"/>
                <a:cs typeface="ＭＳ Ｐゴシック" charset="0"/>
              </a:rPr>
              <a:t>, Ne, He, and </a:t>
            </a:r>
            <a:r>
              <a:rPr lang="en-US" sz="2400" dirty="0" err="1">
                <a:latin typeface="Times New Roman" charset="0"/>
                <a:ea typeface="ＭＳ Ｐゴシック" charset="0"/>
                <a:cs typeface="ＭＳ Ｐゴシック" charset="0"/>
              </a:rPr>
              <a:t>Xe</a:t>
            </a:r>
            <a:r>
              <a:rPr lang="en-US" sz="2400" dirty="0">
                <a:latin typeface="Times New Roman" charset="0"/>
                <a:ea typeface="ＭＳ Ｐゴシック" charset="0"/>
                <a:cs typeface="ＭＳ Ｐゴシック" charset="0"/>
              </a:rPr>
              <a:t> are chemically </a:t>
            </a:r>
            <a:r>
              <a:rPr lang="en-US" sz="2400" dirty="0" smtClean="0">
                <a:latin typeface="Times New Roman" charset="0"/>
                <a:ea typeface="ＭＳ Ｐゴシック" charset="0"/>
                <a:cs typeface="ＭＳ Ｐゴシック" charset="0"/>
              </a:rPr>
              <a:t>inert</a:t>
            </a:r>
          </a:p>
          <a:p>
            <a:pPr>
              <a:spcBef>
                <a:spcPts val="0"/>
              </a:spcBef>
            </a:pPr>
            <a:r>
              <a:rPr lang="en-US" sz="2400" dirty="0" smtClean="0">
                <a:latin typeface="Times New Roman" charset="0"/>
                <a:ea typeface="ＭＳ Ｐゴシック" charset="0"/>
                <a:cs typeface="ＭＳ Ｐゴシック" charset="0"/>
              </a:rPr>
              <a:t>H2 chemically active</a:t>
            </a:r>
          </a:p>
        </p:txBody>
      </p:sp>
      <p:sp>
        <p:nvSpPr>
          <p:cNvPr id="31751" name="Text Box 12"/>
          <p:cNvSpPr txBox="1">
            <a:spLocks noChangeArrowheads="1"/>
          </p:cNvSpPr>
          <p:nvPr/>
        </p:nvSpPr>
        <p:spPr bwMode="auto">
          <a:xfrm>
            <a:off x="1102443" y="6019800"/>
            <a:ext cx="315382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200" b="1" dirty="0" smtClean="0">
                <a:solidFill>
                  <a:srgbClr val="000000"/>
                </a:solidFill>
              </a:rPr>
              <a:t>Ahrens and Hanson, </a:t>
            </a:r>
            <a:r>
              <a:rPr lang="en-US" sz="1200" b="1" dirty="0">
                <a:solidFill>
                  <a:srgbClr val="000000"/>
                </a:solidFill>
              </a:rPr>
              <a:t>8</a:t>
            </a:r>
            <a:r>
              <a:rPr lang="en-US" sz="1200" b="1" baseline="30000" dirty="0" smtClean="0">
                <a:solidFill>
                  <a:srgbClr val="000000"/>
                </a:solidFill>
              </a:rPr>
              <a:t>th</a:t>
            </a:r>
            <a:r>
              <a:rPr lang="en-US" sz="1200" b="1" dirty="0" smtClean="0">
                <a:solidFill>
                  <a:srgbClr val="000000"/>
                </a:solidFill>
              </a:rPr>
              <a:t> </a:t>
            </a:r>
            <a:r>
              <a:rPr lang="en-US" sz="1200" b="1" dirty="0">
                <a:solidFill>
                  <a:srgbClr val="000000"/>
                </a:solidFill>
              </a:rPr>
              <a:t>e</a:t>
            </a:r>
            <a:r>
              <a:rPr lang="en-US" sz="1200" b="1" dirty="0" smtClean="0">
                <a:solidFill>
                  <a:srgbClr val="000000"/>
                </a:solidFill>
              </a:rPr>
              <a:t>d</a:t>
            </a:r>
            <a:r>
              <a:rPr lang="en-US" sz="1200" b="1" dirty="0">
                <a:solidFill>
                  <a:srgbClr val="000000"/>
                </a:solidFill>
              </a:rPr>
              <a:t>.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66700" y="4034366"/>
            <a:ext cx="419100" cy="1642534"/>
            <a:chOff x="266700" y="4034366"/>
            <a:chExt cx="419100" cy="1642534"/>
          </a:xfrm>
        </p:grpSpPr>
        <p:cxnSp>
          <p:nvCxnSpPr>
            <p:cNvPr id="6" name="Straight Arrow Connector 5"/>
            <p:cNvCxnSpPr/>
            <p:nvPr/>
          </p:nvCxnSpPr>
          <p:spPr bwMode="auto">
            <a:xfrm>
              <a:off x="270933" y="4419600"/>
              <a:ext cx="381000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7" name="Straight Arrow Connector 6"/>
            <p:cNvCxnSpPr/>
            <p:nvPr/>
          </p:nvCxnSpPr>
          <p:spPr bwMode="auto">
            <a:xfrm>
              <a:off x="270933" y="4825999"/>
              <a:ext cx="381000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0" name="Straight Arrow Connector 9"/>
            <p:cNvCxnSpPr/>
            <p:nvPr/>
          </p:nvCxnSpPr>
          <p:spPr bwMode="auto">
            <a:xfrm>
              <a:off x="304800" y="5676900"/>
              <a:ext cx="381000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1" name="Straight Arrow Connector 10"/>
            <p:cNvCxnSpPr/>
            <p:nvPr/>
          </p:nvCxnSpPr>
          <p:spPr bwMode="auto">
            <a:xfrm>
              <a:off x="266700" y="4034366"/>
              <a:ext cx="381000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3" name="Oval 2"/>
          <p:cNvSpPr/>
          <p:nvPr/>
        </p:nvSpPr>
        <p:spPr bwMode="auto">
          <a:xfrm>
            <a:off x="702733" y="3014134"/>
            <a:ext cx="1075267" cy="338667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702733" y="3412066"/>
            <a:ext cx="1075267" cy="338667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52914" y="5676900"/>
            <a:ext cx="29495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imes New Roman" charset="0"/>
                <a:ea typeface="ＭＳ Ｐゴシック" charset="0"/>
                <a:cs typeface="ＭＳ Ｐゴシック" charset="0"/>
              </a:rPr>
              <a:t>Percentages constant </a:t>
            </a:r>
            <a:r>
              <a:rPr lang="en-US" sz="24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up to </a:t>
            </a:r>
            <a:r>
              <a:rPr lang="en-US" sz="2400" b="1" dirty="0">
                <a:latin typeface="Times New Roman" charset="0"/>
                <a:ea typeface="ＭＳ Ｐゴシック" charset="0"/>
                <a:cs typeface="ＭＳ Ｐゴシック" charset="0"/>
              </a:rPr>
              <a:t>80 </a:t>
            </a:r>
            <a:r>
              <a:rPr lang="en-US" sz="24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km</a:t>
            </a:r>
            <a:endParaRPr lang="en-US" sz="2400" b="1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600" y="3809999"/>
            <a:ext cx="4648200" cy="2486799"/>
          </a:xfrm>
          <a:prstGeom prst="rect">
            <a:avLst/>
          </a:prstGeom>
        </p:spPr>
      </p:pic>
      <p:sp>
        <p:nvSpPr>
          <p:cNvPr id="15" name="Text Box 12"/>
          <p:cNvSpPr txBox="1">
            <a:spLocks noChangeArrowheads="1"/>
          </p:cNvSpPr>
          <p:nvPr/>
        </p:nvSpPr>
        <p:spPr bwMode="auto">
          <a:xfrm>
            <a:off x="1066800" y="3962400"/>
            <a:ext cx="315382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200" b="1" dirty="0" smtClean="0">
                <a:solidFill>
                  <a:srgbClr val="000000"/>
                </a:solidFill>
              </a:rPr>
              <a:t>Ahrens and Hanson, </a:t>
            </a:r>
            <a:r>
              <a:rPr lang="en-US" sz="1200" b="1" dirty="0">
                <a:solidFill>
                  <a:srgbClr val="000000"/>
                </a:solidFill>
              </a:rPr>
              <a:t>8</a:t>
            </a:r>
            <a:r>
              <a:rPr lang="en-US" sz="1200" b="1" baseline="30000" dirty="0" smtClean="0">
                <a:solidFill>
                  <a:srgbClr val="000000"/>
                </a:solidFill>
              </a:rPr>
              <a:t>th</a:t>
            </a:r>
            <a:r>
              <a:rPr lang="en-US" sz="1200" b="1" dirty="0" smtClean="0">
                <a:solidFill>
                  <a:srgbClr val="000000"/>
                </a:solidFill>
              </a:rPr>
              <a:t> </a:t>
            </a:r>
            <a:r>
              <a:rPr lang="en-US" sz="1200" b="1" dirty="0">
                <a:solidFill>
                  <a:srgbClr val="000000"/>
                </a:solidFill>
              </a:rPr>
              <a:t>e</a:t>
            </a:r>
            <a:r>
              <a:rPr lang="en-US" sz="1200" b="1" dirty="0" smtClean="0">
                <a:solidFill>
                  <a:srgbClr val="000000"/>
                </a:solidFill>
              </a:rPr>
              <a:t>d.</a:t>
            </a:r>
          </a:p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200" b="1" dirty="0" smtClean="0">
                <a:solidFill>
                  <a:srgbClr val="000000"/>
                </a:solidFill>
              </a:rPr>
              <a:t>Akin to Table 3.1 H&amp;P</a:t>
            </a:r>
            <a:endParaRPr lang="en-US" sz="1200" b="1" dirty="0">
              <a:solidFill>
                <a:srgbClr val="000000"/>
              </a:solidFill>
            </a:endParaRPr>
          </a:p>
        </p:txBody>
      </p:sp>
      <p:pic>
        <p:nvPicPr>
          <p:cNvPr id="9" name="Sound 8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11130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529"/>
    </mc:Choice>
    <mc:Fallback xmlns="">
      <p:transition xmlns:p14="http://schemas.microsoft.com/office/powerpoint/2010/main" spd="slow" advTm="86529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31749" grpId="0" build="p"/>
      <p:bldP spid="15" grpId="0"/>
      <p:bldP spid="15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E1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845121" y="2590800"/>
            <a:ext cx="907479" cy="2321235"/>
            <a:chOff x="845121" y="2590800"/>
            <a:chExt cx="907479" cy="2321235"/>
          </a:xfrm>
        </p:grpSpPr>
        <p:cxnSp>
          <p:nvCxnSpPr>
            <p:cNvPr id="7" name="Straight Arrow Connector 6"/>
            <p:cNvCxnSpPr/>
            <p:nvPr/>
          </p:nvCxnSpPr>
          <p:spPr bwMode="auto">
            <a:xfrm>
              <a:off x="1337733" y="2908300"/>
              <a:ext cx="381000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C8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3" name="Straight Arrow Connector 12"/>
            <p:cNvCxnSpPr/>
            <p:nvPr/>
          </p:nvCxnSpPr>
          <p:spPr bwMode="auto">
            <a:xfrm>
              <a:off x="1371600" y="3242733"/>
              <a:ext cx="381000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C8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4" name="Straight Arrow Connector 13"/>
            <p:cNvCxnSpPr/>
            <p:nvPr/>
          </p:nvCxnSpPr>
          <p:spPr bwMode="auto">
            <a:xfrm>
              <a:off x="1371598" y="3594100"/>
              <a:ext cx="381000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C8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5" name="Straight Arrow Connector 14"/>
            <p:cNvCxnSpPr/>
            <p:nvPr/>
          </p:nvCxnSpPr>
          <p:spPr bwMode="auto">
            <a:xfrm>
              <a:off x="1371599" y="3937000"/>
              <a:ext cx="381000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C8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7" name="Straight Arrow Connector 16"/>
            <p:cNvCxnSpPr/>
            <p:nvPr/>
          </p:nvCxnSpPr>
          <p:spPr bwMode="auto">
            <a:xfrm>
              <a:off x="1354667" y="4635501"/>
              <a:ext cx="381000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C8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8" name="TextBox 17"/>
            <p:cNvSpPr txBox="1"/>
            <p:nvPr/>
          </p:nvSpPr>
          <p:spPr>
            <a:xfrm rot="16200000">
              <a:off x="-113213" y="3584369"/>
              <a:ext cx="228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b="1" dirty="0">
                  <a:solidFill>
                    <a:srgbClr val="FF0000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greenhouse gases</a:t>
              </a:r>
            </a:p>
          </p:txBody>
        </p:sp>
        <p:cxnSp>
          <p:nvCxnSpPr>
            <p:cNvPr id="22" name="Straight Arrow Connector 21"/>
            <p:cNvCxnSpPr/>
            <p:nvPr/>
          </p:nvCxnSpPr>
          <p:spPr bwMode="auto">
            <a:xfrm>
              <a:off x="1357945" y="2590800"/>
              <a:ext cx="381000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C8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28800" y="1752600"/>
            <a:ext cx="5577840" cy="3657600"/>
          </a:xfrm>
          <a:prstGeom prst="rect">
            <a:avLst/>
          </a:prstGeom>
        </p:spPr>
      </p:pic>
      <p:sp>
        <p:nvSpPr>
          <p:cNvPr id="3584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Atmospheric Composition</a:t>
            </a:r>
            <a:br>
              <a:rPr lang="en-US" b="1" dirty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</a:br>
            <a:r>
              <a:rPr lang="en-US" b="1" dirty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Important Trace Gases</a:t>
            </a:r>
            <a:endParaRPr lang="en-US" dirty="0">
              <a:solidFill>
                <a:schemeClr val="tx1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5847" name="Text Box 5"/>
          <p:cNvSpPr txBox="1">
            <a:spLocks noChangeArrowheads="1"/>
          </p:cNvSpPr>
          <p:nvPr/>
        </p:nvSpPr>
        <p:spPr bwMode="auto">
          <a:xfrm>
            <a:off x="2066197" y="5562600"/>
            <a:ext cx="49280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</a:rPr>
              <a:t>Which of these values is now </a:t>
            </a:r>
            <a:r>
              <a:rPr lang="en-US" dirty="0" smtClean="0">
                <a:solidFill>
                  <a:srgbClr val="000000"/>
                </a:solidFill>
              </a:rPr>
              <a:t>in error?</a:t>
            </a:r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350433" y="2347176"/>
            <a:ext cx="4873488" cy="370069"/>
            <a:chOff x="1350433" y="2347176"/>
            <a:chExt cx="4873488" cy="370069"/>
          </a:xfrm>
        </p:grpSpPr>
        <p:sp>
          <p:nvSpPr>
            <p:cNvPr id="2" name="Oval 1"/>
            <p:cNvSpPr/>
            <p:nvPr/>
          </p:nvSpPr>
          <p:spPr bwMode="auto">
            <a:xfrm>
              <a:off x="4724869" y="2388061"/>
              <a:ext cx="1499052" cy="329184"/>
            </a:xfrm>
            <a:prstGeom prst="ellipse">
              <a:avLst/>
            </a:prstGeom>
            <a:noFill/>
            <a:ln w="3810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cxnSp>
          <p:nvCxnSpPr>
            <p:cNvPr id="16" name="Straight Arrow Connector 15"/>
            <p:cNvCxnSpPr/>
            <p:nvPr/>
          </p:nvCxnSpPr>
          <p:spPr bwMode="auto">
            <a:xfrm>
              <a:off x="1350433" y="2595033"/>
              <a:ext cx="381000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3" name="TextBox 2"/>
            <p:cNvSpPr txBox="1"/>
            <p:nvPr/>
          </p:nvSpPr>
          <p:spPr>
            <a:xfrm>
              <a:off x="2827867" y="2347176"/>
              <a:ext cx="1295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b="1" dirty="0" smtClean="0">
                  <a:solidFill>
                    <a:srgbClr val="008000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variable</a:t>
              </a:r>
              <a:endParaRPr lang="en-US" sz="2000" b="1" dirty="0">
                <a:solidFill>
                  <a:srgbClr val="008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</p:grp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49401" y="4836159"/>
            <a:ext cx="6217920" cy="54864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5506776" y="2399674"/>
            <a:ext cx="393056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0.4</a:t>
            </a:r>
            <a:endParaRPr lang="en-US" sz="1300" dirty="0">
              <a:solidFill>
                <a:schemeClr val="tx2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0" name="Text Box 12"/>
          <p:cNvSpPr txBox="1">
            <a:spLocks noChangeArrowheads="1"/>
          </p:cNvSpPr>
          <p:nvPr/>
        </p:nvSpPr>
        <p:spPr bwMode="auto">
          <a:xfrm>
            <a:off x="5867400" y="6400800"/>
            <a:ext cx="315382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000000"/>
                </a:solidFill>
              </a:rPr>
              <a:t>Ahrens and Hanson, </a:t>
            </a:r>
            <a:r>
              <a:rPr lang="en-US" sz="1600" b="1" dirty="0">
                <a:solidFill>
                  <a:srgbClr val="000000"/>
                </a:solidFill>
              </a:rPr>
              <a:t>8</a:t>
            </a:r>
            <a:r>
              <a:rPr lang="en-US" sz="1600" b="1" baseline="30000" dirty="0" smtClean="0">
                <a:solidFill>
                  <a:srgbClr val="000000"/>
                </a:solidFill>
              </a:rPr>
              <a:t>th</a:t>
            </a:r>
            <a:r>
              <a:rPr lang="en-US" sz="1600" b="1" dirty="0" smtClean="0">
                <a:solidFill>
                  <a:srgbClr val="000000"/>
                </a:solidFill>
              </a:rPr>
              <a:t> </a:t>
            </a:r>
            <a:r>
              <a:rPr lang="en-US" sz="1600" b="1" dirty="0">
                <a:solidFill>
                  <a:srgbClr val="000000"/>
                </a:solidFill>
              </a:rPr>
              <a:t>e</a:t>
            </a:r>
            <a:r>
              <a:rPr lang="en-US" sz="1600" b="1" dirty="0" smtClean="0">
                <a:solidFill>
                  <a:srgbClr val="000000"/>
                </a:solidFill>
              </a:rPr>
              <a:t>d</a:t>
            </a:r>
            <a:r>
              <a:rPr lang="en-US" sz="1600" b="1" dirty="0">
                <a:solidFill>
                  <a:srgbClr val="000000"/>
                </a:solidFill>
              </a:rPr>
              <a:t>.</a:t>
            </a:r>
          </a:p>
        </p:txBody>
      </p:sp>
      <p:pic>
        <p:nvPicPr>
          <p:cNvPr id="8" name="Sound 7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95642821"/>
      </p:ext>
    </p:extLst>
  </p:cSld>
  <p:clrMapOvr>
    <a:masterClrMapping/>
  </p:clrMapOvr>
  <p:transition xmlns:p14="http://schemas.microsoft.com/office/powerpoint/2010/main" advTm="67116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mospheric-river-feb2015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828800" y="1600200"/>
            <a:ext cx="5715000" cy="4368800"/>
          </a:xfrm>
          <a:prstGeom prst="rect">
            <a:avLst/>
          </a:prstGeom>
        </p:spPr>
      </p:pic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sz="40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Variability of Water Vapor </a:t>
            </a:r>
            <a:br>
              <a:rPr lang="en-US" sz="40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</a:br>
            <a:r>
              <a:rPr lang="en-US" sz="3200" i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Total vapor in a column of air (</a:t>
            </a:r>
            <a:r>
              <a:rPr lang="en-US" sz="3200" i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cm</a:t>
            </a:r>
            <a:r>
              <a:rPr lang="en-US" sz="3600" i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)</a:t>
            </a:r>
            <a:endParaRPr lang="en-US" sz="2800" b="1" i="1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1990" name="Text Box 4"/>
          <p:cNvSpPr txBox="1">
            <a:spLocks noChangeArrowheads="1"/>
          </p:cNvSpPr>
          <p:nvPr/>
        </p:nvSpPr>
        <p:spPr bwMode="auto">
          <a:xfrm>
            <a:off x="1752600" y="6019800"/>
            <a:ext cx="5867400" cy="70788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defTabSz="914400" eaLnBrk="0" fontAlgn="base" hangingPunct="0">
              <a:spcAft>
                <a:spcPct val="0"/>
              </a:spcAft>
            </a:pPr>
            <a:r>
              <a:rPr lang="en-US" sz="2000" b="1" dirty="0">
                <a:solidFill>
                  <a:srgbClr val="000000"/>
                </a:solidFill>
              </a:rPr>
              <a:t>H</a:t>
            </a:r>
            <a:r>
              <a:rPr lang="en-US" sz="2000" b="1" baseline="-25000" dirty="0">
                <a:solidFill>
                  <a:srgbClr val="000000"/>
                </a:solidFill>
              </a:rPr>
              <a:t>2</a:t>
            </a:r>
            <a:r>
              <a:rPr lang="en-US" sz="2000" b="1" dirty="0">
                <a:solidFill>
                  <a:srgbClr val="000000"/>
                </a:solidFill>
              </a:rPr>
              <a:t>O vapor </a:t>
            </a:r>
            <a:r>
              <a:rPr lang="en-US" sz="2000" b="1" dirty="0" smtClean="0">
                <a:solidFill>
                  <a:srgbClr val="000000"/>
                </a:solidFill>
              </a:rPr>
              <a:t>varies from day-to-day, place-to-place. </a:t>
            </a:r>
          </a:p>
          <a:p>
            <a:pPr algn="ctr" defTabSz="914400" eaLnBrk="0" fontAlgn="base" hangingPunct="0">
              <a:spcAft>
                <a:spcPct val="0"/>
              </a:spcAft>
            </a:pPr>
            <a:r>
              <a:rPr lang="en-US" sz="2000" b="1" dirty="0" smtClean="0">
                <a:solidFill>
                  <a:srgbClr val="000000"/>
                </a:solidFill>
              </a:rPr>
              <a:t>Highest values are where air is the warmest.</a:t>
            </a:r>
            <a:endParaRPr lang="en-US" sz="2000" b="1" dirty="0">
              <a:solidFill>
                <a:srgbClr val="000000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2514600" y="2438400"/>
            <a:ext cx="1752600" cy="2743200"/>
            <a:chOff x="1811065" y="2770394"/>
            <a:chExt cx="1752600" cy="2743200"/>
          </a:xfrm>
        </p:grpSpPr>
        <p:cxnSp>
          <p:nvCxnSpPr>
            <p:cNvPr id="41991" name="Straight Arrow Connector 7"/>
            <p:cNvCxnSpPr>
              <a:cxnSpLocks noChangeShapeType="1"/>
            </p:cNvCxnSpPr>
            <p:nvPr/>
          </p:nvCxnSpPr>
          <p:spPr bwMode="auto">
            <a:xfrm rot="5400000" flipH="1" flipV="1">
              <a:off x="1506265" y="3352800"/>
              <a:ext cx="2362200" cy="1752600"/>
            </a:xfrm>
            <a:prstGeom prst="straightConnector1">
              <a:avLst/>
            </a:prstGeom>
            <a:noFill/>
            <a:ln w="57150">
              <a:solidFill>
                <a:srgbClr val="FF0000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" name="TextBox 8"/>
            <p:cNvSpPr txBox="1"/>
            <p:nvPr/>
          </p:nvSpPr>
          <p:spPr>
            <a:xfrm rot="18420000">
              <a:off x="1331802" y="3603385"/>
              <a:ext cx="2743200" cy="107721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3200" b="1" dirty="0">
                  <a:ln w="3175" cmpd="sng">
                    <a:solidFill>
                      <a:srgbClr val="000000"/>
                    </a:solidFill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ＭＳ Ｐゴシック" charset="0"/>
                  <a:cs typeface="Arial"/>
                </a:rPr>
                <a:t>5X-10X Difference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543598" y="1752600"/>
            <a:ext cx="43144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  <a:hlinkClick r:id="rId8"/>
              </a:rPr>
              <a:t>http://www.esrl.noaa.gov/psd/atmrivers/questions/</a:t>
            </a:r>
            <a:endParaRPr lang="en-US" sz="1600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229212"/>
      </p:ext>
    </p:extLst>
  </p:cSld>
  <p:clrMapOvr>
    <a:masterClrMapping/>
  </p:clrMapOvr>
  <p:transition xmlns:p14="http://schemas.microsoft.com/office/powerpoint/2010/main" advTm="55176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64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 isNarration="1">
              <p:cMediaNode vol="80000" showWhenStopped="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3"/>
        <p14:playEvt time="7099" objId="3"/>
        <p14:playEvt time="13566" objId="3"/>
        <p14:playEvt time="20049" objId="3"/>
        <p14:playEvt time="26525" objId="3"/>
        <p14:playEvt time="32993" objId="3"/>
        <p14:playEvt time="39482" objId="3"/>
        <p14:playEvt time="45959" objId="3"/>
        <p14:playEvt time="52442" objId="3"/>
        <p14:stopEvt time="55176" objId="3"/>
      </p14:showEvtLst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2"/>
          <p:cNvSpPr>
            <a:spLocks noChangeArrowheads="1"/>
          </p:cNvSpPr>
          <p:nvPr/>
        </p:nvSpPr>
        <p:spPr bwMode="auto">
          <a:xfrm>
            <a:off x="533400" y="1738643"/>
            <a:ext cx="8153400" cy="4862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CO</a:t>
            </a:r>
            <a:r>
              <a:rPr lang="en-US" sz="2400" b="1" baseline="-25000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2</a:t>
            </a:r>
            <a:r>
              <a:rPr lang="en-US" sz="2400" b="1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 balance is complex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-</a:t>
            </a:r>
            <a:r>
              <a:rPr lang="en-US" sz="2400" b="1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Sources of CO</a:t>
            </a:r>
            <a:r>
              <a:rPr lang="en-US" sz="2400" b="1" baseline="-25000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2</a:t>
            </a:r>
            <a:endParaRPr lang="en-US" sz="2400" b="1" baseline="-25000" dirty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  <a:p>
            <a:pPr lvl="1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vegetative decay</a:t>
            </a:r>
          </a:p>
          <a:p>
            <a:pPr lvl="1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volcanic emissions</a:t>
            </a:r>
          </a:p>
          <a:p>
            <a:pPr lvl="1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animal respiration</a:t>
            </a:r>
            <a:endParaRPr lang="en-US" sz="2400" b="1" dirty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  <a:p>
            <a:pPr lvl="1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f</a:t>
            </a:r>
            <a:r>
              <a:rPr lang="en-US" sz="2400" b="1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ossil fuel combustion</a:t>
            </a:r>
            <a:r>
              <a:rPr lang="en-US" sz="2400" b="1" dirty="0">
                <a:solidFill>
                  <a:srgbClr val="C80000"/>
                </a:solidFill>
                <a:latin typeface="Arial" charset="0"/>
                <a:ea typeface="ＭＳ Ｐゴシック" charset="0"/>
                <a:cs typeface="Arial" charset="0"/>
              </a:rPr>
              <a:t/>
            </a:r>
            <a:br>
              <a:rPr lang="en-US" sz="2400" b="1" dirty="0">
                <a:solidFill>
                  <a:srgbClr val="C80000"/>
                </a:solidFill>
                <a:latin typeface="Arial" charset="0"/>
                <a:ea typeface="ＭＳ Ｐゴシック" charset="0"/>
                <a:cs typeface="Arial" charset="0"/>
              </a:rPr>
            </a:br>
            <a:r>
              <a:rPr lang="en-US" sz="2400" b="1" dirty="0" smtClean="0">
                <a:solidFill>
                  <a:srgbClr val="C80000"/>
                </a:solidFill>
                <a:latin typeface="Arial" charset="0"/>
                <a:ea typeface="ＭＳ Ｐゴシック" charset="0"/>
                <a:cs typeface="Arial" charset="0"/>
              </a:rPr>
              <a:t>   </a:t>
            </a:r>
            <a:r>
              <a:rPr lang="en-US" sz="2000" b="1" dirty="0" smtClean="0">
                <a:solidFill>
                  <a:srgbClr val="C80000"/>
                </a:solidFill>
                <a:latin typeface="Arial" charset="0"/>
                <a:ea typeface="ＭＳ Ｐゴシック" charset="0"/>
                <a:cs typeface="Arial" charset="0"/>
              </a:rPr>
              <a:t>CH</a:t>
            </a:r>
            <a:r>
              <a:rPr lang="en-US" sz="2000" b="1" baseline="-25000" dirty="0" smtClean="0">
                <a:solidFill>
                  <a:srgbClr val="C80000"/>
                </a:solidFill>
                <a:latin typeface="Arial" charset="0"/>
                <a:ea typeface="ＭＳ Ｐゴシック" charset="0"/>
                <a:cs typeface="Arial" charset="0"/>
              </a:rPr>
              <a:t>4</a:t>
            </a:r>
            <a:r>
              <a:rPr lang="en-US" sz="2000" b="1" dirty="0" smtClean="0">
                <a:solidFill>
                  <a:srgbClr val="C80000"/>
                </a:solidFill>
                <a:latin typeface="Arial" charset="0"/>
                <a:ea typeface="ＭＳ Ｐゴシック" charset="0"/>
                <a:cs typeface="Arial" charset="0"/>
              </a:rPr>
              <a:t> </a:t>
            </a:r>
            <a:r>
              <a:rPr lang="en-US" sz="2000" b="1" dirty="0">
                <a:solidFill>
                  <a:srgbClr val="C80000"/>
                </a:solidFill>
                <a:latin typeface="Arial" charset="0"/>
                <a:ea typeface="ＭＳ Ｐゴシック" charset="0"/>
                <a:cs typeface="Arial" charset="0"/>
              </a:rPr>
              <a:t>+ 2 O</a:t>
            </a:r>
            <a:r>
              <a:rPr lang="en-US" sz="2000" b="1" baseline="-25000" dirty="0">
                <a:solidFill>
                  <a:srgbClr val="C80000"/>
                </a:solidFill>
                <a:latin typeface="Arial" charset="0"/>
                <a:ea typeface="ＭＳ Ｐゴシック" charset="0"/>
                <a:cs typeface="Arial" charset="0"/>
              </a:rPr>
              <a:t>2</a:t>
            </a:r>
            <a:r>
              <a:rPr lang="en-US" sz="2000" b="1" dirty="0">
                <a:solidFill>
                  <a:srgbClr val="C80000"/>
                </a:solidFill>
                <a:latin typeface="Arial" charset="0"/>
                <a:ea typeface="ＭＳ Ｐゴシック" charset="0"/>
                <a:cs typeface="Arial" charset="0"/>
              </a:rPr>
              <a:t> </a:t>
            </a:r>
            <a:r>
              <a:rPr lang="en-US" sz="2000" b="1" dirty="0">
                <a:solidFill>
                  <a:srgbClr val="C80000"/>
                </a:solidFill>
                <a:latin typeface="Wingdings" charset="0"/>
                <a:ea typeface="ＭＳ Ｐゴシック" charset="0"/>
                <a:cs typeface="Wingdings" charset="0"/>
              </a:rPr>
              <a:t></a:t>
            </a:r>
            <a:r>
              <a:rPr lang="en-US" sz="2000" b="1" dirty="0">
                <a:solidFill>
                  <a:srgbClr val="C80000"/>
                </a:solidFill>
                <a:latin typeface="Arial" charset="0"/>
                <a:ea typeface="ＭＳ Ｐゴシック" charset="0"/>
                <a:cs typeface="Arial" charset="0"/>
              </a:rPr>
              <a:t> 2 H</a:t>
            </a:r>
            <a:r>
              <a:rPr lang="en-US" sz="2000" b="1" baseline="-25000" dirty="0">
                <a:solidFill>
                  <a:srgbClr val="C80000"/>
                </a:solidFill>
                <a:latin typeface="Arial" charset="0"/>
                <a:ea typeface="ＭＳ Ｐゴシック" charset="0"/>
                <a:cs typeface="Arial" charset="0"/>
              </a:rPr>
              <a:t>2</a:t>
            </a:r>
            <a:r>
              <a:rPr lang="en-US" sz="2000" b="1" dirty="0">
                <a:solidFill>
                  <a:srgbClr val="C80000"/>
                </a:solidFill>
                <a:latin typeface="Arial" charset="0"/>
                <a:ea typeface="ＭＳ Ｐゴシック" charset="0"/>
                <a:cs typeface="Arial" charset="0"/>
              </a:rPr>
              <a:t>O + </a:t>
            </a:r>
            <a:r>
              <a:rPr lang="en-US" sz="2000" b="1" dirty="0" smtClean="0">
                <a:solidFill>
                  <a:srgbClr val="C80000"/>
                </a:solidFill>
                <a:latin typeface="Arial" charset="0"/>
                <a:ea typeface="ＭＳ Ｐゴシック" charset="0"/>
                <a:cs typeface="Arial" charset="0"/>
              </a:rPr>
              <a:t>CO</a:t>
            </a:r>
            <a:r>
              <a:rPr lang="en-US" sz="2000" b="1" baseline="-25000" dirty="0" smtClean="0">
                <a:solidFill>
                  <a:srgbClr val="C80000"/>
                </a:solidFill>
                <a:latin typeface="Arial" charset="0"/>
                <a:ea typeface="ＭＳ Ｐゴシック" charset="0"/>
                <a:cs typeface="Arial" charset="0"/>
              </a:rPr>
              <a:t>2</a:t>
            </a:r>
            <a:r>
              <a:rPr lang="en-US" sz="2000" b="1" dirty="0" smtClean="0">
                <a:solidFill>
                  <a:srgbClr val="C80000"/>
                </a:solidFill>
                <a:latin typeface="Arial" charset="0"/>
                <a:ea typeface="ＭＳ Ｐゴシック" charset="0"/>
                <a:cs typeface="Arial" charset="0"/>
              </a:rPr>
              <a:t> + Heat</a:t>
            </a:r>
            <a:endParaRPr lang="en-US" sz="2000" b="1" dirty="0">
              <a:solidFill>
                <a:srgbClr val="C80000"/>
              </a:solidFill>
              <a:latin typeface="Arial" charset="0"/>
              <a:ea typeface="ＭＳ Ｐゴシック" charset="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2400" b="1" dirty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-</a:t>
            </a:r>
            <a:r>
              <a:rPr lang="en-US" sz="2400" b="1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Sinks of CO</a:t>
            </a:r>
            <a:r>
              <a:rPr lang="en-US" sz="2400" b="1" baseline="-25000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2</a:t>
            </a:r>
            <a:endParaRPr lang="en-US" sz="2400" b="1" baseline="-25000" dirty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  <a:p>
            <a:pPr lvl="1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photosynthesis </a:t>
            </a:r>
            <a:r>
              <a:rPr lang="en-US" sz="2400" b="1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(</a:t>
            </a:r>
            <a:r>
              <a:rPr lang="en-US" sz="2400" b="1" dirty="0" smtClean="0">
                <a:latin typeface="Arial"/>
                <a:cs typeface="Arial"/>
              </a:rPr>
              <a:t>O</a:t>
            </a:r>
            <a:r>
              <a:rPr lang="en-US" sz="2400" b="1" baseline="-25000" dirty="0" smtClean="0">
                <a:latin typeface="Arial"/>
                <a:cs typeface="Arial"/>
              </a:rPr>
              <a:t>2</a:t>
            </a:r>
            <a:r>
              <a:rPr lang="en-US" sz="2400" b="1" baseline="-25000" dirty="0" smtClean="0">
                <a:solidFill>
                  <a:srgbClr val="C80000"/>
                </a:solidFill>
                <a:latin typeface="Arial"/>
                <a:cs typeface="Arial"/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production)</a:t>
            </a:r>
            <a:endParaRPr lang="en-US" sz="2400" dirty="0" smtClean="0">
              <a:solidFill>
                <a:srgbClr val="FF0000"/>
              </a:solidFill>
              <a:ea typeface="ＭＳ Ｐゴシック" charset="0"/>
              <a:cs typeface="Arial" charset="0"/>
            </a:endParaRPr>
          </a:p>
          <a:p>
            <a:pPr lvl="1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C80000"/>
                </a:solidFill>
                <a:latin typeface="Arial"/>
                <a:cs typeface="Arial"/>
              </a:rPr>
              <a:t>   </a:t>
            </a:r>
            <a:r>
              <a:rPr lang="en-US" sz="2000" b="1" dirty="0" smtClean="0">
                <a:solidFill>
                  <a:srgbClr val="C80000"/>
                </a:solidFill>
                <a:latin typeface="Arial"/>
                <a:cs typeface="Arial"/>
              </a:rPr>
              <a:t>6 CO</a:t>
            </a:r>
            <a:r>
              <a:rPr lang="en-US" sz="2000" b="1" baseline="-25000" dirty="0" smtClean="0">
                <a:solidFill>
                  <a:srgbClr val="C80000"/>
                </a:solidFill>
                <a:latin typeface="Arial"/>
                <a:cs typeface="Arial"/>
              </a:rPr>
              <a:t>2 </a:t>
            </a:r>
            <a:r>
              <a:rPr lang="en-US" sz="2000" b="1" dirty="0" smtClean="0">
                <a:solidFill>
                  <a:srgbClr val="C80000"/>
                </a:solidFill>
                <a:latin typeface="Arial"/>
                <a:cs typeface="Arial"/>
              </a:rPr>
              <a:t>+ 6 H</a:t>
            </a:r>
            <a:r>
              <a:rPr lang="en-US" sz="2000" b="1" baseline="-25000" dirty="0" smtClean="0">
                <a:solidFill>
                  <a:srgbClr val="C80000"/>
                </a:solidFill>
                <a:latin typeface="Arial"/>
                <a:cs typeface="Arial"/>
              </a:rPr>
              <a:t>2</a:t>
            </a:r>
            <a:r>
              <a:rPr lang="en-US" sz="2000" b="1" dirty="0" smtClean="0">
                <a:solidFill>
                  <a:srgbClr val="C80000"/>
                </a:solidFill>
                <a:latin typeface="Arial"/>
                <a:cs typeface="Arial"/>
              </a:rPr>
              <a:t>O + sunlight </a:t>
            </a:r>
            <a:r>
              <a:rPr lang="en-US" sz="2000" b="1" dirty="0" smtClean="0">
                <a:solidFill>
                  <a:srgbClr val="C80000"/>
                </a:solidFill>
                <a:latin typeface="Wingdings" charset="0"/>
                <a:ea typeface="ＭＳ Ｐゴシック" charset="0"/>
                <a:cs typeface="Wingdings" charset="0"/>
              </a:rPr>
              <a:t></a:t>
            </a:r>
            <a:r>
              <a:rPr lang="en-US" sz="2000" b="1" dirty="0" smtClean="0">
                <a:solidFill>
                  <a:srgbClr val="C80000"/>
                </a:solidFill>
                <a:latin typeface="Arial"/>
                <a:cs typeface="Arial"/>
              </a:rPr>
              <a:t> C</a:t>
            </a:r>
            <a:r>
              <a:rPr lang="en-US" sz="2000" b="1" baseline="-25000" dirty="0" smtClean="0">
                <a:solidFill>
                  <a:srgbClr val="C80000"/>
                </a:solidFill>
                <a:latin typeface="Arial"/>
                <a:cs typeface="Arial"/>
              </a:rPr>
              <a:t>6</a:t>
            </a:r>
            <a:r>
              <a:rPr lang="en-US" sz="2000" b="1" dirty="0" smtClean="0">
                <a:solidFill>
                  <a:srgbClr val="C80000"/>
                </a:solidFill>
                <a:latin typeface="Arial"/>
                <a:cs typeface="Arial"/>
              </a:rPr>
              <a:t>H</a:t>
            </a:r>
            <a:r>
              <a:rPr lang="en-US" sz="2000" b="1" baseline="-25000" dirty="0" smtClean="0">
                <a:solidFill>
                  <a:srgbClr val="C80000"/>
                </a:solidFill>
                <a:latin typeface="Arial"/>
                <a:cs typeface="Arial"/>
              </a:rPr>
              <a:t>12</a:t>
            </a:r>
            <a:r>
              <a:rPr lang="en-US" sz="2000" b="1" dirty="0" smtClean="0">
                <a:solidFill>
                  <a:srgbClr val="C80000"/>
                </a:solidFill>
                <a:latin typeface="Arial"/>
                <a:cs typeface="Arial"/>
              </a:rPr>
              <a:t>O</a:t>
            </a:r>
            <a:r>
              <a:rPr lang="en-US" sz="2000" b="1" baseline="-25000" dirty="0" smtClean="0">
                <a:solidFill>
                  <a:srgbClr val="C80000"/>
                </a:solidFill>
                <a:latin typeface="Arial"/>
                <a:cs typeface="Arial"/>
              </a:rPr>
              <a:t>6 </a:t>
            </a:r>
            <a:r>
              <a:rPr lang="en-US" sz="2000" b="1" dirty="0" smtClean="0">
                <a:solidFill>
                  <a:srgbClr val="C80000"/>
                </a:solidFill>
                <a:latin typeface="Arial"/>
                <a:cs typeface="Arial"/>
              </a:rPr>
              <a:t>+ 6 O</a:t>
            </a:r>
            <a:r>
              <a:rPr lang="en-US" sz="2000" b="1" baseline="-25000" dirty="0" smtClean="0">
                <a:solidFill>
                  <a:srgbClr val="C80000"/>
                </a:solidFill>
                <a:latin typeface="Arial"/>
                <a:cs typeface="Arial"/>
              </a:rPr>
              <a:t>2</a:t>
            </a:r>
            <a:endParaRPr lang="en-US" sz="2000" b="1" dirty="0">
              <a:solidFill>
                <a:srgbClr val="C80000"/>
              </a:solidFill>
              <a:latin typeface="Arial"/>
              <a:ea typeface="ＭＳ Ｐゴシック" charset="0"/>
              <a:cs typeface="Arial"/>
            </a:endParaRPr>
          </a:p>
          <a:p>
            <a:pPr lvl="1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dissolves in water (ocean uptake)</a:t>
            </a:r>
          </a:p>
          <a:p>
            <a:pPr lvl="1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phytoplankton absorption (limestone formation)</a:t>
            </a:r>
          </a:p>
        </p:txBody>
      </p:sp>
      <p:sp>
        <p:nvSpPr>
          <p:cNvPr id="37893" name="Rectangle 3"/>
          <p:cNvSpPr>
            <a:spLocks noChangeArrowheads="1"/>
          </p:cNvSpPr>
          <p:nvPr/>
        </p:nvSpPr>
        <p:spPr bwMode="auto">
          <a:xfrm>
            <a:off x="6350" y="15240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360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191492" name="Rectangle 4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4800" b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1493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sz="3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ea typeface="ＭＳ Ｐゴシック" charset="0"/>
                <a:cs typeface="Arial" charset="0"/>
              </a:rPr>
              <a:t>Gases are Continuously </a:t>
            </a:r>
            <a:r>
              <a:rPr lang="en-US" sz="32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ea typeface="ＭＳ Ｐゴシック" charset="0"/>
                <a:cs typeface="Arial" charset="0"/>
              </a:rPr>
              <a:t>R</a:t>
            </a:r>
            <a:r>
              <a:rPr lang="en-US" sz="3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ea typeface="ＭＳ Ｐゴシック" charset="0"/>
                <a:cs typeface="Arial" charset="0"/>
              </a:rPr>
              <a:t>ecycled Balance when </a:t>
            </a:r>
            <a:r>
              <a:rPr 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ea typeface="ＭＳ Ｐゴシック" charset="0"/>
                <a:cs typeface="Arial" charset="0"/>
              </a:rPr>
              <a:t>Sources=Sinks</a:t>
            </a:r>
            <a:endParaRPr lang="en-US" sz="3200" b="1" baseline="-250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5473549" y="1447430"/>
            <a:ext cx="3377746" cy="4405866"/>
            <a:chOff x="5431684" y="1447430"/>
            <a:chExt cx="3377746" cy="4405866"/>
          </a:xfrm>
        </p:grpSpPr>
        <p:grpSp>
          <p:nvGrpSpPr>
            <p:cNvPr id="3" name="Group 2"/>
            <p:cNvGrpSpPr/>
            <p:nvPr/>
          </p:nvGrpSpPr>
          <p:grpSpPr>
            <a:xfrm>
              <a:off x="5431684" y="1447430"/>
              <a:ext cx="3343813" cy="3664954"/>
              <a:chOff x="5333999" y="1545129"/>
              <a:chExt cx="3343813" cy="3664954"/>
            </a:xfrm>
          </p:grpSpPr>
          <p:sp>
            <p:nvSpPr>
              <p:cNvPr id="2" name="TextBox 1"/>
              <p:cNvSpPr txBox="1"/>
              <p:nvPr/>
            </p:nvSpPr>
            <p:spPr>
              <a:xfrm>
                <a:off x="5410200" y="3429000"/>
                <a:ext cx="2895600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000" dirty="0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rPr>
                  <a:t>Word Conundrum of Day: continually or continuously? What’s the difference?</a:t>
                </a:r>
              </a:p>
            </p:txBody>
          </p:sp>
          <p:pic>
            <p:nvPicPr>
              <p:cNvPr id="37896" name="Picture 7"/>
              <p:cNvPicPr>
                <a:picLocks noChangeAspect="1"/>
              </p:cNvPicPr>
              <p:nvPr/>
            </p:nvPicPr>
            <p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5333999" y="1545129"/>
                <a:ext cx="3343813" cy="36649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9" name="TextBox 8"/>
            <p:cNvSpPr txBox="1"/>
            <p:nvPr/>
          </p:nvSpPr>
          <p:spPr>
            <a:xfrm>
              <a:off x="5989041" y="5037688"/>
              <a:ext cx="2820389" cy="8156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spcAft>
                  <a:spcPts val="300"/>
                </a:spcAft>
              </a:pPr>
              <a:r>
                <a:rPr lang="en-US" sz="1400" b="1" dirty="0" smtClean="0"/>
                <a:t>Figure Credit: Ahrens and Hanson</a:t>
              </a:r>
              <a:endParaRPr lang="en-US" sz="1400" b="1" dirty="0">
                <a:hlinkClick r:id="rId6"/>
              </a:endParaRPr>
            </a:p>
            <a:p>
              <a:pPr algn="r">
                <a:spcAft>
                  <a:spcPts val="300"/>
                </a:spcAft>
              </a:pPr>
              <a:r>
                <a:rPr lang="en-US" sz="1400" b="1" dirty="0" smtClean="0">
                  <a:hlinkClick r:id="rId6"/>
                </a:rPr>
                <a:t>Animation: A year of carbon cycle</a:t>
              </a:r>
              <a:endParaRPr lang="en-US" sz="1400" b="1" dirty="0" smtClean="0"/>
            </a:p>
            <a:p>
              <a:pPr algn="r">
                <a:spcAft>
                  <a:spcPts val="300"/>
                </a:spcAft>
              </a:pPr>
              <a:r>
                <a:rPr lang="en-US" sz="1400" b="1" dirty="0" smtClean="0"/>
                <a:t>See Appendix 3.1 H&amp;P</a:t>
              </a:r>
            </a:p>
          </p:txBody>
        </p:sp>
      </p:grpSp>
      <p:pic>
        <p:nvPicPr>
          <p:cNvPr id="12" name="Sound 1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180630"/>
      </p:ext>
    </p:extLst>
  </p:cSld>
  <p:clrMapOvr>
    <a:masterClrMapping/>
  </p:clrMapOvr>
  <p:transition xmlns:p14="http://schemas.microsoft.com/office/powerpoint/2010/main" advTm="88326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2_trend_mlo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31" b="2666"/>
          <a:stretch/>
        </p:blipFill>
        <p:spPr>
          <a:xfrm>
            <a:off x="139700" y="640080"/>
            <a:ext cx="8840884" cy="6035040"/>
          </a:xfrm>
          <a:prstGeom prst="rect">
            <a:avLst/>
          </a:prstGeom>
        </p:spPr>
      </p:pic>
      <p:sp>
        <p:nvSpPr>
          <p:cNvPr id="39941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68580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CO</a:t>
            </a:r>
            <a:r>
              <a:rPr lang="en-US" sz="2800" b="1" baseline="-250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8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8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Trend Past </a:t>
            </a:r>
            <a:r>
              <a:rPr lang="en-US" sz="28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~</a:t>
            </a:r>
            <a:r>
              <a:rPr lang="en-US" sz="28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5 Years at Mauna Loa</a:t>
            </a:r>
            <a:endParaRPr lang="en-US" sz="2800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9944" name="Text Box 6"/>
          <p:cNvSpPr txBox="1">
            <a:spLocks noChangeArrowheads="1"/>
          </p:cNvSpPr>
          <p:nvPr/>
        </p:nvSpPr>
        <p:spPr bwMode="auto">
          <a:xfrm>
            <a:off x="1334170" y="6455420"/>
            <a:ext cx="637927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FFFFFF"/>
                </a:solidFill>
                <a:hlinkClick r:id="rId6"/>
              </a:rPr>
              <a:t>http://www.esrl.noaa.gov/gmd/ccgg/trends</a:t>
            </a:r>
            <a:r>
              <a:rPr lang="en-US" sz="2000" dirty="0">
                <a:solidFill>
                  <a:srgbClr val="000000"/>
                </a:solidFill>
                <a:hlinkClick r:id="rId6"/>
              </a:rPr>
              <a:t>/</a:t>
            </a:r>
            <a:r>
              <a:rPr lang="en-US" sz="2000" dirty="0">
                <a:solidFill>
                  <a:srgbClr val="000000"/>
                </a:solidFill>
              </a:rPr>
              <a:t>    </a:t>
            </a:r>
            <a:r>
              <a:rPr lang="en-US" sz="2000" dirty="0" smtClean="0">
                <a:solidFill>
                  <a:srgbClr val="000000"/>
                </a:solidFill>
              </a:rPr>
              <a:t>Current </a:t>
            </a:r>
            <a:r>
              <a:rPr lang="en-US" sz="2000" dirty="0">
                <a:solidFill>
                  <a:srgbClr val="000000"/>
                </a:solidFill>
              </a:rPr>
              <a:t>values</a:t>
            </a:r>
          </a:p>
        </p:txBody>
      </p:sp>
      <p:sp>
        <p:nvSpPr>
          <p:cNvPr id="5" name="TextBox 4"/>
          <p:cNvSpPr txBox="1"/>
          <p:nvPr/>
        </p:nvSpPr>
        <p:spPr>
          <a:xfrm rot="20190203">
            <a:off x="4732368" y="1642510"/>
            <a:ext cx="25507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Rising at ~</a:t>
            </a:r>
            <a:r>
              <a:rPr lang="en-US" sz="20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2.4 </a:t>
            </a:r>
            <a:r>
              <a:rPr lang="en-US" sz="20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ppm/</a:t>
            </a:r>
            <a:r>
              <a:rPr lang="en-US" sz="2000" b="1" dirty="0" err="1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yr</a:t>
            </a:r>
            <a:r>
              <a:rPr lang="en-US" sz="20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  <a:endParaRPr lang="en-US" sz="2000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1550805" y="1117600"/>
            <a:ext cx="3626492" cy="1447832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defTabSz="914400" eaLnBrk="0" fontAlgn="base" hangingPunct="0">
              <a:lnSpc>
                <a:spcPts val="1500"/>
              </a:lnSpc>
              <a:spcBef>
                <a:spcPts val="30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000090"/>
                </a:solidFill>
              </a:rPr>
              <a:t>Falls in Summer ⇾ Growing season</a:t>
            </a:r>
          </a:p>
          <a:p>
            <a:pPr defTabSz="914400" eaLnBrk="0" fontAlgn="base" hangingPunct="0">
              <a:lnSpc>
                <a:spcPts val="1500"/>
              </a:lnSpc>
              <a:spcBef>
                <a:spcPts val="30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000090"/>
                </a:solidFill>
              </a:rPr>
              <a:t>     Active photosynthesis in NH </a:t>
            </a:r>
          </a:p>
          <a:p>
            <a:pPr defTabSz="914400" eaLnBrk="0" fontAlgn="base" hangingPunct="0">
              <a:lnSpc>
                <a:spcPts val="1500"/>
              </a:lnSpc>
              <a:spcBef>
                <a:spcPts val="30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000090"/>
                </a:solidFill>
              </a:rPr>
              <a:t>     High CO</a:t>
            </a:r>
            <a:r>
              <a:rPr lang="en-US" sz="1600" b="1" baseline="-25000" dirty="0" smtClean="0">
                <a:solidFill>
                  <a:srgbClr val="000090"/>
                </a:solidFill>
              </a:rPr>
              <a:t>2</a:t>
            </a:r>
            <a:r>
              <a:rPr lang="en-US" sz="1600" b="1" dirty="0" smtClean="0">
                <a:solidFill>
                  <a:srgbClr val="000090"/>
                </a:solidFill>
              </a:rPr>
              <a:t> uptake by land plants</a:t>
            </a:r>
          </a:p>
          <a:p>
            <a:pPr defTabSz="914400" eaLnBrk="0" fontAlgn="base" hangingPunct="0">
              <a:lnSpc>
                <a:spcPts val="1500"/>
              </a:lnSpc>
              <a:spcBef>
                <a:spcPts val="30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000090"/>
                </a:solidFill>
              </a:rPr>
              <a:t>Rises in Winter ⇾ Dormant season</a:t>
            </a:r>
          </a:p>
          <a:p>
            <a:pPr defTabSz="914400" eaLnBrk="0" fontAlgn="base" hangingPunct="0">
              <a:lnSpc>
                <a:spcPts val="1500"/>
              </a:lnSpc>
              <a:spcBef>
                <a:spcPts val="30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000090"/>
                </a:solidFill>
              </a:rPr>
              <a:t>     Less photosynthesis in NH</a:t>
            </a:r>
          </a:p>
          <a:p>
            <a:pPr defTabSz="914400" eaLnBrk="0" fontAlgn="base" hangingPunct="0">
              <a:lnSpc>
                <a:spcPts val="1500"/>
              </a:lnSpc>
              <a:spcBef>
                <a:spcPts val="30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000090"/>
                </a:solidFill>
              </a:rPr>
              <a:t>     Low CO</a:t>
            </a:r>
            <a:r>
              <a:rPr lang="en-US" sz="1600" b="1" baseline="-25000" dirty="0" smtClean="0">
                <a:solidFill>
                  <a:srgbClr val="000090"/>
                </a:solidFill>
              </a:rPr>
              <a:t>2</a:t>
            </a:r>
            <a:r>
              <a:rPr lang="en-US" sz="1600" b="1" dirty="0" smtClean="0">
                <a:solidFill>
                  <a:srgbClr val="000090"/>
                </a:solidFill>
              </a:rPr>
              <a:t> uptake by land plants</a:t>
            </a: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59798" y="2573071"/>
            <a:ext cx="2487198" cy="805602"/>
          </a:xfrm>
          <a:prstGeom prst="rect">
            <a:avLst/>
          </a:prstGeom>
        </p:spPr>
      </p:pic>
      <p:sp>
        <p:nvSpPr>
          <p:cNvPr id="18" name="Text Box 6"/>
          <p:cNvSpPr txBox="1">
            <a:spLocks noChangeArrowheads="1"/>
          </p:cNvSpPr>
          <p:nvPr/>
        </p:nvSpPr>
        <p:spPr bwMode="auto">
          <a:xfrm>
            <a:off x="2865046" y="5099519"/>
            <a:ext cx="383826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rgbClr val="000000"/>
                </a:solidFill>
              </a:rPr>
              <a:t>Figure is an </a:t>
            </a:r>
            <a:r>
              <a:rPr lang="en-US" sz="2000" smtClean="0">
                <a:solidFill>
                  <a:srgbClr val="000000"/>
                </a:solidFill>
              </a:rPr>
              <a:t>update of the </a:t>
            </a:r>
            <a:r>
              <a:rPr lang="en-US" sz="2000" dirty="0" smtClean="0">
                <a:solidFill>
                  <a:srgbClr val="000000"/>
                </a:solidFill>
              </a:rPr>
              <a:t>narrative.</a:t>
            </a:r>
            <a:endParaRPr lang="en-US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2314799"/>
      </p:ext>
    </p:extLst>
  </p:cSld>
  <p:clrMapOvr>
    <a:masterClrMapping/>
  </p:clrMapOvr>
  <p:transition xmlns:p14="http://schemas.microsoft.com/office/powerpoint/2010/main" advTm="52034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3261A-83C2-664D-886E-9638A6ADE427}" type="slidenum">
              <a:rPr lang="en-US" smtClean="0">
                <a:solidFill>
                  <a:srgbClr val="000000"/>
                </a:solidFill>
              </a:rPr>
              <a:pPr/>
              <a:t>13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0" name="Title 6"/>
          <p:cNvSpPr txBox="1">
            <a:spLocks/>
          </p:cNvSpPr>
          <p:nvPr/>
        </p:nvSpPr>
        <p:spPr bwMode="auto">
          <a:xfrm>
            <a:off x="644835" y="291985"/>
            <a:ext cx="7772400" cy="1445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+mj-lt"/>
                <a:ea typeface="ＭＳ Ｐゴシック" pitchFamily="-65" charset="-128"/>
                <a:cs typeface="ＭＳ Ｐゴシック" pitchFamily="-65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imes New Roman" charset="0"/>
                <a:ea typeface="ＭＳ Ｐゴシック" pitchFamily="-65" charset="-128"/>
                <a:cs typeface="ＭＳ Ｐゴシック" pitchFamily="-65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imes New Roman" charset="0"/>
                <a:ea typeface="ＭＳ Ｐゴシック" pitchFamily="-65" charset="-128"/>
                <a:cs typeface="ＭＳ Ｐゴシック" pitchFamily="-65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imes New Roman" charset="0"/>
                <a:ea typeface="ＭＳ Ｐゴシック" pitchFamily="-65" charset="-128"/>
                <a:cs typeface="ＭＳ Ｐゴシック" pitchFamily="-65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imes New Roman" charset="0"/>
                <a:ea typeface="ＭＳ Ｐゴシック" pitchFamily="-65" charset="-128"/>
                <a:cs typeface="ＭＳ Ｐゴシック" pitchFamily="-65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pPr defTabSz="914400"/>
            <a:r>
              <a:rPr lang="en-US" sz="3200" dirty="0" smtClean="0">
                <a:solidFill>
                  <a:schemeClr val="tx1"/>
                </a:solidFill>
                <a:latin typeface="Arial"/>
              </a:rPr>
              <a:t>Today’s air is not yesterday’s air</a:t>
            </a:r>
            <a:endParaRPr lang="en-US" sz="3200" dirty="0">
              <a:solidFill>
                <a:schemeClr val="tx1"/>
              </a:solidFill>
              <a:latin typeface="Arial"/>
            </a:endParaRPr>
          </a:p>
          <a:p>
            <a:pPr defTabSz="914400"/>
            <a:r>
              <a:rPr lang="en-US" sz="2800" i="1" dirty="0" smtClean="0">
                <a:solidFill>
                  <a:schemeClr val="tx1"/>
                </a:solidFill>
                <a:latin typeface="Arial"/>
              </a:rPr>
              <a:t>Consider atmospheric oxygen</a:t>
            </a:r>
            <a:endParaRPr lang="en-US" sz="2800" i="1" dirty="0">
              <a:solidFill>
                <a:schemeClr val="tx1"/>
              </a:solidFill>
              <a:latin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53776" y="5884361"/>
            <a:ext cx="1422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5"/>
              </a:rPr>
              <a:t>Figure Credit</a:t>
            </a:r>
            <a:endParaRPr lang="en-US" dirty="0"/>
          </a:p>
        </p:txBody>
      </p:sp>
      <p:pic>
        <p:nvPicPr>
          <p:cNvPr id="12" name="Sound 1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32000" y="1524000"/>
            <a:ext cx="5080000" cy="379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386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508"/>
    </mc:Choice>
    <mc:Fallback xmlns="">
      <p:transition xmlns:p14="http://schemas.microsoft.com/office/powerpoint/2010/main" spd="slow" advTm="76508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en-US" sz="400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Know the basics…</a:t>
            </a:r>
            <a:endParaRPr lang="en-US" sz="4000" b="1" dirty="0">
              <a:solidFill>
                <a:srgbClr val="00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403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4953000"/>
          </a:xfrm>
        </p:spPr>
        <p:txBody>
          <a:bodyPr/>
          <a:lstStyle/>
          <a:p>
            <a:pPr>
              <a:buFont typeface="Lucida Grande"/>
              <a:buChar char="-"/>
            </a:pPr>
            <a:r>
              <a:rPr lang="en-US" sz="2400" b="1" dirty="0">
                <a:latin typeface="Times New Roman" charset="0"/>
                <a:ea typeface="ＭＳ Ｐゴシック" charset="0"/>
                <a:cs typeface="ＭＳ Ｐゴシック" charset="0"/>
              </a:rPr>
              <a:t>N</a:t>
            </a:r>
            <a:r>
              <a:rPr lang="en-US" sz="2400" b="1" baseline="-25000" dirty="0">
                <a:latin typeface="Times New Roman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400" b="1" dirty="0">
                <a:latin typeface="Times New Roman" charset="0"/>
                <a:ea typeface="ＭＳ Ｐゴシック" charset="0"/>
                <a:cs typeface="ＭＳ Ｐゴシック" charset="0"/>
              </a:rPr>
              <a:t> (78%) and O</a:t>
            </a:r>
            <a:r>
              <a:rPr lang="en-US" sz="2400" b="1" baseline="-25000" dirty="0">
                <a:latin typeface="Times New Roman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400" b="1" dirty="0">
                <a:latin typeface="Times New Roman" charset="0"/>
                <a:ea typeface="ＭＳ Ｐゴシック" charset="0"/>
                <a:cs typeface="ＭＳ Ｐゴシック" charset="0"/>
              </a:rPr>
              <a:t> (21%) are most abundant gases.  </a:t>
            </a:r>
            <a:r>
              <a:rPr lang="en-US" sz="24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(Think approximate values 80% and 20%) </a:t>
            </a:r>
          </a:p>
          <a:p>
            <a:pPr lvl="1">
              <a:buFont typeface="Lucida Grande"/>
              <a:buChar char="-"/>
            </a:pPr>
            <a:r>
              <a:rPr lang="en-US" sz="24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Concentrations constant up to ~80 km</a:t>
            </a:r>
            <a:endParaRPr lang="en-US" sz="2400" b="1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lvl="1">
              <a:buFont typeface="Lucida Grande"/>
              <a:buChar char="-"/>
            </a:pPr>
            <a:r>
              <a:rPr lang="en-US" sz="2400" b="1" dirty="0">
                <a:latin typeface="Times New Roman" charset="0"/>
                <a:ea typeface="ＭＳ Ｐゴシック" charset="0"/>
                <a:cs typeface="ＭＳ Ｐゴシック" charset="0"/>
              </a:rPr>
              <a:t>N</a:t>
            </a:r>
            <a:r>
              <a:rPr lang="en-US" sz="2400" b="1" baseline="-25000" dirty="0">
                <a:latin typeface="Times New Roman" charset="0"/>
                <a:ea typeface="ＭＳ Ｐゴシック" charset="0"/>
                <a:cs typeface="ＭＳ Ｐゴシック" charset="0"/>
              </a:rPr>
              <a:t>2 </a:t>
            </a:r>
            <a:r>
              <a:rPr lang="en-US" sz="2400" b="1" dirty="0">
                <a:latin typeface="Times New Roman" charset="0"/>
                <a:ea typeface="ＭＳ Ｐゴシック" charset="0"/>
                <a:cs typeface="ＭＳ Ｐゴシック" charset="0"/>
              </a:rPr>
              <a:t>and </a:t>
            </a:r>
            <a:r>
              <a:rPr lang="en-US" sz="24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O</a:t>
            </a:r>
            <a:r>
              <a:rPr lang="en-US" sz="2400" b="1" baseline="-25000" dirty="0" smtClean="0">
                <a:latin typeface="Times New Roman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4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b="1" baseline="-25000" dirty="0" smtClean="0"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chemically </a:t>
            </a:r>
            <a:r>
              <a:rPr lang="en-US" sz="2400" b="1" dirty="0">
                <a:latin typeface="Times New Roman" charset="0"/>
                <a:ea typeface="ＭＳ Ｐゴシック" charset="0"/>
                <a:cs typeface="ＭＳ Ｐゴシック" charset="0"/>
              </a:rPr>
              <a:t>active</a:t>
            </a:r>
          </a:p>
          <a:p>
            <a:pPr>
              <a:buFont typeface="Lucida Grande"/>
              <a:buChar char="-"/>
            </a:pPr>
            <a:r>
              <a:rPr lang="en-US" sz="24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Trace gases</a:t>
            </a:r>
          </a:p>
          <a:p>
            <a:pPr lvl="1">
              <a:buFont typeface="Lucida Grande"/>
              <a:buChar char="-"/>
            </a:pPr>
            <a:r>
              <a:rPr lang="en-US" sz="24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Noble gases </a:t>
            </a:r>
            <a:r>
              <a:rPr lang="en-US" sz="2400" b="1" dirty="0" err="1" smtClean="0">
                <a:latin typeface="Times New Roman" charset="0"/>
                <a:ea typeface="ＭＳ Ｐゴシック" charset="0"/>
                <a:cs typeface="ＭＳ Ｐゴシック" charset="0"/>
              </a:rPr>
              <a:t>Ar</a:t>
            </a:r>
            <a:r>
              <a:rPr lang="en-US" sz="24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 (0.9%), He, Ne, </a:t>
            </a:r>
            <a:r>
              <a:rPr lang="en-US" sz="2400" b="1" dirty="0" err="1" smtClean="0">
                <a:latin typeface="Times New Roman" charset="0"/>
                <a:ea typeface="ＭＳ Ｐゴシック" charset="0"/>
                <a:cs typeface="ＭＳ Ｐゴシック" charset="0"/>
              </a:rPr>
              <a:t>Xe</a:t>
            </a:r>
            <a:r>
              <a:rPr lang="en-US" sz="24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 are inert</a:t>
            </a:r>
          </a:p>
          <a:p>
            <a:pPr lvl="1">
              <a:buFont typeface="Lucida Grande"/>
              <a:buChar char="-"/>
            </a:pPr>
            <a:r>
              <a:rPr lang="en-US" sz="24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H</a:t>
            </a:r>
            <a:r>
              <a:rPr lang="en-US" sz="2400" b="1" baseline="-25000" dirty="0" smtClean="0">
                <a:latin typeface="Times New Roman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4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O, CO</a:t>
            </a:r>
            <a:r>
              <a:rPr lang="en-US" sz="2400" b="1" baseline="-25000" dirty="0" smtClean="0">
                <a:latin typeface="Times New Roman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4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, CH</a:t>
            </a:r>
            <a:r>
              <a:rPr lang="en-US" sz="2400" b="1" baseline="-25000" dirty="0" smtClean="0">
                <a:latin typeface="Times New Roman" charset="0"/>
                <a:ea typeface="ＭＳ Ｐゴシック" charset="0"/>
                <a:cs typeface="ＭＳ Ｐゴシック" charset="0"/>
              </a:rPr>
              <a:t>4</a:t>
            </a:r>
            <a:r>
              <a:rPr lang="en-US" sz="24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, O</a:t>
            </a:r>
            <a:r>
              <a:rPr lang="en-US" sz="2400" b="1" baseline="-25000" dirty="0" smtClean="0">
                <a:latin typeface="Times New Roman" charset="0"/>
                <a:ea typeface="ＭＳ Ｐゴシック" charset="0"/>
                <a:cs typeface="ＭＳ Ｐゴシック" charset="0"/>
              </a:rPr>
              <a:t>3</a:t>
            </a:r>
            <a:r>
              <a:rPr lang="en-US" sz="24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 are </a:t>
            </a:r>
            <a:r>
              <a:rPr lang="en-US" sz="2400" b="1" dirty="0" err="1" smtClean="0">
                <a:latin typeface="Times New Roman" charset="0"/>
                <a:ea typeface="ＭＳ Ｐゴシック" charset="0"/>
                <a:cs typeface="ＭＳ Ｐゴシック" charset="0"/>
                <a:hlinkClick r:id="rId5"/>
              </a:rPr>
              <a:t>radiatively</a:t>
            </a:r>
            <a:r>
              <a:rPr lang="en-US" sz="2400" b="1" dirty="0" smtClean="0">
                <a:latin typeface="Times New Roman" charset="0"/>
                <a:ea typeface="ＭＳ Ｐゴシック" charset="0"/>
                <a:cs typeface="ＭＳ Ｐゴシック" charset="0"/>
                <a:hlinkClick r:id="rId5"/>
              </a:rPr>
              <a:t> active</a:t>
            </a:r>
            <a:r>
              <a:rPr lang="en-US" sz="24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   Important greenhouse gases</a:t>
            </a:r>
          </a:p>
          <a:p>
            <a:pPr lvl="1">
              <a:buFont typeface="Lucida Grande"/>
              <a:buChar char="-"/>
            </a:pPr>
            <a:r>
              <a:rPr lang="en-US" sz="24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H</a:t>
            </a:r>
            <a:r>
              <a:rPr lang="en-US" sz="2400" b="1" baseline="-25000" dirty="0" smtClean="0">
                <a:latin typeface="Times New Roman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4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O vapor variable (0-4%); concentrations highest    where temps are warmest (surface and tropics)</a:t>
            </a:r>
          </a:p>
          <a:p>
            <a:pPr lvl="1">
              <a:buFont typeface="Lucida Grande"/>
              <a:buChar char="-"/>
            </a:pPr>
            <a:r>
              <a:rPr lang="en-US" sz="24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CO</a:t>
            </a:r>
            <a:r>
              <a:rPr lang="en-US" sz="2400" b="1" baseline="-25000" dirty="0" smtClean="0">
                <a:latin typeface="Times New Roman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4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 rising ~2.4 ppm/</a:t>
            </a:r>
            <a:r>
              <a:rPr lang="en-US" sz="2400" b="1" dirty="0" err="1" smtClean="0">
                <a:latin typeface="Times New Roman" charset="0"/>
                <a:ea typeface="ＭＳ Ｐゴシック" charset="0"/>
                <a:cs typeface="ＭＳ Ｐゴシック" charset="0"/>
              </a:rPr>
              <a:t>yr</a:t>
            </a:r>
            <a:r>
              <a:rPr lang="en-US" sz="24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 from anthropogenic inputs</a:t>
            </a:r>
          </a:p>
          <a:p>
            <a:pPr lvl="1">
              <a:buFont typeface="Lucida Grande"/>
              <a:buChar char="-"/>
            </a:pPr>
            <a:endParaRPr lang="en-US" sz="2400" b="1" dirty="0" smtClean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Font typeface="Lucida Grande"/>
              <a:buChar char="-"/>
            </a:pPr>
            <a:endParaRPr lang="en-US" sz="2400" b="1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Font typeface="Lucida Grande"/>
              <a:buChar char="-"/>
            </a:pPr>
            <a:endParaRPr lang="en-US" sz="2400" b="1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044800"/>
      </p:ext>
    </p:extLst>
  </p:cSld>
  <p:clrMapOvr>
    <a:masterClrMapping/>
  </p:clrMapOvr>
  <p:transition xmlns:p14="http://schemas.microsoft.com/office/powerpoint/2010/main" advTm="98722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en-US" b="1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Aerosols</a:t>
            </a:r>
          </a:p>
        </p:txBody>
      </p:sp>
      <p:sp>
        <p:nvSpPr>
          <p:cNvPr id="4403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828800"/>
            <a:ext cx="7162800" cy="41148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8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1 cm</a:t>
            </a:r>
            <a:r>
              <a:rPr lang="en-US" sz="2400" b="1" baseline="300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3</a:t>
            </a:r>
            <a:r>
              <a:rPr lang="en-US" sz="28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of air can contain as many as 200,000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	non</a:t>
            </a:r>
            <a:r>
              <a:rPr lang="en-US" sz="28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-gaseous </a:t>
            </a:r>
            <a:r>
              <a:rPr lang="en-US" sz="28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(solid or liquid) particles</a:t>
            </a:r>
            <a:r>
              <a:rPr lang="en-US" sz="28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.</a:t>
            </a:r>
          </a:p>
          <a:p>
            <a:pPr lvl="1">
              <a:lnSpc>
                <a:spcPct val="90000"/>
              </a:lnSpc>
            </a:pP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dust</a:t>
            </a:r>
          </a:p>
          <a:p>
            <a:pPr lvl="1">
              <a:lnSpc>
                <a:spcPct val="90000"/>
              </a:lnSpc>
            </a:pP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dirt </a:t>
            </a: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(soil)</a:t>
            </a:r>
          </a:p>
          <a:p>
            <a:pPr lvl="1">
              <a:lnSpc>
                <a:spcPct val="90000"/>
              </a:lnSpc>
            </a:pP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salt from ocean spray</a:t>
            </a:r>
          </a:p>
          <a:p>
            <a:pPr lvl="1">
              <a:lnSpc>
                <a:spcPct val="90000"/>
              </a:lnSpc>
            </a:pP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volcanic ash</a:t>
            </a:r>
          </a:p>
          <a:p>
            <a:pPr lvl="1">
              <a:lnSpc>
                <a:spcPct val="90000"/>
              </a:lnSpc>
            </a:pP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pollen</a:t>
            </a:r>
          </a:p>
          <a:p>
            <a:pPr lvl="1">
              <a:lnSpc>
                <a:spcPct val="90000"/>
              </a:lnSpc>
            </a:pP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pollutants</a:t>
            </a:r>
          </a:p>
          <a:p>
            <a:pPr lvl="1">
              <a:lnSpc>
                <a:spcPct val="90000"/>
              </a:lnSpc>
            </a:pP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water (e.g. cloud droplets and ice crystals)</a:t>
            </a:r>
          </a:p>
          <a:p>
            <a:pPr lvl="1">
              <a:lnSpc>
                <a:spcPct val="90000"/>
              </a:lnSpc>
            </a:pPr>
            <a:endParaRPr lang="en-US" sz="2400" b="1" dirty="0">
              <a:solidFill>
                <a:srgbClr val="000000"/>
              </a:solidFill>
              <a:latin typeface="Times New Roman" charset="0"/>
              <a:ea typeface="ＭＳ Ｐゴシック" charset="0"/>
            </a:endParaRPr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565764"/>
      </p:ext>
    </p:extLst>
  </p:cSld>
  <p:clrMapOvr>
    <a:masterClrMapping/>
  </p:clrMapOvr>
  <p:transition xmlns:p14="http://schemas.microsoft.com/office/powerpoint/2010/main" advTm="39263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sz="3600" b="1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Aerosols – Natural Sources</a:t>
            </a:r>
          </a:p>
        </p:txBody>
      </p:sp>
      <p:pic>
        <p:nvPicPr>
          <p:cNvPr id="50181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81000" y="1389062"/>
            <a:ext cx="4716463" cy="2497138"/>
          </a:xfrm>
        </p:spPr>
      </p:pic>
      <p:sp>
        <p:nvSpPr>
          <p:cNvPr id="50182" name="Text Box 4"/>
          <p:cNvSpPr txBox="1">
            <a:spLocks noChangeArrowheads="1"/>
          </p:cNvSpPr>
          <p:nvPr/>
        </p:nvSpPr>
        <p:spPr bwMode="auto">
          <a:xfrm>
            <a:off x="381000" y="3294062"/>
            <a:ext cx="3581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FFFFFF"/>
                </a:solidFill>
                <a:latin typeface="Arial" charset="0"/>
                <a:cs typeface="Arial" charset="0"/>
              </a:rPr>
              <a:t>Dust Storm on I10</a:t>
            </a:r>
            <a:r>
              <a:rPr lang="en-US" sz="1200" dirty="0">
                <a:solidFill>
                  <a:srgbClr val="000000"/>
                </a:solidFill>
                <a:latin typeface="Arial" charset="0"/>
                <a:cs typeface="Arial" charset="0"/>
              </a:rPr>
              <a:t>.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000000"/>
                </a:solidFill>
                <a:latin typeface="Arial" charset="0"/>
                <a:cs typeface="Arial" charset="0"/>
                <a:hlinkClick r:id="rId7"/>
              </a:rPr>
              <a:t>Phoenix Haboob July 5 2011</a:t>
            </a:r>
            <a:endParaRPr lang="en-US" sz="1200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pic>
        <p:nvPicPr>
          <p:cNvPr id="50183" name="Picture 1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638800" y="2057400"/>
            <a:ext cx="2959100" cy="3739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4" name="Picture 3" descr="0104"/>
          <p:cNvPicPr preferRelativeResize="0">
            <a:picLocks noChangeAspect="1" noChangeArrowheads="1"/>
          </p:cNvPicPr>
          <p:nvPr>
            <p:custDataLst>
              <p:tags r:id="rId1"/>
            </p:custDataLst>
          </p:nvPr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481328" y="4072128"/>
            <a:ext cx="4005072" cy="2633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97941" y="6406150"/>
            <a:ext cx="19724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  <a:hlinkClick r:id="rId10"/>
              </a:rPr>
              <a:t>Source: apollo.lsc.vsc.edu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443130" y="5468621"/>
            <a:ext cx="11129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FFFF"/>
                </a:solidFill>
                <a:latin typeface="Arial"/>
                <a:cs typeface="Arial"/>
              </a:rPr>
              <a:t>Ahrens 7</a:t>
            </a:r>
            <a:r>
              <a:rPr lang="en-US" sz="1200" baseline="30000" dirty="0" smtClean="0">
                <a:solidFill>
                  <a:srgbClr val="00FFFF"/>
                </a:solidFill>
                <a:latin typeface="Arial"/>
                <a:cs typeface="Arial"/>
              </a:rPr>
              <a:t>th</a:t>
            </a:r>
            <a:r>
              <a:rPr lang="en-US" sz="1200" dirty="0" smtClean="0">
                <a:solidFill>
                  <a:srgbClr val="00FFFF"/>
                </a:solidFill>
                <a:latin typeface="Arial"/>
                <a:cs typeface="Arial"/>
              </a:rPr>
              <a:t> </a:t>
            </a:r>
            <a:r>
              <a:rPr lang="en-US" sz="1200" dirty="0" err="1" smtClean="0">
                <a:solidFill>
                  <a:srgbClr val="00FFFF"/>
                </a:solidFill>
                <a:latin typeface="Arial"/>
                <a:cs typeface="Arial"/>
              </a:rPr>
              <a:t>ed</a:t>
            </a:r>
            <a:endParaRPr lang="en-US" sz="1200" dirty="0">
              <a:solidFill>
                <a:srgbClr val="00FFFF"/>
              </a:solidFill>
              <a:latin typeface="Arial"/>
              <a:cs typeface="Arial"/>
            </a:endParaRPr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185947"/>
      </p:ext>
    </p:extLst>
  </p:cSld>
  <p:clrMapOvr>
    <a:masterClrMapping/>
  </p:clrMapOvr>
  <p:transition xmlns:p14="http://schemas.microsoft.com/office/powerpoint/2010/main" advTm="19149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077200" cy="1143000"/>
          </a:xfrm>
        </p:spPr>
        <p:txBody>
          <a:bodyPr/>
          <a:lstStyle/>
          <a:p>
            <a:r>
              <a:rPr lang="en-US" sz="3600" b="1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Aerosols </a:t>
            </a:r>
            <a:r>
              <a:rPr lang="en-US" sz="3600" b="1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– </a:t>
            </a:r>
            <a:r>
              <a:rPr lang="en-US" sz="360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Anthropogenic </a:t>
            </a:r>
            <a:r>
              <a:rPr lang="en-US" sz="3600" b="1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Sources</a:t>
            </a:r>
            <a:endParaRPr lang="en-US" sz="3600" b="1" dirty="0">
              <a:solidFill>
                <a:srgbClr val="00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3815730" y="4579925"/>
            <a:ext cx="3200400" cy="1905000"/>
            <a:chOff x="3733800" y="4648200"/>
            <a:chExt cx="3200400" cy="190500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733800" y="4648200"/>
              <a:ext cx="3073400" cy="1905000"/>
            </a:xfrm>
            <a:prstGeom prst="rect">
              <a:avLst/>
            </a:prstGeom>
          </p:spPr>
        </p:pic>
        <p:sp>
          <p:nvSpPr>
            <p:cNvPr id="50182" name="Text Box 4"/>
            <p:cNvSpPr txBox="1">
              <a:spLocks noChangeArrowheads="1"/>
            </p:cNvSpPr>
            <p:nvPr/>
          </p:nvSpPr>
          <p:spPr bwMode="auto">
            <a:xfrm>
              <a:off x="4572000" y="6245423"/>
              <a:ext cx="23622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 err="1" smtClean="0">
                  <a:solidFill>
                    <a:srgbClr val="000000"/>
                  </a:solidFill>
                  <a:latin typeface="Times New Roman"/>
                  <a:cs typeface="Arial"/>
                </a:rPr>
                <a:t>planetearth.nerc.ac.uk</a:t>
              </a:r>
              <a:endParaRPr lang="en-US" sz="1400" b="1" dirty="0" smtClean="0">
                <a:solidFill>
                  <a:srgbClr val="000000"/>
                </a:solidFill>
                <a:latin typeface="Times New Roman"/>
                <a:cs typeface="Arial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958730" y="1827175"/>
            <a:ext cx="3289300" cy="2466777"/>
            <a:chOff x="4876800" y="2032000"/>
            <a:chExt cx="3289300" cy="2466777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876800" y="2032000"/>
              <a:ext cx="3289300" cy="2463800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5410200" y="4191000"/>
              <a:ext cx="2438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 err="1">
                  <a:solidFill>
                    <a:srgbClr val="FFFFFF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www.cancercureways.com</a:t>
              </a:r>
              <a:endParaRPr lang="en-US" sz="1400" b="1" dirty="0">
                <a:solidFill>
                  <a:srgbClr val="FFFFFF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990600" y="1447800"/>
            <a:ext cx="3200400" cy="2540000"/>
            <a:chOff x="990600" y="1447800"/>
            <a:chExt cx="3200400" cy="25400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90600" y="1447800"/>
              <a:ext cx="3200400" cy="2540000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1905000" y="3578423"/>
              <a:ext cx="2057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de-DE" sz="1400" b="1" dirty="0" err="1">
                  <a:solidFill>
                    <a:srgbClr val="FFFFFF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old.tehrantimes.com</a:t>
              </a:r>
              <a:endParaRPr lang="en-US" sz="1400" b="1" dirty="0">
                <a:solidFill>
                  <a:srgbClr val="FFFFFF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64220" y="4114800"/>
            <a:ext cx="2220500" cy="2441377"/>
            <a:chOff x="609600" y="4114800"/>
            <a:chExt cx="2220500" cy="2441377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09600" y="4114800"/>
              <a:ext cx="2220500" cy="2438400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762000" y="6248400"/>
              <a:ext cx="18288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 err="1">
                  <a:solidFill>
                    <a:srgbClr val="FFFFFF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daviddarling.info</a:t>
              </a:r>
              <a:endParaRPr lang="en-US" sz="1400" b="1" dirty="0">
                <a:solidFill>
                  <a:srgbClr val="FFFFFF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</p:grpSp>
      <p:pic>
        <p:nvPicPr>
          <p:cNvPr id="14" name="Sound 1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068766"/>
      </p:ext>
    </p:extLst>
  </p:cSld>
  <p:clrMapOvr>
    <a:masterClrMapping/>
  </p:clrMapOvr>
  <p:transition xmlns:p14="http://schemas.microsoft.com/office/powerpoint/2010/main" advTm="17997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Importance of Aerosols</a:t>
            </a:r>
            <a:endParaRPr lang="en-US" b="1" dirty="0">
              <a:solidFill>
                <a:schemeClr val="tx1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222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7724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>
                <a:latin typeface="Times New Roman" charset="0"/>
                <a:ea typeface="ＭＳ Ｐゴシック" charset="0"/>
                <a:cs typeface="ＭＳ Ｐゴシック" charset="0"/>
              </a:rPr>
              <a:t>Provide surfaces on which water vapor can condense. Needed to produce cloud droplets.</a:t>
            </a:r>
          </a:p>
          <a:p>
            <a:pPr>
              <a:lnSpc>
                <a:spcPct val="90000"/>
              </a:lnSpc>
            </a:pPr>
            <a:r>
              <a:rPr lang="en-US" sz="2800" dirty="0" smtClean="0">
                <a:latin typeface="Times New Roman" charset="0"/>
                <a:ea typeface="ＭＳ Ｐゴシック" charset="0"/>
                <a:cs typeface="ＭＳ Ｐゴシック" charset="0"/>
              </a:rPr>
              <a:t>Provide </a:t>
            </a:r>
            <a:r>
              <a:rPr lang="en-US" sz="2800" dirty="0">
                <a:latin typeface="Times New Roman" charset="0"/>
                <a:ea typeface="ＭＳ Ｐゴシック" charset="0"/>
                <a:cs typeface="ＭＳ Ｐゴシック" charset="0"/>
              </a:rPr>
              <a:t>a surface area or catalyst that is needed for much atmospheric chemistry.</a:t>
            </a:r>
          </a:p>
          <a:p>
            <a:pPr>
              <a:lnSpc>
                <a:spcPct val="90000"/>
              </a:lnSpc>
            </a:pPr>
            <a:r>
              <a:rPr lang="en-US" sz="2800" dirty="0" smtClean="0">
                <a:latin typeface="Times New Roman" charset="0"/>
                <a:ea typeface="ＭＳ Ｐゴシック" charset="0"/>
                <a:cs typeface="ＭＳ Ｐゴシック" charset="0"/>
              </a:rPr>
              <a:t>Can deplete stratospheric ozone.</a:t>
            </a:r>
          </a:p>
          <a:p>
            <a:pPr>
              <a:lnSpc>
                <a:spcPct val="90000"/>
              </a:lnSpc>
            </a:pPr>
            <a:r>
              <a:rPr lang="en-US" sz="2800" dirty="0" smtClean="0">
                <a:latin typeface="Times New Roman" charset="0"/>
                <a:ea typeface="ＭＳ Ｐゴシック" charset="0"/>
                <a:cs typeface="ＭＳ Ｐゴシック" charset="0"/>
              </a:rPr>
              <a:t>Can also cool the planet by reflecting sunlight back to space – counteract greenhouse warming.</a:t>
            </a:r>
          </a:p>
          <a:p>
            <a:pPr>
              <a:lnSpc>
                <a:spcPct val="90000"/>
              </a:lnSpc>
            </a:pPr>
            <a:endParaRPr lang="en-US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504823"/>
      </p:ext>
    </p:extLst>
  </p:cSld>
  <p:clrMapOvr>
    <a:masterClrMapping/>
  </p:clrMapOvr>
  <p:transition xmlns:p14="http://schemas.microsoft.com/office/powerpoint/2010/main" advTm="40866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en-US" sz="40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K</a:t>
            </a:r>
            <a:r>
              <a:rPr lang="en-US" sz="4000" b="1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now the basics…</a:t>
            </a:r>
            <a:endParaRPr lang="en-US" sz="4000" b="1" dirty="0">
              <a:solidFill>
                <a:srgbClr val="00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403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772400" cy="4114800"/>
          </a:xfrm>
        </p:spPr>
        <p:txBody>
          <a:bodyPr/>
          <a:lstStyle/>
          <a:p>
            <a:pPr>
              <a:buFont typeface="Lucida Grande"/>
              <a:buChar char="-"/>
            </a:pPr>
            <a:r>
              <a:rPr lang="en-US" sz="2800" dirty="0">
                <a:latin typeface="Times New Roman" charset="0"/>
                <a:ea typeface="ＭＳ Ｐゴシック" charset="0"/>
                <a:cs typeface="ＭＳ Ｐゴシック" charset="0"/>
              </a:rPr>
              <a:t>Aerosol Sources</a:t>
            </a:r>
          </a:p>
          <a:p>
            <a:pPr lvl="1">
              <a:buFont typeface="Lucida Grande"/>
              <a:buChar char="-"/>
            </a:pPr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Know some natural and anthropogenic sources</a:t>
            </a:r>
          </a:p>
          <a:p>
            <a:pPr>
              <a:buFont typeface="Lucida Grande"/>
              <a:buChar char="-"/>
            </a:pPr>
            <a:r>
              <a:rPr lang="en-US" sz="2800" dirty="0">
                <a:latin typeface="Times New Roman" charset="0"/>
                <a:ea typeface="ＭＳ Ｐゴシック" charset="0"/>
                <a:cs typeface="ＭＳ Ｐゴシック" charset="0"/>
              </a:rPr>
              <a:t>Importance of Aerosols in Atmosphere</a:t>
            </a:r>
          </a:p>
          <a:p>
            <a:pPr lvl="1"/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How they affect clouds, chemistry, temperature</a:t>
            </a:r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065392"/>
      </p:ext>
    </p:extLst>
  </p:cSld>
  <p:clrMapOvr>
    <a:masterClrMapping/>
  </p:clrMapOvr>
  <p:transition xmlns:p14="http://schemas.microsoft.com/office/powerpoint/2010/main" advTm="28355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4.2|27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2.3|40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HOTO" val="TRUE"/>
  <p:tag name="FILENAME" val="C:\WINDOWS\Desktop\Ahrens Art\chapter1\0104.jpg"/>
</p:tagLst>
</file>

<file path=ppt/theme/theme1.xml><?xml version="1.0" encoding="utf-8"?>
<a:theme xmlns:a="http://schemas.openxmlformats.org/drawingml/2006/main" name="Default Design">
  <a:themeElements>
    <a:clrScheme name="Custom 45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B2FF"/>
      </a:hlink>
      <a:folHlink>
        <a:srgbClr val="00B2FF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24112</TotalTime>
  <Words>932</Words>
  <Application>Microsoft Macintosh PowerPoint</Application>
  <PresentationFormat>On-screen Show (4:3)</PresentationFormat>
  <Paragraphs>162</Paragraphs>
  <Slides>19</Slides>
  <Notes>18</Notes>
  <HiddenSlides>0</HiddenSlides>
  <MMClips>20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Default Design</vt:lpstr>
      <vt:lpstr>Worksheet</vt:lpstr>
      <vt:lpstr>ATMO 170A1 Online</vt:lpstr>
      <vt:lpstr>Overview Goals</vt:lpstr>
      <vt:lpstr>First order of business What is air? </vt:lpstr>
      <vt:lpstr>What is air?</vt:lpstr>
      <vt:lpstr>What is air?</vt:lpstr>
      <vt:lpstr>What is air?</vt:lpstr>
      <vt:lpstr>What is air?</vt:lpstr>
      <vt:lpstr>Atmospheric Composition Permanent Gases Today</vt:lpstr>
      <vt:lpstr>Atmospheric Composition Important Trace Gases</vt:lpstr>
      <vt:lpstr>Variability of Water Vapor  Total vapor in a column of air (cm)</vt:lpstr>
      <vt:lpstr>Gases are Continuously Recycled Balance when Sources=Sinks</vt:lpstr>
      <vt:lpstr>CO2 Trend Past ~5 Years at Mauna Loa</vt:lpstr>
      <vt:lpstr>PowerPoint Presentation</vt:lpstr>
      <vt:lpstr>Know the basics…</vt:lpstr>
      <vt:lpstr>Aerosols</vt:lpstr>
      <vt:lpstr>Aerosols – Natural Sources</vt:lpstr>
      <vt:lpstr>Aerosols – Anthropogenic Sources</vt:lpstr>
      <vt:lpstr>Importance of Aerosols</vt:lpstr>
      <vt:lpstr>Know the basics…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Steven Mullen</dc:creator>
  <cp:lastModifiedBy>Steven Mullen</cp:lastModifiedBy>
  <cp:revision>57</cp:revision>
  <dcterms:created xsi:type="dcterms:W3CDTF">2017-01-18T19:45:43Z</dcterms:created>
  <dcterms:modified xsi:type="dcterms:W3CDTF">2019-01-30T01:40:14Z</dcterms:modified>
</cp:coreProperties>
</file>