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319" r:id="rId2"/>
    <p:sldId id="324" r:id="rId3"/>
    <p:sldId id="340" r:id="rId4"/>
    <p:sldId id="341" r:id="rId5"/>
    <p:sldId id="343" r:id="rId6"/>
    <p:sldId id="342" r:id="rId7"/>
    <p:sldId id="347" r:id="rId8"/>
    <p:sldId id="344" r:id="rId9"/>
    <p:sldId id="345" r:id="rId10"/>
    <p:sldId id="348" r:id="rId11"/>
    <p:sldId id="346" r:id="rId12"/>
    <p:sldId id="298" r:id="rId13"/>
    <p:sldId id="299" r:id="rId14"/>
    <p:sldId id="30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0000"/>
    <a:srgbClr val="B300FF"/>
    <a:srgbClr val="FCFAF8"/>
    <a:srgbClr val="104D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2296" autoAdjust="0"/>
  </p:normalViewPr>
  <p:slideViewPr>
    <p:cSldViewPr snapToGrid="0" snapToObjects="1">
      <p:cViewPr>
        <p:scale>
          <a:sx n="100" d="100"/>
          <a:sy n="100" d="100"/>
        </p:scale>
        <p:origin x="-84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3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360A0-A402-3A40-98CF-5C9D9F5F7996}" type="datetimeFigureOut">
              <a:rPr lang="en-US" smtClean="0"/>
              <a:t>6/14/19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E62B0-31E5-2C47-9BEA-A6A9DA4A9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4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Two part overview</a:t>
            </a:r>
          </a:p>
          <a:p>
            <a:endParaRPr lang="en-US" dirty="0" smtClean="0"/>
          </a:p>
          <a:p>
            <a:r>
              <a:rPr lang="en-US" dirty="0" smtClean="0"/>
              <a:t>Part</a:t>
            </a:r>
            <a:r>
              <a:rPr lang="en-US" baseline="0" dirty="0" smtClean="0"/>
              <a:t> 1: How we communicate </a:t>
            </a:r>
            <a:r>
              <a:rPr lang="en-US" baseline="0" dirty="0" err="1" smtClean="0"/>
              <a:t>wx</a:t>
            </a:r>
            <a:r>
              <a:rPr lang="en-US" baseline="0" dirty="0" smtClean="0"/>
              <a:t> info</a:t>
            </a:r>
          </a:p>
          <a:p>
            <a:endParaRPr lang="en-US" baseline="0" dirty="0" smtClean="0"/>
          </a:p>
          <a:p>
            <a:r>
              <a:rPr lang="en-US" baseline="0" dirty="0" smtClean="0"/>
              <a:t>Part 2: What is climate? How are weather and climate related?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8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Can</a:t>
            </a:r>
            <a:r>
              <a:rPr lang="en-US" b="1" baseline="0" dirty="0" smtClean="0"/>
              <a:t> easily identify: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Air masses =&gt; regions where temperatures are relatively uniform.</a:t>
            </a:r>
          </a:p>
          <a:p>
            <a:r>
              <a:rPr lang="en-US" b="1" baseline="0" dirty="0" smtClean="0"/>
              <a:t>Fronts =&gt; regions of sharp temperature change</a:t>
            </a:r>
          </a:p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70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1" dirty="0" smtClean="0"/>
              <a:t>Arrows =&gt; Wind directions from Fig. 2.1. </a:t>
            </a:r>
          </a:p>
          <a:p>
            <a:pPr algn="l"/>
            <a:endParaRPr lang="en-US" sz="1200" b="1" dirty="0" smtClean="0"/>
          </a:p>
          <a:p>
            <a:pPr algn="l"/>
            <a:r>
              <a:rPr lang="en-US" sz="1200" b="1" dirty="0" smtClean="0"/>
              <a:t>Blue shading =&gt; Region where cold air mass is advancing toward</a:t>
            </a:r>
            <a:r>
              <a:rPr lang="en-US" sz="1200" b="1" baseline="0" dirty="0" smtClean="0"/>
              <a:t> </a:t>
            </a:r>
            <a:r>
              <a:rPr lang="en-US" sz="1200" b="1" dirty="0" smtClean="0"/>
              <a:t>warm air mass.</a:t>
            </a:r>
          </a:p>
          <a:p>
            <a:pPr algn="l"/>
            <a:r>
              <a:rPr lang="en-US" sz="1200" b="1" dirty="0" smtClean="0"/>
              <a:t>Red  shading =&gt; Region where warm air mass is advancing toward cold air mass.</a:t>
            </a:r>
          </a:p>
          <a:p>
            <a:pPr algn="l"/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70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1" dirty="0" smtClean="0"/>
              <a:t>Leading edges of advancing air masses are designated by “fronts”. </a:t>
            </a:r>
          </a:p>
          <a:p>
            <a:pPr algn="l"/>
            <a:endParaRPr lang="en-US" sz="1200" b="1" dirty="0" smtClean="0"/>
          </a:p>
          <a:p>
            <a:pPr algn="l"/>
            <a:r>
              <a:rPr lang="en-US" sz="1200" b="1" dirty="0" smtClean="0"/>
              <a:t>Cold front =&gt; cold air mass advancing toward warm air mass.</a:t>
            </a:r>
          </a:p>
          <a:p>
            <a:pPr algn="l"/>
            <a:r>
              <a:rPr lang="en-US" sz="1200" b="1" dirty="0" smtClean="0"/>
              <a:t>Designated by blue line and triangles.</a:t>
            </a:r>
          </a:p>
          <a:p>
            <a:pPr algn="l"/>
            <a:r>
              <a:rPr lang="en-US" sz="1200" b="1" dirty="0" smtClean="0"/>
              <a:t>Triangles point in direction of movement. </a:t>
            </a:r>
          </a:p>
          <a:p>
            <a:pPr algn="l"/>
            <a:endParaRPr lang="en-US" sz="1200" b="1" dirty="0" smtClean="0"/>
          </a:p>
          <a:p>
            <a:pPr algn="l"/>
            <a:r>
              <a:rPr lang="en-US" sz="1200" b="1" dirty="0" smtClean="0"/>
              <a:t>Warm front =&gt; warm air mass advancing toward cold air mass.</a:t>
            </a:r>
          </a:p>
          <a:p>
            <a:pPr algn="l"/>
            <a:r>
              <a:rPr lang="en-US" sz="1200" b="1" dirty="0" smtClean="0"/>
              <a:t>Designated by red line and semicircles.</a:t>
            </a:r>
          </a:p>
          <a:p>
            <a:pPr algn="l"/>
            <a:r>
              <a:rPr lang="en-US" sz="1200" b="1" dirty="0" smtClean="0"/>
              <a:t>Semicircles point in direction of movement. </a:t>
            </a:r>
            <a:endParaRPr lang="en-US" sz="1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70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1" dirty="0" smtClean="0"/>
              <a:t>Arrows =&gt; Wind directions from Fig. 2.1. </a:t>
            </a:r>
          </a:p>
          <a:p>
            <a:pPr algn="l"/>
            <a:endParaRPr lang="en-US" sz="1200" b="1" dirty="0" smtClean="0"/>
          </a:p>
          <a:p>
            <a:pPr algn="l"/>
            <a:r>
              <a:rPr lang="en-US" sz="1200" b="1" dirty="0" smtClean="0"/>
              <a:t>Blue shading =&gt; Region where cold air mass is advancing toward</a:t>
            </a:r>
            <a:r>
              <a:rPr lang="en-US" sz="1200" b="1" baseline="0" dirty="0" smtClean="0"/>
              <a:t> </a:t>
            </a:r>
            <a:r>
              <a:rPr lang="en-US" sz="1200" b="1" dirty="0" smtClean="0"/>
              <a:t>warm air mass.</a:t>
            </a:r>
          </a:p>
          <a:p>
            <a:pPr algn="l"/>
            <a:r>
              <a:rPr lang="en-US" sz="1200" b="1" dirty="0" smtClean="0"/>
              <a:t>Red  shading =&gt; Region where warm air mass is advancing toward cold air mass.</a:t>
            </a:r>
          </a:p>
          <a:p>
            <a:pPr algn="l"/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70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Analyze</a:t>
            </a:r>
            <a:r>
              <a:rPr lang="en-US" baseline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983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Analyze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983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Analyze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983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Analyze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983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Station</a:t>
            </a:r>
            <a:r>
              <a:rPr lang="en-US" baseline="0" dirty="0" smtClean="0"/>
              <a:t> Model and surface weather maps through the entire course</a:t>
            </a:r>
          </a:p>
          <a:p>
            <a:endParaRPr lang="en-US" baseline="0" dirty="0" smtClean="0"/>
          </a:p>
          <a:p>
            <a:r>
              <a:rPr lang="en-US" baseline="0" dirty="0" smtClean="0"/>
              <a:t>D2L homework on decoding station model plots and reading surface weather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86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3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5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9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9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5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6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0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5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2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Lecture 1-ATMO171A1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59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AE550-73DA-A348-8236-92868E828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2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C204A-C4AC-A442-B559-EC1B5A58AB68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6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2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2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2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1200" y="596900"/>
            <a:ext cx="7696200" cy="4737100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ATMO 170A1</a:t>
            </a:r>
            <a:br>
              <a:rPr lang="en-US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Online</a:t>
            </a:r>
            <a:r>
              <a:rPr lang="en-US" sz="4000" b="1" dirty="0" smtClean="0">
                <a:solidFill>
                  <a:srgbClr val="CCFFFF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CCFFFF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Spatial Representations of Data:</a:t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4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Surface Maps</a:t>
            </a:r>
            <a:r>
              <a:rPr lang="en-US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22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 activate links, open </a:t>
            </a:r>
            <a:r>
              <a:rPr lang="en-US" sz="2000" b="1" i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pptx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file in show mode.)</a:t>
            </a:r>
            <a:endParaRPr lang="en-US" sz="2000" b="1" i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286000" y="6121400"/>
            <a:ext cx="4495800" cy="4000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>
                <a:solidFill>
                  <a:srgbClr val="CCFFFF"/>
                </a:solidFill>
              </a:rPr>
              <a:t>Surface analysis for </a:t>
            </a:r>
            <a:r>
              <a:rPr lang="en-US" sz="2000" b="1" dirty="0" smtClean="0">
                <a:solidFill>
                  <a:srgbClr val="CCFFFF"/>
                </a:solidFill>
              </a:rPr>
              <a:t>20170619 19Z</a:t>
            </a:r>
            <a:endParaRPr lang="en-US" sz="2000" b="1" dirty="0">
              <a:solidFill>
                <a:srgbClr val="CCFFFF"/>
              </a:solidFill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11"/>
    </mc:Choice>
    <mc:Fallback xmlns="">
      <p:transition xmlns:p14="http://schemas.microsoft.com/office/powerpoint/2010/main" spd="slow" advTm="157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Goals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Weather</a:t>
            </a:r>
            <a:endParaRPr lang="en-US" dirty="0" smtClean="0"/>
          </a:p>
          <a:p>
            <a:pPr marL="914400" lvl="1" indent="-457200"/>
            <a:r>
              <a:rPr lang="en-US" dirty="0" smtClean="0"/>
              <a:t>Surface weather maps: how we display surface weather conditions across a region</a:t>
            </a:r>
            <a:endParaRPr lang="en-US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66"/>
    </mc:Choice>
    <mc:Fallback xmlns="">
      <p:transition xmlns:p14="http://schemas.microsoft.com/office/powerpoint/2010/main" spd="slow" advTm="2086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22300" y="5410200"/>
            <a:ext cx="7975600" cy="11302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 smtClean="0"/>
              <a:t> It can be difficult to comprehend the distributions of weather elements at a glance from a map with only station plots. </a:t>
            </a:r>
          </a:p>
          <a:p>
            <a:pPr algn="ctr"/>
            <a:endParaRPr lang="en-US" sz="1600" b="1" dirty="0" smtClean="0"/>
          </a:p>
          <a:p>
            <a:pPr algn="ctr"/>
            <a:r>
              <a:rPr lang="en-US" sz="1600" b="1" dirty="0" smtClean="0"/>
              <a:t>To address the situation, we analyze and complement surface plots with additional fields.</a:t>
            </a:r>
            <a:endParaRPr 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35100" y="114300"/>
            <a:ext cx="62979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Surface map for 20140220 1800 UTC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973982" y="4586593"/>
            <a:ext cx="620563" cy="464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Fig. 2.1</a:t>
            </a:r>
          </a:p>
          <a:p>
            <a:pPr algn="ctr"/>
            <a:r>
              <a:rPr lang="en-US" sz="1600" dirty="0" smtClean="0"/>
              <a:t>H&amp;P</a:t>
            </a:r>
            <a:endParaRPr lang="en-US" sz="16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901700" y="901708"/>
            <a:ext cx="7269480" cy="4238062"/>
            <a:chOff x="901700" y="901708"/>
            <a:chExt cx="7269480" cy="423806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01700" y="901708"/>
              <a:ext cx="7269480" cy="4238062"/>
            </a:xfrm>
            <a:prstGeom prst="rect">
              <a:avLst/>
            </a:prstGeom>
          </p:spPr>
        </p:pic>
        <p:grpSp>
          <p:nvGrpSpPr>
            <p:cNvPr id="20" name="Group 19"/>
            <p:cNvGrpSpPr/>
            <p:nvPr/>
          </p:nvGrpSpPr>
          <p:grpSpPr>
            <a:xfrm>
              <a:off x="4013200" y="2446799"/>
              <a:ext cx="2526561" cy="1572794"/>
              <a:chOff x="4013200" y="2446799"/>
              <a:chExt cx="2526561" cy="1572794"/>
            </a:xfrm>
          </p:grpSpPr>
          <p:sp>
            <p:nvSpPr>
              <p:cNvPr id="12" name="Freeform 11"/>
              <p:cNvSpPr/>
              <p:nvPr/>
            </p:nvSpPr>
            <p:spPr>
              <a:xfrm>
                <a:off x="4013200" y="2802467"/>
                <a:ext cx="626533" cy="1041400"/>
              </a:xfrm>
              <a:custGeom>
                <a:avLst/>
                <a:gdLst>
                  <a:gd name="connsiteX0" fmla="*/ 0 w 626533"/>
                  <a:gd name="connsiteY0" fmla="*/ 0 h 1041400"/>
                  <a:gd name="connsiteX1" fmla="*/ 330200 w 626533"/>
                  <a:gd name="connsiteY1" fmla="*/ 279400 h 1041400"/>
                  <a:gd name="connsiteX2" fmla="*/ 533400 w 626533"/>
                  <a:gd name="connsiteY2" fmla="*/ 651933 h 1041400"/>
                  <a:gd name="connsiteX3" fmla="*/ 626533 w 626533"/>
                  <a:gd name="connsiteY3" fmla="*/ 1041400 h 1041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6533" h="1041400">
                    <a:moveTo>
                      <a:pt x="0" y="0"/>
                    </a:moveTo>
                    <a:cubicBezTo>
                      <a:pt x="120650" y="85372"/>
                      <a:pt x="241300" y="170745"/>
                      <a:pt x="330200" y="279400"/>
                    </a:cubicBezTo>
                    <a:cubicBezTo>
                      <a:pt x="419100" y="388055"/>
                      <a:pt x="484011" y="524933"/>
                      <a:pt x="533400" y="651933"/>
                    </a:cubicBezTo>
                    <a:cubicBezTo>
                      <a:pt x="582789" y="778933"/>
                      <a:pt x="626533" y="1041400"/>
                      <a:pt x="626533" y="1041400"/>
                    </a:cubicBezTo>
                  </a:path>
                </a:pathLst>
              </a:custGeom>
              <a:ln w="38100" cmpd="sng">
                <a:solidFill>
                  <a:srgbClr val="0000FF"/>
                </a:solidFill>
                <a:headEnd type="none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4381495" y="2730499"/>
                <a:ext cx="736600" cy="520536"/>
              </a:xfrm>
              <a:custGeom>
                <a:avLst/>
                <a:gdLst>
                  <a:gd name="connsiteX0" fmla="*/ 0 w 635000"/>
                  <a:gd name="connsiteY0" fmla="*/ 0 h 356018"/>
                  <a:gd name="connsiteX1" fmla="*/ 431800 w 635000"/>
                  <a:gd name="connsiteY1" fmla="*/ 304800 h 356018"/>
                  <a:gd name="connsiteX2" fmla="*/ 635000 w 635000"/>
                  <a:gd name="connsiteY2" fmla="*/ 355600 h 356018"/>
                  <a:gd name="connsiteX0" fmla="*/ 0 w 613833"/>
                  <a:gd name="connsiteY0" fmla="*/ 0 h 373842"/>
                  <a:gd name="connsiteX1" fmla="*/ 431800 w 613833"/>
                  <a:gd name="connsiteY1" fmla="*/ 304800 h 373842"/>
                  <a:gd name="connsiteX2" fmla="*/ 613833 w 613833"/>
                  <a:gd name="connsiteY2" fmla="*/ 373842 h 373842"/>
                  <a:gd name="connsiteX0" fmla="*/ 0 w 613833"/>
                  <a:gd name="connsiteY0" fmla="*/ 0 h 373842"/>
                  <a:gd name="connsiteX1" fmla="*/ 165806 w 613833"/>
                  <a:gd name="connsiteY1" fmla="*/ 148976 h 373842"/>
                  <a:gd name="connsiteX2" fmla="*/ 431800 w 613833"/>
                  <a:gd name="connsiteY2" fmla="*/ 304800 h 373842"/>
                  <a:gd name="connsiteX3" fmla="*/ 613833 w 613833"/>
                  <a:gd name="connsiteY3" fmla="*/ 373842 h 373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3833" h="373842">
                    <a:moveTo>
                      <a:pt x="0" y="0"/>
                    </a:moveTo>
                    <a:cubicBezTo>
                      <a:pt x="29986" y="22803"/>
                      <a:pt x="93839" y="98176"/>
                      <a:pt x="165806" y="148976"/>
                    </a:cubicBezTo>
                    <a:cubicBezTo>
                      <a:pt x="237773" y="199776"/>
                      <a:pt x="357129" y="267322"/>
                      <a:pt x="431800" y="304800"/>
                    </a:cubicBezTo>
                    <a:cubicBezTo>
                      <a:pt x="506471" y="342278"/>
                      <a:pt x="613833" y="373842"/>
                      <a:pt x="613833" y="373842"/>
                    </a:cubicBezTo>
                  </a:path>
                </a:pathLst>
              </a:custGeom>
              <a:ln w="38100" cmpd="sng">
                <a:solidFill>
                  <a:srgbClr val="0000FF"/>
                </a:solidFill>
                <a:headEnd type="none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5833539" y="2455333"/>
                <a:ext cx="280742" cy="973667"/>
              </a:xfrm>
              <a:custGeom>
                <a:avLst/>
                <a:gdLst>
                  <a:gd name="connsiteX0" fmla="*/ 0 w 280742"/>
                  <a:gd name="connsiteY0" fmla="*/ 0 h 973667"/>
                  <a:gd name="connsiteX1" fmla="*/ 211666 w 280742"/>
                  <a:gd name="connsiteY1" fmla="*/ 76200 h 973667"/>
                  <a:gd name="connsiteX2" fmla="*/ 279400 w 280742"/>
                  <a:gd name="connsiteY2" fmla="*/ 338667 h 973667"/>
                  <a:gd name="connsiteX3" fmla="*/ 254000 w 280742"/>
                  <a:gd name="connsiteY3" fmla="*/ 694267 h 973667"/>
                  <a:gd name="connsiteX4" fmla="*/ 220133 w 280742"/>
                  <a:gd name="connsiteY4" fmla="*/ 973667 h 97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0742" h="973667">
                    <a:moveTo>
                      <a:pt x="0" y="0"/>
                    </a:moveTo>
                    <a:cubicBezTo>
                      <a:pt x="82549" y="9878"/>
                      <a:pt x="165099" y="19756"/>
                      <a:pt x="211666" y="76200"/>
                    </a:cubicBezTo>
                    <a:cubicBezTo>
                      <a:pt x="258233" y="132645"/>
                      <a:pt x="272344" y="235656"/>
                      <a:pt x="279400" y="338667"/>
                    </a:cubicBezTo>
                    <a:cubicBezTo>
                      <a:pt x="286456" y="441678"/>
                      <a:pt x="263878" y="588434"/>
                      <a:pt x="254000" y="694267"/>
                    </a:cubicBezTo>
                    <a:cubicBezTo>
                      <a:pt x="244122" y="800100"/>
                      <a:pt x="220133" y="973667"/>
                      <a:pt x="220133" y="973667"/>
                    </a:cubicBezTo>
                  </a:path>
                </a:pathLst>
              </a:custGeom>
              <a:ln w="38100" cmpd="sng">
                <a:solidFill>
                  <a:srgbClr val="C80000"/>
                </a:solidFill>
                <a:headEnd type="arrow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5257799" y="2446799"/>
                <a:ext cx="442299" cy="939875"/>
              </a:xfrm>
              <a:custGeom>
                <a:avLst/>
                <a:gdLst>
                  <a:gd name="connsiteX0" fmla="*/ 266700 w 450211"/>
                  <a:gd name="connsiteY0" fmla="*/ 1689175 h 1689175"/>
                  <a:gd name="connsiteX1" fmla="*/ 444500 w 450211"/>
                  <a:gd name="connsiteY1" fmla="*/ 965275 h 1689175"/>
                  <a:gd name="connsiteX2" fmla="*/ 393700 w 450211"/>
                  <a:gd name="connsiteY2" fmla="*/ 330275 h 1689175"/>
                  <a:gd name="connsiteX3" fmla="*/ 266700 w 450211"/>
                  <a:gd name="connsiteY3" fmla="*/ 50875 h 1689175"/>
                  <a:gd name="connsiteX4" fmla="*/ 0 w 450211"/>
                  <a:gd name="connsiteY4" fmla="*/ 75 h 1689175"/>
                  <a:gd name="connsiteX0" fmla="*/ 444500 w 450211"/>
                  <a:gd name="connsiteY0" fmla="*/ 965275 h 965275"/>
                  <a:gd name="connsiteX1" fmla="*/ 393700 w 450211"/>
                  <a:gd name="connsiteY1" fmla="*/ 330275 h 965275"/>
                  <a:gd name="connsiteX2" fmla="*/ 266700 w 450211"/>
                  <a:gd name="connsiteY2" fmla="*/ 50875 h 965275"/>
                  <a:gd name="connsiteX3" fmla="*/ 0 w 450211"/>
                  <a:gd name="connsiteY3" fmla="*/ 75 h 965275"/>
                  <a:gd name="connsiteX0" fmla="*/ 444500 w 459449"/>
                  <a:gd name="connsiteY0" fmla="*/ 965275 h 965275"/>
                  <a:gd name="connsiteX1" fmla="*/ 436033 w 459449"/>
                  <a:gd name="connsiteY1" fmla="*/ 330275 h 965275"/>
                  <a:gd name="connsiteX2" fmla="*/ 266700 w 459449"/>
                  <a:gd name="connsiteY2" fmla="*/ 50875 h 965275"/>
                  <a:gd name="connsiteX3" fmla="*/ 0 w 459449"/>
                  <a:gd name="connsiteY3" fmla="*/ 75 h 965275"/>
                  <a:gd name="connsiteX0" fmla="*/ 376767 w 439644"/>
                  <a:gd name="connsiteY0" fmla="*/ 939875 h 939875"/>
                  <a:gd name="connsiteX1" fmla="*/ 436033 w 439644"/>
                  <a:gd name="connsiteY1" fmla="*/ 330275 h 939875"/>
                  <a:gd name="connsiteX2" fmla="*/ 266700 w 439644"/>
                  <a:gd name="connsiteY2" fmla="*/ 50875 h 939875"/>
                  <a:gd name="connsiteX3" fmla="*/ 0 w 439644"/>
                  <a:gd name="connsiteY3" fmla="*/ 75 h 939875"/>
                  <a:gd name="connsiteX0" fmla="*/ 376767 w 442299"/>
                  <a:gd name="connsiteY0" fmla="*/ 939875 h 939875"/>
                  <a:gd name="connsiteX1" fmla="*/ 436033 w 442299"/>
                  <a:gd name="connsiteY1" fmla="*/ 330275 h 939875"/>
                  <a:gd name="connsiteX2" fmla="*/ 266700 w 442299"/>
                  <a:gd name="connsiteY2" fmla="*/ 50875 h 939875"/>
                  <a:gd name="connsiteX3" fmla="*/ 0 w 442299"/>
                  <a:gd name="connsiteY3" fmla="*/ 75 h 939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299" h="939875">
                    <a:moveTo>
                      <a:pt x="376767" y="939875"/>
                    </a:moveTo>
                    <a:cubicBezTo>
                      <a:pt x="431801" y="679525"/>
                      <a:pt x="454378" y="478442"/>
                      <a:pt x="436033" y="330275"/>
                    </a:cubicBezTo>
                    <a:cubicBezTo>
                      <a:pt x="417689" y="182108"/>
                      <a:pt x="339372" y="105908"/>
                      <a:pt x="266700" y="50875"/>
                    </a:cubicBezTo>
                    <a:cubicBezTo>
                      <a:pt x="194028" y="-4158"/>
                      <a:pt x="0" y="75"/>
                      <a:pt x="0" y="75"/>
                    </a:cubicBezTo>
                  </a:path>
                </a:pathLst>
              </a:custGeom>
              <a:ln w="38100" cmpd="sng">
                <a:solidFill>
                  <a:srgbClr val="C80000"/>
                </a:solidFill>
                <a:headEnd type="none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4082654" y="2793195"/>
                <a:ext cx="1167157" cy="1226398"/>
              </a:xfrm>
              <a:custGeom>
                <a:avLst/>
                <a:gdLst>
                  <a:gd name="connsiteX0" fmla="*/ 873637 w 1170550"/>
                  <a:gd name="connsiteY0" fmla="*/ 120942 h 1306302"/>
                  <a:gd name="connsiteX1" fmla="*/ 568837 w 1170550"/>
                  <a:gd name="connsiteY1" fmla="*/ 671275 h 1306302"/>
                  <a:gd name="connsiteX2" fmla="*/ 86237 w 1170550"/>
                  <a:gd name="connsiteY2" fmla="*/ 967608 h 1306302"/>
                  <a:gd name="connsiteX3" fmla="*/ 18504 w 1170550"/>
                  <a:gd name="connsiteY3" fmla="*/ 1162342 h 1306302"/>
                  <a:gd name="connsiteX4" fmla="*/ 297904 w 1170550"/>
                  <a:gd name="connsiteY4" fmla="*/ 1306275 h 1306302"/>
                  <a:gd name="connsiteX5" fmla="*/ 611170 w 1170550"/>
                  <a:gd name="connsiteY5" fmla="*/ 1170808 h 1306302"/>
                  <a:gd name="connsiteX6" fmla="*/ 1026037 w 1170550"/>
                  <a:gd name="connsiteY6" fmla="*/ 798275 h 1306302"/>
                  <a:gd name="connsiteX7" fmla="*/ 1169970 w 1170550"/>
                  <a:gd name="connsiteY7" fmla="*/ 205608 h 1306302"/>
                  <a:gd name="connsiteX8" fmla="*/ 983704 w 1170550"/>
                  <a:gd name="connsiteY8" fmla="*/ 2408 h 1306302"/>
                  <a:gd name="connsiteX9" fmla="*/ 873637 w 1170550"/>
                  <a:gd name="connsiteY9" fmla="*/ 120942 h 1306302"/>
                  <a:gd name="connsiteX0" fmla="*/ 873637 w 1170550"/>
                  <a:gd name="connsiteY0" fmla="*/ 87344 h 1272704"/>
                  <a:gd name="connsiteX1" fmla="*/ 568837 w 1170550"/>
                  <a:gd name="connsiteY1" fmla="*/ 637677 h 1272704"/>
                  <a:gd name="connsiteX2" fmla="*/ 86237 w 1170550"/>
                  <a:gd name="connsiteY2" fmla="*/ 934010 h 1272704"/>
                  <a:gd name="connsiteX3" fmla="*/ 18504 w 1170550"/>
                  <a:gd name="connsiteY3" fmla="*/ 1128744 h 1272704"/>
                  <a:gd name="connsiteX4" fmla="*/ 297904 w 1170550"/>
                  <a:gd name="connsiteY4" fmla="*/ 1272677 h 1272704"/>
                  <a:gd name="connsiteX5" fmla="*/ 611170 w 1170550"/>
                  <a:gd name="connsiteY5" fmla="*/ 1137210 h 1272704"/>
                  <a:gd name="connsiteX6" fmla="*/ 1026037 w 1170550"/>
                  <a:gd name="connsiteY6" fmla="*/ 764677 h 1272704"/>
                  <a:gd name="connsiteX7" fmla="*/ 1169970 w 1170550"/>
                  <a:gd name="connsiteY7" fmla="*/ 172010 h 1272704"/>
                  <a:gd name="connsiteX8" fmla="*/ 1009104 w 1170550"/>
                  <a:gd name="connsiteY8" fmla="*/ 6910 h 1272704"/>
                  <a:gd name="connsiteX9" fmla="*/ 873637 w 1170550"/>
                  <a:gd name="connsiteY9" fmla="*/ 87344 h 1272704"/>
                  <a:gd name="connsiteX0" fmla="*/ 892687 w 1170550"/>
                  <a:gd name="connsiteY0" fmla="*/ 227936 h 1267246"/>
                  <a:gd name="connsiteX1" fmla="*/ 568837 w 1170550"/>
                  <a:gd name="connsiteY1" fmla="*/ 632219 h 1267246"/>
                  <a:gd name="connsiteX2" fmla="*/ 86237 w 1170550"/>
                  <a:gd name="connsiteY2" fmla="*/ 928552 h 1267246"/>
                  <a:gd name="connsiteX3" fmla="*/ 18504 w 1170550"/>
                  <a:gd name="connsiteY3" fmla="*/ 1123286 h 1267246"/>
                  <a:gd name="connsiteX4" fmla="*/ 297904 w 1170550"/>
                  <a:gd name="connsiteY4" fmla="*/ 1267219 h 1267246"/>
                  <a:gd name="connsiteX5" fmla="*/ 611170 w 1170550"/>
                  <a:gd name="connsiteY5" fmla="*/ 1131752 h 1267246"/>
                  <a:gd name="connsiteX6" fmla="*/ 1026037 w 1170550"/>
                  <a:gd name="connsiteY6" fmla="*/ 759219 h 1267246"/>
                  <a:gd name="connsiteX7" fmla="*/ 1169970 w 1170550"/>
                  <a:gd name="connsiteY7" fmla="*/ 166552 h 1267246"/>
                  <a:gd name="connsiteX8" fmla="*/ 1009104 w 1170550"/>
                  <a:gd name="connsiteY8" fmla="*/ 1452 h 1267246"/>
                  <a:gd name="connsiteX9" fmla="*/ 892687 w 1170550"/>
                  <a:gd name="connsiteY9" fmla="*/ 227936 h 1267246"/>
                  <a:gd name="connsiteX0" fmla="*/ 892687 w 1170419"/>
                  <a:gd name="connsiteY0" fmla="*/ 227936 h 1267252"/>
                  <a:gd name="connsiteX1" fmla="*/ 568837 w 1170419"/>
                  <a:gd name="connsiteY1" fmla="*/ 632219 h 1267252"/>
                  <a:gd name="connsiteX2" fmla="*/ 86237 w 1170419"/>
                  <a:gd name="connsiteY2" fmla="*/ 928552 h 1267252"/>
                  <a:gd name="connsiteX3" fmla="*/ 18504 w 1170419"/>
                  <a:gd name="connsiteY3" fmla="*/ 1123286 h 1267252"/>
                  <a:gd name="connsiteX4" fmla="*/ 297904 w 1170419"/>
                  <a:gd name="connsiteY4" fmla="*/ 1267219 h 1267252"/>
                  <a:gd name="connsiteX5" fmla="*/ 611170 w 1170419"/>
                  <a:gd name="connsiteY5" fmla="*/ 1131752 h 1267252"/>
                  <a:gd name="connsiteX6" fmla="*/ 1006987 w 1170419"/>
                  <a:gd name="connsiteY6" fmla="*/ 708419 h 1267252"/>
                  <a:gd name="connsiteX7" fmla="*/ 1169970 w 1170419"/>
                  <a:gd name="connsiteY7" fmla="*/ 166552 h 1267252"/>
                  <a:gd name="connsiteX8" fmla="*/ 1009104 w 1170419"/>
                  <a:gd name="connsiteY8" fmla="*/ 1452 h 1267252"/>
                  <a:gd name="connsiteX9" fmla="*/ 892687 w 1170419"/>
                  <a:gd name="connsiteY9" fmla="*/ 227936 h 1267252"/>
                  <a:gd name="connsiteX0" fmla="*/ 892687 w 1170449"/>
                  <a:gd name="connsiteY0" fmla="*/ 227936 h 1267244"/>
                  <a:gd name="connsiteX1" fmla="*/ 568837 w 1170449"/>
                  <a:gd name="connsiteY1" fmla="*/ 632219 h 1267244"/>
                  <a:gd name="connsiteX2" fmla="*/ 86237 w 1170449"/>
                  <a:gd name="connsiteY2" fmla="*/ 928552 h 1267244"/>
                  <a:gd name="connsiteX3" fmla="*/ 18504 w 1170449"/>
                  <a:gd name="connsiteY3" fmla="*/ 1123286 h 1267244"/>
                  <a:gd name="connsiteX4" fmla="*/ 297904 w 1170449"/>
                  <a:gd name="connsiteY4" fmla="*/ 1267219 h 1267244"/>
                  <a:gd name="connsiteX5" fmla="*/ 579420 w 1170449"/>
                  <a:gd name="connsiteY5" fmla="*/ 1112702 h 1267244"/>
                  <a:gd name="connsiteX6" fmla="*/ 1006987 w 1170449"/>
                  <a:gd name="connsiteY6" fmla="*/ 708419 h 1267244"/>
                  <a:gd name="connsiteX7" fmla="*/ 1169970 w 1170449"/>
                  <a:gd name="connsiteY7" fmla="*/ 166552 h 1267244"/>
                  <a:gd name="connsiteX8" fmla="*/ 1009104 w 1170449"/>
                  <a:gd name="connsiteY8" fmla="*/ 1452 h 1267244"/>
                  <a:gd name="connsiteX9" fmla="*/ 892687 w 1170449"/>
                  <a:gd name="connsiteY9" fmla="*/ 227936 h 1267244"/>
                  <a:gd name="connsiteX0" fmla="*/ 889395 w 1167157"/>
                  <a:gd name="connsiteY0" fmla="*/ 227936 h 1222812"/>
                  <a:gd name="connsiteX1" fmla="*/ 565545 w 1167157"/>
                  <a:gd name="connsiteY1" fmla="*/ 632219 h 1222812"/>
                  <a:gd name="connsiteX2" fmla="*/ 82945 w 1167157"/>
                  <a:gd name="connsiteY2" fmla="*/ 928552 h 1222812"/>
                  <a:gd name="connsiteX3" fmla="*/ 15212 w 1167157"/>
                  <a:gd name="connsiteY3" fmla="*/ 1123286 h 1222812"/>
                  <a:gd name="connsiteX4" fmla="*/ 250162 w 1167157"/>
                  <a:gd name="connsiteY4" fmla="*/ 1222769 h 1222812"/>
                  <a:gd name="connsiteX5" fmla="*/ 576128 w 1167157"/>
                  <a:gd name="connsiteY5" fmla="*/ 1112702 h 1222812"/>
                  <a:gd name="connsiteX6" fmla="*/ 1003695 w 1167157"/>
                  <a:gd name="connsiteY6" fmla="*/ 708419 h 1222812"/>
                  <a:gd name="connsiteX7" fmla="*/ 1166678 w 1167157"/>
                  <a:gd name="connsiteY7" fmla="*/ 166552 h 1222812"/>
                  <a:gd name="connsiteX8" fmla="*/ 1005812 w 1167157"/>
                  <a:gd name="connsiteY8" fmla="*/ 1452 h 1222812"/>
                  <a:gd name="connsiteX9" fmla="*/ 889395 w 1167157"/>
                  <a:gd name="connsiteY9" fmla="*/ 227936 h 1222812"/>
                  <a:gd name="connsiteX0" fmla="*/ 889395 w 1167157"/>
                  <a:gd name="connsiteY0" fmla="*/ 231522 h 1226398"/>
                  <a:gd name="connsiteX1" fmla="*/ 565545 w 1167157"/>
                  <a:gd name="connsiteY1" fmla="*/ 635805 h 1226398"/>
                  <a:gd name="connsiteX2" fmla="*/ 82945 w 1167157"/>
                  <a:gd name="connsiteY2" fmla="*/ 932138 h 1226398"/>
                  <a:gd name="connsiteX3" fmla="*/ 15212 w 1167157"/>
                  <a:gd name="connsiteY3" fmla="*/ 1126872 h 1226398"/>
                  <a:gd name="connsiteX4" fmla="*/ 250162 w 1167157"/>
                  <a:gd name="connsiteY4" fmla="*/ 1226355 h 1226398"/>
                  <a:gd name="connsiteX5" fmla="*/ 576128 w 1167157"/>
                  <a:gd name="connsiteY5" fmla="*/ 1116288 h 1226398"/>
                  <a:gd name="connsiteX6" fmla="*/ 1003695 w 1167157"/>
                  <a:gd name="connsiteY6" fmla="*/ 712005 h 1226398"/>
                  <a:gd name="connsiteX7" fmla="*/ 1166678 w 1167157"/>
                  <a:gd name="connsiteY7" fmla="*/ 170138 h 1226398"/>
                  <a:gd name="connsiteX8" fmla="*/ 1005812 w 1167157"/>
                  <a:gd name="connsiteY8" fmla="*/ 5038 h 1226398"/>
                  <a:gd name="connsiteX9" fmla="*/ 889395 w 1167157"/>
                  <a:gd name="connsiteY9" fmla="*/ 231522 h 1226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7157" h="1226398">
                    <a:moveTo>
                      <a:pt x="889395" y="231522"/>
                    </a:moveTo>
                    <a:cubicBezTo>
                      <a:pt x="816017" y="336650"/>
                      <a:pt x="699953" y="519036"/>
                      <a:pt x="565545" y="635805"/>
                    </a:cubicBezTo>
                    <a:cubicBezTo>
                      <a:pt x="431137" y="752574"/>
                      <a:pt x="174667" y="850294"/>
                      <a:pt x="82945" y="932138"/>
                    </a:cubicBezTo>
                    <a:cubicBezTo>
                      <a:pt x="-8777" y="1013982"/>
                      <a:pt x="-12657" y="1077836"/>
                      <a:pt x="15212" y="1126872"/>
                    </a:cubicBezTo>
                    <a:cubicBezTo>
                      <a:pt x="43081" y="1175908"/>
                      <a:pt x="156676" y="1228119"/>
                      <a:pt x="250162" y="1226355"/>
                    </a:cubicBezTo>
                    <a:cubicBezTo>
                      <a:pt x="343648" y="1224591"/>
                      <a:pt x="450539" y="1202013"/>
                      <a:pt x="576128" y="1116288"/>
                    </a:cubicBezTo>
                    <a:cubicBezTo>
                      <a:pt x="701717" y="1030563"/>
                      <a:pt x="905270" y="869697"/>
                      <a:pt x="1003695" y="712005"/>
                    </a:cubicBezTo>
                    <a:cubicBezTo>
                      <a:pt x="1102120" y="554313"/>
                      <a:pt x="1173734" y="302783"/>
                      <a:pt x="1166678" y="170138"/>
                    </a:cubicBezTo>
                    <a:cubicBezTo>
                      <a:pt x="1159622" y="37493"/>
                      <a:pt x="1058376" y="-17893"/>
                      <a:pt x="1005812" y="5038"/>
                    </a:cubicBezTo>
                    <a:cubicBezTo>
                      <a:pt x="953248" y="27969"/>
                      <a:pt x="962773" y="126394"/>
                      <a:pt x="889395" y="231522"/>
                    </a:cubicBezTo>
                    <a:close/>
                  </a:path>
                </a:pathLst>
              </a:custGeom>
              <a:solidFill>
                <a:srgbClr val="0000FF">
                  <a:alpha val="40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5297300" y="2473519"/>
                <a:ext cx="1242461" cy="497814"/>
              </a:xfrm>
              <a:custGeom>
                <a:avLst/>
                <a:gdLst>
                  <a:gd name="connsiteX0" fmla="*/ 1108800 w 1251134"/>
                  <a:gd name="connsiteY0" fmla="*/ 38336 h 487998"/>
                  <a:gd name="connsiteX1" fmla="*/ 543650 w 1251134"/>
                  <a:gd name="connsiteY1" fmla="*/ 236 h 487998"/>
                  <a:gd name="connsiteX2" fmla="*/ 181700 w 1251134"/>
                  <a:gd name="connsiteY2" fmla="*/ 57386 h 487998"/>
                  <a:gd name="connsiteX3" fmla="*/ 10250 w 1251134"/>
                  <a:gd name="connsiteY3" fmla="*/ 203436 h 487998"/>
                  <a:gd name="connsiteX4" fmla="*/ 35650 w 1251134"/>
                  <a:gd name="connsiteY4" fmla="*/ 381236 h 487998"/>
                  <a:gd name="connsiteX5" fmla="*/ 169000 w 1251134"/>
                  <a:gd name="connsiteY5" fmla="*/ 476486 h 487998"/>
                  <a:gd name="connsiteX6" fmla="*/ 480150 w 1251134"/>
                  <a:gd name="connsiteY6" fmla="*/ 476486 h 487998"/>
                  <a:gd name="connsiteX7" fmla="*/ 931000 w 1251134"/>
                  <a:gd name="connsiteY7" fmla="*/ 387586 h 487998"/>
                  <a:gd name="connsiteX8" fmla="*/ 1210400 w 1251134"/>
                  <a:gd name="connsiteY8" fmla="*/ 235186 h 487998"/>
                  <a:gd name="connsiteX9" fmla="*/ 1235800 w 1251134"/>
                  <a:gd name="connsiteY9" fmla="*/ 70086 h 487998"/>
                  <a:gd name="connsiteX10" fmla="*/ 1108800 w 1251134"/>
                  <a:gd name="connsiteY10" fmla="*/ 38336 h 487998"/>
                  <a:gd name="connsiteX0" fmla="*/ 1026250 w 1254751"/>
                  <a:gd name="connsiteY0" fmla="*/ 11133 h 492545"/>
                  <a:gd name="connsiteX1" fmla="*/ 543650 w 1254751"/>
                  <a:gd name="connsiteY1" fmla="*/ 4783 h 492545"/>
                  <a:gd name="connsiteX2" fmla="*/ 181700 w 1254751"/>
                  <a:gd name="connsiteY2" fmla="*/ 61933 h 492545"/>
                  <a:gd name="connsiteX3" fmla="*/ 10250 w 1254751"/>
                  <a:gd name="connsiteY3" fmla="*/ 207983 h 492545"/>
                  <a:gd name="connsiteX4" fmla="*/ 35650 w 1254751"/>
                  <a:gd name="connsiteY4" fmla="*/ 385783 h 492545"/>
                  <a:gd name="connsiteX5" fmla="*/ 169000 w 1254751"/>
                  <a:gd name="connsiteY5" fmla="*/ 481033 h 492545"/>
                  <a:gd name="connsiteX6" fmla="*/ 480150 w 1254751"/>
                  <a:gd name="connsiteY6" fmla="*/ 481033 h 492545"/>
                  <a:gd name="connsiteX7" fmla="*/ 931000 w 1254751"/>
                  <a:gd name="connsiteY7" fmla="*/ 392133 h 492545"/>
                  <a:gd name="connsiteX8" fmla="*/ 1210400 w 1254751"/>
                  <a:gd name="connsiteY8" fmla="*/ 239733 h 492545"/>
                  <a:gd name="connsiteX9" fmla="*/ 1235800 w 1254751"/>
                  <a:gd name="connsiteY9" fmla="*/ 74633 h 492545"/>
                  <a:gd name="connsiteX10" fmla="*/ 1026250 w 1254751"/>
                  <a:gd name="connsiteY10" fmla="*/ 11133 h 492545"/>
                  <a:gd name="connsiteX0" fmla="*/ 1026250 w 1241411"/>
                  <a:gd name="connsiteY0" fmla="*/ 12070 h 493482"/>
                  <a:gd name="connsiteX1" fmla="*/ 543650 w 1241411"/>
                  <a:gd name="connsiteY1" fmla="*/ 5720 h 493482"/>
                  <a:gd name="connsiteX2" fmla="*/ 181700 w 1241411"/>
                  <a:gd name="connsiteY2" fmla="*/ 62870 h 493482"/>
                  <a:gd name="connsiteX3" fmla="*/ 10250 w 1241411"/>
                  <a:gd name="connsiteY3" fmla="*/ 208920 h 493482"/>
                  <a:gd name="connsiteX4" fmla="*/ 35650 w 1241411"/>
                  <a:gd name="connsiteY4" fmla="*/ 386720 h 493482"/>
                  <a:gd name="connsiteX5" fmla="*/ 169000 w 1241411"/>
                  <a:gd name="connsiteY5" fmla="*/ 481970 h 493482"/>
                  <a:gd name="connsiteX6" fmla="*/ 480150 w 1241411"/>
                  <a:gd name="connsiteY6" fmla="*/ 481970 h 493482"/>
                  <a:gd name="connsiteX7" fmla="*/ 931000 w 1241411"/>
                  <a:gd name="connsiteY7" fmla="*/ 393070 h 493482"/>
                  <a:gd name="connsiteX8" fmla="*/ 1210400 w 1241411"/>
                  <a:gd name="connsiteY8" fmla="*/ 240670 h 493482"/>
                  <a:gd name="connsiteX9" fmla="*/ 1210400 w 1241411"/>
                  <a:gd name="connsiteY9" fmla="*/ 94620 h 493482"/>
                  <a:gd name="connsiteX10" fmla="*/ 1026250 w 1241411"/>
                  <a:gd name="connsiteY10" fmla="*/ 12070 h 493482"/>
                  <a:gd name="connsiteX0" fmla="*/ 1026250 w 1241411"/>
                  <a:gd name="connsiteY0" fmla="*/ 12070 h 493482"/>
                  <a:gd name="connsiteX1" fmla="*/ 543650 w 1241411"/>
                  <a:gd name="connsiteY1" fmla="*/ 5720 h 493482"/>
                  <a:gd name="connsiteX2" fmla="*/ 181700 w 1241411"/>
                  <a:gd name="connsiteY2" fmla="*/ 62870 h 493482"/>
                  <a:gd name="connsiteX3" fmla="*/ 10250 w 1241411"/>
                  <a:gd name="connsiteY3" fmla="*/ 208920 h 493482"/>
                  <a:gd name="connsiteX4" fmla="*/ 35650 w 1241411"/>
                  <a:gd name="connsiteY4" fmla="*/ 386720 h 493482"/>
                  <a:gd name="connsiteX5" fmla="*/ 169000 w 1241411"/>
                  <a:gd name="connsiteY5" fmla="*/ 481970 h 493482"/>
                  <a:gd name="connsiteX6" fmla="*/ 480150 w 1241411"/>
                  <a:gd name="connsiteY6" fmla="*/ 481970 h 493482"/>
                  <a:gd name="connsiteX7" fmla="*/ 931000 w 1241411"/>
                  <a:gd name="connsiteY7" fmla="*/ 393070 h 493482"/>
                  <a:gd name="connsiteX8" fmla="*/ 1210400 w 1241411"/>
                  <a:gd name="connsiteY8" fmla="*/ 266070 h 493482"/>
                  <a:gd name="connsiteX9" fmla="*/ 1210400 w 1241411"/>
                  <a:gd name="connsiteY9" fmla="*/ 94620 h 493482"/>
                  <a:gd name="connsiteX10" fmla="*/ 1026250 w 1241411"/>
                  <a:gd name="connsiteY10" fmla="*/ 12070 h 493482"/>
                  <a:gd name="connsiteX0" fmla="*/ 1027300 w 1242461"/>
                  <a:gd name="connsiteY0" fmla="*/ 12070 h 487855"/>
                  <a:gd name="connsiteX1" fmla="*/ 544700 w 1242461"/>
                  <a:gd name="connsiteY1" fmla="*/ 5720 h 487855"/>
                  <a:gd name="connsiteX2" fmla="*/ 182750 w 1242461"/>
                  <a:gd name="connsiteY2" fmla="*/ 62870 h 487855"/>
                  <a:gd name="connsiteX3" fmla="*/ 11300 w 1242461"/>
                  <a:gd name="connsiteY3" fmla="*/ 208920 h 487855"/>
                  <a:gd name="connsiteX4" fmla="*/ 36700 w 1242461"/>
                  <a:gd name="connsiteY4" fmla="*/ 386720 h 487855"/>
                  <a:gd name="connsiteX5" fmla="*/ 201800 w 1242461"/>
                  <a:gd name="connsiteY5" fmla="*/ 469270 h 487855"/>
                  <a:gd name="connsiteX6" fmla="*/ 481200 w 1242461"/>
                  <a:gd name="connsiteY6" fmla="*/ 481970 h 487855"/>
                  <a:gd name="connsiteX7" fmla="*/ 932050 w 1242461"/>
                  <a:gd name="connsiteY7" fmla="*/ 393070 h 487855"/>
                  <a:gd name="connsiteX8" fmla="*/ 1211450 w 1242461"/>
                  <a:gd name="connsiteY8" fmla="*/ 266070 h 487855"/>
                  <a:gd name="connsiteX9" fmla="*/ 1211450 w 1242461"/>
                  <a:gd name="connsiteY9" fmla="*/ 94620 h 487855"/>
                  <a:gd name="connsiteX10" fmla="*/ 1027300 w 1242461"/>
                  <a:gd name="connsiteY10" fmla="*/ 12070 h 487855"/>
                  <a:gd name="connsiteX0" fmla="*/ 1027300 w 1242461"/>
                  <a:gd name="connsiteY0" fmla="*/ 22029 h 497814"/>
                  <a:gd name="connsiteX1" fmla="*/ 532000 w 1242461"/>
                  <a:gd name="connsiteY1" fmla="*/ 2979 h 497814"/>
                  <a:gd name="connsiteX2" fmla="*/ 182750 w 1242461"/>
                  <a:gd name="connsiteY2" fmla="*/ 72829 h 497814"/>
                  <a:gd name="connsiteX3" fmla="*/ 11300 w 1242461"/>
                  <a:gd name="connsiteY3" fmla="*/ 218879 h 497814"/>
                  <a:gd name="connsiteX4" fmla="*/ 36700 w 1242461"/>
                  <a:gd name="connsiteY4" fmla="*/ 396679 h 497814"/>
                  <a:gd name="connsiteX5" fmla="*/ 201800 w 1242461"/>
                  <a:gd name="connsiteY5" fmla="*/ 479229 h 497814"/>
                  <a:gd name="connsiteX6" fmla="*/ 481200 w 1242461"/>
                  <a:gd name="connsiteY6" fmla="*/ 491929 h 497814"/>
                  <a:gd name="connsiteX7" fmla="*/ 932050 w 1242461"/>
                  <a:gd name="connsiteY7" fmla="*/ 403029 h 497814"/>
                  <a:gd name="connsiteX8" fmla="*/ 1211450 w 1242461"/>
                  <a:gd name="connsiteY8" fmla="*/ 276029 h 497814"/>
                  <a:gd name="connsiteX9" fmla="*/ 1211450 w 1242461"/>
                  <a:gd name="connsiteY9" fmla="*/ 104579 h 497814"/>
                  <a:gd name="connsiteX10" fmla="*/ 1027300 w 1242461"/>
                  <a:gd name="connsiteY10" fmla="*/ 22029 h 497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42461" h="497814">
                    <a:moveTo>
                      <a:pt x="1027300" y="22029"/>
                    </a:moveTo>
                    <a:cubicBezTo>
                      <a:pt x="914058" y="5096"/>
                      <a:pt x="672758" y="-5488"/>
                      <a:pt x="532000" y="2979"/>
                    </a:cubicBezTo>
                    <a:cubicBezTo>
                      <a:pt x="391242" y="11446"/>
                      <a:pt x="269533" y="36846"/>
                      <a:pt x="182750" y="72829"/>
                    </a:cubicBezTo>
                    <a:cubicBezTo>
                      <a:pt x="95967" y="108812"/>
                      <a:pt x="35642" y="164904"/>
                      <a:pt x="11300" y="218879"/>
                    </a:cubicBezTo>
                    <a:cubicBezTo>
                      <a:pt x="-13042" y="272854"/>
                      <a:pt x="4950" y="353287"/>
                      <a:pt x="36700" y="396679"/>
                    </a:cubicBezTo>
                    <a:cubicBezTo>
                      <a:pt x="68450" y="440071"/>
                      <a:pt x="127717" y="463354"/>
                      <a:pt x="201800" y="479229"/>
                    </a:cubicBezTo>
                    <a:cubicBezTo>
                      <a:pt x="275883" y="495104"/>
                      <a:pt x="359492" y="504629"/>
                      <a:pt x="481200" y="491929"/>
                    </a:cubicBezTo>
                    <a:cubicBezTo>
                      <a:pt x="602908" y="479229"/>
                      <a:pt x="810342" y="439012"/>
                      <a:pt x="932050" y="403029"/>
                    </a:cubicBezTo>
                    <a:cubicBezTo>
                      <a:pt x="1053758" y="367046"/>
                      <a:pt x="1160650" y="328946"/>
                      <a:pt x="1211450" y="276029"/>
                    </a:cubicBezTo>
                    <a:cubicBezTo>
                      <a:pt x="1262250" y="223112"/>
                      <a:pt x="1242142" y="146912"/>
                      <a:pt x="1211450" y="104579"/>
                    </a:cubicBezTo>
                    <a:cubicBezTo>
                      <a:pt x="1180758" y="62246"/>
                      <a:pt x="1140542" y="38962"/>
                      <a:pt x="1027300" y="22029"/>
                    </a:cubicBezTo>
                    <a:close/>
                  </a:path>
                </a:pathLst>
              </a:custGeom>
              <a:solidFill>
                <a:srgbClr val="C80000">
                  <a:alpha val="40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8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85919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3" y="847797"/>
            <a:ext cx="7273694" cy="502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5915097"/>
            <a:ext cx="7975600" cy="765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 smtClean="0"/>
              <a:t>Color code the temperature field using intuitive color scale. </a:t>
            </a:r>
          </a:p>
          <a:p>
            <a:pPr algn="ctr"/>
            <a:r>
              <a:rPr lang="en-US" sz="1600" b="1" dirty="0" smtClean="0"/>
              <a:t>Cold colors (blues) =&gt; Cold temps.</a:t>
            </a:r>
          </a:p>
          <a:p>
            <a:pPr algn="ctr"/>
            <a:r>
              <a:rPr lang="en-US" sz="1600" b="1" dirty="0" smtClean="0"/>
              <a:t>Warm colors (reds) =&gt; Warm temps.</a:t>
            </a:r>
            <a:endParaRPr 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4121" y="114300"/>
            <a:ext cx="85198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Surface temperature map for 20140220 1800 UTC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973636" y="4512536"/>
            <a:ext cx="7805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Fig. 2.2</a:t>
            </a:r>
          </a:p>
          <a:p>
            <a:pPr algn="ctr"/>
            <a:r>
              <a:rPr lang="en-US" sz="1600" dirty="0" smtClean="0"/>
              <a:t>H&amp;P</a:t>
            </a:r>
            <a:endParaRPr lang="en-US" sz="1600" dirty="0"/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4851400" y="3009900"/>
            <a:ext cx="317500" cy="190500"/>
          </a:xfrm>
          <a:prstGeom prst="line">
            <a:avLst/>
          </a:prstGeom>
          <a:ln w="38100" cmpd="sng">
            <a:solidFill>
              <a:srgbClr val="660066"/>
            </a:solidFill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92700" y="2908300"/>
            <a:ext cx="977900" cy="54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15 C in 300 km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954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3" y="847797"/>
            <a:ext cx="7273694" cy="502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5915097"/>
            <a:ext cx="7975600" cy="765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 smtClean="0"/>
              <a:t>Arrows =&gt; Wind directions from Fig. 2.1. </a:t>
            </a:r>
          </a:p>
          <a:p>
            <a:pPr algn="ctr"/>
            <a:r>
              <a:rPr lang="en-US" sz="1600" b="1" dirty="0" smtClean="0"/>
              <a:t>Blue shading =&gt; Region where colder air is replacing warmer air.</a:t>
            </a:r>
          </a:p>
          <a:p>
            <a:pPr algn="ctr"/>
            <a:r>
              <a:rPr lang="en-US" sz="1600" b="1" dirty="0" smtClean="0"/>
              <a:t>Red shading </a:t>
            </a:r>
            <a:r>
              <a:rPr lang="en-US" sz="1600" b="1" dirty="0"/>
              <a:t>=&gt; Region where </a:t>
            </a:r>
            <a:r>
              <a:rPr lang="en-US" sz="1600" b="1" dirty="0" smtClean="0"/>
              <a:t>warmer </a:t>
            </a:r>
            <a:r>
              <a:rPr lang="en-US" sz="1600" b="1" dirty="0"/>
              <a:t>air is replacing </a:t>
            </a:r>
            <a:r>
              <a:rPr lang="en-US" sz="1600" b="1" dirty="0" smtClean="0"/>
              <a:t>colder </a:t>
            </a:r>
            <a:r>
              <a:rPr lang="en-US" sz="1600" b="1" dirty="0"/>
              <a:t>air.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121" y="114300"/>
            <a:ext cx="85198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Surface temperature map for 20140220 1800 UTC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973636" y="4512536"/>
            <a:ext cx="7805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Fig. 2.2</a:t>
            </a:r>
          </a:p>
          <a:p>
            <a:pPr algn="ctr"/>
            <a:r>
              <a:rPr lang="en-US" sz="1600" dirty="0" smtClean="0"/>
              <a:t>H&amp;P</a:t>
            </a:r>
            <a:endParaRPr lang="en-US" sz="1600" dirty="0"/>
          </a:p>
        </p:txBody>
      </p:sp>
      <p:sp>
        <p:nvSpPr>
          <p:cNvPr id="11" name="Freeform 10"/>
          <p:cNvSpPr/>
          <p:nvPr/>
        </p:nvSpPr>
        <p:spPr>
          <a:xfrm>
            <a:off x="4013200" y="2810934"/>
            <a:ext cx="626533" cy="1041400"/>
          </a:xfrm>
          <a:custGeom>
            <a:avLst/>
            <a:gdLst>
              <a:gd name="connsiteX0" fmla="*/ 0 w 626533"/>
              <a:gd name="connsiteY0" fmla="*/ 0 h 1041400"/>
              <a:gd name="connsiteX1" fmla="*/ 330200 w 626533"/>
              <a:gd name="connsiteY1" fmla="*/ 279400 h 1041400"/>
              <a:gd name="connsiteX2" fmla="*/ 533400 w 626533"/>
              <a:gd name="connsiteY2" fmla="*/ 651933 h 1041400"/>
              <a:gd name="connsiteX3" fmla="*/ 626533 w 626533"/>
              <a:gd name="connsiteY3" fmla="*/ 104140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533" h="1041400">
                <a:moveTo>
                  <a:pt x="0" y="0"/>
                </a:moveTo>
                <a:cubicBezTo>
                  <a:pt x="120650" y="85372"/>
                  <a:pt x="241300" y="170745"/>
                  <a:pt x="330200" y="279400"/>
                </a:cubicBezTo>
                <a:cubicBezTo>
                  <a:pt x="419100" y="388055"/>
                  <a:pt x="484011" y="524933"/>
                  <a:pt x="533400" y="651933"/>
                </a:cubicBezTo>
                <a:cubicBezTo>
                  <a:pt x="582789" y="778933"/>
                  <a:pt x="626533" y="1041400"/>
                  <a:pt x="626533" y="1041400"/>
                </a:cubicBezTo>
              </a:path>
            </a:pathLst>
          </a:custGeom>
          <a:ln w="38100" cmpd="sng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381495" y="2730499"/>
            <a:ext cx="736600" cy="520536"/>
          </a:xfrm>
          <a:custGeom>
            <a:avLst/>
            <a:gdLst>
              <a:gd name="connsiteX0" fmla="*/ 0 w 635000"/>
              <a:gd name="connsiteY0" fmla="*/ 0 h 356018"/>
              <a:gd name="connsiteX1" fmla="*/ 431800 w 635000"/>
              <a:gd name="connsiteY1" fmla="*/ 304800 h 356018"/>
              <a:gd name="connsiteX2" fmla="*/ 635000 w 635000"/>
              <a:gd name="connsiteY2" fmla="*/ 355600 h 356018"/>
              <a:gd name="connsiteX0" fmla="*/ 0 w 613833"/>
              <a:gd name="connsiteY0" fmla="*/ 0 h 373842"/>
              <a:gd name="connsiteX1" fmla="*/ 431800 w 613833"/>
              <a:gd name="connsiteY1" fmla="*/ 304800 h 373842"/>
              <a:gd name="connsiteX2" fmla="*/ 613833 w 613833"/>
              <a:gd name="connsiteY2" fmla="*/ 373842 h 373842"/>
              <a:gd name="connsiteX0" fmla="*/ 0 w 613833"/>
              <a:gd name="connsiteY0" fmla="*/ 0 h 373842"/>
              <a:gd name="connsiteX1" fmla="*/ 165806 w 613833"/>
              <a:gd name="connsiteY1" fmla="*/ 148976 h 373842"/>
              <a:gd name="connsiteX2" fmla="*/ 431800 w 613833"/>
              <a:gd name="connsiteY2" fmla="*/ 304800 h 373842"/>
              <a:gd name="connsiteX3" fmla="*/ 613833 w 613833"/>
              <a:gd name="connsiteY3" fmla="*/ 373842 h 37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833" h="373842">
                <a:moveTo>
                  <a:pt x="0" y="0"/>
                </a:moveTo>
                <a:cubicBezTo>
                  <a:pt x="29986" y="22803"/>
                  <a:pt x="93839" y="98176"/>
                  <a:pt x="165806" y="148976"/>
                </a:cubicBezTo>
                <a:cubicBezTo>
                  <a:pt x="237773" y="199776"/>
                  <a:pt x="357129" y="267322"/>
                  <a:pt x="431800" y="304800"/>
                </a:cubicBezTo>
                <a:cubicBezTo>
                  <a:pt x="506471" y="342278"/>
                  <a:pt x="613833" y="373842"/>
                  <a:pt x="613833" y="373842"/>
                </a:cubicBezTo>
              </a:path>
            </a:pathLst>
          </a:custGeom>
          <a:ln w="38100" cmpd="sng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833539" y="2455333"/>
            <a:ext cx="280742" cy="973667"/>
          </a:xfrm>
          <a:custGeom>
            <a:avLst/>
            <a:gdLst>
              <a:gd name="connsiteX0" fmla="*/ 0 w 280742"/>
              <a:gd name="connsiteY0" fmla="*/ 0 h 973667"/>
              <a:gd name="connsiteX1" fmla="*/ 211666 w 280742"/>
              <a:gd name="connsiteY1" fmla="*/ 76200 h 973667"/>
              <a:gd name="connsiteX2" fmla="*/ 279400 w 280742"/>
              <a:gd name="connsiteY2" fmla="*/ 338667 h 973667"/>
              <a:gd name="connsiteX3" fmla="*/ 254000 w 280742"/>
              <a:gd name="connsiteY3" fmla="*/ 694267 h 973667"/>
              <a:gd name="connsiteX4" fmla="*/ 220133 w 280742"/>
              <a:gd name="connsiteY4" fmla="*/ 973667 h 97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742" h="973667">
                <a:moveTo>
                  <a:pt x="0" y="0"/>
                </a:moveTo>
                <a:cubicBezTo>
                  <a:pt x="82549" y="9878"/>
                  <a:pt x="165099" y="19756"/>
                  <a:pt x="211666" y="76200"/>
                </a:cubicBezTo>
                <a:cubicBezTo>
                  <a:pt x="258233" y="132645"/>
                  <a:pt x="272344" y="235656"/>
                  <a:pt x="279400" y="338667"/>
                </a:cubicBezTo>
                <a:cubicBezTo>
                  <a:pt x="286456" y="441678"/>
                  <a:pt x="263878" y="588434"/>
                  <a:pt x="254000" y="694267"/>
                </a:cubicBezTo>
                <a:cubicBezTo>
                  <a:pt x="244122" y="800100"/>
                  <a:pt x="220133" y="973667"/>
                  <a:pt x="220133" y="973667"/>
                </a:cubicBezTo>
              </a:path>
            </a:pathLst>
          </a:custGeom>
          <a:ln w="38100" cmpd="sng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257799" y="2455266"/>
            <a:ext cx="442299" cy="939875"/>
          </a:xfrm>
          <a:custGeom>
            <a:avLst/>
            <a:gdLst>
              <a:gd name="connsiteX0" fmla="*/ 266700 w 450211"/>
              <a:gd name="connsiteY0" fmla="*/ 1689175 h 1689175"/>
              <a:gd name="connsiteX1" fmla="*/ 444500 w 450211"/>
              <a:gd name="connsiteY1" fmla="*/ 965275 h 1689175"/>
              <a:gd name="connsiteX2" fmla="*/ 393700 w 450211"/>
              <a:gd name="connsiteY2" fmla="*/ 330275 h 1689175"/>
              <a:gd name="connsiteX3" fmla="*/ 266700 w 450211"/>
              <a:gd name="connsiteY3" fmla="*/ 50875 h 1689175"/>
              <a:gd name="connsiteX4" fmla="*/ 0 w 450211"/>
              <a:gd name="connsiteY4" fmla="*/ 75 h 1689175"/>
              <a:gd name="connsiteX0" fmla="*/ 444500 w 450211"/>
              <a:gd name="connsiteY0" fmla="*/ 965275 h 965275"/>
              <a:gd name="connsiteX1" fmla="*/ 393700 w 450211"/>
              <a:gd name="connsiteY1" fmla="*/ 330275 h 965275"/>
              <a:gd name="connsiteX2" fmla="*/ 266700 w 450211"/>
              <a:gd name="connsiteY2" fmla="*/ 50875 h 965275"/>
              <a:gd name="connsiteX3" fmla="*/ 0 w 450211"/>
              <a:gd name="connsiteY3" fmla="*/ 75 h 965275"/>
              <a:gd name="connsiteX0" fmla="*/ 444500 w 459449"/>
              <a:gd name="connsiteY0" fmla="*/ 965275 h 965275"/>
              <a:gd name="connsiteX1" fmla="*/ 436033 w 459449"/>
              <a:gd name="connsiteY1" fmla="*/ 330275 h 965275"/>
              <a:gd name="connsiteX2" fmla="*/ 266700 w 459449"/>
              <a:gd name="connsiteY2" fmla="*/ 50875 h 965275"/>
              <a:gd name="connsiteX3" fmla="*/ 0 w 459449"/>
              <a:gd name="connsiteY3" fmla="*/ 75 h 965275"/>
              <a:gd name="connsiteX0" fmla="*/ 376767 w 439644"/>
              <a:gd name="connsiteY0" fmla="*/ 939875 h 939875"/>
              <a:gd name="connsiteX1" fmla="*/ 436033 w 439644"/>
              <a:gd name="connsiteY1" fmla="*/ 330275 h 939875"/>
              <a:gd name="connsiteX2" fmla="*/ 266700 w 439644"/>
              <a:gd name="connsiteY2" fmla="*/ 50875 h 939875"/>
              <a:gd name="connsiteX3" fmla="*/ 0 w 439644"/>
              <a:gd name="connsiteY3" fmla="*/ 75 h 939875"/>
              <a:gd name="connsiteX0" fmla="*/ 376767 w 442299"/>
              <a:gd name="connsiteY0" fmla="*/ 939875 h 939875"/>
              <a:gd name="connsiteX1" fmla="*/ 436033 w 442299"/>
              <a:gd name="connsiteY1" fmla="*/ 330275 h 939875"/>
              <a:gd name="connsiteX2" fmla="*/ 266700 w 442299"/>
              <a:gd name="connsiteY2" fmla="*/ 50875 h 939875"/>
              <a:gd name="connsiteX3" fmla="*/ 0 w 442299"/>
              <a:gd name="connsiteY3" fmla="*/ 75 h 93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299" h="939875">
                <a:moveTo>
                  <a:pt x="376767" y="939875"/>
                </a:moveTo>
                <a:cubicBezTo>
                  <a:pt x="431801" y="679525"/>
                  <a:pt x="454378" y="478442"/>
                  <a:pt x="436033" y="330275"/>
                </a:cubicBezTo>
                <a:cubicBezTo>
                  <a:pt x="417689" y="182108"/>
                  <a:pt x="339372" y="105908"/>
                  <a:pt x="266700" y="50875"/>
                </a:cubicBezTo>
                <a:cubicBezTo>
                  <a:pt x="194028" y="-4158"/>
                  <a:pt x="0" y="75"/>
                  <a:pt x="0" y="75"/>
                </a:cubicBezTo>
              </a:path>
            </a:pathLst>
          </a:custGeom>
          <a:ln w="38100" cmpd="sng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297300" y="2473519"/>
            <a:ext cx="1242461" cy="497814"/>
          </a:xfrm>
          <a:custGeom>
            <a:avLst/>
            <a:gdLst>
              <a:gd name="connsiteX0" fmla="*/ 1108800 w 1251134"/>
              <a:gd name="connsiteY0" fmla="*/ 38336 h 487998"/>
              <a:gd name="connsiteX1" fmla="*/ 543650 w 1251134"/>
              <a:gd name="connsiteY1" fmla="*/ 236 h 487998"/>
              <a:gd name="connsiteX2" fmla="*/ 181700 w 1251134"/>
              <a:gd name="connsiteY2" fmla="*/ 57386 h 487998"/>
              <a:gd name="connsiteX3" fmla="*/ 10250 w 1251134"/>
              <a:gd name="connsiteY3" fmla="*/ 203436 h 487998"/>
              <a:gd name="connsiteX4" fmla="*/ 35650 w 1251134"/>
              <a:gd name="connsiteY4" fmla="*/ 381236 h 487998"/>
              <a:gd name="connsiteX5" fmla="*/ 169000 w 1251134"/>
              <a:gd name="connsiteY5" fmla="*/ 476486 h 487998"/>
              <a:gd name="connsiteX6" fmla="*/ 480150 w 1251134"/>
              <a:gd name="connsiteY6" fmla="*/ 476486 h 487998"/>
              <a:gd name="connsiteX7" fmla="*/ 931000 w 1251134"/>
              <a:gd name="connsiteY7" fmla="*/ 387586 h 487998"/>
              <a:gd name="connsiteX8" fmla="*/ 1210400 w 1251134"/>
              <a:gd name="connsiteY8" fmla="*/ 235186 h 487998"/>
              <a:gd name="connsiteX9" fmla="*/ 1235800 w 1251134"/>
              <a:gd name="connsiteY9" fmla="*/ 70086 h 487998"/>
              <a:gd name="connsiteX10" fmla="*/ 1108800 w 1251134"/>
              <a:gd name="connsiteY10" fmla="*/ 38336 h 487998"/>
              <a:gd name="connsiteX0" fmla="*/ 1026250 w 1254751"/>
              <a:gd name="connsiteY0" fmla="*/ 11133 h 492545"/>
              <a:gd name="connsiteX1" fmla="*/ 543650 w 1254751"/>
              <a:gd name="connsiteY1" fmla="*/ 4783 h 492545"/>
              <a:gd name="connsiteX2" fmla="*/ 181700 w 1254751"/>
              <a:gd name="connsiteY2" fmla="*/ 61933 h 492545"/>
              <a:gd name="connsiteX3" fmla="*/ 10250 w 1254751"/>
              <a:gd name="connsiteY3" fmla="*/ 207983 h 492545"/>
              <a:gd name="connsiteX4" fmla="*/ 35650 w 1254751"/>
              <a:gd name="connsiteY4" fmla="*/ 385783 h 492545"/>
              <a:gd name="connsiteX5" fmla="*/ 169000 w 1254751"/>
              <a:gd name="connsiteY5" fmla="*/ 481033 h 492545"/>
              <a:gd name="connsiteX6" fmla="*/ 480150 w 1254751"/>
              <a:gd name="connsiteY6" fmla="*/ 481033 h 492545"/>
              <a:gd name="connsiteX7" fmla="*/ 931000 w 1254751"/>
              <a:gd name="connsiteY7" fmla="*/ 392133 h 492545"/>
              <a:gd name="connsiteX8" fmla="*/ 1210400 w 1254751"/>
              <a:gd name="connsiteY8" fmla="*/ 239733 h 492545"/>
              <a:gd name="connsiteX9" fmla="*/ 1235800 w 1254751"/>
              <a:gd name="connsiteY9" fmla="*/ 74633 h 492545"/>
              <a:gd name="connsiteX10" fmla="*/ 1026250 w 1254751"/>
              <a:gd name="connsiteY10" fmla="*/ 11133 h 492545"/>
              <a:gd name="connsiteX0" fmla="*/ 1026250 w 1241411"/>
              <a:gd name="connsiteY0" fmla="*/ 12070 h 493482"/>
              <a:gd name="connsiteX1" fmla="*/ 543650 w 1241411"/>
              <a:gd name="connsiteY1" fmla="*/ 5720 h 493482"/>
              <a:gd name="connsiteX2" fmla="*/ 181700 w 1241411"/>
              <a:gd name="connsiteY2" fmla="*/ 62870 h 493482"/>
              <a:gd name="connsiteX3" fmla="*/ 10250 w 1241411"/>
              <a:gd name="connsiteY3" fmla="*/ 208920 h 493482"/>
              <a:gd name="connsiteX4" fmla="*/ 35650 w 1241411"/>
              <a:gd name="connsiteY4" fmla="*/ 386720 h 493482"/>
              <a:gd name="connsiteX5" fmla="*/ 169000 w 1241411"/>
              <a:gd name="connsiteY5" fmla="*/ 481970 h 493482"/>
              <a:gd name="connsiteX6" fmla="*/ 480150 w 1241411"/>
              <a:gd name="connsiteY6" fmla="*/ 481970 h 493482"/>
              <a:gd name="connsiteX7" fmla="*/ 931000 w 1241411"/>
              <a:gd name="connsiteY7" fmla="*/ 393070 h 493482"/>
              <a:gd name="connsiteX8" fmla="*/ 1210400 w 1241411"/>
              <a:gd name="connsiteY8" fmla="*/ 240670 h 493482"/>
              <a:gd name="connsiteX9" fmla="*/ 1210400 w 1241411"/>
              <a:gd name="connsiteY9" fmla="*/ 94620 h 493482"/>
              <a:gd name="connsiteX10" fmla="*/ 1026250 w 1241411"/>
              <a:gd name="connsiteY10" fmla="*/ 12070 h 493482"/>
              <a:gd name="connsiteX0" fmla="*/ 1026250 w 1241411"/>
              <a:gd name="connsiteY0" fmla="*/ 12070 h 493482"/>
              <a:gd name="connsiteX1" fmla="*/ 543650 w 1241411"/>
              <a:gd name="connsiteY1" fmla="*/ 5720 h 493482"/>
              <a:gd name="connsiteX2" fmla="*/ 181700 w 1241411"/>
              <a:gd name="connsiteY2" fmla="*/ 62870 h 493482"/>
              <a:gd name="connsiteX3" fmla="*/ 10250 w 1241411"/>
              <a:gd name="connsiteY3" fmla="*/ 208920 h 493482"/>
              <a:gd name="connsiteX4" fmla="*/ 35650 w 1241411"/>
              <a:gd name="connsiteY4" fmla="*/ 386720 h 493482"/>
              <a:gd name="connsiteX5" fmla="*/ 169000 w 1241411"/>
              <a:gd name="connsiteY5" fmla="*/ 481970 h 493482"/>
              <a:gd name="connsiteX6" fmla="*/ 480150 w 1241411"/>
              <a:gd name="connsiteY6" fmla="*/ 481970 h 493482"/>
              <a:gd name="connsiteX7" fmla="*/ 931000 w 1241411"/>
              <a:gd name="connsiteY7" fmla="*/ 393070 h 493482"/>
              <a:gd name="connsiteX8" fmla="*/ 1210400 w 1241411"/>
              <a:gd name="connsiteY8" fmla="*/ 266070 h 493482"/>
              <a:gd name="connsiteX9" fmla="*/ 1210400 w 1241411"/>
              <a:gd name="connsiteY9" fmla="*/ 94620 h 493482"/>
              <a:gd name="connsiteX10" fmla="*/ 1026250 w 1241411"/>
              <a:gd name="connsiteY10" fmla="*/ 12070 h 493482"/>
              <a:gd name="connsiteX0" fmla="*/ 1027300 w 1242461"/>
              <a:gd name="connsiteY0" fmla="*/ 12070 h 487855"/>
              <a:gd name="connsiteX1" fmla="*/ 544700 w 1242461"/>
              <a:gd name="connsiteY1" fmla="*/ 5720 h 487855"/>
              <a:gd name="connsiteX2" fmla="*/ 182750 w 1242461"/>
              <a:gd name="connsiteY2" fmla="*/ 62870 h 487855"/>
              <a:gd name="connsiteX3" fmla="*/ 11300 w 1242461"/>
              <a:gd name="connsiteY3" fmla="*/ 208920 h 487855"/>
              <a:gd name="connsiteX4" fmla="*/ 36700 w 1242461"/>
              <a:gd name="connsiteY4" fmla="*/ 386720 h 487855"/>
              <a:gd name="connsiteX5" fmla="*/ 201800 w 1242461"/>
              <a:gd name="connsiteY5" fmla="*/ 469270 h 487855"/>
              <a:gd name="connsiteX6" fmla="*/ 481200 w 1242461"/>
              <a:gd name="connsiteY6" fmla="*/ 481970 h 487855"/>
              <a:gd name="connsiteX7" fmla="*/ 932050 w 1242461"/>
              <a:gd name="connsiteY7" fmla="*/ 393070 h 487855"/>
              <a:gd name="connsiteX8" fmla="*/ 1211450 w 1242461"/>
              <a:gd name="connsiteY8" fmla="*/ 266070 h 487855"/>
              <a:gd name="connsiteX9" fmla="*/ 1211450 w 1242461"/>
              <a:gd name="connsiteY9" fmla="*/ 94620 h 487855"/>
              <a:gd name="connsiteX10" fmla="*/ 1027300 w 1242461"/>
              <a:gd name="connsiteY10" fmla="*/ 12070 h 487855"/>
              <a:gd name="connsiteX0" fmla="*/ 1027300 w 1242461"/>
              <a:gd name="connsiteY0" fmla="*/ 22029 h 497814"/>
              <a:gd name="connsiteX1" fmla="*/ 532000 w 1242461"/>
              <a:gd name="connsiteY1" fmla="*/ 2979 h 497814"/>
              <a:gd name="connsiteX2" fmla="*/ 182750 w 1242461"/>
              <a:gd name="connsiteY2" fmla="*/ 72829 h 497814"/>
              <a:gd name="connsiteX3" fmla="*/ 11300 w 1242461"/>
              <a:gd name="connsiteY3" fmla="*/ 218879 h 497814"/>
              <a:gd name="connsiteX4" fmla="*/ 36700 w 1242461"/>
              <a:gd name="connsiteY4" fmla="*/ 396679 h 497814"/>
              <a:gd name="connsiteX5" fmla="*/ 201800 w 1242461"/>
              <a:gd name="connsiteY5" fmla="*/ 479229 h 497814"/>
              <a:gd name="connsiteX6" fmla="*/ 481200 w 1242461"/>
              <a:gd name="connsiteY6" fmla="*/ 491929 h 497814"/>
              <a:gd name="connsiteX7" fmla="*/ 932050 w 1242461"/>
              <a:gd name="connsiteY7" fmla="*/ 403029 h 497814"/>
              <a:gd name="connsiteX8" fmla="*/ 1211450 w 1242461"/>
              <a:gd name="connsiteY8" fmla="*/ 276029 h 497814"/>
              <a:gd name="connsiteX9" fmla="*/ 1211450 w 1242461"/>
              <a:gd name="connsiteY9" fmla="*/ 104579 h 497814"/>
              <a:gd name="connsiteX10" fmla="*/ 1027300 w 1242461"/>
              <a:gd name="connsiteY10" fmla="*/ 22029 h 497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461" h="497814">
                <a:moveTo>
                  <a:pt x="1027300" y="22029"/>
                </a:moveTo>
                <a:cubicBezTo>
                  <a:pt x="914058" y="5096"/>
                  <a:pt x="672758" y="-5488"/>
                  <a:pt x="532000" y="2979"/>
                </a:cubicBezTo>
                <a:cubicBezTo>
                  <a:pt x="391242" y="11446"/>
                  <a:pt x="269533" y="36846"/>
                  <a:pt x="182750" y="72829"/>
                </a:cubicBezTo>
                <a:cubicBezTo>
                  <a:pt x="95967" y="108812"/>
                  <a:pt x="35642" y="164904"/>
                  <a:pt x="11300" y="218879"/>
                </a:cubicBezTo>
                <a:cubicBezTo>
                  <a:pt x="-13042" y="272854"/>
                  <a:pt x="4950" y="353287"/>
                  <a:pt x="36700" y="396679"/>
                </a:cubicBezTo>
                <a:cubicBezTo>
                  <a:pt x="68450" y="440071"/>
                  <a:pt x="127717" y="463354"/>
                  <a:pt x="201800" y="479229"/>
                </a:cubicBezTo>
                <a:cubicBezTo>
                  <a:pt x="275883" y="495104"/>
                  <a:pt x="359492" y="504629"/>
                  <a:pt x="481200" y="491929"/>
                </a:cubicBezTo>
                <a:cubicBezTo>
                  <a:pt x="602908" y="479229"/>
                  <a:pt x="810342" y="439012"/>
                  <a:pt x="932050" y="403029"/>
                </a:cubicBezTo>
                <a:cubicBezTo>
                  <a:pt x="1053758" y="367046"/>
                  <a:pt x="1160650" y="328946"/>
                  <a:pt x="1211450" y="276029"/>
                </a:cubicBezTo>
                <a:cubicBezTo>
                  <a:pt x="1262250" y="223112"/>
                  <a:pt x="1242142" y="146912"/>
                  <a:pt x="1211450" y="104579"/>
                </a:cubicBezTo>
                <a:cubicBezTo>
                  <a:pt x="1180758" y="62246"/>
                  <a:pt x="1140542" y="38962"/>
                  <a:pt x="1027300" y="22029"/>
                </a:cubicBezTo>
                <a:close/>
              </a:path>
            </a:pathLst>
          </a:custGeom>
          <a:solidFill>
            <a:srgbClr val="C80000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80000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4084066" y="2793197"/>
            <a:ext cx="1165706" cy="1265416"/>
          </a:xfrm>
          <a:custGeom>
            <a:avLst/>
            <a:gdLst>
              <a:gd name="connsiteX0" fmla="*/ 873637 w 1170550"/>
              <a:gd name="connsiteY0" fmla="*/ 120942 h 1306302"/>
              <a:gd name="connsiteX1" fmla="*/ 568837 w 1170550"/>
              <a:gd name="connsiteY1" fmla="*/ 671275 h 1306302"/>
              <a:gd name="connsiteX2" fmla="*/ 86237 w 1170550"/>
              <a:gd name="connsiteY2" fmla="*/ 967608 h 1306302"/>
              <a:gd name="connsiteX3" fmla="*/ 18504 w 1170550"/>
              <a:gd name="connsiteY3" fmla="*/ 1162342 h 1306302"/>
              <a:gd name="connsiteX4" fmla="*/ 297904 w 1170550"/>
              <a:gd name="connsiteY4" fmla="*/ 1306275 h 1306302"/>
              <a:gd name="connsiteX5" fmla="*/ 611170 w 1170550"/>
              <a:gd name="connsiteY5" fmla="*/ 1170808 h 1306302"/>
              <a:gd name="connsiteX6" fmla="*/ 1026037 w 1170550"/>
              <a:gd name="connsiteY6" fmla="*/ 798275 h 1306302"/>
              <a:gd name="connsiteX7" fmla="*/ 1169970 w 1170550"/>
              <a:gd name="connsiteY7" fmla="*/ 205608 h 1306302"/>
              <a:gd name="connsiteX8" fmla="*/ 983704 w 1170550"/>
              <a:gd name="connsiteY8" fmla="*/ 2408 h 1306302"/>
              <a:gd name="connsiteX9" fmla="*/ 873637 w 1170550"/>
              <a:gd name="connsiteY9" fmla="*/ 120942 h 1306302"/>
              <a:gd name="connsiteX0" fmla="*/ 873637 w 1170550"/>
              <a:gd name="connsiteY0" fmla="*/ 87344 h 1272704"/>
              <a:gd name="connsiteX1" fmla="*/ 568837 w 1170550"/>
              <a:gd name="connsiteY1" fmla="*/ 637677 h 1272704"/>
              <a:gd name="connsiteX2" fmla="*/ 86237 w 1170550"/>
              <a:gd name="connsiteY2" fmla="*/ 934010 h 1272704"/>
              <a:gd name="connsiteX3" fmla="*/ 18504 w 1170550"/>
              <a:gd name="connsiteY3" fmla="*/ 1128744 h 1272704"/>
              <a:gd name="connsiteX4" fmla="*/ 297904 w 1170550"/>
              <a:gd name="connsiteY4" fmla="*/ 1272677 h 1272704"/>
              <a:gd name="connsiteX5" fmla="*/ 611170 w 1170550"/>
              <a:gd name="connsiteY5" fmla="*/ 1137210 h 1272704"/>
              <a:gd name="connsiteX6" fmla="*/ 1026037 w 1170550"/>
              <a:gd name="connsiteY6" fmla="*/ 764677 h 1272704"/>
              <a:gd name="connsiteX7" fmla="*/ 1169970 w 1170550"/>
              <a:gd name="connsiteY7" fmla="*/ 172010 h 1272704"/>
              <a:gd name="connsiteX8" fmla="*/ 1009104 w 1170550"/>
              <a:gd name="connsiteY8" fmla="*/ 6910 h 1272704"/>
              <a:gd name="connsiteX9" fmla="*/ 873637 w 1170550"/>
              <a:gd name="connsiteY9" fmla="*/ 87344 h 1272704"/>
              <a:gd name="connsiteX0" fmla="*/ 892687 w 1170550"/>
              <a:gd name="connsiteY0" fmla="*/ 227936 h 1267246"/>
              <a:gd name="connsiteX1" fmla="*/ 568837 w 1170550"/>
              <a:gd name="connsiteY1" fmla="*/ 632219 h 1267246"/>
              <a:gd name="connsiteX2" fmla="*/ 86237 w 1170550"/>
              <a:gd name="connsiteY2" fmla="*/ 928552 h 1267246"/>
              <a:gd name="connsiteX3" fmla="*/ 18504 w 1170550"/>
              <a:gd name="connsiteY3" fmla="*/ 1123286 h 1267246"/>
              <a:gd name="connsiteX4" fmla="*/ 297904 w 1170550"/>
              <a:gd name="connsiteY4" fmla="*/ 1267219 h 1267246"/>
              <a:gd name="connsiteX5" fmla="*/ 611170 w 1170550"/>
              <a:gd name="connsiteY5" fmla="*/ 1131752 h 1267246"/>
              <a:gd name="connsiteX6" fmla="*/ 1026037 w 1170550"/>
              <a:gd name="connsiteY6" fmla="*/ 759219 h 1267246"/>
              <a:gd name="connsiteX7" fmla="*/ 1169970 w 1170550"/>
              <a:gd name="connsiteY7" fmla="*/ 166552 h 1267246"/>
              <a:gd name="connsiteX8" fmla="*/ 1009104 w 1170550"/>
              <a:gd name="connsiteY8" fmla="*/ 1452 h 1267246"/>
              <a:gd name="connsiteX9" fmla="*/ 892687 w 1170550"/>
              <a:gd name="connsiteY9" fmla="*/ 227936 h 1267246"/>
              <a:gd name="connsiteX0" fmla="*/ 892687 w 1170419"/>
              <a:gd name="connsiteY0" fmla="*/ 227936 h 1267252"/>
              <a:gd name="connsiteX1" fmla="*/ 568837 w 1170419"/>
              <a:gd name="connsiteY1" fmla="*/ 632219 h 1267252"/>
              <a:gd name="connsiteX2" fmla="*/ 86237 w 1170419"/>
              <a:gd name="connsiteY2" fmla="*/ 928552 h 1267252"/>
              <a:gd name="connsiteX3" fmla="*/ 18504 w 1170419"/>
              <a:gd name="connsiteY3" fmla="*/ 1123286 h 1267252"/>
              <a:gd name="connsiteX4" fmla="*/ 297904 w 1170419"/>
              <a:gd name="connsiteY4" fmla="*/ 1267219 h 1267252"/>
              <a:gd name="connsiteX5" fmla="*/ 611170 w 1170419"/>
              <a:gd name="connsiteY5" fmla="*/ 1131752 h 1267252"/>
              <a:gd name="connsiteX6" fmla="*/ 1006987 w 1170419"/>
              <a:gd name="connsiteY6" fmla="*/ 708419 h 1267252"/>
              <a:gd name="connsiteX7" fmla="*/ 1169970 w 1170419"/>
              <a:gd name="connsiteY7" fmla="*/ 166552 h 1267252"/>
              <a:gd name="connsiteX8" fmla="*/ 1009104 w 1170419"/>
              <a:gd name="connsiteY8" fmla="*/ 1452 h 1267252"/>
              <a:gd name="connsiteX9" fmla="*/ 892687 w 1170419"/>
              <a:gd name="connsiteY9" fmla="*/ 227936 h 1267252"/>
              <a:gd name="connsiteX0" fmla="*/ 892687 w 1170449"/>
              <a:gd name="connsiteY0" fmla="*/ 227936 h 1267244"/>
              <a:gd name="connsiteX1" fmla="*/ 568837 w 1170449"/>
              <a:gd name="connsiteY1" fmla="*/ 632219 h 1267244"/>
              <a:gd name="connsiteX2" fmla="*/ 86237 w 1170449"/>
              <a:gd name="connsiteY2" fmla="*/ 928552 h 1267244"/>
              <a:gd name="connsiteX3" fmla="*/ 18504 w 1170449"/>
              <a:gd name="connsiteY3" fmla="*/ 1123286 h 1267244"/>
              <a:gd name="connsiteX4" fmla="*/ 297904 w 1170449"/>
              <a:gd name="connsiteY4" fmla="*/ 1267219 h 1267244"/>
              <a:gd name="connsiteX5" fmla="*/ 579420 w 1170449"/>
              <a:gd name="connsiteY5" fmla="*/ 1112702 h 1267244"/>
              <a:gd name="connsiteX6" fmla="*/ 1006987 w 1170449"/>
              <a:gd name="connsiteY6" fmla="*/ 708419 h 1267244"/>
              <a:gd name="connsiteX7" fmla="*/ 1169970 w 1170449"/>
              <a:gd name="connsiteY7" fmla="*/ 166552 h 1267244"/>
              <a:gd name="connsiteX8" fmla="*/ 1009104 w 1170449"/>
              <a:gd name="connsiteY8" fmla="*/ 1452 h 1267244"/>
              <a:gd name="connsiteX9" fmla="*/ 892687 w 1170449"/>
              <a:gd name="connsiteY9" fmla="*/ 227936 h 1267244"/>
              <a:gd name="connsiteX0" fmla="*/ 889395 w 1167157"/>
              <a:gd name="connsiteY0" fmla="*/ 227936 h 1222812"/>
              <a:gd name="connsiteX1" fmla="*/ 565545 w 1167157"/>
              <a:gd name="connsiteY1" fmla="*/ 632219 h 1222812"/>
              <a:gd name="connsiteX2" fmla="*/ 82945 w 1167157"/>
              <a:gd name="connsiteY2" fmla="*/ 928552 h 1222812"/>
              <a:gd name="connsiteX3" fmla="*/ 15212 w 1167157"/>
              <a:gd name="connsiteY3" fmla="*/ 1123286 h 1222812"/>
              <a:gd name="connsiteX4" fmla="*/ 250162 w 1167157"/>
              <a:gd name="connsiteY4" fmla="*/ 1222769 h 1222812"/>
              <a:gd name="connsiteX5" fmla="*/ 576128 w 1167157"/>
              <a:gd name="connsiteY5" fmla="*/ 1112702 h 1222812"/>
              <a:gd name="connsiteX6" fmla="*/ 1003695 w 1167157"/>
              <a:gd name="connsiteY6" fmla="*/ 708419 h 1222812"/>
              <a:gd name="connsiteX7" fmla="*/ 1166678 w 1167157"/>
              <a:gd name="connsiteY7" fmla="*/ 166552 h 1222812"/>
              <a:gd name="connsiteX8" fmla="*/ 1005812 w 1167157"/>
              <a:gd name="connsiteY8" fmla="*/ 1452 h 1222812"/>
              <a:gd name="connsiteX9" fmla="*/ 889395 w 1167157"/>
              <a:gd name="connsiteY9" fmla="*/ 227936 h 1222812"/>
              <a:gd name="connsiteX0" fmla="*/ 889395 w 1167157"/>
              <a:gd name="connsiteY0" fmla="*/ 231522 h 1226398"/>
              <a:gd name="connsiteX1" fmla="*/ 565545 w 1167157"/>
              <a:gd name="connsiteY1" fmla="*/ 635805 h 1226398"/>
              <a:gd name="connsiteX2" fmla="*/ 82945 w 1167157"/>
              <a:gd name="connsiteY2" fmla="*/ 932138 h 1226398"/>
              <a:gd name="connsiteX3" fmla="*/ 15212 w 1167157"/>
              <a:gd name="connsiteY3" fmla="*/ 1126872 h 1226398"/>
              <a:gd name="connsiteX4" fmla="*/ 250162 w 1167157"/>
              <a:gd name="connsiteY4" fmla="*/ 1226355 h 1226398"/>
              <a:gd name="connsiteX5" fmla="*/ 576128 w 1167157"/>
              <a:gd name="connsiteY5" fmla="*/ 1116288 h 1226398"/>
              <a:gd name="connsiteX6" fmla="*/ 1003695 w 1167157"/>
              <a:gd name="connsiteY6" fmla="*/ 712005 h 1226398"/>
              <a:gd name="connsiteX7" fmla="*/ 1166678 w 1167157"/>
              <a:gd name="connsiteY7" fmla="*/ 170138 h 1226398"/>
              <a:gd name="connsiteX8" fmla="*/ 1005812 w 1167157"/>
              <a:gd name="connsiteY8" fmla="*/ 5038 h 1226398"/>
              <a:gd name="connsiteX9" fmla="*/ 889395 w 1167157"/>
              <a:gd name="connsiteY9" fmla="*/ 231522 h 1226398"/>
              <a:gd name="connsiteX0" fmla="*/ 889395 w 1167127"/>
              <a:gd name="connsiteY0" fmla="*/ 231522 h 1226945"/>
              <a:gd name="connsiteX1" fmla="*/ 565545 w 1167127"/>
              <a:gd name="connsiteY1" fmla="*/ 635805 h 1226945"/>
              <a:gd name="connsiteX2" fmla="*/ 82945 w 1167127"/>
              <a:gd name="connsiteY2" fmla="*/ 932138 h 1226945"/>
              <a:gd name="connsiteX3" fmla="*/ 15212 w 1167127"/>
              <a:gd name="connsiteY3" fmla="*/ 1126872 h 1226945"/>
              <a:gd name="connsiteX4" fmla="*/ 250162 w 1167127"/>
              <a:gd name="connsiteY4" fmla="*/ 1226355 h 1226945"/>
              <a:gd name="connsiteX5" fmla="*/ 607878 w 1167127"/>
              <a:gd name="connsiteY5" fmla="*/ 1141688 h 1226945"/>
              <a:gd name="connsiteX6" fmla="*/ 1003695 w 1167127"/>
              <a:gd name="connsiteY6" fmla="*/ 712005 h 1226945"/>
              <a:gd name="connsiteX7" fmla="*/ 1166678 w 1167127"/>
              <a:gd name="connsiteY7" fmla="*/ 170138 h 1226945"/>
              <a:gd name="connsiteX8" fmla="*/ 1005812 w 1167127"/>
              <a:gd name="connsiteY8" fmla="*/ 5038 h 1226945"/>
              <a:gd name="connsiteX9" fmla="*/ 889395 w 1167127"/>
              <a:gd name="connsiteY9" fmla="*/ 231522 h 1226945"/>
              <a:gd name="connsiteX0" fmla="*/ 888925 w 1166657"/>
              <a:gd name="connsiteY0" fmla="*/ 231522 h 1251932"/>
              <a:gd name="connsiteX1" fmla="*/ 565075 w 1166657"/>
              <a:gd name="connsiteY1" fmla="*/ 635805 h 1251932"/>
              <a:gd name="connsiteX2" fmla="*/ 82475 w 1166657"/>
              <a:gd name="connsiteY2" fmla="*/ 932138 h 1251932"/>
              <a:gd name="connsiteX3" fmla="*/ 14742 w 1166657"/>
              <a:gd name="connsiteY3" fmla="*/ 1126872 h 1251932"/>
              <a:gd name="connsiteX4" fmla="*/ 243342 w 1166657"/>
              <a:gd name="connsiteY4" fmla="*/ 1251755 h 1251932"/>
              <a:gd name="connsiteX5" fmla="*/ 607408 w 1166657"/>
              <a:gd name="connsiteY5" fmla="*/ 1141688 h 1251932"/>
              <a:gd name="connsiteX6" fmla="*/ 1003225 w 1166657"/>
              <a:gd name="connsiteY6" fmla="*/ 712005 h 1251932"/>
              <a:gd name="connsiteX7" fmla="*/ 1166208 w 1166657"/>
              <a:gd name="connsiteY7" fmla="*/ 170138 h 1251932"/>
              <a:gd name="connsiteX8" fmla="*/ 1005342 w 1166657"/>
              <a:gd name="connsiteY8" fmla="*/ 5038 h 1251932"/>
              <a:gd name="connsiteX9" fmla="*/ 888925 w 1166657"/>
              <a:gd name="connsiteY9" fmla="*/ 231522 h 1251932"/>
              <a:gd name="connsiteX0" fmla="*/ 888925 w 1166647"/>
              <a:gd name="connsiteY0" fmla="*/ 231522 h 1253225"/>
              <a:gd name="connsiteX1" fmla="*/ 565075 w 1166647"/>
              <a:gd name="connsiteY1" fmla="*/ 635805 h 1253225"/>
              <a:gd name="connsiteX2" fmla="*/ 82475 w 1166647"/>
              <a:gd name="connsiteY2" fmla="*/ 932138 h 1253225"/>
              <a:gd name="connsiteX3" fmla="*/ 14742 w 1166647"/>
              <a:gd name="connsiteY3" fmla="*/ 1126872 h 1253225"/>
              <a:gd name="connsiteX4" fmla="*/ 243342 w 1166647"/>
              <a:gd name="connsiteY4" fmla="*/ 1251755 h 1253225"/>
              <a:gd name="connsiteX5" fmla="*/ 620108 w 1166647"/>
              <a:gd name="connsiteY5" fmla="*/ 1160738 h 1253225"/>
              <a:gd name="connsiteX6" fmla="*/ 1003225 w 1166647"/>
              <a:gd name="connsiteY6" fmla="*/ 712005 h 1253225"/>
              <a:gd name="connsiteX7" fmla="*/ 1166208 w 1166647"/>
              <a:gd name="connsiteY7" fmla="*/ 170138 h 1253225"/>
              <a:gd name="connsiteX8" fmla="*/ 1005342 w 1166647"/>
              <a:gd name="connsiteY8" fmla="*/ 5038 h 1253225"/>
              <a:gd name="connsiteX9" fmla="*/ 888925 w 1166647"/>
              <a:gd name="connsiteY9" fmla="*/ 231522 h 1253225"/>
              <a:gd name="connsiteX0" fmla="*/ 887984 w 1165706"/>
              <a:gd name="connsiteY0" fmla="*/ 231522 h 1265416"/>
              <a:gd name="connsiteX1" fmla="*/ 564134 w 1165706"/>
              <a:gd name="connsiteY1" fmla="*/ 635805 h 1265416"/>
              <a:gd name="connsiteX2" fmla="*/ 81534 w 1165706"/>
              <a:gd name="connsiteY2" fmla="*/ 932138 h 1265416"/>
              <a:gd name="connsiteX3" fmla="*/ 13801 w 1165706"/>
              <a:gd name="connsiteY3" fmla="*/ 1126872 h 1265416"/>
              <a:gd name="connsiteX4" fmla="*/ 229701 w 1165706"/>
              <a:gd name="connsiteY4" fmla="*/ 1264455 h 1265416"/>
              <a:gd name="connsiteX5" fmla="*/ 619167 w 1165706"/>
              <a:gd name="connsiteY5" fmla="*/ 1160738 h 1265416"/>
              <a:gd name="connsiteX6" fmla="*/ 1002284 w 1165706"/>
              <a:gd name="connsiteY6" fmla="*/ 712005 h 1265416"/>
              <a:gd name="connsiteX7" fmla="*/ 1165267 w 1165706"/>
              <a:gd name="connsiteY7" fmla="*/ 170138 h 1265416"/>
              <a:gd name="connsiteX8" fmla="*/ 1004401 w 1165706"/>
              <a:gd name="connsiteY8" fmla="*/ 5038 h 1265416"/>
              <a:gd name="connsiteX9" fmla="*/ 887984 w 1165706"/>
              <a:gd name="connsiteY9" fmla="*/ 231522 h 126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5706" h="1265416">
                <a:moveTo>
                  <a:pt x="887984" y="231522"/>
                </a:moveTo>
                <a:cubicBezTo>
                  <a:pt x="814606" y="336650"/>
                  <a:pt x="698542" y="519036"/>
                  <a:pt x="564134" y="635805"/>
                </a:cubicBezTo>
                <a:cubicBezTo>
                  <a:pt x="429726" y="752574"/>
                  <a:pt x="173256" y="850294"/>
                  <a:pt x="81534" y="932138"/>
                </a:cubicBezTo>
                <a:cubicBezTo>
                  <a:pt x="-10188" y="1013982"/>
                  <a:pt x="-10893" y="1071486"/>
                  <a:pt x="13801" y="1126872"/>
                </a:cubicBezTo>
                <a:cubicBezTo>
                  <a:pt x="38495" y="1182258"/>
                  <a:pt x="128807" y="1258811"/>
                  <a:pt x="229701" y="1264455"/>
                </a:cubicBezTo>
                <a:cubicBezTo>
                  <a:pt x="330595" y="1270099"/>
                  <a:pt x="490403" y="1252813"/>
                  <a:pt x="619167" y="1160738"/>
                </a:cubicBezTo>
                <a:cubicBezTo>
                  <a:pt x="747931" y="1068663"/>
                  <a:pt x="911267" y="877105"/>
                  <a:pt x="1002284" y="712005"/>
                </a:cubicBezTo>
                <a:cubicBezTo>
                  <a:pt x="1093301" y="546905"/>
                  <a:pt x="1172323" y="302783"/>
                  <a:pt x="1165267" y="170138"/>
                </a:cubicBezTo>
                <a:cubicBezTo>
                  <a:pt x="1158211" y="37493"/>
                  <a:pt x="1056965" y="-17893"/>
                  <a:pt x="1004401" y="5038"/>
                </a:cubicBezTo>
                <a:cubicBezTo>
                  <a:pt x="951837" y="27969"/>
                  <a:pt x="961362" y="126394"/>
                  <a:pt x="887984" y="231522"/>
                </a:cubicBezTo>
                <a:close/>
              </a:path>
            </a:pathLst>
          </a:custGeom>
          <a:solidFill>
            <a:srgbClr val="0000FF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1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1500" y="4140199"/>
            <a:ext cx="7975600" cy="25400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 smtClean="0"/>
              <a:t>Leading edges of advancing air masses are designated by “fronts”. </a:t>
            </a:r>
          </a:p>
          <a:p>
            <a:pPr algn="ctr"/>
            <a:endParaRPr lang="en-US" sz="1600" b="1" dirty="0"/>
          </a:p>
          <a:p>
            <a:pPr algn="ctr"/>
            <a:r>
              <a:rPr lang="en-US" sz="1600" b="1" dirty="0" smtClean="0"/>
              <a:t>Cold front =&gt; cold air mass advancing toward warm air mass.</a:t>
            </a:r>
          </a:p>
          <a:p>
            <a:pPr algn="ctr"/>
            <a:r>
              <a:rPr lang="en-US" sz="1600" b="1" dirty="0" smtClean="0"/>
              <a:t>Designated by blue line and triangles.</a:t>
            </a:r>
          </a:p>
          <a:p>
            <a:pPr algn="ctr"/>
            <a:r>
              <a:rPr lang="en-US" sz="1600" b="1" dirty="0" smtClean="0"/>
              <a:t>Triangles point in direction of movement. </a:t>
            </a:r>
          </a:p>
          <a:p>
            <a:pPr algn="ctr"/>
            <a:endParaRPr lang="en-US" sz="1600" b="1" dirty="0"/>
          </a:p>
          <a:p>
            <a:pPr algn="ctr"/>
            <a:r>
              <a:rPr lang="en-US" sz="1600" b="1" dirty="0" smtClean="0"/>
              <a:t>Warm front </a:t>
            </a:r>
            <a:r>
              <a:rPr lang="en-US" sz="1600" b="1" dirty="0"/>
              <a:t>=&gt; </a:t>
            </a:r>
            <a:r>
              <a:rPr lang="en-US" sz="1600" b="1" dirty="0" smtClean="0"/>
              <a:t>warm air </a:t>
            </a:r>
            <a:r>
              <a:rPr lang="en-US" sz="1600" b="1" dirty="0"/>
              <a:t>mass advancing toward </a:t>
            </a:r>
            <a:r>
              <a:rPr lang="en-US" sz="1600" b="1" dirty="0" smtClean="0"/>
              <a:t>cold air </a:t>
            </a:r>
            <a:r>
              <a:rPr lang="en-US" sz="1600" b="1" dirty="0"/>
              <a:t>mass.</a:t>
            </a:r>
          </a:p>
          <a:p>
            <a:pPr algn="ctr"/>
            <a:r>
              <a:rPr lang="en-US" sz="1600" b="1" dirty="0"/>
              <a:t>Designated by </a:t>
            </a:r>
            <a:r>
              <a:rPr lang="en-US" sz="1600" b="1" dirty="0" smtClean="0"/>
              <a:t>red line and semicircles.</a:t>
            </a:r>
            <a:endParaRPr lang="en-US" sz="1600" b="1" dirty="0"/>
          </a:p>
          <a:p>
            <a:pPr algn="ctr"/>
            <a:r>
              <a:rPr lang="en-US" sz="1600" b="1" dirty="0" smtClean="0"/>
              <a:t>Semicircles point </a:t>
            </a:r>
            <a:r>
              <a:rPr lang="en-US" sz="1600" b="1" dirty="0"/>
              <a:t>in direction of movement.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3988" y="114300"/>
            <a:ext cx="728015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Representation of fronts on weather maps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1562100"/>
            <a:ext cx="9144000" cy="2245413"/>
            <a:chOff x="0" y="1562100"/>
            <a:chExt cx="9144000" cy="224541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562100"/>
              <a:ext cx="9144000" cy="224541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276136" y="3128236"/>
              <a:ext cx="78058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/>
                <a:t>Fig. 2.3</a:t>
              </a:r>
            </a:p>
            <a:p>
              <a:pPr algn="ctr"/>
              <a:r>
                <a:rPr lang="en-US" sz="1600" dirty="0" smtClean="0"/>
                <a:t>H&amp;P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47598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3" y="847797"/>
            <a:ext cx="7273694" cy="502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5915097"/>
            <a:ext cx="7975600" cy="765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 smtClean="0"/>
              <a:t>Arrows =&gt; Wind directions from Fig. 2.1. </a:t>
            </a:r>
          </a:p>
          <a:p>
            <a:pPr algn="ctr"/>
            <a:r>
              <a:rPr lang="en-US" sz="1600" b="1" dirty="0" smtClean="0"/>
              <a:t>Blue shading =&gt; Region where colder air is replacing warmer air.</a:t>
            </a:r>
          </a:p>
          <a:p>
            <a:pPr algn="ctr"/>
            <a:r>
              <a:rPr lang="en-US" sz="1600" b="1" dirty="0" smtClean="0"/>
              <a:t>Red shading </a:t>
            </a:r>
            <a:r>
              <a:rPr lang="en-US" sz="1600" b="1" dirty="0"/>
              <a:t>=&gt; Region where </a:t>
            </a:r>
            <a:r>
              <a:rPr lang="en-US" sz="1600" b="1" dirty="0" smtClean="0"/>
              <a:t>warmer </a:t>
            </a:r>
            <a:r>
              <a:rPr lang="en-US" sz="1600" b="1" dirty="0"/>
              <a:t>air is replacing </a:t>
            </a:r>
            <a:r>
              <a:rPr lang="en-US" sz="1600" b="1" dirty="0" smtClean="0"/>
              <a:t>colder </a:t>
            </a:r>
            <a:r>
              <a:rPr lang="en-US" sz="1600" b="1" dirty="0"/>
              <a:t>air.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121" y="114300"/>
            <a:ext cx="85198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Surface temperature map for 20140220 1800 UTC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973636" y="4512536"/>
            <a:ext cx="7805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Fig. 2.2</a:t>
            </a:r>
          </a:p>
          <a:p>
            <a:pPr algn="ctr"/>
            <a:r>
              <a:rPr lang="en-US" sz="1600" dirty="0" smtClean="0"/>
              <a:t>H&amp;P</a:t>
            </a:r>
            <a:endParaRPr lang="en-US" sz="1600" dirty="0"/>
          </a:p>
        </p:txBody>
      </p:sp>
      <p:sp>
        <p:nvSpPr>
          <p:cNvPr id="11" name="Freeform 10"/>
          <p:cNvSpPr/>
          <p:nvPr/>
        </p:nvSpPr>
        <p:spPr>
          <a:xfrm>
            <a:off x="4013200" y="2810934"/>
            <a:ext cx="626533" cy="1041400"/>
          </a:xfrm>
          <a:custGeom>
            <a:avLst/>
            <a:gdLst>
              <a:gd name="connsiteX0" fmla="*/ 0 w 626533"/>
              <a:gd name="connsiteY0" fmla="*/ 0 h 1041400"/>
              <a:gd name="connsiteX1" fmla="*/ 330200 w 626533"/>
              <a:gd name="connsiteY1" fmla="*/ 279400 h 1041400"/>
              <a:gd name="connsiteX2" fmla="*/ 533400 w 626533"/>
              <a:gd name="connsiteY2" fmla="*/ 651933 h 1041400"/>
              <a:gd name="connsiteX3" fmla="*/ 626533 w 626533"/>
              <a:gd name="connsiteY3" fmla="*/ 104140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533" h="1041400">
                <a:moveTo>
                  <a:pt x="0" y="0"/>
                </a:moveTo>
                <a:cubicBezTo>
                  <a:pt x="120650" y="85372"/>
                  <a:pt x="241300" y="170745"/>
                  <a:pt x="330200" y="279400"/>
                </a:cubicBezTo>
                <a:cubicBezTo>
                  <a:pt x="419100" y="388055"/>
                  <a:pt x="484011" y="524933"/>
                  <a:pt x="533400" y="651933"/>
                </a:cubicBezTo>
                <a:cubicBezTo>
                  <a:pt x="582789" y="778933"/>
                  <a:pt x="626533" y="1041400"/>
                  <a:pt x="626533" y="1041400"/>
                </a:cubicBezTo>
              </a:path>
            </a:pathLst>
          </a:custGeom>
          <a:ln w="38100" cmpd="sng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381495" y="2730499"/>
            <a:ext cx="736600" cy="520536"/>
          </a:xfrm>
          <a:custGeom>
            <a:avLst/>
            <a:gdLst>
              <a:gd name="connsiteX0" fmla="*/ 0 w 635000"/>
              <a:gd name="connsiteY0" fmla="*/ 0 h 356018"/>
              <a:gd name="connsiteX1" fmla="*/ 431800 w 635000"/>
              <a:gd name="connsiteY1" fmla="*/ 304800 h 356018"/>
              <a:gd name="connsiteX2" fmla="*/ 635000 w 635000"/>
              <a:gd name="connsiteY2" fmla="*/ 355600 h 356018"/>
              <a:gd name="connsiteX0" fmla="*/ 0 w 613833"/>
              <a:gd name="connsiteY0" fmla="*/ 0 h 373842"/>
              <a:gd name="connsiteX1" fmla="*/ 431800 w 613833"/>
              <a:gd name="connsiteY1" fmla="*/ 304800 h 373842"/>
              <a:gd name="connsiteX2" fmla="*/ 613833 w 613833"/>
              <a:gd name="connsiteY2" fmla="*/ 373842 h 373842"/>
              <a:gd name="connsiteX0" fmla="*/ 0 w 613833"/>
              <a:gd name="connsiteY0" fmla="*/ 0 h 373842"/>
              <a:gd name="connsiteX1" fmla="*/ 165806 w 613833"/>
              <a:gd name="connsiteY1" fmla="*/ 148976 h 373842"/>
              <a:gd name="connsiteX2" fmla="*/ 431800 w 613833"/>
              <a:gd name="connsiteY2" fmla="*/ 304800 h 373842"/>
              <a:gd name="connsiteX3" fmla="*/ 613833 w 613833"/>
              <a:gd name="connsiteY3" fmla="*/ 373842 h 37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833" h="373842">
                <a:moveTo>
                  <a:pt x="0" y="0"/>
                </a:moveTo>
                <a:cubicBezTo>
                  <a:pt x="29986" y="22803"/>
                  <a:pt x="93839" y="98176"/>
                  <a:pt x="165806" y="148976"/>
                </a:cubicBezTo>
                <a:cubicBezTo>
                  <a:pt x="237773" y="199776"/>
                  <a:pt x="357129" y="267322"/>
                  <a:pt x="431800" y="304800"/>
                </a:cubicBezTo>
                <a:cubicBezTo>
                  <a:pt x="506471" y="342278"/>
                  <a:pt x="613833" y="373842"/>
                  <a:pt x="613833" y="373842"/>
                </a:cubicBezTo>
              </a:path>
            </a:pathLst>
          </a:custGeom>
          <a:ln w="38100" cmpd="sng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833539" y="2455333"/>
            <a:ext cx="280742" cy="973667"/>
          </a:xfrm>
          <a:custGeom>
            <a:avLst/>
            <a:gdLst>
              <a:gd name="connsiteX0" fmla="*/ 0 w 280742"/>
              <a:gd name="connsiteY0" fmla="*/ 0 h 973667"/>
              <a:gd name="connsiteX1" fmla="*/ 211666 w 280742"/>
              <a:gd name="connsiteY1" fmla="*/ 76200 h 973667"/>
              <a:gd name="connsiteX2" fmla="*/ 279400 w 280742"/>
              <a:gd name="connsiteY2" fmla="*/ 338667 h 973667"/>
              <a:gd name="connsiteX3" fmla="*/ 254000 w 280742"/>
              <a:gd name="connsiteY3" fmla="*/ 694267 h 973667"/>
              <a:gd name="connsiteX4" fmla="*/ 220133 w 280742"/>
              <a:gd name="connsiteY4" fmla="*/ 973667 h 97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742" h="973667">
                <a:moveTo>
                  <a:pt x="0" y="0"/>
                </a:moveTo>
                <a:cubicBezTo>
                  <a:pt x="82549" y="9878"/>
                  <a:pt x="165099" y="19756"/>
                  <a:pt x="211666" y="76200"/>
                </a:cubicBezTo>
                <a:cubicBezTo>
                  <a:pt x="258233" y="132645"/>
                  <a:pt x="272344" y="235656"/>
                  <a:pt x="279400" y="338667"/>
                </a:cubicBezTo>
                <a:cubicBezTo>
                  <a:pt x="286456" y="441678"/>
                  <a:pt x="263878" y="588434"/>
                  <a:pt x="254000" y="694267"/>
                </a:cubicBezTo>
                <a:cubicBezTo>
                  <a:pt x="244122" y="800100"/>
                  <a:pt x="220133" y="973667"/>
                  <a:pt x="220133" y="973667"/>
                </a:cubicBezTo>
              </a:path>
            </a:pathLst>
          </a:custGeom>
          <a:ln w="38100" cmpd="sng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257799" y="2455266"/>
            <a:ext cx="442299" cy="939875"/>
          </a:xfrm>
          <a:custGeom>
            <a:avLst/>
            <a:gdLst>
              <a:gd name="connsiteX0" fmla="*/ 266700 w 450211"/>
              <a:gd name="connsiteY0" fmla="*/ 1689175 h 1689175"/>
              <a:gd name="connsiteX1" fmla="*/ 444500 w 450211"/>
              <a:gd name="connsiteY1" fmla="*/ 965275 h 1689175"/>
              <a:gd name="connsiteX2" fmla="*/ 393700 w 450211"/>
              <a:gd name="connsiteY2" fmla="*/ 330275 h 1689175"/>
              <a:gd name="connsiteX3" fmla="*/ 266700 w 450211"/>
              <a:gd name="connsiteY3" fmla="*/ 50875 h 1689175"/>
              <a:gd name="connsiteX4" fmla="*/ 0 w 450211"/>
              <a:gd name="connsiteY4" fmla="*/ 75 h 1689175"/>
              <a:gd name="connsiteX0" fmla="*/ 444500 w 450211"/>
              <a:gd name="connsiteY0" fmla="*/ 965275 h 965275"/>
              <a:gd name="connsiteX1" fmla="*/ 393700 w 450211"/>
              <a:gd name="connsiteY1" fmla="*/ 330275 h 965275"/>
              <a:gd name="connsiteX2" fmla="*/ 266700 w 450211"/>
              <a:gd name="connsiteY2" fmla="*/ 50875 h 965275"/>
              <a:gd name="connsiteX3" fmla="*/ 0 w 450211"/>
              <a:gd name="connsiteY3" fmla="*/ 75 h 965275"/>
              <a:gd name="connsiteX0" fmla="*/ 444500 w 459449"/>
              <a:gd name="connsiteY0" fmla="*/ 965275 h 965275"/>
              <a:gd name="connsiteX1" fmla="*/ 436033 w 459449"/>
              <a:gd name="connsiteY1" fmla="*/ 330275 h 965275"/>
              <a:gd name="connsiteX2" fmla="*/ 266700 w 459449"/>
              <a:gd name="connsiteY2" fmla="*/ 50875 h 965275"/>
              <a:gd name="connsiteX3" fmla="*/ 0 w 459449"/>
              <a:gd name="connsiteY3" fmla="*/ 75 h 965275"/>
              <a:gd name="connsiteX0" fmla="*/ 376767 w 439644"/>
              <a:gd name="connsiteY0" fmla="*/ 939875 h 939875"/>
              <a:gd name="connsiteX1" fmla="*/ 436033 w 439644"/>
              <a:gd name="connsiteY1" fmla="*/ 330275 h 939875"/>
              <a:gd name="connsiteX2" fmla="*/ 266700 w 439644"/>
              <a:gd name="connsiteY2" fmla="*/ 50875 h 939875"/>
              <a:gd name="connsiteX3" fmla="*/ 0 w 439644"/>
              <a:gd name="connsiteY3" fmla="*/ 75 h 939875"/>
              <a:gd name="connsiteX0" fmla="*/ 376767 w 442299"/>
              <a:gd name="connsiteY0" fmla="*/ 939875 h 939875"/>
              <a:gd name="connsiteX1" fmla="*/ 436033 w 442299"/>
              <a:gd name="connsiteY1" fmla="*/ 330275 h 939875"/>
              <a:gd name="connsiteX2" fmla="*/ 266700 w 442299"/>
              <a:gd name="connsiteY2" fmla="*/ 50875 h 939875"/>
              <a:gd name="connsiteX3" fmla="*/ 0 w 442299"/>
              <a:gd name="connsiteY3" fmla="*/ 75 h 93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299" h="939875">
                <a:moveTo>
                  <a:pt x="376767" y="939875"/>
                </a:moveTo>
                <a:cubicBezTo>
                  <a:pt x="431801" y="679525"/>
                  <a:pt x="454378" y="478442"/>
                  <a:pt x="436033" y="330275"/>
                </a:cubicBezTo>
                <a:cubicBezTo>
                  <a:pt x="417689" y="182108"/>
                  <a:pt x="339372" y="105908"/>
                  <a:pt x="266700" y="50875"/>
                </a:cubicBezTo>
                <a:cubicBezTo>
                  <a:pt x="194028" y="-4158"/>
                  <a:pt x="0" y="75"/>
                  <a:pt x="0" y="75"/>
                </a:cubicBezTo>
              </a:path>
            </a:pathLst>
          </a:custGeom>
          <a:ln w="38100" cmpd="sng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297300" y="2473519"/>
            <a:ext cx="1242461" cy="497814"/>
          </a:xfrm>
          <a:custGeom>
            <a:avLst/>
            <a:gdLst>
              <a:gd name="connsiteX0" fmla="*/ 1108800 w 1251134"/>
              <a:gd name="connsiteY0" fmla="*/ 38336 h 487998"/>
              <a:gd name="connsiteX1" fmla="*/ 543650 w 1251134"/>
              <a:gd name="connsiteY1" fmla="*/ 236 h 487998"/>
              <a:gd name="connsiteX2" fmla="*/ 181700 w 1251134"/>
              <a:gd name="connsiteY2" fmla="*/ 57386 h 487998"/>
              <a:gd name="connsiteX3" fmla="*/ 10250 w 1251134"/>
              <a:gd name="connsiteY3" fmla="*/ 203436 h 487998"/>
              <a:gd name="connsiteX4" fmla="*/ 35650 w 1251134"/>
              <a:gd name="connsiteY4" fmla="*/ 381236 h 487998"/>
              <a:gd name="connsiteX5" fmla="*/ 169000 w 1251134"/>
              <a:gd name="connsiteY5" fmla="*/ 476486 h 487998"/>
              <a:gd name="connsiteX6" fmla="*/ 480150 w 1251134"/>
              <a:gd name="connsiteY6" fmla="*/ 476486 h 487998"/>
              <a:gd name="connsiteX7" fmla="*/ 931000 w 1251134"/>
              <a:gd name="connsiteY7" fmla="*/ 387586 h 487998"/>
              <a:gd name="connsiteX8" fmla="*/ 1210400 w 1251134"/>
              <a:gd name="connsiteY8" fmla="*/ 235186 h 487998"/>
              <a:gd name="connsiteX9" fmla="*/ 1235800 w 1251134"/>
              <a:gd name="connsiteY9" fmla="*/ 70086 h 487998"/>
              <a:gd name="connsiteX10" fmla="*/ 1108800 w 1251134"/>
              <a:gd name="connsiteY10" fmla="*/ 38336 h 487998"/>
              <a:gd name="connsiteX0" fmla="*/ 1026250 w 1254751"/>
              <a:gd name="connsiteY0" fmla="*/ 11133 h 492545"/>
              <a:gd name="connsiteX1" fmla="*/ 543650 w 1254751"/>
              <a:gd name="connsiteY1" fmla="*/ 4783 h 492545"/>
              <a:gd name="connsiteX2" fmla="*/ 181700 w 1254751"/>
              <a:gd name="connsiteY2" fmla="*/ 61933 h 492545"/>
              <a:gd name="connsiteX3" fmla="*/ 10250 w 1254751"/>
              <a:gd name="connsiteY3" fmla="*/ 207983 h 492545"/>
              <a:gd name="connsiteX4" fmla="*/ 35650 w 1254751"/>
              <a:gd name="connsiteY4" fmla="*/ 385783 h 492545"/>
              <a:gd name="connsiteX5" fmla="*/ 169000 w 1254751"/>
              <a:gd name="connsiteY5" fmla="*/ 481033 h 492545"/>
              <a:gd name="connsiteX6" fmla="*/ 480150 w 1254751"/>
              <a:gd name="connsiteY6" fmla="*/ 481033 h 492545"/>
              <a:gd name="connsiteX7" fmla="*/ 931000 w 1254751"/>
              <a:gd name="connsiteY7" fmla="*/ 392133 h 492545"/>
              <a:gd name="connsiteX8" fmla="*/ 1210400 w 1254751"/>
              <a:gd name="connsiteY8" fmla="*/ 239733 h 492545"/>
              <a:gd name="connsiteX9" fmla="*/ 1235800 w 1254751"/>
              <a:gd name="connsiteY9" fmla="*/ 74633 h 492545"/>
              <a:gd name="connsiteX10" fmla="*/ 1026250 w 1254751"/>
              <a:gd name="connsiteY10" fmla="*/ 11133 h 492545"/>
              <a:gd name="connsiteX0" fmla="*/ 1026250 w 1241411"/>
              <a:gd name="connsiteY0" fmla="*/ 12070 h 493482"/>
              <a:gd name="connsiteX1" fmla="*/ 543650 w 1241411"/>
              <a:gd name="connsiteY1" fmla="*/ 5720 h 493482"/>
              <a:gd name="connsiteX2" fmla="*/ 181700 w 1241411"/>
              <a:gd name="connsiteY2" fmla="*/ 62870 h 493482"/>
              <a:gd name="connsiteX3" fmla="*/ 10250 w 1241411"/>
              <a:gd name="connsiteY3" fmla="*/ 208920 h 493482"/>
              <a:gd name="connsiteX4" fmla="*/ 35650 w 1241411"/>
              <a:gd name="connsiteY4" fmla="*/ 386720 h 493482"/>
              <a:gd name="connsiteX5" fmla="*/ 169000 w 1241411"/>
              <a:gd name="connsiteY5" fmla="*/ 481970 h 493482"/>
              <a:gd name="connsiteX6" fmla="*/ 480150 w 1241411"/>
              <a:gd name="connsiteY6" fmla="*/ 481970 h 493482"/>
              <a:gd name="connsiteX7" fmla="*/ 931000 w 1241411"/>
              <a:gd name="connsiteY7" fmla="*/ 393070 h 493482"/>
              <a:gd name="connsiteX8" fmla="*/ 1210400 w 1241411"/>
              <a:gd name="connsiteY8" fmla="*/ 240670 h 493482"/>
              <a:gd name="connsiteX9" fmla="*/ 1210400 w 1241411"/>
              <a:gd name="connsiteY9" fmla="*/ 94620 h 493482"/>
              <a:gd name="connsiteX10" fmla="*/ 1026250 w 1241411"/>
              <a:gd name="connsiteY10" fmla="*/ 12070 h 493482"/>
              <a:gd name="connsiteX0" fmla="*/ 1026250 w 1241411"/>
              <a:gd name="connsiteY0" fmla="*/ 12070 h 493482"/>
              <a:gd name="connsiteX1" fmla="*/ 543650 w 1241411"/>
              <a:gd name="connsiteY1" fmla="*/ 5720 h 493482"/>
              <a:gd name="connsiteX2" fmla="*/ 181700 w 1241411"/>
              <a:gd name="connsiteY2" fmla="*/ 62870 h 493482"/>
              <a:gd name="connsiteX3" fmla="*/ 10250 w 1241411"/>
              <a:gd name="connsiteY3" fmla="*/ 208920 h 493482"/>
              <a:gd name="connsiteX4" fmla="*/ 35650 w 1241411"/>
              <a:gd name="connsiteY4" fmla="*/ 386720 h 493482"/>
              <a:gd name="connsiteX5" fmla="*/ 169000 w 1241411"/>
              <a:gd name="connsiteY5" fmla="*/ 481970 h 493482"/>
              <a:gd name="connsiteX6" fmla="*/ 480150 w 1241411"/>
              <a:gd name="connsiteY6" fmla="*/ 481970 h 493482"/>
              <a:gd name="connsiteX7" fmla="*/ 931000 w 1241411"/>
              <a:gd name="connsiteY7" fmla="*/ 393070 h 493482"/>
              <a:gd name="connsiteX8" fmla="*/ 1210400 w 1241411"/>
              <a:gd name="connsiteY8" fmla="*/ 266070 h 493482"/>
              <a:gd name="connsiteX9" fmla="*/ 1210400 w 1241411"/>
              <a:gd name="connsiteY9" fmla="*/ 94620 h 493482"/>
              <a:gd name="connsiteX10" fmla="*/ 1026250 w 1241411"/>
              <a:gd name="connsiteY10" fmla="*/ 12070 h 493482"/>
              <a:gd name="connsiteX0" fmla="*/ 1027300 w 1242461"/>
              <a:gd name="connsiteY0" fmla="*/ 12070 h 487855"/>
              <a:gd name="connsiteX1" fmla="*/ 544700 w 1242461"/>
              <a:gd name="connsiteY1" fmla="*/ 5720 h 487855"/>
              <a:gd name="connsiteX2" fmla="*/ 182750 w 1242461"/>
              <a:gd name="connsiteY2" fmla="*/ 62870 h 487855"/>
              <a:gd name="connsiteX3" fmla="*/ 11300 w 1242461"/>
              <a:gd name="connsiteY3" fmla="*/ 208920 h 487855"/>
              <a:gd name="connsiteX4" fmla="*/ 36700 w 1242461"/>
              <a:gd name="connsiteY4" fmla="*/ 386720 h 487855"/>
              <a:gd name="connsiteX5" fmla="*/ 201800 w 1242461"/>
              <a:gd name="connsiteY5" fmla="*/ 469270 h 487855"/>
              <a:gd name="connsiteX6" fmla="*/ 481200 w 1242461"/>
              <a:gd name="connsiteY6" fmla="*/ 481970 h 487855"/>
              <a:gd name="connsiteX7" fmla="*/ 932050 w 1242461"/>
              <a:gd name="connsiteY7" fmla="*/ 393070 h 487855"/>
              <a:gd name="connsiteX8" fmla="*/ 1211450 w 1242461"/>
              <a:gd name="connsiteY8" fmla="*/ 266070 h 487855"/>
              <a:gd name="connsiteX9" fmla="*/ 1211450 w 1242461"/>
              <a:gd name="connsiteY9" fmla="*/ 94620 h 487855"/>
              <a:gd name="connsiteX10" fmla="*/ 1027300 w 1242461"/>
              <a:gd name="connsiteY10" fmla="*/ 12070 h 487855"/>
              <a:gd name="connsiteX0" fmla="*/ 1027300 w 1242461"/>
              <a:gd name="connsiteY0" fmla="*/ 22029 h 497814"/>
              <a:gd name="connsiteX1" fmla="*/ 532000 w 1242461"/>
              <a:gd name="connsiteY1" fmla="*/ 2979 h 497814"/>
              <a:gd name="connsiteX2" fmla="*/ 182750 w 1242461"/>
              <a:gd name="connsiteY2" fmla="*/ 72829 h 497814"/>
              <a:gd name="connsiteX3" fmla="*/ 11300 w 1242461"/>
              <a:gd name="connsiteY3" fmla="*/ 218879 h 497814"/>
              <a:gd name="connsiteX4" fmla="*/ 36700 w 1242461"/>
              <a:gd name="connsiteY4" fmla="*/ 396679 h 497814"/>
              <a:gd name="connsiteX5" fmla="*/ 201800 w 1242461"/>
              <a:gd name="connsiteY5" fmla="*/ 479229 h 497814"/>
              <a:gd name="connsiteX6" fmla="*/ 481200 w 1242461"/>
              <a:gd name="connsiteY6" fmla="*/ 491929 h 497814"/>
              <a:gd name="connsiteX7" fmla="*/ 932050 w 1242461"/>
              <a:gd name="connsiteY7" fmla="*/ 403029 h 497814"/>
              <a:gd name="connsiteX8" fmla="*/ 1211450 w 1242461"/>
              <a:gd name="connsiteY8" fmla="*/ 276029 h 497814"/>
              <a:gd name="connsiteX9" fmla="*/ 1211450 w 1242461"/>
              <a:gd name="connsiteY9" fmla="*/ 104579 h 497814"/>
              <a:gd name="connsiteX10" fmla="*/ 1027300 w 1242461"/>
              <a:gd name="connsiteY10" fmla="*/ 22029 h 497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461" h="497814">
                <a:moveTo>
                  <a:pt x="1027300" y="22029"/>
                </a:moveTo>
                <a:cubicBezTo>
                  <a:pt x="914058" y="5096"/>
                  <a:pt x="672758" y="-5488"/>
                  <a:pt x="532000" y="2979"/>
                </a:cubicBezTo>
                <a:cubicBezTo>
                  <a:pt x="391242" y="11446"/>
                  <a:pt x="269533" y="36846"/>
                  <a:pt x="182750" y="72829"/>
                </a:cubicBezTo>
                <a:cubicBezTo>
                  <a:pt x="95967" y="108812"/>
                  <a:pt x="35642" y="164904"/>
                  <a:pt x="11300" y="218879"/>
                </a:cubicBezTo>
                <a:cubicBezTo>
                  <a:pt x="-13042" y="272854"/>
                  <a:pt x="4950" y="353287"/>
                  <a:pt x="36700" y="396679"/>
                </a:cubicBezTo>
                <a:cubicBezTo>
                  <a:pt x="68450" y="440071"/>
                  <a:pt x="127717" y="463354"/>
                  <a:pt x="201800" y="479229"/>
                </a:cubicBezTo>
                <a:cubicBezTo>
                  <a:pt x="275883" y="495104"/>
                  <a:pt x="359492" y="504629"/>
                  <a:pt x="481200" y="491929"/>
                </a:cubicBezTo>
                <a:cubicBezTo>
                  <a:pt x="602908" y="479229"/>
                  <a:pt x="810342" y="439012"/>
                  <a:pt x="932050" y="403029"/>
                </a:cubicBezTo>
                <a:cubicBezTo>
                  <a:pt x="1053758" y="367046"/>
                  <a:pt x="1160650" y="328946"/>
                  <a:pt x="1211450" y="276029"/>
                </a:cubicBezTo>
                <a:cubicBezTo>
                  <a:pt x="1262250" y="223112"/>
                  <a:pt x="1242142" y="146912"/>
                  <a:pt x="1211450" y="104579"/>
                </a:cubicBezTo>
                <a:cubicBezTo>
                  <a:pt x="1180758" y="62246"/>
                  <a:pt x="1140542" y="38962"/>
                  <a:pt x="1027300" y="22029"/>
                </a:cubicBezTo>
                <a:close/>
              </a:path>
            </a:pathLst>
          </a:custGeom>
          <a:solidFill>
            <a:srgbClr val="C80000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80000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4084066" y="2793197"/>
            <a:ext cx="1165706" cy="1265416"/>
          </a:xfrm>
          <a:custGeom>
            <a:avLst/>
            <a:gdLst>
              <a:gd name="connsiteX0" fmla="*/ 873637 w 1170550"/>
              <a:gd name="connsiteY0" fmla="*/ 120942 h 1306302"/>
              <a:gd name="connsiteX1" fmla="*/ 568837 w 1170550"/>
              <a:gd name="connsiteY1" fmla="*/ 671275 h 1306302"/>
              <a:gd name="connsiteX2" fmla="*/ 86237 w 1170550"/>
              <a:gd name="connsiteY2" fmla="*/ 967608 h 1306302"/>
              <a:gd name="connsiteX3" fmla="*/ 18504 w 1170550"/>
              <a:gd name="connsiteY3" fmla="*/ 1162342 h 1306302"/>
              <a:gd name="connsiteX4" fmla="*/ 297904 w 1170550"/>
              <a:gd name="connsiteY4" fmla="*/ 1306275 h 1306302"/>
              <a:gd name="connsiteX5" fmla="*/ 611170 w 1170550"/>
              <a:gd name="connsiteY5" fmla="*/ 1170808 h 1306302"/>
              <a:gd name="connsiteX6" fmla="*/ 1026037 w 1170550"/>
              <a:gd name="connsiteY6" fmla="*/ 798275 h 1306302"/>
              <a:gd name="connsiteX7" fmla="*/ 1169970 w 1170550"/>
              <a:gd name="connsiteY7" fmla="*/ 205608 h 1306302"/>
              <a:gd name="connsiteX8" fmla="*/ 983704 w 1170550"/>
              <a:gd name="connsiteY8" fmla="*/ 2408 h 1306302"/>
              <a:gd name="connsiteX9" fmla="*/ 873637 w 1170550"/>
              <a:gd name="connsiteY9" fmla="*/ 120942 h 1306302"/>
              <a:gd name="connsiteX0" fmla="*/ 873637 w 1170550"/>
              <a:gd name="connsiteY0" fmla="*/ 87344 h 1272704"/>
              <a:gd name="connsiteX1" fmla="*/ 568837 w 1170550"/>
              <a:gd name="connsiteY1" fmla="*/ 637677 h 1272704"/>
              <a:gd name="connsiteX2" fmla="*/ 86237 w 1170550"/>
              <a:gd name="connsiteY2" fmla="*/ 934010 h 1272704"/>
              <a:gd name="connsiteX3" fmla="*/ 18504 w 1170550"/>
              <a:gd name="connsiteY3" fmla="*/ 1128744 h 1272704"/>
              <a:gd name="connsiteX4" fmla="*/ 297904 w 1170550"/>
              <a:gd name="connsiteY4" fmla="*/ 1272677 h 1272704"/>
              <a:gd name="connsiteX5" fmla="*/ 611170 w 1170550"/>
              <a:gd name="connsiteY5" fmla="*/ 1137210 h 1272704"/>
              <a:gd name="connsiteX6" fmla="*/ 1026037 w 1170550"/>
              <a:gd name="connsiteY6" fmla="*/ 764677 h 1272704"/>
              <a:gd name="connsiteX7" fmla="*/ 1169970 w 1170550"/>
              <a:gd name="connsiteY7" fmla="*/ 172010 h 1272704"/>
              <a:gd name="connsiteX8" fmla="*/ 1009104 w 1170550"/>
              <a:gd name="connsiteY8" fmla="*/ 6910 h 1272704"/>
              <a:gd name="connsiteX9" fmla="*/ 873637 w 1170550"/>
              <a:gd name="connsiteY9" fmla="*/ 87344 h 1272704"/>
              <a:gd name="connsiteX0" fmla="*/ 892687 w 1170550"/>
              <a:gd name="connsiteY0" fmla="*/ 227936 h 1267246"/>
              <a:gd name="connsiteX1" fmla="*/ 568837 w 1170550"/>
              <a:gd name="connsiteY1" fmla="*/ 632219 h 1267246"/>
              <a:gd name="connsiteX2" fmla="*/ 86237 w 1170550"/>
              <a:gd name="connsiteY2" fmla="*/ 928552 h 1267246"/>
              <a:gd name="connsiteX3" fmla="*/ 18504 w 1170550"/>
              <a:gd name="connsiteY3" fmla="*/ 1123286 h 1267246"/>
              <a:gd name="connsiteX4" fmla="*/ 297904 w 1170550"/>
              <a:gd name="connsiteY4" fmla="*/ 1267219 h 1267246"/>
              <a:gd name="connsiteX5" fmla="*/ 611170 w 1170550"/>
              <a:gd name="connsiteY5" fmla="*/ 1131752 h 1267246"/>
              <a:gd name="connsiteX6" fmla="*/ 1026037 w 1170550"/>
              <a:gd name="connsiteY6" fmla="*/ 759219 h 1267246"/>
              <a:gd name="connsiteX7" fmla="*/ 1169970 w 1170550"/>
              <a:gd name="connsiteY7" fmla="*/ 166552 h 1267246"/>
              <a:gd name="connsiteX8" fmla="*/ 1009104 w 1170550"/>
              <a:gd name="connsiteY8" fmla="*/ 1452 h 1267246"/>
              <a:gd name="connsiteX9" fmla="*/ 892687 w 1170550"/>
              <a:gd name="connsiteY9" fmla="*/ 227936 h 1267246"/>
              <a:gd name="connsiteX0" fmla="*/ 892687 w 1170419"/>
              <a:gd name="connsiteY0" fmla="*/ 227936 h 1267252"/>
              <a:gd name="connsiteX1" fmla="*/ 568837 w 1170419"/>
              <a:gd name="connsiteY1" fmla="*/ 632219 h 1267252"/>
              <a:gd name="connsiteX2" fmla="*/ 86237 w 1170419"/>
              <a:gd name="connsiteY2" fmla="*/ 928552 h 1267252"/>
              <a:gd name="connsiteX3" fmla="*/ 18504 w 1170419"/>
              <a:gd name="connsiteY3" fmla="*/ 1123286 h 1267252"/>
              <a:gd name="connsiteX4" fmla="*/ 297904 w 1170419"/>
              <a:gd name="connsiteY4" fmla="*/ 1267219 h 1267252"/>
              <a:gd name="connsiteX5" fmla="*/ 611170 w 1170419"/>
              <a:gd name="connsiteY5" fmla="*/ 1131752 h 1267252"/>
              <a:gd name="connsiteX6" fmla="*/ 1006987 w 1170419"/>
              <a:gd name="connsiteY6" fmla="*/ 708419 h 1267252"/>
              <a:gd name="connsiteX7" fmla="*/ 1169970 w 1170419"/>
              <a:gd name="connsiteY7" fmla="*/ 166552 h 1267252"/>
              <a:gd name="connsiteX8" fmla="*/ 1009104 w 1170419"/>
              <a:gd name="connsiteY8" fmla="*/ 1452 h 1267252"/>
              <a:gd name="connsiteX9" fmla="*/ 892687 w 1170419"/>
              <a:gd name="connsiteY9" fmla="*/ 227936 h 1267252"/>
              <a:gd name="connsiteX0" fmla="*/ 892687 w 1170449"/>
              <a:gd name="connsiteY0" fmla="*/ 227936 h 1267244"/>
              <a:gd name="connsiteX1" fmla="*/ 568837 w 1170449"/>
              <a:gd name="connsiteY1" fmla="*/ 632219 h 1267244"/>
              <a:gd name="connsiteX2" fmla="*/ 86237 w 1170449"/>
              <a:gd name="connsiteY2" fmla="*/ 928552 h 1267244"/>
              <a:gd name="connsiteX3" fmla="*/ 18504 w 1170449"/>
              <a:gd name="connsiteY3" fmla="*/ 1123286 h 1267244"/>
              <a:gd name="connsiteX4" fmla="*/ 297904 w 1170449"/>
              <a:gd name="connsiteY4" fmla="*/ 1267219 h 1267244"/>
              <a:gd name="connsiteX5" fmla="*/ 579420 w 1170449"/>
              <a:gd name="connsiteY5" fmla="*/ 1112702 h 1267244"/>
              <a:gd name="connsiteX6" fmla="*/ 1006987 w 1170449"/>
              <a:gd name="connsiteY6" fmla="*/ 708419 h 1267244"/>
              <a:gd name="connsiteX7" fmla="*/ 1169970 w 1170449"/>
              <a:gd name="connsiteY7" fmla="*/ 166552 h 1267244"/>
              <a:gd name="connsiteX8" fmla="*/ 1009104 w 1170449"/>
              <a:gd name="connsiteY8" fmla="*/ 1452 h 1267244"/>
              <a:gd name="connsiteX9" fmla="*/ 892687 w 1170449"/>
              <a:gd name="connsiteY9" fmla="*/ 227936 h 1267244"/>
              <a:gd name="connsiteX0" fmla="*/ 889395 w 1167157"/>
              <a:gd name="connsiteY0" fmla="*/ 227936 h 1222812"/>
              <a:gd name="connsiteX1" fmla="*/ 565545 w 1167157"/>
              <a:gd name="connsiteY1" fmla="*/ 632219 h 1222812"/>
              <a:gd name="connsiteX2" fmla="*/ 82945 w 1167157"/>
              <a:gd name="connsiteY2" fmla="*/ 928552 h 1222812"/>
              <a:gd name="connsiteX3" fmla="*/ 15212 w 1167157"/>
              <a:gd name="connsiteY3" fmla="*/ 1123286 h 1222812"/>
              <a:gd name="connsiteX4" fmla="*/ 250162 w 1167157"/>
              <a:gd name="connsiteY4" fmla="*/ 1222769 h 1222812"/>
              <a:gd name="connsiteX5" fmla="*/ 576128 w 1167157"/>
              <a:gd name="connsiteY5" fmla="*/ 1112702 h 1222812"/>
              <a:gd name="connsiteX6" fmla="*/ 1003695 w 1167157"/>
              <a:gd name="connsiteY6" fmla="*/ 708419 h 1222812"/>
              <a:gd name="connsiteX7" fmla="*/ 1166678 w 1167157"/>
              <a:gd name="connsiteY7" fmla="*/ 166552 h 1222812"/>
              <a:gd name="connsiteX8" fmla="*/ 1005812 w 1167157"/>
              <a:gd name="connsiteY8" fmla="*/ 1452 h 1222812"/>
              <a:gd name="connsiteX9" fmla="*/ 889395 w 1167157"/>
              <a:gd name="connsiteY9" fmla="*/ 227936 h 1222812"/>
              <a:gd name="connsiteX0" fmla="*/ 889395 w 1167157"/>
              <a:gd name="connsiteY0" fmla="*/ 231522 h 1226398"/>
              <a:gd name="connsiteX1" fmla="*/ 565545 w 1167157"/>
              <a:gd name="connsiteY1" fmla="*/ 635805 h 1226398"/>
              <a:gd name="connsiteX2" fmla="*/ 82945 w 1167157"/>
              <a:gd name="connsiteY2" fmla="*/ 932138 h 1226398"/>
              <a:gd name="connsiteX3" fmla="*/ 15212 w 1167157"/>
              <a:gd name="connsiteY3" fmla="*/ 1126872 h 1226398"/>
              <a:gd name="connsiteX4" fmla="*/ 250162 w 1167157"/>
              <a:gd name="connsiteY4" fmla="*/ 1226355 h 1226398"/>
              <a:gd name="connsiteX5" fmla="*/ 576128 w 1167157"/>
              <a:gd name="connsiteY5" fmla="*/ 1116288 h 1226398"/>
              <a:gd name="connsiteX6" fmla="*/ 1003695 w 1167157"/>
              <a:gd name="connsiteY6" fmla="*/ 712005 h 1226398"/>
              <a:gd name="connsiteX7" fmla="*/ 1166678 w 1167157"/>
              <a:gd name="connsiteY7" fmla="*/ 170138 h 1226398"/>
              <a:gd name="connsiteX8" fmla="*/ 1005812 w 1167157"/>
              <a:gd name="connsiteY8" fmla="*/ 5038 h 1226398"/>
              <a:gd name="connsiteX9" fmla="*/ 889395 w 1167157"/>
              <a:gd name="connsiteY9" fmla="*/ 231522 h 1226398"/>
              <a:gd name="connsiteX0" fmla="*/ 889395 w 1167127"/>
              <a:gd name="connsiteY0" fmla="*/ 231522 h 1226945"/>
              <a:gd name="connsiteX1" fmla="*/ 565545 w 1167127"/>
              <a:gd name="connsiteY1" fmla="*/ 635805 h 1226945"/>
              <a:gd name="connsiteX2" fmla="*/ 82945 w 1167127"/>
              <a:gd name="connsiteY2" fmla="*/ 932138 h 1226945"/>
              <a:gd name="connsiteX3" fmla="*/ 15212 w 1167127"/>
              <a:gd name="connsiteY3" fmla="*/ 1126872 h 1226945"/>
              <a:gd name="connsiteX4" fmla="*/ 250162 w 1167127"/>
              <a:gd name="connsiteY4" fmla="*/ 1226355 h 1226945"/>
              <a:gd name="connsiteX5" fmla="*/ 607878 w 1167127"/>
              <a:gd name="connsiteY5" fmla="*/ 1141688 h 1226945"/>
              <a:gd name="connsiteX6" fmla="*/ 1003695 w 1167127"/>
              <a:gd name="connsiteY6" fmla="*/ 712005 h 1226945"/>
              <a:gd name="connsiteX7" fmla="*/ 1166678 w 1167127"/>
              <a:gd name="connsiteY7" fmla="*/ 170138 h 1226945"/>
              <a:gd name="connsiteX8" fmla="*/ 1005812 w 1167127"/>
              <a:gd name="connsiteY8" fmla="*/ 5038 h 1226945"/>
              <a:gd name="connsiteX9" fmla="*/ 889395 w 1167127"/>
              <a:gd name="connsiteY9" fmla="*/ 231522 h 1226945"/>
              <a:gd name="connsiteX0" fmla="*/ 888925 w 1166657"/>
              <a:gd name="connsiteY0" fmla="*/ 231522 h 1251932"/>
              <a:gd name="connsiteX1" fmla="*/ 565075 w 1166657"/>
              <a:gd name="connsiteY1" fmla="*/ 635805 h 1251932"/>
              <a:gd name="connsiteX2" fmla="*/ 82475 w 1166657"/>
              <a:gd name="connsiteY2" fmla="*/ 932138 h 1251932"/>
              <a:gd name="connsiteX3" fmla="*/ 14742 w 1166657"/>
              <a:gd name="connsiteY3" fmla="*/ 1126872 h 1251932"/>
              <a:gd name="connsiteX4" fmla="*/ 243342 w 1166657"/>
              <a:gd name="connsiteY4" fmla="*/ 1251755 h 1251932"/>
              <a:gd name="connsiteX5" fmla="*/ 607408 w 1166657"/>
              <a:gd name="connsiteY5" fmla="*/ 1141688 h 1251932"/>
              <a:gd name="connsiteX6" fmla="*/ 1003225 w 1166657"/>
              <a:gd name="connsiteY6" fmla="*/ 712005 h 1251932"/>
              <a:gd name="connsiteX7" fmla="*/ 1166208 w 1166657"/>
              <a:gd name="connsiteY7" fmla="*/ 170138 h 1251932"/>
              <a:gd name="connsiteX8" fmla="*/ 1005342 w 1166657"/>
              <a:gd name="connsiteY8" fmla="*/ 5038 h 1251932"/>
              <a:gd name="connsiteX9" fmla="*/ 888925 w 1166657"/>
              <a:gd name="connsiteY9" fmla="*/ 231522 h 1251932"/>
              <a:gd name="connsiteX0" fmla="*/ 888925 w 1166647"/>
              <a:gd name="connsiteY0" fmla="*/ 231522 h 1253225"/>
              <a:gd name="connsiteX1" fmla="*/ 565075 w 1166647"/>
              <a:gd name="connsiteY1" fmla="*/ 635805 h 1253225"/>
              <a:gd name="connsiteX2" fmla="*/ 82475 w 1166647"/>
              <a:gd name="connsiteY2" fmla="*/ 932138 h 1253225"/>
              <a:gd name="connsiteX3" fmla="*/ 14742 w 1166647"/>
              <a:gd name="connsiteY3" fmla="*/ 1126872 h 1253225"/>
              <a:gd name="connsiteX4" fmla="*/ 243342 w 1166647"/>
              <a:gd name="connsiteY4" fmla="*/ 1251755 h 1253225"/>
              <a:gd name="connsiteX5" fmla="*/ 620108 w 1166647"/>
              <a:gd name="connsiteY5" fmla="*/ 1160738 h 1253225"/>
              <a:gd name="connsiteX6" fmla="*/ 1003225 w 1166647"/>
              <a:gd name="connsiteY6" fmla="*/ 712005 h 1253225"/>
              <a:gd name="connsiteX7" fmla="*/ 1166208 w 1166647"/>
              <a:gd name="connsiteY7" fmla="*/ 170138 h 1253225"/>
              <a:gd name="connsiteX8" fmla="*/ 1005342 w 1166647"/>
              <a:gd name="connsiteY8" fmla="*/ 5038 h 1253225"/>
              <a:gd name="connsiteX9" fmla="*/ 888925 w 1166647"/>
              <a:gd name="connsiteY9" fmla="*/ 231522 h 1253225"/>
              <a:gd name="connsiteX0" fmla="*/ 887984 w 1165706"/>
              <a:gd name="connsiteY0" fmla="*/ 231522 h 1265416"/>
              <a:gd name="connsiteX1" fmla="*/ 564134 w 1165706"/>
              <a:gd name="connsiteY1" fmla="*/ 635805 h 1265416"/>
              <a:gd name="connsiteX2" fmla="*/ 81534 w 1165706"/>
              <a:gd name="connsiteY2" fmla="*/ 932138 h 1265416"/>
              <a:gd name="connsiteX3" fmla="*/ 13801 w 1165706"/>
              <a:gd name="connsiteY3" fmla="*/ 1126872 h 1265416"/>
              <a:gd name="connsiteX4" fmla="*/ 229701 w 1165706"/>
              <a:gd name="connsiteY4" fmla="*/ 1264455 h 1265416"/>
              <a:gd name="connsiteX5" fmla="*/ 619167 w 1165706"/>
              <a:gd name="connsiteY5" fmla="*/ 1160738 h 1265416"/>
              <a:gd name="connsiteX6" fmla="*/ 1002284 w 1165706"/>
              <a:gd name="connsiteY6" fmla="*/ 712005 h 1265416"/>
              <a:gd name="connsiteX7" fmla="*/ 1165267 w 1165706"/>
              <a:gd name="connsiteY7" fmla="*/ 170138 h 1265416"/>
              <a:gd name="connsiteX8" fmla="*/ 1004401 w 1165706"/>
              <a:gd name="connsiteY8" fmla="*/ 5038 h 1265416"/>
              <a:gd name="connsiteX9" fmla="*/ 887984 w 1165706"/>
              <a:gd name="connsiteY9" fmla="*/ 231522 h 126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5706" h="1265416">
                <a:moveTo>
                  <a:pt x="887984" y="231522"/>
                </a:moveTo>
                <a:cubicBezTo>
                  <a:pt x="814606" y="336650"/>
                  <a:pt x="698542" y="519036"/>
                  <a:pt x="564134" y="635805"/>
                </a:cubicBezTo>
                <a:cubicBezTo>
                  <a:pt x="429726" y="752574"/>
                  <a:pt x="173256" y="850294"/>
                  <a:pt x="81534" y="932138"/>
                </a:cubicBezTo>
                <a:cubicBezTo>
                  <a:pt x="-10188" y="1013982"/>
                  <a:pt x="-10893" y="1071486"/>
                  <a:pt x="13801" y="1126872"/>
                </a:cubicBezTo>
                <a:cubicBezTo>
                  <a:pt x="38495" y="1182258"/>
                  <a:pt x="128807" y="1258811"/>
                  <a:pt x="229701" y="1264455"/>
                </a:cubicBezTo>
                <a:cubicBezTo>
                  <a:pt x="330595" y="1270099"/>
                  <a:pt x="490403" y="1252813"/>
                  <a:pt x="619167" y="1160738"/>
                </a:cubicBezTo>
                <a:cubicBezTo>
                  <a:pt x="747931" y="1068663"/>
                  <a:pt x="911267" y="877105"/>
                  <a:pt x="1002284" y="712005"/>
                </a:cubicBezTo>
                <a:cubicBezTo>
                  <a:pt x="1093301" y="546905"/>
                  <a:pt x="1172323" y="302783"/>
                  <a:pt x="1165267" y="170138"/>
                </a:cubicBezTo>
                <a:cubicBezTo>
                  <a:pt x="1158211" y="37493"/>
                  <a:pt x="1056965" y="-17893"/>
                  <a:pt x="1004401" y="5038"/>
                </a:cubicBezTo>
                <a:cubicBezTo>
                  <a:pt x="951837" y="27969"/>
                  <a:pt x="961362" y="126394"/>
                  <a:pt x="887984" y="231522"/>
                </a:cubicBezTo>
                <a:close/>
              </a:path>
            </a:pathLst>
          </a:custGeom>
          <a:solidFill>
            <a:srgbClr val="0000FF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4394200" y="2616200"/>
            <a:ext cx="1974850" cy="1600200"/>
            <a:chOff x="4394200" y="2616200"/>
            <a:chExt cx="1974850" cy="1600200"/>
          </a:xfrm>
        </p:grpSpPr>
        <p:sp>
          <p:nvSpPr>
            <p:cNvPr id="20" name="Freeform 19"/>
            <p:cNvSpPr/>
            <p:nvPr/>
          </p:nvSpPr>
          <p:spPr>
            <a:xfrm>
              <a:off x="4394200" y="2705100"/>
              <a:ext cx="878181" cy="1511300"/>
            </a:xfrm>
            <a:custGeom>
              <a:avLst/>
              <a:gdLst>
                <a:gd name="connsiteX0" fmla="*/ 0 w 878181"/>
                <a:gd name="connsiteY0" fmla="*/ 1511300 h 1511300"/>
                <a:gd name="connsiteX1" fmla="*/ 482600 w 878181"/>
                <a:gd name="connsiteY1" fmla="*/ 1295400 h 1511300"/>
                <a:gd name="connsiteX2" fmla="*/ 736600 w 878181"/>
                <a:gd name="connsiteY2" fmla="*/ 927100 h 1511300"/>
                <a:gd name="connsiteX3" fmla="*/ 850900 w 878181"/>
                <a:gd name="connsiteY3" fmla="*/ 520700 h 1511300"/>
                <a:gd name="connsiteX4" fmla="*/ 876300 w 878181"/>
                <a:gd name="connsiteY4" fmla="*/ 152400 h 1511300"/>
                <a:gd name="connsiteX5" fmla="*/ 876300 w 878181"/>
                <a:gd name="connsiteY5" fmla="*/ 0 h 1511300"/>
                <a:gd name="connsiteX0" fmla="*/ 0 w 878181"/>
                <a:gd name="connsiteY0" fmla="*/ 1511300 h 1511300"/>
                <a:gd name="connsiteX1" fmla="*/ 463550 w 878181"/>
                <a:gd name="connsiteY1" fmla="*/ 1282700 h 1511300"/>
                <a:gd name="connsiteX2" fmla="*/ 736600 w 878181"/>
                <a:gd name="connsiteY2" fmla="*/ 927100 h 1511300"/>
                <a:gd name="connsiteX3" fmla="*/ 850900 w 878181"/>
                <a:gd name="connsiteY3" fmla="*/ 520700 h 1511300"/>
                <a:gd name="connsiteX4" fmla="*/ 876300 w 878181"/>
                <a:gd name="connsiteY4" fmla="*/ 152400 h 1511300"/>
                <a:gd name="connsiteX5" fmla="*/ 876300 w 878181"/>
                <a:gd name="connsiteY5" fmla="*/ 0 h 1511300"/>
                <a:gd name="connsiteX0" fmla="*/ 0 w 878181"/>
                <a:gd name="connsiteY0" fmla="*/ 1511300 h 1511300"/>
                <a:gd name="connsiteX1" fmla="*/ 463550 w 878181"/>
                <a:gd name="connsiteY1" fmla="*/ 1282700 h 1511300"/>
                <a:gd name="connsiteX2" fmla="*/ 704850 w 878181"/>
                <a:gd name="connsiteY2" fmla="*/ 927100 h 1511300"/>
                <a:gd name="connsiteX3" fmla="*/ 850900 w 878181"/>
                <a:gd name="connsiteY3" fmla="*/ 520700 h 1511300"/>
                <a:gd name="connsiteX4" fmla="*/ 876300 w 878181"/>
                <a:gd name="connsiteY4" fmla="*/ 152400 h 1511300"/>
                <a:gd name="connsiteX5" fmla="*/ 876300 w 878181"/>
                <a:gd name="connsiteY5" fmla="*/ 0 h 151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81" h="1511300">
                  <a:moveTo>
                    <a:pt x="0" y="1511300"/>
                  </a:moveTo>
                  <a:cubicBezTo>
                    <a:pt x="179916" y="1452033"/>
                    <a:pt x="346075" y="1380067"/>
                    <a:pt x="463550" y="1282700"/>
                  </a:cubicBezTo>
                  <a:cubicBezTo>
                    <a:pt x="581025" y="1185333"/>
                    <a:pt x="640292" y="1054100"/>
                    <a:pt x="704850" y="927100"/>
                  </a:cubicBezTo>
                  <a:cubicBezTo>
                    <a:pt x="769408" y="800100"/>
                    <a:pt x="822325" y="649817"/>
                    <a:pt x="850900" y="520700"/>
                  </a:cubicBezTo>
                  <a:cubicBezTo>
                    <a:pt x="879475" y="391583"/>
                    <a:pt x="872067" y="239183"/>
                    <a:pt x="876300" y="152400"/>
                  </a:cubicBezTo>
                  <a:cubicBezTo>
                    <a:pt x="880533" y="65617"/>
                    <a:pt x="876300" y="0"/>
                    <a:pt x="876300" y="0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257800" y="2616200"/>
              <a:ext cx="1111250" cy="120650"/>
            </a:xfrm>
            <a:custGeom>
              <a:avLst/>
              <a:gdLst>
                <a:gd name="connsiteX0" fmla="*/ 0 w 1092200"/>
                <a:gd name="connsiteY0" fmla="*/ 127000 h 127000"/>
                <a:gd name="connsiteX1" fmla="*/ 520700 w 1092200"/>
                <a:gd name="connsiteY1" fmla="*/ 63500 h 127000"/>
                <a:gd name="connsiteX2" fmla="*/ 889000 w 1092200"/>
                <a:gd name="connsiteY2" fmla="*/ 25400 h 127000"/>
                <a:gd name="connsiteX3" fmla="*/ 1092200 w 1092200"/>
                <a:gd name="connsiteY3" fmla="*/ 0 h 127000"/>
                <a:gd name="connsiteX0" fmla="*/ 0 w 1111250"/>
                <a:gd name="connsiteY0" fmla="*/ 120650 h 120650"/>
                <a:gd name="connsiteX1" fmla="*/ 520700 w 1111250"/>
                <a:gd name="connsiteY1" fmla="*/ 57150 h 120650"/>
                <a:gd name="connsiteX2" fmla="*/ 889000 w 1111250"/>
                <a:gd name="connsiteY2" fmla="*/ 19050 h 120650"/>
                <a:gd name="connsiteX3" fmla="*/ 1111250 w 1111250"/>
                <a:gd name="connsiteY3" fmla="*/ 0 h 120650"/>
                <a:gd name="connsiteX0" fmla="*/ 0 w 1111250"/>
                <a:gd name="connsiteY0" fmla="*/ 120650 h 120650"/>
                <a:gd name="connsiteX1" fmla="*/ 520700 w 1111250"/>
                <a:gd name="connsiteY1" fmla="*/ 57150 h 120650"/>
                <a:gd name="connsiteX2" fmla="*/ 819150 w 1111250"/>
                <a:gd name="connsiteY2" fmla="*/ 25400 h 120650"/>
                <a:gd name="connsiteX3" fmla="*/ 1111250 w 1111250"/>
                <a:gd name="connsiteY3" fmla="*/ 0 h 120650"/>
                <a:gd name="connsiteX0" fmla="*/ 0 w 1111250"/>
                <a:gd name="connsiteY0" fmla="*/ 120650 h 120650"/>
                <a:gd name="connsiteX1" fmla="*/ 431800 w 1111250"/>
                <a:gd name="connsiteY1" fmla="*/ 69850 h 120650"/>
                <a:gd name="connsiteX2" fmla="*/ 819150 w 1111250"/>
                <a:gd name="connsiteY2" fmla="*/ 25400 h 120650"/>
                <a:gd name="connsiteX3" fmla="*/ 1111250 w 1111250"/>
                <a:gd name="connsiteY3" fmla="*/ 0 h 12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1250" h="120650">
                  <a:moveTo>
                    <a:pt x="0" y="120650"/>
                  </a:moveTo>
                  <a:lnTo>
                    <a:pt x="431800" y="69850"/>
                  </a:lnTo>
                  <a:lnTo>
                    <a:pt x="819150" y="25400"/>
                  </a:lnTo>
                  <a:cubicBezTo>
                    <a:pt x="932392" y="13758"/>
                    <a:pt x="1013883" y="8467"/>
                    <a:pt x="1111250" y="0"/>
                  </a:cubicBezTo>
                </a:path>
              </a:pathLst>
            </a:custGeom>
            <a:ln w="76200" cmpd="sng">
              <a:solidFill>
                <a:srgbClr val="C8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8112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1700" y="901708"/>
            <a:ext cx="7269480" cy="42380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57356" y="114300"/>
            <a:ext cx="46534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Isobars and Pressure Maps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1700" y="912154"/>
            <a:ext cx="7269480" cy="4227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5202345"/>
            <a:ext cx="7975600" cy="1554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 smtClean="0"/>
              <a:t>It can be quite challenging to visualize the structure of the pressure field.</a:t>
            </a:r>
          </a:p>
          <a:p>
            <a:pPr algn="ctr"/>
            <a:r>
              <a:rPr lang="en-US" sz="1600" b="1" dirty="0" smtClean="0"/>
              <a:t>Hence, we contour observations to get a 2D portrait of the pressure field at the sea-level.</a:t>
            </a:r>
          </a:p>
          <a:p>
            <a:pPr algn="ctr"/>
            <a:endParaRPr lang="en-US" sz="1600" b="1" dirty="0" smtClean="0"/>
          </a:p>
          <a:p>
            <a:pPr algn="ctr"/>
            <a:r>
              <a:rPr lang="en-US" sz="1600" b="1" dirty="0" smtClean="0"/>
              <a:t>Contours of constant pressure are called ISOBARS. </a:t>
            </a:r>
          </a:p>
          <a:p>
            <a:pPr algn="ctr"/>
            <a:r>
              <a:rPr lang="en-US" sz="1600" b="1" dirty="0" smtClean="0"/>
              <a:t>Each isobar represents a specific value of SLP </a:t>
            </a:r>
            <a:r>
              <a:rPr lang="mr-IN" sz="1600" b="1" dirty="0" smtClean="0"/>
              <a:t>–</a:t>
            </a:r>
            <a:r>
              <a:rPr lang="en-US" sz="1600" b="1" dirty="0" smtClean="0"/>
              <a:t> typically at a 4 </a:t>
            </a:r>
            <a:r>
              <a:rPr lang="en-US" sz="1600" b="1" dirty="0" err="1" smtClean="0"/>
              <a:t>hPa</a:t>
            </a:r>
            <a:r>
              <a:rPr lang="en-US" sz="1600" b="1" dirty="0" smtClean="0"/>
              <a:t> interval. </a:t>
            </a:r>
          </a:p>
          <a:p>
            <a:pPr algn="ctr"/>
            <a:r>
              <a:rPr lang="en-US" sz="1600" b="1" dirty="0" smtClean="0"/>
              <a:t>The example has isobars at 992, 996, 1000, 1004,</a:t>
            </a:r>
            <a:r>
              <a:rPr lang="en-US" sz="1600" b="1" dirty="0"/>
              <a:t> </a:t>
            </a:r>
            <a:r>
              <a:rPr lang="en-US" sz="1600" b="1" dirty="0" smtClean="0"/>
              <a:t>1008, 1012, 1016, 1020, 1024, 1028 </a:t>
            </a:r>
            <a:r>
              <a:rPr lang="en-US" sz="1600" b="1" dirty="0" err="1" smtClean="0"/>
              <a:t>hPa</a:t>
            </a:r>
            <a:r>
              <a:rPr lang="en-US" sz="1600" b="1" dirty="0" smtClean="0"/>
              <a:t>.   </a:t>
            </a:r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808452" y="4787900"/>
            <a:ext cx="3425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/>
              <a:t>Isobars of SLP for 20140220 1800 </a:t>
            </a:r>
            <a:r>
              <a:rPr lang="en-US" sz="1600" b="1" i="1" dirty="0" smtClean="0"/>
              <a:t>UTC</a:t>
            </a:r>
            <a:endParaRPr lang="en-US" sz="16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062536" y="4541678"/>
            <a:ext cx="7805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Fig. 2.4</a:t>
            </a:r>
          </a:p>
          <a:p>
            <a:pPr algn="ctr"/>
            <a:r>
              <a:rPr lang="en-US" sz="1600" dirty="0" smtClean="0"/>
              <a:t>H&amp;P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22630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3090" y="190500"/>
            <a:ext cx="41943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Adjustment of Pressure </a:t>
            </a:r>
            <a:endParaRPr lang="en-US" sz="3200" b="1" dirty="0" smtClean="0"/>
          </a:p>
          <a:p>
            <a:pPr algn="ctr"/>
            <a:r>
              <a:rPr lang="en-US" sz="3200" b="1" dirty="0" smtClean="0"/>
              <a:t>to </a:t>
            </a:r>
            <a:r>
              <a:rPr lang="en-US" sz="3200" b="1" dirty="0"/>
              <a:t>Mean Sea Level</a:t>
            </a:r>
            <a:endParaRPr lang="en-US" sz="32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584074" y="1380056"/>
            <a:ext cx="3963026" cy="51203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b="1" dirty="0" smtClean="0"/>
              <a:t>Winds are </a:t>
            </a:r>
            <a:r>
              <a:rPr lang="en-US" sz="1600" b="1" dirty="0"/>
              <a:t>caused by horizontal pressure </a:t>
            </a:r>
            <a:r>
              <a:rPr lang="en-US" sz="1600" b="1" dirty="0" smtClean="0"/>
              <a:t>variations, but pressure </a:t>
            </a:r>
            <a:r>
              <a:rPr lang="en-US" sz="1600" b="1" dirty="0"/>
              <a:t>decreases far more rapidly upward than it changes horizontally</a:t>
            </a:r>
            <a:endParaRPr lang="en-US" sz="1600" b="1" dirty="0" smtClean="0"/>
          </a:p>
          <a:p>
            <a:endParaRPr lang="en-US" sz="1600" b="1" dirty="0" smtClean="0"/>
          </a:p>
          <a:p>
            <a:r>
              <a:rPr lang="en-US" sz="1600" b="1" dirty="0" smtClean="0"/>
              <a:t>Pressure decreases by about 1 </a:t>
            </a:r>
            <a:r>
              <a:rPr lang="en-US" sz="1600" b="1" dirty="0" err="1" smtClean="0"/>
              <a:t>hPa</a:t>
            </a:r>
            <a:r>
              <a:rPr lang="en-US" sz="1600" b="1" dirty="0" smtClean="0"/>
              <a:t> for every 10 m increase in altitude, </a:t>
            </a:r>
            <a:r>
              <a:rPr lang="en-US" sz="1600" b="1" dirty="0"/>
              <a:t>b</a:t>
            </a:r>
            <a:r>
              <a:rPr lang="en-US" sz="1600" b="1" dirty="0" smtClean="0"/>
              <a:t>ut it only changes on the order of 1 </a:t>
            </a:r>
            <a:r>
              <a:rPr lang="en-US" sz="1600" b="1" dirty="0" err="1" smtClean="0"/>
              <a:t>hPa</a:t>
            </a:r>
            <a:r>
              <a:rPr lang="en-US" sz="1600" b="1" dirty="0" smtClean="0"/>
              <a:t> every 100 km at mean-sea-level.  </a:t>
            </a:r>
          </a:p>
          <a:p>
            <a:endParaRPr lang="en-US" sz="1600" b="1" dirty="0"/>
          </a:p>
          <a:p>
            <a:r>
              <a:rPr lang="en-US" sz="1600" b="1" dirty="0" smtClean="0"/>
              <a:t>Differences in station pressures over land primarily reflect differences in station elevation, and not horizontal changes in pressure.  See middle and bottom panels of Fig. 2.2.1.</a:t>
            </a:r>
          </a:p>
          <a:p>
            <a:endParaRPr lang="en-US" sz="1600" b="1" dirty="0"/>
          </a:p>
          <a:p>
            <a:r>
              <a:rPr lang="en-US" sz="1600" b="1" dirty="0" smtClean="0"/>
              <a:t>To address the situation, we adjust station pressures to mean-sea-level. See top panel of Fig. 2.2.1. Note how much smaller the adjusted pressure differences are compared to the unadjusted pressures.</a:t>
            </a:r>
          </a:p>
          <a:p>
            <a:endParaRPr lang="en-US" sz="1600" b="1" dirty="0" smtClean="0"/>
          </a:p>
        </p:txBody>
      </p:sp>
      <p:grpSp>
        <p:nvGrpSpPr>
          <p:cNvPr id="15" name="Group 14"/>
          <p:cNvGrpSpPr/>
          <p:nvPr/>
        </p:nvGrpSpPr>
        <p:grpSpPr>
          <a:xfrm>
            <a:off x="195357" y="203200"/>
            <a:ext cx="3520047" cy="6515100"/>
            <a:chOff x="68357" y="203200"/>
            <a:chExt cx="3520047" cy="65151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357" y="203200"/>
              <a:ext cx="3520047" cy="65151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83488" y="6054179"/>
              <a:ext cx="811033" cy="497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/>
                <a:t>Fig. 2.2.1</a:t>
              </a:r>
            </a:p>
            <a:p>
              <a:pPr algn="ctr"/>
              <a:r>
                <a:rPr lang="en-US" sz="1400" b="1" dirty="0" smtClean="0"/>
                <a:t>H&amp;P</a:t>
              </a:r>
              <a:endParaRPr lang="en-US" sz="1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7886" y="1806313"/>
              <a:ext cx="33610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/>
                <a:t>Pressures adjusted to mean-sea-level</a:t>
              </a:r>
              <a:endParaRPr lang="en-US" sz="16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76212" y="4191463"/>
              <a:ext cx="20336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Unadjusted pressures</a:t>
              </a:r>
              <a:endParaRPr lang="en-US" sz="16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46114" y="6223379"/>
              <a:ext cx="1205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Topography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45280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3090" y="190500"/>
            <a:ext cx="41943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Adjustment of Pressure </a:t>
            </a:r>
            <a:endParaRPr lang="en-US" sz="3200" b="1" dirty="0" smtClean="0"/>
          </a:p>
          <a:p>
            <a:pPr algn="ctr"/>
            <a:r>
              <a:rPr lang="en-US" sz="3200" b="1" dirty="0" smtClean="0"/>
              <a:t>Tucson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84074" y="1380056"/>
            <a:ext cx="3963026" cy="51203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b="1" dirty="0" smtClean="0"/>
              <a:t>Elevation of Tucson is approximately 800 m.</a:t>
            </a:r>
          </a:p>
          <a:p>
            <a:endParaRPr lang="en-US" sz="1600" b="1" dirty="0" smtClean="0"/>
          </a:p>
          <a:p>
            <a:r>
              <a:rPr lang="en-US" sz="1600" b="1" dirty="0" smtClean="0"/>
              <a:t>Surface pressure runs between 925-930 </a:t>
            </a:r>
            <a:r>
              <a:rPr lang="en-US" sz="1600" b="1" dirty="0" err="1" smtClean="0"/>
              <a:t>hPa</a:t>
            </a:r>
            <a:r>
              <a:rPr lang="en-US" sz="1600" b="1" dirty="0" smtClean="0"/>
              <a:t>. (Smaller summer. Higher winter.) </a:t>
            </a:r>
          </a:p>
          <a:p>
            <a:endParaRPr lang="en-US" sz="1600" b="1" dirty="0"/>
          </a:p>
          <a:p>
            <a:r>
              <a:rPr lang="en-US" sz="1600" b="1" dirty="0" smtClean="0"/>
              <a:t>To adjust station pressure of 930 </a:t>
            </a:r>
            <a:r>
              <a:rPr lang="en-US" sz="1600" b="1" dirty="0" err="1" smtClean="0"/>
              <a:t>hPa</a:t>
            </a:r>
            <a:r>
              <a:rPr lang="en-US" sz="1600" b="1" dirty="0" smtClean="0"/>
              <a:t> to sea-level-pressure, we would add an 80 </a:t>
            </a:r>
            <a:r>
              <a:rPr lang="en-US" sz="1600" b="1" dirty="0" err="1" smtClean="0"/>
              <a:t>hPa</a:t>
            </a:r>
            <a:r>
              <a:rPr lang="en-US" sz="1600" b="1" dirty="0" smtClean="0"/>
              <a:t> adjustment </a:t>
            </a:r>
            <a:r>
              <a:rPr lang="en-US" sz="1600" b="1" dirty="0"/>
              <a:t>(1 </a:t>
            </a:r>
            <a:r>
              <a:rPr lang="en-US" sz="1600" b="1" dirty="0" err="1"/>
              <a:t>hPa</a:t>
            </a:r>
            <a:r>
              <a:rPr lang="en-US" sz="1600" b="1" dirty="0"/>
              <a:t> every 10 m) </a:t>
            </a:r>
            <a:r>
              <a:rPr lang="en-US" sz="1600" b="1" dirty="0" smtClean="0"/>
              <a:t>to the station pressure of 930 </a:t>
            </a:r>
            <a:r>
              <a:rPr lang="en-US" sz="1600" b="1" dirty="0" err="1" smtClean="0"/>
              <a:t>hPa</a:t>
            </a:r>
            <a:r>
              <a:rPr lang="en-US" sz="1600" b="1" dirty="0" smtClean="0"/>
              <a:t> to get a SLP of 1010 </a:t>
            </a:r>
            <a:r>
              <a:rPr lang="en-US" sz="1600" b="1" dirty="0" err="1" smtClean="0"/>
              <a:t>hPa</a:t>
            </a:r>
            <a:r>
              <a:rPr lang="en-US" sz="1600" b="1" dirty="0" smtClean="0"/>
              <a:t>. </a:t>
            </a:r>
          </a:p>
          <a:p>
            <a:endParaRPr lang="en-US" sz="1600" b="1" dirty="0"/>
          </a:p>
          <a:p>
            <a:endParaRPr lang="en-US" sz="1600" b="1" dirty="0" smtClean="0"/>
          </a:p>
        </p:txBody>
      </p:sp>
      <p:grpSp>
        <p:nvGrpSpPr>
          <p:cNvPr id="15" name="Group 14"/>
          <p:cNvGrpSpPr/>
          <p:nvPr/>
        </p:nvGrpSpPr>
        <p:grpSpPr>
          <a:xfrm>
            <a:off x="195357" y="203200"/>
            <a:ext cx="3520047" cy="6515100"/>
            <a:chOff x="68357" y="203200"/>
            <a:chExt cx="3520047" cy="65151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357" y="203200"/>
              <a:ext cx="3520047" cy="65151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83488" y="6054179"/>
              <a:ext cx="811033" cy="497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/>
                <a:t>Fig. 2.2.1</a:t>
              </a:r>
            </a:p>
            <a:p>
              <a:pPr algn="ctr"/>
              <a:r>
                <a:rPr lang="en-US" sz="1400" b="1" dirty="0" smtClean="0"/>
                <a:t>H&amp;P</a:t>
              </a:r>
              <a:endParaRPr lang="en-US" sz="1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43286" y="1806313"/>
              <a:ext cx="33610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/>
                <a:t>Pressures adjusted to mean-sea-level</a:t>
              </a:r>
              <a:endParaRPr lang="en-US" sz="16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88912" y="4191463"/>
              <a:ext cx="20336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Unadjusted pressures</a:t>
              </a:r>
              <a:endParaRPr lang="en-US" sz="16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33414" y="6223379"/>
              <a:ext cx="1205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Topography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4834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000" y="850900"/>
            <a:ext cx="7269480" cy="50220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61015" y="114300"/>
            <a:ext cx="38461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Surface Weather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5872911"/>
            <a:ext cx="7975600" cy="8834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 smtClean="0"/>
              <a:t>We combine isotherms, isobars and fronts to construct a surface analysis.</a:t>
            </a:r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381056" y="4787900"/>
            <a:ext cx="62303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Isotherms, Isobars, Highs and Lows, and Fronts  </a:t>
            </a:r>
            <a:r>
              <a:rPr lang="en-US" sz="1600" b="1" i="1" dirty="0"/>
              <a:t>for 20140220 1800 </a:t>
            </a:r>
            <a:r>
              <a:rPr lang="en-US" sz="1600" b="1" i="1" dirty="0" smtClean="0"/>
              <a:t>UTC</a:t>
            </a:r>
            <a:endParaRPr lang="en-US" sz="16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600365" y="4253348"/>
            <a:ext cx="7805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Fig. 2.7</a:t>
            </a:r>
          </a:p>
          <a:p>
            <a:pPr algn="ctr"/>
            <a:r>
              <a:rPr lang="en-US" sz="1600" dirty="0" smtClean="0"/>
              <a:t>H&amp;P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70559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51000"/>
            <a:ext cx="8229600" cy="417036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More on the station model plots</a:t>
            </a:r>
          </a:p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nd surface weather maps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throughout the course.</a:t>
            </a:r>
          </a:p>
          <a:p>
            <a:pPr marL="0" indent="0" algn="ctr">
              <a:buNone/>
              <a:defRPr/>
            </a:pP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There is a D2L homework that provides practice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interpreting station model plots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and surface weather maps.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5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9"/>
    </mc:Choice>
    <mc:Fallback xmlns="">
      <p:transition xmlns:p14="http://schemas.microsoft.com/office/powerpoint/2010/main" spd="slow" advTm="2398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So what’s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happening </a:t>
            </a:r>
            <a:b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above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surface?</a:t>
            </a:r>
            <a:endParaRPr lang="en-US" sz="36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5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32"/>
    </mc:Choice>
    <mc:Fallback xmlns="">
      <p:transition xmlns:p14="http://schemas.microsoft.com/office/powerpoint/2010/main" spd="slow" advTm="1353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1663700" y="2120900"/>
            <a:ext cx="5334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It’s important to know.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Upper-level data and maps will be discussed in more detail throughout the course.</a:t>
            </a:r>
            <a:endParaRPr lang="en-US" sz="3200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1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05"/>
    </mc:Choice>
    <mc:Fallback xmlns="">
      <p:transition xmlns:p14="http://schemas.microsoft.com/office/powerpoint/2010/main" spd="slow" advTm="3140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47068</TotalTime>
  <Words>963</Words>
  <Application>Microsoft Macintosh PowerPoint</Application>
  <PresentationFormat>On-screen Show (4:3)</PresentationFormat>
  <Paragraphs>139</Paragraphs>
  <Slides>14</Slides>
  <Notes>13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ATMO 170A1 Online    Spatial Representations of Data: Surface Maps  (To activate links, open pptx file in show mode.)</vt:lpstr>
      <vt:lpstr>Overview Goals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 what’s happening   above the surface?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Pressure Changes with Height?</dc:title>
  <dc:creator>Steven Mullen</dc:creator>
  <cp:lastModifiedBy>Steven Mullen</cp:lastModifiedBy>
  <cp:revision>240</cp:revision>
  <dcterms:created xsi:type="dcterms:W3CDTF">2016-08-26T02:45:18Z</dcterms:created>
  <dcterms:modified xsi:type="dcterms:W3CDTF">2019-06-20T21:38:58Z</dcterms:modified>
</cp:coreProperties>
</file>