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19" r:id="rId2"/>
    <p:sldId id="324" r:id="rId3"/>
    <p:sldId id="281" r:id="rId4"/>
    <p:sldId id="282" r:id="rId5"/>
    <p:sldId id="336" r:id="rId6"/>
    <p:sldId id="337" r:id="rId7"/>
    <p:sldId id="339" r:id="rId8"/>
    <p:sldId id="341" r:id="rId9"/>
    <p:sldId id="342" r:id="rId10"/>
    <p:sldId id="285" r:id="rId11"/>
    <p:sldId id="338" r:id="rId12"/>
    <p:sldId id="335" r:id="rId13"/>
    <p:sldId id="334" r:id="rId14"/>
    <p:sldId id="288" r:id="rId15"/>
    <p:sldId id="328" r:id="rId16"/>
    <p:sldId id="331" r:id="rId17"/>
    <p:sldId id="290" r:id="rId18"/>
    <p:sldId id="333" r:id="rId19"/>
    <p:sldId id="329" r:id="rId20"/>
    <p:sldId id="330" r:id="rId21"/>
    <p:sldId id="292" r:id="rId22"/>
    <p:sldId id="293" r:id="rId23"/>
    <p:sldId id="297" r:id="rId24"/>
    <p:sldId id="332" r:id="rId25"/>
    <p:sldId id="298" r:id="rId26"/>
    <p:sldId id="299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6591" autoAdjust="0"/>
  </p:normalViewPr>
  <p:slideViewPr>
    <p:cSldViewPr snapToGrid="0" snapToObjects="1">
      <p:cViewPr>
        <p:scale>
          <a:sx n="100" d="100"/>
          <a:sy n="100" d="100"/>
        </p:scale>
        <p:origin x="-1432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8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1/23/19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Explain each element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Most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observations are automated. Exception is some types of Significant Weather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coop sites sponsored by</a:t>
            </a:r>
            <a:r>
              <a:rPr lang="en-US" baseline="0" dirty="0" smtClean="0"/>
              <a:t> private sector and</a:t>
            </a:r>
            <a:r>
              <a:rPr lang="en-US" dirty="0" smtClean="0"/>
              <a:t> citizens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About 12,000 coop sites across U.S.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Land and ships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that were used to start weather forecast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88,000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Most challenging parameter to decode for many students</a:t>
            </a:r>
          </a:p>
          <a:p>
            <a:r>
              <a:rPr lang="en-US" b="0" dirty="0" smtClean="0"/>
              <a:t>Preliminary</a:t>
            </a:r>
            <a:r>
              <a:rPr lang="en-US" b="0" baseline="0" dirty="0" smtClean="0"/>
              <a:t> facts. </a:t>
            </a:r>
          </a:p>
          <a:p>
            <a:r>
              <a:rPr lang="en-US" b="0" baseline="0" dirty="0" smtClean="0"/>
              <a:t>SLP has average value of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 </a:t>
            </a:r>
          </a:p>
          <a:p>
            <a:r>
              <a:rPr lang="en-US" b="0" baseline="0" dirty="0" smtClean="0"/>
              <a:t>It typically lies between 950 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 - 1050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Two steps are needed to decode SLP on weather maps.</a:t>
            </a:r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 smtClean="0"/>
              <a:t>“Is 910.7 or 1010.7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?”</a:t>
            </a:r>
          </a:p>
          <a:p>
            <a:pPr marL="0" indent="0">
              <a:buNone/>
            </a:pPr>
            <a:r>
              <a:rPr lang="en-US" b="0" baseline="0" dirty="0" smtClean="0"/>
              <a:t>     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Plots shows</a:t>
            </a:r>
          </a:p>
          <a:p>
            <a:endParaRPr lang="en-US" dirty="0" smtClean="0"/>
          </a:p>
          <a:p>
            <a:r>
              <a:rPr lang="en-US" dirty="0" smtClean="0"/>
              <a:t>Speed</a:t>
            </a:r>
            <a:r>
              <a:rPr lang="en-US" baseline="0" dirty="0" smtClean="0"/>
              <a:t> 15 knots</a:t>
            </a:r>
          </a:p>
          <a:p>
            <a:r>
              <a:rPr lang="en-US" baseline="0" dirty="0" smtClean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Temp:</a:t>
            </a:r>
            <a:r>
              <a:rPr lang="en-US" baseline="0" dirty="0" smtClean="0"/>
              <a:t> 42F</a:t>
            </a:r>
          </a:p>
          <a:p>
            <a:r>
              <a:rPr lang="en-US" baseline="0" dirty="0" smtClean="0"/>
              <a:t>Dew point: 18</a:t>
            </a:r>
          </a:p>
          <a:p>
            <a:r>
              <a:rPr lang="en-US" baseline="0" dirty="0" smtClean="0"/>
              <a:t>Wind: 15 knots from SW</a:t>
            </a:r>
          </a:p>
          <a:p>
            <a:r>
              <a:rPr lang="en-US" baseline="0" dirty="0" smtClean="0"/>
              <a:t>Cloud Cover: 5/8’s</a:t>
            </a:r>
          </a:p>
          <a:p>
            <a:r>
              <a:rPr lang="en-US" baseline="0" dirty="0" smtClean="0"/>
              <a:t>3-hour Pressure Change: 3.5 </a:t>
            </a:r>
            <a:r>
              <a:rPr lang="en-US" baseline="0" dirty="0" err="1" smtClean="0"/>
              <a:t>mb</a:t>
            </a:r>
            <a:r>
              <a:rPr lang="en-US" baseline="0" dirty="0" smtClean="0"/>
              <a:t>, rising steadily</a:t>
            </a:r>
          </a:p>
          <a:p>
            <a:r>
              <a:rPr lang="en-US" baseline="0" dirty="0" smtClean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Is 998.8 or 1098.8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6" Type="http://schemas.openxmlformats.org/officeDocument/2006/relationships/hyperlink" Target="https://www.faa.gov/air_traffic/weather/asos/?state=AZ" TargetMode="External"/><Relationship Id="rId7" Type="http://schemas.openxmlformats.org/officeDocument/2006/relationships/hyperlink" Target="https://3.bp.blogspot.com/-DDGJSkWHc5A/VgoA_PdoYdI/AAAAAAAAEJs/TExi9hUmsvI/s1600/ASOS_Apparent_Temp_Stations.jpg" TargetMode="External"/><Relationship Id="rId8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hyperlink" Target="https://www.climate.gov/maps-data/primer/processing-climate-data" TargetMode="External"/><Relationship Id="rId6" Type="http://schemas.openxmlformats.org/officeDocument/2006/relationships/hyperlink" Target="https://www.climate.gov/sites/default/files/coop%20stations%20with%20background.jpg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6.png"/><Relationship Id="rId6" Type="http://schemas.openxmlformats.org/officeDocument/2006/relationships/hyperlink" Target="https://www.ecmwf.int/en/forecasts/charts/monitoring/dcover?time=2017062812,0,2017062812&amp;obs=synop-ship" TargetMode="External"/><Relationship Id="rId7" Type="http://schemas.openxmlformats.org/officeDocument/2006/relationships/image" Target="../media/image2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7.png"/><Relationship Id="rId6" Type="http://schemas.openxmlformats.org/officeDocument/2006/relationships/hyperlink" Target="https://www.ecmwf.int/en/forecasts/charts/monitoring/dcover?time=2017062812,0,2017062812&amp;obs=buoy" TargetMode="External"/><Relationship Id="rId7" Type="http://schemas.openxmlformats.org/officeDocument/2006/relationships/image" Target="../media/image2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8.png"/><Relationship Id="rId7" Type="http://schemas.openxmlformats.org/officeDocument/2006/relationships/hyperlink" Target="http://www.wpc.ncep.noaa.gov/html/stationplot_printer.html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hyperlink" Target="http://www.wpc.ncep.noaa.gov/html/stationplot_printer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1.png"/><Relationship Id="rId8" Type="http://schemas.openxmlformats.org/officeDocument/2006/relationships/hyperlink" Target="https://en.wikipedia.org/wiki/Okta" TargetMode="External"/><Relationship Id="rId9" Type="http://schemas.openxmlformats.org/officeDocument/2006/relationships/image" Target="../media/image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6" Type="http://schemas.openxmlformats.org/officeDocument/2006/relationships/image" Target="../media/image13.png"/><Relationship Id="rId7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4.png"/><Relationship Id="rId8" Type="http://schemas.openxmlformats.org/officeDocument/2006/relationships/image" Target="../media/image2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6.xml"/><Relationship Id="rId5" Type="http://schemas.openxmlformats.org/officeDocument/2006/relationships/hyperlink" Target="http://www.atmo.arizona.edu/~mullen/atmo170A1/project/weathersymbolsandtheirmeanings.gif" TargetMode="Externa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8.png"/><Relationship Id="rId10" Type="http://schemas.openxmlformats.org/officeDocument/2006/relationships/hyperlink" Target="http://www.wpc.ncep.noaa.gov/html/stationplot_printer.html" TargetMode="External"/><Relationship Id="rId11" Type="http://schemas.openxmlformats.org/officeDocument/2006/relationships/image" Target="../media/image2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7.xml"/><Relationship Id="rId5" Type="http://schemas.openxmlformats.org/officeDocument/2006/relationships/hyperlink" Target="http://www.wpc.ncep.noaa.gov/html/stationplot_printer.html" TargetMode="External"/><Relationship Id="rId6" Type="http://schemas.openxmlformats.org/officeDocument/2006/relationships/image" Target="../media/image2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8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2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18.png"/><Relationship Id="rId6" Type="http://schemas.openxmlformats.org/officeDocument/2006/relationships/hyperlink" Target="http://www.atmo.arizona.edu/gifs/USPLOT.GIF" TargetMode="External"/><Relationship Id="rId7" Type="http://schemas.openxmlformats.org/officeDocument/2006/relationships/hyperlink" Target="https://www.wpc.ncep.noaa.gov/sfc/namussfcwbg.gif" TargetMode="External"/><Relationship Id="rId8" Type="http://schemas.openxmlformats.org/officeDocument/2006/relationships/hyperlink" Target="https://www.wpc.ncep.noaa.gov/html/sfc2.shtml" TargetMode="External"/><Relationship Id="rId9" Type="http://schemas.openxmlformats.org/officeDocument/2006/relationships/image" Target="../media/image2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2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Relationship Id="rId5" Type="http://schemas.openxmlformats.org/officeDocument/2006/relationships/image" Target="../media/image2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2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596900"/>
            <a:ext cx="69342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Surface Weather Maps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Weather vs. Climate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Part I</a:t>
            </a:r>
          </a:p>
          <a:p>
            <a:pPr marL="914400" lvl="1" indent="-457200"/>
            <a:r>
              <a:rPr lang="en-US" dirty="0" smtClean="0"/>
              <a:t>Define weather and weather elements</a:t>
            </a:r>
          </a:p>
          <a:p>
            <a:pPr marL="914400" lvl="1" indent="-457200"/>
            <a:r>
              <a:rPr lang="en-US" dirty="0"/>
              <a:t>S</a:t>
            </a:r>
            <a:r>
              <a:rPr lang="en-US" dirty="0" smtClean="0"/>
              <a:t>urface weather maps: how we communicate weather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Part </a:t>
            </a:r>
            <a:r>
              <a:rPr lang="en-US" dirty="0" smtClean="0"/>
              <a:t>II (discussed later in course)</a:t>
            </a:r>
          </a:p>
          <a:p>
            <a:pPr marL="914400" lvl="1" indent="-457200"/>
            <a:r>
              <a:rPr lang="en-US" dirty="0" smtClean="0"/>
              <a:t>How does weather differ from climate?</a:t>
            </a:r>
          </a:p>
          <a:p>
            <a:pPr marL="914400" lvl="1" indent="-457200"/>
            <a:r>
              <a:rPr lang="en-US" dirty="0" smtClean="0"/>
              <a:t>How are weather and climate related?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Weather?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35953"/>
            <a:ext cx="3810000" cy="1339047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C8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sz="2400" b="1" dirty="0" smtClean="0">
                <a:solidFill>
                  <a:srgbClr val="C80000"/>
                </a:solidFill>
                <a:latin typeface="Arial"/>
                <a:ea typeface="ＭＳ Ｐゴシック" charset="0"/>
                <a:cs typeface="Arial"/>
              </a:rPr>
              <a:t>Atmospheric conditions for a specific location and time</a:t>
            </a:r>
            <a:endParaRPr lang="en-US" sz="2400" dirty="0">
              <a:solidFill>
                <a:srgbClr val="C8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40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0132"/>
            <a:ext cx="3810000" cy="3817267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1) Temperature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2) Pressure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3) Humidity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4) Wind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5) Visibility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6) Clouds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7) Significant Weather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050" y="3204837"/>
            <a:ext cx="21780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7"/>
          <p:cNvSpPr txBox="1">
            <a:spLocks noChangeArrowheads="1"/>
          </p:cNvSpPr>
          <p:nvPr/>
        </p:nvSpPr>
        <p:spPr bwMode="auto">
          <a:xfrm>
            <a:off x="253999" y="6012657"/>
            <a:ext cx="448310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i="1" dirty="0" smtClean="0"/>
              <a:t>Automated Surface Observing System (ASOS)</a:t>
            </a:r>
          </a:p>
          <a:p>
            <a:pPr algn="ctr"/>
            <a:r>
              <a:rPr lang="en-US" sz="1600" i="1" dirty="0" smtClean="0"/>
              <a:t>at Tucson International Airport (KTUS)</a:t>
            </a:r>
            <a:endParaRPr lang="en-US" sz="1600" i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03"/>
    </mc:Choice>
    <mc:Fallback xmlns="">
      <p:transition xmlns:p14="http://schemas.microsoft.com/office/powerpoint/2010/main" spd="slow" advTm="443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0"/>
            <a:ext cx="8870493" cy="6858000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714500" y="300038"/>
            <a:ext cx="6705600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 smtClean="0">
                <a:hlinkClick r:id="rId6"/>
              </a:rPr>
              <a:t>ASOS Locations and Current </a:t>
            </a:r>
            <a:r>
              <a:rPr lang="en-US" sz="2000" dirty="0">
                <a:hlinkClick r:id="rId6"/>
              </a:rPr>
              <a:t>O</a:t>
            </a:r>
            <a:r>
              <a:rPr lang="en-US" sz="2000" dirty="0" smtClean="0">
                <a:hlinkClick r:id="rId6"/>
              </a:rPr>
              <a:t>bservations for </a:t>
            </a:r>
            <a:r>
              <a:rPr lang="en-US" sz="2000" dirty="0">
                <a:hlinkClick r:id="rId6"/>
              </a:rPr>
              <a:t>E</a:t>
            </a:r>
            <a:r>
              <a:rPr lang="en-US" sz="2000" dirty="0" smtClean="0">
                <a:hlinkClick r:id="rId6"/>
              </a:rPr>
              <a:t>very State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111500" y="5943600"/>
            <a:ext cx="124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7"/>
              </a:rPr>
              <a:t>Figure Credit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12"/>
    </mc:Choice>
    <mc:Fallback xmlns=""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2700" y="6043935"/>
            <a:ext cx="645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5"/>
              </a:rPr>
              <a:t>Figure Source</a:t>
            </a:r>
            <a:endParaRPr lang="en-US" sz="1600" dirty="0" smtClean="0">
              <a:hlinkClick r:id="rId6"/>
            </a:endParaRPr>
          </a:p>
          <a:p>
            <a:pPr algn="ctr"/>
            <a:r>
              <a:rPr lang="en-US" sz="1600" dirty="0" smtClean="0">
                <a:hlinkClick r:id="rId5"/>
              </a:rPr>
              <a:t>https://www.climate.gov/maps-data/primer/processing-climate-data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39700"/>
            <a:ext cx="848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Cooperative</a:t>
            </a:r>
            <a:r>
              <a:rPr lang="en-US" sz="2800" b="1" dirty="0"/>
              <a:t> </a:t>
            </a:r>
            <a:r>
              <a:rPr lang="en-US" sz="2800" b="1" dirty="0" smtClean="0"/>
              <a:t>Observers Program Stations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49300"/>
            <a:ext cx="9144000" cy="5192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18200" y="774700"/>
            <a:ext cx="257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More than 12,000 sites that take weather </a:t>
            </a:r>
            <a:r>
              <a:rPr lang="en-US" dirty="0" err="1" smtClean="0"/>
              <a:t>obs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8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72"/>
    </mc:Choice>
    <mc:Fallback xmlns="">
      <p:transition xmlns:p14="http://schemas.microsoft.com/office/powerpoint/2010/main" spd="slow" advTm="259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3300" y="6348968"/>
            <a:ext cx="721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Surface obs (land and ships) used to start a weather forecast model</a:t>
            </a:r>
            <a:endParaRPr lang="en-US" b="1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19"/>
    </mc:Choice>
    <mc:Fallback xmlns="">
      <p:transition xmlns:p14="http://schemas.microsoft.com/office/powerpoint/2010/main" spd="slow" advTm="366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4500" y="6348968"/>
            <a:ext cx="58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Approximately 100,000 surface observations are used to start weather forecast models.</a:t>
            </a:r>
          </a:p>
          <a:p>
            <a:r>
              <a:rPr lang="en-US" dirty="0" smtClean="0"/>
              <a:t>Many observations are also taken that are not used to run models but provide invaluable data for monitoring weather and climate.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78"/>
    </mc:Choice>
    <mc:Fallback xmlns="">
      <p:transition xmlns:p14="http://schemas.microsoft.com/office/powerpoint/2010/main" spd="slow" advTm="305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This </a:t>
            </a:r>
            <a:r>
              <a:rPr lang="en-US" dirty="0"/>
              <a:t>is a natural point to </a:t>
            </a:r>
            <a:r>
              <a:rPr lang="en-US" dirty="0" smtClean="0"/>
              <a:t>take a </a:t>
            </a:r>
            <a:r>
              <a:rPr lang="en-US" dirty="0"/>
              <a:t>break if you need a breather before </a:t>
            </a:r>
            <a:r>
              <a:rPr lang="en-US" dirty="0" smtClean="0"/>
              <a:t>tackling the next 11 minutes of the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meteorologists and forecasters communicate </a:t>
            </a:r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conditions?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Combination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digits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5"/>
    </mc:Choice>
    <mc:Fallback xmlns="">
      <p:transition xmlns:p14="http://schemas.microsoft.com/office/powerpoint/2010/main" spd="slow" advTm="198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</a:t>
            </a:r>
            <a:r>
              <a:rPr lang="en-US" sz="1800" b="1" i="1" dirty="0" smtClean="0">
                <a:solidFill>
                  <a:srgbClr val="000000"/>
                </a:solidFill>
                <a:latin typeface="+mn-lt"/>
              </a:rPr>
              <a:t>for knowing every parameter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 smtClean="0">
                <a:ea typeface="ＭＳ Ｐゴシック" charset="0"/>
                <a:cs typeface="ＭＳ Ｐゴシック" charset="0"/>
              </a:rPr>
              <a:t>Weather Elements</a:t>
            </a: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  <a:p>
            <a:pPr algn="ctr"/>
            <a:r>
              <a:rPr lang="en-US" sz="1600" dirty="0"/>
              <a:t>Note: Cloud cover answer to #</a:t>
            </a:r>
            <a:r>
              <a:rPr lang="en-US" sz="1600" dirty="0" smtClean="0"/>
              <a:t>1 not correct.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56"/>
    </mc:Choice>
    <mc:Fallback xmlns="">
      <p:transition xmlns:p14="http://schemas.microsoft.com/office/powerpoint/2010/main" spd="slow" advTm="740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 smtClean="0">
                <a:ea typeface="ＭＳ Ｐゴシック" charset="0"/>
                <a:cs typeface="ＭＳ Ｐゴシック" charset="0"/>
              </a:rPr>
              <a:t>Temperatures</a:t>
            </a:r>
            <a:endParaRPr lang="en-US" sz="20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F in U.S. (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Temp </a:t>
            </a: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= 57°F</a:t>
            </a:r>
            <a:endParaRPr lang="en-US" sz="2000" b="1" i="1" dirty="0" smtClean="0"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6"/>
    </mc:Choice>
    <mc:Fallback xmlns="">
      <p:transition xmlns:p14="http://schemas.microsoft.com/office/powerpoint/2010/main" spd="slow" advTm="359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1) Put decimal point between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and 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2) Next place a </a:t>
            </a:r>
            <a:r>
              <a:rPr lang="en-US" sz="2000" b="1" dirty="0" smtClean="0">
                <a:solidFill>
                  <a:srgbClr val="FF0000"/>
                </a:solidFill>
              </a:rPr>
              <a:t>9</a:t>
            </a:r>
            <a:r>
              <a:rPr lang="en-US" sz="2000" b="1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10</a:t>
            </a:r>
            <a:r>
              <a:rPr lang="en-US" sz="2000" b="1" dirty="0" smtClean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</a:t>
            </a:r>
            <a:r>
              <a:rPr lang="en-US" sz="2000" b="1" dirty="0" smtClean="0"/>
              <a:t>    Answer the question, “Is </a:t>
            </a:r>
            <a:r>
              <a:rPr lang="en-US" sz="2000" b="1" dirty="0" smtClean="0">
                <a:solidFill>
                  <a:srgbClr val="C90000"/>
                </a:solidFill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</a:rPr>
              <a:t>10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err="1" smtClean="0">
                <a:solidFill>
                  <a:srgbClr val="C90000"/>
                </a:solidFill>
              </a:rPr>
              <a:t>mb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or</a:t>
            </a:r>
            <a:r>
              <a:rPr lang="en-US" sz="2000" b="1" dirty="0" smtClean="0">
                <a:solidFill>
                  <a:srgbClr val="C90000"/>
                </a:solidFill>
              </a:rPr>
              <a:t> 10</a:t>
            </a:r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b="1" dirty="0">
                <a:solidFill>
                  <a:srgbClr val="0000FF"/>
                </a:solidFill>
              </a:rPr>
              <a:t>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000000"/>
                </a:solidFill>
              </a:rPr>
              <a:t>” closer </a:t>
            </a:r>
            <a:r>
              <a:rPr lang="en-US" sz="2000" b="1" dirty="0">
                <a:solidFill>
                  <a:srgbClr val="000000"/>
                </a:solidFill>
              </a:rPr>
              <a:t>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 smtClean="0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SLP of 1010.7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.</a:t>
            </a:r>
            <a:endParaRPr lang="en-US" sz="1800" b="1" i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Average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SLP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value is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3.8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47"/>
    </mc:Choice>
    <mc:Fallback xmlns="">
      <p:transition xmlns:p14="http://schemas.microsoft.com/office/powerpoint/2010/main" spd="slow" advTm="1312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 smtClean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/>
              <a:t>P</a:t>
            </a:r>
            <a:r>
              <a:rPr lang="en-US" sz="1800" b="1" i="1" dirty="0" smtClean="0"/>
              <a:t>lot shows -0.6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, falling then steady</a:t>
            </a:r>
          </a:p>
          <a:p>
            <a:pPr algn="ctr"/>
            <a:endParaRPr lang="en-US" sz="1600" b="1" i="1" dirty="0" smtClean="0"/>
          </a:p>
          <a:p>
            <a:pPr algn="ctr"/>
            <a:r>
              <a:rPr lang="en-US" sz="1600" b="1" i="1" dirty="0" smtClean="0"/>
              <a:t>*Information on UTC time is a separate document</a:t>
            </a:r>
            <a:endParaRPr lang="en-US" sz="16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steady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xmlns:p14="http://schemas.microsoft.com/office/powerpoint/2010/main" advTm="879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Cover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FEW (1/8 - 2/8’s)</a:t>
              </a:r>
              <a:endParaRPr lang="en-US" sz="1400" b="1" dirty="0"/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SCT (3/8 </a:t>
              </a:r>
              <a:r>
                <a:rPr lang="mr-IN" sz="1400" b="1" dirty="0" smtClean="0"/>
                <a:t>–</a:t>
              </a:r>
              <a:r>
                <a:rPr lang="en-US" sz="1400" b="1" dirty="0" smtClean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BKN (5/8 - 7/8’s)</a:t>
              </a:r>
              <a:endParaRPr lang="en-US" sz="1400" b="1" dirty="0"/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OVC (8/8’s)</a:t>
              </a:r>
              <a:endParaRPr lang="en-US" sz="1400" b="1" dirty="0"/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CLR (0/8’s)</a:t>
              </a:r>
              <a:endParaRPr lang="en-US" sz="1400" b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clear skies.</a:t>
            </a:r>
            <a:endParaRPr lang="en-US" sz="1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Cloud Cover</a:t>
            </a:r>
            <a:endParaRPr lang="en-US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Given in eighths of sky covered or </a:t>
            </a:r>
            <a:r>
              <a:rPr lang="en-US" sz="1800" b="1" i="1" dirty="0" err="1" smtClean="0"/>
              <a:t>oktas</a:t>
            </a:r>
            <a:r>
              <a:rPr lang="en-US" sz="1800" b="1" i="1" dirty="0" smtClean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02"/>
    </mc:Choice>
    <mc:Fallback xmlns="">
      <p:transition xmlns:p14="http://schemas.microsoft.com/office/powerpoint/2010/main" spd="slow" advTm="861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irection 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</a:t>
            </a:r>
            <a:r>
              <a:rPr lang="en-US" b="1" dirty="0" smtClean="0">
                <a:solidFill>
                  <a:schemeClr val="accent2"/>
                </a:solidFill>
              </a:rPr>
              <a:t>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The wind is easterly.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82"/>
    </mc:Choice>
    <mc:Fallback xmlns="">
      <p:transition xmlns:p14="http://schemas.microsoft.com/office/powerpoint/2010/main" spd="slow" advTm="562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 smtClean="0"/>
              <a:t>How </a:t>
            </a:r>
            <a:r>
              <a:rPr lang="en-US" b="1" u="sng" dirty="0"/>
              <a:t>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</a:t>
            </a:r>
            <a:r>
              <a:rPr lang="en-US" b="1" dirty="0" smtClean="0"/>
              <a:t>knots*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</a:t>
            </a:r>
            <a:r>
              <a:rPr lang="en-US" b="1" dirty="0" smtClean="0"/>
              <a:t>knots</a:t>
            </a:r>
          </a:p>
          <a:p>
            <a:endParaRPr lang="en-US" b="1" dirty="0" smtClean="0"/>
          </a:p>
          <a:p>
            <a:r>
              <a:rPr lang="en-US" b="1" dirty="0" smtClean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1800" b="1" dirty="0" smtClean="0"/>
              <a:t>*1 </a:t>
            </a:r>
            <a:r>
              <a:rPr lang="en-US" sz="1800" b="1" dirty="0"/>
              <a:t>knot = 1 nautical mile per hour </a:t>
            </a:r>
            <a:r>
              <a:rPr lang="en-US" sz="1800" b="1" dirty="0" smtClean="0"/>
              <a:t>= </a:t>
            </a:r>
            <a:r>
              <a:rPr lang="en-US" sz="1800" b="1" dirty="0"/>
              <a:t>1.15 </a:t>
            </a:r>
            <a:r>
              <a:rPr lang="en-US" sz="1800" b="1" dirty="0" smtClean="0"/>
              <a:t>mph</a:t>
            </a:r>
          </a:p>
          <a:p>
            <a:r>
              <a:rPr lang="en-US" sz="1800" b="1" dirty="0" smtClean="0"/>
              <a:t> 							   = 1.85 km</a:t>
            </a:r>
            <a:r>
              <a:rPr lang="en-US" sz="1800" b="1" dirty="0"/>
              <a:t>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</a:t>
            </a:r>
            <a:r>
              <a:rPr lang="en-US" sz="1800" b="1" dirty="0" smtClean="0"/>
              <a:t>= 0.51 m/sec</a:t>
            </a:r>
            <a:endParaRPr lang="en-US" sz="1800" b="1" dirty="0"/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     50+10+10+5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1"/>
    </mc:Choice>
    <mc:Fallback xmlns="">
      <p:transition xmlns:p14="http://schemas.microsoft.com/office/powerpoint/2010/main" spd="slow" advTm="76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 smtClean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 smtClean="0"/>
          </a:p>
          <a:p>
            <a:r>
              <a:rPr lang="en-US" sz="1800" b="1" i="1" dirty="0" smtClean="0"/>
              <a:t>Speed of </a:t>
            </a:r>
            <a:r>
              <a:rPr lang="en-US" sz="1800" b="1" i="1" u="sng" dirty="0" smtClean="0"/>
              <a:t>15 knots</a:t>
            </a:r>
          </a:p>
          <a:p>
            <a:r>
              <a:rPr lang="en-US" b="1" i="1" dirty="0" smtClean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99"/>
    </mc:Choice>
    <mc:Fallback xmlns="">
      <p:transition xmlns:p14="http://schemas.microsoft.com/office/powerpoint/2010/main" spd="slow" advTm="282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 smtClean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 smtClean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 smtClean="0"/>
              <a:t>but you need to recognize the most common </a:t>
            </a:r>
            <a:r>
              <a:rPr lang="en-US" b="1" i="1" dirty="0" smtClean="0"/>
              <a:t>weather symbols such as </a:t>
            </a:r>
            <a:r>
              <a:rPr lang="en-US" sz="1800" b="1" i="1" dirty="0" smtClean="0"/>
              <a:t>rain, snow, showers, thunderstorms, fog, freezing rain, haze, dust storm, etc.</a:t>
            </a:r>
            <a:endParaRPr lang="en-US" sz="1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Weather Symbols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moderate rain.</a:t>
            </a:r>
            <a:endParaRPr lang="en-US" sz="1800" b="1" i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85"/>
    </mc:Choice>
    <mc:Fallback xmlns="">
      <p:transition xmlns:p14="http://schemas.microsoft.com/office/powerpoint/2010/main" spd="slow" advTm="1004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4"/>
              </a:rPr>
              <a:t>Decoding Station Model</a:t>
            </a:r>
            <a:r>
              <a:rPr lang="en-US" sz="2000" dirty="0" smtClean="0">
                <a:latin typeface="+mn-lt"/>
                <a:hlinkClick r:id="rId4"/>
              </a:rPr>
              <a:t> </a:t>
            </a:r>
            <a:r>
              <a:rPr lang="en-US" sz="1600" dirty="0" smtClean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4"/>
    </mc:Choice>
    <mc:Fallback xmlns="">
      <p:transition xmlns:p14="http://schemas.microsoft.com/office/powerpoint/2010/main" spd="slow" advTm="229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  (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°F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on U.S.)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15 knots from SW</a:t>
            </a:r>
            <a:endParaRPr lang="en-US" sz="24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Light rain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 smtClean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5"/>
              </a:rPr>
              <a:t>Decoding Station Model</a:t>
            </a:r>
            <a:r>
              <a:rPr lang="en-US" sz="2000" dirty="0" smtClean="0">
                <a:latin typeface="+mn-lt"/>
                <a:hlinkClick r:id="rId5"/>
              </a:rPr>
              <a:t> </a:t>
            </a:r>
            <a:r>
              <a:rPr lang="en-US" sz="1600" dirty="0" smtClean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99"/>
    </mc:Choice>
    <mc:Fallback xmlns="">
      <p:transition xmlns:p14="http://schemas.microsoft.com/office/powerpoint/2010/main" spd="slow" advTm="588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Place decimal between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and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digits (98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 smtClean="0">
                <a:solidFill>
                  <a:srgbClr val="C90000"/>
                </a:solidFill>
              </a:rPr>
              <a:t>10</a:t>
            </a:r>
            <a:r>
              <a:rPr lang="en-US" sz="2400" b="1" dirty="0" smtClean="0">
                <a:solidFill>
                  <a:srgbClr val="0000FF"/>
                </a:solidFill>
              </a:rPr>
              <a:t>98</a:t>
            </a:r>
            <a:r>
              <a:rPr lang="en-US" sz="2400" b="1" dirty="0" smtClean="0">
                <a:solidFill>
                  <a:srgbClr val="C90000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</a:rPr>
              <a:t> closer </a:t>
            </a:r>
            <a:r>
              <a:rPr lang="en-US" sz="2400" b="1" dirty="0">
                <a:solidFill>
                  <a:srgbClr val="000000"/>
                </a:solidFill>
              </a:rPr>
              <a:t>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 smtClean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SLP is 998.8 </a:t>
            </a:r>
            <a:r>
              <a:rPr lang="en-US" sz="2400" b="1" dirty="0" err="1" smtClean="0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13"/>
    </mc:Choice>
    <mc:Fallback xmlns="">
      <p:transition xmlns:p14="http://schemas.microsoft.com/office/powerpoint/2010/main" spd="slow" advTm="563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8"/>
    </mc:Choice>
    <mc:Fallback xmlns="">
      <p:transition xmlns:p14="http://schemas.microsoft.com/office/powerpoint/2010/main" spd="slow" advTm="161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Southwest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20170623 1900 UTC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7"/>
    </mc:Choice>
    <mc:Fallback xmlns=""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surface 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ground?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32"/>
    </mc:Choice>
    <mc:Fallback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 air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05"/>
    </mc:Choice>
    <mc:Fallback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33824</TotalTime>
  <Words>1739</Words>
  <Application>Microsoft Macintosh PowerPoint</Application>
  <PresentationFormat>On-screen Show (4:3)</PresentationFormat>
  <Paragraphs>376</Paragraphs>
  <Slides>27</Slides>
  <Notes>23</Notes>
  <HiddenSlides>0</HiddenSlides>
  <MMClips>26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ATMO 170A1 Online    Surface Weather Maps  (To activate links, open pptx file in show mode.)</vt:lpstr>
      <vt:lpstr>Overview Goals</vt:lpstr>
      <vt:lpstr>What is Weather?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PowerPoint Presentation</vt:lpstr>
      <vt:lpstr>So what’s happening   above the ground?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189</cp:revision>
  <dcterms:created xsi:type="dcterms:W3CDTF">2016-08-26T02:45:18Z</dcterms:created>
  <dcterms:modified xsi:type="dcterms:W3CDTF">2019-01-28T22:29:51Z</dcterms:modified>
</cp:coreProperties>
</file>