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4"/>
  </p:notesMasterIdLst>
  <p:sldIdLst>
    <p:sldId id="319" r:id="rId3"/>
    <p:sldId id="324" r:id="rId4"/>
    <p:sldId id="367" r:id="rId5"/>
    <p:sldId id="340" r:id="rId6"/>
    <p:sldId id="341" r:id="rId7"/>
    <p:sldId id="343" r:id="rId8"/>
    <p:sldId id="342" r:id="rId9"/>
    <p:sldId id="347" r:id="rId10"/>
    <p:sldId id="344" r:id="rId11"/>
    <p:sldId id="345" r:id="rId12"/>
    <p:sldId id="348" r:id="rId13"/>
    <p:sldId id="346" r:id="rId14"/>
    <p:sldId id="298" r:id="rId15"/>
    <p:sldId id="299" r:id="rId16"/>
    <p:sldId id="300" r:id="rId17"/>
    <p:sldId id="366" r:id="rId18"/>
    <p:sldId id="349" r:id="rId19"/>
    <p:sldId id="351" r:id="rId20"/>
    <p:sldId id="352" r:id="rId21"/>
    <p:sldId id="353" r:id="rId22"/>
    <p:sldId id="354" r:id="rId23"/>
    <p:sldId id="355" r:id="rId24"/>
    <p:sldId id="356" r:id="rId25"/>
    <p:sldId id="357" r:id="rId26"/>
    <p:sldId id="358" r:id="rId27"/>
    <p:sldId id="360" r:id="rId28"/>
    <p:sldId id="361" r:id="rId29"/>
    <p:sldId id="362" r:id="rId30"/>
    <p:sldId id="363" r:id="rId31"/>
    <p:sldId id="364" r:id="rId32"/>
    <p:sldId id="365"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000"/>
    <a:srgbClr val="0000FF"/>
    <a:srgbClr val="B300FF"/>
    <a:srgbClr val="FCFAF8"/>
    <a:srgbClr val="104D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2308" autoAdjust="0"/>
  </p:normalViewPr>
  <p:slideViewPr>
    <p:cSldViewPr snapToGrid="0" snapToObjects="1">
      <p:cViewPr varScale="1">
        <p:scale>
          <a:sx n="117" d="100"/>
          <a:sy n="117" d="100"/>
        </p:scale>
        <p:origin x="1480" y="168"/>
      </p:cViewPr>
      <p:guideLst>
        <p:guide orient="horz" pos="2160"/>
        <p:guide pos="2880"/>
      </p:guideLst>
    </p:cSldViewPr>
  </p:slideViewPr>
  <p:notesTextViewPr>
    <p:cViewPr>
      <p:scale>
        <a:sx n="100" d="100"/>
        <a:sy n="100" d="100"/>
      </p:scale>
      <p:origin x="0" y="0"/>
    </p:cViewPr>
  </p:notesTextViewPr>
  <p:sorterViewPr>
    <p:cViewPr>
      <p:scale>
        <a:sx n="1" d="1"/>
        <a:sy n="1" d="1"/>
      </p:scale>
      <p:origin x="0" y="105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360A0-A402-3A40-98CF-5C9D9F5F7996}" type="datetimeFigureOut">
              <a:rPr lang="en-US" smtClean="0"/>
              <a:t>9/15/20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DE62B0-31E5-2C47-9BEA-A6A9DA4A9DC6}" type="slidenum">
              <a:rPr lang="en-US" smtClean="0"/>
              <a:t>‹#›</a:t>
            </a:fld>
            <a:endParaRPr lang="en-US"/>
          </a:p>
        </p:txBody>
      </p:sp>
    </p:spTree>
    <p:extLst>
      <p:ext uri="{BB962C8B-B14F-4D97-AF65-F5344CB8AC3E}">
        <p14:creationId xmlns:p14="http://schemas.microsoft.com/office/powerpoint/2010/main" val="15727400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Two part overview</a:t>
            </a:r>
          </a:p>
          <a:p>
            <a:endParaRPr lang="en-US" dirty="0"/>
          </a:p>
          <a:p>
            <a:r>
              <a:rPr lang="en-US" dirty="0"/>
              <a:t>Part</a:t>
            </a:r>
            <a:r>
              <a:rPr lang="en-US" baseline="0" dirty="0"/>
              <a:t> 1: How we communicate </a:t>
            </a:r>
            <a:r>
              <a:rPr lang="en-US" baseline="0" dirty="0" err="1"/>
              <a:t>wx</a:t>
            </a:r>
            <a:r>
              <a:rPr lang="en-US" baseline="0" dirty="0"/>
              <a:t> info</a:t>
            </a:r>
          </a:p>
          <a:p>
            <a:endParaRPr lang="en-US" baseline="0" dirty="0"/>
          </a:p>
          <a:p>
            <a:r>
              <a:rPr lang="en-US" baseline="0" dirty="0"/>
              <a:t>Part 2: What is climate? How are weather and climate related?</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2</a:t>
            </a:fld>
            <a:endParaRPr lang="en-US"/>
          </a:p>
        </p:txBody>
      </p:sp>
    </p:spTree>
    <p:extLst>
      <p:ext uri="{BB962C8B-B14F-4D97-AF65-F5344CB8AC3E}">
        <p14:creationId xmlns:p14="http://schemas.microsoft.com/office/powerpoint/2010/main" val="1705789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Addressed to varying degree</a:t>
            </a:r>
          </a:p>
        </p:txBody>
      </p:sp>
      <p:sp>
        <p:nvSpPr>
          <p:cNvPr id="4" name="Slide Number Placeholder 3"/>
          <p:cNvSpPr>
            <a:spLocks noGrp="1"/>
          </p:cNvSpPr>
          <p:nvPr>
            <p:ph type="sldNum" sz="quarter" idx="5"/>
          </p:nvPr>
        </p:nvSpPr>
        <p:spPr/>
        <p:txBody>
          <a:bodyPr/>
          <a:lstStyle/>
          <a:p>
            <a:fld id="{EE5ADC24-668B-304F-B016-419646D38488}" type="slidenum">
              <a:rPr lang="en-US" smtClean="0"/>
              <a:t>3</a:t>
            </a:fld>
            <a:endParaRPr lang="en-US"/>
          </a:p>
        </p:txBody>
      </p:sp>
    </p:spTree>
    <p:extLst>
      <p:ext uri="{BB962C8B-B14F-4D97-AF65-F5344CB8AC3E}">
        <p14:creationId xmlns:p14="http://schemas.microsoft.com/office/powerpoint/2010/main" val="2678098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Can</a:t>
            </a:r>
            <a:r>
              <a:rPr lang="en-US" b="1" baseline="0" dirty="0"/>
              <a:t> easily identify:</a:t>
            </a:r>
          </a:p>
          <a:p>
            <a:endParaRPr lang="en-US" b="1" baseline="0" dirty="0"/>
          </a:p>
          <a:p>
            <a:r>
              <a:rPr lang="en-US" b="1" baseline="0" dirty="0"/>
              <a:t>Air masses =&gt; regions where temperatures are relatively uniform.</a:t>
            </a:r>
          </a:p>
          <a:p>
            <a:r>
              <a:rPr lang="en-US" b="1" baseline="0" dirty="0"/>
              <a:t>Fronts =&gt; regions of sharp temperature change</a:t>
            </a:r>
          </a:p>
          <a:p>
            <a:endParaRPr lang="en-US" b="1" baseline="0" dirty="0"/>
          </a:p>
        </p:txBody>
      </p:sp>
      <p:sp>
        <p:nvSpPr>
          <p:cNvPr id="4" name="Slide Number Placeholder 3"/>
          <p:cNvSpPr>
            <a:spLocks noGrp="1"/>
          </p:cNvSpPr>
          <p:nvPr>
            <p:ph type="sldNum" sz="quarter" idx="10"/>
          </p:nvPr>
        </p:nvSpPr>
        <p:spPr/>
        <p:txBody>
          <a:bodyPr/>
          <a:lstStyle/>
          <a:p>
            <a:fld id="{68DE62B0-31E5-2C47-9BEA-A6A9DA4A9DC6}" type="slidenum">
              <a:rPr lang="en-US" smtClean="0"/>
              <a:t>5</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t>Arrows =&gt; Wind directions from Fig. 2.1. </a:t>
            </a:r>
          </a:p>
          <a:p>
            <a:pPr algn="l"/>
            <a:endParaRPr lang="en-US" sz="1200" b="1" dirty="0"/>
          </a:p>
          <a:p>
            <a:pPr algn="l"/>
            <a:r>
              <a:rPr lang="en-US" sz="1200" b="1" dirty="0"/>
              <a:t>Blue shading =&gt; Region where cold air mass is advancing toward</a:t>
            </a:r>
            <a:r>
              <a:rPr lang="en-US" sz="1200" b="1" baseline="0" dirty="0"/>
              <a:t> </a:t>
            </a:r>
            <a:r>
              <a:rPr lang="en-US" sz="1200" b="1" dirty="0"/>
              <a:t>warm air mass.</a:t>
            </a:r>
          </a:p>
          <a:p>
            <a:pPr algn="l"/>
            <a:r>
              <a:rPr lang="en-US" sz="1200" b="1" dirty="0"/>
              <a:t>Red  shading =&gt; Region where warm air mass is advancing toward cold air mass.</a:t>
            </a:r>
          </a:p>
          <a:p>
            <a:pPr algn="l"/>
            <a:endParaRPr lang="en-US" b="1" baseline="0" dirty="0"/>
          </a:p>
        </p:txBody>
      </p:sp>
      <p:sp>
        <p:nvSpPr>
          <p:cNvPr id="4" name="Slide Number Placeholder 3"/>
          <p:cNvSpPr>
            <a:spLocks noGrp="1"/>
          </p:cNvSpPr>
          <p:nvPr>
            <p:ph type="sldNum" sz="quarter" idx="10"/>
          </p:nvPr>
        </p:nvSpPr>
        <p:spPr/>
        <p:txBody>
          <a:bodyPr/>
          <a:lstStyle/>
          <a:p>
            <a:fld id="{68DE62B0-31E5-2C47-9BEA-A6A9DA4A9DC6}" type="slidenum">
              <a:rPr lang="en-US" smtClean="0"/>
              <a:t>6</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t>Leading edges of advancing air masses are designated by “fronts”. </a:t>
            </a:r>
          </a:p>
          <a:p>
            <a:pPr algn="l"/>
            <a:endParaRPr lang="en-US" sz="1200" b="1" dirty="0"/>
          </a:p>
          <a:p>
            <a:pPr algn="l"/>
            <a:r>
              <a:rPr lang="en-US" sz="1200" b="1" dirty="0"/>
              <a:t>Cold front =&gt; cold air mass advancing toward warm air mass.</a:t>
            </a:r>
          </a:p>
          <a:p>
            <a:pPr algn="l"/>
            <a:r>
              <a:rPr lang="en-US" sz="1200" b="1" dirty="0"/>
              <a:t>Designated by blue line and triangles.</a:t>
            </a:r>
          </a:p>
          <a:p>
            <a:pPr algn="l"/>
            <a:r>
              <a:rPr lang="en-US" sz="1200" b="1" dirty="0"/>
              <a:t>Triangles point in direction of movement. </a:t>
            </a:r>
          </a:p>
          <a:p>
            <a:pPr algn="l"/>
            <a:endParaRPr lang="en-US" sz="1200" b="1" dirty="0"/>
          </a:p>
          <a:p>
            <a:pPr algn="l"/>
            <a:r>
              <a:rPr lang="en-US" sz="1200" b="1" dirty="0"/>
              <a:t>Warm front =&gt; warm air mass advancing toward cold air mass.</a:t>
            </a:r>
          </a:p>
          <a:p>
            <a:pPr algn="l"/>
            <a:r>
              <a:rPr lang="en-US" sz="1200" b="1" dirty="0"/>
              <a:t>Designated by red line and semicircles.</a:t>
            </a:r>
          </a:p>
          <a:p>
            <a:pPr algn="l"/>
            <a:r>
              <a:rPr lang="en-US" sz="1200" b="1" dirty="0"/>
              <a:t>Semicircles point in direction of movement. </a:t>
            </a:r>
          </a:p>
        </p:txBody>
      </p:sp>
      <p:sp>
        <p:nvSpPr>
          <p:cNvPr id="4" name="Slide Number Placeholder 3"/>
          <p:cNvSpPr>
            <a:spLocks noGrp="1"/>
          </p:cNvSpPr>
          <p:nvPr>
            <p:ph type="sldNum" sz="quarter" idx="10"/>
          </p:nvPr>
        </p:nvSpPr>
        <p:spPr/>
        <p:txBody>
          <a:bodyPr/>
          <a:lstStyle/>
          <a:p>
            <a:fld id="{68DE62B0-31E5-2C47-9BEA-A6A9DA4A9DC6}" type="slidenum">
              <a:rPr lang="en-US" smtClean="0"/>
              <a:t>7</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t>Arrows =&gt; Wind directions from Fig. 2.1. </a:t>
            </a:r>
          </a:p>
          <a:p>
            <a:pPr algn="l"/>
            <a:endParaRPr lang="en-US" sz="1200" b="1" dirty="0"/>
          </a:p>
          <a:p>
            <a:pPr algn="l"/>
            <a:r>
              <a:rPr lang="en-US" sz="1200" b="1" dirty="0"/>
              <a:t>Blue shading =&gt; Region where cold air mass is advancing toward</a:t>
            </a:r>
            <a:r>
              <a:rPr lang="en-US" sz="1200" b="1" baseline="0" dirty="0"/>
              <a:t> </a:t>
            </a:r>
            <a:r>
              <a:rPr lang="en-US" sz="1200" b="1" dirty="0"/>
              <a:t>warm air mass.</a:t>
            </a:r>
          </a:p>
          <a:p>
            <a:pPr algn="l"/>
            <a:r>
              <a:rPr lang="en-US" sz="1200" b="1" dirty="0"/>
              <a:t>Red  shading =&gt; Region where warm air mass is advancing toward cold air mass.</a:t>
            </a:r>
          </a:p>
          <a:p>
            <a:pPr algn="l"/>
            <a:endParaRPr lang="en-US" b="1" baseline="0" dirty="0"/>
          </a:p>
        </p:txBody>
      </p:sp>
      <p:sp>
        <p:nvSpPr>
          <p:cNvPr id="4" name="Slide Number Placeholder 3"/>
          <p:cNvSpPr>
            <a:spLocks noGrp="1"/>
          </p:cNvSpPr>
          <p:nvPr>
            <p:ph type="sldNum" sz="quarter" idx="10"/>
          </p:nvPr>
        </p:nvSpPr>
        <p:spPr/>
        <p:txBody>
          <a:bodyPr/>
          <a:lstStyle/>
          <a:p>
            <a:fld id="{68DE62B0-31E5-2C47-9BEA-A6A9DA4A9DC6}" type="slidenum">
              <a:rPr lang="en-US" smtClean="0"/>
              <a:t>8</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9</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10</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11</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12</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Station</a:t>
            </a:r>
            <a:r>
              <a:rPr lang="en-US" baseline="0" dirty="0"/>
              <a:t> Model and surface weather maps through the entire course</a:t>
            </a:r>
          </a:p>
          <a:p>
            <a:endParaRPr lang="en-US" baseline="0" dirty="0"/>
          </a:p>
          <a:p>
            <a:r>
              <a:rPr lang="en-US" baseline="0" dirty="0"/>
              <a:t>D2L homework on decoding station model plots and reading surface weather maps</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13</a:t>
            </a:fld>
            <a:endParaRPr lang="en-US"/>
          </a:p>
        </p:txBody>
      </p:sp>
    </p:spTree>
    <p:extLst>
      <p:ext uri="{BB962C8B-B14F-4D97-AF65-F5344CB8AC3E}">
        <p14:creationId xmlns:p14="http://schemas.microsoft.com/office/powerpoint/2010/main" val="1745086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CC83E16D-2913-E341-B6BE-A8303B76944B}" type="slidenum">
              <a:rPr lang="en-US" sz="1200">
                <a:solidFill>
                  <a:srgbClr val="000000"/>
                </a:solidFill>
              </a:rPr>
              <a:pPr/>
              <a:t>17</a:t>
            </a:fld>
            <a:endParaRPr lang="en-US" sz="1200">
              <a:solidFill>
                <a:srgbClr val="000000"/>
              </a:solidFill>
            </a:endParaRPr>
          </a:p>
        </p:txBody>
      </p:sp>
      <p:sp>
        <p:nvSpPr>
          <p:cNvPr id="55299" name="Rectangle 2"/>
          <p:cNvSpPr>
            <a:spLocks noGrp="1" noRot="1" noChangeAspect="1" noChangeArrowheads="1"/>
          </p:cNvSpPr>
          <p:nvPr>
            <p:ph type="sldImg"/>
          </p:nvPr>
        </p:nvSpPr>
        <p:spPr>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123728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8179721-6A4D-AB4E-9A53-AC9E34D01AA6}" type="slidenum">
              <a:rPr lang="en-US" sz="1200">
                <a:solidFill>
                  <a:srgbClr val="000000"/>
                </a:solidFill>
              </a:rPr>
              <a:pPr/>
              <a:t>19</a:t>
            </a:fld>
            <a:endParaRPr lang="en-US" sz="1200">
              <a:solidFill>
                <a:srgbClr val="000000"/>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a:ea typeface="ＭＳ Ｐゴシック" charset="0"/>
                <a:cs typeface="ＭＳ Ｐゴシック" charset="0"/>
              </a:rPr>
              <a:t>Surface map for North Pacific Ocean.</a:t>
            </a:r>
          </a:p>
          <a:p>
            <a:endParaRPr lang="en-US" dirty="0">
              <a:ea typeface="ＭＳ Ｐゴシック" charset="0"/>
              <a:cs typeface="ＭＳ Ｐゴシック" charset="0"/>
            </a:endParaRPr>
          </a:p>
          <a:p>
            <a:r>
              <a:rPr lang="en-US" dirty="0">
                <a:ea typeface="ＭＳ Ｐゴシック" charset="0"/>
                <a:cs typeface="ＭＳ Ｐゴシック" charset="0"/>
              </a:rPr>
              <a:t>We</a:t>
            </a:r>
            <a:r>
              <a:rPr lang="en-US" baseline="0" dirty="0">
                <a:ea typeface="ＭＳ Ｐゴシック" charset="0"/>
                <a:cs typeface="ＭＳ Ｐゴシック" charset="0"/>
              </a:rPr>
              <a:t> see red L’s and blue H’s denoting centers of low pressure and high pressure. Underlined values (in blue) next to L’s and H’s are SLP at center of low/high. </a:t>
            </a:r>
          </a:p>
          <a:p>
            <a:r>
              <a:rPr lang="en-US" baseline="0" dirty="0">
                <a:ea typeface="ＭＳ Ｐゴシック" charset="0"/>
                <a:cs typeface="ＭＳ Ｐゴシック" charset="0"/>
              </a:rPr>
              <a:t>Cold fronts are blue w/triangle; warm fronts are red w/semicircles; occluded fronts are purple.</a:t>
            </a:r>
            <a:endParaRPr lang="en-US" dirty="0">
              <a:ea typeface="ＭＳ Ｐゴシック" charset="0"/>
              <a:cs typeface="ＭＳ Ｐゴシック" charset="0"/>
            </a:endParaRPr>
          </a:p>
          <a:p>
            <a:endParaRPr lang="en-US" dirty="0">
              <a:ea typeface="ＭＳ Ｐゴシック" charset="0"/>
              <a:cs typeface="ＭＳ Ｐゴシック" charset="0"/>
            </a:endParaRPr>
          </a:p>
          <a:p>
            <a:r>
              <a:rPr lang="en-US" dirty="0">
                <a:ea typeface="ＭＳ Ｐゴシック" charset="0"/>
                <a:cs typeface="ＭＳ Ｐゴシック" charset="0"/>
              </a:rPr>
              <a:t>Gold</a:t>
            </a:r>
            <a:r>
              <a:rPr lang="en-US" baseline="0" dirty="0">
                <a:ea typeface="ＭＳ Ｐゴシック" charset="0"/>
                <a:cs typeface="ＭＳ Ｐゴシック" charset="0"/>
              </a:rPr>
              <a:t> contours are isobars (contours of constant pressure). Lines are every 4 </a:t>
            </a:r>
            <a:r>
              <a:rPr lang="en-US" baseline="0" dirty="0" err="1">
                <a:ea typeface="ＭＳ Ｐゴシック" charset="0"/>
                <a:cs typeface="ＭＳ Ｐゴシック" charset="0"/>
              </a:rPr>
              <a:t>mb</a:t>
            </a:r>
            <a:r>
              <a:rPr lang="en-US" baseline="0" dirty="0">
                <a:ea typeface="ＭＳ Ｐゴシック" charset="0"/>
                <a:cs typeface="ＭＳ Ｐゴシック" charset="0"/>
              </a:rPr>
              <a:t>, divisible by 4. </a:t>
            </a:r>
          </a:p>
          <a:p>
            <a:r>
              <a:rPr lang="en-US" baseline="0" dirty="0">
                <a:ea typeface="ＭＳ Ｐゴシック" charset="0"/>
                <a:cs typeface="ＭＳ Ｐゴシック" charset="0"/>
              </a:rPr>
              <a:t>	24=&gt;1024 </a:t>
            </a:r>
            <a:r>
              <a:rPr lang="en-US" baseline="0" dirty="0" err="1">
                <a:ea typeface="ＭＳ Ｐゴシック" charset="0"/>
                <a:cs typeface="ＭＳ Ｐゴシック" charset="0"/>
              </a:rPr>
              <a:t>mb</a:t>
            </a:r>
            <a:r>
              <a:rPr lang="en-US" baseline="0" dirty="0">
                <a:ea typeface="ＭＳ Ｐゴシック" charset="0"/>
                <a:cs typeface="ＭＳ Ｐゴシック" charset="0"/>
              </a:rPr>
              <a:t>.  16=&gt;1016 </a:t>
            </a:r>
            <a:r>
              <a:rPr lang="en-US" baseline="0" dirty="0" err="1">
                <a:ea typeface="ＭＳ Ｐゴシック" charset="0"/>
                <a:cs typeface="ＭＳ Ｐゴシック" charset="0"/>
              </a:rPr>
              <a:t>mb</a:t>
            </a:r>
            <a:r>
              <a:rPr lang="en-US" baseline="0" dirty="0">
                <a:ea typeface="ＭＳ Ｐゴシック" charset="0"/>
                <a:cs typeface="ＭＳ Ｐゴシック" charset="0"/>
              </a:rPr>
              <a:t>.  92=&gt;992 </a:t>
            </a:r>
            <a:r>
              <a:rPr lang="en-US" baseline="0" dirty="0" err="1">
                <a:ea typeface="ＭＳ Ｐゴシック" charset="0"/>
                <a:cs typeface="ＭＳ Ｐゴシック" charset="0"/>
              </a:rPr>
              <a:t>mb</a:t>
            </a:r>
            <a:r>
              <a:rPr lang="en-US" baseline="0" dirty="0">
                <a:ea typeface="ＭＳ Ｐゴシック" charset="0"/>
                <a:cs typeface="ＭＳ Ｐゴシック" charset="0"/>
              </a:rPr>
              <a:t>.</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Fine dotted lines are latitude and longitude lines, spaced every 15 degrees. 1˚ latitude is a little more than 100 km. (111 km to be precise).</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Note spacing between isobars (4 </a:t>
            </a:r>
            <a:r>
              <a:rPr lang="en-US" baseline="0" dirty="0" err="1">
                <a:ea typeface="ＭＳ Ｐゴシック" charset="0"/>
                <a:cs typeface="ＭＳ Ｐゴシック" charset="0"/>
              </a:rPr>
              <a:t>mb</a:t>
            </a:r>
            <a:r>
              <a:rPr lang="en-US" baseline="0" dirty="0">
                <a:ea typeface="ＭＳ Ｐゴシック" charset="0"/>
                <a:cs typeface="ＭＳ Ｐゴシック" charset="0"/>
              </a:rPr>
              <a:t> intervals). It varies from very tight near deep low pressure centers, to very wide around high pressure centers.</a:t>
            </a:r>
          </a:p>
          <a:p>
            <a:r>
              <a:rPr lang="en-US" baseline="0" dirty="0">
                <a:ea typeface="ＭＳ Ｐゴシック" charset="0"/>
                <a:cs typeface="ＭＳ Ｐゴシック" charset="0"/>
              </a:rPr>
              <a:t>A typical value for the spacing is around 1 </a:t>
            </a:r>
            <a:r>
              <a:rPr lang="en-US" baseline="0" dirty="0" err="1">
                <a:ea typeface="ＭＳ Ｐゴシック" charset="0"/>
                <a:cs typeface="ＭＳ Ｐゴシック" charset="0"/>
              </a:rPr>
              <a:t>mb</a:t>
            </a:r>
            <a:r>
              <a:rPr lang="en-US" baseline="0" dirty="0">
                <a:ea typeface="ＭＳ Ｐゴシック" charset="0"/>
                <a:cs typeface="ＭＳ Ｐゴシック" charset="0"/>
              </a:rPr>
              <a:t> every 100 km. </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There are several weather station plots for ships at sea. They directly measure pressure at MSL. </a:t>
            </a:r>
          </a:p>
          <a:p>
            <a:r>
              <a:rPr lang="en-US" baseline="0" dirty="0">
                <a:ea typeface="ＭＳ Ｐゴシック" charset="0"/>
                <a:cs typeface="ＭＳ Ｐゴシック" charset="0"/>
              </a:rPr>
              <a:t>Drawing isobars solely from ship reports over the oceans would be straightforward. </a:t>
            </a:r>
          </a:p>
          <a:p>
            <a:r>
              <a:rPr lang="en-US" baseline="0" dirty="0">
                <a:ea typeface="ＭＳ Ｐゴシック" charset="0"/>
                <a:cs typeface="ＭＳ Ｐゴシック" charset="0"/>
              </a:rPr>
              <a:t>Not the case for stations over land. They are not at MSL, but the report SLP. How do they “measure” SLP over land? </a:t>
            </a:r>
          </a:p>
          <a:p>
            <a:endParaRPr lang="en-US" dirty="0">
              <a:ea typeface="ＭＳ Ｐゴシック" charset="0"/>
              <a:cs typeface="ＭＳ Ｐゴシック" charset="0"/>
            </a:endParaRPr>
          </a:p>
        </p:txBody>
      </p:sp>
    </p:spTree>
    <p:extLst>
      <p:ext uri="{BB962C8B-B14F-4D97-AF65-F5344CB8AC3E}">
        <p14:creationId xmlns:p14="http://schemas.microsoft.com/office/powerpoint/2010/main" val="3376598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3D8F9C33-1ECA-B049-95A3-79117A86FC48}" type="slidenum">
              <a:rPr lang="en-US" sz="1200">
                <a:solidFill>
                  <a:srgbClr val="000000"/>
                </a:solidFill>
              </a:rPr>
              <a:pPr/>
              <a:t>20</a:t>
            </a:fld>
            <a:endParaRPr lang="en-US" sz="1200">
              <a:solidFill>
                <a:srgbClr val="000000"/>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ea typeface="ＭＳ Ｐゴシック" charset="0"/>
              <a:cs typeface="ＭＳ Ｐゴシック" charset="0"/>
            </a:endParaRPr>
          </a:p>
          <a:p>
            <a:r>
              <a:rPr lang="en-US" dirty="0">
                <a:ea typeface="ＭＳ Ｐゴシック" charset="0"/>
                <a:cs typeface="ＭＳ Ｐゴシック" charset="0"/>
              </a:rPr>
              <a:t>Let’s look at the issue of how</a:t>
            </a:r>
            <a:r>
              <a:rPr lang="en-US" baseline="0" dirty="0">
                <a:ea typeface="ＭＳ Ｐゴシック" charset="0"/>
                <a:cs typeface="ＭＳ Ｐゴシック" charset="0"/>
              </a:rPr>
              <a:t> pressures vary over land.</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We know that pressure decreases with increasing elevation at the rate of approximately 1 </a:t>
            </a:r>
            <a:r>
              <a:rPr lang="en-US" baseline="0" dirty="0" err="1">
                <a:ea typeface="ＭＳ Ｐゴシック" charset="0"/>
                <a:cs typeface="ＭＳ Ｐゴシック" charset="0"/>
              </a:rPr>
              <a:t>mb</a:t>
            </a:r>
            <a:r>
              <a:rPr lang="en-US" baseline="0" dirty="0">
                <a:ea typeface="ＭＳ Ｐゴシック" charset="0"/>
                <a:cs typeface="ＭＳ Ｐゴシック" charset="0"/>
              </a:rPr>
              <a:t> per 10 meters.</a:t>
            </a:r>
          </a:p>
          <a:p>
            <a:r>
              <a:rPr lang="en-US" baseline="0" dirty="0">
                <a:ea typeface="ＭＳ Ｐゴシック" charset="0"/>
                <a:cs typeface="ＭＳ Ｐゴシック" charset="0"/>
              </a:rPr>
              <a:t>A small change in elevation between land stations would dominate horizontal differences at MSL. </a:t>
            </a:r>
          </a:p>
          <a:p>
            <a:r>
              <a:rPr lang="en-US" baseline="0" dirty="0">
                <a:ea typeface="ＭＳ Ｐゴシック" charset="0"/>
                <a:cs typeface="ＭＳ Ｐゴシック" charset="0"/>
              </a:rPr>
              <a:t>So how is SLP over land computed where station pressure is measure, elevations can be 1000’s of meters above MSL?</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We examine that issue next. </a:t>
            </a:r>
          </a:p>
          <a:p>
            <a:endParaRPr lang="en-US" baseline="0" dirty="0">
              <a:ea typeface="ＭＳ Ｐゴシック" charset="0"/>
              <a:cs typeface="ＭＳ Ｐゴシック" charset="0"/>
            </a:endParaRPr>
          </a:p>
          <a:p>
            <a:endParaRPr lang="en-US" dirty="0">
              <a:ea typeface="ＭＳ Ｐゴシック" charset="0"/>
              <a:cs typeface="ＭＳ Ｐゴシック" charset="0"/>
            </a:endParaRPr>
          </a:p>
        </p:txBody>
      </p:sp>
    </p:spTree>
    <p:extLst>
      <p:ext uri="{BB962C8B-B14F-4D97-AF65-F5344CB8AC3E}">
        <p14:creationId xmlns:p14="http://schemas.microsoft.com/office/powerpoint/2010/main" val="1445449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a:t>
            </a:r>
            <a:r>
              <a:rPr lang="mr-IN" dirty="0"/>
              <a:t>…</a:t>
            </a:r>
            <a:r>
              <a:rPr lang="en-US" dirty="0"/>
              <a:t>.</a:t>
            </a:r>
          </a:p>
          <a:p>
            <a:endParaRPr lang="en-US" dirty="0"/>
          </a:p>
          <a:p>
            <a:r>
              <a:rPr lang="en-US" dirty="0"/>
              <a:t>10 m increase in height</a:t>
            </a:r>
            <a:r>
              <a:rPr lang="en-US" baseline="0" dirty="0"/>
              <a:t> =&gt; pressure falls by 1.0 </a:t>
            </a:r>
            <a:r>
              <a:rPr lang="en-US" baseline="0" dirty="0" err="1"/>
              <a:t>mb</a:t>
            </a:r>
            <a:endParaRPr lang="en-US" baseline="0" dirty="0"/>
          </a:p>
          <a:p>
            <a:r>
              <a:rPr lang="en-US" baseline="0" dirty="0"/>
              <a:t>10 m displacement at MSL =&gt; SLP changes by 0.0001 </a:t>
            </a:r>
            <a:r>
              <a:rPr lang="en-US" baseline="0" dirty="0" err="1"/>
              <a:t>mb</a:t>
            </a:r>
            <a:r>
              <a:rPr lang="en-US" baseline="0" dirty="0"/>
              <a:t> (one-tenth thousandth) </a:t>
            </a:r>
            <a:br>
              <a:rPr lang="en-US" baseline="0" dirty="0"/>
            </a:br>
            <a:endParaRPr lang="en-US" baseline="0" dirty="0"/>
          </a:p>
          <a:p>
            <a:r>
              <a:rPr lang="en-US" baseline="0" dirty="0"/>
              <a:t>We need to measure a signal that is 0.01% the size of the noise.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48B227D-EA50-D742-98AE-878FDD0ADE0C}" type="slidenum">
              <a:rPr lang="en-US" smtClean="0">
                <a:solidFill>
                  <a:srgbClr val="000000"/>
                </a:solidFill>
              </a:rPr>
              <a:pPr/>
              <a:t>21</a:t>
            </a:fld>
            <a:endParaRPr lang="en-US">
              <a:solidFill>
                <a:srgbClr val="000000"/>
              </a:solidFill>
            </a:endParaRPr>
          </a:p>
        </p:txBody>
      </p:sp>
    </p:spTree>
    <p:extLst>
      <p:ext uri="{BB962C8B-B14F-4D97-AF65-F5344CB8AC3E}">
        <p14:creationId xmlns:p14="http://schemas.microsoft.com/office/powerpoint/2010/main" val="1627022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FE978E47-BF8F-CF49-B156-B6746425B3E5}" type="slidenum">
              <a:rPr lang="en-US" sz="1200">
                <a:solidFill>
                  <a:srgbClr val="000000"/>
                </a:solidFill>
              </a:rPr>
              <a:pPr/>
              <a:t>22</a:t>
            </a:fld>
            <a:endParaRPr lang="en-US" sz="1200">
              <a:solidFill>
                <a:srgbClr val="000000"/>
              </a:solidFill>
            </a:endParaRPr>
          </a:p>
        </p:txBody>
      </p:sp>
      <p:sp>
        <p:nvSpPr>
          <p:cNvPr id="61443" name="Rectangle 2"/>
          <p:cNvSpPr>
            <a:spLocks noGrp="1" noRot="1" noChangeAspect="1" noChangeArrowheads="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45654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68FE682-68E2-5441-984B-33B20A93CE9B}" type="slidenum">
              <a:rPr lang="en-US" sz="1200">
                <a:solidFill>
                  <a:srgbClr val="000000"/>
                </a:solidFill>
              </a:rPr>
              <a:pPr/>
              <a:t>26</a:t>
            </a:fld>
            <a:endParaRPr lang="en-US" sz="1200">
              <a:solidFill>
                <a:srgbClr val="000000"/>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774738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68FE682-68E2-5441-984B-33B20A93CE9B}" type="slidenum">
              <a:rPr lang="en-US" sz="1200">
                <a:solidFill>
                  <a:srgbClr val="000000"/>
                </a:solidFill>
              </a:rPr>
              <a:pPr/>
              <a:t>27</a:t>
            </a:fld>
            <a:endParaRPr lang="en-US" sz="1200">
              <a:solidFill>
                <a:srgbClr val="000000"/>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234252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68FE682-68E2-5441-984B-33B20A93CE9B}" type="slidenum">
              <a:rPr lang="en-US" sz="1200">
                <a:solidFill>
                  <a:srgbClr val="000000"/>
                </a:solidFill>
              </a:rPr>
              <a:pPr/>
              <a:t>28</a:t>
            </a:fld>
            <a:endParaRPr lang="en-US" sz="1200">
              <a:solidFill>
                <a:srgbClr val="000000"/>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55237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0"/>
              </a:spcBef>
              <a:spcAft>
                <a:spcPct val="0"/>
              </a:spcAft>
            </a:pPr>
            <a:fld id="{061C60B0-63E0-9C44-880A-B01911CE654D}" type="slidenum">
              <a:rPr lang="en-US" sz="1200">
                <a:solidFill>
                  <a:srgbClr val="000000"/>
                </a:solidFill>
              </a:rPr>
              <a:pPr algn="r" defTabSz="914400" eaLnBrk="0" fontAlgn="base" hangingPunct="0">
                <a:spcBef>
                  <a:spcPct val="0"/>
                </a:spcBef>
                <a:spcAft>
                  <a:spcPct val="0"/>
                </a:spcAft>
              </a:pPr>
              <a:t>29</a:t>
            </a:fld>
            <a:endParaRPr lang="en-US" sz="1200">
              <a:solidFill>
                <a:srgbClr val="000000"/>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a:ea typeface="ＭＳ Ｐゴシック" charset="0"/>
                <a:cs typeface="ＭＳ Ｐゴシック" charset="0"/>
              </a:rPr>
              <a:t>SLP lies</a:t>
            </a:r>
            <a:r>
              <a:rPr lang="en-US" baseline="0" dirty="0">
                <a:ea typeface="ＭＳ Ｐゴシック" charset="0"/>
                <a:cs typeface="ＭＳ Ｐゴシック" charset="0"/>
              </a:rPr>
              <a:t> between 950-1050 </a:t>
            </a:r>
            <a:r>
              <a:rPr lang="en-US" baseline="0" dirty="0" err="1">
                <a:ea typeface="ＭＳ Ｐゴシック" charset="0"/>
                <a:cs typeface="ＭＳ Ｐゴシック" charset="0"/>
              </a:rPr>
              <a:t>mb</a:t>
            </a:r>
            <a:r>
              <a:rPr lang="en-US" baseline="0" dirty="0">
                <a:ea typeface="ＭＳ Ｐゴシック" charset="0"/>
                <a:cs typeface="ＭＳ Ｐゴシック" charset="0"/>
              </a:rPr>
              <a:t> more than 99.9% at any time or location.</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When it lies outside these limits, it will be obvious by looking at weather maps and satellite images.</a:t>
            </a:r>
            <a:endParaRPr lang="en-US" dirty="0">
              <a:ea typeface="ＭＳ Ｐゴシック" charset="0"/>
              <a:cs typeface="ＭＳ Ｐゴシック" charset="0"/>
            </a:endParaRPr>
          </a:p>
        </p:txBody>
      </p:sp>
    </p:spTree>
    <p:extLst>
      <p:ext uri="{BB962C8B-B14F-4D97-AF65-F5344CB8AC3E}">
        <p14:creationId xmlns:p14="http://schemas.microsoft.com/office/powerpoint/2010/main" val="2344793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Altitude</a:t>
            </a:r>
            <a:r>
              <a:rPr lang="en-US" baseline="0" dirty="0"/>
              <a:t> adjustments allow one to infer the PGF from station pressures over land, which is this case is directed from the left coast to the right coast.</a:t>
            </a:r>
          </a:p>
          <a:p>
            <a:endParaRPr lang="en-US" baseline="0" dirty="0"/>
          </a:p>
          <a:p>
            <a:r>
              <a:rPr lang="en-US" baseline="0" dirty="0"/>
              <a:t>Direction of Pressure Gradient Force is indicated by the </a:t>
            </a:r>
            <a:r>
              <a:rPr lang="en-US" baseline="0"/>
              <a:t>red arrow. </a:t>
            </a:r>
            <a:endParaRPr lang="en-US" dirty="0"/>
          </a:p>
        </p:txBody>
      </p:sp>
      <p:sp>
        <p:nvSpPr>
          <p:cNvPr id="4" name="Slide Number Placeholder 3"/>
          <p:cNvSpPr>
            <a:spLocks noGrp="1"/>
          </p:cNvSpPr>
          <p:nvPr>
            <p:ph type="sldNum" sz="quarter" idx="10"/>
          </p:nvPr>
        </p:nvSpPr>
        <p:spPr/>
        <p:txBody>
          <a:bodyPr/>
          <a:lstStyle/>
          <a:p>
            <a:fld id="{E48B227D-EA50-D742-98AE-878FDD0ADE0C}" type="slidenum">
              <a:rPr lang="en-US" smtClean="0">
                <a:solidFill>
                  <a:srgbClr val="000000"/>
                </a:solidFill>
              </a:rPr>
              <a:pPr/>
              <a:t>30</a:t>
            </a:fld>
            <a:endParaRPr lang="en-US">
              <a:solidFill>
                <a:srgbClr val="000000"/>
              </a:solidFill>
            </a:endParaRPr>
          </a:p>
        </p:txBody>
      </p:sp>
    </p:spTree>
    <p:extLst>
      <p:ext uri="{BB962C8B-B14F-4D97-AF65-F5344CB8AC3E}">
        <p14:creationId xmlns:p14="http://schemas.microsoft.com/office/powerpoint/2010/main" val="2853850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93C204A-C4AC-A442-B559-EC1B5A58AB68}" type="datetimeFigureOut">
              <a:rPr lang="en-US" smtClean="0"/>
              <a:t>9/15/20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4091337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3C204A-C4AC-A442-B559-EC1B5A58AB68}" type="datetimeFigureOut">
              <a:rPr lang="en-US" smtClean="0"/>
              <a:t>9/15/20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768767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C204A-C4AC-A442-B559-EC1B5A58AB68}" type="datetimeFigureOut">
              <a:rPr lang="en-US" smtClean="0"/>
              <a:t>9/15/20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59705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93C204A-C4AC-A442-B559-EC1B5A58AB68}" type="datetimeFigureOut">
              <a:rPr lang="en-US" smtClean="0"/>
              <a:t>9/15/20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67289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3C204A-C4AC-A442-B559-EC1B5A58AB68}" type="datetimeFigureOut">
              <a:rPr lang="en-US" smtClean="0"/>
              <a:t>9/15/20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185169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93C204A-C4AC-A442-B559-EC1B5A58AB68}" type="datetimeFigureOut">
              <a:rPr lang="en-US" smtClean="0"/>
              <a:t>9/15/20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174874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C204A-C4AC-A442-B559-EC1B5A58AB68}" type="datetimeFigureOut">
              <a:rPr lang="en-US" smtClean="0"/>
              <a:t>9/15/20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3653259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3C204A-C4AC-A442-B559-EC1B5A58AB68}" type="datetimeFigureOut">
              <a:rPr lang="en-US" smtClean="0"/>
              <a:t>9/15/20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194496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3C204A-C4AC-A442-B559-EC1B5A58AB68}" type="datetimeFigureOut">
              <a:rPr lang="en-US" smtClean="0"/>
              <a:t>9/15/20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66680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3C204A-C4AC-A442-B559-EC1B5A58AB68}" type="datetimeFigureOut">
              <a:rPr lang="en-US" smtClean="0"/>
              <a:t>9/15/20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350805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3C204A-C4AC-A442-B559-EC1B5A58AB68}" type="datetimeFigureOut">
              <a:rPr lang="en-US" smtClean="0"/>
              <a:t>9/15/20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2406324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FFF1CB0-42DB-8F47-8F14-4A8725DEA277}" type="slidenum">
              <a:rPr lang="en-US"/>
              <a:pPr/>
              <a:t>‹#›</a:t>
            </a:fld>
            <a:endParaRPr lang="en-US"/>
          </a:p>
        </p:txBody>
      </p:sp>
    </p:spTree>
    <p:extLst>
      <p:ext uri="{BB962C8B-B14F-4D97-AF65-F5344CB8AC3E}">
        <p14:creationId xmlns:p14="http://schemas.microsoft.com/office/powerpoint/2010/main" val="1043667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551C4F6-C9A5-E941-87AE-C5A101AB0AFF}" type="slidenum">
              <a:rPr lang="en-US"/>
              <a:pPr/>
              <a:t>‹#›</a:t>
            </a:fld>
            <a:endParaRPr lang="en-US"/>
          </a:p>
        </p:txBody>
      </p:sp>
    </p:spTree>
    <p:extLst>
      <p:ext uri="{BB962C8B-B14F-4D97-AF65-F5344CB8AC3E}">
        <p14:creationId xmlns:p14="http://schemas.microsoft.com/office/powerpoint/2010/main" val="1805422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B9BBF82-7AE3-AC4B-8944-06C8D081F63D}" type="slidenum">
              <a:rPr lang="en-US"/>
              <a:pPr/>
              <a:t>‹#›</a:t>
            </a:fld>
            <a:endParaRPr lang="en-US"/>
          </a:p>
        </p:txBody>
      </p:sp>
    </p:spTree>
    <p:extLst>
      <p:ext uri="{BB962C8B-B14F-4D97-AF65-F5344CB8AC3E}">
        <p14:creationId xmlns:p14="http://schemas.microsoft.com/office/powerpoint/2010/main" val="1006924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6258BB7-06BD-6540-91A6-29E65DCE46BB}" type="slidenum">
              <a:rPr lang="en-US"/>
              <a:pPr/>
              <a:t>‹#›</a:t>
            </a:fld>
            <a:endParaRPr lang="en-US"/>
          </a:p>
        </p:txBody>
      </p:sp>
    </p:spTree>
    <p:extLst>
      <p:ext uri="{BB962C8B-B14F-4D97-AF65-F5344CB8AC3E}">
        <p14:creationId xmlns:p14="http://schemas.microsoft.com/office/powerpoint/2010/main" val="3134149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CAB5B06-74C6-6449-89D6-555AC69DFC2E}" type="slidenum">
              <a:rPr lang="en-US"/>
              <a:pPr/>
              <a:t>‹#›</a:t>
            </a:fld>
            <a:endParaRPr lang="en-US"/>
          </a:p>
        </p:txBody>
      </p:sp>
    </p:spTree>
    <p:extLst>
      <p:ext uri="{BB962C8B-B14F-4D97-AF65-F5344CB8AC3E}">
        <p14:creationId xmlns:p14="http://schemas.microsoft.com/office/powerpoint/2010/main" val="4138028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498560E-A505-B04E-948A-46CA7E35CFCC}" type="slidenum">
              <a:rPr lang="en-US"/>
              <a:pPr/>
              <a:t>‹#›</a:t>
            </a:fld>
            <a:endParaRPr lang="en-US"/>
          </a:p>
        </p:txBody>
      </p:sp>
    </p:spTree>
    <p:extLst>
      <p:ext uri="{BB962C8B-B14F-4D97-AF65-F5344CB8AC3E}">
        <p14:creationId xmlns:p14="http://schemas.microsoft.com/office/powerpoint/2010/main" val="2245227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73EC75B-E5C5-464C-914E-5CB959E60148}" type="slidenum">
              <a:rPr lang="en-US"/>
              <a:pPr/>
              <a:t>‹#›</a:t>
            </a:fld>
            <a:endParaRPr lang="en-US"/>
          </a:p>
        </p:txBody>
      </p:sp>
    </p:spTree>
    <p:extLst>
      <p:ext uri="{BB962C8B-B14F-4D97-AF65-F5344CB8AC3E}">
        <p14:creationId xmlns:p14="http://schemas.microsoft.com/office/powerpoint/2010/main" val="3399257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563A85A-D82F-D34E-A858-5DE8C063AA53}" type="slidenum">
              <a:rPr lang="en-US"/>
              <a:pPr/>
              <a:t>‹#›</a:t>
            </a:fld>
            <a:endParaRPr lang="en-US"/>
          </a:p>
        </p:txBody>
      </p:sp>
    </p:spTree>
    <p:extLst>
      <p:ext uri="{BB962C8B-B14F-4D97-AF65-F5344CB8AC3E}">
        <p14:creationId xmlns:p14="http://schemas.microsoft.com/office/powerpoint/2010/main" val="2012657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A58A12B-8B8B-7F4F-B3C1-E68A0BC4F12C}" type="slidenum">
              <a:rPr lang="en-US"/>
              <a:pPr/>
              <a:t>‹#›</a:t>
            </a:fld>
            <a:endParaRPr lang="en-US"/>
          </a:p>
        </p:txBody>
      </p:sp>
    </p:spTree>
    <p:extLst>
      <p:ext uri="{BB962C8B-B14F-4D97-AF65-F5344CB8AC3E}">
        <p14:creationId xmlns:p14="http://schemas.microsoft.com/office/powerpoint/2010/main" val="1640741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3FEDB5F-E05C-FA46-8C18-B9EA12078CE2}" type="slidenum">
              <a:rPr lang="en-US"/>
              <a:pPr/>
              <a:t>‹#›</a:t>
            </a:fld>
            <a:endParaRPr lang="en-US"/>
          </a:p>
        </p:txBody>
      </p:sp>
    </p:spTree>
    <p:extLst>
      <p:ext uri="{BB962C8B-B14F-4D97-AF65-F5344CB8AC3E}">
        <p14:creationId xmlns:p14="http://schemas.microsoft.com/office/powerpoint/2010/main" val="694588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F5C1CF-8180-544C-A622-5FC1A695DBB6}" type="slidenum">
              <a:rPr lang="en-US"/>
              <a:pPr/>
              <a:t>‹#›</a:t>
            </a:fld>
            <a:endParaRPr lang="en-US"/>
          </a:p>
        </p:txBody>
      </p:sp>
    </p:spTree>
    <p:extLst>
      <p:ext uri="{BB962C8B-B14F-4D97-AF65-F5344CB8AC3E}">
        <p14:creationId xmlns:p14="http://schemas.microsoft.com/office/powerpoint/2010/main" val="3592514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CA663EB-2748-BE45-B76C-BCD0BA0BA6CD}" type="slidenum">
              <a:rPr lang="en-US"/>
              <a:pPr/>
              <a:t>‹#›</a:t>
            </a:fld>
            <a:endParaRPr lang="en-US"/>
          </a:p>
        </p:txBody>
      </p:sp>
    </p:spTree>
    <p:extLst>
      <p:ext uri="{BB962C8B-B14F-4D97-AF65-F5344CB8AC3E}">
        <p14:creationId xmlns:p14="http://schemas.microsoft.com/office/powerpoint/2010/main" val="1461951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7772400" cy="1981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0EE0E6E-AEE1-A348-B1C0-0144C90CDDD4}" type="slidenum">
              <a:rPr lang="en-US"/>
              <a:pPr/>
              <a:t>‹#›</a:t>
            </a:fld>
            <a:endParaRPr lang="en-US"/>
          </a:p>
        </p:txBody>
      </p:sp>
    </p:spTree>
    <p:extLst>
      <p:ext uri="{BB962C8B-B14F-4D97-AF65-F5344CB8AC3E}">
        <p14:creationId xmlns:p14="http://schemas.microsoft.com/office/powerpoint/2010/main" val="1782953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C204A-C4AC-A442-B559-EC1B5A58AB68}" type="datetimeFigureOut">
              <a:rPr lang="en-US" smtClean="0"/>
              <a:t>9/15/20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7DD515-CE6A-394A-BBAA-AE6577F84DC4}" type="slidenum">
              <a:rPr lang="en-US" smtClean="0"/>
              <a:t>‹#›</a:t>
            </a:fld>
            <a:endParaRPr lang="en-US"/>
          </a:p>
        </p:txBody>
      </p:sp>
    </p:spTree>
    <p:extLst>
      <p:ext uri="{BB962C8B-B14F-4D97-AF65-F5344CB8AC3E}">
        <p14:creationId xmlns:p14="http://schemas.microsoft.com/office/powerpoint/2010/main" val="3973066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Calibri"/>
                <a:ea typeface="+mn-ea"/>
                <a:cs typeface="Calibri"/>
              </a:defRPr>
            </a:lvl1pPr>
          </a:lstStyle>
          <a:p>
            <a:pPr defTabSz="914400" eaLnBrk="0" fontAlgn="base" hangingPunct="0">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Calibri"/>
                <a:ea typeface="+mn-ea"/>
                <a:cs typeface="Calibri"/>
              </a:defRPr>
            </a:lvl1pPr>
          </a:lstStyle>
          <a:p>
            <a:pPr defTabSz="914400" eaLnBrk="0" fontAlgn="base" hangingPunct="0">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Calibri"/>
                <a:cs typeface="Calibri"/>
              </a:defRPr>
            </a:lvl1pPr>
          </a:lstStyle>
          <a:p>
            <a:pPr defTabSz="914400" eaLnBrk="0" fontAlgn="base" hangingPunct="0">
              <a:spcBef>
                <a:spcPct val="0"/>
              </a:spcBef>
              <a:spcAft>
                <a:spcPct val="0"/>
              </a:spcAft>
            </a:pPr>
            <a:fld id="{2B01E01E-AD6E-FD4C-82EF-F726AA75DB45}" type="slidenum">
              <a:rPr lang="en-US" smtClean="0">
                <a:ea typeface="ＭＳ Ｐゴシック" charset="0"/>
              </a:rPr>
              <a:pPr defTabSz="914400" eaLnBrk="0" fontAlgn="base" hangingPunct="0">
                <a:spcBef>
                  <a:spcPct val="0"/>
                </a:spcBef>
                <a:spcAft>
                  <a:spcPct val="0"/>
                </a:spcAft>
              </a:pPr>
              <a:t>‹#›</a:t>
            </a:fld>
            <a:endParaRPr lang="en-US">
              <a:ea typeface="ＭＳ Ｐゴシック"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a:solidFill>
            <a:schemeClr val="tx1"/>
          </a:solidFill>
          <a:latin typeface="Calibri"/>
          <a:ea typeface="ＭＳ Ｐゴシック" pitchFamily="-1" charset="-128"/>
          <a:cs typeface="Calibri"/>
        </a:defRPr>
      </a:lvl1pPr>
      <a:lvl2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p:titleStyle>
    <p:bodyStyle>
      <a:lvl1pPr marL="342900" indent="-342900" algn="l" rtl="0" eaLnBrk="0" fontAlgn="base" hangingPunct="0">
        <a:spcBef>
          <a:spcPct val="20000"/>
        </a:spcBef>
        <a:spcAft>
          <a:spcPct val="0"/>
        </a:spcAft>
        <a:buChar char="•"/>
        <a:defRPr sz="3200">
          <a:solidFill>
            <a:srgbClr val="000000"/>
          </a:solidFill>
          <a:latin typeface="Calibri"/>
          <a:ea typeface="ＭＳ Ｐゴシック" pitchFamily="-1" charset="-128"/>
          <a:cs typeface="Calibri"/>
        </a:defRPr>
      </a:lvl1pPr>
      <a:lvl2pPr marL="742950" indent="-285750" algn="l" rtl="0" eaLnBrk="0" fontAlgn="base" hangingPunct="0">
        <a:spcBef>
          <a:spcPct val="20000"/>
        </a:spcBef>
        <a:spcAft>
          <a:spcPct val="0"/>
        </a:spcAft>
        <a:defRPr sz="2800">
          <a:solidFill>
            <a:srgbClr val="E6001D"/>
          </a:solidFill>
          <a:latin typeface="Calibri"/>
          <a:ea typeface="ＭＳ Ｐゴシック" charset="-128"/>
          <a:cs typeface="Calibri"/>
        </a:defRPr>
      </a:lvl2pPr>
      <a:lvl3pPr marL="1143000" indent="-228600" algn="l" rtl="0" eaLnBrk="0" fontAlgn="base" hangingPunct="0">
        <a:spcBef>
          <a:spcPct val="20000"/>
        </a:spcBef>
        <a:spcAft>
          <a:spcPct val="0"/>
        </a:spcAft>
        <a:defRPr sz="2400">
          <a:solidFill>
            <a:srgbClr val="00FF00"/>
          </a:solidFill>
          <a:latin typeface="Calibri"/>
          <a:ea typeface="ＭＳ Ｐゴシック" charset="-128"/>
          <a:cs typeface="Calibri"/>
        </a:defRPr>
      </a:lvl3pPr>
      <a:lvl4pPr marL="16002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4pPr>
      <a:lvl5pPr marL="20574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5pPr>
      <a:lvl6pPr marL="2514600" indent="-228600" algn="l" rtl="0" eaLnBrk="0" fontAlgn="base" hangingPunct="0">
        <a:spcBef>
          <a:spcPct val="20000"/>
        </a:spcBef>
        <a:spcAft>
          <a:spcPct val="0"/>
        </a:spcAft>
        <a:buChar char="»"/>
        <a:defRPr sz="2000">
          <a:solidFill>
            <a:srgbClr val="FFCC00"/>
          </a:solidFill>
          <a:latin typeface="+mn-lt"/>
          <a:ea typeface="ＭＳ Ｐゴシック" charset="-128"/>
        </a:defRPr>
      </a:lvl6pPr>
      <a:lvl7pPr marL="2971800" indent="-228600" algn="l" rtl="0" eaLnBrk="0" fontAlgn="base" hangingPunct="0">
        <a:spcBef>
          <a:spcPct val="20000"/>
        </a:spcBef>
        <a:spcAft>
          <a:spcPct val="0"/>
        </a:spcAft>
        <a:buChar char="»"/>
        <a:defRPr sz="2000">
          <a:solidFill>
            <a:srgbClr val="FFCC00"/>
          </a:solidFill>
          <a:latin typeface="+mn-lt"/>
          <a:ea typeface="ＭＳ Ｐゴシック" charset="-128"/>
        </a:defRPr>
      </a:lvl7pPr>
      <a:lvl8pPr marL="3429000" indent="-228600" algn="l" rtl="0" eaLnBrk="0" fontAlgn="base" hangingPunct="0">
        <a:spcBef>
          <a:spcPct val="20000"/>
        </a:spcBef>
        <a:spcAft>
          <a:spcPct val="0"/>
        </a:spcAft>
        <a:buChar char="»"/>
        <a:defRPr sz="2000">
          <a:solidFill>
            <a:srgbClr val="FFCC00"/>
          </a:solidFill>
          <a:latin typeface="+mn-lt"/>
          <a:ea typeface="ＭＳ Ｐゴシック" charset="-128"/>
        </a:defRPr>
      </a:lvl8pPr>
      <a:lvl9pPr marL="3886200" indent="-228600" algn="l" rtl="0" eaLnBrk="0" fontAlgn="base" hangingPunct="0">
        <a:spcBef>
          <a:spcPct val="20000"/>
        </a:spcBef>
        <a:spcAft>
          <a:spcPct val="0"/>
        </a:spcAft>
        <a:buChar char="»"/>
        <a:defRPr sz="2000">
          <a:solidFill>
            <a:srgbClr val="FFCC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www.atmo.arizona.edu/gifs/USPLOT.GIF" TargetMode="External"/><Relationship Id="rId5" Type="http://schemas.openxmlformats.org/officeDocument/2006/relationships/image" Target="../media/image9.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20.xml"/><Relationship Id="rId4"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notesSlide" Target="../notesSlides/notesSlide21.xml"/><Relationship Id="rId4"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0" y="0"/>
            <a:ext cx="9144000" cy="6858000"/>
          </a:xfrm>
          <a:prstGeom prst="rect">
            <a:avLst/>
          </a:prstGeom>
        </p:spPr>
      </p:pic>
      <p:sp>
        <p:nvSpPr>
          <p:cNvPr id="2" name="Rectangle 2"/>
          <p:cNvSpPr>
            <a:spLocks noGrp="1" noChangeArrowheads="1"/>
          </p:cNvSpPr>
          <p:nvPr>
            <p:ph type="ctrTitle"/>
          </p:nvPr>
        </p:nvSpPr>
        <p:spPr>
          <a:xfrm>
            <a:off x="711200" y="596900"/>
            <a:ext cx="7696200" cy="4737100"/>
          </a:xfrm>
          <a:ln>
            <a:miter lim="800000"/>
            <a:headEnd/>
            <a:tailEnd/>
          </a:ln>
        </p:spPr>
        <p:txBody>
          <a:bodyPr>
            <a:normAutofit fontScale="90000"/>
          </a:bodyPr>
          <a:lstStyle/>
          <a:p>
            <a:pPr>
              <a:defRPr/>
            </a:pPr>
            <a:r>
              <a:rPr lang="en-US" b="1" dirty="0">
                <a:solidFill>
                  <a:srgbClr val="FFCC00"/>
                </a:solidFill>
                <a:latin typeface="Arial" charset="0"/>
              </a:rPr>
              <a:t>ATMO 170A1</a:t>
            </a:r>
            <a:br>
              <a:rPr lang="en-US" b="1" dirty="0">
                <a:solidFill>
                  <a:srgbClr val="FFCC00"/>
                </a:solidFill>
                <a:latin typeface="Arial" charset="0"/>
              </a:rPr>
            </a:br>
            <a:r>
              <a:rPr lang="en-US" b="1" dirty="0">
                <a:solidFill>
                  <a:srgbClr val="FFCC00"/>
                </a:solidFill>
                <a:latin typeface="Arial" charset="0"/>
              </a:rPr>
              <a:t>Online</a:t>
            </a:r>
            <a:br>
              <a:rPr lang="en-US" sz="4000" b="1" dirty="0">
                <a:solidFill>
                  <a:srgbClr val="CCFFFF"/>
                </a:solidFill>
                <a:latin typeface="Arial" charset="0"/>
              </a:rPr>
            </a:br>
            <a:br>
              <a:rPr lang="en-US" sz="4000" b="1" dirty="0">
                <a:solidFill>
                  <a:srgbClr val="FFCC00"/>
                </a:solidFill>
                <a:latin typeface="Arial" charset="0"/>
              </a:rPr>
            </a:br>
            <a:br>
              <a:rPr lang="en-US" sz="4000" b="1" dirty="0">
                <a:solidFill>
                  <a:srgbClr val="FFCC00"/>
                </a:solidFill>
                <a:latin typeface="Arial" charset="0"/>
              </a:rPr>
            </a:br>
            <a:br>
              <a:rPr lang="en-US" sz="4000" b="1" dirty="0">
                <a:solidFill>
                  <a:srgbClr val="FFCC00"/>
                </a:solidFill>
                <a:latin typeface="Arial" charset="0"/>
              </a:rPr>
            </a:br>
            <a:r>
              <a:rPr lang="en-US" sz="4000" b="1" dirty="0">
                <a:solidFill>
                  <a:srgbClr val="FFCC00"/>
                </a:solidFill>
                <a:effectLst>
                  <a:outerShdw blurRad="38100" dist="38100" dir="2700000" algn="tl">
                    <a:srgbClr val="000000">
                      <a:alpha val="43137"/>
                    </a:srgbClr>
                  </a:outerShdw>
                </a:effectLst>
                <a:latin typeface="Arial" charset="0"/>
              </a:rPr>
              <a:t>Spatial Representations of Data:</a:t>
            </a:r>
            <a:br>
              <a:rPr lang="en-US" sz="4000" b="1" dirty="0">
                <a:solidFill>
                  <a:srgbClr val="FFCC00"/>
                </a:solidFill>
                <a:effectLst>
                  <a:outerShdw blurRad="38100" dist="38100" dir="2700000" algn="tl">
                    <a:srgbClr val="000000">
                      <a:alpha val="43137"/>
                    </a:srgbClr>
                  </a:outerShdw>
                </a:effectLst>
                <a:latin typeface="Arial" charset="0"/>
              </a:rPr>
            </a:br>
            <a:r>
              <a:rPr lang="en-US" sz="4000" b="1" i="1" dirty="0">
                <a:solidFill>
                  <a:srgbClr val="FFCC00"/>
                </a:solidFill>
                <a:effectLst>
                  <a:outerShdw blurRad="38100" dist="38100" dir="2700000" algn="tl">
                    <a:srgbClr val="000000">
                      <a:alpha val="43137"/>
                    </a:srgbClr>
                  </a:outerShdw>
                </a:effectLst>
                <a:latin typeface="Arial" charset="0"/>
              </a:rPr>
              <a:t>Surface Maps</a:t>
            </a:r>
            <a:br>
              <a:rPr lang="en-US" b="1" dirty="0">
                <a:solidFill>
                  <a:srgbClr val="FFCC00"/>
                </a:solidFill>
                <a:effectLst>
                  <a:outerShdw blurRad="38100" dist="38100" dir="2700000" algn="tl">
                    <a:srgbClr val="000000">
                      <a:alpha val="43137"/>
                    </a:srgbClr>
                  </a:outerShdw>
                </a:effectLst>
                <a:latin typeface="Arial" charset="0"/>
              </a:rPr>
            </a:br>
            <a:br>
              <a:rPr lang="en-US" sz="4000" b="1" dirty="0">
                <a:solidFill>
                  <a:srgbClr val="FFCC00"/>
                </a:solidFill>
                <a:effectLst>
                  <a:outerShdw blurRad="38100" dist="38100" dir="2700000" algn="tl">
                    <a:srgbClr val="000000">
                      <a:alpha val="43137"/>
                    </a:srgbClr>
                  </a:outerShdw>
                </a:effectLst>
                <a:latin typeface="Arial" charset="0"/>
              </a:rPr>
            </a:br>
            <a:r>
              <a:rPr lang="en-US" sz="2200" b="1" i="1" dirty="0">
                <a:solidFill>
                  <a:srgbClr val="FFCC00"/>
                </a:solidFill>
                <a:effectLst>
                  <a:outerShdw blurRad="38100" dist="38100" dir="2700000" algn="tl">
                    <a:srgbClr val="000000">
                      <a:alpha val="43137"/>
                    </a:srgbClr>
                  </a:outerShdw>
                </a:effectLst>
                <a:latin typeface="Arial" charset="0"/>
              </a:rPr>
              <a:t>(</a:t>
            </a:r>
            <a:r>
              <a:rPr lang="en-US" sz="2000" b="1" i="1" dirty="0">
                <a:solidFill>
                  <a:srgbClr val="FFCC00"/>
                </a:solidFill>
                <a:effectLst>
                  <a:outerShdw blurRad="38100" dist="38100" dir="2700000" algn="tl">
                    <a:srgbClr val="000000">
                      <a:alpha val="43137"/>
                    </a:srgbClr>
                  </a:outerShdw>
                </a:effectLst>
                <a:latin typeface="Arial" charset="0"/>
              </a:rPr>
              <a:t>To activate links, open </a:t>
            </a:r>
            <a:r>
              <a:rPr lang="en-US" sz="2000" b="1" i="1" dirty="0" err="1">
                <a:solidFill>
                  <a:srgbClr val="FFCC00"/>
                </a:solidFill>
                <a:effectLst>
                  <a:outerShdw blurRad="38100" dist="38100" dir="2700000" algn="tl">
                    <a:srgbClr val="000000">
                      <a:alpha val="43137"/>
                    </a:srgbClr>
                  </a:outerShdw>
                </a:effectLst>
                <a:latin typeface="Arial" charset="0"/>
              </a:rPr>
              <a:t>pptx</a:t>
            </a:r>
            <a:r>
              <a:rPr lang="en-US" sz="2000" b="1" i="1" dirty="0">
                <a:solidFill>
                  <a:srgbClr val="FFCC00"/>
                </a:solidFill>
                <a:effectLst>
                  <a:outerShdw blurRad="38100" dist="38100" dir="2700000" algn="tl">
                    <a:srgbClr val="000000">
                      <a:alpha val="43137"/>
                    </a:srgbClr>
                  </a:outerShdw>
                </a:effectLst>
                <a:latin typeface="Arial" charset="0"/>
              </a:rPr>
              <a:t> file in show mode.)</a:t>
            </a:r>
          </a:p>
        </p:txBody>
      </p:sp>
      <p:sp>
        <p:nvSpPr>
          <p:cNvPr id="29701" name="TextBox 4"/>
          <p:cNvSpPr txBox="1">
            <a:spLocks noChangeArrowheads="1"/>
          </p:cNvSpPr>
          <p:nvPr/>
        </p:nvSpPr>
        <p:spPr bwMode="auto">
          <a:xfrm>
            <a:off x="2286000" y="6121400"/>
            <a:ext cx="4495800" cy="400050"/>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sz="2000" b="1" dirty="0">
                <a:solidFill>
                  <a:srgbClr val="CCFFFF"/>
                </a:solidFill>
              </a:rPr>
              <a:t>Surface analysis for 20170619 19Z</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685712748"/>
      </p:ext>
    </p:extLst>
  </p:cSld>
  <p:clrMapOvr>
    <a:masterClrMapping/>
  </p:clrMapOvr>
  <mc:AlternateContent xmlns:mc="http://schemas.openxmlformats.org/markup-compatibility/2006" xmlns:p14="http://schemas.microsoft.com/office/powerpoint/2010/main">
    <mc:Choice Requires="p14">
      <p:transition spd="slow" p14:dur="2000" advTm="15711"/>
    </mc:Choice>
    <mc:Fallback xmlns="">
      <p:transition xmlns:p14="http://schemas.microsoft.com/office/powerpoint/2010/main" spd="slow" advTm="15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Overview Goals</a:t>
            </a:r>
          </a:p>
        </p:txBody>
      </p:sp>
      <p:sp>
        <p:nvSpPr>
          <p:cNvPr id="6" name="Content Placeholder 5"/>
          <p:cNvSpPr>
            <a:spLocks noGrp="1"/>
          </p:cNvSpPr>
          <p:nvPr>
            <p:ph idx="1"/>
          </p:nvPr>
        </p:nvSpPr>
        <p:spPr/>
        <p:txBody>
          <a:bodyPr>
            <a:normAutofit/>
          </a:bodyPr>
          <a:lstStyle/>
          <a:p>
            <a:r>
              <a:rPr lang="en-US" dirty="0"/>
              <a:t>Weather</a:t>
            </a:r>
          </a:p>
          <a:p>
            <a:pPr marL="914400" lvl="1" indent="-457200"/>
            <a:r>
              <a:rPr lang="en-US" dirty="0"/>
              <a:t>Surface weather maps: how we display surface weather conditions across a region</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194414317"/>
      </p:ext>
    </p:extLst>
  </p:cSld>
  <p:clrMapOvr>
    <a:masterClrMapping/>
  </p:clrMapOvr>
  <mc:AlternateContent xmlns:mc="http://schemas.openxmlformats.org/markup-compatibility/2006" xmlns:p14="http://schemas.microsoft.com/office/powerpoint/2010/main">
    <mc:Choice Requires="p14">
      <p:transition spd="slow" p14:dur="2000" advTm="20866"/>
    </mc:Choice>
    <mc:Fallback xmlns="">
      <p:transition xmlns:p14="http://schemas.microsoft.com/office/powerpoint/2010/main" spd="slow" advTm="20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5EC-4A6E-1D46-B308-08B7850D515C}"/>
              </a:ext>
            </a:extLst>
          </p:cNvPr>
          <p:cNvSpPr>
            <a:spLocks noGrp="1"/>
          </p:cNvSpPr>
          <p:nvPr>
            <p:ph type="title"/>
          </p:nvPr>
        </p:nvSpPr>
        <p:spPr/>
        <p:txBody>
          <a:bodyPr/>
          <a:lstStyle/>
          <a:p>
            <a:pPr algn="ctr"/>
            <a:r>
              <a:rPr lang="en-US" b="1" dirty="0"/>
              <a:t>Learning Outcomes Addressed</a:t>
            </a:r>
          </a:p>
        </p:txBody>
      </p:sp>
      <p:sp>
        <p:nvSpPr>
          <p:cNvPr id="3" name="Content Placeholder 2">
            <a:extLst>
              <a:ext uri="{FF2B5EF4-FFF2-40B4-BE49-F238E27FC236}">
                <a16:creationId xmlns:a16="http://schemas.microsoft.com/office/drawing/2014/main" id="{F1C8BAE5-EA6E-2A45-8F96-0636702751E7}"/>
              </a:ext>
            </a:extLst>
          </p:cNvPr>
          <p:cNvSpPr>
            <a:spLocks noGrp="1"/>
          </p:cNvSpPr>
          <p:nvPr>
            <p:ph idx="1"/>
          </p:nvPr>
        </p:nvSpPr>
        <p:spPr/>
        <p:txBody>
          <a:bodyPr>
            <a:normAutofit fontScale="62500" lnSpcReduction="20000"/>
          </a:bodyPr>
          <a:lstStyle/>
          <a:p>
            <a:pPr marL="274320">
              <a:buNone/>
            </a:pPr>
            <a:r>
              <a:rPr lang="en-US" dirty="0">
                <a:solidFill>
                  <a:schemeClr val="bg1">
                    <a:lumMod val="75000"/>
                  </a:schemeClr>
                </a:solidFill>
              </a:rPr>
              <a:t>1) Explain how the distribution of heating of the earth by the sun and energy transfer through the atmosphere drives weather and climate change.</a:t>
            </a:r>
          </a:p>
          <a:p>
            <a:pPr marL="274320">
              <a:buNone/>
            </a:pPr>
            <a:r>
              <a:rPr lang="en-US" dirty="0"/>
              <a:t>2)  Read surface weather maps and upper-air maps, and understand the connection between surface weather and conditions aloft in midlatitudes.</a:t>
            </a:r>
          </a:p>
          <a:p>
            <a:pPr marL="274320">
              <a:buNone/>
            </a:pPr>
            <a:r>
              <a:rPr lang="en-US" dirty="0"/>
              <a:t>3) Recognize from weather maps commonly occurring, large-scale atmospheric phenomena, including midlatitude cyclones, upper-level troughs and ridges, jet streams, and trade winds, and their impact on local weather.</a:t>
            </a:r>
          </a:p>
          <a:p>
            <a:pPr marL="274320">
              <a:buNone/>
            </a:pPr>
            <a:r>
              <a:rPr lang="en-US" dirty="0"/>
              <a:t>4) Identify commonly occurring, high-impact mesoscale weather phenomena such as severe thunderstorms and hurricanes, and recognize the larger-scale weather conditions in which they form.</a:t>
            </a:r>
          </a:p>
          <a:p>
            <a:pPr marL="274320">
              <a:buNone/>
            </a:pPr>
            <a:r>
              <a:rPr lang="en-US" dirty="0">
                <a:solidFill>
                  <a:schemeClr val="bg1">
                    <a:lumMod val="75000"/>
                  </a:schemeClr>
                </a:solidFill>
              </a:rPr>
              <a:t>5) Identify the primary cloud types and types of precipitation, and recognize their underlying formation mechanisms in terms of concurrent weather conditions.</a:t>
            </a:r>
          </a:p>
          <a:p>
            <a:pPr marL="274320">
              <a:buNone/>
            </a:pPr>
            <a:r>
              <a:rPr lang="en-US" dirty="0">
                <a:solidFill>
                  <a:schemeClr val="bg1">
                    <a:lumMod val="75000"/>
                  </a:schemeClr>
                </a:solidFill>
              </a:rPr>
              <a:t>6) Explain the impact that weather and climate have on life, and that life has on the evolution of the atmosphere and climate.</a:t>
            </a:r>
          </a:p>
        </p:txBody>
      </p:sp>
    </p:spTree>
    <p:extLst>
      <p:ext uri="{BB962C8B-B14F-4D97-AF65-F5344CB8AC3E}">
        <p14:creationId xmlns:p14="http://schemas.microsoft.com/office/powerpoint/2010/main" val="2496840610"/>
      </p:ext>
    </p:extLst>
  </p:cSld>
  <p:clrMapOvr>
    <a:masterClrMapping/>
  </p:clrMapOvr>
  <mc:AlternateContent xmlns:mc="http://schemas.openxmlformats.org/markup-compatibility/2006" xmlns:p14="http://schemas.microsoft.com/office/powerpoint/2010/main">
    <mc:Choice Requires="p14">
      <p:transition spd="slow" p14:dur="2000" advTm="18574"/>
    </mc:Choice>
    <mc:Fallback xmlns="">
      <p:transition spd="slow" advTm="1857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73982" y="4586593"/>
            <a:ext cx="620563" cy="464897"/>
          </a:xfrm>
          <a:prstGeom prst="rect">
            <a:avLst/>
          </a:prstGeom>
          <a:noFill/>
        </p:spPr>
        <p:txBody>
          <a:bodyPr wrap="none" rtlCol="0">
            <a:spAutoFit/>
          </a:bodyPr>
          <a:lstStyle/>
          <a:p>
            <a:pPr algn="ctr"/>
            <a:r>
              <a:rPr lang="en-US" sz="1600" dirty="0"/>
              <a:t>Fig. 2.1</a:t>
            </a:r>
          </a:p>
          <a:p>
            <a:pPr algn="ctr"/>
            <a:r>
              <a:rPr lang="en-US" sz="1600" dirty="0"/>
              <a:t>H&amp;P</a:t>
            </a:r>
          </a:p>
        </p:txBody>
      </p:sp>
      <p:pic>
        <p:nvPicPr>
          <p:cNvPr id="10" name="Picture 9"/>
          <p:cNvPicPr>
            <a:picLocks noChangeAspect="1"/>
          </p:cNvPicPr>
          <p:nvPr/>
        </p:nvPicPr>
        <p:blipFill>
          <a:blip r:embed="rId2">
            <a:alphaModFix/>
          </a:blip>
          <a:stretch>
            <a:fillRect/>
          </a:stretch>
        </p:blipFill>
        <p:spPr>
          <a:xfrm>
            <a:off x="901700" y="901708"/>
            <a:ext cx="7269480" cy="4238062"/>
          </a:xfrm>
          <a:prstGeom prst="rect">
            <a:avLst/>
          </a:prstGeom>
        </p:spPr>
      </p:pic>
      <p:grpSp>
        <p:nvGrpSpPr>
          <p:cNvPr id="3" name="Group 2">
            <a:extLst>
              <a:ext uri="{FF2B5EF4-FFF2-40B4-BE49-F238E27FC236}">
                <a16:creationId xmlns:a16="http://schemas.microsoft.com/office/drawing/2014/main" id="{AA7DE504-8EBA-F049-BD5E-C01FF70AF003}"/>
              </a:ext>
            </a:extLst>
          </p:cNvPr>
          <p:cNvGrpSpPr/>
          <p:nvPr/>
        </p:nvGrpSpPr>
        <p:grpSpPr>
          <a:xfrm>
            <a:off x="4082654" y="2473519"/>
            <a:ext cx="2457107" cy="1546074"/>
            <a:chOff x="4082654" y="2473519"/>
            <a:chExt cx="2457107" cy="1546074"/>
          </a:xfrm>
        </p:grpSpPr>
        <p:sp>
          <p:nvSpPr>
            <p:cNvPr id="16" name="Freeform 15"/>
            <p:cNvSpPr/>
            <p:nvPr/>
          </p:nvSpPr>
          <p:spPr>
            <a:xfrm>
              <a:off x="4082654" y="2793195"/>
              <a:ext cx="1167157" cy="1226398"/>
            </a:xfrm>
            <a:custGeom>
              <a:avLst/>
              <a:gdLst>
                <a:gd name="connsiteX0" fmla="*/ 873637 w 1170550"/>
                <a:gd name="connsiteY0" fmla="*/ 120942 h 1306302"/>
                <a:gd name="connsiteX1" fmla="*/ 568837 w 1170550"/>
                <a:gd name="connsiteY1" fmla="*/ 671275 h 1306302"/>
                <a:gd name="connsiteX2" fmla="*/ 86237 w 1170550"/>
                <a:gd name="connsiteY2" fmla="*/ 967608 h 1306302"/>
                <a:gd name="connsiteX3" fmla="*/ 18504 w 1170550"/>
                <a:gd name="connsiteY3" fmla="*/ 1162342 h 1306302"/>
                <a:gd name="connsiteX4" fmla="*/ 297904 w 1170550"/>
                <a:gd name="connsiteY4" fmla="*/ 1306275 h 1306302"/>
                <a:gd name="connsiteX5" fmla="*/ 611170 w 1170550"/>
                <a:gd name="connsiteY5" fmla="*/ 1170808 h 1306302"/>
                <a:gd name="connsiteX6" fmla="*/ 1026037 w 1170550"/>
                <a:gd name="connsiteY6" fmla="*/ 798275 h 1306302"/>
                <a:gd name="connsiteX7" fmla="*/ 1169970 w 1170550"/>
                <a:gd name="connsiteY7" fmla="*/ 205608 h 1306302"/>
                <a:gd name="connsiteX8" fmla="*/ 983704 w 1170550"/>
                <a:gd name="connsiteY8" fmla="*/ 2408 h 1306302"/>
                <a:gd name="connsiteX9" fmla="*/ 873637 w 1170550"/>
                <a:gd name="connsiteY9" fmla="*/ 120942 h 1306302"/>
                <a:gd name="connsiteX0" fmla="*/ 873637 w 1170550"/>
                <a:gd name="connsiteY0" fmla="*/ 87344 h 1272704"/>
                <a:gd name="connsiteX1" fmla="*/ 568837 w 1170550"/>
                <a:gd name="connsiteY1" fmla="*/ 637677 h 1272704"/>
                <a:gd name="connsiteX2" fmla="*/ 86237 w 1170550"/>
                <a:gd name="connsiteY2" fmla="*/ 934010 h 1272704"/>
                <a:gd name="connsiteX3" fmla="*/ 18504 w 1170550"/>
                <a:gd name="connsiteY3" fmla="*/ 1128744 h 1272704"/>
                <a:gd name="connsiteX4" fmla="*/ 297904 w 1170550"/>
                <a:gd name="connsiteY4" fmla="*/ 1272677 h 1272704"/>
                <a:gd name="connsiteX5" fmla="*/ 611170 w 1170550"/>
                <a:gd name="connsiteY5" fmla="*/ 1137210 h 1272704"/>
                <a:gd name="connsiteX6" fmla="*/ 1026037 w 1170550"/>
                <a:gd name="connsiteY6" fmla="*/ 764677 h 1272704"/>
                <a:gd name="connsiteX7" fmla="*/ 1169970 w 1170550"/>
                <a:gd name="connsiteY7" fmla="*/ 172010 h 1272704"/>
                <a:gd name="connsiteX8" fmla="*/ 1009104 w 1170550"/>
                <a:gd name="connsiteY8" fmla="*/ 6910 h 1272704"/>
                <a:gd name="connsiteX9" fmla="*/ 873637 w 1170550"/>
                <a:gd name="connsiteY9" fmla="*/ 87344 h 1272704"/>
                <a:gd name="connsiteX0" fmla="*/ 892687 w 1170550"/>
                <a:gd name="connsiteY0" fmla="*/ 227936 h 1267246"/>
                <a:gd name="connsiteX1" fmla="*/ 568837 w 1170550"/>
                <a:gd name="connsiteY1" fmla="*/ 632219 h 1267246"/>
                <a:gd name="connsiteX2" fmla="*/ 86237 w 1170550"/>
                <a:gd name="connsiteY2" fmla="*/ 928552 h 1267246"/>
                <a:gd name="connsiteX3" fmla="*/ 18504 w 1170550"/>
                <a:gd name="connsiteY3" fmla="*/ 1123286 h 1267246"/>
                <a:gd name="connsiteX4" fmla="*/ 297904 w 1170550"/>
                <a:gd name="connsiteY4" fmla="*/ 1267219 h 1267246"/>
                <a:gd name="connsiteX5" fmla="*/ 611170 w 1170550"/>
                <a:gd name="connsiteY5" fmla="*/ 1131752 h 1267246"/>
                <a:gd name="connsiteX6" fmla="*/ 1026037 w 1170550"/>
                <a:gd name="connsiteY6" fmla="*/ 759219 h 1267246"/>
                <a:gd name="connsiteX7" fmla="*/ 1169970 w 1170550"/>
                <a:gd name="connsiteY7" fmla="*/ 166552 h 1267246"/>
                <a:gd name="connsiteX8" fmla="*/ 1009104 w 1170550"/>
                <a:gd name="connsiteY8" fmla="*/ 1452 h 1267246"/>
                <a:gd name="connsiteX9" fmla="*/ 892687 w 1170550"/>
                <a:gd name="connsiteY9" fmla="*/ 227936 h 1267246"/>
                <a:gd name="connsiteX0" fmla="*/ 892687 w 1170419"/>
                <a:gd name="connsiteY0" fmla="*/ 227936 h 1267252"/>
                <a:gd name="connsiteX1" fmla="*/ 568837 w 1170419"/>
                <a:gd name="connsiteY1" fmla="*/ 632219 h 1267252"/>
                <a:gd name="connsiteX2" fmla="*/ 86237 w 1170419"/>
                <a:gd name="connsiteY2" fmla="*/ 928552 h 1267252"/>
                <a:gd name="connsiteX3" fmla="*/ 18504 w 1170419"/>
                <a:gd name="connsiteY3" fmla="*/ 1123286 h 1267252"/>
                <a:gd name="connsiteX4" fmla="*/ 297904 w 1170419"/>
                <a:gd name="connsiteY4" fmla="*/ 1267219 h 1267252"/>
                <a:gd name="connsiteX5" fmla="*/ 611170 w 1170419"/>
                <a:gd name="connsiteY5" fmla="*/ 1131752 h 1267252"/>
                <a:gd name="connsiteX6" fmla="*/ 1006987 w 1170419"/>
                <a:gd name="connsiteY6" fmla="*/ 708419 h 1267252"/>
                <a:gd name="connsiteX7" fmla="*/ 1169970 w 1170419"/>
                <a:gd name="connsiteY7" fmla="*/ 166552 h 1267252"/>
                <a:gd name="connsiteX8" fmla="*/ 1009104 w 1170419"/>
                <a:gd name="connsiteY8" fmla="*/ 1452 h 1267252"/>
                <a:gd name="connsiteX9" fmla="*/ 892687 w 1170419"/>
                <a:gd name="connsiteY9" fmla="*/ 227936 h 1267252"/>
                <a:gd name="connsiteX0" fmla="*/ 892687 w 1170449"/>
                <a:gd name="connsiteY0" fmla="*/ 227936 h 1267244"/>
                <a:gd name="connsiteX1" fmla="*/ 568837 w 1170449"/>
                <a:gd name="connsiteY1" fmla="*/ 632219 h 1267244"/>
                <a:gd name="connsiteX2" fmla="*/ 86237 w 1170449"/>
                <a:gd name="connsiteY2" fmla="*/ 928552 h 1267244"/>
                <a:gd name="connsiteX3" fmla="*/ 18504 w 1170449"/>
                <a:gd name="connsiteY3" fmla="*/ 1123286 h 1267244"/>
                <a:gd name="connsiteX4" fmla="*/ 297904 w 1170449"/>
                <a:gd name="connsiteY4" fmla="*/ 1267219 h 1267244"/>
                <a:gd name="connsiteX5" fmla="*/ 579420 w 1170449"/>
                <a:gd name="connsiteY5" fmla="*/ 1112702 h 1267244"/>
                <a:gd name="connsiteX6" fmla="*/ 1006987 w 1170449"/>
                <a:gd name="connsiteY6" fmla="*/ 708419 h 1267244"/>
                <a:gd name="connsiteX7" fmla="*/ 1169970 w 1170449"/>
                <a:gd name="connsiteY7" fmla="*/ 166552 h 1267244"/>
                <a:gd name="connsiteX8" fmla="*/ 1009104 w 1170449"/>
                <a:gd name="connsiteY8" fmla="*/ 1452 h 1267244"/>
                <a:gd name="connsiteX9" fmla="*/ 892687 w 1170449"/>
                <a:gd name="connsiteY9" fmla="*/ 227936 h 1267244"/>
                <a:gd name="connsiteX0" fmla="*/ 889395 w 1167157"/>
                <a:gd name="connsiteY0" fmla="*/ 227936 h 1222812"/>
                <a:gd name="connsiteX1" fmla="*/ 565545 w 1167157"/>
                <a:gd name="connsiteY1" fmla="*/ 632219 h 1222812"/>
                <a:gd name="connsiteX2" fmla="*/ 82945 w 1167157"/>
                <a:gd name="connsiteY2" fmla="*/ 928552 h 1222812"/>
                <a:gd name="connsiteX3" fmla="*/ 15212 w 1167157"/>
                <a:gd name="connsiteY3" fmla="*/ 1123286 h 1222812"/>
                <a:gd name="connsiteX4" fmla="*/ 250162 w 1167157"/>
                <a:gd name="connsiteY4" fmla="*/ 1222769 h 1222812"/>
                <a:gd name="connsiteX5" fmla="*/ 576128 w 1167157"/>
                <a:gd name="connsiteY5" fmla="*/ 1112702 h 1222812"/>
                <a:gd name="connsiteX6" fmla="*/ 1003695 w 1167157"/>
                <a:gd name="connsiteY6" fmla="*/ 708419 h 1222812"/>
                <a:gd name="connsiteX7" fmla="*/ 1166678 w 1167157"/>
                <a:gd name="connsiteY7" fmla="*/ 166552 h 1222812"/>
                <a:gd name="connsiteX8" fmla="*/ 1005812 w 1167157"/>
                <a:gd name="connsiteY8" fmla="*/ 1452 h 1222812"/>
                <a:gd name="connsiteX9" fmla="*/ 889395 w 1167157"/>
                <a:gd name="connsiteY9" fmla="*/ 227936 h 1222812"/>
                <a:gd name="connsiteX0" fmla="*/ 889395 w 1167157"/>
                <a:gd name="connsiteY0" fmla="*/ 231522 h 1226398"/>
                <a:gd name="connsiteX1" fmla="*/ 565545 w 1167157"/>
                <a:gd name="connsiteY1" fmla="*/ 635805 h 1226398"/>
                <a:gd name="connsiteX2" fmla="*/ 82945 w 1167157"/>
                <a:gd name="connsiteY2" fmla="*/ 932138 h 1226398"/>
                <a:gd name="connsiteX3" fmla="*/ 15212 w 1167157"/>
                <a:gd name="connsiteY3" fmla="*/ 1126872 h 1226398"/>
                <a:gd name="connsiteX4" fmla="*/ 250162 w 1167157"/>
                <a:gd name="connsiteY4" fmla="*/ 1226355 h 1226398"/>
                <a:gd name="connsiteX5" fmla="*/ 576128 w 1167157"/>
                <a:gd name="connsiteY5" fmla="*/ 1116288 h 1226398"/>
                <a:gd name="connsiteX6" fmla="*/ 1003695 w 1167157"/>
                <a:gd name="connsiteY6" fmla="*/ 712005 h 1226398"/>
                <a:gd name="connsiteX7" fmla="*/ 1166678 w 1167157"/>
                <a:gd name="connsiteY7" fmla="*/ 170138 h 1226398"/>
                <a:gd name="connsiteX8" fmla="*/ 1005812 w 1167157"/>
                <a:gd name="connsiteY8" fmla="*/ 5038 h 1226398"/>
                <a:gd name="connsiteX9" fmla="*/ 889395 w 1167157"/>
                <a:gd name="connsiteY9" fmla="*/ 231522 h 122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7157" h="1226398">
                  <a:moveTo>
                    <a:pt x="889395" y="231522"/>
                  </a:moveTo>
                  <a:cubicBezTo>
                    <a:pt x="816017" y="336650"/>
                    <a:pt x="699953" y="519036"/>
                    <a:pt x="565545" y="635805"/>
                  </a:cubicBezTo>
                  <a:cubicBezTo>
                    <a:pt x="431137" y="752574"/>
                    <a:pt x="174667" y="850294"/>
                    <a:pt x="82945" y="932138"/>
                  </a:cubicBezTo>
                  <a:cubicBezTo>
                    <a:pt x="-8777" y="1013982"/>
                    <a:pt x="-12657" y="1077836"/>
                    <a:pt x="15212" y="1126872"/>
                  </a:cubicBezTo>
                  <a:cubicBezTo>
                    <a:pt x="43081" y="1175908"/>
                    <a:pt x="156676" y="1228119"/>
                    <a:pt x="250162" y="1226355"/>
                  </a:cubicBezTo>
                  <a:cubicBezTo>
                    <a:pt x="343648" y="1224591"/>
                    <a:pt x="450539" y="1202013"/>
                    <a:pt x="576128" y="1116288"/>
                  </a:cubicBezTo>
                  <a:cubicBezTo>
                    <a:pt x="701717" y="1030563"/>
                    <a:pt x="905270" y="869697"/>
                    <a:pt x="1003695" y="712005"/>
                  </a:cubicBezTo>
                  <a:cubicBezTo>
                    <a:pt x="1102120" y="554313"/>
                    <a:pt x="1173734" y="302783"/>
                    <a:pt x="1166678" y="170138"/>
                  </a:cubicBezTo>
                  <a:cubicBezTo>
                    <a:pt x="1159622" y="37493"/>
                    <a:pt x="1058376" y="-17893"/>
                    <a:pt x="1005812" y="5038"/>
                  </a:cubicBezTo>
                  <a:cubicBezTo>
                    <a:pt x="953248" y="27969"/>
                    <a:pt x="962773" y="126394"/>
                    <a:pt x="889395" y="231522"/>
                  </a:cubicBezTo>
                  <a:close/>
                </a:path>
              </a:pathLst>
            </a:custGeom>
            <a:solidFill>
              <a:srgbClr val="0000FF">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Freeform 16"/>
            <p:cNvSpPr/>
            <p:nvPr/>
          </p:nvSpPr>
          <p:spPr>
            <a:xfrm>
              <a:off x="5297300" y="2473519"/>
              <a:ext cx="1242461" cy="497814"/>
            </a:xfrm>
            <a:custGeom>
              <a:avLst/>
              <a:gdLst>
                <a:gd name="connsiteX0" fmla="*/ 1108800 w 1251134"/>
                <a:gd name="connsiteY0" fmla="*/ 38336 h 487998"/>
                <a:gd name="connsiteX1" fmla="*/ 543650 w 1251134"/>
                <a:gd name="connsiteY1" fmla="*/ 236 h 487998"/>
                <a:gd name="connsiteX2" fmla="*/ 181700 w 1251134"/>
                <a:gd name="connsiteY2" fmla="*/ 57386 h 487998"/>
                <a:gd name="connsiteX3" fmla="*/ 10250 w 1251134"/>
                <a:gd name="connsiteY3" fmla="*/ 203436 h 487998"/>
                <a:gd name="connsiteX4" fmla="*/ 35650 w 1251134"/>
                <a:gd name="connsiteY4" fmla="*/ 381236 h 487998"/>
                <a:gd name="connsiteX5" fmla="*/ 169000 w 1251134"/>
                <a:gd name="connsiteY5" fmla="*/ 476486 h 487998"/>
                <a:gd name="connsiteX6" fmla="*/ 480150 w 1251134"/>
                <a:gd name="connsiteY6" fmla="*/ 476486 h 487998"/>
                <a:gd name="connsiteX7" fmla="*/ 931000 w 1251134"/>
                <a:gd name="connsiteY7" fmla="*/ 387586 h 487998"/>
                <a:gd name="connsiteX8" fmla="*/ 1210400 w 1251134"/>
                <a:gd name="connsiteY8" fmla="*/ 235186 h 487998"/>
                <a:gd name="connsiteX9" fmla="*/ 1235800 w 1251134"/>
                <a:gd name="connsiteY9" fmla="*/ 70086 h 487998"/>
                <a:gd name="connsiteX10" fmla="*/ 1108800 w 1251134"/>
                <a:gd name="connsiteY10" fmla="*/ 38336 h 487998"/>
                <a:gd name="connsiteX0" fmla="*/ 1026250 w 1254751"/>
                <a:gd name="connsiteY0" fmla="*/ 11133 h 492545"/>
                <a:gd name="connsiteX1" fmla="*/ 543650 w 1254751"/>
                <a:gd name="connsiteY1" fmla="*/ 4783 h 492545"/>
                <a:gd name="connsiteX2" fmla="*/ 181700 w 1254751"/>
                <a:gd name="connsiteY2" fmla="*/ 61933 h 492545"/>
                <a:gd name="connsiteX3" fmla="*/ 10250 w 1254751"/>
                <a:gd name="connsiteY3" fmla="*/ 207983 h 492545"/>
                <a:gd name="connsiteX4" fmla="*/ 35650 w 1254751"/>
                <a:gd name="connsiteY4" fmla="*/ 385783 h 492545"/>
                <a:gd name="connsiteX5" fmla="*/ 169000 w 1254751"/>
                <a:gd name="connsiteY5" fmla="*/ 481033 h 492545"/>
                <a:gd name="connsiteX6" fmla="*/ 480150 w 1254751"/>
                <a:gd name="connsiteY6" fmla="*/ 481033 h 492545"/>
                <a:gd name="connsiteX7" fmla="*/ 931000 w 1254751"/>
                <a:gd name="connsiteY7" fmla="*/ 392133 h 492545"/>
                <a:gd name="connsiteX8" fmla="*/ 1210400 w 1254751"/>
                <a:gd name="connsiteY8" fmla="*/ 239733 h 492545"/>
                <a:gd name="connsiteX9" fmla="*/ 1235800 w 1254751"/>
                <a:gd name="connsiteY9" fmla="*/ 74633 h 492545"/>
                <a:gd name="connsiteX10" fmla="*/ 1026250 w 1254751"/>
                <a:gd name="connsiteY10" fmla="*/ 11133 h 492545"/>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40670 h 493482"/>
                <a:gd name="connsiteX9" fmla="*/ 1210400 w 1241411"/>
                <a:gd name="connsiteY9" fmla="*/ 94620 h 493482"/>
                <a:gd name="connsiteX10" fmla="*/ 1026250 w 1241411"/>
                <a:gd name="connsiteY10" fmla="*/ 12070 h 493482"/>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66070 h 493482"/>
                <a:gd name="connsiteX9" fmla="*/ 1210400 w 1241411"/>
                <a:gd name="connsiteY9" fmla="*/ 94620 h 493482"/>
                <a:gd name="connsiteX10" fmla="*/ 1026250 w 1241411"/>
                <a:gd name="connsiteY10" fmla="*/ 12070 h 493482"/>
                <a:gd name="connsiteX0" fmla="*/ 1027300 w 1242461"/>
                <a:gd name="connsiteY0" fmla="*/ 12070 h 487855"/>
                <a:gd name="connsiteX1" fmla="*/ 544700 w 1242461"/>
                <a:gd name="connsiteY1" fmla="*/ 5720 h 487855"/>
                <a:gd name="connsiteX2" fmla="*/ 182750 w 1242461"/>
                <a:gd name="connsiteY2" fmla="*/ 62870 h 487855"/>
                <a:gd name="connsiteX3" fmla="*/ 11300 w 1242461"/>
                <a:gd name="connsiteY3" fmla="*/ 208920 h 487855"/>
                <a:gd name="connsiteX4" fmla="*/ 36700 w 1242461"/>
                <a:gd name="connsiteY4" fmla="*/ 386720 h 487855"/>
                <a:gd name="connsiteX5" fmla="*/ 201800 w 1242461"/>
                <a:gd name="connsiteY5" fmla="*/ 469270 h 487855"/>
                <a:gd name="connsiteX6" fmla="*/ 481200 w 1242461"/>
                <a:gd name="connsiteY6" fmla="*/ 481970 h 487855"/>
                <a:gd name="connsiteX7" fmla="*/ 932050 w 1242461"/>
                <a:gd name="connsiteY7" fmla="*/ 393070 h 487855"/>
                <a:gd name="connsiteX8" fmla="*/ 1211450 w 1242461"/>
                <a:gd name="connsiteY8" fmla="*/ 266070 h 487855"/>
                <a:gd name="connsiteX9" fmla="*/ 1211450 w 1242461"/>
                <a:gd name="connsiteY9" fmla="*/ 94620 h 487855"/>
                <a:gd name="connsiteX10" fmla="*/ 1027300 w 1242461"/>
                <a:gd name="connsiteY10" fmla="*/ 12070 h 487855"/>
                <a:gd name="connsiteX0" fmla="*/ 1027300 w 1242461"/>
                <a:gd name="connsiteY0" fmla="*/ 22029 h 497814"/>
                <a:gd name="connsiteX1" fmla="*/ 532000 w 1242461"/>
                <a:gd name="connsiteY1" fmla="*/ 2979 h 497814"/>
                <a:gd name="connsiteX2" fmla="*/ 182750 w 1242461"/>
                <a:gd name="connsiteY2" fmla="*/ 72829 h 497814"/>
                <a:gd name="connsiteX3" fmla="*/ 11300 w 1242461"/>
                <a:gd name="connsiteY3" fmla="*/ 218879 h 497814"/>
                <a:gd name="connsiteX4" fmla="*/ 36700 w 1242461"/>
                <a:gd name="connsiteY4" fmla="*/ 396679 h 497814"/>
                <a:gd name="connsiteX5" fmla="*/ 201800 w 1242461"/>
                <a:gd name="connsiteY5" fmla="*/ 479229 h 497814"/>
                <a:gd name="connsiteX6" fmla="*/ 481200 w 1242461"/>
                <a:gd name="connsiteY6" fmla="*/ 491929 h 497814"/>
                <a:gd name="connsiteX7" fmla="*/ 932050 w 1242461"/>
                <a:gd name="connsiteY7" fmla="*/ 403029 h 497814"/>
                <a:gd name="connsiteX8" fmla="*/ 1211450 w 1242461"/>
                <a:gd name="connsiteY8" fmla="*/ 276029 h 497814"/>
                <a:gd name="connsiteX9" fmla="*/ 1211450 w 1242461"/>
                <a:gd name="connsiteY9" fmla="*/ 104579 h 497814"/>
                <a:gd name="connsiteX10" fmla="*/ 1027300 w 1242461"/>
                <a:gd name="connsiteY10" fmla="*/ 22029 h 49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2461" h="497814">
                  <a:moveTo>
                    <a:pt x="1027300" y="22029"/>
                  </a:moveTo>
                  <a:cubicBezTo>
                    <a:pt x="914058" y="5096"/>
                    <a:pt x="672758" y="-5488"/>
                    <a:pt x="532000" y="2979"/>
                  </a:cubicBezTo>
                  <a:cubicBezTo>
                    <a:pt x="391242" y="11446"/>
                    <a:pt x="269533" y="36846"/>
                    <a:pt x="182750" y="72829"/>
                  </a:cubicBezTo>
                  <a:cubicBezTo>
                    <a:pt x="95967" y="108812"/>
                    <a:pt x="35642" y="164904"/>
                    <a:pt x="11300" y="218879"/>
                  </a:cubicBezTo>
                  <a:cubicBezTo>
                    <a:pt x="-13042" y="272854"/>
                    <a:pt x="4950" y="353287"/>
                    <a:pt x="36700" y="396679"/>
                  </a:cubicBezTo>
                  <a:cubicBezTo>
                    <a:pt x="68450" y="440071"/>
                    <a:pt x="127717" y="463354"/>
                    <a:pt x="201800" y="479229"/>
                  </a:cubicBezTo>
                  <a:cubicBezTo>
                    <a:pt x="275883" y="495104"/>
                    <a:pt x="359492" y="504629"/>
                    <a:pt x="481200" y="491929"/>
                  </a:cubicBezTo>
                  <a:cubicBezTo>
                    <a:pt x="602908" y="479229"/>
                    <a:pt x="810342" y="439012"/>
                    <a:pt x="932050" y="403029"/>
                  </a:cubicBezTo>
                  <a:cubicBezTo>
                    <a:pt x="1053758" y="367046"/>
                    <a:pt x="1160650" y="328946"/>
                    <a:pt x="1211450" y="276029"/>
                  </a:cubicBezTo>
                  <a:cubicBezTo>
                    <a:pt x="1262250" y="223112"/>
                    <a:pt x="1242142" y="146912"/>
                    <a:pt x="1211450" y="104579"/>
                  </a:cubicBezTo>
                  <a:cubicBezTo>
                    <a:pt x="1180758" y="62246"/>
                    <a:pt x="1140542" y="38962"/>
                    <a:pt x="1027300" y="22029"/>
                  </a:cubicBezTo>
                  <a:close/>
                </a:path>
              </a:pathLst>
            </a:custGeom>
            <a:solidFill>
              <a:srgbClr val="C8000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C80000"/>
                </a:solidFill>
              </a:endParaRPr>
            </a:p>
          </p:txBody>
        </p:sp>
      </p:grpSp>
      <p:grpSp>
        <p:nvGrpSpPr>
          <p:cNvPr id="2" name="Group 1">
            <a:extLst>
              <a:ext uri="{FF2B5EF4-FFF2-40B4-BE49-F238E27FC236}">
                <a16:creationId xmlns:a16="http://schemas.microsoft.com/office/drawing/2014/main" id="{3A7F26E4-46AA-ED45-8AA8-0F12839932BB}"/>
              </a:ext>
            </a:extLst>
          </p:cNvPr>
          <p:cNvGrpSpPr/>
          <p:nvPr/>
        </p:nvGrpSpPr>
        <p:grpSpPr>
          <a:xfrm>
            <a:off x="4013200" y="2446799"/>
            <a:ext cx="2101081" cy="1397068"/>
            <a:chOff x="4013200" y="2446799"/>
            <a:chExt cx="2101081" cy="1397068"/>
          </a:xfrm>
        </p:grpSpPr>
        <p:sp>
          <p:nvSpPr>
            <p:cNvPr id="12" name="Freeform 11"/>
            <p:cNvSpPr/>
            <p:nvPr/>
          </p:nvSpPr>
          <p:spPr>
            <a:xfrm>
              <a:off x="4013200" y="2802467"/>
              <a:ext cx="626533" cy="1041400"/>
            </a:xfrm>
            <a:custGeom>
              <a:avLst/>
              <a:gdLst>
                <a:gd name="connsiteX0" fmla="*/ 0 w 626533"/>
                <a:gd name="connsiteY0" fmla="*/ 0 h 1041400"/>
                <a:gd name="connsiteX1" fmla="*/ 330200 w 626533"/>
                <a:gd name="connsiteY1" fmla="*/ 279400 h 1041400"/>
                <a:gd name="connsiteX2" fmla="*/ 533400 w 626533"/>
                <a:gd name="connsiteY2" fmla="*/ 651933 h 1041400"/>
                <a:gd name="connsiteX3" fmla="*/ 626533 w 626533"/>
                <a:gd name="connsiteY3" fmla="*/ 1041400 h 1041400"/>
              </a:gdLst>
              <a:ahLst/>
              <a:cxnLst>
                <a:cxn ang="0">
                  <a:pos x="connsiteX0" y="connsiteY0"/>
                </a:cxn>
                <a:cxn ang="0">
                  <a:pos x="connsiteX1" y="connsiteY1"/>
                </a:cxn>
                <a:cxn ang="0">
                  <a:pos x="connsiteX2" y="connsiteY2"/>
                </a:cxn>
                <a:cxn ang="0">
                  <a:pos x="connsiteX3" y="connsiteY3"/>
                </a:cxn>
              </a:cxnLst>
              <a:rect l="l" t="t" r="r" b="b"/>
              <a:pathLst>
                <a:path w="626533" h="1041400">
                  <a:moveTo>
                    <a:pt x="0" y="0"/>
                  </a:moveTo>
                  <a:cubicBezTo>
                    <a:pt x="120650" y="85372"/>
                    <a:pt x="241300" y="170745"/>
                    <a:pt x="330200" y="279400"/>
                  </a:cubicBezTo>
                  <a:cubicBezTo>
                    <a:pt x="419100" y="388055"/>
                    <a:pt x="484011" y="524933"/>
                    <a:pt x="533400" y="651933"/>
                  </a:cubicBezTo>
                  <a:cubicBezTo>
                    <a:pt x="582789" y="778933"/>
                    <a:pt x="626533" y="1041400"/>
                    <a:pt x="626533" y="1041400"/>
                  </a:cubicBezTo>
                </a:path>
              </a:pathLst>
            </a:custGeom>
            <a:ln w="38100" cmpd="sng">
              <a:solidFill>
                <a:srgbClr val="0000FF"/>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4381495" y="2730499"/>
              <a:ext cx="736600" cy="520536"/>
            </a:xfrm>
            <a:custGeom>
              <a:avLst/>
              <a:gdLst>
                <a:gd name="connsiteX0" fmla="*/ 0 w 635000"/>
                <a:gd name="connsiteY0" fmla="*/ 0 h 356018"/>
                <a:gd name="connsiteX1" fmla="*/ 431800 w 635000"/>
                <a:gd name="connsiteY1" fmla="*/ 304800 h 356018"/>
                <a:gd name="connsiteX2" fmla="*/ 635000 w 635000"/>
                <a:gd name="connsiteY2" fmla="*/ 355600 h 356018"/>
                <a:gd name="connsiteX0" fmla="*/ 0 w 613833"/>
                <a:gd name="connsiteY0" fmla="*/ 0 h 373842"/>
                <a:gd name="connsiteX1" fmla="*/ 431800 w 613833"/>
                <a:gd name="connsiteY1" fmla="*/ 304800 h 373842"/>
                <a:gd name="connsiteX2" fmla="*/ 613833 w 613833"/>
                <a:gd name="connsiteY2" fmla="*/ 373842 h 373842"/>
                <a:gd name="connsiteX0" fmla="*/ 0 w 613833"/>
                <a:gd name="connsiteY0" fmla="*/ 0 h 373842"/>
                <a:gd name="connsiteX1" fmla="*/ 165806 w 613833"/>
                <a:gd name="connsiteY1" fmla="*/ 148976 h 373842"/>
                <a:gd name="connsiteX2" fmla="*/ 431800 w 613833"/>
                <a:gd name="connsiteY2" fmla="*/ 304800 h 373842"/>
                <a:gd name="connsiteX3" fmla="*/ 613833 w 613833"/>
                <a:gd name="connsiteY3" fmla="*/ 373842 h 373842"/>
              </a:gdLst>
              <a:ahLst/>
              <a:cxnLst>
                <a:cxn ang="0">
                  <a:pos x="connsiteX0" y="connsiteY0"/>
                </a:cxn>
                <a:cxn ang="0">
                  <a:pos x="connsiteX1" y="connsiteY1"/>
                </a:cxn>
                <a:cxn ang="0">
                  <a:pos x="connsiteX2" y="connsiteY2"/>
                </a:cxn>
                <a:cxn ang="0">
                  <a:pos x="connsiteX3" y="connsiteY3"/>
                </a:cxn>
              </a:cxnLst>
              <a:rect l="l" t="t" r="r" b="b"/>
              <a:pathLst>
                <a:path w="613833" h="373842">
                  <a:moveTo>
                    <a:pt x="0" y="0"/>
                  </a:moveTo>
                  <a:cubicBezTo>
                    <a:pt x="29986" y="22803"/>
                    <a:pt x="93839" y="98176"/>
                    <a:pt x="165806" y="148976"/>
                  </a:cubicBezTo>
                  <a:cubicBezTo>
                    <a:pt x="237773" y="199776"/>
                    <a:pt x="357129" y="267322"/>
                    <a:pt x="431800" y="304800"/>
                  </a:cubicBezTo>
                  <a:cubicBezTo>
                    <a:pt x="506471" y="342278"/>
                    <a:pt x="613833" y="373842"/>
                    <a:pt x="613833" y="373842"/>
                  </a:cubicBezTo>
                </a:path>
              </a:pathLst>
            </a:custGeom>
            <a:ln w="38100" cmpd="sng">
              <a:solidFill>
                <a:srgbClr val="0000FF"/>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a:off x="5833539" y="2455333"/>
              <a:ext cx="280742" cy="973667"/>
            </a:xfrm>
            <a:custGeom>
              <a:avLst/>
              <a:gdLst>
                <a:gd name="connsiteX0" fmla="*/ 0 w 280742"/>
                <a:gd name="connsiteY0" fmla="*/ 0 h 973667"/>
                <a:gd name="connsiteX1" fmla="*/ 211666 w 280742"/>
                <a:gd name="connsiteY1" fmla="*/ 76200 h 973667"/>
                <a:gd name="connsiteX2" fmla="*/ 279400 w 280742"/>
                <a:gd name="connsiteY2" fmla="*/ 338667 h 973667"/>
                <a:gd name="connsiteX3" fmla="*/ 254000 w 280742"/>
                <a:gd name="connsiteY3" fmla="*/ 694267 h 973667"/>
                <a:gd name="connsiteX4" fmla="*/ 220133 w 280742"/>
                <a:gd name="connsiteY4" fmla="*/ 973667 h 97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42" h="973667">
                  <a:moveTo>
                    <a:pt x="0" y="0"/>
                  </a:moveTo>
                  <a:cubicBezTo>
                    <a:pt x="82549" y="9878"/>
                    <a:pt x="165099" y="19756"/>
                    <a:pt x="211666" y="76200"/>
                  </a:cubicBezTo>
                  <a:cubicBezTo>
                    <a:pt x="258233" y="132645"/>
                    <a:pt x="272344" y="235656"/>
                    <a:pt x="279400" y="338667"/>
                  </a:cubicBezTo>
                  <a:cubicBezTo>
                    <a:pt x="286456" y="441678"/>
                    <a:pt x="263878" y="588434"/>
                    <a:pt x="254000" y="694267"/>
                  </a:cubicBezTo>
                  <a:cubicBezTo>
                    <a:pt x="244122" y="800100"/>
                    <a:pt x="220133" y="973667"/>
                    <a:pt x="220133" y="973667"/>
                  </a:cubicBezTo>
                </a:path>
              </a:pathLst>
            </a:custGeom>
            <a:ln w="38100" cmpd="sng">
              <a:solidFill>
                <a:srgbClr val="C80000"/>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5257799" y="2446799"/>
              <a:ext cx="442299" cy="939875"/>
            </a:xfrm>
            <a:custGeom>
              <a:avLst/>
              <a:gdLst>
                <a:gd name="connsiteX0" fmla="*/ 266700 w 450211"/>
                <a:gd name="connsiteY0" fmla="*/ 1689175 h 1689175"/>
                <a:gd name="connsiteX1" fmla="*/ 444500 w 450211"/>
                <a:gd name="connsiteY1" fmla="*/ 965275 h 1689175"/>
                <a:gd name="connsiteX2" fmla="*/ 393700 w 450211"/>
                <a:gd name="connsiteY2" fmla="*/ 330275 h 1689175"/>
                <a:gd name="connsiteX3" fmla="*/ 266700 w 450211"/>
                <a:gd name="connsiteY3" fmla="*/ 50875 h 1689175"/>
                <a:gd name="connsiteX4" fmla="*/ 0 w 450211"/>
                <a:gd name="connsiteY4" fmla="*/ 75 h 1689175"/>
                <a:gd name="connsiteX0" fmla="*/ 444500 w 450211"/>
                <a:gd name="connsiteY0" fmla="*/ 965275 h 965275"/>
                <a:gd name="connsiteX1" fmla="*/ 393700 w 450211"/>
                <a:gd name="connsiteY1" fmla="*/ 330275 h 965275"/>
                <a:gd name="connsiteX2" fmla="*/ 266700 w 450211"/>
                <a:gd name="connsiteY2" fmla="*/ 50875 h 965275"/>
                <a:gd name="connsiteX3" fmla="*/ 0 w 450211"/>
                <a:gd name="connsiteY3" fmla="*/ 75 h 965275"/>
                <a:gd name="connsiteX0" fmla="*/ 444500 w 459449"/>
                <a:gd name="connsiteY0" fmla="*/ 965275 h 965275"/>
                <a:gd name="connsiteX1" fmla="*/ 436033 w 459449"/>
                <a:gd name="connsiteY1" fmla="*/ 330275 h 965275"/>
                <a:gd name="connsiteX2" fmla="*/ 266700 w 459449"/>
                <a:gd name="connsiteY2" fmla="*/ 50875 h 965275"/>
                <a:gd name="connsiteX3" fmla="*/ 0 w 459449"/>
                <a:gd name="connsiteY3" fmla="*/ 75 h 965275"/>
                <a:gd name="connsiteX0" fmla="*/ 376767 w 439644"/>
                <a:gd name="connsiteY0" fmla="*/ 939875 h 939875"/>
                <a:gd name="connsiteX1" fmla="*/ 436033 w 439644"/>
                <a:gd name="connsiteY1" fmla="*/ 330275 h 939875"/>
                <a:gd name="connsiteX2" fmla="*/ 266700 w 439644"/>
                <a:gd name="connsiteY2" fmla="*/ 50875 h 939875"/>
                <a:gd name="connsiteX3" fmla="*/ 0 w 439644"/>
                <a:gd name="connsiteY3" fmla="*/ 75 h 939875"/>
                <a:gd name="connsiteX0" fmla="*/ 376767 w 442299"/>
                <a:gd name="connsiteY0" fmla="*/ 939875 h 939875"/>
                <a:gd name="connsiteX1" fmla="*/ 436033 w 442299"/>
                <a:gd name="connsiteY1" fmla="*/ 330275 h 939875"/>
                <a:gd name="connsiteX2" fmla="*/ 266700 w 442299"/>
                <a:gd name="connsiteY2" fmla="*/ 50875 h 939875"/>
                <a:gd name="connsiteX3" fmla="*/ 0 w 442299"/>
                <a:gd name="connsiteY3" fmla="*/ 75 h 939875"/>
              </a:gdLst>
              <a:ahLst/>
              <a:cxnLst>
                <a:cxn ang="0">
                  <a:pos x="connsiteX0" y="connsiteY0"/>
                </a:cxn>
                <a:cxn ang="0">
                  <a:pos x="connsiteX1" y="connsiteY1"/>
                </a:cxn>
                <a:cxn ang="0">
                  <a:pos x="connsiteX2" y="connsiteY2"/>
                </a:cxn>
                <a:cxn ang="0">
                  <a:pos x="connsiteX3" y="connsiteY3"/>
                </a:cxn>
              </a:cxnLst>
              <a:rect l="l" t="t" r="r" b="b"/>
              <a:pathLst>
                <a:path w="442299" h="939875">
                  <a:moveTo>
                    <a:pt x="376767" y="939875"/>
                  </a:moveTo>
                  <a:cubicBezTo>
                    <a:pt x="431801" y="679525"/>
                    <a:pt x="454378" y="478442"/>
                    <a:pt x="436033" y="330275"/>
                  </a:cubicBezTo>
                  <a:cubicBezTo>
                    <a:pt x="417689" y="182108"/>
                    <a:pt x="339372" y="105908"/>
                    <a:pt x="266700" y="50875"/>
                  </a:cubicBezTo>
                  <a:cubicBezTo>
                    <a:pt x="194028" y="-4158"/>
                    <a:pt x="0" y="75"/>
                    <a:pt x="0" y="75"/>
                  </a:cubicBezTo>
                </a:path>
              </a:pathLst>
            </a:custGeom>
            <a:ln w="38100" cmpd="sng">
              <a:solidFill>
                <a:srgbClr val="C80000"/>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6" name="TextBox 5"/>
          <p:cNvSpPr txBox="1"/>
          <p:nvPr/>
        </p:nvSpPr>
        <p:spPr>
          <a:xfrm>
            <a:off x="622300" y="5410200"/>
            <a:ext cx="7975600" cy="1130299"/>
          </a:xfrm>
          <a:prstGeom prst="rect">
            <a:avLst/>
          </a:prstGeom>
          <a:noFill/>
        </p:spPr>
        <p:txBody>
          <a:bodyPr wrap="square" rtlCol="0">
            <a:noAutofit/>
          </a:bodyPr>
          <a:lstStyle/>
          <a:p>
            <a:pPr algn="ctr"/>
            <a:r>
              <a:rPr lang="en-US" sz="1600" b="1" dirty="0"/>
              <a:t> It can be difficult to comprehend the distributions of weather elements at a glance from a map with only station plots. </a:t>
            </a:r>
          </a:p>
          <a:p>
            <a:pPr algn="ctr"/>
            <a:endParaRPr lang="en-US" sz="1600" b="1" dirty="0"/>
          </a:p>
          <a:p>
            <a:pPr algn="ctr"/>
            <a:r>
              <a:rPr lang="en-US" sz="1600" b="1" dirty="0"/>
              <a:t>To address the situation, we analyze and complement surface plots with additional fields.</a:t>
            </a:r>
          </a:p>
        </p:txBody>
      </p:sp>
      <p:sp>
        <p:nvSpPr>
          <p:cNvPr id="7" name="TextBox 6"/>
          <p:cNvSpPr txBox="1"/>
          <p:nvPr/>
        </p:nvSpPr>
        <p:spPr>
          <a:xfrm>
            <a:off x="1435100" y="114300"/>
            <a:ext cx="6297918" cy="584776"/>
          </a:xfrm>
          <a:prstGeom prst="rect">
            <a:avLst/>
          </a:prstGeom>
          <a:noFill/>
        </p:spPr>
        <p:txBody>
          <a:bodyPr wrap="none" rtlCol="0">
            <a:spAutoFit/>
          </a:bodyPr>
          <a:lstStyle/>
          <a:p>
            <a:pPr algn="ctr"/>
            <a:r>
              <a:rPr lang="en-US" sz="3200" dirty="0"/>
              <a:t>Surface map for 20140220 1800 UTC</a:t>
            </a:r>
          </a:p>
        </p:txBody>
      </p:sp>
    </p:spTree>
    <p:extLst>
      <p:ext uri="{BB962C8B-B14F-4D97-AF65-F5344CB8AC3E}">
        <p14:creationId xmlns:p14="http://schemas.microsoft.com/office/powerpoint/2010/main" val="238591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3" y="847797"/>
            <a:ext cx="7273694" cy="5029200"/>
          </a:xfrm>
          <a:prstGeom prst="rect">
            <a:avLst/>
          </a:prstGeom>
        </p:spPr>
      </p:pic>
      <p:sp>
        <p:nvSpPr>
          <p:cNvPr id="6" name="TextBox 5"/>
          <p:cNvSpPr txBox="1"/>
          <p:nvPr/>
        </p:nvSpPr>
        <p:spPr>
          <a:xfrm>
            <a:off x="571500" y="5915097"/>
            <a:ext cx="7975600" cy="765103"/>
          </a:xfrm>
          <a:prstGeom prst="rect">
            <a:avLst/>
          </a:prstGeom>
          <a:noFill/>
        </p:spPr>
        <p:txBody>
          <a:bodyPr wrap="square" rtlCol="0">
            <a:noAutofit/>
          </a:bodyPr>
          <a:lstStyle/>
          <a:p>
            <a:pPr algn="ctr"/>
            <a:r>
              <a:rPr lang="en-US" sz="1600" b="1" dirty="0"/>
              <a:t>Color code the temperature field using intuitive color scale. </a:t>
            </a:r>
          </a:p>
          <a:p>
            <a:pPr algn="ctr"/>
            <a:r>
              <a:rPr lang="en-US" sz="1600" b="1" dirty="0"/>
              <a:t>Cold colors (blues) =&gt; Cold temps.</a:t>
            </a:r>
          </a:p>
          <a:p>
            <a:pPr algn="ctr"/>
            <a:r>
              <a:rPr lang="en-US" sz="1600" b="1" dirty="0"/>
              <a:t>Warm colors (reds) =&gt; Warm temps.</a:t>
            </a:r>
          </a:p>
        </p:txBody>
      </p:sp>
      <p:sp>
        <p:nvSpPr>
          <p:cNvPr id="7" name="TextBox 6"/>
          <p:cNvSpPr txBox="1"/>
          <p:nvPr/>
        </p:nvSpPr>
        <p:spPr>
          <a:xfrm>
            <a:off x="324121" y="114300"/>
            <a:ext cx="8519880" cy="584776"/>
          </a:xfrm>
          <a:prstGeom prst="rect">
            <a:avLst/>
          </a:prstGeom>
          <a:noFill/>
        </p:spPr>
        <p:txBody>
          <a:bodyPr wrap="none" rtlCol="0">
            <a:spAutoFit/>
          </a:bodyPr>
          <a:lstStyle/>
          <a:p>
            <a:pPr algn="ctr"/>
            <a:r>
              <a:rPr lang="en-US" sz="3200" dirty="0"/>
              <a:t>Surface temperature map for 20140220 1800 UTC</a:t>
            </a:r>
          </a:p>
        </p:txBody>
      </p:sp>
      <p:sp>
        <p:nvSpPr>
          <p:cNvPr id="10" name="TextBox 9"/>
          <p:cNvSpPr txBox="1"/>
          <p:nvPr/>
        </p:nvSpPr>
        <p:spPr>
          <a:xfrm>
            <a:off x="973636" y="4512536"/>
            <a:ext cx="780582" cy="584776"/>
          </a:xfrm>
          <a:prstGeom prst="rect">
            <a:avLst/>
          </a:prstGeom>
          <a:noFill/>
        </p:spPr>
        <p:txBody>
          <a:bodyPr wrap="none" rtlCol="0">
            <a:spAutoFit/>
          </a:bodyPr>
          <a:lstStyle/>
          <a:p>
            <a:pPr algn="ctr"/>
            <a:r>
              <a:rPr lang="en-US" sz="1600" dirty="0"/>
              <a:t>Fig. 2.2</a:t>
            </a:r>
          </a:p>
          <a:p>
            <a:pPr algn="ctr"/>
            <a:r>
              <a:rPr lang="en-US" sz="1600" dirty="0"/>
              <a:t>H&amp;P</a:t>
            </a:r>
          </a:p>
        </p:txBody>
      </p:sp>
      <p:cxnSp>
        <p:nvCxnSpPr>
          <p:cNvPr id="5" name="Straight Connector 4"/>
          <p:cNvCxnSpPr/>
          <p:nvPr/>
        </p:nvCxnSpPr>
        <p:spPr>
          <a:xfrm flipH="1" flipV="1">
            <a:off x="4851400" y="3009900"/>
            <a:ext cx="317500" cy="190500"/>
          </a:xfrm>
          <a:prstGeom prst="line">
            <a:avLst/>
          </a:prstGeom>
          <a:ln w="38100" cmpd="sng">
            <a:solidFill>
              <a:srgbClr val="660066"/>
            </a:solidFill>
            <a:headEnd type="arrow" w="sm" len="sm"/>
            <a:tailEnd type="arrow" w="sm" len="sm"/>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92700" y="2908300"/>
            <a:ext cx="977900" cy="544765"/>
          </a:xfrm>
          <a:prstGeom prst="rect">
            <a:avLst/>
          </a:prstGeom>
          <a:noFill/>
        </p:spPr>
        <p:txBody>
          <a:bodyPr wrap="square" rtlCol="0">
            <a:spAutoFit/>
          </a:bodyPr>
          <a:lstStyle/>
          <a:p>
            <a:pPr>
              <a:lnSpc>
                <a:spcPct val="80000"/>
              </a:lnSpc>
            </a:pPr>
            <a:r>
              <a:rPr lang="en-US" dirty="0"/>
              <a:t>15 C in 300 km</a:t>
            </a:r>
          </a:p>
        </p:txBody>
      </p:sp>
    </p:spTree>
    <p:extLst>
      <p:ext uri="{BB962C8B-B14F-4D97-AF65-F5344CB8AC3E}">
        <p14:creationId xmlns:p14="http://schemas.microsoft.com/office/powerpoint/2010/main" val="59595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3" y="847797"/>
            <a:ext cx="7273694" cy="5029200"/>
          </a:xfrm>
          <a:prstGeom prst="rect">
            <a:avLst/>
          </a:prstGeom>
        </p:spPr>
      </p:pic>
      <p:sp>
        <p:nvSpPr>
          <p:cNvPr id="6" name="TextBox 5"/>
          <p:cNvSpPr txBox="1"/>
          <p:nvPr/>
        </p:nvSpPr>
        <p:spPr>
          <a:xfrm>
            <a:off x="571500" y="5915097"/>
            <a:ext cx="7975600" cy="765103"/>
          </a:xfrm>
          <a:prstGeom prst="rect">
            <a:avLst/>
          </a:prstGeom>
          <a:noFill/>
        </p:spPr>
        <p:txBody>
          <a:bodyPr wrap="square" rtlCol="0">
            <a:noAutofit/>
          </a:bodyPr>
          <a:lstStyle/>
          <a:p>
            <a:pPr algn="ctr"/>
            <a:r>
              <a:rPr lang="en-US" sz="1600" b="1" dirty="0"/>
              <a:t>Arrows =&gt; Wind directions from Fig. 2.1. </a:t>
            </a:r>
          </a:p>
          <a:p>
            <a:pPr algn="ctr"/>
            <a:r>
              <a:rPr lang="en-US" sz="1600" b="1" dirty="0"/>
              <a:t>Blue shading =&gt; Region where colder air is replacing warmer air.</a:t>
            </a:r>
          </a:p>
          <a:p>
            <a:pPr algn="ctr"/>
            <a:r>
              <a:rPr lang="en-US" sz="1600" b="1" dirty="0"/>
              <a:t>Red shading =&gt; Region where warmer air is replacing colder air.</a:t>
            </a:r>
          </a:p>
        </p:txBody>
      </p:sp>
      <p:sp>
        <p:nvSpPr>
          <p:cNvPr id="7" name="TextBox 6"/>
          <p:cNvSpPr txBox="1"/>
          <p:nvPr/>
        </p:nvSpPr>
        <p:spPr>
          <a:xfrm>
            <a:off x="324121" y="114300"/>
            <a:ext cx="8519880" cy="584776"/>
          </a:xfrm>
          <a:prstGeom prst="rect">
            <a:avLst/>
          </a:prstGeom>
          <a:noFill/>
        </p:spPr>
        <p:txBody>
          <a:bodyPr wrap="none" rtlCol="0">
            <a:spAutoFit/>
          </a:bodyPr>
          <a:lstStyle/>
          <a:p>
            <a:pPr algn="ctr"/>
            <a:r>
              <a:rPr lang="en-US" sz="3200" dirty="0"/>
              <a:t>Surface temperature map for 20140220 1800 UTC</a:t>
            </a:r>
          </a:p>
        </p:txBody>
      </p:sp>
      <p:sp>
        <p:nvSpPr>
          <p:cNvPr id="10" name="TextBox 9"/>
          <p:cNvSpPr txBox="1"/>
          <p:nvPr/>
        </p:nvSpPr>
        <p:spPr>
          <a:xfrm>
            <a:off x="973636" y="4512536"/>
            <a:ext cx="780582" cy="584776"/>
          </a:xfrm>
          <a:prstGeom prst="rect">
            <a:avLst/>
          </a:prstGeom>
          <a:noFill/>
        </p:spPr>
        <p:txBody>
          <a:bodyPr wrap="none" rtlCol="0">
            <a:spAutoFit/>
          </a:bodyPr>
          <a:lstStyle/>
          <a:p>
            <a:pPr algn="ctr"/>
            <a:r>
              <a:rPr lang="en-US" sz="1600" dirty="0"/>
              <a:t>Fig. 2.2</a:t>
            </a:r>
          </a:p>
          <a:p>
            <a:pPr algn="ctr"/>
            <a:r>
              <a:rPr lang="en-US" sz="1600" dirty="0"/>
              <a:t>H&amp;P</a:t>
            </a:r>
          </a:p>
        </p:txBody>
      </p:sp>
      <p:sp>
        <p:nvSpPr>
          <p:cNvPr id="11" name="Freeform 10"/>
          <p:cNvSpPr/>
          <p:nvPr/>
        </p:nvSpPr>
        <p:spPr>
          <a:xfrm>
            <a:off x="4013200" y="2810934"/>
            <a:ext cx="626533" cy="1041400"/>
          </a:xfrm>
          <a:custGeom>
            <a:avLst/>
            <a:gdLst>
              <a:gd name="connsiteX0" fmla="*/ 0 w 626533"/>
              <a:gd name="connsiteY0" fmla="*/ 0 h 1041400"/>
              <a:gd name="connsiteX1" fmla="*/ 330200 w 626533"/>
              <a:gd name="connsiteY1" fmla="*/ 279400 h 1041400"/>
              <a:gd name="connsiteX2" fmla="*/ 533400 w 626533"/>
              <a:gd name="connsiteY2" fmla="*/ 651933 h 1041400"/>
              <a:gd name="connsiteX3" fmla="*/ 626533 w 626533"/>
              <a:gd name="connsiteY3" fmla="*/ 1041400 h 1041400"/>
            </a:gdLst>
            <a:ahLst/>
            <a:cxnLst>
              <a:cxn ang="0">
                <a:pos x="connsiteX0" y="connsiteY0"/>
              </a:cxn>
              <a:cxn ang="0">
                <a:pos x="connsiteX1" y="connsiteY1"/>
              </a:cxn>
              <a:cxn ang="0">
                <a:pos x="connsiteX2" y="connsiteY2"/>
              </a:cxn>
              <a:cxn ang="0">
                <a:pos x="connsiteX3" y="connsiteY3"/>
              </a:cxn>
            </a:cxnLst>
            <a:rect l="l" t="t" r="r" b="b"/>
            <a:pathLst>
              <a:path w="626533" h="1041400">
                <a:moveTo>
                  <a:pt x="0" y="0"/>
                </a:moveTo>
                <a:cubicBezTo>
                  <a:pt x="120650" y="85372"/>
                  <a:pt x="241300" y="170745"/>
                  <a:pt x="330200" y="279400"/>
                </a:cubicBezTo>
                <a:cubicBezTo>
                  <a:pt x="419100" y="388055"/>
                  <a:pt x="484011" y="524933"/>
                  <a:pt x="533400" y="651933"/>
                </a:cubicBezTo>
                <a:cubicBezTo>
                  <a:pt x="582789" y="778933"/>
                  <a:pt x="626533" y="1041400"/>
                  <a:pt x="626533" y="1041400"/>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4381495" y="2730499"/>
            <a:ext cx="736600" cy="520536"/>
          </a:xfrm>
          <a:custGeom>
            <a:avLst/>
            <a:gdLst>
              <a:gd name="connsiteX0" fmla="*/ 0 w 635000"/>
              <a:gd name="connsiteY0" fmla="*/ 0 h 356018"/>
              <a:gd name="connsiteX1" fmla="*/ 431800 w 635000"/>
              <a:gd name="connsiteY1" fmla="*/ 304800 h 356018"/>
              <a:gd name="connsiteX2" fmla="*/ 635000 w 635000"/>
              <a:gd name="connsiteY2" fmla="*/ 355600 h 356018"/>
              <a:gd name="connsiteX0" fmla="*/ 0 w 613833"/>
              <a:gd name="connsiteY0" fmla="*/ 0 h 373842"/>
              <a:gd name="connsiteX1" fmla="*/ 431800 w 613833"/>
              <a:gd name="connsiteY1" fmla="*/ 304800 h 373842"/>
              <a:gd name="connsiteX2" fmla="*/ 613833 w 613833"/>
              <a:gd name="connsiteY2" fmla="*/ 373842 h 373842"/>
              <a:gd name="connsiteX0" fmla="*/ 0 w 613833"/>
              <a:gd name="connsiteY0" fmla="*/ 0 h 373842"/>
              <a:gd name="connsiteX1" fmla="*/ 165806 w 613833"/>
              <a:gd name="connsiteY1" fmla="*/ 148976 h 373842"/>
              <a:gd name="connsiteX2" fmla="*/ 431800 w 613833"/>
              <a:gd name="connsiteY2" fmla="*/ 304800 h 373842"/>
              <a:gd name="connsiteX3" fmla="*/ 613833 w 613833"/>
              <a:gd name="connsiteY3" fmla="*/ 373842 h 373842"/>
            </a:gdLst>
            <a:ahLst/>
            <a:cxnLst>
              <a:cxn ang="0">
                <a:pos x="connsiteX0" y="connsiteY0"/>
              </a:cxn>
              <a:cxn ang="0">
                <a:pos x="connsiteX1" y="connsiteY1"/>
              </a:cxn>
              <a:cxn ang="0">
                <a:pos x="connsiteX2" y="connsiteY2"/>
              </a:cxn>
              <a:cxn ang="0">
                <a:pos x="connsiteX3" y="connsiteY3"/>
              </a:cxn>
            </a:cxnLst>
            <a:rect l="l" t="t" r="r" b="b"/>
            <a:pathLst>
              <a:path w="613833" h="373842">
                <a:moveTo>
                  <a:pt x="0" y="0"/>
                </a:moveTo>
                <a:cubicBezTo>
                  <a:pt x="29986" y="22803"/>
                  <a:pt x="93839" y="98176"/>
                  <a:pt x="165806" y="148976"/>
                </a:cubicBezTo>
                <a:cubicBezTo>
                  <a:pt x="237773" y="199776"/>
                  <a:pt x="357129" y="267322"/>
                  <a:pt x="431800" y="304800"/>
                </a:cubicBezTo>
                <a:cubicBezTo>
                  <a:pt x="506471" y="342278"/>
                  <a:pt x="613833" y="373842"/>
                  <a:pt x="613833" y="373842"/>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5833539" y="2455333"/>
            <a:ext cx="280742" cy="973667"/>
          </a:xfrm>
          <a:custGeom>
            <a:avLst/>
            <a:gdLst>
              <a:gd name="connsiteX0" fmla="*/ 0 w 280742"/>
              <a:gd name="connsiteY0" fmla="*/ 0 h 973667"/>
              <a:gd name="connsiteX1" fmla="*/ 211666 w 280742"/>
              <a:gd name="connsiteY1" fmla="*/ 76200 h 973667"/>
              <a:gd name="connsiteX2" fmla="*/ 279400 w 280742"/>
              <a:gd name="connsiteY2" fmla="*/ 338667 h 973667"/>
              <a:gd name="connsiteX3" fmla="*/ 254000 w 280742"/>
              <a:gd name="connsiteY3" fmla="*/ 694267 h 973667"/>
              <a:gd name="connsiteX4" fmla="*/ 220133 w 280742"/>
              <a:gd name="connsiteY4" fmla="*/ 973667 h 97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42" h="973667">
                <a:moveTo>
                  <a:pt x="0" y="0"/>
                </a:moveTo>
                <a:cubicBezTo>
                  <a:pt x="82549" y="9878"/>
                  <a:pt x="165099" y="19756"/>
                  <a:pt x="211666" y="76200"/>
                </a:cubicBezTo>
                <a:cubicBezTo>
                  <a:pt x="258233" y="132645"/>
                  <a:pt x="272344" y="235656"/>
                  <a:pt x="279400" y="338667"/>
                </a:cubicBezTo>
                <a:cubicBezTo>
                  <a:pt x="286456" y="441678"/>
                  <a:pt x="263878" y="588434"/>
                  <a:pt x="254000" y="694267"/>
                </a:cubicBezTo>
                <a:cubicBezTo>
                  <a:pt x="244122" y="800100"/>
                  <a:pt x="220133" y="973667"/>
                  <a:pt x="220133" y="973667"/>
                </a:cubicBezTo>
              </a:path>
            </a:pathLst>
          </a:custGeom>
          <a:ln w="38100" cmpd="sng">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5257799" y="2455266"/>
            <a:ext cx="442299" cy="939875"/>
          </a:xfrm>
          <a:custGeom>
            <a:avLst/>
            <a:gdLst>
              <a:gd name="connsiteX0" fmla="*/ 266700 w 450211"/>
              <a:gd name="connsiteY0" fmla="*/ 1689175 h 1689175"/>
              <a:gd name="connsiteX1" fmla="*/ 444500 w 450211"/>
              <a:gd name="connsiteY1" fmla="*/ 965275 h 1689175"/>
              <a:gd name="connsiteX2" fmla="*/ 393700 w 450211"/>
              <a:gd name="connsiteY2" fmla="*/ 330275 h 1689175"/>
              <a:gd name="connsiteX3" fmla="*/ 266700 w 450211"/>
              <a:gd name="connsiteY3" fmla="*/ 50875 h 1689175"/>
              <a:gd name="connsiteX4" fmla="*/ 0 w 450211"/>
              <a:gd name="connsiteY4" fmla="*/ 75 h 1689175"/>
              <a:gd name="connsiteX0" fmla="*/ 444500 w 450211"/>
              <a:gd name="connsiteY0" fmla="*/ 965275 h 965275"/>
              <a:gd name="connsiteX1" fmla="*/ 393700 w 450211"/>
              <a:gd name="connsiteY1" fmla="*/ 330275 h 965275"/>
              <a:gd name="connsiteX2" fmla="*/ 266700 w 450211"/>
              <a:gd name="connsiteY2" fmla="*/ 50875 h 965275"/>
              <a:gd name="connsiteX3" fmla="*/ 0 w 450211"/>
              <a:gd name="connsiteY3" fmla="*/ 75 h 965275"/>
              <a:gd name="connsiteX0" fmla="*/ 444500 w 459449"/>
              <a:gd name="connsiteY0" fmla="*/ 965275 h 965275"/>
              <a:gd name="connsiteX1" fmla="*/ 436033 w 459449"/>
              <a:gd name="connsiteY1" fmla="*/ 330275 h 965275"/>
              <a:gd name="connsiteX2" fmla="*/ 266700 w 459449"/>
              <a:gd name="connsiteY2" fmla="*/ 50875 h 965275"/>
              <a:gd name="connsiteX3" fmla="*/ 0 w 459449"/>
              <a:gd name="connsiteY3" fmla="*/ 75 h 965275"/>
              <a:gd name="connsiteX0" fmla="*/ 376767 w 439644"/>
              <a:gd name="connsiteY0" fmla="*/ 939875 h 939875"/>
              <a:gd name="connsiteX1" fmla="*/ 436033 w 439644"/>
              <a:gd name="connsiteY1" fmla="*/ 330275 h 939875"/>
              <a:gd name="connsiteX2" fmla="*/ 266700 w 439644"/>
              <a:gd name="connsiteY2" fmla="*/ 50875 h 939875"/>
              <a:gd name="connsiteX3" fmla="*/ 0 w 439644"/>
              <a:gd name="connsiteY3" fmla="*/ 75 h 939875"/>
              <a:gd name="connsiteX0" fmla="*/ 376767 w 442299"/>
              <a:gd name="connsiteY0" fmla="*/ 939875 h 939875"/>
              <a:gd name="connsiteX1" fmla="*/ 436033 w 442299"/>
              <a:gd name="connsiteY1" fmla="*/ 330275 h 939875"/>
              <a:gd name="connsiteX2" fmla="*/ 266700 w 442299"/>
              <a:gd name="connsiteY2" fmla="*/ 50875 h 939875"/>
              <a:gd name="connsiteX3" fmla="*/ 0 w 442299"/>
              <a:gd name="connsiteY3" fmla="*/ 75 h 939875"/>
            </a:gdLst>
            <a:ahLst/>
            <a:cxnLst>
              <a:cxn ang="0">
                <a:pos x="connsiteX0" y="connsiteY0"/>
              </a:cxn>
              <a:cxn ang="0">
                <a:pos x="connsiteX1" y="connsiteY1"/>
              </a:cxn>
              <a:cxn ang="0">
                <a:pos x="connsiteX2" y="connsiteY2"/>
              </a:cxn>
              <a:cxn ang="0">
                <a:pos x="connsiteX3" y="connsiteY3"/>
              </a:cxn>
            </a:cxnLst>
            <a:rect l="l" t="t" r="r" b="b"/>
            <a:pathLst>
              <a:path w="442299" h="939875">
                <a:moveTo>
                  <a:pt x="376767" y="939875"/>
                </a:moveTo>
                <a:cubicBezTo>
                  <a:pt x="431801" y="679525"/>
                  <a:pt x="454378" y="478442"/>
                  <a:pt x="436033" y="330275"/>
                </a:cubicBezTo>
                <a:cubicBezTo>
                  <a:pt x="417689" y="182108"/>
                  <a:pt x="339372" y="105908"/>
                  <a:pt x="266700" y="50875"/>
                </a:cubicBezTo>
                <a:cubicBezTo>
                  <a:pt x="194028" y="-4158"/>
                  <a:pt x="0" y="75"/>
                  <a:pt x="0" y="75"/>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a:off x="5297300" y="2473519"/>
            <a:ext cx="1242461" cy="497814"/>
          </a:xfrm>
          <a:custGeom>
            <a:avLst/>
            <a:gdLst>
              <a:gd name="connsiteX0" fmla="*/ 1108800 w 1251134"/>
              <a:gd name="connsiteY0" fmla="*/ 38336 h 487998"/>
              <a:gd name="connsiteX1" fmla="*/ 543650 w 1251134"/>
              <a:gd name="connsiteY1" fmla="*/ 236 h 487998"/>
              <a:gd name="connsiteX2" fmla="*/ 181700 w 1251134"/>
              <a:gd name="connsiteY2" fmla="*/ 57386 h 487998"/>
              <a:gd name="connsiteX3" fmla="*/ 10250 w 1251134"/>
              <a:gd name="connsiteY3" fmla="*/ 203436 h 487998"/>
              <a:gd name="connsiteX4" fmla="*/ 35650 w 1251134"/>
              <a:gd name="connsiteY4" fmla="*/ 381236 h 487998"/>
              <a:gd name="connsiteX5" fmla="*/ 169000 w 1251134"/>
              <a:gd name="connsiteY5" fmla="*/ 476486 h 487998"/>
              <a:gd name="connsiteX6" fmla="*/ 480150 w 1251134"/>
              <a:gd name="connsiteY6" fmla="*/ 476486 h 487998"/>
              <a:gd name="connsiteX7" fmla="*/ 931000 w 1251134"/>
              <a:gd name="connsiteY7" fmla="*/ 387586 h 487998"/>
              <a:gd name="connsiteX8" fmla="*/ 1210400 w 1251134"/>
              <a:gd name="connsiteY8" fmla="*/ 235186 h 487998"/>
              <a:gd name="connsiteX9" fmla="*/ 1235800 w 1251134"/>
              <a:gd name="connsiteY9" fmla="*/ 70086 h 487998"/>
              <a:gd name="connsiteX10" fmla="*/ 1108800 w 1251134"/>
              <a:gd name="connsiteY10" fmla="*/ 38336 h 487998"/>
              <a:gd name="connsiteX0" fmla="*/ 1026250 w 1254751"/>
              <a:gd name="connsiteY0" fmla="*/ 11133 h 492545"/>
              <a:gd name="connsiteX1" fmla="*/ 543650 w 1254751"/>
              <a:gd name="connsiteY1" fmla="*/ 4783 h 492545"/>
              <a:gd name="connsiteX2" fmla="*/ 181700 w 1254751"/>
              <a:gd name="connsiteY2" fmla="*/ 61933 h 492545"/>
              <a:gd name="connsiteX3" fmla="*/ 10250 w 1254751"/>
              <a:gd name="connsiteY3" fmla="*/ 207983 h 492545"/>
              <a:gd name="connsiteX4" fmla="*/ 35650 w 1254751"/>
              <a:gd name="connsiteY4" fmla="*/ 385783 h 492545"/>
              <a:gd name="connsiteX5" fmla="*/ 169000 w 1254751"/>
              <a:gd name="connsiteY5" fmla="*/ 481033 h 492545"/>
              <a:gd name="connsiteX6" fmla="*/ 480150 w 1254751"/>
              <a:gd name="connsiteY6" fmla="*/ 481033 h 492545"/>
              <a:gd name="connsiteX7" fmla="*/ 931000 w 1254751"/>
              <a:gd name="connsiteY7" fmla="*/ 392133 h 492545"/>
              <a:gd name="connsiteX8" fmla="*/ 1210400 w 1254751"/>
              <a:gd name="connsiteY8" fmla="*/ 239733 h 492545"/>
              <a:gd name="connsiteX9" fmla="*/ 1235800 w 1254751"/>
              <a:gd name="connsiteY9" fmla="*/ 74633 h 492545"/>
              <a:gd name="connsiteX10" fmla="*/ 1026250 w 1254751"/>
              <a:gd name="connsiteY10" fmla="*/ 11133 h 492545"/>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40670 h 493482"/>
              <a:gd name="connsiteX9" fmla="*/ 1210400 w 1241411"/>
              <a:gd name="connsiteY9" fmla="*/ 94620 h 493482"/>
              <a:gd name="connsiteX10" fmla="*/ 1026250 w 1241411"/>
              <a:gd name="connsiteY10" fmla="*/ 12070 h 493482"/>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66070 h 493482"/>
              <a:gd name="connsiteX9" fmla="*/ 1210400 w 1241411"/>
              <a:gd name="connsiteY9" fmla="*/ 94620 h 493482"/>
              <a:gd name="connsiteX10" fmla="*/ 1026250 w 1241411"/>
              <a:gd name="connsiteY10" fmla="*/ 12070 h 493482"/>
              <a:gd name="connsiteX0" fmla="*/ 1027300 w 1242461"/>
              <a:gd name="connsiteY0" fmla="*/ 12070 h 487855"/>
              <a:gd name="connsiteX1" fmla="*/ 544700 w 1242461"/>
              <a:gd name="connsiteY1" fmla="*/ 5720 h 487855"/>
              <a:gd name="connsiteX2" fmla="*/ 182750 w 1242461"/>
              <a:gd name="connsiteY2" fmla="*/ 62870 h 487855"/>
              <a:gd name="connsiteX3" fmla="*/ 11300 w 1242461"/>
              <a:gd name="connsiteY3" fmla="*/ 208920 h 487855"/>
              <a:gd name="connsiteX4" fmla="*/ 36700 w 1242461"/>
              <a:gd name="connsiteY4" fmla="*/ 386720 h 487855"/>
              <a:gd name="connsiteX5" fmla="*/ 201800 w 1242461"/>
              <a:gd name="connsiteY5" fmla="*/ 469270 h 487855"/>
              <a:gd name="connsiteX6" fmla="*/ 481200 w 1242461"/>
              <a:gd name="connsiteY6" fmla="*/ 481970 h 487855"/>
              <a:gd name="connsiteX7" fmla="*/ 932050 w 1242461"/>
              <a:gd name="connsiteY7" fmla="*/ 393070 h 487855"/>
              <a:gd name="connsiteX8" fmla="*/ 1211450 w 1242461"/>
              <a:gd name="connsiteY8" fmla="*/ 266070 h 487855"/>
              <a:gd name="connsiteX9" fmla="*/ 1211450 w 1242461"/>
              <a:gd name="connsiteY9" fmla="*/ 94620 h 487855"/>
              <a:gd name="connsiteX10" fmla="*/ 1027300 w 1242461"/>
              <a:gd name="connsiteY10" fmla="*/ 12070 h 487855"/>
              <a:gd name="connsiteX0" fmla="*/ 1027300 w 1242461"/>
              <a:gd name="connsiteY0" fmla="*/ 22029 h 497814"/>
              <a:gd name="connsiteX1" fmla="*/ 532000 w 1242461"/>
              <a:gd name="connsiteY1" fmla="*/ 2979 h 497814"/>
              <a:gd name="connsiteX2" fmla="*/ 182750 w 1242461"/>
              <a:gd name="connsiteY2" fmla="*/ 72829 h 497814"/>
              <a:gd name="connsiteX3" fmla="*/ 11300 w 1242461"/>
              <a:gd name="connsiteY3" fmla="*/ 218879 h 497814"/>
              <a:gd name="connsiteX4" fmla="*/ 36700 w 1242461"/>
              <a:gd name="connsiteY4" fmla="*/ 396679 h 497814"/>
              <a:gd name="connsiteX5" fmla="*/ 201800 w 1242461"/>
              <a:gd name="connsiteY5" fmla="*/ 479229 h 497814"/>
              <a:gd name="connsiteX6" fmla="*/ 481200 w 1242461"/>
              <a:gd name="connsiteY6" fmla="*/ 491929 h 497814"/>
              <a:gd name="connsiteX7" fmla="*/ 932050 w 1242461"/>
              <a:gd name="connsiteY7" fmla="*/ 403029 h 497814"/>
              <a:gd name="connsiteX8" fmla="*/ 1211450 w 1242461"/>
              <a:gd name="connsiteY8" fmla="*/ 276029 h 497814"/>
              <a:gd name="connsiteX9" fmla="*/ 1211450 w 1242461"/>
              <a:gd name="connsiteY9" fmla="*/ 104579 h 497814"/>
              <a:gd name="connsiteX10" fmla="*/ 1027300 w 1242461"/>
              <a:gd name="connsiteY10" fmla="*/ 22029 h 49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2461" h="497814">
                <a:moveTo>
                  <a:pt x="1027300" y="22029"/>
                </a:moveTo>
                <a:cubicBezTo>
                  <a:pt x="914058" y="5096"/>
                  <a:pt x="672758" y="-5488"/>
                  <a:pt x="532000" y="2979"/>
                </a:cubicBezTo>
                <a:cubicBezTo>
                  <a:pt x="391242" y="11446"/>
                  <a:pt x="269533" y="36846"/>
                  <a:pt x="182750" y="72829"/>
                </a:cubicBezTo>
                <a:cubicBezTo>
                  <a:pt x="95967" y="108812"/>
                  <a:pt x="35642" y="164904"/>
                  <a:pt x="11300" y="218879"/>
                </a:cubicBezTo>
                <a:cubicBezTo>
                  <a:pt x="-13042" y="272854"/>
                  <a:pt x="4950" y="353287"/>
                  <a:pt x="36700" y="396679"/>
                </a:cubicBezTo>
                <a:cubicBezTo>
                  <a:pt x="68450" y="440071"/>
                  <a:pt x="127717" y="463354"/>
                  <a:pt x="201800" y="479229"/>
                </a:cubicBezTo>
                <a:cubicBezTo>
                  <a:pt x="275883" y="495104"/>
                  <a:pt x="359492" y="504629"/>
                  <a:pt x="481200" y="491929"/>
                </a:cubicBezTo>
                <a:cubicBezTo>
                  <a:pt x="602908" y="479229"/>
                  <a:pt x="810342" y="439012"/>
                  <a:pt x="932050" y="403029"/>
                </a:cubicBezTo>
                <a:cubicBezTo>
                  <a:pt x="1053758" y="367046"/>
                  <a:pt x="1160650" y="328946"/>
                  <a:pt x="1211450" y="276029"/>
                </a:cubicBezTo>
                <a:cubicBezTo>
                  <a:pt x="1262250" y="223112"/>
                  <a:pt x="1242142" y="146912"/>
                  <a:pt x="1211450" y="104579"/>
                </a:cubicBezTo>
                <a:cubicBezTo>
                  <a:pt x="1180758" y="62246"/>
                  <a:pt x="1140542" y="38962"/>
                  <a:pt x="1027300" y="22029"/>
                </a:cubicBezTo>
                <a:close/>
              </a:path>
            </a:pathLst>
          </a:custGeom>
          <a:solidFill>
            <a:srgbClr val="C8000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C80000"/>
              </a:solidFill>
            </a:endParaRPr>
          </a:p>
        </p:txBody>
      </p:sp>
      <p:sp>
        <p:nvSpPr>
          <p:cNvPr id="19" name="Freeform 18"/>
          <p:cNvSpPr/>
          <p:nvPr/>
        </p:nvSpPr>
        <p:spPr>
          <a:xfrm>
            <a:off x="4084066" y="2793197"/>
            <a:ext cx="1165706" cy="1265416"/>
          </a:xfrm>
          <a:custGeom>
            <a:avLst/>
            <a:gdLst>
              <a:gd name="connsiteX0" fmla="*/ 873637 w 1170550"/>
              <a:gd name="connsiteY0" fmla="*/ 120942 h 1306302"/>
              <a:gd name="connsiteX1" fmla="*/ 568837 w 1170550"/>
              <a:gd name="connsiteY1" fmla="*/ 671275 h 1306302"/>
              <a:gd name="connsiteX2" fmla="*/ 86237 w 1170550"/>
              <a:gd name="connsiteY2" fmla="*/ 967608 h 1306302"/>
              <a:gd name="connsiteX3" fmla="*/ 18504 w 1170550"/>
              <a:gd name="connsiteY3" fmla="*/ 1162342 h 1306302"/>
              <a:gd name="connsiteX4" fmla="*/ 297904 w 1170550"/>
              <a:gd name="connsiteY4" fmla="*/ 1306275 h 1306302"/>
              <a:gd name="connsiteX5" fmla="*/ 611170 w 1170550"/>
              <a:gd name="connsiteY5" fmla="*/ 1170808 h 1306302"/>
              <a:gd name="connsiteX6" fmla="*/ 1026037 w 1170550"/>
              <a:gd name="connsiteY6" fmla="*/ 798275 h 1306302"/>
              <a:gd name="connsiteX7" fmla="*/ 1169970 w 1170550"/>
              <a:gd name="connsiteY7" fmla="*/ 205608 h 1306302"/>
              <a:gd name="connsiteX8" fmla="*/ 983704 w 1170550"/>
              <a:gd name="connsiteY8" fmla="*/ 2408 h 1306302"/>
              <a:gd name="connsiteX9" fmla="*/ 873637 w 1170550"/>
              <a:gd name="connsiteY9" fmla="*/ 120942 h 1306302"/>
              <a:gd name="connsiteX0" fmla="*/ 873637 w 1170550"/>
              <a:gd name="connsiteY0" fmla="*/ 87344 h 1272704"/>
              <a:gd name="connsiteX1" fmla="*/ 568837 w 1170550"/>
              <a:gd name="connsiteY1" fmla="*/ 637677 h 1272704"/>
              <a:gd name="connsiteX2" fmla="*/ 86237 w 1170550"/>
              <a:gd name="connsiteY2" fmla="*/ 934010 h 1272704"/>
              <a:gd name="connsiteX3" fmla="*/ 18504 w 1170550"/>
              <a:gd name="connsiteY3" fmla="*/ 1128744 h 1272704"/>
              <a:gd name="connsiteX4" fmla="*/ 297904 w 1170550"/>
              <a:gd name="connsiteY4" fmla="*/ 1272677 h 1272704"/>
              <a:gd name="connsiteX5" fmla="*/ 611170 w 1170550"/>
              <a:gd name="connsiteY5" fmla="*/ 1137210 h 1272704"/>
              <a:gd name="connsiteX6" fmla="*/ 1026037 w 1170550"/>
              <a:gd name="connsiteY6" fmla="*/ 764677 h 1272704"/>
              <a:gd name="connsiteX7" fmla="*/ 1169970 w 1170550"/>
              <a:gd name="connsiteY7" fmla="*/ 172010 h 1272704"/>
              <a:gd name="connsiteX8" fmla="*/ 1009104 w 1170550"/>
              <a:gd name="connsiteY8" fmla="*/ 6910 h 1272704"/>
              <a:gd name="connsiteX9" fmla="*/ 873637 w 1170550"/>
              <a:gd name="connsiteY9" fmla="*/ 87344 h 1272704"/>
              <a:gd name="connsiteX0" fmla="*/ 892687 w 1170550"/>
              <a:gd name="connsiteY0" fmla="*/ 227936 h 1267246"/>
              <a:gd name="connsiteX1" fmla="*/ 568837 w 1170550"/>
              <a:gd name="connsiteY1" fmla="*/ 632219 h 1267246"/>
              <a:gd name="connsiteX2" fmla="*/ 86237 w 1170550"/>
              <a:gd name="connsiteY2" fmla="*/ 928552 h 1267246"/>
              <a:gd name="connsiteX3" fmla="*/ 18504 w 1170550"/>
              <a:gd name="connsiteY3" fmla="*/ 1123286 h 1267246"/>
              <a:gd name="connsiteX4" fmla="*/ 297904 w 1170550"/>
              <a:gd name="connsiteY4" fmla="*/ 1267219 h 1267246"/>
              <a:gd name="connsiteX5" fmla="*/ 611170 w 1170550"/>
              <a:gd name="connsiteY5" fmla="*/ 1131752 h 1267246"/>
              <a:gd name="connsiteX6" fmla="*/ 1026037 w 1170550"/>
              <a:gd name="connsiteY6" fmla="*/ 759219 h 1267246"/>
              <a:gd name="connsiteX7" fmla="*/ 1169970 w 1170550"/>
              <a:gd name="connsiteY7" fmla="*/ 166552 h 1267246"/>
              <a:gd name="connsiteX8" fmla="*/ 1009104 w 1170550"/>
              <a:gd name="connsiteY8" fmla="*/ 1452 h 1267246"/>
              <a:gd name="connsiteX9" fmla="*/ 892687 w 1170550"/>
              <a:gd name="connsiteY9" fmla="*/ 227936 h 1267246"/>
              <a:gd name="connsiteX0" fmla="*/ 892687 w 1170419"/>
              <a:gd name="connsiteY0" fmla="*/ 227936 h 1267252"/>
              <a:gd name="connsiteX1" fmla="*/ 568837 w 1170419"/>
              <a:gd name="connsiteY1" fmla="*/ 632219 h 1267252"/>
              <a:gd name="connsiteX2" fmla="*/ 86237 w 1170419"/>
              <a:gd name="connsiteY2" fmla="*/ 928552 h 1267252"/>
              <a:gd name="connsiteX3" fmla="*/ 18504 w 1170419"/>
              <a:gd name="connsiteY3" fmla="*/ 1123286 h 1267252"/>
              <a:gd name="connsiteX4" fmla="*/ 297904 w 1170419"/>
              <a:gd name="connsiteY4" fmla="*/ 1267219 h 1267252"/>
              <a:gd name="connsiteX5" fmla="*/ 611170 w 1170419"/>
              <a:gd name="connsiteY5" fmla="*/ 1131752 h 1267252"/>
              <a:gd name="connsiteX6" fmla="*/ 1006987 w 1170419"/>
              <a:gd name="connsiteY6" fmla="*/ 708419 h 1267252"/>
              <a:gd name="connsiteX7" fmla="*/ 1169970 w 1170419"/>
              <a:gd name="connsiteY7" fmla="*/ 166552 h 1267252"/>
              <a:gd name="connsiteX8" fmla="*/ 1009104 w 1170419"/>
              <a:gd name="connsiteY8" fmla="*/ 1452 h 1267252"/>
              <a:gd name="connsiteX9" fmla="*/ 892687 w 1170419"/>
              <a:gd name="connsiteY9" fmla="*/ 227936 h 1267252"/>
              <a:gd name="connsiteX0" fmla="*/ 892687 w 1170449"/>
              <a:gd name="connsiteY0" fmla="*/ 227936 h 1267244"/>
              <a:gd name="connsiteX1" fmla="*/ 568837 w 1170449"/>
              <a:gd name="connsiteY1" fmla="*/ 632219 h 1267244"/>
              <a:gd name="connsiteX2" fmla="*/ 86237 w 1170449"/>
              <a:gd name="connsiteY2" fmla="*/ 928552 h 1267244"/>
              <a:gd name="connsiteX3" fmla="*/ 18504 w 1170449"/>
              <a:gd name="connsiteY3" fmla="*/ 1123286 h 1267244"/>
              <a:gd name="connsiteX4" fmla="*/ 297904 w 1170449"/>
              <a:gd name="connsiteY4" fmla="*/ 1267219 h 1267244"/>
              <a:gd name="connsiteX5" fmla="*/ 579420 w 1170449"/>
              <a:gd name="connsiteY5" fmla="*/ 1112702 h 1267244"/>
              <a:gd name="connsiteX6" fmla="*/ 1006987 w 1170449"/>
              <a:gd name="connsiteY6" fmla="*/ 708419 h 1267244"/>
              <a:gd name="connsiteX7" fmla="*/ 1169970 w 1170449"/>
              <a:gd name="connsiteY7" fmla="*/ 166552 h 1267244"/>
              <a:gd name="connsiteX8" fmla="*/ 1009104 w 1170449"/>
              <a:gd name="connsiteY8" fmla="*/ 1452 h 1267244"/>
              <a:gd name="connsiteX9" fmla="*/ 892687 w 1170449"/>
              <a:gd name="connsiteY9" fmla="*/ 227936 h 1267244"/>
              <a:gd name="connsiteX0" fmla="*/ 889395 w 1167157"/>
              <a:gd name="connsiteY0" fmla="*/ 227936 h 1222812"/>
              <a:gd name="connsiteX1" fmla="*/ 565545 w 1167157"/>
              <a:gd name="connsiteY1" fmla="*/ 632219 h 1222812"/>
              <a:gd name="connsiteX2" fmla="*/ 82945 w 1167157"/>
              <a:gd name="connsiteY2" fmla="*/ 928552 h 1222812"/>
              <a:gd name="connsiteX3" fmla="*/ 15212 w 1167157"/>
              <a:gd name="connsiteY3" fmla="*/ 1123286 h 1222812"/>
              <a:gd name="connsiteX4" fmla="*/ 250162 w 1167157"/>
              <a:gd name="connsiteY4" fmla="*/ 1222769 h 1222812"/>
              <a:gd name="connsiteX5" fmla="*/ 576128 w 1167157"/>
              <a:gd name="connsiteY5" fmla="*/ 1112702 h 1222812"/>
              <a:gd name="connsiteX6" fmla="*/ 1003695 w 1167157"/>
              <a:gd name="connsiteY6" fmla="*/ 708419 h 1222812"/>
              <a:gd name="connsiteX7" fmla="*/ 1166678 w 1167157"/>
              <a:gd name="connsiteY7" fmla="*/ 166552 h 1222812"/>
              <a:gd name="connsiteX8" fmla="*/ 1005812 w 1167157"/>
              <a:gd name="connsiteY8" fmla="*/ 1452 h 1222812"/>
              <a:gd name="connsiteX9" fmla="*/ 889395 w 1167157"/>
              <a:gd name="connsiteY9" fmla="*/ 227936 h 1222812"/>
              <a:gd name="connsiteX0" fmla="*/ 889395 w 1167157"/>
              <a:gd name="connsiteY0" fmla="*/ 231522 h 1226398"/>
              <a:gd name="connsiteX1" fmla="*/ 565545 w 1167157"/>
              <a:gd name="connsiteY1" fmla="*/ 635805 h 1226398"/>
              <a:gd name="connsiteX2" fmla="*/ 82945 w 1167157"/>
              <a:gd name="connsiteY2" fmla="*/ 932138 h 1226398"/>
              <a:gd name="connsiteX3" fmla="*/ 15212 w 1167157"/>
              <a:gd name="connsiteY3" fmla="*/ 1126872 h 1226398"/>
              <a:gd name="connsiteX4" fmla="*/ 250162 w 1167157"/>
              <a:gd name="connsiteY4" fmla="*/ 1226355 h 1226398"/>
              <a:gd name="connsiteX5" fmla="*/ 576128 w 1167157"/>
              <a:gd name="connsiteY5" fmla="*/ 1116288 h 1226398"/>
              <a:gd name="connsiteX6" fmla="*/ 1003695 w 1167157"/>
              <a:gd name="connsiteY6" fmla="*/ 712005 h 1226398"/>
              <a:gd name="connsiteX7" fmla="*/ 1166678 w 1167157"/>
              <a:gd name="connsiteY7" fmla="*/ 170138 h 1226398"/>
              <a:gd name="connsiteX8" fmla="*/ 1005812 w 1167157"/>
              <a:gd name="connsiteY8" fmla="*/ 5038 h 1226398"/>
              <a:gd name="connsiteX9" fmla="*/ 889395 w 1167157"/>
              <a:gd name="connsiteY9" fmla="*/ 231522 h 1226398"/>
              <a:gd name="connsiteX0" fmla="*/ 889395 w 1167127"/>
              <a:gd name="connsiteY0" fmla="*/ 231522 h 1226945"/>
              <a:gd name="connsiteX1" fmla="*/ 565545 w 1167127"/>
              <a:gd name="connsiteY1" fmla="*/ 635805 h 1226945"/>
              <a:gd name="connsiteX2" fmla="*/ 82945 w 1167127"/>
              <a:gd name="connsiteY2" fmla="*/ 932138 h 1226945"/>
              <a:gd name="connsiteX3" fmla="*/ 15212 w 1167127"/>
              <a:gd name="connsiteY3" fmla="*/ 1126872 h 1226945"/>
              <a:gd name="connsiteX4" fmla="*/ 250162 w 1167127"/>
              <a:gd name="connsiteY4" fmla="*/ 1226355 h 1226945"/>
              <a:gd name="connsiteX5" fmla="*/ 607878 w 1167127"/>
              <a:gd name="connsiteY5" fmla="*/ 1141688 h 1226945"/>
              <a:gd name="connsiteX6" fmla="*/ 1003695 w 1167127"/>
              <a:gd name="connsiteY6" fmla="*/ 712005 h 1226945"/>
              <a:gd name="connsiteX7" fmla="*/ 1166678 w 1167127"/>
              <a:gd name="connsiteY7" fmla="*/ 170138 h 1226945"/>
              <a:gd name="connsiteX8" fmla="*/ 1005812 w 1167127"/>
              <a:gd name="connsiteY8" fmla="*/ 5038 h 1226945"/>
              <a:gd name="connsiteX9" fmla="*/ 889395 w 1167127"/>
              <a:gd name="connsiteY9" fmla="*/ 231522 h 1226945"/>
              <a:gd name="connsiteX0" fmla="*/ 888925 w 1166657"/>
              <a:gd name="connsiteY0" fmla="*/ 231522 h 1251932"/>
              <a:gd name="connsiteX1" fmla="*/ 565075 w 1166657"/>
              <a:gd name="connsiteY1" fmla="*/ 635805 h 1251932"/>
              <a:gd name="connsiteX2" fmla="*/ 82475 w 1166657"/>
              <a:gd name="connsiteY2" fmla="*/ 932138 h 1251932"/>
              <a:gd name="connsiteX3" fmla="*/ 14742 w 1166657"/>
              <a:gd name="connsiteY3" fmla="*/ 1126872 h 1251932"/>
              <a:gd name="connsiteX4" fmla="*/ 243342 w 1166657"/>
              <a:gd name="connsiteY4" fmla="*/ 1251755 h 1251932"/>
              <a:gd name="connsiteX5" fmla="*/ 607408 w 1166657"/>
              <a:gd name="connsiteY5" fmla="*/ 1141688 h 1251932"/>
              <a:gd name="connsiteX6" fmla="*/ 1003225 w 1166657"/>
              <a:gd name="connsiteY6" fmla="*/ 712005 h 1251932"/>
              <a:gd name="connsiteX7" fmla="*/ 1166208 w 1166657"/>
              <a:gd name="connsiteY7" fmla="*/ 170138 h 1251932"/>
              <a:gd name="connsiteX8" fmla="*/ 1005342 w 1166657"/>
              <a:gd name="connsiteY8" fmla="*/ 5038 h 1251932"/>
              <a:gd name="connsiteX9" fmla="*/ 888925 w 1166657"/>
              <a:gd name="connsiteY9" fmla="*/ 231522 h 1251932"/>
              <a:gd name="connsiteX0" fmla="*/ 888925 w 1166647"/>
              <a:gd name="connsiteY0" fmla="*/ 231522 h 1253225"/>
              <a:gd name="connsiteX1" fmla="*/ 565075 w 1166647"/>
              <a:gd name="connsiteY1" fmla="*/ 635805 h 1253225"/>
              <a:gd name="connsiteX2" fmla="*/ 82475 w 1166647"/>
              <a:gd name="connsiteY2" fmla="*/ 932138 h 1253225"/>
              <a:gd name="connsiteX3" fmla="*/ 14742 w 1166647"/>
              <a:gd name="connsiteY3" fmla="*/ 1126872 h 1253225"/>
              <a:gd name="connsiteX4" fmla="*/ 243342 w 1166647"/>
              <a:gd name="connsiteY4" fmla="*/ 1251755 h 1253225"/>
              <a:gd name="connsiteX5" fmla="*/ 620108 w 1166647"/>
              <a:gd name="connsiteY5" fmla="*/ 1160738 h 1253225"/>
              <a:gd name="connsiteX6" fmla="*/ 1003225 w 1166647"/>
              <a:gd name="connsiteY6" fmla="*/ 712005 h 1253225"/>
              <a:gd name="connsiteX7" fmla="*/ 1166208 w 1166647"/>
              <a:gd name="connsiteY7" fmla="*/ 170138 h 1253225"/>
              <a:gd name="connsiteX8" fmla="*/ 1005342 w 1166647"/>
              <a:gd name="connsiteY8" fmla="*/ 5038 h 1253225"/>
              <a:gd name="connsiteX9" fmla="*/ 888925 w 1166647"/>
              <a:gd name="connsiteY9" fmla="*/ 231522 h 1253225"/>
              <a:gd name="connsiteX0" fmla="*/ 887984 w 1165706"/>
              <a:gd name="connsiteY0" fmla="*/ 231522 h 1265416"/>
              <a:gd name="connsiteX1" fmla="*/ 564134 w 1165706"/>
              <a:gd name="connsiteY1" fmla="*/ 635805 h 1265416"/>
              <a:gd name="connsiteX2" fmla="*/ 81534 w 1165706"/>
              <a:gd name="connsiteY2" fmla="*/ 932138 h 1265416"/>
              <a:gd name="connsiteX3" fmla="*/ 13801 w 1165706"/>
              <a:gd name="connsiteY3" fmla="*/ 1126872 h 1265416"/>
              <a:gd name="connsiteX4" fmla="*/ 229701 w 1165706"/>
              <a:gd name="connsiteY4" fmla="*/ 1264455 h 1265416"/>
              <a:gd name="connsiteX5" fmla="*/ 619167 w 1165706"/>
              <a:gd name="connsiteY5" fmla="*/ 1160738 h 1265416"/>
              <a:gd name="connsiteX6" fmla="*/ 1002284 w 1165706"/>
              <a:gd name="connsiteY6" fmla="*/ 712005 h 1265416"/>
              <a:gd name="connsiteX7" fmla="*/ 1165267 w 1165706"/>
              <a:gd name="connsiteY7" fmla="*/ 170138 h 1265416"/>
              <a:gd name="connsiteX8" fmla="*/ 1004401 w 1165706"/>
              <a:gd name="connsiteY8" fmla="*/ 5038 h 1265416"/>
              <a:gd name="connsiteX9" fmla="*/ 887984 w 1165706"/>
              <a:gd name="connsiteY9" fmla="*/ 231522 h 126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5706" h="1265416">
                <a:moveTo>
                  <a:pt x="887984" y="231522"/>
                </a:moveTo>
                <a:cubicBezTo>
                  <a:pt x="814606" y="336650"/>
                  <a:pt x="698542" y="519036"/>
                  <a:pt x="564134" y="635805"/>
                </a:cubicBezTo>
                <a:cubicBezTo>
                  <a:pt x="429726" y="752574"/>
                  <a:pt x="173256" y="850294"/>
                  <a:pt x="81534" y="932138"/>
                </a:cubicBezTo>
                <a:cubicBezTo>
                  <a:pt x="-10188" y="1013982"/>
                  <a:pt x="-10893" y="1071486"/>
                  <a:pt x="13801" y="1126872"/>
                </a:cubicBezTo>
                <a:cubicBezTo>
                  <a:pt x="38495" y="1182258"/>
                  <a:pt x="128807" y="1258811"/>
                  <a:pt x="229701" y="1264455"/>
                </a:cubicBezTo>
                <a:cubicBezTo>
                  <a:pt x="330595" y="1270099"/>
                  <a:pt x="490403" y="1252813"/>
                  <a:pt x="619167" y="1160738"/>
                </a:cubicBezTo>
                <a:cubicBezTo>
                  <a:pt x="747931" y="1068663"/>
                  <a:pt x="911267" y="877105"/>
                  <a:pt x="1002284" y="712005"/>
                </a:cubicBezTo>
                <a:cubicBezTo>
                  <a:pt x="1093301" y="546905"/>
                  <a:pt x="1172323" y="302783"/>
                  <a:pt x="1165267" y="170138"/>
                </a:cubicBezTo>
                <a:cubicBezTo>
                  <a:pt x="1158211" y="37493"/>
                  <a:pt x="1056965" y="-17893"/>
                  <a:pt x="1004401" y="5038"/>
                </a:cubicBezTo>
                <a:cubicBezTo>
                  <a:pt x="951837" y="27969"/>
                  <a:pt x="961362" y="126394"/>
                  <a:pt x="887984" y="231522"/>
                </a:cubicBezTo>
                <a:close/>
              </a:path>
            </a:pathLst>
          </a:custGeom>
          <a:solidFill>
            <a:srgbClr val="0000FF">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481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571500" y="4140199"/>
            <a:ext cx="7975600" cy="2540001"/>
          </a:xfrm>
          <a:prstGeom prst="rect">
            <a:avLst/>
          </a:prstGeom>
          <a:noFill/>
        </p:spPr>
        <p:txBody>
          <a:bodyPr wrap="square" rtlCol="0">
            <a:noAutofit/>
          </a:bodyPr>
          <a:lstStyle/>
          <a:p>
            <a:pPr algn="ctr"/>
            <a:r>
              <a:rPr lang="en-US" sz="1600" b="1" dirty="0"/>
              <a:t>Leading edges of advancing air masses are designated by “fronts”. </a:t>
            </a:r>
          </a:p>
          <a:p>
            <a:pPr algn="ctr"/>
            <a:endParaRPr lang="en-US" sz="1600" b="1" dirty="0"/>
          </a:p>
          <a:p>
            <a:pPr algn="ctr"/>
            <a:r>
              <a:rPr lang="en-US" sz="1600" b="1" dirty="0"/>
              <a:t>Cold front =&gt; cold air mass advancing toward warm air mass.</a:t>
            </a:r>
          </a:p>
          <a:p>
            <a:pPr algn="ctr"/>
            <a:r>
              <a:rPr lang="en-US" sz="1600" b="1" dirty="0"/>
              <a:t>Designated by blue line and triangles.</a:t>
            </a:r>
          </a:p>
          <a:p>
            <a:pPr algn="ctr"/>
            <a:r>
              <a:rPr lang="en-US" sz="1600" b="1" dirty="0"/>
              <a:t>Triangles point in direction of movement. </a:t>
            </a:r>
          </a:p>
          <a:p>
            <a:pPr algn="ctr"/>
            <a:endParaRPr lang="en-US" sz="1600" b="1" dirty="0"/>
          </a:p>
          <a:p>
            <a:pPr algn="ctr"/>
            <a:r>
              <a:rPr lang="en-US" sz="1600" b="1" dirty="0"/>
              <a:t>Warm front =&gt; warm air mass advancing toward cold air mass.</a:t>
            </a:r>
          </a:p>
          <a:p>
            <a:pPr algn="ctr"/>
            <a:r>
              <a:rPr lang="en-US" sz="1600" b="1" dirty="0"/>
              <a:t>Designated by red line and semicircles.</a:t>
            </a:r>
          </a:p>
          <a:p>
            <a:pPr algn="ctr"/>
            <a:r>
              <a:rPr lang="en-US" sz="1600" b="1" dirty="0"/>
              <a:t>Semicircles point in direction of movement. </a:t>
            </a:r>
          </a:p>
        </p:txBody>
      </p:sp>
      <p:sp>
        <p:nvSpPr>
          <p:cNvPr id="7" name="TextBox 6"/>
          <p:cNvSpPr txBox="1"/>
          <p:nvPr/>
        </p:nvSpPr>
        <p:spPr>
          <a:xfrm>
            <a:off x="943988" y="114300"/>
            <a:ext cx="7280158" cy="584776"/>
          </a:xfrm>
          <a:prstGeom prst="rect">
            <a:avLst/>
          </a:prstGeom>
          <a:noFill/>
        </p:spPr>
        <p:txBody>
          <a:bodyPr wrap="none" rtlCol="0">
            <a:spAutoFit/>
          </a:bodyPr>
          <a:lstStyle/>
          <a:p>
            <a:pPr algn="ctr"/>
            <a:r>
              <a:rPr lang="en-US" sz="3200" dirty="0"/>
              <a:t>Representation of fronts on weather maps</a:t>
            </a:r>
          </a:p>
        </p:txBody>
      </p:sp>
      <p:grpSp>
        <p:nvGrpSpPr>
          <p:cNvPr id="4" name="Group 3"/>
          <p:cNvGrpSpPr/>
          <p:nvPr/>
        </p:nvGrpSpPr>
        <p:grpSpPr>
          <a:xfrm>
            <a:off x="0" y="1562100"/>
            <a:ext cx="9144000" cy="2245413"/>
            <a:chOff x="0" y="1562100"/>
            <a:chExt cx="9144000" cy="2245413"/>
          </a:xfrm>
        </p:grpSpPr>
        <p:pic>
          <p:nvPicPr>
            <p:cNvPr id="3" name="Picture 2"/>
            <p:cNvPicPr>
              <a:picLocks noChangeAspect="1"/>
            </p:cNvPicPr>
            <p:nvPr/>
          </p:nvPicPr>
          <p:blipFill>
            <a:blip r:embed="rId3"/>
            <a:stretch>
              <a:fillRect/>
            </a:stretch>
          </p:blipFill>
          <p:spPr>
            <a:xfrm>
              <a:off x="0" y="1562100"/>
              <a:ext cx="9144000" cy="2245413"/>
            </a:xfrm>
            <a:prstGeom prst="rect">
              <a:avLst/>
            </a:prstGeom>
          </p:spPr>
        </p:pic>
        <p:sp>
          <p:nvSpPr>
            <p:cNvPr id="10" name="TextBox 9"/>
            <p:cNvSpPr txBox="1"/>
            <p:nvPr/>
          </p:nvSpPr>
          <p:spPr>
            <a:xfrm>
              <a:off x="8276136" y="3128236"/>
              <a:ext cx="780582" cy="584776"/>
            </a:xfrm>
            <a:prstGeom prst="rect">
              <a:avLst/>
            </a:prstGeom>
            <a:noFill/>
          </p:spPr>
          <p:txBody>
            <a:bodyPr wrap="none" rtlCol="0">
              <a:spAutoFit/>
            </a:bodyPr>
            <a:lstStyle/>
            <a:p>
              <a:pPr algn="ctr"/>
              <a:r>
                <a:rPr lang="en-US" sz="1600" dirty="0"/>
                <a:t>Fig. 2.3</a:t>
              </a:r>
            </a:p>
            <a:p>
              <a:pPr algn="ctr"/>
              <a:r>
                <a:rPr lang="en-US" sz="1600" dirty="0"/>
                <a:t>H&amp;P</a:t>
              </a:r>
            </a:p>
          </p:txBody>
        </p:sp>
      </p:grpSp>
    </p:spTree>
    <p:extLst>
      <p:ext uri="{BB962C8B-B14F-4D97-AF65-F5344CB8AC3E}">
        <p14:creationId xmlns:p14="http://schemas.microsoft.com/office/powerpoint/2010/main" val="4247598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3" y="847797"/>
            <a:ext cx="7273694" cy="5029200"/>
          </a:xfrm>
          <a:prstGeom prst="rect">
            <a:avLst/>
          </a:prstGeom>
        </p:spPr>
      </p:pic>
      <p:sp>
        <p:nvSpPr>
          <p:cNvPr id="7" name="TextBox 6"/>
          <p:cNvSpPr txBox="1"/>
          <p:nvPr/>
        </p:nvSpPr>
        <p:spPr>
          <a:xfrm>
            <a:off x="324121" y="114300"/>
            <a:ext cx="8519880" cy="584776"/>
          </a:xfrm>
          <a:prstGeom prst="rect">
            <a:avLst/>
          </a:prstGeom>
          <a:noFill/>
        </p:spPr>
        <p:txBody>
          <a:bodyPr wrap="none" rtlCol="0">
            <a:spAutoFit/>
          </a:bodyPr>
          <a:lstStyle/>
          <a:p>
            <a:pPr algn="ctr"/>
            <a:r>
              <a:rPr lang="en-US" sz="3200" dirty="0"/>
              <a:t>Surface temperature map for 20140220 1800 UTC</a:t>
            </a:r>
          </a:p>
        </p:txBody>
      </p:sp>
      <p:sp>
        <p:nvSpPr>
          <p:cNvPr id="10" name="TextBox 9"/>
          <p:cNvSpPr txBox="1"/>
          <p:nvPr/>
        </p:nvSpPr>
        <p:spPr>
          <a:xfrm>
            <a:off x="973636" y="4512536"/>
            <a:ext cx="780582" cy="584776"/>
          </a:xfrm>
          <a:prstGeom prst="rect">
            <a:avLst/>
          </a:prstGeom>
          <a:noFill/>
        </p:spPr>
        <p:txBody>
          <a:bodyPr wrap="none" rtlCol="0">
            <a:spAutoFit/>
          </a:bodyPr>
          <a:lstStyle/>
          <a:p>
            <a:pPr algn="ctr"/>
            <a:r>
              <a:rPr lang="en-US" sz="1600" dirty="0"/>
              <a:t>Fig. 2.2</a:t>
            </a:r>
          </a:p>
          <a:p>
            <a:pPr algn="ctr"/>
            <a:r>
              <a:rPr lang="en-US" sz="1600" dirty="0"/>
              <a:t>H&amp;P</a:t>
            </a:r>
          </a:p>
        </p:txBody>
      </p:sp>
      <p:grpSp>
        <p:nvGrpSpPr>
          <p:cNvPr id="19" name="Group 18">
            <a:extLst>
              <a:ext uri="{FF2B5EF4-FFF2-40B4-BE49-F238E27FC236}">
                <a16:creationId xmlns:a16="http://schemas.microsoft.com/office/drawing/2014/main" id="{661DF257-867F-8B4A-B9D4-F958A65EB44F}"/>
              </a:ext>
            </a:extLst>
          </p:cNvPr>
          <p:cNvGrpSpPr/>
          <p:nvPr/>
        </p:nvGrpSpPr>
        <p:grpSpPr>
          <a:xfrm>
            <a:off x="4013200" y="2455266"/>
            <a:ext cx="2101081" cy="1397068"/>
            <a:chOff x="4013200" y="2455266"/>
            <a:chExt cx="2101081" cy="1397068"/>
          </a:xfrm>
        </p:grpSpPr>
        <p:sp>
          <p:nvSpPr>
            <p:cNvPr id="11" name="Freeform 10"/>
            <p:cNvSpPr/>
            <p:nvPr/>
          </p:nvSpPr>
          <p:spPr>
            <a:xfrm>
              <a:off x="4013200" y="2810934"/>
              <a:ext cx="626533" cy="1041400"/>
            </a:xfrm>
            <a:custGeom>
              <a:avLst/>
              <a:gdLst>
                <a:gd name="connsiteX0" fmla="*/ 0 w 626533"/>
                <a:gd name="connsiteY0" fmla="*/ 0 h 1041400"/>
                <a:gd name="connsiteX1" fmla="*/ 330200 w 626533"/>
                <a:gd name="connsiteY1" fmla="*/ 279400 h 1041400"/>
                <a:gd name="connsiteX2" fmla="*/ 533400 w 626533"/>
                <a:gd name="connsiteY2" fmla="*/ 651933 h 1041400"/>
                <a:gd name="connsiteX3" fmla="*/ 626533 w 626533"/>
                <a:gd name="connsiteY3" fmla="*/ 1041400 h 1041400"/>
              </a:gdLst>
              <a:ahLst/>
              <a:cxnLst>
                <a:cxn ang="0">
                  <a:pos x="connsiteX0" y="connsiteY0"/>
                </a:cxn>
                <a:cxn ang="0">
                  <a:pos x="connsiteX1" y="connsiteY1"/>
                </a:cxn>
                <a:cxn ang="0">
                  <a:pos x="connsiteX2" y="connsiteY2"/>
                </a:cxn>
                <a:cxn ang="0">
                  <a:pos x="connsiteX3" y="connsiteY3"/>
                </a:cxn>
              </a:cxnLst>
              <a:rect l="l" t="t" r="r" b="b"/>
              <a:pathLst>
                <a:path w="626533" h="1041400">
                  <a:moveTo>
                    <a:pt x="0" y="0"/>
                  </a:moveTo>
                  <a:cubicBezTo>
                    <a:pt x="120650" y="85372"/>
                    <a:pt x="241300" y="170745"/>
                    <a:pt x="330200" y="279400"/>
                  </a:cubicBezTo>
                  <a:cubicBezTo>
                    <a:pt x="419100" y="388055"/>
                    <a:pt x="484011" y="524933"/>
                    <a:pt x="533400" y="651933"/>
                  </a:cubicBezTo>
                  <a:cubicBezTo>
                    <a:pt x="582789" y="778933"/>
                    <a:pt x="626533" y="1041400"/>
                    <a:pt x="626533" y="1041400"/>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4381495" y="2730499"/>
              <a:ext cx="736600" cy="520536"/>
            </a:xfrm>
            <a:custGeom>
              <a:avLst/>
              <a:gdLst>
                <a:gd name="connsiteX0" fmla="*/ 0 w 635000"/>
                <a:gd name="connsiteY0" fmla="*/ 0 h 356018"/>
                <a:gd name="connsiteX1" fmla="*/ 431800 w 635000"/>
                <a:gd name="connsiteY1" fmla="*/ 304800 h 356018"/>
                <a:gd name="connsiteX2" fmla="*/ 635000 w 635000"/>
                <a:gd name="connsiteY2" fmla="*/ 355600 h 356018"/>
                <a:gd name="connsiteX0" fmla="*/ 0 w 613833"/>
                <a:gd name="connsiteY0" fmla="*/ 0 h 373842"/>
                <a:gd name="connsiteX1" fmla="*/ 431800 w 613833"/>
                <a:gd name="connsiteY1" fmla="*/ 304800 h 373842"/>
                <a:gd name="connsiteX2" fmla="*/ 613833 w 613833"/>
                <a:gd name="connsiteY2" fmla="*/ 373842 h 373842"/>
                <a:gd name="connsiteX0" fmla="*/ 0 w 613833"/>
                <a:gd name="connsiteY0" fmla="*/ 0 h 373842"/>
                <a:gd name="connsiteX1" fmla="*/ 165806 w 613833"/>
                <a:gd name="connsiteY1" fmla="*/ 148976 h 373842"/>
                <a:gd name="connsiteX2" fmla="*/ 431800 w 613833"/>
                <a:gd name="connsiteY2" fmla="*/ 304800 h 373842"/>
                <a:gd name="connsiteX3" fmla="*/ 613833 w 613833"/>
                <a:gd name="connsiteY3" fmla="*/ 373842 h 373842"/>
              </a:gdLst>
              <a:ahLst/>
              <a:cxnLst>
                <a:cxn ang="0">
                  <a:pos x="connsiteX0" y="connsiteY0"/>
                </a:cxn>
                <a:cxn ang="0">
                  <a:pos x="connsiteX1" y="connsiteY1"/>
                </a:cxn>
                <a:cxn ang="0">
                  <a:pos x="connsiteX2" y="connsiteY2"/>
                </a:cxn>
                <a:cxn ang="0">
                  <a:pos x="connsiteX3" y="connsiteY3"/>
                </a:cxn>
              </a:cxnLst>
              <a:rect l="l" t="t" r="r" b="b"/>
              <a:pathLst>
                <a:path w="613833" h="373842">
                  <a:moveTo>
                    <a:pt x="0" y="0"/>
                  </a:moveTo>
                  <a:cubicBezTo>
                    <a:pt x="29986" y="22803"/>
                    <a:pt x="93839" y="98176"/>
                    <a:pt x="165806" y="148976"/>
                  </a:cubicBezTo>
                  <a:cubicBezTo>
                    <a:pt x="237773" y="199776"/>
                    <a:pt x="357129" y="267322"/>
                    <a:pt x="431800" y="304800"/>
                  </a:cubicBezTo>
                  <a:cubicBezTo>
                    <a:pt x="506471" y="342278"/>
                    <a:pt x="613833" y="373842"/>
                    <a:pt x="613833" y="373842"/>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5833539" y="2455333"/>
              <a:ext cx="280742" cy="973667"/>
            </a:xfrm>
            <a:custGeom>
              <a:avLst/>
              <a:gdLst>
                <a:gd name="connsiteX0" fmla="*/ 0 w 280742"/>
                <a:gd name="connsiteY0" fmla="*/ 0 h 973667"/>
                <a:gd name="connsiteX1" fmla="*/ 211666 w 280742"/>
                <a:gd name="connsiteY1" fmla="*/ 76200 h 973667"/>
                <a:gd name="connsiteX2" fmla="*/ 279400 w 280742"/>
                <a:gd name="connsiteY2" fmla="*/ 338667 h 973667"/>
                <a:gd name="connsiteX3" fmla="*/ 254000 w 280742"/>
                <a:gd name="connsiteY3" fmla="*/ 694267 h 973667"/>
                <a:gd name="connsiteX4" fmla="*/ 220133 w 280742"/>
                <a:gd name="connsiteY4" fmla="*/ 973667 h 97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42" h="973667">
                  <a:moveTo>
                    <a:pt x="0" y="0"/>
                  </a:moveTo>
                  <a:cubicBezTo>
                    <a:pt x="82549" y="9878"/>
                    <a:pt x="165099" y="19756"/>
                    <a:pt x="211666" y="76200"/>
                  </a:cubicBezTo>
                  <a:cubicBezTo>
                    <a:pt x="258233" y="132645"/>
                    <a:pt x="272344" y="235656"/>
                    <a:pt x="279400" y="338667"/>
                  </a:cubicBezTo>
                  <a:cubicBezTo>
                    <a:pt x="286456" y="441678"/>
                    <a:pt x="263878" y="588434"/>
                    <a:pt x="254000" y="694267"/>
                  </a:cubicBezTo>
                  <a:cubicBezTo>
                    <a:pt x="244122" y="800100"/>
                    <a:pt x="220133" y="973667"/>
                    <a:pt x="220133" y="973667"/>
                  </a:cubicBezTo>
                </a:path>
              </a:pathLst>
            </a:custGeom>
            <a:ln w="38100" cmpd="sng">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5257799" y="2455266"/>
              <a:ext cx="442299" cy="939875"/>
            </a:xfrm>
            <a:custGeom>
              <a:avLst/>
              <a:gdLst>
                <a:gd name="connsiteX0" fmla="*/ 266700 w 450211"/>
                <a:gd name="connsiteY0" fmla="*/ 1689175 h 1689175"/>
                <a:gd name="connsiteX1" fmla="*/ 444500 w 450211"/>
                <a:gd name="connsiteY1" fmla="*/ 965275 h 1689175"/>
                <a:gd name="connsiteX2" fmla="*/ 393700 w 450211"/>
                <a:gd name="connsiteY2" fmla="*/ 330275 h 1689175"/>
                <a:gd name="connsiteX3" fmla="*/ 266700 w 450211"/>
                <a:gd name="connsiteY3" fmla="*/ 50875 h 1689175"/>
                <a:gd name="connsiteX4" fmla="*/ 0 w 450211"/>
                <a:gd name="connsiteY4" fmla="*/ 75 h 1689175"/>
                <a:gd name="connsiteX0" fmla="*/ 444500 w 450211"/>
                <a:gd name="connsiteY0" fmla="*/ 965275 h 965275"/>
                <a:gd name="connsiteX1" fmla="*/ 393700 w 450211"/>
                <a:gd name="connsiteY1" fmla="*/ 330275 h 965275"/>
                <a:gd name="connsiteX2" fmla="*/ 266700 w 450211"/>
                <a:gd name="connsiteY2" fmla="*/ 50875 h 965275"/>
                <a:gd name="connsiteX3" fmla="*/ 0 w 450211"/>
                <a:gd name="connsiteY3" fmla="*/ 75 h 965275"/>
                <a:gd name="connsiteX0" fmla="*/ 444500 w 459449"/>
                <a:gd name="connsiteY0" fmla="*/ 965275 h 965275"/>
                <a:gd name="connsiteX1" fmla="*/ 436033 w 459449"/>
                <a:gd name="connsiteY1" fmla="*/ 330275 h 965275"/>
                <a:gd name="connsiteX2" fmla="*/ 266700 w 459449"/>
                <a:gd name="connsiteY2" fmla="*/ 50875 h 965275"/>
                <a:gd name="connsiteX3" fmla="*/ 0 w 459449"/>
                <a:gd name="connsiteY3" fmla="*/ 75 h 965275"/>
                <a:gd name="connsiteX0" fmla="*/ 376767 w 439644"/>
                <a:gd name="connsiteY0" fmla="*/ 939875 h 939875"/>
                <a:gd name="connsiteX1" fmla="*/ 436033 w 439644"/>
                <a:gd name="connsiteY1" fmla="*/ 330275 h 939875"/>
                <a:gd name="connsiteX2" fmla="*/ 266700 w 439644"/>
                <a:gd name="connsiteY2" fmla="*/ 50875 h 939875"/>
                <a:gd name="connsiteX3" fmla="*/ 0 w 439644"/>
                <a:gd name="connsiteY3" fmla="*/ 75 h 939875"/>
                <a:gd name="connsiteX0" fmla="*/ 376767 w 442299"/>
                <a:gd name="connsiteY0" fmla="*/ 939875 h 939875"/>
                <a:gd name="connsiteX1" fmla="*/ 436033 w 442299"/>
                <a:gd name="connsiteY1" fmla="*/ 330275 h 939875"/>
                <a:gd name="connsiteX2" fmla="*/ 266700 w 442299"/>
                <a:gd name="connsiteY2" fmla="*/ 50875 h 939875"/>
                <a:gd name="connsiteX3" fmla="*/ 0 w 442299"/>
                <a:gd name="connsiteY3" fmla="*/ 75 h 939875"/>
              </a:gdLst>
              <a:ahLst/>
              <a:cxnLst>
                <a:cxn ang="0">
                  <a:pos x="connsiteX0" y="connsiteY0"/>
                </a:cxn>
                <a:cxn ang="0">
                  <a:pos x="connsiteX1" y="connsiteY1"/>
                </a:cxn>
                <a:cxn ang="0">
                  <a:pos x="connsiteX2" y="connsiteY2"/>
                </a:cxn>
                <a:cxn ang="0">
                  <a:pos x="connsiteX3" y="connsiteY3"/>
                </a:cxn>
              </a:cxnLst>
              <a:rect l="l" t="t" r="r" b="b"/>
              <a:pathLst>
                <a:path w="442299" h="939875">
                  <a:moveTo>
                    <a:pt x="376767" y="939875"/>
                  </a:moveTo>
                  <a:cubicBezTo>
                    <a:pt x="431801" y="679525"/>
                    <a:pt x="454378" y="478442"/>
                    <a:pt x="436033" y="330275"/>
                  </a:cubicBezTo>
                  <a:cubicBezTo>
                    <a:pt x="417689" y="182108"/>
                    <a:pt x="339372" y="105908"/>
                    <a:pt x="266700" y="50875"/>
                  </a:cubicBezTo>
                  <a:cubicBezTo>
                    <a:pt x="194028" y="-4158"/>
                    <a:pt x="0" y="75"/>
                    <a:pt x="0" y="75"/>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2A522036-EB1F-6743-95B8-AD6D07EADD2B}"/>
              </a:ext>
            </a:extLst>
          </p:cNvPr>
          <p:cNvGrpSpPr/>
          <p:nvPr/>
        </p:nvGrpSpPr>
        <p:grpSpPr>
          <a:xfrm>
            <a:off x="4084066" y="2473519"/>
            <a:ext cx="2455695" cy="1585094"/>
            <a:chOff x="4084066" y="2473519"/>
            <a:chExt cx="2455695" cy="1585094"/>
          </a:xfrm>
        </p:grpSpPr>
        <p:sp>
          <p:nvSpPr>
            <p:cNvPr id="17" name="Freeform 16"/>
            <p:cNvSpPr/>
            <p:nvPr/>
          </p:nvSpPr>
          <p:spPr>
            <a:xfrm>
              <a:off x="5297300" y="2473519"/>
              <a:ext cx="1242461" cy="497814"/>
            </a:xfrm>
            <a:custGeom>
              <a:avLst/>
              <a:gdLst>
                <a:gd name="connsiteX0" fmla="*/ 1108800 w 1251134"/>
                <a:gd name="connsiteY0" fmla="*/ 38336 h 487998"/>
                <a:gd name="connsiteX1" fmla="*/ 543650 w 1251134"/>
                <a:gd name="connsiteY1" fmla="*/ 236 h 487998"/>
                <a:gd name="connsiteX2" fmla="*/ 181700 w 1251134"/>
                <a:gd name="connsiteY2" fmla="*/ 57386 h 487998"/>
                <a:gd name="connsiteX3" fmla="*/ 10250 w 1251134"/>
                <a:gd name="connsiteY3" fmla="*/ 203436 h 487998"/>
                <a:gd name="connsiteX4" fmla="*/ 35650 w 1251134"/>
                <a:gd name="connsiteY4" fmla="*/ 381236 h 487998"/>
                <a:gd name="connsiteX5" fmla="*/ 169000 w 1251134"/>
                <a:gd name="connsiteY5" fmla="*/ 476486 h 487998"/>
                <a:gd name="connsiteX6" fmla="*/ 480150 w 1251134"/>
                <a:gd name="connsiteY6" fmla="*/ 476486 h 487998"/>
                <a:gd name="connsiteX7" fmla="*/ 931000 w 1251134"/>
                <a:gd name="connsiteY7" fmla="*/ 387586 h 487998"/>
                <a:gd name="connsiteX8" fmla="*/ 1210400 w 1251134"/>
                <a:gd name="connsiteY8" fmla="*/ 235186 h 487998"/>
                <a:gd name="connsiteX9" fmla="*/ 1235800 w 1251134"/>
                <a:gd name="connsiteY9" fmla="*/ 70086 h 487998"/>
                <a:gd name="connsiteX10" fmla="*/ 1108800 w 1251134"/>
                <a:gd name="connsiteY10" fmla="*/ 38336 h 487998"/>
                <a:gd name="connsiteX0" fmla="*/ 1026250 w 1254751"/>
                <a:gd name="connsiteY0" fmla="*/ 11133 h 492545"/>
                <a:gd name="connsiteX1" fmla="*/ 543650 w 1254751"/>
                <a:gd name="connsiteY1" fmla="*/ 4783 h 492545"/>
                <a:gd name="connsiteX2" fmla="*/ 181700 w 1254751"/>
                <a:gd name="connsiteY2" fmla="*/ 61933 h 492545"/>
                <a:gd name="connsiteX3" fmla="*/ 10250 w 1254751"/>
                <a:gd name="connsiteY3" fmla="*/ 207983 h 492545"/>
                <a:gd name="connsiteX4" fmla="*/ 35650 w 1254751"/>
                <a:gd name="connsiteY4" fmla="*/ 385783 h 492545"/>
                <a:gd name="connsiteX5" fmla="*/ 169000 w 1254751"/>
                <a:gd name="connsiteY5" fmla="*/ 481033 h 492545"/>
                <a:gd name="connsiteX6" fmla="*/ 480150 w 1254751"/>
                <a:gd name="connsiteY6" fmla="*/ 481033 h 492545"/>
                <a:gd name="connsiteX7" fmla="*/ 931000 w 1254751"/>
                <a:gd name="connsiteY7" fmla="*/ 392133 h 492545"/>
                <a:gd name="connsiteX8" fmla="*/ 1210400 w 1254751"/>
                <a:gd name="connsiteY8" fmla="*/ 239733 h 492545"/>
                <a:gd name="connsiteX9" fmla="*/ 1235800 w 1254751"/>
                <a:gd name="connsiteY9" fmla="*/ 74633 h 492545"/>
                <a:gd name="connsiteX10" fmla="*/ 1026250 w 1254751"/>
                <a:gd name="connsiteY10" fmla="*/ 11133 h 492545"/>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40670 h 493482"/>
                <a:gd name="connsiteX9" fmla="*/ 1210400 w 1241411"/>
                <a:gd name="connsiteY9" fmla="*/ 94620 h 493482"/>
                <a:gd name="connsiteX10" fmla="*/ 1026250 w 1241411"/>
                <a:gd name="connsiteY10" fmla="*/ 12070 h 493482"/>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66070 h 493482"/>
                <a:gd name="connsiteX9" fmla="*/ 1210400 w 1241411"/>
                <a:gd name="connsiteY9" fmla="*/ 94620 h 493482"/>
                <a:gd name="connsiteX10" fmla="*/ 1026250 w 1241411"/>
                <a:gd name="connsiteY10" fmla="*/ 12070 h 493482"/>
                <a:gd name="connsiteX0" fmla="*/ 1027300 w 1242461"/>
                <a:gd name="connsiteY0" fmla="*/ 12070 h 487855"/>
                <a:gd name="connsiteX1" fmla="*/ 544700 w 1242461"/>
                <a:gd name="connsiteY1" fmla="*/ 5720 h 487855"/>
                <a:gd name="connsiteX2" fmla="*/ 182750 w 1242461"/>
                <a:gd name="connsiteY2" fmla="*/ 62870 h 487855"/>
                <a:gd name="connsiteX3" fmla="*/ 11300 w 1242461"/>
                <a:gd name="connsiteY3" fmla="*/ 208920 h 487855"/>
                <a:gd name="connsiteX4" fmla="*/ 36700 w 1242461"/>
                <a:gd name="connsiteY4" fmla="*/ 386720 h 487855"/>
                <a:gd name="connsiteX5" fmla="*/ 201800 w 1242461"/>
                <a:gd name="connsiteY5" fmla="*/ 469270 h 487855"/>
                <a:gd name="connsiteX6" fmla="*/ 481200 w 1242461"/>
                <a:gd name="connsiteY6" fmla="*/ 481970 h 487855"/>
                <a:gd name="connsiteX7" fmla="*/ 932050 w 1242461"/>
                <a:gd name="connsiteY7" fmla="*/ 393070 h 487855"/>
                <a:gd name="connsiteX8" fmla="*/ 1211450 w 1242461"/>
                <a:gd name="connsiteY8" fmla="*/ 266070 h 487855"/>
                <a:gd name="connsiteX9" fmla="*/ 1211450 w 1242461"/>
                <a:gd name="connsiteY9" fmla="*/ 94620 h 487855"/>
                <a:gd name="connsiteX10" fmla="*/ 1027300 w 1242461"/>
                <a:gd name="connsiteY10" fmla="*/ 12070 h 487855"/>
                <a:gd name="connsiteX0" fmla="*/ 1027300 w 1242461"/>
                <a:gd name="connsiteY0" fmla="*/ 22029 h 497814"/>
                <a:gd name="connsiteX1" fmla="*/ 532000 w 1242461"/>
                <a:gd name="connsiteY1" fmla="*/ 2979 h 497814"/>
                <a:gd name="connsiteX2" fmla="*/ 182750 w 1242461"/>
                <a:gd name="connsiteY2" fmla="*/ 72829 h 497814"/>
                <a:gd name="connsiteX3" fmla="*/ 11300 w 1242461"/>
                <a:gd name="connsiteY3" fmla="*/ 218879 h 497814"/>
                <a:gd name="connsiteX4" fmla="*/ 36700 w 1242461"/>
                <a:gd name="connsiteY4" fmla="*/ 396679 h 497814"/>
                <a:gd name="connsiteX5" fmla="*/ 201800 w 1242461"/>
                <a:gd name="connsiteY5" fmla="*/ 479229 h 497814"/>
                <a:gd name="connsiteX6" fmla="*/ 481200 w 1242461"/>
                <a:gd name="connsiteY6" fmla="*/ 491929 h 497814"/>
                <a:gd name="connsiteX7" fmla="*/ 932050 w 1242461"/>
                <a:gd name="connsiteY7" fmla="*/ 403029 h 497814"/>
                <a:gd name="connsiteX8" fmla="*/ 1211450 w 1242461"/>
                <a:gd name="connsiteY8" fmla="*/ 276029 h 497814"/>
                <a:gd name="connsiteX9" fmla="*/ 1211450 w 1242461"/>
                <a:gd name="connsiteY9" fmla="*/ 104579 h 497814"/>
                <a:gd name="connsiteX10" fmla="*/ 1027300 w 1242461"/>
                <a:gd name="connsiteY10" fmla="*/ 22029 h 49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2461" h="497814">
                  <a:moveTo>
                    <a:pt x="1027300" y="22029"/>
                  </a:moveTo>
                  <a:cubicBezTo>
                    <a:pt x="914058" y="5096"/>
                    <a:pt x="672758" y="-5488"/>
                    <a:pt x="532000" y="2979"/>
                  </a:cubicBezTo>
                  <a:cubicBezTo>
                    <a:pt x="391242" y="11446"/>
                    <a:pt x="269533" y="36846"/>
                    <a:pt x="182750" y="72829"/>
                  </a:cubicBezTo>
                  <a:cubicBezTo>
                    <a:pt x="95967" y="108812"/>
                    <a:pt x="35642" y="164904"/>
                    <a:pt x="11300" y="218879"/>
                  </a:cubicBezTo>
                  <a:cubicBezTo>
                    <a:pt x="-13042" y="272854"/>
                    <a:pt x="4950" y="353287"/>
                    <a:pt x="36700" y="396679"/>
                  </a:cubicBezTo>
                  <a:cubicBezTo>
                    <a:pt x="68450" y="440071"/>
                    <a:pt x="127717" y="463354"/>
                    <a:pt x="201800" y="479229"/>
                  </a:cubicBezTo>
                  <a:cubicBezTo>
                    <a:pt x="275883" y="495104"/>
                    <a:pt x="359492" y="504629"/>
                    <a:pt x="481200" y="491929"/>
                  </a:cubicBezTo>
                  <a:cubicBezTo>
                    <a:pt x="602908" y="479229"/>
                    <a:pt x="810342" y="439012"/>
                    <a:pt x="932050" y="403029"/>
                  </a:cubicBezTo>
                  <a:cubicBezTo>
                    <a:pt x="1053758" y="367046"/>
                    <a:pt x="1160650" y="328946"/>
                    <a:pt x="1211450" y="276029"/>
                  </a:cubicBezTo>
                  <a:cubicBezTo>
                    <a:pt x="1262250" y="223112"/>
                    <a:pt x="1242142" y="146912"/>
                    <a:pt x="1211450" y="104579"/>
                  </a:cubicBezTo>
                  <a:cubicBezTo>
                    <a:pt x="1180758" y="62246"/>
                    <a:pt x="1140542" y="38962"/>
                    <a:pt x="1027300" y="22029"/>
                  </a:cubicBezTo>
                  <a:close/>
                </a:path>
              </a:pathLst>
            </a:custGeom>
            <a:solidFill>
              <a:srgbClr val="C8000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C80000"/>
                </a:solidFill>
              </a:endParaRPr>
            </a:p>
          </p:txBody>
        </p:sp>
        <p:sp>
          <p:nvSpPr>
            <p:cNvPr id="18" name="Freeform 17"/>
            <p:cNvSpPr/>
            <p:nvPr/>
          </p:nvSpPr>
          <p:spPr>
            <a:xfrm>
              <a:off x="4084066" y="2793197"/>
              <a:ext cx="1165706" cy="1265416"/>
            </a:xfrm>
            <a:custGeom>
              <a:avLst/>
              <a:gdLst>
                <a:gd name="connsiteX0" fmla="*/ 873637 w 1170550"/>
                <a:gd name="connsiteY0" fmla="*/ 120942 h 1306302"/>
                <a:gd name="connsiteX1" fmla="*/ 568837 w 1170550"/>
                <a:gd name="connsiteY1" fmla="*/ 671275 h 1306302"/>
                <a:gd name="connsiteX2" fmla="*/ 86237 w 1170550"/>
                <a:gd name="connsiteY2" fmla="*/ 967608 h 1306302"/>
                <a:gd name="connsiteX3" fmla="*/ 18504 w 1170550"/>
                <a:gd name="connsiteY3" fmla="*/ 1162342 h 1306302"/>
                <a:gd name="connsiteX4" fmla="*/ 297904 w 1170550"/>
                <a:gd name="connsiteY4" fmla="*/ 1306275 h 1306302"/>
                <a:gd name="connsiteX5" fmla="*/ 611170 w 1170550"/>
                <a:gd name="connsiteY5" fmla="*/ 1170808 h 1306302"/>
                <a:gd name="connsiteX6" fmla="*/ 1026037 w 1170550"/>
                <a:gd name="connsiteY6" fmla="*/ 798275 h 1306302"/>
                <a:gd name="connsiteX7" fmla="*/ 1169970 w 1170550"/>
                <a:gd name="connsiteY7" fmla="*/ 205608 h 1306302"/>
                <a:gd name="connsiteX8" fmla="*/ 983704 w 1170550"/>
                <a:gd name="connsiteY8" fmla="*/ 2408 h 1306302"/>
                <a:gd name="connsiteX9" fmla="*/ 873637 w 1170550"/>
                <a:gd name="connsiteY9" fmla="*/ 120942 h 1306302"/>
                <a:gd name="connsiteX0" fmla="*/ 873637 w 1170550"/>
                <a:gd name="connsiteY0" fmla="*/ 87344 h 1272704"/>
                <a:gd name="connsiteX1" fmla="*/ 568837 w 1170550"/>
                <a:gd name="connsiteY1" fmla="*/ 637677 h 1272704"/>
                <a:gd name="connsiteX2" fmla="*/ 86237 w 1170550"/>
                <a:gd name="connsiteY2" fmla="*/ 934010 h 1272704"/>
                <a:gd name="connsiteX3" fmla="*/ 18504 w 1170550"/>
                <a:gd name="connsiteY3" fmla="*/ 1128744 h 1272704"/>
                <a:gd name="connsiteX4" fmla="*/ 297904 w 1170550"/>
                <a:gd name="connsiteY4" fmla="*/ 1272677 h 1272704"/>
                <a:gd name="connsiteX5" fmla="*/ 611170 w 1170550"/>
                <a:gd name="connsiteY5" fmla="*/ 1137210 h 1272704"/>
                <a:gd name="connsiteX6" fmla="*/ 1026037 w 1170550"/>
                <a:gd name="connsiteY6" fmla="*/ 764677 h 1272704"/>
                <a:gd name="connsiteX7" fmla="*/ 1169970 w 1170550"/>
                <a:gd name="connsiteY7" fmla="*/ 172010 h 1272704"/>
                <a:gd name="connsiteX8" fmla="*/ 1009104 w 1170550"/>
                <a:gd name="connsiteY8" fmla="*/ 6910 h 1272704"/>
                <a:gd name="connsiteX9" fmla="*/ 873637 w 1170550"/>
                <a:gd name="connsiteY9" fmla="*/ 87344 h 1272704"/>
                <a:gd name="connsiteX0" fmla="*/ 892687 w 1170550"/>
                <a:gd name="connsiteY0" fmla="*/ 227936 h 1267246"/>
                <a:gd name="connsiteX1" fmla="*/ 568837 w 1170550"/>
                <a:gd name="connsiteY1" fmla="*/ 632219 h 1267246"/>
                <a:gd name="connsiteX2" fmla="*/ 86237 w 1170550"/>
                <a:gd name="connsiteY2" fmla="*/ 928552 h 1267246"/>
                <a:gd name="connsiteX3" fmla="*/ 18504 w 1170550"/>
                <a:gd name="connsiteY3" fmla="*/ 1123286 h 1267246"/>
                <a:gd name="connsiteX4" fmla="*/ 297904 w 1170550"/>
                <a:gd name="connsiteY4" fmla="*/ 1267219 h 1267246"/>
                <a:gd name="connsiteX5" fmla="*/ 611170 w 1170550"/>
                <a:gd name="connsiteY5" fmla="*/ 1131752 h 1267246"/>
                <a:gd name="connsiteX6" fmla="*/ 1026037 w 1170550"/>
                <a:gd name="connsiteY6" fmla="*/ 759219 h 1267246"/>
                <a:gd name="connsiteX7" fmla="*/ 1169970 w 1170550"/>
                <a:gd name="connsiteY7" fmla="*/ 166552 h 1267246"/>
                <a:gd name="connsiteX8" fmla="*/ 1009104 w 1170550"/>
                <a:gd name="connsiteY8" fmla="*/ 1452 h 1267246"/>
                <a:gd name="connsiteX9" fmla="*/ 892687 w 1170550"/>
                <a:gd name="connsiteY9" fmla="*/ 227936 h 1267246"/>
                <a:gd name="connsiteX0" fmla="*/ 892687 w 1170419"/>
                <a:gd name="connsiteY0" fmla="*/ 227936 h 1267252"/>
                <a:gd name="connsiteX1" fmla="*/ 568837 w 1170419"/>
                <a:gd name="connsiteY1" fmla="*/ 632219 h 1267252"/>
                <a:gd name="connsiteX2" fmla="*/ 86237 w 1170419"/>
                <a:gd name="connsiteY2" fmla="*/ 928552 h 1267252"/>
                <a:gd name="connsiteX3" fmla="*/ 18504 w 1170419"/>
                <a:gd name="connsiteY3" fmla="*/ 1123286 h 1267252"/>
                <a:gd name="connsiteX4" fmla="*/ 297904 w 1170419"/>
                <a:gd name="connsiteY4" fmla="*/ 1267219 h 1267252"/>
                <a:gd name="connsiteX5" fmla="*/ 611170 w 1170419"/>
                <a:gd name="connsiteY5" fmla="*/ 1131752 h 1267252"/>
                <a:gd name="connsiteX6" fmla="*/ 1006987 w 1170419"/>
                <a:gd name="connsiteY6" fmla="*/ 708419 h 1267252"/>
                <a:gd name="connsiteX7" fmla="*/ 1169970 w 1170419"/>
                <a:gd name="connsiteY7" fmla="*/ 166552 h 1267252"/>
                <a:gd name="connsiteX8" fmla="*/ 1009104 w 1170419"/>
                <a:gd name="connsiteY8" fmla="*/ 1452 h 1267252"/>
                <a:gd name="connsiteX9" fmla="*/ 892687 w 1170419"/>
                <a:gd name="connsiteY9" fmla="*/ 227936 h 1267252"/>
                <a:gd name="connsiteX0" fmla="*/ 892687 w 1170449"/>
                <a:gd name="connsiteY0" fmla="*/ 227936 h 1267244"/>
                <a:gd name="connsiteX1" fmla="*/ 568837 w 1170449"/>
                <a:gd name="connsiteY1" fmla="*/ 632219 h 1267244"/>
                <a:gd name="connsiteX2" fmla="*/ 86237 w 1170449"/>
                <a:gd name="connsiteY2" fmla="*/ 928552 h 1267244"/>
                <a:gd name="connsiteX3" fmla="*/ 18504 w 1170449"/>
                <a:gd name="connsiteY3" fmla="*/ 1123286 h 1267244"/>
                <a:gd name="connsiteX4" fmla="*/ 297904 w 1170449"/>
                <a:gd name="connsiteY4" fmla="*/ 1267219 h 1267244"/>
                <a:gd name="connsiteX5" fmla="*/ 579420 w 1170449"/>
                <a:gd name="connsiteY5" fmla="*/ 1112702 h 1267244"/>
                <a:gd name="connsiteX6" fmla="*/ 1006987 w 1170449"/>
                <a:gd name="connsiteY6" fmla="*/ 708419 h 1267244"/>
                <a:gd name="connsiteX7" fmla="*/ 1169970 w 1170449"/>
                <a:gd name="connsiteY7" fmla="*/ 166552 h 1267244"/>
                <a:gd name="connsiteX8" fmla="*/ 1009104 w 1170449"/>
                <a:gd name="connsiteY8" fmla="*/ 1452 h 1267244"/>
                <a:gd name="connsiteX9" fmla="*/ 892687 w 1170449"/>
                <a:gd name="connsiteY9" fmla="*/ 227936 h 1267244"/>
                <a:gd name="connsiteX0" fmla="*/ 889395 w 1167157"/>
                <a:gd name="connsiteY0" fmla="*/ 227936 h 1222812"/>
                <a:gd name="connsiteX1" fmla="*/ 565545 w 1167157"/>
                <a:gd name="connsiteY1" fmla="*/ 632219 h 1222812"/>
                <a:gd name="connsiteX2" fmla="*/ 82945 w 1167157"/>
                <a:gd name="connsiteY2" fmla="*/ 928552 h 1222812"/>
                <a:gd name="connsiteX3" fmla="*/ 15212 w 1167157"/>
                <a:gd name="connsiteY3" fmla="*/ 1123286 h 1222812"/>
                <a:gd name="connsiteX4" fmla="*/ 250162 w 1167157"/>
                <a:gd name="connsiteY4" fmla="*/ 1222769 h 1222812"/>
                <a:gd name="connsiteX5" fmla="*/ 576128 w 1167157"/>
                <a:gd name="connsiteY5" fmla="*/ 1112702 h 1222812"/>
                <a:gd name="connsiteX6" fmla="*/ 1003695 w 1167157"/>
                <a:gd name="connsiteY6" fmla="*/ 708419 h 1222812"/>
                <a:gd name="connsiteX7" fmla="*/ 1166678 w 1167157"/>
                <a:gd name="connsiteY7" fmla="*/ 166552 h 1222812"/>
                <a:gd name="connsiteX8" fmla="*/ 1005812 w 1167157"/>
                <a:gd name="connsiteY8" fmla="*/ 1452 h 1222812"/>
                <a:gd name="connsiteX9" fmla="*/ 889395 w 1167157"/>
                <a:gd name="connsiteY9" fmla="*/ 227936 h 1222812"/>
                <a:gd name="connsiteX0" fmla="*/ 889395 w 1167157"/>
                <a:gd name="connsiteY0" fmla="*/ 231522 h 1226398"/>
                <a:gd name="connsiteX1" fmla="*/ 565545 w 1167157"/>
                <a:gd name="connsiteY1" fmla="*/ 635805 h 1226398"/>
                <a:gd name="connsiteX2" fmla="*/ 82945 w 1167157"/>
                <a:gd name="connsiteY2" fmla="*/ 932138 h 1226398"/>
                <a:gd name="connsiteX3" fmla="*/ 15212 w 1167157"/>
                <a:gd name="connsiteY3" fmla="*/ 1126872 h 1226398"/>
                <a:gd name="connsiteX4" fmla="*/ 250162 w 1167157"/>
                <a:gd name="connsiteY4" fmla="*/ 1226355 h 1226398"/>
                <a:gd name="connsiteX5" fmla="*/ 576128 w 1167157"/>
                <a:gd name="connsiteY5" fmla="*/ 1116288 h 1226398"/>
                <a:gd name="connsiteX6" fmla="*/ 1003695 w 1167157"/>
                <a:gd name="connsiteY6" fmla="*/ 712005 h 1226398"/>
                <a:gd name="connsiteX7" fmla="*/ 1166678 w 1167157"/>
                <a:gd name="connsiteY7" fmla="*/ 170138 h 1226398"/>
                <a:gd name="connsiteX8" fmla="*/ 1005812 w 1167157"/>
                <a:gd name="connsiteY8" fmla="*/ 5038 h 1226398"/>
                <a:gd name="connsiteX9" fmla="*/ 889395 w 1167157"/>
                <a:gd name="connsiteY9" fmla="*/ 231522 h 1226398"/>
                <a:gd name="connsiteX0" fmla="*/ 889395 w 1167127"/>
                <a:gd name="connsiteY0" fmla="*/ 231522 h 1226945"/>
                <a:gd name="connsiteX1" fmla="*/ 565545 w 1167127"/>
                <a:gd name="connsiteY1" fmla="*/ 635805 h 1226945"/>
                <a:gd name="connsiteX2" fmla="*/ 82945 w 1167127"/>
                <a:gd name="connsiteY2" fmla="*/ 932138 h 1226945"/>
                <a:gd name="connsiteX3" fmla="*/ 15212 w 1167127"/>
                <a:gd name="connsiteY3" fmla="*/ 1126872 h 1226945"/>
                <a:gd name="connsiteX4" fmla="*/ 250162 w 1167127"/>
                <a:gd name="connsiteY4" fmla="*/ 1226355 h 1226945"/>
                <a:gd name="connsiteX5" fmla="*/ 607878 w 1167127"/>
                <a:gd name="connsiteY5" fmla="*/ 1141688 h 1226945"/>
                <a:gd name="connsiteX6" fmla="*/ 1003695 w 1167127"/>
                <a:gd name="connsiteY6" fmla="*/ 712005 h 1226945"/>
                <a:gd name="connsiteX7" fmla="*/ 1166678 w 1167127"/>
                <a:gd name="connsiteY7" fmla="*/ 170138 h 1226945"/>
                <a:gd name="connsiteX8" fmla="*/ 1005812 w 1167127"/>
                <a:gd name="connsiteY8" fmla="*/ 5038 h 1226945"/>
                <a:gd name="connsiteX9" fmla="*/ 889395 w 1167127"/>
                <a:gd name="connsiteY9" fmla="*/ 231522 h 1226945"/>
                <a:gd name="connsiteX0" fmla="*/ 888925 w 1166657"/>
                <a:gd name="connsiteY0" fmla="*/ 231522 h 1251932"/>
                <a:gd name="connsiteX1" fmla="*/ 565075 w 1166657"/>
                <a:gd name="connsiteY1" fmla="*/ 635805 h 1251932"/>
                <a:gd name="connsiteX2" fmla="*/ 82475 w 1166657"/>
                <a:gd name="connsiteY2" fmla="*/ 932138 h 1251932"/>
                <a:gd name="connsiteX3" fmla="*/ 14742 w 1166657"/>
                <a:gd name="connsiteY3" fmla="*/ 1126872 h 1251932"/>
                <a:gd name="connsiteX4" fmla="*/ 243342 w 1166657"/>
                <a:gd name="connsiteY4" fmla="*/ 1251755 h 1251932"/>
                <a:gd name="connsiteX5" fmla="*/ 607408 w 1166657"/>
                <a:gd name="connsiteY5" fmla="*/ 1141688 h 1251932"/>
                <a:gd name="connsiteX6" fmla="*/ 1003225 w 1166657"/>
                <a:gd name="connsiteY6" fmla="*/ 712005 h 1251932"/>
                <a:gd name="connsiteX7" fmla="*/ 1166208 w 1166657"/>
                <a:gd name="connsiteY7" fmla="*/ 170138 h 1251932"/>
                <a:gd name="connsiteX8" fmla="*/ 1005342 w 1166657"/>
                <a:gd name="connsiteY8" fmla="*/ 5038 h 1251932"/>
                <a:gd name="connsiteX9" fmla="*/ 888925 w 1166657"/>
                <a:gd name="connsiteY9" fmla="*/ 231522 h 1251932"/>
                <a:gd name="connsiteX0" fmla="*/ 888925 w 1166647"/>
                <a:gd name="connsiteY0" fmla="*/ 231522 h 1253225"/>
                <a:gd name="connsiteX1" fmla="*/ 565075 w 1166647"/>
                <a:gd name="connsiteY1" fmla="*/ 635805 h 1253225"/>
                <a:gd name="connsiteX2" fmla="*/ 82475 w 1166647"/>
                <a:gd name="connsiteY2" fmla="*/ 932138 h 1253225"/>
                <a:gd name="connsiteX3" fmla="*/ 14742 w 1166647"/>
                <a:gd name="connsiteY3" fmla="*/ 1126872 h 1253225"/>
                <a:gd name="connsiteX4" fmla="*/ 243342 w 1166647"/>
                <a:gd name="connsiteY4" fmla="*/ 1251755 h 1253225"/>
                <a:gd name="connsiteX5" fmla="*/ 620108 w 1166647"/>
                <a:gd name="connsiteY5" fmla="*/ 1160738 h 1253225"/>
                <a:gd name="connsiteX6" fmla="*/ 1003225 w 1166647"/>
                <a:gd name="connsiteY6" fmla="*/ 712005 h 1253225"/>
                <a:gd name="connsiteX7" fmla="*/ 1166208 w 1166647"/>
                <a:gd name="connsiteY7" fmla="*/ 170138 h 1253225"/>
                <a:gd name="connsiteX8" fmla="*/ 1005342 w 1166647"/>
                <a:gd name="connsiteY8" fmla="*/ 5038 h 1253225"/>
                <a:gd name="connsiteX9" fmla="*/ 888925 w 1166647"/>
                <a:gd name="connsiteY9" fmla="*/ 231522 h 1253225"/>
                <a:gd name="connsiteX0" fmla="*/ 887984 w 1165706"/>
                <a:gd name="connsiteY0" fmla="*/ 231522 h 1265416"/>
                <a:gd name="connsiteX1" fmla="*/ 564134 w 1165706"/>
                <a:gd name="connsiteY1" fmla="*/ 635805 h 1265416"/>
                <a:gd name="connsiteX2" fmla="*/ 81534 w 1165706"/>
                <a:gd name="connsiteY2" fmla="*/ 932138 h 1265416"/>
                <a:gd name="connsiteX3" fmla="*/ 13801 w 1165706"/>
                <a:gd name="connsiteY3" fmla="*/ 1126872 h 1265416"/>
                <a:gd name="connsiteX4" fmla="*/ 229701 w 1165706"/>
                <a:gd name="connsiteY4" fmla="*/ 1264455 h 1265416"/>
                <a:gd name="connsiteX5" fmla="*/ 619167 w 1165706"/>
                <a:gd name="connsiteY5" fmla="*/ 1160738 h 1265416"/>
                <a:gd name="connsiteX6" fmla="*/ 1002284 w 1165706"/>
                <a:gd name="connsiteY6" fmla="*/ 712005 h 1265416"/>
                <a:gd name="connsiteX7" fmla="*/ 1165267 w 1165706"/>
                <a:gd name="connsiteY7" fmla="*/ 170138 h 1265416"/>
                <a:gd name="connsiteX8" fmla="*/ 1004401 w 1165706"/>
                <a:gd name="connsiteY8" fmla="*/ 5038 h 1265416"/>
                <a:gd name="connsiteX9" fmla="*/ 887984 w 1165706"/>
                <a:gd name="connsiteY9" fmla="*/ 231522 h 126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5706" h="1265416">
                  <a:moveTo>
                    <a:pt x="887984" y="231522"/>
                  </a:moveTo>
                  <a:cubicBezTo>
                    <a:pt x="814606" y="336650"/>
                    <a:pt x="698542" y="519036"/>
                    <a:pt x="564134" y="635805"/>
                  </a:cubicBezTo>
                  <a:cubicBezTo>
                    <a:pt x="429726" y="752574"/>
                    <a:pt x="173256" y="850294"/>
                    <a:pt x="81534" y="932138"/>
                  </a:cubicBezTo>
                  <a:cubicBezTo>
                    <a:pt x="-10188" y="1013982"/>
                    <a:pt x="-10893" y="1071486"/>
                    <a:pt x="13801" y="1126872"/>
                  </a:cubicBezTo>
                  <a:cubicBezTo>
                    <a:pt x="38495" y="1182258"/>
                    <a:pt x="128807" y="1258811"/>
                    <a:pt x="229701" y="1264455"/>
                  </a:cubicBezTo>
                  <a:cubicBezTo>
                    <a:pt x="330595" y="1270099"/>
                    <a:pt x="490403" y="1252813"/>
                    <a:pt x="619167" y="1160738"/>
                  </a:cubicBezTo>
                  <a:cubicBezTo>
                    <a:pt x="747931" y="1068663"/>
                    <a:pt x="911267" y="877105"/>
                    <a:pt x="1002284" y="712005"/>
                  </a:cubicBezTo>
                  <a:cubicBezTo>
                    <a:pt x="1093301" y="546905"/>
                    <a:pt x="1172323" y="302783"/>
                    <a:pt x="1165267" y="170138"/>
                  </a:cubicBezTo>
                  <a:cubicBezTo>
                    <a:pt x="1158211" y="37493"/>
                    <a:pt x="1056965" y="-17893"/>
                    <a:pt x="1004401" y="5038"/>
                  </a:cubicBezTo>
                  <a:cubicBezTo>
                    <a:pt x="951837" y="27969"/>
                    <a:pt x="961362" y="126394"/>
                    <a:pt x="887984" y="231522"/>
                  </a:cubicBezTo>
                  <a:close/>
                </a:path>
              </a:pathLst>
            </a:custGeom>
            <a:solidFill>
              <a:srgbClr val="0000FF">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88D498A3-8C08-A248-ADE9-BC8C7C76A3EC}"/>
              </a:ext>
            </a:extLst>
          </p:cNvPr>
          <p:cNvGrpSpPr/>
          <p:nvPr/>
        </p:nvGrpSpPr>
        <p:grpSpPr>
          <a:xfrm>
            <a:off x="4394200" y="2511607"/>
            <a:ext cx="1968126" cy="1704793"/>
            <a:chOff x="4394200" y="2511607"/>
            <a:chExt cx="1968126" cy="1704793"/>
          </a:xfrm>
        </p:grpSpPr>
        <p:grpSp>
          <p:nvGrpSpPr>
            <p:cNvPr id="9" name="Group 8">
              <a:extLst>
                <a:ext uri="{FF2B5EF4-FFF2-40B4-BE49-F238E27FC236}">
                  <a16:creationId xmlns:a16="http://schemas.microsoft.com/office/drawing/2014/main" id="{821C56BB-78EF-BE45-950E-6DEFA0109EA9}"/>
                </a:ext>
              </a:extLst>
            </p:cNvPr>
            <p:cNvGrpSpPr/>
            <p:nvPr/>
          </p:nvGrpSpPr>
          <p:grpSpPr>
            <a:xfrm>
              <a:off x="4394200" y="2705100"/>
              <a:ext cx="1070083" cy="1511300"/>
              <a:chOff x="4394200" y="2705100"/>
              <a:chExt cx="1070083" cy="1511300"/>
            </a:xfrm>
          </p:grpSpPr>
          <p:sp>
            <p:nvSpPr>
              <p:cNvPr id="20" name="Freeform 19"/>
              <p:cNvSpPr/>
              <p:nvPr/>
            </p:nvSpPr>
            <p:spPr>
              <a:xfrm>
                <a:off x="4394200" y="2705100"/>
                <a:ext cx="878181" cy="1511300"/>
              </a:xfrm>
              <a:custGeom>
                <a:avLst/>
                <a:gdLst>
                  <a:gd name="connsiteX0" fmla="*/ 0 w 878181"/>
                  <a:gd name="connsiteY0" fmla="*/ 1511300 h 1511300"/>
                  <a:gd name="connsiteX1" fmla="*/ 482600 w 878181"/>
                  <a:gd name="connsiteY1" fmla="*/ 1295400 h 1511300"/>
                  <a:gd name="connsiteX2" fmla="*/ 73660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 name="connsiteX0" fmla="*/ 0 w 878181"/>
                  <a:gd name="connsiteY0" fmla="*/ 1511300 h 1511300"/>
                  <a:gd name="connsiteX1" fmla="*/ 463550 w 878181"/>
                  <a:gd name="connsiteY1" fmla="*/ 1282700 h 1511300"/>
                  <a:gd name="connsiteX2" fmla="*/ 73660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 name="connsiteX0" fmla="*/ 0 w 878181"/>
                  <a:gd name="connsiteY0" fmla="*/ 1511300 h 1511300"/>
                  <a:gd name="connsiteX1" fmla="*/ 463550 w 878181"/>
                  <a:gd name="connsiteY1" fmla="*/ 1282700 h 1511300"/>
                  <a:gd name="connsiteX2" fmla="*/ 70485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8181" h="1511300">
                    <a:moveTo>
                      <a:pt x="0" y="1511300"/>
                    </a:moveTo>
                    <a:cubicBezTo>
                      <a:pt x="179916" y="1452033"/>
                      <a:pt x="346075" y="1380067"/>
                      <a:pt x="463550" y="1282700"/>
                    </a:cubicBezTo>
                    <a:cubicBezTo>
                      <a:pt x="581025" y="1185333"/>
                      <a:pt x="640292" y="1054100"/>
                      <a:pt x="704850" y="927100"/>
                    </a:cubicBezTo>
                    <a:cubicBezTo>
                      <a:pt x="769408" y="800100"/>
                      <a:pt x="822325" y="649817"/>
                      <a:pt x="850900" y="520700"/>
                    </a:cubicBezTo>
                    <a:cubicBezTo>
                      <a:pt x="879475" y="391583"/>
                      <a:pt x="872067" y="239183"/>
                      <a:pt x="876300" y="152400"/>
                    </a:cubicBezTo>
                    <a:cubicBezTo>
                      <a:pt x="880533" y="65617"/>
                      <a:pt x="876300" y="0"/>
                      <a:pt x="876300" y="0"/>
                    </a:cubicBezTo>
                  </a:path>
                </a:pathLst>
              </a:custGeom>
              <a:ln w="76200" cmpd="sng">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 name="Group 3">
                <a:extLst>
                  <a:ext uri="{FF2B5EF4-FFF2-40B4-BE49-F238E27FC236}">
                    <a16:creationId xmlns:a16="http://schemas.microsoft.com/office/drawing/2014/main" id="{6E954F09-5F6B-1044-B00A-074C3080655A}"/>
                  </a:ext>
                </a:extLst>
              </p:cNvPr>
              <p:cNvGrpSpPr/>
              <p:nvPr/>
            </p:nvGrpSpPr>
            <p:grpSpPr>
              <a:xfrm>
                <a:off x="4847280" y="2912838"/>
                <a:ext cx="617003" cy="1239480"/>
                <a:chOff x="4847280" y="2912838"/>
                <a:chExt cx="617003" cy="1239480"/>
              </a:xfrm>
            </p:grpSpPr>
            <p:sp>
              <p:nvSpPr>
                <p:cNvPr id="3" name="Triangle 2">
                  <a:extLst>
                    <a:ext uri="{FF2B5EF4-FFF2-40B4-BE49-F238E27FC236}">
                      <a16:creationId xmlns:a16="http://schemas.microsoft.com/office/drawing/2014/main" id="{6D367805-3149-B446-BAE2-6EDEE44F8F6E}"/>
                    </a:ext>
                  </a:extLst>
                </p:cNvPr>
                <p:cNvSpPr/>
                <p:nvPr/>
              </p:nvSpPr>
              <p:spPr>
                <a:xfrm rot="6731539">
                  <a:off x="5167159" y="3460364"/>
                  <a:ext cx="197757" cy="19594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riangle 21">
                  <a:extLst>
                    <a:ext uri="{FF2B5EF4-FFF2-40B4-BE49-F238E27FC236}">
                      <a16:creationId xmlns:a16="http://schemas.microsoft.com/office/drawing/2014/main" id="{0D0909BE-C8C6-1D48-BD89-884D816AAE7F}"/>
                    </a:ext>
                  </a:extLst>
                </p:cNvPr>
                <p:cNvSpPr/>
                <p:nvPr/>
              </p:nvSpPr>
              <p:spPr>
                <a:xfrm rot="8057056">
                  <a:off x="4846373" y="3955468"/>
                  <a:ext cx="197757" cy="19594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A70CF091-EE9C-7B45-979D-89BBC430A91B}"/>
                    </a:ext>
                  </a:extLst>
                </p:cNvPr>
                <p:cNvSpPr/>
                <p:nvPr/>
              </p:nvSpPr>
              <p:spPr>
                <a:xfrm rot="5610119">
                  <a:off x="5267433" y="2913745"/>
                  <a:ext cx="197757" cy="19594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2" name="Group 11">
              <a:extLst>
                <a:ext uri="{FF2B5EF4-FFF2-40B4-BE49-F238E27FC236}">
                  <a16:creationId xmlns:a16="http://schemas.microsoft.com/office/drawing/2014/main" id="{15F0A0A1-8424-2A40-8E5B-C88FB7C66BBA}"/>
                </a:ext>
              </a:extLst>
            </p:cNvPr>
            <p:cNvGrpSpPr/>
            <p:nvPr/>
          </p:nvGrpSpPr>
          <p:grpSpPr>
            <a:xfrm>
              <a:off x="5251076" y="2511607"/>
              <a:ext cx="1111250" cy="275856"/>
              <a:chOff x="5251076" y="2511607"/>
              <a:chExt cx="1111250" cy="275856"/>
            </a:xfrm>
          </p:grpSpPr>
          <p:sp>
            <p:nvSpPr>
              <p:cNvPr id="21" name="Freeform 20"/>
              <p:cNvSpPr/>
              <p:nvPr/>
            </p:nvSpPr>
            <p:spPr>
              <a:xfrm>
                <a:off x="5251076" y="2616200"/>
                <a:ext cx="1111250" cy="120650"/>
              </a:xfrm>
              <a:custGeom>
                <a:avLst/>
                <a:gdLst>
                  <a:gd name="connsiteX0" fmla="*/ 0 w 1092200"/>
                  <a:gd name="connsiteY0" fmla="*/ 127000 h 127000"/>
                  <a:gd name="connsiteX1" fmla="*/ 520700 w 1092200"/>
                  <a:gd name="connsiteY1" fmla="*/ 63500 h 127000"/>
                  <a:gd name="connsiteX2" fmla="*/ 889000 w 1092200"/>
                  <a:gd name="connsiteY2" fmla="*/ 25400 h 127000"/>
                  <a:gd name="connsiteX3" fmla="*/ 1092200 w 1092200"/>
                  <a:gd name="connsiteY3" fmla="*/ 0 h 127000"/>
                  <a:gd name="connsiteX0" fmla="*/ 0 w 1111250"/>
                  <a:gd name="connsiteY0" fmla="*/ 120650 h 120650"/>
                  <a:gd name="connsiteX1" fmla="*/ 520700 w 1111250"/>
                  <a:gd name="connsiteY1" fmla="*/ 57150 h 120650"/>
                  <a:gd name="connsiteX2" fmla="*/ 889000 w 1111250"/>
                  <a:gd name="connsiteY2" fmla="*/ 19050 h 120650"/>
                  <a:gd name="connsiteX3" fmla="*/ 1111250 w 1111250"/>
                  <a:gd name="connsiteY3" fmla="*/ 0 h 120650"/>
                  <a:gd name="connsiteX0" fmla="*/ 0 w 1111250"/>
                  <a:gd name="connsiteY0" fmla="*/ 120650 h 120650"/>
                  <a:gd name="connsiteX1" fmla="*/ 520700 w 1111250"/>
                  <a:gd name="connsiteY1" fmla="*/ 57150 h 120650"/>
                  <a:gd name="connsiteX2" fmla="*/ 819150 w 1111250"/>
                  <a:gd name="connsiteY2" fmla="*/ 25400 h 120650"/>
                  <a:gd name="connsiteX3" fmla="*/ 1111250 w 1111250"/>
                  <a:gd name="connsiteY3" fmla="*/ 0 h 120650"/>
                  <a:gd name="connsiteX0" fmla="*/ 0 w 1111250"/>
                  <a:gd name="connsiteY0" fmla="*/ 120650 h 120650"/>
                  <a:gd name="connsiteX1" fmla="*/ 431800 w 1111250"/>
                  <a:gd name="connsiteY1" fmla="*/ 69850 h 120650"/>
                  <a:gd name="connsiteX2" fmla="*/ 819150 w 1111250"/>
                  <a:gd name="connsiteY2" fmla="*/ 25400 h 120650"/>
                  <a:gd name="connsiteX3" fmla="*/ 1111250 w 1111250"/>
                  <a:gd name="connsiteY3" fmla="*/ 0 h 120650"/>
                </a:gdLst>
                <a:ahLst/>
                <a:cxnLst>
                  <a:cxn ang="0">
                    <a:pos x="connsiteX0" y="connsiteY0"/>
                  </a:cxn>
                  <a:cxn ang="0">
                    <a:pos x="connsiteX1" y="connsiteY1"/>
                  </a:cxn>
                  <a:cxn ang="0">
                    <a:pos x="connsiteX2" y="connsiteY2"/>
                  </a:cxn>
                  <a:cxn ang="0">
                    <a:pos x="connsiteX3" y="connsiteY3"/>
                  </a:cxn>
                </a:cxnLst>
                <a:rect l="l" t="t" r="r" b="b"/>
                <a:pathLst>
                  <a:path w="1111250" h="120650">
                    <a:moveTo>
                      <a:pt x="0" y="120650"/>
                    </a:moveTo>
                    <a:lnTo>
                      <a:pt x="431800" y="69850"/>
                    </a:lnTo>
                    <a:lnTo>
                      <a:pt x="819150" y="25400"/>
                    </a:lnTo>
                    <a:cubicBezTo>
                      <a:pt x="932392" y="13758"/>
                      <a:pt x="1013883" y="8467"/>
                      <a:pt x="1111250" y="0"/>
                    </a:cubicBezTo>
                  </a:path>
                </a:pathLst>
              </a:custGeom>
              <a:ln w="76200" cmpd="sng">
                <a:solidFill>
                  <a:srgbClr val="C8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 name="Group 7">
                <a:extLst>
                  <a:ext uri="{FF2B5EF4-FFF2-40B4-BE49-F238E27FC236}">
                    <a16:creationId xmlns:a16="http://schemas.microsoft.com/office/drawing/2014/main" id="{8A4C3B7E-CC78-8841-AEED-0ED0F7C0655E}"/>
                  </a:ext>
                </a:extLst>
              </p:cNvPr>
              <p:cNvGrpSpPr/>
              <p:nvPr/>
            </p:nvGrpSpPr>
            <p:grpSpPr>
              <a:xfrm>
                <a:off x="5428229" y="2511607"/>
                <a:ext cx="783480" cy="275856"/>
                <a:chOff x="5428229" y="2511607"/>
                <a:chExt cx="783480" cy="275856"/>
              </a:xfrm>
            </p:grpSpPr>
            <p:sp>
              <p:nvSpPr>
                <p:cNvPr id="5" name="Pie 4">
                  <a:extLst>
                    <a:ext uri="{FF2B5EF4-FFF2-40B4-BE49-F238E27FC236}">
                      <a16:creationId xmlns:a16="http://schemas.microsoft.com/office/drawing/2014/main" id="{77B22C3F-9941-8343-8754-00430A59A20B}"/>
                    </a:ext>
                  </a:extLst>
                </p:cNvPr>
                <p:cNvSpPr/>
                <p:nvPr/>
              </p:nvSpPr>
              <p:spPr>
                <a:xfrm>
                  <a:off x="5428229" y="2568944"/>
                  <a:ext cx="197757" cy="218519"/>
                </a:xfrm>
                <a:prstGeom prst="pie">
                  <a:avLst>
                    <a:gd name="adj1" fmla="val 10042652"/>
                    <a:gd name="adj2" fmla="val 21133025"/>
                  </a:avLst>
                </a:prstGeom>
                <a:solidFill>
                  <a:srgbClr val="C8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Pie 23">
                  <a:extLst>
                    <a:ext uri="{FF2B5EF4-FFF2-40B4-BE49-F238E27FC236}">
                      <a16:creationId xmlns:a16="http://schemas.microsoft.com/office/drawing/2014/main" id="{E8C19299-1A31-AD4F-84A8-A2CC72549191}"/>
                    </a:ext>
                  </a:extLst>
                </p:cNvPr>
                <p:cNvSpPr/>
                <p:nvPr/>
              </p:nvSpPr>
              <p:spPr>
                <a:xfrm>
                  <a:off x="6013952" y="2511607"/>
                  <a:ext cx="197757" cy="218519"/>
                </a:xfrm>
                <a:prstGeom prst="pie">
                  <a:avLst>
                    <a:gd name="adj1" fmla="val 10042652"/>
                    <a:gd name="adj2" fmla="val 21133025"/>
                  </a:avLst>
                </a:prstGeom>
                <a:solidFill>
                  <a:srgbClr val="C8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grpSp>
      <p:sp>
        <p:nvSpPr>
          <p:cNvPr id="6" name="TextBox 5"/>
          <p:cNvSpPr txBox="1"/>
          <p:nvPr/>
        </p:nvSpPr>
        <p:spPr>
          <a:xfrm>
            <a:off x="571500" y="5915097"/>
            <a:ext cx="7975600" cy="765103"/>
          </a:xfrm>
          <a:prstGeom prst="rect">
            <a:avLst/>
          </a:prstGeom>
          <a:noFill/>
        </p:spPr>
        <p:txBody>
          <a:bodyPr wrap="square" rtlCol="0">
            <a:noAutofit/>
          </a:bodyPr>
          <a:lstStyle/>
          <a:p>
            <a:pPr algn="ctr"/>
            <a:r>
              <a:rPr lang="en-US" sz="1600" b="1" dirty="0"/>
              <a:t>Arrows =&gt; Wind directions from Fig. 2.1. </a:t>
            </a:r>
          </a:p>
          <a:p>
            <a:pPr algn="ctr"/>
            <a:r>
              <a:rPr lang="en-US" sz="1600" b="1" dirty="0"/>
              <a:t>Blue shading =&gt; Region where colder air is replacing warmer air.</a:t>
            </a:r>
          </a:p>
          <a:p>
            <a:pPr algn="ctr"/>
            <a:r>
              <a:rPr lang="en-US" sz="1600" b="1" dirty="0"/>
              <a:t>Red shading =&gt; Region where warmer air is replacing colder air.</a:t>
            </a:r>
          </a:p>
        </p:txBody>
      </p:sp>
    </p:spTree>
    <p:extLst>
      <p:ext uri="{BB962C8B-B14F-4D97-AF65-F5344CB8AC3E}">
        <p14:creationId xmlns:p14="http://schemas.microsoft.com/office/powerpoint/2010/main" val="2668112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alphaModFix/>
          </a:blip>
          <a:stretch>
            <a:fillRect/>
          </a:stretch>
        </p:blipFill>
        <p:spPr>
          <a:xfrm>
            <a:off x="901700" y="901708"/>
            <a:ext cx="7269480" cy="4238062"/>
          </a:xfrm>
          <a:prstGeom prst="rect">
            <a:avLst/>
          </a:prstGeom>
        </p:spPr>
      </p:pic>
      <p:sp>
        <p:nvSpPr>
          <p:cNvPr id="2" name="TextBox 1"/>
          <p:cNvSpPr txBox="1"/>
          <p:nvPr/>
        </p:nvSpPr>
        <p:spPr>
          <a:xfrm>
            <a:off x="2257356" y="114300"/>
            <a:ext cx="4653437" cy="584776"/>
          </a:xfrm>
          <a:prstGeom prst="rect">
            <a:avLst/>
          </a:prstGeom>
          <a:noFill/>
        </p:spPr>
        <p:txBody>
          <a:bodyPr wrap="none" rtlCol="0">
            <a:spAutoFit/>
          </a:bodyPr>
          <a:lstStyle/>
          <a:p>
            <a:pPr algn="ctr"/>
            <a:r>
              <a:rPr lang="en-US" sz="3200" dirty="0"/>
              <a:t>Isobars and Pressure Maps</a:t>
            </a:r>
          </a:p>
        </p:txBody>
      </p:sp>
      <p:pic>
        <p:nvPicPr>
          <p:cNvPr id="4" name="Picture 3"/>
          <p:cNvPicPr>
            <a:picLocks noChangeAspect="1"/>
          </p:cNvPicPr>
          <p:nvPr/>
        </p:nvPicPr>
        <p:blipFill>
          <a:blip r:embed="rId4">
            <a:alphaModFix/>
          </a:blip>
          <a:stretch>
            <a:fillRect/>
          </a:stretch>
        </p:blipFill>
        <p:spPr>
          <a:xfrm>
            <a:off x="901700" y="785153"/>
            <a:ext cx="7269480" cy="4354617"/>
          </a:xfrm>
          <a:prstGeom prst="rect">
            <a:avLst/>
          </a:prstGeom>
        </p:spPr>
      </p:pic>
      <p:sp>
        <p:nvSpPr>
          <p:cNvPr id="5" name="TextBox 4"/>
          <p:cNvSpPr txBox="1"/>
          <p:nvPr/>
        </p:nvSpPr>
        <p:spPr>
          <a:xfrm>
            <a:off x="571500" y="5113445"/>
            <a:ext cx="7975600" cy="1769955"/>
          </a:xfrm>
          <a:prstGeom prst="rect">
            <a:avLst/>
          </a:prstGeom>
          <a:noFill/>
        </p:spPr>
        <p:txBody>
          <a:bodyPr wrap="square" rtlCol="0">
            <a:noAutofit/>
          </a:bodyPr>
          <a:lstStyle/>
          <a:p>
            <a:pPr algn="ctr"/>
            <a:r>
              <a:rPr lang="en-US" sz="1600" b="1" dirty="0"/>
              <a:t>It can be quite challenging to visualize the structure of the pressure field.</a:t>
            </a:r>
          </a:p>
          <a:p>
            <a:pPr algn="ctr"/>
            <a:r>
              <a:rPr lang="en-US" sz="1600" b="1" dirty="0"/>
              <a:t>Hence, we contour observations to get a 2D portrait of the pressure field at the sea-level.</a:t>
            </a:r>
          </a:p>
          <a:p>
            <a:pPr algn="ctr"/>
            <a:endParaRPr lang="en-US" sz="1600" b="1" dirty="0"/>
          </a:p>
          <a:p>
            <a:pPr algn="ctr"/>
            <a:r>
              <a:rPr lang="en-US" sz="1600" b="1" dirty="0"/>
              <a:t>Contours of constant pressure are called ISOBARS. </a:t>
            </a:r>
          </a:p>
          <a:p>
            <a:pPr algn="ctr"/>
            <a:r>
              <a:rPr lang="en-US" sz="1600" b="1" dirty="0"/>
              <a:t>Each isobar represents a specific value of SLP </a:t>
            </a:r>
            <a:r>
              <a:rPr lang="mr-IN" sz="1600" b="1" dirty="0"/>
              <a:t>–</a:t>
            </a:r>
            <a:r>
              <a:rPr lang="en-US" sz="1600" b="1" dirty="0"/>
              <a:t> typically at a 4 </a:t>
            </a:r>
            <a:r>
              <a:rPr lang="en-US" sz="1600" b="1" dirty="0" err="1"/>
              <a:t>hPa</a:t>
            </a:r>
            <a:r>
              <a:rPr lang="en-US" sz="1600" b="1" dirty="0"/>
              <a:t> interval. </a:t>
            </a:r>
          </a:p>
          <a:p>
            <a:pPr algn="ctr"/>
            <a:r>
              <a:rPr lang="en-US" sz="1600" b="1" dirty="0"/>
              <a:t>The example has isobars at 992, 996, 1000, 1004, 1008, 1012, 1016, 1020, 1024, 1028 </a:t>
            </a:r>
            <a:r>
              <a:rPr lang="en-US" sz="1600" b="1" dirty="0" err="1"/>
              <a:t>hPa</a:t>
            </a:r>
            <a:r>
              <a:rPr lang="en-US" sz="1600" b="1" dirty="0"/>
              <a:t>.  </a:t>
            </a:r>
          </a:p>
          <a:p>
            <a:pPr algn="ctr"/>
            <a:r>
              <a:rPr lang="en-US" sz="1600" b="1" dirty="0"/>
              <a:t>1 </a:t>
            </a:r>
            <a:r>
              <a:rPr lang="en-US" sz="1600" b="1" dirty="0" err="1"/>
              <a:t>hPa</a:t>
            </a:r>
            <a:r>
              <a:rPr lang="en-US" sz="1600" b="1" dirty="0"/>
              <a:t>=100 Pascals (unit of pressure). 1 </a:t>
            </a:r>
            <a:r>
              <a:rPr lang="en-US" sz="1600" b="1" dirty="0" err="1"/>
              <a:t>hPa</a:t>
            </a:r>
            <a:r>
              <a:rPr lang="en-US" sz="1600" b="1" dirty="0"/>
              <a:t> </a:t>
            </a:r>
            <a:r>
              <a:rPr lang="en-US" sz="1600" b="1"/>
              <a:t>traditionally termed a millibar </a:t>
            </a:r>
            <a:r>
              <a:rPr lang="en-US" sz="1600" b="1" dirty="0"/>
              <a:t>(mb). </a:t>
            </a:r>
          </a:p>
        </p:txBody>
      </p:sp>
      <p:sp>
        <p:nvSpPr>
          <p:cNvPr id="6" name="TextBox 5"/>
          <p:cNvSpPr txBox="1"/>
          <p:nvPr/>
        </p:nvSpPr>
        <p:spPr>
          <a:xfrm>
            <a:off x="2808452" y="4660900"/>
            <a:ext cx="3425024" cy="338554"/>
          </a:xfrm>
          <a:prstGeom prst="rect">
            <a:avLst/>
          </a:prstGeom>
          <a:noFill/>
        </p:spPr>
        <p:txBody>
          <a:bodyPr wrap="none" rtlCol="0">
            <a:spAutoFit/>
          </a:bodyPr>
          <a:lstStyle/>
          <a:p>
            <a:r>
              <a:rPr lang="en-US" sz="1600" b="1" i="1" dirty="0"/>
              <a:t>Isobars of SLP for 20140220 1800 UTC</a:t>
            </a:r>
          </a:p>
        </p:txBody>
      </p:sp>
      <p:sp>
        <p:nvSpPr>
          <p:cNvPr id="7" name="TextBox 6"/>
          <p:cNvSpPr txBox="1"/>
          <p:nvPr/>
        </p:nvSpPr>
        <p:spPr>
          <a:xfrm>
            <a:off x="1062536" y="4414678"/>
            <a:ext cx="780582" cy="584776"/>
          </a:xfrm>
          <a:prstGeom prst="rect">
            <a:avLst/>
          </a:prstGeom>
          <a:noFill/>
        </p:spPr>
        <p:txBody>
          <a:bodyPr wrap="none" rtlCol="0">
            <a:spAutoFit/>
          </a:bodyPr>
          <a:lstStyle/>
          <a:p>
            <a:pPr algn="ctr"/>
            <a:r>
              <a:rPr lang="en-US" sz="1600" dirty="0"/>
              <a:t>Fig. 2.4</a:t>
            </a:r>
          </a:p>
          <a:p>
            <a:pPr algn="ctr"/>
            <a:r>
              <a:rPr lang="en-US" sz="1600" dirty="0"/>
              <a:t>H&amp;P</a:t>
            </a:r>
          </a:p>
        </p:txBody>
      </p:sp>
      <p:grpSp>
        <p:nvGrpSpPr>
          <p:cNvPr id="9" name="Group 8">
            <a:extLst>
              <a:ext uri="{FF2B5EF4-FFF2-40B4-BE49-F238E27FC236}">
                <a16:creationId xmlns:a16="http://schemas.microsoft.com/office/drawing/2014/main" id="{0084EE63-B3A0-C641-AD89-5A95D1D2F5F4}"/>
              </a:ext>
            </a:extLst>
          </p:cNvPr>
          <p:cNvGrpSpPr/>
          <p:nvPr/>
        </p:nvGrpSpPr>
        <p:grpSpPr>
          <a:xfrm>
            <a:off x="4362180" y="2419071"/>
            <a:ext cx="1968126" cy="1704793"/>
            <a:chOff x="4394200" y="2511607"/>
            <a:chExt cx="1968126" cy="1704793"/>
          </a:xfrm>
        </p:grpSpPr>
        <p:grpSp>
          <p:nvGrpSpPr>
            <p:cNvPr id="10" name="Group 9">
              <a:extLst>
                <a:ext uri="{FF2B5EF4-FFF2-40B4-BE49-F238E27FC236}">
                  <a16:creationId xmlns:a16="http://schemas.microsoft.com/office/drawing/2014/main" id="{4BF247CF-BED0-4745-809E-D71AD32FC47C}"/>
                </a:ext>
              </a:extLst>
            </p:cNvPr>
            <p:cNvGrpSpPr/>
            <p:nvPr/>
          </p:nvGrpSpPr>
          <p:grpSpPr>
            <a:xfrm>
              <a:off x="4394200" y="2705100"/>
              <a:ext cx="1070083" cy="1511300"/>
              <a:chOff x="4394200" y="2705100"/>
              <a:chExt cx="1070083" cy="1511300"/>
            </a:xfrm>
          </p:grpSpPr>
          <p:sp>
            <p:nvSpPr>
              <p:cNvPr id="16" name="Freeform 15">
                <a:extLst>
                  <a:ext uri="{FF2B5EF4-FFF2-40B4-BE49-F238E27FC236}">
                    <a16:creationId xmlns:a16="http://schemas.microsoft.com/office/drawing/2014/main" id="{AC55660F-5CCF-8B4D-B47D-5E78B2A3CFC5}"/>
                  </a:ext>
                </a:extLst>
              </p:cNvPr>
              <p:cNvSpPr/>
              <p:nvPr/>
            </p:nvSpPr>
            <p:spPr>
              <a:xfrm>
                <a:off x="4394200" y="2705100"/>
                <a:ext cx="878181" cy="1511300"/>
              </a:xfrm>
              <a:custGeom>
                <a:avLst/>
                <a:gdLst>
                  <a:gd name="connsiteX0" fmla="*/ 0 w 878181"/>
                  <a:gd name="connsiteY0" fmla="*/ 1511300 h 1511300"/>
                  <a:gd name="connsiteX1" fmla="*/ 482600 w 878181"/>
                  <a:gd name="connsiteY1" fmla="*/ 1295400 h 1511300"/>
                  <a:gd name="connsiteX2" fmla="*/ 73660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 name="connsiteX0" fmla="*/ 0 w 878181"/>
                  <a:gd name="connsiteY0" fmla="*/ 1511300 h 1511300"/>
                  <a:gd name="connsiteX1" fmla="*/ 463550 w 878181"/>
                  <a:gd name="connsiteY1" fmla="*/ 1282700 h 1511300"/>
                  <a:gd name="connsiteX2" fmla="*/ 73660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 name="connsiteX0" fmla="*/ 0 w 878181"/>
                  <a:gd name="connsiteY0" fmla="*/ 1511300 h 1511300"/>
                  <a:gd name="connsiteX1" fmla="*/ 463550 w 878181"/>
                  <a:gd name="connsiteY1" fmla="*/ 1282700 h 1511300"/>
                  <a:gd name="connsiteX2" fmla="*/ 70485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8181" h="1511300">
                    <a:moveTo>
                      <a:pt x="0" y="1511300"/>
                    </a:moveTo>
                    <a:cubicBezTo>
                      <a:pt x="179916" y="1452033"/>
                      <a:pt x="346075" y="1380067"/>
                      <a:pt x="463550" y="1282700"/>
                    </a:cubicBezTo>
                    <a:cubicBezTo>
                      <a:pt x="581025" y="1185333"/>
                      <a:pt x="640292" y="1054100"/>
                      <a:pt x="704850" y="927100"/>
                    </a:cubicBezTo>
                    <a:cubicBezTo>
                      <a:pt x="769408" y="800100"/>
                      <a:pt x="822325" y="649817"/>
                      <a:pt x="850900" y="520700"/>
                    </a:cubicBezTo>
                    <a:cubicBezTo>
                      <a:pt x="879475" y="391583"/>
                      <a:pt x="872067" y="239183"/>
                      <a:pt x="876300" y="152400"/>
                    </a:cubicBezTo>
                    <a:cubicBezTo>
                      <a:pt x="880533" y="65617"/>
                      <a:pt x="876300" y="0"/>
                      <a:pt x="876300" y="0"/>
                    </a:cubicBezTo>
                  </a:path>
                </a:pathLst>
              </a:custGeom>
              <a:ln w="76200" cmpd="sng">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7" name="Group 16">
                <a:extLst>
                  <a:ext uri="{FF2B5EF4-FFF2-40B4-BE49-F238E27FC236}">
                    <a16:creationId xmlns:a16="http://schemas.microsoft.com/office/drawing/2014/main" id="{4E933721-F9B3-8F4B-A482-5FD3827B2E89}"/>
                  </a:ext>
                </a:extLst>
              </p:cNvPr>
              <p:cNvGrpSpPr/>
              <p:nvPr/>
            </p:nvGrpSpPr>
            <p:grpSpPr>
              <a:xfrm>
                <a:off x="4847280" y="2912838"/>
                <a:ext cx="617003" cy="1239480"/>
                <a:chOff x="4847280" y="2912838"/>
                <a:chExt cx="617003" cy="1239480"/>
              </a:xfrm>
            </p:grpSpPr>
            <p:sp>
              <p:nvSpPr>
                <p:cNvPr id="18" name="Triangle 17">
                  <a:extLst>
                    <a:ext uri="{FF2B5EF4-FFF2-40B4-BE49-F238E27FC236}">
                      <a16:creationId xmlns:a16="http://schemas.microsoft.com/office/drawing/2014/main" id="{CE9C797B-C9DF-134A-BA8B-C3535B5BFB63}"/>
                    </a:ext>
                  </a:extLst>
                </p:cNvPr>
                <p:cNvSpPr/>
                <p:nvPr/>
              </p:nvSpPr>
              <p:spPr>
                <a:xfrm rot="6731539">
                  <a:off x="5167159" y="3460364"/>
                  <a:ext cx="197757" cy="19594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47B9DA18-6113-3747-A85D-192B94C5288D}"/>
                    </a:ext>
                  </a:extLst>
                </p:cNvPr>
                <p:cNvSpPr/>
                <p:nvPr/>
              </p:nvSpPr>
              <p:spPr>
                <a:xfrm rot="8057056">
                  <a:off x="4846373" y="3955468"/>
                  <a:ext cx="197757" cy="19594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a16="http://schemas.microsoft.com/office/drawing/2014/main" id="{BA8388FA-86C0-B840-83A9-D363322A6B83}"/>
                    </a:ext>
                  </a:extLst>
                </p:cNvPr>
                <p:cNvSpPr/>
                <p:nvPr/>
              </p:nvSpPr>
              <p:spPr>
                <a:xfrm rot="5610119">
                  <a:off x="5267433" y="2913745"/>
                  <a:ext cx="197757" cy="19594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0ED8F40F-1CC9-C547-A969-19ECCBFAB49C}"/>
                </a:ext>
              </a:extLst>
            </p:cNvPr>
            <p:cNvGrpSpPr/>
            <p:nvPr/>
          </p:nvGrpSpPr>
          <p:grpSpPr>
            <a:xfrm>
              <a:off x="5251076" y="2511607"/>
              <a:ext cx="1111250" cy="275856"/>
              <a:chOff x="5251076" y="2511607"/>
              <a:chExt cx="1111250" cy="275856"/>
            </a:xfrm>
          </p:grpSpPr>
          <p:sp>
            <p:nvSpPr>
              <p:cNvPr id="12" name="Freeform 11">
                <a:extLst>
                  <a:ext uri="{FF2B5EF4-FFF2-40B4-BE49-F238E27FC236}">
                    <a16:creationId xmlns:a16="http://schemas.microsoft.com/office/drawing/2014/main" id="{F28D6A64-48D1-5445-B51A-3B83012BA5B1}"/>
                  </a:ext>
                </a:extLst>
              </p:cNvPr>
              <p:cNvSpPr/>
              <p:nvPr/>
            </p:nvSpPr>
            <p:spPr>
              <a:xfrm>
                <a:off x="5251076" y="2616200"/>
                <a:ext cx="1111250" cy="120650"/>
              </a:xfrm>
              <a:custGeom>
                <a:avLst/>
                <a:gdLst>
                  <a:gd name="connsiteX0" fmla="*/ 0 w 1092200"/>
                  <a:gd name="connsiteY0" fmla="*/ 127000 h 127000"/>
                  <a:gd name="connsiteX1" fmla="*/ 520700 w 1092200"/>
                  <a:gd name="connsiteY1" fmla="*/ 63500 h 127000"/>
                  <a:gd name="connsiteX2" fmla="*/ 889000 w 1092200"/>
                  <a:gd name="connsiteY2" fmla="*/ 25400 h 127000"/>
                  <a:gd name="connsiteX3" fmla="*/ 1092200 w 1092200"/>
                  <a:gd name="connsiteY3" fmla="*/ 0 h 127000"/>
                  <a:gd name="connsiteX0" fmla="*/ 0 w 1111250"/>
                  <a:gd name="connsiteY0" fmla="*/ 120650 h 120650"/>
                  <a:gd name="connsiteX1" fmla="*/ 520700 w 1111250"/>
                  <a:gd name="connsiteY1" fmla="*/ 57150 h 120650"/>
                  <a:gd name="connsiteX2" fmla="*/ 889000 w 1111250"/>
                  <a:gd name="connsiteY2" fmla="*/ 19050 h 120650"/>
                  <a:gd name="connsiteX3" fmla="*/ 1111250 w 1111250"/>
                  <a:gd name="connsiteY3" fmla="*/ 0 h 120650"/>
                  <a:gd name="connsiteX0" fmla="*/ 0 w 1111250"/>
                  <a:gd name="connsiteY0" fmla="*/ 120650 h 120650"/>
                  <a:gd name="connsiteX1" fmla="*/ 520700 w 1111250"/>
                  <a:gd name="connsiteY1" fmla="*/ 57150 h 120650"/>
                  <a:gd name="connsiteX2" fmla="*/ 819150 w 1111250"/>
                  <a:gd name="connsiteY2" fmla="*/ 25400 h 120650"/>
                  <a:gd name="connsiteX3" fmla="*/ 1111250 w 1111250"/>
                  <a:gd name="connsiteY3" fmla="*/ 0 h 120650"/>
                  <a:gd name="connsiteX0" fmla="*/ 0 w 1111250"/>
                  <a:gd name="connsiteY0" fmla="*/ 120650 h 120650"/>
                  <a:gd name="connsiteX1" fmla="*/ 431800 w 1111250"/>
                  <a:gd name="connsiteY1" fmla="*/ 69850 h 120650"/>
                  <a:gd name="connsiteX2" fmla="*/ 819150 w 1111250"/>
                  <a:gd name="connsiteY2" fmla="*/ 25400 h 120650"/>
                  <a:gd name="connsiteX3" fmla="*/ 1111250 w 1111250"/>
                  <a:gd name="connsiteY3" fmla="*/ 0 h 120650"/>
                </a:gdLst>
                <a:ahLst/>
                <a:cxnLst>
                  <a:cxn ang="0">
                    <a:pos x="connsiteX0" y="connsiteY0"/>
                  </a:cxn>
                  <a:cxn ang="0">
                    <a:pos x="connsiteX1" y="connsiteY1"/>
                  </a:cxn>
                  <a:cxn ang="0">
                    <a:pos x="connsiteX2" y="connsiteY2"/>
                  </a:cxn>
                  <a:cxn ang="0">
                    <a:pos x="connsiteX3" y="connsiteY3"/>
                  </a:cxn>
                </a:cxnLst>
                <a:rect l="l" t="t" r="r" b="b"/>
                <a:pathLst>
                  <a:path w="1111250" h="120650">
                    <a:moveTo>
                      <a:pt x="0" y="120650"/>
                    </a:moveTo>
                    <a:lnTo>
                      <a:pt x="431800" y="69850"/>
                    </a:lnTo>
                    <a:lnTo>
                      <a:pt x="819150" y="25400"/>
                    </a:lnTo>
                    <a:cubicBezTo>
                      <a:pt x="932392" y="13758"/>
                      <a:pt x="1013883" y="8467"/>
                      <a:pt x="1111250" y="0"/>
                    </a:cubicBezTo>
                  </a:path>
                </a:pathLst>
              </a:custGeom>
              <a:ln w="76200" cmpd="sng">
                <a:solidFill>
                  <a:srgbClr val="C8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3" name="Group 12">
                <a:extLst>
                  <a:ext uri="{FF2B5EF4-FFF2-40B4-BE49-F238E27FC236}">
                    <a16:creationId xmlns:a16="http://schemas.microsoft.com/office/drawing/2014/main" id="{5F0EDBC4-9733-D741-8976-02884CEC80ED}"/>
                  </a:ext>
                </a:extLst>
              </p:cNvPr>
              <p:cNvGrpSpPr/>
              <p:nvPr/>
            </p:nvGrpSpPr>
            <p:grpSpPr>
              <a:xfrm>
                <a:off x="5428229" y="2511607"/>
                <a:ext cx="783480" cy="275856"/>
                <a:chOff x="5428229" y="2511607"/>
                <a:chExt cx="783480" cy="275856"/>
              </a:xfrm>
            </p:grpSpPr>
            <p:sp>
              <p:nvSpPr>
                <p:cNvPr id="14" name="Pie 13">
                  <a:extLst>
                    <a:ext uri="{FF2B5EF4-FFF2-40B4-BE49-F238E27FC236}">
                      <a16:creationId xmlns:a16="http://schemas.microsoft.com/office/drawing/2014/main" id="{AB6B869C-B3C6-1E43-B543-88F5473AA5EC}"/>
                    </a:ext>
                  </a:extLst>
                </p:cNvPr>
                <p:cNvSpPr/>
                <p:nvPr/>
              </p:nvSpPr>
              <p:spPr>
                <a:xfrm>
                  <a:off x="5428229" y="2568944"/>
                  <a:ext cx="197757" cy="218519"/>
                </a:xfrm>
                <a:prstGeom prst="pie">
                  <a:avLst>
                    <a:gd name="adj1" fmla="val 10042652"/>
                    <a:gd name="adj2" fmla="val 21133025"/>
                  </a:avLst>
                </a:prstGeom>
                <a:solidFill>
                  <a:srgbClr val="C8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Pie 14">
                  <a:extLst>
                    <a:ext uri="{FF2B5EF4-FFF2-40B4-BE49-F238E27FC236}">
                      <a16:creationId xmlns:a16="http://schemas.microsoft.com/office/drawing/2014/main" id="{75197DCE-C903-A041-AF70-F34AE51A1D5B}"/>
                    </a:ext>
                  </a:extLst>
                </p:cNvPr>
                <p:cNvSpPr/>
                <p:nvPr/>
              </p:nvSpPr>
              <p:spPr>
                <a:xfrm>
                  <a:off x="6013952" y="2511607"/>
                  <a:ext cx="197757" cy="218519"/>
                </a:xfrm>
                <a:prstGeom prst="pie">
                  <a:avLst>
                    <a:gd name="adj1" fmla="val 10042652"/>
                    <a:gd name="adj2" fmla="val 21133025"/>
                  </a:avLst>
                </a:prstGeom>
                <a:solidFill>
                  <a:srgbClr val="C8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grpSp>
    </p:spTree>
    <p:extLst>
      <p:ext uri="{BB962C8B-B14F-4D97-AF65-F5344CB8AC3E}">
        <p14:creationId xmlns:p14="http://schemas.microsoft.com/office/powerpoint/2010/main" val="232263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3090" y="190500"/>
            <a:ext cx="4194377" cy="1077218"/>
          </a:xfrm>
          <a:prstGeom prst="rect">
            <a:avLst/>
          </a:prstGeom>
          <a:noFill/>
        </p:spPr>
        <p:txBody>
          <a:bodyPr wrap="none" rtlCol="0">
            <a:spAutoFit/>
          </a:bodyPr>
          <a:lstStyle/>
          <a:p>
            <a:pPr algn="ctr"/>
            <a:r>
              <a:rPr lang="en-US" sz="3200" b="1" dirty="0"/>
              <a:t>Adjustment of Pressure </a:t>
            </a:r>
          </a:p>
          <a:p>
            <a:pPr algn="ctr"/>
            <a:r>
              <a:rPr lang="en-US" sz="3200" b="1" dirty="0"/>
              <a:t>to Mean Sea Level</a:t>
            </a:r>
          </a:p>
        </p:txBody>
      </p:sp>
      <p:sp>
        <p:nvSpPr>
          <p:cNvPr id="5" name="TextBox 4"/>
          <p:cNvSpPr txBox="1"/>
          <p:nvPr/>
        </p:nvSpPr>
        <p:spPr>
          <a:xfrm>
            <a:off x="4584074" y="1380056"/>
            <a:ext cx="3963026" cy="5120382"/>
          </a:xfrm>
          <a:prstGeom prst="rect">
            <a:avLst/>
          </a:prstGeom>
          <a:noFill/>
        </p:spPr>
        <p:txBody>
          <a:bodyPr wrap="square" rtlCol="0">
            <a:noAutofit/>
          </a:bodyPr>
          <a:lstStyle/>
          <a:p>
            <a:r>
              <a:rPr lang="en-US" sz="1600" b="1" dirty="0"/>
              <a:t>Winds are caused by horizontal pressure variations, but pressure decreases far more rapidly upward than it changes horizontally</a:t>
            </a:r>
          </a:p>
          <a:p>
            <a:endParaRPr lang="en-US" sz="1600" b="1" dirty="0"/>
          </a:p>
          <a:p>
            <a:r>
              <a:rPr lang="en-US" sz="1600" b="1" dirty="0"/>
              <a:t>Pressure decreases by about 1 </a:t>
            </a:r>
            <a:r>
              <a:rPr lang="en-US" sz="1600" b="1" dirty="0" err="1"/>
              <a:t>hPa</a:t>
            </a:r>
            <a:r>
              <a:rPr lang="en-US" sz="1600" b="1" dirty="0"/>
              <a:t> for every 10 m increase in altitude, but it only changes on the order of 1 </a:t>
            </a:r>
            <a:r>
              <a:rPr lang="en-US" sz="1600" b="1" dirty="0" err="1"/>
              <a:t>hPa</a:t>
            </a:r>
            <a:r>
              <a:rPr lang="en-US" sz="1600" b="1" dirty="0"/>
              <a:t> every 100 km at mean-sea-level.  </a:t>
            </a:r>
          </a:p>
          <a:p>
            <a:endParaRPr lang="en-US" sz="1600" b="1" dirty="0"/>
          </a:p>
          <a:p>
            <a:r>
              <a:rPr lang="en-US" sz="1600" b="1" dirty="0"/>
              <a:t>Differences in station pressures over land primarily reflect differences in station elevation, and not horizontal changes in pressure.  See middle and bottom panels of Fig. 2.2.1.</a:t>
            </a:r>
          </a:p>
          <a:p>
            <a:endParaRPr lang="en-US" sz="1600" b="1" dirty="0"/>
          </a:p>
          <a:p>
            <a:r>
              <a:rPr lang="en-US" sz="1600" b="1" dirty="0"/>
              <a:t>To address the situation, we adjust station pressures to mean-sea-level. See top panel of Fig. 2.2.1. Note how much smaller the adjusted pressure differences are compared to the unadjusted pressures.</a:t>
            </a:r>
          </a:p>
          <a:p>
            <a:endParaRPr lang="en-US" sz="1600" b="1" dirty="0"/>
          </a:p>
        </p:txBody>
      </p:sp>
      <p:grpSp>
        <p:nvGrpSpPr>
          <p:cNvPr id="15" name="Group 14"/>
          <p:cNvGrpSpPr/>
          <p:nvPr/>
        </p:nvGrpSpPr>
        <p:grpSpPr>
          <a:xfrm>
            <a:off x="195357" y="203200"/>
            <a:ext cx="3520047" cy="6515100"/>
            <a:chOff x="68357" y="203200"/>
            <a:chExt cx="3520047" cy="6515100"/>
          </a:xfrm>
        </p:grpSpPr>
        <p:pic>
          <p:nvPicPr>
            <p:cNvPr id="3" name="Picture 2"/>
            <p:cNvPicPr>
              <a:picLocks noChangeAspect="1"/>
            </p:cNvPicPr>
            <p:nvPr/>
          </p:nvPicPr>
          <p:blipFill>
            <a:blip r:embed="rId3"/>
            <a:stretch>
              <a:fillRect/>
            </a:stretch>
          </p:blipFill>
          <p:spPr>
            <a:xfrm>
              <a:off x="68357" y="203200"/>
              <a:ext cx="3520047" cy="6515100"/>
            </a:xfrm>
            <a:prstGeom prst="rect">
              <a:avLst/>
            </a:prstGeom>
          </p:spPr>
        </p:pic>
        <p:sp>
          <p:nvSpPr>
            <p:cNvPr id="7" name="TextBox 6"/>
            <p:cNvSpPr txBox="1"/>
            <p:nvPr/>
          </p:nvSpPr>
          <p:spPr>
            <a:xfrm>
              <a:off x="83488" y="6054179"/>
              <a:ext cx="811033" cy="497059"/>
            </a:xfrm>
            <a:prstGeom prst="rect">
              <a:avLst/>
            </a:prstGeom>
            <a:noFill/>
          </p:spPr>
          <p:txBody>
            <a:bodyPr wrap="none" rtlCol="0">
              <a:spAutoFit/>
            </a:bodyPr>
            <a:lstStyle/>
            <a:p>
              <a:pPr algn="ctr"/>
              <a:r>
                <a:rPr lang="en-US" sz="1400" b="1" dirty="0"/>
                <a:t>Fig. 2.2.1</a:t>
              </a:r>
            </a:p>
            <a:p>
              <a:pPr algn="ctr"/>
              <a:r>
                <a:rPr lang="en-US" sz="1400" b="1" dirty="0"/>
                <a:t>H&amp;P</a:t>
              </a:r>
            </a:p>
          </p:txBody>
        </p:sp>
        <p:sp>
          <p:nvSpPr>
            <p:cNvPr id="10" name="TextBox 9"/>
            <p:cNvSpPr txBox="1"/>
            <p:nvPr/>
          </p:nvSpPr>
          <p:spPr>
            <a:xfrm>
              <a:off x="117886" y="1806313"/>
              <a:ext cx="3361014" cy="338554"/>
            </a:xfrm>
            <a:prstGeom prst="rect">
              <a:avLst/>
            </a:prstGeom>
            <a:noFill/>
          </p:spPr>
          <p:txBody>
            <a:bodyPr wrap="none" rtlCol="0">
              <a:spAutoFit/>
            </a:bodyPr>
            <a:lstStyle/>
            <a:p>
              <a:pPr algn="ctr"/>
              <a:r>
                <a:rPr lang="en-US" sz="1600" b="1" dirty="0"/>
                <a:t>Pressures adjusted to mean-sea-level</a:t>
              </a:r>
            </a:p>
          </p:txBody>
        </p:sp>
        <p:sp>
          <p:nvSpPr>
            <p:cNvPr id="11" name="TextBox 10"/>
            <p:cNvSpPr txBox="1"/>
            <p:nvPr/>
          </p:nvSpPr>
          <p:spPr>
            <a:xfrm>
              <a:off x="776212" y="4191463"/>
              <a:ext cx="2033629" cy="338554"/>
            </a:xfrm>
            <a:prstGeom prst="rect">
              <a:avLst/>
            </a:prstGeom>
            <a:noFill/>
          </p:spPr>
          <p:txBody>
            <a:bodyPr wrap="none" rtlCol="0">
              <a:spAutoFit/>
            </a:bodyPr>
            <a:lstStyle/>
            <a:p>
              <a:r>
                <a:rPr lang="en-US" sz="1600" b="1" dirty="0"/>
                <a:t>Unadjusted pressures</a:t>
              </a:r>
            </a:p>
          </p:txBody>
        </p:sp>
        <p:sp>
          <p:nvSpPr>
            <p:cNvPr id="13" name="TextBox 12"/>
            <p:cNvSpPr txBox="1"/>
            <p:nvPr/>
          </p:nvSpPr>
          <p:spPr>
            <a:xfrm>
              <a:off x="1246114" y="6223379"/>
              <a:ext cx="1205879" cy="338554"/>
            </a:xfrm>
            <a:prstGeom prst="rect">
              <a:avLst/>
            </a:prstGeom>
            <a:noFill/>
          </p:spPr>
          <p:txBody>
            <a:bodyPr wrap="none" rtlCol="0">
              <a:spAutoFit/>
            </a:bodyPr>
            <a:lstStyle/>
            <a:p>
              <a:r>
                <a:rPr lang="en-US" sz="1600" b="1" dirty="0"/>
                <a:t>Topography</a:t>
              </a:r>
            </a:p>
          </p:txBody>
        </p:sp>
      </p:grpSp>
    </p:spTree>
    <p:extLst>
      <p:ext uri="{BB962C8B-B14F-4D97-AF65-F5344CB8AC3E}">
        <p14:creationId xmlns:p14="http://schemas.microsoft.com/office/powerpoint/2010/main" val="154528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3090" y="190500"/>
            <a:ext cx="4194377" cy="1077218"/>
          </a:xfrm>
          <a:prstGeom prst="rect">
            <a:avLst/>
          </a:prstGeom>
          <a:noFill/>
        </p:spPr>
        <p:txBody>
          <a:bodyPr wrap="none" rtlCol="0">
            <a:spAutoFit/>
          </a:bodyPr>
          <a:lstStyle/>
          <a:p>
            <a:pPr algn="ctr"/>
            <a:r>
              <a:rPr lang="en-US" sz="3200" b="1" dirty="0"/>
              <a:t>Adjustment of Pressure </a:t>
            </a:r>
          </a:p>
          <a:p>
            <a:pPr algn="ctr"/>
            <a:r>
              <a:rPr lang="en-US" sz="3200" b="1" dirty="0"/>
              <a:t>Tucson Example</a:t>
            </a:r>
          </a:p>
        </p:txBody>
      </p:sp>
      <p:sp>
        <p:nvSpPr>
          <p:cNvPr id="5" name="TextBox 4"/>
          <p:cNvSpPr txBox="1"/>
          <p:nvPr/>
        </p:nvSpPr>
        <p:spPr>
          <a:xfrm>
            <a:off x="4584074" y="1380056"/>
            <a:ext cx="3963026" cy="5120382"/>
          </a:xfrm>
          <a:prstGeom prst="rect">
            <a:avLst/>
          </a:prstGeom>
          <a:noFill/>
        </p:spPr>
        <p:txBody>
          <a:bodyPr wrap="square" rtlCol="0">
            <a:noAutofit/>
          </a:bodyPr>
          <a:lstStyle/>
          <a:p>
            <a:r>
              <a:rPr lang="en-US" sz="1600" b="1" dirty="0"/>
              <a:t>Elevation of Tucson is approximately 810 m.</a:t>
            </a:r>
          </a:p>
          <a:p>
            <a:endParaRPr lang="en-US" sz="1600" b="1" dirty="0"/>
          </a:p>
          <a:p>
            <a:r>
              <a:rPr lang="en-US" sz="1600" b="1" dirty="0"/>
              <a:t>Surface pressure runs between 925-930 </a:t>
            </a:r>
            <a:r>
              <a:rPr lang="en-US" sz="1600" b="1" dirty="0" err="1"/>
              <a:t>hPa</a:t>
            </a:r>
            <a:r>
              <a:rPr lang="en-US" sz="1600" b="1" dirty="0"/>
              <a:t>. (Smaller summer. Higher winter.) </a:t>
            </a:r>
          </a:p>
          <a:p>
            <a:endParaRPr lang="en-US" sz="1600" b="1" dirty="0"/>
          </a:p>
          <a:p>
            <a:r>
              <a:rPr lang="en-US" sz="1600" b="1" dirty="0"/>
              <a:t>To adjust station pressure of 930 </a:t>
            </a:r>
            <a:r>
              <a:rPr lang="en-US" sz="1600" b="1" dirty="0" err="1"/>
              <a:t>hPa</a:t>
            </a:r>
            <a:r>
              <a:rPr lang="en-US" sz="1600" b="1" dirty="0"/>
              <a:t> to sea-level-pressure, we would add an 81 </a:t>
            </a:r>
            <a:r>
              <a:rPr lang="en-US" sz="1600" b="1" dirty="0" err="1"/>
              <a:t>hPa</a:t>
            </a:r>
            <a:r>
              <a:rPr lang="en-US" sz="1600" b="1" dirty="0"/>
              <a:t> adjustment (1 </a:t>
            </a:r>
            <a:r>
              <a:rPr lang="en-US" sz="1600" b="1" dirty="0" err="1"/>
              <a:t>hPa</a:t>
            </a:r>
            <a:r>
              <a:rPr lang="en-US" sz="1600" b="1" dirty="0"/>
              <a:t> every 10 m) to the station pressure of 930 </a:t>
            </a:r>
            <a:r>
              <a:rPr lang="en-US" sz="1600" b="1" dirty="0" err="1"/>
              <a:t>hPa</a:t>
            </a:r>
            <a:r>
              <a:rPr lang="en-US" sz="1600" b="1" dirty="0"/>
              <a:t> to get a SLP of 1011 </a:t>
            </a:r>
            <a:r>
              <a:rPr lang="en-US" sz="1600" b="1" dirty="0" err="1"/>
              <a:t>hPa</a:t>
            </a:r>
            <a:r>
              <a:rPr lang="en-US" sz="1600" b="1" dirty="0"/>
              <a:t>. </a:t>
            </a:r>
          </a:p>
          <a:p>
            <a:endParaRPr lang="en-US" sz="1600" b="1" dirty="0"/>
          </a:p>
          <a:p>
            <a:endParaRPr lang="en-US" sz="1600" b="1" dirty="0"/>
          </a:p>
        </p:txBody>
      </p:sp>
      <p:grpSp>
        <p:nvGrpSpPr>
          <p:cNvPr id="15" name="Group 14"/>
          <p:cNvGrpSpPr/>
          <p:nvPr/>
        </p:nvGrpSpPr>
        <p:grpSpPr>
          <a:xfrm>
            <a:off x="195357" y="203200"/>
            <a:ext cx="3520047" cy="6515100"/>
            <a:chOff x="68357" y="203200"/>
            <a:chExt cx="3520047" cy="6515100"/>
          </a:xfrm>
        </p:grpSpPr>
        <p:pic>
          <p:nvPicPr>
            <p:cNvPr id="3" name="Picture 2"/>
            <p:cNvPicPr>
              <a:picLocks noChangeAspect="1"/>
            </p:cNvPicPr>
            <p:nvPr/>
          </p:nvPicPr>
          <p:blipFill>
            <a:blip r:embed="rId3"/>
            <a:stretch>
              <a:fillRect/>
            </a:stretch>
          </p:blipFill>
          <p:spPr>
            <a:xfrm>
              <a:off x="68357" y="203200"/>
              <a:ext cx="3520047" cy="6515100"/>
            </a:xfrm>
            <a:prstGeom prst="rect">
              <a:avLst/>
            </a:prstGeom>
          </p:spPr>
        </p:pic>
        <p:sp>
          <p:nvSpPr>
            <p:cNvPr id="7" name="TextBox 6"/>
            <p:cNvSpPr txBox="1"/>
            <p:nvPr/>
          </p:nvSpPr>
          <p:spPr>
            <a:xfrm>
              <a:off x="83488" y="6054179"/>
              <a:ext cx="811033" cy="497059"/>
            </a:xfrm>
            <a:prstGeom prst="rect">
              <a:avLst/>
            </a:prstGeom>
            <a:noFill/>
          </p:spPr>
          <p:txBody>
            <a:bodyPr wrap="none" rtlCol="0">
              <a:spAutoFit/>
            </a:bodyPr>
            <a:lstStyle/>
            <a:p>
              <a:pPr algn="ctr"/>
              <a:r>
                <a:rPr lang="en-US" sz="1400" b="1" dirty="0"/>
                <a:t>Fig. 2.2.1</a:t>
              </a:r>
            </a:p>
            <a:p>
              <a:pPr algn="ctr"/>
              <a:r>
                <a:rPr lang="en-US" sz="1400" b="1" dirty="0"/>
                <a:t>H&amp;P</a:t>
              </a:r>
            </a:p>
          </p:txBody>
        </p:sp>
        <p:sp>
          <p:nvSpPr>
            <p:cNvPr id="10" name="TextBox 9"/>
            <p:cNvSpPr txBox="1"/>
            <p:nvPr/>
          </p:nvSpPr>
          <p:spPr>
            <a:xfrm>
              <a:off x="143286" y="1806313"/>
              <a:ext cx="3361014" cy="338554"/>
            </a:xfrm>
            <a:prstGeom prst="rect">
              <a:avLst/>
            </a:prstGeom>
            <a:noFill/>
          </p:spPr>
          <p:txBody>
            <a:bodyPr wrap="none" rtlCol="0">
              <a:spAutoFit/>
            </a:bodyPr>
            <a:lstStyle/>
            <a:p>
              <a:pPr algn="ctr"/>
              <a:r>
                <a:rPr lang="en-US" sz="1600" b="1" dirty="0"/>
                <a:t>Pressures adjusted to mean-sea-level</a:t>
              </a:r>
            </a:p>
          </p:txBody>
        </p:sp>
        <p:sp>
          <p:nvSpPr>
            <p:cNvPr id="11" name="TextBox 10"/>
            <p:cNvSpPr txBox="1"/>
            <p:nvPr/>
          </p:nvSpPr>
          <p:spPr>
            <a:xfrm>
              <a:off x="788912" y="4191463"/>
              <a:ext cx="2033629" cy="338554"/>
            </a:xfrm>
            <a:prstGeom prst="rect">
              <a:avLst/>
            </a:prstGeom>
            <a:noFill/>
          </p:spPr>
          <p:txBody>
            <a:bodyPr wrap="none" rtlCol="0">
              <a:spAutoFit/>
            </a:bodyPr>
            <a:lstStyle/>
            <a:p>
              <a:r>
                <a:rPr lang="en-US" sz="1600" b="1" dirty="0"/>
                <a:t>Unadjusted pressures</a:t>
              </a:r>
            </a:p>
          </p:txBody>
        </p:sp>
        <p:sp>
          <p:nvSpPr>
            <p:cNvPr id="13" name="TextBox 12"/>
            <p:cNvSpPr txBox="1"/>
            <p:nvPr/>
          </p:nvSpPr>
          <p:spPr>
            <a:xfrm>
              <a:off x="1233414" y="6223379"/>
              <a:ext cx="1205879" cy="338554"/>
            </a:xfrm>
            <a:prstGeom prst="rect">
              <a:avLst/>
            </a:prstGeom>
            <a:noFill/>
          </p:spPr>
          <p:txBody>
            <a:bodyPr wrap="none" rtlCol="0">
              <a:spAutoFit/>
            </a:bodyPr>
            <a:lstStyle/>
            <a:p>
              <a:r>
                <a:rPr lang="en-US" sz="1600" b="1" dirty="0"/>
                <a:t>Topography</a:t>
              </a:r>
            </a:p>
          </p:txBody>
        </p:sp>
      </p:grpSp>
    </p:spTree>
    <p:extLst>
      <p:ext uri="{BB962C8B-B14F-4D97-AF65-F5344CB8AC3E}">
        <p14:creationId xmlns:p14="http://schemas.microsoft.com/office/powerpoint/2010/main" val="124834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alphaModFix/>
          </a:blip>
          <a:stretch>
            <a:fillRect/>
          </a:stretch>
        </p:blipFill>
        <p:spPr>
          <a:xfrm>
            <a:off x="889000" y="850900"/>
            <a:ext cx="7269480" cy="5022011"/>
          </a:xfrm>
          <a:prstGeom prst="rect">
            <a:avLst/>
          </a:prstGeom>
        </p:spPr>
      </p:pic>
      <p:sp>
        <p:nvSpPr>
          <p:cNvPr id="2" name="TextBox 1"/>
          <p:cNvSpPr txBox="1"/>
          <p:nvPr/>
        </p:nvSpPr>
        <p:spPr>
          <a:xfrm>
            <a:off x="2661015" y="114300"/>
            <a:ext cx="3846125" cy="584776"/>
          </a:xfrm>
          <a:prstGeom prst="rect">
            <a:avLst/>
          </a:prstGeom>
          <a:noFill/>
        </p:spPr>
        <p:txBody>
          <a:bodyPr wrap="none" rtlCol="0">
            <a:spAutoFit/>
          </a:bodyPr>
          <a:lstStyle/>
          <a:p>
            <a:pPr algn="ctr"/>
            <a:r>
              <a:rPr lang="en-US" sz="3200" dirty="0"/>
              <a:t>Surface Weather Map</a:t>
            </a:r>
          </a:p>
        </p:txBody>
      </p:sp>
      <p:sp>
        <p:nvSpPr>
          <p:cNvPr id="5" name="TextBox 4"/>
          <p:cNvSpPr txBox="1"/>
          <p:nvPr/>
        </p:nvSpPr>
        <p:spPr>
          <a:xfrm>
            <a:off x="571500" y="5872911"/>
            <a:ext cx="7975600" cy="883489"/>
          </a:xfrm>
          <a:prstGeom prst="rect">
            <a:avLst/>
          </a:prstGeom>
          <a:noFill/>
        </p:spPr>
        <p:txBody>
          <a:bodyPr wrap="square" rtlCol="0">
            <a:noAutofit/>
          </a:bodyPr>
          <a:lstStyle/>
          <a:p>
            <a:pPr algn="ctr"/>
            <a:r>
              <a:rPr lang="en-US" sz="1600" b="1" dirty="0"/>
              <a:t>We combine isotherms, isobars and fronts to construct a surface analysis.</a:t>
            </a:r>
          </a:p>
        </p:txBody>
      </p:sp>
      <p:sp>
        <p:nvSpPr>
          <p:cNvPr id="6" name="TextBox 5"/>
          <p:cNvSpPr txBox="1"/>
          <p:nvPr/>
        </p:nvSpPr>
        <p:spPr>
          <a:xfrm>
            <a:off x="1381056" y="4787900"/>
            <a:ext cx="6230379" cy="338554"/>
          </a:xfrm>
          <a:prstGeom prst="rect">
            <a:avLst/>
          </a:prstGeom>
          <a:noFill/>
        </p:spPr>
        <p:txBody>
          <a:bodyPr wrap="none" rtlCol="0">
            <a:spAutoFit/>
          </a:bodyPr>
          <a:lstStyle/>
          <a:p>
            <a:r>
              <a:rPr lang="en-US" sz="1600" b="1" i="1" dirty="0"/>
              <a:t>Isotherms, Isobars, Highs and Lows, and Fronts  for 20140220 1800 UTC</a:t>
            </a:r>
          </a:p>
        </p:txBody>
      </p:sp>
      <p:sp>
        <p:nvSpPr>
          <p:cNvPr id="7" name="TextBox 6"/>
          <p:cNvSpPr txBox="1"/>
          <p:nvPr/>
        </p:nvSpPr>
        <p:spPr>
          <a:xfrm>
            <a:off x="1600365" y="4253348"/>
            <a:ext cx="780582" cy="584776"/>
          </a:xfrm>
          <a:prstGeom prst="rect">
            <a:avLst/>
          </a:prstGeom>
          <a:noFill/>
        </p:spPr>
        <p:txBody>
          <a:bodyPr wrap="none" rtlCol="0">
            <a:spAutoFit/>
          </a:bodyPr>
          <a:lstStyle/>
          <a:p>
            <a:pPr algn="ctr"/>
            <a:r>
              <a:rPr lang="en-US" sz="1600" dirty="0"/>
              <a:t>Fig. 2.7</a:t>
            </a:r>
          </a:p>
          <a:p>
            <a:pPr algn="ctr"/>
            <a:r>
              <a:rPr lang="en-US" sz="1600" dirty="0"/>
              <a:t>H&amp;P</a:t>
            </a:r>
          </a:p>
        </p:txBody>
      </p:sp>
    </p:spTree>
    <p:extLst>
      <p:ext uri="{BB962C8B-B14F-4D97-AF65-F5344CB8AC3E}">
        <p14:creationId xmlns:p14="http://schemas.microsoft.com/office/powerpoint/2010/main" val="1870559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651000"/>
            <a:ext cx="8229600" cy="4170363"/>
          </a:xfrm>
        </p:spPr>
        <p:txBody>
          <a:bodyPr>
            <a:normAutofit/>
          </a:bodyPr>
          <a:lstStyle/>
          <a:p>
            <a:pPr marL="0" indent="0" algn="ctr">
              <a:buNone/>
              <a:defRPr/>
            </a:pPr>
            <a:r>
              <a:rPr lang="en-US" sz="2800" b="1" dirty="0">
                <a:latin typeface="Times New Roman" charset="0"/>
                <a:ea typeface="ＭＳ Ｐゴシック" charset="0"/>
                <a:cs typeface="ＭＳ Ｐゴシック" charset="0"/>
              </a:rPr>
              <a:t>More on the station model plots</a:t>
            </a:r>
          </a:p>
          <a:p>
            <a:pPr marL="0" indent="0" algn="ctr">
              <a:buNone/>
              <a:defRPr/>
            </a:pPr>
            <a:r>
              <a:rPr lang="en-US" sz="2800" b="1" dirty="0">
                <a:latin typeface="Times New Roman" charset="0"/>
                <a:ea typeface="ＭＳ Ｐゴシック" charset="0"/>
                <a:cs typeface="ＭＳ Ｐゴシック" charset="0"/>
              </a:rPr>
              <a:t>and surface weather maps </a:t>
            </a:r>
          </a:p>
          <a:p>
            <a:pPr marL="0" indent="0" algn="ctr">
              <a:buNone/>
              <a:defRPr/>
            </a:pPr>
            <a:r>
              <a:rPr lang="en-US" sz="2800" b="1" dirty="0">
                <a:latin typeface="Times New Roman" charset="0"/>
                <a:ea typeface="ＭＳ Ｐゴシック" charset="0"/>
                <a:cs typeface="ＭＳ Ｐゴシック" charset="0"/>
              </a:rPr>
              <a:t>throughout the course.</a:t>
            </a:r>
          </a:p>
          <a:p>
            <a:pPr marL="0" indent="0" algn="ctr">
              <a:buNone/>
              <a:defRPr/>
            </a:pPr>
            <a:endParaRPr lang="en-US" sz="2800" b="1" dirty="0">
              <a:latin typeface="Times New Roman" charset="0"/>
              <a:ea typeface="ＭＳ Ｐゴシック" charset="0"/>
              <a:cs typeface="ＭＳ Ｐゴシック" charset="0"/>
            </a:endParaRPr>
          </a:p>
          <a:p>
            <a:pPr marL="0" indent="0" algn="ctr">
              <a:buNone/>
              <a:defRPr/>
            </a:pPr>
            <a:r>
              <a:rPr lang="en-US" sz="2800" b="1" dirty="0">
                <a:latin typeface="Times New Roman" charset="0"/>
                <a:ea typeface="ＭＳ Ｐゴシック" charset="0"/>
                <a:cs typeface="ＭＳ Ｐゴシック" charset="0"/>
              </a:rPr>
              <a:t>There is a D2L homework that provides practice</a:t>
            </a:r>
          </a:p>
          <a:p>
            <a:pPr marL="0" indent="0" algn="ctr">
              <a:buNone/>
              <a:defRPr/>
            </a:pPr>
            <a:r>
              <a:rPr lang="en-US" sz="2800" b="1" dirty="0">
                <a:latin typeface="Times New Roman" charset="0"/>
                <a:ea typeface="ＭＳ Ｐゴシック" charset="0"/>
                <a:cs typeface="ＭＳ Ｐゴシック" charset="0"/>
              </a:rPr>
              <a:t>interpreting station model plots </a:t>
            </a:r>
          </a:p>
          <a:p>
            <a:pPr marL="0" indent="0" algn="ctr">
              <a:buNone/>
              <a:defRPr/>
            </a:pPr>
            <a:r>
              <a:rPr lang="en-US" sz="2800" b="1" dirty="0">
                <a:latin typeface="Times New Roman" charset="0"/>
                <a:ea typeface="ＭＳ Ｐゴシック" charset="0"/>
                <a:cs typeface="ＭＳ Ｐゴシック" charset="0"/>
              </a:rPr>
              <a:t>and surface weather maps.</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41751440"/>
      </p:ext>
    </p:extLst>
  </p:cSld>
  <p:clrMapOvr>
    <a:masterClrMapping/>
  </p:clrMapOvr>
  <mc:AlternateContent xmlns:mc="http://schemas.openxmlformats.org/markup-compatibility/2006" xmlns:p14="http://schemas.microsoft.com/office/powerpoint/2010/main">
    <mc:Choice Requires="p14">
      <p:transition spd="slow" p14:dur="2000" advTm="23989"/>
    </mc:Choice>
    <mc:Fallback xmlns="">
      <p:transition xmlns:p14="http://schemas.microsoft.com/office/powerpoint/2010/main" spd="slow" advTm="23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ctrTitle"/>
          </p:nvPr>
        </p:nvSpPr>
        <p:spPr>
          <a:xfrm>
            <a:off x="685800" y="2514600"/>
            <a:ext cx="7772400" cy="1470025"/>
          </a:xfrm>
        </p:spPr>
        <p:txBody>
          <a:bodyPr/>
          <a:lstStyle/>
          <a:p>
            <a:pPr eaLnBrk="1" hangingPunct="1"/>
            <a:r>
              <a:rPr lang="en-US" sz="3600" b="1" dirty="0">
                <a:latin typeface="Times New Roman" charset="0"/>
                <a:ea typeface="ＭＳ Ｐゴシック" charset="0"/>
                <a:cs typeface="ＭＳ Ｐゴシック" charset="0"/>
              </a:rPr>
              <a:t>So what’s happening </a:t>
            </a:r>
            <a:br>
              <a:rPr lang="en-US" sz="3600" b="1" dirty="0">
                <a:latin typeface="Times New Roman" charset="0"/>
                <a:ea typeface="ＭＳ Ｐゴシック" charset="0"/>
                <a:cs typeface="ＭＳ Ｐゴシック" charset="0"/>
              </a:rPr>
            </a:br>
            <a:r>
              <a:rPr lang="en-US" sz="3600" b="1" dirty="0">
                <a:latin typeface="Times New Roman" charset="0"/>
                <a:ea typeface="ＭＳ Ｐゴシック" charset="0"/>
                <a:cs typeface="ＭＳ Ｐゴシック" charset="0"/>
              </a:rPr>
              <a:t> above the surface?</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46155839"/>
      </p:ext>
    </p:extLst>
  </p:cSld>
  <p:clrMapOvr>
    <a:masterClrMapping/>
  </p:clrMapOvr>
  <mc:AlternateContent xmlns:mc="http://schemas.openxmlformats.org/markup-compatibility/2006" xmlns:p14="http://schemas.microsoft.com/office/powerpoint/2010/main">
    <mc:Choice Requires="p14">
      <p:transition spd="slow" p14:dur="2000" advTm="13532"/>
    </mc:Choice>
    <mc:Fallback xmlns="">
      <p:transition xmlns:p14="http://schemas.microsoft.com/office/powerpoint/2010/main" spd="slow" advTm="13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bwMode="auto">
          <a:xfrm>
            <a:off x="1663700" y="2120900"/>
            <a:ext cx="5334000"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pPr eaLnBrk="1" hangingPunct="1"/>
            <a:r>
              <a:rPr lang="en-US" sz="3200" b="1" dirty="0">
                <a:solidFill>
                  <a:schemeClr val="tx1"/>
                </a:solidFill>
                <a:latin typeface="Times New Roman" charset="0"/>
                <a:ea typeface="ＭＳ Ｐゴシック" charset="0"/>
                <a:cs typeface="ＭＳ Ｐゴシック" charset="0"/>
              </a:rPr>
              <a:t>It’s important to know.</a:t>
            </a:r>
          </a:p>
          <a:p>
            <a:pPr eaLnBrk="1" hangingPunct="1"/>
            <a:r>
              <a:rPr lang="en-US" sz="3200" b="1" dirty="0">
                <a:solidFill>
                  <a:schemeClr val="tx1"/>
                </a:solidFill>
                <a:latin typeface="Times New Roman" charset="0"/>
                <a:ea typeface="ＭＳ Ｐゴシック" charset="0"/>
                <a:cs typeface="ＭＳ Ｐゴシック" charset="0"/>
              </a:rPr>
              <a:t> </a:t>
            </a:r>
          </a:p>
          <a:p>
            <a:pPr eaLnBrk="1" hangingPunct="1"/>
            <a:r>
              <a:rPr lang="en-US" sz="3200" b="1" dirty="0">
                <a:solidFill>
                  <a:schemeClr val="tx1"/>
                </a:solidFill>
                <a:latin typeface="Times New Roman" charset="0"/>
                <a:ea typeface="ＭＳ Ｐゴシック" charset="0"/>
                <a:cs typeface="ＭＳ Ｐゴシック" charset="0"/>
              </a:rPr>
              <a:t> Upper-level data and maps will be discussed in more detail throughout the course.</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32513043"/>
      </p:ext>
    </p:extLst>
  </p:cSld>
  <p:clrMapOvr>
    <a:masterClrMapping/>
  </p:clrMapOvr>
  <mc:AlternateContent xmlns:mc="http://schemas.openxmlformats.org/markup-compatibility/2006" xmlns:p14="http://schemas.microsoft.com/office/powerpoint/2010/main">
    <mc:Choice Requires="p14">
      <p:transition spd="slow" p14:dur="2000" advTm="31405"/>
    </mc:Choice>
    <mc:Fallback xmlns="">
      <p:transition xmlns:p14="http://schemas.microsoft.com/office/powerpoint/2010/main" spd="slow" advTm="31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r>
              <a:rPr lang="en-US" dirty="0"/>
              <a:t>This ends the presentation.</a:t>
            </a:r>
          </a:p>
        </p:txBody>
      </p:sp>
    </p:spTree>
    <p:extLst>
      <p:ext uri="{BB962C8B-B14F-4D97-AF65-F5344CB8AC3E}">
        <p14:creationId xmlns:p14="http://schemas.microsoft.com/office/powerpoint/2010/main" val="3350335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127000"/>
            <a:ext cx="9144000" cy="6604000"/>
          </a:xfrm>
          <a:prstGeom prst="rect">
            <a:avLst/>
          </a:prstGeom>
        </p:spPr>
      </p:pic>
      <p:sp>
        <p:nvSpPr>
          <p:cNvPr id="8" name="TextBox 7"/>
          <p:cNvSpPr txBox="1"/>
          <p:nvPr/>
        </p:nvSpPr>
        <p:spPr>
          <a:xfrm>
            <a:off x="5181600" y="6550223"/>
            <a:ext cx="4038600" cy="307777"/>
          </a:xfrm>
          <a:prstGeom prst="rect">
            <a:avLst/>
          </a:prstGeom>
          <a:noFill/>
        </p:spPr>
        <p:txBody>
          <a:bodyPr wrap="square" rtlCol="0">
            <a:spAutoFit/>
          </a:bodyPr>
          <a:lstStyle/>
          <a:p>
            <a:pPr algn="ctr" defTabSz="914400" eaLnBrk="0" fontAlgn="base" hangingPunct="0">
              <a:spcBef>
                <a:spcPct val="0"/>
              </a:spcBef>
              <a:spcAft>
                <a:spcPct val="0"/>
              </a:spcAft>
            </a:pPr>
            <a:r>
              <a:rPr lang="en-US" sz="1400" dirty="0" err="1">
                <a:solidFill>
                  <a:srgbClr val="000000"/>
                </a:solidFill>
                <a:latin typeface="Times New Roman" charset="0"/>
                <a:ea typeface="ＭＳ Ｐゴシック" charset="0"/>
                <a:cs typeface="ＭＳ Ｐゴシック" charset="0"/>
              </a:rPr>
              <a:t>h</a:t>
            </a:r>
            <a:r>
              <a:rPr lang="en-US" sz="1400" dirty="0" err="1">
                <a:solidFill>
                  <a:srgbClr val="000000"/>
                </a:solidFill>
                <a:latin typeface="Times New Roman" charset="0"/>
                <a:ea typeface="ＭＳ Ｐゴシック" charset="0"/>
                <a:cs typeface="ＭＳ Ｐゴシック" charset="0"/>
                <a:hlinkClick r:id="rId6"/>
              </a:rPr>
              <a:t>http</a:t>
            </a:r>
            <a:r>
              <a:rPr lang="en-US" sz="1400" dirty="0">
                <a:solidFill>
                  <a:srgbClr val="000000"/>
                </a:solidFill>
                <a:latin typeface="Times New Roman" charset="0"/>
                <a:ea typeface="ＭＳ Ｐゴシック" charset="0"/>
                <a:cs typeface="ＭＳ Ｐゴシック" charset="0"/>
                <a:hlinkClick r:id="rId6"/>
              </a:rPr>
              <a:t>://www.atmo.arizona.edu/gifs/USPLOT.GIF</a:t>
            </a:r>
            <a:r>
              <a:rPr lang="en-US" sz="1400" dirty="0">
                <a:solidFill>
                  <a:srgbClr val="000000"/>
                </a:solidFill>
                <a:latin typeface="Times New Roman" charset="0"/>
                <a:ea typeface="ＭＳ Ｐゴシック" charset="0"/>
                <a:cs typeface="ＭＳ Ｐゴシック" charset="0"/>
              </a:rPr>
              <a:t>/</a:t>
            </a:r>
          </a:p>
        </p:txBody>
      </p:sp>
      <p:sp>
        <p:nvSpPr>
          <p:cNvPr id="10" name="Rectangle 3"/>
          <p:cNvSpPr>
            <a:spLocks noGrp="1" noChangeArrowheads="1"/>
          </p:cNvSpPr>
          <p:nvPr>
            <p:ph type="ctrTitle"/>
          </p:nvPr>
        </p:nvSpPr>
        <p:spPr>
          <a:xfrm>
            <a:off x="571500" y="596900"/>
            <a:ext cx="7899400" cy="3365500"/>
          </a:xfrm>
        </p:spPr>
        <p:txBody>
          <a:bodyPr/>
          <a:lstStyle/>
          <a:p>
            <a:r>
              <a:rPr lang="en-US" b="1" dirty="0">
                <a:ln w="3175">
                  <a:solidFill>
                    <a:schemeClr val="tx1"/>
                  </a:solidFill>
                </a:ln>
                <a:solidFill>
                  <a:schemeClr val="bg1"/>
                </a:solidFill>
                <a:ea typeface="ＭＳ Ｐゴシック" charset="0"/>
              </a:rPr>
              <a:t>ATMO 170A1</a:t>
            </a:r>
            <a:br>
              <a:rPr lang="en-US" b="1" dirty="0">
                <a:ln w="3175">
                  <a:solidFill>
                    <a:schemeClr val="tx1"/>
                  </a:solidFill>
                </a:ln>
                <a:solidFill>
                  <a:schemeClr val="bg1"/>
                </a:solidFill>
                <a:ea typeface="ＭＳ Ｐゴシック" charset="0"/>
              </a:rPr>
            </a:br>
            <a:r>
              <a:rPr lang="en-US" b="1" dirty="0">
                <a:ln w="3175">
                  <a:solidFill>
                    <a:schemeClr val="tx1"/>
                  </a:solidFill>
                </a:ln>
                <a:solidFill>
                  <a:schemeClr val="bg1"/>
                </a:solidFill>
                <a:ea typeface="ＭＳ Ｐゴシック" charset="0"/>
              </a:rPr>
              <a:t>Online</a:t>
            </a:r>
            <a:br>
              <a:rPr lang="en-US" b="1" dirty="0">
                <a:solidFill>
                  <a:schemeClr val="bg1"/>
                </a:solidFill>
                <a:ea typeface="ＭＳ Ｐゴシック" charset="0"/>
              </a:rPr>
            </a:br>
            <a:br>
              <a:rPr lang="en-US" b="1" dirty="0">
                <a:solidFill>
                  <a:schemeClr val="bg1"/>
                </a:solidFill>
                <a:ea typeface="ＭＳ Ｐゴシック" charset="0"/>
              </a:rPr>
            </a:br>
            <a:r>
              <a:rPr lang="en-US" sz="4000" b="1" dirty="0">
                <a:ln w="3175">
                  <a:solidFill>
                    <a:schemeClr val="tx1"/>
                  </a:solidFill>
                </a:ln>
                <a:solidFill>
                  <a:srgbClr val="FFFF00"/>
                </a:solidFill>
                <a:effectLst>
                  <a:outerShdw blurRad="38100" dist="38100" dir="2700000" algn="tl">
                    <a:srgbClr val="000000"/>
                  </a:outerShdw>
                </a:effectLst>
                <a:ea typeface="ＭＳ Ｐゴシック" charset="0"/>
              </a:rPr>
              <a:t>Adjustment to Sea-Level-Pressure</a:t>
            </a:r>
            <a:endParaRPr lang="en-US" b="1" dirty="0">
              <a:ln w="3175">
                <a:solidFill>
                  <a:schemeClr val="tx1"/>
                </a:solidFill>
              </a:ln>
              <a:solidFill>
                <a:srgbClr val="FFFF00"/>
              </a:solidFill>
              <a:ea typeface="ＭＳ Ｐゴシック" charset="0"/>
            </a:endParaRPr>
          </a:p>
        </p:txBody>
      </p:sp>
      <p:sp>
        <p:nvSpPr>
          <p:cNvPr id="11" name="Rectangle 4"/>
          <p:cNvSpPr>
            <a:spLocks noGrp="1" noChangeArrowheads="1"/>
          </p:cNvSpPr>
          <p:nvPr>
            <p:ph type="subTitle" idx="1"/>
          </p:nvPr>
        </p:nvSpPr>
        <p:spPr>
          <a:xfrm>
            <a:off x="2514600" y="4476750"/>
            <a:ext cx="4495800" cy="1543050"/>
          </a:xfrm>
        </p:spPr>
        <p:txBody>
          <a:bodyPr/>
          <a:lstStyle/>
          <a:p>
            <a:endParaRPr lang="en-US" dirty="0">
              <a:latin typeface="Times New Roman" charset="0"/>
              <a:ea typeface="ＭＳ Ｐゴシック" charset="0"/>
              <a:cs typeface="ＭＳ Ｐゴシック" charset="0"/>
            </a:endParaRPr>
          </a:p>
          <a:p>
            <a:pPr algn="l"/>
            <a:r>
              <a:rPr lang="en-US" sz="2800" i="1" dirty="0">
                <a:latin typeface="Times New Roman" charset="0"/>
                <a:ea typeface="ＭＳ Ｐゴシック" charset="0"/>
                <a:cs typeface="ＭＳ Ｐゴシック" charset="0"/>
              </a:rPr>
              <a:t>               </a:t>
            </a:r>
            <a:endParaRPr lang="en-US" dirty="0">
              <a:latin typeface="Times New Roman" charset="0"/>
              <a:ea typeface="ＭＳ Ｐゴシック" charset="0"/>
              <a:cs typeface="ＭＳ Ｐゴシック" charset="0"/>
            </a:endParaRPr>
          </a:p>
        </p:txBody>
      </p:sp>
      <p:sp>
        <p:nvSpPr>
          <p:cNvPr id="12" name="Text Box 5"/>
          <p:cNvSpPr txBox="1">
            <a:spLocks noChangeArrowheads="1"/>
          </p:cNvSpPr>
          <p:nvPr/>
        </p:nvSpPr>
        <p:spPr bwMode="auto">
          <a:xfrm>
            <a:off x="0" y="5905500"/>
            <a:ext cx="3581400" cy="584776"/>
          </a:xfrm>
          <a:prstGeom prst="rect">
            <a:avLst/>
          </a:prstGeom>
          <a:noFill/>
          <a:ln w="9525">
            <a:noFill/>
            <a:miter lim="800000"/>
            <a:headEnd/>
            <a:tailEnd/>
          </a:ln>
          <a:effec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dirty="0">
                <a:solidFill>
                  <a:srgbClr val="FFFFFF"/>
                </a:solidFill>
                <a:effectLst>
                  <a:outerShdw blurRad="38100" dist="38100" dir="2700000" algn="tl">
                    <a:srgbClr val="000000"/>
                  </a:outerShdw>
                </a:effectLst>
              </a:rPr>
              <a:t>Composite surface map with isobars, radar reflectivity, and satellite imagery</a:t>
            </a:r>
            <a:endParaRPr lang="en-US" sz="1800" b="1" dirty="0">
              <a:solidFill>
                <a:srgbClr val="000000"/>
              </a:solidFill>
              <a:effectLst>
                <a:outerShdw blurRad="38100" dist="38100" dir="2700000" algn="tl">
                  <a:srgbClr val="FFFFFF"/>
                </a:outerShdw>
              </a:effectLst>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775687193"/>
      </p:ext>
    </p:extLst>
  </p:cSld>
  <p:clrMapOvr>
    <a:masterClrMapping/>
  </p:clrMapOvr>
  <p:transition advTm="175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Goals</a:t>
            </a:r>
          </a:p>
        </p:txBody>
      </p:sp>
      <p:sp>
        <p:nvSpPr>
          <p:cNvPr id="3" name="Content Placeholder 2"/>
          <p:cNvSpPr>
            <a:spLocks noGrp="1"/>
          </p:cNvSpPr>
          <p:nvPr>
            <p:ph idx="1"/>
          </p:nvPr>
        </p:nvSpPr>
        <p:spPr/>
        <p:txBody>
          <a:bodyPr/>
          <a:lstStyle/>
          <a:p>
            <a:r>
              <a:rPr lang="en-US" sz="2800" dirty="0"/>
              <a:t>Adjusting station pressures to pressure at mean sea-level (MSL) for land stations.</a:t>
            </a:r>
          </a:p>
          <a:p>
            <a:r>
              <a:rPr lang="en-US" sz="2800" dirty="0"/>
              <a:t>Define a fast, easy way to make the adjustment.</a:t>
            </a:r>
          </a:p>
          <a:p>
            <a:r>
              <a:rPr lang="en-US" sz="2800" dirty="0"/>
              <a:t>Sea Level Pressure ⟹ SFC Maps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574664695"/>
      </p:ext>
    </p:extLst>
  </p:cSld>
  <p:clrMapOvr>
    <a:masterClrMapping/>
  </p:clrMapOvr>
  <mc:AlternateContent xmlns:mc="http://schemas.openxmlformats.org/markup-compatibility/2006" xmlns:p14="http://schemas.microsoft.com/office/powerpoint/2010/main">
    <mc:Choice Requires="p14">
      <p:transition spd="slow" p14:dur="2000" advTm="28609"/>
    </mc:Choice>
    <mc:Fallback xmlns="">
      <p:transition xmlns:p14="http://schemas.microsoft.com/office/powerpoint/2010/main" spd="slow" advTm="28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381000"/>
            <a:ext cx="7772400" cy="1143000"/>
          </a:xfrm>
        </p:spPr>
        <p:txBody>
          <a:bodyPr/>
          <a:lstStyle/>
          <a:p>
            <a:r>
              <a:rPr lang="en-US" sz="4000" b="1" dirty="0">
                <a:ea typeface="ＭＳ Ｐゴシック" charset="0"/>
              </a:rPr>
              <a:t>North Pacific Surface Analysis </a:t>
            </a:r>
            <a:br>
              <a:rPr lang="en-US" sz="4000" b="1" dirty="0">
                <a:ea typeface="ＭＳ Ｐゴシック" charset="0"/>
              </a:rPr>
            </a:br>
            <a:r>
              <a:rPr lang="en-US" sz="3600" b="1" i="1" dirty="0">
                <a:ea typeface="ＭＳ Ｐゴシック" charset="0"/>
              </a:rPr>
              <a:t>(isobars every 4 </a:t>
            </a:r>
            <a:r>
              <a:rPr lang="en-US" sz="3600" b="1" i="1" dirty="0" err="1">
                <a:ea typeface="ＭＳ Ｐゴシック" charset="0"/>
              </a:rPr>
              <a:t>mb</a:t>
            </a:r>
            <a:r>
              <a:rPr lang="en-US" sz="3600" b="1" i="1" dirty="0">
                <a:ea typeface="ＭＳ Ｐゴシック" charset="0"/>
              </a:rPr>
              <a:t>)</a:t>
            </a:r>
            <a:endParaRPr lang="en-US" sz="3600" i="1" dirty="0">
              <a:ea typeface="ＭＳ Ｐゴシック" charset="0"/>
            </a:endParaRPr>
          </a:p>
        </p:txBody>
      </p:sp>
      <p:sp>
        <p:nvSpPr>
          <p:cNvPr id="54277" name="Text Box 5"/>
          <p:cNvSpPr txBox="1">
            <a:spLocks noChangeArrowheads="1"/>
          </p:cNvSpPr>
          <p:nvPr/>
        </p:nvSpPr>
        <p:spPr bwMode="auto">
          <a:xfrm>
            <a:off x="304800" y="5774267"/>
            <a:ext cx="8382000" cy="830997"/>
          </a:xfrm>
          <a:prstGeom prst="rect">
            <a:avLst/>
          </a:prstGeom>
          <a:noFill/>
          <a:ln w="9525">
            <a:noFill/>
            <a:miter lim="800000"/>
            <a:headEnd/>
            <a:tailEnd/>
          </a:ln>
          <a:effec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Aft>
                <a:spcPct val="0"/>
              </a:spcAft>
            </a:pPr>
            <a:r>
              <a:rPr lang="en-US" b="1" dirty="0">
                <a:solidFill>
                  <a:srgbClr val="000000"/>
                </a:solidFill>
                <a:latin typeface="Calibri"/>
                <a:cs typeface="Calibri"/>
              </a:rPr>
              <a:t>Pressure varies by 1 </a:t>
            </a:r>
            <a:r>
              <a:rPr lang="en-US" b="1" dirty="0" err="1">
                <a:solidFill>
                  <a:srgbClr val="000000"/>
                </a:solidFill>
                <a:latin typeface="Calibri"/>
                <a:cs typeface="Calibri"/>
              </a:rPr>
              <a:t>mb</a:t>
            </a:r>
            <a:r>
              <a:rPr lang="en-US" b="1" dirty="0">
                <a:solidFill>
                  <a:srgbClr val="000000"/>
                </a:solidFill>
                <a:latin typeface="Calibri"/>
                <a:cs typeface="Calibri"/>
              </a:rPr>
              <a:t> per 100 km horizontally</a:t>
            </a:r>
          </a:p>
          <a:p>
            <a:pPr algn="ctr" defTabSz="914400" eaLnBrk="0" fontAlgn="base" hangingPunct="0">
              <a:spcAft>
                <a:spcPct val="0"/>
              </a:spcAft>
            </a:pPr>
            <a:r>
              <a:rPr lang="en-US" b="1" dirty="0">
                <a:solidFill>
                  <a:srgbClr val="E6001D"/>
                </a:solidFill>
                <a:effectLst>
                  <a:outerShdw blurRad="38100" dist="38100" dir="2700000" algn="tl">
                    <a:srgbClr val="000000"/>
                  </a:outerShdw>
                </a:effectLst>
                <a:latin typeface="Calibri"/>
                <a:cs typeface="Calibri"/>
              </a:rPr>
              <a:t>0.0001 </a:t>
            </a:r>
            <a:r>
              <a:rPr lang="en-US" b="1" dirty="0" err="1">
                <a:solidFill>
                  <a:srgbClr val="E6001D"/>
                </a:solidFill>
                <a:effectLst>
                  <a:outerShdw blurRad="38100" dist="38100" dir="2700000" algn="tl">
                    <a:srgbClr val="000000"/>
                  </a:outerShdw>
                </a:effectLst>
                <a:latin typeface="Calibri"/>
                <a:cs typeface="Calibri"/>
              </a:rPr>
              <a:t>mb</a:t>
            </a:r>
            <a:r>
              <a:rPr lang="en-US" b="1" dirty="0">
                <a:solidFill>
                  <a:srgbClr val="E6001D"/>
                </a:solidFill>
                <a:effectLst>
                  <a:outerShdw blurRad="38100" dist="38100" dir="2700000" algn="tl">
                    <a:srgbClr val="000000"/>
                  </a:outerShdw>
                </a:effectLst>
                <a:latin typeface="Calibri"/>
                <a:cs typeface="Calibri"/>
              </a:rPr>
              <a:t> per 10 m</a:t>
            </a:r>
          </a:p>
        </p:txBody>
      </p:sp>
      <p:pic>
        <p:nvPicPr>
          <p:cNvPr id="56324" name="Picture 10"/>
          <p:cNvPicPr>
            <a:picLocks noGrp="1" noChangeAspect="1" noChangeArrowheads="1"/>
          </p:cNvPicPr>
          <p:nvPr>
            <p:ph type="clipArt" sz="half" idx="1"/>
          </p:nvPr>
        </p:nvPicPr>
        <p:blipFill>
          <a:blip r:embed="rId5" cstate="screen">
            <a:extLst>
              <a:ext uri="{28A0092B-C50C-407E-A947-70E740481C1C}">
                <a14:useLocalDpi xmlns:a14="http://schemas.microsoft.com/office/drawing/2010/main"/>
              </a:ext>
            </a:extLst>
          </a:blip>
          <a:srcRect/>
          <a:stretch>
            <a:fillRect/>
          </a:stretch>
        </p:blipFill>
        <p:spPr>
          <a:xfrm>
            <a:off x="304800" y="1677988"/>
            <a:ext cx="8382000" cy="4054475"/>
          </a:xfrm>
        </p:spPr>
      </p:pic>
      <p:sp>
        <p:nvSpPr>
          <p:cNvPr id="56325" name="Line 11"/>
          <p:cNvSpPr>
            <a:spLocks noChangeShapeType="1"/>
          </p:cNvSpPr>
          <p:nvPr/>
        </p:nvSpPr>
        <p:spPr bwMode="auto">
          <a:xfrm>
            <a:off x="3505200" y="4470399"/>
            <a:ext cx="2286000" cy="0"/>
          </a:xfrm>
          <a:prstGeom prst="line">
            <a:avLst/>
          </a:prstGeom>
          <a:noFill/>
          <a:ln w="38100" cmpd="dbl">
            <a:solidFill>
              <a:srgbClr val="FF0000"/>
            </a:solidFill>
            <a:round/>
            <a:headEnd type="arrow" w="med" len="med"/>
            <a:tailEnd type="arrow" w="med" len="med"/>
          </a:ln>
          <a:extLst>
            <a:ext uri="{909E8E84-426E-40dd-AFC4-6F175D3DCCD1}">
              <a14:hiddenFill xmlns:a14="http://schemas.microsoft.com/office/drawing/2010/main" xmlns="">
                <a:noFill/>
              </a14:hiddenFill>
            </a:ext>
          </a:extLst>
        </p:spPr>
        <p:txBody>
          <a:bodyPr/>
          <a:lstStyle/>
          <a:p>
            <a:pPr defTabSz="914400" eaLnBrk="0" fontAlgn="base" hangingPunct="0">
              <a:spcBef>
                <a:spcPct val="0"/>
              </a:spcBef>
              <a:spcAft>
                <a:spcPct val="0"/>
              </a:spcAft>
            </a:pPr>
            <a:endParaRPr lang="en-US" sz="2400">
              <a:solidFill>
                <a:srgbClr val="000000"/>
              </a:solidFill>
              <a:latin typeface="Calibri"/>
              <a:ea typeface="ＭＳ Ｐゴシック" charset="0"/>
              <a:cs typeface="Calibri"/>
            </a:endParaRPr>
          </a:p>
        </p:txBody>
      </p:sp>
      <p:sp>
        <p:nvSpPr>
          <p:cNvPr id="56326" name="Text Box 12"/>
          <p:cNvSpPr txBox="1">
            <a:spLocks noChangeArrowheads="1"/>
          </p:cNvSpPr>
          <p:nvPr/>
        </p:nvSpPr>
        <p:spPr bwMode="auto">
          <a:xfrm>
            <a:off x="3750733" y="4521200"/>
            <a:ext cx="152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b="1" dirty="0">
                <a:solidFill>
                  <a:srgbClr val="000000"/>
                </a:solidFill>
                <a:latin typeface="Calibri"/>
                <a:cs typeface="Calibri"/>
              </a:rPr>
              <a:t>3000 km</a:t>
            </a:r>
          </a:p>
        </p:txBody>
      </p:sp>
      <p:sp>
        <p:nvSpPr>
          <p:cNvPr id="56327" name="Line 13"/>
          <p:cNvSpPr>
            <a:spLocks noChangeShapeType="1"/>
          </p:cNvSpPr>
          <p:nvPr/>
        </p:nvSpPr>
        <p:spPr bwMode="auto">
          <a:xfrm rot="16200000" flipH="1">
            <a:off x="3479800" y="4445000"/>
            <a:ext cx="2286000" cy="0"/>
          </a:xfrm>
          <a:prstGeom prst="line">
            <a:avLst/>
          </a:prstGeom>
          <a:noFill/>
          <a:ln w="38100" cmpd="dbl">
            <a:solidFill>
              <a:srgbClr val="FF0000"/>
            </a:solidFill>
            <a:round/>
            <a:headEnd type="arrow" w="med" len="med"/>
            <a:tailEnd type="arrow" w="med" len="med"/>
          </a:ln>
          <a:extLst>
            <a:ext uri="{909E8E84-426E-40dd-AFC4-6F175D3DCCD1}">
              <a14:hiddenFill xmlns:a14="http://schemas.microsoft.com/office/drawing/2010/main" xmlns="">
                <a:noFill/>
              </a14:hiddenFill>
            </a:ext>
          </a:extLst>
        </p:spPr>
        <p:txBody>
          <a:bodyPr/>
          <a:lstStyle/>
          <a:p>
            <a:pPr defTabSz="914400" eaLnBrk="0" fontAlgn="base" hangingPunct="0">
              <a:spcBef>
                <a:spcPct val="0"/>
              </a:spcBef>
              <a:spcAft>
                <a:spcPct val="0"/>
              </a:spcAft>
            </a:pPr>
            <a:endParaRPr lang="en-US" sz="2400">
              <a:solidFill>
                <a:srgbClr val="000000"/>
              </a:solidFill>
              <a:latin typeface="Calibri"/>
              <a:ea typeface="ＭＳ Ｐゴシック" charset="0"/>
              <a:cs typeface="Calibri"/>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864421937"/>
      </p:ext>
    </p:extLst>
  </p:cSld>
  <p:clrMapOvr>
    <a:masterClrMapping/>
  </p:clrMapOvr>
  <p:transition advTm="2465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p:txBody>
          <a:bodyPr/>
          <a:lstStyle/>
          <a:p>
            <a:r>
              <a:rPr lang="en-US" sz="4000" b="1" dirty="0">
                <a:solidFill>
                  <a:srgbClr val="000000"/>
                </a:solidFill>
                <a:ea typeface="ＭＳ Ｐゴシック" charset="0"/>
              </a:rPr>
              <a:t>Review: Pressure-Height</a:t>
            </a:r>
            <a:endParaRPr lang="en-US" sz="4000" dirty="0">
              <a:solidFill>
                <a:srgbClr val="000000"/>
              </a:solidFill>
              <a:ea typeface="ＭＳ Ｐゴシック" charset="0"/>
            </a:endParaRPr>
          </a:p>
        </p:txBody>
      </p:sp>
      <p:sp>
        <p:nvSpPr>
          <p:cNvPr id="58372" name="Rectangle 3"/>
          <p:cNvSpPr>
            <a:spLocks noGrp="1" noChangeArrowheads="1"/>
          </p:cNvSpPr>
          <p:nvPr>
            <p:ph type="body" sz="half" idx="2"/>
          </p:nvPr>
        </p:nvSpPr>
        <p:spPr>
          <a:xfrm>
            <a:off x="5029200" y="1981200"/>
            <a:ext cx="3962400" cy="4191000"/>
          </a:xfrm>
        </p:spPr>
        <p:txBody>
          <a:bodyPr/>
          <a:lstStyle/>
          <a:p>
            <a:pPr>
              <a:lnSpc>
                <a:spcPct val="90000"/>
              </a:lnSpc>
              <a:buFontTx/>
              <a:buNone/>
            </a:pPr>
            <a:r>
              <a:rPr lang="en-US" sz="2400" b="1" dirty="0">
                <a:ea typeface="ＭＳ Ｐゴシック" charset="0"/>
              </a:rPr>
              <a:t>Contrast horizontal and vertical change of pressure</a:t>
            </a:r>
          </a:p>
          <a:p>
            <a:pPr>
              <a:lnSpc>
                <a:spcPct val="80000"/>
              </a:lnSpc>
              <a:buFontTx/>
              <a:buNone/>
            </a:pPr>
            <a:r>
              <a:rPr lang="en-US" sz="2400" b="1" dirty="0">
                <a:solidFill>
                  <a:srgbClr val="E6001D"/>
                </a:solidFill>
                <a:ea typeface="ＭＳ Ｐゴシック" charset="0"/>
              </a:rPr>
              <a:t>Pressure falls very rapidly with height near sea-level </a:t>
            </a:r>
          </a:p>
          <a:p>
            <a:pPr>
              <a:lnSpc>
                <a:spcPct val="90000"/>
              </a:lnSpc>
              <a:buFontTx/>
              <a:buNone/>
            </a:pPr>
            <a:r>
              <a:rPr lang="en-US" sz="2400" b="1" dirty="0">
                <a:ea typeface="ＭＳ Ｐゴシック" charset="0"/>
              </a:rPr>
              <a:t>	3,000 m 	701 mb</a:t>
            </a:r>
          </a:p>
          <a:p>
            <a:pPr>
              <a:lnSpc>
                <a:spcPct val="60000"/>
              </a:lnSpc>
              <a:buFontTx/>
              <a:buNone/>
            </a:pPr>
            <a:r>
              <a:rPr lang="en-US" sz="2400" b="1" dirty="0">
                <a:ea typeface="ＭＳ Ｐゴシック" charset="0"/>
              </a:rPr>
              <a:t>	2,500 m	747 mb</a:t>
            </a:r>
          </a:p>
          <a:p>
            <a:pPr>
              <a:lnSpc>
                <a:spcPct val="60000"/>
              </a:lnSpc>
              <a:buFontTx/>
              <a:buNone/>
            </a:pPr>
            <a:r>
              <a:rPr lang="en-US" sz="2400" b="1" dirty="0">
                <a:ea typeface="ＭＳ Ｐゴシック" charset="0"/>
              </a:rPr>
              <a:t>	2,000 m 	795 mb</a:t>
            </a:r>
          </a:p>
          <a:p>
            <a:pPr>
              <a:lnSpc>
                <a:spcPct val="60000"/>
              </a:lnSpc>
              <a:buFontTx/>
              <a:buNone/>
            </a:pPr>
            <a:r>
              <a:rPr lang="en-US" sz="2400" b="1" dirty="0">
                <a:ea typeface="ＭＳ Ｐゴシック" charset="0"/>
              </a:rPr>
              <a:t>	1,500 m	846 mb</a:t>
            </a:r>
          </a:p>
          <a:p>
            <a:pPr>
              <a:lnSpc>
                <a:spcPct val="60000"/>
              </a:lnSpc>
              <a:buFontTx/>
              <a:buNone/>
            </a:pPr>
            <a:r>
              <a:rPr lang="en-US" sz="2400" b="1" dirty="0">
                <a:ea typeface="ＭＳ Ｐゴシック" charset="0"/>
              </a:rPr>
              <a:t>	1,000 m	899 mb</a:t>
            </a:r>
          </a:p>
          <a:p>
            <a:pPr>
              <a:lnSpc>
                <a:spcPct val="60000"/>
              </a:lnSpc>
              <a:buFontTx/>
              <a:buNone/>
            </a:pPr>
            <a:r>
              <a:rPr lang="en-US" sz="2400" b="1" dirty="0">
                <a:ea typeface="ＭＳ Ｐゴシック" charset="0"/>
              </a:rPr>
              <a:t>	500 m	955 mb</a:t>
            </a:r>
          </a:p>
          <a:p>
            <a:pPr>
              <a:lnSpc>
                <a:spcPct val="60000"/>
              </a:lnSpc>
              <a:buFontTx/>
              <a:buNone/>
            </a:pPr>
            <a:r>
              <a:rPr lang="en-US" sz="2400" b="1" dirty="0">
                <a:ea typeface="ＭＳ Ｐゴシック" charset="0"/>
              </a:rPr>
              <a:t>	0 m		1013 mb</a:t>
            </a:r>
          </a:p>
          <a:p>
            <a:pPr>
              <a:lnSpc>
                <a:spcPct val="80000"/>
              </a:lnSpc>
              <a:buFontTx/>
              <a:buNone/>
            </a:pPr>
            <a:r>
              <a:rPr lang="en-US" sz="2400" b="1" dirty="0">
                <a:solidFill>
                  <a:srgbClr val="E6001D"/>
                </a:solidFill>
                <a:ea typeface="ＭＳ Ｐゴシック" charset="0"/>
              </a:rPr>
              <a:t>   </a:t>
            </a:r>
            <a:r>
              <a:rPr lang="en-US" sz="2400" b="1" dirty="0">
                <a:solidFill>
                  <a:srgbClr val="E6001D"/>
                </a:solidFill>
                <a:effectLst>
                  <a:outerShdw blurRad="50800" dist="38100" dir="2700000" algn="tl" rotWithShape="0">
                    <a:srgbClr val="000000">
                      <a:alpha val="43000"/>
                    </a:srgbClr>
                  </a:outerShdw>
                </a:effectLst>
                <a:ea typeface="ＭＳ Ｐゴシック" charset="0"/>
              </a:rPr>
              <a:t>  1 mb per 10 m height</a:t>
            </a:r>
            <a:r>
              <a:rPr lang="en-US" sz="2400" b="1" dirty="0">
                <a:solidFill>
                  <a:srgbClr val="E6001D"/>
                </a:solidFill>
                <a:ea typeface="ＭＳ Ｐゴシック" charset="0"/>
              </a:rPr>
              <a:t>	</a:t>
            </a:r>
          </a:p>
        </p:txBody>
      </p:sp>
      <p:sp>
        <p:nvSpPr>
          <p:cNvPr id="58373" name="Text Box 5"/>
          <p:cNvSpPr txBox="1">
            <a:spLocks noChangeArrowheads="1"/>
          </p:cNvSpPr>
          <p:nvPr/>
        </p:nvSpPr>
        <p:spPr bwMode="auto">
          <a:xfrm>
            <a:off x="533400" y="4464141"/>
            <a:ext cx="4114800" cy="20128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spcBef>
                <a:spcPct val="20000"/>
              </a:spcBef>
              <a:spcAft>
                <a:spcPct val="0"/>
              </a:spcAft>
            </a:pPr>
            <a:r>
              <a:rPr lang="en-US" b="1" dirty="0">
                <a:solidFill>
                  <a:srgbClr val="000000"/>
                </a:solidFill>
                <a:latin typeface="Calibri"/>
                <a:cs typeface="Calibri"/>
              </a:rPr>
              <a:t>Consequently……….      </a:t>
            </a:r>
            <a:r>
              <a:rPr lang="en-US" b="1" i="1" dirty="0">
                <a:solidFill>
                  <a:srgbClr val="E6001D"/>
                </a:solidFill>
                <a:latin typeface="Calibri"/>
                <a:cs typeface="Calibri"/>
              </a:rPr>
              <a:t>Pressure changes </a:t>
            </a:r>
            <a:r>
              <a:rPr lang="en-US" b="1" i="1" dirty="0">
                <a:solidFill>
                  <a:srgbClr val="000000"/>
                </a:solidFill>
                <a:latin typeface="Calibri"/>
                <a:cs typeface="Calibri"/>
              </a:rPr>
              <a:t>from differences in station altitudes </a:t>
            </a:r>
            <a:r>
              <a:rPr lang="en-US" b="1" i="1" u="sng" dirty="0">
                <a:solidFill>
                  <a:srgbClr val="E6001D"/>
                </a:solidFill>
                <a:latin typeface="Calibri"/>
                <a:cs typeface="Calibri"/>
              </a:rPr>
              <a:t>dominat</a:t>
            </a:r>
            <a:r>
              <a:rPr lang="en-US" b="1" i="1" dirty="0">
                <a:solidFill>
                  <a:srgbClr val="E6001D"/>
                </a:solidFill>
                <a:latin typeface="Calibri"/>
                <a:cs typeface="Calibri"/>
              </a:rPr>
              <a:t>e horizontal changes</a:t>
            </a:r>
          </a:p>
          <a:p>
            <a:pPr defTabSz="914400" eaLnBrk="0" fontAlgn="base" hangingPunct="0">
              <a:spcBef>
                <a:spcPct val="20000"/>
              </a:spcBef>
              <a:spcAft>
                <a:spcPct val="0"/>
              </a:spcAft>
            </a:pPr>
            <a:r>
              <a:rPr lang="en-US" b="1" i="1" dirty="0">
                <a:solidFill>
                  <a:srgbClr val="E6001D"/>
                </a:solidFill>
                <a:latin typeface="Calibri"/>
                <a:cs typeface="Calibri"/>
              </a:rPr>
              <a:t>by a factor of 10,000 (10</a:t>
            </a:r>
            <a:r>
              <a:rPr lang="en-US" b="1" i="1" baseline="30000" dirty="0">
                <a:solidFill>
                  <a:srgbClr val="E6001D"/>
                </a:solidFill>
                <a:latin typeface="Calibri"/>
                <a:cs typeface="Calibri"/>
              </a:rPr>
              <a:t>4</a:t>
            </a:r>
            <a:r>
              <a:rPr lang="en-US" b="1" i="1" dirty="0">
                <a:solidFill>
                  <a:srgbClr val="E6001D"/>
                </a:solidFill>
                <a:latin typeface="Calibri"/>
                <a:cs typeface="Calibri"/>
              </a:rPr>
              <a:t>)</a:t>
            </a:r>
            <a:endParaRPr lang="en-US" i="1" baseline="30000" dirty="0">
              <a:solidFill>
                <a:srgbClr val="E6001D"/>
              </a:solidFill>
              <a:latin typeface="Calibri"/>
              <a:cs typeface="Calibri"/>
            </a:endParaRPr>
          </a:p>
        </p:txBody>
      </p:sp>
      <p:sp>
        <p:nvSpPr>
          <p:cNvPr id="3" name="TextBox 2"/>
          <p:cNvSpPr txBox="1"/>
          <p:nvPr/>
        </p:nvSpPr>
        <p:spPr>
          <a:xfrm>
            <a:off x="8089747" y="3547534"/>
            <a:ext cx="444653" cy="1864185"/>
          </a:xfrm>
          <a:prstGeom prst="rect">
            <a:avLst/>
          </a:prstGeom>
          <a:noFill/>
        </p:spPr>
        <p:txBody>
          <a:bodyPr wrap="none" rtlCol="0">
            <a:spAutoFit/>
          </a:bodyPr>
          <a:lstStyle/>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46</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48</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51</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53</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55</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58</a:t>
            </a:r>
          </a:p>
        </p:txBody>
      </p:sp>
      <p:grpSp>
        <p:nvGrpSpPr>
          <p:cNvPr id="5" name="Group 4"/>
          <p:cNvGrpSpPr/>
          <p:nvPr/>
        </p:nvGrpSpPr>
        <p:grpSpPr>
          <a:xfrm>
            <a:off x="533400" y="2145908"/>
            <a:ext cx="4267200" cy="2209800"/>
            <a:chOff x="533400" y="2057400"/>
            <a:chExt cx="4267200" cy="2209800"/>
          </a:xfrm>
        </p:grpSpPr>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3400" y="2057400"/>
              <a:ext cx="4267200" cy="2194560"/>
            </a:xfrm>
            <a:prstGeom prst="rect">
              <a:avLst/>
            </a:prstGeom>
            <a:ln w="38100">
              <a:solidFill>
                <a:schemeClr val="tx1"/>
              </a:solidFill>
            </a:ln>
          </p:spPr>
        </p:pic>
        <p:sp>
          <p:nvSpPr>
            <p:cNvPr id="4" name="TextBox 3"/>
            <p:cNvSpPr txBox="1"/>
            <p:nvPr/>
          </p:nvSpPr>
          <p:spPr>
            <a:xfrm>
              <a:off x="3503625" y="3990201"/>
              <a:ext cx="1296975" cy="276999"/>
            </a:xfrm>
            <a:prstGeom prst="rect">
              <a:avLst/>
            </a:prstGeom>
            <a:noFill/>
          </p:spPr>
          <p:txBody>
            <a:bodyPr wrap="none" rtlCol="0">
              <a:spAutoFit/>
            </a:bodyPr>
            <a:lstStyle/>
            <a:p>
              <a:pPr defTabSz="914400" eaLnBrk="0" fontAlgn="base" hangingPunct="0">
                <a:spcBef>
                  <a:spcPct val="0"/>
                </a:spcBef>
                <a:spcAft>
                  <a:spcPct val="0"/>
                </a:spcAft>
              </a:pPr>
              <a:r>
                <a:rPr lang="en-US" sz="1200" b="1" dirty="0">
                  <a:solidFill>
                    <a:srgbClr val="000000"/>
                  </a:solidFill>
                  <a:latin typeface="Calibri"/>
                  <a:ea typeface="ＭＳ Ｐゴシック" charset="0"/>
                  <a:cs typeface="Calibri"/>
                </a:rPr>
                <a:t>Ahrens &amp; Hanson</a:t>
              </a:r>
            </a:p>
          </p:txBody>
        </p:sp>
      </p:gr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13035601"/>
      </p:ext>
    </p:extLst>
  </p:cSld>
  <p:clrMapOvr>
    <a:masterClrMapping/>
  </p:clrMapOvr>
  <p:transition advTm="12054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latin typeface="Calibri"/>
              <a:cs typeface="Calibri"/>
            </a:endParaRPr>
          </a:p>
        </p:txBody>
      </p:sp>
      <p:sp>
        <p:nvSpPr>
          <p:cNvPr id="6" name="Content Placeholder 5"/>
          <p:cNvSpPr>
            <a:spLocks noGrp="1"/>
          </p:cNvSpPr>
          <p:nvPr>
            <p:ph idx="1"/>
          </p:nvPr>
        </p:nvSpPr>
        <p:spPr/>
        <p:txBody>
          <a:bodyPr/>
          <a:lstStyle/>
          <a:p>
            <a:pPr marL="0" indent="0" algn="ctr">
              <a:spcBef>
                <a:spcPts val="0"/>
              </a:spcBef>
              <a:buNone/>
            </a:pPr>
            <a:r>
              <a:rPr lang="en-US" sz="2800" b="1" dirty="0"/>
              <a:t>For every 10 m increase in altitude </a:t>
            </a:r>
            <a:r>
              <a:rPr lang="mr-IN" sz="2800" b="1" dirty="0"/>
              <a:t>…</a:t>
            </a:r>
            <a:r>
              <a:rPr lang="en-US" sz="2800" b="1" dirty="0"/>
              <a:t> </a:t>
            </a:r>
          </a:p>
          <a:p>
            <a:pPr marL="0" indent="0" algn="ctr">
              <a:spcBef>
                <a:spcPts val="0"/>
              </a:spcBef>
              <a:buNone/>
            </a:pPr>
            <a:r>
              <a:rPr lang="en-US" sz="2800" b="1" dirty="0"/>
              <a:t>Pressure decreases by about 1.0 </a:t>
            </a:r>
            <a:r>
              <a:rPr lang="en-US" sz="2800" b="1" dirty="0" err="1"/>
              <a:t>mb</a:t>
            </a:r>
            <a:endParaRPr lang="en-US" sz="2800" b="1" dirty="0"/>
          </a:p>
          <a:p>
            <a:pPr marL="0" indent="0" algn="ctr">
              <a:spcBef>
                <a:spcPts val="0"/>
              </a:spcBef>
              <a:buNone/>
            </a:pPr>
            <a:endParaRPr lang="en-US" sz="2800" b="1" dirty="0"/>
          </a:p>
          <a:p>
            <a:pPr marL="0" indent="0" algn="ctr">
              <a:spcBef>
                <a:spcPts val="0"/>
              </a:spcBef>
              <a:buNone/>
            </a:pPr>
            <a:r>
              <a:rPr lang="en-US" sz="2800" b="1" dirty="0"/>
              <a:t>For every 10 m change in position at MSL </a:t>
            </a:r>
            <a:r>
              <a:rPr lang="mr-IN" sz="2800" b="1" dirty="0"/>
              <a:t>…</a:t>
            </a:r>
            <a:endParaRPr lang="en-US" sz="2800" b="1" dirty="0"/>
          </a:p>
          <a:p>
            <a:pPr marL="0" indent="0" algn="ctr">
              <a:spcBef>
                <a:spcPts val="0"/>
              </a:spcBef>
              <a:buNone/>
            </a:pPr>
            <a:r>
              <a:rPr lang="en-US" sz="2800" b="1" dirty="0"/>
              <a:t>SLP changes on average by 0.0001 </a:t>
            </a:r>
            <a:r>
              <a:rPr lang="en-US" sz="2800" b="1" dirty="0" err="1"/>
              <a:t>mb</a:t>
            </a:r>
            <a:endParaRPr lang="en-US" sz="2800" b="1" dirty="0"/>
          </a:p>
          <a:p>
            <a:pPr marL="0" indent="0" algn="ctr">
              <a:spcBef>
                <a:spcPts val="0"/>
              </a:spcBef>
              <a:buNone/>
            </a:pPr>
            <a:endParaRPr lang="en-US" dirty="0"/>
          </a:p>
          <a:p>
            <a:pPr marL="0" indent="0" algn="ctr">
              <a:buNone/>
            </a:pPr>
            <a:r>
              <a:rPr lang="en-US" sz="2800" dirty="0">
                <a:latin typeface="Calibri"/>
                <a:cs typeface="Calibri"/>
              </a:rPr>
              <a:t>“Signal to Noise” ratio of 0.01%</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32615478"/>
      </p:ext>
    </p:extLst>
  </p:cSld>
  <p:clrMapOvr>
    <a:masterClrMapping/>
  </p:clrMapOvr>
  <mc:AlternateContent xmlns:mc="http://schemas.openxmlformats.org/markup-compatibility/2006" xmlns:p14="http://schemas.microsoft.com/office/powerpoint/2010/main">
    <mc:Choice Requires="p14">
      <p:transition spd="slow" p14:dur="2000" advTm="49467"/>
    </mc:Choice>
    <mc:Fallback xmlns="">
      <p:transition xmlns:p14="http://schemas.microsoft.com/office/powerpoint/2010/main" spd="slow" advTm="49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228600"/>
            <a:ext cx="7772400" cy="1143000"/>
          </a:xfrm>
        </p:spPr>
        <p:txBody>
          <a:bodyPr/>
          <a:lstStyle/>
          <a:p>
            <a:r>
              <a:rPr lang="en-US" sz="4000" b="1" dirty="0">
                <a:latin typeface="Calibri"/>
                <a:ea typeface="ＭＳ Ｐゴシック" charset="0"/>
                <a:cs typeface="Calibri"/>
              </a:rPr>
              <a:t>The Challenge</a:t>
            </a:r>
            <a:endParaRPr lang="en-US" sz="4000" dirty="0">
              <a:latin typeface="Calibri"/>
              <a:ea typeface="ＭＳ Ｐゴシック" charset="0"/>
              <a:cs typeface="Calibri"/>
            </a:endParaRPr>
          </a:p>
        </p:txBody>
      </p:sp>
      <p:sp>
        <p:nvSpPr>
          <p:cNvPr id="60419" name="Rectangle 3"/>
          <p:cNvSpPr>
            <a:spLocks noGrp="1" noChangeArrowheads="1"/>
          </p:cNvSpPr>
          <p:nvPr>
            <p:ph type="body" idx="1"/>
          </p:nvPr>
        </p:nvSpPr>
        <p:spPr>
          <a:xfrm>
            <a:off x="1143000" y="1600200"/>
            <a:ext cx="7086600" cy="4114800"/>
          </a:xfrm>
        </p:spPr>
        <p:txBody>
          <a:bodyPr/>
          <a:lstStyle/>
          <a:p>
            <a:pPr marL="400050" lvl="1" indent="0"/>
            <a:r>
              <a:rPr lang="en-US" sz="3200" b="1" dirty="0">
                <a:solidFill>
                  <a:srgbClr val="E6001D"/>
                </a:solidFill>
                <a:effectLst>
                  <a:outerShdw blurRad="50800" dist="38100" dir="2700000" algn="tl" rotWithShape="0">
                    <a:srgbClr val="000000"/>
                  </a:outerShdw>
                </a:effectLst>
                <a:latin typeface="Calibri"/>
                <a:ea typeface="ＭＳ Ｐゴシック" charset="0"/>
                <a:cs typeface="Calibri"/>
              </a:rPr>
              <a:t>Horizontal pressure differences</a:t>
            </a:r>
            <a:r>
              <a:rPr lang="en-US" sz="3200" b="1" dirty="0">
                <a:solidFill>
                  <a:srgbClr val="E6001D"/>
                </a:solidFill>
                <a:latin typeface="Calibri"/>
                <a:ea typeface="ＭＳ Ｐゴシック" charset="0"/>
                <a:cs typeface="Calibri"/>
              </a:rPr>
              <a:t>     </a:t>
            </a:r>
            <a:r>
              <a:rPr lang="en-US" sz="3200" b="1" dirty="0">
                <a:solidFill>
                  <a:schemeClr val="tx1"/>
                </a:solidFill>
                <a:latin typeface="Calibri"/>
                <a:ea typeface="ＭＳ Ｐゴシック" charset="0"/>
                <a:cs typeface="Calibri"/>
              </a:rPr>
              <a:t>must be known to infer the force that</a:t>
            </a:r>
            <a:r>
              <a:rPr lang="en-US" sz="3200" b="1" dirty="0">
                <a:latin typeface="Calibri"/>
                <a:ea typeface="ＭＳ Ｐゴシック" charset="0"/>
                <a:cs typeface="Calibri"/>
              </a:rPr>
              <a:t> </a:t>
            </a:r>
            <a:r>
              <a:rPr lang="en-US" sz="3200" b="1" dirty="0">
                <a:effectLst>
                  <a:outerShdw blurRad="50800" dist="38100" dir="2700000" algn="tl" rotWithShape="0">
                    <a:srgbClr val="000000"/>
                  </a:outerShdw>
                </a:effectLst>
                <a:latin typeface="Calibri"/>
                <a:ea typeface="ＭＳ Ｐゴシック" charset="0"/>
                <a:cs typeface="Calibri"/>
              </a:rPr>
              <a:t>Produces the </a:t>
            </a:r>
            <a:r>
              <a:rPr lang="en-US" sz="3200" b="1" dirty="0">
                <a:solidFill>
                  <a:srgbClr val="E6001D"/>
                </a:solidFill>
                <a:effectLst>
                  <a:outerShdw blurRad="50800" dist="38100" dir="2700000" algn="tl" rotWithShape="0">
                    <a:srgbClr val="000000"/>
                  </a:outerShdw>
                </a:effectLst>
                <a:latin typeface="Calibri"/>
                <a:ea typeface="ＭＳ Ｐゴシック" charset="0"/>
                <a:cs typeface="Calibri"/>
              </a:rPr>
              <a:t>horizontal wind</a:t>
            </a:r>
          </a:p>
          <a:p>
            <a:pPr>
              <a:buFontTx/>
              <a:buNone/>
            </a:pPr>
            <a:r>
              <a:rPr lang="en-US" b="1" dirty="0">
                <a:solidFill>
                  <a:schemeClr val="tx1"/>
                </a:solidFill>
                <a:latin typeface="Calibri"/>
                <a:ea typeface="ＭＳ Ｐゴシック" charset="0"/>
                <a:cs typeface="Calibri"/>
              </a:rPr>
              <a:t>	</a:t>
            </a:r>
          </a:p>
          <a:p>
            <a:pPr>
              <a:buFontTx/>
              <a:buNone/>
            </a:pPr>
            <a:r>
              <a:rPr lang="en-US" b="1" dirty="0">
                <a:solidFill>
                  <a:schemeClr val="tx1"/>
                </a:solidFill>
                <a:latin typeface="Calibri"/>
                <a:ea typeface="ＭＳ Ｐゴシック" charset="0"/>
                <a:cs typeface="Calibri"/>
              </a:rPr>
              <a:t>	Poses a challenge over land where </a:t>
            </a:r>
            <a:r>
              <a:rPr lang="en-US" b="1" dirty="0">
                <a:solidFill>
                  <a:srgbClr val="E6001D"/>
                </a:solidFill>
                <a:effectLst>
                  <a:outerShdw blurRad="50800" dist="38100" dir="2700000" algn="tl" rotWithShape="0">
                    <a:srgbClr val="000000"/>
                  </a:outerShdw>
                </a:effectLst>
                <a:latin typeface="Calibri"/>
                <a:ea typeface="ＭＳ Ｐゴシック" charset="0"/>
                <a:cs typeface="Calibri"/>
              </a:rPr>
              <a:t>Elevations of weather stations          can differ by 100’s to 1000’s of meters!</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73277477"/>
      </p:ext>
    </p:extLst>
  </p:cSld>
  <p:clrMapOvr>
    <a:masterClrMapping/>
  </p:clrMapOvr>
  <mc:AlternateContent xmlns:mc="http://schemas.openxmlformats.org/markup-compatibility/2006" xmlns:p14="http://schemas.microsoft.com/office/powerpoint/2010/main">
    <mc:Choice Requires="p14">
      <p:transition spd="slow" p14:dur="2000" advTm="19539"/>
    </mc:Choice>
    <mc:Fallback xmlns="">
      <p:transition xmlns:p14="http://schemas.microsoft.com/office/powerpoint/2010/main" spd="slow" advTm="19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685800" y="228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Calibri"/>
                <a:ea typeface="ＭＳ Ｐゴシック" pitchFamily="-1" charset="-128"/>
                <a:cs typeface="Calibri"/>
              </a:defRPr>
            </a:lvl1pPr>
            <a:lvl2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a:lstStyle>
          <a:p>
            <a:pPr defTabSz="914400"/>
            <a:r>
              <a:rPr lang="en-US" sz="4000" b="1" dirty="0">
                <a:solidFill>
                  <a:srgbClr val="000000"/>
                </a:solidFill>
                <a:ea typeface="ＭＳ Ｐゴシック" charset="0"/>
              </a:rPr>
              <a:t>Station Pressure</a:t>
            </a:r>
          </a:p>
        </p:txBody>
      </p:sp>
      <p:sp>
        <p:nvSpPr>
          <p:cNvPr id="5" name="Rectangle 9"/>
          <p:cNvSpPr txBox="1">
            <a:spLocks noChangeArrowheads="1"/>
          </p:cNvSpPr>
          <p:nvPr/>
        </p:nvSpPr>
        <p:spPr>
          <a:xfrm>
            <a:off x="1219200" y="4343400"/>
            <a:ext cx="6781800" cy="2438400"/>
          </a:xfrm>
          <a:prstGeom prst="rect">
            <a:avLst/>
          </a:prstGeom>
        </p:spPr>
        <p:txBody>
          <a:bodyPr/>
          <a:lstStyle>
            <a:lvl1pPr marL="342900" indent="-342900" algn="l" rtl="0" eaLnBrk="0" fontAlgn="base" hangingPunct="0">
              <a:spcBef>
                <a:spcPct val="20000"/>
              </a:spcBef>
              <a:spcAft>
                <a:spcPct val="0"/>
              </a:spcAft>
              <a:buChar char="•"/>
              <a:defRPr sz="3200">
                <a:solidFill>
                  <a:srgbClr val="000000"/>
                </a:solidFill>
                <a:latin typeface="Calibri"/>
                <a:ea typeface="ＭＳ Ｐゴシック" pitchFamily="-1" charset="-128"/>
                <a:cs typeface="Calibri"/>
              </a:defRPr>
            </a:lvl1pPr>
            <a:lvl2pPr marL="742950" indent="-285750" algn="l" rtl="0" eaLnBrk="0" fontAlgn="base" hangingPunct="0">
              <a:spcBef>
                <a:spcPct val="20000"/>
              </a:spcBef>
              <a:spcAft>
                <a:spcPct val="0"/>
              </a:spcAft>
              <a:defRPr sz="2800">
                <a:solidFill>
                  <a:srgbClr val="E6001D"/>
                </a:solidFill>
                <a:latin typeface="Calibri"/>
                <a:ea typeface="ＭＳ Ｐゴシック" charset="-128"/>
                <a:cs typeface="Calibri"/>
              </a:defRPr>
            </a:lvl2pPr>
            <a:lvl3pPr marL="1143000" indent="-228600" algn="l" rtl="0" eaLnBrk="0" fontAlgn="base" hangingPunct="0">
              <a:spcBef>
                <a:spcPct val="20000"/>
              </a:spcBef>
              <a:spcAft>
                <a:spcPct val="0"/>
              </a:spcAft>
              <a:defRPr sz="2400">
                <a:solidFill>
                  <a:srgbClr val="00FF00"/>
                </a:solidFill>
                <a:latin typeface="Calibri"/>
                <a:ea typeface="ＭＳ Ｐゴシック" charset="-128"/>
                <a:cs typeface="Calibri"/>
              </a:defRPr>
            </a:lvl3pPr>
            <a:lvl4pPr marL="16002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4pPr>
            <a:lvl5pPr marL="20574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5pPr>
            <a:lvl6pPr marL="2514600" indent="-228600" algn="l" rtl="0" eaLnBrk="0" fontAlgn="base" hangingPunct="0">
              <a:spcBef>
                <a:spcPct val="20000"/>
              </a:spcBef>
              <a:spcAft>
                <a:spcPct val="0"/>
              </a:spcAft>
              <a:buChar char="»"/>
              <a:defRPr sz="2000">
                <a:solidFill>
                  <a:srgbClr val="FFCC00"/>
                </a:solidFill>
                <a:latin typeface="+mn-lt"/>
                <a:ea typeface="ＭＳ Ｐゴシック" charset="-128"/>
              </a:defRPr>
            </a:lvl6pPr>
            <a:lvl7pPr marL="2971800" indent="-228600" algn="l" rtl="0" eaLnBrk="0" fontAlgn="base" hangingPunct="0">
              <a:spcBef>
                <a:spcPct val="20000"/>
              </a:spcBef>
              <a:spcAft>
                <a:spcPct val="0"/>
              </a:spcAft>
              <a:buChar char="»"/>
              <a:defRPr sz="2000">
                <a:solidFill>
                  <a:srgbClr val="FFCC00"/>
                </a:solidFill>
                <a:latin typeface="+mn-lt"/>
                <a:ea typeface="ＭＳ Ｐゴシック" charset="-128"/>
              </a:defRPr>
            </a:lvl7pPr>
            <a:lvl8pPr marL="3429000" indent="-228600" algn="l" rtl="0" eaLnBrk="0" fontAlgn="base" hangingPunct="0">
              <a:spcBef>
                <a:spcPct val="20000"/>
              </a:spcBef>
              <a:spcAft>
                <a:spcPct val="0"/>
              </a:spcAft>
              <a:buChar char="»"/>
              <a:defRPr sz="2000">
                <a:solidFill>
                  <a:srgbClr val="FFCC00"/>
                </a:solidFill>
                <a:latin typeface="+mn-lt"/>
                <a:ea typeface="ＭＳ Ｐゴシック" charset="-128"/>
              </a:defRPr>
            </a:lvl8pPr>
            <a:lvl9pPr marL="3886200" indent="-228600" algn="l" rtl="0" eaLnBrk="0" fontAlgn="base" hangingPunct="0">
              <a:spcBef>
                <a:spcPct val="20000"/>
              </a:spcBef>
              <a:spcAft>
                <a:spcPct val="0"/>
              </a:spcAft>
              <a:buChar char="»"/>
              <a:defRPr sz="2000">
                <a:solidFill>
                  <a:srgbClr val="FFCC00"/>
                </a:solidFill>
                <a:latin typeface="+mn-lt"/>
                <a:ea typeface="ＭＳ Ｐゴシック" charset="-128"/>
              </a:defRPr>
            </a:lvl9pPr>
          </a:lstStyle>
          <a:p>
            <a:pPr defTabSz="914400">
              <a:lnSpc>
                <a:spcPct val="90000"/>
              </a:lnSpc>
              <a:buFontTx/>
              <a:buNone/>
            </a:pPr>
            <a:r>
              <a:rPr lang="en-US" sz="2000" b="1" dirty="0">
                <a:ea typeface="ＭＳ Ｐゴシック" charset="0"/>
              </a:rPr>
              <a:t>Station pressure differences mainly reflect height differences</a:t>
            </a:r>
          </a:p>
          <a:p>
            <a:pPr defTabSz="914400">
              <a:lnSpc>
                <a:spcPct val="90000"/>
              </a:lnSpc>
              <a:buFontTx/>
              <a:buNone/>
            </a:pPr>
            <a:r>
              <a:rPr lang="en-US" sz="2000" b="1" dirty="0">
                <a:ea typeface="ＭＳ Ｐゴシック" charset="0"/>
              </a:rPr>
              <a:t>Vertical pressure changes near sea-level are </a:t>
            </a:r>
            <a:r>
              <a:rPr lang="en-US" sz="2000" b="1" i="1" dirty="0">
                <a:solidFill>
                  <a:srgbClr val="E6001D"/>
                </a:solidFill>
                <a:effectLst>
                  <a:outerShdw blurRad="50800" dist="38100" dir="2700000" algn="tl" rotWithShape="0">
                    <a:srgbClr val="000000"/>
                  </a:outerShdw>
                </a:effectLst>
                <a:ea typeface="ＭＳ Ｐゴシック" charset="0"/>
              </a:rPr>
              <a:t>1 </a:t>
            </a:r>
            <a:r>
              <a:rPr lang="en-US" sz="2000" b="1" i="1" dirty="0" err="1">
                <a:solidFill>
                  <a:srgbClr val="E6001D"/>
                </a:solidFill>
                <a:effectLst>
                  <a:outerShdw blurRad="50800" dist="38100" dir="2700000" algn="tl" rotWithShape="0">
                    <a:srgbClr val="000000"/>
                  </a:outerShdw>
                </a:effectLst>
                <a:ea typeface="ＭＳ Ｐゴシック" charset="0"/>
              </a:rPr>
              <a:t>mb</a:t>
            </a:r>
            <a:r>
              <a:rPr lang="en-US" sz="2000" b="1" i="1" dirty="0">
                <a:solidFill>
                  <a:srgbClr val="E6001D"/>
                </a:solidFill>
                <a:effectLst>
                  <a:outerShdw blurRad="50800" dist="38100" dir="2700000" algn="tl" rotWithShape="0">
                    <a:srgbClr val="000000"/>
                  </a:outerShdw>
                </a:effectLst>
                <a:ea typeface="ＭＳ Ｐゴシック" charset="0"/>
              </a:rPr>
              <a:t> per 10 m</a:t>
            </a:r>
            <a:endParaRPr lang="en-US" sz="2000" b="1" dirty="0">
              <a:effectLst>
                <a:outerShdw blurRad="50800" dist="38100" dir="2700000" algn="tl" rotWithShape="0">
                  <a:srgbClr val="000000"/>
                </a:outerShdw>
              </a:effectLst>
              <a:ea typeface="ＭＳ Ｐゴシック" charset="0"/>
            </a:endParaRPr>
          </a:p>
          <a:p>
            <a:pPr defTabSz="914400">
              <a:lnSpc>
                <a:spcPct val="90000"/>
              </a:lnSpc>
              <a:buFontTx/>
              <a:buNone/>
            </a:pPr>
            <a:r>
              <a:rPr lang="en-US" sz="2000" b="1" dirty="0">
                <a:ea typeface="ＭＳ Ｐゴシック" charset="0"/>
              </a:rPr>
              <a:t>Horizontal pressure changes at sea-level are </a:t>
            </a:r>
            <a:r>
              <a:rPr lang="en-US" sz="2000" b="1" i="1" dirty="0">
                <a:solidFill>
                  <a:srgbClr val="E6001D"/>
                </a:solidFill>
                <a:effectLst>
                  <a:outerShdw blurRad="50800" dist="38100" dir="2700000" algn="tl" rotWithShape="0">
                    <a:srgbClr val="000000"/>
                  </a:outerShdw>
                </a:effectLst>
                <a:ea typeface="ＭＳ Ｐゴシック" charset="0"/>
              </a:rPr>
              <a:t>1 </a:t>
            </a:r>
            <a:r>
              <a:rPr lang="en-US" sz="2000" b="1" i="1" dirty="0" err="1">
                <a:solidFill>
                  <a:srgbClr val="E6001D"/>
                </a:solidFill>
                <a:effectLst>
                  <a:outerShdw blurRad="50800" dist="38100" dir="2700000" algn="tl" rotWithShape="0">
                    <a:srgbClr val="000000"/>
                  </a:outerShdw>
                </a:effectLst>
                <a:ea typeface="ＭＳ Ｐゴシック" charset="0"/>
              </a:rPr>
              <a:t>mb</a:t>
            </a:r>
            <a:r>
              <a:rPr lang="en-US" sz="2000" b="1" i="1" dirty="0">
                <a:solidFill>
                  <a:srgbClr val="E6001D"/>
                </a:solidFill>
                <a:effectLst>
                  <a:outerShdw blurRad="50800" dist="38100" dir="2700000" algn="tl" rotWithShape="0">
                    <a:srgbClr val="000000"/>
                  </a:outerShdw>
                </a:effectLst>
                <a:ea typeface="ＭＳ Ｐゴシック" charset="0"/>
              </a:rPr>
              <a:t> per 100 km       </a:t>
            </a:r>
          </a:p>
          <a:p>
            <a:pPr defTabSz="914400">
              <a:lnSpc>
                <a:spcPct val="90000"/>
              </a:lnSpc>
              <a:buFontTx/>
              <a:buNone/>
            </a:pPr>
            <a:r>
              <a:rPr lang="en-US" sz="2000" b="1" dirty="0">
                <a:ea typeface="ＭＳ Ｐゴシック" charset="0"/>
              </a:rPr>
              <a:t>We reduce station pressures to a standard horizontal level:</a:t>
            </a:r>
          </a:p>
          <a:p>
            <a:pPr algn="ctr" defTabSz="914400">
              <a:lnSpc>
                <a:spcPct val="90000"/>
              </a:lnSpc>
              <a:buFontTx/>
              <a:buNone/>
            </a:pPr>
            <a:r>
              <a:rPr lang="en-US" sz="2800" b="1" i="1" dirty="0">
                <a:solidFill>
                  <a:srgbClr val="E6001D"/>
                </a:solidFill>
                <a:effectLst>
                  <a:outerShdw blurRad="38100" dist="38100" dir="2700000" algn="tl" rotWithShape="0">
                    <a:srgbClr val="000000"/>
                  </a:outerShdw>
                </a:effectLst>
                <a:ea typeface="ＭＳ Ｐゴシック" charset="0"/>
              </a:rPr>
              <a:t>Mean Sea Level</a:t>
            </a:r>
            <a:endParaRPr lang="en-US" sz="2800" i="1" dirty="0">
              <a:solidFill>
                <a:srgbClr val="E6001D"/>
              </a:solidFill>
              <a:effectLst>
                <a:outerShdw blurRad="38100" dist="38100" dir="2700000" algn="tl" rotWithShape="0">
                  <a:srgbClr val="000000"/>
                </a:outerShdw>
              </a:effectLst>
              <a:ea typeface="ＭＳ Ｐゴシック" charset="0"/>
            </a:endParaRPr>
          </a:p>
        </p:txBody>
      </p:sp>
      <p:grpSp>
        <p:nvGrpSpPr>
          <p:cNvPr id="7" name="Group 6"/>
          <p:cNvGrpSpPr/>
          <p:nvPr/>
        </p:nvGrpSpPr>
        <p:grpSpPr>
          <a:xfrm>
            <a:off x="1625600" y="1202267"/>
            <a:ext cx="5869900" cy="3048000"/>
            <a:chOff x="1625600" y="1219200"/>
            <a:chExt cx="5869900" cy="3048000"/>
          </a:xfrm>
        </p:grpSpPr>
        <p:pic>
          <p:nvPicPr>
            <p:cNvPr id="3" name="Picture 2"/>
            <p:cNvPicPr>
              <a:picLocks noChangeAspect="1"/>
            </p:cNvPicPr>
            <p:nvPr/>
          </p:nvPicPr>
          <p:blipFill rotWithShape="1">
            <a:blip r:embed="rId5"/>
            <a:srcRect t="3" b="56000"/>
            <a:stretch/>
          </p:blipFill>
          <p:spPr>
            <a:xfrm>
              <a:off x="1625600" y="1249680"/>
              <a:ext cx="5869900" cy="3017520"/>
            </a:xfrm>
            <a:prstGeom prst="rect">
              <a:avLst/>
            </a:prstGeom>
            <a:ln w="38100">
              <a:solidFill>
                <a:schemeClr val="tx1"/>
              </a:solidFill>
            </a:ln>
          </p:spPr>
        </p:pic>
        <p:sp>
          <p:nvSpPr>
            <p:cNvPr id="6" name="Text Box 6"/>
            <p:cNvSpPr txBox="1">
              <a:spLocks noChangeArrowheads="1"/>
            </p:cNvSpPr>
            <p:nvPr/>
          </p:nvSpPr>
          <p:spPr bwMode="auto">
            <a:xfrm>
              <a:off x="5638800" y="1219200"/>
              <a:ext cx="15240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400" b="1" dirty="0">
                  <a:solidFill>
                    <a:srgbClr val="000000"/>
                  </a:solidFill>
                  <a:latin typeface="Calibri"/>
                  <a:cs typeface="Calibri"/>
                </a:rPr>
                <a:t>Ahrens &amp; Hanson</a:t>
              </a:r>
              <a:endParaRPr lang="en-US" sz="1400" dirty="0">
                <a:solidFill>
                  <a:srgbClr val="000000"/>
                </a:solidFill>
                <a:latin typeface="Calibri"/>
                <a:cs typeface="Calibri"/>
              </a:endParaRPr>
            </a:p>
          </p:txBody>
        </p:sp>
      </p:grpSp>
      <p:pic>
        <p:nvPicPr>
          <p:cNvPr id="9" name="Sound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3494287999"/>
      </p:ext>
    </p:extLst>
  </p:cSld>
  <p:clrMapOvr>
    <a:masterClrMapping/>
  </p:clrMapOvr>
  <mc:AlternateContent xmlns:mc="http://schemas.openxmlformats.org/markup-compatibility/2006" xmlns:p14="http://schemas.microsoft.com/office/powerpoint/2010/main">
    <mc:Choice Requires="p14">
      <p:transition spd="slow" p14:dur="2000" advTm="52416"/>
    </mc:Choice>
    <mc:Fallback xmlns="">
      <p:transition xmlns:p14="http://schemas.microsoft.com/office/powerpoint/2010/main" spd="slow" advTm="52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srcRect t="7" b="27998"/>
          <a:stretch/>
        </p:blipFill>
        <p:spPr>
          <a:xfrm>
            <a:off x="1625600" y="1234440"/>
            <a:ext cx="5869900" cy="4937760"/>
          </a:xfrm>
          <a:prstGeom prst="rect">
            <a:avLst/>
          </a:prstGeom>
          <a:ln w="38100">
            <a:solidFill>
              <a:schemeClr val="tx1"/>
            </a:solidFill>
          </a:ln>
        </p:spPr>
      </p:pic>
      <p:sp>
        <p:nvSpPr>
          <p:cNvPr id="4" name="Rectangle 2"/>
          <p:cNvSpPr txBox="1">
            <a:spLocks noChangeArrowheads="1"/>
          </p:cNvSpPr>
          <p:nvPr/>
        </p:nvSpPr>
        <p:spPr bwMode="auto">
          <a:xfrm>
            <a:off x="685800" y="118534"/>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Calibri"/>
                <a:ea typeface="ＭＳ Ｐゴシック" pitchFamily="-1" charset="-128"/>
                <a:cs typeface="Calibri"/>
              </a:defRPr>
            </a:lvl1pPr>
            <a:lvl2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a:lstStyle>
          <a:p>
            <a:pPr defTabSz="914400">
              <a:lnSpc>
                <a:spcPct val="90000"/>
              </a:lnSpc>
              <a:spcAft>
                <a:spcPts val="0"/>
              </a:spcAft>
            </a:pPr>
            <a:r>
              <a:rPr lang="en-US" sz="3600" dirty="0">
                <a:solidFill>
                  <a:srgbClr val="000000"/>
                </a:solidFill>
                <a:ea typeface="ＭＳ Ｐゴシック" charset="0"/>
              </a:rPr>
              <a:t>    Reduction of Station Pressure to     </a:t>
            </a:r>
          </a:p>
          <a:p>
            <a:pPr defTabSz="914400">
              <a:lnSpc>
                <a:spcPct val="90000"/>
              </a:lnSpc>
              <a:spcAft>
                <a:spcPts val="0"/>
              </a:spcAft>
            </a:pPr>
            <a:r>
              <a:rPr lang="en-US" sz="3600" dirty="0">
                <a:solidFill>
                  <a:srgbClr val="E6001D"/>
                </a:solidFill>
                <a:effectLst>
                  <a:outerShdw blurRad="38100" dist="38100" dir="2700000" algn="tl">
                    <a:srgbClr val="000000"/>
                  </a:outerShdw>
                </a:effectLst>
                <a:ea typeface="ＭＳ Ｐゴシック" charset="0"/>
              </a:rPr>
              <a:t>Mean-Sea-Level</a:t>
            </a:r>
          </a:p>
        </p:txBody>
      </p:sp>
      <p:sp>
        <p:nvSpPr>
          <p:cNvPr id="5" name="Text Box 4"/>
          <p:cNvSpPr txBox="1">
            <a:spLocks noChangeArrowheads="1"/>
          </p:cNvSpPr>
          <p:nvPr/>
        </p:nvSpPr>
        <p:spPr bwMode="auto">
          <a:xfrm>
            <a:off x="1583267" y="6206540"/>
            <a:ext cx="5943600" cy="651460"/>
          </a:xfrm>
          <a:prstGeom prst="rect">
            <a:avLst/>
          </a:prstGeom>
          <a:noFill/>
          <a:ln w="9525">
            <a:noFill/>
            <a:miter lim="800000"/>
            <a:headEnd/>
            <a:tailEnd/>
          </a:ln>
          <a:effec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lnSpc>
                <a:spcPct val="90000"/>
              </a:lnSpc>
              <a:spcAft>
                <a:spcPct val="0"/>
              </a:spcAft>
            </a:pPr>
            <a:r>
              <a:rPr lang="en-US" sz="2000" b="1" dirty="0">
                <a:solidFill>
                  <a:srgbClr val="000000"/>
                </a:solidFill>
                <a:latin typeface="Calibri"/>
                <a:cs typeface="Calibri"/>
              </a:rPr>
              <a:t>To adjust station pressures to a </a:t>
            </a:r>
            <a:r>
              <a:rPr lang="en-US" sz="2000" b="1" dirty="0">
                <a:solidFill>
                  <a:srgbClr val="FF0000"/>
                </a:solidFill>
                <a:effectLst>
                  <a:outerShdw blurRad="38100" dist="38100" dir="2700000" algn="tl">
                    <a:srgbClr val="000000"/>
                  </a:outerShdw>
                </a:effectLst>
                <a:latin typeface="Calibri"/>
                <a:cs typeface="Calibri"/>
              </a:rPr>
              <a:t>Sea Level Pressure</a:t>
            </a:r>
            <a:r>
              <a:rPr lang="en-US" sz="2000" b="1" dirty="0">
                <a:solidFill>
                  <a:srgbClr val="000000"/>
                </a:solidFill>
                <a:effectLst>
                  <a:outerShdw blurRad="38100" dist="38100" dir="2700000" algn="tl">
                    <a:srgbClr val="FFFFFF"/>
                  </a:outerShdw>
                </a:effectLst>
                <a:latin typeface="Calibri"/>
                <a:cs typeface="Calibri"/>
              </a:rPr>
              <a:t> </a:t>
            </a:r>
          </a:p>
          <a:p>
            <a:pPr defTabSz="914400" eaLnBrk="0" fontAlgn="base" hangingPunct="0">
              <a:lnSpc>
                <a:spcPct val="90000"/>
              </a:lnSpc>
              <a:spcAft>
                <a:spcPct val="0"/>
              </a:spcAft>
            </a:pPr>
            <a:r>
              <a:rPr lang="en-US" sz="2000" b="1" dirty="0">
                <a:solidFill>
                  <a:srgbClr val="000000"/>
                </a:solidFill>
                <a:latin typeface="Calibri"/>
                <a:cs typeface="Calibri"/>
              </a:rPr>
              <a:t>Make altitude correction of </a:t>
            </a:r>
            <a:r>
              <a:rPr lang="en-US" sz="2000" b="1" dirty="0">
                <a:solidFill>
                  <a:srgbClr val="E6001D"/>
                </a:solidFill>
                <a:effectLst>
                  <a:outerShdw blurRad="38100" dist="38100" dir="2700000" algn="tl">
                    <a:srgbClr val="000000"/>
                  </a:outerShdw>
                </a:effectLst>
                <a:latin typeface="Calibri"/>
                <a:cs typeface="Calibri"/>
              </a:rPr>
              <a:t>1 mb per 10 m </a:t>
            </a:r>
            <a:r>
              <a:rPr lang="en-US" sz="2000" b="1" dirty="0">
                <a:solidFill>
                  <a:srgbClr val="E6001D"/>
                </a:solidFill>
                <a:effectLst>
                  <a:outerShdw blurRad="50800" dist="38100" dir="2700000" algn="tl" rotWithShape="0">
                    <a:srgbClr val="000000"/>
                  </a:outerShdw>
                </a:effectLst>
                <a:latin typeface="Calibri"/>
                <a:cs typeface="Calibri"/>
              </a:rPr>
              <a:t>elevation</a:t>
            </a:r>
            <a:endParaRPr lang="en-US" sz="2000" dirty="0">
              <a:solidFill>
                <a:srgbClr val="E6001D"/>
              </a:solidFill>
              <a:effectLst>
                <a:outerShdw blurRad="50800" dist="38100" dir="2700000" algn="tl" rotWithShape="0">
                  <a:srgbClr val="000000"/>
                </a:outerShdw>
              </a:effectLst>
              <a:latin typeface="Calibri"/>
              <a:cs typeface="Calibri"/>
            </a:endParaRPr>
          </a:p>
        </p:txBody>
      </p:sp>
      <p:sp>
        <p:nvSpPr>
          <p:cNvPr id="6" name="Text Box 6"/>
          <p:cNvSpPr txBox="1">
            <a:spLocks noChangeArrowheads="1"/>
          </p:cNvSpPr>
          <p:nvPr/>
        </p:nvSpPr>
        <p:spPr bwMode="auto">
          <a:xfrm>
            <a:off x="5638800" y="1219200"/>
            <a:ext cx="15240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400" b="1" dirty="0">
                <a:solidFill>
                  <a:srgbClr val="000000"/>
                </a:solidFill>
                <a:latin typeface="Calibri"/>
                <a:cs typeface="Calibri"/>
              </a:rPr>
              <a:t>Ahrens &amp; Hanson</a:t>
            </a:r>
            <a:endParaRPr lang="en-US" sz="1400" dirty="0">
              <a:solidFill>
                <a:srgbClr val="000000"/>
              </a:solidFill>
              <a:latin typeface="Calibri"/>
              <a:cs typeface="Calibri"/>
            </a:endParaRPr>
          </a:p>
        </p:txBody>
      </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115299651"/>
      </p:ext>
    </p:extLst>
  </p:cSld>
  <p:clrMapOvr>
    <a:masterClrMapping/>
  </p:clrMapOvr>
  <mc:AlternateContent xmlns:mc="http://schemas.openxmlformats.org/markup-compatibility/2006" xmlns:p14="http://schemas.microsoft.com/office/powerpoint/2010/main">
    <mc:Choice Requires="p14">
      <p:transition spd="slow" p14:dur="2000" advTm="118623"/>
    </mc:Choice>
    <mc:Fallback xmlns="">
      <p:transition xmlns:p14="http://schemas.microsoft.com/office/powerpoint/2010/main" spd="slow" advTm="118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a:t>The Magic Rule</a:t>
            </a:r>
          </a:p>
        </p:txBody>
      </p:sp>
      <p:sp>
        <p:nvSpPr>
          <p:cNvPr id="4" name="Content Placeholder 3"/>
          <p:cNvSpPr>
            <a:spLocks noGrp="1"/>
          </p:cNvSpPr>
          <p:nvPr>
            <p:ph idx="1"/>
          </p:nvPr>
        </p:nvSpPr>
        <p:spPr>
          <a:xfrm>
            <a:off x="685800" y="1981200"/>
            <a:ext cx="7772400" cy="2514600"/>
          </a:xfrm>
        </p:spPr>
        <p:txBody>
          <a:bodyPr/>
          <a:lstStyle/>
          <a:p>
            <a:pPr marL="0" lvl="1" indent="0" algn="ctr"/>
            <a:r>
              <a:rPr lang="en-US" sz="3200" b="1" dirty="0">
                <a:solidFill>
                  <a:srgbClr val="EF001D"/>
                </a:solidFill>
                <a:effectLst>
                  <a:outerShdw blurRad="50800" dist="38100" dir="2700000" algn="tl" rotWithShape="0">
                    <a:srgbClr val="000000"/>
                  </a:outerShdw>
                </a:effectLst>
              </a:rPr>
              <a:t>For every</a:t>
            </a:r>
            <a:r>
              <a:rPr lang="en-US" sz="3200" b="1" dirty="0">
                <a:solidFill>
                  <a:schemeClr val="tx1"/>
                </a:solidFill>
                <a:effectLst>
                  <a:outerShdw blurRad="50800" dist="38100" dir="2700000" algn="tl" rotWithShape="0">
                    <a:srgbClr val="000000"/>
                  </a:outerShdw>
                </a:effectLst>
              </a:rPr>
              <a:t> </a:t>
            </a:r>
            <a:r>
              <a:rPr lang="en-US" sz="3200" b="1" dirty="0">
                <a:solidFill>
                  <a:srgbClr val="EF001D"/>
                </a:solidFill>
                <a:effectLst>
                  <a:outerShdw blurRad="50800" dist="38100" dir="2700000" algn="tl" rotWithShape="0">
                    <a:srgbClr val="000000"/>
                  </a:outerShdw>
                </a:effectLst>
              </a:rPr>
              <a:t>10 m </a:t>
            </a:r>
            <a:r>
              <a:rPr lang="en-US" sz="3200" b="1" dirty="0">
                <a:solidFill>
                  <a:schemeClr val="tx1"/>
                </a:solidFill>
              </a:rPr>
              <a:t>of elevation above MSL</a:t>
            </a:r>
          </a:p>
          <a:p>
            <a:pPr marL="0" lvl="1" indent="0" algn="ctr"/>
            <a:endParaRPr lang="en-US" b="1" dirty="0">
              <a:solidFill>
                <a:srgbClr val="000000"/>
              </a:solidFill>
            </a:endParaRPr>
          </a:p>
          <a:p>
            <a:pPr marL="0" lvl="1" indent="0" algn="ctr"/>
            <a:r>
              <a:rPr lang="en-US" sz="3200" b="1" dirty="0">
                <a:solidFill>
                  <a:srgbClr val="EF001D"/>
                </a:solidFill>
                <a:effectLst>
                  <a:outerShdw blurRad="50800" dist="38100" dir="2700000" algn="tl" rotWithShape="0">
                    <a:srgbClr val="000000"/>
                  </a:outerShdw>
                </a:effectLst>
              </a:rPr>
              <a:t>Add</a:t>
            </a:r>
            <a:r>
              <a:rPr lang="en-US" sz="3200" b="1" dirty="0">
                <a:solidFill>
                  <a:srgbClr val="000000"/>
                </a:solidFill>
                <a:effectLst>
                  <a:outerShdw blurRad="50800" dist="38100" dir="2700000" algn="tl" rotWithShape="0">
                    <a:srgbClr val="000000"/>
                  </a:outerShdw>
                </a:effectLst>
              </a:rPr>
              <a:t> </a:t>
            </a:r>
            <a:r>
              <a:rPr lang="en-US" sz="3200" b="1" dirty="0">
                <a:solidFill>
                  <a:srgbClr val="EF001D"/>
                </a:solidFill>
                <a:effectLst>
                  <a:outerShdw blurRad="50800" dist="38100" dir="2700000" algn="tl" rotWithShape="0">
                    <a:srgbClr val="000000"/>
                  </a:outerShdw>
                </a:effectLst>
              </a:rPr>
              <a:t>1 mb </a:t>
            </a:r>
            <a:r>
              <a:rPr lang="en-US" sz="3200" b="1" dirty="0">
                <a:solidFill>
                  <a:srgbClr val="000000"/>
                </a:solidFill>
              </a:rPr>
              <a:t>to the station pressure</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620262319"/>
      </p:ext>
    </p:extLst>
  </p:cSld>
  <p:clrMapOvr>
    <a:masterClrMapping/>
  </p:clrMapOvr>
  <mc:AlternateContent xmlns:mc="http://schemas.openxmlformats.org/markup-compatibility/2006" xmlns:p14="http://schemas.microsoft.com/office/powerpoint/2010/main">
    <mc:Choice Requires="p14">
      <p:transition spd="slow" p14:dur="2000" advTm="21722"/>
    </mc:Choice>
    <mc:Fallback xmlns="">
      <p:transition xmlns:p14="http://schemas.microsoft.com/office/powerpoint/2010/main" spd="slow" advTm="21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p:txBody>
          <a:bodyPr/>
          <a:lstStyle/>
          <a:p>
            <a:r>
              <a:rPr lang="en-US" sz="4000" dirty="0">
                <a:ea typeface="ＭＳ Ｐゴシック" charset="0"/>
              </a:rPr>
              <a:t>Correction for Tucson</a:t>
            </a:r>
          </a:p>
        </p:txBody>
      </p:sp>
      <p:sp>
        <p:nvSpPr>
          <p:cNvPr id="22531" name="Rectangle 1027"/>
          <p:cNvSpPr>
            <a:spLocks noGrp="1" noChangeArrowheads="1"/>
          </p:cNvSpPr>
          <p:nvPr>
            <p:ph type="body" idx="1"/>
          </p:nvPr>
        </p:nvSpPr>
        <p:spPr>
          <a:xfrm>
            <a:off x="685800" y="1651000"/>
            <a:ext cx="7772400" cy="4673600"/>
          </a:xfrm>
        </p:spPr>
        <p:txBody>
          <a:bodyPr/>
          <a:lstStyle/>
          <a:p>
            <a:pPr>
              <a:spcBef>
                <a:spcPts val="600"/>
              </a:spcBef>
              <a:buFontTx/>
              <a:buNone/>
              <a:defRPr/>
            </a:pPr>
            <a:r>
              <a:rPr lang="en-US" sz="2800" dirty="0">
                <a:ea typeface="+mn-ea"/>
              </a:rPr>
              <a:t>Elevation of Tucson AZ is approximately 810 m</a:t>
            </a:r>
          </a:p>
          <a:p>
            <a:pPr>
              <a:spcBef>
                <a:spcPts val="600"/>
              </a:spcBef>
              <a:buFontTx/>
              <a:buNone/>
              <a:defRPr/>
            </a:pPr>
            <a:r>
              <a:rPr lang="en-US" sz="2800" dirty="0">
                <a:ea typeface="+mn-ea"/>
              </a:rPr>
              <a:t>Station pressure at Tucson was 926 </a:t>
            </a:r>
            <a:r>
              <a:rPr lang="en-US" sz="2800" dirty="0" err="1">
                <a:ea typeface="+mn-ea"/>
              </a:rPr>
              <a:t>mb</a:t>
            </a:r>
            <a:r>
              <a:rPr lang="en-US" sz="2800" dirty="0">
                <a:ea typeface="+mn-ea"/>
              </a:rPr>
              <a:t> (late August)</a:t>
            </a:r>
          </a:p>
          <a:p>
            <a:pPr>
              <a:spcBef>
                <a:spcPts val="600"/>
              </a:spcBef>
              <a:buFontTx/>
              <a:buNone/>
              <a:defRPr/>
            </a:pPr>
            <a:r>
              <a:rPr lang="en-US" sz="2800" dirty="0">
                <a:ea typeface="+mn-ea"/>
              </a:rPr>
              <a:t>So SLP for Tucson would be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926 mb + (1 mb </a:t>
            </a:r>
            <a:r>
              <a:rPr lang="en-US" sz="2800" b="1" dirty="0">
                <a:solidFill>
                  <a:srgbClr val="E6001D"/>
                </a:solidFill>
                <a:effectLst>
                  <a:outerShdw blurRad="38100" dist="38100" dir="2700000" algn="tl">
                    <a:srgbClr val="000000">
                      <a:alpha val="43137"/>
                    </a:srgbClr>
                  </a:outerShdw>
                </a:effectLst>
                <a:ea typeface="+mn-ea"/>
              </a:rPr>
              <a:t>/</a:t>
            </a:r>
            <a:r>
              <a:rPr lang="en-US" sz="2800" dirty="0">
                <a:solidFill>
                  <a:srgbClr val="E6001D"/>
                </a:solidFill>
                <a:effectLst>
                  <a:outerShdw blurRad="38100" dist="38100" dir="2700000" algn="tl">
                    <a:srgbClr val="000000">
                      <a:alpha val="43137"/>
                    </a:srgbClr>
                  </a:outerShdw>
                </a:effectLst>
                <a:ea typeface="+mn-ea"/>
              </a:rPr>
              <a:t> 10 m)</a:t>
            </a:r>
            <a:r>
              <a:rPr lang="en-US" sz="2800" b="1" dirty="0">
                <a:solidFill>
                  <a:srgbClr val="E6001D"/>
                </a:solidFill>
                <a:effectLst>
                  <a:outerShdw blurRad="38100" dist="38100" dir="2700000" algn="tl">
                    <a:srgbClr val="000000">
                      <a:alpha val="43137"/>
                    </a:srgbClr>
                  </a:outerShdw>
                </a:effectLst>
                <a:ea typeface="+mn-ea"/>
              </a:rPr>
              <a:t> </a:t>
            </a:r>
            <a:r>
              <a:rPr lang="en-US" sz="2800" i="1" dirty="0">
                <a:solidFill>
                  <a:srgbClr val="E6001D"/>
                </a:solidFill>
                <a:effectLst>
                  <a:outerShdw blurRad="38100" dist="38100" dir="2700000" algn="tl">
                    <a:srgbClr val="000000">
                      <a:alpha val="43137"/>
                    </a:srgbClr>
                  </a:outerShdw>
                </a:effectLst>
                <a:ea typeface="+mn-ea"/>
                <a:sym typeface="Symbol" charset="2"/>
              </a:rPr>
              <a:t>×</a:t>
            </a:r>
            <a:r>
              <a:rPr lang="en-US" sz="2800" b="1" dirty="0">
                <a:solidFill>
                  <a:srgbClr val="E6001D"/>
                </a:solidFill>
                <a:effectLst>
                  <a:outerShdw blurRad="38100" dist="38100" dir="2700000" algn="tl">
                    <a:srgbClr val="000000">
                      <a:alpha val="43137"/>
                    </a:srgbClr>
                  </a:outerShdw>
                </a:effectLst>
                <a:ea typeface="+mn-ea"/>
                <a:sym typeface="Math B" charset="0"/>
              </a:rPr>
              <a:t> </a:t>
            </a:r>
            <a:r>
              <a:rPr lang="en-US" sz="2800" dirty="0">
                <a:solidFill>
                  <a:srgbClr val="E6001D"/>
                </a:solidFill>
                <a:effectLst>
                  <a:outerShdw blurRad="38100" dist="38100" dir="2700000" algn="tl">
                    <a:srgbClr val="000000">
                      <a:alpha val="43137"/>
                    </a:srgbClr>
                  </a:outerShdw>
                </a:effectLst>
                <a:ea typeface="+mn-ea"/>
                <a:sym typeface="Math B" charset="0"/>
              </a:rPr>
              <a:t>81</a:t>
            </a:r>
            <a:r>
              <a:rPr lang="en-US" sz="2800" dirty="0">
                <a:solidFill>
                  <a:srgbClr val="E6001D"/>
                </a:solidFill>
                <a:effectLst>
                  <a:outerShdw blurRad="38100" dist="38100" dir="2700000" algn="tl">
                    <a:srgbClr val="000000">
                      <a:alpha val="43137"/>
                    </a:srgbClr>
                  </a:outerShdw>
                </a:effectLst>
                <a:ea typeface="+mn-ea"/>
              </a:rPr>
              <a:t>0 m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926 mb + 81 mb = 1007 </a:t>
            </a:r>
            <a:r>
              <a:rPr lang="en-US" sz="2800" dirty="0" err="1">
                <a:solidFill>
                  <a:srgbClr val="E6001D"/>
                </a:solidFill>
                <a:effectLst>
                  <a:outerShdw blurRad="38100" dist="38100" dir="2700000" algn="tl">
                    <a:srgbClr val="000000">
                      <a:alpha val="43137"/>
                    </a:srgbClr>
                  </a:outerShdw>
                </a:effectLst>
                <a:ea typeface="+mn-ea"/>
              </a:rPr>
              <a:t>mb</a:t>
            </a:r>
            <a:r>
              <a:rPr lang="en-US" sz="2800" dirty="0">
                <a:solidFill>
                  <a:srgbClr val="E6001D"/>
                </a:solidFill>
                <a:effectLst>
                  <a:outerShdw blurRad="38100" dist="38100" dir="2700000" algn="tl">
                    <a:srgbClr val="000000">
                      <a:alpha val="43137"/>
                    </a:srgbClr>
                  </a:outerShdw>
                </a:effectLst>
                <a:ea typeface="+mn-ea"/>
              </a:rPr>
              <a:t> (1006.5 </a:t>
            </a:r>
            <a:r>
              <a:rPr lang="en-US" sz="2800" dirty="0" err="1">
                <a:solidFill>
                  <a:srgbClr val="E6001D"/>
                </a:solidFill>
                <a:effectLst>
                  <a:outerShdw blurRad="38100" dist="38100" dir="2700000" algn="tl">
                    <a:srgbClr val="000000">
                      <a:alpha val="43137"/>
                    </a:srgbClr>
                  </a:outerShdw>
                </a:effectLst>
                <a:ea typeface="+mn-ea"/>
              </a:rPr>
              <a:t>mb</a:t>
            </a:r>
            <a:r>
              <a:rPr lang="en-US" sz="2800" dirty="0">
                <a:solidFill>
                  <a:srgbClr val="E6001D"/>
                </a:solidFill>
                <a:effectLst>
                  <a:outerShdw blurRad="38100" dist="38100" dir="2700000" algn="tl">
                    <a:srgbClr val="000000">
                      <a:alpha val="43137"/>
                    </a:srgbClr>
                  </a:outerShdw>
                </a:effectLst>
                <a:ea typeface="+mn-ea"/>
              </a:rPr>
              <a:t>)</a:t>
            </a:r>
          </a:p>
        </p:txBody>
      </p:sp>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0420"/>
    </mc:Choice>
    <mc:Fallback xmlns="">
      <p:transition xmlns:p14="http://schemas.microsoft.com/office/powerpoint/2010/main" spd="slow" advTm="7042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2253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22531"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p:txBody>
          <a:bodyPr/>
          <a:lstStyle/>
          <a:p>
            <a:r>
              <a:rPr lang="en-US" sz="4000" dirty="0">
                <a:ea typeface="ＭＳ Ｐゴシック" charset="0"/>
              </a:rPr>
              <a:t>Correction for Denver</a:t>
            </a:r>
          </a:p>
        </p:txBody>
      </p:sp>
      <p:sp>
        <p:nvSpPr>
          <p:cNvPr id="22531" name="Rectangle 1027"/>
          <p:cNvSpPr>
            <a:spLocks noGrp="1" noChangeArrowheads="1"/>
          </p:cNvSpPr>
          <p:nvPr>
            <p:ph type="body" idx="1"/>
          </p:nvPr>
        </p:nvSpPr>
        <p:spPr>
          <a:xfrm>
            <a:off x="685800" y="1651000"/>
            <a:ext cx="7772400" cy="4673600"/>
          </a:xfrm>
        </p:spPr>
        <p:txBody>
          <a:bodyPr/>
          <a:lstStyle/>
          <a:p>
            <a:pPr>
              <a:spcBef>
                <a:spcPts val="600"/>
              </a:spcBef>
              <a:buFontTx/>
              <a:buNone/>
              <a:defRPr/>
            </a:pPr>
            <a:r>
              <a:rPr lang="en-US" sz="2800" dirty="0">
                <a:ea typeface="+mn-ea"/>
              </a:rPr>
              <a:t>Elevation of Denver CO is approximately 1660 m</a:t>
            </a:r>
          </a:p>
          <a:p>
            <a:pPr>
              <a:spcBef>
                <a:spcPts val="600"/>
              </a:spcBef>
              <a:buFontTx/>
              <a:buNone/>
              <a:defRPr/>
            </a:pPr>
            <a:r>
              <a:rPr lang="en-US" sz="2800" dirty="0">
                <a:ea typeface="+mn-ea"/>
              </a:rPr>
              <a:t>Station pressure at Denver was 833 </a:t>
            </a:r>
            <a:r>
              <a:rPr lang="en-US" sz="2800" dirty="0" err="1">
                <a:ea typeface="+mn-ea"/>
              </a:rPr>
              <a:t>mb</a:t>
            </a:r>
            <a:r>
              <a:rPr lang="en-US" sz="2800" dirty="0">
                <a:ea typeface="+mn-ea"/>
              </a:rPr>
              <a:t> (8-24-17)</a:t>
            </a:r>
          </a:p>
          <a:p>
            <a:pPr>
              <a:spcBef>
                <a:spcPts val="600"/>
              </a:spcBef>
              <a:buFontTx/>
              <a:buNone/>
              <a:defRPr/>
            </a:pPr>
            <a:r>
              <a:rPr lang="en-US" sz="2800" dirty="0">
                <a:ea typeface="+mn-ea"/>
              </a:rPr>
              <a:t>So SLP for Denver would be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833 mb + (1 mb </a:t>
            </a:r>
            <a:r>
              <a:rPr lang="en-US" sz="2800" b="1" dirty="0">
                <a:solidFill>
                  <a:srgbClr val="E6001D"/>
                </a:solidFill>
                <a:effectLst>
                  <a:outerShdw blurRad="38100" dist="38100" dir="2700000" algn="tl">
                    <a:srgbClr val="000000">
                      <a:alpha val="43137"/>
                    </a:srgbClr>
                  </a:outerShdw>
                </a:effectLst>
                <a:ea typeface="+mn-ea"/>
              </a:rPr>
              <a:t>/</a:t>
            </a:r>
            <a:r>
              <a:rPr lang="en-US" sz="2800" dirty="0">
                <a:solidFill>
                  <a:srgbClr val="E6001D"/>
                </a:solidFill>
                <a:effectLst>
                  <a:outerShdw blurRad="38100" dist="38100" dir="2700000" algn="tl">
                    <a:srgbClr val="000000">
                      <a:alpha val="43137"/>
                    </a:srgbClr>
                  </a:outerShdw>
                </a:effectLst>
                <a:ea typeface="+mn-ea"/>
              </a:rPr>
              <a:t> 10 m)</a:t>
            </a:r>
            <a:r>
              <a:rPr lang="en-US" sz="2800" b="1" dirty="0">
                <a:solidFill>
                  <a:srgbClr val="E6001D"/>
                </a:solidFill>
                <a:effectLst>
                  <a:outerShdw blurRad="38100" dist="38100" dir="2700000" algn="tl">
                    <a:srgbClr val="000000">
                      <a:alpha val="43137"/>
                    </a:srgbClr>
                  </a:outerShdw>
                </a:effectLst>
                <a:ea typeface="+mn-ea"/>
              </a:rPr>
              <a:t> </a:t>
            </a:r>
            <a:r>
              <a:rPr lang="en-US" sz="2800" i="1" dirty="0">
                <a:solidFill>
                  <a:srgbClr val="E6001D"/>
                </a:solidFill>
                <a:effectLst>
                  <a:outerShdw blurRad="38100" dist="38100" dir="2700000" algn="tl">
                    <a:srgbClr val="000000">
                      <a:alpha val="43137"/>
                    </a:srgbClr>
                  </a:outerShdw>
                </a:effectLst>
                <a:ea typeface="+mn-ea"/>
                <a:sym typeface="Symbol" charset="2"/>
              </a:rPr>
              <a:t>×</a:t>
            </a:r>
            <a:r>
              <a:rPr lang="en-US" sz="2800" b="1" dirty="0">
                <a:solidFill>
                  <a:srgbClr val="E6001D"/>
                </a:solidFill>
                <a:effectLst>
                  <a:outerShdw blurRad="38100" dist="38100" dir="2700000" algn="tl">
                    <a:srgbClr val="000000">
                      <a:alpha val="43137"/>
                    </a:srgbClr>
                  </a:outerShdw>
                </a:effectLst>
                <a:ea typeface="+mn-ea"/>
                <a:sym typeface="Math B" charset="0"/>
              </a:rPr>
              <a:t> </a:t>
            </a:r>
            <a:r>
              <a:rPr lang="en-US" sz="2800" dirty="0">
                <a:solidFill>
                  <a:srgbClr val="E6001D"/>
                </a:solidFill>
                <a:effectLst>
                  <a:outerShdw blurRad="38100" dist="38100" dir="2700000" algn="tl">
                    <a:srgbClr val="000000">
                      <a:alpha val="43137"/>
                    </a:srgbClr>
                  </a:outerShdw>
                </a:effectLst>
                <a:ea typeface="+mn-ea"/>
              </a:rPr>
              <a:t>1660 m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833 mb + 166 mb = 999 </a:t>
            </a:r>
            <a:r>
              <a:rPr lang="en-US" sz="2800" dirty="0" err="1">
                <a:solidFill>
                  <a:srgbClr val="E6001D"/>
                </a:solidFill>
                <a:effectLst>
                  <a:outerShdw blurRad="38100" dist="38100" dir="2700000" algn="tl">
                    <a:srgbClr val="000000">
                      <a:alpha val="43137"/>
                    </a:srgbClr>
                  </a:outerShdw>
                </a:effectLst>
                <a:ea typeface="+mn-ea"/>
              </a:rPr>
              <a:t>mb</a:t>
            </a:r>
            <a:r>
              <a:rPr lang="en-US" sz="2800" dirty="0">
                <a:solidFill>
                  <a:srgbClr val="E6001D"/>
                </a:solidFill>
                <a:effectLst>
                  <a:outerShdw blurRad="38100" dist="38100" dir="2700000" algn="tl">
                    <a:srgbClr val="000000">
                      <a:alpha val="43137"/>
                    </a:srgbClr>
                  </a:outerShdw>
                </a:effectLst>
                <a:ea typeface="+mn-ea"/>
              </a:rPr>
              <a:t> (1017.2mb)</a:t>
            </a:r>
          </a:p>
          <a:p>
            <a:pPr indent="0">
              <a:spcBef>
                <a:spcPts val="600"/>
              </a:spcBef>
              <a:buFontTx/>
              <a:buNone/>
              <a:defRPr/>
            </a:pPr>
            <a:endParaRPr lang="en-US" sz="2800" i="1" dirty="0"/>
          </a:p>
          <a:p>
            <a:pPr indent="0">
              <a:spcBef>
                <a:spcPts val="600"/>
              </a:spcBef>
              <a:buFontTx/>
              <a:buNone/>
              <a:defRPr/>
            </a:pPr>
            <a:r>
              <a:rPr lang="en-US" sz="2800" i="1" dirty="0"/>
              <a:t>The accuracy of the </a:t>
            </a:r>
            <a:r>
              <a:rPr lang="en-US" sz="2800" i="1" u="sng" dirty="0">
                <a:solidFill>
                  <a:srgbClr val="E6001D"/>
                </a:solidFill>
                <a:effectLst>
                  <a:outerShdw blurRad="38100" dist="38100" dir="2700000" algn="tl">
                    <a:srgbClr val="000000">
                      <a:alpha val="43137"/>
                    </a:srgbClr>
                  </a:outerShdw>
                </a:effectLst>
              </a:rPr>
              <a:t>1 </a:t>
            </a:r>
            <a:r>
              <a:rPr lang="en-US" sz="2800" i="1" u="sng" dirty="0" err="1">
                <a:solidFill>
                  <a:srgbClr val="E6001D"/>
                </a:solidFill>
                <a:effectLst>
                  <a:outerShdw blurRad="38100" dist="38100" dir="2700000" algn="tl">
                    <a:srgbClr val="000000">
                      <a:alpha val="43137"/>
                    </a:srgbClr>
                  </a:outerShdw>
                </a:effectLst>
              </a:rPr>
              <a:t>mb</a:t>
            </a:r>
            <a:r>
              <a:rPr lang="en-US" sz="2800" i="1" u="sng" dirty="0">
                <a:solidFill>
                  <a:srgbClr val="E6001D"/>
                </a:solidFill>
                <a:effectLst>
                  <a:outerShdw blurRad="38100" dist="38100" dir="2700000" algn="tl">
                    <a:srgbClr val="000000">
                      <a:alpha val="43137"/>
                    </a:srgbClr>
                  </a:outerShdw>
                </a:effectLst>
              </a:rPr>
              <a:t> per 10 m</a:t>
            </a:r>
            <a:r>
              <a:rPr lang="en-US" sz="2800" i="1" dirty="0">
                <a:solidFill>
                  <a:srgbClr val="E6001D"/>
                </a:solidFill>
                <a:effectLst>
                  <a:outerShdw blurRad="38100" dist="38100" dir="2700000" algn="tl">
                    <a:srgbClr val="000000">
                      <a:alpha val="43137"/>
                    </a:srgbClr>
                  </a:outerShdw>
                </a:effectLst>
              </a:rPr>
              <a:t> </a:t>
            </a:r>
            <a:r>
              <a:rPr lang="en-US" sz="2800" i="1" dirty="0"/>
              <a:t> adjustment worsens as the elevation of the station increases</a:t>
            </a:r>
            <a:endParaRPr lang="en-US" sz="2800" dirty="0">
              <a:solidFill>
                <a:srgbClr val="E6001D"/>
              </a:solidFill>
              <a:effectLst>
                <a:outerShdw blurRad="38100" dist="38100" dir="2700000" algn="tl">
                  <a:srgbClr val="000000">
                    <a:alpha val="43137"/>
                  </a:srgbClr>
                </a:outerShdw>
              </a:effectLst>
              <a:ea typeface="+mn-ea"/>
            </a:endParaRPr>
          </a:p>
        </p:txBody>
      </p:sp>
      <p:pic>
        <p:nvPicPr>
          <p:cNvPr id="2" name="Soun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2669041727"/>
      </p:ext>
    </p:extLst>
  </p:cSld>
  <p:clrMapOvr>
    <a:masterClrMapping/>
  </p:clrMapOvr>
  <mc:AlternateContent xmlns:mc="http://schemas.openxmlformats.org/markup-compatibility/2006" xmlns:p14="http://schemas.microsoft.com/office/powerpoint/2010/main">
    <mc:Choice Requires="p14">
      <p:transition spd="slow" p14:dur="2000" advTm="83778"/>
    </mc:Choice>
    <mc:Fallback xmlns="">
      <p:transition xmlns:p14="http://schemas.microsoft.com/office/powerpoint/2010/main" spd="slow" advTm="8377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2253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bldLst>
      <p:bldP spid="2253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p:txBody>
          <a:bodyPr/>
          <a:lstStyle/>
          <a:p>
            <a:r>
              <a:rPr lang="en-US" sz="4000" dirty="0">
                <a:ea typeface="ＭＳ Ｐゴシック" charset="0"/>
              </a:rPr>
              <a:t>How is SLP actually estimated?</a:t>
            </a:r>
          </a:p>
        </p:txBody>
      </p:sp>
      <p:sp>
        <p:nvSpPr>
          <p:cNvPr id="22531" name="Rectangle 1027"/>
          <p:cNvSpPr>
            <a:spLocks noGrp="1" noChangeArrowheads="1"/>
          </p:cNvSpPr>
          <p:nvPr>
            <p:ph type="body" idx="1"/>
          </p:nvPr>
        </p:nvSpPr>
        <p:spPr>
          <a:xfrm>
            <a:off x="685800" y="1651000"/>
            <a:ext cx="7772400" cy="4673600"/>
          </a:xfrm>
        </p:spPr>
        <p:txBody>
          <a:bodyPr/>
          <a:lstStyle/>
          <a:p>
            <a:pPr indent="0">
              <a:spcBef>
                <a:spcPts val="600"/>
              </a:spcBef>
              <a:buFontTx/>
              <a:buNone/>
              <a:defRPr/>
            </a:pPr>
            <a:r>
              <a:rPr lang="en-US" sz="2800" i="1" dirty="0">
                <a:ea typeface="+mn-ea"/>
              </a:rPr>
              <a:t>Actual pressure corrections take into account temperature and pressure-height variations that vary by location, time of day and past weather, but </a:t>
            </a:r>
            <a:r>
              <a:rPr lang="en-US" sz="2800" i="1" u="sng" dirty="0">
                <a:solidFill>
                  <a:srgbClr val="E6001D"/>
                </a:solidFill>
                <a:effectLst>
                  <a:outerShdw blurRad="38100" dist="38100" dir="2700000" algn="tl">
                    <a:srgbClr val="000000">
                      <a:alpha val="43137"/>
                    </a:srgbClr>
                  </a:outerShdw>
                </a:effectLst>
                <a:ea typeface="+mn-ea"/>
              </a:rPr>
              <a:t>1 mb per 10 m</a:t>
            </a:r>
            <a:r>
              <a:rPr lang="en-US" sz="2800" i="1" dirty="0">
                <a:solidFill>
                  <a:srgbClr val="E6001D"/>
                </a:solidFill>
                <a:effectLst>
                  <a:outerShdw blurRad="38100" dist="38100" dir="2700000" algn="tl">
                    <a:srgbClr val="000000">
                      <a:alpha val="43137"/>
                    </a:srgbClr>
                  </a:outerShdw>
                </a:effectLst>
                <a:ea typeface="+mn-ea"/>
              </a:rPr>
              <a:t>  </a:t>
            </a:r>
            <a:r>
              <a:rPr lang="en-US" sz="2800" i="1" dirty="0">
                <a:ea typeface="+mn-ea"/>
              </a:rPr>
              <a:t>is close enough to use for now.</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698495599"/>
      </p:ext>
    </p:extLst>
  </p:cSld>
  <p:clrMapOvr>
    <a:masterClrMapping/>
  </p:clrMapOvr>
  <mc:AlternateContent xmlns:mc="http://schemas.openxmlformats.org/markup-compatibility/2006" xmlns:p14="http://schemas.microsoft.com/office/powerpoint/2010/main">
    <mc:Choice Requires="p14">
      <p:transition spd="slow" p14:dur="2000" advTm="24341"/>
    </mc:Choice>
    <mc:Fallback xmlns="">
      <p:transition xmlns:p14="http://schemas.microsoft.com/office/powerpoint/2010/main" spd="slow" advTm="2434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2"/>
                </p:tgtEl>
              </p:cMediaNode>
            </p:audio>
          </p:childTnLst>
        </p:cTn>
      </p:par>
    </p:tnLst>
    <p:bldLst>
      <p:bldP spid="2253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5EB"/>
        </a:solidFill>
        <a:effectLst/>
      </p:bgPr>
    </p:bg>
    <p:spTree>
      <p:nvGrpSpPr>
        <p:cNvPr id="1" name=""/>
        <p:cNvGrpSpPr/>
        <p:nvPr/>
      </p:nvGrpSpPr>
      <p:grpSpPr>
        <a:xfrm>
          <a:off x="0" y="0"/>
          <a:ext cx="0" cy="0"/>
          <a:chOff x="0" y="0"/>
          <a:chExt cx="0" cy="0"/>
        </a:xfrm>
      </p:grpSpPr>
      <p:grpSp>
        <p:nvGrpSpPr>
          <p:cNvPr id="2" name="Group 1"/>
          <p:cNvGrpSpPr/>
          <p:nvPr/>
        </p:nvGrpSpPr>
        <p:grpSpPr>
          <a:xfrm>
            <a:off x="1769533" y="414866"/>
            <a:ext cx="4581144" cy="6285284"/>
            <a:chOff x="1743456" y="468715"/>
            <a:chExt cx="4581144" cy="6285284"/>
          </a:xfrm>
        </p:grpSpPr>
        <p:pic>
          <p:nvPicPr>
            <p:cNvPr id="7" name="Picture Placeholder 6" descr="An illustration of the Atmospheric Pressure in inches of mercury and millibars. The readings are given on a barometer that is filled with a gray colored solution. The readings marked on the barometer are 850 mb to 110mb at an interval of 10 or from 25.10 to 32.78 inches of mercury. The supporting text associated with mercury reading of 1090 mb reads “1085 mb (32.03 in.) Highest recorded sea-level pressure: Tongsonten, Mongolia (December 2001)”. The supporting text associated with mercury reading of 1060 mb reads “1064 mb (31.42 in.) Highest recorded sea-level pressure in the continental United States (excluding Alaska) (December 2001). ;Miles City, Montana (December 1983)”. The supporting text associated with mercury reading of 1040 mb reads “Strong high-pressure system”. The supporting text associated with mercury reading of 1010 mb reads “1013.25 mb (29.92 in.) standard sea-level pressure&quot;. The supporting text associated with mercury reading of 980 mb reads “Deep low-pressure system”. The supporting text associated with mercury reading of 920 mb reads “920 mb (27.17  in.) Hurricane Katrina during landfall (August 2005)&quot;. The supporting text associated with mercury reading of 880 mb reads “882mb (32.0326.04 in.) Hurricane Wilma (august 2005)&quot;. The supporting text associated with mercury reading of 870 mb reads “870 mb (25.70 in.) Highest recorded sea-level pressure: Tongsonten, Mongolia (December 2001)&quot;."/>
            <p:cNvPicPr>
              <a:picLocks noChangeAspect="1"/>
            </p:cNvPicPr>
            <p:nvPr/>
          </p:nvPicPr>
          <p:blipFill rotWithShape="1">
            <a:blip r:embed="rId5" cstate="print">
              <a:extLst>
                <a:ext uri="{28A0092B-C50C-407E-A947-70E740481C1C}">
                  <a14:useLocalDpi xmlns:a14="http://schemas.microsoft.com/office/drawing/2010/main" val="0"/>
                </a:ext>
              </a:extLst>
            </a:blip>
            <a:srcRect l="4524" t="1368" r="1282" b="1473"/>
            <a:stretch/>
          </p:blipFill>
          <p:spPr bwMode="auto">
            <a:xfrm>
              <a:off x="1743456" y="468715"/>
              <a:ext cx="4572000" cy="6227064"/>
            </a:xfrm>
            <a:prstGeom prst="rect">
              <a:avLst/>
            </a:prstGeom>
            <a:noFill/>
            <a:ln w="9525">
              <a:noFill/>
              <a:miter lim="800000"/>
              <a:headEnd/>
              <a:tailEnd/>
            </a:ln>
            <a:effectLst/>
          </p:spPr>
        </p:pic>
        <p:sp>
          <p:nvSpPr>
            <p:cNvPr id="74755" name="Text Box 6"/>
            <p:cNvSpPr txBox="1">
              <a:spLocks noChangeArrowheads="1"/>
            </p:cNvSpPr>
            <p:nvPr/>
          </p:nvSpPr>
          <p:spPr bwMode="auto">
            <a:xfrm>
              <a:off x="4419600" y="6477000"/>
              <a:ext cx="1905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200" b="1" dirty="0">
                  <a:solidFill>
                    <a:srgbClr val="000000"/>
                  </a:solidFill>
                  <a:latin typeface="Calibri"/>
                  <a:cs typeface="Calibri"/>
                </a:rPr>
                <a:t>Ahrens &amp; Hanson</a:t>
              </a:r>
              <a:endParaRPr lang="en-US" sz="1200" dirty="0">
                <a:solidFill>
                  <a:srgbClr val="000000"/>
                </a:solidFill>
                <a:latin typeface="Calibri"/>
                <a:cs typeface="Calibri"/>
              </a:endParaRPr>
            </a:p>
          </p:txBody>
        </p:sp>
        <p:cxnSp>
          <p:nvCxnSpPr>
            <p:cNvPr id="6" name="Straight Arrow Connector 5"/>
            <p:cNvCxnSpPr/>
            <p:nvPr/>
          </p:nvCxnSpPr>
          <p:spPr bwMode="auto">
            <a:xfrm flipH="1" flipV="1">
              <a:off x="2472266" y="2133599"/>
              <a:ext cx="6846" cy="2142066"/>
            </a:xfrm>
            <a:prstGeom prst="straightConnector1">
              <a:avLst/>
            </a:prstGeom>
            <a:solidFill>
              <a:schemeClr val="accent1"/>
            </a:solidFill>
            <a:ln w="57150" cap="flat" cmpd="sng" algn="ctr">
              <a:solidFill>
                <a:srgbClr val="C80000"/>
              </a:solidFill>
              <a:prstDash val="solid"/>
              <a:round/>
              <a:headEnd type="diamond"/>
              <a:tailEnd type="diamond"/>
            </a:ln>
            <a:effectLst/>
          </p:spPr>
        </p:cxnSp>
      </p:grpSp>
      <p:sp>
        <p:nvSpPr>
          <p:cNvPr id="74754" name="Rectangle 2"/>
          <p:cNvSpPr>
            <a:spLocks noGrp="1" noChangeArrowheads="1"/>
          </p:cNvSpPr>
          <p:nvPr>
            <p:ph type="title" idx="4294967295"/>
          </p:nvPr>
        </p:nvSpPr>
        <p:spPr>
          <a:xfrm>
            <a:off x="2912533" y="-59267"/>
            <a:ext cx="4572000" cy="1066800"/>
          </a:xfrm>
        </p:spPr>
        <p:txBody>
          <a:bodyPr/>
          <a:lstStyle/>
          <a:p>
            <a:r>
              <a:rPr lang="en-US" sz="4000" b="1" dirty="0">
                <a:ea typeface="ＭＳ Ｐゴシック" charset="0"/>
              </a:rPr>
              <a:t>SLP Values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447340484"/>
      </p:ext>
    </p:extLst>
  </p:cSld>
  <p:clrMapOvr>
    <a:masterClrMapping/>
  </p:clrMapOvr>
  <mc:AlternateContent xmlns:mc="http://schemas.openxmlformats.org/markup-compatibility/2006" xmlns:p14="http://schemas.microsoft.com/office/powerpoint/2010/main">
    <mc:Choice Requires="p14">
      <p:transition spd="slow" p14:dur="2000" advTm="95894"/>
    </mc:Choice>
    <mc:Fallback xmlns="">
      <p:transition xmlns:p14="http://schemas.microsoft.com/office/powerpoint/2010/main" spd="slow" advTm="95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5"/>
          <a:srcRect t="5" b="2"/>
          <a:stretch/>
        </p:blipFill>
        <p:spPr>
          <a:xfrm>
            <a:off x="1625600" y="0"/>
            <a:ext cx="5869900" cy="6858000"/>
          </a:xfrm>
          <a:prstGeom prst="rect">
            <a:avLst/>
          </a:prstGeom>
          <a:ln w="38100">
            <a:solidFill>
              <a:schemeClr val="tx1"/>
            </a:solidFill>
          </a:ln>
        </p:spPr>
      </p:pic>
      <p:grpSp>
        <p:nvGrpSpPr>
          <p:cNvPr id="7" name="Group 6"/>
          <p:cNvGrpSpPr/>
          <p:nvPr/>
        </p:nvGrpSpPr>
        <p:grpSpPr>
          <a:xfrm>
            <a:off x="3843869" y="6363957"/>
            <a:ext cx="1600200" cy="307777"/>
            <a:chOff x="3843869" y="6330091"/>
            <a:chExt cx="1600200" cy="307777"/>
          </a:xfrm>
        </p:grpSpPr>
        <p:sp>
          <p:nvSpPr>
            <p:cNvPr id="5" name="Line 4"/>
            <p:cNvSpPr>
              <a:spLocks noChangeShapeType="1"/>
            </p:cNvSpPr>
            <p:nvPr/>
          </p:nvSpPr>
          <p:spPr bwMode="auto">
            <a:xfrm>
              <a:off x="3843869" y="6503658"/>
              <a:ext cx="1600200" cy="0"/>
            </a:xfrm>
            <a:prstGeom prst="line">
              <a:avLst/>
            </a:prstGeom>
            <a:noFill/>
            <a:ln w="190500">
              <a:solidFill>
                <a:srgbClr val="FF0000"/>
              </a:solidFill>
              <a:round/>
              <a:headEnd/>
              <a:tailEnd type="triangle" w="sm" len="sm"/>
            </a:ln>
            <a:extLst>
              <a:ext uri="{909E8E84-426E-40dd-AFC4-6F175D3DCCD1}">
                <a14:hiddenFill xmlns:a14="http://schemas.microsoft.com/office/drawing/2010/main" xmlns="">
                  <a:noFill/>
                </a14:hiddenFill>
              </a:ext>
            </a:extLst>
          </p:spPr>
          <p:txBody>
            <a:bodyPr wrap="none" anchor="ctr"/>
            <a:lstStyle/>
            <a:p>
              <a:pPr defTabSz="914400" eaLnBrk="0" fontAlgn="base" hangingPunct="0">
                <a:spcBef>
                  <a:spcPct val="0"/>
                </a:spcBef>
                <a:spcAft>
                  <a:spcPct val="0"/>
                </a:spcAft>
              </a:pPr>
              <a:endParaRPr lang="en-US" sz="2000">
                <a:solidFill>
                  <a:srgbClr val="000000"/>
                </a:solidFill>
                <a:latin typeface="Times New Roman" charset="0"/>
                <a:ea typeface="ＭＳ Ｐゴシック" charset="0"/>
                <a:cs typeface="ＭＳ Ｐゴシック" charset="0"/>
              </a:endParaRPr>
            </a:p>
          </p:txBody>
        </p:sp>
        <p:sp>
          <p:nvSpPr>
            <p:cNvPr id="6" name="Text Box 5"/>
            <p:cNvSpPr txBox="1">
              <a:spLocks noChangeArrowheads="1"/>
            </p:cNvSpPr>
            <p:nvPr/>
          </p:nvSpPr>
          <p:spPr bwMode="auto">
            <a:xfrm>
              <a:off x="4000502" y="6330091"/>
              <a:ext cx="9906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400" b="1" dirty="0">
                  <a:solidFill>
                    <a:srgbClr val="000000"/>
                  </a:solidFill>
                  <a:latin typeface="Arial"/>
                  <a:cs typeface="Arial"/>
                </a:rPr>
                <a:t>PGF</a:t>
              </a:r>
              <a:endParaRPr lang="en-US" sz="1400" dirty="0">
                <a:solidFill>
                  <a:srgbClr val="000000"/>
                </a:solidFill>
                <a:latin typeface="Arial"/>
                <a:cs typeface="Arial"/>
              </a:endParaRPr>
            </a:p>
          </p:txBody>
        </p:sp>
      </p:gr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018453409"/>
      </p:ext>
    </p:extLst>
  </p:cSld>
  <p:clrMapOvr>
    <a:masterClrMapping/>
  </p:clrMapOvr>
  <mc:AlternateContent xmlns:mc="http://schemas.openxmlformats.org/markup-compatibility/2006" xmlns:p14="http://schemas.microsoft.com/office/powerpoint/2010/main">
    <mc:Choice Requires="p14">
      <p:transition spd="slow" p14:dur="2000" advTm="32210"/>
    </mc:Choice>
    <mc:Fallback xmlns="">
      <p:transition xmlns:p14="http://schemas.microsoft.com/office/powerpoint/2010/main" spd="slow" advTm="32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r>
              <a:rPr lang="en-US" dirty="0"/>
              <a:t>This ends the presentation.</a:t>
            </a:r>
          </a:p>
        </p:txBody>
      </p:sp>
    </p:spTree>
    <p:extLst>
      <p:ext uri="{BB962C8B-B14F-4D97-AF65-F5344CB8AC3E}">
        <p14:creationId xmlns:p14="http://schemas.microsoft.com/office/powerpoint/2010/main" val="10365573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7"/>
</p:tagLst>
</file>

<file path=ppt/tags/tag2.xml><?xml version="1.0" encoding="utf-8"?>
<p:tagLst xmlns:a="http://schemas.openxmlformats.org/drawingml/2006/main" xmlns:r="http://schemas.openxmlformats.org/officeDocument/2006/relationships" xmlns:p="http://schemas.openxmlformats.org/presentationml/2006/main">
  <p:tag name="TIMING" val="|26.7"/>
</p:tagLst>
</file>

<file path=ppt/tags/tag3.xml><?xml version="1.0" encoding="utf-8"?>
<p:tagLst xmlns:a="http://schemas.openxmlformats.org/drawingml/2006/main" xmlns:r="http://schemas.openxmlformats.org/officeDocument/2006/relationships" xmlns:p="http://schemas.openxmlformats.org/presentationml/2006/main">
  <p:tag name="TIMING" val="|16.7|40.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00CC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51576</TotalTime>
  <Words>2141</Words>
  <Application>Microsoft Macintosh PowerPoint</Application>
  <PresentationFormat>On-screen Show (4:3)</PresentationFormat>
  <Paragraphs>276</Paragraphs>
  <Slides>31</Slides>
  <Notes>24</Notes>
  <HiddenSlides>1</HiddenSlides>
  <MMClips>19</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31</vt:i4>
      </vt:variant>
    </vt:vector>
  </HeadingPairs>
  <TitlesOfParts>
    <vt:vector size="36" baseType="lpstr">
      <vt:lpstr>Arial</vt:lpstr>
      <vt:lpstr>Calibri</vt:lpstr>
      <vt:lpstr>Times New Roman</vt:lpstr>
      <vt:lpstr>Office Theme</vt:lpstr>
      <vt:lpstr>Default Design</vt:lpstr>
      <vt:lpstr>ATMO 170A1 Online    Spatial Representations of Data: Surface Maps  (To activate links, open pptx file in show mode.)</vt:lpstr>
      <vt:lpstr>Overview Goals</vt:lpstr>
      <vt:lpstr>Learning Outcomes Addressed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what’s happening   above the surface?</vt:lpstr>
      <vt:lpstr>PowerPoint Presentation</vt:lpstr>
      <vt:lpstr>PowerPoint Presentation</vt:lpstr>
      <vt:lpstr>ATMO 170A1 Online  Adjustment to Sea-Level-Pressure</vt:lpstr>
      <vt:lpstr>Overview Goals</vt:lpstr>
      <vt:lpstr>North Pacific Surface Analysis  (isobars every 4 mb)</vt:lpstr>
      <vt:lpstr>Review: Pressure-Height</vt:lpstr>
      <vt:lpstr>PowerPoint Presentation</vt:lpstr>
      <vt:lpstr>The Challenge</vt:lpstr>
      <vt:lpstr>PowerPoint Presentation</vt:lpstr>
      <vt:lpstr>PowerPoint Presentation</vt:lpstr>
      <vt:lpstr>The Magic Rule</vt:lpstr>
      <vt:lpstr>Correction for Tucson</vt:lpstr>
      <vt:lpstr>Correction for Denver</vt:lpstr>
      <vt:lpstr>How is SLP actually estimated?</vt:lpstr>
      <vt:lpstr>SLP Values</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Pressure Changes with Height?</dc:title>
  <dc:creator>Steven Mullen</dc:creator>
  <cp:lastModifiedBy>Microsoft Office User</cp:lastModifiedBy>
  <cp:revision>251</cp:revision>
  <dcterms:created xsi:type="dcterms:W3CDTF">2016-08-26T02:45:18Z</dcterms:created>
  <dcterms:modified xsi:type="dcterms:W3CDTF">2020-09-15T19:09:54Z</dcterms:modified>
</cp:coreProperties>
</file>