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19" r:id="rId2"/>
    <p:sldId id="324" r:id="rId3"/>
    <p:sldId id="285" r:id="rId4"/>
    <p:sldId id="338" r:id="rId5"/>
    <p:sldId id="335" r:id="rId6"/>
    <p:sldId id="334" r:id="rId7"/>
    <p:sldId id="288" r:id="rId8"/>
    <p:sldId id="328" r:id="rId9"/>
    <p:sldId id="331" r:id="rId10"/>
    <p:sldId id="290" r:id="rId11"/>
    <p:sldId id="333" r:id="rId12"/>
    <p:sldId id="329" r:id="rId13"/>
    <p:sldId id="330" r:id="rId14"/>
    <p:sldId id="292" r:id="rId15"/>
    <p:sldId id="293" r:id="rId16"/>
    <p:sldId id="297" r:id="rId17"/>
    <p:sldId id="332" r:id="rId18"/>
    <p:sldId id="339" r:id="rId19"/>
    <p:sldId id="340" r:id="rId20"/>
    <p:sldId id="298" r:id="rId21"/>
    <p:sldId id="299" r:id="rId22"/>
    <p:sldId id="30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1" autoAdjust="0"/>
  </p:normalViewPr>
  <p:slideViewPr>
    <p:cSldViewPr snapToGrid="0" snapToObjects="1">
      <p:cViewPr>
        <p:scale>
          <a:sx n="100" d="100"/>
          <a:sy n="100" d="100"/>
        </p:scale>
        <p:origin x="-101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part overview</a:t>
            </a:r>
          </a:p>
          <a:p>
            <a:endParaRPr lang="en-US" dirty="0" smtClean="0"/>
          </a:p>
          <a:p>
            <a:r>
              <a:rPr lang="en-US" dirty="0" smtClean="0"/>
              <a:t>Part</a:t>
            </a:r>
            <a:r>
              <a:rPr lang="en-US" baseline="0" dirty="0" smtClean="0"/>
              <a:t> 1: How we communicate </a:t>
            </a:r>
            <a:r>
              <a:rPr lang="en-US" baseline="0" dirty="0" err="1" smtClean="0"/>
              <a:t>wx</a:t>
            </a:r>
            <a:r>
              <a:rPr lang="en-US" baseline="0" dirty="0" smtClean="0"/>
              <a:t> info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Most challenging parameter to decode for many students</a:t>
            </a:r>
          </a:p>
          <a:p>
            <a:r>
              <a:rPr lang="en-US" b="0" dirty="0" smtClean="0"/>
              <a:t>Preliminary</a:t>
            </a:r>
            <a:r>
              <a:rPr lang="en-US" b="0" baseline="0" dirty="0" smtClean="0"/>
              <a:t> facts. </a:t>
            </a:r>
          </a:p>
          <a:p>
            <a:r>
              <a:rPr lang="en-US" b="0" baseline="0" dirty="0" smtClean="0"/>
              <a:t>SLP has average value of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 </a:t>
            </a:r>
          </a:p>
          <a:p>
            <a:r>
              <a:rPr lang="en-US" b="0" baseline="0" dirty="0" smtClean="0"/>
              <a:t>It typically lies between 950 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 - 1050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Two steps are needed to decode SLP on weather maps.</a:t>
            </a:r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 smtClean="0"/>
              <a:t>“Is 910.7 or 1010.7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?”</a:t>
            </a:r>
          </a:p>
          <a:p>
            <a:pPr marL="0" indent="0">
              <a:buNone/>
            </a:pPr>
            <a:r>
              <a:rPr lang="en-US" b="0" baseline="0" dirty="0" smtClean="0"/>
              <a:t>     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 smtClean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Plots shows</a:t>
            </a:r>
          </a:p>
          <a:p>
            <a:endParaRPr lang="en-US" dirty="0" smtClean="0"/>
          </a:p>
          <a:p>
            <a:r>
              <a:rPr lang="en-US" dirty="0" smtClean="0"/>
              <a:t>Speed</a:t>
            </a:r>
            <a:r>
              <a:rPr lang="en-US" baseline="0" dirty="0" smtClean="0"/>
              <a:t> 15 knots</a:t>
            </a:r>
          </a:p>
          <a:p>
            <a:r>
              <a:rPr lang="en-US" baseline="0" dirty="0" smtClean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Temp:</a:t>
            </a:r>
            <a:r>
              <a:rPr lang="en-US" baseline="0" dirty="0" smtClean="0"/>
              <a:t> 42F</a:t>
            </a:r>
          </a:p>
          <a:p>
            <a:r>
              <a:rPr lang="en-US" baseline="0" dirty="0" smtClean="0"/>
              <a:t>Dew point: 18</a:t>
            </a:r>
          </a:p>
          <a:p>
            <a:r>
              <a:rPr lang="en-US" baseline="0" dirty="0" smtClean="0"/>
              <a:t>Wind: 15 knots from SW</a:t>
            </a:r>
          </a:p>
          <a:p>
            <a:r>
              <a:rPr lang="en-US" baseline="0" dirty="0" smtClean="0"/>
              <a:t>Cloud Cover: 5/8’s</a:t>
            </a:r>
          </a:p>
          <a:p>
            <a:r>
              <a:rPr lang="en-US" baseline="0" dirty="0" smtClean="0"/>
              <a:t>3-hour Pressure Change: 3.5 </a:t>
            </a:r>
            <a:r>
              <a:rPr lang="en-US" baseline="0" dirty="0" err="1" smtClean="0"/>
              <a:t>mb</a:t>
            </a:r>
            <a:r>
              <a:rPr lang="en-US" baseline="0" dirty="0" smtClean="0"/>
              <a:t>, rising steadily</a:t>
            </a:r>
          </a:p>
          <a:p>
            <a:r>
              <a:rPr lang="en-US" baseline="0" dirty="0" smtClean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How</a:t>
            </a:r>
            <a:r>
              <a:rPr lang="en-US" b="1" baseline="0" dirty="0" smtClean="0"/>
              <a:t> to decode SLP</a:t>
            </a:r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0" baseline="0" dirty="0" smtClean="0"/>
              <a:t>Place decimal point between 2</a:t>
            </a:r>
            <a:r>
              <a:rPr lang="en-US" b="0" baseline="30000" dirty="0" smtClean="0"/>
              <a:t>nd</a:t>
            </a:r>
            <a:r>
              <a:rPr lang="en-US" b="0" baseline="0" dirty="0" smtClean="0"/>
              <a:t> and 3</a:t>
            </a:r>
            <a:r>
              <a:rPr lang="en-US" b="0" baseline="30000" dirty="0" smtClean="0"/>
              <a:t>rd</a:t>
            </a:r>
            <a:r>
              <a:rPr lang="en-US" b="0" baseline="0" dirty="0" smtClean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Is 998.8 or 1098.8 closer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 smtClean="0"/>
              <a:t>Pick value closest to 1013 </a:t>
            </a:r>
            <a:r>
              <a:rPr lang="en-US" b="0" baseline="0" dirty="0" err="1" smtClean="0"/>
              <a:t>mb</a:t>
            </a:r>
            <a:r>
              <a:rPr lang="en-US" b="0" baseline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Map shows some</a:t>
            </a:r>
            <a:r>
              <a:rPr lang="en-US" baseline="0" dirty="0" smtClean="0"/>
              <a:t> the weather observations available over Southwest from NWS.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Station</a:t>
            </a:r>
            <a:r>
              <a:rPr lang="en-US" baseline="0" dirty="0" smtClean="0"/>
              <a:t> Model and surface weather maps through the entire course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3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hyperlink" Target="http://profhorn.aos.wisc.edu/wxwise/station/page5.html" TargetMode="External"/><Relationship Id="rId8" Type="http://schemas.openxmlformats.org/officeDocument/2006/relationships/hyperlink" Target="http://itg1.meteor.wisc.edu/wxwise/AckermanKnox/chap1/decoding_surface.html" TargetMode="External"/><Relationship Id="rId9" Type="http://schemas.openxmlformats.org/officeDocument/2006/relationships/image" Target="../media/image2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3.png"/><Relationship Id="rId7" Type="http://schemas.openxmlformats.org/officeDocument/2006/relationships/hyperlink" Target="http://www.wpc.ncep.noaa.gov/html/stationplot_printer.html" TargetMode="External"/><Relationship Id="rId8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hyperlink" Target="http://www.wpc.ncep.noaa.gov/html/stationplot_printer.html" TargetMode="External"/><Relationship Id="rId9" Type="http://schemas.openxmlformats.org/officeDocument/2006/relationships/image" Target="../media/image2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3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s://en.wikipedia.org/wiki/Okta" TargetMode="External"/><Relationship Id="rId9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Relationship Id="rId6" Type="http://schemas.openxmlformats.org/officeDocument/2006/relationships/image" Target="../media/image8.png"/><Relationship Id="rId7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3.png"/><Relationship Id="rId6" Type="http://schemas.openxmlformats.org/officeDocument/2006/relationships/hyperlink" Target="http://www.wpc.ncep.noaa.gov/html/stationplot_printer.html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2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Relationship Id="rId5" Type="http://schemas.openxmlformats.org/officeDocument/2006/relationships/hyperlink" Target="http://www.atmo.arizona.edu/~mullen/atmo170A1/project/weathersymbolsandtheirmeanings.gif" TargetMode="External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3.png"/><Relationship Id="rId10" Type="http://schemas.openxmlformats.org/officeDocument/2006/relationships/hyperlink" Target="http://www.wpc.ncep.noaa.gov/html/stationplot_printer.html" TargetMode="External"/><Relationship Id="rId11" Type="http://schemas.openxmlformats.org/officeDocument/2006/relationships/image" Target="../media/image2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2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<Relationship Id="rId5" Type="http://schemas.openxmlformats.org/officeDocument/2006/relationships/hyperlink" Target="http://www.wpc.ncep.noaa.gov/html/stationplot_printer.html" TargetMode="External"/><Relationship Id="rId6" Type="http://schemas.openxmlformats.org/officeDocument/2006/relationships/image" Target="../media/image2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3.xml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microsoft.com/office/2007/relationships/media" Target="../media/media1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13.png"/><Relationship Id="rId6" Type="http://schemas.openxmlformats.org/officeDocument/2006/relationships/hyperlink" Target="http://www.atmo.arizona.edu/gifs/USPLOT.GIF" TargetMode="External"/><Relationship Id="rId7" Type="http://schemas.openxmlformats.org/officeDocument/2006/relationships/hyperlink" Target="https://www.wpc.ncep.noaa.gov/sfc/namussfcwbg.gif" TargetMode="External"/><Relationship Id="rId8" Type="http://schemas.openxmlformats.org/officeDocument/2006/relationships/hyperlink" Target="https://www.wpc.ncep.noaa.gov/html/sfc2.shtml" TargetMode="External"/><Relationship Id="rId9" Type="http://schemas.openxmlformats.org/officeDocument/2006/relationships/image" Target="../media/image2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14.png"/><Relationship Id="rId7" Type="http://schemas.openxmlformats.org/officeDocument/2006/relationships/image" Target="../media/image2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2.png"/><Relationship Id="rId9" Type="http://schemas.openxmlformats.org/officeDocument/2006/relationships/hyperlink" Target="http://www.atmo.arizona.edu/gifs/USPLOT.GIF" TargetMode="External"/><Relationship Id="rId10" Type="http://schemas.openxmlformats.org/officeDocument/2006/relationships/hyperlink" Target="https://www.wpc.ncep.noaa.gov/sfc/namussfcwbg.gif" TargetMode="External"/><Relationship Id="rId11" Type="http://schemas.openxmlformats.org/officeDocument/2006/relationships/hyperlink" Target="https://www.wpc.ncep.noaa.gov/html/sfc2.shtml" TargetMode="External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2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2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2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596900"/>
            <a:ext cx="7696200" cy="47371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Online</a:t>
            </a:r>
            <a:r>
              <a:rPr lang="en-US" sz="4000" b="1" dirty="0" smtClean="0">
                <a:solidFill>
                  <a:srgbClr val="CCFFFF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CCFFFF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Spatial Representations of Data</a:t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Station Model &amp; Surface Maps</a:t>
            </a:r>
            <a:r>
              <a:rPr lang="en-US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4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  <a:endParaRPr lang="en-US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</a:t>
            </a:r>
            <a:r>
              <a:rPr lang="en-US" sz="2000" b="1" dirty="0" smtClean="0">
                <a:solidFill>
                  <a:srgbClr val="CCFFFF"/>
                </a:solidFill>
              </a:rPr>
              <a:t>20170619 19Z</a:t>
            </a:r>
            <a:endParaRPr lang="en-US" sz="2000" b="1" dirty="0">
              <a:solidFill>
                <a:srgbClr val="CCFFFF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Weather vs. Climate</a:t>
            </a:r>
          </a:p>
          <a:p>
            <a:pPr marL="914400" lvl="1" indent="-457200"/>
            <a:r>
              <a:rPr lang="en-US" dirty="0" smtClean="0"/>
              <a:t>Station model: how we communicate surface weather conditions at a specific site</a:t>
            </a:r>
          </a:p>
          <a:p>
            <a:pPr marL="914400" lvl="1" indent="-457200"/>
            <a:r>
              <a:rPr lang="en-US" dirty="0" smtClean="0"/>
              <a:t>Surface </a:t>
            </a:r>
            <a:r>
              <a:rPr lang="en-US" dirty="0" smtClean="0"/>
              <a:t>weather maps: how </a:t>
            </a:r>
            <a:r>
              <a:rPr lang="en-US" dirty="0" smtClean="0"/>
              <a:t>we display surface weather conditions across a region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meteorologists and forecasters communicate </a:t>
            </a:r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ＭＳ Ｐゴシック" charset="0"/>
              </a:rPr>
              <a:t>conditions?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Combination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digits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5"/>
    </mc:Choice>
    <mc:Fallback xmlns="">
      <p:transition xmlns:p14="http://schemas.microsoft.com/office/powerpoint/2010/main" spd="slow" advTm="198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</a:t>
            </a:r>
            <a:r>
              <a:rPr lang="en-US" sz="1800" b="1" i="1" dirty="0" smtClean="0">
                <a:solidFill>
                  <a:srgbClr val="000000"/>
                </a:solidFill>
                <a:latin typeface="+mn-lt"/>
              </a:rPr>
              <a:t>for knowing every parameter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 smtClean="0">
                <a:ea typeface="ＭＳ Ｐゴシック" charset="0"/>
                <a:cs typeface="ＭＳ Ｐゴシック" charset="0"/>
              </a:rPr>
              <a:t>Weather Elements</a:t>
            </a: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 smtClean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  <a:p>
            <a:pPr algn="ctr"/>
            <a:r>
              <a:rPr lang="en-US" sz="1600" dirty="0"/>
              <a:t>Note: Cloud cover answer to #</a:t>
            </a:r>
            <a:r>
              <a:rPr lang="en-US" sz="1600" dirty="0" smtClean="0"/>
              <a:t>1 not correct.</a:t>
            </a:r>
            <a:endParaRPr lang="en-US" sz="1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56"/>
    </mc:Choice>
    <mc:Fallback xmlns="">
      <p:transition xmlns:p14="http://schemas.microsoft.com/office/powerpoint/2010/main" spd="slow" advTm="740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  <a:endParaRPr lang="en-US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 smtClean="0">
                <a:ea typeface="ＭＳ Ｐゴシック" charset="0"/>
                <a:cs typeface="ＭＳ Ｐゴシック" charset="0"/>
              </a:rPr>
              <a:t>Temperatures</a:t>
            </a:r>
            <a:endParaRPr lang="en-US" sz="20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F in U.S. (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Temp </a:t>
            </a: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= 57°F</a:t>
            </a:r>
            <a:endParaRPr lang="en-US" sz="2000" b="1" i="1" dirty="0" smtClean="0"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 smtClean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6"/>
              </a:rPr>
              <a:t>Decoding Station Model</a:t>
            </a:r>
            <a:endParaRPr lang="en-US" sz="20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</a:t>
            </a:r>
            <a:r>
              <a:rPr lang="en-US" sz="1600" dirty="0" smtClean="0">
                <a:hlinkClick r:id="rId7"/>
              </a:rPr>
              <a:t>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6"/>
    </mc:Choice>
    <mc:Fallback xmlns="">
      <p:transition xmlns:p14="http://schemas.microsoft.com/office/powerpoint/2010/main" spd="slow" advTm="359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1) Put decimal point between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and 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 smtClean="0"/>
              <a:t>2) Next place a </a:t>
            </a:r>
            <a:r>
              <a:rPr lang="en-US" sz="2000" b="1" dirty="0" smtClean="0">
                <a:solidFill>
                  <a:srgbClr val="FF0000"/>
                </a:solidFill>
              </a:rPr>
              <a:t>9</a:t>
            </a:r>
            <a:r>
              <a:rPr lang="en-US" sz="2000" b="1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10</a:t>
            </a:r>
            <a:r>
              <a:rPr lang="en-US" sz="2000" b="1" dirty="0" smtClean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</a:t>
            </a:r>
            <a:r>
              <a:rPr lang="en-US" sz="2000" b="1" dirty="0" smtClean="0"/>
              <a:t>    Answer the question, “Is </a:t>
            </a:r>
            <a:r>
              <a:rPr lang="en-US" sz="2000" b="1" dirty="0" smtClean="0">
                <a:solidFill>
                  <a:srgbClr val="C90000"/>
                </a:solidFill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</a:rPr>
              <a:t>10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err="1" smtClean="0">
                <a:solidFill>
                  <a:srgbClr val="C90000"/>
                </a:solidFill>
              </a:rPr>
              <a:t>mb</a:t>
            </a:r>
            <a:r>
              <a:rPr lang="en-US" sz="2000" b="1" dirty="0" smtClean="0">
                <a:solidFill>
                  <a:srgbClr val="C9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or</a:t>
            </a:r>
            <a:r>
              <a:rPr lang="en-US" sz="2000" b="1" dirty="0" smtClean="0">
                <a:solidFill>
                  <a:srgbClr val="C90000"/>
                </a:solidFill>
              </a:rPr>
              <a:t> 10</a:t>
            </a:r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b="1" dirty="0">
                <a:solidFill>
                  <a:srgbClr val="0000FF"/>
                </a:solidFill>
              </a:rPr>
              <a:t>0</a:t>
            </a:r>
            <a:r>
              <a:rPr lang="en-US" sz="2000" b="1" dirty="0" smtClean="0">
                <a:solidFill>
                  <a:srgbClr val="C90000"/>
                </a:solidFill>
              </a:rPr>
              <a:t>.</a:t>
            </a:r>
            <a:r>
              <a:rPr lang="en-US" sz="2000" b="1" dirty="0" smtClean="0">
                <a:solidFill>
                  <a:srgbClr val="0000FF"/>
                </a:solidFill>
              </a:rPr>
              <a:t>7</a:t>
            </a:r>
            <a:r>
              <a:rPr lang="en-US" sz="2000" b="1" dirty="0" smtClean="0">
                <a:solidFill>
                  <a:srgbClr val="000000"/>
                </a:solidFill>
              </a:rPr>
              <a:t>” closer </a:t>
            </a:r>
            <a:r>
              <a:rPr lang="en-US" sz="2000" b="1" dirty="0">
                <a:solidFill>
                  <a:srgbClr val="000000"/>
                </a:solidFill>
              </a:rPr>
              <a:t>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 smtClean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 smtClean="0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SLP of 1010.7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.</a:t>
            </a:r>
            <a:endParaRPr lang="en-US" sz="1800" b="1" i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Average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SLP 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value is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 smtClean="0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</a:t>
            </a:r>
            <a:r>
              <a:rPr lang="en-US" sz="2000" b="1" dirty="0" smtClean="0">
                <a:ea typeface="ＭＳ Ｐゴシック" charset="0"/>
                <a:cs typeface="ＭＳ Ｐゴシック" charset="0"/>
              </a:rPr>
              <a:t>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3.8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as </a:t>
            </a:r>
            <a:r>
              <a:rPr lang="en-US" sz="20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47"/>
    </mc:Choice>
    <mc:Fallback xmlns="">
      <p:transition xmlns:p14="http://schemas.microsoft.com/office/powerpoint/2010/main" spd="slow" advTm="13124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 smtClean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/>
              <a:t>P</a:t>
            </a:r>
            <a:r>
              <a:rPr lang="en-US" sz="1800" b="1" i="1" dirty="0" smtClean="0"/>
              <a:t>lot shows -0.6 </a:t>
            </a:r>
            <a:r>
              <a:rPr lang="en-US" sz="1800" b="1" i="1" dirty="0" err="1" smtClean="0"/>
              <a:t>mb</a:t>
            </a:r>
            <a:r>
              <a:rPr lang="en-US" sz="1800" b="1" i="1" dirty="0" smtClean="0"/>
              <a:t>, falling then steady</a:t>
            </a:r>
          </a:p>
          <a:p>
            <a:pPr algn="ctr"/>
            <a:endParaRPr lang="en-US" sz="1600" b="1" i="1" dirty="0" smtClean="0"/>
          </a:p>
          <a:p>
            <a:pPr algn="ctr"/>
            <a:r>
              <a:rPr lang="en-US" sz="1600" b="1" i="1" dirty="0" smtClean="0"/>
              <a:t>*Information on UTC time is a separate document</a:t>
            </a:r>
            <a:endParaRPr lang="en-US" sz="16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steady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xmlns:p14="http://schemas.microsoft.com/office/powerpoint/2010/main" advTm="879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Cover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FEW (1/8 - 2/8’s)</a:t>
              </a:r>
              <a:endParaRPr lang="en-US" sz="1400" b="1" dirty="0"/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SCT (3/8 </a:t>
              </a:r>
              <a:r>
                <a:rPr lang="mr-IN" sz="1400" b="1" dirty="0" smtClean="0"/>
                <a:t>–</a:t>
              </a:r>
              <a:r>
                <a:rPr lang="en-US" sz="1400" b="1" dirty="0" smtClean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BKN (5/8 - 7/8’s)</a:t>
              </a:r>
              <a:endParaRPr lang="en-US" sz="1400" b="1" dirty="0"/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OVC (8/8’s)</a:t>
              </a:r>
              <a:endParaRPr lang="en-US" sz="1400" b="1" dirty="0"/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 smtClean="0"/>
                <a:t>CLR (0/8’s)</a:t>
              </a:r>
              <a:endParaRPr lang="en-US" sz="1400" b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clear skies.</a:t>
            </a:r>
            <a:endParaRPr lang="en-US" sz="1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Cloud Cover</a:t>
            </a:r>
            <a:endParaRPr lang="en-US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Given in eighths of sky covered or </a:t>
            </a:r>
            <a:r>
              <a:rPr lang="en-US" sz="1800" b="1" i="1" dirty="0" err="1" smtClean="0"/>
              <a:t>oktas</a:t>
            </a:r>
            <a:r>
              <a:rPr lang="en-US" sz="1800" b="1" i="1" dirty="0" smtClean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02"/>
    </mc:Choice>
    <mc:Fallback xmlns="">
      <p:transition xmlns:p14="http://schemas.microsoft.com/office/powerpoint/2010/main" spd="slow" advTm="861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irection 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</a:t>
            </a:r>
            <a:r>
              <a:rPr lang="en-US" b="1" dirty="0" smtClean="0">
                <a:solidFill>
                  <a:schemeClr val="accent2"/>
                </a:solidFill>
              </a:rPr>
              <a:t>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  <a:ex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The wind is easterly.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82"/>
    </mc:Choice>
    <mc:Fallback xmlns="">
      <p:transition xmlns:p14="http://schemas.microsoft.com/office/powerpoint/2010/main" spd="slow" advTm="5628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 smtClean="0"/>
              <a:t>How </a:t>
            </a:r>
            <a:r>
              <a:rPr lang="en-US" b="1" u="sng" dirty="0"/>
              <a:t>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</a:t>
            </a:r>
            <a:r>
              <a:rPr lang="en-US" b="1" dirty="0" smtClean="0"/>
              <a:t>knots*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</a:t>
            </a:r>
            <a:r>
              <a:rPr lang="en-US" b="1" dirty="0" smtClean="0"/>
              <a:t>knots</a:t>
            </a:r>
          </a:p>
          <a:p>
            <a:endParaRPr lang="en-US" b="1" dirty="0" smtClean="0"/>
          </a:p>
          <a:p>
            <a:r>
              <a:rPr lang="en-US" b="1" dirty="0" smtClean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1800" b="1" dirty="0" smtClean="0"/>
              <a:t>*1 </a:t>
            </a:r>
            <a:r>
              <a:rPr lang="en-US" sz="1800" b="1" dirty="0"/>
              <a:t>knot = 1 nautical mile per hour </a:t>
            </a:r>
            <a:r>
              <a:rPr lang="en-US" sz="1800" b="1" dirty="0" smtClean="0"/>
              <a:t>= </a:t>
            </a:r>
            <a:r>
              <a:rPr lang="en-US" sz="1800" b="1" dirty="0"/>
              <a:t>1.15 </a:t>
            </a:r>
            <a:r>
              <a:rPr lang="en-US" sz="1800" b="1" dirty="0" smtClean="0"/>
              <a:t>mph</a:t>
            </a:r>
          </a:p>
          <a:p>
            <a:r>
              <a:rPr lang="en-US" sz="1800" b="1" dirty="0" smtClean="0"/>
              <a:t> 							   = 1.85 km</a:t>
            </a:r>
            <a:r>
              <a:rPr lang="en-US" sz="1800" b="1" dirty="0"/>
              <a:t>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</a:t>
            </a:r>
            <a:r>
              <a:rPr lang="en-US" sz="1800" b="1" dirty="0" smtClean="0"/>
              <a:t>= 0.51 m/sec</a:t>
            </a:r>
            <a:endParaRPr lang="en-US" sz="1800" b="1" dirty="0"/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     50+10+10+5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1"/>
    </mc:Choice>
    <mc:Fallback xmlns="">
      <p:transition xmlns:p14="http://schemas.microsoft.com/office/powerpoint/2010/main" spd="slow" advTm="76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 smtClean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 smtClean="0"/>
          </a:p>
          <a:p>
            <a:r>
              <a:rPr lang="en-US" sz="1800" b="1" i="1" dirty="0" smtClean="0"/>
              <a:t>Speed of </a:t>
            </a:r>
            <a:r>
              <a:rPr lang="en-US" sz="1800" b="1" i="1" u="sng" dirty="0" smtClean="0"/>
              <a:t>15 knots</a:t>
            </a:r>
          </a:p>
          <a:p>
            <a:r>
              <a:rPr lang="en-US" b="1" i="1" dirty="0" smtClean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  <a:endParaRPr lang="en-US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99"/>
    </mc:Choice>
    <mc:Fallback xmlns="">
      <p:transition xmlns:p14="http://schemas.microsoft.com/office/powerpoint/2010/main" spd="slow" advTm="282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 smtClean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 smtClean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 smtClean="0"/>
              <a:t>but you need to recognize the most common </a:t>
            </a:r>
            <a:r>
              <a:rPr lang="en-US" b="1" i="1" dirty="0" smtClean="0"/>
              <a:t>weather symbols such as </a:t>
            </a:r>
            <a:r>
              <a:rPr lang="en-US" sz="1800" b="1" i="1" dirty="0" smtClean="0"/>
              <a:t>rain, snow, showers, thunderstorms, fog, freezing rain, haze, dust storm, etc.</a:t>
            </a:r>
            <a:endParaRPr lang="en-US" sz="18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Weather Symbols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 smtClean="0"/>
              <a:t>Ahrens and Hanson </a:t>
            </a:r>
            <a:r>
              <a:rPr lang="en-US" sz="1200" b="1" dirty="0"/>
              <a:t>8</a:t>
            </a:r>
            <a:r>
              <a:rPr lang="en-US" sz="1200" b="1" baseline="30000" dirty="0" smtClean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 smtClean="0"/>
              <a:t>Station plot shows moderate rain.</a:t>
            </a:r>
            <a:endParaRPr lang="en-US" sz="1800" b="1" i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85"/>
    </mc:Choice>
    <mc:Fallback xmlns="">
      <p:transition xmlns:p14="http://schemas.microsoft.com/office/powerpoint/2010/main" spd="slow" advTm="1004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4"/>
              </a:rPr>
              <a:t>Decoding Station Model</a:t>
            </a:r>
            <a:r>
              <a:rPr lang="en-US" sz="2000" dirty="0" smtClean="0">
                <a:latin typeface="+mn-lt"/>
                <a:hlinkClick r:id="rId4"/>
              </a:rPr>
              <a:t> </a:t>
            </a:r>
            <a:r>
              <a:rPr lang="en-US" sz="1600" dirty="0" smtClean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4"/>
    </mc:Choice>
    <mc:Fallback xmlns="">
      <p:transition xmlns:p14="http://schemas.microsoft.com/office/powerpoint/2010/main" spd="slow" advTm="229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  (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°F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on U.S.)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15 knots from SW</a:t>
            </a:r>
            <a:endParaRPr lang="en-US" sz="24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Light rain</a:t>
            </a: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 smtClean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 smtClean="0">
                <a:latin typeface="+mn-lt"/>
                <a:hlinkClick r:id="rId5"/>
              </a:rPr>
              <a:t>Decoding Station Model</a:t>
            </a:r>
            <a:r>
              <a:rPr lang="en-US" sz="2000" dirty="0" smtClean="0">
                <a:latin typeface="+mn-lt"/>
                <a:hlinkClick r:id="rId5"/>
              </a:rPr>
              <a:t> </a:t>
            </a:r>
            <a:r>
              <a:rPr lang="en-US" sz="1600" dirty="0" smtClean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99"/>
    </mc:Choice>
    <mc:Fallback xmlns="">
      <p:transition xmlns:p14="http://schemas.microsoft.com/office/powerpoint/2010/main" spd="slow" advTm="588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400" b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Place decimal between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and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digits (98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 smtClean="0">
                <a:solidFill>
                  <a:srgbClr val="C90000"/>
                </a:solidFill>
              </a:rPr>
              <a:t>10</a:t>
            </a:r>
            <a:r>
              <a:rPr lang="en-US" sz="2400" b="1" dirty="0" smtClean="0">
                <a:solidFill>
                  <a:srgbClr val="0000FF"/>
                </a:solidFill>
              </a:rPr>
              <a:t>98</a:t>
            </a:r>
            <a:r>
              <a:rPr lang="en-US" sz="2400" b="1" dirty="0" smtClean="0">
                <a:solidFill>
                  <a:srgbClr val="C90000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</a:rPr>
              <a:t> closer </a:t>
            </a:r>
            <a:r>
              <a:rPr lang="en-US" sz="2400" b="1" dirty="0">
                <a:solidFill>
                  <a:srgbClr val="000000"/>
                </a:solidFill>
              </a:rPr>
              <a:t>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 smtClean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SLP is 998.8 </a:t>
            </a:r>
            <a:r>
              <a:rPr lang="en-US" sz="2400" b="1" dirty="0" err="1" smtClean="0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 smtClean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</a:t>
                </a:r>
                <a:r>
                  <a:rPr lang="en-US" sz="2000" b="1" dirty="0" smtClean="0">
                    <a:latin typeface="+mn-lt"/>
                  </a:rPr>
                  <a:t>Temp, Dew Point</a:t>
                </a:r>
                <a:r>
                  <a:rPr lang="en-US" sz="2000" b="1" dirty="0">
                    <a:latin typeface="+mn-lt"/>
                  </a:rPr>
                  <a:t>, </a:t>
                </a:r>
                <a:r>
                  <a:rPr lang="en-US" sz="2000" b="1" dirty="0" smtClean="0">
                    <a:latin typeface="+mn-lt"/>
                  </a:rPr>
                  <a:t>SLP, Cloud </a:t>
                </a:r>
                <a:r>
                  <a:rPr lang="en-US" sz="2000" b="1" dirty="0">
                    <a:latin typeface="+mn-lt"/>
                  </a:rPr>
                  <a:t>Cover, Wind Speed and </a:t>
                </a:r>
                <a:r>
                  <a:rPr lang="en-US" sz="2000" b="1" dirty="0" smtClean="0">
                    <a:latin typeface="+mn-lt"/>
                  </a:rPr>
                  <a:t>Direction, </a:t>
                </a:r>
                <a:r>
                  <a:rPr lang="en-US" sz="2000" b="1" dirty="0" smtClean="0"/>
                  <a:t>Pressure Tendency</a:t>
                </a:r>
                <a:r>
                  <a:rPr lang="en-US" sz="2000" b="1" dirty="0" smtClean="0">
                    <a:latin typeface="+mn-lt"/>
                  </a:rPr>
                  <a:t>?</a:t>
                </a:r>
                <a:endParaRPr lang="en-US" sz="2000" b="1" dirty="0">
                  <a:latin typeface="+mn-lt"/>
                </a:endParaRP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13"/>
    </mc:Choice>
    <mc:Fallback xmlns="">
      <p:transition xmlns:p14="http://schemas.microsoft.com/office/powerpoint/2010/main" spd="slow" advTm="563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58"/>
    </mc:Choice>
    <mc:Fallback>
      <p:transition xmlns:p14="http://schemas.microsoft.com/office/powerpoint/2010/main" spd="slow" advTm="161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</a:t>
            </a:r>
            <a:r>
              <a:rPr lang="en-US" sz="1200" b="1" dirty="0" smtClean="0"/>
              <a:t>Southwest from NWS Tucson Office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20170623 1900 UTC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07"/>
    </mc:Choice>
    <mc:Fallback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 smtClean="0"/>
          </a:p>
          <a:p>
            <a:pPr algn="ctr"/>
            <a:r>
              <a:rPr lang="en-US" sz="1200" b="1" dirty="0" smtClean="0"/>
              <a:t>Link to current surface map for the </a:t>
            </a:r>
            <a:r>
              <a:rPr lang="en-US" sz="1200" b="1" dirty="0" smtClean="0"/>
              <a:t>Southwest from NWS Tucson Office</a:t>
            </a:r>
            <a:endParaRPr lang="en-US" sz="1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Surface Plots </a:t>
            </a:r>
            <a:r>
              <a:rPr lang="en-US" sz="3600" dirty="0" smtClean="0"/>
              <a:t>20190611 </a:t>
            </a:r>
            <a:r>
              <a:rPr lang="en-US" sz="3600" dirty="0" smtClean="0"/>
              <a:t>1900 UTC</a:t>
            </a:r>
            <a:endParaRPr lang="en-US" sz="3600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1214444"/>
            <a:ext cx="9144000" cy="4894256"/>
            <a:chOff x="0" y="1404944"/>
            <a:chExt cx="9144000" cy="4894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404944"/>
              <a:ext cx="9144000" cy="489425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3300" y="1404944"/>
              <a:ext cx="4330700" cy="571500"/>
            </a:xfrm>
            <a:prstGeom prst="rect">
              <a:avLst/>
            </a:prstGeom>
          </p:spPr>
        </p:pic>
      </p:grpSp>
      <p:pic>
        <p:nvPicPr>
          <p:cNvPr id="11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08473" y="6186269"/>
            <a:ext cx="8347000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9"/>
              </a:rPr>
              <a:t>Current Station Hourly Map with Fronts, High/Low Positions, IR Satellite Imagery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 smtClean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 smtClean="0">
                <a:solidFill>
                  <a:srgbClr val="104DA7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</a:rPr>
              <a:t> </a:t>
            </a:r>
            <a:r>
              <a:rPr lang="en-US" sz="1200" b="1" dirty="0" smtClean="0">
                <a:solidFill>
                  <a:srgbClr val="CCFFFF"/>
                </a:solidFill>
                <a:hlinkClick r:id="rId10"/>
              </a:rPr>
              <a:t>https://www.wpc.ncep.noaa.gov/sfc/namussfcwbg.gif</a:t>
            </a:r>
            <a:endParaRPr lang="en-US" sz="1200" b="1" dirty="0" smtClean="0">
              <a:solidFill>
                <a:srgbClr val="CCFFFF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CCFFFF"/>
                </a:solidFill>
                <a:hlinkClick r:id="rId11" tooltip="You may have to cut and past the address into your history bar."/>
              </a:rPr>
              <a:t>https://www.wpc.ncep.noaa.gov/html/sfc2.shtml</a:t>
            </a:r>
            <a:endParaRPr lang="en-US" sz="1200" b="1" dirty="0" smtClean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7"/>
    </mc:Choice>
    <mc:Fallback xmlns="">
      <p:transition xmlns:p14="http://schemas.microsoft.com/office/powerpoint/2010/main" spd="slow" advTm="177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3308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0000" y="6181797"/>
            <a:ext cx="6592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Sometimes SLP is plotted to nearest whole </a:t>
            </a:r>
            <a:r>
              <a:rPr lang="en-US" sz="2400" dirty="0" err="1" smtClean="0"/>
              <a:t>millibar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35100" y="114300"/>
            <a:ext cx="62979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Surface map for 20140220 1800 UTC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5919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and surface weather maps.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xmlns:p14="http://schemas.microsoft.com/office/powerpoint/2010/main" spd="slow" advTm="239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So what’s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above </a:t>
            </a: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the ground?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32"/>
    </mc:Choice>
    <mc:Fallback xmlns="">
      <p:transition xmlns:p14="http://schemas.microsoft.com/office/powerpoint/2010/main" spd="slow" advTm="1353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 air data and maps will be discussed in more detail throughout the course.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5"/>
    </mc:Choice>
    <mc:Fallback xmlns="">
      <p:transition xmlns:p14="http://schemas.microsoft.com/office/powerpoint/2010/main" spd="slow" advTm="314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35217</TotalTime>
  <Words>1627</Words>
  <Application>Microsoft Macintosh PowerPoint</Application>
  <PresentationFormat>On-screen Show (4:3)</PresentationFormat>
  <Paragraphs>334</Paragraphs>
  <Slides>22</Slides>
  <Notes>19</Notes>
  <HiddenSlides>2</HiddenSlides>
  <MMClips>21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ATMO 170A1 Online    Spatial Representations of Data The Station Model &amp; Surface Maps  (To activate links, open pptx file in show mode.)</vt:lpstr>
      <vt:lpstr>Overview Goals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Surface Plots 20190611 1900 UTC</vt:lpstr>
      <vt:lpstr>PowerPoint Presentation</vt:lpstr>
      <vt:lpstr>PowerPoint Presentation</vt:lpstr>
      <vt:lpstr>So what’s happening   above the ground?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Steven Mullen</cp:lastModifiedBy>
  <cp:revision>196</cp:revision>
  <dcterms:created xsi:type="dcterms:W3CDTF">2016-08-26T02:45:18Z</dcterms:created>
  <dcterms:modified xsi:type="dcterms:W3CDTF">2019-06-11T19:13:00Z</dcterms:modified>
</cp:coreProperties>
</file>