
<file path=[Content_Types].xml><?xml version="1.0" encoding="utf-8"?>
<Types xmlns="http://schemas.openxmlformats.org/package/2006/content-types">
  <Default Extension="m4a" ContentType="audio/mp4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3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4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319" r:id="rId2"/>
    <p:sldId id="324" r:id="rId3"/>
    <p:sldId id="367" r:id="rId4"/>
    <p:sldId id="285" r:id="rId5"/>
    <p:sldId id="338" r:id="rId6"/>
    <p:sldId id="335" r:id="rId7"/>
    <p:sldId id="334" r:id="rId8"/>
    <p:sldId id="288" r:id="rId9"/>
    <p:sldId id="328" r:id="rId10"/>
    <p:sldId id="331" r:id="rId11"/>
    <p:sldId id="290" r:id="rId12"/>
    <p:sldId id="333" r:id="rId13"/>
    <p:sldId id="329" r:id="rId14"/>
    <p:sldId id="330" r:id="rId15"/>
    <p:sldId id="292" r:id="rId16"/>
    <p:sldId id="293" r:id="rId17"/>
    <p:sldId id="297" r:id="rId18"/>
    <p:sldId id="332" r:id="rId19"/>
    <p:sldId id="339" r:id="rId20"/>
    <p:sldId id="340" r:id="rId21"/>
    <p:sldId id="298" r:id="rId22"/>
    <p:sldId id="299" r:id="rId23"/>
    <p:sldId id="300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00FF"/>
    <a:srgbClr val="FCFAF8"/>
    <a:srgbClr val="104DA7"/>
    <a:srgbClr val="C8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3"/>
    <p:restoredTop sz="96291" autoAdjust="0"/>
  </p:normalViewPr>
  <p:slideViewPr>
    <p:cSldViewPr snapToGrid="0" snapToObjects="1">
      <p:cViewPr varScale="1">
        <p:scale>
          <a:sx n="122" d="100"/>
          <a:sy n="122" d="100"/>
        </p:scale>
        <p:origin x="1216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660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0360A0-A402-3A40-98CF-5C9D9F5F7996}" type="datetimeFigureOut">
              <a:rPr lang="en-US" smtClean="0"/>
              <a:t>9/9/20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DE62B0-31E5-2C47-9BEA-A6A9DA4A9D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7400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Two part overview</a:t>
            </a:r>
          </a:p>
          <a:p>
            <a:endParaRPr lang="en-US" dirty="0"/>
          </a:p>
          <a:p>
            <a:r>
              <a:rPr lang="en-US" dirty="0"/>
              <a:t>Part</a:t>
            </a:r>
            <a:r>
              <a:rPr lang="en-US" baseline="0" dirty="0"/>
              <a:t> 1: How we communicate </a:t>
            </a:r>
            <a:r>
              <a:rPr lang="en-US" baseline="0" dirty="0" err="1"/>
              <a:t>wx</a:t>
            </a:r>
            <a:r>
              <a:rPr lang="en-US" baseline="0" dirty="0"/>
              <a:t> info</a:t>
            </a:r>
          </a:p>
          <a:p>
            <a:endParaRPr lang="en-US" baseline="0" dirty="0"/>
          </a:p>
          <a:p>
            <a:r>
              <a:rPr lang="en-US" baseline="0" dirty="0"/>
              <a:t>Part 2: What is climate? How are weather and climate related?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7898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Addressed to varying degree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5ADC24-668B-304F-B016-419646D3848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7972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b="1" dirty="0">
              <a:ea typeface="ＭＳ Ｐゴシック" charset="0"/>
              <a:cs typeface="ＭＳ Ｐゴシック" charset="0"/>
            </a:endParaRPr>
          </a:p>
          <a:p>
            <a:r>
              <a:rPr lang="en-US" b="1" dirty="0">
                <a:ea typeface="ＭＳ Ｐゴシック" charset="0"/>
                <a:cs typeface="ＭＳ Ｐゴシック" charset="0"/>
              </a:rPr>
              <a:t>Figure </a:t>
            </a:r>
            <a:r>
              <a:rPr lang="en-US" b="1" baseline="0" dirty="0">
                <a:ea typeface="ＭＳ Ｐゴシック" charset="0"/>
                <a:cs typeface="ＭＳ Ｐゴシック" charset="0"/>
              </a:rPr>
              <a:t>shows a representative example of a surface station plot.</a:t>
            </a:r>
          </a:p>
          <a:p>
            <a:endParaRPr lang="en-US" baseline="0" dirty="0">
              <a:ea typeface="ＭＳ Ｐゴシック" charset="0"/>
              <a:cs typeface="ＭＳ Ｐゴシック" charset="0"/>
            </a:endParaRPr>
          </a:p>
          <a:p>
            <a:r>
              <a:rPr lang="en-US" baseline="0" dirty="0">
                <a:ea typeface="ＭＳ Ｐゴシック" charset="0"/>
                <a:cs typeface="ＭＳ Ｐゴシック" charset="0"/>
              </a:rPr>
              <a:t>Following </a:t>
            </a:r>
            <a:r>
              <a:rPr lang="en-US" baseline="0" dirty="0" err="1">
                <a:ea typeface="ＭＳ Ｐゴシック" charset="0"/>
                <a:cs typeface="ＭＳ Ｐゴシック" charset="0"/>
              </a:rPr>
              <a:t>wx</a:t>
            </a:r>
            <a:r>
              <a:rPr lang="en-US" baseline="0" dirty="0">
                <a:ea typeface="ＭＳ Ｐゴシック" charset="0"/>
                <a:cs typeface="ＭＳ Ｐゴシック" charset="0"/>
              </a:rPr>
              <a:t> elements are reported. Going clockwise and starting with the UL corner:</a:t>
            </a:r>
          </a:p>
          <a:p>
            <a:r>
              <a:rPr lang="en-US" baseline="0" dirty="0">
                <a:ea typeface="ＭＳ Ｐゴシック" charset="0"/>
                <a:cs typeface="ＭＳ Ｐゴシック" charset="0"/>
              </a:rPr>
              <a:t>Temp (upper left quadrant) Nearest degree Fahrenheit in U.S.</a:t>
            </a:r>
          </a:p>
          <a:p>
            <a:r>
              <a:rPr lang="en-US" baseline="0" dirty="0">
                <a:ea typeface="ＭＳ Ｐゴシック" charset="0"/>
                <a:cs typeface="ＭＳ Ｐゴシック" charset="0"/>
              </a:rPr>
              <a:t>Dew point (lower left quadrant)</a:t>
            </a:r>
          </a:p>
          <a:p>
            <a:r>
              <a:rPr lang="en-US" baseline="0" dirty="0">
                <a:ea typeface="ＭＳ Ｐゴシック" charset="0"/>
                <a:cs typeface="ＭＳ Ｐゴシック" charset="0"/>
              </a:rPr>
              <a:t>SLP (upper right quadrant)</a:t>
            </a:r>
          </a:p>
          <a:p>
            <a:r>
              <a:rPr lang="en-US" baseline="0" dirty="0">
                <a:ea typeface="ＭＳ Ｐゴシック" charset="0"/>
                <a:cs typeface="ＭＳ Ｐゴシック" charset="0"/>
              </a:rPr>
              <a:t>Pressure change (to the right of circle) </a:t>
            </a:r>
          </a:p>
          <a:p>
            <a:r>
              <a:rPr lang="en-US" baseline="0" dirty="0">
                <a:ea typeface="ＭＳ Ｐゴシック" charset="0"/>
                <a:cs typeface="ＭＳ Ｐゴシック" charset="0"/>
              </a:rPr>
              <a:t>Sky Cover (shading  of circle)</a:t>
            </a:r>
          </a:p>
          <a:p>
            <a:r>
              <a:rPr lang="en-US" baseline="0" dirty="0">
                <a:ea typeface="ＭＳ Ｐゴシック" charset="0"/>
                <a:cs typeface="ＭＳ Ｐゴシック" charset="0"/>
              </a:rPr>
              <a:t>Weather (symbol to left of circle)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>
                <a:ea typeface="ＭＳ Ｐゴシック" charset="0"/>
                <a:cs typeface="ＭＳ Ｐゴシック" charset="0"/>
              </a:rPr>
              <a:t>Wind Direction (line extending from circle)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>
                <a:ea typeface="ＭＳ Ｐゴシック" charset="0"/>
                <a:cs typeface="ＭＳ Ｐゴシック" charset="0"/>
              </a:rPr>
              <a:t>Wind Speed (segments perpendicular to wind direction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b="1" dirty="0">
              <a:ea typeface="ＭＳ Ｐゴシック" charset="0"/>
              <a:cs typeface="ＭＳ Ｐゴシック" charset="0"/>
            </a:endParaRPr>
          </a:p>
          <a:p>
            <a:r>
              <a:rPr lang="en-US" b="1" dirty="0">
                <a:ea typeface="ＭＳ Ｐゴシック" charset="0"/>
                <a:cs typeface="ＭＳ Ｐゴシック" charset="0"/>
              </a:rPr>
              <a:t>Consider temperature and dew point</a:t>
            </a:r>
            <a:endParaRPr lang="en-US" b="1" baseline="0" dirty="0">
              <a:ea typeface="ＭＳ Ｐゴシック" charset="0"/>
              <a:cs typeface="ＭＳ Ｐゴシック" charset="0"/>
            </a:endParaRPr>
          </a:p>
          <a:p>
            <a:r>
              <a:rPr lang="en-US" b="1" baseline="0" dirty="0">
                <a:ea typeface="ＭＳ Ｐゴシック" charset="0"/>
                <a:cs typeface="ＭＳ Ｐゴシック" charset="0"/>
              </a:rPr>
              <a:t>Simplest fields to read</a:t>
            </a:r>
          </a:p>
          <a:p>
            <a:endParaRPr lang="en-US" baseline="0" dirty="0">
              <a:ea typeface="ＭＳ Ｐゴシック" charset="0"/>
              <a:cs typeface="ＭＳ Ｐゴシック" charset="0"/>
            </a:endParaRPr>
          </a:p>
          <a:p>
            <a:r>
              <a:rPr lang="en-US" baseline="0" dirty="0">
                <a:ea typeface="ＭＳ Ｐゴシック" charset="0"/>
                <a:cs typeface="ＭＳ Ｐゴシック" charset="0"/>
              </a:rPr>
              <a:t>Temp (upper left quadrant) Nearest degree Fahrenheit in U.S.</a:t>
            </a:r>
          </a:p>
          <a:p>
            <a:r>
              <a:rPr lang="en-US" baseline="0" dirty="0">
                <a:ea typeface="ＭＳ Ｐゴシック" charset="0"/>
                <a:cs typeface="ＭＳ Ｐゴシック" charset="0"/>
              </a:rPr>
              <a:t>Dew point (lower left quadrant)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  <a:p>
            <a:r>
              <a:rPr lang="en-US" b="1" dirty="0"/>
              <a:t>How</a:t>
            </a:r>
            <a:r>
              <a:rPr lang="en-US" b="1" baseline="0" dirty="0"/>
              <a:t> to decode SLP</a:t>
            </a:r>
          </a:p>
          <a:p>
            <a:endParaRPr lang="en-US" b="1" baseline="0" dirty="0"/>
          </a:p>
          <a:p>
            <a:r>
              <a:rPr lang="en-US" b="0" baseline="0" dirty="0"/>
              <a:t>Most challenging parameter to decode for many students</a:t>
            </a:r>
          </a:p>
          <a:p>
            <a:r>
              <a:rPr lang="en-US" b="0" dirty="0"/>
              <a:t>Preliminary</a:t>
            </a:r>
            <a:r>
              <a:rPr lang="en-US" b="0" baseline="0" dirty="0"/>
              <a:t> facts. </a:t>
            </a:r>
          </a:p>
          <a:p>
            <a:r>
              <a:rPr lang="en-US" b="0" baseline="0" dirty="0"/>
              <a:t>SLP has average value of 1013 </a:t>
            </a:r>
            <a:r>
              <a:rPr lang="en-US" b="0" baseline="0" dirty="0" err="1"/>
              <a:t>mb</a:t>
            </a:r>
            <a:r>
              <a:rPr lang="en-US" b="0" baseline="0" dirty="0"/>
              <a:t>. </a:t>
            </a:r>
          </a:p>
          <a:p>
            <a:r>
              <a:rPr lang="en-US" b="0" baseline="0" dirty="0"/>
              <a:t>It typically lies between 950  </a:t>
            </a:r>
            <a:r>
              <a:rPr lang="en-US" b="0" baseline="0" dirty="0" err="1"/>
              <a:t>mb</a:t>
            </a:r>
            <a:r>
              <a:rPr lang="en-US" b="0" baseline="0" dirty="0"/>
              <a:t> - 1050 </a:t>
            </a:r>
            <a:r>
              <a:rPr lang="en-US" b="0" baseline="0" dirty="0" err="1"/>
              <a:t>mb</a:t>
            </a:r>
            <a:r>
              <a:rPr lang="en-US" b="0" baseline="0" dirty="0"/>
              <a:t>.</a:t>
            </a:r>
          </a:p>
          <a:p>
            <a:endParaRPr lang="en-US" b="0" baseline="0" dirty="0"/>
          </a:p>
          <a:p>
            <a:r>
              <a:rPr lang="en-US" b="0" baseline="0" dirty="0"/>
              <a:t>Two steps are needed to decode SLP on weather maps.</a:t>
            </a:r>
            <a:endParaRPr lang="en-US" b="0" dirty="0"/>
          </a:p>
          <a:p>
            <a:pPr marL="228600" indent="-228600">
              <a:buAutoNum type="arabicParenR"/>
            </a:pPr>
            <a:r>
              <a:rPr lang="en-US" b="0" baseline="0" dirty="0"/>
              <a:t>Place decimal point between 2</a:t>
            </a:r>
            <a:r>
              <a:rPr lang="en-US" b="0" baseline="30000" dirty="0"/>
              <a:t>nd</a:t>
            </a:r>
            <a:r>
              <a:rPr lang="en-US" b="0" baseline="0" dirty="0"/>
              <a:t> and 3</a:t>
            </a:r>
            <a:r>
              <a:rPr lang="en-US" b="0" baseline="30000" dirty="0"/>
              <a:t>rd</a:t>
            </a:r>
            <a:r>
              <a:rPr lang="en-US" b="0" baseline="0" dirty="0"/>
              <a:t> digit</a:t>
            </a:r>
          </a:p>
          <a:p>
            <a:pPr marL="228600" indent="-228600">
              <a:buAutoNum type="arabicParenR"/>
            </a:pPr>
            <a:r>
              <a:rPr lang="en-US" b="0" baseline="0" dirty="0"/>
              <a:t>Place a 9 or 10 to front of string. Ask the following question:</a:t>
            </a:r>
          </a:p>
          <a:p>
            <a:pPr marL="457200" lvl="1" indent="0">
              <a:buNone/>
            </a:pPr>
            <a:r>
              <a:rPr lang="en-US" b="0" baseline="0" dirty="0"/>
              <a:t>“Is 910.7 or 1010.7 closer to 1013 </a:t>
            </a:r>
            <a:r>
              <a:rPr lang="en-US" b="0" baseline="0" dirty="0" err="1"/>
              <a:t>mb</a:t>
            </a:r>
            <a:r>
              <a:rPr lang="en-US" b="0" baseline="0" dirty="0"/>
              <a:t>?”</a:t>
            </a:r>
          </a:p>
          <a:p>
            <a:pPr marL="0" indent="0">
              <a:buNone/>
            </a:pPr>
            <a:r>
              <a:rPr lang="en-US" b="0" baseline="0" dirty="0"/>
              <a:t>     Pick value closest to 1013 </a:t>
            </a:r>
            <a:r>
              <a:rPr lang="en-US" b="0" baseline="0" dirty="0" err="1"/>
              <a:t>mb</a:t>
            </a:r>
            <a:r>
              <a:rPr lang="en-US" b="0" baseline="0" dirty="0"/>
              <a:t>.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6559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b="1" dirty="0">
              <a:ea typeface="ＭＳ Ｐゴシック" charset="0"/>
              <a:cs typeface="ＭＳ Ｐゴシック" charset="0"/>
            </a:endParaRPr>
          </a:p>
          <a:p>
            <a:r>
              <a:rPr lang="en-US" b="1" dirty="0">
                <a:ea typeface="ＭＳ Ｐゴシック" charset="0"/>
                <a:cs typeface="ＭＳ Ｐゴシック" charset="0"/>
              </a:rPr>
              <a:t>Pressure Tendency</a:t>
            </a:r>
            <a:r>
              <a:rPr lang="en-US" dirty="0">
                <a:ea typeface="ＭＳ Ｐゴシック" charset="0"/>
                <a:cs typeface="ＭＳ Ｐゴシック" charset="0"/>
              </a:rPr>
              <a:t>. Also called</a:t>
            </a:r>
            <a:r>
              <a:rPr lang="en-US" b="1" baseline="0" dirty="0">
                <a:ea typeface="ＭＳ Ｐゴシック" charset="0"/>
                <a:cs typeface="ＭＳ Ｐゴシック" charset="0"/>
              </a:rPr>
              <a:t> Barometric Tendency.</a:t>
            </a:r>
          </a:p>
          <a:p>
            <a:endParaRPr lang="en-US" dirty="0"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ea typeface="ＭＳ Ｐゴシック" charset="0"/>
                <a:cs typeface="ＭＳ Ｐゴシック" charset="0"/>
              </a:rPr>
              <a:t>Gives</a:t>
            </a:r>
            <a:r>
              <a:rPr lang="en-US" baseline="0" dirty="0">
                <a:ea typeface="ＭＳ Ｐゴシック" charset="0"/>
                <a:cs typeface="ＭＳ Ｐゴシック" charset="0"/>
              </a:rPr>
              <a:t> pressure change for prior 3 hours at station pressure.</a:t>
            </a:r>
            <a:endParaRPr lang="en-US" dirty="0"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ea typeface="ＭＳ Ｐゴシック" charset="0"/>
                <a:cs typeface="ＭＳ Ｐゴシック" charset="0"/>
              </a:rPr>
              <a:t>Value</a:t>
            </a:r>
            <a:r>
              <a:rPr lang="en-US" baseline="0" dirty="0">
                <a:ea typeface="ＭＳ Ｐゴシック" charset="0"/>
                <a:cs typeface="ＭＳ Ｐゴシック" charset="0"/>
              </a:rPr>
              <a:t> in tenths of </a:t>
            </a:r>
            <a:r>
              <a:rPr lang="en-US" baseline="0" dirty="0" err="1">
                <a:ea typeface="ＭＳ Ｐゴシック" charset="0"/>
                <a:cs typeface="ＭＳ Ｐゴシック" charset="0"/>
              </a:rPr>
              <a:t>millibars</a:t>
            </a:r>
            <a:r>
              <a:rPr lang="en-US" baseline="0" dirty="0">
                <a:ea typeface="ＭＳ Ｐゴシック" charset="0"/>
                <a:cs typeface="ＭＳ Ｐゴシック" charset="0"/>
              </a:rPr>
              <a:t>. Followed by symbol</a:t>
            </a:r>
          </a:p>
          <a:p>
            <a:r>
              <a:rPr lang="en-US" baseline="0" dirty="0">
                <a:ea typeface="ＭＳ Ｐゴシック" charset="0"/>
                <a:cs typeface="ＭＳ Ｐゴシック" charset="0"/>
              </a:rPr>
              <a:t>Rising or fall determined by trailing symbol</a:t>
            </a:r>
          </a:p>
          <a:p>
            <a:endParaRPr lang="en-US" baseline="0" dirty="0">
              <a:ea typeface="ＭＳ Ｐゴシック" charset="0"/>
              <a:cs typeface="ＭＳ Ｐゴシック" charset="0"/>
            </a:endParaRPr>
          </a:p>
          <a:p>
            <a:r>
              <a:rPr lang="en-US" baseline="0" dirty="0">
                <a:ea typeface="ＭＳ Ｐゴシック" charset="0"/>
                <a:cs typeface="ＭＳ Ｐゴシック" charset="0"/>
              </a:rPr>
              <a:t>Plots shows -0.6 </a:t>
            </a:r>
            <a:r>
              <a:rPr lang="en-US" baseline="0" dirty="0" err="1">
                <a:ea typeface="ＭＳ Ｐゴシック" charset="0"/>
                <a:cs typeface="ＭＳ Ｐゴシック" charset="0"/>
              </a:rPr>
              <a:t>mb</a:t>
            </a:r>
            <a:r>
              <a:rPr lang="en-US" baseline="0" dirty="0">
                <a:ea typeface="ＭＳ Ｐゴシック" charset="0"/>
                <a:cs typeface="ＭＳ Ｐゴシック" charset="0"/>
              </a:rPr>
              <a:t>, falling then steady</a:t>
            </a:r>
          </a:p>
          <a:p>
            <a:endParaRPr lang="en-US" b="1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b="1" dirty="0">
              <a:ea typeface="ＭＳ Ｐゴシック" charset="0"/>
              <a:cs typeface="ＭＳ Ｐゴシック" charset="0"/>
            </a:endParaRPr>
          </a:p>
          <a:p>
            <a:r>
              <a:rPr lang="en-US" b="1" dirty="0">
                <a:ea typeface="ＭＳ Ｐゴシック" charset="0"/>
                <a:cs typeface="ＭＳ Ｐゴシック" charset="0"/>
              </a:rPr>
              <a:t>Sky Cover</a:t>
            </a:r>
          </a:p>
          <a:p>
            <a:endParaRPr lang="en-US" dirty="0"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ea typeface="ＭＳ Ｐゴシック" charset="0"/>
                <a:cs typeface="ＭＳ Ｐゴシック" charset="0"/>
              </a:rPr>
              <a:t>Gives total amount</a:t>
            </a:r>
            <a:r>
              <a:rPr lang="en-US" baseline="0" dirty="0">
                <a:ea typeface="ＭＳ Ｐゴシック" charset="0"/>
                <a:cs typeface="ＭＳ Ｐゴシック" charset="0"/>
              </a:rPr>
              <a:t> of sky cover </a:t>
            </a:r>
            <a:r>
              <a:rPr lang="en-US" dirty="0">
                <a:ea typeface="ＭＳ Ｐゴシック" charset="0"/>
                <a:cs typeface="ＭＳ Ｐゴシック" charset="0"/>
              </a:rPr>
              <a:t>in</a:t>
            </a:r>
            <a:r>
              <a:rPr lang="en-US" baseline="0" dirty="0">
                <a:ea typeface="ＭＳ Ｐゴシック" charset="0"/>
                <a:cs typeface="ＭＳ Ｐゴシック" charset="0"/>
              </a:rPr>
              <a:t> eighths</a:t>
            </a:r>
          </a:p>
          <a:p>
            <a:r>
              <a:rPr lang="en-US" dirty="0">
                <a:ea typeface="ＭＳ Ｐゴシック" charset="0"/>
                <a:cs typeface="ＭＳ Ｐゴシック" charset="0"/>
              </a:rPr>
              <a:t>Amount</a:t>
            </a:r>
            <a:r>
              <a:rPr lang="en-US" baseline="0" dirty="0">
                <a:ea typeface="ＭＳ Ｐゴシック" charset="0"/>
                <a:cs typeface="ＭＳ Ｐゴシック" charset="0"/>
              </a:rPr>
              <a:t> of shading defines fraction of sky directly overhead that is covered by cloud</a:t>
            </a:r>
          </a:p>
          <a:p>
            <a:r>
              <a:rPr lang="en-US" baseline="0" dirty="0">
                <a:ea typeface="ＭＳ Ｐゴシック" charset="0"/>
                <a:cs typeface="ＭＳ Ｐゴシック" charset="0"/>
              </a:rPr>
              <a:t>INTUITIVE. More shading =&gt; More coverage</a:t>
            </a:r>
          </a:p>
          <a:p>
            <a:endParaRPr lang="en-US" baseline="0" dirty="0">
              <a:ea typeface="ＭＳ Ｐゴシック" charset="0"/>
              <a:cs typeface="ＭＳ Ｐゴシック" charset="0"/>
            </a:endParaRPr>
          </a:p>
          <a:p>
            <a:r>
              <a:rPr lang="en-US" baseline="0" dirty="0">
                <a:ea typeface="ＭＳ Ｐゴシック" charset="0"/>
                <a:cs typeface="ＭＳ Ｐゴシック" charset="0"/>
              </a:rPr>
              <a:t>Plot shows clear skies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b="1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r>
              <a:rPr lang="en-US" b="1" dirty="0">
                <a:latin typeface="Times New Roman" charset="0"/>
                <a:ea typeface="ＭＳ Ｐゴシック" charset="0"/>
                <a:cs typeface="ＭＳ Ｐゴシック" charset="0"/>
              </a:rPr>
              <a:t>Wind Direction</a:t>
            </a:r>
          </a:p>
          <a:p>
            <a:endParaRPr lang="en-US" b="0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r>
              <a:rPr lang="en-US" b="0" dirty="0">
                <a:latin typeface="Times New Roman" charset="0"/>
                <a:ea typeface="ＭＳ Ｐゴシック" charset="0"/>
                <a:cs typeface="ＭＳ Ｐゴシック" charset="0"/>
              </a:rPr>
              <a:t>Symbol</a:t>
            </a:r>
            <a:r>
              <a:rPr lang="en-US" b="0" baseline="0" dirty="0">
                <a:latin typeface="Times New Roman" charset="0"/>
                <a:ea typeface="ＭＳ Ｐゴシック" charset="0"/>
                <a:cs typeface="ＭＳ Ｐゴシック" charset="0"/>
              </a:rPr>
              <a:t> gives compass direction from which wind is blowing.</a:t>
            </a:r>
          </a:p>
          <a:p>
            <a:r>
              <a:rPr lang="en-US" b="0" dirty="0">
                <a:latin typeface="Times New Roman" charset="0"/>
                <a:ea typeface="ＭＳ Ｐゴシック" charset="0"/>
                <a:cs typeface="ＭＳ Ｐゴシック" charset="0"/>
              </a:rPr>
              <a:t>Face</a:t>
            </a:r>
            <a:r>
              <a:rPr lang="en-US" b="0" baseline="0" dirty="0">
                <a:latin typeface="Times New Roman" charset="0"/>
                <a:ea typeface="ＭＳ Ｐゴシック" charset="0"/>
                <a:cs typeface="ＭＳ Ｐゴシック" charset="0"/>
              </a:rPr>
              <a:t> the wind directly. Determine compass direction that you are facing. That defines the wind direction.</a:t>
            </a:r>
            <a:endParaRPr lang="en-US" b="0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b="1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r>
              <a:rPr lang="en-US" b="1" dirty="0">
                <a:latin typeface="Times New Roman" charset="0"/>
                <a:ea typeface="ＭＳ Ｐゴシック" charset="0"/>
                <a:cs typeface="ＭＳ Ｐゴシック" charset="0"/>
              </a:rPr>
              <a:t>Wind symbols</a:t>
            </a:r>
          </a:p>
          <a:p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Shows</a:t>
            </a:r>
            <a:r>
              <a:rPr lang="en-US" baseline="0" dirty="0">
                <a:latin typeface="Times New Roman" charset="0"/>
                <a:ea typeface="ＭＳ Ｐゴシック" charset="0"/>
                <a:cs typeface="ＭＳ Ｐゴシック" charset="0"/>
              </a:rPr>
              <a:t> speed and wind direction</a:t>
            </a:r>
          </a:p>
          <a:p>
            <a:r>
              <a:rPr lang="en-US" baseline="0" dirty="0">
                <a:latin typeface="Times New Roman" charset="0"/>
                <a:ea typeface="ＭＳ Ｐゴシック" charset="0"/>
                <a:cs typeface="ＭＳ Ｐゴシック" charset="0"/>
              </a:rPr>
              <a:t>Speed given in knots. 1 knot = 1.15 mph = 1.85 km/</a:t>
            </a:r>
            <a:r>
              <a:rPr lang="en-US" baseline="0" dirty="0" err="1">
                <a:latin typeface="Times New Roman" charset="0"/>
                <a:ea typeface="ＭＳ Ｐゴシック" charset="0"/>
                <a:cs typeface="ＭＳ Ｐゴシック" charset="0"/>
              </a:rPr>
              <a:t>hr</a:t>
            </a:r>
            <a:endParaRPr lang="en-US" baseline="0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endParaRPr lang="en-US" baseline="0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  <a:p>
            <a:r>
              <a:rPr lang="en-US" b="1" dirty="0"/>
              <a:t>Plots shows</a:t>
            </a:r>
          </a:p>
          <a:p>
            <a:endParaRPr lang="en-US" dirty="0"/>
          </a:p>
          <a:p>
            <a:r>
              <a:rPr lang="en-US" dirty="0"/>
              <a:t>Speed</a:t>
            </a:r>
            <a:r>
              <a:rPr lang="en-US" baseline="0" dirty="0"/>
              <a:t> 15 knots</a:t>
            </a:r>
          </a:p>
          <a:p>
            <a:r>
              <a:rPr lang="en-US" baseline="0" dirty="0"/>
              <a:t>Direction from NNW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1186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b="1" dirty="0">
              <a:ea typeface="ＭＳ Ｐゴシック" charset="0"/>
              <a:cs typeface="ＭＳ Ｐゴシック" charset="0"/>
            </a:endParaRPr>
          </a:p>
          <a:p>
            <a:r>
              <a:rPr lang="en-US" b="1" dirty="0">
                <a:ea typeface="ＭＳ Ｐゴシック" charset="0"/>
                <a:cs typeface="ＭＳ Ｐゴシック" charset="0"/>
              </a:rPr>
              <a:t>Significant</a:t>
            </a:r>
            <a:r>
              <a:rPr lang="en-US" b="1" baseline="0" dirty="0">
                <a:ea typeface="ＭＳ Ｐゴシック" charset="0"/>
                <a:cs typeface="ＭＳ Ｐゴシック" charset="0"/>
              </a:rPr>
              <a:t> weather symbols </a:t>
            </a:r>
          </a:p>
          <a:p>
            <a:endParaRPr lang="en-US" baseline="0" dirty="0">
              <a:ea typeface="ＭＳ Ｐゴシック" charset="0"/>
              <a:cs typeface="ＭＳ Ｐゴシック" charset="0"/>
            </a:endParaRPr>
          </a:p>
          <a:p>
            <a:r>
              <a:rPr lang="en-US" baseline="0" dirty="0">
                <a:ea typeface="ＭＳ Ｐゴシック" charset="0"/>
                <a:cs typeface="ＭＳ Ｐゴシック" charset="0"/>
              </a:rPr>
              <a:t>Symbol denote weather at time of observation</a:t>
            </a:r>
          </a:p>
          <a:p>
            <a:r>
              <a:rPr lang="en-US" baseline="0" dirty="0">
                <a:ea typeface="ＭＳ Ｐゴシック" charset="0"/>
                <a:cs typeface="ＭＳ Ｐゴシック" charset="0"/>
              </a:rPr>
              <a:t>100 unique symbols are used</a:t>
            </a:r>
          </a:p>
          <a:p>
            <a:r>
              <a:rPr lang="en-US" baseline="0" dirty="0">
                <a:ea typeface="ＭＳ Ｐゴシック" charset="0"/>
                <a:cs typeface="ＭＳ Ｐゴシック" charset="0"/>
              </a:rPr>
              <a:t>Not responsible for knowing every symbol</a:t>
            </a:r>
          </a:p>
          <a:p>
            <a:r>
              <a:rPr lang="en-US" baseline="0" dirty="0">
                <a:ea typeface="ＭＳ Ｐゴシック" charset="0"/>
                <a:cs typeface="ＭＳ Ｐゴシック" charset="0"/>
              </a:rPr>
              <a:t>But know types of observations</a:t>
            </a:r>
          </a:p>
          <a:p>
            <a:endParaRPr lang="en-US" baseline="0" dirty="0">
              <a:ea typeface="ＭＳ Ｐゴシック" charset="0"/>
              <a:cs typeface="ＭＳ Ｐゴシック" charset="0"/>
            </a:endParaRPr>
          </a:p>
          <a:p>
            <a:r>
              <a:rPr lang="en-US" baseline="0" dirty="0">
                <a:ea typeface="ＭＳ Ｐゴシック" charset="0"/>
                <a:cs typeface="ＭＳ Ｐゴシック" charset="0"/>
              </a:rPr>
              <a:t>Map shows moderate rain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Temp:</a:t>
            </a:r>
            <a:r>
              <a:rPr lang="en-US" baseline="0" dirty="0"/>
              <a:t> 42F</a:t>
            </a:r>
          </a:p>
          <a:p>
            <a:r>
              <a:rPr lang="en-US" baseline="0" dirty="0"/>
              <a:t>Dew point: 18</a:t>
            </a:r>
          </a:p>
          <a:p>
            <a:r>
              <a:rPr lang="en-US" baseline="0" dirty="0"/>
              <a:t>Wind: 15 knots from SW</a:t>
            </a:r>
          </a:p>
          <a:p>
            <a:r>
              <a:rPr lang="en-US" baseline="0" dirty="0"/>
              <a:t>Cloud Cover: 5/8’s</a:t>
            </a:r>
          </a:p>
          <a:p>
            <a:r>
              <a:rPr lang="en-US" baseline="0" dirty="0"/>
              <a:t>3-hour Pressure Change: 3.5 </a:t>
            </a:r>
            <a:r>
              <a:rPr lang="en-US" baseline="0" dirty="0" err="1"/>
              <a:t>mb</a:t>
            </a:r>
            <a:r>
              <a:rPr lang="en-US" baseline="0" dirty="0"/>
              <a:t>, rising steadily</a:t>
            </a:r>
          </a:p>
          <a:p>
            <a:r>
              <a:rPr lang="en-US" baseline="0" dirty="0"/>
              <a:t>	(Some maps don’t show sign, only the trailing symbol)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5379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  <a:p>
            <a:r>
              <a:rPr lang="en-US" b="1" dirty="0"/>
              <a:t>How</a:t>
            </a:r>
            <a:r>
              <a:rPr lang="en-US" b="1" baseline="0" dirty="0"/>
              <a:t> to decode SLP</a:t>
            </a:r>
          </a:p>
          <a:p>
            <a:endParaRPr lang="en-US" b="0" dirty="0"/>
          </a:p>
          <a:p>
            <a:pPr marL="228600" indent="-228600">
              <a:buAutoNum type="arabicParenR"/>
            </a:pPr>
            <a:r>
              <a:rPr lang="en-US" b="0" baseline="0" dirty="0"/>
              <a:t>Place decimal point between 2</a:t>
            </a:r>
            <a:r>
              <a:rPr lang="en-US" b="0" baseline="30000" dirty="0"/>
              <a:t>nd</a:t>
            </a:r>
            <a:r>
              <a:rPr lang="en-US" b="0" baseline="0" dirty="0"/>
              <a:t> and 3</a:t>
            </a:r>
            <a:r>
              <a:rPr lang="en-US" b="0" baseline="30000" dirty="0"/>
              <a:t>rd</a:t>
            </a:r>
            <a:r>
              <a:rPr lang="en-US" b="0" baseline="0" dirty="0"/>
              <a:t> digit</a:t>
            </a:r>
          </a:p>
          <a:p>
            <a:pPr marL="228600" indent="-228600">
              <a:buAutoNum type="arabicParenR"/>
            </a:pPr>
            <a:r>
              <a:rPr lang="en-US" b="0" baseline="0" dirty="0"/>
              <a:t>Add 10 or 9 to front of string. </a:t>
            </a:r>
          </a:p>
          <a:p>
            <a:pPr marL="228600" indent="-228600">
              <a:buAutoNum type="arabicParenR"/>
            </a:pPr>
            <a:r>
              <a:rPr lang="en-US" b="0" baseline="0" dirty="0"/>
              <a:t>Is 998.8 or 1098.8 closer to 1013 </a:t>
            </a:r>
            <a:r>
              <a:rPr lang="en-US" b="0" baseline="0" dirty="0" err="1"/>
              <a:t>mb</a:t>
            </a:r>
            <a:r>
              <a:rPr lang="en-US" b="0" baseline="0" dirty="0"/>
              <a:t>?</a:t>
            </a:r>
          </a:p>
          <a:p>
            <a:pPr marL="228600" indent="-228600">
              <a:buAutoNum type="arabicParenR"/>
            </a:pPr>
            <a:r>
              <a:rPr lang="en-US" b="0" baseline="0" dirty="0"/>
              <a:t>Pick value closest to 1013 </a:t>
            </a:r>
            <a:r>
              <a:rPr lang="en-US" b="0" baseline="0" dirty="0" err="1"/>
              <a:t>mb</a:t>
            </a:r>
            <a:r>
              <a:rPr lang="en-US" b="0" baseline="0" dirty="0"/>
              <a:t>.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6559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b="1" dirty="0">
              <a:ea typeface="ＭＳ Ｐゴシック" charset="0"/>
              <a:cs typeface="ＭＳ Ｐゴシック" charset="0"/>
            </a:endParaRPr>
          </a:p>
          <a:p>
            <a:r>
              <a:rPr lang="en-US" b="1" dirty="0">
                <a:ea typeface="ＭＳ Ｐゴシック" charset="0"/>
                <a:cs typeface="ＭＳ Ｐゴシック" charset="0"/>
              </a:rPr>
              <a:t>Weather map</a:t>
            </a:r>
            <a:r>
              <a:rPr lang="en-US" b="1" baseline="0" dirty="0">
                <a:ea typeface="ＭＳ Ｐゴシック" charset="0"/>
                <a:cs typeface="ＭＳ Ｐゴシック" charset="0"/>
              </a:rPr>
              <a:t> from ATMO Web Page. </a:t>
            </a:r>
          </a:p>
          <a:p>
            <a:r>
              <a:rPr lang="en-US" baseline="0" dirty="0">
                <a:ea typeface="ＭＳ Ｐゴシック" charset="0"/>
                <a:cs typeface="ＭＳ Ｐゴシック" charset="0"/>
              </a:rPr>
              <a:t>Link to current map is shown.</a:t>
            </a:r>
          </a:p>
          <a:p>
            <a:endParaRPr lang="en-US" baseline="0" dirty="0">
              <a:ea typeface="ＭＳ Ｐゴシック" charset="0"/>
              <a:cs typeface="ＭＳ Ｐゴシック" charset="0"/>
            </a:endParaRPr>
          </a:p>
          <a:p>
            <a:r>
              <a:rPr lang="en-US" baseline="0" dirty="0">
                <a:ea typeface="ＭＳ Ｐゴシック" charset="0"/>
                <a:cs typeface="ＭＳ Ｐゴシック" charset="0"/>
              </a:rPr>
              <a:t>Link to the current 3-hourly map of NWS is also shown.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Map shows some</a:t>
            </a:r>
            <a:r>
              <a:rPr lang="en-US" baseline="0" dirty="0"/>
              <a:t> the weather observations available over Southwest from NWS.</a:t>
            </a:r>
          </a:p>
          <a:p>
            <a:endParaRPr lang="en-US" baseline="0" dirty="0"/>
          </a:p>
          <a:p>
            <a:r>
              <a:rPr lang="en-US" baseline="0" dirty="0"/>
              <a:t>Link to site given at top of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9880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Map shows some</a:t>
            </a:r>
            <a:r>
              <a:rPr lang="en-US" baseline="0" dirty="0"/>
              <a:t> the weather observations available over Southwest from NWS.</a:t>
            </a:r>
          </a:p>
          <a:p>
            <a:endParaRPr lang="en-US" baseline="0" dirty="0"/>
          </a:p>
          <a:p>
            <a:r>
              <a:rPr lang="en-US" baseline="0" dirty="0"/>
              <a:t>Link to site given at top of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9880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Station</a:t>
            </a:r>
            <a:r>
              <a:rPr lang="en-US" baseline="0" dirty="0"/>
              <a:t> Model and surface weather maps through the entire course</a:t>
            </a:r>
          </a:p>
          <a:p>
            <a:endParaRPr lang="en-US" baseline="0" dirty="0"/>
          </a:p>
          <a:p>
            <a:r>
              <a:rPr lang="en-US" baseline="0" dirty="0"/>
              <a:t>D2L homework on decoding station model plots and reading surface weather maps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62B0-31E5-2C47-9BEA-A6A9DA4A9DC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0867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9/9/20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337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9/9/20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767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9/9/20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051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9/9/20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895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9/9/20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695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9/9/20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74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9/9/20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259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9/9/20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961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9/9/20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802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9/9/20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059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204A-C4AC-A442-B559-EC1B5A58AB68}" type="datetimeFigureOut">
              <a:rPr lang="en-US" smtClean="0"/>
              <a:t>9/9/20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3244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Lecture 1-ATMO171A1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E0D495-52BD-C24F-B3D7-E694DEA8DC4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4596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9AE550-73DA-A348-8236-92868E8283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428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C204A-C4AC-A442-B559-EC1B5A58AB68}" type="datetimeFigureOut">
              <a:rPr lang="en-US" smtClean="0"/>
              <a:t>9/9/20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7DD515-CE6A-394A-BBAA-AE6577F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066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wav"/><Relationship Id="rId2" Type="http://schemas.microsoft.com/office/2007/relationships/media" Target="../media/media4.wav"/><Relationship Id="rId1" Type="http://schemas.openxmlformats.org/officeDocument/2006/relationships/tags" Target="../tags/tag1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itg1.meteor.wisc.edu/wxwise/AckermanKnox/chap1/decoding_surface.html" TargetMode="External"/><Relationship Id="rId3" Type="http://schemas.openxmlformats.org/officeDocument/2006/relationships/slideLayout" Target="../slideLayouts/slideLayout12.xml"/><Relationship Id="rId7" Type="http://schemas.openxmlformats.org/officeDocument/2006/relationships/hyperlink" Target="http://profhorn.aos.wisc.edu/wxwise/station/page5.html" TargetMode="Externa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hyperlink" Target="http://www.wpc.ncep.noaa.gov/html/stationplot_printer.html" TargetMode="External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itg1.meteor.wisc.edu/wxwise/AckermanKnox/chap1/decoding_surface.html" TargetMode="External"/><Relationship Id="rId3" Type="http://schemas.openxmlformats.org/officeDocument/2006/relationships/slideLayout" Target="../slideLayouts/slideLayout12.xml"/><Relationship Id="rId7" Type="http://schemas.openxmlformats.org/officeDocument/2006/relationships/hyperlink" Target="http://profhorn.aos.wisc.edu/wxwise/station/page5.html" TargetMode="Externa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hyperlink" Target="http://www.wpc.ncep.noaa.gov/html/stationplot_printer.html" TargetMode="External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7.wav"/><Relationship Id="rId7" Type="http://schemas.openxmlformats.org/officeDocument/2006/relationships/hyperlink" Target="http://www.wpc.ncep.noaa.gov/html/stationplot_printer.html" TargetMode="External"/><Relationship Id="rId2" Type="http://schemas.microsoft.com/office/2007/relationships/media" Target="../media/media7.wav"/><Relationship Id="rId1" Type="http://schemas.openxmlformats.org/officeDocument/2006/relationships/tags" Target="../tags/tag2.xml"/><Relationship Id="rId6" Type="http://schemas.openxmlformats.org/officeDocument/2006/relationships/image" Target="../media/image4.pn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wpc.ncep.noaa.gov/html/stationplot_printer.html" TargetMode="External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4.png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Okta" TargetMode="External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7.png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6" Type="http://schemas.openxmlformats.org/officeDocument/2006/relationships/hyperlink" Target="http://www.wpc.ncep.noaa.gov/html/stationplot_printer.html" TargetMode="External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1.wav"/><Relationship Id="rId7" Type="http://schemas.openxmlformats.org/officeDocument/2006/relationships/image" Target="../media/image2.png"/><Relationship Id="rId2" Type="http://schemas.microsoft.com/office/2007/relationships/media" Target="../media/media11.wav"/><Relationship Id="rId1" Type="http://schemas.openxmlformats.org/officeDocument/2006/relationships/tags" Target="../tags/tag3.xml"/><Relationship Id="rId6" Type="http://schemas.openxmlformats.org/officeDocument/2006/relationships/image" Target="../media/image9.png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png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6" Type="http://schemas.openxmlformats.org/officeDocument/2006/relationships/hyperlink" Target="http://www.wpc.ncep.noaa.gov/html/stationplot_printer.html" TargetMode="External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12.png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6" Type="http://schemas.openxmlformats.org/officeDocument/2006/relationships/image" Target="../media/image11.png"/><Relationship Id="rId11" Type="http://schemas.openxmlformats.org/officeDocument/2006/relationships/image" Target="../media/image2.png"/><Relationship Id="rId5" Type="http://schemas.openxmlformats.org/officeDocument/2006/relationships/hyperlink" Target="http://www.atmo.arizona.edu/~mullen/atmo170A1/project/weathersymbolsandtheirmeanings.gif" TargetMode="External"/><Relationship Id="rId10" Type="http://schemas.openxmlformats.org/officeDocument/2006/relationships/hyperlink" Target="http://www.wpc.ncep.noaa.gov/html/stationplot_printer.html" TargetMode="External"/><Relationship Id="rId4" Type="http://schemas.openxmlformats.org/officeDocument/2006/relationships/notesSlide" Target="../notesSlides/notesSlide12.xml"/><Relationship Id="rId9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14.wav"/><Relationship Id="rId1" Type="http://schemas.microsoft.com/office/2007/relationships/media" Target="../media/media14.wav"/><Relationship Id="rId5" Type="http://schemas.openxmlformats.org/officeDocument/2006/relationships/image" Target="../media/image2.png"/><Relationship Id="rId4" Type="http://schemas.openxmlformats.org/officeDocument/2006/relationships/hyperlink" Target="http://www.wpc.ncep.noaa.gov/html/stationplot_printer.html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15.wav"/><Relationship Id="rId1" Type="http://schemas.microsoft.com/office/2007/relationships/media" Target="../media/media15.wav"/><Relationship Id="rId6" Type="http://schemas.openxmlformats.org/officeDocument/2006/relationships/image" Target="../media/image2.png"/><Relationship Id="rId5" Type="http://schemas.openxmlformats.org/officeDocument/2006/relationships/hyperlink" Target="http://www.wpc.ncep.noaa.gov/html/stationplot_printer.html" TargetMode="External"/><Relationship Id="rId4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media16.wav"/><Relationship Id="rId2" Type="http://schemas.microsoft.com/office/2007/relationships/media" Target="../media/media16.wav"/><Relationship Id="rId1" Type="http://schemas.openxmlformats.org/officeDocument/2006/relationships/tags" Target="../tags/tag4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wpc.ncep.noaa.gov/html/sfc2.shtml" TargetMode="External"/><Relationship Id="rId3" Type="http://schemas.openxmlformats.org/officeDocument/2006/relationships/slideLayout" Target="../slideLayouts/slideLayout1.xml"/><Relationship Id="rId7" Type="http://schemas.openxmlformats.org/officeDocument/2006/relationships/hyperlink" Target="https://www.wpc.ncep.noaa.gov/sfc/namussfcwbg.gif" TargetMode="External"/><Relationship Id="rId2" Type="http://schemas.openxmlformats.org/officeDocument/2006/relationships/audio" Target="../media/media17.wav"/><Relationship Id="rId1" Type="http://schemas.microsoft.com/office/2007/relationships/media" Target="../media/media17.wav"/><Relationship Id="rId6" Type="http://schemas.openxmlformats.org/officeDocument/2006/relationships/hyperlink" Target="http://www.atmo.arizona.edu/gifs/USPLOT.GIF" TargetMode="External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15.xml"/><Relationship Id="rId9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18.wav"/><Relationship Id="rId1" Type="http://schemas.microsoft.com/office/2007/relationships/media" Target="../media/media18.wav"/><Relationship Id="rId6" Type="http://schemas.openxmlformats.org/officeDocument/2006/relationships/image" Target="../media/image15.png"/><Relationship Id="rId5" Type="http://schemas.openxmlformats.org/officeDocument/2006/relationships/hyperlink" Target="http://www.wrh.noaa.gov/map/?obs=true&amp;wfo=twc&amp;basemap=OpenStreetMap&amp;boundaries=true,false&amp;obs_popup=true" TargetMode="External"/><Relationship Id="rId4" Type="http://schemas.openxmlformats.org/officeDocument/2006/relationships/notesSlide" Target="../notesSlides/notesSlide16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7.png"/><Relationship Id="rId12" Type="http://schemas.openxmlformats.org/officeDocument/2006/relationships/hyperlink" Target="https://www.wpc.ncep.noaa.gov/html/sfc-zoom.php" TargetMode="External"/><Relationship Id="rId2" Type="http://schemas.openxmlformats.org/officeDocument/2006/relationships/audio" Target="../media/media18.wav"/><Relationship Id="rId1" Type="http://schemas.microsoft.com/office/2007/relationships/media" Target="../media/media18.wav"/><Relationship Id="rId6" Type="http://schemas.openxmlformats.org/officeDocument/2006/relationships/image" Target="../media/image16.png"/><Relationship Id="rId11" Type="http://schemas.openxmlformats.org/officeDocument/2006/relationships/hyperlink" Target="https://www.wpc.ncep.noaa.gov/html/sfc2.shtml" TargetMode="External"/><Relationship Id="rId5" Type="http://schemas.openxmlformats.org/officeDocument/2006/relationships/hyperlink" Target="http://www.wrh.noaa.gov/map/?obs=true&amp;wfo=twc&amp;basemap=OpenStreetMap&amp;boundaries=true,false&amp;obs_popup=true" TargetMode="External"/><Relationship Id="rId10" Type="http://schemas.openxmlformats.org/officeDocument/2006/relationships/hyperlink" Target="http://www.wpc.ncep.noaa.gov/basicwx/basic_sfcjpg.shtml" TargetMode="External"/><Relationship Id="rId4" Type="http://schemas.openxmlformats.org/officeDocument/2006/relationships/notesSlide" Target="../notesSlides/notesSlide17.xml"/><Relationship Id="rId9" Type="http://schemas.openxmlformats.org/officeDocument/2006/relationships/hyperlink" Target="http://www.atmo.arizona.edu/gifs/USPLOT.GIF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wav"/><Relationship Id="rId1" Type="http://schemas.microsoft.com/office/2007/relationships/media" Target="../media/media19.wav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0.wav"/><Relationship Id="rId1" Type="http://schemas.microsoft.com/office/2007/relationships/media" Target="../media/media20.wav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1.wav"/><Relationship Id="rId1" Type="http://schemas.microsoft.com/office/2007/relationships/media" Target="../media/media21.wav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1200" y="596900"/>
            <a:ext cx="7696200" cy="4737100"/>
          </a:xfrm>
          <a:ln>
            <a:miter lim="800000"/>
            <a:headEnd/>
            <a:tailEnd/>
          </a:ln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b="1" dirty="0">
                <a:solidFill>
                  <a:srgbClr val="FFCC00"/>
                </a:solidFill>
                <a:latin typeface="Arial" charset="0"/>
              </a:rPr>
              <a:t>ATMO 170A1</a:t>
            </a:r>
            <a:br>
              <a:rPr lang="en-US" b="1" dirty="0">
                <a:solidFill>
                  <a:srgbClr val="FFCC00"/>
                </a:solidFill>
                <a:latin typeface="Arial" charset="0"/>
              </a:rPr>
            </a:br>
            <a:r>
              <a:rPr lang="en-US" b="1" dirty="0">
                <a:solidFill>
                  <a:srgbClr val="FFCC00"/>
                </a:solidFill>
                <a:latin typeface="Arial" charset="0"/>
              </a:rPr>
              <a:t>Online</a:t>
            </a:r>
            <a:br>
              <a:rPr lang="en-US" sz="4000" b="1" dirty="0">
                <a:solidFill>
                  <a:srgbClr val="CCFFFF"/>
                </a:solidFill>
                <a:latin typeface="Arial" charset="0"/>
              </a:rPr>
            </a:br>
            <a:br>
              <a:rPr lang="en-US" sz="4000" b="1" dirty="0">
                <a:solidFill>
                  <a:srgbClr val="FFCC00"/>
                </a:solidFill>
                <a:latin typeface="Arial" charset="0"/>
              </a:rPr>
            </a:br>
            <a:br>
              <a:rPr lang="en-US" sz="4000" b="1" dirty="0">
                <a:solidFill>
                  <a:srgbClr val="FFCC00"/>
                </a:solidFill>
                <a:latin typeface="Arial" charset="0"/>
              </a:rPr>
            </a:br>
            <a:br>
              <a:rPr lang="en-US" sz="4000" b="1" dirty="0">
                <a:solidFill>
                  <a:srgbClr val="FFCC00"/>
                </a:solidFill>
                <a:latin typeface="Arial" charset="0"/>
              </a:rPr>
            </a:br>
            <a:r>
              <a:rPr lang="en-US" sz="40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Spatial Representations of Data</a:t>
            </a:r>
            <a:br>
              <a:rPr lang="en-US" sz="40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r>
              <a:rPr lang="en-US" sz="4000" b="1" i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The Surface Station </a:t>
            </a:r>
            <a:r>
              <a:rPr lang="en-US" sz="4000" b="1" i="1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Model </a:t>
            </a:r>
            <a:br>
              <a:rPr lang="en-US" sz="40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r>
              <a:rPr lang="en-US" sz="2200" b="1" i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(</a:t>
            </a:r>
            <a:r>
              <a:rPr lang="en-US" sz="2000" b="1" i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To activate links, open </a:t>
            </a:r>
            <a:r>
              <a:rPr lang="en-US" sz="2000" b="1" i="1" dirty="0" err="1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pptx</a:t>
            </a:r>
            <a:r>
              <a:rPr lang="en-US" sz="2000" b="1" i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file in show mode.)</a:t>
            </a:r>
          </a:p>
        </p:txBody>
      </p:sp>
      <p:sp>
        <p:nvSpPr>
          <p:cNvPr id="29701" name="TextBox 4"/>
          <p:cNvSpPr txBox="1">
            <a:spLocks noChangeArrowheads="1"/>
          </p:cNvSpPr>
          <p:nvPr/>
        </p:nvSpPr>
        <p:spPr bwMode="auto">
          <a:xfrm>
            <a:off x="2286000" y="6121400"/>
            <a:ext cx="4495800" cy="40005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2000" b="1" dirty="0">
                <a:solidFill>
                  <a:srgbClr val="CCFFFF"/>
                </a:solidFill>
              </a:rPr>
              <a:t>Surface analysis for 20170619 19Z</a:t>
            </a:r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712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711"/>
    </mc:Choice>
    <mc:Fallback xmlns="">
      <p:transition xmlns:p14="http://schemas.microsoft.com/office/powerpoint/2010/main" spd="slow" advTm="157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Goals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Weather vs. Climate</a:t>
            </a:r>
          </a:p>
          <a:p>
            <a:pPr marL="914400" lvl="1" indent="-457200"/>
            <a:r>
              <a:rPr lang="en-US" dirty="0"/>
              <a:t>Station model: how we communicate surface weather conditions at a specific site</a:t>
            </a:r>
          </a:p>
          <a:p>
            <a:pPr marL="914400" lvl="1" indent="-457200"/>
            <a:r>
              <a:rPr lang="en-US" dirty="0"/>
              <a:t>Surface weather maps: how we display surface weather conditions across a region</a:t>
            </a: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414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866"/>
    </mc:Choice>
    <mc:Fallback xmlns="">
      <p:transition xmlns:p14="http://schemas.microsoft.com/office/powerpoint/2010/main" spd="slow" advTm="208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EC5EC-4A6E-1D46-B308-08B7850D5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Learning Outcomes Addressed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C8BAE5-EA6E-2A45-8F96-0636702751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274320">
              <a:buNone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1) Explain how the distribution of heating of the earth by the sun and energy transfer through the atmosphere drives weather and climate change.</a:t>
            </a:r>
          </a:p>
          <a:p>
            <a:pPr marL="274320">
              <a:buNone/>
            </a:pPr>
            <a:r>
              <a:rPr lang="en-US" dirty="0"/>
              <a:t>2)  Read surface weather maps and upper-air maps, and understand the connection between surface weather and conditions aloft in midlatitudes.</a:t>
            </a:r>
          </a:p>
          <a:p>
            <a:pPr marL="274320">
              <a:buNone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3) Recognize from weather maps commonly occurring, large-scale atmospheric phenomena, including midlatitude cyclones, upper-level troughs and ridges, jet streams, and trade winds, and their impact on local weather.</a:t>
            </a:r>
          </a:p>
          <a:p>
            <a:pPr marL="274320">
              <a:buNone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4) Identify commonly occurring, high-impact mesoscale weather phenomena such as severe thunderstorms and hurricanes, and recognize the larger-scale weather conditions in which they form.</a:t>
            </a:r>
          </a:p>
          <a:p>
            <a:pPr marL="274320">
              <a:buNone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5) Identify the primary cloud types and types of precipitation, and recognize their underlying formation mechanisms in terms of concurrent weather conditions.</a:t>
            </a:r>
          </a:p>
          <a:p>
            <a:pPr marL="274320">
              <a:buNone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6) Explain the impact that weather and climate have on life, and that life has on the evolution of the atmosphere and climate.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5DF1658D-345D-9542-A616-7B99B2215B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20100" y="5276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680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574"/>
    </mc:Choice>
    <mc:Fallback xmlns="">
      <p:transition spd="slow" advTm="185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>
                <a:latin typeface="Times New Roman" charset="0"/>
                <a:ea typeface="ＭＳ Ｐゴシック" charset="0"/>
                <a:cs typeface="ＭＳ Ｐゴシック" charset="0"/>
              </a:rPr>
              <a:t>How do meteorologists and forecasters communicate weather conditions?</a:t>
            </a:r>
          </a:p>
          <a:p>
            <a:pPr>
              <a:buFontTx/>
              <a:buNone/>
            </a:pP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</a:p>
          <a:p>
            <a:pPr>
              <a:buFontTx/>
              <a:buNone/>
            </a:pP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	We use weather maps </a:t>
            </a:r>
          </a:p>
          <a:p>
            <a:pPr>
              <a:buFontTx/>
              <a:buNone/>
            </a:pP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	Combination of digits and symbols</a:t>
            </a:r>
          </a:p>
        </p:txBody>
      </p:sp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44032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835"/>
    </mc:Choice>
    <mc:Fallback xmlns="">
      <p:transition xmlns:p14="http://schemas.microsoft.com/office/powerpoint/2010/main" spd="slow" advTm="198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80400" cy="1143000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Surface Station Model</a:t>
            </a:r>
          </a:p>
        </p:txBody>
      </p:sp>
      <p:sp>
        <p:nvSpPr>
          <p:cNvPr id="108549" name="Text Box 5"/>
          <p:cNvSpPr txBox="1">
            <a:spLocks noChangeArrowheads="1"/>
          </p:cNvSpPr>
          <p:nvPr/>
        </p:nvSpPr>
        <p:spPr bwMode="auto">
          <a:xfrm>
            <a:off x="3276600" y="5135563"/>
            <a:ext cx="1143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>
              <a:spcBef>
                <a:spcPct val="50000"/>
              </a:spcBef>
            </a:pPr>
            <a:endParaRPr lang="en-US"/>
          </a:p>
        </p:txBody>
      </p:sp>
      <p:sp>
        <p:nvSpPr>
          <p:cNvPr id="206860" name="Text Box 12"/>
          <p:cNvSpPr txBox="1">
            <a:spLocks noChangeArrowheads="1"/>
          </p:cNvSpPr>
          <p:nvPr/>
        </p:nvSpPr>
        <p:spPr bwMode="auto">
          <a:xfrm>
            <a:off x="228600" y="1866900"/>
            <a:ext cx="43561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800" b="1" i="1" dirty="0">
                <a:solidFill>
                  <a:srgbClr val="000000"/>
                </a:solidFill>
                <a:latin typeface="+mn-lt"/>
              </a:rPr>
              <a:t>Responsible for knowing every parameter</a:t>
            </a:r>
          </a:p>
        </p:txBody>
      </p:sp>
      <p:sp>
        <p:nvSpPr>
          <p:cNvPr id="10855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800600" y="1905000"/>
            <a:ext cx="3810000" cy="3149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1800" b="1" i="1" dirty="0">
                <a:ea typeface="ＭＳ Ｐゴシック" charset="0"/>
                <a:cs typeface="ＭＳ Ｐゴシック" charset="0"/>
              </a:rPr>
              <a:t>Station located at center of circle.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1800" b="1" u="sng" dirty="0"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u="sng" dirty="0">
                <a:ea typeface="ＭＳ Ｐゴシック" charset="0"/>
                <a:cs typeface="ＭＳ Ｐゴシック" charset="0"/>
              </a:rPr>
              <a:t>Weather Elements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i="1" dirty="0">
                <a:ea typeface="ＭＳ Ｐゴシック" charset="0"/>
                <a:cs typeface="ＭＳ Ｐゴシック" charset="0"/>
                <a:sym typeface="Symbol" charset="0"/>
              </a:rPr>
              <a:t>Temperature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i="1" dirty="0">
                <a:ea typeface="ＭＳ Ｐゴシック" charset="0"/>
                <a:cs typeface="ＭＳ Ｐゴシック" charset="0"/>
                <a:sym typeface="Symbol" charset="0"/>
              </a:rPr>
              <a:t>Wind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i="1" dirty="0">
                <a:ea typeface="ＭＳ Ｐゴシック" charset="0"/>
                <a:cs typeface="ＭＳ Ｐゴシック" charset="0"/>
                <a:sym typeface="Symbol" charset="0"/>
              </a:rPr>
              <a:t>Sea-level Pressure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i="1" dirty="0">
                <a:ea typeface="ＭＳ Ｐゴシック" charset="0"/>
                <a:cs typeface="ＭＳ Ｐゴシック" charset="0"/>
                <a:sym typeface="Symbol" charset="0"/>
              </a:rPr>
              <a:t>Pressure Tendency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i="1" dirty="0">
                <a:ea typeface="ＭＳ Ｐゴシック" charset="0"/>
                <a:cs typeface="ＭＳ Ｐゴシック" charset="0"/>
                <a:sym typeface="Symbol" charset="0"/>
              </a:rPr>
              <a:t>Sky Cover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i="1" dirty="0">
                <a:ea typeface="ＭＳ Ｐゴシック" charset="0"/>
                <a:cs typeface="ＭＳ Ｐゴシック" charset="0"/>
                <a:sym typeface="Symbol" charset="0"/>
              </a:rPr>
              <a:t>Dew Point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i="1" dirty="0">
                <a:ea typeface="ＭＳ Ｐゴシック" charset="0"/>
                <a:cs typeface="ＭＳ Ｐゴシック" charset="0"/>
                <a:sym typeface="Symbol" charset="0"/>
              </a:rPr>
              <a:t>Significant Weather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17500" y="2274887"/>
            <a:ext cx="4191000" cy="2667000"/>
            <a:chOff x="228600" y="2274887"/>
            <a:chExt cx="4191000" cy="2667000"/>
          </a:xfrm>
        </p:grpSpPr>
        <p:pic>
          <p:nvPicPr>
            <p:cNvPr id="20" name="Picture 15" descr="Picture 1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2274887"/>
              <a:ext cx="4191000" cy="2667000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2892419" y="4586572"/>
              <a:ext cx="14442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hlinkClick r:id="rId6"/>
                </a:rPr>
                <a:t>Figure Credit: NOAA</a:t>
              </a:r>
              <a:endParaRPr lang="en-US" sz="1200" dirty="0"/>
            </a:p>
          </p:txBody>
        </p:sp>
      </p:grpSp>
      <p:sp>
        <p:nvSpPr>
          <p:cNvPr id="108551" name="TextBox 16"/>
          <p:cNvSpPr txBox="1">
            <a:spLocks noChangeArrowheads="1"/>
          </p:cNvSpPr>
          <p:nvPr/>
        </p:nvSpPr>
        <p:spPr bwMode="auto">
          <a:xfrm>
            <a:off x="342900" y="5223559"/>
            <a:ext cx="405130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hr-HR" sz="2000" dirty="0">
                <a:latin typeface="+mn-lt"/>
                <a:hlinkClick r:id="rId6"/>
              </a:rPr>
              <a:t>Decoding Station Model</a:t>
            </a:r>
            <a:endParaRPr lang="en-US" sz="2000" dirty="0">
              <a:latin typeface="+mn-lt"/>
            </a:endParaRPr>
          </a:p>
          <a:p>
            <a:pPr algn="ctr"/>
            <a:r>
              <a:rPr lang="en-US" sz="1600" dirty="0">
                <a:latin typeface="+mn-lt"/>
                <a:hlinkClick r:id="rId6"/>
              </a:rPr>
              <a:t>http://www.wpc.ncep.noaa.gov/html/stationplot_printer.html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21200" y="5223934"/>
            <a:ext cx="39751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hlinkClick r:id="rId7"/>
              </a:rPr>
              <a:t> </a:t>
            </a:r>
            <a:r>
              <a:rPr lang="en-US" sz="2000" dirty="0">
                <a:hlinkClick r:id="rId7"/>
              </a:rPr>
              <a:t>Practice from CIMMS</a:t>
            </a:r>
            <a:endParaRPr lang="en-US" sz="2000" dirty="0">
              <a:hlinkClick r:id="rId8"/>
            </a:endParaRPr>
          </a:p>
          <a:p>
            <a:pPr algn="ctr"/>
            <a:r>
              <a:rPr lang="en-US" sz="1600" dirty="0">
                <a:hlinkClick r:id="rId7"/>
              </a:rPr>
              <a:t>http://profhorn.aos.wisc.edu/wxwise/station/page5.html</a:t>
            </a:r>
            <a:endParaRPr lang="en-US" sz="1600" dirty="0"/>
          </a:p>
          <a:p>
            <a:pPr algn="ctr"/>
            <a:r>
              <a:rPr lang="en-US" sz="1600" dirty="0"/>
              <a:t>Note: Cloud cover answer to #1 not correct.</a:t>
            </a: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475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056"/>
    </mc:Choice>
    <mc:Fallback xmlns="">
      <p:transition xmlns:p14="http://schemas.microsoft.com/office/powerpoint/2010/main" spd="slow" advTm="740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80400" cy="1143000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Temperature and Dew Point</a:t>
            </a:r>
          </a:p>
        </p:txBody>
      </p:sp>
      <p:sp>
        <p:nvSpPr>
          <p:cNvPr id="108549" name="Text Box 5"/>
          <p:cNvSpPr txBox="1">
            <a:spLocks noChangeArrowheads="1"/>
          </p:cNvSpPr>
          <p:nvPr/>
        </p:nvSpPr>
        <p:spPr bwMode="auto">
          <a:xfrm>
            <a:off x="3276600" y="5135563"/>
            <a:ext cx="1143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>
              <a:spcBef>
                <a:spcPct val="50000"/>
              </a:spcBef>
            </a:pPr>
            <a:endParaRPr lang="en-US"/>
          </a:p>
        </p:txBody>
      </p:sp>
      <p:sp>
        <p:nvSpPr>
          <p:cNvPr id="10855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286000"/>
            <a:ext cx="3962400" cy="270351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000" b="1" u="sng" dirty="0">
                <a:ea typeface="ＭＳ Ｐゴシック" charset="0"/>
                <a:cs typeface="ＭＳ Ｐゴシック" charset="0"/>
              </a:rPr>
              <a:t>Temperatures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  <a:sym typeface="Symbol" charset="0"/>
              </a:rPr>
              <a:t>Plotted to nearest degree °F in U.S. (°C elsewhere)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000" b="1" dirty="0">
              <a:solidFill>
                <a:srgbClr val="FF0000"/>
              </a:solidFill>
              <a:ea typeface="ＭＳ Ｐゴシック" charset="0"/>
              <a:cs typeface="ＭＳ Ｐゴシック" charset="0"/>
              <a:sym typeface="Symbol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 i="1" dirty="0">
                <a:ea typeface="ＭＳ Ｐゴシック" charset="0"/>
                <a:cs typeface="ＭＳ Ｐゴシック" charset="0"/>
                <a:sym typeface="Symbol" charset="0"/>
              </a:rPr>
              <a:t>	Station plots shows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 i="1" dirty="0">
                <a:ea typeface="ＭＳ Ｐゴシック" charset="0"/>
                <a:cs typeface="ＭＳ Ｐゴシック" charset="0"/>
                <a:sym typeface="Symbol" charset="0"/>
              </a:rPr>
              <a:t>	Temp = 57°F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 i="1" dirty="0">
                <a:ea typeface="ＭＳ Ｐゴシック" charset="0"/>
                <a:cs typeface="ＭＳ Ｐゴシック" charset="0"/>
                <a:sym typeface="Symbol" charset="0"/>
              </a:rPr>
              <a:t>	Dew Point = 56°F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04800" y="2274887"/>
            <a:ext cx="4191000" cy="2667000"/>
            <a:chOff x="228600" y="2274887"/>
            <a:chExt cx="4191000" cy="2667000"/>
          </a:xfrm>
        </p:grpSpPr>
        <p:pic>
          <p:nvPicPr>
            <p:cNvPr id="20" name="Picture 15" descr="Picture 1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2274887"/>
              <a:ext cx="4191000" cy="2667000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2892419" y="4586572"/>
              <a:ext cx="14442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hlinkClick r:id="rId6"/>
                </a:rPr>
                <a:t>Figure Credit: NOAA</a:t>
              </a:r>
              <a:endParaRPr lang="en-US" sz="1200" dirty="0"/>
            </a:p>
          </p:txBody>
        </p:sp>
      </p:grpSp>
      <p:sp>
        <p:nvSpPr>
          <p:cNvPr id="108551" name="TextBox 16"/>
          <p:cNvSpPr txBox="1">
            <a:spLocks noChangeArrowheads="1"/>
          </p:cNvSpPr>
          <p:nvPr/>
        </p:nvSpPr>
        <p:spPr bwMode="auto">
          <a:xfrm>
            <a:off x="304800" y="5147359"/>
            <a:ext cx="405130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hr-HR" sz="2000" dirty="0">
                <a:latin typeface="+mn-lt"/>
                <a:hlinkClick r:id="rId6"/>
              </a:rPr>
              <a:t>Decoding Station Model</a:t>
            </a:r>
            <a:endParaRPr lang="en-US" sz="2000" dirty="0">
              <a:latin typeface="+mn-lt"/>
            </a:endParaRPr>
          </a:p>
          <a:p>
            <a:pPr algn="ctr"/>
            <a:r>
              <a:rPr lang="en-US" sz="1600" dirty="0">
                <a:latin typeface="+mn-lt"/>
                <a:hlinkClick r:id="rId6"/>
              </a:rPr>
              <a:t>http://www.wpc.ncep.noaa.gov/html/stationplot_printer.html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483100" y="5135034"/>
            <a:ext cx="39751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hlinkClick r:id="rId7"/>
              </a:rPr>
              <a:t> </a:t>
            </a:r>
            <a:r>
              <a:rPr lang="en-US" sz="2000" dirty="0">
                <a:hlinkClick r:id="rId7"/>
              </a:rPr>
              <a:t>Practice from CIMMS</a:t>
            </a:r>
            <a:endParaRPr lang="en-US" sz="2000" dirty="0">
              <a:hlinkClick r:id="rId8"/>
            </a:endParaRPr>
          </a:p>
          <a:p>
            <a:pPr algn="ctr"/>
            <a:r>
              <a:rPr lang="en-US" sz="1600" dirty="0">
                <a:hlinkClick r:id="rId7"/>
              </a:rPr>
              <a:t>http://profhorn.aos.wisc.edu/wxwise/station/page5.html</a:t>
            </a:r>
            <a:endParaRPr lang="en-US" sz="1600" dirty="0"/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949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946"/>
    </mc:Choice>
    <mc:Fallback xmlns="">
      <p:transition xmlns:p14="http://schemas.microsoft.com/office/powerpoint/2010/main" spd="slow" advTm="359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0204"/>
            <a:ext cx="77724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Sea Level Pressure (SLP)</a:t>
            </a:r>
          </a:p>
        </p:txBody>
      </p:sp>
      <p:sp>
        <p:nvSpPr>
          <p:cNvPr id="59401" name="Text Box 5"/>
          <p:cNvSpPr txBox="1">
            <a:spLocks noChangeArrowheads="1"/>
          </p:cNvSpPr>
          <p:nvPr/>
        </p:nvSpPr>
        <p:spPr bwMode="auto">
          <a:xfrm>
            <a:off x="3230880" y="4612644"/>
            <a:ext cx="1143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99534" y="5065621"/>
            <a:ext cx="771313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2000" b="1" dirty="0">
                <a:solidFill>
                  <a:srgbClr val="FF0000"/>
                </a:solidFill>
              </a:rPr>
              <a:t>Two steps required to decode SLP.</a:t>
            </a:r>
          </a:p>
          <a:p>
            <a:pPr>
              <a:lnSpc>
                <a:spcPts val="2400"/>
              </a:lnSpc>
            </a:pPr>
            <a:r>
              <a:rPr lang="en-US" sz="2000" b="1" dirty="0"/>
              <a:t>1) Put decimal point between 2</a:t>
            </a:r>
            <a:r>
              <a:rPr lang="en-US" sz="2000" b="1" baseline="30000" dirty="0"/>
              <a:t>nd</a:t>
            </a:r>
            <a:r>
              <a:rPr lang="en-US" sz="2000" b="1" dirty="0"/>
              <a:t> and 3</a:t>
            </a:r>
            <a:r>
              <a:rPr lang="en-US" sz="2000" b="1" baseline="30000" dirty="0"/>
              <a:t>rd</a:t>
            </a:r>
            <a:r>
              <a:rPr lang="en-US" sz="2000" b="1" dirty="0"/>
              <a:t> digits</a:t>
            </a:r>
          </a:p>
          <a:p>
            <a:pPr>
              <a:lnSpc>
                <a:spcPts val="2400"/>
              </a:lnSpc>
            </a:pPr>
            <a:r>
              <a:rPr lang="en-US" sz="2000" b="1" dirty="0"/>
              <a:t>2) Next place a </a:t>
            </a:r>
            <a:r>
              <a:rPr lang="en-US" sz="2000" b="1" dirty="0">
                <a:solidFill>
                  <a:srgbClr val="FF0000"/>
                </a:solidFill>
              </a:rPr>
              <a:t>9</a:t>
            </a:r>
            <a:r>
              <a:rPr lang="en-US" sz="2000" b="1" dirty="0"/>
              <a:t> and </a:t>
            </a:r>
            <a:r>
              <a:rPr lang="en-US" sz="2000" b="1" dirty="0">
                <a:solidFill>
                  <a:srgbClr val="FF0000"/>
                </a:solidFill>
              </a:rPr>
              <a:t>10</a:t>
            </a:r>
            <a:r>
              <a:rPr lang="en-US" sz="2000" b="1" dirty="0"/>
              <a:t> in front of 3 digits.      </a:t>
            </a:r>
          </a:p>
          <a:p>
            <a:pPr>
              <a:lnSpc>
                <a:spcPts val="2400"/>
              </a:lnSpc>
            </a:pPr>
            <a:r>
              <a:rPr lang="en-US" sz="2000" b="1" dirty="0"/>
              <a:t>     Answer the question, “Is </a:t>
            </a:r>
            <a:r>
              <a:rPr lang="en-US" sz="2000" b="1" dirty="0">
                <a:solidFill>
                  <a:srgbClr val="C90000"/>
                </a:solidFill>
              </a:rPr>
              <a:t>9</a:t>
            </a:r>
            <a:r>
              <a:rPr lang="en-US" sz="2000" b="1" dirty="0">
                <a:solidFill>
                  <a:srgbClr val="0000FF"/>
                </a:solidFill>
              </a:rPr>
              <a:t>10</a:t>
            </a:r>
            <a:r>
              <a:rPr lang="en-US" sz="2000" b="1" dirty="0">
                <a:solidFill>
                  <a:srgbClr val="C90000"/>
                </a:solidFill>
              </a:rPr>
              <a:t>.</a:t>
            </a:r>
            <a:r>
              <a:rPr lang="en-US" sz="2000" b="1" dirty="0">
                <a:solidFill>
                  <a:srgbClr val="0000FF"/>
                </a:solidFill>
              </a:rPr>
              <a:t>7</a:t>
            </a:r>
            <a:r>
              <a:rPr lang="en-US" sz="2000" b="1" dirty="0">
                <a:solidFill>
                  <a:srgbClr val="C90000"/>
                </a:solidFill>
              </a:rPr>
              <a:t> </a:t>
            </a:r>
            <a:r>
              <a:rPr lang="en-US" sz="2000" b="1" dirty="0" err="1">
                <a:solidFill>
                  <a:srgbClr val="C90000"/>
                </a:solidFill>
              </a:rPr>
              <a:t>mb</a:t>
            </a:r>
            <a:r>
              <a:rPr lang="en-US" sz="2000" b="1" dirty="0">
                <a:solidFill>
                  <a:srgbClr val="C90000"/>
                </a:solidFill>
              </a:rPr>
              <a:t> </a:t>
            </a:r>
            <a:r>
              <a:rPr lang="en-US" sz="2000" b="1" dirty="0">
                <a:solidFill>
                  <a:srgbClr val="000000"/>
                </a:solidFill>
              </a:rPr>
              <a:t>or</a:t>
            </a:r>
            <a:r>
              <a:rPr lang="en-US" sz="2000" b="1" dirty="0">
                <a:solidFill>
                  <a:srgbClr val="C90000"/>
                </a:solidFill>
              </a:rPr>
              <a:t> 10</a:t>
            </a:r>
            <a:r>
              <a:rPr lang="en-US" sz="2000" b="1" dirty="0">
                <a:solidFill>
                  <a:srgbClr val="0000FF"/>
                </a:solidFill>
              </a:rPr>
              <a:t>10</a:t>
            </a:r>
            <a:r>
              <a:rPr lang="en-US" sz="2000" b="1" dirty="0">
                <a:solidFill>
                  <a:srgbClr val="C90000"/>
                </a:solidFill>
              </a:rPr>
              <a:t>.</a:t>
            </a:r>
            <a:r>
              <a:rPr lang="en-US" sz="2000" b="1" dirty="0">
                <a:solidFill>
                  <a:srgbClr val="0000FF"/>
                </a:solidFill>
              </a:rPr>
              <a:t>7</a:t>
            </a:r>
            <a:r>
              <a:rPr lang="en-US" sz="2000" b="1" dirty="0">
                <a:solidFill>
                  <a:srgbClr val="000000"/>
                </a:solidFill>
              </a:rPr>
              <a:t>” closer to </a:t>
            </a:r>
            <a:r>
              <a:rPr lang="en-US" sz="2000" b="1" dirty="0">
                <a:solidFill>
                  <a:srgbClr val="C90000"/>
                </a:solidFill>
              </a:rPr>
              <a:t>1013</a:t>
            </a:r>
            <a:r>
              <a:rPr lang="en-US" sz="2000" b="1" dirty="0">
                <a:solidFill>
                  <a:srgbClr val="000000"/>
                </a:solidFill>
              </a:rPr>
              <a:t>?” </a:t>
            </a:r>
          </a:p>
          <a:p>
            <a:pPr>
              <a:lnSpc>
                <a:spcPts val="2400"/>
              </a:lnSpc>
            </a:pPr>
            <a:r>
              <a:rPr lang="en-US" sz="2000" b="1" dirty="0">
                <a:solidFill>
                  <a:srgbClr val="000000"/>
                </a:solidFill>
              </a:rPr>
              <a:t>     Best choice: 1010.7 </a:t>
            </a:r>
            <a:r>
              <a:rPr lang="en-US" sz="2000" b="1" dirty="0" err="1">
                <a:solidFill>
                  <a:srgbClr val="000000"/>
                </a:solidFill>
              </a:rPr>
              <a:t>mb</a:t>
            </a:r>
            <a:endParaRPr lang="en-US" sz="2000" b="1" dirty="0">
              <a:solidFill>
                <a:srgbClr val="000000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733800" y="2463804"/>
            <a:ext cx="350004" cy="981682"/>
            <a:chOff x="4714868" y="3453760"/>
            <a:chExt cx="350004" cy="981682"/>
          </a:xfrm>
        </p:grpSpPr>
        <p:sp>
          <p:nvSpPr>
            <p:cNvPr id="4" name="TextBox 3"/>
            <p:cNvSpPr txBox="1"/>
            <p:nvPr/>
          </p:nvSpPr>
          <p:spPr>
            <a:xfrm>
              <a:off x="4726318" y="3763473"/>
              <a:ext cx="3385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Zapf Dingbats"/>
                  <a:ea typeface="Zapf Dingbats"/>
                  <a:cs typeface="Zapf Dingbats"/>
                  <a:sym typeface="Zapf Dingbats"/>
                </a:rPr>
                <a:t>✗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716941" y="3453760"/>
              <a:ext cx="3385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Zapf Dingbats"/>
                  <a:ea typeface="Zapf Dingbats"/>
                  <a:cs typeface="Zapf Dingbats"/>
                  <a:sym typeface="Zapf Dingbats"/>
                </a:rPr>
                <a:t>✗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714868" y="4066110"/>
              <a:ext cx="3385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Zapf Dingbats"/>
                  <a:ea typeface="Zapf Dingbats"/>
                  <a:cs typeface="Zapf Dingbats"/>
                  <a:sym typeface="Zapf Dingbats"/>
                </a:rPr>
                <a:t>✗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41" name="Rectangle 40"/>
          <p:cNvSpPr/>
          <p:nvPr/>
        </p:nvSpPr>
        <p:spPr>
          <a:xfrm>
            <a:off x="304800" y="4645490"/>
            <a:ext cx="4114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i="1" dirty="0"/>
              <a:t>Station plot shows SLP of 1010.7 </a:t>
            </a:r>
            <a:r>
              <a:rPr lang="en-US" sz="1800" b="1" i="1" dirty="0" err="1"/>
              <a:t>mb</a:t>
            </a:r>
            <a:r>
              <a:rPr lang="en-US" sz="1800" b="1" i="1" dirty="0"/>
              <a:t>.</a:t>
            </a:r>
          </a:p>
        </p:txBody>
      </p:sp>
      <p:grpSp>
        <p:nvGrpSpPr>
          <p:cNvPr id="45" name="Group 44"/>
          <p:cNvGrpSpPr/>
          <p:nvPr/>
        </p:nvGrpSpPr>
        <p:grpSpPr>
          <a:xfrm>
            <a:off x="266700" y="1920070"/>
            <a:ext cx="4191000" cy="2667000"/>
            <a:chOff x="4572000" y="2065020"/>
            <a:chExt cx="4191000" cy="2667000"/>
          </a:xfrm>
        </p:grpSpPr>
        <p:pic>
          <p:nvPicPr>
            <p:cNvPr id="46" name="Picture 15" descr="Picture 1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2065020"/>
              <a:ext cx="4191000" cy="2667000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7" name="TextBox 46"/>
            <p:cNvSpPr txBox="1"/>
            <p:nvPr/>
          </p:nvSpPr>
          <p:spPr>
            <a:xfrm>
              <a:off x="7239000" y="4381500"/>
              <a:ext cx="1444250" cy="276999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hlinkClick r:id="rId7"/>
                </a:rPr>
                <a:t>Figure Credit: NOAA</a:t>
              </a:r>
              <a:endParaRPr lang="en-US" sz="1200" dirty="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497665" y="2555879"/>
            <a:ext cx="29427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.</a:t>
            </a:r>
            <a:endParaRPr lang="en-US" sz="2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092325" y="2730504"/>
            <a:ext cx="418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10</a:t>
            </a:r>
            <a:endParaRPr lang="en-US" b="1" dirty="0"/>
          </a:p>
        </p:txBody>
      </p:sp>
      <p:sp>
        <p:nvSpPr>
          <p:cNvPr id="59396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584700" y="1612904"/>
            <a:ext cx="4318000" cy="3886200"/>
          </a:xfrm>
        </p:spPr>
        <p:txBody>
          <a:bodyPr>
            <a:noAutofit/>
          </a:bodyPr>
          <a:lstStyle/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sz="2000" b="1" u="sng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Sea Level Pressure</a:t>
            </a:r>
            <a:endParaRPr lang="en-US" sz="2000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>
              <a:spcBef>
                <a:spcPts val="0"/>
              </a:spcBef>
              <a:buNone/>
            </a:pPr>
            <a:r>
              <a:rPr lang="en-US" sz="20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- Average SLP value is </a:t>
            </a:r>
            <a:r>
              <a:rPr lang="en-US" sz="20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1013 </a:t>
            </a:r>
            <a:r>
              <a:rPr lang="en-US" sz="2000" b="1" dirty="0" err="1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mb</a:t>
            </a:r>
            <a:endParaRPr lang="en-US" sz="2000" dirty="0">
              <a:solidFill>
                <a:srgbClr val="FF0000"/>
              </a:solidFill>
              <a:ea typeface="ＭＳ Ｐゴシック" charset="0"/>
              <a:cs typeface="ＭＳ Ｐゴシック" charset="0"/>
            </a:endParaRPr>
          </a:p>
          <a:p>
            <a:pPr>
              <a:spcBef>
                <a:spcPts val="0"/>
              </a:spcBef>
              <a:buNone/>
            </a:pPr>
            <a:r>
              <a:rPr lang="en-US" sz="20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- SLP typically lies between               </a:t>
            </a:r>
            <a:r>
              <a:rPr lang="en-US" sz="2000" b="1" dirty="0">
                <a:solidFill>
                  <a:srgbClr val="0000FF"/>
                </a:solidFill>
                <a:ea typeface="ＭＳ Ｐゴシック" charset="0"/>
                <a:cs typeface="ＭＳ Ｐゴシック" charset="0"/>
              </a:rPr>
              <a:t>	</a:t>
            </a:r>
            <a:r>
              <a:rPr lang="en-US" sz="20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950 </a:t>
            </a:r>
            <a:r>
              <a:rPr lang="en-US" sz="2000" b="1" dirty="0" err="1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mb</a:t>
            </a:r>
            <a:r>
              <a:rPr lang="en-US" sz="20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mr-IN" sz="20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–</a:t>
            </a:r>
            <a:r>
              <a:rPr lang="en-US" sz="20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 1050 </a:t>
            </a:r>
            <a:r>
              <a:rPr lang="en-US" sz="2000" b="1" dirty="0" err="1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mb</a:t>
            </a:r>
            <a:endParaRPr lang="en-US" sz="2000" dirty="0">
              <a:solidFill>
                <a:srgbClr val="FF0000"/>
              </a:solidFill>
              <a:ea typeface="ＭＳ Ｐゴシック" charset="0"/>
              <a:cs typeface="ＭＳ Ｐゴシック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>
                <a:ea typeface="ＭＳ Ｐゴシック" charset="0"/>
                <a:cs typeface="ＭＳ Ｐゴシック" charset="0"/>
              </a:rPr>
              <a:t>- SLP measured to nearest tenth of </a:t>
            </a:r>
            <a:r>
              <a:rPr lang="en-US" sz="2000" b="1" dirty="0" err="1">
                <a:ea typeface="ＭＳ Ｐゴシック" charset="0"/>
                <a:cs typeface="ＭＳ Ｐゴシック" charset="0"/>
              </a:rPr>
              <a:t>mb</a:t>
            </a:r>
            <a:endParaRPr lang="en-US" sz="2000" b="1" dirty="0">
              <a:ea typeface="ＭＳ Ｐゴシック" charset="0"/>
              <a:cs typeface="ＭＳ Ｐゴシック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>
                <a:ea typeface="ＭＳ Ｐゴシック" charset="0"/>
                <a:cs typeface="ＭＳ Ｐゴシック" charset="0"/>
              </a:rPr>
              <a:t>	(e.g. 1010.7 </a:t>
            </a:r>
            <a:r>
              <a:rPr lang="en-US" sz="2000" b="1" dirty="0" err="1">
                <a:ea typeface="ＭＳ Ｐゴシック" charset="0"/>
                <a:cs typeface="ＭＳ Ｐゴシック" charset="0"/>
              </a:rPr>
              <a:t>mb</a:t>
            </a:r>
            <a:r>
              <a:rPr lang="en-US" sz="2000" b="1" dirty="0">
                <a:ea typeface="ＭＳ Ｐゴシック" charset="0"/>
                <a:cs typeface="ＭＳ Ｐゴシック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>
                <a:ea typeface="ＭＳ Ｐゴシック" charset="0"/>
                <a:cs typeface="ＭＳ Ｐゴシック" charset="0"/>
              </a:rPr>
              <a:t>- Only last three digits are plotted	without decimal point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Examples:</a:t>
            </a:r>
          </a:p>
          <a:p>
            <a:pPr lvl="1">
              <a:spcBef>
                <a:spcPts val="0"/>
              </a:spcBef>
              <a:buFontTx/>
              <a:buNone/>
            </a:pPr>
            <a:r>
              <a:rPr lang="en-US" sz="20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10</a:t>
            </a:r>
            <a:r>
              <a:rPr lang="en-US" sz="20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03.8</a:t>
            </a:r>
            <a:r>
              <a:rPr lang="en-US" sz="20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mb</a:t>
            </a:r>
            <a:r>
              <a:rPr lang="en-US" sz="20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plotted as </a:t>
            </a:r>
            <a:r>
              <a:rPr lang="en-US" sz="20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038</a:t>
            </a:r>
          </a:p>
          <a:p>
            <a:pPr lvl="1">
              <a:spcBef>
                <a:spcPts val="0"/>
              </a:spcBef>
              <a:buFontTx/>
              <a:buNone/>
            </a:pPr>
            <a:r>
              <a:rPr lang="en-US" sz="20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 9</a:t>
            </a:r>
            <a:r>
              <a:rPr lang="en-US" sz="20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88.7</a:t>
            </a:r>
            <a:r>
              <a:rPr lang="en-US" sz="20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mb</a:t>
            </a:r>
            <a:r>
              <a:rPr lang="en-US" sz="20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plotted as </a:t>
            </a:r>
            <a:r>
              <a:rPr lang="en-US" sz="20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887</a:t>
            </a:r>
          </a:p>
          <a:p>
            <a:pPr lvl="1">
              <a:spcBef>
                <a:spcPts val="0"/>
              </a:spcBef>
              <a:buFontTx/>
              <a:buNone/>
            </a:pPr>
            <a:r>
              <a:rPr lang="en-US" sz="20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10</a:t>
            </a:r>
            <a:r>
              <a:rPr lang="en-US" sz="20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36.1</a:t>
            </a:r>
            <a:r>
              <a:rPr lang="en-US" sz="20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mb</a:t>
            </a:r>
            <a:r>
              <a:rPr lang="en-US" sz="20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plotted as </a:t>
            </a:r>
            <a:r>
              <a:rPr lang="en-US" sz="20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361</a:t>
            </a:r>
          </a:p>
        </p:txBody>
      </p:sp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8022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1247"/>
    </mc:Choice>
    <mc:Fallback xmlns="">
      <p:transition xmlns:p14="http://schemas.microsoft.com/office/powerpoint/2010/main" spd="slow" advTm="1312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41" grpId="0"/>
      <p:bldP spid="2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93700"/>
            <a:ext cx="7772400" cy="1143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Pressure (Barometric) Tendency</a:t>
            </a:r>
          </a:p>
        </p:txBody>
      </p:sp>
      <p:sp>
        <p:nvSpPr>
          <p:cNvPr id="11264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1722965"/>
            <a:ext cx="4162050" cy="1422401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b="1" dirty="0">
                <a:latin typeface="Times New Roman" charset="0"/>
                <a:ea typeface="ＭＳ Ｐゴシック" charset="0"/>
                <a:cs typeface="ＭＳ Ｐゴシック" charset="0"/>
              </a:rPr>
              <a:t>Gives change in station pressure during the prior 3 hours</a:t>
            </a:r>
          </a:p>
          <a:p>
            <a:pPr>
              <a:buFontTx/>
              <a:buNone/>
            </a:pPr>
            <a:r>
              <a:rPr lang="en-US" sz="2000" b="1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Units are tenths of a </a:t>
            </a:r>
            <a:r>
              <a:rPr lang="en-US" sz="2000" b="1" dirty="0" err="1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mb</a:t>
            </a:r>
            <a:endParaRPr lang="en-US" sz="2000" b="1" dirty="0">
              <a:solidFill>
                <a:srgbClr val="FF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000" b="1" dirty="0">
                <a:latin typeface="Times New Roman" charset="0"/>
                <a:ea typeface="ＭＳ Ｐゴシック" charset="0"/>
                <a:cs typeface="ＭＳ Ｐゴシック" charset="0"/>
              </a:rPr>
              <a:t>Only plotted every 3</a:t>
            </a:r>
            <a:r>
              <a:rPr lang="en-US" sz="2000" b="1" baseline="30000" dirty="0">
                <a:latin typeface="Times New Roman" charset="0"/>
                <a:ea typeface="ＭＳ Ｐゴシック" charset="0"/>
                <a:cs typeface="ＭＳ Ｐゴシック" charset="0"/>
              </a:rPr>
              <a:t>rd</a:t>
            </a:r>
            <a:r>
              <a:rPr lang="en-US" sz="2000" b="1" dirty="0">
                <a:latin typeface="Times New Roman" charset="0"/>
                <a:ea typeface="ＭＳ Ｐゴシック" charset="0"/>
                <a:cs typeface="ＭＳ Ｐゴシック" charset="0"/>
              </a:rPr>
              <a:t> UTC* hour</a:t>
            </a:r>
          </a:p>
          <a:p>
            <a:pPr>
              <a:buFontTx/>
              <a:buNone/>
            </a:pPr>
            <a:endParaRPr lang="en-US" sz="2000" b="1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endParaRPr lang="en-US" sz="2000" b="1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endParaRPr lang="en-US" sz="2000" b="1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endParaRPr lang="en-US" sz="2000" b="1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endParaRPr lang="en-US" sz="2000" b="1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endParaRPr lang="en-US" sz="2000" b="1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12646" name="Picture 4" descr="auto0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" b="-4"/>
          <a:stretch>
            <a:fillRect/>
          </a:stretch>
        </p:blipFill>
        <p:spPr>
          <a:xfrm>
            <a:off x="727075" y="1790700"/>
            <a:ext cx="3725863" cy="4114800"/>
          </a:xfrm>
          <a:noFill/>
          <a:ln w="57150" cap="flat">
            <a:solidFill>
              <a:schemeClr val="tx1"/>
            </a:solidFill>
            <a:miter lim="800000"/>
            <a:headEnd type="none" w="med" len="med"/>
            <a:tailEnd type="none" w="med" len="med"/>
          </a:ln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751138" y="5628501"/>
            <a:ext cx="17018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200" b="1" dirty="0"/>
              <a:t>Ahrens and Hanson 8</a:t>
            </a:r>
            <a:r>
              <a:rPr lang="en-US" sz="1200" b="1" baseline="30000" dirty="0"/>
              <a:t>th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71850" y="2368550"/>
            <a:ext cx="177800" cy="387350"/>
          </a:xfrm>
          <a:prstGeom prst="rect">
            <a:avLst/>
          </a:prstGeom>
        </p:spPr>
      </p:pic>
      <p:sp>
        <p:nvSpPr>
          <p:cNvPr id="32" name="Rectangle 31"/>
          <p:cNvSpPr/>
          <p:nvPr/>
        </p:nvSpPr>
        <p:spPr>
          <a:xfrm>
            <a:off x="4452938" y="5953921"/>
            <a:ext cx="447516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i="1" dirty="0"/>
              <a:t>P</a:t>
            </a:r>
            <a:r>
              <a:rPr lang="en-US" sz="1800" b="1" i="1" dirty="0"/>
              <a:t>lot shows -0.6 </a:t>
            </a:r>
            <a:r>
              <a:rPr lang="en-US" sz="1800" b="1" i="1" dirty="0" err="1"/>
              <a:t>mb</a:t>
            </a:r>
            <a:r>
              <a:rPr lang="en-US" sz="1800" b="1" i="1" dirty="0"/>
              <a:t>, falling then steady</a:t>
            </a:r>
          </a:p>
          <a:p>
            <a:pPr algn="ctr"/>
            <a:endParaRPr lang="en-US" sz="1600" b="1" i="1" dirty="0"/>
          </a:p>
          <a:p>
            <a:pPr algn="ctr"/>
            <a:r>
              <a:rPr lang="en-US" sz="1600" b="1" i="1" dirty="0"/>
              <a:t>*Information on UTC time is a separate document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41401" y="5947370"/>
            <a:ext cx="2863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Times New Roman" charset="0"/>
                <a:ea typeface="ＭＳ Ｐゴシック" charset="0"/>
                <a:cs typeface="ＭＳ Ｐゴシック" charset="0"/>
              </a:rPr>
              <a:t>Recognize symbol types for rising, falling, and steady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4648200" y="3253598"/>
            <a:ext cx="4191000" cy="2667000"/>
            <a:chOff x="4572000" y="2065020"/>
            <a:chExt cx="4191000" cy="2667000"/>
          </a:xfrm>
        </p:grpSpPr>
        <p:pic>
          <p:nvPicPr>
            <p:cNvPr id="13" name="Picture 15" descr="Picture 1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2065020"/>
              <a:ext cx="4191000" cy="2667000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7239000" y="4381500"/>
              <a:ext cx="1444250" cy="276999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hlinkClick r:id="rId8"/>
                </a:rPr>
                <a:t>Figure Credit: NOAA</a:t>
              </a:r>
              <a:endParaRPr lang="en-US" sz="1200" dirty="0"/>
            </a:p>
          </p:txBody>
        </p:sp>
      </p:grpSp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269425"/>
      </p:ext>
    </p:extLst>
  </p:cSld>
  <p:clrMapOvr>
    <a:masterClrMapping/>
  </p:clrMapOvr>
  <p:transition advTm="8798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4572000" y="2844800"/>
            <a:ext cx="4191000" cy="2667000"/>
            <a:chOff x="4572000" y="2065020"/>
            <a:chExt cx="4191000" cy="2667000"/>
          </a:xfrm>
        </p:grpSpPr>
        <p:pic>
          <p:nvPicPr>
            <p:cNvPr id="23" name="Picture 15" descr="Picture 1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2065020"/>
              <a:ext cx="4191000" cy="2667000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7239000" y="4381500"/>
              <a:ext cx="1444250" cy="276999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hlinkClick r:id="rId6"/>
                </a:rPr>
                <a:t>Figure Credit: NOAA</a:t>
              </a:r>
              <a:endParaRPr lang="en-US" sz="1200" dirty="0"/>
            </a:p>
          </p:txBody>
        </p:sp>
      </p:grpSp>
      <p:sp>
        <p:nvSpPr>
          <p:cNvPr id="11059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Sky Cover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086572" y="2065020"/>
            <a:ext cx="2634528" cy="4078224"/>
            <a:chOff x="959572" y="2331720"/>
            <a:chExt cx="2634528" cy="4078224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59572" y="2331720"/>
              <a:ext cx="2634528" cy="407822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</p:pic>
        <p:sp>
          <p:nvSpPr>
            <p:cNvPr id="110603" name="TextBox 10"/>
            <p:cNvSpPr txBox="1">
              <a:spLocks noChangeArrowheads="1"/>
            </p:cNvSpPr>
            <p:nvPr/>
          </p:nvSpPr>
          <p:spPr bwMode="auto">
            <a:xfrm>
              <a:off x="1811465" y="3194911"/>
              <a:ext cx="1587500" cy="3077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400" b="1" dirty="0"/>
                <a:t>FEW (1/8 - 2/8’s)</a:t>
              </a:r>
            </a:p>
          </p:txBody>
        </p:sp>
        <p:sp>
          <p:nvSpPr>
            <p:cNvPr id="110604" name="TextBox 11"/>
            <p:cNvSpPr txBox="1">
              <a:spLocks noChangeArrowheads="1"/>
            </p:cNvSpPr>
            <p:nvPr/>
          </p:nvSpPr>
          <p:spPr bwMode="auto">
            <a:xfrm>
              <a:off x="1794531" y="3930180"/>
              <a:ext cx="1612900" cy="5232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400" b="1" dirty="0"/>
                <a:t>SCT (3/8 </a:t>
              </a:r>
              <a:r>
                <a:rPr lang="mr-IN" sz="1400" b="1" dirty="0"/>
                <a:t>–</a:t>
              </a:r>
              <a:r>
                <a:rPr lang="en-US" sz="1400" b="1" dirty="0"/>
                <a:t> 4/8’s)</a:t>
              </a:r>
            </a:p>
            <a:p>
              <a:endParaRPr lang="en-US" sz="1400" b="1" dirty="0"/>
            </a:p>
          </p:txBody>
        </p:sp>
        <p:sp>
          <p:nvSpPr>
            <p:cNvPr id="110605" name="TextBox 12"/>
            <p:cNvSpPr txBox="1">
              <a:spLocks noChangeArrowheads="1"/>
            </p:cNvSpPr>
            <p:nvPr/>
          </p:nvSpPr>
          <p:spPr bwMode="auto">
            <a:xfrm>
              <a:off x="1806031" y="4896609"/>
              <a:ext cx="1579592" cy="3077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400" b="1" dirty="0"/>
                <a:t>BKN (5/8 - 7/8’s)</a:t>
              </a:r>
            </a:p>
          </p:txBody>
        </p:sp>
        <p:sp>
          <p:nvSpPr>
            <p:cNvPr id="110606" name="TextBox 13"/>
            <p:cNvSpPr txBox="1">
              <a:spLocks noChangeArrowheads="1"/>
            </p:cNvSpPr>
            <p:nvPr/>
          </p:nvSpPr>
          <p:spPr bwMode="auto">
            <a:xfrm>
              <a:off x="1836864" y="5656594"/>
              <a:ext cx="1562101" cy="3077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400" b="1" dirty="0"/>
                <a:t>OVC (8/8’s)</a:t>
              </a:r>
            </a:p>
          </p:txBody>
        </p:sp>
        <p:sp>
          <p:nvSpPr>
            <p:cNvPr id="110608" name="TextBox 16"/>
            <p:cNvSpPr txBox="1">
              <a:spLocks noChangeArrowheads="1"/>
            </p:cNvSpPr>
            <p:nvPr/>
          </p:nvSpPr>
          <p:spPr bwMode="auto">
            <a:xfrm>
              <a:off x="1797566" y="2656417"/>
              <a:ext cx="1524000" cy="3077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400" b="1" dirty="0"/>
                <a:t>CLR (0/8’s)</a:t>
              </a:r>
            </a:p>
          </p:txBody>
        </p:sp>
      </p:grpSp>
      <p:sp>
        <p:nvSpPr>
          <p:cNvPr id="2" name="Rectangle 1"/>
          <p:cNvSpPr/>
          <p:nvPr/>
        </p:nvSpPr>
        <p:spPr>
          <a:xfrm>
            <a:off x="4648200" y="5610314"/>
            <a:ext cx="4114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i="1" dirty="0"/>
              <a:t>Station plot shows clear skies.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54186" y="1659598"/>
            <a:ext cx="1848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Total Cloud Cover</a:t>
            </a:r>
          </a:p>
        </p:txBody>
      </p:sp>
      <p:sp>
        <p:nvSpPr>
          <p:cNvPr id="16" name="Text Box 6"/>
          <p:cNvSpPr txBox="1">
            <a:spLocks noChangeArrowheads="1"/>
          </p:cNvSpPr>
          <p:nvPr/>
        </p:nvSpPr>
        <p:spPr bwMode="auto">
          <a:xfrm>
            <a:off x="1543566" y="6149032"/>
            <a:ext cx="17018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200" b="1" dirty="0">
                <a:hlinkClick r:id="rId8"/>
              </a:rPr>
              <a:t>Figure Credit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336800" y="61341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568450" y="2172785"/>
            <a:ext cx="4114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i="1" dirty="0"/>
              <a:t>Given in eighths of sky covered or </a:t>
            </a:r>
            <a:r>
              <a:rPr lang="en-US" sz="1800" b="1" i="1" dirty="0" err="1"/>
              <a:t>oktas</a:t>
            </a:r>
            <a:r>
              <a:rPr lang="en-US" sz="1800" b="1" i="1" dirty="0"/>
              <a:t>.</a:t>
            </a:r>
          </a:p>
        </p:txBody>
      </p:sp>
      <p:sp>
        <p:nvSpPr>
          <p:cNvPr id="4" name="Right Brace 3"/>
          <p:cNvSpPr/>
          <p:nvPr/>
        </p:nvSpPr>
        <p:spPr>
          <a:xfrm>
            <a:off x="1816101" y="2902811"/>
            <a:ext cx="165100" cy="424589"/>
          </a:xfrm>
          <a:prstGeom prst="rightBrace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Brace 18"/>
          <p:cNvSpPr/>
          <p:nvPr/>
        </p:nvSpPr>
        <p:spPr>
          <a:xfrm>
            <a:off x="1807635" y="3639411"/>
            <a:ext cx="165100" cy="424589"/>
          </a:xfrm>
          <a:prstGeom prst="rightBrace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Brace 19"/>
          <p:cNvSpPr/>
          <p:nvPr/>
        </p:nvSpPr>
        <p:spPr>
          <a:xfrm>
            <a:off x="1828800" y="4419600"/>
            <a:ext cx="152400" cy="762000"/>
          </a:xfrm>
          <a:prstGeom prst="rightBrace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483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102"/>
    </mc:Choice>
    <mc:Fallback xmlns="">
      <p:transition xmlns:p14="http://schemas.microsoft.com/office/powerpoint/2010/main" spd="slow" advTm="861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534400" cy="7620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b="1" dirty="0">
                <a:latin typeface="Times New Roman" charset="0"/>
                <a:ea typeface="ＭＳ Ｐゴシック" charset="0"/>
                <a:cs typeface="ＭＳ Ｐゴシック" charset="0"/>
              </a:rPr>
              <a:t>Wind Direction </a:t>
            </a:r>
            <a:br>
              <a:rPr lang="en-US" sz="3200" b="1" dirty="0">
                <a:latin typeface="Times New Roman" charset="0"/>
                <a:ea typeface="ＭＳ Ｐゴシック" charset="0"/>
                <a:cs typeface="ＭＳ Ｐゴシック" charset="0"/>
              </a:rPr>
            </a:br>
            <a:r>
              <a:rPr lang="en-US" sz="3200" b="1" dirty="0">
                <a:latin typeface="Times New Roman" charset="0"/>
                <a:ea typeface="ＭＳ Ｐゴシック" charset="0"/>
                <a:cs typeface="ＭＳ Ｐゴシック" charset="0"/>
              </a:rPr>
              <a:t>Compass direction from which wind is blowing.</a:t>
            </a:r>
          </a:p>
        </p:txBody>
      </p:sp>
      <p:sp>
        <p:nvSpPr>
          <p:cNvPr id="55303" name="Text Box 45"/>
          <p:cNvSpPr txBox="1">
            <a:spLocks noChangeArrowheads="1"/>
          </p:cNvSpPr>
          <p:nvPr/>
        </p:nvSpPr>
        <p:spPr bwMode="auto">
          <a:xfrm>
            <a:off x="990600" y="4054475"/>
            <a:ext cx="207210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b="1" dirty="0">
                <a:solidFill>
                  <a:srgbClr val="800000"/>
                </a:solidFill>
              </a:rPr>
              <a:t>WESTERLY</a:t>
            </a:r>
          </a:p>
          <a:p>
            <a:r>
              <a:rPr lang="en-US" b="1" dirty="0">
                <a:solidFill>
                  <a:srgbClr val="800000"/>
                </a:solidFill>
              </a:rPr>
              <a:t>From the west</a:t>
            </a:r>
          </a:p>
        </p:txBody>
      </p:sp>
      <p:sp>
        <p:nvSpPr>
          <p:cNvPr id="55304" name="Text Box 46"/>
          <p:cNvSpPr txBox="1">
            <a:spLocks noChangeArrowheads="1"/>
          </p:cNvSpPr>
          <p:nvPr/>
        </p:nvSpPr>
        <p:spPr bwMode="auto">
          <a:xfrm>
            <a:off x="1584325" y="1844675"/>
            <a:ext cx="24542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b="1">
                <a:solidFill>
                  <a:schemeClr val="accent2"/>
                </a:solidFill>
              </a:rPr>
              <a:t>NORTHERLY</a:t>
            </a:r>
          </a:p>
          <a:p>
            <a:r>
              <a:rPr lang="en-US" b="1">
                <a:solidFill>
                  <a:schemeClr val="accent2"/>
                </a:solidFill>
              </a:rPr>
              <a:t>From the north</a:t>
            </a:r>
          </a:p>
        </p:txBody>
      </p:sp>
      <p:sp>
        <p:nvSpPr>
          <p:cNvPr id="55305" name="Text Box 47"/>
          <p:cNvSpPr txBox="1">
            <a:spLocks noChangeArrowheads="1"/>
          </p:cNvSpPr>
          <p:nvPr/>
        </p:nvSpPr>
        <p:spPr bwMode="auto">
          <a:xfrm>
            <a:off x="5715000" y="2759075"/>
            <a:ext cx="199285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b="1" dirty="0">
                <a:solidFill>
                  <a:srgbClr val="FF0000"/>
                </a:solidFill>
              </a:rPr>
              <a:t>EASTERLY</a:t>
            </a:r>
          </a:p>
          <a:p>
            <a:r>
              <a:rPr lang="en-US" b="1" dirty="0">
                <a:solidFill>
                  <a:srgbClr val="FF0000"/>
                </a:solidFill>
              </a:rPr>
              <a:t>From the east</a:t>
            </a:r>
          </a:p>
        </p:txBody>
      </p:sp>
      <p:sp>
        <p:nvSpPr>
          <p:cNvPr id="55306" name="Text Box 48"/>
          <p:cNvSpPr txBox="1">
            <a:spLocks noChangeArrowheads="1"/>
          </p:cNvSpPr>
          <p:nvPr/>
        </p:nvSpPr>
        <p:spPr bwMode="auto">
          <a:xfrm>
            <a:off x="4191000" y="4724400"/>
            <a:ext cx="24003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b="1" dirty="0">
                <a:solidFill>
                  <a:srgbClr val="008000"/>
                </a:solidFill>
              </a:rPr>
              <a:t>SOUTHERLY</a:t>
            </a:r>
          </a:p>
          <a:p>
            <a:r>
              <a:rPr lang="en-US" b="1" dirty="0">
                <a:solidFill>
                  <a:srgbClr val="008000"/>
                </a:solidFill>
              </a:rPr>
              <a:t>From the south</a:t>
            </a:r>
          </a:p>
        </p:txBody>
      </p:sp>
      <p:sp>
        <p:nvSpPr>
          <p:cNvPr id="55307" name="Text Box 49"/>
          <p:cNvSpPr txBox="1">
            <a:spLocks noChangeArrowheads="1"/>
          </p:cNvSpPr>
          <p:nvPr/>
        </p:nvSpPr>
        <p:spPr bwMode="auto">
          <a:xfrm>
            <a:off x="2657475" y="3670300"/>
            <a:ext cx="6146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 b="1" dirty="0">
                <a:solidFill>
                  <a:srgbClr val="800000"/>
                </a:solidFill>
                <a:latin typeface="+mn-lt"/>
              </a:rPr>
              <a:t>270</a:t>
            </a:r>
            <a:r>
              <a:rPr lang="en-US" sz="1800" b="1" dirty="0">
                <a:solidFill>
                  <a:srgbClr val="800000"/>
                </a:solidFill>
                <a:latin typeface="+mn-lt"/>
                <a:cs typeface="Arial" charset="0"/>
              </a:rPr>
              <a:t>°</a:t>
            </a:r>
          </a:p>
        </p:txBody>
      </p:sp>
      <p:sp>
        <p:nvSpPr>
          <p:cNvPr id="55308" name="Rectangle 50"/>
          <p:cNvSpPr>
            <a:spLocks noChangeArrowheads="1"/>
          </p:cNvSpPr>
          <p:nvPr/>
        </p:nvSpPr>
        <p:spPr bwMode="auto">
          <a:xfrm>
            <a:off x="3793067" y="2943757"/>
            <a:ext cx="6572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360°</a:t>
            </a:r>
          </a:p>
        </p:txBody>
      </p:sp>
      <p:sp>
        <p:nvSpPr>
          <p:cNvPr id="55309" name="Rectangle 51"/>
          <p:cNvSpPr>
            <a:spLocks noChangeArrowheads="1"/>
          </p:cNvSpPr>
          <p:nvPr/>
        </p:nvSpPr>
        <p:spPr bwMode="auto">
          <a:xfrm>
            <a:off x="5181600" y="3505200"/>
            <a:ext cx="606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90°</a:t>
            </a:r>
          </a:p>
        </p:txBody>
      </p:sp>
      <p:sp>
        <p:nvSpPr>
          <p:cNvPr id="55310" name="Rectangle 52"/>
          <p:cNvSpPr>
            <a:spLocks noChangeArrowheads="1"/>
          </p:cNvSpPr>
          <p:nvPr/>
        </p:nvSpPr>
        <p:spPr bwMode="auto">
          <a:xfrm>
            <a:off x="3838575" y="4052887"/>
            <a:ext cx="6572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180°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295400" y="3429000"/>
            <a:ext cx="1295400" cy="457200"/>
            <a:chOff x="1295400" y="3429000"/>
            <a:chExt cx="1295400" cy="457200"/>
          </a:xfrm>
        </p:grpSpPr>
        <p:grpSp>
          <p:nvGrpSpPr>
            <p:cNvPr id="55300" name="Group 21"/>
            <p:cNvGrpSpPr>
              <a:grpSpLocks/>
            </p:cNvGrpSpPr>
            <p:nvPr/>
          </p:nvGrpSpPr>
          <p:grpSpPr bwMode="auto">
            <a:xfrm>
              <a:off x="1295400" y="3429000"/>
              <a:ext cx="1181100" cy="455613"/>
              <a:chOff x="2688" y="1864"/>
              <a:chExt cx="744" cy="287"/>
            </a:xfrm>
            <a:solidFill>
              <a:srgbClr val="800000"/>
            </a:solidFill>
          </p:grpSpPr>
          <p:grpSp>
            <p:nvGrpSpPr>
              <p:cNvPr id="55326" name="Group 22"/>
              <p:cNvGrpSpPr>
                <a:grpSpLocks/>
              </p:cNvGrpSpPr>
              <p:nvPr/>
            </p:nvGrpSpPr>
            <p:grpSpPr bwMode="auto">
              <a:xfrm>
                <a:off x="2696" y="1864"/>
                <a:ext cx="736" cy="287"/>
                <a:chOff x="2696" y="1864"/>
                <a:chExt cx="736" cy="287"/>
              </a:xfrm>
              <a:grpFill/>
            </p:grpSpPr>
            <p:grpSp>
              <p:nvGrpSpPr>
                <p:cNvPr id="55328" name="Group 23"/>
                <p:cNvGrpSpPr>
                  <a:grpSpLocks/>
                </p:cNvGrpSpPr>
                <p:nvPr/>
              </p:nvGrpSpPr>
              <p:grpSpPr bwMode="auto">
                <a:xfrm>
                  <a:off x="2776" y="1864"/>
                  <a:ext cx="656" cy="287"/>
                  <a:chOff x="2776" y="1864"/>
                  <a:chExt cx="656" cy="287"/>
                </a:xfrm>
                <a:grpFill/>
              </p:grpSpPr>
              <p:sp>
                <p:nvSpPr>
                  <p:cNvPr id="55330" name="Line 24"/>
                  <p:cNvSpPr>
                    <a:spLocks noChangeShapeType="1"/>
                  </p:cNvSpPr>
                  <p:nvPr/>
                </p:nvSpPr>
                <p:spPr bwMode="auto">
                  <a:xfrm>
                    <a:off x="2776" y="1864"/>
                    <a:ext cx="88" cy="280"/>
                  </a:xfrm>
                  <a:prstGeom prst="line">
                    <a:avLst/>
                  </a:prstGeom>
                  <a:grpFill/>
                  <a:ln w="57150">
                    <a:solidFill>
                      <a:srgbClr val="800000"/>
                    </a:solidFill>
                    <a:round/>
                    <a:headEnd/>
                    <a:tailEnd/>
                  </a:ln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5331" name="Line 25"/>
                  <p:cNvSpPr>
                    <a:spLocks noChangeShapeType="1"/>
                  </p:cNvSpPr>
                  <p:nvPr/>
                </p:nvSpPr>
                <p:spPr bwMode="auto">
                  <a:xfrm rot="416303">
                    <a:off x="2874" y="1958"/>
                    <a:ext cx="72" cy="184"/>
                  </a:xfrm>
                  <a:prstGeom prst="line">
                    <a:avLst/>
                  </a:prstGeom>
                  <a:grpFill/>
                  <a:ln w="57150">
                    <a:solidFill>
                      <a:srgbClr val="800000"/>
                    </a:solidFill>
                    <a:round/>
                    <a:headEnd/>
                    <a:tailEnd/>
                  </a:ln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5332" name="Line 2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192" y="2151"/>
                    <a:ext cx="240" cy="0"/>
                  </a:xfrm>
                  <a:prstGeom prst="line">
                    <a:avLst/>
                  </a:prstGeom>
                  <a:grpFill/>
                  <a:ln w="57150">
                    <a:solidFill>
                      <a:srgbClr val="800000"/>
                    </a:solidFill>
                    <a:round/>
                    <a:headEnd/>
                    <a:tailEnd/>
                  </a:ln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55329" name="AutoShape 27"/>
                <p:cNvSpPr>
                  <a:spLocks noChangeArrowheads="1"/>
                </p:cNvSpPr>
                <p:nvPr/>
              </p:nvSpPr>
              <p:spPr bwMode="auto">
                <a:xfrm>
                  <a:off x="2696" y="1871"/>
                  <a:ext cx="122" cy="265"/>
                </a:xfrm>
                <a:prstGeom prst="rtTriangle">
                  <a:avLst/>
                </a:prstGeom>
                <a:grpFill/>
                <a:ln w="9525">
                  <a:solidFill>
                    <a:srgbClr val="800000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 sz="700"/>
                </a:p>
              </p:txBody>
            </p:sp>
          </p:grpSp>
          <p:sp>
            <p:nvSpPr>
              <p:cNvPr id="55327" name="Line 28"/>
              <p:cNvSpPr>
                <a:spLocks noChangeShapeType="1"/>
              </p:cNvSpPr>
              <p:nvPr/>
            </p:nvSpPr>
            <p:spPr bwMode="auto">
              <a:xfrm>
                <a:off x="2688" y="2151"/>
                <a:ext cx="624" cy="0"/>
              </a:xfrm>
              <a:prstGeom prst="line">
                <a:avLst/>
              </a:prstGeom>
              <a:grpFill/>
              <a:ln w="5715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44" name="Line 12"/>
            <p:cNvSpPr>
              <a:spLocks noChangeShapeType="1"/>
            </p:cNvSpPr>
            <p:nvPr/>
          </p:nvSpPr>
          <p:spPr bwMode="auto">
            <a:xfrm flipV="1">
              <a:off x="2209800" y="3886200"/>
              <a:ext cx="381000" cy="0"/>
            </a:xfrm>
            <a:prstGeom prst="line">
              <a:avLst/>
            </a:prstGeom>
            <a:noFill/>
            <a:ln w="76200" cmpd="sng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5867400" y="3733800"/>
            <a:ext cx="1333500" cy="455613"/>
            <a:chOff x="5867400" y="3733800"/>
            <a:chExt cx="1333500" cy="455613"/>
          </a:xfrm>
        </p:grpSpPr>
        <p:grpSp>
          <p:nvGrpSpPr>
            <p:cNvPr id="55301" name="Group 29"/>
            <p:cNvGrpSpPr>
              <a:grpSpLocks/>
            </p:cNvGrpSpPr>
            <p:nvPr/>
          </p:nvGrpSpPr>
          <p:grpSpPr bwMode="auto">
            <a:xfrm rot="10800000">
              <a:off x="6019800" y="3733800"/>
              <a:ext cx="1181100" cy="455613"/>
              <a:chOff x="2688" y="1864"/>
              <a:chExt cx="744" cy="287"/>
            </a:xfrm>
          </p:grpSpPr>
          <p:grpSp>
            <p:nvGrpSpPr>
              <p:cNvPr id="55319" name="Group 30"/>
              <p:cNvGrpSpPr>
                <a:grpSpLocks/>
              </p:cNvGrpSpPr>
              <p:nvPr/>
            </p:nvGrpSpPr>
            <p:grpSpPr bwMode="auto">
              <a:xfrm>
                <a:off x="2696" y="1864"/>
                <a:ext cx="736" cy="287"/>
                <a:chOff x="2696" y="1864"/>
                <a:chExt cx="736" cy="287"/>
              </a:xfrm>
            </p:grpSpPr>
            <p:grpSp>
              <p:nvGrpSpPr>
                <p:cNvPr id="55321" name="Group 31"/>
                <p:cNvGrpSpPr>
                  <a:grpSpLocks/>
                </p:cNvGrpSpPr>
                <p:nvPr/>
              </p:nvGrpSpPr>
              <p:grpSpPr bwMode="auto">
                <a:xfrm>
                  <a:off x="2776" y="1864"/>
                  <a:ext cx="656" cy="287"/>
                  <a:chOff x="2776" y="1864"/>
                  <a:chExt cx="656" cy="287"/>
                </a:xfrm>
              </p:grpSpPr>
              <p:sp>
                <p:nvSpPr>
                  <p:cNvPr id="55323" name="Line 32"/>
                  <p:cNvSpPr>
                    <a:spLocks noChangeShapeType="1"/>
                  </p:cNvSpPr>
                  <p:nvPr/>
                </p:nvSpPr>
                <p:spPr bwMode="auto">
                  <a:xfrm>
                    <a:off x="2776" y="1864"/>
                    <a:ext cx="88" cy="280"/>
                  </a:xfrm>
                  <a:prstGeom prst="line">
                    <a:avLst/>
                  </a:prstGeom>
                  <a:noFill/>
                  <a:ln w="57150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5324" name="Line 33"/>
                  <p:cNvSpPr>
                    <a:spLocks noChangeShapeType="1"/>
                  </p:cNvSpPr>
                  <p:nvPr/>
                </p:nvSpPr>
                <p:spPr bwMode="auto">
                  <a:xfrm rot="416303">
                    <a:off x="2874" y="1958"/>
                    <a:ext cx="72" cy="184"/>
                  </a:xfrm>
                  <a:prstGeom prst="line">
                    <a:avLst/>
                  </a:prstGeom>
                  <a:noFill/>
                  <a:ln w="57150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5325" name="Line 3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192" y="2151"/>
                    <a:ext cx="240" cy="0"/>
                  </a:xfrm>
                  <a:prstGeom prst="line">
                    <a:avLst/>
                  </a:prstGeom>
                  <a:noFill/>
                  <a:ln w="57150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55322" name="AutoShape 35"/>
                <p:cNvSpPr>
                  <a:spLocks noChangeArrowheads="1"/>
                </p:cNvSpPr>
                <p:nvPr/>
              </p:nvSpPr>
              <p:spPr bwMode="auto">
                <a:xfrm>
                  <a:off x="2696" y="1871"/>
                  <a:ext cx="122" cy="265"/>
                </a:xfrm>
                <a:prstGeom prst="rtTriangle">
                  <a:avLst/>
                </a:prstGeom>
                <a:solidFill>
                  <a:srgbClr val="FF0000"/>
                </a:solidFill>
                <a:ln w="9525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 rot="10800000" wrap="none" anchor="ctr">
                  <a:spAutoFit/>
                </a:bodyPr>
                <a:lstStyle/>
                <a:p>
                  <a:endParaRPr lang="en-US" sz="700"/>
                </a:p>
              </p:txBody>
            </p:sp>
          </p:grpSp>
          <p:sp>
            <p:nvSpPr>
              <p:cNvPr id="55320" name="Line 36"/>
              <p:cNvSpPr>
                <a:spLocks noChangeShapeType="1"/>
              </p:cNvSpPr>
              <p:nvPr/>
            </p:nvSpPr>
            <p:spPr bwMode="auto">
              <a:xfrm>
                <a:off x="2688" y="2151"/>
                <a:ext cx="624" cy="0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46" name="Line 12"/>
            <p:cNvSpPr>
              <a:spLocks noChangeShapeType="1"/>
            </p:cNvSpPr>
            <p:nvPr/>
          </p:nvSpPr>
          <p:spPr bwMode="auto">
            <a:xfrm flipH="1" flipV="1">
              <a:off x="5867400" y="3733800"/>
              <a:ext cx="381000" cy="0"/>
            </a:xfrm>
            <a:prstGeom prst="line">
              <a:avLst/>
            </a:prstGeom>
            <a:noFill/>
            <a:ln w="76200" cmpd="sng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114800" y="1676400"/>
            <a:ext cx="457200" cy="1295400"/>
            <a:chOff x="4114800" y="1676400"/>
            <a:chExt cx="457200" cy="1295400"/>
          </a:xfrm>
        </p:grpSpPr>
        <p:grpSp>
          <p:nvGrpSpPr>
            <p:cNvPr id="55302" name="Group 37"/>
            <p:cNvGrpSpPr>
              <a:grpSpLocks/>
            </p:cNvGrpSpPr>
            <p:nvPr/>
          </p:nvGrpSpPr>
          <p:grpSpPr bwMode="auto">
            <a:xfrm rot="5400000">
              <a:off x="3753644" y="2039144"/>
              <a:ext cx="1181100" cy="455612"/>
              <a:chOff x="2688" y="1864"/>
              <a:chExt cx="744" cy="287"/>
            </a:xfrm>
          </p:grpSpPr>
          <p:grpSp>
            <p:nvGrpSpPr>
              <p:cNvPr id="55312" name="Group 38"/>
              <p:cNvGrpSpPr>
                <a:grpSpLocks/>
              </p:cNvGrpSpPr>
              <p:nvPr/>
            </p:nvGrpSpPr>
            <p:grpSpPr bwMode="auto">
              <a:xfrm>
                <a:off x="2692" y="1864"/>
                <a:ext cx="740" cy="287"/>
                <a:chOff x="2692" y="1864"/>
                <a:chExt cx="740" cy="287"/>
              </a:xfrm>
            </p:grpSpPr>
            <p:grpSp>
              <p:nvGrpSpPr>
                <p:cNvPr id="55314" name="Group 39"/>
                <p:cNvGrpSpPr>
                  <a:grpSpLocks/>
                </p:cNvGrpSpPr>
                <p:nvPr/>
              </p:nvGrpSpPr>
              <p:grpSpPr bwMode="auto">
                <a:xfrm>
                  <a:off x="2776" y="1864"/>
                  <a:ext cx="656" cy="287"/>
                  <a:chOff x="2776" y="1864"/>
                  <a:chExt cx="656" cy="287"/>
                </a:xfrm>
              </p:grpSpPr>
              <p:sp>
                <p:nvSpPr>
                  <p:cNvPr id="55316" name="Line 40"/>
                  <p:cNvSpPr>
                    <a:spLocks noChangeShapeType="1"/>
                  </p:cNvSpPr>
                  <p:nvPr/>
                </p:nvSpPr>
                <p:spPr bwMode="auto">
                  <a:xfrm>
                    <a:off x="2776" y="1864"/>
                    <a:ext cx="88" cy="280"/>
                  </a:xfrm>
                  <a:prstGeom prst="line">
                    <a:avLst/>
                  </a:prstGeom>
                  <a:noFill/>
                  <a:ln w="57150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5317" name="Line 41"/>
                  <p:cNvSpPr>
                    <a:spLocks noChangeShapeType="1"/>
                  </p:cNvSpPr>
                  <p:nvPr/>
                </p:nvSpPr>
                <p:spPr bwMode="auto">
                  <a:xfrm rot="416303">
                    <a:off x="2874" y="1958"/>
                    <a:ext cx="72" cy="184"/>
                  </a:xfrm>
                  <a:prstGeom prst="line">
                    <a:avLst/>
                  </a:prstGeom>
                  <a:noFill/>
                  <a:ln w="57150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5318" name="Line 4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192" y="2151"/>
                    <a:ext cx="240" cy="0"/>
                  </a:xfrm>
                  <a:prstGeom prst="line">
                    <a:avLst/>
                  </a:prstGeom>
                  <a:noFill/>
                  <a:ln w="57150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55315" name="AutoShape 43"/>
                <p:cNvSpPr>
                  <a:spLocks noChangeArrowheads="1"/>
                </p:cNvSpPr>
                <p:nvPr/>
              </p:nvSpPr>
              <p:spPr bwMode="auto">
                <a:xfrm>
                  <a:off x="2692" y="1870"/>
                  <a:ext cx="122" cy="265"/>
                </a:xfrm>
                <a:prstGeom prst="rtTriangle">
                  <a:avLst/>
                </a:prstGeom>
                <a:solidFill>
                  <a:schemeClr val="accent2"/>
                </a:solidFill>
                <a:ln w="9525">
                  <a:solidFill>
                    <a:schemeClr val="accent2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 sz="700"/>
                </a:p>
              </p:txBody>
            </p:sp>
          </p:grpSp>
          <p:sp>
            <p:nvSpPr>
              <p:cNvPr id="55313" name="Line 44"/>
              <p:cNvSpPr>
                <a:spLocks noChangeShapeType="1"/>
              </p:cNvSpPr>
              <p:nvPr/>
            </p:nvSpPr>
            <p:spPr bwMode="auto">
              <a:xfrm>
                <a:off x="2688" y="2151"/>
                <a:ext cx="624" cy="0"/>
              </a:xfrm>
              <a:prstGeom prst="line">
                <a:avLst/>
              </a:prstGeom>
              <a:noFill/>
              <a:ln w="5715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47" name="Line 12"/>
            <p:cNvSpPr>
              <a:spLocks noChangeShapeType="1"/>
            </p:cNvSpPr>
            <p:nvPr/>
          </p:nvSpPr>
          <p:spPr bwMode="auto">
            <a:xfrm rot="5400000" flipV="1">
              <a:off x="3924300" y="2781300"/>
              <a:ext cx="381000" cy="0"/>
            </a:xfrm>
            <a:prstGeom prst="line">
              <a:avLst/>
            </a:prstGeom>
            <a:noFill/>
            <a:ln w="76200" cmpd="sng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733800" y="4495800"/>
            <a:ext cx="457200" cy="1257300"/>
            <a:chOff x="3733800" y="4495800"/>
            <a:chExt cx="457200" cy="1257300"/>
          </a:xfrm>
        </p:grpSpPr>
        <p:grpSp>
          <p:nvGrpSpPr>
            <p:cNvPr id="55299" name="Group 5"/>
            <p:cNvGrpSpPr>
              <a:grpSpLocks/>
            </p:cNvGrpSpPr>
            <p:nvPr/>
          </p:nvGrpSpPr>
          <p:grpSpPr bwMode="auto">
            <a:xfrm rot="-5400000">
              <a:off x="3371057" y="4934743"/>
              <a:ext cx="1181100" cy="455613"/>
              <a:chOff x="2688" y="1864"/>
              <a:chExt cx="744" cy="287"/>
            </a:xfrm>
            <a:solidFill>
              <a:srgbClr val="008000"/>
            </a:solidFill>
          </p:grpSpPr>
          <p:grpSp>
            <p:nvGrpSpPr>
              <p:cNvPr id="55333" name="Group 6"/>
              <p:cNvGrpSpPr>
                <a:grpSpLocks/>
              </p:cNvGrpSpPr>
              <p:nvPr/>
            </p:nvGrpSpPr>
            <p:grpSpPr bwMode="auto">
              <a:xfrm>
                <a:off x="2692" y="1864"/>
                <a:ext cx="740" cy="287"/>
                <a:chOff x="2692" y="1864"/>
                <a:chExt cx="740" cy="287"/>
              </a:xfrm>
              <a:grpFill/>
            </p:grpSpPr>
            <p:grpSp>
              <p:nvGrpSpPr>
                <p:cNvPr id="55335" name="Group 7"/>
                <p:cNvGrpSpPr>
                  <a:grpSpLocks/>
                </p:cNvGrpSpPr>
                <p:nvPr/>
              </p:nvGrpSpPr>
              <p:grpSpPr bwMode="auto">
                <a:xfrm>
                  <a:off x="2776" y="1864"/>
                  <a:ext cx="656" cy="287"/>
                  <a:chOff x="2776" y="1864"/>
                  <a:chExt cx="656" cy="287"/>
                </a:xfrm>
                <a:grpFill/>
              </p:grpSpPr>
              <p:sp>
                <p:nvSpPr>
                  <p:cNvPr id="55337" name="Line 8"/>
                  <p:cNvSpPr>
                    <a:spLocks noChangeShapeType="1"/>
                  </p:cNvSpPr>
                  <p:nvPr/>
                </p:nvSpPr>
                <p:spPr bwMode="auto">
                  <a:xfrm>
                    <a:off x="2776" y="1864"/>
                    <a:ext cx="88" cy="280"/>
                  </a:xfrm>
                  <a:prstGeom prst="line">
                    <a:avLst/>
                  </a:prstGeom>
                  <a:grpFill/>
                  <a:ln w="57150">
                    <a:solidFill>
                      <a:srgbClr val="008000"/>
                    </a:solidFill>
                    <a:round/>
                    <a:headEnd/>
                    <a:tailEnd/>
                  </a:ln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5338" name="Line 9"/>
                  <p:cNvSpPr>
                    <a:spLocks noChangeShapeType="1"/>
                  </p:cNvSpPr>
                  <p:nvPr/>
                </p:nvSpPr>
                <p:spPr bwMode="auto">
                  <a:xfrm rot="416303">
                    <a:off x="2874" y="1958"/>
                    <a:ext cx="72" cy="184"/>
                  </a:xfrm>
                  <a:prstGeom prst="line">
                    <a:avLst/>
                  </a:prstGeom>
                  <a:grpFill/>
                  <a:ln w="57150">
                    <a:solidFill>
                      <a:srgbClr val="008000"/>
                    </a:solidFill>
                    <a:round/>
                    <a:headEnd/>
                    <a:tailEnd/>
                  </a:ln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5339" name="Line 1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192" y="2151"/>
                    <a:ext cx="240" cy="0"/>
                  </a:xfrm>
                  <a:prstGeom prst="line">
                    <a:avLst/>
                  </a:prstGeom>
                  <a:grpFill/>
                  <a:ln w="57150">
                    <a:solidFill>
                      <a:srgbClr val="008000"/>
                    </a:solidFill>
                    <a:round/>
                    <a:headEnd/>
                    <a:tailEnd/>
                  </a:ln>
                </p:spPr>
                <p:txBody>
                  <a:bodyPr anchor="ctr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55336" name="AutoShape 11"/>
                <p:cNvSpPr>
                  <a:spLocks noChangeArrowheads="1"/>
                </p:cNvSpPr>
                <p:nvPr/>
              </p:nvSpPr>
              <p:spPr bwMode="auto">
                <a:xfrm>
                  <a:off x="2692" y="1870"/>
                  <a:ext cx="122" cy="265"/>
                </a:xfrm>
                <a:prstGeom prst="rtTriangle">
                  <a:avLst/>
                </a:prstGeom>
                <a:grpFill/>
                <a:ln w="9525">
                  <a:solidFill>
                    <a:srgbClr val="008000"/>
                  </a:solidFill>
                  <a:miter lim="800000"/>
                  <a:headEnd/>
                  <a:tailEnd/>
                </a:ln>
              </p:spPr>
              <p:txBody>
                <a:bodyPr rot="10800000" wrap="none" anchor="ctr">
                  <a:spAutoFit/>
                </a:bodyPr>
                <a:lstStyle/>
                <a:p>
                  <a:endParaRPr lang="en-US" sz="700"/>
                </a:p>
              </p:txBody>
            </p:sp>
          </p:grpSp>
          <p:sp>
            <p:nvSpPr>
              <p:cNvPr id="55334" name="Line 12"/>
              <p:cNvSpPr>
                <a:spLocks noChangeShapeType="1"/>
              </p:cNvSpPr>
              <p:nvPr/>
            </p:nvSpPr>
            <p:spPr bwMode="auto">
              <a:xfrm>
                <a:off x="2688" y="2151"/>
                <a:ext cx="624" cy="0"/>
              </a:xfrm>
              <a:prstGeom prst="line">
                <a:avLst/>
              </a:prstGeom>
              <a:grpFill/>
              <a:ln w="5715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48" name="Line 12"/>
            <p:cNvSpPr>
              <a:spLocks noChangeShapeType="1"/>
            </p:cNvSpPr>
            <p:nvPr/>
          </p:nvSpPr>
          <p:spPr bwMode="auto">
            <a:xfrm rot="16200000">
              <a:off x="4000500" y="4686300"/>
              <a:ext cx="381000" cy="0"/>
            </a:xfrm>
            <a:prstGeom prst="line">
              <a:avLst/>
            </a:prstGeom>
            <a:noFill/>
            <a:ln w="76200" cmpd="sng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2" name="Rectangle 1"/>
          <p:cNvSpPr>
            <a:spLocks noChangeAspect="1"/>
          </p:cNvSpPr>
          <p:nvPr/>
        </p:nvSpPr>
        <p:spPr>
          <a:xfrm>
            <a:off x="3947189" y="3603018"/>
            <a:ext cx="457200" cy="3657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🐧</a:t>
            </a:r>
          </a:p>
        </p:txBody>
      </p:sp>
      <p:sp>
        <p:nvSpPr>
          <p:cNvPr id="9" name="Cloud Callout 8"/>
          <p:cNvSpPr/>
          <p:nvPr/>
        </p:nvSpPr>
        <p:spPr>
          <a:xfrm>
            <a:off x="4714345" y="1816100"/>
            <a:ext cx="2486555" cy="934306"/>
          </a:xfrm>
          <a:prstGeom prst="cloudCallout">
            <a:avLst>
              <a:gd name="adj1" fmla="val -55994"/>
              <a:gd name="adj2" fmla="val 12187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The wind is in my face. 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I am facing east. 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The wind is easterly.</a:t>
            </a:r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304"/>
          <a:stretch/>
        </p:blipFill>
        <p:spPr>
          <a:xfrm flipH="1">
            <a:off x="3858768" y="3494532"/>
            <a:ext cx="649224" cy="585216"/>
          </a:xfrm>
          <a:prstGeom prst="rect">
            <a:avLst/>
          </a:prstGeom>
        </p:spPr>
      </p:pic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213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282"/>
    </mc:Choice>
    <mc:Fallback xmlns="">
      <p:transition xmlns:p14="http://schemas.microsoft.com/office/powerpoint/2010/main" spd="slow" advTm="562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4" name="Text Box 13"/>
          <p:cNvSpPr txBox="1">
            <a:spLocks noChangeArrowheads="1"/>
          </p:cNvSpPr>
          <p:nvPr/>
        </p:nvSpPr>
        <p:spPr bwMode="auto">
          <a:xfrm>
            <a:off x="3598479" y="972721"/>
            <a:ext cx="4852610" cy="6093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b="1" u="sng" dirty="0"/>
              <a:t>How to read</a:t>
            </a:r>
            <a:r>
              <a:rPr lang="en-US" dirty="0"/>
              <a:t>:</a:t>
            </a:r>
          </a:p>
          <a:p>
            <a:endParaRPr lang="en-US" dirty="0"/>
          </a:p>
          <a:p>
            <a:r>
              <a:rPr lang="en-US" b="1" dirty="0"/>
              <a:t>Half barb = 5 knots*</a:t>
            </a:r>
          </a:p>
          <a:p>
            <a:endParaRPr lang="en-US" b="1" dirty="0"/>
          </a:p>
          <a:p>
            <a:r>
              <a:rPr lang="en-US" b="1" dirty="0"/>
              <a:t>Full barb = 10 knots</a:t>
            </a:r>
          </a:p>
          <a:p>
            <a:endParaRPr lang="en-US" b="1" dirty="0"/>
          </a:p>
          <a:p>
            <a:r>
              <a:rPr lang="en-US" b="1" dirty="0"/>
              <a:t>Flag = 50 knots</a:t>
            </a:r>
          </a:p>
          <a:p>
            <a:endParaRPr lang="en-US" b="1" dirty="0"/>
          </a:p>
          <a:p>
            <a:r>
              <a:rPr lang="en-US" b="1" dirty="0"/>
              <a:t>Speed is sum of barbs and flags</a:t>
            </a:r>
          </a:p>
          <a:p>
            <a:endParaRPr lang="en-US" sz="2000" b="1" dirty="0"/>
          </a:p>
          <a:p>
            <a:endParaRPr lang="en-US" sz="2000" b="1" dirty="0"/>
          </a:p>
          <a:p>
            <a:endParaRPr lang="en-US" sz="2000" b="1" dirty="0"/>
          </a:p>
          <a:p>
            <a:endParaRPr lang="en-US" sz="2000" b="1" dirty="0"/>
          </a:p>
          <a:p>
            <a:endParaRPr lang="en-US" sz="2000" b="1" dirty="0"/>
          </a:p>
          <a:p>
            <a:r>
              <a:rPr lang="en-US" sz="1800" b="1" dirty="0"/>
              <a:t>*1 knot = 1 nautical mile per hour = 1.15 mph</a:t>
            </a:r>
          </a:p>
          <a:p>
            <a:r>
              <a:rPr lang="en-US" sz="1800" b="1" dirty="0"/>
              <a:t> 							   = 1.85 km/</a:t>
            </a:r>
            <a:r>
              <a:rPr lang="en-US" sz="1800" b="1" dirty="0" err="1"/>
              <a:t>hr</a:t>
            </a:r>
            <a:endParaRPr lang="en-US" sz="1800" b="1" dirty="0"/>
          </a:p>
          <a:p>
            <a:r>
              <a:rPr lang="en-US" sz="1800" b="1" dirty="0"/>
              <a:t> 							   = 0.51 m/sec</a:t>
            </a:r>
          </a:p>
          <a:p>
            <a:endParaRPr lang="en-US" sz="2000" b="1" dirty="0"/>
          </a:p>
        </p:txBody>
      </p:sp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0" y="304800"/>
            <a:ext cx="3390900" cy="6096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600" b="1" dirty="0">
                <a:latin typeface="Times New Roman" charset="0"/>
                <a:ea typeface="ＭＳ Ｐゴシック" charset="0"/>
                <a:cs typeface="ＭＳ Ｐゴシック" charset="0"/>
              </a:rPr>
              <a:t>Wind Speed</a:t>
            </a:r>
          </a:p>
        </p:txBody>
      </p:sp>
      <p:sp>
        <p:nvSpPr>
          <p:cNvPr id="53255" name="Text Box 14"/>
          <p:cNvSpPr txBox="1">
            <a:spLocks noChangeArrowheads="1"/>
          </p:cNvSpPr>
          <p:nvPr/>
        </p:nvSpPr>
        <p:spPr bwMode="auto">
          <a:xfrm>
            <a:off x="5710436" y="4727575"/>
            <a:ext cx="251916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b="1" dirty="0"/>
              <a:t>=  </a:t>
            </a:r>
            <a:r>
              <a:rPr lang="en-US" sz="2800" b="1" dirty="0"/>
              <a:t>______ knots</a:t>
            </a:r>
            <a:endParaRPr lang="en-US" b="1" dirty="0"/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6320036" y="4724400"/>
            <a:ext cx="76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b="1" dirty="0">
                <a:solidFill>
                  <a:srgbClr val="FF0000"/>
                </a:solidFill>
              </a:rPr>
              <a:t>75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05436" y="5160546"/>
            <a:ext cx="198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     50+10+10+5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116586" y="4724400"/>
            <a:ext cx="1463040" cy="455613"/>
            <a:chOff x="4502150" y="5334000"/>
            <a:chExt cx="1463040" cy="455613"/>
          </a:xfrm>
        </p:grpSpPr>
        <p:sp>
          <p:nvSpPr>
            <p:cNvPr id="53263" name="Line 8"/>
            <p:cNvSpPr>
              <a:spLocks noChangeShapeType="1"/>
            </p:cNvSpPr>
            <p:nvPr/>
          </p:nvSpPr>
          <p:spPr bwMode="auto">
            <a:xfrm>
              <a:off x="4711700" y="5334000"/>
              <a:ext cx="139700" cy="4445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3264" name="Line 9"/>
            <p:cNvSpPr>
              <a:spLocks noChangeShapeType="1"/>
            </p:cNvSpPr>
            <p:nvPr/>
          </p:nvSpPr>
          <p:spPr bwMode="auto">
            <a:xfrm rot="416303">
              <a:off x="5113338" y="5483225"/>
              <a:ext cx="114300" cy="2921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3265" name="Line 10"/>
            <p:cNvSpPr>
              <a:spLocks noChangeShapeType="1"/>
            </p:cNvSpPr>
            <p:nvPr/>
          </p:nvSpPr>
          <p:spPr bwMode="auto">
            <a:xfrm flipV="1">
              <a:off x="5372100" y="5789613"/>
              <a:ext cx="38100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3262" name="AutoShape 11"/>
            <p:cNvSpPr>
              <a:spLocks noChangeArrowheads="1"/>
            </p:cNvSpPr>
            <p:nvPr/>
          </p:nvSpPr>
          <p:spPr bwMode="auto">
            <a:xfrm>
              <a:off x="4505899" y="5345113"/>
              <a:ext cx="193675" cy="420688"/>
            </a:xfrm>
            <a:prstGeom prst="rtTriangl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 sz="700"/>
            </a:p>
          </p:txBody>
        </p:sp>
        <p:sp>
          <p:nvSpPr>
            <p:cNvPr id="19" name="Line 8"/>
            <p:cNvSpPr>
              <a:spLocks noChangeShapeType="1"/>
            </p:cNvSpPr>
            <p:nvPr/>
          </p:nvSpPr>
          <p:spPr bwMode="auto">
            <a:xfrm>
              <a:off x="4889500" y="5334000"/>
              <a:ext cx="139700" cy="4445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3253" name="Line 12"/>
            <p:cNvSpPr>
              <a:spLocks noChangeShapeType="1"/>
            </p:cNvSpPr>
            <p:nvPr/>
          </p:nvSpPr>
          <p:spPr bwMode="auto">
            <a:xfrm>
              <a:off x="4502150" y="5789613"/>
              <a:ext cx="146304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116" y="0"/>
            <a:ext cx="2729484" cy="6858000"/>
          </a:xfrm>
          <a:prstGeom prst="rect">
            <a:avLst/>
          </a:prstGeom>
        </p:spPr>
      </p:pic>
      <p:sp>
        <p:nvSpPr>
          <p:cNvPr id="22" name="Text Box 6"/>
          <p:cNvSpPr txBox="1">
            <a:spLocks noChangeArrowheads="1"/>
          </p:cNvSpPr>
          <p:nvPr/>
        </p:nvSpPr>
        <p:spPr bwMode="auto">
          <a:xfrm>
            <a:off x="3135749" y="6530201"/>
            <a:ext cx="17018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200" b="1" dirty="0"/>
              <a:t>Ahrens and Hanson 8</a:t>
            </a:r>
            <a:r>
              <a:rPr lang="en-US" sz="1200" b="1" baseline="30000" dirty="0"/>
              <a:t>th</a:t>
            </a:r>
            <a:endParaRPr lang="en-US" dirty="0"/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3776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201"/>
    </mc:Choice>
    <mc:Fallback xmlns="">
      <p:transition xmlns:p14="http://schemas.microsoft.com/office/powerpoint/2010/main" spd="slow" advTm="762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69900" y="2216077"/>
            <a:ext cx="4191000" cy="2667000"/>
            <a:chOff x="4572000" y="2065020"/>
            <a:chExt cx="4191000" cy="2667000"/>
          </a:xfrm>
        </p:grpSpPr>
        <p:pic>
          <p:nvPicPr>
            <p:cNvPr id="5" name="Picture 15" descr="Picture 1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2065020"/>
              <a:ext cx="4191000" cy="2667000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7239000" y="4381500"/>
              <a:ext cx="1444250" cy="276999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hlinkClick r:id="rId6"/>
                </a:rPr>
                <a:t>Figure Credit: NOAA</a:t>
              </a:r>
              <a:endParaRPr lang="en-US" sz="1200" dirty="0"/>
            </a:p>
          </p:txBody>
        </p:sp>
      </p:grpSp>
      <p:sp>
        <p:nvSpPr>
          <p:cNvPr id="8" name="Rectangle 7"/>
          <p:cNvSpPr/>
          <p:nvPr/>
        </p:nvSpPr>
        <p:spPr>
          <a:xfrm>
            <a:off x="4889500" y="2375432"/>
            <a:ext cx="387350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i="1" dirty="0"/>
              <a:t>Station plot shows</a:t>
            </a:r>
          </a:p>
          <a:p>
            <a:pPr>
              <a:spcBef>
                <a:spcPct val="50000"/>
              </a:spcBef>
            </a:pPr>
            <a:endParaRPr lang="en-US" b="1" i="1" dirty="0"/>
          </a:p>
          <a:p>
            <a:r>
              <a:rPr lang="en-US" b="1" i="1" dirty="0"/>
              <a:t>Direction from the </a:t>
            </a:r>
            <a:r>
              <a:rPr lang="en-US" b="1" i="1" u="sng" dirty="0"/>
              <a:t>north-northwest</a:t>
            </a:r>
          </a:p>
          <a:p>
            <a:r>
              <a:rPr lang="en-US" b="1" i="1" dirty="0"/>
              <a:t>(Penguin is looking toward NNW)</a:t>
            </a:r>
          </a:p>
          <a:p>
            <a:endParaRPr lang="en-US" sz="1800" b="1" i="1" dirty="0"/>
          </a:p>
          <a:p>
            <a:r>
              <a:rPr lang="en-US" sz="1800" b="1" i="1" dirty="0"/>
              <a:t>Speed of </a:t>
            </a:r>
            <a:r>
              <a:rPr lang="en-US" sz="1800" b="1" i="1" u="sng" dirty="0"/>
              <a:t>15 knots</a:t>
            </a:r>
          </a:p>
          <a:p>
            <a:r>
              <a:rPr lang="en-US" b="1" i="1" dirty="0"/>
              <a:t>(one full barb; one half barb)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3650" y="368300"/>
            <a:ext cx="8229600" cy="1143000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Wind Direction </a:t>
            </a:r>
            <a:r>
              <a:rPr lang="en-US" b="1" dirty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and Speed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304"/>
          <a:stretch/>
        </p:blipFill>
        <p:spPr>
          <a:xfrm rot="4973442">
            <a:off x="2304395" y="3292617"/>
            <a:ext cx="410988" cy="370461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465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299"/>
    </mc:Choice>
    <mc:Fallback xmlns="">
      <p:transition xmlns:p14="http://schemas.microsoft.com/office/powerpoint/2010/main" spd="slow" advTm="282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Weather Symbols</a:t>
            </a:r>
          </a:p>
        </p:txBody>
      </p:sp>
      <p:sp>
        <p:nvSpPr>
          <p:cNvPr id="2" name="Rectangle 1"/>
          <p:cNvSpPr/>
          <p:nvPr/>
        </p:nvSpPr>
        <p:spPr>
          <a:xfrm>
            <a:off x="304799" y="4978591"/>
            <a:ext cx="457200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>
                <a:solidFill>
                  <a:srgbClr val="FF0000"/>
                </a:solidFill>
              </a:rPr>
              <a:t>Not responsible for knowing all </a:t>
            </a:r>
            <a:r>
              <a:rPr lang="en-US" sz="1800" b="1" dirty="0">
                <a:solidFill>
                  <a:srgbClr val="FF0000"/>
                </a:solidFill>
                <a:hlinkClick r:id="rId5"/>
              </a:rPr>
              <a:t>100</a:t>
            </a:r>
            <a:r>
              <a:rPr lang="en-US" sz="1800" b="1" dirty="0">
                <a:solidFill>
                  <a:srgbClr val="FF0000"/>
                </a:solidFill>
              </a:rPr>
              <a:t> weather symbols, </a:t>
            </a:r>
            <a:r>
              <a:rPr lang="en-US" sz="1800" b="1" i="1" dirty="0"/>
              <a:t>but you need to recognize the most common </a:t>
            </a:r>
            <a:r>
              <a:rPr lang="en-US" b="1" i="1" dirty="0"/>
              <a:t>weather symbols such as </a:t>
            </a:r>
            <a:r>
              <a:rPr lang="en-US" sz="1800" b="1" i="1" dirty="0"/>
              <a:t>rain, snow, showers, thunderstorms, fog, freezing rain, haze, dust storm, etc.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80623" y="1682147"/>
            <a:ext cx="28576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Common Weather Symbols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3331" y="2057400"/>
            <a:ext cx="3552444" cy="2856992"/>
          </a:xfrm>
          <a:prstGeom prst="rect">
            <a:avLst/>
          </a:prstGeom>
        </p:spPr>
      </p:pic>
      <p:pic>
        <p:nvPicPr>
          <p:cNvPr id="25" name="Picture 5" descr="auto0"/>
          <p:cNvPicPr>
            <a:picLocks noGrp="1" noChangeAspect="1" noChangeArrowheads="1"/>
          </p:cNvPicPr>
          <p:nvPr>
            <p:ph type="body" sz="half" idx="2"/>
          </p:nvPr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1272" b="-42"/>
          <a:stretch/>
        </p:blipFill>
        <p:spPr>
          <a:xfrm>
            <a:off x="381000" y="2057400"/>
            <a:ext cx="3810000" cy="2880360"/>
          </a:xfrm>
          <a:noFill/>
          <a:ln w="38100" cap="flat">
            <a:solidFill>
              <a:schemeClr val="tx1"/>
            </a:solidFill>
            <a:miter lim="800000"/>
            <a:headEnd type="none" w="med" len="med"/>
            <a:tailEnd type="none" w="med" len="med"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3909" y="4536986"/>
            <a:ext cx="1320800" cy="241300"/>
          </a:xfrm>
          <a:prstGeom prst="rect">
            <a:avLst/>
          </a:prstGeom>
        </p:spPr>
      </p:pic>
      <p:sp>
        <p:nvSpPr>
          <p:cNvPr id="26" name="Text Box 6"/>
          <p:cNvSpPr txBox="1">
            <a:spLocks noChangeArrowheads="1"/>
          </p:cNvSpPr>
          <p:nvPr/>
        </p:nvSpPr>
        <p:spPr bwMode="auto">
          <a:xfrm>
            <a:off x="2489200" y="4702086"/>
            <a:ext cx="17018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200" b="1" dirty="0"/>
              <a:t>Ahrens and Hanson 8</a:t>
            </a:r>
            <a:r>
              <a:rPr lang="en-US" sz="1200" b="1" baseline="30000" dirty="0"/>
              <a:t>th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336800" y="61341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4746243" y="4696289"/>
            <a:ext cx="4114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i="1" dirty="0"/>
              <a:t>Station plot shows moderate rain.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4715935" y="2026621"/>
            <a:ext cx="4191000" cy="2667000"/>
            <a:chOff x="4572000" y="2065020"/>
            <a:chExt cx="4191000" cy="2667000"/>
          </a:xfrm>
        </p:grpSpPr>
        <p:pic>
          <p:nvPicPr>
            <p:cNvPr id="28" name="Picture 15" descr="Picture 1.png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2065020"/>
              <a:ext cx="4191000" cy="2667000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TextBox 28"/>
            <p:cNvSpPr txBox="1"/>
            <p:nvPr/>
          </p:nvSpPr>
          <p:spPr>
            <a:xfrm>
              <a:off x="7239000" y="4381500"/>
              <a:ext cx="1444250" cy="276999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hlinkClick r:id="rId10"/>
                </a:rPr>
                <a:t>Figure Credit: NOAA</a:t>
              </a:r>
              <a:endParaRPr lang="en-US" sz="1200" dirty="0"/>
            </a:p>
          </p:txBody>
        </p:sp>
      </p:grp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12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485"/>
    </mc:Choice>
    <mc:Fallback xmlns="">
      <p:transition xmlns:p14="http://schemas.microsoft.com/office/powerpoint/2010/main" spd="slow" advTm="1004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Practice Surface Station</a:t>
            </a:r>
          </a:p>
        </p:txBody>
      </p:sp>
      <p:sp>
        <p:nvSpPr>
          <p:cNvPr id="59396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390140"/>
            <a:ext cx="3505200" cy="2514600"/>
          </a:xfrm>
        </p:spPr>
        <p:txBody>
          <a:bodyPr>
            <a:normAutofit/>
          </a:bodyPr>
          <a:lstStyle/>
          <a:p>
            <a:pPr marL="0" indent="0" eaLnBrk="1" hangingPunct="1"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I recommend that you pause the presentation and attempt to decode the station model before advancing to the next slide with the solution</a:t>
            </a:r>
            <a:endParaRPr lang="en-US" sz="2400" dirty="0">
              <a:solidFill>
                <a:srgbClr val="0000FF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Tx/>
              <a:buNone/>
            </a:pPr>
            <a:endParaRPr lang="en-US" sz="2400" dirty="0">
              <a:solidFill>
                <a:srgbClr val="0000FF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Tx/>
              <a:buNone/>
            </a:pPr>
            <a:endParaRPr lang="en-US" sz="2400" dirty="0">
              <a:solidFill>
                <a:srgbClr val="0000FF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Tx/>
              <a:buNone/>
            </a:pPr>
            <a:endParaRPr lang="en-US" sz="2400" dirty="0">
              <a:solidFill>
                <a:srgbClr val="0000FF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1" name="TextBox 16"/>
          <p:cNvSpPr txBox="1">
            <a:spLocks noChangeArrowheads="1"/>
          </p:cNvSpPr>
          <p:nvPr/>
        </p:nvSpPr>
        <p:spPr bwMode="auto">
          <a:xfrm>
            <a:off x="838200" y="5029200"/>
            <a:ext cx="317500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hr-HR" sz="2000" dirty="0">
                <a:latin typeface="+mn-lt"/>
                <a:hlinkClick r:id="rId4"/>
              </a:rPr>
              <a:t>Decoding Station Model</a:t>
            </a:r>
            <a:r>
              <a:rPr lang="en-US" sz="2000" dirty="0">
                <a:latin typeface="+mn-lt"/>
                <a:hlinkClick r:id="rId4"/>
              </a:rPr>
              <a:t> </a:t>
            </a:r>
            <a:r>
              <a:rPr lang="en-US" sz="1600" dirty="0">
                <a:latin typeface="+mn-lt"/>
                <a:hlinkClick r:id="rId4"/>
              </a:rPr>
              <a:t>http://www.wpc.ncep.noaa.gov/html/stationplot_printer.html</a:t>
            </a:r>
            <a:endParaRPr lang="en-US" dirty="0">
              <a:latin typeface="+mn-lt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487680" y="2133600"/>
            <a:ext cx="3886200" cy="3144203"/>
            <a:chOff x="487680" y="2133600"/>
            <a:chExt cx="3886200" cy="3144203"/>
          </a:xfrm>
        </p:grpSpPr>
        <p:grpSp>
          <p:nvGrpSpPr>
            <p:cNvPr id="8" name="Group 7"/>
            <p:cNvGrpSpPr/>
            <p:nvPr/>
          </p:nvGrpSpPr>
          <p:grpSpPr>
            <a:xfrm>
              <a:off x="487680" y="2133600"/>
              <a:ext cx="3886200" cy="3144203"/>
              <a:chOff x="487680" y="2133600"/>
              <a:chExt cx="3886200" cy="3144203"/>
            </a:xfrm>
          </p:grpSpPr>
          <p:sp>
            <p:nvSpPr>
              <p:cNvPr id="59401" name="Text Box 5"/>
              <p:cNvSpPr txBox="1">
                <a:spLocks noChangeArrowheads="1"/>
              </p:cNvSpPr>
              <p:nvPr/>
            </p:nvSpPr>
            <p:spPr bwMode="auto">
              <a:xfrm>
                <a:off x="3230880" y="4815840"/>
                <a:ext cx="1143000" cy="4619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59402" name="Rectangle 6"/>
              <p:cNvSpPr>
                <a:spLocks noChangeArrowheads="1"/>
              </p:cNvSpPr>
              <p:nvPr/>
            </p:nvSpPr>
            <p:spPr bwMode="auto">
              <a:xfrm>
                <a:off x="487680" y="2133600"/>
                <a:ext cx="3840480" cy="283464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9404" name="Oval 11"/>
              <p:cNvSpPr>
                <a:spLocks noChangeArrowheads="1"/>
              </p:cNvSpPr>
              <p:nvPr/>
            </p:nvSpPr>
            <p:spPr bwMode="auto">
              <a:xfrm>
                <a:off x="2011680" y="3017203"/>
                <a:ext cx="339725" cy="303213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 sz="800"/>
              </a:p>
            </p:txBody>
          </p:sp>
          <p:sp>
            <p:nvSpPr>
              <p:cNvPr id="59405" name="Text Box 12"/>
              <p:cNvSpPr txBox="1">
                <a:spLocks noChangeArrowheads="1"/>
              </p:cNvSpPr>
              <p:nvPr/>
            </p:nvSpPr>
            <p:spPr bwMode="auto">
              <a:xfrm>
                <a:off x="1097280" y="2529840"/>
                <a:ext cx="7620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b="1" dirty="0">
                    <a:solidFill>
                      <a:srgbClr val="000000"/>
                    </a:solidFill>
                  </a:rPr>
                  <a:t>42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9406" name="Text Box 13"/>
              <p:cNvSpPr txBox="1">
                <a:spLocks noChangeArrowheads="1"/>
              </p:cNvSpPr>
              <p:nvPr/>
            </p:nvSpPr>
            <p:spPr bwMode="auto">
              <a:xfrm>
                <a:off x="1097280" y="3215640"/>
                <a:ext cx="7620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b="1">
                    <a:solidFill>
                      <a:srgbClr val="000000"/>
                    </a:solidFill>
                  </a:rPr>
                  <a:t>18</a:t>
                </a: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59411" name="Line 18"/>
              <p:cNvSpPr>
                <a:spLocks noChangeShapeType="1"/>
              </p:cNvSpPr>
              <p:nvPr/>
            </p:nvSpPr>
            <p:spPr bwMode="auto">
              <a:xfrm flipV="1">
                <a:off x="2179955" y="3015615"/>
                <a:ext cx="0" cy="3048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9412" name="Line 19"/>
              <p:cNvSpPr>
                <a:spLocks noChangeShapeType="1"/>
              </p:cNvSpPr>
              <p:nvPr/>
            </p:nvSpPr>
            <p:spPr bwMode="auto">
              <a:xfrm rot="16200000" flipV="1">
                <a:off x="2183130" y="3018790"/>
                <a:ext cx="0" cy="3048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9413" name="Freeform 20"/>
              <p:cNvSpPr>
                <a:spLocks/>
              </p:cNvSpPr>
              <p:nvPr/>
            </p:nvSpPr>
            <p:spPr bwMode="auto">
              <a:xfrm>
                <a:off x="2189480" y="3020378"/>
                <a:ext cx="142875" cy="301625"/>
              </a:xfrm>
              <a:custGeom>
                <a:avLst/>
                <a:gdLst>
                  <a:gd name="T0" fmla="*/ 4 w 102"/>
                  <a:gd name="T1" fmla="*/ 0 h 190"/>
                  <a:gd name="T2" fmla="*/ 9 w 102"/>
                  <a:gd name="T3" fmla="*/ 35 h 190"/>
                  <a:gd name="T4" fmla="*/ 10 w 102"/>
                  <a:gd name="T5" fmla="*/ 123 h 190"/>
                  <a:gd name="T6" fmla="*/ 5 w 102"/>
                  <a:gd name="T7" fmla="*/ 171 h 190"/>
                  <a:gd name="T8" fmla="*/ 4 w 102"/>
                  <a:gd name="T9" fmla="*/ 176 h 190"/>
                  <a:gd name="T10" fmla="*/ 4 w 102"/>
                  <a:gd name="T11" fmla="*/ 89 h 190"/>
                  <a:gd name="T12" fmla="*/ 4 w 102"/>
                  <a:gd name="T13" fmla="*/ 32 h 190"/>
                  <a:gd name="T14" fmla="*/ 4 w 102"/>
                  <a:gd name="T15" fmla="*/ 0 h 19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2"/>
                  <a:gd name="T25" fmla="*/ 0 h 190"/>
                  <a:gd name="T26" fmla="*/ 102 w 102"/>
                  <a:gd name="T27" fmla="*/ 190 h 19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2" h="190">
                    <a:moveTo>
                      <a:pt x="15" y="0"/>
                    </a:moveTo>
                    <a:cubicBezTo>
                      <a:pt x="28" y="1"/>
                      <a:pt x="72" y="15"/>
                      <a:pt x="86" y="35"/>
                    </a:cubicBezTo>
                    <a:cubicBezTo>
                      <a:pt x="100" y="55"/>
                      <a:pt x="102" y="100"/>
                      <a:pt x="96" y="123"/>
                    </a:cubicBezTo>
                    <a:cubicBezTo>
                      <a:pt x="90" y="146"/>
                      <a:pt x="63" y="162"/>
                      <a:pt x="48" y="171"/>
                    </a:cubicBezTo>
                    <a:cubicBezTo>
                      <a:pt x="33" y="180"/>
                      <a:pt x="16" y="190"/>
                      <a:pt x="9" y="176"/>
                    </a:cubicBezTo>
                    <a:cubicBezTo>
                      <a:pt x="2" y="162"/>
                      <a:pt x="6" y="113"/>
                      <a:pt x="6" y="89"/>
                    </a:cubicBezTo>
                    <a:cubicBezTo>
                      <a:pt x="6" y="65"/>
                      <a:pt x="5" y="47"/>
                      <a:pt x="6" y="32"/>
                    </a:cubicBezTo>
                    <a:cubicBezTo>
                      <a:pt x="7" y="17"/>
                      <a:pt x="0" y="1"/>
                      <a:pt x="15" y="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5" name="Text Box 14"/>
              <p:cNvSpPr txBox="1">
                <a:spLocks noChangeArrowheads="1"/>
              </p:cNvSpPr>
              <p:nvPr/>
            </p:nvSpPr>
            <p:spPr bwMode="auto">
              <a:xfrm>
                <a:off x="2286000" y="2510135"/>
                <a:ext cx="106680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b="1" dirty="0">
                    <a:solidFill>
                      <a:srgbClr val="000000"/>
                    </a:solidFill>
                  </a:rPr>
                  <a:t>988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6" name="Text Box 13"/>
              <p:cNvSpPr txBox="1">
                <a:spLocks noChangeArrowheads="1"/>
              </p:cNvSpPr>
              <p:nvPr/>
            </p:nvSpPr>
            <p:spPr bwMode="auto">
              <a:xfrm>
                <a:off x="2341877" y="3251199"/>
                <a:ext cx="899025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b="1" dirty="0">
                    <a:solidFill>
                      <a:srgbClr val="800000"/>
                    </a:solidFill>
                  </a:rPr>
                  <a:t> </a:t>
                </a:r>
                <a:r>
                  <a:rPr lang="en-US" b="1" dirty="0">
                    <a:solidFill>
                      <a:srgbClr val="000000"/>
                    </a:solidFill>
                  </a:rPr>
                  <a:t>+35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37" name="Straight Connector 36"/>
              <p:cNvCxnSpPr>
                <a:cxnSpLocks noChangeAspect="1"/>
              </p:cNvCxnSpPr>
              <p:nvPr/>
            </p:nvCxnSpPr>
            <p:spPr bwMode="auto">
              <a:xfrm flipH="1" flipV="1">
                <a:off x="3088505" y="3429000"/>
                <a:ext cx="154229" cy="154228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scene3d>
                <a:camera prst="orthographicFront">
                  <a:rot lat="0" lon="0" rev="16800000"/>
                </a:camera>
                <a:lightRig rig="threePt" dir="t"/>
              </a:scene3d>
            </p:spPr>
          </p:cxnSp>
          <p:grpSp>
            <p:nvGrpSpPr>
              <p:cNvPr id="3" name="Group 2"/>
              <p:cNvGrpSpPr/>
              <p:nvPr/>
            </p:nvGrpSpPr>
            <p:grpSpPr>
              <a:xfrm rot="16200000">
                <a:off x="1348105" y="3166764"/>
                <a:ext cx="622300" cy="838200"/>
                <a:chOff x="1440180" y="2225040"/>
                <a:chExt cx="622300" cy="838200"/>
              </a:xfrm>
            </p:grpSpPr>
            <p:sp>
              <p:nvSpPr>
                <p:cNvPr id="59414" name="Line 8"/>
                <p:cNvSpPr>
                  <a:spLocks noChangeShapeType="1"/>
                </p:cNvSpPr>
                <p:nvPr/>
              </p:nvSpPr>
              <p:spPr bwMode="auto">
                <a:xfrm>
                  <a:off x="1452880" y="2453640"/>
                  <a:ext cx="609600" cy="6096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9415" name="Line 9"/>
                <p:cNvSpPr>
                  <a:spLocks noChangeShapeType="1"/>
                </p:cNvSpPr>
                <p:nvPr/>
              </p:nvSpPr>
              <p:spPr bwMode="auto">
                <a:xfrm rot="16200000">
                  <a:off x="1440180" y="2225040"/>
                  <a:ext cx="241300" cy="2413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9416" name="Line 10"/>
                <p:cNvSpPr>
                  <a:spLocks noChangeShapeType="1"/>
                </p:cNvSpPr>
                <p:nvPr/>
              </p:nvSpPr>
              <p:spPr bwMode="auto">
                <a:xfrm rot="16200000">
                  <a:off x="1567180" y="2453640"/>
                  <a:ext cx="114300" cy="1143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8" name="Text Box 17"/>
              <p:cNvSpPr txBox="1">
                <a:spLocks noChangeArrowheads="1"/>
              </p:cNvSpPr>
              <p:nvPr/>
            </p:nvSpPr>
            <p:spPr bwMode="auto">
              <a:xfrm>
                <a:off x="609600" y="3832225"/>
                <a:ext cx="3581400" cy="10156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2000" b="1" dirty="0">
                    <a:latin typeface="+mn-lt"/>
                  </a:rPr>
                  <a:t>What are Temp, Dew Point, SLP, Cloud Cover, Wind Speed and Direction, </a:t>
                </a:r>
                <a:r>
                  <a:rPr lang="en-US" sz="2000" b="1" dirty="0"/>
                  <a:t>Pressure Tendency</a:t>
                </a:r>
                <a:r>
                  <a:rPr lang="en-US" sz="2000" b="1" dirty="0">
                    <a:latin typeface="+mn-lt"/>
                  </a:rPr>
                  <a:t>?</a:t>
                </a:r>
              </a:p>
            </p:txBody>
          </p:sp>
        </p:grpSp>
        <p:sp>
          <p:nvSpPr>
            <p:cNvPr id="25" name="Text Box 12"/>
            <p:cNvSpPr txBox="1">
              <a:spLocks noChangeArrowheads="1"/>
            </p:cNvSpPr>
            <p:nvPr/>
          </p:nvSpPr>
          <p:spPr bwMode="auto">
            <a:xfrm>
              <a:off x="1104688" y="2891686"/>
              <a:ext cx="50398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b="1" dirty="0">
                  <a:latin typeface="Wingdings"/>
                  <a:ea typeface="Wingdings"/>
                  <a:cs typeface="Wingdings"/>
                  <a:sym typeface="Wingdings"/>
                </a:rPr>
                <a:t></a:t>
              </a:r>
              <a:endParaRPr lang="en-US" dirty="0"/>
            </a:p>
          </p:txBody>
        </p:sp>
      </p:grpSp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169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954"/>
    </mc:Choice>
    <mc:Fallback xmlns="">
      <p:transition xmlns:p14="http://schemas.microsoft.com/office/powerpoint/2010/main" spd="slow" advTm="229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Solution to Practice Surface Station</a:t>
            </a:r>
          </a:p>
        </p:txBody>
      </p:sp>
      <p:sp>
        <p:nvSpPr>
          <p:cNvPr id="59396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752600"/>
            <a:ext cx="3505200" cy="45720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FontTx/>
              <a:buNone/>
            </a:pPr>
            <a:r>
              <a:rPr lang="en-US" sz="2400" b="1" u="sng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Temperature</a:t>
            </a:r>
            <a:endParaRPr lang="en-US" sz="2400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>
              <a:buNone/>
            </a:pPr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42°F  (°F on U.S.)</a:t>
            </a:r>
          </a:p>
          <a:p>
            <a:pPr eaLnBrk="1" hangingPunct="1">
              <a:buFontTx/>
              <a:buNone/>
            </a:pPr>
            <a:r>
              <a:rPr lang="en-US" sz="2400" b="1" u="sng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Dew Point Temperature</a:t>
            </a:r>
            <a:endParaRPr lang="en-US" sz="2400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>
              <a:buNone/>
            </a:pPr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18°F</a:t>
            </a:r>
          </a:p>
          <a:p>
            <a:pPr eaLnBrk="1" hangingPunct="1">
              <a:buFontTx/>
              <a:buNone/>
            </a:pPr>
            <a:r>
              <a:rPr lang="en-US" sz="2400" b="1" u="sng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Wind Speed &amp; Direction</a:t>
            </a:r>
            <a:endParaRPr lang="en-US" sz="2400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15 knots from SW</a:t>
            </a:r>
          </a:p>
          <a:p>
            <a:pPr eaLnBrk="1" hangingPunct="1">
              <a:buFontTx/>
              <a:buNone/>
            </a:pPr>
            <a:r>
              <a:rPr lang="en-US" sz="2400" b="1" u="sng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Cloud Cover</a:t>
            </a:r>
            <a:endParaRPr lang="en-US" sz="2400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>
              <a:buNone/>
            </a:pPr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5/8’s (5 </a:t>
            </a:r>
            <a:r>
              <a:rPr lang="en-US" sz="2400" b="1" dirty="0" err="1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oktas</a:t>
            </a:r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)</a:t>
            </a:r>
          </a:p>
          <a:p>
            <a:pPr>
              <a:buNone/>
            </a:pPr>
            <a:r>
              <a:rPr lang="en-US" sz="2400" b="1" u="sng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Significant Weather</a:t>
            </a:r>
            <a:endParaRPr lang="en-US" sz="2400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>
              <a:buNone/>
            </a:pPr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Light rain</a:t>
            </a:r>
          </a:p>
          <a:p>
            <a:pPr eaLnBrk="1" hangingPunct="1">
              <a:buFontTx/>
              <a:buNone/>
            </a:pPr>
            <a:r>
              <a:rPr lang="en-US" sz="2400" b="1" u="sng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Pressure Tendency</a:t>
            </a:r>
            <a:endParaRPr lang="en-US" sz="2400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3.5 </a:t>
            </a:r>
            <a:r>
              <a:rPr lang="en-US" sz="2400" b="1" dirty="0" err="1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mb</a:t>
            </a:r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, rising steadily</a:t>
            </a:r>
            <a:endParaRPr lang="en-US" sz="2400" dirty="0">
              <a:solidFill>
                <a:srgbClr val="0000FF"/>
              </a:solidFill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endParaRPr lang="en-US" sz="2400" dirty="0">
              <a:solidFill>
                <a:srgbClr val="0000FF"/>
              </a:solidFill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endParaRPr lang="en-US" sz="2400" dirty="0">
              <a:solidFill>
                <a:srgbClr val="0000FF"/>
              </a:solidFill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endParaRPr lang="en-US" sz="2400" dirty="0">
              <a:solidFill>
                <a:srgbClr val="0000FF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59401" name="Text Box 5"/>
          <p:cNvSpPr txBox="1">
            <a:spLocks noChangeArrowheads="1"/>
          </p:cNvSpPr>
          <p:nvPr/>
        </p:nvSpPr>
        <p:spPr bwMode="auto">
          <a:xfrm>
            <a:off x="3230880" y="4815840"/>
            <a:ext cx="1143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27" name="TextBox 16"/>
          <p:cNvSpPr txBox="1">
            <a:spLocks noChangeArrowheads="1"/>
          </p:cNvSpPr>
          <p:nvPr/>
        </p:nvSpPr>
        <p:spPr bwMode="auto">
          <a:xfrm>
            <a:off x="838200" y="5029200"/>
            <a:ext cx="317500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hr-HR" sz="2000" dirty="0">
                <a:latin typeface="+mn-lt"/>
                <a:hlinkClick r:id="rId5"/>
              </a:rPr>
              <a:t>Decoding Station Model</a:t>
            </a:r>
            <a:r>
              <a:rPr lang="en-US" sz="2000" dirty="0">
                <a:latin typeface="+mn-lt"/>
                <a:hlinkClick r:id="rId5"/>
              </a:rPr>
              <a:t> </a:t>
            </a:r>
            <a:r>
              <a:rPr lang="en-US" sz="1600" dirty="0">
                <a:latin typeface="+mn-lt"/>
                <a:hlinkClick r:id="rId5"/>
              </a:rPr>
              <a:t>http://www.wpc.ncep.noaa.gov/html/stationplot_printer.html</a:t>
            </a:r>
            <a:endParaRPr lang="en-US" dirty="0">
              <a:latin typeface="+mn-lt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487680" y="2133600"/>
            <a:ext cx="3886200" cy="3144203"/>
            <a:chOff x="487680" y="2133600"/>
            <a:chExt cx="3886200" cy="3144203"/>
          </a:xfrm>
        </p:grpSpPr>
        <p:grpSp>
          <p:nvGrpSpPr>
            <p:cNvPr id="25" name="Group 24"/>
            <p:cNvGrpSpPr/>
            <p:nvPr/>
          </p:nvGrpSpPr>
          <p:grpSpPr>
            <a:xfrm>
              <a:off x="487680" y="2133600"/>
              <a:ext cx="3886200" cy="3144203"/>
              <a:chOff x="487680" y="2133600"/>
              <a:chExt cx="3886200" cy="3144203"/>
            </a:xfrm>
          </p:grpSpPr>
          <p:sp>
            <p:nvSpPr>
              <p:cNvPr id="28" name="Text Box 5"/>
              <p:cNvSpPr txBox="1">
                <a:spLocks noChangeArrowheads="1"/>
              </p:cNvSpPr>
              <p:nvPr/>
            </p:nvSpPr>
            <p:spPr bwMode="auto">
              <a:xfrm>
                <a:off x="3230880" y="4815840"/>
                <a:ext cx="1143000" cy="4619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29" name="Rectangle 6"/>
              <p:cNvSpPr>
                <a:spLocks noChangeArrowheads="1"/>
              </p:cNvSpPr>
              <p:nvPr/>
            </p:nvSpPr>
            <p:spPr bwMode="auto">
              <a:xfrm>
                <a:off x="487680" y="2133600"/>
                <a:ext cx="3840480" cy="283464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0" name="Oval 11"/>
              <p:cNvSpPr>
                <a:spLocks noChangeArrowheads="1"/>
              </p:cNvSpPr>
              <p:nvPr/>
            </p:nvSpPr>
            <p:spPr bwMode="auto">
              <a:xfrm>
                <a:off x="2011680" y="3017203"/>
                <a:ext cx="339725" cy="303213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 sz="800"/>
              </a:p>
            </p:txBody>
          </p:sp>
          <p:sp>
            <p:nvSpPr>
              <p:cNvPr id="31" name="Text Box 12"/>
              <p:cNvSpPr txBox="1">
                <a:spLocks noChangeArrowheads="1"/>
              </p:cNvSpPr>
              <p:nvPr/>
            </p:nvSpPr>
            <p:spPr bwMode="auto">
              <a:xfrm>
                <a:off x="1097280" y="2529840"/>
                <a:ext cx="7620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b="1" dirty="0">
                    <a:solidFill>
                      <a:srgbClr val="000000"/>
                    </a:solidFill>
                  </a:rPr>
                  <a:t>42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2" name="Text Box 13"/>
              <p:cNvSpPr txBox="1">
                <a:spLocks noChangeArrowheads="1"/>
              </p:cNvSpPr>
              <p:nvPr/>
            </p:nvSpPr>
            <p:spPr bwMode="auto">
              <a:xfrm>
                <a:off x="1097280" y="3215640"/>
                <a:ext cx="7620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b="1">
                    <a:solidFill>
                      <a:srgbClr val="000000"/>
                    </a:solidFill>
                  </a:rPr>
                  <a:t>18</a:t>
                </a: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Line 18"/>
              <p:cNvSpPr>
                <a:spLocks noChangeShapeType="1"/>
              </p:cNvSpPr>
              <p:nvPr/>
            </p:nvSpPr>
            <p:spPr bwMode="auto">
              <a:xfrm flipV="1">
                <a:off x="2179955" y="3015615"/>
                <a:ext cx="0" cy="3048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4" name="Line 19"/>
              <p:cNvSpPr>
                <a:spLocks noChangeShapeType="1"/>
              </p:cNvSpPr>
              <p:nvPr/>
            </p:nvSpPr>
            <p:spPr bwMode="auto">
              <a:xfrm rot="16200000" flipV="1">
                <a:off x="2183130" y="3018790"/>
                <a:ext cx="0" cy="3048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5" name="Freeform 20"/>
              <p:cNvSpPr>
                <a:spLocks/>
              </p:cNvSpPr>
              <p:nvPr/>
            </p:nvSpPr>
            <p:spPr bwMode="auto">
              <a:xfrm>
                <a:off x="2189480" y="3020378"/>
                <a:ext cx="142875" cy="301625"/>
              </a:xfrm>
              <a:custGeom>
                <a:avLst/>
                <a:gdLst>
                  <a:gd name="T0" fmla="*/ 4 w 102"/>
                  <a:gd name="T1" fmla="*/ 0 h 190"/>
                  <a:gd name="T2" fmla="*/ 9 w 102"/>
                  <a:gd name="T3" fmla="*/ 35 h 190"/>
                  <a:gd name="T4" fmla="*/ 10 w 102"/>
                  <a:gd name="T5" fmla="*/ 123 h 190"/>
                  <a:gd name="T6" fmla="*/ 5 w 102"/>
                  <a:gd name="T7" fmla="*/ 171 h 190"/>
                  <a:gd name="T8" fmla="*/ 4 w 102"/>
                  <a:gd name="T9" fmla="*/ 176 h 190"/>
                  <a:gd name="T10" fmla="*/ 4 w 102"/>
                  <a:gd name="T11" fmla="*/ 89 h 190"/>
                  <a:gd name="T12" fmla="*/ 4 w 102"/>
                  <a:gd name="T13" fmla="*/ 32 h 190"/>
                  <a:gd name="T14" fmla="*/ 4 w 102"/>
                  <a:gd name="T15" fmla="*/ 0 h 19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2"/>
                  <a:gd name="T25" fmla="*/ 0 h 190"/>
                  <a:gd name="T26" fmla="*/ 102 w 102"/>
                  <a:gd name="T27" fmla="*/ 190 h 19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2" h="190">
                    <a:moveTo>
                      <a:pt x="15" y="0"/>
                    </a:moveTo>
                    <a:cubicBezTo>
                      <a:pt x="28" y="1"/>
                      <a:pt x="72" y="15"/>
                      <a:pt x="86" y="35"/>
                    </a:cubicBezTo>
                    <a:cubicBezTo>
                      <a:pt x="100" y="55"/>
                      <a:pt x="102" y="100"/>
                      <a:pt x="96" y="123"/>
                    </a:cubicBezTo>
                    <a:cubicBezTo>
                      <a:pt x="90" y="146"/>
                      <a:pt x="63" y="162"/>
                      <a:pt x="48" y="171"/>
                    </a:cubicBezTo>
                    <a:cubicBezTo>
                      <a:pt x="33" y="180"/>
                      <a:pt x="16" y="190"/>
                      <a:pt x="9" y="176"/>
                    </a:cubicBezTo>
                    <a:cubicBezTo>
                      <a:pt x="2" y="162"/>
                      <a:pt x="6" y="113"/>
                      <a:pt x="6" y="89"/>
                    </a:cubicBezTo>
                    <a:cubicBezTo>
                      <a:pt x="6" y="65"/>
                      <a:pt x="5" y="47"/>
                      <a:pt x="6" y="32"/>
                    </a:cubicBezTo>
                    <a:cubicBezTo>
                      <a:pt x="7" y="17"/>
                      <a:pt x="0" y="1"/>
                      <a:pt x="15" y="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6" name="Text Box 14"/>
              <p:cNvSpPr txBox="1">
                <a:spLocks noChangeArrowheads="1"/>
              </p:cNvSpPr>
              <p:nvPr/>
            </p:nvSpPr>
            <p:spPr bwMode="auto">
              <a:xfrm>
                <a:off x="2286000" y="2510135"/>
                <a:ext cx="106680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b="1" dirty="0">
                    <a:solidFill>
                      <a:srgbClr val="000000"/>
                    </a:solidFill>
                  </a:rPr>
                  <a:t>988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7" name="Text Box 13"/>
              <p:cNvSpPr txBox="1">
                <a:spLocks noChangeArrowheads="1"/>
              </p:cNvSpPr>
              <p:nvPr/>
            </p:nvSpPr>
            <p:spPr bwMode="auto">
              <a:xfrm>
                <a:off x="2341877" y="3251199"/>
                <a:ext cx="899025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b="1" dirty="0">
                    <a:solidFill>
                      <a:srgbClr val="800000"/>
                    </a:solidFill>
                  </a:rPr>
                  <a:t> </a:t>
                </a:r>
                <a:r>
                  <a:rPr lang="en-US" b="1" dirty="0">
                    <a:solidFill>
                      <a:srgbClr val="000000"/>
                    </a:solidFill>
                  </a:rPr>
                  <a:t>+35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38" name="Straight Connector 37"/>
              <p:cNvCxnSpPr>
                <a:cxnSpLocks noChangeAspect="1"/>
              </p:cNvCxnSpPr>
              <p:nvPr/>
            </p:nvCxnSpPr>
            <p:spPr bwMode="auto">
              <a:xfrm flipH="1" flipV="1">
                <a:off x="3088505" y="3429000"/>
                <a:ext cx="154229" cy="154228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scene3d>
                <a:camera prst="orthographicFront">
                  <a:rot lat="0" lon="0" rev="16800000"/>
                </a:camera>
                <a:lightRig rig="threePt" dir="t"/>
              </a:scene3d>
            </p:spPr>
          </p:cxnSp>
          <p:grpSp>
            <p:nvGrpSpPr>
              <p:cNvPr id="39" name="Group 38"/>
              <p:cNvGrpSpPr/>
              <p:nvPr/>
            </p:nvGrpSpPr>
            <p:grpSpPr>
              <a:xfrm rot="16200000">
                <a:off x="1348105" y="3166764"/>
                <a:ext cx="622300" cy="838200"/>
                <a:chOff x="1440180" y="2225040"/>
                <a:chExt cx="622300" cy="838200"/>
              </a:xfrm>
            </p:grpSpPr>
            <p:sp>
              <p:nvSpPr>
                <p:cNvPr id="41" name="Line 8"/>
                <p:cNvSpPr>
                  <a:spLocks noChangeShapeType="1"/>
                </p:cNvSpPr>
                <p:nvPr/>
              </p:nvSpPr>
              <p:spPr bwMode="auto">
                <a:xfrm>
                  <a:off x="1452880" y="2453640"/>
                  <a:ext cx="609600" cy="6096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9" name="Line 9"/>
                <p:cNvSpPr>
                  <a:spLocks noChangeShapeType="1"/>
                </p:cNvSpPr>
                <p:nvPr/>
              </p:nvSpPr>
              <p:spPr bwMode="auto">
                <a:xfrm rot="16200000">
                  <a:off x="1440180" y="2225040"/>
                  <a:ext cx="241300" cy="2413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0" name="Line 10"/>
                <p:cNvSpPr>
                  <a:spLocks noChangeShapeType="1"/>
                </p:cNvSpPr>
                <p:nvPr/>
              </p:nvSpPr>
              <p:spPr bwMode="auto">
                <a:xfrm rot="16200000">
                  <a:off x="1567180" y="2453640"/>
                  <a:ext cx="114300" cy="1143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40" name="Text Box 17"/>
              <p:cNvSpPr txBox="1">
                <a:spLocks noChangeArrowheads="1"/>
              </p:cNvSpPr>
              <p:nvPr/>
            </p:nvSpPr>
            <p:spPr bwMode="auto">
              <a:xfrm>
                <a:off x="609600" y="3832225"/>
                <a:ext cx="3581400" cy="10156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2000" b="1" dirty="0">
                    <a:latin typeface="+mn-lt"/>
                  </a:rPr>
                  <a:t>What are Temp, Dew Point, SLP, Cloud Cover, Wind Speed and Direction, </a:t>
                </a:r>
                <a:r>
                  <a:rPr lang="en-US" sz="2000" b="1" dirty="0"/>
                  <a:t>Pressure Tendency</a:t>
                </a:r>
                <a:r>
                  <a:rPr lang="en-US" sz="2000" b="1" dirty="0">
                    <a:latin typeface="+mn-lt"/>
                  </a:rPr>
                  <a:t>?</a:t>
                </a:r>
              </a:p>
            </p:txBody>
          </p:sp>
        </p:grpSp>
        <p:sp>
          <p:nvSpPr>
            <p:cNvPr id="26" name="Text Box 12"/>
            <p:cNvSpPr txBox="1">
              <a:spLocks noChangeArrowheads="1"/>
            </p:cNvSpPr>
            <p:nvPr/>
          </p:nvSpPr>
          <p:spPr bwMode="auto">
            <a:xfrm>
              <a:off x="1104688" y="2891686"/>
              <a:ext cx="50398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b="1" dirty="0">
                  <a:latin typeface="Wingdings"/>
                  <a:ea typeface="Wingdings"/>
                  <a:cs typeface="Wingdings"/>
                  <a:sym typeface="Wingdings"/>
                </a:rPr>
                <a:t></a:t>
              </a:r>
              <a:endParaRPr lang="en-US" dirty="0"/>
            </a:p>
          </p:txBody>
        </p:sp>
      </p:grp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620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899"/>
    </mc:Choice>
    <mc:Fallback xmlns="">
      <p:transition xmlns:p14="http://schemas.microsoft.com/office/powerpoint/2010/main" spd="slow" advTm="588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Solution to Practice Surface Station</a:t>
            </a:r>
          </a:p>
        </p:txBody>
      </p:sp>
      <p:sp>
        <p:nvSpPr>
          <p:cNvPr id="59396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910238"/>
            <a:ext cx="3390900" cy="3525203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en-US" sz="2400" b="1" u="sng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Sea Level Pressure</a:t>
            </a:r>
            <a:endParaRPr lang="en-US" sz="2400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None/>
            </a:pP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SLP averages </a:t>
            </a:r>
            <a:r>
              <a:rPr lang="en-US" sz="2400" b="1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1013 </a:t>
            </a:r>
            <a:r>
              <a:rPr lang="en-US" sz="2400" b="1" dirty="0" err="1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mb</a:t>
            </a:r>
            <a:endParaRPr lang="en-US" sz="2400" b="1" dirty="0">
              <a:solidFill>
                <a:srgbClr val="FF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b="1" dirty="0">
                <a:latin typeface="Times New Roman" charset="0"/>
                <a:ea typeface="ＭＳ Ｐゴシック" charset="0"/>
                <a:cs typeface="ＭＳ Ｐゴシック" charset="0"/>
              </a:rPr>
              <a:t>Typically lies between </a:t>
            </a:r>
          </a:p>
          <a:p>
            <a:pPr algn="ctr">
              <a:buFontTx/>
              <a:buNone/>
            </a:pPr>
            <a:r>
              <a:rPr lang="en-US" sz="2400" b="1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950 </a:t>
            </a:r>
            <a:r>
              <a:rPr lang="en-US" sz="2400" b="1" dirty="0" err="1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mb</a:t>
            </a:r>
            <a:r>
              <a:rPr lang="en-US" sz="2400" b="1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- 1050 </a:t>
            </a:r>
            <a:r>
              <a:rPr lang="en-US" sz="2400" b="1" dirty="0" err="1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mb</a:t>
            </a:r>
            <a:endParaRPr lang="en-US" sz="2400" b="1" dirty="0">
              <a:solidFill>
                <a:srgbClr val="FF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sz="2400" b="1" dirty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Nearest tenth of </a:t>
            </a:r>
            <a:r>
              <a:rPr lang="en-US" sz="2400" b="1" dirty="0" err="1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mb</a:t>
            </a:r>
            <a:r>
              <a:rPr lang="en-US" sz="2400" b="1" dirty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en-US" sz="2400" b="1" dirty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Decimal not shown</a:t>
            </a:r>
          </a:p>
          <a:p>
            <a:pPr eaLnBrk="1" hangingPunct="1">
              <a:buFontTx/>
              <a:buNone/>
            </a:pPr>
            <a:r>
              <a:rPr lang="en-US" sz="2400" b="1" dirty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Leading</a:t>
            </a:r>
            <a:r>
              <a:rPr lang="en-US" sz="2400" b="1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10 </a:t>
            </a:r>
            <a:r>
              <a:rPr lang="en-US" sz="2400" b="1" dirty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or</a:t>
            </a:r>
            <a:r>
              <a:rPr lang="en-US" sz="2400" b="1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9</a:t>
            </a:r>
            <a:r>
              <a:rPr lang="en-US" sz="2400" b="1" dirty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dropped</a:t>
            </a:r>
            <a:endParaRPr lang="en-US" sz="2400" dirty="0">
              <a:solidFill>
                <a:srgbClr val="0000FF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9401" name="Text Box 5"/>
          <p:cNvSpPr txBox="1">
            <a:spLocks noChangeArrowheads="1"/>
          </p:cNvSpPr>
          <p:nvPr/>
        </p:nvSpPr>
        <p:spPr bwMode="auto">
          <a:xfrm>
            <a:off x="3230880" y="4815840"/>
            <a:ext cx="1143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33400" y="5320136"/>
            <a:ext cx="8229600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2400" b="1" dirty="0"/>
              <a:t>Place decimal between 2</a:t>
            </a:r>
            <a:r>
              <a:rPr lang="en-US" sz="2400" b="1" baseline="30000" dirty="0"/>
              <a:t>nd</a:t>
            </a:r>
            <a:r>
              <a:rPr lang="en-US" sz="2400" b="1" dirty="0"/>
              <a:t> and 3</a:t>
            </a:r>
            <a:r>
              <a:rPr lang="en-US" sz="2400" b="1" baseline="30000" dirty="0"/>
              <a:t>rd</a:t>
            </a:r>
            <a:r>
              <a:rPr lang="en-US" sz="2400" b="1" dirty="0"/>
              <a:t> digits (98</a:t>
            </a:r>
            <a:r>
              <a:rPr lang="en-US" sz="3600" b="1" dirty="0">
                <a:solidFill>
                  <a:srgbClr val="FF0000"/>
                </a:solidFill>
              </a:rPr>
              <a:t>.</a:t>
            </a:r>
            <a:r>
              <a:rPr lang="en-US" sz="2400" b="1" dirty="0"/>
              <a:t>8)</a:t>
            </a:r>
          </a:p>
          <a:p>
            <a:pPr>
              <a:lnSpc>
                <a:spcPts val="2400"/>
              </a:lnSpc>
            </a:pPr>
            <a:r>
              <a:rPr lang="en-US" sz="2400" b="1" dirty="0"/>
              <a:t>Ask yourself, “Is </a:t>
            </a:r>
            <a:r>
              <a:rPr lang="en-US" sz="2400" b="1" dirty="0">
                <a:solidFill>
                  <a:srgbClr val="C90000"/>
                </a:solidFill>
              </a:rPr>
              <a:t>9</a:t>
            </a:r>
            <a:r>
              <a:rPr lang="en-US" sz="2400" b="1" dirty="0">
                <a:solidFill>
                  <a:srgbClr val="0000FF"/>
                </a:solidFill>
              </a:rPr>
              <a:t>98</a:t>
            </a:r>
            <a:r>
              <a:rPr lang="en-US" sz="2400" b="1" dirty="0">
                <a:solidFill>
                  <a:srgbClr val="C90000"/>
                </a:solidFill>
              </a:rPr>
              <a:t>.</a:t>
            </a:r>
            <a:r>
              <a:rPr lang="en-US" sz="2400" b="1" dirty="0">
                <a:solidFill>
                  <a:srgbClr val="0000FF"/>
                </a:solidFill>
              </a:rPr>
              <a:t>8</a:t>
            </a:r>
            <a:r>
              <a:rPr lang="en-US" sz="2400" b="1" dirty="0">
                <a:solidFill>
                  <a:srgbClr val="C90000"/>
                </a:solidFill>
              </a:rPr>
              <a:t> </a:t>
            </a:r>
            <a:r>
              <a:rPr lang="en-US" sz="2400" b="1" dirty="0">
                <a:solidFill>
                  <a:srgbClr val="000000"/>
                </a:solidFill>
              </a:rPr>
              <a:t>or</a:t>
            </a:r>
            <a:r>
              <a:rPr lang="en-US" sz="2400" b="1" dirty="0">
                <a:solidFill>
                  <a:srgbClr val="C90000"/>
                </a:solidFill>
              </a:rPr>
              <a:t> 10</a:t>
            </a:r>
            <a:r>
              <a:rPr lang="en-US" sz="2400" b="1" dirty="0">
                <a:solidFill>
                  <a:srgbClr val="0000FF"/>
                </a:solidFill>
              </a:rPr>
              <a:t>98</a:t>
            </a:r>
            <a:r>
              <a:rPr lang="en-US" sz="2400" b="1" dirty="0">
                <a:solidFill>
                  <a:srgbClr val="C90000"/>
                </a:solidFill>
              </a:rPr>
              <a:t>.</a:t>
            </a:r>
            <a:r>
              <a:rPr lang="en-US" sz="2400" b="1" dirty="0">
                <a:solidFill>
                  <a:srgbClr val="0000FF"/>
                </a:solidFill>
              </a:rPr>
              <a:t>8</a:t>
            </a:r>
            <a:r>
              <a:rPr lang="en-US" sz="2400" b="1" dirty="0">
                <a:solidFill>
                  <a:srgbClr val="000000"/>
                </a:solidFill>
              </a:rPr>
              <a:t>” closer to </a:t>
            </a:r>
            <a:r>
              <a:rPr lang="en-US" sz="2400" b="1" dirty="0">
                <a:solidFill>
                  <a:srgbClr val="C90000"/>
                </a:solidFill>
              </a:rPr>
              <a:t>1013</a:t>
            </a:r>
            <a:r>
              <a:rPr lang="en-US" sz="2400" b="1" dirty="0">
                <a:solidFill>
                  <a:srgbClr val="000000"/>
                </a:solidFill>
              </a:rPr>
              <a:t>?”</a:t>
            </a:r>
          </a:p>
          <a:p>
            <a:pPr algn="ctr">
              <a:lnSpc>
                <a:spcPts val="2400"/>
              </a:lnSpc>
            </a:pPr>
            <a:r>
              <a:rPr lang="en-US" sz="2400" b="1" dirty="0">
                <a:solidFill>
                  <a:srgbClr val="FF0000"/>
                </a:solidFill>
              </a:rPr>
              <a:t>SLP is 998.8 </a:t>
            </a:r>
            <a:r>
              <a:rPr lang="en-US" sz="2400" b="1" dirty="0" err="1">
                <a:solidFill>
                  <a:srgbClr val="FF0000"/>
                </a:solidFill>
              </a:rPr>
              <a:t>mb</a:t>
            </a:r>
            <a:endParaRPr lang="en-US" sz="2400" b="1" dirty="0">
              <a:solidFill>
                <a:srgbClr val="FF0000"/>
              </a:solidFill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487680" y="2133600"/>
            <a:ext cx="3886200" cy="3144203"/>
            <a:chOff x="487680" y="2133600"/>
            <a:chExt cx="3886200" cy="3144203"/>
          </a:xfrm>
        </p:grpSpPr>
        <p:grpSp>
          <p:nvGrpSpPr>
            <p:cNvPr id="54" name="Group 53"/>
            <p:cNvGrpSpPr/>
            <p:nvPr/>
          </p:nvGrpSpPr>
          <p:grpSpPr>
            <a:xfrm>
              <a:off x="487680" y="2133600"/>
              <a:ext cx="3886200" cy="3144203"/>
              <a:chOff x="487680" y="2133600"/>
              <a:chExt cx="3886200" cy="3144203"/>
            </a:xfrm>
          </p:grpSpPr>
          <p:sp>
            <p:nvSpPr>
              <p:cNvPr id="56" name="Text Box 5"/>
              <p:cNvSpPr txBox="1">
                <a:spLocks noChangeArrowheads="1"/>
              </p:cNvSpPr>
              <p:nvPr/>
            </p:nvSpPr>
            <p:spPr bwMode="auto">
              <a:xfrm>
                <a:off x="3230880" y="4815840"/>
                <a:ext cx="1143000" cy="4619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57" name="Rectangle 6"/>
              <p:cNvSpPr>
                <a:spLocks noChangeArrowheads="1"/>
              </p:cNvSpPr>
              <p:nvPr/>
            </p:nvSpPr>
            <p:spPr bwMode="auto">
              <a:xfrm>
                <a:off x="487680" y="2133600"/>
                <a:ext cx="3840480" cy="283464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8" name="Oval 11"/>
              <p:cNvSpPr>
                <a:spLocks noChangeArrowheads="1"/>
              </p:cNvSpPr>
              <p:nvPr/>
            </p:nvSpPr>
            <p:spPr bwMode="auto">
              <a:xfrm>
                <a:off x="2011680" y="3017203"/>
                <a:ext cx="339725" cy="303213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 sz="800"/>
              </a:p>
            </p:txBody>
          </p:sp>
          <p:sp>
            <p:nvSpPr>
              <p:cNvPr id="59" name="Text Box 12"/>
              <p:cNvSpPr txBox="1">
                <a:spLocks noChangeArrowheads="1"/>
              </p:cNvSpPr>
              <p:nvPr/>
            </p:nvSpPr>
            <p:spPr bwMode="auto">
              <a:xfrm>
                <a:off x="1097280" y="2529840"/>
                <a:ext cx="7620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b="1" dirty="0">
                    <a:solidFill>
                      <a:srgbClr val="000000"/>
                    </a:solidFill>
                  </a:rPr>
                  <a:t>42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0" name="Text Box 13"/>
              <p:cNvSpPr txBox="1">
                <a:spLocks noChangeArrowheads="1"/>
              </p:cNvSpPr>
              <p:nvPr/>
            </p:nvSpPr>
            <p:spPr bwMode="auto">
              <a:xfrm>
                <a:off x="1097280" y="3215640"/>
                <a:ext cx="7620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b="1">
                    <a:solidFill>
                      <a:srgbClr val="000000"/>
                    </a:solidFill>
                  </a:rPr>
                  <a:t>18</a:t>
                </a: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1" name="Line 18"/>
              <p:cNvSpPr>
                <a:spLocks noChangeShapeType="1"/>
              </p:cNvSpPr>
              <p:nvPr/>
            </p:nvSpPr>
            <p:spPr bwMode="auto">
              <a:xfrm flipV="1">
                <a:off x="2179955" y="3015615"/>
                <a:ext cx="0" cy="3048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2" name="Line 19"/>
              <p:cNvSpPr>
                <a:spLocks noChangeShapeType="1"/>
              </p:cNvSpPr>
              <p:nvPr/>
            </p:nvSpPr>
            <p:spPr bwMode="auto">
              <a:xfrm rot="16200000" flipV="1">
                <a:off x="2183130" y="3018790"/>
                <a:ext cx="0" cy="3048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3" name="Freeform 20"/>
              <p:cNvSpPr>
                <a:spLocks/>
              </p:cNvSpPr>
              <p:nvPr/>
            </p:nvSpPr>
            <p:spPr bwMode="auto">
              <a:xfrm>
                <a:off x="2189480" y="3020378"/>
                <a:ext cx="142875" cy="301625"/>
              </a:xfrm>
              <a:custGeom>
                <a:avLst/>
                <a:gdLst>
                  <a:gd name="T0" fmla="*/ 4 w 102"/>
                  <a:gd name="T1" fmla="*/ 0 h 190"/>
                  <a:gd name="T2" fmla="*/ 9 w 102"/>
                  <a:gd name="T3" fmla="*/ 35 h 190"/>
                  <a:gd name="T4" fmla="*/ 10 w 102"/>
                  <a:gd name="T5" fmla="*/ 123 h 190"/>
                  <a:gd name="T6" fmla="*/ 5 w 102"/>
                  <a:gd name="T7" fmla="*/ 171 h 190"/>
                  <a:gd name="T8" fmla="*/ 4 w 102"/>
                  <a:gd name="T9" fmla="*/ 176 h 190"/>
                  <a:gd name="T10" fmla="*/ 4 w 102"/>
                  <a:gd name="T11" fmla="*/ 89 h 190"/>
                  <a:gd name="T12" fmla="*/ 4 w 102"/>
                  <a:gd name="T13" fmla="*/ 32 h 190"/>
                  <a:gd name="T14" fmla="*/ 4 w 102"/>
                  <a:gd name="T15" fmla="*/ 0 h 19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2"/>
                  <a:gd name="T25" fmla="*/ 0 h 190"/>
                  <a:gd name="T26" fmla="*/ 102 w 102"/>
                  <a:gd name="T27" fmla="*/ 190 h 19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2" h="190">
                    <a:moveTo>
                      <a:pt x="15" y="0"/>
                    </a:moveTo>
                    <a:cubicBezTo>
                      <a:pt x="28" y="1"/>
                      <a:pt x="72" y="15"/>
                      <a:pt x="86" y="35"/>
                    </a:cubicBezTo>
                    <a:cubicBezTo>
                      <a:pt x="100" y="55"/>
                      <a:pt x="102" y="100"/>
                      <a:pt x="96" y="123"/>
                    </a:cubicBezTo>
                    <a:cubicBezTo>
                      <a:pt x="90" y="146"/>
                      <a:pt x="63" y="162"/>
                      <a:pt x="48" y="171"/>
                    </a:cubicBezTo>
                    <a:cubicBezTo>
                      <a:pt x="33" y="180"/>
                      <a:pt x="16" y="190"/>
                      <a:pt x="9" y="176"/>
                    </a:cubicBezTo>
                    <a:cubicBezTo>
                      <a:pt x="2" y="162"/>
                      <a:pt x="6" y="113"/>
                      <a:pt x="6" y="89"/>
                    </a:cubicBezTo>
                    <a:cubicBezTo>
                      <a:pt x="6" y="65"/>
                      <a:pt x="5" y="47"/>
                      <a:pt x="6" y="32"/>
                    </a:cubicBezTo>
                    <a:cubicBezTo>
                      <a:pt x="7" y="17"/>
                      <a:pt x="0" y="1"/>
                      <a:pt x="15" y="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4" name="Text Box 14"/>
              <p:cNvSpPr txBox="1">
                <a:spLocks noChangeArrowheads="1"/>
              </p:cNvSpPr>
              <p:nvPr/>
            </p:nvSpPr>
            <p:spPr bwMode="auto">
              <a:xfrm>
                <a:off x="2286000" y="2510135"/>
                <a:ext cx="106680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b="1" dirty="0">
                    <a:solidFill>
                      <a:srgbClr val="000000"/>
                    </a:solidFill>
                  </a:rPr>
                  <a:t>988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5" name="Text Box 13"/>
              <p:cNvSpPr txBox="1">
                <a:spLocks noChangeArrowheads="1"/>
              </p:cNvSpPr>
              <p:nvPr/>
            </p:nvSpPr>
            <p:spPr bwMode="auto">
              <a:xfrm>
                <a:off x="2341877" y="3251199"/>
                <a:ext cx="899025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b="1" dirty="0">
                    <a:solidFill>
                      <a:srgbClr val="800000"/>
                    </a:solidFill>
                  </a:rPr>
                  <a:t> </a:t>
                </a:r>
                <a:r>
                  <a:rPr lang="en-US" b="1" dirty="0">
                    <a:solidFill>
                      <a:srgbClr val="000000"/>
                    </a:solidFill>
                  </a:rPr>
                  <a:t>+35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66" name="Straight Connector 65"/>
              <p:cNvCxnSpPr>
                <a:cxnSpLocks noChangeAspect="1"/>
              </p:cNvCxnSpPr>
              <p:nvPr/>
            </p:nvCxnSpPr>
            <p:spPr bwMode="auto">
              <a:xfrm flipH="1" flipV="1">
                <a:off x="3088505" y="3429000"/>
                <a:ext cx="154229" cy="154228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scene3d>
                <a:camera prst="orthographicFront">
                  <a:rot lat="0" lon="0" rev="16800000"/>
                </a:camera>
                <a:lightRig rig="threePt" dir="t"/>
              </a:scene3d>
            </p:spPr>
          </p:cxnSp>
          <p:grpSp>
            <p:nvGrpSpPr>
              <p:cNvPr id="67" name="Group 66"/>
              <p:cNvGrpSpPr/>
              <p:nvPr/>
            </p:nvGrpSpPr>
            <p:grpSpPr>
              <a:xfrm rot="16200000">
                <a:off x="1348105" y="3166764"/>
                <a:ext cx="622300" cy="838200"/>
                <a:chOff x="1440180" y="2225040"/>
                <a:chExt cx="622300" cy="838200"/>
              </a:xfrm>
            </p:grpSpPr>
            <p:sp>
              <p:nvSpPr>
                <p:cNvPr id="69" name="Line 8"/>
                <p:cNvSpPr>
                  <a:spLocks noChangeShapeType="1"/>
                </p:cNvSpPr>
                <p:nvPr/>
              </p:nvSpPr>
              <p:spPr bwMode="auto">
                <a:xfrm>
                  <a:off x="1452880" y="2453640"/>
                  <a:ext cx="609600" cy="6096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0" name="Line 9"/>
                <p:cNvSpPr>
                  <a:spLocks noChangeShapeType="1"/>
                </p:cNvSpPr>
                <p:nvPr/>
              </p:nvSpPr>
              <p:spPr bwMode="auto">
                <a:xfrm rot="16200000">
                  <a:off x="1440180" y="2225040"/>
                  <a:ext cx="241300" cy="2413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71" name="Line 10"/>
                <p:cNvSpPr>
                  <a:spLocks noChangeShapeType="1"/>
                </p:cNvSpPr>
                <p:nvPr/>
              </p:nvSpPr>
              <p:spPr bwMode="auto">
                <a:xfrm rot="16200000">
                  <a:off x="1567180" y="2453640"/>
                  <a:ext cx="114300" cy="1143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68" name="Text Box 17"/>
              <p:cNvSpPr txBox="1">
                <a:spLocks noChangeArrowheads="1"/>
              </p:cNvSpPr>
              <p:nvPr/>
            </p:nvSpPr>
            <p:spPr bwMode="auto">
              <a:xfrm>
                <a:off x="609600" y="3832225"/>
                <a:ext cx="3581400" cy="10156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2000" b="1" dirty="0">
                    <a:latin typeface="+mn-lt"/>
                  </a:rPr>
                  <a:t>What are Temp, Dew Point, SLP, Cloud Cover, Wind Speed and Direction, </a:t>
                </a:r>
                <a:r>
                  <a:rPr lang="en-US" sz="2000" b="1" dirty="0"/>
                  <a:t>Pressure Tendency</a:t>
                </a:r>
                <a:r>
                  <a:rPr lang="en-US" sz="2000" b="1" dirty="0">
                    <a:latin typeface="+mn-lt"/>
                  </a:rPr>
                  <a:t>?</a:t>
                </a:r>
              </a:p>
            </p:txBody>
          </p:sp>
        </p:grpSp>
        <p:sp>
          <p:nvSpPr>
            <p:cNvPr id="55" name="Text Box 12"/>
            <p:cNvSpPr txBox="1">
              <a:spLocks noChangeArrowheads="1"/>
            </p:cNvSpPr>
            <p:nvPr/>
          </p:nvSpPr>
          <p:spPr bwMode="auto">
            <a:xfrm>
              <a:off x="1104688" y="2891686"/>
              <a:ext cx="50398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b="1" dirty="0">
                  <a:latin typeface="Wingdings"/>
                  <a:ea typeface="Wingdings"/>
                  <a:cs typeface="Wingdings"/>
                  <a:sym typeface="Wingdings"/>
                </a:rPr>
                <a:t></a:t>
              </a:r>
              <a:endParaRPr lang="en-US" dirty="0"/>
            </a:p>
          </p:txBody>
        </p:sp>
      </p:grpSp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67629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313"/>
    </mc:Choice>
    <mc:Fallback xmlns="">
      <p:transition xmlns:p14="http://schemas.microsoft.com/office/powerpoint/2010/main" spd="slow" advTm="563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9701" name="TextBox 4"/>
          <p:cNvSpPr txBox="1">
            <a:spLocks noChangeArrowheads="1"/>
          </p:cNvSpPr>
          <p:nvPr/>
        </p:nvSpPr>
        <p:spPr bwMode="auto">
          <a:xfrm>
            <a:off x="295773" y="6160869"/>
            <a:ext cx="8347000" cy="64633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1200" b="1" dirty="0">
                <a:solidFill>
                  <a:srgbClr val="CCFFFF"/>
                </a:solidFill>
                <a:hlinkClick r:id="rId6"/>
              </a:rPr>
              <a:t>Current Station Hourly Map with Fronts, High/Low Positions, IR Satellite Imagery</a:t>
            </a:r>
            <a:endParaRPr lang="en-US" sz="1200" b="1" dirty="0">
              <a:solidFill>
                <a:srgbClr val="CCFFFF"/>
              </a:solidFill>
            </a:endParaRPr>
          </a:p>
          <a:p>
            <a:pPr algn="ctr"/>
            <a:r>
              <a:rPr lang="en-US" sz="1200" b="1" u="sng" dirty="0">
                <a:solidFill>
                  <a:srgbClr val="0000FF"/>
                </a:solidFill>
              </a:rPr>
              <a:t>Current Surface Map from NOAA:</a:t>
            </a:r>
            <a:r>
              <a:rPr lang="en-US" sz="1200" b="1" dirty="0">
                <a:solidFill>
                  <a:srgbClr val="104DA7"/>
                </a:solidFill>
              </a:rPr>
              <a:t> </a:t>
            </a:r>
            <a:r>
              <a:rPr lang="en-US" sz="1200" b="1" dirty="0">
                <a:solidFill>
                  <a:srgbClr val="CCFFFF"/>
                </a:solidFill>
              </a:rPr>
              <a:t> </a:t>
            </a:r>
            <a:r>
              <a:rPr lang="en-US" sz="1200" b="1" dirty="0">
                <a:solidFill>
                  <a:srgbClr val="CCFFFF"/>
                </a:solidFill>
                <a:hlinkClick r:id="rId7"/>
              </a:rPr>
              <a:t>https://www.wpc.ncep.noaa.gov/sfc/namussfcwbg.gif</a:t>
            </a:r>
            <a:endParaRPr lang="en-US" sz="1200" b="1" dirty="0">
              <a:solidFill>
                <a:srgbClr val="CCFFFF"/>
              </a:solidFill>
            </a:endParaRPr>
          </a:p>
          <a:p>
            <a:pPr algn="ctr"/>
            <a:r>
              <a:rPr lang="en-US" sz="1200" b="1" dirty="0">
                <a:solidFill>
                  <a:srgbClr val="CCFFFF"/>
                </a:solidFill>
                <a:hlinkClick r:id="rId8" tooltip="You may have to cut and past the address into your history bar."/>
              </a:rPr>
              <a:t>https://www.wpc.ncep.noaa.gov/html/sfc2.shtml</a:t>
            </a:r>
            <a:endParaRPr lang="en-US" sz="1200" b="1" dirty="0">
              <a:solidFill>
                <a:srgbClr val="CCFFFF"/>
              </a:solidFill>
            </a:endParaRPr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14600" y="4476750"/>
            <a:ext cx="4495800" cy="1543050"/>
          </a:xfrm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algn="l"/>
            <a:r>
              <a:rPr lang="en-US" sz="2800" i="1">
                <a:latin typeface="Times New Roman" charset="0"/>
                <a:ea typeface="ＭＳ Ｐゴシック" charset="0"/>
                <a:cs typeface="ＭＳ Ｐゴシック" charset="0"/>
              </a:rPr>
              <a:t>               </a:t>
            </a:r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8773" y="5905500"/>
            <a:ext cx="2231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CFFFF"/>
                </a:solidFill>
              </a:rPr>
              <a:t>20170629 0000 UTC</a:t>
            </a:r>
            <a:endParaRPr lang="en-US" dirty="0"/>
          </a:p>
        </p:txBody>
      </p:sp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319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158"/>
    </mc:Choice>
    <mc:Fallback xmlns="">
      <p:transition xmlns:p14="http://schemas.microsoft.com/office/powerpoint/2010/main" spd="slow" advTm="161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C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31396" y="647700"/>
            <a:ext cx="7891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hlinkClick r:id="rId5"/>
              </a:rPr>
              <a:t>http://www.wrh.noaa.gov/map/?obs=true&amp;wfo=twc&amp;basemap=OpenStreetMap&amp;boundaries=true,false&amp;obs_popup=true</a:t>
            </a:r>
            <a:endParaRPr lang="en-US" sz="1200" dirty="0"/>
          </a:p>
          <a:p>
            <a:pPr algn="ctr"/>
            <a:r>
              <a:rPr lang="en-US" sz="1200" b="1" dirty="0"/>
              <a:t>Link to current surface map for the Southwest from NWS Tucson Office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143000"/>
            <a:ext cx="9144000" cy="5715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8738"/>
            <a:ext cx="8229600" cy="728662"/>
          </a:xfrm>
        </p:spPr>
        <p:txBody>
          <a:bodyPr>
            <a:normAutofit/>
          </a:bodyPr>
          <a:lstStyle/>
          <a:p>
            <a:r>
              <a:rPr lang="en-US" sz="3600" dirty="0"/>
              <a:t>Surface Plots 20170623 1900 UTC</a:t>
            </a:r>
          </a:p>
        </p:txBody>
      </p:sp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98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707"/>
    </mc:Choice>
    <mc:Fallback xmlns="">
      <p:transition xmlns:p14="http://schemas.microsoft.com/office/powerpoint/2010/main" spd="slow" advTm="177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31396" y="647700"/>
            <a:ext cx="7891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hlinkClick r:id="rId5"/>
              </a:rPr>
              <a:t>http://www.wrh.noaa.gov/map/?obs=true&amp;wfo=twc&amp;basemap=OpenStreetMap&amp;boundaries=true,false&amp;obs_popup=true</a:t>
            </a:r>
            <a:endParaRPr lang="en-US" sz="1200" dirty="0"/>
          </a:p>
          <a:p>
            <a:pPr algn="ctr"/>
            <a:r>
              <a:rPr lang="en-US" sz="1200" b="1" dirty="0"/>
              <a:t>Link to current surface map for the Southwest from NWS Tucson Office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8738"/>
            <a:ext cx="8229600" cy="728662"/>
          </a:xfrm>
        </p:spPr>
        <p:txBody>
          <a:bodyPr>
            <a:normAutofit/>
          </a:bodyPr>
          <a:lstStyle/>
          <a:p>
            <a:r>
              <a:rPr lang="en-US" sz="3600" dirty="0"/>
              <a:t>Surface Plots 20190611 1900 UTC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0" y="1214444"/>
            <a:ext cx="9144000" cy="4894256"/>
            <a:chOff x="0" y="1404944"/>
            <a:chExt cx="9144000" cy="489425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1404944"/>
              <a:ext cx="9144000" cy="4894256"/>
            </a:xfrm>
            <a:prstGeom prst="rect">
              <a:avLst/>
            </a:prstGeom>
            <a:ln w="25400">
              <a:solidFill>
                <a:schemeClr val="tx1"/>
              </a:solidFill>
            </a:ln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813300" y="1404944"/>
              <a:ext cx="4330700" cy="571500"/>
            </a:xfrm>
            <a:prstGeom prst="rect">
              <a:avLst/>
            </a:prstGeom>
          </p:spPr>
        </p:pic>
      </p:grpSp>
      <p:pic>
        <p:nvPicPr>
          <p:cNvPr id="11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308473" y="6173569"/>
            <a:ext cx="8347000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1200" b="1" dirty="0">
                <a:solidFill>
                  <a:srgbClr val="CCFFFF"/>
                </a:solidFill>
                <a:hlinkClick r:id="rId9"/>
              </a:rPr>
              <a:t>Current Hour Station Plots from UA</a:t>
            </a:r>
            <a:endParaRPr lang="en-US" sz="1200" b="1" dirty="0">
              <a:solidFill>
                <a:srgbClr val="CCFFFF"/>
              </a:solidFill>
            </a:endParaRPr>
          </a:p>
          <a:p>
            <a:pPr algn="ctr"/>
            <a:r>
              <a:rPr lang="en-US" sz="1200" b="1" u="sng" dirty="0">
                <a:solidFill>
                  <a:srgbClr val="0000FF"/>
                </a:solidFill>
              </a:rPr>
              <a:t>Current Surface Maps from NOAA:</a:t>
            </a:r>
            <a:r>
              <a:rPr lang="en-US" sz="1200" b="1" dirty="0">
                <a:solidFill>
                  <a:srgbClr val="104DA7"/>
                </a:solidFill>
              </a:rPr>
              <a:t> </a:t>
            </a:r>
            <a:r>
              <a:rPr lang="en-US" sz="1200" b="1" dirty="0">
                <a:solidFill>
                  <a:srgbClr val="CCFFFF"/>
                </a:solidFill>
              </a:rPr>
              <a:t> </a:t>
            </a:r>
            <a:r>
              <a:rPr lang="en-US" sz="1200" b="1" dirty="0">
                <a:solidFill>
                  <a:srgbClr val="CCFFFF"/>
                </a:solidFill>
                <a:hlinkClick r:id="rId10"/>
              </a:rPr>
              <a:t>http://www.wpc.ncep.noaa.gov/basicwx/basic_sfcjpg.shtml</a:t>
            </a:r>
            <a:endParaRPr lang="en-US" sz="1200" b="1" dirty="0">
              <a:solidFill>
                <a:srgbClr val="CCFFFF"/>
              </a:solidFill>
            </a:endParaRPr>
          </a:p>
          <a:p>
            <a:pPr algn="ctr"/>
            <a:r>
              <a:rPr lang="en-US" sz="1200" b="1" dirty="0">
                <a:solidFill>
                  <a:srgbClr val="CCFFFF"/>
                </a:solidFill>
                <a:hlinkClick r:id="rId11" tooltip="You may have to cut and past the address into your history bar."/>
              </a:rPr>
              <a:t>https://www.wpc.ncep.noaa.gov/html/sfc2.shtml</a:t>
            </a:r>
            <a:r>
              <a:rPr lang="en-US" sz="1200" b="1" dirty="0">
                <a:solidFill>
                  <a:srgbClr val="CCFFFF"/>
                </a:solidFill>
              </a:rPr>
              <a:t> </a:t>
            </a:r>
            <a:r>
              <a:rPr lang="en-US" sz="1200" b="1" dirty="0">
                <a:solidFill>
                  <a:srgbClr val="CCFFFF"/>
                </a:solidFill>
                <a:hlinkClick r:id="rId12"/>
              </a:rPr>
              <a:t>https://www.wpc.ncep.noaa.gov/html/sfc-zoom.php</a:t>
            </a:r>
            <a:endParaRPr lang="en-US" sz="1200" b="1" dirty="0">
              <a:solidFill>
                <a:srgbClr val="CCFFFF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5DF7AA3-20C4-B441-AFD6-2E583FAE8B05}"/>
              </a:ext>
            </a:extLst>
          </p:cNvPr>
          <p:cNvSpPr txBox="1"/>
          <p:nvPr/>
        </p:nvSpPr>
        <p:spPr>
          <a:xfrm>
            <a:off x="-40897" y="5211566"/>
            <a:ext cx="74077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Akin to </a:t>
            </a:r>
          </a:p>
          <a:p>
            <a:pPr algn="ctr"/>
            <a:r>
              <a:rPr lang="en-US" sz="1400" dirty="0"/>
              <a:t>Fig. 2.1</a:t>
            </a:r>
          </a:p>
          <a:p>
            <a:pPr algn="ctr"/>
            <a:r>
              <a:rPr lang="en-US" sz="1400" dirty="0"/>
              <a:t>H&amp;P</a:t>
            </a:r>
          </a:p>
        </p:txBody>
      </p:sp>
    </p:spTree>
    <p:extLst>
      <p:ext uri="{BB962C8B-B14F-4D97-AF65-F5344CB8AC3E}">
        <p14:creationId xmlns:p14="http://schemas.microsoft.com/office/powerpoint/2010/main" val="167561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707"/>
    </mc:Choice>
    <mc:Fallback xmlns="">
      <p:transition xmlns:p14="http://schemas.microsoft.com/office/powerpoint/2010/main" spd="slow" advTm="177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2000"/>
            <a:ext cx="9144000" cy="533089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18959" y="6181797"/>
            <a:ext cx="72947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Sometimes SLP is plotted to nearest whole millibar (</a:t>
            </a:r>
            <a:r>
              <a:rPr lang="en-US" sz="2400" dirty="0" err="1"/>
              <a:t>hPa</a:t>
            </a:r>
            <a:r>
              <a:rPr lang="en-US" sz="2400" dirty="0"/>
              <a:t>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35100" y="114300"/>
            <a:ext cx="629791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/>
              <a:t>Surface map for 20140220 1800 UTC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845" y="5433866"/>
            <a:ext cx="78058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Fig. 2.1</a:t>
            </a:r>
          </a:p>
          <a:p>
            <a:pPr algn="ctr"/>
            <a:r>
              <a:rPr lang="en-US" sz="1600" dirty="0"/>
              <a:t>H&amp;P</a:t>
            </a:r>
          </a:p>
        </p:txBody>
      </p:sp>
    </p:spTree>
    <p:extLst>
      <p:ext uri="{BB962C8B-B14F-4D97-AF65-F5344CB8AC3E}">
        <p14:creationId xmlns:p14="http://schemas.microsoft.com/office/powerpoint/2010/main" val="23859191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651000"/>
            <a:ext cx="8229600" cy="4170363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en-US" sz="2800" b="1" dirty="0">
                <a:latin typeface="Times New Roman" charset="0"/>
                <a:ea typeface="ＭＳ Ｐゴシック" charset="0"/>
                <a:cs typeface="ＭＳ Ｐゴシック" charset="0"/>
              </a:rPr>
              <a:t>More on the station model plots</a:t>
            </a:r>
          </a:p>
          <a:p>
            <a:pPr marL="0" indent="0" algn="ctr">
              <a:buNone/>
              <a:defRPr/>
            </a:pPr>
            <a:r>
              <a:rPr lang="en-US" sz="2800" b="1" dirty="0">
                <a:latin typeface="Times New Roman" charset="0"/>
                <a:ea typeface="ＭＳ Ｐゴシック" charset="0"/>
                <a:cs typeface="ＭＳ Ｐゴシック" charset="0"/>
              </a:rPr>
              <a:t>and surface weather maps </a:t>
            </a:r>
          </a:p>
          <a:p>
            <a:pPr marL="0" indent="0" algn="ctr">
              <a:buNone/>
              <a:defRPr/>
            </a:pPr>
            <a:r>
              <a:rPr lang="en-US" sz="2800" b="1" dirty="0">
                <a:latin typeface="Times New Roman" charset="0"/>
                <a:ea typeface="ＭＳ Ｐゴシック" charset="0"/>
                <a:cs typeface="ＭＳ Ｐゴシック" charset="0"/>
              </a:rPr>
              <a:t>throughout the course.</a:t>
            </a:r>
          </a:p>
          <a:p>
            <a:pPr marL="0" indent="0" algn="ctr">
              <a:buNone/>
              <a:defRPr/>
            </a:pPr>
            <a:endParaRPr lang="en-US" sz="2800" b="1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0" indent="0" algn="ctr">
              <a:buNone/>
              <a:defRPr/>
            </a:pPr>
            <a:r>
              <a:rPr lang="en-US" sz="2800" b="1" dirty="0">
                <a:latin typeface="Times New Roman" charset="0"/>
                <a:ea typeface="ＭＳ Ｐゴシック" charset="0"/>
                <a:cs typeface="ＭＳ Ｐゴシック" charset="0"/>
              </a:rPr>
              <a:t>There is a D2L homework that provides practice</a:t>
            </a:r>
          </a:p>
          <a:p>
            <a:pPr marL="0" indent="0" algn="ctr">
              <a:buNone/>
              <a:defRPr/>
            </a:pPr>
            <a:r>
              <a:rPr lang="en-US" sz="2800" b="1" dirty="0">
                <a:latin typeface="Times New Roman" charset="0"/>
                <a:ea typeface="ＭＳ Ｐゴシック" charset="0"/>
                <a:cs typeface="ＭＳ Ｐゴシック" charset="0"/>
              </a:rPr>
              <a:t>interpreting station model plots </a:t>
            </a:r>
          </a:p>
          <a:p>
            <a:pPr marL="0" indent="0" algn="ctr">
              <a:buNone/>
              <a:defRPr/>
            </a:pPr>
            <a:r>
              <a:rPr lang="en-US" sz="2800" b="1" dirty="0">
                <a:latin typeface="Times New Roman" charset="0"/>
                <a:ea typeface="ＭＳ Ｐゴシック" charset="0"/>
                <a:cs typeface="ＭＳ Ｐゴシック" charset="0"/>
              </a:rPr>
              <a:t>and surface weather maps.</a:t>
            </a:r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751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989"/>
    </mc:Choice>
    <mc:Fallback xmlns="">
      <p:transition xmlns:p14="http://schemas.microsoft.com/office/powerpoint/2010/main" spd="slow" advTm="239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2514600"/>
            <a:ext cx="7772400" cy="1470025"/>
          </a:xfrm>
        </p:spPr>
        <p:txBody>
          <a:bodyPr/>
          <a:lstStyle/>
          <a:p>
            <a:pPr eaLnBrk="1" hangingPunct="1"/>
            <a:r>
              <a:rPr lang="en-US" sz="3600" b="1" dirty="0">
                <a:latin typeface="Times New Roman" charset="0"/>
                <a:ea typeface="ＭＳ Ｐゴシック" charset="0"/>
                <a:cs typeface="ＭＳ Ｐゴシック" charset="0"/>
              </a:rPr>
              <a:t>So what’s happening </a:t>
            </a:r>
            <a:br>
              <a:rPr lang="en-US" sz="3600" b="1" dirty="0">
                <a:latin typeface="Times New Roman" charset="0"/>
                <a:ea typeface="ＭＳ Ｐゴシック" charset="0"/>
                <a:cs typeface="ＭＳ Ｐゴシック" charset="0"/>
              </a:rPr>
            </a:br>
            <a:r>
              <a:rPr lang="en-US" sz="3600" b="1" dirty="0">
                <a:latin typeface="Times New Roman" charset="0"/>
                <a:ea typeface="ＭＳ Ｐゴシック" charset="0"/>
                <a:cs typeface="ＭＳ Ｐゴシック" charset="0"/>
              </a:rPr>
              <a:t> above the surface?</a:t>
            </a:r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155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532"/>
    </mc:Choice>
    <mc:Fallback xmlns="">
      <p:transition xmlns:p14="http://schemas.microsoft.com/office/powerpoint/2010/main" spd="slow" advTm="135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 txBox="1">
            <a:spLocks noChangeArrowheads="1"/>
          </p:cNvSpPr>
          <p:nvPr/>
        </p:nvSpPr>
        <p:spPr bwMode="auto">
          <a:xfrm>
            <a:off x="1663700" y="2120900"/>
            <a:ext cx="5334000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-128"/>
                <a:cs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pPr eaLnBrk="1" hangingPunct="1"/>
            <a:r>
              <a:rPr lang="en-US" sz="3200" b="1" dirty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It’s important to know.</a:t>
            </a:r>
          </a:p>
          <a:p>
            <a:pPr eaLnBrk="1" hangingPunct="1"/>
            <a:r>
              <a:rPr lang="en-US" sz="3200" b="1" dirty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</a:p>
          <a:p>
            <a:pPr eaLnBrk="1" hangingPunct="1"/>
            <a:r>
              <a:rPr lang="en-US" sz="3200" b="1" dirty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Upper-level data and maps will be discussed in more detail throughout the course.</a:t>
            </a: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513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405"/>
    </mc:Choice>
    <mc:Fallback xmlns="">
      <p:transition xmlns:p14="http://schemas.microsoft.com/office/powerpoint/2010/main" spd="slow" advTm="314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3.4|24.8|14.2|5.4|9.1|22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5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1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38219</TotalTime>
  <Words>2077</Words>
  <Application>Microsoft Macintosh PowerPoint</Application>
  <PresentationFormat>On-screen Show (4:3)</PresentationFormat>
  <Paragraphs>348</Paragraphs>
  <Slides>23</Slides>
  <Notes>20</Notes>
  <HiddenSlides>2</HiddenSlides>
  <MMClips>22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Times New Roman</vt:lpstr>
      <vt:lpstr>Wingdings</vt:lpstr>
      <vt:lpstr>Zapf Dingbats</vt:lpstr>
      <vt:lpstr>Office Theme</vt:lpstr>
      <vt:lpstr>ATMO 170A1 Online    Spatial Representations of Data The Surface Station Model  (To activate links, open pptx file in show mode.)</vt:lpstr>
      <vt:lpstr>Overview Goals</vt:lpstr>
      <vt:lpstr>Learning Outcomes Addressed</vt:lpstr>
      <vt:lpstr>PowerPoint Presentation</vt:lpstr>
      <vt:lpstr>Surface Station Model</vt:lpstr>
      <vt:lpstr>Temperature and Dew Point</vt:lpstr>
      <vt:lpstr>Sea Level Pressure (SLP)</vt:lpstr>
      <vt:lpstr>Pressure (Barometric) Tendency</vt:lpstr>
      <vt:lpstr>Sky Cover</vt:lpstr>
      <vt:lpstr>Wind Direction  Compass direction from which wind is blowing.</vt:lpstr>
      <vt:lpstr>Wind Speed</vt:lpstr>
      <vt:lpstr>Wind Direction and Speed</vt:lpstr>
      <vt:lpstr>Weather Symbols</vt:lpstr>
      <vt:lpstr>Practice Surface Station</vt:lpstr>
      <vt:lpstr>Solution to Practice Surface Station</vt:lpstr>
      <vt:lpstr>Solution to Practice Surface Station</vt:lpstr>
      <vt:lpstr>PowerPoint Presentation</vt:lpstr>
      <vt:lpstr>Surface Plots 20170623 1900 UTC</vt:lpstr>
      <vt:lpstr>Surface Plots 20190611 1900 UTC</vt:lpstr>
      <vt:lpstr>PowerPoint Presentation</vt:lpstr>
      <vt:lpstr>PowerPoint Presentation</vt:lpstr>
      <vt:lpstr>So what’s happening   above the surface?</vt:lpstr>
      <vt:lpstr>PowerPoint Presentation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Pressure Changes with Height?</dc:title>
  <dc:creator>Steven Mullen</dc:creator>
  <cp:lastModifiedBy>Microsoft Office User</cp:lastModifiedBy>
  <cp:revision>205</cp:revision>
  <dcterms:created xsi:type="dcterms:W3CDTF">2016-08-26T02:45:18Z</dcterms:created>
  <dcterms:modified xsi:type="dcterms:W3CDTF">2020-09-11T15:00:48Z</dcterms:modified>
</cp:coreProperties>
</file>