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4" r:id="rId2"/>
    <p:sldId id="258" r:id="rId3"/>
    <p:sldId id="265" r:id="rId4"/>
    <p:sldId id="259" r:id="rId5"/>
    <p:sldId id="260" r:id="rId6"/>
    <p:sldId id="261" r:id="rId7"/>
    <p:sldId id="262" r:id="rId8"/>
    <p:sldId id="263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3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7374F-0C12-9F4E-8F24-E9F8B44F8381}" type="datetimeFigureOut">
              <a:rPr lang="en-US" smtClean="0"/>
              <a:t>6/14/19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D3314-09FC-1443-899E-3A078AC0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2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Microscopic perspective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Energy of random speed of molecules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Temp related to the square of the average molecular speed</a:t>
            </a:r>
          </a:p>
          <a:p>
            <a:r>
              <a:rPr lang="en-US" baseline="0" dirty="0" smtClean="0"/>
              <a:t>Speed </a:t>
            </a:r>
            <a:r>
              <a:rPr lang="en-US" baseline="0" smtClean="0"/>
              <a:t>is almost </a:t>
            </a:r>
            <a:r>
              <a:rPr lang="en-US" baseline="0" dirty="0" smtClean="0"/>
              <a:t>500 m/s for air at room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6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Temp</a:t>
            </a:r>
            <a:r>
              <a:rPr lang="en-US" baseline="0" dirty="0" smtClean="0"/>
              <a:t> =&gt; Random motion of molecules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Wind =&gt; Bulk movement of molecules in one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9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9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4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9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9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66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Lecture 1-ATMO171A1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8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3B06-C88A-964A-8C97-2C41B0F2DEAF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.xml"/><Relationship Id="rId5" Type="http://schemas.openxmlformats.org/officeDocument/2006/relationships/hyperlink" Target="http://www.chm.davidson.edu/ChemistryApplets/KineticMolecularTheory/Maxwell.html" TargetMode="External"/><Relationship Id="rId6" Type="http://schemas.openxmlformats.org/officeDocument/2006/relationships/hyperlink" Target="http://hyperphysics.phy-astr.gsu.edu/hbase/Kinetic/kintem.html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2.xml"/><Relationship Id="rId5" Type="http://schemas.openxmlformats.org/officeDocument/2006/relationships/hyperlink" Target="https://www.thenakedscientists.com/articles/questions/what-speed-does-windchill-give-way-frictional-heating" TargetMode="External"/><Relationship Id="rId6" Type="http://schemas.openxmlformats.org/officeDocument/2006/relationships/image" Target="../media/image1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5" Type="http://schemas.openxmlformats.org/officeDocument/2006/relationships/image" Target="../media/image1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9.png"/><Relationship Id="rId5" Type="http://schemas.openxmlformats.org/officeDocument/2006/relationships/hyperlink" Target="https://www.weather.gov/media/asos/aum-toc.pdf" TargetMode="External"/><Relationship Id="rId6" Type="http://schemas.openxmlformats.org/officeDocument/2006/relationships/image" Target="../media/image1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What is Temperature?</a:t>
            </a:r>
          </a:p>
        </p:txBody>
      </p:sp>
      <p:sp>
        <p:nvSpPr>
          <p:cNvPr id="1013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199" y="2057400"/>
            <a:ext cx="3995671" cy="38862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u="sng" dirty="0" smtClean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Molecular Perspective</a:t>
            </a:r>
            <a:endParaRPr lang="en-US" sz="2400" dirty="0">
              <a:solidFill>
                <a:srgbClr val="3366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 smtClean="0">
                <a:ea typeface="ＭＳ Ｐゴシック" charset="0"/>
                <a:cs typeface="ＭＳ Ｐゴシック" charset="0"/>
              </a:rPr>
              <a:t>Kinetic energy due to the </a:t>
            </a:r>
            <a:r>
              <a:rPr lang="en-US" sz="2400" b="1" smtClean="0">
                <a:ea typeface="ＭＳ Ｐゴシック" charset="0"/>
                <a:cs typeface="ＭＳ Ｐゴシック" charset="0"/>
              </a:rPr>
              <a:t>random motion of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molecules.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Related to </a:t>
            </a:r>
            <a:r>
              <a:rPr lang="en-US" sz="2400" b="1" u="sng" dirty="0">
                <a:ea typeface="ＭＳ Ｐゴシック" charset="0"/>
                <a:cs typeface="ＭＳ Ｐゴシック" charset="0"/>
              </a:rPr>
              <a:t>average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molecular speed. 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Speed of air at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room temperature is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about 500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m/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s</a:t>
            </a:r>
            <a:endParaRPr lang="en-US" sz="2400" b="1" i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 smtClean="0">
              <a:solidFill>
                <a:srgbClr val="0000FF"/>
              </a:solidFill>
              <a:ea typeface="ＭＳ Ｐゴシック" charset="0"/>
              <a:cs typeface="ＭＳ Ｐゴシック" charset="0"/>
              <a:hlinkClick r:id="rId5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Maxwell </a:t>
            </a:r>
            <a:r>
              <a:rPr lang="en-US" sz="24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Distribution</a:t>
            </a: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 smtClean="0">
                <a:ea typeface="ＭＳ Ｐゴシック" charset="0"/>
                <a:cs typeface="ＭＳ Ｐゴシック" charset="0"/>
              </a:rPr>
              <a:t>KE theory of gases shows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T is proportion to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s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peed</a:t>
            </a:r>
            <a:r>
              <a:rPr lang="en-US" sz="2400" b="1" i="1" baseline="300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2</a:t>
            </a:r>
            <a:endParaRPr lang="en-US" sz="2400" b="1" i="1" baseline="30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8740" y="6202971"/>
            <a:ext cx="4127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hlinkClick r:id="rId6"/>
              </a:rPr>
              <a:t>ADVANCED: Molecular Speed Calculation</a:t>
            </a:r>
            <a:endParaRPr lang="en-US" b="1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28" name="Picture 27" descr="01.01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8" r="12910"/>
          <a:stretch/>
        </p:blipFill>
        <p:spPr>
          <a:xfrm>
            <a:off x="841248" y="2662600"/>
            <a:ext cx="3090672" cy="2120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1982656" y="4887088"/>
            <a:ext cx="85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Fig. 1.1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26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93"/>
    </mc:Choice>
    <mc:Fallback xmlns="">
      <p:transition xmlns:p14="http://schemas.microsoft.com/office/powerpoint/2010/main" spd="slow" advTm="3979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539" y="1505844"/>
            <a:ext cx="3536355" cy="4875530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</a:t>
            </a:r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Scales</a:t>
            </a:r>
            <a:endParaRPr lang="en-US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508849"/>
            <a:ext cx="4277541" cy="5081039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Fahrenheit (</a:t>
            </a:r>
            <a:r>
              <a:rPr lang="en-US" sz="2400" b="1" baseline="40000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 </a:t>
            </a:r>
            <a:r>
              <a:rPr lang="mr-IN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i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US public standard 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Celsius (</a:t>
            </a:r>
            <a:r>
              <a:rPr lang="en-US" sz="2400" b="1" baseline="40000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Freezing point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400" b="1" baseline="40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400" b="1" baseline="40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baseline="40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baseline="4000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=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5/9 (</a:t>
            </a:r>
            <a:r>
              <a:rPr lang="en-US" sz="2400" b="1" baseline="40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-32)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Kelvin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(K)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- </a:t>
            </a:r>
            <a:r>
              <a:rPr lang="en-US" sz="2400" b="1" i="1" dirty="0" smtClean="0">
                <a:ea typeface="ＭＳ Ｐゴシック" charset="0"/>
                <a:cs typeface="ＭＳ Ｐゴシック" charset="0"/>
              </a:rPr>
              <a:t>absolute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scale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K = </a:t>
            </a:r>
            <a:r>
              <a:rPr lang="en-US" sz="2400" b="1" baseline="40000" dirty="0" smtClean="0"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+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273</a:t>
            </a:r>
          </a:p>
          <a:p>
            <a:pPr>
              <a:buFontTx/>
              <a:buNone/>
            </a:pPr>
            <a:r>
              <a:rPr lang="en-US" sz="2400" b="1" dirty="0" smtClean="0">
                <a:ea typeface="ＭＳ Ｐゴシック" charset="0"/>
                <a:cs typeface="ＭＳ Ｐゴシック" charset="0"/>
              </a:rPr>
              <a:t>	Note that the symbol for kelvin does not have a degree symbol and uses a lower case “k” when referring to a specific temperature (e.g. 273 k)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Use K for all physics formulas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400" i="1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Know </a:t>
            </a:r>
            <a:r>
              <a:rPr lang="en-US" sz="2400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how to do conversions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151528" y="6001867"/>
            <a:ext cx="16405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 </a:t>
            </a:r>
            <a:r>
              <a:rPr lang="en-US" sz="1400" b="1" dirty="0" smtClean="0"/>
              <a:t>&amp; Hanson</a:t>
            </a: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9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48"/>
    </mc:Choice>
    <mc:Fallback xmlns="">
      <p:transition xmlns:p14="http://schemas.microsoft.com/office/powerpoint/2010/main" spd="slow" advTm="878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Some Key Temperatures in Degrees Celsius and Fahrenheit</a:t>
            </a:r>
            <a:endParaRPr lang="en-US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52081" y="1906955"/>
            <a:ext cx="3878134" cy="4223940"/>
          </a:xfrm>
        </p:spPr>
        <p:txBody>
          <a:bodyPr>
            <a:noAutofit/>
          </a:bodyPr>
          <a:lstStyle/>
          <a:p>
            <a:r>
              <a:rPr lang="en-US" sz="2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Freezing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2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200" b="1" baseline="40000" dirty="0" err="1" smtClean="0">
                <a:ea typeface="ＭＳ Ｐゴシック" charset="0"/>
                <a:cs typeface="ＭＳ Ｐゴシック" charset="0"/>
              </a:rPr>
              <a:t>o</a:t>
            </a:r>
            <a:r>
              <a:rPr lang="en-US" sz="2200" b="1" dirty="0" err="1" smtClean="0">
                <a:ea typeface="ＭＳ Ｐゴシック" charset="0"/>
                <a:cs typeface="ＭＳ Ｐゴシック" charset="0"/>
              </a:rPr>
              <a:t>C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		32 </a:t>
            </a:r>
            <a:r>
              <a:rPr lang="en-US" sz="2200" b="1" baseline="4000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200" b="1" dirty="0" err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Boiling point of fresh water at sea-level-pressure 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200" b="1" baseline="40000" dirty="0" err="1" smtClean="0">
                <a:ea typeface="ＭＳ Ｐゴシック" charset="0"/>
                <a:cs typeface="ＭＳ Ｐゴシック" charset="0"/>
              </a:rPr>
              <a:t>o</a:t>
            </a:r>
            <a:r>
              <a:rPr lang="en-US" sz="2200" b="1" dirty="0" err="1" smtClean="0">
                <a:ea typeface="ＭＳ Ｐゴシック" charset="0"/>
                <a:cs typeface="ＭＳ Ｐゴシック" charset="0"/>
              </a:rPr>
              <a:t>C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		212 </a:t>
            </a:r>
            <a:r>
              <a:rPr lang="en-US" sz="2200" b="1" baseline="4000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2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  <a:endParaRPr lang="en-US" sz="2200" b="1" dirty="0" smtClean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body temperature 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37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200" b="1" baseline="40000" dirty="0" err="1" smtClean="0">
                <a:ea typeface="ＭＳ Ｐゴシック" charset="0"/>
                <a:cs typeface="ＭＳ Ｐゴシック" charset="0"/>
              </a:rPr>
              <a:t>o</a:t>
            </a:r>
            <a:r>
              <a:rPr lang="en-US" sz="2200" b="1" dirty="0" err="1" smtClean="0">
                <a:ea typeface="ＭＳ Ｐゴシック" charset="0"/>
                <a:cs typeface="ＭＳ Ｐゴシック" charset="0"/>
              </a:rPr>
              <a:t>C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		98.6 </a:t>
            </a:r>
            <a:r>
              <a:rPr lang="en-US" sz="2200" b="1" baseline="4000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2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r>
              <a:rPr lang="en-US" sz="2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Typical range of room temperatures 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20-25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200" b="1" baseline="40000" dirty="0" err="1" smtClean="0">
                <a:ea typeface="ＭＳ Ｐゴシック" charset="0"/>
                <a:cs typeface="ＭＳ Ｐゴシック" charset="0"/>
              </a:rPr>
              <a:t>o</a:t>
            </a:r>
            <a:r>
              <a:rPr lang="en-US" sz="2200" b="1" dirty="0" err="1" smtClean="0">
                <a:ea typeface="ＭＳ Ｐゴシック" charset="0"/>
                <a:cs typeface="ＭＳ Ｐゴシック" charset="0"/>
              </a:rPr>
              <a:t>C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	68-77 </a:t>
            </a:r>
            <a:r>
              <a:rPr lang="en-US" sz="2200" b="1" baseline="4000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2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endParaRPr lang="en-US" sz="2200" b="1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08" y="1748198"/>
            <a:ext cx="4318000" cy="3949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724" y="5674320"/>
            <a:ext cx="1041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Table 1.1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7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48"/>
    </mc:Choice>
    <mc:Fallback xmlns="">
      <p:transition xmlns:p14="http://schemas.microsoft.com/office/powerpoint/2010/main" spd="slow" advTm="878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 what is the difference between temperature and wind?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2259513"/>
            <a:ext cx="7890435" cy="3570942"/>
          </a:xfrm>
        </p:spPr>
        <p:txBody>
          <a:bodyPr/>
          <a:lstStyle/>
          <a:p>
            <a:r>
              <a:rPr lang="en-US" dirty="0" smtClean="0"/>
              <a:t>Temperature - random motion of molecules</a:t>
            </a:r>
          </a:p>
          <a:p>
            <a:r>
              <a:rPr lang="en-US" dirty="0" smtClean="0"/>
              <a:t>Wind </a:t>
            </a:r>
            <a:r>
              <a:rPr lang="en-US" dirty="0"/>
              <a:t>-</a:t>
            </a:r>
            <a:r>
              <a:rPr lang="en-US" dirty="0" smtClean="0"/>
              <a:t> bulk movement of molecules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524001" y="3743948"/>
            <a:ext cx="6121399" cy="1984330"/>
            <a:chOff x="1524000" y="4223820"/>
            <a:chExt cx="6121399" cy="1984330"/>
          </a:xfrm>
        </p:grpSpPr>
        <p:sp>
          <p:nvSpPr>
            <p:cNvPr id="68" name="Right Arrow 67"/>
            <p:cNvSpPr/>
            <p:nvPr/>
          </p:nvSpPr>
          <p:spPr bwMode="auto">
            <a:xfrm>
              <a:off x="3810000" y="5062020"/>
              <a:ext cx="1524000" cy="381000"/>
            </a:xfrm>
            <a:prstGeom prst="rightArrow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86200" y="46511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WIND</a:t>
              </a:r>
              <a:endParaRPr lang="en-US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651752" y="4223820"/>
              <a:ext cx="1993647" cy="1981200"/>
              <a:chOff x="5651752" y="4038600"/>
              <a:chExt cx="1993647" cy="1981200"/>
            </a:xfrm>
          </p:grpSpPr>
          <p:sp>
            <p:nvSpPr>
              <p:cNvPr id="97" name="Freeform 96"/>
              <p:cNvSpPr/>
              <p:nvPr/>
            </p:nvSpPr>
            <p:spPr>
              <a:xfrm rot="5400000">
                <a:off x="5657976" y="4032376"/>
                <a:ext cx="1981200" cy="1993647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1947333 w 2472267"/>
                  <a:gd name="connsiteY25" fmla="*/ 1591734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36800 w 2472267"/>
                  <a:gd name="connsiteY33" fmla="*/ 914400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659467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1947333 w 2472267"/>
                  <a:gd name="connsiteY24" fmla="*/ 1591734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36800 w 2472267"/>
                  <a:gd name="connsiteY32" fmla="*/ 914400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659467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39333 w 2472267"/>
                  <a:gd name="connsiteY19" fmla="*/ 1574800 h 1625600"/>
                  <a:gd name="connsiteX20" fmla="*/ 1490133 w 2472267"/>
                  <a:gd name="connsiteY20" fmla="*/ 1591734 h 1625600"/>
                  <a:gd name="connsiteX21" fmla="*/ 1540933 w 2472267"/>
                  <a:gd name="connsiteY21" fmla="*/ 1625600 h 1625600"/>
                  <a:gd name="connsiteX22" fmla="*/ 1879600 w 2472267"/>
                  <a:gd name="connsiteY22" fmla="*/ 1608667 h 1625600"/>
                  <a:gd name="connsiteX23" fmla="*/ 1947333 w 2472267"/>
                  <a:gd name="connsiteY23" fmla="*/ 1591734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36800 w 2472267"/>
                  <a:gd name="connsiteY31" fmla="*/ 914400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659467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90133 w 2472267"/>
                  <a:gd name="connsiteY19" fmla="*/ 1591734 h 1625600"/>
                  <a:gd name="connsiteX20" fmla="*/ 1540933 w 2472267"/>
                  <a:gd name="connsiteY20" fmla="*/ 1625600 h 1625600"/>
                  <a:gd name="connsiteX21" fmla="*/ 1879600 w 2472267"/>
                  <a:gd name="connsiteY21" fmla="*/ 1608667 h 1625600"/>
                  <a:gd name="connsiteX22" fmla="*/ 1947333 w 2472267"/>
                  <a:gd name="connsiteY22" fmla="*/ 1591734 h 1625600"/>
                  <a:gd name="connsiteX23" fmla="*/ 2099733 w 2472267"/>
                  <a:gd name="connsiteY23" fmla="*/ 1507067 h 1625600"/>
                  <a:gd name="connsiteX24" fmla="*/ 2133600 w 2472267"/>
                  <a:gd name="connsiteY24" fmla="*/ 1456267 h 1625600"/>
                  <a:gd name="connsiteX25" fmla="*/ 2184400 w 2472267"/>
                  <a:gd name="connsiteY25" fmla="*/ 1422400 h 1625600"/>
                  <a:gd name="connsiteX26" fmla="*/ 2252133 w 2472267"/>
                  <a:gd name="connsiteY26" fmla="*/ 1320800 h 1625600"/>
                  <a:gd name="connsiteX27" fmla="*/ 2286000 w 2472267"/>
                  <a:gd name="connsiteY27" fmla="*/ 1270000 h 1625600"/>
                  <a:gd name="connsiteX28" fmla="*/ 2269067 w 2472267"/>
                  <a:gd name="connsiteY28" fmla="*/ 1016000 h 1625600"/>
                  <a:gd name="connsiteX29" fmla="*/ 2286000 w 2472267"/>
                  <a:gd name="connsiteY29" fmla="*/ 931334 h 1625600"/>
                  <a:gd name="connsiteX30" fmla="*/ 2336800 w 2472267"/>
                  <a:gd name="connsiteY30" fmla="*/ 914400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659467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490133 w 2472267"/>
                  <a:gd name="connsiteY18" fmla="*/ 1591734 h 1625600"/>
                  <a:gd name="connsiteX19" fmla="*/ 1540933 w 2472267"/>
                  <a:gd name="connsiteY19" fmla="*/ 1625600 h 1625600"/>
                  <a:gd name="connsiteX20" fmla="*/ 1879600 w 2472267"/>
                  <a:gd name="connsiteY20" fmla="*/ 1608667 h 1625600"/>
                  <a:gd name="connsiteX21" fmla="*/ 1947333 w 2472267"/>
                  <a:gd name="connsiteY21" fmla="*/ 1591734 h 1625600"/>
                  <a:gd name="connsiteX22" fmla="*/ 2099733 w 2472267"/>
                  <a:gd name="connsiteY22" fmla="*/ 1507067 h 1625600"/>
                  <a:gd name="connsiteX23" fmla="*/ 2133600 w 2472267"/>
                  <a:gd name="connsiteY23" fmla="*/ 1456267 h 1625600"/>
                  <a:gd name="connsiteX24" fmla="*/ 2184400 w 2472267"/>
                  <a:gd name="connsiteY24" fmla="*/ 1422400 h 1625600"/>
                  <a:gd name="connsiteX25" fmla="*/ 2252133 w 2472267"/>
                  <a:gd name="connsiteY25" fmla="*/ 1320800 h 1625600"/>
                  <a:gd name="connsiteX26" fmla="*/ 2286000 w 2472267"/>
                  <a:gd name="connsiteY26" fmla="*/ 1270000 h 1625600"/>
                  <a:gd name="connsiteX27" fmla="*/ 2269067 w 2472267"/>
                  <a:gd name="connsiteY27" fmla="*/ 1016000 h 1625600"/>
                  <a:gd name="connsiteX28" fmla="*/ 2286000 w 2472267"/>
                  <a:gd name="connsiteY28" fmla="*/ 931334 h 1625600"/>
                  <a:gd name="connsiteX29" fmla="*/ 2336800 w 2472267"/>
                  <a:gd name="connsiteY29" fmla="*/ 914400 h 1625600"/>
                  <a:gd name="connsiteX30" fmla="*/ 2387600 w 2472267"/>
                  <a:gd name="connsiteY30" fmla="*/ 880534 h 1625600"/>
                  <a:gd name="connsiteX31" fmla="*/ 2472267 w 2472267"/>
                  <a:gd name="connsiteY31" fmla="*/ 728134 h 1625600"/>
                  <a:gd name="connsiteX32" fmla="*/ 2438400 w 2472267"/>
                  <a:gd name="connsiteY32" fmla="*/ 423334 h 1625600"/>
                  <a:gd name="connsiteX33" fmla="*/ 2404533 w 2472267"/>
                  <a:gd name="connsiteY33" fmla="*/ 372534 h 1625600"/>
                  <a:gd name="connsiteX34" fmla="*/ 2302933 w 2472267"/>
                  <a:gd name="connsiteY34" fmla="*/ 338667 h 1625600"/>
                  <a:gd name="connsiteX35" fmla="*/ 2252133 w 2472267"/>
                  <a:gd name="connsiteY35" fmla="*/ 304800 h 1625600"/>
                  <a:gd name="connsiteX36" fmla="*/ 2201333 w 2472267"/>
                  <a:gd name="connsiteY36" fmla="*/ 287867 h 1625600"/>
                  <a:gd name="connsiteX37" fmla="*/ 1879600 w 2472267"/>
                  <a:gd name="connsiteY37" fmla="*/ 237067 h 1625600"/>
                  <a:gd name="connsiteX38" fmla="*/ 1828800 w 2472267"/>
                  <a:gd name="connsiteY38" fmla="*/ 169334 h 1625600"/>
                  <a:gd name="connsiteX39" fmla="*/ 1794933 w 2472267"/>
                  <a:gd name="connsiteY39" fmla="*/ 118534 h 1625600"/>
                  <a:gd name="connsiteX40" fmla="*/ 1744133 w 2472267"/>
                  <a:gd name="connsiteY40" fmla="*/ 67734 h 1625600"/>
                  <a:gd name="connsiteX41" fmla="*/ 1659467 w 2472267"/>
                  <a:gd name="connsiteY41" fmla="*/ 0 h 1625600"/>
                  <a:gd name="connsiteX42" fmla="*/ 1134533 w 2472267"/>
                  <a:gd name="connsiteY42" fmla="*/ 16934 h 1625600"/>
                  <a:gd name="connsiteX43" fmla="*/ 999067 w 2472267"/>
                  <a:gd name="connsiteY43" fmla="*/ 84667 h 1625600"/>
                  <a:gd name="connsiteX44" fmla="*/ 948267 w 2472267"/>
                  <a:gd name="connsiteY44" fmla="*/ 101600 h 1625600"/>
                  <a:gd name="connsiteX45" fmla="*/ 897467 w 2472267"/>
                  <a:gd name="connsiteY45" fmla="*/ 152400 h 1625600"/>
                  <a:gd name="connsiteX46" fmla="*/ 778933 w 2472267"/>
                  <a:gd name="connsiteY46" fmla="*/ 254000 h 1625600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184400 w 2472267"/>
                  <a:gd name="connsiteY23" fmla="*/ 1422400 h 1608806"/>
                  <a:gd name="connsiteX24" fmla="*/ 2252133 w 2472267"/>
                  <a:gd name="connsiteY24" fmla="*/ 1320800 h 1608806"/>
                  <a:gd name="connsiteX25" fmla="*/ 2286000 w 2472267"/>
                  <a:gd name="connsiteY25" fmla="*/ 1270000 h 1608806"/>
                  <a:gd name="connsiteX26" fmla="*/ 2269067 w 2472267"/>
                  <a:gd name="connsiteY26" fmla="*/ 1016000 h 1608806"/>
                  <a:gd name="connsiteX27" fmla="*/ 2286000 w 2472267"/>
                  <a:gd name="connsiteY27" fmla="*/ 931334 h 1608806"/>
                  <a:gd name="connsiteX28" fmla="*/ 2336800 w 2472267"/>
                  <a:gd name="connsiteY28" fmla="*/ 914400 h 1608806"/>
                  <a:gd name="connsiteX29" fmla="*/ 2387600 w 2472267"/>
                  <a:gd name="connsiteY29" fmla="*/ 880534 h 1608806"/>
                  <a:gd name="connsiteX30" fmla="*/ 2472267 w 2472267"/>
                  <a:gd name="connsiteY30" fmla="*/ 728134 h 1608806"/>
                  <a:gd name="connsiteX31" fmla="*/ 2438400 w 2472267"/>
                  <a:gd name="connsiteY31" fmla="*/ 423334 h 1608806"/>
                  <a:gd name="connsiteX32" fmla="*/ 2404533 w 2472267"/>
                  <a:gd name="connsiteY32" fmla="*/ 372534 h 1608806"/>
                  <a:gd name="connsiteX33" fmla="*/ 2302933 w 2472267"/>
                  <a:gd name="connsiteY33" fmla="*/ 338667 h 1608806"/>
                  <a:gd name="connsiteX34" fmla="*/ 2252133 w 2472267"/>
                  <a:gd name="connsiteY34" fmla="*/ 304800 h 1608806"/>
                  <a:gd name="connsiteX35" fmla="*/ 2201333 w 2472267"/>
                  <a:gd name="connsiteY35" fmla="*/ 287867 h 1608806"/>
                  <a:gd name="connsiteX36" fmla="*/ 1879600 w 2472267"/>
                  <a:gd name="connsiteY36" fmla="*/ 237067 h 1608806"/>
                  <a:gd name="connsiteX37" fmla="*/ 1828800 w 2472267"/>
                  <a:gd name="connsiteY37" fmla="*/ 169334 h 1608806"/>
                  <a:gd name="connsiteX38" fmla="*/ 1794933 w 2472267"/>
                  <a:gd name="connsiteY38" fmla="*/ 118534 h 1608806"/>
                  <a:gd name="connsiteX39" fmla="*/ 1744133 w 2472267"/>
                  <a:gd name="connsiteY39" fmla="*/ 67734 h 1608806"/>
                  <a:gd name="connsiteX40" fmla="*/ 1659467 w 2472267"/>
                  <a:gd name="connsiteY40" fmla="*/ 0 h 1608806"/>
                  <a:gd name="connsiteX41" fmla="*/ 1134533 w 2472267"/>
                  <a:gd name="connsiteY41" fmla="*/ 16934 h 1608806"/>
                  <a:gd name="connsiteX42" fmla="*/ 999067 w 2472267"/>
                  <a:gd name="connsiteY42" fmla="*/ 84667 h 1608806"/>
                  <a:gd name="connsiteX43" fmla="*/ 948267 w 2472267"/>
                  <a:gd name="connsiteY43" fmla="*/ 101600 h 1608806"/>
                  <a:gd name="connsiteX44" fmla="*/ 897467 w 2472267"/>
                  <a:gd name="connsiteY44" fmla="*/ 152400 h 1608806"/>
                  <a:gd name="connsiteX45" fmla="*/ 778933 w 2472267"/>
                  <a:gd name="connsiteY45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86000 w 2472267"/>
                  <a:gd name="connsiteY24" fmla="*/ 1270000 h 1608806"/>
                  <a:gd name="connsiteX25" fmla="*/ 2269067 w 2472267"/>
                  <a:gd name="connsiteY25" fmla="*/ 1016000 h 1608806"/>
                  <a:gd name="connsiteX26" fmla="*/ 2286000 w 2472267"/>
                  <a:gd name="connsiteY26" fmla="*/ 931334 h 1608806"/>
                  <a:gd name="connsiteX27" fmla="*/ 2336800 w 2472267"/>
                  <a:gd name="connsiteY27" fmla="*/ 914400 h 1608806"/>
                  <a:gd name="connsiteX28" fmla="*/ 2387600 w 2472267"/>
                  <a:gd name="connsiteY28" fmla="*/ 880534 h 1608806"/>
                  <a:gd name="connsiteX29" fmla="*/ 2472267 w 2472267"/>
                  <a:gd name="connsiteY29" fmla="*/ 728134 h 1608806"/>
                  <a:gd name="connsiteX30" fmla="*/ 2438400 w 2472267"/>
                  <a:gd name="connsiteY30" fmla="*/ 423334 h 1608806"/>
                  <a:gd name="connsiteX31" fmla="*/ 2404533 w 2472267"/>
                  <a:gd name="connsiteY31" fmla="*/ 372534 h 1608806"/>
                  <a:gd name="connsiteX32" fmla="*/ 2302933 w 2472267"/>
                  <a:gd name="connsiteY32" fmla="*/ 338667 h 1608806"/>
                  <a:gd name="connsiteX33" fmla="*/ 2252133 w 2472267"/>
                  <a:gd name="connsiteY33" fmla="*/ 304800 h 1608806"/>
                  <a:gd name="connsiteX34" fmla="*/ 2201333 w 2472267"/>
                  <a:gd name="connsiteY34" fmla="*/ 287867 h 1608806"/>
                  <a:gd name="connsiteX35" fmla="*/ 1879600 w 2472267"/>
                  <a:gd name="connsiteY35" fmla="*/ 237067 h 1608806"/>
                  <a:gd name="connsiteX36" fmla="*/ 1828800 w 2472267"/>
                  <a:gd name="connsiteY36" fmla="*/ 169334 h 1608806"/>
                  <a:gd name="connsiteX37" fmla="*/ 1794933 w 2472267"/>
                  <a:gd name="connsiteY37" fmla="*/ 118534 h 1608806"/>
                  <a:gd name="connsiteX38" fmla="*/ 1744133 w 2472267"/>
                  <a:gd name="connsiteY38" fmla="*/ 67734 h 1608806"/>
                  <a:gd name="connsiteX39" fmla="*/ 1659467 w 2472267"/>
                  <a:gd name="connsiteY39" fmla="*/ 0 h 1608806"/>
                  <a:gd name="connsiteX40" fmla="*/ 1134533 w 2472267"/>
                  <a:gd name="connsiteY40" fmla="*/ 16934 h 1608806"/>
                  <a:gd name="connsiteX41" fmla="*/ 999067 w 2472267"/>
                  <a:gd name="connsiteY41" fmla="*/ 84667 h 1608806"/>
                  <a:gd name="connsiteX42" fmla="*/ 948267 w 2472267"/>
                  <a:gd name="connsiteY42" fmla="*/ 101600 h 1608806"/>
                  <a:gd name="connsiteX43" fmla="*/ 897467 w 2472267"/>
                  <a:gd name="connsiteY43" fmla="*/ 152400 h 1608806"/>
                  <a:gd name="connsiteX44" fmla="*/ 778933 w 2472267"/>
                  <a:gd name="connsiteY44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69067 w 2472267"/>
                  <a:gd name="connsiteY24" fmla="*/ 1016000 h 1608806"/>
                  <a:gd name="connsiteX25" fmla="*/ 2286000 w 2472267"/>
                  <a:gd name="connsiteY25" fmla="*/ 931334 h 1608806"/>
                  <a:gd name="connsiteX26" fmla="*/ 2336800 w 2472267"/>
                  <a:gd name="connsiteY26" fmla="*/ 914400 h 1608806"/>
                  <a:gd name="connsiteX27" fmla="*/ 2387600 w 2472267"/>
                  <a:gd name="connsiteY27" fmla="*/ 880534 h 1608806"/>
                  <a:gd name="connsiteX28" fmla="*/ 2472267 w 2472267"/>
                  <a:gd name="connsiteY28" fmla="*/ 728134 h 1608806"/>
                  <a:gd name="connsiteX29" fmla="*/ 2438400 w 2472267"/>
                  <a:gd name="connsiteY29" fmla="*/ 423334 h 1608806"/>
                  <a:gd name="connsiteX30" fmla="*/ 2404533 w 2472267"/>
                  <a:gd name="connsiteY30" fmla="*/ 372534 h 1608806"/>
                  <a:gd name="connsiteX31" fmla="*/ 2302933 w 2472267"/>
                  <a:gd name="connsiteY31" fmla="*/ 338667 h 1608806"/>
                  <a:gd name="connsiteX32" fmla="*/ 2252133 w 2472267"/>
                  <a:gd name="connsiteY32" fmla="*/ 304800 h 1608806"/>
                  <a:gd name="connsiteX33" fmla="*/ 2201333 w 2472267"/>
                  <a:gd name="connsiteY33" fmla="*/ 287867 h 1608806"/>
                  <a:gd name="connsiteX34" fmla="*/ 1879600 w 2472267"/>
                  <a:gd name="connsiteY34" fmla="*/ 237067 h 1608806"/>
                  <a:gd name="connsiteX35" fmla="*/ 1828800 w 2472267"/>
                  <a:gd name="connsiteY35" fmla="*/ 169334 h 1608806"/>
                  <a:gd name="connsiteX36" fmla="*/ 1794933 w 2472267"/>
                  <a:gd name="connsiteY36" fmla="*/ 118534 h 1608806"/>
                  <a:gd name="connsiteX37" fmla="*/ 1744133 w 2472267"/>
                  <a:gd name="connsiteY37" fmla="*/ 67734 h 1608806"/>
                  <a:gd name="connsiteX38" fmla="*/ 1659467 w 2472267"/>
                  <a:gd name="connsiteY38" fmla="*/ 0 h 1608806"/>
                  <a:gd name="connsiteX39" fmla="*/ 1134533 w 2472267"/>
                  <a:gd name="connsiteY39" fmla="*/ 16934 h 1608806"/>
                  <a:gd name="connsiteX40" fmla="*/ 999067 w 2472267"/>
                  <a:gd name="connsiteY40" fmla="*/ 84667 h 1608806"/>
                  <a:gd name="connsiteX41" fmla="*/ 948267 w 2472267"/>
                  <a:gd name="connsiteY41" fmla="*/ 101600 h 1608806"/>
                  <a:gd name="connsiteX42" fmla="*/ 897467 w 2472267"/>
                  <a:gd name="connsiteY42" fmla="*/ 152400 h 1608806"/>
                  <a:gd name="connsiteX43" fmla="*/ 778933 w 2472267"/>
                  <a:gd name="connsiteY43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117600 w 2472267"/>
                  <a:gd name="connsiteY15" fmla="*/ 1524000 h 1608806"/>
                  <a:gd name="connsiteX16" fmla="*/ 1320800 w 2472267"/>
                  <a:gd name="connsiteY16" fmla="*/ 1490134 h 1608806"/>
                  <a:gd name="connsiteX17" fmla="*/ 1490133 w 2472267"/>
                  <a:gd name="connsiteY17" fmla="*/ 1591734 h 1608806"/>
                  <a:gd name="connsiteX18" fmla="*/ 1879600 w 2472267"/>
                  <a:gd name="connsiteY18" fmla="*/ 1608667 h 1608806"/>
                  <a:gd name="connsiteX19" fmla="*/ 1947333 w 2472267"/>
                  <a:gd name="connsiteY19" fmla="*/ 1591734 h 1608806"/>
                  <a:gd name="connsiteX20" fmla="*/ 2099733 w 2472267"/>
                  <a:gd name="connsiteY20" fmla="*/ 1507067 h 1608806"/>
                  <a:gd name="connsiteX21" fmla="*/ 2133600 w 2472267"/>
                  <a:gd name="connsiteY21" fmla="*/ 1456267 h 1608806"/>
                  <a:gd name="connsiteX22" fmla="*/ 2252133 w 2472267"/>
                  <a:gd name="connsiteY22" fmla="*/ 1320800 h 1608806"/>
                  <a:gd name="connsiteX23" fmla="*/ 2269067 w 2472267"/>
                  <a:gd name="connsiteY23" fmla="*/ 1016000 h 1608806"/>
                  <a:gd name="connsiteX24" fmla="*/ 2286000 w 2472267"/>
                  <a:gd name="connsiteY24" fmla="*/ 931334 h 1608806"/>
                  <a:gd name="connsiteX25" fmla="*/ 2336800 w 2472267"/>
                  <a:gd name="connsiteY25" fmla="*/ 914400 h 1608806"/>
                  <a:gd name="connsiteX26" fmla="*/ 2387600 w 2472267"/>
                  <a:gd name="connsiteY26" fmla="*/ 880534 h 1608806"/>
                  <a:gd name="connsiteX27" fmla="*/ 2472267 w 2472267"/>
                  <a:gd name="connsiteY27" fmla="*/ 728134 h 1608806"/>
                  <a:gd name="connsiteX28" fmla="*/ 2438400 w 2472267"/>
                  <a:gd name="connsiteY28" fmla="*/ 423334 h 1608806"/>
                  <a:gd name="connsiteX29" fmla="*/ 2404533 w 2472267"/>
                  <a:gd name="connsiteY29" fmla="*/ 372534 h 1608806"/>
                  <a:gd name="connsiteX30" fmla="*/ 2302933 w 2472267"/>
                  <a:gd name="connsiteY30" fmla="*/ 338667 h 1608806"/>
                  <a:gd name="connsiteX31" fmla="*/ 2252133 w 2472267"/>
                  <a:gd name="connsiteY31" fmla="*/ 304800 h 1608806"/>
                  <a:gd name="connsiteX32" fmla="*/ 2201333 w 2472267"/>
                  <a:gd name="connsiteY32" fmla="*/ 287867 h 1608806"/>
                  <a:gd name="connsiteX33" fmla="*/ 1879600 w 2472267"/>
                  <a:gd name="connsiteY33" fmla="*/ 237067 h 1608806"/>
                  <a:gd name="connsiteX34" fmla="*/ 1828800 w 2472267"/>
                  <a:gd name="connsiteY34" fmla="*/ 169334 h 1608806"/>
                  <a:gd name="connsiteX35" fmla="*/ 1794933 w 2472267"/>
                  <a:gd name="connsiteY35" fmla="*/ 118534 h 1608806"/>
                  <a:gd name="connsiteX36" fmla="*/ 1744133 w 2472267"/>
                  <a:gd name="connsiteY36" fmla="*/ 67734 h 1608806"/>
                  <a:gd name="connsiteX37" fmla="*/ 1659467 w 2472267"/>
                  <a:gd name="connsiteY37" fmla="*/ 0 h 1608806"/>
                  <a:gd name="connsiteX38" fmla="*/ 1134533 w 2472267"/>
                  <a:gd name="connsiteY38" fmla="*/ 16934 h 1608806"/>
                  <a:gd name="connsiteX39" fmla="*/ 999067 w 2472267"/>
                  <a:gd name="connsiteY39" fmla="*/ 84667 h 1608806"/>
                  <a:gd name="connsiteX40" fmla="*/ 948267 w 2472267"/>
                  <a:gd name="connsiteY40" fmla="*/ 101600 h 1608806"/>
                  <a:gd name="connsiteX41" fmla="*/ 897467 w 2472267"/>
                  <a:gd name="connsiteY41" fmla="*/ 152400 h 1608806"/>
                  <a:gd name="connsiteX42" fmla="*/ 778933 w 2472267"/>
                  <a:gd name="connsiteY42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320800 w 2472267"/>
                  <a:gd name="connsiteY15" fmla="*/ 1490134 h 1608806"/>
                  <a:gd name="connsiteX16" fmla="*/ 1490133 w 2472267"/>
                  <a:gd name="connsiteY16" fmla="*/ 1591734 h 1608806"/>
                  <a:gd name="connsiteX17" fmla="*/ 1879600 w 2472267"/>
                  <a:gd name="connsiteY17" fmla="*/ 1608667 h 1608806"/>
                  <a:gd name="connsiteX18" fmla="*/ 1947333 w 2472267"/>
                  <a:gd name="connsiteY18" fmla="*/ 1591734 h 1608806"/>
                  <a:gd name="connsiteX19" fmla="*/ 2099733 w 2472267"/>
                  <a:gd name="connsiteY19" fmla="*/ 1507067 h 1608806"/>
                  <a:gd name="connsiteX20" fmla="*/ 2133600 w 2472267"/>
                  <a:gd name="connsiteY20" fmla="*/ 1456267 h 1608806"/>
                  <a:gd name="connsiteX21" fmla="*/ 2252133 w 2472267"/>
                  <a:gd name="connsiteY21" fmla="*/ 1320800 h 1608806"/>
                  <a:gd name="connsiteX22" fmla="*/ 2269067 w 2472267"/>
                  <a:gd name="connsiteY22" fmla="*/ 1016000 h 1608806"/>
                  <a:gd name="connsiteX23" fmla="*/ 2286000 w 2472267"/>
                  <a:gd name="connsiteY23" fmla="*/ 931334 h 1608806"/>
                  <a:gd name="connsiteX24" fmla="*/ 2336800 w 2472267"/>
                  <a:gd name="connsiteY24" fmla="*/ 914400 h 1608806"/>
                  <a:gd name="connsiteX25" fmla="*/ 2387600 w 2472267"/>
                  <a:gd name="connsiteY25" fmla="*/ 880534 h 1608806"/>
                  <a:gd name="connsiteX26" fmla="*/ 2472267 w 2472267"/>
                  <a:gd name="connsiteY26" fmla="*/ 728134 h 1608806"/>
                  <a:gd name="connsiteX27" fmla="*/ 2438400 w 2472267"/>
                  <a:gd name="connsiteY27" fmla="*/ 423334 h 1608806"/>
                  <a:gd name="connsiteX28" fmla="*/ 2404533 w 2472267"/>
                  <a:gd name="connsiteY28" fmla="*/ 372534 h 1608806"/>
                  <a:gd name="connsiteX29" fmla="*/ 2302933 w 2472267"/>
                  <a:gd name="connsiteY29" fmla="*/ 338667 h 1608806"/>
                  <a:gd name="connsiteX30" fmla="*/ 2252133 w 2472267"/>
                  <a:gd name="connsiteY30" fmla="*/ 304800 h 1608806"/>
                  <a:gd name="connsiteX31" fmla="*/ 2201333 w 2472267"/>
                  <a:gd name="connsiteY31" fmla="*/ 287867 h 1608806"/>
                  <a:gd name="connsiteX32" fmla="*/ 1879600 w 2472267"/>
                  <a:gd name="connsiteY32" fmla="*/ 237067 h 1608806"/>
                  <a:gd name="connsiteX33" fmla="*/ 1828800 w 2472267"/>
                  <a:gd name="connsiteY33" fmla="*/ 169334 h 1608806"/>
                  <a:gd name="connsiteX34" fmla="*/ 1794933 w 2472267"/>
                  <a:gd name="connsiteY34" fmla="*/ 118534 h 1608806"/>
                  <a:gd name="connsiteX35" fmla="*/ 1744133 w 2472267"/>
                  <a:gd name="connsiteY35" fmla="*/ 67734 h 1608806"/>
                  <a:gd name="connsiteX36" fmla="*/ 1659467 w 2472267"/>
                  <a:gd name="connsiteY36" fmla="*/ 0 h 1608806"/>
                  <a:gd name="connsiteX37" fmla="*/ 1134533 w 2472267"/>
                  <a:gd name="connsiteY37" fmla="*/ 16934 h 1608806"/>
                  <a:gd name="connsiteX38" fmla="*/ 999067 w 2472267"/>
                  <a:gd name="connsiteY38" fmla="*/ 84667 h 1608806"/>
                  <a:gd name="connsiteX39" fmla="*/ 948267 w 2472267"/>
                  <a:gd name="connsiteY39" fmla="*/ 101600 h 1608806"/>
                  <a:gd name="connsiteX40" fmla="*/ 897467 w 2472267"/>
                  <a:gd name="connsiteY40" fmla="*/ 152400 h 1608806"/>
                  <a:gd name="connsiteX41" fmla="*/ 778933 w 2472267"/>
                  <a:gd name="connsiteY41" fmla="*/ 254000 h 1608806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133600 w 2472267"/>
                  <a:gd name="connsiteY19" fmla="*/ 1456267 h 1614972"/>
                  <a:gd name="connsiteX20" fmla="*/ 2252133 w 2472267"/>
                  <a:gd name="connsiteY20" fmla="*/ 1320800 h 1614972"/>
                  <a:gd name="connsiteX21" fmla="*/ 2269067 w 2472267"/>
                  <a:gd name="connsiteY21" fmla="*/ 1016000 h 1614972"/>
                  <a:gd name="connsiteX22" fmla="*/ 2286000 w 2472267"/>
                  <a:gd name="connsiteY22" fmla="*/ 931334 h 1614972"/>
                  <a:gd name="connsiteX23" fmla="*/ 2336800 w 2472267"/>
                  <a:gd name="connsiteY23" fmla="*/ 914400 h 1614972"/>
                  <a:gd name="connsiteX24" fmla="*/ 2387600 w 2472267"/>
                  <a:gd name="connsiteY24" fmla="*/ 880534 h 1614972"/>
                  <a:gd name="connsiteX25" fmla="*/ 2472267 w 2472267"/>
                  <a:gd name="connsiteY25" fmla="*/ 728134 h 1614972"/>
                  <a:gd name="connsiteX26" fmla="*/ 2438400 w 2472267"/>
                  <a:gd name="connsiteY26" fmla="*/ 423334 h 1614972"/>
                  <a:gd name="connsiteX27" fmla="*/ 2404533 w 2472267"/>
                  <a:gd name="connsiteY27" fmla="*/ 372534 h 1614972"/>
                  <a:gd name="connsiteX28" fmla="*/ 2302933 w 2472267"/>
                  <a:gd name="connsiteY28" fmla="*/ 338667 h 1614972"/>
                  <a:gd name="connsiteX29" fmla="*/ 2252133 w 2472267"/>
                  <a:gd name="connsiteY29" fmla="*/ 304800 h 1614972"/>
                  <a:gd name="connsiteX30" fmla="*/ 2201333 w 2472267"/>
                  <a:gd name="connsiteY30" fmla="*/ 287867 h 1614972"/>
                  <a:gd name="connsiteX31" fmla="*/ 1879600 w 2472267"/>
                  <a:gd name="connsiteY31" fmla="*/ 237067 h 1614972"/>
                  <a:gd name="connsiteX32" fmla="*/ 1828800 w 2472267"/>
                  <a:gd name="connsiteY32" fmla="*/ 169334 h 1614972"/>
                  <a:gd name="connsiteX33" fmla="*/ 1794933 w 2472267"/>
                  <a:gd name="connsiteY33" fmla="*/ 118534 h 1614972"/>
                  <a:gd name="connsiteX34" fmla="*/ 1744133 w 2472267"/>
                  <a:gd name="connsiteY34" fmla="*/ 67734 h 1614972"/>
                  <a:gd name="connsiteX35" fmla="*/ 1659467 w 2472267"/>
                  <a:gd name="connsiteY35" fmla="*/ 0 h 1614972"/>
                  <a:gd name="connsiteX36" fmla="*/ 1134533 w 2472267"/>
                  <a:gd name="connsiteY36" fmla="*/ 16934 h 1614972"/>
                  <a:gd name="connsiteX37" fmla="*/ 999067 w 2472267"/>
                  <a:gd name="connsiteY37" fmla="*/ 84667 h 1614972"/>
                  <a:gd name="connsiteX38" fmla="*/ 948267 w 2472267"/>
                  <a:gd name="connsiteY38" fmla="*/ 101600 h 1614972"/>
                  <a:gd name="connsiteX39" fmla="*/ 897467 w 2472267"/>
                  <a:gd name="connsiteY39" fmla="*/ 152400 h 1614972"/>
                  <a:gd name="connsiteX40" fmla="*/ 778933 w 2472267"/>
                  <a:gd name="connsiteY40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36800 w 2472267"/>
                  <a:gd name="connsiteY22" fmla="*/ 914400 h 1614972"/>
                  <a:gd name="connsiteX23" fmla="*/ 2387600 w 2472267"/>
                  <a:gd name="connsiteY23" fmla="*/ 880534 h 1614972"/>
                  <a:gd name="connsiteX24" fmla="*/ 2472267 w 2472267"/>
                  <a:gd name="connsiteY24" fmla="*/ 728134 h 1614972"/>
                  <a:gd name="connsiteX25" fmla="*/ 2438400 w 2472267"/>
                  <a:gd name="connsiteY25" fmla="*/ 423334 h 1614972"/>
                  <a:gd name="connsiteX26" fmla="*/ 2404533 w 2472267"/>
                  <a:gd name="connsiteY26" fmla="*/ 372534 h 1614972"/>
                  <a:gd name="connsiteX27" fmla="*/ 2302933 w 2472267"/>
                  <a:gd name="connsiteY27" fmla="*/ 338667 h 1614972"/>
                  <a:gd name="connsiteX28" fmla="*/ 2252133 w 2472267"/>
                  <a:gd name="connsiteY28" fmla="*/ 304800 h 1614972"/>
                  <a:gd name="connsiteX29" fmla="*/ 2201333 w 2472267"/>
                  <a:gd name="connsiteY29" fmla="*/ 287867 h 1614972"/>
                  <a:gd name="connsiteX30" fmla="*/ 1879600 w 2472267"/>
                  <a:gd name="connsiteY30" fmla="*/ 237067 h 1614972"/>
                  <a:gd name="connsiteX31" fmla="*/ 1828800 w 2472267"/>
                  <a:gd name="connsiteY31" fmla="*/ 169334 h 1614972"/>
                  <a:gd name="connsiteX32" fmla="*/ 1794933 w 2472267"/>
                  <a:gd name="connsiteY32" fmla="*/ 118534 h 1614972"/>
                  <a:gd name="connsiteX33" fmla="*/ 1744133 w 2472267"/>
                  <a:gd name="connsiteY33" fmla="*/ 67734 h 1614972"/>
                  <a:gd name="connsiteX34" fmla="*/ 1659467 w 2472267"/>
                  <a:gd name="connsiteY34" fmla="*/ 0 h 1614972"/>
                  <a:gd name="connsiteX35" fmla="*/ 1134533 w 2472267"/>
                  <a:gd name="connsiteY35" fmla="*/ 16934 h 1614972"/>
                  <a:gd name="connsiteX36" fmla="*/ 999067 w 2472267"/>
                  <a:gd name="connsiteY36" fmla="*/ 84667 h 1614972"/>
                  <a:gd name="connsiteX37" fmla="*/ 948267 w 2472267"/>
                  <a:gd name="connsiteY37" fmla="*/ 101600 h 1614972"/>
                  <a:gd name="connsiteX38" fmla="*/ 897467 w 2472267"/>
                  <a:gd name="connsiteY38" fmla="*/ 152400 h 1614972"/>
                  <a:gd name="connsiteX39" fmla="*/ 778933 w 2472267"/>
                  <a:gd name="connsiteY39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52133 w 2472267"/>
                  <a:gd name="connsiteY27" fmla="*/ 304800 h 1614972"/>
                  <a:gd name="connsiteX28" fmla="*/ 2201333 w 2472267"/>
                  <a:gd name="connsiteY28" fmla="*/ 287867 h 1614972"/>
                  <a:gd name="connsiteX29" fmla="*/ 1879600 w 2472267"/>
                  <a:gd name="connsiteY29" fmla="*/ 237067 h 1614972"/>
                  <a:gd name="connsiteX30" fmla="*/ 1828800 w 2472267"/>
                  <a:gd name="connsiteY30" fmla="*/ 169334 h 1614972"/>
                  <a:gd name="connsiteX31" fmla="*/ 1794933 w 2472267"/>
                  <a:gd name="connsiteY31" fmla="*/ 118534 h 1614972"/>
                  <a:gd name="connsiteX32" fmla="*/ 1744133 w 2472267"/>
                  <a:gd name="connsiteY32" fmla="*/ 67734 h 1614972"/>
                  <a:gd name="connsiteX33" fmla="*/ 1659467 w 2472267"/>
                  <a:gd name="connsiteY33" fmla="*/ 0 h 1614972"/>
                  <a:gd name="connsiteX34" fmla="*/ 1134533 w 2472267"/>
                  <a:gd name="connsiteY34" fmla="*/ 16934 h 1614972"/>
                  <a:gd name="connsiteX35" fmla="*/ 999067 w 2472267"/>
                  <a:gd name="connsiteY35" fmla="*/ 84667 h 1614972"/>
                  <a:gd name="connsiteX36" fmla="*/ 948267 w 2472267"/>
                  <a:gd name="connsiteY36" fmla="*/ 101600 h 1614972"/>
                  <a:gd name="connsiteX37" fmla="*/ 897467 w 2472267"/>
                  <a:gd name="connsiteY37" fmla="*/ 152400 h 1614972"/>
                  <a:gd name="connsiteX38" fmla="*/ 778933 w 2472267"/>
                  <a:gd name="connsiteY38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01333 w 2472267"/>
                  <a:gd name="connsiteY27" fmla="*/ 287867 h 1614972"/>
                  <a:gd name="connsiteX28" fmla="*/ 1879600 w 2472267"/>
                  <a:gd name="connsiteY28" fmla="*/ 237067 h 1614972"/>
                  <a:gd name="connsiteX29" fmla="*/ 1828800 w 2472267"/>
                  <a:gd name="connsiteY29" fmla="*/ 169334 h 1614972"/>
                  <a:gd name="connsiteX30" fmla="*/ 1794933 w 2472267"/>
                  <a:gd name="connsiteY30" fmla="*/ 118534 h 1614972"/>
                  <a:gd name="connsiteX31" fmla="*/ 1744133 w 2472267"/>
                  <a:gd name="connsiteY31" fmla="*/ 67734 h 1614972"/>
                  <a:gd name="connsiteX32" fmla="*/ 1659467 w 2472267"/>
                  <a:gd name="connsiteY32" fmla="*/ 0 h 1614972"/>
                  <a:gd name="connsiteX33" fmla="*/ 1134533 w 2472267"/>
                  <a:gd name="connsiteY33" fmla="*/ 16934 h 1614972"/>
                  <a:gd name="connsiteX34" fmla="*/ 999067 w 2472267"/>
                  <a:gd name="connsiteY34" fmla="*/ 84667 h 1614972"/>
                  <a:gd name="connsiteX35" fmla="*/ 948267 w 2472267"/>
                  <a:gd name="connsiteY35" fmla="*/ 101600 h 1614972"/>
                  <a:gd name="connsiteX36" fmla="*/ 897467 w 2472267"/>
                  <a:gd name="connsiteY36" fmla="*/ 152400 h 1614972"/>
                  <a:gd name="connsiteX37" fmla="*/ 778933 w 2472267"/>
                  <a:gd name="connsiteY37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948267 w 2472267"/>
                  <a:gd name="connsiteY34" fmla="*/ 101600 h 1614972"/>
                  <a:gd name="connsiteX35" fmla="*/ 897467 w 2472267"/>
                  <a:gd name="connsiteY35" fmla="*/ 152400 h 1614972"/>
                  <a:gd name="connsiteX36" fmla="*/ 778933 w 2472267"/>
                  <a:gd name="connsiteY36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897467 w 2472267"/>
                  <a:gd name="connsiteY34" fmla="*/ 152400 h 1614972"/>
                  <a:gd name="connsiteX35" fmla="*/ 778933 w 2472267"/>
                  <a:gd name="connsiteY35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16933 w 2472267"/>
                  <a:gd name="connsiteY7" fmla="*/ 745067 h 1614972"/>
                  <a:gd name="connsiteX8" fmla="*/ 0 w 2472267"/>
                  <a:gd name="connsiteY8" fmla="*/ 795867 h 1614972"/>
                  <a:gd name="connsiteX9" fmla="*/ 16933 w 2472267"/>
                  <a:gd name="connsiteY9" fmla="*/ 1016000 h 1614972"/>
                  <a:gd name="connsiteX10" fmla="*/ 118533 w 2472267"/>
                  <a:gd name="connsiteY10" fmla="*/ 1083734 h 1614972"/>
                  <a:gd name="connsiteX11" fmla="*/ 220133 w 2472267"/>
                  <a:gd name="connsiteY11" fmla="*/ 1185334 h 1614972"/>
                  <a:gd name="connsiteX12" fmla="*/ 304800 w 2472267"/>
                  <a:gd name="connsiteY12" fmla="*/ 1439334 h 1614972"/>
                  <a:gd name="connsiteX13" fmla="*/ 1066800 w 2472267"/>
                  <a:gd name="connsiteY13" fmla="*/ 1540934 h 1614972"/>
                  <a:gd name="connsiteX14" fmla="*/ 1320800 w 2472267"/>
                  <a:gd name="connsiteY14" fmla="*/ 1490134 h 1614972"/>
                  <a:gd name="connsiteX15" fmla="*/ 1490133 w 2472267"/>
                  <a:gd name="connsiteY15" fmla="*/ 1591734 h 1614972"/>
                  <a:gd name="connsiteX16" fmla="*/ 1879600 w 2472267"/>
                  <a:gd name="connsiteY16" fmla="*/ 1608667 h 1614972"/>
                  <a:gd name="connsiteX17" fmla="*/ 2099733 w 2472267"/>
                  <a:gd name="connsiteY17" fmla="*/ 1507067 h 1614972"/>
                  <a:gd name="connsiteX18" fmla="*/ 2252133 w 2472267"/>
                  <a:gd name="connsiteY18" fmla="*/ 1320800 h 1614972"/>
                  <a:gd name="connsiteX19" fmla="*/ 2269067 w 2472267"/>
                  <a:gd name="connsiteY19" fmla="*/ 1016000 h 1614972"/>
                  <a:gd name="connsiteX20" fmla="*/ 2286000 w 2472267"/>
                  <a:gd name="connsiteY20" fmla="*/ 931334 h 1614972"/>
                  <a:gd name="connsiteX21" fmla="*/ 2387600 w 2472267"/>
                  <a:gd name="connsiteY21" fmla="*/ 880534 h 1614972"/>
                  <a:gd name="connsiteX22" fmla="*/ 2472267 w 2472267"/>
                  <a:gd name="connsiteY22" fmla="*/ 728134 h 1614972"/>
                  <a:gd name="connsiteX23" fmla="*/ 2438400 w 2472267"/>
                  <a:gd name="connsiteY23" fmla="*/ 423334 h 1614972"/>
                  <a:gd name="connsiteX24" fmla="*/ 2302933 w 2472267"/>
                  <a:gd name="connsiteY24" fmla="*/ 338667 h 1614972"/>
                  <a:gd name="connsiteX25" fmla="*/ 2201333 w 2472267"/>
                  <a:gd name="connsiteY25" fmla="*/ 287867 h 1614972"/>
                  <a:gd name="connsiteX26" fmla="*/ 1879600 w 2472267"/>
                  <a:gd name="connsiteY26" fmla="*/ 237067 h 1614972"/>
                  <a:gd name="connsiteX27" fmla="*/ 1828800 w 2472267"/>
                  <a:gd name="connsiteY27" fmla="*/ 169334 h 1614972"/>
                  <a:gd name="connsiteX28" fmla="*/ 1794933 w 2472267"/>
                  <a:gd name="connsiteY28" fmla="*/ 118534 h 1614972"/>
                  <a:gd name="connsiteX29" fmla="*/ 1744133 w 2472267"/>
                  <a:gd name="connsiteY29" fmla="*/ 67734 h 1614972"/>
                  <a:gd name="connsiteX30" fmla="*/ 1659467 w 2472267"/>
                  <a:gd name="connsiteY30" fmla="*/ 0 h 1614972"/>
                  <a:gd name="connsiteX31" fmla="*/ 1134533 w 2472267"/>
                  <a:gd name="connsiteY31" fmla="*/ 16934 h 1614972"/>
                  <a:gd name="connsiteX32" fmla="*/ 999067 w 2472267"/>
                  <a:gd name="connsiteY32" fmla="*/ 84667 h 1614972"/>
                  <a:gd name="connsiteX33" fmla="*/ 897467 w 2472267"/>
                  <a:gd name="connsiteY33" fmla="*/ 152400 h 1614972"/>
                  <a:gd name="connsiteX34" fmla="*/ 778933 w 2472267"/>
                  <a:gd name="connsiteY34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0 w 2472267"/>
                  <a:gd name="connsiteY7" fmla="*/ 795867 h 1614972"/>
                  <a:gd name="connsiteX8" fmla="*/ 16933 w 2472267"/>
                  <a:gd name="connsiteY8" fmla="*/ 1016000 h 1614972"/>
                  <a:gd name="connsiteX9" fmla="*/ 118533 w 2472267"/>
                  <a:gd name="connsiteY9" fmla="*/ 1083734 h 1614972"/>
                  <a:gd name="connsiteX10" fmla="*/ 220133 w 2472267"/>
                  <a:gd name="connsiteY10" fmla="*/ 1185334 h 1614972"/>
                  <a:gd name="connsiteX11" fmla="*/ 304800 w 2472267"/>
                  <a:gd name="connsiteY11" fmla="*/ 1439334 h 1614972"/>
                  <a:gd name="connsiteX12" fmla="*/ 1066800 w 2472267"/>
                  <a:gd name="connsiteY12" fmla="*/ 1540934 h 1614972"/>
                  <a:gd name="connsiteX13" fmla="*/ 1320800 w 2472267"/>
                  <a:gd name="connsiteY13" fmla="*/ 1490134 h 1614972"/>
                  <a:gd name="connsiteX14" fmla="*/ 1490133 w 2472267"/>
                  <a:gd name="connsiteY14" fmla="*/ 1591734 h 1614972"/>
                  <a:gd name="connsiteX15" fmla="*/ 1879600 w 2472267"/>
                  <a:gd name="connsiteY15" fmla="*/ 1608667 h 1614972"/>
                  <a:gd name="connsiteX16" fmla="*/ 2099733 w 2472267"/>
                  <a:gd name="connsiteY16" fmla="*/ 1507067 h 1614972"/>
                  <a:gd name="connsiteX17" fmla="*/ 2252133 w 2472267"/>
                  <a:gd name="connsiteY17" fmla="*/ 1320800 h 1614972"/>
                  <a:gd name="connsiteX18" fmla="*/ 2269067 w 2472267"/>
                  <a:gd name="connsiteY18" fmla="*/ 1016000 h 1614972"/>
                  <a:gd name="connsiteX19" fmla="*/ 2286000 w 2472267"/>
                  <a:gd name="connsiteY19" fmla="*/ 931334 h 1614972"/>
                  <a:gd name="connsiteX20" fmla="*/ 2387600 w 2472267"/>
                  <a:gd name="connsiteY20" fmla="*/ 880534 h 1614972"/>
                  <a:gd name="connsiteX21" fmla="*/ 2472267 w 2472267"/>
                  <a:gd name="connsiteY21" fmla="*/ 728134 h 1614972"/>
                  <a:gd name="connsiteX22" fmla="*/ 2438400 w 2472267"/>
                  <a:gd name="connsiteY22" fmla="*/ 423334 h 1614972"/>
                  <a:gd name="connsiteX23" fmla="*/ 2302933 w 2472267"/>
                  <a:gd name="connsiteY23" fmla="*/ 338667 h 1614972"/>
                  <a:gd name="connsiteX24" fmla="*/ 2201333 w 2472267"/>
                  <a:gd name="connsiteY24" fmla="*/ 287867 h 1614972"/>
                  <a:gd name="connsiteX25" fmla="*/ 1879600 w 2472267"/>
                  <a:gd name="connsiteY25" fmla="*/ 237067 h 1614972"/>
                  <a:gd name="connsiteX26" fmla="*/ 1828800 w 2472267"/>
                  <a:gd name="connsiteY26" fmla="*/ 169334 h 1614972"/>
                  <a:gd name="connsiteX27" fmla="*/ 1794933 w 2472267"/>
                  <a:gd name="connsiteY27" fmla="*/ 118534 h 1614972"/>
                  <a:gd name="connsiteX28" fmla="*/ 1744133 w 2472267"/>
                  <a:gd name="connsiteY28" fmla="*/ 67734 h 1614972"/>
                  <a:gd name="connsiteX29" fmla="*/ 1659467 w 2472267"/>
                  <a:gd name="connsiteY29" fmla="*/ 0 h 1614972"/>
                  <a:gd name="connsiteX30" fmla="*/ 1134533 w 2472267"/>
                  <a:gd name="connsiteY30" fmla="*/ 16934 h 1614972"/>
                  <a:gd name="connsiteX31" fmla="*/ 999067 w 2472267"/>
                  <a:gd name="connsiteY31" fmla="*/ 84667 h 1614972"/>
                  <a:gd name="connsiteX32" fmla="*/ 897467 w 2472267"/>
                  <a:gd name="connsiteY32" fmla="*/ 152400 h 1614972"/>
                  <a:gd name="connsiteX33" fmla="*/ 778933 w 2472267"/>
                  <a:gd name="connsiteY33" fmla="*/ 254000 h 1614972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04800 w 2472267"/>
                  <a:gd name="connsiteY11" fmla="*/ 146017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84043 w 2472267"/>
                  <a:gd name="connsiteY11" fmla="*/ 147059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472267" h="1635813">
                    <a:moveTo>
                      <a:pt x="778933" y="274841"/>
                    </a:moveTo>
                    <a:cubicBezTo>
                      <a:pt x="708377" y="291774"/>
                      <a:pt x="671976" y="248462"/>
                      <a:pt x="474133" y="274841"/>
                    </a:cubicBezTo>
                    <a:cubicBezTo>
                      <a:pt x="430639" y="280640"/>
                      <a:pt x="395111" y="308708"/>
                      <a:pt x="355600" y="325641"/>
                    </a:cubicBezTo>
                    <a:cubicBezTo>
                      <a:pt x="316089" y="342574"/>
                      <a:pt x="270934" y="353863"/>
                      <a:pt x="237067" y="376441"/>
                    </a:cubicBezTo>
                    <a:cubicBezTo>
                      <a:pt x="203200" y="399019"/>
                      <a:pt x="287871" y="370793"/>
                      <a:pt x="152400" y="461108"/>
                    </a:cubicBezTo>
                    <a:cubicBezTo>
                      <a:pt x="129822" y="494975"/>
                      <a:pt x="97538" y="524094"/>
                      <a:pt x="84667" y="562708"/>
                    </a:cubicBezTo>
                    <a:lnTo>
                      <a:pt x="33867" y="715108"/>
                    </a:lnTo>
                    <a:lnTo>
                      <a:pt x="0" y="816708"/>
                    </a:lnTo>
                    <a:cubicBezTo>
                      <a:pt x="5644" y="890086"/>
                      <a:pt x="-11088" y="968790"/>
                      <a:pt x="16933" y="1036841"/>
                    </a:cubicBezTo>
                    <a:cubicBezTo>
                      <a:pt x="32431" y="1074478"/>
                      <a:pt x="89752" y="1075794"/>
                      <a:pt x="118533" y="1104575"/>
                    </a:cubicBezTo>
                    <a:lnTo>
                      <a:pt x="220133" y="1206175"/>
                    </a:lnTo>
                    <a:lnTo>
                      <a:pt x="384043" y="1470595"/>
                    </a:lnTo>
                    <a:cubicBezTo>
                      <a:pt x="525154" y="1529862"/>
                      <a:pt x="897467" y="1553308"/>
                      <a:pt x="1066800" y="1561775"/>
                    </a:cubicBezTo>
                    <a:cubicBezTo>
                      <a:pt x="1236133" y="1570242"/>
                      <a:pt x="1250245" y="1502508"/>
                      <a:pt x="1320800" y="1510975"/>
                    </a:cubicBezTo>
                    <a:cubicBezTo>
                      <a:pt x="1391356" y="1519442"/>
                      <a:pt x="1397000" y="1592820"/>
                      <a:pt x="1490133" y="1612575"/>
                    </a:cubicBezTo>
                    <a:cubicBezTo>
                      <a:pt x="1583266" y="1632331"/>
                      <a:pt x="1778000" y="1643619"/>
                      <a:pt x="1879600" y="1629508"/>
                    </a:cubicBezTo>
                    <a:cubicBezTo>
                      <a:pt x="1981200" y="1615397"/>
                      <a:pt x="2037644" y="1575886"/>
                      <a:pt x="2099733" y="1527908"/>
                    </a:cubicBezTo>
                    <a:cubicBezTo>
                      <a:pt x="2161822" y="1479930"/>
                      <a:pt x="2223911" y="1423485"/>
                      <a:pt x="2252133" y="1341641"/>
                    </a:cubicBezTo>
                    <a:lnTo>
                      <a:pt x="2269067" y="1036841"/>
                    </a:lnTo>
                    <a:cubicBezTo>
                      <a:pt x="2269067" y="1008060"/>
                      <a:pt x="2266245" y="974753"/>
                      <a:pt x="2286000" y="952175"/>
                    </a:cubicBezTo>
                    <a:cubicBezTo>
                      <a:pt x="2305756" y="929597"/>
                      <a:pt x="2356556" y="935242"/>
                      <a:pt x="2387600" y="901375"/>
                    </a:cubicBezTo>
                    <a:cubicBezTo>
                      <a:pt x="2465234" y="784923"/>
                      <a:pt x="2442461" y="838389"/>
                      <a:pt x="2472267" y="748975"/>
                    </a:cubicBezTo>
                    <a:cubicBezTo>
                      <a:pt x="2470152" y="717252"/>
                      <a:pt x="2466622" y="509086"/>
                      <a:pt x="2438400" y="444175"/>
                    </a:cubicBezTo>
                    <a:cubicBezTo>
                      <a:pt x="2410178" y="379264"/>
                      <a:pt x="2342444" y="382086"/>
                      <a:pt x="2302933" y="359508"/>
                    </a:cubicBezTo>
                    <a:cubicBezTo>
                      <a:pt x="2263422" y="336930"/>
                      <a:pt x="2271888" y="325641"/>
                      <a:pt x="2201333" y="308708"/>
                    </a:cubicBezTo>
                    <a:cubicBezTo>
                      <a:pt x="2130778" y="291775"/>
                      <a:pt x="2079417" y="276073"/>
                      <a:pt x="1879600" y="257908"/>
                    </a:cubicBezTo>
                    <a:cubicBezTo>
                      <a:pt x="1862667" y="235330"/>
                      <a:pt x="1845204" y="213140"/>
                      <a:pt x="1828800" y="190175"/>
                    </a:cubicBezTo>
                    <a:cubicBezTo>
                      <a:pt x="1816971" y="173614"/>
                      <a:pt x="1807962" y="155009"/>
                      <a:pt x="1794933" y="139375"/>
                    </a:cubicBezTo>
                    <a:cubicBezTo>
                      <a:pt x="1779602" y="120978"/>
                      <a:pt x="1787840" y="111804"/>
                      <a:pt x="1744133" y="88575"/>
                    </a:cubicBezTo>
                    <a:cubicBezTo>
                      <a:pt x="1700426" y="65346"/>
                      <a:pt x="1616083" y="27800"/>
                      <a:pt x="1532688" y="0"/>
                    </a:cubicBezTo>
                    <a:cubicBezTo>
                      <a:pt x="1357710" y="5645"/>
                      <a:pt x="1223470" y="20190"/>
                      <a:pt x="1134533" y="37775"/>
                    </a:cubicBezTo>
                    <a:cubicBezTo>
                      <a:pt x="1045596" y="55360"/>
                      <a:pt x="1046962" y="89543"/>
                      <a:pt x="999067" y="105508"/>
                    </a:cubicBezTo>
                    <a:lnTo>
                      <a:pt x="897467" y="173241"/>
                    </a:lnTo>
                    <a:cubicBezTo>
                      <a:pt x="775174" y="268359"/>
                      <a:pt x="849489" y="257908"/>
                      <a:pt x="778933" y="274841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5981701" y="4114800"/>
                <a:ext cx="1371600" cy="1625601"/>
                <a:chOff x="5981701" y="4114800"/>
                <a:chExt cx="1371600" cy="1625601"/>
              </a:xfrm>
            </p:grpSpPr>
            <p:sp>
              <p:nvSpPr>
                <p:cNvPr id="99" name="Line 14"/>
                <p:cNvSpPr>
                  <a:spLocks noChangeShapeType="1"/>
                </p:cNvSpPr>
                <p:nvPr/>
              </p:nvSpPr>
              <p:spPr bwMode="auto">
                <a:xfrm rot="5688127" flipV="1">
                  <a:off x="5995808" y="4902575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Line 12"/>
                <p:cNvSpPr>
                  <a:spLocks noChangeShapeType="1"/>
                </p:cNvSpPr>
                <p:nvPr/>
              </p:nvSpPr>
              <p:spPr bwMode="auto">
                <a:xfrm rot="5400000">
                  <a:off x="6687098" y="5458750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1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112152" y="5039031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5"/>
                <p:cNvSpPr>
                  <a:spLocks noChangeShapeType="1"/>
                </p:cNvSpPr>
                <p:nvPr/>
              </p:nvSpPr>
              <p:spPr bwMode="auto">
                <a:xfrm rot="5400000">
                  <a:off x="6568203" y="4286830"/>
                  <a:ext cx="257469" cy="617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AutoShape 6"/>
                <p:cNvSpPr>
                  <a:spLocks noChangeArrowheads="1"/>
                </p:cNvSpPr>
                <p:nvPr/>
              </p:nvSpPr>
              <p:spPr bwMode="auto">
                <a:xfrm rot="5400000">
                  <a:off x="6971839" y="4422648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AutoShape 7"/>
                <p:cNvSpPr>
                  <a:spLocks noChangeArrowheads="1"/>
                </p:cNvSpPr>
                <p:nvPr/>
              </p:nvSpPr>
              <p:spPr bwMode="auto">
                <a:xfrm rot="5400000">
                  <a:off x="7079984" y="499015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6644456" y="4946375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6772458" y="50742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AutoShape 10"/>
                <p:cNvSpPr>
                  <a:spLocks noChangeArrowheads="1"/>
                </p:cNvSpPr>
                <p:nvPr/>
              </p:nvSpPr>
              <p:spPr bwMode="auto">
                <a:xfrm rot="5400000">
                  <a:off x="5977667" y="485924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AutoShape 11"/>
                <p:cNvSpPr>
                  <a:spLocks noChangeArrowheads="1"/>
                </p:cNvSpPr>
                <p:nvPr/>
              </p:nvSpPr>
              <p:spPr bwMode="auto">
                <a:xfrm rot="5400000">
                  <a:off x="6926472" y="540858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16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6068803" y="5354271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Line 17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6187581" y="4951411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Line 18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5985866" y="5228846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AutoShape 9"/>
                <p:cNvSpPr>
                  <a:spLocks noChangeArrowheads="1"/>
                </p:cNvSpPr>
                <p:nvPr/>
              </p:nvSpPr>
              <p:spPr bwMode="auto">
                <a:xfrm rot="5400000">
                  <a:off x="6324944" y="555561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Line 23"/>
                <p:cNvSpPr>
                  <a:spLocks noChangeShapeType="1"/>
                </p:cNvSpPr>
                <p:nvPr/>
              </p:nvSpPr>
              <p:spPr bwMode="auto">
                <a:xfrm rot="18340423" flipH="1">
                  <a:off x="6502066" y="530085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523516" y="5213217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Line 26"/>
                <p:cNvSpPr>
                  <a:spLocks noChangeShapeType="1"/>
                </p:cNvSpPr>
                <p:nvPr/>
              </p:nvSpPr>
              <p:spPr bwMode="auto">
                <a:xfrm rot="9512087" flipH="1">
                  <a:off x="6172040" y="4426707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AutoShape 27"/>
                <p:cNvSpPr>
                  <a:spLocks noChangeArrowheads="1"/>
                </p:cNvSpPr>
                <p:nvPr/>
              </p:nvSpPr>
              <p:spPr bwMode="auto">
                <a:xfrm rot="9512087">
                  <a:off x="6177367" y="4661852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Line 19"/>
                <p:cNvSpPr>
                  <a:spLocks noChangeShapeType="1"/>
                </p:cNvSpPr>
                <p:nvPr/>
              </p:nvSpPr>
              <p:spPr bwMode="auto">
                <a:xfrm rot="10800000">
                  <a:off x="6400800" y="4114800"/>
                  <a:ext cx="144142" cy="236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AutoShape 8"/>
                <p:cNvSpPr>
                  <a:spLocks noChangeArrowheads="1"/>
                </p:cNvSpPr>
                <p:nvPr/>
              </p:nvSpPr>
              <p:spPr bwMode="auto">
                <a:xfrm rot="10800000">
                  <a:off x="6497611" y="4322468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987240" y="464820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AutoShape 7"/>
                <p:cNvSpPr>
                  <a:spLocks noChangeArrowheads="1"/>
                </p:cNvSpPr>
                <p:nvPr/>
              </p:nvSpPr>
              <p:spPr bwMode="auto">
                <a:xfrm>
                  <a:off x="6944944" y="4840962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6921300" y="5438702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983366" y="55899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1524000" y="4223820"/>
              <a:ext cx="1981200" cy="1984330"/>
              <a:chOff x="1524000" y="4038600"/>
              <a:chExt cx="1981200" cy="198433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524000" y="4038600"/>
                <a:ext cx="1981200" cy="1984330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500989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500989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500989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500989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491067 w 2472267"/>
                  <a:gd name="connsiteY15" fmla="*/ 1557867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500989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439333 w 2472267"/>
                  <a:gd name="connsiteY20" fmla="*/ 1574800 h 1628168"/>
                  <a:gd name="connsiteX21" fmla="*/ 1540933 w 2472267"/>
                  <a:gd name="connsiteY21" fmla="*/ 1625600 h 1628168"/>
                  <a:gd name="connsiteX22" fmla="*/ 1879600 w 2472267"/>
                  <a:gd name="connsiteY22" fmla="*/ 1608667 h 1628168"/>
                  <a:gd name="connsiteX23" fmla="*/ 2099733 w 2472267"/>
                  <a:gd name="connsiteY23" fmla="*/ 1507067 h 1628168"/>
                  <a:gd name="connsiteX24" fmla="*/ 2133600 w 2472267"/>
                  <a:gd name="connsiteY24" fmla="*/ 1456267 h 1628168"/>
                  <a:gd name="connsiteX25" fmla="*/ 2184400 w 2472267"/>
                  <a:gd name="connsiteY25" fmla="*/ 1422400 h 1628168"/>
                  <a:gd name="connsiteX26" fmla="*/ 2252133 w 2472267"/>
                  <a:gd name="connsiteY26" fmla="*/ 1320800 h 1628168"/>
                  <a:gd name="connsiteX27" fmla="*/ 2286000 w 2472267"/>
                  <a:gd name="connsiteY27" fmla="*/ 1270000 h 1628168"/>
                  <a:gd name="connsiteX28" fmla="*/ 2269067 w 2472267"/>
                  <a:gd name="connsiteY28" fmla="*/ 1016000 h 1628168"/>
                  <a:gd name="connsiteX29" fmla="*/ 2286000 w 2472267"/>
                  <a:gd name="connsiteY29" fmla="*/ 931334 h 1628168"/>
                  <a:gd name="connsiteX30" fmla="*/ 2387600 w 2472267"/>
                  <a:gd name="connsiteY30" fmla="*/ 880534 h 1628168"/>
                  <a:gd name="connsiteX31" fmla="*/ 2472267 w 2472267"/>
                  <a:gd name="connsiteY31" fmla="*/ 728134 h 1628168"/>
                  <a:gd name="connsiteX32" fmla="*/ 2438400 w 2472267"/>
                  <a:gd name="connsiteY32" fmla="*/ 423334 h 1628168"/>
                  <a:gd name="connsiteX33" fmla="*/ 2404533 w 2472267"/>
                  <a:gd name="connsiteY33" fmla="*/ 372534 h 1628168"/>
                  <a:gd name="connsiteX34" fmla="*/ 2302933 w 2472267"/>
                  <a:gd name="connsiteY34" fmla="*/ 338667 h 1628168"/>
                  <a:gd name="connsiteX35" fmla="*/ 2252133 w 2472267"/>
                  <a:gd name="connsiteY35" fmla="*/ 304800 h 1628168"/>
                  <a:gd name="connsiteX36" fmla="*/ 2201333 w 2472267"/>
                  <a:gd name="connsiteY36" fmla="*/ 287867 h 1628168"/>
                  <a:gd name="connsiteX37" fmla="*/ 1879600 w 2472267"/>
                  <a:gd name="connsiteY37" fmla="*/ 237067 h 1628168"/>
                  <a:gd name="connsiteX38" fmla="*/ 1828800 w 2472267"/>
                  <a:gd name="connsiteY38" fmla="*/ 169334 h 1628168"/>
                  <a:gd name="connsiteX39" fmla="*/ 1794933 w 2472267"/>
                  <a:gd name="connsiteY39" fmla="*/ 118534 h 1628168"/>
                  <a:gd name="connsiteX40" fmla="*/ 1744133 w 2472267"/>
                  <a:gd name="connsiteY40" fmla="*/ 67734 h 1628168"/>
                  <a:gd name="connsiteX41" fmla="*/ 1500989 w 2472267"/>
                  <a:gd name="connsiteY41" fmla="*/ 0 h 1628168"/>
                  <a:gd name="connsiteX42" fmla="*/ 1134533 w 2472267"/>
                  <a:gd name="connsiteY42" fmla="*/ 16934 h 1628168"/>
                  <a:gd name="connsiteX43" fmla="*/ 999067 w 2472267"/>
                  <a:gd name="connsiteY43" fmla="*/ 84667 h 1628168"/>
                  <a:gd name="connsiteX44" fmla="*/ 948267 w 2472267"/>
                  <a:gd name="connsiteY44" fmla="*/ 101600 h 1628168"/>
                  <a:gd name="connsiteX45" fmla="*/ 897467 w 2472267"/>
                  <a:gd name="connsiteY45" fmla="*/ 152400 h 1628168"/>
                  <a:gd name="connsiteX46" fmla="*/ 778933 w 2472267"/>
                  <a:gd name="connsiteY46" fmla="*/ 254000 h 1628168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540933 w 2472267"/>
                  <a:gd name="connsiteY20" fmla="*/ 1625600 h 1628168"/>
                  <a:gd name="connsiteX21" fmla="*/ 1879600 w 2472267"/>
                  <a:gd name="connsiteY21" fmla="*/ 1608667 h 1628168"/>
                  <a:gd name="connsiteX22" fmla="*/ 2099733 w 2472267"/>
                  <a:gd name="connsiteY22" fmla="*/ 1507067 h 1628168"/>
                  <a:gd name="connsiteX23" fmla="*/ 2133600 w 2472267"/>
                  <a:gd name="connsiteY23" fmla="*/ 1456267 h 1628168"/>
                  <a:gd name="connsiteX24" fmla="*/ 2184400 w 2472267"/>
                  <a:gd name="connsiteY24" fmla="*/ 1422400 h 1628168"/>
                  <a:gd name="connsiteX25" fmla="*/ 2252133 w 2472267"/>
                  <a:gd name="connsiteY25" fmla="*/ 1320800 h 1628168"/>
                  <a:gd name="connsiteX26" fmla="*/ 2286000 w 2472267"/>
                  <a:gd name="connsiteY26" fmla="*/ 1270000 h 1628168"/>
                  <a:gd name="connsiteX27" fmla="*/ 2269067 w 2472267"/>
                  <a:gd name="connsiteY27" fmla="*/ 1016000 h 1628168"/>
                  <a:gd name="connsiteX28" fmla="*/ 2286000 w 2472267"/>
                  <a:gd name="connsiteY28" fmla="*/ 931334 h 1628168"/>
                  <a:gd name="connsiteX29" fmla="*/ 2387600 w 2472267"/>
                  <a:gd name="connsiteY29" fmla="*/ 880534 h 1628168"/>
                  <a:gd name="connsiteX30" fmla="*/ 2472267 w 2472267"/>
                  <a:gd name="connsiteY30" fmla="*/ 728134 h 1628168"/>
                  <a:gd name="connsiteX31" fmla="*/ 2438400 w 2472267"/>
                  <a:gd name="connsiteY31" fmla="*/ 423334 h 1628168"/>
                  <a:gd name="connsiteX32" fmla="*/ 2404533 w 2472267"/>
                  <a:gd name="connsiteY32" fmla="*/ 372534 h 1628168"/>
                  <a:gd name="connsiteX33" fmla="*/ 2302933 w 2472267"/>
                  <a:gd name="connsiteY33" fmla="*/ 338667 h 1628168"/>
                  <a:gd name="connsiteX34" fmla="*/ 2252133 w 2472267"/>
                  <a:gd name="connsiteY34" fmla="*/ 304800 h 1628168"/>
                  <a:gd name="connsiteX35" fmla="*/ 2201333 w 2472267"/>
                  <a:gd name="connsiteY35" fmla="*/ 287867 h 1628168"/>
                  <a:gd name="connsiteX36" fmla="*/ 1879600 w 2472267"/>
                  <a:gd name="connsiteY36" fmla="*/ 237067 h 1628168"/>
                  <a:gd name="connsiteX37" fmla="*/ 1828800 w 2472267"/>
                  <a:gd name="connsiteY37" fmla="*/ 169334 h 1628168"/>
                  <a:gd name="connsiteX38" fmla="*/ 1794933 w 2472267"/>
                  <a:gd name="connsiteY38" fmla="*/ 118534 h 1628168"/>
                  <a:gd name="connsiteX39" fmla="*/ 1744133 w 2472267"/>
                  <a:gd name="connsiteY39" fmla="*/ 67734 h 1628168"/>
                  <a:gd name="connsiteX40" fmla="*/ 1500989 w 2472267"/>
                  <a:gd name="connsiteY40" fmla="*/ 0 h 1628168"/>
                  <a:gd name="connsiteX41" fmla="*/ 1134533 w 2472267"/>
                  <a:gd name="connsiteY41" fmla="*/ 16934 h 1628168"/>
                  <a:gd name="connsiteX42" fmla="*/ 999067 w 2472267"/>
                  <a:gd name="connsiteY42" fmla="*/ 84667 h 1628168"/>
                  <a:gd name="connsiteX43" fmla="*/ 948267 w 2472267"/>
                  <a:gd name="connsiteY43" fmla="*/ 101600 h 1628168"/>
                  <a:gd name="connsiteX44" fmla="*/ 897467 w 2472267"/>
                  <a:gd name="connsiteY44" fmla="*/ 152400 h 1628168"/>
                  <a:gd name="connsiteX45" fmla="*/ 778933 w 2472267"/>
                  <a:gd name="connsiteY45" fmla="*/ 254000 h 1628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472267" h="1628168">
                    <a:moveTo>
                      <a:pt x="778933" y="254000"/>
                    </a:moveTo>
                    <a:cubicBezTo>
                      <a:pt x="708377" y="270933"/>
                      <a:pt x="671976" y="227621"/>
                      <a:pt x="474133" y="254000"/>
                    </a:cubicBezTo>
                    <a:cubicBezTo>
                      <a:pt x="430639" y="259799"/>
                      <a:pt x="395100" y="289987"/>
                      <a:pt x="355600" y="304800"/>
                    </a:cubicBezTo>
                    <a:cubicBezTo>
                      <a:pt x="333809" y="312972"/>
                      <a:pt x="310445" y="316089"/>
                      <a:pt x="287867" y="321734"/>
                    </a:cubicBezTo>
                    <a:cubicBezTo>
                      <a:pt x="270934" y="333023"/>
                      <a:pt x="251458" y="341210"/>
                      <a:pt x="237067" y="355600"/>
                    </a:cubicBezTo>
                    <a:cubicBezTo>
                      <a:pt x="124174" y="468492"/>
                      <a:pt x="287871" y="349952"/>
                      <a:pt x="152400" y="440267"/>
                    </a:cubicBezTo>
                    <a:cubicBezTo>
                      <a:pt x="129822" y="474134"/>
                      <a:pt x="97538" y="503253"/>
                      <a:pt x="84667" y="541867"/>
                    </a:cubicBezTo>
                    <a:lnTo>
                      <a:pt x="33867" y="694267"/>
                    </a:lnTo>
                    <a:lnTo>
                      <a:pt x="16933" y="745067"/>
                    </a:lnTo>
                    <a:lnTo>
                      <a:pt x="0" y="795867"/>
                    </a:lnTo>
                    <a:cubicBezTo>
                      <a:pt x="5644" y="869245"/>
                      <a:pt x="-11088" y="947949"/>
                      <a:pt x="16933" y="1016000"/>
                    </a:cubicBezTo>
                    <a:cubicBezTo>
                      <a:pt x="32431" y="1053637"/>
                      <a:pt x="89752" y="1054953"/>
                      <a:pt x="118533" y="1083734"/>
                    </a:cubicBezTo>
                    <a:lnTo>
                      <a:pt x="220133" y="1185334"/>
                    </a:lnTo>
                    <a:lnTo>
                      <a:pt x="304800" y="1439334"/>
                    </a:lnTo>
                    <a:cubicBezTo>
                      <a:pt x="341489" y="1498600"/>
                      <a:pt x="409223" y="1521179"/>
                      <a:pt x="440267" y="1540934"/>
                    </a:cubicBezTo>
                    <a:cubicBezTo>
                      <a:pt x="471311" y="1560689"/>
                      <a:pt x="473218" y="1557867"/>
                      <a:pt x="491067" y="1557867"/>
                    </a:cubicBezTo>
                    <a:cubicBezTo>
                      <a:pt x="683061" y="1557867"/>
                      <a:pt x="874889" y="1546578"/>
                      <a:pt x="1066800" y="1540934"/>
                    </a:cubicBezTo>
                    <a:cubicBezTo>
                      <a:pt x="1083733" y="1535289"/>
                      <a:pt x="1075267" y="1532467"/>
                      <a:pt x="1117600" y="1524000"/>
                    </a:cubicBezTo>
                    <a:cubicBezTo>
                      <a:pt x="1159933" y="1515533"/>
                      <a:pt x="1278467" y="1487312"/>
                      <a:pt x="1320800" y="1490134"/>
                    </a:cubicBezTo>
                    <a:cubicBezTo>
                      <a:pt x="1337733" y="1507067"/>
                      <a:pt x="1350181" y="1530225"/>
                      <a:pt x="1371600" y="1540934"/>
                    </a:cubicBezTo>
                    <a:lnTo>
                      <a:pt x="1540933" y="1625600"/>
                    </a:lnTo>
                    <a:cubicBezTo>
                      <a:pt x="1614311" y="1631245"/>
                      <a:pt x="1786467" y="1628423"/>
                      <a:pt x="1879600" y="1608667"/>
                    </a:cubicBezTo>
                    <a:cubicBezTo>
                      <a:pt x="1972733" y="1588912"/>
                      <a:pt x="2057400" y="1532467"/>
                      <a:pt x="2099733" y="1507067"/>
                    </a:cubicBezTo>
                    <a:cubicBezTo>
                      <a:pt x="2142066" y="1481667"/>
                      <a:pt x="2119209" y="1470658"/>
                      <a:pt x="2133600" y="1456267"/>
                    </a:cubicBezTo>
                    <a:cubicBezTo>
                      <a:pt x="2147991" y="1441876"/>
                      <a:pt x="2170999" y="1437716"/>
                      <a:pt x="2184400" y="1422400"/>
                    </a:cubicBezTo>
                    <a:cubicBezTo>
                      <a:pt x="2211203" y="1391768"/>
                      <a:pt x="2229555" y="1354667"/>
                      <a:pt x="2252133" y="1320800"/>
                    </a:cubicBezTo>
                    <a:lnTo>
                      <a:pt x="2286000" y="1270000"/>
                    </a:lnTo>
                    <a:cubicBezTo>
                      <a:pt x="2280356" y="1185333"/>
                      <a:pt x="2269067" y="1100855"/>
                      <a:pt x="2269067" y="1016000"/>
                    </a:cubicBezTo>
                    <a:cubicBezTo>
                      <a:pt x="2269067" y="987219"/>
                      <a:pt x="2266245" y="953912"/>
                      <a:pt x="2286000" y="931334"/>
                    </a:cubicBezTo>
                    <a:cubicBezTo>
                      <a:pt x="2305756" y="908756"/>
                      <a:pt x="2356556" y="914401"/>
                      <a:pt x="2387600" y="880534"/>
                    </a:cubicBezTo>
                    <a:cubicBezTo>
                      <a:pt x="2465234" y="764082"/>
                      <a:pt x="2442461" y="817548"/>
                      <a:pt x="2472267" y="728134"/>
                    </a:cubicBezTo>
                    <a:cubicBezTo>
                      <a:pt x="2470152" y="696411"/>
                      <a:pt x="2478799" y="504132"/>
                      <a:pt x="2438400" y="423334"/>
                    </a:cubicBezTo>
                    <a:cubicBezTo>
                      <a:pt x="2429299" y="405131"/>
                      <a:pt x="2421791" y="383320"/>
                      <a:pt x="2404533" y="372534"/>
                    </a:cubicBezTo>
                    <a:cubicBezTo>
                      <a:pt x="2374261" y="353614"/>
                      <a:pt x="2302933" y="338667"/>
                      <a:pt x="2302933" y="338667"/>
                    </a:cubicBezTo>
                    <a:cubicBezTo>
                      <a:pt x="2286000" y="327378"/>
                      <a:pt x="2270336" y="313901"/>
                      <a:pt x="2252133" y="304800"/>
                    </a:cubicBezTo>
                    <a:cubicBezTo>
                      <a:pt x="2236168" y="296818"/>
                      <a:pt x="2218553" y="292563"/>
                      <a:pt x="2201333" y="287867"/>
                    </a:cubicBezTo>
                    <a:cubicBezTo>
                      <a:pt x="2029874" y="241105"/>
                      <a:pt x="2079417" y="255232"/>
                      <a:pt x="1879600" y="237067"/>
                    </a:cubicBezTo>
                    <a:cubicBezTo>
                      <a:pt x="1862667" y="214489"/>
                      <a:pt x="1845204" y="192299"/>
                      <a:pt x="1828800" y="169334"/>
                    </a:cubicBezTo>
                    <a:cubicBezTo>
                      <a:pt x="1816971" y="152773"/>
                      <a:pt x="1807962" y="134168"/>
                      <a:pt x="1794933" y="118534"/>
                    </a:cubicBezTo>
                    <a:cubicBezTo>
                      <a:pt x="1779602" y="100137"/>
                      <a:pt x="1793124" y="87490"/>
                      <a:pt x="1744133" y="67734"/>
                    </a:cubicBezTo>
                    <a:cubicBezTo>
                      <a:pt x="1695142" y="47978"/>
                      <a:pt x="1584384" y="27800"/>
                      <a:pt x="1500989" y="0"/>
                    </a:cubicBezTo>
                    <a:cubicBezTo>
                      <a:pt x="1326011" y="5645"/>
                      <a:pt x="1218187" y="2823"/>
                      <a:pt x="1134533" y="16934"/>
                    </a:cubicBezTo>
                    <a:cubicBezTo>
                      <a:pt x="1050879" y="31045"/>
                      <a:pt x="1046962" y="68702"/>
                      <a:pt x="999067" y="84667"/>
                    </a:cubicBezTo>
                    <a:lnTo>
                      <a:pt x="948267" y="101600"/>
                    </a:lnTo>
                    <a:cubicBezTo>
                      <a:pt x="931334" y="118533"/>
                      <a:pt x="916370" y="137698"/>
                      <a:pt x="897467" y="152400"/>
                    </a:cubicBezTo>
                    <a:cubicBezTo>
                      <a:pt x="775174" y="247518"/>
                      <a:pt x="849489" y="237067"/>
                      <a:pt x="778933" y="254000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682912" y="4305300"/>
                <a:ext cx="1542888" cy="1371600"/>
                <a:chOff x="1682912" y="4305300"/>
                <a:chExt cx="1542888" cy="1371600"/>
              </a:xfrm>
            </p:grpSpPr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 rot="288127" flipV="1">
                  <a:off x="2377865" y="5422147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Line 12"/>
                <p:cNvSpPr>
                  <a:spLocks noChangeShapeType="1"/>
                </p:cNvSpPr>
                <p:nvPr/>
              </p:nvSpPr>
              <p:spPr bwMode="auto">
                <a:xfrm>
                  <a:off x="2932749" y="4689852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513817" y="4305300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Line 5"/>
                <p:cNvSpPr>
                  <a:spLocks noChangeShapeType="1"/>
                </p:cNvSpPr>
                <p:nvPr/>
              </p:nvSpPr>
              <p:spPr bwMode="auto">
                <a:xfrm>
                  <a:off x="1901531" y="4444785"/>
                  <a:ext cx="167170" cy="7700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AutoShape 6"/>
                <p:cNvSpPr>
                  <a:spLocks noChangeArrowheads="1"/>
                </p:cNvSpPr>
                <p:nvPr/>
              </p:nvSpPr>
              <p:spPr bwMode="auto">
                <a:xfrm>
                  <a:off x="1854200" y="4410882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AutoShape 7"/>
                <p:cNvSpPr>
                  <a:spLocks noChangeArrowheads="1"/>
                </p:cNvSpPr>
                <p:nvPr/>
              </p:nvSpPr>
              <p:spPr bwMode="auto">
                <a:xfrm>
                  <a:off x="2471521" y="449806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2425196" y="485355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AutoShape 8"/>
                <p:cNvSpPr>
                  <a:spLocks noChangeArrowheads="1"/>
                </p:cNvSpPr>
                <p:nvPr/>
              </p:nvSpPr>
              <p:spPr bwMode="auto">
                <a:xfrm>
                  <a:off x="2556112" y="4806089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AutoShape 10"/>
                <p:cNvSpPr>
                  <a:spLocks noChangeArrowheads="1"/>
                </p:cNvSpPr>
                <p:nvPr/>
              </p:nvSpPr>
              <p:spPr bwMode="auto">
                <a:xfrm>
                  <a:off x="2340604" y="560037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AutoShape 11"/>
                <p:cNvSpPr>
                  <a:spLocks noChangeArrowheads="1"/>
                </p:cNvSpPr>
                <p:nvPr/>
              </p:nvSpPr>
              <p:spPr bwMode="auto">
                <a:xfrm>
                  <a:off x="2890453" y="4652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Line 16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23585" y="5344655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387936" y="5268132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Line 18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97100" y="5349498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AutoShape 9"/>
                <p:cNvSpPr>
                  <a:spLocks noChangeArrowheads="1"/>
                </p:cNvSpPr>
                <p:nvPr/>
              </p:nvSpPr>
              <p:spPr bwMode="auto">
                <a:xfrm>
                  <a:off x="3037482" y="5253603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Line 23"/>
                <p:cNvSpPr>
                  <a:spLocks noChangeShapeType="1"/>
                </p:cNvSpPr>
                <p:nvPr/>
              </p:nvSpPr>
              <p:spPr bwMode="auto">
                <a:xfrm rot="12940423" flipH="1">
                  <a:off x="2779678" y="499594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AutoShape 24"/>
                <p:cNvSpPr>
                  <a:spLocks noChangeArrowheads="1"/>
                </p:cNvSpPr>
                <p:nvPr/>
              </p:nvSpPr>
              <p:spPr bwMode="auto">
                <a:xfrm rot="12940423">
                  <a:off x="2695085" y="5055031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Line 26"/>
                <p:cNvSpPr>
                  <a:spLocks noChangeShapeType="1"/>
                </p:cNvSpPr>
                <p:nvPr/>
              </p:nvSpPr>
              <p:spPr bwMode="auto">
                <a:xfrm rot="4112087" flipH="1">
                  <a:off x="1919874" y="5264723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AutoShape 27"/>
                <p:cNvSpPr>
                  <a:spLocks noChangeArrowheads="1"/>
                </p:cNvSpPr>
                <p:nvPr/>
              </p:nvSpPr>
              <p:spPr bwMode="auto">
                <a:xfrm rot="4112087">
                  <a:off x="2146831" y="5401257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676334" y="495306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1804336" y="5080936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Line 1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122988" y="443021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AutoShape 7"/>
                <p:cNvSpPr>
                  <a:spLocks noChangeArrowheads="1"/>
                </p:cNvSpPr>
                <p:nvPr/>
              </p:nvSpPr>
              <p:spPr bwMode="auto">
                <a:xfrm rot="16200000">
                  <a:off x="2322326" y="463310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2150314" y="4935833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2212380" y="5087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" name="TextBox 5"/>
          <p:cNvSpPr txBox="1"/>
          <p:nvPr/>
        </p:nvSpPr>
        <p:spPr>
          <a:xfrm>
            <a:off x="1994035" y="6065178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/>
              </a:rPr>
              <a:t>What is the impact of wind speed on temperature?</a:t>
            </a:r>
            <a:endParaRPr lang="en-US" dirty="0"/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99"/>
    </mc:Choice>
    <mc:Fallback xmlns="">
      <p:transition xmlns:p14="http://schemas.microsoft.com/office/powerpoint/2010/main" spd="slow" advTm="279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 has two components:</a:t>
            </a:r>
            <a:br>
              <a:rPr lang="en-US" dirty="0" smtClean="0"/>
            </a:br>
            <a:r>
              <a:rPr lang="en-US" dirty="0" smtClean="0"/>
              <a:t>direction and speed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Direction</a:t>
            </a:r>
          </a:p>
          <a:p>
            <a:pPr marL="0" indent="0">
              <a:buNone/>
            </a:pPr>
            <a:r>
              <a:rPr lang="en-US" sz="2800" dirty="0" smtClean="0"/>
              <a:t>Stated as the compass direction from which the wind is coming from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A northerly wind (N) is coming from the north</a:t>
            </a:r>
            <a:endParaRPr lang="en-US" sz="2800" dirty="0"/>
          </a:p>
        </p:txBody>
      </p:sp>
      <p:pic>
        <p:nvPicPr>
          <p:cNvPr id="5" name="Picture 4" descr="CompassDirec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286000"/>
            <a:ext cx="3175000" cy="317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4466" y="5428734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Fig. 1.11(a)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05"/>
    </mc:Choice>
    <mc:Fallback xmlns="">
      <p:transition xmlns:p14="http://schemas.microsoft.com/office/powerpoint/2010/main" spd="slow" advTm="2950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 has two components:</a:t>
            </a:r>
            <a:br>
              <a:rPr lang="en-US" dirty="0" smtClean="0"/>
            </a:br>
            <a:r>
              <a:rPr lang="en-US" dirty="0" smtClean="0"/>
              <a:t>direction and speed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Direction</a:t>
            </a:r>
          </a:p>
          <a:p>
            <a:pPr marL="0" indent="0">
              <a:buNone/>
            </a:pPr>
            <a:r>
              <a:rPr lang="en-US" sz="2800" dirty="0" smtClean="0"/>
              <a:t>Numerically defined by degrees from true north.</a:t>
            </a:r>
          </a:p>
          <a:p>
            <a:pPr marL="0" indent="0">
              <a:buNone/>
            </a:pPr>
            <a:r>
              <a:rPr lang="en-US" sz="2800" dirty="0" smtClean="0"/>
              <a:t>East =&gt; 90˚</a:t>
            </a:r>
          </a:p>
          <a:p>
            <a:pPr marL="0" indent="0">
              <a:buNone/>
            </a:pPr>
            <a:r>
              <a:rPr lang="en-US" sz="2800" dirty="0" smtClean="0"/>
              <a:t>South =</a:t>
            </a:r>
            <a:r>
              <a:rPr lang="en-US" sz="2800" dirty="0"/>
              <a:t>&gt; </a:t>
            </a:r>
            <a:r>
              <a:rPr lang="en-US" sz="2800" dirty="0" smtClean="0"/>
              <a:t>180</a:t>
            </a:r>
            <a:r>
              <a:rPr lang="en-US" sz="2800" dirty="0"/>
              <a:t>˚</a:t>
            </a:r>
          </a:p>
          <a:p>
            <a:pPr marL="0" indent="0">
              <a:buNone/>
            </a:pPr>
            <a:r>
              <a:rPr lang="en-US" sz="2800" dirty="0" smtClean="0"/>
              <a:t>West =</a:t>
            </a:r>
            <a:r>
              <a:rPr lang="en-US" sz="2800" dirty="0"/>
              <a:t>&gt; </a:t>
            </a:r>
            <a:r>
              <a:rPr lang="en-US" sz="2800" dirty="0" smtClean="0"/>
              <a:t>270</a:t>
            </a:r>
            <a:r>
              <a:rPr lang="en-US" sz="2800" dirty="0"/>
              <a:t>˚</a:t>
            </a:r>
          </a:p>
          <a:p>
            <a:pPr marL="0" indent="0">
              <a:buNone/>
            </a:pPr>
            <a:r>
              <a:rPr lang="en-US" sz="2800" dirty="0" smtClean="0"/>
              <a:t>North =</a:t>
            </a:r>
            <a:r>
              <a:rPr lang="en-US" sz="2800" dirty="0"/>
              <a:t>&gt; </a:t>
            </a:r>
            <a:r>
              <a:rPr lang="en-US" sz="2800" dirty="0" smtClean="0"/>
              <a:t>360˚ (or </a:t>
            </a:r>
            <a:r>
              <a:rPr lang="en-US" sz="2800" dirty="0"/>
              <a:t>0</a:t>
            </a:r>
            <a:r>
              <a:rPr lang="en-US" sz="2800" dirty="0" smtClean="0"/>
              <a:t>˚)</a:t>
            </a:r>
          </a:p>
          <a:p>
            <a:pPr marL="0" indent="0">
              <a:buNone/>
            </a:pPr>
            <a:r>
              <a:rPr lang="en-US" sz="2800" dirty="0" smtClean="0"/>
              <a:t>Northwest </a:t>
            </a:r>
            <a:r>
              <a:rPr lang="en-US" sz="2800" dirty="0"/>
              <a:t>=&gt; </a:t>
            </a:r>
            <a:r>
              <a:rPr lang="en-US" sz="2800" dirty="0" smtClean="0"/>
              <a:t>315˚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914513" y="5314434"/>
            <a:ext cx="123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Fig. 1.11(b)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74700" y="2209800"/>
            <a:ext cx="3327400" cy="3009900"/>
            <a:chOff x="774700" y="2209800"/>
            <a:chExt cx="3327400" cy="3009900"/>
          </a:xfrm>
        </p:grpSpPr>
        <p:pic>
          <p:nvPicPr>
            <p:cNvPr id="3" name="Picture 2" descr="DegreeDirection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700" y="2209800"/>
              <a:ext cx="3327400" cy="30099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9079596">
              <a:off x="1016000" y="2603500"/>
              <a:ext cx="596900" cy="4191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063126" y="2722315"/>
            <a:ext cx="562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</a:rPr>
              <a:t>315˚</a:t>
            </a:r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59"/>
    </mc:Choice>
    <mc:Fallback xmlns="">
      <p:transition xmlns:p14="http://schemas.microsoft.com/office/powerpoint/2010/main" spd="slow" advTm="2995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 has two components:</a:t>
            </a:r>
            <a:br>
              <a:rPr lang="en-US" dirty="0" smtClean="0"/>
            </a:br>
            <a:r>
              <a:rPr lang="en-US" dirty="0" smtClean="0"/>
              <a:t>direction and speed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 smtClean="0"/>
              <a:t>Speed</a:t>
            </a:r>
          </a:p>
          <a:p>
            <a:pPr marL="0" indent="0">
              <a:buNone/>
            </a:pPr>
            <a:r>
              <a:rPr lang="en-US" sz="2800" dirty="0" smtClean="0"/>
              <a:t>Given in knots or m/s</a:t>
            </a:r>
          </a:p>
          <a:p>
            <a:pPr marL="0" indent="0">
              <a:buNone/>
            </a:pPr>
            <a:r>
              <a:rPr lang="en-US" sz="2800" dirty="0" smtClean="0"/>
              <a:t>1 knot = 1 nautical mile (1 minute of latitude) per </a:t>
            </a:r>
            <a:r>
              <a:rPr lang="en-US" sz="2800" dirty="0"/>
              <a:t>hour</a:t>
            </a:r>
          </a:p>
          <a:p>
            <a:pPr marL="0" indent="0">
              <a:buNone/>
            </a:pPr>
            <a:r>
              <a:rPr lang="en-US" sz="2800" dirty="0"/>
              <a:t>= 1.15 </a:t>
            </a:r>
            <a:r>
              <a:rPr lang="en-US" sz="2800" dirty="0" smtClean="0"/>
              <a:t>mph</a:t>
            </a:r>
          </a:p>
          <a:p>
            <a:pPr marL="0" indent="0">
              <a:buNone/>
            </a:pPr>
            <a:r>
              <a:rPr lang="en-US" sz="2800" dirty="0" smtClean="0"/>
              <a:t>= 1.85 km/h</a:t>
            </a:r>
          </a:p>
          <a:p>
            <a:pPr marL="0" indent="0">
              <a:buNone/>
            </a:pPr>
            <a:r>
              <a:rPr lang="en-US" sz="2800" dirty="0" smtClean="0"/>
              <a:t>= 0.5 m/s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15066" y="5067637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Fig. 1.12(</a:t>
            </a:r>
            <a:r>
              <a:rPr lang="en-US" dirty="0"/>
              <a:t>a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  <p:pic>
        <p:nvPicPr>
          <p:cNvPr id="6" name="Picture 5" descr="CupAnemome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1900"/>
            <a:ext cx="2578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41" y="438150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Cup Anemometer </a:t>
            </a:r>
          </a:p>
          <a:p>
            <a:pPr algn="ctr"/>
            <a:r>
              <a:rPr lang="en-US" dirty="0" smtClean="0"/>
              <a:t>Measures Speed</a:t>
            </a:r>
            <a:endParaRPr lang="en-US" dirty="0"/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39"/>
    </mc:Choice>
    <mc:Fallback xmlns="">
      <p:transition xmlns:p14="http://schemas.microsoft.com/office/powerpoint/2010/main" spd="slow" advTm="5093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 has two components:</a:t>
            </a:r>
            <a:br>
              <a:rPr lang="en-US" dirty="0" smtClean="0"/>
            </a:br>
            <a:r>
              <a:rPr lang="en-US" dirty="0" smtClean="0"/>
              <a:t>direction and speed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31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u="sng" dirty="0" smtClean="0"/>
              <a:t>Variability</a:t>
            </a:r>
          </a:p>
          <a:p>
            <a:pPr marL="0" indent="0">
              <a:buNone/>
            </a:pPr>
            <a:r>
              <a:rPr lang="en-US" sz="2800" dirty="0" smtClean="0"/>
              <a:t>Sustained Wind: Reported as the two-minute average speed by the NOAA.</a:t>
            </a:r>
          </a:p>
          <a:p>
            <a:pPr marL="0" indent="0">
              <a:buNone/>
            </a:pPr>
            <a:r>
              <a:rPr lang="en-US" sz="2800" dirty="0" smtClean="0"/>
              <a:t>Gust: a sudden </a:t>
            </a:r>
            <a:r>
              <a:rPr lang="en-US" sz="2800" dirty="0"/>
              <a:t>brief increase in the speed of the wind. </a:t>
            </a:r>
            <a:r>
              <a:rPr lang="en-US" sz="2800" dirty="0" smtClean="0"/>
              <a:t>Reported as the maximum </a:t>
            </a:r>
            <a:r>
              <a:rPr lang="en-US" sz="2800" dirty="0"/>
              <a:t>3-second wind </a:t>
            </a:r>
            <a:r>
              <a:rPr lang="en-US" sz="2800" dirty="0" smtClean="0"/>
              <a:t>speed burst to </a:t>
            </a:r>
            <a:r>
              <a:rPr lang="en-US" sz="2800" dirty="0"/>
              <a:t>occur within a </a:t>
            </a:r>
            <a:r>
              <a:rPr lang="en-US" sz="2800" dirty="0" smtClean="0"/>
              <a:t>two-</a:t>
            </a:r>
            <a:r>
              <a:rPr lang="en-US" sz="2800" dirty="0"/>
              <a:t>minute </a:t>
            </a:r>
            <a:r>
              <a:rPr lang="en-US" sz="2800" dirty="0" smtClean="0"/>
              <a:t>interval by the NOAA.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829244" y="5167531"/>
            <a:ext cx="972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Fig. 1.13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6883" y="4559300"/>
            <a:ext cx="2635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Wind Variability: </a:t>
            </a:r>
          </a:p>
          <a:p>
            <a:pPr algn="ctr"/>
            <a:r>
              <a:rPr lang="en-US" dirty="0" smtClean="0"/>
              <a:t>Gusts and Sustained </a:t>
            </a:r>
            <a:r>
              <a:rPr lang="en-US" dirty="0"/>
              <a:t>W</a:t>
            </a:r>
            <a:r>
              <a:rPr lang="en-US" dirty="0" smtClean="0"/>
              <a:t>ind</a:t>
            </a:r>
          </a:p>
        </p:txBody>
      </p:sp>
      <p:pic>
        <p:nvPicPr>
          <p:cNvPr id="3" name="Picture 2" descr="WindVariabilit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981200"/>
            <a:ext cx="3810000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7630" y="6235700"/>
            <a:ext cx="7019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ASOS Observations:  </a:t>
            </a:r>
            <a:r>
              <a:rPr lang="en-US" dirty="0" smtClean="0">
                <a:hlinkClick r:id="rId5"/>
              </a:rPr>
              <a:t>https://www.weather.gov/media/asos/aum-toc.pdf</a:t>
            </a:r>
            <a:endParaRPr lang="en-US" dirty="0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71"/>
    </mc:Choice>
    <mc:Fallback xmlns="">
      <p:transition xmlns:p14="http://schemas.microsoft.com/office/powerpoint/2010/main" spd="slow" advTm="5297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Points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Temperature </a:t>
            </a:r>
            <a:r>
              <a:rPr lang="mr-IN" sz="2800" dirty="0" smtClean="0"/>
              <a:t>–</a:t>
            </a:r>
            <a:r>
              <a:rPr lang="en-US" sz="2800" dirty="0" smtClean="0"/>
              <a:t> average speed of molecules</a:t>
            </a:r>
          </a:p>
          <a:p>
            <a:r>
              <a:rPr lang="en-US" sz="2800" dirty="0" smtClean="0"/>
              <a:t>Wind </a:t>
            </a:r>
            <a:r>
              <a:rPr lang="mr-IN" sz="2800" dirty="0" smtClean="0"/>
              <a:t>–</a:t>
            </a:r>
            <a:r>
              <a:rPr lang="en-US" sz="2800" dirty="0" smtClean="0"/>
              <a:t> has two components</a:t>
            </a:r>
          </a:p>
          <a:p>
            <a:pPr marL="457200" lvl="1" indent="0">
              <a:buNone/>
            </a:pPr>
            <a:r>
              <a:rPr lang="en-US" u="sng" dirty="0" smtClean="0"/>
              <a:t>Direction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measured by compass direction from which wind is coming</a:t>
            </a:r>
          </a:p>
          <a:p>
            <a:pPr marL="457200" lvl="1" indent="0">
              <a:buNone/>
            </a:pPr>
            <a:r>
              <a:rPr lang="en-US" u="sng" dirty="0" smtClean="0"/>
              <a:t>Speed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measured in knots (</a:t>
            </a:r>
            <a:r>
              <a:rPr lang="en-US" dirty="0" err="1" smtClean="0"/>
              <a:t>nmi</a:t>
            </a:r>
            <a:r>
              <a:rPr lang="en-US" dirty="0" smtClean="0"/>
              <a:t> per hour) or m s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 smtClean="0"/>
              <a:t>Must consider Variability</a:t>
            </a:r>
          </a:p>
          <a:p>
            <a:pPr marL="457200" lvl="1" indent="0">
              <a:buNone/>
            </a:pPr>
            <a:r>
              <a:rPr lang="en-US" u="sng" dirty="0" smtClean="0"/>
              <a:t>Sustained Wind</a:t>
            </a:r>
            <a:r>
              <a:rPr lang="en-US" dirty="0" smtClean="0"/>
              <a:t>: measured as two-minute average speed for surface observation.</a:t>
            </a:r>
          </a:p>
          <a:p>
            <a:pPr marL="457200" lvl="1" indent="0">
              <a:buNone/>
            </a:pPr>
            <a:r>
              <a:rPr lang="en-US" u="sng" dirty="0" smtClean="0"/>
              <a:t>Gust</a:t>
            </a:r>
            <a:r>
              <a:rPr lang="en-US" dirty="0" smtClean="0"/>
              <a:t>:  a sudden brief increase in wind speed; reported as 3 second average in two minute period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079571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10386</TotalTime>
  <Words>457</Words>
  <Application>Microsoft Macintosh PowerPoint</Application>
  <PresentationFormat>On-screen Show (4:3)</PresentationFormat>
  <Paragraphs>101</Paragraphs>
  <Slides>9</Slides>
  <Notes>2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What is Temperature?</vt:lpstr>
      <vt:lpstr>Temperature Scales</vt:lpstr>
      <vt:lpstr>Some Key Temperatures in Degrees Celsius and Fahrenheit</vt:lpstr>
      <vt:lpstr>So what is the difference between temperature and wind?</vt:lpstr>
      <vt:lpstr>Wind has two components: direction and speed</vt:lpstr>
      <vt:lpstr>Wind has two components: direction and speed</vt:lpstr>
      <vt:lpstr>Wind has two components: direction and speed</vt:lpstr>
      <vt:lpstr>Wind has two components: direction and speed</vt:lpstr>
      <vt:lpstr>Summary Points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Temperature?</dc:title>
  <dc:creator>Steven Mullen</dc:creator>
  <cp:lastModifiedBy>Steven Mullen</cp:lastModifiedBy>
  <cp:revision>16</cp:revision>
  <dcterms:created xsi:type="dcterms:W3CDTF">2019-06-04T19:49:24Z</dcterms:created>
  <dcterms:modified xsi:type="dcterms:W3CDTF">2019-06-20T21:38:23Z</dcterms:modified>
</cp:coreProperties>
</file>