
<file path=[Content_Types].xml><?xml version="1.0" encoding="utf-8"?>
<Types xmlns="http://schemas.openxmlformats.org/package/2006/content-types">
  <Default Extension="xml" ContentType="application/xml"/>
  <Default Extension="wav" ContentType="audio/wav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1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2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ags/tag3.xml" ContentType="application/vnd.openxmlformats-officedocument.presentationml.tags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tags/tag4.xml" ContentType="application/vnd.openxmlformats-officedocument.presentationml.tags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2"/>
  </p:notesMasterIdLst>
  <p:sldIdLst>
    <p:sldId id="319" r:id="rId2"/>
    <p:sldId id="324" r:id="rId3"/>
    <p:sldId id="281" r:id="rId4"/>
    <p:sldId id="343" r:id="rId5"/>
    <p:sldId id="282" r:id="rId6"/>
    <p:sldId id="345" r:id="rId7"/>
    <p:sldId id="336" r:id="rId8"/>
    <p:sldId id="337" r:id="rId9"/>
    <p:sldId id="339" r:id="rId10"/>
    <p:sldId id="344" r:id="rId11"/>
    <p:sldId id="341" r:id="rId12"/>
    <p:sldId id="342" r:id="rId13"/>
    <p:sldId id="285" r:id="rId14"/>
    <p:sldId id="338" r:id="rId15"/>
    <p:sldId id="335" r:id="rId16"/>
    <p:sldId id="334" r:id="rId17"/>
    <p:sldId id="288" r:id="rId18"/>
    <p:sldId id="328" r:id="rId19"/>
    <p:sldId id="331" r:id="rId20"/>
    <p:sldId id="290" r:id="rId21"/>
    <p:sldId id="333" r:id="rId22"/>
    <p:sldId id="329" r:id="rId23"/>
    <p:sldId id="330" r:id="rId24"/>
    <p:sldId id="292" r:id="rId25"/>
    <p:sldId id="293" r:id="rId26"/>
    <p:sldId id="297" r:id="rId27"/>
    <p:sldId id="332" r:id="rId28"/>
    <p:sldId id="298" r:id="rId29"/>
    <p:sldId id="299" r:id="rId30"/>
    <p:sldId id="300" r:id="rId3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300FF"/>
    <a:srgbClr val="FCFAF8"/>
    <a:srgbClr val="104DA7"/>
    <a:srgbClr val="C8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6591" autoAdjust="0"/>
  </p:normalViewPr>
  <p:slideViewPr>
    <p:cSldViewPr snapToGrid="0" snapToObjects="1">
      <p:cViewPr>
        <p:scale>
          <a:sx n="100" d="100"/>
          <a:sy n="100" d="100"/>
        </p:scale>
        <p:origin x="-1048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195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notesMaster" Target="notesMasters/notesMaster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printerSettings" Target="printerSettings/printerSettings1.bin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0360A0-A402-3A40-98CF-5C9D9F5F7996}" type="datetimeFigureOut">
              <a:rPr lang="en-US" smtClean="0"/>
              <a:t>6/14/19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DE62B0-31E5-2C47-9BEA-A6A9DA4A9D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7400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Two part overview</a:t>
            </a:r>
          </a:p>
          <a:p>
            <a:endParaRPr lang="en-US" dirty="0" smtClean="0"/>
          </a:p>
          <a:p>
            <a:r>
              <a:rPr lang="en-US" dirty="0" smtClean="0"/>
              <a:t>Part</a:t>
            </a:r>
            <a:r>
              <a:rPr lang="en-US" baseline="0" dirty="0" smtClean="0"/>
              <a:t> 1: How we communicate </a:t>
            </a:r>
            <a:r>
              <a:rPr lang="en-US" baseline="0" dirty="0" err="1" smtClean="0"/>
              <a:t>wx</a:t>
            </a:r>
            <a:r>
              <a:rPr lang="en-US" baseline="0" dirty="0" smtClean="0"/>
              <a:t> info</a:t>
            </a:r>
          </a:p>
          <a:p>
            <a:endParaRPr lang="en-US" baseline="0" dirty="0" smtClean="0"/>
          </a:p>
          <a:p>
            <a:r>
              <a:rPr lang="en-US" baseline="0" dirty="0" smtClean="0"/>
              <a:t>Part 2: What is climate? How are weather and climate related?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E62B0-31E5-2C47-9BEA-A6A9DA4A9DC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57898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b="1" dirty="0" smtClean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r>
              <a:rPr lang="en-US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Weather Elements</a:t>
            </a:r>
          </a:p>
          <a:p>
            <a:endParaRPr lang="en-US" dirty="0" smtClean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r>
              <a:rPr lang="en-US" dirty="0" smtClean="0">
                <a:latin typeface="Times New Roman" charset="0"/>
                <a:ea typeface="ＭＳ Ｐゴシック" charset="0"/>
                <a:cs typeface="ＭＳ Ｐゴシック" charset="0"/>
              </a:rPr>
              <a:t>Explain each element</a:t>
            </a:r>
          </a:p>
          <a:p>
            <a:endParaRPr lang="en-US" dirty="0" smtClean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r>
              <a:rPr lang="en-US" dirty="0" smtClean="0">
                <a:latin typeface="Times New Roman" charset="0"/>
                <a:ea typeface="ＭＳ Ｐゴシック" charset="0"/>
                <a:cs typeface="ＭＳ Ｐゴシック" charset="0"/>
              </a:rPr>
              <a:t>Most</a:t>
            </a:r>
            <a:r>
              <a:rPr lang="en-US" baseline="0" dirty="0" smtClean="0">
                <a:latin typeface="Times New Roman" charset="0"/>
                <a:ea typeface="ＭＳ Ｐゴシック" charset="0"/>
                <a:cs typeface="ＭＳ Ｐゴシック" charset="0"/>
              </a:rPr>
              <a:t> observations are automated. Exception is some types of Significant Weather</a:t>
            </a:r>
            <a:endParaRPr lang="en-US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Network of automated</a:t>
            </a:r>
            <a:r>
              <a:rPr lang="en-US" baseline="0" dirty="0" smtClean="0"/>
              <a:t> weather stations funded by Federal Government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E62B0-31E5-2C47-9BEA-A6A9DA4A9DC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9666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Network of automated</a:t>
            </a:r>
            <a:r>
              <a:rPr lang="en-US" baseline="0" dirty="0" smtClean="0"/>
              <a:t> weather stations funded by Federal Government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E62B0-31E5-2C47-9BEA-A6A9DA4A9DC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9666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Network of coop sites sponsored by</a:t>
            </a:r>
            <a:r>
              <a:rPr lang="en-US" baseline="0" dirty="0" smtClean="0"/>
              <a:t> private sector and</a:t>
            </a:r>
            <a:r>
              <a:rPr lang="en-US" dirty="0" smtClean="0"/>
              <a:t> citizens</a:t>
            </a:r>
            <a:r>
              <a:rPr lang="en-US" baseline="0" dirty="0" smtClean="0"/>
              <a:t>.</a:t>
            </a:r>
          </a:p>
          <a:p>
            <a:endParaRPr lang="en-US" baseline="0" dirty="0" smtClean="0"/>
          </a:p>
          <a:p>
            <a:r>
              <a:rPr lang="en-US" baseline="0" dirty="0" smtClean="0"/>
              <a:t>About 12,000 coop sites across U.S.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E62B0-31E5-2C47-9BEA-A6A9DA4A9DC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93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Land and ships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obs</a:t>
            </a:r>
            <a:r>
              <a:rPr lang="en-US" baseline="0" dirty="0" smtClean="0"/>
              <a:t> that were used to start weather forecast model.</a:t>
            </a:r>
          </a:p>
          <a:p>
            <a:endParaRPr lang="en-US" baseline="0" dirty="0" smtClean="0"/>
          </a:p>
          <a:p>
            <a:r>
              <a:rPr lang="en-US" baseline="0" dirty="0" smtClean="0"/>
              <a:t>88,000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E62B0-31E5-2C47-9BEA-A6A9DA4A9DC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93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Buoy data used</a:t>
            </a:r>
            <a:r>
              <a:rPr lang="en-US" baseline="0" dirty="0" smtClean="0"/>
              <a:t> to start weather forecast.</a:t>
            </a:r>
          </a:p>
          <a:p>
            <a:endParaRPr lang="en-US" baseline="0" dirty="0" smtClean="0"/>
          </a:p>
          <a:p>
            <a:r>
              <a:rPr lang="en-US" baseline="0" dirty="0" smtClean="0"/>
              <a:t>Unmanned weather stations on buoys.</a:t>
            </a:r>
          </a:p>
          <a:p>
            <a:r>
              <a:rPr lang="en-US" baseline="0" dirty="0" smtClean="0"/>
              <a:t>Common </a:t>
            </a:r>
            <a:r>
              <a:rPr lang="en-US" baseline="0" dirty="0" err="1" smtClean="0"/>
              <a:t>obs</a:t>
            </a:r>
            <a:r>
              <a:rPr lang="en-US" baseline="0" dirty="0" smtClean="0"/>
              <a:t> are temperature, dew point, SLP, winds, SST and waves. </a:t>
            </a:r>
          </a:p>
          <a:p>
            <a:r>
              <a:rPr lang="en-US" baseline="0" dirty="0" smtClean="0"/>
              <a:t>18,000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E62B0-31E5-2C47-9BEA-A6A9DA4A9DC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93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Buoy data used</a:t>
            </a:r>
            <a:r>
              <a:rPr lang="en-US" baseline="0" dirty="0" smtClean="0"/>
              <a:t> to start weather forecast.</a:t>
            </a:r>
          </a:p>
          <a:p>
            <a:endParaRPr lang="en-US" baseline="0" dirty="0" smtClean="0"/>
          </a:p>
          <a:p>
            <a:r>
              <a:rPr lang="en-US" baseline="0" dirty="0" smtClean="0"/>
              <a:t>Unmanned weather stations on buoys.</a:t>
            </a:r>
          </a:p>
          <a:p>
            <a:r>
              <a:rPr lang="en-US" baseline="0" dirty="0" smtClean="0"/>
              <a:t>Common </a:t>
            </a:r>
            <a:r>
              <a:rPr lang="en-US" baseline="0" dirty="0" err="1" smtClean="0"/>
              <a:t>obs</a:t>
            </a:r>
            <a:r>
              <a:rPr lang="en-US" baseline="0" dirty="0" smtClean="0"/>
              <a:t> are temperature, dew point, SLP, winds, SST and waves. </a:t>
            </a:r>
          </a:p>
          <a:p>
            <a:r>
              <a:rPr lang="en-US" baseline="0" dirty="0" smtClean="0"/>
              <a:t>18,000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E62B0-31E5-2C47-9BEA-A6A9DA4A9DC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93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b="1" dirty="0" smtClean="0">
              <a:ea typeface="ＭＳ Ｐゴシック" charset="0"/>
              <a:cs typeface="ＭＳ Ｐゴシック" charset="0"/>
            </a:endParaRPr>
          </a:p>
          <a:p>
            <a:r>
              <a:rPr lang="en-US" b="1" dirty="0" smtClean="0">
                <a:ea typeface="ＭＳ Ｐゴシック" charset="0"/>
                <a:cs typeface="ＭＳ Ｐゴシック" charset="0"/>
              </a:rPr>
              <a:t>Figure </a:t>
            </a:r>
            <a:r>
              <a:rPr lang="en-US" b="1" baseline="0" dirty="0" smtClean="0">
                <a:ea typeface="ＭＳ Ｐゴシック" charset="0"/>
                <a:cs typeface="ＭＳ Ｐゴシック" charset="0"/>
              </a:rPr>
              <a:t>shows a representative example of a surface station plot.</a:t>
            </a: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Following </a:t>
            </a:r>
            <a:r>
              <a:rPr lang="en-US" baseline="0" dirty="0" err="1" smtClean="0">
                <a:ea typeface="ＭＳ Ｐゴシック" charset="0"/>
                <a:cs typeface="ＭＳ Ｐゴシック" charset="0"/>
              </a:rPr>
              <a:t>wx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elements are reported. Going clockwise and starting with the UL corner: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Temp (upper left quadrant) Nearest degree Fahrenheit in U.S.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Dew point (lower left quadrant)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SLP (upper right quadrant)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Pressure change (to the right of circle) 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Sky Cover (shading  of circle)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Weather (symbol to left of circle)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>
                <a:ea typeface="ＭＳ Ｐゴシック" charset="0"/>
                <a:cs typeface="ＭＳ Ｐゴシック" charset="0"/>
              </a:rPr>
              <a:t>Wind Direction (line extending from circle)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>
                <a:ea typeface="ＭＳ Ｐゴシック" charset="0"/>
                <a:cs typeface="ＭＳ Ｐゴシック" charset="0"/>
              </a:rPr>
              <a:t>Wind Speed (segments perpendicular to wind direction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b="1" dirty="0" smtClean="0">
              <a:ea typeface="ＭＳ Ｐゴシック" charset="0"/>
              <a:cs typeface="ＭＳ Ｐゴシック" charset="0"/>
            </a:endParaRPr>
          </a:p>
          <a:p>
            <a:r>
              <a:rPr lang="en-US" b="1" dirty="0" smtClean="0">
                <a:ea typeface="ＭＳ Ｐゴシック" charset="0"/>
                <a:cs typeface="ＭＳ Ｐゴシック" charset="0"/>
              </a:rPr>
              <a:t>Consider temperature and dew point</a:t>
            </a:r>
            <a:endParaRPr lang="en-US" b="1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="1" baseline="0" dirty="0" smtClean="0">
                <a:ea typeface="ＭＳ Ｐゴシック" charset="0"/>
                <a:cs typeface="ＭＳ Ｐゴシック" charset="0"/>
              </a:rPr>
              <a:t>Simplest fields to read</a:t>
            </a: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Temp (upper left quadrant) Nearest degree Fahrenheit in U.S.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Dew point (lower left quadrant)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 smtClean="0"/>
          </a:p>
          <a:p>
            <a:r>
              <a:rPr lang="en-US" b="1" dirty="0" smtClean="0"/>
              <a:t>How</a:t>
            </a:r>
            <a:r>
              <a:rPr lang="en-US" b="1" baseline="0" dirty="0" smtClean="0"/>
              <a:t> to decode SLP</a:t>
            </a:r>
          </a:p>
          <a:p>
            <a:endParaRPr lang="en-US" b="1" baseline="0" dirty="0" smtClean="0"/>
          </a:p>
          <a:p>
            <a:r>
              <a:rPr lang="en-US" b="0" baseline="0" dirty="0" smtClean="0"/>
              <a:t>Most challenging parameter to decode for many students</a:t>
            </a:r>
          </a:p>
          <a:p>
            <a:r>
              <a:rPr lang="en-US" b="0" dirty="0" smtClean="0"/>
              <a:t>Preliminary</a:t>
            </a:r>
            <a:r>
              <a:rPr lang="en-US" b="0" baseline="0" dirty="0" smtClean="0"/>
              <a:t> facts. </a:t>
            </a:r>
          </a:p>
          <a:p>
            <a:r>
              <a:rPr lang="en-US" b="0" baseline="0" dirty="0" smtClean="0"/>
              <a:t>SLP has average value of 1013 </a:t>
            </a:r>
            <a:r>
              <a:rPr lang="en-US" b="0" baseline="0" dirty="0" err="1" smtClean="0"/>
              <a:t>mb</a:t>
            </a:r>
            <a:r>
              <a:rPr lang="en-US" b="0" baseline="0" dirty="0" smtClean="0"/>
              <a:t>. </a:t>
            </a:r>
          </a:p>
          <a:p>
            <a:r>
              <a:rPr lang="en-US" b="0" baseline="0" dirty="0" smtClean="0"/>
              <a:t>It typically lies between 950  </a:t>
            </a:r>
            <a:r>
              <a:rPr lang="en-US" b="0" baseline="0" dirty="0" err="1" smtClean="0"/>
              <a:t>mb</a:t>
            </a:r>
            <a:r>
              <a:rPr lang="en-US" b="0" baseline="0" dirty="0" smtClean="0"/>
              <a:t> - 1050 </a:t>
            </a:r>
            <a:r>
              <a:rPr lang="en-US" b="0" baseline="0" dirty="0" err="1" smtClean="0"/>
              <a:t>mb</a:t>
            </a:r>
            <a:r>
              <a:rPr lang="en-US" b="0" baseline="0" dirty="0" smtClean="0"/>
              <a:t>.</a:t>
            </a:r>
          </a:p>
          <a:p>
            <a:endParaRPr lang="en-US" b="0" baseline="0" dirty="0" smtClean="0"/>
          </a:p>
          <a:p>
            <a:r>
              <a:rPr lang="en-US" b="0" baseline="0" dirty="0" smtClean="0"/>
              <a:t>Two steps are needed to decode SLP on weather maps.</a:t>
            </a:r>
            <a:endParaRPr lang="en-US" b="0" dirty="0" smtClean="0"/>
          </a:p>
          <a:p>
            <a:pPr marL="228600" indent="-228600">
              <a:buAutoNum type="arabicParenR"/>
            </a:pPr>
            <a:r>
              <a:rPr lang="en-US" b="0" baseline="0" dirty="0" smtClean="0"/>
              <a:t>Place decimal point between 2</a:t>
            </a:r>
            <a:r>
              <a:rPr lang="en-US" b="0" baseline="30000" dirty="0" smtClean="0"/>
              <a:t>nd</a:t>
            </a:r>
            <a:r>
              <a:rPr lang="en-US" b="0" baseline="0" dirty="0" smtClean="0"/>
              <a:t> and 3</a:t>
            </a:r>
            <a:r>
              <a:rPr lang="en-US" b="0" baseline="30000" dirty="0" smtClean="0"/>
              <a:t>rd</a:t>
            </a:r>
            <a:r>
              <a:rPr lang="en-US" b="0" baseline="0" dirty="0" smtClean="0"/>
              <a:t> digit</a:t>
            </a:r>
          </a:p>
          <a:p>
            <a:pPr marL="228600" indent="-228600">
              <a:buAutoNum type="arabicParenR"/>
            </a:pPr>
            <a:r>
              <a:rPr lang="en-US" b="0" baseline="0" dirty="0" smtClean="0"/>
              <a:t>Place a 9 or 10 to front of string. Ask the following question:</a:t>
            </a:r>
          </a:p>
          <a:p>
            <a:pPr marL="457200" lvl="1" indent="0">
              <a:buNone/>
            </a:pPr>
            <a:r>
              <a:rPr lang="en-US" b="0" baseline="0" dirty="0" smtClean="0"/>
              <a:t>“Is 910.7 or 1010.7 closer to 1013 </a:t>
            </a:r>
            <a:r>
              <a:rPr lang="en-US" b="0" baseline="0" dirty="0" err="1" smtClean="0"/>
              <a:t>mb</a:t>
            </a:r>
            <a:r>
              <a:rPr lang="en-US" b="0" baseline="0" dirty="0" smtClean="0"/>
              <a:t>?”</a:t>
            </a:r>
          </a:p>
          <a:p>
            <a:pPr marL="0" indent="0">
              <a:buNone/>
            </a:pPr>
            <a:r>
              <a:rPr lang="en-US" b="0" baseline="0" dirty="0" smtClean="0"/>
              <a:t>     Pick value closest to 1013 </a:t>
            </a:r>
            <a:r>
              <a:rPr lang="en-US" b="0" baseline="0" dirty="0" err="1" smtClean="0"/>
              <a:t>mb</a:t>
            </a:r>
            <a:r>
              <a:rPr lang="en-US" b="0" baseline="0" dirty="0" smtClean="0"/>
              <a:t>.</a:t>
            </a: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E62B0-31E5-2C47-9BEA-A6A9DA4A9DC6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6559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b="1" dirty="0" smtClean="0">
              <a:ea typeface="ＭＳ Ｐゴシック" charset="0"/>
              <a:cs typeface="ＭＳ Ｐゴシック" charset="0"/>
            </a:endParaRPr>
          </a:p>
          <a:p>
            <a:r>
              <a:rPr lang="en-US" b="1" dirty="0" smtClean="0">
                <a:ea typeface="ＭＳ Ｐゴシック" charset="0"/>
                <a:cs typeface="ＭＳ Ｐゴシック" charset="0"/>
              </a:rPr>
              <a:t>Pressure Tendency</a:t>
            </a:r>
            <a:r>
              <a:rPr lang="en-US" dirty="0" smtClean="0">
                <a:ea typeface="ＭＳ Ｐゴシック" charset="0"/>
                <a:cs typeface="ＭＳ Ｐゴシック" charset="0"/>
              </a:rPr>
              <a:t>. Also called</a:t>
            </a:r>
            <a:r>
              <a:rPr lang="en-US" b="1" baseline="0" dirty="0" smtClean="0">
                <a:ea typeface="ＭＳ Ｐゴシック" charset="0"/>
                <a:cs typeface="ＭＳ Ｐゴシック" charset="0"/>
              </a:rPr>
              <a:t> Barometric Tendency.</a:t>
            </a:r>
          </a:p>
          <a:p>
            <a:endParaRPr lang="en-US" dirty="0" smtClean="0">
              <a:ea typeface="ＭＳ Ｐゴシック" charset="0"/>
              <a:cs typeface="ＭＳ Ｐゴシック" charset="0"/>
            </a:endParaRPr>
          </a:p>
          <a:p>
            <a:r>
              <a:rPr lang="en-US" dirty="0" smtClean="0">
                <a:ea typeface="ＭＳ Ｐゴシック" charset="0"/>
                <a:cs typeface="ＭＳ Ｐゴシック" charset="0"/>
              </a:rPr>
              <a:t>Gives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pressure change for prior 3 hours at station pressure.</a:t>
            </a:r>
            <a:endParaRPr lang="en-US" dirty="0" smtClean="0">
              <a:ea typeface="ＭＳ Ｐゴシック" charset="0"/>
              <a:cs typeface="ＭＳ Ｐゴシック" charset="0"/>
            </a:endParaRPr>
          </a:p>
          <a:p>
            <a:r>
              <a:rPr lang="en-US" dirty="0" smtClean="0">
                <a:ea typeface="ＭＳ Ｐゴシック" charset="0"/>
                <a:cs typeface="ＭＳ Ｐゴシック" charset="0"/>
              </a:rPr>
              <a:t>Value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in tenths of </a:t>
            </a:r>
            <a:r>
              <a:rPr lang="en-US" baseline="0" dirty="0" err="1" smtClean="0">
                <a:ea typeface="ＭＳ Ｐゴシック" charset="0"/>
                <a:cs typeface="ＭＳ Ｐゴシック" charset="0"/>
              </a:rPr>
              <a:t>millibars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. Followed by symbol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Rising or fall determined by trailing symbol</a:t>
            </a: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Plots shows -0.6 </a:t>
            </a:r>
            <a:r>
              <a:rPr lang="en-US" baseline="0" dirty="0" err="1" smtClean="0">
                <a:ea typeface="ＭＳ Ｐゴシック" charset="0"/>
                <a:cs typeface="ＭＳ Ｐゴシック" charset="0"/>
              </a:rPr>
              <a:t>mb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, falling then steady</a:t>
            </a:r>
          </a:p>
          <a:p>
            <a:endParaRPr lang="en-US" b="1" dirty="0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1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b="1" dirty="0" smtClean="0">
              <a:ea typeface="ＭＳ Ｐゴシック" charset="0"/>
              <a:cs typeface="ＭＳ Ｐゴシック" charset="0"/>
            </a:endParaRPr>
          </a:p>
          <a:p>
            <a:r>
              <a:rPr lang="en-US" b="1" dirty="0" smtClean="0">
                <a:ea typeface="ＭＳ Ｐゴシック" charset="0"/>
                <a:cs typeface="ＭＳ Ｐゴシック" charset="0"/>
              </a:rPr>
              <a:t>Sky Cover</a:t>
            </a:r>
          </a:p>
          <a:p>
            <a:endParaRPr lang="en-US" dirty="0" smtClean="0">
              <a:ea typeface="ＭＳ Ｐゴシック" charset="0"/>
              <a:cs typeface="ＭＳ Ｐゴシック" charset="0"/>
            </a:endParaRPr>
          </a:p>
          <a:p>
            <a:r>
              <a:rPr lang="en-US" dirty="0" smtClean="0">
                <a:ea typeface="ＭＳ Ｐゴシック" charset="0"/>
                <a:cs typeface="ＭＳ Ｐゴシック" charset="0"/>
              </a:rPr>
              <a:t>Gives total amount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of sky cover </a:t>
            </a:r>
            <a:r>
              <a:rPr lang="en-US" dirty="0" smtClean="0">
                <a:ea typeface="ＭＳ Ｐゴシック" charset="0"/>
                <a:cs typeface="ＭＳ Ｐゴシック" charset="0"/>
              </a:rPr>
              <a:t>in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eighths</a:t>
            </a:r>
          </a:p>
          <a:p>
            <a:r>
              <a:rPr lang="en-US" dirty="0" smtClean="0">
                <a:ea typeface="ＭＳ Ｐゴシック" charset="0"/>
                <a:cs typeface="ＭＳ Ｐゴシック" charset="0"/>
              </a:rPr>
              <a:t>Amount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of shading defines fraction of sky directly overhead that is covered by cloud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INTUITIVE. More shading =&gt; More coverage</a:t>
            </a: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Plot shows clear skies</a:t>
            </a:r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b="1" dirty="0" smtClean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r>
              <a:rPr lang="en-US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Wind Direction</a:t>
            </a:r>
          </a:p>
          <a:p>
            <a:endParaRPr lang="en-US" b="0" dirty="0" smtClean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r>
              <a:rPr lang="en-US" b="0" dirty="0" smtClean="0">
                <a:latin typeface="Times New Roman" charset="0"/>
                <a:ea typeface="ＭＳ Ｐゴシック" charset="0"/>
                <a:cs typeface="ＭＳ Ｐゴシック" charset="0"/>
              </a:rPr>
              <a:t>Symbol</a:t>
            </a:r>
            <a:r>
              <a:rPr lang="en-US" b="0" baseline="0" dirty="0" smtClean="0">
                <a:latin typeface="Times New Roman" charset="0"/>
                <a:ea typeface="ＭＳ Ｐゴシック" charset="0"/>
                <a:cs typeface="ＭＳ Ｐゴシック" charset="0"/>
              </a:rPr>
              <a:t> gives compass direction from which wind is blowing.</a:t>
            </a:r>
          </a:p>
          <a:p>
            <a:r>
              <a:rPr lang="en-US" b="0" dirty="0" smtClean="0">
                <a:latin typeface="Times New Roman" charset="0"/>
                <a:ea typeface="ＭＳ Ｐゴシック" charset="0"/>
                <a:cs typeface="ＭＳ Ｐゴシック" charset="0"/>
              </a:rPr>
              <a:t>Face</a:t>
            </a:r>
            <a:r>
              <a:rPr lang="en-US" b="0" baseline="0" dirty="0" smtClean="0">
                <a:latin typeface="Times New Roman" charset="0"/>
                <a:ea typeface="ＭＳ Ｐゴシック" charset="0"/>
                <a:cs typeface="ＭＳ Ｐゴシック" charset="0"/>
              </a:rPr>
              <a:t> the wind directly. Determine compass direction that you are facing. That defines the wind direction.</a:t>
            </a:r>
            <a:endParaRPr lang="en-US" b="0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b="1" dirty="0" smtClean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r>
              <a:rPr lang="en-US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Wind symbols</a:t>
            </a:r>
          </a:p>
          <a:p>
            <a:endParaRPr lang="en-US" dirty="0" smtClean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r>
              <a:rPr lang="en-US" dirty="0" smtClean="0">
                <a:latin typeface="Times New Roman" charset="0"/>
                <a:ea typeface="ＭＳ Ｐゴシック" charset="0"/>
                <a:cs typeface="ＭＳ Ｐゴシック" charset="0"/>
              </a:rPr>
              <a:t>Shows</a:t>
            </a:r>
            <a:r>
              <a:rPr lang="en-US" baseline="0" dirty="0" smtClean="0">
                <a:latin typeface="Times New Roman" charset="0"/>
                <a:ea typeface="ＭＳ Ｐゴシック" charset="0"/>
                <a:cs typeface="ＭＳ Ｐゴシック" charset="0"/>
              </a:rPr>
              <a:t> speed and wind direction</a:t>
            </a:r>
          </a:p>
          <a:p>
            <a:r>
              <a:rPr lang="en-US" baseline="0" dirty="0" smtClean="0">
                <a:latin typeface="Times New Roman" charset="0"/>
                <a:ea typeface="ＭＳ Ｐゴシック" charset="0"/>
                <a:cs typeface="ＭＳ Ｐゴシック" charset="0"/>
              </a:rPr>
              <a:t>Speed given in knots. 1 knot = 1.15 mph = 1.85 km/</a:t>
            </a:r>
            <a:r>
              <a:rPr lang="en-US" baseline="0" dirty="0" err="1" smtClean="0">
                <a:latin typeface="Times New Roman" charset="0"/>
                <a:ea typeface="ＭＳ Ｐゴシック" charset="0"/>
                <a:cs typeface="ＭＳ Ｐゴシック" charset="0"/>
              </a:rPr>
              <a:t>hr</a:t>
            </a:r>
            <a:endParaRPr lang="en-US" baseline="0" dirty="0" smtClean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endParaRPr lang="en-US" baseline="0" dirty="0" smtClean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 smtClean="0"/>
          </a:p>
          <a:p>
            <a:r>
              <a:rPr lang="en-US" b="1" dirty="0" smtClean="0"/>
              <a:t>Plots shows</a:t>
            </a:r>
          </a:p>
          <a:p>
            <a:endParaRPr lang="en-US" dirty="0" smtClean="0"/>
          </a:p>
          <a:p>
            <a:r>
              <a:rPr lang="en-US" dirty="0" smtClean="0"/>
              <a:t>Speed</a:t>
            </a:r>
            <a:r>
              <a:rPr lang="en-US" baseline="0" dirty="0" smtClean="0"/>
              <a:t> 15 knots</a:t>
            </a:r>
          </a:p>
          <a:p>
            <a:r>
              <a:rPr lang="en-US" baseline="0" dirty="0" smtClean="0"/>
              <a:t>Direction from NNW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E62B0-31E5-2C47-9BEA-A6A9DA4A9DC6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011861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1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b="1" dirty="0" smtClean="0">
              <a:ea typeface="ＭＳ Ｐゴシック" charset="0"/>
              <a:cs typeface="ＭＳ Ｐゴシック" charset="0"/>
            </a:endParaRPr>
          </a:p>
          <a:p>
            <a:r>
              <a:rPr lang="en-US" b="1" dirty="0" smtClean="0">
                <a:ea typeface="ＭＳ Ｐゴシック" charset="0"/>
                <a:cs typeface="ＭＳ Ｐゴシック" charset="0"/>
              </a:rPr>
              <a:t>Significant</a:t>
            </a:r>
            <a:r>
              <a:rPr lang="en-US" b="1" baseline="0" dirty="0" smtClean="0">
                <a:ea typeface="ＭＳ Ｐゴシック" charset="0"/>
                <a:cs typeface="ＭＳ Ｐゴシック" charset="0"/>
              </a:rPr>
              <a:t> weather symbols </a:t>
            </a: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Symbol denote weather at time of observation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100 unique symbols are used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Not responsible for knowing every symbol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But know types of observations</a:t>
            </a: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Map shows moderate rain</a:t>
            </a:r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Temp:</a:t>
            </a:r>
            <a:r>
              <a:rPr lang="en-US" baseline="0" dirty="0" smtClean="0"/>
              <a:t> 42F</a:t>
            </a:r>
          </a:p>
          <a:p>
            <a:r>
              <a:rPr lang="en-US" baseline="0" dirty="0" smtClean="0"/>
              <a:t>Dew point: 18</a:t>
            </a:r>
          </a:p>
          <a:p>
            <a:r>
              <a:rPr lang="en-US" baseline="0" dirty="0" smtClean="0"/>
              <a:t>Wind: 15 knots from SW</a:t>
            </a:r>
          </a:p>
          <a:p>
            <a:r>
              <a:rPr lang="en-US" baseline="0" dirty="0" smtClean="0"/>
              <a:t>Cloud Cover: 5/8’s</a:t>
            </a:r>
          </a:p>
          <a:p>
            <a:r>
              <a:rPr lang="en-US" baseline="0" dirty="0" smtClean="0"/>
              <a:t>3-hour Pressure Change: 3.5 </a:t>
            </a:r>
            <a:r>
              <a:rPr lang="en-US" baseline="0" dirty="0" err="1" smtClean="0"/>
              <a:t>mb</a:t>
            </a:r>
            <a:r>
              <a:rPr lang="en-US" baseline="0" dirty="0" smtClean="0"/>
              <a:t>, rising steadily</a:t>
            </a:r>
          </a:p>
          <a:p>
            <a:r>
              <a:rPr lang="en-US" baseline="0" dirty="0" smtClean="0"/>
              <a:t>	(Some maps don’t show sign, only the trailing symbol)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E62B0-31E5-2C47-9BEA-A6A9DA4A9DC6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353794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 smtClean="0"/>
          </a:p>
          <a:p>
            <a:r>
              <a:rPr lang="en-US" b="1" dirty="0" smtClean="0"/>
              <a:t>How</a:t>
            </a:r>
            <a:r>
              <a:rPr lang="en-US" b="1" baseline="0" dirty="0" smtClean="0"/>
              <a:t> to decode SLP</a:t>
            </a:r>
          </a:p>
          <a:p>
            <a:endParaRPr lang="en-US" b="0" dirty="0" smtClean="0"/>
          </a:p>
          <a:p>
            <a:pPr marL="228600" indent="-228600">
              <a:buAutoNum type="arabicParenR"/>
            </a:pPr>
            <a:r>
              <a:rPr lang="en-US" b="0" baseline="0" dirty="0" smtClean="0"/>
              <a:t>Place decimal point between 2</a:t>
            </a:r>
            <a:r>
              <a:rPr lang="en-US" b="0" baseline="30000" dirty="0" smtClean="0"/>
              <a:t>nd</a:t>
            </a:r>
            <a:r>
              <a:rPr lang="en-US" b="0" baseline="0" dirty="0" smtClean="0"/>
              <a:t> and 3</a:t>
            </a:r>
            <a:r>
              <a:rPr lang="en-US" b="0" baseline="30000" dirty="0" smtClean="0"/>
              <a:t>rd</a:t>
            </a:r>
            <a:r>
              <a:rPr lang="en-US" b="0" baseline="0" dirty="0" smtClean="0"/>
              <a:t> digit</a:t>
            </a:r>
          </a:p>
          <a:p>
            <a:pPr marL="228600" indent="-228600">
              <a:buAutoNum type="arabicParenR"/>
            </a:pPr>
            <a:r>
              <a:rPr lang="en-US" b="0" baseline="0" dirty="0" smtClean="0"/>
              <a:t>Add 10 or 9 to front of string. </a:t>
            </a:r>
          </a:p>
          <a:p>
            <a:pPr marL="228600" indent="-228600">
              <a:buAutoNum type="arabicParenR"/>
            </a:pPr>
            <a:r>
              <a:rPr lang="en-US" b="0" baseline="0" dirty="0" smtClean="0"/>
              <a:t>Is 998.8 or 1098.8 closer to 1013 </a:t>
            </a:r>
            <a:r>
              <a:rPr lang="en-US" b="0" baseline="0" dirty="0" err="1" smtClean="0"/>
              <a:t>mb</a:t>
            </a:r>
            <a:r>
              <a:rPr lang="en-US" b="0" baseline="0" dirty="0" smtClean="0"/>
              <a:t>?</a:t>
            </a:r>
          </a:p>
          <a:p>
            <a:pPr marL="228600" indent="-228600">
              <a:buAutoNum type="arabicParenR"/>
            </a:pPr>
            <a:r>
              <a:rPr lang="en-US" b="0" baseline="0" dirty="0" smtClean="0"/>
              <a:t>Pick value closest to 1013 </a:t>
            </a:r>
            <a:r>
              <a:rPr lang="en-US" b="0" baseline="0" dirty="0" err="1" smtClean="0"/>
              <a:t>mb</a:t>
            </a:r>
            <a:r>
              <a:rPr lang="en-US" b="0" baseline="0" dirty="0" smtClean="0"/>
              <a:t>.</a:t>
            </a: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E62B0-31E5-2C47-9BEA-A6A9DA4A9DC6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65595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b="1" dirty="0" smtClean="0">
              <a:ea typeface="ＭＳ Ｐゴシック" charset="0"/>
              <a:cs typeface="ＭＳ Ｐゴシック" charset="0"/>
            </a:endParaRPr>
          </a:p>
          <a:p>
            <a:r>
              <a:rPr lang="en-US" b="1" dirty="0" smtClean="0">
                <a:ea typeface="ＭＳ Ｐゴシック" charset="0"/>
                <a:cs typeface="ＭＳ Ｐゴシック" charset="0"/>
              </a:rPr>
              <a:t>Weather map</a:t>
            </a:r>
            <a:r>
              <a:rPr lang="en-US" b="1" baseline="0" dirty="0" smtClean="0">
                <a:ea typeface="ＭＳ Ｐゴシック" charset="0"/>
                <a:cs typeface="ＭＳ Ｐゴシック" charset="0"/>
              </a:rPr>
              <a:t> from ATMO Web Page. 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Link to current map is shown.</a:t>
            </a: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Link to the current 3-hourly map of NWS is also shown.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Map shows some</a:t>
            </a:r>
            <a:r>
              <a:rPr lang="en-US" baseline="0" dirty="0" smtClean="0"/>
              <a:t> the weather observations available over Southwest from NWS.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Link to site given at top of page.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E62B0-31E5-2C47-9BEA-A6A9DA4A9DC6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98801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Station</a:t>
            </a:r>
            <a:r>
              <a:rPr lang="en-US" baseline="0" dirty="0" smtClean="0"/>
              <a:t> Model and surface weather maps through the entire course</a:t>
            </a:r>
          </a:p>
          <a:p>
            <a:endParaRPr lang="en-US" baseline="0" dirty="0" smtClean="0"/>
          </a:p>
          <a:p>
            <a:r>
              <a:rPr lang="en-US" baseline="0" dirty="0" smtClean="0"/>
              <a:t>D2L homework on decoding station model plots and reading surface weather maps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E62B0-31E5-2C47-9BEA-A6A9DA4A9DC6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08676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C204A-C4AC-A442-B559-EC1B5A58AB68}" type="datetimeFigureOut">
              <a:rPr lang="en-US" smtClean="0"/>
              <a:t>6/14/19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DD515-CE6A-394A-BBAA-AE6577F84D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3371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C204A-C4AC-A442-B559-EC1B5A58AB68}" type="datetimeFigureOut">
              <a:rPr lang="en-US" smtClean="0"/>
              <a:t>6/14/19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DD515-CE6A-394A-BBAA-AE6577F84D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7671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C204A-C4AC-A442-B559-EC1B5A58AB68}" type="datetimeFigureOut">
              <a:rPr lang="en-US" smtClean="0"/>
              <a:t>6/14/19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DD515-CE6A-394A-BBAA-AE6577F84D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0512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C204A-C4AC-A442-B559-EC1B5A58AB68}" type="datetimeFigureOut">
              <a:rPr lang="en-US" smtClean="0"/>
              <a:t>6/14/19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DD515-CE6A-394A-BBAA-AE6577F84D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28955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C204A-C4AC-A442-B559-EC1B5A58AB68}" type="datetimeFigureOut">
              <a:rPr lang="en-US" smtClean="0"/>
              <a:t>6/14/19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DD515-CE6A-394A-BBAA-AE6577F84D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695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C204A-C4AC-A442-B559-EC1B5A58AB68}" type="datetimeFigureOut">
              <a:rPr lang="en-US" smtClean="0"/>
              <a:t>6/14/19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DD515-CE6A-394A-BBAA-AE6577F84D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748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C204A-C4AC-A442-B559-EC1B5A58AB68}" type="datetimeFigureOut">
              <a:rPr lang="en-US" smtClean="0"/>
              <a:t>6/14/19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DD515-CE6A-394A-BBAA-AE6577F84D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2596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C204A-C4AC-A442-B559-EC1B5A58AB68}" type="datetimeFigureOut">
              <a:rPr lang="en-US" smtClean="0"/>
              <a:t>6/14/19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DD515-CE6A-394A-BBAA-AE6577F84D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9618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C204A-C4AC-A442-B559-EC1B5A58AB68}" type="datetimeFigureOut">
              <a:rPr lang="en-US" smtClean="0"/>
              <a:t>6/14/19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DD515-CE6A-394A-BBAA-AE6577F84D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8023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C204A-C4AC-A442-B559-EC1B5A58AB68}" type="datetimeFigureOut">
              <a:rPr lang="en-US" smtClean="0"/>
              <a:t>6/14/19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DD515-CE6A-394A-BBAA-AE6577F84D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059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C204A-C4AC-A442-B559-EC1B5A58AB68}" type="datetimeFigureOut">
              <a:rPr lang="en-US" smtClean="0"/>
              <a:t>6/14/19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DD515-CE6A-394A-BBAA-AE6577F84D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3244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Lecture 1-ATMO171A1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E0D495-52BD-C24F-B3D7-E694DEA8DC4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14596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9AE550-73DA-A348-8236-92868E8283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428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3C204A-C4AC-A442-B559-EC1B5A58AB68}" type="datetimeFigureOut">
              <a:rPr lang="en-US" smtClean="0"/>
              <a:t>6/14/19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7DD515-CE6A-394A-BBAA-AE6577F84D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066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Relationship Id="rId5" Type="http://schemas.openxmlformats.org/officeDocument/2006/relationships/image" Target="../media/image1.png"/><Relationship Id="rId6" Type="http://schemas.openxmlformats.org/officeDocument/2006/relationships/image" Target="../media/image2.png"/><Relationship Id="rId1" Type="http://schemas.microsoft.com/office/2007/relationships/media" Target="../media/media1.wav"/><Relationship Id="rId2" Type="http://schemas.openxmlformats.org/officeDocument/2006/relationships/audio" Target="../media/media1.wav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.xml"/><Relationship Id="rId5" Type="http://schemas.openxmlformats.org/officeDocument/2006/relationships/image" Target="../media/image2.png"/><Relationship Id="rId1" Type="http://schemas.microsoft.com/office/2007/relationships/media" Target="../media/media2.wav"/><Relationship Id="rId2" Type="http://schemas.openxmlformats.org/officeDocument/2006/relationships/audio" Target="../media/media2.wav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4" Type="http://schemas.openxmlformats.org/officeDocument/2006/relationships/notesSlide" Target="../notesSlides/notesSlide3.xml"/><Relationship Id="rId5" Type="http://schemas.openxmlformats.org/officeDocument/2006/relationships/image" Target="../media/image3.png"/><Relationship Id="rId6" Type="http://schemas.openxmlformats.org/officeDocument/2006/relationships/image" Target="../media/image2.png"/><Relationship Id="rId1" Type="http://schemas.microsoft.com/office/2007/relationships/media" Target="../media/media3.wav"/><Relationship Id="rId2" Type="http://schemas.openxmlformats.org/officeDocument/2006/relationships/audio" Target="../media/media3.wav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4.xml"/><Relationship Id="rId5" Type="http://schemas.openxmlformats.org/officeDocument/2006/relationships/image" Target="../media/image5.png"/><Relationship Id="rId6" Type="http://schemas.openxmlformats.org/officeDocument/2006/relationships/hyperlink" Target="https://www.faa.gov/air_traffic/weather/asos/?state=AZ" TargetMode="External"/><Relationship Id="rId7" Type="http://schemas.openxmlformats.org/officeDocument/2006/relationships/hyperlink" Target="https://3.bp.blogspot.com/-DDGJSkWHc5A/VgoA_PdoYdI/AAAAAAAAEJs/TExi9hUmsvI/s1600/ASOS_Apparent_Temp_Stations.jpg" TargetMode="External"/><Relationship Id="rId8" Type="http://schemas.openxmlformats.org/officeDocument/2006/relationships/image" Target="../media/image2.png"/><Relationship Id="rId1" Type="http://schemas.microsoft.com/office/2007/relationships/media" Target="../media/media4.wav"/><Relationship Id="rId2" Type="http://schemas.openxmlformats.org/officeDocument/2006/relationships/audio" Target="../media/media4.wav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5.xml"/><Relationship Id="rId5" Type="http://schemas.openxmlformats.org/officeDocument/2006/relationships/image" Target="../media/image6.png"/><Relationship Id="rId6" Type="http://schemas.openxmlformats.org/officeDocument/2006/relationships/image" Target="../media/image2.png"/><Relationship Id="rId1" Type="http://schemas.microsoft.com/office/2007/relationships/media" Target="../media/media4.wav"/><Relationship Id="rId2" Type="http://schemas.openxmlformats.org/officeDocument/2006/relationships/audio" Target="../media/media4.wav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6.xml"/><Relationship Id="rId5" Type="http://schemas.openxmlformats.org/officeDocument/2006/relationships/hyperlink" Target="https://www.climate.gov/maps-data/primer/processing-climate-data" TargetMode="External"/><Relationship Id="rId6" Type="http://schemas.openxmlformats.org/officeDocument/2006/relationships/hyperlink" Target="https://www.climate.gov/sites/default/files/coop%20stations%20with%20background.jpg" TargetMode="External"/><Relationship Id="rId7" Type="http://schemas.openxmlformats.org/officeDocument/2006/relationships/image" Target="../media/image7.png"/><Relationship Id="rId8" Type="http://schemas.openxmlformats.org/officeDocument/2006/relationships/image" Target="../media/image2.png"/><Relationship Id="rId1" Type="http://schemas.microsoft.com/office/2007/relationships/media" Target="../media/media5.wav"/><Relationship Id="rId2" Type="http://schemas.openxmlformats.org/officeDocument/2006/relationships/audio" Target="../media/media5.wav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7.xml"/><Relationship Id="rId5" Type="http://schemas.openxmlformats.org/officeDocument/2006/relationships/image" Target="../media/image8.png"/><Relationship Id="rId6" Type="http://schemas.openxmlformats.org/officeDocument/2006/relationships/hyperlink" Target="https://www.ecmwf.int/en/forecasts/charts/monitoring/dcover?time=2017062812,0,2017062812&amp;obs=synop-ship" TargetMode="External"/><Relationship Id="rId7" Type="http://schemas.openxmlformats.org/officeDocument/2006/relationships/image" Target="../media/image2.png"/><Relationship Id="rId1" Type="http://schemas.microsoft.com/office/2007/relationships/media" Target="../media/media6.wav"/><Relationship Id="rId2" Type="http://schemas.openxmlformats.org/officeDocument/2006/relationships/audio" Target="../media/media6.wav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8.xml"/><Relationship Id="rId5" Type="http://schemas.openxmlformats.org/officeDocument/2006/relationships/image" Target="../media/image9.png"/><Relationship Id="rId6" Type="http://schemas.openxmlformats.org/officeDocument/2006/relationships/hyperlink" Target="https://www.ecmwf.int/en/forecasts/charts/monitoring/dcover?time=2017062812,0,2017062812&amp;obs=buoy" TargetMode="External"/><Relationship Id="rId7" Type="http://schemas.openxmlformats.org/officeDocument/2006/relationships/image" Target="../media/image2.png"/><Relationship Id="rId8" Type="http://schemas.openxmlformats.org/officeDocument/2006/relationships/image" Target="../media/image10.png"/><Relationship Id="rId9" Type="http://schemas.openxmlformats.org/officeDocument/2006/relationships/image" Target="../media/image11.jpg"/><Relationship Id="rId10" Type="http://schemas.openxmlformats.org/officeDocument/2006/relationships/hyperlink" Target="https://en.wikipedia.org/wiki/Weather_buoy" TargetMode="External"/><Relationship Id="rId1" Type="http://schemas.microsoft.com/office/2007/relationships/media" Target="../media/media7.wav"/><Relationship Id="rId2" Type="http://schemas.openxmlformats.org/officeDocument/2006/relationships/audio" Target="../media/media7.wav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8.png"/><Relationship Id="rId5" Type="http://schemas.openxmlformats.org/officeDocument/2006/relationships/hyperlink" Target="https://www.ecmwf.int/en/forecasts/charts/monitoring/dcover?time=2017062812,0,2017062812&amp;obs=synop-ship" TargetMode="External"/><Relationship Id="rId6" Type="http://schemas.openxmlformats.org/officeDocument/2006/relationships/hyperlink" Target="https://www.ecmwf.int/en/forecasts/charts/monitoring/dcover?time=2017062812,0,2017062812&amp;obs=buoy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2.png"/><Relationship Id="rId1" Type="http://schemas.microsoft.com/office/2007/relationships/media" Target="../media/media8.wav"/><Relationship Id="rId2" Type="http://schemas.openxmlformats.org/officeDocument/2006/relationships/audio" Target="../media/media8.wav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media9.wav"/><Relationship Id="rId4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1" Type="http://schemas.openxmlformats.org/officeDocument/2006/relationships/tags" Target="../tags/tag1.xml"/><Relationship Id="rId2" Type="http://schemas.microsoft.com/office/2007/relationships/media" Target="../media/media9.wav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4" Type="http://schemas.openxmlformats.org/officeDocument/2006/relationships/notesSlide" Target="../notesSlides/notesSlide10.xml"/><Relationship Id="rId5" Type="http://schemas.openxmlformats.org/officeDocument/2006/relationships/image" Target="../media/image12.png"/><Relationship Id="rId6" Type="http://schemas.openxmlformats.org/officeDocument/2006/relationships/hyperlink" Target="http://www.wpc.ncep.noaa.gov/html/stationplot_printer.html" TargetMode="External"/><Relationship Id="rId7" Type="http://schemas.openxmlformats.org/officeDocument/2006/relationships/hyperlink" Target="http://profhorn.aos.wisc.edu/wxwise/station/page5.html" TargetMode="External"/><Relationship Id="rId8" Type="http://schemas.openxmlformats.org/officeDocument/2006/relationships/hyperlink" Target="http://itg1.meteor.wisc.edu/wxwise/AckermanKnox/chap1/decoding_surface.html" TargetMode="External"/><Relationship Id="rId9" Type="http://schemas.openxmlformats.org/officeDocument/2006/relationships/image" Target="../media/image2.png"/><Relationship Id="rId1" Type="http://schemas.microsoft.com/office/2007/relationships/media" Target="../media/media10.wav"/><Relationship Id="rId2" Type="http://schemas.openxmlformats.org/officeDocument/2006/relationships/audio" Target="../media/media10.wav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4" Type="http://schemas.openxmlformats.org/officeDocument/2006/relationships/notesSlide" Target="../notesSlides/notesSlide11.xml"/><Relationship Id="rId5" Type="http://schemas.openxmlformats.org/officeDocument/2006/relationships/image" Target="../media/image12.png"/><Relationship Id="rId6" Type="http://schemas.openxmlformats.org/officeDocument/2006/relationships/hyperlink" Target="http://www.wpc.ncep.noaa.gov/html/stationplot_printer.html" TargetMode="External"/><Relationship Id="rId7" Type="http://schemas.openxmlformats.org/officeDocument/2006/relationships/hyperlink" Target="http://profhorn.aos.wisc.edu/wxwise/station/page5.html" TargetMode="External"/><Relationship Id="rId8" Type="http://schemas.openxmlformats.org/officeDocument/2006/relationships/hyperlink" Target="http://itg1.meteor.wisc.edu/wxwise/AckermanKnox/chap1/decoding_surface.html" TargetMode="External"/><Relationship Id="rId9" Type="http://schemas.openxmlformats.org/officeDocument/2006/relationships/image" Target="../media/image2.png"/><Relationship Id="rId1" Type="http://schemas.microsoft.com/office/2007/relationships/media" Target="../media/media11.wav"/><Relationship Id="rId2" Type="http://schemas.openxmlformats.org/officeDocument/2006/relationships/audio" Target="../media/media11.wav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media12.wav"/><Relationship Id="rId4" Type="http://schemas.openxmlformats.org/officeDocument/2006/relationships/slideLayout" Target="../slideLayouts/slideLayout13.xml"/><Relationship Id="rId5" Type="http://schemas.openxmlformats.org/officeDocument/2006/relationships/notesSlide" Target="../notesSlides/notesSlide12.xml"/><Relationship Id="rId6" Type="http://schemas.openxmlformats.org/officeDocument/2006/relationships/image" Target="../media/image12.png"/><Relationship Id="rId7" Type="http://schemas.openxmlformats.org/officeDocument/2006/relationships/hyperlink" Target="http://www.wpc.ncep.noaa.gov/html/stationplot_printer.html" TargetMode="External"/><Relationship Id="rId8" Type="http://schemas.openxmlformats.org/officeDocument/2006/relationships/image" Target="../media/image2.png"/><Relationship Id="rId1" Type="http://schemas.openxmlformats.org/officeDocument/2006/relationships/tags" Target="../tags/tag2.xml"/><Relationship Id="rId2" Type="http://schemas.microsoft.com/office/2007/relationships/media" Target="../media/media12.wav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4" Type="http://schemas.openxmlformats.org/officeDocument/2006/relationships/notesSlide" Target="../notesSlides/notesSlide13.xml"/><Relationship Id="rId5" Type="http://schemas.openxmlformats.org/officeDocument/2006/relationships/image" Target="../media/image13.png"/><Relationship Id="rId6" Type="http://schemas.openxmlformats.org/officeDocument/2006/relationships/image" Target="../media/image14.png"/><Relationship Id="rId7" Type="http://schemas.openxmlformats.org/officeDocument/2006/relationships/image" Target="../media/image12.png"/><Relationship Id="rId8" Type="http://schemas.openxmlformats.org/officeDocument/2006/relationships/hyperlink" Target="http://www.wpc.ncep.noaa.gov/html/stationplot_printer.html" TargetMode="External"/><Relationship Id="rId9" Type="http://schemas.openxmlformats.org/officeDocument/2006/relationships/image" Target="../media/image2.png"/><Relationship Id="rId1" Type="http://schemas.microsoft.com/office/2007/relationships/media" Target="../media/media13.wav"/><Relationship Id="rId2" Type="http://schemas.openxmlformats.org/officeDocument/2006/relationships/audio" Target="../media/media13.wav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4" Type="http://schemas.openxmlformats.org/officeDocument/2006/relationships/notesSlide" Target="../notesSlides/notesSlide14.xml"/><Relationship Id="rId5" Type="http://schemas.openxmlformats.org/officeDocument/2006/relationships/image" Target="../media/image12.png"/><Relationship Id="rId6" Type="http://schemas.openxmlformats.org/officeDocument/2006/relationships/hyperlink" Target="http://www.wpc.ncep.noaa.gov/html/stationplot_printer.html" TargetMode="External"/><Relationship Id="rId7" Type="http://schemas.openxmlformats.org/officeDocument/2006/relationships/image" Target="../media/image15.png"/><Relationship Id="rId8" Type="http://schemas.openxmlformats.org/officeDocument/2006/relationships/hyperlink" Target="https://en.wikipedia.org/wiki/Okta" TargetMode="External"/><Relationship Id="rId9" Type="http://schemas.openxmlformats.org/officeDocument/2006/relationships/image" Target="../media/image2.png"/><Relationship Id="rId1" Type="http://schemas.microsoft.com/office/2007/relationships/media" Target="../media/media14.wav"/><Relationship Id="rId2" Type="http://schemas.openxmlformats.org/officeDocument/2006/relationships/audio" Target="../media/media14.wav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5.xml"/><Relationship Id="rId5" Type="http://schemas.openxmlformats.org/officeDocument/2006/relationships/image" Target="../media/image16.png"/><Relationship Id="rId6" Type="http://schemas.openxmlformats.org/officeDocument/2006/relationships/image" Target="../media/image2.png"/><Relationship Id="rId1" Type="http://schemas.microsoft.com/office/2007/relationships/media" Target="../media/media15.wav"/><Relationship Id="rId2" Type="http://schemas.openxmlformats.org/officeDocument/2006/relationships/audio" Target="../media/media15.wav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audio" Target="../media/media16.wav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16.xml"/><Relationship Id="rId6" Type="http://schemas.openxmlformats.org/officeDocument/2006/relationships/image" Target="../media/image17.png"/><Relationship Id="rId7" Type="http://schemas.openxmlformats.org/officeDocument/2006/relationships/image" Target="../media/image2.png"/><Relationship Id="rId1" Type="http://schemas.openxmlformats.org/officeDocument/2006/relationships/tags" Target="../tags/tag3.xml"/><Relationship Id="rId2" Type="http://schemas.microsoft.com/office/2007/relationships/media" Target="../media/media16.wav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7.xml"/><Relationship Id="rId5" Type="http://schemas.openxmlformats.org/officeDocument/2006/relationships/image" Target="../media/image12.png"/><Relationship Id="rId6" Type="http://schemas.openxmlformats.org/officeDocument/2006/relationships/hyperlink" Target="http://www.wpc.ncep.noaa.gov/html/stationplot_printer.html" TargetMode="External"/><Relationship Id="rId7" Type="http://schemas.openxmlformats.org/officeDocument/2006/relationships/image" Target="../media/image18.png"/><Relationship Id="rId8" Type="http://schemas.openxmlformats.org/officeDocument/2006/relationships/image" Target="../media/image2.png"/><Relationship Id="rId1" Type="http://schemas.microsoft.com/office/2007/relationships/media" Target="../media/media17.wav"/><Relationship Id="rId2" Type="http://schemas.openxmlformats.org/officeDocument/2006/relationships/audio" Target="../media/media17.wav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4" Type="http://schemas.openxmlformats.org/officeDocument/2006/relationships/notesSlide" Target="../notesSlides/notesSlide18.xml"/><Relationship Id="rId5" Type="http://schemas.openxmlformats.org/officeDocument/2006/relationships/hyperlink" Target="http://www.atmo.arizona.edu/~mullen/atmo170A1/project/weathersymbolsandtheirmeanings.gif" TargetMode="External"/><Relationship Id="rId6" Type="http://schemas.openxmlformats.org/officeDocument/2006/relationships/image" Target="../media/image19.png"/><Relationship Id="rId7" Type="http://schemas.openxmlformats.org/officeDocument/2006/relationships/image" Target="../media/image20.png"/><Relationship Id="rId8" Type="http://schemas.openxmlformats.org/officeDocument/2006/relationships/image" Target="../media/image21.png"/><Relationship Id="rId9" Type="http://schemas.openxmlformats.org/officeDocument/2006/relationships/image" Target="../media/image12.png"/><Relationship Id="rId10" Type="http://schemas.openxmlformats.org/officeDocument/2006/relationships/hyperlink" Target="http://www.wpc.ncep.noaa.gov/html/stationplot_printer.html" TargetMode="External"/><Relationship Id="rId11" Type="http://schemas.openxmlformats.org/officeDocument/2006/relationships/image" Target="../media/image2.png"/><Relationship Id="rId1" Type="http://schemas.microsoft.com/office/2007/relationships/media" Target="../media/media18.wav"/><Relationship Id="rId2" Type="http://schemas.openxmlformats.org/officeDocument/2006/relationships/audio" Target="../media/media18.wav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4" Type="http://schemas.openxmlformats.org/officeDocument/2006/relationships/hyperlink" Target="http://www.wpc.ncep.noaa.gov/html/stationplot_printer.html" TargetMode="External"/><Relationship Id="rId5" Type="http://schemas.openxmlformats.org/officeDocument/2006/relationships/image" Target="../media/image2.png"/><Relationship Id="rId1" Type="http://schemas.microsoft.com/office/2007/relationships/media" Target="../media/media19.wav"/><Relationship Id="rId2" Type="http://schemas.openxmlformats.org/officeDocument/2006/relationships/audio" Target="../media/media19.wav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4" Type="http://schemas.openxmlformats.org/officeDocument/2006/relationships/notesSlide" Target="../notesSlides/notesSlide19.xml"/><Relationship Id="rId5" Type="http://schemas.openxmlformats.org/officeDocument/2006/relationships/hyperlink" Target="http://www.wpc.ncep.noaa.gov/html/stationplot_printer.html" TargetMode="External"/><Relationship Id="rId6" Type="http://schemas.openxmlformats.org/officeDocument/2006/relationships/image" Target="../media/image2.png"/><Relationship Id="rId1" Type="http://schemas.microsoft.com/office/2007/relationships/media" Target="../media/media20.wav"/><Relationship Id="rId2" Type="http://schemas.openxmlformats.org/officeDocument/2006/relationships/audio" Target="../media/media20.wav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audio" Target="../media/media21.wav"/><Relationship Id="rId4" Type="http://schemas.openxmlformats.org/officeDocument/2006/relationships/slideLayout" Target="../slideLayouts/slideLayout13.xml"/><Relationship Id="rId5" Type="http://schemas.openxmlformats.org/officeDocument/2006/relationships/notesSlide" Target="../notesSlides/notesSlide20.xml"/><Relationship Id="rId6" Type="http://schemas.openxmlformats.org/officeDocument/2006/relationships/image" Target="../media/image2.png"/><Relationship Id="rId1" Type="http://schemas.openxmlformats.org/officeDocument/2006/relationships/tags" Target="../tags/tag4.xml"/><Relationship Id="rId2" Type="http://schemas.microsoft.com/office/2007/relationships/media" Target="../media/media21.wav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1.xml"/><Relationship Id="rId5" Type="http://schemas.openxmlformats.org/officeDocument/2006/relationships/image" Target="../media/image22.png"/><Relationship Id="rId6" Type="http://schemas.openxmlformats.org/officeDocument/2006/relationships/hyperlink" Target="http://www.atmo.arizona.edu/gifs/USPLOT.GIF" TargetMode="External"/><Relationship Id="rId7" Type="http://schemas.openxmlformats.org/officeDocument/2006/relationships/hyperlink" Target="https://www.wpc.ncep.noaa.gov/sfc/namussfcwbg.gif" TargetMode="External"/><Relationship Id="rId8" Type="http://schemas.openxmlformats.org/officeDocument/2006/relationships/hyperlink" Target="https://www.wpc.ncep.noaa.gov/html/sfc2.shtml" TargetMode="External"/><Relationship Id="rId9" Type="http://schemas.openxmlformats.org/officeDocument/2006/relationships/image" Target="../media/image2.png"/><Relationship Id="rId1" Type="http://schemas.microsoft.com/office/2007/relationships/media" Target="../media/media22.wav"/><Relationship Id="rId2" Type="http://schemas.openxmlformats.org/officeDocument/2006/relationships/audio" Target="../media/media22.wav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2.xml"/><Relationship Id="rId5" Type="http://schemas.openxmlformats.org/officeDocument/2006/relationships/hyperlink" Target="http://www.wrh.noaa.gov/map/?obs=true&amp;wfo=twc&amp;basemap=OpenStreetMap&amp;boundaries=true,false&amp;obs_popup=true" TargetMode="External"/><Relationship Id="rId6" Type="http://schemas.openxmlformats.org/officeDocument/2006/relationships/image" Target="../media/image23.png"/><Relationship Id="rId7" Type="http://schemas.openxmlformats.org/officeDocument/2006/relationships/image" Target="../media/image2.png"/><Relationship Id="rId1" Type="http://schemas.microsoft.com/office/2007/relationships/media" Target="../media/media23.wav"/><Relationship Id="rId2" Type="http://schemas.openxmlformats.org/officeDocument/2006/relationships/audio" Target="../media/media23.wav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3.xml"/><Relationship Id="rId5" Type="http://schemas.openxmlformats.org/officeDocument/2006/relationships/image" Target="../media/image2.png"/><Relationship Id="rId1" Type="http://schemas.microsoft.com/office/2007/relationships/media" Target="../media/media24.wav"/><Relationship Id="rId2" Type="http://schemas.openxmlformats.org/officeDocument/2006/relationships/audio" Target="../media/media24.wav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4.xml"/><Relationship Id="rId5" Type="http://schemas.openxmlformats.org/officeDocument/2006/relationships/image" Target="../media/image2.png"/><Relationship Id="rId1" Type="http://schemas.microsoft.com/office/2007/relationships/media" Target="../media/media25.wav"/><Relationship Id="rId2" Type="http://schemas.openxmlformats.org/officeDocument/2006/relationships/audio" Target="../media/media25.wav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5.xml"/><Relationship Id="rId5" Type="http://schemas.openxmlformats.org/officeDocument/2006/relationships/image" Target="../media/image2.png"/><Relationship Id="rId1" Type="http://schemas.microsoft.com/office/2007/relationships/media" Target="../media/media26.wav"/><Relationship Id="rId2" Type="http://schemas.openxmlformats.org/officeDocument/2006/relationships/audio" Target="../media/media26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66800" y="596900"/>
            <a:ext cx="6934200" cy="4737100"/>
          </a:xfrm>
          <a:ln>
            <a:miter lim="800000"/>
            <a:headEnd/>
            <a:tailEnd/>
          </a:ln>
          <a:extLst/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b="1" dirty="0" smtClean="0">
                <a:solidFill>
                  <a:srgbClr val="FFCC00"/>
                </a:solidFill>
                <a:latin typeface="Arial" charset="0"/>
              </a:rPr>
              <a:t>ATMO 170A1</a:t>
            </a:r>
            <a:br>
              <a:rPr lang="en-US" b="1" dirty="0" smtClean="0">
                <a:solidFill>
                  <a:srgbClr val="FFCC00"/>
                </a:solidFill>
                <a:latin typeface="Arial" charset="0"/>
              </a:rPr>
            </a:br>
            <a:r>
              <a:rPr lang="en-US" b="1" dirty="0" smtClean="0">
                <a:solidFill>
                  <a:srgbClr val="FFCC00"/>
                </a:solidFill>
                <a:latin typeface="Arial" charset="0"/>
              </a:rPr>
              <a:t>Online</a:t>
            </a:r>
            <a:r>
              <a:rPr lang="en-US" sz="4000" b="1" dirty="0" smtClean="0">
                <a:solidFill>
                  <a:srgbClr val="CCFFFF"/>
                </a:solidFill>
                <a:latin typeface="Arial" charset="0"/>
              </a:rPr>
              <a:t/>
            </a:r>
            <a:br>
              <a:rPr lang="en-US" sz="4000" b="1" dirty="0" smtClean="0">
                <a:solidFill>
                  <a:srgbClr val="CCFFFF"/>
                </a:solidFill>
                <a:latin typeface="Arial" charset="0"/>
              </a:rPr>
            </a:br>
            <a:r>
              <a:rPr lang="en-US" sz="4000" b="1" dirty="0" smtClean="0">
                <a:solidFill>
                  <a:srgbClr val="FFCC00"/>
                </a:solidFill>
                <a:latin typeface="Arial" charset="0"/>
              </a:rPr>
              <a:t/>
            </a:r>
            <a:br>
              <a:rPr lang="en-US" sz="4000" b="1" dirty="0" smtClean="0">
                <a:solidFill>
                  <a:srgbClr val="FFCC00"/>
                </a:solidFill>
                <a:latin typeface="Arial" charset="0"/>
              </a:rPr>
            </a:br>
            <a:r>
              <a:rPr lang="en-US" sz="4000" b="1" dirty="0" smtClean="0">
                <a:solidFill>
                  <a:srgbClr val="FFCC00"/>
                </a:solidFill>
                <a:latin typeface="Arial" charset="0"/>
              </a:rPr>
              <a:t/>
            </a:r>
            <a:br>
              <a:rPr lang="en-US" sz="4000" b="1" dirty="0" smtClean="0">
                <a:solidFill>
                  <a:srgbClr val="FFCC00"/>
                </a:solidFill>
                <a:latin typeface="Arial" charset="0"/>
              </a:rPr>
            </a:br>
            <a:r>
              <a:rPr lang="en-US" sz="4000" b="1" dirty="0">
                <a:solidFill>
                  <a:srgbClr val="FFCC00"/>
                </a:solidFill>
                <a:latin typeface="Arial" charset="0"/>
              </a:rPr>
              <a:t/>
            </a:r>
            <a:br>
              <a:rPr lang="en-US" sz="4000" b="1" dirty="0">
                <a:solidFill>
                  <a:srgbClr val="FFCC00"/>
                </a:solidFill>
                <a:latin typeface="Arial" charset="0"/>
              </a:rPr>
            </a:br>
            <a:r>
              <a:rPr lang="en-US" sz="4000" b="1" dirty="0" smtClean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Surface Weather </a:t>
            </a:r>
            <a:r>
              <a:rPr lang="en-US" sz="4000" b="1" dirty="0" smtClean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Stations</a:t>
            </a:r>
            <a:br>
              <a:rPr lang="en-US" sz="4000" b="1" dirty="0" smtClean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</a:br>
            <a:r>
              <a:rPr lang="en-US" sz="4000" b="1" dirty="0" smtClean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/>
            </a:r>
            <a:br>
              <a:rPr lang="en-US" sz="4000" b="1" dirty="0" smtClean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</a:br>
            <a:r>
              <a:rPr lang="en-US" sz="2200" b="1" i="1" dirty="0" smtClean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(</a:t>
            </a:r>
            <a:r>
              <a:rPr lang="en-US" sz="2000" b="1" i="1" dirty="0" smtClean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To activate links, open </a:t>
            </a:r>
            <a:r>
              <a:rPr lang="en-US" sz="2000" b="1" i="1" dirty="0" err="1" smtClean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pptx</a:t>
            </a:r>
            <a:r>
              <a:rPr lang="en-US" sz="2000" b="1" i="1" dirty="0" smtClean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file in show mode.)</a:t>
            </a:r>
            <a:endParaRPr lang="en-US" sz="2000" b="1" i="1" dirty="0">
              <a:solidFill>
                <a:srgbClr val="FF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29701" name="TextBox 4"/>
          <p:cNvSpPr txBox="1">
            <a:spLocks noChangeArrowheads="1"/>
          </p:cNvSpPr>
          <p:nvPr/>
        </p:nvSpPr>
        <p:spPr bwMode="auto">
          <a:xfrm>
            <a:off x="2286000" y="6121400"/>
            <a:ext cx="4495800" cy="40005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en-US" sz="2000" b="1" dirty="0">
                <a:solidFill>
                  <a:srgbClr val="CCFFFF"/>
                </a:solidFill>
              </a:rPr>
              <a:t>Surface analysis for </a:t>
            </a:r>
            <a:r>
              <a:rPr lang="en-US" sz="2000" b="1" dirty="0" smtClean="0">
                <a:solidFill>
                  <a:srgbClr val="CCFFFF"/>
                </a:solidFill>
              </a:rPr>
              <a:t>20170619 19Z</a:t>
            </a:r>
            <a:endParaRPr lang="en-US" sz="2000" b="1" dirty="0">
              <a:solidFill>
                <a:srgbClr val="CCFFFF"/>
              </a:solidFill>
            </a:endParaRPr>
          </a:p>
        </p:txBody>
      </p:sp>
      <p:pic>
        <p:nvPicPr>
          <p:cNvPr id="5" name="Sound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712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711"/>
    </mc:Choice>
    <mc:Fallback xmlns="">
      <p:transition xmlns:p14="http://schemas.microsoft.com/office/powerpoint/2010/main" spd="slow" advTm="15711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 Goals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Weather vs. Climate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Part I</a:t>
            </a:r>
          </a:p>
          <a:p>
            <a:pPr marL="914400" lvl="1" indent="-457200"/>
            <a:r>
              <a:rPr lang="en-US" dirty="0" smtClean="0"/>
              <a:t>Define weather and weather elements</a:t>
            </a:r>
          </a:p>
          <a:p>
            <a:pPr marL="914400" lvl="1" indent="-457200"/>
            <a:r>
              <a:rPr lang="en-US" dirty="0" smtClean="0"/>
              <a:t>Where are surface weather observations taken </a:t>
            </a:r>
          </a:p>
          <a:p>
            <a:pPr marL="0" indent="0">
              <a:buNone/>
            </a:pPr>
            <a:r>
              <a:rPr lang="en-US" dirty="0"/>
              <a:t>	Part </a:t>
            </a:r>
            <a:r>
              <a:rPr lang="en-US" dirty="0" smtClean="0"/>
              <a:t>II</a:t>
            </a:r>
          </a:p>
          <a:p>
            <a:pPr marL="914400" lvl="1" indent="-457200"/>
            <a:r>
              <a:rPr lang="en-US" dirty="0" smtClean="0"/>
              <a:t>How does weather differ from climate?</a:t>
            </a:r>
          </a:p>
          <a:p>
            <a:pPr marL="914400" lvl="1" indent="-457200"/>
            <a:r>
              <a:rPr lang="en-US" dirty="0" smtClean="0"/>
              <a:t>How are weather and climate related?</a:t>
            </a:r>
            <a:endParaRPr lang="en-US" dirty="0"/>
          </a:p>
        </p:txBody>
      </p:sp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414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866"/>
    </mc:Choice>
    <mc:Fallback xmlns="">
      <p:transition xmlns:p14="http://schemas.microsoft.com/office/powerpoint/2010/main" spd="slow" advTm="20866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 smtClean="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What is Weather?</a:t>
            </a:r>
            <a:endParaRPr lang="en-US" b="1" dirty="0">
              <a:solidFill>
                <a:schemeClr val="tx1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096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835953"/>
            <a:ext cx="3810000" cy="1339047"/>
          </a:xfrm>
        </p:spPr>
        <p:txBody>
          <a:bodyPr>
            <a:normAutofit/>
          </a:bodyPr>
          <a:lstStyle/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Weather</a:t>
            </a:r>
            <a:r>
              <a:rPr lang="en-US" sz="2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400" b="1" dirty="0">
                <a:solidFill>
                  <a:srgbClr val="C8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– </a:t>
            </a:r>
            <a:r>
              <a:rPr lang="en-US" sz="2400" b="1" dirty="0" smtClean="0">
                <a:solidFill>
                  <a:srgbClr val="C80000"/>
                </a:solidFill>
                <a:latin typeface="Arial"/>
                <a:ea typeface="ＭＳ Ｐゴシック" charset="0"/>
                <a:cs typeface="Arial"/>
              </a:rPr>
              <a:t>Atmospheric conditions for a specific location and time</a:t>
            </a:r>
            <a:endParaRPr lang="en-US" sz="2400" dirty="0">
              <a:solidFill>
                <a:srgbClr val="C80000"/>
              </a:solidFill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44037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2050132"/>
            <a:ext cx="3898900" cy="3817267"/>
          </a:xfrm>
        </p:spPr>
        <p:txBody>
          <a:bodyPr>
            <a:normAutofit lnSpcReduction="10000"/>
          </a:bodyPr>
          <a:lstStyle/>
          <a:p>
            <a:pPr eaLnBrk="1" hangingPunct="1">
              <a:buFontTx/>
              <a:buNone/>
            </a:pPr>
            <a:r>
              <a:rPr lang="en-US" sz="2400" b="1" u="sng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Weather Elements</a:t>
            </a:r>
            <a:endParaRPr lang="en-US" sz="2400" b="1" dirty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marL="457200" indent="-457200" eaLnBrk="1" hangingPunct="1">
              <a:buFont typeface="+mj-lt"/>
              <a:buAutoNum type="arabicParenR"/>
            </a:pPr>
            <a:r>
              <a:rPr lang="en-US" sz="24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Temperature</a:t>
            </a:r>
            <a:endParaRPr lang="en-US" sz="2400" b="1" dirty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marL="457200" indent="-457200" eaLnBrk="1" hangingPunct="1">
              <a:buFont typeface="+mj-lt"/>
              <a:buAutoNum type="arabicParenR"/>
            </a:pPr>
            <a:r>
              <a:rPr lang="en-US" sz="24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Wind</a:t>
            </a:r>
          </a:p>
          <a:p>
            <a:pPr marL="457200" indent="-457200">
              <a:buFont typeface="+mj-lt"/>
              <a:buAutoNum type="arabicParenR"/>
            </a:pPr>
            <a:r>
              <a:rPr lang="en-US" sz="24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Pressure</a:t>
            </a:r>
          </a:p>
          <a:p>
            <a:pPr marL="457200" indent="-457200" eaLnBrk="1" hangingPunct="1">
              <a:buFont typeface="+mj-lt"/>
              <a:buAutoNum type="arabicParenR"/>
            </a:pPr>
            <a:r>
              <a:rPr lang="en-US" sz="24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Precipitation </a:t>
            </a:r>
            <a:r>
              <a:rPr lang="en-US" sz="24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Amount </a:t>
            </a:r>
          </a:p>
          <a:p>
            <a:pPr marL="457200" indent="-457200" eaLnBrk="1" hangingPunct="1">
              <a:buFont typeface="+mj-lt"/>
              <a:buAutoNum type="arabicParenR"/>
            </a:pPr>
            <a:r>
              <a:rPr lang="en-US" sz="24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Humidity </a:t>
            </a:r>
            <a:r>
              <a:rPr lang="en-US" sz="24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(Dew Point)</a:t>
            </a:r>
            <a:endParaRPr lang="en-US" sz="2400" b="1" dirty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marL="457200" indent="-457200" eaLnBrk="1" hangingPunct="1">
              <a:buFont typeface="+mj-lt"/>
              <a:buAutoNum type="arabicParenR"/>
            </a:pPr>
            <a:r>
              <a:rPr lang="en-US" sz="24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Visibility</a:t>
            </a:r>
          </a:p>
          <a:p>
            <a:pPr marL="457200" indent="-457200" eaLnBrk="1" hangingPunct="1">
              <a:buFont typeface="+mj-lt"/>
              <a:buAutoNum type="arabicParenR"/>
            </a:pPr>
            <a:r>
              <a:rPr lang="en-US" sz="24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Clouds/Ceiling</a:t>
            </a:r>
          </a:p>
          <a:p>
            <a:pPr marL="457200" indent="-457200" eaLnBrk="1" hangingPunct="1">
              <a:buFont typeface="+mj-lt"/>
              <a:buAutoNum type="arabicParenR"/>
            </a:pPr>
            <a:r>
              <a:rPr lang="en-US" sz="24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Significant </a:t>
            </a:r>
            <a:r>
              <a:rPr lang="en-US" sz="24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Weather</a:t>
            </a:r>
            <a:endParaRPr lang="en-US" sz="2400" dirty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44038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89050" y="3204837"/>
            <a:ext cx="2178050" cy="264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9" name="TextBox 7"/>
          <p:cNvSpPr txBox="1">
            <a:spLocks noChangeArrowheads="1"/>
          </p:cNvSpPr>
          <p:nvPr/>
        </p:nvSpPr>
        <p:spPr bwMode="auto">
          <a:xfrm>
            <a:off x="139700" y="6012657"/>
            <a:ext cx="4698999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en-US" sz="1600" i="1" dirty="0" smtClean="0"/>
              <a:t>An Automated Surface Observing System (ASOS),</a:t>
            </a:r>
          </a:p>
          <a:p>
            <a:pPr algn="ctr"/>
            <a:r>
              <a:rPr lang="en-US" sz="1600" i="1" dirty="0"/>
              <a:t>l</a:t>
            </a:r>
            <a:r>
              <a:rPr lang="en-US" sz="1600" i="1" dirty="0" smtClean="0"/>
              <a:t>ike the one at Tucson International Airport (KTUS)</a:t>
            </a:r>
            <a:endParaRPr lang="en-US" sz="1600" i="1" dirty="0"/>
          </a:p>
        </p:txBody>
      </p:sp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12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4303"/>
    </mc:Choice>
    <mc:Fallback xmlns="">
      <p:transition xmlns:p14="http://schemas.microsoft.com/office/powerpoint/2010/main" spd="slow" advTm="44303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584200" y="1461008"/>
            <a:ext cx="7802880" cy="5065776"/>
            <a:chOff x="584200" y="1359408"/>
            <a:chExt cx="7802880" cy="5065776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 rotWithShape="1">
            <a:blip r:embed="rId2"/>
            <a:srcRect t="6358" b="6282"/>
            <a:stretch/>
          </p:blipFill>
          <p:spPr>
            <a:xfrm>
              <a:off x="584200" y="1359408"/>
              <a:ext cx="7802880" cy="5065776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/>
          </p:nvSpPr>
          <p:spPr>
            <a:xfrm>
              <a:off x="584200" y="5065812"/>
              <a:ext cx="16764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 smtClean="0">
                  <a:solidFill>
                    <a:srgbClr val="FF0000"/>
                  </a:solidFill>
                  <a:effectLst>
                    <a:outerShdw blurRad="50800" dist="38100" dir="2700000" algn="tl" rotWithShape="0">
                      <a:srgbClr val="000000"/>
                    </a:outerShdw>
                  </a:effectLst>
                  <a:latin typeface="Arial Narrow"/>
                  <a:cs typeface="Arial Narrow"/>
                </a:rPr>
                <a:t>Precipitation </a:t>
              </a:r>
              <a:endParaRPr lang="en-US" sz="1600" b="1" dirty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Arial Narrow"/>
                <a:cs typeface="Arial Narrow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736600" y="4697681"/>
              <a:ext cx="16891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 smtClean="0">
                  <a:solidFill>
                    <a:srgbClr val="FF0000"/>
                  </a:solidFill>
                  <a:effectLst>
                    <a:outerShdw blurRad="50800" dist="38100" dir="2700000" algn="tl" rotWithShape="0">
                      <a:srgbClr val="000000"/>
                    </a:outerShdw>
                  </a:effectLst>
                  <a:latin typeface="Arial Narrow"/>
                  <a:cs typeface="Arial Narrow"/>
                </a:rPr>
                <a:t>Temperature</a:t>
              </a:r>
              <a:endParaRPr lang="en-US" sz="1600" b="1" dirty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Arial Narrow"/>
                <a:cs typeface="Arial Narrow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257300" y="4407287"/>
              <a:ext cx="16002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 smtClean="0">
                  <a:solidFill>
                    <a:srgbClr val="FF0000"/>
                  </a:solidFill>
                  <a:effectLst>
                    <a:outerShdw blurRad="50800" dist="38100" dir="2700000" algn="tl" rotWithShape="0">
                      <a:srgbClr val="000000"/>
                    </a:outerShdw>
                  </a:effectLst>
                  <a:latin typeface="Arial Narrow"/>
                  <a:cs typeface="Arial Narrow"/>
                </a:rPr>
                <a:t>Dew Point</a:t>
              </a:r>
              <a:endParaRPr lang="en-US" sz="1600" b="1" dirty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Arial Narrow"/>
                <a:cs typeface="Arial Narrow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247900" y="4194532"/>
              <a:ext cx="16002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 smtClean="0">
                  <a:solidFill>
                    <a:srgbClr val="FF0000"/>
                  </a:solidFill>
                  <a:effectLst>
                    <a:outerShdw blurRad="50800" dist="38100" dir="2700000" algn="tl" rotWithShape="0">
                      <a:srgbClr val="000000"/>
                    </a:outerShdw>
                  </a:effectLst>
                  <a:latin typeface="Arial Narrow"/>
                  <a:cs typeface="Arial Narrow"/>
                </a:rPr>
                <a:t>Weather</a:t>
              </a:r>
              <a:endParaRPr lang="en-US" sz="1600" b="1" dirty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Arial Narrow"/>
                <a:cs typeface="Arial Narrow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114800" y="1597740"/>
              <a:ext cx="9779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 smtClean="0">
                  <a:solidFill>
                    <a:srgbClr val="FF0000"/>
                  </a:solidFill>
                  <a:effectLst>
                    <a:outerShdw blurRad="50800" dist="38100" dir="2700000" algn="tl" rotWithShape="0">
                      <a:srgbClr val="000000"/>
                    </a:outerShdw>
                  </a:effectLst>
                  <a:latin typeface="Arial Narrow"/>
                  <a:cs typeface="Arial Narrow"/>
                </a:rPr>
                <a:t>Wind</a:t>
              </a:r>
              <a:endParaRPr lang="en-US" sz="1600" b="1" dirty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Arial Narrow"/>
                <a:cs typeface="Arial Narrow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334000" y="4627602"/>
              <a:ext cx="9779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 smtClean="0">
                  <a:solidFill>
                    <a:srgbClr val="FF0000"/>
                  </a:solidFill>
                  <a:effectLst>
                    <a:outerShdw blurRad="50800" dist="38100" dir="2700000" algn="tl" rotWithShape="0">
                      <a:srgbClr val="000000"/>
                    </a:outerShdw>
                  </a:effectLst>
                  <a:latin typeface="Arial Narrow"/>
                  <a:cs typeface="Arial Narrow"/>
                </a:rPr>
                <a:t>Ceiling</a:t>
              </a:r>
              <a:endParaRPr lang="en-US" sz="1600" b="1" dirty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Arial Narrow"/>
                <a:cs typeface="Arial Narrow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6756400" y="3956377"/>
              <a:ext cx="11811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 smtClean="0">
                  <a:solidFill>
                    <a:srgbClr val="FF0000"/>
                  </a:solidFill>
                  <a:effectLst>
                    <a:outerShdw blurRad="50800" dist="38100" dir="2700000" algn="tl" rotWithShape="0">
                      <a:srgbClr val="000000"/>
                    </a:outerShdw>
                  </a:effectLst>
                  <a:latin typeface="Arial Narrow"/>
                  <a:cs typeface="Arial Narrow"/>
                </a:rPr>
                <a:t>Visibility</a:t>
              </a:r>
              <a:endParaRPr lang="en-US" sz="1600" b="1" dirty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Arial Narrow"/>
                <a:cs typeface="Arial Narrow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867400" y="4356100"/>
              <a:ext cx="14732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 smtClean="0">
                  <a:solidFill>
                    <a:srgbClr val="FF0000"/>
                  </a:solidFill>
                  <a:effectLst>
                    <a:outerShdw blurRad="50800" dist="38100" dir="2700000" algn="tl" rotWithShape="0">
                      <a:srgbClr val="000000"/>
                    </a:outerShdw>
                  </a:effectLst>
                  <a:latin typeface="Arial Narrow"/>
                  <a:cs typeface="Arial Narrow"/>
                </a:rPr>
                <a:t>Freezing Rain</a:t>
              </a:r>
              <a:endParaRPr lang="en-US" sz="1600" b="1" dirty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Arial Narrow"/>
                <a:cs typeface="Arial Narrow"/>
              </a:endParaRPr>
            </a:p>
          </p:txBody>
        </p:sp>
      </p:grp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42900" y="274638"/>
            <a:ext cx="8445500" cy="1143000"/>
          </a:xfrm>
        </p:spPr>
        <p:txBody>
          <a:bodyPr>
            <a:noAutofit/>
          </a:bodyPr>
          <a:lstStyle/>
          <a:p>
            <a:r>
              <a:rPr lang="en-US" sz="3600" dirty="0" smtClean="0"/>
              <a:t>ASOS: Automated Surface Observing Station</a:t>
            </a:r>
            <a:endParaRPr lang="en-US" sz="3600" dirty="0"/>
          </a:p>
        </p:txBody>
      </p:sp>
      <p:sp>
        <p:nvSpPr>
          <p:cNvPr id="23" name="TextBox 22"/>
          <p:cNvSpPr txBox="1"/>
          <p:nvPr/>
        </p:nvSpPr>
        <p:spPr>
          <a:xfrm>
            <a:off x="698500" y="1510380"/>
            <a:ext cx="1905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ASOS at Elko NV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7372588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000" y="0"/>
            <a:ext cx="8870493" cy="6858000"/>
          </a:xfrm>
          <a:prstGeom prst="rect">
            <a:avLst/>
          </a:prstGeom>
        </p:spPr>
      </p:pic>
      <p:sp>
        <p:nvSpPr>
          <p:cNvPr id="61445" name="TextBox 8"/>
          <p:cNvSpPr txBox="1">
            <a:spLocks noChangeArrowheads="1"/>
          </p:cNvSpPr>
          <p:nvPr/>
        </p:nvSpPr>
        <p:spPr bwMode="auto">
          <a:xfrm>
            <a:off x="1714500" y="300038"/>
            <a:ext cx="6705600" cy="400110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en-US" sz="2000" dirty="0" smtClean="0">
                <a:hlinkClick r:id="rId6"/>
              </a:rPr>
              <a:t>ASOS Locations and Current </a:t>
            </a:r>
            <a:r>
              <a:rPr lang="en-US" sz="2000" dirty="0">
                <a:hlinkClick r:id="rId6"/>
              </a:rPr>
              <a:t>O</a:t>
            </a:r>
            <a:r>
              <a:rPr lang="en-US" sz="2000" dirty="0" smtClean="0">
                <a:hlinkClick r:id="rId6"/>
              </a:rPr>
              <a:t>bservations for </a:t>
            </a:r>
            <a:r>
              <a:rPr lang="en-US" sz="2000" dirty="0">
                <a:hlinkClick r:id="rId6"/>
              </a:rPr>
              <a:t>E</a:t>
            </a:r>
            <a:r>
              <a:rPr lang="en-US" sz="2000" dirty="0" smtClean="0">
                <a:hlinkClick r:id="rId6"/>
              </a:rPr>
              <a:t>very State</a:t>
            </a:r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3111500" y="5502701"/>
            <a:ext cx="1244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hlinkClick r:id="rId7"/>
              </a:rPr>
              <a:t>Figure Credit</a:t>
            </a:r>
            <a:endParaRPr lang="en-US" sz="1600" dirty="0" smtClean="0"/>
          </a:p>
          <a:p>
            <a:pPr algn="ctr"/>
            <a:r>
              <a:rPr lang="en-US" sz="1600" dirty="0" smtClean="0"/>
              <a:t>Akin to 1.21 H&amp;P</a:t>
            </a:r>
            <a:endParaRPr lang="en-US" sz="1600" dirty="0"/>
          </a:p>
        </p:txBody>
      </p:sp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  <p:sp>
        <p:nvSpPr>
          <p:cNvPr id="2" name="Oval 1"/>
          <p:cNvSpPr/>
          <p:nvPr/>
        </p:nvSpPr>
        <p:spPr>
          <a:xfrm>
            <a:off x="1473200" y="2209800"/>
            <a:ext cx="215900" cy="215900"/>
          </a:xfrm>
          <a:prstGeom prst="ellipse">
            <a:avLst/>
          </a:prstGeom>
          <a:noFill/>
          <a:ln w="19050" cmpd="sng">
            <a:solidFill>
              <a:srgbClr val="C8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603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112"/>
    </mc:Choice>
    <mc:Fallback xmlns="">
      <p:transition xmlns:p14="http://schemas.microsoft.com/office/powerpoint/2010/main" spd="slow" advTm="34112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952500"/>
            <a:ext cx="9144000" cy="5822683"/>
          </a:xfrm>
          <a:prstGeom prst="rect">
            <a:avLst/>
          </a:prstGeom>
        </p:spPr>
      </p:pic>
      <p:sp>
        <p:nvSpPr>
          <p:cNvPr id="61445" name="TextBox 8"/>
          <p:cNvSpPr txBox="1">
            <a:spLocks noChangeArrowheads="1"/>
          </p:cNvSpPr>
          <p:nvPr/>
        </p:nvSpPr>
        <p:spPr bwMode="auto">
          <a:xfrm>
            <a:off x="1244600" y="155714"/>
            <a:ext cx="6705600" cy="707886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en-US" sz="2000" dirty="0"/>
              <a:t>Map showing the distribution of land-based stations and weather buoys in and around North America.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4900" y="6133524"/>
            <a:ext cx="1244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Fig. 1.21 H&amp;P</a:t>
            </a:r>
            <a:endParaRPr lang="en-US" sz="1600" dirty="0"/>
          </a:p>
        </p:txBody>
      </p:sp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  <p:sp>
        <p:nvSpPr>
          <p:cNvPr id="2" name="Oval 1"/>
          <p:cNvSpPr/>
          <p:nvPr/>
        </p:nvSpPr>
        <p:spPr>
          <a:xfrm>
            <a:off x="4749800" y="3416300"/>
            <a:ext cx="215900" cy="215900"/>
          </a:xfrm>
          <a:prstGeom prst="ellipse">
            <a:avLst/>
          </a:prstGeom>
          <a:noFill/>
          <a:ln w="19050" cmpd="sng">
            <a:solidFill>
              <a:srgbClr val="C8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29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4112"/>
    </mc:Choice>
    <mc:Fallback>
      <p:transition xmlns:p14="http://schemas.microsoft.com/office/powerpoint/2010/main" spd="slow" advTm="34112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82700" y="6043935"/>
            <a:ext cx="6451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hlinkClick r:id="rId5"/>
              </a:rPr>
              <a:t>Figure Source</a:t>
            </a:r>
            <a:endParaRPr lang="en-US" sz="1600" dirty="0" smtClean="0">
              <a:hlinkClick r:id="rId6"/>
            </a:endParaRPr>
          </a:p>
          <a:p>
            <a:pPr algn="ctr"/>
            <a:r>
              <a:rPr lang="en-US" sz="1600" dirty="0" smtClean="0">
                <a:hlinkClick r:id="rId5"/>
              </a:rPr>
              <a:t>https://www.climate.gov/maps-data/primer/processing-climate-data</a:t>
            </a:r>
            <a:endParaRPr lang="en-US" sz="1600" dirty="0"/>
          </a:p>
        </p:txBody>
      </p:sp>
      <p:sp>
        <p:nvSpPr>
          <p:cNvPr id="4" name="TextBox 3"/>
          <p:cNvSpPr txBox="1"/>
          <p:nvPr/>
        </p:nvSpPr>
        <p:spPr>
          <a:xfrm>
            <a:off x="304800" y="139700"/>
            <a:ext cx="848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Cooperative</a:t>
            </a:r>
            <a:r>
              <a:rPr lang="en-US" sz="2800" b="1" dirty="0"/>
              <a:t> </a:t>
            </a:r>
            <a:r>
              <a:rPr lang="en-US" sz="2800" b="1" dirty="0" smtClean="0"/>
              <a:t>Observers Program Stations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749300"/>
            <a:ext cx="9144000" cy="519213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045200" y="838200"/>
            <a:ext cx="2438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More than 12,000 sites that take weather </a:t>
            </a:r>
            <a:r>
              <a:rPr lang="en-US" dirty="0" err="1" smtClean="0"/>
              <a:t>obs</a:t>
            </a:r>
            <a:r>
              <a:rPr lang="en-US" dirty="0" smtClean="0"/>
              <a:t> in contiguous U.S.</a:t>
            </a:r>
            <a:endParaRPr lang="en-US" dirty="0"/>
          </a:p>
        </p:txBody>
      </p:sp>
      <p:pic>
        <p:nvPicPr>
          <p:cNvPr id="5" name="Sound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581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972"/>
    </mc:Choice>
    <mc:Fallback xmlns="">
      <p:transition xmlns:p14="http://schemas.microsoft.com/office/powerpoint/2010/main" spd="slow" advTm="25972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41300"/>
            <a:ext cx="9144000" cy="635758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03300" y="6348968"/>
            <a:ext cx="721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hlinkClick r:id="rId6"/>
              </a:rPr>
              <a:t>Surface obs (land and ships) used to start a weather forecast model</a:t>
            </a:r>
            <a:endParaRPr lang="en-US" b="1" dirty="0" smtClean="0"/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5218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619"/>
    </mc:Choice>
    <mc:Fallback xmlns="">
      <p:transition xmlns:p14="http://schemas.microsoft.com/office/powerpoint/2010/main" spd="slow" advTm="36619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41300"/>
            <a:ext cx="9144000" cy="635758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14500" y="6348968"/>
            <a:ext cx="5829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hlinkClick r:id="rId6"/>
              </a:rPr>
              <a:t>Buoy observations used to start a weather forecast model</a:t>
            </a:r>
            <a:endParaRPr lang="en-US" b="1" dirty="0" smtClean="0"/>
          </a:p>
        </p:txBody>
      </p:sp>
      <p:pic>
        <p:nvPicPr>
          <p:cNvPr id="7" name="Sound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8"/>
          <a:srcRect l="19613" t="4742" r="5583" b="10854"/>
          <a:stretch/>
        </p:blipFill>
        <p:spPr>
          <a:xfrm>
            <a:off x="7434591" y="68586"/>
            <a:ext cx="1463017" cy="1741888"/>
          </a:xfrm>
          <a:prstGeom prst="rect">
            <a:avLst/>
          </a:prstGeom>
        </p:spPr>
      </p:pic>
      <p:pic>
        <p:nvPicPr>
          <p:cNvPr id="8" name="Picture 7" descr="277px-SVP-B.jpg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54" t="-294" r="17565" b="9819"/>
          <a:stretch/>
        </p:blipFill>
        <p:spPr>
          <a:xfrm>
            <a:off x="287020" y="88900"/>
            <a:ext cx="1446808" cy="173733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02167" y="43110"/>
            <a:ext cx="8139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hlinkClick r:id="rId10"/>
              </a:rPr>
              <a:t>Drifter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695057" y="18742"/>
            <a:ext cx="9567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hlinkClick r:id="rId10"/>
              </a:rPr>
              <a:t>Moored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5952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778"/>
    </mc:Choice>
    <mc:Fallback xmlns="">
      <p:transition xmlns:p14="http://schemas.microsoft.com/office/powerpoint/2010/main" spd="slow" advTm="21778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41300"/>
            <a:ext cx="9144000" cy="635758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alphaModFix amt="50000"/>
          </a:blip>
          <a:stretch>
            <a:fillRect/>
          </a:stretch>
        </p:blipFill>
        <p:spPr>
          <a:xfrm>
            <a:off x="0" y="241300"/>
            <a:ext cx="9144000" cy="635758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16000" y="6234668"/>
            <a:ext cx="6946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hlinkClick r:id="rId5"/>
              </a:rPr>
              <a:t>Surface obs (land and ships) used to start a weather forecast </a:t>
            </a:r>
            <a:r>
              <a:rPr lang="en-US" b="1" dirty="0" smtClean="0">
                <a:hlinkClick r:id="rId5"/>
              </a:rPr>
              <a:t>model</a:t>
            </a:r>
            <a:endParaRPr lang="en-US" b="1" dirty="0" smtClean="0">
              <a:hlinkClick r:id="rId6"/>
            </a:endParaRPr>
          </a:p>
          <a:p>
            <a:pPr algn="ctr"/>
            <a:r>
              <a:rPr lang="en-US" b="1" dirty="0" smtClean="0">
                <a:hlinkClick r:id="rId6"/>
              </a:rPr>
              <a:t>Buoy observations used to start a weather forecast model</a:t>
            </a:r>
            <a:endParaRPr lang="en-US" b="1" dirty="0" smtClean="0"/>
          </a:p>
        </p:txBody>
      </p:sp>
      <p:sp>
        <p:nvSpPr>
          <p:cNvPr id="2" name="TextBox 1"/>
          <p:cNvSpPr txBox="1"/>
          <p:nvPr/>
        </p:nvSpPr>
        <p:spPr>
          <a:xfrm>
            <a:off x="723900" y="203199"/>
            <a:ext cx="7772400" cy="155448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pPr algn="ctr"/>
            <a:r>
              <a:rPr lang="en-US" sz="4400" dirty="0" err="1" smtClean="0"/>
              <a:t>Synop</a:t>
            </a:r>
            <a:r>
              <a:rPr lang="en-US" sz="4400" dirty="0" smtClean="0"/>
              <a:t>-Ship-</a:t>
            </a:r>
            <a:r>
              <a:rPr lang="en-US" sz="4400" dirty="0" err="1" smtClean="0"/>
              <a:t>Metar</a:t>
            </a:r>
            <a:r>
              <a:rPr lang="en-US" sz="4400" dirty="0" smtClean="0"/>
              <a:t>-Buoys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396234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778"/>
    </mc:Choice>
    <mc:Fallback xmlns="">
      <p:transition xmlns:p14="http://schemas.microsoft.com/office/powerpoint/2010/main" spd="slow" advTm="21778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Approximately 100,000 surface observations are used to start weather forecast models.</a:t>
            </a:r>
          </a:p>
          <a:p>
            <a:r>
              <a:rPr lang="en-US" dirty="0" smtClean="0"/>
              <a:t>Thousands of other observations are also taken that are not used to start models, but they provide invaluable data for monitoring weather and climate.</a:t>
            </a:r>
            <a:endParaRPr lang="en-US" dirty="0"/>
          </a:p>
        </p:txBody>
      </p:sp>
      <p:pic>
        <p:nvPicPr>
          <p:cNvPr id="5" name="Sound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447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578"/>
    </mc:Choice>
    <mc:Fallback xmlns="">
      <p:transition xmlns:p14="http://schemas.microsoft.com/office/powerpoint/2010/main" spd="slow" advTm="30578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This </a:t>
            </a:r>
            <a:r>
              <a:rPr lang="en-US" dirty="0"/>
              <a:t>is a natural point to </a:t>
            </a:r>
            <a:r>
              <a:rPr lang="en-US" dirty="0" smtClean="0"/>
              <a:t>take a </a:t>
            </a:r>
            <a:r>
              <a:rPr lang="en-US" dirty="0"/>
              <a:t>break if you need a breather before </a:t>
            </a:r>
            <a:r>
              <a:rPr lang="en-US" dirty="0" smtClean="0"/>
              <a:t>tackling the next 11 minutes of the presentation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15028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>
                <a:latin typeface="Times New Roman" charset="0"/>
                <a:ea typeface="ＭＳ Ｐゴシック" charset="0"/>
                <a:cs typeface="ＭＳ Ｐゴシック" charset="0"/>
              </a:rPr>
              <a:t>How do </a:t>
            </a:r>
            <a:r>
              <a:rPr lang="en-US" sz="3600" dirty="0" smtClean="0">
                <a:latin typeface="Times New Roman" charset="0"/>
                <a:ea typeface="ＭＳ Ｐゴシック" charset="0"/>
                <a:cs typeface="ＭＳ Ｐゴシック" charset="0"/>
              </a:rPr>
              <a:t>meteorologists and forecasters communicate </a:t>
            </a:r>
            <a:r>
              <a:rPr lang="en-US" sz="3600" dirty="0">
                <a:latin typeface="Times New Roman" charset="0"/>
                <a:ea typeface="ＭＳ Ｐゴシック" charset="0"/>
                <a:cs typeface="ＭＳ Ｐゴシック" charset="0"/>
              </a:rPr>
              <a:t>weather </a:t>
            </a:r>
            <a:r>
              <a:rPr lang="en-US" sz="3600" dirty="0" smtClean="0">
                <a:latin typeface="Times New Roman" charset="0"/>
                <a:ea typeface="ＭＳ Ｐゴシック" charset="0"/>
                <a:cs typeface="ＭＳ Ｐゴシック" charset="0"/>
              </a:rPr>
              <a:t>conditions?</a:t>
            </a:r>
            <a:endParaRPr lang="en-US" sz="3600" dirty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r>
              <a:rPr 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	</a:t>
            </a:r>
          </a:p>
          <a:p>
            <a:pPr>
              <a:buFontTx/>
              <a:buNone/>
            </a:pP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	</a:t>
            </a:r>
            <a:r>
              <a:rPr 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We use weather maps </a:t>
            </a:r>
          </a:p>
          <a:p>
            <a:pPr>
              <a:buFontTx/>
              <a:buNone/>
            </a:pP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	</a:t>
            </a:r>
            <a:r>
              <a:rPr 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Combination 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of </a:t>
            </a:r>
            <a:r>
              <a:rPr 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digits 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and </a:t>
            </a:r>
            <a:r>
              <a:rPr 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symbols</a:t>
            </a:r>
            <a:endParaRPr lang="en-U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0" name="Sound 9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440321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9835"/>
    </mc:Choice>
    <mc:Fallback>
      <p:transition xmlns:p14="http://schemas.microsoft.com/office/powerpoint/2010/main" spd="slow" advTm="19835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80400" cy="1143000"/>
          </a:xfrm>
        </p:spPr>
        <p:txBody>
          <a:bodyPr>
            <a:noAutofit/>
          </a:bodyPr>
          <a:lstStyle/>
          <a:p>
            <a:r>
              <a:rPr lang="en-US" dirty="0" smtClean="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Surface 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Station Model</a:t>
            </a:r>
          </a:p>
        </p:txBody>
      </p:sp>
      <p:sp>
        <p:nvSpPr>
          <p:cNvPr id="108549" name="Text Box 5"/>
          <p:cNvSpPr txBox="1">
            <a:spLocks noChangeArrowheads="1"/>
          </p:cNvSpPr>
          <p:nvPr/>
        </p:nvSpPr>
        <p:spPr bwMode="auto">
          <a:xfrm>
            <a:off x="3276600" y="5135563"/>
            <a:ext cx="11430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r">
              <a:spcBef>
                <a:spcPct val="50000"/>
              </a:spcBef>
            </a:pPr>
            <a:endParaRPr lang="en-US"/>
          </a:p>
        </p:txBody>
      </p:sp>
      <p:sp>
        <p:nvSpPr>
          <p:cNvPr id="206860" name="Text Box 12"/>
          <p:cNvSpPr txBox="1">
            <a:spLocks noChangeArrowheads="1"/>
          </p:cNvSpPr>
          <p:nvPr/>
        </p:nvSpPr>
        <p:spPr bwMode="auto">
          <a:xfrm>
            <a:off x="228600" y="1866900"/>
            <a:ext cx="43561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800" b="1" i="1" dirty="0">
                <a:solidFill>
                  <a:srgbClr val="000000"/>
                </a:solidFill>
                <a:latin typeface="+mn-lt"/>
              </a:rPr>
              <a:t>Responsible </a:t>
            </a:r>
            <a:r>
              <a:rPr lang="en-US" sz="1800" b="1" i="1" dirty="0" smtClean="0">
                <a:solidFill>
                  <a:srgbClr val="000000"/>
                </a:solidFill>
                <a:latin typeface="+mn-lt"/>
              </a:rPr>
              <a:t>for knowing every parameter</a:t>
            </a:r>
            <a:endParaRPr lang="en-US" sz="1800" b="1" i="1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108553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800600" y="1905000"/>
            <a:ext cx="3810000" cy="31496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en-US" sz="1800" b="1" i="1" dirty="0" smtClean="0">
                <a:ea typeface="ＭＳ Ｐゴシック" charset="0"/>
                <a:cs typeface="ＭＳ Ｐゴシック" charset="0"/>
              </a:rPr>
              <a:t>Station located at center of circle.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1800" b="1" u="sng" dirty="0" smtClean="0">
              <a:ea typeface="ＭＳ Ｐゴシック" charset="0"/>
              <a:cs typeface="ＭＳ Ｐゴシック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b="1" u="sng" dirty="0" smtClean="0">
                <a:ea typeface="ＭＳ Ｐゴシック" charset="0"/>
                <a:cs typeface="ＭＳ Ｐゴシック" charset="0"/>
              </a:rPr>
              <a:t>Weather Elements</a:t>
            </a:r>
            <a:endParaRPr lang="en-US" sz="1800" b="1" u="sng" dirty="0">
              <a:ea typeface="ＭＳ Ｐゴシック" charset="0"/>
              <a:cs typeface="ＭＳ Ｐゴシック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b="1" i="1" dirty="0" smtClean="0">
                <a:ea typeface="ＭＳ Ｐゴシック" charset="0"/>
                <a:cs typeface="ＭＳ Ｐゴシック" charset="0"/>
                <a:sym typeface="Symbol" charset="0"/>
              </a:rPr>
              <a:t>Temperature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b="1" i="1" dirty="0" smtClean="0">
                <a:ea typeface="ＭＳ Ｐゴシック" charset="0"/>
                <a:cs typeface="ＭＳ Ｐゴシック" charset="0"/>
                <a:sym typeface="Symbol" charset="0"/>
              </a:rPr>
              <a:t>Wind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b="1" i="1" dirty="0" smtClean="0">
                <a:ea typeface="ＭＳ Ｐゴシック" charset="0"/>
                <a:cs typeface="ＭＳ Ｐゴシック" charset="0"/>
                <a:sym typeface="Symbol" charset="0"/>
              </a:rPr>
              <a:t>Sea-level Pressure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b="1" i="1" dirty="0" smtClean="0">
                <a:ea typeface="ＭＳ Ｐゴシック" charset="0"/>
                <a:cs typeface="ＭＳ Ｐゴシック" charset="0"/>
                <a:sym typeface="Symbol" charset="0"/>
              </a:rPr>
              <a:t>Pressure Tendency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b="1" i="1" dirty="0" smtClean="0">
                <a:ea typeface="ＭＳ Ｐゴシック" charset="0"/>
                <a:cs typeface="ＭＳ Ｐゴシック" charset="0"/>
                <a:sym typeface="Symbol" charset="0"/>
              </a:rPr>
              <a:t>Sky Cover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b="1" i="1" dirty="0" smtClean="0">
                <a:ea typeface="ＭＳ Ｐゴシック" charset="0"/>
                <a:cs typeface="ＭＳ Ｐゴシック" charset="0"/>
                <a:sym typeface="Symbol" charset="0"/>
              </a:rPr>
              <a:t>Dew Point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b="1" i="1" dirty="0" smtClean="0">
                <a:ea typeface="ＭＳ Ｐゴシック" charset="0"/>
                <a:cs typeface="ＭＳ Ｐゴシック" charset="0"/>
                <a:sym typeface="Symbol" charset="0"/>
              </a:rPr>
              <a:t>Significant Weather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317500" y="2274887"/>
            <a:ext cx="4191000" cy="2667000"/>
            <a:chOff x="228600" y="2274887"/>
            <a:chExt cx="4191000" cy="2667000"/>
          </a:xfrm>
        </p:grpSpPr>
        <p:pic>
          <p:nvPicPr>
            <p:cNvPr id="20" name="Picture 15" descr="Picture 1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600" y="2274887"/>
              <a:ext cx="4191000" cy="2667000"/>
            </a:xfrm>
            <a:prstGeom prst="rect">
              <a:avLst/>
            </a:prstGeom>
            <a:noFill/>
            <a:ln w="2540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>
              <a:off x="2892419" y="4586572"/>
              <a:ext cx="144425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hlinkClick r:id="rId6"/>
                </a:rPr>
                <a:t>Figure Credit: NOAA</a:t>
              </a:r>
              <a:endParaRPr lang="en-US" sz="1200" dirty="0"/>
            </a:p>
          </p:txBody>
        </p:sp>
      </p:grpSp>
      <p:sp>
        <p:nvSpPr>
          <p:cNvPr id="108551" name="TextBox 16"/>
          <p:cNvSpPr txBox="1">
            <a:spLocks noChangeArrowheads="1"/>
          </p:cNvSpPr>
          <p:nvPr/>
        </p:nvSpPr>
        <p:spPr bwMode="auto">
          <a:xfrm>
            <a:off x="342900" y="5223559"/>
            <a:ext cx="4051300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hr-HR" sz="2000" dirty="0" smtClean="0">
                <a:latin typeface="+mn-lt"/>
                <a:hlinkClick r:id="rId6"/>
              </a:rPr>
              <a:t>Decoding Station Model</a:t>
            </a:r>
            <a:endParaRPr lang="en-US" sz="2000" dirty="0" smtClean="0">
              <a:latin typeface="+mn-lt"/>
            </a:endParaRPr>
          </a:p>
          <a:p>
            <a:pPr algn="ctr"/>
            <a:r>
              <a:rPr lang="en-US" sz="1600" dirty="0" smtClean="0">
                <a:latin typeface="+mn-lt"/>
                <a:hlinkClick r:id="rId6"/>
              </a:rPr>
              <a:t>http://www.wpc.ncep.noaa.gov/html/stationplot_printer.html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21200" y="5223934"/>
            <a:ext cx="39751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hlinkClick r:id="rId7"/>
              </a:rPr>
              <a:t> </a:t>
            </a:r>
            <a:r>
              <a:rPr lang="en-US" sz="2000" dirty="0">
                <a:hlinkClick r:id="rId7"/>
              </a:rPr>
              <a:t>Practice from CIMMS</a:t>
            </a:r>
            <a:endParaRPr lang="en-US" sz="2000" dirty="0">
              <a:hlinkClick r:id="rId8"/>
            </a:endParaRPr>
          </a:p>
          <a:p>
            <a:pPr algn="ctr"/>
            <a:r>
              <a:rPr lang="en-US" sz="1600" dirty="0">
                <a:hlinkClick r:id="rId7"/>
              </a:rPr>
              <a:t>http://profhorn.aos.wisc.edu/wxwise/station/page5.</a:t>
            </a:r>
            <a:r>
              <a:rPr lang="en-US" sz="1600" dirty="0" smtClean="0">
                <a:hlinkClick r:id="rId7"/>
              </a:rPr>
              <a:t>html</a:t>
            </a:r>
            <a:endParaRPr lang="en-US" sz="1600" dirty="0"/>
          </a:p>
          <a:p>
            <a:pPr algn="ctr"/>
            <a:r>
              <a:rPr lang="en-US" sz="1600" dirty="0"/>
              <a:t>Note: Cloud cover answer to #</a:t>
            </a:r>
            <a:r>
              <a:rPr lang="en-US" sz="1600" dirty="0" smtClean="0"/>
              <a:t>1 not correct.</a:t>
            </a:r>
            <a:endParaRPr lang="en-US" sz="1600" dirty="0"/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4756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4056"/>
    </mc:Choice>
    <mc:Fallback>
      <p:transition xmlns:p14="http://schemas.microsoft.com/office/powerpoint/2010/main" spd="slow" advTm="74056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80400" cy="1143000"/>
          </a:xfrm>
        </p:spPr>
        <p:txBody>
          <a:bodyPr>
            <a:noAutofit/>
          </a:bodyPr>
          <a:lstStyle/>
          <a:p>
            <a:r>
              <a:rPr lang="en-US" dirty="0" smtClean="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Temperature and Dew Point</a:t>
            </a:r>
            <a:endParaRPr lang="en-US" dirty="0">
              <a:solidFill>
                <a:schemeClr val="tx1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8549" name="Text Box 5"/>
          <p:cNvSpPr txBox="1">
            <a:spLocks noChangeArrowheads="1"/>
          </p:cNvSpPr>
          <p:nvPr/>
        </p:nvSpPr>
        <p:spPr bwMode="auto">
          <a:xfrm>
            <a:off x="3276600" y="5135563"/>
            <a:ext cx="11430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r">
              <a:spcBef>
                <a:spcPct val="50000"/>
              </a:spcBef>
            </a:pPr>
            <a:endParaRPr lang="en-US"/>
          </a:p>
        </p:txBody>
      </p:sp>
      <p:sp>
        <p:nvSpPr>
          <p:cNvPr id="108553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2286000"/>
            <a:ext cx="3962400" cy="270351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en-US" sz="2000" b="1" u="sng" dirty="0" smtClean="0">
                <a:ea typeface="ＭＳ Ｐゴシック" charset="0"/>
                <a:cs typeface="ＭＳ Ｐゴシック" charset="0"/>
              </a:rPr>
              <a:t>Temperatures</a:t>
            </a:r>
            <a:endParaRPr lang="en-US" sz="2000" b="1" u="sng" dirty="0">
              <a:ea typeface="ＭＳ Ｐゴシック" charset="0"/>
              <a:cs typeface="ＭＳ Ｐゴシック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 b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  <a:sym typeface="Symbol" charset="0"/>
              </a:rPr>
              <a:t>Plotted to nearest degree °</a:t>
            </a:r>
            <a:r>
              <a:rPr lang="en-US" sz="20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  <a:sym typeface="Symbol" charset="0"/>
              </a:rPr>
              <a:t>F in U.S. (</a:t>
            </a:r>
            <a:r>
              <a:rPr lang="en-US" sz="2000" b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  <a:sym typeface="Symbol" charset="0"/>
              </a:rPr>
              <a:t>°C elsewhere)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2000" b="1" dirty="0" smtClean="0">
              <a:solidFill>
                <a:srgbClr val="FF0000"/>
              </a:solidFill>
              <a:ea typeface="ＭＳ Ｐゴシック" charset="0"/>
              <a:cs typeface="ＭＳ Ｐゴシック" charset="0"/>
              <a:sym typeface="Symbol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 b="1" i="1" dirty="0" smtClean="0">
                <a:ea typeface="ＭＳ Ｐゴシック" charset="0"/>
                <a:cs typeface="ＭＳ Ｐゴシック" charset="0"/>
                <a:sym typeface="Symbol" charset="0"/>
              </a:rPr>
              <a:t>	Station plots shows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 b="1" i="1" dirty="0" smtClean="0">
                <a:ea typeface="ＭＳ Ｐゴシック" charset="0"/>
                <a:cs typeface="ＭＳ Ｐゴシック" charset="0"/>
                <a:sym typeface="Symbol" charset="0"/>
              </a:rPr>
              <a:t>	Temp </a:t>
            </a:r>
            <a:r>
              <a:rPr lang="en-US" sz="2000" b="1" i="1" dirty="0">
                <a:ea typeface="ＭＳ Ｐゴシック" charset="0"/>
                <a:cs typeface="ＭＳ Ｐゴシック" charset="0"/>
                <a:sym typeface="Symbol" charset="0"/>
              </a:rPr>
              <a:t>= 57°F</a:t>
            </a:r>
            <a:endParaRPr lang="en-US" sz="2000" b="1" i="1" dirty="0" smtClean="0">
              <a:ea typeface="ＭＳ Ｐゴシック" charset="0"/>
              <a:cs typeface="ＭＳ Ｐゴシック" charset="0"/>
              <a:sym typeface="Symbol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 b="1" i="1" dirty="0" smtClean="0">
                <a:ea typeface="ＭＳ Ｐゴシック" charset="0"/>
                <a:cs typeface="ＭＳ Ｐゴシック" charset="0"/>
                <a:sym typeface="Symbol" charset="0"/>
              </a:rPr>
              <a:t>	Dew Point = 56°F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304800" y="2274887"/>
            <a:ext cx="4191000" cy="2667000"/>
            <a:chOff x="228600" y="2274887"/>
            <a:chExt cx="4191000" cy="2667000"/>
          </a:xfrm>
        </p:grpSpPr>
        <p:pic>
          <p:nvPicPr>
            <p:cNvPr id="20" name="Picture 15" descr="Picture 1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600" y="2274887"/>
              <a:ext cx="4191000" cy="2667000"/>
            </a:xfrm>
            <a:prstGeom prst="rect">
              <a:avLst/>
            </a:prstGeom>
            <a:noFill/>
            <a:ln w="2540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>
              <a:off x="2892419" y="4586572"/>
              <a:ext cx="144425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hlinkClick r:id="rId6"/>
                </a:rPr>
                <a:t>Figure Credit: NOAA</a:t>
              </a:r>
              <a:endParaRPr lang="en-US" sz="1200" dirty="0"/>
            </a:p>
          </p:txBody>
        </p:sp>
      </p:grpSp>
      <p:sp>
        <p:nvSpPr>
          <p:cNvPr id="108551" name="TextBox 16"/>
          <p:cNvSpPr txBox="1">
            <a:spLocks noChangeArrowheads="1"/>
          </p:cNvSpPr>
          <p:nvPr/>
        </p:nvSpPr>
        <p:spPr bwMode="auto">
          <a:xfrm>
            <a:off x="304800" y="5147359"/>
            <a:ext cx="4051300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hr-HR" sz="2000" dirty="0" smtClean="0">
                <a:latin typeface="+mn-lt"/>
                <a:hlinkClick r:id="rId6"/>
              </a:rPr>
              <a:t>Decoding Station Model</a:t>
            </a:r>
            <a:endParaRPr lang="en-US" sz="2000" dirty="0" smtClean="0">
              <a:latin typeface="+mn-lt"/>
            </a:endParaRPr>
          </a:p>
          <a:p>
            <a:pPr algn="ctr"/>
            <a:r>
              <a:rPr lang="en-US" sz="1600" dirty="0" smtClean="0">
                <a:latin typeface="+mn-lt"/>
                <a:hlinkClick r:id="rId6"/>
              </a:rPr>
              <a:t>http://www.wpc.ncep.noaa.gov/html/stationplot_printer.html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483100" y="5135034"/>
            <a:ext cx="39751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hlinkClick r:id="rId7"/>
              </a:rPr>
              <a:t> </a:t>
            </a:r>
            <a:r>
              <a:rPr lang="en-US" sz="2000" dirty="0">
                <a:hlinkClick r:id="rId7"/>
              </a:rPr>
              <a:t>Practice from CIMMS</a:t>
            </a:r>
            <a:endParaRPr lang="en-US" sz="2000" dirty="0">
              <a:hlinkClick r:id="rId8"/>
            </a:endParaRPr>
          </a:p>
          <a:p>
            <a:pPr algn="ctr"/>
            <a:r>
              <a:rPr lang="en-US" sz="1600" dirty="0">
                <a:hlinkClick r:id="rId7"/>
              </a:rPr>
              <a:t>http://profhorn.aos.wisc.edu/wxwise/station/page5.</a:t>
            </a:r>
            <a:r>
              <a:rPr lang="en-US" sz="1600" dirty="0" smtClean="0">
                <a:hlinkClick r:id="rId7"/>
              </a:rPr>
              <a:t>html</a:t>
            </a:r>
            <a:endParaRPr lang="en-US" sz="1600" dirty="0"/>
          </a:p>
        </p:txBody>
      </p:sp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9494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5946"/>
    </mc:Choice>
    <mc:Fallback>
      <p:transition xmlns:p14="http://schemas.microsoft.com/office/powerpoint/2010/main" spd="slow" advTm="35946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30204"/>
            <a:ext cx="77724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Sea Level Pressure (SLP)</a:t>
            </a:r>
            <a:endParaRPr lang="en-US" dirty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9401" name="Text Box 5"/>
          <p:cNvSpPr txBox="1">
            <a:spLocks noChangeArrowheads="1"/>
          </p:cNvSpPr>
          <p:nvPr/>
        </p:nvSpPr>
        <p:spPr bwMode="auto">
          <a:xfrm>
            <a:off x="3230880" y="4612644"/>
            <a:ext cx="1143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499534" y="5065621"/>
            <a:ext cx="771313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sz="2000" b="1" dirty="0" smtClean="0">
                <a:solidFill>
                  <a:srgbClr val="FF0000"/>
                </a:solidFill>
              </a:rPr>
              <a:t>Two steps required to decode SLP.</a:t>
            </a:r>
          </a:p>
          <a:p>
            <a:pPr>
              <a:lnSpc>
                <a:spcPts val="2400"/>
              </a:lnSpc>
            </a:pPr>
            <a:r>
              <a:rPr lang="en-US" sz="2000" b="1" dirty="0" smtClean="0"/>
              <a:t>1) Put decimal point between 2</a:t>
            </a:r>
            <a:r>
              <a:rPr lang="en-US" sz="2000" b="1" baseline="30000" dirty="0" smtClean="0"/>
              <a:t>nd</a:t>
            </a:r>
            <a:r>
              <a:rPr lang="en-US" sz="2000" b="1" dirty="0" smtClean="0"/>
              <a:t> and 3</a:t>
            </a:r>
            <a:r>
              <a:rPr lang="en-US" sz="2000" b="1" baseline="30000" dirty="0" smtClean="0"/>
              <a:t>rd</a:t>
            </a:r>
            <a:r>
              <a:rPr lang="en-US" sz="2000" b="1" dirty="0" smtClean="0"/>
              <a:t> digits</a:t>
            </a:r>
          </a:p>
          <a:p>
            <a:pPr>
              <a:lnSpc>
                <a:spcPts val="2400"/>
              </a:lnSpc>
            </a:pPr>
            <a:r>
              <a:rPr lang="en-US" sz="2000" b="1" dirty="0" smtClean="0"/>
              <a:t>2) Next place a </a:t>
            </a:r>
            <a:r>
              <a:rPr lang="en-US" sz="2000" b="1" dirty="0" smtClean="0">
                <a:solidFill>
                  <a:srgbClr val="FF0000"/>
                </a:solidFill>
              </a:rPr>
              <a:t>9</a:t>
            </a:r>
            <a:r>
              <a:rPr lang="en-US" sz="2000" b="1" dirty="0" smtClean="0"/>
              <a:t> and </a:t>
            </a:r>
            <a:r>
              <a:rPr lang="en-US" sz="2000" b="1" dirty="0" smtClean="0">
                <a:solidFill>
                  <a:srgbClr val="FF0000"/>
                </a:solidFill>
              </a:rPr>
              <a:t>10</a:t>
            </a:r>
            <a:r>
              <a:rPr lang="en-US" sz="2000" b="1" dirty="0" smtClean="0"/>
              <a:t> in front of 3 digits.      </a:t>
            </a:r>
          </a:p>
          <a:p>
            <a:pPr>
              <a:lnSpc>
                <a:spcPts val="2400"/>
              </a:lnSpc>
            </a:pPr>
            <a:r>
              <a:rPr lang="en-US" sz="2000" b="1" dirty="0"/>
              <a:t> </a:t>
            </a:r>
            <a:r>
              <a:rPr lang="en-US" sz="2000" b="1" dirty="0" smtClean="0"/>
              <a:t>    Answer the question, “Is </a:t>
            </a:r>
            <a:r>
              <a:rPr lang="en-US" sz="2000" b="1" dirty="0" smtClean="0">
                <a:solidFill>
                  <a:srgbClr val="C90000"/>
                </a:solidFill>
              </a:rPr>
              <a:t>9</a:t>
            </a:r>
            <a:r>
              <a:rPr lang="en-US" sz="2000" b="1" dirty="0" smtClean="0">
                <a:solidFill>
                  <a:srgbClr val="0000FF"/>
                </a:solidFill>
              </a:rPr>
              <a:t>10</a:t>
            </a:r>
            <a:r>
              <a:rPr lang="en-US" sz="2000" b="1" dirty="0" smtClean="0">
                <a:solidFill>
                  <a:srgbClr val="C90000"/>
                </a:solidFill>
              </a:rPr>
              <a:t>.</a:t>
            </a:r>
            <a:r>
              <a:rPr lang="en-US" sz="2000" b="1" dirty="0">
                <a:solidFill>
                  <a:srgbClr val="0000FF"/>
                </a:solidFill>
              </a:rPr>
              <a:t>7</a:t>
            </a:r>
            <a:r>
              <a:rPr lang="en-US" sz="2000" b="1" dirty="0" smtClean="0">
                <a:solidFill>
                  <a:srgbClr val="C90000"/>
                </a:solidFill>
              </a:rPr>
              <a:t> </a:t>
            </a:r>
            <a:r>
              <a:rPr lang="en-US" sz="2000" b="1" dirty="0" err="1" smtClean="0">
                <a:solidFill>
                  <a:srgbClr val="C90000"/>
                </a:solidFill>
              </a:rPr>
              <a:t>mb</a:t>
            </a:r>
            <a:r>
              <a:rPr lang="en-US" sz="2000" b="1" dirty="0" smtClean="0">
                <a:solidFill>
                  <a:srgbClr val="C90000"/>
                </a:solidFill>
              </a:rPr>
              <a:t> </a:t>
            </a:r>
            <a:r>
              <a:rPr lang="en-US" sz="2000" b="1" dirty="0" smtClean="0">
                <a:solidFill>
                  <a:srgbClr val="000000"/>
                </a:solidFill>
              </a:rPr>
              <a:t>or</a:t>
            </a:r>
            <a:r>
              <a:rPr lang="en-US" sz="2000" b="1" dirty="0" smtClean="0">
                <a:solidFill>
                  <a:srgbClr val="C90000"/>
                </a:solidFill>
              </a:rPr>
              <a:t> 10</a:t>
            </a:r>
            <a:r>
              <a:rPr lang="en-US" sz="2000" b="1" dirty="0" smtClean="0">
                <a:solidFill>
                  <a:srgbClr val="0000FF"/>
                </a:solidFill>
              </a:rPr>
              <a:t>1</a:t>
            </a:r>
            <a:r>
              <a:rPr lang="en-US" sz="2000" b="1" dirty="0">
                <a:solidFill>
                  <a:srgbClr val="0000FF"/>
                </a:solidFill>
              </a:rPr>
              <a:t>0</a:t>
            </a:r>
            <a:r>
              <a:rPr lang="en-US" sz="2000" b="1" dirty="0" smtClean="0">
                <a:solidFill>
                  <a:srgbClr val="C90000"/>
                </a:solidFill>
              </a:rPr>
              <a:t>.</a:t>
            </a:r>
            <a:r>
              <a:rPr lang="en-US" sz="2000" b="1" dirty="0" smtClean="0">
                <a:solidFill>
                  <a:srgbClr val="0000FF"/>
                </a:solidFill>
              </a:rPr>
              <a:t>7</a:t>
            </a:r>
            <a:r>
              <a:rPr lang="en-US" sz="2000" b="1" dirty="0" smtClean="0">
                <a:solidFill>
                  <a:srgbClr val="000000"/>
                </a:solidFill>
              </a:rPr>
              <a:t>” closer </a:t>
            </a:r>
            <a:r>
              <a:rPr lang="en-US" sz="2000" b="1" dirty="0">
                <a:solidFill>
                  <a:srgbClr val="000000"/>
                </a:solidFill>
              </a:rPr>
              <a:t>to </a:t>
            </a:r>
            <a:r>
              <a:rPr lang="en-US" sz="2000" b="1" dirty="0">
                <a:solidFill>
                  <a:srgbClr val="C90000"/>
                </a:solidFill>
              </a:rPr>
              <a:t>1013</a:t>
            </a:r>
            <a:r>
              <a:rPr lang="en-US" sz="2000" b="1" dirty="0" smtClean="0">
                <a:solidFill>
                  <a:srgbClr val="000000"/>
                </a:solidFill>
              </a:rPr>
              <a:t>?” </a:t>
            </a:r>
          </a:p>
          <a:p>
            <a:pPr>
              <a:lnSpc>
                <a:spcPts val="2400"/>
              </a:lnSpc>
            </a:pPr>
            <a:r>
              <a:rPr lang="en-US" sz="2000" b="1" dirty="0" smtClean="0">
                <a:solidFill>
                  <a:srgbClr val="000000"/>
                </a:solidFill>
              </a:rPr>
              <a:t>     Best choice: 1010.7 </a:t>
            </a:r>
            <a:r>
              <a:rPr lang="en-US" sz="2000" b="1" dirty="0" err="1" smtClean="0">
                <a:solidFill>
                  <a:srgbClr val="000000"/>
                </a:solidFill>
              </a:rPr>
              <a:t>mb</a:t>
            </a:r>
            <a:endParaRPr lang="en-US" sz="2000" b="1" dirty="0">
              <a:solidFill>
                <a:srgbClr val="000000"/>
              </a:solidFill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3733800" y="2463804"/>
            <a:ext cx="350004" cy="981682"/>
            <a:chOff x="4714868" y="3453760"/>
            <a:chExt cx="350004" cy="981682"/>
          </a:xfrm>
        </p:grpSpPr>
        <p:sp>
          <p:nvSpPr>
            <p:cNvPr id="4" name="TextBox 3"/>
            <p:cNvSpPr txBox="1"/>
            <p:nvPr/>
          </p:nvSpPr>
          <p:spPr>
            <a:xfrm>
              <a:off x="4726318" y="3763473"/>
              <a:ext cx="3385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  <a:latin typeface="Zapf Dingbats"/>
                  <a:ea typeface="Zapf Dingbats"/>
                  <a:cs typeface="Zapf Dingbats"/>
                  <a:sym typeface="Zapf Dingbats"/>
                </a:rPr>
                <a:t>✗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4716941" y="3453760"/>
              <a:ext cx="3385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  <a:latin typeface="Zapf Dingbats"/>
                  <a:ea typeface="Zapf Dingbats"/>
                  <a:cs typeface="Zapf Dingbats"/>
                  <a:sym typeface="Zapf Dingbats"/>
                </a:rPr>
                <a:t>✗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4714868" y="4066110"/>
              <a:ext cx="3385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  <a:latin typeface="Zapf Dingbats"/>
                  <a:ea typeface="Zapf Dingbats"/>
                  <a:cs typeface="Zapf Dingbats"/>
                  <a:sym typeface="Zapf Dingbats"/>
                </a:rPr>
                <a:t>✗</a:t>
              </a:r>
              <a:endParaRPr lang="en-US" dirty="0">
                <a:solidFill>
                  <a:srgbClr val="FF0000"/>
                </a:solidFill>
              </a:endParaRPr>
            </a:p>
          </p:txBody>
        </p:sp>
      </p:grpSp>
      <p:sp>
        <p:nvSpPr>
          <p:cNvPr id="41" name="Rectangle 40"/>
          <p:cNvSpPr/>
          <p:nvPr/>
        </p:nvSpPr>
        <p:spPr>
          <a:xfrm>
            <a:off x="304800" y="4645490"/>
            <a:ext cx="4114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1" i="1" dirty="0" smtClean="0"/>
              <a:t>Station plot shows SLP of 1010.7 </a:t>
            </a:r>
            <a:r>
              <a:rPr lang="en-US" sz="1800" b="1" i="1" dirty="0" err="1" smtClean="0"/>
              <a:t>mb</a:t>
            </a:r>
            <a:r>
              <a:rPr lang="en-US" sz="1800" b="1" i="1" dirty="0" smtClean="0"/>
              <a:t>.</a:t>
            </a:r>
            <a:endParaRPr lang="en-US" sz="1800" b="1" i="1" dirty="0"/>
          </a:p>
        </p:txBody>
      </p:sp>
      <p:grpSp>
        <p:nvGrpSpPr>
          <p:cNvPr id="45" name="Group 44"/>
          <p:cNvGrpSpPr/>
          <p:nvPr/>
        </p:nvGrpSpPr>
        <p:grpSpPr>
          <a:xfrm>
            <a:off x="266700" y="1920070"/>
            <a:ext cx="4191000" cy="2667000"/>
            <a:chOff x="4572000" y="2065020"/>
            <a:chExt cx="4191000" cy="2667000"/>
          </a:xfrm>
        </p:grpSpPr>
        <p:pic>
          <p:nvPicPr>
            <p:cNvPr id="46" name="Picture 15" descr="Picture 1.pn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0" y="2065020"/>
              <a:ext cx="4191000" cy="2667000"/>
            </a:xfrm>
            <a:prstGeom prst="rect">
              <a:avLst/>
            </a:prstGeom>
            <a:noFill/>
            <a:ln w="2540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7" name="TextBox 46"/>
            <p:cNvSpPr txBox="1"/>
            <p:nvPr/>
          </p:nvSpPr>
          <p:spPr>
            <a:xfrm>
              <a:off x="7239000" y="4381500"/>
              <a:ext cx="1444250" cy="276999"/>
            </a:xfrm>
            <a:prstGeom prst="rect">
              <a:avLst/>
            </a:prstGeom>
            <a:noFill/>
            <a:ln w="2540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hlinkClick r:id="rId7"/>
                </a:rPr>
                <a:t>Figure Credit: NOAA</a:t>
              </a:r>
              <a:endParaRPr lang="en-US" sz="1200" dirty="0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2497665" y="2555879"/>
            <a:ext cx="29427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.</a:t>
            </a:r>
            <a:endParaRPr lang="en-US" sz="24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2092325" y="2730504"/>
            <a:ext cx="4186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10</a:t>
            </a:r>
            <a:endParaRPr lang="en-US" b="1" dirty="0"/>
          </a:p>
        </p:txBody>
      </p:sp>
      <p:sp>
        <p:nvSpPr>
          <p:cNvPr id="59396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584700" y="1612904"/>
            <a:ext cx="4318000" cy="3886200"/>
          </a:xfrm>
        </p:spPr>
        <p:txBody>
          <a:bodyPr>
            <a:noAutofit/>
          </a:bodyPr>
          <a:lstStyle/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sz="2000" b="1" u="sng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Sea Level Pressure</a:t>
            </a:r>
            <a:endParaRPr lang="en-US" sz="2000" dirty="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  <a:p>
            <a:pPr>
              <a:spcBef>
                <a:spcPts val="0"/>
              </a:spcBef>
              <a:buNone/>
            </a:pPr>
            <a:r>
              <a:rPr lang="en-US" sz="20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- </a:t>
            </a:r>
            <a:r>
              <a:rPr lang="en-US" sz="2000" b="1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Average </a:t>
            </a:r>
            <a:r>
              <a:rPr lang="en-US" sz="20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SLP </a:t>
            </a:r>
            <a:r>
              <a:rPr lang="en-US" sz="2000" b="1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value is </a:t>
            </a:r>
            <a:r>
              <a:rPr lang="en-US" sz="2000" b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1013 </a:t>
            </a:r>
            <a:r>
              <a:rPr lang="en-US" sz="2000" b="1" dirty="0" err="1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mb</a:t>
            </a:r>
            <a:endParaRPr lang="en-US" sz="2000" dirty="0">
              <a:solidFill>
                <a:srgbClr val="FF0000"/>
              </a:solidFill>
              <a:ea typeface="ＭＳ Ｐゴシック" charset="0"/>
              <a:cs typeface="ＭＳ Ｐゴシック" charset="0"/>
            </a:endParaRPr>
          </a:p>
          <a:p>
            <a:pPr>
              <a:spcBef>
                <a:spcPts val="0"/>
              </a:spcBef>
              <a:buNone/>
            </a:pPr>
            <a:r>
              <a:rPr lang="en-US" sz="20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- SLP typically lies between               </a:t>
            </a:r>
            <a:r>
              <a:rPr lang="en-US" sz="2000" b="1" dirty="0">
                <a:solidFill>
                  <a:srgbClr val="0000FF"/>
                </a:solidFill>
                <a:ea typeface="ＭＳ Ｐゴシック" charset="0"/>
                <a:cs typeface="ＭＳ Ｐゴシック" charset="0"/>
              </a:rPr>
              <a:t>	</a:t>
            </a:r>
            <a:r>
              <a:rPr lang="en-US" sz="20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950 </a:t>
            </a:r>
            <a:r>
              <a:rPr lang="en-US" sz="2000" b="1" dirty="0" err="1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mb</a:t>
            </a:r>
            <a:r>
              <a:rPr lang="en-US" sz="20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 </a:t>
            </a:r>
            <a:r>
              <a:rPr lang="mr-IN" sz="20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–</a:t>
            </a:r>
            <a:r>
              <a:rPr lang="en-US" sz="20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 1050 </a:t>
            </a:r>
            <a:r>
              <a:rPr lang="en-US" sz="2000" b="1" dirty="0" err="1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mb</a:t>
            </a:r>
            <a:endParaRPr lang="en-US" sz="2000" dirty="0">
              <a:solidFill>
                <a:srgbClr val="FF0000"/>
              </a:solidFill>
              <a:ea typeface="ＭＳ Ｐゴシック" charset="0"/>
              <a:cs typeface="ＭＳ Ｐゴシック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000" b="1" dirty="0" smtClean="0">
                <a:ea typeface="ＭＳ Ｐゴシック" charset="0"/>
                <a:cs typeface="ＭＳ Ｐゴシック" charset="0"/>
              </a:rPr>
              <a:t>- SLP measured to nearest tenth of </a:t>
            </a:r>
            <a:r>
              <a:rPr lang="en-US" sz="2000" b="1" dirty="0" err="1" smtClean="0">
                <a:ea typeface="ＭＳ Ｐゴシック" charset="0"/>
                <a:cs typeface="ＭＳ Ｐゴシック" charset="0"/>
              </a:rPr>
              <a:t>mb</a:t>
            </a:r>
            <a:endParaRPr lang="en-US" sz="2000" b="1" dirty="0" smtClean="0">
              <a:ea typeface="ＭＳ Ｐゴシック" charset="0"/>
              <a:cs typeface="ＭＳ Ｐゴシック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000" b="1" dirty="0" smtClean="0">
                <a:ea typeface="ＭＳ Ｐゴシック" charset="0"/>
                <a:cs typeface="ＭＳ Ｐゴシック" charset="0"/>
              </a:rPr>
              <a:t>	(e.g. 1010.7 </a:t>
            </a:r>
            <a:r>
              <a:rPr lang="en-US" sz="2000" b="1" dirty="0" err="1" smtClean="0">
                <a:ea typeface="ＭＳ Ｐゴシック" charset="0"/>
                <a:cs typeface="ＭＳ Ｐゴシック" charset="0"/>
              </a:rPr>
              <a:t>mb</a:t>
            </a:r>
            <a:r>
              <a:rPr lang="en-US" sz="2000" b="1" dirty="0" smtClean="0">
                <a:ea typeface="ＭＳ Ｐゴシック" charset="0"/>
                <a:cs typeface="ＭＳ Ｐゴシック" charset="0"/>
              </a:rPr>
              <a:t>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b="1" dirty="0">
                <a:ea typeface="ＭＳ Ｐゴシック" charset="0"/>
                <a:cs typeface="ＭＳ Ｐゴシック" charset="0"/>
              </a:rPr>
              <a:t>-</a:t>
            </a:r>
            <a:r>
              <a:rPr lang="en-US" sz="2000" b="1" dirty="0" smtClean="0">
                <a:ea typeface="ＭＳ Ｐゴシック" charset="0"/>
                <a:cs typeface="ＭＳ Ｐゴシック" charset="0"/>
              </a:rPr>
              <a:t> Only last three digits are plotted	without decimal point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b="1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Examples</a:t>
            </a:r>
            <a:r>
              <a:rPr lang="en-US" sz="20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:</a:t>
            </a:r>
          </a:p>
          <a:p>
            <a:pPr lvl="1">
              <a:spcBef>
                <a:spcPts val="0"/>
              </a:spcBef>
              <a:buFontTx/>
              <a:buNone/>
            </a:pPr>
            <a:r>
              <a:rPr lang="en-US" sz="2000" b="1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10</a:t>
            </a:r>
            <a:r>
              <a:rPr lang="en-US" sz="20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0</a:t>
            </a:r>
            <a:r>
              <a:rPr lang="en-US" sz="2000" b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3.8</a:t>
            </a:r>
            <a:r>
              <a:rPr lang="en-US" sz="2000" b="1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 </a:t>
            </a:r>
            <a:r>
              <a:rPr lang="en-US" sz="2000" b="1" dirty="0" err="1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mb</a:t>
            </a:r>
            <a:r>
              <a:rPr lang="en-US" sz="2000" b="1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 plotted </a:t>
            </a:r>
            <a:r>
              <a:rPr lang="en-US" sz="20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as </a:t>
            </a:r>
            <a:r>
              <a:rPr lang="en-US" sz="2000" b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038</a:t>
            </a:r>
            <a:endParaRPr lang="en-US" sz="2000" b="1" dirty="0">
              <a:solidFill>
                <a:srgbClr val="FF0000"/>
              </a:solidFill>
              <a:ea typeface="ＭＳ Ｐゴシック" charset="0"/>
              <a:cs typeface="ＭＳ Ｐゴシック" charset="0"/>
            </a:endParaRPr>
          </a:p>
          <a:p>
            <a:pPr lvl="1">
              <a:spcBef>
                <a:spcPts val="0"/>
              </a:spcBef>
              <a:buFontTx/>
              <a:buNone/>
            </a:pPr>
            <a:r>
              <a:rPr lang="en-US" sz="2000" b="1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  9</a:t>
            </a:r>
            <a:r>
              <a:rPr lang="en-US" sz="2000" b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88.7</a:t>
            </a:r>
            <a:r>
              <a:rPr lang="en-US" sz="2000" b="1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 </a:t>
            </a:r>
            <a:r>
              <a:rPr lang="en-US" sz="2000" b="1" dirty="0" err="1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mb</a:t>
            </a:r>
            <a:r>
              <a:rPr lang="en-US" sz="2000" b="1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 plotted </a:t>
            </a:r>
            <a:r>
              <a:rPr lang="en-US" sz="20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as </a:t>
            </a:r>
            <a:r>
              <a:rPr lang="en-US" sz="2000" b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887</a:t>
            </a:r>
            <a:endParaRPr lang="en-US" sz="2000" b="1" dirty="0">
              <a:solidFill>
                <a:srgbClr val="FF0000"/>
              </a:solidFill>
              <a:ea typeface="ＭＳ Ｐゴシック" charset="0"/>
              <a:cs typeface="ＭＳ Ｐゴシック" charset="0"/>
            </a:endParaRPr>
          </a:p>
          <a:p>
            <a:pPr lvl="1">
              <a:spcBef>
                <a:spcPts val="0"/>
              </a:spcBef>
              <a:buFontTx/>
              <a:buNone/>
            </a:pPr>
            <a:r>
              <a:rPr lang="en-US" sz="2000" b="1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10</a:t>
            </a:r>
            <a:r>
              <a:rPr lang="en-US" sz="2000" b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36.1</a:t>
            </a:r>
            <a:r>
              <a:rPr lang="en-US" sz="2000" b="1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 </a:t>
            </a:r>
            <a:r>
              <a:rPr lang="en-US" sz="2000" b="1" dirty="0" err="1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mb</a:t>
            </a:r>
            <a:r>
              <a:rPr lang="en-US" sz="2000" b="1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 plotted </a:t>
            </a:r>
            <a:r>
              <a:rPr lang="en-US" sz="20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as </a:t>
            </a:r>
            <a:r>
              <a:rPr lang="en-US" sz="2000" b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361</a:t>
            </a:r>
          </a:p>
        </p:txBody>
      </p:sp>
      <p:pic>
        <p:nvPicPr>
          <p:cNvPr id="9" name="Sound 8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802285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31247"/>
    </mc:Choice>
    <mc:Fallback>
      <p:transition xmlns:p14="http://schemas.microsoft.com/office/powerpoint/2010/main" spd="slow" advTm="131247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5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41" grpId="0"/>
      <p:bldP spid="2" grpId="0"/>
      <p:bldP spid="1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93700"/>
            <a:ext cx="77724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Pressure (Barometric) Tendency</a:t>
            </a:r>
            <a:endParaRPr lang="en-US" dirty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12645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572000" y="1722965"/>
            <a:ext cx="4162050" cy="1422401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000" b="1" dirty="0">
                <a:latin typeface="Times New Roman" charset="0"/>
                <a:ea typeface="ＭＳ Ｐゴシック" charset="0"/>
                <a:cs typeface="ＭＳ Ｐゴシック" charset="0"/>
              </a:rPr>
              <a:t>Gives change in station pressure during the prior 3 hours</a:t>
            </a:r>
          </a:p>
          <a:p>
            <a:pPr>
              <a:buFontTx/>
              <a:buNone/>
            </a:pPr>
            <a:r>
              <a:rPr lang="en-US" sz="2000" b="1" dirty="0" smtClean="0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Units are tenths of a </a:t>
            </a:r>
            <a:r>
              <a:rPr lang="en-US" sz="2000" b="1" dirty="0" err="1" smtClean="0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mb</a:t>
            </a:r>
            <a:endParaRPr lang="en-US" sz="2000" b="1" dirty="0" smtClean="0">
              <a:solidFill>
                <a:srgbClr val="FF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r>
              <a:rPr lang="en-US" sz="20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Only plotted every 3</a:t>
            </a:r>
            <a:r>
              <a:rPr lang="en-US" sz="2000" b="1" baseline="30000" dirty="0" smtClean="0">
                <a:latin typeface="Times New Roman" charset="0"/>
                <a:ea typeface="ＭＳ Ｐゴシック" charset="0"/>
                <a:cs typeface="ＭＳ Ｐゴシック" charset="0"/>
              </a:rPr>
              <a:t>rd</a:t>
            </a:r>
            <a:r>
              <a:rPr lang="en-US" sz="20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 UTC* hour</a:t>
            </a:r>
            <a:endParaRPr lang="en-US" sz="2000" b="1" dirty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endParaRPr lang="en-US" sz="2000" b="1" dirty="0" smtClean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endParaRPr lang="en-US" sz="2000" b="1" dirty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endParaRPr lang="en-US" sz="2000" b="1" dirty="0" smtClean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endParaRPr lang="en-US" sz="2000" b="1" dirty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endParaRPr lang="en-US" sz="2000" b="1" dirty="0" smtClean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endParaRPr lang="en-US" sz="2000" b="1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12646" name="Picture 4" descr="auto0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4" b="-4"/>
          <a:stretch>
            <a:fillRect/>
          </a:stretch>
        </p:blipFill>
        <p:spPr>
          <a:xfrm>
            <a:off x="727075" y="1790700"/>
            <a:ext cx="3725863" cy="4114800"/>
          </a:xfrm>
          <a:noFill/>
          <a:ln w="57150" cap="flat">
            <a:solidFill>
              <a:schemeClr val="tx1"/>
            </a:solidFill>
            <a:miter lim="800000"/>
            <a:headEnd type="none" w="med" len="med"/>
            <a:tailEnd type="none" w="med" len="med"/>
          </a:ln>
        </p:spPr>
      </p:pic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2751138" y="5628501"/>
            <a:ext cx="17018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200" b="1" dirty="0" smtClean="0"/>
              <a:t>Ahrens and Hanson </a:t>
            </a:r>
            <a:r>
              <a:rPr lang="en-US" sz="1200" b="1" dirty="0"/>
              <a:t>8</a:t>
            </a:r>
            <a:r>
              <a:rPr lang="en-US" sz="1200" b="1" baseline="30000" dirty="0" smtClean="0"/>
              <a:t>th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71850" y="2368550"/>
            <a:ext cx="177800" cy="387350"/>
          </a:xfrm>
          <a:prstGeom prst="rect">
            <a:avLst/>
          </a:prstGeom>
        </p:spPr>
      </p:pic>
      <p:sp>
        <p:nvSpPr>
          <p:cNvPr id="32" name="Rectangle 31"/>
          <p:cNvSpPr/>
          <p:nvPr/>
        </p:nvSpPr>
        <p:spPr>
          <a:xfrm>
            <a:off x="4452938" y="5953921"/>
            <a:ext cx="4475162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i="1" dirty="0" smtClean="0"/>
              <a:t>P</a:t>
            </a:r>
            <a:r>
              <a:rPr lang="en-US" sz="1800" b="1" i="1" dirty="0" smtClean="0"/>
              <a:t>lot shows -0.6 </a:t>
            </a:r>
            <a:r>
              <a:rPr lang="en-US" sz="1800" b="1" i="1" dirty="0" err="1" smtClean="0"/>
              <a:t>mb</a:t>
            </a:r>
            <a:r>
              <a:rPr lang="en-US" sz="1800" b="1" i="1" dirty="0" smtClean="0"/>
              <a:t>, falling then steady</a:t>
            </a:r>
          </a:p>
          <a:p>
            <a:pPr algn="ctr"/>
            <a:endParaRPr lang="en-US" sz="1600" b="1" i="1" dirty="0" smtClean="0"/>
          </a:p>
          <a:p>
            <a:pPr algn="ctr"/>
            <a:r>
              <a:rPr lang="en-US" sz="1600" b="1" i="1" dirty="0" smtClean="0"/>
              <a:t>*Information on UTC time is a separate document</a:t>
            </a:r>
            <a:endParaRPr lang="en-US" sz="1600" b="1" i="1" dirty="0"/>
          </a:p>
        </p:txBody>
      </p:sp>
      <p:sp>
        <p:nvSpPr>
          <p:cNvPr id="18" name="TextBox 17"/>
          <p:cNvSpPr txBox="1"/>
          <p:nvPr/>
        </p:nvSpPr>
        <p:spPr>
          <a:xfrm>
            <a:off x="1041401" y="5947370"/>
            <a:ext cx="28638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Times New Roman" charset="0"/>
                <a:ea typeface="ＭＳ Ｐゴシック" charset="0"/>
                <a:cs typeface="ＭＳ Ｐゴシック" charset="0"/>
              </a:rPr>
              <a:t>Recognize symbol types for rising, falling, and </a:t>
            </a:r>
            <a:r>
              <a:rPr lang="en-US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steady</a:t>
            </a:r>
            <a:endParaRPr lang="en-US" b="1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4648200" y="3253598"/>
            <a:ext cx="4191000" cy="2667000"/>
            <a:chOff x="4572000" y="2065020"/>
            <a:chExt cx="4191000" cy="2667000"/>
          </a:xfrm>
        </p:grpSpPr>
        <p:pic>
          <p:nvPicPr>
            <p:cNvPr id="13" name="Picture 15" descr="Picture 1.png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0" y="2065020"/>
              <a:ext cx="4191000" cy="2667000"/>
            </a:xfrm>
            <a:prstGeom prst="rect">
              <a:avLst/>
            </a:prstGeom>
            <a:noFill/>
            <a:ln w="2540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TextBox 13"/>
            <p:cNvSpPr txBox="1"/>
            <p:nvPr/>
          </p:nvSpPr>
          <p:spPr>
            <a:xfrm>
              <a:off x="7239000" y="4381500"/>
              <a:ext cx="1444250" cy="276999"/>
            </a:xfrm>
            <a:prstGeom prst="rect">
              <a:avLst/>
            </a:prstGeom>
            <a:noFill/>
            <a:ln w="2540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hlinkClick r:id="rId8"/>
                </a:rPr>
                <a:t>Figure Credit: NOAA</a:t>
              </a:r>
              <a:endParaRPr lang="en-US" sz="1200" dirty="0"/>
            </a:p>
          </p:txBody>
        </p:sp>
      </p:grpSp>
      <p:pic>
        <p:nvPicPr>
          <p:cNvPr id="7" name="Sound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269425"/>
      </p:ext>
    </p:extLst>
  </p:cSld>
  <p:clrMapOvr>
    <a:masterClrMapping/>
  </p:clrMapOvr>
  <p:transition xmlns:p14="http://schemas.microsoft.com/office/powerpoint/2010/main" advTm="87981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4572000" y="2844800"/>
            <a:ext cx="4191000" cy="2667000"/>
            <a:chOff x="4572000" y="2065020"/>
            <a:chExt cx="4191000" cy="2667000"/>
          </a:xfrm>
        </p:grpSpPr>
        <p:pic>
          <p:nvPicPr>
            <p:cNvPr id="23" name="Picture 15" descr="Picture 1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0" y="2065020"/>
              <a:ext cx="4191000" cy="2667000"/>
            </a:xfrm>
            <a:prstGeom prst="rect">
              <a:avLst/>
            </a:prstGeom>
            <a:noFill/>
            <a:ln w="2540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" name="TextBox 23"/>
            <p:cNvSpPr txBox="1"/>
            <p:nvPr/>
          </p:nvSpPr>
          <p:spPr>
            <a:xfrm>
              <a:off x="7239000" y="4381500"/>
              <a:ext cx="1444250" cy="276999"/>
            </a:xfrm>
            <a:prstGeom prst="rect">
              <a:avLst/>
            </a:prstGeom>
            <a:noFill/>
            <a:ln w="2540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hlinkClick r:id="rId6"/>
                </a:rPr>
                <a:t>Figure Credit: NOAA</a:t>
              </a:r>
              <a:endParaRPr lang="en-US" sz="1200" dirty="0"/>
            </a:p>
          </p:txBody>
        </p:sp>
      </p:grpSp>
      <p:sp>
        <p:nvSpPr>
          <p:cNvPr id="11059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Sky </a:t>
            </a:r>
            <a:r>
              <a:rPr lang="en-US" b="1" dirty="0" smtClean="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Cover</a:t>
            </a:r>
            <a:endParaRPr lang="en-US" b="1" dirty="0">
              <a:solidFill>
                <a:schemeClr val="tx1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1086572" y="2065020"/>
            <a:ext cx="2634528" cy="4078224"/>
            <a:chOff x="959572" y="2331720"/>
            <a:chExt cx="2634528" cy="4078224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59572" y="2331720"/>
              <a:ext cx="2634528" cy="4078224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</p:pic>
        <p:sp>
          <p:nvSpPr>
            <p:cNvPr id="110603" name="TextBox 10"/>
            <p:cNvSpPr txBox="1">
              <a:spLocks noChangeArrowheads="1"/>
            </p:cNvSpPr>
            <p:nvPr/>
          </p:nvSpPr>
          <p:spPr bwMode="auto">
            <a:xfrm>
              <a:off x="1811465" y="3194911"/>
              <a:ext cx="1587500" cy="30777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400" b="1" dirty="0" smtClean="0"/>
                <a:t>FEW (1/8 - 2/8’s)</a:t>
              </a:r>
              <a:endParaRPr lang="en-US" sz="1400" b="1" dirty="0"/>
            </a:p>
          </p:txBody>
        </p:sp>
        <p:sp>
          <p:nvSpPr>
            <p:cNvPr id="110604" name="TextBox 11"/>
            <p:cNvSpPr txBox="1">
              <a:spLocks noChangeArrowheads="1"/>
            </p:cNvSpPr>
            <p:nvPr/>
          </p:nvSpPr>
          <p:spPr bwMode="auto">
            <a:xfrm>
              <a:off x="1794531" y="3930180"/>
              <a:ext cx="1612900" cy="5232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400" b="1" dirty="0" smtClean="0"/>
                <a:t>SCT (3/8 </a:t>
              </a:r>
              <a:r>
                <a:rPr lang="mr-IN" sz="1400" b="1" dirty="0" smtClean="0"/>
                <a:t>–</a:t>
              </a:r>
              <a:r>
                <a:rPr lang="en-US" sz="1400" b="1" dirty="0" smtClean="0"/>
                <a:t> 4/8’s)</a:t>
              </a:r>
            </a:p>
            <a:p>
              <a:endParaRPr lang="en-US" sz="1400" b="1" dirty="0"/>
            </a:p>
          </p:txBody>
        </p:sp>
        <p:sp>
          <p:nvSpPr>
            <p:cNvPr id="110605" name="TextBox 12"/>
            <p:cNvSpPr txBox="1">
              <a:spLocks noChangeArrowheads="1"/>
            </p:cNvSpPr>
            <p:nvPr/>
          </p:nvSpPr>
          <p:spPr bwMode="auto">
            <a:xfrm>
              <a:off x="1806031" y="4896609"/>
              <a:ext cx="1579592" cy="30777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400" b="1" dirty="0" smtClean="0"/>
                <a:t>BKN (5/8 - 7/8’s)</a:t>
              </a:r>
              <a:endParaRPr lang="en-US" sz="1400" b="1" dirty="0"/>
            </a:p>
          </p:txBody>
        </p:sp>
        <p:sp>
          <p:nvSpPr>
            <p:cNvPr id="110606" name="TextBox 13"/>
            <p:cNvSpPr txBox="1">
              <a:spLocks noChangeArrowheads="1"/>
            </p:cNvSpPr>
            <p:nvPr/>
          </p:nvSpPr>
          <p:spPr bwMode="auto">
            <a:xfrm>
              <a:off x="1836864" y="5656594"/>
              <a:ext cx="1562101" cy="30777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400" b="1" dirty="0" smtClean="0"/>
                <a:t>OVC (8/8’s)</a:t>
              </a:r>
              <a:endParaRPr lang="en-US" sz="1400" b="1" dirty="0"/>
            </a:p>
          </p:txBody>
        </p:sp>
        <p:sp>
          <p:nvSpPr>
            <p:cNvPr id="110608" name="TextBox 16"/>
            <p:cNvSpPr txBox="1">
              <a:spLocks noChangeArrowheads="1"/>
            </p:cNvSpPr>
            <p:nvPr/>
          </p:nvSpPr>
          <p:spPr bwMode="auto">
            <a:xfrm>
              <a:off x="1797566" y="2656417"/>
              <a:ext cx="1524000" cy="30777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400" b="1" dirty="0" smtClean="0"/>
                <a:t>CLR (0/8’s)</a:t>
              </a:r>
              <a:endParaRPr lang="en-US" sz="1400" b="1" dirty="0"/>
            </a:p>
          </p:txBody>
        </p:sp>
      </p:grpSp>
      <p:sp>
        <p:nvSpPr>
          <p:cNvPr id="2" name="Rectangle 1"/>
          <p:cNvSpPr/>
          <p:nvPr/>
        </p:nvSpPr>
        <p:spPr>
          <a:xfrm>
            <a:off x="4648200" y="5610314"/>
            <a:ext cx="4114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1" i="1" dirty="0" smtClean="0"/>
              <a:t>Station plot shows clear skies.</a:t>
            </a:r>
            <a:endParaRPr lang="en-US" sz="1800" b="1" i="1" dirty="0"/>
          </a:p>
        </p:txBody>
      </p:sp>
      <p:sp>
        <p:nvSpPr>
          <p:cNvPr id="7" name="TextBox 6"/>
          <p:cNvSpPr txBox="1"/>
          <p:nvPr/>
        </p:nvSpPr>
        <p:spPr>
          <a:xfrm>
            <a:off x="1454186" y="1659598"/>
            <a:ext cx="1848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Total Cloud Cover</a:t>
            </a:r>
            <a:endParaRPr lang="en-US" dirty="0"/>
          </a:p>
        </p:txBody>
      </p:sp>
      <p:sp>
        <p:nvSpPr>
          <p:cNvPr id="16" name="Text Box 6"/>
          <p:cNvSpPr txBox="1">
            <a:spLocks noChangeArrowheads="1"/>
          </p:cNvSpPr>
          <p:nvPr/>
        </p:nvSpPr>
        <p:spPr bwMode="auto">
          <a:xfrm>
            <a:off x="1543566" y="6149032"/>
            <a:ext cx="17018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200" b="1" dirty="0" smtClean="0">
                <a:hlinkClick r:id="rId8"/>
              </a:rPr>
              <a:t>Figure Credit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336800" y="61341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568450" y="2172785"/>
            <a:ext cx="4114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1" i="1" dirty="0" smtClean="0"/>
              <a:t>Given in eighths of sky covered or </a:t>
            </a:r>
            <a:r>
              <a:rPr lang="en-US" sz="1800" b="1" i="1" dirty="0" err="1" smtClean="0"/>
              <a:t>oktas</a:t>
            </a:r>
            <a:r>
              <a:rPr lang="en-US" sz="1800" b="1" i="1" dirty="0" smtClean="0"/>
              <a:t>.</a:t>
            </a:r>
          </a:p>
        </p:txBody>
      </p:sp>
      <p:sp>
        <p:nvSpPr>
          <p:cNvPr id="4" name="Right Brace 3"/>
          <p:cNvSpPr/>
          <p:nvPr/>
        </p:nvSpPr>
        <p:spPr>
          <a:xfrm>
            <a:off x="1816101" y="2902811"/>
            <a:ext cx="165100" cy="424589"/>
          </a:xfrm>
          <a:prstGeom prst="rightBrace">
            <a:avLst/>
          </a:prstGeom>
          <a:ln w="127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Brace 18"/>
          <p:cNvSpPr/>
          <p:nvPr/>
        </p:nvSpPr>
        <p:spPr>
          <a:xfrm>
            <a:off x="1807635" y="3639411"/>
            <a:ext cx="165100" cy="424589"/>
          </a:xfrm>
          <a:prstGeom prst="rightBrace">
            <a:avLst/>
          </a:prstGeom>
          <a:ln w="127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ight Brace 19"/>
          <p:cNvSpPr/>
          <p:nvPr/>
        </p:nvSpPr>
        <p:spPr>
          <a:xfrm>
            <a:off x="1828800" y="4419600"/>
            <a:ext cx="152400" cy="762000"/>
          </a:xfrm>
          <a:prstGeom prst="rightBrace">
            <a:avLst/>
          </a:prstGeom>
          <a:ln w="127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Sound 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4835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6102"/>
    </mc:Choice>
    <mc:Fallback>
      <p:transition xmlns:p14="http://schemas.microsoft.com/office/powerpoint/2010/main" spd="slow" advTm="86102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04800"/>
            <a:ext cx="8534400" cy="762000"/>
          </a:xfrm>
        </p:spPr>
        <p:txBody>
          <a:bodyPr>
            <a:noAutofit/>
          </a:bodyPr>
          <a:lstStyle/>
          <a:p>
            <a:pPr eaLnBrk="1" hangingPunct="1"/>
            <a:r>
              <a:rPr lang="en-US" sz="3200" b="1" dirty="0">
                <a:latin typeface="Times New Roman" charset="0"/>
                <a:ea typeface="ＭＳ Ｐゴシック" charset="0"/>
                <a:cs typeface="ＭＳ Ｐゴシック" charset="0"/>
              </a:rPr>
              <a:t>Wind D</a:t>
            </a:r>
            <a:r>
              <a:rPr lang="en-US" sz="32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irection </a:t>
            </a:r>
            <a:br>
              <a:rPr lang="en-US" sz="3200" b="1" dirty="0" smtClean="0">
                <a:latin typeface="Times New Roman" charset="0"/>
                <a:ea typeface="ＭＳ Ｐゴシック" charset="0"/>
                <a:cs typeface="ＭＳ Ｐゴシック" charset="0"/>
              </a:rPr>
            </a:br>
            <a:r>
              <a:rPr lang="en-US" sz="32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Compass direction from which wind is blowing.</a:t>
            </a:r>
            <a:endParaRPr lang="en-US" sz="3200" b="1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5303" name="Text Box 45"/>
          <p:cNvSpPr txBox="1">
            <a:spLocks noChangeArrowheads="1"/>
          </p:cNvSpPr>
          <p:nvPr/>
        </p:nvSpPr>
        <p:spPr bwMode="auto">
          <a:xfrm>
            <a:off x="990600" y="4054475"/>
            <a:ext cx="207210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b="1" dirty="0">
                <a:solidFill>
                  <a:srgbClr val="800000"/>
                </a:solidFill>
              </a:rPr>
              <a:t>WESTERLY</a:t>
            </a:r>
          </a:p>
          <a:p>
            <a:r>
              <a:rPr lang="en-US" b="1" dirty="0">
                <a:solidFill>
                  <a:srgbClr val="800000"/>
                </a:solidFill>
              </a:rPr>
              <a:t>From the west</a:t>
            </a:r>
          </a:p>
        </p:txBody>
      </p:sp>
      <p:sp>
        <p:nvSpPr>
          <p:cNvPr id="55304" name="Text Box 46"/>
          <p:cNvSpPr txBox="1">
            <a:spLocks noChangeArrowheads="1"/>
          </p:cNvSpPr>
          <p:nvPr/>
        </p:nvSpPr>
        <p:spPr bwMode="auto">
          <a:xfrm>
            <a:off x="1584325" y="1844675"/>
            <a:ext cx="245427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b="1">
                <a:solidFill>
                  <a:schemeClr val="accent2"/>
                </a:solidFill>
              </a:rPr>
              <a:t>NORTHERLY</a:t>
            </a:r>
          </a:p>
          <a:p>
            <a:r>
              <a:rPr lang="en-US" b="1">
                <a:solidFill>
                  <a:schemeClr val="accent2"/>
                </a:solidFill>
              </a:rPr>
              <a:t>From the north</a:t>
            </a:r>
          </a:p>
        </p:txBody>
      </p:sp>
      <p:sp>
        <p:nvSpPr>
          <p:cNvPr id="55305" name="Text Box 47"/>
          <p:cNvSpPr txBox="1">
            <a:spLocks noChangeArrowheads="1"/>
          </p:cNvSpPr>
          <p:nvPr/>
        </p:nvSpPr>
        <p:spPr bwMode="auto">
          <a:xfrm>
            <a:off x="5715000" y="2759075"/>
            <a:ext cx="199285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b="1" dirty="0">
                <a:solidFill>
                  <a:srgbClr val="FF0000"/>
                </a:solidFill>
              </a:rPr>
              <a:t>EASTERLY</a:t>
            </a:r>
          </a:p>
          <a:p>
            <a:r>
              <a:rPr lang="en-US" b="1" dirty="0">
                <a:solidFill>
                  <a:srgbClr val="FF0000"/>
                </a:solidFill>
              </a:rPr>
              <a:t>From the east</a:t>
            </a:r>
          </a:p>
        </p:txBody>
      </p:sp>
      <p:sp>
        <p:nvSpPr>
          <p:cNvPr id="55306" name="Text Box 48"/>
          <p:cNvSpPr txBox="1">
            <a:spLocks noChangeArrowheads="1"/>
          </p:cNvSpPr>
          <p:nvPr/>
        </p:nvSpPr>
        <p:spPr bwMode="auto">
          <a:xfrm>
            <a:off x="4191000" y="4724400"/>
            <a:ext cx="24003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b="1" dirty="0">
                <a:solidFill>
                  <a:srgbClr val="008000"/>
                </a:solidFill>
              </a:rPr>
              <a:t>SOUTHERLY</a:t>
            </a:r>
          </a:p>
          <a:p>
            <a:r>
              <a:rPr lang="en-US" b="1" dirty="0">
                <a:solidFill>
                  <a:srgbClr val="008000"/>
                </a:solidFill>
              </a:rPr>
              <a:t>From the south</a:t>
            </a:r>
          </a:p>
        </p:txBody>
      </p:sp>
      <p:sp>
        <p:nvSpPr>
          <p:cNvPr id="55307" name="Text Box 49"/>
          <p:cNvSpPr txBox="1">
            <a:spLocks noChangeArrowheads="1"/>
          </p:cNvSpPr>
          <p:nvPr/>
        </p:nvSpPr>
        <p:spPr bwMode="auto">
          <a:xfrm>
            <a:off x="2657475" y="3670300"/>
            <a:ext cx="61465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1800" b="1" dirty="0">
                <a:solidFill>
                  <a:srgbClr val="800000"/>
                </a:solidFill>
                <a:latin typeface="+mn-lt"/>
              </a:rPr>
              <a:t>270</a:t>
            </a:r>
            <a:r>
              <a:rPr lang="en-US" sz="1800" b="1" dirty="0">
                <a:solidFill>
                  <a:srgbClr val="800000"/>
                </a:solidFill>
                <a:latin typeface="+mn-lt"/>
                <a:cs typeface="Arial" charset="0"/>
              </a:rPr>
              <a:t>°</a:t>
            </a:r>
          </a:p>
        </p:txBody>
      </p:sp>
      <p:sp>
        <p:nvSpPr>
          <p:cNvPr id="55308" name="Rectangle 50"/>
          <p:cNvSpPr>
            <a:spLocks noChangeArrowheads="1"/>
          </p:cNvSpPr>
          <p:nvPr/>
        </p:nvSpPr>
        <p:spPr bwMode="auto">
          <a:xfrm>
            <a:off x="3793067" y="2943757"/>
            <a:ext cx="6572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accent2"/>
                </a:solidFill>
              </a:rPr>
              <a:t>360</a:t>
            </a:r>
            <a:r>
              <a:rPr lang="en-US" b="1" dirty="0" smtClean="0">
                <a:solidFill>
                  <a:schemeClr val="accent2"/>
                </a:solidFill>
              </a:rPr>
              <a:t>°</a:t>
            </a:r>
            <a:endParaRPr lang="en-US" b="1" dirty="0">
              <a:solidFill>
                <a:schemeClr val="accent2"/>
              </a:solidFill>
            </a:endParaRPr>
          </a:p>
        </p:txBody>
      </p:sp>
      <p:sp>
        <p:nvSpPr>
          <p:cNvPr id="55309" name="Rectangle 51"/>
          <p:cNvSpPr>
            <a:spLocks noChangeArrowheads="1"/>
          </p:cNvSpPr>
          <p:nvPr/>
        </p:nvSpPr>
        <p:spPr bwMode="auto">
          <a:xfrm>
            <a:off x="5181600" y="3505200"/>
            <a:ext cx="6064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90°</a:t>
            </a:r>
          </a:p>
        </p:txBody>
      </p:sp>
      <p:sp>
        <p:nvSpPr>
          <p:cNvPr id="55310" name="Rectangle 52"/>
          <p:cNvSpPr>
            <a:spLocks noChangeArrowheads="1"/>
          </p:cNvSpPr>
          <p:nvPr/>
        </p:nvSpPr>
        <p:spPr bwMode="auto">
          <a:xfrm>
            <a:off x="3838575" y="4052887"/>
            <a:ext cx="6572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8000"/>
                </a:solidFill>
              </a:rPr>
              <a:t>180°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1295400" y="3429000"/>
            <a:ext cx="1295400" cy="457200"/>
            <a:chOff x="1295400" y="3429000"/>
            <a:chExt cx="1295400" cy="457200"/>
          </a:xfrm>
        </p:grpSpPr>
        <p:grpSp>
          <p:nvGrpSpPr>
            <p:cNvPr id="55300" name="Group 21"/>
            <p:cNvGrpSpPr>
              <a:grpSpLocks/>
            </p:cNvGrpSpPr>
            <p:nvPr/>
          </p:nvGrpSpPr>
          <p:grpSpPr bwMode="auto">
            <a:xfrm>
              <a:off x="1295400" y="3429000"/>
              <a:ext cx="1181100" cy="455613"/>
              <a:chOff x="2688" y="1864"/>
              <a:chExt cx="744" cy="287"/>
            </a:xfrm>
            <a:solidFill>
              <a:srgbClr val="800000"/>
            </a:solidFill>
          </p:grpSpPr>
          <p:grpSp>
            <p:nvGrpSpPr>
              <p:cNvPr id="55326" name="Group 22"/>
              <p:cNvGrpSpPr>
                <a:grpSpLocks/>
              </p:cNvGrpSpPr>
              <p:nvPr/>
            </p:nvGrpSpPr>
            <p:grpSpPr bwMode="auto">
              <a:xfrm>
                <a:off x="2696" y="1864"/>
                <a:ext cx="736" cy="287"/>
                <a:chOff x="2696" y="1864"/>
                <a:chExt cx="736" cy="287"/>
              </a:xfrm>
              <a:grpFill/>
            </p:grpSpPr>
            <p:grpSp>
              <p:nvGrpSpPr>
                <p:cNvPr id="55328" name="Group 23"/>
                <p:cNvGrpSpPr>
                  <a:grpSpLocks/>
                </p:cNvGrpSpPr>
                <p:nvPr/>
              </p:nvGrpSpPr>
              <p:grpSpPr bwMode="auto">
                <a:xfrm>
                  <a:off x="2776" y="1864"/>
                  <a:ext cx="656" cy="287"/>
                  <a:chOff x="2776" y="1864"/>
                  <a:chExt cx="656" cy="287"/>
                </a:xfrm>
                <a:grpFill/>
              </p:grpSpPr>
              <p:sp>
                <p:nvSpPr>
                  <p:cNvPr id="55330" name="Line 24"/>
                  <p:cNvSpPr>
                    <a:spLocks noChangeShapeType="1"/>
                  </p:cNvSpPr>
                  <p:nvPr/>
                </p:nvSpPr>
                <p:spPr bwMode="auto">
                  <a:xfrm>
                    <a:off x="2776" y="1864"/>
                    <a:ext cx="88" cy="280"/>
                  </a:xfrm>
                  <a:prstGeom prst="line">
                    <a:avLst/>
                  </a:prstGeom>
                  <a:grpFill/>
                  <a:ln w="57150">
                    <a:solidFill>
                      <a:srgbClr val="800000"/>
                    </a:solidFill>
                    <a:round/>
                    <a:headEnd/>
                    <a:tailEnd/>
                  </a:ln>
                  <a:extLst/>
                </p:spPr>
                <p:txBody>
                  <a:bodyPr anchor="ctr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55331" name="Line 25"/>
                  <p:cNvSpPr>
                    <a:spLocks noChangeShapeType="1"/>
                  </p:cNvSpPr>
                  <p:nvPr/>
                </p:nvSpPr>
                <p:spPr bwMode="auto">
                  <a:xfrm rot="416303">
                    <a:off x="2874" y="1958"/>
                    <a:ext cx="72" cy="184"/>
                  </a:xfrm>
                  <a:prstGeom prst="line">
                    <a:avLst/>
                  </a:prstGeom>
                  <a:grpFill/>
                  <a:ln w="57150">
                    <a:solidFill>
                      <a:srgbClr val="800000"/>
                    </a:solidFill>
                    <a:round/>
                    <a:headEnd/>
                    <a:tailEnd/>
                  </a:ln>
                  <a:extLst/>
                </p:spPr>
                <p:txBody>
                  <a:bodyPr anchor="ctr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55332" name="Line 2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192" y="2151"/>
                    <a:ext cx="240" cy="0"/>
                  </a:xfrm>
                  <a:prstGeom prst="line">
                    <a:avLst/>
                  </a:prstGeom>
                  <a:grpFill/>
                  <a:ln w="57150">
                    <a:solidFill>
                      <a:srgbClr val="800000"/>
                    </a:solidFill>
                    <a:round/>
                    <a:headEnd/>
                    <a:tailEnd/>
                  </a:ln>
                  <a:extLst/>
                </p:spPr>
                <p:txBody>
                  <a:bodyPr anchor="ctr">
                    <a:spAutoFit/>
                  </a:bodyPr>
                  <a:lstStyle/>
                  <a:p>
                    <a:endParaRPr lang="en-US"/>
                  </a:p>
                </p:txBody>
              </p:sp>
            </p:grpSp>
            <p:sp>
              <p:nvSpPr>
                <p:cNvPr id="55329" name="AutoShape 27"/>
                <p:cNvSpPr>
                  <a:spLocks noChangeArrowheads="1"/>
                </p:cNvSpPr>
                <p:nvPr/>
              </p:nvSpPr>
              <p:spPr bwMode="auto">
                <a:xfrm>
                  <a:off x="2696" y="1871"/>
                  <a:ext cx="122" cy="265"/>
                </a:xfrm>
                <a:prstGeom prst="rtTriangle">
                  <a:avLst/>
                </a:prstGeom>
                <a:grpFill/>
                <a:ln w="9525">
                  <a:solidFill>
                    <a:srgbClr val="800000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 sz="700"/>
                </a:p>
              </p:txBody>
            </p:sp>
          </p:grpSp>
          <p:sp>
            <p:nvSpPr>
              <p:cNvPr id="55327" name="Line 28"/>
              <p:cNvSpPr>
                <a:spLocks noChangeShapeType="1"/>
              </p:cNvSpPr>
              <p:nvPr/>
            </p:nvSpPr>
            <p:spPr bwMode="auto">
              <a:xfrm>
                <a:off x="2688" y="2151"/>
                <a:ext cx="624" cy="0"/>
              </a:xfrm>
              <a:prstGeom prst="line">
                <a:avLst/>
              </a:prstGeom>
              <a:grpFill/>
              <a:ln w="57150">
                <a:solidFill>
                  <a:srgbClr val="800000"/>
                </a:solidFill>
                <a:round/>
                <a:headEnd/>
                <a:tailEnd/>
              </a:ln>
              <a:extLst/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44" name="Line 12"/>
            <p:cNvSpPr>
              <a:spLocks noChangeShapeType="1"/>
            </p:cNvSpPr>
            <p:nvPr/>
          </p:nvSpPr>
          <p:spPr bwMode="auto">
            <a:xfrm flipV="1">
              <a:off x="2209800" y="3886200"/>
              <a:ext cx="381000" cy="0"/>
            </a:xfrm>
            <a:prstGeom prst="line">
              <a:avLst/>
            </a:prstGeom>
            <a:noFill/>
            <a:ln w="76200" cmpd="sng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5867400" y="3733800"/>
            <a:ext cx="1333500" cy="455613"/>
            <a:chOff x="5867400" y="3733800"/>
            <a:chExt cx="1333500" cy="455613"/>
          </a:xfrm>
        </p:grpSpPr>
        <p:grpSp>
          <p:nvGrpSpPr>
            <p:cNvPr id="55301" name="Group 29"/>
            <p:cNvGrpSpPr>
              <a:grpSpLocks/>
            </p:cNvGrpSpPr>
            <p:nvPr/>
          </p:nvGrpSpPr>
          <p:grpSpPr bwMode="auto">
            <a:xfrm rot="10800000">
              <a:off x="6019800" y="3733800"/>
              <a:ext cx="1181100" cy="455613"/>
              <a:chOff x="2688" y="1864"/>
              <a:chExt cx="744" cy="287"/>
            </a:xfrm>
          </p:grpSpPr>
          <p:grpSp>
            <p:nvGrpSpPr>
              <p:cNvPr id="55319" name="Group 30"/>
              <p:cNvGrpSpPr>
                <a:grpSpLocks/>
              </p:cNvGrpSpPr>
              <p:nvPr/>
            </p:nvGrpSpPr>
            <p:grpSpPr bwMode="auto">
              <a:xfrm>
                <a:off x="2696" y="1864"/>
                <a:ext cx="736" cy="287"/>
                <a:chOff x="2696" y="1864"/>
                <a:chExt cx="736" cy="287"/>
              </a:xfrm>
            </p:grpSpPr>
            <p:grpSp>
              <p:nvGrpSpPr>
                <p:cNvPr id="55321" name="Group 31"/>
                <p:cNvGrpSpPr>
                  <a:grpSpLocks/>
                </p:cNvGrpSpPr>
                <p:nvPr/>
              </p:nvGrpSpPr>
              <p:grpSpPr bwMode="auto">
                <a:xfrm>
                  <a:off x="2776" y="1864"/>
                  <a:ext cx="656" cy="287"/>
                  <a:chOff x="2776" y="1864"/>
                  <a:chExt cx="656" cy="287"/>
                </a:xfrm>
              </p:grpSpPr>
              <p:sp>
                <p:nvSpPr>
                  <p:cNvPr id="55323" name="Line 32"/>
                  <p:cNvSpPr>
                    <a:spLocks noChangeShapeType="1"/>
                  </p:cNvSpPr>
                  <p:nvPr/>
                </p:nvSpPr>
                <p:spPr bwMode="auto">
                  <a:xfrm>
                    <a:off x="2776" y="1864"/>
                    <a:ext cx="88" cy="280"/>
                  </a:xfrm>
                  <a:prstGeom prst="line">
                    <a:avLst/>
                  </a:prstGeom>
                  <a:noFill/>
                  <a:ln w="57150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anchor="ctr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55324" name="Line 33"/>
                  <p:cNvSpPr>
                    <a:spLocks noChangeShapeType="1"/>
                  </p:cNvSpPr>
                  <p:nvPr/>
                </p:nvSpPr>
                <p:spPr bwMode="auto">
                  <a:xfrm rot="416303">
                    <a:off x="2874" y="1958"/>
                    <a:ext cx="72" cy="184"/>
                  </a:xfrm>
                  <a:prstGeom prst="line">
                    <a:avLst/>
                  </a:prstGeom>
                  <a:noFill/>
                  <a:ln w="57150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anchor="ctr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55325" name="Line 3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192" y="2151"/>
                    <a:ext cx="240" cy="0"/>
                  </a:xfrm>
                  <a:prstGeom prst="line">
                    <a:avLst/>
                  </a:prstGeom>
                  <a:noFill/>
                  <a:ln w="57150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anchor="ctr">
                    <a:spAutoFit/>
                  </a:bodyPr>
                  <a:lstStyle/>
                  <a:p>
                    <a:endParaRPr lang="en-US"/>
                  </a:p>
                </p:txBody>
              </p:sp>
            </p:grpSp>
            <p:sp>
              <p:nvSpPr>
                <p:cNvPr id="55322" name="AutoShape 35"/>
                <p:cNvSpPr>
                  <a:spLocks noChangeArrowheads="1"/>
                </p:cNvSpPr>
                <p:nvPr/>
              </p:nvSpPr>
              <p:spPr bwMode="auto">
                <a:xfrm>
                  <a:off x="2696" y="1871"/>
                  <a:ext cx="122" cy="265"/>
                </a:xfrm>
                <a:prstGeom prst="rtTriangle">
                  <a:avLst/>
                </a:prstGeom>
                <a:solidFill>
                  <a:srgbClr val="FF0000"/>
                </a:solidFill>
                <a:ln w="9525">
                  <a:solidFill>
                    <a:srgbClr val="FF0000"/>
                  </a:solidFill>
                  <a:miter lim="800000"/>
                  <a:headEnd/>
                  <a:tailEnd/>
                </a:ln>
              </p:spPr>
              <p:txBody>
                <a:bodyPr rot="10800000" wrap="none" anchor="ctr">
                  <a:spAutoFit/>
                </a:bodyPr>
                <a:lstStyle/>
                <a:p>
                  <a:endParaRPr lang="en-US" sz="700"/>
                </a:p>
              </p:txBody>
            </p:sp>
          </p:grpSp>
          <p:sp>
            <p:nvSpPr>
              <p:cNvPr id="55320" name="Line 36"/>
              <p:cNvSpPr>
                <a:spLocks noChangeShapeType="1"/>
              </p:cNvSpPr>
              <p:nvPr/>
            </p:nvSpPr>
            <p:spPr bwMode="auto">
              <a:xfrm>
                <a:off x="2688" y="2151"/>
                <a:ext cx="624" cy="0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46" name="Line 12"/>
            <p:cNvSpPr>
              <a:spLocks noChangeShapeType="1"/>
            </p:cNvSpPr>
            <p:nvPr/>
          </p:nvSpPr>
          <p:spPr bwMode="auto">
            <a:xfrm flipH="1" flipV="1">
              <a:off x="5867400" y="3733800"/>
              <a:ext cx="381000" cy="0"/>
            </a:xfrm>
            <a:prstGeom prst="line">
              <a:avLst/>
            </a:prstGeom>
            <a:noFill/>
            <a:ln w="76200" cmpd="sng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4114800" y="1676400"/>
            <a:ext cx="457200" cy="1295400"/>
            <a:chOff x="4114800" y="1676400"/>
            <a:chExt cx="457200" cy="1295400"/>
          </a:xfrm>
        </p:grpSpPr>
        <p:grpSp>
          <p:nvGrpSpPr>
            <p:cNvPr id="55302" name="Group 37"/>
            <p:cNvGrpSpPr>
              <a:grpSpLocks/>
            </p:cNvGrpSpPr>
            <p:nvPr/>
          </p:nvGrpSpPr>
          <p:grpSpPr bwMode="auto">
            <a:xfrm rot="5400000">
              <a:off x="3753644" y="2039144"/>
              <a:ext cx="1181100" cy="455612"/>
              <a:chOff x="2688" y="1864"/>
              <a:chExt cx="744" cy="287"/>
            </a:xfrm>
          </p:grpSpPr>
          <p:grpSp>
            <p:nvGrpSpPr>
              <p:cNvPr id="55312" name="Group 38"/>
              <p:cNvGrpSpPr>
                <a:grpSpLocks/>
              </p:cNvGrpSpPr>
              <p:nvPr/>
            </p:nvGrpSpPr>
            <p:grpSpPr bwMode="auto">
              <a:xfrm>
                <a:off x="2692" y="1864"/>
                <a:ext cx="740" cy="287"/>
                <a:chOff x="2692" y="1864"/>
                <a:chExt cx="740" cy="287"/>
              </a:xfrm>
            </p:grpSpPr>
            <p:grpSp>
              <p:nvGrpSpPr>
                <p:cNvPr id="55314" name="Group 39"/>
                <p:cNvGrpSpPr>
                  <a:grpSpLocks/>
                </p:cNvGrpSpPr>
                <p:nvPr/>
              </p:nvGrpSpPr>
              <p:grpSpPr bwMode="auto">
                <a:xfrm>
                  <a:off x="2776" y="1864"/>
                  <a:ext cx="656" cy="287"/>
                  <a:chOff x="2776" y="1864"/>
                  <a:chExt cx="656" cy="287"/>
                </a:xfrm>
              </p:grpSpPr>
              <p:sp>
                <p:nvSpPr>
                  <p:cNvPr id="55316" name="Line 40"/>
                  <p:cNvSpPr>
                    <a:spLocks noChangeShapeType="1"/>
                  </p:cNvSpPr>
                  <p:nvPr/>
                </p:nvSpPr>
                <p:spPr bwMode="auto">
                  <a:xfrm>
                    <a:off x="2776" y="1864"/>
                    <a:ext cx="88" cy="280"/>
                  </a:xfrm>
                  <a:prstGeom prst="line">
                    <a:avLst/>
                  </a:prstGeom>
                  <a:noFill/>
                  <a:ln w="57150">
                    <a:solidFill>
                      <a:schemeClr val="accent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anchor="ctr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55317" name="Line 41"/>
                  <p:cNvSpPr>
                    <a:spLocks noChangeShapeType="1"/>
                  </p:cNvSpPr>
                  <p:nvPr/>
                </p:nvSpPr>
                <p:spPr bwMode="auto">
                  <a:xfrm rot="416303">
                    <a:off x="2874" y="1958"/>
                    <a:ext cx="72" cy="184"/>
                  </a:xfrm>
                  <a:prstGeom prst="line">
                    <a:avLst/>
                  </a:prstGeom>
                  <a:noFill/>
                  <a:ln w="57150">
                    <a:solidFill>
                      <a:schemeClr val="accent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anchor="ctr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55318" name="Line 4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192" y="2151"/>
                    <a:ext cx="240" cy="0"/>
                  </a:xfrm>
                  <a:prstGeom prst="line">
                    <a:avLst/>
                  </a:prstGeom>
                  <a:noFill/>
                  <a:ln w="57150">
                    <a:solidFill>
                      <a:schemeClr val="accent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anchor="ctr">
                    <a:spAutoFit/>
                  </a:bodyPr>
                  <a:lstStyle/>
                  <a:p>
                    <a:endParaRPr lang="en-US"/>
                  </a:p>
                </p:txBody>
              </p:sp>
            </p:grpSp>
            <p:sp>
              <p:nvSpPr>
                <p:cNvPr id="55315" name="AutoShape 43"/>
                <p:cNvSpPr>
                  <a:spLocks noChangeArrowheads="1"/>
                </p:cNvSpPr>
                <p:nvPr/>
              </p:nvSpPr>
              <p:spPr bwMode="auto">
                <a:xfrm>
                  <a:off x="2692" y="1870"/>
                  <a:ext cx="122" cy="265"/>
                </a:xfrm>
                <a:prstGeom prst="rtTriangle">
                  <a:avLst/>
                </a:prstGeom>
                <a:solidFill>
                  <a:schemeClr val="accent2"/>
                </a:solidFill>
                <a:ln w="9525">
                  <a:solidFill>
                    <a:schemeClr val="accent2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 sz="700"/>
                </a:p>
              </p:txBody>
            </p:sp>
          </p:grpSp>
          <p:sp>
            <p:nvSpPr>
              <p:cNvPr id="55313" name="Line 44"/>
              <p:cNvSpPr>
                <a:spLocks noChangeShapeType="1"/>
              </p:cNvSpPr>
              <p:nvPr/>
            </p:nvSpPr>
            <p:spPr bwMode="auto">
              <a:xfrm>
                <a:off x="2688" y="2151"/>
                <a:ext cx="624" cy="0"/>
              </a:xfrm>
              <a:prstGeom prst="line">
                <a:avLst/>
              </a:prstGeom>
              <a:noFill/>
              <a:ln w="57150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47" name="Line 12"/>
            <p:cNvSpPr>
              <a:spLocks noChangeShapeType="1"/>
            </p:cNvSpPr>
            <p:nvPr/>
          </p:nvSpPr>
          <p:spPr bwMode="auto">
            <a:xfrm rot="5400000" flipV="1">
              <a:off x="3924300" y="2781300"/>
              <a:ext cx="381000" cy="0"/>
            </a:xfrm>
            <a:prstGeom prst="line">
              <a:avLst/>
            </a:prstGeom>
            <a:noFill/>
            <a:ln w="76200" cmpd="sng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3733800" y="4495800"/>
            <a:ext cx="457200" cy="1257300"/>
            <a:chOff x="3733800" y="4495800"/>
            <a:chExt cx="457200" cy="1257300"/>
          </a:xfrm>
        </p:grpSpPr>
        <p:grpSp>
          <p:nvGrpSpPr>
            <p:cNvPr id="55299" name="Group 5"/>
            <p:cNvGrpSpPr>
              <a:grpSpLocks/>
            </p:cNvGrpSpPr>
            <p:nvPr/>
          </p:nvGrpSpPr>
          <p:grpSpPr bwMode="auto">
            <a:xfrm rot="-5400000">
              <a:off x="3371057" y="4934743"/>
              <a:ext cx="1181100" cy="455613"/>
              <a:chOff x="2688" y="1864"/>
              <a:chExt cx="744" cy="287"/>
            </a:xfrm>
            <a:solidFill>
              <a:srgbClr val="008000"/>
            </a:solidFill>
          </p:grpSpPr>
          <p:grpSp>
            <p:nvGrpSpPr>
              <p:cNvPr id="55333" name="Group 6"/>
              <p:cNvGrpSpPr>
                <a:grpSpLocks/>
              </p:cNvGrpSpPr>
              <p:nvPr/>
            </p:nvGrpSpPr>
            <p:grpSpPr bwMode="auto">
              <a:xfrm>
                <a:off x="2692" y="1864"/>
                <a:ext cx="740" cy="287"/>
                <a:chOff x="2692" y="1864"/>
                <a:chExt cx="740" cy="287"/>
              </a:xfrm>
              <a:grpFill/>
            </p:grpSpPr>
            <p:grpSp>
              <p:nvGrpSpPr>
                <p:cNvPr id="55335" name="Group 7"/>
                <p:cNvGrpSpPr>
                  <a:grpSpLocks/>
                </p:cNvGrpSpPr>
                <p:nvPr/>
              </p:nvGrpSpPr>
              <p:grpSpPr bwMode="auto">
                <a:xfrm>
                  <a:off x="2776" y="1864"/>
                  <a:ext cx="656" cy="287"/>
                  <a:chOff x="2776" y="1864"/>
                  <a:chExt cx="656" cy="287"/>
                </a:xfrm>
                <a:grpFill/>
              </p:grpSpPr>
              <p:sp>
                <p:nvSpPr>
                  <p:cNvPr id="55337" name="Line 8"/>
                  <p:cNvSpPr>
                    <a:spLocks noChangeShapeType="1"/>
                  </p:cNvSpPr>
                  <p:nvPr/>
                </p:nvSpPr>
                <p:spPr bwMode="auto">
                  <a:xfrm>
                    <a:off x="2776" y="1864"/>
                    <a:ext cx="88" cy="280"/>
                  </a:xfrm>
                  <a:prstGeom prst="line">
                    <a:avLst/>
                  </a:prstGeom>
                  <a:grpFill/>
                  <a:ln w="57150">
                    <a:solidFill>
                      <a:srgbClr val="008000"/>
                    </a:solidFill>
                    <a:round/>
                    <a:headEnd/>
                    <a:tailEnd/>
                  </a:ln>
                  <a:extLst/>
                </p:spPr>
                <p:txBody>
                  <a:bodyPr anchor="ctr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55338" name="Line 9"/>
                  <p:cNvSpPr>
                    <a:spLocks noChangeShapeType="1"/>
                  </p:cNvSpPr>
                  <p:nvPr/>
                </p:nvSpPr>
                <p:spPr bwMode="auto">
                  <a:xfrm rot="416303">
                    <a:off x="2874" y="1958"/>
                    <a:ext cx="72" cy="184"/>
                  </a:xfrm>
                  <a:prstGeom prst="line">
                    <a:avLst/>
                  </a:prstGeom>
                  <a:grpFill/>
                  <a:ln w="57150">
                    <a:solidFill>
                      <a:srgbClr val="008000"/>
                    </a:solidFill>
                    <a:round/>
                    <a:headEnd/>
                    <a:tailEnd/>
                  </a:ln>
                  <a:extLst/>
                </p:spPr>
                <p:txBody>
                  <a:bodyPr anchor="ctr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55339" name="Line 1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192" y="2151"/>
                    <a:ext cx="240" cy="0"/>
                  </a:xfrm>
                  <a:prstGeom prst="line">
                    <a:avLst/>
                  </a:prstGeom>
                  <a:grpFill/>
                  <a:ln w="57150">
                    <a:solidFill>
                      <a:srgbClr val="008000"/>
                    </a:solidFill>
                    <a:round/>
                    <a:headEnd/>
                    <a:tailEnd/>
                  </a:ln>
                  <a:extLst/>
                </p:spPr>
                <p:txBody>
                  <a:bodyPr anchor="ctr">
                    <a:spAutoFit/>
                  </a:bodyPr>
                  <a:lstStyle/>
                  <a:p>
                    <a:endParaRPr lang="en-US"/>
                  </a:p>
                </p:txBody>
              </p:sp>
            </p:grpSp>
            <p:sp>
              <p:nvSpPr>
                <p:cNvPr id="55336" name="AutoShape 11"/>
                <p:cNvSpPr>
                  <a:spLocks noChangeArrowheads="1"/>
                </p:cNvSpPr>
                <p:nvPr/>
              </p:nvSpPr>
              <p:spPr bwMode="auto">
                <a:xfrm>
                  <a:off x="2692" y="1870"/>
                  <a:ext cx="122" cy="265"/>
                </a:xfrm>
                <a:prstGeom prst="rtTriangle">
                  <a:avLst/>
                </a:prstGeom>
                <a:grpFill/>
                <a:ln w="9525">
                  <a:solidFill>
                    <a:srgbClr val="008000"/>
                  </a:solidFill>
                  <a:miter lim="800000"/>
                  <a:headEnd/>
                  <a:tailEnd/>
                </a:ln>
              </p:spPr>
              <p:txBody>
                <a:bodyPr rot="10800000" wrap="none" anchor="ctr">
                  <a:spAutoFit/>
                </a:bodyPr>
                <a:lstStyle/>
                <a:p>
                  <a:endParaRPr lang="en-US" sz="700"/>
                </a:p>
              </p:txBody>
            </p:sp>
          </p:grpSp>
          <p:sp>
            <p:nvSpPr>
              <p:cNvPr id="55334" name="Line 12"/>
              <p:cNvSpPr>
                <a:spLocks noChangeShapeType="1"/>
              </p:cNvSpPr>
              <p:nvPr/>
            </p:nvSpPr>
            <p:spPr bwMode="auto">
              <a:xfrm>
                <a:off x="2688" y="2151"/>
                <a:ext cx="624" cy="0"/>
              </a:xfrm>
              <a:prstGeom prst="line">
                <a:avLst/>
              </a:prstGeom>
              <a:grpFill/>
              <a:ln w="57150">
                <a:solidFill>
                  <a:srgbClr val="008000"/>
                </a:solidFill>
                <a:round/>
                <a:headEnd/>
                <a:tailEnd/>
              </a:ln>
              <a:extLst/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48" name="Line 12"/>
            <p:cNvSpPr>
              <a:spLocks noChangeShapeType="1"/>
            </p:cNvSpPr>
            <p:nvPr/>
          </p:nvSpPr>
          <p:spPr bwMode="auto">
            <a:xfrm rot="16200000">
              <a:off x="4000500" y="4686300"/>
              <a:ext cx="381000" cy="0"/>
            </a:xfrm>
            <a:prstGeom prst="line">
              <a:avLst/>
            </a:prstGeom>
            <a:noFill/>
            <a:ln w="76200" cmpd="sng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2" name="Rectangle 1"/>
          <p:cNvSpPr>
            <a:spLocks noChangeAspect="1"/>
          </p:cNvSpPr>
          <p:nvPr/>
        </p:nvSpPr>
        <p:spPr>
          <a:xfrm>
            <a:off x="3947189" y="3603018"/>
            <a:ext cx="457200" cy="3657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🐧</a:t>
            </a:r>
          </a:p>
        </p:txBody>
      </p:sp>
      <p:sp>
        <p:nvSpPr>
          <p:cNvPr id="9" name="Cloud Callout 8"/>
          <p:cNvSpPr/>
          <p:nvPr/>
        </p:nvSpPr>
        <p:spPr>
          <a:xfrm>
            <a:off x="4714345" y="1816100"/>
            <a:ext cx="2486555" cy="934306"/>
          </a:xfrm>
          <a:prstGeom prst="cloudCallout">
            <a:avLst>
              <a:gd name="adj1" fmla="val -55994"/>
              <a:gd name="adj2" fmla="val 121874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The wind is in my face. </a:t>
            </a:r>
          </a:p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I am facing east. </a:t>
            </a:r>
          </a:p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The wind is easterly.</a:t>
            </a:r>
            <a:endParaRPr lang="en-US" sz="1200" dirty="0">
              <a:solidFill>
                <a:schemeClr val="tx1"/>
              </a:solidFill>
            </a:endParaRPr>
          </a:p>
        </p:txBody>
      </p:sp>
      <p:pic>
        <p:nvPicPr>
          <p:cNvPr id="57" name="Picture 56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304"/>
          <a:stretch/>
        </p:blipFill>
        <p:spPr>
          <a:xfrm flipH="1">
            <a:off x="3858768" y="3494532"/>
            <a:ext cx="649224" cy="585216"/>
          </a:xfrm>
          <a:prstGeom prst="rect">
            <a:avLst/>
          </a:prstGeom>
        </p:spPr>
      </p:pic>
      <p:pic>
        <p:nvPicPr>
          <p:cNvPr id="11" name="Sound 10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12139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6282"/>
    </mc:Choice>
    <mc:Fallback>
      <p:transition xmlns:p14="http://schemas.microsoft.com/office/powerpoint/2010/main" spd="slow" advTm="56282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4" name="Text Box 13"/>
          <p:cNvSpPr txBox="1">
            <a:spLocks noChangeArrowheads="1"/>
          </p:cNvSpPr>
          <p:nvPr/>
        </p:nvSpPr>
        <p:spPr bwMode="auto">
          <a:xfrm>
            <a:off x="3598479" y="972721"/>
            <a:ext cx="4852610" cy="6093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b="1" u="sng" dirty="0" smtClean="0"/>
              <a:t>How </a:t>
            </a:r>
            <a:r>
              <a:rPr lang="en-US" b="1" u="sng" dirty="0"/>
              <a:t>to read</a:t>
            </a:r>
            <a:r>
              <a:rPr lang="en-US" dirty="0"/>
              <a:t>:</a:t>
            </a:r>
          </a:p>
          <a:p>
            <a:endParaRPr lang="en-US" dirty="0"/>
          </a:p>
          <a:p>
            <a:r>
              <a:rPr lang="en-US" b="1" dirty="0"/>
              <a:t>Half barb = 5 </a:t>
            </a:r>
            <a:r>
              <a:rPr lang="en-US" b="1" dirty="0" smtClean="0"/>
              <a:t>knots*</a:t>
            </a:r>
            <a:endParaRPr lang="en-US" b="1" dirty="0"/>
          </a:p>
          <a:p>
            <a:endParaRPr lang="en-US" b="1" dirty="0"/>
          </a:p>
          <a:p>
            <a:r>
              <a:rPr lang="en-US" b="1" dirty="0"/>
              <a:t>Full barb = 10 knots</a:t>
            </a:r>
          </a:p>
          <a:p>
            <a:endParaRPr lang="en-US" b="1" dirty="0"/>
          </a:p>
          <a:p>
            <a:r>
              <a:rPr lang="en-US" b="1" dirty="0"/>
              <a:t>Flag = 50 </a:t>
            </a:r>
            <a:r>
              <a:rPr lang="en-US" b="1" dirty="0" smtClean="0"/>
              <a:t>knots</a:t>
            </a:r>
          </a:p>
          <a:p>
            <a:endParaRPr lang="en-US" b="1" dirty="0" smtClean="0"/>
          </a:p>
          <a:p>
            <a:r>
              <a:rPr lang="en-US" b="1" dirty="0" smtClean="0"/>
              <a:t>Speed is sum of barbs and flags</a:t>
            </a:r>
          </a:p>
          <a:p>
            <a:endParaRPr lang="en-US" sz="2000" b="1" dirty="0"/>
          </a:p>
          <a:p>
            <a:endParaRPr lang="en-US" sz="2000" b="1" dirty="0" smtClean="0"/>
          </a:p>
          <a:p>
            <a:endParaRPr lang="en-US" sz="2000" b="1" dirty="0"/>
          </a:p>
          <a:p>
            <a:endParaRPr lang="en-US" sz="2000" b="1" dirty="0" smtClean="0"/>
          </a:p>
          <a:p>
            <a:endParaRPr lang="en-US" sz="2000" b="1" dirty="0"/>
          </a:p>
          <a:p>
            <a:r>
              <a:rPr lang="en-US" sz="1800" b="1" dirty="0" smtClean="0"/>
              <a:t>*1 </a:t>
            </a:r>
            <a:r>
              <a:rPr lang="en-US" sz="1800" b="1" dirty="0"/>
              <a:t>knot = 1 nautical mile per hour </a:t>
            </a:r>
            <a:r>
              <a:rPr lang="en-US" sz="1800" b="1" dirty="0" smtClean="0"/>
              <a:t>= </a:t>
            </a:r>
            <a:r>
              <a:rPr lang="en-US" sz="1800" b="1" dirty="0"/>
              <a:t>1.15 </a:t>
            </a:r>
            <a:r>
              <a:rPr lang="en-US" sz="1800" b="1" dirty="0" smtClean="0"/>
              <a:t>mph</a:t>
            </a:r>
          </a:p>
          <a:p>
            <a:r>
              <a:rPr lang="en-US" sz="1800" b="1" dirty="0" smtClean="0"/>
              <a:t> 							   = 1.85 km</a:t>
            </a:r>
            <a:r>
              <a:rPr lang="en-US" sz="1800" b="1" dirty="0"/>
              <a:t>/</a:t>
            </a:r>
            <a:r>
              <a:rPr lang="en-US" sz="1800" b="1" dirty="0" err="1"/>
              <a:t>hr</a:t>
            </a:r>
            <a:endParaRPr lang="en-US" sz="1800" b="1" dirty="0"/>
          </a:p>
          <a:p>
            <a:r>
              <a:rPr lang="en-US" sz="1800" b="1" dirty="0"/>
              <a:t> 							   </a:t>
            </a:r>
            <a:r>
              <a:rPr lang="en-US" sz="1800" b="1" dirty="0" smtClean="0"/>
              <a:t>= 0.51 m/sec</a:t>
            </a:r>
            <a:endParaRPr lang="en-US" sz="1800" b="1" dirty="0"/>
          </a:p>
          <a:p>
            <a:endParaRPr lang="en-US" sz="2000" b="1" dirty="0"/>
          </a:p>
        </p:txBody>
      </p:sp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0" y="304800"/>
            <a:ext cx="3390900" cy="609600"/>
          </a:xfrm>
        </p:spPr>
        <p:txBody>
          <a:bodyPr>
            <a:noAutofit/>
          </a:bodyPr>
          <a:lstStyle/>
          <a:p>
            <a:pPr eaLnBrk="1" hangingPunct="1"/>
            <a:r>
              <a:rPr lang="en-US" sz="3600" b="1" dirty="0">
                <a:latin typeface="Times New Roman" charset="0"/>
                <a:ea typeface="ＭＳ Ｐゴシック" charset="0"/>
                <a:cs typeface="ＭＳ Ｐゴシック" charset="0"/>
              </a:rPr>
              <a:t>Wind Speed</a:t>
            </a:r>
          </a:p>
        </p:txBody>
      </p:sp>
      <p:sp>
        <p:nvSpPr>
          <p:cNvPr id="53255" name="Text Box 14"/>
          <p:cNvSpPr txBox="1">
            <a:spLocks noChangeArrowheads="1"/>
          </p:cNvSpPr>
          <p:nvPr/>
        </p:nvSpPr>
        <p:spPr bwMode="auto">
          <a:xfrm>
            <a:off x="5710436" y="4727575"/>
            <a:ext cx="251916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b="1" dirty="0"/>
              <a:t>=  </a:t>
            </a:r>
            <a:r>
              <a:rPr lang="en-US" sz="2800" b="1" dirty="0"/>
              <a:t>______ knots</a:t>
            </a:r>
            <a:endParaRPr lang="en-US" b="1" dirty="0"/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6320036" y="4724400"/>
            <a:ext cx="762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b="1" dirty="0">
                <a:solidFill>
                  <a:srgbClr val="FF0000"/>
                </a:solidFill>
              </a:rPr>
              <a:t>7</a:t>
            </a:r>
            <a:r>
              <a:rPr lang="en-US" b="1" dirty="0" smtClean="0">
                <a:solidFill>
                  <a:srgbClr val="FF0000"/>
                </a:solidFill>
              </a:rPr>
              <a:t>5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805436" y="5160546"/>
            <a:ext cx="1981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FF0000"/>
                </a:solidFill>
              </a:rPr>
              <a:t>     50+10+10+5</a:t>
            </a:r>
            <a:endParaRPr lang="en-US" sz="1400" b="1" dirty="0">
              <a:solidFill>
                <a:srgbClr val="FF0000"/>
              </a:solidFill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4116586" y="4724400"/>
            <a:ext cx="1463040" cy="455613"/>
            <a:chOff x="4502150" y="5334000"/>
            <a:chExt cx="1463040" cy="455613"/>
          </a:xfrm>
        </p:grpSpPr>
        <p:sp>
          <p:nvSpPr>
            <p:cNvPr id="53263" name="Line 8"/>
            <p:cNvSpPr>
              <a:spLocks noChangeShapeType="1"/>
            </p:cNvSpPr>
            <p:nvPr/>
          </p:nvSpPr>
          <p:spPr bwMode="auto">
            <a:xfrm>
              <a:off x="4711700" y="5334000"/>
              <a:ext cx="139700" cy="44450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53264" name="Line 9"/>
            <p:cNvSpPr>
              <a:spLocks noChangeShapeType="1"/>
            </p:cNvSpPr>
            <p:nvPr/>
          </p:nvSpPr>
          <p:spPr bwMode="auto">
            <a:xfrm rot="416303">
              <a:off x="5113338" y="5483225"/>
              <a:ext cx="114300" cy="29210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53265" name="Line 10"/>
            <p:cNvSpPr>
              <a:spLocks noChangeShapeType="1"/>
            </p:cNvSpPr>
            <p:nvPr/>
          </p:nvSpPr>
          <p:spPr bwMode="auto">
            <a:xfrm flipV="1">
              <a:off x="5372100" y="5789613"/>
              <a:ext cx="381000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53262" name="AutoShape 11"/>
            <p:cNvSpPr>
              <a:spLocks noChangeArrowheads="1"/>
            </p:cNvSpPr>
            <p:nvPr/>
          </p:nvSpPr>
          <p:spPr bwMode="auto">
            <a:xfrm>
              <a:off x="4505899" y="5345113"/>
              <a:ext cx="193675" cy="420688"/>
            </a:xfrm>
            <a:prstGeom prst="rtTriangl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 sz="700"/>
            </a:p>
          </p:txBody>
        </p:sp>
        <p:sp>
          <p:nvSpPr>
            <p:cNvPr id="19" name="Line 8"/>
            <p:cNvSpPr>
              <a:spLocks noChangeShapeType="1"/>
            </p:cNvSpPr>
            <p:nvPr/>
          </p:nvSpPr>
          <p:spPr bwMode="auto">
            <a:xfrm>
              <a:off x="4889500" y="5334000"/>
              <a:ext cx="139700" cy="44450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53253" name="Line 12"/>
            <p:cNvSpPr>
              <a:spLocks noChangeShapeType="1"/>
            </p:cNvSpPr>
            <p:nvPr/>
          </p:nvSpPr>
          <p:spPr bwMode="auto">
            <a:xfrm>
              <a:off x="4502150" y="5789613"/>
              <a:ext cx="1463040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0116" y="0"/>
            <a:ext cx="2729484" cy="6858000"/>
          </a:xfrm>
          <a:prstGeom prst="rect">
            <a:avLst/>
          </a:prstGeom>
        </p:spPr>
      </p:pic>
      <p:sp>
        <p:nvSpPr>
          <p:cNvPr id="22" name="Text Box 6"/>
          <p:cNvSpPr txBox="1">
            <a:spLocks noChangeArrowheads="1"/>
          </p:cNvSpPr>
          <p:nvPr/>
        </p:nvSpPr>
        <p:spPr bwMode="auto">
          <a:xfrm>
            <a:off x="3135749" y="6530201"/>
            <a:ext cx="17018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200" b="1" dirty="0" smtClean="0"/>
              <a:t>Ahrens and Hanson </a:t>
            </a:r>
            <a:r>
              <a:rPr lang="en-US" sz="1200" b="1" dirty="0"/>
              <a:t>8</a:t>
            </a:r>
            <a:r>
              <a:rPr lang="en-US" sz="1200" b="1" baseline="30000" dirty="0" smtClean="0"/>
              <a:t>th</a:t>
            </a:r>
            <a:endParaRPr lang="en-US" dirty="0"/>
          </a:p>
        </p:txBody>
      </p:sp>
      <p:pic>
        <p:nvPicPr>
          <p:cNvPr id="5" name="Sound 4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377637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6201"/>
    </mc:Choice>
    <mc:Fallback>
      <p:transition xmlns:p14="http://schemas.microsoft.com/office/powerpoint/2010/main" spd="slow" advTm="76201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1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469900" y="2216077"/>
            <a:ext cx="4191000" cy="2667000"/>
            <a:chOff x="4572000" y="2065020"/>
            <a:chExt cx="4191000" cy="2667000"/>
          </a:xfrm>
        </p:grpSpPr>
        <p:pic>
          <p:nvPicPr>
            <p:cNvPr id="5" name="Picture 15" descr="Picture 1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0" y="2065020"/>
              <a:ext cx="4191000" cy="2667000"/>
            </a:xfrm>
            <a:prstGeom prst="rect">
              <a:avLst/>
            </a:prstGeom>
            <a:noFill/>
            <a:ln w="2540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>
              <a:off x="7239000" y="4381500"/>
              <a:ext cx="1444250" cy="276999"/>
            </a:xfrm>
            <a:prstGeom prst="rect">
              <a:avLst/>
            </a:prstGeom>
            <a:noFill/>
            <a:ln w="2540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hlinkClick r:id="rId6"/>
                </a:rPr>
                <a:t>Figure Credit: NOAA</a:t>
              </a:r>
              <a:endParaRPr lang="en-US" sz="1200" dirty="0"/>
            </a:p>
          </p:txBody>
        </p:sp>
      </p:grpSp>
      <p:sp>
        <p:nvSpPr>
          <p:cNvPr id="8" name="Rectangle 7"/>
          <p:cNvSpPr/>
          <p:nvPr/>
        </p:nvSpPr>
        <p:spPr>
          <a:xfrm>
            <a:off x="4889500" y="2375432"/>
            <a:ext cx="3873500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 i="1" dirty="0" smtClean="0"/>
              <a:t>Station plot shows</a:t>
            </a:r>
          </a:p>
          <a:p>
            <a:pPr>
              <a:spcBef>
                <a:spcPct val="50000"/>
              </a:spcBef>
            </a:pPr>
            <a:endParaRPr lang="en-US" b="1" i="1" dirty="0"/>
          </a:p>
          <a:p>
            <a:r>
              <a:rPr lang="en-US" b="1" i="1" dirty="0"/>
              <a:t>Direction from the </a:t>
            </a:r>
            <a:r>
              <a:rPr lang="en-US" b="1" i="1" u="sng" dirty="0"/>
              <a:t>north-northwest</a:t>
            </a:r>
          </a:p>
          <a:p>
            <a:r>
              <a:rPr lang="en-US" b="1" i="1" dirty="0"/>
              <a:t>(Penguin is looking toward NNW)</a:t>
            </a:r>
          </a:p>
          <a:p>
            <a:endParaRPr lang="en-US" sz="1800" b="1" i="1" dirty="0" smtClean="0"/>
          </a:p>
          <a:p>
            <a:r>
              <a:rPr lang="en-US" sz="1800" b="1" i="1" dirty="0" smtClean="0"/>
              <a:t>Speed of </a:t>
            </a:r>
            <a:r>
              <a:rPr lang="en-US" sz="1800" b="1" i="1" u="sng" dirty="0" smtClean="0"/>
              <a:t>15 knots</a:t>
            </a:r>
          </a:p>
          <a:p>
            <a:r>
              <a:rPr lang="en-US" b="1" i="1" dirty="0" smtClean="0"/>
              <a:t>(one full barb; one half barb)</a:t>
            </a:r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3650" y="368300"/>
            <a:ext cx="8229600" cy="1143000"/>
          </a:xfrm>
        </p:spPr>
        <p:txBody>
          <a:bodyPr>
            <a:normAutofit/>
          </a:bodyPr>
          <a:lstStyle/>
          <a:p>
            <a:r>
              <a:rPr lang="en-US" b="1" smtClean="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Wind Direction </a:t>
            </a:r>
            <a:r>
              <a:rPr lang="en-US" b="1" dirty="0" smtClean="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and Speed</a:t>
            </a:r>
            <a:endParaRPr lang="en-US" b="1" dirty="0">
              <a:solidFill>
                <a:schemeClr val="tx1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304"/>
          <a:stretch/>
        </p:blipFill>
        <p:spPr>
          <a:xfrm rot="4973442">
            <a:off x="2304395" y="3292617"/>
            <a:ext cx="410988" cy="370461"/>
          </a:xfrm>
          <a:prstGeom prst="rect">
            <a:avLst/>
          </a:prstGeom>
        </p:spPr>
      </p:pic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4653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8299"/>
    </mc:Choice>
    <mc:Fallback>
      <p:transition xmlns:p14="http://schemas.microsoft.com/office/powerpoint/2010/main" spd="slow" advTm="28299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Weather </a:t>
            </a:r>
            <a:r>
              <a:rPr lang="en-US" b="1" dirty="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Symbols</a:t>
            </a:r>
          </a:p>
        </p:txBody>
      </p:sp>
      <p:sp>
        <p:nvSpPr>
          <p:cNvPr id="2" name="Rectangle 1"/>
          <p:cNvSpPr/>
          <p:nvPr/>
        </p:nvSpPr>
        <p:spPr>
          <a:xfrm>
            <a:off x="304799" y="4978591"/>
            <a:ext cx="457200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 dirty="0" smtClean="0">
                <a:solidFill>
                  <a:srgbClr val="FF0000"/>
                </a:solidFill>
              </a:rPr>
              <a:t>Not responsible for knowing all </a:t>
            </a:r>
            <a:r>
              <a:rPr lang="en-US" sz="1800" b="1" dirty="0" smtClean="0">
                <a:solidFill>
                  <a:srgbClr val="FF0000"/>
                </a:solidFill>
                <a:hlinkClick r:id="rId5"/>
              </a:rPr>
              <a:t>100</a:t>
            </a:r>
            <a:r>
              <a:rPr lang="en-US" sz="1800" b="1" dirty="0" smtClean="0">
                <a:solidFill>
                  <a:srgbClr val="FF0000"/>
                </a:solidFill>
              </a:rPr>
              <a:t> weather symbols, </a:t>
            </a:r>
            <a:r>
              <a:rPr lang="en-US" sz="1800" b="1" i="1" dirty="0" smtClean="0"/>
              <a:t>but you need to recognize the most common </a:t>
            </a:r>
            <a:r>
              <a:rPr lang="en-US" b="1" i="1" dirty="0" smtClean="0"/>
              <a:t>weather symbols such as </a:t>
            </a:r>
            <a:r>
              <a:rPr lang="en-US" sz="1800" b="1" i="1" dirty="0" smtClean="0"/>
              <a:t>rain, snow, showers, thunderstorms, fog, freezing rain, haze, dust storm, etc.</a:t>
            </a:r>
            <a:endParaRPr lang="en-US" sz="1800" b="1" i="1" dirty="0"/>
          </a:p>
        </p:txBody>
      </p:sp>
      <p:sp>
        <p:nvSpPr>
          <p:cNvPr id="21" name="TextBox 20"/>
          <p:cNvSpPr txBox="1"/>
          <p:nvPr/>
        </p:nvSpPr>
        <p:spPr>
          <a:xfrm>
            <a:off x="780623" y="1682147"/>
            <a:ext cx="28576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Common Weather Symbols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3331" y="2057400"/>
            <a:ext cx="3552444" cy="2856992"/>
          </a:xfrm>
          <a:prstGeom prst="rect">
            <a:avLst/>
          </a:prstGeom>
        </p:spPr>
      </p:pic>
      <p:pic>
        <p:nvPicPr>
          <p:cNvPr id="25" name="Picture 5" descr="auto0"/>
          <p:cNvPicPr>
            <a:picLocks noGrp="1" noChangeAspect="1" noChangeArrowheads="1"/>
          </p:cNvPicPr>
          <p:nvPr>
            <p:ph type="body" sz="half" idx="2"/>
          </p:nvPr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1272" b="-42"/>
          <a:stretch/>
        </p:blipFill>
        <p:spPr>
          <a:xfrm>
            <a:off x="381000" y="2057400"/>
            <a:ext cx="3810000" cy="2880360"/>
          </a:xfrm>
          <a:noFill/>
          <a:ln w="38100" cap="flat">
            <a:solidFill>
              <a:schemeClr val="tx1"/>
            </a:solidFill>
            <a:miter lim="800000"/>
            <a:headEnd type="none" w="med" len="med"/>
            <a:tailEnd type="none" w="med" len="med"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53909" y="4536986"/>
            <a:ext cx="1320800" cy="241300"/>
          </a:xfrm>
          <a:prstGeom prst="rect">
            <a:avLst/>
          </a:prstGeom>
        </p:spPr>
      </p:pic>
      <p:sp>
        <p:nvSpPr>
          <p:cNvPr id="26" name="Text Box 6"/>
          <p:cNvSpPr txBox="1">
            <a:spLocks noChangeArrowheads="1"/>
          </p:cNvSpPr>
          <p:nvPr/>
        </p:nvSpPr>
        <p:spPr bwMode="auto">
          <a:xfrm>
            <a:off x="2489200" y="4702086"/>
            <a:ext cx="17018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200" b="1" dirty="0" smtClean="0"/>
              <a:t>Ahrens and Hanson </a:t>
            </a:r>
            <a:r>
              <a:rPr lang="en-US" sz="1200" b="1" dirty="0"/>
              <a:t>8</a:t>
            </a:r>
            <a:r>
              <a:rPr lang="en-US" sz="1200" b="1" baseline="30000" dirty="0" smtClean="0"/>
              <a:t>th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336800" y="61341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4746243" y="4696289"/>
            <a:ext cx="4114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1" i="1" dirty="0" smtClean="0"/>
              <a:t>Station plot shows moderate rain.</a:t>
            </a:r>
            <a:endParaRPr lang="en-US" sz="1800" b="1" i="1" dirty="0"/>
          </a:p>
        </p:txBody>
      </p:sp>
      <p:grpSp>
        <p:nvGrpSpPr>
          <p:cNvPr id="27" name="Group 26"/>
          <p:cNvGrpSpPr/>
          <p:nvPr/>
        </p:nvGrpSpPr>
        <p:grpSpPr>
          <a:xfrm>
            <a:off x="4715935" y="2026621"/>
            <a:ext cx="4191000" cy="2667000"/>
            <a:chOff x="4572000" y="2065020"/>
            <a:chExt cx="4191000" cy="2667000"/>
          </a:xfrm>
        </p:grpSpPr>
        <p:pic>
          <p:nvPicPr>
            <p:cNvPr id="28" name="Picture 15" descr="Picture 1.png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0" y="2065020"/>
              <a:ext cx="4191000" cy="2667000"/>
            </a:xfrm>
            <a:prstGeom prst="rect">
              <a:avLst/>
            </a:prstGeom>
            <a:noFill/>
            <a:ln w="2540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9" name="TextBox 28"/>
            <p:cNvSpPr txBox="1"/>
            <p:nvPr/>
          </p:nvSpPr>
          <p:spPr>
            <a:xfrm>
              <a:off x="7239000" y="4381500"/>
              <a:ext cx="1444250" cy="276999"/>
            </a:xfrm>
            <a:prstGeom prst="rect">
              <a:avLst/>
            </a:prstGeom>
            <a:noFill/>
            <a:ln w="2540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hlinkClick r:id="rId10"/>
                </a:rPr>
                <a:t>Figure Credit: NOAA</a:t>
              </a:r>
              <a:endParaRPr lang="en-US" sz="1200" dirty="0"/>
            </a:p>
          </p:txBody>
        </p:sp>
      </p:grpSp>
      <p:pic>
        <p:nvPicPr>
          <p:cNvPr id="5" name="Sound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1280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0485"/>
    </mc:Choice>
    <mc:Fallback>
      <p:transition xmlns:p14="http://schemas.microsoft.com/office/powerpoint/2010/main" spd="slow" advTm="100485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33400"/>
            <a:ext cx="7772400" cy="1143000"/>
          </a:xfrm>
        </p:spPr>
        <p:txBody>
          <a:bodyPr/>
          <a:lstStyle/>
          <a:p>
            <a:pPr eaLnBrk="1" hangingPunct="1"/>
            <a:r>
              <a:rPr lang="en-US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Practice Surface Station</a:t>
            </a:r>
          </a:p>
        </p:txBody>
      </p:sp>
      <p:sp>
        <p:nvSpPr>
          <p:cNvPr id="59396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2390140"/>
            <a:ext cx="3505200" cy="2514600"/>
          </a:xfrm>
        </p:spPr>
        <p:txBody>
          <a:bodyPr>
            <a:normAutofit/>
          </a:bodyPr>
          <a:lstStyle/>
          <a:p>
            <a:pPr marL="0" indent="0" eaLnBrk="1" hangingPunct="1">
              <a:buFontTx/>
              <a:buNone/>
            </a:pPr>
            <a:r>
              <a:rPr lang="en-US" sz="24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I recommend that you pause the presentation and attempt to decode the station model before advancing to the next slide with the solution</a:t>
            </a:r>
            <a:endParaRPr lang="en-US" sz="2400" dirty="0">
              <a:solidFill>
                <a:srgbClr val="0000FF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marL="0" indent="0" eaLnBrk="1" hangingPunct="1">
              <a:buFontTx/>
              <a:buNone/>
            </a:pPr>
            <a:endParaRPr lang="en-US" sz="2400" dirty="0">
              <a:solidFill>
                <a:srgbClr val="0000FF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marL="0" indent="0" eaLnBrk="1" hangingPunct="1">
              <a:buFontTx/>
              <a:buNone/>
            </a:pPr>
            <a:endParaRPr lang="en-US" sz="2400" dirty="0">
              <a:solidFill>
                <a:srgbClr val="0000FF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marL="0" indent="0" eaLnBrk="1" hangingPunct="1">
              <a:buFontTx/>
              <a:buNone/>
            </a:pPr>
            <a:endParaRPr lang="en-US" sz="2400" dirty="0">
              <a:solidFill>
                <a:srgbClr val="0000FF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1" name="TextBox 16"/>
          <p:cNvSpPr txBox="1">
            <a:spLocks noChangeArrowheads="1"/>
          </p:cNvSpPr>
          <p:nvPr/>
        </p:nvSpPr>
        <p:spPr bwMode="auto">
          <a:xfrm>
            <a:off x="838200" y="5029200"/>
            <a:ext cx="3175000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hr-HR" sz="2000" dirty="0" smtClean="0">
                <a:latin typeface="+mn-lt"/>
                <a:hlinkClick r:id="rId4"/>
              </a:rPr>
              <a:t>Decoding Station Model</a:t>
            </a:r>
            <a:r>
              <a:rPr lang="en-US" sz="2000" dirty="0" smtClean="0">
                <a:latin typeface="+mn-lt"/>
                <a:hlinkClick r:id="rId4"/>
              </a:rPr>
              <a:t> </a:t>
            </a:r>
            <a:r>
              <a:rPr lang="en-US" sz="1600" dirty="0" smtClean="0">
                <a:latin typeface="+mn-lt"/>
                <a:hlinkClick r:id="rId4"/>
              </a:rPr>
              <a:t>http://www.wpc.ncep.noaa.gov/html/stationplot_printer.html</a:t>
            </a:r>
            <a:endParaRPr lang="en-US" dirty="0">
              <a:latin typeface="+mn-lt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487680" y="2133600"/>
            <a:ext cx="3886200" cy="3144203"/>
            <a:chOff x="487680" y="2133600"/>
            <a:chExt cx="3886200" cy="3144203"/>
          </a:xfrm>
        </p:grpSpPr>
        <p:grpSp>
          <p:nvGrpSpPr>
            <p:cNvPr id="8" name="Group 7"/>
            <p:cNvGrpSpPr/>
            <p:nvPr/>
          </p:nvGrpSpPr>
          <p:grpSpPr>
            <a:xfrm>
              <a:off x="487680" y="2133600"/>
              <a:ext cx="3886200" cy="3144203"/>
              <a:chOff x="487680" y="2133600"/>
              <a:chExt cx="3886200" cy="3144203"/>
            </a:xfrm>
          </p:grpSpPr>
          <p:sp>
            <p:nvSpPr>
              <p:cNvPr id="59401" name="Text Box 5"/>
              <p:cNvSpPr txBox="1">
                <a:spLocks noChangeArrowheads="1"/>
              </p:cNvSpPr>
              <p:nvPr/>
            </p:nvSpPr>
            <p:spPr bwMode="auto">
              <a:xfrm>
                <a:off x="3230880" y="4815840"/>
                <a:ext cx="1143000" cy="4619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37931725" indent="-37474525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endParaRPr lang="en-US"/>
              </a:p>
            </p:txBody>
          </p:sp>
          <p:sp>
            <p:nvSpPr>
              <p:cNvPr id="59402" name="Rectangle 6"/>
              <p:cNvSpPr>
                <a:spLocks noChangeArrowheads="1"/>
              </p:cNvSpPr>
              <p:nvPr/>
            </p:nvSpPr>
            <p:spPr bwMode="auto">
              <a:xfrm>
                <a:off x="487680" y="2133600"/>
                <a:ext cx="3840480" cy="283464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59404" name="Oval 11"/>
              <p:cNvSpPr>
                <a:spLocks noChangeArrowheads="1"/>
              </p:cNvSpPr>
              <p:nvPr/>
            </p:nvSpPr>
            <p:spPr bwMode="auto">
              <a:xfrm>
                <a:off x="2011680" y="3017203"/>
                <a:ext cx="339725" cy="303213"/>
              </a:xfrm>
              <a:prstGeom prst="ellips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 sz="800"/>
              </a:p>
            </p:txBody>
          </p:sp>
          <p:sp>
            <p:nvSpPr>
              <p:cNvPr id="59405" name="Text Box 12"/>
              <p:cNvSpPr txBox="1">
                <a:spLocks noChangeArrowheads="1"/>
              </p:cNvSpPr>
              <p:nvPr/>
            </p:nvSpPr>
            <p:spPr bwMode="auto">
              <a:xfrm>
                <a:off x="1097280" y="2529840"/>
                <a:ext cx="762000" cy="457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37931725" indent="-37474525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b="1" dirty="0">
                    <a:solidFill>
                      <a:srgbClr val="000000"/>
                    </a:solidFill>
                  </a:rPr>
                  <a:t>42</a:t>
                </a:r>
                <a:endParaRPr 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9406" name="Text Box 13"/>
              <p:cNvSpPr txBox="1">
                <a:spLocks noChangeArrowheads="1"/>
              </p:cNvSpPr>
              <p:nvPr/>
            </p:nvSpPr>
            <p:spPr bwMode="auto">
              <a:xfrm>
                <a:off x="1097280" y="3215640"/>
                <a:ext cx="762000" cy="457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37931725" indent="-37474525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b="1">
                    <a:solidFill>
                      <a:srgbClr val="000000"/>
                    </a:solidFill>
                  </a:rPr>
                  <a:t>18</a:t>
                </a: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59411" name="Line 18"/>
              <p:cNvSpPr>
                <a:spLocks noChangeShapeType="1"/>
              </p:cNvSpPr>
              <p:nvPr/>
            </p:nvSpPr>
            <p:spPr bwMode="auto">
              <a:xfrm flipV="1">
                <a:off x="2179955" y="3015615"/>
                <a:ext cx="0" cy="30480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59412" name="Line 19"/>
              <p:cNvSpPr>
                <a:spLocks noChangeShapeType="1"/>
              </p:cNvSpPr>
              <p:nvPr/>
            </p:nvSpPr>
            <p:spPr bwMode="auto">
              <a:xfrm rot="16200000" flipV="1">
                <a:off x="2183130" y="3018790"/>
                <a:ext cx="0" cy="30480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59413" name="Freeform 20"/>
              <p:cNvSpPr>
                <a:spLocks/>
              </p:cNvSpPr>
              <p:nvPr/>
            </p:nvSpPr>
            <p:spPr bwMode="auto">
              <a:xfrm>
                <a:off x="2189480" y="3020378"/>
                <a:ext cx="142875" cy="301625"/>
              </a:xfrm>
              <a:custGeom>
                <a:avLst/>
                <a:gdLst>
                  <a:gd name="T0" fmla="*/ 4 w 102"/>
                  <a:gd name="T1" fmla="*/ 0 h 190"/>
                  <a:gd name="T2" fmla="*/ 9 w 102"/>
                  <a:gd name="T3" fmla="*/ 35 h 190"/>
                  <a:gd name="T4" fmla="*/ 10 w 102"/>
                  <a:gd name="T5" fmla="*/ 123 h 190"/>
                  <a:gd name="T6" fmla="*/ 5 w 102"/>
                  <a:gd name="T7" fmla="*/ 171 h 190"/>
                  <a:gd name="T8" fmla="*/ 4 w 102"/>
                  <a:gd name="T9" fmla="*/ 176 h 190"/>
                  <a:gd name="T10" fmla="*/ 4 w 102"/>
                  <a:gd name="T11" fmla="*/ 89 h 190"/>
                  <a:gd name="T12" fmla="*/ 4 w 102"/>
                  <a:gd name="T13" fmla="*/ 32 h 190"/>
                  <a:gd name="T14" fmla="*/ 4 w 102"/>
                  <a:gd name="T15" fmla="*/ 0 h 19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02"/>
                  <a:gd name="T25" fmla="*/ 0 h 190"/>
                  <a:gd name="T26" fmla="*/ 102 w 102"/>
                  <a:gd name="T27" fmla="*/ 190 h 19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02" h="190">
                    <a:moveTo>
                      <a:pt x="15" y="0"/>
                    </a:moveTo>
                    <a:cubicBezTo>
                      <a:pt x="28" y="1"/>
                      <a:pt x="72" y="15"/>
                      <a:pt x="86" y="35"/>
                    </a:cubicBezTo>
                    <a:cubicBezTo>
                      <a:pt x="100" y="55"/>
                      <a:pt x="102" y="100"/>
                      <a:pt x="96" y="123"/>
                    </a:cubicBezTo>
                    <a:cubicBezTo>
                      <a:pt x="90" y="146"/>
                      <a:pt x="63" y="162"/>
                      <a:pt x="48" y="171"/>
                    </a:cubicBezTo>
                    <a:cubicBezTo>
                      <a:pt x="33" y="180"/>
                      <a:pt x="16" y="190"/>
                      <a:pt x="9" y="176"/>
                    </a:cubicBezTo>
                    <a:cubicBezTo>
                      <a:pt x="2" y="162"/>
                      <a:pt x="6" y="113"/>
                      <a:pt x="6" y="89"/>
                    </a:cubicBezTo>
                    <a:cubicBezTo>
                      <a:pt x="6" y="65"/>
                      <a:pt x="5" y="47"/>
                      <a:pt x="6" y="32"/>
                    </a:cubicBezTo>
                    <a:cubicBezTo>
                      <a:pt x="7" y="17"/>
                      <a:pt x="0" y="1"/>
                      <a:pt x="15" y="0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5" name="Text Box 14"/>
              <p:cNvSpPr txBox="1">
                <a:spLocks noChangeArrowheads="1"/>
              </p:cNvSpPr>
              <p:nvPr/>
            </p:nvSpPr>
            <p:spPr bwMode="auto">
              <a:xfrm>
                <a:off x="2286000" y="2510135"/>
                <a:ext cx="106680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en-US" b="1" dirty="0" smtClean="0">
                    <a:solidFill>
                      <a:srgbClr val="000000"/>
                    </a:solidFill>
                  </a:rPr>
                  <a:t>988</a:t>
                </a:r>
                <a:endParaRPr 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6" name="Text Box 13"/>
              <p:cNvSpPr txBox="1">
                <a:spLocks noChangeArrowheads="1"/>
              </p:cNvSpPr>
              <p:nvPr/>
            </p:nvSpPr>
            <p:spPr bwMode="auto">
              <a:xfrm>
                <a:off x="2341877" y="3251199"/>
                <a:ext cx="899025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en-US" b="1" dirty="0">
                    <a:solidFill>
                      <a:srgbClr val="800000"/>
                    </a:solidFill>
                  </a:rPr>
                  <a:t> </a:t>
                </a:r>
                <a:r>
                  <a:rPr lang="en-US" b="1" dirty="0" smtClean="0">
                    <a:solidFill>
                      <a:srgbClr val="000000"/>
                    </a:solidFill>
                  </a:rPr>
                  <a:t>+35</a:t>
                </a:r>
                <a:endParaRPr lang="en-US" dirty="0">
                  <a:solidFill>
                    <a:srgbClr val="000000"/>
                  </a:solidFill>
                </a:endParaRPr>
              </a:p>
            </p:txBody>
          </p:sp>
          <p:cxnSp>
            <p:nvCxnSpPr>
              <p:cNvPr id="37" name="Straight Connector 36"/>
              <p:cNvCxnSpPr>
                <a:cxnSpLocks noChangeAspect="1"/>
              </p:cNvCxnSpPr>
              <p:nvPr/>
            </p:nvCxnSpPr>
            <p:spPr bwMode="auto">
              <a:xfrm flipH="1" flipV="1">
                <a:off x="3088505" y="3429000"/>
                <a:ext cx="154229" cy="154228"/>
              </a:xfrm>
              <a:prstGeom prst="line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scene3d>
                <a:camera prst="orthographicFront">
                  <a:rot lat="0" lon="0" rev="16800000"/>
                </a:camera>
                <a:lightRig rig="threePt" dir="t"/>
              </a:scene3d>
            </p:spPr>
          </p:cxnSp>
          <p:grpSp>
            <p:nvGrpSpPr>
              <p:cNvPr id="3" name="Group 2"/>
              <p:cNvGrpSpPr/>
              <p:nvPr/>
            </p:nvGrpSpPr>
            <p:grpSpPr>
              <a:xfrm rot="16200000">
                <a:off x="1348105" y="3166764"/>
                <a:ext cx="622300" cy="838200"/>
                <a:chOff x="1440180" y="2225040"/>
                <a:chExt cx="622300" cy="838200"/>
              </a:xfrm>
            </p:grpSpPr>
            <p:sp>
              <p:nvSpPr>
                <p:cNvPr id="59414" name="Line 8"/>
                <p:cNvSpPr>
                  <a:spLocks noChangeShapeType="1"/>
                </p:cNvSpPr>
                <p:nvPr/>
              </p:nvSpPr>
              <p:spPr bwMode="auto">
                <a:xfrm>
                  <a:off x="1452880" y="2453640"/>
                  <a:ext cx="609600" cy="60960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59415" name="Line 9"/>
                <p:cNvSpPr>
                  <a:spLocks noChangeShapeType="1"/>
                </p:cNvSpPr>
                <p:nvPr/>
              </p:nvSpPr>
              <p:spPr bwMode="auto">
                <a:xfrm rot="16200000">
                  <a:off x="1440180" y="2225040"/>
                  <a:ext cx="241300" cy="24130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9416" name="Line 10"/>
                <p:cNvSpPr>
                  <a:spLocks noChangeShapeType="1"/>
                </p:cNvSpPr>
                <p:nvPr/>
              </p:nvSpPr>
              <p:spPr bwMode="auto">
                <a:xfrm rot="16200000">
                  <a:off x="1567180" y="2453640"/>
                  <a:ext cx="114300" cy="11430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28" name="Text Box 17"/>
              <p:cNvSpPr txBox="1">
                <a:spLocks noChangeArrowheads="1"/>
              </p:cNvSpPr>
              <p:nvPr/>
            </p:nvSpPr>
            <p:spPr bwMode="auto">
              <a:xfrm>
                <a:off x="609600" y="3832225"/>
                <a:ext cx="3581400" cy="10156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sz="2000" b="1" dirty="0">
                    <a:latin typeface="+mn-lt"/>
                  </a:rPr>
                  <a:t>What are </a:t>
                </a:r>
                <a:r>
                  <a:rPr lang="en-US" sz="2000" b="1" dirty="0" smtClean="0">
                    <a:latin typeface="+mn-lt"/>
                  </a:rPr>
                  <a:t>Temp, Dew Point</a:t>
                </a:r>
                <a:r>
                  <a:rPr lang="en-US" sz="2000" b="1" dirty="0">
                    <a:latin typeface="+mn-lt"/>
                  </a:rPr>
                  <a:t>, </a:t>
                </a:r>
                <a:r>
                  <a:rPr lang="en-US" sz="2000" b="1" dirty="0" smtClean="0">
                    <a:latin typeface="+mn-lt"/>
                  </a:rPr>
                  <a:t>SLP, Cloud </a:t>
                </a:r>
                <a:r>
                  <a:rPr lang="en-US" sz="2000" b="1" dirty="0">
                    <a:latin typeface="+mn-lt"/>
                  </a:rPr>
                  <a:t>Cover, Wind Speed and </a:t>
                </a:r>
                <a:r>
                  <a:rPr lang="en-US" sz="2000" b="1" dirty="0" smtClean="0">
                    <a:latin typeface="+mn-lt"/>
                  </a:rPr>
                  <a:t>Direction, </a:t>
                </a:r>
                <a:r>
                  <a:rPr lang="en-US" sz="2000" b="1" dirty="0" smtClean="0"/>
                  <a:t>Pressure Tendency</a:t>
                </a:r>
                <a:r>
                  <a:rPr lang="en-US" sz="2000" b="1" dirty="0" smtClean="0">
                    <a:latin typeface="+mn-lt"/>
                  </a:rPr>
                  <a:t>?</a:t>
                </a:r>
                <a:endParaRPr lang="en-US" sz="2000" b="1" dirty="0">
                  <a:latin typeface="+mn-lt"/>
                </a:endParaRPr>
              </a:p>
            </p:txBody>
          </p:sp>
        </p:grpSp>
        <p:sp>
          <p:nvSpPr>
            <p:cNvPr id="25" name="Text Box 12"/>
            <p:cNvSpPr txBox="1">
              <a:spLocks noChangeArrowheads="1"/>
            </p:cNvSpPr>
            <p:nvPr/>
          </p:nvSpPr>
          <p:spPr bwMode="auto">
            <a:xfrm>
              <a:off x="1104688" y="2891686"/>
              <a:ext cx="50398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b="1" dirty="0" smtClean="0">
                  <a:latin typeface="Wingdings"/>
                  <a:ea typeface="Wingdings"/>
                  <a:cs typeface="Wingdings"/>
                  <a:sym typeface="Wingdings"/>
                </a:rPr>
                <a:t></a:t>
              </a:r>
              <a:endParaRPr lang="en-US" dirty="0"/>
            </a:p>
          </p:txBody>
        </p:sp>
      </p:grpSp>
      <p:pic>
        <p:nvPicPr>
          <p:cNvPr id="7" name="Sound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1691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2954"/>
    </mc:Choice>
    <mc:Fallback>
      <p:transition xmlns:p14="http://schemas.microsoft.com/office/powerpoint/2010/main" spd="slow" advTm="22954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33400"/>
            <a:ext cx="77724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Solution to Practice </a:t>
            </a:r>
            <a:r>
              <a:rPr lang="en-US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Surface Station</a:t>
            </a:r>
          </a:p>
        </p:txBody>
      </p:sp>
      <p:sp>
        <p:nvSpPr>
          <p:cNvPr id="59396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752600"/>
            <a:ext cx="3505200" cy="4572000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buFontTx/>
              <a:buNone/>
            </a:pPr>
            <a:r>
              <a:rPr lang="en-US" sz="2400" b="1" u="sng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Temperature</a:t>
            </a:r>
            <a:endParaRPr lang="en-US" sz="2400" dirty="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  <a:p>
            <a:pPr>
              <a:buNone/>
            </a:pPr>
            <a:r>
              <a:rPr lang="en-US" sz="2400" b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	42</a:t>
            </a:r>
            <a:r>
              <a:rPr lang="en-US" sz="24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°</a:t>
            </a:r>
            <a:r>
              <a:rPr lang="en-US" sz="2400" b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F  (</a:t>
            </a:r>
            <a:r>
              <a:rPr lang="en-US" sz="24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°F</a:t>
            </a:r>
            <a:r>
              <a:rPr lang="en-US" sz="2400" b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 on U.S.)</a:t>
            </a:r>
          </a:p>
          <a:p>
            <a:pPr eaLnBrk="1" hangingPunct="1">
              <a:buFontTx/>
              <a:buNone/>
            </a:pPr>
            <a:r>
              <a:rPr lang="en-US" sz="2400" b="1" u="sng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Dew Point Temperature</a:t>
            </a:r>
            <a:endParaRPr lang="en-US" sz="2400" dirty="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  <a:p>
            <a:pPr>
              <a:buNone/>
            </a:pPr>
            <a:r>
              <a:rPr lang="en-US" sz="2400" b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	18°F</a:t>
            </a:r>
          </a:p>
          <a:p>
            <a:pPr eaLnBrk="1" hangingPunct="1">
              <a:buFontTx/>
              <a:buNone/>
            </a:pPr>
            <a:r>
              <a:rPr lang="en-US" sz="2400" b="1" u="sng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Wind Speed &amp; Direction</a:t>
            </a:r>
            <a:endParaRPr lang="en-US" sz="2400" dirty="0" smtClean="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  <a:p>
            <a:pPr eaLnBrk="1" hangingPunct="1">
              <a:buFontTx/>
              <a:buNone/>
            </a:pPr>
            <a:r>
              <a:rPr lang="en-US" sz="24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	</a:t>
            </a:r>
            <a:r>
              <a:rPr lang="en-US" sz="2400" b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15 knots from SW</a:t>
            </a:r>
            <a:endParaRPr lang="en-US" sz="2400" b="1" dirty="0">
              <a:solidFill>
                <a:srgbClr val="FF0000"/>
              </a:solidFill>
              <a:ea typeface="ＭＳ Ｐゴシック" charset="0"/>
              <a:cs typeface="ＭＳ Ｐゴシック" charset="0"/>
            </a:endParaRPr>
          </a:p>
          <a:p>
            <a:pPr eaLnBrk="1" hangingPunct="1">
              <a:buFontTx/>
              <a:buNone/>
            </a:pPr>
            <a:r>
              <a:rPr lang="en-US" sz="2400" b="1" u="sng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Cloud Cover</a:t>
            </a:r>
            <a:endParaRPr lang="en-US" sz="2400" dirty="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  <a:p>
            <a:pPr>
              <a:buNone/>
            </a:pPr>
            <a:r>
              <a:rPr lang="en-US" sz="2400" b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	5/8’s (5 </a:t>
            </a:r>
            <a:r>
              <a:rPr lang="en-US" sz="2400" b="1" dirty="0" err="1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oktas</a:t>
            </a:r>
            <a:r>
              <a:rPr lang="en-US" sz="24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)</a:t>
            </a:r>
          </a:p>
          <a:p>
            <a:pPr>
              <a:buNone/>
            </a:pPr>
            <a:r>
              <a:rPr lang="en-US" sz="2400" b="1" u="sng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Significant Weather</a:t>
            </a:r>
            <a:endParaRPr lang="en-US" sz="2400" dirty="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  <a:p>
            <a:pPr>
              <a:buNone/>
            </a:pPr>
            <a:r>
              <a:rPr lang="en-US" sz="24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	</a:t>
            </a:r>
            <a:r>
              <a:rPr lang="en-US" sz="2400" b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Light rain</a:t>
            </a:r>
          </a:p>
          <a:p>
            <a:pPr eaLnBrk="1" hangingPunct="1">
              <a:buFontTx/>
              <a:buNone/>
            </a:pPr>
            <a:r>
              <a:rPr lang="en-US" sz="2400" b="1" u="sng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Pressure Tendency</a:t>
            </a:r>
            <a:endParaRPr lang="en-US" sz="2400" dirty="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  <a:p>
            <a:pPr eaLnBrk="1" hangingPunct="1">
              <a:buFontTx/>
              <a:buNone/>
            </a:pPr>
            <a:r>
              <a:rPr lang="en-US" sz="2400" b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	3.5 </a:t>
            </a:r>
            <a:r>
              <a:rPr lang="en-US" sz="2400" b="1" dirty="0" err="1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mb</a:t>
            </a:r>
            <a:r>
              <a:rPr lang="en-US" sz="2400" b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, rising steadily</a:t>
            </a:r>
            <a:endParaRPr lang="en-US" sz="2400" dirty="0" smtClean="0">
              <a:solidFill>
                <a:srgbClr val="0000FF"/>
              </a:solidFill>
              <a:ea typeface="ＭＳ Ｐゴシック" charset="0"/>
              <a:cs typeface="ＭＳ Ｐゴシック" charset="0"/>
            </a:endParaRPr>
          </a:p>
          <a:p>
            <a:pPr eaLnBrk="1" hangingPunct="1">
              <a:buFontTx/>
              <a:buNone/>
            </a:pPr>
            <a:endParaRPr lang="en-US" sz="2400" dirty="0">
              <a:solidFill>
                <a:srgbClr val="0000FF"/>
              </a:solidFill>
              <a:ea typeface="ＭＳ Ｐゴシック" charset="0"/>
              <a:cs typeface="ＭＳ Ｐゴシック" charset="0"/>
            </a:endParaRPr>
          </a:p>
          <a:p>
            <a:pPr eaLnBrk="1" hangingPunct="1">
              <a:buFontTx/>
              <a:buNone/>
            </a:pPr>
            <a:endParaRPr lang="en-US" sz="2400" dirty="0">
              <a:solidFill>
                <a:srgbClr val="0000FF"/>
              </a:solidFill>
              <a:ea typeface="ＭＳ Ｐゴシック" charset="0"/>
              <a:cs typeface="ＭＳ Ｐゴシック" charset="0"/>
            </a:endParaRPr>
          </a:p>
          <a:p>
            <a:pPr eaLnBrk="1" hangingPunct="1">
              <a:buFontTx/>
              <a:buNone/>
            </a:pPr>
            <a:endParaRPr lang="en-US" sz="2400" dirty="0">
              <a:solidFill>
                <a:srgbClr val="0000FF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59401" name="Text Box 5"/>
          <p:cNvSpPr txBox="1">
            <a:spLocks noChangeArrowheads="1"/>
          </p:cNvSpPr>
          <p:nvPr/>
        </p:nvSpPr>
        <p:spPr bwMode="auto">
          <a:xfrm>
            <a:off x="3230880" y="4815840"/>
            <a:ext cx="1143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27" name="TextBox 16"/>
          <p:cNvSpPr txBox="1">
            <a:spLocks noChangeArrowheads="1"/>
          </p:cNvSpPr>
          <p:nvPr/>
        </p:nvSpPr>
        <p:spPr bwMode="auto">
          <a:xfrm>
            <a:off x="838200" y="5029200"/>
            <a:ext cx="3175000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hr-HR" sz="2000" dirty="0" smtClean="0">
                <a:latin typeface="+mn-lt"/>
                <a:hlinkClick r:id="rId5"/>
              </a:rPr>
              <a:t>Decoding Station Model</a:t>
            </a:r>
            <a:r>
              <a:rPr lang="en-US" sz="2000" dirty="0" smtClean="0">
                <a:latin typeface="+mn-lt"/>
                <a:hlinkClick r:id="rId5"/>
              </a:rPr>
              <a:t> </a:t>
            </a:r>
            <a:r>
              <a:rPr lang="en-US" sz="1600" dirty="0" smtClean="0">
                <a:latin typeface="+mn-lt"/>
                <a:hlinkClick r:id="rId5"/>
              </a:rPr>
              <a:t>http://www.wpc.ncep.noaa.gov/html/stationplot_printer.html</a:t>
            </a:r>
            <a:endParaRPr lang="en-US" dirty="0">
              <a:latin typeface="+mn-lt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487680" y="2133600"/>
            <a:ext cx="3886200" cy="3144203"/>
            <a:chOff x="487680" y="2133600"/>
            <a:chExt cx="3886200" cy="3144203"/>
          </a:xfrm>
        </p:grpSpPr>
        <p:grpSp>
          <p:nvGrpSpPr>
            <p:cNvPr id="25" name="Group 24"/>
            <p:cNvGrpSpPr/>
            <p:nvPr/>
          </p:nvGrpSpPr>
          <p:grpSpPr>
            <a:xfrm>
              <a:off x="487680" y="2133600"/>
              <a:ext cx="3886200" cy="3144203"/>
              <a:chOff x="487680" y="2133600"/>
              <a:chExt cx="3886200" cy="3144203"/>
            </a:xfrm>
          </p:grpSpPr>
          <p:sp>
            <p:nvSpPr>
              <p:cNvPr id="28" name="Text Box 5"/>
              <p:cNvSpPr txBox="1">
                <a:spLocks noChangeArrowheads="1"/>
              </p:cNvSpPr>
              <p:nvPr/>
            </p:nvSpPr>
            <p:spPr bwMode="auto">
              <a:xfrm>
                <a:off x="3230880" y="4815840"/>
                <a:ext cx="1143000" cy="4619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37931725" indent="-37474525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endParaRPr lang="en-US"/>
              </a:p>
            </p:txBody>
          </p:sp>
          <p:sp>
            <p:nvSpPr>
              <p:cNvPr id="29" name="Rectangle 6"/>
              <p:cNvSpPr>
                <a:spLocks noChangeArrowheads="1"/>
              </p:cNvSpPr>
              <p:nvPr/>
            </p:nvSpPr>
            <p:spPr bwMode="auto">
              <a:xfrm>
                <a:off x="487680" y="2133600"/>
                <a:ext cx="3840480" cy="283464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0" name="Oval 11"/>
              <p:cNvSpPr>
                <a:spLocks noChangeArrowheads="1"/>
              </p:cNvSpPr>
              <p:nvPr/>
            </p:nvSpPr>
            <p:spPr bwMode="auto">
              <a:xfrm>
                <a:off x="2011680" y="3017203"/>
                <a:ext cx="339725" cy="303213"/>
              </a:xfrm>
              <a:prstGeom prst="ellips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 sz="800"/>
              </a:p>
            </p:txBody>
          </p:sp>
          <p:sp>
            <p:nvSpPr>
              <p:cNvPr id="31" name="Text Box 12"/>
              <p:cNvSpPr txBox="1">
                <a:spLocks noChangeArrowheads="1"/>
              </p:cNvSpPr>
              <p:nvPr/>
            </p:nvSpPr>
            <p:spPr bwMode="auto">
              <a:xfrm>
                <a:off x="1097280" y="2529840"/>
                <a:ext cx="762000" cy="457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37931725" indent="-37474525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b="1" dirty="0">
                    <a:solidFill>
                      <a:srgbClr val="000000"/>
                    </a:solidFill>
                  </a:rPr>
                  <a:t>42</a:t>
                </a:r>
                <a:endParaRPr 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2" name="Text Box 13"/>
              <p:cNvSpPr txBox="1">
                <a:spLocks noChangeArrowheads="1"/>
              </p:cNvSpPr>
              <p:nvPr/>
            </p:nvSpPr>
            <p:spPr bwMode="auto">
              <a:xfrm>
                <a:off x="1097280" y="3215640"/>
                <a:ext cx="762000" cy="457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37931725" indent="-37474525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b="1">
                    <a:solidFill>
                      <a:srgbClr val="000000"/>
                    </a:solidFill>
                  </a:rPr>
                  <a:t>18</a:t>
                </a: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3" name="Line 18"/>
              <p:cNvSpPr>
                <a:spLocks noChangeShapeType="1"/>
              </p:cNvSpPr>
              <p:nvPr/>
            </p:nvSpPr>
            <p:spPr bwMode="auto">
              <a:xfrm flipV="1">
                <a:off x="2179955" y="3015615"/>
                <a:ext cx="0" cy="30480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4" name="Line 19"/>
              <p:cNvSpPr>
                <a:spLocks noChangeShapeType="1"/>
              </p:cNvSpPr>
              <p:nvPr/>
            </p:nvSpPr>
            <p:spPr bwMode="auto">
              <a:xfrm rot="16200000" flipV="1">
                <a:off x="2183130" y="3018790"/>
                <a:ext cx="0" cy="30480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5" name="Freeform 20"/>
              <p:cNvSpPr>
                <a:spLocks/>
              </p:cNvSpPr>
              <p:nvPr/>
            </p:nvSpPr>
            <p:spPr bwMode="auto">
              <a:xfrm>
                <a:off x="2189480" y="3020378"/>
                <a:ext cx="142875" cy="301625"/>
              </a:xfrm>
              <a:custGeom>
                <a:avLst/>
                <a:gdLst>
                  <a:gd name="T0" fmla="*/ 4 w 102"/>
                  <a:gd name="T1" fmla="*/ 0 h 190"/>
                  <a:gd name="T2" fmla="*/ 9 w 102"/>
                  <a:gd name="T3" fmla="*/ 35 h 190"/>
                  <a:gd name="T4" fmla="*/ 10 w 102"/>
                  <a:gd name="T5" fmla="*/ 123 h 190"/>
                  <a:gd name="T6" fmla="*/ 5 w 102"/>
                  <a:gd name="T7" fmla="*/ 171 h 190"/>
                  <a:gd name="T8" fmla="*/ 4 w 102"/>
                  <a:gd name="T9" fmla="*/ 176 h 190"/>
                  <a:gd name="T10" fmla="*/ 4 w 102"/>
                  <a:gd name="T11" fmla="*/ 89 h 190"/>
                  <a:gd name="T12" fmla="*/ 4 w 102"/>
                  <a:gd name="T13" fmla="*/ 32 h 190"/>
                  <a:gd name="T14" fmla="*/ 4 w 102"/>
                  <a:gd name="T15" fmla="*/ 0 h 19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02"/>
                  <a:gd name="T25" fmla="*/ 0 h 190"/>
                  <a:gd name="T26" fmla="*/ 102 w 102"/>
                  <a:gd name="T27" fmla="*/ 190 h 19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02" h="190">
                    <a:moveTo>
                      <a:pt x="15" y="0"/>
                    </a:moveTo>
                    <a:cubicBezTo>
                      <a:pt x="28" y="1"/>
                      <a:pt x="72" y="15"/>
                      <a:pt x="86" y="35"/>
                    </a:cubicBezTo>
                    <a:cubicBezTo>
                      <a:pt x="100" y="55"/>
                      <a:pt x="102" y="100"/>
                      <a:pt x="96" y="123"/>
                    </a:cubicBezTo>
                    <a:cubicBezTo>
                      <a:pt x="90" y="146"/>
                      <a:pt x="63" y="162"/>
                      <a:pt x="48" y="171"/>
                    </a:cubicBezTo>
                    <a:cubicBezTo>
                      <a:pt x="33" y="180"/>
                      <a:pt x="16" y="190"/>
                      <a:pt x="9" y="176"/>
                    </a:cubicBezTo>
                    <a:cubicBezTo>
                      <a:pt x="2" y="162"/>
                      <a:pt x="6" y="113"/>
                      <a:pt x="6" y="89"/>
                    </a:cubicBezTo>
                    <a:cubicBezTo>
                      <a:pt x="6" y="65"/>
                      <a:pt x="5" y="47"/>
                      <a:pt x="6" y="32"/>
                    </a:cubicBezTo>
                    <a:cubicBezTo>
                      <a:pt x="7" y="17"/>
                      <a:pt x="0" y="1"/>
                      <a:pt x="15" y="0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6" name="Text Box 14"/>
              <p:cNvSpPr txBox="1">
                <a:spLocks noChangeArrowheads="1"/>
              </p:cNvSpPr>
              <p:nvPr/>
            </p:nvSpPr>
            <p:spPr bwMode="auto">
              <a:xfrm>
                <a:off x="2286000" y="2510135"/>
                <a:ext cx="106680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en-US" b="1" dirty="0" smtClean="0">
                    <a:solidFill>
                      <a:srgbClr val="000000"/>
                    </a:solidFill>
                  </a:rPr>
                  <a:t>988</a:t>
                </a:r>
                <a:endParaRPr 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7" name="Text Box 13"/>
              <p:cNvSpPr txBox="1">
                <a:spLocks noChangeArrowheads="1"/>
              </p:cNvSpPr>
              <p:nvPr/>
            </p:nvSpPr>
            <p:spPr bwMode="auto">
              <a:xfrm>
                <a:off x="2341877" y="3251199"/>
                <a:ext cx="899025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en-US" b="1" dirty="0">
                    <a:solidFill>
                      <a:srgbClr val="800000"/>
                    </a:solidFill>
                  </a:rPr>
                  <a:t> </a:t>
                </a:r>
                <a:r>
                  <a:rPr lang="en-US" b="1" dirty="0" smtClean="0">
                    <a:solidFill>
                      <a:srgbClr val="000000"/>
                    </a:solidFill>
                  </a:rPr>
                  <a:t>+35</a:t>
                </a:r>
                <a:endParaRPr lang="en-US" dirty="0">
                  <a:solidFill>
                    <a:srgbClr val="000000"/>
                  </a:solidFill>
                </a:endParaRPr>
              </a:p>
            </p:txBody>
          </p:sp>
          <p:cxnSp>
            <p:nvCxnSpPr>
              <p:cNvPr id="38" name="Straight Connector 37"/>
              <p:cNvCxnSpPr>
                <a:cxnSpLocks noChangeAspect="1"/>
              </p:cNvCxnSpPr>
              <p:nvPr/>
            </p:nvCxnSpPr>
            <p:spPr bwMode="auto">
              <a:xfrm flipH="1" flipV="1">
                <a:off x="3088505" y="3429000"/>
                <a:ext cx="154229" cy="154228"/>
              </a:xfrm>
              <a:prstGeom prst="line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scene3d>
                <a:camera prst="orthographicFront">
                  <a:rot lat="0" lon="0" rev="16800000"/>
                </a:camera>
                <a:lightRig rig="threePt" dir="t"/>
              </a:scene3d>
            </p:spPr>
          </p:cxnSp>
          <p:grpSp>
            <p:nvGrpSpPr>
              <p:cNvPr id="39" name="Group 38"/>
              <p:cNvGrpSpPr/>
              <p:nvPr/>
            </p:nvGrpSpPr>
            <p:grpSpPr>
              <a:xfrm rot="16200000">
                <a:off x="1348105" y="3166764"/>
                <a:ext cx="622300" cy="838200"/>
                <a:chOff x="1440180" y="2225040"/>
                <a:chExt cx="622300" cy="838200"/>
              </a:xfrm>
            </p:grpSpPr>
            <p:sp>
              <p:nvSpPr>
                <p:cNvPr id="41" name="Line 8"/>
                <p:cNvSpPr>
                  <a:spLocks noChangeShapeType="1"/>
                </p:cNvSpPr>
                <p:nvPr/>
              </p:nvSpPr>
              <p:spPr bwMode="auto">
                <a:xfrm>
                  <a:off x="1452880" y="2453640"/>
                  <a:ext cx="609600" cy="60960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59" name="Line 9"/>
                <p:cNvSpPr>
                  <a:spLocks noChangeShapeType="1"/>
                </p:cNvSpPr>
                <p:nvPr/>
              </p:nvSpPr>
              <p:spPr bwMode="auto">
                <a:xfrm rot="16200000">
                  <a:off x="1440180" y="2225040"/>
                  <a:ext cx="241300" cy="24130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0" name="Line 10"/>
                <p:cNvSpPr>
                  <a:spLocks noChangeShapeType="1"/>
                </p:cNvSpPr>
                <p:nvPr/>
              </p:nvSpPr>
              <p:spPr bwMode="auto">
                <a:xfrm rot="16200000">
                  <a:off x="1567180" y="2453640"/>
                  <a:ext cx="114300" cy="11430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40" name="Text Box 17"/>
              <p:cNvSpPr txBox="1">
                <a:spLocks noChangeArrowheads="1"/>
              </p:cNvSpPr>
              <p:nvPr/>
            </p:nvSpPr>
            <p:spPr bwMode="auto">
              <a:xfrm>
                <a:off x="609600" y="3832225"/>
                <a:ext cx="3581400" cy="10156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sz="2000" b="1" dirty="0">
                    <a:latin typeface="+mn-lt"/>
                  </a:rPr>
                  <a:t>What are </a:t>
                </a:r>
                <a:r>
                  <a:rPr lang="en-US" sz="2000" b="1" dirty="0" smtClean="0">
                    <a:latin typeface="+mn-lt"/>
                  </a:rPr>
                  <a:t>Temp, Dew Point</a:t>
                </a:r>
                <a:r>
                  <a:rPr lang="en-US" sz="2000" b="1" dirty="0">
                    <a:latin typeface="+mn-lt"/>
                  </a:rPr>
                  <a:t>, </a:t>
                </a:r>
                <a:r>
                  <a:rPr lang="en-US" sz="2000" b="1" dirty="0" smtClean="0">
                    <a:latin typeface="+mn-lt"/>
                  </a:rPr>
                  <a:t>SLP, Cloud </a:t>
                </a:r>
                <a:r>
                  <a:rPr lang="en-US" sz="2000" b="1" dirty="0">
                    <a:latin typeface="+mn-lt"/>
                  </a:rPr>
                  <a:t>Cover, Wind Speed and </a:t>
                </a:r>
                <a:r>
                  <a:rPr lang="en-US" sz="2000" b="1" dirty="0" smtClean="0">
                    <a:latin typeface="+mn-lt"/>
                  </a:rPr>
                  <a:t>Direction, </a:t>
                </a:r>
                <a:r>
                  <a:rPr lang="en-US" sz="2000" b="1" dirty="0" smtClean="0"/>
                  <a:t>Pressure Tendency</a:t>
                </a:r>
                <a:r>
                  <a:rPr lang="en-US" sz="2000" b="1" dirty="0" smtClean="0">
                    <a:latin typeface="+mn-lt"/>
                  </a:rPr>
                  <a:t>?</a:t>
                </a:r>
                <a:endParaRPr lang="en-US" sz="2000" b="1" dirty="0">
                  <a:latin typeface="+mn-lt"/>
                </a:endParaRPr>
              </a:p>
            </p:txBody>
          </p:sp>
        </p:grpSp>
        <p:sp>
          <p:nvSpPr>
            <p:cNvPr id="26" name="Text Box 12"/>
            <p:cNvSpPr txBox="1">
              <a:spLocks noChangeArrowheads="1"/>
            </p:cNvSpPr>
            <p:nvPr/>
          </p:nvSpPr>
          <p:spPr bwMode="auto">
            <a:xfrm>
              <a:off x="1104688" y="2891686"/>
              <a:ext cx="50398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b="1" dirty="0" smtClean="0">
                  <a:latin typeface="Wingdings"/>
                  <a:ea typeface="Wingdings"/>
                  <a:cs typeface="Wingdings"/>
                  <a:sym typeface="Wingdings"/>
                </a:rPr>
                <a:t></a:t>
              </a:r>
              <a:endParaRPr lang="en-US" dirty="0"/>
            </a:p>
          </p:txBody>
        </p:sp>
      </p:grpSp>
      <p:pic>
        <p:nvPicPr>
          <p:cNvPr id="5" name="Sound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6204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8899"/>
    </mc:Choice>
    <mc:Fallback>
      <p:transition xmlns:p14="http://schemas.microsoft.com/office/powerpoint/2010/main" spd="slow" advTm="58899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33400"/>
            <a:ext cx="77724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Solution to Practice </a:t>
            </a:r>
            <a:r>
              <a:rPr lang="en-US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Surface Station</a:t>
            </a:r>
          </a:p>
        </p:txBody>
      </p:sp>
      <p:sp>
        <p:nvSpPr>
          <p:cNvPr id="59396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910238"/>
            <a:ext cx="3390900" cy="3525203"/>
          </a:xfrm>
        </p:spPr>
        <p:txBody>
          <a:bodyPr>
            <a:normAutofit/>
          </a:bodyPr>
          <a:lstStyle/>
          <a:p>
            <a:pPr eaLnBrk="1" hangingPunct="1">
              <a:buFontTx/>
              <a:buNone/>
            </a:pPr>
            <a:r>
              <a:rPr lang="en-US" sz="2400" b="1" u="sng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Sea Level Pressure</a:t>
            </a:r>
            <a:endParaRPr lang="en-US" sz="2400" dirty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>
              <a:buNone/>
            </a:pPr>
            <a:r>
              <a:rPr lang="en-US" sz="24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SLP averages </a:t>
            </a:r>
            <a:r>
              <a:rPr lang="en-US" sz="2400" b="1" dirty="0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1013 </a:t>
            </a:r>
            <a:r>
              <a:rPr lang="en-US" sz="2400" b="1" dirty="0" err="1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mb</a:t>
            </a:r>
            <a:endParaRPr lang="en-US" sz="2400" b="1" dirty="0">
              <a:solidFill>
                <a:srgbClr val="FF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r>
              <a:rPr lang="en-US" sz="2400" b="1" dirty="0">
                <a:latin typeface="Times New Roman" charset="0"/>
                <a:ea typeface="ＭＳ Ｐゴシック" charset="0"/>
                <a:cs typeface="ＭＳ Ｐゴシック" charset="0"/>
              </a:rPr>
              <a:t>Typically lies between </a:t>
            </a:r>
          </a:p>
          <a:p>
            <a:pPr algn="ctr">
              <a:buFontTx/>
              <a:buNone/>
            </a:pPr>
            <a:r>
              <a:rPr lang="en-US" sz="2400" b="1" dirty="0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950 </a:t>
            </a:r>
            <a:r>
              <a:rPr lang="en-US" sz="2400" b="1" dirty="0" err="1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mb</a:t>
            </a:r>
            <a:r>
              <a:rPr lang="en-US" sz="2400" b="1" dirty="0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 - 1050 </a:t>
            </a:r>
            <a:r>
              <a:rPr lang="en-US" sz="2400" b="1" dirty="0" err="1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mb</a:t>
            </a:r>
            <a:endParaRPr lang="en-US" sz="2400" b="1" dirty="0">
              <a:solidFill>
                <a:srgbClr val="FF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Tx/>
              <a:buNone/>
            </a:pPr>
            <a:r>
              <a:rPr lang="en-US" sz="2400" b="1" dirty="0" smtClean="0">
                <a:solidFill>
                  <a:srgbClr val="0000FF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Nearest tenth of </a:t>
            </a:r>
            <a:r>
              <a:rPr lang="en-US" sz="2400" b="1" dirty="0" err="1" smtClean="0">
                <a:solidFill>
                  <a:srgbClr val="0000FF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mb</a:t>
            </a:r>
            <a:r>
              <a:rPr lang="en-US" sz="2400" b="1" dirty="0" smtClean="0">
                <a:solidFill>
                  <a:srgbClr val="0000FF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 </a:t>
            </a:r>
          </a:p>
          <a:p>
            <a:pPr eaLnBrk="1" hangingPunct="1">
              <a:buFontTx/>
              <a:buNone/>
            </a:pPr>
            <a:r>
              <a:rPr lang="en-US" sz="2400" b="1" dirty="0" smtClean="0">
                <a:solidFill>
                  <a:srgbClr val="0000FF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Decimal not shown</a:t>
            </a:r>
          </a:p>
          <a:p>
            <a:pPr eaLnBrk="1" hangingPunct="1">
              <a:buFontTx/>
              <a:buNone/>
            </a:pPr>
            <a:r>
              <a:rPr lang="en-US" sz="2400" b="1" dirty="0" smtClean="0">
                <a:solidFill>
                  <a:srgbClr val="0000FF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Leading</a:t>
            </a:r>
            <a:r>
              <a:rPr lang="en-US" sz="2400" b="1" dirty="0" smtClean="0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400" b="1" dirty="0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10 </a:t>
            </a:r>
            <a:r>
              <a:rPr lang="en-US" sz="2400" b="1" dirty="0">
                <a:solidFill>
                  <a:srgbClr val="0000FF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or</a:t>
            </a:r>
            <a:r>
              <a:rPr lang="en-US" sz="2400" b="1" dirty="0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400" b="1" dirty="0" smtClean="0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9</a:t>
            </a:r>
            <a:r>
              <a:rPr lang="en-US" sz="2400" b="1" dirty="0" smtClean="0">
                <a:solidFill>
                  <a:srgbClr val="0000FF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 dropped</a:t>
            </a:r>
            <a:endParaRPr lang="en-US" sz="2400" dirty="0">
              <a:solidFill>
                <a:srgbClr val="0000FF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9401" name="Text Box 5"/>
          <p:cNvSpPr txBox="1">
            <a:spLocks noChangeArrowheads="1"/>
          </p:cNvSpPr>
          <p:nvPr/>
        </p:nvSpPr>
        <p:spPr bwMode="auto">
          <a:xfrm>
            <a:off x="3230880" y="4815840"/>
            <a:ext cx="1143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533400" y="5320136"/>
            <a:ext cx="8229600" cy="1025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sz="2400" b="1" dirty="0" smtClean="0"/>
              <a:t>Place decimal between 2</a:t>
            </a:r>
            <a:r>
              <a:rPr lang="en-US" sz="2400" b="1" baseline="30000" dirty="0" smtClean="0"/>
              <a:t>nd</a:t>
            </a:r>
            <a:r>
              <a:rPr lang="en-US" sz="2400" b="1" dirty="0" smtClean="0"/>
              <a:t> and 3</a:t>
            </a:r>
            <a:r>
              <a:rPr lang="en-US" sz="2400" b="1" baseline="30000" dirty="0" smtClean="0"/>
              <a:t>rd</a:t>
            </a:r>
            <a:r>
              <a:rPr lang="en-US" sz="2400" b="1" dirty="0" smtClean="0"/>
              <a:t> digits (98</a:t>
            </a:r>
            <a:r>
              <a:rPr lang="en-US" sz="3600" b="1" dirty="0" smtClean="0">
                <a:solidFill>
                  <a:srgbClr val="FF0000"/>
                </a:solidFill>
              </a:rPr>
              <a:t>.</a:t>
            </a:r>
            <a:r>
              <a:rPr lang="en-US" sz="2400" b="1" dirty="0" smtClean="0"/>
              <a:t>8)</a:t>
            </a:r>
          </a:p>
          <a:p>
            <a:pPr>
              <a:lnSpc>
                <a:spcPts val="2400"/>
              </a:lnSpc>
            </a:pPr>
            <a:r>
              <a:rPr lang="en-US" sz="2400" b="1" dirty="0" smtClean="0"/>
              <a:t>Ask yourself, “Is </a:t>
            </a:r>
            <a:r>
              <a:rPr lang="en-US" sz="2400" b="1" dirty="0">
                <a:solidFill>
                  <a:srgbClr val="C90000"/>
                </a:solidFill>
              </a:rPr>
              <a:t>9</a:t>
            </a:r>
            <a:r>
              <a:rPr lang="en-US" sz="2400" b="1" dirty="0">
                <a:solidFill>
                  <a:srgbClr val="0000FF"/>
                </a:solidFill>
              </a:rPr>
              <a:t>98</a:t>
            </a:r>
            <a:r>
              <a:rPr lang="en-US" sz="2400" b="1" dirty="0">
                <a:solidFill>
                  <a:srgbClr val="C90000"/>
                </a:solidFill>
              </a:rPr>
              <a:t>.</a:t>
            </a:r>
            <a:r>
              <a:rPr lang="en-US" sz="2400" b="1" dirty="0">
                <a:solidFill>
                  <a:srgbClr val="0000FF"/>
                </a:solidFill>
              </a:rPr>
              <a:t>8</a:t>
            </a:r>
            <a:r>
              <a:rPr lang="en-US" sz="2400" b="1" dirty="0">
                <a:solidFill>
                  <a:srgbClr val="C90000"/>
                </a:solidFill>
              </a:rPr>
              <a:t> </a:t>
            </a:r>
            <a:r>
              <a:rPr lang="en-US" sz="2400" b="1" dirty="0">
                <a:solidFill>
                  <a:srgbClr val="000000"/>
                </a:solidFill>
              </a:rPr>
              <a:t>or</a:t>
            </a:r>
            <a:r>
              <a:rPr lang="en-US" sz="2400" b="1" dirty="0">
                <a:solidFill>
                  <a:srgbClr val="C90000"/>
                </a:solidFill>
              </a:rPr>
              <a:t> </a:t>
            </a:r>
            <a:r>
              <a:rPr lang="en-US" sz="2400" b="1" dirty="0" smtClean="0">
                <a:solidFill>
                  <a:srgbClr val="C90000"/>
                </a:solidFill>
              </a:rPr>
              <a:t>10</a:t>
            </a:r>
            <a:r>
              <a:rPr lang="en-US" sz="2400" b="1" dirty="0" smtClean="0">
                <a:solidFill>
                  <a:srgbClr val="0000FF"/>
                </a:solidFill>
              </a:rPr>
              <a:t>98</a:t>
            </a:r>
            <a:r>
              <a:rPr lang="en-US" sz="2400" b="1" dirty="0" smtClean="0">
                <a:solidFill>
                  <a:srgbClr val="C90000"/>
                </a:solidFill>
              </a:rPr>
              <a:t>.</a:t>
            </a:r>
            <a:r>
              <a:rPr lang="en-US" sz="2400" b="1" dirty="0" smtClean="0">
                <a:solidFill>
                  <a:srgbClr val="0000FF"/>
                </a:solidFill>
              </a:rPr>
              <a:t>8</a:t>
            </a:r>
            <a:r>
              <a:rPr lang="en-US" sz="2400" b="1" dirty="0">
                <a:solidFill>
                  <a:srgbClr val="000000"/>
                </a:solidFill>
              </a:rPr>
              <a:t>”</a:t>
            </a:r>
            <a:r>
              <a:rPr lang="en-US" sz="2400" b="1" dirty="0" smtClean="0">
                <a:solidFill>
                  <a:srgbClr val="000000"/>
                </a:solidFill>
              </a:rPr>
              <a:t> closer </a:t>
            </a:r>
            <a:r>
              <a:rPr lang="en-US" sz="2400" b="1" dirty="0">
                <a:solidFill>
                  <a:srgbClr val="000000"/>
                </a:solidFill>
              </a:rPr>
              <a:t>to </a:t>
            </a:r>
            <a:r>
              <a:rPr lang="en-US" sz="2400" b="1" dirty="0">
                <a:solidFill>
                  <a:srgbClr val="C90000"/>
                </a:solidFill>
              </a:rPr>
              <a:t>1013</a:t>
            </a:r>
            <a:r>
              <a:rPr lang="en-US" sz="2400" b="1" dirty="0" smtClean="0">
                <a:solidFill>
                  <a:srgbClr val="000000"/>
                </a:solidFill>
              </a:rPr>
              <a:t>?”</a:t>
            </a:r>
          </a:p>
          <a:p>
            <a:pPr algn="ctr">
              <a:lnSpc>
                <a:spcPts val="2400"/>
              </a:lnSpc>
            </a:pPr>
            <a:r>
              <a:rPr lang="en-US" sz="2400" b="1" dirty="0" smtClean="0">
                <a:solidFill>
                  <a:srgbClr val="FF0000"/>
                </a:solidFill>
              </a:rPr>
              <a:t>SLP is 998.8 </a:t>
            </a:r>
            <a:r>
              <a:rPr lang="en-US" sz="2400" b="1" dirty="0" err="1" smtClean="0">
                <a:solidFill>
                  <a:srgbClr val="FF0000"/>
                </a:solidFill>
              </a:rPr>
              <a:t>mb</a:t>
            </a:r>
            <a:endParaRPr lang="en-US" sz="2400" b="1" dirty="0">
              <a:solidFill>
                <a:srgbClr val="FF0000"/>
              </a:solidFill>
            </a:endParaRPr>
          </a:p>
        </p:txBody>
      </p:sp>
      <p:grpSp>
        <p:nvGrpSpPr>
          <p:cNvPr id="53" name="Group 52"/>
          <p:cNvGrpSpPr/>
          <p:nvPr/>
        </p:nvGrpSpPr>
        <p:grpSpPr>
          <a:xfrm>
            <a:off x="487680" y="2133600"/>
            <a:ext cx="3886200" cy="3144203"/>
            <a:chOff x="487680" y="2133600"/>
            <a:chExt cx="3886200" cy="3144203"/>
          </a:xfrm>
        </p:grpSpPr>
        <p:grpSp>
          <p:nvGrpSpPr>
            <p:cNvPr id="54" name="Group 53"/>
            <p:cNvGrpSpPr/>
            <p:nvPr/>
          </p:nvGrpSpPr>
          <p:grpSpPr>
            <a:xfrm>
              <a:off x="487680" y="2133600"/>
              <a:ext cx="3886200" cy="3144203"/>
              <a:chOff x="487680" y="2133600"/>
              <a:chExt cx="3886200" cy="3144203"/>
            </a:xfrm>
          </p:grpSpPr>
          <p:sp>
            <p:nvSpPr>
              <p:cNvPr id="56" name="Text Box 5"/>
              <p:cNvSpPr txBox="1">
                <a:spLocks noChangeArrowheads="1"/>
              </p:cNvSpPr>
              <p:nvPr/>
            </p:nvSpPr>
            <p:spPr bwMode="auto">
              <a:xfrm>
                <a:off x="3230880" y="4815840"/>
                <a:ext cx="1143000" cy="4619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37931725" indent="-37474525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endParaRPr lang="en-US"/>
              </a:p>
            </p:txBody>
          </p:sp>
          <p:sp>
            <p:nvSpPr>
              <p:cNvPr id="57" name="Rectangle 6"/>
              <p:cNvSpPr>
                <a:spLocks noChangeArrowheads="1"/>
              </p:cNvSpPr>
              <p:nvPr/>
            </p:nvSpPr>
            <p:spPr bwMode="auto">
              <a:xfrm>
                <a:off x="487680" y="2133600"/>
                <a:ext cx="3840480" cy="283464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58" name="Oval 11"/>
              <p:cNvSpPr>
                <a:spLocks noChangeArrowheads="1"/>
              </p:cNvSpPr>
              <p:nvPr/>
            </p:nvSpPr>
            <p:spPr bwMode="auto">
              <a:xfrm>
                <a:off x="2011680" y="3017203"/>
                <a:ext cx="339725" cy="303213"/>
              </a:xfrm>
              <a:prstGeom prst="ellips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 sz="800"/>
              </a:p>
            </p:txBody>
          </p:sp>
          <p:sp>
            <p:nvSpPr>
              <p:cNvPr id="59" name="Text Box 12"/>
              <p:cNvSpPr txBox="1">
                <a:spLocks noChangeArrowheads="1"/>
              </p:cNvSpPr>
              <p:nvPr/>
            </p:nvSpPr>
            <p:spPr bwMode="auto">
              <a:xfrm>
                <a:off x="1097280" y="2529840"/>
                <a:ext cx="762000" cy="457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37931725" indent="-37474525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b="1" dirty="0">
                    <a:solidFill>
                      <a:srgbClr val="000000"/>
                    </a:solidFill>
                  </a:rPr>
                  <a:t>42</a:t>
                </a:r>
                <a:endParaRPr 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0" name="Text Box 13"/>
              <p:cNvSpPr txBox="1">
                <a:spLocks noChangeArrowheads="1"/>
              </p:cNvSpPr>
              <p:nvPr/>
            </p:nvSpPr>
            <p:spPr bwMode="auto">
              <a:xfrm>
                <a:off x="1097280" y="3215640"/>
                <a:ext cx="762000" cy="457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37931725" indent="-37474525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b="1">
                    <a:solidFill>
                      <a:srgbClr val="000000"/>
                    </a:solidFill>
                  </a:rPr>
                  <a:t>18</a:t>
                </a: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61" name="Line 18"/>
              <p:cNvSpPr>
                <a:spLocks noChangeShapeType="1"/>
              </p:cNvSpPr>
              <p:nvPr/>
            </p:nvSpPr>
            <p:spPr bwMode="auto">
              <a:xfrm flipV="1">
                <a:off x="2179955" y="3015615"/>
                <a:ext cx="0" cy="30480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2" name="Line 19"/>
              <p:cNvSpPr>
                <a:spLocks noChangeShapeType="1"/>
              </p:cNvSpPr>
              <p:nvPr/>
            </p:nvSpPr>
            <p:spPr bwMode="auto">
              <a:xfrm rot="16200000" flipV="1">
                <a:off x="2183130" y="3018790"/>
                <a:ext cx="0" cy="30480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3" name="Freeform 20"/>
              <p:cNvSpPr>
                <a:spLocks/>
              </p:cNvSpPr>
              <p:nvPr/>
            </p:nvSpPr>
            <p:spPr bwMode="auto">
              <a:xfrm>
                <a:off x="2189480" y="3020378"/>
                <a:ext cx="142875" cy="301625"/>
              </a:xfrm>
              <a:custGeom>
                <a:avLst/>
                <a:gdLst>
                  <a:gd name="T0" fmla="*/ 4 w 102"/>
                  <a:gd name="T1" fmla="*/ 0 h 190"/>
                  <a:gd name="T2" fmla="*/ 9 w 102"/>
                  <a:gd name="T3" fmla="*/ 35 h 190"/>
                  <a:gd name="T4" fmla="*/ 10 w 102"/>
                  <a:gd name="T5" fmla="*/ 123 h 190"/>
                  <a:gd name="T6" fmla="*/ 5 w 102"/>
                  <a:gd name="T7" fmla="*/ 171 h 190"/>
                  <a:gd name="T8" fmla="*/ 4 w 102"/>
                  <a:gd name="T9" fmla="*/ 176 h 190"/>
                  <a:gd name="T10" fmla="*/ 4 w 102"/>
                  <a:gd name="T11" fmla="*/ 89 h 190"/>
                  <a:gd name="T12" fmla="*/ 4 w 102"/>
                  <a:gd name="T13" fmla="*/ 32 h 190"/>
                  <a:gd name="T14" fmla="*/ 4 w 102"/>
                  <a:gd name="T15" fmla="*/ 0 h 19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02"/>
                  <a:gd name="T25" fmla="*/ 0 h 190"/>
                  <a:gd name="T26" fmla="*/ 102 w 102"/>
                  <a:gd name="T27" fmla="*/ 190 h 19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02" h="190">
                    <a:moveTo>
                      <a:pt x="15" y="0"/>
                    </a:moveTo>
                    <a:cubicBezTo>
                      <a:pt x="28" y="1"/>
                      <a:pt x="72" y="15"/>
                      <a:pt x="86" y="35"/>
                    </a:cubicBezTo>
                    <a:cubicBezTo>
                      <a:pt x="100" y="55"/>
                      <a:pt x="102" y="100"/>
                      <a:pt x="96" y="123"/>
                    </a:cubicBezTo>
                    <a:cubicBezTo>
                      <a:pt x="90" y="146"/>
                      <a:pt x="63" y="162"/>
                      <a:pt x="48" y="171"/>
                    </a:cubicBezTo>
                    <a:cubicBezTo>
                      <a:pt x="33" y="180"/>
                      <a:pt x="16" y="190"/>
                      <a:pt x="9" y="176"/>
                    </a:cubicBezTo>
                    <a:cubicBezTo>
                      <a:pt x="2" y="162"/>
                      <a:pt x="6" y="113"/>
                      <a:pt x="6" y="89"/>
                    </a:cubicBezTo>
                    <a:cubicBezTo>
                      <a:pt x="6" y="65"/>
                      <a:pt x="5" y="47"/>
                      <a:pt x="6" y="32"/>
                    </a:cubicBezTo>
                    <a:cubicBezTo>
                      <a:pt x="7" y="17"/>
                      <a:pt x="0" y="1"/>
                      <a:pt x="15" y="0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4" name="Text Box 14"/>
              <p:cNvSpPr txBox="1">
                <a:spLocks noChangeArrowheads="1"/>
              </p:cNvSpPr>
              <p:nvPr/>
            </p:nvSpPr>
            <p:spPr bwMode="auto">
              <a:xfrm>
                <a:off x="2286000" y="2510135"/>
                <a:ext cx="106680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en-US" b="1" dirty="0" smtClean="0">
                    <a:solidFill>
                      <a:srgbClr val="000000"/>
                    </a:solidFill>
                  </a:rPr>
                  <a:t>988</a:t>
                </a:r>
                <a:endParaRPr 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5" name="Text Box 13"/>
              <p:cNvSpPr txBox="1">
                <a:spLocks noChangeArrowheads="1"/>
              </p:cNvSpPr>
              <p:nvPr/>
            </p:nvSpPr>
            <p:spPr bwMode="auto">
              <a:xfrm>
                <a:off x="2341877" y="3251199"/>
                <a:ext cx="899025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en-US" b="1" dirty="0">
                    <a:solidFill>
                      <a:srgbClr val="800000"/>
                    </a:solidFill>
                  </a:rPr>
                  <a:t> </a:t>
                </a:r>
                <a:r>
                  <a:rPr lang="en-US" b="1" dirty="0" smtClean="0">
                    <a:solidFill>
                      <a:srgbClr val="000000"/>
                    </a:solidFill>
                  </a:rPr>
                  <a:t>+35</a:t>
                </a:r>
                <a:endParaRPr lang="en-US" dirty="0">
                  <a:solidFill>
                    <a:srgbClr val="000000"/>
                  </a:solidFill>
                </a:endParaRPr>
              </a:p>
            </p:txBody>
          </p:sp>
          <p:cxnSp>
            <p:nvCxnSpPr>
              <p:cNvPr id="66" name="Straight Connector 65"/>
              <p:cNvCxnSpPr>
                <a:cxnSpLocks noChangeAspect="1"/>
              </p:cNvCxnSpPr>
              <p:nvPr/>
            </p:nvCxnSpPr>
            <p:spPr bwMode="auto">
              <a:xfrm flipH="1" flipV="1">
                <a:off x="3088505" y="3429000"/>
                <a:ext cx="154229" cy="154228"/>
              </a:xfrm>
              <a:prstGeom prst="line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scene3d>
                <a:camera prst="orthographicFront">
                  <a:rot lat="0" lon="0" rev="16800000"/>
                </a:camera>
                <a:lightRig rig="threePt" dir="t"/>
              </a:scene3d>
            </p:spPr>
          </p:cxnSp>
          <p:grpSp>
            <p:nvGrpSpPr>
              <p:cNvPr id="67" name="Group 66"/>
              <p:cNvGrpSpPr/>
              <p:nvPr/>
            </p:nvGrpSpPr>
            <p:grpSpPr>
              <a:xfrm rot="16200000">
                <a:off x="1348105" y="3166764"/>
                <a:ext cx="622300" cy="838200"/>
                <a:chOff x="1440180" y="2225040"/>
                <a:chExt cx="622300" cy="838200"/>
              </a:xfrm>
            </p:grpSpPr>
            <p:sp>
              <p:nvSpPr>
                <p:cNvPr id="69" name="Line 8"/>
                <p:cNvSpPr>
                  <a:spLocks noChangeShapeType="1"/>
                </p:cNvSpPr>
                <p:nvPr/>
              </p:nvSpPr>
              <p:spPr bwMode="auto">
                <a:xfrm>
                  <a:off x="1452880" y="2453640"/>
                  <a:ext cx="609600" cy="60960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70" name="Line 9"/>
                <p:cNvSpPr>
                  <a:spLocks noChangeShapeType="1"/>
                </p:cNvSpPr>
                <p:nvPr/>
              </p:nvSpPr>
              <p:spPr bwMode="auto">
                <a:xfrm rot="16200000">
                  <a:off x="1440180" y="2225040"/>
                  <a:ext cx="241300" cy="24130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71" name="Line 10"/>
                <p:cNvSpPr>
                  <a:spLocks noChangeShapeType="1"/>
                </p:cNvSpPr>
                <p:nvPr/>
              </p:nvSpPr>
              <p:spPr bwMode="auto">
                <a:xfrm rot="16200000">
                  <a:off x="1567180" y="2453640"/>
                  <a:ext cx="114300" cy="11430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68" name="Text Box 17"/>
              <p:cNvSpPr txBox="1">
                <a:spLocks noChangeArrowheads="1"/>
              </p:cNvSpPr>
              <p:nvPr/>
            </p:nvSpPr>
            <p:spPr bwMode="auto">
              <a:xfrm>
                <a:off x="609600" y="3832225"/>
                <a:ext cx="3581400" cy="10156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sz="2000" b="1" dirty="0">
                    <a:latin typeface="+mn-lt"/>
                  </a:rPr>
                  <a:t>What are </a:t>
                </a:r>
                <a:r>
                  <a:rPr lang="en-US" sz="2000" b="1" dirty="0" smtClean="0">
                    <a:latin typeface="+mn-lt"/>
                  </a:rPr>
                  <a:t>Temp, Dew Point</a:t>
                </a:r>
                <a:r>
                  <a:rPr lang="en-US" sz="2000" b="1" dirty="0">
                    <a:latin typeface="+mn-lt"/>
                  </a:rPr>
                  <a:t>, </a:t>
                </a:r>
                <a:r>
                  <a:rPr lang="en-US" sz="2000" b="1" dirty="0" smtClean="0">
                    <a:latin typeface="+mn-lt"/>
                  </a:rPr>
                  <a:t>SLP, Cloud </a:t>
                </a:r>
                <a:r>
                  <a:rPr lang="en-US" sz="2000" b="1" dirty="0">
                    <a:latin typeface="+mn-lt"/>
                  </a:rPr>
                  <a:t>Cover, Wind Speed and </a:t>
                </a:r>
                <a:r>
                  <a:rPr lang="en-US" sz="2000" b="1" dirty="0" smtClean="0">
                    <a:latin typeface="+mn-lt"/>
                  </a:rPr>
                  <a:t>Direction, </a:t>
                </a:r>
                <a:r>
                  <a:rPr lang="en-US" sz="2000" b="1" dirty="0" smtClean="0"/>
                  <a:t>Pressure Tendency</a:t>
                </a:r>
                <a:r>
                  <a:rPr lang="en-US" sz="2000" b="1" dirty="0" smtClean="0">
                    <a:latin typeface="+mn-lt"/>
                  </a:rPr>
                  <a:t>?</a:t>
                </a:r>
                <a:endParaRPr lang="en-US" sz="2000" b="1" dirty="0">
                  <a:latin typeface="+mn-lt"/>
                </a:endParaRPr>
              </a:p>
            </p:txBody>
          </p:sp>
        </p:grpSp>
        <p:sp>
          <p:nvSpPr>
            <p:cNvPr id="55" name="Text Box 12"/>
            <p:cNvSpPr txBox="1">
              <a:spLocks noChangeArrowheads="1"/>
            </p:cNvSpPr>
            <p:nvPr/>
          </p:nvSpPr>
          <p:spPr bwMode="auto">
            <a:xfrm>
              <a:off x="1104688" y="2891686"/>
              <a:ext cx="50398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b="1" dirty="0" smtClean="0">
                  <a:latin typeface="Wingdings"/>
                  <a:ea typeface="Wingdings"/>
                  <a:cs typeface="Wingdings"/>
                  <a:sym typeface="Wingdings"/>
                </a:rPr>
                <a:t></a:t>
              </a:r>
              <a:endParaRPr lang="en-US" dirty="0"/>
            </a:p>
          </p:txBody>
        </p:sp>
      </p:grpSp>
      <p:pic>
        <p:nvPicPr>
          <p:cNvPr id="10" name="Sound 9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676293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6313"/>
    </mc:Choice>
    <mc:Fallback>
      <p:transition xmlns:p14="http://schemas.microsoft.com/office/powerpoint/2010/main" spd="slow" advTm="56313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9701" name="TextBox 4"/>
          <p:cNvSpPr txBox="1">
            <a:spLocks noChangeArrowheads="1"/>
          </p:cNvSpPr>
          <p:nvPr/>
        </p:nvSpPr>
        <p:spPr bwMode="auto">
          <a:xfrm>
            <a:off x="295773" y="6160869"/>
            <a:ext cx="8347000" cy="646331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en-US" sz="1200" b="1" dirty="0" smtClean="0">
                <a:solidFill>
                  <a:srgbClr val="CCFFFF"/>
                </a:solidFill>
                <a:hlinkClick r:id="rId6"/>
              </a:rPr>
              <a:t>Current Station Hourly Map with Fronts, High/Low Positions, IR Satellite Imagery</a:t>
            </a:r>
            <a:endParaRPr lang="en-US" sz="1200" b="1" dirty="0" smtClean="0">
              <a:solidFill>
                <a:srgbClr val="CCFFFF"/>
              </a:solidFill>
            </a:endParaRPr>
          </a:p>
          <a:p>
            <a:pPr algn="ctr"/>
            <a:r>
              <a:rPr lang="en-US" sz="1200" b="1" u="sng" dirty="0" smtClean="0">
                <a:solidFill>
                  <a:srgbClr val="0000FF"/>
                </a:solidFill>
              </a:rPr>
              <a:t>Current Surface Map from NOAA:</a:t>
            </a:r>
            <a:r>
              <a:rPr lang="en-US" sz="1200" b="1" dirty="0" smtClean="0">
                <a:solidFill>
                  <a:srgbClr val="104DA7"/>
                </a:solidFill>
              </a:rPr>
              <a:t> </a:t>
            </a:r>
            <a:r>
              <a:rPr lang="en-US" sz="1200" b="1" dirty="0" smtClean="0">
                <a:solidFill>
                  <a:srgbClr val="CCFFFF"/>
                </a:solidFill>
              </a:rPr>
              <a:t> </a:t>
            </a:r>
            <a:r>
              <a:rPr lang="en-US" sz="1200" b="1" dirty="0" smtClean="0">
                <a:solidFill>
                  <a:srgbClr val="CCFFFF"/>
                </a:solidFill>
                <a:hlinkClick r:id="rId7"/>
              </a:rPr>
              <a:t>https://www.wpc.ncep.noaa.gov/sfc/namussfcwbg.gif</a:t>
            </a:r>
            <a:endParaRPr lang="en-US" sz="1200" b="1" dirty="0" smtClean="0">
              <a:solidFill>
                <a:srgbClr val="CCFFFF"/>
              </a:solidFill>
            </a:endParaRPr>
          </a:p>
          <a:p>
            <a:pPr algn="ctr"/>
            <a:r>
              <a:rPr lang="en-US" sz="1200" b="1" dirty="0" smtClean="0">
                <a:solidFill>
                  <a:srgbClr val="CCFFFF"/>
                </a:solidFill>
                <a:hlinkClick r:id="rId8" tooltip="You may have to cut and past the address into your history bar."/>
              </a:rPr>
              <a:t>https://www.wpc.ncep.noaa.gov/html/sfc2.shtml</a:t>
            </a:r>
            <a:endParaRPr lang="en-US" sz="1200" b="1" dirty="0" smtClean="0">
              <a:solidFill>
                <a:srgbClr val="CCFFFF"/>
              </a:solidFill>
            </a:endParaRPr>
          </a:p>
        </p:txBody>
      </p:sp>
      <p:sp>
        <p:nvSpPr>
          <p:cNvPr id="29700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514600" y="4476750"/>
            <a:ext cx="4495800" cy="1543050"/>
          </a:xfrm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algn="l"/>
            <a:r>
              <a:rPr lang="en-US" sz="2800" i="1">
                <a:latin typeface="Times New Roman" charset="0"/>
                <a:ea typeface="ＭＳ Ｐゴシック" charset="0"/>
                <a:cs typeface="ＭＳ Ｐゴシック" charset="0"/>
              </a:rPr>
              <a:t>               </a:t>
            </a:r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8773" y="5905500"/>
            <a:ext cx="2231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CCFFFF"/>
                </a:solidFill>
              </a:rPr>
              <a:t>20170629 0000 UTC</a:t>
            </a:r>
            <a:endParaRPr lang="en-US" dirty="0"/>
          </a:p>
        </p:txBody>
      </p:sp>
      <p:pic>
        <p:nvPicPr>
          <p:cNvPr id="6" name="Sound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3199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6158"/>
    </mc:Choice>
    <mc:Fallback>
      <p:transition xmlns:p14="http://schemas.microsoft.com/office/powerpoint/2010/main" spd="slow" advTm="16158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FC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31396" y="647700"/>
            <a:ext cx="78919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>
                <a:hlinkClick r:id="rId5"/>
              </a:rPr>
              <a:t>http://www.wrh.noaa.gov/map/?obs=true&amp;wfo=twc&amp;basemap=OpenStreetMap&amp;boundaries=true,false&amp;obs_popup=true</a:t>
            </a:r>
            <a:endParaRPr lang="en-US" sz="1200" dirty="0" smtClean="0"/>
          </a:p>
          <a:p>
            <a:pPr algn="ctr"/>
            <a:r>
              <a:rPr lang="en-US" sz="1200" b="1" dirty="0" smtClean="0"/>
              <a:t>Link to current surface map for the Southwest</a:t>
            </a:r>
            <a:endParaRPr lang="en-US" sz="1200" b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1143000"/>
            <a:ext cx="9144000" cy="5715000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8738"/>
            <a:ext cx="8229600" cy="728662"/>
          </a:xfrm>
        </p:spPr>
        <p:txBody>
          <a:bodyPr>
            <a:normAutofit/>
          </a:bodyPr>
          <a:lstStyle/>
          <a:p>
            <a:r>
              <a:rPr lang="en-US" sz="3600" dirty="0" smtClean="0"/>
              <a:t>Surface Plots 20170623 1900 UTC</a:t>
            </a:r>
            <a:endParaRPr lang="en-US" sz="3600" dirty="0"/>
          </a:p>
        </p:txBody>
      </p:sp>
      <p:pic>
        <p:nvPicPr>
          <p:cNvPr id="6" name="Sound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6987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7707"/>
    </mc:Choice>
    <mc:Fallback>
      <p:transition xmlns:p14="http://schemas.microsoft.com/office/powerpoint/2010/main" spd="slow" advTm="17707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200" y="1651000"/>
            <a:ext cx="8229600" cy="4170363"/>
          </a:xfrm>
        </p:spPr>
        <p:txBody>
          <a:bodyPr>
            <a:normAutofit/>
          </a:bodyPr>
          <a:lstStyle/>
          <a:p>
            <a:pPr marL="0" indent="0" algn="ctr">
              <a:buNone/>
              <a:defRPr/>
            </a:pPr>
            <a:r>
              <a:rPr lang="en-US" sz="28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More on the station model plots</a:t>
            </a:r>
          </a:p>
          <a:p>
            <a:pPr marL="0" indent="0" algn="ctr">
              <a:buNone/>
              <a:defRPr/>
            </a:pPr>
            <a:r>
              <a:rPr lang="en-US" sz="2800" b="1" dirty="0">
                <a:latin typeface="Times New Roman" charset="0"/>
                <a:ea typeface="ＭＳ Ｐゴシック" charset="0"/>
                <a:cs typeface="ＭＳ Ｐゴシック" charset="0"/>
              </a:rPr>
              <a:t>a</a:t>
            </a:r>
            <a:r>
              <a:rPr lang="en-US" sz="28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nd surface weather maps </a:t>
            </a:r>
          </a:p>
          <a:p>
            <a:pPr marL="0" indent="0" algn="ctr">
              <a:buNone/>
              <a:defRPr/>
            </a:pPr>
            <a:r>
              <a:rPr lang="en-US" sz="28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throughout the course.</a:t>
            </a:r>
          </a:p>
          <a:p>
            <a:pPr marL="0" indent="0" algn="ctr">
              <a:buNone/>
              <a:defRPr/>
            </a:pPr>
            <a:endParaRPr lang="en-US" sz="2800" b="1" dirty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marL="0" indent="0" algn="ctr">
              <a:buNone/>
              <a:defRPr/>
            </a:pPr>
            <a:r>
              <a:rPr lang="en-US" sz="28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There is a D2L homework that provides practice</a:t>
            </a:r>
          </a:p>
          <a:p>
            <a:pPr marL="0" indent="0" algn="ctr">
              <a:buNone/>
              <a:defRPr/>
            </a:pPr>
            <a:r>
              <a:rPr lang="en-US" sz="28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interpreting station model plots </a:t>
            </a:r>
          </a:p>
          <a:p>
            <a:pPr marL="0" indent="0" algn="ctr">
              <a:buNone/>
              <a:defRPr/>
            </a:pPr>
            <a:r>
              <a:rPr lang="en-US" sz="28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and simple surface weather maps.</a:t>
            </a:r>
            <a:endParaRPr lang="en-US" sz="2800" b="1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5" name="Sound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7514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3989"/>
    </mc:Choice>
    <mc:Fallback>
      <p:transition xmlns:p14="http://schemas.microsoft.com/office/powerpoint/2010/main" spd="slow" advTm="23989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5800" y="2514600"/>
            <a:ext cx="7772400" cy="1470025"/>
          </a:xfrm>
        </p:spPr>
        <p:txBody>
          <a:bodyPr/>
          <a:lstStyle/>
          <a:p>
            <a:pPr eaLnBrk="1" hangingPunct="1"/>
            <a:r>
              <a:rPr lang="en-US" sz="36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So what’s </a:t>
            </a:r>
            <a:r>
              <a:rPr lang="en-US" sz="3600" b="1" dirty="0">
                <a:latin typeface="Times New Roman" charset="0"/>
                <a:ea typeface="ＭＳ Ｐゴシック" charset="0"/>
                <a:cs typeface="ＭＳ Ｐゴシック" charset="0"/>
              </a:rPr>
              <a:t>happening </a:t>
            </a:r>
            <a:br>
              <a:rPr lang="en-US" sz="3600" b="1" dirty="0">
                <a:latin typeface="Times New Roman" charset="0"/>
                <a:ea typeface="ＭＳ Ｐゴシック" charset="0"/>
                <a:cs typeface="ＭＳ Ｐゴシック" charset="0"/>
              </a:rPr>
            </a:br>
            <a:r>
              <a:rPr lang="en-US" sz="36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 above </a:t>
            </a:r>
            <a:r>
              <a:rPr lang="en-US" sz="3600" b="1" dirty="0">
                <a:latin typeface="Times New Roman" charset="0"/>
                <a:ea typeface="ＭＳ Ｐゴシック" charset="0"/>
                <a:cs typeface="ＭＳ Ｐゴシック" charset="0"/>
              </a:rPr>
              <a:t>the ground?</a:t>
            </a:r>
          </a:p>
        </p:txBody>
      </p:sp>
      <p:pic>
        <p:nvPicPr>
          <p:cNvPr id="5" name="Sound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1558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3532"/>
    </mc:Choice>
    <mc:Fallback>
      <p:transition xmlns:p14="http://schemas.microsoft.com/office/powerpoint/2010/main" spd="slow" advTm="13532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"/>
          <p:cNvSpPr txBox="1">
            <a:spLocks noChangeArrowheads="1"/>
          </p:cNvSpPr>
          <p:nvPr/>
        </p:nvSpPr>
        <p:spPr bwMode="auto">
          <a:xfrm>
            <a:off x="1663700" y="2120900"/>
            <a:ext cx="5334000" cy="224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-128"/>
                <a:cs typeface="ＭＳ Ｐゴシック" charset="-128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9pPr>
          </a:lstStyle>
          <a:p>
            <a:pPr eaLnBrk="1" hangingPunct="1"/>
            <a:r>
              <a:rPr lang="en-US" sz="3200" b="1" dirty="0" smtClean="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It’s important to know.</a:t>
            </a:r>
          </a:p>
          <a:p>
            <a:pPr eaLnBrk="1" hangingPunct="1"/>
            <a:r>
              <a:rPr lang="en-US" sz="3200" b="1" dirty="0" smtClean="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 </a:t>
            </a:r>
          </a:p>
          <a:p>
            <a:pPr eaLnBrk="1" hangingPunct="1"/>
            <a:r>
              <a:rPr lang="en-US" sz="3200" b="1" dirty="0" smtClean="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 Upper air data and maps will be discussed in more detail throughout the course.</a:t>
            </a:r>
            <a:endParaRPr lang="en-US" sz="3200" b="1" dirty="0">
              <a:solidFill>
                <a:schemeClr val="tx1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5130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1405"/>
    </mc:Choice>
    <mc:Fallback>
      <p:transition xmlns:p14="http://schemas.microsoft.com/office/powerpoint/2010/main" spd="slow" advTm="31405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3.4|24.8|14.2|5.4|9.1|22.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5.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1.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47056</TotalTime>
  <Words>1871</Words>
  <Application>Microsoft Macintosh PowerPoint</Application>
  <PresentationFormat>On-screen Show (4:3)</PresentationFormat>
  <Paragraphs>405</Paragraphs>
  <Slides>30</Slides>
  <Notes>25</Notes>
  <HiddenSlides>19</HiddenSlides>
  <MMClips>27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ATMO 170A1 Online    Surface Weather Stations  (To activate links, open pptx file in show mode.)</vt:lpstr>
      <vt:lpstr>Overview Goals</vt:lpstr>
      <vt:lpstr>What is Weather?</vt:lpstr>
      <vt:lpstr>ASOS: Automated Surface Observing Station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Surface Station Model</vt:lpstr>
      <vt:lpstr>Temperature and Dew Point</vt:lpstr>
      <vt:lpstr>Sea Level Pressure (SLP)</vt:lpstr>
      <vt:lpstr>Pressure (Barometric) Tendency</vt:lpstr>
      <vt:lpstr>Sky Cover</vt:lpstr>
      <vt:lpstr>Wind Direction  Compass direction from which wind is blowing.</vt:lpstr>
      <vt:lpstr>Wind Speed</vt:lpstr>
      <vt:lpstr>Wind Direction and Speed</vt:lpstr>
      <vt:lpstr>Weather Symbols</vt:lpstr>
      <vt:lpstr>Practice Surface Station</vt:lpstr>
      <vt:lpstr>Solution to Practice Surface Station</vt:lpstr>
      <vt:lpstr>Solution to Practice Surface Station</vt:lpstr>
      <vt:lpstr>PowerPoint Presentation</vt:lpstr>
      <vt:lpstr>Surface Plots 20170623 1900 UTC</vt:lpstr>
      <vt:lpstr>PowerPoint Presentation</vt:lpstr>
      <vt:lpstr>So what’s happening   above the ground?</vt:lpstr>
      <vt:lpstr>PowerPoint Presentation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Pressure Changes with Height?</dc:title>
  <dc:creator>Steven Mullen</dc:creator>
  <cp:lastModifiedBy>Steven Mullen</cp:lastModifiedBy>
  <cp:revision>206</cp:revision>
  <dcterms:created xsi:type="dcterms:W3CDTF">2016-08-26T02:45:18Z</dcterms:created>
  <dcterms:modified xsi:type="dcterms:W3CDTF">2019-06-20T21:29:44Z</dcterms:modified>
</cp:coreProperties>
</file>