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.xml" ContentType="application/vnd.openxmlformats-officedocument.presentationml.tags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3.xml" ContentType="application/vnd.openxmlformats-officedocument.presentationml.notesSlide+xml"/>
  <Override PartName="/ppt/tags/tag5.xml" ContentType="application/vnd.openxmlformats-officedocument.presentationml.tags+xml"/>
  <Override PartName="/ppt/notesSlides/notesSlide14.xml" ContentType="application/vnd.openxmlformats-officedocument.presentationml.notesSlide+xml"/>
  <Override PartName="/ppt/tags/tag6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2" r:id="rId1"/>
    <p:sldMasterId id="2147483674" r:id="rId2"/>
    <p:sldMasterId id="2147483966" r:id="rId3"/>
    <p:sldMasterId id="2147483980" r:id="rId4"/>
    <p:sldMasterId id="2147483993" r:id="rId5"/>
  </p:sldMasterIdLst>
  <p:notesMasterIdLst>
    <p:notesMasterId r:id="rId25"/>
  </p:notesMasterIdLst>
  <p:handoutMasterIdLst>
    <p:handoutMasterId r:id="rId26"/>
  </p:handoutMasterIdLst>
  <p:sldIdLst>
    <p:sldId id="506" r:id="rId6"/>
    <p:sldId id="571" r:id="rId7"/>
    <p:sldId id="410" r:id="rId8"/>
    <p:sldId id="411" r:id="rId9"/>
    <p:sldId id="572" r:id="rId10"/>
    <p:sldId id="413" r:id="rId11"/>
    <p:sldId id="414" r:id="rId12"/>
    <p:sldId id="573" r:id="rId13"/>
    <p:sldId id="596" r:id="rId14"/>
    <p:sldId id="542" r:id="rId15"/>
    <p:sldId id="574" r:id="rId16"/>
    <p:sldId id="545" r:id="rId17"/>
    <p:sldId id="598" r:id="rId18"/>
    <p:sldId id="423" r:id="rId19"/>
    <p:sldId id="557" r:id="rId20"/>
    <p:sldId id="427" r:id="rId21"/>
    <p:sldId id="597" r:id="rId22"/>
    <p:sldId id="594" r:id="rId23"/>
    <p:sldId id="604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0D72B"/>
    <a:srgbClr val="EFE32F"/>
    <a:srgbClr val="58C4BC"/>
    <a:srgbClr val="4C93C2"/>
    <a:srgbClr val="AC0000"/>
    <a:srgbClr val="D9D9D9"/>
    <a:srgbClr val="ED01FF"/>
    <a:srgbClr val="A05028"/>
    <a:srgbClr val="9838FF"/>
    <a:srgbClr val="D7D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1707" autoAdjust="0"/>
  </p:normalViewPr>
  <p:slideViewPr>
    <p:cSldViewPr>
      <p:cViewPr>
        <p:scale>
          <a:sx n="100" d="100"/>
          <a:sy n="100" d="100"/>
        </p:scale>
        <p:origin x="-1632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768"/>
    </p:cViewPr>
  </p:sorterViewPr>
  <p:notesViewPr>
    <p:cSldViewPr>
      <p:cViewPr varScale="1">
        <p:scale>
          <a:sx n="57" d="100"/>
          <a:sy n="57" d="100"/>
        </p:scale>
        <p:origin x="-162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-10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C531BD-F312-DB44-A51E-94975F3D5AF5}" type="datetime1">
              <a:rPr lang="en-US"/>
              <a:pPr/>
              <a:t>1/29/19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-10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2F18371-FB8B-4E4D-9E6E-7507F02D92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446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BF569E2-02D2-A74A-BF6D-B439EEFBE4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8313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745B915-9F70-8241-A781-1ECF6DCAC706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675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55CE360-3C10-5646-948D-5161E72B2B3E}" type="slidenum">
              <a:rPr lang="en-US" sz="1200">
                <a:solidFill>
                  <a:srgbClr val="000000"/>
                </a:solidFill>
              </a:rPr>
              <a:pPr/>
              <a:t>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677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5233D6D-8D20-8049-8C74-E39426052F77}" type="slidenum">
              <a:rPr lang="en-US" sz="1200">
                <a:solidFill>
                  <a:srgbClr val="000000"/>
                </a:solidFill>
              </a:rPr>
              <a:pPr/>
              <a:t>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86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5233D6D-8D20-8049-8C74-E39426052F77}" type="slidenum">
              <a:rPr lang="en-US" sz="1200">
                <a:solidFill>
                  <a:srgbClr val="000000"/>
                </a:solidFill>
              </a:rPr>
              <a:pPr/>
              <a:t>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221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5233D6D-8D20-8049-8C74-E39426052F77}" type="slidenum">
              <a:rPr lang="en-US" sz="1200">
                <a:solidFill>
                  <a:srgbClr val="000000"/>
                </a:solidFill>
              </a:rPr>
              <a:pPr/>
              <a:t>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030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C9801D3-EFF3-7E41-AB22-D29115D8019C}" type="slidenum">
              <a:rPr lang="en-US" sz="1200">
                <a:solidFill>
                  <a:srgbClr val="000000"/>
                </a:solidFill>
              </a:rPr>
              <a:pPr/>
              <a:t>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09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B10999E-33B1-3C42-80D1-E865439070C5}" type="slidenum">
              <a:rPr lang="en-US" sz="1200">
                <a:solidFill>
                  <a:srgbClr val="000000"/>
                </a:solidFill>
              </a:rPr>
              <a:pPr/>
              <a:t>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311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B10999E-33B1-3C42-80D1-E865439070C5}" type="slidenum">
              <a:rPr lang="en-US" sz="1200">
                <a:solidFill>
                  <a:srgbClr val="000000"/>
                </a:solidFill>
              </a:rPr>
              <a:pPr/>
              <a:t>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001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10850E5-046A-664E-9EA9-B8BEBD2D37CE}" type="slidenum">
              <a:rPr lang="en-US" sz="1200">
                <a:solidFill>
                  <a:srgbClr val="000000"/>
                </a:solidFill>
              </a:rPr>
              <a:pPr/>
              <a:t>10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05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07CF4BC-B20F-4940-AB07-631058D9AEB0}" type="slidenum">
              <a:rPr lang="en-US" sz="1200">
                <a:solidFill>
                  <a:srgbClr val="000000"/>
                </a:solidFill>
              </a:rPr>
              <a:pPr/>
              <a:t>12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Equal number of molecules in each volume =&gt; same mass in each volume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Air compressible =&gt; density higher near surface than aloft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0664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07CF4BC-B20F-4940-AB07-631058D9AEB0}" type="slidenum">
              <a:rPr lang="en-US" sz="1200">
                <a:solidFill>
                  <a:srgbClr val="000000"/>
                </a:solidFill>
              </a:rPr>
              <a:pPr/>
              <a:t>13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Consider the sides of the boxes?</a:t>
            </a: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Why don</a:t>
            </a:r>
            <a:r>
              <a:rPr lang="mr-IN" dirty="0" smtClean="0">
                <a:ea typeface="ＭＳ Ｐゴシック" charset="0"/>
                <a:cs typeface="ＭＳ Ｐゴシック" charset="0"/>
              </a:rPr>
              <a:t>’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they expand sideways since pressure acts equally in all directions?</a:t>
            </a:r>
          </a:p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Reason: adjacent columns of air push back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156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7113E49-FD5E-7B47-B89E-8F1751BDC7BD}" type="slidenum">
              <a:rPr lang="en-US" sz="1200">
                <a:solidFill>
                  <a:srgbClr val="000000"/>
                </a:solidFill>
              </a:rPr>
              <a:pPr/>
              <a:t>14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344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2887BEC-8E27-034B-B890-D7C5644DF204}" type="slidenum">
              <a:rPr lang="en-US" sz="1200">
                <a:solidFill>
                  <a:srgbClr val="000000"/>
                </a:solidFill>
              </a:rPr>
              <a:pPr/>
              <a:t>16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309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2887BEC-8E27-034B-B890-D7C5644DF204}" type="slidenum">
              <a:rPr lang="en-US" sz="1200">
                <a:solidFill>
                  <a:srgbClr val="000000"/>
                </a:solidFill>
              </a:rPr>
              <a:pPr/>
              <a:t>17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642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6066171-B705-8C45-B093-F5F7C06A37AE}" type="slidenum">
              <a:rPr lang="en-US" sz="1200">
                <a:solidFill>
                  <a:srgbClr val="000000"/>
                </a:solidFill>
              </a:rPr>
              <a:pPr/>
              <a:t>18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162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5D9D12E-9C14-7E4C-A7C4-5A6A191095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583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8B63F49-FD76-0842-AFAC-E7E947F388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346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36E9E35-CC36-6142-94C3-E506A63B31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218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8D4CDC0-4F96-E64E-930E-00009A12AC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143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56A10C2-DBFA-3E45-9505-D0B5C8AA9D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936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677AEF7-4913-9549-81A8-838493162B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437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463F863-A54D-EE4C-8679-4C456F3FF4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97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4461CF-7185-1140-A06C-9FA71256F0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40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C84B1C9-FACE-D448-8C77-4D2E18C390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635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7A5408-1F0D-1D45-A6D8-5DB77B6424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04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7C6167-9F79-B84E-8101-378932F164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06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63DF5-4A35-124E-96D5-9AD3BD8ED7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500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DA06D0-2EC9-374E-81ED-BCFFD1C829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8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932688-7B59-D746-82C5-6B5710BE88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026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EA6C99-5418-1F47-B7D2-795D90A1A4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602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20A0B5-B686-1243-9F83-14A770F7E6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674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2ABBF-3602-C747-B05D-23E5D80AE3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7234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C0B1F-941A-0943-B68F-E567D61900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3927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21B53-61F4-B84F-8B66-D748AB942D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697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4C0F3E-8EF0-4F43-ABD3-B964919298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901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BB755E-9D66-334E-BABD-2DE4746167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171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1-ATMO171A1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E8712A-F9A6-5440-94DC-A11A14026C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4455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163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9D561-BFD3-9E46-AC66-B5E21AA57A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3085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7399C-5243-F447-AF99-23F6FBE55D8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3354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90616-5809-414E-BA5F-4BDE0EDA87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52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4DFB8-996E-3B4F-8280-1E788C250B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8757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053A7-0DFD-8C4F-AD8D-8B6CE57516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6620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414F9-97E5-2044-A7F9-91AD911288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178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1D6EA-6DD0-8A4B-BE1D-E63E347509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9454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73152-1950-084C-A562-64EEFAEBCB5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5092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3A957-9513-254F-9C37-25D1441B3D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6465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9871D-CBF7-8941-ADA7-E15FEC199A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0543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B53C4-B97E-4A41-831D-7CAB0D8B687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4331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AE550-73DA-A348-8236-92868E8283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2302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79959-A70A-E44E-A1D2-E78A4E48B4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961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307DC-8C89-2145-85CC-A1A1FF6303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4535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63A2E-4A48-D54D-BE64-626A8E7F91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4488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70C2C-2B42-9F46-AFED-64FD8F05AC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1518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EBAE4-4E0D-C449-9109-E44B9D91095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4486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A4AC9-ECDD-2F44-A7FB-3E0290F114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1623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26418-8237-A64D-BCD8-DA99E4CB599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7373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58BB6-C3C1-FE4E-A4E0-F70DAC96C26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730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DBC51-6D53-EC40-95D8-586832DAA2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7390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BD46D-9295-D846-95A5-448CCDAF59B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1904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218F6-67A6-F14D-A058-55972D894E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3493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3126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477E8D-769E-0748-AC4D-03B1C8D6F29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517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73261A-83C2-664D-886E-9638A6ADE42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5831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4ABBA-A6DF-5540-85FB-253B90D69B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8179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9D803C-9693-A64F-B9A9-D0E8C6DAB8B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978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C5F07-CDB0-6D4E-886C-B45BD74A808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7242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3E71F-BE94-5444-901F-28E14B6FDD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9869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B427B1-9E7E-E54C-BF81-F9E1B90245C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739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181EE-9A38-D246-9891-2DB039B0960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2869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EDAFD9-98ED-2C45-A35C-DC659828226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4908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6F98D4-4A37-CF41-8637-C5DED4D7E2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2150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F2A2CA-080E-7E47-8A06-4F13AECA2B3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0414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1D9464-7D0A-C74F-B79E-F449284DA9F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70699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C97CF7-D438-8242-B00A-2BEFEA5DE34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97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</p:sldLayoutIdLst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Lecture 1-ATMO171A1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143E98D1-B03B-C442-86AB-A0AD19B8AFA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44" r:id="rId11"/>
  </p:sldLayoutIdLst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  <p:sldLayoutId id="2147483978" r:id="rId12"/>
    <p:sldLayoutId id="2147483979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2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7BF394E-2E63-5C41-9D11-BAB70D0AA93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0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855520-2435-5B41-8AEF-40B0BC7E2B2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7" Type="http://schemas.openxmlformats.org/officeDocument/2006/relationships/image" Target="../media/image2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hyperlink" Target="http://www.washington.edu/news/files/2013/12/EarthTropopause_fromSpaceStation_smaller_USE.jpg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4.wav"/><Relationship Id="rId7" Type="http://schemas.openxmlformats.org/officeDocument/2006/relationships/image" Target="../media/image3.emf"/><Relationship Id="rId2" Type="http://schemas.microsoft.com/office/2007/relationships/media" Target="../media/media4.wav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audio" Target="../media/media8.wav"/><Relationship Id="rId7" Type="http://schemas.openxmlformats.org/officeDocument/2006/relationships/oleObject" Target="../embeddings/oleObject2.bin"/><Relationship Id="rId2" Type="http://schemas.microsoft.com/office/2007/relationships/media" Target="../media/media8.wav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media10.wav"/><Relationship Id="rId7" Type="http://schemas.openxmlformats.org/officeDocument/2006/relationships/image" Target="../media/image5.emf"/><Relationship Id="rId2" Type="http://schemas.microsoft.com/office/2007/relationships/media" Target="../media/media10.wav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wav"/><Relationship Id="rId2" Type="http://schemas.microsoft.com/office/2007/relationships/media" Target="../media/media13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wav"/><Relationship Id="rId7" Type="http://schemas.openxmlformats.org/officeDocument/2006/relationships/image" Target="../media/image2.png"/><Relationship Id="rId2" Type="http://schemas.microsoft.com/office/2007/relationships/media" Target="../media/media14.wav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wav"/><Relationship Id="rId2" Type="http://schemas.microsoft.com/office/2007/relationships/media" Target="../media/media15.wav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6.wav"/><Relationship Id="rId7" Type="http://schemas.openxmlformats.org/officeDocument/2006/relationships/hyperlink" Target="http://apollo.lsc.vsc.edu/classes/met130/notes/chapter1/graphics/vert_temp.gif" TargetMode="External"/><Relationship Id="rId2" Type="http://schemas.microsoft.com/office/2007/relationships/media" Target="../media/media16.wav"/><Relationship Id="rId1" Type="http://schemas.openxmlformats.org/officeDocument/2006/relationships/tags" Target="../tags/tag4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7.wav"/><Relationship Id="rId7" Type="http://schemas.openxmlformats.org/officeDocument/2006/relationships/hyperlink" Target="http://apollo.lsc.vsc.edu/classes/met130/notes/chapter1/graphics/vert_temp.gif" TargetMode="External"/><Relationship Id="rId2" Type="http://schemas.microsoft.com/office/2007/relationships/media" Target="../media/media17.wav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wav"/><Relationship Id="rId2" Type="http://schemas.microsoft.com/office/2007/relationships/media" Target="../media/media18.wav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1000"/>
            <a:ext cx="9144000" cy="6085332"/>
          </a:xfrm>
          <a:prstGeom prst="rect">
            <a:avLst/>
          </a:prstGeom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62000" y="6096000"/>
            <a:ext cx="74676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1600" dirty="0" smtClean="0">
                <a:solidFill>
                  <a:srgbClr val="FFFF00"/>
                </a:solidFill>
              </a:rPr>
              <a:t>Earth’s limb from International Space Station</a:t>
            </a: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solidFill>
                  <a:srgbClr val="FFFF00"/>
                </a:solidFill>
                <a:hlinkClick r:id="rId6"/>
              </a:rPr>
              <a:t>Figure Credit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749300"/>
            <a:ext cx="6934200" cy="1612900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Online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08100" y="3342382"/>
            <a:ext cx="6553200" cy="2646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Density (Mass) and Pressure Atmospheric Vertical Structure</a:t>
            </a:r>
          </a:p>
          <a:p>
            <a:pPr algn="ctr">
              <a:spcAft>
                <a:spcPts val="1200"/>
              </a:spcAft>
            </a:pP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spcAft>
                <a:spcPts val="1200"/>
              </a:spcAft>
            </a:pPr>
            <a:r>
              <a:rPr lang="en-US" sz="2000" b="1" i="1" dirty="0" smtClean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Use Slide </a:t>
            </a:r>
            <a:r>
              <a:rPr lang="en-US" sz="2000" b="1" i="1" dirty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Show </a:t>
            </a:r>
            <a:r>
              <a:rPr lang="en-US" sz="2000" b="1" i="1" dirty="0" smtClean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with sound on to hear narrative</a:t>
            </a:r>
          </a:p>
          <a:p>
            <a:pPr algn="ctr">
              <a:spcAft>
                <a:spcPts val="1200"/>
              </a:spcAft>
            </a:pPr>
            <a:r>
              <a:rPr lang="en-US" sz="2000" b="1" i="1" dirty="0" smtClean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(Apologies upfront as the sound is full of static)</a:t>
            </a:r>
            <a:endParaRPr lang="en-US" sz="1800" b="1" dirty="0">
              <a:ln w="6350">
                <a:solidFill>
                  <a:schemeClr val="tx1"/>
                </a:solidFill>
              </a:ln>
              <a:solidFill>
                <a:srgbClr val="FFCC00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8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55"/>
    </mc:Choice>
    <mc:Fallback xmlns="">
      <p:transition xmlns:p14="http://schemas.microsoft.com/office/powerpoint/2010/main" spd="slow" advTm="16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 smtClean="0"/>
              <a:t>Overview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495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dirty="0" smtClean="0"/>
              <a:t>Atmospheric field variables</a:t>
            </a:r>
          </a:p>
          <a:p>
            <a:pPr marL="45720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dirty="0" smtClean="0"/>
              <a:t>Define pressure and density (and </a:t>
            </a:r>
            <a:r>
              <a:rPr lang="en-US" dirty="0"/>
              <a:t>m</a:t>
            </a:r>
            <a:r>
              <a:rPr lang="en-US" dirty="0" smtClean="0"/>
              <a:t>ass)</a:t>
            </a:r>
            <a:endParaRPr lang="en-US" dirty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dirty="0"/>
              <a:t>Atmospheric </a:t>
            </a:r>
            <a:r>
              <a:rPr lang="en-US" dirty="0" smtClean="0"/>
              <a:t>vertical structure</a:t>
            </a:r>
            <a:endParaRPr lang="en-US" dirty="0"/>
          </a:p>
          <a:p>
            <a:pPr marL="45720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dirty="0" smtClean="0"/>
              <a:t>Quantify the relation between pressure and height</a:t>
            </a:r>
          </a:p>
          <a:p>
            <a:pPr marL="45720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dirty="0" smtClean="0"/>
              <a:t>Temperature</a:t>
            </a:r>
            <a:r>
              <a:rPr lang="en-US" dirty="0"/>
              <a:t> </a:t>
            </a:r>
            <a:r>
              <a:rPr lang="en-US" dirty="0" smtClean="0"/>
              <a:t>variation with height</a:t>
            </a:r>
            <a:endParaRPr lang="en-US" dirty="0"/>
          </a:p>
          <a:p>
            <a:pPr marL="457200" lvl="1" indent="0">
              <a:spcBef>
                <a:spcPts val="0"/>
              </a:spcBef>
              <a:spcAft>
                <a:spcPts val="300"/>
              </a:spcAft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8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533"/>
    </mc:Choice>
    <mc:Fallback xmlns="">
      <p:transition xmlns:p14="http://schemas.microsoft.com/office/powerpoint/2010/main" spd="slow" advTm="235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Fundamental </a:t>
            </a:r>
            <a:r>
              <a:rPr lang="en-US" sz="4000" b="1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Concepts</a:t>
            </a:r>
            <a:endParaRPr lang="en-US" sz="4000" dirty="0">
              <a:solidFill>
                <a:schemeClr val="tx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27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191000"/>
          </a:xfrm>
        </p:spPr>
        <p:txBody>
          <a:bodyPr/>
          <a:lstStyle/>
          <a:p>
            <a:pPr>
              <a:buNone/>
            </a:pPr>
            <a:r>
              <a:rPr lang="en-US" altLang="ja-JP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We now introduce two variables that define the state of  the atmosphere</a:t>
            </a:r>
            <a:endParaRPr lang="en-US" altLang="ja-JP" b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b="1" dirty="0">
                <a:solidFill>
                  <a:srgbClr val="C8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	</a:t>
            </a:r>
            <a:r>
              <a:rPr lang="en-US" b="1" dirty="0" smtClean="0">
                <a:solidFill>
                  <a:srgbClr val="C8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Density (mass) and Pressure</a:t>
            </a: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30"/>
    </mc:Choice>
    <mc:Fallback xmlns="">
      <p:transition xmlns:p14="http://schemas.microsoft.com/office/powerpoint/2010/main" spd="slow" advTm="120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is Mass?</a:t>
            </a:r>
            <a:endParaRPr lang="en-US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1910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Mass (m) can be thought of as…</a:t>
            </a: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 Amount of matter or “stuff” </a:t>
            </a: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 Inertia of substance</a:t>
            </a:r>
          </a:p>
          <a:p>
            <a:pPr>
              <a:buFontTx/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Resistance to change in motion</a:t>
            </a: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 Units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kilograms (kg)</a:t>
            </a:r>
            <a:r>
              <a:rPr lang="en-US" sz="2800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, grams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gm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)</a:t>
            </a:r>
            <a:endParaRPr lang="en-US" sz="2800" b="1" baseline="300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8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1049"/>
          <p:cNvGrpSpPr>
            <a:grpSpLocks/>
          </p:cNvGrpSpPr>
          <p:nvPr/>
        </p:nvGrpSpPr>
        <p:grpSpPr bwMode="auto">
          <a:xfrm>
            <a:off x="6858000" y="2895600"/>
            <a:ext cx="1298575" cy="1298575"/>
            <a:chOff x="3744" y="1870"/>
            <a:chExt cx="818" cy="818"/>
          </a:xfrm>
          <a:solidFill>
            <a:srgbClr val="FF0000"/>
          </a:solidFill>
        </p:grpSpPr>
        <p:sp>
          <p:nvSpPr>
            <p:cNvPr id="54280" name="Rectangle 5"/>
            <p:cNvSpPr>
              <a:spLocks noChangeArrowheads="1"/>
            </p:cNvSpPr>
            <p:nvPr/>
          </p:nvSpPr>
          <p:spPr bwMode="auto">
            <a:xfrm>
              <a:off x="3744" y="1870"/>
              <a:ext cx="818" cy="818"/>
            </a:xfrm>
            <a:prstGeom prst="rect">
              <a:avLst/>
            </a:prstGeom>
            <a:grpFill/>
            <a:ln w="9525">
              <a:miter lim="800000"/>
              <a:headEnd/>
              <a:tailEnd/>
            </a:ln>
            <a:scene3d>
              <a:camera prst="legacyObliqueTopRight">
                <a:rot lat="0" lon="300000" rev="0"/>
              </a:camera>
              <a:lightRig rig="legacyFlat3" dir="b"/>
            </a:scene3d>
            <a:sp3d extrusionH="887400" prstMaterial="legacyWireframe">
              <a:bevelT w="13500" h="13500" prst="angle"/>
              <a:bevelB w="13500" h="13500" prst="angle"/>
              <a:extrusionClr>
                <a:srgbClr val="66FFFF"/>
              </a:extrusionClr>
            </a:sp3d>
          </p:spPr>
          <p:txBody>
            <a:bodyPr anchor="ctr">
              <a:flatTx/>
            </a:bodyPr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-106" charset="0"/>
              </a:endParaRPr>
            </a:p>
          </p:txBody>
        </p:sp>
        <p:grpSp>
          <p:nvGrpSpPr>
            <p:cNvPr id="3" name="Group 1047"/>
            <p:cNvGrpSpPr>
              <a:grpSpLocks/>
            </p:cNvGrpSpPr>
            <p:nvPr/>
          </p:nvGrpSpPr>
          <p:grpSpPr bwMode="auto">
            <a:xfrm>
              <a:off x="3840" y="1920"/>
              <a:ext cx="662" cy="710"/>
              <a:chOff x="4656" y="1734"/>
              <a:chExt cx="662" cy="710"/>
            </a:xfrm>
            <a:grpFill/>
          </p:grpSpPr>
          <p:sp>
            <p:nvSpPr>
              <p:cNvPr id="54282" name="AutoShape 6"/>
              <p:cNvSpPr>
                <a:spLocks noChangeAspect="1" noChangeArrowheads="1"/>
              </p:cNvSpPr>
              <p:nvPr/>
            </p:nvSpPr>
            <p:spPr bwMode="auto">
              <a:xfrm>
                <a:off x="4752" y="2166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3" name="AutoShape 7"/>
              <p:cNvSpPr>
                <a:spLocks noChangeAspect="1" noChangeArrowheads="1"/>
              </p:cNvSpPr>
              <p:nvPr/>
            </p:nvSpPr>
            <p:spPr bwMode="auto">
              <a:xfrm>
                <a:off x="4944" y="197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4" name="AutoShape 8"/>
              <p:cNvSpPr>
                <a:spLocks noChangeAspect="1" noChangeArrowheads="1"/>
              </p:cNvSpPr>
              <p:nvPr/>
            </p:nvSpPr>
            <p:spPr bwMode="auto">
              <a:xfrm>
                <a:off x="4944" y="221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5" name="AutoShape 9"/>
              <p:cNvSpPr>
                <a:spLocks noChangeAspect="1" noChangeArrowheads="1"/>
              </p:cNvSpPr>
              <p:nvPr/>
            </p:nvSpPr>
            <p:spPr bwMode="auto">
              <a:xfrm>
                <a:off x="4704" y="2262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6" name="AutoShape 10"/>
              <p:cNvSpPr>
                <a:spLocks noChangeAspect="1" noChangeArrowheads="1"/>
              </p:cNvSpPr>
              <p:nvPr/>
            </p:nvSpPr>
            <p:spPr bwMode="auto">
              <a:xfrm>
                <a:off x="5232" y="197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7" name="AutoShape 11"/>
              <p:cNvSpPr>
                <a:spLocks noChangeAspect="1" noChangeArrowheads="1"/>
              </p:cNvSpPr>
              <p:nvPr/>
            </p:nvSpPr>
            <p:spPr bwMode="auto">
              <a:xfrm>
                <a:off x="5088" y="221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8" name="AutoShape 12"/>
              <p:cNvSpPr>
                <a:spLocks noChangeAspect="1" noChangeArrowheads="1"/>
              </p:cNvSpPr>
              <p:nvPr/>
            </p:nvSpPr>
            <p:spPr bwMode="auto">
              <a:xfrm>
                <a:off x="4848" y="2262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9" name="AutoShape 13"/>
              <p:cNvSpPr>
                <a:spLocks noChangeAspect="1" noChangeArrowheads="1"/>
              </p:cNvSpPr>
              <p:nvPr/>
            </p:nvSpPr>
            <p:spPr bwMode="auto">
              <a:xfrm>
                <a:off x="4944" y="2358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0" name="AutoShape 14"/>
              <p:cNvSpPr>
                <a:spLocks noChangeAspect="1" noChangeArrowheads="1"/>
              </p:cNvSpPr>
              <p:nvPr/>
            </p:nvSpPr>
            <p:spPr bwMode="auto">
              <a:xfrm>
                <a:off x="5040" y="2070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1" name="AutoShape 15"/>
              <p:cNvSpPr>
                <a:spLocks noChangeAspect="1" noChangeArrowheads="1"/>
              </p:cNvSpPr>
              <p:nvPr/>
            </p:nvSpPr>
            <p:spPr bwMode="auto">
              <a:xfrm>
                <a:off x="4800" y="197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2" name="AutoShape 16"/>
              <p:cNvSpPr>
                <a:spLocks noChangeAspect="1" noChangeArrowheads="1"/>
              </p:cNvSpPr>
              <p:nvPr/>
            </p:nvSpPr>
            <p:spPr bwMode="auto">
              <a:xfrm>
                <a:off x="4896" y="173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3" name="AutoShape 17"/>
              <p:cNvSpPr>
                <a:spLocks noChangeAspect="1" noChangeArrowheads="1"/>
              </p:cNvSpPr>
              <p:nvPr/>
            </p:nvSpPr>
            <p:spPr bwMode="auto">
              <a:xfrm>
                <a:off x="5088" y="173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4" name="AutoShape 18"/>
              <p:cNvSpPr>
                <a:spLocks noChangeAspect="1" noChangeArrowheads="1"/>
              </p:cNvSpPr>
              <p:nvPr/>
            </p:nvSpPr>
            <p:spPr bwMode="auto">
              <a:xfrm>
                <a:off x="5088" y="1926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5" name="AutoShape 19"/>
              <p:cNvSpPr>
                <a:spLocks noChangeAspect="1" noChangeArrowheads="1"/>
              </p:cNvSpPr>
              <p:nvPr/>
            </p:nvSpPr>
            <p:spPr bwMode="auto">
              <a:xfrm>
                <a:off x="4656" y="197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</p:grpSp>
      </p:grp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3486667"/>
              </p:ext>
            </p:extLst>
          </p:nvPr>
        </p:nvGraphicFramePr>
        <p:xfrm>
          <a:off x="800100" y="4876800"/>
          <a:ext cx="73279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1" name="Equation" r:id="rId6" imgW="7327900" imgH="1117600" progId="Equation.DSMT4">
                  <p:embed/>
                </p:oleObj>
              </mc:Choice>
              <mc:Fallback>
                <p:oleObj name="Equation" r:id="rId6" imgW="7327900" imgH="1117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00100" y="4876800"/>
                        <a:ext cx="7327900" cy="111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31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62"/>
    </mc:Choice>
    <mc:Fallback xmlns="">
      <p:transition xmlns:p14="http://schemas.microsoft.com/office/powerpoint/2010/main" spd="slow" advTm="400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Aside: Mass is not Weight!</a:t>
            </a:r>
            <a:endParaRPr lang="en-US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5720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Weight is a force!</a:t>
            </a:r>
          </a:p>
          <a:p>
            <a:pPr>
              <a:buFontTx/>
              <a:buNone/>
            </a:pPr>
            <a:endParaRPr lang="en-US" sz="2800" b="1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Force = mass × acceleration</a:t>
            </a: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Weight = mass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×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acceleration due to gravity (g)</a:t>
            </a:r>
          </a:p>
          <a:p>
            <a:pPr>
              <a:buFontTx/>
              <a:buNone/>
            </a:pPr>
            <a:endParaRPr lang="en-US" sz="2800" b="1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Weight (1 kg) = 1 kg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×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9.81 m/s</a:t>
            </a:r>
            <a:r>
              <a:rPr lang="en-US" sz="2800" b="1" baseline="30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= 9.81 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Newtons</a:t>
            </a:r>
            <a:endParaRPr lang="en-US" sz="2800" b="1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					     = 2.2 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lbs</a:t>
            </a:r>
            <a:endParaRPr lang="en-US" sz="28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8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1049"/>
          <p:cNvGrpSpPr>
            <a:grpSpLocks/>
          </p:cNvGrpSpPr>
          <p:nvPr/>
        </p:nvGrpSpPr>
        <p:grpSpPr bwMode="auto">
          <a:xfrm>
            <a:off x="6019800" y="2130425"/>
            <a:ext cx="1298575" cy="1298575"/>
            <a:chOff x="3744" y="1870"/>
            <a:chExt cx="818" cy="818"/>
          </a:xfrm>
          <a:solidFill>
            <a:srgbClr val="FF0000"/>
          </a:solidFill>
        </p:grpSpPr>
        <p:sp>
          <p:nvSpPr>
            <p:cNvPr id="54280" name="Rectangle 5"/>
            <p:cNvSpPr>
              <a:spLocks noChangeArrowheads="1"/>
            </p:cNvSpPr>
            <p:nvPr/>
          </p:nvSpPr>
          <p:spPr bwMode="auto">
            <a:xfrm>
              <a:off x="3744" y="1870"/>
              <a:ext cx="818" cy="818"/>
            </a:xfrm>
            <a:prstGeom prst="rect">
              <a:avLst/>
            </a:prstGeom>
            <a:grpFill/>
            <a:ln w="9525">
              <a:miter lim="800000"/>
              <a:headEnd/>
              <a:tailEnd/>
            </a:ln>
            <a:scene3d>
              <a:camera prst="legacyObliqueTopRight">
                <a:rot lat="0" lon="300000" rev="0"/>
              </a:camera>
              <a:lightRig rig="legacyFlat3" dir="b"/>
            </a:scene3d>
            <a:sp3d extrusionH="887400" prstMaterial="legacyWireframe">
              <a:bevelT w="13500" h="13500" prst="angle"/>
              <a:bevelB w="13500" h="13500" prst="angle"/>
              <a:extrusionClr>
                <a:srgbClr val="66FFFF"/>
              </a:extrusionClr>
            </a:sp3d>
          </p:spPr>
          <p:txBody>
            <a:bodyPr anchor="ctr">
              <a:flatTx/>
            </a:bodyPr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-106" charset="0"/>
              </a:endParaRPr>
            </a:p>
          </p:txBody>
        </p:sp>
        <p:grpSp>
          <p:nvGrpSpPr>
            <p:cNvPr id="3" name="Group 1047"/>
            <p:cNvGrpSpPr>
              <a:grpSpLocks/>
            </p:cNvGrpSpPr>
            <p:nvPr/>
          </p:nvGrpSpPr>
          <p:grpSpPr bwMode="auto">
            <a:xfrm>
              <a:off x="3840" y="1920"/>
              <a:ext cx="662" cy="710"/>
              <a:chOff x="4656" y="1734"/>
              <a:chExt cx="662" cy="710"/>
            </a:xfrm>
            <a:grpFill/>
          </p:grpSpPr>
          <p:sp>
            <p:nvSpPr>
              <p:cNvPr id="54282" name="AutoShape 6"/>
              <p:cNvSpPr>
                <a:spLocks noChangeAspect="1" noChangeArrowheads="1"/>
              </p:cNvSpPr>
              <p:nvPr/>
            </p:nvSpPr>
            <p:spPr bwMode="auto">
              <a:xfrm>
                <a:off x="4752" y="2166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3" name="AutoShape 7"/>
              <p:cNvSpPr>
                <a:spLocks noChangeAspect="1" noChangeArrowheads="1"/>
              </p:cNvSpPr>
              <p:nvPr/>
            </p:nvSpPr>
            <p:spPr bwMode="auto">
              <a:xfrm>
                <a:off x="4944" y="197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4" name="AutoShape 8"/>
              <p:cNvSpPr>
                <a:spLocks noChangeAspect="1" noChangeArrowheads="1"/>
              </p:cNvSpPr>
              <p:nvPr/>
            </p:nvSpPr>
            <p:spPr bwMode="auto">
              <a:xfrm>
                <a:off x="4944" y="221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5" name="AutoShape 9"/>
              <p:cNvSpPr>
                <a:spLocks noChangeAspect="1" noChangeArrowheads="1"/>
              </p:cNvSpPr>
              <p:nvPr/>
            </p:nvSpPr>
            <p:spPr bwMode="auto">
              <a:xfrm>
                <a:off x="4704" y="2262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6" name="AutoShape 10"/>
              <p:cNvSpPr>
                <a:spLocks noChangeAspect="1" noChangeArrowheads="1"/>
              </p:cNvSpPr>
              <p:nvPr/>
            </p:nvSpPr>
            <p:spPr bwMode="auto">
              <a:xfrm>
                <a:off x="5232" y="197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7" name="AutoShape 11"/>
              <p:cNvSpPr>
                <a:spLocks noChangeAspect="1" noChangeArrowheads="1"/>
              </p:cNvSpPr>
              <p:nvPr/>
            </p:nvSpPr>
            <p:spPr bwMode="auto">
              <a:xfrm>
                <a:off x="5088" y="221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8" name="AutoShape 12"/>
              <p:cNvSpPr>
                <a:spLocks noChangeAspect="1" noChangeArrowheads="1"/>
              </p:cNvSpPr>
              <p:nvPr/>
            </p:nvSpPr>
            <p:spPr bwMode="auto">
              <a:xfrm>
                <a:off x="4848" y="2262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89" name="AutoShape 13"/>
              <p:cNvSpPr>
                <a:spLocks noChangeAspect="1" noChangeArrowheads="1"/>
              </p:cNvSpPr>
              <p:nvPr/>
            </p:nvSpPr>
            <p:spPr bwMode="auto">
              <a:xfrm>
                <a:off x="4944" y="2358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0" name="AutoShape 14"/>
              <p:cNvSpPr>
                <a:spLocks noChangeAspect="1" noChangeArrowheads="1"/>
              </p:cNvSpPr>
              <p:nvPr/>
            </p:nvSpPr>
            <p:spPr bwMode="auto">
              <a:xfrm>
                <a:off x="5040" y="2070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1" name="AutoShape 15"/>
              <p:cNvSpPr>
                <a:spLocks noChangeAspect="1" noChangeArrowheads="1"/>
              </p:cNvSpPr>
              <p:nvPr/>
            </p:nvSpPr>
            <p:spPr bwMode="auto">
              <a:xfrm>
                <a:off x="4800" y="197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2" name="AutoShape 16"/>
              <p:cNvSpPr>
                <a:spLocks noChangeAspect="1" noChangeArrowheads="1"/>
              </p:cNvSpPr>
              <p:nvPr/>
            </p:nvSpPr>
            <p:spPr bwMode="auto">
              <a:xfrm>
                <a:off x="4896" y="173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3" name="AutoShape 17"/>
              <p:cNvSpPr>
                <a:spLocks noChangeAspect="1" noChangeArrowheads="1"/>
              </p:cNvSpPr>
              <p:nvPr/>
            </p:nvSpPr>
            <p:spPr bwMode="auto">
              <a:xfrm>
                <a:off x="5088" y="173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4" name="AutoShape 18"/>
              <p:cNvSpPr>
                <a:spLocks noChangeAspect="1" noChangeArrowheads="1"/>
              </p:cNvSpPr>
              <p:nvPr/>
            </p:nvSpPr>
            <p:spPr bwMode="auto">
              <a:xfrm>
                <a:off x="5088" y="1926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54295" name="AutoShape 19"/>
              <p:cNvSpPr>
                <a:spLocks noChangeAspect="1" noChangeArrowheads="1"/>
              </p:cNvSpPr>
              <p:nvPr/>
            </p:nvSpPr>
            <p:spPr bwMode="auto">
              <a:xfrm>
                <a:off x="4656" y="1974"/>
                <a:ext cx="86" cy="86"/>
              </a:xfrm>
              <a:prstGeom prst="octagon">
                <a:avLst>
                  <a:gd name="adj" fmla="val 29287"/>
                </a:avLst>
              </a:prstGeom>
              <a:grpFill/>
              <a:ln w="9525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</p:grpSp>
      </p:grp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85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136"/>
    </mc:Choice>
    <mc:Fallback xmlns="">
      <p:transition xmlns:p14="http://schemas.microsoft.com/office/powerpoint/2010/main" spd="slow" advTm="561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is Density?</a:t>
            </a:r>
            <a:endParaRPr lang="en-US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1910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Density (d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)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= Mass (M) per unit Volume (V) </a:t>
            </a:r>
          </a:p>
          <a:p>
            <a:pPr>
              <a:buFontTx/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		    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d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=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(Mass) / (Volume)</a:t>
            </a:r>
          </a:p>
          <a:p>
            <a:pPr>
              <a:buFontTx/>
              <a:buChar char="-"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Typical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Units: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kg/m</a:t>
            </a:r>
            <a:r>
              <a:rPr lang="en-US" sz="2800" b="1" baseline="30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</a:t>
            </a:r>
            <a:endParaRPr lang="en-US" sz="2800" b="1" baseline="300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sz="28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Density can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be thought of as…</a:t>
            </a:r>
          </a:p>
          <a:p>
            <a:pPr>
              <a:buFontTx/>
              <a:buChar char="-"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Amount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of matter or “stuff”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in a box</a:t>
            </a:r>
            <a:endParaRPr lang="en-US" sz="28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893932" y="2524125"/>
            <a:ext cx="1802268" cy="1895475"/>
            <a:chOff x="5589132" y="2447925"/>
            <a:chExt cx="1802268" cy="1895475"/>
          </a:xfrm>
        </p:grpSpPr>
        <p:grpSp>
          <p:nvGrpSpPr>
            <p:cNvPr id="2" name="Group 1049"/>
            <p:cNvGrpSpPr>
              <a:grpSpLocks/>
            </p:cNvGrpSpPr>
            <p:nvPr/>
          </p:nvGrpSpPr>
          <p:grpSpPr bwMode="auto">
            <a:xfrm>
              <a:off x="5943600" y="3044825"/>
              <a:ext cx="1298575" cy="1298575"/>
              <a:chOff x="3744" y="1870"/>
              <a:chExt cx="818" cy="818"/>
            </a:xfrm>
            <a:solidFill>
              <a:srgbClr val="FF0000"/>
            </a:solidFill>
          </p:grpSpPr>
          <p:sp>
            <p:nvSpPr>
              <p:cNvPr id="54280" name="Rectangle 5"/>
              <p:cNvSpPr>
                <a:spLocks noChangeArrowheads="1"/>
              </p:cNvSpPr>
              <p:nvPr/>
            </p:nvSpPr>
            <p:spPr bwMode="auto">
              <a:xfrm>
                <a:off x="3744" y="1870"/>
                <a:ext cx="818" cy="818"/>
              </a:xfrm>
              <a:prstGeom prst="rect">
                <a:avLst/>
              </a:prstGeom>
              <a:grpFill/>
              <a:ln w="9525">
                <a:miter lim="800000"/>
                <a:headEnd/>
                <a:tailEnd/>
              </a:ln>
              <a:scene3d>
                <a:camera prst="legacyObliqueTopRight">
                  <a:rot lat="0" lon="300000" rev="0"/>
                </a:camera>
                <a:lightRig rig="legacyFlat3" dir="b"/>
              </a:scene3d>
              <a:sp3d extrusionH="887400" prstMaterial="legacyWireframe">
                <a:bevelT w="13500" h="13500" prst="angle"/>
                <a:bevelB w="13500" h="13500" prst="angle"/>
                <a:extrusionClr>
                  <a:srgbClr val="66FFFF"/>
                </a:extrusionClr>
              </a:sp3d>
            </p:spPr>
            <p:txBody>
              <a:bodyPr anchor="ctr">
                <a:flatTx/>
              </a:bodyPr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grpSp>
            <p:nvGrpSpPr>
              <p:cNvPr id="3" name="Group 1047"/>
              <p:cNvGrpSpPr>
                <a:grpSpLocks/>
              </p:cNvGrpSpPr>
              <p:nvPr/>
            </p:nvGrpSpPr>
            <p:grpSpPr bwMode="auto">
              <a:xfrm>
                <a:off x="3840" y="1920"/>
                <a:ext cx="662" cy="710"/>
                <a:chOff x="4656" y="1734"/>
                <a:chExt cx="662" cy="710"/>
              </a:xfrm>
              <a:grpFill/>
            </p:grpSpPr>
            <p:sp>
              <p:nvSpPr>
                <p:cNvPr id="54282" name="AutoShape 6"/>
                <p:cNvSpPr>
                  <a:spLocks noChangeAspect="1" noChangeArrowheads="1"/>
                </p:cNvSpPr>
                <p:nvPr/>
              </p:nvSpPr>
              <p:spPr bwMode="auto">
                <a:xfrm>
                  <a:off x="4752" y="216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83" name="AutoShape 7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84" name="AutoShape 8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85" name="AutoShape 9"/>
                <p:cNvSpPr>
                  <a:spLocks noChangeAspect="1" noChangeArrowheads="1"/>
                </p:cNvSpPr>
                <p:nvPr/>
              </p:nvSpPr>
              <p:spPr bwMode="auto">
                <a:xfrm>
                  <a:off x="4704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86" name="AutoShape 10"/>
                <p:cNvSpPr>
                  <a:spLocks noChangeAspect="1" noChangeArrowheads="1"/>
                </p:cNvSpPr>
                <p:nvPr/>
              </p:nvSpPr>
              <p:spPr bwMode="auto">
                <a:xfrm>
                  <a:off x="5232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87" name="AutoShape 11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88" name="AutoShape 12"/>
                <p:cNvSpPr>
                  <a:spLocks noChangeAspect="1" noChangeArrowheads="1"/>
                </p:cNvSpPr>
                <p:nvPr/>
              </p:nvSpPr>
              <p:spPr bwMode="auto">
                <a:xfrm>
                  <a:off x="4848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89" name="AutoShape 13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35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90" name="AutoShape 14"/>
                <p:cNvSpPr>
                  <a:spLocks noChangeAspect="1" noChangeArrowheads="1"/>
                </p:cNvSpPr>
                <p:nvPr/>
              </p:nvSpPr>
              <p:spPr bwMode="auto">
                <a:xfrm>
                  <a:off x="5040" y="2070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91" name="AutoShape 15"/>
                <p:cNvSpPr>
                  <a:spLocks noChangeAspect="1" noChangeArrowheads="1"/>
                </p:cNvSpPr>
                <p:nvPr/>
              </p:nvSpPr>
              <p:spPr bwMode="auto">
                <a:xfrm>
                  <a:off x="4800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92" name="AutoShape 16"/>
                <p:cNvSpPr>
                  <a:spLocks noChangeAspect="1" noChangeArrowheads="1"/>
                </p:cNvSpPr>
                <p:nvPr/>
              </p:nvSpPr>
              <p:spPr bwMode="auto">
                <a:xfrm>
                  <a:off x="4896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93" name="AutoShape 17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94" name="AutoShape 18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92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4295" name="AutoShape 19"/>
                <p:cNvSpPr>
                  <a:spLocks noChangeAspect="1" noChangeArrowheads="1"/>
                </p:cNvSpPr>
                <p:nvPr/>
              </p:nvSpPr>
              <p:spPr bwMode="auto">
                <a:xfrm>
                  <a:off x="4656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</p:grpSp>
        </p:grpSp>
        <p:sp>
          <p:nvSpPr>
            <p:cNvPr id="4" name="TextBox 3"/>
            <p:cNvSpPr txBox="1"/>
            <p:nvPr/>
          </p:nvSpPr>
          <p:spPr>
            <a:xfrm>
              <a:off x="6477000" y="2447925"/>
              <a:ext cx="914400" cy="307777"/>
            </a:xfrm>
            <a:prstGeom prst="rect">
              <a:avLst/>
            </a:prstGeom>
            <a:noFill/>
            <a:scene3d>
              <a:camera prst="orthographicFront">
                <a:rot lat="0" lon="0" rev="21480000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1 meter</a:t>
              </a:r>
              <a:endParaRPr lang="en-US" sz="14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 rot="19132908">
              <a:off x="5589132" y="2634431"/>
              <a:ext cx="914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1 meter</a:t>
              </a:r>
              <a:endParaRPr lang="en-US" sz="140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5360889" y="3503711"/>
              <a:ext cx="914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1 meter</a:t>
              </a:r>
              <a:endParaRPr lang="en-US" sz="1400" b="1" dirty="0"/>
            </a:p>
          </p:txBody>
        </p:sp>
      </p:grp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02"/>
    </mc:Choice>
    <mc:Fallback xmlns="">
      <p:transition xmlns:p14="http://schemas.microsoft.com/office/powerpoint/2010/main" spd="slow" advTm="283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Density </a:t>
            </a: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Change</a:t>
            </a:r>
            <a:endParaRPr lang="en-US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924800" cy="1676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>Density (</a:t>
            </a: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d</a:t>
            </a:r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) can change </a:t>
            </a: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by altering either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a) mass in </a:t>
            </a: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a constant volume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b</a:t>
            </a: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) volume occupied by </a:t>
            </a:r>
            <a:r>
              <a:rPr lang="en-US" b="1" dirty="0" smtClean="0"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a constant mass</a:t>
            </a:r>
            <a:endParaRPr lang="en-US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295400" y="3810000"/>
            <a:ext cx="6400800" cy="1835150"/>
            <a:chOff x="1295400" y="3949700"/>
            <a:chExt cx="6400800" cy="1835150"/>
          </a:xfrm>
        </p:grpSpPr>
        <p:sp>
          <p:nvSpPr>
            <p:cNvPr id="56327" name="Line 79"/>
            <p:cNvSpPr>
              <a:spLocks noChangeShapeType="1"/>
            </p:cNvSpPr>
            <p:nvPr/>
          </p:nvSpPr>
          <p:spPr bwMode="auto">
            <a:xfrm flipH="1">
              <a:off x="3009900" y="4343400"/>
              <a:ext cx="876300" cy="457200"/>
            </a:xfrm>
            <a:prstGeom prst="line">
              <a:avLst/>
            </a:prstGeom>
            <a:solidFill>
              <a:srgbClr val="FF0000"/>
            </a:solidFill>
            <a:ln w="38100" cmpd="dbl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-106" charset="0"/>
              </a:endParaRPr>
            </a:p>
          </p:txBody>
        </p:sp>
        <p:sp>
          <p:nvSpPr>
            <p:cNvPr id="56328" name="Line 80"/>
            <p:cNvSpPr>
              <a:spLocks noChangeShapeType="1"/>
            </p:cNvSpPr>
            <p:nvPr/>
          </p:nvSpPr>
          <p:spPr bwMode="auto">
            <a:xfrm>
              <a:off x="5664200" y="4838700"/>
              <a:ext cx="876300" cy="355600"/>
            </a:xfrm>
            <a:prstGeom prst="line">
              <a:avLst/>
            </a:prstGeom>
            <a:solidFill>
              <a:srgbClr val="FF0000"/>
            </a:solidFill>
            <a:ln w="38100" cmpd="dbl">
              <a:solidFill>
                <a:srgbClr val="000000"/>
              </a:solidFill>
              <a:round/>
              <a:headEnd type="none" w="med" len="med"/>
              <a:tailEnd type="arrow" w="med" len="med"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-106" charset="0"/>
              </a:endParaRPr>
            </a:p>
          </p:txBody>
        </p:sp>
        <p:sp>
          <p:nvSpPr>
            <p:cNvPr id="56330" name="Text Box 82"/>
            <p:cNvSpPr txBox="1">
              <a:spLocks noChangeArrowheads="1"/>
            </p:cNvSpPr>
            <p:nvPr/>
          </p:nvSpPr>
          <p:spPr bwMode="auto">
            <a:xfrm>
              <a:off x="5867400" y="4521200"/>
              <a:ext cx="533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b="1" dirty="0" err="1">
                  <a:solidFill>
                    <a:srgbClr val="000000"/>
                  </a:solidFill>
                  <a:latin typeface="Times New Roman" pitchFamily="-106" charset="0"/>
                </a:rPr>
                <a:t>b</a:t>
              </a:r>
              <a:endParaRPr lang="en-US" dirty="0">
                <a:solidFill>
                  <a:srgbClr val="000000"/>
                </a:solidFill>
                <a:latin typeface="Times New Roman" pitchFamily="-106" charset="0"/>
              </a:endParaRPr>
            </a:p>
          </p:txBody>
        </p:sp>
        <p:grpSp>
          <p:nvGrpSpPr>
            <p:cNvPr id="3" name="Group 1094"/>
            <p:cNvGrpSpPr>
              <a:grpSpLocks/>
            </p:cNvGrpSpPr>
            <p:nvPr/>
          </p:nvGrpSpPr>
          <p:grpSpPr bwMode="auto">
            <a:xfrm>
              <a:off x="3911600" y="3949700"/>
              <a:ext cx="1358900" cy="1365250"/>
              <a:chOff x="4462" y="1734"/>
              <a:chExt cx="856" cy="860"/>
            </a:xfrm>
            <a:solidFill>
              <a:srgbClr val="FF0000"/>
            </a:solidFill>
          </p:grpSpPr>
          <p:sp>
            <p:nvSpPr>
              <p:cNvPr id="56381" name="Rectangle 5"/>
              <p:cNvSpPr>
                <a:spLocks noChangeArrowheads="1"/>
              </p:cNvSpPr>
              <p:nvPr/>
            </p:nvSpPr>
            <p:spPr bwMode="auto">
              <a:xfrm>
                <a:off x="4462" y="1776"/>
                <a:ext cx="818" cy="818"/>
              </a:xfrm>
              <a:prstGeom prst="rect">
                <a:avLst/>
              </a:prstGeom>
              <a:grpFill/>
              <a:ln w="9525">
                <a:miter lim="800000"/>
                <a:headEnd/>
                <a:tailEnd/>
              </a:ln>
              <a:scene3d>
                <a:camera prst="legacyObliqueTopRight">
                  <a:rot lat="0" lon="300000" rev="0"/>
                </a:camera>
                <a:lightRig rig="legacyFlat3" dir="b"/>
              </a:scene3d>
              <a:sp3d extrusionH="887400" prstMaterial="legacyWireframe">
                <a:bevelT w="13500" h="13500" prst="angle"/>
                <a:bevelB w="13500" h="13500" prst="angle"/>
                <a:extrusionClr>
                  <a:srgbClr val="66FFFF"/>
                </a:extrusionClr>
              </a:sp3d>
            </p:spPr>
            <p:txBody>
              <a:bodyPr anchor="ctr">
                <a:flatTx/>
              </a:bodyPr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grpSp>
            <p:nvGrpSpPr>
              <p:cNvPr id="4" name="Group 1096"/>
              <p:cNvGrpSpPr>
                <a:grpSpLocks/>
              </p:cNvGrpSpPr>
              <p:nvPr/>
            </p:nvGrpSpPr>
            <p:grpSpPr bwMode="auto">
              <a:xfrm>
                <a:off x="4656" y="1734"/>
                <a:ext cx="662" cy="710"/>
                <a:chOff x="4656" y="1734"/>
                <a:chExt cx="662" cy="710"/>
              </a:xfrm>
              <a:grpFill/>
            </p:grpSpPr>
            <p:sp>
              <p:nvSpPr>
                <p:cNvPr id="56383" name="AutoShape 6"/>
                <p:cNvSpPr>
                  <a:spLocks noChangeAspect="1" noChangeArrowheads="1"/>
                </p:cNvSpPr>
                <p:nvPr/>
              </p:nvSpPr>
              <p:spPr bwMode="auto">
                <a:xfrm>
                  <a:off x="4752" y="216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84" name="AutoShape 7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85" name="AutoShape 8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86" name="AutoShape 9"/>
                <p:cNvSpPr>
                  <a:spLocks noChangeAspect="1" noChangeArrowheads="1"/>
                </p:cNvSpPr>
                <p:nvPr/>
              </p:nvSpPr>
              <p:spPr bwMode="auto">
                <a:xfrm>
                  <a:off x="4704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87" name="AutoShape 10"/>
                <p:cNvSpPr>
                  <a:spLocks noChangeAspect="1" noChangeArrowheads="1"/>
                </p:cNvSpPr>
                <p:nvPr/>
              </p:nvSpPr>
              <p:spPr bwMode="auto">
                <a:xfrm>
                  <a:off x="5232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88" name="AutoShape 11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89" name="AutoShape 12"/>
                <p:cNvSpPr>
                  <a:spLocks noChangeAspect="1" noChangeArrowheads="1"/>
                </p:cNvSpPr>
                <p:nvPr/>
              </p:nvSpPr>
              <p:spPr bwMode="auto">
                <a:xfrm>
                  <a:off x="4848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90" name="AutoShape 13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35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91" name="AutoShape 14"/>
                <p:cNvSpPr>
                  <a:spLocks noChangeAspect="1" noChangeArrowheads="1"/>
                </p:cNvSpPr>
                <p:nvPr/>
              </p:nvSpPr>
              <p:spPr bwMode="auto">
                <a:xfrm>
                  <a:off x="5040" y="2070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92" name="AutoShape 15"/>
                <p:cNvSpPr>
                  <a:spLocks noChangeAspect="1" noChangeArrowheads="1"/>
                </p:cNvSpPr>
                <p:nvPr/>
              </p:nvSpPr>
              <p:spPr bwMode="auto">
                <a:xfrm>
                  <a:off x="4800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93" name="AutoShape 16"/>
                <p:cNvSpPr>
                  <a:spLocks noChangeAspect="1" noChangeArrowheads="1"/>
                </p:cNvSpPr>
                <p:nvPr/>
              </p:nvSpPr>
              <p:spPr bwMode="auto">
                <a:xfrm>
                  <a:off x="4896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94" name="AutoShape 17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95" name="AutoShape 18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92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96" name="AutoShape 19"/>
                <p:cNvSpPr>
                  <a:spLocks noChangeAspect="1" noChangeArrowheads="1"/>
                </p:cNvSpPr>
                <p:nvPr/>
              </p:nvSpPr>
              <p:spPr bwMode="auto">
                <a:xfrm>
                  <a:off x="4656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</p:grpSp>
        </p:grpSp>
        <p:grpSp>
          <p:nvGrpSpPr>
            <p:cNvPr id="5" name="Group 1143"/>
            <p:cNvGrpSpPr>
              <a:grpSpLocks/>
            </p:cNvGrpSpPr>
            <p:nvPr/>
          </p:nvGrpSpPr>
          <p:grpSpPr bwMode="auto">
            <a:xfrm>
              <a:off x="1295400" y="4267200"/>
              <a:ext cx="1524000" cy="1517650"/>
              <a:chOff x="432" y="2640"/>
              <a:chExt cx="960" cy="956"/>
            </a:xfrm>
            <a:solidFill>
              <a:srgbClr val="FF0000"/>
            </a:solidFill>
          </p:grpSpPr>
          <p:sp>
            <p:nvSpPr>
              <p:cNvPr id="56350" name="Rectangle 5"/>
              <p:cNvSpPr>
                <a:spLocks noChangeArrowheads="1"/>
              </p:cNvSpPr>
              <p:nvPr/>
            </p:nvSpPr>
            <p:spPr bwMode="auto">
              <a:xfrm>
                <a:off x="432" y="2778"/>
                <a:ext cx="818" cy="818"/>
              </a:xfrm>
              <a:prstGeom prst="rect">
                <a:avLst/>
              </a:prstGeom>
              <a:grpFill/>
              <a:ln w="9525">
                <a:miter lim="800000"/>
                <a:headEnd/>
                <a:tailEnd/>
              </a:ln>
              <a:scene3d>
                <a:camera prst="legacyObliqueTopRight">
                  <a:rot lat="0" lon="300000" rev="0"/>
                </a:camera>
                <a:lightRig rig="legacyFlat3" dir="b"/>
              </a:scene3d>
              <a:sp3d extrusionH="887400" prstMaterial="legacyWireframe">
                <a:bevelT w="13500" h="13500" prst="angle"/>
                <a:bevelB w="13500" h="13500" prst="angle"/>
                <a:extrusionClr>
                  <a:srgbClr val="66FFFF"/>
                </a:extrusionClr>
              </a:sp3d>
            </p:spPr>
            <p:txBody>
              <a:bodyPr anchor="ctr">
                <a:flatTx/>
              </a:bodyPr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grpSp>
            <p:nvGrpSpPr>
              <p:cNvPr id="6" name="Group 1113"/>
              <p:cNvGrpSpPr>
                <a:grpSpLocks/>
              </p:cNvGrpSpPr>
              <p:nvPr/>
            </p:nvGrpSpPr>
            <p:grpSpPr bwMode="auto">
              <a:xfrm>
                <a:off x="730" y="2640"/>
                <a:ext cx="662" cy="710"/>
                <a:chOff x="4656" y="1734"/>
                <a:chExt cx="662" cy="710"/>
              </a:xfrm>
              <a:grpFill/>
            </p:grpSpPr>
            <p:sp>
              <p:nvSpPr>
                <p:cNvPr id="56367" name="AutoShape 6"/>
                <p:cNvSpPr>
                  <a:spLocks noChangeAspect="1" noChangeArrowheads="1"/>
                </p:cNvSpPr>
                <p:nvPr/>
              </p:nvSpPr>
              <p:spPr bwMode="auto">
                <a:xfrm>
                  <a:off x="4752" y="216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8" name="AutoShape 7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9" name="AutoShape 8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0" name="AutoShape 9"/>
                <p:cNvSpPr>
                  <a:spLocks noChangeAspect="1" noChangeArrowheads="1"/>
                </p:cNvSpPr>
                <p:nvPr/>
              </p:nvSpPr>
              <p:spPr bwMode="auto">
                <a:xfrm>
                  <a:off x="4704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1" name="AutoShape 10"/>
                <p:cNvSpPr>
                  <a:spLocks noChangeAspect="1" noChangeArrowheads="1"/>
                </p:cNvSpPr>
                <p:nvPr/>
              </p:nvSpPr>
              <p:spPr bwMode="auto">
                <a:xfrm>
                  <a:off x="5232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2" name="AutoShape 11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3" name="AutoShape 12"/>
                <p:cNvSpPr>
                  <a:spLocks noChangeAspect="1" noChangeArrowheads="1"/>
                </p:cNvSpPr>
                <p:nvPr/>
              </p:nvSpPr>
              <p:spPr bwMode="auto">
                <a:xfrm>
                  <a:off x="4848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4" name="AutoShape 13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35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5" name="AutoShape 14"/>
                <p:cNvSpPr>
                  <a:spLocks noChangeAspect="1" noChangeArrowheads="1"/>
                </p:cNvSpPr>
                <p:nvPr/>
              </p:nvSpPr>
              <p:spPr bwMode="auto">
                <a:xfrm>
                  <a:off x="5040" y="2070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6" name="AutoShape 15"/>
                <p:cNvSpPr>
                  <a:spLocks noChangeAspect="1" noChangeArrowheads="1"/>
                </p:cNvSpPr>
                <p:nvPr/>
              </p:nvSpPr>
              <p:spPr bwMode="auto">
                <a:xfrm>
                  <a:off x="4800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7" name="AutoShape 16"/>
                <p:cNvSpPr>
                  <a:spLocks noChangeAspect="1" noChangeArrowheads="1"/>
                </p:cNvSpPr>
                <p:nvPr/>
              </p:nvSpPr>
              <p:spPr bwMode="auto">
                <a:xfrm>
                  <a:off x="4896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8" name="AutoShape 17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79" name="AutoShape 18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92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80" name="AutoShape 19"/>
                <p:cNvSpPr>
                  <a:spLocks noChangeAspect="1" noChangeArrowheads="1"/>
                </p:cNvSpPr>
                <p:nvPr/>
              </p:nvSpPr>
              <p:spPr bwMode="auto">
                <a:xfrm>
                  <a:off x="4656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</p:grpSp>
          <p:grpSp>
            <p:nvGrpSpPr>
              <p:cNvPr id="7" name="Group 1128"/>
              <p:cNvGrpSpPr>
                <a:grpSpLocks/>
              </p:cNvGrpSpPr>
              <p:nvPr/>
            </p:nvGrpSpPr>
            <p:grpSpPr bwMode="auto">
              <a:xfrm rot="10800000">
                <a:off x="480" y="2794"/>
                <a:ext cx="662" cy="710"/>
                <a:chOff x="4656" y="1734"/>
                <a:chExt cx="662" cy="710"/>
              </a:xfrm>
              <a:grpFill/>
            </p:grpSpPr>
            <p:sp>
              <p:nvSpPr>
                <p:cNvPr id="56353" name="AutoShape 6"/>
                <p:cNvSpPr>
                  <a:spLocks noChangeAspect="1" noChangeArrowheads="1"/>
                </p:cNvSpPr>
                <p:nvPr/>
              </p:nvSpPr>
              <p:spPr bwMode="auto">
                <a:xfrm>
                  <a:off x="4752" y="216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54" name="AutoShape 7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55" name="AutoShape 8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56" name="AutoShape 9"/>
                <p:cNvSpPr>
                  <a:spLocks noChangeAspect="1" noChangeArrowheads="1"/>
                </p:cNvSpPr>
                <p:nvPr/>
              </p:nvSpPr>
              <p:spPr bwMode="auto">
                <a:xfrm>
                  <a:off x="4704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57" name="AutoShape 10"/>
                <p:cNvSpPr>
                  <a:spLocks noChangeAspect="1" noChangeArrowheads="1"/>
                </p:cNvSpPr>
                <p:nvPr/>
              </p:nvSpPr>
              <p:spPr bwMode="auto">
                <a:xfrm>
                  <a:off x="5232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58" name="AutoShape 11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59" name="AutoShape 12"/>
                <p:cNvSpPr>
                  <a:spLocks noChangeAspect="1" noChangeArrowheads="1"/>
                </p:cNvSpPr>
                <p:nvPr/>
              </p:nvSpPr>
              <p:spPr bwMode="auto">
                <a:xfrm>
                  <a:off x="4848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0" name="AutoShape 13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35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1" name="AutoShape 14"/>
                <p:cNvSpPr>
                  <a:spLocks noChangeAspect="1" noChangeArrowheads="1"/>
                </p:cNvSpPr>
                <p:nvPr/>
              </p:nvSpPr>
              <p:spPr bwMode="auto">
                <a:xfrm>
                  <a:off x="5040" y="2070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2" name="AutoShape 15"/>
                <p:cNvSpPr>
                  <a:spLocks noChangeAspect="1" noChangeArrowheads="1"/>
                </p:cNvSpPr>
                <p:nvPr/>
              </p:nvSpPr>
              <p:spPr bwMode="auto">
                <a:xfrm>
                  <a:off x="4800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3" name="AutoShape 16"/>
                <p:cNvSpPr>
                  <a:spLocks noChangeAspect="1" noChangeArrowheads="1"/>
                </p:cNvSpPr>
                <p:nvPr/>
              </p:nvSpPr>
              <p:spPr bwMode="auto">
                <a:xfrm>
                  <a:off x="4896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4" name="AutoShape 17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5" name="AutoShape 18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92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66" name="AutoShape 19"/>
                <p:cNvSpPr>
                  <a:spLocks noChangeAspect="1" noChangeArrowheads="1"/>
                </p:cNvSpPr>
                <p:nvPr/>
              </p:nvSpPr>
              <p:spPr bwMode="auto">
                <a:xfrm>
                  <a:off x="4656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</p:grpSp>
        </p:grpSp>
        <p:grpSp>
          <p:nvGrpSpPr>
            <p:cNvPr id="8" name="Group 1176"/>
            <p:cNvGrpSpPr>
              <a:grpSpLocks/>
            </p:cNvGrpSpPr>
            <p:nvPr/>
          </p:nvGrpSpPr>
          <p:grpSpPr bwMode="auto">
            <a:xfrm>
              <a:off x="6565900" y="4521200"/>
              <a:ext cx="1130300" cy="1127125"/>
              <a:chOff x="4424" y="2496"/>
              <a:chExt cx="712" cy="710"/>
            </a:xfrm>
            <a:solidFill>
              <a:srgbClr val="FF0000"/>
            </a:solidFill>
          </p:grpSpPr>
          <p:sp>
            <p:nvSpPr>
              <p:cNvPr id="56334" name="Rectangle 5"/>
              <p:cNvSpPr>
                <a:spLocks noChangeAspect="1" noChangeArrowheads="1"/>
              </p:cNvSpPr>
              <p:nvPr/>
            </p:nvSpPr>
            <p:spPr bwMode="auto">
              <a:xfrm>
                <a:off x="4424" y="2672"/>
                <a:ext cx="528" cy="528"/>
              </a:xfrm>
              <a:prstGeom prst="rect">
                <a:avLst/>
              </a:prstGeom>
              <a:grpFill/>
              <a:ln w="9525">
                <a:miter lim="800000"/>
                <a:headEnd/>
                <a:tailEnd/>
              </a:ln>
              <a:scene3d>
                <a:camera prst="legacyObliqueTopRight">
                  <a:rot lat="0" lon="300000" rev="0"/>
                </a:camera>
                <a:lightRig rig="legacyFlat3" dir="b"/>
              </a:scene3d>
              <a:sp3d extrusionH="887400" prstMaterial="legacyWireframe">
                <a:bevelT w="13500" h="13500" prst="angle"/>
                <a:bevelB w="13500" h="13500" prst="angle"/>
                <a:extrusionClr>
                  <a:srgbClr val="66FFFF"/>
                </a:extrusionClr>
              </a:sp3d>
            </p:spPr>
            <p:txBody>
              <a:bodyPr anchor="ctr">
                <a:flatTx/>
              </a:bodyPr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Times New Roman" pitchFamily="-106" charset="0"/>
                </a:endParaRPr>
              </a:p>
            </p:txBody>
          </p:sp>
          <p:grpSp>
            <p:nvGrpSpPr>
              <p:cNvPr id="9" name="Group 1161"/>
              <p:cNvGrpSpPr>
                <a:grpSpLocks/>
              </p:cNvGrpSpPr>
              <p:nvPr/>
            </p:nvGrpSpPr>
            <p:grpSpPr bwMode="auto">
              <a:xfrm>
                <a:off x="4474" y="2496"/>
                <a:ext cx="662" cy="710"/>
                <a:chOff x="4656" y="1734"/>
                <a:chExt cx="662" cy="710"/>
              </a:xfrm>
              <a:grpFill/>
            </p:grpSpPr>
            <p:sp>
              <p:nvSpPr>
                <p:cNvPr id="56336" name="AutoShape 6"/>
                <p:cNvSpPr>
                  <a:spLocks noChangeAspect="1" noChangeArrowheads="1"/>
                </p:cNvSpPr>
                <p:nvPr/>
              </p:nvSpPr>
              <p:spPr bwMode="auto">
                <a:xfrm>
                  <a:off x="4752" y="216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37" name="AutoShape 7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38" name="AutoShape 8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39" name="AutoShape 9"/>
                <p:cNvSpPr>
                  <a:spLocks noChangeAspect="1" noChangeArrowheads="1"/>
                </p:cNvSpPr>
                <p:nvPr/>
              </p:nvSpPr>
              <p:spPr bwMode="auto">
                <a:xfrm>
                  <a:off x="4704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0" name="AutoShape 10"/>
                <p:cNvSpPr>
                  <a:spLocks noChangeAspect="1" noChangeArrowheads="1"/>
                </p:cNvSpPr>
                <p:nvPr/>
              </p:nvSpPr>
              <p:spPr bwMode="auto">
                <a:xfrm>
                  <a:off x="5232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1" name="AutoShape 11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221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2" name="AutoShape 12"/>
                <p:cNvSpPr>
                  <a:spLocks noChangeAspect="1" noChangeArrowheads="1"/>
                </p:cNvSpPr>
                <p:nvPr/>
              </p:nvSpPr>
              <p:spPr bwMode="auto">
                <a:xfrm>
                  <a:off x="4848" y="226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3" name="AutoShape 13"/>
                <p:cNvSpPr>
                  <a:spLocks noChangeAspect="1" noChangeArrowheads="1"/>
                </p:cNvSpPr>
                <p:nvPr/>
              </p:nvSpPr>
              <p:spPr bwMode="auto">
                <a:xfrm>
                  <a:off x="4944" y="235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4" name="AutoShape 14"/>
                <p:cNvSpPr>
                  <a:spLocks noChangeAspect="1" noChangeArrowheads="1"/>
                </p:cNvSpPr>
                <p:nvPr/>
              </p:nvSpPr>
              <p:spPr bwMode="auto">
                <a:xfrm>
                  <a:off x="5040" y="2070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5" name="AutoShape 15"/>
                <p:cNvSpPr>
                  <a:spLocks noChangeAspect="1" noChangeArrowheads="1"/>
                </p:cNvSpPr>
                <p:nvPr/>
              </p:nvSpPr>
              <p:spPr bwMode="auto">
                <a:xfrm>
                  <a:off x="4800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6" name="AutoShape 16"/>
                <p:cNvSpPr>
                  <a:spLocks noChangeAspect="1" noChangeArrowheads="1"/>
                </p:cNvSpPr>
                <p:nvPr/>
              </p:nvSpPr>
              <p:spPr bwMode="auto">
                <a:xfrm>
                  <a:off x="4896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7" name="AutoShape 17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7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8" name="AutoShape 18"/>
                <p:cNvSpPr>
                  <a:spLocks noChangeAspect="1" noChangeArrowheads="1"/>
                </p:cNvSpPr>
                <p:nvPr/>
              </p:nvSpPr>
              <p:spPr bwMode="auto">
                <a:xfrm>
                  <a:off x="5088" y="192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  <p:sp>
              <p:nvSpPr>
                <p:cNvPr id="56349" name="AutoShape 19"/>
                <p:cNvSpPr>
                  <a:spLocks noChangeAspect="1" noChangeArrowheads="1"/>
                </p:cNvSpPr>
                <p:nvPr/>
              </p:nvSpPr>
              <p:spPr bwMode="auto">
                <a:xfrm>
                  <a:off x="4656" y="1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grpFill/>
                <a:ln w="9525">
                  <a:solidFill>
                    <a:srgbClr val="FFCC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Times New Roman" pitchFamily="-106" charset="0"/>
                  </a:endParaRPr>
                </a:p>
              </p:txBody>
            </p:sp>
          </p:grpSp>
        </p:grpSp>
      </p:grpSp>
      <p:sp>
        <p:nvSpPr>
          <p:cNvPr id="60423" name="Text Box 82"/>
          <p:cNvSpPr txBox="1">
            <a:spLocks noChangeArrowheads="1"/>
          </p:cNvSpPr>
          <p:nvPr/>
        </p:nvSpPr>
        <p:spPr bwMode="auto">
          <a:xfrm>
            <a:off x="3124200" y="39624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000000"/>
                </a:solidFill>
              </a:rPr>
              <a:t>a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9200" y="57277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</a:t>
            </a:r>
            <a:r>
              <a:rPr lang="en-US" dirty="0" smtClean="0">
                <a:solidFill>
                  <a:srgbClr val="000000"/>
                </a:solidFill>
              </a:rPr>
              <a:t>ore mass same volume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324600" y="5582503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</a:t>
            </a:r>
            <a:r>
              <a:rPr lang="en-US" dirty="0" smtClean="0">
                <a:solidFill>
                  <a:srgbClr val="000000"/>
                </a:solidFill>
              </a:rPr>
              <a:t>ame mass smaller volume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353"/>
    </mc:Choice>
    <mc:Fallback xmlns="">
      <p:transition xmlns:p14="http://schemas.microsoft.com/office/powerpoint/2010/main" spd="slow" advTm="513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is Pressure?</a:t>
            </a:r>
            <a:endParaRPr lang="en-US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924800" cy="18288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Pressure (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  <a:sym typeface="MT Symbol" charset="0"/>
              </a:rPr>
              <a:t>P)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 = Force (F) per unit Area (A) =  F/A</a:t>
            </a:r>
          </a:p>
          <a:p>
            <a:pPr>
              <a:buFontTx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is a force? It is like a push or pull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. </a:t>
            </a:r>
          </a:p>
          <a:p>
            <a:pPr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Units of Force is a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Newton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, </a:t>
            </a:r>
          </a:p>
          <a:p>
            <a:pPr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	where 1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Newton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1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kg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x 1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m/sec</a:t>
            </a:r>
            <a:r>
              <a:rPr lang="en-US" sz="2400" b="1" i="1" baseline="30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</a:t>
            </a:r>
            <a:endParaRPr lang="en-US" sz="2400" b="1" i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None/>
              <a:defRPr/>
            </a:pPr>
            <a:endParaRPr lang="en-US" sz="2400" b="1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711476"/>
            <a:ext cx="792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  <a:defRPr/>
            </a:pPr>
            <a:r>
              <a:rPr lang="en-US" b="1" dirty="0" smtClean="0">
                <a:solidFill>
                  <a:srgbClr val="000000"/>
                </a:solidFill>
              </a:rPr>
              <a:t>Units </a:t>
            </a:r>
            <a:r>
              <a:rPr lang="en-US" b="1" dirty="0">
                <a:solidFill>
                  <a:srgbClr val="000000"/>
                </a:solidFill>
              </a:rPr>
              <a:t>of Pressure encountered in meteorology: </a:t>
            </a:r>
          </a:p>
          <a:p>
            <a:pPr>
              <a:buNone/>
              <a:defRPr/>
            </a:pPr>
            <a:r>
              <a:rPr lang="en-US" b="1" dirty="0">
                <a:solidFill>
                  <a:srgbClr val="000000"/>
                </a:solidFill>
              </a:rPr>
              <a:t>	</a:t>
            </a:r>
            <a:r>
              <a:rPr lang="en-US" b="1" i="1" dirty="0">
                <a:solidFill>
                  <a:srgbClr val="000000"/>
                </a:solidFill>
              </a:rPr>
              <a:t>Pascal (Pa) = 1 Newton/m</a:t>
            </a:r>
            <a:r>
              <a:rPr lang="en-US" b="1" i="1" baseline="30000" dirty="0">
                <a:solidFill>
                  <a:srgbClr val="000000"/>
                </a:solidFill>
              </a:rPr>
              <a:t>2</a:t>
            </a:r>
            <a:r>
              <a:rPr lang="en-US" b="1" i="1" dirty="0">
                <a:solidFill>
                  <a:srgbClr val="000000"/>
                </a:solidFill>
              </a:rPr>
              <a:t> for computations</a:t>
            </a:r>
          </a:p>
          <a:p>
            <a:pPr>
              <a:buNone/>
              <a:defRPr/>
            </a:pPr>
            <a:r>
              <a:rPr lang="en-US" b="1" i="1" dirty="0">
                <a:solidFill>
                  <a:srgbClr val="000000"/>
                </a:solidFill>
              </a:rPr>
              <a:t>	</a:t>
            </a:r>
            <a:r>
              <a:rPr lang="en-US" b="1" i="1" dirty="0" err="1" smtClean="0">
                <a:solidFill>
                  <a:srgbClr val="000000"/>
                </a:solidFill>
              </a:rPr>
              <a:t>millibars</a:t>
            </a:r>
            <a:r>
              <a:rPr lang="en-US" b="1" i="1" dirty="0" smtClean="0">
                <a:solidFill>
                  <a:srgbClr val="000000"/>
                </a:solidFill>
              </a:rPr>
              <a:t> </a:t>
            </a:r>
            <a:r>
              <a:rPr lang="en-US" b="1" i="1" dirty="0">
                <a:solidFill>
                  <a:srgbClr val="000000"/>
                </a:solidFill>
              </a:rPr>
              <a:t>(</a:t>
            </a:r>
            <a:r>
              <a:rPr lang="en-US" b="1" i="1" dirty="0" err="1">
                <a:solidFill>
                  <a:srgbClr val="000000"/>
                </a:solidFill>
              </a:rPr>
              <a:t>mb</a:t>
            </a:r>
            <a:r>
              <a:rPr lang="en-US" b="1" i="1" dirty="0">
                <a:solidFill>
                  <a:srgbClr val="000000"/>
                </a:solidFill>
              </a:rPr>
              <a:t>) on surface weather maps</a:t>
            </a:r>
          </a:p>
          <a:p>
            <a:pPr>
              <a:buNone/>
              <a:defRPr/>
            </a:pPr>
            <a:r>
              <a:rPr lang="en-US" b="1" i="1" dirty="0">
                <a:solidFill>
                  <a:srgbClr val="000000"/>
                </a:solidFill>
              </a:rPr>
              <a:t>	</a:t>
            </a:r>
            <a:r>
              <a:rPr lang="en-US" b="1" i="1" dirty="0" smtClean="0">
                <a:solidFill>
                  <a:srgbClr val="000000"/>
                </a:solidFill>
              </a:rPr>
              <a:t>	1 </a:t>
            </a:r>
            <a:r>
              <a:rPr lang="en-US" b="1" i="1" dirty="0" err="1">
                <a:solidFill>
                  <a:srgbClr val="000000"/>
                </a:solidFill>
              </a:rPr>
              <a:t>mb</a:t>
            </a:r>
            <a:r>
              <a:rPr lang="en-US" b="1" i="1" dirty="0">
                <a:solidFill>
                  <a:srgbClr val="000000"/>
                </a:solidFill>
              </a:rPr>
              <a:t> = 100 </a:t>
            </a:r>
            <a:r>
              <a:rPr lang="en-US" b="1" i="1" dirty="0" smtClean="0">
                <a:solidFill>
                  <a:srgbClr val="000000"/>
                </a:solidFill>
              </a:rPr>
              <a:t>Pa = 1 </a:t>
            </a:r>
            <a:r>
              <a:rPr lang="en-US" b="1" i="1" dirty="0" err="1" smtClean="0">
                <a:solidFill>
                  <a:srgbClr val="000000"/>
                </a:solidFill>
              </a:rPr>
              <a:t>hPa</a:t>
            </a:r>
            <a:r>
              <a:rPr lang="en-US" b="1" i="1" dirty="0" smtClean="0">
                <a:solidFill>
                  <a:srgbClr val="000000"/>
                </a:solidFill>
              </a:rPr>
              <a:t>; </a:t>
            </a:r>
            <a:r>
              <a:rPr lang="en-US" b="1" i="1" dirty="0">
                <a:solidFill>
                  <a:srgbClr val="000000"/>
                </a:solidFill>
              </a:rPr>
              <a:t>1000 </a:t>
            </a:r>
            <a:r>
              <a:rPr lang="en-US" b="1" i="1" dirty="0" err="1">
                <a:solidFill>
                  <a:srgbClr val="000000"/>
                </a:solidFill>
              </a:rPr>
              <a:t>mb</a:t>
            </a:r>
            <a:r>
              <a:rPr lang="en-US" b="1" i="1" dirty="0">
                <a:solidFill>
                  <a:srgbClr val="000000"/>
                </a:solidFill>
              </a:rPr>
              <a:t> = 10</a:t>
            </a:r>
            <a:r>
              <a:rPr lang="en-US" b="1" i="1" baseline="30000" dirty="0">
                <a:solidFill>
                  <a:srgbClr val="000000"/>
                </a:solidFill>
              </a:rPr>
              <a:t>5</a:t>
            </a:r>
            <a:r>
              <a:rPr lang="en-US" b="1" i="1" dirty="0">
                <a:solidFill>
                  <a:srgbClr val="000000"/>
                </a:solidFill>
              </a:rPr>
              <a:t> Pa	</a:t>
            </a:r>
          </a:p>
          <a:p>
            <a:pPr>
              <a:buNone/>
              <a:defRPr/>
            </a:pPr>
            <a:r>
              <a:rPr lang="en-US" b="1" i="1" dirty="0">
                <a:solidFill>
                  <a:srgbClr val="000000"/>
                </a:solidFill>
              </a:rPr>
              <a:t>	</a:t>
            </a:r>
            <a:r>
              <a:rPr lang="en-US" b="1" i="1" dirty="0" smtClean="0">
                <a:solidFill>
                  <a:srgbClr val="000000"/>
                </a:solidFill>
              </a:rPr>
              <a:t>pounds </a:t>
            </a:r>
            <a:r>
              <a:rPr lang="en-US" b="1" i="1" dirty="0">
                <a:solidFill>
                  <a:srgbClr val="000000"/>
                </a:solidFill>
              </a:rPr>
              <a:t>per square inch (psi); inches of mercury (Hg)</a:t>
            </a:r>
          </a:p>
          <a:p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8829502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quation" r:id="rId7" imgW="114300" imgH="165100" progId="Equation.3">
                  <p:embed/>
                </p:oleObj>
              </mc:Choice>
              <mc:Fallback>
                <p:oleObj name="Equation" r:id="rId7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316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949"/>
    </mc:Choice>
    <mc:Fallback xmlns="">
      <p:transition xmlns:p14="http://schemas.microsoft.com/office/powerpoint/2010/main" spd="slow" advTm="839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 at Mean-Sea-Level</a:t>
            </a:r>
            <a:endParaRPr lang="en-US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5720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800" b="1" dirty="0">
                <a:solidFill>
                  <a:srgbClr val="000000"/>
                </a:solidFill>
              </a:rPr>
              <a:t>Pressure can be </a:t>
            </a:r>
            <a:r>
              <a:rPr lang="en-US" sz="2800" b="1" dirty="0" smtClean="0">
                <a:solidFill>
                  <a:srgbClr val="000000"/>
                </a:solidFill>
              </a:rPr>
              <a:t>thought of 					as the weight </a:t>
            </a:r>
            <a:r>
              <a:rPr lang="en-US" sz="2800" b="1" dirty="0">
                <a:solidFill>
                  <a:srgbClr val="000000"/>
                </a:solidFill>
              </a:rPr>
              <a:t>of </a:t>
            </a:r>
            <a:r>
              <a:rPr lang="en-US" sz="2800" b="1" dirty="0" smtClean="0">
                <a:solidFill>
                  <a:srgbClr val="000000"/>
                </a:solidFill>
              </a:rPr>
              <a:t>the air directly overhead</a:t>
            </a:r>
            <a:endParaRPr lang="en-US" sz="2800" b="1" dirty="0">
              <a:solidFill>
                <a:srgbClr val="000000"/>
              </a:solidFill>
            </a:endParaRPr>
          </a:p>
          <a:p>
            <a:pPr>
              <a:buNone/>
              <a:defRPr/>
            </a:pP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 at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MSL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  <a:sym typeface="Wingdings"/>
              </a:rPr>
              <a:t> W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eight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of air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overhead</a:t>
            </a:r>
          </a:p>
          <a:p>
            <a:pPr>
              <a:buNone/>
              <a:defRPr/>
            </a:pPr>
            <a:r>
              <a:rPr lang="en-US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		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14.7 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psi</a:t>
            </a:r>
          </a:p>
          <a:p>
            <a:pPr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		10,130 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Pa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(1013 </a:t>
            </a:r>
            <a:r>
              <a:rPr lang="en-US" sz="2800" b="1" i="1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mb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)</a:t>
            </a:r>
            <a:endParaRPr lang="en-US" sz="28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buNone/>
              <a:defRPr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 at MSL can support a column of 		mercury 29.92”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high 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and of water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33’ high!</a:t>
            </a:r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66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95"/>
    </mc:Choice>
    <mc:Fallback xmlns="">
      <p:transition xmlns:p14="http://schemas.microsoft.com/office/powerpoint/2010/main" spd="slow" advTm="694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How Does Atmospheric Pressure Vary with Altitude?</a:t>
            </a:r>
            <a:endParaRPr lang="en-US" sz="4000" dirty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4572000" cy="28194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Consider a stack of bricks</a:t>
            </a:r>
          </a:p>
          <a:p>
            <a:pPr>
              <a:buFontTx/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As your altitude increases, there are fewer bricks above you. </a:t>
            </a:r>
          </a:p>
          <a:p>
            <a:pPr>
              <a:buFontTx/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So pressure must decrease.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8059399"/>
              </p:ext>
            </p:extLst>
          </p:nvPr>
        </p:nvGraphicFramePr>
        <p:xfrm>
          <a:off x="3911600" y="295910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" name="Equation" r:id="rId6" imgW="114300" imgH="165100" progId="Equation.DSMT4">
                  <p:embed/>
                </p:oleObj>
              </mc:Choice>
              <mc:Fallback>
                <p:oleObj name="Equation" r:id="rId6" imgW="1143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911600" y="295910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6510866" y="2133600"/>
            <a:ext cx="266700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dirty="0" smtClean="0">
                <a:solidFill>
                  <a:srgbClr val="000000"/>
                </a:solidFill>
              </a:rPr>
              <a:t>Higher elevation</a:t>
            </a:r>
          </a:p>
          <a:p>
            <a:r>
              <a:rPr lang="en-US" sz="1800" dirty="0" smtClean="0">
                <a:solidFill>
                  <a:srgbClr val="000000"/>
                </a:solidFill>
              </a:rPr>
              <a:t>Less weight above you</a:t>
            </a:r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Lower pressure</a:t>
            </a:r>
          </a:p>
          <a:p>
            <a:endParaRPr lang="en-US" sz="1800" dirty="0" smtClean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Each brick weights ~5 </a:t>
            </a:r>
            <a:r>
              <a:rPr lang="en-US" sz="1800" dirty="0" err="1" smtClean="0">
                <a:solidFill>
                  <a:srgbClr val="000000"/>
                </a:solidFill>
              </a:rPr>
              <a:t>lbs</a:t>
            </a:r>
            <a:endParaRPr lang="en-US" sz="1800" dirty="0" smtClean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Size is 8” </a:t>
            </a:r>
            <a:r>
              <a:rPr lang="en-US" sz="1800" i="1" dirty="0" smtClean="0">
                <a:solidFill>
                  <a:srgbClr val="000000"/>
                </a:solidFill>
              </a:rPr>
              <a:t>x </a:t>
            </a:r>
            <a:r>
              <a:rPr lang="en-US" sz="1800" dirty="0" smtClean="0">
                <a:solidFill>
                  <a:srgbClr val="000000"/>
                </a:solidFill>
              </a:rPr>
              <a:t>4” </a:t>
            </a:r>
            <a:r>
              <a:rPr lang="en-US" sz="1800" i="1" dirty="0" smtClean="0">
                <a:solidFill>
                  <a:srgbClr val="000000"/>
                </a:solidFill>
              </a:rPr>
              <a:t>x </a:t>
            </a:r>
            <a:r>
              <a:rPr lang="en-US" sz="1800" dirty="0" smtClean="0">
                <a:solidFill>
                  <a:srgbClr val="000000"/>
                </a:solidFill>
              </a:rPr>
              <a:t>2</a:t>
            </a:r>
            <a:r>
              <a:rPr lang="en-US" sz="1800" dirty="0">
                <a:solidFill>
                  <a:srgbClr val="000000"/>
                </a:solidFill>
              </a:rPr>
              <a:t>¼”</a:t>
            </a:r>
            <a:endParaRPr lang="en-US" sz="1800" dirty="0" smtClean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0.156 psi per brick</a:t>
            </a:r>
            <a:endParaRPr lang="en-US" sz="1800" dirty="0">
              <a:solidFill>
                <a:srgbClr val="000000"/>
              </a:solidFill>
            </a:endParaRPr>
          </a:p>
          <a:p>
            <a:endParaRPr lang="en-US" sz="1800" dirty="0" smtClean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Lower elevation</a:t>
            </a:r>
          </a:p>
          <a:p>
            <a:r>
              <a:rPr lang="en-US" sz="1800" dirty="0" smtClean="0">
                <a:solidFill>
                  <a:srgbClr val="000000"/>
                </a:solidFill>
              </a:rPr>
              <a:t>More weight above you</a:t>
            </a:r>
          </a:p>
          <a:p>
            <a:r>
              <a:rPr lang="en-US" sz="1800" dirty="0" smtClean="0">
                <a:solidFill>
                  <a:srgbClr val="000000"/>
                </a:solidFill>
              </a:rPr>
              <a:t>Higher pressure</a:t>
            </a:r>
            <a:endParaRPr lang="en-US" sz="1800" dirty="0">
              <a:solidFill>
                <a:srgbClr val="000000"/>
              </a:solidFill>
            </a:endParaRPr>
          </a:p>
        </p:txBody>
      </p: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1295400" y="3886200"/>
            <a:ext cx="2817496" cy="1899537"/>
            <a:chOff x="2239241" y="4724400"/>
            <a:chExt cx="2561359" cy="172685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39241" y="4741334"/>
              <a:ext cx="2561359" cy="170991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2990133" y="5117077"/>
              <a:ext cx="4267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FF"/>
                  </a:solidFill>
                </a:rPr>
                <a:t>8”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929163" y="5340290"/>
              <a:ext cx="4267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FFFF"/>
                  </a:solidFill>
                </a:rPr>
                <a:t>4”</a:t>
              </a:r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32271" y="5794411"/>
              <a:ext cx="7019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FFFFFF"/>
                  </a:solidFill>
                </a:rPr>
                <a:t> </a:t>
              </a:r>
              <a:r>
                <a:rPr lang="en-US" sz="2000" dirty="0">
                  <a:solidFill>
                    <a:srgbClr val="FFFFFF"/>
                  </a:solidFill>
                </a:rPr>
                <a:t>2¼”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77732" y="4724400"/>
              <a:ext cx="7746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 </a:t>
              </a:r>
              <a:r>
                <a:rPr lang="en-US" dirty="0" err="1" smtClean="0"/>
                <a:t>lbs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876800" y="6019800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14.7 psi =&gt; 94 bricks</a:t>
            </a:r>
          </a:p>
          <a:p>
            <a:pPr algn="ctr"/>
            <a:r>
              <a:rPr lang="en-US" sz="2000" dirty="0" smtClean="0"/>
              <a:t>                  17.6 feet</a:t>
            </a:r>
            <a:endParaRPr lang="en-US" sz="20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5122333" y="2167466"/>
            <a:ext cx="1278467" cy="3846040"/>
            <a:chOff x="5181600" y="2167466"/>
            <a:chExt cx="1278467" cy="3846040"/>
          </a:xfrm>
        </p:grpSpPr>
        <p:grpSp>
          <p:nvGrpSpPr>
            <p:cNvPr id="4" name="Group 3"/>
            <p:cNvGrpSpPr>
              <a:grpSpLocks noChangeAspect="1"/>
            </p:cNvGrpSpPr>
            <p:nvPr/>
          </p:nvGrpSpPr>
          <p:grpSpPr>
            <a:xfrm>
              <a:off x="5266264" y="2372130"/>
              <a:ext cx="1085851" cy="3426547"/>
              <a:chOff x="838200" y="1989668"/>
              <a:chExt cx="838201" cy="4296135"/>
            </a:xfrm>
            <a:solidFill>
              <a:srgbClr val="845134"/>
            </a:solidFill>
          </p:grpSpPr>
          <p:sp>
            <p:nvSpPr>
              <p:cNvPr id="13" name="Text Box 78"/>
              <p:cNvSpPr txBox="1">
                <a:spLocks noChangeArrowheads="1"/>
              </p:cNvSpPr>
              <p:nvPr/>
            </p:nvSpPr>
            <p:spPr bwMode="auto">
              <a:xfrm>
                <a:off x="838200" y="3708400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Text Box 79"/>
              <p:cNvSpPr txBox="1">
                <a:spLocks noChangeArrowheads="1"/>
              </p:cNvSpPr>
              <p:nvPr/>
            </p:nvSpPr>
            <p:spPr bwMode="auto">
              <a:xfrm>
                <a:off x="838200" y="4140201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Text Box 80"/>
              <p:cNvSpPr txBox="1">
                <a:spLocks noChangeArrowheads="1"/>
              </p:cNvSpPr>
              <p:nvPr/>
            </p:nvSpPr>
            <p:spPr bwMode="auto">
              <a:xfrm>
                <a:off x="838200" y="4572000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Text Box 78"/>
              <p:cNvSpPr txBox="1">
                <a:spLocks noChangeArrowheads="1"/>
              </p:cNvSpPr>
              <p:nvPr/>
            </p:nvSpPr>
            <p:spPr bwMode="auto">
              <a:xfrm>
                <a:off x="838200" y="5000624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 smtClean="0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Text Box 79"/>
              <p:cNvSpPr txBox="1">
                <a:spLocks noChangeArrowheads="1"/>
              </p:cNvSpPr>
              <p:nvPr/>
            </p:nvSpPr>
            <p:spPr bwMode="auto">
              <a:xfrm>
                <a:off x="838200" y="5432424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 smtClean="0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Text Box 80"/>
              <p:cNvSpPr txBox="1">
                <a:spLocks noChangeArrowheads="1"/>
              </p:cNvSpPr>
              <p:nvPr/>
            </p:nvSpPr>
            <p:spPr bwMode="auto">
              <a:xfrm>
                <a:off x="838200" y="5864225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 smtClean="0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Text Box 78"/>
              <p:cNvSpPr txBox="1">
                <a:spLocks noChangeArrowheads="1"/>
              </p:cNvSpPr>
              <p:nvPr/>
            </p:nvSpPr>
            <p:spPr bwMode="auto">
              <a:xfrm>
                <a:off x="838200" y="3276600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Text Box 78"/>
              <p:cNvSpPr txBox="1">
                <a:spLocks noChangeArrowheads="1"/>
              </p:cNvSpPr>
              <p:nvPr/>
            </p:nvSpPr>
            <p:spPr bwMode="auto">
              <a:xfrm>
                <a:off x="838200" y="2421468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Text Box 79"/>
              <p:cNvSpPr txBox="1">
                <a:spLocks noChangeArrowheads="1"/>
              </p:cNvSpPr>
              <p:nvPr/>
            </p:nvSpPr>
            <p:spPr bwMode="auto">
              <a:xfrm>
                <a:off x="838200" y="2853268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 smtClean="0">
                    <a:solidFill>
                      <a:srgbClr val="000000"/>
                    </a:solidFill>
                  </a:rPr>
                  <a:t>lbs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Text Box 78"/>
              <p:cNvSpPr txBox="1">
                <a:spLocks noChangeArrowheads="1"/>
              </p:cNvSpPr>
              <p:nvPr/>
            </p:nvSpPr>
            <p:spPr bwMode="auto">
              <a:xfrm>
                <a:off x="838200" y="1989668"/>
                <a:ext cx="838201" cy="421578"/>
              </a:xfrm>
              <a:prstGeom prst="rect">
                <a:avLst/>
              </a:prstGeom>
              <a:grp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t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sz="2000" b="1" dirty="0" smtClean="0">
                    <a:solidFill>
                      <a:srgbClr val="000000"/>
                    </a:solidFill>
                  </a:rPr>
                  <a:t>5 </a:t>
                </a:r>
                <a:r>
                  <a:rPr lang="en-US" sz="2000" b="1" dirty="0" err="1" smtClean="0">
                    <a:solidFill>
                      <a:srgbClr val="000000"/>
                    </a:solidFill>
                  </a:rPr>
                  <a:t>lbs</a:t>
                </a:r>
                <a:endParaRPr lang="en-US" b="1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181600" y="2167466"/>
              <a:ext cx="1278467" cy="3816774"/>
              <a:chOff x="5240867" y="-601135"/>
              <a:chExt cx="1905000" cy="3596641"/>
            </a:xfrm>
            <a:solidFill>
              <a:srgbClr val="9F4C34"/>
            </a:solidFill>
          </p:grpSpPr>
          <p:sp>
            <p:nvSpPr>
              <p:cNvPr id="26" name="Cube 25"/>
              <p:cNvSpPr/>
              <p:nvPr/>
            </p:nvSpPr>
            <p:spPr bwMode="auto">
              <a:xfrm>
                <a:off x="5240867" y="2446866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5" name="Cube 4"/>
              <p:cNvSpPr/>
              <p:nvPr/>
            </p:nvSpPr>
            <p:spPr bwMode="auto">
              <a:xfrm>
                <a:off x="5240867" y="2108199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27" name="Cube 26"/>
              <p:cNvSpPr/>
              <p:nvPr/>
            </p:nvSpPr>
            <p:spPr bwMode="auto">
              <a:xfrm>
                <a:off x="5240867" y="1769532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28" name="Cube 27"/>
              <p:cNvSpPr/>
              <p:nvPr/>
            </p:nvSpPr>
            <p:spPr bwMode="auto">
              <a:xfrm>
                <a:off x="5240867" y="1430865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29" name="Cube 28"/>
              <p:cNvSpPr/>
              <p:nvPr/>
            </p:nvSpPr>
            <p:spPr bwMode="auto">
              <a:xfrm>
                <a:off x="5240867" y="1092199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30" name="Cube 29"/>
              <p:cNvSpPr/>
              <p:nvPr/>
            </p:nvSpPr>
            <p:spPr bwMode="auto">
              <a:xfrm>
                <a:off x="5240867" y="753532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32" name="Cube 31"/>
              <p:cNvSpPr/>
              <p:nvPr/>
            </p:nvSpPr>
            <p:spPr bwMode="auto">
              <a:xfrm>
                <a:off x="5240867" y="414865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33" name="Cube 32"/>
              <p:cNvSpPr/>
              <p:nvPr/>
            </p:nvSpPr>
            <p:spPr bwMode="auto">
              <a:xfrm>
                <a:off x="5240867" y="76198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34" name="Cube 33"/>
              <p:cNvSpPr/>
              <p:nvPr/>
            </p:nvSpPr>
            <p:spPr bwMode="auto">
              <a:xfrm>
                <a:off x="5240867" y="-262468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35" name="Cube 34"/>
              <p:cNvSpPr/>
              <p:nvPr/>
            </p:nvSpPr>
            <p:spPr bwMode="auto">
              <a:xfrm>
                <a:off x="5240867" y="-601135"/>
                <a:ext cx="1905000" cy="548640"/>
              </a:xfrm>
              <a:prstGeom prst="cube">
                <a:avLst>
                  <a:gd name="adj" fmla="val 37345"/>
                </a:avLst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5367866" y="2343090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368864" y="2698686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384799" y="3088160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385797" y="3443756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376334" y="3773957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77332" y="4129553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76334" y="4519027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377332" y="4874623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393267" y="5257800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394265" y="5613396"/>
              <a:ext cx="676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5 </a:t>
              </a:r>
              <a:r>
                <a:rPr lang="en-US" sz="2000" dirty="0" err="1" smtClean="0"/>
                <a:t>lbs</a:t>
              </a:r>
              <a:r>
                <a:rPr lang="en-US" sz="2000" dirty="0" smtClean="0"/>
                <a:t> </a:t>
              </a:r>
              <a:endParaRPr lang="en-US" sz="2000" dirty="0"/>
            </a:p>
          </p:txBody>
        </p:sp>
      </p:grpSp>
      <p:pic>
        <p:nvPicPr>
          <p:cNvPr id="64513" name="Sound 645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10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585"/>
    </mc:Choice>
    <mc:Fallback xmlns="">
      <p:transition xmlns:p14="http://schemas.microsoft.com/office/powerpoint/2010/main" spd="slow" advTm="1225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45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5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077200" cy="1143000"/>
          </a:xfrm>
        </p:spPr>
        <p:txBody>
          <a:bodyPr/>
          <a:lstStyle/>
          <a:p>
            <a:r>
              <a:rPr lang="en-US" sz="3600" b="1" dirty="0" smtClean="0"/>
              <a:t>Air is more </a:t>
            </a:r>
            <a:r>
              <a:rPr lang="en-US" sz="3600" b="1" dirty="0"/>
              <a:t>l</a:t>
            </a:r>
            <a:r>
              <a:rPr lang="en-US" sz="3600" b="1" dirty="0" smtClean="0"/>
              <a:t>ike </a:t>
            </a:r>
            <a:r>
              <a:rPr lang="en-US" sz="3600" b="1" dirty="0"/>
              <a:t>m</a:t>
            </a:r>
            <a:r>
              <a:rPr lang="en-US" sz="3600" b="1" dirty="0" smtClean="0"/>
              <a:t>attresses than bricks</a:t>
            </a:r>
            <a:endParaRPr lang="en-US" sz="3600" b="1" dirty="0"/>
          </a:p>
        </p:txBody>
      </p:sp>
      <p:grpSp>
        <p:nvGrpSpPr>
          <p:cNvPr id="65" name="Group 64"/>
          <p:cNvGrpSpPr/>
          <p:nvPr/>
        </p:nvGrpSpPr>
        <p:grpSpPr>
          <a:xfrm>
            <a:off x="5105400" y="2065868"/>
            <a:ext cx="2743200" cy="4122208"/>
            <a:chOff x="2133600" y="2667000"/>
            <a:chExt cx="1371600" cy="2912218"/>
          </a:xfrm>
          <a:blipFill rotWithShape="1">
            <a:blip r:embed="rId4"/>
            <a:tile tx="0" ty="0" sx="100000" sy="100000" flip="none" algn="tl"/>
          </a:blipFill>
        </p:grpSpPr>
        <p:sp>
          <p:nvSpPr>
            <p:cNvPr id="55" name="Rectangle 54"/>
            <p:cNvSpPr/>
            <p:nvPr/>
          </p:nvSpPr>
          <p:spPr bwMode="auto">
            <a:xfrm>
              <a:off x="2133600" y="2667000"/>
              <a:ext cx="1371600" cy="457200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2133600" y="3124200"/>
              <a:ext cx="1371600" cy="411480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33600" y="3505200"/>
              <a:ext cx="1371600" cy="370332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133600" y="3871469"/>
              <a:ext cx="1371600" cy="333299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33600" y="4191000"/>
              <a:ext cx="1371600" cy="299969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133600" y="4487931"/>
              <a:ext cx="1371600" cy="269972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133600" y="4759229"/>
              <a:ext cx="1371600" cy="242975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133600" y="5002126"/>
              <a:ext cx="1371600" cy="218678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133600" y="5207000"/>
              <a:ext cx="1371600" cy="196810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133600" y="5402089"/>
              <a:ext cx="1371600" cy="177129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67" name="Rectangle 66"/>
          <p:cNvSpPr/>
          <p:nvPr/>
        </p:nvSpPr>
        <p:spPr>
          <a:xfrm>
            <a:off x="457200" y="2057400"/>
            <a:ext cx="4495800" cy="3551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r>
              <a:rPr lang="en-US" b="1" dirty="0"/>
              <a:t>Stack </a:t>
            </a:r>
            <a:r>
              <a:rPr lang="en-US" b="1" dirty="0" smtClean="0"/>
              <a:t>ten mattresses on top       of each other 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r>
              <a:rPr lang="en-US" b="1" dirty="0" smtClean="0">
                <a:solidFill>
                  <a:srgbClr val="000000"/>
                </a:solidFill>
              </a:rPr>
              <a:t>Lower mattresses </a:t>
            </a:r>
            <a:r>
              <a:rPr lang="en-US" b="1" dirty="0">
                <a:solidFill>
                  <a:srgbClr val="000000"/>
                </a:solidFill>
              </a:rPr>
              <a:t>compress </a:t>
            </a:r>
            <a:r>
              <a:rPr lang="en-US" b="1" dirty="0" smtClean="0">
                <a:solidFill>
                  <a:srgbClr val="000000"/>
                </a:solidFill>
              </a:rPr>
              <a:t>		more than upper ones       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r>
              <a:rPr lang="en-US" b="1" dirty="0">
                <a:solidFill>
                  <a:srgbClr val="000000"/>
                </a:solidFill>
              </a:rPr>
              <a:t>	</a:t>
            </a:r>
            <a:r>
              <a:rPr lang="en-US" b="1" dirty="0" smtClean="0">
                <a:solidFill>
                  <a:srgbClr val="000000"/>
                </a:solidFill>
              </a:rPr>
              <a:t> ☞ More weight </a:t>
            </a:r>
            <a:r>
              <a:rPr lang="en-US" b="1" dirty="0">
                <a:solidFill>
                  <a:srgbClr val="000000"/>
                </a:solidFill>
              </a:rPr>
              <a:t>above them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b="1" dirty="0"/>
              <a:t>Mattresses </a:t>
            </a:r>
            <a:r>
              <a:rPr lang="en-US" b="1" dirty="0" smtClean="0"/>
              <a:t>are </a:t>
            </a:r>
            <a:r>
              <a:rPr lang="en-US" b="1" u="sng" dirty="0" smtClean="0"/>
              <a:t>compressible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b="1" dirty="0" smtClean="0">
                <a:solidFill>
                  <a:srgbClr val="000000"/>
                </a:solidFill>
              </a:rPr>
              <a:t>☞ </a:t>
            </a:r>
            <a:r>
              <a:rPr lang="en-US" b="1" dirty="0" smtClean="0"/>
              <a:t>Mass constant; </a:t>
            </a:r>
            <a:r>
              <a:rPr lang="en-US" b="1" dirty="0"/>
              <a:t>v</a:t>
            </a:r>
            <a:r>
              <a:rPr lang="en-US" b="1" dirty="0" smtClean="0"/>
              <a:t>olume not</a:t>
            </a:r>
            <a:endParaRPr lang="en-US" b="1" dirty="0"/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None/>
              <a:defRPr/>
            </a:pPr>
            <a:r>
              <a:rPr lang="en-US" b="1" dirty="0" smtClean="0"/>
              <a:t>Air </a:t>
            </a:r>
            <a:r>
              <a:rPr lang="en-US" b="1" dirty="0"/>
              <a:t>acts </a:t>
            </a:r>
            <a:r>
              <a:rPr lang="en-US" b="1" dirty="0" smtClean="0"/>
              <a:t>like stacked mattresses</a:t>
            </a:r>
            <a:endParaRPr lang="en-US" b="1" dirty="0"/>
          </a:p>
          <a:p>
            <a:pPr algn="ctr">
              <a:lnSpc>
                <a:spcPct val="90000"/>
              </a:lnSpc>
              <a:spcBef>
                <a:spcPts val="600"/>
              </a:spcBef>
              <a:buNone/>
              <a:defRPr/>
            </a:pPr>
            <a:r>
              <a:rPr lang="en-US" b="1" dirty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Air is compressible</a:t>
            </a:r>
            <a:r>
              <a:rPr lang="en-US" b="1" dirty="0"/>
              <a:t> </a:t>
            </a:r>
            <a:endParaRPr lang="en-US" b="1" dirty="0">
              <a:solidFill>
                <a:srgbClr val="FF66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000210" y="1617133"/>
            <a:ext cx="991390" cy="4727575"/>
            <a:chOff x="8381210" y="1978025"/>
            <a:chExt cx="991390" cy="4727575"/>
          </a:xfrm>
        </p:grpSpPr>
        <p:cxnSp>
          <p:nvCxnSpPr>
            <p:cNvPr id="15" name="Straight Arrow Connector 120"/>
            <p:cNvCxnSpPr>
              <a:cxnSpLocks noChangeShapeType="1"/>
            </p:cNvCxnSpPr>
            <p:nvPr/>
          </p:nvCxnSpPr>
          <p:spPr bwMode="auto">
            <a:xfrm rot="5400000" flipH="1" flipV="1">
              <a:off x="6322216" y="4263228"/>
              <a:ext cx="4572000" cy="1593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16" name="Group 15"/>
            <p:cNvGrpSpPr/>
            <p:nvPr/>
          </p:nvGrpSpPr>
          <p:grpSpPr>
            <a:xfrm>
              <a:off x="8381210" y="2416704"/>
              <a:ext cx="229390" cy="4116388"/>
              <a:chOff x="7392197" y="2111904"/>
              <a:chExt cx="229390" cy="4116388"/>
            </a:xfrm>
          </p:grpSpPr>
          <p:cxnSp>
            <p:nvCxnSpPr>
              <p:cNvPr id="17" name="Straight Connector 122"/>
              <p:cNvCxnSpPr>
                <a:cxnSpLocks noChangeShapeType="1"/>
              </p:cNvCxnSpPr>
              <p:nvPr/>
            </p:nvCxnSpPr>
            <p:spPr bwMode="auto">
              <a:xfrm>
                <a:off x="7392987" y="6226704"/>
                <a:ext cx="228600" cy="15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8" name="Straight Connector 123"/>
              <p:cNvCxnSpPr>
                <a:cxnSpLocks noChangeShapeType="1"/>
              </p:cNvCxnSpPr>
              <p:nvPr/>
            </p:nvCxnSpPr>
            <p:spPr bwMode="auto">
              <a:xfrm>
                <a:off x="7392197" y="3483504"/>
                <a:ext cx="229390" cy="15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9" name="Straight Connector 124"/>
              <p:cNvCxnSpPr>
                <a:cxnSpLocks noChangeShapeType="1"/>
              </p:cNvCxnSpPr>
              <p:nvPr/>
            </p:nvCxnSpPr>
            <p:spPr bwMode="auto">
              <a:xfrm>
                <a:off x="7392197" y="2111904"/>
                <a:ext cx="229390" cy="15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" name="Straight Connector 125"/>
              <p:cNvCxnSpPr>
                <a:cxnSpLocks noChangeShapeType="1"/>
              </p:cNvCxnSpPr>
              <p:nvPr/>
            </p:nvCxnSpPr>
            <p:spPr bwMode="auto">
              <a:xfrm>
                <a:off x="7392197" y="4855104"/>
                <a:ext cx="229390" cy="15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1" name="TextBox 127"/>
            <p:cNvSpPr txBox="1">
              <a:spLocks noChangeArrowheads="1"/>
            </p:cNvSpPr>
            <p:nvPr/>
          </p:nvSpPr>
          <p:spPr bwMode="auto">
            <a:xfrm>
              <a:off x="8686800" y="4914371"/>
              <a:ext cx="6858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solidFill>
                    <a:srgbClr val="000000"/>
                  </a:solidFill>
                </a:rPr>
                <a:t>1 </a:t>
              </a:r>
              <a:r>
                <a:rPr lang="en-US" dirty="0" err="1" smtClean="0">
                  <a:solidFill>
                    <a:srgbClr val="000000"/>
                  </a:solidFill>
                </a:rPr>
                <a:t>ft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2" name="TextBox 128"/>
            <p:cNvSpPr txBox="1">
              <a:spLocks noChangeArrowheads="1"/>
            </p:cNvSpPr>
            <p:nvPr/>
          </p:nvSpPr>
          <p:spPr bwMode="auto">
            <a:xfrm>
              <a:off x="8686800" y="3542771"/>
              <a:ext cx="685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solidFill>
                    <a:srgbClr val="000000"/>
                  </a:solidFill>
                </a:rPr>
                <a:t>2 </a:t>
              </a:r>
              <a:r>
                <a:rPr lang="en-US" dirty="0" err="1" smtClean="0">
                  <a:solidFill>
                    <a:srgbClr val="000000"/>
                  </a:solidFill>
                </a:rPr>
                <a:t>ft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3" name="TextBox 130"/>
            <p:cNvSpPr txBox="1">
              <a:spLocks noChangeArrowheads="1"/>
            </p:cNvSpPr>
            <p:nvPr/>
          </p:nvSpPr>
          <p:spPr bwMode="auto">
            <a:xfrm>
              <a:off x="8686800" y="2141305"/>
              <a:ext cx="685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solidFill>
                    <a:srgbClr val="000000"/>
                  </a:solidFill>
                </a:rPr>
                <a:t>3 </a:t>
              </a:r>
              <a:r>
                <a:rPr lang="en-US" dirty="0" err="1" smtClean="0">
                  <a:solidFill>
                    <a:srgbClr val="000000"/>
                  </a:solidFill>
                </a:rPr>
                <a:t>ft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4" name="TextBox 127"/>
            <p:cNvSpPr txBox="1">
              <a:spLocks noChangeArrowheads="1"/>
            </p:cNvSpPr>
            <p:nvPr/>
          </p:nvSpPr>
          <p:spPr bwMode="auto">
            <a:xfrm>
              <a:off x="8669867" y="6243637"/>
              <a:ext cx="70273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solidFill>
                    <a:srgbClr val="000000"/>
                  </a:solidFill>
                </a:rPr>
                <a:t>0</a:t>
              </a:r>
              <a:r>
                <a:rPr lang="en-US" dirty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ft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rot="5400000">
              <a:off x="8247182" y="4188767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height</a:t>
              </a:r>
              <a:endParaRPr lang="en-US" b="1" dirty="0"/>
            </a:p>
          </p:txBody>
        </p:sp>
      </p:grp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81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54"/>
    </mc:Choice>
    <mc:Fallback xmlns="">
      <p:transition xmlns:p14="http://schemas.microsoft.com/office/powerpoint/2010/main" spd="slow" advTm="865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239000" cy="1143000"/>
          </a:xfrm>
        </p:spPr>
        <p:txBody>
          <a:bodyPr/>
          <a:lstStyle/>
          <a:p>
            <a:pPr algn="l"/>
            <a:r>
              <a:rPr lang="en-US" sz="3600" b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How </a:t>
            </a:r>
            <a:r>
              <a:rPr lang="en-US" sz="36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does pressure in the Earth’s   	atmosphere change?                 </a:t>
            </a:r>
            <a:endParaRPr lang="en-US" sz="36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4572000" cy="4876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  <a:buFontTx/>
              <a:buNone/>
            </a:pP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Since air compressible, boxes at the lower altitude are always thinner one directly above it...</a:t>
            </a:r>
          </a:p>
          <a:p>
            <a:pPr>
              <a:lnSpc>
                <a:spcPct val="90000"/>
              </a:lnSpc>
              <a:spcBef>
                <a:spcPts val="600"/>
              </a:spcBef>
              <a:buFontTx/>
              <a:buNone/>
            </a:pP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  </a:t>
            </a:r>
            <a:r>
              <a:rPr lang="en-US" sz="2400" b="1" dirty="0" smtClean="0">
                <a:solidFill>
                  <a:srgbClr val="C8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Density decreases at faster rate at low altitudes than high</a:t>
            </a:r>
          </a:p>
          <a:p>
            <a:pPr>
              <a:lnSpc>
                <a:spcPct val="90000"/>
              </a:lnSpc>
              <a:spcBef>
                <a:spcPts val="600"/>
              </a:spcBef>
              <a:buFontTx/>
              <a:buNone/>
            </a:pP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Because pressure is related to the mass of the air overhead and lower boxes are denser than ones above it...</a:t>
            </a:r>
          </a:p>
          <a:p>
            <a:pPr>
              <a:lnSpc>
                <a:spcPct val="90000"/>
              </a:lnSpc>
              <a:spcBef>
                <a:spcPts val="600"/>
              </a:spcBef>
              <a:buFontTx/>
              <a:buNone/>
            </a:pPr>
            <a:r>
              <a:rPr lang="en-US" sz="2400" b="1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   </a:t>
            </a:r>
            <a:r>
              <a:rPr lang="en-US" sz="2400" b="1" dirty="0" smtClean="0">
                <a:solidFill>
                  <a:srgbClr val="C8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Pressure must decrease at faster rate at low altitudes than high altitudes</a:t>
            </a:r>
            <a:endParaRPr lang="en-US" sz="2400" b="1" dirty="0">
              <a:solidFill>
                <a:srgbClr val="C8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638798" y="1261559"/>
            <a:ext cx="3200402" cy="5105428"/>
            <a:chOff x="5638798" y="1261559"/>
            <a:chExt cx="3200402" cy="5105428"/>
          </a:xfrm>
        </p:grpSpPr>
        <p:sp>
          <p:nvSpPr>
            <p:cNvPr id="117876" name="Text Box 116"/>
            <p:cNvSpPr txBox="1">
              <a:spLocks noChangeArrowheads="1"/>
            </p:cNvSpPr>
            <p:nvPr/>
          </p:nvSpPr>
          <p:spPr bwMode="auto">
            <a:xfrm>
              <a:off x="6934201" y="5734614"/>
              <a:ext cx="609600" cy="407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sz="2000" b="1" dirty="0" err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MT Symbol" charset="0"/>
                </a:rPr>
                <a:t>Δp</a:t>
              </a:r>
              <a:endPara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17877" name="Text Box 117"/>
            <p:cNvSpPr txBox="1">
              <a:spLocks noChangeArrowheads="1"/>
            </p:cNvSpPr>
            <p:nvPr/>
          </p:nvSpPr>
          <p:spPr bwMode="auto">
            <a:xfrm>
              <a:off x="6934201" y="5036161"/>
              <a:ext cx="609600" cy="407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sz="2000" b="1" smtClean="0">
                  <a:solidFill>
                    <a:srgbClr val="3366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MT Symbol" charset="0"/>
                </a:rPr>
                <a:t>Δp</a:t>
              </a:r>
              <a:endParaRPr lang="en-US" sz="2000" b="1" smtClean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7878" name="Text Box 118"/>
            <p:cNvSpPr txBox="1">
              <a:spLocks noChangeArrowheads="1"/>
            </p:cNvSpPr>
            <p:nvPr/>
          </p:nvSpPr>
          <p:spPr bwMode="auto">
            <a:xfrm>
              <a:off x="6934201" y="3773448"/>
              <a:ext cx="609600" cy="407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000" b="1" dirty="0" err="1">
                  <a:ln>
                    <a:solidFill>
                      <a:srgbClr val="AAE2CA">
                        <a:lumMod val="75000"/>
                      </a:srgbClr>
                    </a:solidFill>
                  </a:ln>
                  <a:solidFill>
                    <a:srgbClr val="008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sym typeface="MT Symbol" pitchFamily="82" charset="2"/>
                </a:rPr>
                <a:t>Δp</a:t>
              </a:r>
              <a:endParaRPr lang="en-US" sz="2000" b="1" dirty="0">
                <a:ln>
                  <a:solidFill>
                    <a:srgbClr val="AAE2CA">
                      <a:lumMod val="75000"/>
                    </a:srgbClr>
                  </a:solidFill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17879" name="Text Box 119"/>
            <p:cNvSpPr txBox="1">
              <a:spLocks noChangeArrowheads="1"/>
            </p:cNvSpPr>
            <p:nvPr/>
          </p:nvSpPr>
          <p:spPr bwMode="auto">
            <a:xfrm>
              <a:off x="6934201" y="2319953"/>
              <a:ext cx="609600" cy="407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sz="2000" b="1" dirty="0" err="1" smtClean="0">
                  <a:solidFill>
                    <a:srgbClr val="FFCC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MT Symbol" charset="0"/>
                </a:rPr>
                <a:t>Δp</a:t>
              </a:r>
              <a:endPara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618413" y="1409700"/>
              <a:ext cx="1220787" cy="4840672"/>
              <a:chOff x="7618413" y="1601788"/>
              <a:chExt cx="1220787" cy="4752976"/>
            </a:xfrm>
          </p:grpSpPr>
          <p:cxnSp>
            <p:nvCxnSpPr>
              <p:cNvPr id="136" name="Straight Connector 122"/>
              <p:cNvCxnSpPr>
                <a:cxnSpLocks noChangeShapeType="1"/>
              </p:cNvCxnSpPr>
              <p:nvPr/>
            </p:nvCxnSpPr>
            <p:spPr bwMode="auto">
              <a:xfrm>
                <a:off x="7620000" y="6172200"/>
                <a:ext cx="228600" cy="15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grpSp>
            <p:nvGrpSpPr>
              <p:cNvPr id="137" name="Group 127"/>
              <p:cNvGrpSpPr>
                <a:grpSpLocks/>
              </p:cNvGrpSpPr>
              <p:nvPr/>
            </p:nvGrpSpPr>
            <p:grpSpPr bwMode="auto">
              <a:xfrm>
                <a:off x="7618413" y="1601788"/>
                <a:ext cx="230187" cy="4572000"/>
                <a:chOff x="7924006" y="1600994"/>
                <a:chExt cx="229394" cy="4572000"/>
              </a:xfrm>
            </p:grpSpPr>
            <p:cxnSp>
              <p:nvCxnSpPr>
                <p:cNvPr id="142" name="Straight Arrow Connector 120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5638800" y="3886200"/>
                  <a:ext cx="4572000" cy="1588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143" name="Straight Connector 123"/>
                <p:cNvCxnSpPr>
                  <a:cxnSpLocks noChangeShapeType="1"/>
                </p:cNvCxnSpPr>
                <p:nvPr/>
              </p:nvCxnSpPr>
              <p:spPr bwMode="auto">
                <a:xfrm>
                  <a:off x="7924800" y="3428206"/>
                  <a:ext cx="228600" cy="158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144" name="Straight Connector 124"/>
                <p:cNvCxnSpPr>
                  <a:cxnSpLocks noChangeShapeType="1"/>
                </p:cNvCxnSpPr>
                <p:nvPr/>
              </p:nvCxnSpPr>
              <p:spPr bwMode="auto">
                <a:xfrm>
                  <a:off x="7924800" y="2056606"/>
                  <a:ext cx="228600" cy="158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145" name="Straight Connector 125"/>
                <p:cNvCxnSpPr>
                  <a:cxnSpLocks noChangeShapeType="1"/>
                </p:cNvCxnSpPr>
                <p:nvPr/>
              </p:nvCxnSpPr>
              <p:spPr bwMode="auto">
                <a:xfrm>
                  <a:off x="7924800" y="4799806"/>
                  <a:ext cx="228600" cy="158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sp>
            <p:nvSpPr>
              <p:cNvPr id="138" name="TextBox 127"/>
              <p:cNvSpPr txBox="1">
                <a:spLocks noChangeArrowheads="1"/>
              </p:cNvSpPr>
              <p:nvPr/>
            </p:nvSpPr>
            <p:spPr bwMode="auto">
              <a:xfrm>
                <a:off x="7924800" y="4555067"/>
                <a:ext cx="762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 dirty="0" smtClean="0">
                    <a:solidFill>
                      <a:srgbClr val="000000"/>
                    </a:solidFill>
                  </a:rPr>
                  <a:t>1km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TextBox 128"/>
              <p:cNvSpPr txBox="1">
                <a:spLocks noChangeArrowheads="1"/>
              </p:cNvSpPr>
              <p:nvPr/>
            </p:nvSpPr>
            <p:spPr bwMode="auto">
              <a:xfrm>
                <a:off x="7924800" y="3183467"/>
                <a:ext cx="9144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 dirty="0" smtClean="0">
                    <a:solidFill>
                      <a:srgbClr val="000000"/>
                    </a:solidFill>
                  </a:rPr>
                  <a:t>2km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TextBox 130"/>
              <p:cNvSpPr txBox="1">
                <a:spLocks noChangeArrowheads="1"/>
              </p:cNvSpPr>
              <p:nvPr/>
            </p:nvSpPr>
            <p:spPr bwMode="auto">
              <a:xfrm>
                <a:off x="7924800" y="1782001"/>
                <a:ext cx="7620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solidFill>
                      <a:srgbClr val="000000"/>
                    </a:solidFill>
                  </a:rPr>
                  <a:t>3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km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TextBox 127"/>
              <p:cNvSpPr txBox="1">
                <a:spLocks noChangeArrowheads="1"/>
              </p:cNvSpPr>
              <p:nvPr/>
            </p:nvSpPr>
            <p:spPr bwMode="auto">
              <a:xfrm>
                <a:off x="7924800" y="5892801"/>
                <a:ext cx="762000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solidFill>
                      <a:srgbClr val="000000"/>
                    </a:solidFill>
                  </a:rPr>
                  <a:t>0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km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15" name="Group 514"/>
            <p:cNvGrpSpPr/>
            <p:nvPr/>
          </p:nvGrpSpPr>
          <p:grpSpPr>
            <a:xfrm>
              <a:off x="5638798" y="1261559"/>
              <a:ext cx="1371601" cy="5105428"/>
              <a:chOff x="5638800" y="1371600"/>
              <a:chExt cx="1371601" cy="5105428"/>
            </a:xfrm>
          </p:grpSpPr>
          <p:sp>
            <p:nvSpPr>
              <p:cNvPr id="516" name="Rectangle 151"/>
              <p:cNvSpPr>
                <a:spLocks noChangeArrowheads="1"/>
              </p:cNvSpPr>
              <p:nvPr/>
            </p:nvSpPr>
            <p:spPr bwMode="auto">
              <a:xfrm>
                <a:off x="5638800" y="1371600"/>
                <a:ext cx="1371601" cy="2362200"/>
              </a:xfrm>
              <a:prstGeom prst="rect">
                <a:avLst/>
              </a:prstGeom>
              <a:solidFill>
                <a:srgbClr val="FFCC00"/>
              </a:solidFill>
              <a:ln w="9525">
                <a:miter lim="800000"/>
                <a:headEnd/>
                <a:tailEnd/>
              </a:ln>
              <a:scene3d>
                <a:camera prst="legacyObliqueTopRight">
                  <a:rot lat="0" lon="300000" rev="0"/>
                </a:camera>
                <a:lightRig rig="legacyFlat3" dir="b"/>
              </a:scene3d>
              <a:sp3d extrusionH="887400" prstMaterial="legacyWireframe">
                <a:bevelT w="13500" h="13500" prst="angle"/>
                <a:bevelB w="13500" h="13500" prst="angle"/>
                <a:extrusionClr>
                  <a:srgbClr val="FFCC00"/>
                </a:extrusionClr>
              </a:sp3d>
            </p:spPr>
            <p:txBody>
              <a:bodyPr anchor="ctr">
                <a:flatTx/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17" name="Group 1120"/>
              <p:cNvGrpSpPr>
                <a:grpSpLocks/>
              </p:cNvGrpSpPr>
              <p:nvPr/>
            </p:nvGrpSpPr>
            <p:grpSpPr bwMode="auto">
              <a:xfrm>
                <a:off x="5943594" y="3810003"/>
                <a:ext cx="990600" cy="1204914"/>
                <a:chOff x="3936" y="2400"/>
                <a:chExt cx="624" cy="759"/>
              </a:xfrm>
            </p:grpSpPr>
            <p:sp>
              <p:nvSpPr>
                <p:cNvPr id="602" name="AutoShape 152"/>
                <p:cNvSpPr>
                  <a:spLocks noChangeArrowheads="1"/>
                </p:cNvSpPr>
                <p:nvPr/>
              </p:nvSpPr>
              <p:spPr bwMode="auto">
                <a:xfrm>
                  <a:off x="3936" y="2736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3" name="AutoShape 153"/>
                <p:cNvSpPr>
                  <a:spLocks noChangeArrowheads="1"/>
                </p:cNvSpPr>
                <p:nvPr/>
              </p:nvSpPr>
              <p:spPr bwMode="auto">
                <a:xfrm>
                  <a:off x="4234" y="2673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4" name="AutoShape 154"/>
                <p:cNvSpPr>
                  <a:spLocks noChangeArrowheads="1"/>
                </p:cNvSpPr>
                <p:nvPr/>
              </p:nvSpPr>
              <p:spPr bwMode="auto">
                <a:xfrm>
                  <a:off x="4234" y="2899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5" name="AutoShape 155"/>
                <p:cNvSpPr>
                  <a:spLocks noChangeArrowheads="1"/>
                </p:cNvSpPr>
                <p:nvPr/>
              </p:nvSpPr>
              <p:spPr bwMode="auto">
                <a:xfrm>
                  <a:off x="3984" y="302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6" name="AutoShape 156"/>
                <p:cNvSpPr>
                  <a:spLocks noChangeArrowheads="1"/>
                </p:cNvSpPr>
                <p:nvPr/>
              </p:nvSpPr>
              <p:spPr bwMode="auto">
                <a:xfrm>
                  <a:off x="3936" y="2880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7" name="AutoShape 157"/>
                <p:cNvSpPr>
                  <a:spLocks noChangeArrowheads="1"/>
                </p:cNvSpPr>
                <p:nvPr/>
              </p:nvSpPr>
              <p:spPr bwMode="auto">
                <a:xfrm>
                  <a:off x="4378" y="2899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8" name="AutoShape 158"/>
                <p:cNvSpPr>
                  <a:spLocks noChangeArrowheads="1"/>
                </p:cNvSpPr>
                <p:nvPr/>
              </p:nvSpPr>
              <p:spPr bwMode="auto">
                <a:xfrm>
                  <a:off x="4138" y="294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9" name="AutoShape 159"/>
                <p:cNvSpPr>
                  <a:spLocks noChangeArrowheads="1"/>
                </p:cNvSpPr>
                <p:nvPr/>
              </p:nvSpPr>
              <p:spPr bwMode="auto">
                <a:xfrm>
                  <a:off x="4234" y="303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0" name="AutoShape 160"/>
                <p:cNvSpPr>
                  <a:spLocks noChangeArrowheads="1"/>
                </p:cNvSpPr>
                <p:nvPr/>
              </p:nvSpPr>
              <p:spPr bwMode="auto">
                <a:xfrm>
                  <a:off x="4330" y="2763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1" name="AutoShape 161"/>
                <p:cNvSpPr>
                  <a:spLocks noChangeArrowheads="1"/>
                </p:cNvSpPr>
                <p:nvPr/>
              </p:nvSpPr>
              <p:spPr bwMode="auto">
                <a:xfrm>
                  <a:off x="4090" y="2673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2" name="AutoShape 162"/>
                <p:cNvSpPr>
                  <a:spLocks noChangeArrowheads="1"/>
                </p:cNvSpPr>
                <p:nvPr/>
              </p:nvSpPr>
              <p:spPr bwMode="auto">
                <a:xfrm>
                  <a:off x="4186" y="244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3" name="AutoShape 163"/>
                <p:cNvSpPr>
                  <a:spLocks noChangeArrowheads="1"/>
                </p:cNvSpPr>
                <p:nvPr/>
              </p:nvSpPr>
              <p:spPr bwMode="auto">
                <a:xfrm>
                  <a:off x="4378" y="244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4" name="AutoShape 164"/>
                <p:cNvSpPr>
                  <a:spLocks noChangeArrowheads="1"/>
                </p:cNvSpPr>
                <p:nvPr/>
              </p:nvSpPr>
              <p:spPr bwMode="auto">
                <a:xfrm>
                  <a:off x="4378" y="2628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5" name="AutoShape 165"/>
                <p:cNvSpPr>
                  <a:spLocks noChangeArrowheads="1"/>
                </p:cNvSpPr>
                <p:nvPr/>
              </p:nvSpPr>
              <p:spPr bwMode="auto">
                <a:xfrm>
                  <a:off x="3936" y="2640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6" name="AutoShape 166"/>
                <p:cNvSpPr>
                  <a:spLocks noChangeArrowheads="1"/>
                </p:cNvSpPr>
                <p:nvPr/>
              </p:nvSpPr>
              <p:spPr bwMode="auto">
                <a:xfrm>
                  <a:off x="4186" y="2763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7" name="AutoShape 167"/>
                <p:cNvSpPr>
                  <a:spLocks noChangeArrowheads="1"/>
                </p:cNvSpPr>
                <p:nvPr/>
              </p:nvSpPr>
              <p:spPr bwMode="auto">
                <a:xfrm>
                  <a:off x="4464" y="3072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8" name="AutoShape 168"/>
                <p:cNvSpPr>
                  <a:spLocks noChangeArrowheads="1"/>
                </p:cNvSpPr>
                <p:nvPr/>
              </p:nvSpPr>
              <p:spPr bwMode="auto">
                <a:xfrm>
                  <a:off x="4282" y="253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9" name="AutoShape 169"/>
                <p:cNvSpPr>
                  <a:spLocks noChangeArrowheads="1"/>
                </p:cNvSpPr>
                <p:nvPr/>
              </p:nvSpPr>
              <p:spPr bwMode="auto">
                <a:xfrm>
                  <a:off x="4080" y="3072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0" name="AutoShape 170"/>
                <p:cNvSpPr>
                  <a:spLocks noChangeArrowheads="1"/>
                </p:cNvSpPr>
                <p:nvPr/>
              </p:nvSpPr>
              <p:spPr bwMode="auto">
                <a:xfrm>
                  <a:off x="4368" y="302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1" name="AutoShape 171"/>
                <p:cNvSpPr>
                  <a:spLocks noChangeArrowheads="1"/>
                </p:cNvSpPr>
                <p:nvPr/>
              </p:nvSpPr>
              <p:spPr bwMode="auto">
                <a:xfrm>
                  <a:off x="4042" y="2493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2" name="AutoShape 172"/>
                <p:cNvSpPr>
                  <a:spLocks noChangeArrowheads="1"/>
                </p:cNvSpPr>
                <p:nvPr/>
              </p:nvSpPr>
              <p:spPr bwMode="auto">
                <a:xfrm>
                  <a:off x="3936" y="2400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3" name="AutoShape 173"/>
                <p:cNvSpPr>
                  <a:spLocks noChangeArrowheads="1"/>
                </p:cNvSpPr>
                <p:nvPr/>
              </p:nvSpPr>
              <p:spPr bwMode="auto">
                <a:xfrm>
                  <a:off x="4474" y="253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4" name="AutoShape 174"/>
                <p:cNvSpPr>
                  <a:spLocks noChangeArrowheads="1"/>
                </p:cNvSpPr>
                <p:nvPr/>
              </p:nvSpPr>
              <p:spPr bwMode="auto">
                <a:xfrm>
                  <a:off x="4080" y="2832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" name="AutoShape 175"/>
                <p:cNvSpPr>
                  <a:spLocks noChangeArrowheads="1"/>
                </p:cNvSpPr>
                <p:nvPr/>
              </p:nvSpPr>
              <p:spPr bwMode="auto">
                <a:xfrm>
                  <a:off x="4464" y="2832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6" name="AutoShape 176"/>
                <p:cNvSpPr>
                  <a:spLocks noChangeArrowheads="1"/>
                </p:cNvSpPr>
                <p:nvPr/>
              </p:nvSpPr>
              <p:spPr bwMode="auto">
                <a:xfrm>
                  <a:off x="4474" y="2718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7" name="AutoShape 177"/>
                <p:cNvSpPr>
                  <a:spLocks noChangeArrowheads="1"/>
                </p:cNvSpPr>
                <p:nvPr/>
              </p:nvSpPr>
              <p:spPr bwMode="auto">
                <a:xfrm>
                  <a:off x="4138" y="2583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518" name="Rectangle 151"/>
              <p:cNvSpPr>
                <a:spLocks noChangeArrowheads="1"/>
              </p:cNvSpPr>
              <p:nvPr/>
            </p:nvSpPr>
            <p:spPr bwMode="auto">
              <a:xfrm>
                <a:off x="5638800" y="3733800"/>
                <a:ext cx="1371601" cy="1371600"/>
              </a:xfrm>
              <a:prstGeom prst="rect">
                <a:avLst/>
              </a:prstGeom>
              <a:solidFill>
                <a:srgbClr val="FFCC00"/>
              </a:solidFill>
              <a:ln w="9525">
                <a:miter lim="800000"/>
                <a:headEnd/>
                <a:tailEnd/>
              </a:ln>
              <a:scene3d>
                <a:camera prst="legacyObliqueTopRight">
                  <a:rot lat="0" lon="300000" rev="0"/>
                </a:camera>
                <a:lightRig rig="legacyFlat3" dir="b"/>
              </a:scene3d>
              <a:sp3d extrusionH="887400" prstMaterial="legacyWireframe">
                <a:bevelT w="13500" h="13500" prst="angle"/>
                <a:bevelB w="13500" h="13500" prst="angle"/>
                <a:extrusionClr>
                  <a:srgbClr val="FFCC00"/>
                </a:extrusionClr>
              </a:sp3d>
            </p:spPr>
            <p:txBody>
              <a:bodyPr anchor="ctr">
                <a:flatTx/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19" name="Rectangle 151"/>
              <p:cNvSpPr>
                <a:spLocks noChangeArrowheads="1"/>
              </p:cNvSpPr>
              <p:nvPr/>
            </p:nvSpPr>
            <p:spPr bwMode="auto">
              <a:xfrm>
                <a:off x="5638800" y="6019800"/>
                <a:ext cx="1371601" cy="457200"/>
              </a:xfrm>
              <a:prstGeom prst="rect">
                <a:avLst/>
              </a:prstGeom>
              <a:solidFill>
                <a:srgbClr val="FFCC00"/>
              </a:solidFill>
              <a:ln w="9525">
                <a:miter lim="800000"/>
                <a:headEnd/>
                <a:tailEnd/>
              </a:ln>
              <a:scene3d>
                <a:camera prst="legacyObliqueTopRight">
                  <a:rot lat="0" lon="300000" rev="0"/>
                </a:camera>
                <a:lightRig rig="legacyFlat3" dir="b"/>
              </a:scene3d>
              <a:sp3d extrusionH="887400" prstMaterial="legacyWireframe">
                <a:bevelT w="13500" h="13500" prst="angle"/>
                <a:bevelB w="13500" h="13500" prst="angle"/>
                <a:extrusionClr>
                  <a:srgbClr val="FFCC00"/>
                </a:extrusionClr>
              </a:sp3d>
            </p:spPr>
            <p:txBody>
              <a:bodyPr anchor="ctr">
                <a:flatTx/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20" name="Rectangle 151"/>
              <p:cNvSpPr>
                <a:spLocks noChangeArrowheads="1"/>
              </p:cNvSpPr>
              <p:nvPr/>
            </p:nvSpPr>
            <p:spPr bwMode="auto">
              <a:xfrm>
                <a:off x="5638800" y="5105400"/>
                <a:ext cx="1371601" cy="914400"/>
              </a:xfrm>
              <a:prstGeom prst="rect">
                <a:avLst/>
              </a:prstGeom>
              <a:solidFill>
                <a:srgbClr val="FFCC00"/>
              </a:solidFill>
              <a:ln w="9525">
                <a:miter lim="800000"/>
                <a:headEnd/>
                <a:tailEnd/>
              </a:ln>
              <a:scene3d>
                <a:camera prst="legacyObliqueTopRight">
                  <a:rot lat="0" lon="300000" rev="0"/>
                </a:camera>
                <a:lightRig rig="legacyFlat3" dir="b"/>
              </a:scene3d>
              <a:sp3d extrusionH="887400" prstMaterial="legacyWireframe">
                <a:bevelT w="13500" h="13500" prst="angle"/>
                <a:bevelB w="13500" h="13500" prst="angle"/>
                <a:extrusionClr>
                  <a:srgbClr val="FFCC00"/>
                </a:extrusionClr>
              </a:sp3d>
            </p:spPr>
            <p:txBody>
              <a:bodyPr anchor="ctr">
                <a:flatTx/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21" name="Group 1152"/>
              <p:cNvGrpSpPr>
                <a:grpSpLocks/>
              </p:cNvGrpSpPr>
              <p:nvPr/>
            </p:nvGrpSpPr>
            <p:grpSpPr bwMode="auto">
              <a:xfrm>
                <a:off x="5791731" y="1523740"/>
                <a:ext cx="1143001" cy="2057660"/>
                <a:chOff x="3883" y="1061"/>
                <a:chExt cx="720" cy="1195"/>
              </a:xfrm>
            </p:grpSpPr>
            <p:sp>
              <p:nvSpPr>
                <p:cNvPr id="576" name="AutoShape 152"/>
                <p:cNvSpPr>
                  <a:spLocks noChangeArrowheads="1"/>
                </p:cNvSpPr>
                <p:nvPr/>
              </p:nvSpPr>
              <p:spPr bwMode="auto">
                <a:xfrm>
                  <a:off x="3984" y="1776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77" name="AutoShape 153"/>
                <p:cNvSpPr>
                  <a:spLocks noChangeArrowheads="1"/>
                </p:cNvSpPr>
                <p:nvPr/>
              </p:nvSpPr>
              <p:spPr bwMode="auto">
                <a:xfrm>
                  <a:off x="4272" y="1415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78" name="AutoShape 154"/>
                <p:cNvSpPr>
                  <a:spLocks noChangeArrowheads="1"/>
                </p:cNvSpPr>
                <p:nvPr/>
              </p:nvSpPr>
              <p:spPr bwMode="auto">
                <a:xfrm>
                  <a:off x="4378" y="197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79" name="AutoShape 155"/>
                <p:cNvSpPr>
                  <a:spLocks noChangeArrowheads="1"/>
                </p:cNvSpPr>
                <p:nvPr/>
              </p:nvSpPr>
              <p:spPr bwMode="auto">
                <a:xfrm>
                  <a:off x="3888" y="211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0" name="AutoShape 156"/>
                <p:cNvSpPr>
                  <a:spLocks noChangeArrowheads="1"/>
                </p:cNvSpPr>
                <p:nvPr/>
              </p:nvSpPr>
              <p:spPr bwMode="auto">
                <a:xfrm>
                  <a:off x="4512" y="1473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1" name="AutoShape 157"/>
                <p:cNvSpPr>
                  <a:spLocks noChangeArrowheads="1"/>
                </p:cNvSpPr>
                <p:nvPr/>
              </p:nvSpPr>
              <p:spPr bwMode="auto">
                <a:xfrm>
                  <a:off x="4272" y="1769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2" name="AutoShape 158"/>
                <p:cNvSpPr>
                  <a:spLocks noChangeArrowheads="1"/>
                </p:cNvSpPr>
                <p:nvPr/>
              </p:nvSpPr>
              <p:spPr bwMode="auto">
                <a:xfrm>
                  <a:off x="4176" y="190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3" name="AutoShape 159"/>
                <p:cNvSpPr>
                  <a:spLocks noChangeArrowheads="1"/>
                </p:cNvSpPr>
                <p:nvPr/>
              </p:nvSpPr>
              <p:spPr bwMode="auto">
                <a:xfrm>
                  <a:off x="4224" y="20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4" name="AutoShape 160"/>
                <p:cNvSpPr>
                  <a:spLocks noChangeArrowheads="1"/>
                </p:cNvSpPr>
                <p:nvPr/>
              </p:nvSpPr>
              <p:spPr bwMode="auto">
                <a:xfrm>
                  <a:off x="4315" y="1548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5" name="AutoShape 161"/>
                <p:cNvSpPr>
                  <a:spLocks noChangeArrowheads="1"/>
                </p:cNvSpPr>
                <p:nvPr/>
              </p:nvSpPr>
              <p:spPr bwMode="auto">
                <a:xfrm>
                  <a:off x="4080" y="1593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6" name="AutoShape 162"/>
                <p:cNvSpPr>
                  <a:spLocks noChangeArrowheads="1"/>
                </p:cNvSpPr>
                <p:nvPr/>
              </p:nvSpPr>
              <p:spPr bwMode="auto">
                <a:xfrm>
                  <a:off x="4176" y="1061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7" name="AutoShape 163"/>
                <p:cNvSpPr>
                  <a:spLocks noChangeArrowheads="1"/>
                </p:cNvSpPr>
                <p:nvPr/>
              </p:nvSpPr>
              <p:spPr bwMode="auto">
                <a:xfrm>
                  <a:off x="4517" y="206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8" name="AutoShape 164"/>
                <p:cNvSpPr>
                  <a:spLocks noChangeArrowheads="1"/>
                </p:cNvSpPr>
                <p:nvPr/>
              </p:nvSpPr>
              <p:spPr bwMode="auto">
                <a:xfrm>
                  <a:off x="4128" y="1440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9" name="AutoShape 165"/>
                <p:cNvSpPr>
                  <a:spLocks noChangeArrowheads="1"/>
                </p:cNvSpPr>
                <p:nvPr/>
              </p:nvSpPr>
              <p:spPr bwMode="auto">
                <a:xfrm>
                  <a:off x="3883" y="1371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0" name="AutoShape 166"/>
                <p:cNvSpPr>
                  <a:spLocks noChangeArrowheads="1"/>
                </p:cNvSpPr>
                <p:nvPr/>
              </p:nvSpPr>
              <p:spPr bwMode="auto">
                <a:xfrm>
                  <a:off x="4176" y="1680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1" name="AutoShape 167"/>
                <p:cNvSpPr>
                  <a:spLocks noChangeArrowheads="1"/>
                </p:cNvSpPr>
                <p:nvPr/>
              </p:nvSpPr>
              <p:spPr bwMode="auto">
                <a:xfrm>
                  <a:off x="4080" y="2160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2" name="AutoShape 168"/>
                <p:cNvSpPr>
                  <a:spLocks noChangeArrowheads="1"/>
                </p:cNvSpPr>
                <p:nvPr/>
              </p:nvSpPr>
              <p:spPr bwMode="auto">
                <a:xfrm>
                  <a:off x="4272" y="1150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3" name="AutoShape 169"/>
                <p:cNvSpPr>
                  <a:spLocks noChangeArrowheads="1"/>
                </p:cNvSpPr>
                <p:nvPr/>
              </p:nvSpPr>
              <p:spPr bwMode="auto">
                <a:xfrm>
                  <a:off x="4368" y="1282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4" name="AutoShape 170"/>
                <p:cNvSpPr>
                  <a:spLocks noChangeArrowheads="1"/>
                </p:cNvSpPr>
                <p:nvPr/>
              </p:nvSpPr>
              <p:spPr bwMode="auto">
                <a:xfrm>
                  <a:off x="4378" y="2170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5" name="AutoShape 171"/>
                <p:cNvSpPr>
                  <a:spLocks noChangeArrowheads="1"/>
                </p:cNvSpPr>
                <p:nvPr/>
              </p:nvSpPr>
              <p:spPr bwMode="auto">
                <a:xfrm>
                  <a:off x="4085" y="1293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6" name="AutoShape 172"/>
                <p:cNvSpPr>
                  <a:spLocks noChangeArrowheads="1"/>
                </p:cNvSpPr>
                <p:nvPr/>
              </p:nvSpPr>
              <p:spPr bwMode="auto">
                <a:xfrm>
                  <a:off x="3888" y="1105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7" name="AutoShape 173"/>
                <p:cNvSpPr>
                  <a:spLocks noChangeArrowheads="1"/>
                </p:cNvSpPr>
                <p:nvPr/>
              </p:nvSpPr>
              <p:spPr bwMode="auto">
                <a:xfrm>
                  <a:off x="4474" y="1105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8" name="AutoShape 174"/>
                <p:cNvSpPr>
                  <a:spLocks noChangeArrowheads="1"/>
                </p:cNvSpPr>
                <p:nvPr/>
              </p:nvSpPr>
              <p:spPr bwMode="auto">
                <a:xfrm>
                  <a:off x="3888" y="1592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9" name="AutoShape 175"/>
                <p:cNvSpPr>
                  <a:spLocks noChangeArrowheads="1"/>
                </p:cNvSpPr>
                <p:nvPr/>
              </p:nvSpPr>
              <p:spPr bwMode="auto">
                <a:xfrm>
                  <a:off x="4464" y="1824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0" name="AutoShape 176"/>
                <p:cNvSpPr>
                  <a:spLocks noChangeArrowheads="1"/>
                </p:cNvSpPr>
                <p:nvPr/>
              </p:nvSpPr>
              <p:spPr bwMode="auto">
                <a:xfrm>
                  <a:off x="4464" y="1632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1" name="AutoShape 177"/>
                <p:cNvSpPr>
                  <a:spLocks noChangeArrowheads="1"/>
                </p:cNvSpPr>
                <p:nvPr/>
              </p:nvSpPr>
              <p:spPr bwMode="auto">
                <a:xfrm>
                  <a:off x="3936" y="197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522" name="Group 1179"/>
              <p:cNvGrpSpPr>
                <a:grpSpLocks/>
              </p:cNvGrpSpPr>
              <p:nvPr/>
            </p:nvGrpSpPr>
            <p:grpSpPr bwMode="auto">
              <a:xfrm>
                <a:off x="5867395" y="5105407"/>
                <a:ext cx="1127125" cy="882651"/>
                <a:chOff x="3888" y="3216"/>
                <a:chExt cx="710" cy="556"/>
              </a:xfrm>
            </p:grpSpPr>
            <p:sp>
              <p:nvSpPr>
                <p:cNvPr id="550" name="AutoShape 152"/>
                <p:cNvSpPr>
                  <a:spLocks noChangeArrowheads="1"/>
                </p:cNvSpPr>
                <p:nvPr/>
              </p:nvSpPr>
              <p:spPr bwMode="auto">
                <a:xfrm>
                  <a:off x="4032" y="3648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1" name="AutoShape 153"/>
                <p:cNvSpPr>
                  <a:spLocks noChangeArrowheads="1"/>
                </p:cNvSpPr>
                <p:nvPr/>
              </p:nvSpPr>
              <p:spPr bwMode="auto">
                <a:xfrm>
                  <a:off x="4272" y="3407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2" name="AutoShape 154"/>
                <p:cNvSpPr>
                  <a:spLocks noChangeArrowheads="1"/>
                </p:cNvSpPr>
                <p:nvPr/>
              </p:nvSpPr>
              <p:spPr bwMode="auto">
                <a:xfrm>
                  <a:off x="4224" y="3609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3" name="AutoShape 155"/>
                <p:cNvSpPr>
                  <a:spLocks noChangeArrowheads="1"/>
                </p:cNvSpPr>
                <p:nvPr/>
              </p:nvSpPr>
              <p:spPr bwMode="auto">
                <a:xfrm>
                  <a:off x="3888" y="364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4" name="AutoShape 156"/>
                <p:cNvSpPr>
                  <a:spLocks noChangeArrowheads="1"/>
                </p:cNvSpPr>
                <p:nvPr/>
              </p:nvSpPr>
              <p:spPr bwMode="auto">
                <a:xfrm>
                  <a:off x="4512" y="3383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5" name="AutoShape 157"/>
                <p:cNvSpPr>
                  <a:spLocks noChangeArrowheads="1"/>
                </p:cNvSpPr>
                <p:nvPr/>
              </p:nvSpPr>
              <p:spPr bwMode="auto">
                <a:xfrm>
                  <a:off x="4416" y="355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6" name="AutoShape 158"/>
                <p:cNvSpPr>
                  <a:spLocks noChangeArrowheads="1"/>
                </p:cNvSpPr>
                <p:nvPr/>
              </p:nvSpPr>
              <p:spPr bwMode="auto">
                <a:xfrm>
                  <a:off x="4128" y="3590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7" name="AutoShape 159"/>
                <p:cNvSpPr>
                  <a:spLocks noChangeArrowheads="1"/>
                </p:cNvSpPr>
                <p:nvPr/>
              </p:nvSpPr>
              <p:spPr bwMode="auto">
                <a:xfrm>
                  <a:off x="4224" y="368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8" name="AutoShape 160"/>
                <p:cNvSpPr>
                  <a:spLocks noChangeArrowheads="1"/>
                </p:cNvSpPr>
                <p:nvPr/>
              </p:nvSpPr>
              <p:spPr bwMode="auto">
                <a:xfrm>
                  <a:off x="4320" y="3473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9" name="AutoShape 161"/>
                <p:cNvSpPr>
                  <a:spLocks noChangeArrowheads="1"/>
                </p:cNvSpPr>
                <p:nvPr/>
              </p:nvSpPr>
              <p:spPr bwMode="auto">
                <a:xfrm>
                  <a:off x="4080" y="3383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0" name="AutoShape 162"/>
                <p:cNvSpPr>
                  <a:spLocks noChangeArrowheads="1"/>
                </p:cNvSpPr>
                <p:nvPr/>
              </p:nvSpPr>
              <p:spPr bwMode="auto">
                <a:xfrm>
                  <a:off x="4176" y="325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1" name="AutoShape 163"/>
                <p:cNvSpPr>
                  <a:spLocks noChangeArrowheads="1"/>
                </p:cNvSpPr>
                <p:nvPr/>
              </p:nvSpPr>
              <p:spPr bwMode="auto">
                <a:xfrm>
                  <a:off x="4368" y="321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2" name="AutoShape 164"/>
                <p:cNvSpPr>
                  <a:spLocks noChangeArrowheads="1"/>
                </p:cNvSpPr>
                <p:nvPr/>
              </p:nvSpPr>
              <p:spPr bwMode="auto">
                <a:xfrm>
                  <a:off x="4368" y="3338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3" name="AutoShape 165"/>
                <p:cNvSpPr>
                  <a:spLocks noChangeArrowheads="1"/>
                </p:cNvSpPr>
                <p:nvPr/>
              </p:nvSpPr>
              <p:spPr bwMode="auto">
                <a:xfrm>
                  <a:off x="3888" y="3456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4" name="AutoShape 166"/>
                <p:cNvSpPr>
                  <a:spLocks noChangeArrowheads="1"/>
                </p:cNvSpPr>
                <p:nvPr/>
              </p:nvSpPr>
              <p:spPr bwMode="auto">
                <a:xfrm>
                  <a:off x="4176" y="3473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5" name="AutoShape 167"/>
                <p:cNvSpPr>
                  <a:spLocks noChangeArrowheads="1"/>
                </p:cNvSpPr>
                <p:nvPr/>
              </p:nvSpPr>
              <p:spPr bwMode="auto">
                <a:xfrm>
                  <a:off x="4272" y="3563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6" name="AutoShape 168"/>
                <p:cNvSpPr>
                  <a:spLocks noChangeArrowheads="1"/>
                </p:cNvSpPr>
                <p:nvPr/>
              </p:nvSpPr>
              <p:spPr bwMode="auto">
                <a:xfrm>
                  <a:off x="4272" y="324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7" name="AutoShape 169"/>
                <p:cNvSpPr>
                  <a:spLocks noChangeArrowheads="1"/>
                </p:cNvSpPr>
                <p:nvPr/>
              </p:nvSpPr>
              <p:spPr bwMode="auto">
                <a:xfrm>
                  <a:off x="4454" y="3647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8" name="AutoShape 170"/>
                <p:cNvSpPr>
                  <a:spLocks noChangeArrowheads="1"/>
                </p:cNvSpPr>
                <p:nvPr/>
              </p:nvSpPr>
              <p:spPr bwMode="auto">
                <a:xfrm>
                  <a:off x="4368" y="365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9" name="AutoShape 171"/>
                <p:cNvSpPr>
                  <a:spLocks noChangeArrowheads="1"/>
                </p:cNvSpPr>
                <p:nvPr/>
              </p:nvSpPr>
              <p:spPr bwMode="auto">
                <a:xfrm>
                  <a:off x="4032" y="326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70" name="AutoShape 172"/>
                <p:cNvSpPr>
                  <a:spLocks noChangeArrowheads="1"/>
                </p:cNvSpPr>
                <p:nvPr/>
              </p:nvSpPr>
              <p:spPr bwMode="auto">
                <a:xfrm>
                  <a:off x="4176" y="3338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71" name="AutoShape 173"/>
                <p:cNvSpPr>
                  <a:spLocks noChangeArrowheads="1"/>
                </p:cNvSpPr>
                <p:nvPr/>
              </p:nvSpPr>
              <p:spPr bwMode="auto">
                <a:xfrm>
                  <a:off x="4464" y="326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72" name="AutoShape 174"/>
                <p:cNvSpPr>
                  <a:spLocks noChangeArrowheads="1"/>
                </p:cNvSpPr>
                <p:nvPr/>
              </p:nvSpPr>
              <p:spPr bwMode="auto">
                <a:xfrm>
                  <a:off x="4032" y="3473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73" name="AutoShape 175"/>
                <p:cNvSpPr>
                  <a:spLocks noChangeArrowheads="1"/>
                </p:cNvSpPr>
                <p:nvPr/>
              </p:nvSpPr>
              <p:spPr bwMode="auto">
                <a:xfrm>
                  <a:off x="4032" y="3552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74" name="AutoShape 176"/>
                <p:cNvSpPr>
                  <a:spLocks noChangeArrowheads="1"/>
                </p:cNvSpPr>
                <p:nvPr/>
              </p:nvSpPr>
              <p:spPr bwMode="auto">
                <a:xfrm>
                  <a:off x="4464" y="3428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75" name="AutoShape 177"/>
                <p:cNvSpPr>
                  <a:spLocks noChangeArrowheads="1"/>
                </p:cNvSpPr>
                <p:nvPr/>
              </p:nvSpPr>
              <p:spPr bwMode="auto">
                <a:xfrm>
                  <a:off x="3936" y="331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523" name="Group 1206"/>
              <p:cNvGrpSpPr>
                <a:grpSpLocks/>
              </p:cNvGrpSpPr>
              <p:nvPr/>
            </p:nvGrpSpPr>
            <p:grpSpPr bwMode="auto">
              <a:xfrm>
                <a:off x="5714995" y="6019826"/>
                <a:ext cx="1228725" cy="457202"/>
                <a:chOff x="3792" y="3792"/>
                <a:chExt cx="774" cy="288"/>
              </a:xfrm>
            </p:grpSpPr>
            <p:sp>
              <p:nvSpPr>
                <p:cNvPr id="524" name="AutoShape 152"/>
                <p:cNvSpPr>
                  <a:spLocks noChangeArrowheads="1"/>
                </p:cNvSpPr>
                <p:nvPr/>
              </p:nvSpPr>
              <p:spPr bwMode="auto">
                <a:xfrm>
                  <a:off x="4032" y="3851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5" name="AutoShape 153"/>
                <p:cNvSpPr>
                  <a:spLocks noChangeArrowheads="1"/>
                </p:cNvSpPr>
                <p:nvPr/>
              </p:nvSpPr>
              <p:spPr bwMode="auto">
                <a:xfrm>
                  <a:off x="4176" y="3849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6" name="AutoShape 154"/>
                <p:cNvSpPr>
                  <a:spLocks noChangeArrowheads="1"/>
                </p:cNvSpPr>
                <p:nvPr/>
              </p:nvSpPr>
              <p:spPr bwMode="auto">
                <a:xfrm>
                  <a:off x="4224" y="3897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7" name="AutoShape 155"/>
                <p:cNvSpPr>
                  <a:spLocks noChangeArrowheads="1"/>
                </p:cNvSpPr>
                <p:nvPr/>
              </p:nvSpPr>
              <p:spPr bwMode="auto">
                <a:xfrm>
                  <a:off x="3984" y="394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8" name="AutoShape 156"/>
                <p:cNvSpPr>
                  <a:spLocks noChangeArrowheads="1"/>
                </p:cNvSpPr>
                <p:nvPr/>
              </p:nvSpPr>
              <p:spPr bwMode="auto">
                <a:xfrm>
                  <a:off x="4464" y="3984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9" name="AutoShape 157"/>
                <p:cNvSpPr>
                  <a:spLocks noChangeArrowheads="1"/>
                </p:cNvSpPr>
                <p:nvPr/>
              </p:nvSpPr>
              <p:spPr bwMode="auto">
                <a:xfrm>
                  <a:off x="4368" y="3897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30" name="AutoShape 158"/>
                <p:cNvSpPr>
                  <a:spLocks noChangeArrowheads="1"/>
                </p:cNvSpPr>
                <p:nvPr/>
              </p:nvSpPr>
              <p:spPr bwMode="auto">
                <a:xfrm>
                  <a:off x="4128" y="387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31" name="AutoShape 159"/>
                <p:cNvSpPr>
                  <a:spLocks noChangeArrowheads="1"/>
                </p:cNvSpPr>
                <p:nvPr/>
              </p:nvSpPr>
              <p:spPr bwMode="auto">
                <a:xfrm>
                  <a:off x="4224" y="397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32" name="AutoShape 160"/>
                <p:cNvSpPr>
                  <a:spLocks noChangeArrowheads="1"/>
                </p:cNvSpPr>
                <p:nvPr/>
              </p:nvSpPr>
              <p:spPr bwMode="auto">
                <a:xfrm>
                  <a:off x="4320" y="3801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33" name="AutoShape 161"/>
                <p:cNvSpPr>
                  <a:spLocks noChangeArrowheads="1"/>
                </p:cNvSpPr>
                <p:nvPr/>
              </p:nvSpPr>
              <p:spPr bwMode="auto">
                <a:xfrm>
                  <a:off x="4128" y="3936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34" name="AutoShape 162"/>
                <p:cNvSpPr>
                  <a:spLocks noChangeArrowheads="1"/>
                </p:cNvSpPr>
                <p:nvPr/>
              </p:nvSpPr>
              <p:spPr bwMode="auto">
                <a:xfrm>
                  <a:off x="4080" y="398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35" name="AutoShape 163"/>
                <p:cNvSpPr>
                  <a:spLocks noChangeArrowheads="1"/>
                </p:cNvSpPr>
                <p:nvPr/>
              </p:nvSpPr>
              <p:spPr bwMode="auto">
                <a:xfrm>
                  <a:off x="3936" y="3840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36" name="AutoShape 164"/>
                <p:cNvSpPr>
                  <a:spLocks noChangeArrowheads="1"/>
                </p:cNvSpPr>
                <p:nvPr/>
              </p:nvSpPr>
              <p:spPr bwMode="auto">
                <a:xfrm>
                  <a:off x="4464" y="3792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37" name="AutoShape 165"/>
                <p:cNvSpPr>
                  <a:spLocks noChangeArrowheads="1"/>
                </p:cNvSpPr>
                <p:nvPr/>
              </p:nvSpPr>
              <p:spPr bwMode="auto">
                <a:xfrm>
                  <a:off x="3840" y="3792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38" name="AutoShape 166"/>
                <p:cNvSpPr>
                  <a:spLocks noChangeArrowheads="1"/>
                </p:cNvSpPr>
                <p:nvPr/>
              </p:nvSpPr>
              <p:spPr bwMode="auto">
                <a:xfrm>
                  <a:off x="4128" y="3801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39" name="AutoShape 167"/>
                <p:cNvSpPr>
                  <a:spLocks noChangeArrowheads="1"/>
                </p:cNvSpPr>
                <p:nvPr/>
              </p:nvSpPr>
              <p:spPr bwMode="auto">
                <a:xfrm>
                  <a:off x="4272" y="3851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0" name="AutoShape 168"/>
                <p:cNvSpPr>
                  <a:spLocks noChangeArrowheads="1"/>
                </p:cNvSpPr>
                <p:nvPr/>
              </p:nvSpPr>
              <p:spPr bwMode="auto">
                <a:xfrm>
                  <a:off x="4282" y="3994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1" name="AutoShape 169"/>
                <p:cNvSpPr>
                  <a:spLocks noChangeArrowheads="1"/>
                </p:cNvSpPr>
                <p:nvPr/>
              </p:nvSpPr>
              <p:spPr bwMode="auto">
                <a:xfrm>
                  <a:off x="4454" y="3935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2" name="AutoShape 170"/>
                <p:cNvSpPr>
                  <a:spLocks noChangeArrowheads="1"/>
                </p:cNvSpPr>
                <p:nvPr/>
              </p:nvSpPr>
              <p:spPr bwMode="auto">
                <a:xfrm>
                  <a:off x="4368" y="3942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3" name="AutoShape 171"/>
                <p:cNvSpPr>
                  <a:spLocks noChangeArrowheads="1"/>
                </p:cNvSpPr>
                <p:nvPr/>
              </p:nvSpPr>
              <p:spPr bwMode="auto">
                <a:xfrm>
                  <a:off x="3888" y="388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4" name="AutoShape 172"/>
                <p:cNvSpPr>
                  <a:spLocks noChangeArrowheads="1"/>
                </p:cNvSpPr>
                <p:nvPr/>
              </p:nvSpPr>
              <p:spPr bwMode="auto">
                <a:xfrm>
                  <a:off x="3888" y="3936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5" name="AutoShape 173"/>
                <p:cNvSpPr>
                  <a:spLocks noChangeArrowheads="1"/>
                </p:cNvSpPr>
                <p:nvPr/>
              </p:nvSpPr>
              <p:spPr bwMode="auto">
                <a:xfrm>
                  <a:off x="4480" y="3848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6" name="AutoShape 174"/>
                <p:cNvSpPr>
                  <a:spLocks noChangeArrowheads="1"/>
                </p:cNvSpPr>
                <p:nvPr/>
              </p:nvSpPr>
              <p:spPr bwMode="auto">
                <a:xfrm>
                  <a:off x="4032" y="3801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7" name="AutoShape 175"/>
                <p:cNvSpPr>
                  <a:spLocks noChangeArrowheads="1"/>
                </p:cNvSpPr>
                <p:nvPr/>
              </p:nvSpPr>
              <p:spPr bwMode="auto">
                <a:xfrm>
                  <a:off x="4416" y="3851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8" name="AutoShape 176"/>
                <p:cNvSpPr>
                  <a:spLocks noChangeArrowheads="1"/>
                </p:cNvSpPr>
                <p:nvPr/>
              </p:nvSpPr>
              <p:spPr bwMode="auto">
                <a:xfrm>
                  <a:off x="4272" y="3801"/>
                  <a:ext cx="86" cy="8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9" name="AutoShape 177"/>
                <p:cNvSpPr>
                  <a:spLocks noChangeArrowheads="1"/>
                </p:cNvSpPr>
                <p:nvPr/>
              </p:nvSpPr>
              <p:spPr bwMode="auto">
                <a:xfrm>
                  <a:off x="3792" y="3936"/>
                  <a:ext cx="86" cy="86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1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736"/>
    </mc:Choice>
    <mc:Fallback xmlns="">
      <p:transition xmlns:p14="http://schemas.microsoft.com/office/powerpoint/2010/main" spd="slow" advTm="1387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3733800" cy="2743200"/>
          </a:xfrm>
        </p:spPr>
        <p:txBody>
          <a:bodyPr/>
          <a:lstStyle/>
          <a:p>
            <a:pPr algn="l"/>
            <a:r>
              <a:rPr lang="en-US" sz="2800" b="1" u="sng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What about the sides</a:t>
            </a: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?</a:t>
            </a:r>
            <a:b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If the parcels compress vertically, then why don’t they expand sideways since pressure also acts equally in all directions?</a:t>
            </a:r>
            <a:endParaRPr lang="en-US" sz="24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4419600"/>
            <a:ext cx="3733800" cy="16764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         </a:t>
            </a:r>
            <a:r>
              <a:rPr lang="en-US" sz="2800" b="1" u="sng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Reason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Times New Roman" charset="0"/>
                <a:ea typeface="ＭＳ Ｐゴシック" charset="0"/>
                <a:cs typeface="ＭＳ Ｐゴシック" charset="0"/>
              </a:rPr>
              <a:t>Because the adjacent air parcels are pushing back with (nearly) equal force.</a:t>
            </a:r>
            <a:endParaRPr lang="en-US" sz="2400" b="1" dirty="0">
              <a:solidFill>
                <a:srgbClr val="C8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32" name="Group 131"/>
          <p:cNvGrpSpPr/>
          <p:nvPr/>
        </p:nvGrpSpPr>
        <p:grpSpPr>
          <a:xfrm>
            <a:off x="6976533" y="1303893"/>
            <a:ext cx="1371601" cy="5105428"/>
            <a:chOff x="5638800" y="1371600"/>
            <a:chExt cx="1371601" cy="5105428"/>
          </a:xfrm>
        </p:grpSpPr>
        <p:sp>
          <p:nvSpPr>
            <p:cNvPr id="134" name="Rectangle 151"/>
            <p:cNvSpPr>
              <a:spLocks noChangeArrowheads="1"/>
            </p:cNvSpPr>
            <p:nvPr/>
          </p:nvSpPr>
          <p:spPr bwMode="auto">
            <a:xfrm>
              <a:off x="5638800" y="1371600"/>
              <a:ext cx="1371601" cy="2362200"/>
            </a:xfrm>
            <a:prstGeom prst="rect">
              <a:avLst/>
            </a:pr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300000" rev="0"/>
              </a:camera>
              <a:lightRig rig="legacyFlat3" dir="b"/>
            </a:scene3d>
            <a:sp3d extrusionH="887400" prstMaterial="legacyWirefram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133" name="Group 1120"/>
            <p:cNvGrpSpPr>
              <a:grpSpLocks/>
            </p:cNvGrpSpPr>
            <p:nvPr/>
          </p:nvGrpSpPr>
          <p:grpSpPr bwMode="auto">
            <a:xfrm>
              <a:off x="5943594" y="3810003"/>
              <a:ext cx="990600" cy="1204914"/>
              <a:chOff x="3936" y="2400"/>
              <a:chExt cx="624" cy="759"/>
            </a:xfrm>
          </p:grpSpPr>
          <p:sp>
            <p:nvSpPr>
              <p:cNvPr id="229" name="AutoShape 152"/>
              <p:cNvSpPr>
                <a:spLocks noChangeArrowheads="1"/>
              </p:cNvSpPr>
              <p:nvPr/>
            </p:nvSpPr>
            <p:spPr bwMode="auto">
              <a:xfrm>
                <a:off x="3936" y="2736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0" name="AutoShape 153"/>
              <p:cNvSpPr>
                <a:spLocks noChangeArrowheads="1"/>
              </p:cNvSpPr>
              <p:nvPr/>
            </p:nvSpPr>
            <p:spPr bwMode="auto">
              <a:xfrm>
                <a:off x="4234" y="26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1" name="AutoShape 154"/>
              <p:cNvSpPr>
                <a:spLocks noChangeArrowheads="1"/>
              </p:cNvSpPr>
              <p:nvPr/>
            </p:nvSpPr>
            <p:spPr bwMode="auto">
              <a:xfrm>
                <a:off x="4234" y="2899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2" name="AutoShape 155"/>
              <p:cNvSpPr>
                <a:spLocks noChangeArrowheads="1"/>
              </p:cNvSpPr>
              <p:nvPr/>
            </p:nvSpPr>
            <p:spPr bwMode="auto">
              <a:xfrm>
                <a:off x="3984" y="302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3" name="AutoShape 156"/>
              <p:cNvSpPr>
                <a:spLocks noChangeArrowheads="1"/>
              </p:cNvSpPr>
              <p:nvPr/>
            </p:nvSpPr>
            <p:spPr bwMode="auto">
              <a:xfrm>
                <a:off x="3936" y="288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4" name="AutoShape 157"/>
              <p:cNvSpPr>
                <a:spLocks noChangeArrowheads="1"/>
              </p:cNvSpPr>
              <p:nvPr/>
            </p:nvSpPr>
            <p:spPr bwMode="auto">
              <a:xfrm>
                <a:off x="4378" y="2899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5" name="AutoShape 158"/>
              <p:cNvSpPr>
                <a:spLocks noChangeArrowheads="1"/>
              </p:cNvSpPr>
              <p:nvPr/>
            </p:nvSpPr>
            <p:spPr bwMode="auto">
              <a:xfrm>
                <a:off x="4138" y="294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6" name="AutoShape 159"/>
              <p:cNvSpPr>
                <a:spLocks noChangeArrowheads="1"/>
              </p:cNvSpPr>
              <p:nvPr/>
            </p:nvSpPr>
            <p:spPr bwMode="auto">
              <a:xfrm>
                <a:off x="4234" y="303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7" name="AutoShape 160"/>
              <p:cNvSpPr>
                <a:spLocks noChangeArrowheads="1"/>
              </p:cNvSpPr>
              <p:nvPr/>
            </p:nvSpPr>
            <p:spPr bwMode="auto">
              <a:xfrm>
                <a:off x="4330" y="276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8" name="AutoShape 161"/>
              <p:cNvSpPr>
                <a:spLocks noChangeArrowheads="1"/>
              </p:cNvSpPr>
              <p:nvPr/>
            </p:nvSpPr>
            <p:spPr bwMode="auto">
              <a:xfrm>
                <a:off x="4090" y="26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9" name="AutoShape 162"/>
              <p:cNvSpPr>
                <a:spLocks noChangeArrowheads="1"/>
              </p:cNvSpPr>
              <p:nvPr/>
            </p:nvSpPr>
            <p:spPr bwMode="auto">
              <a:xfrm>
                <a:off x="4186" y="244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0" name="AutoShape 163"/>
              <p:cNvSpPr>
                <a:spLocks noChangeArrowheads="1"/>
              </p:cNvSpPr>
              <p:nvPr/>
            </p:nvSpPr>
            <p:spPr bwMode="auto">
              <a:xfrm>
                <a:off x="4378" y="244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1" name="AutoShape 164"/>
              <p:cNvSpPr>
                <a:spLocks noChangeArrowheads="1"/>
              </p:cNvSpPr>
              <p:nvPr/>
            </p:nvSpPr>
            <p:spPr bwMode="auto">
              <a:xfrm>
                <a:off x="4378" y="262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2" name="AutoShape 165"/>
              <p:cNvSpPr>
                <a:spLocks noChangeArrowheads="1"/>
              </p:cNvSpPr>
              <p:nvPr/>
            </p:nvSpPr>
            <p:spPr bwMode="auto">
              <a:xfrm>
                <a:off x="3936" y="264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3" name="AutoShape 166"/>
              <p:cNvSpPr>
                <a:spLocks noChangeArrowheads="1"/>
              </p:cNvSpPr>
              <p:nvPr/>
            </p:nvSpPr>
            <p:spPr bwMode="auto">
              <a:xfrm>
                <a:off x="4186" y="276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4" name="AutoShape 167"/>
              <p:cNvSpPr>
                <a:spLocks noChangeArrowheads="1"/>
              </p:cNvSpPr>
              <p:nvPr/>
            </p:nvSpPr>
            <p:spPr bwMode="auto">
              <a:xfrm>
                <a:off x="4464" y="307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5" name="AutoShape 168"/>
              <p:cNvSpPr>
                <a:spLocks noChangeArrowheads="1"/>
              </p:cNvSpPr>
              <p:nvPr/>
            </p:nvSpPr>
            <p:spPr bwMode="auto">
              <a:xfrm>
                <a:off x="4282" y="253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6" name="AutoShape 169"/>
              <p:cNvSpPr>
                <a:spLocks noChangeArrowheads="1"/>
              </p:cNvSpPr>
              <p:nvPr/>
            </p:nvSpPr>
            <p:spPr bwMode="auto">
              <a:xfrm>
                <a:off x="4080" y="307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7" name="AutoShape 170"/>
              <p:cNvSpPr>
                <a:spLocks noChangeArrowheads="1"/>
              </p:cNvSpPr>
              <p:nvPr/>
            </p:nvSpPr>
            <p:spPr bwMode="auto">
              <a:xfrm>
                <a:off x="4368" y="302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8" name="AutoShape 171"/>
              <p:cNvSpPr>
                <a:spLocks noChangeArrowheads="1"/>
              </p:cNvSpPr>
              <p:nvPr/>
            </p:nvSpPr>
            <p:spPr bwMode="auto">
              <a:xfrm>
                <a:off x="4042" y="2493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9" name="AutoShape 172"/>
              <p:cNvSpPr>
                <a:spLocks noChangeArrowheads="1"/>
              </p:cNvSpPr>
              <p:nvPr/>
            </p:nvSpPr>
            <p:spPr bwMode="auto">
              <a:xfrm>
                <a:off x="3936" y="240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0" name="AutoShape 173"/>
              <p:cNvSpPr>
                <a:spLocks noChangeArrowheads="1"/>
              </p:cNvSpPr>
              <p:nvPr/>
            </p:nvSpPr>
            <p:spPr bwMode="auto">
              <a:xfrm>
                <a:off x="4474" y="253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1" name="AutoShape 174"/>
              <p:cNvSpPr>
                <a:spLocks noChangeArrowheads="1"/>
              </p:cNvSpPr>
              <p:nvPr/>
            </p:nvSpPr>
            <p:spPr bwMode="auto">
              <a:xfrm>
                <a:off x="4080" y="283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2" name="AutoShape 175"/>
              <p:cNvSpPr>
                <a:spLocks noChangeArrowheads="1"/>
              </p:cNvSpPr>
              <p:nvPr/>
            </p:nvSpPr>
            <p:spPr bwMode="auto">
              <a:xfrm>
                <a:off x="4464" y="283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3" name="AutoShape 176"/>
              <p:cNvSpPr>
                <a:spLocks noChangeArrowheads="1"/>
              </p:cNvSpPr>
              <p:nvPr/>
            </p:nvSpPr>
            <p:spPr bwMode="auto">
              <a:xfrm>
                <a:off x="4474" y="271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4" name="AutoShape 177"/>
              <p:cNvSpPr>
                <a:spLocks noChangeArrowheads="1"/>
              </p:cNvSpPr>
              <p:nvPr/>
            </p:nvSpPr>
            <p:spPr bwMode="auto">
              <a:xfrm>
                <a:off x="4138" y="2583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35" name="Rectangle 151"/>
            <p:cNvSpPr>
              <a:spLocks noChangeArrowheads="1"/>
            </p:cNvSpPr>
            <p:nvPr/>
          </p:nvSpPr>
          <p:spPr bwMode="auto">
            <a:xfrm>
              <a:off x="5638800" y="3733800"/>
              <a:ext cx="1371601" cy="1371600"/>
            </a:xfrm>
            <a:prstGeom prst="rect">
              <a:avLst/>
            </a:pr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300000" rev="0"/>
              </a:camera>
              <a:lightRig rig="legacyFlat3" dir="b"/>
            </a:scene3d>
            <a:sp3d extrusionH="887400" prstMaterial="legacyWirefram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Rectangle 151"/>
            <p:cNvSpPr>
              <a:spLocks noChangeArrowheads="1"/>
            </p:cNvSpPr>
            <p:nvPr/>
          </p:nvSpPr>
          <p:spPr bwMode="auto">
            <a:xfrm>
              <a:off x="5638800" y="6019800"/>
              <a:ext cx="1371601" cy="457200"/>
            </a:xfrm>
            <a:prstGeom prst="rect">
              <a:avLst/>
            </a:pr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300000" rev="0"/>
              </a:camera>
              <a:lightRig rig="legacyFlat3" dir="b"/>
            </a:scene3d>
            <a:sp3d extrusionH="887400" prstMaterial="legacyWirefram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Rectangle 151"/>
            <p:cNvSpPr>
              <a:spLocks noChangeArrowheads="1"/>
            </p:cNvSpPr>
            <p:nvPr/>
          </p:nvSpPr>
          <p:spPr bwMode="auto">
            <a:xfrm>
              <a:off x="5638800" y="5105400"/>
              <a:ext cx="1371601" cy="914400"/>
            </a:xfrm>
            <a:prstGeom prst="rect">
              <a:avLst/>
            </a:pr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300000" rev="0"/>
              </a:camera>
              <a:lightRig rig="legacyFlat3" dir="b"/>
            </a:scene3d>
            <a:sp3d extrusionH="887400" prstMaterial="legacyWirefram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148" name="Group 1152"/>
            <p:cNvGrpSpPr>
              <a:grpSpLocks/>
            </p:cNvGrpSpPr>
            <p:nvPr/>
          </p:nvGrpSpPr>
          <p:grpSpPr bwMode="auto">
            <a:xfrm>
              <a:off x="5791731" y="1523740"/>
              <a:ext cx="1143001" cy="2057660"/>
              <a:chOff x="3883" y="1061"/>
              <a:chExt cx="720" cy="1195"/>
            </a:xfrm>
          </p:grpSpPr>
          <p:sp>
            <p:nvSpPr>
              <p:cNvPr id="203" name="AutoShape 152"/>
              <p:cNvSpPr>
                <a:spLocks noChangeArrowheads="1"/>
              </p:cNvSpPr>
              <p:nvPr/>
            </p:nvSpPr>
            <p:spPr bwMode="auto">
              <a:xfrm>
                <a:off x="3984" y="1776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4" name="AutoShape 153"/>
              <p:cNvSpPr>
                <a:spLocks noChangeArrowheads="1"/>
              </p:cNvSpPr>
              <p:nvPr/>
            </p:nvSpPr>
            <p:spPr bwMode="auto">
              <a:xfrm>
                <a:off x="4272" y="1415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5" name="AutoShape 154"/>
              <p:cNvSpPr>
                <a:spLocks noChangeArrowheads="1"/>
              </p:cNvSpPr>
              <p:nvPr/>
            </p:nvSpPr>
            <p:spPr bwMode="auto">
              <a:xfrm>
                <a:off x="4378" y="197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6" name="AutoShape 155"/>
              <p:cNvSpPr>
                <a:spLocks noChangeArrowheads="1"/>
              </p:cNvSpPr>
              <p:nvPr/>
            </p:nvSpPr>
            <p:spPr bwMode="auto">
              <a:xfrm>
                <a:off x="3888" y="211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7" name="AutoShape 156"/>
              <p:cNvSpPr>
                <a:spLocks noChangeArrowheads="1"/>
              </p:cNvSpPr>
              <p:nvPr/>
            </p:nvSpPr>
            <p:spPr bwMode="auto">
              <a:xfrm>
                <a:off x="4512" y="14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8" name="AutoShape 157"/>
              <p:cNvSpPr>
                <a:spLocks noChangeArrowheads="1"/>
              </p:cNvSpPr>
              <p:nvPr/>
            </p:nvSpPr>
            <p:spPr bwMode="auto">
              <a:xfrm>
                <a:off x="4272" y="1769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9" name="AutoShape 158"/>
              <p:cNvSpPr>
                <a:spLocks noChangeArrowheads="1"/>
              </p:cNvSpPr>
              <p:nvPr/>
            </p:nvSpPr>
            <p:spPr bwMode="auto">
              <a:xfrm>
                <a:off x="4176" y="190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0" name="AutoShape 159"/>
              <p:cNvSpPr>
                <a:spLocks noChangeArrowheads="1"/>
              </p:cNvSpPr>
              <p:nvPr/>
            </p:nvSpPr>
            <p:spPr bwMode="auto">
              <a:xfrm>
                <a:off x="4224" y="207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1" name="AutoShape 160"/>
              <p:cNvSpPr>
                <a:spLocks noChangeArrowheads="1"/>
              </p:cNvSpPr>
              <p:nvPr/>
            </p:nvSpPr>
            <p:spPr bwMode="auto">
              <a:xfrm>
                <a:off x="4315" y="154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2" name="AutoShape 161"/>
              <p:cNvSpPr>
                <a:spLocks noChangeArrowheads="1"/>
              </p:cNvSpPr>
              <p:nvPr/>
            </p:nvSpPr>
            <p:spPr bwMode="auto">
              <a:xfrm>
                <a:off x="4080" y="159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3" name="AutoShape 162"/>
              <p:cNvSpPr>
                <a:spLocks noChangeArrowheads="1"/>
              </p:cNvSpPr>
              <p:nvPr/>
            </p:nvSpPr>
            <p:spPr bwMode="auto">
              <a:xfrm>
                <a:off x="4176" y="1061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4" name="AutoShape 163"/>
              <p:cNvSpPr>
                <a:spLocks noChangeArrowheads="1"/>
              </p:cNvSpPr>
              <p:nvPr/>
            </p:nvSpPr>
            <p:spPr bwMode="auto">
              <a:xfrm>
                <a:off x="4517" y="206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5" name="AutoShape 164"/>
              <p:cNvSpPr>
                <a:spLocks noChangeArrowheads="1"/>
              </p:cNvSpPr>
              <p:nvPr/>
            </p:nvSpPr>
            <p:spPr bwMode="auto">
              <a:xfrm>
                <a:off x="4128" y="144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6" name="AutoShape 165"/>
              <p:cNvSpPr>
                <a:spLocks noChangeArrowheads="1"/>
              </p:cNvSpPr>
              <p:nvPr/>
            </p:nvSpPr>
            <p:spPr bwMode="auto">
              <a:xfrm>
                <a:off x="3883" y="137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7" name="AutoShape 166"/>
              <p:cNvSpPr>
                <a:spLocks noChangeArrowheads="1"/>
              </p:cNvSpPr>
              <p:nvPr/>
            </p:nvSpPr>
            <p:spPr bwMode="auto">
              <a:xfrm>
                <a:off x="4176" y="168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8" name="AutoShape 167"/>
              <p:cNvSpPr>
                <a:spLocks noChangeArrowheads="1"/>
              </p:cNvSpPr>
              <p:nvPr/>
            </p:nvSpPr>
            <p:spPr bwMode="auto">
              <a:xfrm>
                <a:off x="4080" y="216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9" name="AutoShape 168"/>
              <p:cNvSpPr>
                <a:spLocks noChangeArrowheads="1"/>
              </p:cNvSpPr>
              <p:nvPr/>
            </p:nvSpPr>
            <p:spPr bwMode="auto">
              <a:xfrm>
                <a:off x="4272" y="1150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0" name="AutoShape 169"/>
              <p:cNvSpPr>
                <a:spLocks noChangeArrowheads="1"/>
              </p:cNvSpPr>
              <p:nvPr/>
            </p:nvSpPr>
            <p:spPr bwMode="auto">
              <a:xfrm>
                <a:off x="4368" y="128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1" name="AutoShape 170"/>
              <p:cNvSpPr>
                <a:spLocks noChangeArrowheads="1"/>
              </p:cNvSpPr>
              <p:nvPr/>
            </p:nvSpPr>
            <p:spPr bwMode="auto">
              <a:xfrm>
                <a:off x="4378" y="2170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2" name="AutoShape 171"/>
              <p:cNvSpPr>
                <a:spLocks noChangeArrowheads="1"/>
              </p:cNvSpPr>
              <p:nvPr/>
            </p:nvSpPr>
            <p:spPr bwMode="auto">
              <a:xfrm>
                <a:off x="4085" y="1293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3" name="AutoShape 172"/>
              <p:cNvSpPr>
                <a:spLocks noChangeArrowheads="1"/>
              </p:cNvSpPr>
              <p:nvPr/>
            </p:nvSpPr>
            <p:spPr bwMode="auto">
              <a:xfrm>
                <a:off x="3888" y="1105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4" name="AutoShape 173"/>
              <p:cNvSpPr>
                <a:spLocks noChangeArrowheads="1"/>
              </p:cNvSpPr>
              <p:nvPr/>
            </p:nvSpPr>
            <p:spPr bwMode="auto">
              <a:xfrm>
                <a:off x="4474" y="1105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" name="AutoShape 174"/>
              <p:cNvSpPr>
                <a:spLocks noChangeArrowheads="1"/>
              </p:cNvSpPr>
              <p:nvPr/>
            </p:nvSpPr>
            <p:spPr bwMode="auto">
              <a:xfrm>
                <a:off x="3888" y="159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6" name="AutoShape 175"/>
              <p:cNvSpPr>
                <a:spLocks noChangeArrowheads="1"/>
              </p:cNvSpPr>
              <p:nvPr/>
            </p:nvSpPr>
            <p:spPr bwMode="auto">
              <a:xfrm>
                <a:off x="4464" y="1824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7" name="AutoShape 176"/>
              <p:cNvSpPr>
                <a:spLocks noChangeArrowheads="1"/>
              </p:cNvSpPr>
              <p:nvPr/>
            </p:nvSpPr>
            <p:spPr bwMode="auto">
              <a:xfrm>
                <a:off x="4464" y="163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8" name="AutoShape 177"/>
              <p:cNvSpPr>
                <a:spLocks noChangeArrowheads="1"/>
              </p:cNvSpPr>
              <p:nvPr/>
            </p:nvSpPr>
            <p:spPr bwMode="auto">
              <a:xfrm>
                <a:off x="3936" y="197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49" name="Group 1179"/>
            <p:cNvGrpSpPr>
              <a:grpSpLocks/>
            </p:cNvGrpSpPr>
            <p:nvPr/>
          </p:nvGrpSpPr>
          <p:grpSpPr bwMode="auto">
            <a:xfrm>
              <a:off x="5867395" y="5105407"/>
              <a:ext cx="1127125" cy="882651"/>
              <a:chOff x="3888" y="3216"/>
              <a:chExt cx="710" cy="556"/>
            </a:xfrm>
          </p:grpSpPr>
          <p:sp>
            <p:nvSpPr>
              <p:cNvPr id="177" name="AutoShape 152"/>
              <p:cNvSpPr>
                <a:spLocks noChangeArrowheads="1"/>
              </p:cNvSpPr>
              <p:nvPr/>
            </p:nvSpPr>
            <p:spPr bwMode="auto">
              <a:xfrm>
                <a:off x="4032" y="364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8" name="AutoShape 153"/>
              <p:cNvSpPr>
                <a:spLocks noChangeArrowheads="1"/>
              </p:cNvSpPr>
              <p:nvPr/>
            </p:nvSpPr>
            <p:spPr bwMode="auto">
              <a:xfrm>
                <a:off x="4272" y="3407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9" name="AutoShape 154"/>
              <p:cNvSpPr>
                <a:spLocks noChangeArrowheads="1"/>
              </p:cNvSpPr>
              <p:nvPr/>
            </p:nvSpPr>
            <p:spPr bwMode="auto">
              <a:xfrm>
                <a:off x="4224" y="3609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0" name="AutoShape 155"/>
              <p:cNvSpPr>
                <a:spLocks noChangeArrowheads="1"/>
              </p:cNvSpPr>
              <p:nvPr/>
            </p:nvSpPr>
            <p:spPr bwMode="auto">
              <a:xfrm>
                <a:off x="3888" y="364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1" name="AutoShape 156"/>
              <p:cNvSpPr>
                <a:spLocks noChangeArrowheads="1"/>
              </p:cNvSpPr>
              <p:nvPr/>
            </p:nvSpPr>
            <p:spPr bwMode="auto">
              <a:xfrm>
                <a:off x="4512" y="338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2" name="AutoShape 157"/>
              <p:cNvSpPr>
                <a:spLocks noChangeArrowheads="1"/>
              </p:cNvSpPr>
              <p:nvPr/>
            </p:nvSpPr>
            <p:spPr bwMode="auto">
              <a:xfrm>
                <a:off x="4416" y="355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3" name="AutoShape 158"/>
              <p:cNvSpPr>
                <a:spLocks noChangeArrowheads="1"/>
              </p:cNvSpPr>
              <p:nvPr/>
            </p:nvSpPr>
            <p:spPr bwMode="auto">
              <a:xfrm>
                <a:off x="4128" y="3590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4" name="AutoShape 159"/>
              <p:cNvSpPr>
                <a:spLocks noChangeArrowheads="1"/>
              </p:cNvSpPr>
              <p:nvPr/>
            </p:nvSpPr>
            <p:spPr bwMode="auto">
              <a:xfrm>
                <a:off x="4224" y="3686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5" name="AutoShape 160"/>
              <p:cNvSpPr>
                <a:spLocks noChangeArrowheads="1"/>
              </p:cNvSpPr>
              <p:nvPr/>
            </p:nvSpPr>
            <p:spPr bwMode="auto">
              <a:xfrm>
                <a:off x="4320" y="34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6" name="AutoShape 161"/>
              <p:cNvSpPr>
                <a:spLocks noChangeArrowheads="1"/>
              </p:cNvSpPr>
              <p:nvPr/>
            </p:nvSpPr>
            <p:spPr bwMode="auto">
              <a:xfrm>
                <a:off x="4080" y="338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7" name="AutoShape 162"/>
              <p:cNvSpPr>
                <a:spLocks noChangeArrowheads="1"/>
              </p:cNvSpPr>
              <p:nvPr/>
            </p:nvSpPr>
            <p:spPr bwMode="auto">
              <a:xfrm>
                <a:off x="4176" y="325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8" name="AutoShape 163"/>
              <p:cNvSpPr>
                <a:spLocks noChangeArrowheads="1"/>
              </p:cNvSpPr>
              <p:nvPr/>
            </p:nvSpPr>
            <p:spPr bwMode="auto">
              <a:xfrm>
                <a:off x="4368" y="3216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9" name="AutoShape 164"/>
              <p:cNvSpPr>
                <a:spLocks noChangeArrowheads="1"/>
              </p:cNvSpPr>
              <p:nvPr/>
            </p:nvSpPr>
            <p:spPr bwMode="auto">
              <a:xfrm>
                <a:off x="4368" y="333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0" name="AutoShape 165"/>
              <p:cNvSpPr>
                <a:spLocks noChangeArrowheads="1"/>
              </p:cNvSpPr>
              <p:nvPr/>
            </p:nvSpPr>
            <p:spPr bwMode="auto">
              <a:xfrm>
                <a:off x="3888" y="3456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1" name="AutoShape 166"/>
              <p:cNvSpPr>
                <a:spLocks noChangeArrowheads="1"/>
              </p:cNvSpPr>
              <p:nvPr/>
            </p:nvSpPr>
            <p:spPr bwMode="auto">
              <a:xfrm>
                <a:off x="4176" y="34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2" name="AutoShape 167"/>
              <p:cNvSpPr>
                <a:spLocks noChangeArrowheads="1"/>
              </p:cNvSpPr>
              <p:nvPr/>
            </p:nvSpPr>
            <p:spPr bwMode="auto">
              <a:xfrm>
                <a:off x="4272" y="356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3" name="AutoShape 168"/>
              <p:cNvSpPr>
                <a:spLocks noChangeArrowheads="1"/>
              </p:cNvSpPr>
              <p:nvPr/>
            </p:nvSpPr>
            <p:spPr bwMode="auto">
              <a:xfrm>
                <a:off x="4272" y="324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4" name="AutoShape 169"/>
              <p:cNvSpPr>
                <a:spLocks noChangeArrowheads="1"/>
              </p:cNvSpPr>
              <p:nvPr/>
            </p:nvSpPr>
            <p:spPr bwMode="auto">
              <a:xfrm>
                <a:off x="4454" y="3647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5" name="AutoShape 170"/>
              <p:cNvSpPr>
                <a:spLocks noChangeArrowheads="1"/>
              </p:cNvSpPr>
              <p:nvPr/>
            </p:nvSpPr>
            <p:spPr bwMode="auto">
              <a:xfrm>
                <a:off x="4368" y="365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6" name="AutoShape 171"/>
              <p:cNvSpPr>
                <a:spLocks noChangeArrowheads="1"/>
              </p:cNvSpPr>
              <p:nvPr/>
            </p:nvSpPr>
            <p:spPr bwMode="auto">
              <a:xfrm>
                <a:off x="4032" y="326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7" name="AutoShape 172"/>
              <p:cNvSpPr>
                <a:spLocks noChangeArrowheads="1"/>
              </p:cNvSpPr>
              <p:nvPr/>
            </p:nvSpPr>
            <p:spPr bwMode="auto">
              <a:xfrm>
                <a:off x="4176" y="333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8" name="AutoShape 173"/>
              <p:cNvSpPr>
                <a:spLocks noChangeArrowheads="1"/>
              </p:cNvSpPr>
              <p:nvPr/>
            </p:nvSpPr>
            <p:spPr bwMode="auto">
              <a:xfrm>
                <a:off x="4464" y="326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9" name="AutoShape 174"/>
              <p:cNvSpPr>
                <a:spLocks noChangeArrowheads="1"/>
              </p:cNvSpPr>
              <p:nvPr/>
            </p:nvSpPr>
            <p:spPr bwMode="auto">
              <a:xfrm>
                <a:off x="4032" y="34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0" name="AutoShape 175"/>
              <p:cNvSpPr>
                <a:spLocks noChangeArrowheads="1"/>
              </p:cNvSpPr>
              <p:nvPr/>
            </p:nvSpPr>
            <p:spPr bwMode="auto">
              <a:xfrm>
                <a:off x="4032" y="355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1" name="AutoShape 176"/>
              <p:cNvSpPr>
                <a:spLocks noChangeArrowheads="1"/>
              </p:cNvSpPr>
              <p:nvPr/>
            </p:nvSpPr>
            <p:spPr bwMode="auto">
              <a:xfrm>
                <a:off x="4464" y="342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2" name="AutoShape 177"/>
              <p:cNvSpPr>
                <a:spLocks noChangeArrowheads="1"/>
              </p:cNvSpPr>
              <p:nvPr/>
            </p:nvSpPr>
            <p:spPr bwMode="auto">
              <a:xfrm>
                <a:off x="3936" y="331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50" name="Group 1206"/>
            <p:cNvGrpSpPr>
              <a:grpSpLocks/>
            </p:cNvGrpSpPr>
            <p:nvPr/>
          </p:nvGrpSpPr>
          <p:grpSpPr bwMode="auto">
            <a:xfrm>
              <a:off x="5714995" y="6019826"/>
              <a:ext cx="1228725" cy="457202"/>
              <a:chOff x="3792" y="3792"/>
              <a:chExt cx="774" cy="288"/>
            </a:xfrm>
          </p:grpSpPr>
          <p:sp>
            <p:nvSpPr>
              <p:cNvPr id="151" name="AutoShape 152"/>
              <p:cNvSpPr>
                <a:spLocks noChangeArrowheads="1"/>
              </p:cNvSpPr>
              <p:nvPr/>
            </p:nvSpPr>
            <p:spPr bwMode="auto">
              <a:xfrm>
                <a:off x="4032" y="385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AutoShape 153"/>
              <p:cNvSpPr>
                <a:spLocks noChangeArrowheads="1"/>
              </p:cNvSpPr>
              <p:nvPr/>
            </p:nvSpPr>
            <p:spPr bwMode="auto">
              <a:xfrm>
                <a:off x="4176" y="3849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AutoShape 154"/>
              <p:cNvSpPr>
                <a:spLocks noChangeArrowheads="1"/>
              </p:cNvSpPr>
              <p:nvPr/>
            </p:nvSpPr>
            <p:spPr bwMode="auto">
              <a:xfrm>
                <a:off x="4224" y="3897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AutoShape 155"/>
              <p:cNvSpPr>
                <a:spLocks noChangeArrowheads="1"/>
              </p:cNvSpPr>
              <p:nvPr/>
            </p:nvSpPr>
            <p:spPr bwMode="auto">
              <a:xfrm>
                <a:off x="3984" y="394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5" name="AutoShape 156"/>
              <p:cNvSpPr>
                <a:spLocks noChangeArrowheads="1"/>
              </p:cNvSpPr>
              <p:nvPr/>
            </p:nvSpPr>
            <p:spPr bwMode="auto">
              <a:xfrm>
                <a:off x="4464" y="3984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6" name="AutoShape 157"/>
              <p:cNvSpPr>
                <a:spLocks noChangeArrowheads="1"/>
              </p:cNvSpPr>
              <p:nvPr/>
            </p:nvSpPr>
            <p:spPr bwMode="auto">
              <a:xfrm>
                <a:off x="4368" y="3897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7" name="AutoShape 158"/>
              <p:cNvSpPr>
                <a:spLocks noChangeArrowheads="1"/>
              </p:cNvSpPr>
              <p:nvPr/>
            </p:nvSpPr>
            <p:spPr bwMode="auto">
              <a:xfrm>
                <a:off x="4128" y="387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8" name="AutoShape 159"/>
              <p:cNvSpPr>
                <a:spLocks noChangeArrowheads="1"/>
              </p:cNvSpPr>
              <p:nvPr/>
            </p:nvSpPr>
            <p:spPr bwMode="auto">
              <a:xfrm>
                <a:off x="4224" y="397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9" name="AutoShape 160"/>
              <p:cNvSpPr>
                <a:spLocks noChangeArrowheads="1"/>
              </p:cNvSpPr>
              <p:nvPr/>
            </p:nvSpPr>
            <p:spPr bwMode="auto">
              <a:xfrm>
                <a:off x="4320" y="380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0" name="AutoShape 161"/>
              <p:cNvSpPr>
                <a:spLocks noChangeArrowheads="1"/>
              </p:cNvSpPr>
              <p:nvPr/>
            </p:nvSpPr>
            <p:spPr bwMode="auto">
              <a:xfrm>
                <a:off x="4128" y="3936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1" name="AutoShape 162"/>
              <p:cNvSpPr>
                <a:spLocks noChangeArrowheads="1"/>
              </p:cNvSpPr>
              <p:nvPr/>
            </p:nvSpPr>
            <p:spPr bwMode="auto">
              <a:xfrm>
                <a:off x="4080" y="398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2" name="AutoShape 163"/>
              <p:cNvSpPr>
                <a:spLocks noChangeArrowheads="1"/>
              </p:cNvSpPr>
              <p:nvPr/>
            </p:nvSpPr>
            <p:spPr bwMode="auto">
              <a:xfrm>
                <a:off x="3936" y="3840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3" name="AutoShape 164"/>
              <p:cNvSpPr>
                <a:spLocks noChangeArrowheads="1"/>
              </p:cNvSpPr>
              <p:nvPr/>
            </p:nvSpPr>
            <p:spPr bwMode="auto">
              <a:xfrm>
                <a:off x="4464" y="379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4" name="AutoShape 165"/>
              <p:cNvSpPr>
                <a:spLocks noChangeArrowheads="1"/>
              </p:cNvSpPr>
              <p:nvPr/>
            </p:nvSpPr>
            <p:spPr bwMode="auto">
              <a:xfrm>
                <a:off x="3840" y="379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5" name="AutoShape 166"/>
              <p:cNvSpPr>
                <a:spLocks noChangeArrowheads="1"/>
              </p:cNvSpPr>
              <p:nvPr/>
            </p:nvSpPr>
            <p:spPr bwMode="auto">
              <a:xfrm>
                <a:off x="4128" y="380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6" name="AutoShape 167"/>
              <p:cNvSpPr>
                <a:spLocks noChangeArrowheads="1"/>
              </p:cNvSpPr>
              <p:nvPr/>
            </p:nvSpPr>
            <p:spPr bwMode="auto">
              <a:xfrm>
                <a:off x="4272" y="385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7" name="AutoShape 168"/>
              <p:cNvSpPr>
                <a:spLocks noChangeArrowheads="1"/>
              </p:cNvSpPr>
              <p:nvPr/>
            </p:nvSpPr>
            <p:spPr bwMode="auto">
              <a:xfrm>
                <a:off x="4282" y="399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8" name="AutoShape 169"/>
              <p:cNvSpPr>
                <a:spLocks noChangeArrowheads="1"/>
              </p:cNvSpPr>
              <p:nvPr/>
            </p:nvSpPr>
            <p:spPr bwMode="auto">
              <a:xfrm>
                <a:off x="4454" y="3935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9" name="AutoShape 170"/>
              <p:cNvSpPr>
                <a:spLocks noChangeArrowheads="1"/>
              </p:cNvSpPr>
              <p:nvPr/>
            </p:nvSpPr>
            <p:spPr bwMode="auto">
              <a:xfrm>
                <a:off x="4368" y="394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0" name="AutoShape 171"/>
              <p:cNvSpPr>
                <a:spLocks noChangeArrowheads="1"/>
              </p:cNvSpPr>
              <p:nvPr/>
            </p:nvSpPr>
            <p:spPr bwMode="auto">
              <a:xfrm>
                <a:off x="3888" y="388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1" name="AutoShape 172"/>
              <p:cNvSpPr>
                <a:spLocks noChangeArrowheads="1"/>
              </p:cNvSpPr>
              <p:nvPr/>
            </p:nvSpPr>
            <p:spPr bwMode="auto">
              <a:xfrm>
                <a:off x="3888" y="3936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2" name="AutoShape 173"/>
              <p:cNvSpPr>
                <a:spLocks noChangeArrowheads="1"/>
              </p:cNvSpPr>
              <p:nvPr/>
            </p:nvSpPr>
            <p:spPr bwMode="auto">
              <a:xfrm>
                <a:off x="4480" y="384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3" name="AutoShape 174"/>
              <p:cNvSpPr>
                <a:spLocks noChangeArrowheads="1"/>
              </p:cNvSpPr>
              <p:nvPr/>
            </p:nvSpPr>
            <p:spPr bwMode="auto">
              <a:xfrm>
                <a:off x="4032" y="380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4" name="AutoShape 175"/>
              <p:cNvSpPr>
                <a:spLocks noChangeArrowheads="1"/>
              </p:cNvSpPr>
              <p:nvPr/>
            </p:nvSpPr>
            <p:spPr bwMode="auto">
              <a:xfrm>
                <a:off x="4416" y="385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5" name="AutoShape 176"/>
              <p:cNvSpPr>
                <a:spLocks noChangeArrowheads="1"/>
              </p:cNvSpPr>
              <p:nvPr/>
            </p:nvSpPr>
            <p:spPr bwMode="auto">
              <a:xfrm>
                <a:off x="4272" y="380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6" name="AutoShape 177"/>
              <p:cNvSpPr>
                <a:spLocks noChangeArrowheads="1"/>
              </p:cNvSpPr>
              <p:nvPr/>
            </p:nvSpPr>
            <p:spPr bwMode="auto">
              <a:xfrm>
                <a:off x="3792" y="3936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55" name="Group 254"/>
          <p:cNvGrpSpPr/>
          <p:nvPr/>
        </p:nvGrpSpPr>
        <p:grpSpPr>
          <a:xfrm>
            <a:off x="5638798" y="1261559"/>
            <a:ext cx="1371601" cy="5105428"/>
            <a:chOff x="5638800" y="1371600"/>
            <a:chExt cx="1371601" cy="5105428"/>
          </a:xfrm>
        </p:grpSpPr>
        <p:sp>
          <p:nvSpPr>
            <p:cNvPr id="256" name="Rectangle 151"/>
            <p:cNvSpPr>
              <a:spLocks noChangeArrowheads="1"/>
            </p:cNvSpPr>
            <p:nvPr/>
          </p:nvSpPr>
          <p:spPr bwMode="auto">
            <a:xfrm>
              <a:off x="5638800" y="1371600"/>
              <a:ext cx="1371601" cy="2362200"/>
            </a:xfrm>
            <a:prstGeom prst="rect">
              <a:avLst/>
            </a:pr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300000" rev="0"/>
              </a:camera>
              <a:lightRig rig="legacyFlat3" dir="b"/>
            </a:scene3d>
            <a:sp3d extrusionH="887400" prstMaterial="legacyWirefram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257" name="Group 1120"/>
            <p:cNvGrpSpPr>
              <a:grpSpLocks/>
            </p:cNvGrpSpPr>
            <p:nvPr/>
          </p:nvGrpSpPr>
          <p:grpSpPr bwMode="auto">
            <a:xfrm>
              <a:off x="5943594" y="3810003"/>
              <a:ext cx="990600" cy="1204914"/>
              <a:chOff x="3936" y="2400"/>
              <a:chExt cx="624" cy="759"/>
            </a:xfrm>
          </p:grpSpPr>
          <p:sp>
            <p:nvSpPr>
              <p:cNvPr id="342" name="AutoShape 152"/>
              <p:cNvSpPr>
                <a:spLocks noChangeArrowheads="1"/>
              </p:cNvSpPr>
              <p:nvPr/>
            </p:nvSpPr>
            <p:spPr bwMode="auto">
              <a:xfrm>
                <a:off x="3936" y="2736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43" name="AutoShape 153"/>
              <p:cNvSpPr>
                <a:spLocks noChangeArrowheads="1"/>
              </p:cNvSpPr>
              <p:nvPr/>
            </p:nvSpPr>
            <p:spPr bwMode="auto">
              <a:xfrm>
                <a:off x="4234" y="26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44" name="AutoShape 154"/>
              <p:cNvSpPr>
                <a:spLocks noChangeArrowheads="1"/>
              </p:cNvSpPr>
              <p:nvPr/>
            </p:nvSpPr>
            <p:spPr bwMode="auto">
              <a:xfrm>
                <a:off x="4234" y="2899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45" name="AutoShape 155"/>
              <p:cNvSpPr>
                <a:spLocks noChangeArrowheads="1"/>
              </p:cNvSpPr>
              <p:nvPr/>
            </p:nvSpPr>
            <p:spPr bwMode="auto">
              <a:xfrm>
                <a:off x="3984" y="302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46" name="AutoShape 156"/>
              <p:cNvSpPr>
                <a:spLocks noChangeArrowheads="1"/>
              </p:cNvSpPr>
              <p:nvPr/>
            </p:nvSpPr>
            <p:spPr bwMode="auto">
              <a:xfrm>
                <a:off x="3936" y="288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47" name="AutoShape 157"/>
              <p:cNvSpPr>
                <a:spLocks noChangeArrowheads="1"/>
              </p:cNvSpPr>
              <p:nvPr/>
            </p:nvSpPr>
            <p:spPr bwMode="auto">
              <a:xfrm>
                <a:off x="4378" y="2899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48" name="AutoShape 158"/>
              <p:cNvSpPr>
                <a:spLocks noChangeArrowheads="1"/>
              </p:cNvSpPr>
              <p:nvPr/>
            </p:nvSpPr>
            <p:spPr bwMode="auto">
              <a:xfrm>
                <a:off x="4138" y="294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49" name="AutoShape 159"/>
              <p:cNvSpPr>
                <a:spLocks noChangeArrowheads="1"/>
              </p:cNvSpPr>
              <p:nvPr/>
            </p:nvSpPr>
            <p:spPr bwMode="auto">
              <a:xfrm>
                <a:off x="4234" y="303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50" name="AutoShape 160"/>
              <p:cNvSpPr>
                <a:spLocks noChangeArrowheads="1"/>
              </p:cNvSpPr>
              <p:nvPr/>
            </p:nvSpPr>
            <p:spPr bwMode="auto">
              <a:xfrm>
                <a:off x="4330" y="276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51" name="AutoShape 161"/>
              <p:cNvSpPr>
                <a:spLocks noChangeArrowheads="1"/>
              </p:cNvSpPr>
              <p:nvPr/>
            </p:nvSpPr>
            <p:spPr bwMode="auto">
              <a:xfrm>
                <a:off x="4090" y="26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52" name="AutoShape 162"/>
              <p:cNvSpPr>
                <a:spLocks noChangeArrowheads="1"/>
              </p:cNvSpPr>
              <p:nvPr/>
            </p:nvSpPr>
            <p:spPr bwMode="auto">
              <a:xfrm>
                <a:off x="4186" y="244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53" name="AutoShape 163"/>
              <p:cNvSpPr>
                <a:spLocks noChangeArrowheads="1"/>
              </p:cNvSpPr>
              <p:nvPr/>
            </p:nvSpPr>
            <p:spPr bwMode="auto">
              <a:xfrm>
                <a:off x="4378" y="244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54" name="AutoShape 164"/>
              <p:cNvSpPr>
                <a:spLocks noChangeArrowheads="1"/>
              </p:cNvSpPr>
              <p:nvPr/>
            </p:nvSpPr>
            <p:spPr bwMode="auto">
              <a:xfrm>
                <a:off x="4378" y="262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55" name="AutoShape 165"/>
              <p:cNvSpPr>
                <a:spLocks noChangeArrowheads="1"/>
              </p:cNvSpPr>
              <p:nvPr/>
            </p:nvSpPr>
            <p:spPr bwMode="auto">
              <a:xfrm>
                <a:off x="3936" y="264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56" name="AutoShape 166"/>
              <p:cNvSpPr>
                <a:spLocks noChangeArrowheads="1"/>
              </p:cNvSpPr>
              <p:nvPr/>
            </p:nvSpPr>
            <p:spPr bwMode="auto">
              <a:xfrm>
                <a:off x="4186" y="276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57" name="AutoShape 167"/>
              <p:cNvSpPr>
                <a:spLocks noChangeArrowheads="1"/>
              </p:cNvSpPr>
              <p:nvPr/>
            </p:nvSpPr>
            <p:spPr bwMode="auto">
              <a:xfrm>
                <a:off x="4464" y="307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58" name="AutoShape 168"/>
              <p:cNvSpPr>
                <a:spLocks noChangeArrowheads="1"/>
              </p:cNvSpPr>
              <p:nvPr/>
            </p:nvSpPr>
            <p:spPr bwMode="auto">
              <a:xfrm>
                <a:off x="4282" y="253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59" name="AutoShape 169"/>
              <p:cNvSpPr>
                <a:spLocks noChangeArrowheads="1"/>
              </p:cNvSpPr>
              <p:nvPr/>
            </p:nvSpPr>
            <p:spPr bwMode="auto">
              <a:xfrm>
                <a:off x="4080" y="307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60" name="AutoShape 170"/>
              <p:cNvSpPr>
                <a:spLocks noChangeArrowheads="1"/>
              </p:cNvSpPr>
              <p:nvPr/>
            </p:nvSpPr>
            <p:spPr bwMode="auto">
              <a:xfrm>
                <a:off x="4368" y="302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61" name="AutoShape 171"/>
              <p:cNvSpPr>
                <a:spLocks noChangeArrowheads="1"/>
              </p:cNvSpPr>
              <p:nvPr/>
            </p:nvSpPr>
            <p:spPr bwMode="auto">
              <a:xfrm>
                <a:off x="4042" y="2493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62" name="AutoShape 172"/>
              <p:cNvSpPr>
                <a:spLocks noChangeArrowheads="1"/>
              </p:cNvSpPr>
              <p:nvPr/>
            </p:nvSpPr>
            <p:spPr bwMode="auto">
              <a:xfrm>
                <a:off x="3936" y="240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63" name="AutoShape 173"/>
              <p:cNvSpPr>
                <a:spLocks noChangeArrowheads="1"/>
              </p:cNvSpPr>
              <p:nvPr/>
            </p:nvSpPr>
            <p:spPr bwMode="auto">
              <a:xfrm>
                <a:off x="4474" y="253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64" name="AutoShape 174"/>
              <p:cNvSpPr>
                <a:spLocks noChangeArrowheads="1"/>
              </p:cNvSpPr>
              <p:nvPr/>
            </p:nvSpPr>
            <p:spPr bwMode="auto">
              <a:xfrm>
                <a:off x="4080" y="283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65" name="AutoShape 175"/>
              <p:cNvSpPr>
                <a:spLocks noChangeArrowheads="1"/>
              </p:cNvSpPr>
              <p:nvPr/>
            </p:nvSpPr>
            <p:spPr bwMode="auto">
              <a:xfrm>
                <a:off x="4464" y="283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66" name="AutoShape 176"/>
              <p:cNvSpPr>
                <a:spLocks noChangeArrowheads="1"/>
              </p:cNvSpPr>
              <p:nvPr/>
            </p:nvSpPr>
            <p:spPr bwMode="auto">
              <a:xfrm>
                <a:off x="4474" y="271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67" name="AutoShape 177"/>
              <p:cNvSpPr>
                <a:spLocks noChangeArrowheads="1"/>
              </p:cNvSpPr>
              <p:nvPr/>
            </p:nvSpPr>
            <p:spPr bwMode="auto">
              <a:xfrm>
                <a:off x="4138" y="2583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58" name="Rectangle 151"/>
            <p:cNvSpPr>
              <a:spLocks noChangeArrowheads="1"/>
            </p:cNvSpPr>
            <p:nvPr/>
          </p:nvSpPr>
          <p:spPr bwMode="auto">
            <a:xfrm>
              <a:off x="5638800" y="3733800"/>
              <a:ext cx="1371601" cy="1371600"/>
            </a:xfrm>
            <a:prstGeom prst="rect">
              <a:avLst/>
            </a:pr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300000" rev="0"/>
              </a:camera>
              <a:lightRig rig="legacyFlat3" dir="b"/>
            </a:scene3d>
            <a:sp3d extrusionH="887400" prstMaterial="legacyWirefram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9" name="Rectangle 151"/>
            <p:cNvSpPr>
              <a:spLocks noChangeArrowheads="1"/>
            </p:cNvSpPr>
            <p:nvPr/>
          </p:nvSpPr>
          <p:spPr bwMode="auto">
            <a:xfrm>
              <a:off x="5638800" y="6019800"/>
              <a:ext cx="1371601" cy="457200"/>
            </a:xfrm>
            <a:prstGeom prst="rect">
              <a:avLst/>
            </a:pr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300000" rev="0"/>
              </a:camera>
              <a:lightRig rig="legacyFlat3" dir="b"/>
            </a:scene3d>
            <a:sp3d extrusionH="887400" prstMaterial="legacyWirefram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0" name="Rectangle 151"/>
            <p:cNvSpPr>
              <a:spLocks noChangeArrowheads="1"/>
            </p:cNvSpPr>
            <p:nvPr/>
          </p:nvSpPr>
          <p:spPr bwMode="auto">
            <a:xfrm>
              <a:off x="5638800" y="5105400"/>
              <a:ext cx="1371601" cy="914400"/>
            </a:xfrm>
            <a:prstGeom prst="rect">
              <a:avLst/>
            </a:pr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300000" rev="0"/>
              </a:camera>
              <a:lightRig rig="legacyFlat3" dir="b"/>
            </a:scene3d>
            <a:sp3d extrusionH="887400" prstMaterial="legacyWirefram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261" name="Group 1152"/>
            <p:cNvGrpSpPr>
              <a:grpSpLocks/>
            </p:cNvGrpSpPr>
            <p:nvPr/>
          </p:nvGrpSpPr>
          <p:grpSpPr bwMode="auto">
            <a:xfrm>
              <a:off x="5791731" y="1523740"/>
              <a:ext cx="1143001" cy="2057660"/>
              <a:chOff x="3883" y="1061"/>
              <a:chExt cx="720" cy="1195"/>
            </a:xfrm>
          </p:grpSpPr>
          <p:sp>
            <p:nvSpPr>
              <p:cNvPr id="316" name="AutoShape 152"/>
              <p:cNvSpPr>
                <a:spLocks noChangeArrowheads="1"/>
              </p:cNvSpPr>
              <p:nvPr/>
            </p:nvSpPr>
            <p:spPr bwMode="auto">
              <a:xfrm>
                <a:off x="3984" y="1776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17" name="AutoShape 153"/>
              <p:cNvSpPr>
                <a:spLocks noChangeArrowheads="1"/>
              </p:cNvSpPr>
              <p:nvPr/>
            </p:nvSpPr>
            <p:spPr bwMode="auto">
              <a:xfrm>
                <a:off x="4272" y="1415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18" name="AutoShape 154"/>
              <p:cNvSpPr>
                <a:spLocks noChangeArrowheads="1"/>
              </p:cNvSpPr>
              <p:nvPr/>
            </p:nvSpPr>
            <p:spPr bwMode="auto">
              <a:xfrm>
                <a:off x="4378" y="197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19" name="AutoShape 155"/>
              <p:cNvSpPr>
                <a:spLocks noChangeArrowheads="1"/>
              </p:cNvSpPr>
              <p:nvPr/>
            </p:nvSpPr>
            <p:spPr bwMode="auto">
              <a:xfrm>
                <a:off x="3888" y="211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20" name="AutoShape 156"/>
              <p:cNvSpPr>
                <a:spLocks noChangeArrowheads="1"/>
              </p:cNvSpPr>
              <p:nvPr/>
            </p:nvSpPr>
            <p:spPr bwMode="auto">
              <a:xfrm>
                <a:off x="4512" y="14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21" name="AutoShape 157"/>
              <p:cNvSpPr>
                <a:spLocks noChangeArrowheads="1"/>
              </p:cNvSpPr>
              <p:nvPr/>
            </p:nvSpPr>
            <p:spPr bwMode="auto">
              <a:xfrm>
                <a:off x="4272" y="1769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22" name="AutoShape 158"/>
              <p:cNvSpPr>
                <a:spLocks noChangeArrowheads="1"/>
              </p:cNvSpPr>
              <p:nvPr/>
            </p:nvSpPr>
            <p:spPr bwMode="auto">
              <a:xfrm>
                <a:off x="4176" y="190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23" name="AutoShape 159"/>
              <p:cNvSpPr>
                <a:spLocks noChangeArrowheads="1"/>
              </p:cNvSpPr>
              <p:nvPr/>
            </p:nvSpPr>
            <p:spPr bwMode="auto">
              <a:xfrm>
                <a:off x="4224" y="207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24" name="AutoShape 160"/>
              <p:cNvSpPr>
                <a:spLocks noChangeArrowheads="1"/>
              </p:cNvSpPr>
              <p:nvPr/>
            </p:nvSpPr>
            <p:spPr bwMode="auto">
              <a:xfrm>
                <a:off x="4315" y="154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25" name="AutoShape 161"/>
              <p:cNvSpPr>
                <a:spLocks noChangeArrowheads="1"/>
              </p:cNvSpPr>
              <p:nvPr/>
            </p:nvSpPr>
            <p:spPr bwMode="auto">
              <a:xfrm>
                <a:off x="4080" y="159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26" name="AutoShape 162"/>
              <p:cNvSpPr>
                <a:spLocks noChangeArrowheads="1"/>
              </p:cNvSpPr>
              <p:nvPr/>
            </p:nvSpPr>
            <p:spPr bwMode="auto">
              <a:xfrm>
                <a:off x="4176" y="1061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27" name="AutoShape 163"/>
              <p:cNvSpPr>
                <a:spLocks noChangeArrowheads="1"/>
              </p:cNvSpPr>
              <p:nvPr/>
            </p:nvSpPr>
            <p:spPr bwMode="auto">
              <a:xfrm>
                <a:off x="4517" y="206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28" name="AutoShape 164"/>
              <p:cNvSpPr>
                <a:spLocks noChangeArrowheads="1"/>
              </p:cNvSpPr>
              <p:nvPr/>
            </p:nvSpPr>
            <p:spPr bwMode="auto">
              <a:xfrm>
                <a:off x="4128" y="144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29" name="AutoShape 165"/>
              <p:cNvSpPr>
                <a:spLocks noChangeArrowheads="1"/>
              </p:cNvSpPr>
              <p:nvPr/>
            </p:nvSpPr>
            <p:spPr bwMode="auto">
              <a:xfrm>
                <a:off x="3883" y="137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0" name="AutoShape 166"/>
              <p:cNvSpPr>
                <a:spLocks noChangeArrowheads="1"/>
              </p:cNvSpPr>
              <p:nvPr/>
            </p:nvSpPr>
            <p:spPr bwMode="auto">
              <a:xfrm>
                <a:off x="4176" y="168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1" name="AutoShape 167"/>
              <p:cNvSpPr>
                <a:spLocks noChangeArrowheads="1"/>
              </p:cNvSpPr>
              <p:nvPr/>
            </p:nvSpPr>
            <p:spPr bwMode="auto">
              <a:xfrm>
                <a:off x="4080" y="216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2" name="AutoShape 168"/>
              <p:cNvSpPr>
                <a:spLocks noChangeArrowheads="1"/>
              </p:cNvSpPr>
              <p:nvPr/>
            </p:nvSpPr>
            <p:spPr bwMode="auto">
              <a:xfrm>
                <a:off x="4272" y="1150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3" name="AutoShape 169"/>
              <p:cNvSpPr>
                <a:spLocks noChangeArrowheads="1"/>
              </p:cNvSpPr>
              <p:nvPr/>
            </p:nvSpPr>
            <p:spPr bwMode="auto">
              <a:xfrm>
                <a:off x="4368" y="128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4" name="AutoShape 170"/>
              <p:cNvSpPr>
                <a:spLocks noChangeArrowheads="1"/>
              </p:cNvSpPr>
              <p:nvPr/>
            </p:nvSpPr>
            <p:spPr bwMode="auto">
              <a:xfrm>
                <a:off x="4378" y="2170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5" name="AutoShape 171"/>
              <p:cNvSpPr>
                <a:spLocks noChangeArrowheads="1"/>
              </p:cNvSpPr>
              <p:nvPr/>
            </p:nvSpPr>
            <p:spPr bwMode="auto">
              <a:xfrm>
                <a:off x="4085" y="1293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6" name="AutoShape 172"/>
              <p:cNvSpPr>
                <a:spLocks noChangeArrowheads="1"/>
              </p:cNvSpPr>
              <p:nvPr/>
            </p:nvSpPr>
            <p:spPr bwMode="auto">
              <a:xfrm>
                <a:off x="3888" y="1105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7" name="AutoShape 173"/>
              <p:cNvSpPr>
                <a:spLocks noChangeArrowheads="1"/>
              </p:cNvSpPr>
              <p:nvPr/>
            </p:nvSpPr>
            <p:spPr bwMode="auto">
              <a:xfrm>
                <a:off x="4474" y="1105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8" name="AutoShape 174"/>
              <p:cNvSpPr>
                <a:spLocks noChangeArrowheads="1"/>
              </p:cNvSpPr>
              <p:nvPr/>
            </p:nvSpPr>
            <p:spPr bwMode="auto">
              <a:xfrm>
                <a:off x="3888" y="159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9" name="AutoShape 175"/>
              <p:cNvSpPr>
                <a:spLocks noChangeArrowheads="1"/>
              </p:cNvSpPr>
              <p:nvPr/>
            </p:nvSpPr>
            <p:spPr bwMode="auto">
              <a:xfrm>
                <a:off x="4464" y="1824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40" name="AutoShape 176"/>
              <p:cNvSpPr>
                <a:spLocks noChangeArrowheads="1"/>
              </p:cNvSpPr>
              <p:nvPr/>
            </p:nvSpPr>
            <p:spPr bwMode="auto">
              <a:xfrm>
                <a:off x="4464" y="163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41" name="AutoShape 177"/>
              <p:cNvSpPr>
                <a:spLocks noChangeArrowheads="1"/>
              </p:cNvSpPr>
              <p:nvPr/>
            </p:nvSpPr>
            <p:spPr bwMode="auto">
              <a:xfrm>
                <a:off x="3936" y="197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62" name="Group 1179"/>
            <p:cNvGrpSpPr>
              <a:grpSpLocks/>
            </p:cNvGrpSpPr>
            <p:nvPr/>
          </p:nvGrpSpPr>
          <p:grpSpPr bwMode="auto">
            <a:xfrm>
              <a:off x="5867395" y="5105407"/>
              <a:ext cx="1127125" cy="882651"/>
              <a:chOff x="3888" y="3216"/>
              <a:chExt cx="710" cy="556"/>
            </a:xfrm>
          </p:grpSpPr>
          <p:sp>
            <p:nvSpPr>
              <p:cNvPr id="290" name="AutoShape 152"/>
              <p:cNvSpPr>
                <a:spLocks noChangeArrowheads="1"/>
              </p:cNvSpPr>
              <p:nvPr/>
            </p:nvSpPr>
            <p:spPr bwMode="auto">
              <a:xfrm>
                <a:off x="4032" y="364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91" name="AutoShape 153"/>
              <p:cNvSpPr>
                <a:spLocks noChangeArrowheads="1"/>
              </p:cNvSpPr>
              <p:nvPr/>
            </p:nvSpPr>
            <p:spPr bwMode="auto">
              <a:xfrm>
                <a:off x="4272" y="3407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92" name="AutoShape 154"/>
              <p:cNvSpPr>
                <a:spLocks noChangeArrowheads="1"/>
              </p:cNvSpPr>
              <p:nvPr/>
            </p:nvSpPr>
            <p:spPr bwMode="auto">
              <a:xfrm>
                <a:off x="4224" y="3609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93" name="AutoShape 155"/>
              <p:cNvSpPr>
                <a:spLocks noChangeArrowheads="1"/>
              </p:cNvSpPr>
              <p:nvPr/>
            </p:nvSpPr>
            <p:spPr bwMode="auto">
              <a:xfrm>
                <a:off x="3888" y="364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94" name="AutoShape 156"/>
              <p:cNvSpPr>
                <a:spLocks noChangeArrowheads="1"/>
              </p:cNvSpPr>
              <p:nvPr/>
            </p:nvSpPr>
            <p:spPr bwMode="auto">
              <a:xfrm>
                <a:off x="4512" y="338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95" name="AutoShape 157"/>
              <p:cNvSpPr>
                <a:spLocks noChangeArrowheads="1"/>
              </p:cNvSpPr>
              <p:nvPr/>
            </p:nvSpPr>
            <p:spPr bwMode="auto">
              <a:xfrm>
                <a:off x="4416" y="355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96" name="AutoShape 158"/>
              <p:cNvSpPr>
                <a:spLocks noChangeArrowheads="1"/>
              </p:cNvSpPr>
              <p:nvPr/>
            </p:nvSpPr>
            <p:spPr bwMode="auto">
              <a:xfrm>
                <a:off x="4128" y="3590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97" name="AutoShape 159"/>
              <p:cNvSpPr>
                <a:spLocks noChangeArrowheads="1"/>
              </p:cNvSpPr>
              <p:nvPr/>
            </p:nvSpPr>
            <p:spPr bwMode="auto">
              <a:xfrm>
                <a:off x="4224" y="3686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98" name="AutoShape 160"/>
              <p:cNvSpPr>
                <a:spLocks noChangeArrowheads="1"/>
              </p:cNvSpPr>
              <p:nvPr/>
            </p:nvSpPr>
            <p:spPr bwMode="auto">
              <a:xfrm>
                <a:off x="4320" y="34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99" name="AutoShape 161"/>
              <p:cNvSpPr>
                <a:spLocks noChangeArrowheads="1"/>
              </p:cNvSpPr>
              <p:nvPr/>
            </p:nvSpPr>
            <p:spPr bwMode="auto">
              <a:xfrm>
                <a:off x="4080" y="338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0" name="AutoShape 162"/>
              <p:cNvSpPr>
                <a:spLocks noChangeArrowheads="1"/>
              </p:cNvSpPr>
              <p:nvPr/>
            </p:nvSpPr>
            <p:spPr bwMode="auto">
              <a:xfrm>
                <a:off x="4176" y="325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1" name="AutoShape 163"/>
              <p:cNvSpPr>
                <a:spLocks noChangeArrowheads="1"/>
              </p:cNvSpPr>
              <p:nvPr/>
            </p:nvSpPr>
            <p:spPr bwMode="auto">
              <a:xfrm>
                <a:off x="4368" y="3216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2" name="AutoShape 164"/>
              <p:cNvSpPr>
                <a:spLocks noChangeArrowheads="1"/>
              </p:cNvSpPr>
              <p:nvPr/>
            </p:nvSpPr>
            <p:spPr bwMode="auto">
              <a:xfrm>
                <a:off x="4368" y="333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3" name="AutoShape 165"/>
              <p:cNvSpPr>
                <a:spLocks noChangeArrowheads="1"/>
              </p:cNvSpPr>
              <p:nvPr/>
            </p:nvSpPr>
            <p:spPr bwMode="auto">
              <a:xfrm>
                <a:off x="3888" y="3456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4" name="AutoShape 166"/>
              <p:cNvSpPr>
                <a:spLocks noChangeArrowheads="1"/>
              </p:cNvSpPr>
              <p:nvPr/>
            </p:nvSpPr>
            <p:spPr bwMode="auto">
              <a:xfrm>
                <a:off x="4176" y="34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5" name="AutoShape 167"/>
              <p:cNvSpPr>
                <a:spLocks noChangeArrowheads="1"/>
              </p:cNvSpPr>
              <p:nvPr/>
            </p:nvSpPr>
            <p:spPr bwMode="auto">
              <a:xfrm>
                <a:off x="4272" y="356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6" name="AutoShape 168"/>
              <p:cNvSpPr>
                <a:spLocks noChangeArrowheads="1"/>
              </p:cNvSpPr>
              <p:nvPr/>
            </p:nvSpPr>
            <p:spPr bwMode="auto">
              <a:xfrm>
                <a:off x="4272" y="324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7" name="AutoShape 169"/>
              <p:cNvSpPr>
                <a:spLocks noChangeArrowheads="1"/>
              </p:cNvSpPr>
              <p:nvPr/>
            </p:nvSpPr>
            <p:spPr bwMode="auto">
              <a:xfrm>
                <a:off x="4454" y="3647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8" name="AutoShape 170"/>
              <p:cNvSpPr>
                <a:spLocks noChangeArrowheads="1"/>
              </p:cNvSpPr>
              <p:nvPr/>
            </p:nvSpPr>
            <p:spPr bwMode="auto">
              <a:xfrm>
                <a:off x="4368" y="365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9" name="AutoShape 171"/>
              <p:cNvSpPr>
                <a:spLocks noChangeArrowheads="1"/>
              </p:cNvSpPr>
              <p:nvPr/>
            </p:nvSpPr>
            <p:spPr bwMode="auto">
              <a:xfrm>
                <a:off x="4032" y="326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10" name="AutoShape 172"/>
              <p:cNvSpPr>
                <a:spLocks noChangeArrowheads="1"/>
              </p:cNvSpPr>
              <p:nvPr/>
            </p:nvSpPr>
            <p:spPr bwMode="auto">
              <a:xfrm>
                <a:off x="4176" y="333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11" name="AutoShape 173"/>
              <p:cNvSpPr>
                <a:spLocks noChangeArrowheads="1"/>
              </p:cNvSpPr>
              <p:nvPr/>
            </p:nvSpPr>
            <p:spPr bwMode="auto">
              <a:xfrm>
                <a:off x="4464" y="326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12" name="AutoShape 174"/>
              <p:cNvSpPr>
                <a:spLocks noChangeArrowheads="1"/>
              </p:cNvSpPr>
              <p:nvPr/>
            </p:nvSpPr>
            <p:spPr bwMode="auto">
              <a:xfrm>
                <a:off x="4032" y="34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13" name="AutoShape 175"/>
              <p:cNvSpPr>
                <a:spLocks noChangeArrowheads="1"/>
              </p:cNvSpPr>
              <p:nvPr/>
            </p:nvSpPr>
            <p:spPr bwMode="auto">
              <a:xfrm>
                <a:off x="4032" y="355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14" name="AutoShape 176"/>
              <p:cNvSpPr>
                <a:spLocks noChangeArrowheads="1"/>
              </p:cNvSpPr>
              <p:nvPr/>
            </p:nvSpPr>
            <p:spPr bwMode="auto">
              <a:xfrm>
                <a:off x="4464" y="342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15" name="AutoShape 177"/>
              <p:cNvSpPr>
                <a:spLocks noChangeArrowheads="1"/>
              </p:cNvSpPr>
              <p:nvPr/>
            </p:nvSpPr>
            <p:spPr bwMode="auto">
              <a:xfrm>
                <a:off x="3936" y="331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63" name="Group 1206"/>
            <p:cNvGrpSpPr>
              <a:grpSpLocks/>
            </p:cNvGrpSpPr>
            <p:nvPr/>
          </p:nvGrpSpPr>
          <p:grpSpPr bwMode="auto">
            <a:xfrm>
              <a:off x="5714995" y="6019826"/>
              <a:ext cx="1228725" cy="457202"/>
              <a:chOff x="3792" y="3792"/>
              <a:chExt cx="774" cy="288"/>
            </a:xfrm>
          </p:grpSpPr>
          <p:sp>
            <p:nvSpPr>
              <p:cNvPr id="264" name="AutoShape 152"/>
              <p:cNvSpPr>
                <a:spLocks noChangeArrowheads="1"/>
              </p:cNvSpPr>
              <p:nvPr/>
            </p:nvSpPr>
            <p:spPr bwMode="auto">
              <a:xfrm>
                <a:off x="4032" y="385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5" name="AutoShape 153"/>
              <p:cNvSpPr>
                <a:spLocks noChangeArrowheads="1"/>
              </p:cNvSpPr>
              <p:nvPr/>
            </p:nvSpPr>
            <p:spPr bwMode="auto">
              <a:xfrm>
                <a:off x="4176" y="3849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6" name="AutoShape 154"/>
              <p:cNvSpPr>
                <a:spLocks noChangeArrowheads="1"/>
              </p:cNvSpPr>
              <p:nvPr/>
            </p:nvSpPr>
            <p:spPr bwMode="auto">
              <a:xfrm>
                <a:off x="4224" y="3897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7" name="AutoShape 155"/>
              <p:cNvSpPr>
                <a:spLocks noChangeArrowheads="1"/>
              </p:cNvSpPr>
              <p:nvPr/>
            </p:nvSpPr>
            <p:spPr bwMode="auto">
              <a:xfrm>
                <a:off x="3984" y="394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8" name="AutoShape 156"/>
              <p:cNvSpPr>
                <a:spLocks noChangeArrowheads="1"/>
              </p:cNvSpPr>
              <p:nvPr/>
            </p:nvSpPr>
            <p:spPr bwMode="auto">
              <a:xfrm>
                <a:off x="4464" y="3984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9" name="AutoShape 157"/>
              <p:cNvSpPr>
                <a:spLocks noChangeArrowheads="1"/>
              </p:cNvSpPr>
              <p:nvPr/>
            </p:nvSpPr>
            <p:spPr bwMode="auto">
              <a:xfrm>
                <a:off x="4368" y="3897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0" name="AutoShape 158"/>
              <p:cNvSpPr>
                <a:spLocks noChangeArrowheads="1"/>
              </p:cNvSpPr>
              <p:nvPr/>
            </p:nvSpPr>
            <p:spPr bwMode="auto">
              <a:xfrm>
                <a:off x="4128" y="387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1" name="AutoShape 159"/>
              <p:cNvSpPr>
                <a:spLocks noChangeArrowheads="1"/>
              </p:cNvSpPr>
              <p:nvPr/>
            </p:nvSpPr>
            <p:spPr bwMode="auto">
              <a:xfrm>
                <a:off x="4224" y="397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2" name="AutoShape 160"/>
              <p:cNvSpPr>
                <a:spLocks noChangeArrowheads="1"/>
              </p:cNvSpPr>
              <p:nvPr/>
            </p:nvSpPr>
            <p:spPr bwMode="auto">
              <a:xfrm>
                <a:off x="4320" y="380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3" name="AutoShape 161"/>
              <p:cNvSpPr>
                <a:spLocks noChangeArrowheads="1"/>
              </p:cNvSpPr>
              <p:nvPr/>
            </p:nvSpPr>
            <p:spPr bwMode="auto">
              <a:xfrm>
                <a:off x="4128" y="3936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4" name="AutoShape 162"/>
              <p:cNvSpPr>
                <a:spLocks noChangeArrowheads="1"/>
              </p:cNvSpPr>
              <p:nvPr/>
            </p:nvSpPr>
            <p:spPr bwMode="auto">
              <a:xfrm>
                <a:off x="4080" y="398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5" name="AutoShape 163"/>
              <p:cNvSpPr>
                <a:spLocks noChangeArrowheads="1"/>
              </p:cNvSpPr>
              <p:nvPr/>
            </p:nvSpPr>
            <p:spPr bwMode="auto">
              <a:xfrm>
                <a:off x="3936" y="3840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6" name="AutoShape 164"/>
              <p:cNvSpPr>
                <a:spLocks noChangeArrowheads="1"/>
              </p:cNvSpPr>
              <p:nvPr/>
            </p:nvSpPr>
            <p:spPr bwMode="auto">
              <a:xfrm>
                <a:off x="4464" y="379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7" name="AutoShape 165"/>
              <p:cNvSpPr>
                <a:spLocks noChangeArrowheads="1"/>
              </p:cNvSpPr>
              <p:nvPr/>
            </p:nvSpPr>
            <p:spPr bwMode="auto">
              <a:xfrm>
                <a:off x="3840" y="379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8" name="AutoShape 166"/>
              <p:cNvSpPr>
                <a:spLocks noChangeArrowheads="1"/>
              </p:cNvSpPr>
              <p:nvPr/>
            </p:nvSpPr>
            <p:spPr bwMode="auto">
              <a:xfrm>
                <a:off x="4128" y="380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9" name="AutoShape 167"/>
              <p:cNvSpPr>
                <a:spLocks noChangeArrowheads="1"/>
              </p:cNvSpPr>
              <p:nvPr/>
            </p:nvSpPr>
            <p:spPr bwMode="auto">
              <a:xfrm>
                <a:off x="4272" y="385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0" name="AutoShape 168"/>
              <p:cNvSpPr>
                <a:spLocks noChangeArrowheads="1"/>
              </p:cNvSpPr>
              <p:nvPr/>
            </p:nvSpPr>
            <p:spPr bwMode="auto">
              <a:xfrm>
                <a:off x="4282" y="399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1" name="AutoShape 169"/>
              <p:cNvSpPr>
                <a:spLocks noChangeArrowheads="1"/>
              </p:cNvSpPr>
              <p:nvPr/>
            </p:nvSpPr>
            <p:spPr bwMode="auto">
              <a:xfrm>
                <a:off x="4454" y="3935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2" name="AutoShape 170"/>
              <p:cNvSpPr>
                <a:spLocks noChangeArrowheads="1"/>
              </p:cNvSpPr>
              <p:nvPr/>
            </p:nvSpPr>
            <p:spPr bwMode="auto">
              <a:xfrm>
                <a:off x="4368" y="394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3" name="AutoShape 171"/>
              <p:cNvSpPr>
                <a:spLocks noChangeArrowheads="1"/>
              </p:cNvSpPr>
              <p:nvPr/>
            </p:nvSpPr>
            <p:spPr bwMode="auto">
              <a:xfrm>
                <a:off x="3888" y="388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4" name="AutoShape 172"/>
              <p:cNvSpPr>
                <a:spLocks noChangeArrowheads="1"/>
              </p:cNvSpPr>
              <p:nvPr/>
            </p:nvSpPr>
            <p:spPr bwMode="auto">
              <a:xfrm>
                <a:off x="3888" y="3936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5" name="AutoShape 173"/>
              <p:cNvSpPr>
                <a:spLocks noChangeArrowheads="1"/>
              </p:cNvSpPr>
              <p:nvPr/>
            </p:nvSpPr>
            <p:spPr bwMode="auto">
              <a:xfrm>
                <a:off x="4480" y="384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6" name="AutoShape 174"/>
              <p:cNvSpPr>
                <a:spLocks noChangeArrowheads="1"/>
              </p:cNvSpPr>
              <p:nvPr/>
            </p:nvSpPr>
            <p:spPr bwMode="auto">
              <a:xfrm>
                <a:off x="4032" y="380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7" name="AutoShape 175"/>
              <p:cNvSpPr>
                <a:spLocks noChangeArrowheads="1"/>
              </p:cNvSpPr>
              <p:nvPr/>
            </p:nvSpPr>
            <p:spPr bwMode="auto">
              <a:xfrm>
                <a:off x="4416" y="385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8" name="AutoShape 176"/>
              <p:cNvSpPr>
                <a:spLocks noChangeArrowheads="1"/>
              </p:cNvSpPr>
              <p:nvPr/>
            </p:nvSpPr>
            <p:spPr bwMode="auto">
              <a:xfrm>
                <a:off x="4272" y="380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9" name="AutoShape 177"/>
              <p:cNvSpPr>
                <a:spLocks noChangeArrowheads="1"/>
              </p:cNvSpPr>
              <p:nvPr/>
            </p:nvSpPr>
            <p:spPr bwMode="auto">
              <a:xfrm>
                <a:off x="3792" y="3936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372" name="Group 371"/>
          <p:cNvGrpSpPr/>
          <p:nvPr/>
        </p:nvGrpSpPr>
        <p:grpSpPr>
          <a:xfrm>
            <a:off x="4309533" y="1219200"/>
            <a:ext cx="1371601" cy="5105428"/>
            <a:chOff x="5638800" y="1371600"/>
            <a:chExt cx="1371601" cy="5105428"/>
          </a:xfrm>
        </p:grpSpPr>
        <p:sp>
          <p:nvSpPr>
            <p:cNvPr id="373" name="Rectangle 151"/>
            <p:cNvSpPr>
              <a:spLocks noChangeArrowheads="1"/>
            </p:cNvSpPr>
            <p:nvPr/>
          </p:nvSpPr>
          <p:spPr bwMode="auto">
            <a:xfrm>
              <a:off x="5638800" y="1371600"/>
              <a:ext cx="1371601" cy="2362200"/>
            </a:xfrm>
            <a:prstGeom prst="rect">
              <a:avLst/>
            </a:pr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300000" rev="0"/>
              </a:camera>
              <a:lightRig rig="legacyFlat3" dir="b"/>
            </a:scene3d>
            <a:sp3d extrusionH="887400" prstMaterial="legacyWirefram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374" name="Group 1120"/>
            <p:cNvGrpSpPr>
              <a:grpSpLocks/>
            </p:cNvGrpSpPr>
            <p:nvPr/>
          </p:nvGrpSpPr>
          <p:grpSpPr bwMode="auto">
            <a:xfrm>
              <a:off x="5943594" y="3810003"/>
              <a:ext cx="990600" cy="1204914"/>
              <a:chOff x="3936" y="2400"/>
              <a:chExt cx="624" cy="759"/>
            </a:xfrm>
          </p:grpSpPr>
          <p:sp>
            <p:nvSpPr>
              <p:cNvPr id="459" name="AutoShape 152"/>
              <p:cNvSpPr>
                <a:spLocks noChangeArrowheads="1"/>
              </p:cNvSpPr>
              <p:nvPr/>
            </p:nvSpPr>
            <p:spPr bwMode="auto">
              <a:xfrm>
                <a:off x="3936" y="2736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60" name="AutoShape 153"/>
              <p:cNvSpPr>
                <a:spLocks noChangeArrowheads="1"/>
              </p:cNvSpPr>
              <p:nvPr/>
            </p:nvSpPr>
            <p:spPr bwMode="auto">
              <a:xfrm>
                <a:off x="4234" y="26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61" name="AutoShape 154"/>
              <p:cNvSpPr>
                <a:spLocks noChangeArrowheads="1"/>
              </p:cNvSpPr>
              <p:nvPr/>
            </p:nvSpPr>
            <p:spPr bwMode="auto">
              <a:xfrm>
                <a:off x="4234" y="2899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62" name="AutoShape 155"/>
              <p:cNvSpPr>
                <a:spLocks noChangeArrowheads="1"/>
              </p:cNvSpPr>
              <p:nvPr/>
            </p:nvSpPr>
            <p:spPr bwMode="auto">
              <a:xfrm>
                <a:off x="3984" y="302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63" name="AutoShape 156"/>
              <p:cNvSpPr>
                <a:spLocks noChangeArrowheads="1"/>
              </p:cNvSpPr>
              <p:nvPr/>
            </p:nvSpPr>
            <p:spPr bwMode="auto">
              <a:xfrm>
                <a:off x="3936" y="288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64" name="AutoShape 157"/>
              <p:cNvSpPr>
                <a:spLocks noChangeArrowheads="1"/>
              </p:cNvSpPr>
              <p:nvPr/>
            </p:nvSpPr>
            <p:spPr bwMode="auto">
              <a:xfrm>
                <a:off x="4378" y="2899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65" name="AutoShape 158"/>
              <p:cNvSpPr>
                <a:spLocks noChangeArrowheads="1"/>
              </p:cNvSpPr>
              <p:nvPr/>
            </p:nvSpPr>
            <p:spPr bwMode="auto">
              <a:xfrm>
                <a:off x="4138" y="294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66" name="AutoShape 159"/>
              <p:cNvSpPr>
                <a:spLocks noChangeArrowheads="1"/>
              </p:cNvSpPr>
              <p:nvPr/>
            </p:nvSpPr>
            <p:spPr bwMode="auto">
              <a:xfrm>
                <a:off x="4234" y="303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67" name="AutoShape 160"/>
              <p:cNvSpPr>
                <a:spLocks noChangeArrowheads="1"/>
              </p:cNvSpPr>
              <p:nvPr/>
            </p:nvSpPr>
            <p:spPr bwMode="auto">
              <a:xfrm>
                <a:off x="4330" y="276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68" name="AutoShape 161"/>
              <p:cNvSpPr>
                <a:spLocks noChangeArrowheads="1"/>
              </p:cNvSpPr>
              <p:nvPr/>
            </p:nvSpPr>
            <p:spPr bwMode="auto">
              <a:xfrm>
                <a:off x="4090" y="26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69" name="AutoShape 162"/>
              <p:cNvSpPr>
                <a:spLocks noChangeArrowheads="1"/>
              </p:cNvSpPr>
              <p:nvPr/>
            </p:nvSpPr>
            <p:spPr bwMode="auto">
              <a:xfrm>
                <a:off x="4186" y="244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70" name="AutoShape 163"/>
              <p:cNvSpPr>
                <a:spLocks noChangeArrowheads="1"/>
              </p:cNvSpPr>
              <p:nvPr/>
            </p:nvSpPr>
            <p:spPr bwMode="auto">
              <a:xfrm>
                <a:off x="4378" y="244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71" name="AutoShape 164"/>
              <p:cNvSpPr>
                <a:spLocks noChangeArrowheads="1"/>
              </p:cNvSpPr>
              <p:nvPr/>
            </p:nvSpPr>
            <p:spPr bwMode="auto">
              <a:xfrm>
                <a:off x="4378" y="262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72" name="AutoShape 165"/>
              <p:cNvSpPr>
                <a:spLocks noChangeArrowheads="1"/>
              </p:cNvSpPr>
              <p:nvPr/>
            </p:nvSpPr>
            <p:spPr bwMode="auto">
              <a:xfrm>
                <a:off x="3936" y="264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73" name="AutoShape 166"/>
              <p:cNvSpPr>
                <a:spLocks noChangeArrowheads="1"/>
              </p:cNvSpPr>
              <p:nvPr/>
            </p:nvSpPr>
            <p:spPr bwMode="auto">
              <a:xfrm>
                <a:off x="4186" y="276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74" name="AutoShape 167"/>
              <p:cNvSpPr>
                <a:spLocks noChangeArrowheads="1"/>
              </p:cNvSpPr>
              <p:nvPr/>
            </p:nvSpPr>
            <p:spPr bwMode="auto">
              <a:xfrm>
                <a:off x="4464" y="307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75" name="AutoShape 168"/>
              <p:cNvSpPr>
                <a:spLocks noChangeArrowheads="1"/>
              </p:cNvSpPr>
              <p:nvPr/>
            </p:nvSpPr>
            <p:spPr bwMode="auto">
              <a:xfrm>
                <a:off x="4282" y="253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76" name="AutoShape 169"/>
              <p:cNvSpPr>
                <a:spLocks noChangeArrowheads="1"/>
              </p:cNvSpPr>
              <p:nvPr/>
            </p:nvSpPr>
            <p:spPr bwMode="auto">
              <a:xfrm>
                <a:off x="4080" y="307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77" name="AutoShape 170"/>
              <p:cNvSpPr>
                <a:spLocks noChangeArrowheads="1"/>
              </p:cNvSpPr>
              <p:nvPr/>
            </p:nvSpPr>
            <p:spPr bwMode="auto">
              <a:xfrm>
                <a:off x="4368" y="302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78" name="AutoShape 171"/>
              <p:cNvSpPr>
                <a:spLocks noChangeArrowheads="1"/>
              </p:cNvSpPr>
              <p:nvPr/>
            </p:nvSpPr>
            <p:spPr bwMode="auto">
              <a:xfrm>
                <a:off x="4042" y="2493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79" name="AutoShape 172"/>
              <p:cNvSpPr>
                <a:spLocks noChangeArrowheads="1"/>
              </p:cNvSpPr>
              <p:nvPr/>
            </p:nvSpPr>
            <p:spPr bwMode="auto">
              <a:xfrm>
                <a:off x="3936" y="240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80" name="AutoShape 173"/>
              <p:cNvSpPr>
                <a:spLocks noChangeArrowheads="1"/>
              </p:cNvSpPr>
              <p:nvPr/>
            </p:nvSpPr>
            <p:spPr bwMode="auto">
              <a:xfrm>
                <a:off x="4474" y="253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81" name="AutoShape 174"/>
              <p:cNvSpPr>
                <a:spLocks noChangeArrowheads="1"/>
              </p:cNvSpPr>
              <p:nvPr/>
            </p:nvSpPr>
            <p:spPr bwMode="auto">
              <a:xfrm>
                <a:off x="4080" y="283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82" name="AutoShape 175"/>
              <p:cNvSpPr>
                <a:spLocks noChangeArrowheads="1"/>
              </p:cNvSpPr>
              <p:nvPr/>
            </p:nvSpPr>
            <p:spPr bwMode="auto">
              <a:xfrm>
                <a:off x="4464" y="283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83" name="AutoShape 176"/>
              <p:cNvSpPr>
                <a:spLocks noChangeArrowheads="1"/>
              </p:cNvSpPr>
              <p:nvPr/>
            </p:nvSpPr>
            <p:spPr bwMode="auto">
              <a:xfrm>
                <a:off x="4474" y="271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84" name="AutoShape 177"/>
              <p:cNvSpPr>
                <a:spLocks noChangeArrowheads="1"/>
              </p:cNvSpPr>
              <p:nvPr/>
            </p:nvSpPr>
            <p:spPr bwMode="auto">
              <a:xfrm>
                <a:off x="4138" y="2583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75" name="Rectangle 151"/>
            <p:cNvSpPr>
              <a:spLocks noChangeArrowheads="1"/>
            </p:cNvSpPr>
            <p:nvPr/>
          </p:nvSpPr>
          <p:spPr bwMode="auto">
            <a:xfrm>
              <a:off x="5638800" y="3733800"/>
              <a:ext cx="1371601" cy="1371600"/>
            </a:xfrm>
            <a:prstGeom prst="rect">
              <a:avLst/>
            </a:pr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300000" rev="0"/>
              </a:camera>
              <a:lightRig rig="legacyFlat3" dir="b"/>
            </a:scene3d>
            <a:sp3d extrusionH="887400" prstMaterial="legacyWirefram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6" name="Rectangle 151"/>
            <p:cNvSpPr>
              <a:spLocks noChangeArrowheads="1"/>
            </p:cNvSpPr>
            <p:nvPr/>
          </p:nvSpPr>
          <p:spPr bwMode="auto">
            <a:xfrm>
              <a:off x="5638800" y="6019800"/>
              <a:ext cx="1371601" cy="457200"/>
            </a:xfrm>
            <a:prstGeom prst="rect">
              <a:avLst/>
            </a:pr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300000" rev="0"/>
              </a:camera>
              <a:lightRig rig="legacyFlat3" dir="b"/>
            </a:scene3d>
            <a:sp3d extrusionH="887400" prstMaterial="legacyWirefram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7" name="Rectangle 151"/>
            <p:cNvSpPr>
              <a:spLocks noChangeArrowheads="1"/>
            </p:cNvSpPr>
            <p:nvPr/>
          </p:nvSpPr>
          <p:spPr bwMode="auto">
            <a:xfrm>
              <a:off x="5638800" y="5105400"/>
              <a:ext cx="1371601" cy="914400"/>
            </a:xfrm>
            <a:prstGeom prst="rect">
              <a:avLst/>
            </a:pr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300000" rev="0"/>
              </a:camera>
              <a:lightRig rig="legacyFlat3" dir="b"/>
            </a:scene3d>
            <a:sp3d extrusionH="887400" prstMaterial="legacyWirefram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378" name="Group 1152"/>
            <p:cNvGrpSpPr>
              <a:grpSpLocks/>
            </p:cNvGrpSpPr>
            <p:nvPr/>
          </p:nvGrpSpPr>
          <p:grpSpPr bwMode="auto">
            <a:xfrm>
              <a:off x="5791731" y="1523740"/>
              <a:ext cx="1143001" cy="2057660"/>
              <a:chOff x="3883" y="1061"/>
              <a:chExt cx="720" cy="1195"/>
            </a:xfrm>
          </p:grpSpPr>
          <p:sp>
            <p:nvSpPr>
              <p:cNvPr id="433" name="AutoShape 152"/>
              <p:cNvSpPr>
                <a:spLocks noChangeArrowheads="1"/>
              </p:cNvSpPr>
              <p:nvPr/>
            </p:nvSpPr>
            <p:spPr bwMode="auto">
              <a:xfrm>
                <a:off x="3984" y="1776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34" name="AutoShape 153"/>
              <p:cNvSpPr>
                <a:spLocks noChangeArrowheads="1"/>
              </p:cNvSpPr>
              <p:nvPr/>
            </p:nvSpPr>
            <p:spPr bwMode="auto">
              <a:xfrm>
                <a:off x="4272" y="1415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35" name="AutoShape 154"/>
              <p:cNvSpPr>
                <a:spLocks noChangeArrowheads="1"/>
              </p:cNvSpPr>
              <p:nvPr/>
            </p:nvSpPr>
            <p:spPr bwMode="auto">
              <a:xfrm>
                <a:off x="4378" y="197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36" name="AutoShape 155"/>
              <p:cNvSpPr>
                <a:spLocks noChangeArrowheads="1"/>
              </p:cNvSpPr>
              <p:nvPr/>
            </p:nvSpPr>
            <p:spPr bwMode="auto">
              <a:xfrm>
                <a:off x="3888" y="211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37" name="AutoShape 156"/>
              <p:cNvSpPr>
                <a:spLocks noChangeArrowheads="1"/>
              </p:cNvSpPr>
              <p:nvPr/>
            </p:nvSpPr>
            <p:spPr bwMode="auto">
              <a:xfrm>
                <a:off x="4512" y="14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38" name="AutoShape 157"/>
              <p:cNvSpPr>
                <a:spLocks noChangeArrowheads="1"/>
              </p:cNvSpPr>
              <p:nvPr/>
            </p:nvSpPr>
            <p:spPr bwMode="auto">
              <a:xfrm>
                <a:off x="4272" y="1769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39" name="AutoShape 158"/>
              <p:cNvSpPr>
                <a:spLocks noChangeArrowheads="1"/>
              </p:cNvSpPr>
              <p:nvPr/>
            </p:nvSpPr>
            <p:spPr bwMode="auto">
              <a:xfrm>
                <a:off x="4176" y="190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40" name="AutoShape 159"/>
              <p:cNvSpPr>
                <a:spLocks noChangeArrowheads="1"/>
              </p:cNvSpPr>
              <p:nvPr/>
            </p:nvSpPr>
            <p:spPr bwMode="auto">
              <a:xfrm>
                <a:off x="4224" y="207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41" name="AutoShape 160"/>
              <p:cNvSpPr>
                <a:spLocks noChangeArrowheads="1"/>
              </p:cNvSpPr>
              <p:nvPr/>
            </p:nvSpPr>
            <p:spPr bwMode="auto">
              <a:xfrm>
                <a:off x="4315" y="154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42" name="AutoShape 161"/>
              <p:cNvSpPr>
                <a:spLocks noChangeArrowheads="1"/>
              </p:cNvSpPr>
              <p:nvPr/>
            </p:nvSpPr>
            <p:spPr bwMode="auto">
              <a:xfrm>
                <a:off x="4080" y="159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43" name="AutoShape 162"/>
              <p:cNvSpPr>
                <a:spLocks noChangeArrowheads="1"/>
              </p:cNvSpPr>
              <p:nvPr/>
            </p:nvSpPr>
            <p:spPr bwMode="auto">
              <a:xfrm>
                <a:off x="4176" y="1061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44" name="AutoShape 163"/>
              <p:cNvSpPr>
                <a:spLocks noChangeArrowheads="1"/>
              </p:cNvSpPr>
              <p:nvPr/>
            </p:nvSpPr>
            <p:spPr bwMode="auto">
              <a:xfrm>
                <a:off x="4517" y="206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45" name="AutoShape 164"/>
              <p:cNvSpPr>
                <a:spLocks noChangeArrowheads="1"/>
              </p:cNvSpPr>
              <p:nvPr/>
            </p:nvSpPr>
            <p:spPr bwMode="auto">
              <a:xfrm>
                <a:off x="4128" y="144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46" name="AutoShape 165"/>
              <p:cNvSpPr>
                <a:spLocks noChangeArrowheads="1"/>
              </p:cNvSpPr>
              <p:nvPr/>
            </p:nvSpPr>
            <p:spPr bwMode="auto">
              <a:xfrm>
                <a:off x="3883" y="137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47" name="AutoShape 166"/>
              <p:cNvSpPr>
                <a:spLocks noChangeArrowheads="1"/>
              </p:cNvSpPr>
              <p:nvPr/>
            </p:nvSpPr>
            <p:spPr bwMode="auto">
              <a:xfrm>
                <a:off x="4176" y="168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48" name="AutoShape 167"/>
              <p:cNvSpPr>
                <a:spLocks noChangeArrowheads="1"/>
              </p:cNvSpPr>
              <p:nvPr/>
            </p:nvSpPr>
            <p:spPr bwMode="auto">
              <a:xfrm>
                <a:off x="4080" y="2160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49" name="AutoShape 168"/>
              <p:cNvSpPr>
                <a:spLocks noChangeArrowheads="1"/>
              </p:cNvSpPr>
              <p:nvPr/>
            </p:nvSpPr>
            <p:spPr bwMode="auto">
              <a:xfrm>
                <a:off x="4272" y="1150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50" name="AutoShape 169"/>
              <p:cNvSpPr>
                <a:spLocks noChangeArrowheads="1"/>
              </p:cNvSpPr>
              <p:nvPr/>
            </p:nvSpPr>
            <p:spPr bwMode="auto">
              <a:xfrm>
                <a:off x="4368" y="128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51" name="AutoShape 170"/>
              <p:cNvSpPr>
                <a:spLocks noChangeArrowheads="1"/>
              </p:cNvSpPr>
              <p:nvPr/>
            </p:nvSpPr>
            <p:spPr bwMode="auto">
              <a:xfrm>
                <a:off x="4378" y="2170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52" name="AutoShape 171"/>
              <p:cNvSpPr>
                <a:spLocks noChangeArrowheads="1"/>
              </p:cNvSpPr>
              <p:nvPr/>
            </p:nvSpPr>
            <p:spPr bwMode="auto">
              <a:xfrm>
                <a:off x="4085" y="1293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53" name="AutoShape 172"/>
              <p:cNvSpPr>
                <a:spLocks noChangeArrowheads="1"/>
              </p:cNvSpPr>
              <p:nvPr/>
            </p:nvSpPr>
            <p:spPr bwMode="auto">
              <a:xfrm>
                <a:off x="3888" y="1105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54" name="AutoShape 173"/>
              <p:cNvSpPr>
                <a:spLocks noChangeArrowheads="1"/>
              </p:cNvSpPr>
              <p:nvPr/>
            </p:nvSpPr>
            <p:spPr bwMode="auto">
              <a:xfrm>
                <a:off x="4474" y="1105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55" name="AutoShape 174"/>
              <p:cNvSpPr>
                <a:spLocks noChangeArrowheads="1"/>
              </p:cNvSpPr>
              <p:nvPr/>
            </p:nvSpPr>
            <p:spPr bwMode="auto">
              <a:xfrm>
                <a:off x="3888" y="159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56" name="AutoShape 175"/>
              <p:cNvSpPr>
                <a:spLocks noChangeArrowheads="1"/>
              </p:cNvSpPr>
              <p:nvPr/>
            </p:nvSpPr>
            <p:spPr bwMode="auto">
              <a:xfrm>
                <a:off x="4464" y="1824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57" name="AutoShape 176"/>
              <p:cNvSpPr>
                <a:spLocks noChangeArrowheads="1"/>
              </p:cNvSpPr>
              <p:nvPr/>
            </p:nvSpPr>
            <p:spPr bwMode="auto">
              <a:xfrm>
                <a:off x="4464" y="163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58" name="AutoShape 177"/>
              <p:cNvSpPr>
                <a:spLocks noChangeArrowheads="1"/>
              </p:cNvSpPr>
              <p:nvPr/>
            </p:nvSpPr>
            <p:spPr bwMode="auto">
              <a:xfrm>
                <a:off x="3936" y="197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79" name="Group 1179"/>
            <p:cNvGrpSpPr>
              <a:grpSpLocks/>
            </p:cNvGrpSpPr>
            <p:nvPr/>
          </p:nvGrpSpPr>
          <p:grpSpPr bwMode="auto">
            <a:xfrm>
              <a:off x="5867395" y="5105407"/>
              <a:ext cx="1127125" cy="882651"/>
              <a:chOff x="3888" y="3216"/>
              <a:chExt cx="710" cy="556"/>
            </a:xfrm>
          </p:grpSpPr>
          <p:sp>
            <p:nvSpPr>
              <p:cNvPr id="407" name="AutoShape 152"/>
              <p:cNvSpPr>
                <a:spLocks noChangeArrowheads="1"/>
              </p:cNvSpPr>
              <p:nvPr/>
            </p:nvSpPr>
            <p:spPr bwMode="auto">
              <a:xfrm>
                <a:off x="4032" y="364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08" name="AutoShape 153"/>
              <p:cNvSpPr>
                <a:spLocks noChangeArrowheads="1"/>
              </p:cNvSpPr>
              <p:nvPr/>
            </p:nvSpPr>
            <p:spPr bwMode="auto">
              <a:xfrm>
                <a:off x="4272" y="3407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09" name="AutoShape 154"/>
              <p:cNvSpPr>
                <a:spLocks noChangeArrowheads="1"/>
              </p:cNvSpPr>
              <p:nvPr/>
            </p:nvSpPr>
            <p:spPr bwMode="auto">
              <a:xfrm>
                <a:off x="4224" y="3609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0" name="AutoShape 155"/>
              <p:cNvSpPr>
                <a:spLocks noChangeArrowheads="1"/>
              </p:cNvSpPr>
              <p:nvPr/>
            </p:nvSpPr>
            <p:spPr bwMode="auto">
              <a:xfrm>
                <a:off x="3888" y="364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1" name="AutoShape 156"/>
              <p:cNvSpPr>
                <a:spLocks noChangeArrowheads="1"/>
              </p:cNvSpPr>
              <p:nvPr/>
            </p:nvSpPr>
            <p:spPr bwMode="auto">
              <a:xfrm>
                <a:off x="4512" y="338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2" name="AutoShape 157"/>
              <p:cNvSpPr>
                <a:spLocks noChangeArrowheads="1"/>
              </p:cNvSpPr>
              <p:nvPr/>
            </p:nvSpPr>
            <p:spPr bwMode="auto">
              <a:xfrm>
                <a:off x="4416" y="355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3" name="AutoShape 158"/>
              <p:cNvSpPr>
                <a:spLocks noChangeArrowheads="1"/>
              </p:cNvSpPr>
              <p:nvPr/>
            </p:nvSpPr>
            <p:spPr bwMode="auto">
              <a:xfrm>
                <a:off x="4128" y="3590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4" name="AutoShape 159"/>
              <p:cNvSpPr>
                <a:spLocks noChangeArrowheads="1"/>
              </p:cNvSpPr>
              <p:nvPr/>
            </p:nvSpPr>
            <p:spPr bwMode="auto">
              <a:xfrm>
                <a:off x="4224" y="3686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5" name="AutoShape 160"/>
              <p:cNvSpPr>
                <a:spLocks noChangeArrowheads="1"/>
              </p:cNvSpPr>
              <p:nvPr/>
            </p:nvSpPr>
            <p:spPr bwMode="auto">
              <a:xfrm>
                <a:off x="4320" y="34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6" name="AutoShape 161"/>
              <p:cNvSpPr>
                <a:spLocks noChangeArrowheads="1"/>
              </p:cNvSpPr>
              <p:nvPr/>
            </p:nvSpPr>
            <p:spPr bwMode="auto">
              <a:xfrm>
                <a:off x="4080" y="338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7" name="AutoShape 162"/>
              <p:cNvSpPr>
                <a:spLocks noChangeArrowheads="1"/>
              </p:cNvSpPr>
              <p:nvPr/>
            </p:nvSpPr>
            <p:spPr bwMode="auto">
              <a:xfrm>
                <a:off x="4176" y="325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8" name="AutoShape 163"/>
              <p:cNvSpPr>
                <a:spLocks noChangeArrowheads="1"/>
              </p:cNvSpPr>
              <p:nvPr/>
            </p:nvSpPr>
            <p:spPr bwMode="auto">
              <a:xfrm>
                <a:off x="4368" y="3216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9" name="AutoShape 164"/>
              <p:cNvSpPr>
                <a:spLocks noChangeArrowheads="1"/>
              </p:cNvSpPr>
              <p:nvPr/>
            </p:nvSpPr>
            <p:spPr bwMode="auto">
              <a:xfrm>
                <a:off x="4368" y="333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0" name="AutoShape 165"/>
              <p:cNvSpPr>
                <a:spLocks noChangeArrowheads="1"/>
              </p:cNvSpPr>
              <p:nvPr/>
            </p:nvSpPr>
            <p:spPr bwMode="auto">
              <a:xfrm>
                <a:off x="3888" y="3456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1" name="AutoShape 166"/>
              <p:cNvSpPr>
                <a:spLocks noChangeArrowheads="1"/>
              </p:cNvSpPr>
              <p:nvPr/>
            </p:nvSpPr>
            <p:spPr bwMode="auto">
              <a:xfrm>
                <a:off x="4176" y="34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2" name="AutoShape 167"/>
              <p:cNvSpPr>
                <a:spLocks noChangeArrowheads="1"/>
              </p:cNvSpPr>
              <p:nvPr/>
            </p:nvSpPr>
            <p:spPr bwMode="auto">
              <a:xfrm>
                <a:off x="4272" y="356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3" name="AutoShape 168"/>
              <p:cNvSpPr>
                <a:spLocks noChangeArrowheads="1"/>
              </p:cNvSpPr>
              <p:nvPr/>
            </p:nvSpPr>
            <p:spPr bwMode="auto">
              <a:xfrm>
                <a:off x="4272" y="324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4" name="AutoShape 169"/>
              <p:cNvSpPr>
                <a:spLocks noChangeArrowheads="1"/>
              </p:cNvSpPr>
              <p:nvPr/>
            </p:nvSpPr>
            <p:spPr bwMode="auto">
              <a:xfrm>
                <a:off x="4454" y="3647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5" name="AutoShape 170"/>
              <p:cNvSpPr>
                <a:spLocks noChangeArrowheads="1"/>
              </p:cNvSpPr>
              <p:nvPr/>
            </p:nvSpPr>
            <p:spPr bwMode="auto">
              <a:xfrm>
                <a:off x="4368" y="365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6" name="AutoShape 171"/>
              <p:cNvSpPr>
                <a:spLocks noChangeArrowheads="1"/>
              </p:cNvSpPr>
              <p:nvPr/>
            </p:nvSpPr>
            <p:spPr bwMode="auto">
              <a:xfrm>
                <a:off x="4032" y="326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7" name="AutoShape 172"/>
              <p:cNvSpPr>
                <a:spLocks noChangeArrowheads="1"/>
              </p:cNvSpPr>
              <p:nvPr/>
            </p:nvSpPr>
            <p:spPr bwMode="auto">
              <a:xfrm>
                <a:off x="4176" y="333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8" name="AutoShape 173"/>
              <p:cNvSpPr>
                <a:spLocks noChangeArrowheads="1"/>
              </p:cNvSpPr>
              <p:nvPr/>
            </p:nvSpPr>
            <p:spPr bwMode="auto">
              <a:xfrm>
                <a:off x="4464" y="326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9" name="AutoShape 174"/>
              <p:cNvSpPr>
                <a:spLocks noChangeArrowheads="1"/>
              </p:cNvSpPr>
              <p:nvPr/>
            </p:nvSpPr>
            <p:spPr bwMode="auto">
              <a:xfrm>
                <a:off x="4032" y="3473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30" name="AutoShape 175"/>
              <p:cNvSpPr>
                <a:spLocks noChangeArrowheads="1"/>
              </p:cNvSpPr>
              <p:nvPr/>
            </p:nvSpPr>
            <p:spPr bwMode="auto">
              <a:xfrm>
                <a:off x="4032" y="355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31" name="AutoShape 176"/>
              <p:cNvSpPr>
                <a:spLocks noChangeArrowheads="1"/>
              </p:cNvSpPr>
              <p:nvPr/>
            </p:nvSpPr>
            <p:spPr bwMode="auto">
              <a:xfrm>
                <a:off x="4464" y="3428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32" name="AutoShape 177"/>
              <p:cNvSpPr>
                <a:spLocks noChangeArrowheads="1"/>
              </p:cNvSpPr>
              <p:nvPr/>
            </p:nvSpPr>
            <p:spPr bwMode="auto">
              <a:xfrm>
                <a:off x="3936" y="331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00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80" name="Group 1206"/>
            <p:cNvGrpSpPr>
              <a:grpSpLocks/>
            </p:cNvGrpSpPr>
            <p:nvPr/>
          </p:nvGrpSpPr>
          <p:grpSpPr bwMode="auto">
            <a:xfrm>
              <a:off x="5714995" y="6019826"/>
              <a:ext cx="1228725" cy="457202"/>
              <a:chOff x="3792" y="3792"/>
              <a:chExt cx="774" cy="288"/>
            </a:xfrm>
          </p:grpSpPr>
          <p:sp>
            <p:nvSpPr>
              <p:cNvPr id="381" name="AutoShape 152"/>
              <p:cNvSpPr>
                <a:spLocks noChangeArrowheads="1"/>
              </p:cNvSpPr>
              <p:nvPr/>
            </p:nvSpPr>
            <p:spPr bwMode="auto">
              <a:xfrm>
                <a:off x="4032" y="385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82" name="AutoShape 153"/>
              <p:cNvSpPr>
                <a:spLocks noChangeArrowheads="1"/>
              </p:cNvSpPr>
              <p:nvPr/>
            </p:nvSpPr>
            <p:spPr bwMode="auto">
              <a:xfrm>
                <a:off x="4176" y="3849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83" name="AutoShape 154"/>
              <p:cNvSpPr>
                <a:spLocks noChangeArrowheads="1"/>
              </p:cNvSpPr>
              <p:nvPr/>
            </p:nvSpPr>
            <p:spPr bwMode="auto">
              <a:xfrm>
                <a:off x="4224" y="3897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84" name="AutoShape 155"/>
              <p:cNvSpPr>
                <a:spLocks noChangeArrowheads="1"/>
              </p:cNvSpPr>
              <p:nvPr/>
            </p:nvSpPr>
            <p:spPr bwMode="auto">
              <a:xfrm>
                <a:off x="3984" y="394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85" name="AutoShape 156"/>
              <p:cNvSpPr>
                <a:spLocks noChangeArrowheads="1"/>
              </p:cNvSpPr>
              <p:nvPr/>
            </p:nvSpPr>
            <p:spPr bwMode="auto">
              <a:xfrm>
                <a:off x="4464" y="3984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86" name="AutoShape 157"/>
              <p:cNvSpPr>
                <a:spLocks noChangeArrowheads="1"/>
              </p:cNvSpPr>
              <p:nvPr/>
            </p:nvSpPr>
            <p:spPr bwMode="auto">
              <a:xfrm>
                <a:off x="4368" y="3897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87" name="AutoShape 158"/>
              <p:cNvSpPr>
                <a:spLocks noChangeArrowheads="1"/>
              </p:cNvSpPr>
              <p:nvPr/>
            </p:nvSpPr>
            <p:spPr bwMode="auto">
              <a:xfrm>
                <a:off x="4128" y="387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88" name="AutoShape 159"/>
              <p:cNvSpPr>
                <a:spLocks noChangeArrowheads="1"/>
              </p:cNvSpPr>
              <p:nvPr/>
            </p:nvSpPr>
            <p:spPr bwMode="auto">
              <a:xfrm>
                <a:off x="4224" y="397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89" name="AutoShape 160"/>
              <p:cNvSpPr>
                <a:spLocks noChangeArrowheads="1"/>
              </p:cNvSpPr>
              <p:nvPr/>
            </p:nvSpPr>
            <p:spPr bwMode="auto">
              <a:xfrm>
                <a:off x="4320" y="380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90" name="AutoShape 161"/>
              <p:cNvSpPr>
                <a:spLocks noChangeArrowheads="1"/>
              </p:cNvSpPr>
              <p:nvPr/>
            </p:nvSpPr>
            <p:spPr bwMode="auto">
              <a:xfrm>
                <a:off x="4128" y="3936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91" name="AutoShape 162"/>
              <p:cNvSpPr>
                <a:spLocks noChangeArrowheads="1"/>
              </p:cNvSpPr>
              <p:nvPr/>
            </p:nvSpPr>
            <p:spPr bwMode="auto">
              <a:xfrm>
                <a:off x="4080" y="398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92" name="AutoShape 163"/>
              <p:cNvSpPr>
                <a:spLocks noChangeArrowheads="1"/>
              </p:cNvSpPr>
              <p:nvPr/>
            </p:nvSpPr>
            <p:spPr bwMode="auto">
              <a:xfrm>
                <a:off x="3936" y="3840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93" name="AutoShape 164"/>
              <p:cNvSpPr>
                <a:spLocks noChangeArrowheads="1"/>
              </p:cNvSpPr>
              <p:nvPr/>
            </p:nvSpPr>
            <p:spPr bwMode="auto">
              <a:xfrm>
                <a:off x="4464" y="379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94" name="AutoShape 165"/>
              <p:cNvSpPr>
                <a:spLocks noChangeArrowheads="1"/>
              </p:cNvSpPr>
              <p:nvPr/>
            </p:nvSpPr>
            <p:spPr bwMode="auto">
              <a:xfrm>
                <a:off x="3840" y="3792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95" name="AutoShape 166"/>
              <p:cNvSpPr>
                <a:spLocks noChangeArrowheads="1"/>
              </p:cNvSpPr>
              <p:nvPr/>
            </p:nvSpPr>
            <p:spPr bwMode="auto">
              <a:xfrm>
                <a:off x="4128" y="380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96" name="AutoShape 167"/>
              <p:cNvSpPr>
                <a:spLocks noChangeArrowheads="1"/>
              </p:cNvSpPr>
              <p:nvPr/>
            </p:nvSpPr>
            <p:spPr bwMode="auto">
              <a:xfrm>
                <a:off x="4272" y="385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97" name="AutoShape 168"/>
              <p:cNvSpPr>
                <a:spLocks noChangeArrowheads="1"/>
              </p:cNvSpPr>
              <p:nvPr/>
            </p:nvSpPr>
            <p:spPr bwMode="auto">
              <a:xfrm>
                <a:off x="4282" y="3994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98" name="AutoShape 169"/>
              <p:cNvSpPr>
                <a:spLocks noChangeArrowheads="1"/>
              </p:cNvSpPr>
              <p:nvPr/>
            </p:nvSpPr>
            <p:spPr bwMode="auto">
              <a:xfrm>
                <a:off x="4454" y="3935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99" name="AutoShape 170"/>
              <p:cNvSpPr>
                <a:spLocks noChangeArrowheads="1"/>
              </p:cNvSpPr>
              <p:nvPr/>
            </p:nvSpPr>
            <p:spPr bwMode="auto">
              <a:xfrm>
                <a:off x="4368" y="3942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00" name="AutoShape 171"/>
              <p:cNvSpPr>
                <a:spLocks noChangeArrowheads="1"/>
              </p:cNvSpPr>
              <p:nvPr/>
            </p:nvSpPr>
            <p:spPr bwMode="auto">
              <a:xfrm>
                <a:off x="3888" y="388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01" name="AutoShape 172"/>
              <p:cNvSpPr>
                <a:spLocks noChangeArrowheads="1"/>
              </p:cNvSpPr>
              <p:nvPr/>
            </p:nvSpPr>
            <p:spPr bwMode="auto">
              <a:xfrm>
                <a:off x="3888" y="3936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02" name="AutoShape 173"/>
              <p:cNvSpPr>
                <a:spLocks noChangeArrowheads="1"/>
              </p:cNvSpPr>
              <p:nvPr/>
            </p:nvSpPr>
            <p:spPr bwMode="auto">
              <a:xfrm>
                <a:off x="4480" y="3848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03" name="AutoShape 174"/>
              <p:cNvSpPr>
                <a:spLocks noChangeArrowheads="1"/>
              </p:cNvSpPr>
              <p:nvPr/>
            </p:nvSpPr>
            <p:spPr bwMode="auto">
              <a:xfrm>
                <a:off x="4032" y="380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04" name="AutoShape 175"/>
              <p:cNvSpPr>
                <a:spLocks noChangeArrowheads="1"/>
              </p:cNvSpPr>
              <p:nvPr/>
            </p:nvSpPr>
            <p:spPr bwMode="auto">
              <a:xfrm>
                <a:off x="4416" y="385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05" name="AutoShape 176"/>
              <p:cNvSpPr>
                <a:spLocks noChangeArrowheads="1"/>
              </p:cNvSpPr>
              <p:nvPr/>
            </p:nvSpPr>
            <p:spPr bwMode="auto">
              <a:xfrm>
                <a:off x="4272" y="3801"/>
                <a:ext cx="86" cy="87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06" name="AutoShape 177"/>
              <p:cNvSpPr>
                <a:spLocks noChangeArrowheads="1"/>
              </p:cNvSpPr>
              <p:nvPr/>
            </p:nvSpPr>
            <p:spPr bwMode="auto">
              <a:xfrm>
                <a:off x="3792" y="3936"/>
                <a:ext cx="86" cy="86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4724400" y="2245415"/>
            <a:ext cx="3352800" cy="3992880"/>
            <a:chOff x="4419600" y="2423160"/>
            <a:chExt cx="3352800" cy="3992880"/>
          </a:xfrm>
        </p:grpSpPr>
        <p:grpSp>
          <p:nvGrpSpPr>
            <p:cNvPr id="6" name="Group 5"/>
            <p:cNvGrpSpPr/>
            <p:nvPr/>
          </p:nvGrpSpPr>
          <p:grpSpPr>
            <a:xfrm>
              <a:off x="4419600" y="6080760"/>
              <a:ext cx="3352800" cy="335280"/>
              <a:chOff x="76200" y="5562600"/>
              <a:chExt cx="3352800" cy="335280"/>
            </a:xfrm>
          </p:grpSpPr>
          <p:sp>
            <p:nvSpPr>
              <p:cNvPr id="3" name="Left Arrow 2"/>
              <p:cNvSpPr/>
              <p:nvPr/>
            </p:nvSpPr>
            <p:spPr bwMode="auto">
              <a:xfrm>
                <a:off x="76200" y="5562600"/>
                <a:ext cx="914400" cy="320040"/>
              </a:xfrm>
              <a:prstGeom prst="leftArrow">
                <a:avLst/>
              </a:prstGeom>
              <a:solidFill>
                <a:srgbClr val="C0504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5" name="Right Arrow 4"/>
              <p:cNvSpPr/>
              <p:nvPr/>
            </p:nvSpPr>
            <p:spPr bwMode="auto">
              <a:xfrm>
                <a:off x="2514600" y="5577840"/>
                <a:ext cx="914400" cy="320040"/>
              </a:xfrm>
              <a:prstGeom prst="rightArrow">
                <a:avLst/>
              </a:prstGeom>
              <a:solidFill>
                <a:srgbClr val="C0504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</p:grpSp>
        <p:grpSp>
          <p:nvGrpSpPr>
            <p:cNvPr id="369" name="Group 368"/>
            <p:cNvGrpSpPr/>
            <p:nvPr/>
          </p:nvGrpSpPr>
          <p:grpSpPr>
            <a:xfrm>
              <a:off x="4584700" y="5410200"/>
              <a:ext cx="3004820" cy="320040"/>
              <a:chOff x="241300" y="5562600"/>
              <a:chExt cx="3004820" cy="320040"/>
            </a:xfrm>
          </p:grpSpPr>
          <p:sp>
            <p:nvSpPr>
              <p:cNvPr id="370" name="Left Arrow 369"/>
              <p:cNvSpPr/>
              <p:nvPr/>
            </p:nvSpPr>
            <p:spPr bwMode="auto">
              <a:xfrm>
                <a:off x="241300" y="5562600"/>
                <a:ext cx="731520" cy="320040"/>
              </a:xfrm>
              <a:prstGeom prst="leftArrow">
                <a:avLst/>
              </a:prstGeom>
              <a:solidFill>
                <a:srgbClr val="4C93C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371" name="Right Arrow 370"/>
              <p:cNvSpPr/>
              <p:nvPr/>
            </p:nvSpPr>
            <p:spPr bwMode="auto">
              <a:xfrm>
                <a:off x="2514600" y="5562600"/>
                <a:ext cx="731520" cy="320040"/>
              </a:xfrm>
              <a:prstGeom prst="rightArrow">
                <a:avLst/>
              </a:prstGeom>
              <a:solidFill>
                <a:srgbClr val="4C93C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</p:grpSp>
        <p:sp>
          <p:nvSpPr>
            <p:cNvPr id="485" name="Left Arrow 484"/>
            <p:cNvSpPr/>
            <p:nvPr/>
          </p:nvSpPr>
          <p:spPr bwMode="auto">
            <a:xfrm>
              <a:off x="4772660" y="4251960"/>
              <a:ext cx="548640" cy="320040"/>
            </a:xfrm>
            <a:prstGeom prst="leftArrow">
              <a:avLst/>
            </a:prstGeom>
            <a:solidFill>
              <a:srgbClr val="58C4B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86" name="Right Arrow 485"/>
            <p:cNvSpPr/>
            <p:nvPr/>
          </p:nvSpPr>
          <p:spPr bwMode="auto">
            <a:xfrm>
              <a:off x="6918960" y="4251960"/>
              <a:ext cx="548640" cy="320040"/>
            </a:xfrm>
            <a:prstGeom prst="rightArrow">
              <a:avLst/>
            </a:prstGeom>
            <a:solidFill>
              <a:srgbClr val="58C4B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87" name="Left Arrow 486"/>
            <p:cNvSpPr/>
            <p:nvPr/>
          </p:nvSpPr>
          <p:spPr bwMode="auto">
            <a:xfrm>
              <a:off x="4955540" y="2423160"/>
              <a:ext cx="365760" cy="320040"/>
            </a:xfrm>
            <a:prstGeom prst="leftArrow">
              <a:avLst/>
            </a:prstGeom>
            <a:solidFill>
              <a:srgbClr val="E0D72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88" name="Right Arrow 487"/>
            <p:cNvSpPr/>
            <p:nvPr/>
          </p:nvSpPr>
          <p:spPr bwMode="auto">
            <a:xfrm>
              <a:off x="6934200" y="2423160"/>
              <a:ext cx="365760" cy="320040"/>
            </a:xfrm>
            <a:prstGeom prst="rightArrow">
              <a:avLst/>
            </a:prstGeom>
            <a:solidFill>
              <a:srgbClr val="E0D72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3400" y="3505200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Arrows show lateral force of pressure</a:t>
            </a:r>
            <a:endParaRPr lang="en-US" dirty="0"/>
          </a:p>
        </p:txBody>
      </p:sp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grpSp>
        <p:nvGrpSpPr>
          <p:cNvPr id="510" name="Group 509"/>
          <p:cNvGrpSpPr/>
          <p:nvPr/>
        </p:nvGrpSpPr>
        <p:grpSpPr>
          <a:xfrm>
            <a:off x="4800600" y="2242820"/>
            <a:ext cx="3124200" cy="3992880"/>
            <a:chOff x="4038600" y="2423160"/>
            <a:chExt cx="3124200" cy="3992880"/>
          </a:xfrm>
        </p:grpSpPr>
        <p:grpSp>
          <p:nvGrpSpPr>
            <p:cNvPr id="511" name="Group 510"/>
            <p:cNvGrpSpPr/>
            <p:nvPr/>
          </p:nvGrpSpPr>
          <p:grpSpPr>
            <a:xfrm>
              <a:off x="4038600" y="6080760"/>
              <a:ext cx="3124200" cy="335280"/>
              <a:chOff x="-304800" y="5562600"/>
              <a:chExt cx="3124200" cy="335280"/>
            </a:xfrm>
          </p:grpSpPr>
          <p:sp>
            <p:nvSpPr>
              <p:cNvPr id="519" name="Left Arrow 518"/>
              <p:cNvSpPr/>
              <p:nvPr/>
            </p:nvSpPr>
            <p:spPr bwMode="auto">
              <a:xfrm>
                <a:off x="-304800" y="5562600"/>
                <a:ext cx="914400" cy="320040"/>
              </a:xfrm>
              <a:prstGeom prst="leftArrow">
                <a:avLst/>
              </a:prstGeom>
              <a:solidFill>
                <a:srgbClr val="C0504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10800000" rev="0"/>
                </a:camera>
                <a:lightRig rig="threePt" dir="t"/>
              </a:scene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520" name="Right Arrow 519"/>
              <p:cNvSpPr/>
              <p:nvPr/>
            </p:nvSpPr>
            <p:spPr bwMode="auto">
              <a:xfrm>
                <a:off x="1905000" y="5577840"/>
                <a:ext cx="914400" cy="320040"/>
              </a:xfrm>
              <a:prstGeom prst="rightArrow">
                <a:avLst/>
              </a:prstGeom>
              <a:solidFill>
                <a:srgbClr val="C0504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10800000" rev="0"/>
                </a:camera>
                <a:lightRig rig="threePt" dir="t"/>
              </a:scene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</p:grpSp>
        <p:grpSp>
          <p:nvGrpSpPr>
            <p:cNvPr id="512" name="Group 511"/>
            <p:cNvGrpSpPr/>
            <p:nvPr/>
          </p:nvGrpSpPr>
          <p:grpSpPr>
            <a:xfrm>
              <a:off x="4221480" y="5410200"/>
              <a:ext cx="2788920" cy="320040"/>
              <a:chOff x="-121920" y="5562600"/>
              <a:chExt cx="2788920" cy="320040"/>
            </a:xfrm>
          </p:grpSpPr>
          <p:sp>
            <p:nvSpPr>
              <p:cNvPr id="517" name="Left Arrow 516"/>
              <p:cNvSpPr/>
              <p:nvPr/>
            </p:nvSpPr>
            <p:spPr bwMode="auto">
              <a:xfrm>
                <a:off x="-121920" y="5562600"/>
                <a:ext cx="731520" cy="320040"/>
              </a:xfrm>
              <a:prstGeom prst="leftArrow">
                <a:avLst/>
              </a:prstGeom>
              <a:solidFill>
                <a:srgbClr val="4C93C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10800000" rev="0"/>
                </a:camera>
                <a:lightRig rig="threePt" dir="t"/>
              </a:scene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518" name="Right Arrow 517"/>
              <p:cNvSpPr/>
              <p:nvPr/>
            </p:nvSpPr>
            <p:spPr bwMode="auto">
              <a:xfrm>
                <a:off x="1935480" y="5562600"/>
                <a:ext cx="731520" cy="320040"/>
              </a:xfrm>
              <a:prstGeom prst="rightArrow">
                <a:avLst/>
              </a:prstGeom>
              <a:solidFill>
                <a:srgbClr val="4C93C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10800000" rev="0"/>
                </a:camera>
                <a:lightRig rig="threePt" dir="t"/>
              </a:scene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</p:grpSp>
        <p:sp>
          <p:nvSpPr>
            <p:cNvPr id="513" name="Left Arrow 512"/>
            <p:cNvSpPr/>
            <p:nvPr/>
          </p:nvSpPr>
          <p:spPr bwMode="auto">
            <a:xfrm>
              <a:off x="4404360" y="4251960"/>
              <a:ext cx="548640" cy="320040"/>
            </a:xfrm>
            <a:prstGeom prst="leftArrow">
              <a:avLst/>
            </a:prstGeom>
            <a:solidFill>
              <a:srgbClr val="58C4B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14" name="Right Arrow 513"/>
            <p:cNvSpPr/>
            <p:nvPr/>
          </p:nvSpPr>
          <p:spPr bwMode="auto">
            <a:xfrm>
              <a:off x="6309360" y="4251960"/>
              <a:ext cx="548640" cy="320040"/>
            </a:xfrm>
            <a:prstGeom prst="rightArrow">
              <a:avLst/>
            </a:prstGeom>
            <a:solidFill>
              <a:srgbClr val="58C4B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15" name="Left Arrow 514"/>
            <p:cNvSpPr/>
            <p:nvPr/>
          </p:nvSpPr>
          <p:spPr bwMode="auto">
            <a:xfrm>
              <a:off x="4572000" y="2423160"/>
              <a:ext cx="365760" cy="320040"/>
            </a:xfrm>
            <a:prstGeom prst="leftArrow">
              <a:avLst/>
            </a:prstGeom>
            <a:solidFill>
              <a:srgbClr val="E0D72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16" name="Right Arrow 515"/>
            <p:cNvSpPr/>
            <p:nvPr/>
          </p:nvSpPr>
          <p:spPr bwMode="auto">
            <a:xfrm>
              <a:off x="6339840" y="2423160"/>
              <a:ext cx="365760" cy="320040"/>
            </a:xfrm>
            <a:prstGeom prst="rightArrow">
              <a:avLst/>
            </a:prstGeom>
            <a:solidFill>
              <a:srgbClr val="E0D72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8268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647"/>
    </mc:Choice>
    <mc:Fallback xmlns="">
      <p:transition xmlns:p14="http://schemas.microsoft.com/office/powerpoint/2010/main" spd="slow" advTm="556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4757" grpId="0" build="p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b="2099"/>
          <a:stretch/>
        </p:blipFill>
        <p:spPr>
          <a:xfrm>
            <a:off x="381000" y="1464733"/>
            <a:ext cx="4536849" cy="4279392"/>
          </a:xfrm>
          <a:prstGeom prst="rect">
            <a:avLst/>
          </a:prstGeom>
        </p:spPr>
      </p:pic>
      <p:sp>
        <p:nvSpPr>
          <p:cNvPr id="809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How Pressure Changes with Height?</a:t>
            </a:r>
            <a:endParaRPr lang="en-US" sz="36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885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54595" y="1600200"/>
            <a:ext cx="2413005" cy="4097867"/>
          </a:xfrm>
          <a:ln>
            <a:noFill/>
          </a:ln>
        </p:spPr>
        <p:txBody>
          <a:bodyPr/>
          <a:lstStyle/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   </a:t>
            </a: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>
              <a:solidFill>
                <a:srgbClr val="FF0000"/>
              </a:solidFill>
            </a:endParaRP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  </a:t>
            </a:r>
            <a:r>
              <a:rPr lang="en-US" sz="2400" b="1" dirty="0" smtClean="0">
                <a:solidFill>
                  <a:srgbClr val="FF0000"/>
                </a:solidFill>
                <a:sym typeface="MT Symbol" pitchFamily="82" charset="2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  </a:t>
            </a: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>
              <a:solidFill>
                <a:srgbClr val="FF0000"/>
              </a:solidFill>
            </a:endParaRP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                               </a:t>
            </a: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>
              <a:solidFill>
                <a:srgbClr val="FF0000"/>
              </a:solidFill>
            </a:endParaRP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0903" name="Line 5"/>
          <p:cNvSpPr>
            <a:spLocks noChangeShapeType="1"/>
          </p:cNvSpPr>
          <p:nvPr/>
        </p:nvSpPr>
        <p:spPr bwMode="auto">
          <a:xfrm>
            <a:off x="4157133" y="5257798"/>
            <a:ext cx="795867" cy="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0904" name="Line 6"/>
          <p:cNvSpPr>
            <a:spLocks noChangeShapeType="1"/>
          </p:cNvSpPr>
          <p:nvPr/>
        </p:nvSpPr>
        <p:spPr bwMode="auto">
          <a:xfrm>
            <a:off x="2895601" y="4190999"/>
            <a:ext cx="2057400" cy="1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0905" name="Line 7"/>
          <p:cNvSpPr>
            <a:spLocks noChangeShapeType="1"/>
          </p:cNvSpPr>
          <p:nvPr/>
        </p:nvSpPr>
        <p:spPr bwMode="auto">
          <a:xfrm flipV="1">
            <a:off x="3048000" y="3088217"/>
            <a:ext cx="18288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0906" name="Line 8"/>
          <p:cNvSpPr>
            <a:spLocks noChangeShapeType="1"/>
          </p:cNvSpPr>
          <p:nvPr/>
        </p:nvSpPr>
        <p:spPr bwMode="auto">
          <a:xfrm flipV="1">
            <a:off x="3276600" y="1837268"/>
            <a:ext cx="1676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0907" name="Text Box 9"/>
          <p:cNvSpPr txBox="1">
            <a:spLocks noChangeArrowheads="1"/>
          </p:cNvSpPr>
          <p:nvPr/>
        </p:nvSpPr>
        <p:spPr bwMode="auto">
          <a:xfrm>
            <a:off x="3276600" y="3869267"/>
            <a:ext cx="76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100 mb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0908" name="Text Box 10"/>
          <p:cNvSpPr txBox="1">
            <a:spLocks noChangeArrowheads="1"/>
          </p:cNvSpPr>
          <p:nvPr/>
        </p:nvSpPr>
        <p:spPr bwMode="auto">
          <a:xfrm>
            <a:off x="3352800" y="2785534"/>
            <a:ext cx="76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10 mb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0909" name="Text Box 11"/>
          <p:cNvSpPr txBox="1">
            <a:spLocks noChangeArrowheads="1"/>
          </p:cNvSpPr>
          <p:nvPr/>
        </p:nvSpPr>
        <p:spPr bwMode="auto">
          <a:xfrm>
            <a:off x="3429000" y="1524000"/>
            <a:ext cx="76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1 mb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0910" name="Text Box 12"/>
          <p:cNvSpPr txBox="1">
            <a:spLocks noChangeArrowheads="1"/>
          </p:cNvSpPr>
          <p:nvPr/>
        </p:nvSpPr>
        <p:spPr bwMode="auto">
          <a:xfrm>
            <a:off x="3352800" y="4140201"/>
            <a:ext cx="76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000000"/>
                </a:solidFill>
              </a:rPr>
              <a:t>16 km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0911" name="Text Box 13"/>
          <p:cNvSpPr txBox="1">
            <a:spLocks noChangeArrowheads="1"/>
          </p:cNvSpPr>
          <p:nvPr/>
        </p:nvSpPr>
        <p:spPr bwMode="auto">
          <a:xfrm>
            <a:off x="3352800" y="3028950"/>
            <a:ext cx="76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000000"/>
                </a:solidFill>
              </a:rPr>
              <a:t>32 km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0912" name="Text Box 14"/>
          <p:cNvSpPr txBox="1">
            <a:spLocks noChangeArrowheads="1"/>
          </p:cNvSpPr>
          <p:nvPr/>
        </p:nvSpPr>
        <p:spPr bwMode="auto">
          <a:xfrm>
            <a:off x="3352800" y="1794934"/>
            <a:ext cx="76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000000"/>
                </a:solidFill>
              </a:rPr>
              <a:t>48 km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5000" y="22098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10x change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15000" y="3364468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10x change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0" y="4507468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10x change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19600" y="22098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±</a:t>
            </a:r>
            <a:r>
              <a:rPr lang="en-US" sz="2000" dirty="0" smtClean="0">
                <a:solidFill>
                  <a:srgbClr val="000000"/>
                </a:solidFill>
              </a:rPr>
              <a:t>16 km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19600" y="33528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±</a:t>
            </a:r>
            <a:r>
              <a:rPr lang="en-US" sz="2000" dirty="0" smtClean="0">
                <a:solidFill>
                  <a:srgbClr val="000000"/>
                </a:solidFill>
              </a:rPr>
              <a:t>16 km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19600" y="44958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±</a:t>
            </a:r>
            <a:r>
              <a:rPr lang="en-US" sz="2000" dirty="0" smtClean="0">
                <a:solidFill>
                  <a:srgbClr val="000000"/>
                </a:solidFill>
              </a:rPr>
              <a:t>16 km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3207" y="5791200"/>
            <a:ext cx="43781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Observations reveal that for every </a:t>
            </a:r>
          </a:p>
          <a:p>
            <a:pPr algn="r"/>
            <a:r>
              <a:rPr lang="en-US" dirty="0" smtClean="0"/>
              <a:t>16 km increase in altitude</a:t>
            </a:r>
            <a:endParaRPr lang="en-US" dirty="0"/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7239000" y="1600200"/>
            <a:ext cx="1574805" cy="4097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/>
              <a:t>log 10</a:t>
            </a:r>
            <a:r>
              <a:rPr lang="en-US" sz="2400" b="1" baseline="30000" dirty="0" smtClean="0"/>
              <a:t>0</a:t>
            </a:r>
            <a:r>
              <a:rPr lang="en-US" sz="2400" b="1" dirty="0" smtClean="0"/>
              <a:t> = 0 </a:t>
            </a: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/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/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/>
              <a:t>log 10</a:t>
            </a:r>
            <a:r>
              <a:rPr lang="en-US" sz="2400" b="1" baseline="30000" dirty="0" smtClean="0"/>
              <a:t>1</a:t>
            </a:r>
            <a:r>
              <a:rPr lang="en-US" sz="2400" b="1" dirty="0" smtClean="0"/>
              <a:t> = 1</a:t>
            </a:r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/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/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/>
              <a:t>log 10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 </a:t>
            </a:r>
            <a:r>
              <a:rPr lang="en-US" sz="2400" b="1" dirty="0"/>
              <a:t>= </a:t>
            </a:r>
            <a:r>
              <a:rPr lang="en-US" sz="2400" b="1" dirty="0" smtClean="0"/>
              <a:t>2</a:t>
            </a:r>
            <a:endParaRPr lang="en-US" sz="2400" b="1" dirty="0"/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/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endParaRPr lang="en-US" sz="2400" b="1" dirty="0" smtClean="0"/>
          </a:p>
          <a:p>
            <a:pPr eaLnBrk="1" hangingPunct="1">
              <a:lnSpc>
                <a:spcPts val="298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b="1" dirty="0" smtClean="0"/>
              <a:t>log 10</a:t>
            </a:r>
            <a:r>
              <a:rPr lang="en-US" sz="2400" b="1" baseline="30000" dirty="0" smtClean="0"/>
              <a:t>3</a:t>
            </a:r>
            <a:r>
              <a:rPr lang="en-US" sz="2400" b="1" dirty="0" smtClean="0"/>
              <a:t> </a:t>
            </a:r>
            <a:r>
              <a:rPr lang="en-US" sz="2400" b="1" dirty="0"/>
              <a:t>= 3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008746" y="5791200"/>
            <a:ext cx="3118372" cy="830997"/>
            <a:chOff x="5308600" y="5867400"/>
            <a:chExt cx="3118372" cy="830997"/>
          </a:xfrm>
        </p:grpSpPr>
        <p:sp>
          <p:nvSpPr>
            <p:cNvPr id="24" name="TextBox 23"/>
            <p:cNvSpPr txBox="1"/>
            <p:nvPr/>
          </p:nvSpPr>
          <p:spPr>
            <a:xfrm>
              <a:off x="5943600" y="5867400"/>
              <a:ext cx="248337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dirty="0" smtClean="0"/>
                <a:t>ressure decreases </a:t>
              </a:r>
            </a:p>
            <a:p>
              <a:r>
                <a:rPr lang="en-US" dirty="0" smtClean="0"/>
                <a:t>by a power of ten</a:t>
              </a:r>
              <a:endParaRPr 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308600" y="5993824"/>
              <a:ext cx="595035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☞ </a:t>
              </a:r>
              <a:endParaRPr lang="en-US" sz="3200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054600" y="1587500"/>
            <a:ext cx="19117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48 km </a:t>
            </a:r>
            <a:r>
              <a:rPr lang="en-US" b="1" dirty="0">
                <a:solidFill>
                  <a:srgbClr val="FF0000"/>
                </a:solidFill>
                <a:sym typeface="MT Symbol" pitchFamily="82" charset="2"/>
              </a:rPr>
              <a:t>- </a:t>
            </a:r>
            <a:r>
              <a:rPr lang="en-US" b="1" dirty="0">
                <a:solidFill>
                  <a:srgbClr val="FF0000"/>
                </a:solidFill>
              </a:rPr>
              <a:t>1 </a:t>
            </a:r>
            <a:r>
              <a:rPr lang="en-US" b="1" dirty="0" err="1">
                <a:solidFill>
                  <a:srgbClr val="FF0000"/>
                </a:solidFill>
              </a:rPr>
              <a:t>mb</a:t>
            </a:r>
            <a:r>
              <a:rPr lang="en-US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0" y="2819400"/>
            <a:ext cx="2065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32 </a:t>
            </a:r>
            <a:r>
              <a:rPr lang="en-US" b="1" dirty="0">
                <a:solidFill>
                  <a:srgbClr val="FF0000"/>
                </a:solidFill>
              </a:rPr>
              <a:t>km </a:t>
            </a:r>
            <a:r>
              <a:rPr lang="en-US" b="1" dirty="0">
                <a:solidFill>
                  <a:srgbClr val="FF0000"/>
                </a:solidFill>
                <a:sym typeface="MT Symbol" pitchFamily="82" charset="2"/>
              </a:rPr>
              <a:t>- </a:t>
            </a:r>
            <a:r>
              <a:rPr lang="en-US" b="1" dirty="0" smtClean="0">
                <a:solidFill>
                  <a:srgbClr val="FF0000"/>
                </a:solidFill>
              </a:rPr>
              <a:t>10 </a:t>
            </a:r>
            <a:r>
              <a:rPr lang="en-US" b="1" dirty="0" err="1">
                <a:solidFill>
                  <a:srgbClr val="FF0000"/>
                </a:solidFill>
              </a:rPr>
              <a:t>mb</a:t>
            </a:r>
            <a:r>
              <a:rPr lang="en-US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0" y="3937000"/>
            <a:ext cx="2219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16 </a:t>
            </a:r>
            <a:r>
              <a:rPr lang="en-US" b="1" dirty="0">
                <a:solidFill>
                  <a:srgbClr val="FF0000"/>
                </a:solidFill>
              </a:rPr>
              <a:t>km </a:t>
            </a:r>
            <a:r>
              <a:rPr lang="en-US" b="1" dirty="0">
                <a:solidFill>
                  <a:srgbClr val="FF0000"/>
                </a:solidFill>
                <a:sym typeface="MT Symbol" pitchFamily="82" charset="2"/>
              </a:rPr>
              <a:t>- </a:t>
            </a:r>
            <a:r>
              <a:rPr lang="en-US" b="1" dirty="0" smtClean="0">
                <a:solidFill>
                  <a:srgbClr val="FF0000"/>
                </a:solidFill>
              </a:rPr>
              <a:t>100 </a:t>
            </a:r>
            <a:r>
              <a:rPr lang="en-US" b="1" dirty="0" err="1">
                <a:solidFill>
                  <a:srgbClr val="FF0000"/>
                </a:solidFill>
              </a:rPr>
              <a:t>mb</a:t>
            </a:r>
            <a:r>
              <a:rPr lang="en-US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" y="67183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029200" y="5012035"/>
            <a:ext cx="2219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0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km </a:t>
            </a:r>
            <a:r>
              <a:rPr lang="en-US" b="1" dirty="0">
                <a:solidFill>
                  <a:srgbClr val="FF0000"/>
                </a:solidFill>
                <a:sym typeface="MT Symbol" pitchFamily="82" charset="2"/>
              </a:rPr>
              <a:t>- </a:t>
            </a:r>
            <a:r>
              <a:rPr lang="en-US" b="1" dirty="0" smtClean="0">
                <a:solidFill>
                  <a:srgbClr val="FF0000"/>
                </a:solidFill>
              </a:rPr>
              <a:t>1000 </a:t>
            </a:r>
            <a:r>
              <a:rPr lang="en-US" b="1" dirty="0" err="1">
                <a:solidFill>
                  <a:srgbClr val="FF0000"/>
                </a:solidFill>
              </a:rPr>
              <a:t>mb</a:t>
            </a:r>
            <a:r>
              <a:rPr lang="en-US" b="1" dirty="0">
                <a:solidFill>
                  <a:srgbClr val="FF0000"/>
                </a:solidFill>
              </a:rPr>
              <a:t>  </a:t>
            </a:r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81400" y="5410200"/>
            <a:ext cx="13003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Ahrens &amp; Hansen</a:t>
            </a: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2869313"/>
      </p:ext>
    </p:extLst>
  </p:cSld>
  <p:clrMapOvr>
    <a:masterClrMapping/>
  </p:clrMapOvr>
  <p:transition advTm="1225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8853" grpId="0" uiExpand="1" build="p"/>
      <p:bldP spid="80903" grpId="0" uiExpand="1" animBg="1"/>
      <p:bldP spid="80904" grpId="0" uiExpand="1" animBg="1"/>
      <p:bldP spid="80905" grpId="0" uiExpand="1" animBg="1"/>
      <p:bldP spid="80906" grpId="0" animBg="1"/>
      <p:bldP spid="80907" grpId="0" uiExpand="1"/>
      <p:bldP spid="80908" grpId="0" uiExpand="1"/>
      <p:bldP spid="80909" grpId="0"/>
      <p:bldP spid="80910" grpId="0" uiExpand="1"/>
      <p:bldP spid="80911" grpId="0" uiExpand="1"/>
      <p:bldP spid="80912" grpId="0"/>
      <p:bldP spid="17" grpId="0"/>
      <p:bldP spid="19" grpId="0" uiExpand="1"/>
      <p:bldP spid="20" grpId="0" uiExpand="1"/>
      <p:bldP spid="21" grpId="0"/>
      <p:bldP spid="22" grpId="0" uiExpand="1"/>
      <p:bldP spid="23" grpId="0" uiExpand="1"/>
      <p:bldP spid="5" grpId="0"/>
      <p:bldP spid="25" grpId="0"/>
      <p:bldP spid="25" grpId="1"/>
      <p:bldP spid="31" grpId="0"/>
      <p:bldP spid="32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sz="2800" b="1" dirty="0" smtClean="0"/>
              <a:t>In words…pressure decreases by a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factor of 10 </a:t>
            </a:r>
            <a:r>
              <a:rPr lang="en-US" sz="2800" b="1" dirty="0" smtClean="0"/>
              <a:t>for every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16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km </a:t>
            </a:r>
            <a:r>
              <a:rPr lang="en-US" sz="2800" b="1" dirty="0"/>
              <a:t>increase in </a:t>
            </a:r>
            <a:r>
              <a:rPr lang="en-US" sz="2800" b="1" dirty="0" smtClean="0"/>
              <a:t>height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sz="2800" b="1" dirty="0" smtClean="0"/>
              <a:t>Such a relationship is called an</a:t>
            </a:r>
            <a:endParaRPr 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400050" lvl="1" indent="0" algn="ctr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Exponential Relationship</a:t>
            </a:r>
          </a:p>
          <a:p>
            <a:pPr>
              <a:spcBef>
                <a:spcPts val="1800"/>
              </a:spcBef>
            </a:pPr>
            <a:r>
              <a:rPr lang="en-US" sz="2800" b="1" dirty="0" smtClean="0">
                <a:ea typeface="ＭＳ Ｐゴシック" charset="0"/>
                <a:cs typeface="ＭＳ Ｐゴシック" charset="0"/>
              </a:rPr>
              <a:t>One can quantify the relationship between pressure and height by a simple equation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Separate Subject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(not covered in this course)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How Pressure Changes with </a:t>
            </a:r>
            <a:r>
              <a:rPr lang="en-US" sz="36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Height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0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03"/>
    </mc:Choice>
    <mc:Fallback xmlns="">
      <p:transition xmlns:p14="http://schemas.microsoft.com/office/powerpoint/2010/main" spd="slow" advTm="399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l="4500" r="4449"/>
          <a:stretch/>
        </p:blipFill>
        <p:spPr>
          <a:xfrm>
            <a:off x="12700" y="1475601"/>
            <a:ext cx="5550408" cy="5029200"/>
          </a:xfrm>
          <a:prstGeom prst="rect">
            <a:avLst/>
          </a:prstGeom>
        </p:spPr>
      </p:pic>
      <p:sp>
        <p:nvSpPr>
          <p:cNvPr id="8909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Vertical Temperature Distribution</a:t>
            </a:r>
            <a:br>
              <a:rPr lang="en-US" sz="32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28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Chapter 3 H&amp;P</a:t>
            </a:r>
            <a:endParaRPr lang="en-US" sz="2800" b="1" i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909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562600" y="1600200"/>
            <a:ext cx="3352800" cy="5029200"/>
          </a:xfrm>
        </p:spPr>
        <p:txBody>
          <a:bodyPr/>
          <a:lstStyle/>
          <a:p>
            <a:pPr marL="0" indent="0" algn="ctr" eaLnBrk="1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Capitals"/>
                <a:ea typeface="ＭＳ Ｐゴシック" charset="0"/>
                <a:cs typeface="Capitals"/>
              </a:rPr>
              <a:t>More Complex </a:t>
            </a:r>
          </a:p>
          <a:p>
            <a:pPr marL="0" indent="0" algn="ctr" eaLnBrk="1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Capitals"/>
                <a:ea typeface="ＭＳ Ｐゴシック" charset="0"/>
                <a:cs typeface="Capitals"/>
              </a:rPr>
              <a:t>Than Pressure</a:t>
            </a:r>
          </a:p>
          <a:p>
            <a:pPr marL="0" indent="0" algn="ctr" eaLnBrk="1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Capitals"/>
              <a:ea typeface="ＭＳ Ｐゴシック" charset="0"/>
              <a:cs typeface="Capitals"/>
            </a:endParaRPr>
          </a:p>
          <a:p>
            <a:pPr marL="0" indent="0" eaLnBrk="1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 dirty="0" smtClean="0">
                <a:solidFill>
                  <a:srgbClr val="FF0000"/>
                </a:solidFill>
                <a:latin typeface="Capitals"/>
                <a:ea typeface="ＭＳ Ｐゴシック" charset="0"/>
                <a:cs typeface="Capitals"/>
              </a:rPr>
              <a:t>Environmental Lapse Rate</a:t>
            </a:r>
            <a:endParaRPr lang="en-US" sz="1600" b="1" dirty="0" smtClean="0">
              <a:solidFill>
                <a:srgbClr val="000000"/>
              </a:solidFill>
              <a:latin typeface="Capitals"/>
              <a:ea typeface="ＭＳ Ｐゴシック" charset="0"/>
              <a:cs typeface="Capitals"/>
            </a:endParaRPr>
          </a:p>
          <a:p>
            <a:pPr marL="400050" lvl="1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Rate at which temperature changes with height. Troposphere on average cools at rate of 6.5˚C km</a:t>
            </a:r>
            <a:r>
              <a:rPr lang="en-US" sz="2000" b="1" i="1" baseline="30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-1</a:t>
            </a:r>
            <a:endParaRPr lang="en-US" sz="2000" b="1" i="1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 dirty="0" smtClean="0">
                <a:solidFill>
                  <a:srgbClr val="FF0000"/>
                </a:solidFill>
                <a:latin typeface="Capitals"/>
                <a:ea typeface="ＭＳ Ｐゴシック" charset="0"/>
                <a:cs typeface="Capitals"/>
              </a:rPr>
              <a:t>Inversion</a:t>
            </a:r>
          </a:p>
          <a:p>
            <a:pPr marL="400050" lvl="1" indent="0" eaLnBrk="1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Layer where temperature increases with height.</a:t>
            </a:r>
          </a:p>
          <a:p>
            <a:pPr marL="0" indent="0" eaLnBrk="1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 dirty="0" smtClean="0">
                <a:solidFill>
                  <a:srgbClr val="FF0000"/>
                </a:solidFill>
                <a:latin typeface="Capitals"/>
                <a:ea typeface="ＭＳ Ｐゴシック" charset="0"/>
                <a:cs typeface="Capitals"/>
              </a:rPr>
              <a:t>Isothermal</a:t>
            </a:r>
          </a:p>
          <a:p>
            <a:pPr marL="400050" lvl="1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Layer where temperature is constant with height.</a:t>
            </a:r>
            <a:endParaRPr lang="en-US" sz="2000" b="1" i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09600" y="4495800"/>
            <a:ext cx="1295400" cy="838200"/>
            <a:chOff x="609600" y="4356100"/>
            <a:chExt cx="1295400" cy="977900"/>
          </a:xfrm>
        </p:grpSpPr>
        <p:sp>
          <p:nvSpPr>
            <p:cNvPr id="91146" name="Text Box 7"/>
            <p:cNvSpPr txBox="1">
              <a:spLocks noChangeArrowheads="1"/>
            </p:cNvSpPr>
            <p:nvPr/>
          </p:nvSpPr>
          <p:spPr bwMode="auto">
            <a:xfrm>
              <a:off x="609600" y="4356100"/>
              <a:ext cx="1295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 b="1" dirty="0" smtClean="0">
                  <a:ln w="3175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Arial Narrow"/>
                  <a:cs typeface="Arial Narrow"/>
                </a:rPr>
                <a:t>Isothermal</a:t>
              </a:r>
              <a:endParaRPr lang="en-US" sz="1800" b="1" dirty="0">
                <a:ln w="3175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91147" name="Line 8"/>
            <p:cNvSpPr>
              <a:spLocks noChangeShapeType="1"/>
            </p:cNvSpPr>
            <p:nvPr/>
          </p:nvSpPr>
          <p:spPr bwMode="auto">
            <a:xfrm>
              <a:off x="1143000" y="4762500"/>
              <a:ext cx="304800" cy="571500"/>
            </a:xfrm>
            <a:prstGeom prst="line">
              <a:avLst/>
            </a:prstGeom>
            <a:noFill/>
            <a:ln w="28575" cmpd="sng">
              <a:solidFill>
                <a:srgbClr val="A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en-US" sz="3200">
                <a:solidFill>
                  <a:srgbClr val="000000"/>
                </a:solidFill>
                <a:latin typeface="Arial Narrow"/>
                <a:cs typeface="Arial Narrow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192211" y="4432300"/>
            <a:ext cx="1630489" cy="369332"/>
            <a:chOff x="2192211" y="4432300"/>
            <a:chExt cx="1630489" cy="369332"/>
          </a:xfrm>
        </p:grpSpPr>
        <p:sp>
          <p:nvSpPr>
            <p:cNvPr id="91145" name="Text Box 6"/>
            <p:cNvSpPr txBox="1">
              <a:spLocks noChangeArrowheads="1"/>
            </p:cNvSpPr>
            <p:nvPr/>
          </p:nvSpPr>
          <p:spPr bwMode="auto">
            <a:xfrm>
              <a:off x="2679700" y="4432300"/>
              <a:ext cx="1143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 b="1" dirty="0">
                  <a:ln w="3175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Arial Narrow"/>
                  <a:cs typeface="Arial Narrow"/>
                </a:rPr>
                <a:t>I</a:t>
              </a:r>
              <a:r>
                <a:rPr lang="en-US" sz="1800" b="1" dirty="0" smtClean="0">
                  <a:ln w="3175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Arial Narrow"/>
                  <a:cs typeface="Arial Narrow"/>
                </a:rPr>
                <a:t>nversion</a:t>
              </a:r>
              <a:endParaRPr lang="en-US" sz="1800" b="1" dirty="0">
                <a:ln w="3175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91148" name="Line 9"/>
            <p:cNvSpPr>
              <a:spLocks noChangeShapeType="1"/>
            </p:cNvSpPr>
            <p:nvPr/>
          </p:nvSpPr>
          <p:spPr bwMode="auto">
            <a:xfrm rot="14775847" flipV="1">
              <a:off x="2448966" y="4414711"/>
              <a:ext cx="105868" cy="619378"/>
            </a:xfrm>
            <a:prstGeom prst="line">
              <a:avLst/>
            </a:prstGeom>
            <a:noFill/>
            <a:ln w="28575" cmpd="sng">
              <a:solidFill>
                <a:srgbClr val="A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en-US" sz="3200">
                <a:solidFill>
                  <a:srgbClr val="000000"/>
                </a:solidFill>
                <a:latin typeface="Arial Narrow"/>
                <a:cs typeface="Arial Narrow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510362" y="4978400"/>
            <a:ext cx="1337738" cy="754528"/>
            <a:chOff x="2755896" y="4953000"/>
            <a:chExt cx="1337738" cy="754528"/>
          </a:xfrm>
        </p:grpSpPr>
        <p:sp>
          <p:nvSpPr>
            <p:cNvPr id="91149" name="Text Box 10"/>
            <p:cNvSpPr txBox="1">
              <a:spLocks noChangeArrowheads="1"/>
            </p:cNvSpPr>
            <p:nvPr/>
          </p:nvSpPr>
          <p:spPr bwMode="auto">
            <a:xfrm>
              <a:off x="2971800" y="4953000"/>
              <a:ext cx="112183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800" b="1" dirty="0">
                  <a:ln w="3175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Arial Narrow"/>
                  <a:cs typeface="Arial Narrow"/>
                </a:rPr>
                <a:t>6.5</a:t>
              </a:r>
              <a:r>
                <a:rPr lang="en-US" sz="1800" b="1" baseline="50000" dirty="0">
                  <a:ln w="3175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Arial Narrow"/>
                  <a:cs typeface="Arial Narrow"/>
                </a:rPr>
                <a:t>o</a:t>
              </a:r>
              <a:r>
                <a:rPr lang="en-US" sz="1800" b="1" dirty="0">
                  <a:ln w="3175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Arial Narrow"/>
                  <a:cs typeface="Arial Narrow"/>
                </a:rPr>
                <a:t>C/km</a:t>
              </a:r>
              <a:endParaRPr lang="en-US" sz="3200" b="1" dirty="0">
                <a:ln w="3175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91150" name="Line 11"/>
            <p:cNvSpPr>
              <a:spLocks noChangeShapeType="1"/>
            </p:cNvSpPr>
            <p:nvPr/>
          </p:nvSpPr>
          <p:spPr bwMode="auto">
            <a:xfrm rot="12919915" flipV="1">
              <a:off x="2755896" y="5148192"/>
              <a:ext cx="147384" cy="559336"/>
            </a:xfrm>
            <a:prstGeom prst="line">
              <a:avLst/>
            </a:prstGeom>
            <a:noFill/>
            <a:ln w="28575" cmpd="sng">
              <a:solidFill>
                <a:srgbClr val="A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en-US" sz="3200">
                <a:solidFill>
                  <a:srgbClr val="000000"/>
                </a:solidFill>
                <a:latin typeface="Arial Narrow"/>
                <a:cs typeface="Arial Narrow"/>
              </a:endParaRPr>
            </a:p>
          </p:txBody>
        </p:sp>
      </p:grpSp>
      <p:sp>
        <p:nvSpPr>
          <p:cNvPr id="91143" name="Text Box 12"/>
          <p:cNvSpPr txBox="1">
            <a:spLocks noChangeArrowheads="1"/>
          </p:cNvSpPr>
          <p:nvPr/>
        </p:nvSpPr>
        <p:spPr bwMode="auto">
          <a:xfrm>
            <a:off x="3048000" y="6159500"/>
            <a:ext cx="2438400" cy="405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ts val="12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000000"/>
                </a:solidFill>
                <a:hlinkClick r:id="rId7"/>
              </a:rPr>
              <a:t>Source: apollo.lsc.vsc.edu</a:t>
            </a:r>
            <a:r>
              <a:rPr lang="en-US" sz="1200" b="1" dirty="0">
                <a:solidFill>
                  <a:srgbClr val="000000"/>
                </a:solidFill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</a:rPr>
              <a:t>        </a:t>
            </a:r>
          </a:p>
          <a:p>
            <a:pPr algn="ctr">
              <a:lnSpc>
                <a:spcPts val="12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000000"/>
                </a:solidFill>
              </a:rPr>
              <a:t>Akin to Fig. 3.3 H&amp;P</a:t>
            </a:r>
            <a:endParaRPr lang="en-US" sz="1200" b="1" dirty="0">
              <a:solidFill>
                <a:srgbClr val="000000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293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l="4500" r="4449"/>
          <a:stretch/>
        </p:blipFill>
        <p:spPr>
          <a:xfrm>
            <a:off x="12700" y="1475601"/>
            <a:ext cx="5550408" cy="5029200"/>
          </a:xfrm>
          <a:prstGeom prst="rect">
            <a:avLst/>
          </a:prstGeom>
        </p:spPr>
      </p:pic>
      <p:sp>
        <p:nvSpPr>
          <p:cNvPr id="8909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Vertical Temperature Distribution</a:t>
            </a:r>
            <a:r>
              <a:rPr lang="en-US" sz="32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28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Defines </a:t>
            </a:r>
            <a:r>
              <a:rPr lang="en-US" sz="2800" b="1" i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layers of the atmosphere  </a:t>
            </a:r>
          </a:p>
        </p:txBody>
      </p:sp>
      <p:sp>
        <p:nvSpPr>
          <p:cNvPr id="8909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562600" y="1524000"/>
            <a:ext cx="3352800" cy="4267200"/>
          </a:xfrm>
        </p:spPr>
        <p:txBody>
          <a:bodyPr/>
          <a:lstStyle/>
          <a:p>
            <a:pPr marL="0" indent="0" eaLnBrk="1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 dirty="0" smtClean="0">
                <a:solidFill>
                  <a:srgbClr val="FF0000"/>
                </a:solidFill>
                <a:latin typeface="Capitals"/>
                <a:ea typeface="ＭＳ Ｐゴシック" charset="0"/>
                <a:cs typeface="Capitals"/>
              </a:rPr>
              <a:t>Thermosphere</a:t>
            </a:r>
            <a:endParaRPr lang="en-US" sz="1600" b="1" dirty="0">
              <a:solidFill>
                <a:srgbClr val="FF0000"/>
              </a:solidFill>
              <a:latin typeface="Capitals"/>
              <a:ea typeface="ＭＳ Ｐゴシック" charset="0"/>
              <a:cs typeface="Capitals"/>
            </a:endParaRPr>
          </a:p>
          <a:p>
            <a:pPr marL="400050" lvl="1" indent="0" eaLnBrk="1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Warms w/</a:t>
            </a:r>
            <a:r>
              <a:rPr lang="en-US" sz="20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height</a:t>
            </a:r>
            <a:endParaRPr lang="en-US" sz="1600" b="1" dirty="0" smtClean="0">
              <a:solidFill>
                <a:srgbClr val="FF0000"/>
              </a:solidFill>
              <a:latin typeface="Capitals"/>
              <a:ea typeface="ＭＳ Ｐゴシック" charset="0"/>
              <a:cs typeface="Capitals"/>
            </a:endParaRPr>
          </a:p>
          <a:p>
            <a:pPr marL="0" indent="0" eaLnBrk="1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600" b="1" dirty="0" smtClean="0">
              <a:solidFill>
                <a:srgbClr val="FF0000"/>
              </a:solidFill>
              <a:latin typeface="Capitals"/>
              <a:ea typeface="ＭＳ Ｐゴシック" charset="0"/>
              <a:cs typeface="Capitals"/>
            </a:endParaRPr>
          </a:p>
          <a:p>
            <a:pPr marL="0" indent="0" eaLnBrk="1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 dirty="0" smtClean="0">
                <a:solidFill>
                  <a:srgbClr val="FF0000"/>
                </a:solidFill>
                <a:latin typeface="Capitals"/>
                <a:ea typeface="ＭＳ Ｐゴシック" charset="0"/>
                <a:cs typeface="Capitals"/>
              </a:rPr>
              <a:t>Mesosphere</a:t>
            </a:r>
            <a:endParaRPr lang="en-US" sz="1600" b="1" dirty="0" smtClean="0">
              <a:solidFill>
                <a:srgbClr val="000000"/>
              </a:solidFill>
              <a:latin typeface="Capitals"/>
              <a:ea typeface="ＭＳ Ｐゴシック" charset="0"/>
              <a:cs typeface="Capitals"/>
            </a:endParaRPr>
          </a:p>
          <a:p>
            <a:pPr marL="400050" lvl="1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Cools w/</a:t>
            </a:r>
            <a:r>
              <a:rPr lang="en-US" sz="20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height</a:t>
            </a:r>
          </a:p>
          <a:p>
            <a:pPr marL="0" indent="0" eaLnBrk="1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600" b="1" dirty="0" smtClean="0">
              <a:solidFill>
                <a:srgbClr val="FF0000"/>
              </a:solidFill>
              <a:latin typeface="Capitals"/>
              <a:ea typeface="ＭＳ Ｐゴシック" charset="0"/>
              <a:cs typeface="Capitals"/>
            </a:endParaRPr>
          </a:p>
          <a:p>
            <a:pPr marL="0" indent="0" eaLnBrk="1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 dirty="0" smtClean="0">
                <a:solidFill>
                  <a:srgbClr val="FF0000"/>
                </a:solidFill>
                <a:latin typeface="Capitals"/>
                <a:ea typeface="ＭＳ Ｐゴシック" charset="0"/>
                <a:cs typeface="Capitals"/>
              </a:rPr>
              <a:t>Stratosphere</a:t>
            </a:r>
          </a:p>
          <a:p>
            <a:pPr marL="400050" lvl="1" indent="0" eaLnBrk="1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Warms w</a:t>
            </a:r>
            <a:r>
              <a:rPr lang="en-US" sz="2000" b="1" i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/</a:t>
            </a:r>
            <a:r>
              <a:rPr lang="en-US" sz="20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height</a:t>
            </a:r>
          </a:p>
          <a:p>
            <a:pPr marL="0" indent="0" eaLnBrk="1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600" b="1" dirty="0" smtClean="0">
              <a:solidFill>
                <a:srgbClr val="FF0000"/>
              </a:solidFill>
              <a:latin typeface="Capitals"/>
              <a:ea typeface="ＭＳ Ｐゴシック" charset="0"/>
              <a:cs typeface="Capitals"/>
            </a:endParaRPr>
          </a:p>
          <a:p>
            <a:pPr marL="0" indent="0" eaLnBrk="1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 dirty="0" smtClean="0">
                <a:solidFill>
                  <a:srgbClr val="FF0000"/>
                </a:solidFill>
                <a:latin typeface="Capitals"/>
                <a:ea typeface="ＭＳ Ｐゴシック" charset="0"/>
                <a:cs typeface="Capitals"/>
              </a:rPr>
              <a:t>Troposphere</a:t>
            </a:r>
          </a:p>
          <a:p>
            <a:pPr marL="400050" lvl="1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Cools w/height</a:t>
            </a:r>
            <a:endParaRPr lang="en-US" sz="2000" b="1" i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09600" y="4495800"/>
            <a:ext cx="1295400" cy="838200"/>
            <a:chOff x="609600" y="4356100"/>
            <a:chExt cx="1295400" cy="977900"/>
          </a:xfrm>
        </p:grpSpPr>
        <p:sp>
          <p:nvSpPr>
            <p:cNvPr id="91146" name="Text Box 7"/>
            <p:cNvSpPr txBox="1">
              <a:spLocks noChangeArrowheads="1"/>
            </p:cNvSpPr>
            <p:nvPr/>
          </p:nvSpPr>
          <p:spPr bwMode="auto">
            <a:xfrm>
              <a:off x="609600" y="4356100"/>
              <a:ext cx="1295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 b="1" dirty="0" smtClean="0">
                  <a:ln w="3175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Arial Narrow"/>
                  <a:cs typeface="Arial Narrow"/>
                </a:rPr>
                <a:t>Isothermal</a:t>
              </a:r>
              <a:endParaRPr lang="en-US" sz="1800" b="1" dirty="0">
                <a:ln w="3175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91147" name="Line 8"/>
            <p:cNvSpPr>
              <a:spLocks noChangeShapeType="1"/>
            </p:cNvSpPr>
            <p:nvPr/>
          </p:nvSpPr>
          <p:spPr bwMode="auto">
            <a:xfrm>
              <a:off x="1143000" y="4762500"/>
              <a:ext cx="304800" cy="571500"/>
            </a:xfrm>
            <a:prstGeom prst="line">
              <a:avLst/>
            </a:prstGeom>
            <a:noFill/>
            <a:ln w="28575" cmpd="sng">
              <a:solidFill>
                <a:srgbClr val="A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en-US" sz="3200">
                <a:solidFill>
                  <a:srgbClr val="000000"/>
                </a:solidFill>
                <a:latin typeface="Arial Narrow"/>
                <a:cs typeface="Arial Narrow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192211" y="4432300"/>
            <a:ext cx="1630489" cy="369332"/>
            <a:chOff x="2192211" y="4432300"/>
            <a:chExt cx="1630489" cy="369332"/>
          </a:xfrm>
        </p:grpSpPr>
        <p:sp>
          <p:nvSpPr>
            <p:cNvPr id="91145" name="Text Box 6"/>
            <p:cNvSpPr txBox="1">
              <a:spLocks noChangeArrowheads="1"/>
            </p:cNvSpPr>
            <p:nvPr/>
          </p:nvSpPr>
          <p:spPr bwMode="auto">
            <a:xfrm>
              <a:off x="2679700" y="4432300"/>
              <a:ext cx="1143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 b="1" dirty="0">
                  <a:ln w="3175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Arial Narrow"/>
                  <a:cs typeface="Arial Narrow"/>
                </a:rPr>
                <a:t>I</a:t>
              </a:r>
              <a:r>
                <a:rPr lang="en-US" sz="1800" b="1" dirty="0" smtClean="0">
                  <a:ln w="3175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Arial Narrow"/>
                  <a:cs typeface="Arial Narrow"/>
                </a:rPr>
                <a:t>nversion</a:t>
              </a:r>
              <a:endParaRPr lang="en-US" sz="1800" b="1" dirty="0">
                <a:ln w="3175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91148" name="Line 9"/>
            <p:cNvSpPr>
              <a:spLocks noChangeShapeType="1"/>
            </p:cNvSpPr>
            <p:nvPr/>
          </p:nvSpPr>
          <p:spPr bwMode="auto">
            <a:xfrm rot="14775847" flipV="1">
              <a:off x="2448966" y="4414711"/>
              <a:ext cx="105868" cy="619378"/>
            </a:xfrm>
            <a:prstGeom prst="line">
              <a:avLst/>
            </a:prstGeom>
            <a:noFill/>
            <a:ln w="28575" cmpd="sng">
              <a:solidFill>
                <a:srgbClr val="A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en-US" sz="3200">
                <a:solidFill>
                  <a:srgbClr val="000000"/>
                </a:solidFill>
                <a:latin typeface="Arial Narrow"/>
                <a:cs typeface="Arial Narrow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510362" y="4978400"/>
            <a:ext cx="1337738" cy="754528"/>
            <a:chOff x="2755896" y="4953000"/>
            <a:chExt cx="1337738" cy="754528"/>
          </a:xfrm>
        </p:grpSpPr>
        <p:sp>
          <p:nvSpPr>
            <p:cNvPr id="91149" name="Text Box 10"/>
            <p:cNvSpPr txBox="1">
              <a:spLocks noChangeArrowheads="1"/>
            </p:cNvSpPr>
            <p:nvPr/>
          </p:nvSpPr>
          <p:spPr bwMode="auto">
            <a:xfrm>
              <a:off x="2971800" y="4953000"/>
              <a:ext cx="112183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800" b="1" dirty="0">
                  <a:ln w="3175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Arial Narrow"/>
                  <a:cs typeface="Arial Narrow"/>
                </a:rPr>
                <a:t>6.5</a:t>
              </a:r>
              <a:r>
                <a:rPr lang="en-US" sz="1800" b="1" baseline="50000" dirty="0">
                  <a:ln w="3175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Arial Narrow"/>
                  <a:cs typeface="Arial Narrow"/>
                </a:rPr>
                <a:t>o</a:t>
              </a:r>
              <a:r>
                <a:rPr lang="en-US" sz="1800" b="1" dirty="0">
                  <a:ln w="3175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Arial Narrow"/>
                  <a:cs typeface="Arial Narrow"/>
                </a:rPr>
                <a:t>C/km</a:t>
              </a:r>
              <a:endParaRPr lang="en-US" sz="3200" b="1" dirty="0">
                <a:ln w="3175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Narrow"/>
                <a:cs typeface="Arial Narrow"/>
              </a:endParaRPr>
            </a:p>
          </p:txBody>
        </p:sp>
        <p:sp>
          <p:nvSpPr>
            <p:cNvPr id="91150" name="Line 11"/>
            <p:cNvSpPr>
              <a:spLocks noChangeShapeType="1"/>
            </p:cNvSpPr>
            <p:nvPr/>
          </p:nvSpPr>
          <p:spPr bwMode="auto">
            <a:xfrm rot="12919915" flipV="1">
              <a:off x="2755896" y="5148192"/>
              <a:ext cx="147384" cy="559336"/>
            </a:xfrm>
            <a:prstGeom prst="line">
              <a:avLst/>
            </a:prstGeom>
            <a:noFill/>
            <a:ln w="28575" cmpd="sng">
              <a:solidFill>
                <a:srgbClr val="A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en-US" sz="3200">
                <a:solidFill>
                  <a:srgbClr val="000000"/>
                </a:solidFill>
                <a:latin typeface="Arial Narrow"/>
                <a:cs typeface="Arial Narrow"/>
              </a:endParaRPr>
            </a:p>
          </p:txBody>
        </p:sp>
      </p:grpSp>
      <p:sp>
        <p:nvSpPr>
          <p:cNvPr id="91143" name="Text Box 12"/>
          <p:cNvSpPr txBox="1">
            <a:spLocks noChangeArrowheads="1"/>
          </p:cNvSpPr>
          <p:nvPr/>
        </p:nvSpPr>
        <p:spPr bwMode="auto">
          <a:xfrm>
            <a:off x="1308100" y="6504801"/>
            <a:ext cx="24384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hlinkClick r:id="rId7"/>
              </a:rPr>
              <a:t>Source: apollo.lsc.vsc.edu</a:t>
            </a:r>
            <a:endParaRPr lang="en-US" sz="1200" b="1" dirty="0">
              <a:solidFill>
                <a:srgbClr val="000000"/>
              </a:solidFill>
            </a:endParaRPr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3124200" y="6159500"/>
            <a:ext cx="2438400" cy="405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ts val="12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000000"/>
                </a:solidFill>
                <a:hlinkClick r:id="rId7"/>
              </a:rPr>
              <a:t>Source: apollo.lsc.vsc.edu</a:t>
            </a:r>
            <a:r>
              <a:rPr lang="en-US" sz="1200" b="1" dirty="0">
                <a:solidFill>
                  <a:srgbClr val="000000"/>
                </a:solidFill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</a:rPr>
              <a:t>        </a:t>
            </a:r>
          </a:p>
          <a:p>
            <a:pPr algn="ctr">
              <a:lnSpc>
                <a:spcPts val="12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000000"/>
                </a:solidFill>
              </a:rPr>
              <a:t>Akin to Fig. 3.3 H&amp;P</a:t>
            </a:r>
            <a:endParaRPr lang="en-US" sz="1200" b="1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7264534"/>
      </p:ext>
    </p:extLst>
  </p:cSld>
  <p:clrMapOvr>
    <a:masterClrMapping/>
  </p:clrMapOvr>
  <p:transition advTm="893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295400"/>
          </a:xfrm>
        </p:spPr>
        <p:txBody>
          <a:bodyPr/>
          <a:lstStyle/>
          <a:p>
            <a:r>
              <a:rPr lang="en-US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Know the Basics…</a:t>
            </a:r>
            <a:endParaRPr lang="en-US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8486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Pressure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Density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Know their definitions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Pressure/density decrease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rapidly with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height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Understand the 16 km ⟺ factor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of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ten relationship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	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Temperature (Section 3.5 H&amp;P)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More complex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vertical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structure than pressure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Environmental </a:t>
            </a: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Lapse Rate (ELR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ELR defines layers of atmosphere 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Know the four lowest atmospheric layers, their order and 	whether temperature increases or decreases w/height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	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2042313"/>
      </p:ext>
    </p:extLst>
  </p:cSld>
  <p:clrMapOvr>
    <a:masterClrMapping/>
  </p:clrMapOvr>
  <p:transition advTm="6377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of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1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06"/>
    </mc:Choice>
    <mc:Fallback xmlns="">
      <p:transition xmlns:p14="http://schemas.microsoft.com/office/powerpoint/2010/main" spd="slow" advTm="77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9|21.5|15.4|21.1|2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8.1|34.1|15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21.8|10.4|6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22.1|8|10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Default Design">
  <a:themeElements>
    <a:clrScheme name="Custom 4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1B0FF"/>
      </a:hlink>
      <a:folHlink>
        <a:srgbClr val="00B0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Custom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1B0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Default Design">
  <a:themeElements>
    <a:clrScheme name="Custom 4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B2FF"/>
      </a:hlink>
      <a:folHlink>
        <a:srgbClr val="00B2FF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65401</TotalTime>
  <Words>809</Words>
  <Application>Microsoft Office PowerPoint</Application>
  <PresentationFormat>On-screen Show (4:3)</PresentationFormat>
  <Paragraphs>257</Paragraphs>
  <Slides>19</Slides>
  <Notes>15</Notes>
  <HiddenSlides>1</HiddenSlides>
  <MMClips>19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4" baseType="lpstr">
      <vt:lpstr>ＭＳ Ｐゴシック</vt:lpstr>
      <vt:lpstr>Arial</vt:lpstr>
      <vt:lpstr>Arial Black</vt:lpstr>
      <vt:lpstr>Arial Narrow</vt:lpstr>
      <vt:lpstr>Calibri</vt:lpstr>
      <vt:lpstr>Capitals</vt:lpstr>
      <vt:lpstr>MT Symbol</vt:lpstr>
      <vt:lpstr>Times New Roman</vt:lpstr>
      <vt:lpstr>Wingdings</vt:lpstr>
      <vt:lpstr>Office Theme</vt:lpstr>
      <vt:lpstr>1_Office Theme</vt:lpstr>
      <vt:lpstr>1_Default Design</vt:lpstr>
      <vt:lpstr>2_Default Design</vt:lpstr>
      <vt:lpstr>Default Design</vt:lpstr>
      <vt:lpstr>Equation</vt:lpstr>
      <vt:lpstr>ATMO 170A1 Online</vt:lpstr>
      <vt:lpstr>Overview Goals</vt:lpstr>
      <vt:lpstr>Fundamental Concepts</vt:lpstr>
      <vt:lpstr>What is Mass?</vt:lpstr>
      <vt:lpstr>Aside: Mass is not Weight!</vt:lpstr>
      <vt:lpstr>What is Density?</vt:lpstr>
      <vt:lpstr>Density Change</vt:lpstr>
      <vt:lpstr>What is Pressure?</vt:lpstr>
      <vt:lpstr>Pressure at Mean-Sea-Level</vt:lpstr>
      <vt:lpstr>How Does Atmospheric Pressure Vary with Altitude?</vt:lpstr>
      <vt:lpstr>Air is more like mattresses than bricks</vt:lpstr>
      <vt:lpstr> How does pressure in the Earth’s    atmosphere change?                 </vt:lpstr>
      <vt:lpstr>What about the sides? If the parcels compress vertically, then why don’t they expand sideways since pressure also acts equally in all directions?</vt:lpstr>
      <vt:lpstr>How Pressure Changes with Height?</vt:lpstr>
      <vt:lpstr>How Pressure Changes with Height</vt:lpstr>
      <vt:lpstr>Vertical Temperature Distribution Chapter 3 H&amp;P</vt:lpstr>
      <vt:lpstr>Vertical Temperature Distribution Defines layers of the atmosphere  </vt:lpstr>
      <vt:lpstr>Know the Basics…</vt:lpstr>
      <vt:lpstr>End of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1 - Introduction to Course</dc:title>
  <dc:subject>Intro to Weather &amp; Climate</dc:subject>
  <dc:creator>Steven Mullen</dc:creator>
  <cp:keywords/>
  <dc:description/>
  <cp:lastModifiedBy>Steven L Mullen</cp:lastModifiedBy>
  <cp:revision>533</cp:revision>
  <cp:lastPrinted>2012-01-11T20:10:27Z</cp:lastPrinted>
  <dcterms:created xsi:type="dcterms:W3CDTF">2011-08-23T15:17:05Z</dcterms:created>
  <dcterms:modified xsi:type="dcterms:W3CDTF">2019-01-30T01:22:54Z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mullen@atmo.arizona.edu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C:\My Documents\Courses\univ101</vt:lpwstr>
  </property>
</Properties>
</file>