
<file path=[Content_Types].xml><?xml version="1.0" encoding="utf-8"?>
<Types xmlns="http://schemas.openxmlformats.org/package/2006/content-types">
  <Default Extension="png" ContentType="image/png"/>
  <Default Extension="m4a" ContentType="audio/mp4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69" r:id="rId2"/>
    <p:sldId id="268" r:id="rId3"/>
    <p:sldId id="264" r:id="rId4"/>
    <p:sldId id="258" r:id="rId5"/>
    <p:sldId id="265" r:id="rId6"/>
    <p:sldId id="259" r:id="rId7"/>
    <p:sldId id="260" r:id="rId8"/>
    <p:sldId id="261" r:id="rId9"/>
    <p:sldId id="262" r:id="rId10"/>
    <p:sldId id="263" r:id="rId11"/>
    <p:sldId id="266" r:id="rId12"/>
    <p:sldId id="270" r:id="rId13"/>
    <p:sldId id="271" r:id="rId14"/>
    <p:sldId id="272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+pFvbwr6saDL2q20wlUmsg==" hashData="2UfuVMQu/YfhhTbnh/xiIjv1zSnqNUw07/PKEEtzq+niAKnhdDBKJb5drca6qYYZo09e4rYNtmBpj5USMrjk9g=="/>
  <p:extLst>
    <p:ext uri="{521415D9-36F7-43E2-AB2F-B90AF26B5E84}">
      <p14:sectionLst xmlns:p14="http://schemas.microsoft.com/office/powerpoint/2010/main">
        <p14:section name="Default Section" id="{BF913438-D814-4173-ABCE-E966AC80AD19}">
          <p14:sldIdLst>
            <p14:sldId id="269"/>
            <p14:sldId id="268"/>
            <p14:sldId id="264"/>
            <p14:sldId id="258"/>
            <p14:sldId id="265"/>
            <p14:sldId id="259"/>
            <p14:sldId id="260"/>
            <p14:sldId id="261"/>
          </p14:sldIdLst>
        </p14:section>
        <p14:section name="Untitled Section" id="{D427D8FA-BD0C-4D36-90DD-84011D8FD362}">
          <p14:sldIdLst>
            <p14:sldId id="262"/>
            <p14:sldId id="263"/>
            <p14:sldId id="266"/>
            <p14:sldId id="270"/>
            <p14:sldId id="271"/>
            <p14:sldId id="27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D7E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5" autoAdjust="0"/>
    <p:restoredTop sz="94613"/>
  </p:normalViewPr>
  <p:slideViewPr>
    <p:cSldViewPr snapToGrid="0" snapToObjects="1">
      <p:cViewPr varScale="1">
        <p:scale>
          <a:sx n="74" d="100"/>
          <a:sy n="74" d="100"/>
        </p:scale>
        <p:origin x="63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376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C7374F-0C12-9F4E-8F24-E9F8B44F8381}" type="datetimeFigureOut">
              <a:rPr lang="en-US" smtClean="0"/>
              <a:t>7/29/19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AD3314-09FC-1443-899E-3A078AC09F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1211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5745B915-9F70-8241-A781-1ECF6DCAC706}" type="slidenum">
              <a:rPr lang="en-US" sz="1200">
                <a:solidFill>
                  <a:srgbClr val="000000"/>
                </a:solidFill>
              </a:rPr>
              <a:pPr/>
              <a:t>1</a:t>
            </a:fld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04439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5745B915-9F70-8241-A781-1ECF6DCAC706}" type="slidenum">
              <a:rPr lang="en-US" sz="1200">
                <a:solidFill>
                  <a:srgbClr val="000000"/>
                </a:solidFill>
              </a:rPr>
              <a:pPr/>
              <a:t>2</a:t>
            </a:fld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96759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b="1" dirty="0"/>
              <a:t>Microscopic perspective</a:t>
            </a:r>
            <a:r>
              <a:rPr lang="en-US" baseline="0" dirty="0"/>
              <a:t> </a:t>
            </a:r>
          </a:p>
          <a:p>
            <a:r>
              <a:rPr lang="en-US" baseline="0" dirty="0"/>
              <a:t>Energy of random speed of molecules</a:t>
            </a:r>
          </a:p>
          <a:p>
            <a:endParaRPr lang="en-US" baseline="0" dirty="0"/>
          </a:p>
          <a:p>
            <a:r>
              <a:rPr lang="en-US" baseline="0" dirty="0"/>
              <a:t>Temp related to the square of the average molecular speed</a:t>
            </a:r>
          </a:p>
          <a:p>
            <a:r>
              <a:rPr lang="en-US" baseline="0" dirty="0"/>
              <a:t>Speed </a:t>
            </a:r>
            <a:r>
              <a:rPr lang="en-US" baseline="0"/>
              <a:t>is almost </a:t>
            </a:r>
            <a:r>
              <a:rPr lang="en-US" baseline="0" dirty="0"/>
              <a:t>500 m/s for air at room temperature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064634-04BE-1F4C-82B2-878B464BD32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5164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Temp</a:t>
            </a:r>
            <a:r>
              <a:rPr lang="en-US" baseline="0" dirty="0"/>
              <a:t> =&gt; Random motion of molecules</a:t>
            </a:r>
          </a:p>
          <a:p>
            <a:endParaRPr lang="en-US" baseline="0" dirty="0"/>
          </a:p>
          <a:p>
            <a:r>
              <a:rPr lang="en-US" baseline="0" dirty="0"/>
              <a:t>Wind =&gt; Bulk movement of molecules in one direction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064634-04BE-1F4C-82B2-878B464BD32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9261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03B06-C88A-964A-8C97-2C41B0F2DEAF}" type="datetimeFigureOut">
              <a:rPr lang="en-US" smtClean="0"/>
              <a:t>7/29/19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CECB-0063-DC45-A6A5-430D24D8B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095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03B06-C88A-964A-8C97-2C41B0F2DEAF}" type="datetimeFigureOut">
              <a:rPr lang="en-US" smtClean="0"/>
              <a:t>7/29/19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CECB-0063-DC45-A6A5-430D24D8B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396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03B06-C88A-964A-8C97-2C41B0F2DEAF}" type="datetimeFigureOut">
              <a:rPr lang="en-US" smtClean="0"/>
              <a:t>7/29/19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CECB-0063-DC45-A6A5-430D24D8B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844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03B06-C88A-964A-8C97-2C41B0F2DEAF}" type="datetimeFigureOut">
              <a:rPr lang="en-US" smtClean="0"/>
              <a:t>7/29/19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CECB-0063-DC45-A6A5-430D24D8B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4336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03B06-C88A-964A-8C97-2C41B0F2DEAF}" type="datetimeFigureOut">
              <a:rPr lang="en-US" smtClean="0"/>
              <a:t>7/29/19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CECB-0063-DC45-A6A5-430D24D8B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100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03B06-C88A-964A-8C97-2C41B0F2DEAF}" type="datetimeFigureOut">
              <a:rPr lang="en-US" smtClean="0"/>
              <a:t>7/29/19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CECB-0063-DC45-A6A5-430D24D8B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6923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03B06-C88A-964A-8C97-2C41B0F2DEAF}" type="datetimeFigureOut">
              <a:rPr lang="en-US" smtClean="0"/>
              <a:t>7/29/19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CECB-0063-DC45-A6A5-430D24D8B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163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03B06-C88A-964A-8C97-2C41B0F2DEAF}" type="datetimeFigureOut">
              <a:rPr lang="en-US" smtClean="0"/>
              <a:t>7/29/19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CECB-0063-DC45-A6A5-430D24D8B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3937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03B06-C88A-964A-8C97-2C41B0F2DEAF}" type="datetimeFigureOut">
              <a:rPr lang="en-US" smtClean="0"/>
              <a:t>7/29/19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CECB-0063-DC45-A6A5-430D24D8B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2668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03B06-C88A-964A-8C97-2C41B0F2DEAF}" type="datetimeFigureOut">
              <a:rPr lang="en-US" smtClean="0"/>
              <a:t>7/29/19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CECB-0063-DC45-A6A5-430D24D8B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396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03B06-C88A-964A-8C97-2C41B0F2DEAF}" type="datetimeFigureOut">
              <a:rPr lang="en-US" smtClean="0"/>
              <a:t>7/29/19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CECB-0063-DC45-A6A5-430D24D8B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588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Lecture 1-ATMO171A1</a:t>
            </a: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E0D495-52BD-C24F-B3D7-E694DEA8DC4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79877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403B06-C88A-964A-8C97-2C41B0F2DEAF}" type="datetimeFigureOut">
              <a:rPr lang="en-US" smtClean="0"/>
              <a:t>7/29/19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87CECB-0063-DC45-A6A5-430D24D8B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316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hyperlink" Target="http://www.uvm.edu/~jgoldber/courses/chem35/.../MaxwellBoltzmannGasVelocities.xls" TargetMode="External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hyperlink" Target="http://www.uvm.edu/~jgoldber/courses/chem35/.../MaxwellBoltzmannGasVelocities.xls" TargetMode="External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hyperlink" Target="http://hyperphysics.phy-astr.gsu.edu/hbase/Kinetic/kintem.html" TargetMode="External"/><Relationship Id="rId5" Type="http://schemas.openxmlformats.org/officeDocument/2006/relationships/hyperlink" Target="http://www.chm.davidson.edu/ChemistryApplets/KineticMolecularTheory/Maxwell.html" TargetMode="Externa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2.png"/><Relationship Id="rId5" Type="http://schemas.openxmlformats.org/officeDocument/2006/relationships/hyperlink" Target="https://www.thenakedscientists.com/articles/questions/what-speed-does-windchill-give-way-frictional-heating" TargetMode="External"/><Relationship Id="rId4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2.png"/><Relationship Id="rId4" Type="http://schemas.openxmlformats.org/officeDocument/2006/relationships/image" Target="../media/image7.tif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2.png"/><Relationship Id="rId5" Type="http://schemas.openxmlformats.org/officeDocument/2006/relationships/hyperlink" Target="https://www.weather.gov/media/asos/aum-toc.pdf" TargetMode="Externa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es.noaa.gov/" TargetMode="External"/><Relationship Id="rId2" Type="http://schemas.openxmlformats.org/officeDocument/2006/relationships/hyperlink" Target="http://www.atmo.arizona.edu/?section=weather&amp;id=satellite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mp1.met.psu.edu/~fxg1/SAT_US/recentvis.html" TargetMode="External"/><Relationship Id="rId5" Type="http://schemas.openxmlformats.org/officeDocument/2006/relationships/hyperlink" Target="http://weather.cod.edu/satrad/" TargetMode="External"/><Relationship Id="rId4" Type="http://schemas.openxmlformats.org/officeDocument/2006/relationships/hyperlink" Target="http://weather.rap.ucar.edu/satellite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9D0EA7D1-9C17-9546-B116-B0F5FB6A99C7}"/>
              </a:ext>
            </a:extLst>
          </p:cNvPr>
          <p:cNvGrpSpPr/>
          <p:nvPr/>
        </p:nvGrpSpPr>
        <p:grpSpPr>
          <a:xfrm>
            <a:off x="6192" y="0"/>
            <a:ext cx="8627433" cy="6858000"/>
            <a:chOff x="6192" y="0"/>
            <a:chExt cx="8627433" cy="6858000"/>
          </a:xfrm>
        </p:grpSpPr>
        <p:pic>
          <p:nvPicPr>
            <p:cNvPr id="3" name="Picture 2" descr="MaxwellBoltzmannDistributionForAir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92" y="0"/>
              <a:ext cx="8627433" cy="6858000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="" xmlns:a16="http://schemas.microsoft.com/office/drawing/2014/main" id="{9AC484EF-784C-E44B-8AB7-F1B742F5829C}"/>
                </a:ext>
              </a:extLst>
            </p:cNvPr>
            <p:cNvSpPr/>
            <p:nvPr/>
          </p:nvSpPr>
          <p:spPr>
            <a:xfrm>
              <a:off x="2721685" y="494852"/>
              <a:ext cx="4238513" cy="254448"/>
            </a:xfrm>
            <a:prstGeom prst="rect">
              <a:avLst/>
            </a:prstGeom>
            <a:solidFill>
              <a:srgbClr val="7D7E7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908878" y="5323312"/>
            <a:ext cx="74676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US" sz="1600" b="1" dirty="0" smtClean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Maxwell-Boltzmann speed distribution for </a:t>
            </a:r>
            <a:r>
              <a:rPr lang="en-US" sz="1600" b="1" dirty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air molecules </a:t>
            </a:r>
            <a:r>
              <a:rPr lang="en-US" sz="1600" b="1" dirty="0" smtClean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at 300 k </a:t>
            </a:r>
            <a:r>
              <a:rPr lang="en-US" sz="1600" b="1" dirty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(80 ˚F)</a:t>
            </a:r>
          </a:p>
          <a:p>
            <a:pPr algn="ctr">
              <a:spcBef>
                <a:spcPts val="0"/>
              </a:spcBef>
            </a:pPr>
            <a:r>
              <a:rPr lang="en-US" sz="1600" b="1" dirty="0" smtClean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Yellow </a:t>
            </a:r>
            <a:r>
              <a:rPr lang="en-US" sz="1600" b="1" dirty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dot is the average </a:t>
            </a:r>
            <a:r>
              <a:rPr lang="en-US" sz="1600" b="1" dirty="0" smtClean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speed </a:t>
            </a:r>
            <a:r>
              <a:rPr lang="en-US" sz="1600" b="1" dirty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(468 m/s). </a:t>
            </a:r>
            <a:r>
              <a:rPr lang="en-US" sz="1800" b="1" dirty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 </a:t>
            </a:r>
            <a:endParaRPr lang="en-US" sz="1800" dirty="0">
              <a:ln w="12700">
                <a:noFill/>
                <a:prstDash val="solid"/>
              </a:ln>
              <a:solidFill>
                <a:srgbClr val="FFFF00"/>
              </a:solidFill>
              <a:hlinkClick r:id="rId6"/>
            </a:endParaRPr>
          </a:p>
          <a:p>
            <a:pPr algn="ctr">
              <a:spcBef>
                <a:spcPts val="0"/>
              </a:spcBef>
            </a:pPr>
            <a:r>
              <a:rPr lang="en-US" sz="1400" dirty="0">
                <a:solidFill>
                  <a:srgbClr val="FFFF00"/>
                </a:solidFill>
                <a:hlinkClick r:id="rId6"/>
              </a:rPr>
              <a:t>Figure Credit</a:t>
            </a:r>
            <a:endParaRPr lang="en-US" sz="1400" dirty="0">
              <a:solidFill>
                <a:srgbClr val="FFFF00"/>
              </a:solidFill>
            </a:endParaRPr>
          </a:p>
        </p:txBody>
      </p:sp>
      <p:sp>
        <p:nvSpPr>
          <p:cNvPr id="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749300"/>
            <a:ext cx="6934200" cy="1612900"/>
          </a:xfrm>
          <a:ln>
            <a:miter lim="800000"/>
            <a:headEnd/>
            <a:tailEnd/>
          </a:ln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US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8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  <a:cs typeface="Arial Black"/>
              </a:rPr>
              <a:t>ATMO 170A1</a:t>
            </a:r>
            <a:br>
              <a:rPr lang="en-US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8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  <a:cs typeface="Arial Black"/>
              </a:rPr>
            </a:br>
            <a:r>
              <a:rPr lang="en-US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8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  <a:cs typeface="Arial Black"/>
              </a:rPr>
              <a:t>Online</a:t>
            </a:r>
            <a:endParaRPr lang="en-US" sz="36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C8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/>
              <a:cs typeface="Arial Black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66800" y="2755236"/>
            <a:ext cx="6934200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Weather Variables -</a:t>
            </a:r>
          </a:p>
          <a:p>
            <a:pPr algn="ctr">
              <a:spcAft>
                <a:spcPts val="1200"/>
              </a:spcAft>
            </a:pPr>
            <a:r>
              <a:rPr lang="en-US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Temperature and Wind</a:t>
            </a:r>
          </a:p>
          <a:p>
            <a:pPr algn="ctr">
              <a:spcAft>
                <a:spcPts val="1200"/>
              </a:spcAft>
            </a:pPr>
            <a:endParaRPr lang="en-US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>
              <a:spcAft>
                <a:spcPts val="1200"/>
              </a:spcAft>
            </a:pPr>
            <a:r>
              <a:rPr lang="en-US" sz="2000" b="1" i="1" dirty="0">
                <a:ln w="6350"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rial"/>
                <a:cs typeface="Arial"/>
              </a:rPr>
              <a:t>Use Slide Show mode with sound on to hear narrative</a:t>
            </a:r>
          </a:p>
        </p:txBody>
      </p:sp>
      <p:pic>
        <p:nvPicPr>
          <p:cNvPr id="8" name="Audio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278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787"/>
    </mc:Choice>
    <mc:Fallback xmlns="">
      <p:transition spd="slow" advTm="297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9D0EA7D1-9C17-9546-B116-B0F5FB6A99C7}"/>
              </a:ext>
            </a:extLst>
          </p:cNvPr>
          <p:cNvGrpSpPr/>
          <p:nvPr/>
        </p:nvGrpSpPr>
        <p:grpSpPr>
          <a:xfrm>
            <a:off x="6192" y="0"/>
            <a:ext cx="8627433" cy="6858000"/>
            <a:chOff x="6192" y="0"/>
            <a:chExt cx="8627433" cy="6858000"/>
          </a:xfrm>
        </p:grpSpPr>
        <p:pic>
          <p:nvPicPr>
            <p:cNvPr id="3" name="Picture 2" descr="MaxwellBoltzmannDistributionForAir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92" y="0"/>
              <a:ext cx="8627433" cy="6858000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="" xmlns:a16="http://schemas.microsoft.com/office/drawing/2014/main" id="{9AC484EF-784C-E44B-8AB7-F1B742F5829C}"/>
                </a:ext>
              </a:extLst>
            </p:cNvPr>
            <p:cNvSpPr/>
            <p:nvPr/>
          </p:nvSpPr>
          <p:spPr>
            <a:xfrm>
              <a:off x="2721685" y="494852"/>
              <a:ext cx="4238513" cy="254448"/>
            </a:xfrm>
            <a:prstGeom prst="rect">
              <a:avLst/>
            </a:prstGeom>
            <a:solidFill>
              <a:srgbClr val="7D7E7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908878" y="5323312"/>
            <a:ext cx="7467600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US" sz="1600" b="1" dirty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Maxwell-Boltzmann speed distribution for air molecules at 300 k (80 ˚F)</a:t>
            </a:r>
          </a:p>
          <a:p>
            <a:pPr algn="ctr">
              <a:spcBef>
                <a:spcPts val="0"/>
              </a:spcBef>
            </a:pPr>
            <a:r>
              <a:rPr lang="en-US" sz="1600" b="1" dirty="0" smtClean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Yellow </a:t>
            </a:r>
            <a:r>
              <a:rPr lang="en-US" sz="1600" b="1" dirty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dot is the average speed (468 m/s). </a:t>
            </a:r>
            <a:r>
              <a:rPr lang="en-US" sz="1800" b="1" dirty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 </a:t>
            </a:r>
            <a:endParaRPr lang="en-US" sz="1800" dirty="0">
              <a:ln w="12700">
                <a:noFill/>
                <a:prstDash val="solid"/>
              </a:ln>
              <a:solidFill>
                <a:srgbClr val="FFFF00"/>
              </a:solidFill>
              <a:hlinkClick r:id="rId6"/>
            </a:endParaRPr>
          </a:p>
          <a:p>
            <a:pPr algn="ctr">
              <a:spcBef>
                <a:spcPts val="0"/>
              </a:spcBef>
            </a:pPr>
            <a:r>
              <a:rPr lang="en-US" sz="1400" dirty="0">
                <a:solidFill>
                  <a:srgbClr val="FFFF00"/>
                </a:solidFill>
                <a:hlinkClick r:id="rId6"/>
              </a:rPr>
              <a:t>Figure Credit</a:t>
            </a:r>
            <a:endParaRPr lang="en-US" sz="1400" dirty="0">
              <a:solidFill>
                <a:srgbClr val="FFFF00"/>
              </a:solidFill>
            </a:endParaRPr>
          </a:p>
        </p:txBody>
      </p:sp>
      <p:sp>
        <p:nvSpPr>
          <p:cNvPr id="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749300"/>
            <a:ext cx="6934200" cy="1612900"/>
          </a:xfrm>
          <a:ln>
            <a:miter lim="800000"/>
            <a:headEnd/>
            <a:tailEnd/>
          </a:ln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US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8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  <a:cs typeface="Arial Black"/>
              </a:rPr>
              <a:t>ATMO 170A1</a:t>
            </a:r>
            <a:br>
              <a:rPr lang="en-US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8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  <a:cs typeface="Arial Black"/>
              </a:rPr>
            </a:br>
            <a:r>
              <a:rPr lang="en-US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8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  <a:cs typeface="Arial Black"/>
              </a:rPr>
              <a:t>Online</a:t>
            </a:r>
            <a:endParaRPr lang="en-US" sz="36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C8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/>
              <a:cs typeface="Arial Black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66800" y="2755236"/>
            <a:ext cx="6934200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Weather Variables -</a:t>
            </a:r>
          </a:p>
          <a:p>
            <a:pPr algn="ctr">
              <a:spcAft>
                <a:spcPts val="1200"/>
              </a:spcAft>
            </a:pPr>
            <a:r>
              <a:rPr lang="en-US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Temperature and Wind</a:t>
            </a:r>
          </a:p>
          <a:p>
            <a:pPr algn="ctr">
              <a:spcAft>
                <a:spcPts val="1200"/>
              </a:spcAft>
            </a:pPr>
            <a:endParaRPr lang="en-US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>
              <a:spcAft>
                <a:spcPts val="1200"/>
              </a:spcAft>
            </a:pPr>
            <a:r>
              <a:rPr lang="en-US" sz="2000" b="1" i="1" dirty="0">
                <a:ln w="6350"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rial"/>
                <a:cs typeface="Arial"/>
              </a:rPr>
              <a:t>Use Slide Show mode with sound on to hear narrative</a:t>
            </a:r>
          </a:p>
        </p:txBody>
      </p:sp>
      <p:pic>
        <p:nvPicPr>
          <p:cNvPr id="8" name="Audio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276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666"/>
    </mc:Choice>
    <mc:Fallback xmlns="">
      <p:transition spd="slow" advTm="406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What is Temperature?</a:t>
            </a:r>
          </a:p>
        </p:txBody>
      </p:sp>
      <p:sp>
        <p:nvSpPr>
          <p:cNvPr id="101379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519938" y="2057399"/>
            <a:ext cx="4312089" cy="4145571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sz="2400" b="1" u="sng" dirty="0">
                <a:solidFill>
                  <a:srgbClr val="3366FF"/>
                </a:solidFill>
                <a:ea typeface="ＭＳ Ｐゴシック" charset="0"/>
                <a:cs typeface="ＭＳ Ｐゴシック" charset="0"/>
              </a:rPr>
              <a:t>Molecular Perspective</a:t>
            </a:r>
            <a:endParaRPr lang="en-US" sz="2400" dirty="0">
              <a:solidFill>
                <a:srgbClr val="3366FF"/>
              </a:solidFill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sz="2400" b="1" dirty="0">
                <a:ea typeface="ＭＳ Ｐゴシック" charset="0"/>
                <a:cs typeface="ＭＳ Ｐゴシック" charset="0"/>
              </a:rPr>
              <a:t>Kinetic energy due to the random motion of molecules.</a:t>
            </a:r>
          </a:p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endParaRPr lang="en-US" sz="2400" b="1" dirty="0"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sz="2400" b="1" dirty="0">
                <a:ea typeface="ＭＳ Ｐゴシック" charset="0"/>
                <a:cs typeface="ＭＳ Ｐゴシック" charset="0"/>
              </a:rPr>
              <a:t>Related to </a:t>
            </a:r>
            <a:r>
              <a:rPr lang="en-US" sz="2400" b="1" u="sng" dirty="0">
                <a:ea typeface="ＭＳ Ｐゴシック" charset="0"/>
                <a:cs typeface="ＭＳ Ｐゴシック" charset="0"/>
              </a:rPr>
              <a:t>average</a:t>
            </a:r>
            <a:r>
              <a:rPr lang="en-US" sz="2400" b="1" dirty="0">
                <a:ea typeface="ＭＳ Ｐゴシック" charset="0"/>
                <a:cs typeface="ＭＳ Ｐゴシック" charset="0"/>
              </a:rPr>
              <a:t> molecular speed. </a:t>
            </a:r>
          </a:p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sz="2400" b="1" i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	</a:t>
            </a:r>
            <a:r>
              <a:rPr lang="en-US" sz="2400" b="1" i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Average speed </a:t>
            </a:r>
            <a:r>
              <a:rPr lang="en-US" sz="2400" b="1" i="1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of </a:t>
            </a:r>
            <a:r>
              <a:rPr lang="en-US" sz="2400" b="1" i="1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dry air </a:t>
            </a:r>
            <a:r>
              <a:rPr lang="en-US" sz="2400" b="1" i="1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at </a:t>
            </a:r>
            <a:r>
              <a:rPr lang="en-US" sz="2400" b="1" i="1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80˚F </a:t>
            </a:r>
            <a:r>
              <a:rPr lang="en-US" sz="2400" b="1" i="1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is </a:t>
            </a:r>
            <a:r>
              <a:rPr lang="en-US" sz="2400" b="1" i="1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approximately 468 </a:t>
            </a:r>
            <a:r>
              <a:rPr lang="en-US" sz="2400" b="1" i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m/s</a:t>
            </a:r>
          </a:p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endParaRPr lang="en-US" sz="2400" b="1" dirty="0">
              <a:solidFill>
                <a:srgbClr val="0000FF"/>
              </a:solidFill>
              <a:ea typeface="ＭＳ Ｐゴシック" charset="0"/>
              <a:cs typeface="ＭＳ Ｐゴシック" charset="0"/>
              <a:hlinkClick r:id="rId5"/>
            </a:endParaRPr>
          </a:p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sz="2400" b="1" smtClean="0">
                <a:solidFill>
                  <a:srgbClr val="0000FF"/>
                </a:solidFill>
                <a:ea typeface="ＭＳ Ｐゴシック" charset="0"/>
                <a:cs typeface="ＭＳ Ｐゴシック" charset="0"/>
                <a:hlinkClick r:id="rId5"/>
              </a:rPr>
              <a:t>Maxwell-Boltzmann </a:t>
            </a:r>
            <a:r>
              <a:rPr lang="en-US" sz="2400" b="1" dirty="0">
                <a:solidFill>
                  <a:srgbClr val="0000FF"/>
                </a:solidFill>
                <a:ea typeface="ＭＳ Ｐゴシック" charset="0"/>
                <a:cs typeface="ＭＳ Ｐゴシック" charset="0"/>
                <a:hlinkClick r:id="rId5"/>
              </a:rPr>
              <a:t>Distribution</a:t>
            </a:r>
            <a:endParaRPr lang="en-US" sz="2400" b="1" dirty="0">
              <a:solidFill>
                <a:srgbClr val="0000FF"/>
              </a:solidFill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sz="2400" b="1" dirty="0">
                <a:ea typeface="ＭＳ Ｐゴシック" charset="0"/>
                <a:cs typeface="ＭＳ Ｐゴシック" charset="0"/>
              </a:rPr>
              <a:t>KE theory of gases shows</a:t>
            </a:r>
          </a:p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sz="2400" b="1" i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	T is proportion to </a:t>
            </a:r>
            <a:r>
              <a:rPr lang="en-US" sz="2400" b="1" i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(Speed)</a:t>
            </a:r>
            <a:r>
              <a:rPr lang="en-US" sz="2400" b="1" i="1" baseline="30000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2</a:t>
            </a:r>
            <a:endParaRPr lang="en-US" sz="2400" b="1" dirty="0"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  <a:spcBef>
                <a:spcPts val="600"/>
              </a:spcBef>
              <a:buFontTx/>
              <a:buNone/>
            </a:pPr>
            <a:r>
              <a:rPr lang="en-US" sz="2400" b="1" i="1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	</a:t>
            </a:r>
            <a:r>
              <a:rPr lang="en-US" sz="2400" b="1" i="1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Distribution </a:t>
            </a:r>
            <a:r>
              <a:rPr lang="en-US" sz="2400" b="1" i="1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for </a:t>
            </a:r>
            <a:r>
              <a:rPr lang="en-US" sz="2400" b="1" i="1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dry air </a:t>
            </a:r>
            <a:r>
              <a:rPr lang="en-US" sz="2400" b="1" i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at 300 k </a:t>
            </a:r>
            <a:r>
              <a:rPr lang="en-US" sz="2400" b="1" i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is shown </a:t>
            </a:r>
            <a:r>
              <a:rPr lang="en-US" sz="2400" b="1" i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on the intro slide</a:t>
            </a:r>
            <a:endParaRPr lang="en-US" sz="2400" b="1" i="1" baseline="30000" dirty="0">
              <a:solidFill>
                <a:srgbClr val="FF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968740" y="6202971"/>
            <a:ext cx="41271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hlinkClick r:id="rId6"/>
              </a:rPr>
              <a:t>ADVANCED: Molecular Speed Calculation</a:t>
            </a:r>
            <a:endParaRPr lang="en-US" b="1" dirty="0"/>
          </a:p>
        </p:txBody>
      </p:sp>
      <p:pic>
        <p:nvPicPr>
          <p:cNvPr id="28" name="Picture 27" descr="01.01.png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8" r="12910"/>
          <a:stretch/>
        </p:blipFill>
        <p:spPr>
          <a:xfrm>
            <a:off x="841248" y="2662600"/>
            <a:ext cx="3090672" cy="21209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29" name="TextBox 28"/>
          <p:cNvSpPr txBox="1"/>
          <p:nvPr/>
        </p:nvSpPr>
        <p:spPr>
          <a:xfrm>
            <a:off x="1261322" y="4887088"/>
            <a:ext cx="22977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Fig. 1.1</a:t>
            </a:r>
          </a:p>
          <a:p>
            <a:pPr algn="ctr"/>
            <a:r>
              <a:rPr lang="en-US" dirty="0" smtClean="0"/>
              <a:t>Hakim &amp; </a:t>
            </a:r>
            <a:r>
              <a:rPr lang="en-US" dirty="0" err="1" smtClean="0"/>
              <a:t>Patoux</a:t>
            </a:r>
            <a:r>
              <a:rPr lang="en-US" dirty="0" smtClean="0"/>
              <a:t> (H&amp;P)</a:t>
            </a:r>
            <a:endParaRPr lang="en-US" dirty="0"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268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185"/>
    </mc:Choice>
    <mc:Fallback xmlns="">
      <p:transition spd="slow" advTm="421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0539" y="1505844"/>
            <a:ext cx="3536355" cy="4875530"/>
          </a:xfrm>
          <a:prstGeom prst="rect">
            <a:avLst/>
          </a:prstGeom>
        </p:spPr>
      </p:pic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>
          <a:xfrm>
            <a:off x="896472" y="304800"/>
            <a:ext cx="7419670" cy="1143000"/>
          </a:xfrm>
        </p:spPr>
        <p:txBody>
          <a:bodyPr/>
          <a:lstStyle/>
          <a:p>
            <a:r>
              <a:rPr lang="en-US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Temperature Scales</a:t>
            </a:r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038600" y="1508849"/>
            <a:ext cx="4277541" cy="5081039"/>
          </a:xfrm>
        </p:spPr>
        <p:txBody>
          <a:bodyPr>
            <a:normAutofit fontScale="77500" lnSpcReduction="20000"/>
          </a:bodyPr>
          <a:lstStyle/>
          <a:p>
            <a:r>
              <a:rPr lang="en-US" sz="24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Fahrenheit (</a:t>
            </a:r>
            <a:r>
              <a:rPr lang="en-US" sz="2400" b="1" baseline="40000" dirty="0" err="1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o</a:t>
            </a:r>
            <a:r>
              <a:rPr lang="en-US" sz="2400" b="1" dirty="0" err="1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F</a:t>
            </a:r>
            <a:r>
              <a:rPr lang="en-US" sz="24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) </a:t>
            </a:r>
            <a:r>
              <a:rPr lang="mr-IN" sz="24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–</a:t>
            </a:r>
            <a:r>
              <a:rPr lang="en-US" sz="24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</a:t>
            </a:r>
            <a:r>
              <a:rPr lang="en-US" sz="2400" b="1" i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relative scale</a:t>
            </a:r>
            <a:endParaRPr lang="en-US" sz="2400" b="1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     US public standard </a:t>
            </a:r>
          </a:p>
          <a:p>
            <a:pPr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	Freezing point 32˚F</a:t>
            </a:r>
          </a:p>
          <a:p>
            <a:pPr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	Boiling point 212˚F</a:t>
            </a:r>
          </a:p>
          <a:p>
            <a:r>
              <a:rPr lang="en-US" sz="24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Celsius (</a:t>
            </a:r>
            <a:r>
              <a:rPr lang="en-US" sz="2400" b="1" baseline="40000" dirty="0" err="1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o</a:t>
            </a:r>
            <a:r>
              <a:rPr lang="en-US" sz="2400" b="1" dirty="0" err="1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C</a:t>
            </a:r>
            <a:r>
              <a:rPr lang="en-US" sz="24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)</a:t>
            </a:r>
            <a:r>
              <a:rPr lang="en-US" sz="24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- </a:t>
            </a:r>
            <a:r>
              <a:rPr lang="en-US" sz="2400" b="1" i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relative scale</a:t>
            </a:r>
            <a:endParaRPr lang="en-US" sz="2400" b="1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	World standard</a:t>
            </a:r>
          </a:p>
          <a:p>
            <a:pPr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     </a:t>
            </a:r>
            <a:r>
              <a:rPr lang="en-US" sz="24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Freezing </a:t>
            </a:r>
            <a:r>
              <a:rPr lang="en-US" sz="24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point 0˚C</a:t>
            </a:r>
          </a:p>
          <a:p>
            <a:pPr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	Boiling point 100˚C</a:t>
            </a:r>
          </a:p>
          <a:p>
            <a:pPr>
              <a:buFontTx/>
              <a:buNone/>
            </a:pPr>
            <a:r>
              <a:rPr lang="en-US" sz="2400" b="1" baseline="40000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	</a:t>
            </a:r>
            <a:r>
              <a:rPr lang="en-US" sz="24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˚C = </a:t>
            </a:r>
            <a:r>
              <a:rPr lang="en-US" sz="24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(˚</a:t>
            </a:r>
            <a:r>
              <a:rPr lang="en-US" sz="24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F-32)*</a:t>
            </a:r>
            <a:r>
              <a:rPr lang="en-US" sz="24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5/9 </a:t>
            </a:r>
            <a:r>
              <a:rPr lang="en-US" sz="24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or ˚F = </a:t>
            </a:r>
            <a:r>
              <a:rPr lang="en-US" sz="24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(˚C)*9/5 + 32</a:t>
            </a:r>
            <a:endParaRPr lang="en-US" sz="2400" b="1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  <a:p>
            <a:r>
              <a:rPr lang="en-US" sz="24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Kelvin </a:t>
            </a:r>
            <a:r>
              <a:rPr lang="en-US" sz="24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(k)</a:t>
            </a:r>
            <a:r>
              <a:rPr lang="en-US" sz="2400" b="1" dirty="0" smtClean="0">
                <a:ea typeface="ＭＳ Ｐゴシック" charset="0"/>
                <a:cs typeface="ＭＳ Ｐゴシック" charset="0"/>
              </a:rPr>
              <a:t> </a:t>
            </a:r>
            <a:r>
              <a:rPr lang="en-US" sz="2400" b="1" dirty="0">
                <a:ea typeface="ＭＳ Ｐゴシック" charset="0"/>
                <a:cs typeface="ＭＳ Ｐゴシック" charset="0"/>
              </a:rPr>
              <a:t>- </a:t>
            </a:r>
            <a:r>
              <a:rPr lang="en-US" sz="2400" b="1" i="1" dirty="0">
                <a:ea typeface="ＭＳ Ｐゴシック" charset="0"/>
                <a:cs typeface="ＭＳ Ｐゴシック" charset="0"/>
              </a:rPr>
              <a:t>absolute</a:t>
            </a:r>
            <a:r>
              <a:rPr lang="en-US" sz="2400" b="1" i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scale</a:t>
            </a:r>
            <a:endParaRPr lang="en-US" sz="2400" b="1" dirty="0"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r>
              <a:rPr lang="en-US" sz="2400" b="1" dirty="0">
                <a:ea typeface="ＭＳ Ｐゴシック" charset="0"/>
                <a:cs typeface="ＭＳ Ｐゴシック" charset="0"/>
              </a:rPr>
              <a:t>	</a:t>
            </a:r>
            <a:r>
              <a:rPr lang="en-US" sz="2400" b="1" dirty="0" smtClean="0">
                <a:ea typeface="ＭＳ Ｐゴシック" charset="0"/>
                <a:cs typeface="ＭＳ Ｐゴシック" charset="0"/>
              </a:rPr>
              <a:t>k </a:t>
            </a:r>
            <a:r>
              <a:rPr lang="en-US" sz="2400" b="1" dirty="0">
                <a:ea typeface="ＭＳ Ｐゴシック" charset="0"/>
                <a:cs typeface="ＭＳ Ｐゴシック" charset="0"/>
              </a:rPr>
              <a:t>= </a:t>
            </a:r>
            <a:r>
              <a:rPr lang="en-US" sz="2400" b="1" baseline="40000" dirty="0">
                <a:ea typeface="ＭＳ Ｐゴシック" charset="0"/>
                <a:cs typeface="ＭＳ Ｐゴシック" charset="0"/>
              </a:rPr>
              <a:t>o</a:t>
            </a:r>
            <a:r>
              <a:rPr lang="en-US" sz="2400" b="1" dirty="0">
                <a:ea typeface="ＭＳ Ｐゴシック" charset="0"/>
                <a:cs typeface="ＭＳ Ｐゴシック" charset="0"/>
              </a:rPr>
              <a:t>C+273</a:t>
            </a:r>
          </a:p>
          <a:p>
            <a:pPr>
              <a:buFontTx/>
              <a:buNone/>
            </a:pPr>
            <a:r>
              <a:rPr lang="en-US" sz="2400" b="1" dirty="0">
                <a:ea typeface="ＭＳ Ｐゴシック" charset="0"/>
                <a:cs typeface="ＭＳ Ｐゴシック" charset="0"/>
              </a:rPr>
              <a:t>	Note that the symbol for kelvin does not have a degree symbol and uses a lower case “k” when referring to a specific temperature (e.g. 273 k</a:t>
            </a:r>
            <a:r>
              <a:rPr lang="en-US" sz="2400" b="1" dirty="0" smtClean="0">
                <a:ea typeface="ＭＳ Ｐゴシック" charset="0"/>
                <a:cs typeface="ＭＳ Ｐゴシック" charset="0"/>
              </a:rPr>
              <a:t>).</a:t>
            </a:r>
            <a:endParaRPr lang="en-US" sz="2400" b="1" dirty="0"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r>
              <a:rPr lang="en-US" sz="2400" b="1" dirty="0">
                <a:ea typeface="ＭＳ Ｐゴシック" charset="0"/>
                <a:cs typeface="ＭＳ Ｐゴシック" charset="0"/>
              </a:rPr>
              <a:t>	Use </a:t>
            </a:r>
            <a:r>
              <a:rPr lang="en-US" sz="2400" b="1" dirty="0" smtClean="0">
                <a:ea typeface="ＭＳ Ｐゴシック" charset="0"/>
                <a:cs typeface="ＭＳ Ｐゴシック" charset="0"/>
              </a:rPr>
              <a:t>Kelvin </a:t>
            </a:r>
            <a:r>
              <a:rPr lang="en-US" sz="2400" b="1" dirty="0">
                <a:ea typeface="ＭＳ Ｐゴシック" charset="0"/>
                <a:cs typeface="ＭＳ Ｐゴシック" charset="0"/>
              </a:rPr>
              <a:t>for all physics </a:t>
            </a:r>
            <a:r>
              <a:rPr lang="en-US" sz="2400" b="1" dirty="0" smtClean="0">
                <a:ea typeface="ＭＳ Ｐゴシック" charset="0"/>
                <a:cs typeface="ＭＳ Ｐゴシック" charset="0"/>
              </a:rPr>
              <a:t>formulas.</a:t>
            </a:r>
            <a:endParaRPr lang="en-US" sz="2400" b="1" dirty="0"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endParaRPr lang="en-US" sz="2400" i="1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r>
              <a:rPr lang="en-US" sz="2400" i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Know </a:t>
            </a:r>
            <a:r>
              <a:rPr lang="en-US" sz="2400" i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how to do conversions</a:t>
            </a:r>
            <a:endParaRPr lang="en-US" sz="2400" b="1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100357" name="Text Box 5"/>
          <p:cNvSpPr txBox="1">
            <a:spLocks noChangeArrowheads="1"/>
          </p:cNvSpPr>
          <p:nvPr/>
        </p:nvSpPr>
        <p:spPr bwMode="auto">
          <a:xfrm>
            <a:off x="2151528" y="6001867"/>
            <a:ext cx="164054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400" b="1" dirty="0"/>
              <a:t>Ahrens &amp; Hanson</a:t>
            </a:r>
            <a:endParaRPr lang="en-US" dirty="0"/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892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3232"/>
    </mc:Choice>
    <mc:Fallback xmlns="">
      <p:transition spd="slow" advTm="1532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>
          <a:xfrm>
            <a:off x="896472" y="304800"/>
            <a:ext cx="7419670" cy="11430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Some Key Temperatures in Degrees Celsius and Fahrenheit</a:t>
            </a:r>
            <a:endParaRPr lang="en-US" i="1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752081" y="1906955"/>
            <a:ext cx="3878134" cy="4223940"/>
          </a:xfrm>
        </p:spPr>
        <p:txBody>
          <a:bodyPr>
            <a:noAutofit/>
          </a:bodyPr>
          <a:lstStyle/>
          <a:p>
            <a:r>
              <a:rPr lang="en-US" sz="22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Freezing point of fresh water at sea-level-pressure </a:t>
            </a:r>
          </a:p>
          <a:p>
            <a:pPr marL="0" indent="0">
              <a:buNone/>
            </a:pPr>
            <a:r>
              <a:rPr lang="en-US" sz="22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		</a:t>
            </a:r>
            <a:r>
              <a:rPr lang="en-US" sz="22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0</a:t>
            </a:r>
            <a:r>
              <a:rPr lang="en-US" sz="2200" b="1" dirty="0">
                <a:ea typeface="ＭＳ Ｐゴシック" charset="0"/>
                <a:cs typeface="ＭＳ Ｐゴシック" charset="0"/>
              </a:rPr>
              <a:t> ˚C 		32 ˚F </a:t>
            </a:r>
            <a:endParaRPr lang="en-US" sz="2200" b="1" dirty="0">
              <a:solidFill>
                <a:srgbClr val="FF0000"/>
              </a:solidFill>
              <a:ea typeface="ＭＳ Ｐゴシック" charset="0"/>
              <a:cs typeface="ＭＳ Ｐゴシック" charset="0"/>
            </a:endParaRPr>
          </a:p>
          <a:p>
            <a:r>
              <a:rPr lang="en-US" sz="22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Boiling point of fresh water at sea-level-pressure </a:t>
            </a:r>
          </a:p>
          <a:p>
            <a:pPr marL="0" indent="0">
              <a:buNone/>
            </a:pPr>
            <a:r>
              <a:rPr lang="en-US" sz="22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		</a:t>
            </a:r>
            <a:r>
              <a:rPr lang="en-US" sz="22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100</a:t>
            </a:r>
            <a:r>
              <a:rPr lang="en-US" sz="2200" b="1" dirty="0">
                <a:ea typeface="ＭＳ Ｐゴシック" charset="0"/>
                <a:cs typeface="ＭＳ Ｐゴシック" charset="0"/>
              </a:rPr>
              <a:t> ˚C 		212 ˚F </a:t>
            </a:r>
            <a:endParaRPr lang="en-US" sz="2200" b="1" dirty="0">
              <a:solidFill>
                <a:srgbClr val="FF0000"/>
              </a:solidFill>
              <a:ea typeface="ＭＳ Ｐゴシック" charset="0"/>
              <a:cs typeface="ＭＳ Ｐゴシック" charset="0"/>
            </a:endParaRPr>
          </a:p>
          <a:p>
            <a:r>
              <a:rPr lang="en-US" sz="22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Average body temperature </a:t>
            </a:r>
          </a:p>
          <a:p>
            <a:pPr marL="0" indent="0">
              <a:buNone/>
            </a:pPr>
            <a:r>
              <a:rPr lang="en-US" sz="22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		</a:t>
            </a:r>
            <a:r>
              <a:rPr lang="en-US" sz="22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37</a:t>
            </a:r>
            <a:r>
              <a:rPr lang="en-US" sz="2200" b="1" dirty="0">
                <a:ea typeface="ＭＳ Ｐゴシック" charset="0"/>
                <a:cs typeface="ＭＳ Ｐゴシック" charset="0"/>
              </a:rPr>
              <a:t> ˚C 		98.6 ˚F </a:t>
            </a:r>
          </a:p>
          <a:p>
            <a:r>
              <a:rPr lang="en-US" sz="22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Typical room temperatures </a:t>
            </a:r>
          </a:p>
          <a:p>
            <a:pPr marL="0" indent="0">
              <a:buNone/>
            </a:pPr>
            <a:r>
              <a:rPr lang="en-US" sz="22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		</a:t>
            </a:r>
            <a:r>
              <a:rPr lang="en-US" sz="22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15-25</a:t>
            </a:r>
            <a:r>
              <a:rPr lang="en-US" sz="2200" b="1" dirty="0" smtClean="0">
                <a:ea typeface="ＭＳ Ｐゴシック" charset="0"/>
                <a:cs typeface="ＭＳ Ｐゴシック" charset="0"/>
              </a:rPr>
              <a:t> </a:t>
            </a:r>
            <a:r>
              <a:rPr lang="en-US" sz="2200" b="1" dirty="0">
                <a:ea typeface="ＭＳ Ｐゴシック" charset="0"/>
                <a:cs typeface="ＭＳ Ｐゴシック" charset="0"/>
              </a:rPr>
              <a:t>˚C 	</a:t>
            </a:r>
            <a:r>
              <a:rPr lang="en-US" sz="2200" b="1" dirty="0" smtClean="0">
                <a:ea typeface="ＭＳ Ｐゴシック" charset="0"/>
                <a:cs typeface="ＭＳ Ｐゴシック" charset="0"/>
              </a:rPr>
              <a:t>59-77 </a:t>
            </a:r>
            <a:r>
              <a:rPr lang="en-US" sz="2200" b="1" dirty="0">
                <a:ea typeface="ＭＳ Ｐゴシック" charset="0"/>
                <a:cs typeface="ＭＳ Ｐゴシック" charset="0"/>
              </a:rPr>
              <a:t>˚F</a:t>
            </a:r>
            <a:endParaRPr lang="en-US" sz="2200" b="1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108" y="1748198"/>
            <a:ext cx="4318000" cy="39497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952724" y="5674320"/>
            <a:ext cx="10412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Table 1.1</a:t>
            </a:r>
          </a:p>
          <a:p>
            <a:pPr algn="ctr"/>
            <a:r>
              <a:rPr lang="en-US" dirty="0"/>
              <a:t>H&amp;P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771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475"/>
    </mc:Choice>
    <mc:Fallback xmlns="">
      <p:transition spd="slow" advTm="4647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So what is the difference between temperature and wind?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99" y="2259513"/>
            <a:ext cx="7890435" cy="3570942"/>
          </a:xfrm>
        </p:spPr>
        <p:txBody>
          <a:bodyPr/>
          <a:lstStyle/>
          <a:p>
            <a:r>
              <a:rPr lang="en-US" dirty="0"/>
              <a:t>Temperature - random motion of molecules</a:t>
            </a:r>
          </a:p>
          <a:p>
            <a:r>
              <a:rPr lang="en-US" dirty="0"/>
              <a:t>Wind - bulk movement of molecules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1524001" y="3743948"/>
            <a:ext cx="6121399" cy="1984330"/>
            <a:chOff x="1524000" y="4223820"/>
            <a:chExt cx="6121399" cy="1984330"/>
          </a:xfrm>
        </p:grpSpPr>
        <p:sp>
          <p:nvSpPr>
            <p:cNvPr id="68" name="Right Arrow 67"/>
            <p:cNvSpPr/>
            <p:nvPr/>
          </p:nvSpPr>
          <p:spPr bwMode="auto">
            <a:xfrm>
              <a:off x="3810000" y="5062020"/>
              <a:ext cx="1524000" cy="381000"/>
            </a:xfrm>
            <a:prstGeom prst="rightArrow">
              <a:avLst/>
            </a:prstGeom>
            <a:solidFill>
              <a:schemeClr val="tx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65" charset="0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3886200" y="4651154"/>
              <a:ext cx="1219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WIND</a:t>
              </a:r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5651752" y="4223820"/>
              <a:ext cx="1993647" cy="1981200"/>
              <a:chOff x="5651752" y="4038600"/>
              <a:chExt cx="1993647" cy="1981200"/>
            </a:xfrm>
          </p:grpSpPr>
          <p:sp>
            <p:nvSpPr>
              <p:cNvPr id="97" name="Freeform 96"/>
              <p:cNvSpPr/>
              <p:nvPr/>
            </p:nvSpPr>
            <p:spPr>
              <a:xfrm rot="5400000">
                <a:off x="5657976" y="4032376"/>
                <a:ext cx="1981200" cy="1993647"/>
              </a:xfrm>
              <a:custGeom>
                <a:avLst/>
                <a:gdLst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321733 w 2472267"/>
                  <a:gd name="connsiteY14" fmla="*/ 1490134 h 1625600"/>
                  <a:gd name="connsiteX15" fmla="*/ 389467 w 2472267"/>
                  <a:gd name="connsiteY15" fmla="*/ 1507067 h 1625600"/>
                  <a:gd name="connsiteX16" fmla="*/ 440267 w 2472267"/>
                  <a:gd name="connsiteY16" fmla="*/ 1540934 h 1625600"/>
                  <a:gd name="connsiteX17" fmla="*/ 491067 w 2472267"/>
                  <a:gd name="connsiteY17" fmla="*/ 1557867 h 1625600"/>
                  <a:gd name="connsiteX18" fmla="*/ 1066800 w 2472267"/>
                  <a:gd name="connsiteY18" fmla="*/ 1540934 h 1625600"/>
                  <a:gd name="connsiteX19" fmla="*/ 1117600 w 2472267"/>
                  <a:gd name="connsiteY19" fmla="*/ 1524000 h 1625600"/>
                  <a:gd name="connsiteX20" fmla="*/ 1202267 w 2472267"/>
                  <a:gd name="connsiteY20" fmla="*/ 1371600 h 1625600"/>
                  <a:gd name="connsiteX21" fmla="*/ 1320800 w 2472267"/>
                  <a:gd name="connsiteY21" fmla="*/ 1490134 h 1625600"/>
                  <a:gd name="connsiteX22" fmla="*/ 1371600 w 2472267"/>
                  <a:gd name="connsiteY22" fmla="*/ 1540934 h 1625600"/>
                  <a:gd name="connsiteX23" fmla="*/ 1439333 w 2472267"/>
                  <a:gd name="connsiteY23" fmla="*/ 1574800 h 1625600"/>
                  <a:gd name="connsiteX24" fmla="*/ 1490133 w 2472267"/>
                  <a:gd name="connsiteY24" fmla="*/ 1591734 h 1625600"/>
                  <a:gd name="connsiteX25" fmla="*/ 1540933 w 2472267"/>
                  <a:gd name="connsiteY25" fmla="*/ 1625600 h 1625600"/>
                  <a:gd name="connsiteX26" fmla="*/ 1879600 w 2472267"/>
                  <a:gd name="connsiteY26" fmla="*/ 1608667 h 1625600"/>
                  <a:gd name="connsiteX27" fmla="*/ 1947333 w 2472267"/>
                  <a:gd name="connsiteY27" fmla="*/ 1591734 h 1625600"/>
                  <a:gd name="connsiteX28" fmla="*/ 2099733 w 2472267"/>
                  <a:gd name="connsiteY28" fmla="*/ 1507067 h 1625600"/>
                  <a:gd name="connsiteX29" fmla="*/ 2133600 w 2472267"/>
                  <a:gd name="connsiteY29" fmla="*/ 1456267 h 1625600"/>
                  <a:gd name="connsiteX30" fmla="*/ 2184400 w 2472267"/>
                  <a:gd name="connsiteY30" fmla="*/ 1422400 h 1625600"/>
                  <a:gd name="connsiteX31" fmla="*/ 2252133 w 2472267"/>
                  <a:gd name="connsiteY31" fmla="*/ 1320800 h 1625600"/>
                  <a:gd name="connsiteX32" fmla="*/ 2286000 w 2472267"/>
                  <a:gd name="connsiteY32" fmla="*/ 1270000 h 1625600"/>
                  <a:gd name="connsiteX33" fmla="*/ 2269067 w 2472267"/>
                  <a:gd name="connsiteY33" fmla="*/ 1016000 h 1625600"/>
                  <a:gd name="connsiteX34" fmla="*/ 2286000 w 2472267"/>
                  <a:gd name="connsiteY34" fmla="*/ 931334 h 1625600"/>
                  <a:gd name="connsiteX35" fmla="*/ 2336800 w 2472267"/>
                  <a:gd name="connsiteY35" fmla="*/ 914400 h 1625600"/>
                  <a:gd name="connsiteX36" fmla="*/ 2387600 w 2472267"/>
                  <a:gd name="connsiteY36" fmla="*/ 880534 h 1625600"/>
                  <a:gd name="connsiteX37" fmla="*/ 2472267 w 2472267"/>
                  <a:gd name="connsiteY37" fmla="*/ 728134 h 1625600"/>
                  <a:gd name="connsiteX38" fmla="*/ 2438400 w 2472267"/>
                  <a:gd name="connsiteY38" fmla="*/ 423334 h 1625600"/>
                  <a:gd name="connsiteX39" fmla="*/ 2404533 w 2472267"/>
                  <a:gd name="connsiteY39" fmla="*/ 372534 h 1625600"/>
                  <a:gd name="connsiteX40" fmla="*/ 2302933 w 2472267"/>
                  <a:gd name="connsiteY40" fmla="*/ 338667 h 1625600"/>
                  <a:gd name="connsiteX41" fmla="*/ 2252133 w 2472267"/>
                  <a:gd name="connsiteY41" fmla="*/ 304800 h 1625600"/>
                  <a:gd name="connsiteX42" fmla="*/ 2201333 w 2472267"/>
                  <a:gd name="connsiteY42" fmla="*/ 287867 h 1625600"/>
                  <a:gd name="connsiteX43" fmla="*/ 1879600 w 2472267"/>
                  <a:gd name="connsiteY43" fmla="*/ 237067 h 1625600"/>
                  <a:gd name="connsiteX44" fmla="*/ 1828800 w 2472267"/>
                  <a:gd name="connsiteY44" fmla="*/ 169334 h 1625600"/>
                  <a:gd name="connsiteX45" fmla="*/ 1794933 w 2472267"/>
                  <a:gd name="connsiteY45" fmla="*/ 118534 h 1625600"/>
                  <a:gd name="connsiteX46" fmla="*/ 1744133 w 2472267"/>
                  <a:gd name="connsiteY46" fmla="*/ 67734 h 1625600"/>
                  <a:gd name="connsiteX47" fmla="*/ 1659467 w 2472267"/>
                  <a:gd name="connsiteY47" fmla="*/ 0 h 1625600"/>
                  <a:gd name="connsiteX48" fmla="*/ 1134533 w 2472267"/>
                  <a:gd name="connsiteY48" fmla="*/ 16934 h 1625600"/>
                  <a:gd name="connsiteX49" fmla="*/ 999067 w 2472267"/>
                  <a:gd name="connsiteY49" fmla="*/ 84667 h 1625600"/>
                  <a:gd name="connsiteX50" fmla="*/ 948267 w 2472267"/>
                  <a:gd name="connsiteY50" fmla="*/ 101600 h 1625600"/>
                  <a:gd name="connsiteX51" fmla="*/ 897467 w 2472267"/>
                  <a:gd name="connsiteY51" fmla="*/ 152400 h 1625600"/>
                  <a:gd name="connsiteX52" fmla="*/ 778933 w 2472267"/>
                  <a:gd name="connsiteY52" fmla="*/ 254000 h 1625600"/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321733 w 2472267"/>
                  <a:gd name="connsiteY14" fmla="*/ 1490134 h 1625600"/>
                  <a:gd name="connsiteX15" fmla="*/ 389467 w 2472267"/>
                  <a:gd name="connsiteY15" fmla="*/ 1507067 h 1625600"/>
                  <a:gd name="connsiteX16" fmla="*/ 440267 w 2472267"/>
                  <a:gd name="connsiteY16" fmla="*/ 1540934 h 1625600"/>
                  <a:gd name="connsiteX17" fmla="*/ 491067 w 2472267"/>
                  <a:gd name="connsiteY17" fmla="*/ 1557867 h 1625600"/>
                  <a:gd name="connsiteX18" fmla="*/ 1066800 w 2472267"/>
                  <a:gd name="connsiteY18" fmla="*/ 1540934 h 1625600"/>
                  <a:gd name="connsiteX19" fmla="*/ 1117600 w 2472267"/>
                  <a:gd name="connsiteY19" fmla="*/ 1524000 h 1625600"/>
                  <a:gd name="connsiteX20" fmla="*/ 1320800 w 2472267"/>
                  <a:gd name="connsiteY20" fmla="*/ 1490134 h 1625600"/>
                  <a:gd name="connsiteX21" fmla="*/ 1371600 w 2472267"/>
                  <a:gd name="connsiteY21" fmla="*/ 1540934 h 1625600"/>
                  <a:gd name="connsiteX22" fmla="*/ 1439333 w 2472267"/>
                  <a:gd name="connsiteY22" fmla="*/ 1574800 h 1625600"/>
                  <a:gd name="connsiteX23" fmla="*/ 1490133 w 2472267"/>
                  <a:gd name="connsiteY23" fmla="*/ 1591734 h 1625600"/>
                  <a:gd name="connsiteX24" fmla="*/ 1540933 w 2472267"/>
                  <a:gd name="connsiteY24" fmla="*/ 1625600 h 1625600"/>
                  <a:gd name="connsiteX25" fmla="*/ 1879600 w 2472267"/>
                  <a:gd name="connsiteY25" fmla="*/ 1608667 h 1625600"/>
                  <a:gd name="connsiteX26" fmla="*/ 1947333 w 2472267"/>
                  <a:gd name="connsiteY26" fmla="*/ 1591734 h 1625600"/>
                  <a:gd name="connsiteX27" fmla="*/ 2099733 w 2472267"/>
                  <a:gd name="connsiteY27" fmla="*/ 1507067 h 1625600"/>
                  <a:gd name="connsiteX28" fmla="*/ 2133600 w 2472267"/>
                  <a:gd name="connsiteY28" fmla="*/ 1456267 h 1625600"/>
                  <a:gd name="connsiteX29" fmla="*/ 2184400 w 2472267"/>
                  <a:gd name="connsiteY29" fmla="*/ 1422400 h 1625600"/>
                  <a:gd name="connsiteX30" fmla="*/ 2252133 w 2472267"/>
                  <a:gd name="connsiteY30" fmla="*/ 1320800 h 1625600"/>
                  <a:gd name="connsiteX31" fmla="*/ 2286000 w 2472267"/>
                  <a:gd name="connsiteY31" fmla="*/ 1270000 h 1625600"/>
                  <a:gd name="connsiteX32" fmla="*/ 2269067 w 2472267"/>
                  <a:gd name="connsiteY32" fmla="*/ 1016000 h 1625600"/>
                  <a:gd name="connsiteX33" fmla="*/ 2286000 w 2472267"/>
                  <a:gd name="connsiteY33" fmla="*/ 931334 h 1625600"/>
                  <a:gd name="connsiteX34" fmla="*/ 2336800 w 2472267"/>
                  <a:gd name="connsiteY34" fmla="*/ 914400 h 1625600"/>
                  <a:gd name="connsiteX35" fmla="*/ 2387600 w 2472267"/>
                  <a:gd name="connsiteY35" fmla="*/ 880534 h 1625600"/>
                  <a:gd name="connsiteX36" fmla="*/ 2472267 w 2472267"/>
                  <a:gd name="connsiteY36" fmla="*/ 728134 h 1625600"/>
                  <a:gd name="connsiteX37" fmla="*/ 2438400 w 2472267"/>
                  <a:gd name="connsiteY37" fmla="*/ 423334 h 1625600"/>
                  <a:gd name="connsiteX38" fmla="*/ 2404533 w 2472267"/>
                  <a:gd name="connsiteY38" fmla="*/ 372534 h 1625600"/>
                  <a:gd name="connsiteX39" fmla="*/ 2302933 w 2472267"/>
                  <a:gd name="connsiteY39" fmla="*/ 338667 h 1625600"/>
                  <a:gd name="connsiteX40" fmla="*/ 2252133 w 2472267"/>
                  <a:gd name="connsiteY40" fmla="*/ 304800 h 1625600"/>
                  <a:gd name="connsiteX41" fmla="*/ 2201333 w 2472267"/>
                  <a:gd name="connsiteY41" fmla="*/ 287867 h 1625600"/>
                  <a:gd name="connsiteX42" fmla="*/ 1879600 w 2472267"/>
                  <a:gd name="connsiteY42" fmla="*/ 237067 h 1625600"/>
                  <a:gd name="connsiteX43" fmla="*/ 1828800 w 2472267"/>
                  <a:gd name="connsiteY43" fmla="*/ 169334 h 1625600"/>
                  <a:gd name="connsiteX44" fmla="*/ 1794933 w 2472267"/>
                  <a:gd name="connsiteY44" fmla="*/ 118534 h 1625600"/>
                  <a:gd name="connsiteX45" fmla="*/ 1744133 w 2472267"/>
                  <a:gd name="connsiteY45" fmla="*/ 67734 h 1625600"/>
                  <a:gd name="connsiteX46" fmla="*/ 1659467 w 2472267"/>
                  <a:gd name="connsiteY46" fmla="*/ 0 h 1625600"/>
                  <a:gd name="connsiteX47" fmla="*/ 1134533 w 2472267"/>
                  <a:gd name="connsiteY47" fmla="*/ 16934 h 1625600"/>
                  <a:gd name="connsiteX48" fmla="*/ 999067 w 2472267"/>
                  <a:gd name="connsiteY48" fmla="*/ 84667 h 1625600"/>
                  <a:gd name="connsiteX49" fmla="*/ 948267 w 2472267"/>
                  <a:gd name="connsiteY49" fmla="*/ 101600 h 1625600"/>
                  <a:gd name="connsiteX50" fmla="*/ 897467 w 2472267"/>
                  <a:gd name="connsiteY50" fmla="*/ 152400 h 1625600"/>
                  <a:gd name="connsiteX51" fmla="*/ 778933 w 2472267"/>
                  <a:gd name="connsiteY51" fmla="*/ 254000 h 1625600"/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321733 w 2472267"/>
                  <a:gd name="connsiteY14" fmla="*/ 1490134 h 1625600"/>
                  <a:gd name="connsiteX15" fmla="*/ 440267 w 2472267"/>
                  <a:gd name="connsiteY15" fmla="*/ 1540934 h 1625600"/>
                  <a:gd name="connsiteX16" fmla="*/ 491067 w 2472267"/>
                  <a:gd name="connsiteY16" fmla="*/ 1557867 h 1625600"/>
                  <a:gd name="connsiteX17" fmla="*/ 1066800 w 2472267"/>
                  <a:gd name="connsiteY17" fmla="*/ 1540934 h 1625600"/>
                  <a:gd name="connsiteX18" fmla="*/ 1117600 w 2472267"/>
                  <a:gd name="connsiteY18" fmla="*/ 1524000 h 1625600"/>
                  <a:gd name="connsiteX19" fmla="*/ 1320800 w 2472267"/>
                  <a:gd name="connsiteY19" fmla="*/ 1490134 h 1625600"/>
                  <a:gd name="connsiteX20" fmla="*/ 1371600 w 2472267"/>
                  <a:gd name="connsiteY20" fmla="*/ 1540934 h 1625600"/>
                  <a:gd name="connsiteX21" fmla="*/ 1439333 w 2472267"/>
                  <a:gd name="connsiteY21" fmla="*/ 1574800 h 1625600"/>
                  <a:gd name="connsiteX22" fmla="*/ 1490133 w 2472267"/>
                  <a:gd name="connsiteY22" fmla="*/ 1591734 h 1625600"/>
                  <a:gd name="connsiteX23" fmla="*/ 1540933 w 2472267"/>
                  <a:gd name="connsiteY23" fmla="*/ 1625600 h 1625600"/>
                  <a:gd name="connsiteX24" fmla="*/ 1879600 w 2472267"/>
                  <a:gd name="connsiteY24" fmla="*/ 1608667 h 1625600"/>
                  <a:gd name="connsiteX25" fmla="*/ 1947333 w 2472267"/>
                  <a:gd name="connsiteY25" fmla="*/ 1591734 h 1625600"/>
                  <a:gd name="connsiteX26" fmla="*/ 2099733 w 2472267"/>
                  <a:gd name="connsiteY26" fmla="*/ 1507067 h 1625600"/>
                  <a:gd name="connsiteX27" fmla="*/ 2133600 w 2472267"/>
                  <a:gd name="connsiteY27" fmla="*/ 1456267 h 1625600"/>
                  <a:gd name="connsiteX28" fmla="*/ 2184400 w 2472267"/>
                  <a:gd name="connsiteY28" fmla="*/ 1422400 h 1625600"/>
                  <a:gd name="connsiteX29" fmla="*/ 2252133 w 2472267"/>
                  <a:gd name="connsiteY29" fmla="*/ 1320800 h 1625600"/>
                  <a:gd name="connsiteX30" fmla="*/ 2286000 w 2472267"/>
                  <a:gd name="connsiteY30" fmla="*/ 1270000 h 1625600"/>
                  <a:gd name="connsiteX31" fmla="*/ 2269067 w 2472267"/>
                  <a:gd name="connsiteY31" fmla="*/ 1016000 h 1625600"/>
                  <a:gd name="connsiteX32" fmla="*/ 2286000 w 2472267"/>
                  <a:gd name="connsiteY32" fmla="*/ 931334 h 1625600"/>
                  <a:gd name="connsiteX33" fmla="*/ 2336800 w 2472267"/>
                  <a:gd name="connsiteY33" fmla="*/ 914400 h 1625600"/>
                  <a:gd name="connsiteX34" fmla="*/ 2387600 w 2472267"/>
                  <a:gd name="connsiteY34" fmla="*/ 880534 h 1625600"/>
                  <a:gd name="connsiteX35" fmla="*/ 2472267 w 2472267"/>
                  <a:gd name="connsiteY35" fmla="*/ 728134 h 1625600"/>
                  <a:gd name="connsiteX36" fmla="*/ 2438400 w 2472267"/>
                  <a:gd name="connsiteY36" fmla="*/ 423334 h 1625600"/>
                  <a:gd name="connsiteX37" fmla="*/ 2404533 w 2472267"/>
                  <a:gd name="connsiteY37" fmla="*/ 372534 h 1625600"/>
                  <a:gd name="connsiteX38" fmla="*/ 2302933 w 2472267"/>
                  <a:gd name="connsiteY38" fmla="*/ 338667 h 1625600"/>
                  <a:gd name="connsiteX39" fmla="*/ 2252133 w 2472267"/>
                  <a:gd name="connsiteY39" fmla="*/ 304800 h 1625600"/>
                  <a:gd name="connsiteX40" fmla="*/ 2201333 w 2472267"/>
                  <a:gd name="connsiteY40" fmla="*/ 287867 h 1625600"/>
                  <a:gd name="connsiteX41" fmla="*/ 1879600 w 2472267"/>
                  <a:gd name="connsiteY41" fmla="*/ 237067 h 1625600"/>
                  <a:gd name="connsiteX42" fmla="*/ 1828800 w 2472267"/>
                  <a:gd name="connsiteY42" fmla="*/ 169334 h 1625600"/>
                  <a:gd name="connsiteX43" fmla="*/ 1794933 w 2472267"/>
                  <a:gd name="connsiteY43" fmla="*/ 118534 h 1625600"/>
                  <a:gd name="connsiteX44" fmla="*/ 1744133 w 2472267"/>
                  <a:gd name="connsiteY44" fmla="*/ 67734 h 1625600"/>
                  <a:gd name="connsiteX45" fmla="*/ 1659467 w 2472267"/>
                  <a:gd name="connsiteY45" fmla="*/ 0 h 1625600"/>
                  <a:gd name="connsiteX46" fmla="*/ 1134533 w 2472267"/>
                  <a:gd name="connsiteY46" fmla="*/ 16934 h 1625600"/>
                  <a:gd name="connsiteX47" fmla="*/ 999067 w 2472267"/>
                  <a:gd name="connsiteY47" fmla="*/ 84667 h 1625600"/>
                  <a:gd name="connsiteX48" fmla="*/ 948267 w 2472267"/>
                  <a:gd name="connsiteY48" fmla="*/ 101600 h 1625600"/>
                  <a:gd name="connsiteX49" fmla="*/ 897467 w 2472267"/>
                  <a:gd name="connsiteY49" fmla="*/ 152400 h 1625600"/>
                  <a:gd name="connsiteX50" fmla="*/ 778933 w 2472267"/>
                  <a:gd name="connsiteY50" fmla="*/ 254000 h 1625600"/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321733 w 2472267"/>
                  <a:gd name="connsiteY14" fmla="*/ 1490134 h 1625600"/>
                  <a:gd name="connsiteX15" fmla="*/ 440267 w 2472267"/>
                  <a:gd name="connsiteY15" fmla="*/ 1540934 h 1625600"/>
                  <a:gd name="connsiteX16" fmla="*/ 1066800 w 2472267"/>
                  <a:gd name="connsiteY16" fmla="*/ 1540934 h 1625600"/>
                  <a:gd name="connsiteX17" fmla="*/ 1117600 w 2472267"/>
                  <a:gd name="connsiteY17" fmla="*/ 1524000 h 1625600"/>
                  <a:gd name="connsiteX18" fmla="*/ 1320800 w 2472267"/>
                  <a:gd name="connsiteY18" fmla="*/ 1490134 h 1625600"/>
                  <a:gd name="connsiteX19" fmla="*/ 1371600 w 2472267"/>
                  <a:gd name="connsiteY19" fmla="*/ 1540934 h 1625600"/>
                  <a:gd name="connsiteX20" fmla="*/ 1439333 w 2472267"/>
                  <a:gd name="connsiteY20" fmla="*/ 1574800 h 1625600"/>
                  <a:gd name="connsiteX21" fmla="*/ 1490133 w 2472267"/>
                  <a:gd name="connsiteY21" fmla="*/ 1591734 h 1625600"/>
                  <a:gd name="connsiteX22" fmla="*/ 1540933 w 2472267"/>
                  <a:gd name="connsiteY22" fmla="*/ 1625600 h 1625600"/>
                  <a:gd name="connsiteX23" fmla="*/ 1879600 w 2472267"/>
                  <a:gd name="connsiteY23" fmla="*/ 1608667 h 1625600"/>
                  <a:gd name="connsiteX24" fmla="*/ 1947333 w 2472267"/>
                  <a:gd name="connsiteY24" fmla="*/ 1591734 h 1625600"/>
                  <a:gd name="connsiteX25" fmla="*/ 2099733 w 2472267"/>
                  <a:gd name="connsiteY25" fmla="*/ 1507067 h 1625600"/>
                  <a:gd name="connsiteX26" fmla="*/ 2133600 w 2472267"/>
                  <a:gd name="connsiteY26" fmla="*/ 1456267 h 1625600"/>
                  <a:gd name="connsiteX27" fmla="*/ 2184400 w 2472267"/>
                  <a:gd name="connsiteY27" fmla="*/ 1422400 h 1625600"/>
                  <a:gd name="connsiteX28" fmla="*/ 2252133 w 2472267"/>
                  <a:gd name="connsiteY28" fmla="*/ 1320800 h 1625600"/>
                  <a:gd name="connsiteX29" fmla="*/ 2286000 w 2472267"/>
                  <a:gd name="connsiteY29" fmla="*/ 1270000 h 1625600"/>
                  <a:gd name="connsiteX30" fmla="*/ 2269067 w 2472267"/>
                  <a:gd name="connsiteY30" fmla="*/ 1016000 h 1625600"/>
                  <a:gd name="connsiteX31" fmla="*/ 2286000 w 2472267"/>
                  <a:gd name="connsiteY31" fmla="*/ 931334 h 1625600"/>
                  <a:gd name="connsiteX32" fmla="*/ 2336800 w 2472267"/>
                  <a:gd name="connsiteY32" fmla="*/ 914400 h 1625600"/>
                  <a:gd name="connsiteX33" fmla="*/ 2387600 w 2472267"/>
                  <a:gd name="connsiteY33" fmla="*/ 880534 h 1625600"/>
                  <a:gd name="connsiteX34" fmla="*/ 2472267 w 2472267"/>
                  <a:gd name="connsiteY34" fmla="*/ 728134 h 1625600"/>
                  <a:gd name="connsiteX35" fmla="*/ 2438400 w 2472267"/>
                  <a:gd name="connsiteY35" fmla="*/ 423334 h 1625600"/>
                  <a:gd name="connsiteX36" fmla="*/ 2404533 w 2472267"/>
                  <a:gd name="connsiteY36" fmla="*/ 372534 h 1625600"/>
                  <a:gd name="connsiteX37" fmla="*/ 2302933 w 2472267"/>
                  <a:gd name="connsiteY37" fmla="*/ 338667 h 1625600"/>
                  <a:gd name="connsiteX38" fmla="*/ 2252133 w 2472267"/>
                  <a:gd name="connsiteY38" fmla="*/ 304800 h 1625600"/>
                  <a:gd name="connsiteX39" fmla="*/ 2201333 w 2472267"/>
                  <a:gd name="connsiteY39" fmla="*/ 287867 h 1625600"/>
                  <a:gd name="connsiteX40" fmla="*/ 1879600 w 2472267"/>
                  <a:gd name="connsiteY40" fmla="*/ 237067 h 1625600"/>
                  <a:gd name="connsiteX41" fmla="*/ 1828800 w 2472267"/>
                  <a:gd name="connsiteY41" fmla="*/ 169334 h 1625600"/>
                  <a:gd name="connsiteX42" fmla="*/ 1794933 w 2472267"/>
                  <a:gd name="connsiteY42" fmla="*/ 118534 h 1625600"/>
                  <a:gd name="connsiteX43" fmla="*/ 1744133 w 2472267"/>
                  <a:gd name="connsiteY43" fmla="*/ 67734 h 1625600"/>
                  <a:gd name="connsiteX44" fmla="*/ 1659467 w 2472267"/>
                  <a:gd name="connsiteY44" fmla="*/ 0 h 1625600"/>
                  <a:gd name="connsiteX45" fmla="*/ 1134533 w 2472267"/>
                  <a:gd name="connsiteY45" fmla="*/ 16934 h 1625600"/>
                  <a:gd name="connsiteX46" fmla="*/ 999067 w 2472267"/>
                  <a:gd name="connsiteY46" fmla="*/ 84667 h 1625600"/>
                  <a:gd name="connsiteX47" fmla="*/ 948267 w 2472267"/>
                  <a:gd name="connsiteY47" fmla="*/ 101600 h 1625600"/>
                  <a:gd name="connsiteX48" fmla="*/ 897467 w 2472267"/>
                  <a:gd name="connsiteY48" fmla="*/ 152400 h 1625600"/>
                  <a:gd name="connsiteX49" fmla="*/ 778933 w 2472267"/>
                  <a:gd name="connsiteY49" fmla="*/ 254000 h 1625600"/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440267 w 2472267"/>
                  <a:gd name="connsiteY14" fmla="*/ 1540934 h 1625600"/>
                  <a:gd name="connsiteX15" fmla="*/ 1066800 w 2472267"/>
                  <a:gd name="connsiteY15" fmla="*/ 1540934 h 1625600"/>
                  <a:gd name="connsiteX16" fmla="*/ 1117600 w 2472267"/>
                  <a:gd name="connsiteY16" fmla="*/ 1524000 h 1625600"/>
                  <a:gd name="connsiteX17" fmla="*/ 1320800 w 2472267"/>
                  <a:gd name="connsiteY17" fmla="*/ 1490134 h 1625600"/>
                  <a:gd name="connsiteX18" fmla="*/ 1371600 w 2472267"/>
                  <a:gd name="connsiteY18" fmla="*/ 1540934 h 1625600"/>
                  <a:gd name="connsiteX19" fmla="*/ 1439333 w 2472267"/>
                  <a:gd name="connsiteY19" fmla="*/ 1574800 h 1625600"/>
                  <a:gd name="connsiteX20" fmla="*/ 1490133 w 2472267"/>
                  <a:gd name="connsiteY20" fmla="*/ 1591734 h 1625600"/>
                  <a:gd name="connsiteX21" fmla="*/ 1540933 w 2472267"/>
                  <a:gd name="connsiteY21" fmla="*/ 1625600 h 1625600"/>
                  <a:gd name="connsiteX22" fmla="*/ 1879600 w 2472267"/>
                  <a:gd name="connsiteY22" fmla="*/ 1608667 h 1625600"/>
                  <a:gd name="connsiteX23" fmla="*/ 1947333 w 2472267"/>
                  <a:gd name="connsiteY23" fmla="*/ 1591734 h 1625600"/>
                  <a:gd name="connsiteX24" fmla="*/ 2099733 w 2472267"/>
                  <a:gd name="connsiteY24" fmla="*/ 1507067 h 1625600"/>
                  <a:gd name="connsiteX25" fmla="*/ 2133600 w 2472267"/>
                  <a:gd name="connsiteY25" fmla="*/ 1456267 h 1625600"/>
                  <a:gd name="connsiteX26" fmla="*/ 2184400 w 2472267"/>
                  <a:gd name="connsiteY26" fmla="*/ 1422400 h 1625600"/>
                  <a:gd name="connsiteX27" fmla="*/ 2252133 w 2472267"/>
                  <a:gd name="connsiteY27" fmla="*/ 1320800 h 1625600"/>
                  <a:gd name="connsiteX28" fmla="*/ 2286000 w 2472267"/>
                  <a:gd name="connsiteY28" fmla="*/ 1270000 h 1625600"/>
                  <a:gd name="connsiteX29" fmla="*/ 2269067 w 2472267"/>
                  <a:gd name="connsiteY29" fmla="*/ 1016000 h 1625600"/>
                  <a:gd name="connsiteX30" fmla="*/ 2286000 w 2472267"/>
                  <a:gd name="connsiteY30" fmla="*/ 931334 h 1625600"/>
                  <a:gd name="connsiteX31" fmla="*/ 2336800 w 2472267"/>
                  <a:gd name="connsiteY31" fmla="*/ 914400 h 1625600"/>
                  <a:gd name="connsiteX32" fmla="*/ 2387600 w 2472267"/>
                  <a:gd name="connsiteY32" fmla="*/ 880534 h 1625600"/>
                  <a:gd name="connsiteX33" fmla="*/ 2472267 w 2472267"/>
                  <a:gd name="connsiteY33" fmla="*/ 728134 h 1625600"/>
                  <a:gd name="connsiteX34" fmla="*/ 2438400 w 2472267"/>
                  <a:gd name="connsiteY34" fmla="*/ 423334 h 1625600"/>
                  <a:gd name="connsiteX35" fmla="*/ 2404533 w 2472267"/>
                  <a:gd name="connsiteY35" fmla="*/ 372534 h 1625600"/>
                  <a:gd name="connsiteX36" fmla="*/ 2302933 w 2472267"/>
                  <a:gd name="connsiteY36" fmla="*/ 338667 h 1625600"/>
                  <a:gd name="connsiteX37" fmla="*/ 2252133 w 2472267"/>
                  <a:gd name="connsiteY37" fmla="*/ 304800 h 1625600"/>
                  <a:gd name="connsiteX38" fmla="*/ 2201333 w 2472267"/>
                  <a:gd name="connsiteY38" fmla="*/ 287867 h 1625600"/>
                  <a:gd name="connsiteX39" fmla="*/ 1879600 w 2472267"/>
                  <a:gd name="connsiteY39" fmla="*/ 237067 h 1625600"/>
                  <a:gd name="connsiteX40" fmla="*/ 1828800 w 2472267"/>
                  <a:gd name="connsiteY40" fmla="*/ 169334 h 1625600"/>
                  <a:gd name="connsiteX41" fmla="*/ 1794933 w 2472267"/>
                  <a:gd name="connsiteY41" fmla="*/ 118534 h 1625600"/>
                  <a:gd name="connsiteX42" fmla="*/ 1744133 w 2472267"/>
                  <a:gd name="connsiteY42" fmla="*/ 67734 h 1625600"/>
                  <a:gd name="connsiteX43" fmla="*/ 1659467 w 2472267"/>
                  <a:gd name="connsiteY43" fmla="*/ 0 h 1625600"/>
                  <a:gd name="connsiteX44" fmla="*/ 1134533 w 2472267"/>
                  <a:gd name="connsiteY44" fmla="*/ 16934 h 1625600"/>
                  <a:gd name="connsiteX45" fmla="*/ 999067 w 2472267"/>
                  <a:gd name="connsiteY45" fmla="*/ 84667 h 1625600"/>
                  <a:gd name="connsiteX46" fmla="*/ 948267 w 2472267"/>
                  <a:gd name="connsiteY46" fmla="*/ 101600 h 1625600"/>
                  <a:gd name="connsiteX47" fmla="*/ 897467 w 2472267"/>
                  <a:gd name="connsiteY47" fmla="*/ 152400 h 1625600"/>
                  <a:gd name="connsiteX48" fmla="*/ 778933 w 2472267"/>
                  <a:gd name="connsiteY48" fmla="*/ 254000 h 1625600"/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440267 w 2472267"/>
                  <a:gd name="connsiteY14" fmla="*/ 1540934 h 1625600"/>
                  <a:gd name="connsiteX15" fmla="*/ 1066800 w 2472267"/>
                  <a:gd name="connsiteY15" fmla="*/ 1540934 h 1625600"/>
                  <a:gd name="connsiteX16" fmla="*/ 1117600 w 2472267"/>
                  <a:gd name="connsiteY16" fmla="*/ 1524000 h 1625600"/>
                  <a:gd name="connsiteX17" fmla="*/ 1320800 w 2472267"/>
                  <a:gd name="connsiteY17" fmla="*/ 1490134 h 1625600"/>
                  <a:gd name="connsiteX18" fmla="*/ 1371600 w 2472267"/>
                  <a:gd name="connsiteY18" fmla="*/ 1540934 h 1625600"/>
                  <a:gd name="connsiteX19" fmla="*/ 1490133 w 2472267"/>
                  <a:gd name="connsiteY19" fmla="*/ 1591734 h 1625600"/>
                  <a:gd name="connsiteX20" fmla="*/ 1540933 w 2472267"/>
                  <a:gd name="connsiteY20" fmla="*/ 1625600 h 1625600"/>
                  <a:gd name="connsiteX21" fmla="*/ 1879600 w 2472267"/>
                  <a:gd name="connsiteY21" fmla="*/ 1608667 h 1625600"/>
                  <a:gd name="connsiteX22" fmla="*/ 1947333 w 2472267"/>
                  <a:gd name="connsiteY22" fmla="*/ 1591734 h 1625600"/>
                  <a:gd name="connsiteX23" fmla="*/ 2099733 w 2472267"/>
                  <a:gd name="connsiteY23" fmla="*/ 1507067 h 1625600"/>
                  <a:gd name="connsiteX24" fmla="*/ 2133600 w 2472267"/>
                  <a:gd name="connsiteY24" fmla="*/ 1456267 h 1625600"/>
                  <a:gd name="connsiteX25" fmla="*/ 2184400 w 2472267"/>
                  <a:gd name="connsiteY25" fmla="*/ 1422400 h 1625600"/>
                  <a:gd name="connsiteX26" fmla="*/ 2252133 w 2472267"/>
                  <a:gd name="connsiteY26" fmla="*/ 1320800 h 1625600"/>
                  <a:gd name="connsiteX27" fmla="*/ 2286000 w 2472267"/>
                  <a:gd name="connsiteY27" fmla="*/ 1270000 h 1625600"/>
                  <a:gd name="connsiteX28" fmla="*/ 2269067 w 2472267"/>
                  <a:gd name="connsiteY28" fmla="*/ 1016000 h 1625600"/>
                  <a:gd name="connsiteX29" fmla="*/ 2286000 w 2472267"/>
                  <a:gd name="connsiteY29" fmla="*/ 931334 h 1625600"/>
                  <a:gd name="connsiteX30" fmla="*/ 2336800 w 2472267"/>
                  <a:gd name="connsiteY30" fmla="*/ 914400 h 1625600"/>
                  <a:gd name="connsiteX31" fmla="*/ 2387600 w 2472267"/>
                  <a:gd name="connsiteY31" fmla="*/ 880534 h 1625600"/>
                  <a:gd name="connsiteX32" fmla="*/ 2472267 w 2472267"/>
                  <a:gd name="connsiteY32" fmla="*/ 728134 h 1625600"/>
                  <a:gd name="connsiteX33" fmla="*/ 2438400 w 2472267"/>
                  <a:gd name="connsiteY33" fmla="*/ 423334 h 1625600"/>
                  <a:gd name="connsiteX34" fmla="*/ 2404533 w 2472267"/>
                  <a:gd name="connsiteY34" fmla="*/ 372534 h 1625600"/>
                  <a:gd name="connsiteX35" fmla="*/ 2302933 w 2472267"/>
                  <a:gd name="connsiteY35" fmla="*/ 338667 h 1625600"/>
                  <a:gd name="connsiteX36" fmla="*/ 2252133 w 2472267"/>
                  <a:gd name="connsiteY36" fmla="*/ 304800 h 1625600"/>
                  <a:gd name="connsiteX37" fmla="*/ 2201333 w 2472267"/>
                  <a:gd name="connsiteY37" fmla="*/ 287867 h 1625600"/>
                  <a:gd name="connsiteX38" fmla="*/ 1879600 w 2472267"/>
                  <a:gd name="connsiteY38" fmla="*/ 237067 h 1625600"/>
                  <a:gd name="connsiteX39" fmla="*/ 1828800 w 2472267"/>
                  <a:gd name="connsiteY39" fmla="*/ 169334 h 1625600"/>
                  <a:gd name="connsiteX40" fmla="*/ 1794933 w 2472267"/>
                  <a:gd name="connsiteY40" fmla="*/ 118534 h 1625600"/>
                  <a:gd name="connsiteX41" fmla="*/ 1744133 w 2472267"/>
                  <a:gd name="connsiteY41" fmla="*/ 67734 h 1625600"/>
                  <a:gd name="connsiteX42" fmla="*/ 1659467 w 2472267"/>
                  <a:gd name="connsiteY42" fmla="*/ 0 h 1625600"/>
                  <a:gd name="connsiteX43" fmla="*/ 1134533 w 2472267"/>
                  <a:gd name="connsiteY43" fmla="*/ 16934 h 1625600"/>
                  <a:gd name="connsiteX44" fmla="*/ 999067 w 2472267"/>
                  <a:gd name="connsiteY44" fmla="*/ 84667 h 1625600"/>
                  <a:gd name="connsiteX45" fmla="*/ 948267 w 2472267"/>
                  <a:gd name="connsiteY45" fmla="*/ 101600 h 1625600"/>
                  <a:gd name="connsiteX46" fmla="*/ 897467 w 2472267"/>
                  <a:gd name="connsiteY46" fmla="*/ 152400 h 1625600"/>
                  <a:gd name="connsiteX47" fmla="*/ 778933 w 2472267"/>
                  <a:gd name="connsiteY47" fmla="*/ 254000 h 1625600"/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440267 w 2472267"/>
                  <a:gd name="connsiteY14" fmla="*/ 1540934 h 1625600"/>
                  <a:gd name="connsiteX15" fmla="*/ 1066800 w 2472267"/>
                  <a:gd name="connsiteY15" fmla="*/ 1540934 h 1625600"/>
                  <a:gd name="connsiteX16" fmla="*/ 1117600 w 2472267"/>
                  <a:gd name="connsiteY16" fmla="*/ 1524000 h 1625600"/>
                  <a:gd name="connsiteX17" fmla="*/ 1320800 w 2472267"/>
                  <a:gd name="connsiteY17" fmla="*/ 1490134 h 1625600"/>
                  <a:gd name="connsiteX18" fmla="*/ 1490133 w 2472267"/>
                  <a:gd name="connsiteY18" fmla="*/ 1591734 h 1625600"/>
                  <a:gd name="connsiteX19" fmla="*/ 1540933 w 2472267"/>
                  <a:gd name="connsiteY19" fmla="*/ 1625600 h 1625600"/>
                  <a:gd name="connsiteX20" fmla="*/ 1879600 w 2472267"/>
                  <a:gd name="connsiteY20" fmla="*/ 1608667 h 1625600"/>
                  <a:gd name="connsiteX21" fmla="*/ 1947333 w 2472267"/>
                  <a:gd name="connsiteY21" fmla="*/ 1591734 h 1625600"/>
                  <a:gd name="connsiteX22" fmla="*/ 2099733 w 2472267"/>
                  <a:gd name="connsiteY22" fmla="*/ 1507067 h 1625600"/>
                  <a:gd name="connsiteX23" fmla="*/ 2133600 w 2472267"/>
                  <a:gd name="connsiteY23" fmla="*/ 1456267 h 1625600"/>
                  <a:gd name="connsiteX24" fmla="*/ 2184400 w 2472267"/>
                  <a:gd name="connsiteY24" fmla="*/ 1422400 h 1625600"/>
                  <a:gd name="connsiteX25" fmla="*/ 2252133 w 2472267"/>
                  <a:gd name="connsiteY25" fmla="*/ 1320800 h 1625600"/>
                  <a:gd name="connsiteX26" fmla="*/ 2286000 w 2472267"/>
                  <a:gd name="connsiteY26" fmla="*/ 1270000 h 1625600"/>
                  <a:gd name="connsiteX27" fmla="*/ 2269067 w 2472267"/>
                  <a:gd name="connsiteY27" fmla="*/ 1016000 h 1625600"/>
                  <a:gd name="connsiteX28" fmla="*/ 2286000 w 2472267"/>
                  <a:gd name="connsiteY28" fmla="*/ 931334 h 1625600"/>
                  <a:gd name="connsiteX29" fmla="*/ 2336800 w 2472267"/>
                  <a:gd name="connsiteY29" fmla="*/ 914400 h 1625600"/>
                  <a:gd name="connsiteX30" fmla="*/ 2387600 w 2472267"/>
                  <a:gd name="connsiteY30" fmla="*/ 880534 h 1625600"/>
                  <a:gd name="connsiteX31" fmla="*/ 2472267 w 2472267"/>
                  <a:gd name="connsiteY31" fmla="*/ 728134 h 1625600"/>
                  <a:gd name="connsiteX32" fmla="*/ 2438400 w 2472267"/>
                  <a:gd name="connsiteY32" fmla="*/ 423334 h 1625600"/>
                  <a:gd name="connsiteX33" fmla="*/ 2404533 w 2472267"/>
                  <a:gd name="connsiteY33" fmla="*/ 372534 h 1625600"/>
                  <a:gd name="connsiteX34" fmla="*/ 2302933 w 2472267"/>
                  <a:gd name="connsiteY34" fmla="*/ 338667 h 1625600"/>
                  <a:gd name="connsiteX35" fmla="*/ 2252133 w 2472267"/>
                  <a:gd name="connsiteY35" fmla="*/ 304800 h 1625600"/>
                  <a:gd name="connsiteX36" fmla="*/ 2201333 w 2472267"/>
                  <a:gd name="connsiteY36" fmla="*/ 287867 h 1625600"/>
                  <a:gd name="connsiteX37" fmla="*/ 1879600 w 2472267"/>
                  <a:gd name="connsiteY37" fmla="*/ 237067 h 1625600"/>
                  <a:gd name="connsiteX38" fmla="*/ 1828800 w 2472267"/>
                  <a:gd name="connsiteY38" fmla="*/ 169334 h 1625600"/>
                  <a:gd name="connsiteX39" fmla="*/ 1794933 w 2472267"/>
                  <a:gd name="connsiteY39" fmla="*/ 118534 h 1625600"/>
                  <a:gd name="connsiteX40" fmla="*/ 1744133 w 2472267"/>
                  <a:gd name="connsiteY40" fmla="*/ 67734 h 1625600"/>
                  <a:gd name="connsiteX41" fmla="*/ 1659467 w 2472267"/>
                  <a:gd name="connsiteY41" fmla="*/ 0 h 1625600"/>
                  <a:gd name="connsiteX42" fmla="*/ 1134533 w 2472267"/>
                  <a:gd name="connsiteY42" fmla="*/ 16934 h 1625600"/>
                  <a:gd name="connsiteX43" fmla="*/ 999067 w 2472267"/>
                  <a:gd name="connsiteY43" fmla="*/ 84667 h 1625600"/>
                  <a:gd name="connsiteX44" fmla="*/ 948267 w 2472267"/>
                  <a:gd name="connsiteY44" fmla="*/ 101600 h 1625600"/>
                  <a:gd name="connsiteX45" fmla="*/ 897467 w 2472267"/>
                  <a:gd name="connsiteY45" fmla="*/ 152400 h 1625600"/>
                  <a:gd name="connsiteX46" fmla="*/ 778933 w 2472267"/>
                  <a:gd name="connsiteY46" fmla="*/ 254000 h 1625600"/>
                  <a:gd name="connsiteX0" fmla="*/ 778933 w 2472267"/>
                  <a:gd name="connsiteY0" fmla="*/ 254000 h 1608806"/>
                  <a:gd name="connsiteX1" fmla="*/ 474133 w 2472267"/>
                  <a:gd name="connsiteY1" fmla="*/ 254000 h 1608806"/>
                  <a:gd name="connsiteX2" fmla="*/ 355600 w 2472267"/>
                  <a:gd name="connsiteY2" fmla="*/ 304800 h 1608806"/>
                  <a:gd name="connsiteX3" fmla="*/ 287867 w 2472267"/>
                  <a:gd name="connsiteY3" fmla="*/ 321734 h 1608806"/>
                  <a:gd name="connsiteX4" fmla="*/ 237067 w 2472267"/>
                  <a:gd name="connsiteY4" fmla="*/ 355600 h 1608806"/>
                  <a:gd name="connsiteX5" fmla="*/ 152400 w 2472267"/>
                  <a:gd name="connsiteY5" fmla="*/ 440267 h 1608806"/>
                  <a:gd name="connsiteX6" fmla="*/ 84667 w 2472267"/>
                  <a:gd name="connsiteY6" fmla="*/ 541867 h 1608806"/>
                  <a:gd name="connsiteX7" fmla="*/ 33867 w 2472267"/>
                  <a:gd name="connsiteY7" fmla="*/ 694267 h 1608806"/>
                  <a:gd name="connsiteX8" fmla="*/ 16933 w 2472267"/>
                  <a:gd name="connsiteY8" fmla="*/ 745067 h 1608806"/>
                  <a:gd name="connsiteX9" fmla="*/ 0 w 2472267"/>
                  <a:gd name="connsiteY9" fmla="*/ 795867 h 1608806"/>
                  <a:gd name="connsiteX10" fmla="*/ 16933 w 2472267"/>
                  <a:gd name="connsiteY10" fmla="*/ 1016000 h 1608806"/>
                  <a:gd name="connsiteX11" fmla="*/ 118533 w 2472267"/>
                  <a:gd name="connsiteY11" fmla="*/ 1083734 h 1608806"/>
                  <a:gd name="connsiteX12" fmla="*/ 220133 w 2472267"/>
                  <a:gd name="connsiteY12" fmla="*/ 1185334 h 1608806"/>
                  <a:gd name="connsiteX13" fmla="*/ 304800 w 2472267"/>
                  <a:gd name="connsiteY13" fmla="*/ 1439334 h 1608806"/>
                  <a:gd name="connsiteX14" fmla="*/ 440267 w 2472267"/>
                  <a:gd name="connsiteY14" fmla="*/ 1540934 h 1608806"/>
                  <a:gd name="connsiteX15" fmla="*/ 1066800 w 2472267"/>
                  <a:gd name="connsiteY15" fmla="*/ 1540934 h 1608806"/>
                  <a:gd name="connsiteX16" fmla="*/ 1117600 w 2472267"/>
                  <a:gd name="connsiteY16" fmla="*/ 1524000 h 1608806"/>
                  <a:gd name="connsiteX17" fmla="*/ 1320800 w 2472267"/>
                  <a:gd name="connsiteY17" fmla="*/ 1490134 h 1608806"/>
                  <a:gd name="connsiteX18" fmla="*/ 1490133 w 2472267"/>
                  <a:gd name="connsiteY18" fmla="*/ 1591734 h 1608806"/>
                  <a:gd name="connsiteX19" fmla="*/ 1879600 w 2472267"/>
                  <a:gd name="connsiteY19" fmla="*/ 1608667 h 1608806"/>
                  <a:gd name="connsiteX20" fmla="*/ 1947333 w 2472267"/>
                  <a:gd name="connsiteY20" fmla="*/ 1591734 h 1608806"/>
                  <a:gd name="connsiteX21" fmla="*/ 2099733 w 2472267"/>
                  <a:gd name="connsiteY21" fmla="*/ 1507067 h 1608806"/>
                  <a:gd name="connsiteX22" fmla="*/ 2133600 w 2472267"/>
                  <a:gd name="connsiteY22" fmla="*/ 1456267 h 1608806"/>
                  <a:gd name="connsiteX23" fmla="*/ 2184400 w 2472267"/>
                  <a:gd name="connsiteY23" fmla="*/ 1422400 h 1608806"/>
                  <a:gd name="connsiteX24" fmla="*/ 2252133 w 2472267"/>
                  <a:gd name="connsiteY24" fmla="*/ 1320800 h 1608806"/>
                  <a:gd name="connsiteX25" fmla="*/ 2286000 w 2472267"/>
                  <a:gd name="connsiteY25" fmla="*/ 1270000 h 1608806"/>
                  <a:gd name="connsiteX26" fmla="*/ 2269067 w 2472267"/>
                  <a:gd name="connsiteY26" fmla="*/ 1016000 h 1608806"/>
                  <a:gd name="connsiteX27" fmla="*/ 2286000 w 2472267"/>
                  <a:gd name="connsiteY27" fmla="*/ 931334 h 1608806"/>
                  <a:gd name="connsiteX28" fmla="*/ 2336800 w 2472267"/>
                  <a:gd name="connsiteY28" fmla="*/ 914400 h 1608806"/>
                  <a:gd name="connsiteX29" fmla="*/ 2387600 w 2472267"/>
                  <a:gd name="connsiteY29" fmla="*/ 880534 h 1608806"/>
                  <a:gd name="connsiteX30" fmla="*/ 2472267 w 2472267"/>
                  <a:gd name="connsiteY30" fmla="*/ 728134 h 1608806"/>
                  <a:gd name="connsiteX31" fmla="*/ 2438400 w 2472267"/>
                  <a:gd name="connsiteY31" fmla="*/ 423334 h 1608806"/>
                  <a:gd name="connsiteX32" fmla="*/ 2404533 w 2472267"/>
                  <a:gd name="connsiteY32" fmla="*/ 372534 h 1608806"/>
                  <a:gd name="connsiteX33" fmla="*/ 2302933 w 2472267"/>
                  <a:gd name="connsiteY33" fmla="*/ 338667 h 1608806"/>
                  <a:gd name="connsiteX34" fmla="*/ 2252133 w 2472267"/>
                  <a:gd name="connsiteY34" fmla="*/ 304800 h 1608806"/>
                  <a:gd name="connsiteX35" fmla="*/ 2201333 w 2472267"/>
                  <a:gd name="connsiteY35" fmla="*/ 287867 h 1608806"/>
                  <a:gd name="connsiteX36" fmla="*/ 1879600 w 2472267"/>
                  <a:gd name="connsiteY36" fmla="*/ 237067 h 1608806"/>
                  <a:gd name="connsiteX37" fmla="*/ 1828800 w 2472267"/>
                  <a:gd name="connsiteY37" fmla="*/ 169334 h 1608806"/>
                  <a:gd name="connsiteX38" fmla="*/ 1794933 w 2472267"/>
                  <a:gd name="connsiteY38" fmla="*/ 118534 h 1608806"/>
                  <a:gd name="connsiteX39" fmla="*/ 1744133 w 2472267"/>
                  <a:gd name="connsiteY39" fmla="*/ 67734 h 1608806"/>
                  <a:gd name="connsiteX40" fmla="*/ 1659467 w 2472267"/>
                  <a:gd name="connsiteY40" fmla="*/ 0 h 1608806"/>
                  <a:gd name="connsiteX41" fmla="*/ 1134533 w 2472267"/>
                  <a:gd name="connsiteY41" fmla="*/ 16934 h 1608806"/>
                  <a:gd name="connsiteX42" fmla="*/ 999067 w 2472267"/>
                  <a:gd name="connsiteY42" fmla="*/ 84667 h 1608806"/>
                  <a:gd name="connsiteX43" fmla="*/ 948267 w 2472267"/>
                  <a:gd name="connsiteY43" fmla="*/ 101600 h 1608806"/>
                  <a:gd name="connsiteX44" fmla="*/ 897467 w 2472267"/>
                  <a:gd name="connsiteY44" fmla="*/ 152400 h 1608806"/>
                  <a:gd name="connsiteX45" fmla="*/ 778933 w 2472267"/>
                  <a:gd name="connsiteY45" fmla="*/ 254000 h 1608806"/>
                  <a:gd name="connsiteX0" fmla="*/ 778933 w 2472267"/>
                  <a:gd name="connsiteY0" fmla="*/ 254000 h 1608806"/>
                  <a:gd name="connsiteX1" fmla="*/ 474133 w 2472267"/>
                  <a:gd name="connsiteY1" fmla="*/ 254000 h 1608806"/>
                  <a:gd name="connsiteX2" fmla="*/ 355600 w 2472267"/>
                  <a:gd name="connsiteY2" fmla="*/ 304800 h 1608806"/>
                  <a:gd name="connsiteX3" fmla="*/ 287867 w 2472267"/>
                  <a:gd name="connsiteY3" fmla="*/ 321734 h 1608806"/>
                  <a:gd name="connsiteX4" fmla="*/ 237067 w 2472267"/>
                  <a:gd name="connsiteY4" fmla="*/ 355600 h 1608806"/>
                  <a:gd name="connsiteX5" fmla="*/ 152400 w 2472267"/>
                  <a:gd name="connsiteY5" fmla="*/ 440267 h 1608806"/>
                  <a:gd name="connsiteX6" fmla="*/ 84667 w 2472267"/>
                  <a:gd name="connsiteY6" fmla="*/ 541867 h 1608806"/>
                  <a:gd name="connsiteX7" fmla="*/ 33867 w 2472267"/>
                  <a:gd name="connsiteY7" fmla="*/ 694267 h 1608806"/>
                  <a:gd name="connsiteX8" fmla="*/ 16933 w 2472267"/>
                  <a:gd name="connsiteY8" fmla="*/ 745067 h 1608806"/>
                  <a:gd name="connsiteX9" fmla="*/ 0 w 2472267"/>
                  <a:gd name="connsiteY9" fmla="*/ 795867 h 1608806"/>
                  <a:gd name="connsiteX10" fmla="*/ 16933 w 2472267"/>
                  <a:gd name="connsiteY10" fmla="*/ 1016000 h 1608806"/>
                  <a:gd name="connsiteX11" fmla="*/ 118533 w 2472267"/>
                  <a:gd name="connsiteY11" fmla="*/ 1083734 h 1608806"/>
                  <a:gd name="connsiteX12" fmla="*/ 220133 w 2472267"/>
                  <a:gd name="connsiteY12" fmla="*/ 1185334 h 1608806"/>
                  <a:gd name="connsiteX13" fmla="*/ 304800 w 2472267"/>
                  <a:gd name="connsiteY13" fmla="*/ 1439334 h 1608806"/>
                  <a:gd name="connsiteX14" fmla="*/ 440267 w 2472267"/>
                  <a:gd name="connsiteY14" fmla="*/ 1540934 h 1608806"/>
                  <a:gd name="connsiteX15" fmla="*/ 1066800 w 2472267"/>
                  <a:gd name="connsiteY15" fmla="*/ 1540934 h 1608806"/>
                  <a:gd name="connsiteX16" fmla="*/ 1117600 w 2472267"/>
                  <a:gd name="connsiteY16" fmla="*/ 1524000 h 1608806"/>
                  <a:gd name="connsiteX17" fmla="*/ 1320800 w 2472267"/>
                  <a:gd name="connsiteY17" fmla="*/ 1490134 h 1608806"/>
                  <a:gd name="connsiteX18" fmla="*/ 1490133 w 2472267"/>
                  <a:gd name="connsiteY18" fmla="*/ 1591734 h 1608806"/>
                  <a:gd name="connsiteX19" fmla="*/ 1879600 w 2472267"/>
                  <a:gd name="connsiteY19" fmla="*/ 1608667 h 1608806"/>
                  <a:gd name="connsiteX20" fmla="*/ 1947333 w 2472267"/>
                  <a:gd name="connsiteY20" fmla="*/ 1591734 h 1608806"/>
                  <a:gd name="connsiteX21" fmla="*/ 2099733 w 2472267"/>
                  <a:gd name="connsiteY21" fmla="*/ 1507067 h 1608806"/>
                  <a:gd name="connsiteX22" fmla="*/ 2133600 w 2472267"/>
                  <a:gd name="connsiteY22" fmla="*/ 1456267 h 1608806"/>
                  <a:gd name="connsiteX23" fmla="*/ 2252133 w 2472267"/>
                  <a:gd name="connsiteY23" fmla="*/ 1320800 h 1608806"/>
                  <a:gd name="connsiteX24" fmla="*/ 2286000 w 2472267"/>
                  <a:gd name="connsiteY24" fmla="*/ 1270000 h 1608806"/>
                  <a:gd name="connsiteX25" fmla="*/ 2269067 w 2472267"/>
                  <a:gd name="connsiteY25" fmla="*/ 1016000 h 1608806"/>
                  <a:gd name="connsiteX26" fmla="*/ 2286000 w 2472267"/>
                  <a:gd name="connsiteY26" fmla="*/ 931334 h 1608806"/>
                  <a:gd name="connsiteX27" fmla="*/ 2336800 w 2472267"/>
                  <a:gd name="connsiteY27" fmla="*/ 914400 h 1608806"/>
                  <a:gd name="connsiteX28" fmla="*/ 2387600 w 2472267"/>
                  <a:gd name="connsiteY28" fmla="*/ 880534 h 1608806"/>
                  <a:gd name="connsiteX29" fmla="*/ 2472267 w 2472267"/>
                  <a:gd name="connsiteY29" fmla="*/ 728134 h 1608806"/>
                  <a:gd name="connsiteX30" fmla="*/ 2438400 w 2472267"/>
                  <a:gd name="connsiteY30" fmla="*/ 423334 h 1608806"/>
                  <a:gd name="connsiteX31" fmla="*/ 2404533 w 2472267"/>
                  <a:gd name="connsiteY31" fmla="*/ 372534 h 1608806"/>
                  <a:gd name="connsiteX32" fmla="*/ 2302933 w 2472267"/>
                  <a:gd name="connsiteY32" fmla="*/ 338667 h 1608806"/>
                  <a:gd name="connsiteX33" fmla="*/ 2252133 w 2472267"/>
                  <a:gd name="connsiteY33" fmla="*/ 304800 h 1608806"/>
                  <a:gd name="connsiteX34" fmla="*/ 2201333 w 2472267"/>
                  <a:gd name="connsiteY34" fmla="*/ 287867 h 1608806"/>
                  <a:gd name="connsiteX35" fmla="*/ 1879600 w 2472267"/>
                  <a:gd name="connsiteY35" fmla="*/ 237067 h 1608806"/>
                  <a:gd name="connsiteX36" fmla="*/ 1828800 w 2472267"/>
                  <a:gd name="connsiteY36" fmla="*/ 169334 h 1608806"/>
                  <a:gd name="connsiteX37" fmla="*/ 1794933 w 2472267"/>
                  <a:gd name="connsiteY37" fmla="*/ 118534 h 1608806"/>
                  <a:gd name="connsiteX38" fmla="*/ 1744133 w 2472267"/>
                  <a:gd name="connsiteY38" fmla="*/ 67734 h 1608806"/>
                  <a:gd name="connsiteX39" fmla="*/ 1659467 w 2472267"/>
                  <a:gd name="connsiteY39" fmla="*/ 0 h 1608806"/>
                  <a:gd name="connsiteX40" fmla="*/ 1134533 w 2472267"/>
                  <a:gd name="connsiteY40" fmla="*/ 16934 h 1608806"/>
                  <a:gd name="connsiteX41" fmla="*/ 999067 w 2472267"/>
                  <a:gd name="connsiteY41" fmla="*/ 84667 h 1608806"/>
                  <a:gd name="connsiteX42" fmla="*/ 948267 w 2472267"/>
                  <a:gd name="connsiteY42" fmla="*/ 101600 h 1608806"/>
                  <a:gd name="connsiteX43" fmla="*/ 897467 w 2472267"/>
                  <a:gd name="connsiteY43" fmla="*/ 152400 h 1608806"/>
                  <a:gd name="connsiteX44" fmla="*/ 778933 w 2472267"/>
                  <a:gd name="connsiteY44" fmla="*/ 254000 h 1608806"/>
                  <a:gd name="connsiteX0" fmla="*/ 778933 w 2472267"/>
                  <a:gd name="connsiteY0" fmla="*/ 254000 h 1608806"/>
                  <a:gd name="connsiteX1" fmla="*/ 474133 w 2472267"/>
                  <a:gd name="connsiteY1" fmla="*/ 254000 h 1608806"/>
                  <a:gd name="connsiteX2" fmla="*/ 355600 w 2472267"/>
                  <a:gd name="connsiteY2" fmla="*/ 304800 h 1608806"/>
                  <a:gd name="connsiteX3" fmla="*/ 287867 w 2472267"/>
                  <a:gd name="connsiteY3" fmla="*/ 321734 h 1608806"/>
                  <a:gd name="connsiteX4" fmla="*/ 237067 w 2472267"/>
                  <a:gd name="connsiteY4" fmla="*/ 355600 h 1608806"/>
                  <a:gd name="connsiteX5" fmla="*/ 152400 w 2472267"/>
                  <a:gd name="connsiteY5" fmla="*/ 440267 h 1608806"/>
                  <a:gd name="connsiteX6" fmla="*/ 84667 w 2472267"/>
                  <a:gd name="connsiteY6" fmla="*/ 541867 h 1608806"/>
                  <a:gd name="connsiteX7" fmla="*/ 33867 w 2472267"/>
                  <a:gd name="connsiteY7" fmla="*/ 694267 h 1608806"/>
                  <a:gd name="connsiteX8" fmla="*/ 16933 w 2472267"/>
                  <a:gd name="connsiteY8" fmla="*/ 745067 h 1608806"/>
                  <a:gd name="connsiteX9" fmla="*/ 0 w 2472267"/>
                  <a:gd name="connsiteY9" fmla="*/ 795867 h 1608806"/>
                  <a:gd name="connsiteX10" fmla="*/ 16933 w 2472267"/>
                  <a:gd name="connsiteY10" fmla="*/ 1016000 h 1608806"/>
                  <a:gd name="connsiteX11" fmla="*/ 118533 w 2472267"/>
                  <a:gd name="connsiteY11" fmla="*/ 1083734 h 1608806"/>
                  <a:gd name="connsiteX12" fmla="*/ 220133 w 2472267"/>
                  <a:gd name="connsiteY12" fmla="*/ 1185334 h 1608806"/>
                  <a:gd name="connsiteX13" fmla="*/ 304800 w 2472267"/>
                  <a:gd name="connsiteY13" fmla="*/ 1439334 h 1608806"/>
                  <a:gd name="connsiteX14" fmla="*/ 440267 w 2472267"/>
                  <a:gd name="connsiteY14" fmla="*/ 1540934 h 1608806"/>
                  <a:gd name="connsiteX15" fmla="*/ 1066800 w 2472267"/>
                  <a:gd name="connsiteY15" fmla="*/ 1540934 h 1608806"/>
                  <a:gd name="connsiteX16" fmla="*/ 1117600 w 2472267"/>
                  <a:gd name="connsiteY16" fmla="*/ 1524000 h 1608806"/>
                  <a:gd name="connsiteX17" fmla="*/ 1320800 w 2472267"/>
                  <a:gd name="connsiteY17" fmla="*/ 1490134 h 1608806"/>
                  <a:gd name="connsiteX18" fmla="*/ 1490133 w 2472267"/>
                  <a:gd name="connsiteY18" fmla="*/ 1591734 h 1608806"/>
                  <a:gd name="connsiteX19" fmla="*/ 1879600 w 2472267"/>
                  <a:gd name="connsiteY19" fmla="*/ 1608667 h 1608806"/>
                  <a:gd name="connsiteX20" fmla="*/ 1947333 w 2472267"/>
                  <a:gd name="connsiteY20" fmla="*/ 1591734 h 1608806"/>
                  <a:gd name="connsiteX21" fmla="*/ 2099733 w 2472267"/>
                  <a:gd name="connsiteY21" fmla="*/ 1507067 h 1608806"/>
                  <a:gd name="connsiteX22" fmla="*/ 2133600 w 2472267"/>
                  <a:gd name="connsiteY22" fmla="*/ 1456267 h 1608806"/>
                  <a:gd name="connsiteX23" fmla="*/ 2252133 w 2472267"/>
                  <a:gd name="connsiteY23" fmla="*/ 1320800 h 1608806"/>
                  <a:gd name="connsiteX24" fmla="*/ 2269067 w 2472267"/>
                  <a:gd name="connsiteY24" fmla="*/ 1016000 h 1608806"/>
                  <a:gd name="connsiteX25" fmla="*/ 2286000 w 2472267"/>
                  <a:gd name="connsiteY25" fmla="*/ 931334 h 1608806"/>
                  <a:gd name="connsiteX26" fmla="*/ 2336800 w 2472267"/>
                  <a:gd name="connsiteY26" fmla="*/ 914400 h 1608806"/>
                  <a:gd name="connsiteX27" fmla="*/ 2387600 w 2472267"/>
                  <a:gd name="connsiteY27" fmla="*/ 880534 h 1608806"/>
                  <a:gd name="connsiteX28" fmla="*/ 2472267 w 2472267"/>
                  <a:gd name="connsiteY28" fmla="*/ 728134 h 1608806"/>
                  <a:gd name="connsiteX29" fmla="*/ 2438400 w 2472267"/>
                  <a:gd name="connsiteY29" fmla="*/ 423334 h 1608806"/>
                  <a:gd name="connsiteX30" fmla="*/ 2404533 w 2472267"/>
                  <a:gd name="connsiteY30" fmla="*/ 372534 h 1608806"/>
                  <a:gd name="connsiteX31" fmla="*/ 2302933 w 2472267"/>
                  <a:gd name="connsiteY31" fmla="*/ 338667 h 1608806"/>
                  <a:gd name="connsiteX32" fmla="*/ 2252133 w 2472267"/>
                  <a:gd name="connsiteY32" fmla="*/ 304800 h 1608806"/>
                  <a:gd name="connsiteX33" fmla="*/ 2201333 w 2472267"/>
                  <a:gd name="connsiteY33" fmla="*/ 287867 h 1608806"/>
                  <a:gd name="connsiteX34" fmla="*/ 1879600 w 2472267"/>
                  <a:gd name="connsiteY34" fmla="*/ 237067 h 1608806"/>
                  <a:gd name="connsiteX35" fmla="*/ 1828800 w 2472267"/>
                  <a:gd name="connsiteY35" fmla="*/ 169334 h 1608806"/>
                  <a:gd name="connsiteX36" fmla="*/ 1794933 w 2472267"/>
                  <a:gd name="connsiteY36" fmla="*/ 118534 h 1608806"/>
                  <a:gd name="connsiteX37" fmla="*/ 1744133 w 2472267"/>
                  <a:gd name="connsiteY37" fmla="*/ 67734 h 1608806"/>
                  <a:gd name="connsiteX38" fmla="*/ 1659467 w 2472267"/>
                  <a:gd name="connsiteY38" fmla="*/ 0 h 1608806"/>
                  <a:gd name="connsiteX39" fmla="*/ 1134533 w 2472267"/>
                  <a:gd name="connsiteY39" fmla="*/ 16934 h 1608806"/>
                  <a:gd name="connsiteX40" fmla="*/ 999067 w 2472267"/>
                  <a:gd name="connsiteY40" fmla="*/ 84667 h 1608806"/>
                  <a:gd name="connsiteX41" fmla="*/ 948267 w 2472267"/>
                  <a:gd name="connsiteY41" fmla="*/ 101600 h 1608806"/>
                  <a:gd name="connsiteX42" fmla="*/ 897467 w 2472267"/>
                  <a:gd name="connsiteY42" fmla="*/ 152400 h 1608806"/>
                  <a:gd name="connsiteX43" fmla="*/ 778933 w 2472267"/>
                  <a:gd name="connsiteY43" fmla="*/ 254000 h 1608806"/>
                  <a:gd name="connsiteX0" fmla="*/ 778933 w 2472267"/>
                  <a:gd name="connsiteY0" fmla="*/ 254000 h 1608806"/>
                  <a:gd name="connsiteX1" fmla="*/ 474133 w 2472267"/>
                  <a:gd name="connsiteY1" fmla="*/ 254000 h 1608806"/>
                  <a:gd name="connsiteX2" fmla="*/ 355600 w 2472267"/>
                  <a:gd name="connsiteY2" fmla="*/ 304800 h 1608806"/>
                  <a:gd name="connsiteX3" fmla="*/ 287867 w 2472267"/>
                  <a:gd name="connsiteY3" fmla="*/ 321734 h 1608806"/>
                  <a:gd name="connsiteX4" fmla="*/ 237067 w 2472267"/>
                  <a:gd name="connsiteY4" fmla="*/ 355600 h 1608806"/>
                  <a:gd name="connsiteX5" fmla="*/ 152400 w 2472267"/>
                  <a:gd name="connsiteY5" fmla="*/ 440267 h 1608806"/>
                  <a:gd name="connsiteX6" fmla="*/ 84667 w 2472267"/>
                  <a:gd name="connsiteY6" fmla="*/ 541867 h 1608806"/>
                  <a:gd name="connsiteX7" fmla="*/ 33867 w 2472267"/>
                  <a:gd name="connsiteY7" fmla="*/ 694267 h 1608806"/>
                  <a:gd name="connsiteX8" fmla="*/ 16933 w 2472267"/>
                  <a:gd name="connsiteY8" fmla="*/ 745067 h 1608806"/>
                  <a:gd name="connsiteX9" fmla="*/ 0 w 2472267"/>
                  <a:gd name="connsiteY9" fmla="*/ 795867 h 1608806"/>
                  <a:gd name="connsiteX10" fmla="*/ 16933 w 2472267"/>
                  <a:gd name="connsiteY10" fmla="*/ 1016000 h 1608806"/>
                  <a:gd name="connsiteX11" fmla="*/ 118533 w 2472267"/>
                  <a:gd name="connsiteY11" fmla="*/ 1083734 h 1608806"/>
                  <a:gd name="connsiteX12" fmla="*/ 220133 w 2472267"/>
                  <a:gd name="connsiteY12" fmla="*/ 1185334 h 1608806"/>
                  <a:gd name="connsiteX13" fmla="*/ 304800 w 2472267"/>
                  <a:gd name="connsiteY13" fmla="*/ 1439334 h 1608806"/>
                  <a:gd name="connsiteX14" fmla="*/ 1066800 w 2472267"/>
                  <a:gd name="connsiteY14" fmla="*/ 1540934 h 1608806"/>
                  <a:gd name="connsiteX15" fmla="*/ 1117600 w 2472267"/>
                  <a:gd name="connsiteY15" fmla="*/ 1524000 h 1608806"/>
                  <a:gd name="connsiteX16" fmla="*/ 1320800 w 2472267"/>
                  <a:gd name="connsiteY16" fmla="*/ 1490134 h 1608806"/>
                  <a:gd name="connsiteX17" fmla="*/ 1490133 w 2472267"/>
                  <a:gd name="connsiteY17" fmla="*/ 1591734 h 1608806"/>
                  <a:gd name="connsiteX18" fmla="*/ 1879600 w 2472267"/>
                  <a:gd name="connsiteY18" fmla="*/ 1608667 h 1608806"/>
                  <a:gd name="connsiteX19" fmla="*/ 1947333 w 2472267"/>
                  <a:gd name="connsiteY19" fmla="*/ 1591734 h 1608806"/>
                  <a:gd name="connsiteX20" fmla="*/ 2099733 w 2472267"/>
                  <a:gd name="connsiteY20" fmla="*/ 1507067 h 1608806"/>
                  <a:gd name="connsiteX21" fmla="*/ 2133600 w 2472267"/>
                  <a:gd name="connsiteY21" fmla="*/ 1456267 h 1608806"/>
                  <a:gd name="connsiteX22" fmla="*/ 2252133 w 2472267"/>
                  <a:gd name="connsiteY22" fmla="*/ 1320800 h 1608806"/>
                  <a:gd name="connsiteX23" fmla="*/ 2269067 w 2472267"/>
                  <a:gd name="connsiteY23" fmla="*/ 1016000 h 1608806"/>
                  <a:gd name="connsiteX24" fmla="*/ 2286000 w 2472267"/>
                  <a:gd name="connsiteY24" fmla="*/ 931334 h 1608806"/>
                  <a:gd name="connsiteX25" fmla="*/ 2336800 w 2472267"/>
                  <a:gd name="connsiteY25" fmla="*/ 914400 h 1608806"/>
                  <a:gd name="connsiteX26" fmla="*/ 2387600 w 2472267"/>
                  <a:gd name="connsiteY26" fmla="*/ 880534 h 1608806"/>
                  <a:gd name="connsiteX27" fmla="*/ 2472267 w 2472267"/>
                  <a:gd name="connsiteY27" fmla="*/ 728134 h 1608806"/>
                  <a:gd name="connsiteX28" fmla="*/ 2438400 w 2472267"/>
                  <a:gd name="connsiteY28" fmla="*/ 423334 h 1608806"/>
                  <a:gd name="connsiteX29" fmla="*/ 2404533 w 2472267"/>
                  <a:gd name="connsiteY29" fmla="*/ 372534 h 1608806"/>
                  <a:gd name="connsiteX30" fmla="*/ 2302933 w 2472267"/>
                  <a:gd name="connsiteY30" fmla="*/ 338667 h 1608806"/>
                  <a:gd name="connsiteX31" fmla="*/ 2252133 w 2472267"/>
                  <a:gd name="connsiteY31" fmla="*/ 304800 h 1608806"/>
                  <a:gd name="connsiteX32" fmla="*/ 2201333 w 2472267"/>
                  <a:gd name="connsiteY32" fmla="*/ 287867 h 1608806"/>
                  <a:gd name="connsiteX33" fmla="*/ 1879600 w 2472267"/>
                  <a:gd name="connsiteY33" fmla="*/ 237067 h 1608806"/>
                  <a:gd name="connsiteX34" fmla="*/ 1828800 w 2472267"/>
                  <a:gd name="connsiteY34" fmla="*/ 169334 h 1608806"/>
                  <a:gd name="connsiteX35" fmla="*/ 1794933 w 2472267"/>
                  <a:gd name="connsiteY35" fmla="*/ 118534 h 1608806"/>
                  <a:gd name="connsiteX36" fmla="*/ 1744133 w 2472267"/>
                  <a:gd name="connsiteY36" fmla="*/ 67734 h 1608806"/>
                  <a:gd name="connsiteX37" fmla="*/ 1659467 w 2472267"/>
                  <a:gd name="connsiteY37" fmla="*/ 0 h 1608806"/>
                  <a:gd name="connsiteX38" fmla="*/ 1134533 w 2472267"/>
                  <a:gd name="connsiteY38" fmla="*/ 16934 h 1608806"/>
                  <a:gd name="connsiteX39" fmla="*/ 999067 w 2472267"/>
                  <a:gd name="connsiteY39" fmla="*/ 84667 h 1608806"/>
                  <a:gd name="connsiteX40" fmla="*/ 948267 w 2472267"/>
                  <a:gd name="connsiteY40" fmla="*/ 101600 h 1608806"/>
                  <a:gd name="connsiteX41" fmla="*/ 897467 w 2472267"/>
                  <a:gd name="connsiteY41" fmla="*/ 152400 h 1608806"/>
                  <a:gd name="connsiteX42" fmla="*/ 778933 w 2472267"/>
                  <a:gd name="connsiteY42" fmla="*/ 254000 h 1608806"/>
                  <a:gd name="connsiteX0" fmla="*/ 778933 w 2472267"/>
                  <a:gd name="connsiteY0" fmla="*/ 254000 h 1608806"/>
                  <a:gd name="connsiteX1" fmla="*/ 474133 w 2472267"/>
                  <a:gd name="connsiteY1" fmla="*/ 254000 h 1608806"/>
                  <a:gd name="connsiteX2" fmla="*/ 355600 w 2472267"/>
                  <a:gd name="connsiteY2" fmla="*/ 304800 h 1608806"/>
                  <a:gd name="connsiteX3" fmla="*/ 287867 w 2472267"/>
                  <a:gd name="connsiteY3" fmla="*/ 321734 h 1608806"/>
                  <a:gd name="connsiteX4" fmla="*/ 237067 w 2472267"/>
                  <a:gd name="connsiteY4" fmla="*/ 355600 h 1608806"/>
                  <a:gd name="connsiteX5" fmla="*/ 152400 w 2472267"/>
                  <a:gd name="connsiteY5" fmla="*/ 440267 h 1608806"/>
                  <a:gd name="connsiteX6" fmla="*/ 84667 w 2472267"/>
                  <a:gd name="connsiteY6" fmla="*/ 541867 h 1608806"/>
                  <a:gd name="connsiteX7" fmla="*/ 33867 w 2472267"/>
                  <a:gd name="connsiteY7" fmla="*/ 694267 h 1608806"/>
                  <a:gd name="connsiteX8" fmla="*/ 16933 w 2472267"/>
                  <a:gd name="connsiteY8" fmla="*/ 745067 h 1608806"/>
                  <a:gd name="connsiteX9" fmla="*/ 0 w 2472267"/>
                  <a:gd name="connsiteY9" fmla="*/ 795867 h 1608806"/>
                  <a:gd name="connsiteX10" fmla="*/ 16933 w 2472267"/>
                  <a:gd name="connsiteY10" fmla="*/ 1016000 h 1608806"/>
                  <a:gd name="connsiteX11" fmla="*/ 118533 w 2472267"/>
                  <a:gd name="connsiteY11" fmla="*/ 1083734 h 1608806"/>
                  <a:gd name="connsiteX12" fmla="*/ 220133 w 2472267"/>
                  <a:gd name="connsiteY12" fmla="*/ 1185334 h 1608806"/>
                  <a:gd name="connsiteX13" fmla="*/ 304800 w 2472267"/>
                  <a:gd name="connsiteY13" fmla="*/ 1439334 h 1608806"/>
                  <a:gd name="connsiteX14" fmla="*/ 1066800 w 2472267"/>
                  <a:gd name="connsiteY14" fmla="*/ 1540934 h 1608806"/>
                  <a:gd name="connsiteX15" fmla="*/ 1320800 w 2472267"/>
                  <a:gd name="connsiteY15" fmla="*/ 1490134 h 1608806"/>
                  <a:gd name="connsiteX16" fmla="*/ 1490133 w 2472267"/>
                  <a:gd name="connsiteY16" fmla="*/ 1591734 h 1608806"/>
                  <a:gd name="connsiteX17" fmla="*/ 1879600 w 2472267"/>
                  <a:gd name="connsiteY17" fmla="*/ 1608667 h 1608806"/>
                  <a:gd name="connsiteX18" fmla="*/ 1947333 w 2472267"/>
                  <a:gd name="connsiteY18" fmla="*/ 1591734 h 1608806"/>
                  <a:gd name="connsiteX19" fmla="*/ 2099733 w 2472267"/>
                  <a:gd name="connsiteY19" fmla="*/ 1507067 h 1608806"/>
                  <a:gd name="connsiteX20" fmla="*/ 2133600 w 2472267"/>
                  <a:gd name="connsiteY20" fmla="*/ 1456267 h 1608806"/>
                  <a:gd name="connsiteX21" fmla="*/ 2252133 w 2472267"/>
                  <a:gd name="connsiteY21" fmla="*/ 1320800 h 1608806"/>
                  <a:gd name="connsiteX22" fmla="*/ 2269067 w 2472267"/>
                  <a:gd name="connsiteY22" fmla="*/ 1016000 h 1608806"/>
                  <a:gd name="connsiteX23" fmla="*/ 2286000 w 2472267"/>
                  <a:gd name="connsiteY23" fmla="*/ 931334 h 1608806"/>
                  <a:gd name="connsiteX24" fmla="*/ 2336800 w 2472267"/>
                  <a:gd name="connsiteY24" fmla="*/ 914400 h 1608806"/>
                  <a:gd name="connsiteX25" fmla="*/ 2387600 w 2472267"/>
                  <a:gd name="connsiteY25" fmla="*/ 880534 h 1608806"/>
                  <a:gd name="connsiteX26" fmla="*/ 2472267 w 2472267"/>
                  <a:gd name="connsiteY26" fmla="*/ 728134 h 1608806"/>
                  <a:gd name="connsiteX27" fmla="*/ 2438400 w 2472267"/>
                  <a:gd name="connsiteY27" fmla="*/ 423334 h 1608806"/>
                  <a:gd name="connsiteX28" fmla="*/ 2404533 w 2472267"/>
                  <a:gd name="connsiteY28" fmla="*/ 372534 h 1608806"/>
                  <a:gd name="connsiteX29" fmla="*/ 2302933 w 2472267"/>
                  <a:gd name="connsiteY29" fmla="*/ 338667 h 1608806"/>
                  <a:gd name="connsiteX30" fmla="*/ 2252133 w 2472267"/>
                  <a:gd name="connsiteY30" fmla="*/ 304800 h 1608806"/>
                  <a:gd name="connsiteX31" fmla="*/ 2201333 w 2472267"/>
                  <a:gd name="connsiteY31" fmla="*/ 287867 h 1608806"/>
                  <a:gd name="connsiteX32" fmla="*/ 1879600 w 2472267"/>
                  <a:gd name="connsiteY32" fmla="*/ 237067 h 1608806"/>
                  <a:gd name="connsiteX33" fmla="*/ 1828800 w 2472267"/>
                  <a:gd name="connsiteY33" fmla="*/ 169334 h 1608806"/>
                  <a:gd name="connsiteX34" fmla="*/ 1794933 w 2472267"/>
                  <a:gd name="connsiteY34" fmla="*/ 118534 h 1608806"/>
                  <a:gd name="connsiteX35" fmla="*/ 1744133 w 2472267"/>
                  <a:gd name="connsiteY35" fmla="*/ 67734 h 1608806"/>
                  <a:gd name="connsiteX36" fmla="*/ 1659467 w 2472267"/>
                  <a:gd name="connsiteY36" fmla="*/ 0 h 1608806"/>
                  <a:gd name="connsiteX37" fmla="*/ 1134533 w 2472267"/>
                  <a:gd name="connsiteY37" fmla="*/ 16934 h 1608806"/>
                  <a:gd name="connsiteX38" fmla="*/ 999067 w 2472267"/>
                  <a:gd name="connsiteY38" fmla="*/ 84667 h 1608806"/>
                  <a:gd name="connsiteX39" fmla="*/ 948267 w 2472267"/>
                  <a:gd name="connsiteY39" fmla="*/ 101600 h 1608806"/>
                  <a:gd name="connsiteX40" fmla="*/ 897467 w 2472267"/>
                  <a:gd name="connsiteY40" fmla="*/ 152400 h 1608806"/>
                  <a:gd name="connsiteX41" fmla="*/ 778933 w 2472267"/>
                  <a:gd name="connsiteY41" fmla="*/ 254000 h 1608806"/>
                  <a:gd name="connsiteX0" fmla="*/ 778933 w 2472267"/>
                  <a:gd name="connsiteY0" fmla="*/ 254000 h 1614972"/>
                  <a:gd name="connsiteX1" fmla="*/ 474133 w 2472267"/>
                  <a:gd name="connsiteY1" fmla="*/ 254000 h 1614972"/>
                  <a:gd name="connsiteX2" fmla="*/ 355600 w 2472267"/>
                  <a:gd name="connsiteY2" fmla="*/ 304800 h 1614972"/>
                  <a:gd name="connsiteX3" fmla="*/ 287867 w 2472267"/>
                  <a:gd name="connsiteY3" fmla="*/ 321734 h 1614972"/>
                  <a:gd name="connsiteX4" fmla="*/ 237067 w 2472267"/>
                  <a:gd name="connsiteY4" fmla="*/ 355600 h 1614972"/>
                  <a:gd name="connsiteX5" fmla="*/ 152400 w 2472267"/>
                  <a:gd name="connsiteY5" fmla="*/ 440267 h 1614972"/>
                  <a:gd name="connsiteX6" fmla="*/ 84667 w 2472267"/>
                  <a:gd name="connsiteY6" fmla="*/ 541867 h 1614972"/>
                  <a:gd name="connsiteX7" fmla="*/ 33867 w 2472267"/>
                  <a:gd name="connsiteY7" fmla="*/ 694267 h 1614972"/>
                  <a:gd name="connsiteX8" fmla="*/ 16933 w 2472267"/>
                  <a:gd name="connsiteY8" fmla="*/ 745067 h 1614972"/>
                  <a:gd name="connsiteX9" fmla="*/ 0 w 2472267"/>
                  <a:gd name="connsiteY9" fmla="*/ 795867 h 1614972"/>
                  <a:gd name="connsiteX10" fmla="*/ 16933 w 2472267"/>
                  <a:gd name="connsiteY10" fmla="*/ 1016000 h 1614972"/>
                  <a:gd name="connsiteX11" fmla="*/ 118533 w 2472267"/>
                  <a:gd name="connsiteY11" fmla="*/ 1083734 h 1614972"/>
                  <a:gd name="connsiteX12" fmla="*/ 220133 w 2472267"/>
                  <a:gd name="connsiteY12" fmla="*/ 1185334 h 1614972"/>
                  <a:gd name="connsiteX13" fmla="*/ 304800 w 2472267"/>
                  <a:gd name="connsiteY13" fmla="*/ 1439334 h 1614972"/>
                  <a:gd name="connsiteX14" fmla="*/ 1066800 w 2472267"/>
                  <a:gd name="connsiteY14" fmla="*/ 1540934 h 1614972"/>
                  <a:gd name="connsiteX15" fmla="*/ 1320800 w 2472267"/>
                  <a:gd name="connsiteY15" fmla="*/ 1490134 h 1614972"/>
                  <a:gd name="connsiteX16" fmla="*/ 1490133 w 2472267"/>
                  <a:gd name="connsiteY16" fmla="*/ 1591734 h 1614972"/>
                  <a:gd name="connsiteX17" fmla="*/ 1879600 w 2472267"/>
                  <a:gd name="connsiteY17" fmla="*/ 1608667 h 1614972"/>
                  <a:gd name="connsiteX18" fmla="*/ 2099733 w 2472267"/>
                  <a:gd name="connsiteY18" fmla="*/ 1507067 h 1614972"/>
                  <a:gd name="connsiteX19" fmla="*/ 2133600 w 2472267"/>
                  <a:gd name="connsiteY19" fmla="*/ 1456267 h 1614972"/>
                  <a:gd name="connsiteX20" fmla="*/ 2252133 w 2472267"/>
                  <a:gd name="connsiteY20" fmla="*/ 1320800 h 1614972"/>
                  <a:gd name="connsiteX21" fmla="*/ 2269067 w 2472267"/>
                  <a:gd name="connsiteY21" fmla="*/ 1016000 h 1614972"/>
                  <a:gd name="connsiteX22" fmla="*/ 2286000 w 2472267"/>
                  <a:gd name="connsiteY22" fmla="*/ 931334 h 1614972"/>
                  <a:gd name="connsiteX23" fmla="*/ 2336800 w 2472267"/>
                  <a:gd name="connsiteY23" fmla="*/ 914400 h 1614972"/>
                  <a:gd name="connsiteX24" fmla="*/ 2387600 w 2472267"/>
                  <a:gd name="connsiteY24" fmla="*/ 880534 h 1614972"/>
                  <a:gd name="connsiteX25" fmla="*/ 2472267 w 2472267"/>
                  <a:gd name="connsiteY25" fmla="*/ 728134 h 1614972"/>
                  <a:gd name="connsiteX26" fmla="*/ 2438400 w 2472267"/>
                  <a:gd name="connsiteY26" fmla="*/ 423334 h 1614972"/>
                  <a:gd name="connsiteX27" fmla="*/ 2404533 w 2472267"/>
                  <a:gd name="connsiteY27" fmla="*/ 372534 h 1614972"/>
                  <a:gd name="connsiteX28" fmla="*/ 2302933 w 2472267"/>
                  <a:gd name="connsiteY28" fmla="*/ 338667 h 1614972"/>
                  <a:gd name="connsiteX29" fmla="*/ 2252133 w 2472267"/>
                  <a:gd name="connsiteY29" fmla="*/ 304800 h 1614972"/>
                  <a:gd name="connsiteX30" fmla="*/ 2201333 w 2472267"/>
                  <a:gd name="connsiteY30" fmla="*/ 287867 h 1614972"/>
                  <a:gd name="connsiteX31" fmla="*/ 1879600 w 2472267"/>
                  <a:gd name="connsiteY31" fmla="*/ 237067 h 1614972"/>
                  <a:gd name="connsiteX32" fmla="*/ 1828800 w 2472267"/>
                  <a:gd name="connsiteY32" fmla="*/ 169334 h 1614972"/>
                  <a:gd name="connsiteX33" fmla="*/ 1794933 w 2472267"/>
                  <a:gd name="connsiteY33" fmla="*/ 118534 h 1614972"/>
                  <a:gd name="connsiteX34" fmla="*/ 1744133 w 2472267"/>
                  <a:gd name="connsiteY34" fmla="*/ 67734 h 1614972"/>
                  <a:gd name="connsiteX35" fmla="*/ 1659467 w 2472267"/>
                  <a:gd name="connsiteY35" fmla="*/ 0 h 1614972"/>
                  <a:gd name="connsiteX36" fmla="*/ 1134533 w 2472267"/>
                  <a:gd name="connsiteY36" fmla="*/ 16934 h 1614972"/>
                  <a:gd name="connsiteX37" fmla="*/ 999067 w 2472267"/>
                  <a:gd name="connsiteY37" fmla="*/ 84667 h 1614972"/>
                  <a:gd name="connsiteX38" fmla="*/ 948267 w 2472267"/>
                  <a:gd name="connsiteY38" fmla="*/ 101600 h 1614972"/>
                  <a:gd name="connsiteX39" fmla="*/ 897467 w 2472267"/>
                  <a:gd name="connsiteY39" fmla="*/ 152400 h 1614972"/>
                  <a:gd name="connsiteX40" fmla="*/ 778933 w 2472267"/>
                  <a:gd name="connsiteY40" fmla="*/ 254000 h 1614972"/>
                  <a:gd name="connsiteX0" fmla="*/ 778933 w 2472267"/>
                  <a:gd name="connsiteY0" fmla="*/ 254000 h 1614972"/>
                  <a:gd name="connsiteX1" fmla="*/ 474133 w 2472267"/>
                  <a:gd name="connsiteY1" fmla="*/ 254000 h 1614972"/>
                  <a:gd name="connsiteX2" fmla="*/ 355600 w 2472267"/>
                  <a:gd name="connsiteY2" fmla="*/ 304800 h 1614972"/>
                  <a:gd name="connsiteX3" fmla="*/ 287867 w 2472267"/>
                  <a:gd name="connsiteY3" fmla="*/ 321734 h 1614972"/>
                  <a:gd name="connsiteX4" fmla="*/ 237067 w 2472267"/>
                  <a:gd name="connsiteY4" fmla="*/ 355600 h 1614972"/>
                  <a:gd name="connsiteX5" fmla="*/ 152400 w 2472267"/>
                  <a:gd name="connsiteY5" fmla="*/ 440267 h 1614972"/>
                  <a:gd name="connsiteX6" fmla="*/ 84667 w 2472267"/>
                  <a:gd name="connsiteY6" fmla="*/ 541867 h 1614972"/>
                  <a:gd name="connsiteX7" fmla="*/ 33867 w 2472267"/>
                  <a:gd name="connsiteY7" fmla="*/ 694267 h 1614972"/>
                  <a:gd name="connsiteX8" fmla="*/ 16933 w 2472267"/>
                  <a:gd name="connsiteY8" fmla="*/ 745067 h 1614972"/>
                  <a:gd name="connsiteX9" fmla="*/ 0 w 2472267"/>
                  <a:gd name="connsiteY9" fmla="*/ 795867 h 1614972"/>
                  <a:gd name="connsiteX10" fmla="*/ 16933 w 2472267"/>
                  <a:gd name="connsiteY10" fmla="*/ 1016000 h 1614972"/>
                  <a:gd name="connsiteX11" fmla="*/ 118533 w 2472267"/>
                  <a:gd name="connsiteY11" fmla="*/ 1083734 h 1614972"/>
                  <a:gd name="connsiteX12" fmla="*/ 220133 w 2472267"/>
                  <a:gd name="connsiteY12" fmla="*/ 1185334 h 1614972"/>
                  <a:gd name="connsiteX13" fmla="*/ 304800 w 2472267"/>
                  <a:gd name="connsiteY13" fmla="*/ 1439334 h 1614972"/>
                  <a:gd name="connsiteX14" fmla="*/ 1066800 w 2472267"/>
                  <a:gd name="connsiteY14" fmla="*/ 1540934 h 1614972"/>
                  <a:gd name="connsiteX15" fmla="*/ 1320800 w 2472267"/>
                  <a:gd name="connsiteY15" fmla="*/ 1490134 h 1614972"/>
                  <a:gd name="connsiteX16" fmla="*/ 1490133 w 2472267"/>
                  <a:gd name="connsiteY16" fmla="*/ 1591734 h 1614972"/>
                  <a:gd name="connsiteX17" fmla="*/ 1879600 w 2472267"/>
                  <a:gd name="connsiteY17" fmla="*/ 1608667 h 1614972"/>
                  <a:gd name="connsiteX18" fmla="*/ 2099733 w 2472267"/>
                  <a:gd name="connsiteY18" fmla="*/ 1507067 h 1614972"/>
                  <a:gd name="connsiteX19" fmla="*/ 2252133 w 2472267"/>
                  <a:gd name="connsiteY19" fmla="*/ 1320800 h 1614972"/>
                  <a:gd name="connsiteX20" fmla="*/ 2269067 w 2472267"/>
                  <a:gd name="connsiteY20" fmla="*/ 1016000 h 1614972"/>
                  <a:gd name="connsiteX21" fmla="*/ 2286000 w 2472267"/>
                  <a:gd name="connsiteY21" fmla="*/ 931334 h 1614972"/>
                  <a:gd name="connsiteX22" fmla="*/ 2336800 w 2472267"/>
                  <a:gd name="connsiteY22" fmla="*/ 914400 h 1614972"/>
                  <a:gd name="connsiteX23" fmla="*/ 2387600 w 2472267"/>
                  <a:gd name="connsiteY23" fmla="*/ 880534 h 1614972"/>
                  <a:gd name="connsiteX24" fmla="*/ 2472267 w 2472267"/>
                  <a:gd name="connsiteY24" fmla="*/ 728134 h 1614972"/>
                  <a:gd name="connsiteX25" fmla="*/ 2438400 w 2472267"/>
                  <a:gd name="connsiteY25" fmla="*/ 423334 h 1614972"/>
                  <a:gd name="connsiteX26" fmla="*/ 2404533 w 2472267"/>
                  <a:gd name="connsiteY26" fmla="*/ 372534 h 1614972"/>
                  <a:gd name="connsiteX27" fmla="*/ 2302933 w 2472267"/>
                  <a:gd name="connsiteY27" fmla="*/ 338667 h 1614972"/>
                  <a:gd name="connsiteX28" fmla="*/ 2252133 w 2472267"/>
                  <a:gd name="connsiteY28" fmla="*/ 304800 h 1614972"/>
                  <a:gd name="connsiteX29" fmla="*/ 2201333 w 2472267"/>
                  <a:gd name="connsiteY29" fmla="*/ 287867 h 1614972"/>
                  <a:gd name="connsiteX30" fmla="*/ 1879600 w 2472267"/>
                  <a:gd name="connsiteY30" fmla="*/ 237067 h 1614972"/>
                  <a:gd name="connsiteX31" fmla="*/ 1828800 w 2472267"/>
                  <a:gd name="connsiteY31" fmla="*/ 169334 h 1614972"/>
                  <a:gd name="connsiteX32" fmla="*/ 1794933 w 2472267"/>
                  <a:gd name="connsiteY32" fmla="*/ 118534 h 1614972"/>
                  <a:gd name="connsiteX33" fmla="*/ 1744133 w 2472267"/>
                  <a:gd name="connsiteY33" fmla="*/ 67734 h 1614972"/>
                  <a:gd name="connsiteX34" fmla="*/ 1659467 w 2472267"/>
                  <a:gd name="connsiteY34" fmla="*/ 0 h 1614972"/>
                  <a:gd name="connsiteX35" fmla="*/ 1134533 w 2472267"/>
                  <a:gd name="connsiteY35" fmla="*/ 16934 h 1614972"/>
                  <a:gd name="connsiteX36" fmla="*/ 999067 w 2472267"/>
                  <a:gd name="connsiteY36" fmla="*/ 84667 h 1614972"/>
                  <a:gd name="connsiteX37" fmla="*/ 948267 w 2472267"/>
                  <a:gd name="connsiteY37" fmla="*/ 101600 h 1614972"/>
                  <a:gd name="connsiteX38" fmla="*/ 897467 w 2472267"/>
                  <a:gd name="connsiteY38" fmla="*/ 152400 h 1614972"/>
                  <a:gd name="connsiteX39" fmla="*/ 778933 w 2472267"/>
                  <a:gd name="connsiteY39" fmla="*/ 254000 h 1614972"/>
                  <a:gd name="connsiteX0" fmla="*/ 778933 w 2472267"/>
                  <a:gd name="connsiteY0" fmla="*/ 254000 h 1614972"/>
                  <a:gd name="connsiteX1" fmla="*/ 474133 w 2472267"/>
                  <a:gd name="connsiteY1" fmla="*/ 254000 h 1614972"/>
                  <a:gd name="connsiteX2" fmla="*/ 355600 w 2472267"/>
                  <a:gd name="connsiteY2" fmla="*/ 304800 h 1614972"/>
                  <a:gd name="connsiteX3" fmla="*/ 287867 w 2472267"/>
                  <a:gd name="connsiteY3" fmla="*/ 321734 h 1614972"/>
                  <a:gd name="connsiteX4" fmla="*/ 237067 w 2472267"/>
                  <a:gd name="connsiteY4" fmla="*/ 355600 h 1614972"/>
                  <a:gd name="connsiteX5" fmla="*/ 152400 w 2472267"/>
                  <a:gd name="connsiteY5" fmla="*/ 440267 h 1614972"/>
                  <a:gd name="connsiteX6" fmla="*/ 84667 w 2472267"/>
                  <a:gd name="connsiteY6" fmla="*/ 541867 h 1614972"/>
                  <a:gd name="connsiteX7" fmla="*/ 33867 w 2472267"/>
                  <a:gd name="connsiteY7" fmla="*/ 694267 h 1614972"/>
                  <a:gd name="connsiteX8" fmla="*/ 16933 w 2472267"/>
                  <a:gd name="connsiteY8" fmla="*/ 745067 h 1614972"/>
                  <a:gd name="connsiteX9" fmla="*/ 0 w 2472267"/>
                  <a:gd name="connsiteY9" fmla="*/ 795867 h 1614972"/>
                  <a:gd name="connsiteX10" fmla="*/ 16933 w 2472267"/>
                  <a:gd name="connsiteY10" fmla="*/ 1016000 h 1614972"/>
                  <a:gd name="connsiteX11" fmla="*/ 118533 w 2472267"/>
                  <a:gd name="connsiteY11" fmla="*/ 1083734 h 1614972"/>
                  <a:gd name="connsiteX12" fmla="*/ 220133 w 2472267"/>
                  <a:gd name="connsiteY12" fmla="*/ 1185334 h 1614972"/>
                  <a:gd name="connsiteX13" fmla="*/ 304800 w 2472267"/>
                  <a:gd name="connsiteY13" fmla="*/ 1439334 h 1614972"/>
                  <a:gd name="connsiteX14" fmla="*/ 1066800 w 2472267"/>
                  <a:gd name="connsiteY14" fmla="*/ 1540934 h 1614972"/>
                  <a:gd name="connsiteX15" fmla="*/ 1320800 w 2472267"/>
                  <a:gd name="connsiteY15" fmla="*/ 1490134 h 1614972"/>
                  <a:gd name="connsiteX16" fmla="*/ 1490133 w 2472267"/>
                  <a:gd name="connsiteY16" fmla="*/ 1591734 h 1614972"/>
                  <a:gd name="connsiteX17" fmla="*/ 1879600 w 2472267"/>
                  <a:gd name="connsiteY17" fmla="*/ 1608667 h 1614972"/>
                  <a:gd name="connsiteX18" fmla="*/ 2099733 w 2472267"/>
                  <a:gd name="connsiteY18" fmla="*/ 1507067 h 1614972"/>
                  <a:gd name="connsiteX19" fmla="*/ 2252133 w 2472267"/>
                  <a:gd name="connsiteY19" fmla="*/ 1320800 h 1614972"/>
                  <a:gd name="connsiteX20" fmla="*/ 2269067 w 2472267"/>
                  <a:gd name="connsiteY20" fmla="*/ 1016000 h 1614972"/>
                  <a:gd name="connsiteX21" fmla="*/ 2286000 w 2472267"/>
                  <a:gd name="connsiteY21" fmla="*/ 931334 h 1614972"/>
                  <a:gd name="connsiteX22" fmla="*/ 2387600 w 2472267"/>
                  <a:gd name="connsiteY22" fmla="*/ 880534 h 1614972"/>
                  <a:gd name="connsiteX23" fmla="*/ 2472267 w 2472267"/>
                  <a:gd name="connsiteY23" fmla="*/ 728134 h 1614972"/>
                  <a:gd name="connsiteX24" fmla="*/ 2438400 w 2472267"/>
                  <a:gd name="connsiteY24" fmla="*/ 423334 h 1614972"/>
                  <a:gd name="connsiteX25" fmla="*/ 2404533 w 2472267"/>
                  <a:gd name="connsiteY25" fmla="*/ 372534 h 1614972"/>
                  <a:gd name="connsiteX26" fmla="*/ 2302933 w 2472267"/>
                  <a:gd name="connsiteY26" fmla="*/ 338667 h 1614972"/>
                  <a:gd name="connsiteX27" fmla="*/ 2252133 w 2472267"/>
                  <a:gd name="connsiteY27" fmla="*/ 304800 h 1614972"/>
                  <a:gd name="connsiteX28" fmla="*/ 2201333 w 2472267"/>
                  <a:gd name="connsiteY28" fmla="*/ 287867 h 1614972"/>
                  <a:gd name="connsiteX29" fmla="*/ 1879600 w 2472267"/>
                  <a:gd name="connsiteY29" fmla="*/ 237067 h 1614972"/>
                  <a:gd name="connsiteX30" fmla="*/ 1828800 w 2472267"/>
                  <a:gd name="connsiteY30" fmla="*/ 169334 h 1614972"/>
                  <a:gd name="connsiteX31" fmla="*/ 1794933 w 2472267"/>
                  <a:gd name="connsiteY31" fmla="*/ 118534 h 1614972"/>
                  <a:gd name="connsiteX32" fmla="*/ 1744133 w 2472267"/>
                  <a:gd name="connsiteY32" fmla="*/ 67734 h 1614972"/>
                  <a:gd name="connsiteX33" fmla="*/ 1659467 w 2472267"/>
                  <a:gd name="connsiteY33" fmla="*/ 0 h 1614972"/>
                  <a:gd name="connsiteX34" fmla="*/ 1134533 w 2472267"/>
                  <a:gd name="connsiteY34" fmla="*/ 16934 h 1614972"/>
                  <a:gd name="connsiteX35" fmla="*/ 999067 w 2472267"/>
                  <a:gd name="connsiteY35" fmla="*/ 84667 h 1614972"/>
                  <a:gd name="connsiteX36" fmla="*/ 948267 w 2472267"/>
                  <a:gd name="connsiteY36" fmla="*/ 101600 h 1614972"/>
                  <a:gd name="connsiteX37" fmla="*/ 897467 w 2472267"/>
                  <a:gd name="connsiteY37" fmla="*/ 152400 h 1614972"/>
                  <a:gd name="connsiteX38" fmla="*/ 778933 w 2472267"/>
                  <a:gd name="connsiteY38" fmla="*/ 254000 h 1614972"/>
                  <a:gd name="connsiteX0" fmla="*/ 778933 w 2472267"/>
                  <a:gd name="connsiteY0" fmla="*/ 254000 h 1614972"/>
                  <a:gd name="connsiteX1" fmla="*/ 474133 w 2472267"/>
                  <a:gd name="connsiteY1" fmla="*/ 254000 h 1614972"/>
                  <a:gd name="connsiteX2" fmla="*/ 355600 w 2472267"/>
                  <a:gd name="connsiteY2" fmla="*/ 304800 h 1614972"/>
                  <a:gd name="connsiteX3" fmla="*/ 287867 w 2472267"/>
                  <a:gd name="connsiteY3" fmla="*/ 321734 h 1614972"/>
                  <a:gd name="connsiteX4" fmla="*/ 237067 w 2472267"/>
                  <a:gd name="connsiteY4" fmla="*/ 355600 h 1614972"/>
                  <a:gd name="connsiteX5" fmla="*/ 152400 w 2472267"/>
                  <a:gd name="connsiteY5" fmla="*/ 440267 h 1614972"/>
                  <a:gd name="connsiteX6" fmla="*/ 84667 w 2472267"/>
                  <a:gd name="connsiteY6" fmla="*/ 541867 h 1614972"/>
                  <a:gd name="connsiteX7" fmla="*/ 33867 w 2472267"/>
                  <a:gd name="connsiteY7" fmla="*/ 694267 h 1614972"/>
                  <a:gd name="connsiteX8" fmla="*/ 16933 w 2472267"/>
                  <a:gd name="connsiteY8" fmla="*/ 745067 h 1614972"/>
                  <a:gd name="connsiteX9" fmla="*/ 0 w 2472267"/>
                  <a:gd name="connsiteY9" fmla="*/ 795867 h 1614972"/>
                  <a:gd name="connsiteX10" fmla="*/ 16933 w 2472267"/>
                  <a:gd name="connsiteY10" fmla="*/ 1016000 h 1614972"/>
                  <a:gd name="connsiteX11" fmla="*/ 118533 w 2472267"/>
                  <a:gd name="connsiteY11" fmla="*/ 1083734 h 1614972"/>
                  <a:gd name="connsiteX12" fmla="*/ 220133 w 2472267"/>
                  <a:gd name="connsiteY12" fmla="*/ 1185334 h 1614972"/>
                  <a:gd name="connsiteX13" fmla="*/ 304800 w 2472267"/>
                  <a:gd name="connsiteY13" fmla="*/ 1439334 h 1614972"/>
                  <a:gd name="connsiteX14" fmla="*/ 1066800 w 2472267"/>
                  <a:gd name="connsiteY14" fmla="*/ 1540934 h 1614972"/>
                  <a:gd name="connsiteX15" fmla="*/ 1320800 w 2472267"/>
                  <a:gd name="connsiteY15" fmla="*/ 1490134 h 1614972"/>
                  <a:gd name="connsiteX16" fmla="*/ 1490133 w 2472267"/>
                  <a:gd name="connsiteY16" fmla="*/ 1591734 h 1614972"/>
                  <a:gd name="connsiteX17" fmla="*/ 1879600 w 2472267"/>
                  <a:gd name="connsiteY17" fmla="*/ 1608667 h 1614972"/>
                  <a:gd name="connsiteX18" fmla="*/ 2099733 w 2472267"/>
                  <a:gd name="connsiteY18" fmla="*/ 1507067 h 1614972"/>
                  <a:gd name="connsiteX19" fmla="*/ 2252133 w 2472267"/>
                  <a:gd name="connsiteY19" fmla="*/ 1320800 h 1614972"/>
                  <a:gd name="connsiteX20" fmla="*/ 2269067 w 2472267"/>
                  <a:gd name="connsiteY20" fmla="*/ 1016000 h 1614972"/>
                  <a:gd name="connsiteX21" fmla="*/ 2286000 w 2472267"/>
                  <a:gd name="connsiteY21" fmla="*/ 931334 h 1614972"/>
                  <a:gd name="connsiteX22" fmla="*/ 2387600 w 2472267"/>
                  <a:gd name="connsiteY22" fmla="*/ 880534 h 1614972"/>
                  <a:gd name="connsiteX23" fmla="*/ 2472267 w 2472267"/>
                  <a:gd name="connsiteY23" fmla="*/ 728134 h 1614972"/>
                  <a:gd name="connsiteX24" fmla="*/ 2438400 w 2472267"/>
                  <a:gd name="connsiteY24" fmla="*/ 423334 h 1614972"/>
                  <a:gd name="connsiteX25" fmla="*/ 2404533 w 2472267"/>
                  <a:gd name="connsiteY25" fmla="*/ 372534 h 1614972"/>
                  <a:gd name="connsiteX26" fmla="*/ 2302933 w 2472267"/>
                  <a:gd name="connsiteY26" fmla="*/ 338667 h 1614972"/>
                  <a:gd name="connsiteX27" fmla="*/ 2201333 w 2472267"/>
                  <a:gd name="connsiteY27" fmla="*/ 287867 h 1614972"/>
                  <a:gd name="connsiteX28" fmla="*/ 1879600 w 2472267"/>
                  <a:gd name="connsiteY28" fmla="*/ 237067 h 1614972"/>
                  <a:gd name="connsiteX29" fmla="*/ 1828800 w 2472267"/>
                  <a:gd name="connsiteY29" fmla="*/ 169334 h 1614972"/>
                  <a:gd name="connsiteX30" fmla="*/ 1794933 w 2472267"/>
                  <a:gd name="connsiteY30" fmla="*/ 118534 h 1614972"/>
                  <a:gd name="connsiteX31" fmla="*/ 1744133 w 2472267"/>
                  <a:gd name="connsiteY31" fmla="*/ 67734 h 1614972"/>
                  <a:gd name="connsiteX32" fmla="*/ 1659467 w 2472267"/>
                  <a:gd name="connsiteY32" fmla="*/ 0 h 1614972"/>
                  <a:gd name="connsiteX33" fmla="*/ 1134533 w 2472267"/>
                  <a:gd name="connsiteY33" fmla="*/ 16934 h 1614972"/>
                  <a:gd name="connsiteX34" fmla="*/ 999067 w 2472267"/>
                  <a:gd name="connsiteY34" fmla="*/ 84667 h 1614972"/>
                  <a:gd name="connsiteX35" fmla="*/ 948267 w 2472267"/>
                  <a:gd name="connsiteY35" fmla="*/ 101600 h 1614972"/>
                  <a:gd name="connsiteX36" fmla="*/ 897467 w 2472267"/>
                  <a:gd name="connsiteY36" fmla="*/ 152400 h 1614972"/>
                  <a:gd name="connsiteX37" fmla="*/ 778933 w 2472267"/>
                  <a:gd name="connsiteY37" fmla="*/ 254000 h 1614972"/>
                  <a:gd name="connsiteX0" fmla="*/ 778933 w 2472267"/>
                  <a:gd name="connsiteY0" fmla="*/ 254000 h 1614972"/>
                  <a:gd name="connsiteX1" fmla="*/ 474133 w 2472267"/>
                  <a:gd name="connsiteY1" fmla="*/ 254000 h 1614972"/>
                  <a:gd name="connsiteX2" fmla="*/ 355600 w 2472267"/>
                  <a:gd name="connsiteY2" fmla="*/ 304800 h 1614972"/>
                  <a:gd name="connsiteX3" fmla="*/ 287867 w 2472267"/>
                  <a:gd name="connsiteY3" fmla="*/ 321734 h 1614972"/>
                  <a:gd name="connsiteX4" fmla="*/ 237067 w 2472267"/>
                  <a:gd name="connsiteY4" fmla="*/ 355600 h 1614972"/>
                  <a:gd name="connsiteX5" fmla="*/ 152400 w 2472267"/>
                  <a:gd name="connsiteY5" fmla="*/ 440267 h 1614972"/>
                  <a:gd name="connsiteX6" fmla="*/ 84667 w 2472267"/>
                  <a:gd name="connsiteY6" fmla="*/ 541867 h 1614972"/>
                  <a:gd name="connsiteX7" fmla="*/ 33867 w 2472267"/>
                  <a:gd name="connsiteY7" fmla="*/ 694267 h 1614972"/>
                  <a:gd name="connsiteX8" fmla="*/ 16933 w 2472267"/>
                  <a:gd name="connsiteY8" fmla="*/ 745067 h 1614972"/>
                  <a:gd name="connsiteX9" fmla="*/ 0 w 2472267"/>
                  <a:gd name="connsiteY9" fmla="*/ 795867 h 1614972"/>
                  <a:gd name="connsiteX10" fmla="*/ 16933 w 2472267"/>
                  <a:gd name="connsiteY10" fmla="*/ 1016000 h 1614972"/>
                  <a:gd name="connsiteX11" fmla="*/ 118533 w 2472267"/>
                  <a:gd name="connsiteY11" fmla="*/ 1083734 h 1614972"/>
                  <a:gd name="connsiteX12" fmla="*/ 220133 w 2472267"/>
                  <a:gd name="connsiteY12" fmla="*/ 1185334 h 1614972"/>
                  <a:gd name="connsiteX13" fmla="*/ 304800 w 2472267"/>
                  <a:gd name="connsiteY13" fmla="*/ 1439334 h 1614972"/>
                  <a:gd name="connsiteX14" fmla="*/ 1066800 w 2472267"/>
                  <a:gd name="connsiteY14" fmla="*/ 1540934 h 1614972"/>
                  <a:gd name="connsiteX15" fmla="*/ 1320800 w 2472267"/>
                  <a:gd name="connsiteY15" fmla="*/ 1490134 h 1614972"/>
                  <a:gd name="connsiteX16" fmla="*/ 1490133 w 2472267"/>
                  <a:gd name="connsiteY16" fmla="*/ 1591734 h 1614972"/>
                  <a:gd name="connsiteX17" fmla="*/ 1879600 w 2472267"/>
                  <a:gd name="connsiteY17" fmla="*/ 1608667 h 1614972"/>
                  <a:gd name="connsiteX18" fmla="*/ 2099733 w 2472267"/>
                  <a:gd name="connsiteY18" fmla="*/ 1507067 h 1614972"/>
                  <a:gd name="connsiteX19" fmla="*/ 2252133 w 2472267"/>
                  <a:gd name="connsiteY19" fmla="*/ 1320800 h 1614972"/>
                  <a:gd name="connsiteX20" fmla="*/ 2269067 w 2472267"/>
                  <a:gd name="connsiteY20" fmla="*/ 1016000 h 1614972"/>
                  <a:gd name="connsiteX21" fmla="*/ 2286000 w 2472267"/>
                  <a:gd name="connsiteY21" fmla="*/ 931334 h 1614972"/>
                  <a:gd name="connsiteX22" fmla="*/ 2387600 w 2472267"/>
                  <a:gd name="connsiteY22" fmla="*/ 880534 h 1614972"/>
                  <a:gd name="connsiteX23" fmla="*/ 2472267 w 2472267"/>
                  <a:gd name="connsiteY23" fmla="*/ 728134 h 1614972"/>
                  <a:gd name="connsiteX24" fmla="*/ 2438400 w 2472267"/>
                  <a:gd name="connsiteY24" fmla="*/ 423334 h 1614972"/>
                  <a:gd name="connsiteX25" fmla="*/ 2302933 w 2472267"/>
                  <a:gd name="connsiteY25" fmla="*/ 338667 h 1614972"/>
                  <a:gd name="connsiteX26" fmla="*/ 2201333 w 2472267"/>
                  <a:gd name="connsiteY26" fmla="*/ 287867 h 1614972"/>
                  <a:gd name="connsiteX27" fmla="*/ 1879600 w 2472267"/>
                  <a:gd name="connsiteY27" fmla="*/ 237067 h 1614972"/>
                  <a:gd name="connsiteX28" fmla="*/ 1828800 w 2472267"/>
                  <a:gd name="connsiteY28" fmla="*/ 169334 h 1614972"/>
                  <a:gd name="connsiteX29" fmla="*/ 1794933 w 2472267"/>
                  <a:gd name="connsiteY29" fmla="*/ 118534 h 1614972"/>
                  <a:gd name="connsiteX30" fmla="*/ 1744133 w 2472267"/>
                  <a:gd name="connsiteY30" fmla="*/ 67734 h 1614972"/>
                  <a:gd name="connsiteX31" fmla="*/ 1659467 w 2472267"/>
                  <a:gd name="connsiteY31" fmla="*/ 0 h 1614972"/>
                  <a:gd name="connsiteX32" fmla="*/ 1134533 w 2472267"/>
                  <a:gd name="connsiteY32" fmla="*/ 16934 h 1614972"/>
                  <a:gd name="connsiteX33" fmla="*/ 999067 w 2472267"/>
                  <a:gd name="connsiteY33" fmla="*/ 84667 h 1614972"/>
                  <a:gd name="connsiteX34" fmla="*/ 948267 w 2472267"/>
                  <a:gd name="connsiteY34" fmla="*/ 101600 h 1614972"/>
                  <a:gd name="connsiteX35" fmla="*/ 897467 w 2472267"/>
                  <a:gd name="connsiteY35" fmla="*/ 152400 h 1614972"/>
                  <a:gd name="connsiteX36" fmla="*/ 778933 w 2472267"/>
                  <a:gd name="connsiteY36" fmla="*/ 254000 h 1614972"/>
                  <a:gd name="connsiteX0" fmla="*/ 778933 w 2472267"/>
                  <a:gd name="connsiteY0" fmla="*/ 254000 h 1614972"/>
                  <a:gd name="connsiteX1" fmla="*/ 474133 w 2472267"/>
                  <a:gd name="connsiteY1" fmla="*/ 254000 h 1614972"/>
                  <a:gd name="connsiteX2" fmla="*/ 355600 w 2472267"/>
                  <a:gd name="connsiteY2" fmla="*/ 304800 h 1614972"/>
                  <a:gd name="connsiteX3" fmla="*/ 287867 w 2472267"/>
                  <a:gd name="connsiteY3" fmla="*/ 321734 h 1614972"/>
                  <a:gd name="connsiteX4" fmla="*/ 237067 w 2472267"/>
                  <a:gd name="connsiteY4" fmla="*/ 355600 h 1614972"/>
                  <a:gd name="connsiteX5" fmla="*/ 152400 w 2472267"/>
                  <a:gd name="connsiteY5" fmla="*/ 440267 h 1614972"/>
                  <a:gd name="connsiteX6" fmla="*/ 84667 w 2472267"/>
                  <a:gd name="connsiteY6" fmla="*/ 541867 h 1614972"/>
                  <a:gd name="connsiteX7" fmla="*/ 33867 w 2472267"/>
                  <a:gd name="connsiteY7" fmla="*/ 694267 h 1614972"/>
                  <a:gd name="connsiteX8" fmla="*/ 16933 w 2472267"/>
                  <a:gd name="connsiteY8" fmla="*/ 745067 h 1614972"/>
                  <a:gd name="connsiteX9" fmla="*/ 0 w 2472267"/>
                  <a:gd name="connsiteY9" fmla="*/ 795867 h 1614972"/>
                  <a:gd name="connsiteX10" fmla="*/ 16933 w 2472267"/>
                  <a:gd name="connsiteY10" fmla="*/ 1016000 h 1614972"/>
                  <a:gd name="connsiteX11" fmla="*/ 118533 w 2472267"/>
                  <a:gd name="connsiteY11" fmla="*/ 1083734 h 1614972"/>
                  <a:gd name="connsiteX12" fmla="*/ 220133 w 2472267"/>
                  <a:gd name="connsiteY12" fmla="*/ 1185334 h 1614972"/>
                  <a:gd name="connsiteX13" fmla="*/ 304800 w 2472267"/>
                  <a:gd name="connsiteY13" fmla="*/ 1439334 h 1614972"/>
                  <a:gd name="connsiteX14" fmla="*/ 1066800 w 2472267"/>
                  <a:gd name="connsiteY14" fmla="*/ 1540934 h 1614972"/>
                  <a:gd name="connsiteX15" fmla="*/ 1320800 w 2472267"/>
                  <a:gd name="connsiteY15" fmla="*/ 1490134 h 1614972"/>
                  <a:gd name="connsiteX16" fmla="*/ 1490133 w 2472267"/>
                  <a:gd name="connsiteY16" fmla="*/ 1591734 h 1614972"/>
                  <a:gd name="connsiteX17" fmla="*/ 1879600 w 2472267"/>
                  <a:gd name="connsiteY17" fmla="*/ 1608667 h 1614972"/>
                  <a:gd name="connsiteX18" fmla="*/ 2099733 w 2472267"/>
                  <a:gd name="connsiteY18" fmla="*/ 1507067 h 1614972"/>
                  <a:gd name="connsiteX19" fmla="*/ 2252133 w 2472267"/>
                  <a:gd name="connsiteY19" fmla="*/ 1320800 h 1614972"/>
                  <a:gd name="connsiteX20" fmla="*/ 2269067 w 2472267"/>
                  <a:gd name="connsiteY20" fmla="*/ 1016000 h 1614972"/>
                  <a:gd name="connsiteX21" fmla="*/ 2286000 w 2472267"/>
                  <a:gd name="connsiteY21" fmla="*/ 931334 h 1614972"/>
                  <a:gd name="connsiteX22" fmla="*/ 2387600 w 2472267"/>
                  <a:gd name="connsiteY22" fmla="*/ 880534 h 1614972"/>
                  <a:gd name="connsiteX23" fmla="*/ 2472267 w 2472267"/>
                  <a:gd name="connsiteY23" fmla="*/ 728134 h 1614972"/>
                  <a:gd name="connsiteX24" fmla="*/ 2438400 w 2472267"/>
                  <a:gd name="connsiteY24" fmla="*/ 423334 h 1614972"/>
                  <a:gd name="connsiteX25" fmla="*/ 2302933 w 2472267"/>
                  <a:gd name="connsiteY25" fmla="*/ 338667 h 1614972"/>
                  <a:gd name="connsiteX26" fmla="*/ 2201333 w 2472267"/>
                  <a:gd name="connsiteY26" fmla="*/ 287867 h 1614972"/>
                  <a:gd name="connsiteX27" fmla="*/ 1879600 w 2472267"/>
                  <a:gd name="connsiteY27" fmla="*/ 237067 h 1614972"/>
                  <a:gd name="connsiteX28" fmla="*/ 1828800 w 2472267"/>
                  <a:gd name="connsiteY28" fmla="*/ 169334 h 1614972"/>
                  <a:gd name="connsiteX29" fmla="*/ 1794933 w 2472267"/>
                  <a:gd name="connsiteY29" fmla="*/ 118534 h 1614972"/>
                  <a:gd name="connsiteX30" fmla="*/ 1744133 w 2472267"/>
                  <a:gd name="connsiteY30" fmla="*/ 67734 h 1614972"/>
                  <a:gd name="connsiteX31" fmla="*/ 1659467 w 2472267"/>
                  <a:gd name="connsiteY31" fmla="*/ 0 h 1614972"/>
                  <a:gd name="connsiteX32" fmla="*/ 1134533 w 2472267"/>
                  <a:gd name="connsiteY32" fmla="*/ 16934 h 1614972"/>
                  <a:gd name="connsiteX33" fmla="*/ 999067 w 2472267"/>
                  <a:gd name="connsiteY33" fmla="*/ 84667 h 1614972"/>
                  <a:gd name="connsiteX34" fmla="*/ 897467 w 2472267"/>
                  <a:gd name="connsiteY34" fmla="*/ 152400 h 1614972"/>
                  <a:gd name="connsiteX35" fmla="*/ 778933 w 2472267"/>
                  <a:gd name="connsiteY35" fmla="*/ 254000 h 1614972"/>
                  <a:gd name="connsiteX0" fmla="*/ 778933 w 2472267"/>
                  <a:gd name="connsiteY0" fmla="*/ 254000 h 1614972"/>
                  <a:gd name="connsiteX1" fmla="*/ 474133 w 2472267"/>
                  <a:gd name="connsiteY1" fmla="*/ 254000 h 1614972"/>
                  <a:gd name="connsiteX2" fmla="*/ 355600 w 2472267"/>
                  <a:gd name="connsiteY2" fmla="*/ 304800 h 1614972"/>
                  <a:gd name="connsiteX3" fmla="*/ 237067 w 2472267"/>
                  <a:gd name="connsiteY3" fmla="*/ 355600 h 1614972"/>
                  <a:gd name="connsiteX4" fmla="*/ 152400 w 2472267"/>
                  <a:gd name="connsiteY4" fmla="*/ 440267 h 1614972"/>
                  <a:gd name="connsiteX5" fmla="*/ 84667 w 2472267"/>
                  <a:gd name="connsiteY5" fmla="*/ 541867 h 1614972"/>
                  <a:gd name="connsiteX6" fmla="*/ 33867 w 2472267"/>
                  <a:gd name="connsiteY6" fmla="*/ 694267 h 1614972"/>
                  <a:gd name="connsiteX7" fmla="*/ 16933 w 2472267"/>
                  <a:gd name="connsiteY7" fmla="*/ 745067 h 1614972"/>
                  <a:gd name="connsiteX8" fmla="*/ 0 w 2472267"/>
                  <a:gd name="connsiteY8" fmla="*/ 795867 h 1614972"/>
                  <a:gd name="connsiteX9" fmla="*/ 16933 w 2472267"/>
                  <a:gd name="connsiteY9" fmla="*/ 1016000 h 1614972"/>
                  <a:gd name="connsiteX10" fmla="*/ 118533 w 2472267"/>
                  <a:gd name="connsiteY10" fmla="*/ 1083734 h 1614972"/>
                  <a:gd name="connsiteX11" fmla="*/ 220133 w 2472267"/>
                  <a:gd name="connsiteY11" fmla="*/ 1185334 h 1614972"/>
                  <a:gd name="connsiteX12" fmla="*/ 304800 w 2472267"/>
                  <a:gd name="connsiteY12" fmla="*/ 1439334 h 1614972"/>
                  <a:gd name="connsiteX13" fmla="*/ 1066800 w 2472267"/>
                  <a:gd name="connsiteY13" fmla="*/ 1540934 h 1614972"/>
                  <a:gd name="connsiteX14" fmla="*/ 1320800 w 2472267"/>
                  <a:gd name="connsiteY14" fmla="*/ 1490134 h 1614972"/>
                  <a:gd name="connsiteX15" fmla="*/ 1490133 w 2472267"/>
                  <a:gd name="connsiteY15" fmla="*/ 1591734 h 1614972"/>
                  <a:gd name="connsiteX16" fmla="*/ 1879600 w 2472267"/>
                  <a:gd name="connsiteY16" fmla="*/ 1608667 h 1614972"/>
                  <a:gd name="connsiteX17" fmla="*/ 2099733 w 2472267"/>
                  <a:gd name="connsiteY17" fmla="*/ 1507067 h 1614972"/>
                  <a:gd name="connsiteX18" fmla="*/ 2252133 w 2472267"/>
                  <a:gd name="connsiteY18" fmla="*/ 1320800 h 1614972"/>
                  <a:gd name="connsiteX19" fmla="*/ 2269067 w 2472267"/>
                  <a:gd name="connsiteY19" fmla="*/ 1016000 h 1614972"/>
                  <a:gd name="connsiteX20" fmla="*/ 2286000 w 2472267"/>
                  <a:gd name="connsiteY20" fmla="*/ 931334 h 1614972"/>
                  <a:gd name="connsiteX21" fmla="*/ 2387600 w 2472267"/>
                  <a:gd name="connsiteY21" fmla="*/ 880534 h 1614972"/>
                  <a:gd name="connsiteX22" fmla="*/ 2472267 w 2472267"/>
                  <a:gd name="connsiteY22" fmla="*/ 728134 h 1614972"/>
                  <a:gd name="connsiteX23" fmla="*/ 2438400 w 2472267"/>
                  <a:gd name="connsiteY23" fmla="*/ 423334 h 1614972"/>
                  <a:gd name="connsiteX24" fmla="*/ 2302933 w 2472267"/>
                  <a:gd name="connsiteY24" fmla="*/ 338667 h 1614972"/>
                  <a:gd name="connsiteX25" fmla="*/ 2201333 w 2472267"/>
                  <a:gd name="connsiteY25" fmla="*/ 287867 h 1614972"/>
                  <a:gd name="connsiteX26" fmla="*/ 1879600 w 2472267"/>
                  <a:gd name="connsiteY26" fmla="*/ 237067 h 1614972"/>
                  <a:gd name="connsiteX27" fmla="*/ 1828800 w 2472267"/>
                  <a:gd name="connsiteY27" fmla="*/ 169334 h 1614972"/>
                  <a:gd name="connsiteX28" fmla="*/ 1794933 w 2472267"/>
                  <a:gd name="connsiteY28" fmla="*/ 118534 h 1614972"/>
                  <a:gd name="connsiteX29" fmla="*/ 1744133 w 2472267"/>
                  <a:gd name="connsiteY29" fmla="*/ 67734 h 1614972"/>
                  <a:gd name="connsiteX30" fmla="*/ 1659467 w 2472267"/>
                  <a:gd name="connsiteY30" fmla="*/ 0 h 1614972"/>
                  <a:gd name="connsiteX31" fmla="*/ 1134533 w 2472267"/>
                  <a:gd name="connsiteY31" fmla="*/ 16934 h 1614972"/>
                  <a:gd name="connsiteX32" fmla="*/ 999067 w 2472267"/>
                  <a:gd name="connsiteY32" fmla="*/ 84667 h 1614972"/>
                  <a:gd name="connsiteX33" fmla="*/ 897467 w 2472267"/>
                  <a:gd name="connsiteY33" fmla="*/ 152400 h 1614972"/>
                  <a:gd name="connsiteX34" fmla="*/ 778933 w 2472267"/>
                  <a:gd name="connsiteY34" fmla="*/ 254000 h 1614972"/>
                  <a:gd name="connsiteX0" fmla="*/ 778933 w 2472267"/>
                  <a:gd name="connsiteY0" fmla="*/ 254000 h 1614972"/>
                  <a:gd name="connsiteX1" fmla="*/ 474133 w 2472267"/>
                  <a:gd name="connsiteY1" fmla="*/ 254000 h 1614972"/>
                  <a:gd name="connsiteX2" fmla="*/ 355600 w 2472267"/>
                  <a:gd name="connsiteY2" fmla="*/ 304800 h 1614972"/>
                  <a:gd name="connsiteX3" fmla="*/ 237067 w 2472267"/>
                  <a:gd name="connsiteY3" fmla="*/ 355600 h 1614972"/>
                  <a:gd name="connsiteX4" fmla="*/ 152400 w 2472267"/>
                  <a:gd name="connsiteY4" fmla="*/ 440267 h 1614972"/>
                  <a:gd name="connsiteX5" fmla="*/ 84667 w 2472267"/>
                  <a:gd name="connsiteY5" fmla="*/ 541867 h 1614972"/>
                  <a:gd name="connsiteX6" fmla="*/ 33867 w 2472267"/>
                  <a:gd name="connsiteY6" fmla="*/ 694267 h 1614972"/>
                  <a:gd name="connsiteX7" fmla="*/ 0 w 2472267"/>
                  <a:gd name="connsiteY7" fmla="*/ 795867 h 1614972"/>
                  <a:gd name="connsiteX8" fmla="*/ 16933 w 2472267"/>
                  <a:gd name="connsiteY8" fmla="*/ 1016000 h 1614972"/>
                  <a:gd name="connsiteX9" fmla="*/ 118533 w 2472267"/>
                  <a:gd name="connsiteY9" fmla="*/ 1083734 h 1614972"/>
                  <a:gd name="connsiteX10" fmla="*/ 220133 w 2472267"/>
                  <a:gd name="connsiteY10" fmla="*/ 1185334 h 1614972"/>
                  <a:gd name="connsiteX11" fmla="*/ 304800 w 2472267"/>
                  <a:gd name="connsiteY11" fmla="*/ 1439334 h 1614972"/>
                  <a:gd name="connsiteX12" fmla="*/ 1066800 w 2472267"/>
                  <a:gd name="connsiteY12" fmla="*/ 1540934 h 1614972"/>
                  <a:gd name="connsiteX13" fmla="*/ 1320800 w 2472267"/>
                  <a:gd name="connsiteY13" fmla="*/ 1490134 h 1614972"/>
                  <a:gd name="connsiteX14" fmla="*/ 1490133 w 2472267"/>
                  <a:gd name="connsiteY14" fmla="*/ 1591734 h 1614972"/>
                  <a:gd name="connsiteX15" fmla="*/ 1879600 w 2472267"/>
                  <a:gd name="connsiteY15" fmla="*/ 1608667 h 1614972"/>
                  <a:gd name="connsiteX16" fmla="*/ 2099733 w 2472267"/>
                  <a:gd name="connsiteY16" fmla="*/ 1507067 h 1614972"/>
                  <a:gd name="connsiteX17" fmla="*/ 2252133 w 2472267"/>
                  <a:gd name="connsiteY17" fmla="*/ 1320800 h 1614972"/>
                  <a:gd name="connsiteX18" fmla="*/ 2269067 w 2472267"/>
                  <a:gd name="connsiteY18" fmla="*/ 1016000 h 1614972"/>
                  <a:gd name="connsiteX19" fmla="*/ 2286000 w 2472267"/>
                  <a:gd name="connsiteY19" fmla="*/ 931334 h 1614972"/>
                  <a:gd name="connsiteX20" fmla="*/ 2387600 w 2472267"/>
                  <a:gd name="connsiteY20" fmla="*/ 880534 h 1614972"/>
                  <a:gd name="connsiteX21" fmla="*/ 2472267 w 2472267"/>
                  <a:gd name="connsiteY21" fmla="*/ 728134 h 1614972"/>
                  <a:gd name="connsiteX22" fmla="*/ 2438400 w 2472267"/>
                  <a:gd name="connsiteY22" fmla="*/ 423334 h 1614972"/>
                  <a:gd name="connsiteX23" fmla="*/ 2302933 w 2472267"/>
                  <a:gd name="connsiteY23" fmla="*/ 338667 h 1614972"/>
                  <a:gd name="connsiteX24" fmla="*/ 2201333 w 2472267"/>
                  <a:gd name="connsiteY24" fmla="*/ 287867 h 1614972"/>
                  <a:gd name="connsiteX25" fmla="*/ 1879600 w 2472267"/>
                  <a:gd name="connsiteY25" fmla="*/ 237067 h 1614972"/>
                  <a:gd name="connsiteX26" fmla="*/ 1828800 w 2472267"/>
                  <a:gd name="connsiteY26" fmla="*/ 169334 h 1614972"/>
                  <a:gd name="connsiteX27" fmla="*/ 1794933 w 2472267"/>
                  <a:gd name="connsiteY27" fmla="*/ 118534 h 1614972"/>
                  <a:gd name="connsiteX28" fmla="*/ 1744133 w 2472267"/>
                  <a:gd name="connsiteY28" fmla="*/ 67734 h 1614972"/>
                  <a:gd name="connsiteX29" fmla="*/ 1659467 w 2472267"/>
                  <a:gd name="connsiteY29" fmla="*/ 0 h 1614972"/>
                  <a:gd name="connsiteX30" fmla="*/ 1134533 w 2472267"/>
                  <a:gd name="connsiteY30" fmla="*/ 16934 h 1614972"/>
                  <a:gd name="connsiteX31" fmla="*/ 999067 w 2472267"/>
                  <a:gd name="connsiteY31" fmla="*/ 84667 h 1614972"/>
                  <a:gd name="connsiteX32" fmla="*/ 897467 w 2472267"/>
                  <a:gd name="connsiteY32" fmla="*/ 152400 h 1614972"/>
                  <a:gd name="connsiteX33" fmla="*/ 778933 w 2472267"/>
                  <a:gd name="connsiteY33" fmla="*/ 254000 h 1614972"/>
                  <a:gd name="connsiteX0" fmla="*/ 778933 w 2472267"/>
                  <a:gd name="connsiteY0" fmla="*/ 274841 h 1635813"/>
                  <a:gd name="connsiteX1" fmla="*/ 474133 w 2472267"/>
                  <a:gd name="connsiteY1" fmla="*/ 274841 h 1635813"/>
                  <a:gd name="connsiteX2" fmla="*/ 355600 w 2472267"/>
                  <a:gd name="connsiteY2" fmla="*/ 325641 h 1635813"/>
                  <a:gd name="connsiteX3" fmla="*/ 237067 w 2472267"/>
                  <a:gd name="connsiteY3" fmla="*/ 376441 h 1635813"/>
                  <a:gd name="connsiteX4" fmla="*/ 152400 w 2472267"/>
                  <a:gd name="connsiteY4" fmla="*/ 461108 h 1635813"/>
                  <a:gd name="connsiteX5" fmla="*/ 84667 w 2472267"/>
                  <a:gd name="connsiteY5" fmla="*/ 562708 h 1635813"/>
                  <a:gd name="connsiteX6" fmla="*/ 33867 w 2472267"/>
                  <a:gd name="connsiteY6" fmla="*/ 715108 h 1635813"/>
                  <a:gd name="connsiteX7" fmla="*/ 0 w 2472267"/>
                  <a:gd name="connsiteY7" fmla="*/ 816708 h 1635813"/>
                  <a:gd name="connsiteX8" fmla="*/ 16933 w 2472267"/>
                  <a:gd name="connsiteY8" fmla="*/ 1036841 h 1635813"/>
                  <a:gd name="connsiteX9" fmla="*/ 118533 w 2472267"/>
                  <a:gd name="connsiteY9" fmla="*/ 1104575 h 1635813"/>
                  <a:gd name="connsiteX10" fmla="*/ 220133 w 2472267"/>
                  <a:gd name="connsiteY10" fmla="*/ 1206175 h 1635813"/>
                  <a:gd name="connsiteX11" fmla="*/ 304800 w 2472267"/>
                  <a:gd name="connsiteY11" fmla="*/ 1460175 h 1635813"/>
                  <a:gd name="connsiteX12" fmla="*/ 1066800 w 2472267"/>
                  <a:gd name="connsiteY12" fmla="*/ 1561775 h 1635813"/>
                  <a:gd name="connsiteX13" fmla="*/ 1320800 w 2472267"/>
                  <a:gd name="connsiteY13" fmla="*/ 1510975 h 1635813"/>
                  <a:gd name="connsiteX14" fmla="*/ 1490133 w 2472267"/>
                  <a:gd name="connsiteY14" fmla="*/ 1612575 h 1635813"/>
                  <a:gd name="connsiteX15" fmla="*/ 1879600 w 2472267"/>
                  <a:gd name="connsiteY15" fmla="*/ 1629508 h 1635813"/>
                  <a:gd name="connsiteX16" fmla="*/ 2099733 w 2472267"/>
                  <a:gd name="connsiteY16" fmla="*/ 1527908 h 1635813"/>
                  <a:gd name="connsiteX17" fmla="*/ 2252133 w 2472267"/>
                  <a:gd name="connsiteY17" fmla="*/ 1341641 h 1635813"/>
                  <a:gd name="connsiteX18" fmla="*/ 2269067 w 2472267"/>
                  <a:gd name="connsiteY18" fmla="*/ 1036841 h 1635813"/>
                  <a:gd name="connsiteX19" fmla="*/ 2286000 w 2472267"/>
                  <a:gd name="connsiteY19" fmla="*/ 952175 h 1635813"/>
                  <a:gd name="connsiteX20" fmla="*/ 2387600 w 2472267"/>
                  <a:gd name="connsiteY20" fmla="*/ 901375 h 1635813"/>
                  <a:gd name="connsiteX21" fmla="*/ 2472267 w 2472267"/>
                  <a:gd name="connsiteY21" fmla="*/ 748975 h 1635813"/>
                  <a:gd name="connsiteX22" fmla="*/ 2438400 w 2472267"/>
                  <a:gd name="connsiteY22" fmla="*/ 444175 h 1635813"/>
                  <a:gd name="connsiteX23" fmla="*/ 2302933 w 2472267"/>
                  <a:gd name="connsiteY23" fmla="*/ 359508 h 1635813"/>
                  <a:gd name="connsiteX24" fmla="*/ 2201333 w 2472267"/>
                  <a:gd name="connsiteY24" fmla="*/ 308708 h 1635813"/>
                  <a:gd name="connsiteX25" fmla="*/ 1879600 w 2472267"/>
                  <a:gd name="connsiteY25" fmla="*/ 257908 h 1635813"/>
                  <a:gd name="connsiteX26" fmla="*/ 1828800 w 2472267"/>
                  <a:gd name="connsiteY26" fmla="*/ 190175 h 1635813"/>
                  <a:gd name="connsiteX27" fmla="*/ 1794933 w 2472267"/>
                  <a:gd name="connsiteY27" fmla="*/ 139375 h 1635813"/>
                  <a:gd name="connsiteX28" fmla="*/ 1744133 w 2472267"/>
                  <a:gd name="connsiteY28" fmla="*/ 88575 h 1635813"/>
                  <a:gd name="connsiteX29" fmla="*/ 1532688 w 2472267"/>
                  <a:gd name="connsiteY29" fmla="*/ 0 h 1635813"/>
                  <a:gd name="connsiteX30" fmla="*/ 1134533 w 2472267"/>
                  <a:gd name="connsiteY30" fmla="*/ 37775 h 1635813"/>
                  <a:gd name="connsiteX31" fmla="*/ 999067 w 2472267"/>
                  <a:gd name="connsiteY31" fmla="*/ 105508 h 1635813"/>
                  <a:gd name="connsiteX32" fmla="*/ 897467 w 2472267"/>
                  <a:gd name="connsiteY32" fmla="*/ 173241 h 1635813"/>
                  <a:gd name="connsiteX33" fmla="*/ 778933 w 2472267"/>
                  <a:gd name="connsiteY33" fmla="*/ 274841 h 1635813"/>
                  <a:gd name="connsiteX0" fmla="*/ 778933 w 2472267"/>
                  <a:gd name="connsiteY0" fmla="*/ 274841 h 1635813"/>
                  <a:gd name="connsiteX1" fmla="*/ 474133 w 2472267"/>
                  <a:gd name="connsiteY1" fmla="*/ 274841 h 1635813"/>
                  <a:gd name="connsiteX2" fmla="*/ 355600 w 2472267"/>
                  <a:gd name="connsiteY2" fmla="*/ 325641 h 1635813"/>
                  <a:gd name="connsiteX3" fmla="*/ 237067 w 2472267"/>
                  <a:gd name="connsiteY3" fmla="*/ 376441 h 1635813"/>
                  <a:gd name="connsiteX4" fmla="*/ 152400 w 2472267"/>
                  <a:gd name="connsiteY4" fmla="*/ 461108 h 1635813"/>
                  <a:gd name="connsiteX5" fmla="*/ 84667 w 2472267"/>
                  <a:gd name="connsiteY5" fmla="*/ 562708 h 1635813"/>
                  <a:gd name="connsiteX6" fmla="*/ 33867 w 2472267"/>
                  <a:gd name="connsiteY6" fmla="*/ 715108 h 1635813"/>
                  <a:gd name="connsiteX7" fmla="*/ 0 w 2472267"/>
                  <a:gd name="connsiteY7" fmla="*/ 816708 h 1635813"/>
                  <a:gd name="connsiteX8" fmla="*/ 16933 w 2472267"/>
                  <a:gd name="connsiteY8" fmla="*/ 1036841 h 1635813"/>
                  <a:gd name="connsiteX9" fmla="*/ 118533 w 2472267"/>
                  <a:gd name="connsiteY9" fmla="*/ 1104575 h 1635813"/>
                  <a:gd name="connsiteX10" fmla="*/ 220133 w 2472267"/>
                  <a:gd name="connsiteY10" fmla="*/ 1206175 h 1635813"/>
                  <a:gd name="connsiteX11" fmla="*/ 384043 w 2472267"/>
                  <a:gd name="connsiteY11" fmla="*/ 1470595 h 1635813"/>
                  <a:gd name="connsiteX12" fmla="*/ 1066800 w 2472267"/>
                  <a:gd name="connsiteY12" fmla="*/ 1561775 h 1635813"/>
                  <a:gd name="connsiteX13" fmla="*/ 1320800 w 2472267"/>
                  <a:gd name="connsiteY13" fmla="*/ 1510975 h 1635813"/>
                  <a:gd name="connsiteX14" fmla="*/ 1490133 w 2472267"/>
                  <a:gd name="connsiteY14" fmla="*/ 1612575 h 1635813"/>
                  <a:gd name="connsiteX15" fmla="*/ 1879600 w 2472267"/>
                  <a:gd name="connsiteY15" fmla="*/ 1629508 h 1635813"/>
                  <a:gd name="connsiteX16" fmla="*/ 2099733 w 2472267"/>
                  <a:gd name="connsiteY16" fmla="*/ 1527908 h 1635813"/>
                  <a:gd name="connsiteX17" fmla="*/ 2252133 w 2472267"/>
                  <a:gd name="connsiteY17" fmla="*/ 1341641 h 1635813"/>
                  <a:gd name="connsiteX18" fmla="*/ 2269067 w 2472267"/>
                  <a:gd name="connsiteY18" fmla="*/ 1036841 h 1635813"/>
                  <a:gd name="connsiteX19" fmla="*/ 2286000 w 2472267"/>
                  <a:gd name="connsiteY19" fmla="*/ 952175 h 1635813"/>
                  <a:gd name="connsiteX20" fmla="*/ 2387600 w 2472267"/>
                  <a:gd name="connsiteY20" fmla="*/ 901375 h 1635813"/>
                  <a:gd name="connsiteX21" fmla="*/ 2472267 w 2472267"/>
                  <a:gd name="connsiteY21" fmla="*/ 748975 h 1635813"/>
                  <a:gd name="connsiteX22" fmla="*/ 2438400 w 2472267"/>
                  <a:gd name="connsiteY22" fmla="*/ 444175 h 1635813"/>
                  <a:gd name="connsiteX23" fmla="*/ 2302933 w 2472267"/>
                  <a:gd name="connsiteY23" fmla="*/ 359508 h 1635813"/>
                  <a:gd name="connsiteX24" fmla="*/ 2201333 w 2472267"/>
                  <a:gd name="connsiteY24" fmla="*/ 308708 h 1635813"/>
                  <a:gd name="connsiteX25" fmla="*/ 1879600 w 2472267"/>
                  <a:gd name="connsiteY25" fmla="*/ 257908 h 1635813"/>
                  <a:gd name="connsiteX26" fmla="*/ 1828800 w 2472267"/>
                  <a:gd name="connsiteY26" fmla="*/ 190175 h 1635813"/>
                  <a:gd name="connsiteX27" fmla="*/ 1794933 w 2472267"/>
                  <a:gd name="connsiteY27" fmla="*/ 139375 h 1635813"/>
                  <a:gd name="connsiteX28" fmla="*/ 1744133 w 2472267"/>
                  <a:gd name="connsiteY28" fmla="*/ 88575 h 1635813"/>
                  <a:gd name="connsiteX29" fmla="*/ 1532688 w 2472267"/>
                  <a:gd name="connsiteY29" fmla="*/ 0 h 1635813"/>
                  <a:gd name="connsiteX30" fmla="*/ 1134533 w 2472267"/>
                  <a:gd name="connsiteY30" fmla="*/ 37775 h 1635813"/>
                  <a:gd name="connsiteX31" fmla="*/ 999067 w 2472267"/>
                  <a:gd name="connsiteY31" fmla="*/ 105508 h 1635813"/>
                  <a:gd name="connsiteX32" fmla="*/ 897467 w 2472267"/>
                  <a:gd name="connsiteY32" fmla="*/ 173241 h 1635813"/>
                  <a:gd name="connsiteX33" fmla="*/ 778933 w 2472267"/>
                  <a:gd name="connsiteY33" fmla="*/ 274841 h 16358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2472267" h="1635813">
                    <a:moveTo>
                      <a:pt x="778933" y="274841"/>
                    </a:moveTo>
                    <a:cubicBezTo>
                      <a:pt x="708377" y="291774"/>
                      <a:pt x="671976" y="248462"/>
                      <a:pt x="474133" y="274841"/>
                    </a:cubicBezTo>
                    <a:cubicBezTo>
                      <a:pt x="430639" y="280640"/>
                      <a:pt x="395111" y="308708"/>
                      <a:pt x="355600" y="325641"/>
                    </a:cubicBezTo>
                    <a:cubicBezTo>
                      <a:pt x="316089" y="342574"/>
                      <a:pt x="270934" y="353863"/>
                      <a:pt x="237067" y="376441"/>
                    </a:cubicBezTo>
                    <a:cubicBezTo>
                      <a:pt x="203200" y="399019"/>
                      <a:pt x="287871" y="370793"/>
                      <a:pt x="152400" y="461108"/>
                    </a:cubicBezTo>
                    <a:cubicBezTo>
                      <a:pt x="129822" y="494975"/>
                      <a:pt x="97538" y="524094"/>
                      <a:pt x="84667" y="562708"/>
                    </a:cubicBezTo>
                    <a:lnTo>
                      <a:pt x="33867" y="715108"/>
                    </a:lnTo>
                    <a:lnTo>
                      <a:pt x="0" y="816708"/>
                    </a:lnTo>
                    <a:cubicBezTo>
                      <a:pt x="5644" y="890086"/>
                      <a:pt x="-11088" y="968790"/>
                      <a:pt x="16933" y="1036841"/>
                    </a:cubicBezTo>
                    <a:cubicBezTo>
                      <a:pt x="32431" y="1074478"/>
                      <a:pt x="89752" y="1075794"/>
                      <a:pt x="118533" y="1104575"/>
                    </a:cubicBezTo>
                    <a:lnTo>
                      <a:pt x="220133" y="1206175"/>
                    </a:lnTo>
                    <a:lnTo>
                      <a:pt x="384043" y="1470595"/>
                    </a:lnTo>
                    <a:cubicBezTo>
                      <a:pt x="525154" y="1529862"/>
                      <a:pt x="897467" y="1553308"/>
                      <a:pt x="1066800" y="1561775"/>
                    </a:cubicBezTo>
                    <a:cubicBezTo>
                      <a:pt x="1236133" y="1570242"/>
                      <a:pt x="1250245" y="1502508"/>
                      <a:pt x="1320800" y="1510975"/>
                    </a:cubicBezTo>
                    <a:cubicBezTo>
                      <a:pt x="1391356" y="1519442"/>
                      <a:pt x="1397000" y="1592820"/>
                      <a:pt x="1490133" y="1612575"/>
                    </a:cubicBezTo>
                    <a:cubicBezTo>
                      <a:pt x="1583266" y="1632331"/>
                      <a:pt x="1778000" y="1643619"/>
                      <a:pt x="1879600" y="1629508"/>
                    </a:cubicBezTo>
                    <a:cubicBezTo>
                      <a:pt x="1981200" y="1615397"/>
                      <a:pt x="2037644" y="1575886"/>
                      <a:pt x="2099733" y="1527908"/>
                    </a:cubicBezTo>
                    <a:cubicBezTo>
                      <a:pt x="2161822" y="1479930"/>
                      <a:pt x="2223911" y="1423485"/>
                      <a:pt x="2252133" y="1341641"/>
                    </a:cubicBezTo>
                    <a:lnTo>
                      <a:pt x="2269067" y="1036841"/>
                    </a:lnTo>
                    <a:cubicBezTo>
                      <a:pt x="2269067" y="1008060"/>
                      <a:pt x="2266245" y="974753"/>
                      <a:pt x="2286000" y="952175"/>
                    </a:cubicBezTo>
                    <a:cubicBezTo>
                      <a:pt x="2305756" y="929597"/>
                      <a:pt x="2356556" y="935242"/>
                      <a:pt x="2387600" y="901375"/>
                    </a:cubicBezTo>
                    <a:cubicBezTo>
                      <a:pt x="2465234" y="784923"/>
                      <a:pt x="2442461" y="838389"/>
                      <a:pt x="2472267" y="748975"/>
                    </a:cubicBezTo>
                    <a:cubicBezTo>
                      <a:pt x="2470152" y="717252"/>
                      <a:pt x="2466622" y="509086"/>
                      <a:pt x="2438400" y="444175"/>
                    </a:cubicBezTo>
                    <a:cubicBezTo>
                      <a:pt x="2410178" y="379264"/>
                      <a:pt x="2342444" y="382086"/>
                      <a:pt x="2302933" y="359508"/>
                    </a:cubicBezTo>
                    <a:cubicBezTo>
                      <a:pt x="2263422" y="336930"/>
                      <a:pt x="2271888" y="325641"/>
                      <a:pt x="2201333" y="308708"/>
                    </a:cubicBezTo>
                    <a:cubicBezTo>
                      <a:pt x="2130778" y="291775"/>
                      <a:pt x="2079417" y="276073"/>
                      <a:pt x="1879600" y="257908"/>
                    </a:cubicBezTo>
                    <a:cubicBezTo>
                      <a:pt x="1862667" y="235330"/>
                      <a:pt x="1845204" y="213140"/>
                      <a:pt x="1828800" y="190175"/>
                    </a:cubicBezTo>
                    <a:cubicBezTo>
                      <a:pt x="1816971" y="173614"/>
                      <a:pt x="1807962" y="155009"/>
                      <a:pt x="1794933" y="139375"/>
                    </a:cubicBezTo>
                    <a:cubicBezTo>
                      <a:pt x="1779602" y="120978"/>
                      <a:pt x="1787840" y="111804"/>
                      <a:pt x="1744133" y="88575"/>
                    </a:cubicBezTo>
                    <a:cubicBezTo>
                      <a:pt x="1700426" y="65346"/>
                      <a:pt x="1616083" y="27800"/>
                      <a:pt x="1532688" y="0"/>
                    </a:cubicBezTo>
                    <a:cubicBezTo>
                      <a:pt x="1357710" y="5645"/>
                      <a:pt x="1223470" y="20190"/>
                      <a:pt x="1134533" y="37775"/>
                    </a:cubicBezTo>
                    <a:cubicBezTo>
                      <a:pt x="1045596" y="55360"/>
                      <a:pt x="1046962" y="89543"/>
                      <a:pt x="999067" y="105508"/>
                    </a:cubicBezTo>
                    <a:lnTo>
                      <a:pt x="897467" y="173241"/>
                    </a:lnTo>
                    <a:cubicBezTo>
                      <a:pt x="775174" y="268359"/>
                      <a:pt x="849489" y="257908"/>
                      <a:pt x="778933" y="274841"/>
                    </a:cubicBezTo>
                    <a:close/>
                  </a:path>
                </a:pathLst>
              </a:custGeom>
              <a:ln w="38100" cmpd="sng">
                <a:solidFill>
                  <a:srgbClr val="000000"/>
                </a:solidFill>
              </a:ln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-65" charset="0"/>
                </a:endParaRPr>
              </a:p>
            </p:txBody>
          </p:sp>
          <p:grpSp>
            <p:nvGrpSpPr>
              <p:cNvPr id="3" name="Group 2"/>
              <p:cNvGrpSpPr/>
              <p:nvPr/>
            </p:nvGrpSpPr>
            <p:grpSpPr>
              <a:xfrm>
                <a:off x="5981701" y="4114800"/>
                <a:ext cx="1371600" cy="1625601"/>
                <a:chOff x="5981701" y="4114800"/>
                <a:chExt cx="1371600" cy="1625601"/>
              </a:xfrm>
            </p:grpSpPr>
            <p:sp>
              <p:nvSpPr>
                <p:cNvPr id="99" name="Line 14"/>
                <p:cNvSpPr>
                  <a:spLocks noChangeShapeType="1"/>
                </p:cNvSpPr>
                <p:nvPr/>
              </p:nvSpPr>
              <p:spPr bwMode="auto">
                <a:xfrm rot="5688127" flipV="1">
                  <a:off x="5995808" y="4902575"/>
                  <a:ext cx="250755" cy="23053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00" name="Line 12"/>
                <p:cNvSpPr>
                  <a:spLocks noChangeShapeType="1"/>
                </p:cNvSpPr>
                <p:nvPr/>
              </p:nvSpPr>
              <p:spPr bwMode="auto">
                <a:xfrm rot="5400000">
                  <a:off x="6687098" y="5458750"/>
                  <a:ext cx="293051" cy="27025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01" name="Line 13"/>
                <p:cNvSpPr>
                  <a:spLocks noChangeShapeType="1"/>
                </p:cNvSpPr>
                <p:nvPr/>
              </p:nvSpPr>
              <p:spPr bwMode="auto">
                <a:xfrm rot="5400000" flipV="1">
                  <a:off x="7112152" y="5039031"/>
                  <a:ext cx="251762" cy="23053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02" name="Line 5"/>
                <p:cNvSpPr>
                  <a:spLocks noChangeShapeType="1"/>
                </p:cNvSpPr>
                <p:nvPr/>
              </p:nvSpPr>
              <p:spPr bwMode="auto">
                <a:xfrm rot="5400000">
                  <a:off x="6568203" y="4286830"/>
                  <a:ext cx="257469" cy="6176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squar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03" name="AutoShape 6"/>
                <p:cNvSpPr>
                  <a:spLocks noChangeArrowheads="1"/>
                </p:cNvSpPr>
                <p:nvPr/>
              </p:nvSpPr>
              <p:spPr bwMode="auto">
                <a:xfrm rot="5400000">
                  <a:off x="6971839" y="4422648"/>
                  <a:ext cx="83585" cy="77492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04" name="AutoShape 7"/>
                <p:cNvSpPr>
                  <a:spLocks noChangeArrowheads="1"/>
                </p:cNvSpPr>
                <p:nvPr/>
              </p:nvSpPr>
              <p:spPr bwMode="auto">
                <a:xfrm rot="5400000">
                  <a:off x="7079984" y="4990157"/>
                  <a:ext cx="84592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05" name="Line 19"/>
                <p:cNvSpPr>
                  <a:spLocks noChangeShapeType="1"/>
                </p:cNvSpPr>
                <p:nvPr/>
              </p:nvSpPr>
              <p:spPr bwMode="auto">
                <a:xfrm rot="5400000" flipH="1">
                  <a:off x="6644456" y="4946375"/>
                  <a:ext cx="167170" cy="15401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06" name="AutoShape 8"/>
                <p:cNvSpPr>
                  <a:spLocks noChangeArrowheads="1"/>
                </p:cNvSpPr>
                <p:nvPr/>
              </p:nvSpPr>
              <p:spPr bwMode="auto">
                <a:xfrm rot="5400000">
                  <a:off x="6772458" y="5074244"/>
                  <a:ext cx="83585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07" name="AutoShape 10"/>
                <p:cNvSpPr>
                  <a:spLocks noChangeArrowheads="1"/>
                </p:cNvSpPr>
                <p:nvPr/>
              </p:nvSpPr>
              <p:spPr bwMode="auto">
                <a:xfrm rot="5400000">
                  <a:off x="5977667" y="4859240"/>
                  <a:ext cx="84592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08" name="AutoShape 11"/>
                <p:cNvSpPr>
                  <a:spLocks noChangeArrowheads="1"/>
                </p:cNvSpPr>
                <p:nvPr/>
              </p:nvSpPr>
              <p:spPr bwMode="auto">
                <a:xfrm rot="5400000">
                  <a:off x="6926472" y="5408585"/>
                  <a:ext cx="83585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09" name="Line 16"/>
                <p:cNvSpPr>
                  <a:spLocks noChangeShapeType="1"/>
                </p:cNvSpPr>
                <p:nvPr/>
              </p:nvSpPr>
              <p:spPr bwMode="auto">
                <a:xfrm rot="3969210" flipH="1" flipV="1">
                  <a:off x="6068803" y="5354271"/>
                  <a:ext cx="461228" cy="29059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10" name="Line 17"/>
                <p:cNvSpPr>
                  <a:spLocks noChangeShapeType="1"/>
                </p:cNvSpPr>
                <p:nvPr/>
              </p:nvSpPr>
              <p:spPr bwMode="auto">
                <a:xfrm rot="5400000" flipH="1" flipV="1">
                  <a:off x="6187581" y="4951411"/>
                  <a:ext cx="251762" cy="15401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11" name="Line 18"/>
                <p:cNvSpPr>
                  <a:spLocks noChangeShapeType="1"/>
                </p:cNvSpPr>
                <p:nvPr/>
              </p:nvSpPr>
              <p:spPr bwMode="auto">
                <a:xfrm rot="3969210" flipH="1" flipV="1">
                  <a:off x="5985866" y="5228846"/>
                  <a:ext cx="340382" cy="30609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 type="arrow" w="med" len="med"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12" name="AutoShape 9"/>
                <p:cNvSpPr>
                  <a:spLocks noChangeArrowheads="1"/>
                </p:cNvSpPr>
                <p:nvPr/>
              </p:nvSpPr>
              <p:spPr bwMode="auto">
                <a:xfrm rot="5400000">
                  <a:off x="6324944" y="5555614"/>
                  <a:ext cx="83585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13" name="Line 23"/>
                <p:cNvSpPr>
                  <a:spLocks noChangeShapeType="1"/>
                </p:cNvSpPr>
                <p:nvPr/>
              </p:nvSpPr>
              <p:spPr bwMode="auto">
                <a:xfrm rot="18340423" flipH="1">
                  <a:off x="6502066" y="5300857"/>
                  <a:ext cx="167170" cy="15401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14" name="AutoShape 24"/>
                <p:cNvSpPr>
                  <a:spLocks noChangeArrowheads="1"/>
                </p:cNvSpPr>
                <p:nvPr/>
              </p:nvSpPr>
              <p:spPr bwMode="auto">
                <a:xfrm rot="18340423">
                  <a:off x="6523516" y="5213217"/>
                  <a:ext cx="83585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15" name="Line 26"/>
                <p:cNvSpPr>
                  <a:spLocks noChangeShapeType="1"/>
                </p:cNvSpPr>
                <p:nvPr/>
              </p:nvSpPr>
              <p:spPr bwMode="auto">
                <a:xfrm rot="9512087" flipH="1">
                  <a:off x="6172040" y="4426707"/>
                  <a:ext cx="214070" cy="22960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16" name="AutoShape 27"/>
                <p:cNvSpPr>
                  <a:spLocks noChangeArrowheads="1"/>
                </p:cNvSpPr>
                <p:nvPr/>
              </p:nvSpPr>
              <p:spPr bwMode="auto">
                <a:xfrm rot="9512087">
                  <a:off x="6177367" y="4661852"/>
                  <a:ext cx="80397" cy="79557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17" name="Line 19"/>
                <p:cNvSpPr>
                  <a:spLocks noChangeShapeType="1"/>
                </p:cNvSpPr>
                <p:nvPr/>
              </p:nvSpPr>
              <p:spPr bwMode="auto">
                <a:xfrm rot="10800000">
                  <a:off x="6400800" y="4114800"/>
                  <a:ext cx="144142" cy="23672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squar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18" name="AutoShape 8"/>
                <p:cNvSpPr>
                  <a:spLocks noChangeArrowheads="1"/>
                </p:cNvSpPr>
                <p:nvPr/>
              </p:nvSpPr>
              <p:spPr bwMode="auto">
                <a:xfrm rot="10800000">
                  <a:off x="6497611" y="4322468"/>
                  <a:ext cx="83585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19" name="Line 13"/>
                <p:cNvSpPr>
                  <a:spLocks noChangeShapeType="1"/>
                </p:cNvSpPr>
                <p:nvPr/>
              </p:nvSpPr>
              <p:spPr bwMode="auto">
                <a:xfrm flipV="1">
                  <a:off x="6987240" y="4648202"/>
                  <a:ext cx="251762" cy="23053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0" name="AutoShape 7"/>
                <p:cNvSpPr>
                  <a:spLocks noChangeArrowheads="1"/>
                </p:cNvSpPr>
                <p:nvPr/>
              </p:nvSpPr>
              <p:spPr bwMode="auto">
                <a:xfrm>
                  <a:off x="6944944" y="4840962"/>
                  <a:ext cx="84592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56" name="Line 23"/>
                <p:cNvSpPr>
                  <a:spLocks noChangeShapeType="1"/>
                </p:cNvSpPr>
                <p:nvPr/>
              </p:nvSpPr>
              <p:spPr bwMode="auto">
                <a:xfrm rot="18340423" flipV="1">
                  <a:off x="6921300" y="5438702"/>
                  <a:ext cx="326488" cy="7298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squar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57" name="AutoShape 24"/>
                <p:cNvSpPr>
                  <a:spLocks noChangeArrowheads="1"/>
                </p:cNvSpPr>
                <p:nvPr/>
              </p:nvSpPr>
              <p:spPr bwMode="auto">
                <a:xfrm rot="18340423">
                  <a:off x="6983366" y="5589944"/>
                  <a:ext cx="83585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0" name="Group 9"/>
            <p:cNvGrpSpPr/>
            <p:nvPr/>
          </p:nvGrpSpPr>
          <p:grpSpPr>
            <a:xfrm>
              <a:off x="1524000" y="4223820"/>
              <a:ext cx="1981200" cy="1984330"/>
              <a:chOff x="1524000" y="4038600"/>
              <a:chExt cx="1981200" cy="1984330"/>
            </a:xfrm>
          </p:grpSpPr>
          <p:sp>
            <p:nvSpPr>
              <p:cNvPr id="8" name="Freeform 7"/>
              <p:cNvSpPr/>
              <p:nvPr/>
            </p:nvSpPr>
            <p:spPr>
              <a:xfrm>
                <a:off x="1524000" y="4038600"/>
                <a:ext cx="1981200" cy="1984330"/>
              </a:xfrm>
              <a:custGeom>
                <a:avLst/>
                <a:gdLst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321733 w 2472267"/>
                  <a:gd name="connsiteY14" fmla="*/ 1490134 h 1625600"/>
                  <a:gd name="connsiteX15" fmla="*/ 389467 w 2472267"/>
                  <a:gd name="connsiteY15" fmla="*/ 1507067 h 1625600"/>
                  <a:gd name="connsiteX16" fmla="*/ 440267 w 2472267"/>
                  <a:gd name="connsiteY16" fmla="*/ 1540934 h 1625600"/>
                  <a:gd name="connsiteX17" fmla="*/ 491067 w 2472267"/>
                  <a:gd name="connsiteY17" fmla="*/ 1557867 h 1625600"/>
                  <a:gd name="connsiteX18" fmla="*/ 1066800 w 2472267"/>
                  <a:gd name="connsiteY18" fmla="*/ 1540934 h 1625600"/>
                  <a:gd name="connsiteX19" fmla="*/ 1117600 w 2472267"/>
                  <a:gd name="connsiteY19" fmla="*/ 1524000 h 1625600"/>
                  <a:gd name="connsiteX20" fmla="*/ 1202267 w 2472267"/>
                  <a:gd name="connsiteY20" fmla="*/ 1371600 h 1625600"/>
                  <a:gd name="connsiteX21" fmla="*/ 1320800 w 2472267"/>
                  <a:gd name="connsiteY21" fmla="*/ 1490134 h 1625600"/>
                  <a:gd name="connsiteX22" fmla="*/ 1371600 w 2472267"/>
                  <a:gd name="connsiteY22" fmla="*/ 1540934 h 1625600"/>
                  <a:gd name="connsiteX23" fmla="*/ 1439333 w 2472267"/>
                  <a:gd name="connsiteY23" fmla="*/ 1574800 h 1625600"/>
                  <a:gd name="connsiteX24" fmla="*/ 1490133 w 2472267"/>
                  <a:gd name="connsiteY24" fmla="*/ 1591734 h 1625600"/>
                  <a:gd name="connsiteX25" fmla="*/ 1540933 w 2472267"/>
                  <a:gd name="connsiteY25" fmla="*/ 1625600 h 1625600"/>
                  <a:gd name="connsiteX26" fmla="*/ 1879600 w 2472267"/>
                  <a:gd name="connsiteY26" fmla="*/ 1608667 h 1625600"/>
                  <a:gd name="connsiteX27" fmla="*/ 1947333 w 2472267"/>
                  <a:gd name="connsiteY27" fmla="*/ 1591734 h 1625600"/>
                  <a:gd name="connsiteX28" fmla="*/ 2099733 w 2472267"/>
                  <a:gd name="connsiteY28" fmla="*/ 1507067 h 1625600"/>
                  <a:gd name="connsiteX29" fmla="*/ 2133600 w 2472267"/>
                  <a:gd name="connsiteY29" fmla="*/ 1456267 h 1625600"/>
                  <a:gd name="connsiteX30" fmla="*/ 2184400 w 2472267"/>
                  <a:gd name="connsiteY30" fmla="*/ 1422400 h 1625600"/>
                  <a:gd name="connsiteX31" fmla="*/ 2252133 w 2472267"/>
                  <a:gd name="connsiteY31" fmla="*/ 1320800 h 1625600"/>
                  <a:gd name="connsiteX32" fmla="*/ 2286000 w 2472267"/>
                  <a:gd name="connsiteY32" fmla="*/ 1270000 h 1625600"/>
                  <a:gd name="connsiteX33" fmla="*/ 2269067 w 2472267"/>
                  <a:gd name="connsiteY33" fmla="*/ 1016000 h 1625600"/>
                  <a:gd name="connsiteX34" fmla="*/ 2286000 w 2472267"/>
                  <a:gd name="connsiteY34" fmla="*/ 931334 h 1625600"/>
                  <a:gd name="connsiteX35" fmla="*/ 2336800 w 2472267"/>
                  <a:gd name="connsiteY35" fmla="*/ 914400 h 1625600"/>
                  <a:gd name="connsiteX36" fmla="*/ 2387600 w 2472267"/>
                  <a:gd name="connsiteY36" fmla="*/ 880534 h 1625600"/>
                  <a:gd name="connsiteX37" fmla="*/ 2472267 w 2472267"/>
                  <a:gd name="connsiteY37" fmla="*/ 728134 h 1625600"/>
                  <a:gd name="connsiteX38" fmla="*/ 2438400 w 2472267"/>
                  <a:gd name="connsiteY38" fmla="*/ 423334 h 1625600"/>
                  <a:gd name="connsiteX39" fmla="*/ 2404533 w 2472267"/>
                  <a:gd name="connsiteY39" fmla="*/ 372534 h 1625600"/>
                  <a:gd name="connsiteX40" fmla="*/ 2302933 w 2472267"/>
                  <a:gd name="connsiteY40" fmla="*/ 338667 h 1625600"/>
                  <a:gd name="connsiteX41" fmla="*/ 2252133 w 2472267"/>
                  <a:gd name="connsiteY41" fmla="*/ 304800 h 1625600"/>
                  <a:gd name="connsiteX42" fmla="*/ 2201333 w 2472267"/>
                  <a:gd name="connsiteY42" fmla="*/ 287867 h 1625600"/>
                  <a:gd name="connsiteX43" fmla="*/ 1879600 w 2472267"/>
                  <a:gd name="connsiteY43" fmla="*/ 237067 h 1625600"/>
                  <a:gd name="connsiteX44" fmla="*/ 1828800 w 2472267"/>
                  <a:gd name="connsiteY44" fmla="*/ 169334 h 1625600"/>
                  <a:gd name="connsiteX45" fmla="*/ 1794933 w 2472267"/>
                  <a:gd name="connsiteY45" fmla="*/ 118534 h 1625600"/>
                  <a:gd name="connsiteX46" fmla="*/ 1744133 w 2472267"/>
                  <a:gd name="connsiteY46" fmla="*/ 67734 h 1625600"/>
                  <a:gd name="connsiteX47" fmla="*/ 1659467 w 2472267"/>
                  <a:gd name="connsiteY47" fmla="*/ 0 h 1625600"/>
                  <a:gd name="connsiteX48" fmla="*/ 1134533 w 2472267"/>
                  <a:gd name="connsiteY48" fmla="*/ 16934 h 1625600"/>
                  <a:gd name="connsiteX49" fmla="*/ 999067 w 2472267"/>
                  <a:gd name="connsiteY49" fmla="*/ 84667 h 1625600"/>
                  <a:gd name="connsiteX50" fmla="*/ 948267 w 2472267"/>
                  <a:gd name="connsiteY50" fmla="*/ 101600 h 1625600"/>
                  <a:gd name="connsiteX51" fmla="*/ 897467 w 2472267"/>
                  <a:gd name="connsiteY51" fmla="*/ 152400 h 1625600"/>
                  <a:gd name="connsiteX52" fmla="*/ 778933 w 2472267"/>
                  <a:gd name="connsiteY52" fmla="*/ 254000 h 1625600"/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321733 w 2472267"/>
                  <a:gd name="connsiteY14" fmla="*/ 1490134 h 1625600"/>
                  <a:gd name="connsiteX15" fmla="*/ 389467 w 2472267"/>
                  <a:gd name="connsiteY15" fmla="*/ 1507067 h 1625600"/>
                  <a:gd name="connsiteX16" fmla="*/ 440267 w 2472267"/>
                  <a:gd name="connsiteY16" fmla="*/ 1540934 h 1625600"/>
                  <a:gd name="connsiteX17" fmla="*/ 491067 w 2472267"/>
                  <a:gd name="connsiteY17" fmla="*/ 1557867 h 1625600"/>
                  <a:gd name="connsiteX18" fmla="*/ 1066800 w 2472267"/>
                  <a:gd name="connsiteY18" fmla="*/ 1540934 h 1625600"/>
                  <a:gd name="connsiteX19" fmla="*/ 1117600 w 2472267"/>
                  <a:gd name="connsiteY19" fmla="*/ 1524000 h 1625600"/>
                  <a:gd name="connsiteX20" fmla="*/ 1320800 w 2472267"/>
                  <a:gd name="connsiteY20" fmla="*/ 1490134 h 1625600"/>
                  <a:gd name="connsiteX21" fmla="*/ 1371600 w 2472267"/>
                  <a:gd name="connsiteY21" fmla="*/ 1540934 h 1625600"/>
                  <a:gd name="connsiteX22" fmla="*/ 1439333 w 2472267"/>
                  <a:gd name="connsiteY22" fmla="*/ 1574800 h 1625600"/>
                  <a:gd name="connsiteX23" fmla="*/ 1490133 w 2472267"/>
                  <a:gd name="connsiteY23" fmla="*/ 1591734 h 1625600"/>
                  <a:gd name="connsiteX24" fmla="*/ 1540933 w 2472267"/>
                  <a:gd name="connsiteY24" fmla="*/ 1625600 h 1625600"/>
                  <a:gd name="connsiteX25" fmla="*/ 1879600 w 2472267"/>
                  <a:gd name="connsiteY25" fmla="*/ 1608667 h 1625600"/>
                  <a:gd name="connsiteX26" fmla="*/ 1947333 w 2472267"/>
                  <a:gd name="connsiteY26" fmla="*/ 1591734 h 1625600"/>
                  <a:gd name="connsiteX27" fmla="*/ 2099733 w 2472267"/>
                  <a:gd name="connsiteY27" fmla="*/ 1507067 h 1625600"/>
                  <a:gd name="connsiteX28" fmla="*/ 2133600 w 2472267"/>
                  <a:gd name="connsiteY28" fmla="*/ 1456267 h 1625600"/>
                  <a:gd name="connsiteX29" fmla="*/ 2184400 w 2472267"/>
                  <a:gd name="connsiteY29" fmla="*/ 1422400 h 1625600"/>
                  <a:gd name="connsiteX30" fmla="*/ 2252133 w 2472267"/>
                  <a:gd name="connsiteY30" fmla="*/ 1320800 h 1625600"/>
                  <a:gd name="connsiteX31" fmla="*/ 2286000 w 2472267"/>
                  <a:gd name="connsiteY31" fmla="*/ 1270000 h 1625600"/>
                  <a:gd name="connsiteX32" fmla="*/ 2269067 w 2472267"/>
                  <a:gd name="connsiteY32" fmla="*/ 1016000 h 1625600"/>
                  <a:gd name="connsiteX33" fmla="*/ 2286000 w 2472267"/>
                  <a:gd name="connsiteY33" fmla="*/ 931334 h 1625600"/>
                  <a:gd name="connsiteX34" fmla="*/ 2336800 w 2472267"/>
                  <a:gd name="connsiteY34" fmla="*/ 914400 h 1625600"/>
                  <a:gd name="connsiteX35" fmla="*/ 2387600 w 2472267"/>
                  <a:gd name="connsiteY35" fmla="*/ 880534 h 1625600"/>
                  <a:gd name="connsiteX36" fmla="*/ 2472267 w 2472267"/>
                  <a:gd name="connsiteY36" fmla="*/ 728134 h 1625600"/>
                  <a:gd name="connsiteX37" fmla="*/ 2438400 w 2472267"/>
                  <a:gd name="connsiteY37" fmla="*/ 423334 h 1625600"/>
                  <a:gd name="connsiteX38" fmla="*/ 2404533 w 2472267"/>
                  <a:gd name="connsiteY38" fmla="*/ 372534 h 1625600"/>
                  <a:gd name="connsiteX39" fmla="*/ 2302933 w 2472267"/>
                  <a:gd name="connsiteY39" fmla="*/ 338667 h 1625600"/>
                  <a:gd name="connsiteX40" fmla="*/ 2252133 w 2472267"/>
                  <a:gd name="connsiteY40" fmla="*/ 304800 h 1625600"/>
                  <a:gd name="connsiteX41" fmla="*/ 2201333 w 2472267"/>
                  <a:gd name="connsiteY41" fmla="*/ 287867 h 1625600"/>
                  <a:gd name="connsiteX42" fmla="*/ 1879600 w 2472267"/>
                  <a:gd name="connsiteY42" fmla="*/ 237067 h 1625600"/>
                  <a:gd name="connsiteX43" fmla="*/ 1828800 w 2472267"/>
                  <a:gd name="connsiteY43" fmla="*/ 169334 h 1625600"/>
                  <a:gd name="connsiteX44" fmla="*/ 1794933 w 2472267"/>
                  <a:gd name="connsiteY44" fmla="*/ 118534 h 1625600"/>
                  <a:gd name="connsiteX45" fmla="*/ 1744133 w 2472267"/>
                  <a:gd name="connsiteY45" fmla="*/ 67734 h 1625600"/>
                  <a:gd name="connsiteX46" fmla="*/ 1659467 w 2472267"/>
                  <a:gd name="connsiteY46" fmla="*/ 0 h 1625600"/>
                  <a:gd name="connsiteX47" fmla="*/ 1134533 w 2472267"/>
                  <a:gd name="connsiteY47" fmla="*/ 16934 h 1625600"/>
                  <a:gd name="connsiteX48" fmla="*/ 999067 w 2472267"/>
                  <a:gd name="connsiteY48" fmla="*/ 84667 h 1625600"/>
                  <a:gd name="connsiteX49" fmla="*/ 948267 w 2472267"/>
                  <a:gd name="connsiteY49" fmla="*/ 101600 h 1625600"/>
                  <a:gd name="connsiteX50" fmla="*/ 897467 w 2472267"/>
                  <a:gd name="connsiteY50" fmla="*/ 152400 h 1625600"/>
                  <a:gd name="connsiteX51" fmla="*/ 778933 w 2472267"/>
                  <a:gd name="connsiteY51" fmla="*/ 254000 h 1625600"/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321733 w 2472267"/>
                  <a:gd name="connsiteY14" fmla="*/ 1490134 h 1625600"/>
                  <a:gd name="connsiteX15" fmla="*/ 389467 w 2472267"/>
                  <a:gd name="connsiteY15" fmla="*/ 1507067 h 1625600"/>
                  <a:gd name="connsiteX16" fmla="*/ 440267 w 2472267"/>
                  <a:gd name="connsiteY16" fmla="*/ 1540934 h 1625600"/>
                  <a:gd name="connsiteX17" fmla="*/ 491067 w 2472267"/>
                  <a:gd name="connsiteY17" fmla="*/ 1557867 h 1625600"/>
                  <a:gd name="connsiteX18" fmla="*/ 1066800 w 2472267"/>
                  <a:gd name="connsiteY18" fmla="*/ 1540934 h 1625600"/>
                  <a:gd name="connsiteX19" fmla="*/ 1117600 w 2472267"/>
                  <a:gd name="connsiteY19" fmla="*/ 1524000 h 1625600"/>
                  <a:gd name="connsiteX20" fmla="*/ 1320800 w 2472267"/>
                  <a:gd name="connsiteY20" fmla="*/ 1490134 h 1625600"/>
                  <a:gd name="connsiteX21" fmla="*/ 1371600 w 2472267"/>
                  <a:gd name="connsiteY21" fmla="*/ 1540934 h 1625600"/>
                  <a:gd name="connsiteX22" fmla="*/ 1439333 w 2472267"/>
                  <a:gd name="connsiteY22" fmla="*/ 1574800 h 1625600"/>
                  <a:gd name="connsiteX23" fmla="*/ 1490133 w 2472267"/>
                  <a:gd name="connsiteY23" fmla="*/ 1591734 h 1625600"/>
                  <a:gd name="connsiteX24" fmla="*/ 1540933 w 2472267"/>
                  <a:gd name="connsiteY24" fmla="*/ 1625600 h 1625600"/>
                  <a:gd name="connsiteX25" fmla="*/ 1879600 w 2472267"/>
                  <a:gd name="connsiteY25" fmla="*/ 1608667 h 1625600"/>
                  <a:gd name="connsiteX26" fmla="*/ 1947333 w 2472267"/>
                  <a:gd name="connsiteY26" fmla="*/ 1591734 h 1625600"/>
                  <a:gd name="connsiteX27" fmla="*/ 2099733 w 2472267"/>
                  <a:gd name="connsiteY27" fmla="*/ 1507067 h 1625600"/>
                  <a:gd name="connsiteX28" fmla="*/ 2133600 w 2472267"/>
                  <a:gd name="connsiteY28" fmla="*/ 1456267 h 1625600"/>
                  <a:gd name="connsiteX29" fmla="*/ 2184400 w 2472267"/>
                  <a:gd name="connsiteY29" fmla="*/ 1422400 h 1625600"/>
                  <a:gd name="connsiteX30" fmla="*/ 2252133 w 2472267"/>
                  <a:gd name="connsiteY30" fmla="*/ 1320800 h 1625600"/>
                  <a:gd name="connsiteX31" fmla="*/ 2286000 w 2472267"/>
                  <a:gd name="connsiteY31" fmla="*/ 1270000 h 1625600"/>
                  <a:gd name="connsiteX32" fmla="*/ 2269067 w 2472267"/>
                  <a:gd name="connsiteY32" fmla="*/ 1016000 h 1625600"/>
                  <a:gd name="connsiteX33" fmla="*/ 2286000 w 2472267"/>
                  <a:gd name="connsiteY33" fmla="*/ 931334 h 1625600"/>
                  <a:gd name="connsiteX34" fmla="*/ 2336800 w 2472267"/>
                  <a:gd name="connsiteY34" fmla="*/ 914400 h 1625600"/>
                  <a:gd name="connsiteX35" fmla="*/ 2387600 w 2472267"/>
                  <a:gd name="connsiteY35" fmla="*/ 880534 h 1625600"/>
                  <a:gd name="connsiteX36" fmla="*/ 2472267 w 2472267"/>
                  <a:gd name="connsiteY36" fmla="*/ 728134 h 1625600"/>
                  <a:gd name="connsiteX37" fmla="*/ 2438400 w 2472267"/>
                  <a:gd name="connsiteY37" fmla="*/ 423334 h 1625600"/>
                  <a:gd name="connsiteX38" fmla="*/ 2404533 w 2472267"/>
                  <a:gd name="connsiteY38" fmla="*/ 372534 h 1625600"/>
                  <a:gd name="connsiteX39" fmla="*/ 2302933 w 2472267"/>
                  <a:gd name="connsiteY39" fmla="*/ 338667 h 1625600"/>
                  <a:gd name="connsiteX40" fmla="*/ 2252133 w 2472267"/>
                  <a:gd name="connsiteY40" fmla="*/ 304800 h 1625600"/>
                  <a:gd name="connsiteX41" fmla="*/ 2201333 w 2472267"/>
                  <a:gd name="connsiteY41" fmla="*/ 287867 h 1625600"/>
                  <a:gd name="connsiteX42" fmla="*/ 1879600 w 2472267"/>
                  <a:gd name="connsiteY42" fmla="*/ 237067 h 1625600"/>
                  <a:gd name="connsiteX43" fmla="*/ 1828800 w 2472267"/>
                  <a:gd name="connsiteY43" fmla="*/ 169334 h 1625600"/>
                  <a:gd name="connsiteX44" fmla="*/ 1794933 w 2472267"/>
                  <a:gd name="connsiteY44" fmla="*/ 118534 h 1625600"/>
                  <a:gd name="connsiteX45" fmla="*/ 1744133 w 2472267"/>
                  <a:gd name="connsiteY45" fmla="*/ 67734 h 1625600"/>
                  <a:gd name="connsiteX46" fmla="*/ 1500989 w 2472267"/>
                  <a:gd name="connsiteY46" fmla="*/ 0 h 1625600"/>
                  <a:gd name="connsiteX47" fmla="*/ 1134533 w 2472267"/>
                  <a:gd name="connsiteY47" fmla="*/ 16934 h 1625600"/>
                  <a:gd name="connsiteX48" fmla="*/ 999067 w 2472267"/>
                  <a:gd name="connsiteY48" fmla="*/ 84667 h 1625600"/>
                  <a:gd name="connsiteX49" fmla="*/ 948267 w 2472267"/>
                  <a:gd name="connsiteY49" fmla="*/ 101600 h 1625600"/>
                  <a:gd name="connsiteX50" fmla="*/ 897467 w 2472267"/>
                  <a:gd name="connsiteY50" fmla="*/ 152400 h 1625600"/>
                  <a:gd name="connsiteX51" fmla="*/ 778933 w 2472267"/>
                  <a:gd name="connsiteY51" fmla="*/ 254000 h 1625600"/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321733 w 2472267"/>
                  <a:gd name="connsiteY14" fmla="*/ 1490134 h 1625600"/>
                  <a:gd name="connsiteX15" fmla="*/ 389467 w 2472267"/>
                  <a:gd name="connsiteY15" fmla="*/ 1507067 h 1625600"/>
                  <a:gd name="connsiteX16" fmla="*/ 440267 w 2472267"/>
                  <a:gd name="connsiteY16" fmla="*/ 1540934 h 1625600"/>
                  <a:gd name="connsiteX17" fmla="*/ 491067 w 2472267"/>
                  <a:gd name="connsiteY17" fmla="*/ 1557867 h 1625600"/>
                  <a:gd name="connsiteX18" fmla="*/ 1066800 w 2472267"/>
                  <a:gd name="connsiteY18" fmla="*/ 1540934 h 1625600"/>
                  <a:gd name="connsiteX19" fmla="*/ 1117600 w 2472267"/>
                  <a:gd name="connsiteY19" fmla="*/ 1524000 h 1625600"/>
                  <a:gd name="connsiteX20" fmla="*/ 1320800 w 2472267"/>
                  <a:gd name="connsiteY20" fmla="*/ 1490134 h 1625600"/>
                  <a:gd name="connsiteX21" fmla="*/ 1371600 w 2472267"/>
                  <a:gd name="connsiteY21" fmla="*/ 1540934 h 1625600"/>
                  <a:gd name="connsiteX22" fmla="*/ 1439333 w 2472267"/>
                  <a:gd name="connsiteY22" fmla="*/ 1574800 h 1625600"/>
                  <a:gd name="connsiteX23" fmla="*/ 1490133 w 2472267"/>
                  <a:gd name="connsiteY23" fmla="*/ 1591734 h 1625600"/>
                  <a:gd name="connsiteX24" fmla="*/ 1540933 w 2472267"/>
                  <a:gd name="connsiteY24" fmla="*/ 1625600 h 1625600"/>
                  <a:gd name="connsiteX25" fmla="*/ 1879600 w 2472267"/>
                  <a:gd name="connsiteY25" fmla="*/ 1608667 h 1625600"/>
                  <a:gd name="connsiteX26" fmla="*/ 1947333 w 2472267"/>
                  <a:gd name="connsiteY26" fmla="*/ 1591734 h 1625600"/>
                  <a:gd name="connsiteX27" fmla="*/ 2099733 w 2472267"/>
                  <a:gd name="connsiteY27" fmla="*/ 1507067 h 1625600"/>
                  <a:gd name="connsiteX28" fmla="*/ 2133600 w 2472267"/>
                  <a:gd name="connsiteY28" fmla="*/ 1456267 h 1625600"/>
                  <a:gd name="connsiteX29" fmla="*/ 2184400 w 2472267"/>
                  <a:gd name="connsiteY29" fmla="*/ 1422400 h 1625600"/>
                  <a:gd name="connsiteX30" fmla="*/ 2252133 w 2472267"/>
                  <a:gd name="connsiteY30" fmla="*/ 1320800 h 1625600"/>
                  <a:gd name="connsiteX31" fmla="*/ 2286000 w 2472267"/>
                  <a:gd name="connsiteY31" fmla="*/ 1270000 h 1625600"/>
                  <a:gd name="connsiteX32" fmla="*/ 2269067 w 2472267"/>
                  <a:gd name="connsiteY32" fmla="*/ 1016000 h 1625600"/>
                  <a:gd name="connsiteX33" fmla="*/ 2286000 w 2472267"/>
                  <a:gd name="connsiteY33" fmla="*/ 931334 h 1625600"/>
                  <a:gd name="connsiteX34" fmla="*/ 2387600 w 2472267"/>
                  <a:gd name="connsiteY34" fmla="*/ 880534 h 1625600"/>
                  <a:gd name="connsiteX35" fmla="*/ 2472267 w 2472267"/>
                  <a:gd name="connsiteY35" fmla="*/ 728134 h 1625600"/>
                  <a:gd name="connsiteX36" fmla="*/ 2438400 w 2472267"/>
                  <a:gd name="connsiteY36" fmla="*/ 423334 h 1625600"/>
                  <a:gd name="connsiteX37" fmla="*/ 2404533 w 2472267"/>
                  <a:gd name="connsiteY37" fmla="*/ 372534 h 1625600"/>
                  <a:gd name="connsiteX38" fmla="*/ 2302933 w 2472267"/>
                  <a:gd name="connsiteY38" fmla="*/ 338667 h 1625600"/>
                  <a:gd name="connsiteX39" fmla="*/ 2252133 w 2472267"/>
                  <a:gd name="connsiteY39" fmla="*/ 304800 h 1625600"/>
                  <a:gd name="connsiteX40" fmla="*/ 2201333 w 2472267"/>
                  <a:gd name="connsiteY40" fmla="*/ 287867 h 1625600"/>
                  <a:gd name="connsiteX41" fmla="*/ 1879600 w 2472267"/>
                  <a:gd name="connsiteY41" fmla="*/ 237067 h 1625600"/>
                  <a:gd name="connsiteX42" fmla="*/ 1828800 w 2472267"/>
                  <a:gd name="connsiteY42" fmla="*/ 169334 h 1625600"/>
                  <a:gd name="connsiteX43" fmla="*/ 1794933 w 2472267"/>
                  <a:gd name="connsiteY43" fmla="*/ 118534 h 1625600"/>
                  <a:gd name="connsiteX44" fmla="*/ 1744133 w 2472267"/>
                  <a:gd name="connsiteY44" fmla="*/ 67734 h 1625600"/>
                  <a:gd name="connsiteX45" fmla="*/ 1500989 w 2472267"/>
                  <a:gd name="connsiteY45" fmla="*/ 0 h 1625600"/>
                  <a:gd name="connsiteX46" fmla="*/ 1134533 w 2472267"/>
                  <a:gd name="connsiteY46" fmla="*/ 16934 h 1625600"/>
                  <a:gd name="connsiteX47" fmla="*/ 999067 w 2472267"/>
                  <a:gd name="connsiteY47" fmla="*/ 84667 h 1625600"/>
                  <a:gd name="connsiteX48" fmla="*/ 948267 w 2472267"/>
                  <a:gd name="connsiteY48" fmla="*/ 101600 h 1625600"/>
                  <a:gd name="connsiteX49" fmla="*/ 897467 w 2472267"/>
                  <a:gd name="connsiteY49" fmla="*/ 152400 h 1625600"/>
                  <a:gd name="connsiteX50" fmla="*/ 778933 w 2472267"/>
                  <a:gd name="connsiteY50" fmla="*/ 254000 h 1625600"/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321733 w 2472267"/>
                  <a:gd name="connsiteY14" fmla="*/ 1490134 h 1625600"/>
                  <a:gd name="connsiteX15" fmla="*/ 389467 w 2472267"/>
                  <a:gd name="connsiteY15" fmla="*/ 1507067 h 1625600"/>
                  <a:gd name="connsiteX16" fmla="*/ 440267 w 2472267"/>
                  <a:gd name="connsiteY16" fmla="*/ 1540934 h 1625600"/>
                  <a:gd name="connsiteX17" fmla="*/ 491067 w 2472267"/>
                  <a:gd name="connsiteY17" fmla="*/ 1557867 h 1625600"/>
                  <a:gd name="connsiteX18" fmla="*/ 1066800 w 2472267"/>
                  <a:gd name="connsiteY18" fmla="*/ 1540934 h 1625600"/>
                  <a:gd name="connsiteX19" fmla="*/ 1117600 w 2472267"/>
                  <a:gd name="connsiteY19" fmla="*/ 1524000 h 1625600"/>
                  <a:gd name="connsiteX20" fmla="*/ 1320800 w 2472267"/>
                  <a:gd name="connsiteY20" fmla="*/ 1490134 h 1625600"/>
                  <a:gd name="connsiteX21" fmla="*/ 1371600 w 2472267"/>
                  <a:gd name="connsiteY21" fmla="*/ 1540934 h 1625600"/>
                  <a:gd name="connsiteX22" fmla="*/ 1439333 w 2472267"/>
                  <a:gd name="connsiteY22" fmla="*/ 1574800 h 1625600"/>
                  <a:gd name="connsiteX23" fmla="*/ 1490133 w 2472267"/>
                  <a:gd name="connsiteY23" fmla="*/ 1591734 h 1625600"/>
                  <a:gd name="connsiteX24" fmla="*/ 1540933 w 2472267"/>
                  <a:gd name="connsiteY24" fmla="*/ 1625600 h 1625600"/>
                  <a:gd name="connsiteX25" fmla="*/ 1879600 w 2472267"/>
                  <a:gd name="connsiteY25" fmla="*/ 1608667 h 1625600"/>
                  <a:gd name="connsiteX26" fmla="*/ 2099733 w 2472267"/>
                  <a:gd name="connsiteY26" fmla="*/ 1507067 h 1625600"/>
                  <a:gd name="connsiteX27" fmla="*/ 2133600 w 2472267"/>
                  <a:gd name="connsiteY27" fmla="*/ 1456267 h 1625600"/>
                  <a:gd name="connsiteX28" fmla="*/ 2184400 w 2472267"/>
                  <a:gd name="connsiteY28" fmla="*/ 1422400 h 1625600"/>
                  <a:gd name="connsiteX29" fmla="*/ 2252133 w 2472267"/>
                  <a:gd name="connsiteY29" fmla="*/ 1320800 h 1625600"/>
                  <a:gd name="connsiteX30" fmla="*/ 2286000 w 2472267"/>
                  <a:gd name="connsiteY30" fmla="*/ 1270000 h 1625600"/>
                  <a:gd name="connsiteX31" fmla="*/ 2269067 w 2472267"/>
                  <a:gd name="connsiteY31" fmla="*/ 1016000 h 1625600"/>
                  <a:gd name="connsiteX32" fmla="*/ 2286000 w 2472267"/>
                  <a:gd name="connsiteY32" fmla="*/ 931334 h 1625600"/>
                  <a:gd name="connsiteX33" fmla="*/ 2387600 w 2472267"/>
                  <a:gd name="connsiteY33" fmla="*/ 880534 h 1625600"/>
                  <a:gd name="connsiteX34" fmla="*/ 2472267 w 2472267"/>
                  <a:gd name="connsiteY34" fmla="*/ 728134 h 1625600"/>
                  <a:gd name="connsiteX35" fmla="*/ 2438400 w 2472267"/>
                  <a:gd name="connsiteY35" fmla="*/ 423334 h 1625600"/>
                  <a:gd name="connsiteX36" fmla="*/ 2404533 w 2472267"/>
                  <a:gd name="connsiteY36" fmla="*/ 372534 h 1625600"/>
                  <a:gd name="connsiteX37" fmla="*/ 2302933 w 2472267"/>
                  <a:gd name="connsiteY37" fmla="*/ 338667 h 1625600"/>
                  <a:gd name="connsiteX38" fmla="*/ 2252133 w 2472267"/>
                  <a:gd name="connsiteY38" fmla="*/ 304800 h 1625600"/>
                  <a:gd name="connsiteX39" fmla="*/ 2201333 w 2472267"/>
                  <a:gd name="connsiteY39" fmla="*/ 287867 h 1625600"/>
                  <a:gd name="connsiteX40" fmla="*/ 1879600 w 2472267"/>
                  <a:gd name="connsiteY40" fmla="*/ 237067 h 1625600"/>
                  <a:gd name="connsiteX41" fmla="*/ 1828800 w 2472267"/>
                  <a:gd name="connsiteY41" fmla="*/ 169334 h 1625600"/>
                  <a:gd name="connsiteX42" fmla="*/ 1794933 w 2472267"/>
                  <a:gd name="connsiteY42" fmla="*/ 118534 h 1625600"/>
                  <a:gd name="connsiteX43" fmla="*/ 1744133 w 2472267"/>
                  <a:gd name="connsiteY43" fmla="*/ 67734 h 1625600"/>
                  <a:gd name="connsiteX44" fmla="*/ 1500989 w 2472267"/>
                  <a:gd name="connsiteY44" fmla="*/ 0 h 1625600"/>
                  <a:gd name="connsiteX45" fmla="*/ 1134533 w 2472267"/>
                  <a:gd name="connsiteY45" fmla="*/ 16934 h 1625600"/>
                  <a:gd name="connsiteX46" fmla="*/ 999067 w 2472267"/>
                  <a:gd name="connsiteY46" fmla="*/ 84667 h 1625600"/>
                  <a:gd name="connsiteX47" fmla="*/ 948267 w 2472267"/>
                  <a:gd name="connsiteY47" fmla="*/ 101600 h 1625600"/>
                  <a:gd name="connsiteX48" fmla="*/ 897467 w 2472267"/>
                  <a:gd name="connsiteY48" fmla="*/ 152400 h 1625600"/>
                  <a:gd name="connsiteX49" fmla="*/ 778933 w 2472267"/>
                  <a:gd name="connsiteY49" fmla="*/ 254000 h 1625600"/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321733 w 2472267"/>
                  <a:gd name="connsiteY14" fmla="*/ 1490134 h 1625600"/>
                  <a:gd name="connsiteX15" fmla="*/ 440267 w 2472267"/>
                  <a:gd name="connsiteY15" fmla="*/ 1540934 h 1625600"/>
                  <a:gd name="connsiteX16" fmla="*/ 491067 w 2472267"/>
                  <a:gd name="connsiteY16" fmla="*/ 1557867 h 1625600"/>
                  <a:gd name="connsiteX17" fmla="*/ 1066800 w 2472267"/>
                  <a:gd name="connsiteY17" fmla="*/ 1540934 h 1625600"/>
                  <a:gd name="connsiteX18" fmla="*/ 1117600 w 2472267"/>
                  <a:gd name="connsiteY18" fmla="*/ 1524000 h 1625600"/>
                  <a:gd name="connsiteX19" fmla="*/ 1320800 w 2472267"/>
                  <a:gd name="connsiteY19" fmla="*/ 1490134 h 1625600"/>
                  <a:gd name="connsiteX20" fmla="*/ 1371600 w 2472267"/>
                  <a:gd name="connsiteY20" fmla="*/ 1540934 h 1625600"/>
                  <a:gd name="connsiteX21" fmla="*/ 1439333 w 2472267"/>
                  <a:gd name="connsiteY21" fmla="*/ 1574800 h 1625600"/>
                  <a:gd name="connsiteX22" fmla="*/ 1490133 w 2472267"/>
                  <a:gd name="connsiteY22" fmla="*/ 1591734 h 1625600"/>
                  <a:gd name="connsiteX23" fmla="*/ 1540933 w 2472267"/>
                  <a:gd name="connsiteY23" fmla="*/ 1625600 h 1625600"/>
                  <a:gd name="connsiteX24" fmla="*/ 1879600 w 2472267"/>
                  <a:gd name="connsiteY24" fmla="*/ 1608667 h 1625600"/>
                  <a:gd name="connsiteX25" fmla="*/ 2099733 w 2472267"/>
                  <a:gd name="connsiteY25" fmla="*/ 1507067 h 1625600"/>
                  <a:gd name="connsiteX26" fmla="*/ 2133600 w 2472267"/>
                  <a:gd name="connsiteY26" fmla="*/ 1456267 h 1625600"/>
                  <a:gd name="connsiteX27" fmla="*/ 2184400 w 2472267"/>
                  <a:gd name="connsiteY27" fmla="*/ 1422400 h 1625600"/>
                  <a:gd name="connsiteX28" fmla="*/ 2252133 w 2472267"/>
                  <a:gd name="connsiteY28" fmla="*/ 1320800 h 1625600"/>
                  <a:gd name="connsiteX29" fmla="*/ 2286000 w 2472267"/>
                  <a:gd name="connsiteY29" fmla="*/ 1270000 h 1625600"/>
                  <a:gd name="connsiteX30" fmla="*/ 2269067 w 2472267"/>
                  <a:gd name="connsiteY30" fmla="*/ 1016000 h 1625600"/>
                  <a:gd name="connsiteX31" fmla="*/ 2286000 w 2472267"/>
                  <a:gd name="connsiteY31" fmla="*/ 931334 h 1625600"/>
                  <a:gd name="connsiteX32" fmla="*/ 2387600 w 2472267"/>
                  <a:gd name="connsiteY32" fmla="*/ 880534 h 1625600"/>
                  <a:gd name="connsiteX33" fmla="*/ 2472267 w 2472267"/>
                  <a:gd name="connsiteY33" fmla="*/ 728134 h 1625600"/>
                  <a:gd name="connsiteX34" fmla="*/ 2438400 w 2472267"/>
                  <a:gd name="connsiteY34" fmla="*/ 423334 h 1625600"/>
                  <a:gd name="connsiteX35" fmla="*/ 2404533 w 2472267"/>
                  <a:gd name="connsiteY35" fmla="*/ 372534 h 1625600"/>
                  <a:gd name="connsiteX36" fmla="*/ 2302933 w 2472267"/>
                  <a:gd name="connsiteY36" fmla="*/ 338667 h 1625600"/>
                  <a:gd name="connsiteX37" fmla="*/ 2252133 w 2472267"/>
                  <a:gd name="connsiteY37" fmla="*/ 304800 h 1625600"/>
                  <a:gd name="connsiteX38" fmla="*/ 2201333 w 2472267"/>
                  <a:gd name="connsiteY38" fmla="*/ 287867 h 1625600"/>
                  <a:gd name="connsiteX39" fmla="*/ 1879600 w 2472267"/>
                  <a:gd name="connsiteY39" fmla="*/ 237067 h 1625600"/>
                  <a:gd name="connsiteX40" fmla="*/ 1828800 w 2472267"/>
                  <a:gd name="connsiteY40" fmla="*/ 169334 h 1625600"/>
                  <a:gd name="connsiteX41" fmla="*/ 1794933 w 2472267"/>
                  <a:gd name="connsiteY41" fmla="*/ 118534 h 1625600"/>
                  <a:gd name="connsiteX42" fmla="*/ 1744133 w 2472267"/>
                  <a:gd name="connsiteY42" fmla="*/ 67734 h 1625600"/>
                  <a:gd name="connsiteX43" fmla="*/ 1500989 w 2472267"/>
                  <a:gd name="connsiteY43" fmla="*/ 0 h 1625600"/>
                  <a:gd name="connsiteX44" fmla="*/ 1134533 w 2472267"/>
                  <a:gd name="connsiteY44" fmla="*/ 16934 h 1625600"/>
                  <a:gd name="connsiteX45" fmla="*/ 999067 w 2472267"/>
                  <a:gd name="connsiteY45" fmla="*/ 84667 h 1625600"/>
                  <a:gd name="connsiteX46" fmla="*/ 948267 w 2472267"/>
                  <a:gd name="connsiteY46" fmla="*/ 101600 h 1625600"/>
                  <a:gd name="connsiteX47" fmla="*/ 897467 w 2472267"/>
                  <a:gd name="connsiteY47" fmla="*/ 152400 h 1625600"/>
                  <a:gd name="connsiteX48" fmla="*/ 778933 w 2472267"/>
                  <a:gd name="connsiteY48" fmla="*/ 254000 h 1625600"/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440267 w 2472267"/>
                  <a:gd name="connsiteY14" fmla="*/ 1540934 h 1625600"/>
                  <a:gd name="connsiteX15" fmla="*/ 491067 w 2472267"/>
                  <a:gd name="connsiteY15" fmla="*/ 1557867 h 1625600"/>
                  <a:gd name="connsiteX16" fmla="*/ 1066800 w 2472267"/>
                  <a:gd name="connsiteY16" fmla="*/ 1540934 h 1625600"/>
                  <a:gd name="connsiteX17" fmla="*/ 1117600 w 2472267"/>
                  <a:gd name="connsiteY17" fmla="*/ 1524000 h 1625600"/>
                  <a:gd name="connsiteX18" fmla="*/ 1320800 w 2472267"/>
                  <a:gd name="connsiteY18" fmla="*/ 1490134 h 1625600"/>
                  <a:gd name="connsiteX19" fmla="*/ 1371600 w 2472267"/>
                  <a:gd name="connsiteY19" fmla="*/ 1540934 h 1625600"/>
                  <a:gd name="connsiteX20" fmla="*/ 1439333 w 2472267"/>
                  <a:gd name="connsiteY20" fmla="*/ 1574800 h 1625600"/>
                  <a:gd name="connsiteX21" fmla="*/ 1490133 w 2472267"/>
                  <a:gd name="connsiteY21" fmla="*/ 1591734 h 1625600"/>
                  <a:gd name="connsiteX22" fmla="*/ 1540933 w 2472267"/>
                  <a:gd name="connsiteY22" fmla="*/ 1625600 h 1625600"/>
                  <a:gd name="connsiteX23" fmla="*/ 1879600 w 2472267"/>
                  <a:gd name="connsiteY23" fmla="*/ 1608667 h 1625600"/>
                  <a:gd name="connsiteX24" fmla="*/ 2099733 w 2472267"/>
                  <a:gd name="connsiteY24" fmla="*/ 1507067 h 1625600"/>
                  <a:gd name="connsiteX25" fmla="*/ 2133600 w 2472267"/>
                  <a:gd name="connsiteY25" fmla="*/ 1456267 h 1625600"/>
                  <a:gd name="connsiteX26" fmla="*/ 2184400 w 2472267"/>
                  <a:gd name="connsiteY26" fmla="*/ 1422400 h 1625600"/>
                  <a:gd name="connsiteX27" fmla="*/ 2252133 w 2472267"/>
                  <a:gd name="connsiteY27" fmla="*/ 1320800 h 1625600"/>
                  <a:gd name="connsiteX28" fmla="*/ 2286000 w 2472267"/>
                  <a:gd name="connsiteY28" fmla="*/ 1270000 h 1625600"/>
                  <a:gd name="connsiteX29" fmla="*/ 2269067 w 2472267"/>
                  <a:gd name="connsiteY29" fmla="*/ 1016000 h 1625600"/>
                  <a:gd name="connsiteX30" fmla="*/ 2286000 w 2472267"/>
                  <a:gd name="connsiteY30" fmla="*/ 931334 h 1625600"/>
                  <a:gd name="connsiteX31" fmla="*/ 2387600 w 2472267"/>
                  <a:gd name="connsiteY31" fmla="*/ 880534 h 1625600"/>
                  <a:gd name="connsiteX32" fmla="*/ 2472267 w 2472267"/>
                  <a:gd name="connsiteY32" fmla="*/ 728134 h 1625600"/>
                  <a:gd name="connsiteX33" fmla="*/ 2438400 w 2472267"/>
                  <a:gd name="connsiteY33" fmla="*/ 423334 h 1625600"/>
                  <a:gd name="connsiteX34" fmla="*/ 2404533 w 2472267"/>
                  <a:gd name="connsiteY34" fmla="*/ 372534 h 1625600"/>
                  <a:gd name="connsiteX35" fmla="*/ 2302933 w 2472267"/>
                  <a:gd name="connsiteY35" fmla="*/ 338667 h 1625600"/>
                  <a:gd name="connsiteX36" fmla="*/ 2252133 w 2472267"/>
                  <a:gd name="connsiteY36" fmla="*/ 304800 h 1625600"/>
                  <a:gd name="connsiteX37" fmla="*/ 2201333 w 2472267"/>
                  <a:gd name="connsiteY37" fmla="*/ 287867 h 1625600"/>
                  <a:gd name="connsiteX38" fmla="*/ 1879600 w 2472267"/>
                  <a:gd name="connsiteY38" fmla="*/ 237067 h 1625600"/>
                  <a:gd name="connsiteX39" fmla="*/ 1828800 w 2472267"/>
                  <a:gd name="connsiteY39" fmla="*/ 169334 h 1625600"/>
                  <a:gd name="connsiteX40" fmla="*/ 1794933 w 2472267"/>
                  <a:gd name="connsiteY40" fmla="*/ 118534 h 1625600"/>
                  <a:gd name="connsiteX41" fmla="*/ 1744133 w 2472267"/>
                  <a:gd name="connsiteY41" fmla="*/ 67734 h 1625600"/>
                  <a:gd name="connsiteX42" fmla="*/ 1500989 w 2472267"/>
                  <a:gd name="connsiteY42" fmla="*/ 0 h 1625600"/>
                  <a:gd name="connsiteX43" fmla="*/ 1134533 w 2472267"/>
                  <a:gd name="connsiteY43" fmla="*/ 16934 h 1625600"/>
                  <a:gd name="connsiteX44" fmla="*/ 999067 w 2472267"/>
                  <a:gd name="connsiteY44" fmla="*/ 84667 h 1625600"/>
                  <a:gd name="connsiteX45" fmla="*/ 948267 w 2472267"/>
                  <a:gd name="connsiteY45" fmla="*/ 101600 h 1625600"/>
                  <a:gd name="connsiteX46" fmla="*/ 897467 w 2472267"/>
                  <a:gd name="connsiteY46" fmla="*/ 152400 h 1625600"/>
                  <a:gd name="connsiteX47" fmla="*/ 778933 w 2472267"/>
                  <a:gd name="connsiteY47" fmla="*/ 254000 h 1625600"/>
                  <a:gd name="connsiteX0" fmla="*/ 778933 w 2472267"/>
                  <a:gd name="connsiteY0" fmla="*/ 254000 h 1628168"/>
                  <a:gd name="connsiteX1" fmla="*/ 474133 w 2472267"/>
                  <a:gd name="connsiteY1" fmla="*/ 254000 h 1628168"/>
                  <a:gd name="connsiteX2" fmla="*/ 355600 w 2472267"/>
                  <a:gd name="connsiteY2" fmla="*/ 304800 h 1628168"/>
                  <a:gd name="connsiteX3" fmla="*/ 287867 w 2472267"/>
                  <a:gd name="connsiteY3" fmla="*/ 321734 h 1628168"/>
                  <a:gd name="connsiteX4" fmla="*/ 237067 w 2472267"/>
                  <a:gd name="connsiteY4" fmla="*/ 355600 h 1628168"/>
                  <a:gd name="connsiteX5" fmla="*/ 152400 w 2472267"/>
                  <a:gd name="connsiteY5" fmla="*/ 440267 h 1628168"/>
                  <a:gd name="connsiteX6" fmla="*/ 84667 w 2472267"/>
                  <a:gd name="connsiteY6" fmla="*/ 541867 h 1628168"/>
                  <a:gd name="connsiteX7" fmla="*/ 33867 w 2472267"/>
                  <a:gd name="connsiteY7" fmla="*/ 694267 h 1628168"/>
                  <a:gd name="connsiteX8" fmla="*/ 16933 w 2472267"/>
                  <a:gd name="connsiteY8" fmla="*/ 745067 h 1628168"/>
                  <a:gd name="connsiteX9" fmla="*/ 0 w 2472267"/>
                  <a:gd name="connsiteY9" fmla="*/ 795867 h 1628168"/>
                  <a:gd name="connsiteX10" fmla="*/ 16933 w 2472267"/>
                  <a:gd name="connsiteY10" fmla="*/ 1016000 h 1628168"/>
                  <a:gd name="connsiteX11" fmla="*/ 118533 w 2472267"/>
                  <a:gd name="connsiteY11" fmla="*/ 1083734 h 1628168"/>
                  <a:gd name="connsiteX12" fmla="*/ 220133 w 2472267"/>
                  <a:gd name="connsiteY12" fmla="*/ 1185334 h 1628168"/>
                  <a:gd name="connsiteX13" fmla="*/ 304800 w 2472267"/>
                  <a:gd name="connsiteY13" fmla="*/ 1439334 h 1628168"/>
                  <a:gd name="connsiteX14" fmla="*/ 440267 w 2472267"/>
                  <a:gd name="connsiteY14" fmla="*/ 1540934 h 1628168"/>
                  <a:gd name="connsiteX15" fmla="*/ 491067 w 2472267"/>
                  <a:gd name="connsiteY15" fmla="*/ 1557867 h 1628168"/>
                  <a:gd name="connsiteX16" fmla="*/ 1066800 w 2472267"/>
                  <a:gd name="connsiteY16" fmla="*/ 1540934 h 1628168"/>
                  <a:gd name="connsiteX17" fmla="*/ 1117600 w 2472267"/>
                  <a:gd name="connsiteY17" fmla="*/ 1524000 h 1628168"/>
                  <a:gd name="connsiteX18" fmla="*/ 1320800 w 2472267"/>
                  <a:gd name="connsiteY18" fmla="*/ 1490134 h 1628168"/>
                  <a:gd name="connsiteX19" fmla="*/ 1371600 w 2472267"/>
                  <a:gd name="connsiteY19" fmla="*/ 1540934 h 1628168"/>
                  <a:gd name="connsiteX20" fmla="*/ 1439333 w 2472267"/>
                  <a:gd name="connsiteY20" fmla="*/ 1574800 h 1628168"/>
                  <a:gd name="connsiteX21" fmla="*/ 1540933 w 2472267"/>
                  <a:gd name="connsiteY21" fmla="*/ 1625600 h 1628168"/>
                  <a:gd name="connsiteX22" fmla="*/ 1879600 w 2472267"/>
                  <a:gd name="connsiteY22" fmla="*/ 1608667 h 1628168"/>
                  <a:gd name="connsiteX23" fmla="*/ 2099733 w 2472267"/>
                  <a:gd name="connsiteY23" fmla="*/ 1507067 h 1628168"/>
                  <a:gd name="connsiteX24" fmla="*/ 2133600 w 2472267"/>
                  <a:gd name="connsiteY24" fmla="*/ 1456267 h 1628168"/>
                  <a:gd name="connsiteX25" fmla="*/ 2184400 w 2472267"/>
                  <a:gd name="connsiteY25" fmla="*/ 1422400 h 1628168"/>
                  <a:gd name="connsiteX26" fmla="*/ 2252133 w 2472267"/>
                  <a:gd name="connsiteY26" fmla="*/ 1320800 h 1628168"/>
                  <a:gd name="connsiteX27" fmla="*/ 2286000 w 2472267"/>
                  <a:gd name="connsiteY27" fmla="*/ 1270000 h 1628168"/>
                  <a:gd name="connsiteX28" fmla="*/ 2269067 w 2472267"/>
                  <a:gd name="connsiteY28" fmla="*/ 1016000 h 1628168"/>
                  <a:gd name="connsiteX29" fmla="*/ 2286000 w 2472267"/>
                  <a:gd name="connsiteY29" fmla="*/ 931334 h 1628168"/>
                  <a:gd name="connsiteX30" fmla="*/ 2387600 w 2472267"/>
                  <a:gd name="connsiteY30" fmla="*/ 880534 h 1628168"/>
                  <a:gd name="connsiteX31" fmla="*/ 2472267 w 2472267"/>
                  <a:gd name="connsiteY31" fmla="*/ 728134 h 1628168"/>
                  <a:gd name="connsiteX32" fmla="*/ 2438400 w 2472267"/>
                  <a:gd name="connsiteY32" fmla="*/ 423334 h 1628168"/>
                  <a:gd name="connsiteX33" fmla="*/ 2404533 w 2472267"/>
                  <a:gd name="connsiteY33" fmla="*/ 372534 h 1628168"/>
                  <a:gd name="connsiteX34" fmla="*/ 2302933 w 2472267"/>
                  <a:gd name="connsiteY34" fmla="*/ 338667 h 1628168"/>
                  <a:gd name="connsiteX35" fmla="*/ 2252133 w 2472267"/>
                  <a:gd name="connsiteY35" fmla="*/ 304800 h 1628168"/>
                  <a:gd name="connsiteX36" fmla="*/ 2201333 w 2472267"/>
                  <a:gd name="connsiteY36" fmla="*/ 287867 h 1628168"/>
                  <a:gd name="connsiteX37" fmla="*/ 1879600 w 2472267"/>
                  <a:gd name="connsiteY37" fmla="*/ 237067 h 1628168"/>
                  <a:gd name="connsiteX38" fmla="*/ 1828800 w 2472267"/>
                  <a:gd name="connsiteY38" fmla="*/ 169334 h 1628168"/>
                  <a:gd name="connsiteX39" fmla="*/ 1794933 w 2472267"/>
                  <a:gd name="connsiteY39" fmla="*/ 118534 h 1628168"/>
                  <a:gd name="connsiteX40" fmla="*/ 1744133 w 2472267"/>
                  <a:gd name="connsiteY40" fmla="*/ 67734 h 1628168"/>
                  <a:gd name="connsiteX41" fmla="*/ 1500989 w 2472267"/>
                  <a:gd name="connsiteY41" fmla="*/ 0 h 1628168"/>
                  <a:gd name="connsiteX42" fmla="*/ 1134533 w 2472267"/>
                  <a:gd name="connsiteY42" fmla="*/ 16934 h 1628168"/>
                  <a:gd name="connsiteX43" fmla="*/ 999067 w 2472267"/>
                  <a:gd name="connsiteY43" fmla="*/ 84667 h 1628168"/>
                  <a:gd name="connsiteX44" fmla="*/ 948267 w 2472267"/>
                  <a:gd name="connsiteY44" fmla="*/ 101600 h 1628168"/>
                  <a:gd name="connsiteX45" fmla="*/ 897467 w 2472267"/>
                  <a:gd name="connsiteY45" fmla="*/ 152400 h 1628168"/>
                  <a:gd name="connsiteX46" fmla="*/ 778933 w 2472267"/>
                  <a:gd name="connsiteY46" fmla="*/ 254000 h 1628168"/>
                  <a:gd name="connsiteX0" fmla="*/ 778933 w 2472267"/>
                  <a:gd name="connsiteY0" fmla="*/ 254000 h 1628168"/>
                  <a:gd name="connsiteX1" fmla="*/ 474133 w 2472267"/>
                  <a:gd name="connsiteY1" fmla="*/ 254000 h 1628168"/>
                  <a:gd name="connsiteX2" fmla="*/ 355600 w 2472267"/>
                  <a:gd name="connsiteY2" fmla="*/ 304800 h 1628168"/>
                  <a:gd name="connsiteX3" fmla="*/ 287867 w 2472267"/>
                  <a:gd name="connsiteY3" fmla="*/ 321734 h 1628168"/>
                  <a:gd name="connsiteX4" fmla="*/ 237067 w 2472267"/>
                  <a:gd name="connsiteY4" fmla="*/ 355600 h 1628168"/>
                  <a:gd name="connsiteX5" fmla="*/ 152400 w 2472267"/>
                  <a:gd name="connsiteY5" fmla="*/ 440267 h 1628168"/>
                  <a:gd name="connsiteX6" fmla="*/ 84667 w 2472267"/>
                  <a:gd name="connsiteY6" fmla="*/ 541867 h 1628168"/>
                  <a:gd name="connsiteX7" fmla="*/ 33867 w 2472267"/>
                  <a:gd name="connsiteY7" fmla="*/ 694267 h 1628168"/>
                  <a:gd name="connsiteX8" fmla="*/ 16933 w 2472267"/>
                  <a:gd name="connsiteY8" fmla="*/ 745067 h 1628168"/>
                  <a:gd name="connsiteX9" fmla="*/ 0 w 2472267"/>
                  <a:gd name="connsiteY9" fmla="*/ 795867 h 1628168"/>
                  <a:gd name="connsiteX10" fmla="*/ 16933 w 2472267"/>
                  <a:gd name="connsiteY10" fmla="*/ 1016000 h 1628168"/>
                  <a:gd name="connsiteX11" fmla="*/ 118533 w 2472267"/>
                  <a:gd name="connsiteY11" fmla="*/ 1083734 h 1628168"/>
                  <a:gd name="connsiteX12" fmla="*/ 220133 w 2472267"/>
                  <a:gd name="connsiteY12" fmla="*/ 1185334 h 1628168"/>
                  <a:gd name="connsiteX13" fmla="*/ 304800 w 2472267"/>
                  <a:gd name="connsiteY13" fmla="*/ 1439334 h 1628168"/>
                  <a:gd name="connsiteX14" fmla="*/ 440267 w 2472267"/>
                  <a:gd name="connsiteY14" fmla="*/ 1540934 h 1628168"/>
                  <a:gd name="connsiteX15" fmla="*/ 491067 w 2472267"/>
                  <a:gd name="connsiteY15" fmla="*/ 1557867 h 1628168"/>
                  <a:gd name="connsiteX16" fmla="*/ 1066800 w 2472267"/>
                  <a:gd name="connsiteY16" fmla="*/ 1540934 h 1628168"/>
                  <a:gd name="connsiteX17" fmla="*/ 1117600 w 2472267"/>
                  <a:gd name="connsiteY17" fmla="*/ 1524000 h 1628168"/>
                  <a:gd name="connsiteX18" fmla="*/ 1320800 w 2472267"/>
                  <a:gd name="connsiteY18" fmla="*/ 1490134 h 1628168"/>
                  <a:gd name="connsiteX19" fmla="*/ 1371600 w 2472267"/>
                  <a:gd name="connsiteY19" fmla="*/ 1540934 h 1628168"/>
                  <a:gd name="connsiteX20" fmla="*/ 1540933 w 2472267"/>
                  <a:gd name="connsiteY20" fmla="*/ 1625600 h 1628168"/>
                  <a:gd name="connsiteX21" fmla="*/ 1879600 w 2472267"/>
                  <a:gd name="connsiteY21" fmla="*/ 1608667 h 1628168"/>
                  <a:gd name="connsiteX22" fmla="*/ 2099733 w 2472267"/>
                  <a:gd name="connsiteY22" fmla="*/ 1507067 h 1628168"/>
                  <a:gd name="connsiteX23" fmla="*/ 2133600 w 2472267"/>
                  <a:gd name="connsiteY23" fmla="*/ 1456267 h 1628168"/>
                  <a:gd name="connsiteX24" fmla="*/ 2184400 w 2472267"/>
                  <a:gd name="connsiteY24" fmla="*/ 1422400 h 1628168"/>
                  <a:gd name="connsiteX25" fmla="*/ 2252133 w 2472267"/>
                  <a:gd name="connsiteY25" fmla="*/ 1320800 h 1628168"/>
                  <a:gd name="connsiteX26" fmla="*/ 2286000 w 2472267"/>
                  <a:gd name="connsiteY26" fmla="*/ 1270000 h 1628168"/>
                  <a:gd name="connsiteX27" fmla="*/ 2269067 w 2472267"/>
                  <a:gd name="connsiteY27" fmla="*/ 1016000 h 1628168"/>
                  <a:gd name="connsiteX28" fmla="*/ 2286000 w 2472267"/>
                  <a:gd name="connsiteY28" fmla="*/ 931334 h 1628168"/>
                  <a:gd name="connsiteX29" fmla="*/ 2387600 w 2472267"/>
                  <a:gd name="connsiteY29" fmla="*/ 880534 h 1628168"/>
                  <a:gd name="connsiteX30" fmla="*/ 2472267 w 2472267"/>
                  <a:gd name="connsiteY30" fmla="*/ 728134 h 1628168"/>
                  <a:gd name="connsiteX31" fmla="*/ 2438400 w 2472267"/>
                  <a:gd name="connsiteY31" fmla="*/ 423334 h 1628168"/>
                  <a:gd name="connsiteX32" fmla="*/ 2404533 w 2472267"/>
                  <a:gd name="connsiteY32" fmla="*/ 372534 h 1628168"/>
                  <a:gd name="connsiteX33" fmla="*/ 2302933 w 2472267"/>
                  <a:gd name="connsiteY33" fmla="*/ 338667 h 1628168"/>
                  <a:gd name="connsiteX34" fmla="*/ 2252133 w 2472267"/>
                  <a:gd name="connsiteY34" fmla="*/ 304800 h 1628168"/>
                  <a:gd name="connsiteX35" fmla="*/ 2201333 w 2472267"/>
                  <a:gd name="connsiteY35" fmla="*/ 287867 h 1628168"/>
                  <a:gd name="connsiteX36" fmla="*/ 1879600 w 2472267"/>
                  <a:gd name="connsiteY36" fmla="*/ 237067 h 1628168"/>
                  <a:gd name="connsiteX37" fmla="*/ 1828800 w 2472267"/>
                  <a:gd name="connsiteY37" fmla="*/ 169334 h 1628168"/>
                  <a:gd name="connsiteX38" fmla="*/ 1794933 w 2472267"/>
                  <a:gd name="connsiteY38" fmla="*/ 118534 h 1628168"/>
                  <a:gd name="connsiteX39" fmla="*/ 1744133 w 2472267"/>
                  <a:gd name="connsiteY39" fmla="*/ 67734 h 1628168"/>
                  <a:gd name="connsiteX40" fmla="*/ 1500989 w 2472267"/>
                  <a:gd name="connsiteY40" fmla="*/ 0 h 1628168"/>
                  <a:gd name="connsiteX41" fmla="*/ 1134533 w 2472267"/>
                  <a:gd name="connsiteY41" fmla="*/ 16934 h 1628168"/>
                  <a:gd name="connsiteX42" fmla="*/ 999067 w 2472267"/>
                  <a:gd name="connsiteY42" fmla="*/ 84667 h 1628168"/>
                  <a:gd name="connsiteX43" fmla="*/ 948267 w 2472267"/>
                  <a:gd name="connsiteY43" fmla="*/ 101600 h 1628168"/>
                  <a:gd name="connsiteX44" fmla="*/ 897467 w 2472267"/>
                  <a:gd name="connsiteY44" fmla="*/ 152400 h 1628168"/>
                  <a:gd name="connsiteX45" fmla="*/ 778933 w 2472267"/>
                  <a:gd name="connsiteY45" fmla="*/ 254000 h 1628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2472267" h="1628168">
                    <a:moveTo>
                      <a:pt x="778933" y="254000"/>
                    </a:moveTo>
                    <a:cubicBezTo>
                      <a:pt x="708377" y="270933"/>
                      <a:pt x="671976" y="227621"/>
                      <a:pt x="474133" y="254000"/>
                    </a:cubicBezTo>
                    <a:cubicBezTo>
                      <a:pt x="430639" y="259799"/>
                      <a:pt x="395100" y="289987"/>
                      <a:pt x="355600" y="304800"/>
                    </a:cubicBezTo>
                    <a:cubicBezTo>
                      <a:pt x="333809" y="312972"/>
                      <a:pt x="310445" y="316089"/>
                      <a:pt x="287867" y="321734"/>
                    </a:cubicBezTo>
                    <a:cubicBezTo>
                      <a:pt x="270934" y="333023"/>
                      <a:pt x="251458" y="341210"/>
                      <a:pt x="237067" y="355600"/>
                    </a:cubicBezTo>
                    <a:cubicBezTo>
                      <a:pt x="124174" y="468492"/>
                      <a:pt x="287871" y="349952"/>
                      <a:pt x="152400" y="440267"/>
                    </a:cubicBezTo>
                    <a:cubicBezTo>
                      <a:pt x="129822" y="474134"/>
                      <a:pt x="97538" y="503253"/>
                      <a:pt x="84667" y="541867"/>
                    </a:cubicBezTo>
                    <a:lnTo>
                      <a:pt x="33867" y="694267"/>
                    </a:lnTo>
                    <a:lnTo>
                      <a:pt x="16933" y="745067"/>
                    </a:lnTo>
                    <a:lnTo>
                      <a:pt x="0" y="795867"/>
                    </a:lnTo>
                    <a:cubicBezTo>
                      <a:pt x="5644" y="869245"/>
                      <a:pt x="-11088" y="947949"/>
                      <a:pt x="16933" y="1016000"/>
                    </a:cubicBezTo>
                    <a:cubicBezTo>
                      <a:pt x="32431" y="1053637"/>
                      <a:pt x="89752" y="1054953"/>
                      <a:pt x="118533" y="1083734"/>
                    </a:cubicBezTo>
                    <a:lnTo>
                      <a:pt x="220133" y="1185334"/>
                    </a:lnTo>
                    <a:lnTo>
                      <a:pt x="304800" y="1439334"/>
                    </a:lnTo>
                    <a:cubicBezTo>
                      <a:pt x="341489" y="1498600"/>
                      <a:pt x="409223" y="1521179"/>
                      <a:pt x="440267" y="1540934"/>
                    </a:cubicBezTo>
                    <a:cubicBezTo>
                      <a:pt x="471311" y="1560689"/>
                      <a:pt x="473218" y="1557867"/>
                      <a:pt x="491067" y="1557867"/>
                    </a:cubicBezTo>
                    <a:cubicBezTo>
                      <a:pt x="683061" y="1557867"/>
                      <a:pt x="874889" y="1546578"/>
                      <a:pt x="1066800" y="1540934"/>
                    </a:cubicBezTo>
                    <a:cubicBezTo>
                      <a:pt x="1083733" y="1535289"/>
                      <a:pt x="1075267" y="1532467"/>
                      <a:pt x="1117600" y="1524000"/>
                    </a:cubicBezTo>
                    <a:cubicBezTo>
                      <a:pt x="1159933" y="1515533"/>
                      <a:pt x="1278467" y="1487312"/>
                      <a:pt x="1320800" y="1490134"/>
                    </a:cubicBezTo>
                    <a:cubicBezTo>
                      <a:pt x="1337733" y="1507067"/>
                      <a:pt x="1350181" y="1530225"/>
                      <a:pt x="1371600" y="1540934"/>
                    </a:cubicBezTo>
                    <a:lnTo>
                      <a:pt x="1540933" y="1625600"/>
                    </a:lnTo>
                    <a:cubicBezTo>
                      <a:pt x="1614311" y="1631245"/>
                      <a:pt x="1786467" y="1628423"/>
                      <a:pt x="1879600" y="1608667"/>
                    </a:cubicBezTo>
                    <a:cubicBezTo>
                      <a:pt x="1972733" y="1588912"/>
                      <a:pt x="2057400" y="1532467"/>
                      <a:pt x="2099733" y="1507067"/>
                    </a:cubicBezTo>
                    <a:cubicBezTo>
                      <a:pt x="2142066" y="1481667"/>
                      <a:pt x="2119209" y="1470658"/>
                      <a:pt x="2133600" y="1456267"/>
                    </a:cubicBezTo>
                    <a:cubicBezTo>
                      <a:pt x="2147991" y="1441876"/>
                      <a:pt x="2170999" y="1437716"/>
                      <a:pt x="2184400" y="1422400"/>
                    </a:cubicBezTo>
                    <a:cubicBezTo>
                      <a:pt x="2211203" y="1391768"/>
                      <a:pt x="2229555" y="1354667"/>
                      <a:pt x="2252133" y="1320800"/>
                    </a:cubicBezTo>
                    <a:lnTo>
                      <a:pt x="2286000" y="1270000"/>
                    </a:lnTo>
                    <a:cubicBezTo>
                      <a:pt x="2280356" y="1185333"/>
                      <a:pt x="2269067" y="1100855"/>
                      <a:pt x="2269067" y="1016000"/>
                    </a:cubicBezTo>
                    <a:cubicBezTo>
                      <a:pt x="2269067" y="987219"/>
                      <a:pt x="2266245" y="953912"/>
                      <a:pt x="2286000" y="931334"/>
                    </a:cubicBezTo>
                    <a:cubicBezTo>
                      <a:pt x="2305756" y="908756"/>
                      <a:pt x="2356556" y="914401"/>
                      <a:pt x="2387600" y="880534"/>
                    </a:cubicBezTo>
                    <a:cubicBezTo>
                      <a:pt x="2465234" y="764082"/>
                      <a:pt x="2442461" y="817548"/>
                      <a:pt x="2472267" y="728134"/>
                    </a:cubicBezTo>
                    <a:cubicBezTo>
                      <a:pt x="2470152" y="696411"/>
                      <a:pt x="2478799" y="504132"/>
                      <a:pt x="2438400" y="423334"/>
                    </a:cubicBezTo>
                    <a:cubicBezTo>
                      <a:pt x="2429299" y="405131"/>
                      <a:pt x="2421791" y="383320"/>
                      <a:pt x="2404533" y="372534"/>
                    </a:cubicBezTo>
                    <a:cubicBezTo>
                      <a:pt x="2374261" y="353614"/>
                      <a:pt x="2302933" y="338667"/>
                      <a:pt x="2302933" y="338667"/>
                    </a:cubicBezTo>
                    <a:cubicBezTo>
                      <a:pt x="2286000" y="327378"/>
                      <a:pt x="2270336" y="313901"/>
                      <a:pt x="2252133" y="304800"/>
                    </a:cubicBezTo>
                    <a:cubicBezTo>
                      <a:pt x="2236168" y="296818"/>
                      <a:pt x="2218553" y="292563"/>
                      <a:pt x="2201333" y="287867"/>
                    </a:cubicBezTo>
                    <a:cubicBezTo>
                      <a:pt x="2029874" y="241105"/>
                      <a:pt x="2079417" y="255232"/>
                      <a:pt x="1879600" y="237067"/>
                    </a:cubicBezTo>
                    <a:cubicBezTo>
                      <a:pt x="1862667" y="214489"/>
                      <a:pt x="1845204" y="192299"/>
                      <a:pt x="1828800" y="169334"/>
                    </a:cubicBezTo>
                    <a:cubicBezTo>
                      <a:pt x="1816971" y="152773"/>
                      <a:pt x="1807962" y="134168"/>
                      <a:pt x="1794933" y="118534"/>
                    </a:cubicBezTo>
                    <a:cubicBezTo>
                      <a:pt x="1779602" y="100137"/>
                      <a:pt x="1793124" y="87490"/>
                      <a:pt x="1744133" y="67734"/>
                    </a:cubicBezTo>
                    <a:cubicBezTo>
                      <a:pt x="1695142" y="47978"/>
                      <a:pt x="1584384" y="27800"/>
                      <a:pt x="1500989" y="0"/>
                    </a:cubicBezTo>
                    <a:cubicBezTo>
                      <a:pt x="1326011" y="5645"/>
                      <a:pt x="1218187" y="2823"/>
                      <a:pt x="1134533" y="16934"/>
                    </a:cubicBezTo>
                    <a:cubicBezTo>
                      <a:pt x="1050879" y="31045"/>
                      <a:pt x="1046962" y="68702"/>
                      <a:pt x="999067" y="84667"/>
                    </a:cubicBezTo>
                    <a:lnTo>
                      <a:pt x="948267" y="101600"/>
                    </a:lnTo>
                    <a:cubicBezTo>
                      <a:pt x="931334" y="118533"/>
                      <a:pt x="916370" y="137698"/>
                      <a:pt x="897467" y="152400"/>
                    </a:cubicBezTo>
                    <a:cubicBezTo>
                      <a:pt x="775174" y="247518"/>
                      <a:pt x="849489" y="237067"/>
                      <a:pt x="778933" y="254000"/>
                    </a:cubicBezTo>
                    <a:close/>
                  </a:path>
                </a:pathLst>
              </a:custGeom>
              <a:ln w="38100" cmpd="sng">
                <a:solidFill>
                  <a:srgbClr val="000000"/>
                </a:solidFill>
              </a:ln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-65" charset="0"/>
                </a:endParaRPr>
              </a:p>
            </p:txBody>
          </p:sp>
          <p:grpSp>
            <p:nvGrpSpPr>
              <p:cNvPr id="9" name="Group 8"/>
              <p:cNvGrpSpPr/>
              <p:nvPr/>
            </p:nvGrpSpPr>
            <p:grpSpPr>
              <a:xfrm>
                <a:off x="1682912" y="4305300"/>
                <a:ext cx="1542888" cy="1371600"/>
                <a:chOff x="1682912" y="4305300"/>
                <a:chExt cx="1542888" cy="1371600"/>
              </a:xfrm>
            </p:grpSpPr>
            <p:sp>
              <p:nvSpPr>
                <p:cNvPr id="71" name="Line 14"/>
                <p:cNvSpPr>
                  <a:spLocks noChangeShapeType="1"/>
                </p:cNvSpPr>
                <p:nvPr/>
              </p:nvSpPr>
              <p:spPr bwMode="auto">
                <a:xfrm rot="288127" flipV="1">
                  <a:off x="2377865" y="5422147"/>
                  <a:ext cx="250755" cy="23053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2" name="Line 12"/>
                <p:cNvSpPr>
                  <a:spLocks noChangeShapeType="1"/>
                </p:cNvSpPr>
                <p:nvPr/>
              </p:nvSpPr>
              <p:spPr bwMode="auto">
                <a:xfrm>
                  <a:off x="2932749" y="4689852"/>
                  <a:ext cx="293051" cy="27025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3" name="Line 13"/>
                <p:cNvSpPr>
                  <a:spLocks noChangeShapeType="1"/>
                </p:cNvSpPr>
                <p:nvPr/>
              </p:nvSpPr>
              <p:spPr bwMode="auto">
                <a:xfrm flipV="1">
                  <a:off x="2513817" y="4305300"/>
                  <a:ext cx="251762" cy="23053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4" name="Line 5"/>
                <p:cNvSpPr>
                  <a:spLocks noChangeShapeType="1"/>
                </p:cNvSpPr>
                <p:nvPr/>
              </p:nvSpPr>
              <p:spPr bwMode="auto">
                <a:xfrm>
                  <a:off x="1901531" y="4444785"/>
                  <a:ext cx="167170" cy="7700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5" name="AutoShape 6"/>
                <p:cNvSpPr>
                  <a:spLocks noChangeArrowheads="1"/>
                </p:cNvSpPr>
                <p:nvPr/>
              </p:nvSpPr>
              <p:spPr bwMode="auto">
                <a:xfrm>
                  <a:off x="1854200" y="4410882"/>
                  <a:ext cx="83585" cy="77492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6" name="AutoShape 7"/>
                <p:cNvSpPr>
                  <a:spLocks noChangeArrowheads="1"/>
                </p:cNvSpPr>
                <p:nvPr/>
              </p:nvSpPr>
              <p:spPr bwMode="auto">
                <a:xfrm>
                  <a:off x="2471521" y="4498060"/>
                  <a:ext cx="84592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88" name="Line 19"/>
                <p:cNvSpPr>
                  <a:spLocks noChangeShapeType="1"/>
                </p:cNvSpPr>
                <p:nvPr/>
              </p:nvSpPr>
              <p:spPr bwMode="auto">
                <a:xfrm flipH="1">
                  <a:off x="2425196" y="4853553"/>
                  <a:ext cx="167170" cy="15401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89" name="AutoShape 8"/>
                <p:cNvSpPr>
                  <a:spLocks noChangeArrowheads="1"/>
                </p:cNvSpPr>
                <p:nvPr/>
              </p:nvSpPr>
              <p:spPr bwMode="auto">
                <a:xfrm>
                  <a:off x="2556112" y="4806089"/>
                  <a:ext cx="83585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8" name="AutoShape 10"/>
                <p:cNvSpPr>
                  <a:spLocks noChangeArrowheads="1"/>
                </p:cNvSpPr>
                <p:nvPr/>
              </p:nvSpPr>
              <p:spPr bwMode="auto">
                <a:xfrm>
                  <a:off x="2340604" y="5600377"/>
                  <a:ext cx="84592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9" name="AutoShape 11"/>
                <p:cNvSpPr>
                  <a:spLocks noChangeArrowheads="1"/>
                </p:cNvSpPr>
                <p:nvPr/>
              </p:nvSpPr>
              <p:spPr bwMode="auto">
                <a:xfrm>
                  <a:off x="2890453" y="4652075"/>
                  <a:ext cx="83585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80" name="Line 16"/>
                <p:cNvSpPr>
                  <a:spLocks noChangeShapeType="1"/>
                </p:cNvSpPr>
                <p:nvPr/>
              </p:nvSpPr>
              <p:spPr bwMode="auto">
                <a:xfrm rot="20169210" flipH="1" flipV="1">
                  <a:off x="2623585" y="5344655"/>
                  <a:ext cx="461228" cy="29059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81" name="Line 17"/>
                <p:cNvSpPr>
                  <a:spLocks noChangeShapeType="1"/>
                </p:cNvSpPr>
                <p:nvPr/>
              </p:nvSpPr>
              <p:spPr bwMode="auto">
                <a:xfrm flipH="1" flipV="1">
                  <a:off x="2387936" y="5268132"/>
                  <a:ext cx="251762" cy="15401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82" name="Line 18"/>
                <p:cNvSpPr>
                  <a:spLocks noChangeShapeType="1"/>
                </p:cNvSpPr>
                <p:nvPr/>
              </p:nvSpPr>
              <p:spPr bwMode="auto">
                <a:xfrm rot="20169210" flipH="1" flipV="1">
                  <a:off x="2697100" y="5349498"/>
                  <a:ext cx="340382" cy="30609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 type="arrow" w="med" len="med"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83" name="AutoShape 9"/>
                <p:cNvSpPr>
                  <a:spLocks noChangeArrowheads="1"/>
                </p:cNvSpPr>
                <p:nvPr/>
              </p:nvSpPr>
              <p:spPr bwMode="auto">
                <a:xfrm>
                  <a:off x="3037482" y="5253603"/>
                  <a:ext cx="83585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84" name="Line 23"/>
                <p:cNvSpPr>
                  <a:spLocks noChangeShapeType="1"/>
                </p:cNvSpPr>
                <p:nvPr/>
              </p:nvSpPr>
              <p:spPr bwMode="auto">
                <a:xfrm rot="12940423" flipH="1">
                  <a:off x="2779678" y="4995943"/>
                  <a:ext cx="167170" cy="15401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85" name="AutoShape 24"/>
                <p:cNvSpPr>
                  <a:spLocks noChangeArrowheads="1"/>
                </p:cNvSpPr>
                <p:nvPr/>
              </p:nvSpPr>
              <p:spPr bwMode="auto">
                <a:xfrm rot="12940423">
                  <a:off x="2695085" y="5055031"/>
                  <a:ext cx="83585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86" name="Line 26"/>
                <p:cNvSpPr>
                  <a:spLocks noChangeShapeType="1"/>
                </p:cNvSpPr>
                <p:nvPr/>
              </p:nvSpPr>
              <p:spPr bwMode="auto">
                <a:xfrm rot="4112087" flipH="1">
                  <a:off x="1919874" y="5264723"/>
                  <a:ext cx="214070" cy="22960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87" name="AutoShape 27"/>
                <p:cNvSpPr>
                  <a:spLocks noChangeArrowheads="1"/>
                </p:cNvSpPr>
                <p:nvPr/>
              </p:nvSpPr>
              <p:spPr bwMode="auto">
                <a:xfrm rot="4112087">
                  <a:off x="2146831" y="5401257"/>
                  <a:ext cx="80397" cy="79557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90" name="Line 19"/>
                <p:cNvSpPr>
                  <a:spLocks noChangeShapeType="1"/>
                </p:cNvSpPr>
                <p:nvPr/>
              </p:nvSpPr>
              <p:spPr bwMode="auto">
                <a:xfrm rot="5400000" flipH="1">
                  <a:off x="1676334" y="4953067"/>
                  <a:ext cx="167170" cy="15401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91" name="AutoShape 8"/>
                <p:cNvSpPr>
                  <a:spLocks noChangeArrowheads="1"/>
                </p:cNvSpPr>
                <p:nvPr/>
              </p:nvSpPr>
              <p:spPr bwMode="auto">
                <a:xfrm rot="5400000">
                  <a:off x="1804336" y="5080936"/>
                  <a:ext cx="83585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94" name="Line 13"/>
                <p:cNvSpPr>
                  <a:spLocks noChangeShapeType="1"/>
                </p:cNvSpPr>
                <p:nvPr/>
              </p:nvSpPr>
              <p:spPr bwMode="auto">
                <a:xfrm rot="16200000" flipV="1">
                  <a:off x="2122988" y="4430212"/>
                  <a:ext cx="251762" cy="23053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95" name="AutoShape 7"/>
                <p:cNvSpPr>
                  <a:spLocks noChangeArrowheads="1"/>
                </p:cNvSpPr>
                <p:nvPr/>
              </p:nvSpPr>
              <p:spPr bwMode="auto">
                <a:xfrm rot="16200000">
                  <a:off x="2322326" y="4633100"/>
                  <a:ext cx="84592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58" name="Line 23"/>
                <p:cNvSpPr>
                  <a:spLocks noChangeShapeType="1"/>
                </p:cNvSpPr>
                <p:nvPr/>
              </p:nvSpPr>
              <p:spPr bwMode="auto">
                <a:xfrm rot="18340423" flipV="1">
                  <a:off x="2150314" y="4935833"/>
                  <a:ext cx="326488" cy="7298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squar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59" name="AutoShape 24"/>
                <p:cNvSpPr>
                  <a:spLocks noChangeArrowheads="1"/>
                </p:cNvSpPr>
                <p:nvPr/>
              </p:nvSpPr>
              <p:spPr bwMode="auto">
                <a:xfrm rot="18340423">
                  <a:off x="2212380" y="5087075"/>
                  <a:ext cx="83585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6" name="TextBox 5"/>
          <p:cNvSpPr txBox="1"/>
          <p:nvPr/>
        </p:nvSpPr>
        <p:spPr>
          <a:xfrm>
            <a:off x="1994035" y="6065178"/>
            <a:ext cx="49808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5"/>
              </a:rPr>
              <a:t>What is the impact of wind speed on temperature?</a:t>
            </a:r>
            <a:endParaRPr lang="en-US" dirty="0"/>
          </a:p>
        </p:txBody>
      </p:sp>
      <p:pic>
        <p:nvPicPr>
          <p:cNvPr id="12" name="Audio 1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641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518"/>
    </mc:Choice>
    <mc:Fallback xmlns="">
      <p:transition spd="slow" advTm="575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Wind has two components:</a:t>
            </a:r>
            <a:br>
              <a:rPr lang="en-US" dirty="0"/>
            </a:br>
            <a:r>
              <a:rPr lang="en-US" dirty="0"/>
              <a:t>direction and speed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u="sng" dirty="0"/>
              <a:t>Direction</a:t>
            </a:r>
          </a:p>
          <a:p>
            <a:pPr marL="0" indent="0">
              <a:buNone/>
            </a:pPr>
            <a:r>
              <a:rPr lang="en-US" sz="2800" dirty="0"/>
              <a:t>Stated as the compass direction from which the wind is coming from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/>
              <a:t>A northerly wind (N) is coming from the north</a:t>
            </a:r>
          </a:p>
        </p:txBody>
      </p:sp>
      <p:pic>
        <p:nvPicPr>
          <p:cNvPr id="5" name="Picture 4" descr="CompassDirection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00" y="2286000"/>
            <a:ext cx="3175000" cy="3175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894466" y="5428734"/>
            <a:ext cx="12226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Fig. 1.11(a)</a:t>
            </a:r>
          </a:p>
          <a:p>
            <a:pPr algn="ctr"/>
            <a:r>
              <a:rPr lang="en-US" dirty="0"/>
              <a:t>H&amp;P</a:t>
            </a: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057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246"/>
    </mc:Choice>
    <mc:Fallback xmlns="">
      <p:transition spd="slow" advTm="362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Wind has two components:</a:t>
            </a:r>
            <a:br>
              <a:rPr lang="en-US" dirty="0"/>
            </a:br>
            <a:r>
              <a:rPr lang="en-US" dirty="0"/>
              <a:t>direction and speed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u="sng" dirty="0"/>
              <a:t>Direction</a:t>
            </a:r>
          </a:p>
          <a:p>
            <a:pPr marL="0" indent="0">
              <a:buNone/>
            </a:pPr>
            <a:r>
              <a:rPr lang="en-US" sz="2800" dirty="0"/>
              <a:t>Numerically defined by degrees from true north.</a:t>
            </a:r>
          </a:p>
          <a:p>
            <a:pPr marL="0" indent="0">
              <a:buNone/>
            </a:pPr>
            <a:r>
              <a:rPr lang="en-US" sz="2800" dirty="0"/>
              <a:t>East =&gt; 90˚</a:t>
            </a:r>
          </a:p>
          <a:p>
            <a:pPr marL="0" indent="0">
              <a:buNone/>
            </a:pPr>
            <a:r>
              <a:rPr lang="en-US" sz="2800" dirty="0"/>
              <a:t>South =&gt; 180˚</a:t>
            </a:r>
          </a:p>
          <a:p>
            <a:pPr marL="0" indent="0">
              <a:buNone/>
            </a:pPr>
            <a:r>
              <a:rPr lang="en-US" sz="2800" dirty="0"/>
              <a:t>West =&gt; 270˚</a:t>
            </a:r>
          </a:p>
          <a:p>
            <a:pPr marL="0" indent="0">
              <a:buNone/>
            </a:pPr>
            <a:r>
              <a:rPr lang="en-US" sz="2800" dirty="0"/>
              <a:t>North =&gt; 360˚ (or 0˚)</a:t>
            </a:r>
          </a:p>
          <a:p>
            <a:pPr marL="0" indent="0">
              <a:buNone/>
            </a:pPr>
            <a:r>
              <a:rPr lang="en-US" sz="2800" dirty="0"/>
              <a:t>Northwest =&gt; 315˚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14513" y="5389740"/>
            <a:ext cx="12333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Fig. 1.11(b)</a:t>
            </a:r>
          </a:p>
          <a:p>
            <a:pPr algn="ctr"/>
            <a:r>
              <a:rPr lang="en-US" dirty="0"/>
              <a:t>H&amp;P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C06882A0-27C6-CB4B-BCD0-07CC81D1EC7F}"/>
              </a:ext>
            </a:extLst>
          </p:cNvPr>
          <p:cNvGrpSpPr/>
          <p:nvPr/>
        </p:nvGrpSpPr>
        <p:grpSpPr>
          <a:xfrm>
            <a:off x="716042" y="2091771"/>
            <a:ext cx="3443569" cy="3207512"/>
            <a:chOff x="1472363" y="2108499"/>
            <a:chExt cx="3443569" cy="3207512"/>
          </a:xfrm>
        </p:grpSpPr>
        <p:pic>
          <p:nvPicPr>
            <p:cNvPr id="11" name="Picture 10">
              <a:extLst>
                <a:ext uri="{FF2B5EF4-FFF2-40B4-BE49-F238E27FC236}">
                  <a16:creationId xmlns="" xmlns:a16="http://schemas.microsoft.com/office/drawing/2014/main" id="{8E732C5F-ECCE-904E-9575-788F62A454F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0754"/>
            <a:stretch/>
          </p:blipFill>
          <p:spPr>
            <a:xfrm>
              <a:off x="1472363" y="2108499"/>
              <a:ext cx="3443569" cy="3207512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1890118" y="2690039"/>
              <a:ext cx="378309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>
              <a:spAutoFit/>
            </a:bodyPr>
            <a:lstStyle/>
            <a:p>
              <a:pPr algn="r"/>
              <a:r>
                <a:rPr lang="en-US" sz="1600" dirty="0">
                  <a:solidFill>
                    <a:schemeClr val="bg2">
                      <a:lumMod val="25000"/>
                    </a:schemeClr>
                  </a:solidFill>
                </a:rPr>
                <a:t>315˚</a:t>
              </a:r>
            </a:p>
          </p:txBody>
        </p:sp>
      </p:grp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930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991"/>
    </mc:Choice>
    <mc:Fallback xmlns="">
      <p:transition spd="slow" advTm="399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Wind has two components:</a:t>
            </a:r>
            <a:br>
              <a:rPr lang="en-US" dirty="0"/>
            </a:br>
            <a:r>
              <a:rPr lang="en-US" dirty="0"/>
              <a:t>direction and speed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56126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u="sng" dirty="0"/>
              <a:t>Speed</a:t>
            </a:r>
          </a:p>
          <a:p>
            <a:pPr marL="0" indent="0">
              <a:buNone/>
            </a:pPr>
            <a:r>
              <a:rPr lang="en-US" sz="2800" dirty="0"/>
              <a:t>Given in knots or </a:t>
            </a:r>
            <a:r>
              <a:rPr lang="en-US" sz="2800" dirty="0" smtClean="0"/>
              <a:t>ms</a:t>
            </a:r>
            <a:r>
              <a:rPr lang="en-US" sz="2800" baseline="30000" dirty="0" smtClean="0"/>
              <a:t>-1</a:t>
            </a:r>
            <a:endParaRPr lang="en-US" sz="2800" baseline="30000" dirty="0"/>
          </a:p>
          <a:p>
            <a:pPr marL="0" indent="0">
              <a:buNone/>
            </a:pPr>
            <a:r>
              <a:rPr lang="en-US" sz="2800" dirty="0"/>
              <a:t>1 knot = 1 nautical mile (1 minute of latitude) per hour</a:t>
            </a:r>
          </a:p>
          <a:p>
            <a:pPr marL="0" indent="0">
              <a:buNone/>
            </a:pPr>
            <a:r>
              <a:rPr lang="en-US" sz="2800" dirty="0"/>
              <a:t>= 1.15 mph</a:t>
            </a:r>
          </a:p>
          <a:p>
            <a:pPr marL="0" indent="0">
              <a:buNone/>
            </a:pPr>
            <a:r>
              <a:rPr lang="en-US" sz="2800" dirty="0"/>
              <a:t>= 1.85 km/h</a:t>
            </a:r>
          </a:p>
          <a:p>
            <a:pPr marL="0" indent="0">
              <a:buNone/>
            </a:pPr>
            <a:r>
              <a:rPr lang="en-US" sz="2800" dirty="0"/>
              <a:t>= 0.51 </a:t>
            </a:r>
            <a:r>
              <a:rPr lang="en-US" sz="2800" dirty="0" smtClean="0"/>
              <a:t>ms</a:t>
            </a:r>
            <a:r>
              <a:rPr lang="en-US" sz="2800" baseline="30000" dirty="0" smtClean="0"/>
              <a:t>-1</a:t>
            </a:r>
            <a:endParaRPr lang="en-US" sz="2800" dirty="0" smtClean="0"/>
          </a:p>
          <a:p>
            <a:pPr marL="0" indent="0">
              <a:buNone/>
            </a:pPr>
            <a:r>
              <a:rPr lang="en-US" sz="2400" i="1" dirty="0" smtClean="0"/>
              <a:t>Use m/s for physics formulas</a:t>
            </a:r>
            <a:endParaRPr lang="en-US" sz="2400" i="1" dirty="0"/>
          </a:p>
        </p:txBody>
      </p:sp>
      <p:sp>
        <p:nvSpPr>
          <p:cNvPr id="5" name="TextBox 4"/>
          <p:cNvSpPr txBox="1"/>
          <p:nvPr/>
        </p:nvSpPr>
        <p:spPr>
          <a:xfrm>
            <a:off x="1615066" y="5067637"/>
            <a:ext cx="12226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Fig. 1.12(a)</a:t>
            </a:r>
          </a:p>
          <a:p>
            <a:pPr algn="ctr"/>
            <a:r>
              <a:rPr lang="en-US" dirty="0"/>
              <a:t>H&amp;P</a:t>
            </a:r>
          </a:p>
        </p:txBody>
      </p:sp>
      <p:pic>
        <p:nvPicPr>
          <p:cNvPr id="6" name="Picture 5" descr="CupAnemometer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2501900"/>
            <a:ext cx="2578100" cy="19177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87341" y="4381500"/>
            <a:ext cx="18517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Cup Anemometer </a:t>
            </a:r>
          </a:p>
          <a:p>
            <a:pPr algn="ctr"/>
            <a:r>
              <a:rPr lang="en-US" dirty="0"/>
              <a:t>Measures Speed</a:t>
            </a: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502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537"/>
    </mc:Choice>
    <mc:Fallback xmlns="">
      <p:transition spd="slow" advTm="525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Wind has two components:</a:t>
            </a:r>
            <a:br>
              <a:rPr lang="en-US" dirty="0"/>
            </a:br>
            <a:r>
              <a:rPr lang="en-US" dirty="0"/>
              <a:t>direction and speed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31800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u="sng" dirty="0"/>
              <a:t>Variability</a:t>
            </a:r>
          </a:p>
          <a:p>
            <a:pPr marL="0" indent="0">
              <a:buNone/>
            </a:pPr>
            <a:r>
              <a:rPr lang="en-US" sz="2800" dirty="0"/>
              <a:t>Sustained Wind: Reported as the two-minute average speed by the NOAA.</a:t>
            </a:r>
          </a:p>
          <a:p>
            <a:pPr marL="0" indent="0">
              <a:buNone/>
            </a:pPr>
            <a:r>
              <a:rPr lang="en-US" sz="2800" dirty="0"/>
              <a:t>Gust: a sudden brief increase in the speed of the wind. Reported as the maximum 3-second wind speed burst to occur within a two-minute interval by the NOAA.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29244" y="5167531"/>
            <a:ext cx="9720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Fig. 1.13</a:t>
            </a:r>
          </a:p>
          <a:p>
            <a:pPr algn="ctr"/>
            <a:r>
              <a:rPr lang="en-US" dirty="0"/>
              <a:t>H&amp;P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96883" y="4559300"/>
            <a:ext cx="26359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Wind Variability: </a:t>
            </a:r>
          </a:p>
          <a:p>
            <a:pPr algn="ctr"/>
            <a:r>
              <a:rPr lang="en-US" dirty="0"/>
              <a:t>Gusts and Sustained Wind</a:t>
            </a:r>
          </a:p>
        </p:txBody>
      </p:sp>
      <p:pic>
        <p:nvPicPr>
          <p:cNvPr id="3" name="Picture 2" descr="WindVariability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0" y="1981200"/>
            <a:ext cx="3810000" cy="25908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77630" y="6235700"/>
            <a:ext cx="7019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ASOS Observations:  </a:t>
            </a:r>
            <a:r>
              <a:rPr lang="en-US" dirty="0">
                <a:hlinkClick r:id="rId5"/>
              </a:rPr>
              <a:t>https://www.weather.gov/media/asos/aum-toc.pdf</a:t>
            </a:r>
            <a:endParaRPr lang="en-US" dirty="0"/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762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8367"/>
    </mc:Choice>
    <mc:Fallback xmlns="">
      <p:transition spd="slow" advTm="7836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Points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432773"/>
            <a:ext cx="8229600" cy="5006662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Temperature </a:t>
            </a:r>
            <a:r>
              <a:rPr lang="mr-IN" sz="2800" dirty="0"/>
              <a:t>–</a:t>
            </a:r>
            <a:r>
              <a:rPr lang="en-US" sz="2800" dirty="0"/>
              <a:t> average </a:t>
            </a:r>
            <a:r>
              <a:rPr lang="en-US" sz="2800" dirty="0" smtClean="0"/>
              <a:t>random speed </a:t>
            </a:r>
            <a:r>
              <a:rPr lang="en-US" sz="2800" dirty="0"/>
              <a:t>of molecules</a:t>
            </a:r>
          </a:p>
          <a:p>
            <a:r>
              <a:rPr lang="en-US" sz="2800" dirty="0"/>
              <a:t>Wind </a:t>
            </a:r>
            <a:r>
              <a:rPr lang="mr-IN" sz="2800" dirty="0"/>
              <a:t>–</a:t>
            </a:r>
            <a:r>
              <a:rPr lang="en-US" sz="2800" dirty="0"/>
              <a:t> </a:t>
            </a:r>
            <a:r>
              <a:rPr lang="en-US" sz="2800" dirty="0" smtClean="0"/>
              <a:t>bulk movement of air</a:t>
            </a:r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800" dirty="0" smtClean="0"/>
              <a:t>has </a:t>
            </a:r>
            <a:r>
              <a:rPr lang="en-US" sz="2800" dirty="0"/>
              <a:t>two components</a:t>
            </a:r>
          </a:p>
          <a:p>
            <a:pPr marL="457200" lvl="1" indent="0">
              <a:buNone/>
            </a:pPr>
            <a:r>
              <a:rPr lang="en-US" u="sng" dirty="0"/>
              <a:t>Direction</a:t>
            </a:r>
            <a:r>
              <a:rPr lang="en-US" dirty="0"/>
              <a:t> </a:t>
            </a:r>
            <a:r>
              <a:rPr lang="mr-IN" dirty="0"/>
              <a:t>–</a:t>
            </a:r>
            <a:r>
              <a:rPr lang="en-US" dirty="0"/>
              <a:t> measured by compass direction from which wind is coming</a:t>
            </a:r>
          </a:p>
          <a:p>
            <a:pPr marL="457200" lvl="1" indent="0">
              <a:buNone/>
            </a:pPr>
            <a:r>
              <a:rPr lang="en-US" u="sng" dirty="0"/>
              <a:t>Speed</a:t>
            </a:r>
            <a:r>
              <a:rPr lang="en-US" dirty="0"/>
              <a:t> </a:t>
            </a:r>
            <a:r>
              <a:rPr lang="mr-IN" dirty="0"/>
              <a:t>–</a:t>
            </a:r>
            <a:r>
              <a:rPr lang="en-US" dirty="0"/>
              <a:t> measured in knots (</a:t>
            </a:r>
            <a:r>
              <a:rPr lang="en-US" dirty="0" err="1"/>
              <a:t>nmi</a:t>
            </a:r>
            <a:r>
              <a:rPr lang="en-US" dirty="0"/>
              <a:t> per hour) or </a:t>
            </a:r>
            <a:r>
              <a:rPr lang="en-US" dirty="0" smtClean="0"/>
              <a:t>ms</a:t>
            </a:r>
            <a:r>
              <a:rPr lang="en-US" baseline="30000" dirty="0" smtClean="0"/>
              <a:t>-1</a:t>
            </a:r>
            <a:r>
              <a:rPr lang="en-US" dirty="0" smtClean="0"/>
              <a:t> </a:t>
            </a:r>
            <a:endParaRPr lang="en-US" dirty="0"/>
          </a:p>
          <a:p>
            <a:pPr marL="457200" lvl="1" indent="0">
              <a:buNone/>
            </a:pPr>
            <a:r>
              <a:rPr lang="en-US" dirty="0"/>
              <a:t>Must consider variability</a:t>
            </a:r>
          </a:p>
          <a:p>
            <a:pPr marL="457200" lvl="1" indent="0">
              <a:buNone/>
            </a:pPr>
            <a:r>
              <a:rPr lang="en-US" u="sng" dirty="0"/>
              <a:t>Sustained Wind</a:t>
            </a:r>
            <a:r>
              <a:rPr lang="en-US" dirty="0"/>
              <a:t>: measured as two-minute average speed for surface observation.</a:t>
            </a:r>
          </a:p>
          <a:p>
            <a:pPr marL="457200" lvl="1" indent="0">
              <a:buNone/>
            </a:pPr>
            <a:r>
              <a:rPr lang="en-US" u="sng" dirty="0"/>
              <a:t>Gust</a:t>
            </a:r>
            <a:r>
              <a:rPr lang="en-US" dirty="0"/>
              <a:t>:  a sudden brief increase in wind speed; reported as 3 second average in two minute period</a:t>
            </a:r>
            <a:endParaRPr lang="en-US" baseline="30000" dirty="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571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4226"/>
    </mc:Choice>
    <mc:Fallback xmlns="">
      <p:transition spd="slow" advTm="942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0539" y="1505844"/>
            <a:ext cx="3536355" cy="4875530"/>
          </a:xfrm>
          <a:prstGeom prst="rect">
            <a:avLst/>
          </a:prstGeom>
        </p:spPr>
      </p:pic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>
          <a:xfrm>
            <a:off x="896472" y="304800"/>
            <a:ext cx="7419670" cy="1143000"/>
          </a:xfrm>
        </p:spPr>
        <p:txBody>
          <a:bodyPr/>
          <a:lstStyle/>
          <a:p>
            <a:r>
              <a:rPr lang="en-US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Temperature Scales</a:t>
            </a:r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038600" y="1508849"/>
            <a:ext cx="4277541" cy="5081039"/>
          </a:xfrm>
        </p:spPr>
        <p:txBody>
          <a:bodyPr>
            <a:normAutofit fontScale="77500" lnSpcReduction="20000"/>
          </a:bodyPr>
          <a:lstStyle/>
          <a:p>
            <a:r>
              <a:rPr lang="en-US" sz="24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Fahrenheit (</a:t>
            </a:r>
            <a:r>
              <a:rPr lang="en-US" sz="2400" b="1" baseline="40000" dirty="0" err="1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o</a:t>
            </a:r>
            <a:r>
              <a:rPr lang="en-US" sz="2400" b="1" dirty="0" err="1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F</a:t>
            </a:r>
            <a:r>
              <a:rPr lang="en-US" sz="24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) </a:t>
            </a:r>
            <a:r>
              <a:rPr lang="mr-IN" sz="24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–</a:t>
            </a:r>
            <a:r>
              <a:rPr lang="en-US" sz="24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</a:t>
            </a:r>
            <a:r>
              <a:rPr lang="en-US" sz="2400" b="1" i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relative scale</a:t>
            </a:r>
            <a:endParaRPr lang="en-US" sz="2400" b="1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     US public standard </a:t>
            </a:r>
          </a:p>
          <a:p>
            <a:pPr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	Freezing point 32˚F</a:t>
            </a:r>
          </a:p>
          <a:p>
            <a:pPr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	Boiling point 212˚F</a:t>
            </a:r>
          </a:p>
          <a:p>
            <a:r>
              <a:rPr lang="en-US" sz="24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Celsius (</a:t>
            </a:r>
            <a:r>
              <a:rPr lang="en-US" sz="2400" b="1" baseline="40000" dirty="0" err="1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o</a:t>
            </a:r>
            <a:r>
              <a:rPr lang="en-US" sz="2400" b="1" dirty="0" err="1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C</a:t>
            </a:r>
            <a:r>
              <a:rPr lang="en-US" sz="24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)</a:t>
            </a:r>
            <a:r>
              <a:rPr lang="en-US" sz="24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- </a:t>
            </a:r>
            <a:r>
              <a:rPr lang="en-US" sz="2400" b="1" i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relative scale</a:t>
            </a:r>
            <a:endParaRPr lang="en-US" sz="2400" b="1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	World standard</a:t>
            </a:r>
          </a:p>
          <a:p>
            <a:pPr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     </a:t>
            </a:r>
            <a:r>
              <a:rPr lang="en-US" sz="2400" b="1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Freezing </a:t>
            </a:r>
            <a:r>
              <a:rPr lang="en-US" sz="24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point 0˚C</a:t>
            </a:r>
          </a:p>
          <a:p>
            <a:pPr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	Boiling point 100˚C</a:t>
            </a:r>
          </a:p>
          <a:p>
            <a:pPr>
              <a:buFontTx/>
              <a:buNone/>
            </a:pPr>
            <a:r>
              <a:rPr lang="en-US" sz="2400" b="1" baseline="40000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	</a:t>
            </a:r>
            <a:r>
              <a:rPr lang="en-US" sz="24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˚C = 5/9 (˚F-32) or ˚F = (9/5) ˚C+32</a:t>
            </a:r>
          </a:p>
          <a:p>
            <a:r>
              <a:rPr lang="en-US" sz="24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Kelvin </a:t>
            </a:r>
            <a:r>
              <a:rPr lang="en-US" sz="24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(k)</a:t>
            </a:r>
            <a:r>
              <a:rPr lang="en-US" sz="2400" b="1" dirty="0" smtClean="0">
                <a:ea typeface="ＭＳ Ｐゴシック" charset="0"/>
                <a:cs typeface="ＭＳ Ｐゴシック" charset="0"/>
              </a:rPr>
              <a:t> </a:t>
            </a:r>
            <a:r>
              <a:rPr lang="en-US" sz="2400" b="1" dirty="0">
                <a:ea typeface="ＭＳ Ｐゴシック" charset="0"/>
                <a:cs typeface="ＭＳ Ｐゴシック" charset="0"/>
              </a:rPr>
              <a:t>- </a:t>
            </a:r>
            <a:r>
              <a:rPr lang="en-US" sz="2400" b="1" i="1" dirty="0">
                <a:ea typeface="ＭＳ Ｐゴシック" charset="0"/>
                <a:cs typeface="ＭＳ Ｐゴシック" charset="0"/>
              </a:rPr>
              <a:t>absolute</a:t>
            </a:r>
            <a:r>
              <a:rPr lang="en-US" sz="2400" b="1" i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scale</a:t>
            </a:r>
            <a:endParaRPr lang="en-US" sz="2400" b="1" dirty="0"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r>
              <a:rPr lang="en-US" sz="2400" b="1">
                <a:ea typeface="ＭＳ Ｐゴシック" charset="0"/>
                <a:cs typeface="ＭＳ Ｐゴシック" charset="0"/>
              </a:rPr>
              <a:t>	</a:t>
            </a:r>
            <a:r>
              <a:rPr lang="en-US" sz="2400" b="1" smtClean="0">
                <a:ea typeface="ＭＳ Ｐゴシック" charset="0"/>
                <a:cs typeface="ＭＳ Ｐゴシック" charset="0"/>
              </a:rPr>
              <a:t>k </a:t>
            </a:r>
            <a:r>
              <a:rPr lang="en-US" sz="2400" b="1" dirty="0">
                <a:ea typeface="ＭＳ Ｐゴシック" charset="0"/>
                <a:cs typeface="ＭＳ Ｐゴシック" charset="0"/>
              </a:rPr>
              <a:t>= </a:t>
            </a:r>
            <a:r>
              <a:rPr lang="en-US" sz="2400" b="1" baseline="40000" dirty="0">
                <a:ea typeface="ＭＳ Ｐゴシック" charset="0"/>
                <a:cs typeface="ＭＳ Ｐゴシック" charset="0"/>
              </a:rPr>
              <a:t>o</a:t>
            </a:r>
            <a:r>
              <a:rPr lang="en-US" sz="2400" b="1" dirty="0">
                <a:ea typeface="ＭＳ Ｐゴシック" charset="0"/>
                <a:cs typeface="ＭＳ Ｐゴシック" charset="0"/>
              </a:rPr>
              <a:t>C+273</a:t>
            </a:r>
          </a:p>
          <a:p>
            <a:pPr>
              <a:buFontTx/>
              <a:buNone/>
            </a:pPr>
            <a:r>
              <a:rPr lang="en-US" sz="2400" b="1" dirty="0">
                <a:ea typeface="ＭＳ Ｐゴシック" charset="0"/>
                <a:cs typeface="ＭＳ Ｐゴシック" charset="0"/>
              </a:rPr>
              <a:t>	Note that the symbol for kelvin does not have a degree symbol and uses a lower case “k” when referring to a specific temperature (e.g. 273 k</a:t>
            </a:r>
            <a:r>
              <a:rPr lang="en-US" sz="2400" b="1" dirty="0" smtClean="0">
                <a:ea typeface="ＭＳ Ｐゴシック" charset="0"/>
                <a:cs typeface="ＭＳ Ｐゴシック" charset="0"/>
              </a:rPr>
              <a:t>).</a:t>
            </a:r>
            <a:endParaRPr lang="en-US" sz="2400" b="1" dirty="0"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r>
              <a:rPr lang="en-US" sz="2400" b="1" dirty="0">
                <a:ea typeface="ＭＳ Ｐゴシック" charset="0"/>
                <a:cs typeface="ＭＳ Ｐゴシック" charset="0"/>
              </a:rPr>
              <a:t>	Use K for all physics </a:t>
            </a:r>
            <a:r>
              <a:rPr lang="en-US" sz="2400" b="1" dirty="0" smtClean="0">
                <a:ea typeface="ＭＳ Ｐゴシック" charset="0"/>
                <a:cs typeface="ＭＳ Ｐゴシック" charset="0"/>
              </a:rPr>
              <a:t>formulas.</a:t>
            </a:r>
            <a:endParaRPr lang="en-US" sz="2400" b="1" dirty="0"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endParaRPr lang="en-US" sz="2400" i="1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r>
              <a:rPr lang="en-US" sz="2400" i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Know how to do conversions</a:t>
            </a:r>
            <a:endParaRPr lang="en-US" sz="2400" b="1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100357" name="Text Box 5"/>
          <p:cNvSpPr txBox="1">
            <a:spLocks noChangeArrowheads="1"/>
          </p:cNvSpPr>
          <p:nvPr/>
        </p:nvSpPr>
        <p:spPr bwMode="auto">
          <a:xfrm>
            <a:off x="2151528" y="6001867"/>
            <a:ext cx="164054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400" b="1" dirty="0"/>
              <a:t>Ahrens &amp; Hanson</a:t>
            </a:r>
            <a:endParaRPr lang="en-US" dirty="0"/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643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3232"/>
    </mc:Choice>
    <mc:Fallback xmlns="">
      <p:transition spd="slow" advTm="1532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>
          <a:xfrm>
            <a:off x="896472" y="304800"/>
            <a:ext cx="7419670" cy="11430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Some Key Temperatures in Degrees Celsius and Fahrenheit</a:t>
            </a:r>
            <a:endParaRPr lang="en-US" i="1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752081" y="1906955"/>
            <a:ext cx="3878134" cy="4223940"/>
          </a:xfrm>
        </p:spPr>
        <p:txBody>
          <a:bodyPr>
            <a:noAutofit/>
          </a:bodyPr>
          <a:lstStyle/>
          <a:p>
            <a:r>
              <a:rPr lang="en-US" sz="22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Freezing point of fresh water at sea-level-pressure </a:t>
            </a:r>
          </a:p>
          <a:p>
            <a:pPr marL="0" indent="0">
              <a:buNone/>
            </a:pPr>
            <a:r>
              <a:rPr lang="en-US" sz="22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		</a:t>
            </a:r>
            <a:r>
              <a:rPr lang="en-US" sz="22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0</a:t>
            </a:r>
            <a:r>
              <a:rPr lang="en-US" sz="2200" b="1" dirty="0">
                <a:ea typeface="ＭＳ Ｐゴシック" charset="0"/>
                <a:cs typeface="ＭＳ Ｐゴシック" charset="0"/>
              </a:rPr>
              <a:t> ˚C 		32 ˚F </a:t>
            </a:r>
            <a:endParaRPr lang="en-US" sz="2200" b="1" dirty="0">
              <a:solidFill>
                <a:srgbClr val="FF0000"/>
              </a:solidFill>
              <a:ea typeface="ＭＳ Ｐゴシック" charset="0"/>
              <a:cs typeface="ＭＳ Ｐゴシック" charset="0"/>
            </a:endParaRPr>
          </a:p>
          <a:p>
            <a:r>
              <a:rPr lang="en-US" sz="22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Boiling point of fresh water at sea-level-pressure </a:t>
            </a:r>
          </a:p>
          <a:p>
            <a:pPr marL="0" indent="0">
              <a:buNone/>
            </a:pPr>
            <a:r>
              <a:rPr lang="en-US" sz="22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		</a:t>
            </a:r>
            <a:r>
              <a:rPr lang="en-US" sz="22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100</a:t>
            </a:r>
            <a:r>
              <a:rPr lang="en-US" sz="2200" b="1" dirty="0">
                <a:ea typeface="ＭＳ Ｐゴシック" charset="0"/>
                <a:cs typeface="ＭＳ Ｐゴシック" charset="0"/>
              </a:rPr>
              <a:t> ˚C 		212 ˚F </a:t>
            </a:r>
            <a:endParaRPr lang="en-US" sz="2200" b="1" dirty="0">
              <a:solidFill>
                <a:srgbClr val="FF0000"/>
              </a:solidFill>
              <a:ea typeface="ＭＳ Ｐゴシック" charset="0"/>
              <a:cs typeface="ＭＳ Ｐゴシック" charset="0"/>
            </a:endParaRPr>
          </a:p>
          <a:p>
            <a:r>
              <a:rPr lang="en-US" sz="22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Average body temperature </a:t>
            </a:r>
          </a:p>
          <a:p>
            <a:pPr marL="0" indent="0">
              <a:buNone/>
            </a:pPr>
            <a:r>
              <a:rPr lang="en-US" sz="22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		</a:t>
            </a:r>
            <a:r>
              <a:rPr lang="en-US" sz="22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37</a:t>
            </a:r>
            <a:r>
              <a:rPr lang="en-US" sz="2200" b="1" dirty="0">
                <a:ea typeface="ＭＳ Ｐゴシック" charset="0"/>
                <a:cs typeface="ＭＳ Ｐゴシック" charset="0"/>
              </a:rPr>
              <a:t> ˚C 		98.6 ˚F </a:t>
            </a:r>
          </a:p>
          <a:p>
            <a:r>
              <a:rPr lang="en-US" sz="22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Typical room temperatures </a:t>
            </a:r>
          </a:p>
          <a:p>
            <a:pPr marL="0" indent="0">
              <a:buNone/>
            </a:pPr>
            <a:r>
              <a:rPr lang="en-US" sz="22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		</a:t>
            </a:r>
            <a:r>
              <a:rPr lang="en-US" sz="22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20-25</a:t>
            </a:r>
            <a:r>
              <a:rPr lang="en-US" sz="2200" b="1" dirty="0">
                <a:ea typeface="ＭＳ Ｐゴシック" charset="0"/>
                <a:cs typeface="ＭＳ Ｐゴシック" charset="0"/>
              </a:rPr>
              <a:t> ˚C 	68-77 ˚F</a:t>
            </a:r>
            <a:endParaRPr lang="en-US" sz="2200" b="1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108" y="1748198"/>
            <a:ext cx="4318000" cy="39497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952724" y="5674320"/>
            <a:ext cx="10412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Table 1.1</a:t>
            </a:r>
          </a:p>
          <a:p>
            <a:pPr algn="ctr"/>
            <a:r>
              <a:rPr lang="en-US" dirty="0"/>
              <a:t>H&amp;P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175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475"/>
    </mc:Choice>
    <mc:Fallback xmlns="">
      <p:transition spd="slow" advTm="4647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Sources for Satellite Imagery</a:t>
            </a:r>
            <a:endParaRPr lang="en-US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746975" y="2434107"/>
            <a:ext cx="748262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If </a:t>
            </a:r>
            <a:r>
              <a:rPr lang="en-US" sz="2400" dirty="0" smtClean="0"/>
              <a:t>you are </a:t>
            </a:r>
            <a:r>
              <a:rPr lang="en-US" sz="2400" dirty="0"/>
              <a:t>interested in looking at current </a:t>
            </a:r>
            <a:r>
              <a:rPr lang="en-US" sz="2400" dirty="0" smtClean="0"/>
              <a:t>satellite </a:t>
            </a:r>
            <a:r>
              <a:rPr lang="en-US" sz="2400" dirty="0"/>
              <a:t>images</a:t>
            </a:r>
            <a:r>
              <a:rPr lang="en-US" sz="2400" dirty="0" smtClean="0"/>
              <a:t>, excellent sources can be found at </a:t>
            </a:r>
            <a:r>
              <a:rPr lang="en-US" sz="2400" dirty="0"/>
              <a:t> </a:t>
            </a:r>
            <a:endParaRPr lang="en-US" sz="2400" dirty="0" smtClean="0"/>
          </a:p>
          <a:p>
            <a:r>
              <a:rPr lang="en-US" sz="2400" dirty="0" smtClean="0">
                <a:hlinkClick r:id="rId2"/>
              </a:rPr>
              <a:t>UA’s Hydrology-Atmospheric-Sciences Satellite Products</a:t>
            </a:r>
            <a:r>
              <a:rPr lang="en-US" sz="2400" dirty="0" smtClean="0"/>
              <a:t>;</a:t>
            </a:r>
            <a:endParaRPr lang="en-US" sz="2400" dirty="0" smtClean="0">
              <a:hlinkClick r:id="rId3"/>
            </a:endParaRPr>
          </a:p>
          <a:p>
            <a:r>
              <a:rPr lang="en-US" sz="2400" dirty="0" smtClean="0">
                <a:hlinkClick r:id="rId3"/>
              </a:rPr>
              <a:t>NOAA's </a:t>
            </a:r>
            <a:r>
              <a:rPr lang="en-US" sz="2400" dirty="0">
                <a:hlinkClick r:id="rId3"/>
              </a:rPr>
              <a:t>GOES satellite </a:t>
            </a:r>
            <a:r>
              <a:rPr lang="en-US" sz="2400" dirty="0" smtClean="0">
                <a:hlinkClick r:id="rId3"/>
              </a:rPr>
              <a:t>server</a:t>
            </a:r>
            <a:r>
              <a:rPr lang="en-US" sz="2400" dirty="0"/>
              <a:t>;</a:t>
            </a:r>
            <a:endParaRPr lang="en-US" sz="2400" dirty="0" smtClean="0">
              <a:hlinkClick r:id="rId3"/>
            </a:endParaRPr>
          </a:p>
          <a:p>
            <a:r>
              <a:rPr lang="en-US" sz="2400" dirty="0" smtClean="0">
                <a:hlinkClick r:id="rId4"/>
              </a:rPr>
              <a:t>National </a:t>
            </a:r>
            <a:r>
              <a:rPr lang="en-US" sz="2400" dirty="0">
                <a:hlinkClick r:id="rId4"/>
              </a:rPr>
              <a:t>Center for Atmospheric Research (</a:t>
            </a:r>
            <a:r>
              <a:rPr lang="en-US" sz="2400" dirty="0" smtClean="0">
                <a:hlinkClick r:id="rId4"/>
              </a:rPr>
              <a:t>NCAR)</a:t>
            </a:r>
            <a:r>
              <a:rPr lang="en-US" sz="2400" dirty="0"/>
              <a:t>;</a:t>
            </a:r>
            <a:endParaRPr lang="en-US" sz="2400" dirty="0" smtClean="0">
              <a:hlinkClick r:id="rId4"/>
            </a:endParaRPr>
          </a:p>
          <a:p>
            <a:r>
              <a:rPr lang="en-US" sz="2400" dirty="0" smtClean="0">
                <a:hlinkClick r:id="rId5"/>
              </a:rPr>
              <a:t>College </a:t>
            </a:r>
            <a:r>
              <a:rPr lang="en-US" sz="2400" dirty="0">
                <a:hlinkClick r:id="rId5"/>
              </a:rPr>
              <a:t>of </a:t>
            </a:r>
            <a:r>
              <a:rPr lang="en-US" sz="2400" dirty="0" smtClean="0">
                <a:hlinkClick r:id="rId5"/>
              </a:rPr>
              <a:t>DuPage</a:t>
            </a:r>
            <a:r>
              <a:rPr lang="en-US" sz="2400" dirty="0"/>
              <a:t>;</a:t>
            </a:r>
            <a:endParaRPr lang="en-US" sz="2400" dirty="0" smtClean="0"/>
          </a:p>
          <a:p>
            <a:r>
              <a:rPr lang="en-US" sz="2400" dirty="0" smtClean="0">
                <a:hlinkClick r:id="rId6"/>
              </a:rPr>
              <a:t>Penn </a:t>
            </a:r>
            <a:r>
              <a:rPr lang="en-US" sz="2400" dirty="0">
                <a:hlinkClick r:id="rId6"/>
              </a:rPr>
              <a:t>State </a:t>
            </a:r>
            <a:r>
              <a:rPr lang="en-US" sz="2400" dirty="0" smtClean="0">
                <a:hlinkClick r:id="rId6"/>
              </a:rPr>
              <a:t>University</a:t>
            </a:r>
            <a:r>
              <a:rPr lang="en-US" sz="2400" dirty="0" smtClean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61536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53818</TotalTime>
  <Words>503</Words>
  <Application>Microsoft Office PowerPoint</Application>
  <PresentationFormat>On-screen Show (4:3)</PresentationFormat>
  <Paragraphs>160</Paragraphs>
  <Slides>14</Slides>
  <Notes>4</Notes>
  <HiddenSlides>0</HiddenSlides>
  <MMClips>13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ＭＳ Ｐゴシック</vt:lpstr>
      <vt:lpstr>Arial</vt:lpstr>
      <vt:lpstr>Arial Black</vt:lpstr>
      <vt:lpstr>Calibri</vt:lpstr>
      <vt:lpstr>Mangal</vt:lpstr>
      <vt:lpstr>Times New Roman</vt:lpstr>
      <vt:lpstr>Office Theme</vt:lpstr>
      <vt:lpstr>ATMO 170A1 Online</vt:lpstr>
      <vt:lpstr>ATMO 170A1 Online</vt:lpstr>
      <vt:lpstr>What is Temperature?</vt:lpstr>
      <vt:lpstr>Temperature Scales</vt:lpstr>
      <vt:lpstr>Some Key Temperatures in Degrees Celsius and Fahrenheit</vt:lpstr>
      <vt:lpstr>So what is the difference between temperature and wind?</vt:lpstr>
      <vt:lpstr>Wind has two components: direction and speed</vt:lpstr>
      <vt:lpstr>Wind has two components: direction and speed</vt:lpstr>
      <vt:lpstr>Wind has two components: direction and speed</vt:lpstr>
      <vt:lpstr>Wind has two components: direction and speed</vt:lpstr>
      <vt:lpstr>Summary Points</vt:lpstr>
      <vt:lpstr>Temperature Scales</vt:lpstr>
      <vt:lpstr>Some Key Temperatures in Degrees Celsius and Fahrenheit</vt:lpstr>
      <vt:lpstr>Sources for Satellite Imagery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Temperature?</dc:title>
  <dc:creator>Steven Mullen</dc:creator>
  <cp:lastModifiedBy>Steven L Mullen</cp:lastModifiedBy>
  <cp:revision>57</cp:revision>
  <dcterms:created xsi:type="dcterms:W3CDTF">2019-06-04T19:49:24Z</dcterms:created>
  <dcterms:modified xsi:type="dcterms:W3CDTF">2019-07-30T18:33:44Z</dcterms:modified>
</cp:coreProperties>
</file>